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1303" r:id="rId2"/>
    <p:sldId id="394" r:id="rId3"/>
    <p:sldId id="501" r:id="rId4"/>
    <p:sldId id="1281" r:id="rId5"/>
    <p:sldId id="512" r:id="rId6"/>
    <p:sldId id="513" r:id="rId7"/>
    <p:sldId id="514" r:id="rId8"/>
    <p:sldId id="504" r:id="rId9"/>
    <p:sldId id="515" r:id="rId10"/>
    <p:sldId id="516" r:id="rId11"/>
    <p:sldId id="505" r:id="rId12"/>
    <p:sldId id="1306" r:id="rId13"/>
    <p:sldId id="517" r:id="rId14"/>
    <p:sldId id="502" r:id="rId15"/>
    <p:sldId id="518" r:id="rId16"/>
    <p:sldId id="507" r:id="rId17"/>
    <p:sldId id="448" r:id="rId18"/>
    <p:sldId id="1304" r:id="rId19"/>
    <p:sldId id="1282" r:id="rId20"/>
    <p:sldId id="520" r:id="rId21"/>
    <p:sldId id="1166" r:id="rId22"/>
    <p:sldId id="523" r:id="rId23"/>
    <p:sldId id="522" r:id="rId24"/>
    <p:sldId id="500" r:id="rId25"/>
    <p:sldId id="420" r:id="rId26"/>
    <p:sldId id="425" r:id="rId27"/>
    <p:sldId id="426" r:id="rId28"/>
    <p:sldId id="428" r:id="rId29"/>
    <p:sldId id="529" r:id="rId30"/>
    <p:sldId id="432" r:id="rId31"/>
    <p:sldId id="433" r:id="rId32"/>
    <p:sldId id="434" r:id="rId33"/>
    <p:sldId id="435" r:id="rId34"/>
    <p:sldId id="436" r:id="rId35"/>
    <p:sldId id="437" r:id="rId36"/>
    <p:sldId id="438" r:id="rId37"/>
    <p:sldId id="439" r:id="rId38"/>
    <p:sldId id="485" r:id="rId39"/>
    <p:sldId id="486" r:id="rId40"/>
    <p:sldId id="487" r:id="rId41"/>
    <p:sldId id="496" r:id="rId42"/>
    <p:sldId id="495" r:id="rId43"/>
    <p:sldId id="498" r:id="rId44"/>
    <p:sldId id="1287" r:id="rId45"/>
    <p:sldId id="1305" r:id="rId46"/>
    <p:sldId id="542" r:id="rId47"/>
    <p:sldId id="462" r:id="rId48"/>
    <p:sldId id="519" r:id="rId49"/>
    <p:sldId id="1292" r:id="rId50"/>
  </p:sldIdLst>
  <p:sldSz cx="12192000" cy="6858000"/>
  <p:notesSz cx="6858000" cy="9144000"/>
  <p:custDataLst>
    <p:tags r:id="rId5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1. Unmet Needs/Pathobiology" id="{1CA3E403-E85E-4117-B1A1-7344259A76B6}">
          <p14:sldIdLst>
            <p14:sldId id="1303"/>
            <p14:sldId id="394"/>
            <p14:sldId id="501"/>
            <p14:sldId id="1281"/>
          </p14:sldIdLst>
        </p14:section>
        <p14:section name="2. Definition/Features" id="{11A84B27-587D-46F6-A49A-13A33E328857}">
          <p14:sldIdLst>
            <p14:sldId id="512"/>
            <p14:sldId id="513"/>
            <p14:sldId id="514"/>
            <p14:sldId id="504"/>
            <p14:sldId id="515"/>
            <p14:sldId id="516"/>
          </p14:sldIdLst>
        </p14:section>
        <p14:section name="3. Treatment: Overview" id="{41EAF4E6-AD5F-411F-BCA7-98B02A3912C4}">
          <p14:sldIdLst>
            <p14:sldId id="505"/>
            <p14:sldId id="1306"/>
            <p14:sldId id="517"/>
            <p14:sldId id="502"/>
            <p14:sldId id="518"/>
            <p14:sldId id="507"/>
            <p14:sldId id="448"/>
            <p14:sldId id="1304"/>
            <p14:sldId id="1282"/>
            <p14:sldId id="520"/>
          </p14:sldIdLst>
        </p14:section>
        <p14:section name="4: Treatment: Omalizumab" id="{06AAD7AC-4094-41B3-B147-084855EC9B0F}">
          <p14:sldIdLst>
            <p14:sldId id="1166"/>
            <p14:sldId id="523"/>
            <p14:sldId id="522"/>
            <p14:sldId id="500"/>
          </p14:sldIdLst>
        </p14:section>
        <p14:section name="5. Treatment: Mepolizumab/Reslizumab/Benralizumab" id="{96E9F95B-6C2C-45A9-8F06-EABC9E29124A}">
          <p14:sldIdLst>
            <p14:sldId id="420"/>
            <p14:sldId id="425"/>
            <p14:sldId id="426"/>
            <p14:sldId id="428"/>
            <p14:sldId id="529"/>
            <p14:sldId id="432"/>
            <p14:sldId id="433"/>
            <p14:sldId id="434"/>
            <p14:sldId id="435"/>
            <p14:sldId id="436"/>
            <p14:sldId id="437"/>
            <p14:sldId id="438"/>
            <p14:sldId id="439"/>
            <p14:sldId id="485"/>
            <p14:sldId id="486"/>
            <p14:sldId id="487"/>
            <p14:sldId id="496"/>
            <p14:sldId id="495"/>
            <p14:sldId id="498"/>
          </p14:sldIdLst>
        </p14:section>
        <p14:section name="6. Treatment: Dupilumab" id="{9008D5CC-3C18-4921-B943-B236C5725B43}">
          <p14:sldIdLst>
            <p14:sldId id="1287"/>
            <p14:sldId id="1305"/>
            <p14:sldId id="542"/>
            <p14:sldId id="462"/>
          </p14:sldIdLst>
        </p14:section>
        <p14:section name="7 Shared Decision Making/Conclusion" id="{8504311A-9ACC-4B46-9DFD-49D02E445CF2}">
          <p14:sldIdLst>
            <p14:sldId id="519"/>
          </p14:sldIdLst>
        </p14:section>
        <p14:section name="8. Questions &amp; Answers" id="{DD306CBF-F68B-45C8-8B35-F8B09DC9BF4C}">
          <p14:sldIdLst>
            <p14:sldId id="129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ania" initials="h" lastIdx="15" clrIdx="0">
    <p:extLst>
      <p:ext uri="{19B8F6BF-5375-455C-9EA6-DF929625EA0E}">
        <p15:presenceInfo xmlns:p15="http://schemas.microsoft.com/office/powerpoint/2012/main" userId="hanania" providerId="None"/>
      </p:ext>
    </p:extLst>
  </p:cmAuthor>
  <p:cmAuthor id="2" name="Aylin Madore" initials="AM" lastIdx="108" clrIdx="1">
    <p:extLst>
      <p:ext uri="{19B8F6BF-5375-455C-9EA6-DF929625EA0E}">
        <p15:presenceInfo xmlns:p15="http://schemas.microsoft.com/office/powerpoint/2012/main" userId="S-1-5-21-1264075128-2089823038-587855129-3240" providerId="AD"/>
      </p:ext>
    </p:extLst>
  </p:cmAuthor>
  <p:cmAuthor id="3" name="Gregory Scott" initials="GS" lastIdx="5" clrIdx="2">
    <p:extLst>
      <p:ext uri="{19B8F6BF-5375-455C-9EA6-DF929625EA0E}">
        <p15:presenceInfo xmlns:p15="http://schemas.microsoft.com/office/powerpoint/2012/main" userId="4946b59411aec69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1C2"/>
    <a:srgbClr val="F68638"/>
    <a:srgbClr val="DC6026"/>
    <a:srgbClr val="F9E0C2"/>
    <a:srgbClr val="D0E3EA"/>
    <a:srgbClr val="2EACE3"/>
    <a:srgbClr val="2EACFF"/>
    <a:srgbClr val="D0D8E8"/>
    <a:srgbClr val="0F3B1D"/>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77" autoAdjust="0"/>
    <p:restoredTop sz="95507" autoAdjust="0"/>
  </p:normalViewPr>
  <p:slideViewPr>
    <p:cSldViewPr snapToGrid="0" snapToObjects="1">
      <p:cViewPr varScale="1">
        <p:scale>
          <a:sx n="115" d="100"/>
          <a:sy n="115" d="100"/>
        </p:scale>
        <p:origin x="108" y="114"/>
      </p:cViewPr>
      <p:guideLst>
        <p:guide orient="horz" pos="2160"/>
        <p:guide pos="3840"/>
      </p:guideLst>
    </p:cSldViewPr>
  </p:slideViewPr>
  <p:outlineViewPr>
    <p:cViewPr>
      <p:scale>
        <a:sx n="33" d="100"/>
        <a:sy n="33" d="100"/>
      </p:scale>
      <p:origin x="0" y="-21768"/>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1" Type="http://schemas.openxmlformats.org/officeDocument/2006/relationships/oleObject" Target="file:///\\na.huntsworthhealth.net\APO-ALL\A-Yardley\Clients\TEVA\Reslizumab%20Med%20Comms\PROJECTS\101101961%20Reslizumab%20Global%20Slide%20Deck\Scientific%20Services\Current%20Working%20Drafts\Module%202_Reslizumab%20Clinical\Data%20for%20Tables_021816.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Responders to Omalizumab in Adults at Time of First Effectiveness Assessment after 4-6 Months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566032365008464E-2"/>
          <c:y val="0.20665939221770077"/>
          <c:w val="0.91237990467282915"/>
          <c:h val="0.6439284066149381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5357-4920-B2B4-14F74917E82A}"/>
              </c:ext>
            </c:extLst>
          </c:dPt>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5357-4920-B2B4-14F74917E82A}"/>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Responders (Eosinophils 150)</c:v>
                </c:pt>
                <c:pt idx="1">
                  <c:v>Responders (Eosinophils 300)</c:v>
                </c:pt>
              </c:strCache>
            </c:strRef>
          </c:cat>
          <c:val>
            <c:numRef>
              <c:f>Sheet1!$B$2:$B$3</c:f>
              <c:numCache>
                <c:formatCode>0.0%</c:formatCode>
                <c:ptCount val="2"/>
                <c:pt idx="0">
                  <c:v>0.57699999999999996</c:v>
                </c:pt>
                <c:pt idx="1">
                  <c:v>0.58099999999999996</c:v>
                </c:pt>
              </c:numCache>
            </c:numRef>
          </c:val>
          <c:extLst>
            <c:ext xmlns:c16="http://schemas.microsoft.com/office/drawing/2014/chart" uri="{C3380CC4-5D6E-409C-BE32-E72D297353CC}">
              <c16:uniqueId val="{00000000-5357-4920-B2B4-14F74917E82A}"/>
            </c:ext>
          </c:extLst>
        </c:ser>
        <c:ser>
          <c:idx val="1"/>
          <c:order val="1"/>
          <c:tx>
            <c:strRef>
              <c:f>Sheet1!$C$1</c:f>
              <c:strCache>
                <c:ptCount val="1"/>
                <c:pt idx="0">
                  <c:v>Series 2</c:v>
                </c:pt>
              </c:strCache>
            </c:strRef>
          </c:tx>
          <c:spPr>
            <a:solidFill>
              <a:schemeClr val="accent2"/>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4-5357-4920-B2B4-14F74917E82A}"/>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Responders (Eosinophils 150)</c:v>
                </c:pt>
                <c:pt idx="1">
                  <c:v>Responders (Eosinophils 300)</c:v>
                </c:pt>
              </c:strCache>
            </c:strRef>
          </c:cat>
          <c:val>
            <c:numRef>
              <c:f>Sheet1!$C$2:$C$3</c:f>
              <c:numCache>
                <c:formatCode>0.0%</c:formatCode>
                <c:ptCount val="2"/>
                <c:pt idx="0">
                  <c:v>0.58399999999999996</c:v>
                </c:pt>
                <c:pt idx="1">
                  <c:v>0.58399999999999996</c:v>
                </c:pt>
              </c:numCache>
            </c:numRef>
          </c:val>
          <c:extLst>
            <c:ext xmlns:c16="http://schemas.microsoft.com/office/drawing/2014/chart" uri="{C3380CC4-5D6E-409C-BE32-E72D297353CC}">
              <c16:uniqueId val="{00000001-5357-4920-B2B4-14F74917E82A}"/>
            </c:ext>
          </c:extLst>
        </c:ser>
        <c:dLbls>
          <c:dLblPos val="outEnd"/>
          <c:showLegendKey val="0"/>
          <c:showVal val="1"/>
          <c:showCatName val="0"/>
          <c:showSerName val="0"/>
          <c:showPercent val="0"/>
          <c:showBubbleSize val="0"/>
        </c:dLbls>
        <c:gapWidth val="219"/>
        <c:overlap val="-27"/>
        <c:axId val="765439280"/>
        <c:axId val="828254144"/>
      </c:barChart>
      <c:catAx>
        <c:axId val="765439280"/>
        <c:scaling>
          <c:orientation val="minMax"/>
        </c:scaling>
        <c:delete val="1"/>
        <c:axPos val="b"/>
        <c:numFmt formatCode="General" sourceLinked="1"/>
        <c:majorTickMark val="out"/>
        <c:minorTickMark val="none"/>
        <c:tickLblPos val="nextTo"/>
        <c:crossAx val="828254144"/>
        <c:crosses val="autoZero"/>
        <c:auto val="1"/>
        <c:lblAlgn val="ctr"/>
        <c:lblOffset val="100"/>
        <c:noMultiLvlLbl val="0"/>
      </c:catAx>
      <c:valAx>
        <c:axId val="828254144"/>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dirty="0"/>
                  <a:t>Proportion of Adult Responders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65439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aseline="0">
          <a:solidFill>
            <a:schemeClr val="tx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Protocol-defined Asthma Exacerbation Rate Over 48 Weeks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chemeClr val="accent3"/>
              </a:solidFill>
              <a:ln>
                <a:solidFill>
                  <a:schemeClr val="accent3"/>
                </a:solidFill>
              </a:ln>
              <a:effectLst/>
            </c:spPr>
            <c:extLst>
              <c:ext xmlns:c16="http://schemas.microsoft.com/office/drawing/2014/chart" uri="{C3380CC4-5D6E-409C-BE32-E72D297353CC}">
                <c16:uniqueId val="{00000003-8F89-43A4-8402-88AA80F57E3F}"/>
              </c:ext>
            </c:extLst>
          </c:dPt>
          <c:cat>
            <c:strRef>
              <c:f>Sheet1!$A$2:$A$3</c:f>
              <c:strCache>
                <c:ptCount val="2"/>
                <c:pt idx="0">
                  <c:v>Omalizumab</c:v>
                </c:pt>
                <c:pt idx="1">
                  <c:v>Placebo</c:v>
                </c:pt>
              </c:strCache>
            </c:strRef>
          </c:cat>
          <c:val>
            <c:numRef>
              <c:f>Sheet1!$B$2:$B$3</c:f>
              <c:numCache>
                <c:formatCode>General</c:formatCode>
                <c:ptCount val="2"/>
                <c:pt idx="0">
                  <c:v>0.66</c:v>
                </c:pt>
                <c:pt idx="1">
                  <c:v>0.88</c:v>
                </c:pt>
              </c:numCache>
            </c:numRef>
          </c:val>
          <c:extLst>
            <c:ext xmlns:c16="http://schemas.microsoft.com/office/drawing/2014/chart" uri="{C3380CC4-5D6E-409C-BE32-E72D297353CC}">
              <c16:uniqueId val="{00000000-8F89-43A4-8402-88AA80F57E3F}"/>
            </c:ext>
          </c:extLst>
        </c:ser>
        <c:dLbls>
          <c:showLegendKey val="0"/>
          <c:showVal val="0"/>
          <c:showCatName val="0"/>
          <c:showSerName val="0"/>
          <c:showPercent val="0"/>
          <c:showBubbleSize val="0"/>
        </c:dLbls>
        <c:gapWidth val="219"/>
        <c:overlap val="-27"/>
        <c:axId val="665867600"/>
        <c:axId val="665863992"/>
      </c:barChart>
      <c:catAx>
        <c:axId val="665867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65863992"/>
        <c:crosses val="autoZero"/>
        <c:auto val="1"/>
        <c:lblAlgn val="ctr"/>
        <c:lblOffset val="100"/>
        <c:noMultiLvlLbl val="0"/>
      </c:catAx>
      <c:valAx>
        <c:axId val="665863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6586760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baseline="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End-of-Treatment Difference</a:t>
            </a:r>
          </a:p>
        </c:rich>
      </c:tx>
      <c:layout>
        <c:manualLayout>
          <c:xMode val="edge"/>
          <c:yMode val="edge"/>
          <c:x val="0.25503767069142735"/>
          <c:y val="1.764057127670509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147355350298245"/>
          <c:y val="0.11850065330304647"/>
          <c:w val="0.71688315630154498"/>
          <c:h val="0.84532135935186403"/>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tx>
                <c:rich>
                  <a:bodyPr/>
                  <a:lstStyle/>
                  <a:p>
                    <a:fld id="{6D56D142-F88E-4DF4-BD22-D2B590D255AC}" type="VALUE">
                      <a:rPr lang="pl-PL" smtClean="0"/>
                      <a:pPr/>
                      <a:t>[VALUE]</a:t>
                    </a:fld>
                    <a:endParaRPr lang="pl-PL"/>
                  </a:p>
                  <a:p>
                    <a:r>
                      <a:rPr lang="pl-PL"/>
                      <a:t>CI: -0.49</a:t>
                    </a:r>
                    <a:r>
                      <a:rPr lang="pl-PL" baseline="0"/>
                      <a:t> to -0.04</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4A2-47FD-8E11-7CFA87CC48A0}"/>
                </c:ext>
              </c:extLst>
            </c:dLbl>
            <c:dLbl>
              <c:idx val="1"/>
              <c:tx>
                <c:rich>
                  <a:bodyPr/>
                  <a:lstStyle/>
                  <a:p>
                    <a:fld id="{939D69FE-7400-4B8E-9406-5B7B945753D1}" type="VALUE">
                      <a:rPr lang="pl-PL" smtClean="0"/>
                      <a:pPr/>
                      <a:t>[VALUE]</a:t>
                    </a:fld>
                    <a:endParaRPr lang="pl-PL"/>
                  </a:p>
                  <a:p>
                    <a:r>
                      <a:rPr lang="pl-PL"/>
                      <a:t>CI: -0.42 to -0.10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4A2-47FD-8E11-7CFA87CC48A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General</c:formatCode>
                <c:ptCount val="2"/>
                <c:pt idx="0">
                  <c:v>-0.27</c:v>
                </c:pt>
                <c:pt idx="1">
                  <c:v>-0.26</c:v>
                </c:pt>
              </c:numCache>
            </c:numRef>
          </c:val>
          <c:extLst>
            <c:ext xmlns:c16="http://schemas.microsoft.com/office/drawing/2014/chart" uri="{C3380CC4-5D6E-409C-BE32-E72D297353CC}">
              <c16:uniqueId val="{00000000-14A2-47FD-8E11-7CFA87CC48A0}"/>
            </c:ext>
          </c:extLst>
        </c:ser>
        <c:dLbls>
          <c:dLblPos val="outEnd"/>
          <c:showLegendKey val="0"/>
          <c:showVal val="1"/>
          <c:showCatName val="0"/>
          <c:showSerName val="0"/>
          <c:showPercent val="0"/>
          <c:showBubbleSize val="0"/>
        </c:dLbls>
        <c:gapWidth val="219"/>
        <c:overlap val="-27"/>
        <c:axId val="526402864"/>
        <c:axId val="526405816"/>
      </c:barChart>
      <c:catAx>
        <c:axId val="52640286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6405816"/>
        <c:crosses val="autoZero"/>
        <c:auto val="1"/>
        <c:lblAlgn val="ctr"/>
        <c:lblOffset val="100"/>
        <c:noMultiLvlLbl val="0"/>
      </c:catAx>
      <c:valAx>
        <c:axId val="526405816"/>
        <c:scaling>
          <c:orientation val="minMax"/>
          <c:max val="0.5"/>
          <c:min val="-0.5"/>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6402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40728437314871"/>
          <c:y val="8.4951609171833198E-2"/>
          <c:w val="0.87360242052719583"/>
          <c:h val="0.6337282619782173"/>
        </c:manualLayout>
      </c:layout>
      <c:barChart>
        <c:barDir val="col"/>
        <c:grouping val="clustered"/>
        <c:varyColors val="0"/>
        <c:ser>
          <c:idx val="0"/>
          <c:order val="0"/>
          <c:tx>
            <c:strRef>
              <c:f>Sheet1!$C$1</c:f>
              <c:strCache>
                <c:ptCount val="1"/>
                <c:pt idx="0">
                  <c:v>Placebo</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3082</c:v>
                  </c:pt>
                  <c:pt idx="1">
                    <c:v>3083</c:v>
                  </c:pt>
                  <c:pt idx="2">
                    <c:v>Pooled</c:v>
                  </c:pt>
                  <c:pt idx="3">
                    <c:v>3082</c:v>
                  </c:pt>
                  <c:pt idx="4">
                    <c:v>3083</c:v>
                  </c:pt>
                  <c:pt idx="5">
                    <c:v>Pooled</c:v>
                  </c:pt>
                </c:lvl>
                <c:lvl>
                  <c:pt idx="0">
                    <c:v>All Episodes</c:v>
                  </c:pt>
                  <c:pt idx="3">
                    <c:v>Episodes requiring systemic corticosteroids for ≥3 days</c:v>
                  </c:pt>
                </c:lvl>
              </c:multiLvlStrCache>
            </c:multiLvlStrRef>
          </c:cat>
          <c:val>
            <c:numRef>
              <c:f>Sheet1!$C$2:$C$7</c:f>
              <c:numCache>
                <c:formatCode>General</c:formatCode>
                <c:ptCount val="6"/>
                <c:pt idx="0">
                  <c:v>1.8</c:v>
                </c:pt>
                <c:pt idx="1">
                  <c:v>2.11</c:v>
                </c:pt>
                <c:pt idx="2">
                  <c:v>1.81</c:v>
                </c:pt>
                <c:pt idx="3">
                  <c:v>1.6</c:v>
                </c:pt>
                <c:pt idx="4">
                  <c:v>1.6600000000000001</c:v>
                </c:pt>
                <c:pt idx="5">
                  <c:v>1.54</c:v>
                </c:pt>
              </c:numCache>
            </c:numRef>
          </c:val>
          <c:extLst>
            <c:ext xmlns:c16="http://schemas.microsoft.com/office/drawing/2014/chart" uri="{C3380CC4-5D6E-409C-BE32-E72D297353CC}">
              <c16:uniqueId val="{00000000-D8FB-445F-8184-E6D9F66EF8FD}"/>
            </c:ext>
          </c:extLst>
        </c:ser>
        <c:ser>
          <c:idx val="1"/>
          <c:order val="1"/>
          <c:tx>
            <c:strRef>
              <c:f>Sheet1!$D$1</c:f>
              <c:strCache>
                <c:ptCount val="1"/>
                <c:pt idx="0">
                  <c:v>Reslizumab</c:v>
                </c:pt>
              </c:strCache>
            </c:strRef>
          </c:tx>
          <c:spPr>
            <a:solidFill>
              <a:srgbClr val="0086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3082</c:v>
                  </c:pt>
                  <c:pt idx="1">
                    <c:v>3083</c:v>
                  </c:pt>
                  <c:pt idx="2">
                    <c:v>Pooled</c:v>
                  </c:pt>
                  <c:pt idx="3">
                    <c:v>3082</c:v>
                  </c:pt>
                  <c:pt idx="4">
                    <c:v>3083</c:v>
                  </c:pt>
                  <c:pt idx="5">
                    <c:v>Pooled</c:v>
                  </c:pt>
                </c:lvl>
                <c:lvl>
                  <c:pt idx="0">
                    <c:v>All Episodes</c:v>
                  </c:pt>
                  <c:pt idx="3">
                    <c:v>Episodes requiring systemic corticosteroids for ≥3 days</c:v>
                  </c:pt>
                </c:lvl>
              </c:multiLvlStrCache>
            </c:multiLvlStrRef>
          </c:cat>
          <c:val>
            <c:numRef>
              <c:f>Sheet1!$D$2:$D$7</c:f>
              <c:numCache>
                <c:formatCode>General</c:formatCode>
                <c:ptCount val="6"/>
                <c:pt idx="0">
                  <c:v>0.9</c:v>
                </c:pt>
                <c:pt idx="1">
                  <c:v>0.86000000000000065</c:v>
                </c:pt>
                <c:pt idx="2">
                  <c:v>0.83000000000000063</c:v>
                </c:pt>
                <c:pt idx="3">
                  <c:v>0.72000000000000064</c:v>
                </c:pt>
                <c:pt idx="4">
                  <c:v>0.65000000000000102</c:v>
                </c:pt>
                <c:pt idx="5">
                  <c:v>0.66000000000000103</c:v>
                </c:pt>
              </c:numCache>
            </c:numRef>
          </c:val>
          <c:extLst>
            <c:ext xmlns:c16="http://schemas.microsoft.com/office/drawing/2014/chart" uri="{C3380CC4-5D6E-409C-BE32-E72D297353CC}">
              <c16:uniqueId val="{00000001-D8FB-445F-8184-E6D9F66EF8FD}"/>
            </c:ext>
          </c:extLst>
        </c:ser>
        <c:dLbls>
          <c:showLegendKey val="0"/>
          <c:showVal val="1"/>
          <c:showCatName val="0"/>
          <c:showSerName val="0"/>
          <c:showPercent val="0"/>
          <c:showBubbleSize val="0"/>
        </c:dLbls>
        <c:gapWidth val="77"/>
        <c:axId val="320187336"/>
        <c:axId val="320187728"/>
      </c:barChart>
      <c:catAx>
        <c:axId val="320187336"/>
        <c:scaling>
          <c:orientation val="minMax"/>
        </c:scaling>
        <c:delete val="0"/>
        <c:axPos val="b"/>
        <c:numFmt formatCode="General" sourceLinked="1"/>
        <c:majorTickMark val="none"/>
        <c:minorTickMark val="none"/>
        <c:tickLblPos val="nextTo"/>
        <c:spPr>
          <a:noFill/>
          <a:ln w="2857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320187728"/>
        <c:crosses val="autoZero"/>
        <c:auto val="1"/>
        <c:lblAlgn val="ctr"/>
        <c:lblOffset val="100"/>
        <c:noMultiLvlLbl val="0"/>
      </c:catAx>
      <c:valAx>
        <c:axId val="320187728"/>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dirty="0">
                    <a:solidFill>
                      <a:schemeClr val="tx1"/>
                    </a:solidFill>
                  </a:rPr>
                  <a:t>Adjudicated CAE rate</a:t>
                </a:r>
                <a:endParaRPr lang="en-US" sz="1800" baseline="30000" dirty="0">
                  <a:solidFill>
                    <a:schemeClr val="tx1"/>
                  </a:solidFill>
                </a:endParaRPr>
              </a:p>
            </c:rich>
          </c:tx>
          <c:layout>
            <c:manualLayout>
              <c:xMode val="edge"/>
              <c:yMode val="edge"/>
              <c:x val="3.3755924729603768E-3"/>
              <c:y val="0.19234586986427427"/>
            </c:manualLayout>
          </c:layout>
          <c:overlay val="0"/>
          <c:spPr>
            <a:noFill/>
            <a:ln>
              <a:noFill/>
            </a:ln>
            <a:effectLst/>
          </c:spPr>
        </c:title>
        <c:numFmt formatCode="General" sourceLinked="1"/>
        <c:majorTickMark val="out"/>
        <c:minorTickMark val="none"/>
        <c:tickLblPos val="nextTo"/>
        <c:spPr>
          <a:noFill/>
          <a:ln w="28575">
            <a:solidFill>
              <a:schemeClr val="tx1"/>
            </a:solid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320187336"/>
        <c:crosses val="autoZero"/>
        <c:crossBetween val="between"/>
      </c:valAx>
      <c:spPr>
        <a:noFill/>
        <a:ln>
          <a:solidFill>
            <a:schemeClr val="tx1"/>
          </a:solidFill>
        </a:ln>
        <a:effectLst/>
      </c:spPr>
    </c:plotArea>
    <c:legend>
      <c:legendPos val="b"/>
      <c:layout>
        <c:manualLayout>
          <c:xMode val="edge"/>
          <c:yMode val="edge"/>
          <c:x val="0.17671257932625015"/>
          <c:y val="0.90532541376792153"/>
          <c:w val="0.29997269471966048"/>
          <c:h val="7.7719346729307595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b="1">
          <a:solidFill>
            <a:schemeClr val="tx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a:solidFill>
                  <a:schemeClr val="tx1"/>
                </a:solidFill>
              </a:rPr>
              <a:t>Steroid</a:t>
            </a:r>
            <a:r>
              <a:rPr lang="en-US" sz="2000" b="1" baseline="0" dirty="0">
                <a:solidFill>
                  <a:schemeClr val="tx1"/>
                </a:solidFill>
              </a:rPr>
              <a:t> Reduction</a:t>
            </a:r>
            <a:endParaRPr lang="en-US" sz="2000" b="1"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598238798130543"/>
          <c:y val="0.13442138463205286"/>
          <c:w val="0.81968805925752541"/>
          <c:h val="0.56653898473650732"/>
        </c:manualLayout>
      </c:layout>
      <c:barChart>
        <c:barDir val="col"/>
        <c:grouping val="clustered"/>
        <c:varyColors val="0"/>
        <c:ser>
          <c:idx val="0"/>
          <c:order val="0"/>
          <c:tx>
            <c:strRef>
              <c:f>Sheet1!$B$1</c:f>
              <c:strCache>
                <c:ptCount val="1"/>
                <c:pt idx="0">
                  <c:v>Dupilumab 300 mg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Steroid Dose Reduced ≥50%</c:v>
                </c:pt>
                <c:pt idx="1">
                  <c:v>Steroid Dose Reduced to &lt;5 mg/d</c:v>
                </c:pt>
                <c:pt idx="2">
                  <c:v>Steroid Discontinued</c:v>
                </c:pt>
              </c:strCache>
            </c:strRef>
          </c:cat>
          <c:val>
            <c:numRef>
              <c:f>Sheet1!$B$2:$B$4</c:f>
              <c:numCache>
                <c:formatCode>0%</c:formatCode>
                <c:ptCount val="3"/>
                <c:pt idx="0">
                  <c:v>0.8</c:v>
                </c:pt>
                <c:pt idx="1">
                  <c:v>0.69</c:v>
                </c:pt>
                <c:pt idx="2">
                  <c:v>0.48</c:v>
                </c:pt>
              </c:numCache>
            </c:numRef>
          </c:val>
          <c:extLst>
            <c:ext xmlns:c16="http://schemas.microsoft.com/office/drawing/2014/chart" uri="{C3380CC4-5D6E-409C-BE32-E72D297353CC}">
              <c16:uniqueId val="{00000000-9930-48FF-973C-B9E8EB7FC78C}"/>
            </c:ext>
          </c:extLst>
        </c:ser>
        <c:ser>
          <c:idx val="1"/>
          <c:order val="1"/>
          <c:tx>
            <c:strRef>
              <c:f>Sheet1!$C$1</c:f>
              <c:strCache>
                <c:ptCount val="1"/>
                <c:pt idx="0">
                  <c:v>Placebo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Steroid Dose Reduced ≥50%</c:v>
                </c:pt>
                <c:pt idx="1">
                  <c:v>Steroid Dose Reduced to &lt;5 mg/d</c:v>
                </c:pt>
                <c:pt idx="2">
                  <c:v>Steroid Discontinued</c:v>
                </c:pt>
              </c:strCache>
            </c:strRef>
          </c:cat>
          <c:val>
            <c:numRef>
              <c:f>Sheet1!$C$2:$C$4</c:f>
              <c:numCache>
                <c:formatCode>0%</c:formatCode>
                <c:ptCount val="3"/>
                <c:pt idx="0">
                  <c:v>0.5</c:v>
                </c:pt>
                <c:pt idx="1">
                  <c:v>0.33</c:v>
                </c:pt>
                <c:pt idx="2">
                  <c:v>0.25</c:v>
                </c:pt>
              </c:numCache>
            </c:numRef>
          </c:val>
          <c:extLst>
            <c:ext xmlns:c16="http://schemas.microsoft.com/office/drawing/2014/chart" uri="{C3380CC4-5D6E-409C-BE32-E72D297353CC}">
              <c16:uniqueId val="{00000001-9930-48FF-973C-B9E8EB7FC78C}"/>
            </c:ext>
          </c:extLst>
        </c:ser>
        <c:dLbls>
          <c:dLblPos val="outEnd"/>
          <c:showLegendKey val="0"/>
          <c:showVal val="1"/>
          <c:showCatName val="0"/>
          <c:showSerName val="0"/>
          <c:showPercent val="0"/>
          <c:showBubbleSize val="0"/>
        </c:dLbls>
        <c:gapWidth val="219"/>
        <c:overlap val="-27"/>
        <c:axId val="766508912"/>
        <c:axId val="766502352"/>
      </c:barChart>
      <c:catAx>
        <c:axId val="76650891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66502352"/>
        <c:crosses val="autoZero"/>
        <c:auto val="1"/>
        <c:lblAlgn val="ctr"/>
        <c:lblOffset val="100"/>
        <c:noMultiLvlLbl val="0"/>
      </c:catAx>
      <c:valAx>
        <c:axId val="766502352"/>
        <c:scaling>
          <c:orientation val="minMax"/>
        </c:scaling>
        <c:delete val="0"/>
        <c:axPos val="l"/>
        <c:majorGridlines>
          <c:spPr>
            <a:ln w="9525" cap="flat" cmpd="sng" algn="ctr">
              <a:solidFill>
                <a:schemeClr val="bg1">
                  <a:lumMod val="50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dirty="0">
                    <a:solidFill>
                      <a:schemeClr val="tx1"/>
                    </a:solidFill>
                  </a:rPr>
                  <a:t>Percent of Subjects</a:t>
                </a:r>
              </a:p>
            </c:rich>
          </c:tx>
          <c:layout>
            <c:manualLayout>
              <c:xMode val="edge"/>
              <c:yMode val="edge"/>
              <c:x val="1.105888761871324E-2"/>
              <c:y val="0.247922487052005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66508912"/>
        <c:crosses val="autoZero"/>
        <c:crossBetween val="between"/>
      </c:valAx>
      <c:spPr>
        <a:noFill/>
        <a:ln>
          <a:noFill/>
        </a:ln>
        <a:effectLst/>
      </c:spPr>
    </c:plotArea>
    <c:legend>
      <c:legendPos val="b"/>
      <c:layout>
        <c:manualLayout>
          <c:xMode val="edge"/>
          <c:yMode val="edge"/>
          <c:x val="0.30050179154070039"/>
          <c:y val="0.86368907657209293"/>
          <c:w val="0.36770662618293348"/>
          <c:h val="4.84399940654987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sz="2000" b="1" dirty="0">
                <a:solidFill>
                  <a:schemeClr val="tx1"/>
                </a:solidFill>
              </a:rPr>
              <a:t>Change</a:t>
            </a:r>
            <a:r>
              <a:rPr lang="en-US" sz="2000" b="1" baseline="0" dirty="0">
                <a:solidFill>
                  <a:schemeClr val="tx1"/>
                </a:solidFill>
              </a:rPr>
              <a:t> in Steroid Dose (%)</a:t>
            </a:r>
            <a:endParaRPr lang="en-US" sz="2000" b="1" dirty="0">
              <a:solidFill>
                <a:schemeClr val="tx1"/>
              </a:solidFill>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9.2843257454678779E-2"/>
          <c:y val="0.22767148163204451"/>
          <c:w val="0.8828137252100261"/>
          <c:h val="0.61854672251149878"/>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0-B2EF-4700-A766-EDA3D47B362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Dupilumab 300 mg</c:v>
                </c:pt>
                <c:pt idx="1">
                  <c:v>Placebo</c:v>
                </c:pt>
              </c:strCache>
            </c:strRef>
          </c:cat>
          <c:val>
            <c:numRef>
              <c:f>Sheet1!$B$2:$B$3</c:f>
              <c:numCache>
                <c:formatCode>0.0%</c:formatCode>
                <c:ptCount val="2"/>
                <c:pt idx="0">
                  <c:v>-0.70099999999999996</c:v>
                </c:pt>
                <c:pt idx="1">
                  <c:v>-0.41899999999999998</c:v>
                </c:pt>
              </c:numCache>
            </c:numRef>
          </c:val>
          <c:extLst>
            <c:ext xmlns:c16="http://schemas.microsoft.com/office/drawing/2014/chart" uri="{C3380CC4-5D6E-409C-BE32-E72D297353CC}">
              <c16:uniqueId val="{00000000-68DE-4F75-9E54-FB223E9E18FA}"/>
            </c:ext>
          </c:extLst>
        </c:ser>
        <c:dLbls>
          <c:dLblPos val="outEnd"/>
          <c:showLegendKey val="0"/>
          <c:showVal val="1"/>
          <c:showCatName val="0"/>
          <c:showSerName val="0"/>
          <c:showPercent val="0"/>
          <c:showBubbleSize val="0"/>
        </c:dLbls>
        <c:gapWidth val="219"/>
        <c:overlap val="-27"/>
        <c:axId val="766515472"/>
        <c:axId val="766515800"/>
      </c:barChart>
      <c:catAx>
        <c:axId val="766515472"/>
        <c:scaling>
          <c:orientation val="minMax"/>
        </c:scaling>
        <c:delete val="0"/>
        <c:axPos val="b"/>
        <c:numFmt formatCode="General" sourceLinked="1"/>
        <c:majorTickMark val="out"/>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66515800"/>
        <c:crosses val="autoZero"/>
        <c:auto val="1"/>
        <c:lblAlgn val="ctr"/>
        <c:lblOffset val="100"/>
        <c:noMultiLvlLbl val="0"/>
      </c:catAx>
      <c:valAx>
        <c:axId val="766515800"/>
        <c:scaling>
          <c:orientation val="minMax"/>
        </c:scaling>
        <c:delete val="0"/>
        <c:axPos val="l"/>
        <c:majorGridlines>
          <c:spPr>
            <a:ln w="9525" cap="flat" cmpd="sng" algn="ctr">
              <a:solidFill>
                <a:schemeClr val="bg1">
                  <a:lumMod val="50000"/>
                </a:schemeClr>
              </a:solidFill>
              <a:round/>
            </a:ln>
            <a:effectLst/>
          </c:spPr>
        </c:majorGridlines>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66515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61CAF5-672D-4FB2-9345-F8846569DA1E}" type="doc">
      <dgm:prSet loTypeId="urn:microsoft.com/office/officeart/2005/8/layout/vProcess5" loCatId="process" qsTypeId="urn:microsoft.com/office/officeart/2005/8/quickstyle/3d3" qsCatId="3D" csTypeId="urn:microsoft.com/office/officeart/2005/8/colors/colorful1" csCatId="colorful" phldr="1"/>
      <dgm:spPr/>
      <dgm:t>
        <a:bodyPr/>
        <a:lstStyle/>
        <a:p>
          <a:endParaRPr lang="en-US"/>
        </a:p>
      </dgm:t>
    </dgm:pt>
    <dgm:pt modelId="{76888EE0-7E7C-417C-8C24-70754C030441}">
      <dgm:prSet phldrT="[Text]"/>
      <dgm:spPr/>
      <dgm:t>
        <a:bodyPr/>
        <a:lstStyle/>
        <a:p>
          <a:r>
            <a:rPr lang="en-US" b="1" dirty="0"/>
            <a:t>● Watch patient using their inhaler</a:t>
          </a:r>
        </a:p>
        <a:p>
          <a:r>
            <a:rPr lang="en-US" b="1" dirty="0"/>
            <a:t>● Discuss adherence and barriers to use</a:t>
          </a:r>
        </a:p>
      </dgm:t>
    </dgm:pt>
    <dgm:pt modelId="{11C0DBE6-9BCA-479B-AAE4-D2EE8619135D}" type="parTrans" cxnId="{263AFC96-A096-4DFE-9BC8-C32551BED953}">
      <dgm:prSet/>
      <dgm:spPr/>
      <dgm:t>
        <a:bodyPr/>
        <a:lstStyle/>
        <a:p>
          <a:endParaRPr lang="en-US" b="1"/>
        </a:p>
      </dgm:t>
    </dgm:pt>
    <dgm:pt modelId="{72B4105D-2287-44B7-9821-70B4C09E8B8C}" type="sibTrans" cxnId="{263AFC96-A096-4DFE-9BC8-C32551BED953}">
      <dgm:prSet/>
      <dgm:spPr/>
      <dgm:t>
        <a:bodyPr/>
        <a:lstStyle/>
        <a:p>
          <a:endParaRPr lang="en-US" b="1" dirty="0"/>
        </a:p>
      </dgm:t>
    </dgm:pt>
    <dgm:pt modelId="{877B1B80-A6B4-446A-86F6-831D57CFF9AA}">
      <dgm:prSet phldrT="[Text]"/>
      <dgm:spPr/>
      <dgm:t>
        <a:bodyPr/>
        <a:lstStyle/>
        <a:p>
          <a:r>
            <a:rPr lang="en-US" b="1" dirty="0"/>
            <a:t>● Confirm the diagnosis of asthma</a:t>
          </a:r>
        </a:p>
      </dgm:t>
    </dgm:pt>
    <dgm:pt modelId="{CB893343-0B1B-4487-BB71-E464F16A7568}" type="parTrans" cxnId="{3BAE424C-C0A5-422C-94A2-C09E0C3E1152}">
      <dgm:prSet/>
      <dgm:spPr/>
      <dgm:t>
        <a:bodyPr/>
        <a:lstStyle/>
        <a:p>
          <a:endParaRPr lang="en-US" b="1"/>
        </a:p>
      </dgm:t>
    </dgm:pt>
    <dgm:pt modelId="{D9E25568-D95A-4B2A-9765-E5DBDC5D12FA}" type="sibTrans" cxnId="{3BAE424C-C0A5-422C-94A2-C09E0C3E1152}">
      <dgm:prSet/>
      <dgm:spPr/>
      <dgm:t>
        <a:bodyPr/>
        <a:lstStyle/>
        <a:p>
          <a:endParaRPr lang="en-US" b="1" dirty="0"/>
        </a:p>
      </dgm:t>
    </dgm:pt>
    <dgm:pt modelId="{BF2F7227-BB39-4FEA-A8F2-7F2898B503FE}">
      <dgm:prSet phldrT="[Text]"/>
      <dgm:spPr/>
      <dgm:t>
        <a:bodyPr/>
        <a:lstStyle/>
        <a:p>
          <a:r>
            <a:rPr lang="en-US" b="1" dirty="0"/>
            <a:t>● If possible, remove potential risk factors</a:t>
          </a:r>
        </a:p>
        <a:p>
          <a:r>
            <a:rPr lang="en-US" b="1" dirty="0"/>
            <a:t>● Assess and manage comorbidities</a:t>
          </a:r>
        </a:p>
      </dgm:t>
    </dgm:pt>
    <dgm:pt modelId="{D2255332-90BD-4CD2-BACD-6D7E07335869}" type="parTrans" cxnId="{01C5D41E-179A-4A70-8993-02E4002CEEF3}">
      <dgm:prSet/>
      <dgm:spPr/>
      <dgm:t>
        <a:bodyPr/>
        <a:lstStyle/>
        <a:p>
          <a:endParaRPr lang="en-US" b="1"/>
        </a:p>
      </dgm:t>
    </dgm:pt>
    <dgm:pt modelId="{8A72489C-04FE-45C1-955A-D2E0AD5E3AF5}" type="sibTrans" cxnId="{01C5D41E-179A-4A70-8993-02E4002CEEF3}">
      <dgm:prSet/>
      <dgm:spPr/>
      <dgm:t>
        <a:bodyPr/>
        <a:lstStyle/>
        <a:p>
          <a:endParaRPr lang="en-US" b="1" dirty="0"/>
        </a:p>
      </dgm:t>
    </dgm:pt>
    <dgm:pt modelId="{6F5F5C4C-40AF-4626-96AF-D492404E2BD5}">
      <dgm:prSet/>
      <dgm:spPr/>
      <dgm:t>
        <a:bodyPr/>
        <a:lstStyle/>
        <a:p>
          <a:r>
            <a:rPr lang="en-US" b="1" dirty="0"/>
            <a:t>● Consider treatment step-up</a:t>
          </a:r>
        </a:p>
      </dgm:t>
    </dgm:pt>
    <dgm:pt modelId="{7DFD5785-3D1D-4A5F-8A9D-3D7DEB9E1DAE}" type="parTrans" cxnId="{A50590EE-B9DB-4730-8FD0-3C012C02583F}">
      <dgm:prSet/>
      <dgm:spPr/>
      <dgm:t>
        <a:bodyPr/>
        <a:lstStyle/>
        <a:p>
          <a:endParaRPr lang="en-US" b="1"/>
        </a:p>
      </dgm:t>
    </dgm:pt>
    <dgm:pt modelId="{DDC48852-2AC4-4BA0-AC8E-5810B325707D}" type="sibTrans" cxnId="{A50590EE-B9DB-4730-8FD0-3C012C02583F}">
      <dgm:prSet/>
      <dgm:spPr/>
      <dgm:t>
        <a:bodyPr/>
        <a:lstStyle/>
        <a:p>
          <a:endParaRPr lang="en-US" b="1" dirty="0"/>
        </a:p>
      </dgm:t>
    </dgm:pt>
    <dgm:pt modelId="{374C0B82-9393-4444-B69D-EA3F9B60B4C4}">
      <dgm:prSet/>
      <dgm:spPr/>
      <dgm:t>
        <a:bodyPr/>
        <a:lstStyle/>
        <a:p>
          <a:endParaRPr lang="en-US" b="1"/>
        </a:p>
      </dgm:t>
    </dgm:pt>
    <dgm:pt modelId="{C0F3C64F-A999-42F0-AAEB-E06369548B90}" type="parTrans" cxnId="{E996EBFB-861D-4087-A81D-64940093A8A4}">
      <dgm:prSet/>
      <dgm:spPr/>
      <dgm:t>
        <a:bodyPr/>
        <a:lstStyle/>
        <a:p>
          <a:endParaRPr lang="en-US" b="1"/>
        </a:p>
      </dgm:t>
    </dgm:pt>
    <dgm:pt modelId="{FB3002EC-8FE6-496E-8089-0380C2114E0F}" type="sibTrans" cxnId="{E996EBFB-861D-4087-A81D-64940093A8A4}">
      <dgm:prSet/>
      <dgm:spPr/>
      <dgm:t>
        <a:bodyPr/>
        <a:lstStyle/>
        <a:p>
          <a:endParaRPr lang="en-US" b="1"/>
        </a:p>
      </dgm:t>
    </dgm:pt>
    <dgm:pt modelId="{79C91CEB-6601-450A-9A7E-F1008AC0A011}">
      <dgm:prSet/>
      <dgm:spPr/>
      <dgm:t>
        <a:bodyPr/>
        <a:lstStyle/>
        <a:p>
          <a:r>
            <a:rPr lang="en-US" b="1" dirty="0"/>
            <a:t>● Refer to a specialist or severe asthma clinic</a:t>
          </a:r>
        </a:p>
      </dgm:t>
    </dgm:pt>
    <dgm:pt modelId="{0A14FA0D-3CC0-4950-A695-9F824C89524F}" type="parTrans" cxnId="{30B1BCC5-352E-4FF9-A47F-79DC9E805C56}">
      <dgm:prSet/>
      <dgm:spPr/>
      <dgm:t>
        <a:bodyPr/>
        <a:lstStyle/>
        <a:p>
          <a:endParaRPr lang="en-US" b="1"/>
        </a:p>
      </dgm:t>
    </dgm:pt>
    <dgm:pt modelId="{35E3E7FD-581A-44A2-8D62-C93669FB0D7F}" type="sibTrans" cxnId="{30B1BCC5-352E-4FF9-A47F-79DC9E805C56}">
      <dgm:prSet/>
      <dgm:spPr/>
      <dgm:t>
        <a:bodyPr/>
        <a:lstStyle/>
        <a:p>
          <a:endParaRPr lang="en-US" b="1"/>
        </a:p>
      </dgm:t>
    </dgm:pt>
    <dgm:pt modelId="{EF8C7C9C-9349-4A57-A969-DA11489DE67A}" type="pres">
      <dgm:prSet presAssocID="{2461CAF5-672D-4FB2-9345-F8846569DA1E}" presName="outerComposite" presStyleCnt="0">
        <dgm:presLayoutVars>
          <dgm:chMax val="5"/>
          <dgm:dir/>
          <dgm:resizeHandles val="exact"/>
        </dgm:presLayoutVars>
      </dgm:prSet>
      <dgm:spPr/>
    </dgm:pt>
    <dgm:pt modelId="{1E725477-48FA-44B4-818F-3F7E5251034F}" type="pres">
      <dgm:prSet presAssocID="{2461CAF5-672D-4FB2-9345-F8846569DA1E}" presName="dummyMaxCanvas" presStyleCnt="0">
        <dgm:presLayoutVars/>
      </dgm:prSet>
      <dgm:spPr/>
    </dgm:pt>
    <dgm:pt modelId="{A0FAF292-0171-4A79-90D4-35ABD0B0600E}" type="pres">
      <dgm:prSet presAssocID="{2461CAF5-672D-4FB2-9345-F8846569DA1E}" presName="FiveNodes_1" presStyleLbl="node1" presStyleIdx="0" presStyleCnt="5">
        <dgm:presLayoutVars>
          <dgm:bulletEnabled val="1"/>
        </dgm:presLayoutVars>
      </dgm:prSet>
      <dgm:spPr/>
    </dgm:pt>
    <dgm:pt modelId="{DDA61D07-A180-4C10-BCF7-1CAF19A5CF6C}" type="pres">
      <dgm:prSet presAssocID="{2461CAF5-672D-4FB2-9345-F8846569DA1E}" presName="FiveNodes_2" presStyleLbl="node1" presStyleIdx="1" presStyleCnt="5">
        <dgm:presLayoutVars>
          <dgm:bulletEnabled val="1"/>
        </dgm:presLayoutVars>
      </dgm:prSet>
      <dgm:spPr/>
    </dgm:pt>
    <dgm:pt modelId="{E793A4A7-6F9D-4B2F-B51D-C5EF55B41D5F}" type="pres">
      <dgm:prSet presAssocID="{2461CAF5-672D-4FB2-9345-F8846569DA1E}" presName="FiveNodes_3" presStyleLbl="node1" presStyleIdx="2" presStyleCnt="5">
        <dgm:presLayoutVars>
          <dgm:bulletEnabled val="1"/>
        </dgm:presLayoutVars>
      </dgm:prSet>
      <dgm:spPr/>
    </dgm:pt>
    <dgm:pt modelId="{B13A6157-CD75-4581-8EF2-B3C50B6BA90D}" type="pres">
      <dgm:prSet presAssocID="{2461CAF5-672D-4FB2-9345-F8846569DA1E}" presName="FiveNodes_4" presStyleLbl="node1" presStyleIdx="3" presStyleCnt="5">
        <dgm:presLayoutVars>
          <dgm:bulletEnabled val="1"/>
        </dgm:presLayoutVars>
      </dgm:prSet>
      <dgm:spPr/>
    </dgm:pt>
    <dgm:pt modelId="{9C1EAD01-601E-41FA-A66B-67C4C1942687}" type="pres">
      <dgm:prSet presAssocID="{2461CAF5-672D-4FB2-9345-F8846569DA1E}" presName="FiveNodes_5" presStyleLbl="node1" presStyleIdx="4" presStyleCnt="5">
        <dgm:presLayoutVars>
          <dgm:bulletEnabled val="1"/>
        </dgm:presLayoutVars>
      </dgm:prSet>
      <dgm:spPr/>
    </dgm:pt>
    <dgm:pt modelId="{669F385D-F0CD-40FF-B3E3-BA11DC905A83}" type="pres">
      <dgm:prSet presAssocID="{2461CAF5-672D-4FB2-9345-F8846569DA1E}" presName="FiveConn_1-2" presStyleLbl="fgAccFollowNode1" presStyleIdx="0" presStyleCnt="4">
        <dgm:presLayoutVars>
          <dgm:bulletEnabled val="1"/>
        </dgm:presLayoutVars>
      </dgm:prSet>
      <dgm:spPr/>
    </dgm:pt>
    <dgm:pt modelId="{6CE57864-B089-4AF0-A956-6A08B7249F33}" type="pres">
      <dgm:prSet presAssocID="{2461CAF5-672D-4FB2-9345-F8846569DA1E}" presName="FiveConn_2-3" presStyleLbl="fgAccFollowNode1" presStyleIdx="1" presStyleCnt="4">
        <dgm:presLayoutVars>
          <dgm:bulletEnabled val="1"/>
        </dgm:presLayoutVars>
      </dgm:prSet>
      <dgm:spPr/>
    </dgm:pt>
    <dgm:pt modelId="{724BB17D-9381-4095-BB6F-23793282E233}" type="pres">
      <dgm:prSet presAssocID="{2461CAF5-672D-4FB2-9345-F8846569DA1E}" presName="FiveConn_3-4" presStyleLbl="fgAccFollowNode1" presStyleIdx="2" presStyleCnt="4">
        <dgm:presLayoutVars>
          <dgm:bulletEnabled val="1"/>
        </dgm:presLayoutVars>
      </dgm:prSet>
      <dgm:spPr/>
    </dgm:pt>
    <dgm:pt modelId="{BF442C17-9E68-4EFC-86BA-1EA4058DBD6F}" type="pres">
      <dgm:prSet presAssocID="{2461CAF5-672D-4FB2-9345-F8846569DA1E}" presName="FiveConn_4-5" presStyleLbl="fgAccFollowNode1" presStyleIdx="3" presStyleCnt="4">
        <dgm:presLayoutVars>
          <dgm:bulletEnabled val="1"/>
        </dgm:presLayoutVars>
      </dgm:prSet>
      <dgm:spPr/>
    </dgm:pt>
    <dgm:pt modelId="{73EC6C2B-85E3-4816-B33C-9F2900C2F926}" type="pres">
      <dgm:prSet presAssocID="{2461CAF5-672D-4FB2-9345-F8846569DA1E}" presName="FiveNodes_1_text" presStyleLbl="node1" presStyleIdx="4" presStyleCnt="5">
        <dgm:presLayoutVars>
          <dgm:bulletEnabled val="1"/>
        </dgm:presLayoutVars>
      </dgm:prSet>
      <dgm:spPr/>
    </dgm:pt>
    <dgm:pt modelId="{46A7D2A3-718D-429F-9C16-D36506900A20}" type="pres">
      <dgm:prSet presAssocID="{2461CAF5-672D-4FB2-9345-F8846569DA1E}" presName="FiveNodes_2_text" presStyleLbl="node1" presStyleIdx="4" presStyleCnt="5">
        <dgm:presLayoutVars>
          <dgm:bulletEnabled val="1"/>
        </dgm:presLayoutVars>
      </dgm:prSet>
      <dgm:spPr/>
    </dgm:pt>
    <dgm:pt modelId="{1411A24C-4181-459B-BD10-A7F081125A05}" type="pres">
      <dgm:prSet presAssocID="{2461CAF5-672D-4FB2-9345-F8846569DA1E}" presName="FiveNodes_3_text" presStyleLbl="node1" presStyleIdx="4" presStyleCnt="5">
        <dgm:presLayoutVars>
          <dgm:bulletEnabled val="1"/>
        </dgm:presLayoutVars>
      </dgm:prSet>
      <dgm:spPr/>
    </dgm:pt>
    <dgm:pt modelId="{B90D74A6-6DDB-4902-98EA-D6B9056C39B8}" type="pres">
      <dgm:prSet presAssocID="{2461CAF5-672D-4FB2-9345-F8846569DA1E}" presName="FiveNodes_4_text" presStyleLbl="node1" presStyleIdx="4" presStyleCnt="5">
        <dgm:presLayoutVars>
          <dgm:bulletEnabled val="1"/>
        </dgm:presLayoutVars>
      </dgm:prSet>
      <dgm:spPr/>
    </dgm:pt>
    <dgm:pt modelId="{E4218A34-BA78-426D-BB9A-9E366AB9B828}" type="pres">
      <dgm:prSet presAssocID="{2461CAF5-672D-4FB2-9345-F8846569DA1E}" presName="FiveNodes_5_text" presStyleLbl="node1" presStyleIdx="4" presStyleCnt="5">
        <dgm:presLayoutVars>
          <dgm:bulletEnabled val="1"/>
        </dgm:presLayoutVars>
      </dgm:prSet>
      <dgm:spPr/>
    </dgm:pt>
  </dgm:ptLst>
  <dgm:cxnLst>
    <dgm:cxn modelId="{072EC81D-4B08-4F47-85D7-943EB4C2ACFF}" type="presOf" srcId="{DDC48852-2AC4-4BA0-AC8E-5810B325707D}" destId="{BF442C17-9E68-4EFC-86BA-1EA4058DBD6F}" srcOrd="0" destOrd="0" presId="urn:microsoft.com/office/officeart/2005/8/layout/vProcess5"/>
    <dgm:cxn modelId="{01C5D41E-179A-4A70-8993-02E4002CEEF3}" srcId="{2461CAF5-672D-4FB2-9345-F8846569DA1E}" destId="{BF2F7227-BB39-4FEA-A8F2-7F2898B503FE}" srcOrd="2" destOrd="0" parTransId="{D2255332-90BD-4CD2-BACD-6D7E07335869}" sibTransId="{8A72489C-04FE-45C1-955A-D2E0AD5E3AF5}"/>
    <dgm:cxn modelId="{B4178332-3DF5-40FF-A7D5-D22C25934AC3}" type="presOf" srcId="{72B4105D-2287-44B7-9821-70B4C09E8B8C}" destId="{669F385D-F0CD-40FF-B3E3-BA11DC905A83}" srcOrd="0" destOrd="0" presId="urn:microsoft.com/office/officeart/2005/8/layout/vProcess5"/>
    <dgm:cxn modelId="{03D95860-1F99-4021-AAA2-7832E034B52E}" type="presOf" srcId="{877B1B80-A6B4-446A-86F6-831D57CFF9AA}" destId="{46A7D2A3-718D-429F-9C16-D36506900A20}" srcOrd="1" destOrd="0" presId="urn:microsoft.com/office/officeart/2005/8/layout/vProcess5"/>
    <dgm:cxn modelId="{3BAE424C-C0A5-422C-94A2-C09E0C3E1152}" srcId="{2461CAF5-672D-4FB2-9345-F8846569DA1E}" destId="{877B1B80-A6B4-446A-86F6-831D57CFF9AA}" srcOrd="1" destOrd="0" parTransId="{CB893343-0B1B-4487-BB71-E464F16A7568}" sibTransId="{D9E25568-D95A-4B2A-9765-E5DBDC5D12FA}"/>
    <dgm:cxn modelId="{7C4DD054-84D1-4A23-8CA4-52EAB91C098C}" type="presOf" srcId="{8A72489C-04FE-45C1-955A-D2E0AD5E3AF5}" destId="{724BB17D-9381-4095-BB6F-23793282E233}" srcOrd="0" destOrd="0" presId="urn:microsoft.com/office/officeart/2005/8/layout/vProcess5"/>
    <dgm:cxn modelId="{8F94F982-947B-44A8-AD2A-656CD7876694}" type="presOf" srcId="{79C91CEB-6601-450A-9A7E-F1008AC0A011}" destId="{9C1EAD01-601E-41FA-A66B-67C4C1942687}" srcOrd="0" destOrd="0" presId="urn:microsoft.com/office/officeart/2005/8/layout/vProcess5"/>
    <dgm:cxn modelId="{89996687-A625-4EC6-A98E-206B828EBED1}" type="presOf" srcId="{6F5F5C4C-40AF-4626-96AF-D492404E2BD5}" destId="{B13A6157-CD75-4581-8EF2-B3C50B6BA90D}" srcOrd="0" destOrd="0" presId="urn:microsoft.com/office/officeart/2005/8/layout/vProcess5"/>
    <dgm:cxn modelId="{21E9A587-079A-42E9-975F-65CFC7DC4367}" type="presOf" srcId="{BF2F7227-BB39-4FEA-A8F2-7F2898B503FE}" destId="{1411A24C-4181-459B-BD10-A7F081125A05}" srcOrd="1" destOrd="0" presId="urn:microsoft.com/office/officeart/2005/8/layout/vProcess5"/>
    <dgm:cxn modelId="{6AAFDE8A-893C-4452-A2C4-752BD0582B07}" type="presOf" srcId="{D9E25568-D95A-4B2A-9765-E5DBDC5D12FA}" destId="{6CE57864-B089-4AF0-A956-6A08B7249F33}" srcOrd="0" destOrd="0" presId="urn:microsoft.com/office/officeart/2005/8/layout/vProcess5"/>
    <dgm:cxn modelId="{404A0391-DE41-4162-973D-10D306CB8E85}" type="presOf" srcId="{2461CAF5-672D-4FB2-9345-F8846569DA1E}" destId="{EF8C7C9C-9349-4A57-A969-DA11489DE67A}" srcOrd="0" destOrd="0" presId="urn:microsoft.com/office/officeart/2005/8/layout/vProcess5"/>
    <dgm:cxn modelId="{861A8793-B477-4406-8102-4E79883A17BC}" type="presOf" srcId="{79C91CEB-6601-450A-9A7E-F1008AC0A011}" destId="{E4218A34-BA78-426D-BB9A-9E366AB9B828}" srcOrd="1" destOrd="0" presId="urn:microsoft.com/office/officeart/2005/8/layout/vProcess5"/>
    <dgm:cxn modelId="{263AFC96-A096-4DFE-9BC8-C32551BED953}" srcId="{2461CAF5-672D-4FB2-9345-F8846569DA1E}" destId="{76888EE0-7E7C-417C-8C24-70754C030441}" srcOrd="0" destOrd="0" parTransId="{11C0DBE6-9BCA-479B-AAE4-D2EE8619135D}" sibTransId="{72B4105D-2287-44B7-9821-70B4C09E8B8C}"/>
    <dgm:cxn modelId="{30B1BCC5-352E-4FF9-A47F-79DC9E805C56}" srcId="{2461CAF5-672D-4FB2-9345-F8846569DA1E}" destId="{79C91CEB-6601-450A-9A7E-F1008AC0A011}" srcOrd="4" destOrd="0" parTransId="{0A14FA0D-3CC0-4950-A695-9F824C89524F}" sibTransId="{35E3E7FD-581A-44A2-8D62-C93669FB0D7F}"/>
    <dgm:cxn modelId="{E81B59C6-FD42-4591-AED8-7E520755679D}" type="presOf" srcId="{6F5F5C4C-40AF-4626-96AF-D492404E2BD5}" destId="{B90D74A6-6DDB-4902-98EA-D6B9056C39B8}" srcOrd="1" destOrd="0" presId="urn:microsoft.com/office/officeart/2005/8/layout/vProcess5"/>
    <dgm:cxn modelId="{5EE4A6C7-9072-470A-AB4C-4F4F9E2B0B70}" type="presOf" srcId="{76888EE0-7E7C-417C-8C24-70754C030441}" destId="{A0FAF292-0171-4A79-90D4-35ABD0B0600E}" srcOrd="0" destOrd="0" presId="urn:microsoft.com/office/officeart/2005/8/layout/vProcess5"/>
    <dgm:cxn modelId="{092785D4-5A7F-48BB-9219-FD19B2B706EB}" type="presOf" srcId="{76888EE0-7E7C-417C-8C24-70754C030441}" destId="{73EC6C2B-85E3-4816-B33C-9F2900C2F926}" srcOrd="1" destOrd="0" presId="urn:microsoft.com/office/officeart/2005/8/layout/vProcess5"/>
    <dgm:cxn modelId="{529639E3-BBE9-4CFC-9EC1-65BFF23FDE53}" type="presOf" srcId="{877B1B80-A6B4-446A-86F6-831D57CFF9AA}" destId="{DDA61D07-A180-4C10-BCF7-1CAF19A5CF6C}" srcOrd="0" destOrd="0" presId="urn:microsoft.com/office/officeart/2005/8/layout/vProcess5"/>
    <dgm:cxn modelId="{A50590EE-B9DB-4730-8FD0-3C012C02583F}" srcId="{2461CAF5-672D-4FB2-9345-F8846569DA1E}" destId="{6F5F5C4C-40AF-4626-96AF-D492404E2BD5}" srcOrd="3" destOrd="0" parTransId="{7DFD5785-3D1D-4A5F-8A9D-3D7DEB9E1DAE}" sibTransId="{DDC48852-2AC4-4BA0-AC8E-5810B325707D}"/>
    <dgm:cxn modelId="{65BDBFF6-9BED-4371-9608-F220F1686707}" type="presOf" srcId="{BF2F7227-BB39-4FEA-A8F2-7F2898B503FE}" destId="{E793A4A7-6F9D-4B2F-B51D-C5EF55B41D5F}" srcOrd="0" destOrd="0" presId="urn:microsoft.com/office/officeart/2005/8/layout/vProcess5"/>
    <dgm:cxn modelId="{E996EBFB-861D-4087-A81D-64940093A8A4}" srcId="{2461CAF5-672D-4FB2-9345-F8846569DA1E}" destId="{374C0B82-9393-4444-B69D-EA3F9B60B4C4}" srcOrd="5" destOrd="0" parTransId="{C0F3C64F-A999-42F0-AAEB-E06369548B90}" sibTransId="{FB3002EC-8FE6-496E-8089-0380C2114E0F}"/>
    <dgm:cxn modelId="{0F5EC7CC-6E06-4029-9215-309210C760CF}" type="presParOf" srcId="{EF8C7C9C-9349-4A57-A969-DA11489DE67A}" destId="{1E725477-48FA-44B4-818F-3F7E5251034F}" srcOrd="0" destOrd="0" presId="urn:microsoft.com/office/officeart/2005/8/layout/vProcess5"/>
    <dgm:cxn modelId="{6FFC644A-8DEC-4C82-8BE2-E7A5E5704EF8}" type="presParOf" srcId="{EF8C7C9C-9349-4A57-A969-DA11489DE67A}" destId="{A0FAF292-0171-4A79-90D4-35ABD0B0600E}" srcOrd="1" destOrd="0" presId="urn:microsoft.com/office/officeart/2005/8/layout/vProcess5"/>
    <dgm:cxn modelId="{4A786ED4-00B1-404B-A975-285473F82439}" type="presParOf" srcId="{EF8C7C9C-9349-4A57-A969-DA11489DE67A}" destId="{DDA61D07-A180-4C10-BCF7-1CAF19A5CF6C}" srcOrd="2" destOrd="0" presId="urn:microsoft.com/office/officeart/2005/8/layout/vProcess5"/>
    <dgm:cxn modelId="{CFC3A604-0975-4B79-85B5-B1E7DFCC8F4F}" type="presParOf" srcId="{EF8C7C9C-9349-4A57-A969-DA11489DE67A}" destId="{E793A4A7-6F9D-4B2F-B51D-C5EF55B41D5F}" srcOrd="3" destOrd="0" presId="urn:microsoft.com/office/officeart/2005/8/layout/vProcess5"/>
    <dgm:cxn modelId="{4FFCB4ED-0040-409A-9888-4BC56517A018}" type="presParOf" srcId="{EF8C7C9C-9349-4A57-A969-DA11489DE67A}" destId="{B13A6157-CD75-4581-8EF2-B3C50B6BA90D}" srcOrd="4" destOrd="0" presId="urn:microsoft.com/office/officeart/2005/8/layout/vProcess5"/>
    <dgm:cxn modelId="{4DCF86CF-5EB7-4FB8-AAF7-C60C869CE570}" type="presParOf" srcId="{EF8C7C9C-9349-4A57-A969-DA11489DE67A}" destId="{9C1EAD01-601E-41FA-A66B-67C4C1942687}" srcOrd="5" destOrd="0" presId="urn:microsoft.com/office/officeart/2005/8/layout/vProcess5"/>
    <dgm:cxn modelId="{A81C6BDB-D88C-484A-9797-39582CFF4BBA}" type="presParOf" srcId="{EF8C7C9C-9349-4A57-A969-DA11489DE67A}" destId="{669F385D-F0CD-40FF-B3E3-BA11DC905A83}" srcOrd="6" destOrd="0" presId="urn:microsoft.com/office/officeart/2005/8/layout/vProcess5"/>
    <dgm:cxn modelId="{3014C746-C8FC-4CB5-BD2F-1DBB8795858F}" type="presParOf" srcId="{EF8C7C9C-9349-4A57-A969-DA11489DE67A}" destId="{6CE57864-B089-4AF0-A956-6A08B7249F33}" srcOrd="7" destOrd="0" presId="urn:microsoft.com/office/officeart/2005/8/layout/vProcess5"/>
    <dgm:cxn modelId="{4A500D99-1A38-40FB-ACD5-6448B464F5C8}" type="presParOf" srcId="{EF8C7C9C-9349-4A57-A969-DA11489DE67A}" destId="{724BB17D-9381-4095-BB6F-23793282E233}" srcOrd="8" destOrd="0" presId="urn:microsoft.com/office/officeart/2005/8/layout/vProcess5"/>
    <dgm:cxn modelId="{06164308-5386-4152-83DE-6D5893707F0E}" type="presParOf" srcId="{EF8C7C9C-9349-4A57-A969-DA11489DE67A}" destId="{BF442C17-9E68-4EFC-86BA-1EA4058DBD6F}" srcOrd="9" destOrd="0" presId="urn:microsoft.com/office/officeart/2005/8/layout/vProcess5"/>
    <dgm:cxn modelId="{D825C3BC-084D-4A36-8090-02C0AD473479}" type="presParOf" srcId="{EF8C7C9C-9349-4A57-A969-DA11489DE67A}" destId="{73EC6C2B-85E3-4816-B33C-9F2900C2F926}" srcOrd="10" destOrd="0" presId="urn:microsoft.com/office/officeart/2005/8/layout/vProcess5"/>
    <dgm:cxn modelId="{EBA9054B-3A00-46D9-90BE-AF7D7D6867ED}" type="presParOf" srcId="{EF8C7C9C-9349-4A57-A969-DA11489DE67A}" destId="{46A7D2A3-718D-429F-9C16-D36506900A20}" srcOrd="11" destOrd="0" presId="urn:microsoft.com/office/officeart/2005/8/layout/vProcess5"/>
    <dgm:cxn modelId="{0E230BB4-FBB8-4E0C-8E0C-D18F0B47DB0D}" type="presParOf" srcId="{EF8C7C9C-9349-4A57-A969-DA11489DE67A}" destId="{1411A24C-4181-459B-BD10-A7F081125A05}" srcOrd="12" destOrd="0" presId="urn:microsoft.com/office/officeart/2005/8/layout/vProcess5"/>
    <dgm:cxn modelId="{ED87B8CE-8C5C-4B63-8201-7E1404F4F4C2}" type="presParOf" srcId="{EF8C7C9C-9349-4A57-A969-DA11489DE67A}" destId="{B90D74A6-6DDB-4902-98EA-D6B9056C39B8}" srcOrd="13" destOrd="0" presId="urn:microsoft.com/office/officeart/2005/8/layout/vProcess5"/>
    <dgm:cxn modelId="{E3A69DD1-6842-4B1F-A910-DDF56F4D10C1}" type="presParOf" srcId="{EF8C7C9C-9349-4A57-A969-DA11489DE67A}" destId="{E4218A34-BA78-426D-BB9A-9E366AB9B82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CBB178-BEC9-4EA5-B8A4-C2E1362F4F7C}" type="doc">
      <dgm:prSet loTypeId="urn:microsoft.com/office/officeart/2005/8/layout/default" loCatId="list" qsTypeId="urn:microsoft.com/office/officeart/2005/8/quickstyle/3d3" qsCatId="3D" csTypeId="urn:microsoft.com/office/officeart/2005/8/colors/colorful1" csCatId="colorful" phldr="1"/>
      <dgm:spPr/>
      <dgm:t>
        <a:bodyPr/>
        <a:lstStyle/>
        <a:p>
          <a:endParaRPr lang="en-US"/>
        </a:p>
      </dgm:t>
    </dgm:pt>
    <dgm:pt modelId="{8B01C629-F8EA-45BD-B7D0-B9D294894A2F}">
      <dgm:prSet phldrT="[Text]"/>
      <dgm:spPr/>
      <dgm:t>
        <a:bodyPr/>
        <a:lstStyle/>
        <a:p>
          <a:r>
            <a:rPr lang="en-US" dirty="0"/>
            <a:t>Optimization of ICS/LABA dose</a:t>
          </a:r>
        </a:p>
      </dgm:t>
    </dgm:pt>
    <dgm:pt modelId="{D3469173-2520-4E17-89AA-86A64E661E40}" type="parTrans" cxnId="{074A85D5-7DDA-4F3D-B063-AE452E49FB06}">
      <dgm:prSet/>
      <dgm:spPr/>
      <dgm:t>
        <a:bodyPr/>
        <a:lstStyle/>
        <a:p>
          <a:endParaRPr lang="en-US"/>
        </a:p>
      </dgm:t>
    </dgm:pt>
    <dgm:pt modelId="{7D0BA8FF-F157-491F-8EFA-55E822FA6322}" type="sibTrans" cxnId="{074A85D5-7DDA-4F3D-B063-AE452E49FB06}">
      <dgm:prSet/>
      <dgm:spPr/>
      <dgm:t>
        <a:bodyPr/>
        <a:lstStyle/>
        <a:p>
          <a:endParaRPr lang="en-US"/>
        </a:p>
      </dgm:t>
    </dgm:pt>
    <dgm:pt modelId="{CE06D315-CD49-40EB-BF16-1768641869C3}">
      <dgm:prSet phldrT="[Text]"/>
      <dgm:spPr/>
      <dgm:t>
        <a:bodyPr/>
        <a:lstStyle/>
        <a:p>
          <a:r>
            <a:rPr lang="en-US" dirty="0"/>
            <a:t>Oral corticosteroids</a:t>
          </a:r>
        </a:p>
      </dgm:t>
    </dgm:pt>
    <dgm:pt modelId="{A9347FF9-6414-4C5F-907C-CEA525596C02}" type="parTrans" cxnId="{29320651-15CB-4FAA-B7D8-8429DE053C1F}">
      <dgm:prSet/>
      <dgm:spPr/>
      <dgm:t>
        <a:bodyPr/>
        <a:lstStyle/>
        <a:p>
          <a:endParaRPr lang="en-US"/>
        </a:p>
      </dgm:t>
    </dgm:pt>
    <dgm:pt modelId="{831B2A5E-B4F9-40DE-B885-92306CB49462}" type="sibTrans" cxnId="{29320651-15CB-4FAA-B7D8-8429DE053C1F}">
      <dgm:prSet/>
      <dgm:spPr/>
      <dgm:t>
        <a:bodyPr/>
        <a:lstStyle/>
        <a:p>
          <a:endParaRPr lang="en-US"/>
        </a:p>
      </dgm:t>
    </dgm:pt>
    <dgm:pt modelId="{C8FC931F-C4A5-4874-8008-8426FC1253DB}">
      <dgm:prSet phldrT="[Text]"/>
      <dgm:spPr/>
      <dgm:t>
        <a:bodyPr/>
        <a:lstStyle/>
        <a:p>
          <a:r>
            <a:rPr lang="en-US" dirty="0"/>
            <a:t>Add-on without phenotyping</a:t>
          </a:r>
        </a:p>
      </dgm:t>
    </dgm:pt>
    <dgm:pt modelId="{662DA105-F44D-4344-9F35-82BA79C6C5AF}" type="parTrans" cxnId="{454ECC1A-6C7E-4AA4-8714-5FE25E10043E}">
      <dgm:prSet/>
      <dgm:spPr/>
      <dgm:t>
        <a:bodyPr/>
        <a:lstStyle/>
        <a:p>
          <a:endParaRPr lang="en-US"/>
        </a:p>
      </dgm:t>
    </dgm:pt>
    <dgm:pt modelId="{FA59A68C-6E42-4EDA-BA1E-0B6B6527E5C3}" type="sibTrans" cxnId="{454ECC1A-6C7E-4AA4-8714-5FE25E10043E}">
      <dgm:prSet/>
      <dgm:spPr/>
      <dgm:t>
        <a:bodyPr/>
        <a:lstStyle/>
        <a:p>
          <a:endParaRPr lang="en-US"/>
        </a:p>
      </dgm:t>
    </dgm:pt>
    <dgm:pt modelId="{79560596-E700-4C70-AF0D-517951E688F0}">
      <dgm:prSet phldrT="[Text]"/>
      <dgm:spPr/>
      <dgm:t>
        <a:bodyPr/>
        <a:lstStyle/>
        <a:p>
          <a:r>
            <a:rPr lang="en-US" dirty="0"/>
            <a:t>Sputum-guided treatment</a:t>
          </a:r>
        </a:p>
      </dgm:t>
    </dgm:pt>
    <dgm:pt modelId="{E7911AFB-7B7E-4DD6-B9CE-7DA4709553B9}" type="parTrans" cxnId="{488F7931-1137-4A46-937D-8F97EADFDF6B}">
      <dgm:prSet/>
      <dgm:spPr/>
      <dgm:t>
        <a:bodyPr/>
        <a:lstStyle/>
        <a:p>
          <a:endParaRPr lang="en-US"/>
        </a:p>
      </dgm:t>
    </dgm:pt>
    <dgm:pt modelId="{A487AD50-0F81-4EE5-9C46-817608F80A8D}" type="sibTrans" cxnId="{488F7931-1137-4A46-937D-8F97EADFDF6B}">
      <dgm:prSet/>
      <dgm:spPr/>
      <dgm:t>
        <a:bodyPr/>
        <a:lstStyle/>
        <a:p>
          <a:endParaRPr lang="en-US"/>
        </a:p>
      </dgm:t>
    </dgm:pt>
    <dgm:pt modelId="{AB124FD2-3790-4143-9D47-8C55A06DF987}">
      <dgm:prSet phldrT="[Text]"/>
      <dgm:spPr/>
      <dgm:t>
        <a:bodyPr/>
        <a:lstStyle/>
        <a:p>
          <a:r>
            <a:rPr lang="en-US" dirty="0"/>
            <a:t>Non-pharmacologic</a:t>
          </a:r>
        </a:p>
      </dgm:t>
    </dgm:pt>
    <dgm:pt modelId="{8AF9E6D6-75BF-4CC5-A2AC-48E139F2D4FA}" type="parTrans" cxnId="{73520AEB-EF22-4FBD-AFEF-FBBA6CEDDB67}">
      <dgm:prSet/>
      <dgm:spPr/>
      <dgm:t>
        <a:bodyPr/>
        <a:lstStyle/>
        <a:p>
          <a:endParaRPr lang="en-US"/>
        </a:p>
      </dgm:t>
    </dgm:pt>
    <dgm:pt modelId="{CE149D6D-B229-46A9-941B-F8A71E514ED2}" type="sibTrans" cxnId="{73520AEB-EF22-4FBD-AFEF-FBBA6CEDDB67}">
      <dgm:prSet/>
      <dgm:spPr/>
      <dgm:t>
        <a:bodyPr/>
        <a:lstStyle/>
        <a:p>
          <a:endParaRPr lang="en-US"/>
        </a:p>
      </dgm:t>
    </dgm:pt>
    <dgm:pt modelId="{85201307-7BFC-4561-B13E-29D81ACC5344}">
      <dgm:prSet/>
      <dgm:spPr/>
      <dgm:t>
        <a:bodyPr/>
        <a:lstStyle/>
        <a:p>
          <a:r>
            <a:rPr lang="en-US" dirty="0"/>
            <a:t>Add-on with phenotyping</a:t>
          </a:r>
        </a:p>
      </dgm:t>
    </dgm:pt>
    <dgm:pt modelId="{0069A45A-34A4-4394-879A-42D3C842A530}" type="parTrans" cxnId="{44AA60EC-6F79-49D7-B750-10F25B8EAE9F}">
      <dgm:prSet/>
      <dgm:spPr/>
      <dgm:t>
        <a:bodyPr/>
        <a:lstStyle/>
        <a:p>
          <a:endParaRPr lang="en-US"/>
        </a:p>
      </dgm:t>
    </dgm:pt>
    <dgm:pt modelId="{E192DE82-0759-4669-A5F2-F475DBDF31D7}" type="sibTrans" cxnId="{44AA60EC-6F79-49D7-B750-10F25B8EAE9F}">
      <dgm:prSet/>
      <dgm:spPr/>
      <dgm:t>
        <a:bodyPr/>
        <a:lstStyle/>
        <a:p>
          <a:endParaRPr lang="en-US"/>
        </a:p>
      </dgm:t>
    </dgm:pt>
    <dgm:pt modelId="{415DB0C0-BBA4-4997-A786-B4FE39B88F5E}" type="pres">
      <dgm:prSet presAssocID="{B6CBB178-BEC9-4EA5-B8A4-C2E1362F4F7C}" presName="diagram" presStyleCnt="0">
        <dgm:presLayoutVars>
          <dgm:dir/>
          <dgm:resizeHandles val="exact"/>
        </dgm:presLayoutVars>
      </dgm:prSet>
      <dgm:spPr/>
    </dgm:pt>
    <dgm:pt modelId="{93782BAB-EC9B-4FC6-97C5-3327CF923859}" type="pres">
      <dgm:prSet presAssocID="{8B01C629-F8EA-45BD-B7D0-B9D294894A2F}" presName="node" presStyleLbl="node1" presStyleIdx="0" presStyleCnt="6">
        <dgm:presLayoutVars>
          <dgm:bulletEnabled val="1"/>
        </dgm:presLayoutVars>
      </dgm:prSet>
      <dgm:spPr/>
    </dgm:pt>
    <dgm:pt modelId="{8FE32C95-D593-4731-BDF0-B0EFB884246F}" type="pres">
      <dgm:prSet presAssocID="{7D0BA8FF-F157-491F-8EFA-55E822FA6322}" presName="sibTrans" presStyleCnt="0"/>
      <dgm:spPr/>
    </dgm:pt>
    <dgm:pt modelId="{9F9100B5-B70A-4FA9-8C22-46B9DD1306BB}" type="pres">
      <dgm:prSet presAssocID="{CE06D315-CD49-40EB-BF16-1768641869C3}" presName="node" presStyleLbl="node1" presStyleIdx="1" presStyleCnt="6">
        <dgm:presLayoutVars>
          <dgm:bulletEnabled val="1"/>
        </dgm:presLayoutVars>
      </dgm:prSet>
      <dgm:spPr/>
    </dgm:pt>
    <dgm:pt modelId="{6D9C3473-9762-471E-8755-54A6D4702D3E}" type="pres">
      <dgm:prSet presAssocID="{831B2A5E-B4F9-40DE-B885-92306CB49462}" presName="sibTrans" presStyleCnt="0"/>
      <dgm:spPr/>
    </dgm:pt>
    <dgm:pt modelId="{56EE15C6-5587-4906-85B6-813AAE734D4C}" type="pres">
      <dgm:prSet presAssocID="{C8FC931F-C4A5-4874-8008-8426FC1253DB}" presName="node" presStyleLbl="node1" presStyleIdx="2" presStyleCnt="6">
        <dgm:presLayoutVars>
          <dgm:bulletEnabled val="1"/>
        </dgm:presLayoutVars>
      </dgm:prSet>
      <dgm:spPr/>
    </dgm:pt>
    <dgm:pt modelId="{1AA4C744-517C-469B-B04B-AE7291BDCC3E}" type="pres">
      <dgm:prSet presAssocID="{FA59A68C-6E42-4EDA-BA1E-0B6B6527E5C3}" presName="sibTrans" presStyleCnt="0"/>
      <dgm:spPr/>
    </dgm:pt>
    <dgm:pt modelId="{E00EE26A-6013-49BA-9FE5-21FCBEE29020}" type="pres">
      <dgm:prSet presAssocID="{79560596-E700-4C70-AF0D-517951E688F0}" presName="node" presStyleLbl="node1" presStyleIdx="3" presStyleCnt="6">
        <dgm:presLayoutVars>
          <dgm:bulletEnabled val="1"/>
        </dgm:presLayoutVars>
      </dgm:prSet>
      <dgm:spPr/>
    </dgm:pt>
    <dgm:pt modelId="{0EE90603-73C6-43E2-AC01-5D308257807C}" type="pres">
      <dgm:prSet presAssocID="{A487AD50-0F81-4EE5-9C46-817608F80A8D}" presName="sibTrans" presStyleCnt="0"/>
      <dgm:spPr/>
    </dgm:pt>
    <dgm:pt modelId="{28097C60-0443-4900-8D2F-FF6EF16F1E74}" type="pres">
      <dgm:prSet presAssocID="{85201307-7BFC-4561-B13E-29D81ACC5344}" presName="node" presStyleLbl="node1" presStyleIdx="4" presStyleCnt="6">
        <dgm:presLayoutVars>
          <dgm:bulletEnabled val="1"/>
        </dgm:presLayoutVars>
      </dgm:prSet>
      <dgm:spPr/>
    </dgm:pt>
    <dgm:pt modelId="{4C50009C-56A2-4BEC-A2CD-3979F0AA8AAD}" type="pres">
      <dgm:prSet presAssocID="{E192DE82-0759-4669-A5F2-F475DBDF31D7}" presName="sibTrans" presStyleCnt="0"/>
      <dgm:spPr/>
    </dgm:pt>
    <dgm:pt modelId="{61555D23-C996-4357-9768-D2CC01DB3668}" type="pres">
      <dgm:prSet presAssocID="{AB124FD2-3790-4143-9D47-8C55A06DF987}" presName="node" presStyleLbl="node1" presStyleIdx="5" presStyleCnt="6">
        <dgm:presLayoutVars>
          <dgm:bulletEnabled val="1"/>
        </dgm:presLayoutVars>
      </dgm:prSet>
      <dgm:spPr/>
    </dgm:pt>
  </dgm:ptLst>
  <dgm:cxnLst>
    <dgm:cxn modelId="{FA098C05-B950-4732-BA97-05559E8C09D8}" type="presOf" srcId="{AB124FD2-3790-4143-9D47-8C55A06DF987}" destId="{61555D23-C996-4357-9768-D2CC01DB3668}" srcOrd="0" destOrd="0" presId="urn:microsoft.com/office/officeart/2005/8/layout/default"/>
    <dgm:cxn modelId="{454ECC1A-6C7E-4AA4-8714-5FE25E10043E}" srcId="{B6CBB178-BEC9-4EA5-B8A4-C2E1362F4F7C}" destId="{C8FC931F-C4A5-4874-8008-8426FC1253DB}" srcOrd="2" destOrd="0" parTransId="{662DA105-F44D-4344-9F35-82BA79C6C5AF}" sibTransId="{FA59A68C-6E42-4EDA-BA1E-0B6B6527E5C3}"/>
    <dgm:cxn modelId="{0958EC30-7C4B-44D6-BC5B-F01B7DE73F85}" type="presOf" srcId="{85201307-7BFC-4561-B13E-29D81ACC5344}" destId="{28097C60-0443-4900-8D2F-FF6EF16F1E74}" srcOrd="0" destOrd="0" presId="urn:microsoft.com/office/officeart/2005/8/layout/default"/>
    <dgm:cxn modelId="{488F7931-1137-4A46-937D-8F97EADFDF6B}" srcId="{B6CBB178-BEC9-4EA5-B8A4-C2E1362F4F7C}" destId="{79560596-E700-4C70-AF0D-517951E688F0}" srcOrd="3" destOrd="0" parTransId="{E7911AFB-7B7E-4DD6-B9CE-7DA4709553B9}" sibTransId="{A487AD50-0F81-4EE5-9C46-817608F80A8D}"/>
    <dgm:cxn modelId="{54A4ED5F-5825-48C9-B15D-5935626B6889}" type="presOf" srcId="{CE06D315-CD49-40EB-BF16-1768641869C3}" destId="{9F9100B5-B70A-4FA9-8C22-46B9DD1306BB}" srcOrd="0" destOrd="0" presId="urn:microsoft.com/office/officeart/2005/8/layout/default"/>
    <dgm:cxn modelId="{29320651-15CB-4FAA-B7D8-8429DE053C1F}" srcId="{B6CBB178-BEC9-4EA5-B8A4-C2E1362F4F7C}" destId="{CE06D315-CD49-40EB-BF16-1768641869C3}" srcOrd="1" destOrd="0" parTransId="{A9347FF9-6414-4C5F-907C-CEA525596C02}" sibTransId="{831B2A5E-B4F9-40DE-B885-92306CB49462}"/>
    <dgm:cxn modelId="{5446B77F-4CA5-4DB2-A098-D6C91FEB9EBE}" type="presOf" srcId="{8B01C629-F8EA-45BD-B7D0-B9D294894A2F}" destId="{93782BAB-EC9B-4FC6-97C5-3327CF923859}" srcOrd="0" destOrd="0" presId="urn:microsoft.com/office/officeart/2005/8/layout/default"/>
    <dgm:cxn modelId="{F0A458A9-3C98-48FA-957C-DD510272DC59}" type="presOf" srcId="{C8FC931F-C4A5-4874-8008-8426FC1253DB}" destId="{56EE15C6-5587-4906-85B6-813AAE734D4C}" srcOrd="0" destOrd="0" presId="urn:microsoft.com/office/officeart/2005/8/layout/default"/>
    <dgm:cxn modelId="{A309EEAD-EC3B-4514-B10E-49A220B91569}" type="presOf" srcId="{B6CBB178-BEC9-4EA5-B8A4-C2E1362F4F7C}" destId="{415DB0C0-BBA4-4997-A786-B4FE39B88F5E}" srcOrd="0" destOrd="0" presId="urn:microsoft.com/office/officeart/2005/8/layout/default"/>
    <dgm:cxn modelId="{067F45BA-7553-4004-A668-3E4F1F905ABE}" type="presOf" srcId="{79560596-E700-4C70-AF0D-517951E688F0}" destId="{E00EE26A-6013-49BA-9FE5-21FCBEE29020}" srcOrd="0" destOrd="0" presId="urn:microsoft.com/office/officeart/2005/8/layout/default"/>
    <dgm:cxn modelId="{074A85D5-7DDA-4F3D-B063-AE452E49FB06}" srcId="{B6CBB178-BEC9-4EA5-B8A4-C2E1362F4F7C}" destId="{8B01C629-F8EA-45BD-B7D0-B9D294894A2F}" srcOrd="0" destOrd="0" parTransId="{D3469173-2520-4E17-89AA-86A64E661E40}" sibTransId="{7D0BA8FF-F157-491F-8EFA-55E822FA6322}"/>
    <dgm:cxn modelId="{73520AEB-EF22-4FBD-AFEF-FBBA6CEDDB67}" srcId="{B6CBB178-BEC9-4EA5-B8A4-C2E1362F4F7C}" destId="{AB124FD2-3790-4143-9D47-8C55A06DF987}" srcOrd="5" destOrd="0" parTransId="{8AF9E6D6-75BF-4CC5-A2AC-48E139F2D4FA}" sibTransId="{CE149D6D-B229-46A9-941B-F8A71E514ED2}"/>
    <dgm:cxn modelId="{44AA60EC-6F79-49D7-B750-10F25B8EAE9F}" srcId="{B6CBB178-BEC9-4EA5-B8A4-C2E1362F4F7C}" destId="{85201307-7BFC-4561-B13E-29D81ACC5344}" srcOrd="4" destOrd="0" parTransId="{0069A45A-34A4-4394-879A-42D3C842A530}" sibTransId="{E192DE82-0759-4669-A5F2-F475DBDF31D7}"/>
    <dgm:cxn modelId="{771FF45C-3CBF-4E4D-B89B-797CAB4508D9}" type="presParOf" srcId="{415DB0C0-BBA4-4997-A786-B4FE39B88F5E}" destId="{93782BAB-EC9B-4FC6-97C5-3327CF923859}" srcOrd="0" destOrd="0" presId="urn:microsoft.com/office/officeart/2005/8/layout/default"/>
    <dgm:cxn modelId="{E34FA3C5-2CC4-45AC-804B-86F0AF6C36D4}" type="presParOf" srcId="{415DB0C0-BBA4-4997-A786-B4FE39B88F5E}" destId="{8FE32C95-D593-4731-BDF0-B0EFB884246F}" srcOrd="1" destOrd="0" presId="urn:microsoft.com/office/officeart/2005/8/layout/default"/>
    <dgm:cxn modelId="{524604B4-F554-4085-99C0-B36D556CD0CC}" type="presParOf" srcId="{415DB0C0-BBA4-4997-A786-B4FE39B88F5E}" destId="{9F9100B5-B70A-4FA9-8C22-46B9DD1306BB}" srcOrd="2" destOrd="0" presId="urn:microsoft.com/office/officeart/2005/8/layout/default"/>
    <dgm:cxn modelId="{58687D5C-0E22-47D0-891E-9A6F0D60DB89}" type="presParOf" srcId="{415DB0C0-BBA4-4997-A786-B4FE39B88F5E}" destId="{6D9C3473-9762-471E-8755-54A6D4702D3E}" srcOrd="3" destOrd="0" presId="urn:microsoft.com/office/officeart/2005/8/layout/default"/>
    <dgm:cxn modelId="{51201234-4B9C-47C2-9F0E-AEC33FF0299C}" type="presParOf" srcId="{415DB0C0-BBA4-4997-A786-B4FE39B88F5E}" destId="{56EE15C6-5587-4906-85B6-813AAE734D4C}" srcOrd="4" destOrd="0" presId="urn:microsoft.com/office/officeart/2005/8/layout/default"/>
    <dgm:cxn modelId="{2FCB6D7C-B2B4-4803-A6EC-D57B2199C693}" type="presParOf" srcId="{415DB0C0-BBA4-4997-A786-B4FE39B88F5E}" destId="{1AA4C744-517C-469B-B04B-AE7291BDCC3E}" srcOrd="5" destOrd="0" presId="urn:microsoft.com/office/officeart/2005/8/layout/default"/>
    <dgm:cxn modelId="{4F6D5D60-3530-4C75-B43B-DF5A95436D5C}" type="presParOf" srcId="{415DB0C0-BBA4-4997-A786-B4FE39B88F5E}" destId="{E00EE26A-6013-49BA-9FE5-21FCBEE29020}" srcOrd="6" destOrd="0" presId="urn:microsoft.com/office/officeart/2005/8/layout/default"/>
    <dgm:cxn modelId="{F3A75B6A-B2B4-44F3-8B59-46A0ECE5102B}" type="presParOf" srcId="{415DB0C0-BBA4-4997-A786-B4FE39B88F5E}" destId="{0EE90603-73C6-43E2-AC01-5D308257807C}" srcOrd="7" destOrd="0" presId="urn:microsoft.com/office/officeart/2005/8/layout/default"/>
    <dgm:cxn modelId="{4C15CB6F-54E7-4F95-99EF-7CFE2075716B}" type="presParOf" srcId="{415DB0C0-BBA4-4997-A786-B4FE39B88F5E}" destId="{28097C60-0443-4900-8D2F-FF6EF16F1E74}" srcOrd="8" destOrd="0" presId="urn:microsoft.com/office/officeart/2005/8/layout/default"/>
    <dgm:cxn modelId="{C30F5C1E-E2D7-4C4F-BCD4-1E1245D75661}" type="presParOf" srcId="{415DB0C0-BBA4-4997-A786-B4FE39B88F5E}" destId="{4C50009C-56A2-4BEC-A2CD-3979F0AA8AAD}" srcOrd="9" destOrd="0" presId="urn:microsoft.com/office/officeart/2005/8/layout/default"/>
    <dgm:cxn modelId="{68A5EF11-7F80-4AAE-9F18-CC51E2E17708}" type="presParOf" srcId="{415DB0C0-BBA4-4997-A786-B4FE39B88F5E}" destId="{61555D23-C996-4357-9768-D2CC01DB366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2EE7C5-64F9-4082-9C79-A6BF724DE714}" type="doc">
      <dgm:prSet loTypeId="urn:microsoft.com/office/officeart/2005/8/layout/vList5" loCatId="list" qsTypeId="urn:microsoft.com/office/officeart/2005/8/quickstyle/3d3" qsCatId="3D" csTypeId="urn:microsoft.com/office/officeart/2005/8/colors/colorful1" csCatId="colorful" phldr="1"/>
      <dgm:spPr/>
      <dgm:t>
        <a:bodyPr/>
        <a:lstStyle/>
        <a:p>
          <a:endParaRPr lang="en-US"/>
        </a:p>
      </dgm:t>
    </dgm:pt>
    <dgm:pt modelId="{998EA960-3592-4718-BD03-DDB31CDFB016}">
      <dgm:prSet phldrT="[Text]"/>
      <dgm:spPr/>
      <dgm:t>
        <a:bodyPr/>
        <a:lstStyle/>
        <a:p>
          <a:r>
            <a:rPr lang="en-US" dirty="0"/>
            <a:t>Optimization of ICS/LABA dose</a:t>
          </a:r>
        </a:p>
      </dgm:t>
    </dgm:pt>
    <dgm:pt modelId="{E68D8DA4-7D7C-4CED-BC31-A91877C464CE}" type="parTrans" cxnId="{09C06F90-8D89-4A88-8822-4303DB8AD8EF}">
      <dgm:prSet/>
      <dgm:spPr/>
      <dgm:t>
        <a:bodyPr/>
        <a:lstStyle/>
        <a:p>
          <a:endParaRPr lang="en-US"/>
        </a:p>
      </dgm:t>
    </dgm:pt>
    <dgm:pt modelId="{0D1EAA49-1E6B-4A84-8EED-0AF374F48886}" type="sibTrans" cxnId="{09C06F90-8D89-4A88-8822-4303DB8AD8EF}">
      <dgm:prSet/>
      <dgm:spPr/>
      <dgm:t>
        <a:bodyPr/>
        <a:lstStyle/>
        <a:p>
          <a:endParaRPr lang="en-US"/>
        </a:p>
      </dgm:t>
    </dgm:pt>
    <dgm:pt modelId="{6F5681D0-4C4E-4F83-AFEC-1987B7A8B378}">
      <dgm:prSet phldrT="[Text]"/>
      <dgm:spPr/>
      <dgm:t>
        <a:bodyPr/>
        <a:lstStyle/>
        <a:p>
          <a:r>
            <a:rPr lang="en-US" dirty="0"/>
            <a:t>Some may respond to higher doses of ICS than routinely used; risk of systemic side effects</a:t>
          </a:r>
        </a:p>
      </dgm:t>
    </dgm:pt>
    <dgm:pt modelId="{41E3250E-F635-43ED-B18E-13F4D9E1E46A}" type="parTrans" cxnId="{6CE99004-FAF1-4A8C-8567-707E7D9FC5CE}">
      <dgm:prSet/>
      <dgm:spPr/>
      <dgm:t>
        <a:bodyPr/>
        <a:lstStyle/>
        <a:p>
          <a:endParaRPr lang="en-US"/>
        </a:p>
      </dgm:t>
    </dgm:pt>
    <dgm:pt modelId="{FF1A2F82-F642-4F78-B33E-FC2792B8366E}" type="sibTrans" cxnId="{6CE99004-FAF1-4A8C-8567-707E7D9FC5CE}">
      <dgm:prSet/>
      <dgm:spPr/>
      <dgm:t>
        <a:bodyPr/>
        <a:lstStyle/>
        <a:p>
          <a:endParaRPr lang="en-US"/>
        </a:p>
      </dgm:t>
    </dgm:pt>
    <dgm:pt modelId="{DF86CC85-72E2-4E57-95CC-E21E7FBA0D3B}">
      <dgm:prSet phldrT="[Text]"/>
      <dgm:spPr/>
      <dgm:t>
        <a:bodyPr/>
        <a:lstStyle/>
        <a:p>
          <a:r>
            <a:rPr lang="en-US" dirty="0"/>
            <a:t>Step down slow at 3-6 month intervals</a:t>
          </a:r>
        </a:p>
      </dgm:t>
    </dgm:pt>
    <dgm:pt modelId="{A956EE52-8088-48FC-BB08-E27BFBF9EDB8}" type="parTrans" cxnId="{0EF7175E-E974-47EF-8739-F607D347D98D}">
      <dgm:prSet/>
      <dgm:spPr/>
      <dgm:t>
        <a:bodyPr/>
        <a:lstStyle/>
        <a:p>
          <a:endParaRPr lang="en-US"/>
        </a:p>
      </dgm:t>
    </dgm:pt>
    <dgm:pt modelId="{F6660CCD-451C-4CF1-9BD6-77B0F1C286F6}" type="sibTrans" cxnId="{0EF7175E-E974-47EF-8739-F607D347D98D}">
      <dgm:prSet/>
      <dgm:spPr/>
      <dgm:t>
        <a:bodyPr/>
        <a:lstStyle/>
        <a:p>
          <a:endParaRPr lang="en-US"/>
        </a:p>
      </dgm:t>
    </dgm:pt>
    <dgm:pt modelId="{E284E253-F00C-499D-82B5-35BACD4A43DE}">
      <dgm:prSet phldrT="[Text]"/>
      <dgm:spPr/>
      <dgm:t>
        <a:bodyPr/>
        <a:lstStyle/>
        <a:p>
          <a:r>
            <a:rPr lang="en-US" dirty="0"/>
            <a:t>Oral corticosteroids</a:t>
          </a:r>
        </a:p>
      </dgm:t>
    </dgm:pt>
    <dgm:pt modelId="{6B8849FE-AD87-4A77-BA31-778BD20566BE}" type="parTrans" cxnId="{F0379F2E-1439-49C6-8C1C-700782D7609B}">
      <dgm:prSet/>
      <dgm:spPr/>
      <dgm:t>
        <a:bodyPr/>
        <a:lstStyle/>
        <a:p>
          <a:endParaRPr lang="en-US"/>
        </a:p>
      </dgm:t>
    </dgm:pt>
    <dgm:pt modelId="{47E2B8F7-09B7-49E1-A072-CF6CCBDFFD97}" type="sibTrans" cxnId="{F0379F2E-1439-49C6-8C1C-700782D7609B}">
      <dgm:prSet/>
      <dgm:spPr/>
      <dgm:t>
        <a:bodyPr/>
        <a:lstStyle/>
        <a:p>
          <a:endParaRPr lang="en-US"/>
        </a:p>
      </dgm:t>
    </dgm:pt>
    <dgm:pt modelId="{DBA95A3F-6141-4326-AC42-388DF9D8294B}">
      <dgm:prSet phldrT="[Text]"/>
      <dgm:spPr/>
      <dgm:t>
        <a:bodyPr/>
        <a:lstStyle/>
        <a:p>
          <a:r>
            <a:rPr lang="en-US" dirty="0"/>
            <a:t>Some may benefit from low-dose, maintenance OCS</a:t>
          </a:r>
        </a:p>
      </dgm:t>
    </dgm:pt>
    <dgm:pt modelId="{E2117622-8DA9-4D43-995B-DF1909B0A165}" type="parTrans" cxnId="{671ABA83-F74F-4D1B-8A41-7E708162BC28}">
      <dgm:prSet/>
      <dgm:spPr/>
      <dgm:t>
        <a:bodyPr/>
        <a:lstStyle/>
        <a:p>
          <a:endParaRPr lang="en-US"/>
        </a:p>
      </dgm:t>
    </dgm:pt>
    <dgm:pt modelId="{D0FEBF2D-76CB-43EA-991E-813AF9BE4A1A}" type="sibTrans" cxnId="{671ABA83-F74F-4D1B-8A41-7E708162BC28}">
      <dgm:prSet/>
      <dgm:spPr/>
      <dgm:t>
        <a:bodyPr/>
        <a:lstStyle/>
        <a:p>
          <a:endParaRPr lang="en-US"/>
        </a:p>
      </dgm:t>
    </dgm:pt>
    <dgm:pt modelId="{4F4E2233-E3B8-431B-B000-5374016E2FC2}">
      <dgm:prSet phldrT="[Text]"/>
      <dgm:spPr/>
      <dgm:t>
        <a:bodyPr/>
        <a:lstStyle/>
        <a:p>
          <a:r>
            <a:rPr lang="en-US" dirty="0"/>
            <a:t>Monitor for osteoporosis</a:t>
          </a:r>
        </a:p>
      </dgm:t>
    </dgm:pt>
    <dgm:pt modelId="{931D96CB-4AB1-4D9D-B730-92B02D0D10E0}" type="parTrans" cxnId="{26C9CF2F-F2A7-4BD0-97A4-E1DAB47DD486}">
      <dgm:prSet/>
      <dgm:spPr/>
      <dgm:t>
        <a:bodyPr/>
        <a:lstStyle/>
        <a:p>
          <a:endParaRPr lang="en-US"/>
        </a:p>
      </dgm:t>
    </dgm:pt>
    <dgm:pt modelId="{F46AFB4A-8906-4523-9536-80852D2449B4}" type="sibTrans" cxnId="{26C9CF2F-F2A7-4BD0-97A4-E1DAB47DD486}">
      <dgm:prSet/>
      <dgm:spPr/>
      <dgm:t>
        <a:bodyPr/>
        <a:lstStyle/>
        <a:p>
          <a:endParaRPr lang="en-US"/>
        </a:p>
      </dgm:t>
    </dgm:pt>
    <dgm:pt modelId="{9B78EEBC-FC29-4670-AA8C-FB96AC13F28C}">
      <dgm:prSet phldrT="[Text]"/>
      <dgm:spPr/>
      <dgm:t>
        <a:bodyPr/>
        <a:lstStyle/>
        <a:p>
          <a:r>
            <a:rPr lang="en-US" dirty="0"/>
            <a:t>Add-on without phenotyping</a:t>
          </a:r>
        </a:p>
      </dgm:t>
    </dgm:pt>
    <dgm:pt modelId="{97B0AC0F-63FB-4398-A25F-F621DAC8B17E}" type="parTrans" cxnId="{60316F8D-1E5F-49D7-8B68-AF4C0830FEEA}">
      <dgm:prSet/>
      <dgm:spPr/>
      <dgm:t>
        <a:bodyPr/>
        <a:lstStyle/>
        <a:p>
          <a:endParaRPr lang="en-US"/>
        </a:p>
      </dgm:t>
    </dgm:pt>
    <dgm:pt modelId="{61FECBD5-B57E-41CC-A2E2-69B9111F2899}" type="sibTrans" cxnId="{60316F8D-1E5F-49D7-8B68-AF4C0830FEEA}">
      <dgm:prSet/>
      <dgm:spPr/>
      <dgm:t>
        <a:bodyPr/>
        <a:lstStyle/>
        <a:p>
          <a:endParaRPr lang="en-US"/>
        </a:p>
      </dgm:t>
    </dgm:pt>
    <dgm:pt modelId="{ABAF6BBD-E5B3-4EB4-8515-A4638B630870}">
      <dgm:prSet phldrT="[Text]"/>
      <dgm:spPr/>
      <dgm:t>
        <a:bodyPr/>
        <a:lstStyle/>
        <a:p>
          <a:r>
            <a:rPr lang="en-US" dirty="0"/>
            <a:t>Selected patients with uncontrolled symptoms and persistent airflow limitation despite moderate-/high-dose ICS and LABA</a:t>
          </a:r>
        </a:p>
      </dgm:t>
    </dgm:pt>
    <dgm:pt modelId="{9D9F3073-EAEC-4D80-BF49-5B3B4B3A838D}" type="parTrans" cxnId="{9AD99131-797E-4087-96D4-3399F233BED4}">
      <dgm:prSet/>
      <dgm:spPr/>
      <dgm:t>
        <a:bodyPr/>
        <a:lstStyle/>
        <a:p>
          <a:endParaRPr lang="en-US"/>
        </a:p>
      </dgm:t>
    </dgm:pt>
    <dgm:pt modelId="{2655B3E1-2B74-4089-8C39-F9571C458B77}" type="sibTrans" cxnId="{9AD99131-797E-4087-96D4-3399F233BED4}">
      <dgm:prSet/>
      <dgm:spPr/>
      <dgm:t>
        <a:bodyPr/>
        <a:lstStyle/>
        <a:p>
          <a:endParaRPr lang="en-US"/>
        </a:p>
      </dgm:t>
    </dgm:pt>
    <dgm:pt modelId="{C8E07213-01D6-4DD9-AE2C-43AD1607DB7A}">
      <dgm:prSet phldrT="[Text]"/>
      <dgm:spPr/>
      <dgm:t>
        <a:bodyPr/>
        <a:lstStyle/>
        <a:p>
          <a:r>
            <a:rPr lang="en-US" dirty="0"/>
            <a:t>Consider add-on tiotropium; alternatively, theophylline or LTRA</a:t>
          </a:r>
        </a:p>
      </dgm:t>
    </dgm:pt>
    <dgm:pt modelId="{DC4E9A3E-4549-40D8-986A-E1296C904FE4}" type="parTrans" cxnId="{6F5BFE3E-C914-47A2-B336-627942AEB74A}">
      <dgm:prSet/>
      <dgm:spPr/>
      <dgm:t>
        <a:bodyPr/>
        <a:lstStyle/>
        <a:p>
          <a:endParaRPr lang="en-US"/>
        </a:p>
      </dgm:t>
    </dgm:pt>
    <dgm:pt modelId="{52A47EC9-E8E8-4013-9754-28540164D042}" type="sibTrans" cxnId="{6F5BFE3E-C914-47A2-B336-627942AEB74A}">
      <dgm:prSet/>
      <dgm:spPr/>
      <dgm:t>
        <a:bodyPr/>
        <a:lstStyle/>
        <a:p>
          <a:endParaRPr lang="en-US"/>
        </a:p>
      </dgm:t>
    </dgm:pt>
    <dgm:pt modelId="{840BD143-1616-4650-BF04-77CF133760D2}">
      <dgm:prSet phldrT="[Text]"/>
      <dgm:spPr/>
      <dgm:t>
        <a:bodyPr/>
        <a:lstStyle/>
        <a:p>
          <a:r>
            <a:rPr lang="en-US" dirty="0"/>
            <a:t>If ≥3 months </a:t>
          </a:r>
          <a:r>
            <a:rPr lang="en-US" dirty="0">
              <a:sym typeface="Wingdings" panose="05000000000000000000" pitchFamily="2" charset="2"/>
            </a:rPr>
            <a:t> lifestyle counseling, Rx for preventing osteoporosis</a:t>
          </a:r>
          <a:endParaRPr lang="en-US" dirty="0"/>
        </a:p>
      </dgm:t>
    </dgm:pt>
    <dgm:pt modelId="{25C53855-7302-47BA-916C-09314A63BC3E}" type="parTrans" cxnId="{4CD36A41-264D-428C-A017-82286A8A6F03}">
      <dgm:prSet/>
      <dgm:spPr/>
      <dgm:t>
        <a:bodyPr/>
        <a:lstStyle/>
        <a:p>
          <a:endParaRPr lang="en-US"/>
        </a:p>
      </dgm:t>
    </dgm:pt>
    <dgm:pt modelId="{9192B78A-6A5C-4121-BF53-71A7B427CEA1}" type="sibTrans" cxnId="{4CD36A41-264D-428C-A017-82286A8A6F03}">
      <dgm:prSet/>
      <dgm:spPr/>
      <dgm:t>
        <a:bodyPr/>
        <a:lstStyle/>
        <a:p>
          <a:endParaRPr lang="en-US"/>
        </a:p>
      </dgm:t>
    </dgm:pt>
    <dgm:pt modelId="{EF2FFA73-6315-48BA-ADD7-1B66628EA20D}" type="pres">
      <dgm:prSet presAssocID="{0B2EE7C5-64F9-4082-9C79-A6BF724DE714}" presName="Name0" presStyleCnt="0">
        <dgm:presLayoutVars>
          <dgm:dir/>
          <dgm:animLvl val="lvl"/>
          <dgm:resizeHandles val="exact"/>
        </dgm:presLayoutVars>
      </dgm:prSet>
      <dgm:spPr/>
    </dgm:pt>
    <dgm:pt modelId="{2D7B3015-608B-46A9-8842-9BD6CEF9C498}" type="pres">
      <dgm:prSet presAssocID="{998EA960-3592-4718-BD03-DDB31CDFB016}" presName="linNode" presStyleCnt="0"/>
      <dgm:spPr/>
    </dgm:pt>
    <dgm:pt modelId="{5E8B0616-05EF-48E3-A2F1-223505D363DF}" type="pres">
      <dgm:prSet presAssocID="{998EA960-3592-4718-BD03-DDB31CDFB016}" presName="parentText" presStyleLbl="node1" presStyleIdx="0" presStyleCnt="3">
        <dgm:presLayoutVars>
          <dgm:chMax val="1"/>
          <dgm:bulletEnabled val="1"/>
        </dgm:presLayoutVars>
      </dgm:prSet>
      <dgm:spPr/>
    </dgm:pt>
    <dgm:pt modelId="{CAC60245-0998-41AF-8637-C211DF0173BE}" type="pres">
      <dgm:prSet presAssocID="{998EA960-3592-4718-BD03-DDB31CDFB016}" presName="descendantText" presStyleLbl="alignAccFollowNode1" presStyleIdx="0" presStyleCnt="3">
        <dgm:presLayoutVars>
          <dgm:bulletEnabled val="1"/>
        </dgm:presLayoutVars>
      </dgm:prSet>
      <dgm:spPr/>
    </dgm:pt>
    <dgm:pt modelId="{FAE7D23B-9A54-4ABB-8365-ADF194E7CEFF}" type="pres">
      <dgm:prSet presAssocID="{0D1EAA49-1E6B-4A84-8EED-0AF374F48886}" presName="sp" presStyleCnt="0"/>
      <dgm:spPr/>
    </dgm:pt>
    <dgm:pt modelId="{BB07AB74-BAD9-4AAF-882A-294EA923E35E}" type="pres">
      <dgm:prSet presAssocID="{E284E253-F00C-499D-82B5-35BACD4A43DE}" presName="linNode" presStyleCnt="0"/>
      <dgm:spPr/>
    </dgm:pt>
    <dgm:pt modelId="{0A02C35F-D602-4A7E-9FB6-8EC4337C765F}" type="pres">
      <dgm:prSet presAssocID="{E284E253-F00C-499D-82B5-35BACD4A43DE}" presName="parentText" presStyleLbl="node1" presStyleIdx="1" presStyleCnt="3">
        <dgm:presLayoutVars>
          <dgm:chMax val="1"/>
          <dgm:bulletEnabled val="1"/>
        </dgm:presLayoutVars>
      </dgm:prSet>
      <dgm:spPr/>
    </dgm:pt>
    <dgm:pt modelId="{3340164E-ADDA-4F63-B999-53721E2BA729}" type="pres">
      <dgm:prSet presAssocID="{E284E253-F00C-499D-82B5-35BACD4A43DE}" presName="descendantText" presStyleLbl="alignAccFollowNode1" presStyleIdx="1" presStyleCnt="3">
        <dgm:presLayoutVars>
          <dgm:bulletEnabled val="1"/>
        </dgm:presLayoutVars>
      </dgm:prSet>
      <dgm:spPr/>
    </dgm:pt>
    <dgm:pt modelId="{3E551AE3-40C8-4641-9D3C-457B2F334CB3}" type="pres">
      <dgm:prSet presAssocID="{47E2B8F7-09B7-49E1-A072-CF6CCBDFFD97}" presName="sp" presStyleCnt="0"/>
      <dgm:spPr/>
    </dgm:pt>
    <dgm:pt modelId="{E4581A9C-C9A5-4740-98D4-AC1FB39D4CD8}" type="pres">
      <dgm:prSet presAssocID="{9B78EEBC-FC29-4670-AA8C-FB96AC13F28C}" presName="linNode" presStyleCnt="0"/>
      <dgm:spPr/>
    </dgm:pt>
    <dgm:pt modelId="{0F460970-FA1B-4710-B4D6-E864B226A58F}" type="pres">
      <dgm:prSet presAssocID="{9B78EEBC-FC29-4670-AA8C-FB96AC13F28C}" presName="parentText" presStyleLbl="node1" presStyleIdx="2" presStyleCnt="3">
        <dgm:presLayoutVars>
          <dgm:chMax val="1"/>
          <dgm:bulletEnabled val="1"/>
        </dgm:presLayoutVars>
      </dgm:prSet>
      <dgm:spPr/>
    </dgm:pt>
    <dgm:pt modelId="{5BDF8F96-DA60-4433-91CF-62A8B0530615}" type="pres">
      <dgm:prSet presAssocID="{9B78EEBC-FC29-4670-AA8C-FB96AC13F28C}" presName="descendantText" presStyleLbl="alignAccFollowNode1" presStyleIdx="2" presStyleCnt="3">
        <dgm:presLayoutVars>
          <dgm:bulletEnabled val="1"/>
        </dgm:presLayoutVars>
      </dgm:prSet>
      <dgm:spPr/>
    </dgm:pt>
  </dgm:ptLst>
  <dgm:cxnLst>
    <dgm:cxn modelId="{13545601-1426-43AF-BDDB-722D92F57480}" type="presOf" srcId="{C8E07213-01D6-4DD9-AE2C-43AD1607DB7A}" destId="{5BDF8F96-DA60-4433-91CF-62A8B0530615}" srcOrd="0" destOrd="1" presId="urn:microsoft.com/office/officeart/2005/8/layout/vList5"/>
    <dgm:cxn modelId="{6CE99004-FAF1-4A8C-8567-707E7D9FC5CE}" srcId="{998EA960-3592-4718-BD03-DDB31CDFB016}" destId="{6F5681D0-4C4E-4F83-AFEC-1987B7A8B378}" srcOrd="0" destOrd="0" parTransId="{41E3250E-F635-43ED-B18E-13F4D9E1E46A}" sibTransId="{FF1A2F82-F642-4F78-B33E-FC2792B8366E}"/>
    <dgm:cxn modelId="{F877902B-3738-42C0-8BA5-21A632B5157E}" type="presOf" srcId="{998EA960-3592-4718-BD03-DDB31CDFB016}" destId="{5E8B0616-05EF-48E3-A2F1-223505D363DF}" srcOrd="0" destOrd="0" presId="urn:microsoft.com/office/officeart/2005/8/layout/vList5"/>
    <dgm:cxn modelId="{F0379F2E-1439-49C6-8C1C-700782D7609B}" srcId="{0B2EE7C5-64F9-4082-9C79-A6BF724DE714}" destId="{E284E253-F00C-499D-82B5-35BACD4A43DE}" srcOrd="1" destOrd="0" parTransId="{6B8849FE-AD87-4A77-BA31-778BD20566BE}" sibTransId="{47E2B8F7-09B7-49E1-A072-CF6CCBDFFD97}"/>
    <dgm:cxn modelId="{26C9CF2F-F2A7-4BD0-97A4-E1DAB47DD486}" srcId="{E284E253-F00C-499D-82B5-35BACD4A43DE}" destId="{4F4E2233-E3B8-431B-B000-5374016E2FC2}" srcOrd="1" destOrd="0" parTransId="{931D96CB-4AB1-4D9D-B730-92B02D0D10E0}" sibTransId="{F46AFB4A-8906-4523-9536-80852D2449B4}"/>
    <dgm:cxn modelId="{9AD99131-797E-4087-96D4-3399F233BED4}" srcId="{9B78EEBC-FC29-4670-AA8C-FB96AC13F28C}" destId="{ABAF6BBD-E5B3-4EB4-8515-A4638B630870}" srcOrd="0" destOrd="0" parTransId="{9D9F3073-EAEC-4D80-BF49-5B3B4B3A838D}" sibTransId="{2655B3E1-2B74-4089-8C39-F9571C458B77}"/>
    <dgm:cxn modelId="{6F5BFE3E-C914-47A2-B336-627942AEB74A}" srcId="{9B78EEBC-FC29-4670-AA8C-FB96AC13F28C}" destId="{C8E07213-01D6-4DD9-AE2C-43AD1607DB7A}" srcOrd="1" destOrd="0" parTransId="{DC4E9A3E-4549-40D8-986A-E1296C904FE4}" sibTransId="{52A47EC9-E8E8-4013-9754-28540164D042}"/>
    <dgm:cxn modelId="{8D52E05C-9392-4477-ABE5-127E66106F48}" type="presOf" srcId="{DBA95A3F-6141-4326-AC42-388DF9D8294B}" destId="{3340164E-ADDA-4F63-B999-53721E2BA729}" srcOrd="0" destOrd="0" presId="urn:microsoft.com/office/officeart/2005/8/layout/vList5"/>
    <dgm:cxn modelId="{0EF7175E-E974-47EF-8739-F607D347D98D}" srcId="{998EA960-3592-4718-BD03-DDB31CDFB016}" destId="{DF86CC85-72E2-4E57-95CC-E21E7FBA0D3B}" srcOrd="1" destOrd="0" parTransId="{A956EE52-8088-48FC-BB08-E27BFBF9EDB8}" sibTransId="{F6660CCD-451C-4CF1-9BD6-77B0F1C286F6}"/>
    <dgm:cxn modelId="{4CD36A41-264D-428C-A017-82286A8A6F03}" srcId="{E284E253-F00C-499D-82B5-35BACD4A43DE}" destId="{840BD143-1616-4650-BF04-77CF133760D2}" srcOrd="2" destOrd="0" parTransId="{25C53855-7302-47BA-916C-09314A63BC3E}" sibTransId="{9192B78A-6A5C-4121-BF53-71A7B427CEA1}"/>
    <dgm:cxn modelId="{8957C946-B2A0-4F08-A07C-85C5F1D97C3F}" type="presOf" srcId="{E284E253-F00C-499D-82B5-35BACD4A43DE}" destId="{0A02C35F-D602-4A7E-9FB6-8EC4337C765F}" srcOrd="0" destOrd="0" presId="urn:microsoft.com/office/officeart/2005/8/layout/vList5"/>
    <dgm:cxn modelId="{DA309672-E6A9-4F72-ACEA-2A1F66967623}" type="presOf" srcId="{6F5681D0-4C4E-4F83-AFEC-1987B7A8B378}" destId="{CAC60245-0998-41AF-8637-C211DF0173BE}" srcOrd="0" destOrd="0" presId="urn:microsoft.com/office/officeart/2005/8/layout/vList5"/>
    <dgm:cxn modelId="{BCD8DE59-5B61-4619-AE64-8D4FDA9419EB}" type="presOf" srcId="{4F4E2233-E3B8-431B-B000-5374016E2FC2}" destId="{3340164E-ADDA-4F63-B999-53721E2BA729}" srcOrd="0" destOrd="1" presId="urn:microsoft.com/office/officeart/2005/8/layout/vList5"/>
    <dgm:cxn modelId="{F31ABF7B-6A2B-4418-BEE6-ACC56DB37A28}" type="presOf" srcId="{ABAF6BBD-E5B3-4EB4-8515-A4638B630870}" destId="{5BDF8F96-DA60-4433-91CF-62A8B0530615}" srcOrd="0" destOrd="0" presId="urn:microsoft.com/office/officeart/2005/8/layout/vList5"/>
    <dgm:cxn modelId="{671ABA83-F74F-4D1B-8A41-7E708162BC28}" srcId="{E284E253-F00C-499D-82B5-35BACD4A43DE}" destId="{DBA95A3F-6141-4326-AC42-388DF9D8294B}" srcOrd="0" destOrd="0" parTransId="{E2117622-8DA9-4D43-995B-DF1909B0A165}" sibTransId="{D0FEBF2D-76CB-43EA-991E-813AF9BE4A1A}"/>
    <dgm:cxn modelId="{60316F8D-1E5F-49D7-8B68-AF4C0830FEEA}" srcId="{0B2EE7C5-64F9-4082-9C79-A6BF724DE714}" destId="{9B78EEBC-FC29-4670-AA8C-FB96AC13F28C}" srcOrd="2" destOrd="0" parTransId="{97B0AC0F-63FB-4398-A25F-F621DAC8B17E}" sibTransId="{61FECBD5-B57E-41CC-A2E2-69B9111F2899}"/>
    <dgm:cxn modelId="{09C06F90-8D89-4A88-8822-4303DB8AD8EF}" srcId="{0B2EE7C5-64F9-4082-9C79-A6BF724DE714}" destId="{998EA960-3592-4718-BD03-DDB31CDFB016}" srcOrd="0" destOrd="0" parTransId="{E68D8DA4-7D7C-4CED-BC31-A91877C464CE}" sibTransId="{0D1EAA49-1E6B-4A84-8EED-0AF374F48886}"/>
    <dgm:cxn modelId="{8D9B81B1-3E60-4003-A5C0-7988C8CF03CF}" type="presOf" srcId="{9B78EEBC-FC29-4670-AA8C-FB96AC13F28C}" destId="{0F460970-FA1B-4710-B4D6-E864B226A58F}" srcOrd="0" destOrd="0" presId="urn:microsoft.com/office/officeart/2005/8/layout/vList5"/>
    <dgm:cxn modelId="{49B6A8CC-1A06-4BBD-97A0-55998861AF6C}" type="presOf" srcId="{0B2EE7C5-64F9-4082-9C79-A6BF724DE714}" destId="{EF2FFA73-6315-48BA-ADD7-1B66628EA20D}" srcOrd="0" destOrd="0" presId="urn:microsoft.com/office/officeart/2005/8/layout/vList5"/>
    <dgm:cxn modelId="{80DBF2EE-88CA-4D8C-96E1-C7404A19AD01}" type="presOf" srcId="{DF86CC85-72E2-4E57-95CC-E21E7FBA0D3B}" destId="{CAC60245-0998-41AF-8637-C211DF0173BE}" srcOrd="0" destOrd="1" presId="urn:microsoft.com/office/officeart/2005/8/layout/vList5"/>
    <dgm:cxn modelId="{08E760F3-0F08-455C-92BA-BF09F137389C}" type="presOf" srcId="{840BD143-1616-4650-BF04-77CF133760D2}" destId="{3340164E-ADDA-4F63-B999-53721E2BA729}" srcOrd="0" destOrd="2" presId="urn:microsoft.com/office/officeart/2005/8/layout/vList5"/>
    <dgm:cxn modelId="{043BD333-6A0A-4C43-BB96-2C4317B44AD0}" type="presParOf" srcId="{EF2FFA73-6315-48BA-ADD7-1B66628EA20D}" destId="{2D7B3015-608B-46A9-8842-9BD6CEF9C498}" srcOrd="0" destOrd="0" presId="urn:microsoft.com/office/officeart/2005/8/layout/vList5"/>
    <dgm:cxn modelId="{C9B88A0F-938C-47BF-B1F1-687034369AD2}" type="presParOf" srcId="{2D7B3015-608B-46A9-8842-9BD6CEF9C498}" destId="{5E8B0616-05EF-48E3-A2F1-223505D363DF}" srcOrd="0" destOrd="0" presId="urn:microsoft.com/office/officeart/2005/8/layout/vList5"/>
    <dgm:cxn modelId="{7790A5C1-A504-4792-BB8C-E886A8E21F98}" type="presParOf" srcId="{2D7B3015-608B-46A9-8842-9BD6CEF9C498}" destId="{CAC60245-0998-41AF-8637-C211DF0173BE}" srcOrd="1" destOrd="0" presId="urn:microsoft.com/office/officeart/2005/8/layout/vList5"/>
    <dgm:cxn modelId="{7DECAD15-1C20-4872-A58D-CBAD782D90BE}" type="presParOf" srcId="{EF2FFA73-6315-48BA-ADD7-1B66628EA20D}" destId="{FAE7D23B-9A54-4ABB-8365-ADF194E7CEFF}" srcOrd="1" destOrd="0" presId="urn:microsoft.com/office/officeart/2005/8/layout/vList5"/>
    <dgm:cxn modelId="{97671966-A014-470B-86D5-CE17F7FFD5F3}" type="presParOf" srcId="{EF2FFA73-6315-48BA-ADD7-1B66628EA20D}" destId="{BB07AB74-BAD9-4AAF-882A-294EA923E35E}" srcOrd="2" destOrd="0" presId="urn:microsoft.com/office/officeart/2005/8/layout/vList5"/>
    <dgm:cxn modelId="{C5E60BFA-1F18-43CD-98B6-B66EE3A41742}" type="presParOf" srcId="{BB07AB74-BAD9-4AAF-882A-294EA923E35E}" destId="{0A02C35F-D602-4A7E-9FB6-8EC4337C765F}" srcOrd="0" destOrd="0" presId="urn:microsoft.com/office/officeart/2005/8/layout/vList5"/>
    <dgm:cxn modelId="{07EE9694-84BF-4E00-96D1-FA07265B4830}" type="presParOf" srcId="{BB07AB74-BAD9-4AAF-882A-294EA923E35E}" destId="{3340164E-ADDA-4F63-B999-53721E2BA729}" srcOrd="1" destOrd="0" presId="urn:microsoft.com/office/officeart/2005/8/layout/vList5"/>
    <dgm:cxn modelId="{ED3A64F2-115D-43E7-BCC9-F8A26DD5C3ED}" type="presParOf" srcId="{EF2FFA73-6315-48BA-ADD7-1B66628EA20D}" destId="{3E551AE3-40C8-4641-9D3C-457B2F334CB3}" srcOrd="3" destOrd="0" presId="urn:microsoft.com/office/officeart/2005/8/layout/vList5"/>
    <dgm:cxn modelId="{DD0935A8-9DFD-41B2-8E63-4C9CC7AEE4D9}" type="presParOf" srcId="{EF2FFA73-6315-48BA-ADD7-1B66628EA20D}" destId="{E4581A9C-C9A5-4740-98D4-AC1FB39D4CD8}" srcOrd="4" destOrd="0" presId="urn:microsoft.com/office/officeart/2005/8/layout/vList5"/>
    <dgm:cxn modelId="{00A0E131-4310-4049-87B3-DB785F96E1AA}" type="presParOf" srcId="{E4581A9C-C9A5-4740-98D4-AC1FB39D4CD8}" destId="{0F460970-FA1B-4710-B4D6-E864B226A58F}" srcOrd="0" destOrd="0" presId="urn:microsoft.com/office/officeart/2005/8/layout/vList5"/>
    <dgm:cxn modelId="{E3BBE8E2-1063-4988-A7EE-13F51D619296}" type="presParOf" srcId="{E4581A9C-C9A5-4740-98D4-AC1FB39D4CD8}" destId="{5BDF8F96-DA60-4433-91CF-62A8B053061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2EE7C5-64F9-4082-9C79-A6BF724DE714}" type="doc">
      <dgm:prSet loTypeId="urn:microsoft.com/office/officeart/2005/8/layout/vList5" loCatId="list" qsTypeId="urn:microsoft.com/office/officeart/2005/8/quickstyle/3d3" qsCatId="3D" csTypeId="urn:microsoft.com/office/officeart/2005/8/colors/colorful1" csCatId="colorful" phldr="1"/>
      <dgm:spPr/>
      <dgm:t>
        <a:bodyPr/>
        <a:lstStyle/>
        <a:p>
          <a:endParaRPr lang="en-US"/>
        </a:p>
      </dgm:t>
    </dgm:pt>
    <dgm:pt modelId="{998EA960-3592-4718-BD03-DDB31CDFB016}">
      <dgm:prSet phldrT="[Text]"/>
      <dgm:spPr>
        <a:solidFill>
          <a:srgbClr val="2EACE3"/>
        </a:solidFill>
      </dgm:spPr>
      <dgm:t>
        <a:bodyPr/>
        <a:lstStyle/>
        <a:p>
          <a:r>
            <a:rPr lang="en-US" dirty="0"/>
            <a:t>Sputum-guided treatment</a:t>
          </a:r>
        </a:p>
      </dgm:t>
    </dgm:pt>
    <dgm:pt modelId="{E68D8DA4-7D7C-4CED-BC31-A91877C464CE}" type="parTrans" cxnId="{09C06F90-8D89-4A88-8822-4303DB8AD8EF}">
      <dgm:prSet/>
      <dgm:spPr/>
      <dgm:t>
        <a:bodyPr/>
        <a:lstStyle/>
        <a:p>
          <a:endParaRPr lang="en-US"/>
        </a:p>
      </dgm:t>
    </dgm:pt>
    <dgm:pt modelId="{0D1EAA49-1E6B-4A84-8EED-0AF374F48886}" type="sibTrans" cxnId="{09C06F90-8D89-4A88-8822-4303DB8AD8EF}">
      <dgm:prSet/>
      <dgm:spPr/>
      <dgm:t>
        <a:bodyPr/>
        <a:lstStyle/>
        <a:p>
          <a:endParaRPr lang="en-US"/>
        </a:p>
      </dgm:t>
    </dgm:pt>
    <dgm:pt modelId="{6F5681D0-4C4E-4F83-AFEC-1987B7A8B378}">
      <dgm:prSet phldrT="[Text]"/>
      <dgm:spPr/>
      <dgm:t>
        <a:bodyPr/>
        <a:lstStyle/>
        <a:p>
          <a:r>
            <a:rPr lang="en-US" dirty="0"/>
            <a:t>Adjust treatment based on sputum eosinophil count</a:t>
          </a:r>
        </a:p>
      </dgm:t>
    </dgm:pt>
    <dgm:pt modelId="{41E3250E-F635-43ED-B18E-13F4D9E1E46A}" type="parTrans" cxnId="{6CE99004-FAF1-4A8C-8567-707E7D9FC5CE}">
      <dgm:prSet/>
      <dgm:spPr/>
      <dgm:t>
        <a:bodyPr/>
        <a:lstStyle/>
        <a:p>
          <a:endParaRPr lang="en-US"/>
        </a:p>
      </dgm:t>
    </dgm:pt>
    <dgm:pt modelId="{FF1A2F82-F642-4F78-B33E-FC2792B8366E}" type="sibTrans" cxnId="{6CE99004-FAF1-4A8C-8567-707E7D9FC5CE}">
      <dgm:prSet/>
      <dgm:spPr/>
      <dgm:t>
        <a:bodyPr/>
        <a:lstStyle/>
        <a:p>
          <a:endParaRPr lang="en-US"/>
        </a:p>
      </dgm:t>
    </dgm:pt>
    <dgm:pt modelId="{DF86CC85-72E2-4E57-95CC-E21E7FBA0D3B}">
      <dgm:prSet phldrT="[Text]"/>
      <dgm:spPr/>
      <dgm:t>
        <a:bodyPr/>
        <a:lstStyle/>
        <a:p>
          <a:r>
            <a:rPr lang="en-US" dirty="0"/>
            <a:t>Specialized centers</a:t>
          </a:r>
        </a:p>
      </dgm:t>
    </dgm:pt>
    <dgm:pt modelId="{A956EE52-8088-48FC-BB08-E27BFBF9EDB8}" type="parTrans" cxnId="{0EF7175E-E974-47EF-8739-F607D347D98D}">
      <dgm:prSet/>
      <dgm:spPr/>
      <dgm:t>
        <a:bodyPr/>
        <a:lstStyle/>
        <a:p>
          <a:endParaRPr lang="en-US"/>
        </a:p>
      </dgm:t>
    </dgm:pt>
    <dgm:pt modelId="{F6660CCD-451C-4CF1-9BD6-77B0F1C286F6}" type="sibTrans" cxnId="{0EF7175E-E974-47EF-8739-F607D347D98D}">
      <dgm:prSet/>
      <dgm:spPr/>
      <dgm:t>
        <a:bodyPr/>
        <a:lstStyle/>
        <a:p>
          <a:endParaRPr lang="en-US"/>
        </a:p>
      </dgm:t>
    </dgm:pt>
    <dgm:pt modelId="{E284E253-F00C-499D-82B5-35BACD4A43DE}">
      <dgm:prSet phldrT="[Text]"/>
      <dgm:spPr>
        <a:solidFill>
          <a:schemeClr val="accent6">
            <a:lumMod val="75000"/>
          </a:schemeClr>
        </a:solidFill>
      </dgm:spPr>
      <dgm:t>
        <a:bodyPr/>
        <a:lstStyle/>
        <a:p>
          <a:r>
            <a:rPr lang="en-US" dirty="0"/>
            <a:t>Add-on with phenotyping</a:t>
          </a:r>
        </a:p>
      </dgm:t>
    </dgm:pt>
    <dgm:pt modelId="{6B8849FE-AD87-4A77-BA31-778BD20566BE}" type="parTrans" cxnId="{F0379F2E-1439-49C6-8C1C-700782D7609B}">
      <dgm:prSet/>
      <dgm:spPr/>
      <dgm:t>
        <a:bodyPr/>
        <a:lstStyle/>
        <a:p>
          <a:endParaRPr lang="en-US"/>
        </a:p>
      </dgm:t>
    </dgm:pt>
    <dgm:pt modelId="{47E2B8F7-09B7-49E1-A072-CF6CCBDFFD97}" type="sibTrans" cxnId="{F0379F2E-1439-49C6-8C1C-700782D7609B}">
      <dgm:prSet/>
      <dgm:spPr/>
      <dgm:t>
        <a:bodyPr/>
        <a:lstStyle/>
        <a:p>
          <a:endParaRPr lang="en-US"/>
        </a:p>
      </dgm:t>
    </dgm:pt>
    <dgm:pt modelId="{DBA95A3F-6141-4326-AC42-388DF9D8294B}">
      <dgm:prSet phldrT="[Text]"/>
      <dgm:spPr/>
      <dgm:t>
        <a:bodyPr/>
        <a:lstStyle/>
        <a:p>
          <a:r>
            <a:rPr lang="en-US" dirty="0"/>
            <a:t>For patients with severe asthma uncontrolled on step 4</a:t>
          </a:r>
        </a:p>
      </dgm:t>
    </dgm:pt>
    <dgm:pt modelId="{E2117622-8DA9-4D43-995B-DF1909B0A165}" type="parTrans" cxnId="{671ABA83-F74F-4D1B-8A41-7E708162BC28}">
      <dgm:prSet/>
      <dgm:spPr/>
      <dgm:t>
        <a:bodyPr/>
        <a:lstStyle/>
        <a:p>
          <a:endParaRPr lang="en-US"/>
        </a:p>
      </dgm:t>
    </dgm:pt>
    <dgm:pt modelId="{D0FEBF2D-76CB-43EA-991E-813AF9BE4A1A}" type="sibTrans" cxnId="{671ABA83-F74F-4D1B-8A41-7E708162BC28}">
      <dgm:prSet/>
      <dgm:spPr/>
      <dgm:t>
        <a:bodyPr/>
        <a:lstStyle/>
        <a:p>
          <a:endParaRPr lang="en-US"/>
        </a:p>
      </dgm:t>
    </dgm:pt>
    <dgm:pt modelId="{4F4E2233-E3B8-431B-B000-5374016E2FC2}">
      <dgm:prSet phldrT="[Text]"/>
      <dgm:spPr/>
      <dgm:t>
        <a:bodyPr/>
        <a:lstStyle/>
        <a:p>
          <a:r>
            <a:rPr lang="en-US" dirty="0"/>
            <a:t>Individualize treatment based on phenotype</a:t>
          </a:r>
        </a:p>
      </dgm:t>
    </dgm:pt>
    <dgm:pt modelId="{931D96CB-4AB1-4D9D-B730-92B02D0D10E0}" type="parTrans" cxnId="{26C9CF2F-F2A7-4BD0-97A4-E1DAB47DD486}">
      <dgm:prSet/>
      <dgm:spPr/>
      <dgm:t>
        <a:bodyPr/>
        <a:lstStyle/>
        <a:p>
          <a:endParaRPr lang="en-US"/>
        </a:p>
      </dgm:t>
    </dgm:pt>
    <dgm:pt modelId="{F46AFB4A-8906-4523-9536-80852D2449B4}" type="sibTrans" cxnId="{26C9CF2F-F2A7-4BD0-97A4-E1DAB47DD486}">
      <dgm:prSet/>
      <dgm:spPr/>
      <dgm:t>
        <a:bodyPr/>
        <a:lstStyle/>
        <a:p>
          <a:endParaRPr lang="en-US"/>
        </a:p>
      </dgm:t>
    </dgm:pt>
    <dgm:pt modelId="{9B78EEBC-FC29-4670-AA8C-FB96AC13F28C}">
      <dgm:prSet phldrT="[Text]"/>
      <dgm:spPr>
        <a:solidFill>
          <a:srgbClr val="C00000"/>
        </a:solidFill>
      </dgm:spPr>
      <dgm:t>
        <a:bodyPr/>
        <a:lstStyle/>
        <a:p>
          <a:r>
            <a:rPr lang="en-US" dirty="0"/>
            <a:t>Non-pharmacologic</a:t>
          </a:r>
        </a:p>
      </dgm:t>
    </dgm:pt>
    <dgm:pt modelId="{97B0AC0F-63FB-4398-A25F-F621DAC8B17E}" type="parTrans" cxnId="{60316F8D-1E5F-49D7-8B68-AF4C0830FEEA}">
      <dgm:prSet/>
      <dgm:spPr/>
      <dgm:t>
        <a:bodyPr/>
        <a:lstStyle/>
        <a:p>
          <a:endParaRPr lang="en-US"/>
        </a:p>
      </dgm:t>
    </dgm:pt>
    <dgm:pt modelId="{61FECBD5-B57E-41CC-A2E2-69B9111F2899}" type="sibTrans" cxnId="{60316F8D-1E5F-49D7-8B68-AF4C0830FEEA}">
      <dgm:prSet/>
      <dgm:spPr/>
      <dgm:t>
        <a:bodyPr/>
        <a:lstStyle/>
        <a:p>
          <a:endParaRPr lang="en-US"/>
        </a:p>
      </dgm:t>
    </dgm:pt>
    <dgm:pt modelId="{ABAF6BBD-E5B3-4EB4-8515-A4638B630870}">
      <dgm:prSet phldrT="[Text]"/>
      <dgm:spPr/>
      <dgm:t>
        <a:bodyPr/>
        <a:lstStyle/>
        <a:p>
          <a:r>
            <a:rPr lang="en-US" dirty="0"/>
            <a:t>Bronchial thermoplasty in selected patients</a:t>
          </a:r>
        </a:p>
      </dgm:t>
    </dgm:pt>
    <dgm:pt modelId="{9D9F3073-EAEC-4D80-BF49-5B3B4B3A838D}" type="parTrans" cxnId="{9AD99131-797E-4087-96D4-3399F233BED4}">
      <dgm:prSet/>
      <dgm:spPr/>
      <dgm:t>
        <a:bodyPr/>
        <a:lstStyle/>
        <a:p>
          <a:endParaRPr lang="en-US"/>
        </a:p>
      </dgm:t>
    </dgm:pt>
    <dgm:pt modelId="{2655B3E1-2B74-4089-8C39-F9571C458B77}" type="sibTrans" cxnId="{9AD99131-797E-4087-96D4-3399F233BED4}">
      <dgm:prSet/>
      <dgm:spPr/>
      <dgm:t>
        <a:bodyPr/>
        <a:lstStyle/>
        <a:p>
          <a:endParaRPr lang="en-US"/>
        </a:p>
      </dgm:t>
    </dgm:pt>
    <dgm:pt modelId="{C8E07213-01D6-4DD9-AE2C-43AD1607DB7A}">
      <dgm:prSet phldrT="[Text]"/>
      <dgm:spPr/>
      <dgm:t>
        <a:bodyPr/>
        <a:lstStyle/>
        <a:p>
          <a:r>
            <a:rPr lang="en-US" dirty="0"/>
            <a:t>Psychological interventions may be helpful</a:t>
          </a:r>
        </a:p>
      </dgm:t>
    </dgm:pt>
    <dgm:pt modelId="{DC4E9A3E-4549-40D8-986A-E1296C904FE4}" type="parTrans" cxnId="{6F5BFE3E-C914-47A2-B336-627942AEB74A}">
      <dgm:prSet/>
      <dgm:spPr/>
      <dgm:t>
        <a:bodyPr/>
        <a:lstStyle/>
        <a:p>
          <a:endParaRPr lang="en-US"/>
        </a:p>
      </dgm:t>
    </dgm:pt>
    <dgm:pt modelId="{52A47EC9-E8E8-4013-9754-28540164D042}" type="sibTrans" cxnId="{6F5BFE3E-C914-47A2-B336-627942AEB74A}">
      <dgm:prSet/>
      <dgm:spPr/>
      <dgm:t>
        <a:bodyPr/>
        <a:lstStyle/>
        <a:p>
          <a:endParaRPr lang="en-US"/>
        </a:p>
      </dgm:t>
    </dgm:pt>
    <dgm:pt modelId="{EF2FFA73-6315-48BA-ADD7-1B66628EA20D}" type="pres">
      <dgm:prSet presAssocID="{0B2EE7C5-64F9-4082-9C79-A6BF724DE714}" presName="Name0" presStyleCnt="0">
        <dgm:presLayoutVars>
          <dgm:dir/>
          <dgm:animLvl val="lvl"/>
          <dgm:resizeHandles val="exact"/>
        </dgm:presLayoutVars>
      </dgm:prSet>
      <dgm:spPr/>
    </dgm:pt>
    <dgm:pt modelId="{2D7B3015-608B-46A9-8842-9BD6CEF9C498}" type="pres">
      <dgm:prSet presAssocID="{998EA960-3592-4718-BD03-DDB31CDFB016}" presName="linNode" presStyleCnt="0"/>
      <dgm:spPr/>
    </dgm:pt>
    <dgm:pt modelId="{5E8B0616-05EF-48E3-A2F1-223505D363DF}" type="pres">
      <dgm:prSet presAssocID="{998EA960-3592-4718-BD03-DDB31CDFB016}" presName="parentText" presStyleLbl="node1" presStyleIdx="0" presStyleCnt="3">
        <dgm:presLayoutVars>
          <dgm:chMax val="1"/>
          <dgm:bulletEnabled val="1"/>
        </dgm:presLayoutVars>
      </dgm:prSet>
      <dgm:spPr/>
    </dgm:pt>
    <dgm:pt modelId="{CAC60245-0998-41AF-8637-C211DF0173BE}" type="pres">
      <dgm:prSet presAssocID="{998EA960-3592-4718-BD03-DDB31CDFB016}" presName="descendantText" presStyleLbl="alignAccFollowNode1" presStyleIdx="0" presStyleCnt="3">
        <dgm:presLayoutVars>
          <dgm:bulletEnabled val="1"/>
        </dgm:presLayoutVars>
      </dgm:prSet>
      <dgm:spPr/>
    </dgm:pt>
    <dgm:pt modelId="{FAE7D23B-9A54-4ABB-8365-ADF194E7CEFF}" type="pres">
      <dgm:prSet presAssocID="{0D1EAA49-1E6B-4A84-8EED-0AF374F48886}" presName="sp" presStyleCnt="0"/>
      <dgm:spPr/>
    </dgm:pt>
    <dgm:pt modelId="{BB07AB74-BAD9-4AAF-882A-294EA923E35E}" type="pres">
      <dgm:prSet presAssocID="{E284E253-F00C-499D-82B5-35BACD4A43DE}" presName="linNode" presStyleCnt="0"/>
      <dgm:spPr/>
    </dgm:pt>
    <dgm:pt modelId="{0A02C35F-D602-4A7E-9FB6-8EC4337C765F}" type="pres">
      <dgm:prSet presAssocID="{E284E253-F00C-499D-82B5-35BACD4A43DE}" presName="parentText" presStyleLbl="node1" presStyleIdx="1" presStyleCnt="3">
        <dgm:presLayoutVars>
          <dgm:chMax val="1"/>
          <dgm:bulletEnabled val="1"/>
        </dgm:presLayoutVars>
      </dgm:prSet>
      <dgm:spPr/>
    </dgm:pt>
    <dgm:pt modelId="{3340164E-ADDA-4F63-B999-53721E2BA729}" type="pres">
      <dgm:prSet presAssocID="{E284E253-F00C-499D-82B5-35BACD4A43DE}" presName="descendantText" presStyleLbl="alignAccFollowNode1" presStyleIdx="1" presStyleCnt="3">
        <dgm:presLayoutVars>
          <dgm:bulletEnabled val="1"/>
        </dgm:presLayoutVars>
      </dgm:prSet>
      <dgm:spPr/>
    </dgm:pt>
    <dgm:pt modelId="{3E551AE3-40C8-4641-9D3C-457B2F334CB3}" type="pres">
      <dgm:prSet presAssocID="{47E2B8F7-09B7-49E1-A072-CF6CCBDFFD97}" presName="sp" presStyleCnt="0"/>
      <dgm:spPr/>
    </dgm:pt>
    <dgm:pt modelId="{E4581A9C-C9A5-4740-98D4-AC1FB39D4CD8}" type="pres">
      <dgm:prSet presAssocID="{9B78EEBC-FC29-4670-AA8C-FB96AC13F28C}" presName="linNode" presStyleCnt="0"/>
      <dgm:spPr/>
    </dgm:pt>
    <dgm:pt modelId="{0F460970-FA1B-4710-B4D6-E864B226A58F}" type="pres">
      <dgm:prSet presAssocID="{9B78EEBC-FC29-4670-AA8C-FB96AC13F28C}" presName="parentText" presStyleLbl="node1" presStyleIdx="2" presStyleCnt="3">
        <dgm:presLayoutVars>
          <dgm:chMax val="1"/>
          <dgm:bulletEnabled val="1"/>
        </dgm:presLayoutVars>
      </dgm:prSet>
      <dgm:spPr/>
    </dgm:pt>
    <dgm:pt modelId="{5BDF8F96-DA60-4433-91CF-62A8B0530615}" type="pres">
      <dgm:prSet presAssocID="{9B78EEBC-FC29-4670-AA8C-FB96AC13F28C}" presName="descendantText" presStyleLbl="alignAccFollowNode1" presStyleIdx="2" presStyleCnt="3">
        <dgm:presLayoutVars>
          <dgm:bulletEnabled val="1"/>
        </dgm:presLayoutVars>
      </dgm:prSet>
      <dgm:spPr/>
    </dgm:pt>
  </dgm:ptLst>
  <dgm:cxnLst>
    <dgm:cxn modelId="{13545601-1426-43AF-BDDB-722D92F57480}" type="presOf" srcId="{C8E07213-01D6-4DD9-AE2C-43AD1607DB7A}" destId="{5BDF8F96-DA60-4433-91CF-62A8B0530615}" srcOrd="0" destOrd="1" presId="urn:microsoft.com/office/officeart/2005/8/layout/vList5"/>
    <dgm:cxn modelId="{6CE99004-FAF1-4A8C-8567-707E7D9FC5CE}" srcId="{998EA960-3592-4718-BD03-DDB31CDFB016}" destId="{6F5681D0-4C4E-4F83-AFEC-1987B7A8B378}" srcOrd="0" destOrd="0" parTransId="{41E3250E-F635-43ED-B18E-13F4D9E1E46A}" sibTransId="{FF1A2F82-F642-4F78-B33E-FC2792B8366E}"/>
    <dgm:cxn modelId="{F877902B-3738-42C0-8BA5-21A632B5157E}" type="presOf" srcId="{998EA960-3592-4718-BD03-DDB31CDFB016}" destId="{5E8B0616-05EF-48E3-A2F1-223505D363DF}" srcOrd="0" destOrd="0" presId="urn:microsoft.com/office/officeart/2005/8/layout/vList5"/>
    <dgm:cxn modelId="{F0379F2E-1439-49C6-8C1C-700782D7609B}" srcId="{0B2EE7C5-64F9-4082-9C79-A6BF724DE714}" destId="{E284E253-F00C-499D-82B5-35BACD4A43DE}" srcOrd="1" destOrd="0" parTransId="{6B8849FE-AD87-4A77-BA31-778BD20566BE}" sibTransId="{47E2B8F7-09B7-49E1-A072-CF6CCBDFFD97}"/>
    <dgm:cxn modelId="{26C9CF2F-F2A7-4BD0-97A4-E1DAB47DD486}" srcId="{E284E253-F00C-499D-82B5-35BACD4A43DE}" destId="{4F4E2233-E3B8-431B-B000-5374016E2FC2}" srcOrd="1" destOrd="0" parTransId="{931D96CB-4AB1-4D9D-B730-92B02D0D10E0}" sibTransId="{F46AFB4A-8906-4523-9536-80852D2449B4}"/>
    <dgm:cxn modelId="{9AD99131-797E-4087-96D4-3399F233BED4}" srcId="{9B78EEBC-FC29-4670-AA8C-FB96AC13F28C}" destId="{ABAF6BBD-E5B3-4EB4-8515-A4638B630870}" srcOrd="0" destOrd="0" parTransId="{9D9F3073-EAEC-4D80-BF49-5B3B4B3A838D}" sibTransId="{2655B3E1-2B74-4089-8C39-F9571C458B77}"/>
    <dgm:cxn modelId="{6F5BFE3E-C914-47A2-B336-627942AEB74A}" srcId="{9B78EEBC-FC29-4670-AA8C-FB96AC13F28C}" destId="{C8E07213-01D6-4DD9-AE2C-43AD1607DB7A}" srcOrd="1" destOrd="0" parTransId="{DC4E9A3E-4549-40D8-986A-E1296C904FE4}" sibTransId="{52A47EC9-E8E8-4013-9754-28540164D042}"/>
    <dgm:cxn modelId="{8D52E05C-9392-4477-ABE5-127E66106F48}" type="presOf" srcId="{DBA95A3F-6141-4326-AC42-388DF9D8294B}" destId="{3340164E-ADDA-4F63-B999-53721E2BA729}" srcOrd="0" destOrd="0" presId="urn:microsoft.com/office/officeart/2005/8/layout/vList5"/>
    <dgm:cxn modelId="{0EF7175E-E974-47EF-8739-F607D347D98D}" srcId="{998EA960-3592-4718-BD03-DDB31CDFB016}" destId="{DF86CC85-72E2-4E57-95CC-E21E7FBA0D3B}" srcOrd="1" destOrd="0" parTransId="{A956EE52-8088-48FC-BB08-E27BFBF9EDB8}" sibTransId="{F6660CCD-451C-4CF1-9BD6-77B0F1C286F6}"/>
    <dgm:cxn modelId="{8957C946-B2A0-4F08-A07C-85C5F1D97C3F}" type="presOf" srcId="{E284E253-F00C-499D-82B5-35BACD4A43DE}" destId="{0A02C35F-D602-4A7E-9FB6-8EC4337C765F}" srcOrd="0" destOrd="0" presId="urn:microsoft.com/office/officeart/2005/8/layout/vList5"/>
    <dgm:cxn modelId="{DA309672-E6A9-4F72-ACEA-2A1F66967623}" type="presOf" srcId="{6F5681D0-4C4E-4F83-AFEC-1987B7A8B378}" destId="{CAC60245-0998-41AF-8637-C211DF0173BE}" srcOrd="0" destOrd="0" presId="urn:microsoft.com/office/officeart/2005/8/layout/vList5"/>
    <dgm:cxn modelId="{BCD8DE59-5B61-4619-AE64-8D4FDA9419EB}" type="presOf" srcId="{4F4E2233-E3B8-431B-B000-5374016E2FC2}" destId="{3340164E-ADDA-4F63-B999-53721E2BA729}" srcOrd="0" destOrd="1" presId="urn:microsoft.com/office/officeart/2005/8/layout/vList5"/>
    <dgm:cxn modelId="{F31ABF7B-6A2B-4418-BEE6-ACC56DB37A28}" type="presOf" srcId="{ABAF6BBD-E5B3-4EB4-8515-A4638B630870}" destId="{5BDF8F96-DA60-4433-91CF-62A8B0530615}" srcOrd="0" destOrd="0" presId="urn:microsoft.com/office/officeart/2005/8/layout/vList5"/>
    <dgm:cxn modelId="{671ABA83-F74F-4D1B-8A41-7E708162BC28}" srcId="{E284E253-F00C-499D-82B5-35BACD4A43DE}" destId="{DBA95A3F-6141-4326-AC42-388DF9D8294B}" srcOrd="0" destOrd="0" parTransId="{E2117622-8DA9-4D43-995B-DF1909B0A165}" sibTransId="{D0FEBF2D-76CB-43EA-991E-813AF9BE4A1A}"/>
    <dgm:cxn modelId="{60316F8D-1E5F-49D7-8B68-AF4C0830FEEA}" srcId="{0B2EE7C5-64F9-4082-9C79-A6BF724DE714}" destId="{9B78EEBC-FC29-4670-AA8C-FB96AC13F28C}" srcOrd="2" destOrd="0" parTransId="{97B0AC0F-63FB-4398-A25F-F621DAC8B17E}" sibTransId="{61FECBD5-B57E-41CC-A2E2-69B9111F2899}"/>
    <dgm:cxn modelId="{09C06F90-8D89-4A88-8822-4303DB8AD8EF}" srcId="{0B2EE7C5-64F9-4082-9C79-A6BF724DE714}" destId="{998EA960-3592-4718-BD03-DDB31CDFB016}" srcOrd="0" destOrd="0" parTransId="{E68D8DA4-7D7C-4CED-BC31-A91877C464CE}" sibTransId="{0D1EAA49-1E6B-4A84-8EED-0AF374F48886}"/>
    <dgm:cxn modelId="{8D9B81B1-3E60-4003-A5C0-7988C8CF03CF}" type="presOf" srcId="{9B78EEBC-FC29-4670-AA8C-FB96AC13F28C}" destId="{0F460970-FA1B-4710-B4D6-E864B226A58F}" srcOrd="0" destOrd="0" presId="urn:microsoft.com/office/officeart/2005/8/layout/vList5"/>
    <dgm:cxn modelId="{49B6A8CC-1A06-4BBD-97A0-55998861AF6C}" type="presOf" srcId="{0B2EE7C5-64F9-4082-9C79-A6BF724DE714}" destId="{EF2FFA73-6315-48BA-ADD7-1B66628EA20D}" srcOrd="0" destOrd="0" presId="urn:microsoft.com/office/officeart/2005/8/layout/vList5"/>
    <dgm:cxn modelId="{80DBF2EE-88CA-4D8C-96E1-C7404A19AD01}" type="presOf" srcId="{DF86CC85-72E2-4E57-95CC-E21E7FBA0D3B}" destId="{CAC60245-0998-41AF-8637-C211DF0173BE}" srcOrd="0" destOrd="1" presId="urn:microsoft.com/office/officeart/2005/8/layout/vList5"/>
    <dgm:cxn modelId="{043BD333-6A0A-4C43-BB96-2C4317B44AD0}" type="presParOf" srcId="{EF2FFA73-6315-48BA-ADD7-1B66628EA20D}" destId="{2D7B3015-608B-46A9-8842-9BD6CEF9C498}" srcOrd="0" destOrd="0" presId="urn:microsoft.com/office/officeart/2005/8/layout/vList5"/>
    <dgm:cxn modelId="{C9B88A0F-938C-47BF-B1F1-687034369AD2}" type="presParOf" srcId="{2D7B3015-608B-46A9-8842-9BD6CEF9C498}" destId="{5E8B0616-05EF-48E3-A2F1-223505D363DF}" srcOrd="0" destOrd="0" presId="urn:microsoft.com/office/officeart/2005/8/layout/vList5"/>
    <dgm:cxn modelId="{7790A5C1-A504-4792-BB8C-E886A8E21F98}" type="presParOf" srcId="{2D7B3015-608B-46A9-8842-9BD6CEF9C498}" destId="{CAC60245-0998-41AF-8637-C211DF0173BE}" srcOrd="1" destOrd="0" presId="urn:microsoft.com/office/officeart/2005/8/layout/vList5"/>
    <dgm:cxn modelId="{7DECAD15-1C20-4872-A58D-CBAD782D90BE}" type="presParOf" srcId="{EF2FFA73-6315-48BA-ADD7-1B66628EA20D}" destId="{FAE7D23B-9A54-4ABB-8365-ADF194E7CEFF}" srcOrd="1" destOrd="0" presId="urn:microsoft.com/office/officeart/2005/8/layout/vList5"/>
    <dgm:cxn modelId="{97671966-A014-470B-86D5-CE17F7FFD5F3}" type="presParOf" srcId="{EF2FFA73-6315-48BA-ADD7-1B66628EA20D}" destId="{BB07AB74-BAD9-4AAF-882A-294EA923E35E}" srcOrd="2" destOrd="0" presId="urn:microsoft.com/office/officeart/2005/8/layout/vList5"/>
    <dgm:cxn modelId="{C5E60BFA-1F18-43CD-98B6-B66EE3A41742}" type="presParOf" srcId="{BB07AB74-BAD9-4AAF-882A-294EA923E35E}" destId="{0A02C35F-D602-4A7E-9FB6-8EC4337C765F}" srcOrd="0" destOrd="0" presId="urn:microsoft.com/office/officeart/2005/8/layout/vList5"/>
    <dgm:cxn modelId="{07EE9694-84BF-4E00-96D1-FA07265B4830}" type="presParOf" srcId="{BB07AB74-BAD9-4AAF-882A-294EA923E35E}" destId="{3340164E-ADDA-4F63-B999-53721E2BA729}" srcOrd="1" destOrd="0" presId="urn:microsoft.com/office/officeart/2005/8/layout/vList5"/>
    <dgm:cxn modelId="{ED3A64F2-115D-43E7-BCC9-F8A26DD5C3ED}" type="presParOf" srcId="{EF2FFA73-6315-48BA-ADD7-1B66628EA20D}" destId="{3E551AE3-40C8-4641-9D3C-457B2F334CB3}" srcOrd="3" destOrd="0" presId="urn:microsoft.com/office/officeart/2005/8/layout/vList5"/>
    <dgm:cxn modelId="{DD0935A8-9DFD-41B2-8E63-4C9CC7AEE4D9}" type="presParOf" srcId="{EF2FFA73-6315-48BA-ADD7-1B66628EA20D}" destId="{E4581A9C-C9A5-4740-98D4-AC1FB39D4CD8}" srcOrd="4" destOrd="0" presId="urn:microsoft.com/office/officeart/2005/8/layout/vList5"/>
    <dgm:cxn modelId="{00A0E131-4310-4049-87B3-DB785F96E1AA}" type="presParOf" srcId="{E4581A9C-C9A5-4740-98D4-AC1FB39D4CD8}" destId="{0F460970-FA1B-4710-B4D6-E864B226A58F}" srcOrd="0" destOrd="0" presId="urn:microsoft.com/office/officeart/2005/8/layout/vList5"/>
    <dgm:cxn modelId="{E3BBE8E2-1063-4988-A7EE-13F51D619296}" type="presParOf" srcId="{E4581A9C-C9A5-4740-98D4-AC1FB39D4CD8}" destId="{5BDF8F96-DA60-4433-91CF-62A8B053061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AF292-0171-4A79-90D4-35ABD0B0600E}">
      <dsp:nvSpPr>
        <dsp:cNvPr id="0" name=""/>
        <dsp:cNvSpPr/>
      </dsp:nvSpPr>
      <dsp:spPr>
        <a:xfrm>
          <a:off x="0" y="0"/>
          <a:ext cx="7148069" cy="801117"/>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 Watch patient using their inhaler</a:t>
          </a:r>
        </a:p>
        <a:p>
          <a:pPr marL="0" lvl="0" indent="0" algn="l" defTabSz="800100">
            <a:lnSpc>
              <a:spcPct val="90000"/>
            </a:lnSpc>
            <a:spcBef>
              <a:spcPct val="0"/>
            </a:spcBef>
            <a:spcAft>
              <a:spcPct val="35000"/>
            </a:spcAft>
            <a:buNone/>
          </a:pPr>
          <a:r>
            <a:rPr lang="en-US" sz="1800" b="1" kern="1200" dirty="0"/>
            <a:t>● Discuss adherence and barriers to use</a:t>
          </a:r>
        </a:p>
      </dsp:txBody>
      <dsp:txXfrm>
        <a:off x="23464" y="23464"/>
        <a:ext cx="6189869" cy="754189"/>
      </dsp:txXfrm>
    </dsp:sp>
    <dsp:sp modelId="{DDA61D07-A180-4C10-BCF7-1CAF19A5CF6C}">
      <dsp:nvSpPr>
        <dsp:cNvPr id="0" name=""/>
        <dsp:cNvSpPr/>
      </dsp:nvSpPr>
      <dsp:spPr>
        <a:xfrm>
          <a:off x="533784" y="912384"/>
          <a:ext cx="7148069" cy="801117"/>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 Confirm the diagnosis of asthma</a:t>
          </a:r>
        </a:p>
      </dsp:txBody>
      <dsp:txXfrm>
        <a:off x="557248" y="935848"/>
        <a:ext cx="6046630" cy="754189"/>
      </dsp:txXfrm>
    </dsp:sp>
    <dsp:sp modelId="{E793A4A7-6F9D-4B2F-B51D-C5EF55B41D5F}">
      <dsp:nvSpPr>
        <dsp:cNvPr id="0" name=""/>
        <dsp:cNvSpPr/>
      </dsp:nvSpPr>
      <dsp:spPr>
        <a:xfrm>
          <a:off x="1067568" y="1824768"/>
          <a:ext cx="7148069" cy="801117"/>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 If possible, remove potential risk factors</a:t>
          </a:r>
        </a:p>
        <a:p>
          <a:pPr marL="0" lvl="0" indent="0" algn="l" defTabSz="800100">
            <a:lnSpc>
              <a:spcPct val="90000"/>
            </a:lnSpc>
            <a:spcBef>
              <a:spcPct val="0"/>
            </a:spcBef>
            <a:spcAft>
              <a:spcPct val="35000"/>
            </a:spcAft>
            <a:buNone/>
          </a:pPr>
          <a:r>
            <a:rPr lang="en-US" sz="1800" b="1" kern="1200" dirty="0"/>
            <a:t>● Assess and manage comorbidities</a:t>
          </a:r>
        </a:p>
      </dsp:txBody>
      <dsp:txXfrm>
        <a:off x="1091032" y="1848232"/>
        <a:ext cx="6046630" cy="754189"/>
      </dsp:txXfrm>
    </dsp:sp>
    <dsp:sp modelId="{B13A6157-CD75-4581-8EF2-B3C50B6BA90D}">
      <dsp:nvSpPr>
        <dsp:cNvPr id="0" name=""/>
        <dsp:cNvSpPr/>
      </dsp:nvSpPr>
      <dsp:spPr>
        <a:xfrm>
          <a:off x="1601353" y="2737152"/>
          <a:ext cx="7148069" cy="801117"/>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 Consider treatment step-up</a:t>
          </a:r>
        </a:p>
      </dsp:txBody>
      <dsp:txXfrm>
        <a:off x="1624817" y="2760616"/>
        <a:ext cx="6046630" cy="754189"/>
      </dsp:txXfrm>
    </dsp:sp>
    <dsp:sp modelId="{9C1EAD01-601E-41FA-A66B-67C4C1942687}">
      <dsp:nvSpPr>
        <dsp:cNvPr id="0" name=""/>
        <dsp:cNvSpPr/>
      </dsp:nvSpPr>
      <dsp:spPr>
        <a:xfrm>
          <a:off x="2135137" y="3649536"/>
          <a:ext cx="7148069" cy="801117"/>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 Refer to a specialist or severe asthma clinic</a:t>
          </a:r>
        </a:p>
      </dsp:txBody>
      <dsp:txXfrm>
        <a:off x="2158601" y="3673000"/>
        <a:ext cx="6046630" cy="754189"/>
      </dsp:txXfrm>
    </dsp:sp>
    <dsp:sp modelId="{669F385D-F0CD-40FF-B3E3-BA11DC905A83}">
      <dsp:nvSpPr>
        <dsp:cNvPr id="0" name=""/>
        <dsp:cNvSpPr/>
      </dsp:nvSpPr>
      <dsp:spPr>
        <a:xfrm>
          <a:off x="6627342" y="585261"/>
          <a:ext cx="520726" cy="520726"/>
        </a:xfrm>
        <a:prstGeom prst="downArrow">
          <a:avLst>
            <a:gd name="adj1" fmla="val 55000"/>
            <a:gd name="adj2" fmla="val 45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b="1" kern="1200" dirty="0"/>
        </a:p>
      </dsp:txBody>
      <dsp:txXfrm>
        <a:off x="6744505" y="585261"/>
        <a:ext cx="286400" cy="391846"/>
      </dsp:txXfrm>
    </dsp:sp>
    <dsp:sp modelId="{6CE57864-B089-4AF0-A956-6A08B7249F33}">
      <dsp:nvSpPr>
        <dsp:cNvPr id="0" name=""/>
        <dsp:cNvSpPr/>
      </dsp:nvSpPr>
      <dsp:spPr>
        <a:xfrm>
          <a:off x="7161127" y="1497645"/>
          <a:ext cx="520726" cy="520726"/>
        </a:xfrm>
        <a:prstGeom prst="downArrow">
          <a:avLst>
            <a:gd name="adj1" fmla="val 55000"/>
            <a:gd name="adj2" fmla="val 45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b="1" kern="1200" dirty="0"/>
        </a:p>
      </dsp:txBody>
      <dsp:txXfrm>
        <a:off x="7278290" y="1497645"/>
        <a:ext cx="286400" cy="391846"/>
      </dsp:txXfrm>
    </dsp:sp>
    <dsp:sp modelId="{724BB17D-9381-4095-BB6F-23793282E233}">
      <dsp:nvSpPr>
        <dsp:cNvPr id="0" name=""/>
        <dsp:cNvSpPr/>
      </dsp:nvSpPr>
      <dsp:spPr>
        <a:xfrm>
          <a:off x="7694911" y="2396677"/>
          <a:ext cx="520726" cy="520726"/>
        </a:xfrm>
        <a:prstGeom prst="downArrow">
          <a:avLst>
            <a:gd name="adj1" fmla="val 55000"/>
            <a:gd name="adj2" fmla="val 45000"/>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b="1" kern="1200" dirty="0"/>
        </a:p>
      </dsp:txBody>
      <dsp:txXfrm>
        <a:off x="7812074" y="2396677"/>
        <a:ext cx="286400" cy="391846"/>
      </dsp:txXfrm>
    </dsp:sp>
    <dsp:sp modelId="{BF442C17-9E68-4EFC-86BA-1EA4058DBD6F}">
      <dsp:nvSpPr>
        <dsp:cNvPr id="0" name=""/>
        <dsp:cNvSpPr/>
      </dsp:nvSpPr>
      <dsp:spPr>
        <a:xfrm>
          <a:off x="8228696" y="3317962"/>
          <a:ext cx="520726" cy="520726"/>
        </a:xfrm>
        <a:prstGeom prst="downArrow">
          <a:avLst>
            <a:gd name="adj1" fmla="val 55000"/>
            <a:gd name="adj2" fmla="val 45000"/>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b="1" kern="1200" dirty="0"/>
        </a:p>
      </dsp:txBody>
      <dsp:txXfrm>
        <a:off x="8345859" y="3317962"/>
        <a:ext cx="286400" cy="391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82BAB-EC9B-4FC6-97C5-3327CF923859}">
      <dsp:nvSpPr>
        <dsp:cNvPr id="0" name=""/>
        <dsp:cNvSpPr/>
      </dsp:nvSpPr>
      <dsp:spPr>
        <a:xfrm>
          <a:off x="538413" y="1094"/>
          <a:ext cx="3313749" cy="1988249"/>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Optimization of ICS/LABA dose</a:t>
          </a:r>
        </a:p>
      </dsp:txBody>
      <dsp:txXfrm>
        <a:off x="538413" y="1094"/>
        <a:ext cx="3313749" cy="1988249"/>
      </dsp:txXfrm>
    </dsp:sp>
    <dsp:sp modelId="{9F9100B5-B70A-4FA9-8C22-46B9DD1306BB}">
      <dsp:nvSpPr>
        <dsp:cNvPr id="0" name=""/>
        <dsp:cNvSpPr/>
      </dsp:nvSpPr>
      <dsp:spPr>
        <a:xfrm>
          <a:off x="4183537" y="1094"/>
          <a:ext cx="3313749" cy="1988249"/>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Oral corticosteroids</a:t>
          </a:r>
        </a:p>
      </dsp:txBody>
      <dsp:txXfrm>
        <a:off x="4183537" y="1094"/>
        <a:ext cx="3313749" cy="1988249"/>
      </dsp:txXfrm>
    </dsp:sp>
    <dsp:sp modelId="{56EE15C6-5587-4906-85B6-813AAE734D4C}">
      <dsp:nvSpPr>
        <dsp:cNvPr id="0" name=""/>
        <dsp:cNvSpPr/>
      </dsp:nvSpPr>
      <dsp:spPr>
        <a:xfrm>
          <a:off x="7828662" y="1094"/>
          <a:ext cx="3313749" cy="1988249"/>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Add-on without phenotyping</a:t>
          </a:r>
        </a:p>
      </dsp:txBody>
      <dsp:txXfrm>
        <a:off x="7828662" y="1094"/>
        <a:ext cx="3313749" cy="1988249"/>
      </dsp:txXfrm>
    </dsp:sp>
    <dsp:sp modelId="{E00EE26A-6013-49BA-9FE5-21FCBEE29020}">
      <dsp:nvSpPr>
        <dsp:cNvPr id="0" name=""/>
        <dsp:cNvSpPr/>
      </dsp:nvSpPr>
      <dsp:spPr>
        <a:xfrm>
          <a:off x="538413" y="2320718"/>
          <a:ext cx="3313749" cy="1988249"/>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Sputum-guided treatment</a:t>
          </a:r>
        </a:p>
      </dsp:txBody>
      <dsp:txXfrm>
        <a:off x="538413" y="2320718"/>
        <a:ext cx="3313749" cy="1988249"/>
      </dsp:txXfrm>
    </dsp:sp>
    <dsp:sp modelId="{28097C60-0443-4900-8D2F-FF6EF16F1E74}">
      <dsp:nvSpPr>
        <dsp:cNvPr id="0" name=""/>
        <dsp:cNvSpPr/>
      </dsp:nvSpPr>
      <dsp:spPr>
        <a:xfrm>
          <a:off x="4183537" y="2320718"/>
          <a:ext cx="3313749" cy="1988249"/>
        </a:xfrm>
        <a:prstGeom prst="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Add-on with phenotyping</a:t>
          </a:r>
        </a:p>
      </dsp:txBody>
      <dsp:txXfrm>
        <a:off x="4183537" y="2320718"/>
        <a:ext cx="3313749" cy="1988249"/>
      </dsp:txXfrm>
    </dsp:sp>
    <dsp:sp modelId="{61555D23-C996-4357-9768-D2CC01DB3668}">
      <dsp:nvSpPr>
        <dsp:cNvPr id="0" name=""/>
        <dsp:cNvSpPr/>
      </dsp:nvSpPr>
      <dsp:spPr>
        <a:xfrm>
          <a:off x="7828662" y="2320718"/>
          <a:ext cx="3313749" cy="1988249"/>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Non-pharmacologic</a:t>
          </a:r>
        </a:p>
      </dsp:txBody>
      <dsp:txXfrm>
        <a:off x="7828662" y="2320718"/>
        <a:ext cx="3313749" cy="19882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60245-0998-41AF-8637-C211DF0173BE}">
      <dsp:nvSpPr>
        <dsp:cNvPr id="0" name=""/>
        <dsp:cNvSpPr/>
      </dsp:nvSpPr>
      <dsp:spPr>
        <a:xfrm rot="5400000">
          <a:off x="7399165" y="-3056060"/>
          <a:ext cx="1087590" cy="7475728"/>
        </a:xfrm>
        <a:prstGeom prst="round2Same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Some may respond to higher doses of ICS than routinely used; risk of systemic side effects</a:t>
          </a:r>
        </a:p>
        <a:p>
          <a:pPr marL="171450" lvl="1" indent="-171450" algn="l" defTabSz="844550">
            <a:lnSpc>
              <a:spcPct val="90000"/>
            </a:lnSpc>
            <a:spcBef>
              <a:spcPct val="0"/>
            </a:spcBef>
            <a:spcAft>
              <a:spcPct val="15000"/>
            </a:spcAft>
            <a:buChar char="•"/>
          </a:pPr>
          <a:r>
            <a:rPr lang="en-US" sz="1900" kern="1200" dirty="0"/>
            <a:t>Step down slow at 3-6 month intervals</a:t>
          </a:r>
        </a:p>
      </dsp:txBody>
      <dsp:txXfrm rot="-5400000">
        <a:off x="4205096" y="191101"/>
        <a:ext cx="7422636" cy="981406"/>
      </dsp:txXfrm>
    </dsp:sp>
    <dsp:sp modelId="{5E8B0616-05EF-48E3-A2F1-223505D363DF}">
      <dsp:nvSpPr>
        <dsp:cNvPr id="0" name=""/>
        <dsp:cNvSpPr/>
      </dsp:nvSpPr>
      <dsp:spPr>
        <a:xfrm>
          <a:off x="0" y="2059"/>
          <a:ext cx="4205097" cy="1359487"/>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Optimization of ICS/LABA dose</a:t>
          </a:r>
        </a:p>
      </dsp:txBody>
      <dsp:txXfrm>
        <a:off x="66365" y="68424"/>
        <a:ext cx="4072367" cy="1226757"/>
      </dsp:txXfrm>
    </dsp:sp>
    <dsp:sp modelId="{3340164E-ADDA-4F63-B999-53721E2BA729}">
      <dsp:nvSpPr>
        <dsp:cNvPr id="0" name=""/>
        <dsp:cNvSpPr/>
      </dsp:nvSpPr>
      <dsp:spPr>
        <a:xfrm rot="5400000">
          <a:off x="7399165" y="-1628598"/>
          <a:ext cx="1087590" cy="7475728"/>
        </a:xfrm>
        <a:prstGeom prst="round2Same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Some may benefit from low-dose, maintenance OCS</a:t>
          </a:r>
        </a:p>
        <a:p>
          <a:pPr marL="171450" lvl="1" indent="-171450" algn="l" defTabSz="844550">
            <a:lnSpc>
              <a:spcPct val="90000"/>
            </a:lnSpc>
            <a:spcBef>
              <a:spcPct val="0"/>
            </a:spcBef>
            <a:spcAft>
              <a:spcPct val="15000"/>
            </a:spcAft>
            <a:buChar char="•"/>
          </a:pPr>
          <a:r>
            <a:rPr lang="en-US" sz="1900" kern="1200" dirty="0"/>
            <a:t>Monitor for osteoporosis</a:t>
          </a:r>
        </a:p>
        <a:p>
          <a:pPr marL="171450" lvl="1" indent="-171450" algn="l" defTabSz="844550">
            <a:lnSpc>
              <a:spcPct val="90000"/>
            </a:lnSpc>
            <a:spcBef>
              <a:spcPct val="0"/>
            </a:spcBef>
            <a:spcAft>
              <a:spcPct val="15000"/>
            </a:spcAft>
            <a:buChar char="•"/>
          </a:pPr>
          <a:r>
            <a:rPr lang="en-US" sz="1900" kern="1200" dirty="0"/>
            <a:t>If ≥3 months </a:t>
          </a:r>
          <a:r>
            <a:rPr lang="en-US" sz="1900" kern="1200" dirty="0">
              <a:sym typeface="Wingdings" panose="05000000000000000000" pitchFamily="2" charset="2"/>
            </a:rPr>
            <a:t> lifestyle counseling, Rx for preventing osteoporosis</a:t>
          </a:r>
          <a:endParaRPr lang="en-US" sz="1900" kern="1200" dirty="0"/>
        </a:p>
      </dsp:txBody>
      <dsp:txXfrm rot="-5400000">
        <a:off x="4205096" y="1618563"/>
        <a:ext cx="7422636" cy="981406"/>
      </dsp:txXfrm>
    </dsp:sp>
    <dsp:sp modelId="{0A02C35F-D602-4A7E-9FB6-8EC4337C765F}">
      <dsp:nvSpPr>
        <dsp:cNvPr id="0" name=""/>
        <dsp:cNvSpPr/>
      </dsp:nvSpPr>
      <dsp:spPr>
        <a:xfrm>
          <a:off x="0" y="1429521"/>
          <a:ext cx="4205097" cy="1359487"/>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Oral corticosteroids</a:t>
          </a:r>
        </a:p>
      </dsp:txBody>
      <dsp:txXfrm>
        <a:off x="66365" y="1495886"/>
        <a:ext cx="4072367" cy="1226757"/>
      </dsp:txXfrm>
    </dsp:sp>
    <dsp:sp modelId="{5BDF8F96-DA60-4433-91CF-62A8B0530615}">
      <dsp:nvSpPr>
        <dsp:cNvPr id="0" name=""/>
        <dsp:cNvSpPr/>
      </dsp:nvSpPr>
      <dsp:spPr>
        <a:xfrm rot="5400000">
          <a:off x="7399165" y="-201136"/>
          <a:ext cx="1087590" cy="7475728"/>
        </a:xfrm>
        <a:prstGeom prst="round2Same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Selected patients with uncontrolled symptoms and persistent airflow limitation despite moderate-/high-dose ICS and LABA</a:t>
          </a:r>
        </a:p>
        <a:p>
          <a:pPr marL="171450" lvl="1" indent="-171450" algn="l" defTabSz="844550">
            <a:lnSpc>
              <a:spcPct val="90000"/>
            </a:lnSpc>
            <a:spcBef>
              <a:spcPct val="0"/>
            </a:spcBef>
            <a:spcAft>
              <a:spcPct val="15000"/>
            </a:spcAft>
            <a:buChar char="•"/>
          </a:pPr>
          <a:r>
            <a:rPr lang="en-US" sz="1900" kern="1200" dirty="0"/>
            <a:t>Consider add-on tiotropium; alternatively, theophylline or LTRA</a:t>
          </a:r>
        </a:p>
      </dsp:txBody>
      <dsp:txXfrm rot="-5400000">
        <a:off x="4205096" y="3046025"/>
        <a:ext cx="7422636" cy="981406"/>
      </dsp:txXfrm>
    </dsp:sp>
    <dsp:sp modelId="{0F460970-FA1B-4710-B4D6-E864B226A58F}">
      <dsp:nvSpPr>
        <dsp:cNvPr id="0" name=""/>
        <dsp:cNvSpPr/>
      </dsp:nvSpPr>
      <dsp:spPr>
        <a:xfrm>
          <a:off x="0" y="2856983"/>
          <a:ext cx="4205097" cy="1359487"/>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Add-on without phenotyping</a:t>
          </a:r>
        </a:p>
      </dsp:txBody>
      <dsp:txXfrm>
        <a:off x="66365" y="2923348"/>
        <a:ext cx="4072367" cy="12267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60245-0998-41AF-8637-C211DF0173BE}">
      <dsp:nvSpPr>
        <dsp:cNvPr id="0" name=""/>
        <dsp:cNvSpPr/>
      </dsp:nvSpPr>
      <dsp:spPr>
        <a:xfrm rot="5400000">
          <a:off x="7395609" y="-3051601"/>
          <a:ext cx="1094702" cy="7475728"/>
        </a:xfrm>
        <a:prstGeom prst="round2Same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Adjust treatment based on sputum eosinophil count</a:t>
          </a:r>
        </a:p>
        <a:p>
          <a:pPr marL="228600" lvl="1" indent="-228600" algn="l" defTabSz="1066800">
            <a:lnSpc>
              <a:spcPct val="90000"/>
            </a:lnSpc>
            <a:spcBef>
              <a:spcPct val="0"/>
            </a:spcBef>
            <a:spcAft>
              <a:spcPct val="15000"/>
            </a:spcAft>
            <a:buChar char="•"/>
          </a:pPr>
          <a:r>
            <a:rPr lang="en-US" sz="2400" kern="1200" dirty="0"/>
            <a:t>Specialized centers</a:t>
          </a:r>
        </a:p>
      </dsp:txBody>
      <dsp:txXfrm rot="-5400000">
        <a:off x="4205097" y="192350"/>
        <a:ext cx="7422289" cy="987824"/>
      </dsp:txXfrm>
    </dsp:sp>
    <dsp:sp modelId="{5E8B0616-05EF-48E3-A2F1-223505D363DF}">
      <dsp:nvSpPr>
        <dsp:cNvPr id="0" name=""/>
        <dsp:cNvSpPr/>
      </dsp:nvSpPr>
      <dsp:spPr>
        <a:xfrm>
          <a:off x="0" y="2073"/>
          <a:ext cx="4205097" cy="1368377"/>
        </a:xfrm>
        <a:prstGeom prst="roundRect">
          <a:avLst/>
        </a:prstGeom>
        <a:solidFill>
          <a:srgbClr val="2EACE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Sputum-guided treatment</a:t>
          </a:r>
        </a:p>
      </dsp:txBody>
      <dsp:txXfrm>
        <a:off x="66799" y="68872"/>
        <a:ext cx="4071499" cy="1234779"/>
      </dsp:txXfrm>
    </dsp:sp>
    <dsp:sp modelId="{3340164E-ADDA-4F63-B999-53721E2BA729}">
      <dsp:nvSpPr>
        <dsp:cNvPr id="0" name=""/>
        <dsp:cNvSpPr/>
      </dsp:nvSpPr>
      <dsp:spPr>
        <a:xfrm rot="5400000">
          <a:off x="7395609" y="-1614805"/>
          <a:ext cx="1094702" cy="7475728"/>
        </a:xfrm>
        <a:prstGeom prst="round2Same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For patients with severe asthma uncontrolled on step 4</a:t>
          </a:r>
        </a:p>
        <a:p>
          <a:pPr marL="228600" lvl="1" indent="-228600" algn="l" defTabSz="1066800">
            <a:lnSpc>
              <a:spcPct val="90000"/>
            </a:lnSpc>
            <a:spcBef>
              <a:spcPct val="0"/>
            </a:spcBef>
            <a:spcAft>
              <a:spcPct val="15000"/>
            </a:spcAft>
            <a:buChar char="•"/>
          </a:pPr>
          <a:r>
            <a:rPr lang="en-US" sz="2400" kern="1200" dirty="0"/>
            <a:t>Individualize treatment based on phenotype</a:t>
          </a:r>
        </a:p>
      </dsp:txBody>
      <dsp:txXfrm rot="-5400000">
        <a:off x="4205097" y="1629146"/>
        <a:ext cx="7422289" cy="987824"/>
      </dsp:txXfrm>
    </dsp:sp>
    <dsp:sp modelId="{0A02C35F-D602-4A7E-9FB6-8EC4337C765F}">
      <dsp:nvSpPr>
        <dsp:cNvPr id="0" name=""/>
        <dsp:cNvSpPr/>
      </dsp:nvSpPr>
      <dsp:spPr>
        <a:xfrm>
          <a:off x="0" y="1438869"/>
          <a:ext cx="4205097" cy="1368377"/>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Add-on with phenotyping</a:t>
          </a:r>
        </a:p>
      </dsp:txBody>
      <dsp:txXfrm>
        <a:off x="66799" y="1505668"/>
        <a:ext cx="4071499" cy="1234779"/>
      </dsp:txXfrm>
    </dsp:sp>
    <dsp:sp modelId="{5BDF8F96-DA60-4433-91CF-62A8B0530615}">
      <dsp:nvSpPr>
        <dsp:cNvPr id="0" name=""/>
        <dsp:cNvSpPr/>
      </dsp:nvSpPr>
      <dsp:spPr>
        <a:xfrm rot="5400000">
          <a:off x="7395609" y="-178009"/>
          <a:ext cx="1094702" cy="7475728"/>
        </a:xfrm>
        <a:prstGeom prst="round2Same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Bronchial thermoplasty in selected patients</a:t>
          </a:r>
        </a:p>
        <a:p>
          <a:pPr marL="228600" lvl="1" indent="-228600" algn="l" defTabSz="1066800">
            <a:lnSpc>
              <a:spcPct val="90000"/>
            </a:lnSpc>
            <a:spcBef>
              <a:spcPct val="0"/>
            </a:spcBef>
            <a:spcAft>
              <a:spcPct val="15000"/>
            </a:spcAft>
            <a:buChar char="•"/>
          </a:pPr>
          <a:r>
            <a:rPr lang="en-US" sz="2400" kern="1200" dirty="0"/>
            <a:t>Psychological interventions may be helpful</a:t>
          </a:r>
        </a:p>
      </dsp:txBody>
      <dsp:txXfrm rot="-5400000">
        <a:off x="4205097" y="3065942"/>
        <a:ext cx="7422289" cy="987824"/>
      </dsp:txXfrm>
    </dsp:sp>
    <dsp:sp modelId="{0F460970-FA1B-4710-B4D6-E864B226A58F}">
      <dsp:nvSpPr>
        <dsp:cNvPr id="0" name=""/>
        <dsp:cNvSpPr/>
      </dsp:nvSpPr>
      <dsp:spPr>
        <a:xfrm>
          <a:off x="0" y="2875666"/>
          <a:ext cx="4205097" cy="1368377"/>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Non-pharmacologic</a:t>
          </a:r>
        </a:p>
      </dsp:txBody>
      <dsp:txXfrm>
        <a:off x="66799" y="2942465"/>
        <a:ext cx="4071499" cy="123477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0.19518</cdr:x>
      <cdr:y>0.8547</cdr:y>
    </cdr:from>
    <cdr:to>
      <cdr:x>0.27346</cdr:x>
      <cdr:y>0.94536</cdr:y>
    </cdr:to>
    <cdr:sp macro="" textlink="">
      <cdr:nvSpPr>
        <cdr:cNvPr id="2" name="TextBox 1">
          <a:extLst xmlns:a="http://schemas.openxmlformats.org/drawingml/2006/main">
            <a:ext uri="{FF2B5EF4-FFF2-40B4-BE49-F238E27FC236}">
              <a16:creationId xmlns:a16="http://schemas.microsoft.com/office/drawing/2014/main" id="{B2140DFE-4485-4FD1-8D8B-EB483BD317D0}"/>
            </a:ext>
          </a:extLst>
        </cdr:cNvPr>
        <cdr:cNvSpPr txBox="1"/>
      </cdr:nvSpPr>
      <cdr:spPr>
        <a:xfrm xmlns:a="http://schemas.openxmlformats.org/drawingml/2006/main">
          <a:off x="2279856" y="3683794"/>
          <a:ext cx="914400" cy="39075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dirty="0"/>
            <a:t>&lt;150 cells/</a:t>
          </a:r>
          <a:r>
            <a:rPr lang="en-US" dirty="0">
              <a:sym typeface="Symbol" panose="05050102010706020507" pitchFamily="18" charset="2"/>
            </a:rPr>
            <a:t>L</a:t>
          </a:r>
          <a:endParaRPr lang="en-US" sz="1100" dirty="0"/>
        </a:p>
      </cdr:txBody>
    </cdr:sp>
  </cdr:relSizeAnchor>
  <cdr:relSizeAnchor xmlns:cdr="http://schemas.openxmlformats.org/drawingml/2006/chartDrawing">
    <cdr:from>
      <cdr:x>0.32355</cdr:x>
      <cdr:y>0.85356</cdr:y>
    </cdr:from>
    <cdr:to>
      <cdr:x>0.40183</cdr:x>
      <cdr:y>0.94422</cdr:y>
    </cdr:to>
    <cdr:sp macro="" textlink="">
      <cdr:nvSpPr>
        <cdr:cNvPr id="3" name="TextBox 2">
          <a:extLst xmlns:a="http://schemas.openxmlformats.org/drawingml/2006/main">
            <a:ext uri="{FF2B5EF4-FFF2-40B4-BE49-F238E27FC236}">
              <a16:creationId xmlns:a16="http://schemas.microsoft.com/office/drawing/2014/main" id="{B5D650B2-D60B-41A2-AA03-17B01C967E3C}"/>
            </a:ext>
          </a:extLst>
        </cdr:cNvPr>
        <cdr:cNvSpPr txBox="1"/>
      </cdr:nvSpPr>
      <cdr:spPr>
        <a:xfrm xmlns:a="http://schemas.openxmlformats.org/drawingml/2006/main">
          <a:off x="3779276" y="3678878"/>
          <a:ext cx="914400" cy="39075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dirty="0"/>
            <a:t>&gt;150 cells/</a:t>
          </a:r>
          <a:r>
            <a:rPr lang="en-US" dirty="0">
              <a:sym typeface="Symbol" panose="05050102010706020507" pitchFamily="18" charset="2"/>
            </a:rPr>
            <a:t>L</a:t>
          </a:r>
          <a:endParaRPr lang="en-US" sz="1100" dirty="0"/>
        </a:p>
      </cdr:txBody>
    </cdr:sp>
  </cdr:relSizeAnchor>
  <cdr:relSizeAnchor xmlns:cdr="http://schemas.openxmlformats.org/drawingml/2006/chartDrawing">
    <cdr:from>
      <cdr:x>0.78356</cdr:x>
      <cdr:y>0.84785</cdr:y>
    </cdr:from>
    <cdr:to>
      <cdr:x>0.86184</cdr:x>
      <cdr:y>0.93851</cdr:y>
    </cdr:to>
    <cdr:sp macro="" textlink="">
      <cdr:nvSpPr>
        <cdr:cNvPr id="4" name="TextBox 3">
          <a:extLst xmlns:a="http://schemas.openxmlformats.org/drawingml/2006/main">
            <a:ext uri="{FF2B5EF4-FFF2-40B4-BE49-F238E27FC236}">
              <a16:creationId xmlns:a16="http://schemas.microsoft.com/office/drawing/2014/main" id="{F38B83E5-AF03-4576-B327-D6D95C4A4493}"/>
            </a:ext>
          </a:extLst>
        </cdr:cNvPr>
        <cdr:cNvSpPr txBox="1"/>
      </cdr:nvSpPr>
      <cdr:spPr>
        <a:xfrm xmlns:a="http://schemas.openxmlformats.org/drawingml/2006/main">
          <a:off x="9152606" y="3654297"/>
          <a:ext cx="914400" cy="39075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dirty="0"/>
            <a:t>&gt;300 cells/</a:t>
          </a:r>
          <a:r>
            <a:rPr lang="en-US" dirty="0">
              <a:sym typeface="Symbol" panose="05050102010706020507" pitchFamily="18" charset="2"/>
            </a:rPr>
            <a:t>L</a:t>
          </a:r>
          <a:endParaRPr lang="en-US" sz="1100" dirty="0"/>
        </a:p>
      </cdr:txBody>
    </cdr:sp>
  </cdr:relSizeAnchor>
  <cdr:relSizeAnchor xmlns:cdr="http://schemas.openxmlformats.org/drawingml/2006/chartDrawing">
    <cdr:from>
      <cdr:x>0.65489</cdr:x>
      <cdr:y>0.84726</cdr:y>
    </cdr:from>
    <cdr:to>
      <cdr:x>0.73317</cdr:x>
      <cdr:y>0.93509</cdr:y>
    </cdr:to>
    <cdr:sp macro="" textlink="">
      <cdr:nvSpPr>
        <cdr:cNvPr id="5" name="TextBox 4">
          <a:extLst xmlns:a="http://schemas.openxmlformats.org/drawingml/2006/main">
            <a:ext uri="{FF2B5EF4-FFF2-40B4-BE49-F238E27FC236}">
              <a16:creationId xmlns:a16="http://schemas.microsoft.com/office/drawing/2014/main" id="{39A793F5-11C8-4808-B69C-59D05E5474F3}"/>
            </a:ext>
          </a:extLst>
        </cdr:cNvPr>
        <cdr:cNvSpPr txBox="1"/>
      </cdr:nvSpPr>
      <cdr:spPr>
        <a:xfrm xmlns:a="http://schemas.openxmlformats.org/drawingml/2006/main">
          <a:off x="7649600" y="3651762"/>
          <a:ext cx="914400" cy="37854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dirty="0"/>
            <a:t>&lt;300 cells/</a:t>
          </a:r>
          <a:r>
            <a:rPr lang="en-US" dirty="0">
              <a:sym typeface="Symbol" panose="05050102010706020507" pitchFamily="18" charset="2"/>
            </a:rPr>
            <a:t>L</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0.07335</cdr:x>
      <cdr:y>0.26139</cdr:y>
    </cdr:from>
    <cdr:to>
      <cdr:x>0.13592</cdr:x>
      <cdr:y>0.47308</cdr:y>
    </cdr:to>
    <cdr:sp macro="" textlink="">
      <cdr:nvSpPr>
        <cdr:cNvPr id="2" name="TextBox 1">
          <a:extLst xmlns:a="http://schemas.openxmlformats.org/drawingml/2006/main">
            <a:ext uri="{FF2B5EF4-FFF2-40B4-BE49-F238E27FC236}">
              <a16:creationId xmlns:a16="http://schemas.microsoft.com/office/drawing/2014/main" id="{5D843EAD-5723-4C65-B69C-8961C84F5D80}"/>
            </a:ext>
          </a:extLst>
        </cdr:cNvPr>
        <cdr:cNvSpPr txBox="1"/>
      </cdr:nvSpPr>
      <cdr:spPr>
        <a:xfrm xmlns:a="http://schemas.openxmlformats.org/drawingml/2006/main" rot="16200000">
          <a:off x="4763" y="1448186"/>
          <a:ext cx="914400" cy="2762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Favors Placebo</a:t>
          </a:r>
        </a:p>
      </cdr:txBody>
    </cdr:sp>
  </cdr:relSizeAnchor>
  <cdr:relSizeAnchor xmlns:cdr="http://schemas.openxmlformats.org/drawingml/2006/chartDrawing">
    <cdr:from>
      <cdr:x>0.07767</cdr:x>
      <cdr:y>0.59978</cdr:y>
    </cdr:from>
    <cdr:to>
      <cdr:x>0.14024</cdr:x>
      <cdr:y>0.93495</cdr:y>
    </cdr:to>
    <cdr:sp macro="" textlink="">
      <cdr:nvSpPr>
        <cdr:cNvPr id="3" name="TextBox 2">
          <a:extLst xmlns:a="http://schemas.openxmlformats.org/drawingml/2006/main">
            <a:ext uri="{FF2B5EF4-FFF2-40B4-BE49-F238E27FC236}">
              <a16:creationId xmlns:a16="http://schemas.microsoft.com/office/drawing/2014/main" id="{04E061D5-6210-461E-8DD9-07C4BAEBEA61}"/>
            </a:ext>
          </a:extLst>
        </cdr:cNvPr>
        <cdr:cNvSpPr txBox="1"/>
      </cdr:nvSpPr>
      <cdr:spPr>
        <a:xfrm xmlns:a="http://schemas.openxmlformats.org/drawingml/2006/main" rot="16200000">
          <a:off x="-242887" y="3176588"/>
          <a:ext cx="1447801" cy="2762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Favors Omalizumab</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AE6AB-1711-4C9E-851E-2D9BF55850DA}" type="datetimeFigureOut">
              <a:rPr lang="en-US" smtClean="0"/>
              <a:t>11/2/2018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2ADD41-A5D8-49F2-9A52-BA87E75C06BF}" type="slidenum">
              <a:rPr lang="en-US" smtClean="0"/>
              <a:t>‹#›</a:t>
            </a:fld>
            <a:endParaRPr lang="en-US" dirty="0"/>
          </a:p>
        </p:txBody>
      </p:sp>
    </p:spTree>
    <p:extLst>
      <p:ext uri="{BB962C8B-B14F-4D97-AF65-F5344CB8AC3E}">
        <p14:creationId xmlns:p14="http://schemas.microsoft.com/office/powerpoint/2010/main" val="2315165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clinicaltrials.gov/show/NCT00314574"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cbi-nlm-nih-gov.lp.hscl.ufl.edu/pubmed/24468249"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ncbi-nlm-nih-gov.lp.hscl.ufl.edu/pubmed/?term=Montanaro%20A%5bAuthor%5d&amp;cauthor=true&amp;cauthor_uid=24468249" TargetMode="External"/><Relationship Id="rId5" Type="http://schemas.openxmlformats.org/officeDocument/2006/relationships/hyperlink" Target="https://www-ncbi-nlm-nih-gov.lp.hscl.ufl.edu/pubmed/?term=Leechawengwongs%20E%5bAuthor%5d&amp;cauthor=true&amp;cauthor_uid=24468249" TargetMode="External"/><Relationship Id="rId4" Type="http://schemas.openxmlformats.org/officeDocument/2006/relationships/hyperlink" Target="https://www-ncbi-nlm-nih-gov.lp.hscl.ufl.edu/pubmed/?term=Bice%20JB%5bAuthor%5d&amp;cauthor=true&amp;cauthor_uid=24468249"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AF9C3B-1335-AB49-9154-0E3C879F1300}" type="slidenum">
              <a:rPr lang="en-US" smtClean="0"/>
              <a:pPr/>
              <a:t>2</a:t>
            </a:fld>
            <a:endParaRPr lang="en-US" dirty="0"/>
          </a:p>
        </p:txBody>
      </p:sp>
    </p:spTree>
    <p:extLst>
      <p:ext uri="{BB962C8B-B14F-4D97-AF65-F5344CB8AC3E}">
        <p14:creationId xmlns:p14="http://schemas.microsoft.com/office/powerpoint/2010/main" val="46999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2ADD41-A5D8-49F2-9A52-BA87E75C06BF}" type="slidenum">
              <a:rPr lang="en-US" smtClean="0"/>
              <a:t>29</a:t>
            </a:fld>
            <a:endParaRPr lang="en-US" dirty="0"/>
          </a:p>
        </p:txBody>
      </p:sp>
    </p:spTree>
    <p:extLst>
      <p:ext uri="{BB962C8B-B14F-4D97-AF65-F5344CB8AC3E}">
        <p14:creationId xmlns:p14="http://schemas.microsoft.com/office/powerpoint/2010/main" val="4091199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pPr rtl="0"/>
            <a:r>
              <a:rPr lang="en-US" b="1" dirty="0"/>
              <a:t>Reslizumab BREATH Program: Overview</a:t>
            </a:r>
          </a:p>
          <a:p>
            <a:pPr rtl="0"/>
            <a:endParaRPr lang="en-US" b="1" dirty="0"/>
          </a:p>
          <a:p>
            <a:pPr marL="164640" indent="-164640">
              <a:buFont typeface="Arial" panose="020B0604020202020204" pitchFamily="34" charset="0"/>
              <a:buChar char="•"/>
            </a:pPr>
            <a:r>
              <a:rPr lang="en-US" dirty="0"/>
              <a:t>The phase 3 BREATH Program is composed of 4 randomized, double-blind, placebo-controlled studies.</a:t>
            </a:r>
          </a:p>
          <a:p>
            <a:pPr marL="603679" lvl="1" indent="-164640">
              <a:buFont typeface="Arial" panose="020B0604020202020204" pitchFamily="34" charset="0"/>
              <a:buChar char="•"/>
            </a:pPr>
            <a:r>
              <a:rPr lang="en-US" dirty="0"/>
              <a:t>A 16-week study assessed the effect of Reslizumab 3 mg/kg on lung function in patients with moderate to severe asthma; patients were stratified by baseline blood eosinophil count (≥ or &lt;400 cells/μL).</a:t>
            </a:r>
            <a:r>
              <a:rPr lang="en-US" baseline="30000" dirty="0"/>
              <a:t>1</a:t>
            </a:r>
          </a:p>
          <a:p>
            <a:pPr marL="603679" lvl="1" indent="-164640">
              <a:buFont typeface="Arial" panose="020B0604020202020204" pitchFamily="34" charset="0"/>
              <a:buChar char="•"/>
            </a:pPr>
            <a:r>
              <a:rPr lang="en-US" dirty="0"/>
              <a:t>Two 52-week studies evaluated the efficacy and safety of Reslizumab 3 mg/kg in patients with inadequately controlled, moderate to severe asthma and elevated blood eosinophil count (≥400 cells/μL); the primary end point for both studies was the frequency of clinical asthma exacerbation.</a:t>
            </a:r>
            <a:r>
              <a:rPr lang="en-US" baseline="30000" dirty="0"/>
              <a:t>2</a:t>
            </a:r>
          </a:p>
          <a:p>
            <a:pPr marL="603679" lvl="1" indent="-164640">
              <a:buFont typeface="Arial" panose="020B0604020202020204" pitchFamily="34" charset="0"/>
              <a:buChar char="•"/>
            </a:pPr>
            <a:r>
              <a:rPr lang="en-US" dirty="0"/>
              <a:t>Finally, a 16-week study assessed the effect of Reslizumab 0.3 or 3 mg/kg on lung function in patients with uncontrolled asthma and elevated blood eosinophil count (≥400 cells/μL).</a:t>
            </a:r>
            <a:r>
              <a:rPr lang="en-US" baseline="30000" dirty="0"/>
              <a:t>3,4</a:t>
            </a:r>
          </a:p>
          <a:p>
            <a:pPr lvl="1" rtl="0"/>
            <a:endParaRPr lang="en-US" dirty="0"/>
          </a:p>
          <a:p>
            <a:pPr marL="658558" lvl="1" indent="-219520">
              <a:buAutoNum type="arabicPeriod"/>
            </a:pPr>
            <a:r>
              <a:rPr lang="en-US" dirty="0"/>
              <a:t>Corren J et al. </a:t>
            </a:r>
            <a:r>
              <a:rPr lang="en-US" i="1" dirty="0"/>
              <a:t>Eur Resp J. </a:t>
            </a:r>
            <a:r>
              <a:rPr lang="en-US" dirty="0"/>
              <a:t>2014;44(suppl 58):4673.</a:t>
            </a:r>
          </a:p>
          <a:p>
            <a:pPr marL="658558" lvl="1" indent="-219520">
              <a:buAutoNum type="arabicPeriod"/>
            </a:pPr>
            <a:r>
              <a:rPr lang="en-US" dirty="0"/>
              <a:t>Castro M et al. </a:t>
            </a:r>
            <a:r>
              <a:rPr lang="en-US" i="1" dirty="0"/>
              <a:t>Lancet Respir Med</a:t>
            </a:r>
            <a:r>
              <a:rPr lang="en-US" dirty="0"/>
              <a:t>. Published online ahead of print February 23, 2015.</a:t>
            </a:r>
          </a:p>
          <a:p>
            <a:pPr marL="658558" lvl="1" indent="-219520">
              <a:buFont typeface="+mj-lt"/>
              <a:buAutoNum type="arabicPeriod"/>
            </a:pPr>
            <a:r>
              <a:rPr lang="en-US" dirty="0"/>
              <a:t>Bjermer L et al. </a:t>
            </a:r>
            <a:r>
              <a:rPr lang="en-US" i="1" dirty="0"/>
              <a:t>Eur Resp J</a:t>
            </a:r>
            <a:r>
              <a:rPr lang="en-US" dirty="0"/>
              <a:t>. 2014;44(suppl 58):P299.</a:t>
            </a:r>
          </a:p>
          <a:p>
            <a:pPr marL="658558" lvl="1" indent="-219520">
              <a:buFont typeface="+mj-lt"/>
              <a:buAutoNum type="arabicPeriod"/>
            </a:pPr>
            <a:r>
              <a:rPr lang="en-US" dirty="0"/>
              <a:t>Maspero J et al. </a:t>
            </a:r>
            <a:r>
              <a:rPr lang="en-US" i="1" dirty="0"/>
              <a:t>Ann Allergy Asthma Immunol</a:t>
            </a:r>
            <a:r>
              <a:rPr lang="en-US" dirty="0"/>
              <a:t>. 2014;a21.</a:t>
            </a:r>
          </a:p>
          <a:p>
            <a:pPr lvl="1" rtl="0"/>
            <a:r>
              <a:rPr lang="en-US" dirty="0"/>
              <a:t>   </a:t>
            </a:r>
          </a:p>
          <a:p>
            <a:endParaRPr lang="en-US" dirty="0"/>
          </a:p>
        </p:txBody>
      </p:sp>
      <p:sp>
        <p:nvSpPr>
          <p:cNvPr id="4" name="Slide Number Placeholder 3"/>
          <p:cNvSpPr>
            <a:spLocks noGrp="1"/>
          </p:cNvSpPr>
          <p:nvPr>
            <p:ph type="sldNum" sz="quarter" idx="10"/>
          </p:nvPr>
        </p:nvSpPr>
        <p:spPr/>
        <p:txBody>
          <a:bodyPr/>
          <a:lstStyle/>
          <a:p>
            <a:fld id="{D06BC4A0-E1F1-A84A-B4EB-1218169BEF9A}" type="slidenum">
              <a:rPr lang="en-US" smtClean="0"/>
              <a:pPr/>
              <a:t>32</a:t>
            </a:fld>
            <a:endParaRPr lang="en-US" dirty="0"/>
          </a:p>
        </p:txBody>
      </p:sp>
    </p:spTree>
    <p:extLst>
      <p:ext uri="{BB962C8B-B14F-4D97-AF65-F5344CB8AC3E}">
        <p14:creationId xmlns:p14="http://schemas.microsoft.com/office/powerpoint/2010/main" val="2992706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pPr rtl="0"/>
            <a:r>
              <a:rPr lang="en-US" b="1" dirty="0"/>
              <a:t>Study 3084: Changes in FEV</a:t>
            </a:r>
            <a:r>
              <a:rPr lang="en-US" b="1" baseline="-25000" dirty="0"/>
              <a:t>1</a:t>
            </a:r>
            <a:r>
              <a:rPr lang="en-US" b="1" dirty="0"/>
              <a:t> According to Blood Eosinophil Count</a:t>
            </a:r>
          </a:p>
          <a:p>
            <a:pPr rtl="0"/>
            <a:endParaRPr lang="en-US" b="1" dirty="0"/>
          </a:p>
          <a:p>
            <a:pPr marL="164640" indent="-164640">
              <a:buFont typeface="Arial" panose="020B0604020202020204" pitchFamily="34" charset="0"/>
              <a:buChar char="•"/>
            </a:pPr>
            <a:r>
              <a:rPr lang="en-US" altLang="en-US" sz="900" dirty="0"/>
              <a:t>Pre-specified analysis of blood eosinophil cutoffs demonstrated a significant improvement (270 ml) in FEV</a:t>
            </a:r>
            <a:r>
              <a:rPr lang="en-US" altLang="en-US" sz="900" baseline="-25000" dirty="0"/>
              <a:t>1</a:t>
            </a:r>
            <a:r>
              <a:rPr lang="en-US" altLang="en-US" sz="900" dirty="0"/>
              <a:t> with Reslizumab versus control</a:t>
            </a:r>
          </a:p>
          <a:p>
            <a:pPr marL="164640" indent="-164640">
              <a:buFont typeface="Arial" panose="020B0604020202020204" pitchFamily="34" charset="0"/>
              <a:buChar char="•"/>
            </a:pPr>
            <a:r>
              <a:rPr lang="en-US" altLang="en-US" sz="900" dirty="0"/>
              <a:t>In addition, the ACQ score was improved in this subgroup</a:t>
            </a:r>
          </a:p>
          <a:p>
            <a:pPr marL="164640" indent="-164640">
              <a:buFont typeface="Arial" panose="020B0604020202020204" pitchFamily="34" charset="0"/>
              <a:buChar char="•"/>
            </a:pPr>
            <a:r>
              <a:rPr lang="en-US" dirty="0"/>
              <a:t>In contrast, a significant Reslizumab treatment effect was noted in the subgroup of patients with blood eosinophil count ≥400 cells/μL.</a:t>
            </a:r>
          </a:p>
          <a:p>
            <a:pPr marL="164640" indent="-164640">
              <a:buFont typeface="Arial" panose="020B0604020202020204" pitchFamily="34" charset="0"/>
              <a:buChar char="•"/>
            </a:pPr>
            <a:r>
              <a:rPr lang="en-US" dirty="0"/>
              <a:t>No significant treatment effects were seen in the other baseline eosinophil categories (≥ or &lt;300, 200, and 100 cells/μL). </a:t>
            </a:r>
          </a:p>
          <a:p>
            <a:pPr marL="164640" indent="-164640" defTabSz="878078" eaLnBrk="0" fontAlgn="base" hangingPunct="0">
              <a:spcBef>
                <a:spcPct val="30000"/>
              </a:spcBef>
              <a:spcAft>
                <a:spcPct val="0"/>
              </a:spcAft>
              <a:buFont typeface="Arial" panose="020B0604020202020204" pitchFamily="34" charset="0"/>
              <a:buChar char="•"/>
              <a:defRPr/>
            </a:pPr>
            <a:r>
              <a:rPr lang="en-US" altLang="en-US" sz="900" kern="0" dirty="0"/>
              <a:t>Conclusion: A blood eosinophil count of ≥400 cells/µL identifies the Reslizumab responsive patient population </a:t>
            </a:r>
          </a:p>
          <a:p>
            <a:pPr marL="164640" indent="-164640">
              <a:buFont typeface="Arial" panose="020B0604020202020204" pitchFamily="34" charset="0"/>
              <a:buChar char="•"/>
            </a:pPr>
            <a:endParaRPr lang="en-US" b="1" dirty="0"/>
          </a:p>
          <a:p>
            <a:pPr marL="219520" indent="-219520">
              <a:buFont typeface="+mj-lt"/>
              <a:buAutoNum type="arabicPeriod"/>
            </a:pPr>
            <a:r>
              <a:rPr lang="en-US" altLang="en-US" dirty="0"/>
              <a:t>Study 3084. Data on file.</a:t>
            </a:r>
            <a:endParaRPr lang="en-US" dirty="0"/>
          </a:p>
        </p:txBody>
      </p:sp>
      <p:sp>
        <p:nvSpPr>
          <p:cNvPr id="4" name="Slide Number Placeholder 3"/>
          <p:cNvSpPr>
            <a:spLocks noGrp="1"/>
          </p:cNvSpPr>
          <p:nvPr>
            <p:ph type="sldNum" sz="quarter" idx="10"/>
          </p:nvPr>
        </p:nvSpPr>
        <p:spPr/>
        <p:txBody>
          <a:bodyPr/>
          <a:lstStyle/>
          <a:p>
            <a:fld id="{D06BC4A0-E1F1-A84A-B4EB-1218169BEF9A}" type="slidenum">
              <a:rPr lang="en-US" smtClean="0"/>
              <a:pPr/>
              <a:t>33</a:t>
            </a:fld>
            <a:endParaRPr lang="en-US" dirty="0"/>
          </a:p>
        </p:txBody>
      </p:sp>
    </p:spTree>
    <p:extLst>
      <p:ext uri="{BB962C8B-B14F-4D97-AF65-F5344CB8AC3E}">
        <p14:creationId xmlns:p14="http://schemas.microsoft.com/office/powerpoint/2010/main" val="1493184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pPr eaLnBrk="1" hangingPunct="1">
              <a:spcBef>
                <a:spcPct val="0"/>
              </a:spcBef>
            </a:pPr>
            <a:r>
              <a:rPr lang="en-GB" altLang="en-US" dirty="0">
                <a:latin typeface="Arial" pitchFamily="34" charset="0"/>
              </a:rPr>
              <a:t>Source: Berlin ad board slides (slide 16)</a:t>
            </a:r>
          </a:p>
          <a:p>
            <a:endParaRPr lang="en-GB" altLang="en-US" dirty="0">
              <a:latin typeface="Arial" pitchFamily="34" charset="0"/>
            </a:endParaRPr>
          </a:p>
          <a:p>
            <a:r>
              <a:rPr lang="en-GB" altLang="en-US" dirty="0">
                <a:latin typeface="Arial" pitchFamily="34" charset="0"/>
              </a:rPr>
              <a:t>Figure 2A from Castro paper</a:t>
            </a:r>
          </a:p>
          <a:p>
            <a:endParaRPr lang="en-GB" altLang="en-US" dirty="0">
              <a:latin typeface="Arial" pitchFamily="34" charset="0"/>
            </a:endParaRPr>
          </a:p>
          <a:p>
            <a:endParaRPr lang="en-GB" altLang="en-US" dirty="0">
              <a:latin typeface="Arial" pitchFamily="34" charset="0"/>
            </a:endParaRPr>
          </a:p>
          <a:p>
            <a:r>
              <a:rPr lang="en-GB" altLang="en-US" dirty="0">
                <a:latin typeface="Arial" pitchFamily="34" charset="0"/>
              </a:rPr>
              <a:t>Mark-ups: Castro page 4</a:t>
            </a:r>
          </a:p>
        </p:txBody>
      </p:sp>
      <p:sp>
        <p:nvSpPr>
          <p:cNvPr id="4" name="Slide Number Placeholder 3"/>
          <p:cNvSpPr>
            <a:spLocks noGrp="1"/>
          </p:cNvSpPr>
          <p:nvPr>
            <p:ph type="sldNum" sz="quarter" idx="10"/>
          </p:nvPr>
        </p:nvSpPr>
        <p:spPr/>
        <p:txBody>
          <a:bodyPr/>
          <a:lstStyle/>
          <a:p>
            <a:fld id="{D06BC4A0-E1F1-A84A-B4EB-1218169BEF9A}" type="slidenum">
              <a:rPr lang="en-US" smtClean="0"/>
              <a:pPr/>
              <a:t>34</a:t>
            </a:fld>
            <a:endParaRPr lang="en-US" dirty="0"/>
          </a:p>
        </p:txBody>
      </p:sp>
    </p:spTree>
    <p:extLst>
      <p:ext uri="{BB962C8B-B14F-4D97-AF65-F5344CB8AC3E}">
        <p14:creationId xmlns:p14="http://schemas.microsoft.com/office/powerpoint/2010/main" val="1654546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6BC4A0-E1F1-A84A-B4EB-1218169BEF9A}" type="slidenum">
              <a:rPr lang="en-US" smtClean="0"/>
              <a:pPr/>
              <a:t>35</a:t>
            </a:fld>
            <a:endParaRPr lang="en-US" dirty="0"/>
          </a:p>
        </p:txBody>
      </p:sp>
    </p:spTree>
    <p:extLst>
      <p:ext uri="{BB962C8B-B14F-4D97-AF65-F5344CB8AC3E}">
        <p14:creationId xmlns:p14="http://schemas.microsoft.com/office/powerpoint/2010/main" val="3439854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pPr rtl="0"/>
            <a:r>
              <a:rPr lang="en-US" b="1" dirty="0"/>
              <a:t>Reslizumab Reduces Frequency of Asthma Exacerbations (primary)</a:t>
            </a:r>
          </a:p>
          <a:p>
            <a:pPr rtl="0"/>
            <a:endParaRPr lang="en-US" dirty="0"/>
          </a:p>
          <a:p>
            <a:pPr marL="164640" indent="-164640">
              <a:buFont typeface="Arial" panose="020B0604020202020204" pitchFamily="34" charset="0"/>
              <a:buChar char="•"/>
            </a:pPr>
            <a:r>
              <a:rPr lang="en-US" dirty="0"/>
              <a:t>In both studies, Reslizumab was associated with significant reduction in the clinical asthma exacerbation rate (primary end point), compared with placebo. </a:t>
            </a:r>
          </a:p>
          <a:p>
            <a:pPr marL="164640" indent="-164640">
              <a:buFont typeface="Arial" panose="020B0604020202020204" pitchFamily="34" charset="0"/>
              <a:buChar char="•"/>
            </a:pPr>
            <a:r>
              <a:rPr lang="en-US" dirty="0"/>
              <a:t>The majority of exacerbation events (&gt;80%) were defined by the use of systemic corticosteroids for 3 or more days.</a:t>
            </a:r>
          </a:p>
          <a:p>
            <a:pPr marL="164640" indent="-164640">
              <a:buFont typeface="Arial" panose="020B0604020202020204" pitchFamily="34" charset="0"/>
              <a:buChar char="•"/>
            </a:pPr>
            <a:r>
              <a:rPr lang="en-US" dirty="0"/>
              <a:t>When data were pooled, clinical asthma exacerbation rate ratios remained significantly lower with Reslizumab.</a:t>
            </a:r>
            <a:endParaRPr lang="en-US" b="1" dirty="0"/>
          </a:p>
          <a:p>
            <a:pPr marL="164640" indent="-164640">
              <a:buFont typeface="Arial" panose="020B0604020202020204" pitchFamily="34" charset="0"/>
              <a:buChar char="•"/>
            </a:pPr>
            <a:r>
              <a:rPr lang="en-US" dirty="0"/>
              <a:t>This significant benefit was maintained regardless of the treatment patients were receiving at baseline (ie, OCS, ICS plus LABA, or ICS without LABA).</a:t>
            </a:r>
          </a:p>
          <a:p>
            <a:pPr rtl="0"/>
            <a:endParaRPr lang="en-US" dirty="0"/>
          </a:p>
          <a:p>
            <a:pPr rtl="0"/>
            <a:r>
              <a:rPr lang="en-US" dirty="0"/>
              <a:t>1. Castro M et al. </a:t>
            </a:r>
            <a:r>
              <a:rPr lang="en-US" i="1" dirty="0"/>
              <a:t>Lancet Respir Med. </a:t>
            </a:r>
            <a:r>
              <a:rPr lang="en-US" dirty="0"/>
              <a:t>Published online ahead of print February 23, 2015. </a:t>
            </a:r>
          </a:p>
          <a:p>
            <a:endParaRPr lang="en-US" dirty="0"/>
          </a:p>
        </p:txBody>
      </p:sp>
      <p:sp>
        <p:nvSpPr>
          <p:cNvPr id="4" name="Slide Number Placeholder 3"/>
          <p:cNvSpPr>
            <a:spLocks noGrp="1"/>
          </p:cNvSpPr>
          <p:nvPr>
            <p:ph type="sldNum" sz="quarter" idx="10"/>
          </p:nvPr>
        </p:nvSpPr>
        <p:spPr/>
        <p:txBody>
          <a:bodyPr/>
          <a:lstStyle/>
          <a:p>
            <a:fld id="{D06BC4A0-E1F1-A84A-B4EB-1218169BEF9A}" type="slidenum">
              <a:rPr lang="en-US" smtClean="0"/>
              <a:pPr/>
              <a:t>36</a:t>
            </a:fld>
            <a:endParaRPr lang="en-US" dirty="0"/>
          </a:p>
        </p:txBody>
      </p:sp>
    </p:spTree>
    <p:extLst>
      <p:ext uri="{BB962C8B-B14F-4D97-AF65-F5344CB8AC3E}">
        <p14:creationId xmlns:p14="http://schemas.microsoft.com/office/powerpoint/2010/main" val="1031737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pPr eaLnBrk="1" hangingPunct="1">
              <a:lnSpc>
                <a:spcPct val="100000"/>
              </a:lnSpc>
              <a:spcBef>
                <a:spcPct val="0"/>
              </a:spcBef>
            </a:pPr>
            <a:r>
              <a:rPr lang="en-GB" altLang="en-US" baseline="30000" dirty="0">
                <a:solidFill>
                  <a:srgbClr val="000000"/>
                </a:solidFill>
                <a:latin typeface="HelveticaNeueLT Std" pitchFamily="34" charset="0"/>
              </a:rPr>
              <a:t>a</a:t>
            </a:r>
            <a:r>
              <a:rPr lang="en-GB" altLang="en-US" dirty="0">
                <a:solidFill>
                  <a:srgbClr val="000000"/>
                </a:solidFill>
                <a:latin typeface="HelveticaNeueLT Std" pitchFamily="34" charset="0"/>
              </a:rPr>
              <a:t>Anti-IL-5 monoclonal antibodies bind to free IL-5 and thus prevent binding between IL-5 and IL-5R; other putative ligands could induce signalling and eosinophil activation in the presence of anti-IL-5 antibodies</a:t>
            </a:r>
          </a:p>
          <a:p>
            <a:endParaRPr lang="en-GB" altLang="en-US" dirty="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D06BC4A0-E1F1-A84A-B4EB-1218169BEF9A}" type="slidenum">
              <a:rPr lang="en-US" smtClean="0"/>
              <a:pPr/>
              <a:t>37</a:t>
            </a:fld>
            <a:endParaRPr lang="en-US" dirty="0"/>
          </a:p>
        </p:txBody>
      </p:sp>
    </p:spTree>
    <p:extLst>
      <p:ext uri="{BB962C8B-B14F-4D97-AF65-F5344CB8AC3E}">
        <p14:creationId xmlns:p14="http://schemas.microsoft.com/office/powerpoint/2010/main" val="60153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for patients with baseline blood eosinophils (A) ≥300 cells per </a:t>
            </a:r>
            <a:r>
              <a:rPr lang="el-GR" dirty="0"/>
              <a:t>μ</a:t>
            </a:r>
            <a:r>
              <a:rPr lang="en-US" dirty="0"/>
              <a:t>L and (B) &lt;300 cells per </a:t>
            </a:r>
            <a:r>
              <a:rPr lang="el-GR" dirty="0"/>
              <a:t>μ</a:t>
            </a:r>
            <a:r>
              <a:rPr lang="en-US" dirty="0"/>
              <a:t>L in the full analysis set are shown. Estimates were calculated using a negative binomial model, with adjustment for treatment, region, oral corticosteroid use at time of randomisation, and previous exacerbations. Q4W=every 4 weeks. Q8W=every 8 weeks (ﬁ rst three doses Q4W). </a:t>
            </a:r>
          </a:p>
        </p:txBody>
      </p:sp>
      <p:sp>
        <p:nvSpPr>
          <p:cNvPr id="4" name="Slide Number Placeholder 3"/>
          <p:cNvSpPr>
            <a:spLocks noGrp="1"/>
          </p:cNvSpPr>
          <p:nvPr>
            <p:ph type="sldNum" sz="quarter" idx="10"/>
          </p:nvPr>
        </p:nvSpPr>
        <p:spPr/>
        <p:txBody>
          <a:bodyPr/>
          <a:lstStyle/>
          <a:p>
            <a:fld id="{DCAF9C3B-1335-AB49-9154-0E3C879F1300}"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177196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Trial Design:</a:t>
            </a:r>
          </a:p>
          <a:p>
            <a:endParaRPr lang="en-US" dirty="0"/>
          </a:p>
          <a:p>
            <a:r>
              <a:rPr lang="en-US" dirty="0"/>
              <a:t>Patients entering the run­in phase had their oral glucocorticoid dose reduced until the minimum effective dose without loss of asthma control was reached. All the patients then underwent randomization and entered the induc­tion phase, during which the dose established in the run­in phase was maintained. The oral glucocorticoid dose was further reduced, every 4 weeks, in the intervention period from weeks 4 to 24. The oral glucocorticoid dose that was reached at week 24, or the complete discontinuation of oral glucocorticoid therapy, was maintained until week 28. The last dose of benralizumab or placebo was administered at the week 24 visit.</a:t>
            </a:r>
          </a:p>
          <a:p>
            <a:endParaRPr lang="en-US" dirty="0"/>
          </a:p>
          <a:p>
            <a:r>
              <a:rPr lang="en-US" dirty="0"/>
              <a:t>he median reduction from baseline in the final oral glucocorticoid dose was 75% in pa-tients who received either of the benralizumab regimens, as compared with a reduction of 25% in the patients who received placebo (P&lt;0.001 for both comparisons)</a:t>
            </a:r>
          </a:p>
          <a:p>
            <a:endParaRPr lang="en-US" dirty="0"/>
          </a:p>
          <a:p>
            <a:r>
              <a:rPr lang="en-US" dirty="0"/>
              <a:t>A total of 24 patients (33%) who received benraliz-umab every 4 weeks and 27 patients (37%) who received benralizumab every 8 weeks had a re-duction of 90% or more from baseline in their final oral glucocorticoid dose, as compared with 9 patients (12%) who received placebo</a:t>
            </a:r>
          </a:p>
        </p:txBody>
      </p:sp>
      <p:sp>
        <p:nvSpPr>
          <p:cNvPr id="4" name="Slide Number Placeholder 3"/>
          <p:cNvSpPr>
            <a:spLocks noGrp="1"/>
          </p:cNvSpPr>
          <p:nvPr>
            <p:ph type="sldNum" sz="quarter" idx="10"/>
          </p:nvPr>
        </p:nvSpPr>
        <p:spPr/>
        <p:txBody>
          <a:bodyPr/>
          <a:lstStyle/>
          <a:p>
            <a:fld id="{DCAF9C3B-1335-AB49-9154-0E3C879F1300}"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544040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DDFA11BC-8C00-421D-A891-F207E999A234}" type="slidenum">
              <a:rPr kumimoji="0" lang="en-US" altLang="en-US" sz="1400" b="0" i="0" u="none" strike="noStrike" kern="1200" cap="none" spc="0" normalizeH="0" baseline="0" noProof="0" smtClean="0">
                <a:ln>
                  <a:noFill/>
                </a:ln>
                <a:solidFill>
                  <a:srgbClr val="303D22"/>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41</a:t>
            </a:fld>
            <a:endParaRPr kumimoji="0" lang="en-US" altLang="en-US" sz="1400" b="0" i="0" u="none" strike="noStrike" kern="1200" cap="none" spc="0" normalizeH="0" baseline="0" noProof="0" dirty="0">
              <a:ln>
                <a:noFill/>
              </a:ln>
              <a:solidFill>
                <a:srgbClr val="303D22"/>
              </a:solidFill>
              <a:effectLst/>
              <a:uLnTx/>
              <a:uFillTx/>
              <a:latin typeface="arial" panose="020B0604020202020204" pitchFamily="34" charset="0"/>
              <a:ea typeface="ＭＳ Ｐゴシック" panose="020B0600070205080204" pitchFamily="34" charset="-128"/>
              <a:cs typeface="+mn-cs"/>
            </a:endParaRPr>
          </a:p>
        </p:txBody>
      </p:sp>
      <p:sp>
        <p:nvSpPr>
          <p:cNvPr id="3075"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6"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090116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2ADD41-A5D8-49F2-9A52-BA87E75C06BF}" type="slidenum">
              <a:rPr lang="en-US" smtClean="0"/>
              <a:t>3</a:t>
            </a:fld>
            <a:endParaRPr lang="en-US" dirty="0"/>
          </a:p>
        </p:txBody>
      </p:sp>
    </p:spTree>
    <p:extLst>
      <p:ext uri="{BB962C8B-B14F-4D97-AF65-F5344CB8AC3E}">
        <p14:creationId xmlns:p14="http://schemas.microsoft.com/office/powerpoint/2010/main" val="554331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76BA2974-8C25-4C7B-AA68-9C6AA848D83B}" type="slidenum">
              <a:rPr kumimoji="0" lang="en-US" altLang="en-US" sz="1400" b="0" i="0" u="none" strike="noStrike" kern="1200" cap="none" spc="0" normalizeH="0" baseline="0" noProof="0" smtClean="0">
                <a:ln>
                  <a:noFill/>
                </a:ln>
                <a:solidFill>
                  <a:srgbClr val="303D22"/>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42</a:t>
            </a:fld>
            <a:endParaRPr kumimoji="0" lang="en-US" altLang="en-US" sz="1400" b="0" i="0" u="none" strike="noStrike" kern="1200" cap="none" spc="0" normalizeH="0" baseline="0" noProof="0" dirty="0">
              <a:ln>
                <a:noFill/>
              </a:ln>
              <a:solidFill>
                <a:srgbClr val="303D22"/>
              </a:solidFill>
              <a:effectLst/>
              <a:uLnTx/>
              <a:uFillTx/>
              <a:latin typeface="arial" panose="020B0604020202020204" pitchFamily="34" charset="0"/>
              <a:ea typeface="ＭＳ Ｐゴシック" panose="020B0600070205080204" pitchFamily="34" charset="-128"/>
              <a:cs typeface="+mn-cs"/>
            </a:endParaRPr>
          </a:p>
        </p:txBody>
      </p:sp>
      <p:sp>
        <p:nvSpPr>
          <p:cNvPr id="3075"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6"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862171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a:solidFill>
                  <a:schemeClr val="bg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fld id="{D9A94891-447A-4C7D-A2F4-B82FDF1751A5}" type="slidenum">
              <a:rPr kumimoji="0" lang="en-US" altLang="en-US" sz="1400" b="0" i="0" u="none" strike="noStrike" kern="1200" cap="none" spc="0" normalizeH="0" baseline="0" noProof="0" smtClean="0">
                <a:ln>
                  <a:noFill/>
                </a:ln>
                <a:solidFill>
                  <a:srgbClr val="303D22"/>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Lst>
                <a:defRPr/>
              </a:pPr>
              <a:t>43</a:t>
            </a:fld>
            <a:endParaRPr kumimoji="0" lang="en-US" altLang="en-US" sz="1400" b="0" i="0" u="none" strike="noStrike" kern="1200" cap="none" spc="0" normalizeH="0" baseline="0" noProof="0" dirty="0">
              <a:ln>
                <a:noFill/>
              </a:ln>
              <a:solidFill>
                <a:srgbClr val="303D22"/>
              </a:solidFill>
              <a:effectLst/>
              <a:uLnTx/>
              <a:uFillTx/>
              <a:latin typeface="arial" panose="020B0604020202020204" pitchFamily="34" charset="0"/>
              <a:ea typeface="ＭＳ Ｐゴシック" panose="020B0600070205080204" pitchFamily="34" charset="-128"/>
              <a:cs typeface="+mn-cs"/>
            </a:endParaRPr>
          </a:p>
        </p:txBody>
      </p:sp>
      <p:sp>
        <p:nvSpPr>
          <p:cNvPr id="3075"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6"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834982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5588" indent="-127000" defTabSz="611188">
              <a:buFontTx/>
              <a:buChar char="•"/>
            </a:pPr>
            <a:r>
              <a:rPr lang="en-US" altLang="en-US" dirty="0">
                <a:solidFill>
                  <a:srgbClr val="000000"/>
                </a:solidFill>
              </a:rPr>
              <a:t>Dupilumab also improved FEV1 outcomes and ACQ-5 scores, and reduced hospitalization/ED visit rates.  </a:t>
            </a:r>
          </a:p>
          <a:p>
            <a:pPr marL="255588" indent="-127000" defTabSz="611188">
              <a:buFontTx/>
              <a:buChar char="•"/>
            </a:pPr>
            <a:r>
              <a:rPr lang="en-US" altLang="en-US" dirty="0">
                <a:solidFill>
                  <a:srgbClr val="000000"/>
                </a:solidFill>
              </a:rPr>
              <a:t>Sub-analysis by blood eosinophils and FeNo levels show that dupilumab is most effective in patients with higher values at baseline</a:t>
            </a:r>
            <a:endParaRPr lang="en-US" altLang="en-US" dirty="0"/>
          </a:p>
        </p:txBody>
      </p:sp>
      <p:sp>
        <p:nvSpPr>
          <p:cNvPr id="4" name="Slide Number Placeholder 3"/>
          <p:cNvSpPr>
            <a:spLocks noGrp="1"/>
          </p:cNvSpPr>
          <p:nvPr>
            <p:ph type="sldNum" sz="quarter" idx="5"/>
          </p:nvPr>
        </p:nvSpPr>
        <p:spPr/>
        <p:txBody>
          <a:bodyPr/>
          <a:lstStyle/>
          <a:p>
            <a:fld id="{FE2ADD41-A5D8-49F2-9A52-BA87E75C06BF}" type="slidenum">
              <a:rPr lang="en-US" smtClean="0"/>
              <a:t>45</a:t>
            </a:fld>
            <a:endParaRPr lang="en-US" dirty="0"/>
          </a:p>
        </p:txBody>
      </p:sp>
    </p:spTree>
    <p:extLst>
      <p:ext uri="{BB962C8B-B14F-4D97-AF65-F5344CB8AC3E}">
        <p14:creationId xmlns:p14="http://schemas.microsoft.com/office/powerpoint/2010/main" val="1462431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2ADD41-A5D8-49F2-9A52-BA87E75C06BF}" type="slidenum">
              <a:rPr lang="en-US" smtClean="0"/>
              <a:t>46</a:t>
            </a:fld>
            <a:endParaRPr lang="en-US" dirty="0"/>
          </a:p>
        </p:txBody>
      </p:sp>
    </p:spTree>
    <p:extLst>
      <p:ext uri="{BB962C8B-B14F-4D97-AF65-F5344CB8AC3E}">
        <p14:creationId xmlns:p14="http://schemas.microsoft.com/office/powerpoint/2010/main" val="137254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2ADD41-A5D8-49F2-9A52-BA87E75C06BF}" type="slidenum">
              <a:rPr lang="en-US" smtClean="0"/>
              <a:t>47</a:t>
            </a:fld>
            <a:endParaRPr lang="en-US" dirty="0"/>
          </a:p>
        </p:txBody>
      </p:sp>
    </p:spTree>
    <p:extLst>
      <p:ext uri="{BB962C8B-B14F-4D97-AF65-F5344CB8AC3E}">
        <p14:creationId xmlns:p14="http://schemas.microsoft.com/office/powerpoint/2010/main" val="2881236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8C68DE-1E0E-4D93-B8AE-2CEE3D4B5408}" type="slidenum">
              <a:rPr lang="en-US" smtClean="0"/>
              <a:t>4</a:t>
            </a:fld>
            <a:endParaRPr lang="en-US" dirty="0"/>
          </a:p>
        </p:txBody>
      </p:sp>
    </p:spTree>
    <p:extLst>
      <p:ext uri="{BB962C8B-B14F-4D97-AF65-F5344CB8AC3E}">
        <p14:creationId xmlns:p14="http://schemas.microsoft.com/office/powerpoint/2010/main" val="1392458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normAutofit fontScale="85000" lnSpcReduction="10000"/>
          </a:bodyPr>
          <a:lstStyle/>
          <a:p>
            <a:pPr>
              <a:defRPr/>
            </a:pPr>
            <a:r>
              <a:rPr lang="en-US" sz="1100" b="1" dirty="0">
                <a:latin typeface="Arial" charset="0"/>
              </a:rPr>
              <a:t>Abstract</a:t>
            </a:r>
          </a:p>
          <a:p>
            <a:pPr>
              <a:defRPr/>
            </a:pPr>
            <a:r>
              <a:rPr lang="en-US" sz="1100" b="1" cap="all" dirty="0">
                <a:latin typeface="Arial" charset="0"/>
              </a:rPr>
              <a:t>RATIONALE:</a:t>
            </a:r>
          </a:p>
          <a:p>
            <a:pPr>
              <a:defRPr/>
            </a:pPr>
            <a:r>
              <a:rPr lang="en-US" sz="1100" dirty="0">
                <a:latin typeface="Arial" charset="0"/>
              </a:rPr>
              <a:t>For many patients with asthma, allergic airway inflammation is primarily a Th2-weighted process; however, heterogeneity in patterns of inflammation suggests phenotypic distinctions exist that influence disease presentation and treatment effects.</a:t>
            </a:r>
          </a:p>
          <a:p>
            <a:pPr>
              <a:defRPr/>
            </a:pPr>
            <a:r>
              <a:rPr lang="en-US" sz="1100" b="1" cap="all" dirty="0">
                <a:latin typeface="Arial" charset="0"/>
              </a:rPr>
              <a:t>OBJECTIVES:</a:t>
            </a:r>
          </a:p>
          <a:p>
            <a:pPr>
              <a:defRPr/>
            </a:pPr>
            <a:r>
              <a:rPr lang="en-US" sz="1100" dirty="0">
                <a:latin typeface="Arial" charset="0"/>
              </a:rPr>
              <a:t>To assess the potential of fractional exhaled nitric oxide (FE(NO)), peripheral blood eosinophil count, and serum periostin as biomarkers of Th2 inflammation and predictors of treatment effects of omalizumab.</a:t>
            </a:r>
          </a:p>
          <a:p>
            <a:pPr>
              <a:defRPr/>
            </a:pPr>
            <a:r>
              <a:rPr lang="en-US" sz="1100" b="1" cap="all" dirty="0">
                <a:latin typeface="Arial" charset="0"/>
              </a:rPr>
              <a:t>METHODS:</a:t>
            </a:r>
          </a:p>
          <a:p>
            <a:pPr>
              <a:defRPr/>
            </a:pPr>
            <a:r>
              <a:rPr lang="en-US" sz="1100" dirty="0">
                <a:latin typeface="Arial" charset="0"/>
              </a:rPr>
              <a:t>The EXTRA omalizumab study enrolled patients (aged 12-75 yr) with uncontrolled severe persistent allergic asthma. Analyses were performed evaluating treatment effects in relation to FE(NO), blood eosinophils, and serum periostin at baseline. Patients were divided into low- and high-biomarker subgroups. Treatment effects were evaluated as number of protocol-defined asthma exacerbations during the 48-week treatment period (primary endpoint).</a:t>
            </a:r>
          </a:p>
          <a:p>
            <a:pPr>
              <a:defRPr/>
            </a:pPr>
            <a:r>
              <a:rPr lang="en-US" sz="1100" b="1" cap="all" dirty="0">
                <a:latin typeface="Arial" charset="0"/>
              </a:rPr>
              <a:t>MEASUREMENTS AND MAIN RESULTS:</a:t>
            </a:r>
          </a:p>
          <a:p>
            <a:pPr>
              <a:defRPr/>
            </a:pPr>
            <a:r>
              <a:rPr lang="en-US" sz="1100" dirty="0">
                <a:latin typeface="Arial" charset="0"/>
              </a:rPr>
              <a:t>A total of 850 patients were enrolled. Data were available from 394 (46.4%), 797 (93.8%), and 534 (62.8%) patients for FE(NO), blood eosinophils, and serum periostin, respectively. After 48 weeks ofomalizumab, reductions in protocol-defined exacerbations were greater in high versus low subgroups for all three biomarkers: FE(NO), 53% (95% confidence interval [CI], 37-70; P = 0.001) versus 16% (95% CI, -32 to 46; P = 0.45); eosinophils, 32% (95% CI, 11-48; P = 0.005) versus 9% (95% CI, -24 to 34; P = 0.54); and periostin, 30% (95% CI, -2 to 51; P = 0.07) versus 3% (95% CI, -43 to 32; P = 0.94).</a:t>
            </a:r>
          </a:p>
          <a:p>
            <a:pPr>
              <a:defRPr/>
            </a:pPr>
            <a:r>
              <a:rPr lang="en-US" sz="1100" b="1" cap="all" dirty="0">
                <a:latin typeface="Arial" charset="0"/>
              </a:rPr>
              <a:t>CONCLUSIONS:</a:t>
            </a:r>
          </a:p>
          <a:p>
            <a:pPr>
              <a:defRPr/>
            </a:pPr>
            <a:r>
              <a:rPr lang="en-US" sz="1100" dirty="0">
                <a:latin typeface="Arial" charset="0"/>
              </a:rPr>
              <a:t>The difference in exacerbation frequency between omalizumab and placebo was greatest in the three high-biomarker subgroups, probably associated with the greater risk for exacerbations in high subgroups. Additional studies are required to explore the value of these biomarkers in clinical practice. Clinical trial registered with www.clinicaltrials.gov (</a:t>
            </a:r>
            <a:r>
              <a:rPr lang="en-US" sz="1100" u="sng" dirty="0">
                <a:latin typeface="Arial" charset="0"/>
                <a:hlinkClick r:id="rId3" tooltip="See in ClincalTrials.gov"/>
              </a:rPr>
              <a:t>NCT00314574</a:t>
            </a:r>
            <a:r>
              <a:rPr lang="en-US" sz="1100" dirty="0">
                <a:latin typeface="Arial" charset="0"/>
              </a:rPr>
              <a:t>).</a:t>
            </a:r>
          </a:p>
        </p:txBody>
      </p:sp>
      <p:sp>
        <p:nvSpPr>
          <p:cNvPr id="4" name="Slide Number Placeholder 3"/>
          <p:cNvSpPr>
            <a:spLocks noGrp="1"/>
          </p:cNvSpPr>
          <p:nvPr>
            <p:ph type="sldNum" sz="quarter" idx="10"/>
          </p:nvPr>
        </p:nvSpPr>
        <p:spPr/>
        <p:txBody>
          <a:bodyPr/>
          <a:lstStyle/>
          <a:p>
            <a:fld id="{D06BC4A0-E1F1-A84A-B4EB-1218169BEF9A}" type="slidenum">
              <a:rPr lang="en-US" smtClean="0"/>
              <a:pPr/>
              <a:t>17</a:t>
            </a:fld>
            <a:endParaRPr lang="en-US" dirty="0"/>
          </a:p>
        </p:txBody>
      </p:sp>
    </p:spTree>
    <p:extLst>
      <p:ext uri="{BB962C8B-B14F-4D97-AF65-F5344CB8AC3E}">
        <p14:creationId xmlns:p14="http://schemas.microsoft.com/office/powerpoint/2010/main" val="3465173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normAutofit fontScale="85000" lnSpcReduction="10000"/>
          </a:bodyPr>
          <a:lstStyle/>
          <a:p>
            <a:pPr>
              <a:defRPr/>
            </a:pPr>
            <a:r>
              <a:rPr lang="en-US" sz="1100" b="1" dirty="0">
                <a:latin typeface="Arial" charset="0"/>
              </a:rPr>
              <a:t>Abstract</a:t>
            </a:r>
          </a:p>
          <a:p>
            <a:r>
              <a:rPr lang="en-US" sz="1200" b="0" i="0" u="none" strike="noStrike" kern="1200" baseline="0" dirty="0">
                <a:solidFill>
                  <a:schemeClr val="tx1"/>
                </a:solidFill>
                <a:latin typeface="+mn-lt"/>
                <a:ea typeface="+mn-ea"/>
                <a:cs typeface="+mn-cs"/>
              </a:rPr>
              <a:t>Omalizumab is a monoclonal anti-IgE antibody used to treat severe allergic asthma (SAA).</a:t>
            </a:r>
          </a:p>
          <a:p>
            <a:r>
              <a:rPr lang="en-US" sz="1200" b="0" i="0" u="none" strike="noStrike" kern="1200" baseline="0" dirty="0">
                <a:solidFill>
                  <a:schemeClr val="tx1"/>
                </a:solidFill>
                <a:latin typeface="+mn-lt"/>
                <a:ea typeface="+mn-ea"/>
                <a:cs typeface="+mn-cs"/>
              </a:rPr>
              <a:t>The aim of the STELLAIR study was to determine the importance of pre-treatment blood eosinophil</a:t>
            </a:r>
          </a:p>
          <a:p>
            <a:r>
              <a:rPr lang="en-US" sz="1200" b="0" i="0" u="none" strike="noStrike" kern="1200" baseline="0" dirty="0">
                <a:solidFill>
                  <a:schemeClr val="tx1"/>
                </a:solidFill>
                <a:latin typeface="+mn-lt"/>
                <a:ea typeface="+mn-ea"/>
                <a:cs typeface="+mn-cs"/>
              </a:rPr>
              <a:t>count as a predictive measure for response to omalizumab.</a:t>
            </a:r>
          </a:p>
          <a:p>
            <a:r>
              <a:rPr lang="en-US" sz="1200" b="0" i="0" u="none" strike="noStrike" kern="1200" baseline="0" dirty="0">
                <a:solidFill>
                  <a:schemeClr val="tx1"/>
                </a:solidFill>
                <a:latin typeface="+mn-lt"/>
                <a:ea typeface="+mn-ea"/>
                <a:cs typeface="+mn-cs"/>
              </a:rPr>
              <a:t>This retrospective real-life study was conducted in France between December 2015 and September 2016</a:t>
            </a:r>
          </a:p>
          <a:p>
            <a:r>
              <a:rPr lang="en-US" sz="1200" b="0" i="0" u="none" strike="noStrike" kern="1200" baseline="0" dirty="0">
                <a:solidFill>
                  <a:schemeClr val="tx1"/>
                </a:solidFill>
                <a:latin typeface="+mn-lt"/>
                <a:ea typeface="+mn-ea"/>
                <a:cs typeface="+mn-cs"/>
              </a:rPr>
              <a:t>using medical records of SAA omalizumab-treated patients. Response to omalizumab was assessed by</a:t>
            </a:r>
          </a:p>
          <a:p>
            <a:r>
              <a:rPr lang="en-US" sz="1200" b="0" i="0" u="none" strike="noStrike" kern="1200" baseline="0" dirty="0">
                <a:solidFill>
                  <a:schemeClr val="tx1"/>
                </a:solidFill>
                <a:latin typeface="+mn-lt"/>
                <a:ea typeface="+mn-ea"/>
                <a:cs typeface="+mn-cs"/>
              </a:rPr>
              <a:t>three criteria: physician evaluation, reduction of ⩾40% in annual exacerbation rate and a combination of</a:t>
            </a:r>
          </a:p>
          <a:p>
            <a:r>
              <a:rPr lang="en-US" sz="1200" b="0" i="0" u="none" strike="noStrike" kern="1200" baseline="0" dirty="0">
                <a:solidFill>
                  <a:schemeClr val="tx1"/>
                </a:solidFill>
                <a:latin typeface="+mn-lt"/>
                <a:ea typeface="+mn-ea"/>
                <a:cs typeface="+mn-cs"/>
              </a:rPr>
              <a:t>both. Response rate was calculated according to blood eosinophil count measured in the year prior to</a:t>
            </a:r>
          </a:p>
          <a:p>
            <a:r>
              <a:rPr lang="en-US" sz="1200" b="0" i="0" u="none" strike="noStrike" kern="1200" baseline="0" dirty="0">
                <a:solidFill>
                  <a:schemeClr val="tx1"/>
                </a:solidFill>
                <a:latin typeface="+mn-lt"/>
                <a:ea typeface="+mn-ea"/>
                <a:cs typeface="+mn-cs"/>
              </a:rPr>
              <a:t>omalizumab initiation.</a:t>
            </a:r>
          </a:p>
          <a:p>
            <a:r>
              <a:rPr lang="en-US" sz="1200" b="0" i="0" u="none" strike="noStrike" kern="1200" baseline="0" dirty="0">
                <a:solidFill>
                  <a:schemeClr val="tx1"/>
                </a:solidFill>
                <a:latin typeface="+mn-lt"/>
                <a:ea typeface="+mn-ea"/>
                <a:cs typeface="+mn-cs"/>
              </a:rPr>
              <a:t>872 SAA omalizumab-treated patients were included by 78 physicians (723 adults (age ⩾18 years) and</a:t>
            </a:r>
          </a:p>
          <a:p>
            <a:r>
              <a:rPr lang="en-US" sz="1200" b="0" i="0" u="none" strike="noStrike" kern="1200" baseline="0" dirty="0">
                <a:solidFill>
                  <a:schemeClr val="tx1"/>
                </a:solidFill>
                <a:latin typeface="+mn-lt"/>
                <a:ea typeface="+mn-ea"/>
                <a:cs typeface="+mn-cs"/>
              </a:rPr>
              <a:t>149 minors (age 6–17 years)). Blood eosinophil count was ⩾300 cells·μL−1 in 52.1% of adults and 73.8% of</a:t>
            </a:r>
          </a:p>
          <a:p>
            <a:r>
              <a:rPr lang="en-US" sz="1200" b="0" i="0" u="none" strike="noStrike" kern="1200" baseline="0" dirty="0">
                <a:solidFill>
                  <a:schemeClr val="tx1"/>
                </a:solidFill>
                <a:latin typeface="+mn-lt"/>
                <a:ea typeface="+mn-ea"/>
                <a:cs typeface="+mn-cs"/>
              </a:rPr>
              <a:t>minors. By physician evaluation, 67.2% of adults and 77.2% of minors were responders and 71.1% adults</a:t>
            </a:r>
          </a:p>
          <a:p>
            <a:r>
              <a:rPr lang="en-US" sz="1200" b="0" i="0" u="none" strike="noStrike" kern="1200" baseline="0" dirty="0">
                <a:solidFill>
                  <a:schemeClr val="tx1"/>
                </a:solidFill>
                <a:latin typeface="+mn-lt"/>
                <a:ea typeface="+mn-ea"/>
                <a:cs typeface="+mn-cs"/>
              </a:rPr>
              <a:t>and 78.5% minors had a ⩾40% reduction in the exacerbation rate. In adults, the response rate for</a:t>
            </a:r>
          </a:p>
          <a:p>
            <a:r>
              <a:rPr lang="en-US" sz="1200" b="0" i="0" u="none" strike="noStrike" kern="1200" baseline="0" dirty="0">
                <a:solidFill>
                  <a:schemeClr val="tx1"/>
                </a:solidFill>
                <a:latin typeface="+mn-lt"/>
                <a:ea typeface="+mn-ea"/>
                <a:cs typeface="+mn-cs"/>
              </a:rPr>
              <a:t>combined criteria was 58.4% (95% CI 53.2–63.4%) for blood eosinophils ⩾300 cells·μL−1 (n=377) and</a:t>
            </a:r>
          </a:p>
          <a:p>
            <a:r>
              <a:rPr lang="en-US" sz="1200" b="0" i="0" u="none" strike="noStrike" kern="1200" baseline="0" dirty="0">
                <a:solidFill>
                  <a:schemeClr val="tx1"/>
                </a:solidFill>
                <a:latin typeface="+mn-lt"/>
                <a:ea typeface="+mn-ea"/>
                <a:cs typeface="+mn-cs"/>
              </a:rPr>
              <a:t>58.1% (95% CI 52.7–63.4%) for blood eosinophils &lt;300 cells·</a:t>
            </a:r>
            <a:r>
              <a:rPr lang="el-GR" sz="1200" b="0" i="0" u="none" strike="noStrike" kern="1200" baseline="0" dirty="0">
                <a:solidFill>
                  <a:schemeClr val="tx1"/>
                </a:solidFill>
                <a:latin typeface="+mn-lt"/>
                <a:ea typeface="+mn-ea"/>
                <a:cs typeface="+mn-cs"/>
              </a:rPr>
              <a:t>μ</a:t>
            </a:r>
            <a:r>
              <a:rPr lang="en-US" sz="1200" b="0" i="0" u="none" strike="noStrike" kern="1200" baseline="0" dirty="0">
                <a:solidFill>
                  <a:schemeClr val="tx1"/>
                </a:solidFill>
                <a:latin typeface="+mn-lt"/>
                <a:ea typeface="+mn-ea"/>
                <a:cs typeface="+mn-cs"/>
              </a:rPr>
              <a:t>L−1 (n=346).</a:t>
            </a:r>
          </a:p>
          <a:p>
            <a:r>
              <a:rPr lang="en-US" sz="1200" b="0" i="0" u="none" strike="noStrike" kern="1200" baseline="0" dirty="0">
                <a:solidFill>
                  <a:schemeClr val="tx1"/>
                </a:solidFill>
                <a:latin typeface="+mn-lt"/>
                <a:ea typeface="+mn-ea"/>
                <a:cs typeface="+mn-cs"/>
              </a:rPr>
              <a:t>This study shows that a large proportion of patients with SAA have a blood eosinophil count ⩾300</a:t>
            </a:r>
          </a:p>
          <a:p>
            <a:r>
              <a:rPr lang="en-US" sz="1200" b="0" i="0" u="none" strike="noStrike" kern="1200" baseline="0" dirty="0">
                <a:solidFill>
                  <a:schemeClr val="tx1"/>
                </a:solidFill>
                <a:latin typeface="+mn-lt"/>
                <a:ea typeface="+mn-ea"/>
                <a:cs typeface="+mn-cs"/>
              </a:rPr>
              <a:t>cells·μL−1, and suggests that omalizumab effectiveness is similar in “high” and “low” eosinophil subgroups.</a:t>
            </a:r>
            <a:endParaRPr lang="en-US" sz="1100" dirty="0">
              <a:latin typeface="Arial" charset="0"/>
            </a:endParaRPr>
          </a:p>
        </p:txBody>
      </p:sp>
      <p:sp>
        <p:nvSpPr>
          <p:cNvPr id="4" name="Slide Number Placeholder 3"/>
          <p:cNvSpPr>
            <a:spLocks noGrp="1"/>
          </p:cNvSpPr>
          <p:nvPr>
            <p:ph type="sldNum" sz="quarter" idx="10"/>
          </p:nvPr>
        </p:nvSpPr>
        <p:spPr/>
        <p:txBody>
          <a:bodyPr/>
          <a:lstStyle/>
          <a:p>
            <a:fld id="{D06BC4A0-E1F1-A84A-B4EB-1218169BEF9A}" type="slidenum">
              <a:rPr lang="en-US" smtClean="0"/>
              <a:pPr/>
              <a:t>18</a:t>
            </a:fld>
            <a:endParaRPr lang="en-US" dirty="0"/>
          </a:p>
        </p:txBody>
      </p:sp>
    </p:spTree>
    <p:extLst>
      <p:ext uri="{BB962C8B-B14F-4D97-AF65-F5344CB8AC3E}">
        <p14:creationId xmlns:p14="http://schemas.microsoft.com/office/powerpoint/2010/main" val="1801068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0" i="0" u="sng" kern="1200" dirty="0">
                <a:solidFill>
                  <a:schemeClr val="tx1"/>
                </a:solidFill>
                <a:effectLst/>
                <a:latin typeface="+mn-lt"/>
                <a:ea typeface="+mn-ea"/>
                <a:cs typeface="+mn-cs"/>
                <a:hlinkClick r:id="rId3" tooltip="Annals of allergy, asthma &amp; immunology : official publication of the American College of Allergy, Asthma, &amp; Immunology."/>
              </a:rPr>
              <a:t>Ann Allergy Asthma Immunol.</a:t>
            </a:r>
            <a:r>
              <a:rPr lang="en-US" sz="1800" b="0" i="0" kern="1200" dirty="0">
                <a:solidFill>
                  <a:schemeClr val="tx1"/>
                </a:solidFill>
                <a:effectLst/>
                <a:latin typeface="+mn-lt"/>
                <a:ea typeface="+mn-ea"/>
                <a:cs typeface="+mn-cs"/>
              </a:rPr>
              <a:t> 2014 Feb;112(2):108-15. doi: 10.1016/j.anai.2013.12.013.</a:t>
            </a:r>
          </a:p>
          <a:p>
            <a:r>
              <a:rPr lang="en-US" sz="1800" b="1" i="0" kern="1200" dirty="0">
                <a:solidFill>
                  <a:schemeClr val="tx1"/>
                </a:solidFill>
                <a:effectLst/>
                <a:latin typeface="+mn-lt"/>
                <a:ea typeface="+mn-ea"/>
                <a:cs typeface="+mn-cs"/>
              </a:rPr>
              <a:t>Biologic targeted therapy in allergic asthma.</a:t>
            </a:r>
          </a:p>
          <a:p>
            <a:r>
              <a:rPr lang="en-US" sz="1800" b="0" i="0" u="sng" kern="1200" dirty="0">
                <a:solidFill>
                  <a:schemeClr val="tx1"/>
                </a:solidFill>
                <a:effectLst/>
                <a:latin typeface="+mn-lt"/>
                <a:ea typeface="+mn-ea"/>
                <a:cs typeface="+mn-cs"/>
                <a:hlinkClick r:id="rId4" invalidUrl="https://www-ncbi-nlm-nih-gov.lp.hscl.ufl.edu/pubmed/?term=Bice JB[Author]&amp;cauthor=true&amp;cauthor_uid=24468249"/>
              </a:rPr>
              <a:t>Bice JB</a:t>
            </a:r>
            <a:r>
              <a:rPr lang="en-US" sz="1800" b="0" i="0" kern="1200" baseline="30000" dirty="0">
                <a:solidFill>
                  <a:schemeClr val="tx1"/>
                </a:solidFill>
                <a:effectLst/>
                <a:latin typeface="+mn-lt"/>
                <a:ea typeface="+mn-ea"/>
                <a:cs typeface="+mn-cs"/>
              </a:rPr>
              <a:t>1</a:t>
            </a:r>
            <a:r>
              <a:rPr lang="en-US" sz="1800" b="0" i="0" kern="1200" dirty="0">
                <a:solidFill>
                  <a:schemeClr val="tx1"/>
                </a:solidFill>
                <a:effectLst/>
                <a:latin typeface="+mn-lt"/>
                <a:ea typeface="+mn-ea"/>
                <a:cs typeface="+mn-cs"/>
              </a:rPr>
              <a:t>, </a:t>
            </a:r>
            <a:r>
              <a:rPr lang="en-US" sz="1800" b="0" i="0" u="sng" kern="1200" dirty="0">
                <a:solidFill>
                  <a:schemeClr val="tx1"/>
                </a:solidFill>
                <a:effectLst/>
                <a:latin typeface="+mn-lt"/>
                <a:ea typeface="+mn-ea"/>
                <a:cs typeface="+mn-cs"/>
                <a:hlinkClick r:id="rId5" invalidUrl="https://www-ncbi-nlm-nih-gov.lp.hscl.ufl.edu/pubmed/?term=Leechawengwongs E[Author]&amp;cauthor=true&amp;cauthor_uid=24468249"/>
              </a:rPr>
              <a:t>Leechawengwongs E</a:t>
            </a:r>
            <a:r>
              <a:rPr lang="en-US" sz="1800" b="0" i="0" kern="1200" baseline="30000" dirty="0">
                <a:solidFill>
                  <a:schemeClr val="tx1"/>
                </a:solidFill>
                <a:effectLst/>
                <a:latin typeface="+mn-lt"/>
                <a:ea typeface="+mn-ea"/>
                <a:cs typeface="+mn-cs"/>
              </a:rPr>
              <a:t>2</a:t>
            </a:r>
            <a:r>
              <a:rPr lang="en-US" sz="1800" b="0" i="0" kern="1200" dirty="0">
                <a:solidFill>
                  <a:schemeClr val="tx1"/>
                </a:solidFill>
                <a:effectLst/>
                <a:latin typeface="+mn-lt"/>
                <a:ea typeface="+mn-ea"/>
                <a:cs typeface="+mn-cs"/>
              </a:rPr>
              <a:t>, </a:t>
            </a:r>
            <a:r>
              <a:rPr lang="en-US" sz="1800" b="0" i="0" u="sng" kern="1200" dirty="0">
                <a:solidFill>
                  <a:schemeClr val="tx1"/>
                </a:solidFill>
                <a:effectLst/>
                <a:latin typeface="+mn-lt"/>
                <a:ea typeface="+mn-ea"/>
                <a:cs typeface="+mn-cs"/>
                <a:hlinkClick r:id="rId6" invalidUrl="https://www-ncbi-nlm-nih-gov.lp.hscl.ufl.edu/pubmed/?term=Montanaro A[Author]&amp;cauthor=true&amp;cauthor_uid=24468249"/>
              </a:rPr>
              <a:t>Montanaro A</a:t>
            </a:r>
            <a:r>
              <a:rPr lang="en-US" sz="1800" b="0" i="0" kern="1200" baseline="30000" dirty="0">
                <a:solidFill>
                  <a:schemeClr val="tx1"/>
                </a:solidFill>
                <a:effectLst/>
                <a:latin typeface="+mn-lt"/>
                <a:ea typeface="+mn-ea"/>
                <a:cs typeface="+mn-cs"/>
              </a:rPr>
              <a:t>3</a:t>
            </a:r>
            <a:r>
              <a:rPr lang="en-US" sz="18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042D2A7A-D9F0-464B-A7C7-90D92D5753F0}" type="slidenum">
              <a:rPr lang="en-US" smtClean="0"/>
              <a:pPr/>
              <a:t>19</a:t>
            </a:fld>
            <a:endParaRPr lang="en-US" dirty="0"/>
          </a:p>
        </p:txBody>
      </p:sp>
    </p:spTree>
    <p:extLst>
      <p:ext uri="{BB962C8B-B14F-4D97-AF65-F5344CB8AC3E}">
        <p14:creationId xmlns:p14="http://schemas.microsoft.com/office/powerpoint/2010/main" val="3282918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2ADD41-A5D8-49F2-9A52-BA87E75C06BF}" type="slidenum">
              <a:rPr lang="en-US" smtClean="0"/>
              <a:t>20</a:t>
            </a:fld>
            <a:endParaRPr lang="en-US" dirty="0"/>
          </a:p>
        </p:txBody>
      </p:sp>
    </p:spTree>
    <p:extLst>
      <p:ext uri="{BB962C8B-B14F-4D97-AF65-F5344CB8AC3E}">
        <p14:creationId xmlns:p14="http://schemas.microsoft.com/office/powerpoint/2010/main" val="3017470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1" u="none" strike="noStrike" kern="1200" baseline="0" dirty="0">
                <a:solidFill>
                  <a:schemeClr val="tx1"/>
                </a:solidFill>
                <a:latin typeface="+mn-lt"/>
                <a:ea typeface="+mn-ea"/>
                <a:cs typeface="+mn-cs"/>
              </a:rPr>
              <a:t>Background and Aims: </a:t>
            </a:r>
            <a:r>
              <a:rPr lang="en-US" sz="1000" b="0" i="0" u="none" strike="noStrike" kern="1200" baseline="0" dirty="0">
                <a:solidFill>
                  <a:schemeClr val="tx1"/>
                </a:solidFill>
                <a:latin typeface="+mn-lt"/>
                <a:ea typeface="+mn-ea"/>
                <a:cs typeface="+mn-cs"/>
              </a:rPr>
              <a:t>Although the efficacy and safety of omalizumab (OMA) in</a:t>
            </a:r>
          </a:p>
          <a:p>
            <a:r>
              <a:rPr lang="en-US" sz="1000" b="0" i="0" u="none" strike="noStrike" kern="1200" baseline="0" dirty="0">
                <a:solidFill>
                  <a:schemeClr val="tx1"/>
                </a:solidFill>
                <a:latin typeface="+mn-lt"/>
                <a:ea typeface="+mn-ea"/>
                <a:cs typeface="+mn-cs"/>
              </a:rPr>
              <a:t>uncontrolled severe allergic asthma has been demonstrated in several randomised</a:t>
            </a:r>
          </a:p>
          <a:p>
            <a:r>
              <a:rPr lang="en-US" sz="1000" b="0" i="0" u="none" strike="noStrike" kern="1200" baseline="0" dirty="0">
                <a:solidFill>
                  <a:schemeClr val="tx1"/>
                </a:solidFill>
                <a:latin typeface="+mn-lt"/>
                <a:ea typeface="+mn-ea"/>
                <a:cs typeface="+mn-cs"/>
              </a:rPr>
              <a:t>controlled trials (RCTs), information on the treatment in a practice-related setting</a:t>
            </a:r>
          </a:p>
          <a:p>
            <a:r>
              <a:rPr lang="en-US" sz="1000" b="0" i="0" u="none" strike="noStrike" kern="1200" baseline="0" dirty="0">
                <a:solidFill>
                  <a:schemeClr val="tx1"/>
                </a:solidFill>
                <a:latin typeface="+mn-lt"/>
                <a:ea typeface="+mn-ea"/>
                <a:cs typeface="+mn-cs"/>
              </a:rPr>
              <a:t>is limited. Thus, the purpose of this prospective multi-centre study (XCLUSIVE)</a:t>
            </a:r>
          </a:p>
          <a:p>
            <a:r>
              <a:rPr lang="en-US" sz="1000" b="0" i="0" u="none" strike="noStrike" kern="1200" baseline="0" dirty="0">
                <a:solidFill>
                  <a:schemeClr val="tx1"/>
                </a:solidFill>
                <a:latin typeface="+mn-lt"/>
                <a:ea typeface="+mn-ea"/>
                <a:cs typeface="+mn-cs"/>
              </a:rPr>
              <a:t>was to investigate the efficacy, compliance and utilisation of OMA therapy in</a:t>
            </a:r>
          </a:p>
          <a:p>
            <a:r>
              <a:rPr lang="en-US" sz="1000" b="0" i="0" u="none" strike="noStrike" kern="1200" baseline="0" dirty="0">
                <a:solidFill>
                  <a:schemeClr val="tx1"/>
                </a:solidFill>
                <a:latin typeface="+mn-lt"/>
                <a:ea typeface="+mn-ea"/>
                <a:cs typeface="+mn-cs"/>
              </a:rPr>
              <a:t>real-life clinical practice in Germany.</a:t>
            </a:r>
          </a:p>
          <a:p>
            <a:r>
              <a:rPr lang="en-US" sz="1000" b="0" i="1" u="none" strike="noStrike" kern="1200" baseline="0" dirty="0">
                <a:solidFill>
                  <a:schemeClr val="tx1"/>
                </a:solidFill>
                <a:latin typeface="+mn-lt"/>
                <a:ea typeface="+mn-ea"/>
                <a:cs typeface="+mn-cs"/>
              </a:rPr>
              <a:t>Methods: </a:t>
            </a:r>
            <a:r>
              <a:rPr lang="en-US" sz="1000" b="0" i="0" u="none" strike="noStrike" kern="1200" baseline="0" dirty="0">
                <a:solidFill>
                  <a:schemeClr val="tx1"/>
                </a:solidFill>
                <a:latin typeface="+mn-lt"/>
                <a:ea typeface="+mn-ea"/>
                <a:cs typeface="+mn-cs"/>
              </a:rPr>
              <a:t>One hundred ninety-five asthmatic patients initiated on anti-</a:t>
            </a:r>
          </a:p>
          <a:p>
            <a:r>
              <a:rPr lang="en-US" sz="1000" b="0" i="0" u="none" strike="noStrike" kern="1200" baseline="0" dirty="0">
                <a:solidFill>
                  <a:schemeClr val="tx1"/>
                </a:solidFill>
                <a:latin typeface="+mn-lt"/>
                <a:ea typeface="+mn-ea"/>
                <a:cs typeface="+mn-cs"/>
              </a:rPr>
              <a:t>Immunoglobulin E (IgE) IgE treatment were followed-up for 6 months. Forced</a:t>
            </a:r>
          </a:p>
          <a:p>
            <a:r>
              <a:rPr lang="en-US" sz="1000" b="0" i="0" u="none" strike="noStrike" kern="1200" baseline="0" dirty="0">
                <a:solidFill>
                  <a:schemeClr val="tx1"/>
                </a:solidFill>
                <a:latin typeface="+mn-lt"/>
                <a:ea typeface="+mn-ea"/>
                <a:cs typeface="+mn-cs"/>
              </a:rPr>
              <a:t>expiratory volume in 1 s (FEV1), exacerbation rate, days of absence, asthma symptoms</a:t>
            </a:r>
          </a:p>
          <a:p>
            <a:r>
              <a:rPr lang="en-US" sz="1000" b="0" i="0" u="none" strike="noStrike" kern="1200" baseline="0" dirty="0">
                <a:solidFill>
                  <a:schemeClr val="tx1"/>
                </a:solidFill>
                <a:latin typeface="+mn-lt"/>
                <a:ea typeface="+mn-ea"/>
                <a:cs typeface="+mn-cs"/>
              </a:rPr>
              <a:t>[Asthma Control Questionnaire (ACQ)], a Global Evaluation of Treatment</a:t>
            </a:r>
          </a:p>
          <a:p>
            <a:r>
              <a:rPr lang="en-US" sz="1000" b="0" i="0" u="none" strike="noStrike" kern="1200" baseline="0" dirty="0">
                <a:solidFill>
                  <a:schemeClr val="tx1"/>
                </a:solidFill>
                <a:latin typeface="+mn-lt"/>
                <a:ea typeface="+mn-ea"/>
                <a:cs typeface="+mn-cs"/>
              </a:rPr>
              <a:t>Effectiveness (GETE) and medication use were assessed.</a:t>
            </a:r>
          </a:p>
          <a:p>
            <a:r>
              <a:rPr lang="en-US" sz="1000" b="0" i="1" u="none" strike="noStrike" kern="1200" baseline="0" dirty="0">
                <a:solidFill>
                  <a:schemeClr val="tx1"/>
                </a:solidFill>
                <a:latin typeface="+mn-lt"/>
                <a:ea typeface="+mn-ea"/>
                <a:cs typeface="+mn-cs"/>
              </a:rPr>
              <a:t>Results: </a:t>
            </a:r>
            <a:r>
              <a:rPr lang="en-US" sz="1000" b="0" i="0" u="none" strike="noStrike" kern="1200" baseline="0" dirty="0">
                <a:solidFill>
                  <a:schemeClr val="tx1"/>
                </a:solidFill>
                <a:latin typeface="+mn-lt"/>
                <a:ea typeface="+mn-ea"/>
                <a:cs typeface="+mn-cs"/>
              </a:rPr>
              <a:t>Measured outcome variables improved after a 16-week treatment period</a:t>
            </a:r>
          </a:p>
          <a:p>
            <a:r>
              <a:rPr lang="en-US" sz="1000" b="0" i="0" u="none" strike="noStrike" kern="1200" baseline="0" dirty="0">
                <a:solidFill>
                  <a:schemeClr val="tx1"/>
                </a:solidFill>
                <a:latin typeface="+mn-lt"/>
                <a:ea typeface="+mn-ea"/>
                <a:cs typeface="+mn-cs"/>
              </a:rPr>
              <a:t>with OMA (FEV1 +13.7% predicted </a:t>
            </a:r>
            <a:r>
              <a:rPr lang="en-US" sz="1000" b="0" i="1" u="none" strike="noStrike" kern="1200" baseline="0" dirty="0">
                <a:solidFill>
                  <a:schemeClr val="tx1"/>
                </a:solidFill>
                <a:latin typeface="+mn-lt"/>
                <a:ea typeface="+mn-ea"/>
                <a:cs typeface="+mn-cs"/>
              </a:rPr>
              <a:t>P </a:t>
            </a:r>
            <a:r>
              <a:rPr lang="en-US" sz="1000" b="0" i="0" u="none" strike="noStrike" kern="1200" baseline="0" dirty="0">
                <a:solidFill>
                  <a:schemeClr val="tx1"/>
                </a:solidFill>
                <a:latin typeface="+mn-lt"/>
                <a:ea typeface="+mn-ea"/>
                <a:cs typeface="+mn-cs"/>
              </a:rPr>
              <a:t>&lt; 0.05, exacerbation rate -74.9% </a:t>
            </a:r>
            <a:r>
              <a:rPr lang="en-US" sz="1000" b="0" i="1" u="none" strike="noStrike" kern="1200" baseline="0" dirty="0">
                <a:solidFill>
                  <a:schemeClr val="tx1"/>
                </a:solidFill>
                <a:latin typeface="+mn-lt"/>
                <a:ea typeface="+mn-ea"/>
                <a:cs typeface="+mn-cs"/>
              </a:rPr>
              <a:t>P </a:t>
            </a:r>
            <a:r>
              <a:rPr lang="en-US" sz="1000" b="0" i="0" u="none" strike="noStrike" kern="1200" baseline="0" dirty="0">
                <a:solidFill>
                  <a:schemeClr val="tx1"/>
                </a:solidFill>
                <a:latin typeface="+mn-lt"/>
                <a:ea typeface="+mn-ea"/>
                <a:cs typeface="+mn-cs"/>
              </a:rPr>
              <a:t>&lt; 0.0001,</a:t>
            </a:r>
          </a:p>
          <a:p>
            <a:r>
              <a:rPr lang="en-US" sz="1000" b="0" i="0" u="none" strike="noStrike" kern="1200" baseline="0" dirty="0">
                <a:solidFill>
                  <a:schemeClr val="tx1"/>
                </a:solidFill>
                <a:latin typeface="+mn-lt"/>
                <a:ea typeface="+mn-ea"/>
                <a:cs typeface="+mn-cs"/>
              </a:rPr>
              <a:t>days of absence -92.1% </a:t>
            </a:r>
            <a:r>
              <a:rPr lang="en-US" sz="1000" b="0" i="1" u="none" strike="noStrike" kern="1200" baseline="0" dirty="0">
                <a:solidFill>
                  <a:schemeClr val="tx1"/>
                </a:solidFill>
                <a:latin typeface="+mn-lt"/>
                <a:ea typeface="+mn-ea"/>
                <a:cs typeface="+mn-cs"/>
              </a:rPr>
              <a:t>P </a:t>
            </a:r>
            <a:r>
              <a:rPr lang="en-US" sz="1000" b="0" i="0" u="none" strike="noStrike" kern="1200" baseline="0" dirty="0">
                <a:solidFill>
                  <a:schemeClr val="tx1"/>
                </a:solidFill>
                <a:latin typeface="+mn-lt"/>
                <a:ea typeface="+mn-ea"/>
                <a:cs typeface="+mn-cs"/>
              </a:rPr>
              <a:t>&lt; 0.001, ACQ -43.7% </a:t>
            </a:r>
            <a:r>
              <a:rPr lang="en-US" sz="1000" b="0" i="1" u="none" strike="noStrike" kern="1200" baseline="0" dirty="0">
                <a:solidFill>
                  <a:schemeClr val="tx1"/>
                </a:solidFill>
                <a:latin typeface="+mn-lt"/>
                <a:ea typeface="+mn-ea"/>
                <a:cs typeface="+mn-cs"/>
              </a:rPr>
              <a:t>P </a:t>
            </a:r>
            <a:r>
              <a:rPr lang="en-US" sz="1000" b="0" i="0" u="none" strike="noStrike" kern="1200" baseline="0" dirty="0">
                <a:solidFill>
                  <a:schemeClr val="tx1"/>
                </a:solidFill>
                <a:latin typeface="+mn-lt"/>
                <a:ea typeface="+mn-ea"/>
                <a:cs typeface="+mn-cs"/>
              </a:rPr>
              <a:t>&lt; 0.0001). Investigators evaluated</a:t>
            </a:r>
          </a:p>
          <a:p>
            <a:r>
              <a:rPr lang="en-US" sz="1000" b="0" i="0" u="none" strike="noStrike" kern="1200" baseline="0" dirty="0">
                <a:solidFill>
                  <a:schemeClr val="tx1"/>
                </a:solidFill>
                <a:latin typeface="+mn-lt"/>
                <a:ea typeface="+mn-ea"/>
                <a:cs typeface="+mn-cs"/>
              </a:rPr>
              <a:t>the effectiveness of OMA by GETE in 78.8% as excellent or good (responder),</a:t>
            </a:r>
          </a:p>
          <a:p>
            <a:r>
              <a:rPr lang="en-US" sz="1000" b="0" i="0" u="none" strike="noStrike" kern="1200" baseline="0" dirty="0">
                <a:solidFill>
                  <a:schemeClr val="tx1"/>
                </a:solidFill>
                <a:latin typeface="+mn-lt"/>
                <a:ea typeface="+mn-ea"/>
                <a:cs typeface="+mn-cs"/>
              </a:rPr>
              <a:t>and in 12.6%/8.6% as moderate/poor or worse (non-responder). Responders demonstrated</a:t>
            </a:r>
          </a:p>
          <a:p>
            <a:r>
              <a:rPr lang="en-US" sz="1000" b="0" i="0" u="none" strike="noStrike" kern="1200" baseline="0" dirty="0">
                <a:solidFill>
                  <a:schemeClr val="tx1"/>
                </a:solidFill>
                <a:latin typeface="+mn-lt"/>
                <a:ea typeface="+mn-ea"/>
                <a:cs typeface="+mn-cs"/>
              </a:rPr>
              <a:t>better improvement of FEV1, exacerbation rate, days of absence, ACQ</a:t>
            </a:r>
          </a:p>
          <a:p>
            <a:r>
              <a:rPr lang="en-US" sz="1000" b="0" i="0" u="none" strike="noStrike" kern="1200" baseline="0" dirty="0">
                <a:solidFill>
                  <a:schemeClr val="tx1"/>
                </a:solidFill>
                <a:latin typeface="+mn-lt"/>
                <a:ea typeface="+mn-ea"/>
                <a:cs typeface="+mn-cs"/>
              </a:rPr>
              <a:t>and reduction of oral corticosteroids compared with non-responders.</a:t>
            </a:r>
          </a:p>
          <a:p>
            <a:r>
              <a:rPr lang="en-US" sz="1000" b="0" i="1" u="none" strike="noStrike" kern="1200" baseline="0" dirty="0">
                <a:solidFill>
                  <a:schemeClr val="tx1"/>
                </a:solidFill>
                <a:latin typeface="+mn-lt"/>
                <a:ea typeface="+mn-ea"/>
                <a:cs typeface="+mn-cs"/>
              </a:rPr>
              <a:t>Conclusion: </a:t>
            </a:r>
            <a:r>
              <a:rPr lang="en-US" sz="1000" b="0" i="0" u="none" strike="noStrike" kern="1200" baseline="0" dirty="0">
                <a:solidFill>
                  <a:schemeClr val="tx1"/>
                </a:solidFill>
                <a:latin typeface="+mn-lt"/>
                <a:ea typeface="+mn-ea"/>
                <a:cs typeface="+mn-cs"/>
              </a:rPr>
              <a:t>Results of effectiveness strongly suggest that the efficacy demonstrated</a:t>
            </a:r>
          </a:p>
          <a:p>
            <a:r>
              <a:rPr lang="en-US" sz="1000" b="0" i="0" u="none" strike="noStrike" kern="1200" baseline="0" dirty="0">
                <a:solidFill>
                  <a:schemeClr val="tx1"/>
                </a:solidFill>
                <a:latin typeface="+mn-lt"/>
                <a:ea typeface="+mn-ea"/>
                <a:cs typeface="+mn-cs"/>
              </a:rPr>
              <a:t>in RCTs can be transposed to a clinical practice-related setting.</a:t>
            </a:r>
            <a:endParaRPr lang="en-US" sz="1000" dirty="0"/>
          </a:p>
        </p:txBody>
      </p:sp>
      <p:sp>
        <p:nvSpPr>
          <p:cNvPr id="4" name="Slide Number Placeholder 3"/>
          <p:cNvSpPr>
            <a:spLocks noGrp="1"/>
          </p:cNvSpPr>
          <p:nvPr>
            <p:ph type="sldNum" sz="quarter" idx="10"/>
          </p:nvPr>
        </p:nvSpPr>
        <p:spPr/>
        <p:txBody>
          <a:bodyPr/>
          <a:lstStyle/>
          <a:p>
            <a:fld id="{FE2ADD41-A5D8-49F2-9A52-BA87E75C06BF}" type="slidenum">
              <a:rPr lang="en-US" smtClean="0"/>
              <a:t>23</a:t>
            </a:fld>
            <a:endParaRPr lang="en-US" dirty="0"/>
          </a:p>
        </p:txBody>
      </p:sp>
    </p:spTree>
    <p:extLst>
      <p:ext uri="{BB962C8B-B14F-4D97-AF65-F5344CB8AC3E}">
        <p14:creationId xmlns:p14="http://schemas.microsoft.com/office/powerpoint/2010/main" val="3039496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r>
              <a:rPr lang="en-GB" altLang="en-US" dirty="0">
                <a:latin typeface="Times" charset="0"/>
              </a:rPr>
              <a:t>Source of image: http://www.frontiersin.org/Respiratory_Physiology/10.3389/fphys.2012.00312/full</a:t>
            </a:r>
          </a:p>
          <a:p>
            <a:r>
              <a:rPr lang="en-GB" altLang="en-US" dirty="0">
                <a:latin typeface="Times" charset="0"/>
              </a:rPr>
              <a:t>Caption: Bronchus from an asthmatic patient, demonstrating numerous eosinophils, both within the airway epithelium and in the underlying lamina propria.</a:t>
            </a:r>
          </a:p>
          <a:p>
            <a:endParaRPr lang="en-GB" altLang="en-US" dirty="0">
              <a:latin typeface="Times" charset="0"/>
            </a:endParaRPr>
          </a:p>
          <a:p>
            <a:r>
              <a:rPr lang="en-GB" altLang="en-US" dirty="0">
                <a:latin typeface="Times" charset="0"/>
              </a:rPr>
              <a:t>Mark-up – page 2 of Corren Word doc; pages 1 &amp; 2 of Kouro; and Miranda abstract.</a:t>
            </a:r>
          </a:p>
          <a:p>
            <a:endParaRPr lang="en-US" dirty="0"/>
          </a:p>
        </p:txBody>
      </p:sp>
      <p:sp>
        <p:nvSpPr>
          <p:cNvPr id="4" name="Slide Number Placeholder 3"/>
          <p:cNvSpPr>
            <a:spLocks noGrp="1"/>
          </p:cNvSpPr>
          <p:nvPr>
            <p:ph type="sldNum" sz="quarter" idx="10"/>
          </p:nvPr>
        </p:nvSpPr>
        <p:spPr/>
        <p:txBody>
          <a:bodyPr/>
          <a:lstStyle/>
          <a:p>
            <a:fld id="{D06BC4A0-E1F1-A84A-B4EB-1218169BEF9A}" type="slidenum">
              <a:rPr lang="en-US" smtClean="0"/>
              <a:pPr/>
              <a:t>25</a:t>
            </a:fld>
            <a:endParaRPr lang="en-US" dirty="0"/>
          </a:p>
        </p:txBody>
      </p:sp>
    </p:spTree>
    <p:extLst>
      <p:ext uri="{BB962C8B-B14F-4D97-AF65-F5344CB8AC3E}">
        <p14:creationId xmlns:p14="http://schemas.microsoft.com/office/powerpoint/2010/main" val="581565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520712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20504"/>
            <a:ext cx="11447319" cy="838200"/>
          </a:xfrm>
          <a:prstGeom prst="rect">
            <a:avLst/>
          </a:prstGeom>
        </p:spPr>
        <p:txBody>
          <a:bodyPr lIns="91429" tIns="45715" rIns="91429" bIns="45715"/>
          <a:lstStyle>
            <a:lvl1pPr>
              <a:defRPr sz="3177" b="1">
                <a:solidFill>
                  <a:schemeClr val="bg1"/>
                </a:solidFill>
              </a:defRPr>
            </a:lvl1pPr>
          </a:lstStyle>
          <a:p>
            <a:r>
              <a:rPr lang="en-US" dirty="0"/>
              <a:t>Click to edit Master title style</a:t>
            </a:r>
          </a:p>
        </p:txBody>
      </p:sp>
      <p:sp>
        <p:nvSpPr>
          <p:cNvPr id="3" name="Text Placeholder 5"/>
          <p:cNvSpPr>
            <a:spLocks noGrp="1"/>
          </p:cNvSpPr>
          <p:nvPr>
            <p:ph type="body" sz="quarter" idx="10"/>
          </p:nvPr>
        </p:nvSpPr>
        <p:spPr>
          <a:xfrm>
            <a:off x="382925" y="6526841"/>
            <a:ext cx="11445394" cy="226084"/>
          </a:xfrm>
          <a:prstGeom prst="rect">
            <a:avLst/>
          </a:prstGeom>
        </p:spPr>
        <p:txBody>
          <a:bodyPr anchor="b"/>
          <a:lstStyle>
            <a:lvl1pPr marL="0" indent="0">
              <a:buNone/>
              <a:defRPr sz="1059" b="1">
                <a:solidFill>
                  <a:schemeClr val="bg1"/>
                </a:solidFill>
              </a:defRPr>
            </a:lvl1pPr>
            <a:lvl2pPr marL="403386" indent="0">
              <a:buNone/>
              <a:defRPr sz="1059">
                <a:solidFill>
                  <a:schemeClr val="bg1"/>
                </a:solidFill>
              </a:defRPr>
            </a:lvl2pPr>
            <a:lvl3pPr marL="806771" indent="0">
              <a:buNone/>
              <a:defRPr sz="1059">
                <a:solidFill>
                  <a:schemeClr val="bg1"/>
                </a:solidFill>
              </a:defRPr>
            </a:lvl3pPr>
            <a:lvl4pPr marL="1210157" indent="0">
              <a:buNone/>
              <a:defRPr sz="1059">
                <a:solidFill>
                  <a:schemeClr val="bg1"/>
                </a:solidFill>
              </a:defRPr>
            </a:lvl4pPr>
            <a:lvl5pPr marL="1613544" indent="0">
              <a:buNone/>
              <a:defRPr sz="1059">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243571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58078A5-EF61-4424-B1AF-F6B038635391}" type="datetime1">
              <a:rPr lang="en-US" smtClean="0"/>
              <a:pPr>
                <a:defRPr/>
              </a:pPr>
              <a:t>11/2/2018</a:t>
            </a:fld>
            <a:endParaRPr lang="en-GB"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atin typeface="Arial" pitchFamily="34" charset="0"/>
              </a:defRPr>
            </a:lvl1pPr>
          </a:lstStyle>
          <a:p>
            <a:fld id="{F62AF1C9-4A22-42E3-84EC-5AB4D9306243}" type="slidenum">
              <a:rPr lang="en-GB" altLang="en-US"/>
              <a:pPr/>
              <a:t>‹#›</a:t>
            </a:fld>
            <a:endParaRPr lang="en-GB" altLang="en-US" dirty="0"/>
          </a:p>
        </p:txBody>
      </p:sp>
    </p:spTree>
    <p:extLst>
      <p:ext uri="{BB962C8B-B14F-4D97-AF65-F5344CB8AC3E}">
        <p14:creationId xmlns:p14="http://schemas.microsoft.com/office/powerpoint/2010/main" val="1322162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0504"/>
            <a:ext cx="12209319" cy="838200"/>
          </a:xfrm>
          <a:prstGeom prst="rect">
            <a:avLst/>
          </a:prstGeom>
        </p:spPr>
        <p:txBody>
          <a:bodyPr lIns="91429" tIns="45715" rIns="91429" bIns="45715"/>
          <a:lstStyle>
            <a:lvl1pPr>
              <a:defRPr sz="3177"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81000" y="1219200"/>
            <a:ext cx="11447319" cy="5181600"/>
          </a:xfrm>
          <a:prstGeom prst="rect">
            <a:avLst/>
          </a:prstGeom>
        </p:spPr>
        <p:txBody>
          <a:bodyPr lIns="91429" tIns="45715" rIns="91429" bIns="45715"/>
          <a:lstStyle>
            <a:lvl1pPr>
              <a:spcBef>
                <a:spcPts val="0"/>
              </a:spcBef>
              <a:spcAft>
                <a:spcPts val="1059"/>
              </a:spcAft>
              <a:defRPr sz="2471">
                <a:solidFill>
                  <a:schemeClr val="bg1"/>
                </a:solidFill>
              </a:defRPr>
            </a:lvl1pPr>
            <a:lvl2pPr>
              <a:spcBef>
                <a:spcPts val="0"/>
              </a:spcBef>
              <a:spcAft>
                <a:spcPts val="1059"/>
              </a:spcAft>
              <a:defRPr sz="2118">
                <a:solidFill>
                  <a:schemeClr val="bg1"/>
                </a:solidFill>
              </a:defRPr>
            </a:lvl2pPr>
            <a:lvl3pPr>
              <a:spcBef>
                <a:spcPts val="0"/>
              </a:spcBef>
              <a:spcAft>
                <a:spcPts val="1059"/>
              </a:spcAft>
              <a:defRPr sz="1765">
                <a:solidFill>
                  <a:schemeClr val="bg1"/>
                </a:solidFill>
              </a:defRPr>
            </a:lvl3pPr>
            <a:lvl4pPr>
              <a:spcBef>
                <a:spcPts val="0"/>
              </a:spcBef>
              <a:spcAft>
                <a:spcPts val="1059"/>
              </a:spcAft>
              <a:defRPr sz="1588">
                <a:solidFill>
                  <a:schemeClr val="bg1"/>
                </a:solidFill>
              </a:defRPr>
            </a:lvl4pPr>
            <a:lvl5pPr>
              <a:spcBef>
                <a:spcPts val="0"/>
              </a:spcBef>
              <a:spcAft>
                <a:spcPts val="1059"/>
              </a:spcAft>
              <a:defRPr sz="1588">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p:nvPr>
        </p:nvSpPr>
        <p:spPr>
          <a:xfrm>
            <a:off x="382925" y="6526841"/>
            <a:ext cx="11445394" cy="226084"/>
          </a:xfrm>
          <a:prstGeom prst="rect">
            <a:avLst/>
          </a:prstGeom>
        </p:spPr>
        <p:txBody>
          <a:bodyPr anchor="b"/>
          <a:lstStyle>
            <a:lvl1pPr marL="0" indent="0">
              <a:buNone/>
              <a:defRPr sz="1059" b="1">
                <a:solidFill>
                  <a:schemeClr val="bg1"/>
                </a:solidFill>
              </a:defRPr>
            </a:lvl1pPr>
            <a:lvl2pPr marL="403386" indent="0">
              <a:buNone/>
              <a:defRPr sz="1059">
                <a:solidFill>
                  <a:schemeClr val="bg1"/>
                </a:solidFill>
              </a:defRPr>
            </a:lvl2pPr>
            <a:lvl3pPr marL="806771" indent="0">
              <a:buNone/>
              <a:defRPr sz="1059">
                <a:solidFill>
                  <a:schemeClr val="bg1"/>
                </a:solidFill>
              </a:defRPr>
            </a:lvl3pPr>
            <a:lvl4pPr marL="1210157" indent="0">
              <a:buNone/>
              <a:defRPr sz="1059">
                <a:solidFill>
                  <a:schemeClr val="bg1"/>
                </a:solidFill>
              </a:defRPr>
            </a:lvl4pPr>
            <a:lvl5pPr marL="1613544" indent="0">
              <a:buNone/>
              <a:defRPr sz="1059">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4156009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20504"/>
            <a:ext cx="11447319" cy="838200"/>
          </a:xfrm>
          <a:prstGeom prst="rect">
            <a:avLst/>
          </a:prstGeom>
        </p:spPr>
        <p:txBody>
          <a:bodyPr lIns="91429" tIns="45715" rIns="91429" bIns="45715"/>
          <a:lstStyle>
            <a:lvl1pPr>
              <a:defRPr sz="3177" b="1">
                <a:solidFill>
                  <a:schemeClr val="bg1"/>
                </a:solidFill>
              </a:defRPr>
            </a:lvl1pPr>
          </a:lstStyle>
          <a:p>
            <a:r>
              <a:rPr lang="en-US" dirty="0"/>
              <a:t>Click to edit Master title style</a:t>
            </a:r>
          </a:p>
        </p:txBody>
      </p:sp>
      <p:sp>
        <p:nvSpPr>
          <p:cNvPr id="3" name="Text Placeholder 5"/>
          <p:cNvSpPr>
            <a:spLocks noGrp="1"/>
          </p:cNvSpPr>
          <p:nvPr>
            <p:ph type="body" sz="quarter" idx="10"/>
          </p:nvPr>
        </p:nvSpPr>
        <p:spPr>
          <a:xfrm>
            <a:off x="382925" y="6526841"/>
            <a:ext cx="11445394" cy="226084"/>
          </a:xfrm>
          <a:prstGeom prst="rect">
            <a:avLst/>
          </a:prstGeom>
        </p:spPr>
        <p:txBody>
          <a:bodyPr anchor="b"/>
          <a:lstStyle>
            <a:lvl1pPr marL="0" indent="0">
              <a:buNone/>
              <a:defRPr sz="1059" b="1">
                <a:solidFill>
                  <a:schemeClr val="bg1"/>
                </a:solidFill>
              </a:defRPr>
            </a:lvl1pPr>
            <a:lvl2pPr marL="403386" indent="0">
              <a:buNone/>
              <a:defRPr sz="1059">
                <a:solidFill>
                  <a:schemeClr val="bg1"/>
                </a:solidFill>
              </a:defRPr>
            </a:lvl2pPr>
            <a:lvl3pPr marL="806771" indent="0">
              <a:buNone/>
              <a:defRPr sz="1059">
                <a:solidFill>
                  <a:schemeClr val="bg1"/>
                </a:solidFill>
              </a:defRPr>
            </a:lvl3pPr>
            <a:lvl4pPr marL="1210157" indent="0">
              <a:buNone/>
              <a:defRPr sz="1059">
                <a:solidFill>
                  <a:schemeClr val="bg1"/>
                </a:solidFill>
              </a:defRPr>
            </a:lvl4pPr>
            <a:lvl5pPr marL="1613544" indent="0">
              <a:buNone/>
              <a:defRPr sz="1059">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309838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20504"/>
            <a:ext cx="11447319" cy="838200"/>
          </a:xfrm>
          <a:prstGeom prst="rect">
            <a:avLst/>
          </a:prstGeom>
        </p:spPr>
        <p:txBody>
          <a:bodyPr lIns="91429" tIns="45715" rIns="91429" bIns="45715"/>
          <a:lstStyle>
            <a:lvl1pPr>
              <a:defRPr sz="3177" b="1">
                <a:solidFill>
                  <a:schemeClr val="bg1"/>
                </a:solidFill>
              </a:defRPr>
            </a:lvl1pPr>
          </a:lstStyle>
          <a:p>
            <a:r>
              <a:rPr lang="en-US" dirty="0"/>
              <a:t>Click to edit Master title style</a:t>
            </a:r>
          </a:p>
        </p:txBody>
      </p:sp>
      <p:sp>
        <p:nvSpPr>
          <p:cNvPr id="3" name="Text Placeholder 5"/>
          <p:cNvSpPr>
            <a:spLocks noGrp="1"/>
          </p:cNvSpPr>
          <p:nvPr>
            <p:ph type="body" sz="quarter" idx="10"/>
          </p:nvPr>
        </p:nvSpPr>
        <p:spPr>
          <a:xfrm>
            <a:off x="382925" y="6526841"/>
            <a:ext cx="11445394" cy="226084"/>
          </a:xfrm>
          <a:prstGeom prst="rect">
            <a:avLst/>
          </a:prstGeom>
        </p:spPr>
        <p:txBody>
          <a:bodyPr anchor="b"/>
          <a:lstStyle>
            <a:lvl1pPr marL="0" indent="0">
              <a:buNone/>
              <a:defRPr sz="1059" b="1">
                <a:solidFill>
                  <a:schemeClr val="bg1"/>
                </a:solidFill>
              </a:defRPr>
            </a:lvl1pPr>
            <a:lvl2pPr marL="403386" indent="0">
              <a:buNone/>
              <a:defRPr sz="1059">
                <a:solidFill>
                  <a:schemeClr val="bg1"/>
                </a:solidFill>
              </a:defRPr>
            </a:lvl2pPr>
            <a:lvl3pPr marL="806771" indent="0">
              <a:buNone/>
              <a:defRPr sz="1059">
                <a:solidFill>
                  <a:schemeClr val="bg1"/>
                </a:solidFill>
              </a:defRPr>
            </a:lvl3pPr>
            <a:lvl4pPr marL="1210157" indent="0">
              <a:buNone/>
              <a:defRPr sz="1059">
                <a:solidFill>
                  <a:schemeClr val="bg1"/>
                </a:solidFill>
              </a:defRPr>
            </a:lvl4pPr>
            <a:lvl5pPr marL="1613544" indent="0">
              <a:buNone/>
              <a:defRPr sz="1059">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294175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0504"/>
            <a:ext cx="12209319" cy="838200"/>
          </a:xfrm>
          <a:prstGeom prst="rect">
            <a:avLst/>
          </a:prstGeom>
        </p:spPr>
        <p:txBody>
          <a:bodyPr lIns="91429" tIns="45715" rIns="91429" bIns="45715"/>
          <a:lstStyle>
            <a:lvl1pPr>
              <a:defRPr sz="3177"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81000" y="1219200"/>
            <a:ext cx="11447319" cy="5181600"/>
          </a:xfrm>
          <a:prstGeom prst="rect">
            <a:avLst/>
          </a:prstGeom>
        </p:spPr>
        <p:txBody>
          <a:bodyPr lIns="91429" tIns="45715" rIns="91429" bIns="45715"/>
          <a:lstStyle>
            <a:lvl1pPr>
              <a:spcBef>
                <a:spcPts val="0"/>
              </a:spcBef>
              <a:spcAft>
                <a:spcPts val="1059"/>
              </a:spcAft>
              <a:defRPr sz="2471">
                <a:solidFill>
                  <a:schemeClr val="bg1"/>
                </a:solidFill>
              </a:defRPr>
            </a:lvl1pPr>
            <a:lvl2pPr>
              <a:spcBef>
                <a:spcPts val="0"/>
              </a:spcBef>
              <a:spcAft>
                <a:spcPts val="1059"/>
              </a:spcAft>
              <a:defRPr sz="2118">
                <a:solidFill>
                  <a:schemeClr val="bg1"/>
                </a:solidFill>
              </a:defRPr>
            </a:lvl2pPr>
            <a:lvl3pPr>
              <a:spcBef>
                <a:spcPts val="0"/>
              </a:spcBef>
              <a:spcAft>
                <a:spcPts val="1059"/>
              </a:spcAft>
              <a:defRPr sz="1765">
                <a:solidFill>
                  <a:schemeClr val="bg1"/>
                </a:solidFill>
              </a:defRPr>
            </a:lvl3pPr>
            <a:lvl4pPr>
              <a:spcBef>
                <a:spcPts val="0"/>
              </a:spcBef>
              <a:spcAft>
                <a:spcPts val="1059"/>
              </a:spcAft>
              <a:defRPr sz="1588">
                <a:solidFill>
                  <a:schemeClr val="bg1"/>
                </a:solidFill>
              </a:defRPr>
            </a:lvl4pPr>
            <a:lvl5pPr>
              <a:spcBef>
                <a:spcPts val="0"/>
              </a:spcBef>
              <a:spcAft>
                <a:spcPts val="1059"/>
              </a:spcAft>
              <a:defRPr sz="1588">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p:nvPr>
        </p:nvSpPr>
        <p:spPr>
          <a:xfrm>
            <a:off x="382925" y="6526841"/>
            <a:ext cx="11445394" cy="226084"/>
          </a:xfrm>
          <a:prstGeom prst="rect">
            <a:avLst/>
          </a:prstGeom>
        </p:spPr>
        <p:txBody>
          <a:bodyPr anchor="b"/>
          <a:lstStyle>
            <a:lvl1pPr marL="0" indent="0">
              <a:buNone/>
              <a:defRPr sz="1059" b="1">
                <a:solidFill>
                  <a:schemeClr val="bg1"/>
                </a:solidFill>
              </a:defRPr>
            </a:lvl1pPr>
            <a:lvl2pPr marL="403386" indent="0">
              <a:buNone/>
              <a:defRPr sz="1059">
                <a:solidFill>
                  <a:schemeClr val="bg1"/>
                </a:solidFill>
              </a:defRPr>
            </a:lvl2pPr>
            <a:lvl3pPr marL="806771" indent="0">
              <a:buNone/>
              <a:defRPr sz="1059">
                <a:solidFill>
                  <a:schemeClr val="bg1"/>
                </a:solidFill>
              </a:defRPr>
            </a:lvl3pPr>
            <a:lvl4pPr marL="1210157" indent="0">
              <a:buNone/>
              <a:defRPr sz="1059">
                <a:solidFill>
                  <a:schemeClr val="bg1"/>
                </a:solidFill>
              </a:defRPr>
            </a:lvl4pPr>
            <a:lvl5pPr marL="1613544" indent="0">
              <a:buNone/>
              <a:defRPr sz="1059">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37069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20504"/>
            <a:ext cx="11447319" cy="838200"/>
          </a:xfrm>
          <a:prstGeom prst="rect">
            <a:avLst/>
          </a:prstGeom>
        </p:spPr>
        <p:txBody>
          <a:bodyPr lIns="91429" tIns="45715" rIns="91429" bIns="45715"/>
          <a:lstStyle>
            <a:lvl1pPr>
              <a:defRPr sz="3177" b="1">
                <a:solidFill>
                  <a:schemeClr val="bg1"/>
                </a:solidFill>
              </a:defRPr>
            </a:lvl1pPr>
          </a:lstStyle>
          <a:p>
            <a:r>
              <a:rPr lang="en-US" dirty="0"/>
              <a:t>Click to edit Master title style</a:t>
            </a:r>
          </a:p>
        </p:txBody>
      </p:sp>
      <p:sp>
        <p:nvSpPr>
          <p:cNvPr id="3" name="Text Placeholder 5"/>
          <p:cNvSpPr>
            <a:spLocks noGrp="1"/>
          </p:cNvSpPr>
          <p:nvPr>
            <p:ph type="body" sz="quarter" idx="10"/>
          </p:nvPr>
        </p:nvSpPr>
        <p:spPr>
          <a:xfrm>
            <a:off x="382925" y="6526841"/>
            <a:ext cx="11445394" cy="226084"/>
          </a:xfrm>
          <a:prstGeom prst="rect">
            <a:avLst/>
          </a:prstGeom>
        </p:spPr>
        <p:txBody>
          <a:bodyPr anchor="b"/>
          <a:lstStyle>
            <a:lvl1pPr marL="0" indent="0">
              <a:buNone/>
              <a:defRPr sz="1059" b="1">
                <a:solidFill>
                  <a:schemeClr val="bg1"/>
                </a:solidFill>
              </a:defRPr>
            </a:lvl1pPr>
            <a:lvl2pPr marL="403386" indent="0">
              <a:buNone/>
              <a:defRPr sz="1059">
                <a:solidFill>
                  <a:schemeClr val="bg1"/>
                </a:solidFill>
              </a:defRPr>
            </a:lvl2pPr>
            <a:lvl3pPr marL="806771" indent="0">
              <a:buNone/>
              <a:defRPr sz="1059">
                <a:solidFill>
                  <a:schemeClr val="bg1"/>
                </a:solidFill>
              </a:defRPr>
            </a:lvl3pPr>
            <a:lvl4pPr marL="1210157" indent="0">
              <a:buNone/>
              <a:defRPr sz="1059">
                <a:solidFill>
                  <a:schemeClr val="bg1"/>
                </a:solidFill>
              </a:defRPr>
            </a:lvl4pPr>
            <a:lvl5pPr marL="1613544" indent="0">
              <a:buNone/>
              <a:defRPr sz="1059">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9467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20504"/>
            <a:ext cx="11447319" cy="838200"/>
          </a:xfrm>
          <a:prstGeom prst="rect">
            <a:avLst/>
          </a:prstGeom>
        </p:spPr>
        <p:txBody>
          <a:bodyPr lIns="91429" tIns="45715" rIns="91429" bIns="45715"/>
          <a:lstStyle>
            <a:lvl1pPr>
              <a:defRPr sz="3177" b="1">
                <a:solidFill>
                  <a:schemeClr val="bg1"/>
                </a:solidFill>
              </a:defRPr>
            </a:lvl1pPr>
          </a:lstStyle>
          <a:p>
            <a:r>
              <a:rPr lang="en-US" dirty="0"/>
              <a:t>Click to edit Master title style</a:t>
            </a:r>
          </a:p>
        </p:txBody>
      </p:sp>
      <p:sp>
        <p:nvSpPr>
          <p:cNvPr id="3" name="Text Placeholder 5"/>
          <p:cNvSpPr>
            <a:spLocks noGrp="1"/>
          </p:cNvSpPr>
          <p:nvPr>
            <p:ph type="body" sz="quarter" idx="10"/>
          </p:nvPr>
        </p:nvSpPr>
        <p:spPr>
          <a:xfrm>
            <a:off x="382925" y="6526841"/>
            <a:ext cx="11445394" cy="226084"/>
          </a:xfrm>
          <a:prstGeom prst="rect">
            <a:avLst/>
          </a:prstGeom>
        </p:spPr>
        <p:txBody>
          <a:bodyPr anchor="b"/>
          <a:lstStyle>
            <a:lvl1pPr marL="0" indent="0">
              <a:buNone/>
              <a:defRPr sz="1059" b="1">
                <a:solidFill>
                  <a:schemeClr val="bg1"/>
                </a:solidFill>
              </a:defRPr>
            </a:lvl1pPr>
            <a:lvl2pPr marL="403386" indent="0">
              <a:buNone/>
              <a:defRPr sz="1059">
                <a:solidFill>
                  <a:schemeClr val="bg1"/>
                </a:solidFill>
              </a:defRPr>
            </a:lvl2pPr>
            <a:lvl3pPr marL="806771" indent="0">
              <a:buNone/>
              <a:defRPr sz="1059">
                <a:solidFill>
                  <a:schemeClr val="bg1"/>
                </a:solidFill>
              </a:defRPr>
            </a:lvl3pPr>
            <a:lvl4pPr marL="1210157" indent="0">
              <a:buNone/>
              <a:defRPr sz="1059">
                <a:solidFill>
                  <a:schemeClr val="bg1"/>
                </a:solidFill>
              </a:defRPr>
            </a:lvl4pPr>
            <a:lvl5pPr marL="1613544" indent="0">
              <a:buNone/>
              <a:defRPr sz="1059">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013815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20504"/>
            <a:ext cx="11447319" cy="838200"/>
          </a:xfrm>
          <a:prstGeom prst="rect">
            <a:avLst/>
          </a:prstGeom>
        </p:spPr>
        <p:txBody>
          <a:bodyPr lIns="91429" tIns="45715" rIns="91429" bIns="45715"/>
          <a:lstStyle>
            <a:lvl1pPr>
              <a:defRPr sz="3177" b="1">
                <a:solidFill>
                  <a:schemeClr val="bg1"/>
                </a:solidFill>
              </a:defRPr>
            </a:lvl1pPr>
          </a:lstStyle>
          <a:p>
            <a:r>
              <a:rPr lang="en-US" dirty="0"/>
              <a:t>Click to edit Master title style</a:t>
            </a:r>
          </a:p>
        </p:txBody>
      </p:sp>
      <p:sp>
        <p:nvSpPr>
          <p:cNvPr id="3" name="Text Placeholder 5"/>
          <p:cNvSpPr>
            <a:spLocks noGrp="1"/>
          </p:cNvSpPr>
          <p:nvPr>
            <p:ph type="body" sz="quarter" idx="10"/>
          </p:nvPr>
        </p:nvSpPr>
        <p:spPr>
          <a:xfrm>
            <a:off x="382925" y="6526841"/>
            <a:ext cx="11445394" cy="226084"/>
          </a:xfrm>
          <a:prstGeom prst="rect">
            <a:avLst/>
          </a:prstGeom>
        </p:spPr>
        <p:txBody>
          <a:bodyPr anchor="b"/>
          <a:lstStyle>
            <a:lvl1pPr marL="0" indent="0">
              <a:buNone/>
              <a:defRPr sz="1059" b="1">
                <a:solidFill>
                  <a:schemeClr val="bg1"/>
                </a:solidFill>
              </a:defRPr>
            </a:lvl1pPr>
            <a:lvl2pPr marL="403386" indent="0">
              <a:buNone/>
              <a:defRPr sz="1059">
                <a:solidFill>
                  <a:schemeClr val="bg1"/>
                </a:solidFill>
              </a:defRPr>
            </a:lvl2pPr>
            <a:lvl3pPr marL="806771" indent="0">
              <a:buNone/>
              <a:defRPr sz="1059">
                <a:solidFill>
                  <a:schemeClr val="bg1"/>
                </a:solidFill>
              </a:defRPr>
            </a:lvl3pPr>
            <a:lvl4pPr marL="1210157" indent="0">
              <a:buNone/>
              <a:defRPr sz="1059">
                <a:solidFill>
                  <a:schemeClr val="bg1"/>
                </a:solidFill>
              </a:defRPr>
            </a:lvl4pPr>
            <a:lvl5pPr marL="1613544" indent="0">
              <a:buNone/>
              <a:defRPr sz="1059">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511160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20504"/>
            <a:ext cx="11447319" cy="838200"/>
          </a:xfrm>
          <a:prstGeom prst="rect">
            <a:avLst/>
          </a:prstGeom>
        </p:spPr>
        <p:txBody>
          <a:bodyPr lIns="91429" tIns="45715" rIns="91429" bIns="45715"/>
          <a:lstStyle>
            <a:lvl1pPr>
              <a:defRPr sz="3177" b="1">
                <a:solidFill>
                  <a:schemeClr val="bg1"/>
                </a:solidFill>
              </a:defRPr>
            </a:lvl1pPr>
          </a:lstStyle>
          <a:p>
            <a:r>
              <a:rPr lang="en-US" dirty="0"/>
              <a:t>Click to edit Master title style</a:t>
            </a:r>
          </a:p>
        </p:txBody>
      </p:sp>
      <p:sp>
        <p:nvSpPr>
          <p:cNvPr id="3" name="Text Placeholder 5"/>
          <p:cNvSpPr>
            <a:spLocks noGrp="1"/>
          </p:cNvSpPr>
          <p:nvPr>
            <p:ph type="body" sz="quarter" idx="10"/>
          </p:nvPr>
        </p:nvSpPr>
        <p:spPr>
          <a:xfrm>
            <a:off x="382925" y="6526841"/>
            <a:ext cx="11445394" cy="226084"/>
          </a:xfrm>
          <a:prstGeom prst="rect">
            <a:avLst/>
          </a:prstGeom>
        </p:spPr>
        <p:txBody>
          <a:bodyPr anchor="b"/>
          <a:lstStyle>
            <a:lvl1pPr marL="0" indent="0">
              <a:buNone/>
              <a:defRPr sz="1059" b="1">
                <a:solidFill>
                  <a:schemeClr val="bg1"/>
                </a:solidFill>
              </a:defRPr>
            </a:lvl1pPr>
            <a:lvl2pPr marL="403386" indent="0">
              <a:buNone/>
              <a:defRPr sz="1059">
                <a:solidFill>
                  <a:schemeClr val="bg1"/>
                </a:solidFill>
              </a:defRPr>
            </a:lvl2pPr>
            <a:lvl3pPr marL="806771" indent="0">
              <a:buNone/>
              <a:defRPr sz="1059">
                <a:solidFill>
                  <a:schemeClr val="bg1"/>
                </a:solidFill>
              </a:defRPr>
            </a:lvl3pPr>
            <a:lvl4pPr marL="1210157" indent="0">
              <a:buNone/>
              <a:defRPr sz="1059">
                <a:solidFill>
                  <a:schemeClr val="bg1"/>
                </a:solidFill>
              </a:defRPr>
            </a:lvl4pPr>
            <a:lvl5pPr marL="1613544" indent="0">
              <a:buNone/>
              <a:defRPr sz="1059">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84627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5970" y="174882"/>
            <a:ext cx="11682153" cy="1143000"/>
          </a:xfrm>
        </p:spPr>
        <p:txBody>
          <a:bodyPr/>
          <a:lstStyle>
            <a:lvl1pPr>
              <a:lnSpc>
                <a:spcPct val="90000"/>
              </a:lnSpc>
              <a:defRPr sz="3600"/>
            </a:lvl1pPr>
          </a:lstStyle>
          <a:p>
            <a:r>
              <a:rPr lang="en-US" dirty="0"/>
              <a:t>Click to edit Master title style</a:t>
            </a:r>
          </a:p>
        </p:txBody>
      </p:sp>
      <p:sp>
        <p:nvSpPr>
          <p:cNvPr id="3" name="Content Placeholder 2"/>
          <p:cNvSpPr>
            <a:spLocks noGrp="1"/>
          </p:cNvSpPr>
          <p:nvPr>
            <p:ph idx="1"/>
          </p:nvPr>
        </p:nvSpPr>
        <p:spPr>
          <a:xfrm>
            <a:off x="265970" y="1342498"/>
            <a:ext cx="11682153" cy="4310158"/>
          </a:xfrm>
        </p:spPr>
        <p:txBody>
          <a:bodyPr>
            <a:noAutofit/>
          </a:bodyPr>
          <a:lstStyle>
            <a:lvl1pPr>
              <a:lnSpc>
                <a:spcPct val="90000"/>
              </a:lnSpc>
              <a:spcBef>
                <a:spcPts val="0"/>
              </a:spcBef>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0" hasCustomPrompt="1"/>
          </p:nvPr>
        </p:nvSpPr>
        <p:spPr>
          <a:xfrm>
            <a:off x="2880784" y="6010275"/>
            <a:ext cx="9067300" cy="731838"/>
          </a:xfrm>
        </p:spPr>
        <p:txBody>
          <a:bodyPr>
            <a:normAutofit/>
          </a:bodyPr>
          <a:lstStyle>
            <a:lvl1pPr marL="0" indent="0">
              <a:spcBef>
                <a:spcPts val="0"/>
              </a:spcBef>
              <a:buNone/>
              <a:defRPr sz="1100"/>
            </a:lvl1pPr>
          </a:lstStyle>
          <a:p>
            <a:pPr lvl="0"/>
            <a:r>
              <a:rPr lang="en-US" sz="1100" dirty="0"/>
              <a:t>Click to add reference</a:t>
            </a:r>
          </a:p>
        </p:txBody>
      </p:sp>
      <p:sp>
        <p:nvSpPr>
          <p:cNvPr id="5" name="Text Placeholder 4"/>
          <p:cNvSpPr>
            <a:spLocks noGrp="1"/>
          </p:cNvSpPr>
          <p:nvPr>
            <p:ph type="body" sz="quarter" idx="11" hasCustomPrompt="1"/>
          </p:nvPr>
        </p:nvSpPr>
        <p:spPr>
          <a:xfrm>
            <a:off x="266007" y="5653088"/>
            <a:ext cx="11682077" cy="271462"/>
          </a:xfrm>
        </p:spPr>
        <p:txBody>
          <a:bodyPr/>
          <a:lstStyle>
            <a:lvl1pPr marL="0" indent="0">
              <a:spcBef>
                <a:spcPts val="0"/>
              </a:spcBef>
              <a:buNone/>
              <a:defRPr sz="1300" baseline="0">
                <a:solidFill>
                  <a:schemeClr val="tx1">
                    <a:lumMod val="65000"/>
                    <a:lumOff val="35000"/>
                  </a:schemeClr>
                </a:solidFill>
              </a:defRPr>
            </a:lvl1pPr>
            <a:lvl2pPr>
              <a:defRPr sz="1300"/>
            </a:lvl2pPr>
            <a:lvl3pPr>
              <a:defRPr sz="1300"/>
            </a:lvl3pPr>
            <a:lvl4pPr>
              <a:defRPr sz="1300"/>
            </a:lvl4pPr>
            <a:lvl5pPr>
              <a:defRPr sz="1300"/>
            </a:lvl5pPr>
          </a:lstStyle>
          <a:p>
            <a:pPr lvl="0"/>
            <a:r>
              <a:rPr lang="en-US" dirty="0"/>
              <a:t>Click to add footnote</a:t>
            </a:r>
          </a:p>
        </p:txBody>
      </p:sp>
    </p:spTree>
    <p:extLst>
      <p:ext uri="{BB962C8B-B14F-4D97-AF65-F5344CB8AC3E}">
        <p14:creationId xmlns:p14="http://schemas.microsoft.com/office/powerpoint/2010/main" val="1417543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0504"/>
            <a:ext cx="12209319" cy="838200"/>
          </a:xfrm>
          <a:prstGeom prst="rect">
            <a:avLst/>
          </a:prstGeom>
        </p:spPr>
        <p:txBody>
          <a:bodyPr lIns="91429" tIns="45715" rIns="91429" bIns="45715"/>
          <a:lstStyle>
            <a:lvl1pPr>
              <a:defRPr sz="3177"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81000" y="1219200"/>
            <a:ext cx="11447319" cy="5181600"/>
          </a:xfrm>
          <a:prstGeom prst="rect">
            <a:avLst/>
          </a:prstGeom>
        </p:spPr>
        <p:txBody>
          <a:bodyPr lIns="91429" tIns="45715" rIns="91429" bIns="45715"/>
          <a:lstStyle>
            <a:lvl1pPr>
              <a:spcBef>
                <a:spcPts val="0"/>
              </a:spcBef>
              <a:spcAft>
                <a:spcPts val="1059"/>
              </a:spcAft>
              <a:defRPr sz="2471">
                <a:solidFill>
                  <a:schemeClr val="bg1"/>
                </a:solidFill>
              </a:defRPr>
            </a:lvl1pPr>
            <a:lvl2pPr>
              <a:spcBef>
                <a:spcPts val="0"/>
              </a:spcBef>
              <a:spcAft>
                <a:spcPts val="1059"/>
              </a:spcAft>
              <a:defRPr sz="2118">
                <a:solidFill>
                  <a:schemeClr val="bg1"/>
                </a:solidFill>
              </a:defRPr>
            </a:lvl2pPr>
            <a:lvl3pPr>
              <a:spcBef>
                <a:spcPts val="0"/>
              </a:spcBef>
              <a:spcAft>
                <a:spcPts val="1059"/>
              </a:spcAft>
              <a:defRPr sz="1765">
                <a:solidFill>
                  <a:schemeClr val="bg1"/>
                </a:solidFill>
              </a:defRPr>
            </a:lvl3pPr>
            <a:lvl4pPr>
              <a:spcBef>
                <a:spcPts val="0"/>
              </a:spcBef>
              <a:spcAft>
                <a:spcPts val="1059"/>
              </a:spcAft>
              <a:defRPr sz="1588">
                <a:solidFill>
                  <a:schemeClr val="bg1"/>
                </a:solidFill>
              </a:defRPr>
            </a:lvl4pPr>
            <a:lvl5pPr>
              <a:spcBef>
                <a:spcPts val="0"/>
              </a:spcBef>
              <a:spcAft>
                <a:spcPts val="1059"/>
              </a:spcAft>
              <a:defRPr sz="1588">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p:nvPr>
        </p:nvSpPr>
        <p:spPr>
          <a:xfrm>
            <a:off x="382925" y="6526841"/>
            <a:ext cx="11445394" cy="226084"/>
          </a:xfrm>
          <a:prstGeom prst="rect">
            <a:avLst/>
          </a:prstGeom>
        </p:spPr>
        <p:txBody>
          <a:bodyPr anchor="b"/>
          <a:lstStyle>
            <a:lvl1pPr marL="0" indent="0">
              <a:buNone/>
              <a:defRPr sz="1059" b="1">
                <a:solidFill>
                  <a:schemeClr val="bg1"/>
                </a:solidFill>
              </a:defRPr>
            </a:lvl1pPr>
            <a:lvl2pPr marL="403386" indent="0">
              <a:buNone/>
              <a:defRPr sz="1059">
                <a:solidFill>
                  <a:schemeClr val="bg1"/>
                </a:solidFill>
              </a:defRPr>
            </a:lvl2pPr>
            <a:lvl3pPr marL="806771" indent="0">
              <a:buNone/>
              <a:defRPr sz="1059">
                <a:solidFill>
                  <a:schemeClr val="bg1"/>
                </a:solidFill>
              </a:defRPr>
            </a:lvl3pPr>
            <a:lvl4pPr marL="1210157" indent="0">
              <a:buNone/>
              <a:defRPr sz="1059">
                <a:solidFill>
                  <a:schemeClr val="bg1"/>
                </a:solidFill>
              </a:defRPr>
            </a:lvl4pPr>
            <a:lvl5pPr marL="1613544" indent="0">
              <a:buNone/>
              <a:defRPr sz="1059">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672460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0504"/>
            <a:ext cx="12209319" cy="838200"/>
          </a:xfrm>
          <a:prstGeom prst="rect">
            <a:avLst/>
          </a:prstGeom>
        </p:spPr>
        <p:txBody>
          <a:bodyPr lIns="91429" tIns="45715" rIns="91429" bIns="45715"/>
          <a:lstStyle>
            <a:lvl1pPr>
              <a:defRPr sz="3177"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81000" y="1219200"/>
            <a:ext cx="11447319" cy="5181600"/>
          </a:xfrm>
          <a:prstGeom prst="rect">
            <a:avLst/>
          </a:prstGeom>
        </p:spPr>
        <p:txBody>
          <a:bodyPr lIns="91429" tIns="45715" rIns="91429" bIns="45715"/>
          <a:lstStyle>
            <a:lvl1pPr>
              <a:spcBef>
                <a:spcPts val="0"/>
              </a:spcBef>
              <a:spcAft>
                <a:spcPts val="1059"/>
              </a:spcAft>
              <a:defRPr sz="2471">
                <a:solidFill>
                  <a:schemeClr val="bg1"/>
                </a:solidFill>
              </a:defRPr>
            </a:lvl1pPr>
            <a:lvl2pPr>
              <a:spcBef>
                <a:spcPts val="0"/>
              </a:spcBef>
              <a:spcAft>
                <a:spcPts val="1059"/>
              </a:spcAft>
              <a:defRPr sz="2118">
                <a:solidFill>
                  <a:schemeClr val="bg1"/>
                </a:solidFill>
              </a:defRPr>
            </a:lvl2pPr>
            <a:lvl3pPr>
              <a:spcBef>
                <a:spcPts val="0"/>
              </a:spcBef>
              <a:spcAft>
                <a:spcPts val="1059"/>
              </a:spcAft>
              <a:defRPr sz="1765">
                <a:solidFill>
                  <a:schemeClr val="bg1"/>
                </a:solidFill>
              </a:defRPr>
            </a:lvl3pPr>
            <a:lvl4pPr>
              <a:spcBef>
                <a:spcPts val="0"/>
              </a:spcBef>
              <a:spcAft>
                <a:spcPts val="1059"/>
              </a:spcAft>
              <a:defRPr sz="1588">
                <a:solidFill>
                  <a:schemeClr val="bg1"/>
                </a:solidFill>
              </a:defRPr>
            </a:lvl4pPr>
            <a:lvl5pPr>
              <a:spcBef>
                <a:spcPts val="0"/>
              </a:spcBef>
              <a:spcAft>
                <a:spcPts val="1059"/>
              </a:spcAft>
              <a:defRPr sz="1588">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p:nvPr>
        </p:nvSpPr>
        <p:spPr>
          <a:xfrm>
            <a:off x="382925" y="6526841"/>
            <a:ext cx="11445394" cy="226084"/>
          </a:xfrm>
          <a:prstGeom prst="rect">
            <a:avLst/>
          </a:prstGeom>
        </p:spPr>
        <p:txBody>
          <a:bodyPr anchor="b"/>
          <a:lstStyle>
            <a:lvl1pPr marL="0" indent="0">
              <a:buNone/>
              <a:defRPr sz="1059" b="1">
                <a:solidFill>
                  <a:schemeClr val="bg1"/>
                </a:solidFill>
              </a:defRPr>
            </a:lvl1pPr>
            <a:lvl2pPr marL="403386" indent="0">
              <a:buNone/>
              <a:defRPr sz="1059">
                <a:solidFill>
                  <a:schemeClr val="bg1"/>
                </a:solidFill>
              </a:defRPr>
            </a:lvl2pPr>
            <a:lvl3pPr marL="806771" indent="0">
              <a:buNone/>
              <a:defRPr sz="1059">
                <a:solidFill>
                  <a:schemeClr val="bg1"/>
                </a:solidFill>
              </a:defRPr>
            </a:lvl3pPr>
            <a:lvl4pPr marL="1210157" indent="0">
              <a:buNone/>
              <a:defRPr sz="1059">
                <a:solidFill>
                  <a:schemeClr val="bg1"/>
                </a:solidFill>
              </a:defRPr>
            </a:lvl4pPr>
            <a:lvl5pPr marL="1613544" indent="0">
              <a:buNone/>
              <a:defRPr sz="1059">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94155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20504"/>
            <a:ext cx="11447319" cy="838200"/>
          </a:xfrm>
          <a:prstGeom prst="rect">
            <a:avLst/>
          </a:prstGeom>
        </p:spPr>
        <p:txBody>
          <a:bodyPr lIns="91429" tIns="45715" rIns="91429" bIns="45715"/>
          <a:lstStyle>
            <a:lvl1pPr>
              <a:defRPr sz="3177" b="1">
                <a:solidFill>
                  <a:schemeClr val="bg1"/>
                </a:solidFill>
              </a:defRPr>
            </a:lvl1pPr>
          </a:lstStyle>
          <a:p>
            <a:r>
              <a:rPr lang="en-US" dirty="0"/>
              <a:t>Click to edit Master title style</a:t>
            </a:r>
          </a:p>
        </p:txBody>
      </p:sp>
      <p:sp>
        <p:nvSpPr>
          <p:cNvPr id="3" name="Text Placeholder 5"/>
          <p:cNvSpPr>
            <a:spLocks noGrp="1"/>
          </p:cNvSpPr>
          <p:nvPr>
            <p:ph type="body" sz="quarter" idx="10"/>
          </p:nvPr>
        </p:nvSpPr>
        <p:spPr>
          <a:xfrm>
            <a:off x="382925" y="6526841"/>
            <a:ext cx="11445394" cy="226084"/>
          </a:xfrm>
          <a:prstGeom prst="rect">
            <a:avLst/>
          </a:prstGeom>
        </p:spPr>
        <p:txBody>
          <a:bodyPr anchor="b"/>
          <a:lstStyle>
            <a:lvl1pPr marL="0" indent="0">
              <a:buNone/>
              <a:defRPr sz="1059" b="1">
                <a:solidFill>
                  <a:schemeClr val="bg1"/>
                </a:solidFill>
              </a:defRPr>
            </a:lvl1pPr>
            <a:lvl2pPr marL="403386" indent="0">
              <a:buNone/>
              <a:defRPr sz="1059">
                <a:solidFill>
                  <a:schemeClr val="bg1"/>
                </a:solidFill>
              </a:defRPr>
            </a:lvl2pPr>
            <a:lvl3pPr marL="806771" indent="0">
              <a:buNone/>
              <a:defRPr sz="1059">
                <a:solidFill>
                  <a:schemeClr val="bg1"/>
                </a:solidFill>
              </a:defRPr>
            </a:lvl3pPr>
            <a:lvl4pPr marL="1210157" indent="0">
              <a:buNone/>
              <a:defRPr sz="1059">
                <a:solidFill>
                  <a:schemeClr val="bg1"/>
                </a:solidFill>
              </a:defRPr>
            </a:lvl4pPr>
            <a:lvl5pPr marL="1613544" indent="0">
              <a:buNone/>
              <a:defRPr sz="1059">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770281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20504"/>
            <a:ext cx="11447319" cy="838200"/>
          </a:xfrm>
          <a:prstGeom prst="rect">
            <a:avLst/>
          </a:prstGeom>
        </p:spPr>
        <p:txBody>
          <a:bodyPr lIns="91429" tIns="45715" rIns="91429" bIns="45715"/>
          <a:lstStyle>
            <a:lvl1pPr>
              <a:defRPr sz="3177" b="1">
                <a:solidFill>
                  <a:schemeClr val="bg1"/>
                </a:solidFill>
              </a:defRPr>
            </a:lvl1pPr>
          </a:lstStyle>
          <a:p>
            <a:r>
              <a:rPr lang="en-US" dirty="0"/>
              <a:t>Click to edit Master title style</a:t>
            </a:r>
          </a:p>
        </p:txBody>
      </p:sp>
      <p:sp>
        <p:nvSpPr>
          <p:cNvPr id="3" name="Text Placeholder 5"/>
          <p:cNvSpPr>
            <a:spLocks noGrp="1"/>
          </p:cNvSpPr>
          <p:nvPr>
            <p:ph type="body" sz="quarter" idx="10"/>
          </p:nvPr>
        </p:nvSpPr>
        <p:spPr>
          <a:xfrm>
            <a:off x="382925" y="6526841"/>
            <a:ext cx="11445394" cy="226084"/>
          </a:xfrm>
          <a:prstGeom prst="rect">
            <a:avLst/>
          </a:prstGeom>
        </p:spPr>
        <p:txBody>
          <a:bodyPr anchor="b"/>
          <a:lstStyle>
            <a:lvl1pPr marL="0" indent="0">
              <a:buNone/>
              <a:defRPr sz="1059" b="1">
                <a:solidFill>
                  <a:schemeClr val="bg1"/>
                </a:solidFill>
              </a:defRPr>
            </a:lvl1pPr>
            <a:lvl2pPr marL="403386" indent="0">
              <a:buNone/>
              <a:defRPr sz="1059">
                <a:solidFill>
                  <a:schemeClr val="bg1"/>
                </a:solidFill>
              </a:defRPr>
            </a:lvl2pPr>
            <a:lvl3pPr marL="806771" indent="0">
              <a:buNone/>
              <a:defRPr sz="1059">
                <a:solidFill>
                  <a:schemeClr val="bg1"/>
                </a:solidFill>
              </a:defRPr>
            </a:lvl3pPr>
            <a:lvl4pPr marL="1210157" indent="0">
              <a:buNone/>
              <a:defRPr sz="1059">
                <a:solidFill>
                  <a:schemeClr val="bg1"/>
                </a:solidFill>
              </a:defRPr>
            </a:lvl4pPr>
            <a:lvl5pPr marL="1613544" indent="0">
              <a:buNone/>
              <a:defRPr sz="1059">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949817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0504"/>
            <a:ext cx="12209319" cy="838200"/>
          </a:xfrm>
          <a:prstGeom prst="rect">
            <a:avLst/>
          </a:prstGeom>
        </p:spPr>
        <p:txBody>
          <a:bodyPr lIns="91429" tIns="45715" rIns="91429" bIns="45715"/>
          <a:lstStyle>
            <a:lvl1pPr>
              <a:defRPr sz="3177"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81000" y="1219200"/>
            <a:ext cx="11447319" cy="5181600"/>
          </a:xfrm>
          <a:prstGeom prst="rect">
            <a:avLst/>
          </a:prstGeom>
        </p:spPr>
        <p:txBody>
          <a:bodyPr lIns="91429" tIns="45715" rIns="91429" bIns="45715"/>
          <a:lstStyle>
            <a:lvl1pPr>
              <a:spcBef>
                <a:spcPts val="0"/>
              </a:spcBef>
              <a:spcAft>
                <a:spcPts val="1059"/>
              </a:spcAft>
              <a:defRPr sz="2471">
                <a:solidFill>
                  <a:schemeClr val="bg1"/>
                </a:solidFill>
              </a:defRPr>
            </a:lvl1pPr>
            <a:lvl2pPr>
              <a:spcBef>
                <a:spcPts val="0"/>
              </a:spcBef>
              <a:spcAft>
                <a:spcPts val="1059"/>
              </a:spcAft>
              <a:defRPr sz="2118">
                <a:solidFill>
                  <a:schemeClr val="bg1"/>
                </a:solidFill>
              </a:defRPr>
            </a:lvl2pPr>
            <a:lvl3pPr>
              <a:spcBef>
                <a:spcPts val="0"/>
              </a:spcBef>
              <a:spcAft>
                <a:spcPts val="1059"/>
              </a:spcAft>
              <a:defRPr sz="1765">
                <a:solidFill>
                  <a:schemeClr val="bg1"/>
                </a:solidFill>
              </a:defRPr>
            </a:lvl3pPr>
            <a:lvl4pPr>
              <a:spcBef>
                <a:spcPts val="0"/>
              </a:spcBef>
              <a:spcAft>
                <a:spcPts val="1059"/>
              </a:spcAft>
              <a:defRPr sz="1588">
                <a:solidFill>
                  <a:schemeClr val="bg1"/>
                </a:solidFill>
              </a:defRPr>
            </a:lvl4pPr>
            <a:lvl5pPr>
              <a:spcBef>
                <a:spcPts val="0"/>
              </a:spcBef>
              <a:spcAft>
                <a:spcPts val="1059"/>
              </a:spcAft>
              <a:defRPr sz="1588">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p:nvPr>
        </p:nvSpPr>
        <p:spPr>
          <a:xfrm>
            <a:off x="382925" y="6526841"/>
            <a:ext cx="11445394" cy="226084"/>
          </a:xfrm>
          <a:prstGeom prst="rect">
            <a:avLst/>
          </a:prstGeom>
        </p:spPr>
        <p:txBody>
          <a:bodyPr anchor="b"/>
          <a:lstStyle>
            <a:lvl1pPr marL="0" indent="0">
              <a:buNone/>
              <a:defRPr sz="1059" b="1">
                <a:solidFill>
                  <a:schemeClr val="bg1"/>
                </a:solidFill>
              </a:defRPr>
            </a:lvl1pPr>
            <a:lvl2pPr marL="403386" indent="0">
              <a:buNone/>
              <a:defRPr sz="1059">
                <a:solidFill>
                  <a:schemeClr val="bg1"/>
                </a:solidFill>
              </a:defRPr>
            </a:lvl2pPr>
            <a:lvl3pPr marL="806771" indent="0">
              <a:buNone/>
              <a:defRPr sz="1059">
                <a:solidFill>
                  <a:schemeClr val="bg1"/>
                </a:solidFill>
              </a:defRPr>
            </a:lvl3pPr>
            <a:lvl4pPr marL="1210157" indent="0">
              <a:buNone/>
              <a:defRPr sz="1059">
                <a:solidFill>
                  <a:schemeClr val="bg1"/>
                </a:solidFill>
              </a:defRPr>
            </a:lvl4pPr>
            <a:lvl5pPr marL="1613544" indent="0">
              <a:buNone/>
              <a:defRPr sz="1059">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340255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20504"/>
            <a:ext cx="11447319" cy="838200"/>
          </a:xfrm>
          <a:prstGeom prst="rect">
            <a:avLst/>
          </a:prstGeom>
        </p:spPr>
        <p:txBody>
          <a:bodyPr lIns="91429" tIns="45715" rIns="91429" bIns="45715"/>
          <a:lstStyle>
            <a:lvl1pPr>
              <a:defRPr sz="3177" b="1">
                <a:solidFill>
                  <a:schemeClr val="bg1"/>
                </a:solidFill>
              </a:defRPr>
            </a:lvl1pPr>
          </a:lstStyle>
          <a:p>
            <a:r>
              <a:rPr lang="en-US" dirty="0"/>
              <a:t>Click to edit Master title style</a:t>
            </a:r>
          </a:p>
        </p:txBody>
      </p:sp>
      <p:sp>
        <p:nvSpPr>
          <p:cNvPr id="3" name="Text Placeholder 5"/>
          <p:cNvSpPr>
            <a:spLocks noGrp="1"/>
          </p:cNvSpPr>
          <p:nvPr>
            <p:ph type="body" sz="quarter" idx="10"/>
          </p:nvPr>
        </p:nvSpPr>
        <p:spPr>
          <a:xfrm>
            <a:off x="382925" y="6526841"/>
            <a:ext cx="11445394" cy="226084"/>
          </a:xfrm>
          <a:prstGeom prst="rect">
            <a:avLst/>
          </a:prstGeom>
        </p:spPr>
        <p:txBody>
          <a:bodyPr anchor="b"/>
          <a:lstStyle>
            <a:lvl1pPr marL="0" indent="0">
              <a:buNone/>
              <a:defRPr sz="1059" b="1">
                <a:solidFill>
                  <a:schemeClr val="bg1"/>
                </a:solidFill>
              </a:defRPr>
            </a:lvl1pPr>
            <a:lvl2pPr marL="403386" indent="0">
              <a:buNone/>
              <a:defRPr sz="1059">
                <a:solidFill>
                  <a:schemeClr val="bg1"/>
                </a:solidFill>
              </a:defRPr>
            </a:lvl2pPr>
            <a:lvl3pPr marL="806771" indent="0">
              <a:buNone/>
              <a:defRPr sz="1059">
                <a:solidFill>
                  <a:schemeClr val="bg1"/>
                </a:solidFill>
              </a:defRPr>
            </a:lvl3pPr>
            <a:lvl4pPr marL="1210157" indent="0">
              <a:buNone/>
              <a:defRPr sz="1059">
                <a:solidFill>
                  <a:schemeClr val="bg1"/>
                </a:solidFill>
              </a:defRPr>
            </a:lvl4pPr>
            <a:lvl5pPr marL="1613544" indent="0">
              <a:buNone/>
              <a:defRPr sz="1059">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758564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20504"/>
            <a:ext cx="11447319" cy="838200"/>
          </a:xfrm>
          <a:prstGeom prst="rect">
            <a:avLst/>
          </a:prstGeom>
        </p:spPr>
        <p:txBody>
          <a:bodyPr lIns="91429" tIns="45715" rIns="91429" bIns="45715"/>
          <a:lstStyle>
            <a:lvl1pPr>
              <a:defRPr sz="3177" b="1">
                <a:solidFill>
                  <a:schemeClr val="bg1"/>
                </a:solidFill>
              </a:defRPr>
            </a:lvl1pPr>
          </a:lstStyle>
          <a:p>
            <a:r>
              <a:rPr lang="en-US" dirty="0"/>
              <a:t>Click to edit Master title style</a:t>
            </a:r>
          </a:p>
        </p:txBody>
      </p:sp>
      <p:sp>
        <p:nvSpPr>
          <p:cNvPr id="3" name="Text Placeholder 5"/>
          <p:cNvSpPr>
            <a:spLocks noGrp="1"/>
          </p:cNvSpPr>
          <p:nvPr>
            <p:ph type="body" sz="quarter" idx="10"/>
          </p:nvPr>
        </p:nvSpPr>
        <p:spPr>
          <a:xfrm>
            <a:off x="382925" y="6526841"/>
            <a:ext cx="11445394" cy="226084"/>
          </a:xfrm>
          <a:prstGeom prst="rect">
            <a:avLst/>
          </a:prstGeom>
        </p:spPr>
        <p:txBody>
          <a:bodyPr anchor="b"/>
          <a:lstStyle>
            <a:lvl1pPr marL="0" indent="0">
              <a:buNone/>
              <a:defRPr sz="1059" b="1">
                <a:solidFill>
                  <a:schemeClr val="bg1"/>
                </a:solidFill>
              </a:defRPr>
            </a:lvl1pPr>
            <a:lvl2pPr marL="403386" indent="0">
              <a:buNone/>
              <a:defRPr sz="1059">
                <a:solidFill>
                  <a:schemeClr val="bg1"/>
                </a:solidFill>
              </a:defRPr>
            </a:lvl2pPr>
            <a:lvl3pPr marL="806771" indent="0">
              <a:buNone/>
              <a:defRPr sz="1059">
                <a:solidFill>
                  <a:schemeClr val="bg1"/>
                </a:solidFill>
              </a:defRPr>
            </a:lvl3pPr>
            <a:lvl4pPr marL="1210157" indent="0">
              <a:buNone/>
              <a:defRPr sz="1059">
                <a:solidFill>
                  <a:schemeClr val="bg1"/>
                </a:solidFill>
              </a:defRPr>
            </a:lvl4pPr>
            <a:lvl5pPr marL="1613544" indent="0">
              <a:buNone/>
              <a:defRPr sz="1059">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4909193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20504"/>
            <a:ext cx="11447319" cy="838200"/>
          </a:xfrm>
          <a:prstGeom prst="rect">
            <a:avLst/>
          </a:prstGeom>
        </p:spPr>
        <p:txBody>
          <a:bodyPr lIns="91429" tIns="45715" rIns="91429" bIns="45715"/>
          <a:lstStyle>
            <a:lvl1pPr>
              <a:defRPr sz="3177" b="1">
                <a:solidFill>
                  <a:schemeClr val="bg1"/>
                </a:solidFill>
              </a:defRPr>
            </a:lvl1pPr>
          </a:lstStyle>
          <a:p>
            <a:r>
              <a:rPr lang="en-US" dirty="0"/>
              <a:t>Click to edit Master title style</a:t>
            </a:r>
          </a:p>
        </p:txBody>
      </p:sp>
      <p:sp>
        <p:nvSpPr>
          <p:cNvPr id="3" name="Text Placeholder 5"/>
          <p:cNvSpPr>
            <a:spLocks noGrp="1"/>
          </p:cNvSpPr>
          <p:nvPr>
            <p:ph type="body" sz="quarter" idx="10"/>
          </p:nvPr>
        </p:nvSpPr>
        <p:spPr>
          <a:xfrm>
            <a:off x="382925" y="6526841"/>
            <a:ext cx="11445394" cy="226084"/>
          </a:xfrm>
          <a:prstGeom prst="rect">
            <a:avLst/>
          </a:prstGeom>
        </p:spPr>
        <p:txBody>
          <a:bodyPr anchor="b"/>
          <a:lstStyle>
            <a:lvl1pPr marL="0" indent="0">
              <a:buNone/>
              <a:defRPr sz="1059" b="1">
                <a:solidFill>
                  <a:schemeClr val="bg1"/>
                </a:solidFill>
              </a:defRPr>
            </a:lvl1pPr>
            <a:lvl2pPr marL="403386" indent="0">
              <a:buNone/>
              <a:defRPr sz="1059">
                <a:solidFill>
                  <a:schemeClr val="bg1"/>
                </a:solidFill>
              </a:defRPr>
            </a:lvl2pPr>
            <a:lvl3pPr marL="806771" indent="0">
              <a:buNone/>
              <a:defRPr sz="1059">
                <a:solidFill>
                  <a:schemeClr val="bg1"/>
                </a:solidFill>
              </a:defRPr>
            </a:lvl3pPr>
            <a:lvl4pPr marL="1210157" indent="0">
              <a:buNone/>
              <a:defRPr sz="1059">
                <a:solidFill>
                  <a:schemeClr val="bg1"/>
                </a:solidFill>
              </a:defRPr>
            </a:lvl4pPr>
            <a:lvl5pPr marL="1613544" indent="0">
              <a:buNone/>
              <a:defRPr sz="1059">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619309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981677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20504"/>
            <a:ext cx="11447319" cy="838200"/>
          </a:xfrm>
          <a:prstGeom prst="rect">
            <a:avLst/>
          </a:prstGeom>
        </p:spPr>
        <p:txBody>
          <a:bodyPr lIns="91429" tIns="45715" rIns="91429" bIns="45715"/>
          <a:lstStyle>
            <a:lvl1pPr>
              <a:defRPr sz="3177" b="1">
                <a:solidFill>
                  <a:schemeClr val="bg1"/>
                </a:solidFill>
              </a:defRPr>
            </a:lvl1pPr>
          </a:lstStyle>
          <a:p>
            <a:r>
              <a:rPr lang="en-US" dirty="0"/>
              <a:t>Click to edit Master title style</a:t>
            </a:r>
          </a:p>
        </p:txBody>
      </p:sp>
      <p:sp>
        <p:nvSpPr>
          <p:cNvPr id="3" name="Text Placeholder 5"/>
          <p:cNvSpPr>
            <a:spLocks noGrp="1"/>
          </p:cNvSpPr>
          <p:nvPr>
            <p:ph type="body" sz="quarter" idx="10"/>
          </p:nvPr>
        </p:nvSpPr>
        <p:spPr>
          <a:xfrm>
            <a:off x="382925" y="6526841"/>
            <a:ext cx="11445394" cy="226084"/>
          </a:xfrm>
          <a:prstGeom prst="rect">
            <a:avLst/>
          </a:prstGeom>
        </p:spPr>
        <p:txBody>
          <a:bodyPr anchor="b"/>
          <a:lstStyle>
            <a:lvl1pPr marL="0" indent="0">
              <a:buNone/>
              <a:defRPr sz="1059" b="1">
                <a:solidFill>
                  <a:schemeClr val="bg1"/>
                </a:solidFill>
              </a:defRPr>
            </a:lvl1pPr>
            <a:lvl2pPr marL="403386" indent="0">
              <a:buNone/>
              <a:defRPr sz="1059">
                <a:solidFill>
                  <a:schemeClr val="bg1"/>
                </a:solidFill>
              </a:defRPr>
            </a:lvl2pPr>
            <a:lvl3pPr marL="806771" indent="0">
              <a:buNone/>
              <a:defRPr sz="1059">
                <a:solidFill>
                  <a:schemeClr val="bg1"/>
                </a:solidFill>
              </a:defRPr>
            </a:lvl3pPr>
            <a:lvl4pPr marL="1210157" indent="0">
              <a:buNone/>
              <a:defRPr sz="1059">
                <a:solidFill>
                  <a:schemeClr val="bg1"/>
                </a:solidFill>
              </a:defRPr>
            </a:lvl4pPr>
            <a:lvl5pPr marL="1613544" indent="0">
              <a:buNone/>
              <a:defRPr sz="1059">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266142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066317"/>
            <a:ext cx="10363200" cy="1362075"/>
          </a:xfrm>
        </p:spPr>
        <p:txBody>
          <a:bodyPr anchor="ct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3438729"/>
            <a:ext cx="10363200" cy="1500187"/>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595906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20504"/>
            <a:ext cx="11447319" cy="838200"/>
          </a:xfrm>
          <a:prstGeom prst="rect">
            <a:avLst/>
          </a:prstGeom>
        </p:spPr>
        <p:txBody>
          <a:bodyPr lIns="91429" tIns="45715" rIns="91429" bIns="45715"/>
          <a:lstStyle>
            <a:lvl1pPr>
              <a:defRPr sz="3177" b="1">
                <a:solidFill>
                  <a:schemeClr val="bg1"/>
                </a:solidFill>
              </a:defRPr>
            </a:lvl1pPr>
          </a:lstStyle>
          <a:p>
            <a:r>
              <a:rPr lang="en-US" dirty="0"/>
              <a:t>Click to edit Master title style</a:t>
            </a:r>
          </a:p>
        </p:txBody>
      </p:sp>
      <p:sp>
        <p:nvSpPr>
          <p:cNvPr id="3" name="Text Placeholder 5"/>
          <p:cNvSpPr>
            <a:spLocks noGrp="1"/>
          </p:cNvSpPr>
          <p:nvPr>
            <p:ph type="body" sz="quarter" idx="10"/>
          </p:nvPr>
        </p:nvSpPr>
        <p:spPr>
          <a:xfrm>
            <a:off x="382925" y="6526841"/>
            <a:ext cx="11445394" cy="226084"/>
          </a:xfrm>
          <a:prstGeom prst="rect">
            <a:avLst/>
          </a:prstGeom>
        </p:spPr>
        <p:txBody>
          <a:bodyPr anchor="b"/>
          <a:lstStyle>
            <a:lvl1pPr marL="0" indent="0">
              <a:buNone/>
              <a:defRPr sz="1059" b="1">
                <a:solidFill>
                  <a:schemeClr val="bg1"/>
                </a:solidFill>
              </a:defRPr>
            </a:lvl1pPr>
            <a:lvl2pPr marL="403386" indent="0">
              <a:buNone/>
              <a:defRPr sz="1059">
                <a:solidFill>
                  <a:schemeClr val="bg1"/>
                </a:solidFill>
              </a:defRPr>
            </a:lvl2pPr>
            <a:lvl3pPr marL="806771" indent="0">
              <a:buNone/>
              <a:defRPr sz="1059">
                <a:solidFill>
                  <a:schemeClr val="bg1"/>
                </a:solidFill>
              </a:defRPr>
            </a:lvl3pPr>
            <a:lvl4pPr marL="1210157" indent="0">
              <a:buNone/>
              <a:defRPr sz="1059">
                <a:solidFill>
                  <a:schemeClr val="bg1"/>
                </a:solidFill>
              </a:defRPr>
            </a:lvl4pPr>
            <a:lvl5pPr marL="1613544" indent="0">
              <a:buNone/>
              <a:defRPr sz="1059">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0117141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4"/>
            <a:ext cx="10972800" cy="856071"/>
          </a:xfrm>
        </p:spPr>
        <p:txBody>
          <a:bodyPr/>
          <a:lstStyle/>
          <a:p>
            <a:r>
              <a:rPr lang="en-US" dirty="0"/>
              <a:t>Click to edit Master title style</a:t>
            </a:r>
          </a:p>
        </p:txBody>
      </p:sp>
      <p:sp>
        <p:nvSpPr>
          <p:cNvPr id="3" name="Content Placeholder 2"/>
          <p:cNvSpPr>
            <a:spLocks noGrp="1"/>
          </p:cNvSpPr>
          <p:nvPr>
            <p:ph idx="1"/>
          </p:nvPr>
        </p:nvSpPr>
        <p:spPr>
          <a:xfrm>
            <a:off x="609600" y="1368323"/>
            <a:ext cx="10972800" cy="4498258"/>
          </a:xfrm>
        </p:spPr>
        <p:txBody>
          <a:bodyPr/>
          <a:lstStyle>
            <a:lvl1pPr>
              <a:lnSpc>
                <a:spcPts val="3040"/>
              </a:lnSpc>
              <a:buClr>
                <a:srgbClr val="A4D233"/>
              </a:buClr>
              <a:defRPr>
                <a:solidFill>
                  <a:srgbClr val="54585A"/>
                </a:solidFill>
              </a:defRPr>
            </a:lvl1pPr>
            <a:lvl2pPr>
              <a:lnSpc>
                <a:spcPts val="3040"/>
              </a:lnSpc>
              <a:buClr>
                <a:srgbClr val="A4D233"/>
              </a:buClr>
              <a:defRPr>
                <a:solidFill>
                  <a:srgbClr val="54585A"/>
                </a:solidFill>
              </a:defRPr>
            </a:lvl2pPr>
            <a:lvl3pPr>
              <a:lnSpc>
                <a:spcPts val="3040"/>
              </a:lnSpc>
              <a:buClr>
                <a:srgbClr val="A4D233"/>
              </a:buClr>
              <a:defRPr>
                <a:solidFill>
                  <a:srgbClr val="54585A"/>
                </a:solidFill>
              </a:defRPr>
            </a:lvl3pPr>
            <a:lvl4pPr>
              <a:lnSpc>
                <a:spcPts val="3040"/>
              </a:lnSpc>
              <a:buClr>
                <a:srgbClr val="A4D233"/>
              </a:buClr>
              <a:defRPr>
                <a:solidFill>
                  <a:srgbClr val="54585A"/>
                </a:solidFill>
              </a:defRPr>
            </a:lvl4pPr>
            <a:lvl5pPr>
              <a:lnSpc>
                <a:spcPts val="3040"/>
              </a:lnSpc>
              <a:buClr>
                <a:srgbClr val="A4D233"/>
              </a:buClr>
              <a:defRPr>
                <a:solidFill>
                  <a:srgbClr val="5458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1517225" y="5222240"/>
            <a:ext cx="184731" cy="369332"/>
          </a:xfrm>
          <a:prstGeom prst="rect">
            <a:avLst/>
          </a:prstGeom>
          <a:noFill/>
        </p:spPr>
        <p:txBody>
          <a:bodyPr wrap="none" rtlCol="0">
            <a:spAutoFit/>
          </a:bodyPr>
          <a:lstStyle/>
          <a:p>
            <a:endParaRPr lang="en-US" sz="1800" dirty="0"/>
          </a:p>
        </p:txBody>
      </p:sp>
      <p:pic>
        <p:nvPicPr>
          <p:cNvPr id="7" name="Picture 6">
            <a:extLst>
              <a:ext uri="{FF2B5EF4-FFF2-40B4-BE49-F238E27FC236}">
                <a16:creationId xmlns:a16="http://schemas.microsoft.com/office/drawing/2014/main" id="{D4B5ECEB-AEDE-48A1-971D-195BFADFD8FC}"/>
              </a:ext>
            </a:extLst>
          </p:cNvPr>
          <p:cNvPicPr>
            <a:picLocks noChangeAspect="1"/>
          </p:cNvPicPr>
          <p:nvPr userDrawn="1"/>
        </p:nvPicPr>
        <p:blipFill>
          <a:blip r:embed="rId2"/>
          <a:stretch>
            <a:fillRect/>
          </a:stretch>
        </p:blipFill>
        <p:spPr>
          <a:xfrm>
            <a:off x="-189665" y="5671285"/>
            <a:ext cx="2024624" cy="1312306"/>
          </a:xfrm>
          <a:prstGeom prst="rect">
            <a:avLst/>
          </a:prstGeom>
        </p:spPr>
      </p:pic>
    </p:spTree>
    <p:extLst>
      <p:ext uri="{BB962C8B-B14F-4D97-AF65-F5344CB8AC3E}">
        <p14:creationId xmlns:p14="http://schemas.microsoft.com/office/powerpoint/2010/main" val="32760375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795FDA2-48A2-47FD-B903-DA444D048600}" type="datetimeFigureOut">
              <a:rPr lang="en-US" altLang="en-US"/>
              <a:pPr>
                <a:defRPr/>
              </a:pPr>
              <a:t>11/2/2018</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altLang="en-US" dirty="0"/>
          </a:p>
        </p:txBody>
      </p:sp>
      <p:sp>
        <p:nvSpPr>
          <p:cNvPr id="5" name="Slide Number Placeholder 5"/>
          <p:cNvSpPr>
            <a:spLocks noGrp="1"/>
          </p:cNvSpPr>
          <p:nvPr>
            <p:ph type="sldNum" sz="quarter" idx="12"/>
          </p:nvPr>
        </p:nvSpPr>
        <p:spPr/>
        <p:txBody>
          <a:bodyPr/>
          <a:lstStyle>
            <a:lvl1pPr>
              <a:defRPr/>
            </a:lvl1pPr>
          </a:lstStyle>
          <a:p>
            <a:pPr>
              <a:defRPr/>
            </a:pPr>
            <a:fld id="{A4CF3DE8-BCF1-4A9B-9B15-8F68BFEB1C95}" type="slidenum">
              <a:rPr lang="en-US" altLang="en-US"/>
              <a:pPr>
                <a:defRPr/>
              </a:pPr>
              <a:t>‹#›</a:t>
            </a:fld>
            <a:endParaRPr lang="en-US" altLang="en-US" dirty="0"/>
          </a:p>
        </p:txBody>
      </p:sp>
      <p:pic>
        <p:nvPicPr>
          <p:cNvPr id="6" name="Picture 5">
            <a:extLst>
              <a:ext uri="{FF2B5EF4-FFF2-40B4-BE49-F238E27FC236}">
                <a16:creationId xmlns:a16="http://schemas.microsoft.com/office/drawing/2014/main" id="{A9E69C88-3042-42C7-AA8E-FF7BFCEFB1FE}"/>
              </a:ext>
            </a:extLst>
          </p:cNvPr>
          <p:cNvPicPr>
            <a:picLocks noChangeAspect="1"/>
          </p:cNvPicPr>
          <p:nvPr userDrawn="1"/>
        </p:nvPicPr>
        <p:blipFill>
          <a:blip r:embed="rId2"/>
          <a:stretch>
            <a:fillRect/>
          </a:stretch>
        </p:blipFill>
        <p:spPr>
          <a:xfrm>
            <a:off x="-186908" y="5661556"/>
            <a:ext cx="2024048" cy="1316850"/>
          </a:xfrm>
          <a:prstGeom prst="rect">
            <a:avLst/>
          </a:prstGeom>
        </p:spPr>
      </p:pic>
    </p:spTree>
    <p:extLst>
      <p:ext uri="{BB962C8B-B14F-4D97-AF65-F5344CB8AC3E}">
        <p14:creationId xmlns:p14="http://schemas.microsoft.com/office/powerpoint/2010/main" val="2194230787"/>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el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2" y="279405"/>
            <a:ext cx="11091373" cy="1144587"/>
          </a:xfrm>
          <a:prstGeom prst="rect">
            <a:avLst/>
          </a:prstGeom>
        </p:spPr>
        <p:txBody>
          <a:bodyPr tIns="126000"/>
          <a:lstStyle>
            <a:lvl1pPr>
              <a:lnSpc>
                <a:spcPct val="75000"/>
              </a:lnSpc>
              <a:defRPr>
                <a:solidFill>
                  <a:schemeClr val="accent4"/>
                </a:solidFill>
              </a:defRPr>
            </a:lvl1pPr>
          </a:lstStyle>
          <a:p>
            <a:r>
              <a:rPr lang="en-US" noProof="0"/>
              <a:t>Click to edit Master title style</a:t>
            </a:r>
            <a:endParaRPr lang="en-US" noProof="0" dirty="0"/>
          </a:p>
        </p:txBody>
      </p:sp>
      <p:sp>
        <p:nvSpPr>
          <p:cNvPr id="9" name="Content Placeholder 2"/>
          <p:cNvSpPr>
            <a:spLocks noGrp="1"/>
          </p:cNvSpPr>
          <p:nvPr>
            <p:ph idx="1"/>
          </p:nvPr>
        </p:nvSpPr>
        <p:spPr>
          <a:xfrm>
            <a:off x="698506" y="1346200"/>
            <a:ext cx="11112540"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Tree>
    <p:extLst>
      <p:ext uri="{BB962C8B-B14F-4D97-AF65-F5344CB8AC3E}">
        <p14:creationId xmlns:p14="http://schemas.microsoft.com/office/powerpoint/2010/main" val="23394522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3361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925" y="1334194"/>
            <a:ext cx="5739476" cy="4318895"/>
          </a:xfrm>
        </p:spPr>
        <p:txBody>
          <a:bodyPr>
            <a:normAutofit/>
          </a:bodyPr>
          <a:lstStyle>
            <a:lvl1pPr>
              <a:lnSpc>
                <a:spcPct val="90000"/>
              </a:lnSpc>
              <a:spcBef>
                <a:spcPts val="0"/>
              </a:spcBef>
              <a:defRPr sz="2400"/>
            </a:lvl1pPr>
            <a:lvl2pPr>
              <a:lnSpc>
                <a:spcPct val="90000"/>
              </a:lnSpc>
              <a:spcBef>
                <a:spcPts val="0"/>
              </a:spcBef>
              <a:defRPr sz="2000"/>
            </a:lvl2pPr>
            <a:lvl3pPr>
              <a:lnSpc>
                <a:spcPct val="90000"/>
              </a:lnSpc>
              <a:spcBef>
                <a:spcPts val="0"/>
              </a:spcBef>
              <a:defRPr sz="1800"/>
            </a:lvl3pPr>
            <a:lvl4pPr>
              <a:lnSpc>
                <a:spcPct val="90000"/>
              </a:lnSpc>
              <a:spcBef>
                <a:spcPts val="0"/>
              </a:spcBef>
              <a:defRPr sz="1600"/>
            </a:lvl4pPr>
            <a:lvl5pPr>
              <a:lnSpc>
                <a:spcPct val="90000"/>
              </a:lnSpc>
              <a:spcBef>
                <a:spcPts val="0"/>
              </a:spcBef>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34194"/>
            <a:ext cx="5742432" cy="4318895"/>
          </a:xfrm>
        </p:spPr>
        <p:txBody>
          <a:bodyPr>
            <a:normAutofit/>
          </a:bodyPr>
          <a:lstStyle>
            <a:lvl1pPr>
              <a:lnSpc>
                <a:spcPct val="90000"/>
              </a:lnSpc>
              <a:spcBef>
                <a:spcPts val="0"/>
              </a:spcBef>
              <a:defRPr sz="2400"/>
            </a:lvl1pPr>
            <a:lvl2pPr>
              <a:lnSpc>
                <a:spcPct val="90000"/>
              </a:lnSpc>
              <a:spcBef>
                <a:spcPts val="0"/>
              </a:spcBef>
              <a:defRPr sz="2000"/>
            </a:lvl2pPr>
            <a:lvl3pPr>
              <a:lnSpc>
                <a:spcPct val="90000"/>
              </a:lnSpc>
              <a:spcBef>
                <a:spcPts val="0"/>
              </a:spcBef>
              <a:defRPr sz="1800"/>
            </a:lvl3pPr>
            <a:lvl4pPr>
              <a:lnSpc>
                <a:spcPct val="90000"/>
              </a:lnSpc>
              <a:spcBef>
                <a:spcPts val="0"/>
              </a:spcBef>
              <a:defRPr sz="1600"/>
            </a:lvl4pPr>
            <a:lvl5pPr>
              <a:lnSpc>
                <a:spcPct val="90000"/>
              </a:lnSpc>
              <a:spcBef>
                <a:spcPts val="0"/>
              </a:spcBef>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1" hasCustomPrompt="1"/>
          </p:nvPr>
        </p:nvSpPr>
        <p:spPr>
          <a:xfrm>
            <a:off x="266007" y="5653088"/>
            <a:ext cx="11682077" cy="271462"/>
          </a:xfrm>
        </p:spPr>
        <p:txBody>
          <a:bodyPr/>
          <a:lstStyle>
            <a:lvl1pPr marL="0" indent="0">
              <a:spcBef>
                <a:spcPts val="0"/>
              </a:spcBef>
              <a:buNone/>
              <a:defRPr sz="1300" baseline="0">
                <a:solidFill>
                  <a:schemeClr val="tx1">
                    <a:lumMod val="65000"/>
                    <a:lumOff val="35000"/>
                  </a:schemeClr>
                </a:solidFill>
              </a:defRPr>
            </a:lvl1pPr>
            <a:lvl2pPr>
              <a:defRPr sz="1300"/>
            </a:lvl2pPr>
            <a:lvl3pPr>
              <a:defRPr sz="1300"/>
            </a:lvl3pPr>
            <a:lvl4pPr>
              <a:defRPr sz="1300"/>
            </a:lvl4pPr>
            <a:lvl5pPr>
              <a:defRPr sz="1300"/>
            </a:lvl5pPr>
          </a:lstStyle>
          <a:p>
            <a:pPr lvl="0"/>
            <a:r>
              <a:rPr lang="en-US" dirty="0"/>
              <a:t>Click to add footnote</a:t>
            </a:r>
          </a:p>
        </p:txBody>
      </p:sp>
      <p:sp>
        <p:nvSpPr>
          <p:cNvPr id="6" name="Text Placeholder 7"/>
          <p:cNvSpPr>
            <a:spLocks noGrp="1"/>
          </p:cNvSpPr>
          <p:nvPr>
            <p:ph type="body" sz="quarter" idx="10" hasCustomPrompt="1"/>
          </p:nvPr>
        </p:nvSpPr>
        <p:spPr>
          <a:xfrm>
            <a:off x="2880784" y="6010275"/>
            <a:ext cx="9067300" cy="731838"/>
          </a:xfrm>
        </p:spPr>
        <p:txBody>
          <a:bodyPr>
            <a:normAutofit/>
          </a:bodyPr>
          <a:lstStyle>
            <a:lvl1pPr marL="0" indent="0">
              <a:spcBef>
                <a:spcPts val="0"/>
              </a:spcBef>
              <a:buNone/>
              <a:defRPr sz="1100"/>
            </a:lvl1pPr>
          </a:lstStyle>
          <a:p>
            <a:pPr lvl="0"/>
            <a:r>
              <a:rPr lang="en-US" sz="1100" dirty="0"/>
              <a:t>Click to add reference</a:t>
            </a:r>
          </a:p>
        </p:txBody>
      </p:sp>
    </p:spTree>
    <p:extLst>
      <p:ext uri="{BB962C8B-B14F-4D97-AF65-F5344CB8AC3E}">
        <p14:creationId xmlns:p14="http://schemas.microsoft.com/office/powerpoint/2010/main" val="1368648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4925" y="174882"/>
            <a:ext cx="1168215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4924" y="1335601"/>
            <a:ext cx="57424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4924" y="1975364"/>
            <a:ext cx="5742432" cy="3677725"/>
          </a:xfrm>
        </p:spPr>
        <p:txBody>
          <a:bodyPr/>
          <a:lstStyle>
            <a:lvl1pPr>
              <a:lnSpc>
                <a:spcPct val="90000"/>
              </a:lnSpc>
              <a:spcBef>
                <a:spcPts val="0"/>
              </a:spcBef>
              <a:defRPr sz="2400"/>
            </a:lvl1pPr>
            <a:lvl2pPr>
              <a:lnSpc>
                <a:spcPct val="90000"/>
              </a:lnSpc>
              <a:spcBef>
                <a:spcPts val="0"/>
              </a:spcBef>
              <a:defRPr sz="2000"/>
            </a:lvl2pPr>
            <a:lvl3pPr>
              <a:lnSpc>
                <a:spcPct val="90000"/>
              </a:lnSpc>
              <a:spcBef>
                <a:spcPts val="0"/>
              </a:spcBef>
              <a:defRPr sz="1800"/>
            </a:lvl3pPr>
            <a:lvl4pPr>
              <a:lnSpc>
                <a:spcPct val="90000"/>
              </a:lnSpc>
              <a:spcBef>
                <a:spcPts val="0"/>
              </a:spcBef>
              <a:defRPr sz="1600"/>
            </a:lvl4pPr>
            <a:lvl5pPr>
              <a:lnSpc>
                <a:spcPct val="90000"/>
              </a:lnSpc>
              <a:spcBef>
                <a:spcPts val="0"/>
              </a:spcBef>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5" y="1335601"/>
            <a:ext cx="57424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5" y="1975364"/>
            <a:ext cx="5742432" cy="3677725"/>
          </a:xfrm>
        </p:spPr>
        <p:txBody>
          <a:bodyPr/>
          <a:lstStyle>
            <a:lvl1pPr>
              <a:lnSpc>
                <a:spcPct val="90000"/>
              </a:lnSpc>
              <a:spcBef>
                <a:spcPts val="0"/>
              </a:spcBef>
              <a:defRPr sz="2400"/>
            </a:lvl1pPr>
            <a:lvl2pPr>
              <a:lnSpc>
                <a:spcPct val="90000"/>
              </a:lnSpc>
              <a:spcBef>
                <a:spcPts val="0"/>
              </a:spcBef>
              <a:defRPr sz="2000"/>
            </a:lvl2pPr>
            <a:lvl3pPr>
              <a:lnSpc>
                <a:spcPct val="90000"/>
              </a:lnSpc>
              <a:spcBef>
                <a:spcPts val="0"/>
              </a:spcBef>
              <a:defRPr sz="1800"/>
            </a:lvl3pPr>
            <a:lvl4pPr>
              <a:lnSpc>
                <a:spcPct val="90000"/>
              </a:lnSpc>
              <a:spcBef>
                <a:spcPts val="0"/>
              </a:spcBef>
              <a:defRPr sz="1600"/>
            </a:lvl4pPr>
            <a:lvl5pPr>
              <a:lnSpc>
                <a:spcPct val="90000"/>
              </a:lnSpc>
              <a:spcBef>
                <a:spcPts val="0"/>
              </a:spcBef>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11" hasCustomPrompt="1"/>
          </p:nvPr>
        </p:nvSpPr>
        <p:spPr>
          <a:xfrm>
            <a:off x="266007" y="5653088"/>
            <a:ext cx="11682077" cy="271462"/>
          </a:xfrm>
        </p:spPr>
        <p:txBody>
          <a:bodyPr/>
          <a:lstStyle>
            <a:lvl1pPr marL="0" indent="0">
              <a:spcBef>
                <a:spcPts val="0"/>
              </a:spcBef>
              <a:buNone/>
              <a:defRPr sz="1300" baseline="0">
                <a:solidFill>
                  <a:schemeClr val="tx1">
                    <a:lumMod val="65000"/>
                    <a:lumOff val="35000"/>
                  </a:schemeClr>
                </a:solidFill>
              </a:defRPr>
            </a:lvl1pPr>
            <a:lvl2pPr>
              <a:defRPr sz="1300"/>
            </a:lvl2pPr>
            <a:lvl3pPr>
              <a:defRPr sz="1300"/>
            </a:lvl3pPr>
            <a:lvl4pPr>
              <a:defRPr sz="1300"/>
            </a:lvl4pPr>
            <a:lvl5pPr>
              <a:defRPr sz="1300"/>
            </a:lvl5pPr>
          </a:lstStyle>
          <a:p>
            <a:pPr lvl="0"/>
            <a:r>
              <a:rPr lang="en-US" dirty="0"/>
              <a:t>Click to add footnote</a:t>
            </a:r>
          </a:p>
        </p:txBody>
      </p:sp>
      <p:sp>
        <p:nvSpPr>
          <p:cNvPr id="8" name="Text Placeholder 7"/>
          <p:cNvSpPr>
            <a:spLocks noGrp="1"/>
          </p:cNvSpPr>
          <p:nvPr>
            <p:ph type="body" sz="quarter" idx="10" hasCustomPrompt="1"/>
          </p:nvPr>
        </p:nvSpPr>
        <p:spPr>
          <a:xfrm>
            <a:off x="2880784" y="6010275"/>
            <a:ext cx="9067300" cy="731838"/>
          </a:xfrm>
        </p:spPr>
        <p:txBody>
          <a:bodyPr>
            <a:normAutofit/>
          </a:bodyPr>
          <a:lstStyle>
            <a:lvl1pPr marL="0" indent="0">
              <a:spcBef>
                <a:spcPts val="0"/>
              </a:spcBef>
              <a:buNone/>
              <a:defRPr sz="1100"/>
            </a:lvl1pPr>
          </a:lstStyle>
          <a:p>
            <a:pPr lvl="0"/>
            <a:r>
              <a:rPr lang="en-US" sz="1100" dirty="0"/>
              <a:t>Click to add reference</a:t>
            </a:r>
          </a:p>
        </p:txBody>
      </p:sp>
    </p:spTree>
    <p:extLst>
      <p:ext uri="{BB962C8B-B14F-4D97-AF65-F5344CB8AC3E}">
        <p14:creationId xmlns:p14="http://schemas.microsoft.com/office/powerpoint/2010/main" val="373967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7"/>
          <p:cNvSpPr>
            <a:spLocks noGrp="1"/>
          </p:cNvSpPr>
          <p:nvPr>
            <p:ph type="body" sz="quarter" idx="10" hasCustomPrompt="1"/>
          </p:nvPr>
        </p:nvSpPr>
        <p:spPr>
          <a:xfrm>
            <a:off x="2880784" y="6010275"/>
            <a:ext cx="9067300" cy="731838"/>
          </a:xfrm>
        </p:spPr>
        <p:txBody>
          <a:bodyPr>
            <a:normAutofit/>
          </a:bodyPr>
          <a:lstStyle>
            <a:lvl1pPr marL="0" indent="0">
              <a:spcBef>
                <a:spcPts val="0"/>
              </a:spcBef>
              <a:buNone/>
              <a:defRPr sz="1100"/>
            </a:lvl1pPr>
          </a:lstStyle>
          <a:p>
            <a:pPr lvl="0"/>
            <a:r>
              <a:rPr lang="en-US" sz="1100" dirty="0"/>
              <a:t>Click to edit reference</a:t>
            </a:r>
          </a:p>
        </p:txBody>
      </p:sp>
      <p:sp>
        <p:nvSpPr>
          <p:cNvPr id="4" name="Text Placeholder 4"/>
          <p:cNvSpPr>
            <a:spLocks noGrp="1"/>
          </p:cNvSpPr>
          <p:nvPr>
            <p:ph type="body" sz="quarter" idx="11" hasCustomPrompt="1"/>
          </p:nvPr>
        </p:nvSpPr>
        <p:spPr>
          <a:xfrm>
            <a:off x="266007" y="5653088"/>
            <a:ext cx="11682077" cy="271462"/>
          </a:xfrm>
        </p:spPr>
        <p:txBody>
          <a:bodyPr/>
          <a:lstStyle>
            <a:lvl1pPr marL="0" indent="0">
              <a:spcBef>
                <a:spcPts val="0"/>
              </a:spcBef>
              <a:buNone/>
              <a:defRPr sz="1300" baseline="0">
                <a:solidFill>
                  <a:schemeClr val="tx1">
                    <a:lumMod val="65000"/>
                    <a:lumOff val="35000"/>
                  </a:schemeClr>
                </a:solidFill>
              </a:defRPr>
            </a:lvl1pPr>
            <a:lvl2pPr>
              <a:defRPr sz="1300"/>
            </a:lvl2pPr>
            <a:lvl3pPr>
              <a:defRPr sz="1300"/>
            </a:lvl3pPr>
            <a:lvl4pPr>
              <a:defRPr sz="1300"/>
            </a:lvl4pPr>
            <a:lvl5pPr>
              <a:defRPr sz="1300"/>
            </a:lvl5pPr>
          </a:lstStyle>
          <a:p>
            <a:pPr lvl="0"/>
            <a:r>
              <a:rPr lang="en-US" dirty="0"/>
              <a:t>Click to edit footnote</a:t>
            </a:r>
          </a:p>
        </p:txBody>
      </p:sp>
    </p:spTree>
    <p:extLst>
      <p:ext uri="{BB962C8B-B14F-4D97-AF65-F5344CB8AC3E}">
        <p14:creationId xmlns:p14="http://schemas.microsoft.com/office/powerpoint/2010/main" val="2339038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Text Placeholder 7"/>
          <p:cNvSpPr>
            <a:spLocks noGrp="1"/>
          </p:cNvSpPr>
          <p:nvPr>
            <p:ph type="body" sz="quarter" idx="10" hasCustomPrompt="1"/>
          </p:nvPr>
        </p:nvSpPr>
        <p:spPr>
          <a:xfrm>
            <a:off x="2880784" y="6010275"/>
            <a:ext cx="9071730" cy="731838"/>
          </a:xfrm>
        </p:spPr>
        <p:txBody>
          <a:bodyPr>
            <a:normAutofit/>
          </a:bodyPr>
          <a:lstStyle>
            <a:lvl1pPr marL="0" indent="0">
              <a:spcBef>
                <a:spcPts val="0"/>
              </a:spcBef>
              <a:buNone/>
              <a:defRPr sz="1100"/>
            </a:lvl1pPr>
          </a:lstStyle>
          <a:p>
            <a:pPr lvl="0"/>
            <a:r>
              <a:rPr lang="en-US" sz="1100" dirty="0"/>
              <a:t>Click to edit reference</a:t>
            </a:r>
          </a:p>
        </p:txBody>
      </p:sp>
    </p:spTree>
    <p:extLst>
      <p:ext uri="{BB962C8B-B14F-4D97-AF65-F5344CB8AC3E}">
        <p14:creationId xmlns:p14="http://schemas.microsoft.com/office/powerpoint/2010/main" val="828888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0587" y="273050"/>
            <a:ext cx="4350097"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7195112" cy="5587423"/>
          </a:xfrm>
        </p:spPr>
        <p:txBody>
          <a:bodyPr>
            <a:normAutofit/>
          </a:bodyPr>
          <a:lstStyle>
            <a:lvl1pPr>
              <a:lnSpc>
                <a:spcPct val="90000"/>
              </a:lnSpc>
              <a:spcBef>
                <a:spcPts val="0"/>
              </a:spcBef>
              <a:defRPr sz="2800"/>
            </a:lvl1pPr>
            <a:lvl2pPr>
              <a:lnSpc>
                <a:spcPct val="90000"/>
              </a:lnSpc>
              <a:spcBef>
                <a:spcPts val="0"/>
              </a:spcBef>
              <a:defRPr sz="2400"/>
            </a:lvl2pPr>
            <a:lvl3pPr>
              <a:lnSpc>
                <a:spcPct val="90000"/>
              </a:lnSpc>
              <a:spcBef>
                <a:spcPts val="0"/>
              </a:spcBef>
              <a:defRPr sz="2000"/>
            </a:lvl3pPr>
            <a:lvl4pPr>
              <a:lnSpc>
                <a:spcPct val="90000"/>
              </a:lnSpc>
              <a:spcBef>
                <a:spcPts val="0"/>
              </a:spcBef>
              <a:defRPr sz="1800"/>
            </a:lvl4pPr>
            <a:lvl5pPr>
              <a:lnSpc>
                <a:spcPct val="90000"/>
              </a:lnSpc>
              <a:spcBef>
                <a:spcPts val="0"/>
              </a:spcBef>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70587" y="1435101"/>
            <a:ext cx="4350097" cy="44253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7"/>
          <p:cNvSpPr>
            <a:spLocks noGrp="1"/>
          </p:cNvSpPr>
          <p:nvPr>
            <p:ph type="body" sz="quarter" idx="10" hasCustomPrompt="1"/>
          </p:nvPr>
        </p:nvSpPr>
        <p:spPr>
          <a:xfrm>
            <a:off x="2880783" y="6010275"/>
            <a:ext cx="9081062" cy="731838"/>
          </a:xfrm>
        </p:spPr>
        <p:txBody>
          <a:bodyPr>
            <a:normAutofit/>
          </a:bodyPr>
          <a:lstStyle>
            <a:lvl1pPr marL="0" indent="0">
              <a:spcBef>
                <a:spcPts val="0"/>
              </a:spcBef>
              <a:buNone/>
              <a:defRPr sz="1100"/>
            </a:lvl1pPr>
          </a:lstStyle>
          <a:p>
            <a:pPr lvl="0"/>
            <a:r>
              <a:rPr lang="en-US" sz="1100" dirty="0"/>
              <a:t>Click to edit reference</a:t>
            </a:r>
          </a:p>
        </p:txBody>
      </p:sp>
    </p:spTree>
    <p:extLst>
      <p:ext uri="{BB962C8B-B14F-4D97-AF65-F5344CB8AC3E}">
        <p14:creationId xmlns:p14="http://schemas.microsoft.com/office/powerpoint/2010/main" val="15262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418214"/>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230389"/>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4984952"/>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7"/>
          <p:cNvSpPr>
            <a:spLocks noGrp="1"/>
          </p:cNvSpPr>
          <p:nvPr>
            <p:ph type="body" sz="quarter" idx="10" hasCustomPrompt="1"/>
          </p:nvPr>
        </p:nvSpPr>
        <p:spPr>
          <a:xfrm>
            <a:off x="2880783" y="6010275"/>
            <a:ext cx="9109053" cy="731838"/>
          </a:xfrm>
        </p:spPr>
        <p:txBody>
          <a:bodyPr>
            <a:normAutofit/>
          </a:bodyPr>
          <a:lstStyle>
            <a:lvl1pPr marL="0" indent="0">
              <a:spcBef>
                <a:spcPts val="0"/>
              </a:spcBef>
              <a:buNone/>
              <a:defRPr sz="1100"/>
            </a:lvl1pPr>
          </a:lstStyle>
          <a:p>
            <a:pPr lvl="0"/>
            <a:r>
              <a:rPr lang="en-US" sz="1100" dirty="0"/>
              <a:t>Click to edit reference</a:t>
            </a:r>
          </a:p>
        </p:txBody>
      </p:sp>
    </p:spTree>
    <p:extLst>
      <p:ext uri="{BB962C8B-B14F-4D97-AF65-F5344CB8AC3E}">
        <p14:creationId xmlns:p14="http://schemas.microsoft.com/office/powerpoint/2010/main" val="2926525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4925" y="174882"/>
            <a:ext cx="11682153"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54925" y="1342498"/>
            <a:ext cx="11682153" cy="431015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593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6"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3" r:id="rId31"/>
    <p:sldLayoutId id="2147483692" r:id="rId32"/>
    <p:sldLayoutId id="2147483700" r:id="rId33"/>
    <p:sldLayoutId id="2147483702" r:id="rId34"/>
  </p:sldLayoutIdLst>
  <p:txStyles>
    <p:titleStyle>
      <a:lvl1pPr algn="l" defTabSz="457200" rtl="0" eaLnBrk="1" latinLnBrk="0" hangingPunct="1">
        <a:lnSpc>
          <a:spcPct val="90000"/>
        </a:lnSpc>
        <a:spcBef>
          <a:spcPct val="0"/>
        </a:spcBef>
        <a:buNone/>
        <a:defRPr sz="4000" b="1" kern="1200" baseline="0">
          <a:solidFill>
            <a:srgbClr val="333333"/>
          </a:solidFill>
          <a:latin typeface="+mj-lt"/>
          <a:ea typeface="+mj-ea"/>
          <a:cs typeface="+mj-cs"/>
        </a:defRPr>
      </a:lvl1pPr>
    </p:titleStyle>
    <p:bodyStyle>
      <a:lvl1pPr marL="342900" indent="-342900" algn="l" defTabSz="457200" rtl="0" eaLnBrk="1" latinLnBrk="0" hangingPunct="1">
        <a:lnSpc>
          <a:spcPct val="90000"/>
        </a:lnSpc>
        <a:spcBef>
          <a:spcPts val="0"/>
        </a:spcBef>
        <a:buClr>
          <a:schemeClr val="tx1">
            <a:lumMod val="65000"/>
            <a:lumOff val="35000"/>
          </a:schemeClr>
        </a:buClr>
        <a:buFont typeface="Arial"/>
        <a:buChar char="•"/>
        <a:defRPr sz="3000" kern="1200" baseline="0">
          <a:solidFill>
            <a:srgbClr val="333333"/>
          </a:solidFill>
          <a:latin typeface="+mn-lt"/>
          <a:ea typeface="+mn-ea"/>
          <a:cs typeface="+mn-cs"/>
        </a:defRPr>
      </a:lvl1pPr>
      <a:lvl2pPr marL="742950" indent="-285750" algn="l" defTabSz="457200" rtl="0" eaLnBrk="1" latinLnBrk="0" hangingPunct="1">
        <a:lnSpc>
          <a:spcPct val="90000"/>
        </a:lnSpc>
        <a:spcBef>
          <a:spcPts val="0"/>
        </a:spcBef>
        <a:buClr>
          <a:schemeClr val="tx1">
            <a:lumMod val="65000"/>
            <a:lumOff val="35000"/>
          </a:schemeClr>
        </a:buClr>
        <a:buFont typeface="Arial"/>
        <a:buChar char="–"/>
        <a:defRPr sz="2500" kern="1200" baseline="0">
          <a:solidFill>
            <a:srgbClr val="333333"/>
          </a:solidFill>
          <a:latin typeface="+mn-lt"/>
          <a:ea typeface="+mn-ea"/>
          <a:cs typeface="+mn-cs"/>
        </a:defRPr>
      </a:lvl2pPr>
      <a:lvl3pPr marL="1143000" indent="-228600" algn="l" defTabSz="457200" rtl="0" eaLnBrk="1" latinLnBrk="0" hangingPunct="1">
        <a:lnSpc>
          <a:spcPct val="90000"/>
        </a:lnSpc>
        <a:spcBef>
          <a:spcPts val="0"/>
        </a:spcBef>
        <a:buClr>
          <a:schemeClr val="tx1">
            <a:lumMod val="65000"/>
            <a:lumOff val="35000"/>
          </a:schemeClr>
        </a:buClr>
        <a:buFont typeface="Arial"/>
        <a:buChar char="•"/>
        <a:defRPr sz="2000" kern="1200" baseline="0">
          <a:solidFill>
            <a:srgbClr val="333333"/>
          </a:solidFill>
          <a:latin typeface="+mn-lt"/>
          <a:ea typeface="+mn-ea"/>
          <a:cs typeface="+mn-cs"/>
        </a:defRPr>
      </a:lvl3pPr>
      <a:lvl4pPr marL="1600200" indent="-228600" algn="l" defTabSz="457200" rtl="0" eaLnBrk="1" latinLnBrk="0" hangingPunct="1">
        <a:lnSpc>
          <a:spcPct val="90000"/>
        </a:lnSpc>
        <a:spcBef>
          <a:spcPts val="0"/>
        </a:spcBef>
        <a:buClr>
          <a:schemeClr val="tx1">
            <a:lumMod val="65000"/>
            <a:lumOff val="35000"/>
          </a:schemeClr>
        </a:buClr>
        <a:buFont typeface="Arial"/>
        <a:buChar char="–"/>
        <a:defRPr sz="1800" kern="1200" baseline="0">
          <a:solidFill>
            <a:srgbClr val="333333"/>
          </a:solidFill>
          <a:latin typeface="+mn-lt"/>
          <a:ea typeface="+mn-ea"/>
          <a:cs typeface="+mn-cs"/>
        </a:defRPr>
      </a:lvl4pPr>
      <a:lvl5pPr marL="2057400" indent="-228600" algn="l" defTabSz="457200" rtl="0" eaLnBrk="1" latinLnBrk="0" hangingPunct="1">
        <a:lnSpc>
          <a:spcPct val="90000"/>
        </a:lnSpc>
        <a:spcBef>
          <a:spcPts val="0"/>
        </a:spcBef>
        <a:buClr>
          <a:schemeClr val="tx1">
            <a:lumMod val="65000"/>
            <a:lumOff val="35000"/>
          </a:schemeClr>
        </a:buClr>
        <a:buFont typeface="Arial"/>
        <a:buChar char="»"/>
        <a:defRPr sz="1800" kern="1200" baseline="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ginasthma.org/2018-gina-report-global-strategy-for-asthma-management-and-prevention/"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0.emf"/><Relationship Id="rId4" Type="http://schemas.openxmlformats.org/officeDocument/2006/relationships/image" Target="../media/image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file:///\\localhost\upload.wikimedia.org\wikipedia\commons\d\d1\Blausen_0352_Eosinophil.png" TargetMode="Externa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8.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4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662_EOSINOPHILIC ASTHMA_title slid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388" cy="6858000"/>
          </a:xfrm>
          <a:prstGeom prst="rect">
            <a:avLst/>
          </a:prstGeom>
        </p:spPr>
      </p:pic>
    </p:spTree>
    <p:extLst>
      <p:ext uri="{BB962C8B-B14F-4D97-AF65-F5344CB8AC3E}">
        <p14:creationId xmlns:p14="http://schemas.microsoft.com/office/powerpoint/2010/main" val="3802993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FCE5B8-1889-47D7-B7D3-D54937B917B7}"/>
              </a:ext>
            </a:extLst>
          </p:cNvPr>
          <p:cNvSpPr>
            <a:spLocks noGrp="1"/>
          </p:cNvSpPr>
          <p:nvPr>
            <p:ph type="title"/>
          </p:nvPr>
        </p:nvSpPr>
        <p:spPr>
          <a:xfrm>
            <a:off x="215694" y="174882"/>
            <a:ext cx="11859395" cy="1143000"/>
          </a:xfrm>
        </p:spPr>
        <p:txBody>
          <a:bodyPr>
            <a:normAutofit/>
          </a:bodyPr>
          <a:lstStyle/>
          <a:p>
            <a:r>
              <a:rPr lang="en-US" sz="3600" dirty="0"/>
              <a:t>Severe Asthma: Phenotypes</a:t>
            </a:r>
          </a:p>
        </p:txBody>
      </p:sp>
      <p:graphicFrame>
        <p:nvGraphicFramePr>
          <p:cNvPr id="8" name="Content Placeholder 7">
            <a:extLst>
              <a:ext uri="{FF2B5EF4-FFF2-40B4-BE49-F238E27FC236}">
                <a16:creationId xmlns:a16="http://schemas.microsoft.com/office/drawing/2014/main" id="{7C92BBA7-0584-4DB2-B57E-8EBE35617033}"/>
              </a:ext>
            </a:extLst>
          </p:cNvPr>
          <p:cNvGraphicFramePr>
            <a:graphicFrameLocks noGrp="1"/>
          </p:cNvGraphicFramePr>
          <p:nvPr>
            <p:ph sz="half" idx="2"/>
            <p:extLst>
              <p:ext uri="{D42A27DB-BD31-4B8C-83A1-F6EECF244321}">
                <p14:modId xmlns:p14="http://schemas.microsoft.com/office/powerpoint/2010/main" val="1549802153"/>
              </p:ext>
            </p:extLst>
          </p:nvPr>
        </p:nvGraphicFramePr>
        <p:xfrm>
          <a:off x="576197" y="1069584"/>
          <a:ext cx="11010378" cy="4281488"/>
        </p:xfrm>
        <a:graphic>
          <a:graphicData uri="http://schemas.openxmlformats.org/drawingml/2006/table">
            <a:tbl>
              <a:tblPr firstRow="1" bandRow="1">
                <a:tableStyleId>{7DF18680-E054-41AD-8BC1-D1AEF772440D}</a:tableStyleId>
              </a:tblPr>
              <a:tblGrid>
                <a:gridCol w="5505189">
                  <a:extLst>
                    <a:ext uri="{9D8B030D-6E8A-4147-A177-3AD203B41FA5}">
                      <a16:colId xmlns:a16="http://schemas.microsoft.com/office/drawing/2014/main" val="2125422650"/>
                    </a:ext>
                  </a:extLst>
                </a:gridCol>
                <a:gridCol w="5505189">
                  <a:extLst>
                    <a:ext uri="{9D8B030D-6E8A-4147-A177-3AD203B41FA5}">
                      <a16:colId xmlns:a16="http://schemas.microsoft.com/office/drawing/2014/main" val="4263330653"/>
                    </a:ext>
                  </a:extLst>
                </a:gridCol>
              </a:tblGrid>
              <a:tr h="428149">
                <a:tc>
                  <a:txBody>
                    <a:bodyPr/>
                    <a:lstStyle/>
                    <a:p>
                      <a:pPr algn="ctr"/>
                      <a:r>
                        <a:rPr lang="en-US" sz="2000" dirty="0"/>
                        <a:t>Phenotype</a:t>
                      </a:r>
                    </a:p>
                  </a:txBody>
                  <a:tcPr/>
                </a:tc>
                <a:tc>
                  <a:txBody>
                    <a:bodyPr/>
                    <a:lstStyle/>
                    <a:p>
                      <a:pPr algn="ctr"/>
                      <a:r>
                        <a:rPr lang="en-US" sz="2000" dirty="0"/>
                        <a:t>Associations</a:t>
                      </a:r>
                    </a:p>
                  </a:txBody>
                  <a:tcPr/>
                </a:tc>
                <a:extLst>
                  <a:ext uri="{0D108BD9-81ED-4DB2-BD59-A6C34878D82A}">
                    <a16:rowId xmlns:a16="http://schemas.microsoft.com/office/drawing/2014/main" val="2641295455"/>
                  </a:ext>
                </a:extLst>
              </a:tr>
              <a:tr h="941927">
                <a:tc>
                  <a:txBody>
                    <a:bodyPr/>
                    <a:lstStyle/>
                    <a:p>
                      <a:r>
                        <a:rPr lang="en-US" sz="1800" dirty="0"/>
                        <a:t>Early-onset severe allergic</a:t>
                      </a:r>
                    </a:p>
                  </a:txBody>
                  <a:tcPr/>
                </a:tc>
                <a:tc>
                  <a:txBody>
                    <a:bodyPr/>
                    <a:lstStyle/>
                    <a:p>
                      <a:r>
                        <a:rPr lang="en-US" sz="1800" dirty="0"/>
                        <a:t>Blood and sputum eosinophils</a:t>
                      </a:r>
                    </a:p>
                    <a:p>
                      <a:r>
                        <a:rPr lang="en-US" sz="1800" dirty="0"/>
                        <a:t>High serum IgE</a:t>
                      </a:r>
                    </a:p>
                    <a:p>
                      <a:r>
                        <a:rPr lang="en-US" sz="1800" dirty="0"/>
                        <a:t>High FeNO</a:t>
                      </a:r>
                    </a:p>
                  </a:txBody>
                  <a:tcPr/>
                </a:tc>
                <a:extLst>
                  <a:ext uri="{0D108BD9-81ED-4DB2-BD59-A6C34878D82A}">
                    <a16:rowId xmlns:a16="http://schemas.microsoft.com/office/drawing/2014/main" val="1436361549"/>
                  </a:ext>
                </a:extLst>
              </a:tr>
              <a:tr h="941927">
                <a:tc>
                  <a:txBody>
                    <a:bodyPr/>
                    <a:lstStyle/>
                    <a:p>
                      <a:r>
                        <a:rPr lang="en-US" sz="1800" dirty="0"/>
                        <a:t>Late-onset eosinophilic</a:t>
                      </a:r>
                    </a:p>
                  </a:txBody>
                  <a:tcPr/>
                </a:tc>
                <a:tc>
                  <a:txBody>
                    <a:bodyPr/>
                    <a:lstStyle/>
                    <a:p>
                      <a:r>
                        <a:rPr lang="en-US" sz="1800" dirty="0"/>
                        <a:t>Blood and sputum eosinophils</a:t>
                      </a:r>
                    </a:p>
                    <a:p>
                      <a:r>
                        <a:rPr lang="en-US" sz="1800" dirty="0"/>
                        <a:t>Recurrent exacerbations</a:t>
                      </a:r>
                    </a:p>
                    <a:p>
                      <a:r>
                        <a:rPr lang="en-US" sz="1800" dirty="0"/>
                        <a:t>High FeNO</a:t>
                      </a:r>
                    </a:p>
                  </a:txBody>
                  <a:tcPr/>
                </a:tc>
                <a:extLst>
                  <a:ext uri="{0D108BD9-81ED-4DB2-BD59-A6C34878D82A}">
                    <a16:rowId xmlns:a16="http://schemas.microsoft.com/office/drawing/2014/main" val="2355815732"/>
                  </a:ext>
                </a:extLst>
              </a:tr>
              <a:tr h="656495">
                <a:tc>
                  <a:txBody>
                    <a:bodyPr/>
                    <a:lstStyle/>
                    <a:p>
                      <a:r>
                        <a:rPr lang="en-US" sz="1800" dirty="0"/>
                        <a:t>Late-onset non-atopic steroid-dependent asthma with fixed airways obstruction</a:t>
                      </a:r>
                    </a:p>
                  </a:txBody>
                  <a:tcPr/>
                </a:tc>
                <a:tc>
                  <a:txBody>
                    <a:bodyPr/>
                    <a:lstStyle/>
                    <a:p>
                      <a:r>
                        <a:rPr lang="en-US" sz="1800" dirty="0"/>
                        <a:t>Airway wall remodeling as increased airway wall thickness</a:t>
                      </a:r>
                    </a:p>
                  </a:txBody>
                  <a:tcPr/>
                </a:tc>
                <a:extLst>
                  <a:ext uri="{0D108BD9-81ED-4DB2-BD59-A6C34878D82A}">
                    <a16:rowId xmlns:a16="http://schemas.microsoft.com/office/drawing/2014/main" val="3667006941"/>
                  </a:ext>
                </a:extLst>
              </a:tr>
              <a:tr h="656495">
                <a:tc>
                  <a:txBody>
                    <a:bodyPr/>
                    <a:lstStyle/>
                    <a:p>
                      <a:r>
                        <a:rPr lang="en-US" sz="1800" dirty="0"/>
                        <a:t>Frequent exacerbators</a:t>
                      </a:r>
                    </a:p>
                  </a:txBody>
                  <a:tcPr/>
                </a:tc>
                <a:tc>
                  <a:txBody>
                    <a:bodyPr/>
                    <a:lstStyle/>
                    <a:p>
                      <a:r>
                        <a:rPr lang="en-US" sz="1800" dirty="0"/>
                        <a:t>Sputum eosinophils in sputum</a:t>
                      </a:r>
                    </a:p>
                    <a:p>
                      <a:r>
                        <a:rPr lang="en-US" sz="1800" dirty="0"/>
                        <a:t>Reduced response to ICS and/or OCS</a:t>
                      </a:r>
                    </a:p>
                  </a:txBody>
                  <a:tcPr/>
                </a:tc>
                <a:extLst>
                  <a:ext uri="{0D108BD9-81ED-4DB2-BD59-A6C34878D82A}">
                    <a16:rowId xmlns:a16="http://schemas.microsoft.com/office/drawing/2014/main" val="3660249355"/>
                  </a:ext>
                </a:extLst>
              </a:tr>
              <a:tr h="656495">
                <a:tc>
                  <a:txBody>
                    <a:bodyPr/>
                    <a:lstStyle/>
                    <a:p>
                      <a:r>
                        <a:rPr lang="en-US" sz="1800" dirty="0"/>
                        <a:t>Late-onset obese (primarily women)</a:t>
                      </a:r>
                    </a:p>
                  </a:txBody>
                  <a:tcPr/>
                </a:tc>
                <a:tc>
                  <a:txBody>
                    <a:bodyPr/>
                    <a:lstStyle/>
                    <a:p>
                      <a:r>
                        <a:rPr lang="en-US" sz="1800" dirty="0"/>
                        <a:t>Moderate FEV</a:t>
                      </a:r>
                      <a:r>
                        <a:rPr lang="en-US" sz="1800" baseline="-25000" dirty="0"/>
                        <a:t>1</a:t>
                      </a:r>
                      <a:r>
                        <a:rPr lang="en-US" sz="1800" baseline="0" dirty="0"/>
                        <a:t> reduction</a:t>
                      </a:r>
                    </a:p>
                    <a:p>
                      <a:r>
                        <a:rPr lang="en-US" sz="1800" baseline="0" dirty="0"/>
                        <a:t>Frequent OCS use</a:t>
                      </a:r>
                      <a:endParaRPr lang="en-US" sz="1800" dirty="0"/>
                    </a:p>
                  </a:txBody>
                  <a:tcPr/>
                </a:tc>
                <a:extLst>
                  <a:ext uri="{0D108BD9-81ED-4DB2-BD59-A6C34878D82A}">
                    <a16:rowId xmlns:a16="http://schemas.microsoft.com/office/drawing/2014/main" val="1602607976"/>
                  </a:ext>
                </a:extLst>
              </a:tr>
            </a:tbl>
          </a:graphicData>
        </a:graphic>
      </p:graphicFrame>
      <p:sp>
        <p:nvSpPr>
          <p:cNvPr id="7" name="Text Placeholder 6">
            <a:extLst>
              <a:ext uri="{FF2B5EF4-FFF2-40B4-BE49-F238E27FC236}">
                <a16:creationId xmlns:a16="http://schemas.microsoft.com/office/drawing/2014/main" id="{F33B3FAB-2619-4DA2-BFFE-C40422AC7F8C}"/>
              </a:ext>
            </a:extLst>
          </p:cNvPr>
          <p:cNvSpPr>
            <a:spLocks noGrp="1"/>
          </p:cNvSpPr>
          <p:nvPr>
            <p:ph type="body" sz="quarter" idx="10"/>
          </p:nvPr>
        </p:nvSpPr>
        <p:spPr>
          <a:xfrm>
            <a:off x="2900219" y="6126744"/>
            <a:ext cx="8818540" cy="578854"/>
          </a:xfrm>
        </p:spPr>
        <p:txBody>
          <a:bodyPr>
            <a:noAutofit/>
          </a:bodyPr>
          <a:lstStyle/>
          <a:p>
            <a:r>
              <a:rPr lang="en-US" sz="1200" dirty="0"/>
              <a:t>1. Chung KF, et al. </a:t>
            </a:r>
            <a:r>
              <a:rPr lang="en-US" sz="1200" i="1" dirty="0"/>
              <a:t>Eur Respir J</a:t>
            </a:r>
            <a:r>
              <a:rPr lang="en-US" sz="1200" dirty="0"/>
              <a:t>. 2014;43:343-373.</a:t>
            </a:r>
          </a:p>
          <a:p>
            <a:r>
              <a:rPr lang="en-US" sz="1200" dirty="0"/>
              <a:t>2. Global Initiative for Asthma. </a:t>
            </a:r>
            <a:r>
              <a:rPr lang="en-US" sz="1200" dirty="0">
                <a:hlinkClick r:id="rId2"/>
              </a:rPr>
              <a:t>https://ginasthma.org/2018-gina-report-global-strategy-for-asthma-management-and-prevention/</a:t>
            </a:r>
            <a:r>
              <a:rPr lang="en-US" sz="1200" dirty="0"/>
              <a:t>.</a:t>
            </a:r>
          </a:p>
          <a:p>
            <a:r>
              <a:rPr lang="en-US" sz="1200" dirty="0"/>
              <a:t>Accessed September 5, 2018.</a:t>
            </a:r>
          </a:p>
        </p:txBody>
      </p:sp>
      <p:sp>
        <p:nvSpPr>
          <p:cNvPr id="9" name="TextBox 8">
            <a:extLst>
              <a:ext uri="{FF2B5EF4-FFF2-40B4-BE49-F238E27FC236}">
                <a16:creationId xmlns:a16="http://schemas.microsoft.com/office/drawing/2014/main" id="{36CCC48D-734A-42AA-AEC9-E63949B9AAF2}"/>
              </a:ext>
            </a:extLst>
          </p:cNvPr>
          <p:cNvSpPr txBox="1"/>
          <p:nvPr/>
        </p:nvSpPr>
        <p:spPr>
          <a:xfrm>
            <a:off x="701675" y="5395925"/>
            <a:ext cx="6561604" cy="307777"/>
          </a:xfrm>
          <a:prstGeom prst="rect">
            <a:avLst/>
          </a:prstGeom>
          <a:noFill/>
        </p:spPr>
        <p:txBody>
          <a:bodyPr wrap="none" rtlCol="0">
            <a:spAutoFit/>
          </a:bodyPr>
          <a:lstStyle/>
          <a:p>
            <a:r>
              <a:rPr lang="en-US" sz="1400" dirty="0"/>
              <a:t>FeNO, exhaled nitric oxide fraction; ICS, inhaled corticosteroid; OCS, oral corticosteroid</a:t>
            </a:r>
          </a:p>
        </p:txBody>
      </p:sp>
    </p:spTree>
    <p:extLst>
      <p:ext uri="{BB962C8B-B14F-4D97-AF65-F5344CB8AC3E}">
        <p14:creationId xmlns:p14="http://schemas.microsoft.com/office/powerpoint/2010/main" val="1151275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22762-7B44-40A1-87A8-30A22C0EE0BB}"/>
              </a:ext>
            </a:extLst>
          </p:cNvPr>
          <p:cNvSpPr>
            <a:spLocks noGrp="1"/>
          </p:cNvSpPr>
          <p:nvPr>
            <p:ph type="title"/>
          </p:nvPr>
        </p:nvSpPr>
        <p:spPr>
          <a:xfrm>
            <a:off x="215694" y="174882"/>
            <a:ext cx="11760611" cy="1143000"/>
          </a:xfrm>
        </p:spPr>
        <p:txBody>
          <a:bodyPr>
            <a:normAutofit/>
          </a:bodyPr>
          <a:lstStyle/>
          <a:p>
            <a:r>
              <a:rPr lang="it-IT" sz="3600" dirty="0">
                <a:solidFill>
                  <a:srgbClr val="00396C"/>
                </a:solidFill>
                <a:ea typeface="Verdana" panose="020B0604030504040204" pitchFamily="34" charset="0"/>
                <a:cs typeface="Verdana" panose="020B0604030504040204" pitchFamily="34" charset="0"/>
              </a:rPr>
              <a:t>Goals of Asthma </a:t>
            </a:r>
            <a:r>
              <a:rPr lang="en-GB" sz="3600" dirty="0">
                <a:solidFill>
                  <a:srgbClr val="00396C"/>
                </a:solidFill>
                <a:ea typeface="Verdana" panose="020B0604030504040204" pitchFamily="34" charset="0"/>
                <a:cs typeface="Verdana" panose="020B0604030504040204" pitchFamily="34" charset="0"/>
              </a:rPr>
              <a:t>Management: Reduce Current Impairment and Future Risk</a:t>
            </a:r>
            <a:endParaRPr lang="en-US" sz="3600" dirty="0"/>
          </a:p>
        </p:txBody>
      </p:sp>
      <p:grpSp>
        <p:nvGrpSpPr>
          <p:cNvPr id="7" name="Group 6">
            <a:extLst>
              <a:ext uri="{FF2B5EF4-FFF2-40B4-BE49-F238E27FC236}">
                <a16:creationId xmlns:a16="http://schemas.microsoft.com/office/drawing/2014/main" id="{7FE82F58-FBA9-45F4-AA09-BF25B0A65986}"/>
              </a:ext>
            </a:extLst>
          </p:cNvPr>
          <p:cNvGrpSpPr>
            <a:grpSpLocks/>
          </p:cNvGrpSpPr>
          <p:nvPr/>
        </p:nvGrpSpPr>
        <p:grpSpPr bwMode="auto">
          <a:xfrm>
            <a:off x="427566" y="1261533"/>
            <a:ext cx="2209800" cy="4322233"/>
            <a:chOff x="304860" y="1392236"/>
            <a:chExt cx="1657226" cy="3241495"/>
          </a:xfrm>
        </p:grpSpPr>
        <p:sp>
          <p:nvSpPr>
            <p:cNvPr id="8" name="Down Arrow 8">
              <a:extLst>
                <a:ext uri="{FF2B5EF4-FFF2-40B4-BE49-F238E27FC236}">
                  <a16:creationId xmlns:a16="http://schemas.microsoft.com/office/drawing/2014/main" id="{34166A14-948A-4B2C-9840-FDE24EC350E1}"/>
                </a:ext>
              </a:extLst>
            </p:cNvPr>
            <p:cNvSpPr/>
            <p:nvPr/>
          </p:nvSpPr>
          <p:spPr>
            <a:xfrm rot="10800000">
              <a:off x="858857" y="1392236"/>
              <a:ext cx="615904" cy="3241495"/>
            </a:xfrm>
            <a:prstGeom prst="downArrow">
              <a:avLst/>
            </a:prstGeom>
            <a:gradFill>
              <a:gsLst>
                <a:gs pos="0">
                  <a:schemeClr val="accent4">
                    <a:lumMod val="75000"/>
                  </a:schemeClr>
                </a:gs>
                <a:gs pos="100000">
                  <a:schemeClr val="accent4">
                    <a:lumMod val="40000"/>
                    <a:lumOff val="6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en-GB" kern="0" dirty="0">
                <a:solidFill>
                  <a:sysClr val="windowText" lastClr="000000"/>
                </a:solidFill>
              </a:endParaRPr>
            </a:p>
          </p:txBody>
        </p:sp>
        <p:sp>
          <p:nvSpPr>
            <p:cNvPr id="9" name="TextBox 8">
              <a:extLst>
                <a:ext uri="{FF2B5EF4-FFF2-40B4-BE49-F238E27FC236}">
                  <a16:creationId xmlns:a16="http://schemas.microsoft.com/office/drawing/2014/main" id="{AC84DF57-7F04-4737-BFA4-71F955376529}"/>
                </a:ext>
              </a:extLst>
            </p:cNvPr>
            <p:cNvSpPr txBox="1"/>
            <p:nvPr/>
          </p:nvSpPr>
          <p:spPr>
            <a:xfrm>
              <a:off x="304860" y="2709788"/>
              <a:ext cx="1657226" cy="500062"/>
            </a:xfrm>
            <a:prstGeom prst="rect">
              <a:avLst/>
            </a:prstGeom>
            <a:noFill/>
          </p:spPr>
          <p:txBody>
            <a:bodyPr>
              <a:spAutoFit/>
            </a:bodyPr>
            <a:lstStyle/>
            <a:p>
              <a:pPr algn="ctr" defTabSz="914377">
                <a:defRPr/>
              </a:pPr>
              <a:r>
                <a:rPr lang="en-GB" sz="3733" b="1" kern="0" dirty="0">
                  <a:solidFill>
                    <a:sysClr val="windowText" lastClr="000000"/>
                  </a:solidFill>
                </a:rPr>
                <a:t>Improve</a:t>
              </a:r>
            </a:p>
          </p:txBody>
        </p:sp>
      </p:grpSp>
      <p:grpSp>
        <p:nvGrpSpPr>
          <p:cNvPr id="10" name="Group 9">
            <a:extLst>
              <a:ext uri="{FF2B5EF4-FFF2-40B4-BE49-F238E27FC236}">
                <a16:creationId xmlns:a16="http://schemas.microsoft.com/office/drawing/2014/main" id="{257078F7-603C-4799-A476-87C795FB0970}"/>
              </a:ext>
            </a:extLst>
          </p:cNvPr>
          <p:cNvGrpSpPr>
            <a:grpSpLocks/>
          </p:cNvGrpSpPr>
          <p:nvPr/>
        </p:nvGrpSpPr>
        <p:grpSpPr bwMode="auto">
          <a:xfrm>
            <a:off x="5894918" y="1267883"/>
            <a:ext cx="2025649" cy="4322233"/>
            <a:chOff x="4404572" y="1396999"/>
            <a:chExt cx="1519501" cy="3241495"/>
          </a:xfrm>
        </p:grpSpPr>
        <p:sp>
          <p:nvSpPr>
            <p:cNvPr id="11" name="Down Arrow 14">
              <a:extLst>
                <a:ext uri="{FF2B5EF4-FFF2-40B4-BE49-F238E27FC236}">
                  <a16:creationId xmlns:a16="http://schemas.microsoft.com/office/drawing/2014/main" id="{EBE1EF7D-50FF-4770-B677-16083829D65F}"/>
                </a:ext>
              </a:extLst>
            </p:cNvPr>
            <p:cNvSpPr/>
            <p:nvPr/>
          </p:nvSpPr>
          <p:spPr>
            <a:xfrm>
              <a:off x="4971407" y="1396999"/>
              <a:ext cx="614470" cy="3241495"/>
            </a:xfrm>
            <a:prstGeom prst="downArrow">
              <a:avLst/>
            </a:prstGeom>
            <a:gradFill>
              <a:gsLst>
                <a:gs pos="0">
                  <a:srgbClr val="C00000"/>
                </a:gs>
                <a:gs pos="100000">
                  <a:schemeClr val="accent6">
                    <a:lumMod val="60000"/>
                    <a:lumOff val="4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en-GB" kern="0" dirty="0">
                <a:solidFill>
                  <a:sysClr val="windowText" lastClr="000000"/>
                </a:solidFill>
              </a:endParaRPr>
            </a:p>
          </p:txBody>
        </p:sp>
        <p:sp>
          <p:nvSpPr>
            <p:cNvPr id="12" name="TextBox 11">
              <a:extLst>
                <a:ext uri="{FF2B5EF4-FFF2-40B4-BE49-F238E27FC236}">
                  <a16:creationId xmlns:a16="http://schemas.microsoft.com/office/drawing/2014/main" id="{1458A4CB-5887-42A3-9D10-38CC7379917A}"/>
                </a:ext>
              </a:extLst>
            </p:cNvPr>
            <p:cNvSpPr txBox="1"/>
            <p:nvPr/>
          </p:nvSpPr>
          <p:spPr>
            <a:xfrm>
              <a:off x="4404572" y="2752649"/>
              <a:ext cx="1519501" cy="500062"/>
            </a:xfrm>
            <a:prstGeom prst="rect">
              <a:avLst/>
            </a:prstGeom>
            <a:noFill/>
          </p:spPr>
          <p:txBody>
            <a:bodyPr>
              <a:spAutoFit/>
            </a:bodyPr>
            <a:lstStyle/>
            <a:p>
              <a:pPr algn="ctr" defTabSz="914377">
                <a:defRPr/>
              </a:pPr>
              <a:r>
                <a:rPr lang="en-GB" sz="3733" b="1" kern="0" dirty="0">
                  <a:solidFill>
                    <a:sysClr val="windowText" lastClr="000000"/>
                  </a:solidFill>
                </a:rPr>
                <a:t>Reduce</a:t>
              </a:r>
            </a:p>
          </p:txBody>
        </p:sp>
      </p:grpSp>
      <p:grpSp>
        <p:nvGrpSpPr>
          <p:cNvPr id="13" name="Group 12">
            <a:extLst>
              <a:ext uri="{FF2B5EF4-FFF2-40B4-BE49-F238E27FC236}">
                <a16:creationId xmlns:a16="http://schemas.microsoft.com/office/drawing/2014/main" id="{DC28A603-48A7-4AEB-8C15-B213CF125457}"/>
              </a:ext>
            </a:extLst>
          </p:cNvPr>
          <p:cNvGrpSpPr>
            <a:grpSpLocks/>
          </p:cNvGrpSpPr>
          <p:nvPr/>
        </p:nvGrpSpPr>
        <p:grpSpPr bwMode="auto">
          <a:xfrm>
            <a:off x="2671234" y="1242483"/>
            <a:ext cx="2874433" cy="4347633"/>
            <a:chOff x="1987548" y="1377950"/>
            <a:chExt cx="2155827" cy="3260545"/>
          </a:xfrm>
        </p:grpSpPr>
        <p:sp>
          <p:nvSpPr>
            <p:cNvPr id="14" name="Rounded Rectangle 10">
              <a:extLst>
                <a:ext uri="{FF2B5EF4-FFF2-40B4-BE49-F238E27FC236}">
                  <a16:creationId xmlns:a16="http://schemas.microsoft.com/office/drawing/2014/main" id="{D5F173E6-FF54-4C29-B338-086F8E531486}"/>
                </a:ext>
              </a:extLst>
            </p:cNvPr>
            <p:cNvSpPr/>
            <p:nvPr/>
          </p:nvSpPr>
          <p:spPr>
            <a:xfrm>
              <a:off x="1995486" y="1377950"/>
              <a:ext cx="2147889" cy="720685"/>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r>
                <a:rPr lang="en-GB" sz="2133" kern="0" dirty="0">
                  <a:solidFill>
                    <a:schemeClr val="bg1"/>
                  </a:solidFill>
                </a:rPr>
                <a:t>Symptom control (daytime symptoms, </a:t>
              </a:r>
            </a:p>
            <a:p>
              <a:pPr algn="ctr" defTabSz="914377">
                <a:defRPr/>
              </a:pPr>
              <a:r>
                <a:rPr lang="en-GB" sz="2133" kern="0" dirty="0">
                  <a:solidFill>
                    <a:schemeClr val="bg1"/>
                  </a:solidFill>
                </a:rPr>
                <a:t>night-time awakening)</a:t>
              </a:r>
            </a:p>
          </p:txBody>
        </p:sp>
        <p:sp>
          <p:nvSpPr>
            <p:cNvPr id="15" name="Rounded Rectangle 12">
              <a:extLst>
                <a:ext uri="{FF2B5EF4-FFF2-40B4-BE49-F238E27FC236}">
                  <a16:creationId xmlns:a16="http://schemas.microsoft.com/office/drawing/2014/main" id="{8620F104-360F-4360-8521-F17FDE9AADB2}"/>
                </a:ext>
              </a:extLst>
            </p:cNvPr>
            <p:cNvSpPr/>
            <p:nvPr/>
          </p:nvSpPr>
          <p:spPr>
            <a:xfrm>
              <a:off x="1987548" y="2257376"/>
              <a:ext cx="2130427" cy="495273"/>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r>
                <a:rPr lang="en-GB" sz="2133" kern="0" dirty="0">
                  <a:solidFill>
                    <a:schemeClr val="bg1"/>
                  </a:solidFill>
                </a:rPr>
                <a:t>Management of comorbidities</a:t>
              </a:r>
            </a:p>
          </p:txBody>
        </p:sp>
        <p:sp>
          <p:nvSpPr>
            <p:cNvPr id="16" name="Rounded Rectangle 13">
              <a:extLst>
                <a:ext uri="{FF2B5EF4-FFF2-40B4-BE49-F238E27FC236}">
                  <a16:creationId xmlns:a16="http://schemas.microsoft.com/office/drawing/2014/main" id="{52FF5C7E-1923-4E27-88A2-A342BADF347F}"/>
                </a:ext>
              </a:extLst>
            </p:cNvPr>
            <p:cNvSpPr/>
            <p:nvPr/>
          </p:nvSpPr>
          <p:spPr>
            <a:xfrm>
              <a:off x="1987548" y="2868531"/>
              <a:ext cx="2130427" cy="495273"/>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r>
                <a:rPr lang="en-GB" sz="2133" kern="0" dirty="0">
                  <a:solidFill>
                    <a:schemeClr val="bg1"/>
                  </a:solidFill>
                </a:rPr>
                <a:t>Lung Function</a:t>
              </a:r>
            </a:p>
          </p:txBody>
        </p:sp>
        <p:sp>
          <p:nvSpPr>
            <p:cNvPr id="17" name="Rounded Rectangle 13">
              <a:extLst>
                <a:ext uri="{FF2B5EF4-FFF2-40B4-BE49-F238E27FC236}">
                  <a16:creationId xmlns:a16="http://schemas.microsoft.com/office/drawing/2014/main" id="{934112E2-BEC9-41EE-AE1C-DB2CC3C002B8}"/>
                </a:ext>
              </a:extLst>
            </p:cNvPr>
            <p:cNvSpPr/>
            <p:nvPr/>
          </p:nvSpPr>
          <p:spPr>
            <a:xfrm>
              <a:off x="1987548" y="3479684"/>
              <a:ext cx="2130427" cy="495273"/>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r>
                <a:rPr lang="en-GB" sz="2133" kern="0" dirty="0">
                  <a:solidFill>
                    <a:schemeClr val="bg1"/>
                  </a:solidFill>
                </a:rPr>
                <a:t>Functional Status</a:t>
              </a:r>
            </a:p>
          </p:txBody>
        </p:sp>
        <p:sp>
          <p:nvSpPr>
            <p:cNvPr id="18" name="Rounded Rectangle 13">
              <a:extLst>
                <a:ext uri="{FF2B5EF4-FFF2-40B4-BE49-F238E27FC236}">
                  <a16:creationId xmlns:a16="http://schemas.microsoft.com/office/drawing/2014/main" id="{BAAC3181-99A8-4133-9215-0D95BAF886B9}"/>
                </a:ext>
              </a:extLst>
            </p:cNvPr>
            <p:cNvSpPr/>
            <p:nvPr/>
          </p:nvSpPr>
          <p:spPr>
            <a:xfrm>
              <a:off x="1995486" y="4143222"/>
              <a:ext cx="2130427" cy="495273"/>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r>
                <a:rPr lang="en-GB" sz="2133" kern="0" dirty="0">
                  <a:solidFill>
                    <a:schemeClr val="bg1"/>
                  </a:solidFill>
                </a:rPr>
                <a:t>Quality of Life</a:t>
              </a:r>
            </a:p>
          </p:txBody>
        </p:sp>
      </p:grpSp>
      <p:grpSp>
        <p:nvGrpSpPr>
          <p:cNvPr id="19" name="Group 18">
            <a:extLst>
              <a:ext uri="{FF2B5EF4-FFF2-40B4-BE49-F238E27FC236}">
                <a16:creationId xmlns:a16="http://schemas.microsoft.com/office/drawing/2014/main" id="{EA2953C5-D5C6-4B0D-BD94-7AF8B6FAE803}"/>
              </a:ext>
            </a:extLst>
          </p:cNvPr>
          <p:cNvGrpSpPr>
            <a:grpSpLocks/>
          </p:cNvGrpSpPr>
          <p:nvPr/>
        </p:nvGrpSpPr>
        <p:grpSpPr bwMode="auto">
          <a:xfrm>
            <a:off x="7920566" y="1303866"/>
            <a:ext cx="2887133" cy="4140200"/>
            <a:chOff x="5924974" y="1423988"/>
            <a:chExt cx="2165586" cy="3104858"/>
          </a:xfrm>
        </p:grpSpPr>
        <p:sp>
          <p:nvSpPr>
            <p:cNvPr id="20" name="Rounded Rectangle 16">
              <a:extLst>
                <a:ext uri="{FF2B5EF4-FFF2-40B4-BE49-F238E27FC236}">
                  <a16:creationId xmlns:a16="http://schemas.microsoft.com/office/drawing/2014/main" id="{5B626071-3DFF-45AE-A837-0F9D2B22654F}"/>
                </a:ext>
              </a:extLst>
            </p:cNvPr>
            <p:cNvSpPr/>
            <p:nvPr/>
          </p:nvSpPr>
          <p:spPr>
            <a:xfrm>
              <a:off x="5940851" y="1423988"/>
              <a:ext cx="2148122" cy="41271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r>
                <a:rPr lang="en-GB" kern="0" dirty="0">
                  <a:solidFill>
                    <a:schemeClr val="bg1"/>
                  </a:solidFill>
                </a:rPr>
                <a:t>Exacerbations</a:t>
              </a:r>
            </a:p>
          </p:txBody>
        </p:sp>
        <p:sp>
          <p:nvSpPr>
            <p:cNvPr id="21" name="Rounded Rectangle 17">
              <a:extLst>
                <a:ext uri="{FF2B5EF4-FFF2-40B4-BE49-F238E27FC236}">
                  <a16:creationId xmlns:a16="http://schemas.microsoft.com/office/drawing/2014/main" id="{971EA8B7-FDBA-4CF7-A2BA-44C2CA6173C1}"/>
                </a:ext>
              </a:extLst>
            </p:cNvPr>
            <p:cNvSpPr/>
            <p:nvPr/>
          </p:nvSpPr>
          <p:spPr>
            <a:xfrm>
              <a:off x="5942439" y="2995465"/>
              <a:ext cx="2148121" cy="41271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r>
                <a:rPr lang="en-GB" kern="0" dirty="0">
                  <a:solidFill>
                    <a:schemeClr val="bg1"/>
                  </a:solidFill>
                </a:rPr>
                <a:t>Hospitalization</a:t>
              </a:r>
            </a:p>
          </p:txBody>
        </p:sp>
        <p:sp>
          <p:nvSpPr>
            <p:cNvPr id="22" name="Rounded Rectangle 18">
              <a:extLst>
                <a:ext uri="{FF2B5EF4-FFF2-40B4-BE49-F238E27FC236}">
                  <a16:creationId xmlns:a16="http://schemas.microsoft.com/office/drawing/2014/main" id="{CAEE02C2-2BD5-4509-A9BD-31F12E28B5E9}"/>
                </a:ext>
              </a:extLst>
            </p:cNvPr>
            <p:cNvSpPr/>
            <p:nvPr/>
          </p:nvSpPr>
          <p:spPr>
            <a:xfrm>
              <a:off x="5940851" y="2477989"/>
              <a:ext cx="2148122" cy="41112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r>
                <a:rPr lang="en-GB" kern="0" dirty="0">
                  <a:solidFill>
                    <a:schemeClr val="bg1"/>
                  </a:solidFill>
                </a:rPr>
                <a:t>Treatment-related AEs</a:t>
              </a:r>
            </a:p>
          </p:txBody>
        </p:sp>
        <p:sp>
          <p:nvSpPr>
            <p:cNvPr id="23" name="Rounded Rectangle 19">
              <a:extLst>
                <a:ext uri="{FF2B5EF4-FFF2-40B4-BE49-F238E27FC236}">
                  <a16:creationId xmlns:a16="http://schemas.microsoft.com/office/drawing/2014/main" id="{AD4C1B5F-B02A-4B5D-95FD-0A87AA56BF12}"/>
                </a:ext>
              </a:extLst>
            </p:cNvPr>
            <p:cNvSpPr/>
            <p:nvPr/>
          </p:nvSpPr>
          <p:spPr>
            <a:xfrm>
              <a:off x="5940851" y="1933527"/>
              <a:ext cx="2148122" cy="41271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r>
                <a:rPr lang="en-GB" kern="0" dirty="0">
                  <a:solidFill>
                    <a:schemeClr val="bg1"/>
                  </a:solidFill>
                </a:rPr>
                <a:t>Emergency visits</a:t>
              </a:r>
            </a:p>
          </p:txBody>
        </p:sp>
        <p:sp>
          <p:nvSpPr>
            <p:cNvPr id="24" name="Rounded Rectangle 17">
              <a:extLst>
                <a:ext uri="{FF2B5EF4-FFF2-40B4-BE49-F238E27FC236}">
                  <a16:creationId xmlns:a16="http://schemas.microsoft.com/office/drawing/2014/main" id="{6095154B-97AD-4993-A7E8-1633FABD7A0C}"/>
                </a:ext>
              </a:extLst>
            </p:cNvPr>
            <p:cNvSpPr/>
            <p:nvPr/>
          </p:nvSpPr>
          <p:spPr>
            <a:xfrm>
              <a:off x="5942439" y="3514528"/>
              <a:ext cx="2148121" cy="41271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r>
                <a:rPr lang="en-GB" kern="0" dirty="0">
                  <a:solidFill>
                    <a:schemeClr val="bg1"/>
                  </a:solidFill>
                </a:rPr>
                <a:t>Disease Progression/Prevention</a:t>
              </a:r>
            </a:p>
          </p:txBody>
        </p:sp>
        <p:sp>
          <p:nvSpPr>
            <p:cNvPr id="25" name="Rounded Rectangle 17">
              <a:extLst>
                <a:ext uri="{FF2B5EF4-FFF2-40B4-BE49-F238E27FC236}">
                  <a16:creationId xmlns:a16="http://schemas.microsoft.com/office/drawing/2014/main" id="{70810113-21B9-45DD-A0A6-87726F4718EA}"/>
                </a:ext>
              </a:extLst>
            </p:cNvPr>
            <p:cNvSpPr/>
            <p:nvPr/>
          </p:nvSpPr>
          <p:spPr>
            <a:xfrm>
              <a:off x="5924974" y="4116135"/>
              <a:ext cx="2148122" cy="41271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r>
                <a:rPr lang="en-GB" kern="0" dirty="0">
                  <a:solidFill>
                    <a:schemeClr val="bg1"/>
                  </a:solidFill>
                </a:rPr>
                <a:t>Mortality</a:t>
              </a:r>
            </a:p>
          </p:txBody>
        </p:sp>
      </p:grpSp>
    </p:spTree>
    <p:extLst>
      <p:ext uri="{BB962C8B-B14F-4D97-AF65-F5344CB8AC3E}">
        <p14:creationId xmlns:p14="http://schemas.microsoft.com/office/powerpoint/2010/main" val="331162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22762-7B44-40A1-87A8-30A22C0EE0BB}"/>
              </a:ext>
            </a:extLst>
          </p:cNvPr>
          <p:cNvSpPr>
            <a:spLocks noGrp="1"/>
          </p:cNvSpPr>
          <p:nvPr>
            <p:ph type="title"/>
          </p:nvPr>
        </p:nvSpPr>
        <p:spPr>
          <a:xfrm>
            <a:off x="215694" y="174882"/>
            <a:ext cx="11760611" cy="1143000"/>
          </a:xfrm>
        </p:spPr>
        <p:txBody>
          <a:bodyPr>
            <a:normAutofit/>
          </a:bodyPr>
          <a:lstStyle/>
          <a:p>
            <a:r>
              <a:rPr lang="en-US" sz="3600" dirty="0"/>
              <a:t>Management of Severe Asthma</a:t>
            </a:r>
          </a:p>
        </p:txBody>
      </p:sp>
      <p:graphicFrame>
        <p:nvGraphicFramePr>
          <p:cNvPr id="4" name="Content Placeholder 3">
            <a:extLst>
              <a:ext uri="{FF2B5EF4-FFF2-40B4-BE49-F238E27FC236}">
                <a16:creationId xmlns:a16="http://schemas.microsoft.com/office/drawing/2014/main" id="{3377EC1E-EABA-49EE-9012-AB42BE93B23A}"/>
              </a:ext>
            </a:extLst>
          </p:cNvPr>
          <p:cNvGraphicFramePr>
            <a:graphicFrameLocks noGrp="1"/>
          </p:cNvGraphicFramePr>
          <p:nvPr>
            <p:ph idx="1"/>
            <p:extLst/>
          </p:nvPr>
        </p:nvGraphicFramePr>
        <p:xfrm>
          <a:off x="255588" y="1167661"/>
          <a:ext cx="11680825" cy="4310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53775EB4-D5B2-48CD-8F9D-36C20DB22FFC}"/>
              </a:ext>
            </a:extLst>
          </p:cNvPr>
          <p:cNvSpPr txBox="1"/>
          <p:nvPr/>
        </p:nvSpPr>
        <p:spPr>
          <a:xfrm>
            <a:off x="2900219" y="6120163"/>
            <a:ext cx="9085324" cy="461665"/>
          </a:xfrm>
          <a:prstGeom prst="rect">
            <a:avLst/>
          </a:prstGeom>
          <a:noFill/>
        </p:spPr>
        <p:txBody>
          <a:bodyPr wrap="square" rtlCol="0">
            <a:spAutoFit/>
          </a:bodyPr>
          <a:lstStyle/>
          <a:p>
            <a:r>
              <a:rPr lang="en-US" sz="1200" dirty="0"/>
              <a:t>Global Initiative for Asthma. https://ginasthma.org/2018-gina-report-global-strategy-for-asthma-management-and-prevention/. </a:t>
            </a:r>
          </a:p>
          <a:p>
            <a:r>
              <a:rPr lang="en-US" sz="1200" dirty="0"/>
              <a:t>Accessed September 5, 2018.</a:t>
            </a:r>
          </a:p>
        </p:txBody>
      </p:sp>
    </p:spTree>
    <p:extLst>
      <p:ext uri="{BB962C8B-B14F-4D97-AF65-F5344CB8AC3E}">
        <p14:creationId xmlns:p14="http://schemas.microsoft.com/office/powerpoint/2010/main" val="3031478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CAA77-B14A-4186-AF0B-1240D2CACECF}"/>
              </a:ext>
            </a:extLst>
          </p:cNvPr>
          <p:cNvSpPr>
            <a:spLocks noGrp="1"/>
          </p:cNvSpPr>
          <p:nvPr>
            <p:ph type="title"/>
          </p:nvPr>
        </p:nvSpPr>
        <p:spPr>
          <a:xfrm>
            <a:off x="215695" y="174882"/>
            <a:ext cx="11721384" cy="1143000"/>
          </a:xfrm>
        </p:spPr>
        <p:txBody>
          <a:bodyPr>
            <a:normAutofit/>
          </a:bodyPr>
          <a:lstStyle/>
          <a:p>
            <a:r>
              <a:rPr lang="en-US" sz="3600" dirty="0"/>
              <a:t>Management of Severe Asthma (cont)</a:t>
            </a:r>
          </a:p>
        </p:txBody>
      </p:sp>
      <p:graphicFrame>
        <p:nvGraphicFramePr>
          <p:cNvPr id="5" name="Content Placeholder 4">
            <a:extLst>
              <a:ext uri="{FF2B5EF4-FFF2-40B4-BE49-F238E27FC236}">
                <a16:creationId xmlns:a16="http://schemas.microsoft.com/office/drawing/2014/main" id="{D71697B4-B092-4D68-A3A1-42FF15DEBAE6}"/>
              </a:ext>
            </a:extLst>
          </p:cNvPr>
          <p:cNvGraphicFramePr>
            <a:graphicFrameLocks noGrp="1"/>
          </p:cNvGraphicFramePr>
          <p:nvPr>
            <p:ph idx="1"/>
            <p:extLst>
              <p:ext uri="{D42A27DB-BD31-4B8C-83A1-F6EECF244321}">
                <p14:modId xmlns:p14="http://schemas.microsoft.com/office/powerpoint/2010/main" val="1645286227"/>
              </p:ext>
            </p:extLst>
          </p:nvPr>
        </p:nvGraphicFramePr>
        <p:xfrm>
          <a:off x="255588" y="1155135"/>
          <a:ext cx="11680825" cy="4218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A7902B6C-8255-4B41-85A5-FE048A707D12}"/>
              </a:ext>
            </a:extLst>
          </p:cNvPr>
          <p:cNvSpPr txBox="1"/>
          <p:nvPr/>
        </p:nvSpPr>
        <p:spPr>
          <a:xfrm>
            <a:off x="2900217" y="6132624"/>
            <a:ext cx="8692304" cy="461665"/>
          </a:xfrm>
          <a:prstGeom prst="rect">
            <a:avLst/>
          </a:prstGeom>
          <a:noFill/>
        </p:spPr>
        <p:txBody>
          <a:bodyPr wrap="square" rtlCol="0">
            <a:spAutoFit/>
          </a:bodyPr>
          <a:lstStyle/>
          <a:p>
            <a:r>
              <a:rPr lang="en-US" sz="1200" dirty="0"/>
              <a:t>Global Initiative for Asthma. https://ginasthma.org/2018-gina-report-global-strategy-for-asthma-management-and-prevention/. </a:t>
            </a:r>
          </a:p>
          <a:p>
            <a:r>
              <a:rPr lang="en-US" sz="1200" dirty="0"/>
              <a:t>Accessed September 5, 2018.</a:t>
            </a:r>
          </a:p>
        </p:txBody>
      </p:sp>
      <p:sp>
        <p:nvSpPr>
          <p:cNvPr id="7" name="TextBox 6">
            <a:extLst>
              <a:ext uri="{FF2B5EF4-FFF2-40B4-BE49-F238E27FC236}">
                <a16:creationId xmlns:a16="http://schemas.microsoft.com/office/drawing/2014/main" id="{133767DA-EE6D-4C26-8C1D-54C7F993DBE6}"/>
              </a:ext>
            </a:extLst>
          </p:cNvPr>
          <p:cNvSpPr txBox="1"/>
          <p:nvPr/>
        </p:nvSpPr>
        <p:spPr>
          <a:xfrm>
            <a:off x="255588" y="5399633"/>
            <a:ext cx="10166309" cy="307777"/>
          </a:xfrm>
          <a:prstGeom prst="rect">
            <a:avLst/>
          </a:prstGeom>
          <a:noFill/>
        </p:spPr>
        <p:txBody>
          <a:bodyPr wrap="none" rtlCol="0">
            <a:spAutoFit/>
          </a:bodyPr>
          <a:lstStyle/>
          <a:p>
            <a:r>
              <a:rPr lang="en-US" sz="1400" dirty="0"/>
              <a:t>ICS, inhaled corticosteroid; LTRA, leukotriene receptor antagonist; LABA, long-acting beta agonist; OCS, oral corticosteroid; Rx, prescription</a:t>
            </a:r>
          </a:p>
        </p:txBody>
      </p:sp>
    </p:spTree>
    <p:extLst>
      <p:ext uri="{BB962C8B-B14F-4D97-AF65-F5344CB8AC3E}">
        <p14:creationId xmlns:p14="http://schemas.microsoft.com/office/powerpoint/2010/main" val="3292977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42AB7-C2E4-4964-BD3B-6826D7758B86}"/>
              </a:ext>
            </a:extLst>
          </p:cNvPr>
          <p:cNvSpPr>
            <a:spLocks noGrp="1"/>
          </p:cNvSpPr>
          <p:nvPr>
            <p:ph type="title"/>
          </p:nvPr>
        </p:nvSpPr>
        <p:spPr>
          <a:xfrm>
            <a:off x="215694" y="156906"/>
            <a:ext cx="11760613" cy="1412321"/>
          </a:xfrm>
        </p:spPr>
        <p:txBody>
          <a:bodyPr>
            <a:normAutofit/>
          </a:bodyPr>
          <a:lstStyle/>
          <a:p>
            <a:r>
              <a:rPr lang="en-US" sz="3600" dirty="0"/>
              <a:t>How do the guidelines compare regarding use of oral corticosteroids for patients with severe asthma?</a:t>
            </a:r>
          </a:p>
        </p:txBody>
      </p:sp>
      <p:sp>
        <p:nvSpPr>
          <p:cNvPr id="3" name="Content Placeholder 2">
            <a:extLst>
              <a:ext uri="{FF2B5EF4-FFF2-40B4-BE49-F238E27FC236}">
                <a16:creationId xmlns:a16="http://schemas.microsoft.com/office/drawing/2014/main" id="{FF11A66C-0169-471E-A8EA-D987FBDA69CC}"/>
              </a:ext>
            </a:extLst>
          </p:cNvPr>
          <p:cNvSpPr>
            <a:spLocks noGrp="1"/>
          </p:cNvSpPr>
          <p:nvPr>
            <p:ph idx="1"/>
          </p:nvPr>
        </p:nvSpPr>
        <p:spPr>
          <a:xfrm>
            <a:off x="1075857" y="1428347"/>
            <a:ext cx="10550086" cy="3605229"/>
          </a:xfrm>
        </p:spPr>
        <p:txBody>
          <a:bodyPr/>
          <a:lstStyle/>
          <a:p>
            <a:r>
              <a:rPr lang="en-US" sz="2800" dirty="0"/>
              <a:t>NHLBI</a:t>
            </a:r>
            <a:r>
              <a:rPr lang="en-US" sz="2800" baseline="30000" dirty="0"/>
              <a:t>1</a:t>
            </a:r>
            <a:endParaRPr lang="en-US" sz="2800" dirty="0"/>
          </a:p>
          <a:p>
            <a:pPr lvl="1"/>
            <a:r>
              <a:rPr lang="en-US" sz="2400" dirty="0"/>
              <a:t>Chronic OCS should only be considered from the most severe difficult-to-treat asthma</a:t>
            </a:r>
          </a:p>
          <a:p>
            <a:pPr lvl="1"/>
            <a:r>
              <a:rPr lang="en-US" sz="2400" dirty="0"/>
              <a:t>Minimizing OCS dose and maximizing other modes of therapy is preferred</a:t>
            </a:r>
          </a:p>
          <a:p>
            <a:r>
              <a:rPr lang="en-US" sz="2800" dirty="0"/>
              <a:t>ERS/ATS guidelines</a:t>
            </a:r>
            <a:r>
              <a:rPr lang="en-US" sz="2800" baseline="30000" dirty="0"/>
              <a:t>2</a:t>
            </a:r>
            <a:r>
              <a:rPr lang="en-US" sz="2800" dirty="0"/>
              <a:t>, if continuous OCS therapy is warranted: </a:t>
            </a:r>
          </a:p>
          <a:p>
            <a:pPr lvl="1"/>
            <a:r>
              <a:rPr lang="en-US" sz="2400" dirty="0"/>
              <a:t>Monitor weight, blood pressure, blood glucose, eyes, and bone density </a:t>
            </a:r>
          </a:p>
          <a:p>
            <a:pPr lvl="1"/>
            <a:r>
              <a:rPr lang="en-US" sz="2400" dirty="0"/>
              <a:t>Use prophylactic measures to prevent loss of bone density</a:t>
            </a:r>
          </a:p>
          <a:p>
            <a:r>
              <a:rPr lang="en-US" sz="2800" dirty="0"/>
              <a:t>GINA</a:t>
            </a:r>
            <a:r>
              <a:rPr lang="en-US" sz="2800" baseline="30000" dirty="0"/>
              <a:t>3</a:t>
            </a:r>
            <a:endParaRPr lang="en-US" sz="2800" dirty="0"/>
          </a:p>
          <a:p>
            <a:pPr lvl="1"/>
            <a:r>
              <a:rPr lang="en-US" sz="2400" dirty="0"/>
              <a:t>Some patients may benefit from low-dose maintenance OCS, but long-term benefit:risk ratio should be considered</a:t>
            </a:r>
          </a:p>
          <a:p>
            <a:pPr lvl="1"/>
            <a:r>
              <a:rPr lang="en-US" sz="2400" dirty="0"/>
              <a:t>Monitor patients to prevent bone loss</a:t>
            </a:r>
          </a:p>
          <a:p>
            <a:pPr lvl="1"/>
            <a:r>
              <a:rPr lang="en-US" sz="2400" dirty="0"/>
              <a:t>PCPs are encouraged to refer to specialty care if ≥2 courses of OCS/year</a:t>
            </a:r>
          </a:p>
        </p:txBody>
      </p:sp>
      <p:sp>
        <p:nvSpPr>
          <p:cNvPr id="4" name="Text Placeholder 6">
            <a:extLst>
              <a:ext uri="{FF2B5EF4-FFF2-40B4-BE49-F238E27FC236}">
                <a16:creationId xmlns:a16="http://schemas.microsoft.com/office/drawing/2014/main" id="{3E90EE0F-71B8-431A-88DC-955EEF6CD269}"/>
              </a:ext>
            </a:extLst>
          </p:cNvPr>
          <p:cNvSpPr txBox="1">
            <a:spLocks/>
          </p:cNvSpPr>
          <p:nvPr/>
        </p:nvSpPr>
        <p:spPr>
          <a:xfrm>
            <a:off x="2900219" y="6044604"/>
            <a:ext cx="9291782" cy="649505"/>
          </a:xfrm>
        </p:spPr>
        <p:txBody>
          <a:bodyPr>
            <a:noAutofit/>
          </a:bodyPr>
          <a:lstStyle>
            <a:defPPr>
              <a:defRPr lang="en-US"/>
            </a:defPPr>
            <a:lvl1pPr marL="0" algn="l" defTabSz="457200" rtl="0" eaLnBrk="1" fontAlgn="base" latinLnBrk="0" hangingPunct="1">
              <a:spcBef>
                <a:spcPct val="0"/>
              </a:spcBef>
              <a:spcAft>
                <a:spcPct val="0"/>
              </a:spcAft>
              <a:defRPr sz="1800" kern="1200">
                <a:solidFill>
                  <a:schemeClr val="tx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mn-lt"/>
              </a:rPr>
              <a:t>1. National Heart, Lung, and Blood Institute. https://www.nhlbi.nih.gov/sites/default/files/media/docs/asthgdln_1.pdf.  Accessed August 15, 2018.</a:t>
            </a:r>
          </a:p>
          <a:p>
            <a:r>
              <a:rPr lang="en-US" sz="1200" dirty="0">
                <a:latin typeface="+mn-lt"/>
              </a:rPr>
              <a:t>2. Chung KF, et al. </a:t>
            </a:r>
            <a:r>
              <a:rPr lang="en-US" sz="1200" i="1" dirty="0">
                <a:latin typeface="+mn-lt"/>
              </a:rPr>
              <a:t>Eur Respir J</a:t>
            </a:r>
            <a:r>
              <a:rPr lang="en-US" sz="1200" dirty="0">
                <a:latin typeface="+mn-lt"/>
              </a:rPr>
              <a:t>. 2014;43:343-373.</a:t>
            </a:r>
          </a:p>
          <a:p>
            <a:r>
              <a:rPr lang="en-US" sz="1200" dirty="0">
                <a:latin typeface="+mn-lt"/>
              </a:rPr>
              <a:t>3. Global Initiative for Asthma. https://ginasthma.org/2018-gina-report-global-strategy-for-asthma-management-and-prevention/. Accessed September 5, 2018.</a:t>
            </a:r>
          </a:p>
        </p:txBody>
      </p:sp>
    </p:spTree>
    <p:extLst>
      <p:ext uri="{BB962C8B-B14F-4D97-AF65-F5344CB8AC3E}">
        <p14:creationId xmlns:p14="http://schemas.microsoft.com/office/powerpoint/2010/main" val="2081250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CAA77-B14A-4186-AF0B-1240D2CACECF}"/>
              </a:ext>
            </a:extLst>
          </p:cNvPr>
          <p:cNvSpPr>
            <a:spLocks noGrp="1"/>
          </p:cNvSpPr>
          <p:nvPr>
            <p:ph type="title"/>
          </p:nvPr>
        </p:nvSpPr>
        <p:spPr>
          <a:xfrm>
            <a:off x="215695" y="174882"/>
            <a:ext cx="11721384" cy="1143000"/>
          </a:xfrm>
        </p:spPr>
        <p:txBody>
          <a:bodyPr>
            <a:normAutofit/>
          </a:bodyPr>
          <a:lstStyle/>
          <a:p>
            <a:r>
              <a:rPr lang="en-US" sz="3600" dirty="0"/>
              <a:t>Management of Severe Asthma (cont)</a:t>
            </a:r>
          </a:p>
        </p:txBody>
      </p:sp>
      <p:graphicFrame>
        <p:nvGraphicFramePr>
          <p:cNvPr id="5" name="Content Placeholder 4">
            <a:extLst>
              <a:ext uri="{FF2B5EF4-FFF2-40B4-BE49-F238E27FC236}">
                <a16:creationId xmlns:a16="http://schemas.microsoft.com/office/drawing/2014/main" id="{D71697B4-B092-4D68-A3A1-42FF15DEBAE6}"/>
              </a:ext>
            </a:extLst>
          </p:cNvPr>
          <p:cNvGraphicFramePr>
            <a:graphicFrameLocks noGrp="1"/>
          </p:cNvGraphicFramePr>
          <p:nvPr>
            <p:ph idx="1"/>
            <p:extLst>
              <p:ext uri="{D42A27DB-BD31-4B8C-83A1-F6EECF244321}">
                <p14:modId xmlns:p14="http://schemas.microsoft.com/office/powerpoint/2010/main" val="2919177835"/>
              </p:ext>
            </p:extLst>
          </p:nvPr>
        </p:nvGraphicFramePr>
        <p:xfrm>
          <a:off x="255588" y="1137545"/>
          <a:ext cx="11680825" cy="4246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076A4B40-37CF-4453-8790-CADEEFD9156D}"/>
              </a:ext>
            </a:extLst>
          </p:cNvPr>
          <p:cNvSpPr txBox="1"/>
          <p:nvPr/>
        </p:nvSpPr>
        <p:spPr>
          <a:xfrm>
            <a:off x="2900218" y="6123386"/>
            <a:ext cx="8683067" cy="461665"/>
          </a:xfrm>
          <a:prstGeom prst="rect">
            <a:avLst/>
          </a:prstGeom>
          <a:noFill/>
        </p:spPr>
        <p:txBody>
          <a:bodyPr wrap="square" rtlCol="0">
            <a:spAutoFit/>
          </a:bodyPr>
          <a:lstStyle/>
          <a:p>
            <a:r>
              <a:rPr lang="en-US" sz="1200" dirty="0"/>
              <a:t>Global Initiative for Asthma. https://ginasthma.org/2018-gina-report-global-strategy-for-asthma-management-and-prevention/. </a:t>
            </a:r>
          </a:p>
          <a:p>
            <a:r>
              <a:rPr lang="en-US" sz="1200" dirty="0"/>
              <a:t>Accessed September 5, 2018.</a:t>
            </a:r>
          </a:p>
        </p:txBody>
      </p:sp>
    </p:spTree>
    <p:extLst>
      <p:ext uri="{BB962C8B-B14F-4D97-AF65-F5344CB8AC3E}">
        <p14:creationId xmlns:p14="http://schemas.microsoft.com/office/powerpoint/2010/main" val="3873668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296FF9-06B0-4B67-B1BB-423C35CB650C}"/>
              </a:ext>
            </a:extLst>
          </p:cNvPr>
          <p:cNvSpPr>
            <a:spLocks noGrp="1"/>
          </p:cNvSpPr>
          <p:nvPr>
            <p:ph type="title"/>
          </p:nvPr>
        </p:nvSpPr>
        <p:spPr>
          <a:xfrm>
            <a:off x="215694" y="174882"/>
            <a:ext cx="11732429" cy="478546"/>
          </a:xfrm>
        </p:spPr>
        <p:txBody>
          <a:bodyPr>
            <a:noAutofit/>
          </a:bodyPr>
          <a:lstStyle/>
          <a:p>
            <a:r>
              <a:rPr lang="en-US" dirty="0"/>
              <a:t>Selected Biomarkers Used in Asthma</a:t>
            </a:r>
          </a:p>
        </p:txBody>
      </p:sp>
      <p:graphicFrame>
        <p:nvGraphicFramePr>
          <p:cNvPr id="2" name="Content Placeholder 1">
            <a:extLst>
              <a:ext uri="{FF2B5EF4-FFF2-40B4-BE49-F238E27FC236}">
                <a16:creationId xmlns:a16="http://schemas.microsoft.com/office/drawing/2014/main" id="{3E54E886-E352-4BD8-8BDF-4F26507C262D}"/>
              </a:ext>
            </a:extLst>
          </p:cNvPr>
          <p:cNvGraphicFramePr>
            <a:graphicFrameLocks noGrp="1"/>
          </p:cNvGraphicFramePr>
          <p:nvPr>
            <p:ph idx="1"/>
            <p:extLst>
              <p:ext uri="{D42A27DB-BD31-4B8C-83A1-F6EECF244321}">
                <p14:modId xmlns:p14="http://schemas.microsoft.com/office/powerpoint/2010/main" val="910818663"/>
              </p:ext>
            </p:extLst>
          </p:nvPr>
        </p:nvGraphicFramePr>
        <p:xfrm>
          <a:off x="601250" y="651506"/>
          <a:ext cx="9683292" cy="4852518"/>
        </p:xfrm>
        <a:graphic>
          <a:graphicData uri="http://schemas.openxmlformats.org/drawingml/2006/table">
            <a:tbl>
              <a:tblPr firstRow="1" bandRow="1">
                <a:tableStyleId>{7DF18680-E054-41AD-8BC1-D1AEF772440D}</a:tableStyleId>
              </a:tblPr>
              <a:tblGrid>
                <a:gridCol w="2420823">
                  <a:extLst>
                    <a:ext uri="{9D8B030D-6E8A-4147-A177-3AD203B41FA5}">
                      <a16:colId xmlns:a16="http://schemas.microsoft.com/office/drawing/2014/main" val="4059777802"/>
                    </a:ext>
                  </a:extLst>
                </a:gridCol>
                <a:gridCol w="2420823">
                  <a:extLst>
                    <a:ext uri="{9D8B030D-6E8A-4147-A177-3AD203B41FA5}">
                      <a16:colId xmlns:a16="http://schemas.microsoft.com/office/drawing/2014/main" val="2476708913"/>
                    </a:ext>
                  </a:extLst>
                </a:gridCol>
                <a:gridCol w="2420823">
                  <a:extLst>
                    <a:ext uri="{9D8B030D-6E8A-4147-A177-3AD203B41FA5}">
                      <a16:colId xmlns:a16="http://schemas.microsoft.com/office/drawing/2014/main" val="865203812"/>
                    </a:ext>
                  </a:extLst>
                </a:gridCol>
                <a:gridCol w="2420823">
                  <a:extLst>
                    <a:ext uri="{9D8B030D-6E8A-4147-A177-3AD203B41FA5}">
                      <a16:colId xmlns:a16="http://schemas.microsoft.com/office/drawing/2014/main" val="2850790102"/>
                    </a:ext>
                  </a:extLst>
                </a:gridCol>
              </a:tblGrid>
              <a:tr h="400994">
                <a:tc>
                  <a:txBody>
                    <a:bodyPr/>
                    <a:lstStyle/>
                    <a:p>
                      <a:r>
                        <a:rPr lang="en-US" sz="2000" dirty="0"/>
                        <a:t>Biomarker</a:t>
                      </a:r>
                    </a:p>
                  </a:txBody>
                  <a:tcPr/>
                </a:tc>
                <a:tc>
                  <a:txBody>
                    <a:bodyPr/>
                    <a:lstStyle/>
                    <a:p>
                      <a:r>
                        <a:rPr lang="en-US" sz="2000" dirty="0"/>
                        <a:t>Source</a:t>
                      </a:r>
                    </a:p>
                  </a:txBody>
                  <a:tcPr/>
                </a:tc>
                <a:tc>
                  <a:txBody>
                    <a:bodyPr/>
                    <a:lstStyle/>
                    <a:p>
                      <a:r>
                        <a:rPr lang="en-US" sz="2000" dirty="0"/>
                        <a:t>Phenotype</a:t>
                      </a:r>
                    </a:p>
                  </a:txBody>
                  <a:tcPr/>
                </a:tc>
                <a:tc>
                  <a:txBody>
                    <a:bodyPr/>
                    <a:lstStyle/>
                    <a:p>
                      <a:r>
                        <a:rPr lang="en-US" sz="2000" dirty="0"/>
                        <a:t>Associated Biologic</a:t>
                      </a:r>
                    </a:p>
                  </a:txBody>
                  <a:tcPr/>
                </a:tc>
                <a:extLst>
                  <a:ext uri="{0D108BD9-81ED-4DB2-BD59-A6C34878D82A}">
                    <a16:rowId xmlns:a16="http://schemas.microsoft.com/office/drawing/2014/main" val="2528429558"/>
                  </a:ext>
                </a:extLst>
              </a:tr>
              <a:tr h="400994">
                <a:tc>
                  <a:txBody>
                    <a:bodyPr/>
                    <a:lstStyle/>
                    <a:p>
                      <a:r>
                        <a:rPr lang="en-US" sz="2000" dirty="0"/>
                        <a:t>Immunoglobulin E</a:t>
                      </a:r>
                    </a:p>
                  </a:txBody>
                  <a:tcPr/>
                </a:tc>
                <a:tc>
                  <a:txBody>
                    <a:bodyPr/>
                    <a:lstStyle/>
                    <a:p>
                      <a:r>
                        <a:rPr lang="en-US" sz="2000" dirty="0"/>
                        <a:t>Serum</a:t>
                      </a:r>
                    </a:p>
                  </a:txBody>
                  <a:tcPr/>
                </a:tc>
                <a:tc>
                  <a:txBody>
                    <a:bodyPr/>
                    <a:lstStyle/>
                    <a:p>
                      <a:r>
                        <a:rPr lang="en-US" sz="2000" dirty="0"/>
                        <a:t>Allergic (early onset)</a:t>
                      </a:r>
                    </a:p>
                  </a:txBody>
                  <a:tcPr/>
                </a:tc>
                <a:tc>
                  <a:txBody>
                    <a:bodyPr/>
                    <a:lstStyle/>
                    <a:p>
                      <a:r>
                        <a:rPr lang="en-US" sz="2000" dirty="0"/>
                        <a:t>Omalizumab</a:t>
                      </a:r>
                    </a:p>
                  </a:txBody>
                  <a:tcPr/>
                </a:tc>
                <a:extLst>
                  <a:ext uri="{0D108BD9-81ED-4DB2-BD59-A6C34878D82A}">
                    <a16:rowId xmlns:a16="http://schemas.microsoft.com/office/drawing/2014/main" val="314478219"/>
                  </a:ext>
                </a:extLst>
              </a:tr>
              <a:tr h="1385252">
                <a:tc>
                  <a:txBody>
                    <a:bodyPr/>
                    <a:lstStyle/>
                    <a:p>
                      <a:r>
                        <a:rPr lang="en-US" sz="2000" dirty="0"/>
                        <a:t>Eosinophil</a:t>
                      </a:r>
                    </a:p>
                  </a:txBody>
                  <a:tcPr/>
                </a:tc>
                <a:tc>
                  <a:txBody>
                    <a:bodyPr/>
                    <a:lstStyle/>
                    <a:p>
                      <a:r>
                        <a:rPr lang="en-US" sz="2000" dirty="0"/>
                        <a:t>Blood, sputum</a:t>
                      </a:r>
                    </a:p>
                  </a:txBody>
                  <a:tcPr/>
                </a:tc>
                <a:tc>
                  <a:txBody>
                    <a:bodyPr/>
                    <a:lstStyle/>
                    <a:p>
                      <a:pPr marL="114300" indent="-114300"/>
                      <a:r>
                        <a:rPr lang="en-US" sz="2000" dirty="0"/>
                        <a:t>Eosinophilic (late onset)- allergic and non-allergic</a:t>
                      </a:r>
                    </a:p>
                  </a:txBody>
                  <a:tcPr/>
                </a:tc>
                <a:tc>
                  <a:txBody>
                    <a:bodyPr/>
                    <a:lstStyle/>
                    <a:p>
                      <a:r>
                        <a:rPr lang="en-US" sz="2000" dirty="0"/>
                        <a:t>Benralizumab</a:t>
                      </a:r>
                    </a:p>
                    <a:p>
                      <a:r>
                        <a:rPr lang="en-US" sz="2000" dirty="0"/>
                        <a:t>Mepolizumab</a:t>
                      </a:r>
                    </a:p>
                    <a:p>
                      <a:r>
                        <a:rPr lang="en-US" sz="2000" dirty="0"/>
                        <a:t>Reslizumab</a:t>
                      </a:r>
                    </a:p>
                    <a:p>
                      <a:r>
                        <a:rPr lang="en-US" sz="2000" dirty="0"/>
                        <a:t>Dupilumab*</a:t>
                      </a:r>
                    </a:p>
                  </a:txBody>
                  <a:tcPr/>
                </a:tc>
                <a:extLst>
                  <a:ext uri="{0D108BD9-81ED-4DB2-BD59-A6C34878D82A}">
                    <a16:rowId xmlns:a16="http://schemas.microsoft.com/office/drawing/2014/main" val="3516712871"/>
                  </a:ext>
                </a:extLst>
              </a:tr>
              <a:tr h="400994">
                <a:tc>
                  <a:txBody>
                    <a:bodyPr/>
                    <a:lstStyle/>
                    <a:p>
                      <a:r>
                        <a:rPr lang="en-US" sz="2000" dirty="0"/>
                        <a:t>Neutrophil</a:t>
                      </a:r>
                    </a:p>
                  </a:txBody>
                  <a:tcPr/>
                </a:tc>
                <a:tc>
                  <a:txBody>
                    <a:bodyPr/>
                    <a:lstStyle/>
                    <a:p>
                      <a:r>
                        <a:rPr lang="en-US" sz="2000" dirty="0"/>
                        <a:t>Sputum</a:t>
                      </a:r>
                    </a:p>
                  </a:txBody>
                  <a:tcPr/>
                </a:tc>
                <a:tc>
                  <a:txBody>
                    <a:bodyPr/>
                    <a:lstStyle/>
                    <a:p>
                      <a:r>
                        <a:rPr lang="en-US" sz="2000" dirty="0"/>
                        <a:t>Neutrophilic</a:t>
                      </a:r>
                    </a:p>
                  </a:txBody>
                  <a:tcPr/>
                </a:tc>
                <a:tc>
                  <a:txBody>
                    <a:bodyPr/>
                    <a:lstStyle/>
                    <a:p>
                      <a:endParaRPr lang="en-US" sz="2000" dirty="0"/>
                    </a:p>
                  </a:txBody>
                  <a:tcPr/>
                </a:tc>
                <a:extLst>
                  <a:ext uri="{0D108BD9-81ED-4DB2-BD59-A6C34878D82A}">
                    <a16:rowId xmlns:a16="http://schemas.microsoft.com/office/drawing/2014/main" val="2449275378"/>
                  </a:ext>
                </a:extLst>
              </a:tr>
              <a:tr h="1275889">
                <a:tc>
                  <a:txBody>
                    <a:bodyPr/>
                    <a:lstStyle/>
                    <a:p>
                      <a:r>
                        <a:rPr lang="en-US" sz="2000" dirty="0"/>
                        <a:t>Exhaled nitric oxide</a:t>
                      </a:r>
                    </a:p>
                  </a:txBody>
                  <a:tcPr/>
                </a:tc>
                <a:tc>
                  <a:txBody>
                    <a:bodyPr/>
                    <a:lstStyle/>
                    <a:p>
                      <a:r>
                        <a:rPr lang="en-US" sz="2000" dirty="0"/>
                        <a:t>Breath</a:t>
                      </a:r>
                    </a:p>
                  </a:txBody>
                  <a:tcPr/>
                </a:tc>
                <a:tc>
                  <a:txBody>
                    <a:bodyPr/>
                    <a:lstStyle/>
                    <a:p>
                      <a:r>
                        <a:rPr lang="en-US" sz="2000" baseline="0" dirty="0">
                          <a:solidFill>
                            <a:schemeClr val="tx1"/>
                          </a:solidFill>
                        </a:rPr>
                        <a:t>Type 2 inflammation</a:t>
                      </a:r>
                    </a:p>
                  </a:txBody>
                  <a:tcPr/>
                </a:tc>
                <a:tc>
                  <a:txBody>
                    <a:bodyPr/>
                    <a:lstStyle/>
                    <a:p>
                      <a:r>
                        <a:rPr lang="en-US" sz="2000" baseline="0" dirty="0">
                          <a:solidFill>
                            <a:schemeClr val="tx1"/>
                          </a:solidFill>
                        </a:rPr>
                        <a:t>Omalizumab</a:t>
                      </a:r>
                    </a:p>
                    <a:p>
                      <a:r>
                        <a:rPr lang="en-US" sz="2000" baseline="0" dirty="0">
                          <a:solidFill>
                            <a:schemeClr val="tx1"/>
                          </a:solidFill>
                        </a:rPr>
                        <a:t>Dupilumab</a:t>
                      </a:r>
                    </a:p>
                    <a:p>
                      <a:r>
                        <a:rPr lang="en-US" sz="2000" baseline="0" dirty="0">
                          <a:solidFill>
                            <a:schemeClr val="tx1"/>
                          </a:solidFill>
                        </a:rPr>
                        <a:t>Librikizumab*</a:t>
                      </a:r>
                    </a:p>
                    <a:p>
                      <a:r>
                        <a:rPr lang="en-US" sz="2000" baseline="0" dirty="0">
                          <a:solidFill>
                            <a:schemeClr val="tx1"/>
                          </a:solidFill>
                        </a:rPr>
                        <a:t>Tralokinumab*</a:t>
                      </a:r>
                    </a:p>
                  </a:txBody>
                  <a:tcPr/>
                </a:tc>
                <a:extLst>
                  <a:ext uri="{0D108BD9-81ED-4DB2-BD59-A6C34878D82A}">
                    <a16:rowId xmlns:a16="http://schemas.microsoft.com/office/drawing/2014/main" val="1682859901"/>
                  </a:ext>
                </a:extLst>
              </a:tr>
              <a:tr h="953644">
                <a:tc>
                  <a:txBody>
                    <a:bodyPr/>
                    <a:lstStyle/>
                    <a:p>
                      <a:r>
                        <a:rPr lang="en-US" sz="2000" dirty="0"/>
                        <a:t>Periostin</a:t>
                      </a:r>
                    </a:p>
                  </a:txBody>
                  <a:tcPr/>
                </a:tc>
                <a:tc>
                  <a:txBody>
                    <a:bodyPr/>
                    <a:lstStyle/>
                    <a:p>
                      <a:r>
                        <a:rPr lang="en-US" sz="2000" dirty="0"/>
                        <a:t>Serum, sputum</a:t>
                      </a:r>
                    </a:p>
                  </a:txBody>
                  <a:tcPr/>
                </a:tc>
                <a:tc>
                  <a:txBody>
                    <a:bodyPr/>
                    <a:lstStyle/>
                    <a:p>
                      <a:r>
                        <a:rPr lang="en-US" sz="2000" baseline="0" dirty="0">
                          <a:solidFill>
                            <a:schemeClr val="tx1"/>
                          </a:solidFill>
                        </a:rPr>
                        <a:t>Type 2 Inflammation</a:t>
                      </a:r>
                    </a:p>
                  </a:txBody>
                  <a:tcPr/>
                </a:tc>
                <a:tc>
                  <a:txBody>
                    <a:bodyPr/>
                    <a:lstStyle/>
                    <a:p>
                      <a:r>
                        <a:rPr lang="en-US" sz="2000" baseline="0" dirty="0">
                          <a:solidFill>
                            <a:schemeClr val="tx1"/>
                          </a:solidFill>
                        </a:rPr>
                        <a:t>Omalizumab</a:t>
                      </a:r>
                    </a:p>
                    <a:p>
                      <a:r>
                        <a:rPr lang="en-US" sz="2000" baseline="0" dirty="0">
                          <a:solidFill>
                            <a:schemeClr val="tx1"/>
                          </a:solidFill>
                        </a:rPr>
                        <a:t>Dupilumab*</a:t>
                      </a:r>
                    </a:p>
                  </a:txBody>
                  <a:tcPr/>
                </a:tc>
                <a:extLst>
                  <a:ext uri="{0D108BD9-81ED-4DB2-BD59-A6C34878D82A}">
                    <a16:rowId xmlns:a16="http://schemas.microsoft.com/office/drawing/2014/main" val="4083653545"/>
                  </a:ext>
                </a:extLst>
              </a:tr>
            </a:tbl>
          </a:graphicData>
        </a:graphic>
      </p:graphicFrame>
      <p:sp>
        <p:nvSpPr>
          <p:cNvPr id="6" name="Text Placeholder 5">
            <a:extLst>
              <a:ext uri="{FF2B5EF4-FFF2-40B4-BE49-F238E27FC236}">
                <a16:creationId xmlns:a16="http://schemas.microsoft.com/office/drawing/2014/main" id="{D675D290-A92B-480B-8975-91CDC0122558}"/>
              </a:ext>
            </a:extLst>
          </p:cNvPr>
          <p:cNvSpPr>
            <a:spLocks noGrp="1"/>
          </p:cNvSpPr>
          <p:nvPr>
            <p:ph type="body" sz="quarter" idx="10"/>
          </p:nvPr>
        </p:nvSpPr>
        <p:spPr>
          <a:xfrm>
            <a:off x="2909457" y="6120798"/>
            <a:ext cx="9079030" cy="529382"/>
          </a:xfrm>
        </p:spPr>
        <p:txBody>
          <a:bodyPr>
            <a:noAutofit/>
          </a:bodyPr>
          <a:lstStyle/>
          <a:p>
            <a:r>
              <a:rPr lang="en-US" sz="1200" dirty="0"/>
              <a:t>Kim H, et al. </a:t>
            </a:r>
            <a:r>
              <a:rPr lang="en-US" sz="1200" i="1" dirty="0"/>
              <a:t>Allergy Clin Immunol</a:t>
            </a:r>
            <a:r>
              <a:rPr lang="en-US" sz="1200" dirty="0"/>
              <a:t>. 2017;13:48.</a:t>
            </a:r>
          </a:p>
          <a:p>
            <a:r>
              <a:rPr lang="en-US" sz="1200" dirty="0"/>
              <a:t>Gauthier M, et al. </a:t>
            </a:r>
            <a:r>
              <a:rPr lang="en-US" sz="1200" i="1" dirty="0"/>
              <a:t>Am J Respir Crit Care Med</a:t>
            </a:r>
            <a:r>
              <a:rPr lang="en-US" sz="1200" dirty="0"/>
              <a:t>. 2015;192(6):660-668.</a:t>
            </a:r>
          </a:p>
        </p:txBody>
      </p:sp>
      <p:sp>
        <p:nvSpPr>
          <p:cNvPr id="7" name="Text Placeholder 6">
            <a:extLst>
              <a:ext uri="{FF2B5EF4-FFF2-40B4-BE49-F238E27FC236}">
                <a16:creationId xmlns:a16="http://schemas.microsoft.com/office/drawing/2014/main" id="{D6915845-C386-4A2D-8BFE-9B064831425D}"/>
              </a:ext>
            </a:extLst>
          </p:cNvPr>
          <p:cNvSpPr>
            <a:spLocks noGrp="1"/>
          </p:cNvSpPr>
          <p:nvPr>
            <p:ph type="body" sz="quarter" idx="11"/>
          </p:nvPr>
        </p:nvSpPr>
        <p:spPr>
          <a:xfrm>
            <a:off x="361826" y="5469272"/>
            <a:ext cx="11682077" cy="271462"/>
          </a:xfrm>
        </p:spPr>
        <p:txBody>
          <a:bodyPr/>
          <a:lstStyle/>
          <a:p>
            <a:r>
              <a:rPr lang="en-US" dirty="0">
                <a:solidFill>
                  <a:schemeClr val="tx1"/>
                </a:solidFill>
              </a:rPr>
              <a:t>*Not approved for asthma/Investigational</a:t>
            </a:r>
          </a:p>
        </p:txBody>
      </p:sp>
    </p:spTree>
    <p:extLst>
      <p:ext uri="{BB962C8B-B14F-4D97-AF65-F5344CB8AC3E}">
        <p14:creationId xmlns:p14="http://schemas.microsoft.com/office/powerpoint/2010/main" val="231475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5694" y="178913"/>
            <a:ext cx="11130450" cy="1010526"/>
          </a:xfrm>
        </p:spPr>
        <p:txBody>
          <a:bodyPr>
            <a:noAutofit/>
          </a:bodyPr>
          <a:lstStyle/>
          <a:p>
            <a:r>
              <a:rPr lang="en-US" altLang="en-US" sz="3600" dirty="0">
                <a:solidFill>
                  <a:schemeClr val="tx1"/>
                </a:solidFill>
              </a:rPr>
              <a:t>Exploring the Effects of Omalizumab in Allergic Asthma: An Analysis of Biomarkers in the EXTRA Study</a:t>
            </a:r>
            <a:endParaRPr lang="en-GB" altLang="en-US" sz="3600" dirty="0">
              <a:solidFill>
                <a:schemeClr val="tx1"/>
              </a:solidFill>
            </a:endParaRPr>
          </a:p>
        </p:txBody>
      </p:sp>
      <p:sp>
        <p:nvSpPr>
          <p:cNvPr id="5" name="Text Placeholder 4"/>
          <p:cNvSpPr>
            <a:spLocks noGrp="1"/>
          </p:cNvSpPr>
          <p:nvPr>
            <p:ph type="body" sz="quarter" idx="10"/>
          </p:nvPr>
        </p:nvSpPr>
        <p:spPr>
          <a:xfrm>
            <a:off x="2897050" y="6135201"/>
            <a:ext cx="7727464" cy="433047"/>
          </a:xfrm>
        </p:spPr>
        <p:txBody>
          <a:bodyPr anchor="t"/>
          <a:lstStyle/>
          <a:p>
            <a:r>
              <a:rPr lang="en-US" altLang="en-US" sz="1200" b="0" dirty="0">
                <a:solidFill>
                  <a:schemeClr val="tx1"/>
                </a:solidFill>
              </a:rPr>
              <a:t>Hanania NA, et al. </a:t>
            </a:r>
            <a:r>
              <a:rPr lang="en-US" altLang="en-US" sz="1200" b="0" i="1" dirty="0">
                <a:solidFill>
                  <a:schemeClr val="tx1"/>
                </a:solidFill>
              </a:rPr>
              <a:t>Am J Respir Crit Care Med. </a:t>
            </a:r>
            <a:r>
              <a:rPr lang="en-US" altLang="en-US" sz="1200" b="0" dirty="0">
                <a:solidFill>
                  <a:schemeClr val="tx1"/>
                </a:solidFill>
              </a:rPr>
              <a:t>2013;187(8):804-811.</a:t>
            </a:r>
          </a:p>
        </p:txBody>
      </p:sp>
      <p:grpSp>
        <p:nvGrpSpPr>
          <p:cNvPr id="8" name="Group 7"/>
          <p:cNvGrpSpPr/>
          <p:nvPr/>
        </p:nvGrpSpPr>
        <p:grpSpPr>
          <a:xfrm>
            <a:off x="2232805" y="1183058"/>
            <a:ext cx="6905960" cy="4192938"/>
            <a:chOff x="718031" y="2222340"/>
            <a:chExt cx="8340244" cy="5062634"/>
          </a:xfrm>
        </p:grpSpPr>
        <p:sp>
          <p:nvSpPr>
            <p:cNvPr id="9" name="TextBox 8"/>
            <p:cNvSpPr txBox="1"/>
            <p:nvPr/>
          </p:nvSpPr>
          <p:spPr>
            <a:xfrm rot="16200000">
              <a:off x="-1295855" y="4391331"/>
              <a:ext cx="4706259" cy="678487"/>
            </a:xfrm>
            <a:prstGeom prst="rect">
              <a:avLst/>
            </a:prstGeom>
            <a:noFill/>
          </p:spPr>
          <p:txBody>
            <a:bodyPr wrap="square" rtlCol="0">
              <a:spAutoFit/>
            </a:bodyPr>
            <a:lstStyle/>
            <a:p>
              <a:pPr algn="ctr"/>
              <a:r>
                <a:rPr lang="en-US" sz="1588" b="1" dirty="0"/>
                <a:t>Reduction in protocol-defined asthma exacerbation rate (mean %, 95% CI)</a:t>
              </a:r>
            </a:p>
          </p:txBody>
        </p:sp>
        <p:sp>
          <p:nvSpPr>
            <p:cNvPr id="10" name="Rectangle 9"/>
            <p:cNvSpPr/>
            <p:nvPr/>
          </p:nvSpPr>
          <p:spPr>
            <a:xfrm>
              <a:off x="2505075" y="4095750"/>
              <a:ext cx="647700" cy="580422"/>
            </a:xfrm>
            <a:prstGeom prst="rect">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solidFill>
                  <a:schemeClr val="tx1"/>
                </a:solidFill>
              </a:endParaRPr>
            </a:p>
          </p:txBody>
        </p:sp>
        <p:sp>
          <p:nvSpPr>
            <p:cNvPr id="11" name="Rectangle 10"/>
            <p:cNvSpPr/>
            <p:nvPr/>
          </p:nvSpPr>
          <p:spPr>
            <a:xfrm>
              <a:off x="3495675" y="4095750"/>
              <a:ext cx="647700" cy="1853637"/>
            </a:xfrm>
            <a:prstGeom prst="rect">
              <a:avLst/>
            </a:prstGeom>
            <a:solidFill>
              <a:schemeClr val="accent6">
                <a:lumMod val="75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solidFill>
                  <a:schemeClr val="tx1"/>
                </a:solidFill>
              </a:endParaRPr>
            </a:p>
          </p:txBody>
        </p:sp>
        <p:sp>
          <p:nvSpPr>
            <p:cNvPr id="12" name="Rectangle 11"/>
            <p:cNvSpPr/>
            <p:nvPr/>
          </p:nvSpPr>
          <p:spPr>
            <a:xfrm>
              <a:off x="4791075" y="4095750"/>
              <a:ext cx="647700" cy="325779"/>
            </a:xfrm>
            <a:prstGeom prst="rect">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solidFill>
                  <a:schemeClr val="tx1"/>
                </a:solidFill>
              </a:endParaRPr>
            </a:p>
          </p:txBody>
        </p:sp>
        <p:sp>
          <p:nvSpPr>
            <p:cNvPr id="13" name="Rectangle 12"/>
            <p:cNvSpPr/>
            <p:nvPr/>
          </p:nvSpPr>
          <p:spPr>
            <a:xfrm>
              <a:off x="5781675" y="4095750"/>
              <a:ext cx="647700" cy="1136007"/>
            </a:xfrm>
            <a:prstGeom prst="rect">
              <a:avLst/>
            </a:prstGeom>
            <a:solidFill>
              <a:schemeClr val="accent6">
                <a:lumMod val="75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solidFill>
                  <a:schemeClr val="tx1"/>
                </a:solidFill>
              </a:endParaRPr>
            </a:p>
          </p:txBody>
        </p:sp>
        <p:sp>
          <p:nvSpPr>
            <p:cNvPr id="14" name="Rectangle 13"/>
            <p:cNvSpPr/>
            <p:nvPr/>
          </p:nvSpPr>
          <p:spPr>
            <a:xfrm flipV="1">
              <a:off x="7086600" y="4098017"/>
              <a:ext cx="647700" cy="103592"/>
            </a:xfrm>
            <a:prstGeom prst="rect">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solidFill>
                  <a:schemeClr val="tx1"/>
                </a:solidFill>
              </a:endParaRPr>
            </a:p>
          </p:txBody>
        </p:sp>
        <p:sp>
          <p:nvSpPr>
            <p:cNvPr id="15" name="Rectangle 14"/>
            <p:cNvSpPr/>
            <p:nvPr/>
          </p:nvSpPr>
          <p:spPr>
            <a:xfrm>
              <a:off x="8077200" y="4095750"/>
              <a:ext cx="647700" cy="1054984"/>
            </a:xfrm>
            <a:prstGeom prst="rect">
              <a:avLst/>
            </a:prstGeom>
            <a:solidFill>
              <a:schemeClr val="accent6">
                <a:lumMod val="75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solidFill>
                  <a:schemeClr val="tx1"/>
                </a:solidFill>
              </a:endParaRPr>
            </a:p>
          </p:txBody>
        </p:sp>
        <p:grpSp>
          <p:nvGrpSpPr>
            <p:cNvPr id="16" name="Group 15"/>
            <p:cNvGrpSpPr/>
            <p:nvPr/>
          </p:nvGrpSpPr>
          <p:grpSpPr>
            <a:xfrm>
              <a:off x="7343940" y="3056643"/>
              <a:ext cx="108684" cy="2644972"/>
              <a:chOff x="6572250" y="3209925"/>
              <a:chExt cx="109904" cy="481610"/>
            </a:xfrm>
          </p:grpSpPr>
          <p:grpSp>
            <p:nvGrpSpPr>
              <p:cNvPr id="85" name="Group 84"/>
              <p:cNvGrpSpPr/>
              <p:nvPr/>
            </p:nvGrpSpPr>
            <p:grpSpPr>
              <a:xfrm>
                <a:off x="6572250" y="3209925"/>
                <a:ext cx="109904" cy="481610"/>
                <a:chOff x="6572250" y="3209925"/>
                <a:chExt cx="66675" cy="481610"/>
              </a:xfrm>
            </p:grpSpPr>
            <p:cxnSp>
              <p:nvCxnSpPr>
                <p:cNvPr id="87" name="Straight Connector 86"/>
                <p:cNvCxnSpPr/>
                <p:nvPr/>
              </p:nvCxnSpPr>
              <p:spPr>
                <a:xfrm>
                  <a:off x="6572250" y="3209925"/>
                  <a:ext cx="6667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6572250" y="3691535"/>
                  <a:ext cx="6667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86" name="Straight Connector 85"/>
              <p:cNvCxnSpPr/>
              <p:nvPr/>
            </p:nvCxnSpPr>
            <p:spPr>
              <a:xfrm>
                <a:off x="6627446" y="3210198"/>
                <a:ext cx="0" cy="48064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8332337" y="4418910"/>
              <a:ext cx="108684" cy="1864116"/>
              <a:chOff x="6572250" y="3209925"/>
              <a:chExt cx="109904" cy="481610"/>
            </a:xfrm>
          </p:grpSpPr>
          <p:grpSp>
            <p:nvGrpSpPr>
              <p:cNvPr id="81" name="Group 80"/>
              <p:cNvGrpSpPr/>
              <p:nvPr/>
            </p:nvGrpSpPr>
            <p:grpSpPr>
              <a:xfrm>
                <a:off x="6572250" y="3209925"/>
                <a:ext cx="109904" cy="481610"/>
                <a:chOff x="6572250" y="3209925"/>
                <a:chExt cx="66675" cy="481610"/>
              </a:xfrm>
            </p:grpSpPr>
            <p:cxnSp>
              <p:nvCxnSpPr>
                <p:cNvPr id="83" name="Straight Connector 82"/>
                <p:cNvCxnSpPr/>
                <p:nvPr/>
              </p:nvCxnSpPr>
              <p:spPr>
                <a:xfrm>
                  <a:off x="6572250" y="3209925"/>
                  <a:ext cx="66675"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6572250" y="3691535"/>
                  <a:ext cx="6667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82" name="Straight Connector 81"/>
              <p:cNvCxnSpPr>
                <a:cxnSpLocks/>
              </p:cNvCxnSpPr>
              <p:nvPr/>
            </p:nvCxnSpPr>
            <p:spPr>
              <a:xfrm>
                <a:off x="6627446" y="3210198"/>
                <a:ext cx="0" cy="48064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6044268" y="4671301"/>
              <a:ext cx="108684" cy="1375884"/>
              <a:chOff x="6572250" y="3209925"/>
              <a:chExt cx="109904" cy="481610"/>
            </a:xfrm>
          </p:grpSpPr>
          <p:grpSp>
            <p:nvGrpSpPr>
              <p:cNvPr id="77" name="Group 76"/>
              <p:cNvGrpSpPr/>
              <p:nvPr/>
            </p:nvGrpSpPr>
            <p:grpSpPr>
              <a:xfrm>
                <a:off x="6572250" y="3209925"/>
                <a:ext cx="109904" cy="481610"/>
                <a:chOff x="6572250" y="3209925"/>
                <a:chExt cx="66675" cy="481610"/>
              </a:xfrm>
            </p:grpSpPr>
            <p:cxnSp>
              <p:nvCxnSpPr>
                <p:cNvPr id="79" name="Straight Connector 78"/>
                <p:cNvCxnSpPr/>
                <p:nvPr/>
              </p:nvCxnSpPr>
              <p:spPr>
                <a:xfrm>
                  <a:off x="6572250" y="3209925"/>
                  <a:ext cx="6667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6572250" y="3691535"/>
                  <a:ext cx="6667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78" name="Straight Connector 77"/>
              <p:cNvCxnSpPr/>
              <p:nvPr/>
            </p:nvCxnSpPr>
            <p:spPr>
              <a:xfrm>
                <a:off x="6627446" y="3210198"/>
                <a:ext cx="0" cy="48064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5055392" y="3616223"/>
              <a:ext cx="108684" cy="1824663"/>
              <a:chOff x="6572250" y="3209925"/>
              <a:chExt cx="109904" cy="481610"/>
            </a:xfrm>
          </p:grpSpPr>
          <p:grpSp>
            <p:nvGrpSpPr>
              <p:cNvPr id="73" name="Group 72"/>
              <p:cNvGrpSpPr/>
              <p:nvPr/>
            </p:nvGrpSpPr>
            <p:grpSpPr>
              <a:xfrm>
                <a:off x="6572250" y="3209925"/>
                <a:ext cx="109904" cy="481610"/>
                <a:chOff x="6572250" y="3209925"/>
                <a:chExt cx="66675" cy="481610"/>
              </a:xfrm>
            </p:grpSpPr>
            <p:cxnSp>
              <p:nvCxnSpPr>
                <p:cNvPr id="75" name="Straight Connector 74"/>
                <p:cNvCxnSpPr/>
                <p:nvPr/>
              </p:nvCxnSpPr>
              <p:spPr>
                <a:xfrm>
                  <a:off x="6572250" y="3209925"/>
                  <a:ext cx="6667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6572250" y="3691535"/>
                  <a:ext cx="6667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74" name="Straight Connector 73"/>
              <p:cNvCxnSpPr/>
              <p:nvPr/>
            </p:nvCxnSpPr>
            <p:spPr>
              <a:xfrm>
                <a:off x="6627446" y="3210198"/>
                <a:ext cx="0" cy="48064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3764474" y="5370547"/>
              <a:ext cx="108684" cy="1162655"/>
              <a:chOff x="6572250" y="3209925"/>
              <a:chExt cx="109904" cy="481610"/>
            </a:xfrm>
          </p:grpSpPr>
          <p:grpSp>
            <p:nvGrpSpPr>
              <p:cNvPr id="69" name="Group 68"/>
              <p:cNvGrpSpPr/>
              <p:nvPr/>
            </p:nvGrpSpPr>
            <p:grpSpPr>
              <a:xfrm>
                <a:off x="6572250" y="3209925"/>
                <a:ext cx="109904" cy="481610"/>
                <a:chOff x="6572250" y="3209925"/>
                <a:chExt cx="66675" cy="481610"/>
              </a:xfrm>
            </p:grpSpPr>
            <p:cxnSp>
              <p:nvCxnSpPr>
                <p:cNvPr id="71" name="Straight Connector 70"/>
                <p:cNvCxnSpPr/>
                <p:nvPr/>
              </p:nvCxnSpPr>
              <p:spPr>
                <a:xfrm>
                  <a:off x="6572250" y="3209925"/>
                  <a:ext cx="6667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6572250" y="3691535"/>
                  <a:ext cx="6667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70" name="Straight Connector 69"/>
              <p:cNvCxnSpPr/>
              <p:nvPr/>
            </p:nvCxnSpPr>
            <p:spPr>
              <a:xfrm>
                <a:off x="6627446" y="3210198"/>
                <a:ext cx="0" cy="48064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2775626" y="3616223"/>
              <a:ext cx="114541" cy="2902857"/>
              <a:chOff x="6572293" y="3209925"/>
              <a:chExt cx="115827" cy="509640"/>
            </a:xfrm>
          </p:grpSpPr>
          <p:grpSp>
            <p:nvGrpSpPr>
              <p:cNvPr id="65" name="Group 64"/>
              <p:cNvGrpSpPr/>
              <p:nvPr/>
            </p:nvGrpSpPr>
            <p:grpSpPr>
              <a:xfrm>
                <a:off x="6572293" y="3209925"/>
                <a:ext cx="115827" cy="509640"/>
                <a:chOff x="6572250" y="3209925"/>
                <a:chExt cx="70268" cy="509640"/>
              </a:xfrm>
            </p:grpSpPr>
            <p:cxnSp>
              <p:nvCxnSpPr>
                <p:cNvPr id="67" name="Straight Connector 66"/>
                <p:cNvCxnSpPr/>
                <p:nvPr/>
              </p:nvCxnSpPr>
              <p:spPr>
                <a:xfrm>
                  <a:off x="6572250" y="3209925"/>
                  <a:ext cx="6667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6575843" y="3719565"/>
                  <a:ext cx="6667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66" name="Straight Connector 65"/>
              <p:cNvCxnSpPr/>
              <p:nvPr/>
            </p:nvCxnSpPr>
            <p:spPr>
              <a:xfrm>
                <a:off x="6627446" y="3210198"/>
                <a:ext cx="0" cy="48064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2" name="TextBox 21"/>
            <p:cNvSpPr txBox="1"/>
            <p:nvPr/>
          </p:nvSpPr>
          <p:spPr>
            <a:xfrm>
              <a:off x="2954240" y="2222340"/>
              <a:ext cx="717495" cy="381588"/>
            </a:xfrm>
            <a:prstGeom prst="rect">
              <a:avLst/>
            </a:prstGeom>
            <a:noFill/>
          </p:spPr>
          <p:txBody>
            <a:bodyPr wrap="none" rtlCol="0">
              <a:spAutoFit/>
            </a:bodyPr>
            <a:lstStyle/>
            <a:p>
              <a:pPr algn="ctr"/>
              <a:r>
                <a:rPr lang="en-US" sz="1588" b="1" dirty="0"/>
                <a:t>FeN0</a:t>
              </a:r>
            </a:p>
          </p:txBody>
        </p:sp>
        <p:sp>
          <p:nvSpPr>
            <p:cNvPr id="23" name="TextBox 22"/>
            <p:cNvSpPr txBox="1"/>
            <p:nvPr/>
          </p:nvSpPr>
          <p:spPr>
            <a:xfrm>
              <a:off x="4980999" y="2222340"/>
              <a:ext cx="1329121" cy="381588"/>
            </a:xfrm>
            <a:prstGeom prst="rect">
              <a:avLst/>
            </a:prstGeom>
            <a:noFill/>
          </p:spPr>
          <p:txBody>
            <a:bodyPr wrap="none" rtlCol="0">
              <a:spAutoFit/>
            </a:bodyPr>
            <a:lstStyle/>
            <a:p>
              <a:pPr algn="ctr"/>
              <a:r>
                <a:rPr lang="en-US" sz="1588" b="1" dirty="0"/>
                <a:t>Eosinophils</a:t>
              </a:r>
            </a:p>
          </p:txBody>
        </p:sp>
        <p:sp>
          <p:nvSpPr>
            <p:cNvPr id="24" name="TextBox 23"/>
            <p:cNvSpPr txBox="1"/>
            <p:nvPr/>
          </p:nvSpPr>
          <p:spPr>
            <a:xfrm>
              <a:off x="7358702" y="2222340"/>
              <a:ext cx="1088857" cy="381588"/>
            </a:xfrm>
            <a:prstGeom prst="rect">
              <a:avLst/>
            </a:prstGeom>
            <a:noFill/>
          </p:spPr>
          <p:txBody>
            <a:bodyPr wrap="none" rtlCol="0">
              <a:spAutoFit/>
            </a:bodyPr>
            <a:lstStyle/>
            <a:p>
              <a:pPr algn="ctr"/>
              <a:r>
                <a:rPr lang="en-US" sz="1588" b="1" dirty="0"/>
                <a:t>Periostin</a:t>
              </a:r>
            </a:p>
          </p:txBody>
        </p:sp>
        <p:sp>
          <p:nvSpPr>
            <p:cNvPr id="25" name="TextBox 24"/>
            <p:cNvSpPr txBox="1"/>
            <p:nvPr/>
          </p:nvSpPr>
          <p:spPr>
            <a:xfrm>
              <a:off x="2266308" y="2558006"/>
              <a:ext cx="1074782" cy="350922"/>
            </a:xfrm>
            <a:prstGeom prst="rect">
              <a:avLst/>
            </a:prstGeom>
            <a:noFill/>
          </p:spPr>
          <p:txBody>
            <a:bodyPr wrap="none" rtlCol="0">
              <a:spAutoFit/>
            </a:bodyPr>
            <a:lstStyle/>
            <a:p>
              <a:pPr algn="ctr"/>
              <a:r>
                <a:rPr lang="en-US" sz="1412" dirty="0"/>
                <a:t>&lt;19.5 ppb</a:t>
              </a:r>
            </a:p>
          </p:txBody>
        </p:sp>
        <p:sp>
          <p:nvSpPr>
            <p:cNvPr id="26" name="TextBox 25"/>
            <p:cNvSpPr txBox="1"/>
            <p:nvPr/>
          </p:nvSpPr>
          <p:spPr>
            <a:xfrm>
              <a:off x="3273308" y="2558006"/>
              <a:ext cx="1074782" cy="350922"/>
            </a:xfrm>
            <a:prstGeom prst="rect">
              <a:avLst/>
            </a:prstGeom>
            <a:noFill/>
          </p:spPr>
          <p:txBody>
            <a:bodyPr wrap="none" rtlCol="0">
              <a:spAutoFit/>
            </a:bodyPr>
            <a:lstStyle/>
            <a:p>
              <a:pPr algn="ctr"/>
              <a:r>
                <a:rPr lang="en-US" sz="1412" dirty="0"/>
                <a:t>≥19.5 ppb</a:t>
              </a:r>
            </a:p>
          </p:txBody>
        </p:sp>
        <p:sp>
          <p:nvSpPr>
            <p:cNvPr id="27" name="TextBox 26"/>
            <p:cNvSpPr txBox="1"/>
            <p:nvPr/>
          </p:nvSpPr>
          <p:spPr>
            <a:xfrm>
              <a:off x="6782210" y="2558006"/>
              <a:ext cx="1138498" cy="350922"/>
            </a:xfrm>
            <a:prstGeom prst="rect">
              <a:avLst/>
            </a:prstGeom>
            <a:noFill/>
          </p:spPr>
          <p:txBody>
            <a:bodyPr wrap="none" rtlCol="0">
              <a:spAutoFit/>
            </a:bodyPr>
            <a:lstStyle/>
            <a:p>
              <a:pPr algn="ctr"/>
              <a:r>
                <a:rPr lang="en-US" sz="1412" dirty="0"/>
                <a:t>&lt;50 ng/mL</a:t>
              </a:r>
            </a:p>
          </p:txBody>
        </p:sp>
        <p:sp>
          <p:nvSpPr>
            <p:cNvPr id="28" name="TextBox 27"/>
            <p:cNvSpPr txBox="1"/>
            <p:nvPr/>
          </p:nvSpPr>
          <p:spPr>
            <a:xfrm>
              <a:off x="7847081" y="2558006"/>
              <a:ext cx="1138498" cy="350922"/>
            </a:xfrm>
            <a:prstGeom prst="rect">
              <a:avLst/>
            </a:prstGeom>
            <a:noFill/>
          </p:spPr>
          <p:txBody>
            <a:bodyPr wrap="none" rtlCol="0">
              <a:spAutoFit/>
            </a:bodyPr>
            <a:lstStyle/>
            <a:p>
              <a:pPr algn="ctr"/>
              <a:r>
                <a:rPr lang="en-US" sz="1412" dirty="0"/>
                <a:t>≥50 ng/mL</a:t>
              </a:r>
            </a:p>
          </p:txBody>
        </p:sp>
        <p:sp>
          <p:nvSpPr>
            <p:cNvPr id="29" name="TextBox 28"/>
            <p:cNvSpPr txBox="1"/>
            <p:nvPr/>
          </p:nvSpPr>
          <p:spPr>
            <a:xfrm>
              <a:off x="4650408" y="2558006"/>
              <a:ext cx="926911" cy="350922"/>
            </a:xfrm>
            <a:prstGeom prst="rect">
              <a:avLst/>
            </a:prstGeom>
            <a:noFill/>
          </p:spPr>
          <p:txBody>
            <a:bodyPr wrap="none" rtlCol="0">
              <a:spAutoFit/>
            </a:bodyPr>
            <a:lstStyle/>
            <a:p>
              <a:pPr algn="ctr"/>
              <a:r>
                <a:rPr lang="en-US" sz="1412" dirty="0"/>
                <a:t>&lt;260/µL</a:t>
              </a:r>
            </a:p>
          </p:txBody>
        </p:sp>
        <p:sp>
          <p:nvSpPr>
            <p:cNvPr id="30" name="TextBox 29"/>
            <p:cNvSpPr txBox="1"/>
            <p:nvPr/>
          </p:nvSpPr>
          <p:spPr>
            <a:xfrm>
              <a:off x="5657404" y="2558006"/>
              <a:ext cx="926911" cy="350922"/>
            </a:xfrm>
            <a:prstGeom prst="rect">
              <a:avLst/>
            </a:prstGeom>
            <a:noFill/>
          </p:spPr>
          <p:txBody>
            <a:bodyPr wrap="none" rtlCol="0">
              <a:spAutoFit/>
            </a:bodyPr>
            <a:lstStyle/>
            <a:p>
              <a:pPr algn="ctr"/>
              <a:r>
                <a:rPr lang="en-US" sz="1412" dirty="0"/>
                <a:t>≥260/µL</a:t>
              </a:r>
            </a:p>
          </p:txBody>
        </p:sp>
        <p:sp>
          <p:nvSpPr>
            <p:cNvPr id="31" name="TextBox 30"/>
            <p:cNvSpPr txBox="1"/>
            <p:nvPr/>
          </p:nvSpPr>
          <p:spPr>
            <a:xfrm>
              <a:off x="2540279" y="4166886"/>
              <a:ext cx="573142" cy="381588"/>
            </a:xfrm>
            <a:prstGeom prst="rect">
              <a:avLst/>
            </a:prstGeom>
            <a:noFill/>
          </p:spPr>
          <p:txBody>
            <a:bodyPr wrap="none" rtlCol="0">
              <a:spAutoFit/>
            </a:bodyPr>
            <a:lstStyle/>
            <a:p>
              <a:pPr algn="ctr"/>
              <a:r>
                <a:rPr lang="en-US" sz="1588" b="1" dirty="0"/>
                <a:t>–16</a:t>
              </a:r>
            </a:p>
          </p:txBody>
        </p:sp>
        <p:sp>
          <p:nvSpPr>
            <p:cNvPr id="32" name="TextBox 31"/>
            <p:cNvSpPr txBox="1"/>
            <p:nvPr/>
          </p:nvSpPr>
          <p:spPr>
            <a:xfrm>
              <a:off x="3535699" y="4919239"/>
              <a:ext cx="573142" cy="381588"/>
            </a:xfrm>
            <a:prstGeom prst="rect">
              <a:avLst/>
            </a:prstGeom>
            <a:noFill/>
          </p:spPr>
          <p:txBody>
            <a:bodyPr wrap="none" rtlCol="0">
              <a:spAutoFit/>
            </a:bodyPr>
            <a:lstStyle/>
            <a:p>
              <a:pPr algn="ctr"/>
              <a:r>
                <a:rPr lang="en-US" sz="1588" b="1" dirty="0"/>
                <a:t>–53</a:t>
              </a:r>
            </a:p>
          </p:txBody>
        </p:sp>
        <p:sp>
          <p:nvSpPr>
            <p:cNvPr id="33" name="TextBox 32"/>
            <p:cNvSpPr txBox="1"/>
            <p:nvPr/>
          </p:nvSpPr>
          <p:spPr>
            <a:xfrm>
              <a:off x="4915114" y="4062713"/>
              <a:ext cx="453348" cy="381588"/>
            </a:xfrm>
            <a:prstGeom prst="rect">
              <a:avLst/>
            </a:prstGeom>
            <a:noFill/>
          </p:spPr>
          <p:txBody>
            <a:bodyPr wrap="none" rtlCol="0">
              <a:spAutoFit/>
            </a:bodyPr>
            <a:lstStyle/>
            <a:p>
              <a:pPr algn="ctr"/>
              <a:r>
                <a:rPr lang="en-US" sz="1588" b="1" dirty="0"/>
                <a:t>–9</a:t>
              </a:r>
            </a:p>
          </p:txBody>
        </p:sp>
        <p:sp>
          <p:nvSpPr>
            <p:cNvPr id="34" name="TextBox 33"/>
            <p:cNvSpPr txBox="1"/>
            <p:nvPr/>
          </p:nvSpPr>
          <p:spPr>
            <a:xfrm>
              <a:off x="5827488" y="4259482"/>
              <a:ext cx="573142" cy="381588"/>
            </a:xfrm>
            <a:prstGeom prst="rect">
              <a:avLst/>
            </a:prstGeom>
            <a:noFill/>
          </p:spPr>
          <p:txBody>
            <a:bodyPr wrap="none" rtlCol="0">
              <a:spAutoFit/>
            </a:bodyPr>
            <a:lstStyle/>
            <a:p>
              <a:pPr algn="ctr"/>
              <a:r>
                <a:rPr lang="en-US" sz="1588" b="1" dirty="0"/>
                <a:t>–32</a:t>
              </a:r>
            </a:p>
          </p:txBody>
        </p:sp>
        <p:sp>
          <p:nvSpPr>
            <p:cNvPr id="35" name="TextBox 34"/>
            <p:cNvSpPr txBox="1"/>
            <p:nvPr/>
          </p:nvSpPr>
          <p:spPr>
            <a:xfrm>
              <a:off x="7183751" y="4213184"/>
              <a:ext cx="453348" cy="381588"/>
            </a:xfrm>
            <a:prstGeom prst="rect">
              <a:avLst/>
            </a:prstGeom>
            <a:noFill/>
          </p:spPr>
          <p:txBody>
            <a:bodyPr wrap="none" rtlCol="0">
              <a:spAutoFit/>
            </a:bodyPr>
            <a:lstStyle/>
            <a:p>
              <a:pPr algn="ctr"/>
              <a:r>
                <a:rPr lang="en-US" sz="1588" b="1" dirty="0"/>
                <a:t>–3</a:t>
              </a:r>
            </a:p>
          </p:txBody>
        </p:sp>
        <p:sp>
          <p:nvSpPr>
            <p:cNvPr id="36" name="TextBox 35"/>
            <p:cNvSpPr txBox="1"/>
            <p:nvPr/>
          </p:nvSpPr>
          <p:spPr>
            <a:xfrm>
              <a:off x="8119276" y="4074287"/>
              <a:ext cx="573142" cy="381588"/>
            </a:xfrm>
            <a:prstGeom prst="rect">
              <a:avLst/>
            </a:prstGeom>
            <a:noFill/>
          </p:spPr>
          <p:txBody>
            <a:bodyPr wrap="none" rtlCol="0">
              <a:spAutoFit/>
            </a:bodyPr>
            <a:lstStyle/>
            <a:p>
              <a:pPr algn="ctr"/>
              <a:r>
                <a:rPr lang="en-US" sz="1588" b="1" dirty="0"/>
                <a:t>–30</a:t>
              </a:r>
            </a:p>
          </p:txBody>
        </p:sp>
        <p:grpSp>
          <p:nvGrpSpPr>
            <p:cNvPr id="37" name="Group 36"/>
            <p:cNvGrpSpPr/>
            <p:nvPr/>
          </p:nvGrpSpPr>
          <p:grpSpPr>
            <a:xfrm>
              <a:off x="1595838" y="2486243"/>
              <a:ext cx="7462437" cy="4605925"/>
              <a:chOff x="1595838" y="2486243"/>
              <a:chExt cx="7462437" cy="4605925"/>
            </a:xfrm>
          </p:grpSpPr>
          <p:sp>
            <p:nvSpPr>
              <p:cNvPr id="44" name="TextBox 43"/>
              <p:cNvSpPr txBox="1"/>
              <p:nvPr/>
            </p:nvSpPr>
            <p:spPr>
              <a:xfrm>
                <a:off x="1713764" y="2486243"/>
                <a:ext cx="455220" cy="381588"/>
              </a:xfrm>
              <a:prstGeom prst="rect">
                <a:avLst/>
              </a:prstGeom>
              <a:noFill/>
            </p:spPr>
            <p:txBody>
              <a:bodyPr wrap="none" rtlCol="0" anchor="ctr">
                <a:spAutoFit/>
              </a:bodyPr>
              <a:lstStyle/>
              <a:p>
                <a:pPr algn="r"/>
                <a:r>
                  <a:rPr lang="en-US" sz="1588" b="1" dirty="0"/>
                  <a:t>40</a:t>
                </a:r>
              </a:p>
            </p:txBody>
          </p:sp>
          <p:cxnSp>
            <p:nvCxnSpPr>
              <p:cNvPr id="45" name="Straight Connector 44"/>
              <p:cNvCxnSpPr/>
              <p:nvPr/>
            </p:nvCxnSpPr>
            <p:spPr>
              <a:xfrm flipH="1">
                <a:off x="2134686" y="2697866"/>
                <a:ext cx="84639"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1713764" y="3186331"/>
                <a:ext cx="455220" cy="381588"/>
              </a:xfrm>
              <a:prstGeom prst="rect">
                <a:avLst/>
              </a:prstGeom>
              <a:noFill/>
            </p:spPr>
            <p:txBody>
              <a:bodyPr wrap="none" rtlCol="0" anchor="ctr">
                <a:spAutoFit/>
              </a:bodyPr>
              <a:lstStyle/>
              <a:p>
                <a:pPr algn="r"/>
                <a:r>
                  <a:rPr lang="en-US" sz="1588" b="1" dirty="0"/>
                  <a:t>20</a:t>
                </a:r>
              </a:p>
            </p:txBody>
          </p:sp>
          <p:cxnSp>
            <p:nvCxnSpPr>
              <p:cNvPr id="47" name="Straight Connector 46"/>
              <p:cNvCxnSpPr/>
              <p:nvPr/>
            </p:nvCxnSpPr>
            <p:spPr>
              <a:xfrm flipH="1">
                <a:off x="2134686" y="3397954"/>
                <a:ext cx="84639"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1833557" y="3895460"/>
                <a:ext cx="335424" cy="381588"/>
              </a:xfrm>
              <a:prstGeom prst="rect">
                <a:avLst/>
              </a:prstGeom>
              <a:noFill/>
            </p:spPr>
            <p:txBody>
              <a:bodyPr wrap="none" rtlCol="0" anchor="ctr">
                <a:spAutoFit/>
              </a:bodyPr>
              <a:lstStyle/>
              <a:p>
                <a:pPr algn="r"/>
                <a:r>
                  <a:rPr lang="en-US" sz="1588" b="1" dirty="0"/>
                  <a:t>0</a:t>
                </a:r>
              </a:p>
            </p:txBody>
          </p:sp>
          <p:cxnSp>
            <p:nvCxnSpPr>
              <p:cNvPr id="51" name="Straight Connector 50"/>
              <p:cNvCxnSpPr/>
              <p:nvPr/>
            </p:nvCxnSpPr>
            <p:spPr>
              <a:xfrm flipH="1">
                <a:off x="2222153" y="4099133"/>
                <a:ext cx="6836122"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1595838" y="4600794"/>
                <a:ext cx="573142" cy="381588"/>
              </a:xfrm>
              <a:prstGeom prst="rect">
                <a:avLst/>
              </a:prstGeom>
              <a:noFill/>
            </p:spPr>
            <p:txBody>
              <a:bodyPr wrap="none" rtlCol="0" anchor="ctr">
                <a:spAutoFit/>
              </a:bodyPr>
              <a:lstStyle/>
              <a:p>
                <a:pPr algn="r"/>
                <a:r>
                  <a:rPr lang="en-US" sz="1588" b="1" dirty="0"/>
                  <a:t>–20</a:t>
                </a:r>
              </a:p>
            </p:txBody>
          </p:sp>
          <p:cxnSp>
            <p:nvCxnSpPr>
              <p:cNvPr id="53" name="Straight Connector 52"/>
              <p:cNvCxnSpPr/>
              <p:nvPr/>
            </p:nvCxnSpPr>
            <p:spPr>
              <a:xfrm flipH="1">
                <a:off x="2134686" y="4812416"/>
                <a:ext cx="84639"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1595838" y="5305643"/>
                <a:ext cx="573142" cy="381588"/>
              </a:xfrm>
              <a:prstGeom prst="rect">
                <a:avLst/>
              </a:prstGeom>
              <a:noFill/>
            </p:spPr>
            <p:txBody>
              <a:bodyPr wrap="none" rtlCol="0" anchor="ctr">
                <a:spAutoFit/>
              </a:bodyPr>
              <a:lstStyle/>
              <a:p>
                <a:pPr algn="r"/>
                <a:r>
                  <a:rPr lang="en-US" sz="1588" b="1" dirty="0"/>
                  <a:t>–40</a:t>
                </a:r>
              </a:p>
            </p:txBody>
          </p:sp>
          <p:cxnSp>
            <p:nvCxnSpPr>
              <p:cNvPr id="55" name="Straight Connector 54"/>
              <p:cNvCxnSpPr/>
              <p:nvPr/>
            </p:nvCxnSpPr>
            <p:spPr>
              <a:xfrm flipH="1">
                <a:off x="2134686" y="5517266"/>
                <a:ext cx="84639"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1595838" y="6000968"/>
                <a:ext cx="573142" cy="381588"/>
              </a:xfrm>
              <a:prstGeom prst="rect">
                <a:avLst/>
              </a:prstGeom>
              <a:noFill/>
            </p:spPr>
            <p:txBody>
              <a:bodyPr wrap="none" rtlCol="0" anchor="ctr">
                <a:spAutoFit/>
              </a:bodyPr>
              <a:lstStyle/>
              <a:p>
                <a:pPr algn="r"/>
                <a:r>
                  <a:rPr lang="en-US" sz="1588" b="1" dirty="0"/>
                  <a:t>–60</a:t>
                </a:r>
              </a:p>
            </p:txBody>
          </p:sp>
          <p:cxnSp>
            <p:nvCxnSpPr>
              <p:cNvPr id="57" name="Straight Connector 56"/>
              <p:cNvCxnSpPr/>
              <p:nvPr/>
            </p:nvCxnSpPr>
            <p:spPr>
              <a:xfrm flipH="1">
                <a:off x="2134686" y="6212591"/>
                <a:ext cx="84639"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1595838" y="6710580"/>
                <a:ext cx="573142" cy="381588"/>
              </a:xfrm>
              <a:prstGeom prst="rect">
                <a:avLst/>
              </a:prstGeom>
              <a:noFill/>
            </p:spPr>
            <p:txBody>
              <a:bodyPr wrap="none" rtlCol="0" anchor="ctr">
                <a:spAutoFit/>
              </a:bodyPr>
              <a:lstStyle/>
              <a:p>
                <a:pPr algn="r"/>
                <a:r>
                  <a:rPr lang="en-US" sz="1588" b="1" dirty="0"/>
                  <a:t>–80</a:t>
                </a:r>
              </a:p>
            </p:txBody>
          </p:sp>
          <p:cxnSp>
            <p:nvCxnSpPr>
              <p:cNvPr id="59" name="Straight Connector 58"/>
              <p:cNvCxnSpPr/>
              <p:nvPr/>
            </p:nvCxnSpPr>
            <p:spPr>
              <a:xfrm flipH="1">
                <a:off x="2134686" y="6922203"/>
                <a:ext cx="84639"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2210765" y="2696901"/>
                <a:ext cx="0" cy="4213185"/>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a:off x="2134686" y="4105620"/>
                <a:ext cx="84639"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5400000" flipH="1">
                <a:off x="4441890" y="4134030"/>
                <a:ext cx="84639"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5400000" flipH="1">
                <a:off x="6715963" y="4134030"/>
                <a:ext cx="84639"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5400000" flipH="1">
                <a:off x="8997987" y="4134031"/>
                <a:ext cx="84639"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2A72AEB3-F141-48C5-A517-F9E142962FB8}"/>
                  </a:ext>
                </a:extLst>
              </p:cNvPr>
              <p:cNvCxnSpPr/>
              <p:nvPr/>
            </p:nvCxnSpPr>
            <p:spPr>
              <a:xfrm flipH="1">
                <a:off x="2126126" y="4812416"/>
                <a:ext cx="84639"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7B1AAC41-5510-4353-AAC3-3FE365AD5147}"/>
                  </a:ext>
                </a:extLst>
              </p:cNvPr>
              <p:cNvCxnSpPr/>
              <p:nvPr/>
            </p:nvCxnSpPr>
            <p:spPr>
              <a:xfrm flipH="1">
                <a:off x="2117565" y="5519213"/>
                <a:ext cx="84639"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9843FB17-FA10-42F4-8848-AA377AB44797}"/>
                  </a:ext>
                </a:extLst>
              </p:cNvPr>
              <p:cNvCxnSpPr/>
              <p:nvPr/>
            </p:nvCxnSpPr>
            <p:spPr>
              <a:xfrm flipH="1">
                <a:off x="2109005" y="6226009"/>
                <a:ext cx="84639"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9A195B28-233D-4166-8E8B-10749E95FD1D}"/>
                  </a:ext>
                </a:extLst>
              </p:cNvPr>
              <p:cNvCxnSpPr/>
              <p:nvPr/>
            </p:nvCxnSpPr>
            <p:spPr>
              <a:xfrm flipH="1">
                <a:off x="2109005" y="6901374"/>
                <a:ext cx="84639"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A3D88BD0-6CAE-4F73-B34B-3851F53EBA2F}"/>
                  </a:ext>
                </a:extLst>
              </p:cNvPr>
              <p:cNvCxnSpPr/>
              <p:nvPr/>
            </p:nvCxnSpPr>
            <p:spPr>
              <a:xfrm flipH="1">
                <a:off x="2122653" y="2697866"/>
                <a:ext cx="84639"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4E36B2AE-CD01-4C06-AE41-ACE1FCDFA142}"/>
                  </a:ext>
                </a:extLst>
              </p:cNvPr>
              <p:cNvCxnSpPr/>
              <p:nvPr/>
            </p:nvCxnSpPr>
            <p:spPr>
              <a:xfrm flipH="1">
                <a:off x="2122653" y="3377125"/>
                <a:ext cx="84639"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8" name="TextBox 37"/>
            <p:cNvSpPr txBox="1"/>
            <p:nvPr/>
          </p:nvSpPr>
          <p:spPr>
            <a:xfrm>
              <a:off x="2349606" y="6528122"/>
              <a:ext cx="908192" cy="597198"/>
            </a:xfrm>
            <a:prstGeom prst="rect">
              <a:avLst/>
            </a:prstGeom>
            <a:noFill/>
          </p:spPr>
          <p:txBody>
            <a:bodyPr wrap="none" rtlCol="0">
              <a:spAutoFit/>
            </a:bodyPr>
            <a:lstStyle/>
            <a:p>
              <a:pPr algn="ctr"/>
              <a:r>
                <a:rPr lang="en-US" sz="1412" dirty="0"/>
                <a:t>n = 193</a:t>
              </a:r>
            </a:p>
            <a:p>
              <a:pPr algn="ctr"/>
              <a:r>
                <a:rPr lang="en-US" sz="1412" i="1" dirty="0"/>
                <a:t>P</a:t>
              </a:r>
              <a:r>
                <a:rPr lang="en-US" sz="1412" dirty="0"/>
                <a:t>=0.45*</a:t>
              </a:r>
            </a:p>
          </p:txBody>
        </p:sp>
        <p:sp>
          <p:nvSpPr>
            <p:cNvPr id="39" name="TextBox 38"/>
            <p:cNvSpPr txBox="1"/>
            <p:nvPr/>
          </p:nvSpPr>
          <p:spPr>
            <a:xfrm>
              <a:off x="3311614" y="6687776"/>
              <a:ext cx="1014885" cy="597198"/>
            </a:xfrm>
            <a:prstGeom prst="rect">
              <a:avLst/>
            </a:prstGeom>
            <a:noFill/>
          </p:spPr>
          <p:txBody>
            <a:bodyPr wrap="none" rtlCol="0">
              <a:spAutoFit/>
            </a:bodyPr>
            <a:lstStyle/>
            <a:p>
              <a:pPr algn="ctr"/>
              <a:r>
                <a:rPr lang="en-US" sz="1412" dirty="0"/>
                <a:t>n = 201</a:t>
              </a:r>
            </a:p>
            <a:p>
              <a:pPr algn="ctr"/>
              <a:r>
                <a:rPr lang="en-US" sz="1412" i="1" dirty="0"/>
                <a:t>P</a:t>
              </a:r>
              <a:r>
                <a:rPr lang="en-US" sz="1412" dirty="0"/>
                <a:t>=0.001*</a:t>
              </a:r>
            </a:p>
          </p:txBody>
        </p:sp>
        <p:sp>
          <p:nvSpPr>
            <p:cNvPr id="40" name="TextBox 39"/>
            <p:cNvSpPr txBox="1"/>
            <p:nvPr/>
          </p:nvSpPr>
          <p:spPr>
            <a:xfrm>
              <a:off x="4646580" y="6528122"/>
              <a:ext cx="908192" cy="597198"/>
            </a:xfrm>
            <a:prstGeom prst="rect">
              <a:avLst/>
            </a:prstGeom>
            <a:noFill/>
          </p:spPr>
          <p:txBody>
            <a:bodyPr wrap="none" rtlCol="0">
              <a:spAutoFit/>
            </a:bodyPr>
            <a:lstStyle/>
            <a:p>
              <a:pPr algn="ctr"/>
              <a:r>
                <a:rPr lang="en-US" sz="1412" dirty="0"/>
                <a:t>n = 383</a:t>
              </a:r>
            </a:p>
            <a:p>
              <a:pPr algn="ctr"/>
              <a:r>
                <a:rPr lang="en-US" sz="1412" i="1" dirty="0"/>
                <a:t>P</a:t>
              </a:r>
              <a:r>
                <a:rPr lang="en-US" sz="1412" dirty="0"/>
                <a:t>=0.54*</a:t>
              </a:r>
            </a:p>
          </p:txBody>
        </p:sp>
        <p:sp>
          <p:nvSpPr>
            <p:cNvPr id="41" name="TextBox 40"/>
            <p:cNvSpPr txBox="1"/>
            <p:nvPr/>
          </p:nvSpPr>
          <p:spPr>
            <a:xfrm>
              <a:off x="5588101" y="6528122"/>
              <a:ext cx="1014885" cy="597198"/>
            </a:xfrm>
            <a:prstGeom prst="rect">
              <a:avLst/>
            </a:prstGeom>
            <a:noFill/>
          </p:spPr>
          <p:txBody>
            <a:bodyPr wrap="none" rtlCol="0">
              <a:spAutoFit/>
            </a:bodyPr>
            <a:lstStyle/>
            <a:p>
              <a:pPr algn="ctr"/>
              <a:r>
                <a:rPr lang="en-US" sz="1412" dirty="0"/>
                <a:t>n = 414</a:t>
              </a:r>
            </a:p>
            <a:p>
              <a:pPr algn="ctr"/>
              <a:r>
                <a:rPr lang="en-US" sz="1412" i="1" dirty="0"/>
                <a:t>P</a:t>
              </a:r>
              <a:r>
                <a:rPr lang="en-US" sz="1412" dirty="0"/>
                <a:t>=0.005*</a:t>
              </a:r>
            </a:p>
          </p:txBody>
        </p:sp>
        <p:sp>
          <p:nvSpPr>
            <p:cNvPr id="42" name="TextBox 41"/>
            <p:cNvSpPr txBox="1"/>
            <p:nvPr/>
          </p:nvSpPr>
          <p:spPr>
            <a:xfrm>
              <a:off x="6943554" y="6528122"/>
              <a:ext cx="908192" cy="597198"/>
            </a:xfrm>
            <a:prstGeom prst="rect">
              <a:avLst/>
            </a:prstGeom>
            <a:noFill/>
          </p:spPr>
          <p:txBody>
            <a:bodyPr wrap="none" rtlCol="0">
              <a:spAutoFit/>
            </a:bodyPr>
            <a:lstStyle/>
            <a:p>
              <a:pPr algn="ctr"/>
              <a:r>
                <a:rPr lang="en-US" sz="1412" dirty="0"/>
                <a:t>n = 279</a:t>
              </a:r>
            </a:p>
            <a:p>
              <a:pPr algn="ctr"/>
              <a:r>
                <a:rPr lang="en-US" sz="1412" i="1" dirty="0"/>
                <a:t>P</a:t>
              </a:r>
              <a:r>
                <a:rPr lang="en-US" sz="1412" dirty="0"/>
                <a:t>=0.94*</a:t>
              </a:r>
            </a:p>
          </p:txBody>
        </p:sp>
        <p:sp>
          <p:nvSpPr>
            <p:cNvPr id="43" name="TextBox 42"/>
            <p:cNvSpPr txBox="1"/>
            <p:nvPr/>
          </p:nvSpPr>
          <p:spPr>
            <a:xfrm>
              <a:off x="7920717" y="6528122"/>
              <a:ext cx="908192" cy="597198"/>
            </a:xfrm>
            <a:prstGeom prst="rect">
              <a:avLst/>
            </a:prstGeom>
            <a:noFill/>
          </p:spPr>
          <p:txBody>
            <a:bodyPr wrap="none" rtlCol="0">
              <a:spAutoFit/>
            </a:bodyPr>
            <a:lstStyle/>
            <a:p>
              <a:pPr algn="ctr"/>
              <a:r>
                <a:rPr lang="en-US" sz="1412" dirty="0"/>
                <a:t>n = 255</a:t>
              </a:r>
            </a:p>
            <a:p>
              <a:pPr algn="ctr"/>
              <a:r>
                <a:rPr lang="en-US" sz="1412" i="1" dirty="0"/>
                <a:t>P</a:t>
              </a:r>
              <a:r>
                <a:rPr lang="en-US" sz="1412" dirty="0"/>
                <a:t>=0.07*</a:t>
              </a:r>
            </a:p>
          </p:txBody>
        </p:sp>
      </p:grpSp>
      <p:sp>
        <p:nvSpPr>
          <p:cNvPr id="89" name="TextBox 88"/>
          <p:cNvSpPr txBox="1"/>
          <p:nvPr/>
        </p:nvSpPr>
        <p:spPr>
          <a:xfrm>
            <a:off x="1887310" y="5362222"/>
            <a:ext cx="7596950" cy="280826"/>
          </a:xfrm>
          <a:prstGeom prst="rect">
            <a:avLst/>
          </a:prstGeom>
          <a:noFill/>
        </p:spPr>
        <p:txBody>
          <a:bodyPr wrap="square" lIns="89896" tIns="44948" rIns="89896" bIns="44948" rtlCol="0">
            <a:spAutoFit/>
          </a:bodyPr>
          <a:lstStyle/>
          <a:p>
            <a:r>
              <a:rPr lang="en-US" sz="1235" b="1" dirty="0"/>
              <a:t>*Exacerbation reduction </a:t>
            </a:r>
            <a:r>
              <a:rPr lang="en-US" sz="1235" b="1" i="1" dirty="0"/>
              <a:t>P-</a:t>
            </a:r>
            <a:r>
              <a:rPr lang="en-US" sz="1235" b="1" dirty="0"/>
              <a:t>values; omalizumab vs placebo in each biomarker subgroup.</a:t>
            </a:r>
          </a:p>
        </p:txBody>
      </p:sp>
    </p:spTree>
    <p:extLst>
      <p:ext uri="{BB962C8B-B14F-4D97-AF65-F5344CB8AC3E}">
        <p14:creationId xmlns:p14="http://schemas.microsoft.com/office/powerpoint/2010/main" val="304118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600" dirty="0">
                <a:solidFill>
                  <a:schemeClr val="tx1"/>
                </a:solidFill>
              </a:rPr>
              <a:t>Exploring the Effects of Omalizumab in Allergic Asthma: An Analysis of Biomarkers in the Real-World STELLAR Study</a:t>
            </a:r>
            <a:endParaRPr lang="en-GB" altLang="en-US" sz="3600" dirty="0">
              <a:solidFill>
                <a:schemeClr val="tx1"/>
              </a:solidFill>
            </a:endParaRPr>
          </a:p>
        </p:txBody>
      </p:sp>
      <p:graphicFrame>
        <p:nvGraphicFramePr>
          <p:cNvPr id="48" name="Content Placeholder 47">
            <a:extLst>
              <a:ext uri="{FF2B5EF4-FFF2-40B4-BE49-F238E27FC236}">
                <a16:creationId xmlns:a16="http://schemas.microsoft.com/office/drawing/2014/main" id="{83EC3F59-5324-4523-8EE7-AA910AB2D945}"/>
              </a:ext>
            </a:extLst>
          </p:cNvPr>
          <p:cNvGraphicFramePr>
            <a:graphicFrameLocks noGrp="1"/>
          </p:cNvGraphicFramePr>
          <p:nvPr>
            <p:ph idx="1"/>
            <p:extLst>
              <p:ext uri="{D42A27DB-BD31-4B8C-83A1-F6EECF244321}">
                <p14:modId xmlns:p14="http://schemas.microsoft.com/office/powerpoint/2010/main" val="2742665354"/>
              </p:ext>
            </p:extLst>
          </p:nvPr>
        </p:nvGraphicFramePr>
        <p:xfrm>
          <a:off x="266700" y="1343025"/>
          <a:ext cx="11680825" cy="43100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10"/>
          </p:nvPr>
        </p:nvSpPr>
        <p:spPr>
          <a:xfrm>
            <a:off x="2899553" y="6119603"/>
            <a:ext cx="6735820" cy="429542"/>
          </a:xfrm>
        </p:spPr>
        <p:txBody>
          <a:bodyPr anchor="t"/>
          <a:lstStyle/>
          <a:p>
            <a:r>
              <a:rPr lang="en-US" altLang="en-US" sz="1200" b="0" dirty="0">
                <a:solidFill>
                  <a:schemeClr val="tx1"/>
                </a:solidFill>
              </a:rPr>
              <a:t>Humbert M, et al. </a:t>
            </a:r>
            <a:r>
              <a:rPr lang="en-US" altLang="en-US" sz="1200" b="0" i="1" dirty="0">
                <a:solidFill>
                  <a:schemeClr val="tx1"/>
                </a:solidFill>
              </a:rPr>
              <a:t>Eur Respir J</a:t>
            </a:r>
            <a:r>
              <a:rPr lang="en-US" altLang="en-US" sz="1200" b="0" dirty="0">
                <a:solidFill>
                  <a:schemeClr val="tx1"/>
                </a:solidFill>
              </a:rPr>
              <a:t>. 2018;51(5).</a:t>
            </a:r>
          </a:p>
        </p:txBody>
      </p:sp>
    </p:spTree>
    <p:extLst>
      <p:ext uri="{BB962C8B-B14F-4D97-AF65-F5344CB8AC3E}">
        <p14:creationId xmlns:p14="http://schemas.microsoft.com/office/powerpoint/2010/main" val="3784301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8311839-018E-4AC5-BFB0-1849746F6AB6}"/>
              </a:ext>
            </a:extLst>
          </p:cNvPr>
          <p:cNvSpPr/>
          <p:nvPr/>
        </p:nvSpPr>
        <p:spPr>
          <a:xfrm>
            <a:off x="2079321" y="1317882"/>
            <a:ext cx="7878871" cy="36549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sz="3600" dirty="0"/>
              <a:t>Novel Therapeutic Targets for Severe Asthma</a:t>
            </a:r>
          </a:p>
        </p:txBody>
      </p:sp>
      <p:sp>
        <p:nvSpPr>
          <p:cNvPr id="369" name="TextBox 368"/>
          <p:cNvSpPr txBox="1"/>
          <p:nvPr/>
        </p:nvSpPr>
        <p:spPr>
          <a:xfrm>
            <a:off x="2906029" y="6123877"/>
            <a:ext cx="9116934" cy="451767"/>
          </a:xfrm>
          <a:prstGeom prst="rect">
            <a:avLst/>
          </a:prstGeom>
          <a:noFill/>
        </p:spPr>
        <p:txBody>
          <a:bodyPr wrap="square" lIns="81639" tIns="40819" rIns="81639" bIns="40819" rtlCol="0">
            <a:spAutoFit/>
          </a:bodyPr>
          <a:lstStyle/>
          <a:p>
            <a:r>
              <a:rPr lang="en-US" sz="1200" dirty="0">
                <a:cs typeface="Arial" panose="020B0604020202020204" pitchFamily="34" charset="0"/>
              </a:rPr>
              <a:t>Bice JB, et al. </a:t>
            </a:r>
            <a:r>
              <a:rPr lang="en-US" sz="1200" i="1" dirty="0">
                <a:cs typeface="Arial" panose="020B0604020202020204" pitchFamily="34" charset="0"/>
              </a:rPr>
              <a:t>Ann Allergy Asthma Immunol</a:t>
            </a:r>
            <a:r>
              <a:rPr lang="en-US" sz="1200" dirty="0">
                <a:cs typeface="Arial" panose="020B0604020202020204" pitchFamily="34" charset="0"/>
              </a:rPr>
              <a:t>. 2014;112(2):108-115.</a:t>
            </a:r>
          </a:p>
          <a:p>
            <a:r>
              <a:rPr lang="en-US" sz="1200" dirty="0">
                <a:cs typeface="Arial" panose="020B0604020202020204" pitchFamily="34" charset="0"/>
              </a:rPr>
              <a:t>Ziegler SF, et al. </a:t>
            </a:r>
            <a:r>
              <a:rPr lang="en-US" sz="1200" i="1" dirty="0">
                <a:cs typeface="Arial" panose="020B0604020202020204" pitchFamily="34" charset="0"/>
              </a:rPr>
              <a:t>Nat Immunol.</a:t>
            </a:r>
            <a:r>
              <a:rPr lang="en-US" sz="1200" dirty="0">
                <a:cs typeface="Arial" panose="020B0604020202020204" pitchFamily="34" charset="0"/>
              </a:rPr>
              <a:t> 2010;11(4):289-293.</a:t>
            </a:r>
          </a:p>
        </p:txBody>
      </p:sp>
      <p:grpSp>
        <p:nvGrpSpPr>
          <p:cNvPr id="10" name="Group 9">
            <a:extLst>
              <a:ext uri="{FF2B5EF4-FFF2-40B4-BE49-F238E27FC236}">
                <a16:creationId xmlns:a16="http://schemas.microsoft.com/office/drawing/2014/main" id="{1E4FAD4A-9153-4AF4-844B-A28AA4553D59}"/>
              </a:ext>
            </a:extLst>
          </p:cNvPr>
          <p:cNvGrpSpPr/>
          <p:nvPr/>
        </p:nvGrpSpPr>
        <p:grpSpPr>
          <a:xfrm>
            <a:off x="2204006" y="1410220"/>
            <a:ext cx="7652626" cy="3434580"/>
            <a:chOff x="2143126" y="1899420"/>
            <a:chExt cx="7652626" cy="3434580"/>
          </a:xfrm>
        </p:grpSpPr>
        <p:sp>
          <p:nvSpPr>
            <p:cNvPr id="4" name="TextBox 3"/>
            <p:cNvSpPr txBox="1"/>
            <p:nvPr/>
          </p:nvSpPr>
          <p:spPr>
            <a:xfrm>
              <a:off x="6618582" y="4863885"/>
              <a:ext cx="208154" cy="313268"/>
            </a:xfrm>
            <a:prstGeom prst="rect">
              <a:avLst/>
            </a:prstGeom>
            <a:noFill/>
          </p:spPr>
          <p:txBody>
            <a:bodyPr wrap="none" lIns="81639" tIns="40819" rIns="81639" bIns="40819" rtlCol="0">
              <a:spAutoFit/>
            </a:bodyPr>
            <a:lstStyle/>
            <a:p>
              <a:r>
                <a:rPr lang="en-US" sz="1500" dirty="0"/>
                <a:t> </a:t>
              </a:r>
            </a:p>
          </p:txBody>
        </p:sp>
        <p:cxnSp>
          <p:nvCxnSpPr>
            <p:cNvPr id="65" name="Straight Arrow Connector 64"/>
            <p:cNvCxnSpPr>
              <a:endCxn id="217" idx="4"/>
            </p:cNvCxnSpPr>
            <p:nvPr/>
          </p:nvCxnSpPr>
          <p:spPr bwMode="auto">
            <a:xfrm flipV="1">
              <a:off x="9235432" y="3714751"/>
              <a:ext cx="136" cy="392965"/>
            </a:xfrm>
            <a:prstGeom prst="straightConnector1">
              <a:avLst/>
            </a:prstGeom>
            <a:solidFill>
              <a:schemeClr val="bg1"/>
            </a:solidFill>
            <a:ln w="25400" cap="flat" cmpd="sng" algn="ctr">
              <a:solidFill>
                <a:schemeClr val="tx1"/>
              </a:solidFill>
              <a:prstDash val="lgDash"/>
              <a:round/>
              <a:headEnd type="arrow" w="med" len="med"/>
              <a:tailEnd type="none" w="med" len="med"/>
            </a:ln>
            <a:effectLst/>
          </p:spPr>
        </p:cxnSp>
        <p:grpSp>
          <p:nvGrpSpPr>
            <p:cNvPr id="3" name="Group 57"/>
            <p:cNvGrpSpPr/>
            <p:nvPr/>
          </p:nvGrpSpPr>
          <p:grpSpPr>
            <a:xfrm>
              <a:off x="2143126" y="2720708"/>
              <a:ext cx="1665553" cy="1190625"/>
              <a:chOff x="5677166" y="2721684"/>
              <a:chExt cx="2165668" cy="1561893"/>
            </a:xfrm>
          </p:grpSpPr>
          <p:cxnSp>
            <p:nvCxnSpPr>
              <p:cNvPr id="188" name="Straight Connector 187"/>
              <p:cNvCxnSpPr/>
              <p:nvPr/>
            </p:nvCxnSpPr>
            <p:spPr bwMode="auto">
              <a:xfrm flipV="1">
                <a:off x="6872368" y="2721684"/>
                <a:ext cx="28897" cy="627039"/>
              </a:xfrm>
              <a:prstGeom prst="line">
                <a:avLst/>
              </a:prstGeom>
              <a:solidFill>
                <a:schemeClr val="bg1"/>
              </a:solidFill>
              <a:ln w="95250" cap="rnd" cmpd="sng" algn="ctr">
                <a:solidFill>
                  <a:schemeClr val="accent3">
                    <a:lumMod val="40000"/>
                    <a:lumOff val="60000"/>
                  </a:schemeClr>
                </a:solidFill>
                <a:prstDash val="solid"/>
                <a:round/>
                <a:headEnd type="none" w="med" len="med"/>
                <a:tailEnd type="none" w="med" len="med"/>
              </a:ln>
              <a:effectLst/>
            </p:spPr>
          </p:cxnSp>
          <p:cxnSp>
            <p:nvCxnSpPr>
              <p:cNvPr id="189" name="Straight Connector 188"/>
              <p:cNvCxnSpPr/>
              <p:nvPr/>
            </p:nvCxnSpPr>
            <p:spPr bwMode="auto">
              <a:xfrm>
                <a:off x="6925072" y="3936955"/>
                <a:ext cx="457317" cy="346622"/>
              </a:xfrm>
              <a:prstGeom prst="line">
                <a:avLst/>
              </a:prstGeom>
              <a:solidFill>
                <a:schemeClr val="bg1"/>
              </a:solidFill>
              <a:ln w="95250" cap="rnd" cmpd="sng" algn="ctr">
                <a:solidFill>
                  <a:schemeClr val="accent3">
                    <a:lumMod val="40000"/>
                    <a:lumOff val="60000"/>
                  </a:schemeClr>
                </a:solidFill>
                <a:prstDash val="solid"/>
                <a:round/>
                <a:headEnd type="none" w="med" len="med"/>
                <a:tailEnd type="none" w="med" len="med"/>
              </a:ln>
              <a:effectLst/>
            </p:spPr>
          </p:cxnSp>
          <p:sp>
            <p:nvSpPr>
              <p:cNvPr id="190" name="Oval 189"/>
              <p:cNvSpPr>
                <a:spLocks noChangeAspect="1"/>
              </p:cNvSpPr>
              <p:nvPr/>
            </p:nvSpPr>
            <p:spPr bwMode="auto">
              <a:xfrm>
                <a:off x="6208589" y="3174314"/>
                <a:ext cx="1170433" cy="877824"/>
              </a:xfrm>
              <a:prstGeom prst="ellipse">
                <a:avLst/>
              </a:prstGeom>
              <a:solidFill>
                <a:schemeClr val="accent3">
                  <a:lumMod val="40000"/>
                  <a:lumOff val="60000"/>
                </a:schemeClr>
              </a:solidFill>
              <a:ln w="12700" cap="flat" cmpd="sng" algn="ctr">
                <a:noFill/>
                <a:prstDash val="solid"/>
                <a:round/>
                <a:headEnd type="none" w="med" len="med"/>
                <a:tailEnd type="none" w="med" len="med"/>
              </a:ln>
              <a:effectLst/>
            </p:spPr>
            <p:txBody>
              <a:bodyPr vert="horz" wrap="square" lIns="81639" tIns="40819" rIns="81639" bIns="40819" numCol="1" rtlCol="0" anchor="t" anchorCtr="0" compatLnSpc="1">
                <a:prstTxWarp prst="textNoShape">
                  <a:avLst/>
                </a:prstTxWarp>
              </a:bodyPr>
              <a:lstStyle/>
              <a:p>
                <a:pPr defTabSz="816388" eaLnBrk="0" fontAlgn="base" hangingPunct="0">
                  <a:spcBef>
                    <a:spcPct val="0"/>
                  </a:spcBef>
                  <a:spcAft>
                    <a:spcPct val="0"/>
                  </a:spcAft>
                </a:pPr>
                <a:endParaRPr lang="en-US" sz="1500" b="1" dirty="0"/>
              </a:p>
            </p:txBody>
          </p:sp>
          <p:sp>
            <p:nvSpPr>
              <p:cNvPr id="191" name="Oval 190"/>
              <p:cNvSpPr>
                <a:spLocks noChangeAspect="1"/>
              </p:cNvSpPr>
              <p:nvPr/>
            </p:nvSpPr>
            <p:spPr bwMode="auto">
              <a:xfrm>
                <a:off x="6452428" y="3368179"/>
                <a:ext cx="731519" cy="548640"/>
              </a:xfrm>
              <a:prstGeom prst="ellipse">
                <a:avLst/>
              </a:prstGeom>
              <a:solidFill>
                <a:schemeClr val="accent3">
                  <a:lumMod val="60000"/>
                  <a:lumOff val="40000"/>
                </a:schemeClr>
              </a:solidFill>
              <a:ln w="12700" cap="flat" cmpd="sng" algn="ctr">
                <a:noFill/>
                <a:prstDash val="solid"/>
                <a:round/>
                <a:headEnd type="none" w="med" len="med"/>
                <a:tailEnd type="none" w="med" len="med"/>
              </a:ln>
              <a:effectLst/>
            </p:spPr>
            <p:txBody>
              <a:bodyPr vert="horz" wrap="square" lIns="81639" tIns="40819" rIns="81639" bIns="40819" numCol="1" rtlCol="0" anchor="t" anchorCtr="0" compatLnSpc="1">
                <a:prstTxWarp prst="textNoShape">
                  <a:avLst/>
                </a:prstTxWarp>
              </a:bodyPr>
              <a:lstStyle/>
              <a:p>
                <a:pPr defTabSz="816388" eaLnBrk="0" fontAlgn="base" hangingPunct="0">
                  <a:spcBef>
                    <a:spcPct val="0"/>
                  </a:spcBef>
                  <a:spcAft>
                    <a:spcPct val="0"/>
                  </a:spcAft>
                </a:pPr>
                <a:endParaRPr lang="en-US" sz="1500" b="1" dirty="0"/>
              </a:p>
            </p:txBody>
          </p:sp>
          <p:cxnSp>
            <p:nvCxnSpPr>
              <p:cNvPr id="192" name="Straight Connector 191"/>
              <p:cNvCxnSpPr/>
              <p:nvPr/>
            </p:nvCxnSpPr>
            <p:spPr bwMode="auto">
              <a:xfrm flipV="1">
                <a:off x="7152828" y="3255338"/>
                <a:ext cx="690006" cy="182881"/>
              </a:xfrm>
              <a:prstGeom prst="line">
                <a:avLst/>
              </a:prstGeom>
              <a:solidFill>
                <a:schemeClr val="bg1"/>
              </a:solidFill>
              <a:ln w="95250" cap="rnd" cmpd="sng" algn="ctr">
                <a:solidFill>
                  <a:schemeClr val="accent3">
                    <a:lumMod val="40000"/>
                    <a:lumOff val="60000"/>
                  </a:schemeClr>
                </a:solidFill>
                <a:prstDash val="solid"/>
                <a:round/>
                <a:headEnd type="none" w="med" len="med"/>
                <a:tailEnd type="none" w="med" len="med"/>
              </a:ln>
              <a:effectLst/>
            </p:spPr>
          </p:cxnSp>
          <p:cxnSp>
            <p:nvCxnSpPr>
              <p:cNvPr id="193" name="Straight Connector 192"/>
              <p:cNvCxnSpPr/>
              <p:nvPr/>
            </p:nvCxnSpPr>
            <p:spPr bwMode="auto">
              <a:xfrm flipV="1">
                <a:off x="5897303" y="3788414"/>
                <a:ext cx="508432" cy="400778"/>
              </a:xfrm>
              <a:prstGeom prst="line">
                <a:avLst/>
              </a:prstGeom>
              <a:solidFill>
                <a:schemeClr val="bg1"/>
              </a:solidFill>
              <a:ln w="95250" cap="rnd" cmpd="sng" algn="ctr">
                <a:solidFill>
                  <a:schemeClr val="accent3">
                    <a:lumMod val="40000"/>
                    <a:lumOff val="60000"/>
                  </a:schemeClr>
                </a:solidFill>
                <a:prstDash val="solid"/>
                <a:round/>
                <a:headEnd type="none" w="med" len="med"/>
                <a:tailEnd type="none" w="med" len="med"/>
              </a:ln>
              <a:effectLst/>
            </p:spPr>
          </p:cxnSp>
          <p:cxnSp>
            <p:nvCxnSpPr>
              <p:cNvPr id="194" name="Straight Connector 193"/>
              <p:cNvCxnSpPr/>
              <p:nvPr/>
            </p:nvCxnSpPr>
            <p:spPr bwMode="auto">
              <a:xfrm>
                <a:off x="5677166" y="3324554"/>
                <a:ext cx="736706" cy="132298"/>
              </a:xfrm>
              <a:prstGeom prst="line">
                <a:avLst/>
              </a:prstGeom>
              <a:solidFill>
                <a:schemeClr val="bg1"/>
              </a:solidFill>
              <a:ln w="95250" cap="rnd" cmpd="sng" algn="ctr">
                <a:solidFill>
                  <a:schemeClr val="accent3">
                    <a:lumMod val="40000"/>
                    <a:lumOff val="60000"/>
                  </a:schemeClr>
                </a:solidFill>
                <a:prstDash val="solid"/>
                <a:round/>
                <a:headEnd type="none" w="med" len="med"/>
                <a:tailEnd type="none" w="med" len="med"/>
              </a:ln>
              <a:effectLst/>
            </p:spPr>
          </p:cxnSp>
          <p:sp>
            <p:nvSpPr>
              <p:cNvPr id="196" name="TextBox 195"/>
              <p:cNvSpPr txBox="1"/>
              <p:nvPr/>
            </p:nvSpPr>
            <p:spPr>
              <a:xfrm>
                <a:off x="6499190" y="3407484"/>
                <a:ext cx="633331" cy="410953"/>
              </a:xfrm>
              <a:prstGeom prst="rect">
                <a:avLst/>
              </a:prstGeom>
              <a:noFill/>
            </p:spPr>
            <p:txBody>
              <a:bodyPr wrap="none" lIns="81639" tIns="40819" rIns="81639" bIns="40819" rtlCol="0">
                <a:spAutoFit/>
              </a:bodyPr>
              <a:lstStyle/>
              <a:p>
                <a:pPr algn="ctr"/>
                <a:r>
                  <a:rPr lang="en-US" sz="1500" b="1" dirty="0"/>
                  <a:t>APC</a:t>
                </a:r>
              </a:p>
            </p:txBody>
          </p:sp>
        </p:grpSp>
        <p:sp>
          <p:nvSpPr>
            <p:cNvPr id="204" name="TextBox 203"/>
            <p:cNvSpPr txBox="1"/>
            <p:nvPr/>
          </p:nvSpPr>
          <p:spPr>
            <a:xfrm>
              <a:off x="7868717" y="3068107"/>
              <a:ext cx="547991" cy="313268"/>
            </a:xfrm>
            <a:prstGeom prst="rect">
              <a:avLst/>
            </a:prstGeom>
            <a:noFill/>
          </p:spPr>
          <p:txBody>
            <a:bodyPr wrap="none" lIns="81639" tIns="40819" rIns="81639" bIns="40819" rtlCol="0">
              <a:spAutoFit/>
            </a:bodyPr>
            <a:lstStyle/>
            <a:p>
              <a:r>
                <a:rPr lang="en-US" sz="1500" dirty="0"/>
                <a:t>IL-13</a:t>
              </a:r>
            </a:p>
          </p:txBody>
        </p:sp>
        <p:grpSp>
          <p:nvGrpSpPr>
            <p:cNvPr id="5" name="Group 80"/>
            <p:cNvGrpSpPr/>
            <p:nvPr/>
          </p:nvGrpSpPr>
          <p:grpSpPr>
            <a:xfrm rot="20884317" flipV="1">
              <a:off x="9418207" y="4246827"/>
              <a:ext cx="125011" cy="247178"/>
              <a:chOff x="9783350" y="5373431"/>
              <a:chExt cx="200017" cy="395485"/>
            </a:xfrm>
          </p:grpSpPr>
          <p:sp>
            <p:nvSpPr>
              <p:cNvPr id="504" name="Rectangle 503"/>
              <p:cNvSpPr/>
              <p:nvPr/>
            </p:nvSpPr>
            <p:spPr bwMode="auto">
              <a:xfrm rot="11700000" flipH="1">
                <a:off x="9905546" y="5373431"/>
                <a:ext cx="77821" cy="278394"/>
              </a:xfrm>
              <a:prstGeom prst="rect">
                <a:avLst/>
              </a:prstGeom>
              <a:solidFill>
                <a:schemeClr val="bg1">
                  <a:lumMod val="75000"/>
                </a:schemeClr>
              </a:solidFill>
              <a:ln w="12700" cap="flat" cmpd="sng" algn="ctr">
                <a:noFill/>
                <a:prstDash val="solid"/>
                <a:round/>
                <a:headEnd type="none" w="med" len="med"/>
                <a:tailEnd type="none" w="med" len="med"/>
              </a:ln>
              <a:effectLst/>
            </p:spPr>
            <p:txBody>
              <a:bodyPr vert="horz" wrap="square" lIns="57150" tIns="28575" rIns="57150" bIns="28575" numCol="1" rtlCol="0" anchor="t" anchorCtr="0" compatLnSpc="1">
                <a:prstTxWarp prst="textNoShape">
                  <a:avLst/>
                </a:prstTxWarp>
              </a:bodyPr>
              <a:lstStyle/>
              <a:p>
                <a:pPr defTabSz="816388" eaLnBrk="0" fontAlgn="base" hangingPunct="0">
                  <a:spcBef>
                    <a:spcPct val="0"/>
                  </a:spcBef>
                  <a:spcAft>
                    <a:spcPct val="0"/>
                  </a:spcAft>
                </a:pPr>
                <a:endParaRPr lang="en-US" sz="1500" b="1" dirty="0"/>
              </a:p>
            </p:txBody>
          </p:sp>
          <p:sp>
            <p:nvSpPr>
              <p:cNvPr id="505" name="Rectangle 504"/>
              <p:cNvSpPr>
                <a:spLocks/>
              </p:cNvSpPr>
              <p:nvPr/>
            </p:nvSpPr>
            <p:spPr bwMode="auto">
              <a:xfrm rot="9000000" flipH="1">
                <a:off x="9921797" y="5593285"/>
                <a:ext cx="56888" cy="175631"/>
              </a:xfrm>
              <a:prstGeom prst="rect">
                <a:avLst/>
              </a:prstGeom>
              <a:solidFill>
                <a:schemeClr val="bg1">
                  <a:lumMod val="75000"/>
                </a:schemeClr>
              </a:solidFill>
              <a:ln w="12700" cap="flat" cmpd="sng" algn="ctr">
                <a:noFill/>
                <a:prstDash val="solid"/>
                <a:round/>
                <a:headEnd type="none" w="med" len="med"/>
                <a:tailEnd type="none" w="med" len="med"/>
              </a:ln>
              <a:effectLst/>
            </p:spPr>
            <p:txBody>
              <a:bodyPr vert="horz" wrap="square" lIns="57150" tIns="28575" rIns="57150" bIns="28575" numCol="1" rtlCol="0" anchor="t" anchorCtr="0" compatLnSpc="1">
                <a:prstTxWarp prst="textNoShape">
                  <a:avLst/>
                </a:prstTxWarp>
              </a:bodyPr>
              <a:lstStyle/>
              <a:p>
                <a:pPr defTabSz="816388" eaLnBrk="0" fontAlgn="base" hangingPunct="0">
                  <a:spcBef>
                    <a:spcPct val="0"/>
                  </a:spcBef>
                  <a:spcAft>
                    <a:spcPct val="0"/>
                  </a:spcAft>
                </a:pPr>
                <a:endParaRPr lang="en-US" sz="1500" b="1" dirty="0"/>
              </a:p>
            </p:txBody>
          </p:sp>
          <p:sp>
            <p:nvSpPr>
              <p:cNvPr id="506" name="Rectangle 505"/>
              <p:cNvSpPr>
                <a:spLocks/>
              </p:cNvSpPr>
              <p:nvPr/>
            </p:nvSpPr>
            <p:spPr bwMode="auto">
              <a:xfrm rot="14400000" flipH="1">
                <a:off x="9815068" y="5583320"/>
                <a:ext cx="73150" cy="136585"/>
              </a:xfrm>
              <a:prstGeom prst="rect">
                <a:avLst/>
              </a:prstGeom>
              <a:solidFill>
                <a:schemeClr val="bg1">
                  <a:lumMod val="75000"/>
                </a:schemeClr>
              </a:solidFill>
              <a:ln w="12700" cap="flat" cmpd="sng" algn="ctr">
                <a:noFill/>
                <a:prstDash val="solid"/>
                <a:round/>
                <a:headEnd type="none" w="med" len="med"/>
                <a:tailEnd type="none" w="med" len="med"/>
              </a:ln>
              <a:effectLst/>
            </p:spPr>
            <p:txBody>
              <a:bodyPr vert="horz" wrap="square" lIns="57150" tIns="28575" rIns="57150" bIns="28575" numCol="1" rtlCol="0" anchor="t" anchorCtr="0" compatLnSpc="1">
                <a:prstTxWarp prst="textNoShape">
                  <a:avLst/>
                </a:prstTxWarp>
              </a:bodyPr>
              <a:lstStyle/>
              <a:p>
                <a:pPr defTabSz="816388" eaLnBrk="0" fontAlgn="base" hangingPunct="0">
                  <a:spcBef>
                    <a:spcPct val="0"/>
                  </a:spcBef>
                  <a:spcAft>
                    <a:spcPct val="0"/>
                  </a:spcAft>
                </a:pPr>
                <a:endParaRPr lang="en-US" sz="1500" b="1" dirty="0"/>
              </a:p>
            </p:txBody>
          </p:sp>
        </p:grpSp>
        <p:grpSp>
          <p:nvGrpSpPr>
            <p:cNvPr id="6" name="Group 81"/>
            <p:cNvGrpSpPr/>
            <p:nvPr/>
          </p:nvGrpSpPr>
          <p:grpSpPr>
            <a:xfrm rot="16200000">
              <a:off x="8964431" y="4076586"/>
              <a:ext cx="268706" cy="457296"/>
              <a:chOff x="9196422" y="4027170"/>
              <a:chExt cx="429930" cy="731674"/>
            </a:xfrm>
          </p:grpSpPr>
          <p:sp>
            <p:nvSpPr>
              <p:cNvPr id="244" name="Rectangle 243"/>
              <p:cNvSpPr/>
              <p:nvPr/>
            </p:nvSpPr>
            <p:spPr bwMode="auto">
              <a:xfrm rot="5760000">
                <a:off x="9364170" y="4471611"/>
                <a:ext cx="77821" cy="268483"/>
              </a:xfrm>
              <a:prstGeom prst="rect">
                <a:avLst/>
              </a:prstGeom>
              <a:solidFill>
                <a:schemeClr val="bg1">
                  <a:lumMod val="75000"/>
                </a:schemeClr>
              </a:solidFill>
              <a:ln w="12700" cap="flat" cmpd="sng" algn="ctr">
                <a:noFill/>
                <a:prstDash val="solid"/>
                <a:round/>
                <a:headEnd type="none" w="med" len="med"/>
                <a:tailEnd type="none" w="med" len="med"/>
              </a:ln>
              <a:effectLst/>
            </p:spPr>
            <p:txBody>
              <a:bodyPr vert="horz" wrap="square" lIns="57150" tIns="28575" rIns="57150" bIns="28575" numCol="1" rtlCol="0" anchor="t" anchorCtr="0" compatLnSpc="1">
                <a:prstTxWarp prst="textNoShape">
                  <a:avLst/>
                </a:prstTxWarp>
              </a:bodyPr>
              <a:lstStyle/>
              <a:p>
                <a:pPr defTabSz="816388" eaLnBrk="0" fontAlgn="base" hangingPunct="0">
                  <a:spcBef>
                    <a:spcPct val="0"/>
                  </a:spcBef>
                  <a:spcAft>
                    <a:spcPct val="0"/>
                  </a:spcAft>
                </a:pPr>
                <a:endParaRPr lang="en-US" sz="1500" b="1" dirty="0"/>
              </a:p>
            </p:txBody>
          </p:sp>
          <p:sp>
            <p:nvSpPr>
              <p:cNvPr id="245" name="Rectangle 244"/>
              <p:cNvSpPr>
                <a:spLocks/>
              </p:cNvSpPr>
              <p:nvPr/>
            </p:nvSpPr>
            <p:spPr bwMode="auto">
              <a:xfrm rot="8460000">
                <a:off x="9525150" y="4583213"/>
                <a:ext cx="54864" cy="175631"/>
              </a:xfrm>
              <a:prstGeom prst="rect">
                <a:avLst/>
              </a:prstGeom>
              <a:solidFill>
                <a:schemeClr val="bg1">
                  <a:lumMod val="75000"/>
                </a:schemeClr>
              </a:solidFill>
              <a:ln w="12700" cap="flat" cmpd="sng" algn="ctr">
                <a:noFill/>
                <a:prstDash val="solid"/>
                <a:round/>
                <a:headEnd type="none" w="med" len="med"/>
                <a:tailEnd type="none" w="med" len="med"/>
              </a:ln>
              <a:effectLst/>
            </p:spPr>
            <p:txBody>
              <a:bodyPr vert="horz" wrap="square" lIns="57150" tIns="28575" rIns="57150" bIns="28575" numCol="1" rtlCol="0" anchor="t" anchorCtr="0" compatLnSpc="1">
                <a:prstTxWarp prst="textNoShape">
                  <a:avLst/>
                </a:prstTxWarp>
              </a:bodyPr>
              <a:lstStyle/>
              <a:p>
                <a:pPr defTabSz="816388" eaLnBrk="0" fontAlgn="base" hangingPunct="0">
                  <a:spcBef>
                    <a:spcPct val="0"/>
                  </a:spcBef>
                  <a:spcAft>
                    <a:spcPct val="0"/>
                  </a:spcAft>
                </a:pPr>
                <a:endParaRPr lang="en-US" sz="1500" b="1" dirty="0"/>
              </a:p>
            </p:txBody>
          </p:sp>
          <p:sp>
            <p:nvSpPr>
              <p:cNvPr id="246" name="Rectangle 245"/>
              <p:cNvSpPr>
                <a:spLocks/>
              </p:cNvSpPr>
              <p:nvPr/>
            </p:nvSpPr>
            <p:spPr bwMode="auto">
              <a:xfrm rot="3060000">
                <a:off x="9523916" y="4502561"/>
                <a:ext cx="73150" cy="131723"/>
              </a:xfrm>
              <a:prstGeom prst="rect">
                <a:avLst/>
              </a:prstGeom>
              <a:solidFill>
                <a:schemeClr val="bg1">
                  <a:lumMod val="75000"/>
                </a:schemeClr>
              </a:solidFill>
              <a:ln w="12700" cap="flat" cmpd="sng" algn="ctr">
                <a:noFill/>
                <a:prstDash val="solid"/>
                <a:round/>
                <a:headEnd type="none" w="med" len="med"/>
                <a:tailEnd type="none" w="med" len="med"/>
              </a:ln>
              <a:effectLst/>
            </p:spPr>
            <p:txBody>
              <a:bodyPr vert="horz" wrap="square" lIns="57150" tIns="28575" rIns="57150" bIns="28575" numCol="1" rtlCol="0" anchor="t" anchorCtr="0" compatLnSpc="1">
                <a:prstTxWarp prst="textNoShape">
                  <a:avLst/>
                </a:prstTxWarp>
              </a:bodyPr>
              <a:lstStyle/>
              <a:p>
                <a:pPr defTabSz="816388" eaLnBrk="0" fontAlgn="base" hangingPunct="0">
                  <a:spcBef>
                    <a:spcPct val="0"/>
                  </a:spcBef>
                  <a:spcAft>
                    <a:spcPct val="0"/>
                  </a:spcAft>
                </a:pPr>
                <a:endParaRPr lang="en-US" sz="1500" b="1" dirty="0"/>
              </a:p>
            </p:txBody>
          </p:sp>
          <p:sp>
            <p:nvSpPr>
              <p:cNvPr id="214" name="Rectangle 213"/>
              <p:cNvSpPr/>
              <p:nvPr/>
            </p:nvSpPr>
            <p:spPr bwMode="auto">
              <a:xfrm rot="2544754">
                <a:off x="9196422" y="4107687"/>
                <a:ext cx="77821" cy="268483"/>
              </a:xfrm>
              <a:prstGeom prst="rect">
                <a:avLst/>
              </a:prstGeom>
              <a:solidFill>
                <a:schemeClr val="bg1">
                  <a:lumMod val="75000"/>
                </a:schemeClr>
              </a:solidFill>
              <a:ln w="12700" cap="flat" cmpd="sng" algn="ctr">
                <a:noFill/>
                <a:prstDash val="solid"/>
                <a:round/>
                <a:headEnd type="none" w="med" len="med"/>
                <a:tailEnd type="none" w="med" len="med"/>
              </a:ln>
              <a:effectLst/>
            </p:spPr>
            <p:txBody>
              <a:bodyPr vert="horz" wrap="square" lIns="57150" tIns="28575" rIns="57150" bIns="28575" numCol="1" rtlCol="0" anchor="t" anchorCtr="0" compatLnSpc="1">
                <a:prstTxWarp prst="textNoShape">
                  <a:avLst/>
                </a:prstTxWarp>
              </a:bodyPr>
              <a:lstStyle/>
              <a:p>
                <a:pPr defTabSz="816388" eaLnBrk="0" fontAlgn="base" hangingPunct="0">
                  <a:spcBef>
                    <a:spcPct val="0"/>
                  </a:spcBef>
                  <a:spcAft>
                    <a:spcPct val="0"/>
                  </a:spcAft>
                </a:pPr>
                <a:endParaRPr lang="en-US" sz="1500" b="1" dirty="0"/>
              </a:p>
            </p:txBody>
          </p:sp>
          <p:sp>
            <p:nvSpPr>
              <p:cNvPr id="215" name="Rectangle 214"/>
              <p:cNvSpPr>
                <a:spLocks/>
              </p:cNvSpPr>
              <p:nvPr/>
            </p:nvSpPr>
            <p:spPr bwMode="auto">
              <a:xfrm rot="5244754">
                <a:off x="9349096" y="4072488"/>
                <a:ext cx="54863" cy="175630"/>
              </a:xfrm>
              <a:prstGeom prst="rect">
                <a:avLst/>
              </a:prstGeom>
              <a:solidFill>
                <a:schemeClr val="bg1">
                  <a:lumMod val="75000"/>
                </a:schemeClr>
              </a:solidFill>
              <a:ln w="12700" cap="flat" cmpd="sng" algn="ctr">
                <a:noFill/>
                <a:prstDash val="solid"/>
                <a:round/>
                <a:headEnd type="none" w="med" len="med"/>
                <a:tailEnd type="none" w="med" len="med"/>
              </a:ln>
              <a:effectLst/>
            </p:spPr>
            <p:txBody>
              <a:bodyPr vert="horz" wrap="square" lIns="57150" tIns="28575" rIns="57150" bIns="28575" numCol="1" rtlCol="0" anchor="t" anchorCtr="0" compatLnSpc="1">
                <a:prstTxWarp prst="textNoShape">
                  <a:avLst/>
                </a:prstTxWarp>
              </a:bodyPr>
              <a:lstStyle/>
              <a:p>
                <a:pPr defTabSz="816388" eaLnBrk="0" fontAlgn="base" hangingPunct="0">
                  <a:spcBef>
                    <a:spcPct val="0"/>
                  </a:spcBef>
                  <a:spcAft>
                    <a:spcPct val="0"/>
                  </a:spcAft>
                </a:pPr>
                <a:endParaRPr lang="en-US" sz="1500" b="1" dirty="0"/>
              </a:p>
            </p:txBody>
          </p:sp>
          <p:sp>
            <p:nvSpPr>
              <p:cNvPr id="216" name="Rectangle 215"/>
              <p:cNvSpPr>
                <a:spLocks/>
              </p:cNvSpPr>
              <p:nvPr/>
            </p:nvSpPr>
            <p:spPr bwMode="auto">
              <a:xfrm rot="21444754">
                <a:off x="9262073" y="4027170"/>
                <a:ext cx="73150" cy="131723"/>
              </a:xfrm>
              <a:prstGeom prst="rect">
                <a:avLst/>
              </a:prstGeom>
              <a:solidFill>
                <a:schemeClr val="bg1">
                  <a:lumMod val="75000"/>
                </a:schemeClr>
              </a:solidFill>
              <a:ln w="12700" cap="flat" cmpd="sng" algn="ctr">
                <a:noFill/>
                <a:prstDash val="solid"/>
                <a:round/>
                <a:headEnd type="none" w="med" len="med"/>
                <a:tailEnd type="none" w="med" len="med"/>
              </a:ln>
              <a:effectLst/>
            </p:spPr>
            <p:txBody>
              <a:bodyPr vert="horz" wrap="square" lIns="57150" tIns="28575" rIns="57150" bIns="28575" numCol="1" rtlCol="0" anchor="t" anchorCtr="0" compatLnSpc="1">
                <a:prstTxWarp prst="textNoShape">
                  <a:avLst/>
                </a:prstTxWarp>
              </a:bodyPr>
              <a:lstStyle/>
              <a:p>
                <a:pPr defTabSz="816388" eaLnBrk="0" fontAlgn="base" hangingPunct="0">
                  <a:spcBef>
                    <a:spcPct val="0"/>
                  </a:spcBef>
                  <a:spcAft>
                    <a:spcPct val="0"/>
                  </a:spcAft>
                </a:pPr>
                <a:endParaRPr lang="en-US" sz="1500" b="1" dirty="0"/>
              </a:p>
            </p:txBody>
          </p:sp>
        </p:grpSp>
        <p:sp>
          <p:nvSpPr>
            <p:cNvPr id="217" name="Oval 216"/>
            <p:cNvSpPr>
              <a:spLocks noChangeAspect="1"/>
            </p:cNvSpPr>
            <p:nvPr/>
          </p:nvSpPr>
          <p:spPr bwMode="auto">
            <a:xfrm>
              <a:off x="8864591" y="3072694"/>
              <a:ext cx="741954" cy="642057"/>
            </a:xfrm>
            <a:prstGeom prst="ellipse">
              <a:avLst/>
            </a:prstGeom>
            <a:solidFill>
              <a:srgbClr val="B8CA10"/>
            </a:solidFill>
            <a:ln w="12700" cap="flat" cmpd="sng" algn="ctr">
              <a:noFill/>
              <a:prstDash val="solid"/>
              <a:round/>
              <a:headEnd type="none" w="med" len="med"/>
              <a:tailEnd type="none" w="med" len="med"/>
            </a:ln>
            <a:effectLst/>
          </p:spPr>
          <p:txBody>
            <a:bodyPr vert="horz" wrap="square" lIns="81639" tIns="40819" rIns="81639" bIns="40819" numCol="1" rtlCol="0" anchor="t" anchorCtr="0" compatLnSpc="1">
              <a:prstTxWarp prst="textNoShape">
                <a:avLst/>
              </a:prstTxWarp>
            </a:bodyPr>
            <a:lstStyle/>
            <a:p>
              <a:pPr defTabSz="816388" eaLnBrk="0" fontAlgn="base" hangingPunct="0">
                <a:spcBef>
                  <a:spcPct val="0"/>
                </a:spcBef>
                <a:spcAft>
                  <a:spcPct val="0"/>
                </a:spcAft>
              </a:pPr>
              <a:endParaRPr lang="en-US" sz="1500" b="1" dirty="0"/>
            </a:p>
          </p:txBody>
        </p:sp>
        <p:sp>
          <p:nvSpPr>
            <p:cNvPr id="218" name="Oval 217"/>
            <p:cNvSpPr>
              <a:spLocks noChangeAspect="1"/>
            </p:cNvSpPr>
            <p:nvPr/>
          </p:nvSpPr>
          <p:spPr bwMode="auto">
            <a:xfrm>
              <a:off x="9016991" y="3170845"/>
              <a:ext cx="463721" cy="401286"/>
            </a:xfrm>
            <a:prstGeom prst="ellipse">
              <a:avLst/>
            </a:prstGeom>
            <a:solidFill>
              <a:srgbClr val="9FAE0E"/>
            </a:solidFill>
            <a:ln w="12700" cap="flat" cmpd="sng" algn="ctr">
              <a:noFill/>
              <a:prstDash val="solid"/>
              <a:round/>
              <a:headEnd type="none" w="med" len="med"/>
              <a:tailEnd type="none" w="med" len="med"/>
            </a:ln>
            <a:effectLst/>
          </p:spPr>
          <p:txBody>
            <a:bodyPr vert="horz" wrap="square" lIns="81639" tIns="40819" rIns="81639" bIns="40819" numCol="1" rtlCol="0" anchor="t" anchorCtr="0" compatLnSpc="1">
              <a:prstTxWarp prst="textNoShape">
                <a:avLst/>
              </a:prstTxWarp>
            </a:bodyPr>
            <a:lstStyle/>
            <a:p>
              <a:pPr defTabSz="816388" eaLnBrk="0" fontAlgn="base" hangingPunct="0">
                <a:spcBef>
                  <a:spcPct val="0"/>
                </a:spcBef>
                <a:spcAft>
                  <a:spcPct val="0"/>
                </a:spcAft>
              </a:pPr>
              <a:endParaRPr lang="en-US" sz="1500" b="1" dirty="0"/>
            </a:p>
          </p:txBody>
        </p:sp>
        <p:sp>
          <p:nvSpPr>
            <p:cNvPr id="219" name="TextBox 218"/>
            <p:cNvSpPr txBox="1"/>
            <p:nvPr/>
          </p:nvSpPr>
          <p:spPr>
            <a:xfrm>
              <a:off x="8932136" y="3210982"/>
              <a:ext cx="596046" cy="313268"/>
            </a:xfrm>
            <a:prstGeom prst="rect">
              <a:avLst/>
            </a:prstGeom>
            <a:noFill/>
          </p:spPr>
          <p:txBody>
            <a:bodyPr wrap="square" lIns="81639" tIns="40819" rIns="81639" bIns="40819" rtlCol="0">
              <a:spAutoFit/>
            </a:bodyPr>
            <a:lstStyle/>
            <a:p>
              <a:pPr algn="ctr"/>
              <a:r>
                <a:rPr lang="en-US" sz="1500" b="1" dirty="0"/>
                <a:t>B cell</a:t>
              </a:r>
            </a:p>
          </p:txBody>
        </p:sp>
        <p:sp>
          <p:nvSpPr>
            <p:cNvPr id="232" name="Oval 231"/>
            <p:cNvSpPr>
              <a:spLocks noChangeAspect="1"/>
            </p:cNvSpPr>
            <p:nvPr/>
          </p:nvSpPr>
          <p:spPr bwMode="auto">
            <a:xfrm>
              <a:off x="6358709" y="3032056"/>
              <a:ext cx="818954" cy="730321"/>
            </a:xfrm>
            <a:prstGeom prst="ellipse">
              <a:avLst/>
            </a:prstGeom>
            <a:solidFill>
              <a:srgbClr val="FFC000"/>
            </a:solidFill>
            <a:ln w="12700" cap="flat" cmpd="sng" algn="ctr">
              <a:noFill/>
              <a:prstDash val="solid"/>
              <a:round/>
              <a:headEnd type="none" w="med" len="med"/>
              <a:tailEnd type="none" w="med" len="med"/>
            </a:ln>
            <a:effectLst/>
          </p:spPr>
          <p:txBody>
            <a:bodyPr vert="horz" wrap="square" lIns="81639" tIns="40819" rIns="81639" bIns="40819" numCol="1" rtlCol="0" anchor="t" anchorCtr="0" compatLnSpc="1">
              <a:prstTxWarp prst="textNoShape">
                <a:avLst/>
              </a:prstTxWarp>
            </a:bodyPr>
            <a:lstStyle/>
            <a:p>
              <a:pPr defTabSz="816388" eaLnBrk="0" fontAlgn="base" hangingPunct="0">
                <a:spcBef>
                  <a:spcPct val="0"/>
                </a:spcBef>
                <a:spcAft>
                  <a:spcPct val="0"/>
                </a:spcAft>
              </a:pPr>
              <a:endParaRPr lang="en-US" sz="1500" b="1" dirty="0"/>
            </a:p>
          </p:txBody>
        </p:sp>
        <p:sp>
          <p:nvSpPr>
            <p:cNvPr id="233" name="Oval 232"/>
            <p:cNvSpPr>
              <a:spLocks noChangeAspect="1"/>
            </p:cNvSpPr>
            <p:nvPr/>
          </p:nvSpPr>
          <p:spPr bwMode="auto">
            <a:xfrm>
              <a:off x="6509153" y="3183504"/>
              <a:ext cx="511844" cy="456451"/>
            </a:xfrm>
            <a:prstGeom prst="ellipse">
              <a:avLst/>
            </a:prstGeom>
            <a:solidFill>
              <a:srgbClr val="FFFF99"/>
            </a:solidFill>
            <a:ln w="12700" cap="flat" cmpd="sng" algn="ctr">
              <a:noFill/>
              <a:prstDash val="solid"/>
              <a:round/>
              <a:headEnd type="none" w="med" len="med"/>
              <a:tailEnd type="none" w="med" len="med"/>
            </a:ln>
            <a:effectLst/>
          </p:spPr>
          <p:txBody>
            <a:bodyPr vert="horz" wrap="square" lIns="81639" tIns="40819" rIns="81639" bIns="40819" numCol="1" rtlCol="0" anchor="t" anchorCtr="0" compatLnSpc="1">
              <a:prstTxWarp prst="textNoShape">
                <a:avLst/>
              </a:prstTxWarp>
            </a:bodyPr>
            <a:lstStyle/>
            <a:p>
              <a:pPr defTabSz="816388" eaLnBrk="0" fontAlgn="base" hangingPunct="0">
                <a:spcBef>
                  <a:spcPct val="0"/>
                </a:spcBef>
                <a:spcAft>
                  <a:spcPct val="0"/>
                </a:spcAft>
              </a:pPr>
              <a:endParaRPr lang="en-US" sz="1500" b="1" dirty="0"/>
            </a:p>
          </p:txBody>
        </p:sp>
        <p:sp>
          <p:nvSpPr>
            <p:cNvPr id="234" name="TextBox 233"/>
            <p:cNvSpPr txBox="1"/>
            <p:nvPr/>
          </p:nvSpPr>
          <p:spPr>
            <a:xfrm>
              <a:off x="6360387" y="3248006"/>
              <a:ext cx="794853" cy="313268"/>
            </a:xfrm>
            <a:prstGeom prst="rect">
              <a:avLst/>
            </a:prstGeom>
            <a:noFill/>
          </p:spPr>
          <p:txBody>
            <a:bodyPr wrap="none" lIns="81639" tIns="40819" rIns="81639" bIns="40819" rtlCol="0">
              <a:spAutoFit/>
            </a:bodyPr>
            <a:lstStyle/>
            <a:p>
              <a:r>
                <a:rPr lang="en-US" sz="1500" b="1" dirty="0">
                  <a:solidFill>
                    <a:srgbClr val="000000"/>
                  </a:solidFill>
                </a:rPr>
                <a:t>Th2 Cell</a:t>
              </a:r>
            </a:p>
          </p:txBody>
        </p:sp>
        <p:sp>
          <p:nvSpPr>
            <p:cNvPr id="278" name="TextBox 277"/>
            <p:cNvSpPr txBox="1"/>
            <p:nvPr/>
          </p:nvSpPr>
          <p:spPr>
            <a:xfrm>
              <a:off x="9060045" y="4369342"/>
              <a:ext cx="397308" cy="313268"/>
            </a:xfrm>
            <a:prstGeom prst="rect">
              <a:avLst/>
            </a:prstGeom>
            <a:noFill/>
          </p:spPr>
          <p:txBody>
            <a:bodyPr wrap="none" lIns="81639" tIns="40819" rIns="81639" bIns="40819" rtlCol="0">
              <a:spAutoFit/>
            </a:bodyPr>
            <a:lstStyle/>
            <a:p>
              <a:pPr algn="ctr"/>
              <a:r>
                <a:rPr lang="en-US" sz="1500" dirty="0"/>
                <a:t>IgE</a:t>
              </a:r>
            </a:p>
          </p:txBody>
        </p:sp>
        <p:sp>
          <p:nvSpPr>
            <p:cNvPr id="287" name="Oval 286"/>
            <p:cNvSpPr>
              <a:spLocks noChangeAspect="1"/>
            </p:cNvSpPr>
            <p:nvPr/>
          </p:nvSpPr>
          <p:spPr bwMode="auto">
            <a:xfrm>
              <a:off x="5279574" y="3217545"/>
              <a:ext cx="91440" cy="68580"/>
            </a:xfrm>
            <a:prstGeom prst="ellipse">
              <a:avLst/>
            </a:prstGeom>
            <a:solidFill>
              <a:srgbClr val="16C8C4"/>
            </a:solidFill>
            <a:ln w="12700" cap="flat" cmpd="sng" algn="ctr">
              <a:noFill/>
              <a:prstDash val="solid"/>
              <a:round/>
              <a:headEnd type="none" w="med" len="med"/>
              <a:tailEnd type="none" w="med" len="med"/>
            </a:ln>
            <a:effectLst/>
          </p:spPr>
          <p:txBody>
            <a:bodyPr vert="horz" wrap="square" lIns="81639" tIns="40819" rIns="81639" bIns="40819" numCol="1" rtlCol="0" anchor="t" anchorCtr="0" compatLnSpc="1">
              <a:prstTxWarp prst="textNoShape">
                <a:avLst/>
              </a:prstTxWarp>
            </a:bodyPr>
            <a:lstStyle/>
            <a:p>
              <a:pPr defTabSz="816388" eaLnBrk="0" fontAlgn="base" hangingPunct="0">
                <a:spcBef>
                  <a:spcPct val="0"/>
                </a:spcBef>
                <a:spcAft>
                  <a:spcPct val="0"/>
                </a:spcAft>
              </a:pPr>
              <a:endParaRPr lang="en-US" sz="1500" b="1" dirty="0"/>
            </a:p>
          </p:txBody>
        </p:sp>
        <p:sp>
          <p:nvSpPr>
            <p:cNvPr id="288" name="Oval 287"/>
            <p:cNvSpPr>
              <a:spLocks noChangeAspect="1"/>
            </p:cNvSpPr>
            <p:nvPr/>
          </p:nvSpPr>
          <p:spPr bwMode="auto">
            <a:xfrm>
              <a:off x="5364071" y="3143250"/>
              <a:ext cx="91440" cy="68580"/>
            </a:xfrm>
            <a:prstGeom prst="ellipse">
              <a:avLst/>
            </a:prstGeom>
            <a:solidFill>
              <a:srgbClr val="16C8C4"/>
            </a:solidFill>
            <a:ln w="12700" cap="flat" cmpd="sng" algn="ctr">
              <a:noFill/>
              <a:prstDash val="solid"/>
              <a:round/>
              <a:headEnd type="none" w="med" len="med"/>
              <a:tailEnd type="none" w="med" len="med"/>
            </a:ln>
            <a:effectLst/>
          </p:spPr>
          <p:txBody>
            <a:bodyPr vert="horz" wrap="square" lIns="81639" tIns="40819" rIns="81639" bIns="40819" numCol="1" rtlCol="0" anchor="t" anchorCtr="0" compatLnSpc="1">
              <a:prstTxWarp prst="textNoShape">
                <a:avLst/>
              </a:prstTxWarp>
            </a:bodyPr>
            <a:lstStyle/>
            <a:p>
              <a:pPr defTabSz="816388" eaLnBrk="0" fontAlgn="base" hangingPunct="0">
                <a:spcBef>
                  <a:spcPct val="0"/>
                </a:spcBef>
                <a:spcAft>
                  <a:spcPct val="0"/>
                </a:spcAft>
              </a:pPr>
              <a:endParaRPr lang="en-US" sz="1500" b="1" dirty="0"/>
            </a:p>
          </p:txBody>
        </p:sp>
        <p:sp>
          <p:nvSpPr>
            <p:cNvPr id="289" name="TextBox 288"/>
            <p:cNvSpPr txBox="1"/>
            <p:nvPr/>
          </p:nvSpPr>
          <p:spPr>
            <a:xfrm>
              <a:off x="5416417" y="3083540"/>
              <a:ext cx="520169" cy="313268"/>
            </a:xfrm>
            <a:prstGeom prst="rect">
              <a:avLst/>
            </a:prstGeom>
            <a:noFill/>
          </p:spPr>
          <p:txBody>
            <a:bodyPr wrap="square" lIns="81639" tIns="40819" rIns="81639" bIns="40819" rtlCol="0">
              <a:spAutoFit/>
            </a:bodyPr>
            <a:lstStyle/>
            <a:p>
              <a:r>
                <a:rPr lang="en-US" sz="1500" dirty="0"/>
                <a:t>IL-4</a:t>
              </a:r>
            </a:p>
          </p:txBody>
        </p:sp>
        <p:sp>
          <p:nvSpPr>
            <p:cNvPr id="290" name="Oval 289"/>
            <p:cNvSpPr>
              <a:spLocks noChangeAspect="1"/>
            </p:cNvSpPr>
            <p:nvPr/>
          </p:nvSpPr>
          <p:spPr bwMode="auto">
            <a:xfrm>
              <a:off x="5195351" y="3143250"/>
              <a:ext cx="91440" cy="68580"/>
            </a:xfrm>
            <a:prstGeom prst="ellipse">
              <a:avLst/>
            </a:prstGeom>
            <a:solidFill>
              <a:srgbClr val="16C8C4"/>
            </a:solidFill>
            <a:ln w="12700" cap="flat" cmpd="sng" algn="ctr">
              <a:noFill/>
              <a:prstDash val="solid"/>
              <a:round/>
              <a:headEnd type="none" w="med" len="med"/>
              <a:tailEnd type="none" w="med" len="med"/>
            </a:ln>
            <a:effectLst/>
          </p:spPr>
          <p:txBody>
            <a:bodyPr vert="horz" wrap="square" lIns="81639" tIns="40819" rIns="81639" bIns="40819" numCol="1" rtlCol="0" anchor="t" anchorCtr="0" compatLnSpc="1">
              <a:prstTxWarp prst="textNoShape">
                <a:avLst/>
              </a:prstTxWarp>
            </a:bodyPr>
            <a:lstStyle/>
            <a:p>
              <a:pPr defTabSz="816388" eaLnBrk="0" fontAlgn="base" hangingPunct="0">
                <a:spcBef>
                  <a:spcPct val="0"/>
                </a:spcBef>
                <a:spcAft>
                  <a:spcPct val="0"/>
                </a:spcAft>
              </a:pPr>
              <a:endParaRPr lang="en-US" sz="1500" b="1" dirty="0"/>
            </a:p>
          </p:txBody>
        </p:sp>
        <p:sp>
          <p:nvSpPr>
            <p:cNvPr id="308" name="TextBox 307"/>
            <p:cNvSpPr txBox="1"/>
            <p:nvPr/>
          </p:nvSpPr>
          <p:spPr>
            <a:xfrm>
              <a:off x="6767229" y="3943487"/>
              <a:ext cx="450207" cy="313268"/>
            </a:xfrm>
            <a:prstGeom prst="rect">
              <a:avLst/>
            </a:prstGeom>
            <a:noFill/>
          </p:spPr>
          <p:txBody>
            <a:bodyPr wrap="none" lIns="81639" tIns="40819" rIns="81639" bIns="40819" rtlCol="0">
              <a:spAutoFit/>
            </a:bodyPr>
            <a:lstStyle/>
            <a:p>
              <a:r>
                <a:rPr lang="en-US" sz="1500" dirty="0"/>
                <a:t>IL-5</a:t>
              </a:r>
            </a:p>
          </p:txBody>
        </p:sp>
        <p:sp>
          <p:nvSpPr>
            <p:cNvPr id="309" name="Oval 308"/>
            <p:cNvSpPr>
              <a:spLocks noChangeAspect="1"/>
            </p:cNvSpPr>
            <p:nvPr/>
          </p:nvSpPr>
          <p:spPr bwMode="auto">
            <a:xfrm>
              <a:off x="6910316" y="4210119"/>
              <a:ext cx="91440" cy="68580"/>
            </a:xfrm>
            <a:prstGeom prst="ellipse">
              <a:avLst/>
            </a:prstGeom>
            <a:solidFill>
              <a:srgbClr val="CC6600"/>
            </a:solidFill>
            <a:ln w="12700" cap="flat" cmpd="sng" algn="ctr">
              <a:noFill/>
              <a:prstDash val="solid"/>
              <a:round/>
              <a:headEnd type="none" w="med" len="med"/>
              <a:tailEnd type="none" w="med" len="med"/>
            </a:ln>
            <a:effectLst/>
          </p:spPr>
          <p:txBody>
            <a:bodyPr vert="horz" wrap="square" lIns="81639" tIns="40819" rIns="81639" bIns="40819" numCol="1" rtlCol="0" anchor="t" anchorCtr="0" compatLnSpc="1">
              <a:prstTxWarp prst="textNoShape">
                <a:avLst/>
              </a:prstTxWarp>
            </a:bodyPr>
            <a:lstStyle/>
            <a:p>
              <a:pPr defTabSz="816388" eaLnBrk="0" fontAlgn="base" hangingPunct="0">
                <a:spcBef>
                  <a:spcPct val="0"/>
                </a:spcBef>
                <a:spcAft>
                  <a:spcPct val="0"/>
                </a:spcAft>
              </a:pPr>
              <a:endParaRPr lang="en-US" sz="1500" b="1" dirty="0"/>
            </a:p>
          </p:txBody>
        </p:sp>
        <p:sp>
          <p:nvSpPr>
            <p:cNvPr id="310" name="Oval 309"/>
            <p:cNvSpPr>
              <a:spLocks noChangeAspect="1"/>
            </p:cNvSpPr>
            <p:nvPr/>
          </p:nvSpPr>
          <p:spPr bwMode="auto">
            <a:xfrm>
              <a:off x="6809249" y="4266719"/>
              <a:ext cx="91440" cy="68580"/>
            </a:xfrm>
            <a:prstGeom prst="ellipse">
              <a:avLst/>
            </a:prstGeom>
            <a:solidFill>
              <a:srgbClr val="CC6600"/>
            </a:solidFill>
            <a:ln w="12700" cap="flat" cmpd="sng" algn="ctr">
              <a:noFill/>
              <a:prstDash val="solid"/>
              <a:round/>
              <a:headEnd type="none" w="med" len="med"/>
              <a:tailEnd type="none" w="med" len="med"/>
            </a:ln>
            <a:effectLst/>
          </p:spPr>
          <p:txBody>
            <a:bodyPr vert="horz" wrap="square" lIns="81639" tIns="40819" rIns="81639" bIns="40819" numCol="1" rtlCol="0" anchor="t" anchorCtr="0" compatLnSpc="1">
              <a:prstTxWarp prst="textNoShape">
                <a:avLst/>
              </a:prstTxWarp>
            </a:bodyPr>
            <a:lstStyle/>
            <a:p>
              <a:pPr defTabSz="816388" eaLnBrk="0" fontAlgn="base" hangingPunct="0">
                <a:spcBef>
                  <a:spcPct val="0"/>
                </a:spcBef>
                <a:spcAft>
                  <a:spcPct val="0"/>
                </a:spcAft>
              </a:pPr>
              <a:endParaRPr lang="en-US" sz="1500" b="1" dirty="0"/>
            </a:p>
          </p:txBody>
        </p:sp>
        <p:sp>
          <p:nvSpPr>
            <p:cNvPr id="311" name="Oval 310"/>
            <p:cNvSpPr>
              <a:spLocks noChangeAspect="1"/>
            </p:cNvSpPr>
            <p:nvPr/>
          </p:nvSpPr>
          <p:spPr bwMode="auto">
            <a:xfrm>
              <a:off x="6935696" y="4325076"/>
              <a:ext cx="91440" cy="68580"/>
            </a:xfrm>
            <a:prstGeom prst="ellipse">
              <a:avLst/>
            </a:prstGeom>
            <a:solidFill>
              <a:srgbClr val="CC6600"/>
            </a:solidFill>
            <a:ln w="12700" cap="flat" cmpd="sng" algn="ctr">
              <a:noFill/>
              <a:prstDash val="solid"/>
              <a:round/>
              <a:headEnd type="none" w="med" len="med"/>
              <a:tailEnd type="none" w="med" len="med"/>
            </a:ln>
            <a:effectLst/>
          </p:spPr>
          <p:txBody>
            <a:bodyPr vert="horz" wrap="square" lIns="81639" tIns="40819" rIns="81639" bIns="40819" numCol="1" rtlCol="0" anchor="t" anchorCtr="0" compatLnSpc="1">
              <a:prstTxWarp prst="textNoShape">
                <a:avLst/>
              </a:prstTxWarp>
            </a:bodyPr>
            <a:lstStyle/>
            <a:p>
              <a:pPr defTabSz="816388" eaLnBrk="0" fontAlgn="base" hangingPunct="0">
                <a:spcBef>
                  <a:spcPct val="0"/>
                </a:spcBef>
                <a:spcAft>
                  <a:spcPct val="0"/>
                </a:spcAft>
              </a:pPr>
              <a:endParaRPr lang="en-US" sz="1500" b="1" dirty="0"/>
            </a:p>
          </p:txBody>
        </p:sp>
        <p:grpSp>
          <p:nvGrpSpPr>
            <p:cNvPr id="7" name="Group 71"/>
            <p:cNvGrpSpPr/>
            <p:nvPr/>
          </p:nvGrpSpPr>
          <p:grpSpPr>
            <a:xfrm>
              <a:off x="6365415" y="4504257"/>
              <a:ext cx="804596" cy="602241"/>
              <a:chOff x="6638554" y="6532441"/>
              <a:chExt cx="914399" cy="685800"/>
            </a:xfrm>
          </p:grpSpPr>
          <p:sp>
            <p:nvSpPr>
              <p:cNvPr id="313" name="Oval 312"/>
              <p:cNvSpPr>
                <a:spLocks noChangeAspect="1"/>
              </p:cNvSpPr>
              <p:nvPr/>
            </p:nvSpPr>
            <p:spPr bwMode="auto">
              <a:xfrm>
                <a:off x="6638554" y="6532441"/>
                <a:ext cx="914399" cy="685800"/>
              </a:xfrm>
              <a:prstGeom prst="ellipse">
                <a:avLst/>
              </a:prstGeom>
              <a:solidFill>
                <a:schemeClr val="accent6">
                  <a:lumMod val="20000"/>
                  <a:lumOff val="80000"/>
                </a:schemeClr>
              </a:solidFill>
              <a:ln w="12700" cap="flat" cmpd="sng" algn="ctr">
                <a:noFill/>
                <a:prstDash val="solid"/>
                <a:round/>
                <a:headEnd type="none" w="med" len="med"/>
                <a:tailEnd type="none" w="med" len="med"/>
              </a:ln>
              <a:effectLst/>
            </p:spPr>
            <p:txBody>
              <a:bodyPr vert="horz" wrap="square" lIns="57150" tIns="28575" rIns="57150" bIns="28575" numCol="1" rtlCol="0" anchor="t" anchorCtr="0" compatLnSpc="1">
                <a:prstTxWarp prst="textNoShape">
                  <a:avLst/>
                </a:prstTxWarp>
              </a:bodyPr>
              <a:lstStyle/>
              <a:p>
                <a:pPr defTabSz="816388" eaLnBrk="0" fontAlgn="base" hangingPunct="0">
                  <a:spcBef>
                    <a:spcPct val="0"/>
                  </a:spcBef>
                  <a:spcAft>
                    <a:spcPct val="0"/>
                  </a:spcAft>
                </a:pPr>
                <a:endParaRPr lang="en-US" sz="1500" b="1" dirty="0"/>
              </a:p>
            </p:txBody>
          </p:sp>
          <p:sp>
            <p:nvSpPr>
              <p:cNvPr id="314" name="Freeform 313"/>
              <p:cNvSpPr/>
              <p:nvPr/>
            </p:nvSpPr>
            <p:spPr bwMode="auto">
              <a:xfrm>
                <a:off x="6778655" y="6775259"/>
                <a:ext cx="620171" cy="337718"/>
              </a:xfrm>
              <a:custGeom>
                <a:avLst/>
                <a:gdLst>
                  <a:gd name="connsiteX0" fmla="*/ 4010 w 287227"/>
                  <a:gd name="connsiteY0" fmla="*/ 128337 h 208548"/>
                  <a:gd name="connsiteX1" fmla="*/ 4010 w 287227"/>
                  <a:gd name="connsiteY1" fmla="*/ 128337 h 208548"/>
                  <a:gd name="connsiteX2" fmla="*/ 28073 w 287227"/>
                  <a:gd name="connsiteY2" fmla="*/ 100264 h 208548"/>
                  <a:gd name="connsiteX3" fmla="*/ 32084 w 287227"/>
                  <a:gd name="connsiteY3" fmla="*/ 88232 h 208548"/>
                  <a:gd name="connsiteX4" fmla="*/ 48126 w 287227"/>
                  <a:gd name="connsiteY4" fmla="*/ 64169 h 208548"/>
                  <a:gd name="connsiteX5" fmla="*/ 68179 w 287227"/>
                  <a:gd name="connsiteY5" fmla="*/ 36095 h 208548"/>
                  <a:gd name="connsiteX6" fmla="*/ 80210 w 287227"/>
                  <a:gd name="connsiteY6" fmla="*/ 32085 h 208548"/>
                  <a:gd name="connsiteX7" fmla="*/ 92242 w 287227"/>
                  <a:gd name="connsiteY7" fmla="*/ 24064 h 208548"/>
                  <a:gd name="connsiteX8" fmla="*/ 108284 w 287227"/>
                  <a:gd name="connsiteY8" fmla="*/ 12032 h 208548"/>
                  <a:gd name="connsiteX9" fmla="*/ 132347 w 287227"/>
                  <a:gd name="connsiteY9" fmla="*/ 4011 h 208548"/>
                  <a:gd name="connsiteX10" fmla="*/ 144379 w 287227"/>
                  <a:gd name="connsiteY10" fmla="*/ 0 h 208548"/>
                  <a:gd name="connsiteX11" fmla="*/ 232610 w 287227"/>
                  <a:gd name="connsiteY11" fmla="*/ 4011 h 208548"/>
                  <a:gd name="connsiteX12" fmla="*/ 260684 w 287227"/>
                  <a:gd name="connsiteY12" fmla="*/ 32085 h 208548"/>
                  <a:gd name="connsiteX13" fmla="*/ 268705 w 287227"/>
                  <a:gd name="connsiteY13" fmla="*/ 48127 h 208548"/>
                  <a:gd name="connsiteX14" fmla="*/ 272715 w 287227"/>
                  <a:gd name="connsiteY14" fmla="*/ 60158 h 208548"/>
                  <a:gd name="connsiteX15" fmla="*/ 280737 w 287227"/>
                  <a:gd name="connsiteY15" fmla="*/ 68179 h 208548"/>
                  <a:gd name="connsiteX16" fmla="*/ 280737 w 287227"/>
                  <a:gd name="connsiteY16" fmla="*/ 172453 h 208548"/>
                  <a:gd name="connsiteX17" fmla="*/ 276726 w 287227"/>
                  <a:gd name="connsiteY17" fmla="*/ 184485 h 208548"/>
                  <a:gd name="connsiteX18" fmla="*/ 252663 w 287227"/>
                  <a:gd name="connsiteY18" fmla="*/ 208548 h 208548"/>
                  <a:gd name="connsiteX19" fmla="*/ 204537 w 287227"/>
                  <a:gd name="connsiteY19" fmla="*/ 184485 h 208548"/>
                  <a:gd name="connsiteX20" fmla="*/ 192505 w 287227"/>
                  <a:gd name="connsiteY20" fmla="*/ 176464 h 208548"/>
                  <a:gd name="connsiteX21" fmla="*/ 196515 w 287227"/>
                  <a:gd name="connsiteY21" fmla="*/ 148390 h 208548"/>
                  <a:gd name="connsiteX22" fmla="*/ 200526 w 287227"/>
                  <a:gd name="connsiteY22" fmla="*/ 136358 h 208548"/>
                  <a:gd name="connsiteX23" fmla="*/ 196515 w 287227"/>
                  <a:gd name="connsiteY23" fmla="*/ 100264 h 208548"/>
                  <a:gd name="connsiteX24" fmla="*/ 188494 w 287227"/>
                  <a:gd name="connsiteY24" fmla="*/ 88232 h 208548"/>
                  <a:gd name="connsiteX25" fmla="*/ 164431 w 287227"/>
                  <a:gd name="connsiteY25" fmla="*/ 72190 h 208548"/>
                  <a:gd name="connsiteX26" fmla="*/ 144379 w 287227"/>
                  <a:gd name="connsiteY26" fmla="*/ 76200 h 208548"/>
                  <a:gd name="connsiteX27" fmla="*/ 132347 w 287227"/>
                  <a:gd name="connsiteY27" fmla="*/ 96253 h 208548"/>
                  <a:gd name="connsiteX28" fmla="*/ 112294 w 287227"/>
                  <a:gd name="connsiteY28" fmla="*/ 120316 h 208548"/>
                  <a:gd name="connsiteX29" fmla="*/ 104273 w 287227"/>
                  <a:gd name="connsiteY29" fmla="*/ 132348 h 208548"/>
                  <a:gd name="connsiteX30" fmla="*/ 96252 w 287227"/>
                  <a:gd name="connsiteY30" fmla="*/ 156411 h 208548"/>
                  <a:gd name="connsiteX31" fmla="*/ 80210 w 287227"/>
                  <a:gd name="connsiteY31" fmla="*/ 176464 h 208548"/>
                  <a:gd name="connsiteX32" fmla="*/ 64168 w 287227"/>
                  <a:gd name="connsiteY32" fmla="*/ 180474 h 208548"/>
                  <a:gd name="connsiteX33" fmla="*/ 24063 w 287227"/>
                  <a:gd name="connsiteY33" fmla="*/ 176464 h 208548"/>
                  <a:gd name="connsiteX34" fmla="*/ 12031 w 287227"/>
                  <a:gd name="connsiteY34" fmla="*/ 172453 h 208548"/>
                  <a:gd name="connsiteX35" fmla="*/ 4010 w 287227"/>
                  <a:gd name="connsiteY35" fmla="*/ 160422 h 208548"/>
                  <a:gd name="connsiteX36" fmla="*/ 0 w 287227"/>
                  <a:gd name="connsiteY36" fmla="*/ 148390 h 208548"/>
                  <a:gd name="connsiteX37" fmla="*/ 4010 w 287227"/>
                  <a:gd name="connsiteY37" fmla="*/ 128337 h 20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87227" h="208548">
                    <a:moveTo>
                      <a:pt x="4010" y="128337"/>
                    </a:moveTo>
                    <a:lnTo>
                      <a:pt x="4010" y="128337"/>
                    </a:lnTo>
                    <a:cubicBezTo>
                      <a:pt x="12031" y="118979"/>
                      <a:pt x="21005" y="110361"/>
                      <a:pt x="28073" y="100264"/>
                    </a:cubicBezTo>
                    <a:cubicBezTo>
                      <a:pt x="30497" y="96801"/>
                      <a:pt x="30031" y="91928"/>
                      <a:pt x="32084" y="88232"/>
                    </a:cubicBezTo>
                    <a:cubicBezTo>
                      <a:pt x="36766" y="79805"/>
                      <a:pt x="42779" y="72190"/>
                      <a:pt x="48126" y="64169"/>
                    </a:cubicBezTo>
                    <a:cubicBezTo>
                      <a:pt x="51785" y="58681"/>
                      <a:pt x="64445" y="39206"/>
                      <a:pt x="68179" y="36095"/>
                    </a:cubicBezTo>
                    <a:cubicBezTo>
                      <a:pt x="71426" y="33389"/>
                      <a:pt x="76200" y="33422"/>
                      <a:pt x="80210" y="32085"/>
                    </a:cubicBezTo>
                    <a:cubicBezTo>
                      <a:pt x="84221" y="29411"/>
                      <a:pt x="88320" y="26866"/>
                      <a:pt x="92242" y="24064"/>
                    </a:cubicBezTo>
                    <a:cubicBezTo>
                      <a:pt x="97681" y="20179"/>
                      <a:pt x="102305" y="15021"/>
                      <a:pt x="108284" y="12032"/>
                    </a:cubicBezTo>
                    <a:cubicBezTo>
                      <a:pt x="115846" y="8251"/>
                      <a:pt x="124326" y="6685"/>
                      <a:pt x="132347" y="4011"/>
                    </a:cubicBezTo>
                    <a:lnTo>
                      <a:pt x="144379" y="0"/>
                    </a:lnTo>
                    <a:cubicBezTo>
                      <a:pt x="173789" y="1337"/>
                      <a:pt x="203263" y="1663"/>
                      <a:pt x="232610" y="4011"/>
                    </a:cubicBezTo>
                    <a:cubicBezTo>
                      <a:pt x="250009" y="5403"/>
                      <a:pt x="250913" y="17428"/>
                      <a:pt x="260684" y="32085"/>
                    </a:cubicBezTo>
                    <a:cubicBezTo>
                      <a:pt x="264000" y="37059"/>
                      <a:pt x="266350" y="42632"/>
                      <a:pt x="268705" y="48127"/>
                    </a:cubicBezTo>
                    <a:cubicBezTo>
                      <a:pt x="270370" y="52012"/>
                      <a:pt x="270540" y="56533"/>
                      <a:pt x="272715" y="60158"/>
                    </a:cubicBezTo>
                    <a:cubicBezTo>
                      <a:pt x="274661" y="63400"/>
                      <a:pt x="278063" y="65505"/>
                      <a:pt x="280737" y="68179"/>
                    </a:cubicBezTo>
                    <a:cubicBezTo>
                      <a:pt x="285466" y="120201"/>
                      <a:pt x="287227" y="114042"/>
                      <a:pt x="280737" y="172453"/>
                    </a:cubicBezTo>
                    <a:cubicBezTo>
                      <a:pt x="280270" y="176655"/>
                      <a:pt x="279322" y="181148"/>
                      <a:pt x="276726" y="184485"/>
                    </a:cubicBezTo>
                    <a:cubicBezTo>
                      <a:pt x="269762" y="193439"/>
                      <a:pt x="252663" y="208548"/>
                      <a:pt x="252663" y="208548"/>
                    </a:cubicBezTo>
                    <a:cubicBezTo>
                      <a:pt x="219454" y="197478"/>
                      <a:pt x="235636" y="205217"/>
                      <a:pt x="204537" y="184485"/>
                    </a:cubicBezTo>
                    <a:lnTo>
                      <a:pt x="192505" y="176464"/>
                    </a:lnTo>
                    <a:cubicBezTo>
                      <a:pt x="193842" y="167106"/>
                      <a:pt x="194661" y="157659"/>
                      <a:pt x="196515" y="148390"/>
                    </a:cubicBezTo>
                    <a:cubicBezTo>
                      <a:pt x="197344" y="144244"/>
                      <a:pt x="200526" y="140586"/>
                      <a:pt x="200526" y="136358"/>
                    </a:cubicBezTo>
                    <a:cubicBezTo>
                      <a:pt x="200526" y="124253"/>
                      <a:pt x="199451" y="112008"/>
                      <a:pt x="196515" y="100264"/>
                    </a:cubicBezTo>
                    <a:cubicBezTo>
                      <a:pt x="195346" y="95588"/>
                      <a:pt x="192122" y="91406"/>
                      <a:pt x="188494" y="88232"/>
                    </a:cubicBezTo>
                    <a:cubicBezTo>
                      <a:pt x="181239" y="81884"/>
                      <a:pt x="164431" y="72190"/>
                      <a:pt x="164431" y="72190"/>
                    </a:cubicBezTo>
                    <a:cubicBezTo>
                      <a:pt x="157747" y="73527"/>
                      <a:pt x="150644" y="73515"/>
                      <a:pt x="144379" y="76200"/>
                    </a:cubicBezTo>
                    <a:cubicBezTo>
                      <a:pt x="134411" y="80472"/>
                      <a:pt x="136389" y="88168"/>
                      <a:pt x="132347" y="96253"/>
                    </a:cubicBezTo>
                    <a:cubicBezTo>
                      <a:pt x="124876" y="111194"/>
                      <a:pt x="123385" y="107007"/>
                      <a:pt x="112294" y="120316"/>
                    </a:cubicBezTo>
                    <a:cubicBezTo>
                      <a:pt x="109208" y="124019"/>
                      <a:pt x="106947" y="128337"/>
                      <a:pt x="104273" y="132348"/>
                    </a:cubicBezTo>
                    <a:lnTo>
                      <a:pt x="96252" y="156411"/>
                    </a:lnTo>
                    <a:cubicBezTo>
                      <a:pt x="91980" y="169228"/>
                      <a:pt x="94321" y="170417"/>
                      <a:pt x="80210" y="176464"/>
                    </a:cubicBezTo>
                    <a:cubicBezTo>
                      <a:pt x="75144" y="178635"/>
                      <a:pt x="69515" y="179137"/>
                      <a:pt x="64168" y="180474"/>
                    </a:cubicBezTo>
                    <a:cubicBezTo>
                      <a:pt x="50800" y="179137"/>
                      <a:pt x="37342" y="178507"/>
                      <a:pt x="24063" y="176464"/>
                    </a:cubicBezTo>
                    <a:cubicBezTo>
                      <a:pt x="19885" y="175821"/>
                      <a:pt x="15332" y="175094"/>
                      <a:pt x="12031" y="172453"/>
                    </a:cubicBezTo>
                    <a:cubicBezTo>
                      <a:pt x="8267" y="169442"/>
                      <a:pt x="6684" y="164432"/>
                      <a:pt x="4010" y="160422"/>
                    </a:cubicBezTo>
                    <a:cubicBezTo>
                      <a:pt x="2673" y="156411"/>
                      <a:pt x="0" y="152618"/>
                      <a:pt x="0" y="148390"/>
                    </a:cubicBezTo>
                    <a:cubicBezTo>
                      <a:pt x="0" y="143431"/>
                      <a:pt x="3342" y="131679"/>
                      <a:pt x="4010" y="128337"/>
                    </a:cubicBezTo>
                    <a:close/>
                  </a:path>
                </a:pathLst>
              </a:custGeom>
              <a:solidFill>
                <a:schemeClr val="accent6">
                  <a:lumMod val="75000"/>
                </a:schemeClr>
              </a:solidFill>
              <a:ln w="12700" cap="flat" cmpd="sng" algn="ctr">
                <a:noFill/>
                <a:prstDash val="solid"/>
                <a:round/>
                <a:headEnd type="none" w="med" len="med"/>
                <a:tailEnd type="none" w="med" len="med"/>
              </a:ln>
              <a:effectLst/>
            </p:spPr>
            <p:txBody>
              <a:bodyPr vert="horz" wrap="square" lIns="57150" tIns="28575" rIns="57150" bIns="28575" numCol="1" rtlCol="0" anchor="t" anchorCtr="0" compatLnSpc="1">
                <a:prstTxWarp prst="textNoShape">
                  <a:avLst/>
                </a:prstTxWarp>
              </a:bodyPr>
              <a:lstStyle/>
              <a:p>
                <a:pPr defTabSz="816388" eaLnBrk="0" fontAlgn="base" hangingPunct="0">
                  <a:spcBef>
                    <a:spcPct val="0"/>
                  </a:spcBef>
                  <a:spcAft>
                    <a:spcPct val="0"/>
                  </a:spcAft>
                </a:pPr>
                <a:endParaRPr lang="en-US" sz="1500" b="1" dirty="0"/>
              </a:p>
            </p:txBody>
          </p:sp>
          <p:sp>
            <p:nvSpPr>
              <p:cNvPr id="315" name="Oval 314"/>
              <p:cNvSpPr>
                <a:spLocks noChangeAspect="1"/>
              </p:cNvSpPr>
              <p:nvPr/>
            </p:nvSpPr>
            <p:spPr bwMode="auto">
              <a:xfrm>
                <a:off x="6820144" y="6691467"/>
                <a:ext cx="98717" cy="74038"/>
              </a:xfrm>
              <a:prstGeom prst="ellipse">
                <a:avLst/>
              </a:prstGeom>
              <a:solidFill>
                <a:schemeClr val="accent6">
                  <a:lumMod val="75000"/>
                </a:schemeClr>
              </a:solidFill>
              <a:ln w="12700" cap="flat" cmpd="sng" algn="ctr">
                <a:noFill/>
                <a:prstDash val="solid"/>
                <a:round/>
                <a:headEnd type="none" w="med" len="med"/>
                <a:tailEnd type="none" w="med" len="med"/>
              </a:ln>
              <a:effectLst/>
            </p:spPr>
            <p:txBody>
              <a:bodyPr vert="horz" wrap="square" lIns="57150" tIns="28575" rIns="57150" bIns="28575" numCol="1" rtlCol="0" anchor="t" anchorCtr="0" compatLnSpc="1">
                <a:prstTxWarp prst="textNoShape">
                  <a:avLst/>
                </a:prstTxWarp>
              </a:bodyPr>
              <a:lstStyle/>
              <a:p>
                <a:pPr defTabSz="816388" eaLnBrk="0" fontAlgn="base" hangingPunct="0">
                  <a:spcBef>
                    <a:spcPct val="0"/>
                  </a:spcBef>
                  <a:spcAft>
                    <a:spcPct val="0"/>
                  </a:spcAft>
                </a:pPr>
                <a:endParaRPr lang="en-US" sz="1500" b="1" dirty="0"/>
              </a:p>
            </p:txBody>
          </p:sp>
          <p:sp>
            <p:nvSpPr>
              <p:cNvPr id="316" name="Oval 315"/>
              <p:cNvSpPr>
                <a:spLocks noChangeAspect="1"/>
              </p:cNvSpPr>
              <p:nvPr/>
            </p:nvSpPr>
            <p:spPr bwMode="auto">
              <a:xfrm>
                <a:off x="6779011" y="6784015"/>
                <a:ext cx="98717" cy="74038"/>
              </a:xfrm>
              <a:prstGeom prst="ellipse">
                <a:avLst/>
              </a:prstGeom>
              <a:solidFill>
                <a:schemeClr val="accent6">
                  <a:lumMod val="75000"/>
                </a:schemeClr>
              </a:solidFill>
              <a:ln w="12700" cap="flat" cmpd="sng" algn="ctr">
                <a:noFill/>
                <a:prstDash val="solid"/>
                <a:round/>
                <a:headEnd type="none" w="med" len="med"/>
                <a:tailEnd type="none" w="med" len="med"/>
              </a:ln>
              <a:effectLst/>
            </p:spPr>
            <p:txBody>
              <a:bodyPr vert="horz" wrap="square" lIns="57150" tIns="28575" rIns="57150" bIns="28575" numCol="1" rtlCol="0" anchor="t" anchorCtr="0" compatLnSpc="1">
                <a:prstTxWarp prst="textNoShape">
                  <a:avLst/>
                </a:prstTxWarp>
              </a:bodyPr>
              <a:lstStyle/>
              <a:p>
                <a:pPr defTabSz="816388" eaLnBrk="0" fontAlgn="base" hangingPunct="0">
                  <a:spcBef>
                    <a:spcPct val="0"/>
                  </a:spcBef>
                  <a:spcAft>
                    <a:spcPct val="0"/>
                  </a:spcAft>
                </a:pPr>
                <a:endParaRPr lang="en-US" sz="1500" b="1" dirty="0"/>
              </a:p>
            </p:txBody>
          </p:sp>
          <p:sp>
            <p:nvSpPr>
              <p:cNvPr id="317" name="Oval 316"/>
              <p:cNvSpPr>
                <a:spLocks noChangeAspect="1"/>
              </p:cNvSpPr>
              <p:nvPr/>
            </p:nvSpPr>
            <p:spPr bwMode="auto">
              <a:xfrm>
                <a:off x="7121779" y="6660618"/>
                <a:ext cx="98717" cy="74038"/>
              </a:xfrm>
              <a:prstGeom prst="ellipse">
                <a:avLst/>
              </a:prstGeom>
              <a:solidFill>
                <a:schemeClr val="accent6">
                  <a:lumMod val="75000"/>
                </a:schemeClr>
              </a:solidFill>
              <a:ln w="12700" cap="flat" cmpd="sng" algn="ctr">
                <a:noFill/>
                <a:prstDash val="solid"/>
                <a:round/>
                <a:headEnd type="none" w="med" len="med"/>
                <a:tailEnd type="none" w="med" len="med"/>
              </a:ln>
              <a:effectLst/>
            </p:spPr>
            <p:txBody>
              <a:bodyPr vert="horz" wrap="square" lIns="57150" tIns="28575" rIns="57150" bIns="28575" numCol="1" rtlCol="0" anchor="t" anchorCtr="0" compatLnSpc="1">
                <a:prstTxWarp prst="textNoShape">
                  <a:avLst/>
                </a:prstTxWarp>
              </a:bodyPr>
              <a:lstStyle/>
              <a:p>
                <a:pPr defTabSz="816388" eaLnBrk="0" fontAlgn="base" hangingPunct="0">
                  <a:spcBef>
                    <a:spcPct val="0"/>
                  </a:spcBef>
                  <a:spcAft>
                    <a:spcPct val="0"/>
                  </a:spcAft>
                </a:pPr>
                <a:endParaRPr lang="en-US" sz="1500" b="1" dirty="0"/>
              </a:p>
            </p:txBody>
          </p:sp>
          <p:sp>
            <p:nvSpPr>
              <p:cNvPr id="318" name="Oval 317"/>
              <p:cNvSpPr>
                <a:spLocks noChangeAspect="1"/>
              </p:cNvSpPr>
              <p:nvPr/>
            </p:nvSpPr>
            <p:spPr bwMode="auto">
              <a:xfrm>
                <a:off x="6902407" y="6598920"/>
                <a:ext cx="98717" cy="74038"/>
              </a:xfrm>
              <a:prstGeom prst="ellipse">
                <a:avLst/>
              </a:prstGeom>
              <a:solidFill>
                <a:schemeClr val="accent6">
                  <a:lumMod val="75000"/>
                </a:schemeClr>
              </a:solidFill>
              <a:ln w="12700" cap="flat" cmpd="sng" algn="ctr">
                <a:noFill/>
                <a:prstDash val="solid"/>
                <a:round/>
                <a:headEnd type="none" w="med" len="med"/>
                <a:tailEnd type="none" w="med" len="med"/>
              </a:ln>
              <a:effectLst/>
            </p:spPr>
            <p:txBody>
              <a:bodyPr vert="horz" wrap="square" lIns="57150" tIns="28575" rIns="57150" bIns="28575" numCol="1" rtlCol="0" anchor="t" anchorCtr="0" compatLnSpc="1">
                <a:prstTxWarp prst="textNoShape">
                  <a:avLst/>
                </a:prstTxWarp>
              </a:bodyPr>
              <a:lstStyle/>
              <a:p>
                <a:pPr defTabSz="816388" eaLnBrk="0" fontAlgn="base" hangingPunct="0">
                  <a:spcBef>
                    <a:spcPct val="0"/>
                  </a:spcBef>
                  <a:spcAft>
                    <a:spcPct val="0"/>
                  </a:spcAft>
                </a:pPr>
                <a:endParaRPr lang="en-US" sz="1500" b="1" dirty="0"/>
              </a:p>
            </p:txBody>
          </p:sp>
          <p:sp>
            <p:nvSpPr>
              <p:cNvPr id="319" name="Oval 318"/>
              <p:cNvSpPr>
                <a:spLocks noChangeAspect="1"/>
              </p:cNvSpPr>
              <p:nvPr/>
            </p:nvSpPr>
            <p:spPr bwMode="auto">
              <a:xfrm>
                <a:off x="6984672" y="6660618"/>
                <a:ext cx="98717" cy="74038"/>
              </a:xfrm>
              <a:prstGeom prst="ellipse">
                <a:avLst/>
              </a:prstGeom>
              <a:solidFill>
                <a:schemeClr val="accent6">
                  <a:lumMod val="75000"/>
                </a:schemeClr>
              </a:solidFill>
              <a:ln w="12700" cap="flat" cmpd="sng" algn="ctr">
                <a:noFill/>
                <a:prstDash val="solid"/>
                <a:round/>
                <a:headEnd type="none" w="med" len="med"/>
                <a:tailEnd type="none" w="med" len="med"/>
              </a:ln>
              <a:effectLst/>
            </p:spPr>
            <p:txBody>
              <a:bodyPr vert="horz" wrap="square" lIns="57150" tIns="28575" rIns="57150" bIns="28575" numCol="1" rtlCol="0" anchor="t" anchorCtr="0" compatLnSpc="1">
                <a:prstTxWarp prst="textNoShape">
                  <a:avLst/>
                </a:prstTxWarp>
              </a:bodyPr>
              <a:lstStyle/>
              <a:p>
                <a:pPr defTabSz="816388" eaLnBrk="0" fontAlgn="base" hangingPunct="0">
                  <a:spcBef>
                    <a:spcPct val="0"/>
                  </a:spcBef>
                  <a:spcAft>
                    <a:spcPct val="0"/>
                  </a:spcAft>
                </a:pPr>
                <a:endParaRPr lang="en-US" sz="1500" b="1" dirty="0"/>
              </a:p>
            </p:txBody>
          </p:sp>
          <p:sp>
            <p:nvSpPr>
              <p:cNvPr id="320" name="Oval 319"/>
              <p:cNvSpPr>
                <a:spLocks noChangeAspect="1"/>
              </p:cNvSpPr>
              <p:nvPr/>
            </p:nvSpPr>
            <p:spPr bwMode="auto">
              <a:xfrm>
                <a:off x="7409705" y="6804581"/>
                <a:ext cx="98717" cy="74038"/>
              </a:xfrm>
              <a:prstGeom prst="ellipse">
                <a:avLst/>
              </a:prstGeom>
              <a:solidFill>
                <a:schemeClr val="accent6">
                  <a:lumMod val="75000"/>
                </a:schemeClr>
              </a:solidFill>
              <a:ln w="12700" cap="flat" cmpd="sng" algn="ctr">
                <a:noFill/>
                <a:prstDash val="solid"/>
                <a:round/>
                <a:headEnd type="none" w="med" len="med"/>
                <a:tailEnd type="none" w="med" len="med"/>
              </a:ln>
              <a:effectLst/>
            </p:spPr>
            <p:txBody>
              <a:bodyPr vert="horz" wrap="square" lIns="57150" tIns="28575" rIns="57150" bIns="28575" numCol="1" rtlCol="0" anchor="t" anchorCtr="0" compatLnSpc="1">
                <a:prstTxWarp prst="textNoShape">
                  <a:avLst/>
                </a:prstTxWarp>
              </a:bodyPr>
              <a:lstStyle/>
              <a:p>
                <a:pPr defTabSz="816388" eaLnBrk="0" fontAlgn="base" hangingPunct="0">
                  <a:spcBef>
                    <a:spcPct val="0"/>
                  </a:spcBef>
                  <a:spcAft>
                    <a:spcPct val="0"/>
                  </a:spcAft>
                </a:pPr>
                <a:endParaRPr lang="en-US" sz="1500" b="1" dirty="0"/>
              </a:p>
            </p:txBody>
          </p:sp>
          <p:sp>
            <p:nvSpPr>
              <p:cNvPr id="321" name="Oval 320"/>
              <p:cNvSpPr>
                <a:spLocks noChangeAspect="1"/>
              </p:cNvSpPr>
              <p:nvPr/>
            </p:nvSpPr>
            <p:spPr bwMode="auto">
              <a:xfrm>
                <a:off x="6916119" y="7071940"/>
                <a:ext cx="98717" cy="74038"/>
              </a:xfrm>
              <a:prstGeom prst="ellipse">
                <a:avLst/>
              </a:prstGeom>
              <a:solidFill>
                <a:schemeClr val="accent6">
                  <a:lumMod val="75000"/>
                </a:schemeClr>
              </a:solidFill>
              <a:ln w="12700" cap="flat" cmpd="sng" algn="ctr">
                <a:noFill/>
                <a:prstDash val="solid"/>
                <a:round/>
                <a:headEnd type="none" w="med" len="med"/>
                <a:tailEnd type="none" w="med" len="med"/>
              </a:ln>
              <a:effectLst/>
            </p:spPr>
            <p:txBody>
              <a:bodyPr vert="horz" wrap="square" lIns="57150" tIns="28575" rIns="57150" bIns="28575" numCol="1" rtlCol="0" anchor="t" anchorCtr="0" compatLnSpc="1">
                <a:prstTxWarp prst="textNoShape">
                  <a:avLst/>
                </a:prstTxWarp>
              </a:bodyPr>
              <a:lstStyle/>
              <a:p>
                <a:pPr defTabSz="816388" eaLnBrk="0" fontAlgn="base" hangingPunct="0">
                  <a:spcBef>
                    <a:spcPct val="0"/>
                  </a:spcBef>
                  <a:spcAft>
                    <a:spcPct val="0"/>
                  </a:spcAft>
                </a:pPr>
                <a:endParaRPr lang="en-US" sz="1500" b="1" dirty="0"/>
              </a:p>
            </p:txBody>
          </p:sp>
          <p:sp>
            <p:nvSpPr>
              <p:cNvPr id="322" name="Oval 321"/>
              <p:cNvSpPr>
                <a:spLocks noChangeAspect="1"/>
              </p:cNvSpPr>
              <p:nvPr/>
            </p:nvSpPr>
            <p:spPr bwMode="auto">
              <a:xfrm>
                <a:off x="7025804" y="7010242"/>
                <a:ext cx="98717" cy="74038"/>
              </a:xfrm>
              <a:prstGeom prst="ellipse">
                <a:avLst/>
              </a:prstGeom>
              <a:solidFill>
                <a:schemeClr val="accent6">
                  <a:lumMod val="75000"/>
                </a:schemeClr>
              </a:solidFill>
              <a:ln w="12700" cap="flat" cmpd="sng" algn="ctr">
                <a:noFill/>
                <a:prstDash val="solid"/>
                <a:round/>
                <a:headEnd type="none" w="med" len="med"/>
                <a:tailEnd type="none" w="med" len="med"/>
              </a:ln>
              <a:effectLst/>
            </p:spPr>
            <p:txBody>
              <a:bodyPr vert="horz" wrap="square" lIns="57150" tIns="28575" rIns="57150" bIns="28575" numCol="1" rtlCol="0" anchor="t" anchorCtr="0" compatLnSpc="1">
                <a:prstTxWarp prst="textNoShape">
                  <a:avLst/>
                </a:prstTxWarp>
              </a:bodyPr>
              <a:lstStyle/>
              <a:p>
                <a:pPr defTabSz="816388" eaLnBrk="0" fontAlgn="base" hangingPunct="0">
                  <a:spcBef>
                    <a:spcPct val="0"/>
                  </a:spcBef>
                  <a:spcAft>
                    <a:spcPct val="0"/>
                  </a:spcAft>
                </a:pPr>
                <a:endParaRPr lang="en-US" sz="1500" b="1" dirty="0"/>
              </a:p>
            </p:txBody>
          </p:sp>
          <p:sp>
            <p:nvSpPr>
              <p:cNvPr id="323" name="Oval 322"/>
              <p:cNvSpPr>
                <a:spLocks noChangeAspect="1"/>
              </p:cNvSpPr>
              <p:nvPr/>
            </p:nvSpPr>
            <p:spPr bwMode="auto">
              <a:xfrm>
                <a:off x="7149200" y="7082223"/>
                <a:ext cx="98717" cy="74038"/>
              </a:xfrm>
              <a:prstGeom prst="ellipse">
                <a:avLst/>
              </a:prstGeom>
              <a:solidFill>
                <a:schemeClr val="accent6">
                  <a:lumMod val="75000"/>
                </a:schemeClr>
              </a:solidFill>
              <a:ln w="12700" cap="flat" cmpd="sng" algn="ctr">
                <a:noFill/>
                <a:prstDash val="solid"/>
                <a:round/>
                <a:headEnd type="none" w="med" len="med"/>
                <a:tailEnd type="none" w="med" len="med"/>
              </a:ln>
              <a:effectLst/>
            </p:spPr>
            <p:txBody>
              <a:bodyPr vert="horz" wrap="square" lIns="57150" tIns="28575" rIns="57150" bIns="28575" numCol="1" rtlCol="0" anchor="t" anchorCtr="0" compatLnSpc="1">
                <a:prstTxWarp prst="textNoShape">
                  <a:avLst/>
                </a:prstTxWarp>
              </a:bodyPr>
              <a:lstStyle/>
              <a:p>
                <a:pPr defTabSz="816388" eaLnBrk="0" fontAlgn="base" hangingPunct="0">
                  <a:spcBef>
                    <a:spcPct val="0"/>
                  </a:spcBef>
                  <a:spcAft>
                    <a:spcPct val="0"/>
                  </a:spcAft>
                </a:pPr>
                <a:endParaRPr lang="en-US" sz="1500" b="1" dirty="0"/>
              </a:p>
            </p:txBody>
          </p:sp>
          <p:sp>
            <p:nvSpPr>
              <p:cNvPr id="324" name="Oval 323"/>
              <p:cNvSpPr>
                <a:spLocks noChangeAspect="1"/>
              </p:cNvSpPr>
              <p:nvPr/>
            </p:nvSpPr>
            <p:spPr bwMode="auto">
              <a:xfrm>
                <a:off x="7368572" y="6691467"/>
                <a:ext cx="98717" cy="74038"/>
              </a:xfrm>
              <a:prstGeom prst="ellipse">
                <a:avLst/>
              </a:prstGeom>
              <a:solidFill>
                <a:schemeClr val="accent6">
                  <a:lumMod val="75000"/>
                </a:schemeClr>
              </a:solidFill>
              <a:ln w="12700" cap="flat" cmpd="sng" algn="ctr">
                <a:noFill/>
                <a:prstDash val="solid"/>
                <a:round/>
                <a:headEnd type="none" w="med" len="med"/>
                <a:tailEnd type="none" w="med" len="med"/>
              </a:ln>
              <a:effectLst/>
            </p:spPr>
            <p:txBody>
              <a:bodyPr vert="horz" wrap="square" lIns="57150" tIns="28575" rIns="57150" bIns="28575" numCol="1" rtlCol="0" anchor="t" anchorCtr="0" compatLnSpc="1">
                <a:prstTxWarp prst="textNoShape">
                  <a:avLst/>
                </a:prstTxWarp>
              </a:bodyPr>
              <a:lstStyle/>
              <a:p>
                <a:pPr defTabSz="816388" eaLnBrk="0" fontAlgn="base" hangingPunct="0">
                  <a:spcBef>
                    <a:spcPct val="0"/>
                  </a:spcBef>
                  <a:spcAft>
                    <a:spcPct val="0"/>
                  </a:spcAft>
                </a:pPr>
                <a:endParaRPr lang="en-US" sz="1500" b="1" dirty="0"/>
              </a:p>
            </p:txBody>
          </p:sp>
        </p:grpSp>
        <p:cxnSp>
          <p:nvCxnSpPr>
            <p:cNvPr id="326" name="Straight Arrow Connector 325"/>
            <p:cNvCxnSpPr>
              <a:stCxn id="232" idx="4"/>
              <a:endCxn id="313" idx="0"/>
            </p:cNvCxnSpPr>
            <p:nvPr/>
          </p:nvCxnSpPr>
          <p:spPr bwMode="auto">
            <a:xfrm flipH="1">
              <a:off x="6767714" y="3762376"/>
              <a:ext cx="473" cy="741881"/>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123" name="TextBox 122"/>
            <p:cNvSpPr txBox="1"/>
            <p:nvPr/>
          </p:nvSpPr>
          <p:spPr>
            <a:xfrm>
              <a:off x="6265136" y="5020732"/>
              <a:ext cx="988816" cy="313268"/>
            </a:xfrm>
            <a:prstGeom prst="rect">
              <a:avLst/>
            </a:prstGeom>
            <a:noFill/>
          </p:spPr>
          <p:txBody>
            <a:bodyPr wrap="none" lIns="81639" tIns="40819" rIns="81639" bIns="40819" rtlCol="0">
              <a:spAutoFit/>
            </a:bodyPr>
            <a:lstStyle/>
            <a:p>
              <a:r>
                <a:rPr lang="en-US" sz="1500" b="1" dirty="0"/>
                <a:t>Eosinophil</a:t>
              </a:r>
            </a:p>
          </p:txBody>
        </p:sp>
        <p:sp>
          <p:nvSpPr>
            <p:cNvPr id="399" name="Oval 398"/>
            <p:cNvSpPr>
              <a:spLocks noChangeAspect="1"/>
            </p:cNvSpPr>
            <p:nvPr/>
          </p:nvSpPr>
          <p:spPr bwMode="auto">
            <a:xfrm>
              <a:off x="7735412" y="3151979"/>
              <a:ext cx="91440" cy="68580"/>
            </a:xfrm>
            <a:prstGeom prst="ellipse">
              <a:avLst/>
            </a:prstGeom>
            <a:solidFill>
              <a:srgbClr val="009900"/>
            </a:solidFill>
            <a:ln w="12700" cap="flat" cmpd="sng" algn="ctr">
              <a:noFill/>
              <a:prstDash val="solid"/>
              <a:round/>
              <a:headEnd type="none" w="med" len="med"/>
              <a:tailEnd type="none" w="med" len="med"/>
            </a:ln>
            <a:effectLst/>
          </p:spPr>
          <p:txBody>
            <a:bodyPr vert="horz" wrap="square" lIns="81639" tIns="40819" rIns="81639" bIns="40819" numCol="1" rtlCol="0" anchor="t" anchorCtr="0" compatLnSpc="1">
              <a:prstTxWarp prst="textNoShape">
                <a:avLst/>
              </a:prstTxWarp>
            </a:bodyPr>
            <a:lstStyle/>
            <a:p>
              <a:pPr defTabSz="816388" eaLnBrk="0" fontAlgn="base" hangingPunct="0">
                <a:spcBef>
                  <a:spcPct val="0"/>
                </a:spcBef>
                <a:spcAft>
                  <a:spcPct val="0"/>
                </a:spcAft>
              </a:pPr>
              <a:endParaRPr lang="en-US" sz="1500" b="1" dirty="0"/>
            </a:p>
          </p:txBody>
        </p:sp>
        <p:sp>
          <p:nvSpPr>
            <p:cNvPr id="401" name="Oval 400"/>
            <p:cNvSpPr>
              <a:spLocks noChangeAspect="1"/>
            </p:cNvSpPr>
            <p:nvPr/>
          </p:nvSpPr>
          <p:spPr bwMode="auto">
            <a:xfrm>
              <a:off x="7817704" y="3025028"/>
              <a:ext cx="91440" cy="68580"/>
            </a:xfrm>
            <a:prstGeom prst="ellipse">
              <a:avLst/>
            </a:prstGeom>
            <a:solidFill>
              <a:srgbClr val="009900"/>
            </a:solidFill>
            <a:ln w="12700" cap="flat" cmpd="sng" algn="ctr">
              <a:noFill/>
              <a:prstDash val="solid"/>
              <a:round/>
              <a:headEnd type="none" w="med" len="med"/>
              <a:tailEnd type="none" w="med" len="med"/>
            </a:ln>
            <a:effectLst/>
          </p:spPr>
          <p:txBody>
            <a:bodyPr vert="horz" wrap="square" lIns="81639" tIns="40819" rIns="81639" bIns="40819" numCol="1" rtlCol="0" anchor="t" anchorCtr="0" compatLnSpc="1">
              <a:prstTxWarp prst="textNoShape">
                <a:avLst/>
              </a:prstTxWarp>
            </a:bodyPr>
            <a:lstStyle/>
            <a:p>
              <a:pPr defTabSz="816388" eaLnBrk="0" fontAlgn="base" hangingPunct="0">
                <a:spcBef>
                  <a:spcPct val="0"/>
                </a:spcBef>
                <a:spcAft>
                  <a:spcPct val="0"/>
                </a:spcAft>
              </a:pPr>
              <a:endParaRPr lang="en-US" sz="1500" b="1" dirty="0"/>
            </a:p>
          </p:txBody>
        </p:sp>
        <p:sp>
          <p:nvSpPr>
            <p:cNvPr id="407" name="Oval 406"/>
            <p:cNvSpPr>
              <a:spLocks noChangeAspect="1"/>
            </p:cNvSpPr>
            <p:nvPr/>
          </p:nvSpPr>
          <p:spPr bwMode="auto">
            <a:xfrm>
              <a:off x="7661593" y="3039315"/>
              <a:ext cx="91440" cy="68580"/>
            </a:xfrm>
            <a:prstGeom prst="ellipse">
              <a:avLst/>
            </a:prstGeom>
            <a:solidFill>
              <a:srgbClr val="009900"/>
            </a:solidFill>
            <a:ln w="12700" cap="flat" cmpd="sng" algn="ctr">
              <a:noFill/>
              <a:prstDash val="solid"/>
              <a:round/>
              <a:headEnd type="none" w="med" len="med"/>
              <a:tailEnd type="none" w="med" len="med"/>
            </a:ln>
            <a:effectLst/>
          </p:spPr>
          <p:txBody>
            <a:bodyPr vert="horz" wrap="square" lIns="81639" tIns="40819" rIns="81639" bIns="40819" numCol="1" rtlCol="0" anchor="t" anchorCtr="0" compatLnSpc="1">
              <a:prstTxWarp prst="textNoShape">
                <a:avLst/>
              </a:prstTxWarp>
            </a:bodyPr>
            <a:lstStyle/>
            <a:p>
              <a:pPr defTabSz="816388" eaLnBrk="0" fontAlgn="base" hangingPunct="0">
                <a:spcBef>
                  <a:spcPct val="0"/>
                </a:spcBef>
                <a:spcAft>
                  <a:spcPct val="0"/>
                </a:spcAft>
              </a:pPr>
              <a:endParaRPr lang="en-US" sz="1500" b="1" dirty="0"/>
            </a:p>
          </p:txBody>
        </p:sp>
        <p:sp>
          <p:nvSpPr>
            <p:cNvPr id="202" name="Oval 201"/>
            <p:cNvSpPr>
              <a:spLocks noChangeAspect="1"/>
            </p:cNvSpPr>
            <p:nvPr/>
          </p:nvSpPr>
          <p:spPr bwMode="auto">
            <a:xfrm>
              <a:off x="3975737" y="3064624"/>
              <a:ext cx="791463" cy="685754"/>
            </a:xfrm>
            <a:prstGeom prst="ellipse">
              <a:avLst/>
            </a:prstGeom>
            <a:solidFill>
              <a:srgbClr val="FFAC67"/>
            </a:solidFill>
            <a:ln w="12700" cap="flat" cmpd="sng" algn="ctr">
              <a:noFill/>
              <a:prstDash val="solid"/>
              <a:round/>
              <a:headEnd type="none" w="med" len="med"/>
              <a:tailEnd type="none" w="med" len="med"/>
            </a:ln>
            <a:effectLst/>
          </p:spPr>
          <p:txBody>
            <a:bodyPr vert="horz" wrap="square" lIns="81639" tIns="40819" rIns="81639" bIns="40819" numCol="1" rtlCol="0" anchor="t" anchorCtr="0" compatLnSpc="1">
              <a:prstTxWarp prst="textNoShape">
                <a:avLst/>
              </a:prstTxWarp>
            </a:bodyPr>
            <a:lstStyle/>
            <a:p>
              <a:pPr defTabSz="816388" eaLnBrk="0" fontAlgn="base" hangingPunct="0">
                <a:spcBef>
                  <a:spcPct val="0"/>
                </a:spcBef>
                <a:spcAft>
                  <a:spcPct val="0"/>
                </a:spcAft>
              </a:pPr>
              <a:endParaRPr lang="en-US" sz="1500" b="1" dirty="0"/>
            </a:p>
          </p:txBody>
        </p:sp>
        <p:sp>
          <p:nvSpPr>
            <p:cNvPr id="203" name="Oval 202"/>
            <p:cNvSpPr>
              <a:spLocks noChangeAspect="1"/>
            </p:cNvSpPr>
            <p:nvPr/>
          </p:nvSpPr>
          <p:spPr bwMode="auto">
            <a:xfrm>
              <a:off x="4150615" y="3172615"/>
              <a:ext cx="494663" cy="428596"/>
            </a:xfrm>
            <a:prstGeom prst="ellipse">
              <a:avLst/>
            </a:prstGeom>
            <a:solidFill>
              <a:srgbClr val="FFCDA3"/>
            </a:solidFill>
            <a:ln w="12700" cap="flat" cmpd="sng" algn="ctr">
              <a:noFill/>
              <a:prstDash val="solid"/>
              <a:round/>
              <a:headEnd type="none" w="med" len="med"/>
              <a:tailEnd type="none" w="med" len="med"/>
            </a:ln>
            <a:effectLst/>
          </p:spPr>
          <p:txBody>
            <a:bodyPr vert="horz" wrap="square" lIns="81639" tIns="40819" rIns="81639" bIns="40819" numCol="1" rtlCol="0" anchor="t" anchorCtr="0" compatLnSpc="1">
              <a:prstTxWarp prst="textNoShape">
                <a:avLst/>
              </a:prstTxWarp>
            </a:bodyPr>
            <a:lstStyle/>
            <a:p>
              <a:pPr defTabSz="816388" eaLnBrk="0" fontAlgn="base" hangingPunct="0">
                <a:spcBef>
                  <a:spcPct val="0"/>
                </a:spcBef>
                <a:spcAft>
                  <a:spcPct val="0"/>
                </a:spcAft>
              </a:pPr>
              <a:endParaRPr lang="en-US" sz="1500" b="1" dirty="0"/>
            </a:p>
          </p:txBody>
        </p:sp>
        <p:sp>
          <p:nvSpPr>
            <p:cNvPr id="206" name="TextBox 205"/>
            <p:cNvSpPr txBox="1"/>
            <p:nvPr/>
          </p:nvSpPr>
          <p:spPr>
            <a:xfrm>
              <a:off x="3979137" y="3248006"/>
              <a:ext cx="794853" cy="313268"/>
            </a:xfrm>
            <a:prstGeom prst="rect">
              <a:avLst/>
            </a:prstGeom>
            <a:noFill/>
          </p:spPr>
          <p:txBody>
            <a:bodyPr wrap="none" lIns="81639" tIns="40819" rIns="81639" bIns="40819" rtlCol="0">
              <a:spAutoFit/>
            </a:bodyPr>
            <a:lstStyle/>
            <a:p>
              <a:r>
                <a:rPr lang="en-US" sz="1500" b="1" dirty="0">
                  <a:solidFill>
                    <a:srgbClr val="000000"/>
                  </a:solidFill>
                </a:rPr>
                <a:t>Th0 Cell</a:t>
              </a:r>
            </a:p>
          </p:txBody>
        </p:sp>
        <p:cxnSp>
          <p:nvCxnSpPr>
            <p:cNvPr id="209" name="Straight Arrow Connector 208"/>
            <p:cNvCxnSpPr/>
            <p:nvPr/>
          </p:nvCxnSpPr>
          <p:spPr bwMode="auto">
            <a:xfrm flipV="1">
              <a:off x="4760186" y="3429000"/>
              <a:ext cx="1600200" cy="3976"/>
            </a:xfrm>
            <a:prstGeom prst="straightConnector1">
              <a:avLst/>
            </a:prstGeom>
            <a:solidFill>
              <a:schemeClr val="bg1"/>
            </a:solidFill>
            <a:ln w="25400" cap="flat" cmpd="sng" algn="ctr">
              <a:solidFill>
                <a:schemeClr val="tx1"/>
              </a:solidFill>
              <a:prstDash val="solid"/>
              <a:round/>
              <a:headEnd type="none" w="med" len="med"/>
              <a:tailEnd type="arrow"/>
            </a:ln>
            <a:effectLst/>
          </p:spPr>
        </p:cxnSp>
        <p:cxnSp>
          <p:nvCxnSpPr>
            <p:cNvPr id="220" name="Straight Arrow Connector 219"/>
            <p:cNvCxnSpPr/>
            <p:nvPr/>
          </p:nvCxnSpPr>
          <p:spPr bwMode="auto">
            <a:xfrm flipV="1">
              <a:off x="7217637" y="3429001"/>
              <a:ext cx="1666875" cy="1"/>
            </a:xfrm>
            <a:prstGeom prst="straightConnector1">
              <a:avLst/>
            </a:prstGeom>
            <a:solidFill>
              <a:schemeClr val="bg1"/>
            </a:solidFill>
            <a:ln w="25400" cap="flat" cmpd="sng" algn="ctr">
              <a:solidFill>
                <a:schemeClr val="tx1"/>
              </a:solidFill>
              <a:prstDash val="solid"/>
              <a:round/>
              <a:headEnd type="none" w="med" len="med"/>
              <a:tailEnd type="arrow"/>
            </a:ln>
            <a:effectLst/>
          </p:spPr>
        </p:cxnSp>
        <p:sp>
          <p:nvSpPr>
            <p:cNvPr id="116" name="Rectangle 115"/>
            <p:cNvSpPr/>
            <p:nvPr/>
          </p:nvSpPr>
          <p:spPr>
            <a:xfrm>
              <a:off x="4917297" y="3881957"/>
              <a:ext cx="1076428" cy="611706"/>
            </a:xfrm>
            <a:prstGeom prst="rect">
              <a:avLst/>
            </a:prstGeom>
            <a:ln w="28575">
              <a:solidFill>
                <a:srgbClr val="C00000"/>
              </a:solidFill>
            </a:ln>
          </p:spPr>
          <p:txBody>
            <a:bodyPr wrap="square">
              <a:spAutoFit/>
            </a:bodyPr>
            <a:lstStyle/>
            <a:p>
              <a:pPr algn="ctr" fontAlgn="ctr"/>
              <a:r>
                <a:rPr lang="en-US" sz="1125" b="1" dirty="0"/>
                <a:t>Mepolizumab</a:t>
              </a:r>
              <a:endParaRPr lang="en-US" sz="1125" dirty="0"/>
            </a:p>
            <a:p>
              <a:pPr algn="ctr" fontAlgn="ctr"/>
              <a:r>
                <a:rPr lang="en-US" sz="1125" b="1" dirty="0"/>
                <a:t>Reslizumab</a:t>
              </a:r>
              <a:endParaRPr lang="en-US" sz="1125" dirty="0"/>
            </a:p>
            <a:p>
              <a:pPr algn="ctr" fontAlgn="ctr"/>
              <a:r>
                <a:rPr lang="en-US" sz="1125" b="1" dirty="0"/>
                <a:t>Benralizumab</a:t>
              </a:r>
              <a:endParaRPr lang="en-US" sz="1125" dirty="0"/>
            </a:p>
          </p:txBody>
        </p:sp>
        <p:cxnSp>
          <p:nvCxnSpPr>
            <p:cNvPr id="118" name="Straight Arrow Connector 117"/>
            <p:cNvCxnSpPr>
              <a:stCxn id="116" idx="3"/>
            </p:cNvCxnSpPr>
            <p:nvPr/>
          </p:nvCxnSpPr>
          <p:spPr>
            <a:xfrm flipV="1">
              <a:off x="5993725" y="4170498"/>
              <a:ext cx="676246" cy="1731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7" name="Rectangle 276"/>
            <p:cNvSpPr/>
            <p:nvPr/>
          </p:nvSpPr>
          <p:spPr>
            <a:xfrm>
              <a:off x="5140412" y="2518545"/>
              <a:ext cx="1076428" cy="265457"/>
            </a:xfrm>
            <a:prstGeom prst="rect">
              <a:avLst/>
            </a:prstGeom>
            <a:ln w="28575">
              <a:solidFill>
                <a:schemeClr val="accent1"/>
              </a:solidFill>
            </a:ln>
          </p:spPr>
          <p:txBody>
            <a:bodyPr wrap="square">
              <a:spAutoFit/>
            </a:bodyPr>
            <a:lstStyle/>
            <a:p>
              <a:pPr algn="ctr" fontAlgn="ctr"/>
              <a:r>
                <a:rPr lang="en-US" sz="1125" b="1" dirty="0"/>
                <a:t>Dupilumab*</a:t>
              </a:r>
              <a:endParaRPr lang="en-US" sz="1125" dirty="0"/>
            </a:p>
          </p:txBody>
        </p:sp>
        <p:cxnSp>
          <p:nvCxnSpPr>
            <p:cNvPr id="283" name="Straight Arrow Connector 282"/>
            <p:cNvCxnSpPr>
              <a:stCxn id="277" idx="2"/>
              <a:endCxn id="289" idx="0"/>
            </p:cNvCxnSpPr>
            <p:nvPr/>
          </p:nvCxnSpPr>
          <p:spPr>
            <a:xfrm flipH="1">
              <a:off x="5676502" y="2784002"/>
              <a:ext cx="2125" cy="299539"/>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84" name="Rectangle 283"/>
            <p:cNvSpPr/>
            <p:nvPr/>
          </p:nvSpPr>
          <p:spPr>
            <a:xfrm>
              <a:off x="7604296" y="2518545"/>
              <a:ext cx="1076428" cy="265457"/>
            </a:xfrm>
            <a:prstGeom prst="rect">
              <a:avLst/>
            </a:prstGeom>
            <a:ln w="28575">
              <a:solidFill>
                <a:schemeClr val="accent1"/>
              </a:solidFill>
            </a:ln>
          </p:spPr>
          <p:txBody>
            <a:bodyPr wrap="square">
              <a:spAutoFit/>
            </a:bodyPr>
            <a:lstStyle/>
            <a:p>
              <a:pPr algn="ctr"/>
              <a:r>
                <a:rPr lang="en-US" sz="1125" b="1" dirty="0">
                  <a:solidFill>
                    <a:sysClr val="windowText" lastClr="000000"/>
                  </a:solidFill>
                </a:rPr>
                <a:t>Dupilumab*</a:t>
              </a:r>
            </a:p>
          </p:txBody>
        </p:sp>
        <p:cxnSp>
          <p:nvCxnSpPr>
            <p:cNvPr id="285" name="Straight Arrow Connector 284"/>
            <p:cNvCxnSpPr>
              <a:stCxn id="284" idx="2"/>
              <a:endCxn id="204" idx="0"/>
            </p:cNvCxnSpPr>
            <p:nvPr/>
          </p:nvCxnSpPr>
          <p:spPr>
            <a:xfrm>
              <a:off x="8142510" y="2784001"/>
              <a:ext cx="202" cy="284106"/>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86" name="Rectangle 285"/>
            <p:cNvSpPr/>
            <p:nvPr/>
          </p:nvSpPr>
          <p:spPr>
            <a:xfrm>
              <a:off x="8719324" y="4995045"/>
              <a:ext cx="1076428" cy="265457"/>
            </a:xfrm>
            <a:prstGeom prst="rect">
              <a:avLst/>
            </a:prstGeom>
            <a:ln w="28575">
              <a:solidFill>
                <a:srgbClr val="C00000"/>
              </a:solidFill>
            </a:ln>
          </p:spPr>
          <p:txBody>
            <a:bodyPr wrap="square">
              <a:spAutoFit/>
            </a:bodyPr>
            <a:lstStyle/>
            <a:p>
              <a:pPr algn="ctr" fontAlgn="ctr"/>
              <a:r>
                <a:rPr lang="en-US" sz="1125" b="1" dirty="0"/>
                <a:t>Omalizumab</a:t>
              </a:r>
              <a:endParaRPr lang="en-US" sz="1125" dirty="0"/>
            </a:p>
          </p:txBody>
        </p:sp>
        <p:cxnSp>
          <p:nvCxnSpPr>
            <p:cNvPr id="295" name="Straight Arrow Connector 294"/>
            <p:cNvCxnSpPr>
              <a:stCxn id="286" idx="0"/>
              <a:endCxn id="278" idx="2"/>
            </p:cNvCxnSpPr>
            <p:nvPr/>
          </p:nvCxnSpPr>
          <p:spPr>
            <a:xfrm flipV="1">
              <a:off x="9257539" y="4682610"/>
              <a:ext cx="1161" cy="31243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190" idx="4"/>
            </p:cNvCxnSpPr>
            <p:nvPr/>
          </p:nvCxnSpPr>
          <p:spPr bwMode="auto">
            <a:xfrm flipH="1">
              <a:off x="2997866" y="3734907"/>
              <a:ext cx="4035" cy="342900"/>
            </a:xfrm>
            <a:prstGeom prst="straightConnector1">
              <a:avLst/>
            </a:prstGeom>
            <a:solidFill>
              <a:schemeClr val="bg1"/>
            </a:solidFill>
            <a:ln w="25400" cap="flat" cmpd="sng" algn="ctr">
              <a:solidFill>
                <a:schemeClr val="tx1"/>
              </a:solidFill>
              <a:prstDash val="lgDash"/>
              <a:round/>
              <a:headEnd type="arrow" w="med" len="med"/>
              <a:tailEnd type="none" w="med" len="med"/>
            </a:ln>
            <a:effectLst/>
          </p:spPr>
        </p:cxnSp>
        <p:sp>
          <p:nvSpPr>
            <p:cNvPr id="80" name="TextBox 79"/>
            <p:cNvSpPr txBox="1"/>
            <p:nvPr/>
          </p:nvSpPr>
          <p:spPr>
            <a:xfrm>
              <a:off x="2745518" y="4349680"/>
              <a:ext cx="526630" cy="313268"/>
            </a:xfrm>
            <a:prstGeom prst="rect">
              <a:avLst/>
            </a:prstGeom>
            <a:noFill/>
          </p:spPr>
          <p:txBody>
            <a:bodyPr wrap="square" lIns="81639" tIns="40819" rIns="81639" bIns="40819" rtlCol="0">
              <a:spAutoFit/>
            </a:bodyPr>
            <a:lstStyle/>
            <a:p>
              <a:pPr algn="ctr"/>
              <a:r>
                <a:rPr lang="en-US" sz="1500" dirty="0"/>
                <a:t>TSLP</a:t>
              </a:r>
            </a:p>
          </p:txBody>
        </p:sp>
        <p:grpSp>
          <p:nvGrpSpPr>
            <p:cNvPr id="8" name="Group 9"/>
            <p:cNvGrpSpPr/>
            <p:nvPr/>
          </p:nvGrpSpPr>
          <p:grpSpPr>
            <a:xfrm rot="10800000">
              <a:off x="2818361" y="4089942"/>
              <a:ext cx="347026" cy="252038"/>
              <a:chOff x="2653677" y="5744739"/>
              <a:chExt cx="555241" cy="403261"/>
            </a:xfrm>
          </p:grpSpPr>
          <p:sp>
            <p:nvSpPr>
              <p:cNvPr id="86" name="Oval 85"/>
              <p:cNvSpPr>
                <a:spLocks noChangeAspect="1"/>
              </p:cNvSpPr>
              <p:nvPr/>
            </p:nvSpPr>
            <p:spPr bwMode="auto">
              <a:xfrm>
                <a:off x="2871072" y="5933736"/>
                <a:ext cx="146304" cy="109728"/>
              </a:xfrm>
              <a:prstGeom prst="ellipse">
                <a:avLst/>
              </a:prstGeom>
              <a:solidFill>
                <a:schemeClr val="accent5"/>
              </a:solidFill>
              <a:ln w="12700" cap="flat" cmpd="sng" algn="ctr">
                <a:noFill/>
                <a:prstDash val="solid"/>
                <a:round/>
                <a:headEnd type="none" w="med" len="med"/>
                <a:tailEnd type="none" w="med" len="med"/>
              </a:ln>
              <a:effectLst/>
            </p:spPr>
            <p:txBody>
              <a:bodyPr vert="horz" wrap="square" lIns="81639" tIns="40819" rIns="81639" bIns="40819" numCol="1" rtlCol="0" anchor="t" anchorCtr="0" compatLnSpc="1">
                <a:prstTxWarp prst="textNoShape">
                  <a:avLst/>
                </a:prstTxWarp>
              </a:bodyPr>
              <a:lstStyle/>
              <a:p>
                <a:pPr defTabSz="816388" eaLnBrk="0" fontAlgn="base" hangingPunct="0">
                  <a:spcBef>
                    <a:spcPct val="0"/>
                  </a:spcBef>
                  <a:spcAft>
                    <a:spcPct val="0"/>
                  </a:spcAft>
                </a:pPr>
                <a:endParaRPr lang="en-US" sz="1125" b="1" dirty="0">
                  <a:latin typeface="+mj-lt"/>
                </a:endParaRPr>
              </a:p>
            </p:txBody>
          </p:sp>
          <p:sp>
            <p:nvSpPr>
              <p:cNvPr id="87" name="Oval 86"/>
              <p:cNvSpPr>
                <a:spLocks noChangeAspect="1"/>
              </p:cNvSpPr>
              <p:nvPr/>
            </p:nvSpPr>
            <p:spPr bwMode="auto">
              <a:xfrm>
                <a:off x="3062614" y="6038272"/>
                <a:ext cx="146304" cy="109728"/>
              </a:xfrm>
              <a:prstGeom prst="ellipse">
                <a:avLst/>
              </a:prstGeom>
              <a:solidFill>
                <a:schemeClr val="accent5"/>
              </a:solidFill>
              <a:ln w="12700" cap="flat" cmpd="sng" algn="ctr">
                <a:noFill/>
                <a:prstDash val="solid"/>
                <a:round/>
                <a:headEnd type="none" w="med" len="med"/>
                <a:tailEnd type="none" w="med" len="med"/>
              </a:ln>
              <a:effectLst/>
            </p:spPr>
            <p:txBody>
              <a:bodyPr vert="horz" wrap="square" lIns="81639" tIns="40819" rIns="81639" bIns="40819" numCol="1" rtlCol="0" anchor="t" anchorCtr="0" compatLnSpc="1">
                <a:prstTxWarp prst="textNoShape">
                  <a:avLst/>
                </a:prstTxWarp>
              </a:bodyPr>
              <a:lstStyle/>
              <a:p>
                <a:pPr defTabSz="816388" eaLnBrk="0" fontAlgn="base" hangingPunct="0">
                  <a:spcBef>
                    <a:spcPct val="0"/>
                  </a:spcBef>
                  <a:spcAft>
                    <a:spcPct val="0"/>
                  </a:spcAft>
                </a:pPr>
                <a:endParaRPr lang="en-US" sz="1125" b="1" dirty="0">
                  <a:latin typeface="+mj-lt"/>
                </a:endParaRPr>
              </a:p>
            </p:txBody>
          </p:sp>
          <p:sp>
            <p:nvSpPr>
              <p:cNvPr id="88" name="Oval 87"/>
              <p:cNvSpPr>
                <a:spLocks noChangeAspect="1"/>
              </p:cNvSpPr>
              <p:nvPr/>
            </p:nvSpPr>
            <p:spPr bwMode="auto">
              <a:xfrm>
                <a:off x="2653677" y="5859403"/>
                <a:ext cx="146304" cy="109728"/>
              </a:xfrm>
              <a:prstGeom prst="ellipse">
                <a:avLst/>
              </a:prstGeom>
              <a:solidFill>
                <a:schemeClr val="accent5"/>
              </a:solidFill>
              <a:ln w="12700" cap="flat" cmpd="sng" algn="ctr">
                <a:noFill/>
                <a:prstDash val="solid"/>
                <a:round/>
                <a:headEnd type="none" w="med" len="med"/>
                <a:tailEnd type="none" w="med" len="med"/>
              </a:ln>
              <a:effectLst/>
            </p:spPr>
            <p:txBody>
              <a:bodyPr vert="horz" wrap="square" lIns="81639" tIns="40819" rIns="81639" bIns="40819" numCol="1" rtlCol="0" anchor="t" anchorCtr="0" compatLnSpc="1">
                <a:prstTxWarp prst="textNoShape">
                  <a:avLst/>
                </a:prstTxWarp>
              </a:bodyPr>
              <a:lstStyle/>
              <a:p>
                <a:pPr defTabSz="816388" eaLnBrk="0" fontAlgn="base" hangingPunct="0">
                  <a:spcBef>
                    <a:spcPct val="0"/>
                  </a:spcBef>
                  <a:spcAft>
                    <a:spcPct val="0"/>
                  </a:spcAft>
                </a:pPr>
                <a:endParaRPr lang="en-US" sz="1125" b="1" dirty="0">
                  <a:latin typeface="+mj-lt"/>
                </a:endParaRPr>
              </a:p>
            </p:txBody>
          </p:sp>
          <p:sp>
            <p:nvSpPr>
              <p:cNvPr id="89" name="Oval 88"/>
              <p:cNvSpPr>
                <a:spLocks noChangeAspect="1"/>
              </p:cNvSpPr>
              <p:nvPr/>
            </p:nvSpPr>
            <p:spPr bwMode="auto">
              <a:xfrm>
                <a:off x="2845071" y="5744739"/>
                <a:ext cx="146304" cy="109728"/>
              </a:xfrm>
              <a:prstGeom prst="ellipse">
                <a:avLst/>
              </a:prstGeom>
              <a:solidFill>
                <a:schemeClr val="accent5"/>
              </a:solidFill>
              <a:ln w="12700" cap="flat" cmpd="sng" algn="ctr">
                <a:noFill/>
                <a:prstDash val="solid"/>
                <a:round/>
                <a:headEnd type="none" w="med" len="med"/>
                <a:tailEnd type="none" w="med" len="med"/>
              </a:ln>
              <a:effectLst/>
            </p:spPr>
            <p:txBody>
              <a:bodyPr vert="horz" wrap="square" lIns="81639" tIns="40819" rIns="81639" bIns="40819" numCol="1" rtlCol="0" anchor="t" anchorCtr="0" compatLnSpc="1">
                <a:prstTxWarp prst="textNoShape">
                  <a:avLst/>
                </a:prstTxWarp>
              </a:bodyPr>
              <a:lstStyle/>
              <a:p>
                <a:pPr defTabSz="816388" eaLnBrk="0" fontAlgn="base" hangingPunct="0">
                  <a:spcBef>
                    <a:spcPct val="0"/>
                  </a:spcBef>
                  <a:spcAft>
                    <a:spcPct val="0"/>
                  </a:spcAft>
                </a:pPr>
                <a:endParaRPr lang="en-US" sz="1125" b="1" dirty="0">
                  <a:latin typeface="+mj-lt"/>
                </a:endParaRPr>
              </a:p>
            </p:txBody>
          </p:sp>
          <p:sp>
            <p:nvSpPr>
              <p:cNvPr id="90" name="Oval 89"/>
              <p:cNvSpPr>
                <a:spLocks noChangeAspect="1"/>
              </p:cNvSpPr>
              <p:nvPr/>
            </p:nvSpPr>
            <p:spPr bwMode="auto">
              <a:xfrm>
                <a:off x="2670771" y="6037564"/>
                <a:ext cx="146304" cy="109728"/>
              </a:xfrm>
              <a:prstGeom prst="ellipse">
                <a:avLst/>
              </a:prstGeom>
              <a:solidFill>
                <a:schemeClr val="accent5"/>
              </a:solidFill>
              <a:ln w="12700" cap="flat" cmpd="sng" algn="ctr">
                <a:noFill/>
                <a:prstDash val="solid"/>
                <a:round/>
                <a:headEnd type="none" w="med" len="med"/>
                <a:tailEnd type="none" w="med" len="med"/>
              </a:ln>
              <a:effectLst/>
            </p:spPr>
            <p:txBody>
              <a:bodyPr vert="horz" wrap="square" lIns="81639" tIns="40819" rIns="81639" bIns="40819" numCol="1" rtlCol="0" anchor="t" anchorCtr="0" compatLnSpc="1">
                <a:prstTxWarp prst="textNoShape">
                  <a:avLst/>
                </a:prstTxWarp>
              </a:bodyPr>
              <a:lstStyle/>
              <a:p>
                <a:pPr defTabSz="816388" eaLnBrk="0" fontAlgn="base" hangingPunct="0">
                  <a:spcBef>
                    <a:spcPct val="0"/>
                  </a:spcBef>
                  <a:spcAft>
                    <a:spcPct val="0"/>
                  </a:spcAft>
                </a:pPr>
                <a:endParaRPr lang="en-US" sz="1125" b="1" dirty="0">
                  <a:latin typeface="+mj-lt"/>
                </a:endParaRPr>
              </a:p>
            </p:txBody>
          </p:sp>
          <p:sp>
            <p:nvSpPr>
              <p:cNvPr id="91" name="Oval 90"/>
              <p:cNvSpPr>
                <a:spLocks noChangeAspect="1"/>
              </p:cNvSpPr>
              <p:nvPr/>
            </p:nvSpPr>
            <p:spPr bwMode="auto">
              <a:xfrm>
                <a:off x="3038111" y="5839909"/>
                <a:ext cx="146304" cy="109728"/>
              </a:xfrm>
              <a:prstGeom prst="ellipse">
                <a:avLst/>
              </a:prstGeom>
              <a:solidFill>
                <a:schemeClr val="accent5"/>
              </a:solidFill>
              <a:ln w="12700" cap="flat" cmpd="sng" algn="ctr">
                <a:noFill/>
                <a:prstDash val="solid"/>
                <a:round/>
                <a:headEnd type="none" w="med" len="med"/>
                <a:tailEnd type="none" w="med" len="med"/>
              </a:ln>
              <a:effectLst/>
            </p:spPr>
            <p:txBody>
              <a:bodyPr vert="horz" wrap="square" lIns="81639" tIns="40819" rIns="81639" bIns="40819" numCol="1" rtlCol="0" anchor="t" anchorCtr="0" compatLnSpc="1">
                <a:prstTxWarp prst="textNoShape">
                  <a:avLst/>
                </a:prstTxWarp>
              </a:bodyPr>
              <a:lstStyle/>
              <a:p>
                <a:pPr defTabSz="816388" eaLnBrk="0" fontAlgn="base" hangingPunct="0">
                  <a:spcBef>
                    <a:spcPct val="0"/>
                  </a:spcBef>
                  <a:spcAft>
                    <a:spcPct val="0"/>
                  </a:spcAft>
                </a:pPr>
                <a:endParaRPr lang="en-US" sz="1125" b="1" dirty="0">
                  <a:latin typeface="+mj-lt"/>
                </a:endParaRPr>
              </a:p>
            </p:txBody>
          </p:sp>
        </p:grpSp>
        <p:sp>
          <p:nvSpPr>
            <p:cNvPr id="92" name="Rectangle 91"/>
            <p:cNvSpPr/>
            <p:nvPr/>
          </p:nvSpPr>
          <p:spPr>
            <a:xfrm>
              <a:off x="2467457" y="5049962"/>
              <a:ext cx="1076428" cy="265457"/>
            </a:xfrm>
            <a:prstGeom prst="rect">
              <a:avLst/>
            </a:prstGeom>
            <a:ln w="28575">
              <a:solidFill>
                <a:schemeClr val="accent1"/>
              </a:solidFill>
            </a:ln>
          </p:spPr>
          <p:txBody>
            <a:bodyPr wrap="square">
              <a:spAutoFit/>
            </a:bodyPr>
            <a:lstStyle/>
            <a:p>
              <a:pPr algn="ctr" fontAlgn="ctr"/>
              <a:r>
                <a:rPr lang="en-US" sz="1125" b="1" dirty="0"/>
                <a:t>Tezepelumab*</a:t>
              </a:r>
              <a:endParaRPr lang="en-US" sz="1125" dirty="0"/>
            </a:p>
          </p:txBody>
        </p:sp>
        <p:cxnSp>
          <p:nvCxnSpPr>
            <p:cNvPr id="93" name="Straight Arrow Connector 92"/>
            <p:cNvCxnSpPr>
              <a:stCxn id="92" idx="0"/>
              <a:endCxn id="80" idx="2"/>
            </p:cNvCxnSpPr>
            <p:nvPr/>
          </p:nvCxnSpPr>
          <p:spPr>
            <a:xfrm flipV="1">
              <a:off x="3005671" y="4662949"/>
              <a:ext cx="3162" cy="38701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206" idx="1"/>
              <a:endCxn id="190" idx="6"/>
            </p:cNvCxnSpPr>
            <p:nvPr/>
          </p:nvCxnSpPr>
          <p:spPr bwMode="auto">
            <a:xfrm flipH="1" flipV="1">
              <a:off x="3451974" y="3400326"/>
              <a:ext cx="527163" cy="4314"/>
            </a:xfrm>
            <a:prstGeom prst="straightConnector1">
              <a:avLst/>
            </a:prstGeom>
            <a:solidFill>
              <a:schemeClr val="bg1"/>
            </a:solidFill>
            <a:ln w="25400" cap="flat" cmpd="sng" algn="ctr">
              <a:solidFill>
                <a:schemeClr val="tx1"/>
              </a:solidFill>
              <a:prstDash val="solid"/>
              <a:round/>
              <a:headEnd type="arrow" w="med" len="med"/>
              <a:tailEnd type="none" w="med" len="med"/>
            </a:ln>
            <a:effectLst/>
          </p:spPr>
        </p:cxnSp>
        <p:grpSp>
          <p:nvGrpSpPr>
            <p:cNvPr id="97" name="Group 96"/>
            <p:cNvGrpSpPr/>
            <p:nvPr/>
          </p:nvGrpSpPr>
          <p:grpSpPr>
            <a:xfrm rot="10800000">
              <a:off x="6645224" y="2694757"/>
              <a:ext cx="238125" cy="333375"/>
              <a:chOff x="-533400" y="2133600"/>
              <a:chExt cx="381000" cy="533400"/>
            </a:xfrm>
          </p:grpSpPr>
          <p:sp>
            <p:nvSpPr>
              <p:cNvPr id="94" name="Block Arc 93"/>
              <p:cNvSpPr/>
              <p:nvPr/>
            </p:nvSpPr>
            <p:spPr>
              <a:xfrm>
                <a:off x="-533400" y="2362200"/>
                <a:ext cx="381000" cy="304800"/>
              </a:xfrm>
              <a:prstGeom prst="blockArc">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solidFill>
                    <a:schemeClr val="tx1"/>
                  </a:solidFill>
                </a:endParaRPr>
              </a:p>
            </p:txBody>
          </p:sp>
          <p:sp>
            <p:nvSpPr>
              <p:cNvPr id="96" name="Rectangle 95"/>
              <p:cNvSpPr/>
              <p:nvPr/>
            </p:nvSpPr>
            <p:spPr>
              <a:xfrm>
                <a:off x="-381000" y="2133600"/>
                <a:ext cx="76200" cy="261257"/>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grpSp>
        <p:sp>
          <p:nvSpPr>
            <p:cNvPr id="98" name="TextBox 97"/>
            <p:cNvSpPr txBox="1"/>
            <p:nvPr/>
          </p:nvSpPr>
          <p:spPr>
            <a:xfrm>
              <a:off x="6754813" y="2809442"/>
              <a:ext cx="500458" cy="323165"/>
            </a:xfrm>
            <a:prstGeom prst="rect">
              <a:avLst/>
            </a:prstGeom>
            <a:noFill/>
          </p:spPr>
          <p:txBody>
            <a:bodyPr wrap="none" rtlCol="0">
              <a:spAutoFit/>
            </a:bodyPr>
            <a:lstStyle/>
            <a:p>
              <a:r>
                <a:rPr lang="en-US" sz="1500" dirty="0"/>
                <a:t>DP2</a:t>
              </a:r>
            </a:p>
          </p:txBody>
        </p:sp>
        <p:sp>
          <p:nvSpPr>
            <p:cNvPr id="99" name="Rectangle 98"/>
            <p:cNvSpPr/>
            <p:nvPr/>
          </p:nvSpPr>
          <p:spPr>
            <a:xfrm>
              <a:off x="6226072" y="1899420"/>
              <a:ext cx="1076428" cy="265457"/>
            </a:xfrm>
            <a:prstGeom prst="rect">
              <a:avLst/>
            </a:prstGeom>
            <a:ln w="28575">
              <a:solidFill>
                <a:schemeClr val="accent1"/>
              </a:solidFill>
            </a:ln>
          </p:spPr>
          <p:txBody>
            <a:bodyPr wrap="square">
              <a:spAutoFit/>
            </a:bodyPr>
            <a:lstStyle/>
            <a:p>
              <a:pPr algn="ctr" fontAlgn="ctr"/>
              <a:r>
                <a:rPr lang="en-US" sz="1125" b="1" dirty="0"/>
                <a:t>Fevipiprant*</a:t>
              </a:r>
              <a:endParaRPr lang="en-US" sz="1125" dirty="0"/>
            </a:p>
          </p:txBody>
        </p:sp>
        <p:cxnSp>
          <p:nvCxnSpPr>
            <p:cNvPr id="100" name="Straight Arrow Connector 99"/>
            <p:cNvCxnSpPr>
              <a:stCxn id="99" idx="2"/>
            </p:cNvCxnSpPr>
            <p:nvPr/>
          </p:nvCxnSpPr>
          <p:spPr>
            <a:xfrm flipH="1">
              <a:off x="6762750" y="2164877"/>
              <a:ext cx="1536" cy="59179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980F1551-A468-4810-8A44-EECF26F1CB8F}"/>
              </a:ext>
            </a:extLst>
          </p:cNvPr>
          <p:cNvSpPr txBox="1"/>
          <p:nvPr/>
        </p:nvSpPr>
        <p:spPr>
          <a:xfrm>
            <a:off x="1766439" y="5010212"/>
            <a:ext cx="8451096" cy="523220"/>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APC = antigen presenting cells</a:t>
            </a:r>
          </a:p>
          <a:p>
            <a:r>
              <a:rPr lang="en-US" sz="1400" dirty="0">
                <a:latin typeface="Arial" panose="020B0604020202020204" pitchFamily="34" charset="0"/>
                <a:cs typeface="Arial" panose="020B0604020202020204" pitchFamily="34" charset="0"/>
              </a:rPr>
              <a:t>Blue boxes indicate investigational therapies that have not been approved by the FDA for severe asthma.</a:t>
            </a:r>
          </a:p>
        </p:txBody>
      </p:sp>
    </p:spTree>
    <p:custDataLst>
      <p:tags r:id="rId1"/>
    </p:custDataLst>
    <p:extLst>
      <p:ext uri="{BB962C8B-B14F-4D97-AF65-F5344CB8AC3E}">
        <p14:creationId xmlns:p14="http://schemas.microsoft.com/office/powerpoint/2010/main" val="1864164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2838" y="220503"/>
            <a:ext cx="11887200" cy="1068751"/>
          </a:xfrm>
        </p:spPr>
        <p:txBody>
          <a:bodyPr>
            <a:noAutofit/>
          </a:bodyPr>
          <a:lstStyle/>
          <a:p>
            <a:r>
              <a:rPr lang="en-US" sz="3600" dirty="0">
                <a:solidFill>
                  <a:schemeClr val="tx1"/>
                </a:solidFill>
              </a:rPr>
              <a:t>Asthma: A Highly Prevalent and Often Inadequately Controlled Disease</a:t>
            </a:r>
          </a:p>
        </p:txBody>
      </p:sp>
      <p:sp>
        <p:nvSpPr>
          <p:cNvPr id="17" name="Text Placeholder 16"/>
          <p:cNvSpPr>
            <a:spLocks noGrp="1"/>
          </p:cNvSpPr>
          <p:nvPr>
            <p:ph type="body" sz="quarter" idx="10"/>
          </p:nvPr>
        </p:nvSpPr>
        <p:spPr>
          <a:xfrm>
            <a:off x="2900218" y="6126840"/>
            <a:ext cx="9239466" cy="615702"/>
          </a:xfrm>
        </p:spPr>
        <p:txBody>
          <a:bodyPr anchor="t"/>
          <a:lstStyle/>
          <a:p>
            <a:r>
              <a:rPr lang="en-US" sz="1200" b="0" dirty="0">
                <a:solidFill>
                  <a:schemeClr val="tx1"/>
                </a:solidFill>
              </a:rPr>
              <a:t>1. Centers for Disease Control and Prevention (CDC). https://www.cdc.gov/asthma/most_recent_data.htm. Accessed August 14, 2018.</a:t>
            </a:r>
          </a:p>
        </p:txBody>
      </p:sp>
      <p:grpSp>
        <p:nvGrpSpPr>
          <p:cNvPr id="5" name="Group 4"/>
          <p:cNvGrpSpPr/>
          <p:nvPr/>
        </p:nvGrpSpPr>
        <p:grpSpPr>
          <a:xfrm>
            <a:off x="3460464" y="1178185"/>
            <a:ext cx="4930951" cy="4486562"/>
            <a:chOff x="1908464" y="1371600"/>
            <a:chExt cx="5334000" cy="4710545"/>
          </a:xfrm>
        </p:grpSpPr>
        <p:sp>
          <p:nvSpPr>
            <p:cNvPr id="6" name="Oval 5"/>
            <p:cNvSpPr/>
            <p:nvPr/>
          </p:nvSpPr>
          <p:spPr>
            <a:xfrm>
              <a:off x="1908464" y="1371600"/>
              <a:ext cx="5334000" cy="4687086"/>
            </a:xfrm>
            <a:prstGeom prst="ellipse">
              <a:avLst/>
            </a:prstGeom>
            <a:solidFill>
              <a:schemeClr val="accent2"/>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588" dirty="0"/>
            </a:p>
          </p:txBody>
        </p:sp>
        <p:sp>
          <p:nvSpPr>
            <p:cNvPr id="7" name="Oval 6"/>
            <p:cNvSpPr/>
            <p:nvPr/>
          </p:nvSpPr>
          <p:spPr>
            <a:xfrm>
              <a:off x="2438400" y="2424546"/>
              <a:ext cx="4267200" cy="363414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8" name="Oval 7"/>
            <p:cNvSpPr/>
            <p:nvPr/>
          </p:nvSpPr>
          <p:spPr>
            <a:xfrm>
              <a:off x="3159126" y="3569561"/>
              <a:ext cx="2832676" cy="2489125"/>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9" name="TextBox 8"/>
            <p:cNvSpPr txBox="1"/>
            <p:nvPr/>
          </p:nvSpPr>
          <p:spPr>
            <a:xfrm>
              <a:off x="2726605" y="1618455"/>
              <a:ext cx="3697721" cy="724107"/>
            </a:xfrm>
            <a:prstGeom prst="rect">
              <a:avLst/>
            </a:prstGeom>
            <a:noFill/>
          </p:spPr>
          <p:txBody>
            <a:bodyPr wrap="square" rtlCol="0">
              <a:spAutoFit/>
            </a:bodyPr>
            <a:lstStyle/>
            <a:p>
              <a:pPr algn="ctr"/>
              <a:r>
                <a:rPr lang="en-US" sz="1941" b="1" dirty="0">
                  <a:solidFill>
                    <a:schemeClr val="bg1"/>
                  </a:solidFill>
                </a:rPr>
                <a:t>26.5 million people</a:t>
              </a:r>
              <a:br>
                <a:rPr lang="en-US" sz="1941" b="1" dirty="0">
                  <a:solidFill>
                    <a:schemeClr val="bg1"/>
                  </a:solidFill>
                </a:rPr>
              </a:br>
              <a:r>
                <a:rPr lang="en-US" sz="1941" b="1" dirty="0">
                  <a:solidFill>
                    <a:schemeClr val="bg1"/>
                  </a:solidFill>
                </a:rPr>
                <a:t>in the US have asthma</a:t>
              </a:r>
              <a:r>
                <a:rPr lang="en-US" sz="1941" b="1" baseline="30000" dirty="0">
                  <a:solidFill>
                    <a:schemeClr val="bg1"/>
                  </a:solidFill>
                </a:rPr>
                <a:t>1</a:t>
              </a:r>
            </a:p>
          </p:txBody>
        </p:sp>
        <p:sp>
          <p:nvSpPr>
            <p:cNvPr id="10" name="TextBox 9"/>
            <p:cNvSpPr txBox="1"/>
            <p:nvPr/>
          </p:nvSpPr>
          <p:spPr>
            <a:xfrm>
              <a:off x="3329979" y="3957751"/>
              <a:ext cx="2482273" cy="1664853"/>
            </a:xfrm>
            <a:prstGeom prst="rect">
              <a:avLst/>
            </a:prstGeom>
            <a:noFill/>
          </p:spPr>
          <p:txBody>
            <a:bodyPr wrap="square" rtlCol="0">
              <a:spAutoFit/>
            </a:bodyPr>
            <a:lstStyle/>
            <a:p>
              <a:pPr algn="ctr"/>
              <a:r>
                <a:rPr lang="en-US" sz="1941" dirty="0">
                  <a:solidFill>
                    <a:schemeClr val="bg1"/>
                  </a:solidFill>
                </a:rPr>
                <a:t>3.3 million children and 9.1 million adults have inadequately controlled asthma</a:t>
              </a:r>
              <a:r>
                <a:rPr lang="en-US" sz="1941" baseline="30000" dirty="0">
                  <a:solidFill>
                    <a:schemeClr val="bg1"/>
                  </a:solidFill>
                </a:rPr>
                <a:t>1</a:t>
              </a:r>
            </a:p>
          </p:txBody>
        </p:sp>
        <p:sp>
          <p:nvSpPr>
            <p:cNvPr id="11" name="Oval 10"/>
            <p:cNvSpPr/>
            <p:nvPr/>
          </p:nvSpPr>
          <p:spPr>
            <a:xfrm>
              <a:off x="4196196" y="5626010"/>
              <a:ext cx="758536" cy="435431"/>
            </a:xfrm>
            <a:prstGeom prst="ellipse">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sp>
          <p:nvSpPr>
            <p:cNvPr id="12" name="TextBox 11"/>
            <p:cNvSpPr txBox="1"/>
            <p:nvPr/>
          </p:nvSpPr>
          <p:spPr>
            <a:xfrm>
              <a:off x="2209800" y="2729346"/>
              <a:ext cx="4724400" cy="724107"/>
            </a:xfrm>
            <a:prstGeom prst="rect">
              <a:avLst/>
            </a:prstGeom>
            <a:noFill/>
          </p:spPr>
          <p:txBody>
            <a:bodyPr wrap="square" rtlCol="0">
              <a:spAutoFit/>
            </a:bodyPr>
            <a:lstStyle/>
            <a:p>
              <a:pPr algn="ctr"/>
              <a:r>
                <a:rPr lang="en-US" sz="1941" dirty="0">
                  <a:solidFill>
                    <a:schemeClr val="bg1"/>
                  </a:solidFill>
                </a:rPr>
                <a:t>20.4 million adults</a:t>
              </a:r>
              <a:br>
                <a:rPr lang="en-US" sz="1941" dirty="0">
                  <a:solidFill>
                    <a:schemeClr val="bg1"/>
                  </a:solidFill>
                </a:rPr>
              </a:br>
              <a:r>
                <a:rPr lang="en-US" sz="1941" dirty="0">
                  <a:solidFill>
                    <a:schemeClr val="bg1"/>
                  </a:solidFill>
                </a:rPr>
                <a:t>have asthma</a:t>
              </a:r>
              <a:r>
                <a:rPr lang="en-US" sz="1941" baseline="30000" dirty="0">
                  <a:solidFill>
                    <a:schemeClr val="bg1"/>
                  </a:solidFill>
                </a:rPr>
                <a:t>1</a:t>
              </a:r>
            </a:p>
          </p:txBody>
        </p:sp>
        <p:sp>
          <p:nvSpPr>
            <p:cNvPr id="13" name="Oval 12"/>
            <p:cNvSpPr/>
            <p:nvPr/>
          </p:nvSpPr>
          <p:spPr>
            <a:xfrm>
              <a:off x="4404842" y="5853546"/>
              <a:ext cx="382732" cy="228599"/>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p>
          </p:txBody>
        </p:sp>
      </p:grpSp>
      <p:sp>
        <p:nvSpPr>
          <p:cNvPr id="3" name="TextBox 2"/>
          <p:cNvSpPr txBox="1"/>
          <p:nvPr/>
        </p:nvSpPr>
        <p:spPr>
          <a:xfrm>
            <a:off x="3081821" y="196782"/>
            <a:ext cx="181612" cy="335136"/>
          </a:xfrm>
          <a:prstGeom prst="rect">
            <a:avLst/>
          </a:prstGeom>
          <a:noFill/>
        </p:spPr>
        <p:txBody>
          <a:bodyPr wrap="none" lIns="89896" tIns="44948" rIns="89896" bIns="44948" rtlCol="0">
            <a:spAutoFit/>
          </a:bodyPr>
          <a:lstStyle/>
          <a:p>
            <a:endParaRPr lang="en-US" sz="1588" dirty="0"/>
          </a:p>
        </p:txBody>
      </p:sp>
    </p:spTree>
    <p:extLst>
      <p:ext uri="{BB962C8B-B14F-4D97-AF65-F5344CB8AC3E}">
        <p14:creationId xmlns:p14="http://schemas.microsoft.com/office/powerpoint/2010/main" val="1040767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FD7D-BA59-48F6-B846-3BE52CCE2DD4}"/>
              </a:ext>
            </a:extLst>
          </p:cNvPr>
          <p:cNvSpPr>
            <a:spLocks noGrp="1"/>
          </p:cNvSpPr>
          <p:nvPr>
            <p:ph type="title"/>
          </p:nvPr>
        </p:nvSpPr>
        <p:spPr>
          <a:xfrm>
            <a:off x="215694" y="174882"/>
            <a:ext cx="11732429" cy="723780"/>
          </a:xfrm>
        </p:spPr>
        <p:txBody>
          <a:bodyPr/>
          <a:lstStyle/>
          <a:p>
            <a:r>
              <a:rPr lang="en-US" dirty="0"/>
              <a:t>Targeted Biologics Approved for Severe Asthma</a:t>
            </a:r>
          </a:p>
        </p:txBody>
      </p:sp>
      <p:graphicFrame>
        <p:nvGraphicFramePr>
          <p:cNvPr id="7" name="Content Placeholder 6">
            <a:extLst>
              <a:ext uri="{FF2B5EF4-FFF2-40B4-BE49-F238E27FC236}">
                <a16:creationId xmlns:a16="http://schemas.microsoft.com/office/drawing/2014/main" id="{9CF79F23-4831-484F-AAF9-5F5229F085E1}"/>
              </a:ext>
            </a:extLst>
          </p:cNvPr>
          <p:cNvGraphicFramePr>
            <a:graphicFrameLocks noGrp="1"/>
          </p:cNvGraphicFramePr>
          <p:nvPr>
            <p:ph idx="1"/>
            <p:extLst>
              <p:ext uri="{D42A27DB-BD31-4B8C-83A1-F6EECF244321}">
                <p14:modId xmlns:p14="http://schemas.microsoft.com/office/powerpoint/2010/main" val="1645644859"/>
              </p:ext>
            </p:extLst>
          </p:nvPr>
        </p:nvGraphicFramePr>
        <p:xfrm>
          <a:off x="266700" y="769168"/>
          <a:ext cx="11329161" cy="4718694"/>
        </p:xfrm>
        <a:graphic>
          <a:graphicData uri="http://schemas.openxmlformats.org/drawingml/2006/table">
            <a:tbl>
              <a:tblPr firstRow="1" bandRow="1">
                <a:tableStyleId>{5C22544A-7EE6-4342-B048-85BDC9FD1C3A}</a:tableStyleId>
              </a:tblPr>
              <a:tblGrid>
                <a:gridCol w="1724025">
                  <a:extLst>
                    <a:ext uri="{9D8B030D-6E8A-4147-A177-3AD203B41FA5}">
                      <a16:colId xmlns:a16="http://schemas.microsoft.com/office/drawing/2014/main" val="3909986559"/>
                    </a:ext>
                  </a:extLst>
                </a:gridCol>
                <a:gridCol w="2533650">
                  <a:extLst>
                    <a:ext uri="{9D8B030D-6E8A-4147-A177-3AD203B41FA5}">
                      <a16:colId xmlns:a16="http://schemas.microsoft.com/office/drawing/2014/main" val="4167351022"/>
                    </a:ext>
                  </a:extLst>
                </a:gridCol>
                <a:gridCol w="4757277">
                  <a:extLst>
                    <a:ext uri="{9D8B030D-6E8A-4147-A177-3AD203B41FA5}">
                      <a16:colId xmlns:a16="http://schemas.microsoft.com/office/drawing/2014/main" val="1116083594"/>
                    </a:ext>
                  </a:extLst>
                </a:gridCol>
                <a:gridCol w="2314209">
                  <a:extLst>
                    <a:ext uri="{9D8B030D-6E8A-4147-A177-3AD203B41FA5}">
                      <a16:colId xmlns:a16="http://schemas.microsoft.com/office/drawing/2014/main" val="1411707912"/>
                    </a:ext>
                  </a:extLst>
                </a:gridCol>
              </a:tblGrid>
              <a:tr h="484804">
                <a:tc>
                  <a:txBody>
                    <a:bodyPr/>
                    <a:lstStyle/>
                    <a:p>
                      <a:pPr algn="ctr"/>
                      <a:r>
                        <a:rPr lang="en-US" dirty="0"/>
                        <a:t>Medication</a:t>
                      </a:r>
                    </a:p>
                  </a:txBody>
                  <a:tcPr/>
                </a:tc>
                <a:tc>
                  <a:txBody>
                    <a:bodyPr/>
                    <a:lstStyle/>
                    <a:p>
                      <a:pPr algn="ctr"/>
                      <a:r>
                        <a:rPr lang="en-US" dirty="0"/>
                        <a:t>Type</a:t>
                      </a:r>
                    </a:p>
                  </a:txBody>
                  <a:tcPr/>
                </a:tc>
                <a:tc gridSpan="2">
                  <a:txBody>
                    <a:bodyPr/>
                    <a:lstStyle/>
                    <a:p>
                      <a:pPr algn="ctr"/>
                      <a:r>
                        <a:rPr lang="en-US" dirty="0"/>
                        <a:t>Indication</a:t>
                      </a:r>
                    </a:p>
                  </a:txBody>
                  <a:tcPr/>
                </a:tc>
                <a:tc hMerge="1">
                  <a:txBody>
                    <a:bodyPr/>
                    <a:lstStyle/>
                    <a:p>
                      <a:endParaRPr lang="en-US"/>
                    </a:p>
                  </a:txBody>
                  <a:tcPr/>
                </a:tc>
                <a:extLst>
                  <a:ext uri="{0D108BD9-81ED-4DB2-BD59-A6C34878D82A}">
                    <a16:rowId xmlns:a16="http://schemas.microsoft.com/office/drawing/2014/main" val="3991989359"/>
                  </a:ext>
                </a:extLst>
              </a:tr>
              <a:tr h="1055327">
                <a:tc>
                  <a:txBody>
                    <a:bodyPr/>
                    <a:lstStyle/>
                    <a:p>
                      <a:r>
                        <a:rPr lang="en-US" sz="2000" dirty="0"/>
                        <a:t>Omalizumab</a:t>
                      </a:r>
                      <a:r>
                        <a:rPr lang="en-US" sz="2000" baseline="30000" dirty="0"/>
                        <a:t>1</a:t>
                      </a:r>
                      <a:endParaRPr lang="en-US" sz="2000" dirty="0"/>
                    </a:p>
                    <a:p>
                      <a:r>
                        <a:rPr lang="en-US" sz="1800" dirty="0"/>
                        <a:t>(Xolair)</a:t>
                      </a:r>
                    </a:p>
                  </a:txBody>
                  <a:tcPr>
                    <a:solidFill>
                      <a:schemeClr val="accent3">
                        <a:lumMod val="40000"/>
                        <a:lumOff val="60000"/>
                      </a:schemeClr>
                    </a:solidFill>
                  </a:tcPr>
                </a:tc>
                <a:tc>
                  <a:txBody>
                    <a:bodyPr/>
                    <a:lstStyle/>
                    <a:p>
                      <a:r>
                        <a:rPr lang="en-US" sz="2000" dirty="0"/>
                        <a:t>Anti-IgE mAb</a:t>
                      </a:r>
                    </a:p>
                  </a:txBody>
                  <a:tcPr>
                    <a:solidFill>
                      <a:schemeClr val="accent3">
                        <a:lumMod val="40000"/>
                        <a:lumOff val="60000"/>
                      </a:schemeClr>
                    </a:solidFill>
                  </a:tcPr>
                </a:tc>
                <a:tc>
                  <a:txBody>
                    <a:bodyPr/>
                    <a:lstStyle/>
                    <a:p>
                      <a:r>
                        <a:rPr lang="en-US" sz="2000" dirty="0"/>
                        <a:t>Moderate to severe persistent asthma in patients with a positive skin test or in vitro reactivity to a perennial aeroallergen and symptoms that are inadequately controlled with inhaled corticosteroids</a:t>
                      </a:r>
                    </a:p>
                  </a:txBody>
                  <a:tcPr>
                    <a:lnR w="12700" cap="flat" cmpd="sng" algn="ctr">
                      <a:solidFill>
                        <a:schemeClr val="bg1"/>
                      </a:solidFill>
                      <a:prstDash val="solid"/>
                      <a:round/>
                      <a:headEnd type="none" w="med" len="med"/>
                      <a:tailEnd type="none" w="med" len="med"/>
                    </a:lnR>
                    <a:solidFill>
                      <a:schemeClr val="accent3">
                        <a:lumMod val="40000"/>
                        <a:lumOff val="60000"/>
                      </a:schemeClr>
                    </a:solidFill>
                  </a:tcPr>
                </a:tc>
                <a:tc>
                  <a:txBody>
                    <a:bodyPr/>
                    <a:lstStyle/>
                    <a:p>
                      <a:pPr algn="ctr"/>
                      <a:r>
                        <a:rPr lang="en-US" sz="2000" dirty="0"/>
                        <a:t>Age ≥6 y</a:t>
                      </a:r>
                    </a:p>
                  </a:txBody>
                  <a:tcPr anchor="ctr">
                    <a:lnL w="12700" cap="flat" cmpd="sng" algn="ctr">
                      <a:solidFill>
                        <a:schemeClr val="bg1"/>
                      </a:solidFill>
                      <a:prstDash val="solid"/>
                      <a:round/>
                      <a:headEnd type="none" w="med" len="med"/>
                      <a:tailEnd type="none" w="med" len="med"/>
                    </a:lnL>
                    <a:solidFill>
                      <a:schemeClr val="accent3">
                        <a:lumMod val="40000"/>
                        <a:lumOff val="60000"/>
                      </a:schemeClr>
                    </a:solidFill>
                  </a:tcPr>
                </a:tc>
                <a:extLst>
                  <a:ext uri="{0D108BD9-81ED-4DB2-BD59-A6C34878D82A}">
                    <a16:rowId xmlns:a16="http://schemas.microsoft.com/office/drawing/2014/main" val="889927058"/>
                  </a:ext>
                </a:extLst>
              </a:tr>
              <a:tr h="836785">
                <a:tc>
                  <a:txBody>
                    <a:bodyPr/>
                    <a:lstStyle/>
                    <a:p>
                      <a:r>
                        <a:rPr lang="en-US" sz="2000" dirty="0"/>
                        <a:t>Mepolizumab</a:t>
                      </a:r>
                      <a:r>
                        <a:rPr lang="en-US" sz="2000" baseline="30000" dirty="0"/>
                        <a:t>2</a:t>
                      </a:r>
                      <a:endParaRPr lang="en-US" sz="2000" dirty="0"/>
                    </a:p>
                    <a:p>
                      <a:r>
                        <a:rPr lang="en-US" sz="1800" dirty="0"/>
                        <a:t>(Nucala)</a:t>
                      </a:r>
                    </a:p>
                  </a:txBody>
                  <a:tcPr>
                    <a:solidFill>
                      <a:schemeClr val="accent6">
                        <a:lumMod val="60000"/>
                        <a:lumOff val="40000"/>
                      </a:schemeClr>
                    </a:solidFill>
                  </a:tcPr>
                </a:tc>
                <a:tc>
                  <a:txBody>
                    <a:bodyPr/>
                    <a:lstStyle/>
                    <a:p>
                      <a:r>
                        <a:rPr lang="en-US" sz="2000" dirty="0"/>
                        <a:t>IL-5 antagonist mAb</a:t>
                      </a:r>
                    </a:p>
                    <a:p>
                      <a:r>
                        <a:rPr lang="en-US" sz="1600" dirty="0"/>
                        <a:t>(IgG1 kappa)</a:t>
                      </a:r>
                    </a:p>
                  </a:txBody>
                  <a:tcPr>
                    <a:solidFill>
                      <a:schemeClr val="accent6">
                        <a:lumMod val="60000"/>
                        <a:lumOff val="40000"/>
                      </a:schemeClr>
                    </a:solidFill>
                  </a:tcPr>
                </a:tc>
                <a:tc row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t>Add-on maintenance treatment of patients with severe asthma with an eosinophilic phenotype</a:t>
                      </a:r>
                    </a:p>
                  </a:txBody>
                  <a:tcPr anchor="ctr">
                    <a:lnR w="12700" cap="flat" cmpd="sng" algn="ctr">
                      <a:solidFill>
                        <a:schemeClr val="bg1"/>
                      </a:solidFill>
                      <a:prstDash val="solid"/>
                      <a:round/>
                      <a:headEnd type="none" w="med" len="med"/>
                      <a:tailEnd type="none" w="med" len="med"/>
                    </a:lnR>
                    <a:solidFill>
                      <a:schemeClr val="accent6">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t>Age ≥12 y </a:t>
                      </a:r>
                    </a:p>
                  </a:txBody>
                  <a:tcPr anchor="ctr">
                    <a:lnL w="12700" cap="flat" cmpd="sng" algn="ctr">
                      <a:solidFill>
                        <a:schemeClr val="bg1"/>
                      </a:solidFill>
                      <a:prstDash val="solid"/>
                      <a:round/>
                      <a:headEnd type="none" w="med" len="med"/>
                      <a:tailEnd type="none" w="med" len="med"/>
                    </a:lnL>
                    <a:solidFill>
                      <a:schemeClr val="accent6">
                        <a:lumMod val="60000"/>
                        <a:lumOff val="40000"/>
                      </a:schemeClr>
                    </a:solidFill>
                  </a:tcPr>
                </a:tc>
                <a:extLst>
                  <a:ext uri="{0D108BD9-81ED-4DB2-BD59-A6C34878D82A}">
                    <a16:rowId xmlns:a16="http://schemas.microsoft.com/office/drawing/2014/main" val="113846819"/>
                  </a:ext>
                </a:extLst>
              </a:tr>
              <a:tr h="836785">
                <a:tc>
                  <a:txBody>
                    <a:bodyPr/>
                    <a:lstStyle/>
                    <a:p>
                      <a:r>
                        <a:rPr lang="en-US" sz="2000" dirty="0"/>
                        <a:t>Reslizumab</a:t>
                      </a:r>
                      <a:r>
                        <a:rPr lang="en-US" sz="2000" baseline="30000" dirty="0"/>
                        <a:t>3</a:t>
                      </a:r>
                      <a:endParaRPr lang="en-US" sz="2000" dirty="0"/>
                    </a:p>
                    <a:p>
                      <a:r>
                        <a:rPr lang="en-US" sz="1800" dirty="0"/>
                        <a:t>(Cinqair)</a:t>
                      </a:r>
                    </a:p>
                  </a:txBody>
                  <a:tcPr>
                    <a:solidFill>
                      <a:srgbClr val="FFC000"/>
                    </a:solidFill>
                  </a:tcPr>
                </a:tc>
                <a:tc>
                  <a:txBody>
                    <a:bodyPr/>
                    <a:lstStyle/>
                    <a:p>
                      <a:r>
                        <a:rPr lang="en-US" sz="2000" dirty="0"/>
                        <a:t>IL-5 antagonist mAb</a:t>
                      </a:r>
                    </a:p>
                    <a:p>
                      <a:r>
                        <a:rPr lang="en-US" sz="1600" dirty="0"/>
                        <a:t>(IgG4 kappa)</a:t>
                      </a:r>
                    </a:p>
                  </a:txBody>
                  <a:tcPr>
                    <a:solidFill>
                      <a:srgbClr val="FFC000"/>
                    </a:solidFill>
                  </a:tcPr>
                </a:tc>
                <a:tc vMerge="1">
                  <a:txBody>
                    <a:bodyPr/>
                    <a:lstStyle/>
                    <a:p>
                      <a:endParaRPr lang="en-US" sz="2000" dirty="0"/>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t>Age ≥18 y </a:t>
                      </a:r>
                    </a:p>
                  </a:txBody>
                  <a:tcPr anchor="ctr">
                    <a:lnL w="12700" cap="flat" cmpd="sng" algn="ctr">
                      <a:solidFill>
                        <a:schemeClr val="bg1"/>
                      </a:solidFill>
                      <a:prstDash val="solid"/>
                      <a:round/>
                      <a:headEnd type="none" w="med" len="med"/>
                      <a:tailEnd type="none" w="med" len="med"/>
                    </a:lnL>
                    <a:solidFill>
                      <a:srgbClr val="FFC000"/>
                    </a:solidFill>
                  </a:tcPr>
                </a:tc>
                <a:extLst>
                  <a:ext uri="{0D108BD9-81ED-4DB2-BD59-A6C34878D82A}">
                    <a16:rowId xmlns:a16="http://schemas.microsoft.com/office/drawing/2014/main" val="1538469853"/>
                  </a:ext>
                </a:extLst>
              </a:tr>
              <a:tr h="836785">
                <a:tc>
                  <a:txBody>
                    <a:bodyPr/>
                    <a:lstStyle/>
                    <a:p>
                      <a:r>
                        <a:rPr lang="en-US" sz="2000" dirty="0"/>
                        <a:t>Benralizumab</a:t>
                      </a:r>
                      <a:r>
                        <a:rPr lang="en-US" sz="2000" baseline="30000" dirty="0"/>
                        <a:t>4</a:t>
                      </a:r>
                      <a:endParaRPr lang="en-US" sz="2000" dirty="0"/>
                    </a:p>
                    <a:p>
                      <a:r>
                        <a:rPr lang="en-US" sz="1800" dirty="0"/>
                        <a:t>(Fasenra)</a:t>
                      </a:r>
                    </a:p>
                  </a:txBody>
                  <a:tcPr>
                    <a:solidFill>
                      <a:schemeClr val="accent6"/>
                    </a:solidFill>
                  </a:tcPr>
                </a:tc>
                <a:tc>
                  <a:txBody>
                    <a:bodyPr/>
                    <a:lstStyle/>
                    <a:p>
                      <a:r>
                        <a:rPr lang="en-US" sz="2000" dirty="0"/>
                        <a:t>IL-5 receptor alpha-directed cytolytic mAb</a:t>
                      </a:r>
                    </a:p>
                    <a:p>
                      <a:r>
                        <a:rPr lang="en-US" sz="1600" dirty="0"/>
                        <a:t>(IgG1 kappa)</a:t>
                      </a:r>
                    </a:p>
                  </a:txBody>
                  <a:tcPr>
                    <a:solidFill>
                      <a:schemeClr val="accent6"/>
                    </a:solidFill>
                  </a:tcPr>
                </a:tc>
                <a:tc vMerge="1">
                  <a:txBody>
                    <a:bodyPr/>
                    <a:lstStyle/>
                    <a:p>
                      <a:endParaRPr lang="en-US" sz="2000" dirty="0"/>
                    </a:p>
                  </a:txBody>
                  <a:tcPr>
                    <a:lnR w="12700" cap="flat" cmpd="sng" algn="ctr">
                      <a:solidFill>
                        <a:schemeClr val="tx1"/>
                      </a:solidFill>
                      <a:prstDash val="solid"/>
                      <a:round/>
                      <a:headEnd type="none" w="med" len="med"/>
                      <a:tailEnd type="none" w="med" len="med"/>
                    </a:lnR>
                    <a:solidFill>
                      <a:schemeClr val="accent6"/>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t>Age ≥12 y </a:t>
                      </a:r>
                    </a:p>
                  </a:txBody>
                  <a:tcPr anchor="ctr">
                    <a:lnL w="12700" cap="flat" cmpd="sng" algn="ctr">
                      <a:solidFill>
                        <a:schemeClr val="bg1"/>
                      </a:solidFill>
                      <a:prstDash val="solid"/>
                      <a:round/>
                      <a:headEnd type="none" w="med" len="med"/>
                      <a:tailEnd type="none" w="med" len="med"/>
                    </a:lnL>
                    <a:solidFill>
                      <a:schemeClr val="accent6"/>
                    </a:solidFill>
                  </a:tcPr>
                </a:tc>
                <a:extLst>
                  <a:ext uri="{0D108BD9-81ED-4DB2-BD59-A6C34878D82A}">
                    <a16:rowId xmlns:a16="http://schemas.microsoft.com/office/drawing/2014/main" val="3081374166"/>
                  </a:ext>
                </a:extLst>
              </a:tr>
            </a:tbl>
          </a:graphicData>
        </a:graphic>
      </p:graphicFrame>
      <p:sp>
        <p:nvSpPr>
          <p:cNvPr id="4" name="Text Placeholder 3">
            <a:extLst>
              <a:ext uri="{FF2B5EF4-FFF2-40B4-BE49-F238E27FC236}">
                <a16:creationId xmlns:a16="http://schemas.microsoft.com/office/drawing/2014/main" id="{F395C896-9711-4F65-A020-4446B4967FBF}"/>
              </a:ext>
            </a:extLst>
          </p:cNvPr>
          <p:cNvSpPr>
            <a:spLocks noGrp="1"/>
          </p:cNvSpPr>
          <p:nvPr>
            <p:ph type="body" sz="quarter" idx="10"/>
          </p:nvPr>
        </p:nvSpPr>
        <p:spPr>
          <a:xfrm>
            <a:off x="2900218" y="6120678"/>
            <a:ext cx="9057141" cy="723461"/>
          </a:xfrm>
        </p:spPr>
        <p:txBody>
          <a:bodyPr>
            <a:normAutofit lnSpcReduction="10000"/>
          </a:bodyPr>
          <a:lstStyle/>
          <a:p>
            <a:r>
              <a:rPr lang="en-US" sz="1200" dirty="0">
                <a:solidFill>
                  <a:schemeClr val="tx1"/>
                </a:solidFill>
              </a:rPr>
              <a:t>1. Xolair [package insert]. South San Francisco, CA: Genentech, Inc.; May 2018.</a:t>
            </a:r>
          </a:p>
          <a:p>
            <a:r>
              <a:rPr lang="en-US" sz="1200" dirty="0">
                <a:solidFill>
                  <a:schemeClr val="tx1"/>
                </a:solidFill>
              </a:rPr>
              <a:t>2. Nucala [package insert]. Research Triangle Park, NC: GlaxoSmithKline LLC; December 2017.</a:t>
            </a:r>
          </a:p>
          <a:p>
            <a:r>
              <a:rPr lang="en-US" sz="1200" dirty="0">
                <a:solidFill>
                  <a:schemeClr val="tx1"/>
                </a:solidFill>
              </a:rPr>
              <a:t>3. Cinqair [package insert]. Frazer, PA: Teva Pharmaceutical Industries Ltd; June 2016.</a:t>
            </a:r>
          </a:p>
          <a:p>
            <a:r>
              <a:rPr lang="en-US" sz="1200" dirty="0">
                <a:solidFill>
                  <a:schemeClr val="tx1"/>
                </a:solidFill>
              </a:rPr>
              <a:t>4. Fasenra [package insert]. Wilmington, DE: AstraZeneca Pharmaceuticals LP; November 2017.</a:t>
            </a:r>
          </a:p>
        </p:txBody>
      </p:sp>
      <p:sp>
        <p:nvSpPr>
          <p:cNvPr id="5" name="Text Placeholder 4">
            <a:extLst>
              <a:ext uri="{FF2B5EF4-FFF2-40B4-BE49-F238E27FC236}">
                <a16:creationId xmlns:a16="http://schemas.microsoft.com/office/drawing/2014/main" id="{0B6013D2-2E26-4F92-8974-E4302774798A}"/>
              </a:ext>
            </a:extLst>
          </p:cNvPr>
          <p:cNvSpPr>
            <a:spLocks noGrp="1"/>
          </p:cNvSpPr>
          <p:nvPr>
            <p:ph type="body" sz="quarter" idx="11"/>
          </p:nvPr>
        </p:nvSpPr>
        <p:spPr>
          <a:xfrm>
            <a:off x="266700" y="5441299"/>
            <a:ext cx="11682077" cy="271462"/>
          </a:xfrm>
        </p:spPr>
        <p:txBody>
          <a:bodyPr/>
          <a:lstStyle/>
          <a:p>
            <a:r>
              <a:rPr lang="en-US" dirty="0">
                <a:solidFill>
                  <a:schemeClr val="tx1"/>
                </a:solidFill>
              </a:rPr>
              <a:t>IL-5, interleukin-5; mAb, monoclonal antibody</a:t>
            </a:r>
          </a:p>
        </p:txBody>
      </p:sp>
    </p:spTree>
    <p:extLst>
      <p:ext uri="{BB962C8B-B14F-4D97-AF65-F5344CB8AC3E}">
        <p14:creationId xmlns:p14="http://schemas.microsoft.com/office/powerpoint/2010/main" val="929706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215694" y="231713"/>
            <a:ext cx="11760611" cy="643831"/>
          </a:xfrm>
        </p:spPr>
        <p:txBody>
          <a:bodyPr>
            <a:normAutofit fontScale="90000"/>
          </a:bodyPr>
          <a:lstStyle/>
          <a:p>
            <a:r>
              <a:rPr lang="en-US" altLang="en-US" dirty="0">
                <a:solidFill>
                  <a:schemeClr val="tx1"/>
                </a:solidFill>
              </a:rPr>
              <a:t>Targeting IgE</a:t>
            </a:r>
          </a:p>
        </p:txBody>
      </p:sp>
      <p:sp>
        <p:nvSpPr>
          <p:cNvPr id="3" name="Content Placeholder 2"/>
          <p:cNvSpPr>
            <a:spLocks noGrp="1"/>
          </p:cNvSpPr>
          <p:nvPr>
            <p:ph idx="1"/>
          </p:nvPr>
        </p:nvSpPr>
        <p:spPr>
          <a:xfrm>
            <a:off x="3818931" y="2257427"/>
            <a:ext cx="4688086" cy="2778919"/>
          </a:xfrm>
        </p:spPr>
        <p:txBody>
          <a:bodyPr/>
          <a:lstStyle/>
          <a:p>
            <a:pPr>
              <a:defRPr/>
            </a:pPr>
            <a:endParaRPr lang="en-US" dirty="0"/>
          </a:p>
        </p:txBody>
      </p:sp>
      <p:pic>
        <p:nvPicPr>
          <p:cNvPr id="942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725" y="838058"/>
            <a:ext cx="8382497" cy="4749511"/>
          </a:xfrm>
          <a:prstGeom prst="rect">
            <a:avLst/>
          </a:prstGeom>
          <a:extLst>
            <a:ext uri="{909E8E84-426E-40DD-AFC4-6F175D3DCCD1}">
              <a14:hiddenFill xmlns:a14="http://schemas.microsoft.com/office/drawing/2010/main">
                <a:solidFill>
                  <a:srgbClr val="FFFFFF"/>
                </a:solidFill>
              </a14:hiddenFill>
            </a:ext>
          </a:extLst>
        </p:spPr>
      </p:pic>
      <p:sp>
        <p:nvSpPr>
          <p:cNvPr id="94213" name="Rectangle 4"/>
          <p:cNvSpPr>
            <a:spLocks noChangeArrowheads="1"/>
          </p:cNvSpPr>
          <p:nvPr/>
        </p:nvSpPr>
        <p:spPr bwMode="auto">
          <a:xfrm>
            <a:off x="2915268" y="6132505"/>
            <a:ext cx="56401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514350" fontAlgn="base">
              <a:spcBef>
                <a:spcPct val="0"/>
              </a:spcBef>
              <a:spcAft>
                <a:spcPct val="0"/>
              </a:spcAft>
              <a:buNone/>
              <a:defRPr/>
            </a:pPr>
            <a:r>
              <a:rPr lang="en-US" altLang="en-US" sz="1200" dirty="0">
                <a:solidFill>
                  <a:prstClr val="black"/>
                </a:solidFill>
                <a:latin typeface="+mn-lt"/>
              </a:rPr>
              <a:t>Humbert M, et al. </a:t>
            </a:r>
            <a:r>
              <a:rPr lang="en-US" altLang="en-US" sz="1200" i="1" dirty="0">
                <a:solidFill>
                  <a:prstClr val="black"/>
                </a:solidFill>
                <a:latin typeface="+mn-lt"/>
              </a:rPr>
              <a:t>J Allergy Clin Immunol Pract. </a:t>
            </a:r>
            <a:r>
              <a:rPr lang="en-US" altLang="en-US" sz="1200" dirty="0">
                <a:solidFill>
                  <a:prstClr val="black"/>
                </a:solidFill>
                <a:latin typeface="+mn-lt"/>
              </a:rPr>
              <a:t>2014;2(5):525-536.e1</a:t>
            </a:r>
          </a:p>
        </p:txBody>
      </p:sp>
    </p:spTree>
    <p:extLst>
      <p:ext uri="{BB962C8B-B14F-4D97-AF65-F5344CB8AC3E}">
        <p14:creationId xmlns:p14="http://schemas.microsoft.com/office/powerpoint/2010/main" val="3328647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D648E2-00CB-47CD-BE90-E07A036457BD}"/>
              </a:ext>
            </a:extLst>
          </p:cNvPr>
          <p:cNvSpPr>
            <a:spLocks noGrp="1"/>
          </p:cNvSpPr>
          <p:nvPr>
            <p:ph type="title"/>
          </p:nvPr>
        </p:nvSpPr>
        <p:spPr/>
        <p:txBody>
          <a:bodyPr>
            <a:normAutofit fontScale="90000"/>
          </a:bodyPr>
          <a:lstStyle/>
          <a:p>
            <a:r>
              <a:rPr lang="en-US" dirty="0"/>
              <a:t>Omalizumab in Severe Asthma As Add-on to Standard Therapy </a:t>
            </a:r>
          </a:p>
        </p:txBody>
      </p:sp>
      <p:graphicFrame>
        <p:nvGraphicFramePr>
          <p:cNvPr id="15" name="Content Placeholder 14">
            <a:extLst>
              <a:ext uri="{FF2B5EF4-FFF2-40B4-BE49-F238E27FC236}">
                <a16:creationId xmlns:a16="http://schemas.microsoft.com/office/drawing/2014/main" id="{9D86CE49-2C6F-4E54-B744-1B69A1FF0358}"/>
              </a:ext>
            </a:extLst>
          </p:cNvPr>
          <p:cNvGraphicFramePr>
            <a:graphicFrameLocks noGrp="1"/>
          </p:cNvGraphicFramePr>
          <p:nvPr>
            <p:ph sz="half" idx="1"/>
            <p:extLst>
              <p:ext uri="{D42A27DB-BD31-4B8C-83A1-F6EECF244321}">
                <p14:modId xmlns:p14="http://schemas.microsoft.com/office/powerpoint/2010/main" val="1879464311"/>
              </p:ext>
            </p:extLst>
          </p:nvPr>
        </p:nvGraphicFramePr>
        <p:xfrm>
          <a:off x="1052145" y="1290291"/>
          <a:ext cx="4259262" cy="40580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ontent Placeholder 19">
            <a:extLst>
              <a:ext uri="{FF2B5EF4-FFF2-40B4-BE49-F238E27FC236}">
                <a16:creationId xmlns:a16="http://schemas.microsoft.com/office/drawing/2014/main" id="{D2BC94E4-B62E-4490-B91B-D5D4879F99BE}"/>
              </a:ext>
            </a:extLst>
          </p:cNvPr>
          <p:cNvGraphicFramePr>
            <a:graphicFrameLocks noGrp="1"/>
          </p:cNvGraphicFramePr>
          <p:nvPr>
            <p:ph sz="half" idx="2"/>
            <p:extLst>
              <p:ext uri="{D42A27DB-BD31-4B8C-83A1-F6EECF244321}">
                <p14:modId xmlns:p14="http://schemas.microsoft.com/office/powerpoint/2010/main" val="2865863048"/>
              </p:ext>
            </p:extLst>
          </p:nvPr>
        </p:nvGraphicFramePr>
        <p:xfrm>
          <a:off x="6214434" y="1274281"/>
          <a:ext cx="4414838" cy="405800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8">
            <a:extLst>
              <a:ext uri="{FF2B5EF4-FFF2-40B4-BE49-F238E27FC236}">
                <a16:creationId xmlns:a16="http://schemas.microsoft.com/office/drawing/2014/main" id="{C76061CE-59DB-4971-8048-D5EBA6364798}"/>
              </a:ext>
            </a:extLst>
          </p:cNvPr>
          <p:cNvSpPr>
            <a:spLocks noGrp="1"/>
          </p:cNvSpPr>
          <p:nvPr>
            <p:ph type="body" sz="quarter" idx="11"/>
          </p:nvPr>
        </p:nvSpPr>
        <p:spPr>
          <a:xfrm>
            <a:off x="1052146" y="5445325"/>
            <a:ext cx="10485734" cy="271462"/>
          </a:xfrm>
        </p:spPr>
        <p:txBody>
          <a:bodyPr/>
          <a:lstStyle/>
          <a:p>
            <a:r>
              <a:rPr lang="en-US" dirty="0">
                <a:solidFill>
                  <a:schemeClr val="tx1"/>
                </a:solidFill>
              </a:rPr>
              <a:t>AQLQ(S), Asthma Quality of Life Questionnaire score</a:t>
            </a:r>
          </a:p>
        </p:txBody>
      </p:sp>
      <p:sp>
        <p:nvSpPr>
          <p:cNvPr id="8" name="Text Placeholder 7">
            <a:extLst>
              <a:ext uri="{FF2B5EF4-FFF2-40B4-BE49-F238E27FC236}">
                <a16:creationId xmlns:a16="http://schemas.microsoft.com/office/drawing/2014/main" id="{BA8C0F27-82BC-42BA-B9DA-42C517A8793C}"/>
              </a:ext>
            </a:extLst>
          </p:cNvPr>
          <p:cNvSpPr>
            <a:spLocks noGrp="1"/>
          </p:cNvSpPr>
          <p:nvPr>
            <p:ph type="body" sz="quarter" idx="10"/>
          </p:nvPr>
        </p:nvSpPr>
        <p:spPr>
          <a:xfrm>
            <a:off x="2917215" y="6133112"/>
            <a:ext cx="5996368" cy="271462"/>
          </a:xfrm>
        </p:spPr>
        <p:txBody>
          <a:bodyPr>
            <a:normAutofit/>
          </a:bodyPr>
          <a:lstStyle/>
          <a:p>
            <a:r>
              <a:rPr lang="en-US" sz="1200" dirty="0"/>
              <a:t>Hanania NA, et al. </a:t>
            </a:r>
            <a:r>
              <a:rPr lang="en-US" sz="1200" i="1" dirty="0"/>
              <a:t>Ann Intern Med</a:t>
            </a:r>
            <a:r>
              <a:rPr lang="en-US" sz="1200" dirty="0"/>
              <a:t>. 2011;154:573-582.</a:t>
            </a:r>
          </a:p>
        </p:txBody>
      </p:sp>
      <p:sp>
        <p:nvSpPr>
          <p:cNvPr id="16" name="TextBox 15">
            <a:extLst>
              <a:ext uri="{FF2B5EF4-FFF2-40B4-BE49-F238E27FC236}">
                <a16:creationId xmlns:a16="http://schemas.microsoft.com/office/drawing/2014/main" id="{DC92AFB7-55CD-432C-95B6-00A8B5DD1C8D}"/>
              </a:ext>
            </a:extLst>
          </p:cNvPr>
          <p:cNvSpPr txBox="1"/>
          <p:nvPr/>
        </p:nvSpPr>
        <p:spPr>
          <a:xfrm>
            <a:off x="2043218" y="2863274"/>
            <a:ext cx="694421" cy="276999"/>
          </a:xfrm>
          <a:prstGeom prst="rect">
            <a:avLst/>
          </a:prstGeom>
          <a:noFill/>
        </p:spPr>
        <p:txBody>
          <a:bodyPr wrap="none" rtlCol="0">
            <a:spAutoFit/>
          </a:bodyPr>
          <a:lstStyle/>
          <a:p>
            <a:r>
              <a:rPr lang="en-US" sz="1200" i="1" dirty="0"/>
              <a:t>P</a:t>
            </a:r>
            <a:r>
              <a:rPr lang="en-US" sz="1200" dirty="0"/>
              <a:t>=0.006</a:t>
            </a:r>
            <a:endParaRPr lang="en-US" sz="1200" i="1" dirty="0"/>
          </a:p>
        </p:txBody>
      </p:sp>
      <p:sp>
        <p:nvSpPr>
          <p:cNvPr id="17" name="Content Placeholder 6">
            <a:extLst>
              <a:ext uri="{FF2B5EF4-FFF2-40B4-BE49-F238E27FC236}">
                <a16:creationId xmlns:a16="http://schemas.microsoft.com/office/drawing/2014/main" id="{03237846-3CC1-48E6-A24A-D73CC16C51A5}"/>
              </a:ext>
            </a:extLst>
          </p:cNvPr>
          <p:cNvSpPr txBox="1">
            <a:spLocks/>
          </p:cNvSpPr>
          <p:nvPr/>
        </p:nvSpPr>
        <p:spPr>
          <a:xfrm>
            <a:off x="4514850" y="1419918"/>
            <a:ext cx="3162302" cy="4318895"/>
          </a:xfrm>
          <a:prstGeom prst="rect">
            <a:avLst/>
          </a:prstGeom>
        </p:spPr>
        <p:txBody>
          <a:bodyPr vert="horz" lIns="91440" tIns="45720" rIns="91440" bIns="45720" rtlCol="0">
            <a:normAutofit/>
          </a:bodyPr>
          <a:lstStyle>
            <a:lvl1pPr marL="342900" indent="-342900" algn="l" defTabSz="457200" rtl="0" eaLnBrk="1" latinLnBrk="0" hangingPunct="1">
              <a:lnSpc>
                <a:spcPct val="90000"/>
              </a:lnSpc>
              <a:spcBef>
                <a:spcPts val="0"/>
              </a:spcBef>
              <a:buClr>
                <a:schemeClr val="tx1">
                  <a:lumMod val="65000"/>
                  <a:lumOff val="35000"/>
                </a:schemeClr>
              </a:buClr>
              <a:buFont typeface="Arial"/>
              <a:buChar char="•"/>
              <a:defRPr sz="2400" kern="1200" baseline="0">
                <a:solidFill>
                  <a:srgbClr val="333333"/>
                </a:solidFill>
                <a:latin typeface="+mn-lt"/>
                <a:ea typeface="+mn-ea"/>
                <a:cs typeface="+mn-cs"/>
              </a:defRPr>
            </a:lvl1pPr>
            <a:lvl2pPr marL="742950" indent="-285750" algn="l" defTabSz="457200" rtl="0" eaLnBrk="1" latinLnBrk="0" hangingPunct="1">
              <a:lnSpc>
                <a:spcPct val="90000"/>
              </a:lnSpc>
              <a:spcBef>
                <a:spcPts val="0"/>
              </a:spcBef>
              <a:buClr>
                <a:schemeClr val="tx1">
                  <a:lumMod val="65000"/>
                  <a:lumOff val="35000"/>
                </a:schemeClr>
              </a:buClr>
              <a:buFont typeface="Arial"/>
              <a:buChar char="–"/>
              <a:defRPr sz="2000" kern="1200" baseline="0">
                <a:solidFill>
                  <a:srgbClr val="333333"/>
                </a:solidFill>
                <a:latin typeface="+mn-lt"/>
                <a:ea typeface="+mn-ea"/>
                <a:cs typeface="+mn-cs"/>
              </a:defRPr>
            </a:lvl2pPr>
            <a:lvl3pPr marL="1143000" indent="-228600" algn="l" defTabSz="457200" rtl="0" eaLnBrk="1" latinLnBrk="0" hangingPunct="1">
              <a:lnSpc>
                <a:spcPct val="90000"/>
              </a:lnSpc>
              <a:spcBef>
                <a:spcPts val="0"/>
              </a:spcBef>
              <a:buClr>
                <a:schemeClr val="tx1">
                  <a:lumMod val="65000"/>
                  <a:lumOff val="35000"/>
                </a:schemeClr>
              </a:buClr>
              <a:buFont typeface="Arial"/>
              <a:buChar char="•"/>
              <a:defRPr sz="1800" kern="1200" baseline="0">
                <a:solidFill>
                  <a:srgbClr val="333333"/>
                </a:solidFill>
                <a:latin typeface="+mn-lt"/>
                <a:ea typeface="+mn-ea"/>
                <a:cs typeface="+mn-cs"/>
              </a:defRPr>
            </a:lvl3pPr>
            <a:lvl4pPr marL="1600200" indent="-228600" algn="l" defTabSz="457200" rtl="0" eaLnBrk="1" latinLnBrk="0" hangingPunct="1">
              <a:lnSpc>
                <a:spcPct val="90000"/>
              </a:lnSpc>
              <a:spcBef>
                <a:spcPts val="0"/>
              </a:spcBef>
              <a:buClr>
                <a:schemeClr val="tx1">
                  <a:lumMod val="65000"/>
                  <a:lumOff val="35000"/>
                </a:schemeClr>
              </a:buClr>
              <a:buFont typeface="Arial"/>
              <a:buChar char="–"/>
              <a:defRPr sz="1600" kern="1200" baseline="0">
                <a:solidFill>
                  <a:srgbClr val="333333"/>
                </a:solidFill>
                <a:latin typeface="+mn-lt"/>
                <a:ea typeface="+mn-ea"/>
                <a:cs typeface="+mn-cs"/>
              </a:defRPr>
            </a:lvl4pPr>
            <a:lvl5pPr marL="2057400" indent="-228600" algn="l" defTabSz="457200" rtl="0" eaLnBrk="1" latinLnBrk="0" hangingPunct="1">
              <a:lnSpc>
                <a:spcPct val="90000"/>
              </a:lnSpc>
              <a:spcBef>
                <a:spcPts val="0"/>
              </a:spcBef>
              <a:buClr>
                <a:schemeClr val="tx1">
                  <a:lumMod val="65000"/>
                  <a:lumOff val="35000"/>
                </a:schemeClr>
              </a:buClr>
              <a:buFont typeface="Arial"/>
              <a:buChar char="»"/>
              <a:defRPr sz="1600" kern="1200" baseline="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en-US" dirty="0"/>
          </a:p>
        </p:txBody>
      </p:sp>
      <p:sp>
        <p:nvSpPr>
          <p:cNvPr id="21" name="TextBox 20">
            <a:extLst>
              <a:ext uri="{FF2B5EF4-FFF2-40B4-BE49-F238E27FC236}">
                <a16:creationId xmlns:a16="http://schemas.microsoft.com/office/drawing/2014/main" id="{6EA68C44-2503-4BB6-9EB8-9F9D7A0A0485}"/>
              </a:ext>
            </a:extLst>
          </p:cNvPr>
          <p:cNvSpPr txBox="1"/>
          <p:nvPr/>
        </p:nvSpPr>
        <p:spPr>
          <a:xfrm>
            <a:off x="7459662" y="3158796"/>
            <a:ext cx="1229632" cy="307777"/>
          </a:xfrm>
          <a:prstGeom prst="rect">
            <a:avLst/>
          </a:prstGeom>
          <a:noFill/>
        </p:spPr>
        <p:txBody>
          <a:bodyPr wrap="none" rtlCol="0">
            <a:spAutoFit/>
          </a:bodyPr>
          <a:lstStyle/>
          <a:p>
            <a:r>
              <a:rPr lang="en-US" sz="1400" dirty="0"/>
              <a:t>AQLQ(S) Score</a:t>
            </a:r>
          </a:p>
        </p:txBody>
      </p:sp>
      <p:sp>
        <p:nvSpPr>
          <p:cNvPr id="22" name="TextBox 21">
            <a:extLst>
              <a:ext uri="{FF2B5EF4-FFF2-40B4-BE49-F238E27FC236}">
                <a16:creationId xmlns:a16="http://schemas.microsoft.com/office/drawing/2014/main" id="{36F0CE99-2765-477F-96DF-2147E3C5EBFA}"/>
              </a:ext>
            </a:extLst>
          </p:cNvPr>
          <p:cNvSpPr txBox="1"/>
          <p:nvPr/>
        </p:nvSpPr>
        <p:spPr>
          <a:xfrm>
            <a:off x="8856720" y="2931088"/>
            <a:ext cx="1600992" cy="523220"/>
          </a:xfrm>
          <a:prstGeom prst="rect">
            <a:avLst/>
          </a:prstGeom>
          <a:noFill/>
        </p:spPr>
        <p:txBody>
          <a:bodyPr wrap="square" rtlCol="0">
            <a:spAutoFit/>
          </a:bodyPr>
          <a:lstStyle/>
          <a:p>
            <a:pPr algn="ctr"/>
            <a:r>
              <a:rPr lang="en-US" sz="1400" dirty="0"/>
              <a:t>Mean Asthma Symptom Score</a:t>
            </a:r>
          </a:p>
        </p:txBody>
      </p:sp>
    </p:spTree>
    <p:extLst>
      <p:ext uri="{BB962C8B-B14F-4D97-AF65-F5344CB8AC3E}">
        <p14:creationId xmlns:p14="http://schemas.microsoft.com/office/powerpoint/2010/main" val="548326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7DBDC-50D3-4763-88DC-137502238A78}"/>
              </a:ext>
            </a:extLst>
          </p:cNvPr>
          <p:cNvSpPr>
            <a:spLocks noGrp="1"/>
          </p:cNvSpPr>
          <p:nvPr>
            <p:ph type="title"/>
          </p:nvPr>
        </p:nvSpPr>
        <p:spPr>
          <a:xfrm>
            <a:off x="144645" y="174882"/>
            <a:ext cx="11792433" cy="1143000"/>
          </a:xfrm>
        </p:spPr>
        <p:txBody>
          <a:bodyPr>
            <a:normAutofit/>
          </a:bodyPr>
          <a:lstStyle/>
          <a:p>
            <a:r>
              <a:rPr lang="en-US" sz="3600" dirty="0"/>
              <a:t>Omalizumab in Severe Asthma: Real-World Evidence</a:t>
            </a:r>
          </a:p>
        </p:txBody>
      </p:sp>
      <p:sp>
        <p:nvSpPr>
          <p:cNvPr id="6" name="Text Placeholder 5">
            <a:extLst>
              <a:ext uri="{FF2B5EF4-FFF2-40B4-BE49-F238E27FC236}">
                <a16:creationId xmlns:a16="http://schemas.microsoft.com/office/drawing/2014/main" id="{8BC41009-F1AD-4803-AA23-562DB565CC1E}"/>
              </a:ext>
            </a:extLst>
          </p:cNvPr>
          <p:cNvSpPr>
            <a:spLocks noGrp="1"/>
          </p:cNvSpPr>
          <p:nvPr>
            <p:ph type="body" sz="quarter" idx="10"/>
          </p:nvPr>
        </p:nvSpPr>
        <p:spPr>
          <a:xfrm>
            <a:off x="2915271" y="6120718"/>
            <a:ext cx="6441897" cy="271462"/>
          </a:xfrm>
        </p:spPr>
        <p:txBody>
          <a:bodyPr>
            <a:normAutofit/>
          </a:bodyPr>
          <a:lstStyle/>
          <a:p>
            <a:r>
              <a:rPr lang="en-US" sz="1200" dirty="0"/>
              <a:t>Schumann C, et al. </a:t>
            </a:r>
            <a:r>
              <a:rPr lang="en-US" sz="1200" i="1" dirty="0"/>
              <a:t>Clin Respir J</a:t>
            </a:r>
            <a:r>
              <a:rPr lang="en-US" sz="1200" dirty="0"/>
              <a:t>. 2012;6:215-227.</a:t>
            </a:r>
          </a:p>
        </p:txBody>
      </p:sp>
      <p:pic>
        <p:nvPicPr>
          <p:cNvPr id="8" name="Picture 7">
            <a:extLst>
              <a:ext uri="{FF2B5EF4-FFF2-40B4-BE49-F238E27FC236}">
                <a16:creationId xmlns:a16="http://schemas.microsoft.com/office/drawing/2014/main" id="{D6B2566D-1ADC-46C3-A8A9-AFF54D5C8410}"/>
              </a:ext>
            </a:extLst>
          </p:cNvPr>
          <p:cNvPicPr>
            <a:picLocks noChangeAspect="1"/>
          </p:cNvPicPr>
          <p:nvPr/>
        </p:nvPicPr>
        <p:blipFill>
          <a:blip r:embed="rId3"/>
          <a:stretch>
            <a:fillRect/>
          </a:stretch>
        </p:blipFill>
        <p:spPr>
          <a:xfrm>
            <a:off x="41905" y="1439356"/>
            <a:ext cx="4084455" cy="3804867"/>
          </a:xfrm>
          <a:prstGeom prst="rect">
            <a:avLst/>
          </a:prstGeom>
        </p:spPr>
      </p:pic>
      <p:sp>
        <p:nvSpPr>
          <p:cNvPr id="7" name="Text Placeholder 6">
            <a:extLst>
              <a:ext uri="{FF2B5EF4-FFF2-40B4-BE49-F238E27FC236}">
                <a16:creationId xmlns:a16="http://schemas.microsoft.com/office/drawing/2014/main" id="{2EEAC01D-99C8-4041-AF55-CF60C306C0E6}"/>
              </a:ext>
            </a:extLst>
          </p:cNvPr>
          <p:cNvSpPr>
            <a:spLocks noGrp="1"/>
          </p:cNvSpPr>
          <p:nvPr>
            <p:ph type="body" sz="quarter" idx="11"/>
          </p:nvPr>
        </p:nvSpPr>
        <p:spPr>
          <a:xfrm>
            <a:off x="213829" y="5276491"/>
            <a:ext cx="7955625" cy="271462"/>
          </a:xfrm>
        </p:spPr>
        <p:txBody>
          <a:bodyPr/>
          <a:lstStyle/>
          <a:p>
            <a:r>
              <a:rPr lang="en-US" sz="1400" dirty="0">
                <a:solidFill>
                  <a:schemeClr val="tx1"/>
                </a:solidFill>
              </a:rPr>
              <a:t>ACQ, Asthma Control Questionnaire; FEV</a:t>
            </a:r>
            <a:r>
              <a:rPr lang="en-US" sz="1400" baseline="-25000" dirty="0">
                <a:solidFill>
                  <a:schemeClr val="tx1"/>
                </a:solidFill>
              </a:rPr>
              <a:t>1</a:t>
            </a:r>
            <a:r>
              <a:rPr lang="en-US" sz="1400" dirty="0">
                <a:solidFill>
                  <a:schemeClr val="tx1"/>
                </a:solidFill>
              </a:rPr>
              <a:t>, forced expiratory volume in 1 second</a:t>
            </a:r>
          </a:p>
          <a:p>
            <a:r>
              <a:rPr lang="en-US" sz="1400" dirty="0">
                <a:solidFill>
                  <a:schemeClr val="tx1"/>
                </a:solidFill>
              </a:rPr>
              <a:t>N=195</a:t>
            </a:r>
          </a:p>
        </p:txBody>
      </p:sp>
      <p:sp>
        <p:nvSpPr>
          <p:cNvPr id="9" name="TextBox 8">
            <a:extLst>
              <a:ext uri="{FF2B5EF4-FFF2-40B4-BE49-F238E27FC236}">
                <a16:creationId xmlns:a16="http://schemas.microsoft.com/office/drawing/2014/main" id="{B3909735-609A-4E9D-882D-DA71584BD525}"/>
              </a:ext>
            </a:extLst>
          </p:cNvPr>
          <p:cNvSpPr txBox="1"/>
          <p:nvPr/>
        </p:nvSpPr>
        <p:spPr>
          <a:xfrm>
            <a:off x="1211393" y="1050139"/>
            <a:ext cx="1745478" cy="400110"/>
          </a:xfrm>
          <a:prstGeom prst="rect">
            <a:avLst/>
          </a:prstGeom>
          <a:noFill/>
        </p:spPr>
        <p:txBody>
          <a:bodyPr wrap="none" rtlCol="0">
            <a:spAutoFit/>
          </a:bodyPr>
          <a:lstStyle/>
          <a:p>
            <a:pPr algn="ctr"/>
            <a:r>
              <a:rPr lang="en-US" sz="2000" dirty="0"/>
              <a:t>Change in FEV</a:t>
            </a:r>
            <a:r>
              <a:rPr lang="en-US" sz="2000" baseline="-25000" dirty="0"/>
              <a:t>1</a:t>
            </a:r>
            <a:endParaRPr lang="en-US" sz="2000" dirty="0"/>
          </a:p>
        </p:txBody>
      </p:sp>
      <p:pic>
        <p:nvPicPr>
          <p:cNvPr id="10" name="Picture 9">
            <a:extLst>
              <a:ext uri="{FF2B5EF4-FFF2-40B4-BE49-F238E27FC236}">
                <a16:creationId xmlns:a16="http://schemas.microsoft.com/office/drawing/2014/main" id="{4E836FC8-3CE1-441E-A3A7-4951CA767D3F}"/>
              </a:ext>
            </a:extLst>
          </p:cNvPr>
          <p:cNvPicPr>
            <a:picLocks noChangeAspect="1"/>
          </p:cNvPicPr>
          <p:nvPr/>
        </p:nvPicPr>
        <p:blipFill>
          <a:blip r:embed="rId4"/>
          <a:stretch>
            <a:fillRect/>
          </a:stretch>
        </p:blipFill>
        <p:spPr>
          <a:xfrm>
            <a:off x="8317361" y="1439355"/>
            <a:ext cx="3771900" cy="3804868"/>
          </a:xfrm>
          <a:prstGeom prst="rect">
            <a:avLst/>
          </a:prstGeom>
        </p:spPr>
      </p:pic>
      <p:sp>
        <p:nvSpPr>
          <p:cNvPr id="11" name="TextBox 10">
            <a:extLst>
              <a:ext uri="{FF2B5EF4-FFF2-40B4-BE49-F238E27FC236}">
                <a16:creationId xmlns:a16="http://schemas.microsoft.com/office/drawing/2014/main" id="{20C80799-1850-46C5-A2F5-978E427E10FE}"/>
              </a:ext>
            </a:extLst>
          </p:cNvPr>
          <p:cNvSpPr txBox="1"/>
          <p:nvPr/>
        </p:nvSpPr>
        <p:spPr>
          <a:xfrm>
            <a:off x="8594024" y="1050139"/>
            <a:ext cx="3218573" cy="400110"/>
          </a:xfrm>
          <a:prstGeom prst="rect">
            <a:avLst/>
          </a:prstGeom>
          <a:noFill/>
        </p:spPr>
        <p:txBody>
          <a:bodyPr wrap="none" rtlCol="0">
            <a:spAutoFit/>
          </a:bodyPr>
          <a:lstStyle/>
          <a:p>
            <a:pPr algn="ctr"/>
            <a:r>
              <a:rPr lang="en-US" sz="2000" dirty="0"/>
              <a:t>Change in Asthma Symptoms</a:t>
            </a:r>
          </a:p>
        </p:txBody>
      </p:sp>
      <p:pic>
        <p:nvPicPr>
          <p:cNvPr id="12" name="Picture 11">
            <a:extLst>
              <a:ext uri="{FF2B5EF4-FFF2-40B4-BE49-F238E27FC236}">
                <a16:creationId xmlns:a16="http://schemas.microsoft.com/office/drawing/2014/main" id="{AFC62956-2FC2-4361-A015-AACA70ED528D}"/>
              </a:ext>
            </a:extLst>
          </p:cNvPr>
          <p:cNvPicPr>
            <a:picLocks noChangeAspect="1"/>
          </p:cNvPicPr>
          <p:nvPr/>
        </p:nvPicPr>
        <p:blipFill>
          <a:blip r:embed="rId5"/>
          <a:stretch>
            <a:fillRect/>
          </a:stretch>
        </p:blipFill>
        <p:spPr>
          <a:xfrm>
            <a:off x="4514635" y="1439355"/>
            <a:ext cx="3593175" cy="3804868"/>
          </a:xfrm>
          <a:prstGeom prst="rect">
            <a:avLst/>
          </a:prstGeom>
        </p:spPr>
      </p:pic>
      <p:sp>
        <p:nvSpPr>
          <p:cNvPr id="13" name="TextBox 12">
            <a:extLst>
              <a:ext uri="{FF2B5EF4-FFF2-40B4-BE49-F238E27FC236}">
                <a16:creationId xmlns:a16="http://schemas.microsoft.com/office/drawing/2014/main" id="{D0F7E071-3953-4E4B-BBCA-1992B99CF5E9}"/>
              </a:ext>
            </a:extLst>
          </p:cNvPr>
          <p:cNvSpPr txBox="1"/>
          <p:nvPr/>
        </p:nvSpPr>
        <p:spPr>
          <a:xfrm>
            <a:off x="4532946" y="1050139"/>
            <a:ext cx="3556551" cy="400110"/>
          </a:xfrm>
          <a:prstGeom prst="rect">
            <a:avLst/>
          </a:prstGeom>
          <a:noFill/>
        </p:spPr>
        <p:txBody>
          <a:bodyPr wrap="none" rtlCol="0">
            <a:spAutoFit/>
          </a:bodyPr>
          <a:lstStyle/>
          <a:p>
            <a:pPr algn="ctr"/>
            <a:r>
              <a:rPr lang="en-US" sz="2000" dirty="0"/>
              <a:t>Impact on School/Work Absence</a:t>
            </a:r>
          </a:p>
        </p:txBody>
      </p:sp>
      <p:sp>
        <p:nvSpPr>
          <p:cNvPr id="14" name="TextBox 13">
            <a:extLst>
              <a:ext uri="{FF2B5EF4-FFF2-40B4-BE49-F238E27FC236}">
                <a16:creationId xmlns:a16="http://schemas.microsoft.com/office/drawing/2014/main" id="{007FFDD2-4DE4-4985-8E6C-7F61507AE7AB}"/>
              </a:ext>
            </a:extLst>
          </p:cNvPr>
          <p:cNvSpPr txBox="1"/>
          <p:nvPr/>
        </p:nvSpPr>
        <p:spPr>
          <a:xfrm>
            <a:off x="8636925" y="1442259"/>
            <a:ext cx="408415" cy="369332"/>
          </a:xfrm>
          <a:prstGeom prst="rect">
            <a:avLst/>
          </a:prstGeom>
          <a:solidFill>
            <a:schemeClr val="bg1"/>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F93A2A38-407D-4640-966C-A02AE363BA55}"/>
              </a:ext>
            </a:extLst>
          </p:cNvPr>
          <p:cNvSpPr txBox="1"/>
          <p:nvPr/>
        </p:nvSpPr>
        <p:spPr>
          <a:xfrm>
            <a:off x="213829" y="1442281"/>
            <a:ext cx="408415"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7337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5" name="Content Placeholder 5"/>
          <p:cNvSpPr>
            <a:spLocks noGrp="1"/>
          </p:cNvSpPr>
          <p:nvPr>
            <p:ph type="body" sz="quarter" idx="10"/>
          </p:nvPr>
        </p:nvSpPr>
        <p:spPr>
          <a:xfrm>
            <a:off x="992256" y="1319988"/>
            <a:ext cx="10207488" cy="4680997"/>
          </a:xfrm>
        </p:spPr>
        <p:txBody>
          <a:bodyPr>
            <a:normAutofit/>
          </a:bodyPr>
          <a:lstStyle/>
          <a:p>
            <a:r>
              <a:rPr lang="en-US" altLang="en-US" sz="2800" b="1" dirty="0">
                <a:solidFill>
                  <a:schemeClr val="tx1"/>
                </a:solidFill>
              </a:rPr>
              <a:t>&gt;10 years </a:t>
            </a:r>
            <a:r>
              <a:rPr lang="en-US" altLang="en-US" sz="2800" dirty="0">
                <a:solidFill>
                  <a:schemeClr val="tx1"/>
                </a:solidFill>
              </a:rPr>
              <a:t>of randomized control trials, post-marketing, real-life studies as well as pharmacovigilance data showed that omalizumab</a:t>
            </a:r>
            <a:r>
              <a:rPr lang="fr-CA" altLang="en-US" sz="2800" dirty="0">
                <a:solidFill>
                  <a:schemeClr val="tx1"/>
                </a:solidFill>
              </a:rPr>
              <a:t>:</a:t>
            </a:r>
          </a:p>
        </p:txBody>
      </p:sp>
      <p:sp>
        <p:nvSpPr>
          <p:cNvPr id="146434" name="Title 1"/>
          <p:cNvSpPr>
            <a:spLocks noGrp="1"/>
          </p:cNvSpPr>
          <p:nvPr>
            <p:ph type="title" idx="4294967295"/>
          </p:nvPr>
        </p:nvSpPr>
        <p:spPr>
          <a:xfrm>
            <a:off x="215694" y="389617"/>
            <a:ext cx="11835893" cy="778809"/>
          </a:xfrm>
          <a:prstGeom prst="rect">
            <a:avLst/>
          </a:prstGeom>
        </p:spPr>
        <p:txBody>
          <a:bodyPr>
            <a:normAutofit/>
          </a:bodyPr>
          <a:lstStyle/>
          <a:p>
            <a:pPr eaLnBrk="1" hangingPunct="1"/>
            <a:r>
              <a:rPr lang="en-US" altLang="en-US" sz="3600" dirty="0">
                <a:solidFill>
                  <a:schemeClr val="tx1"/>
                </a:solidFill>
              </a:rPr>
              <a:t>Omalizumab: </a:t>
            </a:r>
            <a:r>
              <a:rPr lang="fr-CA" altLang="en-US" sz="3600" dirty="0">
                <a:solidFill>
                  <a:schemeClr val="tx1"/>
                </a:solidFill>
              </a:rPr>
              <a:t>Clinical Evidence</a:t>
            </a:r>
            <a:endParaRPr lang="en-US" altLang="en-US" sz="3600"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827517869"/>
              </p:ext>
            </p:extLst>
          </p:nvPr>
        </p:nvGraphicFramePr>
        <p:xfrm>
          <a:off x="992256" y="2222320"/>
          <a:ext cx="9753600" cy="3309969"/>
        </p:xfrm>
        <a:graphic>
          <a:graphicData uri="http://schemas.openxmlformats.org/drawingml/2006/table">
            <a:tbl>
              <a:tblPr firstRow="1" bandRow="1">
                <a:tableStyleId>{FABFCF23-3B69-468F-B69F-88F6DE6A72F2}</a:tableStyleId>
              </a:tblPr>
              <a:tblGrid>
                <a:gridCol w="597310">
                  <a:extLst>
                    <a:ext uri="{9D8B030D-6E8A-4147-A177-3AD203B41FA5}">
                      <a16:colId xmlns:a16="http://schemas.microsoft.com/office/drawing/2014/main" val="20000"/>
                    </a:ext>
                  </a:extLst>
                </a:gridCol>
                <a:gridCol w="2829631">
                  <a:extLst>
                    <a:ext uri="{9D8B030D-6E8A-4147-A177-3AD203B41FA5}">
                      <a16:colId xmlns:a16="http://schemas.microsoft.com/office/drawing/2014/main" val="20001"/>
                    </a:ext>
                  </a:extLst>
                </a:gridCol>
                <a:gridCol w="6326659">
                  <a:extLst>
                    <a:ext uri="{9D8B030D-6E8A-4147-A177-3AD203B41FA5}">
                      <a16:colId xmlns:a16="http://schemas.microsoft.com/office/drawing/2014/main" val="20002"/>
                    </a:ext>
                  </a:extLst>
                </a:gridCol>
              </a:tblGrid>
              <a:tr h="446598">
                <a:tc>
                  <a:txBody>
                    <a:bodyPr/>
                    <a:lstStyle/>
                    <a:p>
                      <a:r>
                        <a:rPr lang="en-US" sz="2000" dirty="0"/>
                        <a:t>1.</a:t>
                      </a:r>
                      <a:endParaRPr lang="en-US" sz="2000" b="1" dirty="0">
                        <a:solidFill>
                          <a:schemeClr val="tx1"/>
                        </a:solidFill>
                      </a:endParaRPr>
                    </a:p>
                  </a:txBody>
                  <a:tcPr marL="88751" marR="88751" marT="44365" marB="4436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Exacerbations</a:t>
                      </a:r>
                      <a:endParaRPr lang="en-US" sz="2000" b="1" dirty="0">
                        <a:solidFill>
                          <a:schemeClr val="tx1"/>
                        </a:solidFill>
                      </a:endParaRPr>
                    </a:p>
                  </a:txBody>
                  <a:tcPr marL="88751" marR="88751" marT="44365" marB="44365"/>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dirty="0"/>
                        <a:t>decreases the rates of exacerbations</a:t>
                      </a:r>
                      <a:endParaRPr lang="en-US" sz="2000" b="1" dirty="0">
                        <a:solidFill>
                          <a:schemeClr val="tx1"/>
                        </a:solidFill>
                      </a:endParaRPr>
                    </a:p>
                  </a:txBody>
                  <a:tcPr marL="88751" marR="88751" marT="44365" marB="44365"/>
                </a:tc>
                <a:extLst>
                  <a:ext uri="{0D108BD9-81ED-4DB2-BD59-A6C34878D82A}">
                    <a16:rowId xmlns:a16="http://schemas.microsoft.com/office/drawing/2014/main" val="10000"/>
                  </a:ext>
                </a:extLst>
              </a:tr>
              <a:tr h="1061412">
                <a:tc>
                  <a:txBody>
                    <a:bodyPr/>
                    <a:lstStyle/>
                    <a:p>
                      <a:r>
                        <a:rPr lang="en-US" sz="2000" dirty="0"/>
                        <a:t>2.</a:t>
                      </a:r>
                      <a:endParaRPr lang="en-US" sz="2000" b="1" dirty="0">
                        <a:solidFill>
                          <a:schemeClr val="tx1"/>
                        </a:solidFill>
                      </a:endParaRPr>
                    </a:p>
                  </a:txBody>
                  <a:tcPr marL="88751" marR="88751" marT="44365" marB="4436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t>Quality of life</a:t>
                      </a:r>
                      <a:endParaRPr lang="en-US" sz="2000" b="1" dirty="0">
                        <a:solidFill>
                          <a:schemeClr val="tx1"/>
                        </a:solidFill>
                      </a:endParaRPr>
                    </a:p>
                  </a:txBody>
                  <a:tcPr marL="88751" marR="88751" marT="44365" marB="44365"/>
                </a:tc>
                <a:tc>
                  <a:txBody>
                    <a:bodyPr/>
                    <a:lstStyle/>
                    <a:p>
                      <a:pPr marL="285750" indent="-285750">
                        <a:buFont typeface="Wingdings" panose="05000000000000000000" pitchFamily="2" charset="2"/>
                        <a:buChar char="ü"/>
                      </a:pPr>
                      <a:r>
                        <a:rPr lang="en-US" sz="2000" dirty="0"/>
                        <a:t>improves quality of life of patients</a:t>
                      </a:r>
                      <a:endParaRPr lang="fr-CA" sz="2000" dirty="0"/>
                    </a:p>
                    <a:p>
                      <a:pPr marL="865188" lvl="1" indent="-465138">
                        <a:buFont typeface="Wingdings" panose="05000000000000000000" pitchFamily="2" charset="2"/>
                        <a:buChar char="ü"/>
                      </a:pPr>
                      <a:r>
                        <a:rPr lang="en-US" sz="2000" dirty="0"/>
                        <a:t>Improves asthma symptom control</a:t>
                      </a:r>
                      <a:endParaRPr lang="fr-CA" sz="2000" dirty="0"/>
                    </a:p>
                    <a:p>
                      <a:pPr marL="865188" lvl="1" indent="-465138">
                        <a:buFont typeface="Wingdings" panose="05000000000000000000" pitchFamily="2" charset="2"/>
                        <a:buChar char="ü"/>
                      </a:pPr>
                      <a:r>
                        <a:rPr lang="fr-CA" sz="2000" dirty="0"/>
                        <a:t>Improves lung function</a:t>
                      </a:r>
                      <a:endParaRPr lang="fr-CA" sz="2000" b="1" dirty="0">
                        <a:solidFill>
                          <a:schemeClr val="tx1"/>
                        </a:solidFill>
                      </a:endParaRPr>
                    </a:p>
                  </a:txBody>
                  <a:tcPr marL="88751" marR="88751" marT="44365" marB="44365"/>
                </a:tc>
                <a:extLst>
                  <a:ext uri="{0D108BD9-81ED-4DB2-BD59-A6C34878D82A}">
                    <a16:rowId xmlns:a16="http://schemas.microsoft.com/office/drawing/2014/main" val="10001"/>
                  </a:ext>
                </a:extLst>
              </a:tr>
              <a:tr h="548735">
                <a:tc>
                  <a:txBody>
                    <a:bodyPr/>
                    <a:lstStyle/>
                    <a:p>
                      <a:r>
                        <a:rPr lang="en-US" sz="2000" dirty="0"/>
                        <a:t>3.</a:t>
                      </a:r>
                      <a:endParaRPr lang="en-US" sz="2000" b="1" dirty="0">
                        <a:solidFill>
                          <a:schemeClr val="tx1"/>
                        </a:solidFill>
                      </a:endParaRPr>
                    </a:p>
                  </a:txBody>
                  <a:tcPr marL="88751" marR="88751" marT="44365" marB="44365"/>
                </a:tc>
                <a:tc>
                  <a:txBody>
                    <a:bodyPr/>
                    <a:lstStyle/>
                    <a:p>
                      <a:r>
                        <a:rPr lang="fr-CA" sz="2000" dirty="0"/>
                        <a:t>Health</a:t>
                      </a:r>
                      <a:r>
                        <a:rPr lang="fr-CA" sz="2000" baseline="0" dirty="0"/>
                        <a:t> care utilization</a:t>
                      </a:r>
                      <a:endParaRPr lang="fr-CA" sz="2000" b="1" dirty="0">
                        <a:solidFill>
                          <a:schemeClr val="tx1"/>
                        </a:solidFill>
                      </a:endParaRPr>
                    </a:p>
                  </a:txBody>
                  <a:tcPr marL="88751" marR="88751" marT="44365" marB="44365"/>
                </a:tc>
                <a:tc>
                  <a:txBody>
                    <a:bodyPr/>
                    <a:lstStyle/>
                    <a:p>
                      <a:pPr marL="285750" indent="-285750">
                        <a:buFont typeface="Wingdings" panose="05000000000000000000" pitchFamily="2" charset="2"/>
                        <a:buChar char="ü"/>
                      </a:pPr>
                      <a:r>
                        <a:rPr lang="fr-CA" sz="2000" dirty="0"/>
                        <a:t>reduces emergency room visits and hospitalizations</a:t>
                      </a:r>
                      <a:endParaRPr lang="en-US" sz="2000" b="1" dirty="0">
                        <a:solidFill>
                          <a:schemeClr val="tx1"/>
                        </a:solidFill>
                      </a:endParaRPr>
                    </a:p>
                  </a:txBody>
                  <a:tcPr marL="88751" marR="88751" marT="44365" marB="44365"/>
                </a:tc>
                <a:extLst>
                  <a:ext uri="{0D108BD9-81ED-4DB2-BD59-A6C34878D82A}">
                    <a16:rowId xmlns:a16="http://schemas.microsoft.com/office/drawing/2014/main" val="10002"/>
                  </a:ext>
                </a:extLst>
              </a:tr>
              <a:tr h="626612">
                <a:tc>
                  <a:txBody>
                    <a:bodyPr/>
                    <a:lstStyle/>
                    <a:p>
                      <a:r>
                        <a:rPr lang="en-US" sz="2000" dirty="0"/>
                        <a:t>4.</a:t>
                      </a:r>
                      <a:endParaRPr lang="en-US" sz="2000" b="1" dirty="0">
                        <a:solidFill>
                          <a:schemeClr val="tx1"/>
                        </a:solidFill>
                      </a:endParaRPr>
                    </a:p>
                  </a:txBody>
                  <a:tcPr marL="88751" marR="88751" marT="44365" marB="4436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2000" dirty="0"/>
                        <a:t>Steroid use</a:t>
                      </a:r>
                      <a:endParaRPr lang="fr-CA" sz="2000" b="1" dirty="0">
                        <a:solidFill>
                          <a:schemeClr val="tx1"/>
                        </a:solidFill>
                      </a:endParaRPr>
                    </a:p>
                  </a:txBody>
                  <a:tcPr marL="88751" marR="88751" marT="44365" marB="44365"/>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CA" sz="2000" dirty="0"/>
                        <a:t>reduces the use of </a:t>
                      </a:r>
                      <a:r>
                        <a:rPr lang="en-US" sz="2000" noProof="0" dirty="0"/>
                        <a:t>corticosteroids</a:t>
                      </a:r>
                      <a:r>
                        <a:rPr lang="fr-CA" sz="2000" dirty="0"/>
                        <a:t> (both OCS and ICS)</a:t>
                      </a:r>
                      <a:endParaRPr lang="fr-CA" sz="2000" b="1" dirty="0">
                        <a:solidFill>
                          <a:schemeClr val="tx1"/>
                        </a:solidFill>
                      </a:endParaRPr>
                    </a:p>
                  </a:txBody>
                  <a:tcPr marL="88751" marR="88751" marT="44365" marB="44365"/>
                </a:tc>
                <a:extLst>
                  <a:ext uri="{0D108BD9-81ED-4DB2-BD59-A6C34878D82A}">
                    <a16:rowId xmlns:a16="http://schemas.microsoft.com/office/drawing/2014/main" val="10003"/>
                  </a:ext>
                </a:extLst>
              </a:tr>
              <a:tr h="626612">
                <a:tc>
                  <a:txBody>
                    <a:bodyPr/>
                    <a:lstStyle/>
                    <a:p>
                      <a:r>
                        <a:rPr lang="en-US" sz="2000" dirty="0"/>
                        <a:t>5.</a:t>
                      </a:r>
                      <a:endParaRPr lang="en-US" sz="2000" b="1" dirty="0">
                        <a:solidFill>
                          <a:schemeClr val="tx1"/>
                        </a:solidFill>
                      </a:endParaRPr>
                    </a:p>
                  </a:txBody>
                  <a:tcPr marL="88751" marR="88751" marT="44365" marB="4436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2000" dirty="0"/>
                        <a:t>Safety</a:t>
                      </a:r>
                      <a:endParaRPr lang="fr-CA" sz="2000" b="1" dirty="0">
                        <a:solidFill>
                          <a:schemeClr val="tx1"/>
                        </a:solidFill>
                      </a:endParaRPr>
                    </a:p>
                  </a:txBody>
                  <a:tcPr marL="88751" marR="88751" marT="44365" marB="44365"/>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CA" sz="2000" dirty="0"/>
                        <a:t>remains safe and well-tolerated in adults and children</a:t>
                      </a:r>
                      <a:endParaRPr lang="en-US" sz="2000" b="1" dirty="0">
                        <a:solidFill>
                          <a:schemeClr val="tx1"/>
                        </a:solidFill>
                      </a:endParaRPr>
                    </a:p>
                  </a:txBody>
                  <a:tcPr marL="88751" marR="88751" marT="44365" marB="4436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76126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4112" y="199956"/>
            <a:ext cx="11897475" cy="838200"/>
          </a:xfrm>
        </p:spPr>
        <p:txBody>
          <a:bodyPr>
            <a:normAutofit/>
          </a:bodyPr>
          <a:lstStyle/>
          <a:p>
            <a:r>
              <a:rPr lang="en-GB" altLang="en-US" sz="3600" dirty="0">
                <a:solidFill>
                  <a:schemeClr val="tx1"/>
                </a:solidFill>
              </a:rPr>
              <a:t>Eosinophilic Asthma</a:t>
            </a:r>
            <a:endParaRPr lang="en-US" sz="3600" dirty="0">
              <a:solidFill>
                <a:schemeClr val="tx1"/>
              </a:solidFill>
            </a:endParaRPr>
          </a:p>
        </p:txBody>
      </p:sp>
      <p:sp>
        <p:nvSpPr>
          <p:cNvPr id="3" name="Content Placeholder 2"/>
          <p:cNvSpPr>
            <a:spLocks noGrp="1"/>
          </p:cNvSpPr>
          <p:nvPr>
            <p:ph idx="1"/>
          </p:nvPr>
        </p:nvSpPr>
        <p:spPr>
          <a:xfrm>
            <a:off x="534257" y="1064275"/>
            <a:ext cx="7461880" cy="4524867"/>
          </a:xfrm>
        </p:spPr>
        <p:txBody>
          <a:bodyPr/>
          <a:lstStyle/>
          <a:p>
            <a:r>
              <a:rPr lang="en-GB" altLang="en-US" sz="2600" dirty="0">
                <a:solidFill>
                  <a:schemeClr val="tx1"/>
                </a:solidFill>
              </a:rPr>
              <a:t>Asthma can be classified phenotypically as eosinophilic (40%-60% of cases) or non-eosinophilic</a:t>
            </a:r>
            <a:r>
              <a:rPr lang="en-GB" altLang="en-US" sz="2600" baseline="30000" dirty="0">
                <a:solidFill>
                  <a:schemeClr val="tx1"/>
                </a:solidFill>
              </a:rPr>
              <a:t>1</a:t>
            </a:r>
          </a:p>
          <a:p>
            <a:r>
              <a:rPr lang="en-US" altLang="en-US" sz="2600" dirty="0">
                <a:solidFill>
                  <a:schemeClr val="tx1"/>
                </a:solidFill>
              </a:rPr>
              <a:t>Symptom severity is increased in eosinophilic asthma</a:t>
            </a:r>
            <a:r>
              <a:rPr lang="en-GB" altLang="en-US" sz="2600" baseline="30000" dirty="0">
                <a:solidFill>
                  <a:schemeClr val="tx1"/>
                </a:solidFill>
              </a:rPr>
              <a:t>1-3</a:t>
            </a:r>
            <a:endParaRPr lang="en-US" altLang="en-US" sz="2600" dirty="0">
              <a:solidFill>
                <a:schemeClr val="tx1"/>
              </a:solidFill>
            </a:endParaRPr>
          </a:p>
          <a:p>
            <a:r>
              <a:rPr lang="en-US" altLang="en-US" sz="2600" dirty="0">
                <a:solidFill>
                  <a:schemeClr val="tx1"/>
                </a:solidFill>
              </a:rPr>
              <a:t>Interleukin-5 (IL-5) regulates proliferation, maturation, migration, and effector functions of eosinophils</a:t>
            </a:r>
            <a:r>
              <a:rPr lang="en-GB" altLang="en-US" sz="2600" baseline="30000" dirty="0">
                <a:solidFill>
                  <a:schemeClr val="tx1"/>
                </a:solidFill>
              </a:rPr>
              <a:t>1,4</a:t>
            </a:r>
            <a:endParaRPr lang="en-US" altLang="en-US" sz="2600" dirty="0">
              <a:solidFill>
                <a:schemeClr val="tx1"/>
              </a:solidFill>
            </a:endParaRPr>
          </a:p>
          <a:p>
            <a:r>
              <a:rPr lang="en-US" altLang="en-US" sz="2600" dirty="0">
                <a:solidFill>
                  <a:schemeClr val="tx1"/>
                </a:solidFill>
              </a:rPr>
              <a:t>IL-5 mRNA is increased in patients with asthma, correlates with asthma severity, and is inducible by allergen exposure</a:t>
            </a:r>
            <a:r>
              <a:rPr lang="en-GB" altLang="en-US" sz="2600" baseline="30000" dirty="0">
                <a:solidFill>
                  <a:schemeClr val="tx1"/>
                </a:solidFill>
              </a:rPr>
              <a:t>1</a:t>
            </a:r>
          </a:p>
        </p:txBody>
      </p:sp>
      <p:sp>
        <p:nvSpPr>
          <p:cNvPr id="9" name="Text Placeholder 8"/>
          <p:cNvSpPr>
            <a:spLocks noGrp="1"/>
          </p:cNvSpPr>
          <p:nvPr>
            <p:ph type="body" sz="quarter" idx="10"/>
          </p:nvPr>
        </p:nvSpPr>
        <p:spPr>
          <a:xfrm>
            <a:off x="2900217" y="6147534"/>
            <a:ext cx="8624253" cy="660191"/>
          </a:xfrm>
        </p:spPr>
        <p:txBody>
          <a:bodyPr/>
          <a:lstStyle/>
          <a:p>
            <a:pPr marL="228600" indent="-228600">
              <a:buClr>
                <a:schemeClr val="tx1"/>
              </a:buClr>
              <a:buFont typeface="+mj-lt"/>
              <a:buAutoNum type="arabicPeriod"/>
            </a:pPr>
            <a:r>
              <a:rPr lang="en-GB" altLang="en-US" sz="1200" b="0" dirty="0">
                <a:solidFill>
                  <a:schemeClr val="tx1"/>
                </a:solidFill>
              </a:rPr>
              <a:t>Corren J. </a:t>
            </a:r>
            <a:r>
              <a:rPr lang="en-GB" altLang="en-US" sz="1200" b="0" i="1" dirty="0">
                <a:solidFill>
                  <a:schemeClr val="tx1"/>
                </a:solidFill>
              </a:rPr>
              <a:t>Discov Med.</a:t>
            </a:r>
            <a:r>
              <a:rPr lang="en-GB" altLang="en-US" sz="1200" b="0" dirty="0">
                <a:solidFill>
                  <a:schemeClr val="tx1"/>
                </a:solidFill>
              </a:rPr>
              <a:t> 2012;13(71):305-312. </a:t>
            </a:r>
          </a:p>
          <a:p>
            <a:pPr marL="228600" indent="-228600">
              <a:buClr>
                <a:schemeClr val="tx1"/>
              </a:buClr>
              <a:buFont typeface="+mj-lt"/>
              <a:buAutoNum type="arabicPeriod"/>
            </a:pPr>
            <a:r>
              <a:rPr lang="en-GB" altLang="en-US" sz="1200" b="0" dirty="0">
                <a:solidFill>
                  <a:schemeClr val="tx1"/>
                </a:solidFill>
              </a:rPr>
              <a:t>Miranda C, et al. </a:t>
            </a:r>
            <a:r>
              <a:rPr lang="en-GB" altLang="en-US" sz="1200" b="0" i="1" dirty="0">
                <a:solidFill>
                  <a:schemeClr val="tx1"/>
                </a:solidFill>
              </a:rPr>
              <a:t>J Allergy Clin Immunol.</a:t>
            </a:r>
            <a:r>
              <a:rPr lang="en-GB" altLang="en-US" sz="1200" b="0" dirty="0">
                <a:solidFill>
                  <a:schemeClr val="tx1"/>
                </a:solidFill>
              </a:rPr>
              <a:t> 2004;113(1):101-108.  </a:t>
            </a:r>
          </a:p>
          <a:p>
            <a:pPr marL="228600" indent="-228600">
              <a:buClr>
                <a:schemeClr val="tx1"/>
              </a:buClr>
              <a:buFont typeface="+mj-lt"/>
              <a:buAutoNum type="arabicPeriod"/>
            </a:pPr>
            <a:r>
              <a:rPr lang="en-GB" altLang="en-US" sz="1200" b="0" dirty="0">
                <a:solidFill>
                  <a:schemeClr val="tx1"/>
                </a:solidFill>
              </a:rPr>
              <a:t>Wenzel SE. </a:t>
            </a:r>
            <a:r>
              <a:rPr lang="en-GB" altLang="en-US" sz="1200" b="0" i="1" dirty="0">
                <a:solidFill>
                  <a:schemeClr val="tx1"/>
                </a:solidFill>
              </a:rPr>
              <a:t>Lancet.</a:t>
            </a:r>
            <a:r>
              <a:rPr lang="en-GB" altLang="en-US" sz="1200" b="0" dirty="0">
                <a:solidFill>
                  <a:schemeClr val="tx1"/>
                </a:solidFill>
              </a:rPr>
              <a:t> 2006;368(9537):804-813.     </a:t>
            </a:r>
          </a:p>
          <a:p>
            <a:pPr marL="228600" indent="-228600">
              <a:buClr>
                <a:schemeClr val="tx1"/>
              </a:buClr>
              <a:buFont typeface="+mj-lt"/>
              <a:buAutoNum type="arabicPeriod"/>
            </a:pPr>
            <a:r>
              <a:rPr lang="en-GB" altLang="en-US" sz="1200" b="0" dirty="0">
                <a:solidFill>
                  <a:schemeClr val="tx1"/>
                </a:solidFill>
              </a:rPr>
              <a:t>Kouro T, et al. </a:t>
            </a:r>
            <a:r>
              <a:rPr lang="en-GB" altLang="en-US" sz="1200" b="0" i="1" dirty="0">
                <a:solidFill>
                  <a:schemeClr val="tx1"/>
                </a:solidFill>
              </a:rPr>
              <a:t>Int Immunol. </a:t>
            </a:r>
            <a:r>
              <a:rPr lang="en-GB" altLang="en-US" sz="1200" b="0" dirty="0">
                <a:solidFill>
                  <a:schemeClr val="tx1"/>
                </a:solidFill>
              </a:rPr>
              <a:t>2009;21(12):1303-1309. </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5800" y="1106252"/>
            <a:ext cx="3419837" cy="2767987"/>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926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9" name="Picture 2" descr="File:Blausen 0352 Eosinophil.png">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b="18829"/>
          <a:stretch>
            <a:fillRect/>
          </a:stretch>
        </p:blipFill>
        <p:spPr bwMode="auto">
          <a:xfrm>
            <a:off x="2434006" y="1722209"/>
            <a:ext cx="3154489"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44181" y="2243113"/>
            <a:ext cx="2019959" cy="178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1" name="Straight Arrow Connector 350"/>
          <p:cNvCxnSpPr/>
          <p:nvPr/>
        </p:nvCxnSpPr>
        <p:spPr>
          <a:xfrm flipH="1">
            <a:off x="5382998" y="2780021"/>
            <a:ext cx="1764015" cy="0"/>
          </a:xfrm>
          <a:prstGeom prst="straightConnector1">
            <a:avLst/>
          </a:prstGeom>
          <a:ln w="76200">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352" name="TextBox 12"/>
          <p:cNvSpPr txBox="1">
            <a:spLocks noChangeArrowheads="1"/>
          </p:cNvSpPr>
          <p:nvPr/>
        </p:nvSpPr>
        <p:spPr bwMode="auto">
          <a:xfrm>
            <a:off x="8375064" y="4200530"/>
            <a:ext cx="747081" cy="38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96" tIns="44948" rIns="89896" bIns="44948">
            <a:spAutoFit/>
          </a:bodyPr>
          <a:lstStyle>
            <a:lvl1pPr>
              <a:lnSpc>
                <a:spcPct val="90000"/>
              </a:lnSpc>
              <a:defRPr sz="3200" b="1">
                <a:solidFill>
                  <a:schemeClr val="tx1"/>
                </a:solidFill>
                <a:latin typeface="Helvetica" charset="0"/>
                <a:ea typeface="MS PGothic" pitchFamily="34" charset="-128"/>
              </a:defRPr>
            </a:lvl1pPr>
            <a:lvl2pPr marL="742950" indent="-285750">
              <a:lnSpc>
                <a:spcPct val="90000"/>
              </a:lnSpc>
              <a:defRPr sz="3200" b="1">
                <a:solidFill>
                  <a:schemeClr val="tx1"/>
                </a:solidFill>
                <a:latin typeface="Helvetica" charset="0"/>
                <a:ea typeface="MS PGothic" pitchFamily="34" charset="-128"/>
              </a:defRPr>
            </a:lvl2pPr>
            <a:lvl3pPr marL="1143000" indent="-228600">
              <a:lnSpc>
                <a:spcPct val="90000"/>
              </a:lnSpc>
              <a:defRPr sz="3200" b="1">
                <a:solidFill>
                  <a:schemeClr val="tx1"/>
                </a:solidFill>
                <a:latin typeface="Helvetica" charset="0"/>
                <a:ea typeface="MS PGothic" pitchFamily="34" charset="-128"/>
              </a:defRPr>
            </a:lvl3pPr>
            <a:lvl4pPr marL="1600200" indent="-228600">
              <a:lnSpc>
                <a:spcPct val="90000"/>
              </a:lnSpc>
              <a:defRPr sz="3200" b="1">
                <a:solidFill>
                  <a:schemeClr val="tx1"/>
                </a:solidFill>
                <a:latin typeface="Helvetica" charset="0"/>
                <a:ea typeface="MS PGothic" pitchFamily="34" charset="-128"/>
              </a:defRPr>
            </a:lvl4pPr>
            <a:lvl5pPr marL="2057400" indent="-228600">
              <a:lnSpc>
                <a:spcPct val="90000"/>
              </a:lnSpc>
              <a:defRPr sz="3200" b="1">
                <a:solidFill>
                  <a:schemeClr val="tx1"/>
                </a:solidFill>
                <a:latin typeface="Helvetica" charset="0"/>
                <a:ea typeface="MS PGothic" pitchFamily="34" charset="-128"/>
              </a:defRPr>
            </a:lvl5pPr>
            <a:lvl6pPr marL="25146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6pPr>
            <a:lvl7pPr marL="29718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7pPr>
            <a:lvl8pPr marL="34290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8pPr>
            <a:lvl9pPr marL="38862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9pPr>
          </a:lstStyle>
          <a:p>
            <a:pPr algn="ctr" eaLnBrk="1" hangingPunct="1">
              <a:lnSpc>
                <a:spcPct val="100000"/>
              </a:lnSpc>
            </a:pPr>
            <a:r>
              <a:rPr lang="en-GB" altLang="en-US" sz="1941" dirty="0">
                <a:solidFill>
                  <a:schemeClr val="accent2"/>
                </a:solidFill>
                <a:latin typeface="+mn-lt"/>
              </a:rPr>
              <a:t>IL-5</a:t>
            </a:r>
          </a:p>
        </p:txBody>
      </p:sp>
      <p:sp>
        <p:nvSpPr>
          <p:cNvPr id="353" name="TextBox 14"/>
          <p:cNvSpPr txBox="1">
            <a:spLocks noChangeArrowheads="1"/>
          </p:cNvSpPr>
          <p:nvPr/>
        </p:nvSpPr>
        <p:spPr bwMode="auto">
          <a:xfrm>
            <a:off x="6427133" y="4580247"/>
            <a:ext cx="4642944" cy="92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96" tIns="44948" rIns="89896" bIns="44948">
            <a:spAutoFit/>
          </a:bodyPr>
          <a:lstStyle>
            <a:lvl1pPr marL="361950" indent="-361950">
              <a:lnSpc>
                <a:spcPct val="90000"/>
              </a:lnSpc>
              <a:defRPr sz="3200" b="1">
                <a:solidFill>
                  <a:schemeClr val="tx1"/>
                </a:solidFill>
                <a:latin typeface="Helvetica" charset="0"/>
                <a:ea typeface="MS PGothic" pitchFamily="34" charset="-128"/>
              </a:defRPr>
            </a:lvl1pPr>
            <a:lvl2pPr marL="742950" indent="-285750">
              <a:lnSpc>
                <a:spcPct val="90000"/>
              </a:lnSpc>
              <a:defRPr sz="3200" b="1">
                <a:solidFill>
                  <a:schemeClr val="tx1"/>
                </a:solidFill>
                <a:latin typeface="Helvetica" charset="0"/>
                <a:ea typeface="MS PGothic" pitchFamily="34" charset="-128"/>
              </a:defRPr>
            </a:lvl2pPr>
            <a:lvl3pPr marL="1143000" indent="-228600">
              <a:lnSpc>
                <a:spcPct val="90000"/>
              </a:lnSpc>
              <a:defRPr sz="3200" b="1">
                <a:solidFill>
                  <a:schemeClr val="tx1"/>
                </a:solidFill>
                <a:latin typeface="Helvetica" charset="0"/>
                <a:ea typeface="MS PGothic" pitchFamily="34" charset="-128"/>
              </a:defRPr>
            </a:lvl3pPr>
            <a:lvl4pPr marL="1600200" indent="-228600">
              <a:lnSpc>
                <a:spcPct val="90000"/>
              </a:lnSpc>
              <a:defRPr sz="3200" b="1">
                <a:solidFill>
                  <a:schemeClr val="tx1"/>
                </a:solidFill>
                <a:latin typeface="Helvetica" charset="0"/>
                <a:ea typeface="MS PGothic" pitchFamily="34" charset="-128"/>
              </a:defRPr>
            </a:lvl4pPr>
            <a:lvl5pPr marL="2057400" indent="-228600">
              <a:lnSpc>
                <a:spcPct val="90000"/>
              </a:lnSpc>
              <a:defRPr sz="3200" b="1">
                <a:solidFill>
                  <a:schemeClr val="tx1"/>
                </a:solidFill>
                <a:latin typeface="Helvetica" charset="0"/>
                <a:ea typeface="MS PGothic" pitchFamily="34" charset="-128"/>
              </a:defRPr>
            </a:lvl5pPr>
            <a:lvl6pPr marL="25146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6pPr>
            <a:lvl7pPr marL="29718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7pPr>
            <a:lvl8pPr marL="34290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8pPr>
            <a:lvl9pPr marL="38862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9pPr>
          </a:lstStyle>
          <a:p>
            <a:pPr eaLnBrk="1" hangingPunct="1">
              <a:lnSpc>
                <a:spcPct val="100000"/>
              </a:lnSpc>
              <a:buFont typeface="Arial" pitchFamily="34" charset="0"/>
              <a:buChar char="•"/>
            </a:pPr>
            <a:r>
              <a:rPr lang="en-GB" altLang="en-US" sz="1800" b="0" dirty="0">
                <a:latin typeface="+mn-lt"/>
              </a:rPr>
              <a:t>Principal eosinophilic regulatory cytokine</a:t>
            </a:r>
          </a:p>
          <a:p>
            <a:pPr eaLnBrk="1" hangingPunct="1">
              <a:lnSpc>
                <a:spcPct val="100000"/>
              </a:lnSpc>
              <a:buFont typeface="Arial" pitchFamily="34" charset="0"/>
              <a:buChar char="•"/>
            </a:pPr>
            <a:r>
              <a:rPr lang="en-GB" altLang="en-US" sz="1800" b="0" dirty="0">
                <a:latin typeface="+mn-lt"/>
              </a:rPr>
              <a:t>Involved in the maturation, differentiation, survival, and activation of eosinophils</a:t>
            </a:r>
          </a:p>
        </p:txBody>
      </p:sp>
      <p:sp>
        <p:nvSpPr>
          <p:cNvPr id="354" name="TextBox 15"/>
          <p:cNvSpPr txBox="1">
            <a:spLocks noChangeArrowheads="1"/>
          </p:cNvSpPr>
          <p:nvPr/>
        </p:nvSpPr>
        <p:spPr bwMode="auto">
          <a:xfrm>
            <a:off x="1021403" y="4545216"/>
            <a:ext cx="5223753" cy="92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96" tIns="44948" rIns="89896" bIns="44948">
            <a:spAutoFit/>
          </a:bodyPr>
          <a:lstStyle>
            <a:lvl1pPr marL="361950" indent="-361950">
              <a:lnSpc>
                <a:spcPct val="90000"/>
              </a:lnSpc>
              <a:defRPr sz="3200" b="1">
                <a:solidFill>
                  <a:schemeClr val="tx1"/>
                </a:solidFill>
                <a:latin typeface="Helvetica" charset="0"/>
                <a:ea typeface="MS PGothic" pitchFamily="34" charset="-128"/>
              </a:defRPr>
            </a:lvl1pPr>
            <a:lvl2pPr marL="742950" indent="-285750">
              <a:lnSpc>
                <a:spcPct val="90000"/>
              </a:lnSpc>
              <a:defRPr sz="3200" b="1">
                <a:solidFill>
                  <a:schemeClr val="tx1"/>
                </a:solidFill>
                <a:latin typeface="Helvetica" charset="0"/>
                <a:ea typeface="MS PGothic" pitchFamily="34" charset="-128"/>
              </a:defRPr>
            </a:lvl2pPr>
            <a:lvl3pPr marL="1143000" indent="-228600">
              <a:lnSpc>
                <a:spcPct val="90000"/>
              </a:lnSpc>
              <a:defRPr sz="3200" b="1">
                <a:solidFill>
                  <a:schemeClr val="tx1"/>
                </a:solidFill>
                <a:latin typeface="Helvetica" charset="0"/>
                <a:ea typeface="MS PGothic" pitchFamily="34" charset="-128"/>
              </a:defRPr>
            </a:lvl3pPr>
            <a:lvl4pPr marL="1600200" indent="-228600">
              <a:lnSpc>
                <a:spcPct val="90000"/>
              </a:lnSpc>
              <a:defRPr sz="3200" b="1">
                <a:solidFill>
                  <a:schemeClr val="tx1"/>
                </a:solidFill>
                <a:latin typeface="Helvetica" charset="0"/>
                <a:ea typeface="MS PGothic" pitchFamily="34" charset="-128"/>
              </a:defRPr>
            </a:lvl4pPr>
            <a:lvl5pPr marL="2057400" indent="-228600">
              <a:lnSpc>
                <a:spcPct val="90000"/>
              </a:lnSpc>
              <a:defRPr sz="3200" b="1">
                <a:solidFill>
                  <a:schemeClr val="tx1"/>
                </a:solidFill>
                <a:latin typeface="Helvetica" charset="0"/>
                <a:ea typeface="MS PGothic" pitchFamily="34" charset="-128"/>
              </a:defRPr>
            </a:lvl5pPr>
            <a:lvl6pPr marL="25146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6pPr>
            <a:lvl7pPr marL="29718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7pPr>
            <a:lvl8pPr marL="34290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8pPr>
            <a:lvl9pPr marL="38862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9pPr>
          </a:lstStyle>
          <a:p>
            <a:pPr eaLnBrk="1" hangingPunct="1">
              <a:lnSpc>
                <a:spcPct val="100000"/>
              </a:lnSpc>
              <a:buFont typeface="Arial" pitchFamily="34" charset="0"/>
              <a:buChar char="•"/>
            </a:pPr>
            <a:r>
              <a:rPr lang="en-GB" altLang="en-US" sz="1800" b="0" dirty="0">
                <a:latin typeface="+mn-lt"/>
              </a:rPr>
              <a:t>Raised levels are present in 40–60% of asthmatics.</a:t>
            </a:r>
          </a:p>
          <a:p>
            <a:pPr eaLnBrk="1" hangingPunct="1">
              <a:lnSpc>
                <a:spcPct val="100000"/>
              </a:lnSpc>
              <a:buFont typeface="Arial" pitchFamily="34" charset="0"/>
              <a:buChar char="•"/>
            </a:pPr>
            <a:r>
              <a:rPr lang="en-GB" altLang="en-US" sz="1800" b="0" dirty="0">
                <a:latin typeface="+mn-lt"/>
              </a:rPr>
              <a:t>Release toxins that promote airway inflammation in asthmatic patients</a:t>
            </a:r>
          </a:p>
        </p:txBody>
      </p:sp>
      <p:pic>
        <p:nvPicPr>
          <p:cNvPr id="355"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111815" y="1299556"/>
            <a:ext cx="542365" cy="57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6"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585721" y="1298888"/>
            <a:ext cx="54363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7" name="TextBox 18"/>
          <p:cNvSpPr txBox="1">
            <a:spLocks noChangeArrowheads="1"/>
          </p:cNvSpPr>
          <p:nvPr/>
        </p:nvSpPr>
        <p:spPr bwMode="auto">
          <a:xfrm>
            <a:off x="3485500" y="1306823"/>
            <a:ext cx="1752599" cy="3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96" tIns="44948" rIns="89896" bIns="44948">
            <a:spAutoFit/>
          </a:bodyPr>
          <a:lstStyle>
            <a:lvl1pPr>
              <a:lnSpc>
                <a:spcPct val="90000"/>
              </a:lnSpc>
              <a:defRPr sz="3200" b="1">
                <a:solidFill>
                  <a:schemeClr val="tx1"/>
                </a:solidFill>
                <a:latin typeface="Helvetica" charset="0"/>
                <a:ea typeface="MS PGothic" pitchFamily="34" charset="-128"/>
              </a:defRPr>
            </a:lvl1pPr>
            <a:lvl2pPr marL="742950" indent="-285750">
              <a:lnSpc>
                <a:spcPct val="90000"/>
              </a:lnSpc>
              <a:defRPr sz="3200" b="1">
                <a:solidFill>
                  <a:schemeClr val="tx1"/>
                </a:solidFill>
                <a:latin typeface="Helvetica" charset="0"/>
                <a:ea typeface="MS PGothic" pitchFamily="34" charset="-128"/>
              </a:defRPr>
            </a:lvl2pPr>
            <a:lvl3pPr marL="1143000" indent="-228600">
              <a:lnSpc>
                <a:spcPct val="90000"/>
              </a:lnSpc>
              <a:defRPr sz="3200" b="1">
                <a:solidFill>
                  <a:schemeClr val="tx1"/>
                </a:solidFill>
                <a:latin typeface="Helvetica" charset="0"/>
                <a:ea typeface="MS PGothic" pitchFamily="34" charset="-128"/>
              </a:defRPr>
            </a:lvl3pPr>
            <a:lvl4pPr marL="1600200" indent="-228600">
              <a:lnSpc>
                <a:spcPct val="90000"/>
              </a:lnSpc>
              <a:defRPr sz="3200" b="1">
                <a:solidFill>
                  <a:schemeClr val="tx1"/>
                </a:solidFill>
                <a:latin typeface="Helvetica" charset="0"/>
                <a:ea typeface="MS PGothic" pitchFamily="34" charset="-128"/>
              </a:defRPr>
            </a:lvl4pPr>
            <a:lvl5pPr marL="2057400" indent="-228600">
              <a:lnSpc>
                <a:spcPct val="90000"/>
              </a:lnSpc>
              <a:defRPr sz="3200" b="1">
                <a:solidFill>
                  <a:schemeClr val="tx1"/>
                </a:solidFill>
                <a:latin typeface="Helvetica" charset="0"/>
                <a:ea typeface="MS PGothic" pitchFamily="34" charset="-128"/>
              </a:defRPr>
            </a:lvl5pPr>
            <a:lvl6pPr marL="25146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6pPr>
            <a:lvl7pPr marL="29718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7pPr>
            <a:lvl8pPr marL="34290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8pPr>
            <a:lvl9pPr marL="38862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9pPr>
          </a:lstStyle>
          <a:p>
            <a:pPr eaLnBrk="1" hangingPunct="1">
              <a:lnSpc>
                <a:spcPct val="100000"/>
              </a:lnSpc>
            </a:pPr>
            <a:r>
              <a:rPr lang="en-GB" altLang="en-US" sz="2000" dirty="0">
                <a:latin typeface="+mn-lt"/>
              </a:rPr>
              <a:t>Benralizumab</a:t>
            </a:r>
          </a:p>
        </p:txBody>
      </p:sp>
      <p:sp>
        <p:nvSpPr>
          <p:cNvPr id="358" name="TextBox 19"/>
          <p:cNvSpPr txBox="1">
            <a:spLocks noChangeArrowheads="1"/>
          </p:cNvSpPr>
          <p:nvPr/>
        </p:nvSpPr>
        <p:spPr bwMode="auto">
          <a:xfrm>
            <a:off x="5958595" y="1227453"/>
            <a:ext cx="1764015" cy="70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96" tIns="44948" rIns="89896" bIns="44948">
            <a:spAutoFit/>
          </a:bodyPr>
          <a:lstStyle>
            <a:lvl1pPr>
              <a:lnSpc>
                <a:spcPct val="90000"/>
              </a:lnSpc>
              <a:defRPr sz="3200" b="1">
                <a:solidFill>
                  <a:schemeClr val="tx1"/>
                </a:solidFill>
                <a:latin typeface="Helvetica" charset="0"/>
                <a:ea typeface="MS PGothic" pitchFamily="34" charset="-128"/>
              </a:defRPr>
            </a:lvl1pPr>
            <a:lvl2pPr marL="742950" indent="-285750">
              <a:lnSpc>
                <a:spcPct val="90000"/>
              </a:lnSpc>
              <a:defRPr sz="3200" b="1">
                <a:solidFill>
                  <a:schemeClr val="tx1"/>
                </a:solidFill>
                <a:latin typeface="Helvetica" charset="0"/>
                <a:ea typeface="MS PGothic" pitchFamily="34" charset="-128"/>
              </a:defRPr>
            </a:lvl2pPr>
            <a:lvl3pPr marL="1143000" indent="-228600">
              <a:lnSpc>
                <a:spcPct val="90000"/>
              </a:lnSpc>
              <a:defRPr sz="3200" b="1">
                <a:solidFill>
                  <a:schemeClr val="tx1"/>
                </a:solidFill>
                <a:latin typeface="Helvetica" charset="0"/>
                <a:ea typeface="MS PGothic" pitchFamily="34" charset="-128"/>
              </a:defRPr>
            </a:lvl3pPr>
            <a:lvl4pPr marL="1600200" indent="-228600">
              <a:lnSpc>
                <a:spcPct val="90000"/>
              </a:lnSpc>
              <a:defRPr sz="3200" b="1">
                <a:solidFill>
                  <a:schemeClr val="tx1"/>
                </a:solidFill>
                <a:latin typeface="Helvetica" charset="0"/>
                <a:ea typeface="MS PGothic" pitchFamily="34" charset="-128"/>
              </a:defRPr>
            </a:lvl4pPr>
            <a:lvl5pPr marL="2057400" indent="-228600">
              <a:lnSpc>
                <a:spcPct val="90000"/>
              </a:lnSpc>
              <a:defRPr sz="3200" b="1">
                <a:solidFill>
                  <a:schemeClr val="tx1"/>
                </a:solidFill>
                <a:latin typeface="Helvetica" charset="0"/>
                <a:ea typeface="MS PGothic" pitchFamily="34" charset="-128"/>
              </a:defRPr>
            </a:lvl5pPr>
            <a:lvl6pPr marL="25146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6pPr>
            <a:lvl7pPr marL="29718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7pPr>
            <a:lvl8pPr marL="34290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8pPr>
            <a:lvl9pPr marL="38862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9pPr>
          </a:lstStyle>
          <a:p>
            <a:pPr eaLnBrk="1" hangingPunct="1">
              <a:lnSpc>
                <a:spcPct val="100000"/>
              </a:lnSpc>
            </a:pPr>
            <a:r>
              <a:rPr lang="en-GB" altLang="en-US" sz="2000" dirty="0">
                <a:latin typeface="+mn-lt"/>
              </a:rPr>
              <a:t>Mepolizumab</a:t>
            </a:r>
          </a:p>
          <a:p>
            <a:pPr eaLnBrk="1" hangingPunct="1">
              <a:lnSpc>
                <a:spcPct val="100000"/>
              </a:lnSpc>
            </a:pPr>
            <a:r>
              <a:rPr lang="en-GB" altLang="en-US" sz="2000" dirty="0">
                <a:latin typeface="+mn-lt"/>
              </a:rPr>
              <a:t>Reslizumab</a:t>
            </a:r>
          </a:p>
        </p:txBody>
      </p:sp>
      <p:cxnSp>
        <p:nvCxnSpPr>
          <p:cNvPr id="359" name="Straight Arrow Connector 358"/>
          <p:cNvCxnSpPr/>
          <p:nvPr/>
        </p:nvCxnSpPr>
        <p:spPr>
          <a:xfrm flipH="1">
            <a:off x="5044018" y="1911664"/>
            <a:ext cx="271182" cy="941387"/>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0" name="TextBox 34"/>
          <p:cNvSpPr txBox="1">
            <a:spLocks noChangeArrowheads="1"/>
          </p:cNvSpPr>
          <p:nvPr/>
        </p:nvSpPr>
        <p:spPr bwMode="auto">
          <a:xfrm>
            <a:off x="3011750" y="4243699"/>
            <a:ext cx="1425036" cy="38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96" tIns="44948" rIns="89896" bIns="44948">
            <a:spAutoFit/>
          </a:bodyPr>
          <a:lstStyle>
            <a:lvl1pPr>
              <a:lnSpc>
                <a:spcPct val="90000"/>
              </a:lnSpc>
              <a:defRPr sz="3200" b="1">
                <a:solidFill>
                  <a:schemeClr val="tx1"/>
                </a:solidFill>
                <a:latin typeface="Helvetica" charset="0"/>
                <a:ea typeface="MS PGothic" pitchFamily="34" charset="-128"/>
              </a:defRPr>
            </a:lvl1pPr>
            <a:lvl2pPr marL="742950" indent="-285750">
              <a:lnSpc>
                <a:spcPct val="90000"/>
              </a:lnSpc>
              <a:defRPr sz="3200" b="1">
                <a:solidFill>
                  <a:schemeClr val="tx1"/>
                </a:solidFill>
                <a:latin typeface="Helvetica" charset="0"/>
                <a:ea typeface="MS PGothic" pitchFamily="34" charset="-128"/>
              </a:defRPr>
            </a:lvl2pPr>
            <a:lvl3pPr marL="1143000" indent="-228600">
              <a:lnSpc>
                <a:spcPct val="90000"/>
              </a:lnSpc>
              <a:defRPr sz="3200" b="1">
                <a:solidFill>
                  <a:schemeClr val="tx1"/>
                </a:solidFill>
                <a:latin typeface="Helvetica" charset="0"/>
                <a:ea typeface="MS PGothic" pitchFamily="34" charset="-128"/>
              </a:defRPr>
            </a:lvl3pPr>
            <a:lvl4pPr marL="1600200" indent="-228600">
              <a:lnSpc>
                <a:spcPct val="90000"/>
              </a:lnSpc>
              <a:defRPr sz="3200" b="1">
                <a:solidFill>
                  <a:schemeClr val="tx1"/>
                </a:solidFill>
                <a:latin typeface="Helvetica" charset="0"/>
                <a:ea typeface="MS PGothic" pitchFamily="34" charset="-128"/>
              </a:defRPr>
            </a:lvl4pPr>
            <a:lvl5pPr marL="2057400" indent="-228600">
              <a:lnSpc>
                <a:spcPct val="90000"/>
              </a:lnSpc>
              <a:defRPr sz="3200" b="1">
                <a:solidFill>
                  <a:schemeClr val="tx1"/>
                </a:solidFill>
                <a:latin typeface="Helvetica" charset="0"/>
                <a:ea typeface="MS PGothic" pitchFamily="34" charset="-128"/>
              </a:defRPr>
            </a:lvl5pPr>
            <a:lvl6pPr marL="25146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6pPr>
            <a:lvl7pPr marL="29718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7pPr>
            <a:lvl8pPr marL="34290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8pPr>
            <a:lvl9pPr marL="38862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9pPr>
          </a:lstStyle>
          <a:p>
            <a:pPr algn="ctr" eaLnBrk="1" hangingPunct="1">
              <a:lnSpc>
                <a:spcPct val="100000"/>
              </a:lnSpc>
            </a:pPr>
            <a:r>
              <a:rPr lang="en-GB" altLang="en-US" sz="1941" dirty="0">
                <a:solidFill>
                  <a:schemeClr val="accent2"/>
                </a:solidFill>
                <a:latin typeface="+mn-lt"/>
              </a:rPr>
              <a:t>Eosinophil</a:t>
            </a:r>
          </a:p>
        </p:txBody>
      </p:sp>
      <p:cxnSp>
        <p:nvCxnSpPr>
          <p:cNvPr id="361" name="Straight Arrow Connector 360"/>
          <p:cNvCxnSpPr/>
          <p:nvPr/>
        </p:nvCxnSpPr>
        <p:spPr>
          <a:xfrm flipH="1">
            <a:off x="7525868" y="1911664"/>
            <a:ext cx="272512" cy="941387"/>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2" name="Title 3"/>
          <p:cNvSpPr>
            <a:spLocks noGrp="1"/>
          </p:cNvSpPr>
          <p:nvPr>
            <p:ph type="title"/>
          </p:nvPr>
        </p:nvSpPr>
        <p:spPr>
          <a:xfrm>
            <a:off x="136187" y="220504"/>
            <a:ext cx="11906655" cy="838200"/>
          </a:xfrm>
        </p:spPr>
        <p:txBody>
          <a:bodyPr>
            <a:normAutofit/>
          </a:bodyPr>
          <a:lstStyle/>
          <a:p>
            <a:r>
              <a:rPr lang="en-US" altLang="en-US" sz="3600" dirty="0">
                <a:solidFill>
                  <a:schemeClr val="tx1"/>
                </a:solidFill>
              </a:rPr>
              <a:t>The Targets: IL-5 or Eosinophils (IL-5R</a:t>
            </a:r>
            <a:r>
              <a:rPr lang="el-GR" altLang="en-US" sz="3600" dirty="0">
                <a:solidFill>
                  <a:schemeClr val="tx1"/>
                </a:solidFill>
              </a:rPr>
              <a:t>α</a:t>
            </a:r>
            <a:r>
              <a:rPr lang="en-GB" altLang="en-US" sz="3600" dirty="0">
                <a:solidFill>
                  <a:schemeClr val="tx1"/>
                </a:solidFill>
              </a:rPr>
              <a:t>)</a:t>
            </a:r>
            <a:endParaRPr lang="en-US" sz="3600" dirty="0">
              <a:solidFill>
                <a:schemeClr val="tx1"/>
              </a:solidFill>
            </a:endParaRPr>
          </a:p>
        </p:txBody>
      </p:sp>
    </p:spTree>
    <p:extLst>
      <p:ext uri="{BB962C8B-B14F-4D97-AF65-F5344CB8AC3E}">
        <p14:creationId xmlns:p14="http://schemas.microsoft.com/office/powerpoint/2010/main" val="1663861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1"/>
          <p:cNvSpPr>
            <a:spLocks noGrp="1"/>
          </p:cNvSpPr>
          <p:nvPr>
            <p:ph type="title"/>
          </p:nvPr>
        </p:nvSpPr>
        <p:spPr>
          <a:xfrm>
            <a:off x="165370" y="220504"/>
            <a:ext cx="11662949" cy="838200"/>
          </a:xfrm>
        </p:spPr>
        <p:txBody>
          <a:bodyPr>
            <a:normAutofit/>
          </a:bodyPr>
          <a:lstStyle/>
          <a:p>
            <a:r>
              <a:rPr lang="en-US" sz="3600" dirty="0">
                <a:solidFill>
                  <a:schemeClr val="tx1"/>
                </a:solidFill>
              </a:rPr>
              <a:t>Effect of Anti-IL-5 on Blood Eosinophil Count</a:t>
            </a:r>
          </a:p>
        </p:txBody>
      </p:sp>
      <p:sp>
        <p:nvSpPr>
          <p:cNvPr id="4" name="Text Placeholder 3"/>
          <p:cNvSpPr>
            <a:spLocks noGrp="1"/>
          </p:cNvSpPr>
          <p:nvPr>
            <p:ph type="body" sz="quarter" idx="10"/>
          </p:nvPr>
        </p:nvSpPr>
        <p:spPr>
          <a:xfrm>
            <a:off x="2911869" y="6135162"/>
            <a:ext cx="6331166" cy="329174"/>
          </a:xfrm>
        </p:spPr>
        <p:txBody>
          <a:bodyPr anchor="t"/>
          <a:lstStyle/>
          <a:p>
            <a:r>
              <a:rPr lang="fr-FR" altLang="en-US" sz="1200" b="0" dirty="0">
                <a:solidFill>
                  <a:schemeClr val="tx1"/>
                </a:solidFill>
              </a:rPr>
              <a:t>Leckie MJ, et al. </a:t>
            </a:r>
            <a:r>
              <a:rPr lang="fr-FR" altLang="en-US" sz="1200" b="0" i="1" dirty="0">
                <a:solidFill>
                  <a:schemeClr val="tx1"/>
                </a:solidFill>
              </a:rPr>
              <a:t>Lancet</a:t>
            </a:r>
            <a:r>
              <a:rPr lang="fr-FR" altLang="en-US" sz="1200" b="0" dirty="0">
                <a:solidFill>
                  <a:schemeClr val="tx1"/>
                </a:solidFill>
              </a:rPr>
              <a:t>. 2000;356(9248):2144-2148.</a:t>
            </a:r>
          </a:p>
        </p:txBody>
      </p:sp>
      <p:grpSp>
        <p:nvGrpSpPr>
          <p:cNvPr id="6" name="Group 5">
            <a:extLst>
              <a:ext uri="{FF2B5EF4-FFF2-40B4-BE49-F238E27FC236}">
                <a16:creationId xmlns:a16="http://schemas.microsoft.com/office/drawing/2014/main" id="{4996DCFD-F2EC-4A97-BBAB-77D551555384}"/>
              </a:ext>
            </a:extLst>
          </p:cNvPr>
          <p:cNvGrpSpPr/>
          <p:nvPr/>
        </p:nvGrpSpPr>
        <p:grpSpPr>
          <a:xfrm>
            <a:off x="1802597" y="1261325"/>
            <a:ext cx="8579331" cy="4460757"/>
            <a:chOff x="1802597" y="1261325"/>
            <a:chExt cx="8579331" cy="4460757"/>
          </a:xfrm>
        </p:grpSpPr>
        <p:sp>
          <p:nvSpPr>
            <p:cNvPr id="19" name="TextBox 18"/>
            <p:cNvSpPr txBox="1"/>
            <p:nvPr/>
          </p:nvSpPr>
          <p:spPr>
            <a:xfrm rot="16200000">
              <a:off x="984235" y="3156235"/>
              <a:ext cx="2045044" cy="408319"/>
            </a:xfrm>
            <a:prstGeom prst="rect">
              <a:avLst/>
            </a:prstGeom>
            <a:noFill/>
          </p:spPr>
          <p:txBody>
            <a:bodyPr wrap="none" lIns="89896" tIns="44948" rIns="89896" bIns="44948" rtlCol="0">
              <a:spAutoFit/>
            </a:bodyPr>
            <a:lstStyle/>
            <a:p>
              <a:r>
                <a:rPr lang="en-US" sz="1588" b="1" dirty="0"/>
                <a:t>Blood eosinophils (x10</a:t>
              </a:r>
              <a:r>
                <a:rPr lang="en-US" sz="1588" b="1" baseline="30000" dirty="0"/>
                <a:t>9</a:t>
              </a:r>
              <a:r>
                <a:rPr lang="en-US" sz="1588" b="1" dirty="0"/>
                <a:t>/L)</a:t>
              </a:r>
            </a:p>
          </p:txBody>
        </p:sp>
        <p:sp>
          <p:nvSpPr>
            <p:cNvPr id="20" name="TextBox 19"/>
            <p:cNvSpPr txBox="1"/>
            <p:nvPr/>
          </p:nvSpPr>
          <p:spPr>
            <a:xfrm>
              <a:off x="5517161" y="5190414"/>
              <a:ext cx="2385170" cy="286131"/>
            </a:xfrm>
            <a:prstGeom prst="rect">
              <a:avLst/>
            </a:prstGeom>
            <a:noFill/>
          </p:spPr>
          <p:txBody>
            <a:bodyPr wrap="none" lIns="89896" tIns="44948" rIns="89896" bIns="44948" rtlCol="0">
              <a:spAutoFit/>
            </a:bodyPr>
            <a:lstStyle/>
            <a:p>
              <a:pPr algn="ctr"/>
              <a:r>
                <a:rPr lang="en-US" sz="1588" b="1" dirty="0"/>
                <a:t>Time relative to dose</a:t>
              </a:r>
            </a:p>
          </p:txBody>
        </p:sp>
        <p:grpSp>
          <p:nvGrpSpPr>
            <p:cNvPr id="21" name="Group 5"/>
            <p:cNvGrpSpPr>
              <a:grpSpLocks noChangeAspect="1"/>
            </p:cNvGrpSpPr>
            <p:nvPr/>
          </p:nvGrpSpPr>
          <p:grpSpPr bwMode="auto">
            <a:xfrm>
              <a:off x="2619954" y="1261325"/>
              <a:ext cx="7761974" cy="4460757"/>
              <a:chOff x="906" y="797"/>
              <a:chExt cx="4706" cy="3730"/>
            </a:xfrm>
          </p:grpSpPr>
          <p:sp>
            <p:nvSpPr>
              <p:cNvPr id="22" name="AutoShape 4"/>
              <p:cNvSpPr>
                <a:spLocks noChangeAspect="1" noChangeArrowheads="1" noTextEdit="1"/>
              </p:cNvSpPr>
              <p:nvPr/>
            </p:nvSpPr>
            <p:spPr bwMode="auto">
              <a:xfrm>
                <a:off x="908" y="813"/>
                <a:ext cx="4684" cy="3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grpSp>
            <p:nvGrpSpPr>
              <p:cNvPr id="23" name="Group 206"/>
              <p:cNvGrpSpPr>
                <a:grpSpLocks/>
              </p:cNvGrpSpPr>
              <p:nvPr/>
            </p:nvGrpSpPr>
            <p:grpSpPr bwMode="auto">
              <a:xfrm>
                <a:off x="906" y="797"/>
                <a:ext cx="4706" cy="3730"/>
                <a:chOff x="906" y="797"/>
                <a:chExt cx="4706" cy="3730"/>
              </a:xfrm>
            </p:grpSpPr>
            <p:sp>
              <p:nvSpPr>
                <p:cNvPr id="191" name="Line 6"/>
                <p:cNvSpPr>
                  <a:spLocks noChangeShapeType="1"/>
                </p:cNvSpPr>
                <p:nvPr/>
              </p:nvSpPr>
              <p:spPr bwMode="auto">
                <a:xfrm>
                  <a:off x="5474" y="2395"/>
                  <a:ext cx="96"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92" name="Line 7"/>
                <p:cNvSpPr>
                  <a:spLocks noChangeShapeType="1"/>
                </p:cNvSpPr>
                <p:nvPr/>
              </p:nvSpPr>
              <p:spPr bwMode="auto">
                <a:xfrm>
                  <a:off x="5522" y="2395"/>
                  <a:ext cx="0" cy="578"/>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93" name="Line 8"/>
                <p:cNvSpPr>
                  <a:spLocks noChangeShapeType="1"/>
                </p:cNvSpPr>
                <p:nvPr/>
              </p:nvSpPr>
              <p:spPr bwMode="auto">
                <a:xfrm>
                  <a:off x="5170" y="3107"/>
                  <a:ext cx="96"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94" name="Line 9"/>
                <p:cNvSpPr>
                  <a:spLocks noChangeShapeType="1"/>
                </p:cNvSpPr>
                <p:nvPr/>
              </p:nvSpPr>
              <p:spPr bwMode="auto">
                <a:xfrm>
                  <a:off x="5218" y="3107"/>
                  <a:ext cx="0" cy="166"/>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95" name="Line 10"/>
                <p:cNvSpPr>
                  <a:spLocks noChangeShapeType="1"/>
                </p:cNvSpPr>
                <p:nvPr/>
              </p:nvSpPr>
              <p:spPr bwMode="auto">
                <a:xfrm>
                  <a:off x="5160" y="2559"/>
                  <a:ext cx="96"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96" name="Line 11"/>
                <p:cNvSpPr>
                  <a:spLocks noChangeShapeType="1"/>
                </p:cNvSpPr>
                <p:nvPr/>
              </p:nvSpPr>
              <p:spPr bwMode="auto">
                <a:xfrm>
                  <a:off x="5208" y="2559"/>
                  <a:ext cx="0" cy="328"/>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97" name="Line 12"/>
                <p:cNvSpPr>
                  <a:spLocks noChangeShapeType="1"/>
                </p:cNvSpPr>
                <p:nvPr/>
              </p:nvSpPr>
              <p:spPr bwMode="auto">
                <a:xfrm>
                  <a:off x="5496" y="3409"/>
                  <a:ext cx="96"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98" name="Line 13"/>
                <p:cNvSpPr>
                  <a:spLocks noChangeShapeType="1"/>
                </p:cNvSpPr>
                <p:nvPr/>
              </p:nvSpPr>
              <p:spPr bwMode="auto">
                <a:xfrm>
                  <a:off x="5544" y="3409"/>
                  <a:ext cx="0" cy="136"/>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99" name="Line 14"/>
                <p:cNvSpPr>
                  <a:spLocks noChangeShapeType="1"/>
                </p:cNvSpPr>
                <p:nvPr/>
              </p:nvSpPr>
              <p:spPr bwMode="auto">
                <a:xfrm>
                  <a:off x="5170" y="3381"/>
                  <a:ext cx="96"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00" name="Line 15"/>
                <p:cNvSpPr>
                  <a:spLocks noChangeShapeType="1"/>
                </p:cNvSpPr>
                <p:nvPr/>
              </p:nvSpPr>
              <p:spPr bwMode="auto">
                <a:xfrm>
                  <a:off x="5218" y="3381"/>
                  <a:ext cx="0" cy="136"/>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01" name="Line 16"/>
                <p:cNvSpPr>
                  <a:spLocks noChangeShapeType="1"/>
                </p:cNvSpPr>
                <p:nvPr/>
              </p:nvSpPr>
              <p:spPr bwMode="auto">
                <a:xfrm>
                  <a:off x="4842" y="3227"/>
                  <a:ext cx="94"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02" name="Line 17"/>
                <p:cNvSpPr>
                  <a:spLocks noChangeShapeType="1"/>
                </p:cNvSpPr>
                <p:nvPr/>
              </p:nvSpPr>
              <p:spPr bwMode="auto">
                <a:xfrm>
                  <a:off x="4888" y="3227"/>
                  <a:ext cx="0" cy="136"/>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03" name="Line 18"/>
                <p:cNvSpPr>
                  <a:spLocks noChangeShapeType="1"/>
                </p:cNvSpPr>
                <p:nvPr/>
              </p:nvSpPr>
              <p:spPr bwMode="auto">
                <a:xfrm>
                  <a:off x="4532" y="3169"/>
                  <a:ext cx="96"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04" name="Line 19"/>
                <p:cNvSpPr>
                  <a:spLocks noChangeShapeType="1"/>
                </p:cNvSpPr>
                <p:nvPr/>
              </p:nvSpPr>
              <p:spPr bwMode="auto">
                <a:xfrm>
                  <a:off x="4580" y="3169"/>
                  <a:ext cx="0" cy="136"/>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05" name="Line 20"/>
                <p:cNvSpPr>
                  <a:spLocks noChangeShapeType="1"/>
                </p:cNvSpPr>
                <p:nvPr/>
              </p:nvSpPr>
              <p:spPr bwMode="auto">
                <a:xfrm>
                  <a:off x="4522" y="3409"/>
                  <a:ext cx="96"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06" name="Line 21"/>
                <p:cNvSpPr>
                  <a:spLocks noChangeShapeType="1"/>
                </p:cNvSpPr>
                <p:nvPr/>
              </p:nvSpPr>
              <p:spPr bwMode="auto">
                <a:xfrm>
                  <a:off x="4570" y="3409"/>
                  <a:ext cx="0" cy="84"/>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07" name="Line 22"/>
                <p:cNvSpPr>
                  <a:spLocks noChangeShapeType="1"/>
                </p:cNvSpPr>
                <p:nvPr/>
              </p:nvSpPr>
              <p:spPr bwMode="auto">
                <a:xfrm>
                  <a:off x="3570" y="3323"/>
                  <a:ext cx="96"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08" name="Line 23"/>
                <p:cNvSpPr>
                  <a:spLocks noChangeShapeType="1"/>
                </p:cNvSpPr>
                <p:nvPr/>
              </p:nvSpPr>
              <p:spPr bwMode="auto">
                <a:xfrm>
                  <a:off x="3618" y="3323"/>
                  <a:ext cx="0" cy="13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09" name="Line 24"/>
                <p:cNvSpPr>
                  <a:spLocks noChangeShapeType="1"/>
                </p:cNvSpPr>
                <p:nvPr/>
              </p:nvSpPr>
              <p:spPr bwMode="auto">
                <a:xfrm>
                  <a:off x="3570" y="3043"/>
                  <a:ext cx="96"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10" name="Line 25"/>
                <p:cNvSpPr>
                  <a:spLocks noChangeShapeType="1"/>
                </p:cNvSpPr>
                <p:nvPr/>
              </p:nvSpPr>
              <p:spPr bwMode="auto">
                <a:xfrm>
                  <a:off x="3618" y="3043"/>
                  <a:ext cx="0" cy="13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11" name="Line 26"/>
                <p:cNvSpPr>
                  <a:spLocks noChangeShapeType="1"/>
                </p:cNvSpPr>
                <p:nvPr/>
              </p:nvSpPr>
              <p:spPr bwMode="auto">
                <a:xfrm>
                  <a:off x="3256" y="3139"/>
                  <a:ext cx="94"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12" name="Line 27"/>
                <p:cNvSpPr>
                  <a:spLocks noChangeShapeType="1"/>
                </p:cNvSpPr>
                <p:nvPr/>
              </p:nvSpPr>
              <p:spPr bwMode="auto">
                <a:xfrm>
                  <a:off x="3302" y="3139"/>
                  <a:ext cx="0" cy="13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13" name="Line 28"/>
                <p:cNvSpPr>
                  <a:spLocks noChangeShapeType="1"/>
                </p:cNvSpPr>
                <p:nvPr/>
              </p:nvSpPr>
              <p:spPr bwMode="auto">
                <a:xfrm>
                  <a:off x="2908" y="2263"/>
                  <a:ext cx="96"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14" name="Line 29"/>
                <p:cNvSpPr>
                  <a:spLocks noChangeShapeType="1"/>
                </p:cNvSpPr>
                <p:nvPr/>
              </p:nvSpPr>
              <p:spPr bwMode="auto">
                <a:xfrm>
                  <a:off x="2956" y="2263"/>
                  <a:ext cx="0" cy="448"/>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15" name="Line 30"/>
                <p:cNvSpPr>
                  <a:spLocks noChangeShapeType="1"/>
                </p:cNvSpPr>
                <p:nvPr/>
              </p:nvSpPr>
              <p:spPr bwMode="auto">
                <a:xfrm>
                  <a:off x="3240" y="2291"/>
                  <a:ext cx="94"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16" name="Line 31"/>
                <p:cNvSpPr>
                  <a:spLocks noChangeShapeType="1"/>
                </p:cNvSpPr>
                <p:nvPr/>
              </p:nvSpPr>
              <p:spPr bwMode="auto">
                <a:xfrm>
                  <a:off x="3286" y="2291"/>
                  <a:ext cx="0" cy="45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17" name="Line 32"/>
                <p:cNvSpPr>
                  <a:spLocks noChangeShapeType="1"/>
                </p:cNvSpPr>
                <p:nvPr/>
              </p:nvSpPr>
              <p:spPr bwMode="auto">
                <a:xfrm>
                  <a:off x="3880" y="1831"/>
                  <a:ext cx="96"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18" name="Line 33"/>
                <p:cNvSpPr>
                  <a:spLocks noChangeShapeType="1"/>
                </p:cNvSpPr>
                <p:nvPr/>
              </p:nvSpPr>
              <p:spPr bwMode="auto">
                <a:xfrm>
                  <a:off x="3928" y="1831"/>
                  <a:ext cx="0" cy="50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19" name="Line 34"/>
                <p:cNvSpPr>
                  <a:spLocks noChangeShapeType="1"/>
                </p:cNvSpPr>
                <p:nvPr/>
              </p:nvSpPr>
              <p:spPr bwMode="auto">
                <a:xfrm>
                  <a:off x="4194" y="2047"/>
                  <a:ext cx="96"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20" name="Line 35"/>
                <p:cNvSpPr>
                  <a:spLocks noChangeShapeType="1"/>
                </p:cNvSpPr>
                <p:nvPr/>
              </p:nvSpPr>
              <p:spPr bwMode="auto">
                <a:xfrm>
                  <a:off x="4242" y="2047"/>
                  <a:ext cx="0" cy="50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21" name="Line 36"/>
                <p:cNvSpPr>
                  <a:spLocks noChangeShapeType="1"/>
                </p:cNvSpPr>
                <p:nvPr/>
              </p:nvSpPr>
              <p:spPr bwMode="auto">
                <a:xfrm>
                  <a:off x="4820" y="1583"/>
                  <a:ext cx="96"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22" name="Line 37"/>
                <p:cNvSpPr>
                  <a:spLocks noChangeShapeType="1"/>
                </p:cNvSpPr>
                <p:nvPr/>
              </p:nvSpPr>
              <p:spPr bwMode="auto">
                <a:xfrm>
                  <a:off x="4868" y="1583"/>
                  <a:ext cx="0" cy="67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23" name="Line 38"/>
                <p:cNvSpPr>
                  <a:spLocks noChangeShapeType="1"/>
                </p:cNvSpPr>
                <p:nvPr/>
              </p:nvSpPr>
              <p:spPr bwMode="auto">
                <a:xfrm>
                  <a:off x="4512" y="2435"/>
                  <a:ext cx="96"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24" name="Line 39"/>
                <p:cNvSpPr>
                  <a:spLocks noChangeShapeType="1"/>
                </p:cNvSpPr>
                <p:nvPr/>
              </p:nvSpPr>
              <p:spPr bwMode="auto">
                <a:xfrm>
                  <a:off x="4560" y="2435"/>
                  <a:ext cx="0" cy="306"/>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25" name="Line 40"/>
                <p:cNvSpPr>
                  <a:spLocks noChangeShapeType="1"/>
                </p:cNvSpPr>
                <p:nvPr/>
              </p:nvSpPr>
              <p:spPr bwMode="auto">
                <a:xfrm>
                  <a:off x="3570" y="2555"/>
                  <a:ext cx="96"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26" name="Line 41"/>
                <p:cNvSpPr>
                  <a:spLocks noChangeShapeType="1"/>
                </p:cNvSpPr>
                <p:nvPr/>
              </p:nvSpPr>
              <p:spPr bwMode="auto">
                <a:xfrm>
                  <a:off x="3618" y="2555"/>
                  <a:ext cx="0" cy="26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27" name="Line 42"/>
                <p:cNvSpPr>
                  <a:spLocks noChangeShapeType="1"/>
                </p:cNvSpPr>
                <p:nvPr/>
              </p:nvSpPr>
              <p:spPr bwMode="auto">
                <a:xfrm>
                  <a:off x="2598" y="2993"/>
                  <a:ext cx="96"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28" name="Line 43"/>
                <p:cNvSpPr>
                  <a:spLocks noChangeShapeType="1"/>
                </p:cNvSpPr>
                <p:nvPr/>
              </p:nvSpPr>
              <p:spPr bwMode="auto">
                <a:xfrm>
                  <a:off x="2646" y="2993"/>
                  <a:ext cx="0" cy="13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29" name="Line 44"/>
                <p:cNvSpPr>
                  <a:spLocks noChangeShapeType="1"/>
                </p:cNvSpPr>
                <p:nvPr/>
              </p:nvSpPr>
              <p:spPr bwMode="auto">
                <a:xfrm>
                  <a:off x="2282" y="3009"/>
                  <a:ext cx="96"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30" name="Line 45"/>
                <p:cNvSpPr>
                  <a:spLocks noChangeShapeType="1"/>
                </p:cNvSpPr>
                <p:nvPr/>
              </p:nvSpPr>
              <p:spPr bwMode="auto">
                <a:xfrm>
                  <a:off x="2330" y="3009"/>
                  <a:ext cx="0" cy="13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31" name="Line 46"/>
                <p:cNvSpPr>
                  <a:spLocks noChangeShapeType="1"/>
                </p:cNvSpPr>
                <p:nvPr/>
              </p:nvSpPr>
              <p:spPr bwMode="auto">
                <a:xfrm>
                  <a:off x="1640" y="1503"/>
                  <a:ext cx="96"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32" name="Line 47"/>
                <p:cNvSpPr>
                  <a:spLocks noChangeShapeType="1"/>
                </p:cNvSpPr>
                <p:nvPr/>
              </p:nvSpPr>
              <p:spPr bwMode="auto">
                <a:xfrm>
                  <a:off x="1688" y="1503"/>
                  <a:ext cx="0" cy="526"/>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33" name="Line 48"/>
                <p:cNvSpPr>
                  <a:spLocks noChangeShapeType="1"/>
                </p:cNvSpPr>
                <p:nvPr/>
              </p:nvSpPr>
              <p:spPr bwMode="auto">
                <a:xfrm>
                  <a:off x="1640" y="2213"/>
                  <a:ext cx="96"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34" name="Line 49"/>
                <p:cNvSpPr>
                  <a:spLocks noChangeShapeType="1"/>
                </p:cNvSpPr>
                <p:nvPr/>
              </p:nvSpPr>
              <p:spPr bwMode="auto">
                <a:xfrm>
                  <a:off x="1688" y="2213"/>
                  <a:ext cx="0" cy="626"/>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35" name="Line 50"/>
                <p:cNvSpPr>
                  <a:spLocks noChangeShapeType="1"/>
                </p:cNvSpPr>
                <p:nvPr/>
              </p:nvSpPr>
              <p:spPr bwMode="auto">
                <a:xfrm>
                  <a:off x="2282" y="2089"/>
                  <a:ext cx="96"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36" name="Line 51"/>
                <p:cNvSpPr>
                  <a:spLocks noChangeShapeType="1"/>
                </p:cNvSpPr>
                <p:nvPr/>
              </p:nvSpPr>
              <p:spPr bwMode="auto">
                <a:xfrm>
                  <a:off x="2330" y="2089"/>
                  <a:ext cx="0" cy="776"/>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37" name="Line 52"/>
                <p:cNvSpPr>
                  <a:spLocks noChangeShapeType="1"/>
                </p:cNvSpPr>
                <p:nvPr/>
              </p:nvSpPr>
              <p:spPr bwMode="auto">
                <a:xfrm>
                  <a:off x="2282" y="2347"/>
                  <a:ext cx="96"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38" name="Line 53"/>
                <p:cNvSpPr>
                  <a:spLocks noChangeShapeType="1"/>
                </p:cNvSpPr>
                <p:nvPr/>
              </p:nvSpPr>
              <p:spPr bwMode="auto">
                <a:xfrm>
                  <a:off x="2598" y="2041"/>
                  <a:ext cx="96"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39" name="Line 54"/>
                <p:cNvSpPr>
                  <a:spLocks noChangeShapeType="1"/>
                </p:cNvSpPr>
                <p:nvPr/>
              </p:nvSpPr>
              <p:spPr bwMode="auto">
                <a:xfrm>
                  <a:off x="2646" y="2041"/>
                  <a:ext cx="0" cy="44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40" name="Line 55"/>
                <p:cNvSpPr>
                  <a:spLocks noChangeShapeType="1"/>
                </p:cNvSpPr>
                <p:nvPr/>
              </p:nvSpPr>
              <p:spPr bwMode="auto">
                <a:xfrm>
                  <a:off x="2646" y="2203"/>
                  <a:ext cx="48" cy="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41" name="Line 56"/>
                <p:cNvSpPr>
                  <a:spLocks noChangeShapeType="1"/>
                </p:cNvSpPr>
                <p:nvPr/>
              </p:nvSpPr>
              <p:spPr bwMode="auto">
                <a:xfrm>
                  <a:off x="2598" y="2305"/>
                  <a:ext cx="58"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42" name="Line 57"/>
                <p:cNvSpPr>
                  <a:spLocks noChangeShapeType="1"/>
                </p:cNvSpPr>
                <p:nvPr/>
              </p:nvSpPr>
              <p:spPr bwMode="auto">
                <a:xfrm>
                  <a:off x="1962" y="2255"/>
                  <a:ext cx="96" cy="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43" name="Line 58"/>
                <p:cNvSpPr>
                  <a:spLocks noChangeShapeType="1"/>
                </p:cNvSpPr>
                <p:nvPr/>
              </p:nvSpPr>
              <p:spPr bwMode="auto">
                <a:xfrm>
                  <a:off x="2010" y="2255"/>
                  <a:ext cx="0" cy="376"/>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44" name="Line 59"/>
                <p:cNvSpPr>
                  <a:spLocks noChangeShapeType="1"/>
                </p:cNvSpPr>
                <p:nvPr/>
              </p:nvSpPr>
              <p:spPr bwMode="auto">
                <a:xfrm>
                  <a:off x="1962" y="2329"/>
                  <a:ext cx="96"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45" name="Line 60"/>
                <p:cNvSpPr>
                  <a:spLocks noChangeShapeType="1"/>
                </p:cNvSpPr>
                <p:nvPr/>
              </p:nvSpPr>
              <p:spPr bwMode="auto">
                <a:xfrm>
                  <a:off x="2010" y="2329"/>
                  <a:ext cx="0" cy="41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46" name="Line 61"/>
                <p:cNvSpPr>
                  <a:spLocks noChangeShapeType="1"/>
                </p:cNvSpPr>
                <p:nvPr/>
              </p:nvSpPr>
              <p:spPr bwMode="auto">
                <a:xfrm>
                  <a:off x="1318" y="2495"/>
                  <a:ext cx="96"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47" name="Line 62"/>
                <p:cNvSpPr>
                  <a:spLocks noChangeShapeType="1"/>
                </p:cNvSpPr>
                <p:nvPr/>
              </p:nvSpPr>
              <p:spPr bwMode="auto">
                <a:xfrm>
                  <a:off x="1366" y="2495"/>
                  <a:ext cx="0" cy="196"/>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48" name="Line 63"/>
                <p:cNvSpPr>
                  <a:spLocks noChangeShapeType="1"/>
                </p:cNvSpPr>
                <p:nvPr/>
              </p:nvSpPr>
              <p:spPr bwMode="auto">
                <a:xfrm>
                  <a:off x="1966" y="3009"/>
                  <a:ext cx="96"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49" name="Line 64"/>
                <p:cNvSpPr>
                  <a:spLocks noChangeShapeType="1"/>
                </p:cNvSpPr>
                <p:nvPr/>
              </p:nvSpPr>
              <p:spPr bwMode="auto">
                <a:xfrm>
                  <a:off x="2014" y="3009"/>
                  <a:ext cx="0" cy="13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50" name="Line 65"/>
                <p:cNvSpPr>
                  <a:spLocks noChangeShapeType="1"/>
                </p:cNvSpPr>
                <p:nvPr/>
              </p:nvSpPr>
              <p:spPr bwMode="auto">
                <a:xfrm>
                  <a:off x="1318" y="2669"/>
                  <a:ext cx="96"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51" name="Line 66"/>
                <p:cNvSpPr>
                  <a:spLocks noChangeShapeType="1"/>
                </p:cNvSpPr>
                <p:nvPr/>
              </p:nvSpPr>
              <p:spPr bwMode="auto">
                <a:xfrm>
                  <a:off x="1366" y="2669"/>
                  <a:ext cx="0" cy="272"/>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52" name="Line 67"/>
                <p:cNvSpPr>
                  <a:spLocks noChangeShapeType="1"/>
                </p:cNvSpPr>
                <p:nvPr/>
              </p:nvSpPr>
              <p:spPr bwMode="auto">
                <a:xfrm>
                  <a:off x="3240" y="3345"/>
                  <a:ext cx="94"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53" name="Line 68"/>
                <p:cNvSpPr>
                  <a:spLocks noChangeShapeType="1"/>
                </p:cNvSpPr>
                <p:nvPr/>
              </p:nvSpPr>
              <p:spPr bwMode="auto">
                <a:xfrm>
                  <a:off x="3286" y="3345"/>
                  <a:ext cx="0" cy="13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54" name="Line 69"/>
                <p:cNvSpPr>
                  <a:spLocks noChangeShapeType="1"/>
                </p:cNvSpPr>
                <p:nvPr/>
              </p:nvSpPr>
              <p:spPr bwMode="auto">
                <a:xfrm>
                  <a:off x="2918" y="3147"/>
                  <a:ext cx="94"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55" name="Line 70"/>
                <p:cNvSpPr>
                  <a:spLocks noChangeShapeType="1"/>
                </p:cNvSpPr>
                <p:nvPr/>
              </p:nvSpPr>
              <p:spPr bwMode="auto">
                <a:xfrm>
                  <a:off x="2964" y="3147"/>
                  <a:ext cx="0" cy="17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56" name="Line 71"/>
                <p:cNvSpPr>
                  <a:spLocks noChangeShapeType="1"/>
                </p:cNvSpPr>
                <p:nvPr/>
              </p:nvSpPr>
              <p:spPr bwMode="auto">
                <a:xfrm>
                  <a:off x="4208" y="3193"/>
                  <a:ext cx="94"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57" name="Line 72"/>
                <p:cNvSpPr>
                  <a:spLocks noChangeShapeType="1"/>
                </p:cNvSpPr>
                <p:nvPr/>
              </p:nvSpPr>
              <p:spPr bwMode="auto">
                <a:xfrm>
                  <a:off x="4256" y="3193"/>
                  <a:ext cx="0" cy="198"/>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58" name="Line 73"/>
                <p:cNvSpPr>
                  <a:spLocks noChangeShapeType="1"/>
                </p:cNvSpPr>
                <p:nvPr/>
              </p:nvSpPr>
              <p:spPr bwMode="auto">
                <a:xfrm>
                  <a:off x="3880" y="3283"/>
                  <a:ext cx="96" cy="0"/>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59" name="Line 74"/>
                <p:cNvSpPr>
                  <a:spLocks noChangeShapeType="1"/>
                </p:cNvSpPr>
                <p:nvPr/>
              </p:nvSpPr>
              <p:spPr bwMode="auto">
                <a:xfrm>
                  <a:off x="3928" y="3283"/>
                  <a:ext cx="0" cy="198"/>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60" name="Line 75"/>
                <p:cNvSpPr>
                  <a:spLocks noChangeShapeType="1"/>
                </p:cNvSpPr>
                <p:nvPr/>
              </p:nvSpPr>
              <p:spPr bwMode="auto">
                <a:xfrm>
                  <a:off x="4854" y="3493"/>
                  <a:ext cx="96"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61" name="Line 76"/>
                <p:cNvSpPr>
                  <a:spLocks noChangeShapeType="1"/>
                </p:cNvSpPr>
                <p:nvPr/>
              </p:nvSpPr>
              <p:spPr bwMode="auto">
                <a:xfrm>
                  <a:off x="4902" y="3493"/>
                  <a:ext cx="0" cy="136"/>
                </a:xfrm>
                <a:prstGeom prst="line">
                  <a:avLst/>
                </a:prstGeom>
                <a:noFill/>
                <a:ln w="127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62" name="Rectangle 77"/>
                <p:cNvSpPr>
                  <a:spLocks noChangeArrowheads="1"/>
                </p:cNvSpPr>
                <p:nvPr/>
              </p:nvSpPr>
              <p:spPr bwMode="auto">
                <a:xfrm>
                  <a:off x="906" y="1721"/>
                  <a:ext cx="19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588" b="1" dirty="0">
                      <a:latin typeface="+mn-lt"/>
                    </a:rPr>
                    <a:t>0.8</a:t>
                  </a:r>
                  <a:endParaRPr lang="en-US" altLang="en-US" sz="1588" dirty="0">
                    <a:latin typeface="+mn-lt"/>
                  </a:endParaRPr>
                </a:p>
              </p:txBody>
            </p:sp>
            <p:sp>
              <p:nvSpPr>
                <p:cNvPr id="263" name="Line 78"/>
                <p:cNvSpPr>
                  <a:spLocks noChangeShapeType="1"/>
                </p:cNvSpPr>
                <p:nvPr/>
              </p:nvSpPr>
              <p:spPr bwMode="auto">
                <a:xfrm>
                  <a:off x="4974" y="4527"/>
                  <a:ext cx="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64" name="Line 79"/>
                <p:cNvSpPr>
                  <a:spLocks noChangeShapeType="1"/>
                </p:cNvSpPr>
                <p:nvPr/>
              </p:nvSpPr>
              <p:spPr bwMode="auto">
                <a:xfrm>
                  <a:off x="1180" y="4527"/>
                  <a:ext cx="0"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65" name="Line 80"/>
                <p:cNvSpPr>
                  <a:spLocks noChangeShapeType="1"/>
                </p:cNvSpPr>
                <p:nvPr/>
              </p:nvSpPr>
              <p:spPr bwMode="auto">
                <a:xfrm>
                  <a:off x="1134" y="1827"/>
                  <a:ext cx="68"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ln>
                      <a:solidFill>
                        <a:schemeClr val="tx1"/>
                      </a:solidFill>
                    </a:ln>
                  </a:endParaRPr>
                </a:p>
              </p:txBody>
            </p:sp>
            <p:sp>
              <p:nvSpPr>
                <p:cNvPr id="266" name="Rectangle 81"/>
                <p:cNvSpPr>
                  <a:spLocks noChangeArrowheads="1"/>
                </p:cNvSpPr>
                <p:nvPr/>
              </p:nvSpPr>
              <p:spPr bwMode="auto">
                <a:xfrm>
                  <a:off x="906" y="1935"/>
                  <a:ext cx="19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588" b="1" dirty="0">
                      <a:latin typeface="+mn-lt"/>
                    </a:rPr>
                    <a:t>0.7</a:t>
                  </a:r>
                  <a:endParaRPr lang="en-US" altLang="en-US" sz="1588" dirty="0">
                    <a:latin typeface="+mn-lt"/>
                  </a:endParaRPr>
                </a:p>
              </p:txBody>
            </p:sp>
            <p:sp>
              <p:nvSpPr>
                <p:cNvPr id="267" name="Line 82"/>
                <p:cNvSpPr>
                  <a:spLocks noChangeShapeType="1"/>
                </p:cNvSpPr>
                <p:nvPr/>
              </p:nvSpPr>
              <p:spPr bwMode="auto">
                <a:xfrm>
                  <a:off x="1134" y="2041"/>
                  <a:ext cx="68"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ln>
                      <a:solidFill>
                        <a:schemeClr val="tx1"/>
                      </a:solidFill>
                    </a:ln>
                  </a:endParaRPr>
                </a:p>
              </p:txBody>
            </p:sp>
            <p:sp>
              <p:nvSpPr>
                <p:cNvPr id="268" name="Rectangle 83"/>
                <p:cNvSpPr>
                  <a:spLocks noChangeArrowheads="1"/>
                </p:cNvSpPr>
                <p:nvPr/>
              </p:nvSpPr>
              <p:spPr bwMode="auto">
                <a:xfrm>
                  <a:off x="906" y="2157"/>
                  <a:ext cx="19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588" b="1" dirty="0">
                      <a:latin typeface="+mn-lt"/>
                    </a:rPr>
                    <a:t>0.6</a:t>
                  </a:r>
                  <a:endParaRPr lang="en-US" altLang="en-US" sz="1588" dirty="0">
                    <a:latin typeface="+mn-lt"/>
                  </a:endParaRPr>
                </a:p>
              </p:txBody>
            </p:sp>
            <p:sp>
              <p:nvSpPr>
                <p:cNvPr id="269" name="Line 84"/>
                <p:cNvSpPr>
                  <a:spLocks noChangeShapeType="1"/>
                </p:cNvSpPr>
                <p:nvPr/>
              </p:nvSpPr>
              <p:spPr bwMode="auto">
                <a:xfrm>
                  <a:off x="1134" y="2261"/>
                  <a:ext cx="68"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ln>
                      <a:solidFill>
                        <a:schemeClr val="tx1"/>
                      </a:solidFill>
                    </a:ln>
                  </a:endParaRPr>
                </a:p>
              </p:txBody>
            </p:sp>
            <p:sp>
              <p:nvSpPr>
                <p:cNvPr id="270" name="Rectangle 85"/>
                <p:cNvSpPr>
                  <a:spLocks noChangeArrowheads="1"/>
                </p:cNvSpPr>
                <p:nvPr/>
              </p:nvSpPr>
              <p:spPr bwMode="auto">
                <a:xfrm>
                  <a:off x="906" y="2371"/>
                  <a:ext cx="19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588" b="1" dirty="0">
                      <a:latin typeface="+mn-lt"/>
                    </a:rPr>
                    <a:t>0.5</a:t>
                  </a:r>
                  <a:endParaRPr lang="en-US" altLang="en-US" sz="1588" dirty="0">
                    <a:latin typeface="+mn-lt"/>
                  </a:endParaRPr>
                </a:p>
              </p:txBody>
            </p:sp>
            <p:sp>
              <p:nvSpPr>
                <p:cNvPr id="271" name="Line 86"/>
                <p:cNvSpPr>
                  <a:spLocks noChangeShapeType="1"/>
                </p:cNvSpPr>
                <p:nvPr/>
              </p:nvSpPr>
              <p:spPr bwMode="auto">
                <a:xfrm>
                  <a:off x="1134" y="2475"/>
                  <a:ext cx="68"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ln>
                      <a:solidFill>
                        <a:schemeClr val="tx1"/>
                      </a:solidFill>
                    </a:ln>
                  </a:endParaRPr>
                </a:p>
              </p:txBody>
            </p:sp>
            <p:sp>
              <p:nvSpPr>
                <p:cNvPr id="272" name="Rectangle 87"/>
                <p:cNvSpPr>
                  <a:spLocks noChangeArrowheads="1"/>
                </p:cNvSpPr>
                <p:nvPr/>
              </p:nvSpPr>
              <p:spPr bwMode="auto">
                <a:xfrm>
                  <a:off x="906" y="2595"/>
                  <a:ext cx="19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588" b="1" dirty="0">
                      <a:latin typeface="+mn-lt"/>
                    </a:rPr>
                    <a:t>0.4</a:t>
                  </a:r>
                  <a:endParaRPr lang="en-US" altLang="en-US" sz="1588" dirty="0">
                    <a:latin typeface="+mn-lt"/>
                  </a:endParaRPr>
                </a:p>
              </p:txBody>
            </p:sp>
            <p:sp>
              <p:nvSpPr>
                <p:cNvPr id="273" name="Line 88"/>
                <p:cNvSpPr>
                  <a:spLocks noChangeShapeType="1"/>
                </p:cNvSpPr>
                <p:nvPr/>
              </p:nvSpPr>
              <p:spPr bwMode="auto">
                <a:xfrm>
                  <a:off x="1134" y="2699"/>
                  <a:ext cx="68"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ln>
                      <a:solidFill>
                        <a:schemeClr val="tx1"/>
                      </a:solidFill>
                    </a:ln>
                  </a:endParaRPr>
                </a:p>
              </p:txBody>
            </p:sp>
            <p:sp>
              <p:nvSpPr>
                <p:cNvPr id="274" name="Rectangle 89"/>
                <p:cNvSpPr>
                  <a:spLocks noChangeArrowheads="1"/>
                </p:cNvSpPr>
                <p:nvPr/>
              </p:nvSpPr>
              <p:spPr bwMode="auto">
                <a:xfrm>
                  <a:off x="906" y="2809"/>
                  <a:ext cx="19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588" b="1" dirty="0">
                      <a:latin typeface="+mn-lt"/>
                    </a:rPr>
                    <a:t>0.3</a:t>
                  </a:r>
                  <a:endParaRPr lang="en-US" altLang="en-US" sz="1588" dirty="0">
                    <a:latin typeface="+mn-lt"/>
                  </a:endParaRPr>
                </a:p>
              </p:txBody>
            </p:sp>
            <p:sp>
              <p:nvSpPr>
                <p:cNvPr id="275" name="Line 90"/>
                <p:cNvSpPr>
                  <a:spLocks noChangeShapeType="1"/>
                </p:cNvSpPr>
                <p:nvPr/>
              </p:nvSpPr>
              <p:spPr bwMode="auto">
                <a:xfrm>
                  <a:off x="1134" y="2913"/>
                  <a:ext cx="68"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ln>
                      <a:solidFill>
                        <a:schemeClr val="tx1"/>
                      </a:solidFill>
                    </a:ln>
                  </a:endParaRPr>
                </a:p>
              </p:txBody>
            </p:sp>
            <p:sp>
              <p:nvSpPr>
                <p:cNvPr id="276" name="Rectangle 91"/>
                <p:cNvSpPr>
                  <a:spLocks noChangeArrowheads="1"/>
                </p:cNvSpPr>
                <p:nvPr/>
              </p:nvSpPr>
              <p:spPr bwMode="auto">
                <a:xfrm>
                  <a:off x="906" y="3029"/>
                  <a:ext cx="19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588" b="1" dirty="0">
                      <a:latin typeface="+mn-lt"/>
                    </a:rPr>
                    <a:t>0.2</a:t>
                  </a:r>
                  <a:endParaRPr lang="en-US" altLang="en-US" sz="1588" dirty="0">
                    <a:latin typeface="+mn-lt"/>
                  </a:endParaRPr>
                </a:p>
              </p:txBody>
            </p:sp>
            <p:sp>
              <p:nvSpPr>
                <p:cNvPr id="277" name="Rectangle 92"/>
                <p:cNvSpPr>
                  <a:spLocks noChangeArrowheads="1"/>
                </p:cNvSpPr>
                <p:nvPr/>
              </p:nvSpPr>
              <p:spPr bwMode="auto">
                <a:xfrm rot="18780000">
                  <a:off x="968" y="3800"/>
                  <a:ext cx="46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–14 days</a:t>
                  </a:r>
                  <a:endParaRPr lang="en-US" altLang="en-US" sz="1588" dirty="0">
                    <a:latin typeface="+mn-lt"/>
                  </a:endParaRPr>
                </a:p>
              </p:txBody>
            </p:sp>
            <p:sp>
              <p:nvSpPr>
                <p:cNvPr id="281" name="Line 96"/>
                <p:cNvSpPr>
                  <a:spLocks noChangeShapeType="1"/>
                </p:cNvSpPr>
                <p:nvPr/>
              </p:nvSpPr>
              <p:spPr bwMode="auto">
                <a:xfrm>
                  <a:off x="1134" y="3135"/>
                  <a:ext cx="68"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ln>
                      <a:solidFill>
                        <a:schemeClr val="tx1"/>
                      </a:solidFill>
                    </a:ln>
                  </a:endParaRPr>
                </a:p>
              </p:txBody>
            </p:sp>
            <p:sp>
              <p:nvSpPr>
                <p:cNvPr id="282" name="Rectangle 97"/>
                <p:cNvSpPr>
                  <a:spLocks noChangeArrowheads="1"/>
                </p:cNvSpPr>
                <p:nvPr/>
              </p:nvSpPr>
              <p:spPr bwMode="auto">
                <a:xfrm>
                  <a:off x="906" y="3243"/>
                  <a:ext cx="19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588" b="1" dirty="0">
                      <a:latin typeface="+mn-lt"/>
                    </a:rPr>
                    <a:t>0.1</a:t>
                  </a:r>
                  <a:endParaRPr lang="en-US" altLang="en-US" sz="1588" dirty="0">
                    <a:latin typeface="+mn-lt"/>
                  </a:endParaRPr>
                </a:p>
              </p:txBody>
            </p:sp>
            <p:sp>
              <p:nvSpPr>
                <p:cNvPr id="283" name="Rectangle 98"/>
                <p:cNvSpPr>
                  <a:spLocks noChangeArrowheads="1"/>
                </p:cNvSpPr>
                <p:nvPr/>
              </p:nvSpPr>
              <p:spPr bwMode="auto">
                <a:xfrm>
                  <a:off x="906" y="3459"/>
                  <a:ext cx="19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588" b="1" dirty="0">
                      <a:latin typeface="+mn-lt"/>
                    </a:rPr>
                    <a:t>0.0</a:t>
                  </a:r>
                  <a:endParaRPr lang="en-US" altLang="en-US" sz="1588" dirty="0">
                    <a:latin typeface="+mn-lt"/>
                  </a:endParaRPr>
                </a:p>
              </p:txBody>
            </p:sp>
            <p:sp>
              <p:nvSpPr>
                <p:cNvPr id="284" name="Line 99"/>
                <p:cNvSpPr>
                  <a:spLocks noChangeShapeType="1"/>
                </p:cNvSpPr>
                <p:nvPr/>
              </p:nvSpPr>
              <p:spPr bwMode="auto">
                <a:xfrm>
                  <a:off x="1134" y="3349"/>
                  <a:ext cx="68"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ln>
                      <a:solidFill>
                        <a:schemeClr val="tx1"/>
                      </a:solidFill>
                    </a:ln>
                  </a:endParaRPr>
                </a:p>
              </p:txBody>
            </p:sp>
            <p:sp>
              <p:nvSpPr>
                <p:cNvPr id="285" name="Freeform 100"/>
                <p:cNvSpPr>
                  <a:spLocks/>
                </p:cNvSpPr>
                <p:nvPr/>
              </p:nvSpPr>
              <p:spPr bwMode="auto">
                <a:xfrm>
                  <a:off x="1134" y="1477"/>
                  <a:ext cx="68" cy="2094"/>
                </a:xfrm>
                <a:custGeom>
                  <a:avLst/>
                  <a:gdLst>
                    <a:gd name="T0" fmla="*/ 68 w 68"/>
                    <a:gd name="T1" fmla="*/ 0 h 2094"/>
                    <a:gd name="T2" fmla="*/ 68 w 68"/>
                    <a:gd name="T3" fmla="*/ 2094 h 2094"/>
                    <a:gd name="T4" fmla="*/ 0 w 68"/>
                    <a:gd name="T5" fmla="*/ 2094 h 2094"/>
                  </a:gdLst>
                  <a:ahLst/>
                  <a:cxnLst>
                    <a:cxn ang="0">
                      <a:pos x="T0" y="T1"/>
                    </a:cxn>
                    <a:cxn ang="0">
                      <a:pos x="T2" y="T3"/>
                    </a:cxn>
                    <a:cxn ang="0">
                      <a:pos x="T4" y="T5"/>
                    </a:cxn>
                  </a:cxnLst>
                  <a:rect l="0" t="0" r="r" b="b"/>
                  <a:pathLst>
                    <a:path w="68" h="2094">
                      <a:moveTo>
                        <a:pt x="68" y="0"/>
                      </a:moveTo>
                      <a:lnTo>
                        <a:pt x="68" y="2094"/>
                      </a:lnTo>
                      <a:lnTo>
                        <a:pt x="0" y="2094"/>
                      </a:lnTo>
                    </a:path>
                  </a:pathLst>
                </a:custGeom>
                <a:noFill/>
                <a:ln w="285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86" name="Freeform 101"/>
                <p:cNvSpPr>
                  <a:spLocks/>
                </p:cNvSpPr>
                <p:nvPr/>
              </p:nvSpPr>
              <p:spPr bwMode="auto">
                <a:xfrm>
                  <a:off x="1366" y="3599"/>
                  <a:ext cx="4178" cy="66"/>
                </a:xfrm>
                <a:custGeom>
                  <a:avLst/>
                  <a:gdLst>
                    <a:gd name="T0" fmla="*/ 0 w 4178"/>
                    <a:gd name="T1" fmla="*/ 66 h 66"/>
                    <a:gd name="T2" fmla="*/ 0 w 4178"/>
                    <a:gd name="T3" fmla="*/ 0 h 66"/>
                    <a:gd name="T4" fmla="*/ 4178 w 4178"/>
                    <a:gd name="T5" fmla="*/ 0 h 66"/>
                    <a:gd name="T6" fmla="*/ 4178 w 4178"/>
                    <a:gd name="T7" fmla="*/ 66 h 66"/>
                  </a:gdLst>
                  <a:ahLst/>
                  <a:cxnLst>
                    <a:cxn ang="0">
                      <a:pos x="T0" y="T1"/>
                    </a:cxn>
                    <a:cxn ang="0">
                      <a:pos x="T2" y="T3"/>
                    </a:cxn>
                    <a:cxn ang="0">
                      <a:pos x="T4" y="T5"/>
                    </a:cxn>
                    <a:cxn ang="0">
                      <a:pos x="T6" y="T7"/>
                    </a:cxn>
                  </a:cxnLst>
                  <a:rect l="0" t="0" r="r" b="b"/>
                  <a:pathLst>
                    <a:path w="4178" h="66">
                      <a:moveTo>
                        <a:pt x="0" y="66"/>
                      </a:moveTo>
                      <a:lnTo>
                        <a:pt x="0" y="0"/>
                      </a:lnTo>
                      <a:lnTo>
                        <a:pt x="4178" y="0"/>
                      </a:lnTo>
                      <a:lnTo>
                        <a:pt x="4178" y="66"/>
                      </a:lnTo>
                    </a:path>
                  </a:pathLst>
                </a:custGeom>
                <a:noFill/>
                <a:ln w="285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87" name="Rectangle 102"/>
                <p:cNvSpPr>
                  <a:spLocks noChangeArrowheads="1"/>
                </p:cNvSpPr>
                <p:nvPr/>
              </p:nvSpPr>
              <p:spPr bwMode="auto">
                <a:xfrm rot="18780000">
                  <a:off x="1337" y="3815"/>
                  <a:ext cx="302"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t>–</a:t>
                  </a:r>
                  <a:r>
                    <a:rPr lang="en-US" altLang="en-US" sz="1412" b="1" dirty="0">
                      <a:latin typeface="+mn-lt"/>
                    </a:rPr>
                    <a:t>13 d</a:t>
                  </a:r>
                  <a:endParaRPr lang="en-US" altLang="en-US" sz="1588" dirty="0">
                    <a:latin typeface="+mn-lt"/>
                  </a:endParaRPr>
                </a:p>
              </p:txBody>
            </p:sp>
            <p:sp>
              <p:nvSpPr>
                <p:cNvPr id="288" name="Rectangle 103"/>
                <p:cNvSpPr>
                  <a:spLocks noChangeArrowheads="1"/>
                </p:cNvSpPr>
                <p:nvPr/>
              </p:nvSpPr>
              <p:spPr bwMode="auto">
                <a:xfrm rot="18780000">
                  <a:off x="1574" y="3694"/>
                  <a:ext cx="6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a</a:t>
                  </a:r>
                  <a:endParaRPr lang="en-US" altLang="en-US" sz="1588" dirty="0">
                    <a:latin typeface="+mn-lt"/>
                  </a:endParaRPr>
                </a:p>
              </p:txBody>
            </p:sp>
            <p:sp>
              <p:nvSpPr>
                <p:cNvPr id="289" name="Rectangle 104"/>
                <p:cNvSpPr>
                  <a:spLocks noChangeArrowheads="1"/>
                </p:cNvSpPr>
                <p:nvPr/>
              </p:nvSpPr>
              <p:spPr bwMode="auto">
                <a:xfrm rot="18780000">
                  <a:off x="1594" y="3653"/>
                  <a:ext cx="112"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ys</a:t>
                  </a:r>
                  <a:endParaRPr lang="en-US" altLang="en-US" sz="1588" dirty="0">
                    <a:latin typeface="+mn-lt"/>
                  </a:endParaRPr>
                </a:p>
              </p:txBody>
            </p:sp>
            <p:sp>
              <p:nvSpPr>
                <p:cNvPr id="291" name="Line 106"/>
                <p:cNvSpPr>
                  <a:spLocks noChangeShapeType="1"/>
                </p:cNvSpPr>
                <p:nvPr/>
              </p:nvSpPr>
              <p:spPr bwMode="auto">
                <a:xfrm flipV="1">
                  <a:off x="1686" y="3599"/>
                  <a:ext cx="0" cy="66"/>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92" name="Rectangle 107"/>
                <p:cNvSpPr>
                  <a:spLocks noChangeArrowheads="1"/>
                </p:cNvSpPr>
                <p:nvPr/>
              </p:nvSpPr>
              <p:spPr bwMode="auto">
                <a:xfrm rot="18780000">
                  <a:off x="3044" y="3777"/>
                  <a:ext cx="165"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5 d</a:t>
                  </a:r>
                  <a:endParaRPr lang="en-US" altLang="en-US" sz="1588" dirty="0">
                    <a:latin typeface="+mn-lt"/>
                  </a:endParaRPr>
                </a:p>
              </p:txBody>
            </p:sp>
            <p:sp>
              <p:nvSpPr>
                <p:cNvPr id="293" name="Rectangle 108"/>
                <p:cNvSpPr>
                  <a:spLocks noChangeArrowheads="1"/>
                </p:cNvSpPr>
                <p:nvPr/>
              </p:nvSpPr>
              <p:spPr bwMode="auto">
                <a:xfrm rot="18780000">
                  <a:off x="3174" y="3694"/>
                  <a:ext cx="6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a</a:t>
                  </a:r>
                  <a:endParaRPr lang="en-US" altLang="en-US" sz="1588" dirty="0">
                    <a:latin typeface="+mn-lt"/>
                  </a:endParaRPr>
                </a:p>
              </p:txBody>
            </p:sp>
            <p:sp>
              <p:nvSpPr>
                <p:cNvPr id="294" name="Rectangle 109"/>
                <p:cNvSpPr>
                  <a:spLocks noChangeArrowheads="1"/>
                </p:cNvSpPr>
                <p:nvPr/>
              </p:nvSpPr>
              <p:spPr bwMode="auto">
                <a:xfrm rot="18780000">
                  <a:off x="3219" y="3653"/>
                  <a:ext cx="62"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y</a:t>
                  </a:r>
                  <a:endParaRPr lang="en-US" altLang="en-US" sz="1588" dirty="0">
                    <a:latin typeface="+mn-lt"/>
                  </a:endParaRPr>
                </a:p>
              </p:txBody>
            </p:sp>
            <p:sp>
              <p:nvSpPr>
                <p:cNvPr id="295" name="Rectangle 110"/>
                <p:cNvSpPr>
                  <a:spLocks noChangeArrowheads="1"/>
                </p:cNvSpPr>
                <p:nvPr/>
              </p:nvSpPr>
              <p:spPr bwMode="auto">
                <a:xfrm rot="18780000">
                  <a:off x="3260" y="3612"/>
                  <a:ext cx="5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s</a:t>
                  </a:r>
                  <a:endParaRPr lang="en-US" altLang="en-US" sz="1588" dirty="0">
                    <a:latin typeface="+mn-lt"/>
                  </a:endParaRPr>
                </a:p>
              </p:txBody>
            </p:sp>
            <p:sp>
              <p:nvSpPr>
                <p:cNvPr id="296" name="Line 111"/>
                <p:cNvSpPr>
                  <a:spLocks noChangeShapeType="1"/>
                </p:cNvSpPr>
                <p:nvPr/>
              </p:nvSpPr>
              <p:spPr bwMode="auto">
                <a:xfrm flipV="1">
                  <a:off x="3286" y="3599"/>
                  <a:ext cx="0" cy="66"/>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97" name="Rectangle 112"/>
                <p:cNvSpPr>
                  <a:spLocks noChangeArrowheads="1"/>
                </p:cNvSpPr>
                <p:nvPr/>
              </p:nvSpPr>
              <p:spPr bwMode="auto">
                <a:xfrm rot="18780000">
                  <a:off x="3376" y="3777"/>
                  <a:ext cx="165"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8 d</a:t>
                  </a:r>
                  <a:endParaRPr lang="en-US" altLang="en-US" sz="1588" dirty="0">
                    <a:latin typeface="+mn-lt"/>
                  </a:endParaRPr>
                </a:p>
              </p:txBody>
            </p:sp>
            <p:sp>
              <p:nvSpPr>
                <p:cNvPr id="298" name="Rectangle 113"/>
                <p:cNvSpPr>
                  <a:spLocks noChangeArrowheads="1"/>
                </p:cNvSpPr>
                <p:nvPr/>
              </p:nvSpPr>
              <p:spPr bwMode="auto">
                <a:xfrm rot="18780000">
                  <a:off x="3506" y="3694"/>
                  <a:ext cx="6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a</a:t>
                  </a:r>
                  <a:endParaRPr lang="en-US" altLang="en-US" sz="1588" dirty="0">
                    <a:latin typeface="+mn-lt"/>
                  </a:endParaRPr>
                </a:p>
              </p:txBody>
            </p:sp>
            <p:sp>
              <p:nvSpPr>
                <p:cNvPr id="299" name="Rectangle 114"/>
                <p:cNvSpPr>
                  <a:spLocks noChangeArrowheads="1"/>
                </p:cNvSpPr>
                <p:nvPr/>
              </p:nvSpPr>
              <p:spPr bwMode="auto">
                <a:xfrm rot="18780000">
                  <a:off x="3551" y="3653"/>
                  <a:ext cx="62"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y</a:t>
                  </a:r>
                  <a:endParaRPr lang="en-US" altLang="en-US" sz="1588" dirty="0">
                    <a:latin typeface="+mn-lt"/>
                  </a:endParaRPr>
                </a:p>
              </p:txBody>
            </p:sp>
            <p:sp>
              <p:nvSpPr>
                <p:cNvPr id="300" name="Rectangle 115"/>
                <p:cNvSpPr>
                  <a:spLocks noChangeArrowheads="1"/>
                </p:cNvSpPr>
                <p:nvPr/>
              </p:nvSpPr>
              <p:spPr bwMode="auto">
                <a:xfrm rot="18780000">
                  <a:off x="3592" y="3612"/>
                  <a:ext cx="5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s</a:t>
                  </a:r>
                  <a:endParaRPr lang="en-US" altLang="en-US" sz="1588" dirty="0">
                    <a:latin typeface="+mn-lt"/>
                  </a:endParaRPr>
                </a:p>
              </p:txBody>
            </p:sp>
            <p:sp>
              <p:nvSpPr>
                <p:cNvPr id="301" name="Line 116"/>
                <p:cNvSpPr>
                  <a:spLocks noChangeShapeType="1"/>
                </p:cNvSpPr>
                <p:nvPr/>
              </p:nvSpPr>
              <p:spPr bwMode="auto">
                <a:xfrm flipV="1">
                  <a:off x="3618" y="3599"/>
                  <a:ext cx="0" cy="66"/>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02" name="Rectangle 117"/>
                <p:cNvSpPr>
                  <a:spLocks noChangeArrowheads="1"/>
                </p:cNvSpPr>
                <p:nvPr/>
              </p:nvSpPr>
              <p:spPr bwMode="auto">
                <a:xfrm rot="18780000">
                  <a:off x="3684" y="3777"/>
                  <a:ext cx="165"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9 d</a:t>
                  </a:r>
                  <a:endParaRPr lang="en-US" altLang="en-US" sz="1588" dirty="0">
                    <a:latin typeface="+mn-lt"/>
                  </a:endParaRPr>
                </a:p>
              </p:txBody>
            </p:sp>
            <p:sp>
              <p:nvSpPr>
                <p:cNvPr id="303" name="Rectangle 118"/>
                <p:cNvSpPr>
                  <a:spLocks noChangeArrowheads="1"/>
                </p:cNvSpPr>
                <p:nvPr/>
              </p:nvSpPr>
              <p:spPr bwMode="auto">
                <a:xfrm rot="18780000">
                  <a:off x="3816" y="3694"/>
                  <a:ext cx="6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a</a:t>
                  </a:r>
                  <a:endParaRPr lang="en-US" altLang="en-US" sz="1588" dirty="0">
                    <a:latin typeface="+mn-lt"/>
                  </a:endParaRPr>
                </a:p>
              </p:txBody>
            </p:sp>
            <p:sp>
              <p:nvSpPr>
                <p:cNvPr id="304" name="Rectangle 119"/>
                <p:cNvSpPr>
                  <a:spLocks noChangeArrowheads="1"/>
                </p:cNvSpPr>
                <p:nvPr/>
              </p:nvSpPr>
              <p:spPr bwMode="auto">
                <a:xfrm rot="18780000">
                  <a:off x="3861" y="3653"/>
                  <a:ext cx="62"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y</a:t>
                  </a:r>
                  <a:endParaRPr lang="en-US" altLang="en-US" sz="1588" dirty="0">
                    <a:latin typeface="+mn-lt"/>
                  </a:endParaRPr>
                </a:p>
              </p:txBody>
            </p:sp>
            <p:sp>
              <p:nvSpPr>
                <p:cNvPr id="305" name="Rectangle 120"/>
                <p:cNvSpPr>
                  <a:spLocks noChangeArrowheads="1"/>
                </p:cNvSpPr>
                <p:nvPr/>
              </p:nvSpPr>
              <p:spPr bwMode="auto">
                <a:xfrm rot="18780000">
                  <a:off x="3902" y="3612"/>
                  <a:ext cx="5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s</a:t>
                  </a:r>
                  <a:endParaRPr lang="en-US" altLang="en-US" sz="1588" dirty="0">
                    <a:latin typeface="+mn-lt"/>
                  </a:endParaRPr>
                </a:p>
              </p:txBody>
            </p:sp>
            <p:sp>
              <p:nvSpPr>
                <p:cNvPr id="306" name="Line 121"/>
                <p:cNvSpPr>
                  <a:spLocks noChangeShapeType="1"/>
                </p:cNvSpPr>
                <p:nvPr/>
              </p:nvSpPr>
              <p:spPr bwMode="auto">
                <a:xfrm flipV="1">
                  <a:off x="3928" y="3599"/>
                  <a:ext cx="0" cy="66"/>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07" name="Rectangle 122"/>
                <p:cNvSpPr>
                  <a:spLocks noChangeArrowheads="1"/>
                </p:cNvSpPr>
                <p:nvPr/>
              </p:nvSpPr>
              <p:spPr bwMode="auto">
                <a:xfrm rot="18780000">
                  <a:off x="3962" y="3799"/>
                  <a:ext cx="23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15 d</a:t>
                  </a:r>
                  <a:endParaRPr lang="en-US" altLang="en-US" sz="1588" dirty="0">
                    <a:latin typeface="+mn-lt"/>
                  </a:endParaRPr>
                </a:p>
              </p:txBody>
            </p:sp>
            <p:sp>
              <p:nvSpPr>
                <p:cNvPr id="308" name="Rectangle 123"/>
                <p:cNvSpPr>
                  <a:spLocks noChangeArrowheads="1"/>
                </p:cNvSpPr>
                <p:nvPr/>
              </p:nvSpPr>
              <p:spPr bwMode="auto">
                <a:xfrm rot="18780000">
                  <a:off x="4148" y="3694"/>
                  <a:ext cx="6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a</a:t>
                  </a:r>
                  <a:endParaRPr lang="en-US" altLang="en-US" sz="1588" dirty="0">
                    <a:latin typeface="+mn-lt"/>
                  </a:endParaRPr>
                </a:p>
              </p:txBody>
            </p:sp>
            <p:sp>
              <p:nvSpPr>
                <p:cNvPr id="309" name="Rectangle 124"/>
                <p:cNvSpPr>
                  <a:spLocks noChangeArrowheads="1"/>
                </p:cNvSpPr>
                <p:nvPr/>
              </p:nvSpPr>
              <p:spPr bwMode="auto">
                <a:xfrm rot="18780000">
                  <a:off x="4193" y="3653"/>
                  <a:ext cx="62"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y</a:t>
                  </a:r>
                  <a:endParaRPr lang="en-US" altLang="en-US" sz="1588" dirty="0">
                    <a:latin typeface="+mn-lt"/>
                  </a:endParaRPr>
                </a:p>
              </p:txBody>
            </p:sp>
            <p:sp>
              <p:nvSpPr>
                <p:cNvPr id="310" name="Rectangle 125"/>
                <p:cNvSpPr>
                  <a:spLocks noChangeArrowheads="1"/>
                </p:cNvSpPr>
                <p:nvPr/>
              </p:nvSpPr>
              <p:spPr bwMode="auto">
                <a:xfrm rot="18780000">
                  <a:off x="4232" y="3612"/>
                  <a:ext cx="5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s</a:t>
                  </a:r>
                  <a:endParaRPr lang="en-US" altLang="en-US" sz="1588" dirty="0">
                    <a:latin typeface="+mn-lt"/>
                  </a:endParaRPr>
                </a:p>
              </p:txBody>
            </p:sp>
            <p:sp>
              <p:nvSpPr>
                <p:cNvPr id="311" name="Line 126"/>
                <p:cNvSpPr>
                  <a:spLocks noChangeShapeType="1"/>
                </p:cNvSpPr>
                <p:nvPr/>
              </p:nvSpPr>
              <p:spPr bwMode="auto">
                <a:xfrm flipV="1">
                  <a:off x="4260" y="3599"/>
                  <a:ext cx="0" cy="66"/>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12" name="Rectangle 127"/>
                <p:cNvSpPr>
                  <a:spLocks noChangeArrowheads="1"/>
                </p:cNvSpPr>
                <p:nvPr/>
              </p:nvSpPr>
              <p:spPr bwMode="auto">
                <a:xfrm rot="18780000">
                  <a:off x="4274" y="3799"/>
                  <a:ext cx="23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29 d</a:t>
                  </a:r>
                  <a:endParaRPr lang="en-US" altLang="en-US" sz="1588" dirty="0">
                    <a:latin typeface="+mn-lt"/>
                  </a:endParaRPr>
                </a:p>
              </p:txBody>
            </p:sp>
            <p:sp>
              <p:nvSpPr>
                <p:cNvPr id="313" name="Rectangle 128"/>
                <p:cNvSpPr>
                  <a:spLocks noChangeArrowheads="1"/>
                </p:cNvSpPr>
                <p:nvPr/>
              </p:nvSpPr>
              <p:spPr bwMode="auto">
                <a:xfrm rot="18780000">
                  <a:off x="4458" y="3694"/>
                  <a:ext cx="6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a</a:t>
                  </a:r>
                  <a:endParaRPr lang="en-US" altLang="en-US" sz="1588" dirty="0">
                    <a:latin typeface="+mn-lt"/>
                  </a:endParaRPr>
                </a:p>
              </p:txBody>
            </p:sp>
            <p:sp>
              <p:nvSpPr>
                <p:cNvPr id="314" name="Rectangle 129"/>
                <p:cNvSpPr>
                  <a:spLocks noChangeArrowheads="1"/>
                </p:cNvSpPr>
                <p:nvPr/>
              </p:nvSpPr>
              <p:spPr bwMode="auto">
                <a:xfrm rot="18780000">
                  <a:off x="4503" y="3653"/>
                  <a:ext cx="62"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y</a:t>
                  </a:r>
                  <a:endParaRPr lang="en-US" altLang="en-US" sz="1588" dirty="0">
                    <a:latin typeface="+mn-lt"/>
                  </a:endParaRPr>
                </a:p>
              </p:txBody>
            </p:sp>
            <p:sp>
              <p:nvSpPr>
                <p:cNvPr id="315" name="Rectangle 130"/>
                <p:cNvSpPr>
                  <a:spLocks noChangeArrowheads="1"/>
                </p:cNvSpPr>
                <p:nvPr/>
              </p:nvSpPr>
              <p:spPr bwMode="auto">
                <a:xfrm rot="18780000">
                  <a:off x="4544" y="3612"/>
                  <a:ext cx="5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s</a:t>
                  </a:r>
                  <a:endParaRPr lang="en-US" altLang="en-US" sz="1588" dirty="0">
                    <a:latin typeface="+mn-lt"/>
                  </a:endParaRPr>
                </a:p>
              </p:txBody>
            </p:sp>
            <p:sp>
              <p:nvSpPr>
                <p:cNvPr id="316" name="Line 131"/>
                <p:cNvSpPr>
                  <a:spLocks noChangeShapeType="1"/>
                </p:cNvSpPr>
                <p:nvPr/>
              </p:nvSpPr>
              <p:spPr bwMode="auto">
                <a:xfrm flipV="1">
                  <a:off x="4572" y="3599"/>
                  <a:ext cx="0" cy="66"/>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17" name="Rectangle 132"/>
                <p:cNvSpPr>
                  <a:spLocks noChangeArrowheads="1"/>
                </p:cNvSpPr>
                <p:nvPr/>
              </p:nvSpPr>
              <p:spPr bwMode="auto">
                <a:xfrm rot="18780000">
                  <a:off x="4604" y="3799"/>
                  <a:ext cx="23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30 d</a:t>
                  </a:r>
                  <a:endParaRPr lang="en-US" altLang="en-US" sz="1588" dirty="0">
                    <a:latin typeface="+mn-lt"/>
                  </a:endParaRPr>
                </a:p>
              </p:txBody>
            </p:sp>
            <p:sp>
              <p:nvSpPr>
                <p:cNvPr id="318" name="Rectangle 133"/>
                <p:cNvSpPr>
                  <a:spLocks noChangeArrowheads="1"/>
                </p:cNvSpPr>
                <p:nvPr/>
              </p:nvSpPr>
              <p:spPr bwMode="auto">
                <a:xfrm rot="18780000">
                  <a:off x="4790" y="3694"/>
                  <a:ext cx="6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a</a:t>
                  </a:r>
                  <a:endParaRPr lang="en-US" altLang="en-US" sz="1588" dirty="0">
                    <a:latin typeface="+mn-lt"/>
                  </a:endParaRPr>
                </a:p>
              </p:txBody>
            </p:sp>
            <p:sp>
              <p:nvSpPr>
                <p:cNvPr id="319" name="Rectangle 134"/>
                <p:cNvSpPr>
                  <a:spLocks noChangeArrowheads="1"/>
                </p:cNvSpPr>
                <p:nvPr/>
              </p:nvSpPr>
              <p:spPr bwMode="auto">
                <a:xfrm rot="18780000">
                  <a:off x="4835" y="3653"/>
                  <a:ext cx="62"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y</a:t>
                  </a:r>
                  <a:endParaRPr lang="en-US" altLang="en-US" sz="1588" dirty="0">
                    <a:latin typeface="+mn-lt"/>
                  </a:endParaRPr>
                </a:p>
              </p:txBody>
            </p:sp>
            <p:sp>
              <p:nvSpPr>
                <p:cNvPr id="320" name="Rectangle 135"/>
                <p:cNvSpPr>
                  <a:spLocks noChangeArrowheads="1"/>
                </p:cNvSpPr>
                <p:nvPr/>
              </p:nvSpPr>
              <p:spPr bwMode="auto">
                <a:xfrm rot="18780000">
                  <a:off x="4876" y="3612"/>
                  <a:ext cx="5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s</a:t>
                  </a:r>
                  <a:endParaRPr lang="en-US" altLang="en-US" sz="1588" dirty="0">
                    <a:latin typeface="+mn-lt"/>
                  </a:endParaRPr>
                </a:p>
              </p:txBody>
            </p:sp>
            <p:sp>
              <p:nvSpPr>
                <p:cNvPr id="321" name="Line 136"/>
                <p:cNvSpPr>
                  <a:spLocks noChangeShapeType="1"/>
                </p:cNvSpPr>
                <p:nvPr/>
              </p:nvSpPr>
              <p:spPr bwMode="auto">
                <a:xfrm flipV="1">
                  <a:off x="4902" y="3599"/>
                  <a:ext cx="0" cy="66"/>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22" name="Rectangle 137"/>
                <p:cNvSpPr>
                  <a:spLocks noChangeArrowheads="1"/>
                </p:cNvSpPr>
                <p:nvPr/>
              </p:nvSpPr>
              <p:spPr bwMode="auto">
                <a:xfrm rot="18780000">
                  <a:off x="4917" y="3880"/>
                  <a:ext cx="65"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8</a:t>
                  </a:r>
                  <a:endParaRPr lang="en-US" altLang="en-US" sz="1588" dirty="0">
                    <a:latin typeface="+mn-lt"/>
                  </a:endParaRPr>
                </a:p>
              </p:txBody>
            </p:sp>
            <p:sp>
              <p:nvSpPr>
                <p:cNvPr id="323" name="Rectangle 138"/>
                <p:cNvSpPr>
                  <a:spLocks noChangeArrowheads="1"/>
                </p:cNvSpPr>
                <p:nvPr/>
              </p:nvSpPr>
              <p:spPr bwMode="auto">
                <a:xfrm rot="18780000">
                  <a:off x="4979" y="3800"/>
                  <a:ext cx="9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w</a:t>
                  </a:r>
                  <a:endParaRPr lang="en-US" altLang="en-US" sz="1588" dirty="0">
                    <a:latin typeface="+mn-lt"/>
                  </a:endParaRPr>
                </a:p>
              </p:txBody>
            </p:sp>
            <p:sp>
              <p:nvSpPr>
                <p:cNvPr id="324" name="Rectangle 139"/>
                <p:cNvSpPr>
                  <a:spLocks noChangeArrowheads="1"/>
                </p:cNvSpPr>
                <p:nvPr/>
              </p:nvSpPr>
              <p:spPr bwMode="auto">
                <a:xfrm rot="18780000">
                  <a:off x="5032" y="3720"/>
                  <a:ext cx="13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ee</a:t>
                  </a:r>
                  <a:endParaRPr lang="en-US" altLang="en-US" sz="1588" dirty="0">
                    <a:latin typeface="+mn-lt"/>
                  </a:endParaRPr>
                </a:p>
              </p:txBody>
            </p:sp>
            <p:sp>
              <p:nvSpPr>
                <p:cNvPr id="325" name="Rectangle 140"/>
                <p:cNvSpPr>
                  <a:spLocks noChangeArrowheads="1"/>
                </p:cNvSpPr>
                <p:nvPr/>
              </p:nvSpPr>
              <p:spPr bwMode="auto">
                <a:xfrm rot="18780000">
                  <a:off x="5141" y="3652"/>
                  <a:ext cx="62"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k</a:t>
                  </a:r>
                  <a:endParaRPr lang="en-US" altLang="en-US" sz="1588" dirty="0">
                    <a:latin typeface="+mn-lt"/>
                  </a:endParaRPr>
                </a:p>
              </p:txBody>
            </p:sp>
            <p:sp>
              <p:nvSpPr>
                <p:cNvPr id="326" name="Rectangle 141"/>
                <p:cNvSpPr>
                  <a:spLocks noChangeArrowheads="1"/>
                </p:cNvSpPr>
                <p:nvPr/>
              </p:nvSpPr>
              <p:spPr bwMode="auto">
                <a:xfrm rot="18780000">
                  <a:off x="5182" y="3612"/>
                  <a:ext cx="5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s</a:t>
                  </a:r>
                  <a:endParaRPr lang="en-US" altLang="en-US" sz="1588" dirty="0">
                    <a:latin typeface="+mn-lt"/>
                  </a:endParaRPr>
                </a:p>
              </p:txBody>
            </p:sp>
            <p:sp>
              <p:nvSpPr>
                <p:cNvPr id="327" name="Rectangle 142"/>
                <p:cNvSpPr>
                  <a:spLocks noChangeArrowheads="1"/>
                </p:cNvSpPr>
                <p:nvPr/>
              </p:nvSpPr>
              <p:spPr bwMode="auto">
                <a:xfrm rot="18780000">
                  <a:off x="5181" y="3902"/>
                  <a:ext cx="13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16</a:t>
                  </a:r>
                  <a:endParaRPr lang="en-US" altLang="en-US" sz="1588" dirty="0">
                    <a:latin typeface="+mn-lt"/>
                  </a:endParaRPr>
                </a:p>
              </p:txBody>
            </p:sp>
            <p:sp>
              <p:nvSpPr>
                <p:cNvPr id="328" name="Rectangle 143"/>
                <p:cNvSpPr>
                  <a:spLocks noChangeArrowheads="1"/>
                </p:cNvSpPr>
                <p:nvPr/>
              </p:nvSpPr>
              <p:spPr bwMode="auto">
                <a:xfrm rot="18780000">
                  <a:off x="5301" y="3800"/>
                  <a:ext cx="9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w</a:t>
                  </a:r>
                  <a:endParaRPr lang="en-US" altLang="en-US" sz="1588" dirty="0">
                    <a:latin typeface="+mn-lt"/>
                  </a:endParaRPr>
                </a:p>
              </p:txBody>
            </p:sp>
            <p:sp>
              <p:nvSpPr>
                <p:cNvPr id="329" name="Rectangle 144"/>
                <p:cNvSpPr>
                  <a:spLocks noChangeArrowheads="1"/>
                </p:cNvSpPr>
                <p:nvPr/>
              </p:nvSpPr>
              <p:spPr bwMode="auto">
                <a:xfrm rot="18780000">
                  <a:off x="5356" y="3720"/>
                  <a:ext cx="13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ee</a:t>
                  </a:r>
                  <a:endParaRPr lang="en-US" altLang="en-US" sz="1588" dirty="0">
                    <a:latin typeface="+mn-lt"/>
                  </a:endParaRPr>
                </a:p>
              </p:txBody>
            </p:sp>
            <p:sp>
              <p:nvSpPr>
                <p:cNvPr id="330" name="Rectangle 145"/>
                <p:cNvSpPr>
                  <a:spLocks noChangeArrowheads="1"/>
                </p:cNvSpPr>
                <p:nvPr/>
              </p:nvSpPr>
              <p:spPr bwMode="auto">
                <a:xfrm rot="18780000">
                  <a:off x="5465" y="3652"/>
                  <a:ext cx="62"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k</a:t>
                  </a:r>
                  <a:endParaRPr lang="en-US" altLang="en-US" sz="1588" dirty="0">
                    <a:latin typeface="+mn-lt"/>
                  </a:endParaRPr>
                </a:p>
              </p:txBody>
            </p:sp>
            <p:sp>
              <p:nvSpPr>
                <p:cNvPr id="331" name="Rectangle 146"/>
                <p:cNvSpPr>
                  <a:spLocks noChangeArrowheads="1"/>
                </p:cNvSpPr>
                <p:nvPr/>
              </p:nvSpPr>
              <p:spPr bwMode="auto">
                <a:xfrm rot="18780000">
                  <a:off x="5506" y="3612"/>
                  <a:ext cx="51"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s</a:t>
                  </a:r>
                  <a:endParaRPr lang="en-US" altLang="en-US" sz="1588" dirty="0">
                    <a:latin typeface="+mn-lt"/>
                  </a:endParaRPr>
                </a:p>
              </p:txBody>
            </p:sp>
            <p:sp>
              <p:nvSpPr>
                <p:cNvPr id="332" name="Line 147"/>
                <p:cNvSpPr>
                  <a:spLocks noChangeShapeType="1"/>
                </p:cNvSpPr>
                <p:nvPr/>
              </p:nvSpPr>
              <p:spPr bwMode="auto">
                <a:xfrm flipV="1">
                  <a:off x="5208" y="3599"/>
                  <a:ext cx="0" cy="66"/>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33" name="Rectangle 148"/>
                <p:cNvSpPr>
                  <a:spLocks noChangeArrowheads="1"/>
                </p:cNvSpPr>
                <p:nvPr/>
              </p:nvSpPr>
              <p:spPr bwMode="auto">
                <a:xfrm rot="18780000">
                  <a:off x="1896" y="3696"/>
                  <a:ext cx="7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p</a:t>
                  </a:r>
                  <a:endParaRPr lang="en-US" altLang="en-US" sz="1588" dirty="0">
                    <a:latin typeface="+mn-lt"/>
                  </a:endParaRPr>
                </a:p>
              </p:txBody>
            </p:sp>
            <p:sp>
              <p:nvSpPr>
                <p:cNvPr id="334" name="Rectangle 149"/>
                <p:cNvSpPr>
                  <a:spLocks noChangeArrowheads="1"/>
                </p:cNvSpPr>
                <p:nvPr/>
              </p:nvSpPr>
              <p:spPr bwMode="auto">
                <a:xfrm rot="18780000">
                  <a:off x="1947" y="3656"/>
                  <a:ext cx="4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r</a:t>
                  </a:r>
                  <a:endParaRPr lang="en-US" altLang="en-US" sz="1588" dirty="0">
                    <a:latin typeface="+mn-lt"/>
                  </a:endParaRPr>
                </a:p>
              </p:txBody>
            </p:sp>
            <p:sp>
              <p:nvSpPr>
                <p:cNvPr id="335" name="Rectangle 150"/>
                <p:cNvSpPr>
                  <a:spLocks noChangeArrowheads="1"/>
                </p:cNvSpPr>
                <p:nvPr/>
              </p:nvSpPr>
              <p:spPr bwMode="auto">
                <a:xfrm rot="18780000">
                  <a:off x="1973" y="3618"/>
                  <a:ext cx="65"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e</a:t>
                  </a:r>
                  <a:endParaRPr lang="en-US" altLang="en-US" sz="1588" dirty="0">
                    <a:latin typeface="+mn-lt"/>
                  </a:endParaRPr>
                </a:p>
              </p:txBody>
            </p:sp>
            <p:sp>
              <p:nvSpPr>
                <p:cNvPr id="336" name="Line 151"/>
                <p:cNvSpPr>
                  <a:spLocks noChangeShapeType="1"/>
                </p:cNvSpPr>
                <p:nvPr/>
              </p:nvSpPr>
              <p:spPr bwMode="auto">
                <a:xfrm flipV="1">
                  <a:off x="2012" y="3599"/>
                  <a:ext cx="0" cy="66"/>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37" name="Rectangle 152"/>
                <p:cNvSpPr>
                  <a:spLocks noChangeArrowheads="1"/>
                </p:cNvSpPr>
                <p:nvPr/>
              </p:nvSpPr>
              <p:spPr bwMode="auto">
                <a:xfrm rot="18780000">
                  <a:off x="2208" y="3653"/>
                  <a:ext cx="165"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6 h</a:t>
                  </a:r>
                  <a:endParaRPr lang="en-US" altLang="en-US" sz="1588" dirty="0">
                    <a:latin typeface="+mn-lt"/>
                  </a:endParaRPr>
                </a:p>
              </p:txBody>
            </p:sp>
            <p:sp>
              <p:nvSpPr>
                <p:cNvPr id="338" name="Line 153"/>
                <p:cNvSpPr>
                  <a:spLocks noChangeShapeType="1"/>
                </p:cNvSpPr>
                <p:nvPr/>
              </p:nvSpPr>
              <p:spPr bwMode="auto">
                <a:xfrm flipV="1">
                  <a:off x="2332" y="3599"/>
                  <a:ext cx="0" cy="66"/>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39" name="Rectangle 154"/>
                <p:cNvSpPr>
                  <a:spLocks noChangeArrowheads="1"/>
                </p:cNvSpPr>
                <p:nvPr/>
              </p:nvSpPr>
              <p:spPr bwMode="auto">
                <a:xfrm rot="18780000">
                  <a:off x="2476" y="3677"/>
                  <a:ext cx="23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12 h</a:t>
                  </a:r>
                  <a:endParaRPr lang="en-US" altLang="en-US" sz="1588" dirty="0">
                    <a:latin typeface="+mn-lt"/>
                  </a:endParaRPr>
                </a:p>
              </p:txBody>
            </p:sp>
            <p:sp>
              <p:nvSpPr>
                <p:cNvPr id="340" name="Line 155"/>
                <p:cNvSpPr>
                  <a:spLocks noChangeShapeType="1"/>
                </p:cNvSpPr>
                <p:nvPr/>
              </p:nvSpPr>
              <p:spPr bwMode="auto">
                <a:xfrm flipV="1">
                  <a:off x="2656" y="3599"/>
                  <a:ext cx="0" cy="66"/>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41" name="Rectangle 156"/>
                <p:cNvSpPr>
                  <a:spLocks noChangeArrowheads="1"/>
                </p:cNvSpPr>
                <p:nvPr/>
              </p:nvSpPr>
              <p:spPr bwMode="auto">
                <a:xfrm rot="18780000">
                  <a:off x="2786" y="3677"/>
                  <a:ext cx="23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24 h</a:t>
                  </a:r>
                  <a:endParaRPr lang="en-US" altLang="en-US" sz="1588" dirty="0">
                    <a:latin typeface="+mn-lt"/>
                  </a:endParaRPr>
                </a:p>
              </p:txBody>
            </p:sp>
            <p:sp>
              <p:nvSpPr>
                <p:cNvPr id="342" name="Line 157"/>
                <p:cNvSpPr>
                  <a:spLocks noChangeShapeType="1"/>
                </p:cNvSpPr>
                <p:nvPr/>
              </p:nvSpPr>
              <p:spPr bwMode="auto">
                <a:xfrm flipV="1">
                  <a:off x="2964" y="3599"/>
                  <a:ext cx="0" cy="66"/>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43" name="Rectangle 158"/>
                <p:cNvSpPr>
                  <a:spLocks noChangeArrowheads="1"/>
                </p:cNvSpPr>
                <p:nvPr/>
              </p:nvSpPr>
              <p:spPr bwMode="auto">
                <a:xfrm>
                  <a:off x="1180" y="1087"/>
                  <a:ext cx="46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Allergen</a:t>
                  </a:r>
                  <a:endParaRPr lang="en-US" altLang="en-US" sz="1588" dirty="0">
                    <a:latin typeface="+mn-lt"/>
                  </a:endParaRPr>
                </a:p>
              </p:txBody>
            </p:sp>
            <p:sp>
              <p:nvSpPr>
                <p:cNvPr id="344" name="Rectangle 162"/>
                <p:cNvSpPr>
                  <a:spLocks noChangeArrowheads="1"/>
                </p:cNvSpPr>
                <p:nvPr/>
              </p:nvSpPr>
              <p:spPr bwMode="auto">
                <a:xfrm>
                  <a:off x="1154" y="1253"/>
                  <a:ext cx="52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challenge</a:t>
                  </a:r>
                  <a:endParaRPr lang="en-US" altLang="en-US" sz="1588" dirty="0">
                    <a:latin typeface="+mn-lt"/>
                  </a:endParaRPr>
                </a:p>
              </p:txBody>
            </p:sp>
            <p:sp>
              <p:nvSpPr>
                <p:cNvPr id="345" name="Rectangle 172"/>
                <p:cNvSpPr>
                  <a:spLocks noChangeArrowheads="1"/>
                </p:cNvSpPr>
                <p:nvPr/>
              </p:nvSpPr>
              <p:spPr bwMode="auto">
                <a:xfrm>
                  <a:off x="2510" y="797"/>
                  <a:ext cx="27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10 m</a:t>
                  </a:r>
                  <a:endParaRPr lang="en-US" altLang="en-US" sz="1588" dirty="0">
                    <a:latin typeface="+mn-lt"/>
                  </a:endParaRPr>
                </a:p>
              </p:txBody>
            </p:sp>
            <p:sp>
              <p:nvSpPr>
                <p:cNvPr id="346" name="Rectangle 173"/>
                <p:cNvSpPr>
                  <a:spLocks noChangeArrowheads="1"/>
                </p:cNvSpPr>
                <p:nvPr/>
              </p:nvSpPr>
              <p:spPr bwMode="auto">
                <a:xfrm>
                  <a:off x="2774" y="797"/>
                  <a:ext cx="6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g</a:t>
                  </a:r>
                  <a:endParaRPr lang="en-US" altLang="en-US" sz="1588" dirty="0">
                    <a:latin typeface="+mn-lt"/>
                  </a:endParaRPr>
                </a:p>
              </p:txBody>
            </p:sp>
            <p:sp>
              <p:nvSpPr>
                <p:cNvPr id="347" name="Rectangle 174"/>
                <p:cNvSpPr>
                  <a:spLocks noChangeArrowheads="1"/>
                </p:cNvSpPr>
                <p:nvPr/>
              </p:nvSpPr>
              <p:spPr bwMode="auto">
                <a:xfrm>
                  <a:off x="2838" y="797"/>
                  <a:ext cx="48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/kg dose</a:t>
                  </a:r>
                  <a:endParaRPr lang="en-US" altLang="en-US" sz="1588" dirty="0">
                    <a:latin typeface="+mn-lt"/>
                  </a:endParaRPr>
                </a:p>
              </p:txBody>
            </p:sp>
            <p:sp>
              <p:nvSpPr>
                <p:cNvPr id="348" name="Rectangle 175"/>
                <p:cNvSpPr>
                  <a:spLocks noChangeArrowheads="1"/>
                </p:cNvSpPr>
                <p:nvPr/>
              </p:nvSpPr>
              <p:spPr bwMode="auto">
                <a:xfrm>
                  <a:off x="2510" y="933"/>
                  <a:ext cx="43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Placebo</a:t>
                  </a:r>
                  <a:endParaRPr lang="en-US" altLang="en-US" sz="1588" dirty="0">
                    <a:latin typeface="+mn-lt"/>
                  </a:endParaRPr>
                </a:p>
              </p:txBody>
            </p:sp>
            <p:sp>
              <p:nvSpPr>
                <p:cNvPr id="363" name="Rectangle 176"/>
                <p:cNvSpPr>
                  <a:spLocks noChangeArrowheads="1"/>
                </p:cNvSpPr>
                <p:nvPr/>
              </p:nvSpPr>
              <p:spPr bwMode="auto">
                <a:xfrm>
                  <a:off x="2510" y="1069"/>
                  <a:ext cx="34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2–5 m</a:t>
                  </a:r>
                  <a:endParaRPr lang="en-US" altLang="en-US" sz="1588" dirty="0">
                    <a:latin typeface="+mn-lt"/>
                  </a:endParaRPr>
                </a:p>
              </p:txBody>
            </p:sp>
            <p:sp>
              <p:nvSpPr>
                <p:cNvPr id="364" name="Rectangle 177"/>
                <p:cNvSpPr>
                  <a:spLocks noChangeArrowheads="1"/>
                </p:cNvSpPr>
                <p:nvPr/>
              </p:nvSpPr>
              <p:spPr bwMode="auto">
                <a:xfrm>
                  <a:off x="2812" y="1069"/>
                  <a:ext cx="6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g</a:t>
                  </a:r>
                  <a:endParaRPr lang="en-US" altLang="en-US" sz="1588" dirty="0">
                    <a:latin typeface="+mn-lt"/>
                  </a:endParaRPr>
                </a:p>
              </p:txBody>
            </p:sp>
            <p:sp>
              <p:nvSpPr>
                <p:cNvPr id="365" name="Rectangle 178"/>
                <p:cNvSpPr>
                  <a:spLocks noChangeArrowheads="1"/>
                </p:cNvSpPr>
                <p:nvPr/>
              </p:nvSpPr>
              <p:spPr bwMode="auto">
                <a:xfrm>
                  <a:off x="2876" y="1069"/>
                  <a:ext cx="48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/kg dose</a:t>
                  </a:r>
                  <a:endParaRPr lang="en-US" altLang="en-US" sz="1588" dirty="0">
                    <a:latin typeface="+mn-lt"/>
                  </a:endParaRPr>
                </a:p>
              </p:txBody>
            </p:sp>
            <p:sp>
              <p:nvSpPr>
                <p:cNvPr id="366" name="Rectangle 186"/>
                <p:cNvSpPr>
                  <a:spLocks noChangeArrowheads="1"/>
                </p:cNvSpPr>
                <p:nvPr/>
              </p:nvSpPr>
              <p:spPr bwMode="auto">
                <a:xfrm>
                  <a:off x="1950" y="1791"/>
                  <a:ext cx="27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Dose</a:t>
                  </a:r>
                  <a:endParaRPr lang="en-US" altLang="en-US" sz="1588" dirty="0">
                    <a:latin typeface="+mn-lt"/>
                  </a:endParaRPr>
                </a:p>
              </p:txBody>
            </p:sp>
            <p:sp>
              <p:nvSpPr>
                <p:cNvPr id="367" name="Line 187"/>
                <p:cNvSpPr>
                  <a:spLocks noChangeShapeType="1"/>
                </p:cNvSpPr>
                <p:nvPr/>
              </p:nvSpPr>
              <p:spPr bwMode="auto">
                <a:xfrm flipH="1">
                  <a:off x="2442" y="1031"/>
                  <a:ext cx="24" cy="0"/>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68" name="Line 188"/>
                <p:cNvSpPr>
                  <a:spLocks noChangeShapeType="1"/>
                </p:cNvSpPr>
                <p:nvPr/>
              </p:nvSpPr>
              <p:spPr bwMode="auto">
                <a:xfrm flipH="1">
                  <a:off x="2364" y="1031"/>
                  <a:ext cx="48" cy="0"/>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69" name="Line 189"/>
                <p:cNvSpPr>
                  <a:spLocks noChangeShapeType="1"/>
                </p:cNvSpPr>
                <p:nvPr/>
              </p:nvSpPr>
              <p:spPr bwMode="auto">
                <a:xfrm flipH="1">
                  <a:off x="2284" y="1031"/>
                  <a:ext cx="48" cy="0"/>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70" name="Line 190"/>
                <p:cNvSpPr>
                  <a:spLocks noChangeShapeType="1"/>
                </p:cNvSpPr>
                <p:nvPr/>
              </p:nvSpPr>
              <p:spPr bwMode="auto">
                <a:xfrm flipH="1">
                  <a:off x="2204" y="1031"/>
                  <a:ext cx="48" cy="0"/>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71" name="Line 191"/>
                <p:cNvSpPr>
                  <a:spLocks noChangeShapeType="1"/>
                </p:cNvSpPr>
                <p:nvPr/>
              </p:nvSpPr>
              <p:spPr bwMode="auto">
                <a:xfrm flipH="1">
                  <a:off x="2124" y="1031"/>
                  <a:ext cx="48" cy="0"/>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72" name="Line 192"/>
                <p:cNvSpPr>
                  <a:spLocks noChangeShapeType="1"/>
                </p:cNvSpPr>
                <p:nvPr/>
              </p:nvSpPr>
              <p:spPr bwMode="auto">
                <a:xfrm flipH="1">
                  <a:off x="2052" y="1031"/>
                  <a:ext cx="40" cy="0"/>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73" name="Line 193"/>
                <p:cNvSpPr>
                  <a:spLocks noChangeShapeType="1"/>
                </p:cNvSpPr>
                <p:nvPr/>
              </p:nvSpPr>
              <p:spPr bwMode="auto">
                <a:xfrm flipH="1">
                  <a:off x="2012" y="1031"/>
                  <a:ext cx="24" cy="0"/>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74" name="Line 194"/>
                <p:cNvSpPr>
                  <a:spLocks noChangeShapeType="1"/>
                </p:cNvSpPr>
                <p:nvPr/>
              </p:nvSpPr>
              <p:spPr bwMode="auto">
                <a:xfrm flipH="1">
                  <a:off x="2012" y="911"/>
                  <a:ext cx="454" cy="0"/>
                </a:xfrm>
                <a:prstGeom prst="line">
                  <a:avLst/>
                </a:prstGeom>
                <a:noFill/>
                <a:ln w="28575">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75" name="Line 195"/>
                <p:cNvSpPr>
                  <a:spLocks noChangeShapeType="1"/>
                </p:cNvSpPr>
                <p:nvPr/>
              </p:nvSpPr>
              <p:spPr bwMode="auto">
                <a:xfrm flipH="1">
                  <a:off x="2366" y="1151"/>
                  <a:ext cx="80" cy="0"/>
                </a:xfrm>
                <a:prstGeom prst="line">
                  <a:avLst/>
                </a:prstGeom>
                <a:noFill/>
                <a:ln w="28575">
                  <a:solidFill>
                    <a:srgbClr val="8064A2"/>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76" name="Line 196"/>
                <p:cNvSpPr>
                  <a:spLocks noChangeShapeType="1"/>
                </p:cNvSpPr>
                <p:nvPr/>
              </p:nvSpPr>
              <p:spPr bwMode="auto">
                <a:xfrm flipH="1">
                  <a:off x="2238" y="1151"/>
                  <a:ext cx="80" cy="0"/>
                </a:xfrm>
                <a:prstGeom prst="line">
                  <a:avLst/>
                </a:prstGeom>
                <a:noFill/>
                <a:ln w="28575">
                  <a:solidFill>
                    <a:srgbClr val="8064A2"/>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77" name="Line 197"/>
                <p:cNvSpPr>
                  <a:spLocks noChangeShapeType="1"/>
                </p:cNvSpPr>
                <p:nvPr/>
              </p:nvSpPr>
              <p:spPr bwMode="auto">
                <a:xfrm flipH="1">
                  <a:off x="2110" y="1151"/>
                  <a:ext cx="80" cy="0"/>
                </a:xfrm>
                <a:prstGeom prst="line">
                  <a:avLst/>
                </a:prstGeom>
                <a:noFill/>
                <a:ln w="28575">
                  <a:solidFill>
                    <a:srgbClr val="8064A2"/>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78" name="Line 198"/>
                <p:cNvSpPr>
                  <a:spLocks noChangeShapeType="1"/>
                </p:cNvSpPr>
                <p:nvPr/>
              </p:nvSpPr>
              <p:spPr bwMode="auto">
                <a:xfrm flipH="1">
                  <a:off x="1992" y="1151"/>
                  <a:ext cx="70" cy="0"/>
                </a:xfrm>
                <a:prstGeom prst="line">
                  <a:avLst/>
                </a:prstGeom>
                <a:noFill/>
                <a:ln w="28575">
                  <a:solidFill>
                    <a:srgbClr val="8064A2"/>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79" name="Freeform 199"/>
                <p:cNvSpPr>
                  <a:spLocks/>
                </p:cNvSpPr>
                <p:nvPr/>
              </p:nvSpPr>
              <p:spPr bwMode="auto">
                <a:xfrm>
                  <a:off x="2204" y="877"/>
                  <a:ext cx="70" cy="70"/>
                </a:xfrm>
                <a:custGeom>
                  <a:avLst/>
                  <a:gdLst>
                    <a:gd name="T0" fmla="*/ 70 w 70"/>
                    <a:gd name="T1" fmla="*/ 34 h 70"/>
                    <a:gd name="T2" fmla="*/ 70 w 70"/>
                    <a:gd name="T3" fmla="*/ 34 h 70"/>
                    <a:gd name="T4" fmla="*/ 70 w 70"/>
                    <a:gd name="T5" fmla="*/ 42 h 70"/>
                    <a:gd name="T6" fmla="*/ 68 w 70"/>
                    <a:gd name="T7" fmla="*/ 48 h 70"/>
                    <a:gd name="T8" fmla="*/ 64 w 70"/>
                    <a:gd name="T9" fmla="*/ 54 h 70"/>
                    <a:gd name="T10" fmla="*/ 60 w 70"/>
                    <a:gd name="T11" fmla="*/ 60 h 70"/>
                    <a:gd name="T12" fmla="*/ 54 w 70"/>
                    <a:gd name="T13" fmla="*/ 64 h 70"/>
                    <a:gd name="T14" fmla="*/ 48 w 70"/>
                    <a:gd name="T15" fmla="*/ 66 h 70"/>
                    <a:gd name="T16" fmla="*/ 42 w 70"/>
                    <a:gd name="T17" fmla="*/ 68 h 70"/>
                    <a:gd name="T18" fmla="*/ 36 w 70"/>
                    <a:gd name="T19" fmla="*/ 70 h 70"/>
                    <a:gd name="T20" fmla="*/ 36 w 70"/>
                    <a:gd name="T21" fmla="*/ 70 h 70"/>
                    <a:gd name="T22" fmla="*/ 28 w 70"/>
                    <a:gd name="T23" fmla="*/ 68 h 70"/>
                    <a:gd name="T24" fmla="*/ 22 w 70"/>
                    <a:gd name="T25" fmla="*/ 66 h 70"/>
                    <a:gd name="T26" fmla="*/ 16 w 70"/>
                    <a:gd name="T27" fmla="*/ 64 h 70"/>
                    <a:gd name="T28" fmla="*/ 10 w 70"/>
                    <a:gd name="T29" fmla="*/ 60 h 70"/>
                    <a:gd name="T30" fmla="*/ 6 w 70"/>
                    <a:gd name="T31" fmla="*/ 54 h 70"/>
                    <a:gd name="T32" fmla="*/ 4 w 70"/>
                    <a:gd name="T33" fmla="*/ 48 h 70"/>
                    <a:gd name="T34" fmla="*/ 2 w 70"/>
                    <a:gd name="T35" fmla="*/ 42 h 70"/>
                    <a:gd name="T36" fmla="*/ 0 w 70"/>
                    <a:gd name="T37" fmla="*/ 34 h 70"/>
                    <a:gd name="T38" fmla="*/ 0 w 70"/>
                    <a:gd name="T39" fmla="*/ 34 h 70"/>
                    <a:gd name="T40" fmla="*/ 2 w 70"/>
                    <a:gd name="T41" fmla="*/ 28 h 70"/>
                    <a:gd name="T42" fmla="*/ 4 w 70"/>
                    <a:gd name="T43" fmla="*/ 22 h 70"/>
                    <a:gd name="T44" fmla="*/ 6 w 70"/>
                    <a:gd name="T45" fmla="*/ 16 h 70"/>
                    <a:gd name="T46" fmla="*/ 10 w 70"/>
                    <a:gd name="T47" fmla="*/ 10 h 70"/>
                    <a:gd name="T48" fmla="*/ 16 w 70"/>
                    <a:gd name="T49" fmla="*/ 6 h 70"/>
                    <a:gd name="T50" fmla="*/ 22 w 70"/>
                    <a:gd name="T51" fmla="*/ 2 h 70"/>
                    <a:gd name="T52" fmla="*/ 28 w 70"/>
                    <a:gd name="T53" fmla="*/ 0 h 70"/>
                    <a:gd name="T54" fmla="*/ 36 w 70"/>
                    <a:gd name="T55" fmla="*/ 0 h 70"/>
                    <a:gd name="T56" fmla="*/ 36 w 70"/>
                    <a:gd name="T57" fmla="*/ 0 h 70"/>
                    <a:gd name="T58" fmla="*/ 42 w 70"/>
                    <a:gd name="T59" fmla="*/ 0 h 70"/>
                    <a:gd name="T60" fmla="*/ 48 w 70"/>
                    <a:gd name="T61" fmla="*/ 2 h 70"/>
                    <a:gd name="T62" fmla="*/ 54 w 70"/>
                    <a:gd name="T63" fmla="*/ 6 h 70"/>
                    <a:gd name="T64" fmla="*/ 60 w 70"/>
                    <a:gd name="T65" fmla="*/ 10 h 70"/>
                    <a:gd name="T66" fmla="*/ 64 w 70"/>
                    <a:gd name="T67" fmla="*/ 16 h 70"/>
                    <a:gd name="T68" fmla="*/ 68 w 70"/>
                    <a:gd name="T69" fmla="*/ 22 h 70"/>
                    <a:gd name="T70" fmla="*/ 70 w 70"/>
                    <a:gd name="T71" fmla="*/ 28 h 70"/>
                    <a:gd name="T72" fmla="*/ 70 w 70"/>
                    <a:gd name="T73" fmla="*/ 34 h 70"/>
                    <a:gd name="T74" fmla="*/ 70 w 70"/>
                    <a:gd name="T75"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0">
                      <a:moveTo>
                        <a:pt x="70" y="34"/>
                      </a:moveTo>
                      <a:lnTo>
                        <a:pt x="70" y="34"/>
                      </a:lnTo>
                      <a:lnTo>
                        <a:pt x="70" y="42"/>
                      </a:lnTo>
                      <a:lnTo>
                        <a:pt x="68" y="48"/>
                      </a:lnTo>
                      <a:lnTo>
                        <a:pt x="64" y="54"/>
                      </a:lnTo>
                      <a:lnTo>
                        <a:pt x="60" y="60"/>
                      </a:lnTo>
                      <a:lnTo>
                        <a:pt x="54" y="64"/>
                      </a:lnTo>
                      <a:lnTo>
                        <a:pt x="48" y="66"/>
                      </a:lnTo>
                      <a:lnTo>
                        <a:pt x="42" y="68"/>
                      </a:lnTo>
                      <a:lnTo>
                        <a:pt x="36" y="70"/>
                      </a:lnTo>
                      <a:lnTo>
                        <a:pt x="36" y="70"/>
                      </a:lnTo>
                      <a:lnTo>
                        <a:pt x="28" y="68"/>
                      </a:lnTo>
                      <a:lnTo>
                        <a:pt x="22" y="66"/>
                      </a:lnTo>
                      <a:lnTo>
                        <a:pt x="16" y="64"/>
                      </a:lnTo>
                      <a:lnTo>
                        <a:pt x="10" y="60"/>
                      </a:lnTo>
                      <a:lnTo>
                        <a:pt x="6" y="54"/>
                      </a:lnTo>
                      <a:lnTo>
                        <a:pt x="4" y="48"/>
                      </a:lnTo>
                      <a:lnTo>
                        <a:pt x="2" y="42"/>
                      </a:lnTo>
                      <a:lnTo>
                        <a:pt x="0" y="34"/>
                      </a:lnTo>
                      <a:lnTo>
                        <a:pt x="0" y="34"/>
                      </a:lnTo>
                      <a:lnTo>
                        <a:pt x="2" y="28"/>
                      </a:lnTo>
                      <a:lnTo>
                        <a:pt x="4" y="22"/>
                      </a:lnTo>
                      <a:lnTo>
                        <a:pt x="6" y="16"/>
                      </a:lnTo>
                      <a:lnTo>
                        <a:pt x="10" y="10"/>
                      </a:lnTo>
                      <a:lnTo>
                        <a:pt x="16" y="6"/>
                      </a:lnTo>
                      <a:lnTo>
                        <a:pt x="22" y="2"/>
                      </a:lnTo>
                      <a:lnTo>
                        <a:pt x="28" y="0"/>
                      </a:lnTo>
                      <a:lnTo>
                        <a:pt x="36" y="0"/>
                      </a:lnTo>
                      <a:lnTo>
                        <a:pt x="36" y="0"/>
                      </a:lnTo>
                      <a:lnTo>
                        <a:pt x="42" y="0"/>
                      </a:lnTo>
                      <a:lnTo>
                        <a:pt x="48" y="2"/>
                      </a:lnTo>
                      <a:lnTo>
                        <a:pt x="54" y="6"/>
                      </a:lnTo>
                      <a:lnTo>
                        <a:pt x="60" y="10"/>
                      </a:lnTo>
                      <a:lnTo>
                        <a:pt x="64" y="16"/>
                      </a:lnTo>
                      <a:lnTo>
                        <a:pt x="68" y="22"/>
                      </a:lnTo>
                      <a:lnTo>
                        <a:pt x="70" y="28"/>
                      </a:lnTo>
                      <a:lnTo>
                        <a:pt x="70" y="34"/>
                      </a:lnTo>
                      <a:lnTo>
                        <a:pt x="70" y="34"/>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80" name="Freeform 200"/>
                <p:cNvSpPr>
                  <a:spLocks/>
                </p:cNvSpPr>
                <p:nvPr/>
              </p:nvSpPr>
              <p:spPr bwMode="auto">
                <a:xfrm>
                  <a:off x="2204" y="999"/>
                  <a:ext cx="70" cy="70"/>
                </a:xfrm>
                <a:custGeom>
                  <a:avLst/>
                  <a:gdLst>
                    <a:gd name="T0" fmla="*/ 70 w 70"/>
                    <a:gd name="T1" fmla="*/ 34 h 70"/>
                    <a:gd name="T2" fmla="*/ 70 w 70"/>
                    <a:gd name="T3" fmla="*/ 34 h 70"/>
                    <a:gd name="T4" fmla="*/ 70 w 70"/>
                    <a:gd name="T5" fmla="*/ 42 h 70"/>
                    <a:gd name="T6" fmla="*/ 68 w 70"/>
                    <a:gd name="T7" fmla="*/ 48 h 70"/>
                    <a:gd name="T8" fmla="*/ 64 w 70"/>
                    <a:gd name="T9" fmla="*/ 54 h 70"/>
                    <a:gd name="T10" fmla="*/ 60 w 70"/>
                    <a:gd name="T11" fmla="*/ 58 h 70"/>
                    <a:gd name="T12" fmla="*/ 54 w 70"/>
                    <a:gd name="T13" fmla="*/ 64 h 70"/>
                    <a:gd name="T14" fmla="*/ 48 w 70"/>
                    <a:gd name="T15" fmla="*/ 66 h 70"/>
                    <a:gd name="T16" fmla="*/ 42 w 70"/>
                    <a:gd name="T17" fmla="*/ 68 h 70"/>
                    <a:gd name="T18" fmla="*/ 36 w 70"/>
                    <a:gd name="T19" fmla="*/ 70 h 70"/>
                    <a:gd name="T20" fmla="*/ 36 w 70"/>
                    <a:gd name="T21" fmla="*/ 70 h 70"/>
                    <a:gd name="T22" fmla="*/ 28 w 70"/>
                    <a:gd name="T23" fmla="*/ 68 h 70"/>
                    <a:gd name="T24" fmla="*/ 22 w 70"/>
                    <a:gd name="T25" fmla="*/ 66 h 70"/>
                    <a:gd name="T26" fmla="*/ 16 w 70"/>
                    <a:gd name="T27" fmla="*/ 64 h 70"/>
                    <a:gd name="T28" fmla="*/ 10 w 70"/>
                    <a:gd name="T29" fmla="*/ 58 h 70"/>
                    <a:gd name="T30" fmla="*/ 6 w 70"/>
                    <a:gd name="T31" fmla="*/ 54 h 70"/>
                    <a:gd name="T32" fmla="*/ 4 w 70"/>
                    <a:gd name="T33" fmla="*/ 48 h 70"/>
                    <a:gd name="T34" fmla="*/ 2 w 70"/>
                    <a:gd name="T35" fmla="*/ 42 h 70"/>
                    <a:gd name="T36" fmla="*/ 0 w 70"/>
                    <a:gd name="T37" fmla="*/ 34 h 70"/>
                    <a:gd name="T38" fmla="*/ 0 w 70"/>
                    <a:gd name="T39" fmla="*/ 34 h 70"/>
                    <a:gd name="T40" fmla="*/ 2 w 70"/>
                    <a:gd name="T41" fmla="*/ 28 h 70"/>
                    <a:gd name="T42" fmla="*/ 4 w 70"/>
                    <a:gd name="T43" fmla="*/ 20 h 70"/>
                    <a:gd name="T44" fmla="*/ 6 w 70"/>
                    <a:gd name="T45" fmla="*/ 16 h 70"/>
                    <a:gd name="T46" fmla="*/ 10 w 70"/>
                    <a:gd name="T47" fmla="*/ 10 h 70"/>
                    <a:gd name="T48" fmla="*/ 16 w 70"/>
                    <a:gd name="T49" fmla="*/ 6 h 70"/>
                    <a:gd name="T50" fmla="*/ 22 w 70"/>
                    <a:gd name="T51" fmla="*/ 2 h 70"/>
                    <a:gd name="T52" fmla="*/ 28 w 70"/>
                    <a:gd name="T53" fmla="*/ 0 h 70"/>
                    <a:gd name="T54" fmla="*/ 36 w 70"/>
                    <a:gd name="T55" fmla="*/ 0 h 70"/>
                    <a:gd name="T56" fmla="*/ 36 w 70"/>
                    <a:gd name="T57" fmla="*/ 0 h 70"/>
                    <a:gd name="T58" fmla="*/ 42 w 70"/>
                    <a:gd name="T59" fmla="*/ 0 h 70"/>
                    <a:gd name="T60" fmla="*/ 48 w 70"/>
                    <a:gd name="T61" fmla="*/ 2 h 70"/>
                    <a:gd name="T62" fmla="*/ 54 w 70"/>
                    <a:gd name="T63" fmla="*/ 6 h 70"/>
                    <a:gd name="T64" fmla="*/ 60 w 70"/>
                    <a:gd name="T65" fmla="*/ 10 h 70"/>
                    <a:gd name="T66" fmla="*/ 64 w 70"/>
                    <a:gd name="T67" fmla="*/ 16 h 70"/>
                    <a:gd name="T68" fmla="*/ 68 w 70"/>
                    <a:gd name="T69" fmla="*/ 20 h 70"/>
                    <a:gd name="T70" fmla="*/ 70 w 70"/>
                    <a:gd name="T71" fmla="*/ 28 h 70"/>
                    <a:gd name="T72" fmla="*/ 70 w 70"/>
                    <a:gd name="T73" fmla="*/ 34 h 70"/>
                    <a:gd name="T74" fmla="*/ 70 w 70"/>
                    <a:gd name="T75"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0">
                      <a:moveTo>
                        <a:pt x="70" y="34"/>
                      </a:moveTo>
                      <a:lnTo>
                        <a:pt x="70" y="34"/>
                      </a:lnTo>
                      <a:lnTo>
                        <a:pt x="70" y="42"/>
                      </a:lnTo>
                      <a:lnTo>
                        <a:pt x="68" y="48"/>
                      </a:lnTo>
                      <a:lnTo>
                        <a:pt x="64" y="54"/>
                      </a:lnTo>
                      <a:lnTo>
                        <a:pt x="60" y="58"/>
                      </a:lnTo>
                      <a:lnTo>
                        <a:pt x="54" y="64"/>
                      </a:lnTo>
                      <a:lnTo>
                        <a:pt x="48" y="66"/>
                      </a:lnTo>
                      <a:lnTo>
                        <a:pt x="42" y="68"/>
                      </a:lnTo>
                      <a:lnTo>
                        <a:pt x="36" y="70"/>
                      </a:lnTo>
                      <a:lnTo>
                        <a:pt x="36" y="70"/>
                      </a:lnTo>
                      <a:lnTo>
                        <a:pt x="28" y="68"/>
                      </a:lnTo>
                      <a:lnTo>
                        <a:pt x="22" y="66"/>
                      </a:lnTo>
                      <a:lnTo>
                        <a:pt x="16" y="64"/>
                      </a:lnTo>
                      <a:lnTo>
                        <a:pt x="10" y="58"/>
                      </a:lnTo>
                      <a:lnTo>
                        <a:pt x="6" y="54"/>
                      </a:lnTo>
                      <a:lnTo>
                        <a:pt x="4" y="48"/>
                      </a:lnTo>
                      <a:lnTo>
                        <a:pt x="2" y="42"/>
                      </a:lnTo>
                      <a:lnTo>
                        <a:pt x="0" y="34"/>
                      </a:lnTo>
                      <a:lnTo>
                        <a:pt x="0" y="34"/>
                      </a:lnTo>
                      <a:lnTo>
                        <a:pt x="2" y="28"/>
                      </a:lnTo>
                      <a:lnTo>
                        <a:pt x="4" y="20"/>
                      </a:lnTo>
                      <a:lnTo>
                        <a:pt x="6" y="16"/>
                      </a:lnTo>
                      <a:lnTo>
                        <a:pt x="10" y="10"/>
                      </a:lnTo>
                      <a:lnTo>
                        <a:pt x="16" y="6"/>
                      </a:lnTo>
                      <a:lnTo>
                        <a:pt x="22" y="2"/>
                      </a:lnTo>
                      <a:lnTo>
                        <a:pt x="28" y="0"/>
                      </a:lnTo>
                      <a:lnTo>
                        <a:pt x="36" y="0"/>
                      </a:lnTo>
                      <a:lnTo>
                        <a:pt x="36" y="0"/>
                      </a:lnTo>
                      <a:lnTo>
                        <a:pt x="42" y="0"/>
                      </a:lnTo>
                      <a:lnTo>
                        <a:pt x="48" y="2"/>
                      </a:lnTo>
                      <a:lnTo>
                        <a:pt x="54" y="6"/>
                      </a:lnTo>
                      <a:lnTo>
                        <a:pt x="60" y="10"/>
                      </a:lnTo>
                      <a:lnTo>
                        <a:pt x="64" y="16"/>
                      </a:lnTo>
                      <a:lnTo>
                        <a:pt x="68" y="20"/>
                      </a:lnTo>
                      <a:lnTo>
                        <a:pt x="70" y="28"/>
                      </a:lnTo>
                      <a:lnTo>
                        <a:pt x="70" y="34"/>
                      </a:lnTo>
                      <a:lnTo>
                        <a:pt x="70" y="34"/>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81" name="Freeform 201"/>
                <p:cNvSpPr>
                  <a:spLocks/>
                </p:cNvSpPr>
                <p:nvPr/>
              </p:nvSpPr>
              <p:spPr bwMode="auto">
                <a:xfrm>
                  <a:off x="1654" y="2007"/>
                  <a:ext cx="68" cy="68"/>
                </a:xfrm>
                <a:custGeom>
                  <a:avLst/>
                  <a:gdLst>
                    <a:gd name="T0" fmla="*/ 68 w 68"/>
                    <a:gd name="T1" fmla="*/ 34 h 68"/>
                    <a:gd name="T2" fmla="*/ 68 w 68"/>
                    <a:gd name="T3" fmla="*/ 34 h 68"/>
                    <a:gd name="T4" fmla="*/ 68 w 68"/>
                    <a:gd name="T5" fmla="*/ 40 h 68"/>
                    <a:gd name="T6" fmla="*/ 66 w 68"/>
                    <a:gd name="T7" fmla="*/ 48 h 68"/>
                    <a:gd name="T8" fmla="*/ 62 w 68"/>
                    <a:gd name="T9" fmla="*/ 54 h 68"/>
                    <a:gd name="T10" fmla="*/ 58 w 68"/>
                    <a:gd name="T11" fmla="*/ 58 h 68"/>
                    <a:gd name="T12" fmla="*/ 54 w 68"/>
                    <a:gd name="T13" fmla="*/ 62 h 68"/>
                    <a:gd name="T14" fmla="*/ 48 w 68"/>
                    <a:gd name="T15" fmla="*/ 66 h 68"/>
                    <a:gd name="T16" fmla="*/ 40 w 68"/>
                    <a:gd name="T17" fmla="*/ 68 h 68"/>
                    <a:gd name="T18" fmla="*/ 34 w 68"/>
                    <a:gd name="T19" fmla="*/ 68 h 68"/>
                    <a:gd name="T20" fmla="*/ 34 w 68"/>
                    <a:gd name="T21" fmla="*/ 68 h 68"/>
                    <a:gd name="T22" fmla="*/ 26 w 68"/>
                    <a:gd name="T23" fmla="*/ 68 h 68"/>
                    <a:gd name="T24" fmla="*/ 20 w 68"/>
                    <a:gd name="T25" fmla="*/ 66 h 68"/>
                    <a:gd name="T26" fmla="*/ 14 w 68"/>
                    <a:gd name="T27" fmla="*/ 62 h 68"/>
                    <a:gd name="T28" fmla="*/ 10 w 68"/>
                    <a:gd name="T29" fmla="*/ 58 h 68"/>
                    <a:gd name="T30" fmla="*/ 6 w 68"/>
                    <a:gd name="T31" fmla="*/ 54 h 68"/>
                    <a:gd name="T32" fmla="*/ 2 w 68"/>
                    <a:gd name="T33" fmla="*/ 48 h 68"/>
                    <a:gd name="T34" fmla="*/ 0 w 68"/>
                    <a:gd name="T35" fmla="*/ 40 h 68"/>
                    <a:gd name="T36" fmla="*/ 0 w 68"/>
                    <a:gd name="T37" fmla="*/ 34 h 68"/>
                    <a:gd name="T38" fmla="*/ 0 w 68"/>
                    <a:gd name="T39" fmla="*/ 34 h 68"/>
                    <a:gd name="T40" fmla="*/ 0 w 68"/>
                    <a:gd name="T41" fmla="*/ 26 h 68"/>
                    <a:gd name="T42" fmla="*/ 2 w 68"/>
                    <a:gd name="T43" fmla="*/ 20 h 68"/>
                    <a:gd name="T44" fmla="*/ 6 w 68"/>
                    <a:gd name="T45" fmla="*/ 14 h 68"/>
                    <a:gd name="T46" fmla="*/ 10 w 68"/>
                    <a:gd name="T47" fmla="*/ 10 h 68"/>
                    <a:gd name="T48" fmla="*/ 14 w 68"/>
                    <a:gd name="T49" fmla="*/ 6 h 68"/>
                    <a:gd name="T50" fmla="*/ 20 w 68"/>
                    <a:gd name="T51" fmla="*/ 2 h 68"/>
                    <a:gd name="T52" fmla="*/ 26 w 68"/>
                    <a:gd name="T53" fmla="*/ 0 h 68"/>
                    <a:gd name="T54" fmla="*/ 34 w 68"/>
                    <a:gd name="T55" fmla="*/ 0 h 68"/>
                    <a:gd name="T56" fmla="*/ 34 w 68"/>
                    <a:gd name="T57" fmla="*/ 0 h 68"/>
                    <a:gd name="T58" fmla="*/ 40 w 68"/>
                    <a:gd name="T59" fmla="*/ 0 h 68"/>
                    <a:gd name="T60" fmla="*/ 48 w 68"/>
                    <a:gd name="T61" fmla="*/ 2 h 68"/>
                    <a:gd name="T62" fmla="*/ 54 w 68"/>
                    <a:gd name="T63" fmla="*/ 6 h 68"/>
                    <a:gd name="T64" fmla="*/ 58 w 68"/>
                    <a:gd name="T65" fmla="*/ 10 h 68"/>
                    <a:gd name="T66" fmla="*/ 62 w 68"/>
                    <a:gd name="T67" fmla="*/ 14 h 68"/>
                    <a:gd name="T68" fmla="*/ 66 w 68"/>
                    <a:gd name="T69" fmla="*/ 20 h 68"/>
                    <a:gd name="T70" fmla="*/ 68 w 68"/>
                    <a:gd name="T71" fmla="*/ 26 h 68"/>
                    <a:gd name="T72" fmla="*/ 68 w 68"/>
                    <a:gd name="T73" fmla="*/ 34 h 68"/>
                    <a:gd name="T74" fmla="*/ 68 w 68"/>
                    <a:gd name="T75"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 h="68">
                      <a:moveTo>
                        <a:pt x="68" y="34"/>
                      </a:moveTo>
                      <a:lnTo>
                        <a:pt x="68" y="34"/>
                      </a:lnTo>
                      <a:lnTo>
                        <a:pt x="68" y="40"/>
                      </a:lnTo>
                      <a:lnTo>
                        <a:pt x="66" y="48"/>
                      </a:lnTo>
                      <a:lnTo>
                        <a:pt x="62" y="54"/>
                      </a:lnTo>
                      <a:lnTo>
                        <a:pt x="58" y="58"/>
                      </a:lnTo>
                      <a:lnTo>
                        <a:pt x="54" y="62"/>
                      </a:lnTo>
                      <a:lnTo>
                        <a:pt x="48" y="66"/>
                      </a:lnTo>
                      <a:lnTo>
                        <a:pt x="40" y="68"/>
                      </a:lnTo>
                      <a:lnTo>
                        <a:pt x="34" y="68"/>
                      </a:lnTo>
                      <a:lnTo>
                        <a:pt x="34" y="68"/>
                      </a:lnTo>
                      <a:lnTo>
                        <a:pt x="26" y="68"/>
                      </a:lnTo>
                      <a:lnTo>
                        <a:pt x="20" y="66"/>
                      </a:lnTo>
                      <a:lnTo>
                        <a:pt x="14" y="62"/>
                      </a:lnTo>
                      <a:lnTo>
                        <a:pt x="10" y="58"/>
                      </a:lnTo>
                      <a:lnTo>
                        <a:pt x="6" y="54"/>
                      </a:lnTo>
                      <a:lnTo>
                        <a:pt x="2" y="48"/>
                      </a:lnTo>
                      <a:lnTo>
                        <a:pt x="0" y="40"/>
                      </a:lnTo>
                      <a:lnTo>
                        <a:pt x="0" y="34"/>
                      </a:lnTo>
                      <a:lnTo>
                        <a:pt x="0" y="34"/>
                      </a:lnTo>
                      <a:lnTo>
                        <a:pt x="0" y="26"/>
                      </a:lnTo>
                      <a:lnTo>
                        <a:pt x="2" y="20"/>
                      </a:lnTo>
                      <a:lnTo>
                        <a:pt x="6" y="14"/>
                      </a:lnTo>
                      <a:lnTo>
                        <a:pt x="10" y="10"/>
                      </a:lnTo>
                      <a:lnTo>
                        <a:pt x="14" y="6"/>
                      </a:lnTo>
                      <a:lnTo>
                        <a:pt x="20" y="2"/>
                      </a:lnTo>
                      <a:lnTo>
                        <a:pt x="26" y="0"/>
                      </a:lnTo>
                      <a:lnTo>
                        <a:pt x="34" y="0"/>
                      </a:lnTo>
                      <a:lnTo>
                        <a:pt x="34" y="0"/>
                      </a:lnTo>
                      <a:lnTo>
                        <a:pt x="40" y="0"/>
                      </a:lnTo>
                      <a:lnTo>
                        <a:pt x="48" y="2"/>
                      </a:lnTo>
                      <a:lnTo>
                        <a:pt x="54" y="6"/>
                      </a:lnTo>
                      <a:lnTo>
                        <a:pt x="58" y="10"/>
                      </a:lnTo>
                      <a:lnTo>
                        <a:pt x="62" y="14"/>
                      </a:lnTo>
                      <a:lnTo>
                        <a:pt x="66" y="20"/>
                      </a:lnTo>
                      <a:lnTo>
                        <a:pt x="68" y="26"/>
                      </a:lnTo>
                      <a:lnTo>
                        <a:pt x="68" y="34"/>
                      </a:lnTo>
                      <a:lnTo>
                        <a:pt x="68" y="34"/>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82" name="Freeform 202"/>
                <p:cNvSpPr>
                  <a:spLocks/>
                </p:cNvSpPr>
                <p:nvPr/>
              </p:nvSpPr>
              <p:spPr bwMode="auto">
                <a:xfrm>
                  <a:off x="1330" y="2699"/>
                  <a:ext cx="70" cy="70"/>
                </a:xfrm>
                <a:custGeom>
                  <a:avLst/>
                  <a:gdLst>
                    <a:gd name="T0" fmla="*/ 70 w 70"/>
                    <a:gd name="T1" fmla="*/ 36 h 70"/>
                    <a:gd name="T2" fmla="*/ 70 w 70"/>
                    <a:gd name="T3" fmla="*/ 36 h 70"/>
                    <a:gd name="T4" fmla="*/ 70 w 70"/>
                    <a:gd name="T5" fmla="*/ 42 h 70"/>
                    <a:gd name="T6" fmla="*/ 68 w 70"/>
                    <a:gd name="T7" fmla="*/ 48 h 70"/>
                    <a:gd name="T8" fmla="*/ 64 w 70"/>
                    <a:gd name="T9" fmla="*/ 54 h 70"/>
                    <a:gd name="T10" fmla="*/ 60 w 70"/>
                    <a:gd name="T11" fmla="*/ 60 h 70"/>
                    <a:gd name="T12" fmla="*/ 54 w 70"/>
                    <a:gd name="T13" fmla="*/ 64 h 70"/>
                    <a:gd name="T14" fmla="*/ 50 w 70"/>
                    <a:gd name="T15" fmla="*/ 68 h 70"/>
                    <a:gd name="T16" fmla="*/ 42 w 70"/>
                    <a:gd name="T17" fmla="*/ 70 h 70"/>
                    <a:gd name="T18" fmla="*/ 36 w 70"/>
                    <a:gd name="T19" fmla="*/ 70 h 70"/>
                    <a:gd name="T20" fmla="*/ 36 w 70"/>
                    <a:gd name="T21" fmla="*/ 70 h 70"/>
                    <a:gd name="T22" fmla="*/ 28 w 70"/>
                    <a:gd name="T23" fmla="*/ 70 h 70"/>
                    <a:gd name="T24" fmla="*/ 22 w 70"/>
                    <a:gd name="T25" fmla="*/ 68 h 70"/>
                    <a:gd name="T26" fmla="*/ 16 w 70"/>
                    <a:gd name="T27" fmla="*/ 64 h 70"/>
                    <a:gd name="T28" fmla="*/ 12 w 70"/>
                    <a:gd name="T29" fmla="*/ 60 h 70"/>
                    <a:gd name="T30" fmla="*/ 6 w 70"/>
                    <a:gd name="T31" fmla="*/ 54 h 70"/>
                    <a:gd name="T32" fmla="*/ 4 w 70"/>
                    <a:gd name="T33" fmla="*/ 48 h 70"/>
                    <a:gd name="T34" fmla="*/ 2 w 70"/>
                    <a:gd name="T35" fmla="*/ 42 h 70"/>
                    <a:gd name="T36" fmla="*/ 0 w 70"/>
                    <a:gd name="T37" fmla="*/ 36 h 70"/>
                    <a:gd name="T38" fmla="*/ 0 w 70"/>
                    <a:gd name="T39" fmla="*/ 36 h 70"/>
                    <a:gd name="T40" fmla="*/ 2 w 70"/>
                    <a:gd name="T41" fmla="*/ 28 h 70"/>
                    <a:gd name="T42" fmla="*/ 4 w 70"/>
                    <a:gd name="T43" fmla="*/ 22 h 70"/>
                    <a:gd name="T44" fmla="*/ 6 w 70"/>
                    <a:gd name="T45" fmla="*/ 16 h 70"/>
                    <a:gd name="T46" fmla="*/ 12 w 70"/>
                    <a:gd name="T47" fmla="*/ 10 h 70"/>
                    <a:gd name="T48" fmla="*/ 16 w 70"/>
                    <a:gd name="T49" fmla="*/ 6 h 70"/>
                    <a:gd name="T50" fmla="*/ 22 w 70"/>
                    <a:gd name="T51" fmla="*/ 4 h 70"/>
                    <a:gd name="T52" fmla="*/ 28 w 70"/>
                    <a:gd name="T53" fmla="*/ 2 h 70"/>
                    <a:gd name="T54" fmla="*/ 36 w 70"/>
                    <a:gd name="T55" fmla="*/ 0 h 70"/>
                    <a:gd name="T56" fmla="*/ 36 w 70"/>
                    <a:gd name="T57" fmla="*/ 0 h 70"/>
                    <a:gd name="T58" fmla="*/ 42 w 70"/>
                    <a:gd name="T59" fmla="*/ 2 h 70"/>
                    <a:gd name="T60" fmla="*/ 50 w 70"/>
                    <a:gd name="T61" fmla="*/ 4 h 70"/>
                    <a:gd name="T62" fmla="*/ 54 w 70"/>
                    <a:gd name="T63" fmla="*/ 6 h 70"/>
                    <a:gd name="T64" fmla="*/ 60 w 70"/>
                    <a:gd name="T65" fmla="*/ 10 h 70"/>
                    <a:gd name="T66" fmla="*/ 64 w 70"/>
                    <a:gd name="T67" fmla="*/ 16 h 70"/>
                    <a:gd name="T68" fmla="*/ 68 w 70"/>
                    <a:gd name="T69" fmla="*/ 22 h 70"/>
                    <a:gd name="T70" fmla="*/ 70 w 70"/>
                    <a:gd name="T71" fmla="*/ 28 h 70"/>
                    <a:gd name="T72" fmla="*/ 70 w 70"/>
                    <a:gd name="T73" fmla="*/ 36 h 70"/>
                    <a:gd name="T74" fmla="*/ 70 w 70"/>
                    <a:gd name="T75"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0">
                      <a:moveTo>
                        <a:pt x="70" y="36"/>
                      </a:moveTo>
                      <a:lnTo>
                        <a:pt x="70" y="36"/>
                      </a:lnTo>
                      <a:lnTo>
                        <a:pt x="70" y="42"/>
                      </a:lnTo>
                      <a:lnTo>
                        <a:pt x="68" y="48"/>
                      </a:lnTo>
                      <a:lnTo>
                        <a:pt x="64" y="54"/>
                      </a:lnTo>
                      <a:lnTo>
                        <a:pt x="60" y="60"/>
                      </a:lnTo>
                      <a:lnTo>
                        <a:pt x="54" y="64"/>
                      </a:lnTo>
                      <a:lnTo>
                        <a:pt x="50" y="68"/>
                      </a:lnTo>
                      <a:lnTo>
                        <a:pt x="42" y="70"/>
                      </a:lnTo>
                      <a:lnTo>
                        <a:pt x="36" y="70"/>
                      </a:lnTo>
                      <a:lnTo>
                        <a:pt x="36" y="70"/>
                      </a:lnTo>
                      <a:lnTo>
                        <a:pt x="28" y="70"/>
                      </a:lnTo>
                      <a:lnTo>
                        <a:pt x="22" y="68"/>
                      </a:lnTo>
                      <a:lnTo>
                        <a:pt x="16" y="64"/>
                      </a:lnTo>
                      <a:lnTo>
                        <a:pt x="12" y="60"/>
                      </a:lnTo>
                      <a:lnTo>
                        <a:pt x="6" y="54"/>
                      </a:lnTo>
                      <a:lnTo>
                        <a:pt x="4" y="48"/>
                      </a:lnTo>
                      <a:lnTo>
                        <a:pt x="2" y="42"/>
                      </a:lnTo>
                      <a:lnTo>
                        <a:pt x="0" y="36"/>
                      </a:lnTo>
                      <a:lnTo>
                        <a:pt x="0" y="36"/>
                      </a:lnTo>
                      <a:lnTo>
                        <a:pt x="2" y="28"/>
                      </a:lnTo>
                      <a:lnTo>
                        <a:pt x="4" y="22"/>
                      </a:lnTo>
                      <a:lnTo>
                        <a:pt x="6" y="16"/>
                      </a:lnTo>
                      <a:lnTo>
                        <a:pt x="12" y="10"/>
                      </a:lnTo>
                      <a:lnTo>
                        <a:pt x="16" y="6"/>
                      </a:lnTo>
                      <a:lnTo>
                        <a:pt x="22" y="4"/>
                      </a:lnTo>
                      <a:lnTo>
                        <a:pt x="28" y="2"/>
                      </a:lnTo>
                      <a:lnTo>
                        <a:pt x="36" y="0"/>
                      </a:lnTo>
                      <a:lnTo>
                        <a:pt x="36" y="0"/>
                      </a:lnTo>
                      <a:lnTo>
                        <a:pt x="42" y="2"/>
                      </a:lnTo>
                      <a:lnTo>
                        <a:pt x="50" y="4"/>
                      </a:lnTo>
                      <a:lnTo>
                        <a:pt x="54" y="6"/>
                      </a:lnTo>
                      <a:lnTo>
                        <a:pt x="60" y="10"/>
                      </a:lnTo>
                      <a:lnTo>
                        <a:pt x="64" y="16"/>
                      </a:lnTo>
                      <a:lnTo>
                        <a:pt x="68" y="22"/>
                      </a:lnTo>
                      <a:lnTo>
                        <a:pt x="70" y="28"/>
                      </a:lnTo>
                      <a:lnTo>
                        <a:pt x="70" y="36"/>
                      </a:lnTo>
                      <a:lnTo>
                        <a:pt x="70" y="36"/>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83" name="Freeform 203"/>
                <p:cNvSpPr>
                  <a:spLocks/>
                </p:cNvSpPr>
                <p:nvPr/>
              </p:nvSpPr>
              <p:spPr bwMode="auto">
                <a:xfrm>
                  <a:off x="1980" y="2711"/>
                  <a:ext cx="70" cy="70"/>
                </a:xfrm>
                <a:custGeom>
                  <a:avLst/>
                  <a:gdLst>
                    <a:gd name="T0" fmla="*/ 70 w 70"/>
                    <a:gd name="T1" fmla="*/ 36 h 70"/>
                    <a:gd name="T2" fmla="*/ 70 w 70"/>
                    <a:gd name="T3" fmla="*/ 36 h 70"/>
                    <a:gd name="T4" fmla="*/ 68 w 70"/>
                    <a:gd name="T5" fmla="*/ 42 h 70"/>
                    <a:gd name="T6" fmla="*/ 66 w 70"/>
                    <a:gd name="T7" fmla="*/ 48 h 70"/>
                    <a:gd name="T8" fmla="*/ 64 w 70"/>
                    <a:gd name="T9" fmla="*/ 54 h 70"/>
                    <a:gd name="T10" fmla="*/ 60 w 70"/>
                    <a:gd name="T11" fmla="*/ 60 h 70"/>
                    <a:gd name="T12" fmla="*/ 54 w 70"/>
                    <a:gd name="T13" fmla="*/ 64 h 70"/>
                    <a:gd name="T14" fmla="*/ 48 w 70"/>
                    <a:gd name="T15" fmla="*/ 68 h 70"/>
                    <a:gd name="T16" fmla="*/ 42 w 70"/>
                    <a:gd name="T17" fmla="*/ 70 h 70"/>
                    <a:gd name="T18" fmla="*/ 34 w 70"/>
                    <a:gd name="T19" fmla="*/ 70 h 70"/>
                    <a:gd name="T20" fmla="*/ 34 w 70"/>
                    <a:gd name="T21" fmla="*/ 70 h 70"/>
                    <a:gd name="T22" fmla="*/ 28 w 70"/>
                    <a:gd name="T23" fmla="*/ 70 h 70"/>
                    <a:gd name="T24" fmla="*/ 22 w 70"/>
                    <a:gd name="T25" fmla="*/ 68 h 70"/>
                    <a:gd name="T26" fmla="*/ 16 w 70"/>
                    <a:gd name="T27" fmla="*/ 64 h 70"/>
                    <a:gd name="T28" fmla="*/ 10 w 70"/>
                    <a:gd name="T29" fmla="*/ 60 h 70"/>
                    <a:gd name="T30" fmla="*/ 6 w 70"/>
                    <a:gd name="T31" fmla="*/ 54 h 70"/>
                    <a:gd name="T32" fmla="*/ 2 w 70"/>
                    <a:gd name="T33" fmla="*/ 48 h 70"/>
                    <a:gd name="T34" fmla="*/ 0 w 70"/>
                    <a:gd name="T35" fmla="*/ 42 h 70"/>
                    <a:gd name="T36" fmla="*/ 0 w 70"/>
                    <a:gd name="T37" fmla="*/ 36 h 70"/>
                    <a:gd name="T38" fmla="*/ 0 w 70"/>
                    <a:gd name="T39" fmla="*/ 36 h 70"/>
                    <a:gd name="T40" fmla="*/ 0 w 70"/>
                    <a:gd name="T41" fmla="*/ 28 h 70"/>
                    <a:gd name="T42" fmla="*/ 2 w 70"/>
                    <a:gd name="T43" fmla="*/ 22 h 70"/>
                    <a:gd name="T44" fmla="*/ 6 w 70"/>
                    <a:gd name="T45" fmla="*/ 16 h 70"/>
                    <a:gd name="T46" fmla="*/ 10 w 70"/>
                    <a:gd name="T47" fmla="*/ 10 h 70"/>
                    <a:gd name="T48" fmla="*/ 16 w 70"/>
                    <a:gd name="T49" fmla="*/ 6 h 70"/>
                    <a:gd name="T50" fmla="*/ 22 w 70"/>
                    <a:gd name="T51" fmla="*/ 4 h 70"/>
                    <a:gd name="T52" fmla="*/ 28 w 70"/>
                    <a:gd name="T53" fmla="*/ 2 h 70"/>
                    <a:gd name="T54" fmla="*/ 34 w 70"/>
                    <a:gd name="T55" fmla="*/ 0 h 70"/>
                    <a:gd name="T56" fmla="*/ 34 w 70"/>
                    <a:gd name="T57" fmla="*/ 0 h 70"/>
                    <a:gd name="T58" fmla="*/ 42 w 70"/>
                    <a:gd name="T59" fmla="*/ 2 h 70"/>
                    <a:gd name="T60" fmla="*/ 48 w 70"/>
                    <a:gd name="T61" fmla="*/ 4 h 70"/>
                    <a:gd name="T62" fmla="*/ 54 w 70"/>
                    <a:gd name="T63" fmla="*/ 6 h 70"/>
                    <a:gd name="T64" fmla="*/ 60 w 70"/>
                    <a:gd name="T65" fmla="*/ 10 h 70"/>
                    <a:gd name="T66" fmla="*/ 64 w 70"/>
                    <a:gd name="T67" fmla="*/ 16 h 70"/>
                    <a:gd name="T68" fmla="*/ 66 w 70"/>
                    <a:gd name="T69" fmla="*/ 22 h 70"/>
                    <a:gd name="T70" fmla="*/ 68 w 70"/>
                    <a:gd name="T71" fmla="*/ 28 h 70"/>
                    <a:gd name="T72" fmla="*/ 70 w 70"/>
                    <a:gd name="T73" fmla="*/ 36 h 70"/>
                    <a:gd name="T74" fmla="*/ 70 w 70"/>
                    <a:gd name="T75"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0">
                      <a:moveTo>
                        <a:pt x="70" y="36"/>
                      </a:moveTo>
                      <a:lnTo>
                        <a:pt x="70" y="36"/>
                      </a:lnTo>
                      <a:lnTo>
                        <a:pt x="68" y="42"/>
                      </a:lnTo>
                      <a:lnTo>
                        <a:pt x="66" y="48"/>
                      </a:lnTo>
                      <a:lnTo>
                        <a:pt x="64" y="54"/>
                      </a:lnTo>
                      <a:lnTo>
                        <a:pt x="60" y="60"/>
                      </a:lnTo>
                      <a:lnTo>
                        <a:pt x="54" y="64"/>
                      </a:lnTo>
                      <a:lnTo>
                        <a:pt x="48" y="68"/>
                      </a:lnTo>
                      <a:lnTo>
                        <a:pt x="42" y="70"/>
                      </a:lnTo>
                      <a:lnTo>
                        <a:pt x="34" y="70"/>
                      </a:lnTo>
                      <a:lnTo>
                        <a:pt x="34" y="70"/>
                      </a:lnTo>
                      <a:lnTo>
                        <a:pt x="28" y="70"/>
                      </a:lnTo>
                      <a:lnTo>
                        <a:pt x="22" y="68"/>
                      </a:lnTo>
                      <a:lnTo>
                        <a:pt x="16" y="64"/>
                      </a:lnTo>
                      <a:lnTo>
                        <a:pt x="10" y="60"/>
                      </a:lnTo>
                      <a:lnTo>
                        <a:pt x="6" y="54"/>
                      </a:lnTo>
                      <a:lnTo>
                        <a:pt x="2" y="48"/>
                      </a:lnTo>
                      <a:lnTo>
                        <a:pt x="0" y="42"/>
                      </a:lnTo>
                      <a:lnTo>
                        <a:pt x="0" y="36"/>
                      </a:lnTo>
                      <a:lnTo>
                        <a:pt x="0" y="36"/>
                      </a:lnTo>
                      <a:lnTo>
                        <a:pt x="0" y="28"/>
                      </a:lnTo>
                      <a:lnTo>
                        <a:pt x="2" y="22"/>
                      </a:lnTo>
                      <a:lnTo>
                        <a:pt x="6" y="16"/>
                      </a:lnTo>
                      <a:lnTo>
                        <a:pt x="10" y="10"/>
                      </a:lnTo>
                      <a:lnTo>
                        <a:pt x="16" y="6"/>
                      </a:lnTo>
                      <a:lnTo>
                        <a:pt x="22" y="4"/>
                      </a:lnTo>
                      <a:lnTo>
                        <a:pt x="28" y="2"/>
                      </a:lnTo>
                      <a:lnTo>
                        <a:pt x="34" y="0"/>
                      </a:lnTo>
                      <a:lnTo>
                        <a:pt x="34" y="0"/>
                      </a:lnTo>
                      <a:lnTo>
                        <a:pt x="42" y="2"/>
                      </a:lnTo>
                      <a:lnTo>
                        <a:pt x="48" y="4"/>
                      </a:lnTo>
                      <a:lnTo>
                        <a:pt x="54" y="6"/>
                      </a:lnTo>
                      <a:lnTo>
                        <a:pt x="60" y="10"/>
                      </a:lnTo>
                      <a:lnTo>
                        <a:pt x="64" y="16"/>
                      </a:lnTo>
                      <a:lnTo>
                        <a:pt x="66" y="22"/>
                      </a:lnTo>
                      <a:lnTo>
                        <a:pt x="68" y="28"/>
                      </a:lnTo>
                      <a:lnTo>
                        <a:pt x="70" y="36"/>
                      </a:lnTo>
                      <a:lnTo>
                        <a:pt x="70" y="36"/>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84" name="Freeform 204"/>
                <p:cNvSpPr>
                  <a:spLocks/>
                </p:cNvSpPr>
                <p:nvPr/>
              </p:nvSpPr>
              <p:spPr bwMode="auto">
                <a:xfrm>
                  <a:off x="2300" y="2579"/>
                  <a:ext cx="70" cy="70"/>
                </a:xfrm>
                <a:custGeom>
                  <a:avLst/>
                  <a:gdLst>
                    <a:gd name="T0" fmla="*/ 70 w 70"/>
                    <a:gd name="T1" fmla="*/ 36 h 70"/>
                    <a:gd name="T2" fmla="*/ 70 w 70"/>
                    <a:gd name="T3" fmla="*/ 36 h 70"/>
                    <a:gd name="T4" fmla="*/ 68 w 70"/>
                    <a:gd name="T5" fmla="*/ 42 h 70"/>
                    <a:gd name="T6" fmla="*/ 66 w 70"/>
                    <a:gd name="T7" fmla="*/ 48 h 70"/>
                    <a:gd name="T8" fmla="*/ 64 w 70"/>
                    <a:gd name="T9" fmla="*/ 54 h 70"/>
                    <a:gd name="T10" fmla="*/ 58 w 70"/>
                    <a:gd name="T11" fmla="*/ 60 h 70"/>
                    <a:gd name="T12" fmla="*/ 54 w 70"/>
                    <a:gd name="T13" fmla="*/ 64 h 70"/>
                    <a:gd name="T14" fmla="*/ 48 w 70"/>
                    <a:gd name="T15" fmla="*/ 68 h 70"/>
                    <a:gd name="T16" fmla="*/ 42 w 70"/>
                    <a:gd name="T17" fmla="*/ 70 h 70"/>
                    <a:gd name="T18" fmla="*/ 34 w 70"/>
                    <a:gd name="T19" fmla="*/ 70 h 70"/>
                    <a:gd name="T20" fmla="*/ 34 w 70"/>
                    <a:gd name="T21" fmla="*/ 70 h 70"/>
                    <a:gd name="T22" fmla="*/ 28 w 70"/>
                    <a:gd name="T23" fmla="*/ 70 h 70"/>
                    <a:gd name="T24" fmla="*/ 20 w 70"/>
                    <a:gd name="T25" fmla="*/ 68 h 70"/>
                    <a:gd name="T26" fmla="*/ 16 w 70"/>
                    <a:gd name="T27" fmla="*/ 64 h 70"/>
                    <a:gd name="T28" fmla="*/ 10 w 70"/>
                    <a:gd name="T29" fmla="*/ 60 h 70"/>
                    <a:gd name="T30" fmla="*/ 6 w 70"/>
                    <a:gd name="T31" fmla="*/ 54 h 70"/>
                    <a:gd name="T32" fmla="*/ 2 w 70"/>
                    <a:gd name="T33" fmla="*/ 48 h 70"/>
                    <a:gd name="T34" fmla="*/ 0 w 70"/>
                    <a:gd name="T35" fmla="*/ 42 h 70"/>
                    <a:gd name="T36" fmla="*/ 0 w 70"/>
                    <a:gd name="T37" fmla="*/ 36 h 70"/>
                    <a:gd name="T38" fmla="*/ 0 w 70"/>
                    <a:gd name="T39" fmla="*/ 36 h 70"/>
                    <a:gd name="T40" fmla="*/ 0 w 70"/>
                    <a:gd name="T41" fmla="*/ 28 h 70"/>
                    <a:gd name="T42" fmla="*/ 2 w 70"/>
                    <a:gd name="T43" fmla="*/ 22 h 70"/>
                    <a:gd name="T44" fmla="*/ 6 w 70"/>
                    <a:gd name="T45" fmla="*/ 16 h 70"/>
                    <a:gd name="T46" fmla="*/ 10 w 70"/>
                    <a:gd name="T47" fmla="*/ 10 h 70"/>
                    <a:gd name="T48" fmla="*/ 16 w 70"/>
                    <a:gd name="T49" fmla="*/ 6 h 70"/>
                    <a:gd name="T50" fmla="*/ 20 w 70"/>
                    <a:gd name="T51" fmla="*/ 4 h 70"/>
                    <a:gd name="T52" fmla="*/ 28 w 70"/>
                    <a:gd name="T53" fmla="*/ 2 h 70"/>
                    <a:gd name="T54" fmla="*/ 34 w 70"/>
                    <a:gd name="T55" fmla="*/ 0 h 70"/>
                    <a:gd name="T56" fmla="*/ 34 w 70"/>
                    <a:gd name="T57" fmla="*/ 0 h 70"/>
                    <a:gd name="T58" fmla="*/ 42 w 70"/>
                    <a:gd name="T59" fmla="*/ 2 h 70"/>
                    <a:gd name="T60" fmla="*/ 48 w 70"/>
                    <a:gd name="T61" fmla="*/ 4 h 70"/>
                    <a:gd name="T62" fmla="*/ 54 w 70"/>
                    <a:gd name="T63" fmla="*/ 6 h 70"/>
                    <a:gd name="T64" fmla="*/ 58 w 70"/>
                    <a:gd name="T65" fmla="*/ 10 h 70"/>
                    <a:gd name="T66" fmla="*/ 64 w 70"/>
                    <a:gd name="T67" fmla="*/ 16 h 70"/>
                    <a:gd name="T68" fmla="*/ 66 w 70"/>
                    <a:gd name="T69" fmla="*/ 22 h 70"/>
                    <a:gd name="T70" fmla="*/ 68 w 70"/>
                    <a:gd name="T71" fmla="*/ 28 h 70"/>
                    <a:gd name="T72" fmla="*/ 70 w 70"/>
                    <a:gd name="T73" fmla="*/ 36 h 70"/>
                    <a:gd name="T74" fmla="*/ 70 w 70"/>
                    <a:gd name="T75"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0">
                      <a:moveTo>
                        <a:pt x="70" y="36"/>
                      </a:moveTo>
                      <a:lnTo>
                        <a:pt x="70" y="36"/>
                      </a:lnTo>
                      <a:lnTo>
                        <a:pt x="68" y="42"/>
                      </a:lnTo>
                      <a:lnTo>
                        <a:pt x="66" y="48"/>
                      </a:lnTo>
                      <a:lnTo>
                        <a:pt x="64" y="54"/>
                      </a:lnTo>
                      <a:lnTo>
                        <a:pt x="58" y="60"/>
                      </a:lnTo>
                      <a:lnTo>
                        <a:pt x="54" y="64"/>
                      </a:lnTo>
                      <a:lnTo>
                        <a:pt x="48" y="68"/>
                      </a:lnTo>
                      <a:lnTo>
                        <a:pt x="42" y="70"/>
                      </a:lnTo>
                      <a:lnTo>
                        <a:pt x="34" y="70"/>
                      </a:lnTo>
                      <a:lnTo>
                        <a:pt x="34" y="70"/>
                      </a:lnTo>
                      <a:lnTo>
                        <a:pt x="28" y="70"/>
                      </a:lnTo>
                      <a:lnTo>
                        <a:pt x="20" y="68"/>
                      </a:lnTo>
                      <a:lnTo>
                        <a:pt x="16" y="64"/>
                      </a:lnTo>
                      <a:lnTo>
                        <a:pt x="10" y="60"/>
                      </a:lnTo>
                      <a:lnTo>
                        <a:pt x="6" y="54"/>
                      </a:lnTo>
                      <a:lnTo>
                        <a:pt x="2" y="48"/>
                      </a:lnTo>
                      <a:lnTo>
                        <a:pt x="0" y="42"/>
                      </a:lnTo>
                      <a:lnTo>
                        <a:pt x="0" y="36"/>
                      </a:lnTo>
                      <a:lnTo>
                        <a:pt x="0" y="36"/>
                      </a:lnTo>
                      <a:lnTo>
                        <a:pt x="0" y="28"/>
                      </a:lnTo>
                      <a:lnTo>
                        <a:pt x="2" y="22"/>
                      </a:lnTo>
                      <a:lnTo>
                        <a:pt x="6" y="16"/>
                      </a:lnTo>
                      <a:lnTo>
                        <a:pt x="10" y="10"/>
                      </a:lnTo>
                      <a:lnTo>
                        <a:pt x="16" y="6"/>
                      </a:lnTo>
                      <a:lnTo>
                        <a:pt x="20" y="4"/>
                      </a:lnTo>
                      <a:lnTo>
                        <a:pt x="28" y="2"/>
                      </a:lnTo>
                      <a:lnTo>
                        <a:pt x="34" y="0"/>
                      </a:lnTo>
                      <a:lnTo>
                        <a:pt x="34" y="0"/>
                      </a:lnTo>
                      <a:lnTo>
                        <a:pt x="42" y="2"/>
                      </a:lnTo>
                      <a:lnTo>
                        <a:pt x="48" y="4"/>
                      </a:lnTo>
                      <a:lnTo>
                        <a:pt x="54" y="6"/>
                      </a:lnTo>
                      <a:lnTo>
                        <a:pt x="58" y="10"/>
                      </a:lnTo>
                      <a:lnTo>
                        <a:pt x="64" y="16"/>
                      </a:lnTo>
                      <a:lnTo>
                        <a:pt x="66" y="22"/>
                      </a:lnTo>
                      <a:lnTo>
                        <a:pt x="68" y="28"/>
                      </a:lnTo>
                      <a:lnTo>
                        <a:pt x="70" y="36"/>
                      </a:lnTo>
                      <a:lnTo>
                        <a:pt x="70" y="36"/>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85" name="Freeform 205"/>
                <p:cNvSpPr>
                  <a:spLocks/>
                </p:cNvSpPr>
                <p:nvPr/>
              </p:nvSpPr>
              <p:spPr bwMode="auto">
                <a:xfrm>
                  <a:off x="2612" y="2447"/>
                  <a:ext cx="70" cy="70"/>
                </a:xfrm>
                <a:custGeom>
                  <a:avLst/>
                  <a:gdLst>
                    <a:gd name="T0" fmla="*/ 70 w 70"/>
                    <a:gd name="T1" fmla="*/ 34 h 70"/>
                    <a:gd name="T2" fmla="*/ 70 w 70"/>
                    <a:gd name="T3" fmla="*/ 34 h 70"/>
                    <a:gd name="T4" fmla="*/ 68 w 70"/>
                    <a:gd name="T5" fmla="*/ 42 h 70"/>
                    <a:gd name="T6" fmla="*/ 66 w 70"/>
                    <a:gd name="T7" fmla="*/ 48 h 70"/>
                    <a:gd name="T8" fmla="*/ 64 w 70"/>
                    <a:gd name="T9" fmla="*/ 54 h 70"/>
                    <a:gd name="T10" fmla="*/ 58 w 70"/>
                    <a:gd name="T11" fmla="*/ 60 h 70"/>
                    <a:gd name="T12" fmla="*/ 54 w 70"/>
                    <a:gd name="T13" fmla="*/ 64 h 70"/>
                    <a:gd name="T14" fmla="*/ 48 w 70"/>
                    <a:gd name="T15" fmla="*/ 66 h 70"/>
                    <a:gd name="T16" fmla="*/ 42 w 70"/>
                    <a:gd name="T17" fmla="*/ 68 h 70"/>
                    <a:gd name="T18" fmla="*/ 34 w 70"/>
                    <a:gd name="T19" fmla="*/ 70 h 70"/>
                    <a:gd name="T20" fmla="*/ 34 w 70"/>
                    <a:gd name="T21" fmla="*/ 70 h 70"/>
                    <a:gd name="T22" fmla="*/ 28 w 70"/>
                    <a:gd name="T23" fmla="*/ 68 h 70"/>
                    <a:gd name="T24" fmla="*/ 20 w 70"/>
                    <a:gd name="T25" fmla="*/ 66 h 70"/>
                    <a:gd name="T26" fmla="*/ 16 w 70"/>
                    <a:gd name="T27" fmla="*/ 64 h 70"/>
                    <a:gd name="T28" fmla="*/ 10 w 70"/>
                    <a:gd name="T29" fmla="*/ 60 h 70"/>
                    <a:gd name="T30" fmla="*/ 6 w 70"/>
                    <a:gd name="T31" fmla="*/ 54 h 70"/>
                    <a:gd name="T32" fmla="*/ 2 w 70"/>
                    <a:gd name="T33" fmla="*/ 48 h 70"/>
                    <a:gd name="T34" fmla="*/ 0 w 70"/>
                    <a:gd name="T35" fmla="*/ 42 h 70"/>
                    <a:gd name="T36" fmla="*/ 0 w 70"/>
                    <a:gd name="T37" fmla="*/ 34 h 70"/>
                    <a:gd name="T38" fmla="*/ 0 w 70"/>
                    <a:gd name="T39" fmla="*/ 34 h 70"/>
                    <a:gd name="T40" fmla="*/ 0 w 70"/>
                    <a:gd name="T41" fmla="*/ 28 h 70"/>
                    <a:gd name="T42" fmla="*/ 2 w 70"/>
                    <a:gd name="T43" fmla="*/ 22 h 70"/>
                    <a:gd name="T44" fmla="*/ 6 w 70"/>
                    <a:gd name="T45" fmla="*/ 16 h 70"/>
                    <a:gd name="T46" fmla="*/ 10 w 70"/>
                    <a:gd name="T47" fmla="*/ 10 h 70"/>
                    <a:gd name="T48" fmla="*/ 16 w 70"/>
                    <a:gd name="T49" fmla="*/ 6 h 70"/>
                    <a:gd name="T50" fmla="*/ 20 w 70"/>
                    <a:gd name="T51" fmla="*/ 2 h 70"/>
                    <a:gd name="T52" fmla="*/ 28 w 70"/>
                    <a:gd name="T53" fmla="*/ 0 h 70"/>
                    <a:gd name="T54" fmla="*/ 34 w 70"/>
                    <a:gd name="T55" fmla="*/ 0 h 70"/>
                    <a:gd name="T56" fmla="*/ 34 w 70"/>
                    <a:gd name="T57" fmla="*/ 0 h 70"/>
                    <a:gd name="T58" fmla="*/ 42 w 70"/>
                    <a:gd name="T59" fmla="*/ 0 h 70"/>
                    <a:gd name="T60" fmla="*/ 48 w 70"/>
                    <a:gd name="T61" fmla="*/ 2 h 70"/>
                    <a:gd name="T62" fmla="*/ 54 w 70"/>
                    <a:gd name="T63" fmla="*/ 6 h 70"/>
                    <a:gd name="T64" fmla="*/ 58 w 70"/>
                    <a:gd name="T65" fmla="*/ 10 h 70"/>
                    <a:gd name="T66" fmla="*/ 64 w 70"/>
                    <a:gd name="T67" fmla="*/ 16 h 70"/>
                    <a:gd name="T68" fmla="*/ 66 w 70"/>
                    <a:gd name="T69" fmla="*/ 22 h 70"/>
                    <a:gd name="T70" fmla="*/ 68 w 70"/>
                    <a:gd name="T71" fmla="*/ 28 h 70"/>
                    <a:gd name="T72" fmla="*/ 70 w 70"/>
                    <a:gd name="T73" fmla="*/ 34 h 70"/>
                    <a:gd name="T74" fmla="*/ 70 w 70"/>
                    <a:gd name="T75"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0">
                      <a:moveTo>
                        <a:pt x="70" y="34"/>
                      </a:moveTo>
                      <a:lnTo>
                        <a:pt x="70" y="34"/>
                      </a:lnTo>
                      <a:lnTo>
                        <a:pt x="68" y="42"/>
                      </a:lnTo>
                      <a:lnTo>
                        <a:pt x="66" y="48"/>
                      </a:lnTo>
                      <a:lnTo>
                        <a:pt x="64" y="54"/>
                      </a:lnTo>
                      <a:lnTo>
                        <a:pt x="58" y="60"/>
                      </a:lnTo>
                      <a:lnTo>
                        <a:pt x="54" y="64"/>
                      </a:lnTo>
                      <a:lnTo>
                        <a:pt x="48" y="66"/>
                      </a:lnTo>
                      <a:lnTo>
                        <a:pt x="42" y="68"/>
                      </a:lnTo>
                      <a:lnTo>
                        <a:pt x="34" y="70"/>
                      </a:lnTo>
                      <a:lnTo>
                        <a:pt x="34" y="70"/>
                      </a:lnTo>
                      <a:lnTo>
                        <a:pt x="28" y="68"/>
                      </a:lnTo>
                      <a:lnTo>
                        <a:pt x="20" y="66"/>
                      </a:lnTo>
                      <a:lnTo>
                        <a:pt x="16" y="64"/>
                      </a:lnTo>
                      <a:lnTo>
                        <a:pt x="10" y="60"/>
                      </a:lnTo>
                      <a:lnTo>
                        <a:pt x="6" y="54"/>
                      </a:lnTo>
                      <a:lnTo>
                        <a:pt x="2" y="48"/>
                      </a:lnTo>
                      <a:lnTo>
                        <a:pt x="0" y="42"/>
                      </a:lnTo>
                      <a:lnTo>
                        <a:pt x="0" y="34"/>
                      </a:lnTo>
                      <a:lnTo>
                        <a:pt x="0" y="34"/>
                      </a:lnTo>
                      <a:lnTo>
                        <a:pt x="0" y="28"/>
                      </a:lnTo>
                      <a:lnTo>
                        <a:pt x="2" y="22"/>
                      </a:lnTo>
                      <a:lnTo>
                        <a:pt x="6" y="16"/>
                      </a:lnTo>
                      <a:lnTo>
                        <a:pt x="10" y="10"/>
                      </a:lnTo>
                      <a:lnTo>
                        <a:pt x="16" y="6"/>
                      </a:lnTo>
                      <a:lnTo>
                        <a:pt x="20" y="2"/>
                      </a:lnTo>
                      <a:lnTo>
                        <a:pt x="28" y="0"/>
                      </a:lnTo>
                      <a:lnTo>
                        <a:pt x="34" y="0"/>
                      </a:lnTo>
                      <a:lnTo>
                        <a:pt x="34" y="0"/>
                      </a:lnTo>
                      <a:lnTo>
                        <a:pt x="42" y="0"/>
                      </a:lnTo>
                      <a:lnTo>
                        <a:pt x="48" y="2"/>
                      </a:lnTo>
                      <a:lnTo>
                        <a:pt x="54" y="6"/>
                      </a:lnTo>
                      <a:lnTo>
                        <a:pt x="58" y="10"/>
                      </a:lnTo>
                      <a:lnTo>
                        <a:pt x="64" y="16"/>
                      </a:lnTo>
                      <a:lnTo>
                        <a:pt x="66" y="22"/>
                      </a:lnTo>
                      <a:lnTo>
                        <a:pt x="68" y="28"/>
                      </a:lnTo>
                      <a:lnTo>
                        <a:pt x="70" y="34"/>
                      </a:lnTo>
                      <a:lnTo>
                        <a:pt x="70" y="34"/>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grpSp>
          <p:sp>
            <p:nvSpPr>
              <p:cNvPr id="24" name="Freeform 207"/>
              <p:cNvSpPr>
                <a:spLocks/>
              </p:cNvSpPr>
              <p:nvPr/>
            </p:nvSpPr>
            <p:spPr bwMode="auto">
              <a:xfrm>
                <a:off x="2922" y="2691"/>
                <a:ext cx="70" cy="70"/>
              </a:xfrm>
              <a:custGeom>
                <a:avLst/>
                <a:gdLst>
                  <a:gd name="T0" fmla="*/ 70 w 70"/>
                  <a:gd name="T1" fmla="*/ 34 h 70"/>
                  <a:gd name="T2" fmla="*/ 70 w 70"/>
                  <a:gd name="T3" fmla="*/ 34 h 70"/>
                  <a:gd name="T4" fmla="*/ 68 w 70"/>
                  <a:gd name="T5" fmla="*/ 42 h 70"/>
                  <a:gd name="T6" fmla="*/ 66 w 70"/>
                  <a:gd name="T7" fmla="*/ 48 h 70"/>
                  <a:gd name="T8" fmla="*/ 64 w 70"/>
                  <a:gd name="T9" fmla="*/ 54 h 70"/>
                  <a:gd name="T10" fmla="*/ 58 w 70"/>
                  <a:gd name="T11" fmla="*/ 60 h 70"/>
                  <a:gd name="T12" fmla="*/ 54 w 70"/>
                  <a:gd name="T13" fmla="*/ 64 h 70"/>
                  <a:gd name="T14" fmla="*/ 48 w 70"/>
                  <a:gd name="T15" fmla="*/ 66 h 70"/>
                  <a:gd name="T16" fmla="*/ 42 w 70"/>
                  <a:gd name="T17" fmla="*/ 68 h 70"/>
                  <a:gd name="T18" fmla="*/ 34 w 70"/>
                  <a:gd name="T19" fmla="*/ 70 h 70"/>
                  <a:gd name="T20" fmla="*/ 34 w 70"/>
                  <a:gd name="T21" fmla="*/ 70 h 70"/>
                  <a:gd name="T22" fmla="*/ 28 w 70"/>
                  <a:gd name="T23" fmla="*/ 68 h 70"/>
                  <a:gd name="T24" fmla="*/ 20 w 70"/>
                  <a:gd name="T25" fmla="*/ 66 h 70"/>
                  <a:gd name="T26" fmla="*/ 16 w 70"/>
                  <a:gd name="T27" fmla="*/ 64 h 70"/>
                  <a:gd name="T28" fmla="*/ 10 w 70"/>
                  <a:gd name="T29" fmla="*/ 60 h 70"/>
                  <a:gd name="T30" fmla="*/ 6 w 70"/>
                  <a:gd name="T31" fmla="*/ 54 h 70"/>
                  <a:gd name="T32" fmla="*/ 2 w 70"/>
                  <a:gd name="T33" fmla="*/ 48 h 70"/>
                  <a:gd name="T34" fmla="*/ 0 w 70"/>
                  <a:gd name="T35" fmla="*/ 42 h 70"/>
                  <a:gd name="T36" fmla="*/ 0 w 70"/>
                  <a:gd name="T37" fmla="*/ 34 h 70"/>
                  <a:gd name="T38" fmla="*/ 0 w 70"/>
                  <a:gd name="T39" fmla="*/ 34 h 70"/>
                  <a:gd name="T40" fmla="*/ 0 w 70"/>
                  <a:gd name="T41" fmla="*/ 28 h 70"/>
                  <a:gd name="T42" fmla="*/ 2 w 70"/>
                  <a:gd name="T43" fmla="*/ 22 h 70"/>
                  <a:gd name="T44" fmla="*/ 6 w 70"/>
                  <a:gd name="T45" fmla="*/ 16 h 70"/>
                  <a:gd name="T46" fmla="*/ 10 w 70"/>
                  <a:gd name="T47" fmla="*/ 10 h 70"/>
                  <a:gd name="T48" fmla="*/ 16 w 70"/>
                  <a:gd name="T49" fmla="*/ 6 h 70"/>
                  <a:gd name="T50" fmla="*/ 20 w 70"/>
                  <a:gd name="T51" fmla="*/ 2 h 70"/>
                  <a:gd name="T52" fmla="*/ 28 w 70"/>
                  <a:gd name="T53" fmla="*/ 0 h 70"/>
                  <a:gd name="T54" fmla="*/ 34 w 70"/>
                  <a:gd name="T55" fmla="*/ 0 h 70"/>
                  <a:gd name="T56" fmla="*/ 34 w 70"/>
                  <a:gd name="T57" fmla="*/ 0 h 70"/>
                  <a:gd name="T58" fmla="*/ 42 w 70"/>
                  <a:gd name="T59" fmla="*/ 0 h 70"/>
                  <a:gd name="T60" fmla="*/ 48 w 70"/>
                  <a:gd name="T61" fmla="*/ 2 h 70"/>
                  <a:gd name="T62" fmla="*/ 54 w 70"/>
                  <a:gd name="T63" fmla="*/ 6 h 70"/>
                  <a:gd name="T64" fmla="*/ 58 w 70"/>
                  <a:gd name="T65" fmla="*/ 10 h 70"/>
                  <a:gd name="T66" fmla="*/ 64 w 70"/>
                  <a:gd name="T67" fmla="*/ 16 h 70"/>
                  <a:gd name="T68" fmla="*/ 66 w 70"/>
                  <a:gd name="T69" fmla="*/ 22 h 70"/>
                  <a:gd name="T70" fmla="*/ 68 w 70"/>
                  <a:gd name="T71" fmla="*/ 28 h 70"/>
                  <a:gd name="T72" fmla="*/ 70 w 70"/>
                  <a:gd name="T73" fmla="*/ 34 h 70"/>
                  <a:gd name="T74" fmla="*/ 70 w 70"/>
                  <a:gd name="T75"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0">
                    <a:moveTo>
                      <a:pt x="70" y="34"/>
                    </a:moveTo>
                    <a:lnTo>
                      <a:pt x="70" y="34"/>
                    </a:lnTo>
                    <a:lnTo>
                      <a:pt x="68" y="42"/>
                    </a:lnTo>
                    <a:lnTo>
                      <a:pt x="66" y="48"/>
                    </a:lnTo>
                    <a:lnTo>
                      <a:pt x="64" y="54"/>
                    </a:lnTo>
                    <a:lnTo>
                      <a:pt x="58" y="60"/>
                    </a:lnTo>
                    <a:lnTo>
                      <a:pt x="54" y="64"/>
                    </a:lnTo>
                    <a:lnTo>
                      <a:pt x="48" y="66"/>
                    </a:lnTo>
                    <a:lnTo>
                      <a:pt x="42" y="68"/>
                    </a:lnTo>
                    <a:lnTo>
                      <a:pt x="34" y="70"/>
                    </a:lnTo>
                    <a:lnTo>
                      <a:pt x="34" y="70"/>
                    </a:lnTo>
                    <a:lnTo>
                      <a:pt x="28" y="68"/>
                    </a:lnTo>
                    <a:lnTo>
                      <a:pt x="20" y="66"/>
                    </a:lnTo>
                    <a:lnTo>
                      <a:pt x="16" y="64"/>
                    </a:lnTo>
                    <a:lnTo>
                      <a:pt x="10" y="60"/>
                    </a:lnTo>
                    <a:lnTo>
                      <a:pt x="6" y="54"/>
                    </a:lnTo>
                    <a:lnTo>
                      <a:pt x="2" y="48"/>
                    </a:lnTo>
                    <a:lnTo>
                      <a:pt x="0" y="42"/>
                    </a:lnTo>
                    <a:lnTo>
                      <a:pt x="0" y="34"/>
                    </a:lnTo>
                    <a:lnTo>
                      <a:pt x="0" y="34"/>
                    </a:lnTo>
                    <a:lnTo>
                      <a:pt x="0" y="28"/>
                    </a:lnTo>
                    <a:lnTo>
                      <a:pt x="2" y="22"/>
                    </a:lnTo>
                    <a:lnTo>
                      <a:pt x="6" y="16"/>
                    </a:lnTo>
                    <a:lnTo>
                      <a:pt x="10" y="10"/>
                    </a:lnTo>
                    <a:lnTo>
                      <a:pt x="16" y="6"/>
                    </a:lnTo>
                    <a:lnTo>
                      <a:pt x="20" y="2"/>
                    </a:lnTo>
                    <a:lnTo>
                      <a:pt x="28" y="0"/>
                    </a:lnTo>
                    <a:lnTo>
                      <a:pt x="34" y="0"/>
                    </a:lnTo>
                    <a:lnTo>
                      <a:pt x="34" y="0"/>
                    </a:lnTo>
                    <a:lnTo>
                      <a:pt x="42" y="0"/>
                    </a:lnTo>
                    <a:lnTo>
                      <a:pt x="48" y="2"/>
                    </a:lnTo>
                    <a:lnTo>
                      <a:pt x="54" y="6"/>
                    </a:lnTo>
                    <a:lnTo>
                      <a:pt x="58" y="10"/>
                    </a:lnTo>
                    <a:lnTo>
                      <a:pt x="64" y="16"/>
                    </a:lnTo>
                    <a:lnTo>
                      <a:pt x="66" y="22"/>
                    </a:lnTo>
                    <a:lnTo>
                      <a:pt x="68" y="28"/>
                    </a:lnTo>
                    <a:lnTo>
                      <a:pt x="70" y="34"/>
                    </a:lnTo>
                    <a:lnTo>
                      <a:pt x="70" y="34"/>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25" name="Freeform 208"/>
              <p:cNvSpPr>
                <a:spLocks/>
              </p:cNvSpPr>
              <p:nvPr/>
            </p:nvSpPr>
            <p:spPr bwMode="auto">
              <a:xfrm>
                <a:off x="3252" y="2711"/>
                <a:ext cx="70" cy="70"/>
              </a:xfrm>
              <a:custGeom>
                <a:avLst/>
                <a:gdLst>
                  <a:gd name="T0" fmla="*/ 70 w 70"/>
                  <a:gd name="T1" fmla="*/ 36 h 70"/>
                  <a:gd name="T2" fmla="*/ 70 w 70"/>
                  <a:gd name="T3" fmla="*/ 36 h 70"/>
                  <a:gd name="T4" fmla="*/ 68 w 70"/>
                  <a:gd name="T5" fmla="*/ 42 h 70"/>
                  <a:gd name="T6" fmla="*/ 66 w 70"/>
                  <a:gd name="T7" fmla="*/ 48 h 70"/>
                  <a:gd name="T8" fmla="*/ 64 w 70"/>
                  <a:gd name="T9" fmla="*/ 54 h 70"/>
                  <a:gd name="T10" fmla="*/ 60 w 70"/>
                  <a:gd name="T11" fmla="*/ 60 h 70"/>
                  <a:gd name="T12" fmla="*/ 54 w 70"/>
                  <a:gd name="T13" fmla="*/ 64 h 70"/>
                  <a:gd name="T14" fmla="*/ 48 w 70"/>
                  <a:gd name="T15" fmla="*/ 68 h 70"/>
                  <a:gd name="T16" fmla="*/ 42 w 70"/>
                  <a:gd name="T17" fmla="*/ 70 h 70"/>
                  <a:gd name="T18" fmla="*/ 34 w 70"/>
                  <a:gd name="T19" fmla="*/ 70 h 70"/>
                  <a:gd name="T20" fmla="*/ 34 w 70"/>
                  <a:gd name="T21" fmla="*/ 70 h 70"/>
                  <a:gd name="T22" fmla="*/ 28 w 70"/>
                  <a:gd name="T23" fmla="*/ 70 h 70"/>
                  <a:gd name="T24" fmla="*/ 22 w 70"/>
                  <a:gd name="T25" fmla="*/ 68 h 70"/>
                  <a:gd name="T26" fmla="*/ 16 w 70"/>
                  <a:gd name="T27" fmla="*/ 64 h 70"/>
                  <a:gd name="T28" fmla="*/ 10 w 70"/>
                  <a:gd name="T29" fmla="*/ 60 h 70"/>
                  <a:gd name="T30" fmla="*/ 6 w 70"/>
                  <a:gd name="T31" fmla="*/ 54 h 70"/>
                  <a:gd name="T32" fmla="*/ 4 w 70"/>
                  <a:gd name="T33" fmla="*/ 48 h 70"/>
                  <a:gd name="T34" fmla="*/ 2 w 70"/>
                  <a:gd name="T35" fmla="*/ 42 h 70"/>
                  <a:gd name="T36" fmla="*/ 0 w 70"/>
                  <a:gd name="T37" fmla="*/ 36 h 70"/>
                  <a:gd name="T38" fmla="*/ 0 w 70"/>
                  <a:gd name="T39" fmla="*/ 36 h 70"/>
                  <a:gd name="T40" fmla="*/ 2 w 70"/>
                  <a:gd name="T41" fmla="*/ 28 h 70"/>
                  <a:gd name="T42" fmla="*/ 4 w 70"/>
                  <a:gd name="T43" fmla="*/ 22 h 70"/>
                  <a:gd name="T44" fmla="*/ 6 w 70"/>
                  <a:gd name="T45" fmla="*/ 16 h 70"/>
                  <a:gd name="T46" fmla="*/ 10 w 70"/>
                  <a:gd name="T47" fmla="*/ 10 h 70"/>
                  <a:gd name="T48" fmla="*/ 16 w 70"/>
                  <a:gd name="T49" fmla="*/ 6 h 70"/>
                  <a:gd name="T50" fmla="*/ 22 w 70"/>
                  <a:gd name="T51" fmla="*/ 4 h 70"/>
                  <a:gd name="T52" fmla="*/ 28 w 70"/>
                  <a:gd name="T53" fmla="*/ 2 h 70"/>
                  <a:gd name="T54" fmla="*/ 34 w 70"/>
                  <a:gd name="T55" fmla="*/ 0 h 70"/>
                  <a:gd name="T56" fmla="*/ 34 w 70"/>
                  <a:gd name="T57" fmla="*/ 0 h 70"/>
                  <a:gd name="T58" fmla="*/ 42 w 70"/>
                  <a:gd name="T59" fmla="*/ 2 h 70"/>
                  <a:gd name="T60" fmla="*/ 48 w 70"/>
                  <a:gd name="T61" fmla="*/ 4 h 70"/>
                  <a:gd name="T62" fmla="*/ 54 w 70"/>
                  <a:gd name="T63" fmla="*/ 6 h 70"/>
                  <a:gd name="T64" fmla="*/ 60 w 70"/>
                  <a:gd name="T65" fmla="*/ 10 h 70"/>
                  <a:gd name="T66" fmla="*/ 64 w 70"/>
                  <a:gd name="T67" fmla="*/ 16 h 70"/>
                  <a:gd name="T68" fmla="*/ 66 w 70"/>
                  <a:gd name="T69" fmla="*/ 22 h 70"/>
                  <a:gd name="T70" fmla="*/ 68 w 70"/>
                  <a:gd name="T71" fmla="*/ 28 h 70"/>
                  <a:gd name="T72" fmla="*/ 70 w 70"/>
                  <a:gd name="T73" fmla="*/ 36 h 70"/>
                  <a:gd name="T74" fmla="*/ 70 w 70"/>
                  <a:gd name="T75"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0">
                    <a:moveTo>
                      <a:pt x="70" y="36"/>
                    </a:moveTo>
                    <a:lnTo>
                      <a:pt x="70" y="36"/>
                    </a:lnTo>
                    <a:lnTo>
                      <a:pt x="68" y="42"/>
                    </a:lnTo>
                    <a:lnTo>
                      <a:pt x="66" y="48"/>
                    </a:lnTo>
                    <a:lnTo>
                      <a:pt x="64" y="54"/>
                    </a:lnTo>
                    <a:lnTo>
                      <a:pt x="60" y="60"/>
                    </a:lnTo>
                    <a:lnTo>
                      <a:pt x="54" y="64"/>
                    </a:lnTo>
                    <a:lnTo>
                      <a:pt x="48" y="68"/>
                    </a:lnTo>
                    <a:lnTo>
                      <a:pt x="42" y="70"/>
                    </a:lnTo>
                    <a:lnTo>
                      <a:pt x="34" y="70"/>
                    </a:lnTo>
                    <a:lnTo>
                      <a:pt x="34" y="70"/>
                    </a:lnTo>
                    <a:lnTo>
                      <a:pt x="28" y="70"/>
                    </a:lnTo>
                    <a:lnTo>
                      <a:pt x="22" y="68"/>
                    </a:lnTo>
                    <a:lnTo>
                      <a:pt x="16" y="64"/>
                    </a:lnTo>
                    <a:lnTo>
                      <a:pt x="10" y="60"/>
                    </a:lnTo>
                    <a:lnTo>
                      <a:pt x="6" y="54"/>
                    </a:lnTo>
                    <a:lnTo>
                      <a:pt x="4" y="48"/>
                    </a:lnTo>
                    <a:lnTo>
                      <a:pt x="2" y="42"/>
                    </a:lnTo>
                    <a:lnTo>
                      <a:pt x="0" y="36"/>
                    </a:lnTo>
                    <a:lnTo>
                      <a:pt x="0" y="36"/>
                    </a:lnTo>
                    <a:lnTo>
                      <a:pt x="2" y="28"/>
                    </a:lnTo>
                    <a:lnTo>
                      <a:pt x="4" y="22"/>
                    </a:lnTo>
                    <a:lnTo>
                      <a:pt x="6" y="16"/>
                    </a:lnTo>
                    <a:lnTo>
                      <a:pt x="10" y="10"/>
                    </a:lnTo>
                    <a:lnTo>
                      <a:pt x="16" y="6"/>
                    </a:lnTo>
                    <a:lnTo>
                      <a:pt x="22" y="4"/>
                    </a:lnTo>
                    <a:lnTo>
                      <a:pt x="28" y="2"/>
                    </a:lnTo>
                    <a:lnTo>
                      <a:pt x="34" y="0"/>
                    </a:lnTo>
                    <a:lnTo>
                      <a:pt x="34" y="0"/>
                    </a:lnTo>
                    <a:lnTo>
                      <a:pt x="42" y="2"/>
                    </a:lnTo>
                    <a:lnTo>
                      <a:pt x="48" y="4"/>
                    </a:lnTo>
                    <a:lnTo>
                      <a:pt x="54" y="6"/>
                    </a:lnTo>
                    <a:lnTo>
                      <a:pt x="60" y="10"/>
                    </a:lnTo>
                    <a:lnTo>
                      <a:pt x="64" y="16"/>
                    </a:lnTo>
                    <a:lnTo>
                      <a:pt x="66" y="22"/>
                    </a:lnTo>
                    <a:lnTo>
                      <a:pt x="68" y="28"/>
                    </a:lnTo>
                    <a:lnTo>
                      <a:pt x="70" y="36"/>
                    </a:lnTo>
                    <a:lnTo>
                      <a:pt x="70" y="36"/>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26" name="Freeform 209"/>
              <p:cNvSpPr>
                <a:spLocks/>
              </p:cNvSpPr>
              <p:nvPr/>
            </p:nvSpPr>
            <p:spPr bwMode="auto">
              <a:xfrm>
                <a:off x="3584" y="2769"/>
                <a:ext cx="70" cy="70"/>
              </a:xfrm>
              <a:custGeom>
                <a:avLst/>
                <a:gdLst>
                  <a:gd name="T0" fmla="*/ 70 w 70"/>
                  <a:gd name="T1" fmla="*/ 34 h 70"/>
                  <a:gd name="T2" fmla="*/ 70 w 70"/>
                  <a:gd name="T3" fmla="*/ 34 h 70"/>
                  <a:gd name="T4" fmla="*/ 68 w 70"/>
                  <a:gd name="T5" fmla="*/ 42 h 70"/>
                  <a:gd name="T6" fmla="*/ 66 w 70"/>
                  <a:gd name="T7" fmla="*/ 48 h 70"/>
                  <a:gd name="T8" fmla="*/ 64 w 70"/>
                  <a:gd name="T9" fmla="*/ 54 h 70"/>
                  <a:gd name="T10" fmla="*/ 58 w 70"/>
                  <a:gd name="T11" fmla="*/ 60 h 70"/>
                  <a:gd name="T12" fmla="*/ 54 w 70"/>
                  <a:gd name="T13" fmla="*/ 64 h 70"/>
                  <a:gd name="T14" fmla="*/ 48 w 70"/>
                  <a:gd name="T15" fmla="*/ 66 h 70"/>
                  <a:gd name="T16" fmla="*/ 42 w 70"/>
                  <a:gd name="T17" fmla="*/ 68 h 70"/>
                  <a:gd name="T18" fmla="*/ 34 w 70"/>
                  <a:gd name="T19" fmla="*/ 70 h 70"/>
                  <a:gd name="T20" fmla="*/ 34 w 70"/>
                  <a:gd name="T21" fmla="*/ 70 h 70"/>
                  <a:gd name="T22" fmla="*/ 28 w 70"/>
                  <a:gd name="T23" fmla="*/ 68 h 70"/>
                  <a:gd name="T24" fmla="*/ 22 w 70"/>
                  <a:gd name="T25" fmla="*/ 66 h 70"/>
                  <a:gd name="T26" fmla="*/ 16 w 70"/>
                  <a:gd name="T27" fmla="*/ 64 h 70"/>
                  <a:gd name="T28" fmla="*/ 10 w 70"/>
                  <a:gd name="T29" fmla="*/ 60 h 70"/>
                  <a:gd name="T30" fmla="*/ 6 w 70"/>
                  <a:gd name="T31" fmla="*/ 54 h 70"/>
                  <a:gd name="T32" fmla="*/ 2 w 70"/>
                  <a:gd name="T33" fmla="*/ 48 h 70"/>
                  <a:gd name="T34" fmla="*/ 0 w 70"/>
                  <a:gd name="T35" fmla="*/ 42 h 70"/>
                  <a:gd name="T36" fmla="*/ 0 w 70"/>
                  <a:gd name="T37" fmla="*/ 34 h 70"/>
                  <a:gd name="T38" fmla="*/ 0 w 70"/>
                  <a:gd name="T39" fmla="*/ 34 h 70"/>
                  <a:gd name="T40" fmla="*/ 0 w 70"/>
                  <a:gd name="T41" fmla="*/ 28 h 70"/>
                  <a:gd name="T42" fmla="*/ 2 w 70"/>
                  <a:gd name="T43" fmla="*/ 22 h 70"/>
                  <a:gd name="T44" fmla="*/ 6 w 70"/>
                  <a:gd name="T45" fmla="*/ 16 h 70"/>
                  <a:gd name="T46" fmla="*/ 10 w 70"/>
                  <a:gd name="T47" fmla="*/ 10 h 70"/>
                  <a:gd name="T48" fmla="*/ 16 w 70"/>
                  <a:gd name="T49" fmla="*/ 6 h 70"/>
                  <a:gd name="T50" fmla="*/ 22 w 70"/>
                  <a:gd name="T51" fmla="*/ 4 h 70"/>
                  <a:gd name="T52" fmla="*/ 28 w 70"/>
                  <a:gd name="T53" fmla="*/ 2 h 70"/>
                  <a:gd name="T54" fmla="*/ 34 w 70"/>
                  <a:gd name="T55" fmla="*/ 0 h 70"/>
                  <a:gd name="T56" fmla="*/ 34 w 70"/>
                  <a:gd name="T57" fmla="*/ 0 h 70"/>
                  <a:gd name="T58" fmla="*/ 42 w 70"/>
                  <a:gd name="T59" fmla="*/ 2 h 70"/>
                  <a:gd name="T60" fmla="*/ 48 w 70"/>
                  <a:gd name="T61" fmla="*/ 4 h 70"/>
                  <a:gd name="T62" fmla="*/ 54 w 70"/>
                  <a:gd name="T63" fmla="*/ 6 h 70"/>
                  <a:gd name="T64" fmla="*/ 58 w 70"/>
                  <a:gd name="T65" fmla="*/ 10 h 70"/>
                  <a:gd name="T66" fmla="*/ 64 w 70"/>
                  <a:gd name="T67" fmla="*/ 16 h 70"/>
                  <a:gd name="T68" fmla="*/ 66 w 70"/>
                  <a:gd name="T69" fmla="*/ 22 h 70"/>
                  <a:gd name="T70" fmla="*/ 68 w 70"/>
                  <a:gd name="T71" fmla="*/ 28 h 70"/>
                  <a:gd name="T72" fmla="*/ 70 w 70"/>
                  <a:gd name="T73" fmla="*/ 34 h 70"/>
                  <a:gd name="T74" fmla="*/ 70 w 70"/>
                  <a:gd name="T75"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0">
                    <a:moveTo>
                      <a:pt x="70" y="34"/>
                    </a:moveTo>
                    <a:lnTo>
                      <a:pt x="70" y="34"/>
                    </a:lnTo>
                    <a:lnTo>
                      <a:pt x="68" y="42"/>
                    </a:lnTo>
                    <a:lnTo>
                      <a:pt x="66" y="48"/>
                    </a:lnTo>
                    <a:lnTo>
                      <a:pt x="64" y="54"/>
                    </a:lnTo>
                    <a:lnTo>
                      <a:pt x="58" y="60"/>
                    </a:lnTo>
                    <a:lnTo>
                      <a:pt x="54" y="64"/>
                    </a:lnTo>
                    <a:lnTo>
                      <a:pt x="48" y="66"/>
                    </a:lnTo>
                    <a:lnTo>
                      <a:pt x="42" y="68"/>
                    </a:lnTo>
                    <a:lnTo>
                      <a:pt x="34" y="70"/>
                    </a:lnTo>
                    <a:lnTo>
                      <a:pt x="34" y="70"/>
                    </a:lnTo>
                    <a:lnTo>
                      <a:pt x="28" y="68"/>
                    </a:lnTo>
                    <a:lnTo>
                      <a:pt x="22" y="66"/>
                    </a:lnTo>
                    <a:lnTo>
                      <a:pt x="16" y="64"/>
                    </a:lnTo>
                    <a:lnTo>
                      <a:pt x="10" y="60"/>
                    </a:lnTo>
                    <a:lnTo>
                      <a:pt x="6" y="54"/>
                    </a:lnTo>
                    <a:lnTo>
                      <a:pt x="2" y="48"/>
                    </a:lnTo>
                    <a:lnTo>
                      <a:pt x="0" y="42"/>
                    </a:lnTo>
                    <a:lnTo>
                      <a:pt x="0" y="34"/>
                    </a:lnTo>
                    <a:lnTo>
                      <a:pt x="0" y="34"/>
                    </a:lnTo>
                    <a:lnTo>
                      <a:pt x="0" y="28"/>
                    </a:lnTo>
                    <a:lnTo>
                      <a:pt x="2" y="22"/>
                    </a:lnTo>
                    <a:lnTo>
                      <a:pt x="6" y="16"/>
                    </a:lnTo>
                    <a:lnTo>
                      <a:pt x="10" y="10"/>
                    </a:lnTo>
                    <a:lnTo>
                      <a:pt x="16" y="6"/>
                    </a:lnTo>
                    <a:lnTo>
                      <a:pt x="22" y="4"/>
                    </a:lnTo>
                    <a:lnTo>
                      <a:pt x="28" y="2"/>
                    </a:lnTo>
                    <a:lnTo>
                      <a:pt x="34" y="0"/>
                    </a:lnTo>
                    <a:lnTo>
                      <a:pt x="34" y="0"/>
                    </a:lnTo>
                    <a:lnTo>
                      <a:pt x="42" y="2"/>
                    </a:lnTo>
                    <a:lnTo>
                      <a:pt x="48" y="4"/>
                    </a:lnTo>
                    <a:lnTo>
                      <a:pt x="54" y="6"/>
                    </a:lnTo>
                    <a:lnTo>
                      <a:pt x="58" y="10"/>
                    </a:lnTo>
                    <a:lnTo>
                      <a:pt x="64" y="16"/>
                    </a:lnTo>
                    <a:lnTo>
                      <a:pt x="66" y="22"/>
                    </a:lnTo>
                    <a:lnTo>
                      <a:pt x="68" y="28"/>
                    </a:lnTo>
                    <a:lnTo>
                      <a:pt x="70" y="34"/>
                    </a:lnTo>
                    <a:lnTo>
                      <a:pt x="70" y="34"/>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27" name="Freeform 210"/>
              <p:cNvSpPr>
                <a:spLocks/>
              </p:cNvSpPr>
              <p:nvPr/>
            </p:nvSpPr>
            <p:spPr bwMode="auto">
              <a:xfrm>
                <a:off x="3894" y="2297"/>
                <a:ext cx="68" cy="68"/>
              </a:xfrm>
              <a:custGeom>
                <a:avLst/>
                <a:gdLst>
                  <a:gd name="T0" fmla="*/ 68 w 68"/>
                  <a:gd name="T1" fmla="*/ 34 h 68"/>
                  <a:gd name="T2" fmla="*/ 68 w 68"/>
                  <a:gd name="T3" fmla="*/ 34 h 68"/>
                  <a:gd name="T4" fmla="*/ 68 w 68"/>
                  <a:gd name="T5" fmla="*/ 42 h 68"/>
                  <a:gd name="T6" fmla="*/ 66 w 68"/>
                  <a:gd name="T7" fmla="*/ 48 h 68"/>
                  <a:gd name="T8" fmla="*/ 62 w 68"/>
                  <a:gd name="T9" fmla="*/ 54 h 68"/>
                  <a:gd name="T10" fmla="*/ 58 w 68"/>
                  <a:gd name="T11" fmla="*/ 58 h 68"/>
                  <a:gd name="T12" fmla="*/ 54 w 68"/>
                  <a:gd name="T13" fmla="*/ 62 h 68"/>
                  <a:gd name="T14" fmla="*/ 48 w 68"/>
                  <a:gd name="T15" fmla="*/ 66 h 68"/>
                  <a:gd name="T16" fmla="*/ 40 w 68"/>
                  <a:gd name="T17" fmla="*/ 68 h 68"/>
                  <a:gd name="T18" fmla="*/ 34 w 68"/>
                  <a:gd name="T19" fmla="*/ 68 h 68"/>
                  <a:gd name="T20" fmla="*/ 34 w 68"/>
                  <a:gd name="T21" fmla="*/ 68 h 68"/>
                  <a:gd name="T22" fmla="*/ 26 w 68"/>
                  <a:gd name="T23" fmla="*/ 68 h 68"/>
                  <a:gd name="T24" fmla="*/ 20 w 68"/>
                  <a:gd name="T25" fmla="*/ 66 h 68"/>
                  <a:gd name="T26" fmla="*/ 14 w 68"/>
                  <a:gd name="T27" fmla="*/ 62 h 68"/>
                  <a:gd name="T28" fmla="*/ 10 w 68"/>
                  <a:gd name="T29" fmla="*/ 58 h 68"/>
                  <a:gd name="T30" fmla="*/ 6 w 68"/>
                  <a:gd name="T31" fmla="*/ 54 h 68"/>
                  <a:gd name="T32" fmla="*/ 2 w 68"/>
                  <a:gd name="T33" fmla="*/ 48 h 68"/>
                  <a:gd name="T34" fmla="*/ 0 w 68"/>
                  <a:gd name="T35" fmla="*/ 42 h 68"/>
                  <a:gd name="T36" fmla="*/ 0 w 68"/>
                  <a:gd name="T37" fmla="*/ 34 h 68"/>
                  <a:gd name="T38" fmla="*/ 0 w 68"/>
                  <a:gd name="T39" fmla="*/ 34 h 68"/>
                  <a:gd name="T40" fmla="*/ 0 w 68"/>
                  <a:gd name="T41" fmla="*/ 28 h 68"/>
                  <a:gd name="T42" fmla="*/ 2 w 68"/>
                  <a:gd name="T43" fmla="*/ 20 h 68"/>
                  <a:gd name="T44" fmla="*/ 6 w 68"/>
                  <a:gd name="T45" fmla="*/ 14 h 68"/>
                  <a:gd name="T46" fmla="*/ 10 w 68"/>
                  <a:gd name="T47" fmla="*/ 10 h 68"/>
                  <a:gd name="T48" fmla="*/ 14 w 68"/>
                  <a:gd name="T49" fmla="*/ 6 h 68"/>
                  <a:gd name="T50" fmla="*/ 20 w 68"/>
                  <a:gd name="T51" fmla="*/ 2 h 68"/>
                  <a:gd name="T52" fmla="*/ 26 w 68"/>
                  <a:gd name="T53" fmla="*/ 0 h 68"/>
                  <a:gd name="T54" fmla="*/ 34 w 68"/>
                  <a:gd name="T55" fmla="*/ 0 h 68"/>
                  <a:gd name="T56" fmla="*/ 34 w 68"/>
                  <a:gd name="T57" fmla="*/ 0 h 68"/>
                  <a:gd name="T58" fmla="*/ 40 w 68"/>
                  <a:gd name="T59" fmla="*/ 0 h 68"/>
                  <a:gd name="T60" fmla="*/ 48 w 68"/>
                  <a:gd name="T61" fmla="*/ 2 h 68"/>
                  <a:gd name="T62" fmla="*/ 54 w 68"/>
                  <a:gd name="T63" fmla="*/ 6 h 68"/>
                  <a:gd name="T64" fmla="*/ 58 w 68"/>
                  <a:gd name="T65" fmla="*/ 10 h 68"/>
                  <a:gd name="T66" fmla="*/ 62 w 68"/>
                  <a:gd name="T67" fmla="*/ 14 h 68"/>
                  <a:gd name="T68" fmla="*/ 66 w 68"/>
                  <a:gd name="T69" fmla="*/ 20 h 68"/>
                  <a:gd name="T70" fmla="*/ 68 w 68"/>
                  <a:gd name="T71" fmla="*/ 28 h 68"/>
                  <a:gd name="T72" fmla="*/ 68 w 68"/>
                  <a:gd name="T73" fmla="*/ 34 h 68"/>
                  <a:gd name="T74" fmla="*/ 68 w 68"/>
                  <a:gd name="T75"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 h="68">
                    <a:moveTo>
                      <a:pt x="68" y="34"/>
                    </a:moveTo>
                    <a:lnTo>
                      <a:pt x="68" y="34"/>
                    </a:lnTo>
                    <a:lnTo>
                      <a:pt x="68" y="42"/>
                    </a:lnTo>
                    <a:lnTo>
                      <a:pt x="66" y="48"/>
                    </a:lnTo>
                    <a:lnTo>
                      <a:pt x="62" y="54"/>
                    </a:lnTo>
                    <a:lnTo>
                      <a:pt x="58" y="58"/>
                    </a:lnTo>
                    <a:lnTo>
                      <a:pt x="54" y="62"/>
                    </a:lnTo>
                    <a:lnTo>
                      <a:pt x="48" y="66"/>
                    </a:lnTo>
                    <a:lnTo>
                      <a:pt x="40" y="68"/>
                    </a:lnTo>
                    <a:lnTo>
                      <a:pt x="34" y="68"/>
                    </a:lnTo>
                    <a:lnTo>
                      <a:pt x="34" y="68"/>
                    </a:lnTo>
                    <a:lnTo>
                      <a:pt x="26" y="68"/>
                    </a:lnTo>
                    <a:lnTo>
                      <a:pt x="20" y="66"/>
                    </a:lnTo>
                    <a:lnTo>
                      <a:pt x="14" y="62"/>
                    </a:lnTo>
                    <a:lnTo>
                      <a:pt x="10" y="58"/>
                    </a:lnTo>
                    <a:lnTo>
                      <a:pt x="6" y="54"/>
                    </a:lnTo>
                    <a:lnTo>
                      <a:pt x="2" y="48"/>
                    </a:lnTo>
                    <a:lnTo>
                      <a:pt x="0" y="42"/>
                    </a:lnTo>
                    <a:lnTo>
                      <a:pt x="0" y="34"/>
                    </a:lnTo>
                    <a:lnTo>
                      <a:pt x="0" y="34"/>
                    </a:lnTo>
                    <a:lnTo>
                      <a:pt x="0" y="28"/>
                    </a:lnTo>
                    <a:lnTo>
                      <a:pt x="2" y="20"/>
                    </a:lnTo>
                    <a:lnTo>
                      <a:pt x="6" y="14"/>
                    </a:lnTo>
                    <a:lnTo>
                      <a:pt x="10" y="10"/>
                    </a:lnTo>
                    <a:lnTo>
                      <a:pt x="14" y="6"/>
                    </a:lnTo>
                    <a:lnTo>
                      <a:pt x="20" y="2"/>
                    </a:lnTo>
                    <a:lnTo>
                      <a:pt x="26" y="0"/>
                    </a:lnTo>
                    <a:lnTo>
                      <a:pt x="34" y="0"/>
                    </a:lnTo>
                    <a:lnTo>
                      <a:pt x="34" y="0"/>
                    </a:lnTo>
                    <a:lnTo>
                      <a:pt x="40" y="0"/>
                    </a:lnTo>
                    <a:lnTo>
                      <a:pt x="48" y="2"/>
                    </a:lnTo>
                    <a:lnTo>
                      <a:pt x="54" y="6"/>
                    </a:lnTo>
                    <a:lnTo>
                      <a:pt x="58" y="10"/>
                    </a:lnTo>
                    <a:lnTo>
                      <a:pt x="62" y="14"/>
                    </a:lnTo>
                    <a:lnTo>
                      <a:pt x="66" y="20"/>
                    </a:lnTo>
                    <a:lnTo>
                      <a:pt x="68" y="28"/>
                    </a:lnTo>
                    <a:lnTo>
                      <a:pt x="68" y="34"/>
                    </a:lnTo>
                    <a:lnTo>
                      <a:pt x="68" y="34"/>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28" name="Freeform 211"/>
              <p:cNvSpPr>
                <a:spLocks/>
              </p:cNvSpPr>
              <p:nvPr/>
            </p:nvSpPr>
            <p:spPr bwMode="auto">
              <a:xfrm>
                <a:off x="4208" y="2489"/>
                <a:ext cx="68" cy="70"/>
              </a:xfrm>
              <a:custGeom>
                <a:avLst/>
                <a:gdLst>
                  <a:gd name="T0" fmla="*/ 68 w 68"/>
                  <a:gd name="T1" fmla="*/ 36 h 70"/>
                  <a:gd name="T2" fmla="*/ 68 w 68"/>
                  <a:gd name="T3" fmla="*/ 36 h 70"/>
                  <a:gd name="T4" fmla="*/ 68 w 68"/>
                  <a:gd name="T5" fmla="*/ 42 h 70"/>
                  <a:gd name="T6" fmla="*/ 66 w 68"/>
                  <a:gd name="T7" fmla="*/ 48 h 70"/>
                  <a:gd name="T8" fmla="*/ 62 w 68"/>
                  <a:gd name="T9" fmla="*/ 54 h 70"/>
                  <a:gd name="T10" fmla="*/ 58 w 68"/>
                  <a:gd name="T11" fmla="*/ 60 h 70"/>
                  <a:gd name="T12" fmla="*/ 54 w 68"/>
                  <a:gd name="T13" fmla="*/ 64 h 70"/>
                  <a:gd name="T14" fmla="*/ 48 w 68"/>
                  <a:gd name="T15" fmla="*/ 68 h 70"/>
                  <a:gd name="T16" fmla="*/ 40 w 68"/>
                  <a:gd name="T17" fmla="*/ 70 h 70"/>
                  <a:gd name="T18" fmla="*/ 34 w 68"/>
                  <a:gd name="T19" fmla="*/ 70 h 70"/>
                  <a:gd name="T20" fmla="*/ 34 w 68"/>
                  <a:gd name="T21" fmla="*/ 70 h 70"/>
                  <a:gd name="T22" fmla="*/ 28 w 68"/>
                  <a:gd name="T23" fmla="*/ 70 h 70"/>
                  <a:gd name="T24" fmla="*/ 20 w 68"/>
                  <a:gd name="T25" fmla="*/ 68 h 70"/>
                  <a:gd name="T26" fmla="*/ 14 w 68"/>
                  <a:gd name="T27" fmla="*/ 64 h 70"/>
                  <a:gd name="T28" fmla="*/ 10 w 68"/>
                  <a:gd name="T29" fmla="*/ 60 h 70"/>
                  <a:gd name="T30" fmla="*/ 6 w 68"/>
                  <a:gd name="T31" fmla="*/ 54 h 70"/>
                  <a:gd name="T32" fmla="*/ 2 w 68"/>
                  <a:gd name="T33" fmla="*/ 48 h 70"/>
                  <a:gd name="T34" fmla="*/ 0 w 68"/>
                  <a:gd name="T35" fmla="*/ 42 h 70"/>
                  <a:gd name="T36" fmla="*/ 0 w 68"/>
                  <a:gd name="T37" fmla="*/ 36 h 70"/>
                  <a:gd name="T38" fmla="*/ 0 w 68"/>
                  <a:gd name="T39" fmla="*/ 36 h 70"/>
                  <a:gd name="T40" fmla="*/ 0 w 68"/>
                  <a:gd name="T41" fmla="*/ 28 h 70"/>
                  <a:gd name="T42" fmla="*/ 2 w 68"/>
                  <a:gd name="T43" fmla="*/ 22 h 70"/>
                  <a:gd name="T44" fmla="*/ 6 w 68"/>
                  <a:gd name="T45" fmla="*/ 16 h 70"/>
                  <a:gd name="T46" fmla="*/ 10 w 68"/>
                  <a:gd name="T47" fmla="*/ 10 h 70"/>
                  <a:gd name="T48" fmla="*/ 14 w 68"/>
                  <a:gd name="T49" fmla="*/ 6 h 70"/>
                  <a:gd name="T50" fmla="*/ 20 w 68"/>
                  <a:gd name="T51" fmla="*/ 4 h 70"/>
                  <a:gd name="T52" fmla="*/ 28 w 68"/>
                  <a:gd name="T53" fmla="*/ 2 h 70"/>
                  <a:gd name="T54" fmla="*/ 34 w 68"/>
                  <a:gd name="T55" fmla="*/ 0 h 70"/>
                  <a:gd name="T56" fmla="*/ 34 w 68"/>
                  <a:gd name="T57" fmla="*/ 0 h 70"/>
                  <a:gd name="T58" fmla="*/ 40 w 68"/>
                  <a:gd name="T59" fmla="*/ 2 h 70"/>
                  <a:gd name="T60" fmla="*/ 48 w 68"/>
                  <a:gd name="T61" fmla="*/ 4 h 70"/>
                  <a:gd name="T62" fmla="*/ 54 w 68"/>
                  <a:gd name="T63" fmla="*/ 6 h 70"/>
                  <a:gd name="T64" fmla="*/ 58 w 68"/>
                  <a:gd name="T65" fmla="*/ 10 h 70"/>
                  <a:gd name="T66" fmla="*/ 62 w 68"/>
                  <a:gd name="T67" fmla="*/ 16 h 70"/>
                  <a:gd name="T68" fmla="*/ 66 w 68"/>
                  <a:gd name="T69" fmla="*/ 22 h 70"/>
                  <a:gd name="T70" fmla="*/ 68 w 68"/>
                  <a:gd name="T71" fmla="*/ 28 h 70"/>
                  <a:gd name="T72" fmla="*/ 68 w 68"/>
                  <a:gd name="T73" fmla="*/ 36 h 70"/>
                  <a:gd name="T74" fmla="*/ 68 w 68"/>
                  <a:gd name="T75"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 h="70">
                    <a:moveTo>
                      <a:pt x="68" y="36"/>
                    </a:moveTo>
                    <a:lnTo>
                      <a:pt x="68" y="36"/>
                    </a:lnTo>
                    <a:lnTo>
                      <a:pt x="68" y="42"/>
                    </a:lnTo>
                    <a:lnTo>
                      <a:pt x="66" y="48"/>
                    </a:lnTo>
                    <a:lnTo>
                      <a:pt x="62" y="54"/>
                    </a:lnTo>
                    <a:lnTo>
                      <a:pt x="58" y="60"/>
                    </a:lnTo>
                    <a:lnTo>
                      <a:pt x="54" y="64"/>
                    </a:lnTo>
                    <a:lnTo>
                      <a:pt x="48" y="68"/>
                    </a:lnTo>
                    <a:lnTo>
                      <a:pt x="40" y="70"/>
                    </a:lnTo>
                    <a:lnTo>
                      <a:pt x="34" y="70"/>
                    </a:lnTo>
                    <a:lnTo>
                      <a:pt x="34" y="70"/>
                    </a:lnTo>
                    <a:lnTo>
                      <a:pt x="28" y="70"/>
                    </a:lnTo>
                    <a:lnTo>
                      <a:pt x="20" y="68"/>
                    </a:lnTo>
                    <a:lnTo>
                      <a:pt x="14" y="64"/>
                    </a:lnTo>
                    <a:lnTo>
                      <a:pt x="10" y="60"/>
                    </a:lnTo>
                    <a:lnTo>
                      <a:pt x="6" y="54"/>
                    </a:lnTo>
                    <a:lnTo>
                      <a:pt x="2" y="48"/>
                    </a:lnTo>
                    <a:lnTo>
                      <a:pt x="0" y="42"/>
                    </a:lnTo>
                    <a:lnTo>
                      <a:pt x="0" y="36"/>
                    </a:lnTo>
                    <a:lnTo>
                      <a:pt x="0" y="36"/>
                    </a:lnTo>
                    <a:lnTo>
                      <a:pt x="0" y="28"/>
                    </a:lnTo>
                    <a:lnTo>
                      <a:pt x="2" y="22"/>
                    </a:lnTo>
                    <a:lnTo>
                      <a:pt x="6" y="16"/>
                    </a:lnTo>
                    <a:lnTo>
                      <a:pt x="10" y="10"/>
                    </a:lnTo>
                    <a:lnTo>
                      <a:pt x="14" y="6"/>
                    </a:lnTo>
                    <a:lnTo>
                      <a:pt x="20" y="4"/>
                    </a:lnTo>
                    <a:lnTo>
                      <a:pt x="28" y="2"/>
                    </a:lnTo>
                    <a:lnTo>
                      <a:pt x="34" y="0"/>
                    </a:lnTo>
                    <a:lnTo>
                      <a:pt x="34" y="0"/>
                    </a:lnTo>
                    <a:lnTo>
                      <a:pt x="40" y="2"/>
                    </a:lnTo>
                    <a:lnTo>
                      <a:pt x="48" y="4"/>
                    </a:lnTo>
                    <a:lnTo>
                      <a:pt x="54" y="6"/>
                    </a:lnTo>
                    <a:lnTo>
                      <a:pt x="58" y="10"/>
                    </a:lnTo>
                    <a:lnTo>
                      <a:pt x="62" y="16"/>
                    </a:lnTo>
                    <a:lnTo>
                      <a:pt x="66" y="22"/>
                    </a:lnTo>
                    <a:lnTo>
                      <a:pt x="68" y="28"/>
                    </a:lnTo>
                    <a:lnTo>
                      <a:pt x="68" y="36"/>
                    </a:lnTo>
                    <a:lnTo>
                      <a:pt x="68" y="36"/>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29" name="Freeform 212"/>
              <p:cNvSpPr>
                <a:spLocks/>
              </p:cNvSpPr>
              <p:nvPr/>
            </p:nvSpPr>
            <p:spPr bwMode="auto">
              <a:xfrm>
                <a:off x="4530" y="2711"/>
                <a:ext cx="68" cy="70"/>
              </a:xfrm>
              <a:custGeom>
                <a:avLst/>
                <a:gdLst>
                  <a:gd name="T0" fmla="*/ 68 w 68"/>
                  <a:gd name="T1" fmla="*/ 36 h 70"/>
                  <a:gd name="T2" fmla="*/ 68 w 68"/>
                  <a:gd name="T3" fmla="*/ 36 h 70"/>
                  <a:gd name="T4" fmla="*/ 68 w 68"/>
                  <a:gd name="T5" fmla="*/ 42 h 70"/>
                  <a:gd name="T6" fmla="*/ 66 w 68"/>
                  <a:gd name="T7" fmla="*/ 48 h 70"/>
                  <a:gd name="T8" fmla="*/ 62 w 68"/>
                  <a:gd name="T9" fmla="*/ 54 h 70"/>
                  <a:gd name="T10" fmla="*/ 58 w 68"/>
                  <a:gd name="T11" fmla="*/ 60 h 70"/>
                  <a:gd name="T12" fmla="*/ 54 w 68"/>
                  <a:gd name="T13" fmla="*/ 64 h 70"/>
                  <a:gd name="T14" fmla="*/ 48 w 68"/>
                  <a:gd name="T15" fmla="*/ 68 h 70"/>
                  <a:gd name="T16" fmla="*/ 40 w 68"/>
                  <a:gd name="T17" fmla="*/ 70 h 70"/>
                  <a:gd name="T18" fmla="*/ 34 w 68"/>
                  <a:gd name="T19" fmla="*/ 70 h 70"/>
                  <a:gd name="T20" fmla="*/ 34 w 68"/>
                  <a:gd name="T21" fmla="*/ 70 h 70"/>
                  <a:gd name="T22" fmla="*/ 28 w 68"/>
                  <a:gd name="T23" fmla="*/ 70 h 70"/>
                  <a:gd name="T24" fmla="*/ 20 w 68"/>
                  <a:gd name="T25" fmla="*/ 68 h 70"/>
                  <a:gd name="T26" fmla="*/ 14 w 68"/>
                  <a:gd name="T27" fmla="*/ 64 h 70"/>
                  <a:gd name="T28" fmla="*/ 10 w 68"/>
                  <a:gd name="T29" fmla="*/ 60 h 70"/>
                  <a:gd name="T30" fmla="*/ 6 w 68"/>
                  <a:gd name="T31" fmla="*/ 54 h 70"/>
                  <a:gd name="T32" fmla="*/ 2 w 68"/>
                  <a:gd name="T33" fmla="*/ 48 h 70"/>
                  <a:gd name="T34" fmla="*/ 0 w 68"/>
                  <a:gd name="T35" fmla="*/ 42 h 70"/>
                  <a:gd name="T36" fmla="*/ 0 w 68"/>
                  <a:gd name="T37" fmla="*/ 36 h 70"/>
                  <a:gd name="T38" fmla="*/ 0 w 68"/>
                  <a:gd name="T39" fmla="*/ 36 h 70"/>
                  <a:gd name="T40" fmla="*/ 0 w 68"/>
                  <a:gd name="T41" fmla="*/ 28 h 70"/>
                  <a:gd name="T42" fmla="*/ 2 w 68"/>
                  <a:gd name="T43" fmla="*/ 22 h 70"/>
                  <a:gd name="T44" fmla="*/ 6 w 68"/>
                  <a:gd name="T45" fmla="*/ 16 h 70"/>
                  <a:gd name="T46" fmla="*/ 10 w 68"/>
                  <a:gd name="T47" fmla="*/ 10 h 70"/>
                  <a:gd name="T48" fmla="*/ 14 w 68"/>
                  <a:gd name="T49" fmla="*/ 6 h 70"/>
                  <a:gd name="T50" fmla="*/ 20 w 68"/>
                  <a:gd name="T51" fmla="*/ 4 h 70"/>
                  <a:gd name="T52" fmla="*/ 28 w 68"/>
                  <a:gd name="T53" fmla="*/ 2 h 70"/>
                  <a:gd name="T54" fmla="*/ 34 w 68"/>
                  <a:gd name="T55" fmla="*/ 0 h 70"/>
                  <a:gd name="T56" fmla="*/ 34 w 68"/>
                  <a:gd name="T57" fmla="*/ 0 h 70"/>
                  <a:gd name="T58" fmla="*/ 40 w 68"/>
                  <a:gd name="T59" fmla="*/ 2 h 70"/>
                  <a:gd name="T60" fmla="*/ 48 w 68"/>
                  <a:gd name="T61" fmla="*/ 4 h 70"/>
                  <a:gd name="T62" fmla="*/ 54 w 68"/>
                  <a:gd name="T63" fmla="*/ 6 h 70"/>
                  <a:gd name="T64" fmla="*/ 58 w 68"/>
                  <a:gd name="T65" fmla="*/ 10 h 70"/>
                  <a:gd name="T66" fmla="*/ 62 w 68"/>
                  <a:gd name="T67" fmla="*/ 16 h 70"/>
                  <a:gd name="T68" fmla="*/ 66 w 68"/>
                  <a:gd name="T69" fmla="*/ 22 h 70"/>
                  <a:gd name="T70" fmla="*/ 68 w 68"/>
                  <a:gd name="T71" fmla="*/ 28 h 70"/>
                  <a:gd name="T72" fmla="*/ 68 w 68"/>
                  <a:gd name="T73" fmla="*/ 36 h 70"/>
                  <a:gd name="T74" fmla="*/ 68 w 68"/>
                  <a:gd name="T75"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 h="70">
                    <a:moveTo>
                      <a:pt x="68" y="36"/>
                    </a:moveTo>
                    <a:lnTo>
                      <a:pt x="68" y="36"/>
                    </a:lnTo>
                    <a:lnTo>
                      <a:pt x="68" y="42"/>
                    </a:lnTo>
                    <a:lnTo>
                      <a:pt x="66" y="48"/>
                    </a:lnTo>
                    <a:lnTo>
                      <a:pt x="62" y="54"/>
                    </a:lnTo>
                    <a:lnTo>
                      <a:pt x="58" y="60"/>
                    </a:lnTo>
                    <a:lnTo>
                      <a:pt x="54" y="64"/>
                    </a:lnTo>
                    <a:lnTo>
                      <a:pt x="48" y="68"/>
                    </a:lnTo>
                    <a:lnTo>
                      <a:pt x="40" y="70"/>
                    </a:lnTo>
                    <a:lnTo>
                      <a:pt x="34" y="70"/>
                    </a:lnTo>
                    <a:lnTo>
                      <a:pt x="34" y="70"/>
                    </a:lnTo>
                    <a:lnTo>
                      <a:pt x="28" y="70"/>
                    </a:lnTo>
                    <a:lnTo>
                      <a:pt x="20" y="68"/>
                    </a:lnTo>
                    <a:lnTo>
                      <a:pt x="14" y="64"/>
                    </a:lnTo>
                    <a:lnTo>
                      <a:pt x="10" y="60"/>
                    </a:lnTo>
                    <a:lnTo>
                      <a:pt x="6" y="54"/>
                    </a:lnTo>
                    <a:lnTo>
                      <a:pt x="2" y="48"/>
                    </a:lnTo>
                    <a:lnTo>
                      <a:pt x="0" y="42"/>
                    </a:lnTo>
                    <a:lnTo>
                      <a:pt x="0" y="36"/>
                    </a:lnTo>
                    <a:lnTo>
                      <a:pt x="0" y="36"/>
                    </a:lnTo>
                    <a:lnTo>
                      <a:pt x="0" y="28"/>
                    </a:lnTo>
                    <a:lnTo>
                      <a:pt x="2" y="22"/>
                    </a:lnTo>
                    <a:lnTo>
                      <a:pt x="6" y="16"/>
                    </a:lnTo>
                    <a:lnTo>
                      <a:pt x="10" y="10"/>
                    </a:lnTo>
                    <a:lnTo>
                      <a:pt x="14" y="6"/>
                    </a:lnTo>
                    <a:lnTo>
                      <a:pt x="20" y="4"/>
                    </a:lnTo>
                    <a:lnTo>
                      <a:pt x="28" y="2"/>
                    </a:lnTo>
                    <a:lnTo>
                      <a:pt x="34" y="0"/>
                    </a:lnTo>
                    <a:lnTo>
                      <a:pt x="34" y="0"/>
                    </a:lnTo>
                    <a:lnTo>
                      <a:pt x="40" y="2"/>
                    </a:lnTo>
                    <a:lnTo>
                      <a:pt x="48" y="4"/>
                    </a:lnTo>
                    <a:lnTo>
                      <a:pt x="54" y="6"/>
                    </a:lnTo>
                    <a:lnTo>
                      <a:pt x="58" y="10"/>
                    </a:lnTo>
                    <a:lnTo>
                      <a:pt x="62" y="16"/>
                    </a:lnTo>
                    <a:lnTo>
                      <a:pt x="66" y="22"/>
                    </a:lnTo>
                    <a:lnTo>
                      <a:pt x="68" y="28"/>
                    </a:lnTo>
                    <a:lnTo>
                      <a:pt x="68" y="36"/>
                    </a:lnTo>
                    <a:lnTo>
                      <a:pt x="68" y="36"/>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0" name="Freeform 213"/>
              <p:cNvSpPr>
                <a:spLocks/>
              </p:cNvSpPr>
              <p:nvPr/>
            </p:nvSpPr>
            <p:spPr bwMode="auto">
              <a:xfrm>
                <a:off x="4842" y="2227"/>
                <a:ext cx="68" cy="70"/>
              </a:xfrm>
              <a:custGeom>
                <a:avLst/>
                <a:gdLst>
                  <a:gd name="T0" fmla="*/ 68 w 68"/>
                  <a:gd name="T1" fmla="*/ 36 h 70"/>
                  <a:gd name="T2" fmla="*/ 68 w 68"/>
                  <a:gd name="T3" fmla="*/ 36 h 70"/>
                  <a:gd name="T4" fmla="*/ 68 w 68"/>
                  <a:gd name="T5" fmla="*/ 42 h 70"/>
                  <a:gd name="T6" fmla="*/ 66 w 68"/>
                  <a:gd name="T7" fmla="*/ 48 h 70"/>
                  <a:gd name="T8" fmla="*/ 62 w 68"/>
                  <a:gd name="T9" fmla="*/ 54 h 70"/>
                  <a:gd name="T10" fmla="*/ 58 w 68"/>
                  <a:gd name="T11" fmla="*/ 60 h 70"/>
                  <a:gd name="T12" fmla="*/ 54 w 68"/>
                  <a:gd name="T13" fmla="*/ 64 h 70"/>
                  <a:gd name="T14" fmla="*/ 48 w 68"/>
                  <a:gd name="T15" fmla="*/ 66 h 70"/>
                  <a:gd name="T16" fmla="*/ 40 w 68"/>
                  <a:gd name="T17" fmla="*/ 68 h 70"/>
                  <a:gd name="T18" fmla="*/ 34 w 68"/>
                  <a:gd name="T19" fmla="*/ 70 h 70"/>
                  <a:gd name="T20" fmla="*/ 34 w 68"/>
                  <a:gd name="T21" fmla="*/ 70 h 70"/>
                  <a:gd name="T22" fmla="*/ 28 w 68"/>
                  <a:gd name="T23" fmla="*/ 68 h 70"/>
                  <a:gd name="T24" fmla="*/ 20 w 68"/>
                  <a:gd name="T25" fmla="*/ 66 h 70"/>
                  <a:gd name="T26" fmla="*/ 14 w 68"/>
                  <a:gd name="T27" fmla="*/ 64 h 70"/>
                  <a:gd name="T28" fmla="*/ 10 w 68"/>
                  <a:gd name="T29" fmla="*/ 60 h 70"/>
                  <a:gd name="T30" fmla="*/ 6 w 68"/>
                  <a:gd name="T31" fmla="*/ 54 h 70"/>
                  <a:gd name="T32" fmla="*/ 2 w 68"/>
                  <a:gd name="T33" fmla="*/ 48 h 70"/>
                  <a:gd name="T34" fmla="*/ 0 w 68"/>
                  <a:gd name="T35" fmla="*/ 42 h 70"/>
                  <a:gd name="T36" fmla="*/ 0 w 68"/>
                  <a:gd name="T37" fmla="*/ 36 h 70"/>
                  <a:gd name="T38" fmla="*/ 0 w 68"/>
                  <a:gd name="T39" fmla="*/ 36 h 70"/>
                  <a:gd name="T40" fmla="*/ 0 w 68"/>
                  <a:gd name="T41" fmla="*/ 28 h 70"/>
                  <a:gd name="T42" fmla="*/ 2 w 68"/>
                  <a:gd name="T43" fmla="*/ 22 h 70"/>
                  <a:gd name="T44" fmla="*/ 6 w 68"/>
                  <a:gd name="T45" fmla="*/ 16 h 70"/>
                  <a:gd name="T46" fmla="*/ 10 w 68"/>
                  <a:gd name="T47" fmla="*/ 10 h 70"/>
                  <a:gd name="T48" fmla="*/ 14 w 68"/>
                  <a:gd name="T49" fmla="*/ 6 h 70"/>
                  <a:gd name="T50" fmla="*/ 20 w 68"/>
                  <a:gd name="T51" fmla="*/ 4 h 70"/>
                  <a:gd name="T52" fmla="*/ 28 w 68"/>
                  <a:gd name="T53" fmla="*/ 2 h 70"/>
                  <a:gd name="T54" fmla="*/ 34 w 68"/>
                  <a:gd name="T55" fmla="*/ 0 h 70"/>
                  <a:gd name="T56" fmla="*/ 34 w 68"/>
                  <a:gd name="T57" fmla="*/ 0 h 70"/>
                  <a:gd name="T58" fmla="*/ 40 w 68"/>
                  <a:gd name="T59" fmla="*/ 2 h 70"/>
                  <a:gd name="T60" fmla="*/ 48 w 68"/>
                  <a:gd name="T61" fmla="*/ 4 h 70"/>
                  <a:gd name="T62" fmla="*/ 54 w 68"/>
                  <a:gd name="T63" fmla="*/ 6 h 70"/>
                  <a:gd name="T64" fmla="*/ 58 w 68"/>
                  <a:gd name="T65" fmla="*/ 10 h 70"/>
                  <a:gd name="T66" fmla="*/ 62 w 68"/>
                  <a:gd name="T67" fmla="*/ 16 h 70"/>
                  <a:gd name="T68" fmla="*/ 66 w 68"/>
                  <a:gd name="T69" fmla="*/ 22 h 70"/>
                  <a:gd name="T70" fmla="*/ 68 w 68"/>
                  <a:gd name="T71" fmla="*/ 28 h 70"/>
                  <a:gd name="T72" fmla="*/ 68 w 68"/>
                  <a:gd name="T73" fmla="*/ 36 h 70"/>
                  <a:gd name="T74" fmla="*/ 68 w 68"/>
                  <a:gd name="T75"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 h="70">
                    <a:moveTo>
                      <a:pt x="68" y="36"/>
                    </a:moveTo>
                    <a:lnTo>
                      <a:pt x="68" y="36"/>
                    </a:lnTo>
                    <a:lnTo>
                      <a:pt x="68" y="42"/>
                    </a:lnTo>
                    <a:lnTo>
                      <a:pt x="66" y="48"/>
                    </a:lnTo>
                    <a:lnTo>
                      <a:pt x="62" y="54"/>
                    </a:lnTo>
                    <a:lnTo>
                      <a:pt x="58" y="60"/>
                    </a:lnTo>
                    <a:lnTo>
                      <a:pt x="54" y="64"/>
                    </a:lnTo>
                    <a:lnTo>
                      <a:pt x="48" y="66"/>
                    </a:lnTo>
                    <a:lnTo>
                      <a:pt x="40" y="68"/>
                    </a:lnTo>
                    <a:lnTo>
                      <a:pt x="34" y="70"/>
                    </a:lnTo>
                    <a:lnTo>
                      <a:pt x="34" y="70"/>
                    </a:lnTo>
                    <a:lnTo>
                      <a:pt x="28" y="68"/>
                    </a:lnTo>
                    <a:lnTo>
                      <a:pt x="20" y="66"/>
                    </a:lnTo>
                    <a:lnTo>
                      <a:pt x="14" y="64"/>
                    </a:lnTo>
                    <a:lnTo>
                      <a:pt x="10" y="60"/>
                    </a:lnTo>
                    <a:lnTo>
                      <a:pt x="6" y="54"/>
                    </a:lnTo>
                    <a:lnTo>
                      <a:pt x="2" y="48"/>
                    </a:lnTo>
                    <a:lnTo>
                      <a:pt x="0" y="42"/>
                    </a:lnTo>
                    <a:lnTo>
                      <a:pt x="0" y="36"/>
                    </a:lnTo>
                    <a:lnTo>
                      <a:pt x="0" y="36"/>
                    </a:lnTo>
                    <a:lnTo>
                      <a:pt x="0" y="28"/>
                    </a:lnTo>
                    <a:lnTo>
                      <a:pt x="2" y="22"/>
                    </a:lnTo>
                    <a:lnTo>
                      <a:pt x="6" y="16"/>
                    </a:lnTo>
                    <a:lnTo>
                      <a:pt x="10" y="10"/>
                    </a:lnTo>
                    <a:lnTo>
                      <a:pt x="14" y="6"/>
                    </a:lnTo>
                    <a:lnTo>
                      <a:pt x="20" y="4"/>
                    </a:lnTo>
                    <a:lnTo>
                      <a:pt x="28" y="2"/>
                    </a:lnTo>
                    <a:lnTo>
                      <a:pt x="34" y="0"/>
                    </a:lnTo>
                    <a:lnTo>
                      <a:pt x="34" y="0"/>
                    </a:lnTo>
                    <a:lnTo>
                      <a:pt x="40" y="2"/>
                    </a:lnTo>
                    <a:lnTo>
                      <a:pt x="48" y="4"/>
                    </a:lnTo>
                    <a:lnTo>
                      <a:pt x="54" y="6"/>
                    </a:lnTo>
                    <a:lnTo>
                      <a:pt x="58" y="10"/>
                    </a:lnTo>
                    <a:lnTo>
                      <a:pt x="62" y="16"/>
                    </a:lnTo>
                    <a:lnTo>
                      <a:pt x="66" y="22"/>
                    </a:lnTo>
                    <a:lnTo>
                      <a:pt x="68" y="28"/>
                    </a:lnTo>
                    <a:lnTo>
                      <a:pt x="68" y="36"/>
                    </a:lnTo>
                    <a:lnTo>
                      <a:pt x="68" y="36"/>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1" name="Freeform 214"/>
              <p:cNvSpPr>
                <a:spLocks/>
              </p:cNvSpPr>
              <p:nvPr/>
            </p:nvSpPr>
            <p:spPr bwMode="auto">
              <a:xfrm>
                <a:off x="5174" y="2853"/>
                <a:ext cx="70" cy="68"/>
              </a:xfrm>
              <a:custGeom>
                <a:avLst/>
                <a:gdLst>
                  <a:gd name="T0" fmla="*/ 70 w 70"/>
                  <a:gd name="T1" fmla="*/ 34 h 68"/>
                  <a:gd name="T2" fmla="*/ 70 w 70"/>
                  <a:gd name="T3" fmla="*/ 34 h 68"/>
                  <a:gd name="T4" fmla="*/ 68 w 70"/>
                  <a:gd name="T5" fmla="*/ 40 h 68"/>
                  <a:gd name="T6" fmla="*/ 66 w 70"/>
                  <a:gd name="T7" fmla="*/ 48 h 68"/>
                  <a:gd name="T8" fmla="*/ 64 w 70"/>
                  <a:gd name="T9" fmla="*/ 54 h 68"/>
                  <a:gd name="T10" fmla="*/ 60 w 70"/>
                  <a:gd name="T11" fmla="*/ 58 h 68"/>
                  <a:gd name="T12" fmla="*/ 54 w 70"/>
                  <a:gd name="T13" fmla="*/ 62 h 68"/>
                  <a:gd name="T14" fmla="*/ 48 w 70"/>
                  <a:gd name="T15" fmla="*/ 66 h 68"/>
                  <a:gd name="T16" fmla="*/ 42 w 70"/>
                  <a:gd name="T17" fmla="*/ 68 h 68"/>
                  <a:gd name="T18" fmla="*/ 34 w 70"/>
                  <a:gd name="T19" fmla="*/ 68 h 68"/>
                  <a:gd name="T20" fmla="*/ 34 w 70"/>
                  <a:gd name="T21" fmla="*/ 68 h 68"/>
                  <a:gd name="T22" fmla="*/ 28 w 70"/>
                  <a:gd name="T23" fmla="*/ 68 h 68"/>
                  <a:gd name="T24" fmla="*/ 22 w 70"/>
                  <a:gd name="T25" fmla="*/ 66 h 68"/>
                  <a:gd name="T26" fmla="*/ 16 w 70"/>
                  <a:gd name="T27" fmla="*/ 62 h 68"/>
                  <a:gd name="T28" fmla="*/ 10 w 70"/>
                  <a:gd name="T29" fmla="*/ 58 h 68"/>
                  <a:gd name="T30" fmla="*/ 6 w 70"/>
                  <a:gd name="T31" fmla="*/ 54 h 68"/>
                  <a:gd name="T32" fmla="*/ 2 w 70"/>
                  <a:gd name="T33" fmla="*/ 48 h 68"/>
                  <a:gd name="T34" fmla="*/ 0 w 70"/>
                  <a:gd name="T35" fmla="*/ 40 h 68"/>
                  <a:gd name="T36" fmla="*/ 0 w 70"/>
                  <a:gd name="T37" fmla="*/ 34 h 68"/>
                  <a:gd name="T38" fmla="*/ 0 w 70"/>
                  <a:gd name="T39" fmla="*/ 34 h 68"/>
                  <a:gd name="T40" fmla="*/ 0 w 70"/>
                  <a:gd name="T41" fmla="*/ 28 h 68"/>
                  <a:gd name="T42" fmla="*/ 2 w 70"/>
                  <a:gd name="T43" fmla="*/ 20 h 68"/>
                  <a:gd name="T44" fmla="*/ 6 w 70"/>
                  <a:gd name="T45" fmla="*/ 14 h 68"/>
                  <a:gd name="T46" fmla="*/ 10 w 70"/>
                  <a:gd name="T47" fmla="*/ 10 h 68"/>
                  <a:gd name="T48" fmla="*/ 16 w 70"/>
                  <a:gd name="T49" fmla="*/ 6 h 68"/>
                  <a:gd name="T50" fmla="*/ 22 w 70"/>
                  <a:gd name="T51" fmla="*/ 2 h 68"/>
                  <a:gd name="T52" fmla="*/ 28 w 70"/>
                  <a:gd name="T53" fmla="*/ 0 h 68"/>
                  <a:gd name="T54" fmla="*/ 34 w 70"/>
                  <a:gd name="T55" fmla="*/ 0 h 68"/>
                  <a:gd name="T56" fmla="*/ 34 w 70"/>
                  <a:gd name="T57" fmla="*/ 0 h 68"/>
                  <a:gd name="T58" fmla="*/ 42 w 70"/>
                  <a:gd name="T59" fmla="*/ 0 h 68"/>
                  <a:gd name="T60" fmla="*/ 48 w 70"/>
                  <a:gd name="T61" fmla="*/ 2 h 68"/>
                  <a:gd name="T62" fmla="*/ 54 w 70"/>
                  <a:gd name="T63" fmla="*/ 6 h 68"/>
                  <a:gd name="T64" fmla="*/ 60 w 70"/>
                  <a:gd name="T65" fmla="*/ 10 h 68"/>
                  <a:gd name="T66" fmla="*/ 64 w 70"/>
                  <a:gd name="T67" fmla="*/ 14 h 68"/>
                  <a:gd name="T68" fmla="*/ 66 w 70"/>
                  <a:gd name="T69" fmla="*/ 20 h 68"/>
                  <a:gd name="T70" fmla="*/ 68 w 70"/>
                  <a:gd name="T71" fmla="*/ 28 h 68"/>
                  <a:gd name="T72" fmla="*/ 70 w 70"/>
                  <a:gd name="T73" fmla="*/ 34 h 68"/>
                  <a:gd name="T74" fmla="*/ 70 w 70"/>
                  <a:gd name="T75"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68">
                    <a:moveTo>
                      <a:pt x="70" y="34"/>
                    </a:moveTo>
                    <a:lnTo>
                      <a:pt x="70" y="34"/>
                    </a:lnTo>
                    <a:lnTo>
                      <a:pt x="68" y="40"/>
                    </a:lnTo>
                    <a:lnTo>
                      <a:pt x="66" y="48"/>
                    </a:lnTo>
                    <a:lnTo>
                      <a:pt x="64" y="54"/>
                    </a:lnTo>
                    <a:lnTo>
                      <a:pt x="60" y="58"/>
                    </a:lnTo>
                    <a:lnTo>
                      <a:pt x="54" y="62"/>
                    </a:lnTo>
                    <a:lnTo>
                      <a:pt x="48" y="66"/>
                    </a:lnTo>
                    <a:lnTo>
                      <a:pt x="42" y="68"/>
                    </a:lnTo>
                    <a:lnTo>
                      <a:pt x="34" y="68"/>
                    </a:lnTo>
                    <a:lnTo>
                      <a:pt x="34" y="68"/>
                    </a:lnTo>
                    <a:lnTo>
                      <a:pt x="28" y="68"/>
                    </a:lnTo>
                    <a:lnTo>
                      <a:pt x="22" y="66"/>
                    </a:lnTo>
                    <a:lnTo>
                      <a:pt x="16" y="62"/>
                    </a:lnTo>
                    <a:lnTo>
                      <a:pt x="10" y="58"/>
                    </a:lnTo>
                    <a:lnTo>
                      <a:pt x="6" y="54"/>
                    </a:lnTo>
                    <a:lnTo>
                      <a:pt x="2" y="48"/>
                    </a:lnTo>
                    <a:lnTo>
                      <a:pt x="0" y="40"/>
                    </a:lnTo>
                    <a:lnTo>
                      <a:pt x="0" y="34"/>
                    </a:lnTo>
                    <a:lnTo>
                      <a:pt x="0" y="34"/>
                    </a:lnTo>
                    <a:lnTo>
                      <a:pt x="0" y="28"/>
                    </a:lnTo>
                    <a:lnTo>
                      <a:pt x="2" y="20"/>
                    </a:lnTo>
                    <a:lnTo>
                      <a:pt x="6" y="14"/>
                    </a:lnTo>
                    <a:lnTo>
                      <a:pt x="10" y="10"/>
                    </a:lnTo>
                    <a:lnTo>
                      <a:pt x="16" y="6"/>
                    </a:lnTo>
                    <a:lnTo>
                      <a:pt x="22" y="2"/>
                    </a:lnTo>
                    <a:lnTo>
                      <a:pt x="28" y="0"/>
                    </a:lnTo>
                    <a:lnTo>
                      <a:pt x="34" y="0"/>
                    </a:lnTo>
                    <a:lnTo>
                      <a:pt x="34" y="0"/>
                    </a:lnTo>
                    <a:lnTo>
                      <a:pt x="42" y="0"/>
                    </a:lnTo>
                    <a:lnTo>
                      <a:pt x="48" y="2"/>
                    </a:lnTo>
                    <a:lnTo>
                      <a:pt x="54" y="6"/>
                    </a:lnTo>
                    <a:lnTo>
                      <a:pt x="60" y="10"/>
                    </a:lnTo>
                    <a:lnTo>
                      <a:pt x="64" y="14"/>
                    </a:lnTo>
                    <a:lnTo>
                      <a:pt x="66" y="20"/>
                    </a:lnTo>
                    <a:lnTo>
                      <a:pt x="68" y="28"/>
                    </a:lnTo>
                    <a:lnTo>
                      <a:pt x="70" y="34"/>
                    </a:lnTo>
                    <a:lnTo>
                      <a:pt x="70" y="34"/>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2" name="Freeform 215"/>
              <p:cNvSpPr>
                <a:spLocks/>
              </p:cNvSpPr>
              <p:nvPr/>
            </p:nvSpPr>
            <p:spPr bwMode="auto">
              <a:xfrm>
                <a:off x="5490" y="2769"/>
                <a:ext cx="68" cy="70"/>
              </a:xfrm>
              <a:custGeom>
                <a:avLst/>
                <a:gdLst>
                  <a:gd name="T0" fmla="*/ 68 w 68"/>
                  <a:gd name="T1" fmla="*/ 34 h 70"/>
                  <a:gd name="T2" fmla="*/ 68 w 68"/>
                  <a:gd name="T3" fmla="*/ 34 h 70"/>
                  <a:gd name="T4" fmla="*/ 68 w 68"/>
                  <a:gd name="T5" fmla="*/ 42 h 70"/>
                  <a:gd name="T6" fmla="*/ 66 w 68"/>
                  <a:gd name="T7" fmla="*/ 48 h 70"/>
                  <a:gd name="T8" fmla="*/ 62 w 68"/>
                  <a:gd name="T9" fmla="*/ 54 h 70"/>
                  <a:gd name="T10" fmla="*/ 58 w 68"/>
                  <a:gd name="T11" fmla="*/ 60 h 70"/>
                  <a:gd name="T12" fmla="*/ 54 w 68"/>
                  <a:gd name="T13" fmla="*/ 64 h 70"/>
                  <a:gd name="T14" fmla="*/ 48 w 68"/>
                  <a:gd name="T15" fmla="*/ 66 h 70"/>
                  <a:gd name="T16" fmla="*/ 40 w 68"/>
                  <a:gd name="T17" fmla="*/ 68 h 70"/>
                  <a:gd name="T18" fmla="*/ 34 w 68"/>
                  <a:gd name="T19" fmla="*/ 70 h 70"/>
                  <a:gd name="T20" fmla="*/ 34 w 68"/>
                  <a:gd name="T21" fmla="*/ 70 h 70"/>
                  <a:gd name="T22" fmla="*/ 28 w 68"/>
                  <a:gd name="T23" fmla="*/ 68 h 70"/>
                  <a:gd name="T24" fmla="*/ 20 w 68"/>
                  <a:gd name="T25" fmla="*/ 66 h 70"/>
                  <a:gd name="T26" fmla="*/ 14 w 68"/>
                  <a:gd name="T27" fmla="*/ 64 h 70"/>
                  <a:gd name="T28" fmla="*/ 10 w 68"/>
                  <a:gd name="T29" fmla="*/ 60 h 70"/>
                  <a:gd name="T30" fmla="*/ 6 w 68"/>
                  <a:gd name="T31" fmla="*/ 54 h 70"/>
                  <a:gd name="T32" fmla="*/ 2 w 68"/>
                  <a:gd name="T33" fmla="*/ 48 h 70"/>
                  <a:gd name="T34" fmla="*/ 0 w 68"/>
                  <a:gd name="T35" fmla="*/ 42 h 70"/>
                  <a:gd name="T36" fmla="*/ 0 w 68"/>
                  <a:gd name="T37" fmla="*/ 34 h 70"/>
                  <a:gd name="T38" fmla="*/ 0 w 68"/>
                  <a:gd name="T39" fmla="*/ 34 h 70"/>
                  <a:gd name="T40" fmla="*/ 0 w 68"/>
                  <a:gd name="T41" fmla="*/ 28 h 70"/>
                  <a:gd name="T42" fmla="*/ 2 w 68"/>
                  <a:gd name="T43" fmla="*/ 22 h 70"/>
                  <a:gd name="T44" fmla="*/ 6 w 68"/>
                  <a:gd name="T45" fmla="*/ 16 h 70"/>
                  <a:gd name="T46" fmla="*/ 10 w 68"/>
                  <a:gd name="T47" fmla="*/ 10 h 70"/>
                  <a:gd name="T48" fmla="*/ 14 w 68"/>
                  <a:gd name="T49" fmla="*/ 6 h 70"/>
                  <a:gd name="T50" fmla="*/ 20 w 68"/>
                  <a:gd name="T51" fmla="*/ 4 h 70"/>
                  <a:gd name="T52" fmla="*/ 28 w 68"/>
                  <a:gd name="T53" fmla="*/ 2 h 70"/>
                  <a:gd name="T54" fmla="*/ 34 w 68"/>
                  <a:gd name="T55" fmla="*/ 0 h 70"/>
                  <a:gd name="T56" fmla="*/ 34 w 68"/>
                  <a:gd name="T57" fmla="*/ 0 h 70"/>
                  <a:gd name="T58" fmla="*/ 40 w 68"/>
                  <a:gd name="T59" fmla="*/ 2 h 70"/>
                  <a:gd name="T60" fmla="*/ 48 w 68"/>
                  <a:gd name="T61" fmla="*/ 4 h 70"/>
                  <a:gd name="T62" fmla="*/ 54 w 68"/>
                  <a:gd name="T63" fmla="*/ 6 h 70"/>
                  <a:gd name="T64" fmla="*/ 58 w 68"/>
                  <a:gd name="T65" fmla="*/ 10 h 70"/>
                  <a:gd name="T66" fmla="*/ 62 w 68"/>
                  <a:gd name="T67" fmla="*/ 16 h 70"/>
                  <a:gd name="T68" fmla="*/ 66 w 68"/>
                  <a:gd name="T69" fmla="*/ 22 h 70"/>
                  <a:gd name="T70" fmla="*/ 68 w 68"/>
                  <a:gd name="T71" fmla="*/ 28 h 70"/>
                  <a:gd name="T72" fmla="*/ 68 w 68"/>
                  <a:gd name="T73" fmla="*/ 34 h 70"/>
                  <a:gd name="T74" fmla="*/ 68 w 68"/>
                  <a:gd name="T75"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 h="70">
                    <a:moveTo>
                      <a:pt x="68" y="34"/>
                    </a:moveTo>
                    <a:lnTo>
                      <a:pt x="68" y="34"/>
                    </a:lnTo>
                    <a:lnTo>
                      <a:pt x="68" y="42"/>
                    </a:lnTo>
                    <a:lnTo>
                      <a:pt x="66" y="48"/>
                    </a:lnTo>
                    <a:lnTo>
                      <a:pt x="62" y="54"/>
                    </a:lnTo>
                    <a:lnTo>
                      <a:pt x="58" y="60"/>
                    </a:lnTo>
                    <a:lnTo>
                      <a:pt x="54" y="64"/>
                    </a:lnTo>
                    <a:lnTo>
                      <a:pt x="48" y="66"/>
                    </a:lnTo>
                    <a:lnTo>
                      <a:pt x="40" y="68"/>
                    </a:lnTo>
                    <a:lnTo>
                      <a:pt x="34" y="70"/>
                    </a:lnTo>
                    <a:lnTo>
                      <a:pt x="34" y="70"/>
                    </a:lnTo>
                    <a:lnTo>
                      <a:pt x="28" y="68"/>
                    </a:lnTo>
                    <a:lnTo>
                      <a:pt x="20" y="66"/>
                    </a:lnTo>
                    <a:lnTo>
                      <a:pt x="14" y="64"/>
                    </a:lnTo>
                    <a:lnTo>
                      <a:pt x="10" y="60"/>
                    </a:lnTo>
                    <a:lnTo>
                      <a:pt x="6" y="54"/>
                    </a:lnTo>
                    <a:lnTo>
                      <a:pt x="2" y="48"/>
                    </a:lnTo>
                    <a:lnTo>
                      <a:pt x="0" y="42"/>
                    </a:lnTo>
                    <a:lnTo>
                      <a:pt x="0" y="34"/>
                    </a:lnTo>
                    <a:lnTo>
                      <a:pt x="0" y="34"/>
                    </a:lnTo>
                    <a:lnTo>
                      <a:pt x="0" y="28"/>
                    </a:lnTo>
                    <a:lnTo>
                      <a:pt x="2" y="22"/>
                    </a:lnTo>
                    <a:lnTo>
                      <a:pt x="6" y="16"/>
                    </a:lnTo>
                    <a:lnTo>
                      <a:pt x="10" y="10"/>
                    </a:lnTo>
                    <a:lnTo>
                      <a:pt x="14" y="6"/>
                    </a:lnTo>
                    <a:lnTo>
                      <a:pt x="20" y="4"/>
                    </a:lnTo>
                    <a:lnTo>
                      <a:pt x="28" y="2"/>
                    </a:lnTo>
                    <a:lnTo>
                      <a:pt x="34" y="0"/>
                    </a:lnTo>
                    <a:lnTo>
                      <a:pt x="34" y="0"/>
                    </a:lnTo>
                    <a:lnTo>
                      <a:pt x="40" y="2"/>
                    </a:lnTo>
                    <a:lnTo>
                      <a:pt x="48" y="4"/>
                    </a:lnTo>
                    <a:lnTo>
                      <a:pt x="54" y="6"/>
                    </a:lnTo>
                    <a:lnTo>
                      <a:pt x="58" y="10"/>
                    </a:lnTo>
                    <a:lnTo>
                      <a:pt x="62" y="16"/>
                    </a:lnTo>
                    <a:lnTo>
                      <a:pt x="66" y="22"/>
                    </a:lnTo>
                    <a:lnTo>
                      <a:pt x="68" y="28"/>
                    </a:lnTo>
                    <a:lnTo>
                      <a:pt x="68" y="34"/>
                    </a:lnTo>
                    <a:lnTo>
                      <a:pt x="68" y="34"/>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3" name="Freeform 216"/>
              <p:cNvSpPr>
                <a:spLocks/>
              </p:cNvSpPr>
              <p:nvPr/>
            </p:nvSpPr>
            <p:spPr bwMode="auto">
              <a:xfrm>
                <a:off x="2188" y="1089"/>
                <a:ext cx="102" cy="88"/>
              </a:xfrm>
              <a:custGeom>
                <a:avLst/>
                <a:gdLst>
                  <a:gd name="T0" fmla="*/ 102 w 102"/>
                  <a:gd name="T1" fmla="*/ 88 h 88"/>
                  <a:gd name="T2" fmla="*/ 0 w 102"/>
                  <a:gd name="T3" fmla="*/ 88 h 88"/>
                  <a:gd name="T4" fmla="*/ 52 w 102"/>
                  <a:gd name="T5" fmla="*/ 0 h 88"/>
                  <a:gd name="T6" fmla="*/ 102 w 102"/>
                  <a:gd name="T7" fmla="*/ 88 h 88"/>
                </a:gdLst>
                <a:ahLst/>
                <a:cxnLst>
                  <a:cxn ang="0">
                    <a:pos x="T0" y="T1"/>
                  </a:cxn>
                  <a:cxn ang="0">
                    <a:pos x="T2" y="T3"/>
                  </a:cxn>
                  <a:cxn ang="0">
                    <a:pos x="T4" y="T5"/>
                  </a:cxn>
                  <a:cxn ang="0">
                    <a:pos x="T6" y="T7"/>
                  </a:cxn>
                </a:cxnLst>
                <a:rect l="0" t="0" r="r" b="b"/>
                <a:pathLst>
                  <a:path w="102" h="88">
                    <a:moveTo>
                      <a:pt x="102" y="88"/>
                    </a:moveTo>
                    <a:lnTo>
                      <a:pt x="0" y="88"/>
                    </a:lnTo>
                    <a:lnTo>
                      <a:pt x="52" y="0"/>
                    </a:lnTo>
                    <a:lnTo>
                      <a:pt x="102" y="88"/>
                    </a:lnTo>
                    <a:close/>
                  </a:path>
                </a:pathLst>
              </a:custGeom>
              <a:solidFill>
                <a:srgbClr val="806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4" name="Freeform 217"/>
              <p:cNvSpPr>
                <a:spLocks/>
              </p:cNvSpPr>
              <p:nvPr/>
            </p:nvSpPr>
            <p:spPr bwMode="auto">
              <a:xfrm>
                <a:off x="1638" y="2491"/>
                <a:ext cx="100" cy="88"/>
              </a:xfrm>
              <a:custGeom>
                <a:avLst/>
                <a:gdLst>
                  <a:gd name="T0" fmla="*/ 100 w 100"/>
                  <a:gd name="T1" fmla="*/ 88 h 88"/>
                  <a:gd name="T2" fmla="*/ 0 w 100"/>
                  <a:gd name="T3" fmla="*/ 88 h 88"/>
                  <a:gd name="T4" fmla="*/ 50 w 100"/>
                  <a:gd name="T5" fmla="*/ 0 h 88"/>
                  <a:gd name="T6" fmla="*/ 100 w 100"/>
                  <a:gd name="T7" fmla="*/ 88 h 88"/>
                </a:gdLst>
                <a:ahLst/>
                <a:cxnLst>
                  <a:cxn ang="0">
                    <a:pos x="T0" y="T1"/>
                  </a:cxn>
                  <a:cxn ang="0">
                    <a:pos x="T2" y="T3"/>
                  </a:cxn>
                  <a:cxn ang="0">
                    <a:pos x="T4" y="T5"/>
                  </a:cxn>
                  <a:cxn ang="0">
                    <a:pos x="T6" y="T7"/>
                  </a:cxn>
                </a:cxnLst>
                <a:rect l="0" t="0" r="r" b="b"/>
                <a:pathLst>
                  <a:path w="100" h="88">
                    <a:moveTo>
                      <a:pt x="100" y="88"/>
                    </a:moveTo>
                    <a:lnTo>
                      <a:pt x="0" y="88"/>
                    </a:lnTo>
                    <a:lnTo>
                      <a:pt x="50" y="0"/>
                    </a:lnTo>
                    <a:lnTo>
                      <a:pt x="100" y="88"/>
                    </a:lnTo>
                    <a:close/>
                  </a:path>
                </a:pathLst>
              </a:custGeom>
              <a:solidFill>
                <a:srgbClr val="806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5" name="Freeform 218"/>
              <p:cNvSpPr>
                <a:spLocks/>
              </p:cNvSpPr>
              <p:nvPr/>
            </p:nvSpPr>
            <p:spPr bwMode="auto">
              <a:xfrm>
                <a:off x="1302" y="3093"/>
                <a:ext cx="100" cy="88"/>
              </a:xfrm>
              <a:custGeom>
                <a:avLst/>
                <a:gdLst>
                  <a:gd name="T0" fmla="*/ 100 w 100"/>
                  <a:gd name="T1" fmla="*/ 88 h 88"/>
                  <a:gd name="T2" fmla="*/ 0 w 100"/>
                  <a:gd name="T3" fmla="*/ 88 h 88"/>
                  <a:gd name="T4" fmla="*/ 50 w 100"/>
                  <a:gd name="T5" fmla="*/ 0 h 88"/>
                  <a:gd name="T6" fmla="*/ 100 w 100"/>
                  <a:gd name="T7" fmla="*/ 88 h 88"/>
                </a:gdLst>
                <a:ahLst/>
                <a:cxnLst>
                  <a:cxn ang="0">
                    <a:pos x="T0" y="T1"/>
                  </a:cxn>
                  <a:cxn ang="0">
                    <a:pos x="T2" y="T3"/>
                  </a:cxn>
                  <a:cxn ang="0">
                    <a:pos x="T4" y="T5"/>
                  </a:cxn>
                  <a:cxn ang="0">
                    <a:pos x="T6" y="T7"/>
                  </a:cxn>
                </a:cxnLst>
                <a:rect l="0" t="0" r="r" b="b"/>
                <a:pathLst>
                  <a:path w="100" h="88">
                    <a:moveTo>
                      <a:pt x="100" y="88"/>
                    </a:moveTo>
                    <a:lnTo>
                      <a:pt x="0" y="88"/>
                    </a:lnTo>
                    <a:lnTo>
                      <a:pt x="50" y="0"/>
                    </a:lnTo>
                    <a:lnTo>
                      <a:pt x="100" y="88"/>
                    </a:lnTo>
                    <a:close/>
                  </a:path>
                </a:pathLst>
              </a:custGeom>
              <a:solidFill>
                <a:srgbClr val="806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6" name="Freeform 219"/>
              <p:cNvSpPr>
                <a:spLocks/>
              </p:cNvSpPr>
              <p:nvPr/>
            </p:nvSpPr>
            <p:spPr bwMode="auto">
              <a:xfrm>
                <a:off x="1962" y="2561"/>
                <a:ext cx="100" cy="88"/>
              </a:xfrm>
              <a:custGeom>
                <a:avLst/>
                <a:gdLst>
                  <a:gd name="T0" fmla="*/ 100 w 100"/>
                  <a:gd name="T1" fmla="*/ 88 h 88"/>
                  <a:gd name="T2" fmla="*/ 0 w 100"/>
                  <a:gd name="T3" fmla="*/ 88 h 88"/>
                  <a:gd name="T4" fmla="*/ 50 w 100"/>
                  <a:gd name="T5" fmla="*/ 0 h 88"/>
                  <a:gd name="T6" fmla="*/ 100 w 100"/>
                  <a:gd name="T7" fmla="*/ 88 h 88"/>
                </a:gdLst>
                <a:ahLst/>
                <a:cxnLst>
                  <a:cxn ang="0">
                    <a:pos x="T0" y="T1"/>
                  </a:cxn>
                  <a:cxn ang="0">
                    <a:pos x="T2" y="T3"/>
                  </a:cxn>
                  <a:cxn ang="0">
                    <a:pos x="T4" y="T5"/>
                  </a:cxn>
                  <a:cxn ang="0">
                    <a:pos x="T6" y="T7"/>
                  </a:cxn>
                </a:cxnLst>
                <a:rect l="0" t="0" r="r" b="b"/>
                <a:pathLst>
                  <a:path w="100" h="88">
                    <a:moveTo>
                      <a:pt x="100" y="88"/>
                    </a:moveTo>
                    <a:lnTo>
                      <a:pt x="0" y="88"/>
                    </a:lnTo>
                    <a:lnTo>
                      <a:pt x="50" y="0"/>
                    </a:lnTo>
                    <a:lnTo>
                      <a:pt x="100" y="88"/>
                    </a:lnTo>
                    <a:close/>
                  </a:path>
                </a:pathLst>
              </a:custGeom>
              <a:solidFill>
                <a:srgbClr val="806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7" name="Freeform 220"/>
              <p:cNvSpPr>
                <a:spLocks/>
              </p:cNvSpPr>
              <p:nvPr/>
            </p:nvSpPr>
            <p:spPr bwMode="auto">
              <a:xfrm>
                <a:off x="2282" y="2815"/>
                <a:ext cx="100" cy="88"/>
              </a:xfrm>
              <a:custGeom>
                <a:avLst/>
                <a:gdLst>
                  <a:gd name="T0" fmla="*/ 100 w 100"/>
                  <a:gd name="T1" fmla="*/ 88 h 88"/>
                  <a:gd name="T2" fmla="*/ 0 w 100"/>
                  <a:gd name="T3" fmla="*/ 88 h 88"/>
                  <a:gd name="T4" fmla="*/ 50 w 100"/>
                  <a:gd name="T5" fmla="*/ 0 h 88"/>
                  <a:gd name="T6" fmla="*/ 100 w 100"/>
                  <a:gd name="T7" fmla="*/ 88 h 88"/>
                </a:gdLst>
                <a:ahLst/>
                <a:cxnLst>
                  <a:cxn ang="0">
                    <a:pos x="T0" y="T1"/>
                  </a:cxn>
                  <a:cxn ang="0">
                    <a:pos x="T2" y="T3"/>
                  </a:cxn>
                  <a:cxn ang="0">
                    <a:pos x="T4" y="T5"/>
                  </a:cxn>
                  <a:cxn ang="0">
                    <a:pos x="T6" y="T7"/>
                  </a:cxn>
                </a:cxnLst>
                <a:rect l="0" t="0" r="r" b="b"/>
                <a:pathLst>
                  <a:path w="100" h="88">
                    <a:moveTo>
                      <a:pt x="100" y="88"/>
                    </a:moveTo>
                    <a:lnTo>
                      <a:pt x="0" y="88"/>
                    </a:lnTo>
                    <a:lnTo>
                      <a:pt x="50" y="0"/>
                    </a:lnTo>
                    <a:lnTo>
                      <a:pt x="100" y="88"/>
                    </a:lnTo>
                    <a:close/>
                  </a:path>
                </a:pathLst>
              </a:custGeom>
              <a:solidFill>
                <a:srgbClr val="806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8" name="Freeform 221"/>
              <p:cNvSpPr>
                <a:spLocks/>
              </p:cNvSpPr>
              <p:nvPr/>
            </p:nvSpPr>
            <p:spPr bwMode="auto">
              <a:xfrm>
                <a:off x="2604" y="2691"/>
                <a:ext cx="102" cy="88"/>
              </a:xfrm>
              <a:custGeom>
                <a:avLst/>
                <a:gdLst>
                  <a:gd name="T0" fmla="*/ 102 w 102"/>
                  <a:gd name="T1" fmla="*/ 88 h 88"/>
                  <a:gd name="T2" fmla="*/ 0 w 102"/>
                  <a:gd name="T3" fmla="*/ 88 h 88"/>
                  <a:gd name="T4" fmla="*/ 52 w 102"/>
                  <a:gd name="T5" fmla="*/ 0 h 88"/>
                  <a:gd name="T6" fmla="*/ 102 w 102"/>
                  <a:gd name="T7" fmla="*/ 88 h 88"/>
                </a:gdLst>
                <a:ahLst/>
                <a:cxnLst>
                  <a:cxn ang="0">
                    <a:pos x="T0" y="T1"/>
                  </a:cxn>
                  <a:cxn ang="0">
                    <a:pos x="T2" y="T3"/>
                  </a:cxn>
                  <a:cxn ang="0">
                    <a:pos x="T4" y="T5"/>
                  </a:cxn>
                  <a:cxn ang="0">
                    <a:pos x="T6" y="T7"/>
                  </a:cxn>
                </a:cxnLst>
                <a:rect l="0" t="0" r="r" b="b"/>
                <a:pathLst>
                  <a:path w="102" h="88">
                    <a:moveTo>
                      <a:pt x="102" y="88"/>
                    </a:moveTo>
                    <a:lnTo>
                      <a:pt x="0" y="88"/>
                    </a:lnTo>
                    <a:lnTo>
                      <a:pt x="52" y="0"/>
                    </a:lnTo>
                    <a:lnTo>
                      <a:pt x="102" y="88"/>
                    </a:lnTo>
                    <a:close/>
                  </a:path>
                </a:pathLst>
              </a:custGeom>
              <a:solidFill>
                <a:srgbClr val="806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9" name="Freeform 222"/>
              <p:cNvSpPr>
                <a:spLocks/>
              </p:cNvSpPr>
              <p:nvPr/>
            </p:nvSpPr>
            <p:spPr bwMode="auto">
              <a:xfrm>
                <a:off x="2922" y="3169"/>
                <a:ext cx="102" cy="88"/>
              </a:xfrm>
              <a:custGeom>
                <a:avLst/>
                <a:gdLst>
                  <a:gd name="T0" fmla="*/ 102 w 102"/>
                  <a:gd name="T1" fmla="*/ 88 h 88"/>
                  <a:gd name="T2" fmla="*/ 0 w 102"/>
                  <a:gd name="T3" fmla="*/ 88 h 88"/>
                  <a:gd name="T4" fmla="*/ 50 w 102"/>
                  <a:gd name="T5" fmla="*/ 0 h 88"/>
                  <a:gd name="T6" fmla="*/ 102 w 102"/>
                  <a:gd name="T7" fmla="*/ 88 h 88"/>
                </a:gdLst>
                <a:ahLst/>
                <a:cxnLst>
                  <a:cxn ang="0">
                    <a:pos x="T0" y="T1"/>
                  </a:cxn>
                  <a:cxn ang="0">
                    <a:pos x="T2" y="T3"/>
                  </a:cxn>
                  <a:cxn ang="0">
                    <a:pos x="T4" y="T5"/>
                  </a:cxn>
                  <a:cxn ang="0">
                    <a:pos x="T6" y="T7"/>
                  </a:cxn>
                </a:cxnLst>
                <a:rect l="0" t="0" r="r" b="b"/>
                <a:pathLst>
                  <a:path w="102" h="88">
                    <a:moveTo>
                      <a:pt x="102" y="88"/>
                    </a:moveTo>
                    <a:lnTo>
                      <a:pt x="0" y="88"/>
                    </a:lnTo>
                    <a:lnTo>
                      <a:pt x="50" y="0"/>
                    </a:lnTo>
                    <a:lnTo>
                      <a:pt x="102" y="88"/>
                    </a:lnTo>
                    <a:close/>
                  </a:path>
                </a:pathLst>
              </a:custGeom>
              <a:solidFill>
                <a:srgbClr val="806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40" name="Freeform 223"/>
              <p:cNvSpPr>
                <a:spLocks/>
              </p:cNvSpPr>
              <p:nvPr/>
            </p:nvSpPr>
            <p:spPr bwMode="auto">
              <a:xfrm>
                <a:off x="3252" y="3229"/>
                <a:ext cx="102" cy="88"/>
              </a:xfrm>
              <a:custGeom>
                <a:avLst/>
                <a:gdLst>
                  <a:gd name="T0" fmla="*/ 102 w 102"/>
                  <a:gd name="T1" fmla="*/ 88 h 88"/>
                  <a:gd name="T2" fmla="*/ 0 w 102"/>
                  <a:gd name="T3" fmla="*/ 88 h 88"/>
                  <a:gd name="T4" fmla="*/ 50 w 102"/>
                  <a:gd name="T5" fmla="*/ 0 h 88"/>
                  <a:gd name="T6" fmla="*/ 102 w 102"/>
                  <a:gd name="T7" fmla="*/ 88 h 88"/>
                </a:gdLst>
                <a:ahLst/>
                <a:cxnLst>
                  <a:cxn ang="0">
                    <a:pos x="T0" y="T1"/>
                  </a:cxn>
                  <a:cxn ang="0">
                    <a:pos x="T2" y="T3"/>
                  </a:cxn>
                  <a:cxn ang="0">
                    <a:pos x="T4" y="T5"/>
                  </a:cxn>
                  <a:cxn ang="0">
                    <a:pos x="T6" y="T7"/>
                  </a:cxn>
                </a:cxnLst>
                <a:rect l="0" t="0" r="r" b="b"/>
                <a:pathLst>
                  <a:path w="102" h="88">
                    <a:moveTo>
                      <a:pt x="102" y="88"/>
                    </a:moveTo>
                    <a:lnTo>
                      <a:pt x="0" y="88"/>
                    </a:lnTo>
                    <a:lnTo>
                      <a:pt x="50" y="0"/>
                    </a:lnTo>
                    <a:lnTo>
                      <a:pt x="102" y="88"/>
                    </a:lnTo>
                    <a:close/>
                  </a:path>
                </a:pathLst>
              </a:custGeom>
              <a:solidFill>
                <a:srgbClr val="806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41" name="Freeform 224"/>
              <p:cNvSpPr>
                <a:spLocks/>
              </p:cNvSpPr>
              <p:nvPr/>
            </p:nvSpPr>
            <p:spPr bwMode="auto">
              <a:xfrm>
                <a:off x="3568" y="3137"/>
                <a:ext cx="102" cy="88"/>
              </a:xfrm>
              <a:custGeom>
                <a:avLst/>
                <a:gdLst>
                  <a:gd name="T0" fmla="*/ 102 w 102"/>
                  <a:gd name="T1" fmla="*/ 88 h 88"/>
                  <a:gd name="T2" fmla="*/ 0 w 102"/>
                  <a:gd name="T3" fmla="*/ 88 h 88"/>
                  <a:gd name="T4" fmla="*/ 50 w 102"/>
                  <a:gd name="T5" fmla="*/ 0 h 88"/>
                  <a:gd name="T6" fmla="*/ 102 w 102"/>
                  <a:gd name="T7" fmla="*/ 88 h 88"/>
                </a:gdLst>
                <a:ahLst/>
                <a:cxnLst>
                  <a:cxn ang="0">
                    <a:pos x="T0" y="T1"/>
                  </a:cxn>
                  <a:cxn ang="0">
                    <a:pos x="T2" y="T3"/>
                  </a:cxn>
                  <a:cxn ang="0">
                    <a:pos x="T4" y="T5"/>
                  </a:cxn>
                  <a:cxn ang="0">
                    <a:pos x="T6" y="T7"/>
                  </a:cxn>
                </a:cxnLst>
                <a:rect l="0" t="0" r="r" b="b"/>
                <a:pathLst>
                  <a:path w="102" h="88">
                    <a:moveTo>
                      <a:pt x="102" y="88"/>
                    </a:moveTo>
                    <a:lnTo>
                      <a:pt x="0" y="88"/>
                    </a:lnTo>
                    <a:lnTo>
                      <a:pt x="50" y="0"/>
                    </a:lnTo>
                    <a:lnTo>
                      <a:pt x="102" y="88"/>
                    </a:lnTo>
                    <a:close/>
                  </a:path>
                </a:pathLst>
              </a:custGeom>
              <a:solidFill>
                <a:srgbClr val="806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42" name="Freeform 225"/>
              <p:cNvSpPr>
                <a:spLocks/>
              </p:cNvSpPr>
              <p:nvPr/>
            </p:nvSpPr>
            <p:spPr bwMode="auto">
              <a:xfrm>
                <a:off x="3878" y="3277"/>
                <a:ext cx="100" cy="88"/>
              </a:xfrm>
              <a:custGeom>
                <a:avLst/>
                <a:gdLst>
                  <a:gd name="T0" fmla="*/ 100 w 100"/>
                  <a:gd name="T1" fmla="*/ 88 h 88"/>
                  <a:gd name="T2" fmla="*/ 0 w 100"/>
                  <a:gd name="T3" fmla="*/ 88 h 88"/>
                  <a:gd name="T4" fmla="*/ 50 w 100"/>
                  <a:gd name="T5" fmla="*/ 0 h 88"/>
                  <a:gd name="T6" fmla="*/ 100 w 100"/>
                  <a:gd name="T7" fmla="*/ 88 h 88"/>
                </a:gdLst>
                <a:ahLst/>
                <a:cxnLst>
                  <a:cxn ang="0">
                    <a:pos x="T0" y="T1"/>
                  </a:cxn>
                  <a:cxn ang="0">
                    <a:pos x="T2" y="T3"/>
                  </a:cxn>
                  <a:cxn ang="0">
                    <a:pos x="T4" y="T5"/>
                  </a:cxn>
                  <a:cxn ang="0">
                    <a:pos x="T6" y="T7"/>
                  </a:cxn>
                </a:cxnLst>
                <a:rect l="0" t="0" r="r" b="b"/>
                <a:pathLst>
                  <a:path w="100" h="88">
                    <a:moveTo>
                      <a:pt x="100" y="88"/>
                    </a:moveTo>
                    <a:lnTo>
                      <a:pt x="0" y="88"/>
                    </a:lnTo>
                    <a:lnTo>
                      <a:pt x="50" y="0"/>
                    </a:lnTo>
                    <a:lnTo>
                      <a:pt x="100" y="88"/>
                    </a:lnTo>
                    <a:close/>
                  </a:path>
                </a:pathLst>
              </a:custGeom>
              <a:solidFill>
                <a:srgbClr val="806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43" name="Freeform 226"/>
              <p:cNvSpPr>
                <a:spLocks/>
              </p:cNvSpPr>
              <p:nvPr/>
            </p:nvSpPr>
            <p:spPr bwMode="auto">
              <a:xfrm>
                <a:off x="4208" y="3251"/>
                <a:ext cx="102" cy="88"/>
              </a:xfrm>
              <a:custGeom>
                <a:avLst/>
                <a:gdLst>
                  <a:gd name="T0" fmla="*/ 102 w 102"/>
                  <a:gd name="T1" fmla="*/ 88 h 88"/>
                  <a:gd name="T2" fmla="*/ 0 w 102"/>
                  <a:gd name="T3" fmla="*/ 88 h 88"/>
                  <a:gd name="T4" fmla="*/ 52 w 102"/>
                  <a:gd name="T5" fmla="*/ 0 h 88"/>
                  <a:gd name="T6" fmla="*/ 102 w 102"/>
                  <a:gd name="T7" fmla="*/ 88 h 88"/>
                </a:gdLst>
                <a:ahLst/>
                <a:cxnLst>
                  <a:cxn ang="0">
                    <a:pos x="T0" y="T1"/>
                  </a:cxn>
                  <a:cxn ang="0">
                    <a:pos x="T2" y="T3"/>
                  </a:cxn>
                  <a:cxn ang="0">
                    <a:pos x="T4" y="T5"/>
                  </a:cxn>
                  <a:cxn ang="0">
                    <a:pos x="T6" y="T7"/>
                  </a:cxn>
                </a:cxnLst>
                <a:rect l="0" t="0" r="r" b="b"/>
                <a:pathLst>
                  <a:path w="102" h="88">
                    <a:moveTo>
                      <a:pt x="102" y="88"/>
                    </a:moveTo>
                    <a:lnTo>
                      <a:pt x="0" y="88"/>
                    </a:lnTo>
                    <a:lnTo>
                      <a:pt x="52" y="0"/>
                    </a:lnTo>
                    <a:lnTo>
                      <a:pt x="102" y="88"/>
                    </a:lnTo>
                    <a:close/>
                  </a:path>
                </a:pathLst>
              </a:custGeom>
              <a:solidFill>
                <a:srgbClr val="806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44" name="Freeform 227"/>
              <p:cNvSpPr>
                <a:spLocks/>
              </p:cNvSpPr>
              <p:nvPr/>
            </p:nvSpPr>
            <p:spPr bwMode="auto">
              <a:xfrm>
                <a:off x="4530" y="3229"/>
                <a:ext cx="100" cy="88"/>
              </a:xfrm>
              <a:custGeom>
                <a:avLst/>
                <a:gdLst>
                  <a:gd name="T0" fmla="*/ 100 w 100"/>
                  <a:gd name="T1" fmla="*/ 88 h 88"/>
                  <a:gd name="T2" fmla="*/ 0 w 100"/>
                  <a:gd name="T3" fmla="*/ 88 h 88"/>
                  <a:gd name="T4" fmla="*/ 50 w 100"/>
                  <a:gd name="T5" fmla="*/ 0 h 88"/>
                  <a:gd name="T6" fmla="*/ 100 w 100"/>
                  <a:gd name="T7" fmla="*/ 88 h 88"/>
                </a:gdLst>
                <a:ahLst/>
                <a:cxnLst>
                  <a:cxn ang="0">
                    <a:pos x="T0" y="T1"/>
                  </a:cxn>
                  <a:cxn ang="0">
                    <a:pos x="T2" y="T3"/>
                  </a:cxn>
                  <a:cxn ang="0">
                    <a:pos x="T4" y="T5"/>
                  </a:cxn>
                  <a:cxn ang="0">
                    <a:pos x="T6" y="T7"/>
                  </a:cxn>
                </a:cxnLst>
                <a:rect l="0" t="0" r="r" b="b"/>
                <a:pathLst>
                  <a:path w="100" h="88">
                    <a:moveTo>
                      <a:pt x="100" y="88"/>
                    </a:moveTo>
                    <a:lnTo>
                      <a:pt x="0" y="88"/>
                    </a:lnTo>
                    <a:lnTo>
                      <a:pt x="50" y="0"/>
                    </a:lnTo>
                    <a:lnTo>
                      <a:pt x="100" y="88"/>
                    </a:lnTo>
                    <a:close/>
                  </a:path>
                </a:pathLst>
              </a:custGeom>
              <a:solidFill>
                <a:srgbClr val="806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45" name="Freeform 228"/>
              <p:cNvSpPr>
                <a:spLocks/>
              </p:cNvSpPr>
              <p:nvPr/>
            </p:nvSpPr>
            <p:spPr bwMode="auto">
              <a:xfrm>
                <a:off x="4838" y="3337"/>
                <a:ext cx="102" cy="88"/>
              </a:xfrm>
              <a:custGeom>
                <a:avLst/>
                <a:gdLst>
                  <a:gd name="T0" fmla="*/ 102 w 102"/>
                  <a:gd name="T1" fmla="*/ 88 h 88"/>
                  <a:gd name="T2" fmla="*/ 0 w 102"/>
                  <a:gd name="T3" fmla="*/ 88 h 88"/>
                  <a:gd name="T4" fmla="*/ 50 w 102"/>
                  <a:gd name="T5" fmla="*/ 0 h 88"/>
                  <a:gd name="T6" fmla="*/ 102 w 102"/>
                  <a:gd name="T7" fmla="*/ 88 h 88"/>
                </a:gdLst>
                <a:ahLst/>
                <a:cxnLst>
                  <a:cxn ang="0">
                    <a:pos x="T0" y="T1"/>
                  </a:cxn>
                  <a:cxn ang="0">
                    <a:pos x="T2" y="T3"/>
                  </a:cxn>
                  <a:cxn ang="0">
                    <a:pos x="T4" y="T5"/>
                  </a:cxn>
                  <a:cxn ang="0">
                    <a:pos x="T6" y="T7"/>
                  </a:cxn>
                </a:cxnLst>
                <a:rect l="0" t="0" r="r" b="b"/>
                <a:pathLst>
                  <a:path w="102" h="88">
                    <a:moveTo>
                      <a:pt x="102" y="88"/>
                    </a:moveTo>
                    <a:lnTo>
                      <a:pt x="0" y="88"/>
                    </a:lnTo>
                    <a:lnTo>
                      <a:pt x="50" y="0"/>
                    </a:lnTo>
                    <a:lnTo>
                      <a:pt x="102" y="88"/>
                    </a:lnTo>
                    <a:close/>
                  </a:path>
                </a:pathLst>
              </a:custGeom>
              <a:solidFill>
                <a:srgbClr val="806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46" name="Freeform 229"/>
              <p:cNvSpPr>
                <a:spLocks/>
              </p:cNvSpPr>
              <p:nvPr/>
            </p:nvSpPr>
            <p:spPr bwMode="auto">
              <a:xfrm>
                <a:off x="5168" y="3217"/>
                <a:ext cx="102" cy="88"/>
              </a:xfrm>
              <a:custGeom>
                <a:avLst/>
                <a:gdLst>
                  <a:gd name="T0" fmla="*/ 102 w 102"/>
                  <a:gd name="T1" fmla="*/ 88 h 88"/>
                  <a:gd name="T2" fmla="*/ 0 w 102"/>
                  <a:gd name="T3" fmla="*/ 88 h 88"/>
                  <a:gd name="T4" fmla="*/ 50 w 102"/>
                  <a:gd name="T5" fmla="*/ 0 h 88"/>
                  <a:gd name="T6" fmla="*/ 102 w 102"/>
                  <a:gd name="T7" fmla="*/ 88 h 88"/>
                </a:gdLst>
                <a:ahLst/>
                <a:cxnLst>
                  <a:cxn ang="0">
                    <a:pos x="T0" y="T1"/>
                  </a:cxn>
                  <a:cxn ang="0">
                    <a:pos x="T2" y="T3"/>
                  </a:cxn>
                  <a:cxn ang="0">
                    <a:pos x="T4" y="T5"/>
                  </a:cxn>
                  <a:cxn ang="0">
                    <a:pos x="T6" y="T7"/>
                  </a:cxn>
                </a:cxnLst>
                <a:rect l="0" t="0" r="r" b="b"/>
                <a:pathLst>
                  <a:path w="102" h="88">
                    <a:moveTo>
                      <a:pt x="102" y="88"/>
                    </a:moveTo>
                    <a:lnTo>
                      <a:pt x="0" y="88"/>
                    </a:lnTo>
                    <a:lnTo>
                      <a:pt x="50" y="0"/>
                    </a:lnTo>
                    <a:lnTo>
                      <a:pt x="102" y="88"/>
                    </a:lnTo>
                    <a:close/>
                  </a:path>
                </a:pathLst>
              </a:custGeom>
              <a:solidFill>
                <a:srgbClr val="806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47" name="Freeform 230"/>
              <p:cNvSpPr>
                <a:spLocks/>
              </p:cNvSpPr>
              <p:nvPr/>
            </p:nvSpPr>
            <p:spPr bwMode="auto">
              <a:xfrm>
                <a:off x="5474" y="2927"/>
                <a:ext cx="100" cy="90"/>
              </a:xfrm>
              <a:custGeom>
                <a:avLst/>
                <a:gdLst>
                  <a:gd name="T0" fmla="*/ 100 w 100"/>
                  <a:gd name="T1" fmla="*/ 90 h 90"/>
                  <a:gd name="T2" fmla="*/ 0 w 100"/>
                  <a:gd name="T3" fmla="*/ 90 h 90"/>
                  <a:gd name="T4" fmla="*/ 50 w 100"/>
                  <a:gd name="T5" fmla="*/ 0 h 90"/>
                  <a:gd name="T6" fmla="*/ 100 w 100"/>
                  <a:gd name="T7" fmla="*/ 90 h 90"/>
                </a:gdLst>
                <a:ahLst/>
                <a:cxnLst>
                  <a:cxn ang="0">
                    <a:pos x="T0" y="T1"/>
                  </a:cxn>
                  <a:cxn ang="0">
                    <a:pos x="T2" y="T3"/>
                  </a:cxn>
                  <a:cxn ang="0">
                    <a:pos x="T4" y="T5"/>
                  </a:cxn>
                  <a:cxn ang="0">
                    <a:pos x="T6" y="T7"/>
                  </a:cxn>
                </a:cxnLst>
                <a:rect l="0" t="0" r="r" b="b"/>
                <a:pathLst>
                  <a:path w="100" h="90">
                    <a:moveTo>
                      <a:pt x="100" y="90"/>
                    </a:moveTo>
                    <a:lnTo>
                      <a:pt x="0" y="90"/>
                    </a:lnTo>
                    <a:lnTo>
                      <a:pt x="50" y="0"/>
                    </a:lnTo>
                    <a:lnTo>
                      <a:pt x="100" y="90"/>
                    </a:lnTo>
                    <a:close/>
                  </a:path>
                </a:pathLst>
              </a:custGeom>
              <a:solidFill>
                <a:srgbClr val="806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48" name="Line 231"/>
              <p:cNvSpPr>
                <a:spLocks noChangeShapeType="1"/>
              </p:cNvSpPr>
              <p:nvPr/>
            </p:nvSpPr>
            <p:spPr bwMode="auto">
              <a:xfrm>
                <a:off x="1426" y="1477"/>
                <a:ext cx="0" cy="912"/>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49" name="Freeform 232"/>
              <p:cNvSpPr>
                <a:spLocks/>
              </p:cNvSpPr>
              <p:nvPr/>
            </p:nvSpPr>
            <p:spPr bwMode="auto">
              <a:xfrm>
                <a:off x="1372" y="2373"/>
                <a:ext cx="108" cy="92"/>
              </a:xfrm>
              <a:custGeom>
                <a:avLst/>
                <a:gdLst>
                  <a:gd name="T0" fmla="*/ 0 w 108"/>
                  <a:gd name="T1" fmla="*/ 0 h 92"/>
                  <a:gd name="T2" fmla="*/ 54 w 108"/>
                  <a:gd name="T3" fmla="*/ 92 h 92"/>
                  <a:gd name="T4" fmla="*/ 108 w 108"/>
                  <a:gd name="T5" fmla="*/ 0 h 92"/>
                  <a:gd name="T6" fmla="*/ 0 w 108"/>
                  <a:gd name="T7" fmla="*/ 0 h 92"/>
                </a:gdLst>
                <a:ahLst/>
                <a:cxnLst>
                  <a:cxn ang="0">
                    <a:pos x="T0" y="T1"/>
                  </a:cxn>
                  <a:cxn ang="0">
                    <a:pos x="T2" y="T3"/>
                  </a:cxn>
                  <a:cxn ang="0">
                    <a:pos x="T4" y="T5"/>
                  </a:cxn>
                  <a:cxn ang="0">
                    <a:pos x="T6" y="T7"/>
                  </a:cxn>
                </a:cxnLst>
                <a:rect l="0" t="0" r="r" b="b"/>
                <a:pathLst>
                  <a:path w="108" h="92">
                    <a:moveTo>
                      <a:pt x="0" y="0"/>
                    </a:moveTo>
                    <a:lnTo>
                      <a:pt x="54" y="92"/>
                    </a:lnTo>
                    <a:lnTo>
                      <a:pt x="108" y="0"/>
                    </a:lnTo>
                    <a:lnTo>
                      <a:pt x="0" y="0"/>
                    </a:lnTo>
                    <a:close/>
                  </a:path>
                </a:pathLst>
              </a:custGeom>
              <a:solidFill>
                <a:schemeClr val="tx1"/>
              </a:solidFill>
              <a:ln w="9525">
                <a:solidFill>
                  <a:srgbClr val="000000"/>
                </a:solidFill>
                <a:round/>
                <a:headEnd/>
                <a:tailEnd/>
              </a:ln>
              <a:extLst/>
            </p:spPr>
            <p:txBody>
              <a:bodyPr vert="horz" wrap="square" lIns="71190" tIns="35595" rIns="71190" bIns="35595" numCol="1" anchor="t" anchorCtr="0" compatLnSpc="1">
                <a:prstTxWarp prst="textNoShape">
                  <a:avLst/>
                </a:prstTxWarp>
              </a:bodyPr>
              <a:lstStyle/>
              <a:p>
                <a:endParaRPr lang="en-US" sz="1588" dirty="0"/>
              </a:p>
            </p:txBody>
          </p:sp>
          <p:sp>
            <p:nvSpPr>
              <p:cNvPr id="50" name="Line 233"/>
              <p:cNvSpPr>
                <a:spLocks noChangeShapeType="1"/>
              </p:cNvSpPr>
              <p:nvPr/>
            </p:nvSpPr>
            <p:spPr bwMode="auto">
              <a:xfrm>
                <a:off x="3670" y="1705"/>
                <a:ext cx="0" cy="742"/>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51" name="Freeform 234"/>
              <p:cNvSpPr>
                <a:spLocks/>
              </p:cNvSpPr>
              <p:nvPr/>
            </p:nvSpPr>
            <p:spPr bwMode="auto">
              <a:xfrm>
                <a:off x="3616" y="2431"/>
                <a:ext cx="108" cy="94"/>
              </a:xfrm>
              <a:custGeom>
                <a:avLst/>
                <a:gdLst>
                  <a:gd name="T0" fmla="*/ 0 w 108"/>
                  <a:gd name="T1" fmla="*/ 0 h 94"/>
                  <a:gd name="T2" fmla="*/ 54 w 108"/>
                  <a:gd name="T3" fmla="*/ 94 h 94"/>
                  <a:gd name="T4" fmla="*/ 108 w 108"/>
                  <a:gd name="T5" fmla="*/ 0 h 94"/>
                  <a:gd name="T6" fmla="*/ 0 w 108"/>
                  <a:gd name="T7" fmla="*/ 0 h 94"/>
                </a:gdLst>
                <a:ahLst/>
                <a:cxnLst>
                  <a:cxn ang="0">
                    <a:pos x="T0" y="T1"/>
                  </a:cxn>
                  <a:cxn ang="0">
                    <a:pos x="T2" y="T3"/>
                  </a:cxn>
                  <a:cxn ang="0">
                    <a:pos x="T4" y="T5"/>
                  </a:cxn>
                  <a:cxn ang="0">
                    <a:pos x="T6" y="T7"/>
                  </a:cxn>
                </a:cxnLst>
                <a:rect l="0" t="0" r="r" b="b"/>
                <a:pathLst>
                  <a:path w="108" h="94">
                    <a:moveTo>
                      <a:pt x="0" y="0"/>
                    </a:moveTo>
                    <a:lnTo>
                      <a:pt x="54" y="94"/>
                    </a:lnTo>
                    <a:lnTo>
                      <a:pt x="108"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52" name="Line 235"/>
              <p:cNvSpPr>
                <a:spLocks noChangeShapeType="1"/>
              </p:cNvSpPr>
              <p:nvPr/>
            </p:nvSpPr>
            <p:spPr bwMode="auto">
              <a:xfrm>
                <a:off x="4608" y="1669"/>
                <a:ext cx="0" cy="598"/>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53" name="Freeform 236"/>
              <p:cNvSpPr>
                <a:spLocks/>
              </p:cNvSpPr>
              <p:nvPr/>
            </p:nvSpPr>
            <p:spPr bwMode="auto">
              <a:xfrm>
                <a:off x="4554" y="2251"/>
                <a:ext cx="108" cy="94"/>
              </a:xfrm>
              <a:custGeom>
                <a:avLst/>
                <a:gdLst>
                  <a:gd name="T0" fmla="*/ 0 w 108"/>
                  <a:gd name="T1" fmla="*/ 0 h 94"/>
                  <a:gd name="T2" fmla="*/ 54 w 108"/>
                  <a:gd name="T3" fmla="*/ 94 h 94"/>
                  <a:gd name="T4" fmla="*/ 108 w 108"/>
                  <a:gd name="T5" fmla="*/ 0 h 94"/>
                  <a:gd name="T6" fmla="*/ 0 w 108"/>
                  <a:gd name="T7" fmla="*/ 0 h 94"/>
                </a:gdLst>
                <a:ahLst/>
                <a:cxnLst>
                  <a:cxn ang="0">
                    <a:pos x="T0" y="T1"/>
                  </a:cxn>
                  <a:cxn ang="0">
                    <a:pos x="T2" y="T3"/>
                  </a:cxn>
                  <a:cxn ang="0">
                    <a:pos x="T4" y="T5"/>
                  </a:cxn>
                  <a:cxn ang="0">
                    <a:pos x="T6" y="T7"/>
                  </a:cxn>
                </a:cxnLst>
                <a:rect l="0" t="0" r="r" b="b"/>
                <a:pathLst>
                  <a:path w="108" h="94">
                    <a:moveTo>
                      <a:pt x="0" y="0"/>
                    </a:moveTo>
                    <a:lnTo>
                      <a:pt x="54" y="94"/>
                    </a:lnTo>
                    <a:lnTo>
                      <a:pt x="108"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54" name="Line 237"/>
              <p:cNvSpPr>
                <a:spLocks noChangeShapeType="1"/>
              </p:cNvSpPr>
              <p:nvPr/>
            </p:nvSpPr>
            <p:spPr bwMode="auto">
              <a:xfrm>
                <a:off x="2094" y="1989"/>
                <a:ext cx="0" cy="468"/>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55" name="Freeform 238"/>
              <p:cNvSpPr>
                <a:spLocks/>
              </p:cNvSpPr>
              <p:nvPr/>
            </p:nvSpPr>
            <p:spPr bwMode="auto">
              <a:xfrm>
                <a:off x="2040" y="2441"/>
                <a:ext cx="108" cy="94"/>
              </a:xfrm>
              <a:custGeom>
                <a:avLst/>
                <a:gdLst>
                  <a:gd name="T0" fmla="*/ 0 w 108"/>
                  <a:gd name="T1" fmla="*/ 0 h 94"/>
                  <a:gd name="T2" fmla="*/ 54 w 108"/>
                  <a:gd name="T3" fmla="*/ 94 h 94"/>
                  <a:gd name="T4" fmla="*/ 108 w 108"/>
                  <a:gd name="T5" fmla="*/ 0 h 94"/>
                  <a:gd name="T6" fmla="*/ 0 w 108"/>
                  <a:gd name="T7" fmla="*/ 0 h 94"/>
                </a:gdLst>
                <a:ahLst/>
                <a:cxnLst>
                  <a:cxn ang="0">
                    <a:pos x="T0" y="T1"/>
                  </a:cxn>
                  <a:cxn ang="0">
                    <a:pos x="T2" y="T3"/>
                  </a:cxn>
                  <a:cxn ang="0">
                    <a:pos x="T4" y="T5"/>
                  </a:cxn>
                  <a:cxn ang="0">
                    <a:pos x="T6" y="T7"/>
                  </a:cxn>
                </a:cxnLst>
                <a:rect l="0" t="0" r="r" b="b"/>
                <a:pathLst>
                  <a:path w="108" h="94">
                    <a:moveTo>
                      <a:pt x="0" y="0"/>
                    </a:moveTo>
                    <a:lnTo>
                      <a:pt x="54" y="94"/>
                    </a:lnTo>
                    <a:lnTo>
                      <a:pt x="108" y="0"/>
                    </a:lnTo>
                    <a:lnTo>
                      <a:pt x="0" y="0"/>
                    </a:lnTo>
                    <a:close/>
                  </a:path>
                </a:pathLst>
              </a:custGeom>
              <a:solidFill>
                <a:schemeClr val="tx1"/>
              </a:solidFill>
              <a:ln w="9525">
                <a:solidFill>
                  <a:srgbClr val="000000"/>
                </a:solidFill>
                <a:round/>
                <a:headEnd/>
                <a:tailEnd/>
              </a:ln>
              <a:extLst/>
            </p:spPr>
            <p:txBody>
              <a:bodyPr vert="horz" wrap="square" lIns="71190" tIns="35595" rIns="71190" bIns="35595" numCol="1" anchor="t" anchorCtr="0" compatLnSpc="1">
                <a:prstTxWarp prst="textNoShape">
                  <a:avLst/>
                </a:prstTxWarp>
              </a:bodyPr>
              <a:lstStyle/>
              <a:p>
                <a:endParaRPr lang="en-US" sz="1588" dirty="0"/>
              </a:p>
            </p:txBody>
          </p:sp>
          <p:sp>
            <p:nvSpPr>
              <p:cNvPr id="56" name="Freeform 239"/>
              <p:cNvSpPr>
                <a:spLocks/>
              </p:cNvSpPr>
              <p:nvPr/>
            </p:nvSpPr>
            <p:spPr bwMode="auto">
              <a:xfrm>
                <a:off x="1366" y="2831"/>
                <a:ext cx="4178" cy="732"/>
              </a:xfrm>
              <a:custGeom>
                <a:avLst/>
                <a:gdLst>
                  <a:gd name="T0" fmla="*/ 0 w 4178"/>
                  <a:gd name="T1" fmla="*/ 124 h 732"/>
                  <a:gd name="T2" fmla="*/ 320 w 4178"/>
                  <a:gd name="T3" fmla="*/ 0 h 732"/>
                  <a:gd name="T4" fmla="*/ 646 w 4178"/>
                  <a:gd name="T5" fmla="*/ 304 h 732"/>
                  <a:gd name="T6" fmla="*/ 966 w 4178"/>
                  <a:gd name="T7" fmla="*/ 304 h 732"/>
                  <a:gd name="T8" fmla="*/ 1290 w 4178"/>
                  <a:gd name="T9" fmla="*/ 304 h 732"/>
                  <a:gd name="T10" fmla="*/ 1598 w 4178"/>
                  <a:gd name="T11" fmla="*/ 500 h 732"/>
                  <a:gd name="T12" fmla="*/ 1920 w 4178"/>
                  <a:gd name="T13" fmla="*/ 632 h 732"/>
                  <a:gd name="T14" fmla="*/ 2252 w 4178"/>
                  <a:gd name="T15" fmla="*/ 616 h 732"/>
                  <a:gd name="T16" fmla="*/ 2562 w 4178"/>
                  <a:gd name="T17" fmla="*/ 632 h 732"/>
                  <a:gd name="T18" fmla="*/ 2894 w 4178"/>
                  <a:gd name="T19" fmla="*/ 560 h 732"/>
                  <a:gd name="T20" fmla="*/ 3206 w 4178"/>
                  <a:gd name="T21" fmla="*/ 668 h 732"/>
                  <a:gd name="T22" fmla="*/ 3536 w 4178"/>
                  <a:gd name="T23" fmla="*/ 732 h 732"/>
                  <a:gd name="T24" fmla="*/ 3842 w 4178"/>
                  <a:gd name="T25" fmla="*/ 656 h 732"/>
                  <a:gd name="T26" fmla="*/ 4178 w 4178"/>
                  <a:gd name="T27" fmla="*/ 688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78" h="732">
                    <a:moveTo>
                      <a:pt x="0" y="124"/>
                    </a:moveTo>
                    <a:lnTo>
                      <a:pt x="320" y="0"/>
                    </a:lnTo>
                    <a:lnTo>
                      <a:pt x="646" y="304"/>
                    </a:lnTo>
                    <a:lnTo>
                      <a:pt x="966" y="304"/>
                    </a:lnTo>
                    <a:lnTo>
                      <a:pt x="1290" y="304"/>
                    </a:lnTo>
                    <a:lnTo>
                      <a:pt x="1598" y="500"/>
                    </a:lnTo>
                    <a:lnTo>
                      <a:pt x="1920" y="632"/>
                    </a:lnTo>
                    <a:lnTo>
                      <a:pt x="2252" y="616"/>
                    </a:lnTo>
                    <a:lnTo>
                      <a:pt x="2562" y="632"/>
                    </a:lnTo>
                    <a:lnTo>
                      <a:pt x="2894" y="560"/>
                    </a:lnTo>
                    <a:lnTo>
                      <a:pt x="3206" y="668"/>
                    </a:lnTo>
                    <a:lnTo>
                      <a:pt x="3536" y="732"/>
                    </a:lnTo>
                    <a:lnTo>
                      <a:pt x="3842" y="656"/>
                    </a:lnTo>
                    <a:lnTo>
                      <a:pt x="4178" y="688"/>
                    </a:lnTo>
                  </a:path>
                </a:pathLst>
              </a:custGeom>
              <a:noFill/>
              <a:ln w="28575">
                <a:solidFill>
                  <a:srgbClr val="00AE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57" name="Line 240"/>
              <p:cNvSpPr>
                <a:spLocks noChangeShapeType="1"/>
              </p:cNvSpPr>
              <p:nvPr/>
            </p:nvSpPr>
            <p:spPr bwMode="auto">
              <a:xfrm flipV="1">
                <a:off x="1366" y="2695"/>
                <a:ext cx="20" cy="44"/>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58" name="Line 241"/>
              <p:cNvSpPr>
                <a:spLocks noChangeShapeType="1"/>
              </p:cNvSpPr>
              <p:nvPr/>
            </p:nvSpPr>
            <p:spPr bwMode="auto">
              <a:xfrm flipV="1">
                <a:off x="1398" y="2623"/>
                <a:ext cx="20" cy="44"/>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59" name="Line 242"/>
              <p:cNvSpPr>
                <a:spLocks noChangeShapeType="1"/>
              </p:cNvSpPr>
              <p:nvPr/>
            </p:nvSpPr>
            <p:spPr bwMode="auto">
              <a:xfrm flipV="1">
                <a:off x="1432" y="2549"/>
                <a:ext cx="20" cy="44"/>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0" name="Line 243"/>
              <p:cNvSpPr>
                <a:spLocks noChangeShapeType="1"/>
              </p:cNvSpPr>
              <p:nvPr/>
            </p:nvSpPr>
            <p:spPr bwMode="auto">
              <a:xfrm flipV="1">
                <a:off x="1466" y="2477"/>
                <a:ext cx="20" cy="44"/>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1" name="Line 244"/>
              <p:cNvSpPr>
                <a:spLocks noChangeShapeType="1"/>
              </p:cNvSpPr>
              <p:nvPr/>
            </p:nvSpPr>
            <p:spPr bwMode="auto">
              <a:xfrm flipV="1">
                <a:off x="1498" y="2405"/>
                <a:ext cx="20" cy="44"/>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2" name="Line 245"/>
              <p:cNvSpPr>
                <a:spLocks noChangeShapeType="1"/>
              </p:cNvSpPr>
              <p:nvPr/>
            </p:nvSpPr>
            <p:spPr bwMode="auto">
              <a:xfrm flipV="1">
                <a:off x="1532" y="2331"/>
                <a:ext cx="20" cy="44"/>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3" name="Line 246"/>
              <p:cNvSpPr>
                <a:spLocks noChangeShapeType="1"/>
              </p:cNvSpPr>
              <p:nvPr/>
            </p:nvSpPr>
            <p:spPr bwMode="auto">
              <a:xfrm flipV="1">
                <a:off x="1566" y="2259"/>
                <a:ext cx="20" cy="44"/>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4" name="Line 247"/>
              <p:cNvSpPr>
                <a:spLocks noChangeShapeType="1"/>
              </p:cNvSpPr>
              <p:nvPr/>
            </p:nvSpPr>
            <p:spPr bwMode="auto">
              <a:xfrm flipV="1">
                <a:off x="1598" y="2187"/>
                <a:ext cx="20" cy="42"/>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5" name="Line 248"/>
              <p:cNvSpPr>
                <a:spLocks noChangeShapeType="1"/>
              </p:cNvSpPr>
              <p:nvPr/>
            </p:nvSpPr>
            <p:spPr bwMode="auto">
              <a:xfrm flipV="1">
                <a:off x="1632" y="2113"/>
                <a:ext cx="20" cy="44"/>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6" name="Freeform 249"/>
              <p:cNvSpPr>
                <a:spLocks/>
              </p:cNvSpPr>
              <p:nvPr/>
            </p:nvSpPr>
            <p:spPr bwMode="auto">
              <a:xfrm>
                <a:off x="1666" y="2041"/>
                <a:ext cx="20" cy="44"/>
              </a:xfrm>
              <a:custGeom>
                <a:avLst/>
                <a:gdLst>
                  <a:gd name="T0" fmla="*/ 0 w 20"/>
                  <a:gd name="T1" fmla="*/ 44 h 44"/>
                  <a:gd name="T2" fmla="*/ 20 w 20"/>
                  <a:gd name="T3" fmla="*/ 0 h 44"/>
                  <a:gd name="T4" fmla="*/ 20 w 20"/>
                  <a:gd name="T5" fmla="*/ 0 h 44"/>
                </a:gdLst>
                <a:ahLst/>
                <a:cxnLst>
                  <a:cxn ang="0">
                    <a:pos x="T0" y="T1"/>
                  </a:cxn>
                  <a:cxn ang="0">
                    <a:pos x="T2" y="T3"/>
                  </a:cxn>
                  <a:cxn ang="0">
                    <a:pos x="T4" y="T5"/>
                  </a:cxn>
                </a:cxnLst>
                <a:rect l="0" t="0" r="r" b="b"/>
                <a:pathLst>
                  <a:path w="20" h="44">
                    <a:moveTo>
                      <a:pt x="0" y="44"/>
                    </a:moveTo>
                    <a:lnTo>
                      <a:pt x="20" y="0"/>
                    </a:lnTo>
                    <a:lnTo>
                      <a:pt x="20" y="0"/>
                    </a:lnTo>
                  </a:path>
                </a:pathLst>
              </a:custGeom>
              <a:noFill/>
              <a:ln w="28575">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7" name="Line 250"/>
              <p:cNvSpPr>
                <a:spLocks noChangeShapeType="1"/>
              </p:cNvSpPr>
              <p:nvPr/>
            </p:nvSpPr>
            <p:spPr bwMode="auto">
              <a:xfrm>
                <a:off x="1700" y="2071"/>
                <a:ext cx="20" cy="42"/>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8" name="Line 251"/>
              <p:cNvSpPr>
                <a:spLocks noChangeShapeType="1"/>
              </p:cNvSpPr>
              <p:nvPr/>
            </p:nvSpPr>
            <p:spPr bwMode="auto">
              <a:xfrm>
                <a:off x="1732" y="2143"/>
                <a:ext cx="22" cy="42"/>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9" name="Line 252"/>
              <p:cNvSpPr>
                <a:spLocks noChangeShapeType="1"/>
              </p:cNvSpPr>
              <p:nvPr/>
            </p:nvSpPr>
            <p:spPr bwMode="auto">
              <a:xfrm>
                <a:off x="1766" y="2215"/>
                <a:ext cx="22" cy="44"/>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0" name="Line 253"/>
              <p:cNvSpPr>
                <a:spLocks noChangeShapeType="1"/>
              </p:cNvSpPr>
              <p:nvPr/>
            </p:nvSpPr>
            <p:spPr bwMode="auto">
              <a:xfrm>
                <a:off x="1800" y="2287"/>
                <a:ext cx="22" cy="44"/>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1" name="Line 254"/>
              <p:cNvSpPr>
                <a:spLocks noChangeShapeType="1"/>
              </p:cNvSpPr>
              <p:nvPr/>
            </p:nvSpPr>
            <p:spPr bwMode="auto">
              <a:xfrm>
                <a:off x="1834" y="2359"/>
                <a:ext cx="22" cy="44"/>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2" name="Line 255"/>
              <p:cNvSpPr>
                <a:spLocks noChangeShapeType="1"/>
              </p:cNvSpPr>
              <p:nvPr/>
            </p:nvSpPr>
            <p:spPr bwMode="auto">
              <a:xfrm>
                <a:off x="1868" y="2433"/>
                <a:ext cx="22" cy="42"/>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3" name="Line 256"/>
              <p:cNvSpPr>
                <a:spLocks noChangeShapeType="1"/>
              </p:cNvSpPr>
              <p:nvPr/>
            </p:nvSpPr>
            <p:spPr bwMode="auto">
              <a:xfrm>
                <a:off x="1902" y="2505"/>
                <a:ext cx="20" cy="44"/>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4" name="Line 257"/>
              <p:cNvSpPr>
                <a:spLocks noChangeShapeType="1"/>
              </p:cNvSpPr>
              <p:nvPr/>
            </p:nvSpPr>
            <p:spPr bwMode="auto">
              <a:xfrm>
                <a:off x="1936" y="2577"/>
                <a:ext cx="20" cy="44"/>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5" name="Line 258"/>
              <p:cNvSpPr>
                <a:spLocks noChangeShapeType="1"/>
              </p:cNvSpPr>
              <p:nvPr/>
            </p:nvSpPr>
            <p:spPr bwMode="auto">
              <a:xfrm>
                <a:off x="1970" y="2649"/>
                <a:ext cx="20" cy="44"/>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6" name="Freeform 259"/>
              <p:cNvSpPr>
                <a:spLocks/>
              </p:cNvSpPr>
              <p:nvPr/>
            </p:nvSpPr>
            <p:spPr bwMode="auto">
              <a:xfrm>
                <a:off x="2004" y="2723"/>
                <a:ext cx="36" cy="16"/>
              </a:xfrm>
              <a:custGeom>
                <a:avLst/>
                <a:gdLst>
                  <a:gd name="T0" fmla="*/ 0 w 36"/>
                  <a:gd name="T1" fmla="*/ 0 h 16"/>
                  <a:gd name="T2" fmla="*/ 8 w 36"/>
                  <a:gd name="T3" fmla="*/ 16 h 16"/>
                  <a:gd name="T4" fmla="*/ 36 w 36"/>
                  <a:gd name="T5" fmla="*/ 4 h 16"/>
                </a:gdLst>
                <a:ahLst/>
                <a:cxnLst>
                  <a:cxn ang="0">
                    <a:pos x="T0" y="T1"/>
                  </a:cxn>
                  <a:cxn ang="0">
                    <a:pos x="T2" y="T3"/>
                  </a:cxn>
                  <a:cxn ang="0">
                    <a:pos x="T4" y="T5"/>
                  </a:cxn>
                </a:cxnLst>
                <a:rect l="0" t="0" r="r" b="b"/>
                <a:pathLst>
                  <a:path w="36" h="16">
                    <a:moveTo>
                      <a:pt x="0" y="0"/>
                    </a:moveTo>
                    <a:lnTo>
                      <a:pt x="8" y="16"/>
                    </a:lnTo>
                    <a:lnTo>
                      <a:pt x="36" y="4"/>
                    </a:lnTo>
                  </a:path>
                </a:pathLst>
              </a:custGeom>
              <a:noFill/>
              <a:ln w="28575">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7" name="Line 260"/>
              <p:cNvSpPr>
                <a:spLocks noChangeShapeType="1"/>
              </p:cNvSpPr>
              <p:nvPr/>
            </p:nvSpPr>
            <p:spPr bwMode="auto">
              <a:xfrm flipV="1">
                <a:off x="2070" y="2697"/>
                <a:ext cx="44" cy="18"/>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8" name="Line 261"/>
              <p:cNvSpPr>
                <a:spLocks noChangeShapeType="1"/>
              </p:cNvSpPr>
              <p:nvPr/>
            </p:nvSpPr>
            <p:spPr bwMode="auto">
              <a:xfrm flipV="1">
                <a:off x="2144" y="2667"/>
                <a:ext cx="44" cy="18"/>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9" name="Line 262"/>
              <p:cNvSpPr>
                <a:spLocks noChangeShapeType="1"/>
              </p:cNvSpPr>
              <p:nvPr/>
            </p:nvSpPr>
            <p:spPr bwMode="auto">
              <a:xfrm flipV="1">
                <a:off x="2218" y="2637"/>
                <a:ext cx="44" cy="18"/>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80" name="Line 263"/>
              <p:cNvSpPr>
                <a:spLocks noChangeShapeType="1"/>
              </p:cNvSpPr>
              <p:nvPr/>
            </p:nvSpPr>
            <p:spPr bwMode="auto">
              <a:xfrm flipV="1">
                <a:off x="2292" y="2607"/>
                <a:ext cx="44" cy="18"/>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81" name="Line 264"/>
              <p:cNvSpPr>
                <a:spLocks noChangeShapeType="1"/>
              </p:cNvSpPr>
              <p:nvPr/>
            </p:nvSpPr>
            <p:spPr bwMode="auto">
              <a:xfrm flipV="1">
                <a:off x="2366" y="2577"/>
                <a:ext cx="44" cy="18"/>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82" name="Line 265"/>
              <p:cNvSpPr>
                <a:spLocks noChangeShapeType="1"/>
              </p:cNvSpPr>
              <p:nvPr/>
            </p:nvSpPr>
            <p:spPr bwMode="auto">
              <a:xfrm flipV="1">
                <a:off x="2440" y="2545"/>
                <a:ext cx="44" cy="20"/>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83" name="Line 266"/>
              <p:cNvSpPr>
                <a:spLocks noChangeShapeType="1"/>
              </p:cNvSpPr>
              <p:nvPr/>
            </p:nvSpPr>
            <p:spPr bwMode="auto">
              <a:xfrm flipV="1">
                <a:off x="2514" y="2515"/>
                <a:ext cx="44" cy="18"/>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84" name="Line 267"/>
              <p:cNvSpPr>
                <a:spLocks noChangeShapeType="1"/>
              </p:cNvSpPr>
              <p:nvPr/>
            </p:nvSpPr>
            <p:spPr bwMode="auto">
              <a:xfrm flipV="1">
                <a:off x="2588" y="2485"/>
                <a:ext cx="44" cy="18"/>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85" name="Line 268"/>
              <p:cNvSpPr>
                <a:spLocks noChangeShapeType="1"/>
              </p:cNvSpPr>
              <p:nvPr/>
            </p:nvSpPr>
            <p:spPr bwMode="auto">
              <a:xfrm>
                <a:off x="2660" y="2479"/>
                <a:ext cx="36" cy="32"/>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86" name="Line 269"/>
              <p:cNvSpPr>
                <a:spLocks noChangeShapeType="1"/>
              </p:cNvSpPr>
              <p:nvPr/>
            </p:nvSpPr>
            <p:spPr bwMode="auto">
              <a:xfrm>
                <a:off x="2722" y="2531"/>
                <a:ext cx="36" cy="32"/>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87" name="Line 270"/>
              <p:cNvSpPr>
                <a:spLocks noChangeShapeType="1"/>
              </p:cNvSpPr>
              <p:nvPr/>
            </p:nvSpPr>
            <p:spPr bwMode="auto">
              <a:xfrm>
                <a:off x="2782" y="2583"/>
                <a:ext cx="36" cy="32"/>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88" name="Line 271"/>
              <p:cNvSpPr>
                <a:spLocks noChangeShapeType="1"/>
              </p:cNvSpPr>
              <p:nvPr/>
            </p:nvSpPr>
            <p:spPr bwMode="auto">
              <a:xfrm>
                <a:off x="2842" y="2635"/>
                <a:ext cx="38" cy="32"/>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89" name="Line 272"/>
              <p:cNvSpPr>
                <a:spLocks noChangeShapeType="1"/>
              </p:cNvSpPr>
              <p:nvPr/>
            </p:nvSpPr>
            <p:spPr bwMode="auto">
              <a:xfrm>
                <a:off x="2904" y="2687"/>
                <a:ext cx="36" cy="32"/>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90" name="Freeform 273"/>
              <p:cNvSpPr>
                <a:spLocks/>
              </p:cNvSpPr>
              <p:nvPr/>
            </p:nvSpPr>
            <p:spPr bwMode="auto">
              <a:xfrm>
                <a:off x="2964" y="2739"/>
                <a:ext cx="48" cy="2"/>
              </a:xfrm>
              <a:custGeom>
                <a:avLst/>
                <a:gdLst>
                  <a:gd name="T0" fmla="*/ 0 w 48"/>
                  <a:gd name="T1" fmla="*/ 0 h 2"/>
                  <a:gd name="T2" fmla="*/ 0 w 48"/>
                  <a:gd name="T3" fmla="*/ 0 h 2"/>
                  <a:gd name="T4" fmla="*/ 48 w 48"/>
                  <a:gd name="T5" fmla="*/ 2 h 2"/>
                </a:gdLst>
                <a:ahLst/>
                <a:cxnLst>
                  <a:cxn ang="0">
                    <a:pos x="T0" y="T1"/>
                  </a:cxn>
                  <a:cxn ang="0">
                    <a:pos x="T2" y="T3"/>
                  </a:cxn>
                  <a:cxn ang="0">
                    <a:pos x="T4" y="T5"/>
                  </a:cxn>
                </a:cxnLst>
                <a:rect l="0" t="0" r="r" b="b"/>
                <a:pathLst>
                  <a:path w="48" h="2">
                    <a:moveTo>
                      <a:pt x="0" y="0"/>
                    </a:moveTo>
                    <a:lnTo>
                      <a:pt x="0" y="0"/>
                    </a:lnTo>
                    <a:lnTo>
                      <a:pt x="48" y="2"/>
                    </a:lnTo>
                  </a:path>
                </a:pathLst>
              </a:custGeom>
              <a:noFill/>
              <a:ln w="28575">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91" name="Line 274"/>
              <p:cNvSpPr>
                <a:spLocks noChangeShapeType="1"/>
              </p:cNvSpPr>
              <p:nvPr/>
            </p:nvSpPr>
            <p:spPr bwMode="auto">
              <a:xfrm>
                <a:off x="3044" y="2741"/>
                <a:ext cx="48" cy="0"/>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92" name="Line 275"/>
              <p:cNvSpPr>
                <a:spLocks noChangeShapeType="1"/>
              </p:cNvSpPr>
              <p:nvPr/>
            </p:nvSpPr>
            <p:spPr bwMode="auto">
              <a:xfrm>
                <a:off x="3124" y="2743"/>
                <a:ext cx="48" cy="0"/>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93" name="Line 276"/>
              <p:cNvSpPr>
                <a:spLocks noChangeShapeType="1"/>
              </p:cNvSpPr>
              <p:nvPr/>
            </p:nvSpPr>
            <p:spPr bwMode="auto">
              <a:xfrm>
                <a:off x="3204" y="2745"/>
                <a:ext cx="48" cy="0"/>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94" name="Line 277"/>
              <p:cNvSpPr>
                <a:spLocks noChangeShapeType="1"/>
              </p:cNvSpPr>
              <p:nvPr/>
            </p:nvSpPr>
            <p:spPr bwMode="auto">
              <a:xfrm>
                <a:off x="3284" y="2747"/>
                <a:ext cx="48" cy="8"/>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95" name="Line 278"/>
              <p:cNvSpPr>
                <a:spLocks noChangeShapeType="1"/>
              </p:cNvSpPr>
              <p:nvPr/>
            </p:nvSpPr>
            <p:spPr bwMode="auto">
              <a:xfrm>
                <a:off x="3364" y="2761"/>
                <a:ext cx="46" cy="10"/>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96" name="Line 279"/>
              <p:cNvSpPr>
                <a:spLocks noChangeShapeType="1"/>
              </p:cNvSpPr>
              <p:nvPr/>
            </p:nvSpPr>
            <p:spPr bwMode="auto">
              <a:xfrm>
                <a:off x="3442" y="2777"/>
                <a:ext cx="46" cy="8"/>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97" name="Line 280"/>
              <p:cNvSpPr>
                <a:spLocks noChangeShapeType="1"/>
              </p:cNvSpPr>
              <p:nvPr/>
            </p:nvSpPr>
            <p:spPr bwMode="auto">
              <a:xfrm>
                <a:off x="3520" y="2793"/>
                <a:ext cx="48" cy="8"/>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98" name="Freeform 281"/>
              <p:cNvSpPr>
                <a:spLocks/>
              </p:cNvSpPr>
              <p:nvPr/>
            </p:nvSpPr>
            <p:spPr bwMode="auto">
              <a:xfrm>
                <a:off x="3598" y="2787"/>
                <a:ext cx="36" cy="24"/>
              </a:xfrm>
              <a:custGeom>
                <a:avLst/>
                <a:gdLst>
                  <a:gd name="T0" fmla="*/ 0 w 36"/>
                  <a:gd name="T1" fmla="*/ 20 h 24"/>
                  <a:gd name="T2" fmla="*/ 20 w 36"/>
                  <a:gd name="T3" fmla="*/ 24 h 24"/>
                  <a:gd name="T4" fmla="*/ 36 w 36"/>
                  <a:gd name="T5" fmla="*/ 0 h 24"/>
                </a:gdLst>
                <a:ahLst/>
                <a:cxnLst>
                  <a:cxn ang="0">
                    <a:pos x="T0" y="T1"/>
                  </a:cxn>
                  <a:cxn ang="0">
                    <a:pos x="T2" y="T3"/>
                  </a:cxn>
                  <a:cxn ang="0">
                    <a:pos x="T4" y="T5"/>
                  </a:cxn>
                </a:cxnLst>
                <a:rect l="0" t="0" r="r" b="b"/>
                <a:pathLst>
                  <a:path w="36" h="24">
                    <a:moveTo>
                      <a:pt x="0" y="20"/>
                    </a:moveTo>
                    <a:lnTo>
                      <a:pt x="20" y="24"/>
                    </a:lnTo>
                    <a:lnTo>
                      <a:pt x="36" y="0"/>
                    </a:lnTo>
                  </a:path>
                </a:pathLst>
              </a:custGeom>
              <a:noFill/>
              <a:ln w="28575">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99" name="Line 282"/>
              <p:cNvSpPr>
                <a:spLocks noChangeShapeType="1"/>
              </p:cNvSpPr>
              <p:nvPr/>
            </p:nvSpPr>
            <p:spPr bwMode="auto">
              <a:xfrm flipV="1">
                <a:off x="3652" y="2721"/>
                <a:ext cx="26" cy="40"/>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00" name="Line 283"/>
              <p:cNvSpPr>
                <a:spLocks noChangeShapeType="1"/>
              </p:cNvSpPr>
              <p:nvPr/>
            </p:nvSpPr>
            <p:spPr bwMode="auto">
              <a:xfrm flipV="1">
                <a:off x="3694" y="2653"/>
                <a:ext cx="26" cy="40"/>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01" name="Line 284"/>
              <p:cNvSpPr>
                <a:spLocks noChangeShapeType="1"/>
              </p:cNvSpPr>
              <p:nvPr/>
            </p:nvSpPr>
            <p:spPr bwMode="auto">
              <a:xfrm flipV="1">
                <a:off x="3738" y="2585"/>
                <a:ext cx="26" cy="42"/>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02" name="Line 285"/>
              <p:cNvSpPr>
                <a:spLocks noChangeShapeType="1"/>
              </p:cNvSpPr>
              <p:nvPr/>
            </p:nvSpPr>
            <p:spPr bwMode="auto">
              <a:xfrm flipV="1">
                <a:off x="3782" y="2519"/>
                <a:ext cx="26" cy="40"/>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03" name="Line 286"/>
              <p:cNvSpPr>
                <a:spLocks noChangeShapeType="1"/>
              </p:cNvSpPr>
              <p:nvPr/>
            </p:nvSpPr>
            <p:spPr bwMode="auto">
              <a:xfrm flipV="1">
                <a:off x="3824" y="2451"/>
                <a:ext cx="26" cy="40"/>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04" name="Line 287"/>
              <p:cNvSpPr>
                <a:spLocks noChangeShapeType="1"/>
              </p:cNvSpPr>
              <p:nvPr/>
            </p:nvSpPr>
            <p:spPr bwMode="auto">
              <a:xfrm flipV="1">
                <a:off x="3868" y="2385"/>
                <a:ext cx="26" cy="40"/>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05" name="Freeform 288"/>
              <p:cNvSpPr>
                <a:spLocks/>
              </p:cNvSpPr>
              <p:nvPr/>
            </p:nvSpPr>
            <p:spPr bwMode="auto">
              <a:xfrm>
                <a:off x="3912" y="2331"/>
                <a:ext cx="30" cy="26"/>
              </a:xfrm>
              <a:custGeom>
                <a:avLst/>
                <a:gdLst>
                  <a:gd name="T0" fmla="*/ 0 w 30"/>
                  <a:gd name="T1" fmla="*/ 26 h 26"/>
                  <a:gd name="T2" fmla="*/ 16 w 30"/>
                  <a:gd name="T3" fmla="*/ 0 h 26"/>
                  <a:gd name="T4" fmla="*/ 30 w 30"/>
                  <a:gd name="T5" fmla="*/ 10 h 26"/>
                </a:gdLst>
                <a:ahLst/>
                <a:cxnLst>
                  <a:cxn ang="0">
                    <a:pos x="T0" y="T1"/>
                  </a:cxn>
                  <a:cxn ang="0">
                    <a:pos x="T2" y="T3"/>
                  </a:cxn>
                  <a:cxn ang="0">
                    <a:pos x="T4" y="T5"/>
                  </a:cxn>
                </a:cxnLst>
                <a:rect l="0" t="0" r="r" b="b"/>
                <a:pathLst>
                  <a:path w="30" h="26">
                    <a:moveTo>
                      <a:pt x="0" y="26"/>
                    </a:moveTo>
                    <a:lnTo>
                      <a:pt x="16" y="0"/>
                    </a:lnTo>
                    <a:lnTo>
                      <a:pt x="30" y="10"/>
                    </a:lnTo>
                  </a:path>
                </a:pathLst>
              </a:custGeom>
              <a:noFill/>
              <a:ln w="28575">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06" name="Line 289"/>
              <p:cNvSpPr>
                <a:spLocks noChangeShapeType="1"/>
              </p:cNvSpPr>
              <p:nvPr/>
            </p:nvSpPr>
            <p:spPr bwMode="auto">
              <a:xfrm>
                <a:off x="3970" y="2357"/>
                <a:ext cx="40" cy="26"/>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07" name="Line 290"/>
              <p:cNvSpPr>
                <a:spLocks noChangeShapeType="1"/>
              </p:cNvSpPr>
              <p:nvPr/>
            </p:nvSpPr>
            <p:spPr bwMode="auto">
              <a:xfrm>
                <a:off x="4038" y="2399"/>
                <a:ext cx="40" cy="26"/>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08" name="Line 291"/>
              <p:cNvSpPr>
                <a:spLocks noChangeShapeType="1"/>
              </p:cNvSpPr>
              <p:nvPr/>
            </p:nvSpPr>
            <p:spPr bwMode="auto">
              <a:xfrm>
                <a:off x="4106" y="2441"/>
                <a:ext cx="40" cy="26"/>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09" name="Line 292"/>
              <p:cNvSpPr>
                <a:spLocks noChangeShapeType="1"/>
              </p:cNvSpPr>
              <p:nvPr/>
            </p:nvSpPr>
            <p:spPr bwMode="auto">
              <a:xfrm>
                <a:off x="4174" y="2483"/>
                <a:ext cx="40" cy="26"/>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10" name="Line 293"/>
              <p:cNvSpPr>
                <a:spLocks noChangeShapeType="1"/>
              </p:cNvSpPr>
              <p:nvPr/>
            </p:nvSpPr>
            <p:spPr bwMode="auto">
              <a:xfrm>
                <a:off x="4242" y="2525"/>
                <a:ext cx="38" cy="30"/>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11" name="Line 294"/>
              <p:cNvSpPr>
                <a:spLocks noChangeShapeType="1"/>
              </p:cNvSpPr>
              <p:nvPr/>
            </p:nvSpPr>
            <p:spPr bwMode="auto">
              <a:xfrm>
                <a:off x="4306" y="2573"/>
                <a:ext cx="38" cy="28"/>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12" name="Line 295"/>
              <p:cNvSpPr>
                <a:spLocks noChangeShapeType="1"/>
              </p:cNvSpPr>
              <p:nvPr/>
            </p:nvSpPr>
            <p:spPr bwMode="auto">
              <a:xfrm>
                <a:off x="4370" y="2621"/>
                <a:ext cx="38" cy="28"/>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13" name="Line 296"/>
              <p:cNvSpPr>
                <a:spLocks noChangeShapeType="1"/>
              </p:cNvSpPr>
              <p:nvPr/>
            </p:nvSpPr>
            <p:spPr bwMode="auto">
              <a:xfrm>
                <a:off x="4434" y="2669"/>
                <a:ext cx="40" cy="28"/>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14" name="Line 297"/>
              <p:cNvSpPr>
                <a:spLocks noChangeShapeType="1"/>
              </p:cNvSpPr>
              <p:nvPr/>
            </p:nvSpPr>
            <p:spPr bwMode="auto">
              <a:xfrm>
                <a:off x="4498" y="2715"/>
                <a:ext cx="40" cy="30"/>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15" name="Freeform 298"/>
              <p:cNvSpPr>
                <a:spLocks/>
              </p:cNvSpPr>
              <p:nvPr/>
            </p:nvSpPr>
            <p:spPr bwMode="auto">
              <a:xfrm>
                <a:off x="4564" y="2737"/>
                <a:ext cx="26" cy="32"/>
              </a:xfrm>
              <a:custGeom>
                <a:avLst/>
                <a:gdLst>
                  <a:gd name="T0" fmla="*/ 0 w 26"/>
                  <a:gd name="T1" fmla="*/ 26 h 32"/>
                  <a:gd name="T2" fmla="*/ 8 w 26"/>
                  <a:gd name="T3" fmla="*/ 32 h 32"/>
                  <a:gd name="T4" fmla="*/ 26 w 26"/>
                  <a:gd name="T5" fmla="*/ 0 h 32"/>
                </a:gdLst>
                <a:ahLst/>
                <a:cxnLst>
                  <a:cxn ang="0">
                    <a:pos x="T0" y="T1"/>
                  </a:cxn>
                  <a:cxn ang="0">
                    <a:pos x="T2" y="T3"/>
                  </a:cxn>
                  <a:cxn ang="0">
                    <a:pos x="T4" y="T5"/>
                  </a:cxn>
                </a:cxnLst>
                <a:rect l="0" t="0" r="r" b="b"/>
                <a:pathLst>
                  <a:path w="26" h="32">
                    <a:moveTo>
                      <a:pt x="0" y="26"/>
                    </a:moveTo>
                    <a:lnTo>
                      <a:pt x="8" y="32"/>
                    </a:lnTo>
                    <a:lnTo>
                      <a:pt x="26" y="0"/>
                    </a:lnTo>
                  </a:path>
                </a:pathLst>
              </a:custGeom>
              <a:noFill/>
              <a:ln w="28575">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16" name="Line 299"/>
              <p:cNvSpPr>
                <a:spLocks noChangeShapeType="1"/>
              </p:cNvSpPr>
              <p:nvPr/>
            </p:nvSpPr>
            <p:spPr bwMode="auto">
              <a:xfrm flipV="1">
                <a:off x="4606" y="2667"/>
                <a:ext cx="26" cy="42"/>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17" name="Line 300"/>
              <p:cNvSpPr>
                <a:spLocks noChangeShapeType="1"/>
              </p:cNvSpPr>
              <p:nvPr/>
            </p:nvSpPr>
            <p:spPr bwMode="auto">
              <a:xfrm flipV="1">
                <a:off x="4648" y="2599"/>
                <a:ext cx="24" cy="42"/>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18" name="Line 301"/>
              <p:cNvSpPr>
                <a:spLocks noChangeShapeType="1"/>
              </p:cNvSpPr>
              <p:nvPr/>
            </p:nvSpPr>
            <p:spPr bwMode="auto">
              <a:xfrm flipV="1">
                <a:off x="4688" y="2529"/>
                <a:ext cx="24" cy="42"/>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19" name="Line 302"/>
              <p:cNvSpPr>
                <a:spLocks noChangeShapeType="1"/>
              </p:cNvSpPr>
              <p:nvPr/>
            </p:nvSpPr>
            <p:spPr bwMode="auto">
              <a:xfrm flipV="1">
                <a:off x="4730" y="2461"/>
                <a:ext cx="24" cy="42"/>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20" name="Line 303"/>
              <p:cNvSpPr>
                <a:spLocks noChangeShapeType="1"/>
              </p:cNvSpPr>
              <p:nvPr/>
            </p:nvSpPr>
            <p:spPr bwMode="auto">
              <a:xfrm flipV="1">
                <a:off x="4770" y="2393"/>
                <a:ext cx="24" cy="40"/>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21" name="Line 304"/>
              <p:cNvSpPr>
                <a:spLocks noChangeShapeType="1"/>
              </p:cNvSpPr>
              <p:nvPr/>
            </p:nvSpPr>
            <p:spPr bwMode="auto">
              <a:xfrm flipV="1">
                <a:off x="4810" y="2323"/>
                <a:ext cx="26" cy="42"/>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22" name="Freeform 305"/>
              <p:cNvSpPr>
                <a:spLocks/>
              </p:cNvSpPr>
              <p:nvPr/>
            </p:nvSpPr>
            <p:spPr bwMode="auto">
              <a:xfrm>
                <a:off x="4852" y="2261"/>
                <a:ext cx="24" cy="34"/>
              </a:xfrm>
              <a:custGeom>
                <a:avLst/>
                <a:gdLst>
                  <a:gd name="T0" fmla="*/ 0 w 24"/>
                  <a:gd name="T1" fmla="*/ 34 h 34"/>
                  <a:gd name="T2" fmla="*/ 20 w 24"/>
                  <a:gd name="T3" fmla="*/ 0 h 34"/>
                  <a:gd name="T4" fmla="*/ 24 w 24"/>
                  <a:gd name="T5" fmla="*/ 8 h 34"/>
                </a:gdLst>
                <a:ahLst/>
                <a:cxnLst>
                  <a:cxn ang="0">
                    <a:pos x="T0" y="T1"/>
                  </a:cxn>
                  <a:cxn ang="0">
                    <a:pos x="T2" y="T3"/>
                  </a:cxn>
                  <a:cxn ang="0">
                    <a:pos x="T4" y="T5"/>
                  </a:cxn>
                </a:cxnLst>
                <a:rect l="0" t="0" r="r" b="b"/>
                <a:pathLst>
                  <a:path w="24" h="34">
                    <a:moveTo>
                      <a:pt x="0" y="34"/>
                    </a:moveTo>
                    <a:lnTo>
                      <a:pt x="20" y="0"/>
                    </a:lnTo>
                    <a:lnTo>
                      <a:pt x="24" y="8"/>
                    </a:lnTo>
                  </a:path>
                </a:pathLst>
              </a:custGeom>
              <a:noFill/>
              <a:ln w="28575">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23" name="Line 306"/>
              <p:cNvSpPr>
                <a:spLocks noChangeShapeType="1"/>
              </p:cNvSpPr>
              <p:nvPr/>
            </p:nvSpPr>
            <p:spPr bwMode="auto">
              <a:xfrm>
                <a:off x="4892" y="2297"/>
                <a:ext cx="22" cy="42"/>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24" name="Line 307"/>
              <p:cNvSpPr>
                <a:spLocks noChangeShapeType="1"/>
              </p:cNvSpPr>
              <p:nvPr/>
            </p:nvSpPr>
            <p:spPr bwMode="auto">
              <a:xfrm>
                <a:off x="4928" y="2367"/>
                <a:ext cx="24" cy="42"/>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25" name="Line 308"/>
              <p:cNvSpPr>
                <a:spLocks noChangeShapeType="1"/>
              </p:cNvSpPr>
              <p:nvPr/>
            </p:nvSpPr>
            <p:spPr bwMode="auto">
              <a:xfrm>
                <a:off x="4966" y="2437"/>
                <a:ext cx="24" cy="44"/>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26" name="Line 309"/>
              <p:cNvSpPr>
                <a:spLocks noChangeShapeType="1"/>
              </p:cNvSpPr>
              <p:nvPr/>
            </p:nvSpPr>
            <p:spPr bwMode="auto">
              <a:xfrm>
                <a:off x="5004" y="2509"/>
                <a:ext cx="24" cy="42"/>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27" name="Line 310"/>
              <p:cNvSpPr>
                <a:spLocks noChangeShapeType="1"/>
              </p:cNvSpPr>
              <p:nvPr/>
            </p:nvSpPr>
            <p:spPr bwMode="auto">
              <a:xfrm>
                <a:off x="5042" y="2579"/>
                <a:ext cx="24" cy="42"/>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28" name="Line 311"/>
              <p:cNvSpPr>
                <a:spLocks noChangeShapeType="1"/>
              </p:cNvSpPr>
              <p:nvPr/>
            </p:nvSpPr>
            <p:spPr bwMode="auto">
              <a:xfrm>
                <a:off x="5080" y="2649"/>
                <a:ext cx="24" cy="42"/>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29" name="Line 312"/>
              <p:cNvSpPr>
                <a:spLocks noChangeShapeType="1"/>
              </p:cNvSpPr>
              <p:nvPr/>
            </p:nvSpPr>
            <p:spPr bwMode="auto">
              <a:xfrm>
                <a:off x="5118" y="2719"/>
                <a:ext cx="24" cy="42"/>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30" name="Line 313"/>
              <p:cNvSpPr>
                <a:spLocks noChangeShapeType="1"/>
              </p:cNvSpPr>
              <p:nvPr/>
            </p:nvSpPr>
            <p:spPr bwMode="auto">
              <a:xfrm>
                <a:off x="5156" y="2791"/>
                <a:ext cx="24" cy="42"/>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31" name="Freeform 314"/>
              <p:cNvSpPr>
                <a:spLocks/>
              </p:cNvSpPr>
              <p:nvPr/>
            </p:nvSpPr>
            <p:spPr bwMode="auto">
              <a:xfrm>
                <a:off x="5194" y="2861"/>
                <a:ext cx="32" cy="26"/>
              </a:xfrm>
              <a:custGeom>
                <a:avLst/>
                <a:gdLst>
                  <a:gd name="T0" fmla="*/ 0 w 32"/>
                  <a:gd name="T1" fmla="*/ 0 h 26"/>
                  <a:gd name="T2" fmla="*/ 14 w 32"/>
                  <a:gd name="T3" fmla="*/ 26 h 26"/>
                  <a:gd name="T4" fmla="*/ 32 w 32"/>
                  <a:gd name="T5" fmla="*/ 22 h 26"/>
                </a:gdLst>
                <a:ahLst/>
                <a:cxnLst>
                  <a:cxn ang="0">
                    <a:pos x="T0" y="T1"/>
                  </a:cxn>
                  <a:cxn ang="0">
                    <a:pos x="T2" y="T3"/>
                  </a:cxn>
                  <a:cxn ang="0">
                    <a:pos x="T4" y="T5"/>
                  </a:cxn>
                </a:cxnLst>
                <a:rect l="0" t="0" r="r" b="b"/>
                <a:pathLst>
                  <a:path w="32" h="26">
                    <a:moveTo>
                      <a:pt x="0" y="0"/>
                    </a:moveTo>
                    <a:lnTo>
                      <a:pt x="14" y="26"/>
                    </a:lnTo>
                    <a:lnTo>
                      <a:pt x="32" y="22"/>
                    </a:lnTo>
                  </a:path>
                </a:pathLst>
              </a:custGeom>
              <a:noFill/>
              <a:ln w="28575">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32" name="Line 315"/>
              <p:cNvSpPr>
                <a:spLocks noChangeShapeType="1"/>
              </p:cNvSpPr>
              <p:nvPr/>
            </p:nvSpPr>
            <p:spPr bwMode="auto">
              <a:xfrm flipV="1">
                <a:off x="5258" y="2863"/>
                <a:ext cx="46" cy="12"/>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33" name="Line 316"/>
              <p:cNvSpPr>
                <a:spLocks noChangeShapeType="1"/>
              </p:cNvSpPr>
              <p:nvPr/>
            </p:nvSpPr>
            <p:spPr bwMode="auto">
              <a:xfrm flipV="1">
                <a:off x="5334" y="2843"/>
                <a:ext cx="48" cy="12"/>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34" name="Line 317"/>
              <p:cNvSpPr>
                <a:spLocks noChangeShapeType="1"/>
              </p:cNvSpPr>
              <p:nvPr/>
            </p:nvSpPr>
            <p:spPr bwMode="auto">
              <a:xfrm flipV="1">
                <a:off x="5412" y="2823"/>
                <a:ext cx="46" cy="12"/>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35" name="Line 318"/>
              <p:cNvSpPr>
                <a:spLocks noChangeShapeType="1"/>
              </p:cNvSpPr>
              <p:nvPr/>
            </p:nvSpPr>
            <p:spPr bwMode="auto">
              <a:xfrm flipV="1">
                <a:off x="5490" y="2807"/>
                <a:ext cx="34" cy="8"/>
              </a:xfrm>
              <a:prstGeom prst="line">
                <a:avLst/>
              </a:prstGeom>
              <a:noFill/>
              <a:ln w="2857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36" name="Line 319"/>
              <p:cNvSpPr>
                <a:spLocks noChangeShapeType="1"/>
              </p:cNvSpPr>
              <p:nvPr/>
            </p:nvSpPr>
            <p:spPr bwMode="auto">
              <a:xfrm flipV="1">
                <a:off x="1366" y="3089"/>
                <a:ext cx="36" cy="70"/>
              </a:xfrm>
              <a:prstGeom prst="line">
                <a:avLst/>
              </a:prstGeom>
              <a:noFill/>
              <a:ln w="28575">
                <a:solidFill>
                  <a:srgbClr val="8064A2"/>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37" name="Line 320"/>
              <p:cNvSpPr>
                <a:spLocks noChangeShapeType="1"/>
              </p:cNvSpPr>
              <p:nvPr/>
            </p:nvSpPr>
            <p:spPr bwMode="auto">
              <a:xfrm flipV="1">
                <a:off x="1424" y="2975"/>
                <a:ext cx="38" cy="70"/>
              </a:xfrm>
              <a:prstGeom prst="line">
                <a:avLst/>
              </a:prstGeom>
              <a:noFill/>
              <a:ln w="28575">
                <a:solidFill>
                  <a:srgbClr val="8064A2"/>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38" name="Line 321"/>
              <p:cNvSpPr>
                <a:spLocks noChangeShapeType="1"/>
              </p:cNvSpPr>
              <p:nvPr/>
            </p:nvSpPr>
            <p:spPr bwMode="auto">
              <a:xfrm flipV="1">
                <a:off x="1484" y="2861"/>
                <a:ext cx="36" cy="70"/>
              </a:xfrm>
              <a:prstGeom prst="line">
                <a:avLst/>
              </a:prstGeom>
              <a:noFill/>
              <a:ln w="28575">
                <a:solidFill>
                  <a:srgbClr val="8064A2"/>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39" name="Line 322"/>
              <p:cNvSpPr>
                <a:spLocks noChangeShapeType="1"/>
              </p:cNvSpPr>
              <p:nvPr/>
            </p:nvSpPr>
            <p:spPr bwMode="auto">
              <a:xfrm flipV="1">
                <a:off x="1542" y="2747"/>
                <a:ext cx="38" cy="72"/>
              </a:xfrm>
              <a:prstGeom prst="line">
                <a:avLst/>
              </a:prstGeom>
              <a:noFill/>
              <a:ln w="28575">
                <a:solidFill>
                  <a:srgbClr val="8064A2"/>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40" name="Line 323"/>
              <p:cNvSpPr>
                <a:spLocks noChangeShapeType="1"/>
              </p:cNvSpPr>
              <p:nvPr/>
            </p:nvSpPr>
            <p:spPr bwMode="auto">
              <a:xfrm flipV="1">
                <a:off x="1602" y="2635"/>
                <a:ext cx="38" cy="70"/>
              </a:xfrm>
              <a:prstGeom prst="line">
                <a:avLst/>
              </a:prstGeom>
              <a:noFill/>
              <a:ln w="28575">
                <a:solidFill>
                  <a:srgbClr val="8064A2"/>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41" name="Freeform 324"/>
              <p:cNvSpPr>
                <a:spLocks/>
              </p:cNvSpPr>
              <p:nvPr/>
            </p:nvSpPr>
            <p:spPr bwMode="auto">
              <a:xfrm>
                <a:off x="1662" y="2545"/>
                <a:ext cx="50" cy="46"/>
              </a:xfrm>
              <a:custGeom>
                <a:avLst/>
                <a:gdLst>
                  <a:gd name="T0" fmla="*/ 0 w 50"/>
                  <a:gd name="T1" fmla="*/ 46 h 46"/>
                  <a:gd name="T2" fmla="*/ 24 w 50"/>
                  <a:gd name="T3" fmla="*/ 0 h 46"/>
                  <a:gd name="T4" fmla="*/ 50 w 50"/>
                  <a:gd name="T5" fmla="*/ 6 h 46"/>
                </a:gdLst>
                <a:ahLst/>
                <a:cxnLst>
                  <a:cxn ang="0">
                    <a:pos x="T0" y="T1"/>
                  </a:cxn>
                  <a:cxn ang="0">
                    <a:pos x="T2" y="T3"/>
                  </a:cxn>
                  <a:cxn ang="0">
                    <a:pos x="T4" y="T5"/>
                  </a:cxn>
                </a:cxnLst>
                <a:rect l="0" t="0" r="r" b="b"/>
                <a:pathLst>
                  <a:path w="50" h="46">
                    <a:moveTo>
                      <a:pt x="0" y="46"/>
                    </a:moveTo>
                    <a:lnTo>
                      <a:pt x="24" y="0"/>
                    </a:lnTo>
                    <a:lnTo>
                      <a:pt x="50" y="6"/>
                    </a:lnTo>
                  </a:path>
                </a:pathLst>
              </a:custGeom>
              <a:noFill/>
              <a:ln w="28575">
                <a:solidFill>
                  <a:srgbClr val="8064A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42" name="Line 325"/>
              <p:cNvSpPr>
                <a:spLocks noChangeShapeType="1"/>
              </p:cNvSpPr>
              <p:nvPr/>
            </p:nvSpPr>
            <p:spPr bwMode="auto">
              <a:xfrm>
                <a:off x="1760" y="2561"/>
                <a:ext cx="78" cy="16"/>
              </a:xfrm>
              <a:prstGeom prst="line">
                <a:avLst/>
              </a:prstGeom>
              <a:noFill/>
              <a:ln w="28575">
                <a:solidFill>
                  <a:srgbClr val="8064A2"/>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43" name="Line 326"/>
              <p:cNvSpPr>
                <a:spLocks noChangeShapeType="1"/>
              </p:cNvSpPr>
              <p:nvPr/>
            </p:nvSpPr>
            <p:spPr bwMode="auto">
              <a:xfrm>
                <a:off x="1884" y="2587"/>
                <a:ext cx="78" cy="18"/>
              </a:xfrm>
              <a:prstGeom prst="line">
                <a:avLst/>
              </a:prstGeom>
              <a:noFill/>
              <a:ln w="28575">
                <a:solidFill>
                  <a:srgbClr val="8064A2"/>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44" name="Freeform 327"/>
              <p:cNvSpPr>
                <a:spLocks/>
              </p:cNvSpPr>
              <p:nvPr/>
            </p:nvSpPr>
            <p:spPr bwMode="auto">
              <a:xfrm>
                <a:off x="2010" y="2615"/>
                <a:ext cx="62" cy="48"/>
              </a:xfrm>
              <a:custGeom>
                <a:avLst/>
                <a:gdLst>
                  <a:gd name="T0" fmla="*/ 0 w 62"/>
                  <a:gd name="T1" fmla="*/ 0 h 48"/>
                  <a:gd name="T2" fmla="*/ 2 w 62"/>
                  <a:gd name="T3" fmla="*/ 0 h 48"/>
                  <a:gd name="T4" fmla="*/ 62 w 62"/>
                  <a:gd name="T5" fmla="*/ 48 h 48"/>
                </a:gdLst>
                <a:ahLst/>
                <a:cxnLst>
                  <a:cxn ang="0">
                    <a:pos x="T0" y="T1"/>
                  </a:cxn>
                  <a:cxn ang="0">
                    <a:pos x="T2" y="T3"/>
                  </a:cxn>
                  <a:cxn ang="0">
                    <a:pos x="T4" y="T5"/>
                  </a:cxn>
                </a:cxnLst>
                <a:rect l="0" t="0" r="r" b="b"/>
                <a:pathLst>
                  <a:path w="62" h="48">
                    <a:moveTo>
                      <a:pt x="0" y="0"/>
                    </a:moveTo>
                    <a:lnTo>
                      <a:pt x="2" y="0"/>
                    </a:lnTo>
                    <a:lnTo>
                      <a:pt x="62" y="48"/>
                    </a:lnTo>
                  </a:path>
                </a:pathLst>
              </a:custGeom>
              <a:noFill/>
              <a:ln w="28575">
                <a:solidFill>
                  <a:srgbClr val="8064A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45" name="Line 328"/>
              <p:cNvSpPr>
                <a:spLocks noChangeShapeType="1"/>
              </p:cNvSpPr>
              <p:nvPr/>
            </p:nvSpPr>
            <p:spPr bwMode="auto">
              <a:xfrm>
                <a:off x="2110" y="2693"/>
                <a:ext cx="62" cy="50"/>
              </a:xfrm>
              <a:prstGeom prst="line">
                <a:avLst/>
              </a:prstGeom>
              <a:noFill/>
              <a:ln w="28575">
                <a:solidFill>
                  <a:srgbClr val="8064A2"/>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46" name="Line 329"/>
              <p:cNvSpPr>
                <a:spLocks noChangeShapeType="1"/>
              </p:cNvSpPr>
              <p:nvPr/>
            </p:nvSpPr>
            <p:spPr bwMode="auto">
              <a:xfrm>
                <a:off x="2210" y="2773"/>
                <a:ext cx="62" cy="50"/>
              </a:xfrm>
              <a:prstGeom prst="line">
                <a:avLst/>
              </a:prstGeom>
              <a:noFill/>
              <a:ln w="28575">
                <a:solidFill>
                  <a:srgbClr val="8064A2"/>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47" name="Freeform 330"/>
              <p:cNvSpPr>
                <a:spLocks/>
              </p:cNvSpPr>
              <p:nvPr/>
            </p:nvSpPr>
            <p:spPr bwMode="auto">
              <a:xfrm>
                <a:off x="2310" y="2851"/>
                <a:ext cx="70" cy="20"/>
              </a:xfrm>
              <a:custGeom>
                <a:avLst/>
                <a:gdLst>
                  <a:gd name="T0" fmla="*/ 0 w 70"/>
                  <a:gd name="T1" fmla="*/ 2 h 20"/>
                  <a:gd name="T2" fmla="*/ 22 w 70"/>
                  <a:gd name="T3" fmla="*/ 20 h 20"/>
                  <a:gd name="T4" fmla="*/ 70 w 70"/>
                  <a:gd name="T5" fmla="*/ 0 h 20"/>
                </a:gdLst>
                <a:ahLst/>
                <a:cxnLst>
                  <a:cxn ang="0">
                    <a:pos x="T0" y="T1"/>
                  </a:cxn>
                  <a:cxn ang="0">
                    <a:pos x="T2" y="T3"/>
                  </a:cxn>
                  <a:cxn ang="0">
                    <a:pos x="T4" y="T5"/>
                  </a:cxn>
                </a:cxnLst>
                <a:rect l="0" t="0" r="r" b="b"/>
                <a:pathLst>
                  <a:path w="70" h="20">
                    <a:moveTo>
                      <a:pt x="0" y="2"/>
                    </a:moveTo>
                    <a:lnTo>
                      <a:pt x="22" y="20"/>
                    </a:lnTo>
                    <a:lnTo>
                      <a:pt x="70" y="0"/>
                    </a:lnTo>
                  </a:path>
                </a:pathLst>
              </a:custGeom>
              <a:noFill/>
              <a:ln w="28575">
                <a:solidFill>
                  <a:srgbClr val="8064A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48" name="Line 331"/>
              <p:cNvSpPr>
                <a:spLocks noChangeShapeType="1"/>
              </p:cNvSpPr>
              <p:nvPr/>
            </p:nvSpPr>
            <p:spPr bwMode="auto">
              <a:xfrm flipV="1">
                <a:off x="2424" y="2803"/>
                <a:ext cx="74" cy="30"/>
              </a:xfrm>
              <a:prstGeom prst="line">
                <a:avLst/>
              </a:prstGeom>
              <a:noFill/>
              <a:ln w="28575">
                <a:solidFill>
                  <a:srgbClr val="8064A2"/>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49" name="Line 332"/>
              <p:cNvSpPr>
                <a:spLocks noChangeShapeType="1"/>
              </p:cNvSpPr>
              <p:nvPr/>
            </p:nvSpPr>
            <p:spPr bwMode="auto">
              <a:xfrm flipV="1">
                <a:off x="2544" y="2755"/>
                <a:ext cx="74" cy="30"/>
              </a:xfrm>
              <a:prstGeom prst="line">
                <a:avLst/>
              </a:prstGeom>
              <a:noFill/>
              <a:ln w="28575">
                <a:solidFill>
                  <a:srgbClr val="8064A2"/>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50" name="Line 333"/>
              <p:cNvSpPr>
                <a:spLocks noChangeShapeType="1"/>
              </p:cNvSpPr>
              <p:nvPr/>
            </p:nvSpPr>
            <p:spPr bwMode="auto">
              <a:xfrm>
                <a:off x="2658" y="2745"/>
                <a:ext cx="44" cy="68"/>
              </a:xfrm>
              <a:prstGeom prst="line">
                <a:avLst/>
              </a:prstGeom>
              <a:noFill/>
              <a:ln w="28575">
                <a:solidFill>
                  <a:srgbClr val="8064A2"/>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51" name="Line 334"/>
              <p:cNvSpPr>
                <a:spLocks noChangeShapeType="1"/>
              </p:cNvSpPr>
              <p:nvPr/>
            </p:nvSpPr>
            <p:spPr bwMode="auto">
              <a:xfrm>
                <a:off x="2728" y="2853"/>
                <a:ext cx="42" cy="68"/>
              </a:xfrm>
              <a:prstGeom prst="line">
                <a:avLst/>
              </a:prstGeom>
              <a:noFill/>
              <a:ln w="28575">
                <a:solidFill>
                  <a:srgbClr val="8064A2"/>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52" name="Line 335"/>
              <p:cNvSpPr>
                <a:spLocks noChangeShapeType="1"/>
              </p:cNvSpPr>
              <p:nvPr/>
            </p:nvSpPr>
            <p:spPr bwMode="auto">
              <a:xfrm>
                <a:off x="2796" y="2961"/>
                <a:ext cx="42" cy="68"/>
              </a:xfrm>
              <a:prstGeom prst="line">
                <a:avLst/>
              </a:prstGeom>
              <a:noFill/>
              <a:ln w="28575">
                <a:solidFill>
                  <a:srgbClr val="8064A2"/>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53" name="Line 336"/>
              <p:cNvSpPr>
                <a:spLocks noChangeShapeType="1"/>
              </p:cNvSpPr>
              <p:nvPr/>
            </p:nvSpPr>
            <p:spPr bwMode="auto">
              <a:xfrm>
                <a:off x="2864" y="3069"/>
                <a:ext cx="44" cy="68"/>
              </a:xfrm>
              <a:prstGeom prst="line">
                <a:avLst/>
              </a:prstGeom>
              <a:noFill/>
              <a:ln w="28575">
                <a:solidFill>
                  <a:srgbClr val="8064A2"/>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54" name="Freeform 337"/>
              <p:cNvSpPr>
                <a:spLocks/>
              </p:cNvSpPr>
              <p:nvPr/>
            </p:nvSpPr>
            <p:spPr bwMode="auto">
              <a:xfrm>
                <a:off x="2934" y="3177"/>
                <a:ext cx="52" cy="54"/>
              </a:xfrm>
              <a:custGeom>
                <a:avLst/>
                <a:gdLst>
                  <a:gd name="T0" fmla="*/ 0 w 52"/>
                  <a:gd name="T1" fmla="*/ 0 h 54"/>
                  <a:gd name="T2" fmla="*/ 30 w 52"/>
                  <a:gd name="T3" fmla="*/ 50 h 54"/>
                  <a:gd name="T4" fmla="*/ 52 w 52"/>
                  <a:gd name="T5" fmla="*/ 54 h 54"/>
                </a:gdLst>
                <a:ahLst/>
                <a:cxnLst>
                  <a:cxn ang="0">
                    <a:pos x="T0" y="T1"/>
                  </a:cxn>
                  <a:cxn ang="0">
                    <a:pos x="T2" y="T3"/>
                  </a:cxn>
                  <a:cxn ang="0">
                    <a:pos x="T4" y="T5"/>
                  </a:cxn>
                </a:cxnLst>
                <a:rect l="0" t="0" r="r" b="b"/>
                <a:pathLst>
                  <a:path w="52" h="54">
                    <a:moveTo>
                      <a:pt x="0" y="0"/>
                    </a:moveTo>
                    <a:lnTo>
                      <a:pt x="30" y="50"/>
                    </a:lnTo>
                    <a:lnTo>
                      <a:pt x="52" y="54"/>
                    </a:lnTo>
                  </a:path>
                </a:pathLst>
              </a:custGeom>
              <a:noFill/>
              <a:ln w="28575">
                <a:solidFill>
                  <a:srgbClr val="8064A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55" name="Line 338"/>
              <p:cNvSpPr>
                <a:spLocks noChangeShapeType="1"/>
              </p:cNvSpPr>
              <p:nvPr/>
            </p:nvSpPr>
            <p:spPr bwMode="auto">
              <a:xfrm>
                <a:off x="3032" y="3239"/>
                <a:ext cx="80" cy="16"/>
              </a:xfrm>
              <a:prstGeom prst="line">
                <a:avLst/>
              </a:prstGeom>
              <a:noFill/>
              <a:ln w="28575">
                <a:solidFill>
                  <a:srgbClr val="8064A2"/>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56" name="Line 339"/>
              <p:cNvSpPr>
                <a:spLocks noChangeShapeType="1"/>
              </p:cNvSpPr>
              <p:nvPr/>
            </p:nvSpPr>
            <p:spPr bwMode="auto">
              <a:xfrm>
                <a:off x="3158" y="3263"/>
                <a:ext cx="78" cy="16"/>
              </a:xfrm>
              <a:prstGeom prst="line">
                <a:avLst/>
              </a:prstGeom>
              <a:noFill/>
              <a:ln w="28575">
                <a:solidFill>
                  <a:srgbClr val="8064A2"/>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57" name="Freeform 340"/>
              <p:cNvSpPr>
                <a:spLocks/>
              </p:cNvSpPr>
              <p:nvPr/>
            </p:nvSpPr>
            <p:spPr bwMode="auto">
              <a:xfrm>
                <a:off x="3284" y="3273"/>
                <a:ext cx="78" cy="18"/>
              </a:xfrm>
              <a:custGeom>
                <a:avLst/>
                <a:gdLst>
                  <a:gd name="T0" fmla="*/ 0 w 78"/>
                  <a:gd name="T1" fmla="*/ 14 h 18"/>
                  <a:gd name="T2" fmla="*/ 20 w 78"/>
                  <a:gd name="T3" fmla="*/ 18 h 18"/>
                  <a:gd name="T4" fmla="*/ 78 w 78"/>
                  <a:gd name="T5" fmla="*/ 0 h 18"/>
                </a:gdLst>
                <a:ahLst/>
                <a:cxnLst>
                  <a:cxn ang="0">
                    <a:pos x="T0" y="T1"/>
                  </a:cxn>
                  <a:cxn ang="0">
                    <a:pos x="T2" y="T3"/>
                  </a:cxn>
                  <a:cxn ang="0">
                    <a:pos x="T4" y="T5"/>
                  </a:cxn>
                </a:cxnLst>
                <a:rect l="0" t="0" r="r" b="b"/>
                <a:pathLst>
                  <a:path w="78" h="18">
                    <a:moveTo>
                      <a:pt x="0" y="14"/>
                    </a:moveTo>
                    <a:lnTo>
                      <a:pt x="20" y="18"/>
                    </a:lnTo>
                    <a:lnTo>
                      <a:pt x="78" y="0"/>
                    </a:lnTo>
                  </a:path>
                </a:pathLst>
              </a:custGeom>
              <a:noFill/>
              <a:ln w="28575">
                <a:solidFill>
                  <a:srgbClr val="8064A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58" name="Line 341"/>
              <p:cNvSpPr>
                <a:spLocks noChangeShapeType="1"/>
              </p:cNvSpPr>
              <p:nvPr/>
            </p:nvSpPr>
            <p:spPr bwMode="auto">
              <a:xfrm flipV="1">
                <a:off x="3408" y="3237"/>
                <a:ext cx="76" cy="24"/>
              </a:xfrm>
              <a:prstGeom prst="line">
                <a:avLst/>
              </a:prstGeom>
              <a:noFill/>
              <a:ln w="28575">
                <a:solidFill>
                  <a:srgbClr val="8064A2"/>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59" name="Line 342"/>
              <p:cNvSpPr>
                <a:spLocks noChangeShapeType="1"/>
              </p:cNvSpPr>
              <p:nvPr/>
            </p:nvSpPr>
            <p:spPr bwMode="auto">
              <a:xfrm flipV="1">
                <a:off x="3530" y="3201"/>
                <a:ext cx="76" cy="22"/>
              </a:xfrm>
              <a:prstGeom prst="line">
                <a:avLst/>
              </a:prstGeom>
              <a:noFill/>
              <a:ln w="28575">
                <a:solidFill>
                  <a:srgbClr val="8064A2"/>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60" name="Line 343"/>
              <p:cNvSpPr>
                <a:spLocks noChangeShapeType="1"/>
              </p:cNvSpPr>
              <p:nvPr/>
            </p:nvSpPr>
            <p:spPr bwMode="auto">
              <a:xfrm>
                <a:off x="3650" y="3213"/>
                <a:ext cx="72" cy="34"/>
              </a:xfrm>
              <a:prstGeom prst="line">
                <a:avLst/>
              </a:prstGeom>
              <a:noFill/>
              <a:ln w="28575">
                <a:solidFill>
                  <a:srgbClr val="8064A2"/>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61" name="Line 344"/>
              <p:cNvSpPr>
                <a:spLocks noChangeShapeType="1"/>
              </p:cNvSpPr>
              <p:nvPr/>
            </p:nvSpPr>
            <p:spPr bwMode="auto">
              <a:xfrm>
                <a:off x="3766" y="3269"/>
                <a:ext cx="72" cy="34"/>
              </a:xfrm>
              <a:prstGeom prst="line">
                <a:avLst/>
              </a:prstGeom>
              <a:noFill/>
              <a:ln w="28575">
                <a:solidFill>
                  <a:srgbClr val="8064A2"/>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62" name="Freeform 345"/>
              <p:cNvSpPr>
                <a:spLocks/>
              </p:cNvSpPr>
              <p:nvPr/>
            </p:nvSpPr>
            <p:spPr bwMode="auto">
              <a:xfrm>
                <a:off x="3880" y="3325"/>
                <a:ext cx="74" cy="24"/>
              </a:xfrm>
              <a:custGeom>
                <a:avLst/>
                <a:gdLst>
                  <a:gd name="T0" fmla="*/ 0 w 74"/>
                  <a:gd name="T1" fmla="*/ 0 h 24"/>
                  <a:gd name="T2" fmla="*/ 48 w 74"/>
                  <a:gd name="T3" fmla="*/ 24 h 24"/>
                  <a:gd name="T4" fmla="*/ 74 w 74"/>
                  <a:gd name="T5" fmla="*/ 20 h 24"/>
                </a:gdLst>
                <a:ahLst/>
                <a:cxnLst>
                  <a:cxn ang="0">
                    <a:pos x="T0" y="T1"/>
                  </a:cxn>
                  <a:cxn ang="0">
                    <a:pos x="T2" y="T3"/>
                  </a:cxn>
                  <a:cxn ang="0">
                    <a:pos x="T4" y="T5"/>
                  </a:cxn>
                </a:cxnLst>
                <a:rect l="0" t="0" r="r" b="b"/>
                <a:pathLst>
                  <a:path w="74" h="24">
                    <a:moveTo>
                      <a:pt x="0" y="0"/>
                    </a:moveTo>
                    <a:lnTo>
                      <a:pt x="48" y="24"/>
                    </a:lnTo>
                    <a:lnTo>
                      <a:pt x="74" y="20"/>
                    </a:lnTo>
                  </a:path>
                </a:pathLst>
              </a:custGeom>
              <a:noFill/>
              <a:ln w="28575">
                <a:solidFill>
                  <a:srgbClr val="8064A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63" name="Line 346"/>
              <p:cNvSpPr>
                <a:spLocks noChangeShapeType="1"/>
              </p:cNvSpPr>
              <p:nvPr/>
            </p:nvSpPr>
            <p:spPr bwMode="auto">
              <a:xfrm flipV="1">
                <a:off x="4002" y="3331"/>
                <a:ext cx="80" cy="8"/>
              </a:xfrm>
              <a:prstGeom prst="line">
                <a:avLst/>
              </a:prstGeom>
              <a:noFill/>
              <a:ln w="28575">
                <a:solidFill>
                  <a:srgbClr val="8064A2"/>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64" name="Line 347"/>
              <p:cNvSpPr>
                <a:spLocks noChangeShapeType="1"/>
              </p:cNvSpPr>
              <p:nvPr/>
            </p:nvSpPr>
            <p:spPr bwMode="auto">
              <a:xfrm flipV="1">
                <a:off x="4130" y="3317"/>
                <a:ext cx="80" cy="8"/>
              </a:xfrm>
              <a:prstGeom prst="line">
                <a:avLst/>
              </a:prstGeom>
              <a:noFill/>
              <a:ln w="28575">
                <a:solidFill>
                  <a:srgbClr val="8064A2"/>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65" name="Freeform 348"/>
              <p:cNvSpPr>
                <a:spLocks/>
              </p:cNvSpPr>
              <p:nvPr/>
            </p:nvSpPr>
            <p:spPr bwMode="auto">
              <a:xfrm>
                <a:off x="4256" y="3305"/>
                <a:ext cx="80" cy="6"/>
              </a:xfrm>
              <a:custGeom>
                <a:avLst/>
                <a:gdLst>
                  <a:gd name="T0" fmla="*/ 0 w 80"/>
                  <a:gd name="T1" fmla="*/ 6 h 6"/>
                  <a:gd name="T2" fmla="*/ 4 w 80"/>
                  <a:gd name="T3" fmla="*/ 6 h 6"/>
                  <a:gd name="T4" fmla="*/ 80 w 80"/>
                  <a:gd name="T5" fmla="*/ 0 h 6"/>
                </a:gdLst>
                <a:ahLst/>
                <a:cxnLst>
                  <a:cxn ang="0">
                    <a:pos x="T0" y="T1"/>
                  </a:cxn>
                  <a:cxn ang="0">
                    <a:pos x="T2" y="T3"/>
                  </a:cxn>
                  <a:cxn ang="0">
                    <a:pos x="T4" y="T5"/>
                  </a:cxn>
                </a:cxnLst>
                <a:rect l="0" t="0" r="r" b="b"/>
                <a:pathLst>
                  <a:path w="80" h="6">
                    <a:moveTo>
                      <a:pt x="0" y="6"/>
                    </a:moveTo>
                    <a:lnTo>
                      <a:pt x="4" y="6"/>
                    </a:lnTo>
                    <a:lnTo>
                      <a:pt x="80" y="0"/>
                    </a:lnTo>
                  </a:path>
                </a:pathLst>
              </a:custGeom>
              <a:noFill/>
              <a:ln w="28575">
                <a:solidFill>
                  <a:srgbClr val="8064A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66" name="Line 349"/>
              <p:cNvSpPr>
                <a:spLocks noChangeShapeType="1"/>
              </p:cNvSpPr>
              <p:nvPr/>
            </p:nvSpPr>
            <p:spPr bwMode="auto">
              <a:xfrm flipV="1">
                <a:off x="4384" y="3293"/>
                <a:ext cx="80" cy="6"/>
              </a:xfrm>
              <a:prstGeom prst="line">
                <a:avLst/>
              </a:prstGeom>
              <a:noFill/>
              <a:ln w="28575">
                <a:solidFill>
                  <a:srgbClr val="8064A2"/>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67" name="Freeform 350"/>
              <p:cNvSpPr>
                <a:spLocks/>
              </p:cNvSpPr>
              <p:nvPr/>
            </p:nvSpPr>
            <p:spPr bwMode="auto">
              <a:xfrm>
                <a:off x="4512" y="3283"/>
                <a:ext cx="78" cy="6"/>
              </a:xfrm>
              <a:custGeom>
                <a:avLst/>
                <a:gdLst>
                  <a:gd name="T0" fmla="*/ 0 w 78"/>
                  <a:gd name="T1" fmla="*/ 6 h 6"/>
                  <a:gd name="T2" fmla="*/ 60 w 78"/>
                  <a:gd name="T3" fmla="*/ 0 h 6"/>
                  <a:gd name="T4" fmla="*/ 78 w 78"/>
                  <a:gd name="T5" fmla="*/ 6 h 6"/>
                </a:gdLst>
                <a:ahLst/>
                <a:cxnLst>
                  <a:cxn ang="0">
                    <a:pos x="T0" y="T1"/>
                  </a:cxn>
                  <a:cxn ang="0">
                    <a:pos x="T2" y="T3"/>
                  </a:cxn>
                  <a:cxn ang="0">
                    <a:pos x="T4" y="T5"/>
                  </a:cxn>
                </a:cxnLst>
                <a:rect l="0" t="0" r="r" b="b"/>
                <a:pathLst>
                  <a:path w="78" h="6">
                    <a:moveTo>
                      <a:pt x="0" y="6"/>
                    </a:moveTo>
                    <a:lnTo>
                      <a:pt x="60" y="0"/>
                    </a:lnTo>
                    <a:lnTo>
                      <a:pt x="78" y="6"/>
                    </a:lnTo>
                  </a:path>
                </a:pathLst>
              </a:custGeom>
              <a:noFill/>
              <a:ln w="28575">
                <a:solidFill>
                  <a:srgbClr val="8064A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68" name="Line 351"/>
              <p:cNvSpPr>
                <a:spLocks noChangeShapeType="1"/>
              </p:cNvSpPr>
              <p:nvPr/>
            </p:nvSpPr>
            <p:spPr bwMode="auto">
              <a:xfrm>
                <a:off x="4636" y="3305"/>
                <a:ext cx="76" cy="28"/>
              </a:xfrm>
              <a:prstGeom prst="line">
                <a:avLst/>
              </a:prstGeom>
              <a:noFill/>
              <a:ln w="28575">
                <a:solidFill>
                  <a:srgbClr val="8064A2"/>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69" name="Line 352"/>
              <p:cNvSpPr>
                <a:spLocks noChangeShapeType="1"/>
              </p:cNvSpPr>
              <p:nvPr/>
            </p:nvSpPr>
            <p:spPr bwMode="auto">
              <a:xfrm>
                <a:off x="4756" y="3347"/>
                <a:ext cx="76" cy="28"/>
              </a:xfrm>
              <a:prstGeom prst="line">
                <a:avLst/>
              </a:prstGeom>
              <a:noFill/>
              <a:ln w="28575">
                <a:solidFill>
                  <a:srgbClr val="8064A2"/>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70" name="Freeform 353"/>
              <p:cNvSpPr>
                <a:spLocks/>
              </p:cNvSpPr>
              <p:nvPr/>
            </p:nvSpPr>
            <p:spPr bwMode="auto">
              <a:xfrm>
                <a:off x="4878" y="3377"/>
                <a:ext cx="74" cy="22"/>
              </a:xfrm>
              <a:custGeom>
                <a:avLst/>
                <a:gdLst>
                  <a:gd name="T0" fmla="*/ 0 w 74"/>
                  <a:gd name="T1" fmla="*/ 14 h 22"/>
                  <a:gd name="T2" fmla="*/ 24 w 74"/>
                  <a:gd name="T3" fmla="*/ 22 h 22"/>
                  <a:gd name="T4" fmla="*/ 74 w 74"/>
                  <a:gd name="T5" fmla="*/ 0 h 22"/>
                </a:gdLst>
                <a:ahLst/>
                <a:cxnLst>
                  <a:cxn ang="0">
                    <a:pos x="T0" y="T1"/>
                  </a:cxn>
                  <a:cxn ang="0">
                    <a:pos x="T2" y="T3"/>
                  </a:cxn>
                  <a:cxn ang="0">
                    <a:pos x="T4" y="T5"/>
                  </a:cxn>
                </a:cxnLst>
                <a:rect l="0" t="0" r="r" b="b"/>
                <a:pathLst>
                  <a:path w="74" h="22">
                    <a:moveTo>
                      <a:pt x="0" y="14"/>
                    </a:moveTo>
                    <a:lnTo>
                      <a:pt x="24" y="22"/>
                    </a:lnTo>
                    <a:lnTo>
                      <a:pt x="74" y="0"/>
                    </a:lnTo>
                  </a:path>
                </a:pathLst>
              </a:custGeom>
              <a:noFill/>
              <a:ln w="28575">
                <a:solidFill>
                  <a:srgbClr val="8064A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71" name="Line 354"/>
              <p:cNvSpPr>
                <a:spLocks noChangeShapeType="1"/>
              </p:cNvSpPr>
              <p:nvPr/>
            </p:nvSpPr>
            <p:spPr bwMode="auto">
              <a:xfrm flipV="1">
                <a:off x="4996" y="3327"/>
                <a:ext cx="74" cy="32"/>
              </a:xfrm>
              <a:prstGeom prst="line">
                <a:avLst/>
              </a:prstGeom>
              <a:noFill/>
              <a:ln w="28575">
                <a:solidFill>
                  <a:srgbClr val="8064A2"/>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72" name="Line 355"/>
              <p:cNvSpPr>
                <a:spLocks noChangeShapeType="1"/>
              </p:cNvSpPr>
              <p:nvPr/>
            </p:nvSpPr>
            <p:spPr bwMode="auto">
              <a:xfrm flipV="1">
                <a:off x="5114" y="3277"/>
                <a:ext cx="72" cy="32"/>
              </a:xfrm>
              <a:prstGeom prst="line">
                <a:avLst/>
              </a:prstGeom>
              <a:noFill/>
              <a:ln w="28575">
                <a:solidFill>
                  <a:srgbClr val="8064A2"/>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73" name="Line 356"/>
              <p:cNvSpPr>
                <a:spLocks noChangeShapeType="1"/>
              </p:cNvSpPr>
              <p:nvPr/>
            </p:nvSpPr>
            <p:spPr bwMode="auto">
              <a:xfrm flipV="1">
                <a:off x="5228" y="3203"/>
                <a:ext cx="62" cy="50"/>
              </a:xfrm>
              <a:prstGeom prst="line">
                <a:avLst/>
              </a:prstGeom>
              <a:noFill/>
              <a:ln w="28575">
                <a:solidFill>
                  <a:srgbClr val="8064A2"/>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74" name="Line 357"/>
              <p:cNvSpPr>
                <a:spLocks noChangeShapeType="1"/>
              </p:cNvSpPr>
              <p:nvPr/>
            </p:nvSpPr>
            <p:spPr bwMode="auto">
              <a:xfrm flipV="1">
                <a:off x="5328" y="3123"/>
                <a:ext cx="62" cy="50"/>
              </a:xfrm>
              <a:prstGeom prst="line">
                <a:avLst/>
              </a:prstGeom>
              <a:noFill/>
              <a:ln w="28575">
                <a:solidFill>
                  <a:srgbClr val="8064A2"/>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75" name="Line 358"/>
              <p:cNvSpPr>
                <a:spLocks noChangeShapeType="1"/>
              </p:cNvSpPr>
              <p:nvPr/>
            </p:nvSpPr>
            <p:spPr bwMode="auto">
              <a:xfrm flipV="1">
                <a:off x="5428" y="3045"/>
                <a:ext cx="64" cy="48"/>
              </a:xfrm>
              <a:prstGeom prst="line">
                <a:avLst/>
              </a:prstGeom>
              <a:noFill/>
              <a:ln w="28575">
                <a:solidFill>
                  <a:srgbClr val="8064A2"/>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76" name="Line 359"/>
              <p:cNvSpPr>
                <a:spLocks noChangeShapeType="1"/>
              </p:cNvSpPr>
              <p:nvPr/>
            </p:nvSpPr>
            <p:spPr bwMode="auto">
              <a:xfrm flipV="1">
                <a:off x="5530" y="2983"/>
                <a:ext cx="38" cy="32"/>
              </a:xfrm>
              <a:prstGeom prst="line">
                <a:avLst/>
              </a:prstGeom>
              <a:noFill/>
              <a:ln w="28575">
                <a:solidFill>
                  <a:srgbClr val="8064A2"/>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77" name="Freeform 360"/>
              <p:cNvSpPr>
                <a:spLocks/>
              </p:cNvSpPr>
              <p:nvPr/>
            </p:nvSpPr>
            <p:spPr bwMode="auto">
              <a:xfrm>
                <a:off x="5510" y="3493"/>
                <a:ext cx="70" cy="70"/>
              </a:xfrm>
              <a:custGeom>
                <a:avLst/>
                <a:gdLst>
                  <a:gd name="T0" fmla="*/ 70 w 70"/>
                  <a:gd name="T1" fmla="*/ 36 h 70"/>
                  <a:gd name="T2" fmla="*/ 70 w 70"/>
                  <a:gd name="T3" fmla="*/ 36 h 70"/>
                  <a:gd name="T4" fmla="*/ 68 w 70"/>
                  <a:gd name="T5" fmla="*/ 42 h 70"/>
                  <a:gd name="T6" fmla="*/ 66 w 70"/>
                  <a:gd name="T7" fmla="*/ 48 h 70"/>
                  <a:gd name="T8" fmla="*/ 64 w 70"/>
                  <a:gd name="T9" fmla="*/ 54 h 70"/>
                  <a:gd name="T10" fmla="*/ 60 w 70"/>
                  <a:gd name="T11" fmla="*/ 60 h 70"/>
                  <a:gd name="T12" fmla="*/ 54 w 70"/>
                  <a:gd name="T13" fmla="*/ 64 h 70"/>
                  <a:gd name="T14" fmla="*/ 48 w 70"/>
                  <a:gd name="T15" fmla="*/ 68 h 70"/>
                  <a:gd name="T16" fmla="*/ 42 w 70"/>
                  <a:gd name="T17" fmla="*/ 70 h 70"/>
                  <a:gd name="T18" fmla="*/ 34 w 70"/>
                  <a:gd name="T19" fmla="*/ 70 h 70"/>
                  <a:gd name="T20" fmla="*/ 34 w 70"/>
                  <a:gd name="T21" fmla="*/ 70 h 70"/>
                  <a:gd name="T22" fmla="*/ 28 w 70"/>
                  <a:gd name="T23" fmla="*/ 70 h 70"/>
                  <a:gd name="T24" fmla="*/ 22 w 70"/>
                  <a:gd name="T25" fmla="*/ 68 h 70"/>
                  <a:gd name="T26" fmla="*/ 16 w 70"/>
                  <a:gd name="T27" fmla="*/ 64 h 70"/>
                  <a:gd name="T28" fmla="*/ 10 w 70"/>
                  <a:gd name="T29" fmla="*/ 60 h 70"/>
                  <a:gd name="T30" fmla="*/ 6 w 70"/>
                  <a:gd name="T31" fmla="*/ 54 h 70"/>
                  <a:gd name="T32" fmla="*/ 2 w 70"/>
                  <a:gd name="T33" fmla="*/ 48 h 70"/>
                  <a:gd name="T34" fmla="*/ 0 w 70"/>
                  <a:gd name="T35" fmla="*/ 42 h 70"/>
                  <a:gd name="T36" fmla="*/ 0 w 70"/>
                  <a:gd name="T37" fmla="*/ 36 h 70"/>
                  <a:gd name="T38" fmla="*/ 0 w 70"/>
                  <a:gd name="T39" fmla="*/ 36 h 70"/>
                  <a:gd name="T40" fmla="*/ 0 w 70"/>
                  <a:gd name="T41" fmla="*/ 28 h 70"/>
                  <a:gd name="T42" fmla="*/ 2 w 70"/>
                  <a:gd name="T43" fmla="*/ 22 h 70"/>
                  <a:gd name="T44" fmla="*/ 6 w 70"/>
                  <a:gd name="T45" fmla="*/ 16 h 70"/>
                  <a:gd name="T46" fmla="*/ 10 w 70"/>
                  <a:gd name="T47" fmla="*/ 10 h 70"/>
                  <a:gd name="T48" fmla="*/ 16 w 70"/>
                  <a:gd name="T49" fmla="*/ 6 h 70"/>
                  <a:gd name="T50" fmla="*/ 22 w 70"/>
                  <a:gd name="T51" fmla="*/ 4 h 70"/>
                  <a:gd name="T52" fmla="*/ 28 w 70"/>
                  <a:gd name="T53" fmla="*/ 2 h 70"/>
                  <a:gd name="T54" fmla="*/ 34 w 70"/>
                  <a:gd name="T55" fmla="*/ 0 h 70"/>
                  <a:gd name="T56" fmla="*/ 34 w 70"/>
                  <a:gd name="T57" fmla="*/ 0 h 70"/>
                  <a:gd name="T58" fmla="*/ 42 w 70"/>
                  <a:gd name="T59" fmla="*/ 2 h 70"/>
                  <a:gd name="T60" fmla="*/ 48 w 70"/>
                  <a:gd name="T61" fmla="*/ 4 h 70"/>
                  <a:gd name="T62" fmla="*/ 54 w 70"/>
                  <a:gd name="T63" fmla="*/ 6 h 70"/>
                  <a:gd name="T64" fmla="*/ 60 w 70"/>
                  <a:gd name="T65" fmla="*/ 10 h 70"/>
                  <a:gd name="T66" fmla="*/ 64 w 70"/>
                  <a:gd name="T67" fmla="*/ 16 h 70"/>
                  <a:gd name="T68" fmla="*/ 66 w 70"/>
                  <a:gd name="T69" fmla="*/ 22 h 70"/>
                  <a:gd name="T70" fmla="*/ 68 w 70"/>
                  <a:gd name="T71" fmla="*/ 28 h 70"/>
                  <a:gd name="T72" fmla="*/ 70 w 70"/>
                  <a:gd name="T73" fmla="*/ 36 h 70"/>
                  <a:gd name="T74" fmla="*/ 70 w 70"/>
                  <a:gd name="T75"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0">
                    <a:moveTo>
                      <a:pt x="70" y="36"/>
                    </a:moveTo>
                    <a:lnTo>
                      <a:pt x="70" y="36"/>
                    </a:lnTo>
                    <a:lnTo>
                      <a:pt x="68" y="42"/>
                    </a:lnTo>
                    <a:lnTo>
                      <a:pt x="66" y="48"/>
                    </a:lnTo>
                    <a:lnTo>
                      <a:pt x="64" y="54"/>
                    </a:lnTo>
                    <a:lnTo>
                      <a:pt x="60" y="60"/>
                    </a:lnTo>
                    <a:lnTo>
                      <a:pt x="54" y="64"/>
                    </a:lnTo>
                    <a:lnTo>
                      <a:pt x="48" y="68"/>
                    </a:lnTo>
                    <a:lnTo>
                      <a:pt x="42" y="70"/>
                    </a:lnTo>
                    <a:lnTo>
                      <a:pt x="34" y="70"/>
                    </a:lnTo>
                    <a:lnTo>
                      <a:pt x="34" y="70"/>
                    </a:lnTo>
                    <a:lnTo>
                      <a:pt x="28" y="70"/>
                    </a:lnTo>
                    <a:lnTo>
                      <a:pt x="22" y="68"/>
                    </a:lnTo>
                    <a:lnTo>
                      <a:pt x="16" y="64"/>
                    </a:lnTo>
                    <a:lnTo>
                      <a:pt x="10" y="60"/>
                    </a:lnTo>
                    <a:lnTo>
                      <a:pt x="6" y="54"/>
                    </a:lnTo>
                    <a:lnTo>
                      <a:pt x="2" y="48"/>
                    </a:lnTo>
                    <a:lnTo>
                      <a:pt x="0" y="42"/>
                    </a:lnTo>
                    <a:lnTo>
                      <a:pt x="0" y="36"/>
                    </a:lnTo>
                    <a:lnTo>
                      <a:pt x="0" y="36"/>
                    </a:lnTo>
                    <a:lnTo>
                      <a:pt x="0" y="28"/>
                    </a:lnTo>
                    <a:lnTo>
                      <a:pt x="2" y="22"/>
                    </a:lnTo>
                    <a:lnTo>
                      <a:pt x="6" y="16"/>
                    </a:lnTo>
                    <a:lnTo>
                      <a:pt x="10" y="10"/>
                    </a:lnTo>
                    <a:lnTo>
                      <a:pt x="16" y="6"/>
                    </a:lnTo>
                    <a:lnTo>
                      <a:pt x="22" y="4"/>
                    </a:lnTo>
                    <a:lnTo>
                      <a:pt x="28" y="2"/>
                    </a:lnTo>
                    <a:lnTo>
                      <a:pt x="34" y="0"/>
                    </a:lnTo>
                    <a:lnTo>
                      <a:pt x="34" y="0"/>
                    </a:lnTo>
                    <a:lnTo>
                      <a:pt x="42" y="2"/>
                    </a:lnTo>
                    <a:lnTo>
                      <a:pt x="48" y="4"/>
                    </a:lnTo>
                    <a:lnTo>
                      <a:pt x="54" y="6"/>
                    </a:lnTo>
                    <a:lnTo>
                      <a:pt x="60" y="10"/>
                    </a:lnTo>
                    <a:lnTo>
                      <a:pt x="64" y="16"/>
                    </a:lnTo>
                    <a:lnTo>
                      <a:pt x="66" y="22"/>
                    </a:lnTo>
                    <a:lnTo>
                      <a:pt x="68" y="28"/>
                    </a:lnTo>
                    <a:lnTo>
                      <a:pt x="70" y="36"/>
                    </a:lnTo>
                    <a:lnTo>
                      <a:pt x="70" y="36"/>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178" name="Freeform 361"/>
              <p:cNvSpPr>
                <a:spLocks/>
              </p:cNvSpPr>
              <p:nvPr/>
            </p:nvSpPr>
            <p:spPr bwMode="auto">
              <a:xfrm>
                <a:off x="5184" y="3459"/>
                <a:ext cx="70" cy="70"/>
              </a:xfrm>
              <a:custGeom>
                <a:avLst/>
                <a:gdLst>
                  <a:gd name="T0" fmla="*/ 70 w 70"/>
                  <a:gd name="T1" fmla="*/ 34 h 70"/>
                  <a:gd name="T2" fmla="*/ 70 w 70"/>
                  <a:gd name="T3" fmla="*/ 34 h 70"/>
                  <a:gd name="T4" fmla="*/ 68 w 70"/>
                  <a:gd name="T5" fmla="*/ 42 h 70"/>
                  <a:gd name="T6" fmla="*/ 66 w 70"/>
                  <a:gd name="T7" fmla="*/ 48 h 70"/>
                  <a:gd name="T8" fmla="*/ 64 w 70"/>
                  <a:gd name="T9" fmla="*/ 54 h 70"/>
                  <a:gd name="T10" fmla="*/ 60 w 70"/>
                  <a:gd name="T11" fmla="*/ 60 h 70"/>
                  <a:gd name="T12" fmla="*/ 54 w 70"/>
                  <a:gd name="T13" fmla="*/ 64 h 70"/>
                  <a:gd name="T14" fmla="*/ 48 w 70"/>
                  <a:gd name="T15" fmla="*/ 66 h 70"/>
                  <a:gd name="T16" fmla="*/ 42 w 70"/>
                  <a:gd name="T17" fmla="*/ 68 h 70"/>
                  <a:gd name="T18" fmla="*/ 34 w 70"/>
                  <a:gd name="T19" fmla="*/ 70 h 70"/>
                  <a:gd name="T20" fmla="*/ 34 w 70"/>
                  <a:gd name="T21" fmla="*/ 70 h 70"/>
                  <a:gd name="T22" fmla="*/ 28 w 70"/>
                  <a:gd name="T23" fmla="*/ 68 h 70"/>
                  <a:gd name="T24" fmla="*/ 22 w 70"/>
                  <a:gd name="T25" fmla="*/ 66 h 70"/>
                  <a:gd name="T26" fmla="*/ 16 w 70"/>
                  <a:gd name="T27" fmla="*/ 64 h 70"/>
                  <a:gd name="T28" fmla="*/ 10 w 70"/>
                  <a:gd name="T29" fmla="*/ 60 h 70"/>
                  <a:gd name="T30" fmla="*/ 6 w 70"/>
                  <a:gd name="T31" fmla="*/ 54 h 70"/>
                  <a:gd name="T32" fmla="*/ 2 w 70"/>
                  <a:gd name="T33" fmla="*/ 48 h 70"/>
                  <a:gd name="T34" fmla="*/ 0 w 70"/>
                  <a:gd name="T35" fmla="*/ 42 h 70"/>
                  <a:gd name="T36" fmla="*/ 0 w 70"/>
                  <a:gd name="T37" fmla="*/ 34 h 70"/>
                  <a:gd name="T38" fmla="*/ 0 w 70"/>
                  <a:gd name="T39" fmla="*/ 34 h 70"/>
                  <a:gd name="T40" fmla="*/ 0 w 70"/>
                  <a:gd name="T41" fmla="*/ 28 h 70"/>
                  <a:gd name="T42" fmla="*/ 2 w 70"/>
                  <a:gd name="T43" fmla="*/ 22 h 70"/>
                  <a:gd name="T44" fmla="*/ 6 w 70"/>
                  <a:gd name="T45" fmla="*/ 16 h 70"/>
                  <a:gd name="T46" fmla="*/ 10 w 70"/>
                  <a:gd name="T47" fmla="*/ 10 h 70"/>
                  <a:gd name="T48" fmla="*/ 16 w 70"/>
                  <a:gd name="T49" fmla="*/ 6 h 70"/>
                  <a:gd name="T50" fmla="*/ 22 w 70"/>
                  <a:gd name="T51" fmla="*/ 2 h 70"/>
                  <a:gd name="T52" fmla="*/ 28 w 70"/>
                  <a:gd name="T53" fmla="*/ 0 h 70"/>
                  <a:gd name="T54" fmla="*/ 34 w 70"/>
                  <a:gd name="T55" fmla="*/ 0 h 70"/>
                  <a:gd name="T56" fmla="*/ 34 w 70"/>
                  <a:gd name="T57" fmla="*/ 0 h 70"/>
                  <a:gd name="T58" fmla="*/ 42 w 70"/>
                  <a:gd name="T59" fmla="*/ 0 h 70"/>
                  <a:gd name="T60" fmla="*/ 48 w 70"/>
                  <a:gd name="T61" fmla="*/ 2 h 70"/>
                  <a:gd name="T62" fmla="*/ 54 w 70"/>
                  <a:gd name="T63" fmla="*/ 6 h 70"/>
                  <a:gd name="T64" fmla="*/ 60 w 70"/>
                  <a:gd name="T65" fmla="*/ 10 h 70"/>
                  <a:gd name="T66" fmla="*/ 64 w 70"/>
                  <a:gd name="T67" fmla="*/ 16 h 70"/>
                  <a:gd name="T68" fmla="*/ 66 w 70"/>
                  <a:gd name="T69" fmla="*/ 22 h 70"/>
                  <a:gd name="T70" fmla="*/ 68 w 70"/>
                  <a:gd name="T71" fmla="*/ 28 h 70"/>
                  <a:gd name="T72" fmla="*/ 70 w 70"/>
                  <a:gd name="T73" fmla="*/ 34 h 70"/>
                  <a:gd name="T74" fmla="*/ 70 w 70"/>
                  <a:gd name="T75"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0">
                    <a:moveTo>
                      <a:pt x="70" y="34"/>
                    </a:moveTo>
                    <a:lnTo>
                      <a:pt x="70" y="34"/>
                    </a:lnTo>
                    <a:lnTo>
                      <a:pt x="68" y="42"/>
                    </a:lnTo>
                    <a:lnTo>
                      <a:pt x="66" y="48"/>
                    </a:lnTo>
                    <a:lnTo>
                      <a:pt x="64" y="54"/>
                    </a:lnTo>
                    <a:lnTo>
                      <a:pt x="60" y="60"/>
                    </a:lnTo>
                    <a:lnTo>
                      <a:pt x="54" y="64"/>
                    </a:lnTo>
                    <a:lnTo>
                      <a:pt x="48" y="66"/>
                    </a:lnTo>
                    <a:lnTo>
                      <a:pt x="42" y="68"/>
                    </a:lnTo>
                    <a:lnTo>
                      <a:pt x="34" y="70"/>
                    </a:lnTo>
                    <a:lnTo>
                      <a:pt x="34" y="70"/>
                    </a:lnTo>
                    <a:lnTo>
                      <a:pt x="28" y="68"/>
                    </a:lnTo>
                    <a:lnTo>
                      <a:pt x="22" y="66"/>
                    </a:lnTo>
                    <a:lnTo>
                      <a:pt x="16" y="64"/>
                    </a:lnTo>
                    <a:lnTo>
                      <a:pt x="10" y="60"/>
                    </a:lnTo>
                    <a:lnTo>
                      <a:pt x="6" y="54"/>
                    </a:lnTo>
                    <a:lnTo>
                      <a:pt x="2" y="48"/>
                    </a:lnTo>
                    <a:lnTo>
                      <a:pt x="0" y="42"/>
                    </a:lnTo>
                    <a:lnTo>
                      <a:pt x="0" y="34"/>
                    </a:lnTo>
                    <a:lnTo>
                      <a:pt x="0" y="34"/>
                    </a:lnTo>
                    <a:lnTo>
                      <a:pt x="0" y="28"/>
                    </a:lnTo>
                    <a:lnTo>
                      <a:pt x="2" y="22"/>
                    </a:lnTo>
                    <a:lnTo>
                      <a:pt x="6" y="16"/>
                    </a:lnTo>
                    <a:lnTo>
                      <a:pt x="10" y="10"/>
                    </a:lnTo>
                    <a:lnTo>
                      <a:pt x="16" y="6"/>
                    </a:lnTo>
                    <a:lnTo>
                      <a:pt x="22" y="2"/>
                    </a:lnTo>
                    <a:lnTo>
                      <a:pt x="28" y="0"/>
                    </a:lnTo>
                    <a:lnTo>
                      <a:pt x="34" y="0"/>
                    </a:lnTo>
                    <a:lnTo>
                      <a:pt x="34" y="0"/>
                    </a:lnTo>
                    <a:lnTo>
                      <a:pt x="42" y="0"/>
                    </a:lnTo>
                    <a:lnTo>
                      <a:pt x="48" y="2"/>
                    </a:lnTo>
                    <a:lnTo>
                      <a:pt x="54" y="6"/>
                    </a:lnTo>
                    <a:lnTo>
                      <a:pt x="60" y="10"/>
                    </a:lnTo>
                    <a:lnTo>
                      <a:pt x="64" y="16"/>
                    </a:lnTo>
                    <a:lnTo>
                      <a:pt x="66" y="22"/>
                    </a:lnTo>
                    <a:lnTo>
                      <a:pt x="68" y="28"/>
                    </a:lnTo>
                    <a:lnTo>
                      <a:pt x="70" y="34"/>
                    </a:lnTo>
                    <a:lnTo>
                      <a:pt x="70" y="34"/>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179" name="Freeform 362"/>
              <p:cNvSpPr>
                <a:spLocks/>
              </p:cNvSpPr>
              <p:nvPr/>
            </p:nvSpPr>
            <p:spPr bwMode="auto">
              <a:xfrm>
                <a:off x="4868" y="3529"/>
                <a:ext cx="70" cy="68"/>
              </a:xfrm>
              <a:custGeom>
                <a:avLst/>
                <a:gdLst>
                  <a:gd name="T0" fmla="*/ 70 w 70"/>
                  <a:gd name="T1" fmla="*/ 34 h 68"/>
                  <a:gd name="T2" fmla="*/ 70 w 70"/>
                  <a:gd name="T3" fmla="*/ 34 h 68"/>
                  <a:gd name="T4" fmla="*/ 68 w 70"/>
                  <a:gd name="T5" fmla="*/ 40 h 68"/>
                  <a:gd name="T6" fmla="*/ 66 w 70"/>
                  <a:gd name="T7" fmla="*/ 48 h 68"/>
                  <a:gd name="T8" fmla="*/ 64 w 70"/>
                  <a:gd name="T9" fmla="*/ 54 h 68"/>
                  <a:gd name="T10" fmla="*/ 60 w 70"/>
                  <a:gd name="T11" fmla="*/ 58 h 68"/>
                  <a:gd name="T12" fmla="*/ 54 w 70"/>
                  <a:gd name="T13" fmla="*/ 62 h 68"/>
                  <a:gd name="T14" fmla="*/ 48 w 70"/>
                  <a:gd name="T15" fmla="*/ 66 h 68"/>
                  <a:gd name="T16" fmla="*/ 42 w 70"/>
                  <a:gd name="T17" fmla="*/ 68 h 68"/>
                  <a:gd name="T18" fmla="*/ 34 w 70"/>
                  <a:gd name="T19" fmla="*/ 68 h 68"/>
                  <a:gd name="T20" fmla="*/ 34 w 70"/>
                  <a:gd name="T21" fmla="*/ 68 h 68"/>
                  <a:gd name="T22" fmla="*/ 28 w 70"/>
                  <a:gd name="T23" fmla="*/ 68 h 68"/>
                  <a:gd name="T24" fmla="*/ 22 w 70"/>
                  <a:gd name="T25" fmla="*/ 66 h 68"/>
                  <a:gd name="T26" fmla="*/ 16 w 70"/>
                  <a:gd name="T27" fmla="*/ 62 h 68"/>
                  <a:gd name="T28" fmla="*/ 10 w 70"/>
                  <a:gd name="T29" fmla="*/ 58 h 68"/>
                  <a:gd name="T30" fmla="*/ 6 w 70"/>
                  <a:gd name="T31" fmla="*/ 54 h 68"/>
                  <a:gd name="T32" fmla="*/ 2 w 70"/>
                  <a:gd name="T33" fmla="*/ 48 h 68"/>
                  <a:gd name="T34" fmla="*/ 0 w 70"/>
                  <a:gd name="T35" fmla="*/ 40 h 68"/>
                  <a:gd name="T36" fmla="*/ 0 w 70"/>
                  <a:gd name="T37" fmla="*/ 34 h 68"/>
                  <a:gd name="T38" fmla="*/ 0 w 70"/>
                  <a:gd name="T39" fmla="*/ 34 h 68"/>
                  <a:gd name="T40" fmla="*/ 0 w 70"/>
                  <a:gd name="T41" fmla="*/ 28 h 68"/>
                  <a:gd name="T42" fmla="*/ 2 w 70"/>
                  <a:gd name="T43" fmla="*/ 20 h 68"/>
                  <a:gd name="T44" fmla="*/ 6 w 70"/>
                  <a:gd name="T45" fmla="*/ 14 h 68"/>
                  <a:gd name="T46" fmla="*/ 10 w 70"/>
                  <a:gd name="T47" fmla="*/ 10 h 68"/>
                  <a:gd name="T48" fmla="*/ 16 w 70"/>
                  <a:gd name="T49" fmla="*/ 6 h 68"/>
                  <a:gd name="T50" fmla="*/ 22 w 70"/>
                  <a:gd name="T51" fmla="*/ 2 h 68"/>
                  <a:gd name="T52" fmla="*/ 28 w 70"/>
                  <a:gd name="T53" fmla="*/ 0 h 68"/>
                  <a:gd name="T54" fmla="*/ 34 w 70"/>
                  <a:gd name="T55" fmla="*/ 0 h 68"/>
                  <a:gd name="T56" fmla="*/ 34 w 70"/>
                  <a:gd name="T57" fmla="*/ 0 h 68"/>
                  <a:gd name="T58" fmla="*/ 42 w 70"/>
                  <a:gd name="T59" fmla="*/ 0 h 68"/>
                  <a:gd name="T60" fmla="*/ 48 w 70"/>
                  <a:gd name="T61" fmla="*/ 2 h 68"/>
                  <a:gd name="T62" fmla="*/ 54 w 70"/>
                  <a:gd name="T63" fmla="*/ 6 h 68"/>
                  <a:gd name="T64" fmla="*/ 60 w 70"/>
                  <a:gd name="T65" fmla="*/ 10 h 68"/>
                  <a:gd name="T66" fmla="*/ 64 w 70"/>
                  <a:gd name="T67" fmla="*/ 14 h 68"/>
                  <a:gd name="T68" fmla="*/ 66 w 70"/>
                  <a:gd name="T69" fmla="*/ 20 h 68"/>
                  <a:gd name="T70" fmla="*/ 68 w 70"/>
                  <a:gd name="T71" fmla="*/ 28 h 68"/>
                  <a:gd name="T72" fmla="*/ 70 w 70"/>
                  <a:gd name="T73" fmla="*/ 34 h 68"/>
                  <a:gd name="T74" fmla="*/ 70 w 70"/>
                  <a:gd name="T75"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68">
                    <a:moveTo>
                      <a:pt x="70" y="34"/>
                    </a:moveTo>
                    <a:lnTo>
                      <a:pt x="70" y="34"/>
                    </a:lnTo>
                    <a:lnTo>
                      <a:pt x="68" y="40"/>
                    </a:lnTo>
                    <a:lnTo>
                      <a:pt x="66" y="48"/>
                    </a:lnTo>
                    <a:lnTo>
                      <a:pt x="64" y="54"/>
                    </a:lnTo>
                    <a:lnTo>
                      <a:pt x="60" y="58"/>
                    </a:lnTo>
                    <a:lnTo>
                      <a:pt x="54" y="62"/>
                    </a:lnTo>
                    <a:lnTo>
                      <a:pt x="48" y="66"/>
                    </a:lnTo>
                    <a:lnTo>
                      <a:pt x="42" y="68"/>
                    </a:lnTo>
                    <a:lnTo>
                      <a:pt x="34" y="68"/>
                    </a:lnTo>
                    <a:lnTo>
                      <a:pt x="34" y="68"/>
                    </a:lnTo>
                    <a:lnTo>
                      <a:pt x="28" y="68"/>
                    </a:lnTo>
                    <a:lnTo>
                      <a:pt x="22" y="66"/>
                    </a:lnTo>
                    <a:lnTo>
                      <a:pt x="16" y="62"/>
                    </a:lnTo>
                    <a:lnTo>
                      <a:pt x="10" y="58"/>
                    </a:lnTo>
                    <a:lnTo>
                      <a:pt x="6" y="54"/>
                    </a:lnTo>
                    <a:lnTo>
                      <a:pt x="2" y="48"/>
                    </a:lnTo>
                    <a:lnTo>
                      <a:pt x="0" y="40"/>
                    </a:lnTo>
                    <a:lnTo>
                      <a:pt x="0" y="34"/>
                    </a:lnTo>
                    <a:lnTo>
                      <a:pt x="0" y="34"/>
                    </a:lnTo>
                    <a:lnTo>
                      <a:pt x="0" y="28"/>
                    </a:lnTo>
                    <a:lnTo>
                      <a:pt x="2" y="20"/>
                    </a:lnTo>
                    <a:lnTo>
                      <a:pt x="6" y="14"/>
                    </a:lnTo>
                    <a:lnTo>
                      <a:pt x="10" y="10"/>
                    </a:lnTo>
                    <a:lnTo>
                      <a:pt x="16" y="6"/>
                    </a:lnTo>
                    <a:lnTo>
                      <a:pt x="22" y="2"/>
                    </a:lnTo>
                    <a:lnTo>
                      <a:pt x="28" y="0"/>
                    </a:lnTo>
                    <a:lnTo>
                      <a:pt x="34" y="0"/>
                    </a:lnTo>
                    <a:lnTo>
                      <a:pt x="34" y="0"/>
                    </a:lnTo>
                    <a:lnTo>
                      <a:pt x="42" y="0"/>
                    </a:lnTo>
                    <a:lnTo>
                      <a:pt x="48" y="2"/>
                    </a:lnTo>
                    <a:lnTo>
                      <a:pt x="54" y="6"/>
                    </a:lnTo>
                    <a:lnTo>
                      <a:pt x="60" y="10"/>
                    </a:lnTo>
                    <a:lnTo>
                      <a:pt x="64" y="14"/>
                    </a:lnTo>
                    <a:lnTo>
                      <a:pt x="66" y="20"/>
                    </a:lnTo>
                    <a:lnTo>
                      <a:pt x="68" y="28"/>
                    </a:lnTo>
                    <a:lnTo>
                      <a:pt x="70" y="34"/>
                    </a:lnTo>
                    <a:lnTo>
                      <a:pt x="70" y="34"/>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180" name="Freeform 363"/>
              <p:cNvSpPr>
                <a:spLocks/>
              </p:cNvSpPr>
              <p:nvPr/>
            </p:nvSpPr>
            <p:spPr bwMode="auto">
              <a:xfrm>
                <a:off x="4536" y="3459"/>
                <a:ext cx="70" cy="70"/>
              </a:xfrm>
              <a:custGeom>
                <a:avLst/>
                <a:gdLst>
                  <a:gd name="T0" fmla="*/ 70 w 70"/>
                  <a:gd name="T1" fmla="*/ 34 h 70"/>
                  <a:gd name="T2" fmla="*/ 70 w 70"/>
                  <a:gd name="T3" fmla="*/ 34 h 70"/>
                  <a:gd name="T4" fmla="*/ 70 w 70"/>
                  <a:gd name="T5" fmla="*/ 42 h 70"/>
                  <a:gd name="T6" fmla="*/ 68 w 70"/>
                  <a:gd name="T7" fmla="*/ 48 h 70"/>
                  <a:gd name="T8" fmla="*/ 64 w 70"/>
                  <a:gd name="T9" fmla="*/ 54 h 70"/>
                  <a:gd name="T10" fmla="*/ 60 w 70"/>
                  <a:gd name="T11" fmla="*/ 60 h 70"/>
                  <a:gd name="T12" fmla="*/ 54 w 70"/>
                  <a:gd name="T13" fmla="*/ 64 h 70"/>
                  <a:gd name="T14" fmla="*/ 48 w 70"/>
                  <a:gd name="T15" fmla="*/ 66 h 70"/>
                  <a:gd name="T16" fmla="*/ 42 w 70"/>
                  <a:gd name="T17" fmla="*/ 68 h 70"/>
                  <a:gd name="T18" fmla="*/ 36 w 70"/>
                  <a:gd name="T19" fmla="*/ 70 h 70"/>
                  <a:gd name="T20" fmla="*/ 36 w 70"/>
                  <a:gd name="T21" fmla="*/ 70 h 70"/>
                  <a:gd name="T22" fmla="*/ 28 w 70"/>
                  <a:gd name="T23" fmla="*/ 68 h 70"/>
                  <a:gd name="T24" fmla="*/ 22 w 70"/>
                  <a:gd name="T25" fmla="*/ 66 h 70"/>
                  <a:gd name="T26" fmla="*/ 16 w 70"/>
                  <a:gd name="T27" fmla="*/ 64 h 70"/>
                  <a:gd name="T28" fmla="*/ 10 w 70"/>
                  <a:gd name="T29" fmla="*/ 60 h 70"/>
                  <a:gd name="T30" fmla="*/ 6 w 70"/>
                  <a:gd name="T31" fmla="*/ 54 h 70"/>
                  <a:gd name="T32" fmla="*/ 4 w 70"/>
                  <a:gd name="T33" fmla="*/ 48 h 70"/>
                  <a:gd name="T34" fmla="*/ 2 w 70"/>
                  <a:gd name="T35" fmla="*/ 42 h 70"/>
                  <a:gd name="T36" fmla="*/ 0 w 70"/>
                  <a:gd name="T37" fmla="*/ 34 h 70"/>
                  <a:gd name="T38" fmla="*/ 0 w 70"/>
                  <a:gd name="T39" fmla="*/ 34 h 70"/>
                  <a:gd name="T40" fmla="*/ 2 w 70"/>
                  <a:gd name="T41" fmla="*/ 28 h 70"/>
                  <a:gd name="T42" fmla="*/ 4 w 70"/>
                  <a:gd name="T43" fmla="*/ 22 h 70"/>
                  <a:gd name="T44" fmla="*/ 6 w 70"/>
                  <a:gd name="T45" fmla="*/ 16 h 70"/>
                  <a:gd name="T46" fmla="*/ 10 w 70"/>
                  <a:gd name="T47" fmla="*/ 10 h 70"/>
                  <a:gd name="T48" fmla="*/ 16 w 70"/>
                  <a:gd name="T49" fmla="*/ 6 h 70"/>
                  <a:gd name="T50" fmla="*/ 22 w 70"/>
                  <a:gd name="T51" fmla="*/ 2 h 70"/>
                  <a:gd name="T52" fmla="*/ 28 w 70"/>
                  <a:gd name="T53" fmla="*/ 0 h 70"/>
                  <a:gd name="T54" fmla="*/ 36 w 70"/>
                  <a:gd name="T55" fmla="*/ 0 h 70"/>
                  <a:gd name="T56" fmla="*/ 36 w 70"/>
                  <a:gd name="T57" fmla="*/ 0 h 70"/>
                  <a:gd name="T58" fmla="*/ 42 w 70"/>
                  <a:gd name="T59" fmla="*/ 0 h 70"/>
                  <a:gd name="T60" fmla="*/ 48 w 70"/>
                  <a:gd name="T61" fmla="*/ 2 h 70"/>
                  <a:gd name="T62" fmla="*/ 54 w 70"/>
                  <a:gd name="T63" fmla="*/ 6 h 70"/>
                  <a:gd name="T64" fmla="*/ 60 w 70"/>
                  <a:gd name="T65" fmla="*/ 10 h 70"/>
                  <a:gd name="T66" fmla="*/ 64 w 70"/>
                  <a:gd name="T67" fmla="*/ 16 h 70"/>
                  <a:gd name="T68" fmla="*/ 68 w 70"/>
                  <a:gd name="T69" fmla="*/ 22 h 70"/>
                  <a:gd name="T70" fmla="*/ 70 w 70"/>
                  <a:gd name="T71" fmla="*/ 28 h 70"/>
                  <a:gd name="T72" fmla="*/ 70 w 70"/>
                  <a:gd name="T73" fmla="*/ 34 h 70"/>
                  <a:gd name="T74" fmla="*/ 70 w 70"/>
                  <a:gd name="T75"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0">
                    <a:moveTo>
                      <a:pt x="70" y="34"/>
                    </a:moveTo>
                    <a:lnTo>
                      <a:pt x="70" y="34"/>
                    </a:lnTo>
                    <a:lnTo>
                      <a:pt x="70" y="42"/>
                    </a:lnTo>
                    <a:lnTo>
                      <a:pt x="68" y="48"/>
                    </a:lnTo>
                    <a:lnTo>
                      <a:pt x="64" y="54"/>
                    </a:lnTo>
                    <a:lnTo>
                      <a:pt x="60" y="60"/>
                    </a:lnTo>
                    <a:lnTo>
                      <a:pt x="54" y="64"/>
                    </a:lnTo>
                    <a:lnTo>
                      <a:pt x="48" y="66"/>
                    </a:lnTo>
                    <a:lnTo>
                      <a:pt x="42" y="68"/>
                    </a:lnTo>
                    <a:lnTo>
                      <a:pt x="36" y="70"/>
                    </a:lnTo>
                    <a:lnTo>
                      <a:pt x="36" y="70"/>
                    </a:lnTo>
                    <a:lnTo>
                      <a:pt x="28" y="68"/>
                    </a:lnTo>
                    <a:lnTo>
                      <a:pt x="22" y="66"/>
                    </a:lnTo>
                    <a:lnTo>
                      <a:pt x="16" y="64"/>
                    </a:lnTo>
                    <a:lnTo>
                      <a:pt x="10" y="60"/>
                    </a:lnTo>
                    <a:lnTo>
                      <a:pt x="6" y="54"/>
                    </a:lnTo>
                    <a:lnTo>
                      <a:pt x="4" y="48"/>
                    </a:lnTo>
                    <a:lnTo>
                      <a:pt x="2" y="42"/>
                    </a:lnTo>
                    <a:lnTo>
                      <a:pt x="0" y="34"/>
                    </a:lnTo>
                    <a:lnTo>
                      <a:pt x="0" y="34"/>
                    </a:lnTo>
                    <a:lnTo>
                      <a:pt x="2" y="28"/>
                    </a:lnTo>
                    <a:lnTo>
                      <a:pt x="4" y="22"/>
                    </a:lnTo>
                    <a:lnTo>
                      <a:pt x="6" y="16"/>
                    </a:lnTo>
                    <a:lnTo>
                      <a:pt x="10" y="10"/>
                    </a:lnTo>
                    <a:lnTo>
                      <a:pt x="16" y="6"/>
                    </a:lnTo>
                    <a:lnTo>
                      <a:pt x="22" y="2"/>
                    </a:lnTo>
                    <a:lnTo>
                      <a:pt x="28" y="0"/>
                    </a:lnTo>
                    <a:lnTo>
                      <a:pt x="36" y="0"/>
                    </a:lnTo>
                    <a:lnTo>
                      <a:pt x="36" y="0"/>
                    </a:lnTo>
                    <a:lnTo>
                      <a:pt x="42" y="0"/>
                    </a:lnTo>
                    <a:lnTo>
                      <a:pt x="48" y="2"/>
                    </a:lnTo>
                    <a:lnTo>
                      <a:pt x="54" y="6"/>
                    </a:lnTo>
                    <a:lnTo>
                      <a:pt x="60" y="10"/>
                    </a:lnTo>
                    <a:lnTo>
                      <a:pt x="64" y="16"/>
                    </a:lnTo>
                    <a:lnTo>
                      <a:pt x="68" y="22"/>
                    </a:lnTo>
                    <a:lnTo>
                      <a:pt x="70" y="28"/>
                    </a:lnTo>
                    <a:lnTo>
                      <a:pt x="70" y="34"/>
                    </a:lnTo>
                    <a:lnTo>
                      <a:pt x="70" y="34"/>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181" name="Freeform 364"/>
              <p:cNvSpPr>
                <a:spLocks/>
              </p:cNvSpPr>
              <p:nvPr/>
            </p:nvSpPr>
            <p:spPr bwMode="auto">
              <a:xfrm>
                <a:off x="4224" y="3365"/>
                <a:ext cx="70" cy="68"/>
              </a:xfrm>
              <a:custGeom>
                <a:avLst/>
                <a:gdLst>
                  <a:gd name="T0" fmla="*/ 70 w 70"/>
                  <a:gd name="T1" fmla="*/ 34 h 68"/>
                  <a:gd name="T2" fmla="*/ 70 w 70"/>
                  <a:gd name="T3" fmla="*/ 34 h 68"/>
                  <a:gd name="T4" fmla="*/ 70 w 70"/>
                  <a:gd name="T5" fmla="*/ 40 h 68"/>
                  <a:gd name="T6" fmla="*/ 68 w 70"/>
                  <a:gd name="T7" fmla="*/ 48 h 68"/>
                  <a:gd name="T8" fmla="*/ 64 w 70"/>
                  <a:gd name="T9" fmla="*/ 54 h 68"/>
                  <a:gd name="T10" fmla="*/ 60 w 70"/>
                  <a:gd name="T11" fmla="*/ 58 h 68"/>
                  <a:gd name="T12" fmla="*/ 54 w 70"/>
                  <a:gd name="T13" fmla="*/ 62 h 68"/>
                  <a:gd name="T14" fmla="*/ 48 w 70"/>
                  <a:gd name="T15" fmla="*/ 66 h 68"/>
                  <a:gd name="T16" fmla="*/ 42 w 70"/>
                  <a:gd name="T17" fmla="*/ 68 h 68"/>
                  <a:gd name="T18" fmla="*/ 36 w 70"/>
                  <a:gd name="T19" fmla="*/ 68 h 68"/>
                  <a:gd name="T20" fmla="*/ 36 w 70"/>
                  <a:gd name="T21" fmla="*/ 68 h 68"/>
                  <a:gd name="T22" fmla="*/ 28 w 70"/>
                  <a:gd name="T23" fmla="*/ 68 h 68"/>
                  <a:gd name="T24" fmla="*/ 22 w 70"/>
                  <a:gd name="T25" fmla="*/ 66 h 68"/>
                  <a:gd name="T26" fmla="*/ 16 w 70"/>
                  <a:gd name="T27" fmla="*/ 62 h 68"/>
                  <a:gd name="T28" fmla="*/ 12 w 70"/>
                  <a:gd name="T29" fmla="*/ 58 h 68"/>
                  <a:gd name="T30" fmla="*/ 6 w 70"/>
                  <a:gd name="T31" fmla="*/ 54 h 68"/>
                  <a:gd name="T32" fmla="*/ 4 w 70"/>
                  <a:gd name="T33" fmla="*/ 48 h 68"/>
                  <a:gd name="T34" fmla="*/ 2 w 70"/>
                  <a:gd name="T35" fmla="*/ 40 h 68"/>
                  <a:gd name="T36" fmla="*/ 0 w 70"/>
                  <a:gd name="T37" fmla="*/ 34 h 68"/>
                  <a:gd name="T38" fmla="*/ 0 w 70"/>
                  <a:gd name="T39" fmla="*/ 34 h 68"/>
                  <a:gd name="T40" fmla="*/ 2 w 70"/>
                  <a:gd name="T41" fmla="*/ 28 h 68"/>
                  <a:gd name="T42" fmla="*/ 4 w 70"/>
                  <a:gd name="T43" fmla="*/ 20 h 68"/>
                  <a:gd name="T44" fmla="*/ 6 w 70"/>
                  <a:gd name="T45" fmla="*/ 14 h 68"/>
                  <a:gd name="T46" fmla="*/ 12 w 70"/>
                  <a:gd name="T47" fmla="*/ 10 h 68"/>
                  <a:gd name="T48" fmla="*/ 16 w 70"/>
                  <a:gd name="T49" fmla="*/ 6 h 68"/>
                  <a:gd name="T50" fmla="*/ 22 w 70"/>
                  <a:gd name="T51" fmla="*/ 2 h 68"/>
                  <a:gd name="T52" fmla="*/ 28 w 70"/>
                  <a:gd name="T53" fmla="*/ 0 h 68"/>
                  <a:gd name="T54" fmla="*/ 36 w 70"/>
                  <a:gd name="T55" fmla="*/ 0 h 68"/>
                  <a:gd name="T56" fmla="*/ 36 w 70"/>
                  <a:gd name="T57" fmla="*/ 0 h 68"/>
                  <a:gd name="T58" fmla="*/ 42 w 70"/>
                  <a:gd name="T59" fmla="*/ 0 h 68"/>
                  <a:gd name="T60" fmla="*/ 48 w 70"/>
                  <a:gd name="T61" fmla="*/ 2 h 68"/>
                  <a:gd name="T62" fmla="*/ 54 w 70"/>
                  <a:gd name="T63" fmla="*/ 6 h 68"/>
                  <a:gd name="T64" fmla="*/ 60 w 70"/>
                  <a:gd name="T65" fmla="*/ 10 h 68"/>
                  <a:gd name="T66" fmla="*/ 64 w 70"/>
                  <a:gd name="T67" fmla="*/ 14 h 68"/>
                  <a:gd name="T68" fmla="*/ 68 w 70"/>
                  <a:gd name="T69" fmla="*/ 20 h 68"/>
                  <a:gd name="T70" fmla="*/ 70 w 70"/>
                  <a:gd name="T71" fmla="*/ 28 h 68"/>
                  <a:gd name="T72" fmla="*/ 70 w 70"/>
                  <a:gd name="T73" fmla="*/ 34 h 68"/>
                  <a:gd name="T74" fmla="*/ 70 w 70"/>
                  <a:gd name="T75"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68">
                    <a:moveTo>
                      <a:pt x="70" y="34"/>
                    </a:moveTo>
                    <a:lnTo>
                      <a:pt x="70" y="34"/>
                    </a:lnTo>
                    <a:lnTo>
                      <a:pt x="70" y="40"/>
                    </a:lnTo>
                    <a:lnTo>
                      <a:pt x="68" y="48"/>
                    </a:lnTo>
                    <a:lnTo>
                      <a:pt x="64" y="54"/>
                    </a:lnTo>
                    <a:lnTo>
                      <a:pt x="60" y="58"/>
                    </a:lnTo>
                    <a:lnTo>
                      <a:pt x="54" y="62"/>
                    </a:lnTo>
                    <a:lnTo>
                      <a:pt x="48" y="66"/>
                    </a:lnTo>
                    <a:lnTo>
                      <a:pt x="42" y="68"/>
                    </a:lnTo>
                    <a:lnTo>
                      <a:pt x="36" y="68"/>
                    </a:lnTo>
                    <a:lnTo>
                      <a:pt x="36" y="68"/>
                    </a:lnTo>
                    <a:lnTo>
                      <a:pt x="28" y="68"/>
                    </a:lnTo>
                    <a:lnTo>
                      <a:pt x="22" y="66"/>
                    </a:lnTo>
                    <a:lnTo>
                      <a:pt x="16" y="62"/>
                    </a:lnTo>
                    <a:lnTo>
                      <a:pt x="12" y="58"/>
                    </a:lnTo>
                    <a:lnTo>
                      <a:pt x="6" y="54"/>
                    </a:lnTo>
                    <a:lnTo>
                      <a:pt x="4" y="48"/>
                    </a:lnTo>
                    <a:lnTo>
                      <a:pt x="2" y="40"/>
                    </a:lnTo>
                    <a:lnTo>
                      <a:pt x="0" y="34"/>
                    </a:lnTo>
                    <a:lnTo>
                      <a:pt x="0" y="34"/>
                    </a:lnTo>
                    <a:lnTo>
                      <a:pt x="2" y="28"/>
                    </a:lnTo>
                    <a:lnTo>
                      <a:pt x="4" y="20"/>
                    </a:lnTo>
                    <a:lnTo>
                      <a:pt x="6" y="14"/>
                    </a:lnTo>
                    <a:lnTo>
                      <a:pt x="12" y="10"/>
                    </a:lnTo>
                    <a:lnTo>
                      <a:pt x="16" y="6"/>
                    </a:lnTo>
                    <a:lnTo>
                      <a:pt x="22" y="2"/>
                    </a:lnTo>
                    <a:lnTo>
                      <a:pt x="28" y="0"/>
                    </a:lnTo>
                    <a:lnTo>
                      <a:pt x="36" y="0"/>
                    </a:lnTo>
                    <a:lnTo>
                      <a:pt x="36" y="0"/>
                    </a:lnTo>
                    <a:lnTo>
                      <a:pt x="42" y="0"/>
                    </a:lnTo>
                    <a:lnTo>
                      <a:pt x="48" y="2"/>
                    </a:lnTo>
                    <a:lnTo>
                      <a:pt x="54" y="6"/>
                    </a:lnTo>
                    <a:lnTo>
                      <a:pt x="60" y="10"/>
                    </a:lnTo>
                    <a:lnTo>
                      <a:pt x="64" y="14"/>
                    </a:lnTo>
                    <a:lnTo>
                      <a:pt x="68" y="20"/>
                    </a:lnTo>
                    <a:lnTo>
                      <a:pt x="70" y="28"/>
                    </a:lnTo>
                    <a:lnTo>
                      <a:pt x="70" y="34"/>
                    </a:lnTo>
                    <a:lnTo>
                      <a:pt x="70" y="34"/>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182" name="Freeform 365"/>
              <p:cNvSpPr>
                <a:spLocks/>
              </p:cNvSpPr>
              <p:nvPr/>
            </p:nvSpPr>
            <p:spPr bwMode="auto">
              <a:xfrm>
                <a:off x="3894" y="3425"/>
                <a:ext cx="68" cy="68"/>
              </a:xfrm>
              <a:custGeom>
                <a:avLst/>
                <a:gdLst>
                  <a:gd name="T0" fmla="*/ 68 w 68"/>
                  <a:gd name="T1" fmla="*/ 34 h 68"/>
                  <a:gd name="T2" fmla="*/ 68 w 68"/>
                  <a:gd name="T3" fmla="*/ 34 h 68"/>
                  <a:gd name="T4" fmla="*/ 68 w 68"/>
                  <a:gd name="T5" fmla="*/ 42 h 68"/>
                  <a:gd name="T6" fmla="*/ 66 w 68"/>
                  <a:gd name="T7" fmla="*/ 48 h 68"/>
                  <a:gd name="T8" fmla="*/ 62 w 68"/>
                  <a:gd name="T9" fmla="*/ 54 h 68"/>
                  <a:gd name="T10" fmla="*/ 58 w 68"/>
                  <a:gd name="T11" fmla="*/ 58 h 68"/>
                  <a:gd name="T12" fmla="*/ 54 w 68"/>
                  <a:gd name="T13" fmla="*/ 62 h 68"/>
                  <a:gd name="T14" fmla="*/ 48 w 68"/>
                  <a:gd name="T15" fmla="*/ 66 h 68"/>
                  <a:gd name="T16" fmla="*/ 40 w 68"/>
                  <a:gd name="T17" fmla="*/ 68 h 68"/>
                  <a:gd name="T18" fmla="*/ 34 w 68"/>
                  <a:gd name="T19" fmla="*/ 68 h 68"/>
                  <a:gd name="T20" fmla="*/ 34 w 68"/>
                  <a:gd name="T21" fmla="*/ 68 h 68"/>
                  <a:gd name="T22" fmla="*/ 26 w 68"/>
                  <a:gd name="T23" fmla="*/ 68 h 68"/>
                  <a:gd name="T24" fmla="*/ 20 w 68"/>
                  <a:gd name="T25" fmla="*/ 66 h 68"/>
                  <a:gd name="T26" fmla="*/ 14 w 68"/>
                  <a:gd name="T27" fmla="*/ 62 h 68"/>
                  <a:gd name="T28" fmla="*/ 10 w 68"/>
                  <a:gd name="T29" fmla="*/ 58 h 68"/>
                  <a:gd name="T30" fmla="*/ 6 w 68"/>
                  <a:gd name="T31" fmla="*/ 54 h 68"/>
                  <a:gd name="T32" fmla="*/ 2 w 68"/>
                  <a:gd name="T33" fmla="*/ 48 h 68"/>
                  <a:gd name="T34" fmla="*/ 0 w 68"/>
                  <a:gd name="T35" fmla="*/ 42 h 68"/>
                  <a:gd name="T36" fmla="*/ 0 w 68"/>
                  <a:gd name="T37" fmla="*/ 34 h 68"/>
                  <a:gd name="T38" fmla="*/ 0 w 68"/>
                  <a:gd name="T39" fmla="*/ 34 h 68"/>
                  <a:gd name="T40" fmla="*/ 0 w 68"/>
                  <a:gd name="T41" fmla="*/ 28 h 68"/>
                  <a:gd name="T42" fmla="*/ 2 w 68"/>
                  <a:gd name="T43" fmla="*/ 20 h 68"/>
                  <a:gd name="T44" fmla="*/ 6 w 68"/>
                  <a:gd name="T45" fmla="*/ 14 h 68"/>
                  <a:gd name="T46" fmla="*/ 10 w 68"/>
                  <a:gd name="T47" fmla="*/ 10 h 68"/>
                  <a:gd name="T48" fmla="*/ 14 w 68"/>
                  <a:gd name="T49" fmla="*/ 6 h 68"/>
                  <a:gd name="T50" fmla="*/ 20 w 68"/>
                  <a:gd name="T51" fmla="*/ 2 h 68"/>
                  <a:gd name="T52" fmla="*/ 26 w 68"/>
                  <a:gd name="T53" fmla="*/ 0 h 68"/>
                  <a:gd name="T54" fmla="*/ 34 w 68"/>
                  <a:gd name="T55" fmla="*/ 0 h 68"/>
                  <a:gd name="T56" fmla="*/ 34 w 68"/>
                  <a:gd name="T57" fmla="*/ 0 h 68"/>
                  <a:gd name="T58" fmla="*/ 40 w 68"/>
                  <a:gd name="T59" fmla="*/ 0 h 68"/>
                  <a:gd name="T60" fmla="*/ 48 w 68"/>
                  <a:gd name="T61" fmla="*/ 2 h 68"/>
                  <a:gd name="T62" fmla="*/ 54 w 68"/>
                  <a:gd name="T63" fmla="*/ 6 h 68"/>
                  <a:gd name="T64" fmla="*/ 58 w 68"/>
                  <a:gd name="T65" fmla="*/ 10 h 68"/>
                  <a:gd name="T66" fmla="*/ 62 w 68"/>
                  <a:gd name="T67" fmla="*/ 14 h 68"/>
                  <a:gd name="T68" fmla="*/ 66 w 68"/>
                  <a:gd name="T69" fmla="*/ 20 h 68"/>
                  <a:gd name="T70" fmla="*/ 68 w 68"/>
                  <a:gd name="T71" fmla="*/ 28 h 68"/>
                  <a:gd name="T72" fmla="*/ 68 w 68"/>
                  <a:gd name="T73" fmla="*/ 34 h 68"/>
                  <a:gd name="T74" fmla="*/ 68 w 68"/>
                  <a:gd name="T75"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 h="68">
                    <a:moveTo>
                      <a:pt x="68" y="34"/>
                    </a:moveTo>
                    <a:lnTo>
                      <a:pt x="68" y="34"/>
                    </a:lnTo>
                    <a:lnTo>
                      <a:pt x="68" y="42"/>
                    </a:lnTo>
                    <a:lnTo>
                      <a:pt x="66" y="48"/>
                    </a:lnTo>
                    <a:lnTo>
                      <a:pt x="62" y="54"/>
                    </a:lnTo>
                    <a:lnTo>
                      <a:pt x="58" y="58"/>
                    </a:lnTo>
                    <a:lnTo>
                      <a:pt x="54" y="62"/>
                    </a:lnTo>
                    <a:lnTo>
                      <a:pt x="48" y="66"/>
                    </a:lnTo>
                    <a:lnTo>
                      <a:pt x="40" y="68"/>
                    </a:lnTo>
                    <a:lnTo>
                      <a:pt x="34" y="68"/>
                    </a:lnTo>
                    <a:lnTo>
                      <a:pt x="34" y="68"/>
                    </a:lnTo>
                    <a:lnTo>
                      <a:pt x="26" y="68"/>
                    </a:lnTo>
                    <a:lnTo>
                      <a:pt x="20" y="66"/>
                    </a:lnTo>
                    <a:lnTo>
                      <a:pt x="14" y="62"/>
                    </a:lnTo>
                    <a:lnTo>
                      <a:pt x="10" y="58"/>
                    </a:lnTo>
                    <a:lnTo>
                      <a:pt x="6" y="54"/>
                    </a:lnTo>
                    <a:lnTo>
                      <a:pt x="2" y="48"/>
                    </a:lnTo>
                    <a:lnTo>
                      <a:pt x="0" y="42"/>
                    </a:lnTo>
                    <a:lnTo>
                      <a:pt x="0" y="34"/>
                    </a:lnTo>
                    <a:lnTo>
                      <a:pt x="0" y="34"/>
                    </a:lnTo>
                    <a:lnTo>
                      <a:pt x="0" y="28"/>
                    </a:lnTo>
                    <a:lnTo>
                      <a:pt x="2" y="20"/>
                    </a:lnTo>
                    <a:lnTo>
                      <a:pt x="6" y="14"/>
                    </a:lnTo>
                    <a:lnTo>
                      <a:pt x="10" y="10"/>
                    </a:lnTo>
                    <a:lnTo>
                      <a:pt x="14" y="6"/>
                    </a:lnTo>
                    <a:lnTo>
                      <a:pt x="20" y="2"/>
                    </a:lnTo>
                    <a:lnTo>
                      <a:pt x="26" y="0"/>
                    </a:lnTo>
                    <a:lnTo>
                      <a:pt x="34" y="0"/>
                    </a:lnTo>
                    <a:lnTo>
                      <a:pt x="34" y="0"/>
                    </a:lnTo>
                    <a:lnTo>
                      <a:pt x="40" y="0"/>
                    </a:lnTo>
                    <a:lnTo>
                      <a:pt x="48" y="2"/>
                    </a:lnTo>
                    <a:lnTo>
                      <a:pt x="54" y="6"/>
                    </a:lnTo>
                    <a:lnTo>
                      <a:pt x="58" y="10"/>
                    </a:lnTo>
                    <a:lnTo>
                      <a:pt x="62" y="14"/>
                    </a:lnTo>
                    <a:lnTo>
                      <a:pt x="66" y="20"/>
                    </a:lnTo>
                    <a:lnTo>
                      <a:pt x="68" y="28"/>
                    </a:lnTo>
                    <a:lnTo>
                      <a:pt x="68" y="34"/>
                    </a:lnTo>
                    <a:lnTo>
                      <a:pt x="68" y="34"/>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183" name="Freeform 366"/>
              <p:cNvSpPr>
                <a:spLocks/>
              </p:cNvSpPr>
              <p:nvPr/>
            </p:nvSpPr>
            <p:spPr bwMode="auto">
              <a:xfrm>
                <a:off x="3584" y="3417"/>
                <a:ext cx="70" cy="70"/>
              </a:xfrm>
              <a:custGeom>
                <a:avLst/>
                <a:gdLst>
                  <a:gd name="T0" fmla="*/ 70 w 70"/>
                  <a:gd name="T1" fmla="*/ 36 h 70"/>
                  <a:gd name="T2" fmla="*/ 70 w 70"/>
                  <a:gd name="T3" fmla="*/ 36 h 70"/>
                  <a:gd name="T4" fmla="*/ 68 w 70"/>
                  <a:gd name="T5" fmla="*/ 42 h 70"/>
                  <a:gd name="T6" fmla="*/ 66 w 70"/>
                  <a:gd name="T7" fmla="*/ 48 h 70"/>
                  <a:gd name="T8" fmla="*/ 64 w 70"/>
                  <a:gd name="T9" fmla="*/ 54 h 70"/>
                  <a:gd name="T10" fmla="*/ 58 w 70"/>
                  <a:gd name="T11" fmla="*/ 60 h 70"/>
                  <a:gd name="T12" fmla="*/ 54 w 70"/>
                  <a:gd name="T13" fmla="*/ 64 h 70"/>
                  <a:gd name="T14" fmla="*/ 48 w 70"/>
                  <a:gd name="T15" fmla="*/ 68 h 70"/>
                  <a:gd name="T16" fmla="*/ 42 w 70"/>
                  <a:gd name="T17" fmla="*/ 70 h 70"/>
                  <a:gd name="T18" fmla="*/ 34 w 70"/>
                  <a:gd name="T19" fmla="*/ 70 h 70"/>
                  <a:gd name="T20" fmla="*/ 34 w 70"/>
                  <a:gd name="T21" fmla="*/ 70 h 70"/>
                  <a:gd name="T22" fmla="*/ 28 w 70"/>
                  <a:gd name="T23" fmla="*/ 70 h 70"/>
                  <a:gd name="T24" fmla="*/ 22 w 70"/>
                  <a:gd name="T25" fmla="*/ 68 h 70"/>
                  <a:gd name="T26" fmla="*/ 16 w 70"/>
                  <a:gd name="T27" fmla="*/ 64 h 70"/>
                  <a:gd name="T28" fmla="*/ 10 w 70"/>
                  <a:gd name="T29" fmla="*/ 60 h 70"/>
                  <a:gd name="T30" fmla="*/ 6 w 70"/>
                  <a:gd name="T31" fmla="*/ 54 h 70"/>
                  <a:gd name="T32" fmla="*/ 2 w 70"/>
                  <a:gd name="T33" fmla="*/ 48 h 70"/>
                  <a:gd name="T34" fmla="*/ 0 w 70"/>
                  <a:gd name="T35" fmla="*/ 42 h 70"/>
                  <a:gd name="T36" fmla="*/ 0 w 70"/>
                  <a:gd name="T37" fmla="*/ 36 h 70"/>
                  <a:gd name="T38" fmla="*/ 0 w 70"/>
                  <a:gd name="T39" fmla="*/ 36 h 70"/>
                  <a:gd name="T40" fmla="*/ 0 w 70"/>
                  <a:gd name="T41" fmla="*/ 28 h 70"/>
                  <a:gd name="T42" fmla="*/ 2 w 70"/>
                  <a:gd name="T43" fmla="*/ 22 h 70"/>
                  <a:gd name="T44" fmla="*/ 6 w 70"/>
                  <a:gd name="T45" fmla="*/ 16 h 70"/>
                  <a:gd name="T46" fmla="*/ 10 w 70"/>
                  <a:gd name="T47" fmla="*/ 10 h 70"/>
                  <a:gd name="T48" fmla="*/ 16 w 70"/>
                  <a:gd name="T49" fmla="*/ 6 h 70"/>
                  <a:gd name="T50" fmla="*/ 22 w 70"/>
                  <a:gd name="T51" fmla="*/ 4 h 70"/>
                  <a:gd name="T52" fmla="*/ 28 w 70"/>
                  <a:gd name="T53" fmla="*/ 2 h 70"/>
                  <a:gd name="T54" fmla="*/ 34 w 70"/>
                  <a:gd name="T55" fmla="*/ 0 h 70"/>
                  <a:gd name="T56" fmla="*/ 34 w 70"/>
                  <a:gd name="T57" fmla="*/ 0 h 70"/>
                  <a:gd name="T58" fmla="*/ 42 w 70"/>
                  <a:gd name="T59" fmla="*/ 2 h 70"/>
                  <a:gd name="T60" fmla="*/ 48 w 70"/>
                  <a:gd name="T61" fmla="*/ 4 h 70"/>
                  <a:gd name="T62" fmla="*/ 54 w 70"/>
                  <a:gd name="T63" fmla="*/ 6 h 70"/>
                  <a:gd name="T64" fmla="*/ 58 w 70"/>
                  <a:gd name="T65" fmla="*/ 10 h 70"/>
                  <a:gd name="T66" fmla="*/ 64 w 70"/>
                  <a:gd name="T67" fmla="*/ 16 h 70"/>
                  <a:gd name="T68" fmla="*/ 66 w 70"/>
                  <a:gd name="T69" fmla="*/ 22 h 70"/>
                  <a:gd name="T70" fmla="*/ 68 w 70"/>
                  <a:gd name="T71" fmla="*/ 28 h 70"/>
                  <a:gd name="T72" fmla="*/ 70 w 70"/>
                  <a:gd name="T73" fmla="*/ 36 h 70"/>
                  <a:gd name="T74" fmla="*/ 70 w 70"/>
                  <a:gd name="T75"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0">
                    <a:moveTo>
                      <a:pt x="70" y="36"/>
                    </a:moveTo>
                    <a:lnTo>
                      <a:pt x="70" y="36"/>
                    </a:lnTo>
                    <a:lnTo>
                      <a:pt x="68" y="42"/>
                    </a:lnTo>
                    <a:lnTo>
                      <a:pt x="66" y="48"/>
                    </a:lnTo>
                    <a:lnTo>
                      <a:pt x="64" y="54"/>
                    </a:lnTo>
                    <a:lnTo>
                      <a:pt x="58" y="60"/>
                    </a:lnTo>
                    <a:lnTo>
                      <a:pt x="54" y="64"/>
                    </a:lnTo>
                    <a:lnTo>
                      <a:pt x="48" y="68"/>
                    </a:lnTo>
                    <a:lnTo>
                      <a:pt x="42" y="70"/>
                    </a:lnTo>
                    <a:lnTo>
                      <a:pt x="34" y="70"/>
                    </a:lnTo>
                    <a:lnTo>
                      <a:pt x="34" y="70"/>
                    </a:lnTo>
                    <a:lnTo>
                      <a:pt x="28" y="70"/>
                    </a:lnTo>
                    <a:lnTo>
                      <a:pt x="22" y="68"/>
                    </a:lnTo>
                    <a:lnTo>
                      <a:pt x="16" y="64"/>
                    </a:lnTo>
                    <a:lnTo>
                      <a:pt x="10" y="60"/>
                    </a:lnTo>
                    <a:lnTo>
                      <a:pt x="6" y="54"/>
                    </a:lnTo>
                    <a:lnTo>
                      <a:pt x="2" y="48"/>
                    </a:lnTo>
                    <a:lnTo>
                      <a:pt x="0" y="42"/>
                    </a:lnTo>
                    <a:lnTo>
                      <a:pt x="0" y="36"/>
                    </a:lnTo>
                    <a:lnTo>
                      <a:pt x="0" y="36"/>
                    </a:lnTo>
                    <a:lnTo>
                      <a:pt x="0" y="28"/>
                    </a:lnTo>
                    <a:lnTo>
                      <a:pt x="2" y="22"/>
                    </a:lnTo>
                    <a:lnTo>
                      <a:pt x="6" y="16"/>
                    </a:lnTo>
                    <a:lnTo>
                      <a:pt x="10" y="10"/>
                    </a:lnTo>
                    <a:lnTo>
                      <a:pt x="16" y="6"/>
                    </a:lnTo>
                    <a:lnTo>
                      <a:pt x="22" y="4"/>
                    </a:lnTo>
                    <a:lnTo>
                      <a:pt x="28" y="2"/>
                    </a:lnTo>
                    <a:lnTo>
                      <a:pt x="34" y="0"/>
                    </a:lnTo>
                    <a:lnTo>
                      <a:pt x="34" y="0"/>
                    </a:lnTo>
                    <a:lnTo>
                      <a:pt x="42" y="2"/>
                    </a:lnTo>
                    <a:lnTo>
                      <a:pt x="48" y="4"/>
                    </a:lnTo>
                    <a:lnTo>
                      <a:pt x="54" y="6"/>
                    </a:lnTo>
                    <a:lnTo>
                      <a:pt x="58" y="10"/>
                    </a:lnTo>
                    <a:lnTo>
                      <a:pt x="64" y="16"/>
                    </a:lnTo>
                    <a:lnTo>
                      <a:pt x="66" y="22"/>
                    </a:lnTo>
                    <a:lnTo>
                      <a:pt x="68" y="28"/>
                    </a:lnTo>
                    <a:lnTo>
                      <a:pt x="70" y="36"/>
                    </a:lnTo>
                    <a:lnTo>
                      <a:pt x="70" y="36"/>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184" name="Freeform 367"/>
              <p:cNvSpPr>
                <a:spLocks/>
              </p:cNvSpPr>
              <p:nvPr/>
            </p:nvSpPr>
            <p:spPr bwMode="auto">
              <a:xfrm>
                <a:off x="3252" y="3425"/>
                <a:ext cx="70" cy="68"/>
              </a:xfrm>
              <a:custGeom>
                <a:avLst/>
                <a:gdLst>
                  <a:gd name="T0" fmla="*/ 70 w 70"/>
                  <a:gd name="T1" fmla="*/ 34 h 68"/>
                  <a:gd name="T2" fmla="*/ 70 w 70"/>
                  <a:gd name="T3" fmla="*/ 34 h 68"/>
                  <a:gd name="T4" fmla="*/ 68 w 70"/>
                  <a:gd name="T5" fmla="*/ 42 h 68"/>
                  <a:gd name="T6" fmla="*/ 66 w 70"/>
                  <a:gd name="T7" fmla="*/ 48 h 68"/>
                  <a:gd name="T8" fmla="*/ 64 w 70"/>
                  <a:gd name="T9" fmla="*/ 54 h 68"/>
                  <a:gd name="T10" fmla="*/ 60 w 70"/>
                  <a:gd name="T11" fmla="*/ 58 h 68"/>
                  <a:gd name="T12" fmla="*/ 54 w 70"/>
                  <a:gd name="T13" fmla="*/ 62 h 68"/>
                  <a:gd name="T14" fmla="*/ 48 w 70"/>
                  <a:gd name="T15" fmla="*/ 66 h 68"/>
                  <a:gd name="T16" fmla="*/ 42 w 70"/>
                  <a:gd name="T17" fmla="*/ 68 h 68"/>
                  <a:gd name="T18" fmla="*/ 34 w 70"/>
                  <a:gd name="T19" fmla="*/ 68 h 68"/>
                  <a:gd name="T20" fmla="*/ 34 w 70"/>
                  <a:gd name="T21" fmla="*/ 68 h 68"/>
                  <a:gd name="T22" fmla="*/ 28 w 70"/>
                  <a:gd name="T23" fmla="*/ 68 h 68"/>
                  <a:gd name="T24" fmla="*/ 22 w 70"/>
                  <a:gd name="T25" fmla="*/ 66 h 68"/>
                  <a:gd name="T26" fmla="*/ 16 w 70"/>
                  <a:gd name="T27" fmla="*/ 62 h 68"/>
                  <a:gd name="T28" fmla="*/ 10 w 70"/>
                  <a:gd name="T29" fmla="*/ 58 h 68"/>
                  <a:gd name="T30" fmla="*/ 6 w 70"/>
                  <a:gd name="T31" fmla="*/ 54 h 68"/>
                  <a:gd name="T32" fmla="*/ 4 w 70"/>
                  <a:gd name="T33" fmla="*/ 48 h 68"/>
                  <a:gd name="T34" fmla="*/ 2 w 70"/>
                  <a:gd name="T35" fmla="*/ 42 h 68"/>
                  <a:gd name="T36" fmla="*/ 0 w 70"/>
                  <a:gd name="T37" fmla="*/ 34 h 68"/>
                  <a:gd name="T38" fmla="*/ 0 w 70"/>
                  <a:gd name="T39" fmla="*/ 34 h 68"/>
                  <a:gd name="T40" fmla="*/ 2 w 70"/>
                  <a:gd name="T41" fmla="*/ 28 h 68"/>
                  <a:gd name="T42" fmla="*/ 4 w 70"/>
                  <a:gd name="T43" fmla="*/ 20 h 68"/>
                  <a:gd name="T44" fmla="*/ 6 w 70"/>
                  <a:gd name="T45" fmla="*/ 14 h 68"/>
                  <a:gd name="T46" fmla="*/ 10 w 70"/>
                  <a:gd name="T47" fmla="*/ 10 h 68"/>
                  <a:gd name="T48" fmla="*/ 16 w 70"/>
                  <a:gd name="T49" fmla="*/ 6 h 68"/>
                  <a:gd name="T50" fmla="*/ 22 w 70"/>
                  <a:gd name="T51" fmla="*/ 2 h 68"/>
                  <a:gd name="T52" fmla="*/ 28 w 70"/>
                  <a:gd name="T53" fmla="*/ 0 h 68"/>
                  <a:gd name="T54" fmla="*/ 34 w 70"/>
                  <a:gd name="T55" fmla="*/ 0 h 68"/>
                  <a:gd name="T56" fmla="*/ 34 w 70"/>
                  <a:gd name="T57" fmla="*/ 0 h 68"/>
                  <a:gd name="T58" fmla="*/ 42 w 70"/>
                  <a:gd name="T59" fmla="*/ 0 h 68"/>
                  <a:gd name="T60" fmla="*/ 48 w 70"/>
                  <a:gd name="T61" fmla="*/ 2 h 68"/>
                  <a:gd name="T62" fmla="*/ 54 w 70"/>
                  <a:gd name="T63" fmla="*/ 6 h 68"/>
                  <a:gd name="T64" fmla="*/ 60 w 70"/>
                  <a:gd name="T65" fmla="*/ 10 h 68"/>
                  <a:gd name="T66" fmla="*/ 64 w 70"/>
                  <a:gd name="T67" fmla="*/ 14 h 68"/>
                  <a:gd name="T68" fmla="*/ 66 w 70"/>
                  <a:gd name="T69" fmla="*/ 20 h 68"/>
                  <a:gd name="T70" fmla="*/ 68 w 70"/>
                  <a:gd name="T71" fmla="*/ 28 h 68"/>
                  <a:gd name="T72" fmla="*/ 70 w 70"/>
                  <a:gd name="T73" fmla="*/ 34 h 68"/>
                  <a:gd name="T74" fmla="*/ 70 w 70"/>
                  <a:gd name="T75"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68">
                    <a:moveTo>
                      <a:pt x="70" y="34"/>
                    </a:moveTo>
                    <a:lnTo>
                      <a:pt x="70" y="34"/>
                    </a:lnTo>
                    <a:lnTo>
                      <a:pt x="68" y="42"/>
                    </a:lnTo>
                    <a:lnTo>
                      <a:pt x="66" y="48"/>
                    </a:lnTo>
                    <a:lnTo>
                      <a:pt x="64" y="54"/>
                    </a:lnTo>
                    <a:lnTo>
                      <a:pt x="60" y="58"/>
                    </a:lnTo>
                    <a:lnTo>
                      <a:pt x="54" y="62"/>
                    </a:lnTo>
                    <a:lnTo>
                      <a:pt x="48" y="66"/>
                    </a:lnTo>
                    <a:lnTo>
                      <a:pt x="42" y="68"/>
                    </a:lnTo>
                    <a:lnTo>
                      <a:pt x="34" y="68"/>
                    </a:lnTo>
                    <a:lnTo>
                      <a:pt x="34" y="68"/>
                    </a:lnTo>
                    <a:lnTo>
                      <a:pt x="28" y="68"/>
                    </a:lnTo>
                    <a:lnTo>
                      <a:pt x="22" y="66"/>
                    </a:lnTo>
                    <a:lnTo>
                      <a:pt x="16" y="62"/>
                    </a:lnTo>
                    <a:lnTo>
                      <a:pt x="10" y="58"/>
                    </a:lnTo>
                    <a:lnTo>
                      <a:pt x="6" y="54"/>
                    </a:lnTo>
                    <a:lnTo>
                      <a:pt x="4" y="48"/>
                    </a:lnTo>
                    <a:lnTo>
                      <a:pt x="2" y="42"/>
                    </a:lnTo>
                    <a:lnTo>
                      <a:pt x="0" y="34"/>
                    </a:lnTo>
                    <a:lnTo>
                      <a:pt x="0" y="34"/>
                    </a:lnTo>
                    <a:lnTo>
                      <a:pt x="2" y="28"/>
                    </a:lnTo>
                    <a:lnTo>
                      <a:pt x="4" y="20"/>
                    </a:lnTo>
                    <a:lnTo>
                      <a:pt x="6" y="14"/>
                    </a:lnTo>
                    <a:lnTo>
                      <a:pt x="10" y="10"/>
                    </a:lnTo>
                    <a:lnTo>
                      <a:pt x="16" y="6"/>
                    </a:lnTo>
                    <a:lnTo>
                      <a:pt x="22" y="2"/>
                    </a:lnTo>
                    <a:lnTo>
                      <a:pt x="28" y="0"/>
                    </a:lnTo>
                    <a:lnTo>
                      <a:pt x="34" y="0"/>
                    </a:lnTo>
                    <a:lnTo>
                      <a:pt x="34" y="0"/>
                    </a:lnTo>
                    <a:lnTo>
                      <a:pt x="42" y="0"/>
                    </a:lnTo>
                    <a:lnTo>
                      <a:pt x="48" y="2"/>
                    </a:lnTo>
                    <a:lnTo>
                      <a:pt x="54" y="6"/>
                    </a:lnTo>
                    <a:lnTo>
                      <a:pt x="60" y="10"/>
                    </a:lnTo>
                    <a:lnTo>
                      <a:pt x="64" y="14"/>
                    </a:lnTo>
                    <a:lnTo>
                      <a:pt x="66" y="20"/>
                    </a:lnTo>
                    <a:lnTo>
                      <a:pt x="68" y="28"/>
                    </a:lnTo>
                    <a:lnTo>
                      <a:pt x="70" y="34"/>
                    </a:lnTo>
                    <a:lnTo>
                      <a:pt x="70" y="34"/>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185" name="Freeform 368"/>
              <p:cNvSpPr>
                <a:spLocks/>
              </p:cNvSpPr>
              <p:nvPr/>
            </p:nvSpPr>
            <p:spPr bwMode="auto">
              <a:xfrm>
                <a:off x="2930" y="3295"/>
                <a:ext cx="70" cy="70"/>
              </a:xfrm>
              <a:custGeom>
                <a:avLst/>
                <a:gdLst>
                  <a:gd name="T0" fmla="*/ 70 w 70"/>
                  <a:gd name="T1" fmla="*/ 34 h 70"/>
                  <a:gd name="T2" fmla="*/ 70 w 70"/>
                  <a:gd name="T3" fmla="*/ 34 h 70"/>
                  <a:gd name="T4" fmla="*/ 68 w 70"/>
                  <a:gd name="T5" fmla="*/ 42 h 70"/>
                  <a:gd name="T6" fmla="*/ 66 w 70"/>
                  <a:gd name="T7" fmla="*/ 48 h 70"/>
                  <a:gd name="T8" fmla="*/ 64 w 70"/>
                  <a:gd name="T9" fmla="*/ 54 h 70"/>
                  <a:gd name="T10" fmla="*/ 60 w 70"/>
                  <a:gd name="T11" fmla="*/ 60 h 70"/>
                  <a:gd name="T12" fmla="*/ 54 w 70"/>
                  <a:gd name="T13" fmla="*/ 64 h 70"/>
                  <a:gd name="T14" fmla="*/ 48 w 70"/>
                  <a:gd name="T15" fmla="*/ 66 h 70"/>
                  <a:gd name="T16" fmla="*/ 42 w 70"/>
                  <a:gd name="T17" fmla="*/ 68 h 70"/>
                  <a:gd name="T18" fmla="*/ 34 w 70"/>
                  <a:gd name="T19" fmla="*/ 70 h 70"/>
                  <a:gd name="T20" fmla="*/ 34 w 70"/>
                  <a:gd name="T21" fmla="*/ 70 h 70"/>
                  <a:gd name="T22" fmla="*/ 28 w 70"/>
                  <a:gd name="T23" fmla="*/ 68 h 70"/>
                  <a:gd name="T24" fmla="*/ 22 w 70"/>
                  <a:gd name="T25" fmla="*/ 66 h 70"/>
                  <a:gd name="T26" fmla="*/ 16 w 70"/>
                  <a:gd name="T27" fmla="*/ 64 h 70"/>
                  <a:gd name="T28" fmla="*/ 10 w 70"/>
                  <a:gd name="T29" fmla="*/ 60 h 70"/>
                  <a:gd name="T30" fmla="*/ 6 w 70"/>
                  <a:gd name="T31" fmla="*/ 54 h 70"/>
                  <a:gd name="T32" fmla="*/ 2 w 70"/>
                  <a:gd name="T33" fmla="*/ 48 h 70"/>
                  <a:gd name="T34" fmla="*/ 0 w 70"/>
                  <a:gd name="T35" fmla="*/ 42 h 70"/>
                  <a:gd name="T36" fmla="*/ 0 w 70"/>
                  <a:gd name="T37" fmla="*/ 34 h 70"/>
                  <a:gd name="T38" fmla="*/ 0 w 70"/>
                  <a:gd name="T39" fmla="*/ 34 h 70"/>
                  <a:gd name="T40" fmla="*/ 0 w 70"/>
                  <a:gd name="T41" fmla="*/ 28 h 70"/>
                  <a:gd name="T42" fmla="*/ 2 w 70"/>
                  <a:gd name="T43" fmla="*/ 22 h 70"/>
                  <a:gd name="T44" fmla="*/ 6 w 70"/>
                  <a:gd name="T45" fmla="*/ 16 h 70"/>
                  <a:gd name="T46" fmla="*/ 10 w 70"/>
                  <a:gd name="T47" fmla="*/ 10 h 70"/>
                  <a:gd name="T48" fmla="*/ 16 w 70"/>
                  <a:gd name="T49" fmla="*/ 6 h 70"/>
                  <a:gd name="T50" fmla="*/ 22 w 70"/>
                  <a:gd name="T51" fmla="*/ 2 h 70"/>
                  <a:gd name="T52" fmla="*/ 28 w 70"/>
                  <a:gd name="T53" fmla="*/ 0 h 70"/>
                  <a:gd name="T54" fmla="*/ 34 w 70"/>
                  <a:gd name="T55" fmla="*/ 0 h 70"/>
                  <a:gd name="T56" fmla="*/ 34 w 70"/>
                  <a:gd name="T57" fmla="*/ 0 h 70"/>
                  <a:gd name="T58" fmla="*/ 42 w 70"/>
                  <a:gd name="T59" fmla="*/ 0 h 70"/>
                  <a:gd name="T60" fmla="*/ 48 w 70"/>
                  <a:gd name="T61" fmla="*/ 2 h 70"/>
                  <a:gd name="T62" fmla="*/ 54 w 70"/>
                  <a:gd name="T63" fmla="*/ 6 h 70"/>
                  <a:gd name="T64" fmla="*/ 60 w 70"/>
                  <a:gd name="T65" fmla="*/ 10 h 70"/>
                  <a:gd name="T66" fmla="*/ 64 w 70"/>
                  <a:gd name="T67" fmla="*/ 16 h 70"/>
                  <a:gd name="T68" fmla="*/ 66 w 70"/>
                  <a:gd name="T69" fmla="*/ 22 h 70"/>
                  <a:gd name="T70" fmla="*/ 68 w 70"/>
                  <a:gd name="T71" fmla="*/ 28 h 70"/>
                  <a:gd name="T72" fmla="*/ 70 w 70"/>
                  <a:gd name="T73" fmla="*/ 34 h 70"/>
                  <a:gd name="T74" fmla="*/ 70 w 70"/>
                  <a:gd name="T75"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0">
                    <a:moveTo>
                      <a:pt x="70" y="34"/>
                    </a:moveTo>
                    <a:lnTo>
                      <a:pt x="70" y="34"/>
                    </a:lnTo>
                    <a:lnTo>
                      <a:pt x="68" y="42"/>
                    </a:lnTo>
                    <a:lnTo>
                      <a:pt x="66" y="48"/>
                    </a:lnTo>
                    <a:lnTo>
                      <a:pt x="64" y="54"/>
                    </a:lnTo>
                    <a:lnTo>
                      <a:pt x="60" y="60"/>
                    </a:lnTo>
                    <a:lnTo>
                      <a:pt x="54" y="64"/>
                    </a:lnTo>
                    <a:lnTo>
                      <a:pt x="48" y="66"/>
                    </a:lnTo>
                    <a:lnTo>
                      <a:pt x="42" y="68"/>
                    </a:lnTo>
                    <a:lnTo>
                      <a:pt x="34" y="70"/>
                    </a:lnTo>
                    <a:lnTo>
                      <a:pt x="34" y="70"/>
                    </a:lnTo>
                    <a:lnTo>
                      <a:pt x="28" y="68"/>
                    </a:lnTo>
                    <a:lnTo>
                      <a:pt x="22" y="66"/>
                    </a:lnTo>
                    <a:lnTo>
                      <a:pt x="16" y="64"/>
                    </a:lnTo>
                    <a:lnTo>
                      <a:pt x="10" y="60"/>
                    </a:lnTo>
                    <a:lnTo>
                      <a:pt x="6" y="54"/>
                    </a:lnTo>
                    <a:lnTo>
                      <a:pt x="2" y="48"/>
                    </a:lnTo>
                    <a:lnTo>
                      <a:pt x="0" y="42"/>
                    </a:lnTo>
                    <a:lnTo>
                      <a:pt x="0" y="34"/>
                    </a:lnTo>
                    <a:lnTo>
                      <a:pt x="0" y="34"/>
                    </a:lnTo>
                    <a:lnTo>
                      <a:pt x="0" y="28"/>
                    </a:lnTo>
                    <a:lnTo>
                      <a:pt x="2" y="22"/>
                    </a:lnTo>
                    <a:lnTo>
                      <a:pt x="6" y="16"/>
                    </a:lnTo>
                    <a:lnTo>
                      <a:pt x="10" y="10"/>
                    </a:lnTo>
                    <a:lnTo>
                      <a:pt x="16" y="6"/>
                    </a:lnTo>
                    <a:lnTo>
                      <a:pt x="22" y="2"/>
                    </a:lnTo>
                    <a:lnTo>
                      <a:pt x="28" y="0"/>
                    </a:lnTo>
                    <a:lnTo>
                      <a:pt x="34" y="0"/>
                    </a:lnTo>
                    <a:lnTo>
                      <a:pt x="34" y="0"/>
                    </a:lnTo>
                    <a:lnTo>
                      <a:pt x="42" y="0"/>
                    </a:lnTo>
                    <a:lnTo>
                      <a:pt x="48" y="2"/>
                    </a:lnTo>
                    <a:lnTo>
                      <a:pt x="54" y="6"/>
                    </a:lnTo>
                    <a:lnTo>
                      <a:pt x="60" y="10"/>
                    </a:lnTo>
                    <a:lnTo>
                      <a:pt x="64" y="16"/>
                    </a:lnTo>
                    <a:lnTo>
                      <a:pt x="66" y="22"/>
                    </a:lnTo>
                    <a:lnTo>
                      <a:pt x="68" y="28"/>
                    </a:lnTo>
                    <a:lnTo>
                      <a:pt x="70" y="34"/>
                    </a:lnTo>
                    <a:lnTo>
                      <a:pt x="70" y="34"/>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186" name="Freeform 369"/>
              <p:cNvSpPr>
                <a:spLocks/>
              </p:cNvSpPr>
              <p:nvPr/>
            </p:nvSpPr>
            <p:spPr bwMode="auto">
              <a:xfrm>
                <a:off x="2612" y="3103"/>
                <a:ext cx="70" cy="70"/>
              </a:xfrm>
              <a:custGeom>
                <a:avLst/>
                <a:gdLst>
                  <a:gd name="T0" fmla="*/ 70 w 70"/>
                  <a:gd name="T1" fmla="*/ 34 h 70"/>
                  <a:gd name="T2" fmla="*/ 70 w 70"/>
                  <a:gd name="T3" fmla="*/ 34 h 70"/>
                  <a:gd name="T4" fmla="*/ 68 w 70"/>
                  <a:gd name="T5" fmla="*/ 42 h 70"/>
                  <a:gd name="T6" fmla="*/ 66 w 70"/>
                  <a:gd name="T7" fmla="*/ 48 h 70"/>
                  <a:gd name="T8" fmla="*/ 64 w 70"/>
                  <a:gd name="T9" fmla="*/ 54 h 70"/>
                  <a:gd name="T10" fmla="*/ 58 w 70"/>
                  <a:gd name="T11" fmla="*/ 60 h 70"/>
                  <a:gd name="T12" fmla="*/ 54 w 70"/>
                  <a:gd name="T13" fmla="*/ 64 h 70"/>
                  <a:gd name="T14" fmla="*/ 48 w 70"/>
                  <a:gd name="T15" fmla="*/ 66 h 70"/>
                  <a:gd name="T16" fmla="*/ 42 w 70"/>
                  <a:gd name="T17" fmla="*/ 68 h 70"/>
                  <a:gd name="T18" fmla="*/ 34 w 70"/>
                  <a:gd name="T19" fmla="*/ 70 h 70"/>
                  <a:gd name="T20" fmla="*/ 34 w 70"/>
                  <a:gd name="T21" fmla="*/ 70 h 70"/>
                  <a:gd name="T22" fmla="*/ 28 w 70"/>
                  <a:gd name="T23" fmla="*/ 68 h 70"/>
                  <a:gd name="T24" fmla="*/ 20 w 70"/>
                  <a:gd name="T25" fmla="*/ 66 h 70"/>
                  <a:gd name="T26" fmla="*/ 16 w 70"/>
                  <a:gd name="T27" fmla="*/ 64 h 70"/>
                  <a:gd name="T28" fmla="*/ 10 w 70"/>
                  <a:gd name="T29" fmla="*/ 60 h 70"/>
                  <a:gd name="T30" fmla="*/ 6 w 70"/>
                  <a:gd name="T31" fmla="*/ 54 h 70"/>
                  <a:gd name="T32" fmla="*/ 2 w 70"/>
                  <a:gd name="T33" fmla="*/ 48 h 70"/>
                  <a:gd name="T34" fmla="*/ 0 w 70"/>
                  <a:gd name="T35" fmla="*/ 42 h 70"/>
                  <a:gd name="T36" fmla="*/ 0 w 70"/>
                  <a:gd name="T37" fmla="*/ 34 h 70"/>
                  <a:gd name="T38" fmla="*/ 0 w 70"/>
                  <a:gd name="T39" fmla="*/ 34 h 70"/>
                  <a:gd name="T40" fmla="*/ 0 w 70"/>
                  <a:gd name="T41" fmla="*/ 28 h 70"/>
                  <a:gd name="T42" fmla="*/ 2 w 70"/>
                  <a:gd name="T43" fmla="*/ 22 h 70"/>
                  <a:gd name="T44" fmla="*/ 6 w 70"/>
                  <a:gd name="T45" fmla="*/ 16 h 70"/>
                  <a:gd name="T46" fmla="*/ 10 w 70"/>
                  <a:gd name="T47" fmla="*/ 10 h 70"/>
                  <a:gd name="T48" fmla="*/ 16 w 70"/>
                  <a:gd name="T49" fmla="*/ 6 h 70"/>
                  <a:gd name="T50" fmla="*/ 20 w 70"/>
                  <a:gd name="T51" fmla="*/ 2 h 70"/>
                  <a:gd name="T52" fmla="*/ 28 w 70"/>
                  <a:gd name="T53" fmla="*/ 0 h 70"/>
                  <a:gd name="T54" fmla="*/ 34 w 70"/>
                  <a:gd name="T55" fmla="*/ 0 h 70"/>
                  <a:gd name="T56" fmla="*/ 34 w 70"/>
                  <a:gd name="T57" fmla="*/ 0 h 70"/>
                  <a:gd name="T58" fmla="*/ 42 w 70"/>
                  <a:gd name="T59" fmla="*/ 0 h 70"/>
                  <a:gd name="T60" fmla="*/ 48 w 70"/>
                  <a:gd name="T61" fmla="*/ 2 h 70"/>
                  <a:gd name="T62" fmla="*/ 54 w 70"/>
                  <a:gd name="T63" fmla="*/ 6 h 70"/>
                  <a:gd name="T64" fmla="*/ 58 w 70"/>
                  <a:gd name="T65" fmla="*/ 10 h 70"/>
                  <a:gd name="T66" fmla="*/ 64 w 70"/>
                  <a:gd name="T67" fmla="*/ 16 h 70"/>
                  <a:gd name="T68" fmla="*/ 66 w 70"/>
                  <a:gd name="T69" fmla="*/ 22 h 70"/>
                  <a:gd name="T70" fmla="*/ 68 w 70"/>
                  <a:gd name="T71" fmla="*/ 28 h 70"/>
                  <a:gd name="T72" fmla="*/ 70 w 70"/>
                  <a:gd name="T73" fmla="*/ 34 h 70"/>
                  <a:gd name="T74" fmla="*/ 70 w 70"/>
                  <a:gd name="T75"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0">
                    <a:moveTo>
                      <a:pt x="70" y="34"/>
                    </a:moveTo>
                    <a:lnTo>
                      <a:pt x="70" y="34"/>
                    </a:lnTo>
                    <a:lnTo>
                      <a:pt x="68" y="42"/>
                    </a:lnTo>
                    <a:lnTo>
                      <a:pt x="66" y="48"/>
                    </a:lnTo>
                    <a:lnTo>
                      <a:pt x="64" y="54"/>
                    </a:lnTo>
                    <a:lnTo>
                      <a:pt x="58" y="60"/>
                    </a:lnTo>
                    <a:lnTo>
                      <a:pt x="54" y="64"/>
                    </a:lnTo>
                    <a:lnTo>
                      <a:pt x="48" y="66"/>
                    </a:lnTo>
                    <a:lnTo>
                      <a:pt x="42" y="68"/>
                    </a:lnTo>
                    <a:lnTo>
                      <a:pt x="34" y="70"/>
                    </a:lnTo>
                    <a:lnTo>
                      <a:pt x="34" y="70"/>
                    </a:lnTo>
                    <a:lnTo>
                      <a:pt x="28" y="68"/>
                    </a:lnTo>
                    <a:lnTo>
                      <a:pt x="20" y="66"/>
                    </a:lnTo>
                    <a:lnTo>
                      <a:pt x="16" y="64"/>
                    </a:lnTo>
                    <a:lnTo>
                      <a:pt x="10" y="60"/>
                    </a:lnTo>
                    <a:lnTo>
                      <a:pt x="6" y="54"/>
                    </a:lnTo>
                    <a:lnTo>
                      <a:pt x="2" y="48"/>
                    </a:lnTo>
                    <a:lnTo>
                      <a:pt x="0" y="42"/>
                    </a:lnTo>
                    <a:lnTo>
                      <a:pt x="0" y="34"/>
                    </a:lnTo>
                    <a:lnTo>
                      <a:pt x="0" y="34"/>
                    </a:lnTo>
                    <a:lnTo>
                      <a:pt x="0" y="28"/>
                    </a:lnTo>
                    <a:lnTo>
                      <a:pt x="2" y="22"/>
                    </a:lnTo>
                    <a:lnTo>
                      <a:pt x="6" y="16"/>
                    </a:lnTo>
                    <a:lnTo>
                      <a:pt x="10" y="10"/>
                    </a:lnTo>
                    <a:lnTo>
                      <a:pt x="16" y="6"/>
                    </a:lnTo>
                    <a:lnTo>
                      <a:pt x="20" y="2"/>
                    </a:lnTo>
                    <a:lnTo>
                      <a:pt x="28" y="0"/>
                    </a:lnTo>
                    <a:lnTo>
                      <a:pt x="34" y="0"/>
                    </a:lnTo>
                    <a:lnTo>
                      <a:pt x="34" y="0"/>
                    </a:lnTo>
                    <a:lnTo>
                      <a:pt x="42" y="0"/>
                    </a:lnTo>
                    <a:lnTo>
                      <a:pt x="48" y="2"/>
                    </a:lnTo>
                    <a:lnTo>
                      <a:pt x="54" y="6"/>
                    </a:lnTo>
                    <a:lnTo>
                      <a:pt x="58" y="10"/>
                    </a:lnTo>
                    <a:lnTo>
                      <a:pt x="64" y="16"/>
                    </a:lnTo>
                    <a:lnTo>
                      <a:pt x="66" y="22"/>
                    </a:lnTo>
                    <a:lnTo>
                      <a:pt x="68" y="28"/>
                    </a:lnTo>
                    <a:lnTo>
                      <a:pt x="70" y="34"/>
                    </a:lnTo>
                    <a:lnTo>
                      <a:pt x="70" y="34"/>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187" name="Freeform 370"/>
              <p:cNvSpPr>
                <a:spLocks/>
              </p:cNvSpPr>
              <p:nvPr/>
            </p:nvSpPr>
            <p:spPr bwMode="auto">
              <a:xfrm>
                <a:off x="2298" y="3103"/>
                <a:ext cx="68" cy="70"/>
              </a:xfrm>
              <a:custGeom>
                <a:avLst/>
                <a:gdLst>
                  <a:gd name="T0" fmla="*/ 68 w 68"/>
                  <a:gd name="T1" fmla="*/ 34 h 70"/>
                  <a:gd name="T2" fmla="*/ 68 w 68"/>
                  <a:gd name="T3" fmla="*/ 34 h 70"/>
                  <a:gd name="T4" fmla="*/ 68 w 68"/>
                  <a:gd name="T5" fmla="*/ 42 h 70"/>
                  <a:gd name="T6" fmla="*/ 66 w 68"/>
                  <a:gd name="T7" fmla="*/ 48 h 70"/>
                  <a:gd name="T8" fmla="*/ 62 w 68"/>
                  <a:gd name="T9" fmla="*/ 54 h 70"/>
                  <a:gd name="T10" fmla="*/ 58 w 68"/>
                  <a:gd name="T11" fmla="*/ 60 h 70"/>
                  <a:gd name="T12" fmla="*/ 54 w 68"/>
                  <a:gd name="T13" fmla="*/ 64 h 70"/>
                  <a:gd name="T14" fmla="*/ 48 w 68"/>
                  <a:gd name="T15" fmla="*/ 66 h 70"/>
                  <a:gd name="T16" fmla="*/ 42 w 68"/>
                  <a:gd name="T17" fmla="*/ 68 h 70"/>
                  <a:gd name="T18" fmla="*/ 34 w 68"/>
                  <a:gd name="T19" fmla="*/ 70 h 70"/>
                  <a:gd name="T20" fmla="*/ 34 w 68"/>
                  <a:gd name="T21" fmla="*/ 70 h 70"/>
                  <a:gd name="T22" fmla="*/ 28 w 68"/>
                  <a:gd name="T23" fmla="*/ 68 h 70"/>
                  <a:gd name="T24" fmla="*/ 20 w 68"/>
                  <a:gd name="T25" fmla="*/ 66 h 70"/>
                  <a:gd name="T26" fmla="*/ 14 w 68"/>
                  <a:gd name="T27" fmla="*/ 64 h 70"/>
                  <a:gd name="T28" fmla="*/ 10 w 68"/>
                  <a:gd name="T29" fmla="*/ 60 h 70"/>
                  <a:gd name="T30" fmla="*/ 6 w 68"/>
                  <a:gd name="T31" fmla="*/ 54 h 70"/>
                  <a:gd name="T32" fmla="*/ 2 w 68"/>
                  <a:gd name="T33" fmla="*/ 48 h 70"/>
                  <a:gd name="T34" fmla="*/ 0 w 68"/>
                  <a:gd name="T35" fmla="*/ 42 h 70"/>
                  <a:gd name="T36" fmla="*/ 0 w 68"/>
                  <a:gd name="T37" fmla="*/ 34 h 70"/>
                  <a:gd name="T38" fmla="*/ 0 w 68"/>
                  <a:gd name="T39" fmla="*/ 34 h 70"/>
                  <a:gd name="T40" fmla="*/ 0 w 68"/>
                  <a:gd name="T41" fmla="*/ 28 h 70"/>
                  <a:gd name="T42" fmla="*/ 2 w 68"/>
                  <a:gd name="T43" fmla="*/ 22 h 70"/>
                  <a:gd name="T44" fmla="*/ 6 w 68"/>
                  <a:gd name="T45" fmla="*/ 16 h 70"/>
                  <a:gd name="T46" fmla="*/ 10 w 68"/>
                  <a:gd name="T47" fmla="*/ 10 h 70"/>
                  <a:gd name="T48" fmla="*/ 14 w 68"/>
                  <a:gd name="T49" fmla="*/ 6 h 70"/>
                  <a:gd name="T50" fmla="*/ 20 w 68"/>
                  <a:gd name="T51" fmla="*/ 2 h 70"/>
                  <a:gd name="T52" fmla="*/ 28 w 68"/>
                  <a:gd name="T53" fmla="*/ 0 h 70"/>
                  <a:gd name="T54" fmla="*/ 34 w 68"/>
                  <a:gd name="T55" fmla="*/ 0 h 70"/>
                  <a:gd name="T56" fmla="*/ 34 w 68"/>
                  <a:gd name="T57" fmla="*/ 0 h 70"/>
                  <a:gd name="T58" fmla="*/ 42 w 68"/>
                  <a:gd name="T59" fmla="*/ 0 h 70"/>
                  <a:gd name="T60" fmla="*/ 48 w 68"/>
                  <a:gd name="T61" fmla="*/ 2 h 70"/>
                  <a:gd name="T62" fmla="*/ 54 w 68"/>
                  <a:gd name="T63" fmla="*/ 6 h 70"/>
                  <a:gd name="T64" fmla="*/ 58 w 68"/>
                  <a:gd name="T65" fmla="*/ 10 h 70"/>
                  <a:gd name="T66" fmla="*/ 62 w 68"/>
                  <a:gd name="T67" fmla="*/ 16 h 70"/>
                  <a:gd name="T68" fmla="*/ 66 w 68"/>
                  <a:gd name="T69" fmla="*/ 22 h 70"/>
                  <a:gd name="T70" fmla="*/ 68 w 68"/>
                  <a:gd name="T71" fmla="*/ 28 h 70"/>
                  <a:gd name="T72" fmla="*/ 68 w 68"/>
                  <a:gd name="T73" fmla="*/ 34 h 70"/>
                  <a:gd name="T74" fmla="*/ 68 w 68"/>
                  <a:gd name="T75"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 h="70">
                    <a:moveTo>
                      <a:pt x="68" y="34"/>
                    </a:moveTo>
                    <a:lnTo>
                      <a:pt x="68" y="34"/>
                    </a:lnTo>
                    <a:lnTo>
                      <a:pt x="68" y="42"/>
                    </a:lnTo>
                    <a:lnTo>
                      <a:pt x="66" y="48"/>
                    </a:lnTo>
                    <a:lnTo>
                      <a:pt x="62" y="54"/>
                    </a:lnTo>
                    <a:lnTo>
                      <a:pt x="58" y="60"/>
                    </a:lnTo>
                    <a:lnTo>
                      <a:pt x="54" y="64"/>
                    </a:lnTo>
                    <a:lnTo>
                      <a:pt x="48" y="66"/>
                    </a:lnTo>
                    <a:lnTo>
                      <a:pt x="42" y="68"/>
                    </a:lnTo>
                    <a:lnTo>
                      <a:pt x="34" y="70"/>
                    </a:lnTo>
                    <a:lnTo>
                      <a:pt x="34" y="70"/>
                    </a:lnTo>
                    <a:lnTo>
                      <a:pt x="28" y="68"/>
                    </a:lnTo>
                    <a:lnTo>
                      <a:pt x="20" y="66"/>
                    </a:lnTo>
                    <a:lnTo>
                      <a:pt x="14" y="64"/>
                    </a:lnTo>
                    <a:lnTo>
                      <a:pt x="10" y="60"/>
                    </a:lnTo>
                    <a:lnTo>
                      <a:pt x="6" y="54"/>
                    </a:lnTo>
                    <a:lnTo>
                      <a:pt x="2" y="48"/>
                    </a:lnTo>
                    <a:lnTo>
                      <a:pt x="0" y="42"/>
                    </a:lnTo>
                    <a:lnTo>
                      <a:pt x="0" y="34"/>
                    </a:lnTo>
                    <a:lnTo>
                      <a:pt x="0" y="34"/>
                    </a:lnTo>
                    <a:lnTo>
                      <a:pt x="0" y="28"/>
                    </a:lnTo>
                    <a:lnTo>
                      <a:pt x="2" y="22"/>
                    </a:lnTo>
                    <a:lnTo>
                      <a:pt x="6" y="16"/>
                    </a:lnTo>
                    <a:lnTo>
                      <a:pt x="10" y="10"/>
                    </a:lnTo>
                    <a:lnTo>
                      <a:pt x="14" y="6"/>
                    </a:lnTo>
                    <a:lnTo>
                      <a:pt x="20" y="2"/>
                    </a:lnTo>
                    <a:lnTo>
                      <a:pt x="28" y="0"/>
                    </a:lnTo>
                    <a:lnTo>
                      <a:pt x="34" y="0"/>
                    </a:lnTo>
                    <a:lnTo>
                      <a:pt x="34" y="0"/>
                    </a:lnTo>
                    <a:lnTo>
                      <a:pt x="42" y="0"/>
                    </a:lnTo>
                    <a:lnTo>
                      <a:pt x="48" y="2"/>
                    </a:lnTo>
                    <a:lnTo>
                      <a:pt x="54" y="6"/>
                    </a:lnTo>
                    <a:lnTo>
                      <a:pt x="58" y="10"/>
                    </a:lnTo>
                    <a:lnTo>
                      <a:pt x="62" y="16"/>
                    </a:lnTo>
                    <a:lnTo>
                      <a:pt x="66" y="22"/>
                    </a:lnTo>
                    <a:lnTo>
                      <a:pt x="68" y="28"/>
                    </a:lnTo>
                    <a:lnTo>
                      <a:pt x="68" y="34"/>
                    </a:lnTo>
                    <a:lnTo>
                      <a:pt x="68" y="34"/>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188" name="Freeform 371"/>
              <p:cNvSpPr>
                <a:spLocks/>
              </p:cNvSpPr>
              <p:nvPr/>
            </p:nvSpPr>
            <p:spPr bwMode="auto">
              <a:xfrm>
                <a:off x="1980" y="3099"/>
                <a:ext cx="70" cy="70"/>
              </a:xfrm>
              <a:custGeom>
                <a:avLst/>
                <a:gdLst>
                  <a:gd name="T0" fmla="*/ 70 w 70"/>
                  <a:gd name="T1" fmla="*/ 36 h 70"/>
                  <a:gd name="T2" fmla="*/ 70 w 70"/>
                  <a:gd name="T3" fmla="*/ 36 h 70"/>
                  <a:gd name="T4" fmla="*/ 68 w 70"/>
                  <a:gd name="T5" fmla="*/ 42 h 70"/>
                  <a:gd name="T6" fmla="*/ 66 w 70"/>
                  <a:gd name="T7" fmla="*/ 48 h 70"/>
                  <a:gd name="T8" fmla="*/ 64 w 70"/>
                  <a:gd name="T9" fmla="*/ 54 h 70"/>
                  <a:gd name="T10" fmla="*/ 60 w 70"/>
                  <a:gd name="T11" fmla="*/ 60 h 70"/>
                  <a:gd name="T12" fmla="*/ 54 w 70"/>
                  <a:gd name="T13" fmla="*/ 64 h 70"/>
                  <a:gd name="T14" fmla="*/ 48 w 70"/>
                  <a:gd name="T15" fmla="*/ 68 h 70"/>
                  <a:gd name="T16" fmla="*/ 42 w 70"/>
                  <a:gd name="T17" fmla="*/ 70 h 70"/>
                  <a:gd name="T18" fmla="*/ 34 w 70"/>
                  <a:gd name="T19" fmla="*/ 70 h 70"/>
                  <a:gd name="T20" fmla="*/ 34 w 70"/>
                  <a:gd name="T21" fmla="*/ 70 h 70"/>
                  <a:gd name="T22" fmla="*/ 28 w 70"/>
                  <a:gd name="T23" fmla="*/ 70 h 70"/>
                  <a:gd name="T24" fmla="*/ 22 w 70"/>
                  <a:gd name="T25" fmla="*/ 68 h 70"/>
                  <a:gd name="T26" fmla="*/ 16 w 70"/>
                  <a:gd name="T27" fmla="*/ 64 h 70"/>
                  <a:gd name="T28" fmla="*/ 10 w 70"/>
                  <a:gd name="T29" fmla="*/ 60 h 70"/>
                  <a:gd name="T30" fmla="*/ 6 w 70"/>
                  <a:gd name="T31" fmla="*/ 54 h 70"/>
                  <a:gd name="T32" fmla="*/ 2 w 70"/>
                  <a:gd name="T33" fmla="*/ 48 h 70"/>
                  <a:gd name="T34" fmla="*/ 0 w 70"/>
                  <a:gd name="T35" fmla="*/ 42 h 70"/>
                  <a:gd name="T36" fmla="*/ 0 w 70"/>
                  <a:gd name="T37" fmla="*/ 36 h 70"/>
                  <a:gd name="T38" fmla="*/ 0 w 70"/>
                  <a:gd name="T39" fmla="*/ 36 h 70"/>
                  <a:gd name="T40" fmla="*/ 0 w 70"/>
                  <a:gd name="T41" fmla="*/ 28 h 70"/>
                  <a:gd name="T42" fmla="*/ 2 w 70"/>
                  <a:gd name="T43" fmla="*/ 22 h 70"/>
                  <a:gd name="T44" fmla="*/ 6 w 70"/>
                  <a:gd name="T45" fmla="*/ 16 h 70"/>
                  <a:gd name="T46" fmla="*/ 10 w 70"/>
                  <a:gd name="T47" fmla="*/ 10 h 70"/>
                  <a:gd name="T48" fmla="*/ 16 w 70"/>
                  <a:gd name="T49" fmla="*/ 6 h 70"/>
                  <a:gd name="T50" fmla="*/ 22 w 70"/>
                  <a:gd name="T51" fmla="*/ 4 h 70"/>
                  <a:gd name="T52" fmla="*/ 28 w 70"/>
                  <a:gd name="T53" fmla="*/ 2 h 70"/>
                  <a:gd name="T54" fmla="*/ 34 w 70"/>
                  <a:gd name="T55" fmla="*/ 0 h 70"/>
                  <a:gd name="T56" fmla="*/ 34 w 70"/>
                  <a:gd name="T57" fmla="*/ 0 h 70"/>
                  <a:gd name="T58" fmla="*/ 42 w 70"/>
                  <a:gd name="T59" fmla="*/ 2 h 70"/>
                  <a:gd name="T60" fmla="*/ 48 w 70"/>
                  <a:gd name="T61" fmla="*/ 4 h 70"/>
                  <a:gd name="T62" fmla="*/ 54 w 70"/>
                  <a:gd name="T63" fmla="*/ 6 h 70"/>
                  <a:gd name="T64" fmla="*/ 60 w 70"/>
                  <a:gd name="T65" fmla="*/ 10 h 70"/>
                  <a:gd name="T66" fmla="*/ 64 w 70"/>
                  <a:gd name="T67" fmla="*/ 16 h 70"/>
                  <a:gd name="T68" fmla="*/ 66 w 70"/>
                  <a:gd name="T69" fmla="*/ 22 h 70"/>
                  <a:gd name="T70" fmla="*/ 68 w 70"/>
                  <a:gd name="T71" fmla="*/ 28 h 70"/>
                  <a:gd name="T72" fmla="*/ 70 w 70"/>
                  <a:gd name="T73" fmla="*/ 36 h 70"/>
                  <a:gd name="T74" fmla="*/ 70 w 70"/>
                  <a:gd name="T75"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0">
                    <a:moveTo>
                      <a:pt x="70" y="36"/>
                    </a:moveTo>
                    <a:lnTo>
                      <a:pt x="70" y="36"/>
                    </a:lnTo>
                    <a:lnTo>
                      <a:pt x="68" y="42"/>
                    </a:lnTo>
                    <a:lnTo>
                      <a:pt x="66" y="48"/>
                    </a:lnTo>
                    <a:lnTo>
                      <a:pt x="64" y="54"/>
                    </a:lnTo>
                    <a:lnTo>
                      <a:pt x="60" y="60"/>
                    </a:lnTo>
                    <a:lnTo>
                      <a:pt x="54" y="64"/>
                    </a:lnTo>
                    <a:lnTo>
                      <a:pt x="48" y="68"/>
                    </a:lnTo>
                    <a:lnTo>
                      <a:pt x="42" y="70"/>
                    </a:lnTo>
                    <a:lnTo>
                      <a:pt x="34" y="70"/>
                    </a:lnTo>
                    <a:lnTo>
                      <a:pt x="34" y="70"/>
                    </a:lnTo>
                    <a:lnTo>
                      <a:pt x="28" y="70"/>
                    </a:lnTo>
                    <a:lnTo>
                      <a:pt x="22" y="68"/>
                    </a:lnTo>
                    <a:lnTo>
                      <a:pt x="16" y="64"/>
                    </a:lnTo>
                    <a:lnTo>
                      <a:pt x="10" y="60"/>
                    </a:lnTo>
                    <a:lnTo>
                      <a:pt x="6" y="54"/>
                    </a:lnTo>
                    <a:lnTo>
                      <a:pt x="2" y="48"/>
                    </a:lnTo>
                    <a:lnTo>
                      <a:pt x="0" y="42"/>
                    </a:lnTo>
                    <a:lnTo>
                      <a:pt x="0" y="36"/>
                    </a:lnTo>
                    <a:lnTo>
                      <a:pt x="0" y="36"/>
                    </a:lnTo>
                    <a:lnTo>
                      <a:pt x="0" y="28"/>
                    </a:lnTo>
                    <a:lnTo>
                      <a:pt x="2" y="22"/>
                    </a:lnTo>
                    <a:lnTo>
                      <a:pt x="6" y="16"/>
                    </a:lnTo>
                    <a:lnTo>
                      <a:pt x="10" y="10"/>
                    </a:lnTo>
                    <a:lnTo>
                      <a:pt x="16" y="6"/>
                    </a:lnTo>
                    <a:lnTo>
                      <a:pt x="22" y="4"/>
                    </a:lnTo>
                    <a:lnTo>
                      <a:pt x="28" y="2"/>
                    </a:lnTo>
                    <a:lnTo>
                      <a:pt x="34" y="0"/>
                    </a:lnTo>
                    <a:lnTo>
                      <a:pt x="34" y="0"/>
                    </a:lnTo>
                    <a:lnTo>
                      <a:pt x="42" y="2"/>
                    </a:lnTo>
                    <a:lnTo>
                      <a:pt x="48" y="4"/>
                    </a:lnTo>
                    <a:lnTo>
                      <a:pt x="54" y="6"/>
                    </a:lnTo>
                    <a:lnTo>
                      <a:pt x="60" y="10"/>
                    </a:lnTo>
                    <a:lnTo>
                      <a:pt x="64" y="16"/>
                    </a:lnTo>
                    <a:lnTo>
                      <a:pt x="66" y="22"/>
                    </a:lnTo>
                    <a:lnTo>
                      <a:pt x="68" y="28"/>
                    </a:lnTo>
                    <a:lnTo>
                      <a:pt x="70" y="36"/>
                    </a:lnTo>
                    <a:lnTo>
                      <a:pt x="70" y="36"/>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189" name="Freeform 372"/>
              <p:cNvSpPr>
                <a:spLocks/>
              </p:cNvSpPr>
              <p:nvPr/>
            </p:nvSpPr>
            <p:spPr bwMode="auto">
              <a:xfrm>
                <a:off x="1654" y="2803"/>
                <a:ext cx="68" cy="70"/>
              </a:xfrm>
              <a:custGeom>
                <a:avLst/>
                <a:gdLst>
                  <a:gd name="T0" fmla="*/ 68 w 68"/>
                  <a:gd name="T1" fmla="*/ 36 h 70"/>
                  <a:gd name="T2" fmla="*/ 68 w 68"/>
                  <a:gd name="T3" fmla="*/ 36 h 70"/>
                  <a:gd name="T4" fmla="*/ 68 w 68"/>
                  <a:gd name="T5" fmla="*/ 42 h 70"/>
                  <a:gd name="T6" fmla="*/ 66 w 68"/>
                  <a:gd name="T7" fmla="*/ 48 h 70"/>
                  <a:gd name="T8" fmla="*/ 62 w 68"/>
                  <a:gd name="T9" fmla="*/ 54 h 70"/>
                  <a:gd name="T10" fmla="*/ 58 w 68"/>
                  <a:gd name="T11" fmla="*/ 60 h 70"/>
                  <a:gd name="T12" fmla="*/ 54 w 68"/>
                  <a:gd name="T13" fmla="*/ 64 h 70"/>
                  <a:gd name="T14" fmla="*/ 48 w 68"/>
                  <a:gd name="T15" fmla="*/ 68 h 70"/>
                  <a:gd name="T16" fmla="*/ 40 w 68"/>
                  <a:gd name="T17" fmla="*/ 70 h 70"/>
                  <a:gd name="T18" fmla="*/ 34 w 68"/>
                  <a:gd name="T19" fmla="*/ 70 h 70"/>
                  <a:gd name="T20" fmla="*/ 34 w 68"/>
                  <a:gd name="T21" fmla="*/ 70 h 70"/>
                  <a:gd name="T22" fmla="*/ 26 w 68"/>
                  <a:gd name="T23" fmla="*/ 70 h 70"/>
                  <a:gd name="T24" fmla="*/ 20 w 68"/>
                  <a:gd name="T25" fmla="*/ 68 h 70"/>
                  <a:gd name="T26" fmla="*/ 14 w 68"/>
                  <a:gd name="T27" fmla="*/ 64 h 70"/>
                  <a:gd name="T28" fmla="*/ 10 w 68"/>
                  <a:gd name="T29" fmla="*/ 60 h 70"/>
                  <a:gd name="T30" fmla="*/ 6 w 68"/>
                  <a:gd name="T31" fmla="*/ 54 h 70"/>
                  <a:gd name="T32" fmla="*/ 2 w 68"/>
                  <a:gd name="T33" fmla="*/ 48 h 70"/>
                  <a:gd name="T34" fmla="*/ 0 w 68"/>
                  <a:gd name="T35" fmla="*/ 42 h 70"/>
                  <a:gd name="T36" fmla="*/ 0 w 68"/>
                  <a:gd name="T37" fmla="*/ 36 h 70"/>
                  <a:gd name="T38" fmla="*/ 0 w 68"/>
                  <a:gd name="T39" fmla="*/ 36 h 70"/>
                  <a:gd name="T40" fmla="*/ 0 w 68"/>
                  <a:gd name="T41" fmla="*/ 28 h 70"/>
                  <a:gd name="T42" fmla="*/ 2 w 68"/>
                  <a:gd name="T43" fmla="*/ 22 h 70"/>
                  <a:gd name="T44" fmla="*/ 6 w 68"/>
                  <a:gd name="T45" fmla="*/ 16 h 70"/>
                  <a:gd name="T46" fmla="*/ 10 w 68"/>
                  <a:gd name="T47" fmla="*/ 10 h 70"/>
                  <a:gd name="T48" fmla="*/ 14 w 68"/>
                  <a:gd name="T49" fmla="*/ 6 h 70"/>
                  <a:gd name="T50" fmla="*/ 20 w 68"/>
                  <a:gd name="T51" fmla="*/ 4 h 70"/>
                  <a:gd name="T52" fmla="*/ 26 w 68"/>
                  <a:gd name="T53" fmla="*/ 2 h 70"/>
                  <a:gd name="T54" fmla="*/ 34 w 68"/>
                  <a:gd name="T55" fmla="*/ 0 h 70"/>
                  <a:gd name="T56" fmla="*/ 34 w 68"/>
                  <a:gd name="T57" fmla="*/ 0 h 70"/>
                  <a:gd name="T58" fmla="*/ 40 w 68"/>
                  <a:gd name="T59" fmla="*/ 2 h 70"/>
                  <a:gd name="T60" fmla="*/ 48 w 68"/>
                  <a:gd name="T61" fmla="*/ 4 h 70"/>
                  <a:gd name="T62" fmla="*/ 54 w 68"/>
                  <a:gd name="T63" fmla="*/ 6 h 70"/>
                  <a:gd name="T64" fmla="*/ 58 w 68"/>
                  <a:gd name="T65" fmla="*/ 10 h 70"/>
                  <a:gd name="T66" fmla="*/ 62 w 68"/>
                  <a:gd name="T67" fmla="*/ 16 h 70"/>
                  <a:gd name="T68" fmla="*/ 66 w 68"/>
                  <a:gd name="T69" fmla="*/ 22 h 70"/>
                  <a:gd name="T70" fmla="*/ 68 w 68"/>
                  <a:gd name="T71" fmla="*/ 28 h 70"/>
                  <a:gd name="T72" fmla="*/ 68 w 68"/>
                  <a:gd name="T73" fmla="*/ 36 h 70"/>
                  <a:gd name="T74" fmla="*/ 68 w 68"/>
                  <a:gd name="T75"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 h="70">
                    <a:moveTo>
                      <a:pt x="68" y="36"/>
                    </a:moveTo>
                    <a:lnTo>
                      <a:pt x="68" y="36"/>
                    </a:lnTo>
                    <a:lnTo>
                      <a:pt x="68" y="42"/>
                    </a:lnTo>
                    <a:lnTo>
                      <a:pt x="66" y="48"/>
                    </a:lnTo>
                    <a:lnTo>
                      <a:pt x="62" y="54"/>
                    </a:lnTo>
                    <a:lnTo>
                      <a:pt x="58" y="60"/>
                    </a:lnTo>
                    <a:lnTo>
                      <a:pt x="54" y="64"/>
                    </a:lnTo>
                    <a:lnTo>
                      <a:pt x="48" y="68"/>
                    </a:lnTo>
                    <a:lnTo>
                      <a:pt x="40" y="70"/>
                    </a:lnTo>
                    <a:lnTo>
                      <a:pt x="34" y="70"/>
                    </a:lnTo>
                    <a:lnTo>
                      <a:pt x="34" y="70"/>
                    </a:lnTo>
                    <a:lnTo>
                      <a:pt x="26" y="70"/>
                    </a:lnTo>
                    <a:lnTo>
                      <a:pt x="20" y="68"/>
                    </a:lnTo>
                    <a:lnTo>
                      <a:pt x="14" y="64"/>
                    </a:lnTo>
                    <a:lnTo>
                      <a:pt x="10" y="60"/>
                    </a:lnTo>
                    <a:lnTo>
                      <a:pt x="6" y="54"/>
                    </a:lnTo>
                    <a:lnTo>
                      <a:pt x="2" y="48"/>
                    </a:lnTo>
                    <a:lnTo>
                      <a:pt x="0" y="42"/>
                    </a:lnTo>
                    <a:lnTo>
                      <a:pt x="0" y="36"/>
                    </a:lnTo>
                    <a:lnTo>
                      <a:pt x="0" y="36"/>
                    </a:lnTo>
                    <a:lnTo>
                      <a:pt x="0" y="28"/>
                    </a:lnTo>
                    <a:lnTo>
                      <a:pt x="2" y="22"/>
                    </a:lnTo>
                    <a:lnTo>
                      <a:pt x="6" y="16"/>
                    </a:lnTo>
                    <a:lnTo>
                      <a:pt x="10" y="10"/>
                    </a:lnTo>
                    <a:lnTo>
                      <a:pt x="14" y="6"/>
                    </a:lnTo>
                    <a:lnTo>
                      <a:pt x="20" y="4"/>
                    </a:lnTo>
                    <a:lnTo>
                      <a:pt x="26" y="2"/>
                    </a:lnTo>
                    <a:lnTo>
                      <a:pt x="34" y="0"/>
                    </a:lnTo>
                    <a:lnTo>
                      <a:pt x="34" y="0"/>
                    </a:lnTo>
                    <a:lnTo>
                      <a:pt x="40" y="2"/>
                    </a:lnTo>
                    <a:lnTo>
                      <a:pt x="48" y="4"/>
                    </a:lnTo>
                    <a:lnTo>
                      <a:pt x="54" y="6"/>
                    </a:lnTo>
                    <a:lnTo>
                      <a:pt x="58" y="10"/>
                    </a:lnTo>
                    <a:lnTo>
                      <a:pt x="62" y="16"/>
                    </a:lnTo>
                    <a:lnTo>
                      <a:pt x="66" y="22"/>
                    </a:lnTo>
                    <a:lnTo>
                      <a:pt x="68" y="28"/>
                    </a:lnTo>
                    <a:lnTo>
                      <a:pt x="68" y="36"/>
                    </a:lnTo>
                    <a:lnTo>
                      <a:pt x="68" y="36"/>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190" name="Freeform 373"/>
              <p:cNvSpPr>
                <a:spLocks/>
              </p:cNvSpPr>
              <p:nvPr/>
            </p:nvSpPr>
            <p:spPr bwMode="auto">
              <a:xfrm>
                <a:off x="1330" y="2913"/>
                <a:ext cx="70" cy="70"/>
              </a:xfrm>
              <a:custGeom>
                <a:avLst/>
                <a:gdLst>
                  <a:gd name="T0" fmla="*/ 70 w 70"/>
                  <a:gd name="T1" fmla="*/ 36 h 70"/>
                  <a:gd name="T2" fmla="*/ 70 w 70"/>
                  <a:gd name="T3" fmla="*/ 36 h 70"/>
                  <a:gd name="T4" fmla="*/ 70 w 70"/>
                  <a:gd name="T5" fmla="*/ 42 h 70"/>
                  <a:gd name="T6" fmla="*/ 68 w 70"/>
                  <a:gd name="T7" fmla="*/ 48 h 70"/>
                  <a:gd name="T8" fmla="*/ 64 w 70"/>
                  <a:gd name="T9" fmla="*/ 54 h 70"/>
                  <a:gd name="T10" fmla="*/ 60 w 70"/>
                  <a:gd name="T11" fmla="*/ 60 h 70"/>
                  <a:gd name="T12" fmla="*/ 54 w 70"/>
                  <a:gd name="T13" fmla="*/ 64 h 70"/>
                  <a:gd name="T14" fmla="*/ 50 w 70"/>
                  <a:gd name="T15" fmla="*/ 68 h 70"/>
                  <a:gd name="T16" fmla="*/ 42 w 70"/>
                  <a:gd name="T17" fmla="*/ 70 h 70"/>
                  <a:gd name="T18" fmla="*/ 36 w 70"/>
                  <a:gd name="T19" fmla="*/ 70 h 70"/>
                  <a:gd name="T20" fmla="*/ 36 w 70"/>
                  <a:gd name="T21" fmla="*/ 70 h 70"/>
                  <a:gd name="T22" fmla="*/ 28 w 70"/>
                  <a:gd name="T23" fmla="*/ 70 h 70"/>
                  <a:gd name="T24" fmla="*/ 22 w 70"/>
                  <a:gd name="T25" fmla="*/ 68 h 70"/>
                  <a:gd name="T26" fmla="*/ 16 w 70"/>
                  <a:gd name="T27" fmla="*/ 64 h 70"/>
                  <a:gd name="T28" fmla="*/ 12 w 70"/>
                  <a:gd name="T29" fmla="*/ 60 h 70"/>
                  <a:gd name="T30" fmla="*/ 6 w 70"/>
                  <a:gd name="T31" fmla="*/ 54 h 70"/>
                  <a:gd name="T32" fmla="*/ 4 w 70"/>
                  <a:gd name="T33" fmla="*/ 48 h 70"/>
                  <a:gd name="T34" fmla="*/ 2 w 70"/>
                  <a:gd name="T35" fmla="*/ 42 h 70"/>
                  <a:gd name="T36" fmla="*/ 0 w 70"/>
                  <a:gd name="T37" fmla="*/ 36 h 70"/>
                  <a:gd name="T38" fmla="*/ 0 w 70"/>
                  <a:gd name="T39" fmla="*/ 36 h 70"/>
                  <a:gd name="T40" fmla="*/ 2 w 70"/>
                  <a:gd name="T41" fmla="*/ 28 h 70"/>
                  <a:gd name="T42" fmla="*/ 4 w 70"/>
                  <a:gd name="T43" fmla="*/ 22 h 70"/>
                  <a:gd name="T44" fmla="*/ 6 w 70"/>
                  <a:gd name="T45" fmla="*/ 16 h 70"/>
                  <a:gd name="T46" fmla="*/ 12 w 70"/>
                  <a:gd name="T47" fmla="*/ 10 h 70"/>
                  <a:gd name="T48" fmla="*/ 16 w 70"/>
                  <a:gd name="T49" fmla="*/ 6 h 70"/>
                  <a:gd name="T50" fmla="*/ 22 w 70"/>
                  <a:gd name="T51" fmla="*/ 4 h 70"/>
                  <a:gd name="T52" fmla="*/ 28 w 70"/>
                  <a:gd name="T53" fmla="*/ 2 h 70"/>
                  <a:gd name="T54" fmla="*/ 36 w 70"/>
                  <a:gd name="T55" fmla="*/ 0 h 70"/>
                  <a:gd name="T56" fmla="*/ 36 w 70"/>
                  <a:gd name="T57" fmla="*/ 0 h 70"/>
                  <a:gd name="T58" fmla="*/ 42 w 70"/>
                  <a:gd name="T59" fmla="*/ 2 h 70"/>
                  <a:gd name="T60" fmla="*/ 50 w 70"/>
                  <a:gd name="T61" fmla="*/ 4 h 70"/>
                  <a:gd name="T62" fmla="*/ 54 w 70"/>
                  <a:gd name="T63" fmla="*/ 6 h 70"/>
                  <a:gd name="T64" fmla="*/ 60 w 70"/>
                  <a:gd name="T65" fmla="*/ 10 h 70"/>
                  <a:gd name="T66" fmla="*/ 64 w 70"/>
                  <a:gd name="T67" fmla="*/ 16 h 70"/>
                  <a:gd name="T68" fmla="*/ 68 w 70"/>
                  <a:gd name="T69" fmla="*/ 22 h 70"/>
                  <a:gd name="T70" fmla="*/ 70 w 70"/>
                  <a:gd name="T71" fmla="*/ 28 h 70"/>
                  <a:gd name="T72" fmla="*/ 70 w 70"/>
                  <a:gd name="T73" fmla="*/ 36 h 70"/>
                  <a:gd name="T74" fmla="*/ 70 w 70"/>
                  <a:gd name="T75"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 h="70">
                    <a:moveTo>
                      <a:pt x="70" y="36"/>
                    </a:moveTo>
                    <a:lnTo>
                      <a:pt x="70" y="36"/>
                    </a:lnTo>
                    <a:lnTo>
                      <a:pt x="70" y="42"/>
                    </a:lnTo>
                    <a:lnTo>
                      <a:pt x="68" y="48"/>
                    </a:lnTo>
                    <a:lnTo>
                      <a:pt x="64" y="54"/>
                    </a:lnTo>
                    <a:lnTo>
                      <a:pt x="60" y="60"/>
                    </a:lnTo>
                    <a:lnTo>
                      <a:pt x="54" y="64"/>
                    </a:lnTo>
                    <a:lnTo>
                      <a:pt x="50" y="68"/>
                    </a:lnTo>
                    <a:lnTo>
                      <a:pt x="42" y="70"/>
                    </a:lnTo>
                    <a:lnTo>
                      <a:pt x="36" y="70"/>
                    </a:lnTo>
                    <a:lnTo>
                      <a:pt x="36" y="70"/>
                    </a:lnTo>
                    <a:lnTo>
                      <a:pt x="28" y="70"/>
                    </a:lnTo>
                    <a:lnTo>
                      <a:pt x="22" y="68"/>
                    </a:lnTo>
                    <a:lnTo>
                      <a:pt x="16" y="64"/>
                    </a:lnTo>
                    <a:lnTo>
                      <a:pt x="12" y="60"/>
                    </a:lnTo>
                    <a:lnTo>
                      <a:pt x="6" y="54"/>
                    </a:lnTo>
                    <a:lnTo>
                      <a:pt x="4" y="48"/>
                    </a:lnTo>
                    <a:lnTo>
                      <a:pt x="2" y="42"/>
                    </a:lnTo>
                    <a:lnTo>
                      <a:pt x="0" y="36"/>
                    </a:lnTo>
                    <a:lnTo>
                      <a:pt x="0" y="36"/>
                    </a:lnTo>
                    <a:lnTo>
                      <a:pt x="2" y="28"/>
                    </a:lnTo>
                    <a:lnTo>
                      <a:pt x="4" y="22"/>
                    </a:lnTo>
                    <a:lnTo>
                      <a:pt x="6" y="16"/>
                    </a:lnTo>
                    <a:lnTo>
                      <a:pt x="12" y="10"/>
                    </a:lnTo>
                    <a:lnTo>
                      <a:pt x="16" y="6"/>
                    </a:lnTo>
                    <a:lnTo>
                      <a:pt x="22" y="4"/>
                    </a:lnTo>
                    <a:lnTo>
                      <a:pt x="28" y="2"/>
                    </a:lnTo>
                    <a:lnTo>
                      <a:pt x="36" y="0"/>
                    </a:lnTo>
                    <a:lnTo>
                      <a:pt x="36" y="0"/>
                    </a:lnTo>
                    <a:lnTo>
                      <a:pt x="42" y="2"/>
                    </a:lnTo>
                    <a:lnTo>
                      <a:pt x="50" y="4"/>
                    </a:lnTo>
                    <a:lnTo>
                      <a:pt x="54" y="6"/>
                    </a:lnTo>
                    <a:lnTo>
                      <a:pt x="60" y="10"/>
                    </a:lnTo>
                    <a:lnTo>
                      <a:pt x="64" y="16"/>
                    </a:lnTo>
                    <a:lnTo>
                      <a:pt x="68" y="22"/>
                    </a:lnTo>
                    <a:lnTo>
                      <a:pt x="70" y="28"/>
                    </a:lnTo>
                    <a:lnTo>
                      <a:pt x="70" y="36"/>
                    </a:lnTo>
                    <a:lnTo>
                      <a:pt x="70" y="36"/>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grpSp>
        <p:sp>
          <p:nvSpPr>
            <p:cNvPr id="386" name="Rectangle 162"/>
            <p:cNvSpPr>
              <a:spLocks noChangeArrowheads="1"/>
            </p:cNvSpPr>
            <p:nvPr/>
          </p:nvSpPr>
          <p:spPr bwMode="auto">
            <a:xfrm>
              <a:off x="6712963" y="2060194"/>
              <a:ext cx="874576" cy="18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challenge</a:t>
              </a:r>
              <a:endParaRPr lang="en-US" altLang="en-US" sz="1588" dirty="0">
                <a:latin typeface="+mn-lt"/>
              </a:endParaRPr>
            </a:p>
          </p:txBody>
        </p:sp>
        <p:sp>
          <p:nvSpPr>
            <p:cNvPr id="387" name="Rectangle 162"/>
            <p:cNvSpPr>
              <a:spLocks noChangeArrowheads="1"/>
            </p:cNvSpPr>
            <p:nvPr/>
          </p:nvSpPr>
          <p:spPr bwMode="auto">
            <a:xfrm>
              <a:off x="8286147" y="2009249"/>
              <a:ext cx="874576" cy="18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challenge</a:t>
              </a:r>
              <a:endParaRPr lang="en-US" altLang="en-US" sz="1588" dirty="0">
                <a:latin typeface="+mn-lt"/>
              </a:endParaRPr>
            </a:p>
          </p:txBody>
        </p:sp>
        <p:sp>
          <p:nvSpPr>
            <p:cNvPr id="388" name="Rectangle 158"/>
            <p:cNvSpPr>
              <a:spLocks noChangeArrowheads="1"/>
            </p:cNvSpPr>
            <p:nvPr/>
          </p:nvSpPr>
          <p:spPr bwMode="auto">
            <a:xfrm>
              <a:off x="6745263" y="1889178"/>
              <a:ext cx="762627" cy="18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Allergen</a:t>
              </a:r>
              <a:endParaRPr lang="en-US" altLang="en-US" sz="1588" dirty="0">
                <a:latin typeface="+mn-lt"/>
              </a:endParaRPr>
            </a:p>
          </p:txBody>
        </p:sp>
        <p:sp>
          <p:nvSpPr>
            <p:cNvPr id="389" name="Rectangle 158"/>
            <p:cNvSpPr>
              <a:spLocks noChangeArrowheads="1"/>
            </p:cNvSpPr>
            <p:nvPr/>
          </p:nvSpPr>
          <p:spPr bwMode="auto">
            <a:xfrm>
              <a:off x="8320518" y="1816339"/>
              <a:ext cx="762627" cy="18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412" b="1" dirty="0">
                  <a:latin typeface="+mn-lt"/>
                </a:rPr>
                <a:t>Allergen</a:t>
              </a:r>
              <a:endParaRPr lang="en-US" altLang="en-US" sz="1588" dirty="0">
                <a:latin typeface="+mn-lt"/>
              </a:endParaRPr>
            </a:p>
          </p:txBody>
        </p:sp>
        <p:cxnSp>
          <p:nvCxnSpPr>
            <p:cNvPr id="3" name="Straight Connector 2">
              <a:extLst>
                <a:ext uri="{FF2B5EF4-FFF2-40B4-BE49-F238E27FC236}">
                  <a16:creationId xmlns:a16="http://schemas.microsoft.com/office/drawing/2014/main" id="{5A105E13-3F34-4C62-BD5F-AC4033333FC7}"/>
                </a:ext>
              </a:extLst>
            </p:cNvPr>
            <p:cNvCxnSpPr>
              <a:stCxn id="179" idx="27"/>
              <a:endCxn id="179" idx="29"/>
            </p:cNvCxnSpPr>
            <p:nvPr/>
          </p:nvCxnSpPr>
          <p:spPr>
            <a:xfrm>
              <a:off x="9210870" y="4528560"/>
              <a:ext cx="13195" cy="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8341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746" y="183751"/>
            <a:ext cx="11853824" cy="838200"/>
          </a:xfrm>
        </p:spPr>
        <p:txBody>
          <a:bodyPr>
            <a:noAutofit/>
          </a:bodyPr>
          <a:lstStyle/>
          <a:p>
            <a:r>
              <a:rPr lang="en-US" sz="3600" dirty="0">
                <a:solidFill>
                  <a:schemeClr val="tx1"/>
                </a:solidFill>
              </a:rPr>
              <a:t>Mepolizumab in Severe Prednisone-Dependent Eosinophilic Asthma</a:t>
            </a:r>
          </a:p>
        </p:txBody>
      </p:sp>
      <p:sp>
        <p:nvSpPr>
          <p:cNvPr id="4" name="Content Placeholder 1"/>
          <p:cNvSpPr>
            <a:spLocks noGrp="1"/>
          </p:cNvSpPr>
          <p:nvPr>
            <p:ph idx="1"/>
          </p:nvPr>
        </p:nvSpPr>
        <p:spPr>
          <a:xfrm>
            <a:off x="474580" y="1346858"/>
            <a:ext cx="4281463" cy="3838980"/>
          </a:xfrm>
        </p:spPr>
        <p:txBody>
          <a:bodyPr/>
          <a:lstStyle/>
          <a:p>
            <a:r>
              <a:rPr lang="en-US" dirty="0">
                <a:solidFill>
                  <a:schemeClr val="tx1"/>
                </a:solidFill>
              </a:rPr>
              <a:t>Significant reduction in exacerbations (</a:t>
            </a:r>
            <a:r>
              <a:rPr lang="en-US" i="1" dirty="0">
                <a:solidFill>
                  <a:schemeClr val="tx1"/>
                </a:solidFill>
              </a:rPr>
              <a:t>P</a:t>
            </a:r>
            <a:r>
              <a:rPr lang="en-US" dirty="0">
                <a:solidFill>
                  <a:schemeClr val="tx1"/>
                </a:solidFill>
              </a:rPr>
              <a:t>=0.002)</a:t>
            </a:r>
          </a:p>
          <a:p>
            <a:r>
              <a:rPr lang="en-US" dirty="0">
                <a:solidFill>
                  <a:schemeClr val="tx1"/>
                </a:solidFill>
              </a:rPr>
              <a:t>Significant reduction in </a:t>
            </a:r>
            <a:br>
              <a:rPr lang="en-US" dirty="0">
                <a:solidFill>
                  <a:schemeClr val="tx1"/>
                </a:solidFill>
              </a:rPr>
            </a:br>
            <a:r>
              <a:rPr lang="en-US" dirty="0">
                <a:solidFill>
                  <a:schemeClr val="tx1"/>
                </a:solidFill>
              </a:rPr>
              <a:t>steroid dose</a:t>
            </a:r>
          </a:p>
          <a:p>
            <a:pPr lvl="1"/>
            <a:r>
              <a:rPr lang="en-US" dirty="0">
                <a:solidFill>
                  <a:schemeClr val="tx1"/>
                </a:solidFill>
              </a:rPr>
              <a:t>84% mepolizumab</a:t>
            </a:r>
          </a:p>
          <a:p>
            <a:pPr lvl="1"/>
            <a:r>
              <a:rPr lang="en-US" dirty="0">
                <a:solidFill>
                  <a:schemeClr val="tx1"/>
                </a:solidFill>
              </a:rPr>
              <a:t>48% placebo</a:t>
            </a:r>
          </a:p>
          <a:p>
            <a:r>
              <a:rPr lang="en-US" dirty="0">
                <a:solidFill>
                  <a:schemeClr val="tx1"/>
                </a:solidFill>
              </a:rPr>
              <a:t>Sustained benefit x 8 weeks</a:t>
            </a:r>
          </a:p>
          <a:p>
            <a:r>
              <a:rPr lang="en-US" dirty="0">
                <a:solidFill>
                  <a:schemeClr val="tx1"/>
                </a:solidFill>
              </a:rPr>
              <a:t>Reduced eosinophils</a:t>
            </a:r>
          </a:p>
          <a:p>
            <a:r>
              <a:rPr lang="en-US" dirty="0">
                <a:solidFill>
                  <a:schemeClr val="tx1"/>
                </a:solidFill>
              </a:rPr>
              <a:t>No serious adverse events</a:t>
            </a:r>
          </a:p>
        </p:txBody>
      </p:sp>
      <p:sp>
        <p:nvSpPr>
          <p:cNvPr id="88" name="Text Placeholder 87"/>
          <p:cNvSpPr>
            <a:spLocks noGrp="1"/>
          </p:cNvSpPr>
          <p:nvPr>
            <p:ph type="body" sz="quarter" idx="10"/>
          </p:nvPr>
        </p:nvSpPr>
        <p:spPr>
          <a:xfrm>
            <a:off x="2921866" y="6126755"/>
            <a:ext cx="6976042" cy="261393"/>
          </a:xfrm>
        </p:spPr>
        <p:txBody>
          <a:bodyPr/>
          <a:lstStyle/>
          <a:p>
            <a:r>
              <a:rPr lang="da-DK" sz="1200" b="0" dirty="0">
                <a:solidFill>
                  <a:schemeClr val="tx1"/>
                </a:solidFill>
              </a:rPr>
              <a:t>Nair P, et al. </a:t>
            </a:r>
            <a:r>
              <a:rPr lang="da-DK" sz="1200" b="0" i="1" dirty="0">
                <a:solidFill>
                  <a:schemeClr val="tx1"/>
                </a:solidFill>
              </a:rPr>
              <a:t>N Engl J Med</a:t>
            </a:r>
            <a:r>
              <a:rPr lang="da-DK" sz="1200" b="0" dirty="0">
                <a:solidFill>
                  <a:schemeClr val="tx1"/>
                </a:solidFill>
              </a:rPr>
              <a:t>. 2009;360(10):985-993.</a:t>
            </a:r>
          </a:p>
        </p:txBody>
      </p:sp>
      <p:sp>
        <p:nvSpPr>
          <p:cNvPr id="5" name="TextBox 4"/>
          <p:cNvSpPr txBox="1"/>
          <p:nvPr/>
        </p:nvSpPr>
        <p:spPr>
          <a:xfrm>
            <a:off x="5559310" y="1182365"/>
            <a:ext cx="4562996" cy="579497"/>
          </a:xfrm>
          <a:prstGeom prst="rect">
            <a:avLst/>
          </a:prstGeom>
          <a:noFill/>
        </p:spPr>
        <p:txBody>
          <a:bodyPr wrap="square" lIns="89896" tIns="44948" rIns="89896" bIns="44948" rtlCol="0">
            <a:spAutoFit/>
          </a:bodyPr>
          <a:lstStyle/>
          <a:p>
            <a:pPr algn="ctr"/>
            <a:r>
              <a:rPr lang="en-US" sz="1588" b="1" dirty="0"/>
              <a:t>Kaplan-Meier analysis of the proportion of patients without an asthma exacerbation during the study</a:t>
            </a:r>
          </a:p>
        </p:txBody>
      </p:sp>
      <p:grpSp>
        <p:nvGrpSpPr>
          <p:cNvPr id="89" name="Group 88"/>
          <p:cNvGrpSpPr/>
          <p:nvPr/>
        </p:nvGrpSpPr>
        <p:grpSpPr>
          <a:xfrm>
            <a:off x="5607659" y="1840029"/>
            <a:ext cx="4452125" cy="3712155"/>
            <a:chOff x="4475747" y="2581484"/>
            <a:chExt cx="5045741" cy="4207109"/>
          </a:xfrm>
        </p:grpSpPr>
        <p:sp>
          <p:nvSpPr>
            <p:cNvPr id="7" name="Freeform 6"/>
            <p:cNvSpPr/>
            <p:nvPr/>
          </p:nvSpPr>
          <p:spPr>
            <a:xfrm>
              <a:off x="5495028" y="2748985"/>
              <a:ext cx="3897308" cy="2767053"/>
            </a:xfrm>
            <a:custGeom>
              <a:avLst/>
              <a:gdLst>
                <a:gd name="connsiteX0" fmla="*/ 0 w 4015409"/>
                <a:gd name="connsiteY0" fmla="*/ 0 h 2767053"/>
                <a:gd name="connsiteX1" fmla="*/ 0 w 4015409"/>
                <a:gd name="connsiteY1" fmla="*/ 2767053 h 2767053"/>
                <a:gd name="connsiteX2" fmla="*/ 4015409 w 4015409"/>
                <a:gd name="connsiteY2" fmla="*/ 2767053 h 2767053"/>
              </a:gdLst>
              <a:ahLst/>
              <a:cxnLst>
                <a:cxn ang="0">
                  <a:pos x="connsiteX0" y="connsiteY0"/>
                </a:cxn>
                <a:cxn ang="0">
                  <a:pos x="connsiteX1" y="connsiteY1"/>
                </a:cxn>
                <a:cxn ang="0">
                  <a:pos x="connsiteX2" y="connsiteY2"/>
                </a:cxn>
              </a:cxnLst>
              <a:rect l="l" t="t" r="r" b="b"/>
              <a:pathLst>
                <a:path w="4015409" h="2767053">
                  <a:moveTo>
                    <a:pt x="0" y="0"/>
                  </a:moveTo>
                  <a:lnTo>
                    <a:pt x="0" y="2767053"/>
                  </a:lnTo>
                  <a:lnTo>
                    <a:pt x="4015409" y="2767053"/>
                  </a:lnTo>
                </a:path>
              </a:pathLst>
            </a:custGeom>
            <a:no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solidFill>
                  <a:schemeClr val="tx1"/>
                </a:solidFill>
              </a:endParaRPr>
            </a:p>
          </p:txBody>
        </p:sp>
        <p:sp>
          <p:nvSpPr>
            <p:cNvPr id="8" name="Freeform 7"/>
            <p:cNvSpPr/>
            <p:nvPr/>
          </p:nvSpPr>
          <p:spPr>
            <a:xfrm>
              <a:off x="5788292" y="2764887"/>
              <a:ext cx="3588609" cy="620202"/>
            </a:xfrm>
            <a:custGeom>
              <a:avLst/>
              <a:gdLst>
                <a:gd name="connsiteX0" fmla="*/ 0 w 3697356"/>
                <a:gd name="connsiteY0" fmla="*/ 0 h 620202"/>
                <a:gd name="connsiteX1" fmla="*/ 1256306 w 3697356"/>
                <a:gd name="connsiteY1" fmla="*/ 0 h 620202"/>
                <a:gd name="connsiteX2" fmla="*/ 1256306 w 3697356"/>
                <a:gd name="connsiteY2" fmla="*/ 310101 h 620202"/>
                <a:gd name="connsiteX3" fmla="*/ 1542553 w 3697356"/>
                <a:gd name="connsiteY3" fmla="*/ 310101 h 620202"/>
                <a:gd name="connsiteX4" fmla="*/ 1542553 w 3697356"/>
                <a:gd name="connsiteY4" fmla="*/ 620202 h 620202"/>
                <a:gd name="connsiteX5" fmla="*/ 3697356 w 3697356"/>
                <a:gd name="connsiteY5" fmla="*/ 620202 h 62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7356" h="620202">
                  <a:moveTo>
                    <a:pt x="0" y="0"/>
                  </a:moveTo>
                  <a:lnTo>
                    <a:pt x="1256306" y="0"/>
                  </a:lnTo>
                  <a:lnTo>
                    <a:pt x="1256306" y="310101"/>
                  </a:lnTo>
                  <a:lnTo>
                    <a:pt x="1542553" y="310101"/>
                  </a:lnTo>
                  <a:lnTo>
                    <a:pt x="1542553" y="620202"/>
                  </a:lnTo>
                  <a:lnTo>
                    <a:pt x="3697356" y="620202"/>
                  </a:lnTo>
                </a:path>
              </a:pathLst>
            </a:custGeom>
            <a:noFill/>
            <a:ln w="28575">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solidFill>
                  <a:schemeClr val="tx1"/>
                </a:solidFill>
              </a:endParaRPr>
            </a:p>
          </p:txBody>
        </p:sp>
        <p:sp>
          <p:nvSpPr>
            <p:cNvPr id="9" name="Freeform 8"/>
            <p:cNvSpPr/>
            <p:nvPr/>
          </p:nvSpPr>
          <p:spPr>
            <a:xfrm>
              <a:off x="5780573" y="2756936"/>
              <a:ext cx="3619480" cy="2274073"/>
            </a:xfrm>
            <a:custGeom>
              <a:avLst/>
              <a:gdLst>
                <a:gd name="connsiteX0" fmla="*/ 0 w 3729162"/>
                <a:gd name="connsiteY0" fmla="*/ 0 h 2274073"/>
                <a:gd name="connsiteX1" fmla="*/ 0 w 3729162"/>
                <a:gd name="connsiteY1" fmla="*/ 270344 h 2274073"/>
                <a:gd name="connsiteX2" fmla="*/ 970060 w 3729162"/>
                <a:gd name="connsiteY2" fmla="*/ 270344 h 2274073"/>
                <a:gd name="connsiteX3" fmla="*/ 970060 w 3729162"/>
                <a:gd name="connsiteY3" fmla="*/ 532737 h 2274073"/>
                <a:gd name="connsiteX4" fmla="*/ 1113183 w 3729162"/>
                <a:gd name="connsiteY4" fmla="*/ 532737 h 2274073"/>
                <a:gd name="connsiteX5" fmla="*/ 1248355 w 3729162"/>
                <a:gd name="connsiteY5" fmla="*/ 532737 h 2274073"/>
                <a:gd name="connsiteX6" fmla="*/ 1248355 w 3729162"/>
                <a:gd name="connsiteY6" fmla="*/ 771276 h 2274073"/>
                <a:gd name="connsiteX7" fmla="*/ 1264258 w 3729162"/>
                <a:gd name="connsiteY7" fmla="*/ 771276 h 2274073"/>
                <a:gd name="connsiteX8" fmla="*/ 1264258 w 3729162"/>
                <a:gd name="connsiteY8" fmla="*/ 1009815 h 2274073"/>
                <a:gd name="connsiteX9" fmla="*/ 1685677 w 3729162"/>
                <a:gd name="connsiteY9" fmla="*/ 1009815 h 2274073"/>
                <a:gd name="connsiteX10" fmla="*/ 1685677 w 3729162"/>
                <a:gd name="connsiteY10" fmla="*/ 1264257 h 2274073"/>
                <a:gd name="connsiteX11" fmla="*/ 1852654 w 3729162"/>
                <a:gd name="connsiteY11" fmla="*/ 1264257 h 2274073"/>
                <a:gd name="connsiteX12" fmla="*/ 1852654 w 3729162"/>
                <a:gd name="connsiteY12" fmla="*/ 1510748 h 2274073"/>
                <a:gd name="connsiteX13" fmla="*/ 2178658 w 3729162"/>
                <a:gd name="connsiteY13" fmla="*/ 1510748 h 2274073"/>
                <a:gd name="connsiteX14" fmla="*/ 2178658 w 3729162"/>
                <a:gd name="connsiteY14" fmla="*/ 1765189 h 2274073"/>
                <a:gd name="connsiteX15" fmla="*/ 2798860 w 3729162"/>
                <a:gd name="connsiteY15" fmla="*/ 1765189 h 2274073"/>
                <a:gd name="connsiteX16" fmla="*/ 2798860 w 3729162"/>
                <a:gd name="connsiteY16" fmla="*/ 2027582 h 2274073"/>
                <a:gd name="connsiteX17" fmla="*/ 2941983 w 3729162"/>
                <a:gd name="connsiteY17" fmla="*/ 2027582 h 2274073"/>
                <a:gd name="connsiteX18" fmla="*/ 2941983 w 3729162"/>
                <a:gd name="connsiteY18" fmla="*/ 2274073 h 2274073"/>
                <a:gd name="connsiteX19" fmla="*/ 3729162 w 3729162"/>
                <a:gd name="connsiteY19" fmla="*/ 2274073 h 227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9162" h="2274073">
                  <a:moveTo>
                    <a:pt x="0" y="0"/>
                  </a:moveTo>
                  <a:lnTo>
                    <a:pt x="0" y="270344"/>
                  </a:lnTo>
                  <a:lnTo>
                    <a:pt x="970060" y="270344"/>
                  </a:lnTo>
                  <a:lnTo>
                    <a:pt x="970060" y="532737"/>
                  </a:lnTo>
                  <a:lnTo>
                    <a:pt x="1113183" y="532737"/>
                  </a:lnTo>
                  <a:lnTo>
                    <a:pt x="1248355" y="532737"/>
                  </a:lnTo>
                  <a:lnTo>
                    <a:pt x="1248355" y="771276"/>
                  </a:lnTo>
                  <a:lnTo>
                    <a:pt x="1264258" y="771276"/>
                  </a:lnTo>
                  <a:lnTo>
                    <a:pt x="1264258" y="1009815"/>
                  </a:lnTo>
                  <a:lnTo>
                    <a:pt x="1685677" y="1009815"/>
                  </a:lnTo>
                  <a:lnTo>
                    <a:pt x="1685677" y="1264257"/>
                  </a:lnTo>
                  <a:lnTo>
                    <a:pt x="1852654" y="1264257"/>
                  </a:lnTo>
                  <a:lnTo>
                    <a:pt x="1852654" y="1510748"/>
                  </a:lnTo>
                  <a:lnTo>
                    <a:pt x="2178658" y="1510748"/>
                  </a:lnTo>
                  <a:lnTo>
                    <a:pt x="2178658" y="1765189"/>
                  </a:lnTo>
                  <a:lnTo>
                    <a:pt x="2798860" y="1765189"/>
                  </a:lnTo>
                  <a:lnTo>
                    <a:pt x="2798860" y="2027582"/>
                  </a:lnTo>
                  <a:lnTo>
                    <a:pt x="2941983" y="2027582"/>
                  </a:lnTo>
                  <a:lnTo>
                    <a:pt x="2941983" y="2274073"/>
                  </a:lnTo>
                  <a:lnTo>
                    <a:pt x="3729162" y="2274073"/>
                  </a:lnTo>
                </a:path>
              </a:pathLst>
            </a:cu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solidFill>
                  <a:schemeClr val="tx1"/>
                </a:solidFill>
              </a:endParaRPr>
            </a:p>
          </p:txBody>
        </p:sp>
        <p:sp>
          <p:nvSpPr>
            <p:cNvPr id="10" name="TextBox 9"/>
            <p:cNvSpPr txBox="1"/>
            <p:nvPr/>
          </p:nvSpPr>
          <p:spPr>
            <a:xfrm>
              <a:off x="7058036" y="5810237"/>
              <a:ext cx="702787" cy="320036"/>
            </a:xfrm>
            <a:prstGeom prst="rect">
              <a:avLst/>
            </a:prstGeom>
            <a:noFill/>
          </p:spPr>
          <p:txBody>
            <a:bodyPr wrap="none" rtlCol="0">
              <a:spAutoFit/>
            </a:bodyPr>
            <a:lstStyle/>
            <a:p>
              <a:pPr algn="ctr"/>
              <a:r>
                <a:rPr lang="en-US" sz="1235" b="1" dirty="0"/>
                <a:t>Weeks</a:t>
              </a:r>
            </a:p>
          </p:txBody>
        </p:sp>
        <p:sp>
          <p:nvSpPr>
            <p:cNvPr id="11" name="TextBox 10"/>
            <p:cNvSpPr txBox="1"/>
            <p:nvPr/>
          </p:nvSpPr>
          <p:spPr>
            <a:xfrm rot="16200000">
              <a:off x="3241596" y="3999629"/>
              <a:ext cx="3187211" cy="350922"/>
            </a:xfrm>
            <a:prstGeom prst="rect">
              <a:avLst/>
            </a:prstGeom>
            <a:noFill/>
          </p:spPr>
          <p:txBody>
            <a:bodyPr wrap="none" rtlCol="0">
              <a:spAutoFit/>
            </a:bodyPr>
            <a:lstStyle/>
            <a:p>
              <a:pPr algn="ctr"/>
              <a:r>
                <a:rPr lang="en-US" sz="1412" b="1" dirty="0"/>
                <a:t>Patients without exacerbations (%)</a:t>
              </a:r>
            </a:p>
          </p:txBody>
        </p:sp>
        <p:sp>
          <p:nvSpPr>
            <p:cNvPr id="12" name="TextBox 11"/>
            <p:cNvSpPr txBox="1"/>
            <p:nvPr/>
          </p:nvSpPr>
          <p:spPr>
            <a:xfrm>
              <a:off x="8258606" y="3043185"/>
              <a:ext cx="1233056" cy="320036"/>
            </a:xfrm>
            <a:prstGeom prst="rect">
              <a:avLst/>
            </a:prstGeom>
            <a:noFill/>
          </p:spPr>
          <p:txBody>
            <a:bodyPr wrap="none" rtlCol="0">
              <a:spAutoFit/>
            </a:bodyPr>
            <a:lstStyle/>
            <a:p>
              <a:pPr algn="ctr"/>
              <a:r>
                <a:rPr lang="en-US" sz="1235" b="1" dirty="0"/>
                <a:t>Mepolizumab</a:t>
              </a:r>
            </a:p>
          </p:txBody>
        </p:sp>
        <p:sp>
          <p:nvSpPr>
            <p:cNvPr id="13" name="TextBox 12"/>
            <p:cNvSpPr txBox="1"/>
            <p:nvPr/>
          </p:nvSpPr>
          <p:spPr>
            <a:xfrm>
              <a:off x="8725394" y="5031013"/>
              <a:ext cx="796094" cy="320036"/>
            </a:xfrm>
            <a:prstGeom prst="rect">
              <a:avLst/>
            </a:prstGeom>
            <a:noFill/>
          </p:spPr>
          <p:txBody>
            <a:bodyPr wrap="none" rtlCol="0">
              <a:spAutoFit/>
            </a:bodyPr>
            <a:lstStyle/>
            <a:p>
              <a:pPr algn="ctr"/>
              <a:r>
                <a:rPr lang="en-US" sz="1235" b="1" dirty="0"/>
                <a:t>Placebo</a:t>
              </a:r>
            </a:p>
          </p:txBody>
        </p:sp>
        <p:sp>
          <p:nvSpPr>
            <p:cNvPr id="14" name="TextBox 13"/>
            <p:cNvSpPr txBox="1"/>
            <p:nvPr/>
          </p:nvSpPr>
          <p:spPr>
            <a:xfrm>
              <a:off x="5498072" y="4911739"/>
              <a:ext cx="1331740" cy="320036"/>
            </a:xfrm>
            <a:prstGeom prst="rect">
              <a:avLst/>
            </a:prstGeom>
            <a:noFill/>
          </p:spPr>
          <p:txBody>
            <a:bodyPr wrap="none" rtlCol="0">
              <a:spAutoFit/>
            </a:bodyPr>
            <a:lstStyle/>
            <a:p>
              <a:r>
                <a:rPr lang="en-US" sz="1235" b="1" dirty="0"/>
                <a:t>Randomization</a:t>
              </a:r>
            </a:p>
          </p:txBody>
        </p:sp>
        <p:sp>
          <p:nvSpPr>
            <p:cNvPr id="15" name="TextBox 14"/>
            <p:cNvSpPr txBox="1"/>
            <p:nvPr/>
          </p:nvSpPr>
          <p:spPr>
            <a:xfrm>
              <a:off x="5099407" y="2651581"/>
              <a:ext cx="272511" cy="215392"/>
            </a:xfrm>
            <a:prstGeom prst="rect">
              <a:avLst/>
            </a:prstGeom>
            <a:noFill/>
          </p:spPr>
          <p:txBody>
            <a:bodyPr wrap="none" lIns="0" tIns="0" rIns="0" bIns="0" rtlCol="0">
              <a:spAutoFit/>
            </a:bodyPr>
            <a:lstStyle/>
            <a:p>
              <a:pPr algn="r"/>
              <a:r>
                <a:rPr lang="en-US" sz="1235" b="1" dirty="0"/>
                <a:t>100</a:t>
              </a:r>
            </a:p>
          </p:txBody>
        </p:sp>
        <p:cxnSp>
          <p:nvCxnSpPr>
            <p:cNvPr id="16" name="Straight Connector 15"/>
            <p:cNvCxnSpPr/>
            <p:nvPr/>
          </p:nvCxnSpPr>
          <p:spPr>
            <a:xfrm flipH="1">
              <a:off x="5417855" y="2764887"/>
              <a:ext cx="69457"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190242" y="2937828"/>
              <a:ext cx="181674" cy="215392"/>
            </a:xfrm>
            <a:prstGeom prst="rect">
              <a:avLst/>
            </a:prstGeom>
            <a:noFill/>
          </p:spPr>
          <p:txBody>
            <a:bodyPr wrap="none" lIns="0" tIns="0" rIns="0" bIns="0" rtlCol="0">
              <a:spAutoFit/>
            </a:bodyPr>
            <a:lstStyle/>
            <a:p>
              <a:pPr algn="r"/>
              <a:r>
                <a:rPr lang="en-US" sz="1235" b="1" dirty="0"/>
                <a:t>90</a:t>
              </a:r>
            </a:p>
          </p:txBody>
        </p:sp>
        <p:cxnSp>
          <p:nvCxnSpPr>
            <p:cNvPr id="18" name="Straight Connector 17"/>
            <p:cNvCxnSpPr/>
            <p:nvPr/>
          </p:nvCxnSpPr>
          <p:spPr>
            <a:xfrm flipH="1">
              <a:off x="5417855" y="3051134"/>
              <a:ext cx="69457"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190242" y="3200221"/>
              <a:ext cx="181674" cy="215392"/>
            </a:xfrm>
            <a:prstGeom prst="rect">
              <a:avLst/>
            </a:prstGeom>
            <a:noFill/>
          </p:spPr>
          <p:txBody>
            <a:bodyPr wrap="none" lIns="0" tIns="0" rIns="0" bIns="0" rtlCol="0">
              <a:spAutoFit/>
            </a:bodyPr>
            <a:lstStyle/>
            <a:p>
              <a:pPr algn="r"/>
              <a:r>
                <a:rPr lang="en-US" sz="1235" b="1" dirty="0"/>
                <a:t>80</a:t>
              </a:r>
            </a:p>
          </p:txBody>
        </p:sp>
        <p:cxnSp>
          <p:nvCxnSpPr>
            <p:cNvPr id="20" name="Straight Connector 19"/>
            <p:cNvCxnSpPr/>
            <p:nvPr/>
          </p:nvCxnSpPr>
          <p:spPr>
            <a:xfrm flipH="1">
              <a:off x="5417855" y="3313527"/>
              <a:ext cx="69457"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190242" y="3486468"/>
              <a:ext cx="181674" cy="215392"/>
            </a:xfrm>
            <a:prstGeom prst="rect">
              <a:avLst/>
            </a:prstGeom>
            <a:noFill/>
          </p:spPr>
          <p:txBody>
            <a:bodyPr wrap="none" lIns="0" tIns="0" rIns="0" bIns="0" rtlCol="0">
              <a:spAutoFit/>
            </a:bodyPr>
            <a:lstStyle/>
            <a:p>
              <a:pPr algn="r"/>
              <a:r>
                <a:rPr lang="en-US" sz="1235" b="1" dirty="0"/>
                <a:t>70</a:t>
              </a:r>
            </a:p>
          </p:txBody>
        </p:sp>
        <p:cxnSp>
          <p:nvCxnSpPr>
            <p:cNvPr id="22" name="Straight Connector 21"/>
            <p:cNvCxnSpPr/>
            <p:nvPr/>
          </p:nvCxnSpPr>
          <p:spPr>
            <a:xfrm flipH="1">
              <a:off x="5417855" y="3599774"/>
              <a:ext cx="69457"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190242" y="3748862"/>
              <a:ext cx="181674" cy="215392"/>
            </a:xfrm>
            <a:prstGeom prst="rect">
              <a:avLst/>
            </a:prstGeom>
            <a:noFill/>
          </p:spPr>
          <p:txBody>
            <a:bodyPr wrap="none" lIns="0" tIns="0" rIns="0" bIns="0" rtlCol="0">
              <a:spAutoFit/>
            </a:bodyPr>
            <a:lstStyle/>
            <a:p>
              <a:pPr algn="r"/>
              <a:r>
                <a:rPr lang="en-US" sz="1235" b="1" dirty="0"/>
                <a:t>60</a:t>
              </a:r>
            </a:p>
          </p:txBody>
        </p:sp>
        <p:cxnSp>
          <p:nvCxnSpPr>
            <p:cNvPr id="24" name="Straight Connector 23"/>
            <p:cNvCxnSpPr/>
            <p:nvPr/>
          </p:nvCxnSpPr>
          <p:spPr>
            <a:xfrm flipH="1">
              <a:off x="5417855" y="3862167"/>
              <a:ext cx="69457"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190242" y="4034348"/>
              <a:ext cx="181674" cy="215392"/>
            </a:xfrm>
            <a:prstGeom prst="rect">
              <a:avLst/>
            </a:prstGeom>
            <a:noFill/>
          </p:spPr>
          <p:txBody>
            <a:bodyPr wrap="none" lIns="0" tIns="0" rIns="0" bIns="0" rtlCol="0">
              <a:spAutoFit/>
            </a:bodyPr>
            <a:lstStyle/>
            <a:p>
              <a:pPr algn="r"/>
              <a:r>
                <a:rPr lang="en-US" sz="1235" b="1" dirty="0"/>
                <a:t>50</a:t>
              </a:r>
            </a:p>
          </p:txBody>
        </p:sp>
        <p:cxnSp>
          <p:nvCxnSpPr>
            <p:cNvPr id="26" name="Straight Connector 25"/>
            <p:cNvCxnSpPr/>
            <p:nvPr/>
          </p:nvCxnSpPr>
          <p:spPr>
            <a:xfrm flipH="1">
              <a:off x="5417855" y="4147654"/>
              <a:ext cx="69457"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190242" y="4296741"/>
              <a:ext cx="181674" cy="215392"/>
            </a:xfrm>
            <a:prstGeom prst="rect">
              <a:avLst/>
            </a:prstGeom>
            <a:noFill/>
          </p:spPr>
          <p:txBody>
            <a:bodyPr wrap="none" lIns="0" tIns="0" rIns="0" bIns="0" rtlCol="0">
              <a:spAutoFit/>
            </a:bodyPr>
            <a:lstStyle/>
            <a:p>
              <a:pPr algn="r"/>
              <a:r>
                <a:rPr lang="en-US" sz="1235" b="1" dirty="0"/>
                <a:t>40</a:t>
              </a:r>
            </a:p>
          </p:txBody>
        </p:sp>
        <p:cxnSp>
          <p:nvCxnSpPr>
            <p:cNvPr id="28" name="Straight Connector 27"/>
            <p:cNvCxnSpPr/>
            <p:nvPr/>
          </p:nvCxnSpPr>
          <p:spPr>
            <a:xfrm flipH="1">
              <a:off x="5417855" y="4410047"/>
              <a:ext cx="69457"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190242" y="4582988"/>
              <a:ext cx="181674" cy="215392"/>
            </a:xfrm>
            <a:prstGeom prst="rect">
              <a:avLst/>
            </a:prstGeom>
            <a:noFill/>
          </p:spPr>
          <p:txBody>
            <a:bodyPr wrap="none" lIns="0" tIns="0" rIns="0" bIns="0" rtlCol="0">
              <a:spAutoFit/>
            </a:bodyPr>
            <a:lstStyle/>
            <a:p>
              <a:pPr algn="r"/>
              <a:r>
                <a:rPr lang="en-US" sz="1235" b="1" dirty="0"/>
                <a:t>30</a:t>
              </a:r>
            </a:p>
          </p:txBody>
        </p:sp>
        <p:cxnSp>
          <p:nvCxnSpPr>
            <p:cNvPr id="30" name="Straight Connector 29"/>
            <p:cNvCxnSpPr/>
            <p:nvPr/>
          </p:nvCxnSpPr>
          <p:spPr>
            <a:xfrm flipH="1">
              <a:off x="5417855" y="4696294"/>
              <a:ext cx="69457"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5190242" y="4845381"/>
              <a:ext cx="181674" cy="215392"/>
            </a:xfrm>
            <a:prstGeom prst="rect">
              <a:avLst/>
            </a:prstGeom>
            <a:noFill/>
          </p:spPr>
          <p:txBody>
            <a:bodyPr wrap="none" lIns="0" tIns="0" rIns="0" bIns="0" rtlCol="0">
              <a:spAutoFit/>
            </a:bodyPr>
            <a:lstStyle/>
            <a:p>
              <a:pPr algn="r"/>
              <a:r>
                <a:rPr lang="en-US" sz="1235" b="1" dirty="0"/>
                <a:t>20</a:t>
              </a:r>
            </a:p>
          </p:txBody>
        </p:sp>
        <p:cxnSp>
          <p:nvCxnSpPr>
            <p:cNvPr id="32" name="Straight Connector 31"/>
            <p:cNvCxnSpPr/>
            <p:nvPr/>
          </p:nvCxnSpPr>
          <p:spPr>
            <a:xfrm flipH="1">
              <a:off x="5417855" y="4958687"/>
              <a:ext cx="69457"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5190242" y="5151506"/>
              <a:ext cx="181674" cy="215392"/>
            </a:xfrm>
            <a:prstGeom prst="rect">
              <a:avLst/>
            </a:prstGeom>
            <a:noFill/>
          </p:spPr>
          <p:txBody>
            <a:bodyPr wrap="none" lIns="0" tIns="0" rIns="0" bIns="0" rtlCol="0">
              <a:spAutoFit/>
            </a:bodyPr>
            <a:lstStyle/>
            <a:p>
              <a:pPr algn="r"/>
              <a:r>
                <a:rPr lang="en-US" sz="1235" b="1" dirty="0"/>
                <a:t>10</a:t>
              </a:r>
            </a:p>
          </p:txBody>
        </p:sp>
        <p:cxnSp>
          <p:nvCxnSpPr>
            <p:cNvPr id="34" name="Straight Connector 33"/>
            <p:cNvCxnSpPr/>
            <p:nvPr/>
          </p:nvCxnSpPr>
          <p:spPr>
            <a:xfrm flipH="1">
              <a:off x="5417855" y="5264812"/>
              <a:ext cx="69457"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5281081" y="5413899"/>
              <a:ext cx="90837" cy="215392"/>
            </a:xfrm>
            <a:prstGeom prst="rect">
              <a:avLst/>
            </a:prstGeom>
            <a:noFill/>
          </p:spPr>
          <p:txBody>
            <a:bodyPr wrap="none" lIns="0" tIns="0" rIns="0" bIns="0" rtlCol="0">
              <a:spAutoFit/>
            </a:bodyPr>
            <a:lstStyle/>
            <a:p>
              <a:pPr algn="r"/>
              <a:r>
                <a:rPr lang="en-US" sz="1235" b="1" dirty="0"/>
                <a:t>0</a:t>
              </a:r>
            </a:p>
          </p:txBody>
        </p:sp>
        <p:cxnSp>
          <p:nvCxnSpPr>
            <p:cNvPr id="36" name="Straight Connector 35"/>
            <p:cNvCxnSpPr/>
            <p:nvPr/>
          </p:nvCxnSpPr>
          <p:spPr>
            <a:xfrm flipH="1">
              <a:off x="5421376" y="5512691"/>
              <a:ext cx="69457"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447743" y="5609401"/>
              <a:ext cx="90838" cy="215392"/>
            </a:xfrm>
            <a:prstGeom prst="rect">
              <a:avLst/>
            </a:prstGeom>
            <a:noFill/>
          </p:spPr>
          <p:txBody>
            <a:bodyPr wrap="none" lIns="0" tIns="0" rIns="0" bIns="0" rtlCol="0">
              <a:spAutoFit/>
            </a:bodyPr>
            <a:lstStyle/>
            <a:p>
              <a:pPr algn="ctr"/>
              <a:r>
                <a:rPr lang="en-US" sz="1235" b="1" dirty="0"/>
                <a:t>0</a:t>
              </a:r>
            </a:p>
          </p:txBody>
        </p:sp>
        <p:cxnSp>
          <p:nvCxnSpPr>
            <p:cNvPr id="38" name="Straight Connector 37"/>
            <p:cNvCxnSpPr/>
            <p:nvPr/>
          </p:nvCxnSpPr>
          <p:spPr>
            <a:xfrm rot="5400000" flipH="1">
              <a:off x="5459064" y="5553807"/>
              <a:ext cx="71562"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5740057" y="5609401"/>
              <a:ext cx="90838" cy="215392"/>
            </a:xfrm>
            <a:prstGeom prst="rect">
              <a:avLst/>
            </a:prstGeom>
            <a:noFill/>
          </p:spPr>
          <p:txBody>
            <a:bodyPr wrap="none" lIns="0" tIns="0" rIns="0" bIns="0" rtlCol="0">
              <a:spAutoFit/>
            </a:bodyPr>
            <a:lstStyle/>
            <a:p>
              <a:pPr algn="ctr"/>
              <a:r>
                <a:rPr lang="en-US" sz="1235" b="1" dirty="0"/>
                <a:t>2</a:t>
              </a:r>
            </a:p>
          </p:txBody>
        </p:sp>
        <p:cxnSp>
          <p:nvCxnSpPr>
            <p:cNvPr id="40" name="Straight Connector 39"/>
            <p:cNvCxnSpPr/>
            <p:nvPr/>
          </p:nvCxnSpPr>
          <p:spPr>
            <a:xfrm rot="5400000" flipH="1">
              <a:off x="5751377" y="5553807"/>
              <a:ext cx="71562"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6042936" y="5609401"/>
              <a:ext cx="90838" cy="215392"/>
            </a:xfrm>
            <a:prstGeom prst="rect">
              <a:avLst/>
            </a:prstGeom>
            <a:noFill/>
          </p:spPr>
          <p:txBody>
            <a:bodyPr wrap="none" lIns="0" tIns="0" rIns="0" bIns="0" rtlCol="0">
              <a:spAutoFit/>
            </a:bodyPr>
            <a:lstStyle/>
            <a:p>
              <a:pPr algn="ctr"/>
              <a:r>
                <a:rPr lang="en-US" sz="1235" b="1" dirty="0"/>
                <a:t>4</a:t>
              </a:r>
            </a:p>
          </p:txBody>
        </p:sp>
        <p:cxnSp>
          <p:nvCxnSpPr>
            <p:cNvPr id="42" name="Straight Connector 41"/>
            <p:cNvCxnSpPr/>
            <p:nvPr/>
          </p:nvCxnSpPr>
          <p:spPr>
            <a:xfrm rot="5400000" flipH="1">
              <a:off x="6054257" y="5553807"/>
              <a:ext cx="71562"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6335250" y="5609401"/>
              <a:ext cx="90838" cy="215392"/>
            </a:xfrm>
            <a:prstGeom prst="rect">
              <a:avLst/>
            </a:prstGeom>
            <a:noFill/>
          </p:spPr>
          <p:txBody>
            <a:bodyPr wrap="none" lIns="0" tIns="0" rIns="0" bIns="0" rtlCol="0">
              <a:spAutoFit/>
            </a:bodyPr>
            <a:lstStyle/>
            <a:p>
              <a:pPr algn="ctr"/>
              <a:r>
                <a:rPr lang="en-US" sz="1235" b="1" dirty="0"/>
                <a:t>6</a:t>
              </a:r>
            </a:p>
          </p:txBody>
        </p:sp>
        <p:cxnSp>
          <p:nvCxnSpPr>
            <p:cNvPr id="44" name="Straight Connector 43"/>
            <p:cNvCxnSpPr/>
            <p:nvPr/>
          </p:nvCxnSpPr>
          <p:spPr>
            <a:xfrm rot="5400000" flipH="1">
              <a:off x="6346570" y="5553807"/>
              <a:ext cx="71562"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6645172" y="5609401"/>
              <a:ext cx="90838" cy="215392"/>
            </a:xfrm>
            <a:prstGeom prst="rect">
              <a:avLst/>
            </a:prstGeom>
            <a:noFill/>
          </p:spPr>
          <p:txBody>
            <a:bodyPr wrap="none" lIns="0" tIns="0" rIns="0" bIns="0" rtlCol="0">
              <a:spAutoFit/>
            </a:bodyPr>
            <a:lstStyle/>
            <a:p>
              <a:pPr algn="ctr"/>
              <a:r>
                <a:rPr lang="en-US" sz="1235" b="1" dirty="0"/>
                <a:t>8</a:t>
              </a:r>
            </a:p>
          </p:txBody>
        </p:sp>
        <p:cxnSp>
          <p:nvCxnSpPr>
            <p:cNvPr id="46" name="Straight Connector 45"/>
            <p:cNvCxnSpPr/>
            <p:nvPr/>
          </p:nvCxnSpPr>
          <p:spPr>
            <a:xfrm rot="5400000" flipH="1">
              <a:off x="6656493" y="5553807"/>
              <a:ext cx="71562"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6892068" y="5609401"/>
              <a:ext cx="181674" cy="215392"/>
            </a:xfrm>
            <a:prstGeom prst="rect">
              <a:avLst/>
            </a:prstGeom>
            <a:noFill/>
          </p:spPr>
          <p:txBody>
            <a:bodyPr wrap="none" lIns="0" tIns="0" rIns="0" bIns="0" rtlCol="0">
              <a:spAutoFit/>
            </a:bodyPr>
            <a:lstStyle/>
            <a:p>
              <a:pPr algn="ctr"/>
              <a:r>
                <a:rPr lang="en-US" sz="1235" b="1" dirty="0"/>
                <a:t>10</a:t>
              </a:r>
            </a:p>
          </p:txBody>
        </p:sp>
        <p:cxnSp>
          <p:nvCxnSpPr>
            <p:cNvPr id="48" name="Straight Connector 47"/>
            <p:cNvCxnSpPr/>
            <p:nvPr/>
          </p:nvCxnSpPr>
          <p:spPr>
            <a:xfrm rot="5400000" flipH="1">
              <a:off x="6948806" y="5553807"/>
              <a:ext cx="71562"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7194947" y="5609401"/>
              <a:ext cx="181674" cy="215392"/>
            </a:xfrm>
            <a:prstGeom prst="rect">
              <a:avLst/>
            </a:prstGeom>
            <a:noFill/>
          </p:spPr>
          <p:txBody>
            <a:bodyPr wrap="none" lIns="0" tIns="0" rIns="0" bIns="0" rtlCol="0">
              <a:spAutoFit/>
            </a:bodyPr>
            <a:lstStyle/>
            <a:p>
              <a:pPr algn="ctr"/>
              <a:r>
                <a:rPr lang="en-US" sz="1235" b="1" dirty="0"/>
                <a:t>12</a:t>
              </a:r>
            </a:p>
          </p:txBody>
        </p:sp>
        <p:cxnSp>
          <p:nvCxnSpPr>
            <p:cNvPr id="50" name="Straight Connector 49"/>
            <p:cNvCxnSpPr/>
            <p:nvPr/>
          </p:nvCxnSpPr>
          <p:spPr>
            <a:xfrm rot="5400000" flipH="1">
              <a:off x="7251686" y="5553807"/>
              <a:ext cx="71562"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7487259" y="5609401"/>
              <a:ext cx="181674" cy="215392"/>
            </a:xfrm>
            <a:prstGeom prst="rect">
              <a:avLst/>
            </a:prstGeom>
            <a:noFill/>
          </p:spPr>
          <p:txBody>
            <a:bodyPr wrap="none" lIns="0" tIns="0" rIns="0" bIns="0" rtlCol="0">
              <a:spAutoFit/>
            </a:bodyPr>
            <a:lstStyle/>
            <a:p>
              <a:pPr algn="ctr"/>
              <a:r>
                <a:rPr lang="en-US" sz="1235" b="1" dirty="0"/>
                <a:t>14</a:t>
              </a:r>
            </a:p>
          </p:txBody>
        </p:sp>
        <p:cxnSp>
          <p:nvCxnSpPr>
            <p:cNvPr id="52" name="Straight Connector 51"/>
            <p:cNvCxnSpPr/>
            <p:nvPr/>
          </p:nvCxnSpPr>
          <p:spPr>
            <a:xfrm rot="5400000" flipH="1">
              <a:off x="7543998" y="5553807"/>
              <a:ext cx="71562"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7794740" y="5609401"/>
              <a:ext cx="181674" cy="215392"/>
            </a:xfrm>
            <a:prstGeom prst="rect">
              <a:avLst/>
            </a:prstGeom>
            <a:noFill/>
          </p:spPr>
          <p:txBody>
            <a:bodyPr wrap="none" lIns="0" tIns="0" rIns="0" bIns="0" rtlCol="0">
              <a:spAutoFit/>
            </a:bodyPr>
            <a:lstStyle/>
            <a:p>
              <a:pPr algn="ctr"/>
              <a:r>
                <a:rPr lang="en-US" sz="1235" b="1" dirty="0"/>
                <a:t>16</a:t>
              </a:r>
            </a:p>
          </p:txBody>
        </p:sp>
        <p:cxnSp>
          <p:nvCxnSpPr>
            <p:cNvPr id="54" name="Straight Connector 53"/>
            <p:cNvCxnSpPr/>
            <p:nvPr/>
          </p:nvCxnSpPr>
          <p:spPr>
            <a:xfrm rot="5400000" flipH="1">
              <a:off x="7851479" y="5553807"/>
              <a:ext cx="71562"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8087053" y="5609401"/>
              <a:ext cx="181674" cy="215392"/>
            </a:xfrm>
            <a:prstGeom prst="rect">
              <a:avLst/>
            </a:prstGeom>
            <a:noFill/>
          </p:spPr>
          <p:txBody>
            <a:bodyPr wrap="none" lIns="0" tIns="0" rIns="0" bIns="0" rtlCol="0">
              <a:spAutoFit/>
            </a:bodyPr>
            <a:lstStyle/>
            <a:p>
              <a:pPr algn="ctr"/>
              <a:r>
                <a:rPr lang="en-US" sz="1235" b="1" dirty="0"/>
                <a:t>18</a:t>
              </a:r>
            </a:p>
          </p:txBody>
        </p:sp>
        <p:cxnSp>
          <p:nvCxnSpPr>
            <p:cNvPr id="56" name="Straight Connector 55"/>
            <p:cNvCxnSpPr/>
            <p:nvPr/>
          </p:nvCxnSpPr>
          <p:spPr>
            <a:xfrm rot="5400000" flipH="1">
              <a:off x="8143792" y="5553807"/>
              <a:ext cx="71562"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8396977" y="5609401"/>
              <a:ext cx="181674" cy="215392"/>
            </a:xfrm>
            <a:prstGeom prst="rect">
              <a:avLst/>
            </a:prstGeom>
            <a:noFill/>
          </p:spPr>
          <p:txBody>
            <a:bodyPr wrap="none" lIns="0" tIns="0" rIns="0" bIns="0" rtlCol="0">
              <a:spAutoFit/>
            </a:bodyPr>
            <a:lstStyle/>
            <a:p>
              <a:pPr algn="ctr"/>
              <a:r>
                <a:rPr lang="en-US" sz="1235" b="1" dirty="0"/>
                <a:t>20</a:t>
              </a:r>
            </a:p>
          </p:txBody>
        </p:sp>
        <p:cxnSp>
          <p:nvCxnSpPr>
            <p:cNvPr id="58" name="Straight Connector 57"/>
            <p:cNvCxnSpPr/>
            <p:nvPr/>
          </p:nvCxnSpPr>
          <p:spPr>
            <a:xfrm rot="5400000" flipH="1">
              <a:off x="8453715" y="5553807"/>
              <a:ext cx="71562"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8689289" y="5609401"/>
              <a:ext cx="181674" cy="215392"/>
            </a:xfrm>
            <a:prstGeom prst="rect">
              <a:avLst/>
            </a:prstGeom>
            <a:noFill/>
          </p:spPr>
          <p:txBody>
            <a:bodyPr wrap="none" lIns="0" tIns="0" rIns="0" bIns="0" rtlCol="0">
              <a:spAutoFit/>
            </a:bodyPr>
            <a:lstStyle/>
            <a:p>
              <a:pPr algn="ctr"/>
              <a:r>
                <a:rPr lang="en-US" sz="1235" b="1" dirty="0"/>
                <a:t>22</a:t>
              </a:r>
            </a:p>
          </p:txBody>
        </p:sp>
        <p:cxnSp>
          <p:nvCxnSpPr>
            <p:cNvPr id="60" name="Straight Connector 59"/>
            <p:cNvCxnSpPr/>
            <p:nvPr/>
          </p:nvCxnSpPr>
          <p:spPr>
            <a:xfrm rot="5400000" flipH="1">
              <a:off x="8746028" y="5553807"/>
              <a:ext cx="71562"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8992169" y="5609401"/>
              <a:ext cx="181674" cy="215392"/>
            </a:xfrm>
            <a:prstGeom prst="rect">
              <a:avLst/>
            </a:prstGeom>
            <a:noFill/>
          </p:spPr>
          <p:txBody>
            <a:bodyPr wrap="none" lIns="0" tIns="0" rIns="0" bIns="0" rtlCol="0">
              <a:spAutoFit/>
            </a:bodyPr>
            <a:lstStyle/>
            <a:p>
              <a:pPr algn="ctr"/>
              <a:r>
                <a:rPr lang="en-US" sz="1235" b="1" dirty="0"/>
                <a:t>24</a:t>
              </a:r>
            </a:p>
          </p:txBody>
        </p:sp>
        <p:cxnSp>
          <p:nvCxnSpPr>
            <p:cNvPr id="62" name="Straight Connector 61"/>
            <p:cNvCxnSpPr/>
            <p:nvPr/>
          </p:nvCxnSpPr>
          <p:spPr>
            <a:xfrm rot="5400000" flipH="1">
              <a:off x="9048908" y="5553807"/>
              <a:ext cx="71562"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9284483" y="5609401"/>
              <a:ext cx="181674" cy="215392"/>
            </a:xfrm>
            <a:prstGeom prst="rect">
              <a:avLst/>
            </a:prstGeom>
            <a:noFill/>
          </p:spPr>
          <p:txBody>
            <a:bodyPr wrap="none" lIns="0" tIns="0" rIns="0" bIns="0" rtlCol="0">
              <a:spAutoFit/>
            </a:bodyPr>
            <a:lstStyle/>
            <a:p>
              <a:pPr algn="ctr"/>
              <a:r>
                <a:rPr lang="en-US" sz="1235" b="1" dirty="0"/>
                <a:t>26</a:t>
              </a:r>
            </a:p>
          </p:txBody>
        </p:sp>
        <p:cxnSp>
          <p:nvCxnSpPr>
            <p:cNvPr id="64" name="Straight Connector 63"/>
            <p:cNvCxnSpPr/>
            <p:nvPr/>
          </p:nvCxnSpPr>
          <p:spPr>
            <a:xfrm rot="5400000" flipH="1">
              <a:off x="9341221" y="5553807"/>
              <a:ext cx="71562"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V="1">
              <a:off x="5784625" y="5185142"/>
              <a:ext cx="0" cy="289629"/>
            </a:xfrm>
            <a:prstGeom prst="straightConnector1">
              <a:avLst/>
            </a:prstGeom>
            <a:ln w="28575">
              <a:solidFill>
                <a:schemeClr val="accent3"/>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4475747" y="6113462"/>
              <a:ext cx="963380" cy="320036"/>
            </a:xfrm>
            <a:prstGeom prst="rect">
              <a:avLst/>
            </a:prstGeom>
            <a:noFill/>
          </p:spPr>
          <p:txBody>
            <a:bodyPr wrap="none" rtlCol="0">
              <a:spAutoFit/>
            </a:bodyPr>
            <a:lstStyle/>
            <a:p>
              <a:r>
                <a:rPr lang="en-US" sz="1235" b="1" dirty="0"/>
                <a:t>No. at risk</a:t>
              </a:r>
            </a:p>
          </p:txBody>
        </p:sp>
        <p:sp>
          <p:nvSpPr>
            <p:cNvPr id="67" name="TextBox 66"/>
            <p:cNvSpPr txBox="1"/>
            <p:nvPr/>
          </p:nvSpPr>
          <p:spPr>
            <a:xfrm>
              <a:off x="4475747" y="6318251"/>
              <a:ext cx="1090406" cy="289369"/>
            </a:xfrm>
            <a:prstGeom prst="rect">
              <a:avLst/>
            </a:prstGeom>
            <a:noFill/>
          </p:spPr>
          <p:txBody>
            <a:bodyPr wrap="none" rtlCol="0">
              <a:spAutoFit/>
            </a:bodyPr>
            <a:lstStyle/>
            <a:p>
              <a:r>
                <a:rPr lang="en-US" sz="1059" b="1" dirty="0"/>
                <a:t>Mepolizumab</a:t>
              </a:r>
            </a:p>
          </p:txBody>
        </p:sp>
        <p:sp>
          <p:nvSpPr>
            <p:cNvPr id="68" name="TextBox 67"/>
            <p:cNvSpPr txBox="1"/>
            <p:nvPr/>
          </p:nvSpPr>
          <p:spPr>
            <a:xfrm>
              <a:off x="4475747" y="6499224"/>
              <a:ext cx="712524" cy="289369"/>
            </a:xfrm>
            <a:prstGeom prst="rect">
              <a:avLst/>
            </a:prstGeom>
            <a:noFill/>
          </p:spPr>
          <p:txBody>
            <a:bodyPr wrap="none" rtlCol="0">
              <a:spAutoFit/>
            </a:bodyPr>
            <a:lstStyle/>
            <a:p>
              <a:r>
                <a:rPr lang="en-US" sz="1059" b="1" dirty="0"/>
                <a:t>Placebo</a:t>
              </a:r>
            </a:p>
          </p:txBody>
        </p:sp>
        <p:sp>
          <p:nvSpPr>
            <p:cNvPr id="69" name="TextBox 68"/>
            <p:cNvSpPr txBox="1"/>
            <p:nvPr/>
          </p:nvSpPr>
          <p:spPr>
            <a:xfrm>
              <a:off x="5656092" y="6318251"/>
              <a:ext cx="287409" cy="289369"/>
            </a:xfrm>
            <a:prstGeom prst="rect">
              <a:avLst/>
            </a:prstGeom>
            <a:noFill/>
          </p:spPr>
          <p:txBody>
            <a:bodyPr wrap="none" rtlCol="0">
              <a:spAutoFit/>
            </a:bodyPr>
            <a:lstStyle/>
            <a:p>
              <a:pPr algn="ctr"/>
              <a:r>
                <a:rPr lang="en-US" sz="1059" dirty="0"/>
                <a:t>9</a:t>
              </a:r>
            </a:p>
          </p:txBody>
        </p:sp>
        <p:sp>
          <p:nvSpPr>
            <p:cNvPr id="70" name="TextBox 69"/>
            <p:cNvSpPr txBox="1"/>
            <p:nvPr/>
          </p:nvSpPr>
          <p:spPr>
            <a:xfrm>
              <a:off x="5617034" y="6499224"/>
              <a:ext cx="365528" cy="289369"/>
            </a:xfrm>
            <a:prstGeom prst="rect">
              <a:avLst/>
            </a:prstGeom>
            <a:noFill/>
          </p:spPr>
          <p:txBody>
            <a:bodyPr wrap="none" rtlCol="0">
              <a:spAutoFit/>
            </a:bodyPr>
            <a:lstStyle/>
            <a:p>
              <a:pPr algn="ctr"/>
              <a:r>
                <a:rPr lang="en-US" sz="1059" dirty="0"/>
                <a:t>10</a:t>
              </a:r>
            </a:p>
          </p:txBody>
        </p:sp>
        <p:sp>
          <p:nvSpPr>
            <p:cNvPr id="71" name="TextBox 70"/>
            <p:cNvSpPr txBox="1"/>
            <p:nvPr/>
          </p:nvSpPr>
          <p:spPr>
            <a:xfrm>
              <a:off x="6543597" y="6318251"/>
              <a:ext cx="287409" cy="289369"/>
            </a:xfrm>
            <a:prstGeom prst="rect">
              <a:avLst/>
            </a:prstGeom>
            <a:noFill/>
          </p:spPr>
          <p:txBody>
            <a:bodyPr wrap="none" rtlCol="0">
              <a:spAutoFit/>
            </a:bodyPr>
            <a:lstStyle/>
            <a:p>
              <a:pPr algn="ctr"/>
              <a:r>
                <a:rPr lang="en-US" sz="1059" dirty="0"/>
                <a:t>9</a:t>
              </a:r>
            </a:p>
          </p:txBody>
        </p:sp>
        <p:sp>
          <p:nvSpPr>
            <p:cNvPr id="72" name="TextBox 71"/>
            <p:cNvSpPr txBox="1"/>
            <p:nvPr/>
          </p:nvSpPr>
          <p:spPr>
            <a:xfrm>
              <a:off x="6543597" y="6499224"/>
              <a:ext cx="287409" cy="289369"/>
            </a:xfrm>
            <a:prstGeom prst="rect">
              <a:avLst/>
            </a:prstGeom>
            <a:noFill/>
          </p:spPr>
          <p:txBody>
            <a:bodyPr wrap="none" rtlCol="0">
              <a:spAutoFit/>
            </a:bodyPr>
            <a:lstStyle/>
            <a:p>
              <a:pPr algn="ctr"/>
              <a:r>
                <a:rPr lang="en-US" sz="1059" dirty="0"/>
                <a:t>9</a:t>
              </a:r>
            </a:p>
          </p:txBody>
        </p:sp>
        <p:sp>
          <p:nvSpPr>
            <p:cNvPr id="73" name="TextBox 72"/>
            <p:cNvSpPr txBox="1"/>
            <p:nvPr/>
          </p:nvSpPr>
          <p:spPr>
            <a:xfrm>
              <a:off x="6834811" y="6318251"/>
              <a:ext cx="287409" cy="289369"/>
            </a:xfrm>
            <a:prstGeom prst="rect">
              <a:avLst/>
            </a:prstGeom>
            <a:noFill/>
          </p:spPr>
          <p:txBody>
            <a:bodyPr wrap="none" rtlCol="0">
              <a:spAutoFit/>
            </a:bodyPr>
            <a:lstStyle/>
            <a:p>
              <a:pPr algn="ctr"/>
              <a:r>
                <a:rPr lang="en-US" sz="1059" dirty="0"/>
                <a:t>8</a:t>
              </a:r>
            </a:p>
          </p:txBody>
        </p:sp>
        <p:sp>
          <p:nvSpPr>
            <p:cNvPr id="74" name="TextBox 73"/>
            <p:cNvSpPr txBox="1"/>
            <p:nvPr/>
          </p:nvSpPr>
          <p:spPr>
            <a:xfrm>
              <a:off x="6834811" y="6499224"/>
              <a:ext cx="287409" cy="289369"/>
            </a:xfrm>
            <a:prstGeom prst="rect">
              <a:avLst/>
            </a:prstGeom>
            <a:noFill/>
          </p:spPr>
          <p:txBody>
            <a:bodyPr wrap="none" rtlCol="0">
              <a:spAutoFit/>
            </a:bodyPr>
            <a:lstStyle/>
            <a:p>
              <a:pPr algn="ctr"/>
              <a:r>
                <a:rPr lang="en-US" sz="1059" dirty="0"/>
                <a:t>7</a:t>
              </a:r>
            </a:p>
          </p:txBody>
        </p:sp>
        <p:sp>
          <p:nvSpPr>
            <p:cNvPr id="75" name="TextBox 74"/>
            <p:cNvSpPr txBox="1"/>
            <p:nvPr/>
          </p:nvSpPr>
          <p:spPr>
            <a:xfrm>
              <a:off x="7135270" y="6318251"/>
              <a:ext cx="287409" cy="289369"/>
            </a:xfrm>
            <a:prstGeom prst="rect">
              <a:avLst/>
            </a:prstGeom>
            <a:noFill/>
          </p:spPr>
          <p:txBody>
            <a:bodyPr wrap="none" rtlCol="0">
              <a:spAutoFit/>
            </a:bodyPr>
            <a:lstStyle/>
            <a:p>
              <a:pPr algn="ctr"/>
              <a:r>
                <a:rPr lang="en-US" sz="1059" dirty="0"/>
                <a:t>7</a:t>
              </a:r>
            </a:p>
          </p:txBody>
        </p:sp>
        <p:sp>
          <p:nvSpPr>
            <p:cNvPr id="76" name="TextBox 75"/>
            <p:cNvSpPr txBox="1"/>
            <p:nvPr/>
          </p:nvSpPr>
          <p:spPr>
            <a:xfrm>
              <a:off x="7135270" y="6499224"/>
              <a:ext cx="287409" cy="289369"/>
            </a:xfrm>
            <a:prstGeom prst="rect">
              <a:avLst/>
            </a:prstGeom>
            <a:noFill/>
          </p:spPr>
          <p:txBody>
            <a:bodyPr wrap="none" rtlCol="0">
              <a:spAutoFit/>
            </a:bodyPr>
            <a:lstStyle/>
            <a:p>
              <a:pPr algn="ctr"/>
              <a:r>
                <a:rPr lang="en-US" sz="1059" dirty="0"/>
                <a:t>7</a:t>
              </a:r>
            </a:p>
          </p:txBody>
        </p:sp>
        <p:sp>
          <p:nvSpPr>
            <p:cNvPr id="77" name="TextBox 76"/>
            <p:cNvSpPr txBox="1"/>
            <p:nvPr/>
          </p:nvSpPr>
          <p:spPr>
            <a:xfrm>
              <a:off x="7431105" y="6318251"/>
              <a:ext cx="287409" cy="289369"/>
            </a:xfrm>
            <a:prstGeom prst="rect">
              <a:avLst/>
            </a:prstGeom>
            <a:noFill/>
          </p:spPr>
          <p:txBody>
            <a:bodyPr wrap="none" rtlCol="0">
              <a:spAutoFit/>
            </a:bodyPr>
            <a:lstStyle/>
            <a:p>
              <a:pPr algn="ctr"/>
              <a:r>
                <a:rPr lang="en-US" sz="1059" dirty="0"/>
                <a:t>7</a:t>
              </a:r>
            </a:p>
          </p:txBody>
        </p:sp>
        <p:sp>
          <p:nvSpPr>
            <p:cNvPr id="78" name="TextBox 77"/>
            <p:cNvSpPr txBox="1"/>
            <p:nvPr/>
          </p:nvSpPr>
          <p:spPr>
            <a:xfrm>
              <a:off x="7431105" y="6499224"/>
              <a:ext cx="287409" cy="289369"/>
            </a:xfrm>
            <a:prstGeom prst="rect">
              <a:avLst/>
            </a:prstGeom>
            <a:noFill/>
          </p:spPr>
          <p:txBody>
            <a:bodyPr wrap="none" rtlCol="0">
              <a:spAutoFit/>
            </a:bodyPr>
            <a:lstStyle/>
            <a:p>
              <a:pPr algn="ctr"/>
              <a:r>
                <a:rPr lang="en-US" sz="1059" dirty="0"/>
                <a:t>5</a:t>
              </a:r>
            </a:p>
          </p:txBody>
        </p:sp>
        <p:sp>
          <p:nvSpPr>
            <p:cNvPr id="79" name="TextBox 78"/>
            <p:cNvSpPr txBox="1"/>
            <p:nvPr/>
          </p:nvSpPr>
          <p:spPr>
            <a:xfrm>
              <a:off x="7731562" y="6318251"/>
              <a:ext cx="287409" cy="289369"/>
            </a:xfrm>
            <a:prstGeom prst="rect">
              <a:avLst/>
            </a:prstGeom>
            <a:noFill/>
          </p:spPr>
          <p:txBody>
            <a:bodyPr wrap="none" rtlCol="0">
              <a:spAutoFit/>
            </a:bodyPr>
            <a:lstStyle/>
            <a:p>
              <a:pPr algn="ctr"/>
              <a:r>
                <a:rPr lang="en-US" sz="1059" dirty="0"/>
                <a:t>7</a:t>
              </a:r>
            </a:p>
          </p:txBody>
        </p:sp>
        <p:sp>
          <p:nvSpPr>
            <p:cNvPr id="80" name="TextBox 79"/>
            <p:cNvSpPr txBox="1"/>
            <p:nvPr/>
          </p:nvSpPr>
          <p:spPr>
            <a:xfrm>
              <a:off x="7731562" y="6499224"/>
              <a:ext cx="287409" cy="289369"/>
            </a:xfrm>
            <a:prstGeom prst="rect">
              <a:avLst/>
            </a:prstGeom>
            <a:noFill/>
          </p:spPr>
          <p:txBody>
            <a:bodyPr wrap="none" rtlCol="0">
              <a:spAutoFit/>
            </a:bodyPr>
            <a:lstStyle/>
            <a:p>
              <a:pPr algn="ctr"/>
              <a:r>
                <a:rPr lang="en-US" sz="1059" dirty="0"/>
                <a:t>4</a:t>
              </a:r>
            </a:p>
          </p:txBody>
        </p:sp>
        <p:sp>
          <p:nvSpPr>
            <p:cNvPr id="81" name="TextBox 80"/>
            <p:cNvSpPr txBox="1"/>
            <p:nvPr/>
          </p:nvSpPr>
          <p:spPr>
            <a:xfrm>
              <a:off x="8327854" y="6318251"/>
              <a:ext cx="287409" cy="289369"/>
            </a:xfrm>
            <a:prstGeom prst="rect">
              <a:avLst/>
            </a:prstGeom>
            <a:noFill/>
          </p:spPr>
          <p:txBody>
            <a:bodyPr wrap="none" rtlCol="0">
              <a:spAutoFit/>
            </a:bodyPr>
            <a:lstStyle/>
            <a:p>
              <a:pPr algn="ctr"/>
              <a:r>
                <a:rPr lang="en-US" sz="1059" dirty="0"/>
                <a:t>7</a:t>
              </a:r>
            </a:p>
          </p:txBody>
        </p:sp>
        <p:sp>
          <p:nvSpPr>
            <p:cNvPr id="82" name="TextBox 81"/>
            <p:cNvSpPr txBox="1"/>
            <p:nvPr/>
          </p:nvSpPr>
          <p:spPr>
            <a:xfrm>
              <a:off x="8327854" y="6499224"/>
              <a:ext cx="287409" cy="289369"/>
            </a:xfrm>
            <a:prstGeom prst="rect">
              <a:avLst/>
            </a:prstGeom>
            <a:noFill/>
          </p:spPr>
          <p:txBody>
            <a:bodyPr wrap="none" rtlCol="0">
              <a:spAutoFit/>
            </a:bodyPr>
            <a:lstStyle/>
            <a:p>
              <a:pPr algn="ctr"/>
              <a:r>
                <a:rPr lang="en-US" sz="1059" dirty="0"/>
                <a:t>3</a:t>
              </a:r>
            </a:p>
          </p:txBody>
        </p:sp>
        <p:sp>
          <p:nvSpPr>
            <p:cNvPr id="83" name="TextBox 82"/>
            <p:cNvSpPr txBox="1"/>
            <p:nvPr/>
          </p:nvSpPr>
          <p:spPr>
            <a:xfrm>
              <a:off x="8642278" y="6318251"/>
              <a:ext cx="287409" cy="289369"/>
            </a:xfrm>
            <a:prstGeom prst="rect">
              <a:avLst/>
            </a:prstGeom>
            <a:noFill/>
          </p:spPr>
          <p:txBody>
            <a:bodyPr wrap="none" rtlCol="0">
              <a:spAutoFit/>
            </a:bodyPr>
            <a:lstStyle/>
            <a:p>
              <a:pPr algn="ctr"/>
              <a:r>
                <a:rPr lang="en-US" sz="1059" dirty="0"/>
                <a:t>7</a:t>
              </a:r>
            </a:p>
          </p:txBody>
        </p:sp>
        <p:sp>
          <p:nvSpPr>
            <p:cNvPr id="84" name="TextBox 83"/>
            <p:cNvSpPr txBox="1"/>
            <p:nvPr/>
          </p:nvSpPr>
          <p:spPr>
            <a:xfrm>
              <a:off x="8642278" y="6499224"/>
              <a:ext cx="287409" cy="289369"/>
            </a:xfrm>
            <a:prstGeom prst="rect">
              <a:avLst/>
            </a:prstGeom>
            <a:noFill/>
          </p:spPr>
          <p:txBody>
            <a:bodyPr wrap="none" rtlCol="0">
              <a:spAutoFit/>
            </a:bodyPr>
            <a:lstStyle/>
            <a:p>
              <a:pPr algn="ctr"/>
              <a:r>
                <a:rPr lang="en-US" sz="1059" dirty="0"/>
                <a:t>2</a:t>
              </a:r>
            </a:p>
          </p:txBody>
        </p:sp>
      </p:grpSp>
      <p:cxnSp>
        <p:nvCxnSpPr>
          <p:cNvPr id="6" name="Straight Connector 5">
            <a:extLst>
              <a:ext uri="{FF2B5EF4-FFF2-40B4-BE49-F238E27FC236}">
                <a16:creationId xmlns:a16="http://schemas.microsoft.com/office/drawing/2014/main" id="{10E85F21-B7B3-4485-ADAD-04AEECFECFB8}"/>
              </a:ext>
            </a:extLst>
          </p:cNvPr>
          <p:cNvCxnSpPr>
            <a:stCxn id="7" idx="1"/>
          </p:cNvCxnSpPr>
          <p:nvPr/>
        </p:nvCxnSpPr>
        <p:spPr>
          <a:xfrm flipV="1">
            <a:off x="6507025" y="4426388"/>
            <a:ext cx="3503938" cy="295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7273843-0C21-4FDE-B781-0741093D7E33}"/>
              </a:ext>
            </a:extLst>
          </p:cNvPr>
          <p:cNvCxnSpPr>
            <a:stCxn id="7" idx="1"/>
          </p:cNvCxnSpPr>
          <p:nvPr/>
        </p:nvCxnSpPr>
        <p:spPr>
          <a:xfrm flipV="1">
            <a:off x="6507025" y="1901879"/>
            <a:ext cx="2686" cy="25274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9635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 name="Rectangle 2"/>
          <p:cNvSpPr>
            <a:spLocks noGrp="1" noChangeArrowheads="1"/>
          </p:cNvSpPr>
          <p:nvPr>
            <p:ph type="title"/>
          </p:nvPr>
        </p:nvSpPr>
        <p:spPr>
          <a:xfrm>
            <a:off x="145915" y="201658"/>
            <a:ext cx="11135625" cy="838200"/>
          </a:xfrm>
        </p:spPr>
        <p:txBody>
          <a:bodyPr>
            <a:noAutofit/>
          </a:bodyPr>
          <a:lstStyle/>
          <a:p>
            <a:r>
              <a:rPr lang="en-GB" sz="3600" dirty="0">
                <a:solidFill>
                  <a:schemeClr val="tx1"/>
                </a:solidFill>
              </a:rPr>
              <a:t>Mepolizumab and Exacerbations of Refractory Eosinophilic Asthma</a:t>
            </a:r>
            <a:endParaRPr lang="en-US" sz="3600" dirty="0">
              <a:solidFill>
                <a:schemeClr val="tx1"/>
              </a:solidFill>
            </a:endParaRPr>
          </a:p>
        </p:txBody>
      </p:sp>
      <p:sp>
        <p:nvSpPr>
          <p:cNvPr id="4" name="Text Placeholder 3"/>
          <p:cNvSpPr>
            <a:spLocks noGrp="1"/>
          </p:cNvSpPr>
          <p:nvPr>
            <p:ph type="body" sz="quarter" idx="10"/>
          </p:nvPr>
        </p:nvSpPr>
        <p:spPr>
          <a:xfrm>
            <a:off x="2905698" y="6141539"/>
            <a:ext cx="6703172" cy="296761"/>
          </a:xfrm>
        </p:spPr>
        <p:txBody>
          <a:bodyPr/>
          <a:lstStyle/>
          <a:p>
            <a:r>
              <a:rPr lang="en-US" sz="1200" b="0" dirty="0">
                <a:solidFill>
                  <a:schemeClr val="tx1"/>
                </a:solidFill>
              </a:rPr>
              <a:t>Haldar P, et al. </a:t>
            </a:r>
            <a:r>
              <a:rPr lang="en-US" sz="1200" b="0" i="1" dirty="0">
                <a:solidFill>
                  <a:schemeClr val="tx1"/>
                </a:solidFill>
              </a:rPr>
              <a:t>N Engl J Med</a:t>
            </a:r>
            <a:r>
              <a:rPr lang="en-US" sz="1200" b="0" dirty="0">
                <a:solidFill>
                  <a:schemeClr val="tx1"/>
                </a:solidFill>
              </a:rPr>
              <a:t>. 2009;360(10):973-984.</a:t>
            </a:r>
          </a:p>
        </p:txBody>
      </p:sp>
      <p:sp>
        <p:nvSpPr>
          <p:cNvPr id="191" name="Text Box 5"/>
          <p:cNvSpPr txBox="1">
            <a:spLocks noChangeArrowheads="1"/>
          </p:cNvSpPr>
          <p:nvPr/>
        </p:nvSpPr>
        <p:spPr bwMode="auto">
          <a:xfrm>
            <a:off x="4836756" y="1049642"/>
            <a:ext cx="6880896" cy="416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89896" tIns="44948" rIns="89896" bIns="44948">
            <a:spAutoFit/>
          </a:bodyPr>
          <a:lstStyle>
            <a:lvl1pPr>
              <a:defRPr sz="2800" b="1">
                <a:solidFill>
                  <a:schemeClr val="tx1"/>
                </a:solidFill>
                <a:latin typeface="Arial" charset="0"/>
                <a:ea typeface="ＭＳ Ｐゴシック" charset="0"/>
              </a:defRPr>
            </a:lvl1pPr>
            <a:lvl2pPr marL="742950" indent="-285750">
              <a:defRPr sz="2800" b="1">
                <a:solidFill>
                  <a:schemeClr val="tx1"/>
                </a:solidFill>
                <a:latin typeface="Arial" charset="0"/>
                <a:ea typeface="ＭＳ Ｐゴシック" charset="0"/>
              </a:defRPr>
            </a:lvl2pPr>
            <a:lvl3pPr marL="1143000" indent="-228600">
              <a:defRPr sz="2800" b="1">
                <a:solidFill>
                  <a:schemeClr val="tx1"/>
                </a:solidFill>
                <a:latin typeface="Arial" charset="0"/>
                <a:ea typeface="ＭＳ Ｐゴシック" charset="0"/>
              </a:defRPr>
            </a:lvl3pPr>
            <a:lvl4pPr marL="1600200" indent="-228600">
              <a:defRPr sz="2800" b="1">
                <a:solidFill>
                  <a:schemeClr val="tx1"/>
                </a:solidFill>
                <a:latin typeface="Arial" charset="0"/>
                <a:ea typeface="ＭＳ Ｐゴシック" charset="0"/>
              </a:defRPr>
            </a:lvl4pPr>
            <a:lvl5pPr marL="2057400" indent="-228600">
              <a:defRPr sz="2800" b="1">
                <a:solidFill>
                  <a:schemeClr val="tx1"/>
                </a:solidFill>
                <a:latin typeface="Arial" charset="0"/>
                <a:ea typeface="ＭＳ Ｐゴシック" charset="0"/>
              </a:defRPr>
            </a:lvl5pPr>
            <a:lvl6pPr eaLnBrk="0" hangingPunct="0">
              <a:defRPr sz="2800" b="1">
                <a:solidFill>
                  <a:schemeClr val="tx1"/>
                </a:solidFill>
                <a:latin typeface="Arial" charset="0"/>
                <a:ea typeface="ＭＳ Ｐゴシック" charset="0"/>
              </a:defRPr>
            </a:lvl6pPr>
            <a:lvl7pPr eaLnBrk="0" hangingPunct="0">
              <a:defRPr sz="2800" b="1">
                <a:solidFill>
                  <a:schemeClr val="tx1"/>
                </a:solidFill>
                <a:latin typeface="Arial" charset="0"/>
                <a:ea typeface="ＭＳ Ｐゴシック" charset="0"/>
              </a:defRPr>
            </a:lvl7pPr>
            <a:lvl8pPr eaLnBrk="0" hangingPunct="0">
              <a:defRPr sz="2800" b="1">
                <a:solidFill>
                  <a:schemeClr val="tx1"/>
                </a:solidFill>
                <a:latin typeface="Arial" charset="0"/>
                <a:ea typeface="ＭＳ Ｐゴシック" charset="0"/>
              </a:defRPr>
            </a:lvl8pPr>
            <a:lvl9pPr eaLnBrk="0" hangingPunct="0">
              <a:defRPr sz="2800" b="1">
                <a:solidFill>
                  <a:schemeClr val="tx1"/>
                </a:solidFill>
                <a:latin typeface="Arial" charset="0"/>
                <a:ea typeface="ＭＳ Ｐゴシック" charset="0"/>
              </a:defRPr>
            </a:lvl9pPr>
          </a:lstStyle>
          <a:p>
            <a:pPr>
              <a:defRPr/>
            </a:pPr>
            <a:r>
              <a:rPr lang="en-US" sz="2118" b="0" dirty="0">
                <a:latin typeface="+mn-lt"/>
              </a:rPr>
              <a:t>No effect on lung function, symptom scores, or nitric oxide</a:t>
            </a:r>
          </a:p>
        </p:txBody>
      </p:sp>
      <p:sp>
        <p:nvSpPr>
          <p:cNvPr id="192" name="Text Box 6"/>
          <p:cNvSpPr txBox="1">
            <a:spLocks noChangeArrowheads="1"/>
          </p:cNvSpPr>
          <p:nvPr/>
        </p:nvSpPr>
        <p:spPr bwMode="auto">
          <a:xfrm>
            <a:off x="1025797" y="1049843"/>
            <a:ext cx="2786361" cy="742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89896" tIns="44948" rIns="89896" bIns="44948">
            <a:spAutoFit/>
          </a:bodyPr>
          <a:lstStyle>
            <a:lvl1pPr>
              <a:defRPr sz="2800" b="1">
                <a:solidFill>
                  <a:schemeClr val="tx1"/>
                </a:solidFill>
                <a:latin typeface="Arial" charset="0"/>
                <a:ea typeface="ＭＳ Ｐゴシック" charset="0"/>
              </a:defRPr>
            </a:lvl1pPr>
            <a:lvl2pPr marL="742950" indent="-285750">
              <a:defRPr sz="2800" b="1">
                <a:solidFill>
                  <a:schemeClr val="tx1"/>
                </a:solidFill>
                <a:latin typeface="Arial" charset="0"/>
                <a:ea typeface="ＭＳ Ｐゴシック" charset="0"/>
              </a:defRPr>
            </a:lvl2pPr>
            <a:lvl3pPr marL="1143000" indent="-228600">
              <a:defRPr sz="2800" b="1">
                <a:solidFill>
                  <a:schemeClr val="tx1"/>
                </a:solidFill>
                <a:latin typeface="Arial" charset="0"/>
                <a:ea typeface="ＭＳ Ｐゴシック" charset="0"/>
              </a:defRPr>
            </a:lvl3pPr>
            <a:lvl4pPr marL="1600200" indent="-228600">
              <a:defRPr sz="2800" b="1">
                <a:solidFill>
                  <a:schemeClr val="tx1"/>
                </a:solidFill>
                <a:latin typeface="Arial" charset="0"/>
                <a:ea typeface="ＭＳ Ｐゴシック" charset="0"/>
              </a:defRPr>
            </a:lvl4pPr>
            <a:lvl5pPr marL="2057400" indent="-228600">
              <a:defRPr sz="2800" b="1">
                <a:solidFill>
                  <a:schemeClr val="tx1"/>
                </a:solidFill>
                <a:latin typeface="Arial" charset="0"/>
                <a:ea typeface="ＭＳ Ｐゴシック" charset="0"/>
              </a:defRPr>
            </a:lvl5pPr>
            <a:lvl6pPr eaLnBrk="0" hangingPunct="0">
              <a:defRPr sz="2800" b="1">
                <a:solidFill>
                  <a:schemeClr val="tx1"/>
                </a:solidFill>
                <a:latin typeface="Arial" charset="0"/>
                <a:ea typeface="ＭＳ Ｐゴシック" charset="0"/>
              </a:defRPr>
            </a:lvl6pPr>
            <a:lvl7pPr eaLnBrk="0" hangingPunct="0">
              <a:defRPr sz="2800" b="1">
                <a:solidFill>
                  <a:schemeClr val="tx1"/>
                </a:solidFill>
                <a:latin typeface="Arial" charset="0"/>
                <a:ea typeface="ＭＳ Ｐゴシック" charset="0"/>
              </a:defRPr>
            </a:lvl7pPr>
            <a:lvl8pPr eaLnBrk="0" hangingPunct="0">
              <a:defRPr sz="2800" b="1">
                <a:solidFill>
                  <a:schemeClr val="tx1"/>
                </a:solidFill>
                <a:latin typeface="Arial" charset="0"/>
                <a:ea typeface="ＭＳ Ｐゴシック" charset="0"/>
              </a:defRPr>
            </a:lvl8pPr>
            <a:lvl9pPr eaLnBrk="0" hangingPunct="0">
              <a:defRPr sz="2800" b="1">
                <a:solidFill>
                  <a:schemeClr val="tx1"/>
                </a:solidFill>
                <a:latin typeface="Arial" charset="0"/>
                <a:ea typeface="ＭＳ Ｐゴシック" charset="0"/>
              </a:defRPr>
            </a:lvl9pPr>
          </a:lstStyle>
          <a:p>
            <a:pPr algn="ctr">
              <a:defRPr/>
            </a:pPr>
            <a:r>
              <a:rPr lang="en-US" sz="2118" b="0" dirty="0">
                <a:latin typeface="+mn-lt"/>
              </a:rPr>
              <a:t>Significant reduction in exacerbations</a:t>
            </a:r>
          </a:p>
        </p:txBody>
      </p:sp>
      <p:grpSp>
        <p:nvGrpSpPr>
          <p:cNvPr id="193" name="Group 7"/>
          <p:cNvGrpSpPr>
            <a:grpSpLocks noChangeAspect="1"/>
          </p:cNvGrpSpPr>
          <p:nvPr/>
        </p:nvGrpSpPr>
        <p:grpSpPr bwMode="auto">
          <a:xfrm>
            <a:off x="669955" y="2168393"/>
            <a:ext cx="3144610" cy="2524127"/>
            <a:chOff x="192" y="869"/>
            <a:chExt cx="2313" cy="1802"/>
          </a:xfrm>
        </p:grpSpPr>
        <p:sp>
          <p:nvSpPr>
            <p:cNvPr id="194" name="AutoShape 6"/>
            <p:cNvSpPr>
              <a:spLocks noChangeAspect="1" noChangeArrowheads="1" noTextEdit="1"/>
            </p:cNvSpPr>
            <p:nvPr/>
          </p:nvSpPr>
          <p:spPr bwMode="auto">
            <a:xfrm>
              <a:off x="192" y="879"/>
              <a:ext cx="2206" cy="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195" name="Freeform 8"/>
            <p:cNvSpPr>
              <a:spLocks/>
            </p:cNvSpPr>
            <p:nvPr/>
          </p:nvSpPr>
          <p:spPr bwMode="auto">
            <a:xfrm>
              <a:off x="430" y="925"/>
              <a:ext cx="44" cy="1478"/>
            </a:xfrm>
            <a:custGeom>
              <a:avLst/>
              <a:gdLst>
                <a:gd name="T0" fmla="*/ 0 w 44"/>
                <a:gd name="T1" fmla="*/ 0 h 1478"/>
                <a:gd name="T2" fmla="*/ 44 w 44"/>
                <a:gd name="T3" fmla="*/ 0 h 1478"/>
                <a:gd name="T4" fmla="*/ 44 w 44"/>
                <a:gd name="T5" fmla="*/ 1446 h 1478"/>
                <a:gd name="T6" fmla="*/ 44 w 44"/>
                <a:gd name="T7" fmla="*/ 1478 h 1478"/>
              </a:gdLst>
              <a:ahLst/>
              <a:cxnLst>
                <a:cxn ang="0">
                  <a:pos x="T0" y="T1"/>
                </a:cxn>
                <a:cxn ang="0">
                  <a:pos x="T2" y="T3"/>
                </a:cxn>
                <a:cxn ang="0">
                  <a:pos x="T4" y="T5"/>
                </a:cxn>
                <a:cxn ang="0">
                  <a:pos x="T6" y="T7"/>
                </a:cxn>
              </a:cxnLst>
              <a:rect l="0" t="0" r="r" b="b"/>
              <a:pathLst>
                <a:path w="44" h="1478">
                  <a:moveTo>
                    <a:pt x="0" y="0"/>
                  </a:moveTo>
                  <a:lnTo>
                    <a:pt x="44" y="0"/>
                  </a:lnTo>
                  <a:lnTo>
                    <a:pt x="44" y="1446"/>
                  </a:lnTo>
                  <a:lnTo>
                    <a:pt x="44" y="1478"/>
                  </a:lnTo>
                </a:path>
              </a:pathLst>
            </a:custGeom>
            <a:noFill/>
            <a:ln w="190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96" name="Rectangle 9"/>
            <p:cNvSpPr>
              <a:spLocks noChangeArrowheads="1"/>
            </p:cNvSpPr>
            <p:nvPr/>
          </p:nvSpPr>
          <p:spPr bwMode="auto">
            <a:xfrm>
              <a:off x="294" y="869"/>
              <a:ext cx="12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120</a:t>
              </a:r>
              <a:endParaRPr lang="en-US" altLang="en-US" sz="1588" dirty="0">
                <a:latin typeface="+mn-lt"/>
              </a:endParaRPr>
            </a:p>
          </p:txBody>
        </p:sp>
        <p:sp>
          <p:nvSpPr>
            <p:cNvPr id="197" name="Rectangle 196"/>
            <p:cNvSpPr>
              <a:spLocks noChangeArrowheads="1"/>
            </p:cNvSpPr>
            <p:nvPr/>
          </p:nvSpPr>
          <p:spPr bwMode="auto">
            <a:xfrm>
              <a:off x="2282" y="955"/>
              <a:ext cx="10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109</a:t>
              </a:r>
              <a:endParaRPr lang="en-US" altLang="en-US" sz="1588" dirty="0">
                <a:latin typeface="+mn-lt"/>
              </a:endParaRPr>
            </a:p>
          </p:txBody>
        </p:sp>
        <p:sp>
          <p:nvSpPr>
            <p:cNvPr id="198" name="Rectangle 197"/>
            <p:cNvSpPr>
              <a:spLocks noChangeArrowheads="1"/>
            </p:cNvSpPr>
            <p:nvPr/>
          </p:nvSpPr>
          <p:spPr bwMode="auto">
            <a:xfrm>
              <a:off x="2158" y="955"/>
              <a:ext cx="10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108</a:t>
              </a:r>
              <a:endParaRPr lang="en-US" altLang="en-US" sz="1588" dirty="0">
                <a:latin typeface="+mn-lt"/>
              </a:endParaRPr>
            </a:p>
          </p:txBody>
        </p:sp>
        <p:sp>
          <p:nvSpPr>
            <p:cNvPr id="199" name="Rectangle 198"/>
            <p:cNvSpPr>
              <a:spLocks noChangeArrowheads="1"/>
            </p:cNvSpPr>
            <p:nvPr/>
          </p:nvSpPr>
          <p:spPr bwMode="auto">
            <a:xfrm>
              <a:off x="2016" y="1081"/>
              <a:ext cx="6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97</a:t>
              </a:r>
              <a:endParaRPr lang="en-US" altLang="en-US" sz="1588" dirty="0">
                <a:latin typeface="+mn-lt"/>
              </a:endParaRPr>
            </a:p>
          </p:txBody>
        </p:sp>
        <p:sp>
          <p:nvSpPr>
            <p:cNvPr id="200" name="Rectangle 199"/>
            <p:cNvSpPr>
              <a:spLocks noChangeArrowheads="1"/>
            </p:cNvSpPr>
            <p:nvPr/>
          </p:nvSpPr>
          <p:spPr bwMode="auto">
            <a:xfrm>
              <a:off x="1858" y="1227"/>
              <a:ext cx="6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85</a:t>
              </a:r>
              <a:endParaRPr lang="en-US" altLang="en-US" sz="1588" dirty="0">
                <a:latin typeface="+mn-lt"/>
              </a:endParaRPr>
            </a:p>
          </p:txBody>
        </p:sp>
        <p:sp>
          <p:nvSpPr>
            <p:cNvPr id="201" name="Rectangle 200"/>
            <p:cNvSpPr>
              <a:spLocks noChangeArrowheads="1"/>
            </p:cNvSpPr>
            <p:nvPr/>
          </p:nvSpPr>
          <p:spPr bwMode="auto">
            <a:xfrm>
              <a:off x="1704" y="1303"/>
              <a:ext cx="6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79</a:t>
              </a:r>
              <a:endParaRPr lang="en-US" altLang="en-US" sz="1588" dirty="0">
                <a:latin typeface="+mn-lt"/>
              </a:endParaRPr>
            </a:p>
          </p:txBody>
        </p:sp>
        <p:sp>
          <p:nvSpPr>
            <p:cNvPr id="202" name="Rectangle 201"/>
            <p:cNvSpPr>
              <a:spLocks noChangeArrowheads="1"/>
            </p:cNvSpPr>
            <p:nvPr/>
          </p:nvSpPr>
          <p:spPr bwMode="auto">
            <a:xfrm>
              <a:off x="1548" y="1425"/>
              <a:ext cx="6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69</a:t>
              </a:r>
              <a:endParaRPr lang="en-US" altLang="en-US" sz="1588" dirty="0">
                <a:latin typeface="+mn-lt"/>
              </a:endParaRPr>
            </a:p>
          </p:txBody>
        </p:sp>
        <p:sp>
          <p:nvSpPr>
            <p:cNvPr id="203" name="Rectangle 202"/>
            <p:cNvSpPr>
              <a:spLocks noChangeArrowheads="1"/>
            </p:cNvSpPr>
            <p:nvPr/>
          </p:nvSpPr>
          <p:spPr bwMode="auto">
            <a:xfrm>
              <a:off x="1396" y="1549"/>
              <a:ext cx="6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58</a:t>
              </a:r>
              <a:endParaRPr lang="en-US" altLang="en-US" sz="1588" dirty="0">
                <a:latin typeface="+mn-lt"/>
              </a:endParaRPr>
            </a:p>
          </p:txBody>
        </p:sp>
        <p:sp>
          <p:nvSpPr>
            <p:cNvPr id="204" name="Rectangle 203"/>
            <p:cNvSpPr>
              <a:spLocks noChangeArrowheads="1"/>
            </p:cNvSpPr>
            <p:nvPr/>
          </p:nvSpPr>
          <p:spPr bwMode="auto">
            <a:xfrm>
              <a:off x="1238" y="1683"/>
              <a:ext cx="6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47</a:t>
              </a:r>
              <a:endParaRPr lang="en-US" altLang="en-US" sz="1588" dirty="0">
                <a:latin typeface="+mn-lt"/>
              </a:endParaRPr>
            </a:p>
          </p:txBody>
        </p:sp>
        <p:sp>
          <p:nvSpPr>
            <p:cNvPr id="205" name="Rectangle 204"/>
            <p:cNvSpPr>
              <a:spLocks noChangeArrowheads="1"/>
            </p:cNvSpPr>
            <p:nvPr/>
          </p:nvSpPr>
          <p:spPr bwMode="auto">
            <a:xfrm>
              <a:off x="1078" y="1837"/>
              <a:ext cx="6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34</a:t>
              </a:r>
              <a:endParaRPr lang="en-US" altLang="en-US" sz="1588" dirty="0">
                <a:latin typeface="+mn-lt"/>
              </a:endParaRPr>
            </a:p>
          </p:txBody>
        </p:sp>
        <p:sp>
          <p:nvSpPr>
            <p:cNvPr id="206" name="Rectangle 205"/>
            <p:cNvSpPr>
              <a:spLocks noChangeArrowheads="1"/>
            </p:cNvSpPr>
            <p:nvPr/>
          </p:nvSpPr>
          <p:spPr bwMode="auto">
            <a:xfrm>
              <a:off x="922" y="1953"/>
              <a:ext cx="6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25</a:t>
              </a:r>
              <a:endParaRPr lang="en-US" altLang="en-US" sz="1588" dirty="0">
                <a:latin typeface="+mn-lt"/>
              </a:endParaRPr>
            </a:p>
          </p:txBody>
        </p:sp>
        <p:sp>
          <p:nvSpPr>
            <p:cNvPr id="207" name="Rectangle 206"/>
            <p:cNvSpPr>
              <a:spLocks noChangeArrowheads="1"/>
            </p:cNvSpPr>
            <p:nvPr/>
          </p:nvSpPr>
          <p:spPr bwMode="auto">
            <a:xfrm>
              <a:off x="776" y="2087"/>
              <a:ext cx="6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14</a:t>
              </a:r>
              <a:endParaRPr lang="en-US" altLang="en-US" sz="1588" dirty="0">
                <a:latin typeface="+mn-lt"/>
              </a:endParaRPr>
            </a:p>
          </p:txBody>
        </p:sp>
        <p:sp>
          <p:nvSpPr>
            <p:cNvPr id="208" name="Rectangle 207"/>
            <p:cNvSpPr>
              <a:spLocks noChangeArrowheads="1"/>
            </p:cNvSpPr>
            <p:nvPr/>
          </p:nvSpPr>
          <p:spPr bwMode="auto">
            <a:xfrm>
              <a:off x="634" y="2195"/>
              <a:ext cx="3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4</a:t>
              </a:r>
              <a:endParaRPr lang="en-US" altLang="en-US" sz="1588" dirty="0">
                <a:latin typeface="+mn-lt"/>
              </a:endParaRPr>
            </a:p>
          </p:txBody>
        </p:sp>
        <p:sp>
          <p:nvSpPr>
            <p:cNvPr id="209" name="Rectangle 208"/>
            <p:cNvSpPr>
              <a:spLocks noChangeArrowheads="1"/>
            </p:cNvSpPr>
            <p:nvPr/>
          </p:nvSpPr>
          <p:spPr bwMode="auto">
            <a:xfrm>
              <a:off x="674" y="2301"/>
              <a:ext cx="3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3</a:t>
              </a:r>
              <a:endParaRPr lang="en-US" altLang="en-US" sz="1588" dirty="0">
                <a:latin typeface="+mn-lt"/>
              </a:endParaRPr>
            </a:p>
          </p:txBody>
        </p:sp>
        <p:sp>
          <p:nvSpPr>
            <p:cNvPr id="210" name="Rectangle 209"/>
            <p:cNvSpPr>
              <a:spLocks noChangeArrowheads="1"/>
            </p:cNvSpPr>
            <p:nvPr/>
          </p:nvSpPr>
          <p:spPr bwMode="auto">
            <a:xfrm>
              <a:off x="788" y="2291"/>
              <a:ext cx="3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7</a:t>
              </a:r>
              <a:endParaRPr lang="en-US" altLang="en-US" sz="1588" dirty="0">
                <a:latin typeface="+mn-lt"/>
              </a:endParaRPr>
            </a:p>
          </p:txBody>
        </p:sp>
        <p:sp>
          <p:nvSpPr>
            <p:cNvPr id="211" name="Rectangle 210"/>
            <p:cNvSpPr>
              <a:spLocks noChangeArrowheads="1"/>
            </p:cNvSpPr>
            <p:nvPr/>
          </p:nvSpPr>
          <p:spPr bwMode="auto">
            <a:xfrm>
              <a:off x="930" y="2219"/>
              <a:ext cx="6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13</a:t>
              </a:r>
              <a:endParaRPr lang="en-US" altLang="en-US" sz="1588" dirty="0">
                <a:latin typeface="+mn-lt"/>
              </a:endParaRPr>
            </a:p>
          </p:txBody>
        </p:sp>
        <p:sp>
          <p:nvSpPr>
            <p:cNvPr id="212" name="Rectangle 211"/>
            <p:cNvSpPr>
              <a:spLocks noChangeArrowheads="1"/>
            </p:cNvSpPr>
            <p:nvPr/>
          </p:nvSpPr>
          <p:spPr bwMode="auto">
            <a:xfrm>
              <a:off x="1084" y="2119"/>
              <a:ext cx="6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21</a:t>
              </a:r>
              <a:endParaRPr lang="en-US" altLang="en-US" sz="1588" dirty="0">
                <a:latin typeface="+mn-lt"/>
              </a:endParaRPr>
            </a:p>
          </p:txBody>
        </p:sp>
        <p:sp>
          <p:nvSpPr>
            <p:cNvPr id="213" name="Rectangle 212"/>
            <p:cNvSpPr>
              <a:spLocks noChangeArrowheads="1"/>
            </p:cNvSpPr>
            <p:nvPr/>
          </p:nvSpPr>
          <p:spPr bwMode="auto">
            <a:xfrm>
              <a:off x="1248" y="2039"/>
              <a:ext cx="6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27</a:t>
              </a:r>
              <a:endParaRPr lang="en-US" altLang="en-US" sz="1588" dirty="0">
                <a:latin typeface="+mn-lt"/>
              </a:endParaRPr>
            </a:p>
          </p:txBody>
        </p:sp>
        <p:sp>
          <p:nvSpPr>
            <p:cNvPr id="214" name="Rectangle 213"/>
            <p:cNvSpPr>
              <a:spLocks noChangeArrowheads="1"/>
            </p:cNvSpPr>
            <p:nvPr/>
          </p:nvSpPr>
          <p:spPr bwMode="auto">
            <a:xfrm>
              <a:off x="1396" y="1977"/>
              <a:ext cx="6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33</a:t>
              </a:r>
              <a:endParaRPr lang="en-US" altLang="en-US" sz="1588" dirty="0">
                <a:latin typeface="+mn-lt"/>
              </a:endParaRPr>
            </a:p>
          </p:txBody>
        </p:sp>
        <p:sp>
          <p:nvSpPr>
            <p:cNvPr id="215" name="Rectangle 214"/>
            <p:cNvSpPr>
              <a:spLocks noChangeArrowheads="1"/>
            </p:cNvSpPr>
            <p:nvPr/>
          </p:nvSpPr>
          <p:spPr bwMode="auto">
            <a:xfrm>
              <a:off x="1558" y="1937"/>
              <a:ext cx="6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36</a:t>
              </a:r>
              <a:endParaRPr lang="en-US" altLang="en-US" sz="1588" dirty="0">
                <a:latin typeface="+mn-lt"/>
              </a:endParaRPr>
            </a:p>
          </p:txBody>
        </p:sp>
        <p:sp>
          <p:nvSpPr>
            <p:cNvPr id="216" name="Rectangle 215"/>
            <p:cNvSpPr>
              <a:spLocks noChangeArrowheads="1"/>
            </p:cNvSpPr>
            <p:nvPr/>
          </p:nvSpPr>
          <p:spPr bwMode="auto">
            <a:xfrm>
              <a:off x="1708" y="1887"/>
              <a:ext cx="6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40</a:t>
              </a:r>
              <a:endParaRPr lang="en-US" altLang="en-US" sz="1588" dirty="0">
                <a:latin typeface="+mn-lt"/>
              </a:endParaRPr>
            </a:p>
          </p:txBody>
        </p:sp>
        <p:sp>
          <p:nvSpPr>
            <p:cNvPr id="217" name="Rectangle 216"/>
            <p:cNvSpPr>
              <a:spLocks noChangeArrowheads="1"/>
            </p:cNvSpPr>
            <p:nvPr/>
          </p:nvSpPr>
          <p:spPr bwMode="auto">
            <a:xfrm>
              <a:off x="1864" y="1839"/>
              <a:ext cx="6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44</a:t>
              </a:r>
              <a:endParaRPr lang="en-US" altLang="en-US" sz="1588" dirty="0">
                <a:latin typeface="+mn-lt"/>
              </a:endParaRPr>
            </a:p>
          </p:txBody>
        </p:sp>
        <p:sp>
          <p:nvSpPr>
            <p:cNvPr id="218" name="Rectangle 31"/>
            <p:cNvSpPr>
              <a:spLocks noChangeArrowheads="1"/>
            </p:cNvSpPr>
            <p:nvPr/>
          </p:nvSpPr>
          <p:spPr bwMode="auto">
            <a:xfrm>
              <a:off x="2020" y="1783"/>
              <a:ext cx="6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49</a:t>
              </a:r>
              <a:endParaRPr lang="en-US" altLang="en-US" sz="1588" dirty="0">
                <a:latin typeface="+mn-lt"/>
              </a:endParaRPr>
            </a:p>
          </p:txBody>
        </p:sp>
        <p:sp>
          <p:nvSpPr>
            <p:cNvPr id="219" name="Rectangle 32"/>
            <p:cNvSpPr>
              <a:spLocks noChangeArrowheads="1"/>
            </p:cNvSpPr>
            <p:nvPr/>
          </p:nvSpPr>
          <p:spPr bwMode="auto">
            <a:xfrm>
              <a:off x="2174" y="1713"/>
              <a:ext cx="6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55</a:t>
              </a:r>
              <a:endParaRPr lang="en-US" altLang="en-US" sz="1588" dirty="0">
                <a:latin typeface="+mn-lt"/>
              </a:endParaRPr>
            </a:p>
          </p:txBody>
        </p:sp>
        <p:sp>
          <p:nvSpPr>
            <p:cNvPr id="220" name="Rectangle 33"/>
            <p:cNvSpPr>
              <a:spLocks noChangeArrowheads="1"/>
            </p:cNvSpPr>
            <p:nvPr/>
          </p:nvSpPr>
          <p:spPr bwMode="auto">
            <a:xfrm>
              <a:off x="2260" y="1697"/>
              <a:ext cx="6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57</a:t>
              </a:r>
              <a:endParaRPr lang="en-US" altLang="en-US" sz="1588" dirty="0">
                <a:latin typeface="+mn-lt"/>
              </a:endParaRPr>
            </a:p>
          </p:txBody>
        </p:sp>
        <p:sp>
          <p:nvSpPr>
            <p:cNvPr id="221" name="Line 34"/>
            <p:cNvSpPr>
              <a:spLocks noChangeShapeType="1"/>
            </p:cNvSpPr>
            <p:nvPr/>
          </p:nvSpPr>
          <p:spPr bwMode="auto">
            <a:xfrm>
              <a:off x="430" y="1169"/>
              <a:ext cx="44"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22" name="Rectangle 35"/>
            <p:cNvSpPr>
              <a:spLocks noChangeArrowheads="1"/>
            </p:cNvSpPr>
            <p:nvPr/>
          </p:nvSpPr>
          <p:spPr bwMode="auto">
            <a:xfrm>
              <a:off x="294" y="1113"/>
              <a:ext cx="12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100</a:t>
              </a:r>
              <a:endParaRPr lang="en-US" altLang="en-US" sz="1588" dirty="0">
                <a:latin typeface="+mn-lt"/>
              </a:endParaRPr>
            </a:p>
          </p:txBody>
        </p:sp>
        <p:sp>
          <p:nvSpPr>
            <p:cNvPr id="223" name="Line 36"/>
            <p:cNvSpPr>
              <a:spLocks noChangeShapeType="1"/>
            </p:cNvSpPr>
            <p:nvPr/>
          </p:nvSpPr>
          <p:spPr bwMode="auto">
            <a:xfrm>
              <a:off x="430" y="1407"/>
              <a:ext cx="44"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24" name="Rectangle 37"/>
            <p:cNvSpPr>
              <a:spLocks noChangeArrowheads="1"/>
            </p:cNvSpPr>
            <p:nvPr/>
          </p:nvSpPr>
          <p:spPr bwMode="auto">
            <a:xfrm>
              <a:off x="334" y="1351"/>
              <a:ext cx="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80</a:t>
              </a:r>
              <a:endParaRPr lang="en-US" altLang="en-US" sz="1588" dirty="0">
                <a:latin typeface="+mn-lt"/>
              </a:endParaRPr>
            </a:p>
          </p:txBody>
        </p:sp>
        <p:sp>
          <p:nvSpPr>
            <p:cNvPr id="225" name="Line 38"/>
            <p:cNvSpPr>
              <a:spLocks noChangeShapeType="1"/>
            </p:cNvSpPr>
            <p:nvPr/>
          </p:nvSpPr>
          <p:spPr bwMode="auto">
            <a:xfrm>
              <a:off x="430" y="1655"/>
              <a:ext cx="44"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26" name="Rectangle 39"/>
            <p:cNvSpPr>
              <a:spLocks noChangeArrowheads="1"/>
            </p:cNvSpPr>
            <p:nvPr/>
          </p:nvSpPr>
          <p:spPr bwMode="auto">
            <a:xfrm>
              <a:off x="334" y="1599"/>
              <a:ext cx="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60</a:t>
              </a:r>
              <a:endParaRPr lang="en-US" altLang="en-US" sz="1588" dirty="0">
                <a:latin typeface="+mn-lt"/>
              </a:endParaRPr>
            </a:p>
          </p:txBody>
        </p:sp>
        <p:sp>
          <p:nvSpPr>
            <p:cNvPr id="227" name="Line 40"/>
            <p:cNvSpPr>
              <a:spLocks noChangeShapeType="1"/>
            </p:cNvSpPr>
            <p:nvPr/>
          </p:nvSpPr>
          <p:spPr bwMode="auto">
            <a:xfrm>
              <a:off x="430" y="1889"/>
              <a:ext cx="44"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28" name="Rectangle 41"/>
            <p:cNvSpPr>
              <a:spLocks noChangeArrowheads="1"/>
            </p:cNvSpPr>
            <p:nvPr/>
          </p:nvSpPr>
          <p:spPr bwMode="auto">
            <a:xfrm>
              <a:off x="334" y="1833"/>
              <a:ext cx="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40</a:t>
              </a:r>
              <a:endParaRPr lang="en-US" altLang="en-US" sz="1588" dirty="0">
                <a:latin typeface="+mn-lt"/>
              </a:endParaRPr>
            </a:p>
          </p:txBody>
        </p:sp>
        <p:sp>
          <p:nvSpPr>
            <p:cNvPr id="229" name="Line 42"/>
            <p:cNvSpPr>
              <a:spLocks noChangeShapeType="1"/>
            </p:cNvSpPr>
            <p:nvPr/>
          </p:nvSpPr>
          <p:spPr bwMode="auto">
            <a:xfrm>
              <a:off x="430" y="2125"/>
              <a:ext cx="44"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30" name="Rectangle 43"/>
            <p:cNvSpPr>
              <a:spLocks noChangeArrowheads="1"/>
            </p:cNvSpPr>
            <p:nvPr/>
          </p:nvSpPr>
          <p:spPr bwMode="auto">
            <a:xfrm>
              <a:off x="334" y="2069"/>
              <a:ext cx="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20</a:t>
              </a:r>
              <a:endParaRPr lang="en-US" altLang="en-US" sz="1588" dirty="0">
                <a:latin typeface="+mn-lt"/>
              </a:endParaRPr>
            </a:p>
          </p:txBody>
        </p:sp>
        <p:sp>
          <p:nvSpPr>
            <p:cNvPr id="231" name="Line 44"/>
            <p:cNvSpPr>
              <a:spLocks noChangeShapeType="1"/>
            </p:cNvSpPr>
            <p:nvPr/>
          </p:nvSpPr>
          <p:spPr bwMode="auto">
            <a:xfrm>
              <a:off x="430" y="2371"/>
              <a:ext cx="44"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32" name="Rectangle 45"/>
            <p:cNvSpPr>
              <a:spLocks noChangeArrowheads="1"/>
            </p:cNvSpPr>
            <p:nvPr/>
          </p:nvSpPr>
          <p:spPr bwMode="auto">
            <a:xfrm>
              <a:off x="374" y="2315"/>
              <a:ext cx="4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0</a:t>
              </a:r>
              <a:endParaRPr lang="en-US" altLang="en-US" sz="1588" dirty="0">
                <a:latin typeface="+mn-lt"/>
              </a:endParaRPr>
            </a:p>
          </p:txBody>
        </p:sp>
        <p:sp>
          <p:nvSpPr>
            <p:cNvPr id="233" name="Rectangle 46"/>
            <p:cNvSpPr>
              <a:spLocks noChangeArrowheads="1"/>
            </p:cNvSpPr>
            <p:nvPr/>
          </p:nvSpPr>
          <p:spPr bwMode="auto">
            <a:xfrm>
              <a:off x="634" y="2389"/>
              <a:ext cx="4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1</a:t>
              </a:r>
              <a:endParaRPr lang="en-US" altLang="en-US" sz="1588" dirty="0">
                <a:latin typeface="+mn-lt"/>
              </a:endParaRPr>
            </a:p>
          </p:txBody>
        </p:sp>
        <p:sp>
          <p:nvSpPr>
            <p:cNvPr id="234" name="Rectangle 47"/>
            <p:cNvSpPr>
              <a:spLocks noChangeArrowheads="1"/>
            </p:cNvSpPr>
            <p:nvPr/>
          </p:nvSpPr>
          <p:spPr bwMode="auto">
            <a:xfrm>
              <a:off x="1320" y="2497"/>
              <a:ext cx="23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Month</a:t>
              </a:r>
              <a:endParaRPr lang="en-US" altLang="en-US" sz="1588" dirty="0">
                <a:latin typeface="+mn-lt"/>
              </a:endParaRPr>
            </a:p>
          </p:txBody>
        </p:sp>
        <p:sp>
          <p:nvSpPr>
            <p:cNvPr id="235" name="Rectangle 48"/>
            <p:cNvSpPr>
              <a:spLocks noChangeArrowheads="1"/>
            </p:cNvSpPr>
            <p:nvPr/>
          </p:nvSpPr>
          <p:spPr bwMode="auto">
            <a:xfrm>
              <a:off x="1432" y="249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endParaRPr lang="en-US" altLang="en-US" sz="1588" dirty="0">
                <a:latin typeface="+mn-lt"/>
              </a:endParaRPr>
            </a:p>
          </p:txBody>
        </p:sp>
        <p:sp>
          <p:nvSpPr>
            <p:cNvPr id="236" name="Rectangle 49"/>
            <p:cNvSpPr>
              <a:spLocks noChangeArrowheads="1"/>
            </p:cNvSpPr>
            <p:nvPr/>
          </p:nvSpPr>
          <p:spPr bwMode="auto">
            <a:xfrm>
              <a:off x="1474" y="249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endParaRPr lang="en-US" altLang="en-US" sz="1588" dirty="0">
                <a:latin typeface="+mn-lt"/>
              </a:endParaRPr>
            </a:p>
          </p:txBody>
        </p:sp>
        <p:sp>
          <p:nvSpPr>
            <p:cNvPr id="237" name="Rectangle 50"/>
            <p:cNvSpPr>
              <a:spLocks noChangeArrowheads="1"/>
            </p:cNvSpPr>
            <p:nvPr/>
          </p:nvSpPr>
          <p:spPr bwMode="auto">
            <a:xfrm>
              <a:off x="358" y="2409"/>
              <a:ext cx="3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94" b="1" dirty="0">
                  <a:latin typeface="+mn-lt"/>
                </a:rPr>
                <a:t>S</a:t>
              </a:r>
              <a:endParaRPr lang="en-US" altLang="en-US" sz="1588" dirty="0">
                <a:latin typeface="+mn-lt"/>
              </a:endParaRPr>
            </a:p>
          </p:txBody>
        </p:sp>
        <p:sp>
          <p:nvSpPr>
            <p:cNvPr id="238" name="Rectangle 51"/>
            <p:cNvSpPr>
              <a:spLocks noChangeArrowheads="1"/>
            </p:cNvSpPr>
            <p:nvPr/>
          </p:nvSpPr>
          <p:spPr bwMode="auto">
            <a:xfrm>
              <a:off x="392" y="2409"/>
              <a:ext cx="2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94" b="1" dirty="0">
                  <a:latin typeface="+mn-lt"/>
                </a:rPr>
                <a:t>t</a:t>
              </a:r>
              <a:endParaRPr lang="en-US" altLang="en-US" sz="1588" dirty="0">
                <a:latin typeface="+mn-lt"/>
              </a:endParaRPr>
            </a:p>
          </p:txBody>
        </p:sp>
        <p:sp>
          <p:nvSpPr>
            <p:cNvPr id="239" name="Rectangle 52"/>
            <p:cNvSpPr>
              <a:spLocks noChangeArrowheads="1"/>
            </p:cNvSpPr>
            <p:nvPr/>
          </p:nvSpPr>
          <p:spPr bwMode="auto">
            <a:xfrm>
              <a:off x="416" y="2409"/>
              <a:ext cx="17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94" b="1" dirty="0">
                  <a:latin typeface="+mn-lt"/>
                </a:rPr>
                <a:t>art of</a:t>
              </a:r>
              <a:endParaRPr lang="en-US" altLang="en-US" sz="1588" dirty="0">
                <a:latin typeface="+mn-lt"/>
              </a:endParaRPr>
            </a:p>
          </p:txBody>
        </p:sp>
        <p:sp>
          <p:nvSpPr>
            <p:cNvPr id="240" name="Rectangle 53"/>
            <p:cNvSpPr>
              <a:spLocks noChangeArrowheads="1"/>
            </p:cNvSpPr>
            <p:nvPr/>
          </p:nvSpPr>
          <p:spPr bwMode="auto">
            <a:xfrm>
              <a:off x="314" y="247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endParaRPr lang="en-US" altLang="en-US" sz="1588" dirty="0">
                <a:latin typeface="+mn-lt"/>
              </a:endParaRPr>
            </a:p>
          </p:txBody>
        </p:sp>
        <p:sp>
          <p:nvSpPr>
            <p:cNvPr id="241" name="Rectangle 54"/>
            <p:cNvSpPr>
              <a:spLocks noChangeArrowheads="1"/>
            </p:cNvSpPr>
            <p:nvPr/>
          </p:nvSpPr>
          <p:spPr bwMode="auto">
            <a:xfrm>
              <a:off x="328" y="2509"/>
              <a:ext cx="3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94" b="1" dirty="0">
                  <a:latin typeface="+mn-lt"/>
                </a:rPr>
                <a:t>treatment</a:t>
              </a:r>
              <a:endParaRPr lang="en-US" altLang="en-US" sz="1588" dirty="0">
                <a:latin typeface="+mn-lt"/>
              </a:endParaRPr>
            </a:p>
          </p:txBody>
        </p:sp>
        <p:sp>
          <p:nvSpPr>
            <p:cNvPr id="242" name="Rectangle 55"/>
            <p:cNvSpPr>
              <a:spLocks noChangeArrowheads="1"/>
            </p:cNvSpPr>
            <p:nvPr/>
          </p:nvSpPr>
          <p:spPr bwMode="auto">
            <a:xfrm>
              <a:off x="370" y="247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endParaRPr lang="en-US" altLang="en-US" sz="1588" dirty="0">
                <a:latin typeface="+mn-lt"/>
              </a:endParaRPr>
            </a:p>
          </p:txBody>
        </p:sp>
        <p:sp>
          <p:nvSpPr>
            <p:cNvPr id="243" name="Rectangle 60"/>
            <p:cNvSpPr>
              <a:spLocks noChangeArrowheads="1"/>
            </p:cNvSpPr>
            <p:nvPr/>
          </p:nvSpPr>
          <p:spPr bwMode="auto">
            <a:xfrm>
              <a:off x="1673" y="1074"/>
              <a:ext cx="308"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000" b="1" dirty="0">
                  <a:latin typeface="+mn-lt"/>
                </a:rPr>
                <a:t>Placebo</a:t>
              </a:r>
              <a:endParaRPr lang="en-US" altLang="en-US" sz="1000" dirty="0">
                <a:latin typeface="+mn-lt"/>
              </a:endParaRPr>
            </a:p>
          </p:txBody>
        </p:sp>
        <p:sp>
          <p:nvSpPr>
            <p:cNvPr id="244" name="Rectangle 61"/>
            <p:cNvSpPr>
              <a:spLocks noChangeArrowheads="1"/>
            </p:cNvSpPr>
            <p:nvPr/>
          </p:nvSpPr>
          <p:spPr bwMode="auto">
            <a:xfrm>
              <a:off x="1965" y="1932"/>
              <a:ext cx="540"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000" b="1" dirty="0">
                  <a:latin typeface="+mn-lt"/>
                </a:rPr>
                <a:t>Mepolizumab</a:t>
              </a:r>
              <a:endParaRPr lang="en-US" altLang="en-US" sz="1000" dirty="0">
                <a:latin typeface="+mn-lt"/>
              </a:endParaRPr>
            </a:p>
          </p:txBody>
        </p:sp>
        <p:sp>
          <p:nvSpPr>
            <p:cNvPr id="256" name="Line 73"/>
            <p:cNvSpPr>
              <a:spLocks noChangeShapeType="1"/>
            </p:cNvSpPr>
            <p:nvPr/>
          </p:nvSpPr>
          <p:spPr bwMode="auto">
            <a:xfrm>
              <a:off x="474" y="2371"/>
              <a:ext cx="0" cy="0"/>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57" name="Line 74"/>
            <p:cNvSpPr>
              <a:spLocks noChangeShapeType="1"/>
            </p:cNvSpPr>
            <p:nvPr/>
          </p:nvSpPr>
          <p:spPr bwMode="auto">
            <a:xfrm>
              <a:off x="654" y="2371"/>
              <a:ext cx="0" cy="32"/>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58" name="Rectangle 75"/>
            <p:cNvSpPr>
              <a:spLocks noChangeArrowheads="1"/>
            </p:cNvSpPr>
            <p:nvPr/>
          </p:nvSpPr>
          <p:spPr bwMode="auto">
            <a:xfrm>
              <a:off x="788" y="2389"/>
              <a:ext cx="4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2</a:t>
              </a:r>
              <a:endParaRPr lang="en-US" altLang="en-US" sz="1588" dirty="0">
                <a:latin typeface="+mn-lt"/>
              </a:endParaRPr>
            </a:p>
          </p:txBody>
        </p:sp>
        <p:sp>
          <p:nvSpPr>
            <p:cNvPr id="259" name="Line 76"/>
            <p:cNvSpPr>
              <a:spLocks noChangeShapeType="1"/>
            </p:cNvSpPr>
            <p:nvPr/>
          </p:nvSpPr>
          <p:spPr bwMode="auto">
            <a:xfrm>
              <a:off x="810" y="2371"/>
              <a:ext cx="0" cy="32"/>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60" name="Rectangle 77"/>
            <p:cNvSpPr>
              <a:spLocks noChangeArrowheads="1"/>
            </p:cNvSpPr>
            <p:nvPr/>
          </p:nvSpPr>
          <p:spPr bwMode="auto">
            <a:xfrm>
              <a:off x="942" y="2389"/>
              <a:ext cx="4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3</a:t>
              </a:r>
              <a:endParaRPr lang="en-US" altLang="en-US" sz="1588" dirty="0">
                <a:latin typeface="+mn-lt"/>
              </a:endParaRPr>
            </a:p>
          </p:txBody>
        </p:sp>
        <p:sp>
          <p:nvSpPr>
            <p:cNvPr id="261" name="Line 78"/>
            <p:cNvSpPr>
              <a:spLocks noChangeShapeType="1"/>
            </p:cNvSpPr>
            <p:nvPr/>
          </p:nvSpPr>
          <p:spPr bwMode="auto">
            <a:xfrm>
              <a:off x="964" y="2371"/>
              <a:ext cx="0" cy="32"/>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62" name="Rectangle 79"/>
            <p:cNvSpPr>
              <a:spLocks noChangeArrowheads="1"/>
            </p:cNvSpPr>
            <p:nvPr/>
          </p:nvSpPr>
          <p:spPr bwMode="auto">
            <a:xfrm>
              <a:off x="1098" y="2389"/>
              <a:ext cx="4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4</a:t>
              </a:r>
              <a:endParaRPr lang="en-US" altLang="en-US" sz="1588" dirty="0">
                <a:latin typeface="+mn-lt"/>
              </a:endParaRPr>
            </a:p>
          </p:txBody>
        </p:sp>
        <p:sp>
          <p:nvSpPr>
            <p:cNvPr id="263" name="Line 80"/>
            <p:cNvSpPr>
              <a:spLocks noChangeShapeType="1"/>
            </p:cNvSpPr>
            <p:nvPr/>
          </p:nvSpPr>
          <p:spPr bwMode="auto">
            <a:xfrm>
              <a:off x="1118" y="2371"/>
              <a:ext cx="0" cy="32"/>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64" name="Rectangle 81"/>
            <p:cNvSpPr>
              <a:spLocks noChangeArrowheads="1"/>
            </p:cNvSpPr>
            <p:nvPr/>
          </p:nvSpPr>
          <p:spPr bwMode="auto">
            <a:xfrm>
              <a:off x="1252" y="2389"/>
              <a:ext cx="4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5</a:t>
              </a:r>
              <a:endParaRPr lang="en-US" altLang="en-US" sz="1588" dirty="0">
                <a:latin typeface="+mn-lt"/>
              </a:endParaRPr>
            </a:p>
          </p:txBody>
        </p:sp>
        <p:sp>
          <p:nvSpPr>
            <p:cNvPr id="265" name="Line 82"/>
            <p:cNvSpPr>
              <a:spLocks noChangeShapeType="1"/>
            </p:cNvSpPr>
            <p:nvPr/>
          </p:nvSpPr>
          <p:spPr bwMode="auto">
            <a:xfrm>
              <a:off x="1274" y="2371"/>
              <a:ext cx="0" cy="32"/>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66" name="Rectangle 83"/>
            <p:cNvSpPr>
              <a:spLocks noChangeArrowheads="1"/>
            </p:cNvSpPr>
            <p:nvPr/>
          </p:nvSpPr>
          <p:spPr bwMode="auto">
            <a:xfrm>
              <a:off x="1408" y="2389"/>
              <a:ext cx="4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6</a:t>
              </a:r>
              <a:endParaRPr lang="en-US" altLang="en-US" sz="1588" dirty="0">
                <a:latin typeface="+mn-lt"/>
              </a:endParaRPr>
            </a:p>
          </p:txBody>
        </p:sp>
        <p:sp>
          <p:nvSpPr>
            <p:cNvPr id="267" name="Line 84"/>
            <p:cNvSpPr>
              <a:spLocks noChangeShapeType="1"/>
            </p:cNvSpPr>
            <p:nvPr/>
          </p:nvSpPr>
          <p:spPr bwMode="auto">
            <a:xfrm>
              <a:off x="1428" y="2371"/>
              <a:ext cx="0" cy="32"/>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68" name="Rectangle 85"/>
            <p:cNvSpPr>
              <a:spLocks noChangeArrowheads="1"/>
            </p:cNvSpPr>
            <p:nvPr/>
          </p:nvSpPr>
          <p:spPr bwMode="auto">
            <a:xfrm>
              <a:off x="1562" y="2389"/>
              <a:ext cx="4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7</a:t>
              </a:r>
              <a:endParaRPr lang="en-US" altLang="en-US" sz="1588" dirty="0">
                <a:latin typeface="+mn-lt"/>
              </a:endParaRPr>
            </a:p>
          </p:txBody>
        </p:sp>
        <p:sp>
          <p:nvSpPr>
            <p:cNvPr id="269" name="Line 86"/>
            <p:cNvSpPr>
              <a:spLocks noChangeShapeType="1"/>
            </p:cNvSpPr>
            <p:nvPr/>
          </p:nvSpPr>
          <p:spPr bwMode="auto">
            <a:xfrm>
              <a:off x="1584" y="2371"/>
              <a:ext cx="0" cy="32"/>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70" name="Rectangle 87"/>
            <p:cNvSpPr>
              <a:spLocks noChangeArrowheads="1"/>
            </p:cNvSpPr>
            <p:nvPr/>
          </p:nvSpPr>
          <p:spPr bwMode="auto">
            <a:xfrm>
              <a:off x="1716" y="2389"/>
              <a:ext cx="4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8</a:t>
              </a:r>
              <a:endParaRPr lang="en-US" altLang="en-US" sz="1588" dirty="0">
                <a:latin typeface="+mn-lt"/>
              </a:endParaRPr>
            </a:p>
          </p:txBody>
        </p:sp>
        <p:sp>
          <p:nvSpPr>
            <p:cNvPr id="271" name="Line 88"/>
            <p:cNvSpPr>
              <a:spLocks noChangeShapeType="1"/>
            </p:cNvSpPr>
            <p:nvPr/>
          </p:nvSpPr>
          <p:spPr bwMode="auto">
            <a:xfrm>
              <a:off x="1738" y="2371"/>
              <a:ext cx="0" cy="32"/>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72" name="Rectangle 89"/>
            <p:cNvSpPr>
              <a:spLocks noChangeArrowheads="1"/>
            </p:cNvSpPr>
            <p:nvPr/>
          </p:nvSpPr>
          <p:spPr bwMode="auto">
            <a:xfrm>
              <a:off x="1872" y="2389"/>
              <a:ext cx="4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9</a:t>
              </a:r>
              <a:endParaRPr lang="en-US" altLang="en-US" sz="1588" dirty="0">
                <a:latin typeface="+mn-lt"/>
              </a:endParaRPr>
            </a:p>
          </p:txBody>
        </p:sp>
        <p:sp>
          <p:nvSpPr>
            <p:cNvPr id="273" name="Line 90"/>
            <p:cNvSpPr>
              <a:spLocks noChangeShapeType="1"/>
            </p:cNvSpPr>
            <p:nvPr/>
          </p:nvSpPr>
          <p:spPr bwMode="auto">
            <a:xfrm>
              <a:off x="1892" y="2371"/>
              <a:ext cx="0" cy="32"/>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74" name="Rectangle 91"/>
            <p:cNvSpPr>
              <a:spLocks noChangeArrowheads="1"/>
            </p:cNvSpPr>
            <p:nvPr/>
          </p:nvSpPr>
          <p:spPr bwMode="auto">
            <a:xfrm>
              <a:off x="2006" y="2389"/>
              <a:ext cx="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10</a:t>
              </a:r>
              <a:endParaRPr lang="en-US" altLang="en-US" sz="1588" dirty="0">
                <a:latin typeface="+mn-lt"/>
              </a:endParaRPr>
            </a:p>
          </p:txBody>
        </p:sp>
        <p:sp>
          <p:nvSpPr>
            <p:cNvPr id="275" name="Line 92"/>
            <p:cNvSpPr>
              <a:spLocks noChangeShapeType="1"/>
            </p:cNvSpPr>
            <p:nvPr/>
          </p:nvSpPr>
          <p:spPr bwMode="auto">
            <a:xfrm>
              <a:off x="2048" y="2371"/>
              <a:ext cx="0" cy="32"/>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76" name="Rectangle 93"/>
            <p:cNvSpPr>
              <a:spLocks noChangeArrowheads="1"/>
            </p:cNvSpPr>
            <p:nvPr/>
          </p:nvSpPr>
          <p:spPr bwMode="auto">
            <a:xfrm>
              <a:off x="2160" y="2389"/>
              <a:ext cx="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11</a:t>
              </a:r>
              <a:endParaRPr lang="en-US" altLang="en-US" sz="1588" dirty="0">
                <a:latin typeface="+mn-lt"/>
              </a:endParaRPr>
            </a:p>
          </p:txBody>
        </p:sp>
        <p:sp>
          <p:nvSpPr>
            <p:cNvPr id="277" name="Line 94"/>
            <p:cNvSpPr>
              <a:spLocks noChangeShapeType="1"/>
            </p:cNvSpPr>
            <p:nvPr/>
          </p:nvSpPr>
          <p:spPr bwMode="auto">
            <a:xfrm>
              <a:off x="2202" y="2371"/>
              <a:ext cx="0" cy="32"/>
            </a:xfrm>
            <a:prstGeom prst="line">
              <a:avLst/>
            </a:prstGeom>
            <a:noFill/>
            <a:ln w="1905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78" name="Rectangle 95"/>
            <p:cNvSpPr>
              <a:spLocks noChangeArrowheads="1"/>
            </p:cNvSpPr>
            <p:nvPr/>
          </p:nvSpPr>
          <p:spPr bwMode="auto">
            <a:xfrm>
              <a:off x="2316" y="2389"/>
              <a:ext cx="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12</a:t>
              </a:r>
              <a:endParaRPr lang="en-US" altLang="en-US" sz="1588" dirty="0">
                <a:latin typeface="+mn-lt"/>
              </a:endParaRPr>
            </a:p>
          </p:txBody>
        </p:sp>
        <p:sp>
          <p:nvSpPr>
            <p:cNvPr id="279" name="Freeform 96"/>
            <p:cNvSpPr>
              <a:spLocks/>
            </p:cNvSpPr>
            <p:nvPr/>
          </p:nvSpPr>
          <p:spPr bwMode="auto">
            <a:xfrm>
              <a:off x="474" y="2371"/>
              <a:ext cx="1888" cy="32"/>
            </a:xfrm>
            <a:custGeom>
              <a:avLst/>
              <a:gdLst>
                <a:gd name="T0" fmla="*/ 0 w 1888"/>
                <a:gd name="T1" fmla="*/ 0 h 32"/>
                <a:gd name="T2" fmla="*/ 1888 w 1888"/>
                <a:gd name="T3" fmla="*/ 0 h 32"/>
                <a:gd name="T4" fmla="*/ 1884 w 1888"/>
                <a:gd name="T5" fmla="*/ 0 h 32"/>
                <a:gd name="T6" fmla="*/ 1884 w 1888"/>
                <a:gd name="T7" fmla="*/ 32 h 32"/>
              </a:gdLst>
              <a:ahLst/>
              <a:cxnLst>
                <a:cxn ang="0">
                  <a:pos x="T0" y="T1"/>
                </a:cxn>
                <a:cxn ang="0">
                  <a:pos x="T2" y="T3"/>
                </a:cxn>
                <a:cxn ang="0">
                  <a:pos x="T4" y="T5"/>
                </a:cxn>
                <a:cxn ang="0">
                  <a:pos x="T6" y="T7"/>
                </a:cxn>
              </a:cxnLst>
              <a:rect l="0" t="0" r="r" b="b"/>
              <a:pathLst>
                <a:path w="1888" h="32">
                  <a:moveTo>
                    <a:pt x="0" y="0"/>
                  </a:moveTo>
                  <a:lnTo>
                    <a:pt x="1888" y="0"/>
                  </a:lnTo>
                  <a:lnTo>
                    <a:pt x="1884" y="0"/>
                  </a:lnTo>
                  <a:lnTo>
                    <a:pt x="1884" y="32"/>
                  </a:lnTo>
                </a:path>
              </a:pathLst>
            </a:custGeom>
            <a:noFill/>
            <a:ln w="190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80" name="Freeform 97"/>
            <p:cNvSpPr>
              <a:spLocks/>
            </p:cNvSpPr>
            <p:nvPr/>
          </p:nvSpPr>
          <p:spPr bwMode="auto">
            <a:xfrm>
              <a:off x="654" y="1673"/>
              <a:ext cx="1626" cy="644"/>
            </a:xfrm>
            <a:custGeom>
              <a:avLst/>
              <a:gdLst>
                <a:gd name="T0" fmla="*/ 0 w 1626"/>
                <a:gd name="T1" fmla="*/ 644 h 644"/>
                <a:gd name="T2" fmla="*/ 156 w 1626"/>
                <a:gd name="T3" fmla="*/ 598 h 644"/>
                <a:gd name="T4" fmla="*/ 310 w 1626"/>
                <a:gd name="T5" fmla="*/ 524 h 644"/>
                <a:gd name="T6" fmla="*/ 464 w 1626"/>
                <a:gd name="T7" fmla="*/ 430 h 644"/>
                <a:gd name="T8" fmla="*/ 620 w 1626"/>
                <a:gd name="T9" fmla="*/ 352 h 644"/>
                <a:gd name="T10" fmla="*/ 774 w 1626"/>
                <a:gd name="T11" fmla="*/ 290 h 644"/>
                <a:gd name="T12" fmla="*/ 930 w 1626"/>
                <a:gd name="T13" fmla="*/ 248 h 644"/>
                <a:gd name="T14" fmla="*/ 1084 w 1626"/>
                <a:gd name="T15" fmla="*/ 194 h 644"/>
                <a:gd name="T16" fmla="*/ 1238 w 1626"/>
                <a:gd name="T17" fmla="*/ 152 h 644"/>
                <a:gd name="T18" fmla="*/ 1394 w 1626"/>
                <a:gd name="T19" fmla="*/ 96 h 644"/>
                <a:gd name="T20" fmla="*/ 1548 w 1626"/>
                <a:gd name="T21" fmla="*/ 14 h 644"/>
                <a:gd name="T22" fmla="*/ 1626 w 1626"/>
                <a:gd name="T23"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6" h="644">
                  <a:moveTo>
                    <a:pt x="0" y="644"/>
                  </a:moveTo>
                  <a:lnTo>
                    <a:pt x="156" y="598"/>
                  </a:lnTo>
                  <a:lnTo>
                    <a:pt x="310" y="524"/>
                  </a:lnTo>
                  <a:lnTo>
                    <a:pt x="464" y="430"/>
                  </a:lnTo>
                  <a:lnTo>
                    <a:pt x="620" y="352"/>
                  </a:lnTo>
                  <a:lnTo>
                    <a:pt x="774" y="290"/>
                  </a:lnTo>
                  <a:lnTo>
                    <a:pt x="930" y="248"/>
                  </a:lnTo>
                  <a:lnTo>
                    <a:pt x="1084" y="194"/>
                  </a:lnTo>
                  <a:lnTo>
                    <a:pt x="1238" y="152"/>
                  </a:lnTo>
                  <a:lnTo>
                    <a:pt x="1394" y="96"/>
                  </a:lnTo>
                  <a:lnTo>
                    <a:pt x="1548" y="14"/>
                  </a:lnTo>
                  <a:lnTo>
                    <a:pt x="1626" y="0"/>
                  </a:lnTo>
                </a:path>
              </a:pathLst>
            </a:custGeom>
            <a:noFill/>
            <a:ln w="19050">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81" name="Freeform 98"/>
            <p:cNvSpPr>
              <a:spLocks/>
            </p:cNvSpPr>
            <p:nvPr/>
          </p:nvSpPr>
          <p:spPr bwMode="auto">
            <a:xfrm>
              <a:off x="654" y="1049"/>
              <a:ext cx="1626" cy="1246"/>
            </a:xfrm>
            <a:custGeom>
              <a:avLst/>
              <a:gdLst>
                <a:gd name="T0" fmla="*/ 0 w 1626"/>
                <a:gd name="T1" fmla="*/ 1246 h 1246"/>
                <a:gd name="T2" fmla="*/ 156 w 1626"/>
                <a:gd name="T3" fmla="*/ 1136 h 1246"/>
                <a:gd name="T4" fmla="*/ 310 w 1626"/>
                <a:gd name="T5" fmla="*/ 1004 h 1246"/>
                <a:gd name="T6" fmla="*/ 464 w 1626"/>
                <a:gd name="T7" fmla="*/ 898 h 1246"/>
                <a:gd name="T8" fmla="*/ 620 w 1626"/>
                <a:gd name="T9" fmla="*/ 740 h 1246"/>
                <a:gd name="T10" fmla="*/ 774 w 1626"/>
                <a:gd name="T11" fmla="*/ 606 h 1246"/>
                <a:gd name="T12" fmla="*/ 930 w 1626"/>
                <a:gd name="T13" fmla="*/ 474 h 1246"/>
                <a:gd name="T14" fmla="*/ 1084 w 1626"/>
                <a:gd name="T15" fmla="*/ 358 h 1246"/>
                <a:gd name="T16" fmla="*/ 1238 w 1626"/>
                <a:gd name="T17" fmla="*/ 290 h 1246"/>
                <a:gd name="T18" fmla="*/ 1394 w 1626"/>
                <a:gd name="T19" fmla="*/ 138 h 1246"/>
                <a:gd name="T20" fmla="*/ 1548 w 1626"/>
                <a:gd name="T21" fmla="*/ 8 h 1246"/>
                <a:gd name="T22" fmla="*/ 1626 w 1626"/>
                <a:gd name="T23" fmla="*/ 0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6" h="1246">
                  <a:moveTo>
                    <a:pt x="0" y="1246"/>
                  </a:moveTo>
                  <a:lnTo>
                    <a:pt x="156" y="1136"/>
                  </a:lnTo>
                  <a:lnTo>
                    <a:pt x="310" y="1004"/>
                  </a:lnTo>
                  <a:lnTo>
                    <a:pt x="464" y="898"/>
                  </a:lnTo>
                  <a:lnTo>
                    <a:pt x="620" y="740"/>
                  </a:lnTo>
                  <a:lnTo>
                    <a:pt x="774" y="606"/>
                  </a:lnTo>
                  <a:lnTo>
                    <a:pt x="930" y="474"/>
                  </a:lnTo>
                  <a:lnTo>
                    <a:pt x="1084" y="358"/>
                  </a:lnTo>
                  <a:lnTo>
                    <a:pt x="1238" y="290"/>
                  </a:lnTo>
                  <a:lnTo>
                    <a:pt x="1394" y="138"/>
                  </a:lnTo>
                  <a:lnTo>
                    <a:pt x="1548" y="8"/>
                  </a:lnTo>
                  <a:lnTo>
                    <a:pt x="1626" y="0"/>
                  </a:lnTo>
                </a:path>
              </a:pathLst>
            </a:custGeom>
            <a:noFill/>
            <a:ln w="19050">
              <a:solidFill>
                <a:srgbClr val="00AE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82" name="Rectangle 99"/>
            <p:cNvSpPr>
              <a:spLocks noChangeArrowheads="1"/>
            </p:cNvSpPr>
            <p:nvPr/>
          </p:nvSpPr>
          <p:spPr bwMode="auto">
            <a:xfrm>
              <a:off x="2266" y="1657"/>
              <a:ext cx="40" cy="40"/>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283" name="Rectangle 100"/>
            <p:cNvSpPr>
              <a:spLocks noChangeArrowheads="1"/>
            </p:cNvSpPr>
            <p:nvPr/>
          </p:nvSpPr>
          <p:spPr bwMode="auto">
            <a:xfrm>
              <a:off x="2186" y="1667"/>
              <a:ext cx="42" cy="40"/>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284" name="Rectangle 101"/>
            <p:cNvSpPr>
              <a:spLocks noChangeArrowheads="1"/>
            </p:cNvSpPr>
            <p:nvPr/>
          </p:nvSpPr>
          <p:spPr bwMode="auto">
            <a:xfrm>
              <a:off x="2034" y="1743"/>
              <a:ext cx="40" cy="40"/>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285" name="Rectangle 102"/>
            <p:cNvSpPr>
              <a:spLocks noChangeArrowheads="1"/>
            </p:cNvSpPr>
            <p:nvPr/>
          </p:nvSpPr>
          <p:spPr bwMode="auto">
            <a:xfrm>
              <a:off x="1872" y="1803"/>
              <a:ext cx="42" cy="40"/>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286" name="Rectangle 103"/>
            <p:cNvSpPr>
              <a:spLocks noChangeArrowheads="1"/>
            </p:cNvSpPr>
            <p:nvPr/>
          </p:nvSpPr>
          <p:spPr bwMode="auto">
            <a:xfrm>
              <a:off x="1722" y="1847"/>
              <a:ext cx="40" cy="40"/>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287" name="Rectangle 104"/>
            <p:cNvSpPr>
              <a:spLocks noChangeArrowheads="1"/>
            </p:cNvSpPr>
            <p:nvPr/>
          </p:nvSpPr>
          <p:spPr bwMode="auto">
            <a:xfrm>
              <a:off x="1566" y="1899"/>
              <a:ext cx="42" cy="42"/>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288" name="Rectangle 105"/>
            <p:cNvSpPr>
              <a:spLocks noChangeArrowheads="1"/>
            </p:cNvSpPr>
            <p:nvPr/>
          </p:nvSpPr>
          <p:spPr bwMode="auto">
            <a:xfrm>
              <a:off x="1412" y="1941"/>
              <a:ext cx="42" cy="40"/>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289" name="Rectangle 106"/>
            <p:cNvSpPr>
              <a:spLocks noChangeArrowheads="1"/>
            </p:cNvSpPr>
            <p:nvPr/>
          </p:nvSpPr>
          <p:spPr bwMode="auto">
            <a:xfrm>
              <a:off x="1254" y="2003"/>
              <a:ext cx="40" cy="42"/>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290" name="Rectangle 107"/>
            <p:cNvSpPr>
              <a:spLocks noChangeArrowheads="1"/>
            </p:cNvSpPr>
            <p:nvPr/>
          </p:nvSpPr>
          <p:spPr bwMode="auto">
            <a:xfrm>
              <a:off x="1098" y="2081"/>
              <a:ext cx="42" cy="42"/>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291" name="Rectangle 108"/>
            <p:cNvSpPr>
              <a:spLocks noChangeArrowheads="1"/>
            </p:cNvSpPr>
            <p:nvPr/>
          </p:nvSpPr>
          <p:spPr bwMode="auto">
            <a:xfrm>
              <a:off x="944" y="2179"/>
              <a:ext cx="40" cy="40"/>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292" name="Rectangle 109"/>
            <p:cNvSpPr>
              <a:spLocks noChangeArrowheads="1"/>
            </p:cNvSpPr>
            <p:nvPr/>
          </p:nvSpPr>
          <p:spPr bwMode="auto">
            <a:xfrm>
              <a:off x="788" y="2249"/>
              <a:ext cx="42" cy="42"/>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293" name="Rectangle 110"/>
            <p:cNvSpPr>
              <a:spLocks noChangeArrowheads="1"/>
            </p:cNvSpPr>
            <p:nvPr/>
          </p:nvSpPr>
          <p:spPr bwMode="auto">
            <a:xfrm>
              <a:off x="630" y="2297"/>
              <a:ext cx="40" cy="42"/>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294" name="Freeform 111"/>
            <p:cNvSpPr>
              <a:spLocks/>
            </p:cNvSpPr>
            <p:nvPr/>
          </p:nvSpPr>
          <p:spPr bwMode="auto">
            <a:xfrm>
              <a:off x="630" y="2277"/>
              <a:ext cx="40" cy="40"/>
            </a:xfrm>
            <a:custGeom>
              <a:avLst/>
              <a:gdLst>
                <a:gd name="T0" fmla="*/ 40 w 40"/>
                <a:gd name="T1" fmla="*/ 20 h 40"/>
                <a:gd name="T2" fmla="*/ 40 w 40"/>
                <a:gd name="T3" fmla="*/ 20 h 40"/>
                <a:gd name="T4" fmla="*/ 38 w 40"/>
                <a:gd name="T5" fmla="*/ 28 h 40"/>
                <a:gd name="T6" fmla="*/ 34 w 40"/>
                <a:gd name="T7" fmla="*/ 34 h 40"/>
                <a:gd name="T8" fmla="*/ 28 w 40"/>
                <a:gd name="T9" fmla="*/ 40 h 40"/>
                <a:gd name="T10" fmla="*/ 20 w 40"/>
                <a:gd name="T11" fmla="*/ 40 h 40"/>
                <a:gd name="T12" fmla="*/ 20 w 40"/>
                <a:gd name="T13" fmla="*/ 40 h 40"/>
                <a:gd name="T14" fmla="*/ 12 w 40"/>
                <a:gd name="T15" fmla="*/ 40 h 40"/>
                <a:gd name="T16" fmla="*/ 6 w 40"/>
                <a:gd name="T17" fmla="*/ 34 h 40"/>
                <a:gd name="T18" fmla="*/ 0 w 40"/>
                <a:gd name="T19" fmla="*/ 28 h 40"/>
                <a:gd name="T20" fmla="*/ 0 w 40"/>
                <a:gd name="T21" fmla="*/ 20 h 40"/>
                <a:gd name="T22" fmla="*/ 0 w 40"/>
                <a:gd name="T23" fmla="*/ 20 h 40"/>
                <a:gd name="T24" fmla="*/ 0 w 40"/>
                <a:gd name="T25" fmla="*/ 12 h 40"/>
                <a:gd name="T26" fmla="*/ 6 w 40"/>
                <a:gd name="T27" fmla="*/ 6 h 40"/>
                <a:gd name="T28" fmla="*/ 12 w 40"/>
                <a:gd name="T29" fmla="*/ 2 h 40"/>
                <a:gd name="T30" fmla="*/ 20 w 40"/>
                <a:gd name="T31" fmla="*/ 0 h 40"/>
                <a:gd name="T32" fmla="*/ 20 w 40"/>
                <a:gd name="T33" fmla="*/ 0 h 40"/>
                <a:gd name="T34" fmla="*/ 28 w 40"/>
                <a:gd name="T35" fmla="*/ 2 h 40"/>
                <a:gd name="T36" fmla="*/ 34 w 40"/>
                <a:gd name="T37" fmla="*/ 6 h 40"/>
                <a:gd name="T38" fmla="*/ 38 w 40"/>
                <a:gd name="T39" fmla="*/ 12 h 40"/>
                <a:gd name="T40" fmla="*/ 40 w 40"/>
                <a:gd name="T41" fmla="*/ 20 h 40"/>
                <a:gd name="T42" fmla="*/ 40 w 40"/>
                <a:gd name="T43"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40" y="20"/>
                  </a:moveTo>
                  <a:lnTo>
                    <a:pt x="40" y="20"/>
                  </a:lnTo>
                  <a:lnTo>
                    <a:pt x="38" y="28"/>
                  </a:lnTo>
                  <a:lnTo>
                    <a:pt x="34" y="34"/>
                  </a:lnTo>
                  <a:lnTo>
                    <a:pt x="28" y="40"/>
                  </a:lnTo>
                  <a:lnTo>
                    <a:pt x="20" y="40"/>
                  </a:lnTo>
                  <a:lnTo>
                    <a:pt x="20" y="40"/>
                  </a:lnTo>
                  <a:lnTo>
                    <a:pt x="12" y="40"/>
                  </a:lnTo>
                  <a:lnTo>
                    <a:pt x="6" y="34"/>
                  </a:lnTo>
                  <a:lnTo>
                    <a:pt x="0" y="28"/>
                  </a:lnTo>
                  <a:lnTo>
                    <a:pt x="0" y="20"/>
                  </a:lnTo>
                  <a:lnTo>
                    <a:pt x="0" y="20"/>
                  </a:lnTo>
                  <a:lnTo>
                    <a:pt x="0" y="12"/>
                  </a:lnTo>
                  <a:lnTo>
                    <a:pt x="6" y="6"/>
                  </a:lnTo>
                  <a:lnTo>
                    <a:pt x="12" y="2"/>
                  </a:lnTo>
                  <a:lnTo>
                    <a:pt x="20" y="0"/>
                  </a:lnTo>
                  <a:lnTo>
                    <a:pt x="20" y="0"/>
                  </a:lnTo>
                  <a:lnTo>
                    <a:pt x="28" y="2"/>
                  </a:lnTo>
                  <a:lnTo>
                    <a:pt x="34" y="6"/>
                  </a:lnTo>
                  <a:lnTo>
                    <a:pt x="38" y="12"/>
                  </a:lnTo>
                  <a:lnTo>
                    <a:pt x="40" y="20"/>
                  </a:lnTo>
                  <a:lnTo>
                    <a:pt x="40" y="20"/>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295" name="Freeform 112"/>
            <p:cNvSpPr>
              <a:spLocks/>
            </p:cNvSpPr>
            <p:nvPr/>
          </p:nvSpPr>
          <p:spPr bwMode="auto">
            <a:xfrm>
              <a:off x="788" y="2165"/>
              <a:ext cx="42" cy="42"/>
            </a:xfrm>
            <a:custGeom>
              <a:avLst/>
              <a:gdLst>
                <a:gd name="T0" fmla="*/ 42 w 42"/>
                <a:gd name="T1" fmla="*/ 20 h 42"/>
                <a:gd name="T2" fmla="*/ 42 w 42"/>
                <a:gd name="T3" fmla="*/ 20 h 42"/>
                <a:gd name="T4" fmla="*/ 40 w 42"/>
                <a:gd name="T5" fmla="*/ 28 h 42"/>
                <a:gd name="T6" fmla="*/ 36 w 42"/>
                <a:gd name="T7" fmla="*/ 36 h 42"/>
                <a:gd name="T8" fmla="*/ 30 w 42"/>
                <a:gd name="T9" fmla="*/ 40 h 42"/>
                <a:gd name="T10" fmla="*/ 22 w 42"/>
                <a:gd name="T11" fmla="*/ 42 h 42"/>
                <a:gd name="T12" fmla="*/ 22 w 42"/>
                <a:gd name="T13" fmla="*/ 42 h 42"/>
                <a:gd name="T14" fmla="*/ 14 w 42"/>
                <a:gd name="T15" fmla="*/ 40 h 42"/>
                <a:gd name="T16" fmla="*/ 6 w 42"/>
                <a:gd name="T17" fmla="*/ 36 h 42"/>
                <a:gd name="T18" fmla="*/ 2 w 42"/>
                <a:gd name="T19" fmla="*/ 28 h 42"/>
                <a:gd name="T20" fmla="*/ 0 w 42"/>
                <a:gd name="T21" fmla="*/ 20 h 42"/>
                <a:gd name="T22" fmla="*/ 0 w 42"/>
                <a:gd name="T23" fmla="*/ 20 h 42"/>
                <a:gd name="T24" fmla="*/ 2 w 42"/>
                <a:gd name="T25" fmla="*/ 12 h 42"/>
                <a:gd name="T26" fmla="*/ 6 w 42"/>
                <a:gd name="T27" fmla="*/ 6 h 42"/>
                <a:gd name="T28" fmla="*/ 14 w 42"/>
                <a:gd name="T29" fmla="*/ 2 h 42"/>
                <a:gd name="T30" fmla="*/ 22 w 42"/>
                <a:gd name="T31" fmla="*/ 0 h 42"/>
                <a:gd name="T32" fmla="*/ 22 w 42"/>
                <a:gd name="T33" fmla="*/ 0 h 42"/>
                <a:gd name="T34" fmla="*/ 30 w 42"/>
                <a:gd name="T35" fmla="*/ 2 h 42"/>
                <a:gd name="T36" fmla="*/ 36 w 42"/>
                <a:gd name="T37" fmla="*/ 6 h 42"/>
                <a:gd name="T38" fmla="*/ 40 w 42"/>
                <a:gd name="T39" fmla="*/ 12 h 42"/>
                <a:gd name="T40" fmla="*/ 42 w 42"/>
                <a:gd name="T41" fmla="*/ 20 h 42"/>
                <a:gd name="T42" fmla="*/ 42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42" y="20"/>
                  </a:moveTo>
                  <a:lnTo>
                    <a:pt x="42" y="20"/>
                  </a:lnTo>
                  <a:lnTo>
                    <a:pt x="40" y="28"/>
                  </a:lnTo>
                  <a:lnTo>
                    <a:pt x="36" y="36"/>
                  </a:lnTo>
                  <a:lnTo>
                    <a:pt x="30" y="40"/>
                  </a:lnTo>
                  <a:lnTo>
                    <a:pt x="22" y="42"/>
                  </a:lnTo>
                  <a:lnTo>
                    <a:pt x="22" y="42"/>
                  </a:lnTo>
                  <a:lnTo>
                    <a:pt x="14" y="40"/>
                  </a:lnTo>
                  <a:lnTo>
                    <a:pt x="6" y="36"/>
                  </a:lnTo>
                  <a:lnTo>
                    <a:pt x="2" y="28"/>
                  </a:lnTo>
                  <a:lnTo>
                    <a:pt x="0" y="20"/>
                  </a:lnTo>
                  <a:lnTo>
                    <a:pt x="0" y="20"/>
                  </a:lnTo>
                  <a:lnTo>
                    <a:pt x="2" y="12"/>
                  </a:lnTo>
                  <a:lnTo>
                    <a:pt x="6" y="6"/>
                  </a:lnTo>
                  <a:lnTo>
                    <a:pt x="14" y="2"/>
                  </a:lnTo>
                  <a:lnTo>
                    <a:pt x="22" y="0"/>
                  </a:lnTo>
                  <a:lnTo>
                    <a:pt x="22" y="0"/>
                  </a:lnTo>
                  <a:lnTo>
                    <a:pt x="30" y="2"/>
                  </a:lnTo>
                  <a:lnTo>
                    <a:pt x="36" y="6"/>
                  </a:lnTo>
                  <a:lnTo>
                    <a:pt x="40" y="12"/>
                  </a:lnTo>
                  <a:lnTo>
                    <a:pt x="42" y="20"/>
                  </a:lnTo>
                  <a:lnTo>
                    <a:pt x="42" y="20"/>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296" name="Freeform 113"/>
            <p:cNvSpPr>
              <a:spLocks/>
            </p:cNvSpPr>
            <p:nvPr/>
          </p:nvSpPr>
          <p:spPr bwMode="auto">
            <a:xfrm>
              <a:off x="944" y="2035"/>
              <a:ext cx="40" cy="40"/>
            </a:xfrm>
            <a:custGeom>
              <a:avLst/>
              <a:gdLst>
                <a:gd name="T0" fmla="*/ 40 w 40"/>
                <a:gd name="T1" fmla="*/ 20 h 40"/>
                <a:gd name="T2" fmla="*/ 40 w 40"/>
                <a:gd name="T3" fmla="*/ 20 h 40"/>
                <a:gd name="T4" fmla="*/ 40 w 40"/>
                <a:gd name="T5" fmla="*/ 28 h 40"/>
                <a:gd name="T6" fmla="*/ 34 w 40"/>
                <a:gd name="T7" fmla="*/ 34 h 40"/>
                <a:gd name="T8" fmla="*/ 28 w 40"/>
                <a:gd name="T9" fmla="*/ 38 h 40"/>
                <a:gd name="T10" fmla="*/ 20 w 40"/>
                <a:gd name="T11" fmla="*/ 40 h 40"/>
                <a:gd name="T12" fmla="*/ 20 w 40"/>
                <a:gd name="T13" fmla="*/ 40 h 40"/>
                <a:gd name="T14" fmla="*/ 12 w 40"/>
                <a:gd name="T15" fmla="*/ 38 h 40"/>
                <a:gd name="T16" fmla="*/ 6 w 40"/>
                <a:gd name="T17" fmla="*/ 34 h 40"/>
                <a:gd name="T18" fmla="*/ 2 w 40"/>
                <a:gd name="T19" fmla="*/ 28 h 40"/>
                <a:gd name="T20" fmla="*/ 0 w 40"/>
                <a:gd name="T21" fmla="*/ 20 h 40"/>
                <a:gd name="T22" fmla="*/ 0 w 40"/>
                <a:gd name="T23" fmla="*/ 20 h 40"/>
                <a:gd name="T24" fmla="*/ 2 w 40"/>
                <a:gd name="T25" fmla="*/ 12 h 40"/>
                <a:gd name="T26" fmla="*/ 6 w 40"/>
                <a:gd name="T27" fmla="*/ 6 h 40"/>
                <a:gd name="T28" fmla="*/ 12 w 40"/>
                <a:gd name="T29" fmla="*/ 2 h 40"/>
                <a:gd name="T30" fmla="*/ 20 w 40"/>
                <a:gd name="T31" fmla="*/ 0 h 40"/>
                <a:gd name="T32" fmla="*/ 20 w 40"/>
                <a:gd name="T33" fmla="*/ 0 h 40"/>
                <a:gd name="T34" fmla="*/ 28 w 40"/>
                <a:gd name="T35" fmla="*/ 2 h 40"/>
                <a:gd name="T36" fmla="*/ 34 w 40"/>
                <a:gd name="T37" fmla="*/ 6 h 40"/>
                <a:gd name="T38" fmla="*/ 40 w 40"/>
                <a:gd name="T39" fmla="*/ 12 h 40"/>
                <a:gd name="T40" fmla="*/ 40 w 40"/>
                <a:gd name="T41" fmla="*/ 20 h 40"/>
                <a:gd name="T42" fmla="*/ 40 w 40"/>
                <a:gd name="T43"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40" y="20"/>
                  </a:moveTo>
                  <a:lnTo>
                    <a:pt x="40" y="20"/>
                  </a:lnTo>
                  <a:lnTo>
                    <a:pt x="40"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lnTo>
                    <a:pt x="28" y="2"/>
                  </a:lnTo>
                  <a:lnTo>
                    <a:pt x="34" y="6"/>
                  </a:lnTo>
                  <a:lnTo>
                    <a:pt x="40" y="12"/>
                  </a:lnTo>
                  <a:lnTo>
                    <a:pt x="40" y="20"/>
                  </a:lnTo>
                  <a:lnTo>
                    <a:pt x="40" y="20"/>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297" name="Freeform 114"/>
            <p:cNvSpPr>
              <a:spLocks/>
            </p:cNvSpPr>
            <p:nvPr/>
          </p:nvSpPr>
          <p:spPr bwMode="auto">
            <a:xfrm>
              <a:off x="1098" y="1925"/>
              <a:ext cx="42" cy="42"/>
            </a:xfrm>
            <a:custGeom>
              <a:avLst/>
              <a:gdLst>
                <a:gd name="T0" fmla="*/ 42 w 42"/>
                <a:gd name="T1" fmla="*/ 22 h 42"/>
                <a:gd name="T2" fmla="*/ 42 w 42"/>
                <a:gd name="T3" fmla="*/ 22 h 42"/>
                <a:gd name="T4" fmla="*/ 40 w 42"/>
                <a:gd name="T5" fmla="*/ 30 h 42"/>
                <a:gd name="T6" fmla="*/ 36 w 42"/>
                <a:gd name="T7" fmla="*/ 36 h 42"/>
                <a:gd name="T8" fmla="*/ 28 w 42"/>
                <a:gd name="T9" fmla="*/ 40 h 42"/>
                <a:gd name="T10" fmla="*/ 20 w 42"/>
                <a:gd name="T11" fmla="*/ 42 h 42"/>
                <a:gd name="T12" fmla="*/ 20 w 42"/>
                <a:gd name="T13" fmla="*/ 42 h 42"/>
                <a:gd name="T14" fmla="*/ 14 w 42"/>
                <a:gd name="T15" fmla="*/ 40 h 42"/>
                <a:gd name="T16" fmla="*/ 6 w 42"/>
                <a:gd name="T17" fmla="*/ 36 h 42"/>
                <a:gd name="T18" fmla="*/ 2 w 42"/>
                <a:gd name="T19" fmla="*/ 30 h 42"/>
                <a:gd name="T20" fmla="*/ 0 w 42"/>
                <a:gd name="T21" fmla="*/ 22 h 42"/>
                <a:gd name="T22" fmla="*/ 0 w 42"/>
                <a:gd name="T23" fmla="*/ 22 h 42"/>
                <a:gd name="T24" fmla="*/ 2 w 42"/>
                <a:gd name="T25" fmla="*/ 14 h 42"/>
                <a:gd name="T26" fmla="*/ 6 w 42"/>
                <a:gd name="T27" fmla="*/ 6 h 42"/>
                <a:gd name="T28" fmla="*/ 14 w 42"/>
                <a:gd name="T29" fmla="*/ 2 h 42"/>
                <a:gd name="T30" fmla="*/ 20 w 42"/>
                <a:gd name="T31" fmla="*/ 0 h 42"/>
                <a:gd name="T32" fmla="*/ 20 w 42"/>
                <a:gd name="T33" fmla="*/ 0 h 42"/>
                <a:gd name="T34" fmla="*/ 28 w 42"/>
                <a:gd name="T35" fmla="*/ 2 h 42"/>
                <a:gd name="T36" fmla="*/ 36 w 42"/>
                <a:gd name="T37" fmla="*/ 6 h 42"/>
                <a:gd name="T38" fmla="*/ 40 w 42"/>
                <a:gd name="T39" fmla="*/ 14 h 42"/>
                <a:gd name="T40" fmla="*/ 42 w 42"/>
                <a:gd name="T41" fmla="*/ 22 h 42"/>
                <a:gd name="T42" fmla="*/ 42 w 42"/>
                <a:gd name="T43"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42" y="22"/>
                  </a:moveTo>
                  <a:lnTo>
                    <a:pt x="42" y="22"/>
                  </a:lnTo>
                  <a:lnTo>
                    <a:pt x="40" y="30"/>
                  </a:lnTo>
                  <a:lnTo>
                    <a:pt x="36" y="36"/>
                  </a:lnTo>
                  <a:lnTo>
                    <a:pt x="28" y="40"/>
                  </a:lnTo>
                  <a:lnTo>
                    <a:pt x="20" y="42"/>
                  </a:lnTo>
                  <a:lnTo>
                    <a:pt x="20" y="42"/>
                  </a:lnTo>
                  <a:lnTo>
                    <a:pt x="14" y="40"/>
                  </a:lnTo>
                  <a:lnTo>
                    <a:pt x="6" y="36"/>
                  </a:lnTo>
                  <a:lnTo>
                    <a:pt x="2" y="30"/>
                  </a:lnTo>
                  <a:lnTo>
                    <a:pt x="0" y="22"/>
                  </a:lnTo>
                  <a:lnTo>
                    <a:pt x="0" y="22"/>
                  </a:lnTo>
                  <a:lnTo>
                    <a:pt x="2" y="14"/>
                  </a:lnTo>
                  <a:lnTo>
                    <a:pt x="6" y="6"/>
                  </a:lnTo>
                  <a:lnTo>
                    <a:pt x="14" y="2"/>
                  </a:lnTo>
                  <a:lnTo>
                    <a:pt x="20" y="0"/>
                  </a:lnTo>
                  <a:lnTo>
                    <a:pt x="20" y="0"/>
                  </a:lnTo>
                  <a:lnTo>
                    <a:pt x="28" y="2"/>
                  </a:lnTo>
                  <a:lnTo>
                    <a:pt x="36" y="6"/>
                  </a:lnTo>
                  <a:lnTo>
                    <a:pt x="40" y="14"/>
                  </a:lnTo>
                  <a:lnTo>
                    <a:pt x="42" y="22"/>
                  </a:lnTo>
                  <a:lnTo>
                    <a:pt x="42" y="22"/>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298" name="Freeform 115"/>
            <p:cNvSpPr>
              <a:spLocks/>
            </p:cNvSpPr>
            <p:nvPr/>
          </p:nvSpPr>
          <p:spPr bwMode="auto">
            <a:xfrm>
              <a:off x="1254" y="1767"/>
              <a:ext cx="40" cy="42"/>
            </a:xfrm>
            <a:custGeom>
              <a:avLst/>
              <a:gdLst>
                <a:gd name="T0" fmla="*/ 40 w 40"/>
                <a:gd name="T1" fmla="*/ 22 h 42"/>
                <a:gd name="T2" fmla="*/ 40 w 40"/>
                <a:gd name="T3" fmla="*/ 22 h 42"/>
                <a:gd name="T4" fmla="*/ 38 w 40"/>
                <a:gd name="T5" fmla="*/ 30 h 42"/>
                <a:gd name="T6" fmla="*/ 34 w 40"/>
                <a:gd name="T7" fmla="*/ 36 h 42"/>
                <a:gd name="T8" fmla="*/ 28 w 40"/>
                <a:gd name="T9" fmla="*/ 40 h 42"/>
                <a:gd name="T10" fmla="*/ 20 w 40"/>
                <a:gd name="T11" fmla="*/ 42 h 42"/>
                <a:gd name="T12" fmla="*/ 20 w 40"/>
                <a:gd name="T13" fmla="*/ 42 h 42"/>
                <a:gd name="T14" fmla="*/ 12 w 40"/>
                <a:gd name="T15" fmla="*/ 40 h 42"/>
                <a:gd name="T16" fmla="*/ 6 w 40"/>
                <a:gd name="T17" fmla="*/ 36 h 42"/>
                <a:gd name="T18" fmla="*/ 0 w 40"/>
                <a:gd name="T19" fmla="*/ 30 h 42"/>
                <a:gd name="T20" fmla="*/ 0 w 40"/>
                <a:gd name="T21" fmla="*/ 22 h 42"/>
                <a:gd name="T22" fmla="*/ 0 w 40"/>
                <a:gd name="T23" fmla="*/ 22 h 42"/>
                <a:gd name="T24" fmla="*/ 0 w 40"/>
                <a:gd name="T25" fmla="*/ 14 h 42"/>
                <a:gd name="T26" fmla="*/ 6 w 40"/>
                <a:gd name="T27" fmla="*/ 6 h 42"/>
                <a:gd name="T28" fmla="*/ 12 w 40"/>
                <a:gd name="T29" fmla="*/ 2 h 42"/>
                <a:gd name="T30" fmla="*/ 20 w 40"/>
                <a:gd name="T31" fmla="*/ 0 h 42"/>
                <a:gd name="T32" fmla="*/ 20 w 40"/>
                <a:gd name="T33" fmla="*/ 0 h 42"/>
                <a:gd name="T34" fmla="*/ 28 w 40"/>
                <a:gd name="T35" fmla="*/ 2 h 42"/>
                <a:gd name="T36" fmla="*/ 34 w 40"/>
                <a:gd name="T37" fmla="*/ 6 h 42"/>
                <a:gd name="T38" fmla="*/ 38 w 40"/>
                <a:gd name="T39" fmla="*/ 14 h 42"/>
                <a:gd name="T40" fmla="*/ 40 w 40"/>
                <a:gd name="T41" fmla="*/ 22 h 42"/>
                <a:gd name="T42" fmla="*/ 40 w 40"/>
                <a:gd name="T43"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40" y="22"/>
                  </a:moveTo>
                  <a:lnTo>
                    <a:pt x="40" y="22"/>
                  </a:lnTo>
                  <a:lnTo>
                    <a:pt x="38" y="30"/>
                  </a:lnTo>
                  <a:lnTo>
                    <a:pt x="34" y="36"/>
                  </a:lnTo>
                  <a:lnTo>
                    <a:pt x="28" y="40"/>
                  </a:lnTo>
                  <a:lnTo>
                    <a:pt x="20" y="42"/>
                  </a:lnTo>
                  <a:lnTo>
                    <a:pt x="20" y="42"/>
                  </a:lnTo>
                  <a:lnTo>
                    <a:pt x="12" y="40"/>
                  </a:lnTo>
                  <a:lnTo>
                    <a:pt x="6" y="36"/>
                  </a:lnTo>
                  <a:lnTo>
                    <a:pt x="0" y="30"/>
                  </a:lnTo>
                  <a:lnTo>
                    <a:pt x="0" y="22"/>
                  </a:lnTo>
                  <a:lnTo>
                    <a:pt x="0" y="22"/>
                  </a:lnTo>
                  <a:lnTo>
                    <a:pt x="0" y="14"/>
                  </a:lnTo>
                  <a:lnTo>
                    <a:pt x="6" y="6"/>
                  </a:lnTo>
                  <a:lnTo>
                    <a:pt x="12" y="2"/>
                  </a:lnTo>
                  <a:lnTo>
                    <a:pt x="20" y="0"/>
                  </a:lnTo>
                  <a:lnTo>
                    <a:pt x="20" y="0"/>
                  </a:lnTo>
                  <a:lnTo>
                    <a:pt x="28" y="2"/>
                  </a:lnTo>
                  <a:lnTo>
                    <a:pt x="34" y="6"/>
                  </a:lnTo>
                  <a:lnTo>
                    <a:pt x="38" y="14"/>
                  </a:lnTo>
                  <a:lnTo>
                    <a:pt x="40" y="22"/>
                  </a:lnTo>
                  <a:lnTo>
                    <a:pt x="40" y="22"/>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299" name="Freeform 116"/>
            <p:cNvSpPr>
              <a:spLocks/>
            </p:cNvSpPr>
            <p:nvPr/>
          </p:nvSpPr>
          <p:spPr bwMode="auto">
            <a:xfrm>
              <a:off x="1408" y="1637"/>
              <a:ext cx="42" cy="42"/>
            </a:xfrm>
            <a:custGeom>
              <a:avLst/>
              <a:gdLst>
                <a:gd name="T0" fmla="*/ 42 w 42"/>
                <a:gd name="T1" fmla="*/ 20 h 42"/>
                <a:gd name="T2" fmla="*/ 42 w 42"/>
                <a:gd name="T3" fmla="*/ 20 h 42"/>
                <a:gd name="T4" fmla="*/ 40 w 42"/>
                <a:gd name="T5" fmla="*/ 28 h 42"/>
                <a:gd name="T6" fmla="*/ 36 w 42"/>
                <a:gd name="T7" fmla="*/ 36 h 42"/>
                <a:gd name="T8" fmla="*/ 28 w 42"/>
                <a:gd name="T9" fmla="*/ 40 h 42"/>
                <a:gd name="T10" fmla="*/ 20 w 42"/>
                <a:gd name="T11" fmla="*/ 42 h 42"/>
                <a:gd name="T12" fmla="*/ 20 w 42"/>
                <a:gd name="T13" fmla="*/ 42 h 42"/>
                <a:gd name="T14" fmla="*/ 12 w 42"/>
                <a:gd name="T15" fmla="*/ 40 h 42"/>
                <a:gd name="T16" fmla="*/ 6 w 42"/>
                <a:gd name="T17" fmla="*/ 36 h 42"/>
                <a:gd name="T18" fmla="*/ 2 w 42"/>
                <a:gd name="T19" fmla="*/ 28 h 42"/>
                <a:gd name="T20" fmla="*/ 0 w 42"/>
                <a:gd name="T21" fmla="*/ 20 h 42"/>
                <a:gd name="T22" fmla="*/ 0 w 42"/>
                <a:gd name="T23" fmla="*/ 20 h 42"/>
                <a:gd name="T24" fmla="*/ 2 w 42"/>
                <a:gd name="T25" fmla="*/ 12 h 42"/>
                <a:gd name="T26" fmla="*/ 6 w 42"/>
                <a:gd name="T27" fmla="*/ 6 h 42"/>
                <a:gd name="T28" fmla="*/ 12 w 42"/>
                <a:gd name="T29" fmla="*/ 2 h 42"/>
                <a:gd name="T30" fmla="*/ 20 w 42"/>
                <a:gd name="T31" fmla="*/ 0 h 42"/>
                <a:gd name="T32" fmla="*/ 20 w 42"/>
                <a:gd name="T33" fmla="*/ 0 h 42"/>
                <a:gd name="T34" fmla="*/ 28 w 42"/>
                <a:gd name="T35" fmla="*/ 2 h 42"/>
                <a:gd name="T36" fmla="*/ 36 w 42"/>
                <a:gd name="T37" fmla="*/ 6 h 42"/>
                <a:gd name="T38" fmla="*/ 40 w 42"/>
                <a:gd name="T39" fmla="*/ 12 h 42"/>
                <a:gd name="T40" fmla="*/ 42 w 42"/>
                <a:gd name="T41" fmla="*/ 20 h 42"/>
                <a:gd name="T42" fmla="*/ 42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42" y="20"/>
                  </a:moveTo>
                  <a:lnTo>
                    <a:pt x="42" y="20"/>
                  </a:lnTo>
                  <a:lnTo>
                    <a:pt x="40" y="28"/>
                  </a:lnTo>
                  <a:lnTo>
                    <a:pt x="36" y="36"/>
                  </a:lnTo>
                  <a:lnTo>
                    <a:pt x="28" y="40"/>
                  </a:lnTo>
                  <a:lnTo>
                    <a:pt x="20" y="42"/>
                  </a:lnTo>
                  <a:lnTo>
                    <a:pt x="20" y="42"/>
                  </a:lnTo>
                  <a:lnTo>
                    <a:pt x="12" y="40"/>
                  </a:lnTo>
                  <a:lnTo>
                    <a:pt x="6" y="36"/>
                  </a:lnTo>
                  <a:lnTo>
                    <a:pt x="2" y="28"/>
                  </a:lnTo>
                  <a:lnTo>
                    <a:pt x="0" y="20"/>
                  </a:lnTo>
                  <a:lnTo>
                    <a:pt x="0" y="20"/>
                  </a:lnTo>
                  <a:lnTo>
                    <a:pt x="2" y="12"/>
                  </a:lnTo>
                  <a:lnTo>
                    <a:pt x="6" y="6"/>
                  </a:lnTo>
                  <a:lnTo>
                    <a:pt x="12" y="2"/>
                  </a:lnTo>
                  <a:lnTo>
                    <a:pt x="20" y="0"/>
                  </a:lnTo>
                  <a:lnTo>
                    <a:pt x="20" y="0"/>
                  </a:lnTo>
                  <a:lnTo>
                    <a:pt x="28" y="2"/>
                  </a:lnTo>
                  <a:lnTo>
                    <a:pt x="36" y="6"/>
                  </a:lnTo>
                  <a:lnTo>
                    <a:pt x="40" y="12"/>
                  </a:lnTo>
                  <a:lnTo>
                    <a:pt x="42" y="20"/>
                  </a:lnTo>
                  <a:lnTo>
                    <a:pt x="42" y="20"/>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00" name="Freeform 117"/>
            <p:cNvSpPr>
              <a:spLocks/>
            </p:cNvSpPr>
            <p:nvPr/>
          </p:nvSpPr>
          <p:spPr bwMode="auto">
            <a:xfrm>
              <a:off x="1566" y="1501"/>
              <a:ext cx="42" cy="42"/>
            </a:xfrm>
            <a:custGeom>
              <a:avLst/>
              <a:gdLst>
                <a:gd name="T0" fmla="*/ 42 w 42"/>
                <a:gd name="T1" fmla="*/ 20 h 42"/>
                <a:gd name="T2" fmla="*/ 42 w 42"/>
                <a:gd name="T3" fmla="*/ 20 h 42"/>
                <a:gd name="T4" fmla="*/ 40 w 42"/>
                <a:gd name="T5" fmla="*/ 28 h 42"/>
                <a:gd name="T6" fmla="*/ 36 w 42"/>
                <a:gd name="T7" fmla="*/ 36 h 42"/>
                <a:gd name="T8" fmla="*/ 30 w 42"/>
                <a:gd name="T9" fmla="*/ 40 h 42"/>
                <a:gd name="T10" fmla="*/ 22 w 42"/>
                <a:gd name="T11" fmla="*/ 42 h 42"/>
                <a:gd name="T12" fmla="*/ 22 w 42"/>
                <a:gd name="T13" fmla="*/ 42 h 42"/>
                <a:gd name="T14" fmla="*/ 14 w 42"/>
                <a:gd name="T15" fmla="*/ 40 h 42"/>
                <a:gd name="T16" fmla="*/ 6 w 42"/>
                <a:gd name="T17" fmla="*/ 36 h 42"/>
                <a:gd name="T18" fmla="*/ 2 w 42"/>
                <a:gd name="T19" fmla="*/ 28 h 42"/>
                <a:gd name="T20" fmla="*/ 0 w 42"/>
                <a:gd name="T21" fmla="*/ 20 h 42"/>
                <a:gd name="T22" fmla="*/ 0 w 42"/>
                <a:gd name="T23" fmla="*/ 20 h 42"/>
                <a:gd name="T24" fmla="*/ 2 w 42"/>
                <a:gd name="T25" fmla="*/ 12 h 42"/>
                <a:gd name="T26" fmla="*/ 6 w 42"/>
                <a:gd name="T27" fmla="*/ 6 h 42"/>
                <a:gd name="T28" fmla="*/ 14 w 42"/>
                <a:gd name="T29" fmla="*/ 2 h 42"/>
                <a:gd name="T30" fmla="*/ 22 w 42"/>
                <a:gd name="T31" fmla="*/ 0 h 42"/>
                <a:gd name="T32" fmla="*/ 22 w 42"/>
                <a:gd name="T33" fmla="*/ 0 h 42"/>
                <a:gd name="T34" fmla="*/ 30 w 42"/>
                <a:gd name="T35" fmla="*/ 2 h 42"/>
                <a:gd name="T36" fmla="*/ 36 w 42"/>
                <a:gd name="T37" fmla="*/ 6 h 42"/>
                <a:gd name="T38" fmla="*/ 40 w 42"/>
                <a:gd name="T39" fmla="*/ 12 h 42"/>
                <a:gd name="T40" fmla="*/ 42 w 42"/>
                <a:gd name="T41" fmla="*/ 20 h 42"/>
                <a:gd name="T42" fmla="*/ 42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42" y="20"/>
                  </a:moveTo>
                  <a:lnTo>
                    <a:pt x="42" y="20"/>
                  </a:lnTo>
                  <a:lnTo>
                    <a:pt x="40" y="28"/>
                  </a:lnTo>
                  <a:lnTo>
                    <a:pt x="36" y="36"/>
                  </a:lnTo>
                  <a:lnTo>
                    <a:pt x="30" y="40"/>
                  </a:lnTo>
                  <a:lnTo>
                    <a:pt x="22" y="42"/>
                  </a:lnTo>
                  <a:lnTo>
                    <a:pt x="22" y="42"/>
                  </a:lnTo>
                  <a:lnTo>
                    <a:pt x="14" y="40"/>
                  </a:lnTo>
                  <a:lnTo>
                    <a:pt x="6" y="36"/>
                  </a:lnTo>
                  <a:lnTo>
                    <a:pt x="2" y="28"/>
                  </a:lnTo>
                  <a:lnTo>
                    <a:pt x="0" y="20"/>
                  </a:lnTo>
                  <a:lnTo>
                    <a:pt x="0" y="20"/>
                  </a:lnTo>
                  <a:lnTo>
                    <a:pt x="2" y="12"/>
                  </a:lnTo>
                  <a:lnTo>
                    <a:pt x="6" y="6"/>
                  </a:lnTo>
                  <a:lnTo>
                    <a:pt x="14" y="2"/>
                  </a:lnTo>
                  <a:lnTo>
                    <a:pt x="22" y="0"/>
                  </a:lnTo>
                  <a:lnTo>
                    <a:pt x="22" y="0"/>
                  </a:lnTo>
                  <a:lnTo>
                    <a:pt x="30" y="2"/>
                  </a:lnTo>
                  <a:lnTo>
                    <a:pt x="36" y="6"/>
                  </a:lnTo>
                  <a:lnTo>
                    <a:pt x="40" y="12"/>
                  </a:lnTo>
                  <a:lnTo>
                    <a:pt x="42" y="20"/>
                  </a:lnTo>
                  <a:lnTo>
                    <a:pt x="42" y="20"/>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01" name="Freeform 118"/>
            <p:cNvSpPr>
              <a:spLocks/>
            </p:cNvSpPr>
            <p:nvPr/>
          </p:nvSpPr>
          <p:spPr bwMode="auto">
            <a:xfrm>
              <a:off x="1718" y="1385"/>
              <a:ext cx="40" cy="40"/>
            </a:xfrm>
            <a:custGeom>
              <a:avLst/>
              <a:gdLst>
                <a:gd name="T0" fmla="*/ 40 w 40"/>
                <a:gd name="T1" fmla="*/ 20 h 40"/>
                <a:gd name="T2" fmla="*/ 40 w 40"/>
                <a:gd name="T3" fmla="*/ 20 h 40"/>
                <a:gd name="T4" fmla="*/ 38 w 40"/>
                <a:gd name="T5" fmla="*/ 28 h 40"/>
                <a:gd name="T6" fmla="*/ 34 w 40"/>
                <a:gd name="T7" fmla="*/ 34 h 40"/>
                <a:gd name="T8" fmla="*/ 28 w 40"/>
                <a:gd name="T9" fmla="*/ 38 h 40"/>
                <a:gd name="T10" fmla="*/ 20 w 40"/>
                <a:gd name="T11" fmla="*/ 40 h 40"/>
                <a:gd name="T12" fmla="*/ 20 w 40"/>
                <a:gd name="T13" fmla="*/ 40 h 40"/>
                <a:gd name="T14" fmla="*/ 12 w 40"/>
                <a:gd name="T15" fmla="*/ 38 h 40"/>
                <a:gd name="T16" fmla="*/ 6 w 40"/>
                <a:gd name="T17" fmla="*/ 34 h 40"/>
                <a:gd name="T18" fmla="*/ 2 w 40"/>
                <a:gd name="T19" fmla="*/ 28 h 40"/>
                <a:gd name="T20" fmla="*/ 0 w 40"/>
                <a:gd name="T21" fmla="*/ 20 h 40"/>
                <a:gd name="T22" fmla="*/ 0 w 40"/>
                <a:gd name="T23" fmla="*/ 20 h 40"/>
                <a:gd name="T24" fmla="*/ 2 w 40"/>
                <a:gd name="T25" fmla="*/ 12 h 40"/>
                <a:gd name="T26" fmla="*/ 6 w 40"/>
                <a:gd name="T27" fmla="*/ 6 h 40"/>
                <a:gd name="T28" fmla="*/ 12 w 40"/>
                <a:gd name="T29" fmla="*/ 2 h 40"/>
                <a:gd name="T30" fmla="*/ 20 w 40"/>
                <a:gd name="T31" fmla="*/ 0 h 40"/>
                <a:gd name="T32" fmla="*/ 20 w 40"/>
                <a:gd name="T33" fmla="*/ 0 h 40"/>
                <a:gd name="T34" fmla="*/ 28 w 40"/>
                <a:gd name="T35" fmla="*/ 2 h 40"/>
                <a:gd name="T36" fmla="*/ 34 w 40"/>
                <a:gd name="T37" fmla="*/ 6 h 40"/>
                <a:gd name="T38" fmla="*/ 38 w 40"/>
                <a:gd name="T39" fmla="*/ 12 h 40"/>
                <a:gd name="T40" fmla="*/ 40 w 40"/>
                <a:gd name="T41" fmla="*/ 20 h 40"/>
                <a:gd name="T42" fmla="*/ 40 w 40"/>
                <a:gd name="T43"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40" y="20"/>
                  </a:moveTo>
                  <a:lnTo>
                    <a:pt x="40" y="20"/>
                  </a:lnTo>
                  <a:lnTo>
                    <a:pt x="38"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2"/>
                  </a:lnTo>
                  <a:lnTo>
                    <a:pt x="20" y="0"/>
                  </a:lnTo>
                  <a:lnTo>
                    <a:pt x="20" y="0"/>
                  </a:lnTo>
                  <a:lnTo>
                    <a:pt x="28" y="2"/>
                  </a:lnTo>
                  <a:lnTo>
                    <a:pt x="34" y="6"/>
                  </a:lnTo>
                  <a:lnTo>
                    <a:pt x="38" y="12"/>
                  </a:lnTo>
                  <a:lnTo>
                    <a:pt x="40" y="20"/>
                  </a:lnTo>
                  <a:lnTo>
                    <a:pt x="40" y="20"/>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02" name="Freeform 119"/>
            <p:cNvSpPr>
              <a:spLocks/>
            </p:cNvSpPr>
            <p:nvPr/>
          </p:nvSpPr>
          <p:spPr bwMode="auto">
            <a:xfrm>
              <a:off x="1872" y="1315"/>
              <a:ext cx="42" cy="40"/>
            </a:xfrm>
            <a:custGeom>
              <a:avLst/>
              <a:gdLst>
                <a:gd name="T0" fmla="*/ 42 w 42"/>
                <a:gd name="T1" fmla="*/ 20 h 40"/>
                <a:gd name="T2" fmla="*/ 42 w 42"/>
                <a:gd name="T3" fmla="*/ 20 h 40"/>
                <a:gd name="T4" fmla="*/ 40 w 42"/>
                <a:gd name="T5" fmla="*/ 28 h 40"/>
                <a:gd name="T6" fmla="*/ 36 w 42"/>
                <a:gd name="T7" fmla="*/ 34 h 40"/>
                <a:gd name="T8" fmla="*/ 28 w 42"/>
                <a:gd name="T9" fmla="*/ 40 h 40"/>
                <a:gd name="T10" fmla="*/ 20 w 42"/>
                <a:gd name="T11" fmla="*/ 40 h 40"/>
                <a:gd name="T12" fmla="*/ 20 w 42"/>
                <a:gd name="T13" fmla="*/ 40 h 40"/>
                <a:gd name="T14" fmla="*/ 12 w 42"/>
                <a:gd name="T15" fmla="*/ 40 h 40"/>
                <a:gd name="T16" fmla="*/ 6 w 42"/>
                <a:gd name="T17" fmla="*/ 34 h 40"/>
                <a:gd name="T18" fmla="*/ 2 w 42"/>
                <a:gd name="T19" fmla="*/ 28 h 40"/>
                <a:gd name="T20" fmla="*/ 0 w 42"/>
                <a:gd name="T21" fmla="*/ 20 h 40"/>
                <a:gd name="T22" fmla="*/ 0 w 42"/>
                <a:gd name="T23" fmla="*/ 20 h 40"/>
                <a:gd name="T24" fmla="*/ 2 w 42"/>
                <a:gd name="T25" fmla="*/ 12 h 40"/>
                <a:gd name="T26" fmla="*/ 6 w 42"/>
                <a:gd name="T27" fmla="*/ 6 h 40"/>
                <a:gd name="T28" fmla="*/ 12 w 42"/>
                <a:gd name="T29" fmla="*/ 2 h 40"/>
                <a:gd name="T30" fmla="*/ 20 w 42"/>
                <a:gd name="T31" fmla="*/ 0 h 40"/>
                <a:gd name="T32" fmla="*/ 20 w 42"/>
                <a:gd name="T33" fmla="*/ 0 h 40"/>
                <a:gd name="T34" fmla="*/ 28 w 42"/>
                <a:gd name="T35" fmla="*/ 2 h 40"/>
                <a:gd name="T36" fmla="*/ 36 w 42"/>
                <a:gd name="T37" fmla="*/ 6 h 40"/>
                <a:gd name="T38" fmla="*/ 40 w 42"/>
                <a:gd name="T39" fmla="*/ 12 h 40"/>
                <a:gd name="T40" fmla="*/ 42 w 42"/>
                <a:gd name="T41" fmla="*/ 20 h 40"/>
                <a:gd name="T42" fmla="*/ 42 w 42"/>
                <a:gd name="T43"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42" y="20"/>
                  </a:moveTo>
                  <a:lnTo>
                    <a:pt x="42" y="20"/>
                  </a:lnTo>
                  <a:lnTo>
                    <a:pt x="40" y="28"/>
                  </a:lnTo>
                  <a:lnTo>
                    <a:pt x="36" y="34"/>
                  </a:lnTo>
                  <a:lnTo>
                    <a:pt x="28" y="40"/>
                  </a:lnTo>
                  <a:lnTo>
                    <a:pt x="20" y="40"/>
                  </a:lnTo>
                  <a:lnTo>
                    <a:pt x="20" y="40"/>
                  </a:lnTo>
                  <a:lnTo>
                    <a:pt x="12" y="40"/>
                  </a:lnTo>
                  <a:lnTo>
                    <a:pt x="6" y="34"/>
                  </a:lnTo>
                  <a:lnTo>
                    <a:pt x="2" y="28"/>
                  </a:lnTo>
                  <a:lnTo>
                    <a:pt x="0" y="20"/>
                  </a:lnTo>
                  <a:lnTo>
                    <a:pt x="0" y="20"/>
                  </a:lnTo>
                  <a:lnTo>
                    <a:pt x="2" y="12"/>
                  </a:lnTo>
                  <a:lnTo>
                    <a:pt x="6" y="6"/>
                  </a:lnTo>
                  <a:lnTo>
                    <a:pt x="12" y="2"/>
                  </a:lnTo>
                  <a:lnTo>
                    <a:pt x="20" y="0"/>
                  </a:lnTo>
                  <a:lnTo>
                    <a:pt x="20" y="0"/>
                  </a:lnTo>
                  <a:lnTo>
                    <a:pt x="28" y="2"/>
                  </a:lnTo>
                  <a:lnTo>
                    <a:pt x="36" y="6"/>
                  </a:lnTo>
                  <a:lnTo>
                    <a:pt x="40" y="12"/>
                  </a:lnTo>
                  <a:lnTo>
                    <a:pt x="42" y="20"/>
                  </a:lnTo>
                  <a:lnTo>
                    <a:pt x="42" y="20"/>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03" name="Freeform 120"/>
            <p:cNvSpPr>
              <a:spLocks/>
            </p:cNvSpPr>
            <p:nvPr/>
          </p:nvSpPr>
          <p:spPr bwMode="auto">
            <a:xfrm>
              <a:off x="2030" y="1163"/>
              <a:ext cx="42" cy="40"/>
            </a:xfrm>
            <a:custGeom>
              <a:avLst/>
              <a:gdLst>
                <a:gd name="T0" fmla="*/ 42 w 42"/>
                <a:gd name="T1" fmla="*/ 20 h 40"/>
                <a:gd name="T2" fmla="*/ 42 w 42"/>
                <a:gd name="T3" fmla="*/ 20 h 40"/>
                <a:gd name="T4" fmla="*/ 40 w 42"/>
                <a:gd name="T5" fmla="*/ 28 h 40"/>
                <a:gd name="T6" fmla="*/ 36 w 42"/>
                <a:gd name="T7" fmla="*/ 34 h 40"/>
                <a:gd name="T8" fmla="*/ 30 w 42"/>
                <a:gd name="T9" fmla="*/ 40 h 40"/>
                <a:gd name="T10" fmla="*/ 22 w 42"/>
                <a:gd name="T11" fmla="*/ 40 h 40"/>
                <a:gd name="T12" fmla="*/ 22 w 42"/>
                <a:gd name="T13" fmla="*/ 40 h 40"/>
                <a:gd name="T14" fmla="*/ 14 w 42"/>
                <a:gd name="T15" fmla="*/ 40 h 40"/>
                <a:gd name="T16" fmla="*/ 6 w 42"/>
                <a:gd name="T17" fmla="*/ 34 h 40"/>
                <a:gd name="T18" fmla="*/ 2 w 42"/>
                <a:gd name="T19" fmla="*/ 28 h 40"/>
                <a:gd name="T20" fmla="*/ 0 w 42"/>
                <a:gd name="T21" fmla="*/ 20 h 40"/>
                <a:gd name="T22" fmla="*/ 0 w 42"/>
                <a:gd name="T23" fmla="*/ 20 h 40"/>
                <a:gd name="T24" fmla="*/ 2 w 42"/>
                <a:gd name="T25" fmla="*/ 12 h 40"/>
                <a:gd name="T26" fmla="*/ 6 w 42"/>
                <a:gd name="T27" fmla="*/ 6 h 40"/>
                <a:gd name="T28" fmla="*/ 14 w 42"/>
                <a:gd name="T29" fmla="*/ 2 h 40"/>
                <a:gd name="T30" fmla="*/ 22 w 42"/>
                <a:gd name="T31" fmla="*/ 0 h 40"/>
                <a:gd name="T32" fmla="*/ 22 w 42"/>
                <a:gd name="T33" fmla="*/ 0 h 40"/>
                <a:gd name="T34" fmla="*/ 30 w 42"/>
                <a:gd name="T35" fmla="*/ 2 h 40"/>
                <a:gd name="T36" fmla="*/ 36 w 42"/>
                <a:gd name="T37" fmla="*/ 6 h 40"/>
                <a:gd name="T38" fmla="*/ 40 w 42"/>
                <a:gd name="T39" fmla="*/ 12 h 40"/>
                <a:gd name="T40" fmla="*/ 42 w 42"/>
                <a:gd name="T41" fmla="*/ 20 h 40"/>
                <a:gd name="T42" fmla="*/ 42 w 42"/>
                <a:gd name="T43"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42" y="20"/>
                  </a:moveTo>
                  <a:lnTo>
                    <a:pt x="42" y="20"/>
                  </a:lnTo>
                  <a:lnTo>
                    <a:pt x="40" y="28"/>
                  </a:lnTo>
                  <a:lnTo>
                    <a:pt x="36" y="34"/>
                  </a:lnTo>
                  <a:lnTo>
                    <a:pt x="30" y="40"/>
                  </a:lnTo>
                  <a:lnTo>
                    <a:pt x="22" y="40"/>
                  </a:lnTo>
                  <a:lnTo>
                    <a:pt x="22" y="40"/>
                  </a:lnTo>
                  <a:lnTo>
                    <a:pt x="14" y="40"/>
                  </a:lnTo>
                  <a:lnTo>
                    <a:pt x="6" y="34"/>
                  </a:lnTo>
                  <a:lnTo>
                    <a:pt x="2" y="28"/>
                  </a:lnTo>
                  <a:lnTo>
                    <a:pt x="0" y="20"/>
                  </a:lnTo>
                  <a:lnTo>
                    <a:pt x="0" y="20"/>
                  </a:lnTo>
                  <a:lnTo>
                    <a:pt x="2" y="12"/>
                  </a:lnTo>
                  <a:lnTo>
                    <a:pt x="6" y="6"/>
                  </a:lnTo>
                  <a:lnTo>
                    <a:pt x="14" y="2"/>
                  </a:lnTo>
                  <a:lnTo>
                    <a:pt x="22" y="0"/>
                  </a:lnTo>
                  <a:lnTo>
                    <a:pt x="22" y="0"/>
                  </a:lnTo>
                  <a:lnTo>
                    <a:pt x="30" y="2"/>
                  </a:lnTo>
                  <a:lnTo>
                    <a:pt x="36" y="6"/>
                  </a:lnTo>
                  <a:lnTo>
                    <a:pt x="40" y="12"/>
                  </a:lnTo>
                  <a:lnTo>
                    <a:pt x="42" y="20"/>
                  </a:lnTo>
                  <a:lnTo>
                    <a:pt x="42" y="20"/>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04" name="Freeform 121"/>
            <p:cNvSpPr>
              <a:spLocks/>
            </p:cNvSpPr>
            <p:nvPr/>
          </p:nvSpPr>
          <p:spPr bwMode="auto">
            <a:xfrm>
              <a:off x="2182" y="1039"/>
              <a:ext cx="40" cy="40"/>
            </a:xfrm>
            <a:custGeom>
              <a:avLst/>
              <a:gdLst>
                <a:gd name="T0" fmla="*/ 40 w 40"/>
                <a:gd name="T1" fmla="*/ 20 h 40"/>
                <a:gd name="T2" fmla="*/ 40 w 40"/>
                <a:gd name="T3" fmla="*/ 20 h 40"/>
                <a:gd name="T4" fmla="*/ 40 w 40"/>
                <a:gd name="T5" fmla="*/ 28 h 40"/>
                <a:gd name="T6" fmla="*/ 34 w 40"/>
                <a:gd name="T7" fmla="*/ 34 h 40"/>
                <a:gd name="T8" fmla="*/ 28 w 40"/>
                <a:gd name="T9" fmla="*/ 38 h 40"/>
                <a:gd name="T10" fmla="*/ 20 w 40"/>
                <a:gd name="T11" fmla="*/ 40 h 40"/>
                <a:gd name="T12" fmla="*/ 20 w 40"/>
                <a:gd name="T13" fmla="*/ 40 h 40"/>
                <a:gd name="T14" fmla="*/ 12 w 40"/>
                <a:gd name="T15" fmla="*/ 38 h 40"/>
                <a:gd name="T16" fmla="*/ 6 w 40"/>
                <a:gd name="T17" fmla="*/ 34 h 40"/>
                <a:gd name="T18" fmla="*/ 2 w 40"/>
                <a:gd name="T19" fmla="*/ 28 h 40"/>
                <a:gd name="T20" fmla="*/ 0 w 40"/>
                <a:gd name="T21" fmla="*/ 20 h 40"/>
                <a:gd name="T22" fmla="*/ 0 w 40"/>
                <a:gd name="T23" fmla="*/ 20 h 40"/>
                <a:gd name="T24" fmla="*/ 2 w 40"/>
                <a:gd name="T25" fmla="*/ 12 h 40"/>
                <a:gd name="T26" fmla="*/ 6 w 40"/>
                <a:gd name="T27" fmla="*/ 6 h 40"/>
                <a:gd name="T28" fmla="*/ 12 w 40"/>
                <a:gd name="T29" fmla="*/ 0 h 40"/>
                <a:gd name="T30" fmla="*/ 20 w 40"/>
                <a:gd name="T31" fmla="*/ 0 h 40"/>
                <a:gd name="T32" fmla="*/ 20 w 40"/>
                <a:gd name="T33" fmla="*/ 0 h 40"/>
                <a:gd name="T34" fmla="*/ 28 w 40"/>
                <a:gd name="T35" fmla="*/ 0 h 40"/>
                <a:gd name="T36" fmla="*/ 34 w 40"/>
                <a:gd name="T37" fmla="*/ 6 h 40"/>
                <a:gd name="T38" fmla="*/ 40 w 40"/>
                <a:gd name="T39" fmla="*/ 12 h 40"/>
                <a:gd name="T40" fmla="*/ 40 w 40"/>
                <a:gd name="T41" fmla="*/ 20 h 40"/>
                <a:gd name="T42" fmla="*/ 40 w 40"/>
                <a:gd name="T43"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40" y="20"/>
                  </a:moveTo>
                  <a:lnTo>
                    <a:pt x="40" y="20"/>
                  </a:lnTo>
                  <a:lnTo>
                    <a:pt x="40" y="28"/>
                  </a:lnTo>
                  <a:lnTo>
                    <a:pt x="34" y="34"/>
                  </a:lnTo>
                  <a:lnTo>
                    <a:pt x="28" y="38"/>
                  </a:lnTo>
                  <a:lnTo>
                    <a:pt x="20" y="40"/>
                  </a:lnTo>
                  <a:lnTo>
                    <a:pt x="20" y="40"/>
                  </a:lnTo>
                  <a:lnTo>
                    <a:pt x="12" y="38"/>
                  </a:lnTo>
                  <a:lnTo>
                    <a:pt x="6" y="34"/>
                  </a:lnTo>
                  <a:lnTo>
                    <a:pt x="2" y="28"/>
                  </a:lnTo>
                  <a:lnTo>
                    <a:pt x="0" y="20"/>
                  </a:lnTo>
                  <a:lnTo>
                    <a:pt x="0" y="20"/>
                  </a:lnTo>
                  <a:lnTo>
                    <a:pt x="2" y="12"/>
                  </a:lnTo>
                  <a:lnTo>
                    <a:pt x="6" y="6"/>
                  </a:lnTo>
                  <a:lnTo>
                    <a:pt x="12" y="0"/>
                  </a:lnTo>
                  <a:lnTo>
                    <a:pt x="20" y="0"/>
                  </a:lnTo>
                  <a:lnTo>
                    <a:pt x="20" y="0"/>
                  </a:lnTo>
                  <a:lnTo>
                    <a:pt x="28" y="0"/>
                  </a:lnTo>
                  <a:lnTo>
                    <a:pt x="34" y="6"/>
                  </a:lnTo>
                  <a:lnTo>
                    <a:pt x="40" y="12"/>
                  </a:lnTo>
                  <a:lnTo>
                    <a:pt x="40" y="20"/>
                  </a:lnTo>
                  <a:lnTo>
                    <a:pt x="40" y="20"/>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05" name="Freeform 122"/>
            <p:cNvSpPr>
              <a:spLocks/>
            </p:cNvSpPr>
            <p:nvPr/>
          </p:nvSpPr>
          <p:spPr bwMode="auto">
            <a:xfrm>
              <a:off x="2264" y="1029"/>
              <a:ext cx="40" cy="40"/>
            </a:xfrm>
            <a:custGeom>
              <a:avLst/>
              <a:gdLst>
                <a:gd name="T0" fmla="*/ 40 w 40"/>
                <a:gd name="T1" fmla="*/ 20 h 40"/>
                <a:gd name="T2" fmla="*/ 40 w 40"/>
                <a:gd name="T3" fmla="*/ 20 h 40"/>
                <a:gd name="T4" fmla="*/ 40 w 40"/>
                <a:gd name="T5" fmla="*/ 28 h 40"/>
                <a:gd name="T6" fmla="*/ 34 w 40"/>
                <a:gd name="T7" fmla="*/ 34 h 40"/>
                <a:gd name="T8" fmla="*/ 28 w 40"/>
                <a:gd name="T9" fmla="*/ 40 h 40"/>
                <a:gd name="T10" fmla="*/ 20 w 40"/>
                <a:gd name="T11" fmla="*/ 40 h 40"/>
                <a:gd name="T12" fmla="*/ 20 w 40"/>
                <a:gd name="T13" fmla="*/ 40 h 40"/>
                <a:gd name="T14" fmla="*/ 12 w 40"/>
                <a:gd name="T15" fmla="*/ 40 h 40"/>
                <a:gd name="T16" fmla="*/ 6 w 40"/>
                <a:gd name="T17" fmla="*/ 34 h 40"/>
                <a:gd name="T18" fmla="*/ 2 w 40"/>
                <a:gd name="T19" fmla="*/ 28 h 40"/>
                <a:gd name="T20" fmla="*/ 0 w 40"/>
                <a:gd name="T21" fmla="*/ 20 h 40"/>
                <a:gd name="T22" fmla="*/ 0 w 40"/>
                <a:gd name="T23" fmla="*/ 20 h 40"/>
                <a:gd name="T24" fmla="*/ 2 w 40"/>
                <a:gd name="T25" fmla="*/ 12 h 40"/>
                <a:gd name="T26" fmla="*/ 6 w 40"/>
                <a:gd name="T27" fmla="*/ 6 h 40"/>
                <a:gd name="T28" fmla="*/ 12 w 40"/>
                <a:gd name="T29" fmla="*/ 2 h 40"/>
                <a:gd name="T30" fmla="*/ 20 w 40"/>
                <a:gd name="T31" fmla="*/ 0 h 40"/>
                <a:gd name="T32" fmla="*/ 20 w 40"/>
                <a:gd name="T33" fmla="*/ 0 h 40"/>
                <a:gd name="T34" fmla="*/ 28 w 40"/>
                <a:gd name="T35" fmla="*/ 2 h 40"/>
                <a:gd name="T36" fmla="*/ 34 w 40"/>
                <a:gd name="T37" fmla="*/ 6 h 40"/>
                <a:gd name="T38" fmla="*/ 40 w 40"/>
                <a:gd name="T39" fmla="*/ 12 h 40"/>
                <a:gd name="T40" fmla="*/ 40 w 40"/>
                <a:gd name="T41" fmla="*/ 20 h 40"/>
                <a:gd name="T42" fmla="*/ 40 w 40"/>
                <a:gd name="T43"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40" y="20"/>
                  </a:moveTo>
                  <a:lnTo>
                    <a:pt x="40" y="20"/>
                  </a:lnTo>
                  <a:lnTo>
                    <a:pt x="40" y="28"/>
                  </a:lnTo>
                  <a:lnTo>
                    <a:pt x="34" y="34"/>
                  </a:lnTo>
                  <a:lnTo>
                    <a:pt x="28" y="40"/>
                  </a:lnTo>
                  <a:lnTo>
                    <a:pt x="20" y="40"/>
                  </a:lnTo>
                  <a:lnTo>
                    <a:pt x="20" y="40"/>
                  </a:lnTo>
                  <a:lnTo>
                    <a:pt x="12" y="40"/>
                  </a:lnTo>
                  <a:lnTo>
                    <a:pt x="6" y="34"/>
                  </a:lnTo>
                  <a:lnTo>
                    <a:pt x="2" y="28"/>
                  </a:lnTo>
                  <a:lnTo>
                    <a:pt x="0" y="20"/>
                  </a:lnTo>
                  <a:lnTo>
                    <a:pt x="0" y="20"/>
                  </a:lnTo>
                  <a:lnTo>
                    <a:pt x="2" y="12"/>
                  </a:lnTo>
                  <a:lnTo>
                    <a:pt x="6" y="6"/>
                  </a:lnTo>
                  <a:lnTo>
                    <a:pt x="12" y="2"/>
                  </a:lnTo>
                  <a:lnTo>
                    <a:pt x="20" y="0"/>
                  </a:lnTo>
                  <a:lnTo>
                    <a:pt x="20" y="0"/>
                  </a:lnTo>
                  <a:lnTo>
                    <a:pt x="28" y="2"/>
                  </a:lnTo>
                  <a:lnTo>
                    <a:pt x="34" y="6"/>
                  </a:lnTo>
                  <a:lnTo>
                    <a:pt x="40" y="12"/>
                  </a:lnTo>
                  <a:lnTo>
                    <a:pt x="40" y="20"/>
                  </a:lnTo>
                  <a:lnTo>
                    <a:pt x="40" y="20"/>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grpSp>
      <p:sp>
        <p:nvSpPr>
          <p:cNvPr id="563" name="TextBox 562"/>
          <p:cNvSpPr txBox="1"/>
          <p:nvPr/>
        </p:nvSpPr>
        <p:spPr>
          <a:xfrm rot="16200000">
            <a:off x="-98515" y="3208649"/>
            <a:ext cx="1651414" cy="228076"/>
          </a:xfrm>
          <a:prstGeom prst="rect">
            <a:avLst/>
          </a:prstGeom>
          <a:noFill/>
        </p:spPr>
        <p:txBody>
          <a:bodyPr wrap="none" rtlCol="0">
            <a:spAutoFit/>
          </a:bodyPr>
          <a:lstStyle/>
          <a:p>
            <a:r>
              <a:rPr lang="en-US" sz="882" b="1" dirty="0"/>
              <a:t>Cumulative exacerbations (no.)</a:t>
            </a:r>
          </a:p>
        </p:txBody>
      </p:sp>
      <p:grpSp>
        <p:nvGrpSpPr>
          <p:cNvPr id="306" name="Group 126"/>
          <p:cNvGrpSpPr>
            <a:grpSpLocks noChangeAspect="1"/>
          </p:cNvGrpSpPr>
          <p:nvPr/>
        </p:nvGrpSpPr>
        <p:grpSpPr bwMode="auto">
          <a:xfrm>
            <a:off x="4618699" y="1511024"/>
            <a:ext cx="7094915" cy="4249900"/>
            <a:chOff x="2392" y="2666"/>
            <a:chExt cx="3514" cy="2043"/>
          </a:xfrm>
        </p:grpSpPr>
        <p:sp>
          <p:nvSpPr>
            <p:cNvPr id="307" name="AutoShape 125"/>
            <p:cNvSpPr>
              <a:spLocks noChangeAspect="1" noChangeArrowheads="1" noTextEdit="1"/>
            </p:cNvSpPr>
            <p:nvPr/>
          </p:nvSpPr>
          <p:spPr bwMode="auto">
            <a:xfrm>
              <a:off x="2392" y="2674"/>
              <a:ext cx="3514" cy="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grpSp>
          <p:nvGrpSpPr>
            <p:cNvPr id="308" name="Group 327"/>
            <p:cNvGrpSpPr>
              <a:grpSpLocks/>
            </p:cNvGrpSpPr>
            <p:nvPr/>
          </p:nvGrpSpPr>
          <p:grpSpPr bwMode="auto">
            <a:xfrm>
              <a:off x="2480" y="2666"/>
              <a:ext cx="3410" cy="2043"/>
              <a:chOff x="2480" y="2666"/>
              <a:chExt cx="3410" cy="2043"/>
            </a:xfrm>
          </p:grpSpPr>
          <p:sp>
            <p:nvSpPr>
              <p:cNvPr id="768" name="Line 127"/>
              <p:cNvSpPr>
                <a:spLocks noChangeShapeType="1"/>
              </p:cNvSpPr>
              <p:nvPr/>
            </p:nvSpPr>
            <p:spPr bwMode="auto">
              <a:xfrm>
                <a:off x="4556" y="4046"/>
                <a:ext cx="38"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69" name="Line 128"/>
              <p:cNvSpPr>
                <a:spLocks noChangeShapeType="1"/>
              </p:cNvSpPr>
              <p:nvPr/>
            </p:nvSpPr>
            <p:spPr bwMode="auto">
              <a:xfrm>
                <a:off x="4574" y="4046"/>
                <a:ext cx="0" cy="13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70" name="Line 129"/>
              <p:cNvSpPr>
                <a:spLocks noChangeShapeType="1"/>
              </p:cNvSpPr>
              <p:nvPr/>
            </p:nvSpPr>
            <p:spPr bwMode="auto">
              <a:xfrm>
                <a:off x="4664" y="3890"/>
                <a:ext cx="38"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71" name="Line 130"/>
              <p:cNvSpPr>
                <a:spLocks noChangeShapeType="1"/>
              </p:cNvSpPr>
              <p:nvPr/>
            </p:nvSpPr>
            <p:spPr bwMode="auto">
              <a:xfrm>
                <a:off x="4684" y="3890"/>
                <a:ext cx="0" cy="132"/>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72" name="Line 131"/>
              <p:cNvSpPr>
                <a:spLocks noChangeShapeType="1"/>
              </p:cNvSpPr>
              <p:nvPr/>
            </p:nvSpPr>
            <p:spPr bwMode="auto">
              <a:xfrm>
                <a:off x="4766" y="3932"/>
                <a:ext cx="38"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73" name="Line 132"/>
              <p:cNvSpPr>
                <a:spLocks noChangeShapeType="1"/>
              </p:cNvSpPr>
              <p:nvPr/>
            </p:nvSpPr>
            <p:spPr bwMode="auto">
              <a:xfrm>
                <a:off x="4784" y="3932"/>
                <a:ext cx="0" cy="13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74" name="Line 133"/>
              <p:cNvSpPr>
                <a:spLocks noChangeShapeType="1"/>
              </p:cNvSpPr>
              <p:nvPr/>
            </p:nvSpPr>
            <p:spPr bwMode="auto">
              <a:xfrm>
                <a:off x="4862" y="3914"/>
                <a:ext cx="36"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75" name="Line 134"/>
              <p:cNvSpPr>
                <a:spLocks noChangeShapeType="1"/>
              </p:cNvSpPr>
              <p:nvPr/>
            </p:nvSpPr>
            <p:spPr bwMode="auto">
              <a:xfrm>
                <a:off x="4880" y="3914"/>
                <a:ext cx="0" cy="13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76" name="Line 135"/>
              <p:cNvSpPr>
                <a:spLocks noChangeShapeType="1"/>
              </p:cNvSpPr>
              <p:nvPr/>
            </p:nvSpPr>
            <p:spPr bwMode="auto">
              <a:xfrm>
                <a:off x="4962" y="4004"/>
                <a:ext cx="36"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77" name="Line 136"/>
              <p:cNvSpPr>
                <a:spLocks noChangeShapeType="1"/>
              </p:cNvSpPr>
              <p:nvPr/>
            </p:nvSpPr>
            <p:spPr bwMode="auto">
              <a:xfrm>
                <a:off x="4980" y="4004"/>
                <a:ext cx="0" cy="148"/>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78" name="Line 137"/>
              <p:cNvSpPr>
                <a:spLocks noChangeShapeType="1"/>
              </p:cNvSpPr>
              <p:nvPr/>
            </p:nvSpPr>
            <p:spPr bwMode="auto">
              <a:xfrm>
                <a:off x="5060" y="3956"/>
                <a:ext cx="36"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79" name="Line 138"/>
              <p:cNvSpPr>
                <a:spLocks noChangeShapeType="1"/>
              </p:cNvSpPr>
              <p:nvPr/>
            </p:nvSpPr>
            <p:spPr bwMode="auto">
              <a:xfrm>
                <a:off x="5078" y="3956"/>
                <a:ext cx="0" cy="148"/>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80" name="Line 139"/>
              <p:cNvSpPr>
                <a:spLocks noChangeShapeType="1"/>
              </p:cNvSpPr>
              <p:nvPr/>
            </p:nvSpPr>
            <p:spPr bwMode="auto">
              <a:xfrm>
                <a:off x="5154" y="3994"/>
                <a:ext cx="38"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81" name="Line 140"/>
              <p:cNvSpPr>
                <a:spLocks noChangeShapeType="1"/>
              </p:cNvSpPr>
              <p:nvPr/>
            </p:nvSpPr>
            <p:spPr bwMode="auto">
              <a:xfrm>
                <a:off x="5172" y="3994"/>
                <a:ext cx="0" cy="146"/>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82" name="Line 141"/>
              <p:cNvSpPr>
                <a:spLocks noChangeShapeType="1"/>
              </p:cNvSpPr>
              <p:nvPr/>
            </p:nvSpPr>
            <p:spPr bwMode="auto">
              <a:xfrm>
                <a:off x="5254" y="3968"/>
                <a:ext cx="36"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83" name="Line 142"/>
              <p:cNvSpPr>
                <a:spLocks noChangeShapeType="1"/>
              </p:cNvSpPr>
              <p:nvPr/>
            </p:nvSpPr>
            <p:spPr bwMode="auto">
              <a:xfrm>
                <a:off x="5272" y="3968"/>
                <a:ext cx="0" cy="146"/>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84" name="Line 143"/>
              <p:cNvSpPr>
                <a:spLocks noChangeShapeType="1"/>
              </p:cNvSpPr>
              <p:nvPr/>
            </p:nvSpPr>
            <p:spPr bwMode="auto">
              <a:xfrm>
                <a:off x="5358" y="4052"/>
                <a:ext cx="36"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85" name="Line 144"/>
              <p:cNvSpPr>
                <a:spLocks noChangeShapeType="1"/>
              </p:cNvSpPr>
              <p:nvPr/>
            </p:nvSpPr>
            <p:spPr bwMode="auto">
              <a:xfrm>
                <a:off x="5376" y="4052"/>
                <a:ext cx="0" cy="17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86" name="Line 145"/>
              <p:cNvSpPr>
                <a:spLocks noChangeShapeType="1"/>
              </p:cNvSpPr>
              <p:nvPr/>
            </p:nvSpPr>
            <p:spPr bwMode="auto">
              <a:xfrm>
                <a:off x="5456" y="3978"/>
                <a:ext cx="38"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87" name="Line 146"/>
              <p:cNvSpPr>
                <a:spLocks noChangeShapeType="1"/>
              </p:cNvSpPr>
              <p:nvPr/>
            </p:nvSpPr>
            <p:spPr bwMode="auto">
              <a:xfrm>
                <a:off x="5476" y="3978"/>
                <a:ext cx="0" cy="15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88" name="Line 147"/>
              <p:cNvSpPr>
                <a:spLocks noChangeShapeType="1"/>
              </p:cNvSpPr>
              <p:nvPr/>
            </p:nvSpPr>
            <p:spPr bwMode="auto">
              <a:xfrm>
                <a:off x="5558" y="4086"/>
                <a:ext cx="38"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89" name="Line 148"/>
              <p:cNvSpPr>
                <a:spLocks noChangeShapeType="1"/>
              </p:cNvSpPr>
              <p:nvPr/>
            </p:nvSpPr>
            <p:spPr bwMode="auto">
              <a:xfrm>
                <a:off x="5578" y="4086"/>
                <a:ext cx="0" cy="15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90" name="Line 149"/>
              <p:cNvSpPr>
                <a:spLocks noChangeShapeType="1"/>
              </p:cNvSpPr>
              <p:nvPr/>
            </p:nvSpPr>
            <p:spPr bwMode="auto">
              <a:xfrm>
                <a:off x="5656" y="3970"/>
                <a:ext cx="36"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91" name="Line 150"/>
              <p:cNvSpPr>
                <a:spLocks noChangeShapeType="1"/>
              </p:cNvSpPr>
              <p:nvPr/>
            </p:nvSpPr>
            <p:spPr bwMode="auto">
              <a:xfrm>
                <a:off x="5674" y="3970"/>
                <a:ext cx="0" cy="15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92" name="Line 151"/>
              <p:cNvSpPr>
                <a:spLocks noChangeShapeType="1"/>
              </p:cNvSpPr>
              <p:nvPr/>
            </p:nvSpPr>
            <p:spPr bwMode="auto">
              <a:xfrm>
                <a:off x="5754" y="4096"/>
                <a:ext cx="38"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93" name="Line 152"/>
              <p:cNvSpPr>
                <a:spLocks noChangeShapeType="1"/>
              </p:cNvSpPr>
              <p:nvPr/>
            </p:nvSpPr>
            <p:spPr bwMode="auto">
              <a:xfrm>
                <a:off x="5772" y="4096"/>
                <a:ext cx="0" cy="15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94" name="Line 153"/>
              <p:cNvSpPr>
                <a:spLocks noChangeShapeType="1"/>
              </p:cNvSpPr>
              <p:nvPr/>
            </p:nvSpPr>
            <p:spPr bwMode="auto">
              <a:xfrm>
                <a:off x="5852" y="3812"/>
                <a:ext cx="38"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95" name="Line 154"/>
              <p:cNvSpPr>
                <a:spLocks noChangeShapeType="1"/>
              </p:cNvSpPr>
              <p:nvPr/>
            </p:nvSpPr>
            <p:spPr bwMode="auto">
              <a:xfrm>
                <a:off x="5872" y="3812"/>
                <a:ext cx="0" cy="15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96" name="Rectangle 155"/>
              <p:cNvSpPr>
                <a:spLocks noChangeArrowheads="1"/>
              </p:cNvSpPr>
              <p:nvPr/>
            </p:nvSpPr>
            <p:spPr bwMode="auto">
              <a:xfrm>
                <a:off x="4632" y="3486"/>
                <a:ext cx="50" cy="34"/>
              </a:xfrm>
              <a:prstGeom prst="rect">
                <a:avLst/>
              </a:prstGeom>
              <a:solidFill>
                <a:srgbClr val="8064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797" name="Rectangle 156"/>
              <p:cNvSpPr>
                <a:spLocks noChangeArrowheads="1"/>
              </p:cNvSpPr>
              <p:nvPr/>
            </p:nvSpPr>
            <p:spPr bwMode="auto">
              <a:xfrm>
                <a:off x="5822" y="3486"/>
                <a:ext cx="52" cy="34"/>
              </a:xfrm>
              <a:prstGeom prst="rect">
                <a:avLst/>
              </a:prstGeom>
              <a:solidFill>
                <a:srgbClr val="8064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798" name="Line 157"/>
              <p:cNvSpPr>
                <a:spLocks noChangeShapeType="1"/>
              </p:cNvSpPr>
              <p:nvPr/>
            </p:nvSpPr>
            <p:spPr bwMode="auto">
              <a:xfrm>
                <a:off x="2698" y="3168"/>
                <a:ext cx="38"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99" name="Line 158"/>
              <p:cNvSpPr>
                <a:spLocks noChangeShapeType="1"/>
              </p:cNvSpPr>
              <p:nvPr/>
            </p:nvSpPr>
            <p:spPr bwMode="auto">
              <a:xfrm>
                <a:off x="2716" y="3168"/>
                <a:ext cx="0" cy="122"/>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800" name="Line 159"/>
              <p:cNvSpPr>
                <a:spLocks noChangeShapeType="1"/>
              </p:cNvSpPr>
              <p:nvPr/>
            </p:nvSpPr>
            <p:spPr bwMode="auto">
              <a:xfrm>
                <a:off x="2698" y="4132"/>
                <a:ext cx="38"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801" name="Line 160"/>
              <p:cNvSpPr>
                <a:spLocks noChangeShapeType="1"/>
              </p:cNvSpPr>
              <p:nvPr/>
            </p:nvSpPr>
            <p:spPr bwMode="auto">
              <a:xfrm>
                <a:off x="2716" y="4132"/>
                <a:ext cx="0" cy="9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802" name="Freeform 161"/>
              <p:cNvSpPr>
                <a:spLocks/>
              </p:cNvSpPr>
              <p:nvPr/>
            </p:nvSpPr>
            <p:spPr bwMode="auto">
              <a:xfrm>
                <a:off x="2662" y="3466"/>
                <a:ext cx="0" cy="86"/>
              </a:xfrm>
              <a:custGeom>
                <a:avLst/>
                <a:gdLst>
                  <a:gd name="T0" fmla="*/ 0 h 86"/>
                  <a:gd name="T1" fmla="*/ 56 h 86"/>
                  <a:gd name="T2" fmla="*/ 86 h 86"/>
                </a:gdLst>
                <a:ahLst/>
                <a:cxnLst>
                  <a:cxn ang="0">
                    <a:pos x="0" y="T0"/>
                  </a:cxn>
                  <a:cxn ang="0">
                    <a:pos x="0" y="T1"/>
                  </a:cxn>
                  <a:cxn ang="0">
                    <a:pos x="0" y="T2"/>
                  </a:cxn>
                </a:cxnLst>
                <a:rect l="0" t="0" r="r" b="b"/>
                <a:pathLst>
                  <a:path h="86">
                    <a:moveTo>
                      <a:pt x="0" y="0"/>
                    </a:moveTo>
                    <a:lnTo>
                      <a:pt x="0" y="56"/>
                    </a:lnTo>
                    <a:lnTo>
                      <a:pt x="0" y="86"/>
                    </a:lnTo>
                  </a:path>
                </a:pathLst>
              </a:custGeom>
              <a:solidFill>
                <a:schemeClr val="tx1"/>
              </a:solidFill>
              <a:ln w="19050">
                <a:solidFill>
                  <a:schemeClr val="tx1"/>
                </a:solidFill>
                <a:prstDash val="solid"/>
                <a:round/>
                <a:headEnd/>
                <a:tailEnd/>
              </a:ln>
              <a:extLst/>
            </p:spPr>
            <p:txBody>
              <a:bodyPr vert="horz" wrap="square" lIns="71190" tIns="35595" rIns="71190" bIns="35595" numCol="1" anchor="t" anchorCtr="0" compatLnSpc="1">
                <a:prstTxWarp prst="textNoShape">
                  <a:avLst/>
                </a:prstTxWarp>
              </a:bodyPr>
              <a:lstStyle/>
              <a:p>
                <a:endParaRPr lang="en-US" sz="1588" dirty="0"/>
              </a:p>
            </p:txBody>
          </p:sp>
          <p:sp>
            <p:nvSpPr>
              <p:cNvPr id="803" name="Freeform 162"/>
              <p:cNvSpPr>
                <a:spLocks/>
              </p:cNvSpPr>
              <p:nvPr/>
            </p:nvSpPr>
            <p:spPr bwMode="auto">
              <a:xfrm>
                <a:off x="2620" y="2710"/>
                <a:ext cx="42" cy="736"/>
              </a:xfrm>
              <a:custGeom>
                <a:avLst/>
                <a:gdLst>
                  <a:gd name="T0" fmla="*/ 0 w 42"/>
                  <a:gd name="T1" fmla="*/ 0 h 736"/>
                  <a:gd name="T2" fmla="*/ 42 w 42"/>
                  <a:gd name="T3" fmla="*/ 0 h 736"/>
                  <a:gd name="T4" fmla="*/ 42 w 42"/>
                  <a:gd name="T5" fmla="*/ 736 h 736"/>
                </a:gdLst>
                <a:ahLst/>
                <a:cxnLst>
                  <a:cxn ang="0">
                    <a:pos x="T0" y="T1"/>
                  </a:cxn>
                  <a:cxn ang="0">
                    <a:pos x="T2" y="T3"/>
                  </a:cxn>
                  <a:cxn ang="0">
                    <a:pos x="T4" y="T5"/>
                  </a:cxn>
                </a:cxnLst>
                <a:rect l="0" t="0" r="r" b="b"/>
                <a:pathLst>
                  <a:path w="42" h="736">
                    <a:moveTo>
                      <a:pt x="0" y="0"/>
                    </a:moveTo>
                    <a:lnTo>
                      <a:pt x="42" y="0"/>
                    </a:lnTo>
                    <a:lnTo>
                      <a:pt x="42" y="736"/>
                    </a:lnTo>
                  </a:path>
                </a:pathLst>
              </a:custGeom>
              <a:noFill/>
              <a:ln w="190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804" name="Rectangle 163"/>
              <p:cNvSpPr>
                <a:spLocks noChangeArrowheads="1"/>
              </p:cNvSpPr>
              <p:nvPr/>
            </p:nvSpPr>
            <p:spPr bwMode="auto">
              <a:xfrm>
                <a:off x="2516" y="2666"/>
                <a:ext cx="64"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94" b="1" dirty="0">
                    <a:latin typeface="+mn-lt"/>
                  </a:rPr>
                  <a:t>6.0</a:t>
                </a:r>
                <a:endParaRPr lang="en-US" altLang="en-US" sz="1588" dirty="0">
                  <a:latin typeface="+mn-lt"/>
                </a:endParaRPr>
              </a:p>
            </p:txBody>
          </p:sp>
          <p:sp>
            <p:nvSpPr>
              <p:cNvPr id="805" name="Line 164"/>
              <p:cNvSpPr>
                <a:spLocks noChangeShapeType="1"/>
              </p:cNvSpPr>
              <p:nvPr/>
            </p:nvSpPr>
            <p:spPr bwMode="auto">
              <a:xfrm>
                <a:off x="2620" y="2932"/>
                <a:ext cx="42"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806" name="Rectangle 165"/>
              <p:cNvSpPr>
                <a:spLocks noChangeArrowheads="1"/>
              </p:cNvSpPr>
              <p:nvPr/>
            </p:nvSpPr>
            <p:spPr bwMode="auto">
              <a:xfrm>
                <a:off x="2516" y="2888"/>
                <a:ext cx="64"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94" b="1" dirty="0">
                    <a:latin typeface="+mn-lt"/>
                  </a:rPr>
                  <a:t>5.5</a:t>
                </a:r>
                <a:endParaRPr lang="en-US" altLang="en-US" sz="1588" dirty="0">
                  <a:latin typeface="+mn-lt"/>
                </a:endParaRPr>
              </a:p>
            </p:txBody>
          </p:sp>
          <p:sp>
            <p:nvSpPr>
              <p:cNvPr id="807" name="Line 166"/>
              <p:cNvSpPr>
                <a:spLocks noChangeShapeType="1"/>
              </p:cNvSpPr>
              <p:nvPr/>
            </p:nvSpPr>
            <p:spPr bwMode="auto">
              <a:xfrm>
                <a:off x="2620" y="3160"/>
                <a:ext cx="42"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808" name="Rectangle 167"/>
              <p:cNvSpPr>
                <a:spLocks noChangeArrowheads="1"/>
              </p:cNvSpPr>
              <p:nvPr/>
            </p:nvSpPr>
            <p:spPr bwMode="auto">
              <a:xfrm>
                <a:off x="2516" y="3116"/>
                <a:ext cx="64"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94" b="1" dirty="0">
                    <a:latin typeface="+mn-lt"/>
                  </a:rPr>
                  <a:t>5.0</a:t>
                </a:r>
                <a:endParaRPr lang="en-US" altLang="en-US" sz="1588" dirty="0">
                  <a:latin typeface="+mn-lt"/>
                </a:endParaRPr>
              </a:p>
            </p:txBody>
          </p:sp>
          <p:sp>
            <p:nvSpPr>
              <p:cNvPr id="809" name="Line 168"/>
              <p:cNvSpPr>
                <a:spLocks noChangeShapeType="1"/>
              </p:cNvSpPr>
              <p:nvPr/>
            </p:nvSpPr>
            <p:spPr bwMode="auto">
              <a:xfrm>
                <a:off x="2620" y="3382"/>
                <a:ext cx="42"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810" name="Rectangle 169"/>
              <p:cNvSpPr>
                <a:spLocks noChangeArrowheads="1"/>
              </p:cNvSpPr>
              <p:nvPr/>
            </p:nvSpPr>
            <p:spPr bwMode="auto">
              <a:xfrm>
                <a:off x="2516" y="3338"/>
                <a:ext cx="64"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94" b="1" dirty="0">
                    <a:latin typeface="+mn-lt"/>
                  </a:rPr>
                  <a:t>4.5</a:t>
                </a:r>
                <a:endParaRPr lang="en-US" altLang="en-US" sz="1588" dirty="0">
                  <a:latin typeface="+mn-lt"/>
                </a:endParaRPr>
              </a:p>
            </p:txBody>
          </p:sp>
          <p:sp>
            <p:nvSpPr>
              <p:cNvPr id="811" name="Line 170"/>
              <p:cNvSpPr>
                <a:spLocks noChangeShapeType="1"/>
              </p:cNvSpPr>
              <p:nvPr/>
            </p:nvSpPr>
            <p:spPr bwMode="auto">
              <a:xfrm>
                <a:off x="2620" y="3520"/>
                <a:ext cx="42"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812" name="Rectangle 171"/>
              <p:cNvSpPr>
                <a:spLocks noChangeArrowheads="1"/>
              </p:cNvSpPr>
              <p:nvPr/>
            </p:nvSpPr>
            <p:spPr bwMode="auto">
              <a:xfrm>
                <a:off x="2516" y="3476"/>
                <a:ext cx="64"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94" b="1" dirty="0">
                    <a:latin typeface="+mn-lt"/>
                  </a:rPr>
                  <a:t>0.0</a:t>
                </a:r>
                <a:endParaRPr lang="en-US" altLang="en-US" sz="1588" dirty="0">
                  <a:latin typeface="+mn-lt"/>
                </a:endParaRPr>
              </a:p>
            </p:txBody>
          </p:sp>
          <p:sp>
            <p:nvSpPr>
              <p:cNvPr id="813" name="Rectangle 172"/>
              <p:cNvSpPr>
                <a:spLocks noChangeArrowheads="1"/>
              </p:cNvSpPr>
              <p:nvPr/>
            </p:nvSpPr>
            <p:spPr bwMode="auto">
              <a:xfrm>
                <a:off x="2904" y="3546"/>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1</a:t>
                </a:r>
                <a:endParaRPr lang="en-US" altLang="en-US" sz="1588" dirty="0">
                  <a:latin typeface="+mn-lt"/>
                </a:endParaRPr>
              </a:p>
            </p:txBody>
          </p:sp>
          <p:sp>
            <p:nvSpPr>
              <p:cNvPr id="814" name="Rectangle 173"/>
              <p:cNvSpPr>
                <a:spLocks noChangeArrowheads="1"/>
              </p:cNvSpPr>
              <p:nvPr/>
            </p:nvSpPr>
            <p:spPr bwMode="auto">
              <a:xfrm>
                <a:off x="3304" y="4592"/>
                <a:ext cx="143"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94" b="1" dirty="0">
                    <a:latin typeface="+mn-lt"/>
                  </a:rPr>
                  <a:t>Month</a:t>
                </a:r>
                <a:endParaRPr lang="en-US" altLang="en-US" sz="1588" dirty="0">
                  <a:latin typeface="+mn-lt"/>
                </a:endParaRPr>
              </a:p>
            </p:txBody>
          </p:sp>
          <p:sp>
            <p:nvSpPr>
              <p:cNvPr id="816" name="Rectangle 175"/>
              <p:cNvSpPr>
                <a:spLocks noChangeArrowheads="1"/>
              </p:cNvSpPr>
              <p:nvPr/>
            </p:nvSpPr>
            <p:spPr bwMode="auto">
              <a:xfrm>
                <a:off x="3444" y="4592"/>
                <a:ext cx="0"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endParaRPr lang="en-US" altLang="en-US" sz="1588" dirty="0">
                  <a:latin typeface="+mn-lt"/>
                </a:endParaRPr>
              </a:p>
            </p:txBody>
          </p:sp>
          <p:sp>
            <p:nvSpPr>
              <p:cNvPr id="817" name="Rectangle 176"/>
              <p:cNvSpPr>
                <a:spLocks noChangeArrowheads="1"/>
              </p:cNvSpPr>
              <p:nvPr/>
            </p:nvSpPr>
            <p:spPr bwMode="auto">
              <a:xfrm>
                <a:off x="5136" y="4592"/>
                <a:ext cx="143"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94" b="1" dirty="0">
                    <a:latin typeface="+mn-lt"/>
                  </a:rPr>
                  <a:t>Month</a:t>
                </a:r>
                <a:endParaRPr lang="en-US" altLang="en-US" sz="1588" dirty="0">
                  <a:latin typeface="+mn-lt"/>
                </a:endParaRPr>
              </a:p>
            </p:txBody>
          </p:sp>
          <p:sp>
            <p:nvSpPr>
              <p:cNvPr id="818" name="Rectangle 177"/>
              <p:cNvSpPr>
                <a:spLocks noChangeArrowheads="1"/>
              </p:cNvSpPr>
              <p:nvPr/>
            </p:nvSpPr>
            <p:spPr bwMode="auto">
              <a:xfrm>
                <a:off x="5238" y="4592"/>
                <a:ext cx="0"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endParaRPr lang="en-US" altLang="en-US" sz="1588" dirty="0">
                  <a:latin typeface="+mn-lt"/>
                </a:endParaRPr>
              </a:p>
            </p:txBody>
          </p:sp>
          <p:sp>
            <p:nvSpPr>
              <p:cNvPr id="819" name="Rectangle 178"/>
              <p:cNvSpPr>
                <a:spLocks noChangeArrowheads="1"/>
              </p:cNvSpPr>
              <p:nvPr/>
            </p:nvSpPr>
            <p:spPr bwMode="auto">
              <a:xfrm>
                <a:off x="5276" y="4592"/>
                <a:ext cx="0"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endParaRPr lang="en-US" altLang="en-US" sz="1588" dirty="0">
                  <a:latin typeface="+mn-lt"/>
                </a:endParaRPr>
              </a:p>
            </p:txBody>
          </p:sp>
          <p:sp>
            <p:nvSpPr>
              <p:cNvPr id="820" name="Rectangle 199"/>
              <p:cNvSpPr>
                <a:spLocks noChangeArrowheads="1"/>
              </p:cNvSpPr>
              <p:nvPr/>
            </p:nvSpPr>
            <p:spPr bwMode="auto">
              <a:xfrm>
                <a:off x="4434" y="3552"/>
                <a:ext cx="13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618" b="1" dirty="0">
                    <a:latin typeface="+mn-lt"/>
                  </a:rPr>
                  <a:t>Baseline</a:t>
                </a:r>
                <a:endParaRPr lang="en-US" altLang="en-US" sz="1588" dirty="0">
                  <a:latin typeface="+mn-lt"/>
                </a:endParaRPr>
              </a:p>
            </p:txBody>
          </p:sp>
          <p:sp>
            <p:nvSpPr>
              <p:cNvPr id="821" name="Rectangle 200"/>
              <p:cNvSpPr>
                <a:spLocks noChangeArrowheads="1"/>
              </p:cNvSpPr>
              <p:nvPr/>
            </p:nvSpPr>
            <p:spPr bwMode="auto">
              <a:xfrm>
                <a:off x="4434" y="4496"/>
                <a:ext cx="13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618" b="1" dirty="0">
                    <a:latin typeface="+mn-lt"/>
                  </a:rPr>
                  <a:t>Baseline</a:t>
                </a:r>
                <a:endParaRPr lang="en-US" altLang="en-US" sz="1588" dirty="0">
                  <a:latin typeface="+mn-lt"/>
                </a:endParaRPr>
              </a:p>
            </p:txBody>
          </p:sp>
          <p:sp>
            <p:nvSpPr>
              <p:cNvPr id="822" name="Rectangle 201"/>
              <p:cNvSpPr>
                <a:spLocks noChangeArrowheads="1"/>
              </p:cNvSpPr>
              <p:nvPr/>
            </p:nvSpPr>
            <p:spPr bwMode="auto">
              <a:xfrm>
                <a:off x="2580" y="3552"/>
                <a:ext cx="137" cy="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618" b="1" dirty="0">
                    <a:latin typeface="+mn-lt"/>
                  </a:rPr>
                  <a:t>Baseline</a:t>
                </a:r>
                <a:endParaRPr lang="en-US" altLang="en-US" sz="1588" dirty="0">
                  <a:latin typeface="+mn-lt"/>
                </a:endParaRPr>
              </a:p>
            </p:txBody>
          </p:sp>
          <p:sp>
            <p:nvSpPr>
              <p:cNvPr id="823" name="Rectangle 202"/>
              <p:cNvSpPr>
                <a:spLocks noChangeArrowheads="1"/>
              </p:cNvSpPr>
              <p:nvPr/>
            </p:nvSpPr>
            <p:spPr bwMode="auto">
              <a:xfrm>
                <a:off x="3788" y="3210"/>
                <a:ext cx="20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000" b="1" dirty="0">
                    <a:latin typeface="+mn-lt"/>
                  </a:rPr>
                  <a:t>Placebo</a:t>
                </a:r>
                <a:endParaRPr lang="en-US" altLang="en-US" sz="1000" dirty="0">
                  <a:latin typeface="+mn-lt"/>
                </a:endParaRPr>
              </a:p>
            </p:txBody>
          </p:sp>
          <p:sp>
            <p:nvSpPr>
              <p:cNvPr id="824" name="Rectangle 203"/>
              <p:cNvSpPr>
                <a:spLocks noChangeArrowheads="1"/>
              </p:cNvSpPr>
              <p:nvPr/>
            </p:nvSpPr>
            <p:spPr bwMode="auto">
              <a:xfrm>
                <a:off x="3668" y="3924"/>
                <a:ext cx="20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000" b="1" dirty="0">
                    <a:latin typeface="+mn-lt"/>
                  </a:rPr>
                  <a:t>Placebo</a:t>
                </a:r>
                <a:endParaRPr lang="en-US" altLang="en-US" sz="1000" dirty="0">
                  <a:latin typeface="+mn-lt"/>
                </a:endParaRPr>
              </a:p>
            </p:txBody>
          </p:sp>
          <p:sp>
            <p:nvSpPr>
              <p:cNvPr id="825" name="Rectangle 204"/>
              <p:cNvSpPr>
                <a:spLocks noChangeArrowheads="1"/>
              </p:cNvSpPr>
              <p:nvPr/>
            </p:nvSpPr>
            <p:spPr bwMode="auto">
              <a:xfrm>
                <a:off x="5674" y="4273"/>
                <a:ext cx="20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000" b="1" dirty="0">
                    <a:latin typeface="+mn-lt"/>
                  </a:rPr>
                  <a:t>Placebo</a:t>
                </a:r>
                <a:endParaRPr lang="en-US" altLang="en-US" sz="1000" dirty="0">
                  <a:latin typeface="+mn-lt"/>
                </a:endParaRPr>
              </a:p>
            </p:txBody>
          </p:sp>
          <p:sp>
            <p:nvSpPr>
              <p:cNvPr id="826" name="Rectangle 205"/>
              <p:cNvSpPr>
                <a:spLocks noChangeArrowheads="1"/>
              </p:cNvSpPr>
              <p:nvPr/>
            </p:nvSpPr>
            <p:spPr bwMode="auto">
              <a:xfrm>
                <a:off x="5598" y="3242"/>
                <a:ext cx="20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000" b="1" dirty="0">
                    <a:latin typeface="+mn-lt"/>
                  </a:rPr>
                  <a:t>Placebo</a:t>
                </a:r>
                <a:endParaRPr lang="en-US" altLang="en-US" sz="1000" dirty="0">
                  <a:latin typeface="+mn-lt"/>
                </a:endParaRPr>
              </a:p>
            </p:txBody>
          </p:sp>
          <p:sp>
            <p:nvSpPr>
              <p:cNvPr id="827" name="Rectangle 206"/>
              <p:cNvSpPr>
                <a:spLocks noChangeArrowheads="1"/>
              </p:cNvSpPr>
              <p:nvPr/>
            </p:nvSpPr>
            <p:spPr bwMode="auto">
              <a:xfrm>
                <a:off x="3220" y="2696"/>
                <a:ext cx="16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900" b="1" i="1" dirty="0">
                    <a:latin typeface="+mn-lt"/>
                  </a:rPr>
                  <a:t>P</a:t>
                </a:r>
                <a:r>
                  <a:rPr lang="en-US" altLang="en-US" sz="900" b="1" dirty="0">
                    <a:latin typeface="+mn-lt"/>
                  </a:rPr>
                  <a:t>=0.02</a:t>
                </a:r>
                <a:endParaRPr lang="en-US" altLang="en-US" sz="900" dirty="0">
                  <a:latin typeface="+mn-lt"/>
                </a:endParaRPr>
              </a:p>
            </p:txBody>
          </p:sp>
          <p:sp>
            <p:nvSpPr>
              <p:cNvPr id="828" name="Rectangle 207"/>
              <p:cNvSpPr>
                <a:spLocks noChangeArrowheads="1"/>
              </p:cNvSpPr>
              <p:nvPr/>
            </p:nvSpPr>
            <p:spPr bwMode="auto">
              <a:xfrm>
                <a:off x="5114" y="2818"/>
                <a:ext cx="16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900" b="1" i="1" dirty="0">
                    <a:latin typeface="+mn-lt"/>
                  </a:rPr>
                  <a:t>P</a:t>
                </a:r>
                <a:r>
                  <a:rPr lang="en-US" altLang="en-US" sz="900" b="1" dirty="0">
                    <a:latin typeface="+mn-lt"/>
                  </a:rPr>
                  <a:t>=0.29</a:t>
                </a:r>
                <a:endParaRPr lang="en-US" altLang="en-US" sz="900" dirty="0">
                  <a:latin typeface="+mn-lt"/>
                </a:endParaRPr>
              </a:p>
            </p:txBody>
          </p:sp>
          <p:sp>
            <p:nvSpPr>
              <p:cNvPr id="829" name="Rectangle 208"/>
              <p:cNvSpPr>
                <a:spLocks noChangeArrowheads="1"/>
              </p:cNvSpPr>
              <p:nvPr/>
            </p:nvSpPr>
            <p:spPr bwMode="auto">
              <a:xfrm>
                <a:off x="5114" y="3774"/>
                <a:ext cx="16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900" b="1" i="1" dirty="0">
                    <a:latin typeface="+mn-lt"/>
                  </a:rPr>
                  <a:t>P</a:t>
                </a:r>
                <a:r>
                  <a:rPr lang="en-US" altLang="en-US" sz="900" b="1" dirty="0">
                    <a:latin typeface="+mn-lt"/>
                  </a:rPr>
                  <a:t>=0.35</a:t>
                </a:r>
                <a:endParaRPr lang="en-US" altLang="en-US" sz="900" dirty="0">
                  <a:latin typeface="+mn-lt"/>
                </a:endParaRPr>
              </a:p>
            </p:txBody>
          </p:sp>
          <p:sp>
            <p:nvSpPr>
              <p:cNvPr id="830" name="Rectangle 209"/>
              <p:cNvSpPr>
                <a:spLocks noChangeArrowheads="1"/>
              </p:cNvSpPr>
              <p:nvPr/>
            </p:nvSpPr>
            <p:spPr bwMode="auto">
              <a:xfrm>
                <a:off x="3220" y="3778"/>
                <a:ext cx="16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900" b="1" i="1" dirty="0">
                    <a:latin typeface="+mn-lt"/>
                  </a:rPr>
                  <a:t>P</a:t>
                </a:r>
                <a:r>
                  <a:rPr lang="en-US" altLang="en-US" sz="900" b="1" dirty="0">
                    <a:latin typeface="+mn-lt"/>
                  </a:rPr>
                  <a:t>=0.70</a:t>
                </a:r>
                <a:endParaRPr lang="en-US" altLang="en-US" sz="900" dirty="0">
                  <a:latin typeface="+mn-lt"/>
                </a:endParaRPr>
              </a:p>
            </p:txBody>
          </p:sp>
          <p:sp>
            <p:nvSpPr>
              <p:cNvPr id="854" name="Rectangle 233"/>
              <p:cNvSpPr>
                <a:spLocks noChangeArrowheads="1"/>
              </p:cNvSpPr>
              <p:nvPr/>
            </p:nvSpPr>
            <p:spPr bwMode="auto">
              <a:xfrm>
                <a:off x="3014" y="3546"/>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2</a:t>
                </a:r>
                <a:endParaRPr lang="en-US" altLang="en-US" sz="1588" dirty="0">
                  <a:latin typeface="+mn-lt"/>
                </a:endParaRPr>
              </a:p>
            </p:txBody>
          </p:sp>
          <p:sp>
            <p:nvSpPr>
              <p:cNvPr id="855" name="Rectangle 234"/>
              <p:cNvSpPr>
                <a:spLocks noChangeArrowheads="1"/>
              </p:cNvSpPr>
              <p:nvPr/>
            </p:nvSpPr>
            <p:spPr bwMode="auto">
              <a:xfrm>
                <a:off x="3114" y="3546"/>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3</a:t>
                </a:r>
                <a:endParaRPr lang="en-US" altLang="en-US" sz="1588" dirty="0">
                  <a:latin typeface="+mn-lt"/>
                </a:endParaRPr>
              </a:p>
            </p:txBody>
          </p:sp>
          <p:sp>
            <p:nvSpPr>
              <p:cNvPr id="856" name="Rectangle 235"/>
              <p:cNvSpPr>
                <a:spLocks noChangeArrowheads="1"/>
              </p:cNvSpPr>
              <p:nvPr/>
            </p:nvSpPr>
            <p:spPr bwMode="auto">
              <a:xfrm>
                <a:off x="3216" y="3546"/>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4</a:t>
                </a:r>
                <a:endParaRPr lang="en-US" altLang="en-US" sz="1588" dirty="0">
                  <a:latin typeface="+mn-lt"/>
                </a:endParaRPr>
              </a:p>
            </p:txBody>
          </p:sp>
          <p:sp>
            <p:nvSpPr>
              <p:cNvPr id="857" name="Rectangle 236"/>
              <p:cNvSpPr>
                <a:spLocks noChangeArrowheads="1"/>
              </p:cNvSpPr>
              <p:nvPr/>
            </p:nvSpPr>
            <p:spPr bwMode="auto">
              <a:xfrm>
                <a:off x="3318" y="3546"/>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5</a:t>
                </a:r>
                <a:endParaRPr lang="en-US" altLang="en-US" sz="1588" dirty="0">
                  <a:latin typeface="+mn-lt"/>
                </a:endParaRPr>
              </a:p>
            </p:txBody>
          </p:sp>
          <p:sp>
            <p:nvSpPr>
              <p:cNvPr id="858" name="Rectangle 237"/>
              <p:cNvSpPr>
                <a:spLocks noChangeArrowheads="1"/>
              </p:cNvSpPr>
              <p:nvPr/>
            </p:nvSpPr>
            <p:spPr bwMode="auto">
              <a:xfrm>
                <a:off x="3420" y="3546"/>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6</a:t>
                </a:r>
                <a:endParaRPr lang="en-US" altLang="en-US" sz="1588" dirty="0">
                  <a:latin typeface="+mn-lt"/>
                </a:endParaRPr>
              </a:p>
            </p:txBody>
          </p:sp>
          <p:sp>
            <p:nvSpPr>
              <p:cNvPr id="859" name="Rectangle 238"/>
              <p:cNvSpPr>
                <a:spLocks noChangeArrowheads="1"/>
              </p:cNvSpPr>
              <p:nvPr/>
            </p:nvSpPr>
            <p:spPr bwMode="auto">
              <a:xfrm>
                <a:off x="3526" y="3546"/>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7</a:t>
                </a:r>
                <a:endParaRPr lang="en-US" altLang="en-US" sz="1588" dirty="0">
                  <a:latin typeface="+mn-lt"/>
                </a:endParaRPr>
              </a:p>
            </p:txBody>
          </p:sp>
          <p:sp>
            <p:nvSpPr>
              <p:cNvPr id="860" name="Rectangle 239"/>
              <p:cNvSpPr>
                <a:spLocks noChangeArrowheads="1"/>
              </p:cNvSpPr>
              <p:nvPr/>
            </p:nvSpPr>
            <p:spPr bwMode="auto">
              <a:xfrm>
                <a:off x="3624" y="3546"/>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8</a:t>
                </a:r>
                <a:endParaRPr lang="en-US" altLang="en-US" sz="1588" dirty="0">
                  <a:latin typeface="+mn-lt"/>
                </a:endParaRPr>
              </a:p>
            </p:txBody>
          </p:sp>
          <p:sp>
            <p:nvSpPr>
              <p:cNvPr id="861" name="Rectangle 240"/>
              <p:cNvSpPr>
                <a:spLocks noChangeArrowheads="1"/>
              </p:cNvSpPr>
              <p:nvPr/>
            </p:nvSpPr>
            <p:spPr bwMode="auto">
              <a:xfrm>
                <a:off x="3730" y="3546"/>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9</a:t>
                </a:r>
                <a:endParaRPr lang="en-US" altLang="en-US" sz="1588" dirty="0">
                  <a:latin typeface="+mn-lt"/>
                </a:endParaRPr>
              </a:p>
            </p:txBody>
          </p:sp>
          <p:sp>
            <p:nvSpPr>
              <p:cNvPr id="862" name="Rectangle 241"/>
              <p:cNvSpPr>
                <a:spLocks noChangeArrowheads="1"/>
              </p:cNvSpPr>
              <p:nvPr/>
            </p:nvSpPr>
            <p:spPr bwMode="auto">
              <a:xfrm>
                <a:off x="3816" y="3546"/>
                <a:ext cx="46"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10</a:t>
                </a:r>
                <a:endParaRPr lang="en-US" altLang="en-US" sz="1588" dirty="0">
                  <a:latin typeface="+mn-lt"/>
                </a:endParaRPr>
              </a:p>
            </p:txBody>
          </p:sp>
          <p:sp>
            <p:nvSpPr>
              <p:cNvPr id="863" name="Rectangle 242"/>
              <p:cNvSpPr>
                <a:spLocks noChangeArrowheads="1"/>
              </p:cNvSpPr>
              <p:nvPr/>
            </p:nvSpPr>
            <p:spPr bwMode="auto">
              <a:xfrm>
                <a:off x="3920" y="3546"/>
                <a:ext cx="46"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11</a:t>
                </a:r>
                <a:endParaRPr lang="en-US" altLang="en-US" sz="1588" dirty="0">
                  <a:latin typeface="+mn-lt"/>
                </a:endParaRPr>
              </a:p>
            </p:txBody>
          </p:sp>
          <p:sp>
            <p:nvSpPr>
              <p:cNvPr id="864" name="Rectangle 243"/>
              <p:cNvSpPr>
                <a:spLocks noChangeArrowheads="1"/>
              </p:cNvSpPr>
              <p:nvPr/>
            </p:nvSpPr>
            <p:spPr bwMode="auto">
              <a:xfrm>
                <a:off x="2804" y="3546"/>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0</a:t>
                </a:r>
                <a:endParaRPr lang="en-US" altLang="en-US" sz="1588" dirty="0">
                  <a:latin typeface="+mn-lt"/>
                </a:endParaRPr>
              </a:p>
            </p:txBody>
          </p:sp>
          <p:sp>
            <p:nvSpPr>
              <p:cNvPr id="865" name="Freeform 244"/>
              <p:cNvSpPr>
                <a:spLocks/>
              </p:cNvSpPr>
              <p:nvPr/>
            </p:nvSpPr>
            <p:spPr bwMode="auto">
              <a:xfrm>
                <a:off x="2662" y="3522"/>
                <a:ext cx="1292" cy="30"/>
              </a:xfrm>
              <a:custGeom>
                <a:avLst/>
                <a:gdLst>
                  <a:gd name="T0" fmla="*/ 0 w 1292"/>
                  <a:gd name="T1" fmla="*/ 0 h 30"/>
                  <a:gd name="T2" fmla="*/ 1292 w 1292"/>
                  <a:gd name="T3" fmla="*/ 0 h 30"/>
                  <a:gd name="T4" fmla="*/ 1288 w 1292"/>
                  <a:gd name="T5" fmla="*/ 0 h 30"/>
                  <a:gd name="T6" fmla="*/ 1288 w 1292"/>
                  <a:gd name="T7" fmla="*/ 30 h 30"/>
                </a:gdLst>
                <a:ahLst/>
                <a:cxnLst>
                  <a:cxn ang="0">
                    <a:pos x="T0" y="T1"/>
                  </a:cxn>
                  <a:cxn ang="0">
                    <a:pos x="T2" y="T3"/>
                  </a:cxn>
                  <a:cxn ang="0">
                    <a:pos x="T4" y="T5"/>
                  </a:cxn>
                  <a:cxn ang="0">
                    <a:pos x="T6" y="T7"/>
                  </a:cxn>
                </a:cxnLst>
                <a:rect l="0" t="0" r="r" b="b"/>
                <a:pathLst>
                  <a:path w="1292" h="30">
                    <a:moveTo>
                      <a:pt x="0" y="0"/>
                    </a:moveTo>
                    <a:lnTo>
                      <a:pt x="1292" y="0"/>
                    </a:lnTo>
                    <a:lnTo>
                      <a:pt x="1288" y="0"/>
                    </a:lnTo>
                    <a:lnTo>
                      <a:pt x="1288" y="30"/>
                    </a:lnTo>
                  </a:path>
                </a:pathLst>
              </a:custGeom>
              <a:noFill/>
              <a:ln w="19050">
                <a:solidFill>
                  <a:schemeClr val="tx1"/>
                </a:solidFill>
                <a:prstDash val="solid"/>
                <a:round/>
                <a:headEnd/>
                <a:tailEnd/>
              </a:ln>
              <a:extLst/>
            </p:spPr>
            <p:txBody>
              <a:bodyPr vert="horz" wrap="square" lIns="71190" tIns="35595" rIns="71190" bIns="35595" numCol="1" anchor="t" anchorCtr="0" compatLnSpc="1">
                <a:prstTxWarp prst="textNoShape">
                  <a:avLst/>
                </a:prstTxWarp>
              </a:bodyPr>
              <a:lstStyle/>
              <a:p>
                <a:endParaRPr lang="en-US" sz="1588" dirty="0">
                  <a:ln>
                    <a:solidFill>
                      <a:schemeClr val="tx1"/>
                    </a:solidFill>
                  </a:ln>
                </a:endParaRPr>
              </a:p>
            </p:txBody>
          </p:sp>
          <p:sp>
            <p:nvSpPr>
              <p:cNvPr id="866" name="Rectangle 245"/>
              <p:cNvSpPr>
                <a:spLocks noChangeArrowheads="1"/>
              </p:cNvSpPr>
              <p:nvPr/>
            </p:nvSpPr>
            <p:spPr bwMode="auto">
              <a:xfrm>
                <a:off x="2696" y="3264"/>
                <a:ext cx="42" cy="40"/>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867" name="Rectangle 246"/>
              <p:cNvSpPr>
                <a:spLocks noChangeArrowheads="1"/>
              </p:cNvSpPr>
              <p:nvPr/>
            </p:nvSpPr>
            <p:spPr bwMode="auto">
              <a:xfrm>
                <a:off x="3004" y="3108"/>
                <a:ext cx="42" cy="40"/>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868" name="Rectangle 247"/>
              <p:cNvSpPr>
                <a:spLocks noChangeArrowheads="1"/>
              </p:cNvSpPr>
              <p:nvPr/>
            </p:nvSpPr>
            <p:spPr bwMode="auto">
              <a:xfrm>
                <a:off x="3314" y="3018"/>
                <a:ext cx="40" cy="40"/>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869" name="Rectangle 248"/>
              <p:cNvSpPr>
                <a:spLocks noChangeArrowheads="1"/>
              </p:cNvSpPr>
              <p:nvPr/>
            </p:nvSpPr>
            <p:spPr bwMode="auto">
              <a:xfrm>
                <a:off x="3624" y="3020"/>
                <a:ext cx="42" cy="42"/>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870" name="Rectangle 249"/>
              <p:cNvSpPr>
                <a:spLocks noChangeArrowheads="1"/>
              </p:cNvSpPr>
              <p:nvPr/>
            </p:nvSpPr>
            <p:spPr bwMode="auto">
              <a:xfrm>
                <a:off x="3932" y="2910"/>
                <a:ext cx="40" cy="42"/>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871" name="Rectangle 250"/>
              <p:cNvSpPr>
                <a:spLocks noChangeArrowheads="1"/>
              </p:cNvSpPr>
              <p:nvPr/>
            </p:nvSpPr>
            <p:spPr bwMode="auto">
              <a:xfrm>
                <a:off x="3932" y="4110"/>
                <a:ext cx="40" cy="42"/>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872" name="Freeform 251"/>
              <p:cNvSpPr>
                <a:spLocks/>
              </p:cNvSpPr>
              <p:nvPr/>
            </p:nvSpPr>
            <p:spPr bwMode="auto">
              <a:xfrm>
                <a:off x="2696" y="3200"/>
                <a:ext cx="42" cy="42"/>
              </a:xfrm>
              <a:custGeom>
                <a:avLst/>
                <a:gdLst>
                  <a:gd name="T0" fmla="*/ 42 w 42"/>
                  <a:gd name="T1" fmla="*/ 22 h 42"/>
                  <a:gd name="T2" fmla="*/ 42 w 42"/>
                  <a:gd name="T3" fmla="*/ 22 h 42"/>
                  <a:gd name="T4" fmla="*/ 40 w 42"/>
                  <a:gd name="T5" fmla="*/ 30 h 42"/>
                  <a:gd name="T6" fmla="*/ 36 w 42"/>
                  <a:gd name="T7" fmla="*/ 36 h 42"/>
                  <a:gd name="T8" fmla="*/ 28 w 42"/>
                  <a:gd name="T9" fmla="*/ 40 h 42"/>
                  <a:gd name="T10" fmla="*/ 20 w 42"/>
                  <a:gd name="T11" fmla="*/ 42 h 42"/>
                  <a:gd name="T12" fmla="*/ 20 w 42"/>
                  <a:gd name="T13" fmla="*/ 42 h 42"/>
                  <a:gd name="T14" fmla="*/ 14 w 42"/>
                  <a:gd name="T15" fmla="*/ 40 h 42"/>
                  <a:gd name="T16" fmla="*/ 6 w 42"/>
                  <a:gd name="T17" fmla="*/ 36 h 42"/>
                  <a:gd name="T18" fmla="*/ 2 w 42"/>
                  <a:gd name="T19" fmla="*/ 30 h 42"/>
                  <a:gd name="T20" fmla="*/ 0 w 42"/>
                  <a:gd name="T21" fmla="*/ 22 h 42"/>
                  <a:gd name="T22" fmla="*/ 0 w 42"/>
                  <a:gd name="T23" fmla="*/ 22 h 42"/>
                  <a:gd name="T24" fmla="*/ 2 w 42"/>
                  <a:gd name="T25" fmla="*/ 14 h 42"/>
                  <a:gd name="T26" fmla="*/ 6 w 42"/>
                  <a:gd name="T27" fmla="*/ 8 h 42"/>
                  <a:gd name="T28" fmla="*/ 14 w 42"/>
                  <a:gd name="T29" fmla="*/ 2 h 42"/>
                  <a:gd name="T30" fmla="*/ 20 w 42"/>
                  <a:gd name="T31" fmla="*/ 0 h 42"/>
                  <a:gd name="T32" fmla="*/ 20 w 42"/>
                  <a:gd name="T33" fmla="*/ 0 h 42"/>
                  <a:gd name="T34" fmla="*/ 28 w 42"/>
                  <a:gd name="T35" fmla="*/ 2 h 42"/>
                  <a:gd name="T36" fmla="*/ 36 w 42"/>
                  <a:gd name="T37" fmla="*/ 8 h 42"/>
                  <a:gd name="T38" fmla="*/ 40 w 42"/>
                  <a:gd name="T39" fmla="*/ 14 h 42"/>
                  <a:gd name="T40" fmla="*/ 42 w 42"/>
                  <a:gd name="T41" fmla="*/ 22 h 42"/>
                  <a:gd name="T42" fmla="*/ 42 w 42"/>
                  <a:gd name="T43"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42" y="22"/>
                    </a:moveTo>
                    <a:lnTo>
                      <a:pt x="42" y="22"/>
                    </a:lnTo>
                    <a:lnTo>
                      <a:pt x="40" y="30"/>
                    </a:lnTo>
                    <a:lnTo>
                      <a:pt x="36" y="36"/>
                    </a:lnTo>
                    <a:lnTo>
                      <a:pt x="28" y="40"/>
                    </a:lnTo>
                    <a:lnTo>
                      <a:pt x="20" y="42"/>
                    </a:lnTo>
                    <a:lnTo>
                      <a:pt x="20" y="42"/>
                    </a:lnTo>
                    <a:lnTo>
                      <a:pt x="14" y="40"/>
                    </a:lnTo>
                    <a:lnTo>
                      <a:pt x="6" y="36"/>
                    </a:lnTo>
                    <a:lnTo>
                      <a:pt x="2" y="30"/>
                    </a:lnTo>
                    <a:lnTo>
                      <a:pt x="0" y="22"/>
                    </a:lnTo>
                    <a:lnTo>
                      <a:pt x="0" y="22"/>
                    </a:lnTo>
                    <a:lnTo>
                      <a:pt x="2" y="14"/>
                    </a:lnTo>
                    <a:lnTo>
                      <a:pt x="6" y="8"/>
                    </a:lnTo>
                    <a:lnTo>
                      <a:pt x="14" y="2"/>
                    </a:lnTo>
                    <a:lnTo>
                      <a:pt x="20" y="0"/>
                    </a:lnTo>
                    <a:lnTo>
                      <a:pt x="20" y="0"/>
                    </a:lnTo>
                    <a:lnTo>
                      <a:pt x="28" y="2"/>
                    </a:lnTo>
                    <a:lnTo>
                      <a:pt x="36" y="8"/>
                    </a:lnTo>
                    <a:lnTo>
                      <a:pt x="40" y="14"/>
                    </a:lnTo>
                    <a:lnTo>
                      <a:pt x="42" y="22"/>
                    </a:lnTo>
                    <a:lnTo>
                      <a:pt x="42" y="22"/>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873" name="Freeform 252"/>
              <p:cNvSpPr>
                <a:spLocks/>
              </p:cNvSpPr>
              <p:nvPr/>
            </p:nvSpPr>
            <p:spPr bwMode="auto">
              <a:xfrm>
                <a:off x="3004" y="3150"/>
                <a:ext cx="42" cy="40"/>
              </a:xfrm>
              <a:custGeom>
                <a:avLst/>
                <a:gdLst>
                  <a:gd name="T0" fmla="*/ 42 w 42"/>
                  <a:gd name="T1" fmla="*/ 20 h 40"/>
                  <a:gd name="T2" fmla="*/ 42 w 42"/>
                  <a:gd name="T3" fmla="*/ 20 h 40"/>
                  <a:gd name="T4" fmla="*/ 40 w 42"/>
                  <a:gd name="T5" fmla="*/ 28 h 40"/>
                  <a:gd name="T6" fmla="*/ 36 w 42"/>
                  <a:gd name="T7" fmla="*/ 34 h 40"/>
                  <a:gd name="T8" fmla="*/ 30 w 42"/>
                  <a:gd name="T9" fmla="*/ 38 h 40"/>
                  <a:gd name="T10" fmla="*/ 22 w 42"/>
                  <a:gd name="T11" fmla="*/ 40 h 40"/>
                  <a:gd name="T12" fmla="*/ 22 w 42"/>
                  <a:gd name="T13" fmla="*/ 40 h 40"/>
                  <a:gd name="T14" fmla="*/ 14 w 42"/>
                  <a:gd name="T15" fmla="*/ 38 h 40"/>
                  <a:gd name="T16" fmla="*/ 6 w 42"/>
                  <a:gd name="T17" fmla="*/ 34 h 40"/>
                  <a:gd name="T18" fmla="*/ 2 w 42"/>
                  <a:gd name="T19" fmla="*/ 28 h 40"/>
                  <a:gd name="T20" fmla="*/ 0 w 42"/>
                  <a:gd name="T21" fmla="*/ 20 h 40"/>
                  <a:gd name="T22" fmla="*/ 0 w 42"/>
                  <a:gd name="T23" fmla="*/ 20 h 40"/>
                  <a:gd name="T24" fmla="*/ 2 w 42"/>
                  <a:gd name="T25" fmla="*/ 12 h 40"/>
                  <a:gd name="T26" fmla="*/ 6 w 42"/>
                  <a:gd name="T27" fmla="*/ 6 h 40"/>
                  <a:gd name="T28" fmla="*/ 14 w 42"/>
                  <a:gd name="T29" fmla="*/ 2 h 40"/>
                  <a:gd name="T30" fmla="*/ 22 w 42"/>
                  <a:gd name="T31" fmla="*/ 0 h 40"/>
                  <a:gd name="T32" fmla="*/ 22 w 42"/>
                  <a:gd name="T33" fmla="*/ 0 h 40"/>
                  <a:gd name="T34" fmla="*/ 30 w 42"/>
                  <a:gd name="T35" fmla="*/ 2 h 40"/>
                  <a:gd name="T36" fmla="*/ 36 w 42"/>
                  <a:gd name="T37" fmla="*/ 6 h 40"/>
                  <a:gd name="T38" fmla="*/ 40 w 42"/>
                  <a:gd name="T39" fmla="*/ 12 h 40"/>
                  <a:gd name="T40" fmla="*/ 42 w 42"/>
                  <a:gd name="T41" fmla="*/ 20 h 40"/>
                  <a:gd name="T42" fmla="*/ 42 w 42"/>
                  <a:gd name="T43"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0">
                    <a:moveTo>
                      <a:pt x="42" y="20"/>
                    </a:moveTo>
                    <a:lnTo>
                      <a:pt x="42" y="20"/>
                    </a:lnTo>
                    <a:lnTo>
                      <a:pt x="40" y="28"/>
                    </a:lnTo>
                    <a:lnTo>
                      <a:pt x="36" y="34"/>
                    </a:lnTo>
                    <a:lnTo>
                      <a:pt x="30" y="38"/>
                    </a:lnTo>
                    <a:lnTo>
                      <a:pt x="22" y="40"/>
                    </a:lnTo>
                    <a:lnTo>
                      <a:pt x="22" y="40"/>
                    </a:lnTo>
                    <a:lnTo>
                      <a:pt x="14" y="38"/>
                    </a:lnTo>
                    <a:lnTo>
                      <a:pt x="6" y="34"/>
                    </a:lnTo>
                    <a:lnTo>
                      <a:pt x="2" y="28"/>
                    </a:lnTo>
                    <a:lnTo>
                      <a:pt x="0" y="20"/>
                    </a:lnTo>
                    <a:lnTo>
                      <a:pt x="0" y="20"/>
                    </a:lnTo>
                    <a:lnTo>
                      <a:pt x="2" y="12"/>
                    </a:lnTo>
                    <a:lnTo>
                      <a:pt x="6" y="6"/>
                    </a:lnTo>
                    <a:lnTo>
                      <a:pt x="14" y="2"/>
                    </a:lnTo>
                    <a:lnTo>
                      <a:pt x="22" y="0"/>
                    </a:lnTo>
                    <a:lnTo>
                      <a:pt x="22" y="0"/>
                    </a:lnTo>
                    <a:lnTo>
                      <a:pt x="30" y="2"/>
                    </a:lnTo>
                    <a:lnTo>
                      <a:pt x="36" y="6"/>
                    </a:lnTo>
                    <a:lnTo>
                      <a:pt x="40" y="12"/>
                    </a:lnTo>
                    <a:lnTo>
                      <a:pt x="42" y="20"/>
                    </a:lnTo>
                    <a:lnTo>
                      <a:pt x="42" y="20"/>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874" name="Freeform 253"/>
              <p:cNvSpPr>
                <a:spLocks/>
              </p:cNvSpPr>
              <p:nvPr/>
            </p:nvSpPr>
            <p:spPr bwMode="auto">
              <a:xfrm>
                <a:off x="3314" y="3264"/>
                <a:ext cx="40" cy="40"/>
              </a:xfrm>
              <a:custGeom>
                <a:avLst/>
                <a:gdLst>
                  <a:gd name="T0" fmla="*/ 40 w 40"/>
                  <a:gd name="T1" fmla="*/ 20 h 40"/>
                  <a:gd name="T2" fmla="*/ 40 w 40"/>
                  <a:gd name="T3" fmla="*/ 20 h 40"/>
                  <a:gd name="T4" fmla="*/ 38 w 40"/>
                  <a:gd name="T5" fmla="*/ 28 h 40"/>
                  <a:gd name="T6" fmla="*/ 34 w 40"/>
                  <a:gd name="T7" fmla="*/ 34 h 40"/>
                  <a:gd name="T8" fmla="*/ 28 w 40"/>
                  <a:gd name="T9" fmla="*/ 38 h 40"/>
                  <a:gd name="T10" fmla="*/ 20 w 40"/>
                  <a:gd name="T11" fmla="*/ 40 h 40"/>
                  <a:gd name="T12" fmla="*/ 20 w 40"/>
                  <a:gd name="T13" fmla="*/ 40 h 40"/>
                  <a:gd name="T14" fmla="*/ 12 w 40"/>
                  <a:gd name="T15" fmla="*/ 38 h 40"/>
                  <a:gd name="T16" fmla="*/ 6 w 40"/>
                  <a:gd name="T17" fmla="*/ 34 h 40"/>
                  <a:gd name="T18" fmla="*/ 0 w 40"/>
                  <a:gd name="T19" fmla="*/ 28 h 40"/>
                  <a:gd name="T20" fmla="*/ 0 w 40"/>
                  <a:gd name="T21" fmla="*/ 20 h 40"/>
                  <a:gd name="T22" fmla="*/ 0 w 40"/>
                  <a:gd name="T23" fmla="*/ 20 h 40"/>
                  <a:gd name="T24" fmla="*/ 0 w 40"/>
                  <a:gd name="T25" fmla="*/ 12 h 40"/>
                  <a:gd name="T26" fmla="*/ 6 w 40"/>
                  <a:gd name="T27" fmla="*/ 6 h 40"/>
                  <a:gd name="T28" fmla="*/ 12 w 40"/>
                  <a:gd name="T29" fmla="*/ 2 h 40"/>
                  <a:gd name="T30" fmla="*/ 20 w 40"/>
                  <a:gd name="T31" fmla="*/ 0 h 40"/>
                  <a:gd name="T32" fmla="*/ 20 w 40"/>
                  <a:gd name="T33" fmla="*/ 0 h 40"/>
                  <a:gd name="T34" fmla="*/ 28 w 40"/>
                  <a:gd name="T35" fmla="*/ 2 h 40"/>
                  <a:gd name="T36" fmla="*/ 34 w 40"/>
                  <a:gd name="T37" fmla="*/ 6 h 40"/>
                  <a:gd name="T38" fmla="*/ 38 w 40"/>
                  <a:gd name="T39" fmla="*/ 12 h 40"/>
                  <a:gd name="T40" fmla="*/ 40 w 40"/>
                  <a:gd name="T41" fmla="*/ 20 h 40"/>
                  <a:gd name="T42" fmla="*/ 40 w 40"/>
                  <a:gd name="T43"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40" y="20"/>
                    </a:moveTo>
                    <a:lnTo>
                      <a:pt x="40" y="20"/>
                    </a:lnTo>
                    <a:lnTo>
                      <a:pt x="38" y="28"/>
                    </a:lnTo>
                    <a:lnTo>
                      <a:pt x="34" y="34"/>
                    </a:lnTo>
                    <a:lnTo>
                      <a:pt x="28" y="38"/>
                    </a:lnTo>
                    <a:lnTo>
                      <a:pt x="20" y="40"/>
                    </a:lnTo>
                    <a:lnTo>
                      <a:pt x="20" y="40"/>
                    </a:lnTo>
                    <a:lnTo>
                      <a:pt x="12" y="38"/>
                    </a:lnTo>
                    <a:lnTo>
                      <a:pt x="6" y="34"/>
                    </a:lnTo>
                    <a:lnTo>
                      <a:pt x="0" y="28"/>
                    </a:lnTo>
                    <a:lnTo>
                      <a:pt x="0" y="20"/>
                    </a:lnTo>
                    <a:lnTo>
                      <a:pt x="0" y="20"/>
                    </a:lnTo>
                    <a:lnTo>
                      <a:pt x="0" y="12"/>
                    </a:lnTo>
                    <a:lnTo>
                      <a:pt x="6" y="6"/>
                    </a:lnTo>
                    <a:lnTo>
                      <a:pt x="12" y="2"/>
                    </a:lnTo>
                    <a:lnTo>
                      <a:pt x="20" y="0"/>
                    </a:lnTo>
                    <a:lnTo>
                      <a:pt x="20" y="0"/>
                    </a:lnTo>
                    <a:lnTo>
                      <a:pt x="28" y="2"/>
                    </a:lnTo>
                    <a:lnTo>
                      <a:pt x="34" y="6"/>
                    </a:lnTo>
                    <a:lnTo>
                      <a:pt x="38" y="12"/>
                    </a:lnTo>
                    <a:lnTo>
                      <a:pt x="40" y="20"/>
                    </a:lnTo>
                    <a:lnTo>
                      <a:pt x="40" y="20"/>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875" name="Freeform 254"/>
              <p:cNvSpPr>
                <a:spLocks/>
              </p:cNvSpPr>
              <p:nvPr/>
            </p:nvSpPr>
            <p:spPr bwMode="auto">
              <a:xfrm>
                <a:off x="3624" y="3200"/>
                <a:ext cx="42" cy="42"/>
              </a:xfrm>
              <a:custGeom>
                <a:avLst/>
                <a:gdLst>
                  <a:gd name="T0" fmla="*/ 42 w 42"/>
                  <a:gd name="T1" fmla="*/ 22 h 42"/>
                  <a:gd name="T2" fmla="*/ 42 w 42"/>
                  <a:gd name="T3" fmla="*/ 22 h 42"/>
                  <a:gd name="T4" fmla="*/ 40 w 42"/>
                  <a:gd name="T5" fmla="*/ 30 h 42"/>
                  <a:gd name="T6" fmla="*/ 36 w 42"/>
                  <a:gd name="T7" fmla="*/ 36 h 42"/>
                  <a:gd name="T8" fmla="*/ 28 w 42"/>
                  <a:gd name="T9" fmla="*/ 40 h 42"/>
                  <a:gd name="T10" fmla="*/ 20 w 42"/>
                  <a:gd name="T11" fmla="*/ 42 h 42"/>
                  <a:gd name="T12" fmla="*/ 20 w 42"/>
                  <a:gd name="T13" fmla="*/ 42 h 42"/>
                  <a:gd name="T14" fmla="*/ 12 w 42"/>
                  <a:gd name="T15" fmla="*/ 40 h 42"/>
                  <a:gd name="T16" fmla="*/ 6 w 42"/>
                  <a:gd name="T17" fmla="*/ 36 h 42"/>
                  <a:gd name="T18" fmla="*/ 2 w 42"/>
                  <a:gd name="T19" fmla="*/ 30 h 42"/>
                  <a:gd name="T20" fmla="*/ 0 w 42"/>
                  <a:gd name="T21" fmla="*/ 22 h 42"/>
                  <a:gd name="T22" fmla="*/ 0 w 42"/>
                  <a:gd name="T23" fmla="*/ 22 h 42"/>
                  <a:gd name="T24" fmla="*/ 2 w 42"/>
                  <a:gd name="T25" fmla="*/ 14 h 42"/>
                  <a:gd name="T26" fmla="*/ 6 w 42"/>
                  <a:gd name="T27" fmla="*/ 8 h 42"/>
                  <a:gd name="T28" fmla="*/ 12 w 42"/>
                  <a:gd name="T29" fmla="*/ 2 h 42"/>
                  <a:gd name="T30" fmla="*/ 20 w 42"/>
                  <a:gd name="T31" fmla="*/ 0 h 42"/>
                  <a:gd name="T32" fmla="*/ 20 w 42"/>
                  <a:gd name="T33" fmla="*/ 0 h 42"/>
                  <a:gd name="T34" fmla="*/ 28 w 42"/>
                  <a:gd name="T35" fmla="*/ 2 h 42"/>
                  <a:gd name="T36" fmla="*/ 36 w 42"/>
                  <a:gd name="T37" fmla="*/ 8 h 42"/>
                  <a:gd name="T38" fmla="*/ 40 w 42"/>
                  <a:gd name="T39" fmla="*/ 14 h 42"/>
                  <a:gd name="T40" fmla="*/ 42 w 42"/>
                  <a:gd name="T41" fmla="*/ 22 h 42"/>
                  <a:gd name="T42" fmla="*/ 42 w 42"/>
                  <a:gd name="T43"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42" y="22"/>
                    </a:moveTo>
                    <a:lnTo>
                      <a:pt x="42" y="22"/>
                    </a:lnTo>
                    <a:lnTo>
                      <a:pt x="40" y="30"/>
                    </a:lnTo>
                    <a:lnTo>
                      <a:pt x="36" y="36"/>
                    </a:lnTo>
                    <a:lnTo>
                      <a:pt x="28" y="40"/>
                    </a:lnTo>
                    <a:lnTo>
                      <a:pt x="20" y="42"/>
                    </a:lnTo>
                    <a:lnTo>
                      <a:pt x="20" y="42"/>
                    </a:lnTo>
                    <a:lnTo>
                      <a:pt x="12" y="40"/>
                    </a:lnTo>
                    <a:lnTo>
                      <a:pt x="6" y="36"/>
                    </a:lnTo>
                    <a:lnTo>
                      <a:pt x="2" y="30"/>
                    </a:lnTo>
                    <a:lnTo>
                      <a:pt x="0" y="22"/>
                    </a:lnTo>
                    <a:lnTo>
                      <a:pt x="0" y="22"/>
                    </a:lnTo>
                    <a:lnTo>
                      <a:pt x="2" y="14"/>
                    </a:lnTo>
                    <a:lnTo>
                      <a:pt x="6" y="8"/>
                    </a:lnTo>
                    <a:lnTo>
                      <a:pt x="12" y="2"/>
                    </a:lnTo>
                    <a:lnTo>
                      <a:pt x="20" y="0"/>
                    </a:lnTo>
                    <a:lnTo>
                      <a:pt x="20" y="0"/>
                    </a:lnTo>
                    <a:lnTo>
                      <a:pt x="28" y="2"/>
                    </a:lnTo>
                    <a:lnTo>
                      <a:pt x="36" y="8"/>
                    </a:lnTo>
                    <a:lnTo>
                      <a:pt x="40" y="14"/>
                    </a:lnTo>
                    <a:lnTo>
                      <a:pt x="42" y="22"/>
                    </a:lnTo>
                    <a:lnTo>
                      <a:pt x="42" y="22"/>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876" name="Freeform 255"/>
              <p:cNvSpPr>
                <a:spLocks/>
              </p:cNvSpPr>
              <p:nvPr/>
            </p:nvSpPr>
            <p:spPr bwMode="auto">
              <a:xfrm>
                <a:off x="3932" y="3098"/>
                <a:ext cx="40" cy="40"/>
              </a:xfrm>
              <a:custGeom>
                <a:avLst/>
                <a:gdLst>
                  <a:gd name="T0" fmla="*/ 40 w 40"/>
                  <a:gd name="T1" fmla="*/ 20 h 40"/>
                  <a:gd name="T2" fmla="*/ 40 w 40"/>
                  <a:gd name="T3" fmla="*/ 20 h 40"/>
                  <a:gd name="T4" fmla="*/ 38 w 40"/>
                  <a:gd name="T5" fmla="*/ 28 h 40"/>
                  <a:gd name="T6" fmla="*/ 34 w 40"/>
                  <a:gd name="T7" fmla="*/ 34 h 40"/>
                  <a:gd name="T8" fmla="*/ 28 w 40"/>
                  <a:gd name="T9" fmla="*/ 38 h 40"/>
                  <a:gd name="T10" fmla="*/ 20 w 40"/>
                  <a:gd name="T11" fmla="*/ 40 h 40"/>
                  <a:gd name="T12" fmla="*/ 20 w 40"/>
                  <a:gd name="T13" fmla="*/ 40 h 40"/>
                  <a:gd name="T14" fmla="*/ 12 w 40"/>
                  <a:gd name="T15" fmla="*/ 38 h 40"/>
                  <a:gd name="T16" fmla="*/ 6 w 40"/>
                  <a:gd name="T17" fmla="*/ 34 h 40"/>
                  <a:gd name="T18" fmla="*/ 0 w 40"/>
                  <a:gd name="T19" fmla="*/ 28 h 40"/>
                  <a:gd name="T20" fmla="*/ 0 w 40"/>
                  <a:gd name="T21" fmla="*/ 20 h 40"/>
                  <a:gd name="T22" fmla="*/ 0 w 40"/>
                  <a:gd name="T23" fmla="*/ 20 h 40"/>
                  <a:gd name="T24" fmla="*/ 0 w 40"/>
                  <a:gd name="T25" fmla="*/ 12 h 40"/>
                  <a:gd name="T26" fmla="*/ 6 w 40"/>
                  <a:gd name="T27" fmla="*/ 6 h 40"/>
                  <a:gd name="T28" fmla="*/ 12 w 40"/>
                  <a:gd name="T29" fmla="*/ 2 h 40"/>
                  <a:gd name="T30" fmla="*/ 20 w 40"/>
                  <a:gd name="T31" fmla="*/ 0 h 40"/>
                  <a:gd name="T32" fmla="*/ 20 w 40"/>
                  <a:gd name="T33" fmla="*/ 0 h 40"/>
                  <a:gd name="T34" fmla="*/ 28 w 40"/>
                  <a:gd name="T35" fmla="*/ 2 h 40"/>
                  <a:gd name="T36" fmla="*/ 34 w 40"/>
                  <a:gd name="T37" fmla="*/ 6 h 40"/>
                  <a:gd name="T38" fmla="*/ 38 w 40"/>
                  <a:gd name="T39" fmla="*/ 12 h 40"/>
                  <a:gd name="T40" fmla="*/ 40 w 40"/>
                  <a:gd name="T41" fmla="*/ 20 h 40"/>
                  <a:gd name="T42" fmla="*/ 40 w 40"/>
                  <a:gd name="T43"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40" y="20"/>
                    </a:moveTo>
                    <a:lnTo>
                      <a:pt x="40" y="20"/>
                    </a:lnTo>
                    <a:lnTo>
                      <a:pt x="38" y="28"/>
                    </a:lnTo>
                    <a:lnTo>
                      <a:pt x="34" y="34"/>
                    </a:lnTo>
                    <a:lnTo>
                      <a:pt x="28" y="38"/>
                    </a:lnTo>
                    <a:lnTo>
                      <a:pt x="20" y="40"/>
                    </a:lnTo>
                    <a:lnTo>
                      <a:pt x="20" y="40"/>
                    </a:lnTo>
                    <a:lnTo>
                      <a:pt x="12" y="38"/>
                    </a:lnTo>
                    <a:lnTo>
                      <a:pt x="6" y="34"/>
                    </a:lnTo>
                    <a:lnTo>
                      <a:pt x="0" y="28"/>
                    </a:lnTo>
                    <a:lnTo>
                      <a:pt x="0" y="20"/>
                    </a:lnTo>
                    <a:lnTo>
                      <a:pt x="0" y="20"/>
                    </a:lnTo>
                    <a:lnTo>
                      <a:pt x="0" y="12"/>
                    </a:lnTo>
                    <a:lnTo>
                      <a:pt x="6" y="6"/>
                    </a:lnTo>
                    <a:lnTo>
                      <a:pt x="12" y="2"/>
                    </a:lnTo>
                    <a:lnTo>
                      <a:pt x="20" y="0"/>
                    </a:lnTo>
                    <a:lnTo>
                      <a:pt x="20" y="0"/>
                    </a:lnTo>
                    <a:lnTo>
                      <a:pt x="28" y="2"/>
                    </a:lnTo>
                    <a:lnTo>
                      <a:pt x="34" y="6"/>
                    </a:lnTo>
                    <a:lnTo>
                      <a:pt x="38" y="12"/>
                    </a:lnTo>
                    <a:lnTo>
                      <a:pt x="40" y="20"/>
                    </a:lnTo>
                    <a:lnTo>
                      <a:pt x="40" y="20"/>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877" name="Freeform 256"/>
              <p:cNvSpPr>
                <a:spLocks/>
              </p:cNvSpPr>
              <p:nvPr/>
            </p:nvSpPr>
            <p:spPr bwMode="auto">
              <a:xfrm>
                <a:off x="3932" y="4004"/>
                <a:ext cx="40" cy="40"/>
              </a:xfrm>
              <a:custGeom>
                <a:avLst/>
                <a:gdLst>
                  <a:gd name="T0" fmla="*/ 40 w 40"/>
                  <a:gd name="T1" fmla="*/ 20 h 40"/>
                  <a:gd name="T2" fmla="*/ 40 w 40"/>
                  <a:gd name="T3" fmla="*/ 20 h 40"/>
                  <a:gd name="T4" fmla="*/ 38 w 40"/>
                  <a:gd name="T5" fmla="*/ 28 h 40"/>
                  <a:gd name="T6" fmla="*/ 34 w 40"/>
                  <a:gd name="T7" fmla="*/ 34 h 40"/>
                  <a:gd name="T8" fmla="*/ 28 w 40"/>
                  <a:gd name="T9" fmla="*/ 38 h 40"/>
                  <a:gd name="T10" fmla="*/ 20 w 40"/>
                  <a:gd name="T11" fmla="*/ 40 h 40"/>
                  <a:gd name="T12" fmla="*/ 20 w 40"/>
                  <a:gd name="T13" fmla="*/ 40 h 40"/>
                  <a:gd name="T14" fmla="*/ 12 w 40"/>
                  <a:gd name="T15" fmla="*/ 38 h 40"/>
                  <a:gd name="T16" fmla="*/ 6 w 40"/>
                  <a:gd name="T17" fmla="*/ 34 h 40"/>
                  <a:gd name="T18" fmla="*/ 0 w 40"/>
                  <a:gd name="T19" fmla="*/ 28 h 40"/>
                  <a:gd name="T20" fmla="*/ 0 w 40"/>
                  <a:gd name="T21" fmla="*/ 20 h 40"/>
                  <a:gd name="T22" fmla="*/ 0 w 40"/>
                  <a:gd name="T23" fmla="*/ 20 h 40"/>
                  <a:gd name="T24" fmla="*/ 0 w 40"/>
                  <a:gd name="T25" fmla="*/ 12 h 40"/>
                  <a:gd name="T26" fmla="*/ 6 w 40"/>
                  <a:gd name="T27" fmla="*/ 6 h 40"/>
                  <a:gd name="T28" fmla="*/ 12 w 40"/>
                  <a:gd name="T29" fmla="*/ 2 h 40"/>
                  <a:gd name="T30" fmla="*/ 20 w 40"/>
                  <a:gd name="T31" fmla="*/ 0 h 40"/>
                  <a:gd name="T32" fmla="*/ 20 w 40"/>
                  <a:gd name="T33" fmla="*/ 0 h 40"/>
                  <a:gd name="T34" fmla="*/ 28 w 40"/>
                  <a:gd name="T35" fmla="*/ 2 h 40"/>
                  <a:gd name="T36" fmla="*/ 34 w 40"/>
                  <a:gd name="T37" fmla="*/ 6 h 40"/>
                  <a:gd name="T38" fmla="*/ 38 w 40"/>
                  <a:gd name="T39" fmla="*/ 12 h 40"/>
                  <a:gd name="T40" fmla="*/ 40 w 40"/>
                  <a:gd name="T41" fmla="*/ 20 h 40"/>
                  <a:gd name="T42" fmla="*/ 40 w 40"/>
                  <a:gd name="T43"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40" y="20"/>
                    </a:moveTo>
                    <a:lnTo>
                      <a:pt x="40" y="20"/>
                    </a:lnTo>
                    <a:lnTo>
                      <a:pt x="38" y="28"/>
                    </a:lnTo>
                    <a:lnTo>
                      <a:pt x="34" y="34"/>
                    </a:lnTo>
                    <a:lnTo>
                      <a:pt x="28" y="38"/>
                    </a:lnTo>
                    <a:lnTo>
                      <a:pt x="20" y="40"/>
                    </a:lnTo>
                    <a:lnTo>
                      <a:pt x="20" y="40"/>
                    </a:lnTo>
                    <a:lnTo>
                      <a:pt x="12" y="38"/>
                    </a:lnTo>
                    <a:lnTo>
                      <a:pt x="6" y="34"/>
                    </a:lnTo>
                    <a:lnTo>
                      <a:pt x="0" y="28"/>
                    </a:lnTo>
                    <a:lnTo>
                      <a:pt x="0" y="20"/>
                    </a:lnTo>
                    <a:lnTo>
                      <a:pt x="0" y="20"/>
                    </a:lnTo>
                    <a:lnTo>
                      <a:pt x="0" y="12"/>
                    </a:lnTo>
                    <a:lnTo>
                      <a:pt x="6" y="6"/>
                    </a:lnTo>
                    <a:lnTo>
                      <a:pt x="12" y="2"/>
                    </a:lnTo>
                    <a:lnTo>
                      <a:pt x="20" y="0"/>
                    </a:lnTo>
                    <a:lnTo>
                      <a:pt x="20" y="0"/>
                    </a:lnTo>
                    <a:lnTo>
                      <a:pt x="28" y="2"/>
                    </a:lnTo>
                    <a:lnTo>
                      <a:pt x="34" y="6"/>
                    </a:lnTo>
                    <a:lnTo>
                      <a:pt x="38" y="12"/>
                    </a:lnTo>
                    <a:lnTo>
                      <a:pt x="40" y="20"/>
                    </a:lnTo>
                    <a:lnTo>
                      <a:pt x="40" y="20"/>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878" name="Rectangle 257"/>
              <p:cNvSpPr>
                <a:spLocks noChangeArrowheads="1"/>
              </p:cNvSpPr>
              <p:nvPr/>
            </p:nvSpPr>
            <p:spPr bwMode="auto">
              <a:xfrm>
                <a:off x="3314" y="4110"/>
                <a:ext cx="42" cy="40"/>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879" name="Freeform 258"/>
              <p:cNvSpPr>
                <a:spLocks/>
              </p:cNvSpPr>
              <p:nvPr/>
            </p:nvSpPr>
            <p:spPr bwMode="auto">
              <a:xfrm>
                <a:off x="3314" y="4012"/>
                <a:ext cx="42" cy="42"/>
              </a:xfrm>
              <a:custGeom>
                <a:avLst/>
                <a:gdLst>
                  <a:gd name="T0" fmla="*/ 42 w 42"/>
                  <a:gd name="T1" fmla="*/ 20 h 42"/>
                  <a:gd name="T2" fmla="*/ 42 w 42"/>
                  <a:gd name="T3" fmla="*/ 20 h 42"/>
                  <a:gd name="T4" fmla="*/ 40 w 42"/>
                  <a:gd name="T5" fmla="*/ 28 h 42"/>
                  <a:gd name="T6" fmla="*/ 36 w 42"/>
                  <a:gd name="T7" fmla="*/ 36 h 42"/>
                  <a:gd name="T8" fmla="*/ 30 w 42"/>
                  <a:gd name="T9" fmla="*/ 40 h 42"/>
                  <a:gd name="T10" fmla="*/ 22 w 42"/>
                  <a:gd name="T11" fmla="*/ 42 h 42"/>
                  <a:gd name="T12" fmla="*/ 22 w 42"/>
                  <a:gd name="T13" fmla="*/ 42 h 42"/>
                  <a:gd name="T14" fmla="*/ 14 w 42"/>
                  <a:gd name="T15" fmla="*/ 40 h 42"/>
                  <a:gd name="T16" fmla="*/ 6 w 42"/>
                  <a:gd name="T17" fmla="*/ 36 h 42"/>
                  <a:gd name="T18" fmla="*/ 2 w 42"/>
                  <a:gd name="T19" fmla="*/ 28 h 42"/>
                  <a:gd name="T20" fmla="*/ 0 w 42"/>
                  <a:gd name="T21" fmla="*/ 20 h 42"/>
                  <a:gd name="T22" fmla="*/ 0 w 42"/>
                  <a:gd name="T23" fmla="*/ 20 h 42"/>
                  <a:gd name="T24" fmla="*/ 2 w 42"/>
                  <a:gd name="T25" fmla="*/ 12 h 42"/>
                  <a:gd name="T26" fmla="*/ 6 w 42"/>
                  <a:gd name="T27" fmla="*/ 6 h 42"/>
                  <a:gd name="T28" fmla="*/ 14 w 42"/>
                  <a:gd name="T29" fmla="*/ 2 h 42"/>
                  <a:gd name="T30" fmla="*/ 22 w 42"/>
                  <a:gd name="T31" fmla="*/ 0 h 42"/>
                  <a:gd name="T32" fmla="*/ 22 w 42"/>
                  <a:gd name="T33" fmla="*/ 0 h 42"/>
                  <a:gd name="T34" fmla="*/ 30 w 42"/>
                  <a:gd name="T35" fmla="*/ 2 h 42"/>
                  <a:gd name="T36" fmla="*/ 36 w 42"/>
                  <a:gd name="T37" fmla="*/ 6 h 42"/>
                  <a:gd name="T38" fmla="*/ 40 w 42"/>
                  <a:gd name="T39" fmla="*/ 12 h 42"/>
                  <a:gd name="T40" fmla="*/ 42 w 42"/>
                  <a:gd name="T41" fmla="*/ 20 h 42"/>
                  <a:gd name="T42" fmla="*/ 42 w 42"/>
                  <a:gd name="T43"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2">
                    <a:moveTo>
                      <a:pt x="42" y="20"/>
                    </a:moveTo>
                    <a:lnTo>
                      <a:pt x="42" y="20"/>
                    </a:lnTo>
                    <a:lnTo>
                      <a:pt x="40" y="28"/>
                    </a:lnTo>
                    <a:lnTo>
                      <a:pt x="36" y="36"/>
                    </a:lnTo>
                    <a:lnTo>
                      <a:pt x="30" y="40"/>
                    </a:lnTo>
                    <a:lnTo>
                      <a:pt x="22" y="42"/>
                    </a:lnTo>
                    <a:lnTo>
                      <a:pt x="22" y="42"/>
                    </a:lnTo>
                    <a:lnTo>
                      <a:pt x="14" y="40"/>
                    </a:lnTo>
                    <a:lnTo>
                      <a:pt x="6" y="36"/>
                    </a:lnTo>
                    <a:lnTo>
                      <a:pt x="2" y="28"/>
                    </a:lnTo>
                    <a:lnTo>
                      <a:pt x="0" y="20"/>
                    </a:lnTo>
                    <a:lnTo>
                      <a:pt x="0" y="20"/>
                    </a:lnTo>
                    <a:lnTo>
                      <a:pt x="2" y="12"/>
                    </a:lnTo>
                    <a:lnTo>
                      <a:pt x="6" y="6"/>
                    </a:lnTo>
                    <a:lnTo>
                      <a:pt x="14" y="2"/>
                    </a:lnTo>
                    <a:lnTo>
                      <a:pt x="22" y="0"/>
                    </a:lnTo>
                    <a:lnTo>
                      <a:pt x="22" y="0"/>
                    </a:lnTo>
                    <a:lnTo>
                      <a:pt x="30" y="2"/>
                    </a:lnTo>
                    <a:lnTo>
                      <a:pt x="36" y="6"/>
                    </a:lnTo>
                    <a:lnTo>
                      <a:pt x="40" y="12"/>
                    </a:lnTo>
                    <a:lnTo>
                      <a:pt x="42" y="20"/>
                    </a:lnTo>
                    <a:lnTo>
                      <a:pt x="42" y="20"/>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880" name="Rectangle 259"/>
              <p:cNvSpPr>
                <a:spLocks noChangeArrowheads="1"/>
              </p:cNvSpPr>
              <p:nvPr/>
            </p:nvSpPr>
            <p:spPr bwMode="auto">
              <a:xfrm>
                <a:off x="2694" y="4192"/>
                <a:ext cx="40" cy="40"/>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881" name="Freeform 260"/>
              <p:cNvSpPr>
                <a:spLocks/>
              </p:cNvSpPr>
              <p:nvPr/>
            </p:nvSpPr>
            <p:spPr bwMode="auto">
              <a:xfrm>
                <a:off x="2694" y="4082"/>
                <a:ext cx="40" cy="42"/>
              </a:xfrm>
              <a:custGeom>
                <a:avLst/>
                <a:gdLst>
                  <a:gd name="T0" fmla="*/ 40 w 40"/>
                  <a:gd name="T1" fmla="*/ 22 h 42"/>
                  <a:gd name="T2" fmla="*/ 40 w 40"/>
                  <a:gd name="T3" fmla="*/ 22 h 42"/>
                  <a:gd name="T4" fmla="*/ 38 w 40"/>
                  <a:gd name="T5" fmla="*/ 30 h 42"/>
                  <a:gd name="T6" fmla="*/ 34 w 40"/>
                  <a:gd name="T7" fmla="*/ 36 h 42"/>
                  <a:gd name="T8" fmla="*/ 28 w 40"/>
                  <a:gd name="T9" fmla="*/ 40 h 42"/>
                  <a:gd name="T10" fmla="*/ 20 w 40"/>
                  <a:gd name="T11" fmla="*/ 42 h 42"/>
                  <a:gd name="T12" fmla="*/ 20 w 40"/>
                  <a:gd name="T13" fmla="*/ 42 h 42"/>
                  <a:gd name="T14" fmla="*/ 12 w 40"/>
                  <a:gd name="T15" fmla="*/ 40 h 42"/>
                  <a:gd name="T16" fmla="*/ 6 w 40"/>
                  <a:gd name="T17" fmla="*/ 36 h 42"/>
                  <a:gd name="T18" fmla="*/ 2 w 40"/>
                  <a:gd name="T19" fmla="*/ 30 h 42"/>
                  <a:gd name="T20" fmla="*/ 0 w 40"/>
                  <a:gd name="T21" fmla="*/ 22 h 42"/>
                  <a:gd name="T22" fmla="*/ 0 w 40"/>
                  <a:gd name="T23" fmla="*/ 22 h 42"/>
                  <a:gd name="T24" fmla="*/ 2 w 40"/>
                  <a:gd name="T25" fmla="*/ 14 h 42"/>
                  <a:gd name="T26" fmla="*/ 6 w 40"/>
                  <a:gd name="T27" fmla="*/ 6 h 42"/>
                  <a:gd name="T28" fmla="*/ 12 w 40"/>
                  <a:gd name="T29" fmla="*/ 2 h 42"/>
                  <a:gd name="T30" fmla="*/ 20 w 40"/>
                  <a:gd name="T31" fmla="*/ 0 h 42"/>
                  <a:gd name="T32" fmla="*/ 20 w 40"/>
                  <a:gd name="T33" fmla="*/ 0 h 42"/>
                  <a:gd name="T34" fmla="*/ 28 w 40"/>
                  <a:gd name="T35" fmla="*/ 2 h 42"/>
                  <a:gd name="T36" fmla="*/ 34 w 40"/>
                  <a:gd name="T37" fmla="*/ 6 h 42"/>
                  <a:gd name="T38" fmla="*/ 38 w 40"/>
                  <a:gd name="T39" fmla="*/ 14 h 42"/>
                  <a:gd name="T40" fmla="*/ 40 w 40"/>
                  <a:gd name="T41" fmla="*/ 22 h 42"/>
                  <a:gd name="T42" fmla="*/ 40 w 40"/>
                  <a:gd name="T43"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2">
                    <a:moveTo>
                      <a:pt x="40" y="22"/>
                    </a:moveTo>
                    <a:lnTo>
                      <a:pt x="40" y="22"/>
                    </a:lnTo>
                    <a:lnTo>
                      <a:pt x="38" y="30"/>
                    </a:lnTo>
                    <a:lnTo>
                      <a:pt x="34" y="36"/>
                    </a:lnTo>
                    <a:lnTo>
                      <a:pt x="28" y="40"/>
                    </a:lnTo>
                    <a:lnTo>
                      <a:pt x="20" y="42"/>
                    </a:lnTo>
                    <a:lnTo>
                      <a:pt x="20" y="42"/>
                    </a:lnTo>
                    <a:lnTo>
                      <a:pt x="12" y="40"/>
                    </a:lnTo>
                    <a:lnTo>
                      <a:pt x="6" y="36"/>
                    </a:lnTo>
                    <a:lnTo>
                      <a:pt x="2" y="30"/>
                    </a:lnTo>
                    <a:lnTo>
                      <a:pt x="0" y="22"/>
                    </a:lnTo>
                    <a:lnTo>
                      <a:pt x="0" y="22"/>
                    </a:lnTo>
                    <a:lnTo>
                      <a:pt x="2" y="14"/>
                    </a:lnTo>
                    <a:lnTo>
                      <a:pt x="6" y="6"/>
                    </a:lnTo>
                    <a:lnTo>
                      <a:pt x="12" y="2"/>
                    </a:lnTo>
                    <a:lnTo>
                      <a:pt x="20" y="0"/>
                    </a:lnTo>
                    <a:lnTo>
                      <a:pt x="20" y="0"/>
                    </a:lnTo>
                    <a:lnTo>
                      <a:pt x="28" y="2"/>
                    </a:lnTo>
                    <a:lnTo>
                      <a:pt x="34" y="6"/>
                    </a:lnTo>
                    <a:lnTo>
                      <a:pt x="38" y="14"/>
                    </a:lnTo>
                    <a:lnTo>
                      <a:pt x="40" y="22"/>
                    </a:lnTo>
                    <a:lnTo>
                      <a:pt x="40" y="22"/>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882" name="Freeform 261"/>
              <p:cNvSpPr>
                <a:spLocks/>
              </p:cNvSpPr>
              <p:nvPr/>
            </p:nvSpPr>
            <p:spPr bwMode="auto">
              <a:xfrm>
                <a:off x="4560" y="3140"/>
                <a:ext cx="32" cy="30"/>
              </a:xfrm>
              <a:custGeom>
                <a:avLst/>
                <a:gdLst>
                  <a:gd name="T0" fmla="*/ 32 w 32"/>
                  <a:gd name="T1" fmla="*/ 16 h 30"/>
                  <a:gd name="T2" fmla="*/ 32 w 32"/>
                  <a:gd name="T3" fmla="*/ 16 h 30"/>
                  <a:gd name="T4" fmla="*/ 30 w 32"/>
                  <a:gd name="T5" fmla="*/ 22 h 30"/>
                  <a:gd name="T6" fmla="*/ 26 w 32"/>
                  <a:gd name="T7" fmla="*/ 26 h 30"/>
                  <a:gd name="T8" fmla="*/ 22 w 32"/>
                  <a:gd name="T9" fmla="*/ 30 h 30"/>
                  <a:gd name="T10" fmla="*/ 16 w 32"/>
                  <a:gd name="T11" fmla="*/ 30 h 30"/>
                  <a:gd name="T12" fmla="*/ 16 w 32"/>
                  <a:gd name="T13" fmla="*/ 30 h 30"/>
                  <a:gd name="T14" fmla="*/ 10 w 32"/>
                  <a:gd name="T15" fmla="*/ 30 h 30"/>
                  <a:gd name="T16" fmla="*/ 4 w 32"/>
                  <a:gd name="T17" fmla="*/ 26 h 30"/>
                  <a:gd name="T18" fmla="*/ 2 w 32"/>
                  <a:gd name="T19" fmla="*/ 22 h 30"/>
                  <a:gd name="T20" fmla="*/ 0 w 32"/>
                  <a:gd name="T21" fmla="*/ 16 h 30"/>
                  <a:gd name="T22" fmla="*/ 0 w 32"/>
                  <a:gd name="T23" fmla="*/ 16 h 30"/>
                  <a:gd name="T24" fmla="*/ 2 w 32"/>
                  <a:gd name="T25" fmla="*/ 8 h 30"/>
                  <a:gd name="T26" fmla="*/ 4 w 32"/>
                  <a:gd name="T27" fmla="*/ 4 h 30"/>
                  <a:gd name="T28" fmla="*/ 10 w 32"/>
                  <a:gd name="T29" fmla="*/ 0 h 30"/>
                  <a:gd name="T30" fmla="*/ 16 w 32"/>
                  <a:gd name="T31" fmla="*/ 0 h 30"/>
                  <a:gd name="T32" fmla="*/ 16 w 32"/>
                  <a:gd name="T33" fmla="*/ 0 h 30"/>
                  <a:gd name="T34" fmla="*/ 22 w 32"/>
                  <a:gd name="T35" fmla="*/ 0 h 30"/>
                  <a:gd name="T36" fmla="*/ 26 w 32"/>
                  <a:gd name="T37" fmla="*/ 4 h 30"/>
                  <a:gd name="T38" fmla="*/ 30 w 32"/>
                  <a:gd name="T39" fmla="*/ 8 h 30"/>
                  <a:gd name="T40" fmla="*/ 32 w 32"/>
                  <a:gd name="T41" fmla="*/ 16 h 30"/>
                  <a:gd name="T42" fmla="*/ 32 w 32"/>
                  <a:gd name="T4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0">
                    <a:moveTo>
                      <a:pt x="32" y="16"/>
                    </a:moveTo>
                    <a:lnTo>
                      <a:pt x="32" y="16"/>
                    </a:lnTo>
                    <a:lnTo>
                      <a:pt x="30" y="22"/>
                    </a:lnTo>
                    <a:lnTo>
                      <a:pt x="26" y="26"/>
                    </a:lnTo>
                    <a:lnTo>
                      <a:pt x="22" y="30"/>
                    </a:lnTo>
                    <a:lnTo>
                      <a:pt x="16" y="30"/>
                    </a:lnTo>
                    <a:lnTo>
                      <a:pt x="16" y="30"/>
                    </a:lnTo>
                    <a:lnTo>
                      <a:pt x="10" y="30"/>
                    </a:lnTo>
                    <a:lnTo>
                      <a:pt x="4" y="26"/>
                    </a:lnTo>
                    <a:lnTo>
                      <a:pt x="2" y="22"/>
                    </a:lnTo>
                    <a:lnTo>
                      <a:pt x="0" y="16"/>
                    </a:lnTo>
                    <a:lnTo>
                      <a:pt x="0" y="16"/>
                    </a:lnTo>
                    <a:lnTo>
                      <a:pt x="2" y="8"/>
                    </a:lnTo>
                    <a:lnTo>
                      <a:pt x="4" y="4"/>
                    </a:lnTo>
                    <a:lnTo>
                      <a:pt x="10" y="0"/>
                    </a:lnTo>
                    <a:lnTo>
                      <a:pt x="16" y="0"/>
                    </a:lnTo>
                    <a:lnTo>
                      <a:pt x="16" y="0"/>
                    </a:lnTo>
                    <a:lnTo>
                      <a:pt x="22" y="0"/>
                    </a:lnTo>
                    <a:lnTo>
                      <a:pt x="26" y="4"/>
                    </a:lnTo>
                    <a:lnTo>
                      <a:pt x="30" y="8"/>
                    </a:lnTo>
                    <a:lnTo>
                      <a:pt x="32" y="16"/>
                    </a:lnTo>
                    <a:lnTo>
                      <a:pt x="32" y="16"/>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883" name="Freeform 262"/>
              <p:cNvSpPr>
                <a:spLocks/>
              </p:cNvSpPr>
              <p:nvPr/>
            </p:nvSpPr>
            <p:spPr bwMode="auto">
              <a:xfrm>
                <a:off x="4764" y="3054"/>
                <a:ext cx="32" cy="32"/>
              </a:xfrm>
              <a:custGeom>
                <a:avLst/>
                <a:gdLst>
                  <a:gd name="T0" fmla="*/ 32 w 32"/>
                  <a:gd name="T1" fmla="*/ 16 h 32"/>
                  <a:gd name="T2" fmla="*/ 32 w 32"/>
                  <a:gd name="T3" fmla="*/ 16 h 32"/>
                  <a:gd name="T4" fmla="*/ 30 w 32"/>
                  <a:gd name="T5" fmla="*/ 22 h 32"/>
                  <a:gd name="T6" fmla="*/ 26 w 32"/>
                  <a:gd name="T7" fmla="*/ 28 h 32"/>
                  <a:gd name="T8" fmla="*/ 22 w 32"/>
                  <a:gd name="T9" fmla="*/ 30 h 32"/>
                  <a:gd name="T10" fmla="*/ 16 w 32"/>
                  <a:gd name="T11" fmla="*/ 32 h 32"/>
                  <a:gd name="T12" fmla="*/ 16 w 32"/>
                  <a:gd name="T13" fmla="*/ 32 h 32"/>
                  <a:gd name="T14" fmla="*/ 10 w 32"/>
                  <a:gd name="T15" fmla="*/ 30 h 32"/>
                  <a:gd name="T16" fmla="*/ 4 w 32"/>
                  <a:gd name="T17" fmla="*/ 28 h 32"/>
                  <a:gd name="T18" fmla="*/ 2 w 32"/>
                  <a:gd name="T19" fmla="*/ 22 h 32"/>
                  <a:gd name="T20" fmla="*/ 0 w 32"/>
                  <a:gd name="T21" fmla="*/ 16 h 32"/>
                  <a:gd name="T22" fmla="*/ 0 w 32"/>
                  <a:gd name="T23" fmla="*/ 16 h 32"/>
                  <a:gd name="T24" fmla="*/ 2 w 32"/>
                  <a:gd name="T25" fmla="*/ 10 h 32"/>
                  <a:gd name="T26" fmla="*/ 4 w 32"/>
                  <a:gd name="T27" fmla="*/ 6 h 32"/>
                  <a:gd name="T28" fmla="*/ 10 w 32"/>
                  <a:gd name="T29" fmla="*/ 2 h 32"/>
                  <a:gd name="T30" fmla="*/ 16 w 32"/>
                  <a:gd name="T31" fmla="*/ 0 h 32"/>
                  <a:gd name="T32" fmla="*/ 16 w 32"/>
                  <a:gd name="T33" fmla="*/ 0 h 32"/>
                  <a:gd name="T34" fmla="*/ 22 w 32"/>
                  <a:gd name="T35" fmla="*/ 2 h 32"/>
                  <a:gd name="T36" fmla="*/ 26 w 32"/>
                  <a:gd name="T37" fmla="*/ 6 h 32"/>
                  <a:gd name="T38" fmla="*/ 30 w 32"/>
                  <a:gd name="T39" fmla="*/ 10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22"/>
                    </a:lnTo>
                    <a:lnTo>
                      <a:pt x="26" y="28"/>
                    </a:lnTo>
                    <a:lnTo>
                      <a:pt x="22" y="30"/>
                    </a:lnTo>
                    <a:lnTo>
                      <a:pt x="16" y="32"/>
                    </a:lnTo>
                    <a:lnTo>
                      <a:pt x="16" y="32"/>
                    </a:lnTo>
                    <a:lnTo>
                      <a:pt x="10" y="30"/>
                    </a:lnTo>
                    <a:lnTo>
                      <a:pt x="4" y="28"/>
                    </a:lnTo>
                    <a:lnTo>
                      <a:pt x="2" y="22"/>
                    </a:lnTo>
                    <a:lnTo>
                      <a:pt x="0" y="16"/>
                    </a:lnTo>
                    <a:lnTo>
                      <a:pt x="0" y="16"/>
                    </a:lnTo>
                    <a:lnTo>
                      <a:pt x="2" y="10"/>
                    </a:lnTo>
                    <a:lnTo>
                      <a:pt x="4" y="6"/>
                    </a:lnTo>
                    <a:lnTo>
                      <a:pt x="10" y="2"/>
                    </a:lnTo>
                    <a:lnTo>
                      <a:pt x="16" y="0"/>
                    </a:lnTo>
                    <a:lnTo>
                      <a:pt x="16" y="0"/>
                    </a:lnTo>
                    <a:lnTo>
                      <a:pt x="22" y="2"/>
                    </a:lnTo>
                    <a:lnTo>
                      <a:pt x="26" y="6"/>
                    </a:lnTo>
                    <a:lnTo>
                      <a:pt x="30" y="10"/>
                    </a:lnTo>
                    <a:lnTo>
                      <a:pt x="32" y="16"/>
                    </a:lnTo>
                    <a:lnTo>
                      <a:pt x="32" y="16"/>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884" name="Freeform 263"/>
              <p:cNvSpPr>
                <a:spLocks/>
              </p:cNvSpPr>
              <p:nvPr/>
            </p:nvSpPr>
            <p:spPr bwMode="auto">
              <a:xfrm>
                <a:off x="4868" y="3130"/>
                <a:ext cx="32" cy="32"/>
              </a:xfrm>
              <a:custGeom>
                <a:avLst/>
                <a:gdLst>
                  <a:gd name="T0" fmla="*/ 32 w 32"/>
                  <a:gd name="T1" fmla="*/ 16 h 32"/>
                  <a:gd name="T2" fmla="*/ 32 w 32"/>
                  <a:gd name="T3" fmla="*/ 16 h 32"/>
                  <a:gd name="T4" fmla="*/ 30 w 32"/>
                  <a:gd name="T5" fmla="*/ 22 h 32"/>
                  <a:gd name="T6" fmla="*/ 26 w 32"/>
                  <a:gd name="T7" fmla="*/ 26 h 32"/>
                  <a:gd name="T8" fmla="*/ 22 w 32"/>
                  <a:gd name="T9" fmla="*/ 30 h 32"/>
                  <a:gd name="T10" fmla="*/ 16 w 32"/>
                  <a:gd name="T11" fmla="*/ 32 h 32"/>
                  <a:gd name="T12" fmla="*/ 16 w 32"/>
                  <a:gd name="T13" fmla="*/ 32 h 32"/>
                  <a:gd name="T14" fmla="*/ 10 w 32"/>
                  <a:gd name="T15" fmla="*/ 30 h 32"/>
                  <a:gd name="T16" fmla="*/ 4 w 32"/>
                  <a:gd name="T17" fmla="*/ 26 h 32"/>
                  <a:gd name="T18" fmla="*/ 2 w 32"/>
                  <a:gd name="T19" fmla="*/ 22 h 32"/>
                  <a:gd name="T20" fmla="*/ 0 w 32"/>
                  <a:gd name="T21" fmla="*/ 16 h 32"/>
                  <a:gd name="T22" fmla="*/ 0 w 32"/>
                  <a:gd name="T23" fmla="*/ 16 h 32"/>
                  <a:gd name="T24" fmla="*/ 2 w 32"/>
                  <a:gd name="T25" fmla="*/ 10 h 32"/>
                  <a:gd name="T26" fmla="*/ 4 w 32"/>
                  <a:gd name="T27" fmla="*/ 6 h 32"/>
                  <a:gd name="T28" fmla="*/ 10 w 32"/>
                  <a:gd name="T29" fmla="*/ 2 h 32"/>
                  <a:gd name="T30" fmla="*/ 16 w 32"/>
                  <a:gd name="T31" fmla="*/ 0 h 32"/>
                  <a:gd name="T32" fmla="*/ 16 w 32"/>
                  <a:gd name="T33" fmla="*/ 0 h 32"/>
                  <a:gd name="T34" fmla="*/ 22 w 32"/>
                  <a:gd name="T35" fmla="*/ 2 h 32"/>
                  <a:gd name="T36" fmla="*/ 26 w 32"/>
                  <a:gd name="T37" fmla="*/ 6 h 32"/>
                  <a:gd name="T38" fmla="*/ 30 w 32"/>
                  <a:gd name="T39" fmla="*/ 10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22"/>
                    </a:lnTo>
                    <a:lnTo>
                      <a:pt x="26" y="26"/>
                    </a:lnTo>
                    <a:lnTo>
                      <a:pt x="22" y="30"/>
                    </a:lnTo>
                    <a:lnTo>
                      <a:pt x="16" y="32"/>
                    </a:lnTo>
                    <a:lnTo>
                      <a:pt x="16" y="32"/>
                    </a:lnTo>
                    <a:lnTo>
                      <a:pt x="10" y="30"/>
                    </a:lnTo>
                    <a:lnTo>
                      <a:pt x="4" y="26"/>
                    </a:lnTo>
                    <a:lnTo>
                      <a:pt x="2" y="22"/>
                    </a:lnTo>
                    <a:lnTo>
                      <a:pt x="0" y="16"/>
                    </a:lnTo>
                    <a:lnTo>
                      <a:pt x="0" y="16"/>
                    </a:lnTo>
                    <a:lnTo>
                      <a:pt x="2" y="10"/>
                    </a:lnTo>
                    <a:lnTo>
                      <a:pt x="4" y="6"/>
                    </a:lnTo>
                    <a:lnTo>
                      <a:pt x="10" y="2"/>
                    </a:lnTo>
                    <a:lnTo>
                      <a:pt x="16" y="0"/>
                    </a:lnTo>
                    <a:lnTo>
                      <a:pt x="16" y="0"/>
                    </a:lnTo>
                    <a:lnTo>
                      <a:pt x="22" y="2"/>
                    </a:lnTo>
                    <a:lnTo>
                      <a:pt x="26" y="6"/>
                    </a:lnTo>
                    <a:lnTo>
                      <a:pt x="30" y="10"/>
                    </a:lnTo>
                    <a:lnTo>
                      <a:pt x="32" y="16"/>
                    </a:lnTo>
                    <a:lnTo>
                      <a:pt x="32" y="16"/>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885" name="Freeform 264"/>
              <p:cNvSpPr>
                <a:spLocks/>
              </p:cNvSpPr>
              <p:nvPr/>
            </p:nvSpPr>
            <p:spPr bwMode="auto">
              <a:xfrm>
                <a:off x="5062" y="3130"/>
                <a:ext cx="30" cy="32"/>
              </a:xfrm>
              <a:custGeom>
                <a:avLst/>
                <a:gdLst>
                  <a:gd name="T0" fmla="*/ 30 w 30"/>
                  <a:gd name="T1" fmla="*/ 16 h 32"/>
                  <a:gd name="T2" fmla="*/ 30 w 30"/>
                  <a:gd name="T3" fmla="*/ 16 h 32"/>
                  <a:gd name="T4" fmla="*/ 30 w 30"/>
                  <a:gd name="T5" fmla="*/ 22 h 32"/>
                  <a:gd name="T6" fmla="*/ 26 w 30"/>
                  <a:gd name="T7" fmla="*/ 26 h 32"/>
                  <a:gd name="T8" fmla="*/ 22 w 30"/>
                  <a:gd name="T9" fmla="*/ 30 h 32"/>
                  <a:gd name="T10" fmla="*/ 16 w 30"/>
                  <a:gd name="T11" fmla="*/ 32 h 32"/>
                  <a:gd name="T12" fmla="*/ 16 w 30"/>
                  <a:gd name="T13" fmla="*/ 32 h 32"/>
                  <a:gd name="T14" fmla="*/ 10 w 30"/>
                  <a:gd name="T15" fmla="*/ 30 h 32"/>
                  <a:gd name="T16" fmla="*/ 4 w 30"/>
                  <a:gd name="T17" fmla="*/ 26 h 32"/>
                  <a:gd name="T18" fmla="*/ 2 w 30"/>
                  <a:gd name="T19" fmla="*/ 22 h 32"/>
                  <a:gd name="T20" fmla="*/ 0 w 30"/>
                  <a:gd name="T21" fmla="*/ 16 h 32"/>
                  <a:gd name="T22" fmla="*/ 0 w 30"/>
                  <a:gd name="T23" fmla="*/ 16 h 32"/>
                  <a:gd name="T24" fmla="*/ 2 w 30"/>
                  <a:gd name="T25" fmla="*/ 10 h 32"/>
                  <a:gd name="T26" fmla="*/ 4 w 30"/>
                  <a:gd name="T27" fmla="*/ 6 h 32"/>
                  <a:gd name="T28" fmla="*/ 10 w 30"/>
                  <a:gd name="T29" fmla="*/ 2 h 32"/>
                  <a:gd name="T30" fmla="*/ 16 w 30"/>
                  <a:gd name="T31" fmla="*/ 0 h 32"/>
                  <a:gd name="T32" fmla="*/ 16 w 30"/>
                  <a:gd name="T33" fmla="*/ 0 h 32"/>
                  <a:gd name="T34" fmla="*/ 22 w 30"/>
                  <a:gd name="T35" fmla="*/ 2 h 32"/>
                  <a:gd name="T36" fmla="*/ 26 w 30"/>
                  <a:gd name="T37" fmla="*/ 6 h 32"/>
                  <a:gd name="T38" fmla="*/ 30 w 30"/>
                  <a:gd name="T39" fmla="*/ 10 h 32"/>
                  <a:gd name="T40" fmla="*/ 30 w 30"/>
                  <a:gd name="T41" fmla="*/ 16 h 32"/>
                  <a:gd name="T42" fmla="*/ 30 w 30"/>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2">
                    <a:moveTo>
                      <a:pt x="30" y="16"/>
                    </a:moveTo>
                    <a:lnTo>
                      <a:pt x="30" y="16"/>
                    </a:lnTo>
                    <a:lnTo>
                      <a:pt x="30" y="22"/>
                    </a:lnTo>
                    <a:lnTo>
                      <a:pt x="26" y="26"/>
                    </a:lnTo>
                    <a:lnTo>
                      <a:pt x="22" y="30"/>
                    </a:lnTo>
                    <a:lnTo>
                      <a:pt x="16" y="32"/>
                    </a:lnTo>
                    <a:lnTo>
                      <a:pt x="16" y="32"/>
                    </a:lnTo>
                    <a:lnTo>
                      <a:pt x="10" y="30"/>
                    </a:lnTo>
                    <a:lnTo>
                      <a:pt x="4" y="26"/>
                    </a:lnTo>
                    <a:lnTo>
                      <a:pt x="2" y="22"/>
                    </a:lnTo>
                    <a:lnTo>
                      <a:pt x="0" y="16"/>
                    </a:lnTo>
                    <a:lnTo>
                      <a:pt x="0" y="16"/>
                    </a:lnTo>
                    <a:lnTo>
                      <a:pt x="2" y="10"/>
                    </a:lnTo>
                    <a:lnTo>
                      <a:pt x="4" y="6"/>
                    </a:lnTo>
                    <a:lnTo>
                      <a:pt x="10" y="2"/>
                    </a:lnTo>
                    <a:lnTo>
                      <a:pt x="16" y="0"/>
                    </a:lnTo>
                    <a:lnTo>
                      <a:pt x="16" y="0"/>
                    </a:lnTo>
                    <a:lnTo>
                      <a:pt x="22" y="2"/>
                    </a:lnTo>
                    <a:lnTo>
                      <a:pt x="26" y="6"/>
                    </a:lnTo>
                    <a:lnTo>
                      <a:pt x="30" y="10"/>
                    </a:lnTo>
                    <a:lnTo>
                      <a:pt x="30" y="16"/>
                    </a:lnTo>
                    <a:lnTo>
                      <a:pt x="30" y="16"/>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886" name="Freeform 265"/>
              <p:cNvSpPr>
                <a:spLocks/>
              </p:cNvSpPr>
              <p:nvPr/>
            </p:nvSpPr>
            <p:spPr bwMode="auto">
              <a:xfrm>
                <a:off x="5160" y="3126"/>
                <a:ext cx="32" cy="32"/>
              </a:xfrm>
              <a:custGeom>
                <a:avLst/>
                <a:gdLst>
                  <a:gd name="T0" fmla="*/ 32 w 32"/>
                  <a:gd name="T1" fmla="*/ 16 h 32"/>
                  <a:gd name="T2" fmla="*/ 32 w 32"/>
                  <a:gd name="T3" fmla="*/ 16 h 32"/>
                  <a:gd name="T4" fmla="*/ 30 w 32"/>
                  <a:gd name="T5" fmla="*/ 22 h 32"/>
                  <a:gd name="T6" fmla="*/ 28 w 32"/>
                  <a:gd name="T7" fmla="*/ 28 h 32"/>
                  <a:gd name="T8" fmla="*/ 22 w 32"/>
                  <a:gd name="T9" fmla="*/ 30 h 32"/>
                  <a:gd name="T10" fmla="*/ 16 w 32"/>
                  <a:gd name="T11" fmla="*/ 32 h 32"/>
                  <a:gd name="T12" fmla="*/ 16 w 32"/>
                  <a:gd name="T13" fmla="*/ 32 h 32"/>
                  <a:gd name="T14" fmla="*/ 10 w 32"/>
                  <a:gd name="T15" fmla="*/ 30 h 32"/>
                  <a:gd name="T16" fmla="*/ 6 w 32"/>
                  <a:gd name="T17" fmla="*/ 28 h 32"/>
                  <a:gd name="T18" fmla="*/ 2 w 32"/>
                  <a:gd name="T19" fmla="*/ 22 h 32"/>
                  <a:gd name="T20" fmla="*/ 0 w 32"/>
                  <a:gd name="T21" fmla="*/ 16 h 32"/>
                  <a:gd name="T22" fmla="*/ 0 w 32"/>
                  <a:gd name="T23" fmla="*/ 16 h 32"/>
                  <a:gd name="T24" fmla="*/ 2 w 32"/>
                  <a:gd name="T25" fmla="*/ 10 h 32"/>
                  <a:gd name="T26" fmla="*/ 6 w 32"/>
                  <a:gd name="T27" fmla="*/ 6 h 32"/>
                  <a:gd name="T28" fmla="*/ 10 w 32"/>
                  <a:gd name="T29" fmla="*/ 2 h 32"/>
                  <a:gd name="T30" fmla="*/ 16 w 32"/>
                  <a:gd name="T31" fmla="*/ 0 h 32"/>
                  <a:gd name="T32" fmla="*/ 16 w 32"/>
                  <a:gd name="T33" fmla="*/ 0 h 32"/>
                  <a:gd name="T34" fmla="*/ 22 w 32"/>
                  <a:gd name="T35" fmla="*/ 2 h 32"/>
                  <a:gd name="T36" fmla="*/ 28 w 32"/>
                  <a:gd name="T37" fmla="*/ 6 h 32"/>
                  <a:gd name="T38" fmla="*/ 30 w 32"/>
                  <a:gd name="T39" fmla="*/ 10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22"/>
                    </a:lnTo>
                    <a:lnTo>
                      <a:pt x="28" y="28"/>
                    </a:lnTo>
                    <a:lnTo>
                      <a:pt x="22" y="30"/>
                    </a:lnTo>
                    <a:lnTo>
                      <a:pt x="16" y="32"/>
                    </a:lnTo>
                    <a:lnTo>
                      <a:pt x="16" y="32"/>
                    </a:lnTo>
                    <a:lnTo>
                      <a:pt x="10" y="30"/>
                    </a:lnTo>
                    <a:lnTo>
                      <a:pt x="6" y="28"/>
                    </a:lnTo>
                    <a:lnTo>
                      <a:pt x="2" y="22"/>
                    </a:lnTo>
                    <a:lnTo>
                      <a:pt x="0" y="16"/>
                    </a:lnTo>
                    <a:lnTo>
                      <a:pt x="0" y="16"/>
                    </a:lnTo>
                    <a:lnTo>
                      <a:pt x="2" y="10"/>
                    </a:lnTo>
                    <a:lnTo>
                      <a:pt x="6" y="6"/>
                    </a:lnTo>
                    <a:lnTo>
                      <a:pt x="10" y="2"/>
                    </a:lnTo>
                    <a:lnTo>
                      <a:pt x="16" y="0"/>
                    </a:lnTo>
                    <a:lnTo>
                      <a:pt x="16" y="0"/>
                    </a:lnTo>
                    <a:lnTo>
                      <a:pt x="22" y="2"/>
                    </a:lnTo>
                    <a:lnTo>
                      <a:pt x="28" y="6"/>
                    </a:lnTo>
                    <a:lnTo>
                      <a:pt x="30" y="10"/>
                    </a:lnTo>
                    <a:lnTo>
                      <a:pt x="32" y="16"/>
                    </a:lnTo>
                    <a:lnTo>
                      <a:pt x="32" y="16"/>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887" name="Freeform 266"/>
              <p:cNvSpPr>
                <a:spLocks/>
              </p:cNvSpPr>
              <p:nvPr/>
            </p:nvSpPr>
            <p:spPr bwMode="auto">
              <a:xfrm>
                <a:off x="5464" y="3122"/>
                <a:ext cx="32" cy="30"/>
              </a:xfrm>
              <a:custGeom>
                <a:avLst/>
                <a:gdLst>
                  <a:gd name="T0" fmla="*/ 32 w 32"/>
                  <a:gd name="T1" fmla="*/ 16 h 30"/>
                  <a:gd name="T2" fmla="*/ 32 w 32"/>
                  <a:gd name="T3" fmla="*/ 16 h 30"/>
                  <a:gd name="T4" fmla="*/ 30 w 32"/>
                  <a:gd name="T5" fmla="*/ 22 h 30"/>
                  <a:gd name="T6" fmla="*/ 26 w 32"/>
                  <a:gd name="T7" fmla="*/ 26 h 30"/>
                  <a:gd name="T8" fmla="*/ 22 w 32"/>
                  <a:gd name="T9" fmla="*/ 30 h 30"/>
                  <a:gd name="T10" fmla="*/ 16 w 32"/>
                  <a:gd name="T11" fmla="*/ 30 h 30"/>
                  <a:gd name="T12" fmla="*/ 16 w 32"/>
                  <a:gd name="T13" fmla="*/ 30 h 30"/>
                  <a:gd name="T14" fmla="*/ 10 w 32"/>
                  <a:gd name="T15" fmla="*/ 30 h 30"/>
                  <a:gd name="T16" fmla="*/ 4 w 32"/>
                  <a:gd name="T17" fmla="*/ 26 h 30"/>
                  <a:gd name="T18" fmla="*/ 2 w 32"/>
                  <a:gd name="T19" fmla="*/ 22 h 30"/>
                  <a:gd name="T20" fmla="*/ 0 w 32"/>
                  <a:gd name="T21" fmla="*/ 16 h 30"/>
                  <a:gd name="T22" fmla="*/ 0 w 32"/>
                  <a:gd name="T23" fmla="*/ 16 h 30"/>
                  <a:gd name="T24" fmla="*/ 2 w 32"/>
                  <a:gd name="T25" fmla="*/ 10 h 30"/>
                  <a:gd name="T26" fmla="*/ 4 w 32"/>
                  <a:gd name="T27" fmla="*/ 4 h 30"/>
                  <a:gd name="T28" fmla="*/ 10 w 32"/>
                  <a:gd name="T29" fmla="*/ 0 h 30"/>
                  <a:gd name="T30" fmla="*/ 16 w 32"/>
                  <a:gd name="T31" fmla="*/ 0 h 30"/>
                  <a:gd name="T32" fmla="*/ 16 w 32"/>
                  <a:gd name="T33" fmla="*/ 0 h 30"/>
                  <a:gd name="T34" fmla="*/ 22 w 32"/>
                  <a:gd name="T35" fmla="*/ 0 h 30"/>
                  <a:gd name="T36" fmla="*/ 26 w 32"/>
                  <a:gd name="T37" fmla="*/ 4 h 30"/>
                  <a:gd name="T38" fmla="*/ 30 w 32"/>
                  <a:gd name="T39" fmla="*/ 10 h 30"/>
                  <a:gd name="T40" fmla="*/ 32 w 32"/>
                  <a:gd name="T41" fmla="*/ 16 h 30"/>
                  <a:gd name="T42" fmla="*/ 32 w 32"/>
                  <a:gd name="T4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0">
                    <a:moveTo>
                      <a:pt x="32" y="16"/>
                    </a:moveTo>
                    <a:lnTo>
                      <a:pt x="32" y="16"/>
                    </a:lnTo>
                    <a:lnTo>
                      <a:pt x="30" y="22"/>
                    </a:lnTo>
                    <a:lnTo>
                      <a:pt x="26" y="26"/>
                    </a:lnTo>
                    <a:lnTo>
                      <a:pt x="22" y="30"/>
                    </a:lnTo>
                    <a:lnTo>
                      <a:pt x="16" y="30"/>
                    </a:lnTo>
                    <a:lnTo>
                      <a:pt x="16" y="30"/>
                    </a:lnTo>
                    <a:lnTo>
                      <a:pt x="10" y="30"/>
                    </a:lnTo>
                    <a:lnTo>
                      <a:pt x="4" y="26"/>
                    </a:lnTo>
                    <a:lnTo>
                      <a:pt x="2" y="22"/>
                    </a:lnTo>
                    <a:lnTo>
                      <a:pt x="0" y="16"/>
                    </a:lnTo>
                    <a:lnTo>
                      <a:pt x="0" y="16"/>
                    </a:lnTo>
                    <a:lnTo>
                      <a:pt x="2" y="10"/>
                    </a:lnTo>
                    <a:lnTo>
                      <a:pt x="4" y="4"/>
                    </a:lnTo>
                    <a:lnTo>
                      <a:pt x="10" y="0"/>
                    </a:lnTo>
                    <a:lnTo>
                      <a:pt x="16" y="0"/>
                    </a:lnTo>
                    <a:lnTo>
                      <a:pt x="16" y="0"/>
                    </a:lnTo>
                    <a:lnTo>
                      <a:pt x="22" y="0"/>
                    </a:lnTo>
                    <a:lnTo>
                      <a:pt x="26" y="4"/>
                    </a:lnTo>
                    <a:lnTo>
                      <a:pt x="30" y="10"/>
                    </a:lnTo>
                    <a:lnTo>
                      <a:pt x="32" y="16"/>
                    </a:lnTo>
                    <a:lnTo>
                      <a:pt x="32" y="16"/>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888" name="Freeform 267"/>
              <p:cNvSpPr>
                <a:spLocks/>
              </p:cNvSpPr>
              <p:nvPr/>
            </p:nvSpPr>
            <p:spPr bwMode="auto">
              <a:xfrm>
                <a:off x="5570" y="3080"/>
                <a:ext cx="32" cy="32"/>
              </a:xfrm>
              <a:custGeom>
                <a:avLst/>
                <a:gdLst>
                  <a:gd name="T0" fmla="*/ 32 w 32"/>
                  <a:gd name="T1" fmla="*/ 16 h 32"/>
                  <a:gd name="T2" fmla="*/ 32 w 32"/>
                  <a:gd name="T3" fmla="*/ 16 h 32"/>
                  <a:gd name="T4" fmla="*/ 30 w 32"/>
                  <a:gd name="T5" fmla="*/ 22 h 32"/>
                  <a:gd name="T6" fmla="*/ 26 w 32"/>
                  <a:gd name="T7" fmla="*/ 28 h 32"/>
                  <a:gd name="T8" fmla="*/ 22 w 32"/>
                  <a:gd name="T9" fmla="*/ 30 h 32"/>
                  <a:gd name="T10" fmla="*/ 16 w 32"/>
                  <a:gd name="T11" fmla="*/ 32 h 32"/>
                  <a:gd name="T12" fmla="*/ 16 w 32"/>
                  <a:gd name="T13" fmla="*/ 32 h 32"/>
                  <a:gd name="T14" fmla="*/ 10 w 32"/>
                  <a:gd name="T15" fmla="*/ 30 h 32"/>
                  <a:gd name="T16" fmla="*/ 4 w 32"/>
                  <a:gd name="T17" fmla="*/ 28 h 32"/>
                  <a:gd name="T18" fmla="*/ 2 w 32"/>
                  <a:gd name="T19" fmla="*/ 22 h 32"/>
                  <a:gd name="T20" fmla="*/ 0 w 32"/>
                  <a:gd name="T21" fmla="*/ 16 h 32"/>
                  <a:gd name="T22" fmla="*/ 0 w 32"/>
                  <a:gd name="T23" fmla="*/ 16 h 32"/>
                  <a:gd name="T24" fmla="*/ 2 w 32"/>
                  <a:gd name="T25" fmla="*/ 10 h 32"/>
                  <a:gd name="T26" fmla="*/ 4 w 32"/>
                  <a:gd name="T27" fmla="*/ 6 h 32"/>
                  <a:gd name="T28" fmla="*/ 10 w 32"/>
                  <a:gd name="T29" fmla="*/ 2 h 32"/>
                  <a:gd name="T30" fmla="*/ 16 w 32"/>
                  <a:gd name="T31" fmla="*/ 0 h 32"/>
                  <a:gd name="T32" fmla="*/ 16 w 32"/>
                  <a:gd name="T33" fmla="*/ 0 h 32"/>
                  <a:gd name="T34" fmla="*/ 22 w 32"/>
                  <a:gd name="T35" fmla="*/ 2 h 32"/>
                  <a:gd name="T36" fmla="*/ 26 w 32"/>
                  <a:gd name="T37" fmla="*/ 6 h 32"/>
                  <a:gd name="T38" fmla="*/ 30 w 32"/>
                  <a:gd name="T39" fmla="*/ 10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22"/>
                    </a:lnTo>
                    <a:lnTo>
                      <a:pt x="26" y="28"/>
                    </a:lnTo>
                    <a:lnTo>
                      <a:pt x="22" y="30"/>
                    </a:lnTo>
                    <a:lnTo>
                      <a:pt x="16" y="32"/>
                    </a:lnTo>
                    <a:lnTo>
                      <a:pt x="16" y="32"/>
                    </a:lnTo>
                    <a:lnTo>
                      <a:pt x="10" y="30"/>
                    </a:lnTo>
                    <a:lnTo>
                      <a:pt x="4" y="28"/>
                    </a:lnTo>
                    <a:lnTo>
                      <a:pt x="2" y="22"/>
                    </a:lnTo>
                    <a:lnTo>
                      <a:pt x="0" y="16"/>
                    </a:lnTo>
                    <a:lnTo>
                      <a:pt x="0" y="16"/>
                    </a:lnTo>
                    <a:lnTo>
                      <a:pt x="2" y="10"/>
                    </a:lnTo>
                    <a:lnTo>
                      <a:pt x="4" y="6"/>
                    </a:lnTo>
                    <a:lnTo>
                      <a:pt x="10" y="2"/>
                    </a:lnTo>
                    <a:lnTo>
                      <a:pt x="16" y="0"/>
                    </a:lnTo>
                    <a:lnTo>
                      <a:pt x="16" y="0"/>
                    </a:lnTo>
                    <a:lnTo>
                      <a:pt x="22" y="2"/>
                    </a:lnTo>
                    <a:lnTo>
                      <a:pt x="26" y="6"/>
                    </a:lnTo>
                    <a:lnTo>
                      <a:pt x="30" y="10"/>
                    </a:lnTo>
                    <a:lnTo>
                      <a:pt x="32" y="16"/>
                    </a:lnTo>
                    <a:lnTo>
                      <a:pt x="32" y="16"/>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889" name="Freeform 268"/>
              <p:cNvSpPr>
                <a:spLocks/>
              </p:cNvSpPr>
              <p:nvPr/>
            </p:nvSpPr>
            <p:spPr bwMode="auto">
              <a:xfrm>
                <a:off x="5658" y="3190"/>
                <a:ext cx="32" cy="30"/>
              </a:xfrm>
              <a:custGeom>
                <a:avLst/>
                <a:gdLst>
                  <a:gd name="T0" fmla="*/ 32 w 32"/>
                  <a:gd name="T1" fmla="*/ 16 h 30"/>
                  <a:gd name="T2" fmla="*/ 32 w 32"/>
                  <a:gd name="T3" fmla="*/ 16 h 30"/>
                  <a:gd name="T4" fmla="*/ 30 w 32"/>
                  <a:gd name="T5" fmla="*/ 22 h 30"/>
                  <a:gd name="T6" fmla="*/ 28 w 32"/>
                  <a:gd name="T7" fmla="*/ 26 h 30"/>
                  <a:gd name="T8" fmla="*/ 22 w 32"/>
                  <a:gd name="T9" fmla="*/ 30 h 30"/>
                  <a:gd name="T10" fmla="*/ 16 w 32"/>
                  <a:gd name="T11" fmla="*/ 30 h 30"/>
                  <a:gd name="T12" fmla="*/ 16 w 32"/>
                  <a:gd name="T13" fmla="*/ 30 h 30"/>
                  <a:gd name="T14" fmla="*/ 10 w 32"/>
                  <a:gd name="T15" fmla="*/ 30 h 30"/>
                  <a:gd name="T16" fmla="*/ 6 w 32"/>
                  <a:gd name="T17" fmla="*/ 26 h 30"/>
                  <a:gd name="T18" fmla="*/ 2 w 32"/>
                  <a:gd name="T19" fmla="*/ 22 h 30"/>
                  <a:gd name="T20" fmla="*/ 0 w 32"/>
                  <a:gd name="T21" fmla="*/ 16 h 30"/>
                  <a:gd name="T22" fmla="*/ 0 w 32"/>
                  <a:gd name="T23" fmla="*/ 16 h 30"/>
                  <a:gd name="T24" fmla="*/ 2 w 32"/>
                  <a:gd name="T25" fmla="*/ 8 h 30"/>
                  <a:gd name="T26" fmla="*/ 6 w 32"/>
                  <a:gd name="T27" fmla="*/ 4 h 30"/>
                  <a:gd name="T28" fmla="*/ 10 w 32"/>
                  <a:gd name="T29" fmla="*/ 0 h 30"/>
                  <a:gd name="T30" fmla="*/ 16 w 32"/>
                  <a:gd name="T31" fmla="*/ 0 h 30"/>
                  <a:gd name="T32" fmla="*/ 16 w 32"/>
                  <a:gd name="T33" fmla="*/ 0 h 30"/>
                  <a:gd name="T34" fmla="*/ 22 w 32"/>
                  <a:gd name="T35" fmla="*/ 0 h 30"/>
                  <a:gd name="T36" fmla="*/ 28 w 32"/>
                  <a:gd name="T37" fmla="*/ 4 h 30"/>
                  <a:gd name="T38" fmla="*/ 30 w 32"/>
                  <a:gd name="T39" fmla="*/ 8 h 30"/>
                  <a:gd name="T40" fmla="*/ 32 w 32"/>
                  <a:gd name="T41" fmla="*/ 16 h 30"/>
                  <a:gd name="T42" fmla="*/ 32 w 32"/>
                  <a:gd name="T4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0">
                    <a:moveTo>
                      <a:pt x="32" y="16"/>
                    </a:moveTo>
                    <a:lnTo>
                      <a:pt x="32" y="16"/>
                    </a:lnTo>
                    <a:lnTo>
                      <a:pt x="30" y="22"/>
                    </a:lnTo>
                    <a:lnTo>
                      <a:pt x="28" y="26"/>
                    </a:lnTo>
                    <a:lnTo>
                      <a:pt x="22" y="30"/>
                    </a:lnTo>
                    <a:lnTo>
                      <a:pt x="16" y="30"/>
                    </a:lnTo>
                    <a:lnTo>
                      <a:pt x="16" y="30"/>
                    </a:lnTo>
                    <a:lnTo>
                      <a:pt x="10" y="30"/>
                    </a:lnTo>
                    <a:lnTo>
                      <a:pt x="6" y="26"/>
                    </a:lnTo>
                    <a:lnTo>
                      <a:pt x="2" y="22"/>
                    </a:lnTo>
                    <a:lnTo>
                      <a:pt x="0" y="16"/>
                    </a:lnTo>
                    <a:lnTo>
                      <a:pt x="0" y="16"/>
                    </a:lnTo>
                    <a:lnTo>
                      <a:pt x="2" y="8"/>
                    </a:lnTo>
                    <a:lnTo>
                      <a:pt x="6" y="4"/>
                    </a:lnTo>
                    <a:lnTo>
                      <a:pt x="10" y="0"/>
                    </a:lnTo>
                    <a:lnTo>
                      <a:pt x="16" y="0"/>
                    </a:lnTo>
                    <a:lnTo>
                      <a:pt x="16" y="0"/>
                    </a:lnTo>
                    <a:lnTo>
                      <a:pt x="22" y="0"/>
                    </a:lnTo>
                    <a:lnTo>
                      <a:pt x="28" y="4"/>
                    </a:lnTo>
                    <a:lnTo>
                      <a:pt x="30" y="8"/>
                    </a:lnTo>
                    <a:lnTo>
                      <a:pt x="32" y="16"/>
                    </a:lnTo>
                    <a:lnTo>
                      <a:pt x="32" y="16"/>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890" name="Freeform 269"/>
              <p:cNvSpPr>
                <a:spLocks/>
              </p:cNvSpPr>
              <p:nvPr/>
            </p:nvSpPr>
            <p:spPr bwMode="auto">
              <a:xfrm>
                <a:off x="5858" y="3226"/>
                <a:ext cx="30" cy="32"/>
              </a:xfrm>
              <a:custGeom>
                <a:avLst/>
                <a:gdLst>
                  <a:gd name="T0" fmla="*/ 30 w 30"/>
                  <a:gd name="T1" fmla="*/ 16 h 32"/>
                  <a:gd name="T2" fmla="*/ 30 w 30"/>
                  <a:gd name="T3" fmla="*/ 16 h 32"/>
                  <a:gd name="T4" fmla="*/ 30 w 30"/>
                  <a:gd name="T5" fmla="*/ 22 h 32"/>
                  <a:gd name="T6" fmla="*/ 26 w 30"/>
                  <a:gd name="T7" fmla="*/ 26 h 32"/>
                  <a:gd name="T8" fmla="*/ 20 w 30"/>
                  <a:gd name="T9" fmla="*/ 30 h 32"/>
                  <a:gd name="T10" fmla="*/ 14 w 30"/>
                  <a:gd name="T11" fmla="*/ 32 h 32"/>
                  <a:gd name="T12" fmla="*/ 14 w 30"/>
                  <a:gd name="T13" fmla="*/ 32 h 32"/>
                  <a:gd name="T14" fmla="*/ 8 w 30"/>
                  <a:gd name="T15" fmla="*/ 30 h 32"/>
                  <a:gd name="T16" fmla="*/ 4 w 30"/>
                  <a:gd name="T17" fmla="*/ 26 h 32"/>
                  <a:gd name="T18" fmla="*/ 0 w 30"/>
                  <a:gd name="T19" fmla="*/ 22 h 32"/>
                  <a:gd name="T20" fmla="*/ 0 w 30"/>
                  <a:gd name="T21" fmla="*/ 16 h 32"/>
                  <a:gd name="T22" fmla="*/ 0 w 30"/>
                  <a:gd name="T23" fmla="*/ 16 h 32"/>
                  <a:gd name="T24" fmla="*/ 0 w 30"/>
                  <a:gd name="T25" fmla="*/ 10 h 32"/>
                  <a:gd name="T26" fmla="*/ 4 w 30"/>
                  <a:gd name="T27" fmla="*/ 6 h 32"/>
                  <a:gd name="T28" fmla="*/ 8 w 30"/>
                  <a:gd name="T29" fmla="*/ 2 h 32"/>
                  <a:gd name="T30" fmla="*/ 14 w 30"/>
                  <a:gd name="T31" fmla="*/ 0 h 32"/>
                  <a:gd name="T32" fmla="*/ 14 w 30"/>
                  <a:gd name="T33" fmla="*/ 0 h 32"/>
                  <a:gd name="T34" fmla="*/ 20 w 30"/>
                  <a:gd name="T35" fmla="*/ 2 h 32"/>
                  <a:gd name="T36" fmla="*/ 26 w 30"/>
                  <a:gd name="T37" fmla="*/ 6 h 32"/>
                  <a:gd name="T38" fmla="*/ 30 w 30"/>
                  <a:gd name="T39" fmla="*/ 10 h 32"/>
                  <a:gd name="T40" fmla="*/ 30 w 30"/>
                  <a:gd name="T41" fmla="*/ 16 h 32"/>
                  <a:gd name="T42" fmla="*/ 30 w 30"/>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2">
                    <a:moveTo>
                      <a:pt x="30" y="16"/>
                    </a:moveTo>
                    <a:lnTo>
                      <a:pt x="30" y="16"/>
                    </a:lnTo>
                    <a:lnTo>
                      <a:pt x="30" y="22"/>
                    </a:lnTo>
                    <a:lnTo>
                      <a:pt x="26" y="26"/>
                    </a:lnTo>
                    <a:lnTo>
                      <a:pt x="20" y="30"/>
                    </a:lnTo>
                    <a:lnTo>
                      <a:pt x="14" y="32"/>
                    </a:lnTo>
                    <a:lnTo>
                      <a:pt x="14" y="32"/>
                    </a:lnTo>
                    <a:lnTo>
                      <a:pt x="8" y="30"/>
                    </a:lnTo>
                    <a:lnTo>
                      <a:pt x="4" y="26"/>
                    </a:lnTo>
                    <a:lnTo>
                      <a:pt x="0" y="22"/>
                    </a:lnTo>
                    <a:lnTo>
                      <a:pt x="0" y="16"/>
                    </a:lnTo>
                    <a:lnTo>
                      <a:pt x="0" y="16"/>
                    </a:lnTo>
                    <a:lnTo>
                      <a:pt x="0" y="10"/>
                    </a:lnTo>
                    <a:lnTo>
                      <a:pt x="4" y="6"/>
                    </a:lnTo>
                    <a:lnTo>
                      <a:pt x="8" y="2"/>
                    </a:lnTo>
                    <a:lnTo>
                      <a:pt x="14" y="0"/>
                    </a:lnTo>
                    <a:lnTo>
                      <a:pt x="14" y="0"/>
                    </a:lnTo>
                    <a:lnTo>
                      <a:pt x="20" y="2"/>
                    </a:lnTo>
                    <a:lnTo>
                      <a:pt x="26" y="6"/>
                    </a:lnTo>
                    <a:lnTo>
                      <a:pt x="30" y="10"/>
                    </a:lnTo>
                    <a:lnTo>
                      <a:pt x="30" y="16"/>
                    </a:lnTo>
                    <a:lnTo>
                      <a:pt x="30" y="16"/>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891" name="Freeform 270"/>
              <p:cNvSpPr>
                <a:spLocks/>
              </p:cNvSpPr>
              <p:nvPr/>
            </p:nvSpPr>
            <p:spPr bwMode="auto">
              <a:xfrm>
                <a:off x="5758" y="3150"/>
                <a:ext cx="30" cy="32"/>
              </a:xfrm>
              <a:custGeom>
                <a:avLst/>
                <a:gdLst>
                  <a:gd name="T0" fmla="*/ 30 w 30"/>
                  <a:gd name="T1" fmla="*/ 16 h 32"/>
                  <a:gd name="T2" fmla="*/ 30 w 30"/>
                  <a:gd name="T3" fmla="*/ 16 h 32"/>
                  <a:gd name="T4" fmla="*/ 30 w 30"/>
                  <a:gd name="T5" fmla="*/ 22 h 32"/>
                  <a:gd name="T6" fmla="*/ 26 w 30"/>
                  <a:gd name="T7" fmla="*/ 28 h 32"/>
                  <a:gd name="T8" fmla="*/ 22 w 30"/>
                  <a:gd name="T9" fmla="*/ 30 h 32"/>
                  <a:gd name="T10" fmla="*/ 16 w 30"/>
                  <a:gd name="T11" fmla="*/ 32 h 32"/>
                  <a:gd name="T12" fmla="*/ 16 w 30"/>
                  <a:gd name="T13" fmla="*/ 32 h 32"/>
                  <a:gd name="T14" fmla="*/ 10 w 30"/>
                  <a:gd name="T15" fmla="*/ 30 h 32"/>
                  <a:gd name="T16" fmla="*/ 4 w 30"/>
                  <a:gd name="T17" fmla="*/ 28 h 32"/>
                  <a:gd name="T18" fmla="*/ 0 w 30"/>
                  <a:gd name="T19" fmla="*/ 22 h 32"/>
                  <a:gd name="T20" fmla="*/ 0 w 30"/>
                  <a:gd name="T21" fmla="*/ 16 h 32"/>
                  <a:gd name="T22" fmla="*/ 0 w 30"/>
                  <a:gd name="T23" fmla="*/ 16 h 32"/>
                  <a:gd name="T24" fmla="*/ 0 w 30"/>
                  <a:gd name="T25" fmla="*/ 10 h 32"/>
                  <a:gd name="T26" fmla="*/ 4 w 30"/>
                  <a:gd name="T27" fmla="*/ 6 h 32"/>
                  <a:gd name="T28" fmla="*/ 10 w 30"/>
                  <a:gd name="T29" fmla="*/ 2 h 32"/>
                  <a:gd name="T30" fmla="*/ 16 w 30"/>
                  <a:gd name="T31" fmla="*/ 0 h 32"/>
                  <a:gd name="T32" fmla="*/ 16 w 30"/>
                  <a:gd name="T33" fmla="*/ 0 h 32"/>
                  <a:gd name="T34" fmla="*/ 22 w 30"/>
                  <a:gd name="T35" fmla="*/ 2 h 32"/>
                  <a:gd name="T36" fmla="*/ 26 w 30"/>
                  <a:gd name="T37" fmla="*/ 6 h 32"/>
                  <a:gd name="T38" fmla="*/ 30 w 30"/>
                  <a:gd name="T39" fmla="*/ 10 h 32"/>
                  <a:gd name="T40" fmla="*/ 30 w 30"/>
                  <a:gd name="T41" fmla="*/ 16 h 32"/>
                  <a:gd name="T42" fmla="*/ 30 w 30"/>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2">
                    <a:moveTo>
                      <a:pt x="30" y="16"/>
                    </a:moveTo>
                    <a:lnTo>
                      <a:pt x="30" y="16"/>
                    </a:lnTo>
                    <a:lnTo>
                      <a:pt x="30" y="22"/>
                    </a:lnTo>
                    <a:lnTo>
                      <a:pt x="26" y="28"/>
                    </a:lnTo>
                    <a:lnTo>
                      <a:pt x="22" y="30"/>
                    </a:lnTo>
                    <a:lnTo>
                      <a:pt x="16" y="32"/>
                    </a:lnTo>
                    <a:lnTo>
                      <a:pt x="16" y="32"/>
                    </a:lnTo>
                    <a:lnTo>
                      <a:pt x="10" y="30"/>
                    </a:lnTo>
                    <a:lnTo>
                      <a:pt x="4" y="28"/>
                    </a:lnTo>
                    <a:lnTo>
                      <a:pt x="0" y="22"/>
                    </a:lnTo>
                    <a:lnTo>
                      <a:pt x="0" y="16"/>
                    </a:lnTo>
                    <a:lnTo>
                      <a:pt x="0" y="16"/>
                    </a:lnTo>
                    <a:lnTo>
                      <a:pt x="0" y="10"/>
                    </a:lnTo>
                    <a:lnTo>
                      <a:pt x="4" y="6"/>
                    </a:lnTo>
                    <a:lnTo>
                      <a:pt x="10" y="2"/>
                    </a:lnTo>
                    <a:lnTo>
                      <a:pt x="16" y="0"/>
                    </a:lnTo>
                    <a:lnTo>
                      <a:pt x="16" y="0"/>
                    </a:lnTo>
                    <a:lnTo>
                      <a:pt x="22" y="2"/>
                    </a:lnTo>
                    <a:lnTo>
                      <a:pt x="26" y="6"/>
                    </a:lnTo>
                    <a:lnTo>
                      <a:pt x="30" y="10"/>
                    </a:lnTo>
                    <a:lnTo>
                      <a:pt x="30" y="16"/>
                    </a:lnTo>
                    <a:lnTo>
                      <a:pt x="30" y="16"/>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892" name="Freeform 271"/>
              <p:cNvSpPr>
                <a:spLocks/>
              </p:cNvSpPr>
              <p:nvPr/>
            </p:nvSpPr>
            <p:spPr bwMode="auto">
              <a:xfrm>
                <a:off x="5356" y="3092"/>
                <a:ext cx="32" cy="32"/>
              </a:xfrm>
              <a:custGeom>
                <a:avLst/>
                <a:gdLst>
                  <a:gd name="T0" fmla="*/ 32 w 32"/>
                  <a:gd name="T1" fmla="*/ 16 h 32"/>
                  <a:gd name="T2" fmla="*/ 32 w 32"/>
                  <a:gd name="T3" fmla="*/ 16 h 32"/>
                  <a:gd name="T4" fmla="*/ 30 w 32"/>
                  <a:gd name="T5" fmla="*/ 22 h 32"/>
                  <a:gd name="T6" fmla="*/ 28 w 32"/>
                  <a:gd name="T7" fmla="*/ 26 h 32"/>
                  <a:gd name="T8" fmla="*/ 22 w 32"/>
                  <a:gd name="T9" fmla="*/ 30 h 32"/>
                  <a:gd name="T10" fmla="*/ 16 w 32"/>
                  <a:gd name="T11" fmla="*/ 32 h 32"/>
                  <a:gd name="T12" fmla="*/ 16 w 32"/>
                  <a:gd name="T13" fmla="*/ 32 h 32"/>
                  <a:gd name="T14" fmla="*/ 10 w 32"/>
                  <a:gd name="T15" fmla="*/ 30 h 32"/>
                  <a:gd name="T16" fmla="*/ 6 w 32"/>
                  <a:gd name="T17" fmla="*/ 26 h 32"/>
                  <a:gd name="T18" fmla="*/ 2 w 32"/>
                  <a:gd name="T19" fmla="*/ 22 h 32"/>
                  <a:gd name="T20" fmla="*/ 0 w 32"/>
                  <a:gd name="T21" fmla="*/ 16 h 32"/>
                  <a:gd name="T22" fmla="*/ 0 w 32"/>
                  <a:gd name="T23" fmla="*/ 16 h 32"/>
                  <a:gd name="T24" fmla="*/ 2 w 32"/>
                  <a:gd name="T25" fmla="*/ 10 h 32"/>
                  <a:gd name="T26" fmla="*/ 6 w 32"/>
                  <a:gd name="T27" fmla="*/ 4 h 32"/>
                  <a:gd name="T28" fmla="*/ 10 w 32"/>
                  <a:gd name="T29" fmla="*/ 2 h 32"/>
                  <a:gd name="T30" fmla="*/ 16 w 32"/>
                  <a:gd name="T31" fmla="*/ 0 h 32"/>
                  <a:gd name="T32" fmla="*/ 16 w 32"/>
                  <a:gd name="T33" fmla="*/ 0 h 32"/>
                  <a:gd name="T34" fmla="*/ 22 w 32"/>
                  <a:gd name="T35" fmla="*/ 2 h 32"/>
                  <a:gd name="T36" fmla="*/ 28 w 32"/>
                  <a:gd name="T37" fmla="*/ 4 h 32"/>
                  <a:gd name="T38" fmla="*/ 30 w 32"/>
                  <a:gd name="T39" fmla="*/ 10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22"/>
                    </a:lnTo>
                    <a:lnTo>
                      <a:pt x="28" y="26"/>
                    </a:lnTo>
                    <a:lnTo>
                      <a:pt x="22" y="30"/>
                    </a:lnTo>
                    <a:lnTo>
                      <a:pt x="16" y="32"/>
                    </a:lnTo>
                    <a:lnTo>
                      <a:pt x="16" y="32"/>
                    </a:lnTo>
                    <a:lnTo>
                      <a:pt x="10" y="30"/>
                    </a:lnTo>
                    <a:lnTo>
                      <a:pt x="6" y="26"/>
                    </a:lnTo>
                    <a:lnTo>
                      <a:pt x="2" y="22"/>
                    </a:lnTo>
                    <a:lnTo>
                      <a:pt x="0" y="16"/>
                    </a:lnTo>
                    <a:lnTo>
                      <a:pt x="0" y="16"/>
                    </a:lnTo>
                    <a:lnTo>
                      <a:pt x="2" y="10"/>
                    </a:lnTo>
                    <a:lnTo>
                      <a:pt x="6" y="4"/>
                    </a:lnTo>
                    <a:lnTo>
                      <a:pt x="10" y="2"/>
                    </a:lnTo>
                    <a:lnTo>
                      <a:pt x="16" y="0"/>
                    </a:lnTo>
                    <a:lnTo>
                      <a:pt x="16" y="0"/>
                    </a:lnTo>
                    <a:lnTo>
                      <a:pt x="22" y="2"/>
                    </a:lnTo>
                    <a:lnTo>
                      <a:pt x="28" y="4"/>
                    </a:lnTo>
                    <a:lnTo>
                      <a:pt x="30" y="10"/>
                    </a:lnTo>
                    <a:lnTo>
                      <a:pt x="32" y="16"/>
                    </a:lnTo>
                    <a:lnTo>
                      <a:pt x="32" y="16"/>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893" name="Freeform 272"/>
              <p:cNvSpPr>
                <a:spLocks/>
              </p:cNvSpPr>
              <p:nvPr/>
            </p:nvSpPr>
            <p:spPr bwMode="auto">
              <a:xfrm>
                <a:off x="5258" y="3112"/>
                <a:ext cx="32" cy="32"/>
              </a:xfrm>
              <a:custGeom>
                <a:avLst/>
                <a:gdLst>
                  <a:gd name="T0" fmla="*/ 32 w 32"/>
                  <a:gd name="T1" fmla="*/ 16 h 32"/>
                  <a:gd name="T2" fmla="*/ 32 w 32"/>
                  <a:gd name="T3" fmla="*/ 16 h 32"/>
                  <a:gd name="T4" fmla="*/ 30 w 32"/>
                  <a:gd name="T5" fmla="*/ 22 h 32"/>
                  <a:gd name="T6" fmla="*/ 28 w 32"/>
                  <a:gd name="T7" fmla="*/ 26 h 32"/>
                  <a:gd name="T8" fmla="*/ 22 w 32"/>
                  <a:gd name="T9" fmla="*/ 30 h 32"/>
                  <a:gd name="T10" fmla="*/ 16 w 32"/>
                  <a:gd name="T11" fmla="*/ 32 h 32"/>
                  <a:gd name="T12" fmla="*/ 16 w 32"/>
                  <a:gd name="T13" fmla="*/ 32 h 32"/>
                  <a:gd name="T14" fmla="*/ 10 w 32"/>
                  <a:gd name="T15" fmla="*/ 30 h 32"/>
                  <a:gd name="T16" fmla="*/ 6 w 32"/>
                  <a:gd name="T17" fmla="*/ 26 h 32"/>
                  <a:gd name="T18" fmla="*/ 2 w 32"/>
                  <a:gd name="T19" fmla="*/ 22 h 32"/>
                  <a:gd name="T20" fmla="*/ 0 w 32"/>
                  <a:gd name="T21" fmla="*/ 16 h 32"/>
                  <a:gd name="T22" fmla="*/ 0 w 32"/>
                  <a:gd name="T23" fmla="*/ 16 h 32"/>
                  <a:gd name="T24" fmla="*/ 2 w 32"/>
                  <a:gd name="T25" fmla="*/ 10 h 32"/>
                  <a:gd name="T26" fmla="*/ 6 w 32"/>
                  <a:gd name="T27" fmla="*/ 4 h 32"/>
                  <a:gd name="T28" fmla="*/ 10 w 32"/>
                  <a:gd name="T29" fmla="*/ 2 h 32"/>
                  <a:gd name="T30" fmla="*/ 16 w 32"/>
                  <a:gd name="T31" fmla="*/ 0 h 32"/>
                  <a:gd name="T32" fmla="*/ 16 w 32"/>
                  <a:gd name="T33" fmla="*/ 0 h 32"/>
                  <a:gd name="T34" fmla="*/ 22 w 32"/>
                  <a:gd name="T35" fmla="*/ 2 h 32"/>
                  <a:gd name="T36" fmla="*/ 28 w 32"/>
                  <a:gd name="T37" fmla="*/ 4 h 32"/>
                  <a:gd name="T38" fmla="*/ 30 w 32"/>
                  <a:gd name="T39" fmla="*/ 10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22"/>
                    </a:lnTo>
                    <a:lnTo>
                      <a:pt x="28" y="26"/>
                    </a:lnTo>
                    <a:lnTo>
                      <a:pt x="22" y="30"/>
                    </a:lnTo>
                    <a:lnTo>
                      <a:pt x="16" y="32"/>
                    </a:lnTo>
                    <a:lnTo>
                      <a:pt x="16" y="32"/>
                    </a:lnTo>
                    <a:lnTo>
                      <a:pt x="10" y="30"/>
                    </a:lnTo>
                    <a:lnTo>
                      <a:pt x="6" y="26"/>
                    </a:lnTo>
                    <a:lnTo>
                      <a:pt x="2" y="22"/>
                    </a:lnTo>
                    <a:lnTo>
                      <a:pt x="0" y="16"/>
                    </a:lnTo>
                    <a:lnTo>
                      <a:pt x="0" y="16"/>
                    </a:lnTo>
                    <a:lnTo>
                      <a:pt x="2" y="10"/>
                    </a:lnTo>
                    <a:lnTo>
                      <a:pt x="6" y="4"/>
                    </a:lnTo>
                    <a:lnTo>
                      <a:pt x="10" y="2"/>
                    </a:lnTo>
                    <a:lnTo>
                      <a:pt x="16" y="0"/>
                    </a:lnTo>
                    <a:lnTo>
                      <a:pt x="16" y="0"/>
                    </a:lnTo>
                    <a:lnTo>
                      <a:pt x="22" y="2"/>
                    </a:lnTo>
                    <a:lnTo>
                      <a:pt x="28" y="4"/>
                    </a:lnTo>
                    <a:lnTo>
                      <a:pt x="30" y="10"/>
                    </a:lnTo>
                    <a:lnTo>
                      <a:pt x="32" y="16"/>
                    </a:lnTo>
                    <a:lnTo>
                      <a:pt x="32" y="16"/>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894" name="Freeform 273"/>
              <p:cNvSpPr>
                <a:spLocks/>
              </p:cNvSpPr>
              <p:nvPr/>
            </p:nvSpPr>
            <p:spPr bwMode="auto">
              <a:xfrm>
                <a:off x="4966" y="3092"/>
                <a:ext cx="32" cy="32"/>
              </a:xfrm>
              <a:custGeom>
                <a:avLst/>
                <a:gdLst>
                  <a:gd name="T0" fmla="*/ 32 w 32"/>
                  <a:gd name="T1" fmla="*/ 16 h 32"/>
                  <a:gd name="T2" fmla="*/ 32 w 32"/>
                  <a:gd name="T3" fmla="*/ 16 h 32"/>
                  <a:gd name="T4" fmla="*/ 30 w 32"/>
                  <a:gd name="T5" fmla="*/ 22 h 32"/>
                  <a:gd name="T6" fmla="*/ 26 w 32"/>
                  <a:gd name="T7" fmla="*/ 26 h 32"/>
                  <a:gd name="T8" fmla="*/ 22 w 32"/>
                  <a:gd name="T9" fmla="*/ 30 h 32"/>
                  <a:gd name="T10" fmla="*/ 16 w 32"/>
                  <a:gd name="T11" fmla="*/ 32 h 32"/>
                  <a:gd name="T12" fmla="*/ 16 w 32"/>
                  <a:gd name="T13" fmla="*/ 32 h 32"/>
                  <a:gd name="T14" fmla="*/ 10 w 32"/>
                  <a:gd name="T15" fmla="*/ 30 h 32"/>
                  <a:gd name="T16" fmla="*/ 4 w 32"/>
                  <a:gd name="T17" fmla="*/ 26 h 32"/>
                  <a:gd name="T18" fmla="*/ 2 w 32"/>
                  <a:gd name="T19" fmla="*/ 22 h 32"/>
                  <a:gd name="T20" fmla="*/ 0 w 32"/>
                  <a:gd name="T21" fmla="*/ 16 h 32"/>
                  <a:gd name="T22" fmla="*/ 0 w 32"/>
                  <a:gd name="T23" fmla="*/ 16 h 32"/>
                  <a:gd name="T24" fmla="*/ 2 w 32"/>
                  <a:gd name="T25" fmla="*/ 10 h 32"/>
                  <a:gd name="T26" fmla="*/ 4 w 32"/>
                  <a:gd name="T27" fmla="*/ 4 h 32"/>
                  <a:gd name="T28" fmla="*/ 10 w 32"/>
                  <a:gd name="T29" fmla="*/ 2 h 32"/>
                  <a:gd name="T30" fmla="*/ 16 w 32"/>
                  <a:gd name="T31" fmla="*/ 0 h 32"/>
                  <a:gd name="T32" fmla="*/ 16 w 32"/>
                  <a:gd name="T33" fmla="*/ 0 h 32"/>
                  <a:gd name="T34" fmla="*/ 22 w 32"/>
                  <a:gd name="T35" fmla="*/ 2 h 32"/>
                  <a:gd name="T36" fmla="*/ 26 w 32"/>
                  <a:gd name="T37" fmla="*/ 4 h 32"/>
                  <a:gd name="T38" fmla="*/ 30 w 32"/>
                  <a:gd name="T39" fmla="*/ 10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22"/>
                    </a:lnTo>
                    <a:lnTo>
                      <a:pt x="26" y="26"/>
                    </a:lnTo>
                    <a:lnTo>
                      <a:pt x="22" y="30"/>
                    </a:lnTo>
                    <a:lnTo>
                      <a:pt x="16" y="32"/>
                    </a:lnTo>
                    <a:lnTo>
                      <a:pt x="16" y="32"/>
                    </a:lnTo>
                    <a:lnTo>
                      <a:pt x="10" y="30"/>
                    </a:lnTo>
                    <a:lnTo>
                      <a:pt x="4" y="26"/>
                    </a:lnTo>
                    <a:lnTo>
                      <a:pt x="2" y="22"/>
                    </a:lnTo>
                    <a:lnTo>
                      <a:pt x="0" y="16"/>
                    </a:lnTo>
                    <a:lnTo>
                      <a:pt x="0" y="16"/>
                    </a:lnTo>
                    <a:lnTo>
                      <a:pt x="2" y="10"/>
                    </a:lnTo>
                    <a:lnTo>
                      <a:pt x="4" y="4"/>
                    </a:lnTo>
                    <a:lnTo>
                      <a:pt x="10" y="2"/>
                    </a:lnTo>
                    <a:lnTo>
                      <a:pt x="16" y="0"/>
                    </a:lnTo>
                    <a:lnTo>
                      <a:pt x="16" y="0"/>
                    </a:lnTo>
                    <a:lnTo>
                      <a:pt x="22" y="2"/>
                    </a:lnTo>
                    <a:lnTo>
                      <a:pt x="26" y="4"/>
                    </a:lnTo>
                    <a:lnTo>
                      <a:pt x="30" y="10"/>
                    </a:lnTo>
                    <a:lnTo>
                      <a:pt x="32" y="16"/>
                    </a:lnTo>
                    <a:lnTo>
                      <a:pt x="32" y="16"/>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895" name="Freeform 274"/>
              <p:cNvSpPr>
                <a:spLocks/>
              </p:cNvSpPr>
              <p:nvPr/>
            </p:nvSpPr>
            <p:spPr bwMode="auto">
              <a:xfrm>
                <a:off x="4660" y="3212"/>
                <a:ext cx="32" cy="30"/>
              </a:xfrm>
              <a:custGeom>
                <a:avLst/>
                <a:gdLst>
                  <a:gd name="T0" fmla="*/ 32 w 32"/>
                  <a:gd name="T1" fmla="*/ 16 h 30"/>
                  <a:gd name="T2" fmla="*/ 32 w 32"/>
                  <a:gd name="T3" fmla="*/ 16 h 30"/>
                  <a:gd name="T4" fmla="*/ 30 w 32"/>
                  <a:gd name="T5" fmla="*/ 22 h 30"/>
                  <a:gd name="T6" fmla="*/ 28 w 32"/>
                  <a:gd name="T7" fmla="*/ 26 h 30"/>
                  <a:gd name="T8" fmla="*/ 22 w 32"/>
                  <a:gd name="T9" fmla="*/ 30 h 30"/>
                  <a:gd name="T10" fmla="*/ 16 w 32"/>
                  <a:gd name="T11" fmla="*/ 30 h 30"/>
                  <a:gd name="T12" fmla="*/ 16 w 32"/>
                  <a:gd name="T13" fmla="*/ 30 h 30"/>
                  <a:gd name="T14" fmla="*/ 10 w 32"/>
                  <a:gd name="T15" fmla="*/ 30 h 30"/>
                  <a:gd name="T16" fmla="*/ 6 w 32"/>
                  <a:gd name="T17" fmla="*/ 26 h 30"/>
                  <a:gd name="T18" fmla="*/ 2 w 32"/>
                  <a:gd name="T19" fmla="*/ 22 h 30"/>
                  <a:gd name="T20" fmla="*/ 0 w 32"/>
                  <a:gd name="T21" fmla="*/ 16 h 30"/>
                  <a:gd name="T22" fmla="*/ 0 w 32"/>
                  <a:gd name="T23" fmla="*/ 16 h 30"/>
                  <a:gd name="T24" fmla="*/ 2 w 32"/>
                  <a:gd name="T25" fmla="*/ 10 h 30"/>
                  <a:gd name="T26" fmla="*/ 6 w 32"/>
                  <a:gd name="T27" fmla="*/ 4 h 30"/>
                  <a:gd name="T28" fmla="*/ 10 w 32"/>
                  <a:gd name="T29" fmla="*/ 2 h 30"/>
                  <a:gd name="T30" fmla="*/ 16 w 32"/>
                  <a:gd name="T31" fmla="*/ 0 h 30"/>
                  <a:gd name="T32" fmla="*/ 16 w 32"/>
                  <a:gd name="T33" fmla="*/ 0 h 30"/>
                  <a:gd name="T34" fmla="*/ 22 w 32"/>
                  <a:gd name="T35" fmla="*/ 2 h 30"/>
                  <a:gd name="T36" fmla="*/ 28 w 32"/>
                  <a:gd name="T37" fmla="*/ 4 h 30"/>
                  <a:gd name="T38" fmla="*/ 30 w 32"/>
                  <a:gd name="T39" fmla="*/ 10 h 30"/>
                  <a:gd name="T40" fmla="*/ 32 w 32"/>
                  <a:gd name="T41" fmla="*/ 16 h 30"/>
                  <a:gd name="T42" fmla="*/ 32 w 32"/>
                  <a:gd name="T4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0">
                    <a:moveTo>
                      <a:pt x="32" y="16"/>
                    </a:moveTo>
                    <a:lnTo>
                      <a:pt x="32" y="16"/>
                    </a:lnTo>
                    <a:lnTo>
                      <a:pt x="30" y="22"/>
                    </a:lnTo>
                    <a:lnTo>
                      <a:pt x="28" y="26"/>
                    </a:lnTo>
                    <a:lnTo>
                      <a:pt x="22" y="30"/>
                    </a:lnTo>
                    <a:lnTo>
                      <a:pt x="16" y="30"/>
                    </a:lnTo>
                    <a:lnTo>
                      <a:pt x="16" y="30"/>
                    </a:lnTo>
                    <a:lnTo>
                      <a:pt x="10" y="30"/>
                    </a:lnTo>
                    <a:lnTo>
                      <a:pt x="6" y="26"/>
                    </a:lnTo>
                    <a:lnTo>
                      <a:pt x="2" y="22"/>
                    </a:lnTo>
                    <a:lnTo>
                      <a:pt x="0" y="16"/>
                    </a:lnTo>
                    <a:lnTo>
                      <a:pt x="0" y="16"/>
                    </a:lnTo>
                    <a:lnTo>
                      <a:pt x="2" y="10"/>
                    </a:lnTo>
                    <a:lnTo>
                      <a:pt x="6" y="4"/>
                    </a:lnTo>
                    <a:lnTo>
                      <a:pt x="10" y="2"/>
                    </a:lnTo>
                    <a:lnTo>
                      <a:pt x="16" y="0"/>
                    </a:lnTo>
                    <a:lnTo>
                      <a:pt x="16" y="0"/>
                    </a:lnTo>
                    <a:lnTo>
                      <a:pt x="22" y="2"/>
                    </a:lnTo>
                    <a:lnTo>
                      <a:pt x="28" y="4"/>
                    </a:lnTo>
                    <a:lnTo>
                      <a:pt x="30" y="10"/>
                    </a:lnTo>
                    <a:lnTo>
                      <a:pt x="32" y="16"/>
                    </a:lnTo>
                    <a:lnTo>
                      <a:pt x="32" y="16"/>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896" name="Freeform 275"/>
              <p:cNvSpPr>
                <a:spLocks/>
              </p:cNvSpPr>
              <p:nvPr/>
            </p:nvSpPr>
            <p:spPr bwMode="auto">
              <a:xfrm>
                <a:off x="2714" y="3118"/>
                <a:ext cx="1240" cy="166"/>
              </a:xfrm>
              <a:custGeom>
                <a:avLst/>
                <a:gdLst>
                  <a:gd name="T0" fmla="*/ 0 w 1240"/>
                  <a:gd name="T1" fmla="*/ 106 h 166"/>
                  <a:gd name="T2" fmla="*/ 312 w 1240"/>
                  <a:gd name="T3" fmla="*/ 52 h 166"/>
                  <a:gd name="T4" fmla="*/ 616 w 1240"/>
                  <a:gd name="T5" fmla="*/ 166 h 166"/>
                  <a:gd name="T6" fmla="*/ 924 w 1240"/>
                  <a:gd name="T7" fmla="*/ 108 h 166"/>
                  <a:gd name="T8" fmla="*/ 1240 w 1240"/>
                  <a:gd name="T9" fmla="*/ 0 h 166"/>
                </a:gdLst>
                <a:ahLst/>
                <a:cxnLst>
                  <a:cxn ang="0">
                    <a:pos x="T0" y="T1"/>
                  </a:cxn>
                  <a:cxn ang="0">
                    <a:pos x="T2" y="T3"/>
                  </a:cxn>
                  <a:cxn ang="0">
                    <a:pos x="T4" y="T5"/>
                  </a:cxn>
                  <a:cxn ang="0">
                    <a:pos x="T6" y="T7"/>
                  </a:cxn>
                  <a:cxn ang="0">
                    <a:pos x="T8" y="T9"/>
                  </a:cxn>
                </a:cxnLst>
                <a:rect l="0" t="0" r="r" b="b"/>
                <a:pathLst>
                  <a:path w="1240" h="166">
                    <a:moveTo>
                      <a:pt x="0" y="106"/>
                    </a:moveTo>
                    <a:lnTo>
                      <a:pt x="312" y="52"/>
                    </a:lnTo>
                    <a:lnTo>
                      <a:pt x="616" y="166"/>
                    </a:lnTo>
                    <a:lnTo>
                      <a:pt x="924" y="108"/>
                    </a:lnTo>
                    <a:lnTo>
                      <a:pt x="1240" y="0"/>
                    </a:lnTo>
                  </a:path>
                </a:pathLst>
              </a:custGeom>
              <a:noFill/>
              <a:ln w="19050">
                <a:solidFill>
                  <a:srgbClr val="00AE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897" name="Freeform 276"/>
              <p:cNvSpPr>
                <a:spLocks/>
              </p:cNvSpPr>
              <p:nvPr/>
            </p:nvSpPr>
            <p:spPr bwMode="auto">
              <a:xfrm>
                <a:off x="4574" y="3068"/>
                <a:ext cx="1298" cy="174"/>
              </a:xfrm>
              <a:custGeom>
                <a:avLst/>
                <a:gdLst>
                  <a:gd name="T0" fmla="*/ 0 w 1298"/>
                  <a:gd name="T1" fmla="*/ 80 h 174"/>
                  <a:gd name="T2" fmla="*/ 102 w 1298"/>
                  <a:gd name="T3" fmla="*/ 158 h 174"/>
                  <a:gd name="T4" fmla="*/ 208 w 1298"/>
                  <a:gd name="T5" fmla="*/ 0 h 174"/>
                  <a:gd name="T6" fmla="*/ 310 w 1298"/>
                  <a:gd name="T7" fmla="*/ 78 h 174"/>
                  <a:gd name="T8" fmla="*/ 408 w 1298"/>
                  <a:gd name="T9" fmla="*/ 40 h 174"/>
                  <a:gd name="T10" fmla="*/ 502 w 1298"/>
                  <a:gd name="T11" fmla="*/ 78 h 174"/>
                  <a:gd name="T12" fmla="*/ 598 w 1298"/>
                  <a:gd name="T13" fmla="*/ 78 h 174"/>
                  <a:gd name="T14" fmla="*/ 700 w 1298"/>
                  <a:gd name="T15" fmla="*/ 66 h 174"/>
                  <a:gd name="T16" fmla="*/ 796 w 1298"/>
                  <a:gd name="T17" fmla="*/ 40 h 174"/>
                  <a:gd name="T18" fmla="*/ 904 w 1298"/>
                  <a:gd name="T19" fmla="*/ 68 h 174"/>
                  <a:gd name="T20" fmla="*/ 1004 w 1298"/>
                  <a:gd name="T21" fmla="*/ 26 h 174"/>
                  <a:gd name="T22" fmla="*/ 1096 w 1298"/>
                  <a:gd name="T23" fmla="*/ 132 h 174"/>
                  <a:gd name="T24" fmla="*/ 1196 w 1298"/>
                  <a:gd name="T25" fmla="*/ 96 h 174"/>
                  <a:gd name="T26" fmla="*/ 1298 w 1298"/>
                  <a:gd name="T27"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8" h="174">
                    <a:moveTo>
                      <a:pt x="0" y="80"/>
                    </a:moveTo>
                    <a:lnTo>
                      <a:pt x="102" y="158"/>
                    </a:lnTo>
                    <a:lnTo>
                      <a:pt x="208" y="0"/>
                    </a:lnTo>
                    <a:lnTo>
                      <a:pt x="310" y="78"/>
                    </a:lnTo>
                    <a:lnTo>
                      <a:pt x="408" y="40"/>
                    </a:lnTo>
                    <a:lnTo>
                      <a:pt x="502" y="78"/>
                    </a:lnTo>
                    <a:lnTo>
                      <a:pt x="598" y="78"/>
                    </a:lnTo>
                    <a:lnTo>
                      <a:pt x="700" y="66"/>
                    </a:lnTo>
                    <a:lnTo>
                      <a:pt x="796" y="40"/>
                    </a:lnTo>
                    <a:lnTo>
                      <a:pt x="904" y="68"/>
                    </a:lnTo>
                    <a:lnTo>
                      <a:pt x="1004" y="26"/>
                    </a:lnTo>
                    <a:lnTo>
                      <a:pt x="1096" y="132"/>
                    </a:lnTo>
                    <a:lnTo>
                      <a:pt x="1196" y="96"/>
                    </a:lnTo>
                    <a:lnTo>
                      <a:pt x="1298" y="174"/>
                    </a:lnTo>
                  </a:path>
                </a:pathLst>
              </a:custGeom>
              <a:noFill/>
              <a:ln w="19050">
                <a:solidFill>
                  <a:srgbClr val="00AE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898" name="Freeform 277"/>
              <p:cNvSpPr>
                <a:spLocks/>
              </p:cNvSpPr>
              <p:nvPr/>
            </p:nvSpPr>
            <p:spPr bwMode="auto">
              <a:xfrm>
                <a:off x="4574" y="3974"/>
                <a:ext cx="1292" cy="272"/>
              </a:xfrm>
              <a:custGeom>
                <a:avLst/>
                <a:gdLst>
                  <a:gd name="T0" fmla="*/ 0 w 1292"/>
                  <a:gd name="T1" fmla="*/ 212 h 272"/>
                  <a:gd name="T2" fmla="*/ 104 w 1292"/>
                  <a:gd name="T3" fmla="*/ 58 h 272"/>
                  <a:gd name="T4" fmla="*/ 208 w 1292"/>
                  <a:gd name="T5" fmla="*/ 92 h 272"/>
                  <a:gd name="T6" fmla="*/ 306 w 1292"/>
                  <a:gd name="T7" fmla="*/ 74 h 272"/>
                  <a:gd name="T8" fmla="*/ 404 w 1292"/>
                  <a:gd name="T9" fmla="*/ 184 h 272"/>
                  <a:gd name="T10" fmla="*/ 506 w 1292"/>
                  <a:gd name="T11" fmla="*/ 134 h 272"/>
                  <a:gd name="T12" fmla="*/ 602 w 1292"/>
                  <a:gd name="T13" fmla="*/ 166 h 272"/>
                  <a:gd name="T14" fmla="*/ 698 w 1292"/>
                  <a:gd name="T15" fmla="*/ 134 h 272"/>
                  <a:gd name="T16" fmla="*/ 798 w 1292"/>
                  <a:gd name="T17" fmla="*/ 250 h 272"/>
                  <a:gd name="T18" fmla="*/ 902 w 1292"/>
                  <a:gd name="T19" fmla="*/ 154 h 272"/>
                  <a:gd name="T20" fmla="*/ 1002 w 1292"/>
                  <a:gd name="T21" fmla="*/ 272 h 272"/>
                  <a:gd name="T22" fmla="*/ 1096 w 1292"/>
                  <a:gd name="T23" fmla="*/ 146 h 272"/>
                  <a:gd name="T24" fmla="*/ 1196 w 1292"/>
                  <a:gd name="T25" fmla="*/ 272 h 272"/>
                  <a:gd name="T26" fmla="*/ 1292 w 1292"/>
                  <a:gd name="T2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2" h="272">
                    <a:moveTo>
                      <a:pt x="0" y="212"/>
                    </a:moveTo>
                    <a:lnTo>
                      <a:pt x="104" y="58"/>
                    </a:lnTo>
                    <a:lnTo>
                      <a:pt x="208" y="92"/>
                    </a:lnTo>
                    <a:lnTo>
                      <a:pt x="306" y="74"/>
                    </a:lnTo>
                    <a:lnTo>
                      <a:pt x="404" y="184"/>
                    </a:lnTo>
                    <a:lnTo>
                      <a:pt x="506" y="134"/>
                    </a:lnTo>
                    <a:lnTo>
                      <a:pt x="602" y="166"/>
                    </a:lnTo>
                    <a:lnTo>
                      <a:pt x="698" y="134"/>
                    </a:lnTo>
                    <a:lnTo>
                      <a:pt x="798" y="250"/>
                    </a:lnTo>
                    <a:lnTo>
                      <a:pt x="902" y="154"/>
                    </a:lnTo>
                    <a:lnTo>
                      <a:pt x="1002" y="272"/>
                    </a:lnTo>
                    <a:lnTo>
                      <a:pt x="1096" y="146"/>
                    </a:lnTo>
                    <a:lnTo>
                      <a:pt x="1196" y="272"/>
                    </a:lnTo>
                    <a:lnTo>
                      <a:pt x="1292" y="0"/>
                    </a:lnTo>
                  </a:path>
                </a:pathLst>
              </a:custGeom>
              <a:noFill/>
              <a:ln w="19050">
                <a:solidFill>
                  <a:srgbClr val="00AE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899" name="Freeform 278"/>
              <p:cNvSpPr>
                <a:spLocks/>
              </p:cNvSpPr>
              <p:nvPr/>
            </p:nvSpPr>
            <p:spPr bwMode="auto">
              <a:xfrm>
                <a:off x="2716" y="4024"/>
                <a:ext cx="1238" cy="86"/>
              </a:xfrm>
              <a:custGeom>
                <a:avLst/>
                <a:gdLst>
                  <a:gd name="T0" fmla="*/ 0 w 1238"/>
                  <a:gd name="T1" fmla="*/ 86 h 86"/>
                  <a:gd name="T2" fmla="*/ 622 w 1238"/>
                  <a:gd name="T3" fmla="*/ 8 h 86"/>
                  <a:gd name="T4" fmla="*/ 1238 w 1238"/>
                  <a:gd name="T5" fmla="*/ 0 h 86"/>
                </a:gdLst>
                <a:ahLst/>
                <a:cxnLst>
                  <a:cxn ang="0">
                    <a:pos x="T0" y="T1"/>
                  </a:cxn>
                  <a:cxn ang="0">
                    <a:pos x="T2" y="T3"/>
                  </a:cxn>
                  <a:cxn ang="0">
                    <a:pos x="T4" y="T5"/>
                  </a:cxn>
                </a:cxnLst>
                <a:rect l="0" t="0" r="r" b="b"/>
                <a:pathLst>
                  <a:path w="1238" h="86">
                    <a:moveTo>
                      <a:pt x="0" y="86"/>
                    </a:moveTo>
                    <a:lnTo>
                      <a:pt x="622" y="8"/>
                    </a:lnTo>
                    <a:lnTo>
                      <a:pt x="1238" y="0"/>
                    </a:lnTo>
                  </a:path>
                </a:pathLst>
              </a:custGeom>
              <a:noFill/>
              <a:ln w="19050">
                <a:solidFill>
                  <a:srgbClr val="00AE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908" name="Line 307"/>
              <p:cNvSpPr>
                <a:spLocks noChangeShapeType="1"/>
              </p:cNvSpPr>
              <p:nvPr/>
            </p:nvSpPr>
            <p:spPr bwMode="auto">
              <a:xfrm flipV="1">
                <a:off x="2638" y="3420"/>
                <a:ext cx="46" cy="48"/>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909" name="Line 308"/>
              <p:cNvSpPr>
                <a:spLocks noChangeShapeType="1"/>
              </p:cNvSpPr>
              <p:nvPr/>
            </p:nvSpPr>
            <p:spPr bwMode="auto">
              <a:xfrm flipV="1">
                <a:off x="2638" y="3444"/>
                <a:ext cx="46" cy="48"/>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ln>
                    <a:solidFill>
                      <a:schemeClr val="tx1"/>
                    </a:solidFill>
                  </a:ln>
                </a:endParaRPr>
              </a:p>
            </p:txBody>
          </p:sp>
          <p:sp>
            <p:nvSpPr>
              <p:cNvPr id="910" name="Line 309"/>
              <p:cNvSpPr>
                <a:spLocks noChangeShapeType="1"/>
              </p:cNvSpPr>
              <p:nvPr/>
            </p:nvSpPr>
            <p:spPr bwMode="auto">
              <a:xfrm>
                <a:off x="2718" y="3522"/>
                <a:ext cx="0" cy="3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911" name="Line 310"/>
              <p:cNvSpPr>
                <a:spLocks noChangeShapeType="1"/>
              </p:cNvSpPr>
              <p:nvPr/>
            </p:nvSpPr>
            <p:spPr bwMode="auto">
              <a:xfrm>
                <a:off x="2822" y="3522"/>
                <a:ext cx="0" cy="30"/>
              </a:xfrm>
              <a:prstGeom prst="line">
                <a:avLst/>
              </a:prstGeom>
              <a:noFill/>
              <a:ln w="19050">
                <a:solidFill>
                  <a:schemeClr val="tx1"/>
                </a:solidFill>
                <a:prstDash val="solid"/>
                <a:round/>
                <a:headEnd/>
                <a:tailEnd/>
              </a:ln>
              <a:extLst/>
            </p:spPr>
            <p:txBody>
              <a:bodyPr vert="horz" wrap="square" lIns="71190" tIns="35595" rIns="71190" bIns="35595" numCol="1" anchor="t" anchorCtr="0" compatLnSpc="1">
                <a:prstTxWarp prst="textNoShape">
                  <a:avLst/>
                </a:prstTxWarp>
              </a:bodyPr>
              <a:lstStyle/>
              <a:p>
                <a:endParaRPr lang="en-US" sz="1588" dirty="0">
                  <a:ln>
                    <a:solidFill>
                      <a:schemeClr val="tx1"/>
                    </a:solidFill>
                  </a:ln>
                </a:endParaRPr>
              </a:p>
            </p:txBody>
          </p:sp>
          <p:sp>
            <p:nvSpPr>
              <p:cNvPr id="912" name="Line 311"/>
              <p:cNvSpPr>
                <a:spLocks noChangeShapeType="1"/>
              </p:cNvSpPr>
              <p:nvPr/>
            </p:nvSpPr>
            <p:spPr bwMode="auto">
              <a:xfrm>
                <a:off x="2924" y="3522"/>
                <a:ext cx="0" cy="30"/>
              </a:xfrm>
              <a:prstGeom prst="line">
                <a:avLst/>
              </a:prstGeom>
              <a:noFill/>
              <a:ln w="19050">
                <a:solidFill>
                  <a:schemeClr val="tx1"/>
                </a:solidFill>
                <a:prstDash val="solid"/>
                <a:round/>
                <a:headEnd/>
                <a:tailEnd/>
              </a:ln>
              <a:extLst/>
            </p:spPr>
            <p:txBody>
              <a:bodyPr vert="horz" wrap="square" lIns="71190" tIns="35595" rIns="71190" bIns="35595" numCol="1" anchor="t" anchorCtr="0" compatLnSpc="1">
                <a:prstTxWarp prst="textNoShape">
                  <a:avLst/>
                </a:prstTxWarp>
              </a:bodyPr>
              <a:lstStyle/>
              <a:p>
                <a:endParaRPr lang="en-US" sz="1588" dirty="0">
                  <a:ln>
                    <a:solidFill>
                      <a:schemeClr val="tx1"/>
                    </a:solidFill>
                  </a:ln>
                </a:endParaRPr>
              </a:p>
            </p:txBody>
          </p:sp>
          <p:sp>
            <p:nvSpPr>
              <p:cNvPr id="913" name="Line 312"/>
              <p:cNvSpPr>
                <a:spLocks noChangeShapeType="1"/>
              </p:cNvSpPr>
              <p:nvPr/>
            </p:nvSpPr>
            <p:spPr bwMode="auto">
              <a:xfrm>
                <a:off x="3026" y="3522"/>
                <a:ext cx="0" cy="30"/>
              </a:xfrm>
              <a:prstGeom prst="line">
                <a:avLst/>
              </a:prstGeom>
              <a:noFill/>
              <a:ln w="19050">
                <a:solidFill>
                  <a:schemeClr val="tx1"/>
                </a:solidFill>
                <a:prstDash val="solid"/>
                <a:round/>
                <a:headEnd/>
                <a:tailEnd/>
              </a:ln>
              <a:extLst/>
            </p:spPr>
            <p:txBody>
              <a:bodyPr vert="horz" wrap="square" lIns="71190" tIns="35595" rIns="71190" bIns="35595" numCol="1" anchor="t" anchorCtr="0" compatLnSpc="1">
                <a:prstTxWarp prst="textNoShape">
                  <a:avLst/>
                </a:prstTxWarp>
              </a:bodyPr>
              <a:lstStyle/>
              <a:p>
                <a:endParaRPr lang="en-US" sz="1588" dirty="0">
                  <a:ln>
                    <a:solidFill>
                      <a:schemeClr val="tx1"/>
                    </a:solidFill>
                  </a:ln>
                </a:endParaRPr>
              </a:p>
            </p:txBody>
          </p:sp>
          <p:sp>
            <p:nvSpPr>
              <p:cNvPr id="914" name="Line 313"/>
              <p:cNvSpPr>
                <a:spLocks noChangeShapeType="1"/>
              </p:cNvSpPr>
              <p:nvPr/>
            </p:nvSpPr>
            <p:spPr bwMode="auto">
              <a:xfrm>
                <a:off x="3128" y="3522"/>
                <a:ext cx="0" cy="30"/>
              </a:xfrm>
              <a:prstGeom prst="line">
                <a:avLst/>
              </a:prstGeom>
              <a:noFill/>
              <a:ln w="19050">
                <a:solidFill>
                  <a:schemeClr val="tx1"/>
                </a:solidFill>
                <a:prstDash val="solid"/>
                <a:round/>
                <a:headEnd/>
                <a:tailEnd/>
              </a:ln>
              <a:extLst/>
            </p:spPr>
            <p:txBody>
              <a:bodyPr vert="horz" wrap="square" lIns="71190" tIns="35595" rIns="71190" bIns="35595" numCol="1" anchor="t" anchorCtr="0" compatLnSpc="1">
                <a:prstTxWarp prst="textNoShape">
                  <a:avLst/>
                </a:prstTxWarp>
              </a:bodyPr>
              <a:lstStyle/>
              <a:p>
                <a:endParaRPr lang="en-US" sz="1588" dirty="0">
                  <a:ln>
                    <a:solidFill>
                      <a:schemeClr val="tx1"/>
                    </a:solidFill>
                  </a:ln>
                </a:endParaRPr>
              </a:p>
            </p:txBody>
          </p:sp>
          <p:sp>
            <p:nvSpPr>
              <p:cNvPr id="915" name="Line 314"/>
              <p:cNvSpPr>
                <a:spLocks noChangeShapeType="1"/>
              </p:cNvSpPr>
              <p:nvPr/>
            </p:nvSpPr>
            <p:spPr bwMode="auto">
              <a:xfrm>
                <a:off x="3232" y="3522"/>
                <a:ext cx="0" cy="30"/>
              </a:xfrm>
              <a:prstGeom prst="line">
                <a:avLst/>
              </a:prstGeom>
              <a:noFill/>
              <a:ln w="19050">
                <a:solidFill>
                  <a:schemeClr val="tx1"/>
                </a:solidFill>
                <a:prstDash val="solid"/>
                <a:round/>
                <a:headEnd/>
                <a:tailEnd/>
              </a:ln>
              <a:extLst/>
            </p:spPr>
            <p:txBody>
              <a:bodyPr vert="horz" wrap="square" lIns="71190" tIns="35595" rIns="71190" bIns="35595" numCol="1" anchor="t" anchorCtr="0" compatLnSpc="1">
                <a:prstTxWarp prst="textNoShape">
                  <a:avLst/>
                </a:prstTxWarp>
              </a:bodyPr>
              <a:lstStyle/>
              <a:p>
                <a:endParaRPr lang="en-US" sz="1588" dirty="0">
                  <a:ln>
                    <a:solidFill>
                      <a:schemeClr val="tx1"/>
                    </a:solidFill>
                  </a:ln>
                </a:endParaRPr>
              </a:p>
            </p:txBody>
          </p:sp>
          <p:sp>
            <p:nvSpPr>
              <p:cNvPr id="916" name="Line 315"/>
              <p:cNvSpPr>
                <a:spLocks noChangeShapeType="1"/>
              </p:cNvSpPr>
              <p:nvPr/>
            </p:nvSpPr>
            <p:spPr bwMode="auto">
              <a:xfrm>
                <a:off x="3334" y="3522"/>
                <a:ext cx="0" cy="30"/>
              </a:xfrm>
              <a:prstGeom prst="line">
                <a:avLst/>
              </a:prstGeom>
              <a:noFill/>
              <a:ln w="19050">
                <a:solidFill>
                  <a:schemeClr val="tx1"/>
                </a:solidFill>
                <a:prstDash val="solid"/>
                <a:round/>
                <a:headEnd/>
                <a:tailEnd/>
              </a:ln>
              <a:extLst/>
            </p:spPr>
            <p:txBody>
              <a:bodyPr vert="horz" wrap="square" lIns="71190" tIns="35595" rIns="71190" bIns="35595" numCol="1" anchor="t" anchorCtr="0" compatLnSpc="1">
                <a:prstTxWarp prst="textNoShape">
                  <a:avLst/>
                </a:prstTxWarp>
              </a:bodyPr>
              <a:lstStyle/>
              <a:p>
                <a:endParaRPr lang="en-US" sz="1588" dirty="0">
                  <a:ln>
                    <a:solidFill>
                      <a:schemeClr val="tx1"/>
                    </a:solidFill>
                  </a:ln>
                </a:endParaRPr>
              </a:p>
            </p:txBody>
          </p:sp>
          <p:sp>
            <p:nvSpPr>
              <p:cNvPr id="917" name="Line 316"/>
              <p:cNvSpPr>
                <a:spLocks noChangeShapeType="1"/>
              </p:cNvSpPr>
              <p:nvPr/>
            </p:nvSpPr>
            <p:spPr bwMode="auto">
              <a:xfrm>
                <a:off x="3436" y="3522"/>
                <a:ext cx="0" cy="30"/>
              </a:xfrm>
              <a:prstGeom prst="line">
                <a:avLst/>
              </a:prstGeom>
              <a:noFill/>
              <a:ln w="19050">
                <a:solidFill>
                  <a:schemeClr val="tx1"/>
                </a:solidFill>
                <a:prstDash val="solid"/>
                <a:round/>
                <a:headEnd/>
                <a:tailEnd/>
              </a:ln>
              <a:extLst/>
            </p:spPr>
            <p:txBody>
              <a:bodyPr vert="horz" wrap="square" lIns="71190" tIns="35595" rIns="71190" bIns="35595" numCol="1" anchor="t" anchorCtr="0" compatLnSpc="1">
                <a:prstTxWarp prst="textNoShape">
                  <a:avLst/>
                </a:prstTxWarp>
              </a:bodyPr>
              <a:lstStyle/>
              <a:p>
                <a:endParaRPr lang="en-US" sz="1588" dirty="0">
                  <a:ln>
                    <a:solidFill>
                      <a:schemeClr val="tx1"/>
                    </a:solidFill>
                  </a:ln>
                </a:endParaRPr>
              </a:p>
            </p:txBody>
          </p:sp>
          <p:sp>
            <p:nvSpPr>
              <p:cNvPr id="918" name="Line 317"/>
              <p:cNvSpPr>
                <a:spLocks noChangeShapeType="1"/>
              </p:cNvSpPr>
              <p:nvPr/>
            </p:nvSpPr>
            <p:spPr bwMode="auto">
              <a:xfrm>
                <a:off x="3542" y="3522"/>
                <a:ext cx="0" cy="30"/>
              </a:xfrm>
              <a:prstGeom prst="line">
                <a:avLst/>
              </a:prstGeom>
              <a:noFill/>
              <a:ln w="19050">
                <a:solidFill>
                  <a:schemeClr val="tx1"/>
                </a:solidFill>
                <a:prstDash val="solid"/>
                <a:round/>
                <a:headEnd/>
                <a:tailEnd/>
              </a:ln>
              <a:extLst/>
            </p:spPr>
            <p:txBody>
              <a:bodyPr vert="horz" wrap="square" lIns="71190" tIns="35595" rIns="71190" bIns="35595" numCol="1" anchor="t" anchorCtr="0" compatLnSpc="1">
                <a:prstTxWarp prst="textNoShape">
                  <a:avLst/>
                </a:prstTxWarp>
              </a:bodyPr>
              <a:lstStyle/>
              <a:p>
                <a:endParaRPr lang="en-US" sz="1588" dirty="0">
                  <a:ln>
                    <a:solidFill>
                      <a:schemeClr val="tx1"/>
                    </a:solidFill>
                  </a:ln>
                </a:endParaRPr>
              </a:p>
            </p:txBody>
          </p:sp>
          <p:sp>
            <p:nvSpPr>
              <p:cNvPr id="919" name="Line 318"/>
              <p:cNvSpPr>
                <a:spLocks noChangeShapeType="1"/>
              </p:cNvSpPr>
              <p:nvPr/>
            </p:nvSpPr>
            <p:spPr bwMode="auto">
              <a:xfrm>
                <a:off x="3646" y="3522"/>
                <a:ext cx="0" cy="30"/>
              </a:xfrm>
              <a:prstGeom prst="line">
                <a:avLst/>
              </a:prstGeom>
              <a:noFill/>
              <a:ln w="19050">
                <a:solidFill>
                  <a:schemeClr val="tx1"/>
                </a:solidFill>
                <a:prstDash val="solid"/>
                <a:round/>
                <a:headEnd/>
                <a:tailEnd/>
              </a:ln>
              <a:extLst/>
            </p:spPr>
            <p:txBody>
              <a:bodyPr vert="horz" wrap="square" lIns="71190" tIns="35595" rIns="71190" bIns="35595" numCol="1" anchor="t" anchorCtr="0" compatLnSpc="1">
                <a:prstTxWarp prst="textNoShape">
                  <a:avLst/>
                </a:prstTxWarp>
              </a:bodyPr>
              <a:lstStyle/>
              <a:p>
                <a:endParaRPr lang="en-US" sz="1588" dirty="0">
                  <a:ln>
                    <a:solidFill>
                      <a:schemeClr val="tx1"/>
                    </a:solidFill>
                  </a:ln>
                </a:endParaRPr>
              </a:p>
            </p:txBody>
          </p:sp>
          <p:sp>
            <p:nvSpPr>
              <p:cNvPr id="920" name="Line 319"/>
              <p:cNvSpPr>
                <a:spLocks noChangeShapeType="1"/>
              </p:cNvSpPr>
              <p:nvPr/>
            </p:nvSpPr>
            <p:spPr bwMode="auto">
              <a:xfrm>
                <a:off x="3748" y="3522"/>
                <a:ext cx="0" cy="30"/>
              </a:xfrm>
              <a:prstGeom prst="line">
                <a:avLst/>
              </a:prstGeom>
              <a:noFill/>
              <a:ln w="19050">
                <a:solidFill>
                  <a:schemeClr val="tx1"/>
                </a:solidFill>
                <a:prstDash val="solid"/>
                <a:round/>
                <a:headEnd/>
                <a:tailEnd/>
              </a:ln>
              <a:extLst/>
            </p:spPr>
            <p:txBody>
              <a:bodyPr vert="horz" wrap="square" lIns="71190" tIns="35595" rIns="71190" bIns="35595" numCol="1" anchor="t" anchorCtr="0" compatLnSpc="1">
                <a:prstTxWarp prst="textNoShape">
                  <a:avLst/>
                </a:prstTxWarp>
              </a:bodyPr>
              <a:lstStyle/>
              <a:p>
                <a:endParaRPr lang="en-US" sz="1588" dirty="0">
                  <a:ln>
                    <a:solidFill>
                      <a:schemeClr val="tx1"/>
                    </a:solidFill>
                  </a:ln>
                </a:endParaRPr>
              </a:p>
            </p:txBody>
          </p:sp>
          <p:sp>
            <p:nvSpPr>
              <p:cNvPr id="921" name="Line 320"/>
              <p:cNvSpPr>
                <a:spLocks noChangeShapeType="1"/>
              </p:cNvSpPr>
              <p:nvPr/>
            </p:nvSpPr>
            <p:spPr bwMode="auto">
              <a:xfrm>
                <a:off x="3852" y="3522"/>
                <a:ext cx="0" cy="30"/>
              </a:xfrm>
              <a:prstGeom prst="line">
                <a:avLst/>
              </a:prstGeom>
              <a:noFill/>
              <a:ln w="19050">
                <a:solidFill>
                  <a:schemeClr val="tx1"/>
                </a:solidFill>
                <a:prstDash val="solid"/>
                <a:round/>
                <a:headEnd/>
                <a:tailEnd/>
              </a:ln>
              <a:extLst/>
            </p:spPr>
            <p:txBody>
              <a:bodyPr vert="horz" wrap="square" lIns="71190" tIns="35595" rIns="71190" bIns="35595" numCol="1" anchor="t" anchorCtr="0" compatLnSpc="1">
                <a:prstTxWarp prst="textNoShape">
                  <a:avLst/>
                </a:prstTxWarp>
              </a:bodyPr>
              <a:lstStyle/>
              <a:p>
                <a:endParaRPr lang="en-US" sz="1588" dirty="0">
                  <a:ln>
                    <a:solidFill>
                      <a:schemeClr val="tx1"/>
                    </a:solidFill>
                  </a:ln>
                </a:endParaRPr>
              </a:p>
            </p:txBody>
          </p:sp>
          <p:sp>
            <p:nvSpPr>
              <p:cNvPr id="922" name="Freeform 321"/>
              <p:cNvSpPr>
                <a:spLocks/>
              </p:cNvSpPr>
              <p:nvPr/>
            </p:nvSpPr>
            <p:spPr bwMode="auto">
              <a:xfrm>
                <a:off x="2620" y="3788"/>
                <a:ext cx="42" cy="670"/>
              </a:xfrm>
              <a:custGeom>
                <a:avLst/>
                <a:gdLst>
                  <a:gd name="T0" fmla="*/ 0 w 42"/>
                  <a:gd name="T1" fmla="*/ 0 h 670"/>
                  <a:gd name="T2" fmla="*/ 42 w 42"/>
                  <a:gd name="T3" fmla="*/ 0 h 670"/>
                  <a:gd name="T4" fmla="*/ 42 w 42"/>
                  <a:gd name="T5" fmla="*/ 670 h 670"/>
                </a:gdLst>
                <a:ahLst/>
                <a:cxnLst>
                  <a:cxn ang="0">
                    <a:pos x="T0" y="T1"/>
                  </a:cxn>
                  <a:cxn ang="0">
                    <a:pos x="T2" y="T3"/>
                  </a:cxn>
                  <a:cxn ang="0">
                    <a:pos x="T4" y="T5"/>
                  </a:cxn>
                </a:cxnLst>
                <a:rect l="0" t="0" r="r" b="b"/>
                <a:pathLst>
                  <a:path w="42" h="670">
                    <a:moveTo>
                      <a:pt x="0" y="0"/>
                    </a:moveTo>
                    <a:lnTo>
                      <a:pt x="42" y="0"/>
                    </a:lnTo>
                    <a:lnTo>
                      <a:pt x="42" y="670"/>
                    </a:lnTo>
                  </a:path>
                </a:pathLst>
              </a:custGeom>
              <a:noFill/>
              <a:ln w="190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923" name="Rectangle 322"/>
              <p:cNvSpPr>
                <a:spLocks noChangeArrowheads="1"/>
              </p:cNvSpPr>
              <p:nvPr/>
            </p:nvSpPr>
            <p:spPr bwMode="auto">
              <a:xfrm>
                <a:off x="2480" y="3744"/>
                <a:ext cx="90"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94" b="1" dirty="0">
                    <a:latin typeface="+mn-lt"/>
                  </a:rPr>
                  <a:t>10.0</a:t>
                </a:r>
                <a:endParaRPr lang="en-US" altLang="en-US" sz="1588" dirty="0">
                  <a:latin typeface="+mn-lt"/>
                </a:endParaRPr>
              </a:p>
            </p:txBody>
          </p:sp>
          <p:sp>
            <p:nvSpPr>
              <p:cNvPr id="924" name="Line 323"/>
              <p:cNvSpPr>
                <a:spLocks noChangeShapeType="1"/>
              </p:cNvSpPr>
              <p:nvPr/>
            </p:nvSpPr>
            <p:spPr bwMode="auto">
              <a:xfrm>
                <a:off x="2620" y="3952"/>
                <a:ext cx="42"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925" name="Rectangle 324"/>
              <p:cNvSpPr>
                <a:spLocks noChangeArrowheads="1"/>
              </p:cNvSpPr>
              <p:nvPr/>
            </p:nvSpPr>
            <p:spPr bwMode="auto">
              <a:xfrm>
                <a:off x="2516" y="3908"/>
                <a:ext cx="64"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94" b="1" dirty="0">
                    <a:latin typeface="+mn-lt"/>
                  </a:rPr>
                  <a:t>3.0</a:t>
                </a:r>
                <a:endParaRPr lang="en-US" altLang="en-US" sz="1588" dirty="0">
                  <a:latin typeface="+mn-lt"/>
                </a:endParaRPr>
              </a:p>
            </p:txBody>
          </p:sp>
          <p:sp>
            <p:nvSpPr>
              <p:cNvPr id="926" name="Line 325"/>
              <p:cNvSpPr>
                <a:spLocks noChangeShapeType="1"/>
              </p:cNvSpPr>
              <p:nvPr/>
            </p:nvSpPr>
            <p:spPr bwMode="auto">
              <a:xfrm>
                <a:off x="2620" y="4124"/>
                <a:ext cx="42"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927" name="Rectangle 326"/>
              <p:cNvSpPr>
                <a:spLocks noChangeArrowheads="1"/>
              </p:cNvSpPr>
              <p:nvPr/>
            </p:nvSpPr>
            <p:spPr bwMode="auto">
              <a:xfrm>
                <a:off x="2516" y="4080"/>
                <a:ext cx="64"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94" b="1" dirty="0">
                    <a:latin typeface="+mn-lt"/>
                  </a:rPr>
                  <a:t>1.0</a:t>
                </a:r>
                <a:endParaRPr lang="en-US" altLang="en-US" sz="1588" dirty="0">
                  <a:latin typeface="+mn-lt"/>
                </a:endParaRPr>
              </a:p>
            </p:txBody>
          </p:sp>
        </p:grpSp>
        <p:grpSp>
          <p:nvGrpSpPr>
            <p:cNvPr id="309" name="Group 528"/>
            <p:cNvGrpSpPr>
              <a:grpSpLocks/>
            </p:cNvGrpSpPr>
            <p:nvPr/>
          </p:nvGrpSpPr>
          <p:grpSpPr bwMode="auto">
            <a:xfrm>
              <a:off x="2516" y="2794"/>
              <a:ext cx="3376" cy="1748"/>
              <a:chOff x="2516" y="2794"/>
              <a:chExt cx="3376" cy="1748"/>
            </a:xfrm>
          </p:grpSpPr>
          <p:sp>
            <p:nvSpPr>
              <p:cNvPr id="383" name="Line 328"/>
              <p:cNvSpPr>
                <a:spLocks noChangeShapeType="1"/>
              </p:cNvSpPr>
              <p:nvPr/>
            </p:nvSpPr>
            <p:spPr bwMode="auto">
              <a:xfrm>
                <a:off x="2620" y="4294"/>
                <a:ext cx="42"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84" name="Rectangle 329"/>
              <p:cNvSpPr>
                <a:spLocks noChangeArrowheads="1"/>
              </p:cNvSpPr>
              <p:nvPr/>
            </p:nvSpPr>
            <p:spPr bwMode="auto">
              <a:xfrm>
                <a:off x="2516" y="4250"/>
                <a:ext cx="64"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94" b="1" dirty="0">
                    <a:latin typeface="+mn-lt"/>
                  </a:rPr>
                  <a:t>0.3</a:t>
                </a:r>
                <a:endParaRPr lang="en-US" altLang="en-US" sz="1588" dirty="0">
                  <a:latin typeface="+mn-lt"/>
                </a:endParaRPr>
              </a:p>
            </p:txBody>
          </p:sp>
          <p:sp>
            <p:nvSpPr>
              <p:cNvPr id="385" name="Line 330"/>
              <p:cNvSpPr>
                <a:spLocks noChangeShapeType="1"/>
              </p:cNvSpPr>
              <p:nvPr/>
            </p:nvSpPr>
            <p:spPr bwMode="auto">
              <a:xfrm>
                <a:off x="2620" y="4458"/>
                <a:ext cx="42"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86" name="Rectangle 331"/>
              <p:cNvSpPr>
                <a:spLocks noChangeArrowheads="1"/>
              </p:cNvSpPr>
              <p:nvPr/>
            </p:nvSpPr>
            <p:spPr bwMode="auto">
              <a:xfrm>
                <a:off x="2516" y="4414"/>
                <a:ext cx="64"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94" b="1" dirty="0">
                    <a:latin typeface="+mn-lt"/>
                  </a:rPr>
                  <a:t>0.1</a:t>
                </a:r>
                <a:endParaRPr lang="en-US" altLang="en-US" sz="1588" dirty="0">
                  <a:latin typeface="+mn-lt"/>
                </a:endParaRPr>
              </a:p>
            </p:txBody>
          </p:sp>
          <p:sp>
            <p:nvSpPr>
              <p:cNvPr id="387" name="Rectangle 332"/>
              <p:cNvSpPr>
                <a:spLocks noChangeArrowheads="1"/>
              </p:cNvSpPr>
              <p:nvPr/>
            </p:nvSpPr>
            <p:spPr bwMode="auto">
              <a:xfrm>
                <a:off x="2904" y="4484"/>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1</a:t>
                </a:r>
                <a:endParaRPr lang="en-US" altLang="en-US" sz="1588" dirty="0">
                  <a:latin typeface="+mn-lt"/>
                </a:endParaRPr>
              </a:p>
            </p:txBody>
          </p:sp>
          <p:sp>
            <p:nvSpPr>
              <p:cNvPr id="388" name="Rectangle 333"/>
              <p:cNvSpPr>
                <a:spLocks noChangeArrowheads="1"/>
              </p:cNvSpPr>
              <p:nvPr/>
            </p:nvSpPr>
            <p:spPr bwMode="auto">
              <a:xfrm>
                <a:off x="2580" y="4490"/>
                <a:ext cx="13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618" b="1" dirty="0">
                    <a:latin typeface="+mn-lt"/>
                  </a:rPr>
                  <a:t>Baseline</a:t>
                </a:r>
                <a:endParaRPr lang="en-US" altLang="en-US" sz="1588" dirty="0">
                  <a:latin typeface="+mn-lt"/>
                </a:endParaRPr>
              </a:p>
            </p:txBody>
          </p:sp>
          <p:sp>
            <p:nvSpPr>
              <p:cNvPr id="389" name="Rectangle 334"/>
              <p:cNvSpPr>
                <a:spLocks noChangeArrowheads="1"/>
              </p:cNvSpPr>
              <p:nvPr/>
            </p:nvSpPr>
            <p:spPr bwMode="auto">
              <a:xfrm>
                <a:off x="3014" y="4484"/>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2</a:t>
                </a:r>
                <a:endParaRPr lang="en-US" altLang="en-US" sz="1588" dirty="0">
                  <a:latin typeface="+mn-lt"/>
                </a:endParaRPr>
              </a:p>
            </p:txBody>
          </p:sp>
          <p:sp>
            <p:nvSpPr>
              <p:cNvPr id="575" name="Rectangle 335"/>
              <p:cNvSpPr>
                <a:spLocks noChangeArrowheads="1"/>
              </p:cNvSpPr>
              <p:nvPr/>
            </p:nvSpPr>
            <p:spPr bwMode="auto">
              <a:xfrm>
                <a:off x="3114" y="4484"/>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3</a:t>
                </a:r>
                <a:endParaRPr lang="en-US" altLang="en-US" sz="1588" dirty="0">
                  <a:latin typeface="+mn-lt"/>
                </a:endParaRPr>
              </a:p>
            </p:txBody>
          </p:sp>
          <p:sp>
            <p:nvSpPr>
              <p:cNvPr id="576" name="Rectangle 336"/>
              <p:cNvSpPr>
                <a:spLocks noChangeArrowheads="1"/>
              </p:cNvSpPr>
              <p:nvPr/>
            </p:nvSpPr>
            <p:spPr bwMode="auto">
              <a:xfrm>
                <a:off x="3216" y="4484"/>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4</a:t>
                </a:r>
                <a:endParaRPr lang="en-US" altLang="en-US" sz="1588" dirty="0">
                  <a:latin typeface="+mn-lt"/>
                </a:endParaRPr>
              </a:p>
            </p:txBody>
          </p:sp>
          <p:sp>
            <p:nvSpPr>
              <p:cNvPr id="577" name="Rectangle 337"/>
              <p:cNvSpPr>
                <a:spLocks noChangeArrowheads="1"/>
              </p:cNvSpPr>
              <p:nvPr/>
            </p:nvSpPr>
            <p:spPr bwMode="auto">
              <a:xfrm>
                <a:off x="3318" y="4484"/>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5</a:t>
                </a:r>
                <a:endParaRPr lang="en-US" altLang="en-US" sz="1588" dirty="0">
                  <a:latin typeface="+mn-lt"/>
                </a:endParaRPr>
              </a:p>
            </p:txBody>
          </p:sp>
          <p:sp>
            <p:nvSpPr>
              <p:cNvPr id="578" name="Rectangle 338"/>
              <p:cNvSpPr>
                <a:spLocks noChangeArrowheads="1"/>
              </p:cNvSpPr>
              <p:nvPr/>
            </p:nvSpPr>
            <p:spPr bwMode="auto">
              <a:xfrm>
                <a:off x="3420" y="4484"/>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6</a:t>
                </a:r>
                <a:endParaRPr lang="en-US" altLang="en-US" sz="1588" dirty="0">
                  <a:latin typeface="+mn-lt"/>
                </a:endParaRPr>
              </a:p>
            </p:txBody>
          </p:sp>
          <p:sp>
            <p:nvSpPr>
              <p:cNvPr id="579" name="Rectangle 339"/>
              <p:cNvSpPr>
                <a:spLocks noChangeArrowheads="1"/>
              </p:cNvSpPr>
              <p:nvPr/>
            </p:nvSpPr>
            <p:spPr bwMode="auto">
              <a:xfrm>
                <a:off x="3526" y="4484"/>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7</a:t>
                </a:r>
                <a:endParaRPr lang="en-US" altLang="en-US" sz="1588" dirty="0">
                  <a:latin typeface="+mn-lt"/>
                </a:endParaRPr>
              </a:p>
            </p:txBody>
          </p:sp>
          <p:sp>
            <p:nvSpPr>
              <p:cNvPr id="580" name="Rectangle 340"/>
              <p:cNvSpPr>
                <a:spLocks noChangeArrowheads="1"/>
              </p:cNvSpPr>
              <p:nvPr/>
            </p:nvSpPr>
            <p:spPr bwMode="auto">
              <a:xfrm>
                <a:off x="3624" y="4484"/>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8</a:t>
                </a:r>
                <a:endParaRPr lang="en-US" altLang="en-US" sz="1588" dirty="0">
                  <a:latin typeface="+mn-lt"/>
                </a:endParaRPr>
              </a:p>
            </p:txBody>
          </p:sp>
          <p:sp>
            <p:nvSpPr>
              <p:cNvPr id="581" name="Rectangle 341"/>
              <p:cNvSpPr>
                <a:spLocks noChangeArrowheads="1"/>
              </p:cNvSpPr>
              <p:nvPr/>
            </p:nvSpPr>
            <p:spPr bwMode="auto">
              <a:xfrm>
                <a:off x="3730" y="4484"/>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9</a:t>
                </a:r>
                <a:endParaRPr lang="en-US" altLang="en-US" sz="1588" dirty="0">
                  <a:latin typeface="+mn-lt"/>
                </a:endParaRPr>
              </a:p>
            </p:txBody>
          </p:sp>
          <p:sp>
            <p:nvSpPr>
              <p:cNvPr id="582" name="Rectangle 342"/>
              <p:cNvSpPr>
                <a:spLocks noChangeArrowheads="1"/>
              </p:cNvSpPr>
              <p:nvPr/>
            </p:nvSpPr>
            <p:spPr bwMode="auto">
              <a:xfrm>
                <a:off x="3816" y="4484"/>
                <a:ext cx="46"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10</a:t>
                </a:r>
                <a:endParaRPr lang="en-US" altLang="en-US" sz="1588" dirty="0">
                  <a:latin typeface="+mn-lt"/>
                </a:endParaRPr>
              </a:p>
            </p:txBody>
          </p:sp>
          <p:sp>
            <p:nvSpPr>
              <p:cNvPr id="583" name="Rectangle 343"/>
              <p:cNvSpPr>
                <a:spLocks noChangeArrowheads="1"/>
              </p:cNvSpPr>
              <p:nvPr/>
            </p:nvSpPr>
            <p:spPr bwMode="auto">
              <a:xfrm>
                <a:off x="3920" y="4484"/>
                <a:ext cx="46"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11</a:t>
                </a:r>
                <a:endParaRPr lang="en-US" altLang="en-US" sz="1588" dirty="0">
                  <a:latin typeface="+mn-lt"/>
                </a:endParaRPr>
              </a:p>
            </p:txBody>
          </p:sp>
          <p:sp>
            <p:nvSpPr>
              <p:cNvPr id="584" name="Rectangle 344"/>
              <p:cNvSpPr>
                <a:spLocks noChangeArrowheads="1"/>
              </p:cNvSpPr>
              <p:nvPr/>
            </p:nvSpPr>
            <p:spPr bwMode="auto">
              <a:xfrm>
                <a:off x="2804" y="4484"/>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0</a:t>
                </a:r>
                <a:endParaRPr lang="en-US" altLang="en-US" sz="1588" dirty="0">
                  <a:latin typeface="+mn-lt"/>
                </a:endParaRPr>
              </a:p>
            </p:txBody>
          </p:sp>
          <p:sp>
            <p:nvSpPr>
              <p:cNvPr id="585" name="Freeform 345"/>
              <p:cNvSpPr>
                <a:spLocks/>
              </p:cNvSpPr>
              <p:nvPr/>
            </p:nvSpPr>
            <p:spPr bwMode="auto">
              <a:xfrm>
                <a:off x="2662" y="4460"/>
                <a:ext cx="1292" cy="32"/>
              </a:xfrm>
              <a:custGeom>
                <a:avLst/>
                <a:gdLst>
                  <a:gd name="T0" fmla="*/ 0 w 1292"/>
                  <a:gd name="T1" fmla="*/ 0 h 32"/>
                  <a:gd name="T2" fmla="*/ 1292 w 1292"/>
                  <a:gd name="T3" fmla="*/ 0 h 32"/>
                  <a:gd name="T4" fmla="*/ 1288 w 1292"/>
                  <a:gd name="T5" fmla="*/ 0 h 32"/>
                  <a:gd name="T6" fmla="*/ 1288 w 1292"/>
                  <a:gd name="T7" fmla="*/ 32 h 32"/>
                </a:gdLst>
                <a:ahLst/>
                <a:cxnLst>
                  <a:cxn ang="0">
                    <a:pos x="T0" y="T1"/>
                  </a:cxn>
                  <a:cxn ang="0">
                    <a:pos x="T2" y="T3"/>
                  </a:cxn>
                  <a:cxn ang="0">
                    <a:pos x="T4" y="T5"/>
                  </a:cxn>
                  <a:cxn ang="0">
                    <a:pos x="T6" y="T7"/>
                  </a:cxn>
                </a:cxnLst>
                <a:rect l="0" t="0" r="r" b="b"/>
                <a:pathLst>
                  <a:path w="1292" h="32">
                    <a:moveTo>
                      <a:pt x="0" y="0"/>
                    </a:moveTo>
                    <a:lnTo>
                      <a:pt x="1292" y="0"/>
                    </a:lnTo>
                    <a:lnTo>
                      <a:pt x="1288" y="0"/>
                    </a:lnTo>
                    <a:lnTo>
                      <a:pt x="1288" y="32"/>
                    </a:lnTo>
                  </a:path>
                </a:pathLst>
              </a:custGeom>
              <a:noFill/>
              <a:ln w="190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586" name="Line 346"/>
              <p:cNvSpPr>
                <a:spLocks noChangeShapeType="1"/>
              </p:cNvSpPr>
              <p:nvPr/>
            </p:nvSpPr>
            <p:spPr bwMode="auto">
              <a:xfrm>
                <a:off x="2718" y="4460"/>
                <a:ext cx="0" cy="32"/>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587" name="Line 347"/>
              <p:cNvSpPr>
                <a:spLocks noChangeShapeType="1"/>
              </p:cNvSpPr>
              <p:nvPr/>
            </p:nvSpPr>
            <p:spPr bwMode="auto">
              <a:xfrm>
                <a:off x="2822" y="4460"/>
                <a:ext cx="0" cy="32"/>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588" name="Line 348"/>
              <p:cNvSpPr>
                <a:spLocks noChangeShapeType="1"/>
              </p:cNvSpPr>
              <p:nvPr/>
            </p:nvSpPr>
            <p:spPr bwMode="auto">
              <a:xfrm>
                <a:off x="2924" y="4460"/>
                <a:ext cx="0" cy="32"/>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589" name="Line 349"/>
              <p:cNvSpPr>
                <a:spLocks noChangeShapeType="1"/>
              </p:cNvSpPr>
              <p:nvPr/>
            </p:nvSpPr>
            <p:spPr bwMode="auto">
              <a:xfrm>
                <a:off x="3026" y="4460"/>
                <a:ext cx="0" cy="32"/>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590" name="Line 350"/>
              <p:cNvSpPr>
                <a:spLocks noChangeShapeType="1"/>
              </p:cNvSpPr>
              <p:nvPr/>
            </p:nvSpPr>
            <p:spPr bwMode="auto">
              <a:xfrm>
                <a:off x="3128" y="4460"/>
                <a:ext cx="0" cy="32"/>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591" name="Line 351"/>
              <p:cNvSpPr>
                <a:spLocks noChangeShapeType="1"/>
              </p:cNvSpPr>
              <p:nvPr/>
            </p:nvSpPr>
            <p:spPr bwMode="auto">
              <a:xfrm>
                <a:off x="3232" y="4460"/>
                <a:ext cx="0" cy="32"/>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592" name="Line 352"/>
              <p:cNvSpPr>
                <a:spLocks noChangeShapeType="1"/>
              </p:cNvSpPr>
              <p:nvPr/>
            </p:nvSpPr>
            <p:spPr bwMode="auto">
              <a:xfrm>
                <a:off x="3334" y="4460"/>
                <a:ext cx="0" cy="32"/>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593" name="Line 353"/>
              <p:cNvSpPr>
                <a:spLocks noChangeShapeType="1"/>
              </p:cNvSpPr>
              <p:nvPr/>
            </p:nvSpPr>
            <p:spPr bwMode="auto">
              <a:xfrm>
                <a:off x="3436" y="4460"/>
                <a:ext cx="0" cy="32"/>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594" name="Line 354"/>
              <p:cNvSpPr>
                <a:spLocks noChangeShapeType="1"/>
              </p:cNvSpPr>
              <p:nvPr/>
            </p:nvSpPr>
            <p:spPr bwMode="auto">
              <a:xfrm>
                <a:off x="3542" y="4460"/>
                <a:ext cx="0" cy="32"/>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595" name="Line 355"/>
              <p:cNvSpPr>
                <a:spLocks noChangeShapeType="1"/>
              </p:cNvSpPr>
              <p:nvPr/>
            </p:nvSpPr>
            <p:spPr bwMode="auto">
              <a:xfrm>
                <a:off x="3646" y="4460"/>
                <a:ext cx="0" cy="32"/>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596" name="Line 356"/>
              <p:cNvSpPr>
                <a:spLocks noChangeShapeType="1"/>
              </p:cNvSpPr>
              <p:nvPr/>
            </p:nvSpPr>
            <p:spPr bwMode="auto">
              <a:xfrm>
                <a:off x="3748" y="4460"/>
                <a:ext cx="0" cy="32"/>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597" name="Line 357"/>
              <p:cNvSpPr>
                <a:spLocks noChangeShapeType="1"/>
              </p:cNvSpPr>
              <p:nvPr/>
            </p:nvSpPr>
            <p:spPr bwMode="auto">
              <a:xfrm>
                <a:off x="3852" y="4460"/>
                <a:ext cx="0" cy="32"/>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598" name="Freeform 358"/>
              <p:cNvSpPr>
                <a:spLocks/>
              </p:cNvSpPr>
              <p:nvPr/>
            </p:nvSpPr>
            <p:spPr bwMode="auto">
              <a:xfrm>
                <a:off x="4530" y="3466"/>
                <a:ext cx="0" cy="86"/>
              </a:xfrm>
              <a:custGeom>
                <a:avLst/>
                <a:gdLst>
                  <a:gd name="T0" fmla="*/ 0 h 86"/>
                  <a:gd name="T1" fmla="*/ 56 h 86"/>
                  <a:gd name="T2" fmla="*/ 86 h 86"/>
                </a:gdLst>
                <a:ahLst/>
                <a:cxnLst>
                  <a:cxn ang="0">
                    <a:pos x="0" y="T0"/>
                  </a:cxn>
                  <a:cxn ang="0">
                    <a:pos x="0" y="T1"/>
                  </a:cxn>
                  <a:cxn ang="0">
                    <a:pos x="0" y="T2"/>
                  </a:cxn>
                </a:cxnLst>
                <a:rect l="0" t="0" r="r" b="b"/>
                <a:pathLst>
                  <a:path h="86">
                    <a:moveTo>
                      <a:pt x="0" y="0"/>
                    </a:moveTo>
                    <a:lnTo>
                      <a:pt x="0" y="56"/>
                    </a:lnTo>
                    <a:lnTo>
                      <a:pt x="0" y="86"/>
                    </a:lnTo>
                  </a:path>
                </a:pathLst>
              </a:custGeom>
              <a:noFill/>
              <a:ln w="190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599" name="Freeform 359"/>
              <p:cNvSpPr>
                <a:spLocks/>
              </p:cNvSpPr>
              <p:nvPr/>
            </p:nvSpPr>
            <p:spPr bwMode="auto">
              <a:xfrm>
                <a:off x="4488" y="2838"/>
                <a:ext cx="42" cy="608"/>
              </a:xfrm>
              <a:custGeom>
                <a:avLst/>
                <a:gdLst>
                  <a:gd name="T0" fmla="*/ 0 w 42"/>
                  <a:gd name="T1" fmla="*/ 0 h 608"/>
                  <a:gd name="T2" fmla="*/ 42 w 42"/>
                  <a:gd name="T3" fmla="*/ 0 h 608"/>
                  <a:gd name="T4" fmla="*/ 42 w 42"/>
                  <a:gd name="T5" fmla="*/ 608 h 608"/>
                </a:gdLst>
                <a:ahLst/>
                <a:cxnLst>
                  <a:cxn ang="0">
                    <a:pos x="T0" y="T1"/>
                  </a:cxn>
                  <a:cxn ang="0">
                    <a:pos x="T2" y="T3"/>
                  </a:cxn>
                  <a:cxn ang="0">
                    <a:pos x="T4" y="T5"/>
                  </a:cxn>
                </a:cxnLst>
                <a:rect l="0" t="0" r="r" b="b"/>
                <a:pathLst>
                  <a:path w="42" h="608">
                    <a:moveTo>
                      <a:pt x="0" y="0"/>
                    </a:moveTo>
                    <a:lnTo>
                      <a:pt x="42" y="0"/>
                    </a:lnTo>
                    <a:lnTo>
                      <a:pt x="42" y="608"/>
                    </a:lnTo>
                  </a:path>
                </a:pathLst>
              </a:custGeom>
              <a:noFill/>
              <a:ln w="190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00" name="Rectangle 360"/>
              <p:cNvSpPr>
                <a:spLocks noChangeArrowheads="1"/>
              </p:cNvSpPr>
              <p:nvPr/>
            </p:nvSpPr>
            <p:spPr bwMode="auto">
              <a:xfrm>
                <a:off x="4366" y="2794"/>
                <a:ext cx="76"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94" b="1" dirty="0">
                    <a:latin typeface="+mn-lt"/>
                  </a:rPr>
                  <a:t>100</a:t>
                </a:r>
                <a:endParaRPr lang="en-US" altLang="en-US" sz="1588" dirty="0">
                  <a:latin typeface="+mn-lt"/>
                </a:endParaRPr>
              </a:p>
            </p:txBody>
          </p:sp>
          <p:sp>
            <p:nvSpPr>
              <p:cNvPr id="601" name="Line 361"/>
              <p:cNvSpPr>
                <a:spLocks noChangeShapeType="1"/>
              </p:cNvSpPr>
              <p:nvPr/>
            </p:nvSpPr>
            <p:spPr bwMode="auto">
              <a:xfrm>
                <a:off x="4488" y="3182"/>
                <a:ext cx="42"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02" name="Rectangle 362"/>
              <p:cNvSpPr>
                <a:spLocks noChangeArrowheads="1"/>
              </p:cNvSpPr>
              <p:nvPr/>
            </p:nvSpPr>
            <p:spPr bwMode="auto">
              <a:xfrm>
                <a:off x="4404" y="3138"/>
                <a:ext cx="51"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94" b="1" dirty="0">
                    <a:latin typeface="+mn-lt"/>
                  </a:rPr>
                  <a:t>30</a:t>
                </a:r>
                <a:endParaRPr lang="en-US" altLang="en-US" sz="1588" dirty="0">
                  <a:latin typeface="+mn-lt"/>
                </a:endParaRPr>
              </a:p>
            </p:txBody>
          </p:sp>
          <p:sp>
            <p:nvSpPr>
              <p:cNvPr id="603" name="Line 363"/>
              <p:cNvSpPr>
                <a:spLocks noChangeShapeType="1"/>
              </p:cNvSpPr>
              <p:nvPr/>
            </p:nvSpPr>
            <p:spPr bwMode="auto">
              <a:xfrm>
                <a:off x="4488" y="3522"/>
                <a:ext cx="42"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04" name="Rectangle 364"/>
              <p:cNvSpPr>
                <a:spLocks noChangeArrowheads="1"/>
              </p:cNvSpPr>
              <p:nvPr/>
            </p:nvSpPr>
            <p:spPr bwMode="auto">
              <a:xfrm>
                <a:off x="4404" y="3478"/>
                <a:ext cx="51"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94" b="1" dirty="0">
                    <a:latin typeface="+mn-lt"/>
                  </a:rPr>
                  <a:t>10</a:t>
                </a:r>
                <a:endParaRPr lang="en-US" altLang="en-US" sz="1588" dirty="0">
                  <a:latin typeface="+mn-lt"/>
                </a:endParaRPr>
              </a:p>
            </p:txBody>
          </p:sp>
          <p:sp>
            <p:nvSpPr>
              <p:cNvPr id="605" name="Rectangle 365"/>
              <p:cNvSpPr>
                <a:spLocks noChangeArrowheads="1"/>
              </p:cNvSpPr>
              <p:nvPr/>
            </p:nvSpPr>
            <p:spPr bwMode="auto">
              <a:xfrm>
                <a:off x="4760" y="3546"/>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1</a:t>
                </a:r>
                <a:endParaRPr lang="en-US" altLang="en-US" sz="1588" dirty="0">
                  <a:latin typeface="+mn-lt"/>
                </a:endParaRPr>
              </a:p>
            </p:txBody>
          </p:sp>
          <p:sp>
            <p:nvSpPr>
              <p:cNvPr id="612" name="Rectangle 372"/>
              <p:cNvSpPr>
                <a:spLocks noChangeArrowheads="1"/>
              </p:cNvSpPr>
              <p:nvPr/>
            </p:nvSpPr>
            <p:spPr bwMode="auto">
              <a:xfrm rot="16200000">
                <a:off x="4275" y="4219"/>
                <a:ext cx="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endParaRPr lang="en-US" altLang="en-US" sz="1588" dirty="0">
                  <a:latin typeface="+mn-lt"/>
                </a:endParaRPr>
              </a:p>
            </p:txBody>
          </p:sp>
          <p:sp>
            <p:nvSpPr>
              <p:cNvPr id="620" name="Rectangle 380"/>
              <p:cNvSpPr>
                <a:spLocks noChangeArrowheads="1"/>
              </p:cNvSpPr>
              <p:nvPr/>
            </p:nvSpPr>
            <p:spPr bwMode="auto">
              <a:xfrm>
                <a:off x="4868" y="3546"/>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2</a:t>
                </a:r>
                <a:endParaRPr lang="en-US" altLang="en-US" sz="1588" dirty="0">
                  <a:latin typeface="+mn-lt"/>
                </a:endParaRPr>
              </a:p>
            </p:txBody>
          </p:sp>
          <p:sp>
            <p:nvSpPr>
              <p:cNvPr id="621" name="Rectangle 381"/>
              <p:cNvSpPr>
                <a:spLocks noChangeArrowheads="1"/>
              </p:cNvSpPr>
              <p:nvPr/>
            </p:nvSpPr>
            <p:spPr bwMode="auto">
              <a:xfrm>
                <a:off x="4968" y="3546"/>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3</a:t>
                </a:r>
                <a:endParaRPr lang="en-US" altLang="en-US" sz="1588" dirty="0">
                  <a:latin typeface="+mn-lt"/>
                </a:endParaRPr>
              </a:p>
            </p:txBody>
          </p:sp>
          <p:sp>
            <p:nvSpPr>
              <p:cNvPr id="622" name="Rectangle 382"/>
              <p:cNvSpPr>
                <a:spLocks noChangeArrowheads="1"/>
              </p:cNvSpPr>
              <p:nvPr/>
            </p:nvSpPr>
            <p:spPr bwMode="auto">
              <a:xfrm>
                <a:off x="5060" y="3546"/>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4</a:t>
                </a:r>
                <a:endParaRPr lang="en-US" altLang="en-US" sz="1588" dirty="0">
                  <a:latin typeface="+mn-lt"/>
                </a:endParaRPr>
              </a:p>
            </p:txBody>
          </p:sp>
          <p:sp>
            <p:nvSpPr>
              <p:cNvPr id="623" name="Rectangle 383"/>
              <p:cNvSpPr>
                <a:spLocks noChangeArrowheads="1"/>
              </p:cNvSpPr>
              <p:nvPr/>
            </p:nvSpPr>
            <p:spPr bwMode="auto">
              <a:xfrm>
                <a:off x="5164" y="3546"/>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5</a:t>
                </a:r>
                <a:endParaRPr lang="en-US" altLang="en-US" sz="1588" dirty="0">
                  <a:latin typeface="+mn-lt"/>
                </a:endParaRPr>
              </a:p>
            </p:txBody>
          </p:sp>
          <p:sp>
            <p:nvSpPr>
              <p:cNvPr id="624" name="Rectangle 384"/>
              <p:cNvSpPr>
                <a:spLocks noChangeArrowheads="1"/>
              </p:cNvSpPr>
              <p:nvPr/>
            </p:nvSpPr>
            <p:spPr bwMode="auto">
              <a:xfrm>
                <a:off x="5264" y="3546"/>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6</a:t>
                </a:r>
                <a:endParaRPr lang="en-US" altLang="en-US" sz="1588" dirty="0">
                  <a:latin typeface="+mn-lt"/>
                </a:endParaRPr>
              </a:p>
            </p:txBody>
          </p:sp>
          <p:sp>
            <p:nvSpPr>
              <p:cNvPr id="625" name="Rectangle 385"/>
              <p:cNvSpPr>
                <a:spLocks noChangeArrowheads="1"/>
              </p:cNvSpPr>
              <p:nvPr/>
            </p:nvSpPr>
            <p:spPr bwMode="auto">
              <a:xfrm>
                <a:off x="5360" y="3546"/>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7</a:t>
                </a:r>
                <a:endParaRPr lang="en-US" altLang="en-US" sz="1588" dirty="0">
                  <a:latin typeface="+mn-lt"/>
                </a:endParaRPr>
              </a:p>
            </p:txBody>
          </p:sp>
          <p:sp>
            <p:nvSpPr>
              <p:cNvPr id="626" name="Rectangle 386"/>
              <p:cNvSpPr>
                <a:spLocks noChangeArrowheads="1"/>
              </p:cNvSpPr>
              <p:nvPr/>
            </p:nvSpPr>
            <p:spPr bwMode="auto">
              <a:xfrm>
                <a:off x="5458" y="3546"/>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8</a:t>
                </a:r>
                <a:endParaRPr lang="en-US" altLang="en-US" sz="1588" dirty="0">
                  <a:latin typeface="+mn-lt"/>
                </a:endParaRPr>
              </a:p>
            </p:txBody>
          </p:sp>
          <p:sp>
            <p:nvSpPr>
              <p:cNvPr id="627" name="Rectangle 387"/>
              <p:cNvSpPr>
                <a:spLocks noChangeArrowheads="1"/>
              </p:cNvSpPr>
              <p:nvPr/>
            </p:nvSpPr>
            <p:spPr bwMode="auto">
              <a:xfrm>
                <a:off x="5554" y="3546"/>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9</a:t>
                </a:r>
                <a:endParaRPr lang="en-US" altLang="en-US" sz="1588" dirty="0">
                  <a:latin typeface="+mn-lt"/>
                </a:endParaRPr>
              </a:p>
            </p:txBody>
          </p:sp>
          <p:sp>
            <p:nvSpPr>
              <p:cNvPr id="628" name="Rectangle 388"/>
              <p:cNvSpPr>
                <a:spLocks noChangeArrowheads="1"/>
              </p:cNvSpPr>
              <p:nvPr/>
            </p:nvSpPr>
            <p:spPr bwMode="auto">
              <a:xfrm>
                <a:off x="5638" y="3546"/>
                <a:ext cx="46"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10</a:t>
                </a:r>
                <a:endParaRPr lang="en-US" altLang="en-US" sz="1588" dirty="0">
                  <a:latin typeface="+mn-lt"/>
                </a:endParaRPr>
              </a:p>
            </p:txBody>
          </p:sp>
          <p:sp>
            <p:nvSpPr>
              <p:cNvPr id="629" name="Rectangle 389"/>
              <p:cNvSpPr>
                <a:spLocks noChangeArrowheads="1"/>
              </p:cNvSpPr>
              <p:nvPr/>
            </p:nvSpPr>
            <p:spPr bwMode="auto">
              <a:xfrm>
                <a:off x="5840" y="3546"/>
                <a:ext cx="46"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12</a:t>
                </a:r>
                <a:endParaRPr lang="en-US" altLang="en-US" sz="1588" dirty="0">
                  <a:latin typeface="+mn-lt"/>
                </a:endParaRPr>
              </a:p>
            </p:txBody>
          </p:sp>
          <p:sp>
            <p:nvSpPr>
              <p:cNvPr id="630" name="Rectangle 390"/>
              <p:cNvSpPr>
                <a:spLocks noChangeArrowheads="1"/>
              </p:cNvSpPr>
              <p:nvPr/>
            </p:nvSpPr>
            <p:spPr bwMode="auto">
              <a:xfrm>
                <a:off x="4672" y="3546"/>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0</a:t>
                </a:r>
                <a:endParaRPr lang="en-US" altLang="en-US" sz="1588" dirty="0">
                  <a:latin typeface="+mn-lt"/>
                </a:endParaRPr>
              </a:p>
            </p:txBody>
          </p:sp>
          <p:sp>
            <p:nvSpPr>
              <p:cNvPr id="631" name="Freeform 391"/>
              <p:cNvSpPr>
                <a:spLocks/>
              </p:cNvSpPr>
              <p:nvPr/>
            </p:nvSpPr>
            <p:spPr bwMode="auto">
              <a:xfrm>
                <a:off x="4530" y="3522"/>
                <a:ext cx="1342" cy="30"/>
              </a:xfrm>
              <a:custGeom>
                <a:avLst/>
                <a:gdLst>
                  <a:gd name="T0" fmla="*/ 0 w 1342"/>
                  <a:gd name="T1" fmla="*/ 0 h 30"/>
                  <a:gd name="T2" fmla="*/ 1292 w 1342"/>
                  <a:gd name="T3" fmla="*/ 0 h 30"/>
                  <a:gd name="T4" fmla="*/ 1342 w 1342"/>
                  <a:gd name="T5" fmla="*/ 0 h 30"/>
                  <a:gd name="T6" fmla="*/ 1342 w 1342"/>
                  <a:gd name="T7" fmla="*/ 30 h 30"/>
                </a:gdLst>
                <a:ahLst/>
                <a:cxnLst>
                  <a:cxn ang="0">
                    <a:pos x="T0" y="T1"/>
                  </a:cxn>
                  <a:cxn ang="0">
                    <a:pos x="T2" y="T3"/>
                  </a:cxn>
                  <a:cxn ang="0">
                    <a:pos x="T4" y="T5"/>
                  </a:cxn>
                  <a:cxn ang="0">
                    <a:pos x="T6" y="T7"/>
                  </a:cxn>
                </a:cxnLst>
                <a:rect l="0" t="0" r="r" b="b"/>
                <a:pathLst>
                  <a:path w="1342" h="30">
                    <a:moveTo>
                      <a:pt x="0" y="0"/>
                    </a:moveTo>
                    <a:lnTo>
                      <a:pt x="1292" y="0"/>
                    </a:lnTo>
                    <a:lnTo>
                      <a:pt x="1342" y="0"/>
                    </a:lnTo>
                    <a:lnTo>
                      <a:pt x="1342" y="30"/>
                    </a:lnTo>
                  </a:path>
                </a:pathLst>
              </a:custGeom>
              <a:noFill/>
              <a:ln w="190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32" name="Line 392"/>
              <p:cNvSpPr>
                <a:spLocks noChangeShapeType="1"/>
              </p:cNvSpPr>
              <p:nvPr/>
            </p:nvSpPr>
            <p:spPr bwMode="auto">
              <a:xfrm>
                <a:off x="4586" y="3522"/>
                <a:ext cx="0" cy="3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33" name="Line 393"/>
              <p:cNvSpPr>
                <a:spLocks noChangeShapeType="1"/>
              </p:cNvSpPr>
              <p:nvPr/>
            </p:nvSpPr>
            <p:spPr bwMode="auto">
              <a:xfrm>
                <a:off x="4690" y="3522"/>
                <a:ext cx="0" cy="3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34" name="Line 394"/>
              <p:cNvSpPr>
                <a:spLocks noChangeShapeType="1"/>
              </p:cNvSpPr>
              <p:nvPr/>
            </p:nvSpPr>
            <p:spPr bwMode="auto">
              <a:xfrm>
                <a:off x="4780" y="3522"/>
                <a:ext cx="0" cy="3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35" name="Line 395"/>
              <p:cNvSpPr>
                <a:spLocks noChangeShapeType="1"/>
              </p:cNvSpPr>
              <p:nvPr/>
            </p:nvSpPr>
            <p:spPr bwMode="auto">
              <a:xfrm>
                <a:off x="4880" y="3522"/>
                <a:ext cx="0" cy="3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36" name="Line 396"/>
              <p:cNvSpPr>
                <a:spLocks noChangeShapeType="1"/>
              </p:cNvSpPr>
              <p:nvPr/>
            </p:nvSpPr>
            <p:spPr bwMode="auto">
              <a:xfrm>
                <a:off x="4982" y="3522"/>
                <a:ext cx="0" cy="3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37" name="Line 397"/>
              <p:cNvSpPr>
                <a:spLocks noChangeShapeType="1"/>
              </p:cNvSpPr>
              <p:nvPr/>
            </p:nvSpPr>
            <p:spPr bwMode="auto">
              <a:xfrm>
                <a:off x="5076" y="3522"/>
                <a:ext cx="0" cy="3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38" name="Line 398"/>
              <p:cNvSpPr>
                <a:spLocks noChangeShapeType="1"/>
              </p:cNvSpPr>
              <p:nvPr/>
            </p:nvSpPr>
            <p:spPr bwMode="auto">
              <a:xfrm>
                <a:off x="5180" y="3522"/>
                <a:ext cx="0" cy="3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39" name="Line 399"/>
              <p:cNvSpPr>
                <a:spLocks noChangeShapeType="1"/>
              </p:cNvSpPr>
              <p:nvPr/>
            </p:nvSpPr>
            <p:spPr bwMode="auto">
              <a:xfrm>
                <a:off x="5280" y="3522"/>
                <a:ext cx="0" cy="3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40" name="Line 400"/>
              <p:cNvSpPr>
                <a:spLocks noChangeShapeType="1"/>
              </p:cNvSpPr>
              <p:nvPr/>
            </p:nvSpPr>
            <p:spPr bwMode="auto">
              <a:xfrm>
                <a:off x="5376" y="3522"/>
                <a:ext cx="0" cy="3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41" name="Line 401"/>
              <p:cNvSpPr>
                <a:spLocks noChangeShapeType="1"/>
              </p:cNvSpPr>
              <p:nvPr/>
            </p:nvSpPr>
            <p:spPr bwMode="auto">
              <a:xfrm>
                <a:off x="5480" y="3522"/>
                <a:ext cx="0" cy="3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42" name="Line 402"/>
              <p:cNvSpPr>
                <a:spLocks noChangeShapeType="1"/>
              </p:cNvSpPr>
              <p:nvPr/>
            </p:nvSpPr>
            <p:spPr bwMode="auto">
              <a:xfrm>
                <a:off x="5572" y="3522"/>
                <a:ext cx="0" cy="3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43" name="Line 403"/>
              <p:cNvSpPr>
                <a:spLocks noChangeShapeType="1"/>
              </p:cNvSpPr>
              <p:nvPr/>
            </p:nvSpPr>
            <p:spPr bwMode="auto">
              <a:xfrm>
                <a:off x="5674" y="3522"/>
                <a:ext cx="0" cy="3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44" name="Rectangle 404"/>
              <p:cNvSpPr>
                <a:spLocks noChangeArrowheads="1"/>
              </p:cNvSpPr>
              <p:nvPr/>
            </p:nvSpPr>
            <p:spPr bwMode="auto">
              <a:xfrm>
                <a:off x="5740" y="3546"/>
                <a:ext cx="46"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11</a:t>
                </a:r>
                <a:endParaRPr lang="en-US" altLang="en-US" sz="1588" dirty="0">
                  <a:latin typeface="+mn-lt"/>
                </a:endParaRPr>
              </a:p>
            </p:txBody>
          </p:sp>
          <p:sp>
            <p:nvSpPr>
              <p:cNvPr id="645" name="Line 405"/>
              <p:cNvSpPr>
                <a:spLocks noChangeShapeType="1"/>
              </p:cNvSpPr>
              <p:nvPr/>
            </p:nvSpPr>
            <p:spPr bwMode="auto">
              <a:xfrm>
                <a:off x="5774" y="3522"/>
                <a:ext cx="0" cy="3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46" name="Rectangle 406"/>
              <p:cNvSpPr>
                <a:spLocks noChangeArrowheads="1"/>
              </p:cNvSpPr>
              <p:nvPr/>
            </p:nvSpPr>
            <p:spPr bwMode="auto">
              <a:xfrm>
                <a:off x="4632" y="4432"/>
                <a:ext cx="50" cy="32"/>
              </a:xfrm>
              <a:prstGeom prst="rect">
                <a:avLst/>
              </a:prstGeom>
              <a:solidFill>
                <a:srgbClr val="8064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647" name="Rectangle 407"/>
              <p:cNvSpPr>
                <a:spLocks noChangeArrowheads="1"/>
              </p:cNvSpPr>
              <p:nvPr/>
            </p:nvSpPr>
            <p:spPr bwMode="auto">
              <a:xfrm>
                <a:off x="5822" y="4432"/>
                <a:ext cx="52" cy="32"/>
              </a:xfrm>
              <a:prstGeom prst="rect">
                <a:avLst/>
              </a:prstGeom>
              <a:solidFill>
                <a:srgbClr val="8064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648" name="Freeform 408"/>
              <p:cNvSpPr>
                <a:spLocks/>
              </p:cNvSpPr>
              <p:nvPr/>
            </p:nvSpPr>
            <p:spPr bwMode="auto">
              <a:xfrm>
                <a:off x="4530" y="4412"/>
                <a:ext cx="0" cy="86"/>
              </a:xfrm>
              <a:custGeom>
                <a:avLst/>
                <a:gdLst>
                  <a:gd name="T0" fmla="*/ 0 h 86"/>
                  <a:gd name="T1" fmla="*/ 54 h 86"/>
                  <a:gd name="T2" fmla="*/ 86 h 86"/>
                </a:gdLst>
                <a:ahLst/>
                <a:cxnLst>
                  <a:cxn ang="0">
                    <a:pos x="0" y="T0"/>
                  </a:cxn>
                  <a:cxn ang="0">
                    <a:pos x="0" y="T1"/>
                  </a:cxn>
                  <a:cxn ang="0">
                    <a:pos x="0" y="T2"/>
                  </a:cxn>
                </a:cxnLst>
                <a:rect l="0" t="0" r="r" b="b"/>
                <a:pathLst>
                  <a:path h="86">
                    <a:moveTo>
                      <a:pt x="0" y="0"/>
                    </a:moveTo>
                    <a:lnTo>
                      <a:pt x="0" y="54"/>
                    </a:lnTo>
                    <a:lnTo>
                      <a:pt x="0" y="86"/>
                    </a:lnTo>
                  </a:path>
                </a:pathLst>
              </a:custGeom>
              <a:noFill/>
              <a:ln w="190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49" name="Freeform 409"/>
              <p:cNvSpPr>
                <a:spLocks/>
              </p:cNvSpPr>
              <p:nvPr/>
            </p:nvSpPr>
            <p:spPr bwMode="auto">
              <a:xfrm>
                <a:off x="4488" y="3784"/>
                <a:ext cx="42" cy="606"/>
              </a:xfrm>
              <a:custGeom>
                <a:avLst/>
                <a:gdLst>
                  <a:gd name="T0" fmla="*/ 0 w 42"/>
                  <a:gd name="T1" fmla="*/ 0 h 606"/>
                  <a:gd name="T2" fmla="*/ 42 w 42"/>
                  <a:gd name="T3" fmla="*/ 0 h 606"/>
                  <a:gd name="T4" fmla="*/ 42 w 42"/>
                  <a:gd name="T5" fmla="*/ 606 h 606"/>
                </a:gdLst>
                <a:ahLst/>
                <a:cxnLst>
                  <a:cxn ang="0">
                    <a:pos x="T0" y="T1"/>
                  </a:cxn>
                  <a:cxn ang="0">
                    <a:pos x="T2" y="T3"/>
                  </a:cxn>
                  <a:cxn ang="0">
                    <a:pos x="T4" y="T5"/>
                  </a:cxn>
                </a:cxnLst>
                <a:rect l="0" t="0" r="r" b="b"/>
                <a:pathLst>
                  <a:path w="42" h="606">
                    <a:moveTo>
                      <a:pt x="0" y="0"/>
                    </a:moveTo>
                    <a:lnTo>
                      <a:pt x="42" y="0"/>
                    </a:lnTo>
                    <a:lnTo>
                      <a:pt x="42" y="606"/>
                    </a:lnTo>
                  </a:path>
                </a:pathLst>
              </a:custGeom>
              <a:noFill/>
              <a:ln w="190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50" name="Rectangle 410"/>
              <p:cNvSpPr>
                <a:spLocks noChangeArrowheads="1"/>
              </p:cNvSpPr>
              <p:nvPr/>
            </p:nvSpPr>
            <p:spPr bwMode="auto">
              <a:xfrm>
                <a:off x="4404" y="3740"/>
                <a:ext cx="51"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94" b="1" dirty="0">
                    <a:latin typeface="+mn-lt"/>
                  </a:rPr>
                  <a:t>90</a:t>
                </a:r>
                <a:endParaRPr lang="en-US" altLang="en-US" sz="1588" dirty="0">
                  <a:latin typeface="+mn-lt"/>
                </a:endParaRPr>
              </a:p>
            </p:txBody>
          </p:sp>
          <p:sp>
            <p:nvSpPr>
              <p:cNvPr id="651" name="Line 411"/>
              <p:cNvSpPr>
                <a:spLocks noChangeShapeType="1"/>
              </p:cNvSpPr>
              <p:nvPr/>
            </p:nvSpPr>
            <p:spPr bwMode="auto">
              <a:xfrm>
                <a:off x="4488" y="3956"/>
                <a:ext cx="42"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52" name="Rectangle 412"/>
              <p:cNvSpPr>
                <a:spLocks noChangeArrowheads="1"/>
              </p:cNvSpPr>
              <p:nvPr/>
            </p:nvSpPr>
            <p:spPr bwMode="auto">
              <a:xfrm>
                <a:off x="4404" y="3912"/>
                <a:ext cx="51"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94" b="1" dirty="0">
                    <a:latin typeface="+mn-lt"/>
                  </a:rPr>
                  <a:t>85</a:t>
                </a:r>
                <a:endParaRPr lang="en-US" altLang="en-US" sz="1588" dirty="0">
                  <a:latin typeface="+mn-lt"/>
                </a:endParaRPr>
              </a:p>
            </p:txBody>
          </p:sp>
          <p:sp>
            <p:nvSpPr>
              <p:cNvPr id="653" name="Line 413"/>
              <p:cNvSpPr>
                <a:spLocks noChangeShapeType="1"/>
              </p:cNvSpPr>
              <p:nvPr/>
            </p:nvSpPr>
            <p:spPr bwMode="auto">
              <a:xfrm>
                <a:off x="4488" y="4124"/>
                <a:ext cx="42"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54" name="Rectangle 414"/>
              <p:cNvSpPr>
                <a:spLocks noChangeArrowheads="1"/>
              </p:cNvSpPr>
              <p:nvPr/>
            </p:nvSpPr>
            <p:spPr bwMode="auto">
              <a:xfrm>
                <a:off x="4404" y="4080"/>
                <a:ext cx="51"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94" b="1" dirty="0">
                    <a:latin typeface="+mn-lt"/>
                  </a:rPr>
                  <a:t>80</a:t>
                </a:r>
                <a:endParaRPr lang="en-US" altLang="en-US" sz="1588" dirty="0">
                  <a:latin typeface="+mn-lt"/>
                </a:endParaRPr>
              </a:p>
            </p:txBody>
          </p:sp>
          <p:sp>
            <p:nvSpPr>
              <p:cNvPr id="655" name="Line 415"/>
              <p:cNvSpPr>
                <a:spLocks noChangeShapeType="1"/>
              </p:cNvSpPr>
              <p:nvPr/>
            </p:nvSpPr>
            <p:spPr bwMode="auto">
              <a:xfrm>
                <a:off x="4488" y="4294"/>
                <a:ext cx="42"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56" name="Rectangle 416"/>
              <p:cNvSpPr>
                <a:spLocks noChangeArrowheads="1"/>
              </p:cNvSpPr>
              <p:nvPr/>
            </p:nvSpPr>
            <p:spPr bwMode="auto">
              <a:xfrm>
                <a:off x="4404" y="4250"/>
                <a:ext cx="51"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94" b="1" dirty="0">
                    <a:latin typeface="+mn-lt"/>
                  </a:rPr>
                  <a:t>75</a:t>
                </a:r>
                <a:endParaRPr lang="en-US" altLang="en-US" sz="1588" dirty="0">
                  <a:latin typeface="+mn-lt"/>
                </a:endParaRPr>
              </a:p>
            </p:txBody>
          </p:sp>
          <p:sp>
            <p:nvSpPr>
              <p:cNvPr id="657" name="Rectangle 417"/>
              <p:cNvSpPr>
                <a:spLocks noChangeArrowheads="1"/>
              </p:cNvSpPr>
              <p:nvPr/>
            </p:nvSpPr>
            <p:spPr bwMode="auto">
              <a:xfrm>
                <a:off x="4404" y="4418"/>
                <a:ext cx="51" cy="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94" b="1" dirty="0">
                    <a:latin typeface="+mn-lt"/>
                  </a:rPr>
                  <a:t>70</a:t>
                </a:r>
                <a:endParaRPr lang="en-US" altLang="en-US" sz="1588" dirty="0">
                  <a:latin typeface="+mn-lt"/>
                </a:endParaRPr>
              </a:p>
            </p:txBody>
          </p:sp>
          <p:sp>
            <p:nvSpPr>
              <p:cNvPr id="658" name="Line 418"/>
              <p:cNvSpPr>
                <a:spLocks noChangeShapeType="1"/>
              </p:cNvSpPr>
              <p:nvPr/>
            </p:nvSpPr>
            <p:spPr bwMode="auto">
              <a:xfrm>
                <a:off x="4488" y="4466"/>
                <a:ext cx="42"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59" name="Rectangle 419"/>
              <p:cNvSpPr>
                <a:spLocks noChangeArrowheads="1"/>
              </p:cNvSpPr>
              <p:nvPr/>
            </p:nvSpPr>
            <p:spPr bwMode="auto">
              <a:xfrm>
                <a:off x="4760" y="4490"/>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1</a:t>
                </a:r>
                <a:endParaRPr lang="en-US" altLang="en-US" sz="1588" dirty="0">
                  <a:latin typeface="+mn-lt"/>
                </a:endParaRPr>
              </a:p>
            </p:txBody>
          </p:sp>
          <p:sp>
            <p:nvSpPr>
              <p:cNvPr id="660" name="Rectangle 420"/>
              <p:cNvSpPr>
                <a:spLocks noChangeArrowheads="1"/>
              </p:cNvSpPr>
              <p:nvPr/>
            </p:nvSpPr>
            <p:spPr bwMode="auto">
              <a:xfrm>
                <a:off x="4868" y="4490"/>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2</a:t>
                </a:r>
                <a:endParaRPr lang="en-US" altLang="en-US" sz="1588" dirty="0">
                  <a:latin typeface="+mn-lt"/>
                </a:endParaRPr>
              </a:p>
            </p:txBody>
          </p:sp>
          <p:sp>
            <p:nvSpPr>
              <p:cNvPr id="661" name="Rectangle 421"/>
              <p:cNvSpPr>
                <a:spLocks noChangeArrowheads="1"/>
              </p:cNvSpPr>
              <p:nvPr/>
            </p:nvSpPr>
            <p:spPr bwMode="auto">
              <a:xfrm>
                <a:off x="4968" y="4490"/>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3</a:t>
                </a:r>
                <a:endParaRPr lang="en-US" altLang="en-US" sz="1588" dirty="0">
                  <a:latin typeface="+mn-lt"/>
                </a:endParaRPr>
              </a:p>
            </p:txBody>
          </p:sp>
          <p:sp>
            <p:nvSpPr>
              <p:cNvPr id="662" name="Rectangle 422"/>
              <p:cNvSpPr>
                <a:spLocks noChangeArrowheads="1"/>
              </p:cNvSpPr>
              <p:nvPr/>
            </p:nvSpPr>
            <p:spPr bwMode="auto">
              <a:xfrm>
                <a:off x="5060" y="4490"/>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4</a:t>
                </a:r>
                <a:endParaRPr lang="en-US" altLang="en-US" sz="1588" dirty="0">
                  <a:latin typeface="+mn-lt"/>
                </a:endParaRPr>
              </a:p>
            </p:txBody>
          </p:sp>
          <p:sp>
            <p:nvSpPr>
              <p:cNvPr id="663" name="Rectangle 423"/>
              <p:cNvSpPr>
                <a:spLocks noChangeArrowheads="1"/>
              </p:cNvSpPr>
              <p:nvPr/>
            </p:nvSpPr>
            <p:spPr bwMode="auto">
              <a:xfrm>
                <a:off x="5164" y="4490"/>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5</a:t>
                </a:r>
                <a:endParaRPr lang="en-US" altLang="en-US" sz="1588" dirty="0">
                  <a:latin typeface="+mn-lt"/>
                </a:endParaRPr>
              </a:p>
            </p:txBody>
          </p:sp>
          <p:sp>
            <p:nvSpPr>
              <p:cNvPr id="664" name="Rectangle 424"/>
              <p:cNvSpPr>
                <a:spLocks noChangeArrowheads="1"/>
              </p:cNvSpPr>
              <p:nvPr/>
            </p:nvSpPr>
            <p:spPr bwMode="auto">
              <a:xfrm>
                <a:off x="5264" y="4490"/>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6</a:t>
                </a:r>
                <a:endParaRPr lang="en-US" altLang="en-US" sz="1588" dirty="0">
                  <a:latin typeface="+mn-lt"/>
                </a:endParaRPr>
              </a:p>
            </p:txBody>
          </p:sp>
          <p:sp>
            <p:nvSpPr>
              <p:cNvPr id="665" name="Rectangle 425"/>
              <p:cNvSpPr>
                <a:spLocks noChangeArrowheads="1"/>
              </p:cNvSpPr>
              <p:nvPr/>
            </p:nvSpPr>
            <p:spPr bwMode="auto">
              <a:xfrm>
                <a:off x="5360" y="4490"/>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7</a:t>
                </a:r>
                <a:endParaRPr lang="en-US" altLang="en-US" sz="1588" dirty="0">
                  <a:latin typeface="+mn-lt"/>
                </a:endParaRPr>
              </a:p>
            </p:txBody>
          </p:sp>
          <p:sp>
            <p:nvSpPr>
              <p:cNvPr id="666" name="Rectangle 426"/>
              <p:cNvSpPr>
                <a:spLocks noChangeArrowheads="1"/>
              </p:cNvSpPr>
              <p:nvPr/>
            </p:nvSpPr>
            <p:spPr bwMode="auto">
              <a:xfrm>
                <a:off x="5458" y="4490"/>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8</a:t>
                </a:r>
                <a:endParaRPr lang="en-US" altLang="en-US" sz="1588" dirty="0">
                  <a:latin typeface="+mn-lt"/>
                </a:endParaRPr>
              </a:p>
            </p:txBody>
          </p:sp>
          <p:sp>
            <p:nvSpPr>
              <p:cNvPr id="667" name="Rectangle 427"/>
              <p:cNvSpPr>
                <a:spLocks noChangeArrowheads="1"/>
              </p:cNvSpPr>
              <p:nvPr/>
            </p:nvSpPr>
            <p:spPr bwMode="auto">
              <a:xfrm>
                <a:off x="5554" y="4490"/>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9</a:t>
                </a:r>
                <a:endParaRPr lang="en-US" altLang="en-US" sz="1588" dirty="0">
                  <a:latin typeface="+mn-lt"/>
                </a:endParaRPr>
              </a:p>
            </p:txBody>
          </p:sp>
          <p:sp>
            <p:nvSpPr>
              <p:cNvPr id="668" name="Rectangle 428"/>
              <p:cNvSpPr>
                <a:spLocks noChangeArrowheads="1"/>
              </p:cNvSpPr>
              <p:nvPr/>
            </p:nvSpPr>
            <p:spPr bwMode="auto">
              <a:xfrm>
                <a:off x="5638" y="4490"/>
                <a:ext cx="46"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10</a:t>
                </a:r>
                <a:endParaRPr lang="en-US" altLang="en-US" sz="1588" dirty="0">
                  <a:latin typeface="+mn-lt"/>
                </a:endParaRPr>
              </a:p>
            </p:txBody>
          </p:sp>
          <p:sp>
            <p:nvSpPr>
              <p:cNvPr id="669" name="Rectangle 429"/>
              <p:cNvSpPr>
                <a:spLocks noChangeArrowheads="1"/>
              </p:cNvSpPr>
              <p:nvPr/>
            </p:nvSpPr>
            <p:spPr bwMode="auto">
              <a:xfrm>
                <a:off x="5840" y="4490"/>
                <a:ext cx="46"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12</a:t>
                </a:r>
                <a:endParaRPr lang="en-US" altLang="en-US" sz="1588" dirty="0">
                  <a:latin typeface="+mn-lt"/>
                </a:endParaRPr>
              </a:p>
            </p:txBody>
          </p:sp>
          <p:sp>
            <p:nvSpPr>
              <p:cNvPr id="670" name="Rectangle 430"/>
              <p:cNvSpPr>
                <a:spLocks noChangeArrowheads="1"/>
              </p:cNvSpPr>
              <p:nvPr/>
            </p:nvSpPr>
            <p:spPr bwMode="auto">
              <a:xfrm>
                <a:off x="4672" y="4490"/>
                <a:ext cx="23"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0</a:t>
                </a:r>
                <a:endParaRPr lang="en-US" altLang="en-US" sz="1588" dirty="0">
                  <a:latin typeface="+mn-lt"/>
                </a:endParaRPr>
              </a:p>
            </p:txBody>
          </p:sp>
          <p:sp>
            <p:nvSpPr>
              <p:cNvPr id="671" name="Freeform 431"/>
              <p:cNvSpPr>
                <a:spLocks/>
              </p:cNvSpPr>
              <p:nvPr/>
            </p:nvSpPr>
            <p:spPr bwMode="auto">
              <a:xfrm>
                <a:off x="4530" y="4466"/>
                <a:ext cx="1342" cy="32"/>
              </a:xfrm>
              <a:custGeom>
                <a:avLst/>
                <a:gdLst>
                  <a:gd name="T0" fmla="*/ 0 w 1342"/>
                  <a:gd name="T1" fmla="*/ 0 h 32"/>
                  <a:gd name="T2" fmla="*/ 1292 w 1342"/>
                  <a:gd name="T3" fmla="*/ 0 h 32"/>
                  <a:gd name="T4" fmla="*/ 1342 w 1342"/>
                  <a:gd name="T5" fmla="*/ 0 h 32"/>
                  <a:gd name="T6" fmla="*/ 1342 w 1342"/>
                  <a:gd name="T7" fmla="*/ 32 h 32"/>
                </a:gdLst>
                <a:ahLst/>
                <a:cxnLst>
                  <a:cxn ang="0">
                    <a:pos x="T0" y="T1"/>
                  </a:cxn>
                  <a:cxn ang="0">
                    <a:pos x="T2" y="T3"/>
                  </a:cxn>
                  <a:cxn ang="0">
                    <a:pos x="T4" y="T5"/>
                  </a:cxn>
                  <a:cxn ang="0">
                    <a:pos x="T6" y="T7"/>
                  </a:cxn>
                </a:cxnLst>
                <a:rect l="0" t="0" r="r" b="b"/>
                <a:pathLst>
                  <a:path w="1342" h="32">
                    <a:moveTo>
                      <a:pt x="0" y="0"/>
                    </a:moveTo>
                    <a:lnTo>
                      <a:pt x="1292" y="0"/>
                    </a:lnTo>
                    <a:lnTo>
                      <a:pt x="1342" y="0"/>
                    </a:lnTo>
                    <a:lnTo>
                      <a:pt x="1342" y="32"/>
                    </a:lnTo>
                  </a:path>
                </a:pathLst>
              </a:custGeom>
              <a:noFill/>
              <a:ln w="190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72" name="Line 432"/>
              <p:cNvSpPr>
                <a:spLocks noChangeShapeType="1"/>
              </p:cNvSpPr>
              <p:nvPr/>
            </p:nvSpPr>
            <p:spPr bwMode="auto">
              <a:xfrm>
                <a:off x="4586" y="4466"/>
                <a:ext cx="0" cy="32"/>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73" name="Line 433"/>
              <p:cNvSpPr>
                <a:spLocks noChangeShapeType="1"/>
              </p:cNvSpPr>
              <p:nvPr/>
            </p:nvSpPr>
            <p:spPr bwMode="auto">
              <a:xfrm>
                <a:off x="4690" y="4466"/>
                <a:ext cx="0" cy="32"/>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74" name="Line 434"/>
              <p:cNvSpPr>
                <a:spLocks noChangeShapeType="1"/>
              </p:cNvSpPr>
              <p:nvPr/>
            </p:nvSpPr>
            <p:spPr bwMode="auto">
              <a:xfrm>
                <a:off x="4780" y="4466"/>
                <a:ext cx="0" cy="32"/>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75" name="Line 435"/>
              <p:cNvSpPr>
                <a:spLocks noChangeShapeType="1"/>
              </p:cNvSpPr>
              <p:nvPr/>
            </p:nvSpPr>
            <p:spPr bwMode="auto">
              <a:xfrm>
                <a:off x="4880" y="4466"/>
                <a:ext cx="0" cy="32"/>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76" name="Line 436"/>
              <p:cNvSpPr>
                <a:spLocks noChangeShapeType="1"/>
              </p:cNvSpPr>
              <p:nvPr/>
            </p:nvSpPr>
            <p:spPr bwMode="auto">
              <a:xfrm>
                <a:off x="4982" y="4466"/>
                <a:ext cx="0" cy="32"/>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77" name="Line 437"/>
              <p:cNvSpPr>
                <a:spLocks noChangeShapeType="1"/>
              </p:cNvSpPr>
              <p:nvPr/>
            </p:nvSpPr>
            <p:spPr bwMode="auto">
              <a:xfrm>
                <a:off x="5076" y="4466"/>
                <a:ext cx="0" cy="32"/>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78" name="Line 438"/>
              <p:cNvSpPr>
                <a:spLocks noChangeShapeType="1"/>
              </p:cNvSpPr>
              <p:nvPr/>
            </p:nvSpPr>
            <p:spPr bwMode="auto">
              <a:xfrm>
                <a:off x="5180" y="4466"/>
                <a:ext cx="0" cy="32"/>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79" name="Line 439"/>
              <p:cNvSpPr>
                <a:spLocks noChangeShapeType="1"/>
              </p:cNvSpPr>
              <p:nvPr/>
            </p:nvSpPr>
            <p:spPr bwMode="auto">
              <a:xfrm>
                <a:off x="5280" y="4466"/>
                <a:ext cx="0" cy="32"/>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80" name="Line 440"/>
              <p:cNvSpPr>
                <a:spLocks noChangeShapeType="1"/>
              </p:cNvSpPr>
              <p:nvPr/>
            </p:nvSpPr>
            <p:spPr bwMode="auto">
              <a:xfrm>
                <a:off x="5376" y="4466"/>
                <a:ext cx="0" cy="32"/>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81" name="Line 441"/>
              <p:cNvSpPr>
                <a:spLocks noChangeShapeType="1"/>
              </p:cNvSpPr>
              <p:nvPr/>
            </p:nvSpPr>
            <p:spPr bwMode="auto">
              <a:xfrm>
                <a:off x="5480" y="4466"/>
                <a:ext cx="0" cy="32"/>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82" name="Line 442"/>
              <p:cNvSpPr>
                <a:spLocks noChangeShapeType="1"/>
              </p:cNvSpPr>
              <p:nvPr/>
            </p:nvSpPr>
            <p:spPr bwMode="auto">
              <a:xfrm>
                <a:off x="5572" y="4466"/>
                <a:ext cx="0" cy="32"/>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83" name="Line 443"/>
              <p:cNvSpPr>
                <a:spLocks noChangeShapeType="1"/>
              </p:cNvSpPr>
              <p:nvPr/>
            </p:nvSpPr>
            <p:spPr bwMode="auto">
              <a:xfrm>
                <a:off x="5674" y="4466"/>
                <a:ext cx="0" cy="32"/>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84" name="Rectangle 444"/>
              <p:cNvSpPr>
                <a:spLocks noChangeArrowheads="1"/>
              </p:cNvSpPr>
              <p:nvPr/>
            </p:nvSpPr>
            <p:spPr bwMode="auto">
              <a:xfrm>
                <a:off x="5740" y="4490"/>
                <a:ext cx="46"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706" b="1" dirty="0">
                    <a:latin typeface="+mn-lt"/>
                  </a:rPr>
                  <a:t>11</a:t>
                </a:r>
                <a:endParaRPr lang="en-US" altLang="en-US" sz="1588" dirty="0">
                  <a:latin typeface="+mn-lt"/>
                </a:endParaRPr>
              </a:p>
            </p:txBody>
          </p:sp>
          <p:sp>
            <p:nvSpPr>
              <p:cNvPr id="685" name="Line 445"/>
              <p:cNvSpPr>
                <a:spLocks noChangeShapeType="1"/>
              </p:cNvSpPr>
              <p:nvPr/>
            </p:nvSpPr>
            <p:spPr bwMode="auto">
              <a:xfrm>
                <a:off x="5774" y="4466"/>
                <a:ext cx="0" cy="32"/>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86" name="Freeform 446"/>
              <p:cNvSpPr>
                <a:spLocks/>
              </p:cNvSpPr>
              <p:nvPr/>
            </p:nvSpPr>
            <p:spPr bwMode="auto">
              <a:xfrm>
                <a:off x="2714" y="2932"/>
                <a:ext cx="1234" cy="352"/>
              </a:xfrm>
              <a:custGeom>
                <a:avLst/>
                <a:gdLst>
                  <a:gd name="T0" fmla="*/ 0 w 1234"/>
                  <a:gd name="T1" fmla="*/ 352 h 352"/>
                  <a:gd name="T2" fmla="*/ 312 w 1234"/>
                  <a:gd name="T3" fmla="*/ 196 h 352"/>
                  <a:gd name="T4" fmla="*/ 622 w 1234"/>
                  <a:gd name="T5" fmla="*/ 104 h 352"/>
                  <a:gd name="T6" fmla="*/ 928 w 1234"/>
                  <a:gd name="T7" fmla="*/ 108 h 352"/>
                  <a:gd name="T8" fmla="*/ 1234 w 1234"/>
                  <a:gd name="T9" fmla="*/ 0 h 352"/>
                </a:gdLst>
                <a:ahLst/>
                <a:cxnLst>
                  <a:cxn ang="0">
                    <a:pos x="T0" y="T1"/>
                  </a:cxn>
                  <a:cxn ang="0">
                    <a:pos x="T2" y="T3"/>
                  </a:cxn>
                  <a:cxn ang="0">
                    <a:pos x="T4" y="T5"/>
                  </a:cxn>
                  <a:cxn ang="0">
                    <a:pos x="T6" y="T7"/>
                  </a:cxn>
                  <a:cxn ang="0">
                    <a:pos x="T8" y="T9"/>
                  </a:cxn>
                </a:cxnLst>
                <a:rect l="0" t="0" r="r" b="b"/>
                <a:pathLst>
                  <a:path w="1234" h="352">
                    <a:moveTo>
                      <a:pt x="0" y="352"/>
                    </a:moveTo>
                    <a:lnTo>
                      <a:pt x="312" y="196"/>
                    </a:lnTo>
                    <a:lnTo>
                      <a:pt x="622" y="104"/>
                    </a:lnTo>
                    <a:lnTo>
                      <a:pt x="928" y="108"/>
                    </a:lnTo>
                    <a:lnTo>
                      <a:pt x="1234" y="0"/>
                    </a:lnTo>
                  </a:path>
                </a:pathLst>
              </a:custGeom>
              <a:noFill/>
              <a:ln w="19050">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87" name="Freeform 447"/>
              <p:cNvSpPr>
                <a:spLocks/>
              </p:cNvSpPr>
              <p:nvPr/>
            </p:nvSpPr>
            <p:spPr bwMode="auto">
              <a:xfrm>
                <a:off x="4574" y="3040"/>
                <a:ext cx="1298" cy="212"/>
              </a:xfrm>
              <a:custGeom>
                <a:avLst/>
                <a:gdLst>
                  <a:gd name="T0" fmla="*/ 0 w 1298"/>
                  <a:gd name="T1" fmla="*/ 36 h 212"/>
                  <a:gd name="T2" fmla="*/ 102 w 1298"/>
                  <a:gd name="T3" fmla="*/ 186 h 212"/>
                  <a:gd name="T4" fmla="*/ 206 w 1298"/>
                  <a:gd name="T5" fmla="*/ 112 h 212"/>
                  <a:gd name="T6" fmla="*/ 308 w 1298"/>
                  <a:gd name="T7" fmla="*/ 120 h 212"/>
                  <a:gd name="T8" fmla="*/ 408 w 1298"/>
                  <a:gd name="T9" fmla="*/ 68 h 212"/>
                  <a:gd name="T10" fmla="*/ 510 w 1298"/>
                  <a:gd name="T11" fmla="*/ 0 h 212"/>
                  <a:gd name="T12" fmla="*/ 606 w 1298"/>
                  <a:gd name="T13" fmla="*/ 28 h 212"/>
                  <a:gd name="T14" fmla="*/ 702 w 1298"/>
                  <a:gd name="T15" fmla="*/ 106 h 212"/>
                  <a:gd name="T16" fmla="*/ 796 w 1298"/>
                  <a:gd name="T17" fmla="*/ 68 h 212"/>
                  <a:gd name="T18" fmla="*/ 910 w 1298"/>
                  <a:gd name="T19" fmla="*/ 44 h 212"/>
                  <a:gd name="T20" fmla="*/ 1006 w 1298"/>
                  <a:gd name="T21" fmla="*/ 80 h 212"/>
                  <a:gd name="T22" fmla="*/ 1100 w 1298"/>
                  <a:gd name="T23" fmla="*/ 68 h 212"/>
                  <a:gd name="T24" fmla="*/ 1200 w 1298"/>
                  <a:gd name="T25" fmla="*/ 114 h 212"/>
                  <a:gd name="T26" fmla="*/ 1298 w 1298"/>
                  <a:gd name="T2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8" h="212">
                    <a:moveTo>
                      <a:pt x="0" y="36"/>
                    </a:moveTo>
                    <a:lnTo>
                      <a:pt x="102" y="186"/>
                    </a:lnTo>
                    <a:lnTo>
                      <a:pt x="206" y="112"/>
                    </a:lnTo>
                    <a:lnTo>
                      <a:pt x="308" y="120"/>
                    </a:lnTo>
                    <a:lnTo>
                      <a:pt x="408" y="68"/>
                    </a:lnTo>
                    <a:lnTo>
                      <a:pt x="510" y="0"/>
                    </a:lnTo>
                    <a:lnTo>
                      <a:pt x="606" y="28"/>
                    </a:lnTo>
                    <a:lnTo>
                      <a:pt x="702" y="106"/>
                    </a:lnTo>
                    <a:lnTo>
                      <a:pt x="796" y="68"/>
                    </a:lnTo>
                    <a:lnTo>
                      <a:pt x="910" y="44"/>
                    </a:lnTo>
                    <a:lnTo>
                      <a:pt x="1006" y="80"/>
                    </a:lnTo>
                    <a:lnTo>
                      <a:pt x="1100" y="68"/>
                    </a:lnTo>
                    <a:lnTo>
                      <a:pt x="1200" y="114"/>
                    </a:lnTo>
                    <a:lnTo>
                      <a:pt x="1298" y="212"/>
                    </a:lnTo>
                  </a:path>
                </a:pathLst>
              </a:custGeom>
              <a:noFill/>
              <a:ln w="19050">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88" name="Freeform 448"/>
              <p:cNvSpPr>
                <a:spLocks/>
              </p:cNvSpPr>
              <p:nvPr/>
            </p:nvSpPr>
            <p:spPr bwMode="auto">
              <a:xfrm>
                <a:off x="4574" y="3932"/>
                <a:ext cx="1298" cy="290"/>
              </a:xfrm>
              <a:custGeom>
                <a:avLst/>
                <a:gdLst>
                  <a:gd name="T0" fmla="*/ 0 w 1298"/>
                  <a:gd name="T1" fmla="*/ 254 h 290"/>
                  <a:gd name="T2" fmla="*/ 112 w 1298"/>
                  <a:gd name="T3" fmla="*/ 192 h 290"/>
                  <a:gd name="T4" fmla="*/ 206 w 1298"/>
                  <a:gd name="T5" fmla="*/ 58 h 290"/>
                  <a:gd name="T6" fmla="*/ 306 w 1298"/>
                  <a:gd name="T7" fmla="*/ 186 h 290"/>
                  <a:gd name="T8" fmla="*/ 404 w 1298"/>
                  <a:gd name="T9" fmla="*/ 50 h 290"/>
                  <a:gd name="T10" fmla="*/ 506 w 1298"/>
                  <a:gd name="T11" fmla="*/ 194 h 290"/>
                  <a:gd name="T12" fmla="*/ 602 w 1298"/>
                  <a:gd name="T13" fmla="*/ 254 h 290"/>
                  <a:gd name="T14" fmla="*/ 698 w 1298"/>
                  <a:gd name="T15" fmla="*/ 232 h 290"/>
                  <a:gd name="T16" fmla="*/ 800 w 1298"/>
                  <a:gd name="T17" fmla="*/ 178 h 290"/>
                  <a:gd name="T18" fmla="*/ 902 w 1298"/>
                  <a:gd name="T19" fmla="*/ 290 h 290"/>
                  <a:gd name="T20" fmla="*/ 1002 w 1298"/>
                  <a:gd name="T21" fmla="*/ 178 h 290"/>
                  <a:gd name="T22" fmla="*/ 1096 w 1298"/>
                  <a:gd name="T23" fmla="*/ 188 h 290"/>
                  <a:gd name="T24" fmla="*/ 1198 w 1298"/>
                  <a:gd name="T25" fmla="*/ 164 h 290"/>
                  <a:gd name="T26" fmla="*/ 1298 w 1298"/>
                  <a:gd name="T27"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8" h="290">
                    <a:moveTo>
                      <a:pt x="0" y="254"/>
                    </a:moveTo>
                    <a:lnTo>
                      <a:pt x="112" y="192"/>
                    </a:lnTo>
                    <a:lnTo>
                      <a:pt x="206" y="58"/>
                    </a:lnTo>
                    <a:lnTo>
                      <a:pt x="306" y="186"/>
                    </a:lnTo>
                    <a:lnTo>
                      <a:pt x="404" y="50"/>
                    </a:lnTo>
                    <a:lnTo>
                      <a:pt x="506" y="194"/>
                    </a:lnTo>
                    <a:lnTo>
                      <a:pt x="602" y="254"/>
                    </a:lnTo>
                    <a:lnTo>
                      <a:pt x="698" y="232"/>
                    </a:lnTo>
                    <a:lnTo>
                      <a:pt x="800" y="178"/>
                    </a:lnTo>
                    <a:lnTo>
                      <a:pt x="902" y="290"/>
                    </a:lnTo>
                    <a:lnTo>
                      <a:pt x="1002" y="178"/>
                    </a:lnTo>
                    <a:lnTo>
                      <a:pt x="1096" y="188"/>
                    </a:lnTo>
                    <a:lnTo>
                      <a:pt x="1198" y="164"/>
                    </a:lnTo>
                    <a:lnTo>
                      <a:pt x="1298" y="0"/>
                    </a:lnTo>
                  </a:path>
                </a:pathLst>
              </a:custGeom>
              <a:noFill/>
              <a:ln w="19050">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89" name="Freeform 449"/>
              <p:cNvSpPr>
                <a:spLocks/>
              </p:cNvSpPr>
              <p:nvPr/>
            </p:nvSpPr>
            <p:spPr bwMode="auto">
              <a:xfrm>
                <a:off x="2716" y="4132"/>
                <a:ext cx="1238" cy="80"/>
              </a:xfrm>
              <a:custGeom>
                <a:avLst/>
                <a:gdLst>
                  <a:gd name="T0" fmla="*/ 0 w 1238"/>
                  <a:gd name="T1" fmla="*/ 80 h 80"/>
                  <a:gd name="T2" fmla="*/ 620 w 1238"/>
                  <a:gd name="T3" fmla="*/ 0 h 80"/>
                  <a:gd name="T4" fmla="*/ 1238 w 1238"/>
                  <a:gd name="T5" fmla="*/ 0 h 80"/>
                </a:gdLst>
                <a:ahLst/>
                <a:cxnLst>
                  <a:cxn ang="0">
                    <a:pos x="T0" y="T1"/>
                  </a:cxn>
                  <a:cxn ang="0">
                    <a:pos x="T2" y="T3"/>
                  </a:cxn>
                  <a:cxn ang="0">
                    <a:pos x="T4" y="T5"/>
                  </a:cxn>
                </a:cxnLst>
                <a:rect l="0" t="0" r="r" b="b"/>
                <a:pathLst>
                  <a:path w="1238" h="80">
                    <a:moveTo>
                      <a:pt x="0" y="80"/>
                    </a:moveTo>
                    <a:lnTo>
                      <a:pt x="620" y="0"/>
                    </a:lnTo>
                    <a:lnTo>
                      <a:pt x="1238" y="0"/>
                    </a:lnTo>
                  </a:path>
                </a:pathLst>
              </a:custGeom>
              <a:noFill/>
              <a:ln w="19050">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90" name="Line 450"/>
              <p:cNvSpPr>
                <a:spLocks noChangeShapeType="1"/>
              </p:cNvSpPr>
              <p:nvPr/>
            </p:nvSpPr>
            <p:spPr bwMode="auto">
              <a:xfrm>
                <a:off x="3006" y="2992"/>
                <a:ext cx="38"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91" name="Line 451"/>
              <p:cNvSpPr>
                <a:spLocks noChangeShapeType="1"/>
              </p:cNvSpPr>
              <p:nvPr/>
            </p:nvSpPr>
            <p:spPr bwMode="auto">
              <a:xfrm>
                <a:off x="3026" y="2992"/>
                <a:ext cx="0" cy="122"/>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92" name="Line 452"/>
              <p:cNvSpPr>
                <a:spLocks noChangeShapeType="1"/>
              </p:cNvSpPr>
              <p:nvPr/>
            </p:nvSpPr>
            <p:spPr bwMode="auto">
              <a:xfrm>
                <a:off x="3626" y="2926"/>
                <a:ext cx="38"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93" name="Line 453"/>
              <p:cNvSpPr>
                <a:spLocks noChangeShapeType="1"/>
              </p:cNvSpPr>
              <p:nvPr/>
            </p:nvSpPr>
            <p:spPr bwMode="auto">
              <a:xfrm>
                <a:off x="3644" y="2926"/>
                <a:ext cx="0" cy="122"/>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94" name="Line 454"/>
              <p:cNvSpPr>
                <a:spLocks noChangeShapeType="1"/>
              </p:cNvSpPr>
              <p:nvPr/>
            </p:nvSpPr>
            <p:spPr bwMode="auto">
              <a:xfrm>
                <a:off x="3932" y="2830"/>
                <a:ext cx="38"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95" name="Line 455"/>
              <p:cNvSpPr>
                <a:spLocks noChangeShapeType="1"/>
              </p:cNvSpPr>
              <p:nvPr/>
            </p:nvSpPr>
            <p:spPr bwMode="auto">
              <a:xfrm>
                <a:off x="3952" y="2830"/>
                <a:ext cx="0" cy="122"/>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96" name="Line 456"/>
              <p:cNvSpPr>
                <a:spLocks noChangeShapeType="1"/>
              </p:cNvSpPr>
              <p:nvPr/>
            </p:nvSpPr>
            <p:spPr bwMode="auto">
              <a:xfrm>
                <a:off x="3932" y="4046"/>
                <a:ext cx="38"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97" name="Line 457"/>
              <p:cNvSpPr>
                <a:spLocks noChangeShapeType="1"/>
              </p:cNvSpPr>
              <p:nvPr/>
            </p:nvSpPr>
            <p:spPr bwMode="auto">
              <a:xfrm>
                <a:off x="3952" y="4046"/>
                <a:ext cx="0" cy="94"/>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98" name="Line 458"/>
              <p:cNvSpPr>
                <a:spLocks noChangeShapeType="1"/>
              </p:cNvSpPr>
              <p:nvPr/>
            </p:nvSpPr>
            <p:spPr bwMode="auto">
              <a:xfrm>
                <a:off x="3932" y="2992"/>
                <a:ext cx="38"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699" name="Line 459"/>
              <p:cNvSpPr>
                <a:spLocks noChangeShapeType="1"/>
              </p:cNvSpPr>
              <p:nvPr/>
            </p:nvSpPr>
            <p:spPr bwMode="auto">
              <a:xfrm>
                <a:off x="3952" y="2992"/>
                <a:ext cx="0" cy="122"/>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00" name="Line 460"/>
              <p:cNvSpPr>
                <a:spLocks noChangeShapeType="1"/>
              </p:cNvSpPr>
              <p:nvPr/>
            </p:nvSpPr>
            <p:spPr bwMode="auto">
              <a:xfrm>
                <a:off x="3932" y="3952"/>
                <a:ext cx="38"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01" name="Line 461"/>
              <p:cNvSpPr>
                <a:spLocks noChangeShapeType="1"/>
              </p:cNvSpPr>
              <p:nvPr/>
            </p:nvSpPr>
            <p:spPr bwMode="auto">
              <a:xfrm>
                <a:off x="3952" y="3952"/>
                <a:ext cx="0" cy="66"/>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02" name="Line 462"/>
              <p:cNvSpPr>
                <a:spLocks noChangeShapeType="1"/>
              </p:cNvSpPr>
              <p:nvPr/>
            </p:nvSpPr>
            <p:spPr bwMode="auto">
              <a:xfrm>
                <a:off x="4558" y="3018"/>
                <a:ext cx="36"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03" name="Line 463"/>
              <p:cNvSpPr>
                <a:spLocks noChangeShapeType="1"/>
              </p:cNvSpPr>
              <p:nvPr/>
            </p:nvSpPr>
            <p:spPr bwMode="auto">
              <a:xfrm>
                <a:off x="4576" y="3018"/>
                <a:ext cx="0" cy="64"/>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04" name="Line 464"/>
              <p:cNvSpPr>
                <a:spLocks noChangeShapeType="1"/>
              </p:cNvSpPr>
              <p:nvPr/>
            </p:nvSpPr>
            <p:spPr bwMode="auto">
              <a:xfrm>
                <a:off x="4556" y="4056"/>
                <a:ext cx="38"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05" name="Line 465"/>
              <p:cNvSpPr>
                <a:spLocks noChangeShapeType="1"/>
              </p:cNvSpPr>
              <p:nvPr/>
            </p:nvSpPr>
            <p:spPr bwMode="auto">
              <a:xfrm>
                <a:off x="4574" y="4056"/>
                <a:ext cx="0" cy="13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06" name="Line 466"/>
              <p:cNvSpPr>
                <a:spLocks noChangeShapeType="1"/>
              </p:cNvSpPr>
              <p:nvPr/>
            </p:nvSpPr>
            <p:spPr bwMode="auto">
              <a:xfrm>
                <a:off x="4762" y="3094"/>
                <a:ext cx="36"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07" name="Line 467"/>
              <p:cNvSpPr>
                <a:spLocks noChangeShapeType="1"/>
              </p:cNvSpPr>
              <p:nvPr/>
            </p:nvSpPr>
            <p:spPr bwMode="auto">
              <a:xfrm>
                <a:off x="4780" y="3094"/>
                <a:ext cx="0" cy="64"/>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08" name="Line 468"/>
              <p:cNvSpPr>
                <a:spLocks noChangeShapeType="1"/>
              </p:cNvSpPr>
              <p:nvPr/>
            </p:nvSpPr>
            <p:spPr bwMode="auto">
              <a:xfrm>
                <a:off x="4558" y="3098"/>
                <a:ext cx="36"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09" name="Line 469"/>
              <p:cNvSpPr>
                <a:spLocks noChangeShapeType="1"/>
              </p:cNvSpPr>
              <p:nvPr/>
            </p:nvSpPr>
            <p:spPr bwMode="auto">
              <a:xfrm>
                <a:off x="4576" y="3098"/>
                <a:ext cx="0" cy="64"/>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10" name="Line 470"/>
              <p:cNvSpPr>
                <a:spLocks noChangeShapeType="1"/>
              </p:cNvSpPr>
              <p:nvPr/>
            </p:nvSpPr>
            <p:spPr bwMode="auto">
              <a:xfrm>
                <a:off x="4762" y="3024"/>
                <a:ext cx="36"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11" name="Line 471"/>
              <p:cNvSpPr>
                <a:spLocks noChangeShapeType="1"/>
              </p:cNvSpPr>
              <p:nvPr/>
            </p:nvSpPr>
            <p:spPr bwMode="auto">
              <a:xfrm>
                <a:off x="4780" y="3024"/>
                <a:ext cx="0" cy="5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12" name="Line 472"/>
              <p:cNvSpPr>
                <a:spLocks noChangeShapeType="1"/>
              </p:cNvSpPr>
              <p:nvPr/>
            </p:nvSpPr>
            <p:spPr bwMode="auto">
              <a:xfrm>
                <a:off x="5058" y="3088"/>
                <a:ext cx="38"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13" name="Line 473"/>
              <p:cNvSpPr>
                <a:spLocks noChangeShapeType="1"/>
              </p:cNvSpPr>
              <p:nvPr/>
            </p:nvSpPr>
            <p:spPr bwMode="auto">
              <a:xfrm>
                <a:off x="5078" y="3088"/>
                <a:ext cx="0" cy="52"/>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14" name="Line 474"/>
              <p:cNvSpPr>
                <a:spLocks noChangeShapeType="1"/>
              </p:cNvSpPr>
              <p:nvPr/>
            </p:nvSpPr>
            <p:spPr bwMode="auto">
              <a:xfrm>
                <a:off x="5158" y="3098"/>
                <a:ext cx="38"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15" name="Line 475"/>
              <p:cNvSpPr>
                <a:spLocks noChangeShapeType="1"/>
              </p:cNvSpPr>
              <p:nvPr/>
            </p:nvSpPr>
            <p:spPr bwMode="auto">
              <a:xfrm>
                <a:off x="5176" y="3098"/>
                <a:ext cx="0" cy="5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16" name="Line 476"/>
              <p:cNvSpPr>
                <a:spLocks noChangeShapeType="1"/>
              </p:cNvSpPr>
              <p:nvPr/>
            </p:nvSpPr>
            <p:spPr bwMode="auto">
              <a:xfrm>
                <a:off x="5354" y="3064"/>
                <a:ext cx="38"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17" name="Line 477"/>
              <p:cNvSpPr>
                <a:spLocks noChangeShapeType="1"/>
              </p:cNvSpPr>
              <p:nvPr/>
            </p:nvSpPr>
            <p:spPr bwMode="auto">
              <a:xfrm>
                <a:off x="5372" y="3064"/>
                <a:ext cx="0" cy="52"/>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18" name="Line 478"/>
              <p:cNvSpPr>
                <a:spLocks noChangeShapeType="1"/>
              </p:cNvSpPr>
              <p:nvPr/>
            </p:nvSpPr>
            <p:spPr bwMode="auto">
              <a:xfrm>
                <a:off x="5460" y="3096"/>
                <a:ext cx="38"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19" name="Line 479"/>
              <p:cNvSpPr>
                <a:spLocks noChangeShapeType="1"/>
              </p:cNvSpPr>
              <p:nvPr/>
            </p:nvSpPr>
            <p:spPr bwMode="auto">
              <a:xfrm>
                <a:off x="5480" y="3096"/>
                <a:ext cx="0" cy="52"/>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20" name="Line 480"/>
              <p:cNvSpPr>
                <a:spLocks noChangeShapeType="1"/>
              </p:cNvSpPr>
              <p:nvPr/>
            </p:nvSpPr>
            <p:spPr bwMode="auto">
              <a:xfrm>
                <a:off x="5656" y="3176"/>
                <a:ext cx="36"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21" name="Line 481"/>
              <p:cNvSpPr>
                <a:spLocks noChangeShapeType="1"/>
              </p:cNvSpPr>
              <p:nvPr/>
            </p:nvSpPr>
            <p:spPr bwMode="auto">
              <a:xfrm>
                <a:off x="5674" y="3176"/>
                <a:ext cx="0" cy="38"/>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22" name="Line 482"/>
              <p:cNvSpPr>
                <a:spLocks noChangeShapeType="1"/>
              </p:cNvSpPr>
              <p:nvPr/>
            </p:nvSpPr>
            <p:spPr bwMode="auto">
              <a:xfrm>
                <a:off x="5754" y="3118"/>
                <a:ext cx="38"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23" name="Line 483"/>
              <p:cNvSpPr>
                <a:spLocks noChangeShapeType="1"/>
              </p:cNvSpPr>
              <p:nvPr/>
            </p:nvSpPr>
            <p:spPr bwMode="auto">
              <a:xfrm>
                <a:off x="5774" y="3118"/>
                <a:ext cx="0" cy="38"/>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24" name="Line 484"/>
              <p:cNvSpPr>
                <a:spLocks noChangeShapeType="1"/>
              </p:cNvSpPr>
              <p:nvPr/>
            </p:nvSpPr>
            <p:spPr bwMode="auto">
              <a:xfrm>
                <a:off x="5854" y="3208"/>
                <a:ext cx="38"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25" name="Line 485"/>
              <p:cNvSpPr>
                <a:spLocks noChangeShapeType="1"/>
              </p:cNvSpPr>
              <p:nvPr/>
            </p:nvSpPr>
            <p:spPr bwMode="auto">
              <a:xfrm>
                <a:off x="5872" y="3208"/>
                <a:ext cx="0" cy="38"/>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26" name="Line 486"/>
              <p:cNvSpPr>
                <a:spLocks noChangeShapeType="1"/>
              </p:cNvSpPr>
              <p:nvPr/>
            </p:nvSpPr>
            <p:spPr bwMode="auto">
              <a:xfrm>
                <a:off x="5256" y="3096"/>
                <a:ext cx="36"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27" name="Line 487"/>
              <p:cNvSpPr>
                <a:spLocks noChangeShapeType="1"/>
              </p:cNvSpPr>
              <p:nvPr/>
            </p:nvSpPr>
            <p:spPr bwMode="auto">
              <a:xfrm>
                <a:off x="5274" y="3096"/>
                <a:ext cx="0" cy="36"/>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28" name="Line 488"/>
              <p:cNvSpPr>
                <a:spLocks noChangeShapeType="1"/>
              </p:cNvSpPr>
              <p:nvPr/>
            </p:nvSpPr>
            <p:spPr bwMode="auto">
              <a:xfrm>
                <a:off x="4866" y="3102"/>
                <a:ext cx="36"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29" name="Line 489"/>
              <p:cNvSpPr>
                <a:spLocks noChangeShapeType="1"/>
              </p:cNvSpPr>
              <p:nvPr/>
            </p:nvSpPr>
            <p:spPr bwMode="auto">
              <a:xfrm>
                <a:off x="4884" y="3102"/>
                <a:ext cx="0" cy="5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30" name="Line 490"/>
              <p:cNvSpPr>
                <a:spLocks noChangeShapeType="1"/>
              </p:cNvSpPr>
              <p:nvPr/>
            </p:nvSpPr>
            <p:spPr bwMode="auto">
              <a:xfrm>
                <a:off x="4964" y="3056"/>
                <a:ext cx="36"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31" name="Line 491"/>
              <p:cNvSpPr>
                <a:spLocks noChangeShapeType="1"/>
              </p:cNvSpPr>
              <p:nvPr/>
            </p:nvSpPr>
            <p:spPr bwMode="auto">
              <a:xfrm>
                <a:off x="4982" y="3056"/>
                <a:ext cx="0" cy="52"/>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32" name="Line 492"/>
              <p:cNvSpPr>
                <a:spLocks noChangeShapeType="1"/>
              </p:cNvSpPr>
              <p:nvPr/>
            </p:nvSpPr>
            <p:spPr bwMode="auto">
              <a:xfrm>
                <a:off x="4658" y="3192"/>
                <a:ext cx="36"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33" name="Line 493"/>
              <p:cNvSpPr>
                <a:spLocks noChangeShapeType="1"/>
              </p:cNvSpPr>
              <p:nvPr/>
            </p:nvSpPr>
            <p:spPr bwMode="auto">
              <a:xfrm>
                <a:off x="4676" y="3192"/>
                <a:ext cx="0" cy="34"/>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34" name="Line 494"/>
              <p:cNvSpPr>
                <a:spLocks noChangeShapeType="1"/>
              </p:cNvSpPr>
              <p:nvPr/>
            </p:nvSpPr>
            <p:spPr bwMode="auto">
              <a:xfrm>
                <a:off x="4658" y="3194"/>
                <a:ext cx="36"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35" name="Line 495"/>
              <p:cNvSpPr>
                <a:spLocks noChangeShapeType="1"/>
              </p:cNvSpPr>
              <p:nvPr/>
            </p:nvSpPr>
            <p:spPr bwMode="auto">
              <a:xfrm>
                <a:off x="4676" y="3194"/>
                <a:ext cx="0" cy="34"/>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36" name="Line 496"/>
              <p:cNvSpPr>
                <a:spLocks noChangeShapeType="1"/>
              </p:cNvSpPr>
              <p:nvPr/>
            </p:nvSpPr>
            <p:spPr bwMode="auto">
              <a:xfrm>
                <a:off x="3626" y="3122"/>
                <a:ext cx="38"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37" name="Line 497"/>
              <p:cNvSpPr>
                <a:spLocks noChangeShapeType="1"/>
              </p:cNvSpPr>
              <p:nvPr/>
            </p:nvSpPr>
            <p:spPr bwMode="auto">
              <a:xfrm>
                <a:off x="3644" y="3122"/>
                <a:ext cx="0" cy="104"/>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38" name="Line 498"/>
              <p:cNvSpPr>
                <a:spLocks noChangeShapeType="1"/>
              </p:cNvSpPr>
              <p:nvPr/>
            </p:nvSpPr>
            <p:spPr bwMode="auto">
              <a:xfrm>
                <a:off x="3314" y="3170"/>
                <a:ext cx="38"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39" name="Line 499"/>
              <p:cNvSpPr>
                <a:spLocks noChangeShapeType="1"/>
              </p:cNvSpPr>
              <p:nvPr/>
            </p:nvSpPr>
            <p:spPr bwMode="auto">
              <a:xfrm>
                <a:off x="3334" y="3170"/>
                <a:ext cx="0" cy="104"/>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40" name="Line 500"/>
              <p:cNvSpPr>
                <a:spLocks noChangeShapeType="1"/>
              </p:cNvSpPr>
              <p:nvPr/>
            </p:nvSpPr>
            <p:spPr bwMode="auto">
              <a:xfrm>
                <a:off x="3314" y="3922"/>
                <a:ext cx="38"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41" name="Line 501"/>
              <p:cNvSpPr>
                <a:spLocks noChangeShapeType="1"/>
              </p:cNvSpPr>
              <p:nvPr/>
            </p:nvSpPr>
            <p:spPr bwMode="auto">
              <a:xfrm>
                <a:off x="3334" y="3922"/>
                <a:ext cx="0" cy="104"/>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42" name="Line 502"/>
              <p:cNvSpPr>
                <a:spLocks noChangeShapeType="1"/>
              </p:cNvSpPr>
              <p:nvPr/>
            </p:nvSpPr>
            <p:spPr bwMode="auto">
              <a:xfrm>
                <a:off x="3006" y="3076"/>
                <a:ext cx="38"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43" name="Line 503"/>
              <p:cNvSpPr>
                <a:spLocks noChangeShapeType="1"/>
              </p:cNvSpPr>
              <p:nvPr/>
            </p:nvSpPr>
            <p:spPr bwMode="auto">
              <a:xfrm>
                <a:off x="3026" y="3076"/>
                <a:ext cx="0" cy="104"/>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44" name="Line 504"/>
              <p:cNvSpPr>
                <a:spLocks noChangeShapeType="1"/>
              </p:cNvSpPr>
              <p:nvPr/>
            </p:nvSpPr>
            <p:spPr bwMode="auto">
              <a:xfrm>
                <a:off x="2698" y="3138"/>
                <a:ext cx="38"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45" name="Line 505"/>
              <p:cNvSpPr>
                <a:spLocks noChangeShapeType="1"/>
              </p:cNvSpPr>
              <p:nvPr/>
            </p:nvSpPr>
            <p:spPr bwMode="auto">
              <a:xfrm>
                <a:off x="2716" y="3138"/>
                <a:ext cx="0" cy="88"/>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46" name="Line 506"/>
              <p:cNvSpPr>
                <a:spLocks noChangeShapeType="1"/>
              </p:cNvSpPr>
              <p:nvPr/>
            </p:nvSpPr>
            <p:spPr bwMode="auto">
              <a:xfrm>
                <a:off x="2698" y="4020"/>
                <a:ext cx="38"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47" name="Line 507"/>
              <p:cNvSpPr>
                <a:spLocks noChangeShapeType="1"/>
              </p:cNvSpPr>
              <p:nvPr/>
            </p:nvSpPr>
            <p:spPr bwMode="auto">
              <a:xfrm>
                <a:off x="2716" y="4020"/>
                <a:ext cx="0" cy="88"/>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48" name="Line 508"/>
              <p:cNvSpPr>
                <a:spLocks noChangeShapeType="1"/>
              </p:cNvSpPr>
              <p:nvPr/>
            </p:nvSpPr>
            <p:spPr bwMode="auto">
              <a:xfrm>
                <a:off x="3314" y="2878"/>
                <a:ext cx="38"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49" name="Line 509"/>
              <p:cNvSpPr>
                <a:spLocks noChangeShapeType="1"/>
              </p:cNvSpPr>
              <p:nvPr/>
            </p:nvSpPr>
            <p:spPr bwMode="auto">
              <a:xfrm>
                <a:off x="3334" y="2878"/>
                <a:ext cx="0" cy="16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50" name="Line 510"/>
              <p:cNvSpPr>
                <a:spLocks noChangeShapeType="1"/>
              </p:cNvSpPr>
              <p:nvPr/>
            </p:nvSpPr>
            <p:spPr bwMode="auto">
              <a:xfrm>
                <a:off x="3314" y="4056"/>
                <a:ext cx="38"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51" name="Line 511"/>
              <p:cNvSpPr>
                <a:spLocks noChangeShapeType="1"/>
              </p:cNvSpPr>
              <p:nvPr/>
            </p:nvSpPr>
            <p:spPr bwMode="auto">
              <a:xfrm>
                <a:off x="3334" y="4056"/>
                <a:ext cx="0" cy="8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52" name="Rectangle 512"/>
              <p:cNvSpPr>
                <a:spLocks noChangeArrowheads="1"/>
              </p:cNvSpPr>
              <p:nvPr/>
            </p:nvSpPr>
            <p:spPr bwMode="auto">
              <a:xfrm>
                <a:off x="4560" y="3066"/>
                <a:ext cx="30" cy="30"/>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753" name="Rectangle 513"/>
              <p:cNvSpPr>
                <a:spLocks noChangeArrowheads="1"/>
              </p:cNvSpPr>
              <p:nvPr/>
            </p:nvSpPr>
            <p:spPr bwMode="auto">
              <a:xfrm>
                <a:off x="4662" y="3212"/>
                <a:ext cx="28" cy="30"/>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754" name="Rectangle 514"/>
              <p:cNvSpPr>
                <a:spLocks noChangeArrowheads="1"/>
              </p:cNvSpPr>
              <p:nvPr/>
            </p:nvSpPr>
            <p:spPr bwMode="auto">
              <a:xfrm>
                <a:off x="4766" y="3140"/>
                <a:ext cx="28" cy="30"/>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755" name="Rectangle 515"/>
              <p:cNvSpPr>
                <a:spLocks noChangeArrowheads="1"/>
              </p:cNvSpPr>
              <p:nvPr/>
            </p:nvSpPr>
            <p:spPr bwMode="auto">
              <a:xfrm>
                <a:off x="4870" y="3146"/>
                <a:ext cx="28" cy="30"/>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756" name="Rectangle 516"/>
              <p:cNvSpPr>
                <a:spLocks noChangeArrowheads="1"/>
              </p:cNvSpPr>
              <p:nvPr/>
            </p:nvSpPr>
            <p:spPr bwMode="auto">
              <a:xfrm>
                <a:off x="4968" y="3094"/>
                <a:ext cx="28" cy="28"/>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757" name="Rectangle 517"/>
              <p:cNvSpPr>
                <a:spLocks noChangeArrowheads="1"/>
              </p:cNvSpPr>
              <p:nvPr/>
            </p:nvSpPr>
            <p:spPr bwMode="auto">
              <a:xfrm>
                <a:off x="5062" y="3026"/>
                <a:ext cx="30" cy="30"/>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758" name="Rectangle 518"/>
              <p:cNvSpPr>
                <a:spLocks noChangeArrowheads="1"/>
              </p:cNvSpPr>
              <p:nvPr/>
            </p:nvSpPr>
            <p:spPr bwMode="auto">
              <a:xfrm>
                <a:off x="5162" y="3056"/>
                <a:ext cx="30" cy="28"/>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759" name="Rectangle 519"/>
              <p:cNvSpPr>
                <a:spLocks noChangeArrowheads="1"/>
              </p:cNvSpPr>
              <p:nvPr/>
            </p:nvSpPr>
            <p:spPr bwMode="auto">
              <a:xfrm>
                <a:off x="5260" y="3128"/>
                <a:ext cx="30" cy="28"/>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760" name="Rectangle 520"/>
              <p:cNvSpPr>
                <a:spLocks noChangeArrowheads="1"/>
              </p:cNvSpPr>
              <p:nvPr/>
            </p:nvSpPr>
            <p:spPr bwMode="auto">
              <a:xfrm>
                <a:off x="5358" y="3094"/>
                <a:ext cx="30" cy="28"/>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761" name="Rectangle 521"/>
              <p:cNvSpPr>
                <a:spLocks noChangeArrowheads="1"/>
              </p:cNvSpPr>
              <p:nvPr/>
            </p:nvSpPr>
            <p:spPr bwMode="auto">
              <a:xfrm>
                <a:off x="5464" y="3070"/>
                <a:ext cx="30" cy="30"/>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762" name="Rectangle 522"/>
              <p:cNvSpPr>
                <a:spLocks noChangeArrowheads="1"/>
              </p:cNvSpPr>
              <p:nvPr/>
            </p:nvSpPr>
            <p:spPr bwMode="auto">
              <a:xfrm>
                <a:off x="5570" y="3108"/>
                <a:ext cx="30" cy="30"/>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763" name="Rectangle 523"/>
              <p:cNvSpPr>
                <a:spLocks noChangeArrowheads="1"/>
              </p:cNvSpPr>
              <p:nvPr/>
            </p:nvSpPr>
            <p:spPr bwMode="auto">
              <a:xfrm>
                <a:off x="5660" y="3094"/>
                <a:ext cx="28" cy="28"/>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764" name="Freeform 524"/>
              <p:cNvSpPr>
                <a:spLocks/>
              </p:cNvSpPr>
              <p:nvPr/>
            </p:nvSpPr>
            <p:spPr bwMode="auto">
              <a:xfrm>
                <a:off x="5856" y="3958"/>
                <a:ext cx="30" cy="32"/>
              </a:xfrm>
              <a:custGeom>
                <a:avLst/>
                <a:gdLst>
                  <a:gd name="T0" fmla="*/ 30 w 30"/>
                  <a:gd name="T1" fmla="*/ 16 h 32"/>
                  <a:gd name="T2" fmla="*/ 30 w 30"/>
                  <a:gd name="T3" fmla="*/ 16 h 32"/>
                  <a:gd name="T4" fmla="*/ 30 w 30"/>
                  <a:gd name="T5" fmla="*/ 22 h 32"/>
                  <a:gd name="T6" fmla="*/ 26 w 30"/>
                  <a:gd name="T7" fmla="*/ 26 h 32"/>
                  <a:gd name="T8" fmla="*/ 22 w 30"/>
                  <a:gd name="T9" fmla="*/ 30 h 32"/>
                  <a:gd name="T10" fmla="*/ 16 w 30"/>
                  <a:gd name="T11" fmla="*/ 32 h 32"/>
                  <a:gd name="T12" fmla="*/ 16 w 30"/>
                  <a:gd name="T13" fmla="*/ 32 h 32"/>
                  <a:gd name="T14" fmla="*/ 10 w 30"/>
                  <a:gd name="T15" fmla="*/ 30 h 32"/>
                  <a:gd name="T16" fmla="*/ 4 w 30"/>
                  <a:gd name="T17" fmla="*/ 26 h 32"/>
                  <a:gd name="T18" fmla="*/ 2 w 30"/>
                  <a:gd name="T19" fmla="*/ 22 h 32"/>
                  <a:gd name="T20" fmla="*/ 0 w 30"/>
                  <a:gd name="T21" fmla="*/ 16 h 32"/>
                  <a:gd name="T22" fmla="*/ 0 w 30"/>
                  <a:gd name="T23" fmla="*/ 16 h 32"/>
                  <a:gd name="T24" fmla="*/ 2 w 30"/>
                  <a:gd name="T25" fmla="*/ 10 h 32"/>
                  <a:gd name="T26" fmla="*/ 4 w 30"/>
                  <a:gd name="T27" fmla="*/ 6 h 32"/>
                  <a:gd name="T28" fmla="*/ 10 w 30"/>
                  <a:gd name="T29" fmla="*/ 2 h 32"/>
                  <a:gd name="T30" fmla="*/ 16 w 30"/>
                  <a:gd name="T31" fmla="*/ 0 h 32"/>
                  <a:gd name="T32" fmla="*/ 16 w 30"/>
                  <a:gd name="T33" fmla="*/ 0 h 32"/>
                  <a:gd name="T34" fmla="*/ 22 w 30"/>
                  <a:gd name="T35" fmla="*/ 2 h 32"/>
                  <a:gd name="T36" fmla="*/ 26 w 30"/>
                  <a:gd name="T37" fmla="*/ 6 h 32"/>
                  <a:gd name="T38" fmla="*/ 30 w 30"/>
                  <a:gd name="T39" fmla="*/ 10 h 32"/>
                  <a:gd name="T40" fmla="*/ 30 w 30"/>
                  <a:gd name="T41" fmla="*/ 16 h 32"/>
                  <a:gd name="T42" fmla="*/ 30 w 30"/>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2">
                    <a:moveTo>
                      <a:pt x="30" y="16"/>
                    </a:moveTo>
                    <a:lnTo>
                      <a:pt x="30" y="16"/>
                    </a:lnTo>
                    <a:lnTo>
                      <a:pt x="30" y="22"/>
                    </a:lnTo>
                    <a:lnTo>
                      <a:pt x="26" y="26"/>
                    </a:lnTo>
                    <a:lnTo>
                      <a:pt x="22" y="30"/>
                    </a:lnTo>
                    <a:lnTo>
                      <a:pt x="16" y="32"/>
                    </a:lnTo>
                    <a:lnTo>
                      <a:pt x="16" y="32"/>
                    </a:lnTo>
                    <a:lnTo>
                      <a:pt x="10" y="30"/>
                    </a:lnTo>
                    <a:lnTo>
                      <a:pt x="4" y="26"/>
                    </a:lnTo>
                    <a:lnTo>
                      <a:pt x="2" y="22"/>
                    </a:lnTo>
                    <a:lnTo>
                      <a:pt x="0" y="16"/>
                    </a:lnTo>
                    <a:lnTo>
                      <a:pt x="0" y="16"/>
                    </a:lnTo>
                    <a:lnTo>
                      <a:pt x="2" y="10"/>
                    </a:lnTo>
                    <a:lnTo>
                      <a:pt x="4" y="6"/>
                    </a:lnTo>
                    <a:lnTo>
                      <a:pt x="10" y="2"/>
                    </a:lnTo>
                    <a:lnTo>
                      <a:pt x="16" y="0"/>
                    </a:lnTo>
                    <a:lnTo>
                      <a:pt x="16" y="0"/>
                    </a:lnTo>
                    <a:lnTo>
                      <a:pt x="22" y="2"/>
                    </a:lnTo>
                    <a:lnTo>
                      <a:pt x="26" y="6"/>
                    </a:lnTo>
                    <a:lnTo>
                      <a:pt x="30" y="10"/>
                    </a:lnTo>
                    <a:lnTo>
                      <a:pt x="30" y="16"/>
                    </a:lnTo>
                    <a:lnTo>
                      <a:pt x="30" y="16"/>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765" name="Freeform 525"/>
              <p:cNvSpPr>
                <a:spLocks/>
              </p:cNvSpPr>
              <p:nvPr/>
            </p:nvSpPr>
            <p:spPr bwMode="auto">
              <a:xfrm>
                <a:off x="5758" y="4230"/>
                <a:ext cx="30" cy="32"/>
              </a:xfrm>
              <a:custGeom>
                <a:avLst/>
                <a:gdLst>
                  <a:gd name="T0" fmla="*/ 30 w 30"/>
                  <a:gd name="T1" fmla="*/ 16 h 32"/>
                  <a:gd name="T2" fmla="*/ 30 w 30"/>
                  <a:gd name="T3" fmla="*/ 16 h 32"/>
                  <a:gd name="T4" fmla="*/ 30 w 30"/>
                  <a:gd name="T5" fmla="*/ 22 h 32"/>
                  <a:gd name="T6" fmla="*/ 26 w 30"/>
                  <a:gd name="T7" fmla="*/ 26 h 32"/>
                  <a:gd name="T8" fmla="*/ 20 w 30"/>
                  <a:gd name="T9" fmla="*/ 30 h 32"/>
                  <a:gd name="T10" fmla="*/ 14 w 30"/>
                  <a:gd name="T11" fmla="*/ 32 h 32"/>
                  <a:gd name="T12" fmla="*/ 14 w 30"/>
                  <a:gd name="T13" fmla="*/ 32 h 32"/>
                  <a:gd name="T14" fmla="*/ 8 w 30"/>
                  <a:gd name="T15" fmla="*/ 30 h 32"/>
                  <a:gd name="T16" fmla="*/ 4 w 30"/>
                  <a:gd name="T17" fmla="*/ 26 h 32"/>
                  <a:gd name="T18" fmla="*/ 0 w 30"/>
                  <a:gd name="T19" fmla="*/ 22 h 32"/>
                  <a:gd name="T20" fmla="*/ 0 w 30"/>
                  <a:gd name="T21" fmla="*/ 16 h 32"/>
                  <a:gd name="T22" fmla="*/ 0 w 30"/>
                  <a:gd name="T23" fmla="*/ 16 h 32"/>
                  <a:gd name="T24" fmla="*/ 0 w 30"/>
                  <a:gd name="T25" fmla="*/ 10 h 32"/>
                  <a:gd name="T26" fmla="*/ 4 w 30"/>
                  <a:gd name="T27" fmla="*/ 6 h 32"/>
                  <a:gd name="T28" fmla="*/ 8 w 30"/>
                  <a:gd name="T29" fmla="*/ 2 h 32"/>
                  <a:gd name="T30" fmla="*/ 14 w 30"/>
                  <a:gd name="T31" fmla="*/ 0 h 32"/>
                  <a:gd name="T32" fmla="*/ 14 w 30"/>
                  <a:gd name="T33" fmla="*/ 0 h 32"/>
                  <a:gd name="T34" fmla="*/ 20 w 30"/>
                  <a:gd name="T35" fmla="*/ 2 h 32"/>
                  <a:gd name="T36" fmla="*/ 26 w 30"/>
                  <a:gd name="T37" fmla="*/ 6 h 32"/>
                  <a:gd name="T38" fmla="*/ 30 w 30"/>
                  <a:gd name="T39" fmla="*/ 10 h 32"/>
                  <a:gd name="T40" fmla="*/ 30 w 30"/>
                  <a:gd name="T41" fmla="*/ 16 h 32"/>
                  <a:gd name="T42" fmla="*/ 30 w 30"/>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2">
                    <a:moveTo>
                      <a:pt x="30" y="16"/>
                    </a:moveTo>
                    <a:lnTo>
                      <a:pt x="30" y="16"/>
                    </a:lnTo>
                    <a:lnTo>
                      <a:pt x="30" y="22"/>
                    </a:lnTo>
                    <a:lnTo>
                      <a:pt x="26" y="26"/>
                    </a:lnTo>
                    <a:lnTo>
                      <a:pt x="20" y="30"/>
                    </a:lnTo>
                    <a:lnTo>
                      <a:pt x="14" y="32"/>
                    </a:lnTo>
                    <a:lnTo>
                      <a:pt x="14" y="32"/>
                    </a:lnTo>
                    <a:lnTo>
                      <a:pt x="8" y="30"/>
                    </a:lnTo>
                    <a:lnTo>
                      <a:pt x="4" y="26"/>
                    </a:lnTo>
                    <a:lnTo>
                      <a:pt x="0" y="22"/>
                    </a:lnTo>
                    <a:lnTo>
                      <a:pt x="0" y="16"/>
                    </a:lnTo>
                    <a:lnTo>
                      <a:pt x="0" y="16"/>
                    </a:lnTo>
                    <a:lnTo>
                      <a:pt x="0" y="10"/>
                    </a:lnTo>
                    <a:lnTo>
                      <a:pt x="4" y="6"/>
                    </a:lnTo>
                    <a:lnTo>
                      <a:pt x="8" y="2"/>
                    </a:lnTo>
                    <a:lnTo>
                      <a:pt x="14" y="0"/>
                    </a:lnTo>
                    <a:lnTo>
                      <a:pt x="14" y="0"/>
                    </a:lnTo>
                    <a:lnTo>
                      <a:pt x="20" y="2"/>
                    </a:lnTo>
                    <a:lnTo>
                      <a:pt x="26" y="6"/>
                    </a:lnTo>
                    <a:lnTo>
                      <a:pt x="30" y="10"/>
                    </a:lnTo>
                    <a:lnTo>
                      <a:pt x="30" y="16"/>
                    </a:lnTo>
                    <a:lnTo>
                      <a:pt x="30" y="16"/>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766" name="Freeform 526"/>
              <p:cNvSpPr>
                <a:spLocks/>
              </p:cNvSpPr>
              <p:nvPr/>
            </p:nvSpPr>
            <p:spPr bwMode="auto">
              <a:xfrm>
                <a:off x="5562" y="4230"/>
                <a:ext cx="30" cy="32"/>
              </a:xfrm>
              <a:custGeom>
                <a:avLst/>
                <a:gdLst>
                  <a:gd name="T0" fmla="*/ 30 w 30"/>
                  <a:gd name="T1" fmla="*/ 16 h 32"/>
                  <a:gd name="T2" fmla="*/ 30 w 30"/>
                  <a:gd name="T3" fmla="*/ 16 h 32"/>
                  <a:gd name="T4" fmla="*/ 30 w 30"/>
                  <a:gd name="T5" fmla="*/ 22 h 32"/>
                  <a:gd name="T6" fmla="*/ 26 w 30"/>
                  <a:gd name="T7" fmla="*/ 26 h 32"/>
                  <a:gd name="T8" fmla="*/ 22 w 30"/>
                  <a:gd name="T9" fmla="*/ 30 h 32"/>
                  <a:gd name="T10" fmla="*/ 16 w 30"/>
                  <a:gd name="T11" fmla="*/ 32 h 32"/>
                  <a:gd name="T12" fmla="*/ 16 w 30"/>
                  <a:gd name="T13" fmla="*/ 32 h 32"/>
                  <a:gd name="T14" fmla="*/ 10 w 30"/>
                  <a:gd name="T15" fmla="*/ 30 h 32"/>
                  <a:gd name="T16" fmla="*/ 4 w 30"/>
                  <a:gd name="T17" fmla="*/ 26 h 32"/>
                  <a:gd name="T18" fmla="*/ 2 w 30"/>
                  <a:gd name="T19" fmla="*/ 22 h 32"/>
                  <a:gd name="T20" fmla="*/ 0 w 30"/>
                  <a:gd name="T21" fmla="*/ 16 h 32"/>
                  <a:gd name="T22" fmla="*/ 0 w 30"/>
                  <a:gd name="T23" fmla="*/ 16 h 32"/>
                  <a:gd name="T24" fmla="*/ 2 w 30"/>
                  <a:gd name="T25" fmla="*/ 10 h 32"/>
                  <a:gd name="T26" fmla="*/ 4 w 30"/>
                  <a:gd name="T27" fmla="*/ 6 h 32"/>
                  <a:gd name="T28" fmla="*/ 10 w 30"/>
                  <a:gd name="T29" fmla="*/ 2 h 32"/>
                  <a:gd name="T30" fmla="*/ 16 w 30"/>
                  <a:gd name="T31" fmla="*/ 0 h 32"/>
                  <a:gd name="T32" fmla="*/ 16 w 30"/>
                  <a:gd name="T33" fmla="*/ 0 h 32"/>
                  <a:gd name="T34" fmla="*/ 22 w 30"/>
                  <a:gd name="T35" fmla="*/ 2 h 32"/>
                  <a:gd name="T36" fmla="*/ 26 w 30"/>
                  <a:gd name="T37" fmla="*/ 6 h 32"/>
                  <a:gd name="T38" fmla="*/ 30 w 30"/>
                  <a:gd name="T39" fmla="*/ 10 h 32"/>
                  <a:gd name="T40" fmla="*/ 30 w 30"/>
                  <a:gd name="T41" fmla="*/ 16 h 32"/>
                  <a:gd name="T42" fmla="*/ 30 w 30"/>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2">
                    <a:moveTo>
                      <a:pt x="30" y="16"/>
                    </a:moveTo>
                    <a:lnTo>
                      <a:pt x="30" y="16"/>
                    </a:lnTo>
                    <a:lnTo>
                      <a:pt x="30" y="22"/>
                    </a:lnTo>
                    <a:lnTo>
                      <a:pt x="26" y="26"/>
                    </a:lnTo>
                    <a:lnTo>
                      <a:pt x="22" y="30"/>
                    </a:lnTo>
                    <a:lnTo>
                      <a:pt x="16" y="32"/>
                    </a:lnTo>
                    <a:lnTo>
                      <a:pt x="16" y="32"/>
                    </a:lnTo>
                    <a:lnTo>
                      <a:pt x="10" y="30"/>
                    </a:lnTo>
                    <a:lnTo>
                      <a:pt x="4" y="26"/>
                    </a:lnTo>
                    <a:lnTo>
                      <a:pt x="2" y="22"/>
                    </a:lnTo>
                    <a:lnTo>
                      <a:pt x="0" y="16"/>
                    </a:lnTo>
                    <a:lnTo>
                      <a:pt x="0" y="16"/>
                    </a:lnTo>
                    <a:lnTo>
                      <a:pt x="2" y="10"/>
                    </a:lnTo>
                    <a:lnTo>
                      <a:pt x="4" y="6"/>
                    </a:lnTo>
                    <a:lnTo>
                      <a:pt x="10" y="2"/>
                    </a:lnTo>
                    <a:lnTo>
                      <a:pt x="16" y="0"/>
                    </a:lnTo>
                    <a:lnTo>
                      <a:pt x="16" y="0"/>
                    </a:lnTo>
                    <a:lnTo>
                      <a:pt x="22" y="2"/>
                    </a:lnTo>
                    <a:lnTo>
                      <a:pt x="26" y="6"/>
                    </a:lnTo>
                    <a:lnTo>
                      <a:pt x="30" y="10"/>
                    </a:lnTo>
                    <a:lnTo>
                      <a:pt x="30" y="16"/>
                    </a:lnTo>
                    <a:lnTo>
                      <a:pt x="30" y="16"/>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767" name="Freeform 527"/>
              <p:cNvSpPr>
                <a:spLocks/>
              </p:cNvSpPr>
              <p:nvPr/>
            </p:nvSpPr>
            <p:spPr bwMode="auto">
              <a:xfrm>
                <a:off x="5460" y="4110"/>
                <a:ext cx="30" cy="30"/>
              </a:xfrm>
              <a:custGeom>
                <a:avLst/>
                <a:gdLst>
                  <a:gd name="T0" fmla="*/ 30 w 30"/>
                  <a:gd name="T1" fmla="*/ 14 h 30"/>
                  <a:gd name="T2" fmla="*/ 30 w 30"/>
                  <a:gd name="T3" fmla="*/ 14 h 30"/>
                  <a:gd name="T4" fmla="*/ 30 w 30"/>
                  <a:gd name="T5" fmla="*/ 20 h 30"/>
                  <a:gd name="T6" fmla="*/ 26 w 30"/>
                  <a:gd name="T7" fmla="*/ 26 h 30"/>
                  <a:gd name="T8" fmla="*/ 22 w 30"/>
                  <a:gd name="T9" fmla="*/ 30 h 30"/>
                  <a:gd name="T10" fmla="*/ 16 w 30"/>
                  <a:gd name="T11" fmla="*/ 30 h 30"/>
                  <a:gd name="T12" fmla="*/ 16 w 30"/>
                  <a:gd name="T13" fmla="*/ 30 h 30"/>
                  <a:gd name="T14" fmla="*/ 10 w 30"/>
                  <a:gd name="T15" fmla="*/ 30 h 30"/>
                  <a:gd name="T16" fmla="*/ 4 w 30"/>
                  <a:gd name="T17" fmla="*/ 26 h 30"/>
                  <a:gd name="T18" fmla="*/ 0 w 30"/>
                  <a:gd name="T19" fmla="*/ 20 h 30"/>
                  <a:gd name="T20" fmla="*/ 0 w 30"/>
                  <a:gd name="T21" fmla="*/ 14 h 30"/>
                  <a:gd name="T22" fmla="*/ 0 w 30"/>
                  <a:gd name="T23" fmla="*/ 14 h 30"/>
                  <a:gd name="T24" fmla="*/ 0 w 30"/>
                  <a:gd name="T25" fmla="*/ 8 h 30"/>
                  <a:gd name="T26" fmla="*/ 4 w 30"/>
                  <a:gd name="T27" fmla="*/ 4 h 30"/>
                  <a:gd name="T28" fmla="*/ 10 w 30"/>
                  <a:gd name="T29" fmla="*/ 0 h 30"/>
                  <a:gd name="T30" fmla="*/ 16 w 30"/>
                  <a:gd name="T31" fmla="*/ 0 h 30"/>
                  <a:gd name="T32" fmla="*/ 16 w 30"/>
                  <a:gd name="T33" fmla="*/ 0 h 30"/>
                  <a:gd name="T34" fmla="*/ 22 w 30"/>
                  <a:gd name="T35" fmla="*/ 0 h 30"/>
                  <a:gd name="T36" fmla="*/ 26 w 30"/>
                  <a:gd name="T37" fmla="*/ 4 h 30"/>
                  <a:gd name="T38" fmla="*/ 30 w 30"/>
                  <a:gd name="T39" fmla="*/ 8 h 30"/>
                  <a:gd name="T40" fmla="*/ 30 w 30"/>
                  <a:gd name="T41" fmla="*/ 14 h 30"/>
                  <a:gd name="T42" fmla="*/ 30 w 30"/>
                  <a:gd name="T43"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30" y="14"/>
                    </a:moveTo>
                    <a:lnTo>
                      <a:pt x="30" y="14"/>
                    </a:lnTo>
                    <a:lnTo>
                      <a:pt x="30" y="20"/>
                    </a:lnTo>
                    <a:lnTo>
                      <a:pt x="26" y="26"/>
                    </a:lnTo>
                    <a:lnTo>
                      <a:pt x="22" y="30"/>
                    </a:lnTo>
                    <a:lnTo>
                      <a:pt x="16" y="30"/>
                    </a:lnTo>
                    <a:lnTo>
                      <a:pt x="16" y="30"/>
                    </a:lnTo>
                    <a:lnTo>
                      <a:pt x="10" y="30"/>
                    </a:lnTo>
                    <a:lnTo>
                      <a:pt x="4" y="26"/>
                    </a:lnTo>
                    <a:lnTo>
                      <a:pt x="0" y="20"/>
                    </a:lnTo>
                    <a:lnTo>
                      <a:pt x="0" y="14"/>
                    </a:lnTo>
                    <a:lnTo>
                      <a:pt x="0" y="14"/>
                    </a:lnTo>
                    <a:lnTo>
                      <a:pt x="0" y="8"/>
                    </a:lnTo>
                    <a:lnTo>
                      <a:pt x="4" y="4"/>
                    </a:lnTo>
                    <a:lnTo>
                      <a:pt x="10" y="0"/>
                    </a:lnTo>
                    <a:lnTo>
                      <a:pt x="16" y="0"/>
                    </a:lnTo>
                    <a:lnTo>
                      <a:pt x="16" y="0"/>
                    </a:lnTo>
                    <a:lnTo>
                      <a:pt x="22" y="0"/>
                    </a:lnTo>
                    <a:lnTo>
                      <a:pt x="26" y="4"/>
                    </a:lnTo>
                    <a:lnTo>
                      <a:pt x="30" y="8"/>
                    </a:lnTo>
                    <a:lnTo>
                      <a:pt x="30" y="14"/>
                    </a:lnTo>
                    <a:lnTo>
                      <a:pt x="30" y="14"/>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grpSp>
        <p:sp>
          <p:nvSpPr>
            <p:cNvPr id="310" name="Freeform 529"/>
            <p:cNvSpPr>
              <a:spLocks/>
            </p:cNvSpPr>
            <p:nvPr/>
          </p:nvSpPr>
          <p:spPr bwMode="auto">
            <a:xfrm>
              <a:off x="5360" y="4206"/>
              <a:ext cx="32" cy="32"/>
            </a:xfrm>
            <a:custGeom>
              <a:avLst/>
              <a:gdLst>
                <a:gd name="T0" fmla="*/ 32 w 32"/>
                <a:gd name="T1" fmla="*/ 16 h 32"/>
                <a:gd name="T2" fmla="*/ 32 w 32"/>
                <a:gd name="T3" fmla="*/ 16 h 32"/>
                <a:gd name="T4" fmla="*/ 30 w 32"/>
                <a:gd name="T5" fmla="*/ 22 h 32"/>
                <a:gd name="T6" fmla="*/ 28 w 32"/>
                <a:gd name="T7" fmla="*/ 26 h 32"/>
                <a:gd name="T8" fmla="*/ 22 w 32"/>
                <a:gd name="T9" fmla="*/ 30 h 32"/>
                <a:gd name="T10" fmla="*/ 16 w 32"/>
                <a:gd name="T11" fmla="*/ 32 h 32"/>
                <a:gd name="T12" fmla="*/ 16 w 32"/>
                <a:gd name="T13" fmla="*/ 32 h 32"/>
                <a:gd name="T14" fmla="*/ 10 w 32"/>
                <a:gd name="T15" fmla="*/ 30 h 32"/>
                <a:gd name="T16" fmla="*/ 6 w 32"/>
                <a:gd name="T17" fmla="*/ 26 h 32"/>
                <a:gd name="T18" fmla="*/ 2 w 32"/>
                <a:gd name="T19" fmla="*/ 22 h 32"/>
                <a:gd name="T20" fmla="*/ 0 w 32"/>
                <a:gd name="T21" fmla="*/ 16 h 32"/>
                <a:gd name="T22" fmla="*/ 0 w 32"/>
                <a:gd name="T23" fmla="*/ 16 h 32"/>
                <a:gd name="T24" fmla="*/ 2 w 32"/>
                <a:gd name="T25" fmla="*/ 10 h 32"/>
                <a:gd name="T26" fmla="*/ 6 w 32"/>
                <a:gd name="T27" fmla="*/ 6 h 32"/>
                <a:gd name="T28" fmla="*/ 10 w 32"/>
                <a:gd name="T29" fmla="*/ 2 h 32"/>
                <a:gd name="T30" fmla="*/ 16 w 32"/>
                <a:gd name="T31" fmla="*/ 0 h 32"/>
                <a:gd name="T32" fmla="*/ 16 w 32"/>
                <a:gd name="T33" fmla="*/ 0 h 32"/>
                <a:gd name="T34" fmla="*/ 22 w 32"/>
                <a:gd name="T35" fmla="*/ 2 h 32"/>
                <a:gd name="T36" fmla="*/ 28 w 32"/>
                <a:gd name="T37" fmla="*/ 6 h 32"/>
                <a:gd name="T38" fmla="*/ 30 w 32"/>
                <a:gd name="T39" fmla="*/ 10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22"/>
                  </a:lnTo>
                  <a:lnTo>
                    <a:pt x="28" y="26"/>
                  </a:lnTo>
                  <a:lnTo>
                    <a:pt x="22" y="30"/>
                  </a:lnTo>
                  <a:lnTo>
                    <a:pt x="16" y="32"/>
                  </a:lnTo>
                  <a:lnTo>
                    <a:pt x="16" y="32"/>
                  </a:lnTo>
                  <a:lnTo>
                    <a:pt x="10" y="30"/>
                  </a:lnTo>
                  <a:lnTo>
                    <a:pt x="6" y="26"/>
                  </a:lnTo>
                  <a:lnTo>
                    <a:pt x="2" y="22"/>
                  </a:lnTo>
                  <a:lnTo>
                    <a:pt x="0" y="16"/>
                  </a:lnTo>
                  <a:lnTo>
                    <a:pt x="0" y="16"/>
                  </a:lnTo>
                  <a:lnTo>
                    <a:pt x="2" y="10"/>
                  </a:lnTo>
                  <a:lnTo>
                    <a:pt x="6" y="6"/>
                  </a:lnTo>
                  <a:lnTo>
                    <a:pt x="10" y="2"/>
                  </a:lnTo>
                  <a:lnTo>
                    <a:pt x="16" y="0"/>
                  </a:lnTo>
                  <a:lnTo>
                    <a:pt x="16" y="0"/>
                  </a:lnTo>
                  <a:lnTo>
                    <a:pt x="22" y="2"/>
                  </a:lnTo>
                  <a:lnTo>
                    <a:pt x="28" y="6"/>
                  </a:lnTo>
                  <a:lnTo>
                    <a:pt x="30" y="10"/>
                  </a:lnTo>
                  <a:lnTo>
                    <a:pt x="32" y="16"/>
                  </a:lnTo>
                  <a:lnTo>
                    <a:pt x="32" y="16"/>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11" name="Freeform 530"/>
            <p:cNvSpPr>
              <a:spLocks/>
            </p:cNvSpPr>
            <p:nvPr/>
          </p:nvSpPr>
          <p:spPr bwMode="auto">
            <a:xfrm>
              <a:off x="5256" y="4094"/>
              <a:ext cx="32" cy="32"/>
            </a:xfrm>
            <a:custGeom>
              <a:avLst/>
              <a:gdLst>
                <a:gd name="T0" fmla="*/ 32 w 32"/>
                <a:gd name="T1" fmla="*/ 16 h 32"/>
                <a:gd name="T2" fmla="*/ 32 w 32"/>
                <a:gd name="T3" fmla="*/ 16 h 32"/>
                <a:gd name="T4" fmla="*/ 30 w 32"/>
                <a:gd name="T5" fmla="*/ 22 h 32"/>
                <a:gd name="T6" fmla="*/ 26 w 32"/>
                <a:gd name="T7" fmla="*/ 26 h 32"/>
                <a:gd name="T8" fmla="*/ 22 w 32"/>
                <a:gd name="T9" fmla="*/ 30 h 32"/>
                <a:gd name="T10" fmla="*/ 16 w 32"/>
                <a:gd name="T11" fmla="*/ 32 h 32"/>
                <a:gd name="T12" fmla="*/ 16 w 32"/>
                <a:gd name="T13" fmla="*/ 32 h 32"/>
                <a:gd name="T14" fmla="*/ 10 w 32"/>
                <a:gd name="T15" fmla="*/ 30 h 32"/>
                <a:gd name="T16" fmla="*/ 4 w 32"/>
                <a:gd name="T17" fmla="*/ 26 h 32"/>
                <a:gd name="T18" fmla="*/ 2 w 32"/>
                <a:gd name="T19" fmla="*/ 22 h 32"/>
                <a:gd name="T20" fmla="*/ 0 w 32"/>
                <a:gd name="T21" fmla="*/ 16 h 32"/>
                <a:gd name="T22" fmla="*/ 0 w 32"/>
                <a:gd name="T23" fmla="*/ 16 h 32"/>
                <a:gd name="T24" fmla="*/ 2 w 32"/>
                <a:gd name="T25" fmla="*/ 10 h 32"/>
                <a:gd name="T26" fmla="*/ 4 w 32"/>
                <a:gd name="T27" fmla="*/ 6 h 32"/>
                <a:gd name="T28" fmla="*/ 10 w 32"/>
                <a:gd name="T29" fmla="*/ 2 h 32"/>
                <a:gd name="T30" fmla="*/ 16 w 32"/>
                <a:gd name="T31" fmla="*/ 0 h 32"/>
                <a:gd name="T32" fmla="*/ 16 w 32"/>
                <a:gd name="T33" fmla="*/ 0 h 32"/>
                <a:gd name="T34" fmla="*/ 22 w 32"/>
                <a:gd name="T35" fmla="*/ 2 h 32"/>
                <a:gd name="T36" fmla="*/ 26 w 32"/>
                <a:gd name="T37" fmla="*/ 6 h 32"/>
                <a:gd name="T38" fmla="*/ 30 w 32"/>
                <a:gd name="T39" fmla="*/ 10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22"/>
                  </a:lnTo>
                  <a:lnTo>
                    <a:pt x="26" y="26"/>
                  </a:lnTo>
                  <a:lnTo>
                    <a:pt x="22" y="30"/>
                  </a:lnTo>
                  <a:lnTo>
                    <a:pt x="16" y="32"/>
                  </a:lnTo>
                  <a:lnTo>
                    <a:pt x="16" y="32"/>
                  </a:lnTo>
                  <a:lnTo>
                    <a:pt x="10" y="30"/>
                  </a:lnTo>
                  <a:lnTo>
                    <a:pt x="4" y="26"/>
                  </a:lnTo>
                  <a:lnTo>
                    <a:pt x="2" y="22"/>
                  </a:lnTo>
                  <a:lnTo>
                    <a:pt x="0" y="16"/>
                  </a:lnTo>
                  <a:lnTo>
                    <a:pt x="0" y="16"/>
                  </a:lnTo>
                  <a:lnTo>
                    <a:pt x="2" y="10"/>
                  </a:lnTo>
                  <a:lnTo>
                    <a:pt x="4" y="6"/>
                  </a:lnTo>
                  <a:lnTo>
                    <a:pt x="10" y="2"/>
                  </a:lnTo>
                  <a:lnTo>
                    <a:pt x="16" y="0"/>
                  </a:lnTo>
                  <a:lnTo>
                    <a:pt x="16" y="0"/>
                  </a:lnTo>
                  <a:lnTo>
                    <a:pt x="22" y="2"/>
                  </a:lnTo>
                  <a:lnTo>
                    <a:pt x="26" y="6"/>
                  </a:lnTo>
                  <a:lnTo>
                    <a:pt x="30" y="10"/>
                  </a:lnTo>
                  <a:lnTo>
                    <a:pt x="32" y="16"/>
                  </a:lnTo>
                  <a:lnTo>
                    <a:pt x="32" y="16"/>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12" name="Freeform 531"/>
            <p:cNvSpPr>
              <a:spLocks/>
            </p:cNvSpPr>
            <p:nvPr/>
          </p:nvSpPr>
          <p:spPr bwMode="auto">
            <a:xfrm>
              <a:off x="5158" y="4120"/>
              <a:ext cx="30" cy="32"/>
            </a:xfrm>
            <a:custGeom>
              <a:avLst/>
              <a:gdLst>
                <a:gd name="T0" fmla="*/ 30 w 30"/>
                <a:gd name="T1" fmla="*/ 16 h 32"/>
                <a:gd name="T2" fmla="*/ 30 w 30"/>
                <a:gd name="T3" fmla="*/ 16 h 32"/>
                <a:gd name="T4" fmla="*/ 30 w 30"/>
                <a:gd name="T5" fmla="*/ 22 h 32"/>
                <a:gd name="T6" fmla="*/ 26 w 30"/>
                <a:gd name="T7" fmla="*/ 26 h 32"/>
                <a:gd name="T8" fmla="*/ 20 w 30"/>
                <a:gd name="T9" fmla="*/ 30 h 32"/>
                <a:gd name="T10" fmla="*/ 14 w 30"/>
                <a:gd name="T11" fmla="*/ 32 h 32"/>
                <a:gd name="T12" fmla="*/ 14 w 30"/>
                <a:gd name="T13" fmla="*/ 32 h 32"/>
                <a:gd name="T14" fmla="*/ 8 w 30"/>
                <a:gd name="T15" fmla="*/ 30 h 32"/>
                <a:gd name="T16" fmla="*/ 4 w 30"/>
                <a:gd name="T17" fmla="*/ 26 h 32"/>
                <a:gd name="T18" fmla="*/ 0 w 30"/>
                <a:gd name="T19" fmla="*/ 22 h 32"/>
                <a:gd name="T20" fmla="*/ 0 w 30"/>
                <a:gd name="T21" fmla="*/ 16 h 32"/>
                <a:gd name="T22" fmla="*/ 0 w 30"/>
                <a:gd name="T23" fmla="*/ 16 h 32"/>
                <a:gd name="T24" fmla="*/ 0 w 30"/>
                <a:gd name="T25" fmla="*/ 10 h 32"/>
                <a:gd name="T26" fmla="*/ 4 w 30"/>
                <a:gd name="T27" fmla="*/ 4 h 32"/>
                <a:gd name="T28" fmla="*/ 8 w 30"/>
                <a:gd name="T29" fmla="*/ 2 h 32"/>
                <a:gd name="T30" fmla="*/ 14 w 30"/>
                <a:gd name="T31" fmla="*/ 0 h 32"/>
                <a:gd name="T32" fmla="*/ 14 w 30"/>
                <a:gd name="T33" fmla="*/ 0 h 32"/>
                <a:gd name="T34" fmla="*/ 20 w 30"/>
                <a:gd name="T35" fmla="*/ 2 h 32"/>
                <a:gd name="T36" fmla="*/ 26 w 30"/>
                <a:gd name="T37" fmla="*/ 4 h 32"/>
                <a:gd name="T38" fmla="*/ 30 w 30"/>
                <a:gd name="T39" fmla="*/ 10 h 32"/>
                <a:gd name="T40" fmla="*/ 30 w 30"/>
                <a:gd name="T41" fmla="*/ 16 h 32"/>
                <a:gd name="T42" fmla="*/ 30 w 30"/>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2">
                  <a:moveTo>
                    <a:pt x="30" y="16"/>
                  </a:moveTo>
                  <a:lnTo>
                    <a:pt x="30" y="16"/>
                  </a:lnTo>
                  <a:lnTo>
                    <a:pt x="30" y="22"/>
                  </a:lnTo>
                  <a:lnTo>
                    <a:pt x="26" y="26"/>
                  </a:lnTo>
                  <a:lnTo>
                    <a:pt x="20" y="30"/>
                  </a:lnTo>
                  <a:lnTo>
                    <a:pt x="14" y="32"/>
                  </a:lnTo>
                  <a:lnTo>
                    <a:pt x="14" y="32"/>
                  </a:lnTo>
                  <a:lnTo>
                    <a:pt x="8" y="30"/>
                  </a:lnTo>
                  <a:lnTo>
                    <a:pt x="4" y="26"/>
                  </a:lnTo>
                  <a:lnTo>
                    <a:pt x="0" y="22"/>
                  </a:lnTo>
                  <a:lnTo>
                    <a:pt x="0" y="16"/>
                  </a:lnTo>
                  <a:lnTo>
                    <a:pt x="0" y="16"/>
                  </a:lnTo>
                  <a:lnTo>
                    <a:pt x="0" y="10"/>
                  </a:lnTo>
                  <a:lnTo>
                    <a:pt x="4" y="4"/>
                  </a:lnTo>
                  <a:lnTo>
                    <a:pt x="8" y="2"/>
                  </a:lnTo>
                  <a:lnTo>
                    <a:pt x="14" y="0"/>
                  </a:lnTo>
                  <a:lnTo>
                    <a:pt x="14" y="0"/>
                  </a:lnTo>
                  <a:lnTo>
                    <a:pt x="20" y="2"/>
                  </a:lnTo>
                  <a:lnTo>
                    <a:pt x="26" y="4"/>
                  </a:lnTo>
                  <a:lnTo>
                    <a:pt x="30" y="10"/>
                  </a:lnTo>
                  <a:lnTo>
                    <a:pt x="30" y="16"/>
                  </a:lnTo>
                  <a:lnTo>
                    <a:pt x="30" y="16"/>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13" name="Freeform 532"/>
            <p:cNvSpPr>
              <a:spLocks/>
            </p:cNvSpPr>
            <p:nvPr/>
          </p:nvSpPr>
          <p:spPr bwMode="auto">
            <a:xfrm>
              <a:off x="4964" y="4140"/>
              <a:ext cx="32" cy="32"/>
            </a:xfrm>
            <a:custGeom>
              <a:avLst/>
              <a:gdLst>
                <a:gd name="T0" fmla="*/ 32 w 32"/>
                <a:gd name="T1" fmla="*/ 16 h 32"/>
                <a:gd name="T2" fmla="*/ 32 w 32"/>
                <a:gd name="T3" fmla="*/ 16 h 32"/>
                <a:gd name="T4" fmla="*/ 30 w 32"/>
                <a:gd name="T5" fmla="*/ 22 h 32"/>
                <a:gd name="T6" fmla="*/ 28 w 32"/>
                <a:gd name="T7" fmla="*/ 26 h 32"/>
                <a:gd name="T8" fmla="*/ 22 w 32"/>
                <a:gd name="T9" fmla="*/ 30 h 32"/>
                <a:gd name="T10" fmla="*/ 16 w 32"/>
                <a:gd name="T11" fmla="*/ 32 h 32"/>
                <a:gd name="T12" fmla="*/ 16 w 32"/>
                <a:gd name="T13" fmla="*/ 32 h 32"/>
                <a:gd name="T14" fmla="*/ 10 w 32"/>
                <a:gd name="T15" fmla="*/ 30 h 32"/>
                <a:gd name="T16" fmla="*/ 6 w 32"/>
                <a:gd name="T17" fmla="*/ 26 h 32"/>
                <a:gd name="T18" fmla="*/ 2 w 32"/>
                <a:gd name="T19" fmla="*/ 22 h 32"/>
                <a:gd name="T20" fmla="*/ 0 w 32"/>
                <a:gd name="T21" fmla="*/ 16 h 32"/>
                <a:gd name="T22" fmla="*/ 0 w 32"/>
                <a:gd name="T23" fmla="*/ 16 h 32"/>
                <a:gd name="T24" fmla="*/ 2 w 32"/>
                <a:gd name="T25" fmla="*/ 10 h 32"/>
                <a:gd name="T26" fmla="*/ 6 w 32"/>
                <a:gd name="T27" fmla="*/ 4 h 32"/>
                <a:gd name="T28" fmla="*/ 10 w 32"/>
                <a:gd name="T29" fmla="*/ 2 h 32"/>
                <a:gd name="T30" fmla="*/ 16 w 32"/>
                <a:gd name="T31" fmla="*/ 0 h 32"/>
                <a:gd name="T32" fmla="*/ 16 w 32"/>
                <a:gd name="T33" fmla="*/ 0 h 32"/>
                <a:gd name="T34" fmla="*/ 22 w 32"/>
                <a:gd name="T35" fmla="*/ 2 h 32"/>
                <a:gd name="T36" fmla="*/ 28 w 32"/>
                <a:gd name="T37" fmla="*/ 4 h 32"/>
                <a:gd name="T38" fmla="*/ 30 w 32"/>
                <a:gd name="T39" fmla="*/ 10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22"/>
                  </a:lnTo>
                  <a:lnTo>
                    <a:pt x="28" y="26"/>
                  </a:lnTo>
                  <a:lnTo>
                    <a:pt x="22" y="30"/>
                  </a:lnTo>
                  <a:lnTo>
                    <a:pt x="16" y="32"/>
                  </a:lnTo>
                  <a:lnTo>
                    <a:pt x="16" y="32"/>
                  </a:lnTo>
                  <a:lnTo>
                    <a:pt x="10" y="30"/>
                  </a:lnTo>
                  <a:lnTo>
                    <a:pt x="6" y="26"/>
                  </a:lnTo>
                  <a:lnTo>
                    <a:pt x="2" y="22"/>
                  </a:lnTo>
                  <a:lnTo>
                    <a:pt x="0" y="16"/>
                  </a:lnTo>
                  <a:lnTo>
                    <a:pt x="0" y="16"/>
                  </a:lnTo>
                  <a:lnTo>
                    <a:pt x="2" y="10"/>
                  </a:lnTo>
                  <a:lnTo>
                    <a:pt x="6" y="4"/>
                  </a:lnTo>
                  <a:lnTo>
                    <a:pt x="10" y="2"/>
                  </a:lnTo>
                  <a:lnTo>
                    <a:pt x="16" y="0"/>
                  </a:lnTo>
                  <a:lnTo>
                    <a:pt x="16" y="0"/>
                  </a:lnTo>
                  <a:lnTo>
                    <a:pt x="22" y="2"/>
                  </a:lnTo>
                  <a:lnTo>
                    <a:pt x="28" y="4"/>
                  </a:lnTo>
                  <a:lnTo>
                    <a:pt x="30" y="10"/>
                  </a:lnTo>
                  <a:lnTo>
                    <a:pt x="32" y="16"/>
                  </a:lnTo>
                  <a:lnTo>
                    <a:pt x="32" y="16"/>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14" name="Freeform 533"/>
            <p:cNvSpPr>
              <a:spLocks/>
            </p:cNvSpPr>
            <p:nvPr/>
          </p:nvSpPr>
          <p:spPr bwMode="auto">
            <a:xfrm>
              <a:off x="4864" y="4032"/>
              <a:ext cx="32" cy="32"/>
            </a:xfrm>
            <a:custGeom>
              <a:avLst/>
              <a:gdLst>
                <a:gd name="T0" fmla="*/ 32 w 32"/>
                <a:gd name="T1" fmla="*/ 16 h 32"/>
                <a:gd name="T2" fmla="*/ 32 w 32"/>
                <a:gd name="T3" fmla="*/ 16 h 32"/>
                <a:gd name="T4" fmla="*/ 30 w 32"/>
                <a:gd name="T5" fmla="*/ 22 h 32"/>
                <a:gd name="T6" fmla="*/ 28 w 32"/>
                <a:gd name="T7" fmla="*/ 28 h 32"/>
                <a:gd name="T8" fmla="*/ 22 w 32"/>
                <a:gd name="T9" fmla="*/ 30 h 32"/>
                <a:gd name="T10" fmla="*/ 16 w 32"/>
                <a:gd name="T11" fmla="*/ 32 h 32"/>
                <a:gd name="T12" fmla="*/ 16 w 32"/>
                <a:gd name="T13" fmla="*/ 32 h 32"/>
                <a:gd name="T14" fmla="*/ 10 w 32"/>
                <a:gd name="T15" fmla="*/ 30 h 32"/>
                <a:gd name="T16" fmla="*/ 6 w 32"/>
                <a:gd name="T17" fmla="*/ 28 h 32"/>
                <a:gd name="T18" fmla="*/ 2 w 32"/>
                <a:gd name="T19" fmla="*/ 22 h 32"/>
                <a:gd name="T20" fmla="*/ 0 w 32"/>
                <a:gd name="T21" fmla="*/ 16 h 32"/>
                <a:gd name="T22" fmla="*/ 0 w 32"/>
                <a:gd name="T23" fmla="*/ 16 h 32"/>
                <a:gd name="T24" fmla="*/ 2 w 32"/>
                <a:gd name="T25" fmla="*/ 10 h 32"/>
                <a:gd name="T26" fmla="*/ 6 w 32"/>
                <a:gd name="T27" fmla="*/ 6 h 32"/>
                <a:gd name="T28" fmla="*/ 10 w 32"/>
                <a:gd name="T29" fmla="*/ 2 h 32"/>
                <a:gd name="T30" fmla="*/ 16 w 32"/>
                <a:gd name="T31" fmla="*/ 0 h 32"/>
                <a:gd name="T32" fmla="*/ 16 w 32"/>
                <a:gd name="T33" fmla="*/ 0 h 32"/>
                <a:gd name="T34" fmla="*/ 22 w 32"/>
                <a:gd name="T35" fmla="*/ 2 h 32"/>
                <a:gd name="T36" fmla="*/ 28 w 32"/>
                <a:gd name="T37" fmla="*/ 6 h 32"/>
                <a:gd name="T38" fmla="*/ 30 w 32"/>
                <a:gd name="T39" fmla="*/ 10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22"/>
                  </a:lnTo>
                  <a:lnTo>
                    <a:pt x="28" y="28"/>
                  </a:lnTo>
                  <a:lnTo>
                    <a:pt x="22" y="30"/>
                  </a:lnTo>
                  <a:lnTo>
                    <a:pt x="16" y="32"/>
                  </a:lnTo>
                  <a:lnTo>
                    <a:pt x="16" y="32"/>
                  </a:lnTo>
                  <a:lnTo>
                    <a:pt x="10" y="30"/>
                  </a:lnTo>
                  <a:lnTo>
                    <a:pt x="6" y="28"/>
                  </a:lnTo>
                  <a:lnTo>
                    <a:pt x="2" y="22"/>
                  </a:lnTo>
                  <a:lnTo>
                    <a:pt x="0" y="16"/>
                  </a:lnTo>
                  <a:lnTo>
                    <a:pt x="0" y="16"/>
                  </a:lnTo>
                  <a:lnTo>
                    <a:pt x="2" y="10"/>
                  </a:lnTo>
                  <a:lnTo>
                    <a:pt x="6" y="6"/>
                  </a:lnTo>
                  <a:lnTo>
                    <a:pt x="10" y="2"/>
                  </a:lnTo>
                  <a:lnTo>
                    <a:pt x="16" y="0"/>
                  </a:lnTo>
                  <a:lnTo>
                    <a:pt x="16" y="0"/>
                  </a:lnTo>
                  <a:lnTo>
                    <a:pt x="22" y="2"/>
                  </a:lnTo>
                  <a:lnTo>
                    <a:pt x="28" y="6"/>
                  </a:lnTo>
                  <a:lnTo>
                    <a:pt x="30" y="10"/>
                  </a:lnTo>
                  <a:lnTo>
                    <a:pt x="32" y="16"/>
                  </a:lnTo>
                  <a:lnTo>
                    <a:pt x="32" y="16"/>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15" name="Freeform 534"/>
            <p:cNvSpPr>
              <a:spLocks/>
            </p:cNvSpPr>
            <p:nvPr/>
          </p:nvSpPr>
          <p:spPr bwMode="auto">
            <a:xfrm>
              <a:off x="4770" y="4048"/>
              <a:ext cx="30" cy="32"/>
            </a:xfrm>
            <a:custGeom>
              <a:avLst/>
              <a:gdLst>
                <a:gd name="T0" fmla="*/ 30 w 30"/>
                <a:gd name="T1" fmla="*/ 16 h 32"/>
                <a:gd name="T2" fmla="*/ 30 w 30"/>
                <a:gd name="T3" fmla="*/ 16 h 32"/>
                <a:gd name="T4" fmla="*/ 28 w 30"/>
                <a:gd name="T5" fmla="*/ 22 h 32"/>
                <a:gd name="T6" fmla="*/ 26 w 30"/>
                <a:gd name="T7" fmla="*/ 26 h 32"/>
                <a:gd name="T8" fmla="*/ 20 w 30"/>
                <a:gd name="T9" fmla="*/ 30 h 32"/>
                <a:gd name="T10" fmla="*/ 14 w 30"/>
                <a:gd name="T11" fmla="*/ 32 h 32"/>
                <a:gd name="T12" fmla="*/ 14 w 30"/>
                <a:gd name="T13" fmla="*/ 32 h 32"/>
                <a:gd name="T14" fmla="*/ 8 w 30"/>
                <a:gd name="T15" fmla="*/ 30 h 32"/>
                <a:gd name="T16" fmla="*/ 4 w 30"/>
                <a:gd name="T17" fmla="*/ 26 h 32"/>
                <a:gd name="T18" fmla="*/ 0 w 30"/>
                <a:gd name="T19" fmla="*/ 22 h 32"/>
                <a:gd name="T20" fmla="*/ 0 w 30"/>
                <a:gd name="T21" fmla="*/ 16 h 32"/>
                <a:gd name="T22" fmla="*/ 0 w 30"/>
                <a:gd name="T23" fmla="*/ 16 h 32"/>
                <a:gd name="T24" fmla="*/ 0 w 30"/>
                <a:gd name="T25" fmla="*/ 10 h 32"/>
                <a:gd name="T26" fmla="*/ 4 w 30"/>
                <a:gd name="T27" fmla="*/ 4 h 32"/>
                <a:gd name="T28" fmla="*/ 8 w 30"/>
                <a:gd name="T29" fmla="*/ 2 h 32"/>
                <a:gd name="T30" fmla="*/ 14 w 30"/>
                <a:gd name="T31" fmla="*/ 0 h 32"/>
                <a:gd name="T32" fmla="*/ 14 w 30"/>
                <a:gd name="T33" fmla="*/ 0 h 32"/>
                <a:gd name="T34" fmla="*/ 20 w 30"/>
                <a:gd name="T35" fmla="*/ 2 h 32"/>
                <a:gd name="T36" fmla="*/ 26 w 30"/>
                <a:gd name="T37" fmla="*/ 4 h 32"/>
                <a:gd name="T38" fmla="*/ 28 w 30"/>
                <a:gd name="T39" fmla="*/ 10 h 32"/>
                <a:gd name="T40" fmla="*/ 30 w 30"/>
                <a:gd name="T41" fmla="*/ 16 h 32"/>
                <a:gd name="T42" fmla="*/ 30 w 30"/>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2">
                  <a:moveTo>
                    <a:pt x="30" y="16"/>
                  </a:moveTo>
                  <a:lnTo>
                    <a:pt x="30" y="16"/>
                  </a:lnTo>
                  <a:lnTo>
                    <a:pt x="28" y="22"/>
                  </a:lnTo>
                  <a:lnTo>
                    <a:pt x="26" y="26"/>
                  </a:lnTo>
                  <a:lnTo>
                    <a:pt x="20" y="30"/>
                  </a:lnTo>
                  <a:lnTo>
                    <a:pt x="14" y="32"/>
                  </a:lnTo>
                  <a:lnTo>
                    <a:pt x="14" y="32"/>
                  </a:lnTo>
                  <a:lnTo>
                    <a:pt x="8" y="30"/>
                  </a:lnTo>
                  <a:lnTo>
                    <a:pt x="4" y="26"/>
                  </a:lnTo>
                  <a:lnTo>
                    <a:pt x="0" y="22"/>
                  </a:lnTo>
                  <a:lnTo>
                    <a:pt x="0" y="16"/>
                  </a:lnTo>
                  <a:lnTo>
                    <a:pt x="0" y="16"/>
                  </a:lnTo>
                  <a:lnTo>
                    <a:pt x="0" y="10"/>
                  </a:lnTo>
                  <a:lnTo>
                    <a:pt x="4" y="4"/>
                  </a:lnTo>
                  <a:lnTo>
                    <a:pt x="8" y="2"/>
                  </a:lnTo>
                  <a:lnTo>
                    <a:pt x="14" y="0"/>
                  </a:lnTo>
                  <a:lnTo>
                    <a:pt x="14" y="0"/>
                  </a:lnTo>
                  <a:lnTo>
                    <a:pt x="20" y="2"/>
                  </a:lnTo>
                  <a:lnTo>
                    <a:pt x="26" y="4"/>
                  </a:lnTo>
                  <a:lnTo>
                    <a:pt x="28" y="10"/>
                  </a:lnTo>
                  <a:lnTo>
                    <a:pt x="30" y="16"/>
                  </a:lnTo>
                  <a:lnTo>
                    <a:pt x="30" y="16"/>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16" name="Freeform 535"/>
            <p:cNvSpPr>
              <a:spLocks/>
            </p:cNvSpPr>
            <p:nvPr/>
          </p:nvSpPr>
          <p:spPr bwMode="auto">
            <a:xfrm>
              <a:off x="4668" y="4018"/>
              <a:ext cx="30" cy="30"/>
            </a:xfrm>
            <a:custGeom>
              <a:avLst/>
              <a:gdLst>
                <a:gd name="T0" fmla="*/ 30 w 30"/>
                <a:gd name="T1" fmla="*/ 14 h 30"/>
                <a:gd name="T2" fmla="*/ 30 w 30"/>
                <a:gd name="T3" fmla="*/ 14 h 30"/>
                <a:gd name="T4" fmla="*/ 30 w 30"/>
                <a:gd name="T5" fmla="*/ 20 h 30"/>
                <a:gd name="T6" fmla="*/ 26 w 30"/>
                <a:gd name="T7" fmla="*/ 26 h 30"/>
                <a:gd name="T8" fmla="*/ 22 w 30"/>
                <a:gd name="T9" fmla="*/ 30 h 30"/>
                <a:gd name="T10" fmla="*/ 16 w 30"/>
                <a:gd name="T11" fmla="*/ 30 h 30"/>
                <a:gd name="T12" fmla="*/ 16 w 30"/>
                <a:gd name="T13" fmla="*/ 30 h 30"/>
                <a:gd name="T14" fmla="*/ 10 w 30"/>
                <a:gd name="T15" fmla="*/ 30 h 30"/>
                <a:gd name="T16" fmla="*/ 4 w 30"/>
                <a:gd name="T17" fmla="*/ 26 h 30"/>
                <a:gd name="T18" fmla="*/ 0 w 30"/>
                <a:gd name="T19" fmla="*/ 20 h 30"/>
                <a:gd name="T20" fmla="*/ 0 w 30"/>
                <a:gd name="T21" fmla="*/ 14 h 30"/>
                <a:gd name="T22" fmla="*/ 0 w 30"/>
                <a:gd name="T23" fmla="*/ 14 h 30"/>
                <a:gd name="T24" fmla="*/ 0 w 30"/>
                <a:gd name="T25" fmla="*/ 8 h 30"/>
                <a:gd name="T26" fmla="*/ 4 w 30"/>
                <a:gd name="T27" fmla="*/ 4 h 30"/>
                <a:gd name="T28" fmla="*/ 10 w 30"/>
                <a:gd name="T29" fmla="*/ 0 h 30"/>
                <a:gd name="T30" fmla="*/ 16 w 30"/>
                <a:gd name="T31" fmla="*/ 0 h 30"/>
                <a:gd name="T32" fmla="*/ 16 w 30"/>
                <a:gd name="T33" fmla="*/ 0 h 30"/>
                <a:gd name="T34" fmla="*/ 22 w 30"/>
                <a:gd name="T35" fmla="*/ 0 h 30"/>
                <a:gd name="T36" fmla="*/ 26 w 30"/>
                <a:gd name="T37" fmla="*/ 4 h 30"/>
                <a:gd name="T38" fmla="*/ 30 w 30"/>
                <a:gd name="T39" fmla="*/ 8 h 30"/>
                <a:gd name="T40" fmla="*/ 30 w 30"/>
                <a:gd name="T41" fmla="*/ 14 h 30"/>
                <a:gd name="T42" fmla="*/ 30 w 30"/>
                <a:gd name="T43"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30" y="14"/>
                  </a:moveTo>
                  <a:lnTo>
                    <a:pt x="30" y="14"/>
                  </a:lnTo>
                  <a:lnTo>
                    <a:pt x="30" y="20"/>
                  </a:lnTo>
                  <a:lnTo>
                    <a:pt x="26" y="26"/>
                  </a:lnTo>
                  <a:lnTo>
                    <a:pt x="22" y="30"/>
                  </a:lnTo>
                  <a:lnTo>
                    <a:pt x="16" y="30"/>
                  </a:lnTo>
                  <a:lnTo>
                    <a:pt x="16" y="30"/>
                  </a:lnTo>
                  <a:lnTo>
                    <a:pt x="10" y="30"/>
                  </a:lnTo>
                  <a:lnTo>
                    <a:pt x="4" y="26"/>
                  </a:lnTo>
                  <a:lnTo>
                    <a:pt x="0" y="20"/>
                  </a:lnTo>
                  <a:lnTo>
                    <a:pt x="0" y="14"/>
                  </a:lnTo>
                  <a:lnTo>
                    <a:pt x="0" y="14"/>
                  </a:lnTo>
                  <a:lnTo>
                    <a:pt x="0" y="8"/>
                  </a:lnTo>
                  <a:lnTo>
                    <a:pt x="4" y="4"/>
                  </a:lnTo>
                  <a:lnTo>
                    <a:pt x="10" y="0"/>
                  </a:lnTo>
                  <a:lnTo>
                    <a:pt x="16" y="0"/>
                  </a:lnTo>
                  <a:lnTo>
                    <a:pt x="16" y="0"/>
                  </a:lnTo>
                  <a:lnTo>
                    <a:pt x="22" y="0"/>
                  </a:lnTo>
                  <a:lnTo>
                    <a:pt x="26" y="4"/>
                  </a:lnTo>
                  <a:lnTo>
                    <a:pt x="30" y="8"/>
                  </a:lnTo>
                  <a:lnTo>
                    <a:pt x="30" y="14"/>
                  </a:lnTo>
                  <a:lnTo>
                    <a:pt x="30" y="14"/>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17" name="Freeform 536"/>
            <p:cNvSpPr>
              <a:spLocks/>
            </p:cNvSpPr>
            <p:nvPr/>
          </p:nvSpPr>
          <p:spPr bwMode="auto">
            <a:xfrm>
              <a:off x="4560" y="4166"/>
              <a:ext cx="30" cy="30"/>
            </a:xfrm>
            <a:custGeom>
              <a:avLst/>
              <a:gdLst>
                <a:gd name="T0" fmla="*/ 30 w 30"/>
                <a:gd name="T1" fmla="*/ 14 h 30"/>
                <a:gd name="T2" fmla="*/ 30 w 30"/>
                <a:gd name="T3" fmla="*/ 14 h 30"/>
                <a:gd name="T4" fmla="*/ 30 w 30"/>
                <a:gd name="T5" fmla="*/ 20 h 30"/>
                <a:gd name="T6" fmla="*/ 26 w 30"/>
                <a:gd name="T7" fmla="*/ 26 h 30"/>
                <a:gd name="T8" fmla="*/ 20 w 30"/>
                <a:gd name="T9" fmla="*/ 30 h 30"/>
                <a:gd name="T10" fmla="*/ 14 w 30"/>
                <a:gd name="T11" fmla="*/ 30 h 30"/>
                <a:gd name="T12" fmla="*/ 14 w 30"/>
                <a:gd name="T13" fmla="*/ 30 h 30"/>
                <a:gd name="T14" fmla="*/ 8 w 30"/>
                <a:gd name="T15" fmla="*/ 30 h 30"/>
                <a:gd name="T16" fmla="*/ 4 w 30"/>
                <a:gd name="T17" fmla="*/ 26 h 30"/>
                <a:gd name="T18" fmla="*/ 0 w 30"/>
                <a:gd name="T19" fmla="*/ 20 h 30"/>
                <a:gd name="T20" fmla="*/ 0 w 30"/>
                <a:gd name="T21" fmla="*/ 14 h 30"/>
                <a:gd name="T22" fmla="*/ 0 w 30"/>
                <a:gd name="T23" fmla="*/ 14 h 30"/>
                <a:gd name="T24" fmla="*/ 0 w 30"/>
                <a:gd name="T25" fmla="*/ 8 h 30"/>
                <a:gd name="T26" fmla="*/ 4 w 30"/>
                <a:gd name="T27" fmla="*/ 4 h 30"/>
                <a:gd name="T28" fmla="*/ 8 w 30"/>
                <a:gd name="T29" fmla="*/ 0 h 30"/>
                <a:gd name="T30" fmla="*/ 14 w 30"/>
                <a:gd name="T31" fmla="*/ 0 h 30"/>
                <a:gd name="T32" fmla="*/ 14 w 30"/>
                <a:gd name="T33" fmla="*/ 0 h 30"/>
                <a:gd name="T34" fmla="*/ 20 w 30"/>
                <a:gd name="T35" fmla="*/ 0 h 30"/>
                <a:gd name="T36" fmla="*/ 26 w 30"/>
                <a:gd name="T37" fmla="*/ 4 h 30"/>
                <a:gd name="T38" fmla="*/ 30 w 30"/>
                <a:gd name="T39" fmla="*/ 8 h 30"/>
                <a:gd name="T40" fmla="*/ 30 w 30"/>
                <a:gd name="T41" fmla="*/ 14 h 30"/>
                <a:gd name="T42" fmla="*/ 30 w 30"/>
                <a:gd name="T43"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30" y="14"/>
                  </a:moveTo>
                  <a:lnTo>
                    <a:pt x="30" y="14"/>
                  </a:lnTo>
                  <a:lnTo>
                    <a:pt x="30" y="20"/>
                  </a:lnTo>
                  <a:lnTo>
                    <a:pt x="26" y="26"/>
                  </a:lnTo>
                  <a:lnTo>
                    <a:pt x="20" y="30"/>
                  </a:lnTo>
                  <a:lnTo>
                    <a:pt x="14" y="30"/>
                  </a:lnTo>
                  <a:lnTo>
                    <a:pt x="14" y="30"/>
                  </a:lnTo>
                  <a:lnTo>
                    <a:pt x="8" y="30"/>
                  </a:lnTo>
                  <a:lnTo>
                    <a:pt x="4" y="26"/>
                  </a:lnTo>
                  <a:lnTo>
                    <a:pt x="0" y="20"/>
                  </a:lnTo>
                  <a:lnTo>
                    <a:pt x="0" y="14"/>
                  </a:lnTo>
                  <a:lnTo>
                    <a:pt x="0" y="14"/>
                  </a:lnTo>
                  <a:lnTo>
                    <a:pt x="0" y="8"/>
                  </a:lnTo>
                  <a:lnTo>
                    <a:pt x="4" y="4"/>
                  </a:lnTo>
                  <a:lnTo>
                    <a:pt x="8" y="0"/>
                  </a:lnTo>
                  <a:lnTo>
                    <a:pt x="14" y="0"/>
                  </a:lnTo>
                  <a:lnTo>
                    <a:pt x="14" y="0"/>
                  </a:lnTo>
                  <a:lnTo>
                    <a:pt x="20" y="0"/>
                  </a:lnTo>
                  <a:lnTo>
                    <a:pt x="26" y="4"/>
                  </a:lnTo>
                  <a:lnTo>
                    <a:pt x="30" y="8"/>
                  </a:lnTo>
                  <a:lnTo>
                    <a:pt x="30" y="14"/>
                  </a:lnTo>
                  <a:lnTo>
                    <a:pt x="30" y="14"/>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18" name="Freeform 537"/>
            <p:cNvSpPr>
              <a:spLocks/>
            </p:cNvSpPr>
            <p:nvPr/>
          </p:nvSpPr>
          <p:spPr bwMode="auto">
            <a:xfrm>
              <a:off x="5062" y="4094"/>
              <a:ext cx="32" cy="32"/>
            </a:xfrm>
            <a:custGeom>
              <a:avLst/>
              <a:gdLst>
                <a:gd name="T0" fmla="*/ 32 w 32"/>
                <a:gd name="T1" fmla="*/ 16 h 32"/>
                <a:gd name="T2" fmla="*/ 32 w 32"/>
                <a:gd name="T3" fmla="*/ 16 h 32"/>
                <a:gd name="T4" fmla="*/ 30 w 32"/>
                <a:gd name="T5" fmla="*/ 22 h 32"/>
                <a:gd name="T6" fmla="*/ 26 w 32"/>
                <a:gd name="T7" fmla="*/ 26 h 32"/>
                <a:gd name="T8" fmla="*/ 22 w 32"/>
                <a:gd name="T9" fmla="*/ 30 h 32"/>
                <a:gd name="T10" fmla="*/ 16 w 32"/>
                <a:gd name="T11" fmla="*/ 32 h 32"/>
                <a:gd name="T12" fmla="*/ 16 w 32"/>
                <a:gd name="T13" fmla="*/ 32 h 32"/>
                <a:gd name="T14" fmla="*/ 10 w 32"/>
                <a:gd name="T15" fmla="*/ 30 h 32"/>
                <a:gd name="T16" fmla="*/ 4 w 32"/>
                <a:gd name="T17" fmla="*/ 26 h 32"/>
                <a:gd name="T18" fmla="*/ 2 w 32"/>
                <a:gd name="T19" fmla="*/ 22 h 32"/>
                <a:gd name="T20" fmla="*/ 0 w 32"/>
                <a:gd name="T21" fmla="*/ 16 h 32"/>
                <a:gd name="T22" fmla="*/ 0 w 32"/>
                <a:gd name="T23" fmla="*/ 16 h 32"/>
                <a:gd name="T24" fmla="*/ 2 w 32"/>
                <a:gd name="T25" fmla="*/ 10 h 32"/>
                <a:gd name="T26" fmla="*/ 4 w 32"/>
                <a:gd name="T27" fmla="*/ 6 h 32"/>
                <a:gd name="T28" fmla="*/ 10 w 32"/>
                <a:gd name="T29" fmla="*/ 2 h 32"/>
                <a:gd name="T30" fmla="*/ 16 w 32"/>
                <a:gd name="T31" fmla="*/ 0 h 32"/>
                <a:gd name="T32" fmla="*/ 16 w 32"/>
                <a:gd name="T33" fmla="*/ 0 h 32"/>
                <a:gd name="T34" fmla="*/ 22 w 32"/>
                <a:gd name="T35" fmla="*/ 2 h 32"/>
                <a:gd name="T36" fmla="*/ 26 w 32"/>
                <a:gd name="T37" fmla="*/ 6 h 32"/>
                <a:gd name="T38" fmla="*/ 30 w 32"/>
                <a:gd name="T39" fmla="*/ 10 h 32"/>
                <a:gd name="T40" fmla="*/ 32 w 32"/>
                <a:gd name="T41" fmla="*/ 16 h 32"/>
                <a:gd name="T42" fmla="*/ 32 w 32"/>
                <a:gd name="T4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2">
                  <a:moveTo>
                    <a:pt x="32" y="16"/>
                  </a:moveTo>
                  <a:lnTo>
                    <a:pt x="32" y="16"/>
                  </a:lnTo>
                  <a:lnTo>
                    <a:pt x="30" y="22"/>
                  </a:lnTo>
                  <a:lnTo>
                    <a:pt x="26" y="26"/>
                  </a:lnTo>
                  <a:lnTo>
                    <a:pt x="22" y="30"/>
                  </a:lnTo>
                  <a:lnTo>
                    <a:pt x="16" y="32"/>
                  </a:lnTo>
                  <a:lnTo>
                    <a:pt x="16" y="32"/>
                  </a:lnTo>
                  <a:lnTo>
                    <a:pt x="10" y="30"/>
                  </a:lnTo>
                  <a:lnTo>
                    <a:pt x="4" y="26"/>
                  </a:lnTo>
                  <a:lnTo>
                    <a:pt x="2" y="22"/>
                  </a:lnTo>
                  <a:lnTo>
                    <a:pt x="0" y="16"/>
                  </a:lnTo>
                  <a:lnTo>
                    <a:pt x="0" y="16"/>
                  </a:lnTo>
                  <a:lnTo>
                    <a:pt x="2" y="10"/>
                  </a:lnTo>
                  <a:lnTo>
                    <a:pt x="4" y="6"/>
                  </a:lnTo>
                  <a:lnTo>
                    <a:pt x="10" y="2"/>
                  </a:lnTo>
                  <a:lnTo>
                    <a:pt x="16" y="0"/>
                  </a:lnTo>
                  <a:lnTo>
                    <a:pt x="16" y="0"/>
                  </a:lnTo>
                  <a:lnTo>
                    <a:pt x="22" y="2"/>
                  </a:lnTo>
                  <a:lnTo>
                    <a:pt x="26" y="6"/>
                  </a:lnTo>
                  <a:lnTo>
                    <a:pt x="30" y="10"/>
                  </a:lnTo>
                  <a:lnTo>
                    <a:pt x="32" y="16"/>
                  </a:lnTo>
                  <a:lnTo>
                    <a:pt x="32" y="16"/>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19" name="Freeform 538"/>
            <p:cNvSpPr>
              <a:spLocks/>
            </p:cNvSpPr>
            <p:nvPr/>
          </p:nvSpPr>
          <p:spPr bwMode="auto">
            <a:xfrm>
              <a:off x="5658" y="4110"/>
              <a:ext cx="32" cy="30"/>
            </a:xfrm>
            <a:custGeom>
              <a:avLst/>
              <a:gdLst>
                <a:gd name="T0" fmla="*/ 32 w 32"/>
                <a:gd name="T1" fmla="*/ 14 h 30"/>
                <a:gd name="T2" fmla="*/ 32 w 32"/>
                <a:gd name="T3" fmla="*/ 14 h 30"/>
                <a:gd name="T4" fmla="*/ 30 w 32"/>
                <a:gd name="T5" fmla="*/ 20 h 30"/>
                <a:gd name="T6" fmla="*/ 28 w 32"/>
                <a:gd name="T7" fmla="*/ 26 h 30"/>
                <a:gd name="T8" fmla="*/ 22 w 32"/>
                <a:gd name="T9" fmla="*/ 28 h 30"/>
                <a:gd name="T10" fmla="*/ 16 w 32"/>
                <a:gd name="T11" fmla="*/ 30 h 30"/>
                <a:gd name="T12" fmla="*/ 16 w 32"/>
                <a:gd name="T13" fmla="*/ 30 h 30"/>
                <a:gd name="T14" fmla="*/ 10 w 32"/>
                <a:gd name="T15" fmla="*/ 28 h 30"/>
                <a:gd name="T16" fmla="*/ 6 w 32"/>
                <a:gd name="T17" fmla="*/ 26 h 30"/>
                <a:gd name="T18" fmla="*/ 2 w 32"/>
                <a:gd name="T19" fmla="*/ 20 h 30"/>
                <a:gd name="T20" fmla="*/ 0 w 32"/>
                <a:gd name="T21" fmla="*/ 14 h 30"/>
                <a:gd name="T22" fmla="*/ 0 w 32"/>
                <a:gd name="T23" fmla="*/ 14 h 30"/>
                <a:gd name="T24" fmla="*/ 2 w 32"/>
                <a:gd name="T25" fmla="*/ 8 h 30"/>
                <a:gd name="T26" fmla="*/ 6 w 32"/>
                <a:gd name="T27" fmla="*/ 4 h 30"/>
                <a:gd name="T28" fmla="*/ 10 w 32"/>
                <a:gd name="T29" fmla="*/ 0 h 30"/>
                <a:gd name="T30" fmla="*/ 16 w 32"/>
                <a:gd name="T31" fmla="*/ 0 h 30"/>
                <a:gd name="T32" fmla="*/ 16 w 32"/>
                <a:gd name="T33" fmla="*/ 0 h 30"/>
                <a:gd name="T34" fmla="*/ 22 w 32"/>
                <a:gd name="T35" fmla="*/ 0 h 30"/>
                <a:gd name="T36" fmla="*/ 28 w 32"/>
                <a:gd name="T37" fmla="*/ 4 h 30"/>
                <a:gd name="T38" fmla="*/ 30 w 32"/>
                <a:gd name="T39" fmla="*/ 8 h 30"/>
                <a:gd name="T40" fmla="*/ 32 w 32"/>
                <a:gd name="T41" fmla="*/ 14 h 30"/>
                <a:gd name="T42" fmla="*/ 32 w 32"/>
                <a:gd name="T43"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0">
                  <a:moveTo>
                    <a:pt x="32" y="14"/>
                  </a:moveTo>
                  <a:lnTo>
                    <a:pt x="32" y="14"/>
                  </a:lnTo>
                  <a:lnTo>
                    <a:pt x="30" y="20"/>
                  </a:lnTo>
                  <a:lnTo>
                    <a:pt x="28" y="26"/>
                  </a:lnTo>
                  <a:lnTo>
                    <a:pt x="22" y="28"/>
                  </a:lnTo>
                  <a:lnTo>
                    <a:pt x="16" y="30"/>
                  </a:lnTo>
                  <a:lnTo>
                    <a:pt x="16" y="30"/>
                  </a:lnTo>
                  <a:lnTo>
                    <a:pt x="10" y="28"/>
                  </a:lnTo>
                  <a:lnTo>
                    <a:pt x="6" y="26"/>
                  </a:lnTo>
                  <a:lnTo>
                    <a:pt x="2" y="20"/>
                  </a:lnTo>
                  <a:lnTo>
                    <a:pt x="0" y="14"/>
                  </a:lnTo>
                  <a:lnTo>
                    <a:pt x="0" y="14"/>
                  </a:lnTo>
                  <a:lnTo>
                    <a:pt x="2" y="8"/>
                  </a:lnTo>
                  <a:lnTo>
                    <a:pt x="6" y="4"/>
                  </a:lnTo>
                  <a:lnTo>
                    <a:pt x="10" y="0"/>
                  </a:lnTo>
                  <a:lnTo>
                    <a:pt x="16" y="0"/>
                  </a:lnTo>
                  <a:lnTo>
                    <a:pt x="16" y="0"/>
                  </a:lnTo>
                  <a:lnTo>
                    <a:pt x="22" y="0"/>
                  </a:lnTo>
                  <a:lnTo>
                    <a:pt x="28" y="4"/>
                  </a:lnTo>
                  <a:lnTo>
                    <a:pt x="30" y="8"/>
                  </a:lnTo>
                  <a:lnTo>
                    <a:pt x="32" y="14"/>
                  </a:lnTo>
                  <a:lnTo>
                    <a:pt x="32" y="14"/>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20" name="Rectangle 539"/>
            <p:cNvSpPr>
              <a:spLocks noChangeArrowheads="1"/>
            </p:cNvSpPr>
            <p:nvPr/>
          </p:nvSpPr>
          <p:spPr bwMode="auto">
            <a:xfrm>
              <a:off x="5856" y="3922"/>
              <a:ext cx="30" cy="30"/>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21" name="Rectangle 540"/>
            <p:cNvSpPr>
              <a:spLocks noChangeArrowheads="1"/>
            </p:cNvSpPr>
            <p:nvPr/>
          </p:nvSpPr>
          <p:spPr bwMode="auto">
            <a:xfrm>
              <a:off x="5758" y="4080"/>
              <a:ext cx="30" cy="30"/>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22" name="Rectangle 541"/>
            <p:cNvSpPr>
              <a:spLocks noChangeArrowheads="1"/>
            </p:cNvSpPr>
            <p:nvPr/>
          </p:nvSpPr>
          <p:spPr bwMode="auto">
            <a:xfrm>
              <a:off x="5660" y="4110"/>
              <a:ext cx="28" cy="30"/>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23" name="Rectangle 542"/>
            <p:cNvSpPr>
              <a:spLocks noChangeArrowheads="1"/>
            </p:cNvSpPr>
            <p:nvPr/>
          </p:nvSpPr>
          <p:spPr bwMode="auto">
            <a:xfrm>
              <a:off x="5562" y="4096"/>
              <a:ext cx="30" cy="28"/>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24" name="Rectangle 543"/>
            <p:cNvSpPr>
              <a:spLocks noChangeArrowheads="1"/>
            </p:cNvSpPr>
            <p:nvPr/>
          </p:nvSpPr>
          <p:spPr bwMode="auto">
            <a:xfrm>
              <a:off x="5460" y="4208"/>
              <a:ext cx="30" cy="28"/>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25" name="Rectangle 544"/>
            <p:cNvSpPr>
              <a:spLocks noChangeArrowheads="1"/>
            </p:cNvSpPr>
            <p:nvPr/>
          </p:nvSpPr>
          <p:spPr bwMode="auto">
            <a:xfrm>
              <a:off x="5362" y="4096"/>
              <a:ext cx="30" cy="28"/>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26" name="Rectangle 545"/>
            <p:cNvSpPr>
              <a:spLocks noChangeArrowheads="1"/>
            </p:cNvSpPr>
            <p:nvPr/>
          </p:nvSpPr>
          <p:spPr bwMode="auto">
            <a:xfrm>
              <a:off x="5258" y="4152"/>
              <a:ext cx="28" cy="28"/>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27" name="Rectangle 546"/>
            <p:cNvSpPr>
              <a:spLocks noChangeArrowheads="1"/>
            </p:cNvSpPr>
            <p:nvPr/>
          </p:nvSpPr>
          <p:spPr bwMode="auto">
            <a:xfrm>
              <a:off x="5158" y="4166"/>
              <a:ext cx="30" cy="30"/>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28" name="Rectangle 547"/>
            <p:cNvSpPr>
              <a:spLocks noChangeArrowheads="1"/>
            </p:cNvSpPr>
            <p:nvPr/>
          </p:nvSpPr>
          <p:spPr bwMode="auto">
            <a:xfrm>
              <a:off x="5064" y="4106"/>
              <a:ext cx="28" cy="30"/>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29" name="Rectangle 548"/>
            <p:cNvSpPr>
              <a:spLocks noChangeArrowheads="1"/>
            </p:cNvSpPr>
            <p:nvPr/>
          </p:nvSpPr>
          <p:spPr bwMode="auto">
            <a:xfrm>
              <a:off x="4966" y="3968"/>
              <a:ext cx="28" cy="30"/>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30" name="Rectangle 549"/>
            <p:cNvSpPr>
              <a:spLocks noChangeArrowheads="1"/>
            </p:cNvSpPr>
            <p:nvPr/>
          </p:nvSpPr>
          <p:spPr bwMode="auto">
            <a:xfrm>
              <a:off x="4866" y="4106"/>
              <a:ext cx="28" cy="30"/>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31" name="Rectangle 550"/>
            <p:cNvSpPr>
              <a:spLocks noChangeArrowheads="1"/>
            </p:cNvSpPr>
            <p:nvPr/>
          </p:nvSpPr>
          <p:spPr bwMode="auto">
            <a:xfrm>
              <a:off x="4770" y="3974"/>
              <a:ext cx="30" cy="30"/>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32" name="Rectangle 551"/>
            <p:cNvSpPr>
              <a:spLocks noChangeArrowheads="1"/>
            </p:cNvSpPr>
            <p:nvPr/>
          </p:nvSpPr>
          <p:spPr bwMode="auto">
            <a:xfrm>
              <a:off x="4668" y="4110"/>
              <a:ext cx="30" cy="30"/>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33" name="Rectangle 552"/>
            <p:cNvSpPr>
              <a:spLocks noChangeArrowheads="1"/>
            </p:cNvSpPr>
            <p:nvPr/>
          </p:nvSpPr>
          <p:spPr bwMode="auto">
            <a:xfrm>
              <a:off x="4560" y="4166"/>
              <a:ext cx="30" cy="30"/>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34" name="Rectangle 553"/>
            <p:cNvSpPr>
              <a:spLocks noChangeArrowheads="1"/>
            </p:cNvSpPr>
            <p:nvPr/>
          </p:nvSpPr>
          <p:spPr bwMode="auto">
            <a:xfrm>
              <a:off x="5758" y="3146"/>
              <a:ext cx="30" cy="30"/>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35" name="Rectangle 554"/>
            <p:cNvSpPr>
              <a:spLocks noChangeArrowheads="1"/>
            </p:cNvSpPr>
            <p:nvPr/>
          </p:nvSpPr>
          <p:spPr bwMode="auto">
            <a:xfrm>
              <a:off x="5858" y="3236"/>
              <a:ext cx="30" cy="30"/>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36" name="Line 555"/>
            <p:cNvSpPr>
              <a:spLocks noChangeShapeType="1"/>
            </p:cNvSpPr>
            <p:nvPr/>
          </p:nvSpPr>
          <p:spPr bwMode="auto">
            <a:xfrm>
              <a:off x="4866" y="3114"/>
              <a:ext cx="36"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37" name="Line 556"/>
            <p:cNvSpPr>
              <a:spLocks noChangeShapeType="1"/>
            </p:cNvSpPr>
            <p:nvPr/>
          </p:nvSpPr>
          <p:spPr bwMode="auto">
            <a:xfrm>
              <a:off x="4884" y="3114"/>
              <a:ext cx="0" cy="48"/>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38" name="Line 557"/>
            <p:cNvSpPr>
              <a:spLocks noChangeShapeType="1"/>
            </p:cNvSpPr>
            <p:nvPr/>
          </p:nvSpPr>
          <p:spPr bwMode="auto">
            <a:xfrm>
              <a:off x="5256" y="3090"/>
              <a:ext cx="36"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39" name="Line 558"/>
            <p:cNvSpPr>
              <a:spLocks noChangeShapeType="1"/>
            </p:cNvSpPr>
            <p:nvPr/>
          </p:nvSpPr>
          <p:spPr bwMode="auto">
            <a:xfrm>
              <a:off x="5274" y="3090"/>
              <a:ext cx="0" cy="48"/>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40" name="Line 559"/>
            <p:cNvSpPr>
              <a:spLocks noChangeShapeType="1"/>
            </p:cNvSpPr>
            <p:nvPr/>
          </p:nvSpPr>
          <p:spPr bwMode="auto">
            <a:xfrm>
              <a:off x="5354" y="3032"/>
              <a:ext cx="38"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41" name="Line 560"/>
            <p:cNvSpPr>
              <a:spLocks noChangeShapeType="1"/>
            </p:cNvSpPr>
            <p:nvPr/>
          </p:nvSpPr>
          <p:spPr bwMode="auto">
            <a:xfrm>
              <a:off x="5372" y="3032"/>
              <a:ext cx="0" cy="74"/>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42" name="Line 561"/>
            <p:cNvSpPr>
              <a:spLocks noChangeShapeType="1"/>
            </p:cNvSpPr>
            <p:nvPr/>
          </p:nvSpPr>
          <p:spPr bwMode="auto">
            <a:xfrm>
              <a:off x="5460" y="3030"/>
              <a:ext cx="38"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43" name="Line 562"/>
            <p:cNvSpPr>
              <a:spLocks noChangeShapeType="1"/>
            </p:cNvSpPr>
            <p:nvPr/>
          </p:nvSpPr>
          <p:spPr bwMode="auto">
            <a:xfrm>
              <a:off x="5480" y="3030"/>
              <a:ext cx="0" cy="54"/>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44" name="Line 563"/>
            <p:cNvSpPr>
              <a:spLocks noChangeShapeType="1"/>
            </p:cNvSpPr>
            <p:nvPr/>
          </p:nvSpPr>
          <p:spPr bwMode="auto">
            <a:xfrm>
              <a:off x="5566" y="3064"/>
              <a:ext cx="38"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45" name="Line 564"/>
            <p:cNvSpPr>
              <a:spLocks noChangeShapeType="1"/>
            </p:cNvSpPr>
            <p:nvPr/>
          </p:nvSpPr>
          <p:spPr bwMode="auto">
            <a:xfrm>
              <a:off x="5586" y="3064"/>
              <a:ext cx="0" cy="54"/>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46" name="Line 565"/>
            <p:cNvSpPr>
              <a:spLocks noChangeShapeType="1"/>
            </p:cNvSpPr>
            <p:nvPr/>
          </p:nvSpPr>
          <p:spPr bwMode="auto">
            <a:xfrm>
              <a:off x="5754" y="3096"/>
              <a:ext cx="38"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47" name="Line 566"/>
            <p:cNvSpPr>
              <a:spLocks noChangeShapeType="1"/>
            </p:cNvSpPr>
            <p:nvPr/>
          </p:nvSpPr>
          <p:spPr bwMode="auto">
            <a:xfrm>
              <a:off x="5774" y="3096"/>
              <a:ext cx="0" cy="54"/>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48" name="Line 567"/>
            <p:cNvSpPr>
              <a:spLocks noChangeShapeType="1"/>
            </p:cNvSpPr>
            <p:nvPr/>
          </p:nvSpPr>
          <p:spPr bwMode="auto">
            <a:xfrm>
              <a:off x="5854" y="3194"/>
              <a:ext cx="38"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49" name="Line 568"/>
            <p:cNvSpPr>
              <a:spLocks noChangeShapeType="1"/>
            </p:cNvSpPr>
            <p:nvPr/>
          </p:nvSpPr>
          <p:spPr bwMode="auto">
            <a:xfrm>
              <a:off x="5872" y="3194"/>
              <a:ext cx="0" cy="54"/>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50" name="Line 569"/>
            <p:cNvSpPr>
              <a:spLocks noChangeShapeType="1"/>
            </p:cNvSpPr>
            <p:nvPr/>
          </p:nvSpPr>
          <p:spPr bwMode="auto">
            <a:xfrm>
              <a:off x="5058" y="2978"/>
              <a:ext cx="38"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51" name="Line 570"/>
            <p:cNvSpPr>
              <a:spLocks noChangeShapeType="1"/>
            </p:cNvSpPr>
            <p:nvPr/>
          </p:nvSpPr>
          <p:spPr bwMode="auto">
            <a:xfrm>
              <a:off x="5078" y="2978"/>
              <a:ext cx="0" cy="48"/>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52" name="Line 571"/>
            <p:cNvSpPr>
              <a:spLocks noChangeShapeType="1"/>
            </p:cNvSpPr>
            <p:nvPr/>
          </p:nvSpPr>
          <p:spPr bwMode="auto">
            <a:xfrm>
              <a:off x="5158" y="3000"/>
              <a:ext cx="38"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53" name="Line 572"/>
            <p:cNvSpPr>
              <a:spLocks noChangeShapeType="1"/>
            </p:cNvSpPr>
            <p:nvPr/>
          </p:nvSpPr>
          <p:spPr bwMode="auto">
            <a:xfrm>
              <a:off x="5176" y="3000"/>
              <a:ext cx="0" cy="66"/>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54" name="Line 573"/>
            <p:cNvSpPr>
              <a:spLocks noChangeShapeType="1"/>
            </p:cNvSpPr>
            <p:nvPr/>
          </p:nvSpPr>
          <p:spPr bwMode="auto">
            <a:xfrm>
              <a:off x="4964" y="3042"/>
              <a:ext cx="36"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55" name="Line 574"/>
            <p:cNvSpPr>
              <a:spLocks noChangeShapeType="1"/>
            </p:cNvSpPr>
            <p:nvPr/>
          </p:nvSpPr>
          <p:spPr bwMode="auto">
            <a:xfrm>
              <a:off x="4982" y="3042"/>
              <a:ext cx="0" cy="6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56" name="Line 575"/>
            <p:cNvSpPr>
              <a:spLocks noChangeShapeType="1"/>
            </p:cNvSpPr>
            <p:nvPr/>
          </p:nvSpPr>
          <p:spPr bwMode="auto">
            <a:xfrm>
              <a:off x="4664" y="4014"/>
              <a:ext cx="38"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57" name="Line 576"/>
            <p:cNvSpPr>
              <a:spLocks noChangeShapeType="1"/>
            </p:cNvSpPr>
            <p:nvPr/>
          </p:nvSpPr>
          <p:spPr bwMode="auto">
            <a:xfrm>
              <a:off x="4684" y="4014"/>
              <a:ext cx="0" cy="114"/>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58" name="Line 577"/>
            <p:cNvSpPr>
              <a:spLocks noChangeShapeType="1"/>
            </p:cNvSpPr>
            <p:nvPr/>
          </p:nvSpPr>
          <p:spPr bwMode="auto">
            <a:xfrm>
              <a:off x="4766" y="3868"/>
              <a:ext cx="38"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59" name="Line 578"/>
            <p:cNvSpPr>
              <a:spLocks noChangeShapeType="1"/>
            </p:cNvSpPr>
            <p:nvPr/>
          </p:nvSpPr>
          <p:spPr bwMode="auto">
            <a:xfrm>
              <a:off x="4784" y="3868"/>
              <a:ext cx="0" cy="114"/>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60" name="Line 579"/>
            <p:cNvSpPr>
              <a:spLocks noChangeShapeType="1"/>
            </p:cNvSpPr>
            <p:nvPr/>
          </p:nvSpPr>
          <p:spPr bwMode="auto">
            <a:xfrm>
              <a:off x="4862" y="4006"/>
              <a:ext cx="36"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61" name="Line 580"/>
            <p:cNvSpPr>
              <a:spLocks noChangeShapeType="1"/>
            </p:cNvSpPr>
            <p:nvPr/>
          </p:nvSpPr>
          <p:spPr bwMode="auto">
            <a:xfrm>
              <a:off x="4880" y="4006"/>
              <a:ext cx="0" cy="114"/>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63" name="Line 581"/>
            <p:cNvSpPr>
              <a:spLocks noChangeShapeType="1"/>
            </p:cNvSpPr>
            <p:nvPr/>
          </p:nvSpPr>
          <p:spPr bwMode="auto">
            <a:xfrm>
              <a:off x="4962" y="3864"/>
              <a:ext cx="36"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64" name="Line 582"/>
            <p:cNvSpPr>
              <a:spLocks noChangeShapeType="1"/>
            </p:cNvSpPr>
            <p:nvPr/>
          </p:nvSpPr>
          <p:spPr bwMode="auto">
            <a:xfrm>
              <a:off x="4980" y="3864"/>
              <a:ext cx="0" cy="114"/>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65" name="Line 583"/>
            <p:cNvSpPr>
              <a:spLocks noChangeShapeType="1"/>
            </p:cNvSpPr>
            <p:nvPr/>
          </p:nvSpPr>
          <p:spPr bwMode="auto">
            <a:xfrm>
              <a:off x="5060" y="4014"/>
              <a:ext cx="36"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66" name="Line 584"/>
            <p:cNvSpPr>
              <a:spLocks noChangeShapeType="1"/>
            </p:cNvSpPr>
            <p:nvPr/>
          </p:nvSpPr>
          <p:spPr bwMode="auto">
            <a:xfrm>
              <a:off x="5078" y="4014"/>
              <a:ext cx="0" cy="114"/>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67" name="Line 585"/>
            <p:cNvSpPr>
              <a:spLocks noChangeShapeType="1"/>
            </p:cNvSpPr>
            <p:nvPr/>
          </p:nvSpPr>
          <p:spPr bwMode="auto">
            <a:xfrm>
              <a:off x="5154" y="4062"/>
              <a:ext cx="38"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68" name="Line 586"/>
            <p:cNvSpPr>
              <a:spLocks noChangeShapeType="1"/>
            </p:cNvSpPr>
            <p:nvPr/>
          </p:nvSpPr>
          <p:spPr bwMode="auto">
            <a:xfrm>
              <a:off x="5172" y="4062"/>
              <a:ext cx="0" cy="116"/>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69" name="Line 587"/>
            <p:cNvSpPr>
              <a:spLocks noChangeShapeType="1"/>
            </p:cNvSpPr>
            <p:nvPr/>
          </p:nvSpPr>
          <p:spPr bwMode="auto">
            <a:xfrm>
              <a:off x="5254" y="4058"/>
              <a:ext cx="36"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70" name="Line 588"/>
            <p:cNvSpPr>
              <a:spLocks noChangeShapeType="1"/>
            </p:cNvSpPr>
            <p:nvPr/>
          </p:nvSpPr>
          <p:spPr bwMode="auto">
            <a:xfrm>
              <a:off x="5272" y="4058"/>
              <a:ext cx="0" cy="114"/>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71" name="Line 589"/>
            <p:cNvSpPr>
              <a:spLocks noChangeShapeType="1"/>
            </p:cNvSpPr>
            <p:nvPr/>
          </p:nvSpPr>
          <p:spPr bwMode="auto">
            <a:xfrm>
              <a:off x="5358" y="3990"/>
              <a:ext cx="36"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72" name="Line 590"/>
            <p:cNvSpPr>
              <a:spLocks noChangeShapeType="1"/>
            </p:cNvSpPr>
            <p:nvPr/>
          </p:nvSpPr>
          <p:spPr bwMode="auto">
            <a:xfrm>
              <a:off x="5376" y="3990"/>
              <a:ext cx="0" cy="116"/>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73" name="Line 591"/>
            <p:cNvSpPr>
              <a:spLocks noChangeShapeType="1"/>
            </p:cNvSpPr>
            <p:nvPr/>
          </p:nvSpPr>
          <p:spPr bwMode="auto">
            <a:xfrm>
              <a:off x="5456" y="4108"/>
              <a:ext cx="38"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74" name="Line 592"/>
            <p:cNvSpPr>
              <a:spLocks noChangeShapeType="1"/>
            </p:cNvSpPr>
            <p:nvPr/>
          </p:nvSpPr>
          <p:spPr bwMode="auto">
            <a:xfrm>
              <a:off x="5476" y="4108"/>
              <a:ext cx="0" cy="116"/>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75" name="Line 593"/>
            <p:cNvSpPr>
              <a:spLocks noChangeShapeType="1"/>
            </p:cNvSpPr>
            <p:nvPr/>
          </p:nvSpPr>
          <p:spPr bwMode="auto">
            <a:xfrm>
              <a:off x="5558" y="3996"/>
              <a:ext cx="38"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76" name="Line 594"/>
            <p:cNvSpPr>
              <a:spLocks noChangeShapeType="1"/>
            </p:cNvSpPr>
            <p:nvPr/>
          </p:nvSpPr>
          <p:spPr bwMode="auto">
            <a:xfrm>
              <a:off x="5578" y="3996"/>
              <a:ext cx="0" cy="116"/>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77" name="Line 595"/>
            <p:cNvSpPr>
              <a:spLocks noChangeShapeType="1"/>
            </p:cNvSpPr>
            <p:nvPr/>
          </p:nvSpPr>
          <p:spPr bwMode="auto">
            <a:xfrm>
              <a:off x="5656" y="4004"/>
              <a:ext cx="36"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78" name="Line 596"/>
            <p:cNvSpPr>
              <a:spLocks noChangeShapeType="1"/>
            </p:cNvSpPr>
            <p:nvPr/>
          </p:nvSpPr>
          <p:spPr bwMode="auto">
            <a:xfrm>
              <a:off x="5674" y="4004"/>
              <a:ext cx="0" cy="116"/>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79" name="Line 597"/>
            <p:cNvSpPr>
              <a:spLocks noChangeShapeType="1"/>
            </p:cNvSpPr>
            <p:nvPr/>
          </p:nvSpPr>
          <p:spPr bwMode="auto">
            <a:xfrm>
              <a:off x="5754" y="3988"/>
              <a:ext cx="38"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80" name="Line 598"/>
            <p:cNvSpPr>
              <a:spLocks noChangeShapeType="1"/>
            </p:cNvSpPr>
            <p:nvPr/>
          </p:nvSpPr>
          <p:spPr bwMode="auto">
            <a:xfrm>
              <a:off x="5772" y="3988"/>
              <a:ext cx="0" cy="114"/>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81" name="Line 599"/>
            <p:cNvSpPr>
              <a:spLocks noChangeShapeType="1"/>
            </p:cNvSpPr>
            <p:nvPr/>
          </p:nvSpPr>
          <p:spPr bwMode="auto">
            <a:xfrm>
              <a:off x="5852" y="3802"/>
              <a:ext cx="38"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82" name="Line 600"/>
            <p:cNvSpPr>
              <a:spLocks noChangeShapeType="1"/>
            </p:cNvSpPr>
            <p:nvPr/>
          </p:nvSpPr>
          <p:spPr bwMode="auto">
            <a:xfrm>
              <a:off x="5872" y="3802"/>
              <a:ext cx="0" cy="134"/>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grpSp>
      <p:sp>
        <p:nvSpPr>
          <p:cNvPr id="928" name="TextBox 927"/>
          <p:cNvSpPr txBox="1"/>
          <p:nvPr/>
        </p:nvSpPr>
        <p:spPr>
          <a:xfrm>
            <a:off x="5155627" y="2832956"/>
            <a:ext cx="698598" cy="367773"/>
          </a:xfrm>
          <a:prstGeom prst="rect">
            <a:avLst/>
          </a:prstGeom>
          <a:noFill/>
        </p:spPr>
        <p:txBody>
          <a:bodyPr wrap="square" lIns="89896" tIns="44948" rIns="89896" bIns="44948" rtlCol="0">
            <a:spAutoFit/>
          </a:bodyPr>
          <a:lstStyle/>
          <a:p>
            <a:pPr algn="ctr"/>
            <a:r>
              <a:rPr lang="en-US" sz="900" b="1" dirty="0"/>
              <a:t>Start of treatment</a:t>
            </a:r>
          </a:p>
        </p:txBody>
      </p:sp>
      <p:sp>
        <p:nvSpPr>
          <p:cNvPr id="929" name="TextBox 928"/>
          <p:cNvSpPr txBox="1"/>
          <p:nvPr/>
        </p:nvSpPr>
        <p:spPr>
          <a:xfrm>
            <a:off x="8881180" y="2828822"/>
            <a:ext cx="750824" cy="367773"/>
          </a:xfrm>
          <a:prstGeom prst="rect">
            <a:avLst/>
          </a:prstGeom>
          <a:noFill/>
        </p:spPr>
        <p:txBody>
          <a:bodyPr wrap="square" lIns="89896" tIns="44948" rIns="89896" bIns="44948" rtlCol="0">
            <a:spAutoFit/>
          </a:bodyPr>
          <a:lstStyle/>
          <a:p>
            <a:pPr algn="ctr"/>
            <a:r>
              <a:rPr lang="en-US" sz="900" b="1" dirty="0"/>
              <a:t>Start of treatment</a:t>
            </a:r>
          </a:p>
        </p:txBody>
      </p:sp>
      <p:sp>
        <p:nvSpPr>
          <p:cNvPr id="930" name="TextBox 929"/>
          <p:cNvSpPr txBox="1"/>
          <p:nvPr/>
        </p:nvSpPr>
        <p:spPr>
          <a:xfrm>
            <a:off x="5138590" y="4827083"/>
            <a:ext cx="687537" cy="367773"/>
          </a:xfrm>
          <a:prstGeom prst="rect">
            <a:avLst/>
          </a:prstGeom>
          <a:noFill/>
        </p:spPr>
        <p:txBody>
          <a:bodyPr wrap="square" lIns="89896" tIns="44948" rIns="89896" bIns="44948" rtlCol="0">
            <a:spAutoFit/>
          </a:bodyPr>
          <a:lstStyle/>
          <a:p>
            <a:pPr algn="ctr"/>
            <a:r>
              <a:rPr lang="en-US" sz="900" b="1" dirty="0"/>
              <a:t>Start of treatment</a:t>
            </a:r>
          </a:p>
        </p:txBody>
      </p:sp>
      <p:sp>
        <p:nvSpPr>
          <p:cNvPr id="931" name="TextBox 930"/>
          <p:cNvSpPr txBox="1"/>
          <p:nvPr/>
        </p:nvSpPr>
        <p:spPr>
          <a:xfrm>
            <a:off x="8910588" y="4823996"/>
            <a:ext cx="717110" cy="367773"/>
          </a:xfrm>
          <a:prstGeom prst="rect">
            <a:avLst/>
          </a:prstGeom>
          <a:noFill/>
        </p:spPr>
        <p:txBody>
          <a:bodyPr wrap="square" lIns="89896" tIns="44948" rIns="89896" bIns="44948" rtlCol="0">
            <a:spAutoFit/>
          </a:bodyPr>
          <a:lstStyle/>
          <a:p>
            <a:pPr algn="ctr"/>
            <a:r>
              <a:rPr lang="en-US" sz="900" b="1" dirty="0"/>
              <a:t>Start of treatment</a:t>
            </a:r>
          </a:p>
        </p:txBody>
      </p:sp>
      <p:sp>
        <p:nvSpPr>
          <p:cNvPr id="2" name="TextBox 1"/>
          <p:cNvSpPr txBox="1"/>
          <p:nvPr/>
        </p:nvSpPr>
        <p:spPr>
          <a:xfrm rot="16200000">
            <a:off x="4114781" y="4350906"/>
            <a:ext cx="1202686" cy="228076"/>
          </a:xfrm>
          <a:prstGeom prst="rect">
            <a:avLst/>
          </a:prstGeom>
          <a:noFill/>
        </p:spPr>
        <p:txBody>
          <a:bodyPr wrap="square" rtlCol="0">
            <a:spAutoFit/>
          </a:bodyPr>
          <a:lstStyle/>
          <a:p>
            <a:r>
              <a:rPr lang="en-US" sz="882" b="1" dirty="0"/>
              <a:t>PC</a:t>
            </a:r>
            <a:r>
              <a:rPr lang="en-US" sz="882" b="1" baseline="-25000" dirty="0"/>
              <a:t>20</a:t>
            </a:r>
            <a:r>
              <a:rPr lang="en-US" sz="882" b="1" dirty="0"/>
              <a:t> (mg/mL)</a:t>
            </a:r>
          </a:p>
        </p:txBody>
      </p:sp>
      <p:sp>
        <p:nvSpPr>
          <p:cNvPr id="560" name="TextBox 559"/>
          <p:cNvSpPr txBox="1"/>
          <p:nvPr/>
        </p:nvSpPr>
        <p:spPr>
          <a:xfrm rot="16200000">
            <a:off x="4144923" y="2378920"/>
            <a:ext cx="1069371" cy="228076"/>
          </a:xfrm>
          <a:prstGeom prst="rect">
            <a:avLst/>
          </a:prstGeom>
          <a:noFill/>
        </p:spPr>
        <p:txBody>
          <a:bodyPr wrap="square" rtlCol="0">
            <a:spAutoFit/>
          </a:bodyPr>
          <a:lstStyle/>
          <a:p>
            <a:r>
              <a:rPr lang="en-US" sz="882" b="1" dirty="0"/>
              <a:t>Total AQLQ</a:t>
            </a:r>
          </a:p>
        </p:txBody>
      </p:sp>
      <p:sp>
        <p:nvSpPr>
          <p:cNvPr id="561" name="TextBox 560"/>
          <p:cNvSpPr txBox="1"/>
          <p:nvPr/>
        </p:nvSpPr>
        <p:spPr>
          <a:xfrm rot="16200000">
            <a:off x="7697476" y="4194012"/>
            <a:ext cx="1624054" cy="363818"/>
          </a:xfrm>
          <a:prstGeom prst="rect">
            <a:avLst/>
          </a:prstGeom>
          <a:noFill/>
        </p:spPr>
        <p:txBody>
          <a:bodyPr wrap="square" rtlCol="0">
            <a:spAutoFit/>
          </a:bodyPr>
          <a:lstStyle/>
          <a:p>
            <a:pPr algn="ctr"/>
            <a:r>
              <a:rPr lang="en-US" sz="882" b="1" dirty="0"/>
              <a:t>Postbronchodilator</a:t>
            </a:r>
          </a:p>
          <a:p>
            <a:pPr algn="ctr"/>
            <a:r>
              <a:rPr lang="en-US" sz="882" b="1" dirty="0"/>
              <a:t>FEV</a:t>
            </a:r>
            <a:r>
              <a:rPr lang="en-US" sz="882" b="1" baseline="-25000" dirty="0"/>
              <a:t>1</a:t>
            </a:r>
            <a:r>
              <a:rPr lang="en-US" sz="882" b="1" dirty="0"/>
              <a:t> (%)</a:t>
            </a:r>
          </a:p>
        </p:txBody>
      </p:sp>
      <p:sp>
        <p:nvSpPr>
          <p:cNvPr id="562" name="TextBox 561"/>
          <p:cNvSpPr txBox="1"/>
          <p:nvPr/>
        </p:nvSpPr>
        <p:spPr>
          <a:xfrm rot="16200000">
            <a:off x="8018842" y="2291851"/>
            <a:ext cx="1074133" cy="228076"/>
          </a:xfrm>
          <a:prstGeom prst="rect">
            <a:avLst/>
          </a:prstGeom>
          <a:noFill/>
        </p:spPr>
        <p:txBody>
          <a:bodyPr wrap="square" rtlCol="0">
            <a:spAutoFit/>
          </a:bodyPr>
          <a:lstStyle/>
          <a:p>
            <a:r>
              <a:rPr lang="en-US" sz="882" b="1" dirty="0"/>
              <a:t>FeNO (ppb)</a:t>
            </a:r>
          </a:p>
        </p:txBody>
      </p:sp>
      <p:sp>
        <p:nvSpPr>
          <p:cNvPr id="564" name="Rectangle 61"/>
          <p:cNvSpPr>
            <a:spLocks noChangeArrowheads="1"/>
          </p:cNvSpPr>
          <p:nvPr/>
        </p:nvSpPr>
        <p:spPr bwMode="auto">
          <a:xfrm>
            <a:off x="6940598" y="1880991"/>
            <a:ext cx="8335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000" b="1" dirty="0">
                <a:latin typeface="+mn-lt"/>
              </a:rPr>
              <a:t>Mepolizumab</a:t>
            </a:r>
            <a:endParaRPr lang="en-US" altLang="en-US" sz="1000" dirty="0">
              <a:latin typeface="+mn-lt"/>
            </a:endParaRPr>
          </a:p>
        </p:txBody>
      </p:sp>
      <p:sp>
        <p:nvSpPr>
          <p:cNvPr id="565" name="Rectangle 61"/>
          <p:cNvSpPr>
            <a:spLocks noChangeArrowheads="1"/>
          </p:cNvSpPr>
          <p:nvPr/>
        </p:nvSpPr>
        <p:spPr bwMode="auto">
          <a:xfrm>
            <a:off x="9955140" y="2066472"/>
            <a:ext cx="89028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000" b="1" dirty="0">
                <a:latin typeface="+mn-lt"/>
              </a:rPr>
              <a:t>Mepolizumab</a:t>
            </a:r>
            <a:endParaRPr lang="en-US" altLang="en-US" sz="1000" dirty="0">
              <a:latin typeface="+mn-lt"/>
            </a:endParaRPr>
          </a:p>
        </p:txBody>
      </p:sp>
      <p:sp>
        <p:nvSpPr>
          <p:cNvPr id="566" name="Rectangle 61"/>
          <p:cNvSpPr>
            <a:spLocks noChangeArrowheads="1"/>
          </p:cNvSpPr>
          <p:nvPr/>
        </p:nvSpPr>
        <p:spPr bwMode="auto">
          <a:xfrm>
            <a:off x="7057701" y="4634826"/>
            <a:ext cx="81771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000" b="1" dirty="0">
                <a:latin typeface="+mn-lt"/>
              </a:rPr>
              <a:t>Mepolizumab</a:t>
            </a:r>
            <a:endParaRPr lang="en-US" altLang="en-US" sz="1000" dirty="0">
              <a:latin typeface="+mn-lt"/>
            </a:endParaRPr>
          </a:p>
        </p:txBody>
      </p:sp>
      <p:sp>
        <p:nvSpPr>
          <p:cNvPr id="567" name="Rectangle 61"/>
          <p:cNvSpPr>
            <a:spLocks noChangeArrowheads="1"/>
          </p:cNvSpPr>
          <p:nvPr/>
        </p:nvSpPr>
        <p:spPr bwMode="auto">
          <a:xfrm>
            <a:off x="10861579" y="4026674"/>
            <a:ext cx="7791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000" b="1" dirty="0">
                <a:latin typeface="+mn-lt"/>
              </a:rPr>
              <a:t>Mepolizumab</a:t>
            </a:r>
            <a:endParaRPr lang="en-US" altLang="en-US" sz="1000" dirty="0">
              <a:latin typeface="+mn-lt"/>
            </a:endParaRPr>
          </a:p>
        </p:txBody>
      </p:sp>
      <p:sp>
        <p:nvSpPr>
          <p:cNvPr id="3" name="TextBox 2"/>
          <p:cNvSpPr txBox="1"/>
          <p:nvPr/>
        </p:nvSpPr>
        <p:spPr>
          <a:xfrm>
            <a:off x="360074" y="5131230"/>
            <a:ext cx="3332432" cy="282385"/>
          </a:xfrm>
          <a:prstGeom prst="rect">
            <a:avLst/>
          </a:prstGeom>
          <a:noFill/>
        </p:spPr>
        <p:txBody>
          <a:bodyPr wrap="square" rtlCol="0">
            <a:spAutoFit/>
          </a:bodyPr>
          <a:lstStyle/>
          <a:p>
            <a:r>
              <a:rPr lang="en-US" sz="1235" dirty="0"/>
              <a:t>AQLQ = Asthma Quality of Life Questionnaire</a:t>
            </a:r>
          </a:p>
        </p:txBody>
      </p:sp>
    </p:spTree>
    <p:extLst>
      <p:ext uri="{BB962C8B-B14F-4D97-AF65-F5344CB8AC3E}">
        <p14:creationId xmlns:p14="http://schemas.microsoft.com/office/powerpoint/2010/main" val="1906714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Title 1"/>
          <p:cNvSpPr>
            <a:spLocks noGrp="1"/>
          </p:cNvSpPr>
          <p:nvPr>
            <p:ph type="title"/>
          </p:nvPr>
        </p:nvSpPr>
        <p:spPr>
          <a:xfrm>
            <a:off x="162838" y="174882"/>
            <a:ext cx="11874673" cy="820938"/>
          </a:xfrm>
        </p:spPr>
        <p:txBody>
          <a:bodyPr anchor="t">
            <a:normAutofit/>
          </a:bodyPr>
          <a:lstStyle/>
          <a:p>
            <a:pPr eaLnBrk="1" hangingPunct="1"/>
            <a:r>
              <a:rPr lang="en-GB" altLang="en-US" sz="3600" b="1" dirty="0"/>
              <a:t>Immunobiology of Asthma</a:t>
            </a:r>
          </a:p>
        </p:txBody>
      </p:sp>
      <p:sp>
        <p:nvSpPr>
          <p:cNvPr id="109572" name="TextBox 4"/>
          <p:cNvSpPr txBox="1">
            <a:spLocks noChangeArrowheads="1"/>
          </p:cNvSpPr>
          <p:nvPr/>
        </p:nvSpPr>
        <p:spPr bwMode="auto">
          <a:xfrm>
            <a:off x="2905656" y="6128844"/>
            <a:ext cx="77661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887553" fontAlgn="base">
              <a:spcBef>
                <a:spcPct val="0"/>
              </a:spcBef>
              <a:spcAft>
                <a:spcPct val="0"/>
              </a:spcAft>
              <a:buNone/>
            </a:pPr>
            <a:r>
              <a:rPr lang="en-US" altLang="en-US" sz="1200" dirty="0">
                <a:solidFill>
                  <a:srgbClr val="000000"/>
                </a:solidFill>
                <a:cs typeface="Arial" pitchFamily="34" charset="0"/>
              </a:rPr>
              <a:t>Pelaia G, et al. </a:t>
            </a:r>
            <a:r>
              <a:rPr lang="en-US" altLang="en-US" sz="1200" i="1" dirty="0">
                <a:solidFill>
                  <a:srgbClr val="000000"/>
                </a:solidFill>
                <a:cs typeface="Arial" pitchFamily="34" charset="0"/>
              </a:rPr>
              <a:t>Nature Rev Drug Discov. </a:t>
            </a:r>
            <a:r>
              <a:rPr lang="en-US" altLang="en-US" sz="1200" dirty="0">
                <a:solidFill>
                  <a:srgbClr val="000000"/>
                </a:solidFill>
                <a:cs typeface="Arial" pitchFamily="34" charset="0"/>
              </a:rPr>
              <a:t>2012;11(12): 958–972.</a:t>
            </a:r>
          </a:p>
        </p:txBody>
      </p:sp>
      <p:grpSp>
        <p:nvGrpSpPr>
          <p:cNvPr id="3" name="Group 2">
            <a:extLst>
              <a:ext uri="{FF2B5EF4-FFF2-40B4-BE49-F238E27FC236}">
                <a16:creationId xmlns:a16="http://schemas.microsoft.com/office/drawing/2014/main" id="{E329ECC5-48FE-46C9-A140-4C5864F935F2}"/>
              </a:ext>
            </a:extLst>
          </p:cNvPr>
          <p:cNvGrpSpPr/>
          <p:nvPr/>
        </p:nvGrpSpPr>
        <p:grpSpPr>
          <a:xfrm>
            <a:off x="2933364" y="765742"/>
            <a:ext cx="6325272" cy="4557818"/>
            <a:chOff x="2994501" y="1128928"/>
            <a:chExt cx="6325272" cy="5207184"/>
          </a:xfrm>
        </p:grpSpPr>
        <p:pic>
          <p:nvPicPr>
            <p:cNvPr id="109571" name="Picture 2"/>
            <p:cNvPicPr>
              <a:picLocks noChangeAspect="1" noChangeArrowheads="1"/>
            </p:cNvPicPr>
            <p:nvPr/>
          </p:nvPicPr>
          <p:blipFill>
            <a:blip r:embed="rId3">
              <a:extLst>
                <a:ext uri="{28A0092B-C50C-407E-A947-70E740481C1C}">
                  <a14:useLocalDpi xmlns:a14="http://schemas.microsoft.com/office/drawing/2010/main" val="0"/>
                </a:ext>
              </a:extLst>
            </a:blip>
            <a:srcRect b="3793"/>
            <a:stretch>
              <a:fillRect/>
            </a:stretch>
          </p:blipFill>
          <p:spPr bwMode="auto">
            <a:xfrm>
              <a:off x="2994501" y="1257606"/>
              <a:ext cx="6325272" cy="5078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a:grpSpLocks/>
            </p:cNvGrpSpPr>
            <p:nvPr/>
          </p:nvGrpSpPr>
          <p:grpSpPr bwMode="auto">
            <a:xfrm>
              <a:off x="6661897" y="1128928"/>
              <a:ext cx="961465" cy="3314024"/>
              <a:chOff x="5086350" y="1057750"/>
              <a:chExt cx="990600" cy="3727825"/>
            </a:xfrm>
          </p:grpSpPr>
          <p:sp>
            <p:nvSpPr>
              <p:cNvPr id="2" name="Oval 1"/>
              <p:cNvSpPr/>
              <p:nvPr/>
            </p:nvSpPr>
            <p:spPr>
              <a:xfrm>
                <a:off x="5086350" y="3718804"/>
                <a:ext cx="990600" cy="10667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87553" fontAlgn="base">
                  <a:spcBef>
                    <a:spcPct val="0"/>
                  </a:spcBef>
                  <a:spcAft>
                    <a:spcPct val="0"/>
                  </a:spcAft>
                  <a:defRPr/>
                </a:pPr>
                <a:endParaRPr lang="en-US" sz="1747" dirty="0">
                  <a:solidFill>
                    <a:prstClr val="white"/>
                  </a:solidFill>
                </a:endParaRPr>
              </a:p>
            </p:txBody>
          </p:sp>
          <p:sp>
            <p:nvSpPr>
              <p:cNvPr id="4" name="Down Arrow 3"/>
              <p:cNvSpPr/>
              <p:nvPr/>
            </p:nvSpPr>
            <p:spPr>
              <a:xfrm>
                <a:off x="5458618" y="1057750"/>
                <a:ext cx="246062" cy="261613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87553" fontAlgn="base">
                  <a:spcBef>
                    <a:spcPct val="0"/>
                  </a:spcBef>
                  <a:spcAft>
                    <a:spcPct val="0"/>
                  </a:spcAft>
                  <a:defRPr/>
                </a:pPr>
                <a:endParaRPr lang="en-US" sz="1747" dirty="0">
                  <a:solidFill>
                    <a:prstClr val="white"/>
                  </a:solidFill>
                </a:endParaRPr>
              </a:p>
            </p:txBody>
          </p:sp>
        </p:grpSp>
      </p:grpSp>
    </p:spTree>
    <p:extLst>
      <p:ext uri="{BB962C8B-B14F-4D97-AF65-F5344CB8AC3E}">
        <p14:creationId xmlns:p14="http://schemas.microsoft.com/office/powerpoint/2010/main" val="440626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220503"/>
            <a:ext cx="11877675" cy="1301648"/>
          </a:xfrm>
        </p:spPr>
        <p:txBody>
          <a:bodyPr>
            <a:normAutofit/>
          </a:bodyPr>
          <a:lstStyle/>
          <a:p>
            <a:r>
              <a:rPr lang="en-US" altLang="en-US" sz="3600" dirty="0">
                <a:solidFill>
                  <a:schemeClr val="tx1"/>
                </a:solidFill>
              </a:rPr>
              <a:t>Dose-Ranging Efficacy of Mepolizumab in Reducing Exacerbation: The DREAM Study</a:t>
            </a:r>
            <a:endParaRPr lang="en-US" sz="3600" dirty="0">
              <a:solidFill>
                <a:schemeClr val="tx1"/>
              </a:solidFill>
            </a:endParaRPr>
          </a:p>
        </p:txBody>
      </p:sp>
      <p:sp>
        <p:nvSpPr>
          <p:cNvPr id="3" name="Content Placeholder 2"/>
          <p:cNvSpPr>
            <a:spLocks noGrp="1"/>
          </p:cNvSpPr>
          <p:nvPr>
            <p:ph type="body" sz="quarter" idx="10"/>
          </p:nvPr>
        </p:nvSpPr>
        <p:spPr>
          <a:xfrm>
            <a:off x="2905658" y="6122191"/>
            <a:ext cx="5680146" cy="276037"/>
          </a:xfrm>
        </p:spPr>
        <p:txBody>
          <a:bodyPr/>
          <a:lstStyle/>
          <a:p>
            <a:r>
              <a:rPr lang="en-US" sz="1200" b="0" dirty="0">
                <a:solidFill>
                  <a:schemeClr val="tx1"/>
                </a:solidFill>
              </a:rPr>
              <a:t>Pavord ID, et al. </a:t>
            </a:r>
            <a:r>
              <a:rPr lang="en-US" sz="1200" b="0" i="1" dirty="0">
                <a:solidFill>
                  <a:schemeClr val="tx1"/>
                </a:solidFill>
              </a:rPr>
              <a:t>Lancet.</a:t>
            </a:r>
            <a:r>
              <a:rPr lang="en-US" sz="1200" b="0" dirty="0">
                <a:solidFill>
                  <a:schemeClr val="tx1"/>
                </a:solidFill>
              </a:rPr>
              <a:t> 2012;380(9842):651-659. </a:t>
            </a:r>
          </a:p>
        </p:txBody>
      </p:sp>
      <p:grpSp>
        <p:nvGrpSpPr>
          <p:cNvPr id="76" name="Group 75"/>
          <p:cNvGrpSpPr/>
          <p:nvPr/>
        </p:nvGrpSpPr>
        <p:grpSpPr>
          <a:xfrm>
            <a:off x="2845282" y="1409700"/>
            <a:ext cx="6412561" cy="4150448"/>
            <a:chOff x="911410" y="2202104"/>
            <a:chExt cx="7267569" cy="5122571"/>
          </a:xfrm>
        </p:grpSpPr>
        <p:sp>
          <p:nvSpPr>
            <p:cNvPr id="4" name="AutoShape 3"/>
            <p:cNvSpPr>
              <a:spLocks noChangeAspect="1" noChangeArrowheads="1" noTextEdit="1"/>
            </p:cNvSpPr>
            <p:nvPr/>
          </p:nvSpPr>
          <p:spPr bwMode="auto">
            <a:xfrm>
              <a:off x="1499207" y="2202104"/>
              <a:ext cx="6437499" cy="494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9320" tIns="39660" rIns="79320" bIns="39660" numCol="1" anchor="t" anchorCtr="0" compatLnSpc="1">
              <a:prstTxWarp prst="textNoShape">
                <a:avLst/>
              </a:prstTxWarp>
            </a:bodyPr>
            <a:lstStyle/>
            <a:p>
              <a:endParaRPr lang="en-US" sz="1588" dirty="0"/>
            </a:p>
          </p:txBody>
        </p:sp>
        <p:sp>
          <p:nvSpPr>
            <p:cNvPr id="5" name="Rectangle 9"/>
            <p:cNvSpPr>
              <a:spLocks noChangeArrowheads="1"/>
            </p:cNvSpPr>
            <p:nvPr/>
          </p:nvSpPr>
          <p:spPr bwMode="auto">
            <a:xfrm rot="16200000">
              <a:off x="5731" y="4226044"/>
              <a:ext cx="2365246" cy="55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algn="ctr" defTabSz="793287"/>
              <a:r>
                <a:rPr lang="en-US" altLang="en-US" sz="1588" b="1" dirty="0">
                  <a:latin typeface="+mn-lt"/>
                </a:rPr>
                <a:t>Number of clinically </a:t>
              </a:r>
              <a:br>
                <a:rPr lang="en-US" altLang="en-US" sz="1588" b="1" dirty="0">
                  <a:latin typeface="+mn-lt"/>
                </a:rPr>
              </a:br>
              <a:r>
                <a:rPr lang="en-US" altLang="en-US" sz="1588" b="1" dirty="0">
                  <a:latin typeface="+mn-lt"/>
                </a:rPr>
                <a:t>significant exacerbations</a:t>
              </a:r>
              <a:endParaRPr lang="en-US" altLang="en-US" sz="1588" dirty="0">
                <a:latin typeface="+mn-lt"/>
              </a:endParaRPr>
            </a:p>
          </p:txBody>
        </p:sp>
        <p:sp>
          <p:nvSpPr>
            <p:cNvPr id="6" name="Rectangle 14"/>
            <p:cNvSpPr>
              <a:spLocks noChangeArrowheads="1"/>
            </p:cNvSpPr>
            <p:nvPr/>
          </p:nvSpPr>
          <p:spPr bwMode="auto">
            <a:xfrm>
              <a:off x="3091153" y="7078397"/>
              <a:ext cx="3718789" cy="24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algn="ctr" defTabSz="793287"/>
              <a:r>
                <a:rPr lang="en-US" altLang="en-US" sz="1412" b="1" dirty="0">
                  <a:latin typeface="+mn-lt"/>
                </a:rPr>
                <a:t>Total time from start of treatment (months)</a:t>
              </a:r>
              <a:endParaRPr lang="en-US" altLang="en-US" sz="2118" dirty="0">
                <a:latin typeface="+mn-lt"/>
              </a:endParaRPr>
            </a:p>
          </p:txBody>
        </p:sp>
        <p:sp>
          <p:nvSpPr>
            <p:cNvPr id="7" name="TextBox 1"/>
            <p:cNvSpPr txBox="1">
              <a:spLocks noChangeArrowheads="1"/>
            </p:cNvSpPr>
            <p:nvPr/>
          </p:nvSpPr>
          <p:spPr bwMode="auto">
            <a:xfrm>
              <a:off x="7205009" y="2541590"/>
              <a:ext cx="708991" cy="287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96" tIns="44948" rIns="89896" bIns="44948">
              <a:spAutoFit/>
            </a:bodyPr>
            <a:lstStyle>
              <a:lvl1pPr>
                <a:defRPr sz="3200" b="1">
                  <a:solidFill>
                    <a:schemeClr val="tx1"/>
                  </a:solidFill>
                  <a:latin typeface="Helvetica" charset="0"/>
                  <a:ea typeface="ＭＳ Ｐゴシック" charset="0"/>
                  <a:cs typeface="ＭＳ Ｐゴシック" charset="0"/>
                </a:defRPr>
              </a:lvl1pPr>
              <a:lvl2pPr marL="742950" indent="-285750">
                <a:defRPr sz="3200" b="1">
                  <a:solidFill>
                    <a:schemeClr val="tx1"/>
                  </a:solidFill>
                  <a:latin typeface="Helvetica" charset="0"/>
                  <a:ea typeface="ＭＳ Ｐゴシック" charset="0"/>
                </a:defRPr>
              </a:lvl2pPr>
              <a:lvl3pPr marL="1143000" indent="-228600">
                <a:defRPr sz="3200" b="1">
                  <a:solidFill>
                    <a:schemeClr val="tx1"/>
                  </a:solidFill>
                  <a:latin typeface="Helvetica" charset="0"/>
                  <a:ea typeface="ＭＳ Ｐゴシック" charset="0"/>
                </a:defRPr>
              </a:lvl3pPr>
              <a:lvl4pPr marL="1600200" indent="-228600">
                <a:defRPr sz="3200" b="1">
                  <a:solidFill>
                    <a:schemeClr val="tx1"/>
                  </a:solidFill>
                  <a:latin typeface="Helvetica" charset="0"/>
                  <a:ea typeface="ＭＳ Ｐゴシック" charset="0"/>
                </a:defRPr>
              </a:lvl4pPr>
              <a:lvl5pPr marL="2057400" indent="-228600">
                <a:defRPr sz="3200" b="1">
                  <a:solidFill>
                    <a:schemeClr val="tx1"/>
                  </a:solidFill>
                  <a:latin typeface="Helvetica" charset="0"/>
                  <a:ea typeface="ＭＳ Ｐゴシック" charset="0"/>
                </a:defRPr>
              </a:lvl5pPr>
              <a:lvl6pPr marL="2514600" indent="-228600" eaLnBrk="0" fontAlgn="base" hangingPunct="0">
                <a:lnSpc>
                  <a:spcPct val="90000"/>
                </a:lnSpc>
                <a:spcBef>
                  <a:spcPct val="0"/>
                </a:spcBef>
                <a:spcAft>
                  <a:spcPct val="0"/>
                </a:spcAft>
                <a:defRPr sz="3200" b="1">
                  <a:solidFill>
                    <a:schemeClr val="tx1"/>
                  </a:solidFill>
                  <a:latin typeface="Helvetica" charset="0"/>
                  <a:ea typeface="ＭＳ Ｐゴシック" charset="0"/>
                </a:defRPr>
              </a:lvl6pPr>
              <a:lvl7pPr marL="2971800" indent="-228600" eaLnBrk="0" fontAlgn="base" hangingPunct="0">
                <a:lnSpc>
                  <a:spcPct val="90000"/>
                </a:lnSpc>
                <a:spcBef>
                  <a:spcPct val="0"/>
                </a:spcBef>
                <a:spcAft>
                  <a:spcPct val="0"/>
                </a:spcAft>
                <a:defRPr sz="3200" b="1">
                  <a:solidFill>
                    <a:schemeClr val="tx1"/>
                  </a:solidFill>
                  <a:latin typeface="Helvetica" charset="0"/>
                  <a:ea typeface="ＭＳ Ｐゴシック" charset="0"/>
                </a:defRPr>
              </a:lvl7pPr>
              <a:lvl8pPr marL="3429000" indent="-228600" eaLnBrk="0" fontAlgn="base" hangingPunct="0">
                <a:lnSpc>
                  <a:spcPct val="90000"/>
                </a:lnSpc>
                <a:spcBef>
                  <a:spcPct val="0"/>
                </a:spcBef>
                <a:spcAft>
                  <a:spcPct val="0"/>
                </a:spcAft>
                <a:defRPr sz="3200" b="1">
                  <a:solidFill>
                    <a:schemeClr val="tx1"/>
                  </a:solidFill>
                  <a:latin typeface="Helvetica" charset="0"/>
                  <a:ea typeface="ＭＳ Ｐゴシック" charset="0"/>
                </a:defRPr>
              </a:lvl8pPr>
              <a:lvl9pPr marL="3886200" indent="-228600" eaLnBrk="0" fontAlgn="base" hangingPunct="0">
                <a:lnSpc>
                  <a:spcPct val="90000"/>
                </a:lnSpc>
                <a:spcBef>
                  <a:spcPct val="0"/>
                </a:spcBef>
                <a:spcAft>
                  <a:spcPct val="0"/>
                </a:spcAft>
                <a:defRPr sz="3200" b="1">
                  <a:solidFill>
                    <a:schemeClr val="tx1"/>
                  </a:solidFill>
                  <a:latin typeface="Helvetica" charset="0"/>
                  <a:ea typeface="ＭＳ Ｐゴシック" charset="0"/>
                </a:defRPr>
              </a:lvl9pPr>
            </a:lstStyle>
            <a:p>
              <a:r>
                <a:rPr lang="en-US" sz="1059" dirty="0">
                  <a:latin typeface="+mn-lt"/>
                </a:rPr>
                <a:t>placebo</a:t>
              </a:r>
            </a:p>
          </p:txBody>
        </p:sp>
        <p:sp>
          <p:nvSpPr>
            <p:cNvPr id="8" name="TextBox 2"/>
            <p:cNvSpPr txBox="1">
              <a:spLocks noChangeArrowheads="1"/>
            </p:cNvSpPr>
            <p:nvPr/>
          </p:nvSpPr>
          <p:spPr bwMode="auto">
            <a:xfrm>
              <a:off x="7205009" y="3734520"/>
              <a:ext cx="672656" cy="287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96" tIns="44948" rIns="89896" bIns="44948">
              <a:spAutoFit/>
            </a:bodyPr>
            <a:lstStyle>
              <a:lvl1pPr>
                <a:defRPr sz="3200" b="1">
                  <a:solidFill>
                    <a:schemeClr val="tx1"/>
                  </a:solidFill>
                  <a:latin typeface="Helvetica" charset="0"/>
                  <a:ea typeface="ＭＳ Ｐゴシック" charset="0"/>
                  <a:cs typeface="ＭＳ Ｐゴシック" charset="0"/>
                </a:defRPr>
              </a:lvl1pPr>
              <a:lvl2pPr marL="742950" indent="-285750">
                <a:defRPr sz="3200" b="1">
                  <a:solidFill>
                    <a:schemeClr val="tx1"/>
                  </a:solidFill>
                  <a:latin typeface="Helvetica" charset="0"/>
                  <a:ea typeface="ＭＳ Ｐゴシック" charset="0"/>
                </a:defRPr>
              </a:lvl2pPr>
              <a:lvl3pPr marL="1143000" indent="-228600">
                <a:defRPr sz="3200" b="1">
                  <a:solidFill>
                    <a:schemeClr val="tx1"/>
                  </a:solidFill>
                  <a:latin typeface="Helvetica" charset="0"/>
                  <a:ea typeface="ＭＳ Ｐゴシック" charset="0"/>
                </a:defRPr>
              </a:lvl3pPr>
              <a:lvl4pPr marL="1600200" indent="-228600">
                <a:defRPr sz="3200" b="1">
                  <a:solidFill>
                    <a:schemeClr val="tx1"/>
                  </a:solidFill>
                  <a:latin typeface="Helvetica" charset="0"/>
                  <a:ea typeface="ＭＳ Ｐゴシック" charset="0"/>
                </a:defRPr>
              </a:lvl4pPr>
              <a:lvl5pPr marL="2057400" indent="-228600">
                <a:defRPr sz="3200" b="1">
                  <a:solidFill>
                    <a:schemeClr val="tx1"/>
                  </a:solidFill>
                  <a:latin typeface="Helvetica" charset="0"/>
                  <a:ea typeface="ＭＳ Ｐゴシック" charset="0"/>
                </a:defRPr>
              </a:lvl5pPr>
              <a:lvl6pPr marL="2514600" indent="-228600" eaLnBrk="0" fontAlgn="base" hangingPunct="0">
                <a:lnSpc>
                  <a:spcPct val="90000"/>
                </a:lnSpc>
                <a:spcBef>
                  <a:spcPct val="0"/>
                </a:spcBef>
                <a:spcAft>
                  <a:spcPct val="0"/>
                </a:spcAft>
                <a:defRPr sz="3200" b="1">
                  <a:solidFill>
                    <a:schemeClr val="tx1"/>
                  </a:solidFill>
                  <a:latin typeface="Helvetica" charset="0"/>
                  <a:ea typeface="ＭＳ Ｐゴシック" charset="0"/>
                </a:defRPr>
              </a:lvl6pPr>
              <a:lvl7pPr marL="2971800" indent="-228600" eaLnBrk="0" fontAlgn="base" hangingPunct="0">
                <a:lnSpc>
                  <a:spcPct val="90000"/>
                </a:lnSpc>
                <a:spcBef>
                  <a:spcPct val="0"/>
                </a:spcBef>
                <a:spcAft>
                  <a:spcPct val="0"/>
                </a:spcAft>
                <a:defRPr sz="3200" b="1">
                  <a:solidFill>
                    <a:schemeClr val="tx1"/>
                  </a:solidFill>
                  <a:latin typeface="Helvetica" charset="0"/>
                  <a:ea typeface="ＭＳ Ｐゴシック" charset="0"/>
                </a:defRPr>
              </a:lvl7pPr>
              <a:lvl8pPr marL="3429000" indent="-228600" eaLnBrk="0" fontAlgn="base" hangingPunct="0">
                <a:lnSpc>
                  <a:spcPct val="90000"/>
                </a:lnSpc>
                <a:spcBef>
                  <a:spcPct val="0"/>
                </a:spcBef>
                <a:spcAft>
                  <a:spcPct val="0"/>
                </a:spcAft>
                <a:defRPr sz="3200" b="1">
                  <a:solidFill>
                    <a:schemeClr val="tx1"/>
                  </a:solidFill>
                  <a:latin typeface="Helvetica" charset="0"/>
                  <a:ea typeface="ＭＳ Ｐゴシック" charset="0"/>
                </a:defRPr>
              </a:lvl8pPr>
              <a:lvl9pPr marL="3886200" indent="-228600" eaLnBrk="0" fontAlgn="base" hangingPunct="0">
                <a:lnSpc>
                  <a:spcPct val="90000"/>
                </a:lnSpc>
                <a:spcBef>
                  <a:spcPct val="0"/>
                </a:spcBef>
                <a:spcAft>
                  <a:spcPct val="0"/>
                </a:spcAft>
                <a:defRPr sz="3200" b="1">
                  <a:solidFill>
                    <a:schemeClr val="tx1"/>
                  </a:solidFill>
                  <a:latin typeface="Helvetica" charset="0"/>
                  <a:ea typeface="ＭＳ Ｐゴシック" charset="0"/>
                </a:defRPr>
              </a:lvl9pPr>
            </a:lstStyle>
            <a:p>
              <a:r>
                <a:rPr lang="en-US" sz="1059" dirty="0">
                  <a:latin typeface="+mn-lt"/>
                </a:rPr>
                <a:t>250 mg</a:t>
              </a:r>
            </a:p>
          </p:txBody>
        </p:sp>
        <p:sp>
          <p:nvSpPr>
            <p:cNvPr id="9" name="TextBox 6"/>
            <p:cNvSpPr txBox="1">
              <a:spLocks noChangeArrowheads="1"/>
            </p:cNvSpPr>
            <p:nvPr/>
          </p:nvSpPr>
          <p:spPr bwMode="auto">
            <a:xfrm>
              <a:off x="7443321" y="4016743"/>
              <a:ext cx="594535" cy="287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96" tIns="44948" rIns="89896" bIns="44948">
              <a:spAutoFit/>
            </a:bodyPr>
            <a:lstStyle>
              <a:lvl1pPr>
                <a:defRPr sz="3200" b="1">
                  <a:solidFill>
                    <a:schemeClr val="tx1"/>
                  </a:solidFill>
                  <a:latin typeface="Helvetica" charset="0"/>
                  <a:ea typeface="ＭＳ Ｐゴシック" charset="0"/>
                  <a:cs typeface="ＭＳ Ｐゴシック" charset="0"/>
                </a:defRPr>
              </a:lvl1pPr>
              <a:lvl2pPr marL="742950" indent="-285750">
                <a:defRPr sz="3200" b="1">
                  <a:solidFill>
                    <a:schemeClr val="tx1"/>
                  </a:solidFill>
                  <a:latin typeface="Helvetica" charset="0"/>
                  <a:ea typeface="ＭＳ Ｐゴシック" charset="0"/>
                </a:defRPr>
              </a:lvl2pPr>
              <a:lvl3pPr marL="1143000" indent="-228600">
                <a:defRPr sz="3200" b="1">
                  <a:solidFill>
                    <a:schemeClr val="tx1"/>
                  </a:solidFill>
                  <a:latin typeface="Helvetica" charset="0"/>
                  <a:ea typeface="ＭＳ Ｐゴシック" charset="0"/>
                </a:defRPr>
              </a:lvl3pPr>
              <a:lvl4pPr marL="1600200" indent="-228600">
                <a:defRPr sz="3200" b="1">
                  <a:solidFill>
                    <a:schemeClr val="tx1"/>
                  </a:solidFill>
                  <a:latin typeface="Helvetica" charset="0"/>
                  <a:ea typeface="ＭＳ Ｐゴシック" charset="0"/>
                </a:defRPr>
              </a:lvl4pPr>
              <a:lvl5pPr marL="2057400" indent="-228600">
                <a:defRPr sz="3200" b="1">
                  <a:solidFill>
                    <a:schemeClr val="tx1"/>
                  </a:solidFill>
                  <a:latin typeface="Helvetica" charset="0"/>
                  <a:ea typeface="ＭＳ Ｐゴシック" charset="0"/>
                </a:defRPr>
              </a:lvl5pPr>
              <a:lvl6pPr marL="2514600" indent="-228600" eaLnBrk="0" fontAlgn="base" hangingPunct="0">
                <a:lnSpc>
                  <a:spcPct val="90000"/>
                </a:lnSpc>
                <a:spcBef>
                  <a:spcPct val="0"/>
                </a:spcBef>
                <a:spcAft>
                  <a:spcPct val="0"/>
                </a:spcAft>
                <a:defRPr sz="3200" b="1">
                  <a:solidFill>
                    <a:schemeClr val="tx1"/>
                  </a:solidFill>
                  <a:latin typeface="Helvetica" charset="0"/>
                  <a:ea typeface="ＭＳ Ｐゴシック" charset="0"/>
                </a:defRPr>
              </a:lvl6pPr>
              <a:lvl7pPr marL="2971800" indent="-228600" eaLnBrk="0" fontAlgn="base" hangingPunct="0">
                <a:lnSpc>
                  <a:spcPct val="90000"/>
                </a:lnSpc>
                <a:spcBef>
                  <a:spcPct val="0"/>
                </a:spcBef>
                <a:spcAft>
                  <a:spcPct val="0"/>
                </a:spcAft>
                <a:defRPr sz="3200" b="1">
                  <a:solidFill>
                    <a:schemeClr val="tx1"/>
                  </a:solidFill>
                  <a:latin typeface="Helvetica" charset="0"/>
                  <a:ea typeface="ＭＳ Ｐゴシック" charset="0"/>
                </a:defRPr>
              </a:lvl7pPr>
              <a:lvl8pPr marL="3429000" indent="-228600" eaLnBrk="0" fontAlgn="base" hangingPunct="0">
                <a:lnSpc>
                  <a:spcPct val="90000"/>
                </a:lnSpc>
                <a:spcBef>
                  <a:spcPct val="0"/>
                </a:spcBef>
                <a:spcAft>
                  <a:spcPct val="0"/>
                </a:spcAft>
                <a:defRPr sz="3200" b="1">
                  <a:solidFill>
                    <a:schemeClr val="tx1"/>
                  </a:solidFill>
                  <a:latin typeface="Helvetica" charset="0"/>
                  <a:ea typeface="ＭＳ Ｐゴシック" charset="0"/>
                </a:defRPr>
              </a:lvl8pPr>
              <a:lvl9pPr marL="3886200" indent="-228600" eaLnBrk="0" fontAlgn="base" hangingPunct="0">
                <a:lnSpc>
                  <a:spcPct val="90000"/>
                </a:lnSpc>
                <a:spcBef>
                  <a:spcPct val="0"/>
                </a:spcBef>
                <a:spcAft>
                  <a:spcPct val="0"/>
                </a:spcAft>
                <a:defRPr sz="3200" b="1">
                  <a:solidFill>
                    <a:schemeClr val="tx1"/>
                  </a:solidFill>
                  <a:latin typeface="Helvetica" charset="0"/>
                  <a:ea typeface="ＭＳ Ｐゴシック" charset="0"/>
                </a:defRPr>
              </a:lvl9pPr>
            </a:lstStyle>
            <a:p>
              <a:r>
                <a:rPr lang="en-US" sz="1059" dirty="0">
                  <a:latin typeface="+mn-lt"/>
                </a:rPr>
                <a:t>75 mg</a:t>
              </a:r>
            </a:p>
          </p:txBody>
        </p:sp>
        <p:sp>
          <p:nvSpPr>
            <p:cNvPr id="10" name="TextBox 7"/>
            <p:cNvSpPr txBox="1">
              <a:spLocks noChangeArrowheads="1"/>
            </p:cNvSpPr>
            <p:nvPr/>
          </p:nvSpPr>
          <p:spPr bwMode="auto">
            <a:xfrm>
              <a:off x="7506323" y="4327187"/>
              <a:ext cx="672656" cy="287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96" tIns="44948" rIns="89896" bIns="44948">
              <a:spAutoFit/>
            </a:bodyPr>
            <a:lstStyle>
              <a:lvl1pPr>
                <a:defRPr sz="3200" b="1">
                  <a:solidFill>
                    <a:schemeClr val="tx1"/>
                  </a:solidFill>
                  <a:latin typeface="Helvetica" charset="0"/>
                  <a:ea typeface="ＭＳ Ｐゴシック" charset="0"/>
                  <a:cs typeface="ＭＳ Ｐゴシック" charset="0"/>
                </a:defRPr>
              </a:lvl1pPr>
              <a:lvl2pPr marL="742950" indent="-285750">
                <a:defRPr sz="3200" b="1">
                  <a:solidFill>
                    <a:schemeClr val="tx1"/>
                  </a:solidFill>
                  <a:latin typeface="Helvetica" charset="0"/>
                  <a:ea typeface="ＭＳ Ｐゴシック" charset="0"/>
                </a:defRPr>
              </a:lvl2pPr>
              <a:lvl3pPr marL="1143000" indent="-228600">
                <a:defRPr sz="3200" b="1">
                  <a:solidFill>
                    <a:schemeClr val="tx1"/>
                  </a:solidFill>
                  <a:latin typeface="Helvetica" charset="0"/>
                  <a:ea typeface="ＭＳ Ｐゴシック" charset="0"/>
                </a:defRPr>
              </a:lvl3pPr>
              <a:lvl4pPr marL="1600200" indent="-228600">
                <a:defRPr sz="3200" b="1">
                  <a:solidFill>
                    <a:schemeClr val="tx1"/>
                  </a:solidFill>
                  <a:latin typeface="Helvetica" charset="0"/>
                  <a:ea typeface="ＭＳ Ｐゴシック" charset="0"/>
                </a:defRPr>
              </a:lvl4pPr>
              <a:lvl5pPr marL="2057400" indent="-228600">
                <a:defRPr sz="3200" b="1">
                  <a:solidFill>
                    <a:schemeClr val="tx1"/>
                  </a:solidFill>
                  <a:latin typeface="Helvetica" charset="0"/>
                  <a:ea typeface="ＭＳ Ｐゴシック" charset="0"/>
                </a:defRPr>
              </a:lvl5pPr>
              <a:lvl6pPr marL="2514600" indent="-228600" eaLnBrk="0" fontAlgn="base" hangingPunct="0">
                <a:lnSpc>
                  <a:spcPct val="90000"/>
                </a:lnSpc>
                <a:spcBef>
                  <a:spcPct val="0"/>
                </a:spcBef>
                <a:spcAft>
                  <a:spcPct val="0"/>
                </a:spcAft>
                <a:defRPr sz="3200" b="1">
                  <a:solidFill>
                    <a:schemeClr val="tx1"/>
                  </a:solidFill>
                  <a:latin typeface="Helvetica" charset="0"/>
                  <a:ea typeface="ＭＳ Ｐゴシック" charset="0"/>
                </a:defRPr>
              </a:lvl6pPr>
              <a:lvl7pPr marL="2971800" indent="-228600" eaLnBrk="0" fontAlgn="base" hangingPunct="0">
                <a:lnSpc>
                  <a:spcPct val="90000"/>
                </a:lnSpc>
                <a:spcBef>
                  <a:spcPct val="0"/>
                </a:spcBef>
                <a:spcAft>
                  <a:spcPct val="0"/>
                </a:spcAft>
                <a:defRPr sz="3200" b="1">
                  <a:solidFill>
                    <a:schemeClr val="tx1"/>
                  </a:solidFill>
                  <a:latin typeface="Helvetica" charset="0"/>
                  <a:ea typeface="ＭＳ Ｐゴシック" charset="0"/>
                </a:defRPr>
              </a:lvl7pPr>
              <a:lvl8pPr marL="3429000" indent="-228600" eaLnBrk="0" fontAlgn="base" hangingPunct="0">
                <a:lnSpc>
                  <a:spcPct val="90000"/>
                </a:lnSpc>
                <a:spcBef>
                  <a:spcPct val="0"/>
                </a:spcBef>
                <a:spcAft>
                  <a:spcPct val="0"/>
                </a:spcAft>
                <a:defRPr sz="3200" b="1">
                  <a:solidFill>
                    <a:schemeClr val="tx1"/>
                  </a:solidFill>
                  <a:latin typeface="Helvetica" charset="0"/>
                  <a:ea typeface="ＭＳ Ｐゴシック" charset="0"/>
                </a:defRPr>
              </a:lvl8pPr>
              <a:lvl9pPr marL="3886200" indent="-228600" eaLnBrk="0" fontAlgn="base" hangingPunct="0">
                <a:lnSpc>
                  <a:spcPct val="90000"/>
                </a:lnSpc>
                <a:spcBef>
                  <a:spcPct val="0"/>
                </a:spcBef>
                <a:spcAft>
                  <a:spcPct val="0"/>
                </a:spcAft>
                <a:defRPr sz="3200" b="1">
                  <a:solidFill>
                    <a:schemeClr val="tx1"/>
                  </a:solidFill>
                  <a:latin typeface="Helvetica" charset="0"/>
                  <a:ea typeface="ＭＳ Ｐゴシック" charset="0"/>
                </a:defRPr>
              </a:lvl9pPr>
            </a:lstStyle>
            <a:p>
              <a:r>
                <a:rPr lang="en-US" sz="1059" dirty="0">
                  <a:latin typeface="+mn-lt"/>
                </a:rPr>
                <a:t>750 mg</a:t>
              </a:r>
            </a:p>
          </p:txBody>
        </p:sp>
        <p:sp>
          <p:nvSpPr>
            <p:cNvPr id="14" name="Rectangle 8"/>
            <p:cNvSpPr>
              <a:spLocks noChangeArrowheads="1"/>
            </p:cNvSpPr>
            <p:nvPr/>
          </p:nvSpPr>
          <p:spPr bwMode="auto">
            <a:xfrm>
              <a:off x="2738015" y="2834060"/>
              <a:ext cx="1336246" cy="21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235" b="1" dirty="0">
                  <a:latin typeface="+mn-lt"/>
                </a:rPr>
                <a:t>Mepolizumab 750</a:t>
              </a:r>
              <a:endParaRPr lang="en-US" altLang="en-US" sz="1588" dirty="0">
                <a:latin typeface="+mn-lt"/>
              </a:endParaRPr>
            </a:p>
          </p:txBody>
        </p:sp>
        <p:sp>
          <p:nvSpPr>
            <p:cNvPr id="17" name="Line 11"/>
            <p:cNvSpPr>
              <a:spLocks noChangeShapeType="1"/>
            </p:cNvSpPr>
            <p:nvPr/>
          </p:nvSpPr>
          <p:spPr bwMode="auto">
            <a:xfrm flipH="1">
              <a:off x="2321995" y="3219691"/>
              <a:ext cx="369794" cy="0"/>
            </a:xfrm>
            <a:prstGeom prst="line">
              <a:avLst/>
            </a:prstGeom>
            <a:noFill/>
            <a:ln w="28575">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79320" tIns="39660" rIns="79320" bIns="39660" numCol="1" anchor="t" anchorCtr="0" compatLnSpc="1">
              <a:prstTxWarp prst="textNoShape">
                <a:avLst/>
              </a:prstTxWarp>
            </a:bodyPr>
            <a:lstStyle/>
            <a:p>
              <a:endParaRPr lang="en-US" sz="1588" dirty="0"/>
            </a:p>
          </p:txBody>
        </p:sp>
        <p:sp>
          <p:nvSpPr>
            <p:cNvPr id="18" name="Rectangle 12"/>
            <p:cNvSpPr>
              <a:spLocks noChangeArrowheads="1"/>
            </p:cNvSpPr>
            <p:nvPr/>
          </p:nvSpPr>
          <p:spPr bwMode="auto">
            <a:xfrm>
              <a:off x="2738013" y="2248141"/>
              <a:ext cx="586806" cy="21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235" b="1" dirty="0">
                  <a:latin typeface="+mn-lt"/>
                </a:rPr>
                <a:t>Placebo</a:t>
              </a:r>
              <a:endParaRPr lang="en-US" altLang="en-US" sz="1588" dirty="0">
                <a:latin typeface="+mn-lt"/>
              </a:endParaRPr>
            </a:p>
          </p:txBody>
        </p:sp>
        <p:sp>
          <p:nvSpPr>
            <p:cNvPr id="19" name="Line 13"/>
            <p:cNvSpPr>
              <a:spLocks noChangeShapeType="1"/>
            </p:cNvSpPr>
            <p:nvPr/>
          </p:nvSpPr>
          <p:spPr bwMode="auto">
            <a:xfrm flipH="1">
              <a:off x="2321995" y="2375141"/>
              <a:ext cx="369794"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9320" tIns="39660" rIns="79320" bIns="39660" numCol="1" anchor="t" anchorCtr="0" compatLnSpc="1">
              <a:prstTxWarp prst="textNoShape">
                <a:avLst/>
              </a:prstTxWarp>
            </a:bodyPr>
            <a:lstStyle/>
            <a:p>
              <a:endParaRPr lang="en-US" sz="1588" dirty="0"/>
            </a:p>
          </p:txBody>
        </p:sp>
        <p:sp>
          <p:nvSpPr>
            <p:cNvPr id="20" name="Line 14"/>
            <p:cNvSpPr>
              <a:spLocks noChangeShapeType="1"/>
            </p:cNvSpPr>
            <p:nvPr/>
          </p:nvSpPr>
          <p:spPr bwMode="auto">
            <a:xfrm flipH="1">
              <a:off x="2321995" y="2632316"/>
              <a:ext cx="369794" cy="0"/>
            </a:xfrm>
            <a:prstGeom prst="line">
              <a:avLst/>
            </a:prstGeom>
            <a:noFill/>
            <a:ln w="28575">
              <a:solidFill>
                <a:schemeClr val="accent6">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79320" tIns="39660" rIns="79320" bIns="39660" numCol="1" anchor="t" anchorCtr="0" compatLnSpc="1">
              <a:prstTxWarp prst="textNoShape">
                <a:avLst/>
              </a:prstTxWarp>
            </a:bodyPr>
            <a:lstStyle/>
            <a:p>
              <a:endParaRPr lang="en-US" sz="1588" dirty="0"/>
            </a:p>
          </p:txBody>
        </p:sp>
        <p:sp>
          <p:nvSpPr>
            <p:cNvPr id="24" name="Line 18"/>
            <p:cNvSpPr>
              <a:spLocks noChangeShapeType="1"/>
            </p:cNvSpPr>
            <p:nvPr/>
          </p:nvSpPr>
          <p:spPr bwMode="auto">
            <a:xfrm flipH="1">
              <a:off x="2321995" y="2927591"/>
              <a:ext cx="369794" cy="0"/>
            </a:xfrm>
            <a:prstGeom prst="line">
              <a:avLst/>
            </a:prstGeom>
            <a:noFill/>
            <a:ln w="28575">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79320" tIns="39660" rIns="79320" bIns="39660" numCol="1" anchor="t" anchorCtr="0" compatLnSpc="1">
              <a:prstTxWarp prst="textNoShape">
                <a:avLst/>
              </a:prstTxWarp>
            </a:bodyPr>
            <a:lstStyle/>
            <a:p>
              <a:endParaRPr lang="en-US" sz="1588" dirty="0"/>
            </a:p>
          </p:txBody>
        </p:sp>
        <p:sp>
          <p:nvSpPr>
            <p:cNvPr id="25" name="Rectangle 19"/>
            <p:cNvSpPr>
              <a:spLocks noChangeArrowheads="1"/>
            </p:cNvSpPr>
            <p:nvPr/>
          </p:nvSpPr>
          <p:spPr bwMode="auto">
            <a:xfrm>
              <a:off x="1699508" y="2219566"/>
              <a:ext cx="294311" cy="23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324" b="1" dirty="0">
                  <a:latin typeface="+mn-lt"/>
                </a:rPr>
                <a:t>300</a:t>
              </a:r>
              <a:endParaRPr lang="en-US" altLang="en-US" sz="1588" dirty="0">
                <a:latin typeface="+mn-lt"/>
              </a:endParaRPr>
            </a:p>
          </p:txBody>
        </p:sp>
        <p:sp>
          <p:nvSpPr>
            <p:cNvPr id="26" name="Rectangle 20"/>
            <p:cNvSpPr>
              <a:spLocks noChangeArrowheads="1"/>
            </p:cNvSpPr>
            <p:nvPr/>
          </p:nvSpPr>
          <p:spPr bwMode="auto">
            <a:xfrm>
              <a:off x="1699508" y="2933940"/>
              <a:ext cx="294311" cy="23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324" b="1" dirty="0">
                  <a:latin typeface="+mn-lt"/>
                </a:rPr>
                <a:t>250</a:t>
              </a:r>
              <a:endParaRPr lang="en-US" altLang="en-US" sz="1588" dirty="0">
                <a:latin typeface="+mn-lt"/>
              </a:endParaRPr>
            </a:p>
          </p:txBody>
        </p:sp>
        <p:sp>
          <p:nvSpPr>
            <p:cNvPr id="27" name="Rectangle 21"/>
            <p:cNvSpPr>
              <a:spLocks noChangeArrowheads="1"/>
            </p:cNvSpPr>
            <p:nvPr/>
          </p:nvSpPr>
          <p:spPr bwMode="auto">
            <a:xfrm>
              <a:off x="1699508" y="3651491"/>
              <a:ext cx="294311" cy="23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324" b="1" dirty="0">
                  <a:latin typeface="+mn-lt"/>
                </a:rPr>
                <a:t>200</a:t>
              </a:r>
              <a:endParaRPr lang="en-US" altLang="en-US" sz="1588" dirty="0">
                <a:latin typeface="+mn-lt"/>
              </a:endParaRPr>
            </a:p>
          </p:txBody>
        </p:sp>
        <p:sp>
          <p:nvSpPr>
            <p:cNvPr id="28" name="Rectangle 22"/>
            <p:cNvSpPr>
              <a:spLocks noChangeArrowheads="1"/>
            </p:cNvSpPr>
            <p:nvPr/>
          </p:nvSpPr>
          <p:spPr bwMode="auto">
            <a:xfrm>
              <a:off x="1699508" y="5070715"/>
              <a:ext cx="294311" cy="23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324" b="1" dirty="0">
                  <a:latin typeface="+mn-lt"/>
                </a:rPr>
                <a:t>100</a:t>
              </a:r>
              <a:endParaRPr lang="en-US" altLang="en-US" sz="1588" dirty="0">
                <a:latin typeface="+mn-lt"/>
              </a:endParaRPr>
            </a:p>
          </p:txBody>
        </p:sp>
        <p:sp>
          <p:nvSpPr>
            <p:cNvPr id="29" name="Rectangle 23"/>
            <p:cNvSpPr>
              <a:spLocks noChangeArrowheads="1"/>
            </p:cNvSpPr>
            <p:nvPr/>
          </p:nvSpPr>
          <p:spPr bwMode="auto">
            <a:xfrm>
              <a:off x="1795041" y="5781916"/>
              <a:ext cx="196207" cy="23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324" b="1" dirty="0">
                  <a:latin typeface="+mn-lt"/>
                </a:rPr>
                <a:t>50</a:t>
              </a:r>
              <a:endParaRPr lang="en-US" altLang="en-US" sz="1588" dirty="0">
                <a:latin typeface="+mn-lt"/>
              </a:endParaRPr>
            </a:p>
          </p:txBody>
        </p:sp>
        <p:sp>
          <p:nvSpPr>
            <p:cNvPr id="30" name="Rectangle 24"/>
            <p:cNvSpPr>
              <a:spLocks noChangeArrowheads="1"/>
            </p:cNvSpPr>
            <p:nvPr/>
          </p:nvSpPr>
          <p:spPr bwMode="auto">
            <a:xfrm>
              <a:off x="1887488" y="6499467"/>
              <a:ext cx="98104" cy="23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324" b="1" dirty="0">
                  <a:latin typeface="+mn-lt"/>
                </a:rPr>
                <a:t>0</a:t>
              </a:r>
              <a:endParaRPr lang="en-US" altLang="en-US" sz="1588" dirty="0">
                <a:latin typeface="+mn-lt"/>
              </a:endParaRPr>
            </a:p>
          </p:txBody>
        </p:sp>
        <p:sp>
          <p:nvSpPr>
            <p:cNvPr id="31" name="Rectangle 25"/>
            <p:cNvSpPr>
              <a:spLocks noChangeArrowheads="1"/>
            </p:cNvSpPr>
            <p:nvPr/>
          </p:nvSpPr>
          <p:spPr bwMode="auto">
            <a:xfrm>
              <a:off x="1699508" y="4362690"/>
              <a:ext cx="294311" cy="23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324" b="1" dirty="0">
                  <a:latin typeface="+mn-lt"/>
                </a:rPr>
                <a:t>150</a:t>
              </a:r>
              <a:endParaRPr lang="en-US" altLang="en-US" sz="1588" dirty="0">
                <a:latin typeface="+mn-lt"/>
              </a:endParaRPr>
            </a:p>
          </p:txBody>
        </p:sp>
        <p:sp>
          <p:nvSpPr>
            <p:cNvPr id="32" name="Freeform 26"/>
            <p:cNvSpPr>
              <a:spLocks/>
            </p:cNvSpPr>
            <p:nvPr/>
          </p:nvSpPr>
          <p:spPr bwMode="auto">
            <a:xfrm>
              <a:off x="2016916" y="2330692"/>
              <a:ext cx="5919788" cy="4286250"/>
            </a:xfrm>
            <a:custGeom>
              <a:avLst/>
              <a:gdLst>
                <a:gd name="T0" fmla="*/ 0 w 3842"/>
                <a:gd name="T1" fmla="*/ 0 h 2700"/>
                <a:gd name="T2" fmla="*/ 46 w 3842"/>
                <a:gd name="T3" fmla="*/ 0 h 2700"/>
                <a:gd name="T4" fmla="*/ 46 w 3842"/>
                <a:gd name="T5" fmla="*/ 2700 h 2700"/>
                <a:gd name="T6" fmla="*/ 3842 w 3842"/>
                <a:gd name="T7" fmla="*/ 2700 h 2700"/>
              </a:gdLst>
              <a:ahLst/>
              <a:cxnLst>
                <a:cxn ang="0">
                  <a:pos x="T0" y="T1"/>
                </a:cxn>
                <a:cxn ang="0">
                  <a:pos x="T2" y="T3"/>
                </a:cxn>
                <a:cxn ang="0">
                  <a:pos x="T4" y="T5"/>
                </a:cxn>
                <a:cxn ang="0">
                  <a:pos x="T6" y="T7"/>
                </a:cxn>
              </a:cxnLst>
              <a:rect l="0" t="0" r="r" b="b"/>
              <a:pathLst>
                <a:path w="3842" h="2700">
                  <a:moveTo>
                    <a:pt x="0" y="0"/>
                  </a:moveTo>
                  <a:lnTo>
                    <a:pt x="46" y="0"/>
                  </a:lnTo>
                  <a:lnTo>
                    <a:pt x="46" y="2700"/>
                  </a:lnTo>
                  <a:lnTo>
                    <a:pt x="3842" y="2700"/>
                  </a:lnTo>
                </a:path>
              </a:pathLst>
            </a:custGeom>
            <a:noFill/>
            <a:ln w="285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9320" tIns="39660" rIns="79320" bIns="39660" numCol="1" anchor="t" anchorCtr="0" compatLnSpc="1">
              <a:prstTxWarp prst="textNoShape">
                <a:avLst/>
              </a:prstTxWarp>
            </a:bodyPr>
            <a:lstStyle/>
            <a:p>
              <a:endParaRPr lang="en-US" sz="1588" dirty="0"/>
            </a:p>
          </p:txBody>
        </p:sp>
        <p:sp>
          <p:nvSpPr>
            <p:cNvPr id="33" name="Line 27"/>
            <p:cNvSpPr>
              <a:spLocks noChangeShapeType="1"/>
            </p:cNvSpPr>
            <p:nvPr/>
          </p:nvSpPr>
          <p:spPr bwMode="auto">
            <a:xfrm>
              <a:off x="2016916" y="3045066"/>
              <a:ext cx="70877"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9320" tIns="39660" rIns="79320" bIns="39660" numCol="1" anchor="t" anchorCtr="0" compatLnSpc="1">
              <a:prstTxWarp prst="textNoShape">
                <a:avLst/>
              </a:prstTxWarp>
            </a:bodyPr>
            <a:lstStyle/>
            <a:p>
              <a:endParaRPr lang="en-US" sz="1588" dirty="0"/>
            </a:p>
          </p:txBody>
        </p:sp>
        <p:sp>
          <p:nvSpPr>
            <p:cNvPr id="34" name="Line 28"/>
            <p:cNvSpPr>
              <a:spLocks noChangeShapeType="1"/>
            </p:cNvSpPr>
            <p:nvPr/>
          </p:nvSpPr>
          <p:spPr bwMode="auto">
            <a:xfrm>
              <a:off x="2016916" y="4473816"/>
              <a:ext cx="70877"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9320" tIns="39660" rIns="79320" bIns="39660" numCol="1" anchor="t" anchorCtr="0" compatLnSpc="1">
              <a:prstTxWarp prst="textNoShape">
                <a:avLst/>
              </a:prstTxWarp>
            </a:bodyPr>
            <a:lstStyle/>
            <a:p>
              <a:endParaRPr lang="en-US" sz="1588" dirty="0"/>
            </a:p>
          </p:txBody>
        </p:sp>
        <p:sp>
          <p:nvSpPr>
            <p:cNvPr id="35" name="Line 29"/>
            <p:cNvSpPr>
              <a:spLocks noChangeShapeType="1"/>
            </p:cNvSpPr>
            <p:nvPr/>
          </p:nvSpPr>
          <p:spPr bwMode="auto">
            <a:xfrm>
              <a:off x="2016916" y="5197716"/>
              <a:ext cx="70877"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9320" tIns="39660" rIns="79320" bIns="39660" numCol="1" anchor="t" anchorCtr="0" compatLnSpc="1">
              <a:prstTxWarp prst="textNoShape">
                <a:avLst/>
              </a:prstTxWarp>
            </a:bodyPr>
            <a:lstStyle/>
            <a:p>
              <a:endParaRPr lang="en-US" sz="1588" dirty="0"/>
            </a:p>
          </p:txBody>
        </p:sp>
        <p:sp>
          <p:nvSpPr>
            <p:cNvPr id="36" name="Line 30"/>
            <p:cNvSpPr>
              <a:spLocks noChangeShapeType="1"/>
            </p:cNvSpPr>
            <p:nvPr/>
          </p:nvSpPr>
          <p:spPr bwMode="auto">
            <a:xfrm>
              <a:off x="2016916" y="5905741"/>
              <a:ext cx="70877"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9320" tIns="39660" rIns="79320" bIns="39660" numCol="1" anchor="t" anchorCtr="0" compatLnSpc="1">
              <a:prstTxWarp prst="textNoShape">
                <a:avLst/>
              </a:prstTxWarp>
            </a:bodyPr>
            <a:lstStyle/>
            <a:p>
              <a:endParaRPr lang="en-US" sz="1588" dirty="0"/>
            </a:p>
          </p:txBody>
        </p:sp>
        <p:sp>
          <p:nvSpPr>
            <p:cNvPr id="37" name="Line 31"/>
            <p:cNvSpPr>
              <a:spLocks noChangeShapeType="1"/>
            </p:cNvSpPr>
            <p:nvPr/>
          </p:nvSpPr>
          <p:spPr bwMode="auto">
            <a:xfrm>
              <a:off x="2023080" y="6620116"/>
              <a:ext cx="70877"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9320" tIns="39660" rIns="79320" bIns="39660" numCol="1" anchor="t" anchorCtr="0" compatLnSpc="1">
              <a:prstTxWarp prst="textNoShape">
                <a:avLst/>
              </a:prstTxWarp>
            </a:bodyPr>
            <a:lstStyle/>
            <a:p>
              <a:endParaRPr lang="en-US" sz="1588" dirty="0"/>
            </a:p>
          </p:txBody>
        </p:sp>
        <p:sp>
          <p:nvSpPr>
            <p:cNvPr id="38" name="Line 32"/>
            <p:cNvSpPr>
              <a:spLocks noChangeShapeType="1"/>
            </p:cNvSpPr>
            <p:nvPr/>
          </p:nvSpPr>
          <p:spPr bwMode="auto">
            <a:xfrm>
              <a:off x="2016916" y="3768966"/>
              <a:ext cx="70877"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9320" tIns="39660" rIns="79320" bIns="39660" numCol="1" anchor="t" anchorCtr="0" compatLnSpc="1">
              <a:prstTxWarp prst="textNoShape">
                <a:avLst/>
              </a:prstTxWarp>
            </a:bodyPr>
            <a:lstStyle/>
            <a:p>
              <a:endParaRPr lang="en-US" sz="1588" dirty="0"/>
            </a:p>
          </p:txBody>
        </p:sp>
        <p:sp>
          <p:nvSpPr>
            <p:cNvPr id="39" name="Rectangle 33"/>
            <p:cNvSpPr>
              <a:spLocks noChangeArrowheads="1"/>
            </p:cNvSpPr>
            <p:nvPr/>
          </p:nvSpPr>
          <p:spPr bwMode="auto">
            <a:xfrm>
              <a:off x="2038487" y="6724891"/>
              <a:ext cx="98104" cy="23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324" b="1" dirty="0">
                  <a:latin typeface="+mn-lt"/>
                </a:rPr>
                <a:t>0</a:t>
              </a:r>
              <a:endParaRPr lang="en-US" altLang="en-US" sz="1588" dirty="0">
                <a:latin typeface="+mn-lt"/>
              </a:endParaRPr>
            </a:p>
          </p:txBody>
        </p:sp>
        <p:sp>
          <p:nvSpPr>
            <p:cNvPr id="40" name="Line 34"/>
            <p:cNvSpPr>
              <a:spLocks noChangeShapeType="1"/>
            </p:cNvSpPr>
            <p:nvPr/>
          </p:nvSpPr>
          <p:spPr bwMode="auto">
            <a:xfrm>
              <a:off x="2087792" y="6616942"/>
              <a:ext cx="0" cy="92075"/>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9320" tIns="39660" rIns="79320" bIns="39660" numCol="1" anchor="t" anchorCtr="0" compatLnSpc="1">
              <a:prstTxWarp prst="textNoShape">
                <a:avLst/>
              </a:prstTxWarp>
            </a:bodyPr>
            <a:lstStyle/>
            <a:p>
              <a:endParaRPr lang="en-US" sz="1588" dirty="0"/>
            </a:p>
          </p:txBody>
        </p:sp>
        <p:sp>
          <p:nvSpPr>
            <p:cNvPr id="41" name="Rectangle 35"/>
            <p:cNvSpPr>
              <a:spLocks noChangeArrowheads="1"/>
            </p:cNvSpPr>
            <p:nvPr/>
          </p:nvSpPr>
          <p:spPr bwMode="auto">
            <a:xfrm>
              <a:off x="2482239" y="6724891"/>
              <a:ext cx="98104" cy="23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324" b="1" dirty="0">
                  <a:latin typeface="+mn-lt"/>
                </a:rPr>
                <a:t>1</a:t>
              </a:r>
              <a:endParaRPr lang="en-US" altLang="en-US" sz="1588" dirty="0">
                <a:latin typeface="+mn-lt"/>
              </a:endParaRPr>
            </a:p>
          </p:txBody>
        </p:sp>
        <p:sp>
          <p:nvSpPr>
            <p:cNvPr id="42" name="Line 36"/>
            <p:cNvSpPr>
              <a:spLocks noChangeShapeType="1"/>
            </p:cNvSpPr>
            <p:nvPr/>
          </p:nvSpPr>
          <p:spPr bwMode="auto">
            <a:xfrm>
              <a:off x="2531545" y="6616942"/>
              <a:ext cx="0" cy="92075"/>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9320" tIns="39660" rIns="79320" bIns="39660" numCol="1" anchor="t" anchorCtr="0" compatLnSpc="1">
              <a:prstTxWarp prst="textNoShape">
                <a:avLst/>
              </a:prstTxWarp>
            </a:bodyPr>
            <a:lstStyle/>
            <a:p>
              <a:endParaRPr lang="en-US" sz="1588" dirty="0"/>
            </a:p>
          </p:txBody>
        </p:sp>
        <p:sp>
          <p:nvSpPr>
            <p:cNvPr id="43" name="Rectangle 37"/>
            <p:cNvSpPr>
              <a:spLocks noChangeArrowheads="1"/>
            </p:cNvSpPr>
            <p:nvPr/>
          </p:nvSpPr>
          <p:spPr bwMode="auto">
            <a:xfrm>
              <a:off x="3798090" y="6724891"/>
              <a:ext cx="98104" cy="23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324" b="1" dirty="0">
                  <a:latin typeface="+mn-lt"/>
                </a:rPr>
                <a:t>4</a:t>
              </a:r>
              <a:endParaRPr lang="en-US" altLang="en-US" sz="1588" dirty="0">
                <a:latin typeface="+mn-lt"/>
              </a:endParaRPr>
            </a:p>
          </p:txBody>
        </p:sp>
        <p:sp>
          <p:nvSpPr>
            <p:cNvPr id="44" name="Line 38"/>
            <p:cNvSpPr>
              <a:spLocks noChangeShapeType="1"/>
            </p:cNvSpPr>
            <p:nvPr/>
          </p:nvSpPr>
          <p:spPr bwMode="auto">
            <a:xfrm>
              <a:off x="3847396" y="6616942"/>
              <a:ext cx="0" cy="92075"/>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9320" tIns="39660" rIns="79320" bIns="39660" numCol="1" anchor="t" anchorCtr="0" compatLnSpc="1">
              <a:prstTxWarp prst="textNoShape">
                <a:avLst/>
              </a:prstTxWarp>
            </a:bodyPr>
            <a:lstStyle/>
            <a:p>
              <a:endParaRPr lang="en-US" sz="1588" dirty="0"/>
            </a:p>
          </p:txBody>
        </p:sp>
        <p:sp>
          <p:nvSpPr>
            <p:cNvPr id="45" name="Rectangle 39"/>
            <p:cNvSpPr>
              <a:spLocks noChangeArrowheads="1"/>
            </p:cNvSpPr>
            <p:nvPr/>
          </p:nvSpPr>
          <p:spPr bwMode="auto">
            <a:xfrm>
              <a:off x="2913667" y="6724891"/>
              <a:ext cx="98104" cy="23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324" b="1" dirty="0">
                  <a:latin typeface="+mn-lt"/>
                </a:rPr>
                <a:t>2</a:t>
              </a:r>
              <a:endParaRPr lang="en-US" altLang="en-US" sz="1588" dirty="0">
                <a:latin typeface="+mn-lt"/>
              </a:endParaRPr>
            </a:p>
          </p:txBody>
        </p:sp>
        <p:sp>
          <p:nvSpPr>
            <p:cNvPr id="46" name="Line 40"/>
            <p:cNvSpPr>
              <a:spLocks noChangeShapeType="1"/>
            </p:cNvSpPr>
            <p:nvPr/>
          </p:nvSpPr>
          <p:spPr bwMode="auto">
            <a:xfrm>
              <a:off x="2962972" y="6616942"/>
              <a:ext cx="0" cy="92075"/>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9320" tIns="39660" rIns="79320" bIns="39660" numCol="1" anchor="t" anchorCtr="0" compatLnSpc="1">
              <a:prstTxWarp prst="textNoShape">
                <a:avLst/>
              </a:prstTxWarp>
            </a:bodyPr>
            <a:lstStyle/>
            <a:p>
              <a:endParaRPr lang="en-US" sz="1588" dirty="0"/>
            </a:p>
          </p:txBody>
        </p:sp>
        <p:sp>
          <p:nvSpPr>
            <p:cNvPr id="47" name="Rectangle 41"/>
            <p:cNvSpPr>
              <a:spLocks noChangeArrowheads="1"/>
            </p:cNvSpPr>
            <p:nvPr/>
          </p:nvSpPr>
          <p:spPr bwMode="auto">
            <a:xfrm>
              <a:off x="3354338" y="6724891"/>
              <a:ext cx="98104" cy="23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324" b="1" dirty="0">
                  <a:latin typeface="+mn-lt"/>
                </a:rPr>
                <a:t>3</a:t>
              </a:r>
              <a:endParaRPr lang="en-US" altLang="en-US" sz="1588" dirty="0">
                <a:latin typeface="+mn-lt"/>
              </a:endParaRPr>
            </a:p>
          </p:txBody>
        </p:sp>
        <p:sp>
          <p:nvSpPr>
            <p:cNvPr id="48" name="Line 42"/>
            <p:cNvSpPr>
              <a:spLocks noChangeShapeType="1"/>
            </p:cNvSpPr>
            <p:nvPr/>
          </p:nvSpPr>
          <p:spPr bwMode="auto">
            <a:xfrm>
              <a:off x="3403643" y="6616942"/>
              <a:ext cx="0" cy="92075"/>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9320" tIns="39660" rIns="79320" bIns="39660" numCol="1" anchor="t" anchorCtr="0" compatLnSpc="1">
              <a:prstTxWarp prst="textNoShape">
                <a:avLst/>
              </a:prstTxWarp>
            </a:bodyPr>
            <a:lstStyle/>
            <a:p>
              <a:endParaRPr lang="en-US" sz="1588" dirty="0"/>
            </a:p>
          </p:txBody>
        </p:sp>
        <p:sp>
          <p:nvSpPr>
            <p:cNvPr id="49" name="Rectangle 43"/>
            <p:cNvSpPr>
              <a:spLocks noChangeArrowheads="1"/>
            </p:cNvSpPr>
            <p:nvPr/>
          </p:nvSpPr>
          <p:spPr bwMode="auto">
            <a:xfrm>
              <a:off x="4235679" y="6724891"/>
              <a:ext cx="98104" cy="23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324" b="1" dirty="0">
                  <a:latin typeface="+mn-lt"/>
                </a:rPr>
                <a:t>5</a:t>
              </a:r>
              <a:endParaRPr lang="en-US" altLang="en-US" sz="1588" dirty="0">
                <a:latin typeface="+mn-lt"/>
              </a:endParaRPr>
            </a:p>
          </p:txBody>
        </p:sp>
        <p:sp>
          <p:nvSpPr>
            <p:cNvPr id="50" name="Line 44"/>
            <p:cNvSpPr>
              <a:spLocks noChangeShapeType="1"/>
            </p:cNvSpPr>
            <p:nvPr/>
          </p:nvSpPr>
          <p:spPr bwMode="auto">
            <a:xfrm>
              <a:off x="4284986" y="6616942"/>
              <a:ext cx="0" cy="92075"/>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9320" tIns="39660" rIns="79320" bIns="39660" numCol="1" anchor="t" anchorCtr="0" compatLnSpc="1">
              <a:prstTxWarp prst="textNoShape">
                <a:avLst/>
              </a:prstTxWarp>
            </a:bodyPr>
            <a:lstStyle/>
            <a:p>
              <a:endParaRPr lang="en-US" sz="1588" dirty="0"/>
            </a:p>
          </p:txBody>
        </p:sp>
        <p:sp>
          <p:nvSpPr>
            <p:cNvPr id="51" name="Rectangle 45"/>
            <p:cNvSpPr>
              <a:spLocks noChangeArrowheads="1"/>
            </p:cNvSpPr>
            <p:nvPr/>
          </p:nvSpPr>
          <p:spPr bwMode="auto">
            <a:xfrm>
              <a:off x="4682515" y="6724891"/>
              <a:ext cx="98104" cy="23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324" b="1" dirty="0">
                  <a:latin typeface="+mn-lt"/>
                </a:rPr>
                <a:t>6</a:t>
              </a:r>
              <a:endParaRPr lang="en-US" altLang="en-US" sz="1588" dirty="0">
                <a:latin typeface="+mn-lt"/>
              </a:endParaRPr>
            </a:p>
          </p:txBody>
        </p:sp>
        <p:sp>
          <p:nvSpPr>
            <p:cNvPr id="52" name="Line 46"/>
            <p:cNvSpPr>
              <a:spLocks noChangeShapeType="1"/>
            </p:cNvSpPr>
            <p:nvPr/>
          </p:nvSpPr>
          <p:spPr bwMode="auto">
            <a:xfrm>
              <a:off x="4731821" y="6616942"/>
              <a:ext cx="0" cy="92075"/>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9320" tIns="39660" rIns="79320" bIns="39660" numCol="1" anchor="t" anchorCtr="0" compatLnSpc="1">
              <a:prstTxWarp prst="textNoShape">
                <a:avLst/>
              </a:prstTxWarp>
            </a:bodyPr>
            <a:lstStyle/>
            <a:p>
              <a:endParaRPr lang="en-US" sz="1588" dirty="0"/>
            </a:p>
          </p:txBody>
        </p:sp>
        <p:sp>
          <p:nvSpPr>
            <p:cNvPr id="53" name="Rectangle 47"/>
            <p:cNvSpPr>
              <a:spLocks noChangeArrowheads="1"/>
            </p:cNvSpPr>
            <p:nvPr/>
          </p:nvSpPr>
          <p:spPr bwMode="auto">
            <a:xfrm>
              <a:off x="5998365" y="6724891"/>
              <a:ext cx="98104" cy="23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324" b="1" dirty="0">
                  <a:latin typeface="+mn-lt"/>
                </a:rPr>
                <a:t>9</a:t>
              </a:r>
              <a:endParaRPr lang="en-US" altLang="en-US" sz="1588" dirty="0">
                <a:latin typeface="+mn-lt"/>
              </a:endParaRPr>
            </a:p>
          </p:txBody>
        </p:sp>
        <p:sp>
          <p:nvSpPr>
            <p:cNvPr id="54" name="Line 48"/>
            <p:cNvSpPr>
              <a:spLocks noChangeShapeType="1"/>
            </p:cNvSpPr>
            <p:nvPr/>
          </p:nvSpPr>
          <p:spPr bwMode="auto">
            <a:xfrm>
              <a:off x="6047671" y="6616942"/>
              <a:ext cx="0" cy="92075"/>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9320" tIns="39660" rIns="79320" bIns="39660" numCol="1" anchor="t" anchorCtr="0" compatLnSpc="1">
              <a:prstTxWarp prst="textNoShape">
                <a:avLst/>
              </a:prstTxWarp>
            </a:bodyPr>
            <a:lstStyle/>
            <a:p>
              <a:endParaRPr lang="en-US" sz="1588" dirty="0"/>
            </a:p>
          </p:txBody>
        </p:sp>
        <p:sp>
          <p:nvSpPr>
            <p:cNvPr id="55" name="Rectangle 49"/>
            <p:cNvSpPr>
              <a:spLocks noChangeArrowheads="1"/>
            </p:cNvSpPr>
            <p:nvPr/>
          </p:nvSpPr>
          <p:spPr bwMode="auto">
            <a:xfrm>
              <a:off x="5113941" y="6724891"/>
              <a:ext cx="98104" cy="23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324" b="1" dirty="0">
                  <a:latin typeface="+mn-lt"/>
                </a:rPr>
                <a:t>7</a:t>
              </a:r>
              <a:endParaRPr lang="en-US" altLang="en-US" sz="1588" dirty="0">
                <a:latin typeface="+mn-lt"/>
              </a:endParaRPr>
            </a:p>
          </p:txBody>
        </p:sp>
        <p:sp>
          <p:nvSpPr>
            <p:cNvPr id="56" name="Line 50"/>
            <p:cNvSpPr>
              <a:spLocks noChangeShapeType="1"/>
            </p:cNvSpPr>
            <p:nvPr/>
          </p:nvSpPr>
          <p:spPr bwMode="auto">
            <a:xfrm>
              <a:off x="5163247" y="6616942"/>
              <a:ext cx="0" cy="92075"/>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9320" tIns="39660" rIns="79320" bIns="39660" numCol="1" anchor="t" anchorCtr="0" compatLnSpc="1">
              <a:prstTxWarp prst="textNoShape">
                <a:avLst/>
              </a:prstTxWarp>
            </a:bodyPr>
            <a:lstStyle/>
            <a:p>
              <a:endParaRPr lang="en-US" sz="1588" dirty="0"/>
            </a:p>
          </p:txBody>
        </p:sp>
        <p:sp>
          <p:nvSpPr>
            <p:cNvPr id="57" name="Rectangle 51"/>
            <p:cNvSpPr>
              <a:spLocks noChangeArrowheads="1"/>
            </p:cNvSpPr>
            <p:nvPr/>
          </p:nvSpPr>
          <p:spPr bwMode="auto">
            <a:xfrm>
              <a:off x="5551530" y="6724891"/>
              <a:ext cx="98104" cy="23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324" b="1" dirty="0">
                  <a:latin typeface="+mn-lt"/>
                </a:rPr>
                <a:t>8</a:t>
              </a:r>
              <a:endParaRPr lang="en-US" altLang="en-US" sz="1588" dirty="0">
                <a:latin typeface="+mn-lt"/>
              </a:endParaRPr>
            </a:p>
          </p:txBody>
        </p:sp>
        <p:sp>
          <p:nvSpPr>
            <p:cNvPr id="58" name="Line 52"/>
            <p:cNvSpPr>
              <a:spLocks noChangeShapeType="1"/>
            </p:cNvSpPr>
            <p:nvPr/>
          </p:nvSpPr>
          <p:spPr bwMode="auto">
            <a:xfrm>
              <a:off x="5600837" y="6616942"/>
              <a:ext cx="0" cy="92075"/>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9320" tIns="39660" rIns="79320" bIns="39660" numCol="1" anchor="t" anchorCtr="0" compatLnSpc="1">
              <a:prstTxWarp prst="textNoShape">
                <a:avLst/>
              </a:prstTxWarp>
            </a:bodyPr>
            <a:lstStyle/>
            <a:p>
              <a:endParaRPr lang="en-US" sz="1588" dirty="0"/>
            </a:p>
          </p:txBody>
        </p:sp>
        <p:sp>
          <p:nvSpPr>
            <p:cNvPr id="59" name="Rectangle 53"/>
            <p:cNvSpPr>
              <a:spLocks noChangeArrowheads="1"/>
            </p:cNvSpPr>
            <p:nvPr/>
          </p:nvSpPr>
          <p:spPr bwMode="auto">
            <a:xfrm>
              <a:off x="6386650" y="6724891"/>
              <a:ext cx="196207" cy="23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324" b="1" dirty="0">
                  <a:latin typeface="+mn-lt"/>
                </a:rPr>
                <a:t>10</a:t>
              </a:r>
              <a:endParaRPr lang="en-US" altLang="en-US" sz="1588" dirty="0">
                <a:latin typeface="+mn-lt"/>
              </a:endParaRPr>
            </a:p>
          </p:txBody>
        </p:sp>
        <p:sp>
          <p:nvSpPr>
            <p:cNvPr id="60" name="Line 54"/>
            <p:cNvSpPr>
              <a:spLocks noChangeShapeType="1"/>
            </p:cNvSpPr>
            <p:nvPr/>
          </p:nvSpPr>
          <p:spPr bwMode="auto">
            <a:xfrm>
              <a:off x="6485261" y="6616942"/>
              <a:ext cx="0" cy="92075"/>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9320" tIns="39660" rIns="79320" bIns="39660" numCol="1" anchor="t" anchorCtr="0" compatLnSpc="1">
              <a:prstTxWarp prst="textNoShape">
                <a:avLst/>
              </a:prstTxWarp>
            </a:bodyPr>
            <a:lstStyle/>
            <a:p>
              <a:endParaRPr lang="en-US" sz="1588" dirty="0"/>
            </a:p>
          </p:txBody>
        </p:sp>
        <p:sp>
          <p:nvSpPr>
            <p:cNvPr id="61" name="Rectangle 55"/>
            <p:cNvSpPr>
              <a:spLocks noChangeArrowheads="1"/>
            </p:cNvSpPr>
            <p:nvPr/>
          </p:nvSpPr>
          <p:spPr bwMode="auto">
            <a:xfrm>
              <a:off x="7702501" y="6724891"/>
              <a:ext cx="196207" cy="23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324" b="1" dirty="0">
                  <a:latin typeface="+mn-lt"/>
                </a:rPr>
                <a:t>13</a:t>
              </a:r>
              <a:endParaRPr lang="en-US" altLang="en-US" sz="1588" dirty="0">
                <a:latin typeface="+mn-lt"/>
              </a:endParaRPr>
            </a:p>
          </p:txBody>
        </p:sp>
        <p:sp>
          <p:nvSpPr>
            <p:cNvPr id="62" name="Line 56"/>
            <p:cNvSpPr>
              <a:spLocks noChangeShapeType="1"/>
            </p:cNvSpPr>
            <p:nvPr/>
          </p:nvSpPr>
          <p:spPr bwMode="auto">
            <a:xfrm>
              <a:off x="7801112" y="6616942"/>
              <a:ext cx="0" cy="92075"/>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9320" tIns="39660" rIns="79320" bIns="39660" numCol="1" anchor="t" anchorCtr="0" compatLnSpc="1">
              <a:prstTxWarp prst="textNoShape">
                <a:avLst/>
              </a:prstTxWarp>
            </a:bodyPr>
            <a:lstStyle/>
            <a:p>
              <a:endParaRPr lang="en-US" sz="1588" dirty="0"/>
            </a:p>
          </p:txBody>
        </p:sp>
        <p:sp>
          <p:nvSpPr>
            <p:cNvPr id="63" name="Rectangle 57"/>
            <p:cNvSpPr>
              <a:spLocks noChangeArrowheads="1"/>
            </p:cNvSpPr>
            <p:nvPr/>
          </p:nvSpPr>
          <p:spPr bwMode="auto">
            <a:xfrm>
              <a:off x="6821157" y="6724891"/>
              <a:ext cx="196207" cy="23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324" b="1" dirty="0">
                  <a:latin typeface="+mn-lt"/>
                </a:rPr>
                <a:t>11</a:t>
              </a:r>
              <a:endParaRPr lang="en-US" altLang="en-US" sz="1588" dirty="0">
                <a:latin typeface="+mn-lt"/>
              </a:endParaRPr>
            </a:p>
          </p:txBody>
        </p:sp>
        <p:sp>
          <p:nvSpPr>
            <p:cNvPr id="64" name="Line 58"/>
            <p:cNvSpPr>
              <a:spLocks noChangeShapeType="1"/>
            </p:cNvSpPr>
            <p:nvPr/>
          </p:nvSpPr>
          <p:spPr bwMode="auto">
            <a:xfrm>
              <a:off x="6916688" y="6616942"/>
              <a:ext cx="0" cy="92075"/>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9320" tIns="39660" rIns="79320" bIns="39660" numCol="1" anchor="t" anchorCtr="0" compatLnSpc="1">
              <a:prstTxWarp prst="textNoShape">
                <a:avLst/>
              </a:prstTxWarp>
            </a:bodyPr>
            <a:lstStyle/>
            <a:p>
              <a:endParaRPr lang="en-US" sz="1588" dirty="0"/>
            </a:p>
          </p:txBody>
        </p:sp>
        <p:sp>
          <p:nvSpPr>
            <p:cNvPr id="65" name="Rectangle 59"/>
            <p:cNvSpPr>
              <a:spLocks noChangeArrowheads="1"/>
            </p:cNvSpPr>
            <p:nvPr/>
          </p:nvSpPr>
          <p:spPr bwMode="auto">
            <a:xfrm>
              <a:off x="7258747" y="6724891"/>
              <a:ext cx="196207" cy="23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324" b="1" dirty="0">
                  <a:latin typeface="+mn-lt"/>
                </a:rPr>
                <a:t>12</a:t>
              </a:r>
              <a:endParaRPr lang="en-US" altLang="en-US" sz="1588" dirty="0">
                <a:latin typeface="+mn-lt"/>
              </a:endParaRPr>
            </a:p>
          </p:txBody>
        </p:sp>
        <p:sp>
          <p:nvSpPr>
            <p:cNvPr id="66" name="Line 60"/>
            <p:cNvSpPr>
              <a:spLocks noChangeShapeType="1"/>
            </p:cNvSpPr>
            <p:nvPr/>
          </p:nvSpPr>
          <p:spPr bwMode="auto">
            <a:xfrm>
              <a:off x="7354277" y="6616942"/>
              <a:ext cx="0" cy="92075"/>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9320" tIns="39660" rIns="79320" bIns="39660" numCol="1" anchor="t" anchorCtr="0" compatLnSpc="1">
              <a:prstTxWarp prst="textNoShape">
                <a:avLst/>
              </a:prstTxWarp>
            </a:bodyPr>
            <a:lstStyle/>
            <a:p>
              <a:endParaRPr lang="en-US" sz="1588" dirty="0"/>
            </a:p>
          </p:txBody>
        </p:sp>
        <p:sp>
          <p:nvSpPr>
            <p:cNvPr id="67" name="Freeform 61"/>
            <p:cNvSpPr>
              <a:spLocks/>
            </p:cNvSpPr>
            <p:nvPr/>
          </p:nvSpPr>
          <p:spPr bwMode="auto">
            <a:xfrm>
              <a:off x="2093956" y="4369042"/>
              <a:ext cx="5380505" cy="2235200"/>
            </a:xfrm>
            <a:custGeom>
              <a:avLst/>
              <a:gdLst>
                <a:gd name="T0" fmla="*/ 42 w 3492"/>
                <a:gd name="T1" fmla="*/ 1398 h 1408"/>
                <a:gd name="T2" fmla="*/ 102 w 3492"/>
                <a:gd name="T3" fmla="*/ 1384 h 1408"/>
                <a:gd name="T4" fmla="*/ 148 w 3492"/>
                <a:gd name="T5" fmla="*/ 1358 h 1408"/>
                <a:gd name="T6" fmla="*/ 290 w 3492"/>
                <a:gd name="T7" fmla="*/ 1328 h 1408"/>
                <a:gd name="T8" fmla="*/ 332 w 3492"/>
                <a:gd name="T9" fmla="*/ 1294 h 1408"/>
                <a:gd name="T10" fmla="*/ 400 w 3492"/>
                <a:gd name="T11" fmla="*/ 1286 h 1408"/>
                <a:gd name="T12" fmla="*/ 436 w 3492"/>
                <a:gd name="T13" fmla="*/ 1266 h 1408"/>
                <a:gd name="T14" fmla="*/ 512 w 3492"/>
                <a:gd name="T15" fmla="*/ 1248 h 1408"/>
                <a:gd name="T16" fmla="*/ 584 w 3492"/>
                <a:gd name="T17" fmla="*/ 1198 h 1408"/>
                <a:gd name="T18" fmla="*/ 686 w 3492"/>
                <a:gd name="T19" fmla="*/ 1160 h 1408"/>
                <a:gd name="T20" fmla="*/ 782 w 3492"/>
                <a:gd name="T21" fmla="*/ 1116 h 1408"/>
                <a:gd name="T22" fmla="*/ 860 w 3492"/>
                <a:gd name="T23" fmla="*/ 1092 h 1408"/>
                <a:gd name="T24" fmla="*/ 966 w 3492"/>
                <a:gd name="T25" fmla="*/ 1076 h 1408"/>
                <a:gd name="T26" fmla="*/ 1014 w 3492"/>
                <a:gd name="T27" fmla="*/ 1046 h 1408"/>
                <a:gd name="T28" fmla="*/ 1062 w 3492"/>
                <a:gd name="T29" fmla="*/ 1018 h 1408"/>
                <a:gd name="T30" fmla="*/ 1132 w 3492"/>
                <a:gd name="T31" fmla="*/ 1002 h 1408"/>
                <a:gd name="T32" fmla="*/ 1166 w 3492"/>
                <a:gd name="T33" fmla="*/ 964 h 1408"/>
                <a:gd name="T34" fmla="*/ 1266 w 3492"/>
                <a:gd name="T35" fmla="*/ 928 h 1408"/>
                <a:gd name="T36" fmla="*/ 1316 w 3492"/>
                <a:gd name="T37" fmla="*/ 882 h 1408"/>
                <a:gd name="T38" fmla="*/ 1380 w 3492"/>
                <a:gd name="T39" fmla="*/ 854 h 1408"/>
                <a:gd name="T40" fmla="*/ 1440 w 3492"/>
                <a:gd name="T41" fmla="*/ 836 h 1408"/>
                <a:gd name="T42" fmla="*/ 1486 w 3492"/>
                <a:gd name="T43" fmla="*/ 806 h 1408"/>
                <a:gd name="T44" fmla="*/ 1580 w 3492"/>
                <a:gd name="T45" fmla="*/ 762 h 1408"/>
                <a:gd name="T46" fmla="*/ 1678 w 3492"/>
                <a:gd name="T47" fmla="*/ 732 h 1408"/>
                <a:gd name="T48" fmla="*/ 1716 w 3492"/>
                <a:gd name="T49" fmla="*/ 704 h 1408"/>
                <a:gd name="T50" fmla="*/ 1788 w 3492"/>
                <a:gd name="T51" fmla="*/ 696 h 1408"/>
                <a:gd name="T52" fmla="*/ 1842 w 3492"/>
                <a:gd name="T53" fmla="*/ 676 h 1408"/>
                <a:gd name="T54" fmla="*/ 1968 w 3492"/>
                <a:gd name="T55" fmla="*/ 660 h 1408"/>
                <a:gd name="T56" fmla="*/ 2046 w 3492"/>
                <a:gd name="T57" fmla="*/ 630 h 1408"/>
                <a:gd name="T58" fmla="*/ 2074 w 3492"/>
                <a:gd name="T59" fmla="*/ 596 h 1408"/>
                <a:gd name="T60" fmla="*/ 2126 w 3492"/>
                <a:gd name="T61" fmla="*/ 544 h 1408"/>
                <a:gd name="T62" fmla="*/ 2190 w 3492"/>
                <a:gd name="T63" fmla="*/ 516 h 1408"/>
                <a:gd name="T64" fmla="*/ 2250 w 3492"/>
                <a:gd name="T65" fmla="*/ 506 h 1408"/>
                <a:gd name="T66" fmla="*/ 2322 w 3492"/>
                <a:gd name="T67" fmla="*/ 490 h 1408"/>
                <a:gd name="T68" fmla="*/ 2378 w 3492"/>
                <a:gd name="T69" fmla="*/ 454 h 1408"/>
                <a:gd name="T70" fmla="*/ 2442 w 3492"/>
                <a:gd name="T71" fmla="*/ 432 h 1408"/>
                <a:gd name="T72" fmla="*/ 2480 w 3492"/>
                <a:gd name="T73" fmla="*/ 424 h 1408"/>
                <a:gd name="T74" fmla="*/ 2496 w 3492"/>
                <a:gd name="T75" fmla="*/ 412 h 1408"/>
                <a:gd name="T76" fmla="*/ 2496 w 3492"/>
                <a:gd name="T77" fmla="*/ 392 h 1408"/>
                <a:gd name="T78" fmla="*/ 2604 w 3492"/>
                <a:gd name="T79" fmla="*/ 378 h 1408"/>
                <a:gd name="T80" fmla="*/ 2618 w 3492"/>
                <a:gd name="T81" fmla="*/ 316 h 1408"/>
                <a:gd name="T82" fmla="*/ 2676 w 3492"/>
                <a:gd name="T83" fmla="*/ 296 h 1408"/>
                <a:gd name="T84" fmla="*/ 2690 w 3492"/>
                <a:gd name="T85" fmla="*/ 278 h 1408"/>
                <a:gd name="T86" fmla="*/ 2706 w 3492"/>
                <a:gd name="T87" fmla="*/ 276 h 1408"/>
                <a:gd name="T88" fmla="*/ 2766 w 3492"/>
                <a:gd name="T89" fmla="*/ 262 h 1408"/>
                <a:gd name="T90" fmla="*/ 2860 w 3492"/>
                <a:gd name="T91" fmla="*/ 238 h 1408"/>
                <a:gd name="T92" fmla="*/ 2936 w 3492"/>
                <a:gd name="T93" fmla="*/ 182 h 1408"/>
                <a:gd name="T94" fmla="*/ 2996 w 3492"/>
                <a:gd name="T95" fmla="*/ 142 h 1408"/>
                <a:gd name="T96" fmla="*/ 3082 w 3492"/>
                <a:gd name="T97" fmla="*/ 130 h 1408"/>
                <a:gd name="T98" fmla="*/ 3138 w 3492"/>
                <a:gd name="T99" fmla="*/ 104 h 1408"/>
                <a:gd name="T100" fmla="*/ 3198 w 3492"/>
                <a:gd name="T101" fmla="*/ 66 h 1408"/>
                <a:gd name="T102" fmla="*/ 3246 w 3492"/>
                <a:gd name="T103" fmla="*/ 26 h 1408"/>
                <a:gd name="T104" fmla="*/ 3396 w 3492"/>
                <a:gd name="T105" fmla="*/ 20 h 1408"/>
                <a:gd name="T106" fmla="*/ 3472 w 3492"/>
                <a:gd name="T107" fmla="*/ 0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92" h="1408">
                  <a:moveTo>
                    <a:pt x="0" y="1408"/>
                  </a:moveTo>
                  <a:lnTo>
                    <a:pt x="32" y="1408"/>
                  </a:lnTo>
                  <a:lnTo>
                    <a:pt x="42" y="1398"/>
                  </a:lnTo>
                  <a:lnTo>
                    <a:pt x="58" y="1398"/>
                  </a:lnTo>
                  <a:lnTo>
                    <a:pt x="72" y="1384"/>
                  </a:lnTo>
                  <a:lnTo>
                    <a:pt x="102" y="1384"/>
                  </a:lnTo>
                  <a:lnTo>
                    <a:pt x="102" y="1372"/>
                  </a:lnTo>
                  <a:lnTo>
                    <a:pt x="148" y="1372"/>
                  </a:lnTo>
                  <a:lnTo>
                    <a:pt x="148" y="1358"/>
                  </a:lnTo>
                  <a:lnTo>
                    <a:pt x="244" y="1358"/>
                  </a:lnTo>
                  <a:lnTo>
                    <a:pt x="274" y="1328"/>
                  </a:lnTo>
                  <a:lnTo>
                    <a:pt x="290" y="1328"/>
                  </a:lnTo>
                  <a:lnTo>
                    <a:pt x="310" y="1308"/>
                  </a:lnTo>
                  <a:lnTo>
                    <a:pt x="332" y="1308"/>
                  </a:lnTo>
                  <a:lnTo>
                    <a:pt x="332" y="1294"/>
                  </a:lnTo>
                  <a:lnTo>
                    <a:pt x="362" y="1294"/>
                  </a:lnTo>
                  <a:lnTo>
                    <a:pt x="362" y="1286"/>
                  </a:lnTo>
                  <a:lnTo>
                    <a:pt x="400" y="1286"/>
                  </a:lnTo>
                  <a:lnTo>
                    <a:pt x="400" y="1274"/>
                  </a:lnTo>
                  <a:lnTo>
                    <a:pt x="428" y="1274"/>
                  </a:lnTo>
                  <a:lnTo>
                    <a:pt x="436" y="1266"/>
                  </a:lnTo>
                  <a:lnTo>
                    <a:pt x="482" y="1266"/>
                  </a:lnTo>
                  <a:lnTo>
                    <a:pt x="482" y="1248"/>
                  </a:lnTo>
                  <a:lnTo>
                    <a:pt x="512" y="1248"/>
                  </a:lnTo>
                  <a:lnTo>
                    <a:pt x="532" y="1248"/>
                  </a:lnTo>
                  <a:lnTo>
                    <a:pt x="552" y="1210"/>
                  </a:lnTo>
                  <a:lnTo>
                    <a:pt x="584" y="1198"/>
                  </a:lnTo>
                  <a:lnTo>
                    <a:pt x="622" y="1184"/>
                  </a:lnTo>
                  <a:lnTo>
                    <a:pt x="652" y="1178"/>
                  </a:lnTo>
                  <a:lnTo>
                    <a:pt x="686" y="1160"/>
                  </a:lnTo>
                  <a:lnTo>
                    <a:pt x="716" y="1156"/>
                  </a:lnTo>
                  <a:lnTo>
                    <a:pt x="758" y="1154"/>
                  </a:lnTo>
                  <a:lnTo>
                    <a:pt x="782" y="1116"/>
                  </a:lnTo>
                  <a:lnTo>
                    <a:pt x="816" y="1112"/>
                  </a:lnTo>
                  <a:lnTo>
                    <a:pt x="850" y="1112"/>
                  </a:lnTo>
                  <a:lnTo>
                    <a:pt x="860" y="1092"/>
                  </a:lnTo>
                  <a:lnTo>
                    <a:pt x="904" y="1092"/>
                  </a:lnTo>
                  <a:lnTo>
                    <a:pt x="928" y="1082"/>
                  </a:lnTo>
                  <a:lnTo>
                    <a:pt x="966" y="1076"/>
                  </a:lnTo>
                  <a:lnTo>
                    <a:pt x="970" y="1058"/>
                  </a:lnTo>
                  <a:lnTo>
                    <a:pt x="996" y="1048"/>
                  </a:lnTo>
                  <a:lnTo>
                    <a:pt x="1014" y="1046"/>
                  </a:lnTo>
                  <a:lnTo>
                    <a:pt x="1020" y="1034"/>
                  </a:lnTo>
                  <a:lnTo>
                    <a:pt x="1054" y="1030"/>
                  </a:lnTo>
                  <a:lnTo>
                    <a:pt x="1062" y="1018"/>
                  </a:lnTo>
                  <a:lnTo>
                    <a:pt x="1088" y="1018"/>
                  </a:lnTo>
                  <a:lnTo>
                    <a:pt x="1102" y="1002"/>
                  </a:lnTo>
                  <a:lnTo>
                    <a:pt x="1132" y="1002"/>
                  </a:lnTo>
                  <a:lnTo>
                    <a:pt x="1132" y="982"/>
                  </a:lnTo>
                  <a:lnTo>
                    <a:pt x="1162" y="982"/>
                  </a:lnTo>
                  <a:lnTo>
                    <a:pt x="1166" y="964"/>
                  </a:lnTo>
                  <a:lnTo>
                    <a:pt x="1208" y="956"/>
                  </a:lnTo>
                  <a:lnTo>
                    <a:pt x="1234" y="936"/>
                  </a:lnTo>
                  <a:lnTo>
                    <a:pt x="1266" y="928"/>
                  </a:lnTo>
                  <a:lnTo>
                    <a:pt x="1302" y="928"/>
                  </a:lnTo>
                  <a:lnTo>
                    <a:pt x="1316" y="900"/>
                  </a:lnTo>
                  <a:lnTo>
                    <a:pt x="1316" y="882"/>
                  </a:lnTo>
                  <a:lnTo>
                    <a:pt x="1340" y="866"/>
                  </a:lnTo>
                  <a:lnTo>
                    <a:pt x="1376" y="866"/>
                  </a:lnTo>
                  <a:lnTo>
                    <a:pt x="1380" y="854"/>
                  </a:lnTo>
                  <a:lnTo>
                    <a:pt x="1408" y="854"/>
                  </a:lnTo>
                  <a:lnTo>
                    <a:pt x="1410" y="840"/>
                  </a:lnTo>
                  <a:lnTo>
                    <a:pt x="1440" y="836"/>
                  </a:lnTo>
                  <a:lnTo>
                    <a:pt x="1444" y="818"/>
                  </a:lnTo>
                  <a:lnTo>
                    <a:pt x="1470" y="812"/>
                  </a:lnTo>
                  <a:lnTo>
                    <a:pt x="1486" y="806"/>
                  </a:lnTo>
                  <a:lnTo>
                    <a:pt x="1492" y="798"/>
                  </a:lnTo>
                  <a:lnTo>
                    <a:pt x="1550" y="798"/>
                  </a:lnTo>
                  <a:lnTo>
                    <a:pt x="1580" y="762"/>
                  </a:lnTo>
                  <a:lnTo>
                    <a:pt x="1616" y="762"/>
                  </a:lnTo>
                  <a:lnTo>
                    <a:pt x="1646" y="732"/>
                  </a:lnTo>
                  <a:lnTo>
                    <a:pt x="1678" y="732"/>
                  </a:lnTo>
                  <a:lnTo>
                    <a:pt x="1686" y="722"/>
                  </a:lnTo>
                  <a:lnTo>
                    <a:pt x="1700" y="720"/>
                  </a:lnTo>
                  <a:lnTo>
                    <a:pt x="1716" y="704"/>
                  </a:lnTo>
                  <a:lnTo>
                    <a:pt x="1752" y="704"/>
                  </a:lnTo>
                  <a:lnTo>
                    <a:pt x="1762" y="696"/>
                  </a:lnTo>
                  <a:lnTo>
                    <a:pt x="1788" y="696"/>
                  </a:lnTo>
                  <a:lnTo>
                    <a:pt x="1802" y="686"/>
                  </a:lnTo>
                  <a:lnTo>
                    <a:pt x="1834" y="686"/>
                  </a:lnTo>
                  <a:lnTo>
                    <a:pt x="1842" y="676"/>
                  </a:lnTo>
                  <a:lnTo>
                    <a:pt x="1868" y="670"/>
                  </a:lnTo>
                  <a:lnTo>
                    <a:pt x="1890" y="660"/>
                  </a:lnTo>
                  <a:lnTo>
                    <a:pt x="1968" y="660"/>
                  </a:lnTo>
                  <a:lnTo>
                    <a:pt x="1982" y="646"/>
                  </a:lnTo>
                  <a:lnTo>
                    <a:pt x="1984" y="630"/>
                  </a:lnTo>
                  <a:lnTo>
                    <a:pt x="2046" y="630"/>
                  </a:lnTo>
                  <a:lnTo>
                    <a:pt x="2052" y="620"/>
                  </a:lnTo>
                  <a:lnTo>
                    <a:pt x="2052" y="602"/>
                  </a:lnTo>
                  <a:lnTo>
                    <a:pt x="2074" y="596"/>
                  </a:lnTo>
                  <a:lnTo>
                    <a:pt x="2098" y="576"/>
                  </a:lnTo>
                  <a:lnTo>
                    <a:pt x="2100" y="562"/>
                  </a:lnTo>
                  <a:lnTo>
                    <a:pt x="2126" y="544"/>
                  </a:lnTo>
                  <a:lnTo>
                    <a:pt x="2148" y="544"/>
                  </a:lnTo>
                  <a:lnTo>
                    <a:pt x="2178" y="536"/>
                  </a:lnTo>
                  <a:lnTo>
                    <a:pt x="2190" y="516"/>
                  </a:lnTo>
                  <a:lnTo>
                    <a:pt x="2232" y="516"/>
                  </a:lnTo>
                  <a:lnTo>
                    <a:pt x="2232" y="516"/>
                  </a:lnTo>
                  <a:lnTo>
                    <a:pt x="2250" y="506"/>
                  </a:lnTo>
                  <a:lnTo>
                    <a:pt x="2250" y="506"/>
                  </a:lnTo>
                  <a:lnTo>
                    <a:pt x="2276" y="496"/>
                  </a:lnTo>
                  <a:lnTo>
                    <a:pt x="2322" y="490"/>
                  </a:lnTo>
                  <a:lnTo>
                    <a:pt x="2346" y="474"/>
                  </a:lnTo>
                  <a:lnTo>
                    <a:pt x="2378" y="474"/>
                  </a:lnTo>
                  <a:lnTo>
                    <a:pt x="2378" y="454"/>
                  </a:lnTo>
                  <a:lnTo>
                    <a:pt x="2404" y="454"/>
                  </a:lnTo>
                  <a:lnTo>
                    <a:pt x="2404" y="440"/>
                  </a:lnTo>
                  <a:lnTo>
                    <a:pt x="2442" y="432"/>
                  </a:lnTo>
                  <a:lnTo>
                    <a:pt x="2456" y="424"/>
                  </a:lnTo>
                  <a:lnTo>
                    <a:pt x="2480" y="424"/>
                  </a:lnTo>
                  <a:lnTo>
                    <a:pt x="2480" y="424"/>
                  </a:lnTo>
                  <a:lnTo>
                    <a:pt x="2488" y="418"/>
                  </a:lnTo>
                  <a:lnTo>
                    <a:pt x="2496" y="412"/>
                  </a:lnTo>
                  <a:lnTo>
                    <a:pt x="2496" y="412"/>
                  </a:lnTo>
                  <a:lnTo>
                    <a:pt x="2498" y="410"/>
                  </a:lnTo>
                  <a:lnTo>
                    <a:pt x="2498" y="402"/>
                  </a:lnTo>
                  <a:lnTo>
                    <a:pt x="2496" y="392"/>
                  </a:lnTo>
                  <a:lnTo>
                    <a:pt x="2574" y="392"/>
                  </a:lnTo>
                  <a:lnTo>
                    <a:pt x="2586" y="380"/>
                  </a:lnTo>
                  <a:lnTo>
                    <a:pt x="2604" y="378"/>
                  </a:lnTo>
                  <a:lnTo>
                    <a:pt x="2604" y="356"/>
                  </a:lnTo>
                  <a:lnTo>
                    <a:pt x="2618" y="350"/>
                  </a:lnTo>
                  <a:lnTo>
                    <a:pt x="2618" y="316"/>
                  </a:lnTo>
                  <a:lnTo>
                    <a:pt x="2654" y="316"/>
                  </a:lnTo>
                  <a:lnTo>
                    <a:pt x="2654" y="296"/>
                  </a:lnTo>
                  <a:lnTo>
                    <a:pt x="2676" y="296"/>
                  </a:lnTo>
                  <a:lnTo>
                    <a:pt x="2676" y="276"/>
                  </a:lnTo>
                  <a:lnTo>
                    <a:pt x="2676" y="276"/>
                  </a:lnTo>
                  <a:lnTo>
                    <a:pt x="2690" y="278"/>
                  </a:lnTo>
                  <a:lnTo>
                    <a:pt x="2702" y="278"/>
                  </a:lnTo>
                  <a:lnTo>
                    <a:pt x="2706" y="276"/>
                  </a:lnTo>
                  <a:lnTo>
                    <a:pt x="2706" y="276"/>
                  </a:lnTo>
                  <a:lnTo>
                    <a:pt x="2722" y="262"/>
                  </a:lnTo>
                  <a:lnTo>
                    <a:pt x="2758" y="262"/>
                  </a:lnTo>
                  <a:lnTo>
                    <a:pt x="2766" y="262"/>
                  </a:lnTo>
                  <a:lnTo>
                    <a:pt x="2766" y="246"/>
                  </a:lnTo>
                  <a:lnTo>
                    <a:pt x="2790" y="238"/>
                  </a:lnTo>
                  <a:lnTo>
                    <a:pt x="2860" y="238"/>
                  </a:lnTo>
                  <a:lnTo>
                    <a:pt x="2896" y="202"/>
                  </a:lnTo>
                  <a:lnTo>
                    <a:pt x="2918" y="202"/>
                  </a:lnTo>
                  <a:lnTo>
                    <a:pt x="2936" y="182"/>
                  </a:lnTo>
                  <a:lnTo>
                    <a:pt x="2984" y="182"/>
                  </a:lnTo>
                  <a:lnTo>
                    <a:pt x="2984" y="156"/>
                  </a:lnTo>
                  <a:lnTo>
                    <a:pt x="2996" y="142"/>
                  </a:lnTo>
                  <a:lnTo>
                    <a:pt x="3022" y="142"/>
                  </a:lnTo>
                  <a:lnTo>
                    <a:pt x="3078" y="142"/>
                  </a:lnTo>
                  <a:lnTo>
                    <a:pt x="3082" y="130"/>
                  </a:lnTo>
                  <a:lnTo>
                    <a:pt x="3106" y="130"/>
                  </a:lnTo>
                  <a:lnTo>
                    <a:pt x="3106" y="104"/>
                  </a:lnTo>
                  <a:lnTo>
                    <a:pt x="3138" y="104"/>
                  </a:lnTo>
                  <a:lnTo>
                    <a:pt x="3138" y="82"/>
                  </a:lnTo>
                  <a:lnTo>
                    <a:pt x="3176" y="82"/>
                  </a:lnTo>
                  <a:lnTo>
                    <a:pt x="3198" y="66"/>
                  </a:lnTo>
                  <a:lnTo>
                    <a:pt x="3234" y="62"/>
                  </a:lnTo>
                  <a:lnTo>
                    <a:pt x="3234" y="46"/>
                  </a:lnTo>
                  <a:lnTo>
                    <a:pt x="3246" y="26"/>
                  </a:lnTo>
                  <a:lnTo>
                    <a:pt x="3292" y="26"/>
                  </a:lnTo>
                  <a:lnTo>
                    <a:pt x="3300" y="20"/>
                  </a:lnTo>
                  <a:lnTo>
                    <a:pt x="3396" y="20"/>
                  </a:lnTo>
                  <a:lnTo>
                    <a:pt x="3404" y="10"/>
                  </a:lnTo>
                  <a:lnTo>
                    <a:pt x="3466" y="10"/>
                  </a:lnTo>
                  <a:lnTo>
                    <a:pt x="3472" y="0"/>
                  </a:lnTo>
                  <a:lnTo>
                    <a:pt x="3492" y="0"/>
                  </a:lnTo>
                </a:path>
              </a:pathLst>
            </a:custGeom>
            <a:noFill/>
            <a:ln w="2857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9320" tIns="39660" rIns="79320" bIns="39660" numCol="1" anchor="t" anchorCtr="0" compatLnSpc="1">
              <a:prstTxWarp prst="textNoShape">
                <a:avLst/>
              </a:prstTxWarp>
            </a:bodyPr>
            <a:lstStyle/>
            <a:p>
              <a:endParaRPr lang="en-US" sz="1588" dirty="0"/>
            </a:p>
          </p:txBody>
        </p:sp>
        <p:sp>
          <p:nvSpPr>
            <p:cNvPr id="68" name="Freeform 62"/>
            <p:cNvSpPr>
              <a:spLocks/>
            </p:cNvSpPr>
            <p:nvPr/>
          </p:nvSpPr>
          <p:spPr bwMode="auto">
            <a:xfrm>
              <a:off x="2093956" y="2381492"/>
              <a:ext cx="5321954" cy="4229100"/>
            </a:xfrm>
            <a:custGeom>
              <a:avLst/>
              <a:gdLst>
                <a:gd name="T0" fmla="*/ 30 w 3454"/>
                <a:gd name="T1" fmla="*/ 2638 h 2664"/>
                <a:gd name="T2" fmla="*/ 50 w 3454"/>
                <a:gd name="T3" fmla="*/ 2588 h 2664"/>
                <a:gd name="T4" fmla="*/ 80 w 3454"/>
                <a:gd name="T5" fmla="*/ 2520 h 2664"/>
                <a:gd name="T6" fmla="*/ 138 w 3454"/>
                <a:gd name="T7" fmla="*/ 2464 h 2664"/>
                <a:gd name="T8" fmla="*/ 188 w 3454"/>
                <a:gd name="T9" fmla="*/ 2410 h 2664"/>
                <a:gd name="T10" fmla="*/ 244 w 3454"/>
                <a:gd name="T11" fmla="*/ 2380 h 2664"/>
                <a:gd name="T12" fmla="*/ 284 w 3454"/>
                <a:gd name="T13" fmla="*/ 2302 h 2664"/>
                <a:gd name="T14" fmla="*/ 342 w 3454"/>
                <a:gd name="T15" fmla="*/ 2240 h 2664"/>
                <a:gd name="T16" fmla="*/ 392 w 3454"/>
                <a:gd name="T17" fmla="*/ 2212 h 2664"/>
                <a:gd name="T18" fmla="*/ 454 w 3454"/>
                <a:gd name="T19" fmla="*/ 2142 h 2664"/>
                <a:gd name="T20" fmla="*/ 540 w 3454"/>
                <a:gd name="T21" fmla="*/ 2104 h 2664"/>
                <a:gd name="T22" fmla="*/ 570 w 3454"/>
                <a:gd name="T23" fmla="*/ 2050 h 2664"/>
                <a:gd name="T24" fmla="*/ 638 w 3454"/>
                <a:gd name="T25" fmla="*/ 1994 h 2664"/>
                <a:gd name="T26" fmla="*/ 696 w 3454"/>
                <a:gd name="T27" fmla="*/ 1956 h 2664"/>
                <a:gd name="T28" fmla="*/ 748 w 3454"/>
                <a:gd name="T29" fmla="*/ 1902 h 2664"/>
                <a:gd name="T30" fmla="*/ 776 w 3454"/>
                <a:gd name="T31" fmla="*/ 1858 h 2664"/>
                <a:gd name="T32" fmla="*/ 834 w 3454"/>
                <a:gd name="T33" fmla="*/ 1806 h 2664"/>
                <a:gd name="T34" fmla="*/ 882 w 3454"/>
                <a:gd name="T35" fmla="*/ 1782 h 2664"/>
                <a:gd name="T36" fmla="*/ 932 w 3454"/>
                <a:gd name="T37" fmla="*/ 1728 h 2664"/>
                <a:gd name="T38" fmla="*/ 1012 w 3454"/>
                <a:gd name="T39" fmla="*/ 1704 h 2664"/>
                <a:gd name="T40" fmla="*/ 1040 w 3454"/>
                <a:gd name="T41" fmla="*/ 1634 h 2664"/>
                <a:gd name="T42" fmla="*/ 1102 w 3454"/>
                <a:gd name="T43" fmla="*/ 1586 h 2664"/>
                <a:gd name="T44" fmla="*/ 1138 w 3454"/>
                <a:gd name="T45" fmla="*/ 1514 h 2664"/>
                <a:gd name="T46" fmla="*/ 1174 w 3454"/>
                <a:gd name="T47" fmla="*/ 1476 h 2664"/>
                <a:gd name="T48" fmla="*/ 1220 w 3454"/>
                <a:gd name="T49" fmla="*/ 1438 h 2664"/>
                <a:gd name="T50" fmla="*/ 1274 w 3454"/>
                <a:gd name="T51" fmla="*/ 1408 h 2664"/>
                <a:gd name="T52" fmla="*/ 1306 w 3454"/>
                <a:gd name="T53" fmla="*/ 1328 h 2664"/>
                <a:gd name="T54" fmla="*/ 1410 w 3454"/>
                <a:gd name="T55" fmla="*/ 1306 h 2664"/>
                <a:gd name="T56" fmla="*/ 1520 w 3454"/>
                <a:gd name="T57" fmla="*/ 1290 h 2664"/>
                <a:gd name="T58" fmla="*/ 1576 w 3454"/>
                <a:gd name="T59" fmla="*/ 1264 h 2664"/>
                <a:gd name="T60" fmla="*/ 1618 w 3454"/>
                <a:gd name="T61" fmla="*/ 1234 h 2664"/>
                <a:gd name="T62" fmla="*/ 1686 w 3454"/>
                <a:gd name="T63" fmla="*/ 1186 h 2664"/>
                <a:gd name="T64" fmla="*/ 1712 w 3454"/>
                <a:gd name="T65" fmla="*/ 1122 h 2664"/>
                <a:gd name="T66" fmla="*/ 1806 w 3454"/>
                <a:gd name="T67" fmla="*/ 1078 h 2664"/>
                <a:gd name="T68" fmla="*/ 1866 w 3454"/>
                <a:gd name="T69" fmla="*/ 1042 h 2664"/>
                <a:gd name="T70" fmla="*/ 1938 w 3454"/>
                <a:gd name="T71" fmla="*/ 966 h 2664"/>
                <a:gd name="T72" fmla="*/ 2062 w 3454"/>
                <a:gd name="T73" fmla="*/ 920 h 2664"/>
                <a:gd name="T74" fmla="*/ 2118 w 3454"/>
                <a:gd name="T75" fmla="*/ 892 h 2664"/>
                <a:gd name="T76" fmla="*/ 2150 w 3454"/>
                <a:gd name="T77" fmla="*/ 840 h 2664"/>
                <a:gd name="T78" fmla="*/ 2188 w 3454"/>
                <a:gd name="T79" fmla="*/ 800 h 2664"/>
                <a:gd name="T80" fmla="*/ 2276 w 3454"/>
                <a:gd name="T81" fmla="*/ 782 h 2664"/>
                <a:gd name="T82" fmla="*/ 2324 w 3454"/>
                <a:gd name="T83" fmla="*/ 686 h 2664"/>
                <a:gd name="T84" fmla="*/ 2370 w 3454"/>
                <a:gd name="T85" fmla="*/ 668 h 2664"/>
                <a:gd name="T86" fmla="*/ 2442 w 3454"/>
                <a:gd name="T87" fmla="*/ 644 h 2664"/>
                <a:gd name="T88" fmla="*/ 2486 w 3454"/>
                <a:gd name="T89" fmla="*/ 616 h 2664"/>
                <a:gd name="T90" fmla="*/ 2522 w 3454"/>
                <a:gd name="T91" fmla="*/ 574 h 2664"/>
                <a:gd name="T92" fmla="*/ 2576 w 3454"/>
                <a:gd name="T93" fmla="*/ 540 h 2664"/>
                <a:gd name="T94" fmla="*/ 2622 w 3454"/>
                <a:gd name="T95" fmla="*/ 510 h 2664"/>
                <a:gd name="T96" fmla="*/ 2654 w 3454"/>
                <a:gd name="T97" fmla="*/ 466 h 2664"/>
                <a:gd name="T98" fmla="*/ 2704 w 3454"/>
                <a:gd name="T99" fmla="*/ 442 h 2664"/>
                <a:gd name="T100" fmla="*/ 2738 w 3454"/>
                <a:gd name="T101" fmla="*/ 418 h 2664"/>
                <a:gd name="T102" fmla="*/ 2786 w 3454"/>
                <a:gd name="T103" fmla="*/ 364 h 2664"/>
                <a:gd name="T104" fmla="*/ 2826 w 3454"/>
                <a:gd name="T105" fmla="*/ 326 h 2664"/>
                <a:gd name="T106" fmla="*/ 2922 w 3454"/>
                <a:gd name="T107" fmla="*/ 300 h 2664"/>
                <a:gd name="T108" fmla="*/ 2992 w 3454"/>
                <a:gd name="T109" fmla="*/ 280 h 2664"/>
                <a:gd name="T110" fmla="*/ 3048 w 3454"/>
                <a:gd name="T111" fmla="*/ 246 h 2664"/>
                <a:gd name="T112" fmla="*/ 3096 w 3454"/>
                <a:gd name="T113" fmla="*/ 208 h 2664"/>
                <a:gd name="T114" fmla="*/ 3148 w 3454"/>
                <a:gd name="T115" fmla="*/ 190 h 2664"/>
                <a:gd name="T116" fmla="*/ 3186 w 3454"/>
                <a:gd name="T117" fmla="*/ 156 h 2664"/>
                <a:gd name="T118" fmla="*/ 3262 w 3454"/>
                <a:gd name="T119" fmla="*/ 122 h 2664"/>
                <a:gd name="T120" fmla="*/ 3314 w 3454"/>
                <a:gd name="T121" fmla="*/ 96 h 2664"/>
                <a:gd name="T122" fmla="*/ 3350 w 3454"/>
                <a:gd name="T123" fmla="*/ 56 h 2664"/>
                <a:gd name="T124" fmla="*/ 3414 w 3454"/>
                <a:gd name="T125" fmla="*/ 24 h 2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54" h="2664">
                  <a:moveTo>
                    <a:pt x="0" y="2664"/>
                  </a:moveTo>
                  <a:lnTo>
                    <a:pt x="18" y="2664"/>
                  </a:lnTo>
                  <a:lnTo>
                    <a:pt x="24" y="2638"/>
                  </a:lnTo>
                  <a:lnTo>
                    <a:pt x="30" y="2638"/>
                  </a:lnTo>
                  <a:lnTo>
                    <a:pt x="30" y="2614"/>
                  </a:lnTo>
                  <a:lnTo>
                    <a:pt x="42" y="2614"/>
                  </a:lnTo>
                  <a:lnTo>
                    <a:pt x="42" y="2592"/>
                  </a:lnTo>
                  <a:lnTo>
                    <a:pt x="50" y="2588"/>
                  </a:lnTo>
                  <a:lnTo>
                    <a:pt x="50" y="2576"/>
                  </a:lnTo>
                  <a:lnTo>
                    <a:pt x="66" y="2576"/>
                  </a:lnTo>
                  <a:lnTo>
                    <a:pt x="66" y="2520"/>
                  </a:lnTo>
                  <a:lnTo>
                    <a:pt x="80" y="2520"/>
                  </a:lnTo>
                  <a:lnTo>
                    <a:pt x="104" y="2494"/>
                  </a:lnTo>
                  <a:lnTo>
                    <a:pt x="104" y="2482"/>
                  </a:lnTo>
                  <a:lnTo>
                    <a:pt x="138" y="2482"/>
                  </a:lnTo>
                  <a:lnTo>
                    <a:pt x="138" y="2464"/>
                  </a:lnTo>
                  <a:lnTo>
                    <a:pt x="160" y="2456"/>
                  </a:lnTo>
                  <a:lnTo>
                    <a:pt x="174" y="2444"/>
                  </a:lnTo>
                  <a:lnTo>
                    <a:pt x="174" y="2418"/>
                  </a:lnTo>
                  <a:lnTo>
                    <a:pt x="188" y="2410"/>
                  </a:lnTo>
                  <a:lnTo>
                    <a:pt x="210" y="2410"/>
                  </a:lnTo>
                  <a:lnTo>
                    <a:pt x="210" y="2398"/>
                  </a:lnTo>
                  <a:lnTo>
                    <a:pt x="244" y="2398"/>
                  </a:lnTo>
                  <a:lnTo>
                    <a:pt x="244" y="2380"/>
                  </a:lnTo>
                  <a:lnTo>
                    <a:pt x="260" y="2372"/>
                  </a:lnTo>
                  <a:lnTo>
                    <a:pt x="272" y="2372"/>
                  </a:lnTo>
                  <a:lnTo>
                    <a:pt x="272" y="2320"/>
                  </a:lnTo>
                  <a:lnTo>
                    <a:pt x="284" y="2302"/>
                  </a:lnTo>
                  <a:lnTo>
                    <a:pt x="300" y="2286"/>
                  </a:lnTo>
                  <a:lnTo>
                    <a:pt x="312" y="2286"/>
                  </a:lnTo>
                  <a:lnTo>
                    <a:pt x="322" y="2260"/>
                  </a:lnTo>
                  <a:lnTo>
                    <a:pt x="342" y="2240"/>
                  </a:lnTo>
                  <a:lnTo>
                    <a:pt x="362" y="2236"/>
                  </a:lnTo>
                  <a:lnTo>
                    <a:pt x="384" y="2236"/>
                  </a:lnTo>
                  <a:lnTo>
                    <a:pt x="392" y="2220"/>
                  </a:lnTo>
                  <a:lnTo>
                    <a:pt x="392" y="2212"/>
                  </a:lnTo>
                  <a:lnTo>
                    <a:pt x="412" y="2188"/>
                  </a:lnTo>
                  <a:lnTo>
                    <a:pt x="426" y="2188"/>
                  </a:lnTo>
                  <a:lnTo>
                    <a:pt x="454" y="2158"/>
                  </a:lnTo>
                  <a:lnTo>
                    <a:pt x="454" y="2142"/>
                  </a:lnTo>
                  <a:lnTo>
                    <a:pt x="486" y="2112"/>
                  </a:lnTo>
                  <a:lnTo>
                    <a:pt x="500" y="2112"/>
                  </a:lnTo>
                  <a:lnTo>
                    <a:pt x="500" y="2104"/>
                  </a:lnTo>
                  <a:lnTo>
                    <a:pt x="540" y="2104"/>
                  </a:lnTo>
                  <a:lnTo>
                    <a:pt x="552" y="2092"/>
                  </a:lnTo>
                  <a:lnTo>
                    <a:pt x="552" y="2068"/>
                  </a:lnTo>
                  <a:lnTo>
                    <a:pt x="570" y="2068"/>
                  </a:lnTo>
                  <a:lnTo>
                    <a:pt x="570" y="2050"/>
                  </a:lnTo>
                  <a:lnTo>
                    <a:pt x="596" y="2024"/>
                  </a:lnTo>
                  <a:lnTo>
                    <a:pt x="596" y="2012"/>
                  </a:lnTo>
                  <a:lnTo>
                    <a:pt x="620" y="1994"/>
                  </a:lnTo>
                  <a:lnTo>
                    <a:pt x="638" y="1994"/>
                  </a:lnTo>
                  <a:lnTo>
                    <a:pt x="652" y="1968"/>
                  </a:lnTo>
                  <a:lnTo>
                    <a:pt x="668" y="1968"/>
                  </a:lnTo>
                  <a:lnTo>
                    <a:pt x="672" y="1956"/>
                  </a:lnTo>
                  <a:lnTo>
                    <a:pt x="696" y="1956"/>
                  </a:lnTo>
                  <a:lnTo>
                    <a:pt x="716" y="1930"/>
                  </a:lnTo>
                  <a:lnTo>
                    <a:pt x="728" y="1930"/>
                  </a:lnTo>
                  <a:lnTo>
                    <a:pt x="728" y="1910"/>
                  </a:lnTo>
                  <a:lnTo>
                    <a:pt x="748" y="1902"/>
                  </a:lnTo>
                  <a:lnTo>
                    <a:pt x="768" y="1902"/>
                  </a:lnTo>
                  <a:lnTo>
                    <a:pt x="768" y="1870"/>
                  </a:lnTo>
                  <a:lnTo>
                    <a:pt x="776" y="1870"/>
                  </a:lnTo>
                  <a:lnTo>
                    <a:pt x="776" y="1858"/>
                  </a:lnTo>
                  <a:lnTo>
                    <a:pt x="794" y="1858"/>
                  </a:lnTo>
                  <a:lnTo>
                    <a:pt x="820" y="1844"/>
                  </a:lnTo>
                  <a:lnTo>
                    <a:pt x="830" y="1830"/>
                  </a:lnTo>
                  <a:lnTo>
                    <a:pt x="834" y="1806"/>
                  </a:lnTo>
                  <a:lnTo>
                    <a:pt x="850" y="1806"/>
                  </a:lnTo>
                  <a:lnTo>
                    <a:pt x="850" y="1784"/>
                  </a:lnTo>
                  <a:lnTo>
                    <a:pt x="860" y="1782"/>
                  </a:lnTo>
                  <a:lnTo>
                    <a:pt x="882" y="1782"/>
                  </a:lnTo>
                  <a:lnTo>
                    <a:pt x="892" y="1772"/>
                  </a:lnTo>
                  <a:lnTo>
                    <a:pt x="892" y="1744"/>
                  </a:lnTo>
                  <a:lnTo>
                    <a:pt x="916" y="1732"/>
                  </a:lnTo>
                  <a:lnTo>
                    <a:pt x="932" y="1728"/>
                  </a:lnTo>
                  <a:lnTo>
                    <a:pt x="958" y="1722"/>
                  </a:lnTo>
                  <a:lnTo>
                    <a:pt x="974" y="1714"/>
                  </a:lnTo>
                  <a:lnTo>
                    <a:pt x="974" y="1704"/>
                  </a:lnTo>
                  <a:lnTo>
                    <a:pt x="1012" y="1704"/>
                  </a:lnTo>
                  <a:lnTo>
                    <a:pt x="1012" y="1680"/>
                  </a:lnTo>
                  <a:lnTo>
                    <a:pt x="1022" y="1660"/>
                  </a:lnTo>
                  <a:lnTo>
                    <a:pt x="1040" y="1660"/>
                  </a:lnTo>
                  <a:lnTo>
                    <a:pt x="1040" y="1634"/>
                  </a:lnTo>
                  <a:lnTo>
                    <a:pt x="1046" y="1634"/>
                  </a:lnTo>
                  <a:lnTo>
                    <a:pt x="1046" y="1614"/>
                  </a:lnTo>
                  <a:lnTo>
                    <a:pt x="1064" y="1586"/>
                  </a:lnTo>
                  <a:lnTo>
                    <a:pt x="1102" y="1586"/>
                  </a:lnTo>
                  <a:lnTo>
                    <a:pt x="1102" y="1556"/>
                  </a:lnTo>
                  <a:lnTo>
                    <a:pt x="1116" y="1556"/>
                  </a:lnTo>
                  <a:lnTo>
                    <a:pt x="1126" y="1534"/>
                  </a:lnTo>
                  <a:lnTo>
                    <a:pt x="1138" y="1514"/>
                  </a:lnTo>
                  <a:lnTo>
                    <a:pt x="1166" y="1514"/>
                  </a:lnTo>
                  <a:lnTo>
                    <a:pt x="1166" y="1492"/>
                  </a:lnTo>
                  <a:lnTo>
                    <a:pt x="1174" y="1492"/>
                  </a:lnTo>
                  <a:lnTo>
                    <a:pt x="1174" y="1476"/>
                  </a:lnTo>
                  <a:lnTo>
                    <a:pt x="1192" y="1476"/>
                  </a:lnTo>
                  <a:lnTo>
                    <a:pt x="1192" y="1458"/>
                  </a:lnTo>
                  <a:lnTo>
                    <a:pt x="1210" y="1458"/>
                  </a:lnTo>
                  <a:lnTo>
                    <a:pt x="1220" y="1438"/>
                  </a:lnTo>
                  <a:lnTo>
                    <a:pt x="1256" y="1438"/>
                  </a:lnTo>
                  <a:lnTo>
                    <a:pt x="1268" y="1424"/>
                  </a:lnTo>
                  <a:lnTo>
                    <a:pt x="1268" y="1408"/>
                  </a:lnTo>
                  <a:lnTo>
                    <a:pt x="1274" y="1408"/>
                  </a:lnTo>
                  <a:lnTo>
                    <a:pt x="1274" y="1372"/>
                  </a:lnTo>
                  <a:lnTo>
                    <a:pt x="1298" y="1372"/>
                  </a:lnTo>
                  <a:lnTo>
                    <a:pt x="1306" y="1362"/>
                  </a:lnTo>
                  <a:lnTo>
                    <a:pt x="1306" y="1328"/>
                  </a:lnTo>
                  <a:lnTo>
                    <a:pt x="1382" y="1328"/>
                  </a:lnTo>
                  <a:lnTo>
                    <a:pt x="1396" y="1314"/>
                  </a:lnTo>
                  <a:lnTo>
                    <a:pt x="1406" y="1314"/>
                  </a:lnTo>
                  <a:lnTo>
                    <a:pt x="1410" y="1306"/>
                  </a:lnTo>
                  <a:lnTo>
                    <a:pt x="1434" y="1306"/>
                  </a:lnTo>
                  <a:lnTo>
                    <a:pt x="1438" y="1298"/>
                  </a:lnTo>
                  <a:lnTo>
                    <a:pt x="1514" y="1298"/>
                  </a:lnTo>
                  <a:lnTo>
                    <a:pt x="1520" y="1290"/>
                  </a:lnTo>
                  <a:lnTo>
                    <a:pt x="1532" y="1286"/>
                  </a:lnTo>
                  <a:lnTo>
                    <a:pt x="1542" y="1276"/>
                  </a:lnTo>
                  <a:lnTo>
                    <a:pt x="1542" y="1264"/>
                  </a:lnTo>
                  <a:lnTo>
                    <a:pt x="1576" y="1264"/>
                  </a:lnTo>
                  <a:lnTo>
                    <a:pt x="1576" y="1246"/>
                  </a:lnTo>
                  <a:lnTo>
                    <a:pt x="1596" y="1246"/>
                  </a:lnTo>
                  <a:lnTo>
                    <a:pt x="1596" y="1234"/>
                  </a:lnTo>
                  <a:lnTo>
                    <a:pt x="1618" y="1234"/>
                  </a:lnTo>
                  <a:lnTo>
                    <a:pt x="1618" y="1206"/>
                  </a:lnTo>
                  <a:lnTo>
                    <a:pt x="1658" y="1206"/>
                  </a:lnTo>
                  <a:lnTo>
                    <a:pt x="1670" y="1186"/>
                  </a:lnTo>
                  <a:lnTo>
                    <a:pt x="1686" y="1186"/>
                  </a:lnTo>
                  <a:lnTo>
                    <a:pt x="1686" y="1166"/>
                  </a:lnTo>
                  <a:lnTo>
                    <a:pt x="1702" y="1166"/>
                  </a:lnTo>
                  <a:lnTo>
                    <a:pt x="1712" y="1156"/>
                  </a:lnTo>
                  <a:lnTo>
                    <a:pt x="1712" y="1122"/>
                  </a:lnTo>
                  <a:lnTo>
                    <a:pt x="1772" y="1122"/>
                  </a:lnTo>
                  <a:lnTo>
                    <a:pt x="1772" y="1102"/>
                  </a:lnTo>
                  <a:lnTo>
                    <a:pt x="1796" y="1094"/>
                  </a:lnTo>
                  <a:lnTo>
                    <a:pt x="1806" y="1078"/>
                  </a:lnTo>
                  <a:lnTo>
                    <a:pt x="1822" y="1078"/>
                  </a:lnTo>
                  <a:lnTo>
                    <a:pt x="1842" y="1058"/>
                  </a:lnTo>
                  <a:lnTo>
                    <a:pt x="1856" y="1058"/>
                  </a:lnTo>
                  <a:lnTo>
                    <a:pt x="1866" y="1042"/>
                  </a:lnTo>
                  <a:lnTo>
                    <a:pt x="1862" y="998"/>
                  </a:lnTo>
                  <a:lnTo>
                    <a:pt x="1876" y="982"/>
                  </a:lnTo>
                  <a:lnTo>
                    <a:pt x="1938" y="982"/>
                  </a:lnTo>
                  <a:lnTo>
                    <a:pt x="1938" y="966"/>
                  </a:lnTo>
                  <a:lnTo>
                    <a:pt x="1948" y="952"/>
                  </a:lnTo>
                  <a:lnTo>
                    <a:pt x="1980" y="952"/>
                  </a:lnTo>
                  <a:lnTo>
                    <a:pt x="1986" y="920"/>
                  </a:lnTo>
                  <a:lnTo>
                    <a:pt x="2062" y="920"/>
                  </a:lnTo>
                  <a:lnTo>
                    <a:pt x="2062" y="902"/>
                  </a:lnTo>
                  <a:lnTo>
                    <a:pt x="2084" y="902"/>
                  </a:lnTo>
                  <a:lnTo>
                    <a:pt x="2084" y="892"/>
                  </a:lnTo>
                  <a:lnTo>
                    <a:pt x="2118" y="892"/>
                  </a:lnTo>
                  <a:lnTo>
                    <a:pt x="2118" y="866"/>
                  </a:lnTo>
                  <a:lnTo>
                    <a:pt x="2138" y="866"/>
                  </a:lnTo>
                  <a:lnTo>
                    <a:pt x="2138" y="846"/>
                  </a:lnTo>
                  <a:lnTo>
                    <a:pt x="2150" y="840"/>
                  </a:lnTo>
                  <a:lnTo>
                    <a:pt x="2164" y="836"/>
                  </a:lnTo>
                  <a:lnTo>
                    <a:pt x="2176" y="818"/>
                  </a:lnTo>
                  <a:lnTo>
                    <a:pt x="2188" y="818"/>
                  </a:lnTo>
                  <a:lnTo>
                    <a:pt x="2188" y="800"/>
                  </a:lnTo>
                  <a:lnTo>
                    <a:pt x="2236" y="800"/>
                  </a:lnTo>
                  <a:lnTo>
                    <a:pt x="2246" y="788"/>
                  </a:lnTo>
                  <a:lnTo>
                    <a:pt x="2260" y="782"/>
                  </a:lnTo>
                  <a:lnTo>
                    <a:pt x="2276" y="782"/>
                  </a:lnTo>
                  <a:lnTo>
                    <a:pt x="2276" y="744"/>
                  </a:lnTo>
                  <a:lnTo>
                    <a:pt x="2300" y="744"/>
                  </a:lnTo>
                  <a:lnTo>
                    <a:pt x="2324" y="714"/>
                  </a:lnTo>
                  <a:lnTo>
                    <a:pt x="2324" y="686"/>
                  </a:lnTo>
                  <a:lnTo>
                    <a:pt x="2336" y="678"/>
                  </a:lnTo>
                  <a:lnTo>
                    <a:pt x="2350" y="678"/>
                  </a:lnTo>
                  <a:lnTo>
                    <a:pt x="2354" y="668"/>
                  </a:lnTo>
                  <a:lnTo>
                    <a:pt x="2370" y="668"/>
                  </a:lnTo>
                  <a:lnTo>
                    <a:pt x="2370" y="658"/>
                  </a:lnTo>
                  <a:lnTo>
                    <a:pt x="2424" y="662"/>
                  </a:lnTo>
                  <a:lnTo>
                    <a:pt x="2424" y="644"/>
                  </a:lnTo>
                  <a:lnTo>
                    <a:pt x="2442" y="644"/>
                  </a:lnTo>
                  <a:lnTo>
                    <a:pt x="2442" y="632"/>
                  </a:lnTo>
                  <a:lnTo>
                    <a:pt x="2460" y="632"/>
                  </a:lnTo>
                  <a:lnTo>
                    <a:pt x="2472" y="616"/>
                  </a:lnTo>
                  <a:lnTo>
                    <a:pt x="2486" y="616"/>
                  </a:lnTo>
                  <a:lnTo>
                    <a:pt x="2486" y="602"/>
                  </a:lnTo>
                  <a:lnTo>
                    <a:pt x="2512" y="602"/>
                  </a:lnTo>
                  <a:lnTo>
                    <a:pt x="2512" y="582"/>
                  </a:lnTo>
                  <a:lnTo>
                    <a:pt x="2522" y="574"/>
                  </a:lnTo>
                  <a:lnTo>
                    <a:pt x="2566" y="574"/>
                  </a:lnTo>
                  <a:lnTo>
                    <a:pt x="2566" y="556"/>
                  </a:lnTo>
                  <a:lnTo>
                    <a:pt x="2576" y="556"/>
                  </a:lnTo>
                  <a:lnTo>
                    <a:pt x="2576" y="540"/>
                  </a:lnTo>
                  <a:lnTo>
                    <a:pt x="2592" y="540"/>
                  </a:lnTo>
                  <a:lnTo>
                    <a:pt x="2596" y="528"/>
                  </a:lnTo>
                  <a:lnTo>
                    <a:pt x="2614" y="528"/>
                  </a:lnTo>
                  <a:lnTo>
                    <a:pt x="2622" y="510"/>
                  </a:lnTo>
                  <a:lnTo>
                    <a:pt x="2622" y="500"/>
                  </a:lnTo>
                  <a:lnTo>
                    <a:pt x="2642" y="500"/>
                  </a:lnTo>
                  <a:lnTo>
                    <a:pt x="2642" y="474"/>
                  </a:lnTo>
                  <a:lnTo>
                    <a:pt x="2654" y="466"/>
                  </a:lnTo>
                  <a:lnTo>
                    <a:pt x="2670" y="466"/>
                  </a:lnTo>
                  <a:lnTo>
                    <a:pt x="2670" y="456"/>
                  </a:lnTo>
                  <a:lnTo>
                    <a:pt x="2694" y="456"/>
                  </a:lnTo>
                  <a:lnTo>
                    <a:pt x="2704" y="442"/>
                  </a:lnTo>
                  <a:lnTo>
                    <a:pt x="2704" y="428"/>
                  </a:lnTo>
                  <a:lnTo>
                    <a:pt x="2722" y="428"/>
                  </a:lnTo>
                  <a:lnTo>
                    <a:pt x="2730" y="418"/>
                  </a:lnTo>
                  <a:lnTo>
                    <a:pt x="2738" y="418"/>
                  </a:lnTo>
                  <a:lnTo>
                    <a:pt x="2744" y="390"/>
                  </a:lnTo>
                  <a:lnTo>
                    <a:pt x="2768" y="390"/>
                  </a:lnTo>
                  <a:lnTo>
                    <a:pt x="2786" y="382"/>
                  </a:lnTo>
                  <a:lnTo>
                    <a:pt x="2786" y="364"/>
                  </a:lnTo>
                  <a:lnTo>
                    <a:pt x="2792" y="364"/>
                  </a:lnTo>
                  <a:lnTo>
                    <a:pt x="2792" y="336"/>
                  </a:lnTo>
                  <a:lnTo>
                    <a:pt x="2826" y="336"/>
                  </a:lnTo>
                  <a:lnTo>
                    <a:pt x="2826" y="326"/>
                  </a:lnTo>
                  <a:lnTo>
                    <a:pt x="2888" y="326"/>
                  </a:lnTo>
                  <a:lnTo>
                    <a:pt x="2888" y="306"/>
                  </a:lnTo>
                  <a:lnTo>
                    <a:pt x="2916" y="306"/>
                  </a:lnTo>
                  <a:lnTo>
                    <a:pt x="2922" y="300"/>
                  </a:lnTo>
                  <a:lnTo>
                    <a:pt x="2962" y="300"/>
                  </a:lnTo>
                  <a:lnTo>
                    <a:pt x="2962" y="292"/>
                  </a:lnTo>
                  <a:lnTo>
                    <a:pt x="2992" y="292"/>
                  </a:lnTo>
                  <a:lnTo>
                    <a:pt x="2992" y="280"/>
                  </a:lnTo>
                  <a:lnTo>
                    <a:pt x="2998" y="262"/>
                  </a:lnTo>
                  <a:lnTo>
                    <a:pt x="3022" y="262"/>
                  </a:lnTo>
                  <a:lnTo>
                    <a:pt x="3022" y="246"/>
                  </a:lnTo>
                  <a:lnTo>
                    <a:pt x="3048" y="246"/>
                  </a:lnTo>
                  <a:lnTo>
                    <a:pt x="3048" y="226"/>
                  </a:lnTo>
                  <a:lnTo>
                    <a:pt x="3060" y="216"/>
                  </a:lnTo>
                  <a:lnTo>
                    <a:pt x="3082" y="214"/>
                  </a:lnTo>
                  <a:lnTo>
                    <a:pt x="3096" y="208"/>
                  </a:lnTo>
                  <a:lnTo>
                    <a:pt x="3116" y="208"/>
                  </a:lnTo>
                  <a:lnTo>
                    <a:pt x="3116" y="198"/>
                  </a:lnTo>
                  <a:lnTo>
                    <a:pt x="3140" y="198"/>
                  </a:lnTo>
                  <a:lnTo>
                    <a:pt x="3148" y="190"/>
                  </a:lnTo>
                  <a:lnTo>
                    <a:pt x="3160" y="190"/>
                  </a:lnTo>
                  <a:lnTo>
                    <a:pt x="3170" y="170"/>
                  </a:lnTo>
                  <a:lnTo>
                    <a:pt x="3186" y="170"/>
                  </a:lnTo>
                  <a:lnTo>
                    <a:pt x="3186" y="156"/>
                  </a:lnTo>
                  <a:lnTo>
                    <a:pt x="3198" y="150"/>
                  </a:lnTo>
                  <a:lnTo>
                    <a:pt x="3198" y="132"/>
                  </a:lnTo>
                  <a:lnTo>
                    <a:pt x="3256" y="132"/>
                  </a:lnTo>
                  <a:lnTo>
                    <a:pt x="3262" y="122"/>
                  </a:lnTo>
                  <a:lnTo>
                    <a:pt x="3288" y="122"/>
                  </a:lnTo>
                  <a:lnTo>
                    <a:pt x="3288" y="114"/>
                  </a:lnTo>
                  <a:lnTo>
                    <a:pt x="3306" y="114"/>
                  </a:lnTo>
                  <a:lnTo>
                    <a:pt x="3314" y="96"/>
                  </a:lnTo>
                  <a:lnTo>
                    <a:pt x="3314" y="78"/>
                  </a:lnTo>
                  <a:lnTo>
                    <a:pt x="3332" y="78"/>
                  </a:lnTo>
                  <a:lnTo>
                    <a:pt x="3332" y="56"/>
                  </a:lnTo>
                  <a:lnTo>
                    <a:pt x="3350" y="56"/>
                  </a:lnTo>
                  <a:lnTo>
                    <a:pt x="3358" y="40"/>
                  </a:lnTo>
                  <a:lnTo>
                    <a:pt x="3390" y="40"/>
                  </a:lnTo>
                  <a:lnTo>
                    <a:pt x="3396" y="24"/>
                  </a:lnTo>
                  <a:lnTo>
                    <a:pt x="3414" y="24"/>
                  </a:lnTo>
                  <a:lnTo>
                    <a:pt x="3414" y="12"/>
                  </a:lnTo>
                  <a:lnTo>
                    <a:pt x="3454" y="12"/>
                  </a:lnTo>
                  <a:lnTo>
                    <a:pt x="3454" y="0"/>
                  </a:lnTo>
                </a:path>
              </a:pathLst>
            </a:custGeom>
            <a:noFill/>
            <a:ln w="285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9320" tIns="39660" rIns="79320" bIns="39660" numCol="1" anchor="t" anchorCtr="0" compatLnSpc="1">
              <a:prstTxWarp prst="textNoShape">
                <a:avLst/>
              </a:prstTxWarp>
            </a:bodyPr>
            <a:lstStyle/>
            <a:p>
              <a:endParaRPr lang="en-US" sz="1588" dirty="0"/>
            </a:p>
          </p:txBody>
        </p:sp>
        <p:sp>
          <p:nvSpPr>
            <p:cNvPr id="69" name="Freeform 63"/>
            <p:cNvSpPr>
              <a:spLocks/>
            </p:cNvSpPr>
            <p:nvPr/>
          </p:nvSpPr>
          <p:spPr bwMode="auto">
            <a:xfrm>
              <a:off x="2093956" y="3984866"/>
              <a:ext cx="5331198" cy="2625725"/>
            </a:xfrm>
            <a:custGeom>
              <a:avLst/>
              <a:gdLst>
                <a:gd name="T0" fmla="*/ 26 w 3460"/>
                <a:gd name="T1" fmla="*/ 1628 h 1654"/>
                <a:gd name="T2" fmla="*/ 46 w 3460"/>
                <a:gd name="T3" fmla="*/ 1592 h 1654"/>
                <a:gd name="T4" fmla="*/ 130 w 3460"/>
                <a:gd name="T5" fmla="*/ 1580 h 1654"/>
                <a:gd name="T6" fmla="*/ 146 w 3460"/>
                <a:gd name="T7" fmla="*/ 1556 h 1654"/>
                <a:gd name="T8" fmla="*/ 172 w 3460"/>
                <a:gd name="T9" fmla="*/ 1556 h 1654"/>
                <a:gd name="T10" fmla="*/ 178 w 3460"/>
                <a:gd name="T11" fmla="*/ 1556 h 1654"/>
                <a:gd name="T12" fmla="*/ 194 w 3460"/>
                <a:gd name="T13" fmla="*/ 1540 h 1654"/>
                <a:gd name="T14" fmla="*/ 226 w 3460"/>
                <a:gd name="T15" fmla="*/ 1506 h 1654"/>
                <a:gd name="T16" fmla="*/ 340 w 3460"/>
                <a:gd name="T17" fmla="*/ 1496 h 1654"/>
                <a:gd name="T18" fmla="*/ 386 w 3460"/>
                <a:gd name="T19" fmla="*/ 1470 h 1654"/>
                <a:gd name="T20" fmla="*/ 446 w 3460"/>
                <a:gd name="T21" fmla="*/ 1464 h 1654"/>
                <a:gd name="T22" fmla="*/ 498 w 3460"/>
                <a:gd name="T23" fmla="*/ 1434 h 1654"/>
                <a:gd name="T24" fmla="*/ 572 w 3460"/>
                <a:gd name="T25" fmla="*/ 1418 h 1654"/>
                <a:gd name="T26" fmla="*/ 614 w 3460"/>
                <a:gd name="T27" fmla="*/ 1378 h 1654"/>
                <a:gd name="T28" fmla="*/ 660 w 3460"/>
                <a:gd name="T29" fmla="*/ 1360 h 1654"/>
                <a:gd name="T30" fmla="*/ 678 w 3460"/>
                <a:gd name="T31" fmla="*/ 1346 h 1654"/>
                <a:gd name="T32" fmla="*/ 720 w 3460"/>
                <a:gd name="T33" fmla="*/ 1332 h 1654"/>
                <a:gd name="T34" fmla="*/ 768 w 3460"/>
                <a:gd name="T35" fmla="*/ 1312 h 1654"/>
                <a:gd name="T36" fmla="*/ 814 w 3460"/>
                <a:gd name="T37" fmla="*/ 1262 h 1654"/>
                <a:gd name="T38" fmla="*/ 876 w 3460"/>
                <a:gd name="T39" fmla="*/ 1230 h 1654"/>
                <a:gd name="T40" fmla="*/ 960 w 3460"/>
                <a:gd name="T41" fmla="*/ 1196 h 1654"/>
                <a:gd name="T42" fmla="*/ 984 w 3460"/>
                <a:gd name="T43" fmla="*/ 1144 h 1654"/>
                <a:gd name="T44" fmla="*/ 1044 w 3460"/>
                <a:gd name="T45" fmla="*/ 1122 h 1654"/>
                <a:gd name="T46" fmla="*/ 1112 w 3460"/>
                <a:gd name="T47" fmla="*/ 1082 h 1654"/>
                <a:gd name="T48" fmla="*/ 1194 w 3460"/>
                <a:gd name="T49" fmla="*/ 1052 h 1654"/>
                <a:gd name="T50" fmla="*/ 1272 w 3460"/>
                <a:gd name="T51" fmla="*/ 1014 h 1654"/>
                <a:gd name="T52" fmla="*/ 1348 w 3460"/>
                <a:gd name="T53" fmla="*/ 960 h 1654"/>
                <a:gd name="T54" fmla="*/ 1416 w 3460"/>
                <a:gd name="T55" fmla="*/ 918 h 1654"/>
                <a:gd name="T56" fmla="*/ 1480 w 3460"/>
                <a:gd name="T57" fmla="*/ 874 h 1654"/>
                <a:gd name="T58" fmla="*/ 1506 w 3460"/>
                <a:gd name="T59" fmla="*/ 868 h 1654"/>
                <a:gd name="T60" fmla="*/ 1528 w 3460"/>
                <a:gd name="T61" fmla="*/ 848 h 1654"/>
                <a:gd name="T62" fmla="*/ 1576 w 3460"/>
                <a:gd name="T63" fmla="*/ 824 h 1654"/>
                <a:gd name="T64" fmla="*/ 1630 w 3460"/>
                <a:gd name="T65" fmla="*/ 796 h 1654"/>
                <a:gd name="T66" fmla="*/ 1676 w 3460"/>
                <a:gd name="T67" fmla="*/ 752 h 1654"/>
                <a:gd name="T68" fmla="*/ 1704 w 3460"/>
                <a:gd name="T69" fmla="*/ 704 h 1654"/>
                <a:gd name="T70" fmla="*/ 1762 w 3460"/>
                <a:gd name="T71" fmla="*/ 680 h 1654"/>
                <a:gd name="T72" fmla="*/ 1852 w 3460"/>
                <a:gd name="T73" fmla="*/ 666 h 1654"/>
                <a:gd name="T74" fmla="*/ 1892 w 3460"/>
                <a:gd name="T75" fmla="*/ 632 h 1654"/>
                <a:gd name="T76" fmla="*/ 1978 w 3460"/>
                <a:gd name="T77" fmla="*/ 588 h 1654"/>
                <a:gd name="T78" fmla="*/ 2052 w 3460"/>
                <a:gd name="T79" fmla="*/ 540 h 1654"/>
                <a:gd name="T80" fmla="*/ 2136 w 3460"/>
                <a:gd name="T81" fmla="*/ 534 h 1654"/>
                <a:gd name="T82" fmla="*/ 2198 w 3460"/>
                <a:gd name="T83" fmla="*/ 482 h 1654"/>
                <a:gd name="T84" fmla="*/ 2260 w 3460"/>
                <a:gd name="T85" fmla="*/ 452 h 1654"/>
                <a:gd name="T86" fmla="*/ 2336 w 3460"/>
                <a:gd name="T87" fmla="*/ 408 h 1654"/>
                <a:gd name="T88" fmla="*/ 2388 w 3460"/>
                <a:gd name="T89" fmla="*/ 368 h 1654"/>
                <a:gd name="T90" fmla="*/ 2442 w 3460"/>
                <a:gd name="T91" fmla="*/ 330 h 1654"/>
                <a:gd name="T92" fmla="*/ 2540 w 3460"/>
                <a:gd name="T93" fmla="*/ 316 h 1654"/>
                <a:gd name="T94" fmla="*/ 2584 w 3460"/>
                <a:gd name="T95" fmla="*/ 270 h 1654"/>
                <a:gd name="T96" fmla="*/ 2620 w 3460"/>
                <a:gd name="T97" fmla="*/ 260 h 1654"/>
                <a:gd name="T98" fmla="*/ 2664 w 3460"/>
                <a:gd name="T99" fmla="*/ 226 h 1654"/>
                <a:gd name="T100" fmla="*/ 2698 w 3460"/>
                <a:gd name="T101" fmla="*/ 206 h 1654"/>
                <a:gd name="T102" fmla="*/ 2760 w 3460"/>
                <a:gd name="T103" fmla="*/ 180 h 1654"/>
                <a:gd name="T104" fmla="*/ 2822 w 3460"/>
                <a:gd name="T105" fmla="*/ 148 h 1654"/>
                <a:gd name="T106" fmla="*/ 2906 w 3460"/>
                <a:gd name="T107" fmla="*/ 118 h 1654"/>
                <a:gd name="T108" fmla="*/ 2966 w 3460"/>
                <a:gd name="T109" fmla="*/ 110 h 1654"/>
                <a:gd name="T110" fmla="*/ 3026 w 3460"/>
                <a:gd name="T111" fmla="*/ 96 h 1654"/>
                <a:gd name="T112" fmla="*/ 3096 w 3460"/>
                <a:gd name="T113" fmla="*/ 76 h 1654"/>
                <a:gd name="T114" fmla="*/ 3158 w 3460"/>
                <a:gd name="T115" fmla="*/ 62 h 1654"/>
                <a:gd name="T116" fmla="*/ 3222 w 3460"/>
                <a:gd name="T117" fmla="*/ 38 h 1654"/>
                <a:gd name="T118" fmla="*/ 3290 w 3460"/>
                <a:gd name="T119" fmla="*/ 30 h 1654"/>
                <a:gd name="T120" fmla="*/ 3372 w 3460"/>
                <a:gd name="T121" fmla="*/ 14 h 1654"/>
                <a:gd name="T122" fmla="*/ 3460 w 3460"/>
                <a:gd name="T123" fmla="*/ 0 h 1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0" h="1654">
                  <a:moveTo>
                    <a:pt x="0" y="1654"/>
                  </a:moveTo>
                  <a:lnTo>
                    <a:pt x="26" y="1654"/>
                  </a:lnTo>
                  <a:lnTo>
                    <a:pt x="26" y="1628"/>
                  </a:lnTo>
                  <a:lnTo>
                    <a:pt x="30" y="1604"/>
                  </a:lnTo>
                  <a:lnTo>
                    <a:pt x="46" y="1608"/>
                  </a:lnTo>
                  <a:lnTo>
                    <a:pt x="46" y="1592"/>
                  </a:lnTo>
                  <a:lnTo>
                    <a:pt x="70" y="1592"/>
                  </a:lnTo>
                  <a:lnTo>
                    <a:pt x="84" y="1580"/>
                  </a:lnTo>
                  <a:lnTo>
                    <a:pt x="130" y="1580"/>
                  </a:lnTo>
                  <a:lnTo>
                    <a:pt x="130" y="1564"/>
                  </a:lnTo>
                  <a:lnTo>
                    <a:pt x="146" y="1564"/>
                  </a:lnTo>
                  <a:lnTo>
                    <a:pt x="146" y="1556"/>
                  </a:lnTo>
                  <a:lnTo>
                    <a:pt x="146" y="1556"/>
                  </a:lnTo>
                  <a:lnTo>
                    <a:pt x="160" y="1556"/>
                  </a:lnTo>
                  <a:lnTo>
                    <a:pt x="172" y="1556"/>
                  </a:lnTo>
                  <a:lnTo>
                    <a:pt x="178" y="1556"/>
                  </a:lnTo>
                  <a:lnTo>
                    <a:pt x="178" y="1556"/>
                  </a:lnTo>
                  <a:lnTo>
                    <a:pt x="178" y="1556"/>
                  </a:lnTo>
                  <a:lnTo>
                    <a:pt x="182" y="1556"/>
                  </a:lnTo>
                  <a:lnTo>
                    <a:pt x="186" y="1550"/>
                  </a:lnTo>
                  <a:lnTo>
                    <a:pt x="194" y="1540"/>
                  </a:lnTo>
                  <a:lnTo>
                    <a:pt x="210" y="1518"/>
                  </a:lnTo>
                  <a:lnTo>
                    <a:pt x="226" y="1518"/>
                  </a:lnTo>
                  <a:lnTo>
                    <a:pt x="226" y="1506"/>
                  </a:lnTo>
                  <a:lnTo>
                    <a:pt x="260" y="1506"/>
                  </a:lnTo>
                  <a:lnTo>
                    <a:pt x="266" y="1496"/>
                  </a:lnTo>
                  <a:lnTo>
                    <a:pt x="340" y="1496"/>
                  </a:lnTo>
                  <a:lnTo>
                    <a:pt x="352" y="1480"/>
                  </a:lnTo>
                  <a:lnTo>
                    <a:pt x="378" y="1480"/>
                  </a:lnTo>
                  <a:lnTo>
                    <a:pt x="386" y="1470"/>
                  </a:lnTo>
                  <a:lnTo>
                    <a:pt x="402" y="1470"/>
                  </a:lnTo>
                  <a:lnTo>
                    <a:pt x="402" y="1464"/>
                  </a:lnTo>
                  <a:lnTo>
                    <a:pt x="446" y="1464"/>
                  </a:lnTo>
                  <a:lnTo>
                    <a:pt x="466" y="1446"/>
                  </a:lnTo>
                  <a:lnTo>
                    <a:pt x="490" y="1446"/>
                  </a:lnTo>
                  <a:lnTo>
                    <a:pt x="498" y="1434"/>
                  </a:lnTo>
                  <a:lnTo>
                    <a:pt x="524" y="1434"/>
                  </a:lnTo>
                  <a:lnTo>
                    <a:pt x="542" y="1418"/>
                  </a:lnTo>
                  <a:lnTo>
                    <a:pt x="572" y="1418"/>
                  </a:lnTo>
                  <a:lnTo>
                    <a:pt x="584" y="1396"/>
                  </a:lnTo>
                  <a:lnTo>
                    <a:pt x="606" y="1396"/>
                  </a:lnTo>
                  <a:lnTo>
                    <a:pt x="614" y="1378"/>
                  </a:lnTo>
                  <a:lnTo>
                    <a:pt x="646" y="1378"/>
                  </a:lnTo>
                  <a:lnTo>
                    <a:pt x="660" y="1360"/>
                  </a:lnTo>
                  <a:lnTo>
                    <a:pt x="660" y="1360"/>
                  </a:lnTo>
                  <a:lnTo>
                    <a:pt x="668" y="1354"/>
                  </a:lnTo>
                  <a:lnTo>
                    <a:pt x="678" y="1346"/>
                  </a:lnTo>
                  <a:lnTo>
                    <a:pt x="678" y="1346"/>
                  </a:lnTo>
                  <a:lnTo>
                    <a:pt x="696" y="1346"/>
                  </a:lnTo>
                  <a:lnTo>
                    <a:pt x="714" y="1346"/>
                  </a:lnTo>
                  <a:lnTo>
                    <a:pt x="720" y="1332"/>
                  </a:lnTo>
                  <a:lnTo>
                    <a:pt x="734" y="1332"/>
                  </a:lnTo>
                  <a:lnTo>
                    <a:pt x="750" y="1312"/>
                  </a:lnTo>
                  <a:lnTo>
                    <a:pt x="768" y="1312"/>
                  </a:lnTo>
                  <a:lnTo>
                    <a:pt x="776" y="1286"/>
                  </a:lnTo>
                  <a:lnTo>
                    <a:pt x="796" y="1262"/>
                  </a:lnTo>
                  <a:lnTo>
                    <a:pt x="814" y="1262"/>
                  </a:lnTo>
                  <a:lnTo>
                    <a:pt x="838" y="1242"/>
                  </a:lnTo>
                  <a:lnTo>
                    <a:pt x="856" y="1242"/>
                  </a:lnTo>
                  <a:lnTo>
                    <a:pt x="876" y="1230"/>
                  </a:lnTo>
                  <a:lnTo>
                    <a:pt x="894" y="1202"/>
                  </a:lnTo>
                  <a:lnTo>
                    <a:pt x="918" y="1196"/>
                  </a:lnTo>
                  <a:lnTo>
                    <a:pt x="960" y="1196"/>
                  </a:lnTo>
                  <a:lnTo>
                    <a:pt x="970" y="1170"/>
                  </a:lnTo>
                  <a:lnTo>
                    <a:pt x="970" y="1150"/>
                  </a:lnTo>
                  <a:lnTo>
                    <a:pt x="984" y="1144"/>
                  </a:lnTo>
                  <a:lnTo>
                    <a:pt x="1006" y="1144"/>
                  </a:lnTo>
                  <a:lnTo>
                    <a:pt x="1018" y="1122"/>
                  </a:lnTo>
                  <a:lnTo>
                    <a:pt x="1044" y="1122"/>
                  </a:lnTo>
                  <a:lnTo>
                    <a:pt x="1066" y="1102"/>
                  </a:lnTo>
                  <a:lnTo>
                    <a:pt x="1092" y="1096"/>
                  </a:lnTo>
                  <a:lnTo>
                    <a:pt x="1112" y="1082"/>
                  </a:lnTo>
                  <a:lnTo>
                    <a:pt x="1144" y="1074"/>
                  </a:lnTo>
                  <a:lnTo>
                    <a:pt x="1166" y="1062"/>
                  </a:lnTo>
                  <a:lnTo>
                    <a:pt x="1194" y="1052"/>
                  </a:lnTo>
                  <a:lnTo>
                    <a:pt x="1254" y="1046"/>
                  </a:lnTo>
                  <a:lnTo>
                    <a:pt x="1254" y="1020"/>
                  </a:lnTo>
                  <a:lnTo>
                    <a:pt x="1272" y="1014"/>
                  </a:lnTo>
                  <a:lnTo>
                    <a:pt x="1292" y="1014"/>
                  </a:lnTo>
                  <a:lnTo>
                    <a:pt x="1326" y="984"/>
                  </a:lnTo>
                  <a:lnTo>
                    <a:pt x="1348" y="960"/>
                  </a:lnTo>
                  <a:lnTo>
                    <a:pt x="1372" y="930"/>
                  </a:lnTo>
                  <a:lnTo>
                    <a:pt x="1400" y="926"/>
                  </a:lnTo>
                  <a:lnTo>
                    <a:pt x="1416" y="918"/>
                  </a:lnTo>
                  <a:lnTo>
                    <a:pt x="1436" y="908"/>
                  </a:lnTo>
                  <a:lnTo>
                    <a:pt x="1436" y="874"/>
                  </a:lnTo>
                  <a:lnTo>
                    <a:pt x="1480" y="874"/>
                  </a:lnTo>
                  <a:lnTo>
                    <a:pt x="1480" y="874"/>
                  </a:lnTo>
                  <a:lnTo>
                    <a:pt x="1494" y="870"/>
                  </a:lnTo>
                  <a:lnTo>
                    <a:pt x="1506" y="868"/>
                  </a:lnTo>
                  <a:lnTo>
                    <a:pt x="1514" y="864"/>
                  </a:lnTo>
                  <a:lnTo>
                    <a:pt x="1514" y="864"/>
                  </a:lnTo>
                  <a:lnTo>
                    <a:pt x="1528" y="848"/>
                  </a:lnTo>
                  <a:lnTo>
                    <a:pt x="1542" y="848"/>
                  </a:lnTo>
                  <a:lnTo>
                    <a:pt x="1556" y="824"/>
                  </a:lnTo>
                  <a:lnTo>
                    <a:pt x="1576" y="824"/>
                  </a:lnTo>
                  <a:lnTo>
                    <a:pt x="1598" y="808"/>
                  </a:lnTo>
                  <a:lnTo>
                    <a:pt x="1598" y="796"/>
                  </a:lnTo>
                  <a:lnTo>
                    <a:pt x="1630" y="796"/>
                  </a:lnTo>
                  <a:lnTo>
                    <a:pt x="1642" y="778"/>
                  </a:lnTo>
                  <a:lnTo>
                    <a:pt x="1642" y="752"/>
                  </a:lnTo>
                  <a:lnTo>
                    <a:pt x="1676" y="752"/>
                  </a:lnTo>
                  <a:lnTo>
                    <a:pt x="1676" y="738"/>
                  </a:lnTo>
                  <a:lnTo>
                    <a:pt x="1704" y="738"/>
                  </a:lnTo>
                  <a:lnTo>
                    <a:pt x="1704" y="704"/>
                  </a:lnTo>
                  <a:lnTo>
                    <a:pt x="1728" y="694"/>
                  </a:lnTo>
                  <a:lnTo>
                    <a:pt x="1762" y="694"/>
                  </a:lnTo>
                  <a:lnTo>
                    <a:pt x="1762" y="680"/>
                  </a:lnTo>
                  <a:lnTo>
                    <a:pt x="1818" y="680"/>
                  </a:lnTo>
                  <a:lnTo>
                    <a:pt x="1830" y="666"/>
                  </a:lnTo>
                  <a:lnTo>
                    <a:pt x="1852" y="666"/>
                  </a:lnTo>
                  <a:lnTo>
                    <a:pt x="1872" y="646"/>
                  </a:lnTo>
                  <a:lnTo>
                    <a:pt x="1886" y="646"/>
                  </a:lnTo>
                  <a:lnTo>
                    <a:pt x="1892" y="632"/>
                  </a:lnTo>
                  <a:lnTo>
                    <a:pt x="1914" y="626"/>
                  </a:lnTo>
                  <a:lnTo>
                    <a:pt x="1968" y="620"/>
                  </a:lnTo>
                  <a:lnTo>
                    <a:pt x="1978" y="588"/>
                  </a:lnTo>
                  <a:lnTo>
                    <a:pt x="2004" y="564"/>
                  </a:lnTo>
                  <a:lnTo>
                    <a:pt x="2038" y="556"/>
                  </a:lnTo>
                  <a:lnTo>
                    <a:pt x="2052" y="540"/>
                  </a:lnTo>
                  <a:lnTo>
                    <a:pt x="2100" y="540"/>
                  </a:lnTo>
                  <a:lnTo>
                    <a:pt x="2110" y="528"/>
                  </a:lnTo>
                  <a:lnTo>
                    <a:pt x="2136" y="534"/>
                  </a:lnTo>
                  <a:lnTo>
                    <a:pt x="2152" y="502"/>
                  </a:lnTo>
                  <a:lnTo>
                    <a:pt x="2176" y="498"/>
                  </a:lnTo>
                  <a:lnTo>
                    <a:pt x="2198" y="482"/>
                  </a:lnTo>
                  <a:lnTo>
                    <a:pt x="2220" y="470"/>
                  </a:lnTo>
                  <a:lnTo>
                    <a:pt x="2234" y="452"/>
                  </a:lnTo>
                  <a:lnTo>
                    <a:pt x="2260" y="452"/>
                  </a:lnTo>
                  <a:lnTo>
                    <a:pt x="2284" y="424"/>
                  </a:lnTo>
                  <a:lnTo>
                    <a:pt x="2328" y="424"/>
                  </a:lnTo>
                  <a:lnTo>
                    <a:pt x="2336" y="408"/>
                  </a:lnTo>
                  <a:lnTo>
                    <a:pt x="2350" y="408"/>
                  </a:lnTo>
                  <a:lnTo>
                    <a:pt x="2376" y="396"/>
                  </a:lnTo>
                  <a:lnTo>
                    <a:pt x="2388" y="368"/>
                  </a:lnTo>
                  <a:lnTo>
                    <a:pt x="2408" y="342"/>
                  </a:lnTo>
                  <a:lnTo>
                    <a:pt x="2428" y="342"/>
                  </a:lnTo>
                  <a:lnTo>
                    <a:pt x="2442" y="330"/>
                  </a:lnTo>
                  <a:lnTo>
                    <a:pt x="2496" y="330"/>
                  </a:lnTo>
                  <a:lnTo>
                    <a:pt x="2496" y="316"/>
                  </a:lnTo>
                  <a:lnTo>
                    <a:pt x="2540" y="316"/>
                  </a:lnTo>
                  <a:lnTo>
                    <a:pt x="2546" y="280"/>
                  </a:lnTo>
                  <a:lnTo>
                    <a:pt x="2576" y="280"/>
                  </a:lnTo>
                  <a:lnTo>
                    <a:pt x="2584" y="270"/>
                  </a:lnTo>
                  <a:lnTo>
                    <a:pt x="2592" y="270"/>
                  </a:lnTo>
                  <a:lnTo>
                    <a:pt x="2592" y="260"/>
                  </a:lnTo>
                  <a:lnTo>
                    <a:pt x="2620" y="260"/>
                  </a:lnTo>
                  <a:lnTo>
                    <a:pt x="2638" y="252"/>
                  </a:lnTo>
                  <a:lnTo>
                    <a:pt x="2638" y="232"/>
                  </a:lnTo>
                  <a:lnTo>
                    <a:pt x="2664" y="226"/>
                  </a:lnTo>
                  <a:lnTo>
                    <a:pt x="2674" y="226"/>
                  </a:lnTo>
                  <a:lnTo>
                    <a:pt x="2674" y="206"/>
                  </a:lnTo>
                  <a:lnTo>
                    <a:pt x="2698" y="206"/>
                  </a:lnTo>
                  <a:lnTo>
                    <a:pt x="2708" y="194"/>
                  </a:lnTo>
                  <a:lnTo>
                    <a:pt x="2738" y="194"/>
                  </a:lnTo>
                  <a:lnTo>
                    <a:pt x="2760" y="180"/>
                  </a:lnTo>
                  <a:lnTo>
                    <a:pt x="2768" y="156"/>
                  </a:lnTo>
                  <a:lnTo>
                    <a:pt x="2818" y="156"/>
                  </a:lnTo>
                  <a:lnTo>
                    <a:pt x="2822" y="148"/>
                  </a:lnTo>
                  <a:lnTo>
                    <a:pt x="2876" y="148"/>
                  </a:lnTo>
                  <a:lnTo>
                    <a:pt x="2898" y="134"/>
                  </a:lnTo>
                  <a:lnTo>
                    <a:pt x="2906" y="118"/>
                  </a:lnTo>
                  <a:lnTo>
                    <a:pt x="2924" y="118"/>
                  </a:lnTo>
                  <a:lnTo>
                    <a:pt x="2924" y="110"/>
                  </a:lnTo>
                  <a:lnTo>
                    <a:pt x="2966" y="110"/>
                  </a:lnTo>
                  <a:lnTo>
                    <a:pt x="2974" y="104"/>
                  </a:lnTo>
                  <a:lnTo>
                    <a:pt x="3016" y="104"/>
                  </a:lnTo>
                  <a:lnTo>
                    <a:pt x="3026" y="96"/>
                  </a:lnTo>
                  <a:lnTo>
                    <a:pt x="3050" y="96"/>
                  </a:lnTo>
                  <a:lnTo>
                    <a:pt x="3080" y="76"/>
                  </a:lnTo>
                  <a:lnTo>
                    <a:pt x="3096" y="76"/>
                  </a:lnTo>
                  <a:lnTo>
                    <a:pt x="3116" y="62"/>
                  </a:lnTo>
                  <a:lnTo>
                    <a:pt x="3130" y="72"/>
                  </a:lnTo>
                  <a:lnTo>
                    <a:pt x="3158" y="62"/>
                  </a:lnTo>
                  <a:lnTo>
                    <a:pt x="3180" y="54"/>
                  </a:lnTo>
                  <a:lnTo>
                    <a:pt x="3204" y="54"/>
                  </a:lnTo>
                  <a:lnTo>
                    <a:pt x="3222" y="38"/>
                  </a:lnTo>
                  <a:lnTo>
                    <a:pt x="3258" y="38"/>
                  </a:lnTo>
                  <a:lnTo>
                    <a:pt x="3268" y="30"/>
                  </a:lnTo>
                  <a:lnTo>
                    <a:pt x="3290" y="30"/>
                  </a:lnTo>
                  <a:lnTo>
                    <a:pt x="3326" y="30"/>
                  </a:lnTo>
                  <a:lnTo>
                    <a:pt x="3364" y="30"/>
                  </a:lnTo>
                  <a:lnTo>
                    <a:pt x="3372" y="14"/>
                  </a:lnTo>
                  <a:lnTo>
                    <a:pt x="3426" y="14"/>
                  </a:lnTo>
                  <a:lnTo>
                    <a:pt x="3426" y="0"/>
                  </a:lnTo>
                  <a:lnTo>
                    <a:pt x="3460" y="0"/>
                  </a:lnTo>
                </a:path>
              </a:pathLst>
            </a:custGeom>
            <a:noFill/>
            <a:ln w="28575">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9320" tIns="39660" rIns="79320" bIns="39660" numCol="1" anchor="t" anchorCtr="0" compatLnSpc="1">
              <a:prstTxWarp prst="textNoShape">
                <a:avLst/>
              </a:prstTxWarp>
            </a:bodyPr>
            <a:lstStyle/>
            <a:p>
              <a:endParaRPr lang="en-US" sz="1588" dirty="0"/>
            </a:p>
          </p:txBody>
        </p:sp>
        <p:sp>
          <p:nvSpPr>
            <p:cNvPr id="70" name="Freeform 64"/>
            <p:cNvSpPr>
              <a:spLocks/>
            </p:cNvSpPr>
            <p:nvPr/>
          </p:nvSpPr>
          <p:spPr bwMode="auto">
            <a:xfrm>
              <a:off x="2093957" y="4232517"/>
              <a:ext cx="5291138" cy="2371726"/>
            </a:xfrm>
            <a:custGeom>
              <a:avLst/>
              <a:gdLst>
                <a:gd name="T0" fmla="*/ 42 w 3434"/>
                <a:gd name="T1" fmla="*/ 1484 h 1494"/>
                <a:gd name="T2" fmla="*/ 102 w 3434"/>
                <a:gd name="T3" fmla="*/ 1470 h 1494"/>
                <a:gd name="T4" fmla="*/ 148 w 3434"/>
                <a:gd name="T5" fmla="*/ 1438 h 1494"/>
                <a:gd name="T6" fmla="*/ 208 w 3434"/>
                <a:gd name="T7" fmla="*/ 1410 h 1494"/>
                <a:gd name="T8" fmla="*/ 276 w 3434"/>
                <a:gd name="T9" fmla="*/ 1396 h 1494"/>
                <a:gd name="T10" fmla="*/ 348 w 3434"/>
                <a:gd name="T11" fmla="*/ 1350 h 1494"/>
                <a:gd name="T12" fmla="*/ 432 w 3434"/>
                <a:gd name="T13" fmla="*/ 1338 h 1494"/>
                <a:gd name="T14" fmla="*/ 494 w 3434"/>
                <a:gd name="T15" fmla="*/ 1284 h 1494"/>
                <a:gd name="T16" fmla="*/ 580 w 3434"/>
                <a:gd name="T17" fmla="*/ 1262 h 1494"/>
                <a:gd name="T18" fmla="*/ 620 w 3434"/>
                <a:gd name="T19" fmla="*/ 1222 h 1494"/>
                <a:gd name="T20" fmla="*/ 718 w 3434"/>
                <a:gd name="T21" fmla="*/ 1212 h 1494"/>
                <a:gd name="T22" fmla="*/ 770 w 3434"/>
                <a:gd name="T23" fmla="*/ 1178 h 1494"/>
                <a:gd name="T24" fmla="*/ 858 w 3434"/>
                <a:gd name="T25" fmla="*/ 1124 h 1494"/>
                <a:gd name="T26" fmla="*/ 920 w 3434"/>
                <a:gd name="T27" fmla="*/ 1116 h 1494"/>
                <a:gd name="T28" fmla="*/ 930 w 3434"/>
                <a:gd name="T29" fmla="*/ 1110 h 1494"/>
                <a:gd name="T30" fmla="*/ 970 w 3434"/>
                <a:gd name="T31" fmla="*/ 1096 h 1494"/>
                <a:gd name="T32" fmla="*/ 984 w 3434"/>
                <a:gd name="T33" fmla="*/ 1086 h 1494"/>
                <a:gd name="T34" fmla="*/ 992 w 3434"/>
                <a:gd name="T35" fmla="*/ 1072 h 1494"/>
                <a:gd name="T36" fmla="*/ 1046 w 3434"/>
                <a:gd name="T37" fmla="*/ 1028 h 1494"/>
                <a:gd name="T38" fmla="*/ 1090 w 3434"/>
                <a:gd name="T39" fmla="*/ 982 h 1494"/>
                <a:gd name="T40" fmla="*/ 1144 w 3434"/>
                <a:gd name="T41" fmla="*/ 952 h 1494"/>
                <a:gd name="T42" fmla="*/ 1216 w 3434"/>
                <a:gd name="T43" fmla="*/ 894 h 1494"/>
                <a:gd name="T44" fmla="*/ 1310 w 3434"/>
                <a:gd name="T45" fmla="*/ 872 h 1494"/>
                <a:gd name="T46" fmla="*/ 1374 w 3434"/>
                <a:gd name="T47" fmla="*/ 846 h 1494"/>
                <a:gd name="T48" fmla="*/ 1416 w 3434"/>
                <a:gd name="T49" fmla="*/ 806 h 1494"/>
                <a:gd name="T50" fmla="*/ 1488 w 3434"/>
                <a:gd name="T51" fmla="*/ 798 h 1494"/>
                <a:gd name="T52" fmla="*/ 1532 w 3434"/>
                <a:gd name="T53" fmla="*/ 762 h 1494"/>
                <a:gd name="T54" fmla="*/ 1596 w 3434"/>
                <a:gd name="T55" fmla="*/ 742 h 1494"/>
                <a:gd name="T56" fmla="*/ 1666 w 3434"/>
                <a:gd name="T57" fmla="*/ 690 h 1494"/>
                <a:gd name="T58" fmla="*/ 1698 w 3434"/>
                <a:gd name="T59" fmla="*/ 650 h 1494"/>
                <a:gd name="T60" fmla="*/ 1758 w 3434"/>
                <a:gd name="T61" fmla="*/ 620 h 1494"/>
                <a:gd name="T62" fmla="*/ 1830 w 3434"/>
                <a:gd name="T63" fmla="*/ 610 h 1494"/>
                <a:gd name="T64" fmla="*/ 1910 w 3434"/>
                <a:gd name="T65" fmla="*/ 570 h 1494"/>
                <a:gd name="T66" fmla="*/ 1960 w 3434"/>
                <a:gd name="T67" fmla="*/ 540 h 1494"/>
                <a:gd name="T68" fmla="*/ 2008 w 3434"/>
                <a:gd name="T69" fmla="*/ 532 h 1494"/>
                <a:gd name="T70" fmla="*/ 2074 w 3434"/>
                <a:gd name="T71" fmla="*/ 506 h 1494"/>
                <a:gd name="T72" fmla="*/ 2168 w 3434"/>
                <a:gd name="T73" fmla="*/ 462 h 1494"/>
                <a:gd name="T74" fmla="*/ 2308 w 3434"/>
                <a:gd name="T75" fmla="*/ 440 h 1494"/>
                <a:gd name="T76" fmla="*/ 2358 w 3434"/>
                <a:gd name="T77" fmla="*/ 420 h 1494"/>
                <a:gd name="T78" fmla="*/ 2444 w 3434"/>
                <a:gd name="T79" fmla="*/ 380 h 1494"/>
                <a:gd name="T80" fmla="*/ 2520 w 3434"/>
                <a:gd name="T81" fmla="*/ 366 h 1494"/>
                <a:gd name="T82" fmla="*/ 2580 w 3434"/>
                <a:gd name="T83" fmla="*/ 320 h 1494"/>
                <a:gd name="T84" fmla="*/ 2694 w 3434"/>
                <a:gd name="T85" fmla="*/ 298 h 1494"/>
                <a:gd name="T86" fmla="*/ 2778 w 3434"/>
                <a:gd name="T87" fmla="*/ 280 h 1494"/>
                <a:gd name="T88" fmla="*/ 2868 w 3434"/>
                <a:gd name="T89" fmla="*/ 226 h 1494"/>
                <a:gd name="T90" fmla="*/ 2926 w 3434"/>
                <a:gd name="T91" fmla="*/ 180 h 1494"/>
                <a:gd name="T92" fmla="*/ 2978 w 3434"/>
                <a:gd name="T93" fmla="*/ 160 h 1494"/>
                <a:gd name="T94" fmla="*/ 3026 w 3434"/>
                <a:gd name="T95" fmla="*/ 126 h 1494"/>
                <a:gd name="T96" fmla="*/ 3110 w 3434"/>
                <a:gd name="T97" fmla="*/ 92 h 1494"/>
                <a:gd name="T98" fmla="*/ 3176 w 3434"/>
                <a:gd name="T99" fmla="*/ 78 h 1494"/>
                <a:gd name="T100" fmla="*/ 3250 w 3434"/>
                <a:gd name="T101" fmla="*/ 44 h 1494"/>
                <a:gd name="T102" fmla="*/ 3324 w 3434"/>
                <a:gd name="T103" fmla="*/ 26 h 1494"/>
                <a:gd name="T104" fmla="*/ 3400 w 3434"/>
                <a:gd name="T105" fmla="*/ 0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34" h="1494">
                  <a:moveTo>
                    <a:pt x="0" y="1494"/>
                  </a:moveTo>
                  <a:lnTo>
                    <a:pt x="32" y="1494"/>
                  </a:lnTo>
                  <a:lnTo>
                    <a:pt x="42" y="1484"/>
                  </a:lnTo>
                  <a:lnTo>
                    <a:pt x="64" y="1484"/>
                  </a:lnTo>
                  <a:lnTo>
                    <a:pt x="72" y="1470"/>
                  </a:lnTo>
                  <a:lnTo>
                    <a:pt x="102" y="1470"/>
                  </a:lnTo>
                  <a:lnTo>
                    <a:pt x="102" y="1458"/>
                  </a:lnTo>
                  <a:lnTo>
                    <a:pt x="148" y="1458"/>
                  </a:lnTo>
                  <a:lnTo>
                    <a:pt x="148" y="1438"/>
                  </a:lnTo>
                  <a:lnTo>
                    <a:pt x="164" y="1438"/>
                  </a:lnTo>
                  <a:lnTo>
                    <a:pt x="204" y="1438"/>
                  </a:lnTo>
                  <a:lnTo>
                    <a:pt x="208" y="1410"/>
                  </a:lnTo>
                  <a:lnTo>
                    <a:pt x="244" y="1410"/>
                  </a:lnTo>
                  <a:lnTo>
                    <a:pt x="244" y="1396"/>
                  </a:lnTo>
                  <a:lnTo>
                    <a:pt x="276" y="1396"/>
                  </a:lnTo>
                  <a:lnTo>
                    <a:pt x="290" y="1370"/>
                  </a:lnTo>
                  <a:lnTo>
                    <a:pt x="334" y="1370"/>
                  </a:lnTo>
                  <a:lnTo>
                    <a:pt x="348" y="1350"/>
                  </a:lnTo>
                  <a:lnTo>
                    <a:pt x="380" y="1356"/>
                  </a:lnTo>
                  <a:lnTo>
                    <a:pt x="398" y="1338"/>
                  </a:lnTo>
                  <a:lnTo>
                    <a:pt x="432" y="1338"/>
                  </a:lnTo>
                  <a:lnTo>
                    <a:pt x="440" y="1308"/>
                  </a:lnTo>
                  <a:lnTo>
                    <a:pt x="480" y="1308"/>
                  </a:lnTo>
                  <a:lnTo>
                    <a:pt x="494" y="1284"/>
                  </a:lnTo>
                  <a:lnTo>
                    <a:pt x="524" y="1278"/>
                  </a:lnTo>
                  <a:lnTo>
                    <a:pt x="548" y="1262"/>
                  </a:lnTo>
                  <a:lnTo>
                    <a:pt x="580" y="1262"/>
                  </a:lnTo>
                  <a:lnTo>
                    <a:pt x="588" y="1240"/>
                  </a:lnTo>
                  <a:lnTo>
                    <a:pt x="614" y="1240"/>
                  </a:lnTo>
                  <a:lnTo>
                    <a:pt x="620" y="1222"/>
                  </a:lnTo>
                  <a:lnTo>
                    <a:pt x="654" y="1222"/>
                  </a:lnTo>
                  <a:lnTo>
                    <a:pt x="668" y="1212"/>
                  </a:lnTo>
                  <a:lnTo>
                    <a:pt x="718" y="1212"/>
                  </a:lnTo>
                  <a:lnTo>
                    <a:pt x="724" y="1204"/>
                  </a:lnTo>
                  <a:lnTo>
                    <a:pt x="752" y="1204"/>
                  </a:lnTo>
                  <a:lnTo>
                    <a:pt x="770" y="1178"/>
                  </a:lnTo>
                  <a:lnTo>
                    <a:pt x="784" y="1136"/>
                  </a:lnTo>
                  <a:lnTo>
                    <a:pt x="820" y="1136"/>
                  </a:lnTo>
                  <a:lnTo>
                    <a:pt x="858" y="1124"/>
                  </a:lnTo>
                  <a:lnTo>
                    <a:pt x="914" y="1124"/>
                  </a:lnTo>
                  <a:lnTo>
                    <a:pt x="914" y="1124"/>
                  </a:lnTo>
                  <a:lnTo>
                    <a:pt x="920" y="1116"/>
                  </a:lnTo>
                  <a:lnTo>
                    <a:pt x="926" y="1112"/>
                  </a:lnTo>
                  <a:lnTo>
                    <a:pt x="930" y="1110"/>
                  </a:lnTo>
                  <a:lnTo>
                    <a:pt x="930" y="1110"/>
                  </a:lnTo>
                  <a:lnTo>
                    <a:pt x="964" y="1102"/>
                  </a:lnTo>
                  <a:lnTo>
                    <a:pt x="964" y="1102"/>
                  </a:lnTo>
                  <a:lnTo>
                    <a:pt x="970" y="1096"/>
                  </a:lnTo>
                  <a:lnTo>
                    <a:pt x="976" y="1090"/>
                  </a:lnTo>
                  <a:lnTo>
                    <a:pt x="984" y="1086"/>
                  </a:lnTo>
                  <a:lnTo>
                    <a:pt x="984" y="1086"/>
                  </a:lnTo>
                  <a:lnTo>
                    <a:pt x="986" y="1084"/>
                  </a:lnTo>
                  <a:lnTo>
                    <a:pt x="990" y="1082"/>
                  </a:lnTo>
                  <a:lnTo>
                    <a:pt x="992" y="1072"/>
                  </a:lnTo>
                  <a:lnTo>
                    <a:pt x="996" y="1058"/>
                  </a:lnTo>
                  <a:lnTo>
                    <a:pt x="1006" y="1038"/>
                  </a:lnTo>
                  <a:lnTo>
                    <a:pt x="1046" y="1028"/>
                  </a:lnTo>
                  <a:lnTo>
                    <a:pt x="1046" y="1012"/>
                  </a:lnTo>
                  <a:lnTo>
                    <a:pt x="1074" y="1004"/>
                  </a:lnTo>
                  <a:lnTo>
                    <a:pt x="1090" y="982"/>
                  </a:lnTo>
                  <a:lnTo>
                    <a:pt x="1104" y="970"/>
                  </a:lnTo>
                  <a:lnTo>
                    <a:pt x="1126" y="970"/>
                  </a:lnTo>
                  <a:lnTo>
                    <a:pt x="1144" y="952"/>
                  </a:lnTo>
                  <a:lnTo>
                    <a:pt x="1166" y="918"/>
                  </a:lnTo>
                  <a:lnTo>
                    <a:pt x="1192" y="906"/>
                  </a:lnTo>
                  <a:lnTo>
                    <a:pt x="1216" y="894"/>
                  </a:lnTo>
                  <a:lnTo>
                    <a:pt x="1272" y="884"/>
                  </a:lnTo>
                  <a:lnTo>
                    <a:pt x="1298" y="884"/>
                  </a:lnTo>
                  <a:lnTo>
                    <a:pt x="1310" y="872"/>
                  </a:lnTo>
                  <a:lnTo>
                    <a:pt x="1336" y="872"/>
                  </a:lnTo>
                  <a:lnTo>
                    <a:pt x="1344" y="846"/>
                  </a:lnTo>
                  <a:lnTo>
                    <a:pt x="1374" y="846"/>
                  </a:lnTo>
                  <a:lnTo>
                    <a:pt x="1374" y="818"/>
                  </a:lnTo>
                  <a:lnTo>
                    <a:pt x="1400" y="818"/>
                  </a:lnTo>
                  <a:lnTo>
                    <a:pt x="1416" y="806"/>
                  </a:lnTo>
                  <a:lnTo>
                    <a:pt x="1432" y="806"/>
                  </a:lnTo>
                  <a:lnTo>
                    <a:pt x="1464" y="798"/>
                  </a:lnTo>
                  <a:lnTo>
                    <a:pt x="1488" y="798"/>
                  </a:lnTo>
                  <a:lnTo>
                    <a:pt x="1498" y="790"/>
                  </a:lnTo>
                  <a:lnTo>
                    <a:pt x="1522" y="790"/>
                  </a:lnTo>
                  <a:lnTo>
                    <a:pt x="1532" y="762"/>
                  </a:lnTo>
                  <a:lnTo>
                    <a:pt x="1556" y="762"/>
                  </a:lnTo>
                  <a:lnTo>
                    <a:pt x="1570" y="748"/>
                  </a:lnTo>
                  <a:lnTo>
                    <a:pt x="1596" y="742"/>
                  </a:lnTo>
                  <a:lnTo>
                    <a:pt x="1622" y="718"/>
                  </a:lnTo>
                  <a:lnTo>
                    <a:pt x="1642" y="710"/>
                  </a:lnTo>
                  <a:lnTo>
                    <a:pt x="1666" y="690"/>
                  </a:lnTo>
                  <a:lnTo>
                    <a:pt x="1686" y="690"/>
                  </a:lnTo>
                  <a:lnTo>
                    <a:pt x="1698" y="678"/>
                  </a:lnTo>
                  <a:lnTo>
                    <a:pt x="1698" y="650"/>
                  </a:lnTo>
                  <a:lnTo>
                    <a:pt x="1730" y="650"/>
                  </a:lnTo>
                  <a:lnTo>
                    <a:pt x="1748" y="632"/>
                  </a:lnTo>
                  <a:lnTo>
                    <a:pt x="1758" y="620"/>
                  </a:lnTo>
                  <a:lnTo>
                    <a:pt x="1778" y="620"/>
                  </a:lnTo>
                  <a:lnTo>
                    <a:pt x="1786" y="610"/>
                  </a:lnTo>
                  <a:lnTo>
                    <a:pt x="1830" y="610"/>
                  </a:lnTo>
                  <a:lnTo>
                    <a:pt x="1848" y="596"/>
                  </a:lnTo>
                  <a:lnTo>
                    <a:pt x="1892" y="596"/>
                  </a:lnTo>
                  <a:lnTo>
                    <a:pt x="1910" y="570"/>
                  </a:lnTo>
                  <a:lnTo>
                    <a:pt x="1910" y="550"/>
                  </a:lnTo>
                  <a:lnTo>
                    <a:pt x="1948" y="550"/>
                  </a:lnTo>
                  <a:lnTo>
                    <a:pt x="1960" y="540"/>
                  </a:lnTo>
                  <a:lnTo>
                    <a:pt x="1974" y="540"/>
                  </a:lnTo>
                  <a:lnTo>
                    <a:pt x="1992" y="532"/>
                  </a:lnTo>
                  <a:lnTo>
                    <a:pt x="2008" y="532"/>
                  </a:lnTo>
                  <a:lnTo>
                    <a:pt x="2026" y="516"/>
                  </a:lnTo>
                  <a:lnTo>
                    <a:pt x="2046" y="506"/>
                  </a:lnTo>
                  <a:lnTo>
                    <a:pt x="2074" y="506"/>
                  </a:lnTo>
                  <a:lnTo>
                    <a:pt x="2100" y="494"/>
                  </a:lnTo>
                  <a:lnTo>
                    <a:pt x="2144" y="486"/>
                  </a:lnTo>
                  <a:lnTo>
                    <a:pt x="2168" y="462"/>
                  </a:lnTo>
                  <a:lnTo>
                    <a:pt x="2250" y="462"/>
                  </a:lnTo>
                  <a:lnTo>
                    <a:pt x="2250" y="440"/>
                  </a:lnTo>
                  <a:lnTo>
                    <a:pt x="2308" y="440"/>
                  </a:lnTo>
                  <a:lnTo>
                    <a:pt x="2320" y="428"/>
                  </a:lnTo>
                  <a:lnTo>
                    <a:pt x="2336" y="420"/>
                  </a:lnTo>
                  <a:lnTo>
                    <a:pt x="2358" y="420"/>
                  </a:lnTo>
                  <a:lnTo>
                    <a:pt x="2372" y="402"/>
                  </a:lnTo>
                  <a:lnTo>
                    <a:pt x="2400" y="390"/>
                  </a:lnTo>
                  <a:lnTo>
                    <a:pt x="2444" y="380"/>
                  </a:lnTo>
                  <a:lnTo>
                    <a:pt x="2506" y="380"/>
                  </a:lnTo>
                  <a:lnTo>
                    <a:pt x="2506" y="366"/>
                  </a:lnTo>
                  <a:lnTo>
                    <a:pt x="2520" y="366"/>
                  </a:lnTo>
                  <a:lnTo>
                    <a:pt x="2520" y="336"/>
                  </a:lnTo>
                  <a:lnTo>
                    <a:pt x="2566" y="336"/>
                  </a:lnTo>
                  <a:lnTo>
                    <a:pt x="2580" y="320"/>
                  </a:lnTo>
                  <a:lnTo>
                    <a:pt x="2614" y="314"/>
                  </a:lnTo>
                  <a:lnTo>
                    <a:pt x="2630" y="298"/>
                  </a:lnTo>
                  <a:lnTo>
                    <a:pt x="2694" y="298"/>
                  </a:lnTo>
                  <a:lnTo>
                    <a:pt x="2694" y="288"/>
                  </a:lnTo>
                  <a:lnTo>
                    <a:pt x="2724" y="280"/>
                  </a:lnTo>
                  <a:lnTo>
                    <a:pt x="2778" y="280"/>
                  </a:lnTo>
                  <a:lnTo>
                    <a:pt x="2802" y="266"/>
                  </a:lnTo>
                  <a:lnTo>
                    <a:pt x="2828" y="258"/>
                  </a:lnTo>
                  <a:lnTo>
                    <a:pt x="2868" y="226"/>
                  </a:lnTo>
                  <a:lnTo>
                    <a:pt x="2876" y="208"/>
                  </a:lnTo>
                  <a:lnTo>
                    <a:pt x="2910" y="208"/>
                  </a:lnTo>
                  <a:lnTo>
                    <a:pt x="2926" y="180"/>
                  </a:lnTo>
                  <a:lnTo>
                    <a:pt x="2950" y="180"/>
                  </a:lnTo>
                  <a:lnTo>
                    <a:pt x="2950" y="160"/>
                  </a:lnTo>
                  <a:lnTo>
                    <a:pt x="2978" y="160"/>
                  </a:lnTo>
                  <a:lnTo>
                    <a:pt x="2978" y="142"/>
                  </a:lnTo>
                  <a:lnTo>
                    <a:pt x="3016" y="142"/>
                  </a:lnTo>
                  <a:lnTo>
                    <a:pt x="3026" y="126"/>
                  </a:lnTo>
                  <a:lnTo>
                    <a:pt x="3074" y="126"/>
                  </a:lnTo>
                  <a:lnTo>
                    <a:pt x="3100" y="114"/>
                  </a:lnTo>
                  <a:lnTo>
                    <a:pt x="3110" y="92"/>
                  </a:lnTo>
                  <a:lnTo>
                    <a:pt x="3130" y="92"/>
                  </a:lnTo>
                  <a:lnTo>
                    <a:pt x="3154" y="78"/>
                  </a:lnTo>
                  <a:lnTo>
                    <a:pt x="3176" y="78"/>
                  </a:lnTo>
                  <a:lnTo>
                    <a:pt x="3212" y="70"/>
                  </a:lnTo>
                  <a:lnTo>
                    <a:pt x="3238" y="70"/>
                  </a:lnTo>
                  <a:lnTo>
                    <a:pt x="3250" y="44"/>
                  </a:lnTo>
                  <a:lnTo>
                    <a:pt x="3276" y="44"/>
                  </a:lnTo>
                  <a:lnTo>
                    <a:pt x="3276" y="20"/>
                  </a:lnTo>
                  <a:lnTo>
                    <a:pt x="3324" y="26"/>
                  </a:lnTo>
                  <a:lnTo>
                    <a:pt x="3360" y="20"/>
                  </a:lnTo>
                  <a:lnTo>
                    <a:pt x="3378" y="10"/>
                  </a:lnTo>
                  <a:lnTo>
                    <a:pt x="3400" y="0"/>
                  </a:lnTo>
                  <a:lnTo>
                    <a:pt x="3434" y="0"/>
                  </a:lnTo>
                </a:path>
              </a:pathLst>
            </a:custGeom>
            <a:noFill/>
            <a:ln w="28575">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9320" tIns="39660" rIns="79320" bIns="39660" numCol="1" anchor="t" anchorCtr="0" compatLnSpc="1">
              <a:prstTxWarp prst="textNoShape">
                <a:avLst/>
              </a:prstTxWarp>
            </a:bodyPr>
            <a:lstStyle/>
            <a:p>
              <a:endParaRPr lang="en-US" sz="1588" dirty="0"/>
            </a:p>
          </p:txBody>
        </p:sp>
      </p:grpSp>
      <p:sp>
        <p:nvSpPr>
          <p:cNvPr id="71" name="TextBox 70"/>
          <p:cNvSpPr txBox="1"/>
          <p:nvPr/>
        </p:nvSpPr>
        <p:spPr>
          <a:xfrm>
            <a:off x="4365493" y="2101258"/>
            <a:ext cx="1363707" cy="282385"/>
          </a:xfrm>
          <a:prstGeom prst="rect">
            <a:avLst/>
          </a:prstGeom>
          <a:noFill/>
        </p:spPr>
        <p:txBody>
          <a:bodyPr wrap="none" rtlCol="0">
            <a:spAutoFit/>
          </a:bodyPr>
          <a:lstStyle/>
          <a:p>
            <a:r>
              <a:rPr lang="en-US" sz="1235" b="1" dirty="0"/>
              <a:t>Mepolizumab 250</a:t>
            </a:r>
          </a:p>
        </p:txBody>
      </p:sp>
      <p:sp>
        <p:nvSpPr>
          <p:cNvPr id="73" name="TextBox 72"/>
          <p:cNvSpPr txBox="1"/>
          <p:nvPr/>
        </p:nvSpPr>
        <p:spPr>
          <a:xfrm>
            <a:off x="4359068" y="1614933"/>
            <a:ext cx="1283557" cy="282385"/>
          </a:xfrm>
          <a:prstGeom prst="rect">
            <a:avLst/>
          </a:prstGeom>
          <a:noFill/>
        </p:spPr>
        <p:txBody>
          <a:bodyPr wrap="none" rtlCol="0">
            <a:spAutoFit/>
          </a:bodyPr>
          <a:lstStyle/>
          <a:p>
            <a:r>
              <a:rPr lang="en-US" sz="1235" b="1" dirty="0"/>
              <a:t>Mepolizumab 75</a:t>
            </a:r>
          </a:p>
        </p:txBody>
      </p:sp>
    </p:spTree>
    <p:extLst>
      <p:ext uri="{BB962C8B-B14F-4D97-AF65-F5344CB8AC3E}">
        <p14:creationId xmlns:p14="http://schemas.microsoft.com/office/powerpoint/2010/main" val="1797207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56640" y="220504"/>
            <a:ext cx="9212151" cy="549031"/>
          </a:xfrm>
        </p:spPr>
        <p:txBody>
          <a:bodyPr>
            <a:normAutofit/>
          </a:bodyPr>
          <a:lstStyle/>
          <a:p>
            <a:r>
              <a:rPr lang="en-US" altLang="en-US" sz="3200" dirty="0">
                <a:solidFill>
                  <a:schemeClr val="tx1"/>
                </a:solidFill>
              </a:rPr>
              <a:t>Mepolizumab: Impact on Asthma Endpoints </a:t>
            </a:r>
            <a:endParaRPr lang="en-US" sz="3200" dirty="0">
              <a:solidFill>
                <a:schemeClr val="tx1"/>
              </a:solidFill>
            </a:endParaRPr>
          </a:p>
        </p:txBody>
      </p:sp>
      <p:sp>
        <p:nvSpPr>
          <p:cNvPr id="350" name="Text Placeholder 349"/>
          <p:cNvSpPr>
            <a:spLocks noGrp="1"/>
          </p:cNvSpPr>
          <p:nvPr>
            <p:ph type="body" sz="quarter" idx="10"/>
          </p:nvPr>
        </p:nvSpPr>
        <p:spPr>
          <a:xfrm>
            <a:off x="443677" y="4699569"/>
            <a:ext cx="1407774" cy="508465"/>
          </a:xfrm>
        </p:spPr>
        <p:txBody>
          <a:bodyPr/>
          <a:lstStyle/>
          <a:p>
            <a:r>
              <a:rPr lang="en-US" sz="1235" b="0" dirty="0">
                <a:solidFill>
                  <a:schemeClr val="tx1"/>
                </a:solidFill>
              </a:rPr>
              <a:t>IV, intravenous</a:t>
            </a:r>
          </a:p>
          <a:p>
            <a:r>
              <a:rPr lang="en-US" sz="1235" b="0" dirty="0">
                <a:solidFill>
                  <a:schemeClr val="tx1"/>
                </a:solidFill>
              </a:rPr>
              <a:t>SC, subcutaneous</a:t>
            </a:r>
          </a:p>
        </p:txBody>
      </p:sp>
      <p:sp>
        <p:nvSpPr>
          <p:cNvPr id="4" name="TextBox 6"/>
          <p:cNvSpPr txBox="1">
            <a:spLocks noChangeArrowheads="1"/>
          </p:cNvSpPr>
          <p:nvPr/>
        </p:nvSpPr>
        <p:spPr bwMode="auto">
          <a:xfrm>
            <a:off x="2911030" y="6127381"/>
            <a:ext cx="5731450" cy="42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96" tIns="44948" rIns="89896" bIns="44948">
            <a:spAutoFit/>
          </a:bodyPr>
          <a:lstStyle>
            <a:lvl1pPr>
              <a:lnSpc>
                <a:spcPct val="90000"/>
              </a:lnSpc>
              <a:defRPr sz="3200" b="1">
                <a:solidFill>
                  <a:schemeClr val="tx1"/>
                </a:solidFill>
                <a:latin typeface="Helvetica" charset="0"/>
                <a:ea typeface="MS PGothic" pitchFamily="34" charset="-128"/>
              </a:defRPr>
            </a:lvl1pPr>
            <a:lvl2pPr marL="742950" indent="-285750">
              <a:lnSpc>
                <a:spcPct val="90000"/>
              </a:lnSpc>
              <a:defRPr sz="3200" b="1">
                <a:solidFill>
                  <a:schemeClr val="tx1"/>
                </a:solidFill>
                <a:latin typeface="Helvetica" charset="0"/>
                <a:ea typeface="MS PGothic" pitchFamily="34" charset="-128"/>
              </a:defRPr>
            </a:lvl2pPr>
            <a:lvl3pPr marL="1143000" indent="-228600">
              <a:lnSpc>
                <a:spcPct val="90000"/>
              </a:lnSpc>
              <a:defRPr sz="3200" b="1">
                <a:solidFill>
                  <a:schemeClr val="tx1"/>
                </a:solidFill>
                <a:latin typeface="Helvetica" charset="0"/>
                <a:ea typeface="MS PGothic" pitchFamily="34" charset="-128"/>
              </a:defRPr>
            </a:lvl3pPr>
            <a:lvl4pPr marL="1600200" indent="-228600">
              <a:lnSpc>
                <a:spcPct val="90000"/>
              </a:lnSpc>
              <a:defRPr sz="3200" b="1">
                <a:solidFill>
                  <a:schemeClr val="tx1"/>
                </a:solidFill>
                <a:latin typeface="Helvetica" charset="0"/>
                <a:ea typeface="MS PGothic" pitchFamily="34" charset="-128"/>
              </a:defRPr>
            </a:lvl4pPr>
            <a:lvl5pPr marL="2057400" indent="-228600">
              <a:lnSpc>
                <a:spcPct val="90000"/>
              </a:lnSpc>
              <a:defRPr sz="3200" b="1">
                <a:solidFill>
                  <a:schemeClr val="tx1"/>
                </a:solidFill>
                <a:latin typeface="Helvetica" charset="0"/>
                <a:ea typeface="MS PGothic" pitchFamily="34" charset="-128"/>
              </a:defRPr>
            </a:lvl5pPr>
            <a:lvl6pPr marL="25146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6pPr>
            <a:lvl7pPr marL="29718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7pPr>
            <a:lvl8pPr marL="34290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8pPr>
            <a:lvl9pPr marL="38862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9pPr>
          </a:lstStyle>
          <a:p>
            <a:pPr eaLnBrk="1" hangingPunct="1"/>
            <a:r>
              <a:rPr lang="en-US" altLang="en-US" sz="1200" b="0" dirty="0">
                <a:latin typeface="+mn-lt"/>
              </a:rPr>
              <a:t>1. Ortega HG, et al. </a:t>
            </a:r>
            <a:r>
              <a:rPr lang="en-US" altLang="en-US" sz="1200" b="0" i="1" dirty="0">
                <a:latin typeface="+mn-lt"/>
              </a:rPr>
              <a:t>N Engl J Med.</a:t>
            </a:r>
            <a:r>
              <a:rPr lang="en-US" altLang="en-US" sz="1200" b="0" dirty="0">
                <a:latin typeface="+mn-lt"/>
              </a:rPr>
              <a:t> 2014;371(13):1198-1207.</a:t>
            </a:r>
          </a:p>
          <a:p>
            <a:r>
              <a:rPr lang="en-US" altLang="en-US" sz="1200" b="0" i="1" dirty="0">
                <a:latin typeface="+mn-lt"/>
              </a:rPr>
              <a:t>2. </a:t>
            </a:r>
            <a:r>
              <a:rPr lang="en-US" altLang="en-US" sz="1200" b="0" dirty="0">
                <a:latin typeface="+mn-lt"/>
              </a:rPr>
              <a:t>Bel EH, et al. </a:t>
            </a:r>
            <a:r>
              <a:rPr lang="en-US" altLang="en-US" sz="1200" b="0" i="1" dirty="0">
                <a:latin typeface="+mn-lt"/>
              </a:rPr>
              <a:t>N Engl  J Med. </a:t>
            </a:r>
            <a:r>
              <a:rPr lang="en-US" altLang="en-US" sz="1200" b="0" dirty="0">
                <a:latin typeface="+mn-lt"/>
              </a:rPr>
              <a:t>2014;371(13):1189-1197.</a:t>
            </a:r>
          </a:p>
        </p:txBody>
      </p:sp>
      <p:grpSp>
        <p:nvGrpSpPr>
          <p:cNvPr id="3" name="Group 2">
            <a:extLst>
              <a:ext uri="{FF2B5EF4-FFF2-40B4-BE49-F238E27FC236}">
                <a16:creationId xmlns:a16="http://schemas.microsoft.com/office/drawing/2014/main" id="{6D50E05D-3D5E-46AC-90F1-8676AB4D9D5E}"/>
              </a:ext>
            </a:extLst>
          </p:cNvPr>
          <p:cNvGrpSpPr/>
          <p:nvPr/>
        </p:nvGrpSpPr>
        <p:grpSpPr>
          <a:xfrm>
            <a:off x="758462" y="941072"/>
            <a:ext cx="9808505" cy="4658686"/>
            <a:chOff x="1054525" y="763059"/>
            <a:chExt cx="8906380" cy="5540427"/>
          </a:xfrm>
        </p:grpSpPr>
        <p:sp>
          <p:nvSpPr>
            <p:cNvPr id="6" name="TextBox 5"/>
            <p:cNvSpPr txBox="1"/>
            <p:nvPr/>
          </p:nvSpPr>
          <p:spPr>
            <a:xfrm>
              <a:off x="6030681" y="763059"/>
              <a:ext cx="3930224" cy="335136"/>
            </a:xfrm>
            <a:prstGeom prst="rect">
              <a:avLst/>
            </a:prstGeom>
            <a:noFill/>
          </p:spPr>
          <p:txBody>
            <a:bodyPr wrap="square" lIns="89896" tIns="44948" rIns="89896" bIns="44948" rtlCol="0">
              <a:spAutoFit/>
            </a:bodyPr>
            <a:lstStyle/>
            <a:p>
              <a:pPr algn="ctr"/>
              <a:r>
                <a:rPr lang="en-US" sz="1588" b="1" dirty="0"/>
                <a:t>Change from baseline in glucocorticoid dose</a:t>
              </a:r>
              <a:r>
                <a:rPr lang="en-US" sz="1588" b="1" baseline="30000" dirty="0"/>
                <a:t>2</a:t>
              </a:r>
              <a:endParaRPr lang="en-US" sz="1588" b="1" dirty="0"/>
            </a:p>
          </p:txBody>
        </p:sp>
        <p:sp>
          <p:nvSpPr>
            <p:cNvPr id="7" name="TextBox 6"/>
            <p:cNvSpPr txBox="1"/>
            <p:nvPr/>
          </p:nvSpPr>
          <p:spPr>
            <a:xfrm>
              <a:off x="3154337" y="769535"/>
              <a:ext cx="2123426" cy="335136"/>
            </a:xfrm>
            <a:prstGeom prst="rect">
              <a:avLst/>
            </a:prstGeom>
            <a:noFill/>
          </p:spPr>
          <p:txBody>
            <a:bodyPr wrap="none" lIns="89896" tIns="44948" rIns="89896" bIns="44948" rtlCol="0">
              <a:spAutoFit/>
            </a:bodyPr>
            <a:lstStyle/>
            <a:p>
              <a:pPr algn="ctr"/>
              <a:r>
                <a:rPr lang="en-US" sz="1588" b="1" dirty="0"/>
                <a:t>Asthma exacerbations</a:t>
              </a:r>
              <a:r>
                <a:rPr lang="en-US" sz="1588" b="1" baseline="30000" dirty="0"/>
                <a:t>1</a:t>
              </a:r>
              <a:endParaRPr lang="en-US" sz="1588" b="1" dirty="0"/>
            </a:p>
          </p:txBody>
        </p:sp>
        <p:sp>
          <p:nvSpPr>
            <p:cNvPr id="8" name="TextBox 7"/>
            <p:cNvSpPr txBox="1"/>
            <p:nvPr/>
          </p:nvSpPr>
          <p:spPr>
            <a:xfrm>
              <a:off x="7000416" y="3622331"/>
              <a:ext cx="2123426" cy="335136"/>
            </a:xfrm>
            <a:prstGeom prst="rect">
              <a:avLst/>
            </a:prstGeom>
            <a:noFill/>
          </p:spPr>
          <p:txBody>
            <a:bodyPr wrap="none" lIns="89896" tIns="44948" rIns="89896" bIns="44948" rtlCol="0">
              <a:spAutoFit/>
            </a:bodyPr>
            <a:lstStyle/>
            <a:p>
              <a:pPr algn="ctr"/>
              <a:r>
                <a:rPr lang="en-US" sz="1588" b="1" dirty="0"/>
                <a:t>Asthma exacerbations</a:t>
              </a:r>
              <a:r>
                <a:rPr lang="en-US" sz="1588" b="1" baseline="30000" dirty="0"/>
                <a:t>2</a:t>
              </a:r>
              <a:endParaRPr lang="en-US" sz="1588" b="1" dirty="0"/>
            </a:p>
          </p:txBody>
        </p:sp>
        <p:sp>
          <p:nvSpPr>
            <p:cNvPr id="9" name="TextBox 8"/>
            <p:cNvSpPr txBox="1"/>
            <p:nvPr/>
          </p:nvSpPr>
          <p:spPr>
            <a:xfrm>
              <a:off x="3900055" y="3622331"/>
              <a:ext cx="631992" cy="335136"/>
            </a:xfrm>
            <a:prstGeom prst="rect">
              <a:avLst/>
            </a:prstGeom>
            <a:noFill/>
          </p:spPr>
          <p:txBody>
            <a:bodyPr wrap="none" lIns="89896" tIns="44948" rIns="89896" bIns="44948" rtlCol="0">
              <a:spAutoFit/>
            </a:bodyPr>
            <a:lstStyle/>
            <a:p>
              <a:pPr algn="ctr"/>
              <a:r>
                <a:rPr lang="en-US" sz="1588" b="1" dirty="0"/>
                <a:t>FEV</a:t>
              </a:r>
              <a:r>
                <a:rPr lang="en-US" sz="1588" b="1" baseline="-25000" dirty="0"/>
                <a:t>1</a:t>
              </a:r>
              <a:r>
                <a:rPr lang="en-US" sz="1588" b="1" baseline="30000" dirty="0"/>
                <a:t>1</a:t>
              </a:r>
              <a:endParaRPr lang="en-US" sz="1588" b="1" baseline="-25000" dirty="0"/>
            </a:p>
          </p:txBody>
        </p:sp>
        <p:sp>
          <p:nvSpPr>
            <p:cNvPr id="10" name="TextBox 9"/>
            <p:cNvSpPr txBox="1"/>
            <p:nvPr/>
          </p:nvSpPr>
          <p:spPr>
            <a:xfrm>
              <a:off x="4106090" y="3282512"/>
              <a:ext cx="555817" cy="280825"/>
            </a:xfrm>
            <a:prstGeom prst="rect">
              <a:avLst/>
            </a:prstGeom>
            <a:noFill/>
          </p:spPr>
          <p:txBody>
            <a:bodyPr wrap="none" lIns="89896" tIns="44948" rIns="89896" bIns="44948" rtlCol="0">
              <a:spAutoFit/>
            </a:bodyPr>
            <a:lstStyle/>
            <a:p>
              <a:pPr algn="ctr"/>
              <a:r>
                <a:rPr lang="en-US" sz="1235" b="1" dirty="0"/>
                <a:t>Week</a:t>
              </a:r>
            </a:p>
          </p:txBody>
        </p:sp>
        <p:sp>
          <p:nvSpPr>
            <p:cNvPr id="11" name="TextBox 10"/>
            <p:cNvSpPr txBox="1"/>
            <p:nvPr/>
          </p:nvSpPr>
          <p:spPr>
            <a:xfrm rot="16200000">
              <a:off x="5586652" y="1887039"/>
              <a:ext cx="1702349" cy="321606"/>
            </a:xfrm>
            <a:prstGeom prst="rect">
              <a:avLst/>
            </a:prstGeom>
            <a:noFill/>
          </p:spPr>
          <p:txBody>
            <a:bodyPr wrap="none" lIns="89896" tIns="44948" rIns="89896" bIns="44948" rtlCol="0">
              <a:spAutoFit/>
            </a:bodyPr>
            <a:lstStyle/>
            <a:p>
              <a:pPr algn="ctr"/>
              <a:r>
                <a:rPr lang="en-US" sz="1500" b="1" dirty="0"/>
                <a:t>Median change (%)</a:t>
              </a:r>
            </a:p>
          </p:txBody>
        </p:sp>
        <p:sp>
          <p:nvSpPr>
            <p:cNvPr id="12" name="TextBox 11"/>
            <p:cNvSpPr txBox="1"/>
            <p:nvPr/>
          </p:nvSpPr>
          <p:spPr>
            <a:xfrm rot="16200000">
              <a:off x="5744509" y="4586060"/>
              <a:ext cx="1386621" cy="321606"/>
            </a:xfrm>
            <a:prstGeom prst="rect">
              <a:avLst/>
            </a:prstGeom>
            <a:noFill/>
          </p:spPr>
          <p:txBody>
            <a:bodyPr wrap="none" lIns="89896" tIns="44948" rIns="89896" bIns="44948" rtlCol="0">
              <a:spAutoFit/>
            </a:bodyPr>
            <a:lstStyle/>
            <a:p>
              <a:pPr algn="ctr"/>
              <a:r>
                <a:rPr lang="en-US" sz="1500" b="1" dirty="0"/>
                <a:t>Cumulative no.</a:t>
              </a:r>
            </a:p>
          </p:txBody>
        </p:sp>
        <p:sp>
          <p:nvSpPr>
            <p:cNvPr id="13" name="TextBox 12"/>
            <p:cNvSpPr txBox="1"/>
            <p:nvPr/>
          </p:nvSpPr>
          <p:spPr>
            <a:xfrm rot="16200000">
              <a:off x="2051312" y="1887038"/>
              <a:ext cx="1386621" cy="321606"/>
            </a:xfrm>
            <a:prstGeom prst="rect">
              <a:avLst/>
            </a:prstGeom>
            <a:noFill/>
          </p:spPr>
          <p:txBody>
            <a:bodyPr wrap="none" lIns="89896" tIns="44948" rIns="89896" bIns="44948" rtlCol="0">
              <a:spAutoFit/>
            </a:bodyPr>
            <a:lstStyle/>
            <a:p>
              <a:pPr algn="ctr"/>
              <a:r>
                <a:rPr lang="en-US" sz="1500" b="1" dirty="0"/>
                <a:t>Cumulative no.</a:t>
              </a:r>
            </a:p>
          </p:txBody>
        </p:sp>
        <p:sp>
          <p:nvSpPr>
            <p:cNvPr id="14" name="TextBox 13"/>
            <p:cNvSpPr txBox="1"/>
            <p:nvPr/>
          </p:nvSpPr>
          <p:spPr>
            <a:xfrm rot="16200000">
              <a:off x="1581117" y="4747678"/>
              <a:ext cx="2327008" cy="321606"/>
            </a:xfrm>
            <a:prstGeom prst="rect">
              <a:avLst/>
            </a:prstGeom>
            <a:noFill/>
          </p:spPr>
          <p:txBody>
            <a:bodyPr wrap="none" lIns="89896" tIns="44948" rIns="89896" bIns="44948" rtlCol="0">
              <a:spAutoFit/>
            </a:bodyPr>
            <a:lstStyle/>
            <a:p>
              <a:pPr algn="ctr"/>
              <a:r>
                <a:rPr lang="en-US" sz="1500" b="1" dirty="0"/>
                <a:t>FEV</a:t>
              </a:r>
              <a:r>
                <a:rPr lang="en-US" sz="1500" b="1" baseline="-25000" dirty="0"/>
                <a:t>1</a:t>
              </a:r>
              <a:r>
                <a:rPr lang="en-US" sz="1500" b="1" dirty="0"/>
                <a:t> (% of predicted value)</a:t>
              </a:r>
            </a:p>
          </p:txBody>
        </p:sp>
        <p:sp>
          <p:nvSpPr>
            <p:cNvPr id="15" name="TextBox 14"/>
            <p:cNvSpPr txBox="1"/>
            <p:nvPr/>
          </p:nvSpPr>
          <p:spPr>
            <a:xfrm>
              <a:off x="7928331" y="3248528"/>
              <a:ext cx="555817" cy="280825"/>
            </a:xfrm>
            <a:prstGeom prst="rect">
              <a:avLst/>
            </a:prstGeom>
            <a:noFill/>
          </p:spPr>
          <p:txBody>
            <a:bodyPr wrap="none" lIns="89896" tIns="44948" rIns="89896" bIns="44948" rtlCol="0">
              <a:spAutoFit/>
            </a:bodyPr>
            <a:lstStyle/>
            <a:p>
              <a:pPr algn="ctr"/>
              <a:r>
                <a:rPr lang="en-US" sz="1235" b="1" dirty="0"/>
                <a:t>Week</a:t>
              </a:r>
            </a:p>
          </p:txBody>
        </p:sp>
        <p:sp>
          <p:nvSpPr>
            <p:cNvPr id="16" name="TextBox 15"/>
            <p:cNvSpPr txBox="1"/>
            <p:nvPr/>
          </p:nvSpPr>
          <p:spPr>
            <a:xfrm>
              <a:off x="4106090" y="6022660"/>
              <a:ext cx="555817" cy="280826"/>
            </a:xfrm>
            <a:prstGeom prst="rect">
              <a:avLst/>
            </a:prstGeom>
            <a:noFill/>
          </p:spPr>
          <p:txBody>
            <a:bodyPr wrap="none" lIns="89896" tIns="44948" rIns="89896" bIns="44948" rtlCol="0">
              <a:spAutoFit/>
            </a:bodyPr>
            <a:lstStyle/>
            <a:p>
              <a:pPr algn="ctr"/>
              <a:r>
                <a:rPr lang="en-US" sz="1235" b="1" dirty="0"/>
                <a:t>Week</a:t>
              </a:r>
            </a:p>
          </p:txBody>
        </p:sp>
        <p:sp>
          <p:nvSpPr>
            <p:cNvPr id="17" name="TextBox 16"/>
            <p:cNvSpPr txBox="1"/>
            <p:nvPr/>
          </p:nvSpPr>
          <p:spPr>
            <a:xfrm>
              <a:off x="7928331" y="6022660"/>
              <a:ext cx="555817" cy="280826"/>
            </a:xfrm>
            <a:prstGeom prst="rect">
              <a:avLst/>
            </a:prstGeom>
            <a:noFill/>
          </p:spPr>
          <p:txBody>
            <a:bodyPr wrap="none" lIns="89896" tIns="44948" rIns="89896" bIns="44948" rtlCol="0">
              <a:spAutoFit/>
            </a:bodyPr>
            <a:lstStyle/>
            <a:p>
              <a:pPr algn="ctr"/>
              <a:r>
                <a:rPr lang="en-US" sz="1235" b="1" dirty="0"/>
                <a:t>Week</a:t>
              </a:r>
            </a:p>
          </p:txBody>
        </p:sp>
        <p:grpSp>
          <p:nvGrpSpPr>
            <p:cNvPr id="18" name="Group 5"/>
            <p:cNvGrpSpPr>
              <a:grpSpLocks noChangeAspect="1"/>
            </p:cNvGrpSpPr>
            <p:nvPr/>
          </p:nvGrpSpPr>
          <p:grpSpPr bwMode="auto">
            <a:xfrm>
              <a:off x="1054525" y="1113083"/>
              <a:ext cx="8429130" cy="4950199"/>
              <a:chOff x="-494" y="911"/>
              <a:chExt cx="6200" cy="3534"/>
            </a:xfrm>
          </p:grpSpPr>
          <p:sp>
            <p:nvSpPr>
              <p:cNvPr id="19" name="AutoShape 4"/>
              <p:cNvSpPr>
                <a:spLocks noChangeAspect="1" noChangeArrowheads="1" noTextEdit="1"/>
              </p:cNvSpPr>
              <p:nvPr/>
            </p:nvSpPr>
            <p:spPr bwMode="auto">
              <a:xfrm>
                <a:off x="868" y="911"/>
                <a:ext cx="4838" cy="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grpSp>
            <p:nvGrpSpPr>
              <p:cNvPr id="20" name="Group 206"/>
              <p:cNvGrpSpPr>
                <a:grpSpLocks/>
              </p:cNvGrpSpPr>
              <p:nvPr/>
            </p:nvGrpSpPr>
            <p:grpSpPr bwMode="auto">
              <a:xfrm>
                <a:off x="-369" y="911"/>
                <a:ext cx="6073" cy="3533"/>
                <a:chOff x="-369" y="911"/>
                <a:chExt cx="6073" cy="3533"/>
              </a:xfrm>
            </p:grpSpPr>
            <p:sp>
              <p:nvSpPr>
                <p:cNvPr id="160" name="Freeform 6"/>
                <p:cNvSpPr>
                  <a:spLocks/>
                </p:cNvSpPr>
                <p:nvPr/>
              </p:nvSpPr>
              <p:spPr bwMode="auto">
                <a:xfrm>
                  <a:off x="1006" y="1013"/>
                  <a:ext cx="66" cy="1354"/>
                </a:xfrm>
                <a:custGeom>
                  <a:avLst/>
                  <a:gdLst>
                    <a:gd name="T0" fmla="*/ 0 w 66"/>
                    <a:gd name="T1" fmla="*/ 0 h 1354"/>
                    <a:gd name="T2" fmla="*/ 66 w 66"/>
                    <a:gd name="T3" fmla="*/ 0 h 1354"/>
                    <a:gd name="T4" fmla="*/ 66 w 66"/>
                    <a:gd name="T5" fmla="*/ 1320 h 1354"/>
                    <a:gd name="T6" fmla="*/ 66 w 66"/>
                    <a:gd name="T7" fmla="*/ 1354 h 1354"/>
                  </a:gdLst>
                  <a:ahLst/>
                  <a:cxnLst>
                    <a:cxn ang="0">
                      <a:pos x="T0" y="T1"/>
                    </a:cxn>
                    <a:cxn ang="0">
                      <a:pos x="T2" y="T3"/>
                    </a:cxn>
                    <a:cxn ang="0">
                      <a:pos x="T4" y="T5"/>
                    </a:cxn>
                    <a:cxn ang="0">
                      <a:pos x="T6" y="T7"/>
                    </a:cxn>
                  </a:cxnLst>
                  <a:rect l="0" t="0" r="r" b="b"/>
                  <a:pathLst>
                    <a:path w="66" h="1354">
                      <a:moveTo>
                        <a:pt x="0" y="0"/>
                      </a:moveTo>
                      <a:lnTo>
                        <a:pt x="66" y="0"/>
                      </a:lnTo>
                      <a:lnTo>
                        <a:pt x="66" y="1320"/>
                      </a:lnTo>
                      <a:lnTo>
                        <a:pt x="66" y="1354"/>
                      </a:lnTo>
                    </a:path>
                  </a:pathLst>
                </a:custGeom>
                <a:noFill/>
                <a:ln w="285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61" name="Rectangle 7"/>
                <p:cNvSpPr>
                  <a:spLocks noChangeArrowheads="1"/>
                </p:cNvSpPr>
                <p:nvPr/>
              </p:nvSpPr>
              <p:spPr bwMode="auto">
                <a:xfrm>
                  <a:off x="866" y="959"/>
                  <a:ext cx="12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250</a:t>
                  </a:r>
                  <a:endParaRPr lang="en-US" altLang="en-US" sz="1588" dirty="0">
                    <a:latin typeface="+mn-lt"/>
                  </a:endParaRPr>
                </a:p>
              </p:txBody>
            </p:sp>
            <p:sp>
              <p:nvSpPr>
                <p:cNvPr id="163" name="Rectangle 9"/>
                <p:cNvSpPr>
                  <a:spLocks noChangeArrowheads="1"/>
                </p:cNvSpPr>
                <p:nvPr/>
              </p:nvSpPr>
              <p:spPr bwMode="auto">
                <a:xfrm>
                  <a:off x="-363" y="2290"/>
                  <a:ext cx="33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100" b="1" dirty="0">
                      <a:latin typeface="+mn-lt"/>
                    </a:rPr>
                    <a:t>Placebo</a:t>
                  </a:r>
                  <a:endParaRPr lang="en-US" altLang="en-US" sz="1100" dirty="0">
                    <a:latin typeface="+mn-lt"/>
                  </a:endParaRPr>
                </a:p>
              </p:txBody>
            </p:sp>
            <p:sp>
              <p:nvSpPr>
                <p:cNvPr id="164" name="Rectangle 10"/>
                <p:cNvSpPr>
                  <a:spLocks noChangeArrowheads="1"/>
                </p:cNvSpPr>
                <p:nvPr/>
              </p:nvSpPr>
              <p:spPr bwMode="auto">
                <a:xfrm>
                  <a:off x="5398" y="2999"/>
                  <a:ext cx="27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Placebo</a:t>
                  </a:r>
                  <a:endParaRPr lang="en-US" altLang="en-US" sz="1588" dirty="0">
                    <a:latin typeface="+mn-lt"/>
                  </a:endParaRPr>
                </a:p>
              </p:txBody>
            </p:sp>
            <p:sp>
              <p:nvSpPr>
                <p:cNvPr id="165" name="Rectangle 11"/>
                <p:cNvSpPr>
                  <a:spLocks noChangeArrowheads="1"/>
                </p:cNvSpPr>
                <p:nvPr/>
              </p:nvSpPr>
              <p:spPr bwMode="auto">
                <a:xfrm>
                  <a:off x="3996" y="911"/>
                  <a:ext cx="56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Placebo (N = 66)</a:t>
                  </a:r>
                  <a:endParaRPr lang="en-US" altLang="en-US" sz="1588" dirty="0">
                    <a:latin typeface="+mn-lt"/>
                  </a:endParaRPr>
                </a:p>
              </p:txBody>
            </p:sp>
            <p:sp>
              <p:nvSpPr>
                <p:cNvPr id="166" name="Rectangle 12"/>
                <p:cNvSpPr>
                  <a:spLocks noChangeArrowheads="1"/>
                </p:cNvSpPr>
                <p:nvPr/>
              </p:nvSpPr>
              <p:spPr bwMode="auto">
                <a:xfrm>
                  <a:off x="3850" y="1609"/>
                  <a:ext cx="5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O</a:t>
                  </a:r>
                  <a:endParaRPr lang="en-US" altLang="en-US" sz="1588" dirty="0">
                    <a:latin typeface="+mn-lt"/>
                  </a:endParaRPr>
                </a:p>
              </p:txBody>
            </p:sp>
            <p:sp>
              <p:nvSpPr>
                <p:cNvPr id="167" name="Rectangle 13"/>
                <p:cNvSpPr>
                  <a:spLocks noChangeArrowheads="1"/>
                </p:cNvSpPr>
                <p:nvPr/>
              </p:nvSpPr>
              <p:spPr bwMode="auto">
                <a:xfrm>
                  <a:off x="3904" y="1609"/>
                  <a:ext cx="4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p</a:t>
                  </a:r>
                  <a:endParaRPr lang="en-US" altLang="en-US" sz="1588" dirty="0">
                    <a:latin typeface="+mn-lt"/>
                  </a:endParaRPr>
                </a:p>
              </p:txBody>
            </p:sp>
            <p:sp>
              <p:nvSpPr>
                <p:cNvPr id="168" name="Rectangle 14"/>
                <p:cNvSpPr>
                  <a:spLocks noChangeArrowheads="1"/>
                </p:cNvSpPr>
                <p:nvPr/>
              </p:nvSpPr>
              <p:spPr bwMode="auto">
                <a:xfrm>
                  <a:off x="3946" y="1609"/>
                  <a:ext cx="13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timi</a:t>
                  </a:r>
                  <a:endParaRPr lang="en-US" altLang="en-US" sz="1588" dirty="0">
                    <a:latin typeface="+mn-lt"/>
                  </a:endParaRPr>
                </a:p>
              </p:txBody>
            </p:sp>
            <p:sp>
              <p:nvSpPr>
                <p:cNvPr id="169" name="Rectangle 15"/>
                <p:cNvSpPr>
                  <a:spLocks noChangeArrowheads="1"/>
                </p:cNvSpPr>
                <p:nvPr/>
              </p:nvSpPr>
              <p:spPr bwMode="auto">
                <a:xfrm>
                  <a:off x="4078" y="1609"/>
                  <a:ext cx="3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z</a:t>
                  </a:r>
                  <a:endParaRPr lang="en-US" altLang="en-US" sz="1588" dirty="0">
                    <a:latin typeface="+mn-lt"/>
                  </a:endParaRPr>
                </a:p>
              </p:txBody>
            </p:sp>
            <p:sp>
              <p:nvSpPr>
                <p:cNvPr id="170" name="Rectangle 16"/>
                <p:cNvSpPr>
                  <a:spLocks noChangeArrowheads="1"/>
                </p:cNvSpPr>
                <p:nvPr/>
              </p:nvSpPr>
              <p:spPr bwMode="auto">
                <a:xfrm>
                  <a:off x="4108" y="1609"/>
                  <a:ext cx="8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ed</a:t>
                  </a:r>
                  <a:endParaRPr lang="en-US" altLang="en-US" sz="1588" dirty="0">
                    <a:latin typeface="+mn-lt"/>
                  </a:endParaRPr>
                </a:p>
              </p:txBody>
            </p:sp>
            <p:sp>
              <p:nvSpPr>
                <p:cNvPr id="171" name="Rectangle 17"/>
                <p:cNvSpPr>
                  <a:spLocks noChangeArrowheads="1"/>
                </p:cNvSpPr>
                <p:nvPr/>
              </p:nvSpPr>
              <p:spPr bwMode="auto">
                <a:xfrm>
                  <a:off x="3942" y="1689"/>
                  <a:ext cx="16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dose</a:t>
                  </a:r>
                  <a:endParaRPr lang="en-US" altLang="en-US" sz="1588" dirty="0">
                    <a:latin typeface="+mn-lt"/>
                  </a:endParaRPr>
                </a:p>
              </p:txBody>
            </p:sp>
            <p:sp>
              <p:nvSpPr>
                <p:cNvPr id="172" name="Rectangle 18"/>
                <p:cNvSpPr>
                  <a:spLocks noChangeArrowheads="1"/>
                </p:cNvSpPr>
                <p:nvPr/>
              </p:nvSpPr>
              <p:spPr bwMode="auto">
                <a:xfrm>
                  <a:off x="5114" y="977"/>
                  <a:ext cx="1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Mai</a:t>
                  </a:r>
                  <a:endParaRPr lang="en-US" altLang="en-US" sz="1588" dirty="0">
                    <a:latin typeface="+mn-lt"/>
                  </a:endParaRPr>
                </a:p>
              </p:txBody>
            </p:sp>
            <p:sp>
              <p:nvSpPr>
                <p:cNvPr id="173" name="Rectangle 19"/>
                <p:cNvSpPr>
                  <a:spLocks noChangeArrowheads="1"/>
                </p:cNvSpPr>
                <p:nvPr/>
              </p:nvSpPr>
              <p:spPr bwMode="auto">
                <a:xfrm>
                  <a:off x="5244" y="977"/>
                  <a:ext cx="4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n</a:t>
                  </a:r>
                  <a:endParaRPr lang="en-US" altLang="en-US" sz="1588" dirty="0">
                    <a:latin typeface="+mn-lt"/>
                  </a:endParaRPr>
                </a:p>
              </p:txBody>
            </p:sp>
            <p:sp>
              <p:nvSpPr>
                <p:cNvPr id="174" name="Rectangle 20"/>
                <p:cNvSpPr>
                  <a:spLocks noChangeArrowheads="1"/>
                </p:cNvSpPr>
                <p:nvPr/>
              </p:nvSpPr>
              <p:spPr bwMode="auto">
                <a:xfrm>
                  <a:off x="5286" y="977"/>
                  <a:ext cx="2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t</a:t>
                  </a:r>
                  <a:endParaRPr lang="en-US" altLang="en-US" sz="1588" dirty="0">
                    <a:latin typeface="+mn-lt"/>
                  </a:endParaRPr>
                </a:p>
              </p:txBody>
            </p:sp>
            <p:sp>
              <p:nvSpPr>
                <p:cNvPr id="175" name="Rectangle 21"/>
                <p:cNvSpPr>
                  <a:spLocks noChangeArrowheads="1"/>
                </p:cNvSpPr>
                <p:nvPr/>
              </p:nvSpPr>
              <p:spPr bwMode="auto">
                <a:xfrm>
                  <a:off x="5312" y="977"/>
                  <a:ext cx="25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enance</a:t>
                  </a:r>
                  <a:endParaRPr lang="en-US" altLang="en-US" sz="1588" dirty="0">
                    <a:latin typeface="+mn-lt"/>
                  </a:endParaRPr>
                </a:p>
              </p:txBody>
            </p:sp>
            <p:sp>
              <p:nvSpPr>
                <p:cNvPr id="176" name="Rectangle 22"/>
                <p:cNvSpPr>
                  <a:spLocks noChangeArrowheads="1"/>
                </p:cNvSpPr>
                <p:nvPr/>
              </p:nvSpPr>
              <p:spPr bwMode="auto">
                <a:xfrm>
                  <a:off x="5254" y="1057"/>
                  <a:ext cx="16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dose</a:t>
                  </a:r>
                  <a:endParaRPr lang="en-US" altLang="en-US" sz="1588" dirty="0">
                    <a:latin typeface="+mn-lt"/>
                  </a:endParaRPr>
                </a:p>
              </p:txBody>
            </p:sp>
            <p:sp>
              <p:nvSpPr>
                <p:cNvPr id="177" name="Rectangle 23"/>
                <p:cNvSpPr>
                  <a:spLocks noChangeArrowheads="1"/>
                </p:cNvSpPr>
                <p:nvPr/>
              </p:nvSpPr>
              <p:spPr bwMode="auto">
                <a:xfrm>
                  <a:off x="3996" y="1009"/>
                  <a:ext cx="76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Mepolizumab (N = 69)</a:t>
                  </a:r>
                  <a:endParaRPr lang="en-US" altLang="en-US" sz="1588" dirty="0">
                    <a:latin typeface="+mn-lt"/>
                  </a:endParaRPr>
                </a:p>
              </p:txBody>
            </p:sp>
            <p:sp>
              <p:nvSpPr>
                <p:cNvPr id="180" name="Rectangle 26"/>
                <p:cNvSpPr>
                  <a:spLocks noChangeArrowheads="1"/>
                </p:cNvSpPr>
                <p:nvPr/>
              </p:nvSpPr>
              <p:spPr bwMode="auto">
                <a:xfrm>
                  <a:off x="5228" y="3641"/>
                  <a:ext cx="47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Mepolizumab</a:t>
                  </a:r>
                  <a:endParaRPr lang="en-US" altLang="en-US" sz="1588" dirty="0">
                    <a:latin typeface="+mn-lt"/>
                  </a:endParaRPr>
                </a:p>
              </p:txBody>
            </p:sp>
            <p:sp>
              <p:nvSpPr>
                <p:cNvPr id="183" name="Line 29"/>
                <p:cNvSpPr>
                  <a:spLocks noChangeShapeType="1"/>
                </p:cNvSpPr>
                <p:nvPr/>
              </p:nvSpPr>
              <p:spPr bwMode="auto">
                <a:xfrm>
                  <a:off x="1006" y="1281"/>
                  <a:ext cx="66"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84" name="Rectangle 30"/>
                <p:cNvSpPr>
                  <a:spLocks noChangeArrowheads="1"/>
                </p:cNvSpPr>
                <p:nvPr/>
              </p:nvSpPr>
              <p:spPr bwMode="auto">
                <a:xfrm>
                  <a:off x="866" y="1225"/>
                  <a:ext cx="12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200</a:t>
                  </a:r>
                  <a:endParaRPr lang="en-US" altLang="en-US" sz="1588" dirty="0">
                    <a:latin typeface="+mn-lt"/>
                  </a:endParaRPr>
                </a:p>
              </p:txBody>
            </p:sp>
            <p:sp>
              <p:nvSpPr>
                <p:cNvPr id="185" name="Line 31"/>
                <p:cNvSpPr>
                  <a:spLocks noChangeShapeType="1"/>
                </p:cNvSpPr>
                <p:nvPr/>
              </p:nvSpPr>
              <p:spPr bwMode="auto">
                <a:xfrm>
                  <a:off x="1006" y="1547"/>
                  <a:ext cx="66"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86" name="Rectangle 32"/>
                <p:cNvSpPr>
                  <a:spLocks noChangeArrowheads="1"/>
                </p:cNvSpPr>
                <p:nvPr/>
              </p:nvSpPr>
              <p:spPr bwMode="auto">
                <a:xfrm>
                  <a:off x="866" y="1493"/>
                  <a:ext cx="12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150</a:t>
                  </a:r>
                  <a:endParaRPr lang="en-US" altLang="en-US" sz="1588" dirty="0">
                    <a:latin typeface="+mn-lt"/>
                  </a:endParaRPr>
                </a:p>
              </p:txBody>
            </p:sp>
            <p:sp>
              <p:nvSpPr>
                <p:cNvPr id="187" name="Line 33"/>
                <p:cNvSpPr>
                  <a:spLocks noChangeShapeType="1"/>
                </p:cNvSpPr>
                <p:nvPr/>
              </p:nvSpPr>
              <p:spPr bwMode="auto">
                <a:xfrm>
                  <a:off x="1006" y="1815"/>
                  <a:ext cx="66"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88" name="Rectangle 34"/>
                <p:cNvSpPr>
                  <a:spLocks noChangeArrowheads="1"/>
                </p:cNvSpPr>
                <p:nvPr/>
              </p:nvSpPr>
              <p:spPr bwMode="auto">
                <a:xfrm>
                  <a:off x="866" y="1759"/>
                  <a:ext cx="12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100</a:t>
                  </a:r>
                  <a:endParaRPr lang="en-US" altLang="en-US" sz="1588" dirty="0">
                    <a:latin typeface="+mn-lt"/>
                  </a:endParaRPr>
                </a:p>
              </p:txBody>
            </p:sp>
            <p:sp>
              <p:nvSpPr>
                <p:cNvPr id="189" name="Line 35"/>
                <p:cNvSpPr>
                  <a:spLocks noChangeShapeType="1"/>
                </p:cNvSpPr>
                <p:nvPr/>
              </p:nvSpPr>
              <p:spPr bwMode="auto">
                <a:xfrm>
                  <a:off x="1006" y="2081"/>
                  <a:ext cx="66"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90" name="Rectangle 36"/>
                <p:cNvSpPr>
                  <a:spLocks noChangeArrowheads="1"/>
                </p:cNvSpPr>
                <p:nvPr/>
              </p:nvSpPr>
              <p:spPr bwMode="auto">
                <a:xfrm>
                  <a:off x="906" y="2025"/>
                  <a:ext cx="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50</a:t>
                  </a:r>
                  <a:endParaRPr lang="en-US" altLang="en-US" sz="1588" dirty="0">
                    <a:latin typeface="+mn-lt"/>
                  </a:endParaRPr>
                </a:p>
              </p:txBody>
            </p:sp>
            <p:sp>
              <p:nvSpPr>
                <p:cNvPr id="191" name="Line 37"/>
                <p:cNvSpPr>
                  <a:spLocks noChangeShapeType="1"/>
                </p:cNvSpPr>
                <p:nvPr/>
              </p:nvSpPr>
              <p:spPr bwMode="auto">
                <a:xfrm>
                  <a:off x="1006" y="2335"/>
                  <a:ext cx="66"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92" name="Line 38"/>
                <p:cNvSpPr>
                  <a:spLocks noChangeShapeType="1"/>
                </p:cNvSpPr>
                <p:nvPr/>
              </p:nvSpPr>
              <p:spPr bwMode="auto">
                <a:xfrm>
                  <a:off x="1072" y="2335"/>
                  <a:ext cx="1780"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93" name="Rectangle 39"/>
                <p:cNvSpPr>
                  <a:spLocks noChangeArrowheads="1"/>
                </p:cNvSpPr>
                <p:nvPr/>
              </p:nvSpPr>
              <p:spPr bwMode="auto">
                <a:xfrm>
                  <a:off x="948" y="2281"/>
                  <a:ext cx="4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0</a:t>
                  </a:r>
                  <a:endParaRPr lang="en-US" altLang="en-US" sz="1588" dirty="0">
                    <a:latin typeface="+mn-lt"/>
                  </a:endParaRPr>
                </a:p>
              </p:txBody>
            </p:sp>
            <p:sp>
              <p:nvSpPr>
                <p:cNvPr id="194" name="Rectangle 40"/>
                <p:cNvSpPr>
                  <a:spLocks noChangeArrowheads="1"/>
                </p:cNvSpPr>
                <p:nvPr/>
              </p:nvSpPr>
              <p:spPr bwMode="auto">
                <a:xfrm>
                  <a:off x="1050" y="2391"/>
                  <a:ext cx="4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0</a:t>
                  </a:r>
                  <a:endParaRPr lang="en-US" altLang="en-US" sz="1588" dirty="0">
                    <a:latin typeface="+mn-lt"/>
                  </a:endParaRPr>
                </a:p>
              </p:txBody>
            </p:sp>
            <p:sp>
              <p:nvSpPr>
                <p:cNvPr id="195" name="Line 41"/>
                <p:cNvSpPr>
                  <a:spLocks noChangeShapeType="1"/>
                </p:cNvSpPr>
                <p:nvPr/>
              </p:nvSpPr>
              <p:spPr bwMode="auto">
                <a:xfrm>
                  <a:off x="1278" y="2333"/>
                  <a:ext cx="0" cy="34"/>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96" name="Rectangle 42"/>
                <p:cNvSpPr>
                  <a:spLocks noChangeArrowheads="1"/>
                </p:cNvSpPr>
                <p:nvPr/>
              </p:nvSpPr>
              <p:spPr bwMode="auto">
                <a:xfrm>
                  <a:off x="1256" y="2391"/>
                  <a:ext cx="42" cy="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4</a:t>
                  </a:r>
                  <a:endParaRPr lang="en-US" altLang="en-US" sz="1588" dirty="0">
                    <a:latin typeface="+mn-lt"/>
                  </a:endParaRPr>
                </a:p>
              </p:txBody>
            </p:sp>
            <p:sp>
              <p:nvSpPr>
                <p:cNvPr id="197" name="Line 43"/>
                <p:cNvSpPr>
                  <a:spLocks noChangeShapeType="1"/>
                </p:cNvSpPr>
                <p:nvPr/>
              </p:nvSpPr>
              <p:spPr bwMode="auto">
                <a:xfrm>
                  <a:off x="1486" y="2333"/>
                  <a:ext cx="0" cy="34"/>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98" name="Rectangle 44"/>
                <p:cNvSpPr>
                  <a:spLocks noChangeArrowheads="1"/>
                </p:cNvSpPr>
                <p:nvPr/>
              </p:nvSpPr>
              <p:spPr bwMode="auto">
                <a:xfrm>
                  <a:off x="1464" y="2391"/>
                  <a:ext cx="42" cy="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8</a:t>
                  </a:r>
                  <a:endParaRPr lang="en-US" altLang="en-US" sz="1588" dirty="0">
                    <a:latin typeface="+mn-lt"/>
                  </a:endParaRPr>
                </a:p>
              </p:txBody>
            </p:sp>
            <p:sp>
              <p:nvSpPr>
                <p:cNvPr id="199" name="Line 45"/>
                <p:cNvSpPr>
                  <a:spLocks noChangeShapeType="1"/>
                </p:cNvSpPr>
                <p:nvPr/>
              </p:nvSpPr>
              <p:spPr bwMode="auto">
                <a:xfrm>
                  <a:off x="1692" y="2333"/>
                  <a:ext cx="0" cy="34"/>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00" name="Rectangle 46"/>
                <p:cNvSpPr>
                  <a:spLocks noChangeArrowheads="1"/>
                </p:cNvSpPr>
                <p:nvPr/>
              </p:nvSpPr>
              <p:spPr bwMode="auto">
                <a:xfrm>
                  <a:off x="1650" y="2391"/>
                  <a:ext cx="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12</a:t>
                  </a:r>
                  <a:endParaRPr lang="en-US" altLang="en-US" sz="1588" dirty="0">
                    <a:latin typeface="+mn-lt"/>
                  </a:endParaRPr>
                </a:p>
              </p:txBody>
            </p:sp>
            <p:sp>
              <p:nvSpPr>
                <p:cNvPr id="201" name="Line 47"/>
                <p:cNvSpPr>
                  <a:spLocks noChangeShapeType="1"/>
                </p:cNvSpPr>
                <p:nvPr/>
              </p:nvSpPr>
              <p:spPr bwMode="auto">
                <a:xfrm>
                  <a:off x="1898" y="2333"/>
                  <a:ext cx="0" cy="34"/>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02" name="Rectangle 48"/>
                <p:cNvSpPr>
                  <a:spLocks noChangeArrowheads="1"/>
                </p:cNvSpPr>
                <p:nvPr/>
              </p:nvSpPr>
              <p:spPr bwMode="auto">
                <a:xfrm>
                  <a:off x="1858" y="2391"/>
                  <a:ext cx="85" cy="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16</a:t>
                  </a:r>
                  <a:endParaRPr lang="en-US" altLang="en-US" sz="1588" dirty="0">
                    <a:latin typeface="+mn-lt"/>
                  </a:endParaRPr>
                </a:p>
              </p:txBody>
            </p:sp>
            <p:sp>
              <p:nvSpPr>
                <p:cNvPr id="203" name="Line 49"/>
                <p:cNvSpPr>
                  <a:spLocks noChangeShapeType="1"/>
                </p:cNvSpPr>
                <p:nvPr/>
              </p:nvSpPr>
              <p:spPr bwMode="auto">
                <a:xfrm>
                  <a:off x="2106" y="2333"/>
                  <a:ext cx="0" cy="34"/>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04" name="Rectangle 50"/>
                <p:cNvSpPr>
                  <a:spLocks noChangeArrowheads="1"/>
                </p:cNvSpPr>
                <p:nvPr/>
              </p:nvSpPr>
              <p:spPr bwMode="auto">
                <a:xfrm>
                  <a:off x="2064" y="2391"/>
                  <a:ext cx="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20</a:t>
                  </a:r>
                  <a:endParaRPr lang="en-US" altLang="en-US" sz="1588" dirty="0">
                    <a:latin typeface="+mn-lt"/>
                  </a:endParaRPr>
                </a:p>
              </p:txBody>
            </p:sp>
            <p:sp>
              <p:nvSpPr>
                <p:cNvPr id="205" name="Line 51"/>
                <p:cNvSpPr>
                  <a:spLocks noChangeShapeType="1"/>
                </p:cNvSpPr>
                <p:nvPr/>
              </p:nvSpPr>
              <p:spPr bwMode="auto">
                <a:xfrm>
                  <a:off x="2312" y="2333"/>
                  <a:ext cx="0" cy="34"/>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06" name="Rectangle 52"/>
                <p:cNvSpPr>
                  <a:spLocks noChangeArrowheads="1"/>
                </p:cNvSpPr>
                <p:nvPr/>
              </p:nvSpPr>
              <p:spPr bwMode="auto">
                <a:xfrm>
                  <a:off x="2272" y="2391"/>
                  <a:ext cx="85" cy="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24</a:t>
                  </a:r>
                  <a:endParaRPr lang="en-US" altLang="en-US" sz="1588" dirty="0">
                    <a:latin typeface="+mn-lt"/>
                  </a:endParaRPr>
                </a:p>
              </p:txBody>
            </p:sp>
            <p:sp>
              <p:nvSpPr>
                <p:cNvPr id="207" name="Line 53"/>
                <p:cNvSpPr>
                  <a:spLocks noChangeShapeType="1"/>
                </p:cNvSpPr>
                <p:nvPr/>
              </p:nvSpPr>
              <p:spPr bwMode="auto">
                <a:xfrm>
                  <a:off x="2520" y="2333"/>
                  <a:ext cx="0" cy="34"/>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08" name="Rectangle 54"/>
                <p:cNvSpPr>
                  <a:spLocks noChangeArrowheads="1"/>
                </p:cNvSpPr>
                <p:nvPr/>
              </p:nvSpPr>
              <p:spPr bwMode="auto">
                <a:xfrm>
                  <a:off x="2478" y="2391"/>
                  <a:ext cx="85" cy="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28</a:t>
                  </a:r>
                  <a:endParaRPr lang="en-US" altLang="en-US" sz="1588" dirty="0">
                    <a:latin typeface="+mn-lt"/>
                  </a:endParaRPr>
                </a:p>
              </p:txBody>
            </p:sp>
            <p:sp>
              <p:nvSpPr>
                <p:cNvPr id="209" name="Line 55"/>
                <p:cNvSpPr>
                  <a:spLocks noChangeShapeType="1"/>
                </p:cNvSpPr>
                <p:nvPr/>
              </p:nvSpPr>
              <p:spPr bwMode="auto">
                <a:xfrm>
                  <a:off x="2726" y="2333"/>
                  <a:ext cx="0" cy="34"/>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10" name="Rectangle 56"/>
                <p:cNvSpPr>
                  <a:spLocks noChangeArrowheads="1"/>
                </p:cNvSpPr>
                <p:nvPr/>
              </p:nvSpPr>
              <p:spPr bwMode="auto">
                <a:xfrm>
                  <a:off x="2686" y="2391"/>
                  <a:ext cx="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32</a:t>
                  </a:r>
                  <a:endParaRPr lang="en-US" altLang="en-US" sz="1588" dirty="0">
                    <a:latin typeface="+mn-lt"/>
                  </a:endParaRPr>
                </a:p>
              </p:txBody>
            </p:sp>
            <p:sp>
              <p:nvSpPr>
                <p:cNvPr id="211" name="Rectangle 57"/>
                <p:cNvSpPr>
                  <a:spLocks noChangeArrowheads="1"/>
                </p:cNvSpPr>
                <p:nvPr/>
              </p:nvSpPr>
              <p:spPr bwMode="auto">
                <a:xfrm>
                  <a:off x="3652" y="911"/>
                  <a:ext cx="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40</a:t>
                  </a:r>
                  <a:endParaRPr lang="en-US" altLang="en-US" sz="1588" dirty="0">
                    <a:latin typeface="+mn-lt"/>
                  </a:endParaRPr>
                </a:p>
              </p:txBody>
            </p:sp>
            <p:sp>
              <p:nvSpPr>
                <p:cNvPr id="212" name="Line 58"/>
                <p:cNvSpPr>
                  <a:spLocks noChangeShapeType="1"/>
                </p:cNvSpPr>
                <p:nvPr/>
              </p:nvSpPr>
              <p:spPr bwMode="auto">
                <a:xfrm>
                  <a:off x="3752" y="1179"/>
                  <a:ext cx="64"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13" name="Rectangle 59"/>
                <p:cNvSpPr>
                  <a:spLocks noChangeArrowheads="1"/>
                </p:cNvSpPr>
                <p:nvPr/>
              </p:nvSpPr>
              <p:spPr bwMode="auto">
                <a:xfrm>
                  <a:off x="3652" y="1123"/>
                  <a:ext cx="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20</a:t>
                  </a:r>
                  <a:endParaRPr lang="en-US" altLang="en-US" sz="1588" dirty="0">
                    <a:latin typeface="+mn-lt"/>
                  </a:endParaRPr>
                </a:p>
              </p:txBody>
            </p:sp>
            <p:sp>
              <p:nvSpPr>
                <p:cNvPr id="214" name="Line 60"/>
                <p:cNvSpPr>
                  <a:spLocks noChangeShapeType="1"/>
                </p:cNvSpPr>
                <p:nvPr/>
              </p:nvSpPr>
              <p:spPr bwMode="auto">
                <a:xfrm>
                  <a:off x="3752" y="1395"/>
                  <a:ext cx="64"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15" name="Rectangle 61"/>
                <p:cNvSpPr>
                  <a:spLocks noChangeArrowheads="1"/>
                </p:cNvSpPr>
                <p:nvPr/>
              </p:nvSpPr>
              <p:spPr bwMode="auto">
                <a:xfrm>
                  <a:off x="3694" y="1339"/>
                  <a:ext cx="4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0</a:t>
                  </a:r>
                  <a:endParaRPr lang="en-US" altLang="en-US" sz="1588" dirty="0">
                    <a:latin typeface="+mn-lt"/>
                  </a:endParaRPr>
                </a:p>
              </p:txBody>
            </p:sp>
            <p:sp>
              <p:nvSpPr>
                <p:cNvPr id="216" name="Line 62"/>
                <p:cNvSpPr>
                  <a:spLocks noChangeShapeType="1"/>
                </p:cNvSpPr>
                <p:nvPr/>
              </p:nvSpPr>
              <p:spPr bwMode="auto">
                <a:xfrm>
                  <a:off x="3752" y="1615"/>
                  <a:ext cx="64"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17" name="Rectangle 63"/>
                <p:cNvSpPr>
                  <a:spLocks noChangeArrowheads="1"/>
                </p:cNvSpPr>
                <p:nvPr/>
              </p:nvSpPr>
              <p:spPr bwMode="auto">
                <a:xfrm>
                  <a:off x="3628" y="1559"/>
                  <a:ext cx="12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–20</a:t>
                  </a:r>
                  <a:endParaRPr lang="en-US" altLang="en-US" sz="1588" dirty="0">
                    <a:latin typeface="+mn-lt"/>
                  </a:endParaRPr>
                </a:p>
              </p:txBody>
            </p:sp>
            <p:sp>
              <p:nvSpPr>
                <p:cNvPr id="218" name="Line 64"/>
                <p:cNvSpPr>
                  <a:spLocks noChangeShapeType="1"/>
                </p:cNvSpPr>
                <p:nvPr/>
              </p:nvSpPr>
              <p:spPr bwMode="auto">
                <a:xfrm>
                  <a:off x="3752" y="1835"/>
                  <a:ext cx="64"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19" name="Rectangle 65"/>
                <p:cNvSpPr>
                  <a:spLocks noChangeArrowheads="1"/>
                </p:cNvSpPr>
                <p:nvPr/>
              </p:nvSpPr>
              <p:spPr bwMode="auto">
                <a:xfrm>
                  <a:off x="3628" y="1779"/>
                  <a:ext cx="13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t>–</a:t>
                  </a:r>
                  <a:r>
                    <a:rPr lang="en-US" altLang="en-US" sz="882" b="1" dirty="0">
                      <a:latin typeface="+mn-lt"/>
                    </a:rPr>
                    <a:t>40</a:t>
                  </a:r>
                  <a:endParaRPr lang="en-US" altLang="en-US" sz="1588" dirty="0">
                    <a:latin typeface="+mn-lt"/>
                  </a:endParaRPr>
                </a:p>
              </p:txBody>
            </p:sp>
            <p:sp>
              <p:nvSpPr>
                <p:cNvPr id="220" name="Line 66"/>
                <p:cNvSpPr>
                  <a:spLocks noChangeShapeType="1"/>
                </p:cNvSpPr>
                <p:nvPr/>
              </p:nvSpPr>
              <p:spPr bwMode="auto">
                <a:xfrm>
                  <a:off x="3752" y="2061"/>
                  <a:ext cx="64"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21" name="Rectangle 67"/>
                <p:cNvSpPr>
                  <a:spLocks noChangeArrowheads="1"/>
                </p:cNvSpPr>
                <p:nvPr/>
              </p:nvSpPr>
              <p:spPr bwMode="auto">
                <a:xfrm>
                  <a:off x="3628" y="2005"/>
                  <a:ext cx="13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t>–</a:t>
                  </a:r>
                  <a:r>
                    <a:rPr lang="en-US" altLang="en-US" sz="882" b="1" dirty="0">
                      <a:latin typeface="+mn-lt"/>
                    </a:rPr>
                    <a:t>60</a:t>
                  </a:r>
                  <a:endParaRPr lang="en-US" altLang="en-US" sz="1588" dirty="0">
                    <a:latin typeface="+mn-lt"/>
                  </a:endParaRPr>
                </a:p>
              </p:txBody>
            </p:sp>
            <p:sp>
              <p:nvSpPr>
                <p:cNvPr id="222" name="Line 68"/>
                <p:cNvSpPr>
                  <a:spLocks noChangeShapeType="1"/>
                </p:cNvSpPr>
                <p:nvPr/>
              </p:nvSpPr>
              <p:spPr bwMode="auto">
                <a:xfrm>
                  <a:off x="3752" y="2277"/>
                  <a:ext cx="64"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23" name="Freeform 69"/>
                <p:cNvSpPr>
                  <a:spLocks/>
                </p:cNvSpPr>
                <p:nvPr/>
              </p:nvSpPr>
              <p:spPr bwMode="auto">
                <a:xfrm>
                  <a:off x="3816" y="911"/>
                  <a:ext cx="1888" cy="1424"/>
                </a:xfrm>
                <a:custGeom>
                  <a:avLst/>
                  <a:gdLst>
                    <a:gd name="T0" fmla="*/ 0 w 1888"/>
                    <a:gd name="T1" fmla="*/ 0 h 1424"/>
                    <a:gd name="T2" fmla="*/ 0 w 1888"/>
                    <a:gd name="T3" fmla="*/ 1422 h 1424"/>
                    <a:gd name="T4" fmla="*/ 0 w 1888"/>
                    <a:gd name="T5" fmla="*/ 1424 h 1424"/>
                    <a:gd name="T6" fmla="*/ 1888 w 1888"/>
                    <a:gd name="T7" fmla="*/ 1424 h 1424"/>
                  </a:gdLst>
                  <a:ahLst/>
                  <a:cxnLst>
                    <a:cxn ang="0">
                      <a:pos x="T0" y="T1"/>
                    </a:cxn>
                    <a:cxn ang="0">
                      <a:pos x="T2" y="T3"/>
                    </a:cxn>
                    <a:cxn ang="0">
                      <a:pos x="T4" y="T5"/>
                    </a:cxn>
                    <a:cxn ang="0">
                      <a:pos x="T6" y="T7"/>
                    </a:cxn>
                  </a:cxnLst>
                  <a:rect l="0" t="0" r="r" b="b"/>
                  <a:pathLst>
                    <a:path w="1888" h="1424">
                      <a:moveTo>
                        <a:pt x="0" y="0"/>
                      </a:moveTo>
                      <a:lnTo>
                        <a:pt x="0" y="1422"/>
                      </a:lnTo>
                      <a:lnTo>
                        <a:pt x="0" y="1424"/>
                      </a:lnTo>
                      <a:lnTo>
                        <a:pt x="1888" y="1424"/>
                      </a:lnTo>
                    </a:path>
                  </a:pathLst>
                </a:custGeom>
                <a:noFill/>
                <a:ln w="285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24" name="Rectangle 70"/>
                <p:cNvSpPr>
                  <a:spLocks noChangeArrowheads="1"/>
                </p:cNvSpPr>
                <p:nvPr/>
              </p:nvSpPr>
              <p:spPr bwMode="auto">
                <a:xfrm>
                  <a:off x="3628" y="2221"/>
                  <a:ext cx="13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t>–</a:t>
                  </a:r>
                  <a:r>
                    <a:rPr lang="en-US" altLang="en-US" sz="882" b="1" dirty="0">
                      <a:latin typeface="+mn-lt"/>
                    </a:rPr>
                    <a:t>80</a:t>
                  </a:r>
                  <a:endParaRPr lang="en-US" altLang="en-US" sz="1588" dirty="0">
                    <a:latin typeface="+mn-lt"/>
                  </a:endParaRPr>
                </a:p>
              </p:txBody>
            </p:sp>
            <p:sp>
              <p:nvSpPr>
                <p:cNvPr id="225" name="Rectangle 71"/>
                <p:cNvSpPr>
                  <a:spLocks noChangeArrowheads="1"/>
                </p:cNvSpPr>
                <p:nvPr/>
              </p:nvSpPr>
              <p:spPr bwMode="auto">
                <a:xfrm>
                  <a:off x="3920" y="2367"/>
                  <a:ext cx="4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0</a:t>
                  </a:r>
                  <a:endParaRPr lang="en-US" altLang="en-US" sz="1588" dirty="0">
                    <a:latin typeface="+mn-lt"/>
                  </a:endParaRPr>
                </a:p>
              </p:txBody>
            </p:sp>
            <p:sp>
              <p:nvSpPr>
                <p:cNvPr id="226" name="Line 72"/>
                <p:cNvSpPr>
                  <a:spLocks noChangeShapeType="1"/>
                </p:cNvSpPr>
                <p:nvPr/>
              </p:nvSpPr>
              <p:spPr bwMode="auto">
                <a:xfrm>
                  <a:off x="4216" y="2333"/>
                  <a:ext cx="0" cy="34"/>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27" name="Rectangle 73"/>
                <p:cNvSpPr>
                  <a:spLocks noChangeArrowheads="1"/>
                </p:cNvSpPr>
                <p:nvPr/>
              </p:nvSpPr>
              <p:spPr bwMode="auto">
                <a:xfrm>
                  <a:off x="4196" y="2367"/>
                  <a:ext cx="4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4</a:t>
                  </a:r>
                  <a:endParaRPr lang="en-US" altLang="en-US" sz="1588" dirty="0">
                    <a:latin typeface="+mn-lt"/>
                  </a:endParaRPr>
                </a:p>
              </p:txBody>
            </p:sp>
            <p:sp>
              <p:nvSpPr>
                <p:cNvPr id="228" name="Line 74"/>
                <p:cNvSpPr>
                  <a:spLocks noChangeShapeType="1"/>
                </p:cNvSpPr>
                <p:nvPr/>
              </p:nvSpPr>
              <p:spPr bwMode="auto">
                <a:xfrm>
                  <a:off x="4494" y="2333"/>
                  <a:ext cx="0" cy="34"/>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29" name="Rectangle 75"/>
                <p:cNvSpPr>
                  <a:spLocks noChangeArrowheads="1"/>
                </p:cNvSpPr>
                <p:nvPr/>
              </p:nvSpPr>
              <p:spPr bwMode="auto">
                <a:xfrm>
                  <a:off x="4474" y="2367"/>
                  <a:ext cx="4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8</a:t>
                  </a:r>
                  <a:endParaRPr lang="en-US" altLang="en-US" sz="1588" dirty="0">
                    <a:latin typeface="+mn-lt"/>
                  </a:endParaRPr>
                </a:p>
              </p:txBody>
            </p:sp>
            <p:sp>
              <p:nvSpPr>
                <p:cNvPr id="230" name="Line 76"/>
                <p:cNvSpPr>
                  <a:spLocks noChangeShapeType="1"/>
                </p:cNvSpPr>
                <p:nvPr/>
              </p:nvSpPr>
              <p:spPr bwMode="auto">
                <a:xfrm>
                  <a:off x="4760" y="2333"/>
                  <a:ext cx="0" cy="34"/>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31" name="Rectangle 77"/>
                <p:cNvSpPr>
                  <a:spLocks noChangeArrowheads="1"/>
                </p:cNvSpPr>
                <p:nvPr/>
              </p:nvSpPr>
              <p:spPr bwMode="auto">
                <a:xfrm>
                  <a:off x="4720" y="2367"/>
                  <a:ext cx="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12</a:t>
                  </a:r>
                  <a:endParaRPr lang="en-US" altLang="en-US" sz="1588" dirty="0">
                    <a:latin typeface="+mn-lt"/>
                  </a:endParaRPr>
                </a:p>
              </p:txBody>
            </p:sp>
            <p:sp>
              <p:nvSpPr>
                <p:cNvPr id="232" name="Line 78"/>
                <p:cNvSpPr>
                  <a:spLocks noChangeShapeType="1"/>
                </p:cNvSpPr>
                <p:nvPr/>
              </p:nvSpPr>
              <p:spPr bwMode="auto">
                <a:xfrm>
                  <a:off x="5038" y="2333"/>
                  <a:ext cx="0" cy="34"/>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33" name="Rectangle 79"/>
                <p:cNvSpPr>
                  <a:spLocks noChangeArrowheads="1"/>
                </p:cNvSpPr>
                <p:nvPr/>
              </p:nvSpPr>
              <p:spPr bwMode="auto">
                <a:xfrm>
                  <a:off x="4998" y="2367"/>
                  <a:ext cx="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16</a:t>
                  </a:r>
                  <a:endParaRPr lang="en-US" altLang="en-US" sz="1588" dirty="0">
                    <a:latin typeface="+mn-lt"/>
                  </a:endParaRPr>
                </a:p>
              </p:txBody>
            </p:sp>
            <p:sp>
              <p:nvSpPr>
                <p:cNvPr id="234" name="Line 80"/>
                <p:cNvSpPr>
                  <a:spLocks noChangeShapeType="1"/>
                </p:cNvSpPr>
                <p:nvPr/>
              </p:nvSpPr>
              <p:spPr bwMode="auto">
                <a:xfrm>
                  <a:off x="5312" y="2333"/>
                  <a:ext cx="0" cy="34"/>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35" name="Rectangle 81"/>
                <p:cNvSpPr>
                  <a:spLocks noChangeArrowheads="1"/>
                </p:cNvSpPr>
                <p:nvPr/>
              </p:nvSpPr>
              <p:spPr bwMode="auto">
                <a:xfrm>
                  <a:off x="5272" y="2367"/>
                  <a:ext cx="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20</a:t>
                  </a:r>
                  <a:endParaRPr lang="en-US" altLang="en-US" sz="1588" dirty="0">
                    <a:latin typeface="+mn-lt"/>
                  </a:endParaRPr>
                </a:p>
              </p:txBody>
            </p:sp>
            <p:sp>
              <p:nvSpPr>
                <p:cNvPr id="236" name="Line 82"/>
                <p:cNvSpPr>
                  <a:spLocks noChangeShapeType="1"/>
                </p:cNvSpPr>
                <p:nvPr/>
              </p:nvSpPr>
              <p:spPr bwMode="auto">
                <a:xfrm>
                  <a:off x="5590" y="2333"/>
                  <a:ext cx="0" cy="34"/>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37" name="Rectangle 83"/>
                <p:cNvSpPr>
                  <a:spLocks noChangeArrowheads="1"/>
                </p:cNvSpPr>
                <p:nvPr/>
              </p:nvSpPr>
              <p:spPr bwMode="auto">
                <a:xfrm>
                  <a:off x="5550" y="2367"/>
                  <a:ext cx="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24</a:t>
                  </a:r>
                  <a:endParaRPr lang="en-US" altLang="en-US" sz="1588" dirty="0">
                    <a:latin typeface="+mn-lt"/>
                  </a:endParaRPr>
                </a:p>
              </p:txBody>
            </p:sp>
            <p:sp>
              <p:nvSpPr>
                <p:cNvPr id="238" name="Freeform 84"/>
                <p:cNvSpPr>
                  <a:spLocks/>
                </p:cNvSpPr>
                <p:nvPr/>
              </p:nvSpPr>
              <p:spPr bwMode="auto">
                <a:xfrm>
                  <a:off x="1072" y="4269"/>
                  <a:ext cx="0" cy="86"/>
                </a:xfrm>
                <a:custGeom>
                  <a:avLst/>
                  <a:gdLst>
                    <a:gd name="T0" fmla="*/ 0 h 86"/>
                    <a:gd name="T1" fmla="*/ 50 h 86"/>
                    <a:gd name="T2" fmla="*/ 86 h 86"/>
                  </a:gdLst>
                  <a:ahLst/>
                  <a:cxnLst>
                    <a:cxn ang="0">
                      <a:pos x="0" y="T0"/>
                    </a:cxn>
                    <a:cxn ang="0">
                      <a:pos x="0" y="T1"/>
                    </a:cxn>
                    <a:cxn ang="0">
                      <a:pos x="0" y="T2"/>
                    </a:cxn>
                  </a:cxnLst>
                  <a:rect l="0" t="0" r="r" b="b"/>
                  <a:pathLst>
                    <a:path h="86">
                      <a:moveTo>
                        <a:pt x="0" y="0"/>
                      </a:moveTo>
                      <a:lnTo>
                        <a:pt x="0" y="50"/>
                      </a:lnTo>
                      <a:lnTo>
                        <a:pt x="0" y="86"/>
                      </a:lnTo>
                    </a:path>
                  </a:pathLst>
                </a:custGeom>
                <a:noFill/>
                <a:ln w="285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39" name="Line 85"/>
                <p:cNvSpPr>
                  <a:spLocks noChangeShapeType="1"/>
                </p:cNvSpPr>
                <p:nvPr/>
              </p:nvSpPr>
              <p:spPr bwMode="auto">
                <a:xfrm>
                  <a:off x="1072" y="2913"/>
                  <a:ext cx="0" cy="1318"/>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40" name="Rectangle 86"/>
                <p:cNvSpPr>
                  <a:spLocks noChangeArrowheads="1"/>
                </p:cNvSpPr>
                <p:nvPr/>
              </p:nvSpPr>
              <p:spPr bwMode="auto">
                <a:xfrm>
                  <a:off x="906" y="2901"/>
                  <a:ext cx="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75</a:t>
                  </a:r>
                  <a:endParaRPr lang="en-US" altLang="en-US" sz="1588" dirty="0">
                    <a:latin typeface="+mn-lt"/>
                  </a:endParaRPr>
                </a:p>
              </p:txBody>
            </p:sp>
            <p:sp>
              <p:nvSpPr>
                <p:cNvPr id="241" name="Line 87"/>
                <p:cNvSpPr>
                  <a:spLocks noChangeShapeType="1"/>
                </p:cNvSpPr>
                <p:nvPr/>
              </p:nvSpPr>
              <p:spPr bwMode="auto">
                <a:xfrm>
                  <a:off x="1006" y="3369"/>
                  <a:ext cx="66"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42" name="Rectangle 88"/>
                <p:cNvSpPr>
                  <a:spLocks noChangeArrowheads="1"/>
                </p:cNvSpPr>
                <p:nvPr/>
              </p:nvSpPr>
              <p:spPr bwMode="auto">
                <a:xfrm>
                  <a:off x="906" y="3313"/>
                  <a:ext cx="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70</a:t>
                  </a:r>
                  <a:endParaRPr lang="en-US" altLang="en-US" sz="1588" dirty="0">
                    <a:latin typeface="+mn-lt"/>
                  </a:endParaRPr>
                </a:p>
              </p:txBody>
            </p:sp>
            <p:sp>
              <p:nvSpPr>
                <p:cNvPr id="243" name="Line 89"/>
                <p:cNvSpPr>
                  <a:spLocks noChangeShapeType="1"/>
                </p:cNvSpPr>
                <p:nvPr/>
              </p:nvSpPr>
              <p:spPr bwMode="auto">
                <a:xfrm>
                  <a:off x="1006" y="4193"/>
                  <a:ext cx="66"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44" name="Rectangle 90"/>
                <p:cNvSpPr>
                  <a:spLocks noChangeArrowheads="1"/>
                </p:cNvSpPr>
                <p:nvPr/>
              </p:nvSpPr>
              <p:spPr bwMode="auto">
                <a:xfrm>
                  <a:off x="906" y="4139"/>
                  <a:ext cx="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60</a:t>
                  </a:r>
                  <a:endParaRPr lang="en-US" altLang="en-US" sz="1588" dirty="0">
                    <a:latin typeface="+mn-lt"/>
                  </a:endParaRPr>
                </a:p>
              </p:txBody>
            </p:sp>
            <p:sp>
              <p:nvSpPr>
                <p:cNvPr id="245" name="Line 91"/>
                <p:cNvSpPr>
                  <a:spLocks noChangeShapeType="1"/>
                </p:cNvSpPr>
                <p:nvPr/>
              </p:nvSpPr>
              <p:spPr bwMode="auto">
                <a:xfrm>
                  <a:off x="1006" y="4321"/>
                  <a:ext cx="66"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46" name="Line 92"/>
                <p:cNvSpPr>
                  <a:spLocks noChangeShapeType="1"/>
                </p:cNvSpPr>
                <p:nvPr/>
              </p:nvSpPr>
              <p:spPr bwMode="auto">
                <a:xfrm>
                  <a:off x="1072" y="4321"/>
                  <a:ext cx="1780"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47" name="Rectangle 93"/>
                <p:cNvSpPr>
                  <a:spLocks noChangeArrowheads="1"/>
                </p:cNvSpPr>
                <p:nvPr/>
              </p:nvSpPr>
              <p:spPr bwMode="auto">
                <a:xfrm>
                  <a:off x="948" y="4267"/>
                  <a:ext cx="4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0</a:t>
                  </a:r>
                  <a:endParaRPr lang="en-US" altLang="en-US" sz="1588" dirty="0">
                    <a:latin typeface="+mn-lt"/>
                  </a:endParaRPr>
                </a:p>
              </p:txBody>
            </p:sp>
            <p:sp>
              <p:nvSpPr>
                <p:cNvPr id="248" name="Rectangle 94"/>
                <p:cNvSpPr>
                  <a:spLocks noChangeArrowheads="1"/>
                </p:cNvSpPr>
                <p:nvPr/>
              </p:nvSpPr>
              <p:spPr bwMode="auto">
                <a:xfrm>
                  <a:off x="1050" y="4347"/>
                  <a:ext cx="4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0</a:t>
                  </a:r>
                  <a:endParaRPr lang="en-US" altLang="en-US" sz="1588" dirty="0">
                    <a:latin typeface="+mn-lt"/>
                  </a:endParaRPr>
                </a:p>
              </p:txBody>
            </p:sp>
            <p:sp>
              <p:nvSpPr>
                <p:cNvPr id="249" name="Line 95"/>
                <p:cNvSpPr>
                  <a:spLocks noChangeShapeType="1"/>
                </p:cNvSpPr>
                <p:nvPr/>
              </p:nvSpPr>
              <p:spPr bwMode="auto">
                <a:xfrm>
                  <a:off x="1278" y="4319"/>
                  <a:ext cx="0" cy="36"/>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50" name="Rectangle 96"/>
                <p:cNvSpPr>
                  <a:spLocks noChangeArrowheads="1"/>
                </p:cNvSpPr>
                <p:nvPr/>
              </p:nvSpPr>
              <p:spPr bwMode="auto">
                <a:xfrm>
                  <a:off x="1256" y="4347"/>
                  <a:ext cx="4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4</a:t>
                  </a:r>
                  <a:endParaRPr lang="en-US" altLang="en-US" sz="1588" dirty="0">
                    <a:latin typeface="+mn-lt"/>
                  </a:endParaRPr>
                </a:p>
              </p:txBody>
            </p:sp>
            <p:sp>
              <p:nvSpPr>
                <p:cNvPr id="251" name="Line 97"/>
                <p:cNvSpPr>
                  <a:spLocks noChangeShapeType="1"/>
                </p:cNvSpPr>
                <p:nvPr/>
              </p:nvSpPr>
              <p:spPr bwMode="auto">
                <a:xfrm>
                  <a:off x="1486" y="4319"/>
                  <a:ext cx="0" cy="36"/>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52" name="Rectangle 98"/>
                <p:cNvSpPr>
                  <a:spLocks noChangeArrowheads="1"/>
                </p:cNvSpPr>
                <p:nvPr/>
              </p:nvSpPr>
              <p:spPr bwMode="auto">
                <a:xfrm>
                  <a:off x="1464" y="4347"/>
                  <a:ext cx="4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8</a:t>
                  </a:r>
                  <a:endParaRPr lang="en-US" altLang="en-US" sz="1588" dirty="0">
                    <a:latin typeface="+mn-lt"/>
                  </a:endParaRPr>
                </a:p>
              </p:txBody>
            </p:sp>
            <p:sp>
              <p:nvSpPr>
                <p:cNvPr id="253" name="Line 99"/>
                <p:cNvSpPr>
                  <a:spLocks noChangeShapeType="1"/>
                </p:cNvSpPr>
                <p:nvPr/>
              </p:nvSpPr>
              <p:spPr bwMode="auto">
                <a:xfrm>
                  <a:off x="1692" y="4319"/>
                  <a:ext cx="0" cy="36"/>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54" name="Rectangle 100"/>
                <p:cNvSpPr>
                  <a:spLocks noChangeArrowheads="1"/>
                </p:cNvSpPr>
                <p:nvPr/>
              </p:nvSpPr>
              <p:spPr bwMode="auto">
                <a:xfrm>
                  <a:off x="1650" y="4347"/>
                  <a:ext cx="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12</a:t>
                  </a:r>
                  <a:endParaRPr lang="en-US" altLang="en-US" sz="1588" dirty="0">
                    <a:latin typeface="+mn-lt"/>
                  </a:endParaRPr>
                </a:p>
              </p:txBody>
            </p:sp>
            <p:sp>
              <p:nvSpPr>
                <p:cNvPr id="255" name="Line 101"/>
                <p:cNvSpPr>
                  <a:spLocks noChangeShapeType="1"/>
                </p:cNvSpPr>
                <p:nvPr/>
              </p:nvSpPr>
              <p:spPr bwMode="auto">
                <a:xfrm>
                  <a:off x="1898" y="4319"/>
                  <a:ext cx="0" cy="36"/>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56" name="Rectangle 102"/>
                <p:cNvSpPr>
                  <a:spLocks noChangeArrowheads="1"/>
                </p:cNvSpPr>
                <p:nvPr/>
              </p:nvSpPr>
              <p:spPr bwMode="auto">
                <a:xfrm>
                  <a:off x="1858" y="4347"/>
                  <a:ext cx="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16</a:t>
                  </a:r>
                  <a:endParaRPr lang="en-US" altLang="en-US" sz="1588" dirty="0">
                    <a:latin typeface="+mn-lt"/>
                  </a:endParaRPr>
                </a:p>
              </p:txBody>
            </p:sp>
            <p:sp>
              <p:nvSpPr>
                <p:cNvPr id="257" name="Line 103"/>
                <p:cNvSpPr>
                  <a:spLocks noChangeShapeType="1"/>
                </p:cNvSpPr>
                <p:nvPr/>
              </p:nvSpPr>
              <p:spPr bwMode="auto">
                <a:xfrm>
                  <a:off x="2106" y="4319"/>
                  <a:ext cx="0" cy="36"/>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58" name="Rectangle 104"/>
                <p:cNvSpPr>
                  <a:spLocks noChangeArrowheads="1"/>
                </p:cNvSpPr>
                <p:nvPr/>
              </p:nvSpPr>
              <p:spPr bwMode="auto">
                <a:xfrm>
                  <a:off x="2064" y="4347"/>
                  <a:ext cx="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20</a:t>
                  </a:r>
                  <a:endParaRPr lang="en-US" altLang="en-US" sz="1588" dirty="0">
                    <a:latin typeface="+mn-lt"/>
                  </a:endParaRPr>
                </a:p>
              </p:txBody>
            </p:sp>
            <p:sp>
              <p:nvSpPr>
                <p:cNvPr id="259" name="Line 105"/>
                <p:cNvSpPr>
                  <a:spLocks noChangeShapeType="1"/>
                </p:cNvSpPr>
                <p:nvPr/>
              </p:nvSpPr>
              <p:spPr bwMode="auto">
                <a:xfrm>
                  <a:off x="2312" y="4319"/>
                  <a:ext cx="0" cy="36"/>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60" name="Rectangle 106"/>
                <p:cNvSpPr>
                  <a:spLocks noChangeArrowheads="1"/>
                </p:cNvSpPr>
                <p:nvPr/>
              </p:nvSpPr>
              <p:spPr bwMode="auto">
                <a:xfrm>
                  <a:off x="2272" y="4347"/>
                  <a:ext cx="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24</a:t>
                  </a:r>
                  <a:endParaRPr lang="en-US" altLang="en-US" sz="1588" dirty="0">
                    <a:latin typeface="+mn-lt"/>
                  </a:endParaRPr>
                </a:p>
              </p:txBody>
            </p:sp>
            <p:sp>
              <p:nvSpPr>
                <p:cNvPr id="261" name="Line 107"/>
                <p:cNvSpPr>
                  <a:spLocks noChangeShapeType="1"/>
                </p:cNvSpPr>
                <p:nvPr/>
              </p:nvSpPr>
              <p:spPr bwMode="auto">
                <a:xfrm>
                  <a:off x="2520" y="4319"/>
                  <a:ext cx="0" cy="36"/>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62" name="Rectangle 108"/>
                <p:cNvSpPr>
                  <a:spLocks noChangeArrowheads="1"/>
                </p:cNvSpPr>
                <p:nvPr/>
              </p:nvSpPr>
              <p:spPr bwMode="auto">
                <a:xfrm>
                  <a:off x="2478" y="4347"/>
                  <a:ext cx="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28</a:t>
                  </a:r>
                  <a:endParaRPr lang="en-US" altLang="en-US" sz="1588" dirty="0">
                    <a:latin typeface="+mn-lt"/>
                  </a:endParaRPr>
                </a:p>
              </p:txBody>
            </p:sp>
            <p:sp>
              <p:nvSpPr>
                <p:cNvPr id="263" name="Line 109"/>
                <p:cNvSpPr>
                  <a:spLocks noChangeShapeType="1"/>
                </p:cNvSpPr>
                <p:nvPr/>
              </p:nvSpPr>
              <p:spPr bwMode="auto">
                <a:xfrm>
                  <a:off x="2726" y="4319"/>
                  <a:ext cx="0" cy="36"/>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64" name="Rectangle 110"/>
                <p:cNvSpPr>
                  <a:spLocks noChangeArrowheads="1"/>
                </p:cNvSpPr>
                <p:nvPr/>
              </p:nvSpPr>
              <p:spPr bwMode="auto">
                <a:xfrm>
                  <a:off x="2686" y="4347"/>
                  <a:ext cx="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32</a:t>
                  </a:r>
                  <a:endParaRPr lang="en-US" altLang="en-US" sz="1588" dirty="0">
                    <a:latin typeface="+mn-lt"/>
                  </a:endParaRPr>
                </a:p>
              </p:txBody>
            </p:sp>
            <p:sp>
              <p:nvSpPr>
                <p:cNvPr id="268" name="Rectangle 114"/>
                <p:cNvSpPr>
                  <a:spLocks noChangeArrowheads="1"/>
                </p:cNvSpPr>
                <p:nvPr/>
              </p:nvSpPr>
              <p:spPr bwMode="auto">
                <a:xfrm>
                  <a:off x="2054" y="169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endParaRPr lang="en-US" altLang="en-US" sz="1588" dirty="0">
                    <a:latin typeface="+mn-lt"/>
                  </a:endParaRPr>
                </a:p>
              </p:txBody>
            </p:sp>
            <p:sp>
              <p:nvSpPr>
                <p:cNvPr id="269" name="Rectangle 115"/>
                <p:cNvSpPr>
                  <a:spLocks noChangeArrowheads="1"/>
                </p:cNvSpPr>
                <p:nvPr/>
              </p:nvSpPr>
              <p:spPr bwMode="auto">
                <a:xfrm>
                  <a:off x="2072" y="169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endParaRPr lang="en-US" altLang="en-US" sz="1588" dirty="0">
                    <a:latin typeface="+mn-lt"/>
                  </a:endParaRPr>
                </a:p>
              </p:txBody>
            </p:sp>
            <p:sp>
              <p:nvSpPr>
                <p:cNvPr id="270" name="Rectangle 117"/>
                <p:cNvSpPr>
                  <a:spLocks noChangeArrowheads="1"/>
                </p:cNvSpPr>
                <p:nvPr/>
              </p:nvSpPr>
              <p:spPr bwMode="auto">
                <a:xfrm>
                  <a:off x="2138" y="169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endParaRPr lang="en-US" altLang="en-US" sz="1588" dirty="0">
                    <a:latin typeface="+mn-lt"/>
                  </a:endParaRPr>
                </a:p>
              </p:txBody>
            </p:sp>
            <p:sp>
              <p:nvSpPr>
                <p:cNvPr id="271" name="Rectangle 118"/>
                <p:cNvSpPr>
                  <a:spLocks noChangeArrowheads="1"/>
                </p:cNvSpPr>
                <p:nvPr/>
              </p:nvSpPr>
              <p:spPr bwMode="auto">
                <a:xfrm>
                  <a:off x="2162" y="169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endParaRPr lang="en-US" altLang="en-US" sz="1588" dirty="0">
                    <a:latin typeface="+mn-lt"/>
                  </a:endParaRPr>
                </a:p>
              </p:txBody>
            </p:sp>
            <p:sp>
              <p:nvSpPr>
                <p:cNvPr id="272" name="Rectangle 119"/>
                <p:cNvSpPr>
                  <a:spLocks noChangeArrowheads="1"/>
                </p:cNvSpPr>
                <p:nvPr/>
              </p:nvSpPr>
              <p:spPr bwMode="auto">
                <a:xfrm>
                  <a:off x="2200" y="169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endParaRPr lang="en-US" altLang="en-US" sz="1588" dirty="0">
                    <a:latin typeface="+mn-lt"/>
                  </a:endParaRPr>
                </a:p>
              </p:txBody>
            </p:sp>
            <p:sp>
              <p:nvSpPr>
                <p:cNvPr id="273" name="Rectangle 121"/>
                <p:cNvSpPr>
                  <a:spLocks noChangeArrowheads="1"/>
                </p:cNvSpPr>
                <p:nvPr/>
              </p:nvSpPr>
              <p:spPr bwMode="auto">
                <a:xfrm>
                  <a:off x="-363" y="2436"/>
                  <a:ext cx="83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100" b="1" dirty="0">
                      <a:latin typeface="+mn-lt"/>
                    </a:rPr>
                    <a:t>Mepolizumab 75 IV</a:t>
                  </a:r>
                  <a:endParaRPr lang="en-US" altLang="en-US" sz="1100" dirty="0">
                    <a:latin typeface="+mn-lt"/>
                  </a:endParaRPr>
                </a:p>
              </p:txBody>
            </p:sp>
            <p:sp>
              <p:nvSpPr>
                <p:cNvPr id="276" name="Rectangle 124"/>
                <p:cNvSpPr>
                  <a:spLocks noChangeArrowheads="1"/>
                </p:cNvSpPr>
                <p:nvPr/>
              </p:nvSpPr>
              <p:spPr bwMode="auto">
                <a:xfrm>
                  <a:off x="1262" y="306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endParaRPr lang="en-US" altLang="en-US" sz="1588" dirty="0">
                    <a:latin typeface="+mn-lt"/>
                  </a:endParaRPr>
                </a:p>
              </p:txBody>
            </p:sp>
            <p:sp>
              <p:nvSpPr>
                <p:cNvPr id="277" name="Rectangle 126"/>
                <p:cNvSpPr>
                  <a:spLocks noChangeArrowheads="1"/>
                </p:cNvSpPr>
                <p:nvPr/>
              </p:nvSpPr>
              <p:spPr bwMode="auto">
                <a:xfrm>
                  <a:off x="1322" y="306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endParaRPr lang="en-US" altLang="en-US" sz="1588" dirty="0">
                    <a:latin typeface="+mn-lt"/>
                  </a:endParaRPr>
                </a:p>
              </p:txBody>
            </p:sp>
            <p:sp>
              <p:nvSpPr>
                <p:cNvPr id="281" name="Rectangle 135"/>
                <p:cNvSpPr>
                  <a:spLocks noChangeArrowheads="1"/>
                </p:cNvSpPr>
                <p:nvPr/>
              </p:nvSpPr>
              <p:spPr bwMode="auto">
                <a:xfrm>
                  <a:off x="1882" y="220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endParaRPr lang="en-US" altLang="en-US" sz="1588" dirty="0">
                    <a:latin typeface="+mn-lt"/>
                  </a:endParaRPr>
                </a:p>
              </p:txBody>
            </p:sp>
            <p:sp>
              <p:nvSpPr>
                <p:cNvPr id="282" name="Rectangle 137"/>
                <p:cNvSpPr>
                  <a:spLocks noChangeArrowheads="1"/>
                </p:cNvSpPr>
                <p:nvPr/>
              </p:nvSpPr>
              <p:spPr bwMode="auto">
                <a:xfrm>
                  <a:off x="-369" y="2586"/>
                  <a:ext cx="90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1100" b="1" dirty="0">
                      <a:latin typeface="+mn-lt"/>
                    </a:rPr>
                    <a:t>Mepolizumab 100 SC</a:t>
                  </a:r>
                  <a:endParaRPr lang="en-US" altLang="en-US" sz="1100" dirty="0">
                    <a:latin typeface="+mn-lt"/>
                  </a:endParaRPr>
                </a:p>
              </p:txBody>
            </p:sp>
            <p:sp>
              <p:nvSpPr>
                <p:cNvPr id="285" name="Freeform 143"/>
                <p:cNvSpPr>
                  <a:spLocks/>
                </p:cNvSpPr>
                <p:nvPr/>
              </p:nvSpPr>
              <p:spPr bwMode="auto">
                <a:xfrm>
                  <a:off x="1078" y="1195"/>
                  <a:ext cx="1688" cy="1138"/>
                </a:xfrm>
                <a:custGeom>
                  <a:avLst/>
                  <a:gdLst>
                    <a:gd name="T0" fmla="*/ 24 w 1688"/>
                    <a:gd name="T1" fmla="*/ 1128 h 1138"/>
                    <a:gd name="T2" fmla="*/ 60 w 1688"/>
                    <a:gd name="T3" fmla="*/ 1090 h 1138"/>
                    <a:gd name="T4" fmla="*/ 94 w 1688"/>
                    <a:gd name="T5" fmla="*/ 1064 h 1138"/>
                    <a:gd name="T6" fmla="*/ 108 w 1688"/>
                    <a:gd name="T7" fmla="*/ 1044 h 1138"/>
                    <a:gd name="T8" fmla="*/ 116 w 1688"/>
                    <a:gd name="T9" fmla="*/ 1032 h 1138"/>
                    <a:gd name="T10" fmla="*/ 138 w 1688"/>
                    <a:gd name="T11" fmla="*/ 1014 h 1138"/>
                    <a:gd name="T12" fmla="*/ 204 w 1688"/>
                    <a:gd name="T13" fmla="*/ 1004 h 1138"/>
                    <a:gd name="T14" fmla="*/ 212 w 1688"/>
                    <a:gd name="T15" fmla="*/ 964 h 1138"/>
                    <a:gd name="T16" fmla="*/ 248 w 1688"/>
                    <a:gd name="T17" fmla="*/ 928 h 1138"/>
                    <a:gd name="T18" fmla="*/ 266 w 1688"/>
                    <a:gd name="T19" fmla="*/ 916 h 1138"/>
                    <a:gd name="T20" fmla="*/ 304 w 1688"/>
                    <a:gd name="T21" fmla="*/ 888 h 1138"/>
                    <a:gd name="T22" fmla="*/ 340 w 1688"/>
                    <a:gd name="T23" fmla="*/ 842 h 1138"/>
                    <a:gd name="T24" fmla="*/ 378 w 1688"/>
                    <a:gd name="T25" fmla="*/ 802 h 1138"/>
                    <a:gd name="T26" fmla="*/ 412 w 1688"/>
                    <a:gd name="T27" fmla="*/ 770 h 1138"/>
                    <a:gd name="T28" fmla="*/ 464 w 1688"/>
                    <a:gd name="T29" fmla="*/ 752 h 1138"/>
                    <a:gd name="T30" fmla="*/ 486 w 1688"/>
                    <a:gd name="T31" fmla="*/ 716 h 1138"/>
                    <a:gd name="T32" fmla="*/ 530 w 1688"/>
                    <a:gd name="T33" fmla="*/ 686 h 1138"/>
                    <a:gd name="T34" fmla="*/ 570 w 1688"/>
                    <a:gd name="T35" fmla="*/ 650 h 1138"/>
                    <a:gd name="T36" fmla="*/ 600 w 1688"/>
                    <a:gd name="T37" fmla="*/ 636 h 1138"/>
                    <a:gd name="T38" fmla="*/ 628 w 1688"/>
                    <a:gd name="T39" fmla="*/ 610 h 1138"/>
                    <a:gd name="T40" fmla="*/ 666 w 1688"/>
                    <a:gd name="T41" fmla="*/ 600 h 1138"/>
                    <a:gd name="T42" fmla="*/ 666 w 1688"/>
                    <a:gd name="T43" fmla="*/ 590 h 1138"/>
                    <a:gd name="T44" fmla="*/ 706 w 1688"/>
                    <a:gd name="T45" fmla="*/ 552 h 1138"/>
                    <a:gd name="T46" fmla="*/ 770 w 1688"/>
                    <a:gd name="T47" fmla="*/ 532 h 1138"/>
                    <a:gd name="T48" fmla="*/ 812 w 1688"/>
                    <a:gd name="T49" fmla="*/ 504 h 1138"/>
                    <a:gd name="T50" fmla="*/ 848 w 1688"/>
                    <a:gd name="T51" fmla="*/ 492 h 1138"/>
                    <a:gd name="T52" fmla="*/ 874 w 1688"/>
                    <a:gd name="T53" fmla="*/ 464 h 1138"/>
                    <a:gd name="T54" fmla="*/ 894 w 1688"/>
                    <a:gd name="T55" fmla="*/ 446 h 1138"/>
                    <a:gd name="T56" fmla="*/ 932 w 1688"/>
                    <a:gd name="T57" fmla="*/ 434 h 1138"/>
                    <a:gd name="T58" fmla="*/ 960 w 1688"/>
                    <a:gd name="T59" fmla="*/ 396 h 1138"/>
                    <a:gd name="T60" fmla="*/ 1006 w 1688"/>
                    <a:gd name="T61" fmla="*/ 378 h 1138"/>
                    <a:gd name="T62" fmla="*/ 1034 w 1688"/>
                    <a:gd name="T63" fmla="*/ 348 h 1138"/>
                    <a:gd name="T64" fmla="*/ 1070 w 1688"/>
                    <a:gd name="T65" fmla="*/ 340 h 1138"/>
                    <a:gd name="T66" fmla="*/ 1112 w 1688"/>
                    <a:gd name="T67" fmla="*/ 284 h 1138"/>
                    <a:gd name="T68" fmla="*/ 1164 w 1688"/>
                    <a:gd name="T69" fmla="*/ 272 h 1138"/>
                    <a:gd name="T70" fmla="*/ 1192 w 1688"/>
                    <a:gd name="T71" fmla="*/ 236 h 1138"/>
                    <a:gd name="T72" fmla="*/ 1228 w 1688"/>
                    <a:gd name="T73" fmla="*/ 204 h 1138"/>
                    <a:gd name="T74" fmla="*/ 1250 w 1688"/>
                    <a:gd name="T75" fmla="*/ 178 h 1138"/>
                    <a:gd name="T76" fmla="*/ 1294 w 1688"/>
                    <a:gd name="T77" fmla="*/ 178 h 1138"/>
                    <a:gd name="T78" fmla="*/ 1310 w 1688"/>
                    <a:gd name="T79" fmla="*/ 166 h 1138"/>
                    <a:gd name="T80" fmla="*/ 1376 w 1688"/>
                    <a:gd name="T81" fmla="*/ 120 h 1138"/>
                    <a:gd name="T82" fmla="*/ 1446 w 1688"/>
                    <a:gd name="T83" fmla="*/ 108 h 1138"/>
                    <a:gd name="T84" fmla="*/ 1502 w 1688"/>
                    <a:gd name="T85" fmla="*/ 68 h 1138"/>
                    <a:gd name="T86" fmla="*/ 1594 w 1688"/>
                    <a:gd name="T87" fmla="*/ 42 h 1138"/>
                    <a:gd name="T88" fmla="*/ 1642 w 1688"/>
                    <a:gd name="T89" fmla="*/ 22 h 1138"/>
                    <a:gd name="T90" fmla="*/ 1688 w 1688"/>
                    <a:gd name="T91" fmla="*/ 12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8" h="1138">
                      <a:moveTo>
                        <a:pt x="0" y="1138"/>
                      </a:moveTo>
                      <a:lnTo>
                        <a:pt x="6" y="1130"/>
                      </a:lnTo>
                      <a:lnTo>
                        <a:pt x="24" y="1128"/>
                      </a:lnTo>
                      <a:lnTo>
                        <a:pt x="30" y="1116"/>
                      </a:lnTo>
                      <a:lnTo>
                        <a:pt x="36" y="1102"/>
                      </a:lnTo>
                      <a:lnTo>
                        <a:pt x="60" y="1090"/>
                      </a:lnTo>
                      <a:lnTo>
                        <a:pt x="70" y="1072"/>
                      </a:lnTo>
                      <a:lnTo>
                        <a:pt x="84" y="1072"/>
                      </a:lnTo>
                      <a:lnTo>
                        <a:pt x="94" y="1064"/>
                      </a:lnTo>
                      <a:lnTo>
                        <a:pt x="102" y="1050"/>
                      </a:lnTo>
                      <a:lnTo>
                        <a:pt x="102" y="1050"/>
                      </a:lnTo>
                      <a:lnTo>
                        <a:pt x="108" y="1044"/>
                      </a:lnTo>
                      <a:lnTo>
                        <a:pt x="116" y="1038"/>
                      </a:lnTo>
                      <a:lnTo>
                        <a:pt x="116" y="1038"/>
                      </a:lnTo>
                      <a:lnTo>
                        <a:pt x="116" y="1032"/>
                      </a:lnTo>
                      <a:lnTo>
                        <a:pt x="114" y="1024"/>
                      </a:lnTo>
                      <a:lnTo>
                        <a:pt x="136" y="1024"/>
                      </a:lnTo>
                      <a:lnTo>
                        <a:pt x="138" y="1014"/>
                      </a:lnTo>
                      <a:lnTo>
                        <a:pt x="182" y="1014"/>
                      </a:lnTo>
                      <a:lnTo>
                        <a:pt x="182" y="1004"/>
                      </a:lnTo>
                      <a:lnTo>
                        <a:pt x="204" y="1004"/>
                      </a:lnTo>
                      <a:lnTo>
                        <a:pt x="204" y="986"/>
                      </a:lnTo>
                      <a:lnTo>
                        <a:pt x="212" y="986"/>
                      </a:lnTo>
                      <a:lnTo>
                        <a:pt x="212" y="964"/>
                      </a:lnTo>
                      <a:lnTo>
                        <a:pt x="228" y="950"/>
                      </a:lnTo>
                      <a:lnTo>
                        <a:pt x="246" y="936"/>
                      </a:lnTo>
                      <a:lnTo>
                        <a:pt x="248" y="928"/>
                      </a:lnTo>
                      <a:lnTo>
                        <a:pt x="266" y="928"/>
                      </a:lnTo>
                      <a:lnTo>
                        <a:pt x="266" y="916"/>
                      </a:lnTo>
                      <a:lnTo>
                        <a:pt x="266" y="916"/>
                      </a:lnTo>
                      <a:lnTo>
                        <a:pt x="284" y="916"/>
                      </a:lnTo>
                      <a:lnTo>
                        <a:pt x="284" y="916"/>
                      </a:lnTo>
                      <a:lnTo>
                        <a:pt x="304" y="888"/>
                      </a:lnTo>
                      <a:lnTo>
                        <a:pt x="326" y="860"/>
                      </a:lnTo>
                      <a:lnTo>
                        <a:pt x="340" y="860"/>
                      </a:lnTo>
                      <a:lnTo>
                        <a:pt x="340" y="842"/>
                      </a:lnTo>
                      <a:lnTo>
                        <a:pt x="362" y="828"/>
                      </a:lnTo>
                      <a:lnTo>
                        <a:pt x="362" y="802"/>
                      </a:lnTo>
                      <a:lnTo>
                        <a:pt x="378" y="802"/>
                      </a:lnTo>
                      <a:lnTo>
                        <a:pt x="378" y="782"/>
                      </a:lnTo>
                      <a:lnTo>
                        <a:pt x="412" y="782"/>
                      </a:lnTo>
                      <a:lnTo>
                        <a:pt x="412" y="770"/>
                      </a:lnTo>
                      <a:lnTo>
                        <a:pt x="432" y="770"/>
                      </a:lnTo>
                      <a:lnTo>
                        <a:pt x="432" y="752"/>
                      </a:lnTo>
                      <a:lnTo>
                        <a:pt x="464" y="752"/>
                      </a:lnTo>
                      <a:lnTo>
                        <a:pt x="472" y="734"/>
                      </a:lnTo>
                      <a:lnTo>
                        <a:pt x="486" y="734"/>
                      </a:lnTo>
                      <a:lnTo>
                        <a:pt x="486" y="716"/>
                      </a:lnTo>
                      <a:lnTo>
                        <a:pt x="504" y="706"/>
                      </a:lnTo>
                      <a:lnTo>
                        <a:pt x="512" y="706"/>
                      </a:lnTo>
                      <a:lnTo>
                        <a:pt x="530" y="686"/>
                      </a:lnTo>
                      <a:lnTo>
                        <a:pt x="542" y="686"/>
                      </a:lnTo>
                      <a:lnTo>
                        <a:pt x="542" y="664"/>
                      </a:lnTo>
                      <a:lnTo>
                        <a:pt x="570" y="650"/>
                      </a:lnTo>
                      <a:lnTo>
                        <a:pt x="584" y="650"/>
                      </a:lnTo>
                      <a:lnTo>
                        <a:pt x="584" y="636"/>
                      </a:lnTo>
                      <a:lnTo>
                        <a:pt x="600" y="636"/>
                      </a:lnTo>
                      <a:lnTo>
                        <a:pt x="608" y="628"/>
                      </a:lnTo>
                      <a:lnTo>
                        <a:pt x="628" y="628"/>
                      </a:lnTo>
                      <a:lnTo>
                        <a:pt x="628" y="610"/>
                      </a:lnTo>
                      <a:lnTo>
                        <a:pt x="642" y="600"/>
                      </a:lnTo>
                      <a:lnTo>
                        <a:pt x="642" y="600"/>
                      </a:lnTo>
                      <a:lnTo>
                        <a:pt x="666" y="600"/>
                      </a:lnTo>
                      <a:lnTo>
                        <a:pt x="666" y="600"/>
                      </a:lnTo>
                      <a:lnTo>
                        <a:pt x="668" y="596"/>
                      </a:lnTo>
                      <a:lnTo>
                        <a:pt x="666" y="590"/>
                      </a:lnTo>
                      <a:lnTo>
                        <a:pt x="690" y="590"/>
                      </a:lnTo>
                      <a:lnTo>
                        <a:pt x="706" y="566"/>
                      </a:lnTo>
                      <a:lnTo>
                        <a:pt x="706" y="552"/>
                      </a:lnTo>
                      <a:lnTo>
                        <a:pt x="734" y="552"/>
                      </a:lnTo>
                      <a:lnTo>
                        <a:pt x="748" y="532"/>
                      </a:lnTo>
                      <a:lnTo>
                        <a:pt x="770" y="532"/>
                      </a:lnTo>
                      <a:lnTo>
                        <a:pt x="786" y="514"/>
                      </a:lnTo>
                      <a:lnTo>
                        <a:pt x="812" y="514"/>
                      </a:lnTo>
                      <a:lnTo>
                        <a:pt x="812" y="504"/>
                      </a:lnTo>
                      <a:lnTo>
                        <a:pt x="828" y="504"/>
                      </a:lnTo>
                      <a:lnTo>
                        <a:pt x="828" y="492"/>
                      </a:lnTo>
                      <a:lnTo>
                        <a:pt x="848" y="492"/>
                      </a:lnTo>
                      <a:lnTo>
                        <a:pt x="848" y="472"/>
                      </a:lnTo>
                      <a:lnTo>
                        <a:pt x="856" y="464"/>
                      </a:lnTo>
                      <a:lnTo>
                        <a:pt x="874" y="464"/>
                      </a:lnTo>
                      <a:lnTo>
                        <a:pt x="874" y="454"/>
                      </a:lnTo>
                      <a:lnTo>
                        <a:pt x="894" y="454"/>
                      </a:lnTo>
                      <a:lnTo>
                        <a:pt x="894" y="446"/>
                      </a:lnTo>
                      <a:lnTo>
                        <a:pt x="912" y="446"/>
                      </a:lnTo>
                      <a:lnTo>
                        <a:pt x="912" y="434"/>
                      </a:lnTo>
                      <a:lnTo>
                        <a:pt x="932" y="434"/>
                      </a:lnTo>
                      <a:lnTo>
                        <a:pt x="932" y="418"/>
                      </a:lnTo>
                      <a:lnTo>
                        <a:pt x="950" y="418"/>
                      </a:lnTo>
                      <a:lnTo>
                        <a:pt x="960" y="396"/>
                      </a:lnTo>
                      <a:lnTo>
                        <a:pt x="978" y="396"/>
                      </a:lnTo>
                      <a:lnTo>
                        <a:pt x="990" y="378"/>
                      </a:lnTo>
                      <a:lnTo>
                        <a:pt x="1006" y="378"/>
                      </a:lnTo>
                      <a:lnTo>
                        <a:pt x="1006" y="368"/>
                      </a:lnTo>
                      <a:lnTo>
                        <a:pt x="1022" y="368"/>
                      </a:lnTo>
                      <a:lnTo>
                        <a:pt x="1034" y="348"/>
                      </a:lnTo>
                      <a:lnTo>
                        <a:pt x="1050" y="348"/>
                      </a:lnTo>
                      <a:lnTo>
                        <a:pt x="1050" y="340"/>
                      </a:lnTo>
                      <a:lnTo>
                        <a:pt x="1070" y="340"/>
                      </a:lnTo>
                      <a:lnTo>
                        <a:pt x="1080" y="328"/>
                      </a:lnTo>
                      <a:lnTo>
                        <a:pt x="1080" y="312"/>
                      </a:lnTo>
                      <a:lnTo>
                        <a:pt x="1112" y="284"/>
                      </a:lnTo>
                      <a:lnTo>
                        <a:pt x="1148" y="284"/>
                      </a:lnTo>
                      <a:lnTo>
                        <a:pt x="1148" y="272"/>
                      </a:lnTo>
                      <a:lnTo>
                        <a:pt x="1164" y="272"/>
                      </a:lnTo>
                      <a:lnTo>
                        <a:pt x="1164" y="260"/>
                      </a:lnTo>
                      <a:lnTo>
                        <a:pt x="1192" y="260"/>
                      </a:lnTo>
                      <a:lnTo>
                        <a:pt x="1192" y="236"/>
                      </a:lnTo>
                      <a:lnTo>
                        <a:pt x="1210" y="236"/>
                      </a:lnTo>
                      <a:lnTo>
                        <a:pt x="1210" y="216"/>
                      </a:lnTo>
                      <a:lnTo>
                        <a:pt x="1228" y="204"/>
                      </a:lnTo>
                      <a:lnTo>
                        <a:pt x="1238" y="204"/>
                      </a:lnTo>
                      <a:lnTo>
                        <a:pt x="1238" y="188"/>
                      </a:lnTo>
                      <a:lnTo>
                        <a:pt x="1250" y="178"/>
                      </a:lnTo>
                      <a:lnTo>
                        <a:pt x="1250" y="178"/>
                      </a:lnTo>
                      <a:lnTo>
                        <a:pt x="1294" y="178"/>
                      </a:lnTo>
                      <a:lnTo>
                        <a:pt x="1294" y="178"/>
                      </a:lnTo>
                      <a:lnTo>
                        <a:pt x="1296" y="172"/>
                      </a:lnTo>
                      <a:lnTo>
                        <a:pt x="1294" y="166"/>
                      </a:lnTo>
                      <a:lnTo>
                        <a:pt x="1310" y="166"/>
                      </a:lnTo>
                      <a:lnTo>
                        <a:pt x="1340" y="138"/>
                      </a:lnTo>
                      <a:lnTo>
                        <a:pt x="1360" y="138"/>
                      </a:lnTo>
                      <a:lnTo>
                        <a:pt x="1376" y="120"/>
                      </a:lnTo>
                      <a:lnTo>
                        <a:pt x="1406" y="120"/>
                      </a:lnTo>
                      <a:lnTo>
                        <a:pt x="1406" y="108"/>
                      </a:lnTo>
                      <a:lnTo>
                        <a:pt x="1446" y="108"/>
                      </a:lnTo>
                      <a:lnTo>
                        <a:pt x="1446" y="80"/>
                      </a:lnTo>
                      <a:lnTo>
                        <a:pt x="1502" y="80"/>
                      </a:lnTo>
                      <a:lnTo>
                        <a:pt x="1502" y="68"/>
                      </a:lnTo>
                      <a:lnTo>
                        <a:pt x="1518" y="68"/>
                      </a:lnTo>
                      <a:lnTo>
                        <a:pt x="1538" y="42"/>
                      </a:lnTo>
                      <a:lnTo>
                        <a:pt x="1594" y="42"/>
                      </a:lnTo>
                      <a:lnTo>
                        <a:pt x="1594" y="30"/>
                      </a:lnTo>
                      <a:lnTo>
                        <a:pt x="1642" y="30"/>
                      </a:lnTo>
                      <a:lnTo>
                        <a:pt x="1642" y="22"/>
                      </a:lnTo>
                      <a:lnTo>
                        <a:pt x="1660" y="22"/>
                      </a:lnTo>
                      <a:lnTo>
                        <a:pt x="1660" y="12"/>
                      </a:lnTo>
                      <a:lnTo>
                        <a:pt x="1688" y="12"/>
                      </a:lnTo>
                      <a:lnTo>
                        <a:pt x="1688" y="0"/>
                      </a:lnTo>
                    </a:path>
                  </a:pathLst>
                </a:custGeom>
                <a:noFill/>
                <a:ln w="19050">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86" name="Freeform 144"/>
                <p:cNvSpPr>
                  <a:spLocks/>
                </p:cNvSpPr>
                <p:nvPr/>
              </p:nvSpPr>
              <p:spPr bwMode="auto">
                <a:xfrm>
                  <a:off x="1084" y="1725"/>
                  <a:ext cx="1808" cy="600"/>
                </a:xfrm>
                <a:custGeom>
                  <a:avLst/>
                  <a:gdLst>
                    <a:gd name="T0" fmla="*/ 22 w 1808"/>
                    <a:gd name="T1" fmla="*/ 590 h 600"/>
                    <a:gd name="T2" fmla="*/ 54 w 1808"/>
                    <a:gd name="T3" fmla="*/ 560 h 600"/>
                    <a:gd name="T4" fmla="*/ 84 w 1808"/>
                    <a:gd name="T5" fmla="*/ 538 h 600"/>
                    <a:gd name="T6" fmla="*/ 124 w 1808"/>
                    <a:gd name="T7" fmla="*/ 534 h 600"/>
                    <a:gd name="T8" fmla="*/ 140 w 1808"/>
                    <a:gd name="T9" fmla="*/ 506 h 600"/>
                    <a:gd name="T10" fmla="*/ 158 w 1808"/>
                    <a:gd name="T11" fmla="*/ 494 h 600"/>
                    <a:gd name="T12" fmla="*/ 216 w 1808"/>
                    <a:gd name="T13" fmla="*/ 476 h 600"/>
                    <a:gd name="T14" fmla="*/ 232 w 1808"/>
                    <a:gd name="T15" fmla="*/ 464 h 600"/>
                    <a:gd name="T16" fmla="*/ 290 w 1808"/>
                    <a:gd name="T17" fmla="*/ 454 h 600"/>
                    <a:gd name="T18" fmla="*/ 316 w 1808"/>
                    <a:gd name="T19" fmla="*/ 454 h 600"/>
                    <a:gd name="T20" fmla="*/ 316 w 1808"/>
                    <a:gd name="T21" fmla="*/ 434 h 600"/>
                    <a:gd name="T22" fmla="*/ 332 w 1808"/>
                    <a:gd name="T23" fmla="*/ 434 h 600"/>
                    <a:gd name="T24" fmla="*/ 332 w 1808"/>
                    <a:gd name="T25" fmla="*/ 432 h 600"/>
                    <a:gd name="T26" fmla="*/ 332 w 1808"/>
                    <a:gd name="T27" fmla="*/ 424 h 600"/>
                    <a:gd name="T28" fmla="*/ 362 w 1808"/>
                    <a:gd name="T29" fmla="*/ 406 h 600"/>
                    <a:gd name="T30" fmla="*/ 404 w 1808"/>
                    <a:gd name="T31" fmla="*/ 388 h 600"/>
                    <a:gd name="T32" fmla="*/ 418 w 1808"/>
                    <a:gd name="T33" fmla="*/ 370 h 600"/>
                    <a:gd name="T34" fmla="*/ 458 w 1808"/>
                    <a:gd name="T35" fmla="*/ 358 h 600"/>
                    <a:gd name="T36" fmla="*/ 520 w 1808"/>
                    <a:gd name="T37" fmla="*/ 338 h 600"/>
                    <a:gd name="T38" fmla="*/ 536 w 1808"/>
                    <a:gd name="T39" fmla="*/ 330 h 600"/>
                    <a:gd name="T40" fmla="*/ 558 w 1808"/>
                    <a:gd name="T41" fmla="*/ 320 h 600"/>
                    <a:gd name="T42" fmla="*/ 598 w 1808"/>
                    <a:gd name="T43" fmla="*/ 308 h 600"/>
                    <a:gd name="T44" fmla="*/ 620 w 1808"/>
                    <a:gd name="T45" fmla="*/ 302 h 600"/>
                    <a:gd name="T46" fmla="*/ 692 w 1808"/>
                    <a:gd name="T47" fmla="*/ 282 h 600"/>
                    <a:gd name="T48" fmla="*/ 762 w 1808"/>
                    <a:gd name="T49" fmla="*/ 272 h 600"/>
                    <a:gd name="T50" fmla="*/ 790 w 1808"/>
                    <a:gd name="T51" fmla="*/ 254 h 600"/>
                    <a:gd name="T52" fmla="*/ 840 w 1808"/>
                    <a:gd name="T53" fmla="*/ 242 h 600"/>
                    <a:gd name="T54" fmla="*/ 846 w 1808"/>
                    <a:gd name="T55" fmla="*/ 216 h 600"/>
                    <a:gd name="T56" fmla="*/ 864 w 1808"/>
                    <a:gd name="T57" fmla="*/ 204 h 600"/>
                    <a:gd name="T58" fmla="*/ 908 w 1808"/>
                    <a:gd name="T59" fmla="*/ 194 h 600"/>
                    <a:gd name="T60" fmla="*/ 946 w 1808"/>
                    <a:gd name="T61" fmla="*/ 184 h 600"/>
                    <a:gd name="T62" fmla="*/ 978 w 1808"/>
                    <a:gd name="T63" fmla="*/ 170 h 600"/>
                    <a:gd name="T64" fmla="*/ 1026 w 1808"/>
                    <a:gd name="T65" fmla="*/ 158 h 600"/>
                    <a:gd name="T66" fmla="*/ 1074 w 1808"/>
                    <a:gd name="T67" fmla="*/ 146 h 600"/>
                    <a:gd name="T68" fmla="*/ 1154 w 1808"/>
                    <a:gd name="T69" fmla="*/ 134 h 600"/>
                    <a:gd name="T70" fmla="*/ 1178 w 1808"/>
                    <a:gd name="T71" fmla="*/ 128 h 600"/>
                    <a:gd name="T72" fmla="*/ 1198 w 1808"/>
                    <a:gd name="T73" fmla="*/ 118 h 600"/>
                    <a:gd name="T74" fmla="*/ 1232 w 1808"/>
                    <a:gd name="T75" fmla="*/ 108 h 600"/>
                    <a:gd name="T76" fmla="*/ 1284 w 1808"/>
                    <a:gd name="T77" fmla="*/ 100 h 600"/>
                    <a:gd name="T78" fmla="*/ 1354 w 1808"/>
                    <a:gd name="T79" fmla="*/ 86 h 600"/>
                    <a:gd name="T80" fmla="*/ 1392 w 1808"/>
                    <a:gd name="T81" fmla="*/ 78 h 600"/>
                    <a:gd name="T82" fmla="*/ 1432 w 1808"/>
                    <a:gd name="T83" fmla="*/ 66 h 600"/>
                    <a:gd name="T84" fmla="*/ 1448 w 1808"/>
                    <a:gd name="T85" fmla="*/ 58 h 600"/>
                    <a:gd name="T86" fmla="*/ 1494 w 1808"/>
                    <a:gd name="T87" fmla="*/ 48 h 600"/>
                    <a:gd name="T88" fmla="*/ 1516 w 1808"/>
                    <a:gd name="T89" fmla="*/ 40 h 600"/>
                    <a:gd name="T90" fmla="*/ 1616 w 1808"/>
                    <a:gd name="T91" fmla="*/ 20 h 600"/>
                    <a:gd name="T92" fmla="*/ 1624 w 1808"/>
                    <a:gd name="T93" fmla="*/ 12 h 600"/>
                    <a:gd name="T94" fmla="*/ 1710 w 1808"/>
                    <a:gd name="T95"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08" h="600">
                      <a:moveTo>
                        <a:pt x="0" y="600"/>
                      </a:moveTo>
                      <a:lnTo>
                        <a:pt x="22" y="590"/>
                      </a:lnTo>
                      <a:lnTo>
                        <a:pt x="30" y="572"/>
                      </a:lnTo>
                      <a:lnTo>
                        <a:pt x="54" y="560"/>
                      </a:lnTo>
                      <a:lnTo>
                        <a:pt x="64" y="542"/>
                      </a:lnTo>
                      <a:lnTo>
                        <a:pt x="84" y="538"/>
                      </a:lnTo>
                      <a:lnTo>
                        <a:pt x="94" y="534"/>
                      </a:lnTo>
                      <a:lnTo>
                        <a:pt x="124" y="534"/>
                      </a:lnTo>
                      <a:lnTo>
                        <a:pt x="130" y="518"/>
                      </a:lnTo>
                      <a:lnTo>
                        <a:pt x="140" y="506"/>
                      </a:lnTo>
                      <a:lnTo>
                        <a:pt x="158" y="506"/>
                      </a:lnTo>
                      <a:lnTo>
                        <a:pt x="158" y="494"/>
                      </a:lnTo>
                      <a:lnTo>
                        <a:pt x="198" y="494"/>
                      </a:lnTo>
                      <a:lnTo>
                        <a:pt x="216" y="476"/>
                      </a:lnTo>
                      <a:lnTo>
                        <a:pt x="232" y="476"/>
                      </a:lnTo>
                      <a:lnTo>
                        <a:pt x="232" y="464"/>
                      </a:lnTo>
                      <a:lnTo>
                        <a:pt x="290" y="464"/>
                      </a:lnTo>
                      <a:lnTo>
                        <a:pt x="290" y="454"/>
                      </a:lnTo>
                      <a:lnTo>
                        <a:pt x="316" y="454"/>
                      </a:lnTo>
                      <a:lnTo>
                        <a:pt x="316" y="454"/>
                      </a:lnTo>
                      <a:lnTo>
                        <a:pt x="316" y="434"/>
                      </a:lnTo>
                      <a:lnTo>
                        <a:pt x="316" y="434"/>
                      </a:lnTo>
                      <a:lnTo>
                        <a:pt x="324" y="432"/>
                      </a:lnTo>
                      <a:lnTo>
                        <a:pt x="332" y="434"/>
                      </a:lnTo>
                      <a:lnTo>
                        <a:pt x="332" y="434"/>
                      </a:lnTo>
                      <a:lnTo>
                        <a:pt x="332" y="432"/>
                      </a:lnTo>
                      <a:lnTo>
                        <a:pt x="332" y="428"/>
                      </a:lnTo>
                      <a:lnTo>
                        <a:pt x="332" y="424"/>
                      </a:lnTo>
                      <a:lnTo>
                        <a:pt x="362" y="424"/>
                      </a:lnTo>
                      <a:lnTo>
                        <a:pt x="362" y="406"/>
                      </a:lnTo>
                      <a:lnTo>
                        <a:pt x="388" y="406"/>
                      </a:lnTo>
                      <a:lnTo>
                        <a:pt x="404" y="388"/>
                      </a:lnTo>
                      <a:lnTo>
                        <a:pt x="418" y="388"/>
                      </a:lnTo>
                      <a:lnTo>
                        <a:pt x="418" y="370"/>
                      </a:lnTo>
                      <a:lnTo>
                        <a:pt x="430" y="358"/>
                      </a:lnTo>
                      <a:lnTo>
                        <a:pt x="458" y="358"/>
                      </a:lnTo>
                      <a:lnTo>
                        <a:pt x="458" y="338"/>
                      </a:lnTo>
                      <a:lnTo>
                        <a:pt x="520" y="338"/>
                      </a:lnTo>
                      <a:lnTo>
                        <a:pt x="520" y="330"/>
                      </a:lnTo>
                      <a:lnTo>
                        <a:pt x="536" y="330"/>
                      </a:lnTo>
                      <a:lnTo>
                        <a:pt x="536" y="320"/>
                      </a:lnTo>
                      <a:lnTo>
                        <a:pt x="558" y="320"/>
                      </a:lnTo>
                      <a:lnTo>
                        <a:pt x="558" y="308"/>
                      </a:lnTo>
                      <a:lnTo>
                        <a:pt x="598" y="308"/>
                      </a:lnTo>
                      <a:lnTo>
                        <a:pt x="598" y="302"/>
                      </a:lnTo>
                      <a:lnTo>
                        <a:pt x="620" y="302"/>
                      </a:lnTo>
                      <a:lnTo>
                        <a:pt x="640" y="282"/>
                      </a:lnTo>
                      <a:lnTo>
                        <a:pt x="692" y="282"/>
                      </a:lnTo>
                      <a:lnTo>
                        <a:pt x="692" y="272"/>
                      </a:lnTo>
                      <a:lnTo>
                        <a:pt x="762" y="272"/>
                      </a:lnTo>
                      <a:lnTo>
                        <a:pt x="778" y="254"/>
                      </a:lnTo>
                      <a:lnTo>
                        <a:pt x="790" y="254"/>
                      </a:lnTo>
                      <a:lnTo>
                        <a:pt x="790" y="242"/>
                      </a:lnTo>
                      <a:lnTo>
                        <a:pt x="840" y="242"/>
                      </a:lnTo>
                      <a:lnTo>
                        <a:pt x="846" y="232"/>
                      </a:lnTo>
                      <a:lnTo>
                        <a:pt x="846" y="216"/>
                      </a:lnTo>
                      <a:lnTo>
                        <a:pt x="864" y="216"/>
                      </a:lnTo>
                      <a:lnTo>
                        <a:pt x="864" y="204"/>
                      </a:lnTo>
                      <a:lnTo>
                        <a:pt x="908" y="204"/>
                      </a:lnTo>
                      <a:lnTo>
                        <a:pt x="908" y="194"/>
                      </a:lnTo>
                      <a:lnTo>
                        <a:pt x="946" y="194"/>
                      </a:lnTo>
                      <a:lnTo>
                        <a:pt x="946" y="184"/>
                      </a:lnTo>
                      <a:lnTo>
                        <a:pt x="978" y="184"/>
                      </a:lnTo>
                      <a:lnTo>
                        <a:pt x="978" y="170"/>
                      </a:lnTo>
                      <a:lnTo>
                        <a:pt x="994" y="158"/>
                      </a:lnTo>
                      <a:lnTo>
                        <a:pt x="1026" y="158"/>
                      </a:lnTo>
                      <a:lnTo>
                        <a:pt x="1026" y="146"/>
                      </a:lnTo>
                      <a:lnTo>
                        <a:pt x="1074" y="146"/>
                      </a:lnTo>
                      <a:lnTo>
                        <a:pt x="1074" y="134"/>
                      </a:lnTo>
                      <a:lnTo>
                        <a:pt x="1154" y="134"/>
                      </a:lnTo>
                      <a:lnTo>
                        <a:pt x="1160" y="128"/>
                      </a:lnTo>
                      <a:lnTo>
                        <a:pt x="1178" y="128"/>
                      </a:lnTo>
                      <a:lnTo>
                        <a:pt x="1178" y="118"/>
                      </a:lnTo>
                      <a:lnTo>
                        <a:pt x="1198" y="118"/>
                      </a:lnTo>
                      <a:lnTo>
                        <a:pt x="1198" y="108"/>
                      </a:lnTo>
                      <a:lnTo>
                        <a:pt x="1232" y="108"/>
                      </a:lnTo>
                      <a:lnTo>
                        <a:pt x="1232" y="100"/>
                      </a:lnTo>
                      <a:lnTo>
                        <a:pt x="1284" y="100"/>
                      </a:lnTo>
                      <a:lnTo>
                        <a:pt x="1354" y="100"/>
                      </a:lnTo>
                      <a:lnTo>
                        <a:pt x="1354" y="86"/>
                      </a:lnTo>
                      <a:lnTo>
                        <a:pt x="1392" y="86"/>
                      </a:lnTo>
                      <a:lnTo>
                        <a:pt x="1392" y="78"/>
                      </a:lnTo>
                      <a:lnTo>
                        <a:pt x="1432" y="78"/>
                      </a:lnTo>
                      <a:lnTo>
                        <a:pt x="1432" y="66"/>
                      </a:lnTo>
                      <a:lnTo>
                        <a:pt x="1448" y="66"/>
                      </a:lnTo>
                      <a:lnTo>
                        <a:pt x="1448" y="58"/>
                      </a:lnTo>
                      <a:lnTo>
                        <a:pt x="1494" y="58"/>
                      </a:lnTo>
                      <a:lnTo>
                        <a:pt x="1494" y="48"/>
                      </a:lnTo>
                      <a:lnTo>
                        <a:pt x="1516" y="48"/>
                      </a:lnTo>
                      <a:lnTo>
                        <a:pt x="1516" y="40"/>
                      </a:lnTo>
                      <a:lnTo>
                        <a:pt x="1594" y="40"/>
                      </a:lnTo>
                      <a:lnTo>
                        <a:pt x="1616" y="20"/>
                      </a:lnTo>
                      <a:lnTo>
                        <a:pt x="1624" y="20"/>
                      </a:lnTo>
                      <a:lnTo>
                        <a:pt x="1624" y="12"/>
                      </a:lnTo>
                      <a:lnTo>
                        <a:pt x="1710" y="12"/>
                      </a:lnTo>
                      <a:lnTo>
                        <a:pt x="1710" y="0"/>
                      </a:lnTo>
                      <a:lnTo>
                        <a:pt x="1808" y="0"/>
                      </a:lnTo>
                    </a:path>
                  </a:pathLst>
                </a:custGeom>
                <a:noFill/>
                <a:ln w="19050">
                  <a:solidFill>
                    <a:srgbClr val="00AE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87" name="Freeform 145"/>
                <p:cNvSpPr>
                  <a:spLocks/>
                </p:cNvSpPr>
                <p:nvPr/>
              </p:nvSpPr>
              <p:spPr bwMode="auto">
                <a:xfrm>
                  <a:off x="1080" y="1735"/>
                  <a:ext cx="1756" cy="594"/>
                </a:xfrm>
                <a:custGeom>
                  <a:avLst/>
                  <a:gdLst>
                    <a:gd name="T0" fmla="*/ 30 w 1756"/>
                    <a:gd name="T1" fmla="*/ 594 h 594"/>
                    <a:gd name="T2" fmla="*/ 72 w 1756"/>
                    <a:gd name="T3" fmla="*/ 560 h 594"/>
                    <a:gd name="T4" fmla="*/ 110 w 1756"/>
                    <a:gd name="T5" fmla="*/ 550 h 594"/>
                    <a:gd name="T6" fmla="*/ 140 w 1756"/>
                    <a:gd name="T7" fmla="*/ 524 h 594"/>
                    <a:gd name="T8" fmla="*/ 216 w 1756"/>
                    <a:gd name="T9" fmla="*/ 506 h 594"/>
                    <a:gd name="T10" fmla="*/ 246 w 1756"/>
                    <a:gd name="T11" fmla="*/ 486 h 594"/>
                    <a:gd name="T12" fmla="*/ 282 w 1756"/>
                    <a:gd name="T13" fmla="*/ 474 h 594"/>
                    <a:gd name="T14" fmla="*/ 298 w 1756"/>
                    <a:gd name="T15" fmla="*/ 462 h 594"/>
                    <a:gd name="T16" fmla="*/ 338 w 1756"/>
                    <a:gd name="T17" fmla="*/ 450 h 594"/>
                    <a:gd name="T18" fmla="*/ 358 w 1756"/>
                    <a:gd name="T19" fmla="*/ 436 h 594"/>
                    <a:gd name="T20" fmla="*/ 394 w 1756"/>
                    <a:gd name="T21" fmla="*/ 428 h 594"/>
                    <a:gd name="T22" fmla="*/ 424 w 1756"/>
                    <a:gd name="T23" fmla="*/ 416 h 594"/>
                    <a:gd name="T24" fmla="*/ 454 w 1756"/>
                    <a:gd name="T25" fmla="*/ 406 h 594"/>
                    <a:gd name="T26" fmla="*/ 488 w 1756"/>
                    <a:gd name="T27" fmla="*/ 398 h 594"/>
                    <a:gd name="T28" fmla="*/ 564 w 1756"/>
                    <a:gd name="T29" fmla="*/ 390 h 594"/>
                    <a:gd name="T30" fmla="*/ 600 w 1756"/>
                    <a:gd name="T31" fmla="*/ 378 h 594"/>
                    <a:gd name="T32" fmla="*/ 634 w 1756"/>
                    <a:gd name="T33" fmla="*/ 350 h 594"/>
                    <a:gd name="T34" fmla="*/ 656 w 1756"/>
                    <a:gd name="T35" fmla="*/ 340 h 594"/>
                    <a:gd name="T36" fmla="*/ 724 w 1756"/>
                    <a:gd name="T37" fmla="*/ 322 h 594"/>
                    <a:gd name="T38" fmla="*/ 752 w 1756"/>
                    <a:gd name="T39" fmla="*/ 308 h 594"/>
                    <a:gd name="T40" fmla="*/ 776 w 1756"/>
                    <a:gd name="T41" fmla="*/ 302 h 594"/>
                    <a:gd name="T42" fmla="*/ 816 w 1756"/>
                    <a:gd name="T43" fmla="*/ 284 h 594"/>
                    <a:gd name="T44" fmla="*/ 864 w 1756"/>
                    <a:gd name="T45" fmla="*/ 266 h 594"/>
                    <a:gd name="T46" fmla="*/ 880 w 1756"/>
                    <a:gd name="T47" fmla="*/ 254 h 594"/>
                    <a:gd name="T48" fmla="*/ 910 w 1756"/>
                    <a:gd name="T49" fmla="*/ 244 h 594"/>
                    <a:gd name="T50" fmla="*/ 958 w 1756"/>
                    <a:gd name="T51" fmla="*/ 224 h 594"/>
                    <a:gd name="T52" fmla="*/ 996 w 1756"/>
                    <a:gd name="T53" fmla="*/ 212 h 594"/>
                    <a:gd name="T54" fmla="*/ 1032 w 1756"/>
                    <a:gd name="T55" fmla="*/ 204 h 594"/>
                    <a:gd name="T56" fmla="*/ 1088 w 1756"/>
                    <a:gd name="T57" fmla="*/ 184 h 594"/>
                    <a:gd name="T58" fmla="*/ 1140 w 1756"/>
                    <a:gd name="T59" fmla="*/ 174 h 594"/>
                    <a:gd name="T60" fmla="*/ 1178 w 1756"/>
                    <a:gd name="T61" fmla="*/ 164 h 594"/>
                    <a:gd name="T62" fmla="*/ 1198 w 1756"/>
                    <a:gd name="T63" fmla="*/ 128 h 594"/>
                    <a:gd name="T64" fmla="*/ 1208 w 1756"/>
                    <a:gd name="T65" fmla="*/ 108 h 594"/>
                    <a:gd name="T66" fmla="*/ 1244 w 1756"/>
                    <a:gd name="T67" fmla="*/ 96 h 594"/>
                    <a:gd name="T68" fmla="*/ 1292 w 1756"/>
                    <a:gd name="T69" fmla="*/ 90 h 594"/>
                    <a:gd name="T70" fmla="*/ 1330 w 1756"/>
                    <a:gd name="T71" fmla="*/ 78 h 594"/>
                    <a:gd name="T72" fmla="*/ 1358 w 1756"/>
                    <a:gd name="T73" fmla="*/ 70 h 594"/>
                    <a:gd name="T74" fmla="*/ 1416 w 1756"/>
                    <a:gd name="T75" fmla="*/ 50 h 594"/>
                    <a:gd name="T76" fmla="*/ 1444 w 1756"/>
                    <a:gd name="T77" fmla="*/ 30 h 594"/>
                    <a:gd name="T78" fmla="*/ 1618 w 1756"/>
                    <a:gd name="T79" fmla="*/ 8 h 594"/>
                    <a:gd name="T80" fmla="*/ 1686 w 1756"/>
                    <a:gd name="T81" fmla="*/ 0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6" h="594">
                      <a:moveTo>
                        <a:pt x="0" y="594"/>
                      </a:moveTo>
                      <a:lnTo>
                        <a:pt x="30" y="594"/>
                      </a:lnTo>
                      <a:lnTo>
                        <a:pt x="50" y="586"/>
                      </a:lnTo>
                      <a:lnTo>
                        <a:pt x="72" y="560"/>
                      </a:lnTo>
                      <a:lnTo>
                        <a:pt x="102" y="560"/>
                      </a:lnTo>
                      <a:lnTo>
                        <a:pt x="110" y="550"/>
                      </a:lnTo>
                      <a:lnTo>
                        <a:pt x="122" y="550"/>
                      </a:lnTo>
                      <a:lnTo>
                        <a:pt x="140" y="524"/>
                      </a:lnTo>
                      <a:lnTo>
                        <a:pt x="198" y="524"/>
                      </a:lnTo>
                      <a:lnTo>
                        <a:pt x="216" y="506"/>
                      </a:lnTo>
                      <a:lnTo>
                        <a:pt x="246" y="504"/>
                      </a:lnTo>
                      <a:lnTo>
                        <a:pt x="246" y="486"/>
                      </a:lnTo>
                      <a:lnTo>
                        <a:pt x="258" y="474"/>
                      </a:lnTo>
                      <a:lnTo>
                        <a:pt x="282" y="474"/>
                      </a:lnTo>
                      <a:lnTo>
                        <a:pt x="282" y="462"/>
                      </a:lnTo>
                      <a:lnTo>
                        <a:pt x="298" y="462"/>
                      </a:lnTo>
                      <a:lnTo>
                        <a:pt x="308" y="450"/>
                      </a:lnTo>
                      <a:lnTo>
                        <a:pt x="338" y="450"/>
                      </a:lnTo>
                      <a:lnTo>
                        <a:pt x="338" y="436"/>
                      </a:lnTo>
                      <a:lnTo>
                        <a:pt x="358" y="436"/>
                      </a:lnTo>
                      <a:lnTo>
                        <a:pt x="358" y="428"/>
                      </a:lnTo>
                      <a:lnTo>
                        <a:pt x="394" y="428"/>
                      </a:lnTo>
                      <a:lnTo>
                        <a:pt x="400" y="416"/>
                      </a:lnTo>
                      <a:lnTo>
                        <a:pt x="424" y="416"/>
                      </a:lnTo>
                      <a:lnTo>
                        <a:pt x="424" y="406"/>
                      </a:lnTo>
                      <a:lnTo>
                        <a:pt x="454" y="406"/>
                      </a:lnTo>
                      <a:lnTo>
                        <a:pt x="454" y="398"/>
                      </a:lnTo>
                      <a:lnTo>
                        <a:pt x="488" y="398"/>
                      </a:lnTo>
                      <a:lnTo>
                        <a:pt x="496" y="390"/>
                      </a:lnTo>
                      <a:lnTo>
                        <a:pt x="564" y="390"/>
                      </a:lnTo>
                      <a:lnTo>
                        <a:pt x="564" y="378"/>
                      </a:lnTo>
                      <a:lnTo>
                        <a:pt x="600" y="378"/>
                      </a:lnTo>
                      <a:lnTo>
                        <a:pt x="620" y="350"/>
                      </a:lnTo>
                      <a:lnTo>
                        <a:pt x="634" y="350"/>
                      </a:lnTo>
                      <a:lnTo>
                        <a:pt x="634" y="340"/>
                      </a:lnTo>
                      <a:lnTo>
                        <a:pt x="656" y="340"/>
                      </a:lnTo>
                      <a:lnTo>
                        <a:pt x="668" y="322"/>
                      </a:lnTo>
                      <a:lnTo>
                        <a:pt x="724" y="322"/>
                      </a:lnTo>
                      <a:lnTo>
                        <a:pt x="724" y="308"/>
                      </a:lnTo>
                      <a:lnTo>
                        <a:pt x="752" y="308"/>
                      </a:lnTo>
                      <a:lnTo>
                        <a:pt x="752" y="302"/>
                      </a:lnTo>
                      <a:lnTo>
                        <a:pt x="776" y="302"/>
                      </a:lnTo>
                      <a:lnTo>
                        <a:pt x="792" y="284"/>
                      </a:lnTo>
                      <a:lnTo>
                        <a:pt x="816" y="284"/>
                      </a:lnTo>
                      <a:lnTo>
                        <a:pt x="832" y="266"/>
                      </a:lnTo>
                      <a:lnTo>
                        <a:pt x="864" y="266"/>
                      </a:lnTo>
                      <a:lnTo>
                        <a:pt x="864" y="254"/>
                      </a:lnTo>
                      <a:lnTo>
                        <a:pt x="880" y="254"/>
                      </a:lnTo>
                      <a:lnTo>
                        <a:pt x="880" y="244"/>
                      </a:lnTo>
                      <a:lnTo>
                        <a:pt x="910" y="244"/>
                      </a:lnTo>
                      <a:lnTo>
                        <a:pt x="924" y="224"/>
                      </a:lnTo>
                      <a:lnTo>
                        <a:pt x="958" y="224"/>
                      </a:lnTo>
                      <a:lnTo>
                        <a:pt x="958" y="212"/>
                      </a:lnTo>
                      <a:lnTo>
                        <a:pt x="996" y="212"/>
                      </a:lnTo>
                      <a:lnTo>
                        <a:pt x="996" y="204"/>
                      </a:lnTo>
                      <a:lnTo>
                        <a:pt x="1032" y="204"/>
                      </a:lnTo>
                      <a:lnTo>
                        <a:pt x="1032" y="184"/>
                      </a:lnTo>
                      <a:lnTo>
                        <a:pt x="1088" y="184"/>
                      </a:lnTo>
                      <a:lnTo>
                        <a:pt x="1088" y="174"/>
                      </a:lnTo>
                      <a:lnTo>
                        <a:pt x="1140" y="174"/>
                      </a:lnTo>
                      <a:lnTo>
                        <a:pt x="1140" y="164"/>
                      </a:lnTo>
                      <a:lnTo>
                        <a:pt x="1178" y="164"/>
                      </a:lnTo>
                      <a:lnTo>
                        <a:pt x="1198" y="142"/>
                      </a:lnTo>
                      <a:lnTo>
                        <a:pt x="1198" y="128"/>
                      </a:lnTo>
                      <a:lnTo>
                        <a:pt x="1208" y="128"/>
                      </a:lnTo>
                      <a:lnTo>
                        <a:pt x="1208" y="108"/>
                      </a:lnTo>
                      <a:lnTo>
                        <a:pt x="1244" y="108"/>
                      </a:lnTo>
                      <a:lnTo>
                        <a:pt x="1244" y="96"/>
                      </a:lnTo>
                      <a:lnTo>
                        <a:pt x="1292" y="96"/>
                      </a:lnTo>
                      <a:lnTo>
                        <a:pt x="1292" y="90"/>
                      </a:lnTo>
                      <a:lnTo>
                        <a:pt x="1330" y="90"/>
                      </a:lnTo>
                      <a:lnTo>
                        <a:pt x="1330" y="78"/>
                      </a:lnTo>
                      <a:lnTo>
                        <a:pt x="1358" y="78"/>
                      </a:lnTo>
                      <a:lnTo>
                        <a:pt x="1358" y="70"/>
                      </a:lnTo>
                      <a:lnTo>
                        <a:pt x="1404" y="70"/>
                      </a:lnTo>
                      <a:lnTo>
                        <a:pt x="1416" y="50"/>
                      </a:lnTo>
                      <a:lnTo>
                        <a:pt x="1444" y="50"/>
                      </a:lnTo>
                      <a:lnTo>
                        <a:pt x="1444" y="30"/>
                      </a:lnTo>
                      <a:lnTo>
                        <a:pt x="1598" y="30"/>
                      </a:lnTo>
                      <a:lnTo>
                        <a:pt x="1618" y="8"/>
                      </a:lnTo>
                      <a:lnTo>
                        <a:pt x="1686" y="8"/>
                      </a:lnTo>
                      <a:lnTo>
                        <a:pt x="1686" y="0"/>
                      </a:lnTo>
                      <a:lnTo>
                        <a:pt x="1756" y="0"/>
                      </a:lnTo>
                    </a:path>
                  </a:pathLst>
                </a:custGeom>
                <a:noFill/>
                <a:ln w="19050">
                  <a:solidFill>
                    <a:srgbClr val="58B94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88" name="Line 146"/>
                <p:cNvSpPr>
                  <a:spLocks noChangeShapeType="1"/>
                </p:cNvSpPr>
                <p:nvPr/>
              </p:nvSpPr>
              <p:spPr bwMode="auto">
                <a:xfrm>
                  <a:off x="1006" y="2953"/>
                  <a:ext cx="66"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89" name="Rectangle 147"/>
                <p:cNvSpPr>
                  <a:spLocks noChangeArrowheads="1"/>
                </p:cNvSpPr>
                <p:nvPr/>
              </p:nvSpPr>
              <p:spPr bwMode="auto">
                <a:xfrm>
                  <a:off x="906" y="3729"/>
                  <a:ext cx="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65</a:t>
                  </a:r>
                  <a:endParaRPr lang="en-US" altLang="en-US" sz="1588" dirty="0">
                    <a:latin typeface="+mn-lt"/>
                  </a:endParaRPr>
                </a:p>
              </p:txBody>
            </p:sp>
            <p:sp>
              <p:nvSpPr>
                <p:cNvPr id="290" name="Line 148"/>
                <p:cNvSpPr>
                  <a:spLocks noChangeShapeType="1"/>
                </p:cNvSpPr>
                <p:nvPr/>
              </p:nvSpPr>
              <p:spPr bwMode="auto">
                <a:xfrm>
                  <a:off x="1006" y="3781"/>
                  <a:ext cx="66"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91" name="Line 149"/>
                <p:cNvSpPr>
                  <a:spLocks noChangeShapeType="1"/>
                </p:cNvSpPr>
                <p:nvPr/>
              </p:nvSpPr>
              <p:spPr bwMode="auto">
                <a:xfrm>
                  <a:off x="3940" y="2333"/>
                  <a:ext cx="0" cy="34"/>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92" name="Line 150"/>
                <p:cNvSpPr>
                  <a:spLocks noChangeShapeType="1"/>
                </p:cNvSpPr>
                <p:nvPr/>
              </p:nvSpPr>
              <p:spPr bwMode="auto">
                <a:xfrm>
                  <a:off x="3752" y="4309"/>
                  <a:ext cx="64"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93" name="Freeform 151"/>
                <p:cNvSpPr>
                  <a:spLocks/>
                </p:cNvSpPr>
                <p:nvPr/>
              </p:nvSpPr>
              <p:spPr bwMode="auto">
                <a:xfrm>
                  <a:off x="3816" y="2881"/>
                  <a:ext cx="1888" cy="1424"/>
                </a:xfrm>
                <a:custGeom>
                  <a:avLst/>
                  <a:gdLst>
                    <a:gd name="T0" fmla="*/ 0 w 1888"/>
                    <a:gd name="T1" fmla="*/ 0 h 1424"/>
                    <a:gd name="T2" fmla="*/ 0 w 1888"/>
                    <a:gd name="T3" fmla="*/ 1422 h 1424"/>
                    <a:gd name="T4" fmla="*/ 0 w 1888"/>
                    <a:gd name="T5" fmla="*/ 1424 h 1424"/>
                    <a:gd name="T6" fmla="*/ 1888 w 1888"/>
                    <a:gd name="T7" fmla="*/ 1424 h 1424"/>
                  </a:gdLst>
                  <a:ahLst/>
                  <a:cxnLst>
                    <a:cxn ang="0">
                      <a:pos x="T0" y="T1"/>
                    </a:cxn>
                    <a:cxn ang="0">
                      <a:pos x="T2" y="T3"/>
                    </a:cxn>
                    <a:cxn ang="0">
                      <a:pos x="T4" y="T5"/>
                    </a:cxn>
                    <a:cxn ang="0">
                      <a:pos x="T6" y="T7"/>
                    </a:cxn>
                  </a:cxnLst>
                  <a:rect l="0" t="0" r="r" b="b"/>
                  <a:pathLst>
                    <a:path w="1888" h="1424">
                      <a:moveTo>
                        <a:pt x="0" y="0"/>
                      </a:moveTo>
                      <a:lnTo>
                        <a:pt x="0" y="1422"/>
                      </a:lnTo>
                      <a:lnTo>
                        <a:pt x="0" y="1424"/>
                      </a:lnTo>
                      <a:lnTo>
                        <a:pt x="1888" y="1424"/>
                      </a:lnTo>
                    </a:path>
                  </a:pathLst>
                </a:custGeom>
                <a:noFill/>
                <a:ln w="285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94" name="Rectangle 152"/>
                <p:cNvSpPr>
                  <a:spLocks noChangeArrowheads="1"/>
                </p:cNvSpPr>
                <p:nvPr/>
              </p:nvSpPr>
              <p:spPr bwMode="auto">
                <a:xfrm>
                  <a:off x="3694" y="4255"/>
                  <a:ext cx="4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0</a:t>
                  </a:r>
                  <a:endParaRPr lang="en-US" altLang="en-US" sz="1588" dirty="0">
                    <a:latin typeface="+mn-lt"/>
                  </a:endParaRPr>
                </a:p>
              </p:txBody>
            </p:sp>
            <p:sp>
              <p:nvSpPr>
                <p:cNvPr id="295" name="Line 153"/>
                <p:cNvSpPr>
                  <a:spLocks noChangeShapeType="1"/>
                </p:cNvSpPr>
                <p:nvPr/>
              </p:nvSpPr>
              <p:spPr bwMode="auto">
                <a:xfrm>
                  <a:off x="3752" y="4137"/>
                  <a:ext cx="64"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96" name="Rectangle 154"/>
                <p:cNvSpPr>
                  <a:spLocks noChangeArrowheads="1"/>
                </p:cNvSpPr>
                <p:nvPr/>
              </p:nvSpPr>
              <p:spPr bwMode="auto">
                <a:xfrm>
                  <a:off x="3652" y="4083"/>
                  <a:ext cx="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10</a:t>
                  </a:r>
                  <a:endParaRPr lang="en-US" altLang="en-US" sz="1588" dirty="0">
                    <a:latin typeface="+mn-lt"/>
                  </a:endParaRPr>
                </a:p>
              </p:txBody>
            </p:sp>
            <p:sp>
              <p:nvSpPr>
                <p:cNvPr id="297" name="Line 155"/>
                <p:cNvSpPr>
                  <a:spLocks noChangeShapeType="1"/>
                </p:cNvSpPr>
                <p:nvPr/>
              </p:nvSpPr>
              <p:spPr bwMode="auto">
                <a:xfrm>
                  <a:off x="3752" y="3943"/>
                  <a:ext cx="64"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98" name="Rectangle 156"/>
                <p:cNvSpPr>
                  <a:spLocks noChangeArrowheads="1"/>
                </p:cNvSpPr>
                <p:nvPr/>
              </p:nvSpPr>
              <p:spPr bwMode="auto">
                <a:xfrm>
                  <a:off x="3652" y="3887"/>
                  <a:ext cx="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20</a:t>
                  </a:r>
                  <a:endParaRPr lang="en-US" altLang="en-US" sz="1588" dirty="0">
                    <a:latin typeface="+mn-lt"/>
                  </a:endParaRPr>
                </a:p>
              </p:txBody>
            </p:sp>
            <p:sp>
              <p:nvSpPr>
                <p:cNvPr id="299" name="Line 157"/>
                <p:cNvSpPr>
                  <a:spLocks noChangeShapeType="1"/>
                </p:cNvSpPr>
                <p:nvPr/>
              </p:nvSpPr>
              <p:spPr bwMode="auto">
                <a:xfrm>
                  <a:off x="3752" y="3771"/>
                  <a:ext cx="64"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00" name="Rectangle 158"/>
                <p:cNvSpPr>
                  <a:spLocks noChangeArrowheads="1"/>
                </p:cNvSpPr>
                <p:nvPr/>
              </p:nvSpPr>
              <p:spPr bwMode="auto">
                <a:xfrm>
                  <a:off x="3652" y="3715"/>
                  <a:ext cx="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30</a:t>
                  </a:r>
                  <a:endParaRPr lang="en-US" altLang="en-US" sz="1588" dirty="0">
                    <a:latin typeface="+mn-lt"/>
                  </a:endParaRPr>
                </a:p>
              </p:txBody>
            </p:sp>
            <p:sp>
              <p:nvSpPr>
                <p:cNvPr id="301" name="Line 159"/>
                <p:cNvSpPr>
                  <a:spLocks noChangeShapeType="1"/>
                </p:cNvSpPr>
                <p:nvPr/>
              </p:nvSpPr>
              <p:spPr bwMode="auto">
                <a:xfrm>
                  <a:off x="3752" y="3593"/>
                  <a:ext cx="64"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02" name="Rectangle 160"/>
                <p:cNvSpPr>
                  <a:spLocks noChangeArrowheads="1"/>
                </p:cNvSpPr>
                <p:nvPr/>
              </p:nvSpPr>
              <p:spPr bwMode="auto">
                <a:xfrm>
                  <a:off x="3652" y="3539"/>
                  <a:ext cx="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40</a:t>
                  </a:r>
                  <a:endParaRPr lang="en-US" altLang="en-US" sz="1588" dirty="0">
                    <a:latin typeface="+mn-lt"/>
                  </a:endParaRPr>
                </a:p>
              </p:txBody>
            </p:sp>
            <p:sp>
              <p:nvSpPr>
                <p:cNvPr id="303" name="Line 161"/>
                <p:cNvSpPr>
                  <a:spLocks noChangeShapeType="1"/>
                </p:cNvSpPr>
                <p:nvPr/>
              </p:nvSpPr>
              <p:spPr bwMode="auto">
                <a:xfrm>
                  <a:off x="3752" y="3421"/>
                  <a:ext cx="64"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04" name="Rectangle 162"/>
                <p:cNvSpPr>
                  <a:spLocks noChangeArrowheads="1"/>
                </p:cNvSpPr>
                <p:nvPr/>
              </p:nvSpPr>
              <p:spPr bwMode="auto">
                <a:xfrm>
                  <a:off x="3652" y="3367"/>
                  <a:ext cx="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50</a:t>
                  </a:r>
                  <a:endParaRPr lang="en-US" altLang="en-US" sz="1588" dirty="0">
                    <a:latin typeface="+mn-lt"/>
                  </a:endParaRPr>
                </a:p>
              </p:txBody>
            </p:sp>
            <p:sp>
              <p:nvSpPr>
                <p:cNvPr id="305" name="Line 163"/>
                <p:cNvSpPr>
                  <a:spLocks noChangeShapeType="1"/>
                </p:cNvSpPr>
                <p:nvPr/>
              </p:nvSpPr>
              <p:spPr bwMode="auto">
                <a:xfrm>
                  <a:off x="3752" y="3227"/>
                  <a:ext cx="64"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06" name="Rectangle 164"/>
                <p:cNvSpPr>
                  <a:spLocks noChangeArrowheads="1"/>
                </p:cNvSpPr>
                <p:nvPr/>
              </p:nvSpPr>
              <p:spPr bwMode="auto">
                <a:xfrm>
                  <a:off x="3652" y="3171"/>
                  <a:ext cx="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60</a:t>
                  </a:r>
                  <a:endParaRPr lang="en-US" altLang="en-US" sz="1588" dirty="0">
                    <a:latin typeface="+mn-lt"/>
                  </a:endParaRPr>
                </a:p>
              </p:txBody>
            </p:sp>
            <p:sp>
              <p:nvSpPr>
                <p:cNvPr id="307" name="Line 165"/>
                <p:cNvSpPr>
                  <a:spLocks noChangeShapeType="1"/>
                </p:cNvSpPr>
                <p:nvPr/>
              </p:nvSpPr>
              <p:spPr bwMode="auto">
                <a:xfrm>
                  <a:off x="3752" y="3055"/>
                  <a:ext cx="64"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08" name="Rectangle 166"/>
                <p:cNvSpPr>
                  <a:spLocks noChangeArrowheads="1"/>
                </p:cNvSpPr>
                <p:nvPr/>
              </p:nvSpPr>
              <p:spPr bwMode="auto">
                <a:xfrm>
                  <a:off x="3652" y="2999"/>
                  <a:ext cx="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70</a:t>
                  </a:r>
                  <a:endParaRPr lang="en-US" altLang="en-US" sz="1588" dirty="0">
                    <a:latin typeface="+mn-lt"/>
                  </a:endParaRPr>
                </a:p>
              </p:txBody>
            </p:sp>
            <p:sp>
              <p:nvSpPr>
                <p:cNvPr id="309" name="Rectangle 167"/>
                <p:cNvSpPr>
                  <a:spLocks noChangeArrowheads="1"/>
                </p:cNvSpPr>
                <p:nvPr/>
              </p:nvSpPr>
              <p:spPr bwMode="auto">
                <a:xfrm>
                  <a:off x="3920" y="4329"/>
                  <a:ext cx="4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0</a:t>
                  </a:r>
                  <a:endParaRPr lang="en-US" altLang="en-US" sz="1588" dirty="0">
                    <a:latin typeface="+mn-lt"/>
                  </a:endParaRPr>
                </a:p>
              </p:txBody>
            </p:sp>
            <p:sp>
              <p:nvSpPr>
                <p:cNvPr id="310" name="Line 168"/>
                <p:cNvSpPr>
                  <a:spLocks noChangeShapeType="1"/>
                </p:cNvSpPr>
                <p:nvPr/>
              </p:nvSpPr>
              <p:spPr bwMode="auto">
                <a:xfrm>
                  <a:off x="4216" y="4303"/>
                  <a:ext cx="0" cy="34"/>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11" name="Rectangle 169"/>
                <p:cNvSpPr>
                  <a:spLocks noChangeArrowheads="1"/>
                </p:cNvSpPr>
                <p:nvPr/>
              </p:nvSpPr>
              <p:spPr bwMode="auto">
                <a:xfrm>
                  <a:off x="4196" y="4329"/>
                  <a:ext cx="4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4</a:t>
                  </a:r>
                  <a:endParaRPr lang="en-US" altLang="en-US" sz="1588" dirty="0">
                    <a:latin typeface="+mn-lt"/>
                  </a:endParaRPr>
                </a:p>
              </p:txBody>
            </p:sp>
            <p:sp>
              <p:nvSpPr>
                <p:cNvPr id="312" name="Line 170"/>
                <p:cNvSpPr>
                  <a:spLocks noChangeShapeType="1"/>
                </p:cNvSpPr>
                <p:nvPr/>
              </p:nvSpPr>
              <p:spPr bwMode="auto">
                <a:xfrm>
                  <a:off x="4494" y="4303"/>
                  <a:ext cx="0" cy="34"/>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13" name="Rectangle 171"/>
                <p:cNvSpPr>
                  <a:spLocks noChangeArrowheads="1"/>
                </p:cNvSpPr>
                <p:nvPr/>
              </p:nvSpPr>
              <p:spPr bwMode="auto">
                <a:xfrm>
                  <a:off x="4474" y="4329"/>
                  <a:ext cx="4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8</a:t>
                  </a:r>
                  <a:endParaRPr lang="en-US" altLang="en-US" sz="1588" dirty="0">
                    <a:latin typeface="+mn-lt"/>
                  </a:endParaRPr>
                </a:p>
              </p:txBody>
            </p:sp>
            <p:sp>
              <p:nvSpPr>
                <p:cNvPr id="314" name="Line 172"/>
                <p:cNvSpPr>
                  <a:spLocks noChangeShapeType="1"/>
                </p:cNvSpPr>
                <p:nvPr/>
              </p:nvSpPr>
              <p:spPr bwMode="auto">
                <a:xfrm>
                  <a:off x="4760" y="4303"/>
                  <a:ext cx="0" cy="34"/>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15" name="Rectangle 173"/>
                <p:cNvSpPr>
                  <a:spLocks noChangeArrowheads="1"/>
                </p:cNvSpPr>
                <p:nvPr/>
              </p:nvSpPr>
              <p:spPr bwMode="auto">
                <a:xfrm>
                  <a:off x="4720" y="4329"/>
                  <a:ext cx="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12</a:t>
                  </a:r>
                  <a:endParaRPr lang="en-US" altLang="en-US" sz="1588" dirty="0">
                    <a:latin typeface="+mn-lt"/>
                  </a:endParaRPr>
                </a:p>
              </p:txBody>
            </p:sp>
            <p:sp>
              <p:nvSpPr>
                <p:cNvPr id="316" name="Line 174"/>
                <p:cNvSpPr>
                  <a:spLocks noChangeShapeType="1"/>
                </p:cNvSpPr>
                <p:nvPr/>
              </p:nvSpPr>
              <p:spPr bwMode="auto">
                <a:xfrm>
                  <a:off x="5038" y="4303"/>
                  <a:ext cx="0" cy="34"/>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17" name="Rectangle 175"/>
                <p:cNvSpPr>
                  <a:spLocks noChangeArrowheads="1"/>
                </p:cNvSpPr>
                <p:nvPr/>
              </p:nvSpPr>
              <p:spPr bwMode="auto">
                <a:xfrm>
                  <a:off x="4998" y="4329"/>
                  <a:ext cx="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16</a:t>
                  </a:r>
                  <a:endParaRPr lang="en-US" altLang="en-US" sz="1588" dirty="0">
                    <a:latin typeface="+mn-lt"/>
                  </a:endParaRPr>
                </a:p>
              </p:txBody>
            </p:sp>
            <p:sp>
              <p:nvSpPr>
                <p:cNvPr id="318" name="Line 176"/>
                <p:cNvSpPr>
                  <a:spLocks noChangeShapeType="1"/>
                </p:cNvSpPr>
                <p:nvPr/>
              </p:nvSpPr>
              <p:spPr bwMode="auto">
                <a:xfrm>
                  <a:off x="5312" y="4303"/>
                  <a:ext cx="0" cy="34"/>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19" name="Rectangle 177"/>
                <p:cNvSpPr>
                  <a:spLocks noChangeArrowheads="1"/>
                </p:cNvSpPr>
                <p:nvPr/>
              </p:nvSpPr>
              <p:spPr bwMode="auto">
                <a:xfrm>
                  <a:off x="5272" y="4329"/>
                  <a:ext cx="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20</a:t>
                  </a:r>
                  <a:endParaRPr lang="en-US" altLang="en-US" sz="1588" dirty="0">
                    <a:latin typeface="+mn-lt"/>
                  </a:endParaRPr>
                </a:p>
              </p:txBody>
            </p:sp>
            <p:sp>
              <p:nvSpPr>
                <p:cNvPr id="320" name="Line 178"/>
                <p:cNvSpPr>
                  <a:spLocks noChangeShapeType="1"/>
                </p:cNvSpPr>
                <p:nvPr/>
              </p:nvSpPr>
              <p:spPr bwMode="auto">
                <a:xfrm>
                  <a:off x="5590" y="4303"/>
                  <a:ext cx="0" cy="34"/>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21" name="Rectangle 179"/>
                <p:cNvSpPr>
                  <a:spLocks noChangeArrowheads="1"/>
                </p:cNvSpPr>
                <p:nvPr/>
              </p:nvSpPr>
              <p:spPr bwMode="auto">
                <a:xfrm>
                  <a:off x="5550" y="4329"/>
                  <a:ext cx="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793287"/>
                  <a:r>
                    <a:rPr lang="en-US" altLang="en-US" sz="882" b="1" dirty="0">
                      <a:latin typeface="+mn-lt"/>
                    </a:rPr>
                    <a:t>24</a:t>
                  </a:r>
                  <a:endParaRPr lang="en-US" altLang="en-US" sz="1588" dirty="0">
                    <a:latin typeface="+mn-lt"/>
                  </a:endParaRPr>
                </a:p>
              </p:txBody>
            </p:sp>
            <p:sp>
              <p:nvSpPr>
                <p:cNvPr id="322" name="Line 180"/>
                <p:cNvSpPr>
                  <a:spLocks noChangeShapeType="1"/>
                </p:cNvSpPr>
                <p:nvPr/>
              </p:nvSpPr>
              <p:spPr bwMode="auto">
                <a:xfrm>
                  <a:off x="3940" y="4303"/>
                  <a:ext cx="0" cy="34"/>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23" name="Line 181"/>
                <p:cNvSpPr>
                  <a:spLocks noChangeShapeType="1"/>
                </p:cNvSpPr>
                <p:nvPr/>
              </p:nvSpPr>
              <p:spPr bwMode="auto">
                <a:xfrm>
                  <a:off x="3752" y="959"/>
                  <a:ext cx="64"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24" name="Line 182"/>
                <p:cNvSpPr>
                  <a:spLocks noChangeShapeType="1"/>
                </p:cNvSpPr>
                <p:nvPr/>
              </p:nvSpPr>
              <p:spPr bwMode="auto">
                <a:xfrm flipH="1">
                  <a:off x="3868" y="973"/>
                  <a:ext cx="94" cy="0"/>
                </a:xfrm>
                <a:prstGeom prst="line">
                  <a:avLst/>
                </a:prstGeom>
                <a:noFill/>
                <a:ln w="1905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25" name="Line 183"/>
                <p:cNvSpPr>
                  <a:spLocks noChangeShapeType="1"/>
                </p:cNvSpPr>
                <p:nvPr/>
              </p:nvSpPr>
              <p:spPr bwMode="auto">
                <a:xfrm flipH="1">
                  <a:off x="3868" y="1065"/>
                  <a:ext cx="94" cy="0"/>
                </a:xfrm>
                <a:prstGeom prst="line">
                  <a:avLst/>
                </a:prstGeom>
                <a:noFill/>
                <a:ln w="19050">
                  <a:solidFill>
                    <a:schemeClr val="accent5">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26" name="Freeform 184"/>
                <p:cNvSpPr>
                  <a:spLocks/>
                </p:cNvSpPr>
                <p:nvPr/>
              </p:nvSpPr>
              <p:spPr bwMode="auto">
                <a:xfrm>
                  <a:off x="3892" y="949"/>
                  <a:ext cx="46" cy="46"/>
                </a:xfrm>
                <a:custGeom>
                  <a:avLst/>
                  <a:gdLst>
                    <a:gd name="T0" fmla="*/ 0 w 46"/>
                    <a:gd name="T1" fmla="*/ 24 h 46"/>
                    <a:gd name="T2" fmla="*/ 0 w 46"/>
                    <a:gd name="T3" fmla="*/ 24 h 46"/>
                    <a:gd name="T4" fmla="*/ 2 w 46"/>
                    <a:gd name="T5" fmla="*/ 32 h 46"/>
                    <a:gd name="T6" fmla="*/ 6 w 46"/>
                    <a:gd name="T7" fmla="*/ 40 h 46"/>
                    <a:gd name="T8" fmla="*/ 14 w 46"/>
                    <a:gd name="T9" fmla="*/ 44 h 46"/>
                    <a:gd name="T10" fmla="*/ 22 w 46"/>
                    <a:gd name="T11" fmla="*/ 46 h 46"/>
                    <a:gd name="T12" fmla="*/ 22 w 46"/>
                    <a:gd name="T13" fmla="*/ 46 h 46"/>
                    <a:gd name="T14" fmla="*/ 32 w 46"/>
                    <a:gd name="T15" fmla="*/ 44 h 46"/>
                    <a:gd name="T16" fmla="*/ 40 w 46"/>
                    <a:gd name="T17" fmla="*/ 40 h 46"/>
                    <a:gd name="T18" fmla="*/ 44 w 46"/>
                    <a:gd name="T19" fmla="*/ 32 h 46"/>
                    <a:gd name="T20" fmla="*/ 46 w 46"/>
                    <a:gd name="T21" fmla="*/ 24 h 46"/>
                    <a:gd name="T22" fmla="*/ 46 w 46"/>
                    <a:gd name="T23" fmla="*/ 24 h 46"/>
                    <a:gd name="T24" fmla="*/ 44 w 46"/>
                    <a:gd name="T25" fmla="*/ 14 h 46"/>
                    <a:gd name="T26" fmla="*/ 40 w 46"/>
                    <a:gd name="T27" fmla="*/ 8 h 46"/>
                    <a:gd name="T28" fmla="*/ 32 w 46"/>
                    <a:gd name="T29" fmla="*/ 2 h 46"/>
                    <a:gd name="T30" fmla="*/ 22 w 46"/>
                    <a:gd name="T31" fmla="*/ 0 h 46"/>
                    <a:gd name="T32" fmla="*/ 22 w 46"/>
                    <a:gd name="T33" fmla="*/ 0 h 46"/>
                    <a:gd name="T34" fmla="*/ 14 w 46"/>
                    <a:gd name="T35" fmla="*/ 2 h 46"/>
                    <a:gd name="T36" fmla="*/ 6 w 46"/>
                    <a:gd name="T37" fmla="*/ 8 h 46"/>
                    <a:gd name="T38" fmla="*/ 2 w 46"/>
                    <a:gd name="T39" fmla="*/ 14 h 46"/>
                    <a:gd name="T40" fmla="*/ 0 w 46"/>
                    <a:gd name="T41" fmla="*/ 24 h 46"/>
                    <a:gd name="T42" fmla="*/ 0 w 46"/>
                    <a:gd name="T43"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0" y="24"/>
                      </a:moveTo>
                      <a:lnTo>
                        <a:pt x="0" y="24"/>
                      </a:lnTo>
                      <a:lnTo>
                        <a:pt x="2" y="32"/>
                      </a:lnTo>
                      <a:lnTo>
                        <a:pt x="6" y="40"/>
                      </a:lnTo>
                      <a:lnTo>
                        <a:pt x="14" y="44"/>
                      </a:lnTo>
                      <a:lnTo>
                        <a:pt x="22" y="46"/>
                      </a:lnTo>
                      <a:lnTo>
                        <a:pt x="22" y="46"/>
                      </a:lnTo>
                      <a:lnTo>
                        <a:pt x="32" y="44"/>
                      </a:lnTo>
                      <a:lnTo>
                        <a:pt x="40" y="40"/>
                      </a:lnTo>
                      <a:lnTo>
                        <a:pt x="44" y="32"/>
                      </a:lnTo>
                      <a:lnTo>
                        <a:pt x="46" y="24"/>
                      </a:lnTo>
                      <a:lnTo>
                        <a:pt x="46" y="24"/>
                      </a:lnTo>
                      <a:lnTo>
                        <a:pt x="44" y="14"/>
                      </a:lnTo>
                      <a:lnTo>
                        <a:pt x="40" y="8"/>
                      </a:lnTo>
                      <a:lnTo>
                        <a:pt x="32" y="2"/>
                      </a:lnTo>
                      <a:lnTo>
                        <a:pt x="22" y="0"/>
                      </a:lnTo>
                      <a:lnTo>
                        <a:pt x="22" y="0"/>
                      </a:lnTo>
                      <a:lnTo>
                        <a:pt x="14" y="2"/>
                      </a:lnTo>
                      <a:lnTo>
                        <a:pt x="6" y="8"/>
                      </a:lnTo>
                      <a:lnTo>
                        <a:pt x="2" y="14"/>
                      </a:lnTo>
                      <a:lnTo>
                        <a:pt x="0" y="24"/>
                      </a:lnTo>
                      <a:lnTo>
                        <a:pt x="0" y="24"/>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27" name="Freeform 185"/>
                <p:cNvSpPr>
                  <a:spLocks/>
                </p:cNvSpPr>
                <p:nvPr/>
              </p:nvSpPr>
              <p:spPr bwMode="auto">
                <a:xfrm>
                  <a:off x="3938" y="1371"/>
                  <a:ext cx="46" cy="46"/>
                </a:xfrm>
                <a:custGeom>
                  <a:avLst/>
                  <a:gdLst>
                    <a:gd name="T0" fmla="*/ 0 w 46"/>
                    <a:gd name="T1" fmla="*/ 24 h 46"/>
                    <a:gd name="T2" fmla="*/ 0 w 46"/>
                    <a:gd name="T3" fmla="*/ 24 h 46"/>
                    <a:gd name="T4" fmla="*/ 2 w 46"/>
                    <a:gd name="T5" fmla="*/ 32 h 46"/>
                    <a:gd name="T6" fmla="*/ 6 w 46"/>
                    <a:gd name="T7" fmla="*/ 40 h 46"/>
                    <a:gd name="T8" fmla="*/ 14 w 46"/>
                    <a:gd name="T9" fmla="*/ 44 h 46"/>
                    <a:gd name="T10" fmla="*/ 24 w 46"/>
                    <a:gd name="T11" fmla="*/ 46 h 46"/>
                    <a:gd name="T12" fmla="*/ 24 w 46"/>
                    <a:gd name="T13" fmla="*/ 46 h 46"/>
                    <a:gd name="T14" fmla="*/ 32 w 46"/>
                    <a:gd name="T15" fmla="*/ 44 h 46"/>
                    <a:gd name="T16" fmla="*/ 40 w 46"/>
                    <a:gd name="T17" fmla="*/ 40 h 46"/>
                    <a:gd name="T18" fmla="*/ 44 w 46"/>
                    <a:gd name="T19" fmla="*/ 32 h 46"/>
                    <a:gd name="T20" fmla="*/ 46 w 46"/>
                    <a:gd name="T21" fmla="*/ 24 h 46"/>
                    <a:gd name="T22" fmla="*/ 46 w 46"/>
                    <a:gd name="T23" fmla="*/ 24 h 46"/>
                    <a:gd name="T24" fmla="*/ 44 w 46"/>
                    <a:gd name="T25" fmla="*/ 14 h 46"/>
                    <a:gd name="T26" fmla="*/ 40 w 46"/>
                    <a:gd name="T27" fmla="*/ 6 h 46"/>
                    <a:gd name="T28" fmla="*/ 32 w 46"/>
                    <a:gd name="T29" fmla="*/ 2 h 46"/>
                    <a:gd name="T30" fmla="*/ 24 w 46"/>
                    <a:gd name="T31" fmla="*/ 0 h 46"/>
                    <a:gd name="T32" fmla="*/ 24 w 46"/>
                    <a:gd name="T33" fmla="*/ 0 h 46"/>
                    <a:gd name="T34" fmla="*/ 14 w 46"/>
                    <a:gd name="T35" fmla="*/ 2 h 46"/>
                    <a:gd name="T36" fmla="*/ 6 w 46"/>
                    <a:gd name="T37" fmla="*/ 6 h 46"/>
                    <a:gd name="T38" fmla="*/ 2 w 46"/>
                    <a:gd name="T39" fmla="*/ 14 h 46"/>
                    <a:gd name="T40" fmla="*/ 0 w 46"/>
                    <a:gd name="T41" fmla="*/ 24 h 46"/>
                    <a:gd name="T42" fmla="*/ 0 w 46"/>
                    <a:gd name="T43"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0" y="24"/>
                      </a:moveTo>
                      <a:lnTo>
                        <a:pt x="0" y="24"/>
                      </a:lnTo>
                      <a:lnTo>
                        <a:pt x="2" y="32"/>
                      </a:lnTo>
                      <a:lnTo>
                        <a:pt x="6" y="40"/>
                      </a:lnTo>
                      <a:lnTo>
                        <a:pt x="14" y="44"/>
                      </a:lnTo>
                      <a:lnTo>
                        <a:pt x="24" y="46"/>
                      </a:lnTo>
                      <a:lnTo>
                        <a:pt x="24" y="46"/>
                      </a:lnTo>
                      <a:lnTo>
                        <a:pt x="32" y="44"/>
                      </a:lnTo>
                      <a:lnTo>
                        <a:pt x="40" y="40"/>
                      </a:lnTo>
                      <a:lnTo>
                        <a:pt x="44" y="32"/>
                      </a:lnTo>
                      <a:lnTo>
                        <a:pt x="46" y="24"/>
                      </a:lnTo>
                      <a:lnTo>
                        <a:pt x="46" y="24"/>
                      </a:lnTo>
                      <a:lnTo>
                        <a:pt x="44" y="14"/>
                      </a:lnTo>
                      <a:lnTo>
                        <a:pt x="40" y="6"/>
                      </a:lnTo>
                      <a:lnTo>
                        <a:pt x="32" y="2"/>
                      </a:lnTo>
                      <a:lnTo>
                        <a:pt x="24" y="0"/>
                      </a:lnTo>
                      <a:lnTo>
                        <a:pt x="24" y="0"/>
                      </a:lnTo>
                      <a:lnTo>
                        <a:pt x="14" y="2"/>
                      </a:lnTo>
                      <a:lnTo>
                        <a:pt x="6" y="6"/>
                      </a:lnTo>
                      <a:lnTo>
                        <a:pt x="2" y="14"/>
                      </a:lnTo>
                      <a:lnTo>
                        <a:pt x="0" y="24"/>
                      </a:lnTo>
                      <a:lnTo>
                        <a:pt x="0" y="24"/>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28" name="Freeform 186"/>
                <p:cNvSpPr>
                  <a:spLocks/>
                </p:cNvSpPr>
                <p:nvPr/>
              </p:nvSpPr>
              <p:spPr bwMode="auto">
                <a:xfrm>
                  <a:off x="4216" y="1371"/>
                  <a:ext cx="46" cy="46"/>
                </a:xfrm>
                <a:custGeom>
                  <a:avLst/>
                  <a:gdLst>
                    <a:gd name="T0" fmla="*/ 0 w 46"/>
                    <a:gd name="T1" fmla="*/ 24 h 46"/>
                    <a:gd name="T2" fmla="*/ 0 w 46"/>
                    <a:gd name="T3" fmla="*/ 24 h 46"/>
                    <a:gd name="T4" fmla="*/ 2 w 46"/>
                    <a:gd name="T5" fmla="*/ 32 h 46"/>
                    <a:gd name="T6" fmla="*/ 8 w 46"/>
                    <a:gd name="T7" fmla="*/ 40 h 46"/>
                    <a:gd name="T8" fmla="*/ 14 w 46"/>
                    <a:gd name="T9" fmla="*/ 44 h 46"/>
                    <a:gd name="T10" fmla="*/ 24 w 46"/>
                    <a:gd name="T11" fmla="*/ 46 h 46"/>
                    <a:gd name="T12" fmla="*/ 24 w 46"/>
                    <a:gd name="T13" fmla="*/ 46 h 46"/>
                    <a:gd name="T14" fmla="*/ 32 w 46"/>
                    <a:gd name="T15" fmla="*/ 44 h 46"/>
                    <a:gd name="T16" fmla="*/ 40 w 46"/>
                    <a:gd name="T17" fmla="*/ 40 h 46"/>
                    <a:gd name="T18" fmla="*/ 46 w 46"/>
                    <a:gd name="T19" fmla="*/ 32 h 46"/>
                    <a:gd name="T20" fmla="*/ 46 w 46"/>
                    <a:gd name="T21" fmla="*/ 24 h 46"/>
                    <a:gd name="T22" fmla="*/ 46 w 46"/>
                    <a:gd name="T23" fmla="*/ 24 h 46"/>
                    <a:gd name="T24" fmla="*/ 46 w 46"/>
                    <a:gd name="T25" fmla="*/ 14 h 46"/>
                    <a:gd name="T26" fmla="*/ 40 w 46"/>
                    <a:gd name="T27" fmla="*/ 6 h 46"/>
                    <a:gd name="T28" fmla="*/ 32 w 46"/>
                    <a:gd name="T29" fmla="*/ 2 h 46"/>
                    <a:gd name="T30" fmla="*/ 24 w 46"/>
                    <a:gd name="T31" fmla="*/ 0 h 46"/>
                    <a:gd name="T32" fmla="*/ 24 w 46"/>
                    <a:gd name="T33" fmla="*/ 0 h 46"/>
                    <a:gd name="T34" fmla="*/ 14 w 46"/>
                    <a:gd name="T35" fmla="*/ 2 h 46"/>
                    <a:gd name="T36" fmla="*/ 8 w 46"/>
                    <a:gd name="T37" fmla="*/ 6 h 46"/>
                    <a:gd name="T38" fmla="*/ 2 w 46"/>
                    <a:gd name="T39" fmla="*/ 14 h 46"/>
                    <a:gd name="T40" fmla="*/ 0 w 46"/>
                    <a:gd name="T41" fmla="*/ 24 h 46"/>
                    <a:gd name="T42" fmla="*/ 0 w 46"/>
                    <a:gd name="T43"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0" y="24"/>
                      </a:moveTo>
                      <a:lnTo>
                        <a:pt x="0" y="24"/>
                      </a:lnTo>
                      <a:lnTo>
                        <a:pt x="2" y="32"/>
                      </a:lnTo>
                      <a:lnTo>
                        <a:pt x="8" y="40"/>
                      </a:lnTo>
                      <a:lnTo>
                        <a:pt x="14" y="44"/>
                      </a:lnTo>
                      <a:lnTo>
                        <a:pt x="24" y="46"/>
                      </a:lnTo>
                      <a:lnTo>
                        <a:pt x="24" y="46"/>
                      </a:lnTo>
                      <a:lnTo>
                        <a:pt x="32" y="44"/>
                      </a:lnTo>
                      <a:lnTo>
                        <a:pt x="40" y="40"/>
                      </a:lnTo>
                      <a:lnTo>
                        <a:pt x="46" y="32"/>
                      </a:lnTo>
                      <a:lnTo>
                        <a:pt x="46" y="24"/>
                      </a:lnTo>
                      <a:lnTo>
                        <a:pt x="46" y="24"/>
                      </a:lnTo>
                      <a:lnTo>
                        <a:pt x="46" y="14"/>
                      </a:lnTo>
                      <a:lnTo>
                        <a:pt x="40" y="6"/>
                      </a:lnTo>
                      <a:lnTo>
                        <a:pt x="32" y="2"/>
                      </a:lnTo>
                      <a:lnTo>
                        <a:pt x="24" y="0"/>
                      </a:lnTo>
                      <a:lnTo>
                        <a:pt x="24" y="0"/>
                      </a:lnTo>
                      <a:lnTo>
                        <a:pt x="14" y="2"/>
                      </a:lnTo>
                      <a:lnTo>
                        <a:pt x="8" y="6"/>
                      </a:lnTo>
                      <a:lnTo>
                        <a:pt x="2" y="14"/>
                      </a:lnTo>
                      <a:lnTo>
                        <a:pt x="0" y="24"/>
                      </a:lnTo>
                      <a:lnTo>
                        <a:pt x="0" y="24"/>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29" name="Freeform 187"/>
                <p:cNvSpPr>
                  <a:spLocks/>
                </p:cNvSpPr>
                <p:nvPr/>
              </p:nvSpPr>
              <p:spPr bwMode="auto">
                <a:xfrm>
                  <a:off x="4488" y="1371"/>
                  <a:ext cx="46" cy="46"/>
                </a:xfrm>
                <a:custGeom>
                  <a:avLst/>
                  <a:gdLst>
                    <a:gd name="T0" fmla="*/ 0 w 46"/>
                    <a:gd name="T1" fmla="*/ 24 h 46"/>
                    <a:gd name="T2" fmla="*/ 0 w 46"/>
                    <a:gd name="T3" fmla="*/ 24 h 46"/>
                    <a:gd name="T4" fmla="*/ 2 w 46"/>
                    <a:gd name="T5" fmla="*/ 32 h 46"/>
                    <a:gd name="T6" fmla="*/ 8 w 46"/>
                    <a:gd name="T7" fmla="*/ 40 h 46"/>
                    <a:gd name="T8" fmla="*/ 14 w 46"/>
                    <a:gd name="T9" fmla="*/ 44 h 46"/>
                    <a:gd name="T10" fmla="*/ 24 w 46"/>
                    <a:gd name="T11" fmla="*/ 46 h 46"/>
                    <a:gd name="T12" fmla="*/ 24 w 46"/>
                    <a:gd name="T13" fmla="*/ 46 h 46"/>
                    <a:gd name="T14" fmla="*/ 32 w 46"/>
                    <a:gd name="T15" fmla="*/ 44 h 46"/>
                    <a:gd name="T16" fmla="*/ 40 w 46"/>
                    <a:gd name="T17" fmla="*/ 40 h 46"/>
                    <a:gd name="T18" fmla="*/ 44 w 46"/>
                    <a:gd name="T19" fmla="*/ 32 h 46"/>
                    <a:gd name="T20" fmla="*/ 46 w 46"/>
                    <a:gd name="T21" fmla="*/ 24 h 46"/>
                    <a:gd name="T22" fmla="*/ 46 w 46"/>
                    <a:gd name="T23" fmla="*/ 24 h 46"/>
                    <a:gd name="T24" fmla="*/ 44 w 46"/>
                    <a:gd name="T25" fmla="*/ 14 h 46"/>
                    <a:gd name="T26" fmla="*/ 40 w 46"/>
                    <a:gd name="T27" fmla="*/ 6 h 46"/>
                    <a:gd name="T28" fmla="*/ 32 w 46"/>
                    <a:gd name="T29" fmla="*/ 2 h 46"/>
                    <a:gd name="T30" fmla="*/ 24 w 46"/>
                    <a:gd name="T31" fmla="*/ 0 h 46"/>
                    <a:gd name="T32" fmla="*/ 24 w 46"/>
                    <a:gd name="T33" fmla="*/ 0 h 46"/>
                    <a:gd name="T34" fmla="*/ 14 w 46"/>
                    <a:gd name="T35" fmla="*/ 2 h 46"/>
                    <a:gd name="T36" fmla="*/ 8 w 46"/>
                    <a:gd name="T37" fmla="*/ 6 h 46"/>
                    <a:gd name="T38" fmla="*/ 2 w 46"/>
                    <a:gd name="T39" fmla="*/ 14 h 46"/>
                    <a:gd name="T40" fmla="*/ 0 w 46"/>
                    <a:gd name="T41" fmla="*/ 24 h 46"/>
                    <a:gd name="T42" fmla="*/ 0 w 46"/>
                    <a:gd name="T43"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0" y="24"/>
                      </a:moveTo>
                      <a:lnTo>
                        <a:pt x="0" y="24"/>
                      </a:lnTo>
                      <a:lnTo>
                        <a:pt x="2" y="32"/>
                      </a:lnTo>
                      <a:lnTo>
                        <a:pt x="8" y="40"/>
                      </a:lnTo>
                      <a:lnTo>
                        <a:pt x="14" y="44"/>
                      </a:lnTo>
                      <a:lnTo>
                        <a:pt x="24" y="46"/>
                      </a:lnTo>
                      <a:lnTo>
                        <a:pt x="24" y="46"/>
                      </a:lnTo>
                      <a:lnTo>
                        <a:pt x="32" y="44"/>
                      </a:lnTo>
                      <a:lnTo>
                        <a:pt x="40" y="40"/>
                      </a:lnTo>
                      <a:lnTo>
                        <a:pt x="44" y="32"/>
                      </a:lnTo>
                      <a:lnTo>
                        <a:pt x="46" y="24"/>
                      </a:lnTo>
                      <a:lnTo>
                        <a:pt x="46" y="24"/>
                      </a:lnTo>
                      <a:lnTo>
                        <a:pt x="44" y="14"/>
                      </a:lnTo>
                      <a:lnTo>
                        <a:pt x="40" y="6"/>
                      </a:lnTo>
                      <a:lnTo>
                        <a:pt x="32" y="2"/>
                      </a:lnTo>
                      <a:lnTo>
                        <a:pt x="24" y="0"/>
                      </a:lnTo>
                      <a:lnTo>
                        <a:pt x="24" y="0"/>
                      </a:lnTo>
                      <a:lnTo>
                        <a:pt x="14" y="2"/>
                      </a:lnTo>
                      <a:lnTo>
                        <a:pt x="8" y="6"/>
                      </a:lnTo>
                      <a:lnTo>
                        <a:pt x="2" y="14"/>
                      </a:lnTo>
                      <a:lnTo>
                        <a:pt x="0" y="24"/>
                      </a:lnTo>
                      <a:lnTo>
                        <a:pt x="0" y="24"/>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30" name="Freeform 188"/>
                <p:cNvSpPr>
                  <a:spLocks/>
                </p:cNvSpPr>
                <p:nvPr/>
              </p:nvSpPr>
              <p:spPr bwMode="auto">
                <a:xfrm>
                  <a:off x="4760" y="1371"/>
                  <a:ext cx="48" cy="46"/>
                </a:xfrm>
                <a:custGeom>
                  <a:avLst/>
                  <a:gdLst>
                    <a:gd name="T0" fmla="*/ 0 w 48"/>
                    <a:gd name="T1" fmla="*/ 24 h 46"/>
                    <a:gd name="T2" fmla="*/ 0 w 48"/>
                    <a:gd name="T3" fmla="*/ 24 h 46"/>
                    <a:gd name="T4" fmla="*/ 2 w 48"/>
                    <a:gd name="T5" fmla="*/ 32 h 46"/>
                    <a:gd name="T6" fmla="*/ 8 w 48"/>
                    <a:gd name="T7" fmla="*/ 40 h 46"/>
                    <a:gd name="T8" fmla="*/ 16 w 48"/>
                    <a:gd name="T9" fmla="*/ 44 h 46"/>
                    <a:gd name="T10" fmla="*/ 24 w 48"/>
                    <a:gd name="T11" fmla="*/ 46 h 46"/>
                    <a:gd name="T12" fmla="*/ 24 w 48"/>
                    <a:gd name="T13" fmla="*/ 46 h 46"/>
                    <a:gd name="T14" fmla="*/ 34 w 48"/>
                    <a:gd name="T15" fmla="*/ 44 h 46"/>
                    <a:gd name="T16" fmla="*/ 40 w 48"/>
                    <a:gd name="T17" fmla="*/ 40 h 46"/>
                    <a:gd name="T18" fmla="*/ 46 w 48"/>
                    <a:gd name="T19" fmla="*/ 32 h 46"/>
                    <a:gd name="T20" fmla="*/ 48 w 48"/>
                    <a:gd name="T21" fmla="*/ 24 h 46"/>
                    <a:gd name="T22" fmla="*/ 48 w 48"/>
                    <a:gd name="T23" fmla="*/ 24 h 46"/>
                    <a:gd name="T24" fmla="*/ 46 w 48"/>
                    <a:gd name="T25" fmla="*/ 14 h 46"/>
                    <a:gd name="T26" fmla="*/ 40 w 48"/>
                    <a:gd name="T27" fmla="*/ 6 h 46"/>
                    <a:gd name="T28" fmla="*/ 34 w 48"/>
                    <a:gd name="T29" fmla="*/ 2 h 46"/>
                    <a:gd name="T30" fmla="*/ 24 w 48"/>
                    <a:gd name="T31" fmla="*/ 0 h 46"/>
                    <a:gd name="T32" fmla="*/ 24 w 48"/>
                    <a:gd name="T33" fmla="*/ 0 h 46"/>
                    <a:gd name="T34" fmla="*/ 16 w 48"/>
                    <a:gd name="T35" fmla="*/ 2 h 46"/>
                    <a:gd name="T36" fmla="*/ 8 w 48"/>
                    <a:gd name="T37" fmla="*/ 6 h 46"/>
                    <a:gd name="T38" fmla="*/ 2 w 48"/>
                    <a:gd name="T39" fmla="*/ 14 h 46"/>
                    <a:gd name="T40" fmla="*/ 0 w 48"/>
                    <a:gd name="T41" fmla="*/ 24 h 46"/>
                    <a:gd name="T42" fmla="*/ 0 w 48"/>
                    <a:gd name="T43"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6">
                      <a:moveTo>
                        <a:pt x="0" y="24"/>
                      </a:moveTo>
                      <a:lnTo>
                        <a:pt x="0" y="24"/>
                      </a:lnTo>
                      <a:lnTo>
                        <a:pt x="2" y="32"/>
                      </a:lnTo>
                      <a:lnTo>
                        <a:pt x="8" y="40"/>
                      </a:lnTo>
                      <a:lnTo>
                        <a:pt x="16" y="44"/>
                      </a:lnTo>
                      <a:lnTo>
                        <a:pt x="24" y="46"/>
                      </a:lnTo>
                      <a:lnTo>
                        <a:pt x="24" y="46"/>
                      </a:lnTo>
                      <a:lnTo>
                        <a:pt x="34" y="44"/>
                      </a:lnTo>
                      <a:lnTo>
                        <a:pt x="40" y="40"/>
                      </a:lnTo>
                      <a:lnTo>
                        <a:pt x="46" y="32"/>
                      </a:lnTo>
                      <a:lnTo>
                        <a:pt x="48" y="24"/>
                      </a:lnTo>
                      <a:lnTo>
                        <a:pt x="48" y="24"/>
                      </a:lnTo>
                      <a:lnTo>
                        <a:pt x="46" y="14"/>
                      </a:lnTo>
                      <a:lnTo>
                        <a:pt x="40" y="6"/>
                      </a:lnTo>
                      <a:lnTo>
                        <a:pt x="34" y="2"/>
                      </a:lnTo>
                      <a:lnTo>
                        <a:pt x="24" y="0"/>
                      </a:lnTo>
                      <a:lnTo>
                        <a:pt x="24" y="0"/>
                      </a:lnTo>
                      <a:lnTo>
                        <a:pt x="16" y="2"/>
                      </a:lnTo>
                      <a:lnTo>
                        <a:pt x="8" y="6"/>
                      </a:lnTo>
                      <a:lnTo>
                        <a:pt x="2" y="14"/>
                      </a:lnTo>
                      <a:lnTo>
                        <a:pt x="0" y="24"/>
                      </a:lnTo>
                      <a:lnTo>
                        <a:pt x="0" y="24"/>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31" name="Freeform 189"/>
                <p:cNvSpPr>
                  <a:spLocks/>
                </p:cNvSpPr>
                <p:nvPr/>
              </p:nvSpPr>
              <p:spPr bwMode="auto">
                <a:xfrm>
                  <a:off x="5038" y="1371"/>
                  <a:ext cx="48" cy="46"/>
                </a:xfrm>
                <a:custGeom>
                  <a:avLst/>
                  <a:gdLst>
                    <a:gd name="T0" fmla="*/ 0 w 48"/>
                    <a:gd name="T1" fmla="*/ 24 h 46"/>
                    <a:gd name="T2" fmla="*/ 0 w 48"/>
                    <a:gd name="T3" fmla="*/ 24 h 46"/>
                    <a:gd name="T4" fmla="*/ 2 w 48"/>
                    <a:gd name="T5" fmla="*/ 32 h 46"/>
                    <a:gd name="T6" fmla="*/ 8 w 48"/>
                    <a:gd name="T7" fmla="*/ 40 h 46"/>
                    <a:gd name="T8" fmla="*/ 14 w 48"/>
                    <a:gd name="T9" fmla="*/ 44 h 46"/>
                    <a:gd name="T10" fmla="*/ 24 w 48"/>
                    <a:gd name="T11" fmla="*/ 46 h 46"/>
                    <a:gd name="T12" fmla="*/ 24 w 48"/>
                    <a:gd name="T13" fmla="*/ 46 h 46"/>
                    <a:gd name="T14" fmla="*/ 32 w 48"/>
                    <a:gd name="T15" fmla="*/ 44 h 46"/>
                    <a:gd name="T16" fmla="*/ 40 w 48"/>
                    <a:gd name="T17" fmla="*/ 40 h 46"/>
                    <a:gd name="T18" fmla="*/ 46 w 48"/>
                    <a:gd name="T19" fmla="*/ 32 h 46"/>
                    <a:gd name="T20" fmla="*/ 48 w 48"/>
                    <a:gd name="T21" fmla="*/ 24 h 46"/>
                    <a:gd name="T22" fmla="*/ 48 w 48"/>
                    <a:gd name="T23" fmla="*/ 24 h 46"/>
                    <a:gd name="T24" fmla="*/ 46 w 48"/>
                    <a:gd name="T25" fmla="*/ 14 h 46"/>
                    <a:gd name="T26" fmla="*/ 40 w 48"/>
                    <a:gd name="T27" fmla="*/ 6 h 46"/>
                    <a:gd name="T28" fmla="*/ 32 w 48"/>
                    <a:gd name="T29" fmla="*/ 2 h 46"/>
                    <a:gd name="T30" fmla="*/ 24 w 48"/>
                    <a:gd name="T31" fmla="*/ 0 h 46"/>
                    <a:gd name="T32" fmla="*/ 24 w 48"/>
                    <a:gd name="T33" fmla="*/ 0 h 46"/>
                    <a:gd name="T34" fmla="*/ 14 w 48"/>
                    <a:gd name="T35" fmla="*/ 2 h 46"/>
                    <a:gd name="T36" fmla="*/ 8 w 48"/>
                    <a:gd name="T37" fmla="*/ 6 h 46"/>
                    <a:gd name="T38" fmla="*/ 2 w 48"/>
                    <a:gd name="T39" fmla="*/ 14 h 46"/>
                    <a:gd name="T40" fmla="*/ 0 w 48"/>
                    <a:gd name="T41" fmla="*/ 24 h 46"/>
                    <a:gd name="T42" fmla="*/ 0 w 48"/>
                    <a:gd name="T43"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6">
                      <a:moveTo>
                        <a:pt x="0" y="24"/>
                      </a:moveTo>
                      <a:lnTo>
                        <a:pt x="0" y="24"/>
                      </a:lnTo>
                      <a:lnTo>
                        <a:pt x="2" y="32"/>
                      </a:lnTo>
                      <a:lnTo>
                        <a:pt x="8" y="40"/>
                      </a:lnTo>
                      <a:lnTo>
                        <a:pt x="14" y="44"/>
                      </a:lnTo>
                      <a:lnTo>
                        <a:pt x="24" y="46"/>
                      </a:lnTo>
                      <a:lnTo>
                        <a:pt x="24" y="46"/>
                      </a:lnTo>
                      <a:lnTo>
                        <a:pt x="32" y="44"/>
                      </a:lnTo>
                      <a:lnTo>
                        <a:pt x="40" y="40"/>
                      </a:lnTo>
                      <a:lnTo>
                        <a:pt x="46" y="32"/>
                      </a:lnTo>
                      <a:lnTo>
                        <a:pt x="48" y="24"/>
                      </a:lnTo>
                      <a:lnTo>
                        <a:pt x="48" y="24"/>
                      </a:lnTo>
                      <a:lnTo>
                        <a:pt x="46" y="14"/>
                      </a:lnTo>
                      <a:lnTo>
                        <a:pt x="40" y="6"/>
                      </a:lnTo>
                      <a:lnTo>
                        <a:pt x="32" y="2"/>
                      </a:lnTo>
                      <a:lnTo>
                        <a:pt x="24" y="0"/>
                      </a:lnTo>
                      <a:lnTo>
                        <a:pt x="24" y="0"/>
                      </a:lnTo>
                      <a:lnTo>
                        <a:pt x="14" y="2"/>
                      </a:lnTo>
                      <a:lnTo>
                        <a:pt x="8" y="6"/>
                      </a:lnTo>
                      <a:lnTo>
                        <a:pt x="2" y="14"/>
                      </a:lnTo>
                      <a:lnTo>
                        <a:pt x="0" y="24"/>
                      </a:lnTo>
                      <a:lnTo>
                        <a:pt x="0" y="24"/>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32" name="Freeform 190"/>
                <p:cNvSpPr>
                  <a:spLocks/>
                </p:cNvSpPr>
                <p:nvPr/>
              </p:nvSpPr>
              <p:spPr bwMode="auto">
                <a:xfrm>
                  <a:off x="5312" y="1371"/>
                  <a:ext cx="46" cy="46"/>
                </a:xfrm>
                <a:custGeom>
                  <a:avLst/>
                  <a:gdLst>
                    <a:gd name="T0" fmla="*/ 0 w 46"/>
                    <a:gd name="T1" fmla="*/ 24 h 46"/>
                    <a:gd name="T2" fmla="*/ 0 w 46"/>
                    <a:gd name="T3" fmla="*/ 24 h 46"/>
                    <a:gd name="T4" fmla="*/ 2 w 46"/>
                    <a:gd name="T5" fmla="*/ 32 h 46"/>
                    <a:gd name="T6" fmla="*/ 6 w 46"/>
                    <a:gd name="T7" fmla="*/ 40 h 46"/>
                    <a:gd name="T8" fmla="*/ 14 w 46"/>
                    <a:gd name="T9" fmla="*/ 44 h 46"/>
                    <a:gd name="T10" fmla="*/ 22 w 46"/>
                    <a:gd name="T11" fmla="*/ 46 h 46"/>
                    <a:gd name="T12" fmla="*/ 22 w 46"/>
                    <a:gd name="T13" fmla="*/ 46 h 46"/>
                    <a:gd name="T14" fmla="*/ 32 w 46"/>
                    <a:gd name="T15" fmla="*/ 44 h 46"/>
                    <a:gd name="T16" fmla="*/ 38 w 46"/>
                    <a:gd name="T17" fmla="*/ 40 h 46"/>
                    <a:gd name="T18" fmla="*/ 44 w 46"/>
                    <a:gd name="T19" fmla="*/ 32 h 46"/>
                    <a:gd name="T20" fmla="*/ 46 w 46"/>
                    <a:gd name="T21" fmla="*/ 24 h 46"/>
                    <a:gd name="T22" fmla="*/ 46 w 46"/>
                    <a:gd name="T23" fmla="*/ 24 h 46"/>
                    <a:gd name="T24" fmla="*/ 44 w 46"/>
                    <a:gd name="T25" fmla="*/ 14 h 46"/>
                    <a:gd name="T26" fmla="*/ 38 w 46"/>
                    <a:gd name="T27" fmla="*/ 6 h 46"/>
                    <a:gd name="T28" fmla="*/ 32 w 46"/>
                    <a:gd name="T29" fmla="*/ 2 h 46"/>
                    <a:gd name="T30" fmla="*/ 22 w 46"/>
                    <a:gd name="T31" fmla="*/ 0 h 46"/>
                    <a:gd name="T32" fmla="*/ 22 w 46"/>
                    <a:gd name="T33" fmla="*/ 0 h 46"/>
                    <a:gd name="T34" fmla="*/ 14 w 46"/>
                    <a:gd name="T35" fmla="*/ 2 h 46"/>
                    <a:gd name="T36" fmla="*/ 6 w 46"/>
                    <a:gd name="T37" fmla="*/ 6 h 46"/>
                    <a:gd name="T38" fmla="*/ 2 w 46"/>
                    <a:gd name="T39" fmla="*/ 14 h 46"/>
                    <a:gd name="T40" fmla="*/ 0 w 46"/>
                    <a:gd name="T41" fmla="*/ 24 h 46"/>
                    <a:gd name="T42" fmla="*/ 0 w 46"/>
                    <a:gd name="T43"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0" y="24"/>
                      </a:moveTo>
                      <a:lnTo>
                        <a:pt x="0" y="24"/>
                      </a:lnTo>
                      <a:lnTo>
                        <a:pt x="2" y="32"/>
                      </a:lnTo>
                      <a:lnTo>
                        <a:pt x="6" y="40"/>
                      </a:lnTo>
                      <a:lnTo>
                        <a:pt x="14" y="44"/>
                      </a:lnTo>
                      <a:lnTo>
                        <a:pt x="22" y="46"/>
                      </a:lnTo>
                      <a:lnTo>
                        <a:pt x="22" y="46"/>
                      </a:lnTo>
                      <a:lnTo>
                        <a:pt x="32" y="44"/>
                      </a:lnTo>
                      <a:lnTo>
                        <a:pt x="38" y="40"/>
                      </a:lnTo>
                      <a:lnTo>
                        <a:pt x="44" y="32"/>
                      </a:lnTo>
                      <a:lnTo>
                        <a:pt x="46" y="24"/>
                      </a:lnTo>
                      <a:lnTo>
                        <a:pt x="46" y="24"/>
                      </a:lnTo>
                      <a:lnTo>
                        <a:pt x="44" y="14"/>
                      </a:lnTo>
                      <a:lnTo>
                        <a:pt x="38" y="6"/>
                      </a:lnTo>
                      <a:lnTo>
                        <a:pt x="32" y="2"/>
                      </a:lnTo>
                      <a:lnTo>
                        <a:pt x="22" y="0"/>
                      </a:lnTo>
                      <a:lnTo>
                        <a:pt x="22" y="0"/>
                      </a:lnTo>
                      <a:lnTo>
                        <a:pt x="14" y="2"/>
                      </a:lnTo>
                      <a:lnTo>
                        <a:pt x="6" y="6"/>
                      </a:lnTo>
                      <a:lnTo>
                        <a:pt x="2" y="14"/>
                      </a:lnTo>
                      <a:lnTo>
                        <a:pt x="0" y="24"/>
                      </a:lnTo>
                      <a:lnTo>
                        <a:pt x="0" y="24"/>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33" name="Freeform 191"/>
                <p:cNvSpPr>
                  <a:spLocks/>
                </p:cNvSpPr>
                <p:nvPr/>
              </p:nvSpPr>
              <p:spPr bwMode="auto">
                <a:xfrm>
                  <a:off x="5580" y="1371"/>
                  <a:ext cx="46" cy="46"/>
                </a:xfrm>
                <a:custGeom>
                  <a:avLst/>
                  <a:gdLst>
                    <a:gd name="T0" fmla="*/ 0 w 46"/>
                    <a:gd name="T1" fmla="*/ 24 h 46"/>
                    <a:gd name="T2" fmla="*/ 0 w 46"/>
                    <a:gd name="T3" fmla="*/ 24 h 46"/>
                    <a:gd name="T4" fmla="*/ 2 w 46"/>
                    <a:gd name="T5" fmla="*/ 32 h 46"/>
                    <a:gd name="T6" fmla="*/ 6 w 46"/>
                    <a:gd name="T7" fmla="*/ 40 h 46"/>
                    <a:gd name="T8" fmla="*/ 14 w 46"/>
                    <a:gd name="T9" fmla="*/ 44 h 46"/>
                    <a:gd name="T10" fmla="*/ 24 w 46"/>
                    <a:gd name="T11" fmla="*/ 46 h 46"/>
                    <a:gd name="T12" fmla="*/ 24 w 46"/>
                    <a:gd name="T13" fmla="*/ 46 h 46"/>
                    <a:gd name="T14" fmla="*/ 32 w 46"/>
                    <a:gd name="T15" fmla="*/ 44 h 46"/>
                    <a:gd name="T16" fmla="*/ 40 w 46"/>
                    <a:gd name="T17" fmla="*/ 40 h 46"/>
                    <a:gd name="T18" fmla="*/ 44 w 46"/>
                    <a:gd name="T19" fmla="*/ 32 h 46"/>
                    <a:gd name="T20" fmla="*/ 46 w 46"/>
                    <a:gd name="T21" fmla="*/ 24 h 46"/>
                    <a:gd name="T22" fmla="*/ 46 w 46"/>
                    <a:gd name="T23" fmla="*/ 24 h 46"/>
                    <a:gd name="T24" fmla="*/ 44 w 46"/>
                    <a:gd name="T25" fmla="*/ 14 h 46"/>
                    <a:gd name="T26" fmla="*/ 40 w 46"/>
                    <a:gd name="T27" fmla="*/ 6 h 46"/>
                    <a:gd name="T28" fmla="*/ 32 w 46"/>
                    <a:gd name="T29" fmla="*/ 2 h 46"/>
                    <a:gd name="T30" fmla="*/ 24 w 46"/>
                    <a:gd name="T31" fmla="*/ 0 h 46"/>
                    <a:gd name="T32" fmla="*/ 24 w 46"/>
                    <a:gd name="T33" fmla="*/ 0 h 46"/>
                    <a:gd name="T34" fmla="*/ 14 w 46"/>
                    <a:gd name="T35" fmla="*/ 2 h 46"/>
                    <a:gd name="T36" fmla="*/ 6 w 46"/>
                    <a:gd name="T37" fmla="*/ 6 h 46"/>
                    <a:gd name="T38" fmla="*/ 2 w 46"/>
                    <a:gd name="T39" fmla="*/ 14 h 46"/>
                    <a:gd name="T40" fmla="*/ 0 w 46"/>
                    <a:gd name="T41" fmla="*/ 24 h 46"/>
                    <a:gd name="T42" fmla="*/ 0 w 46"/>
                    <a:gd name="T43"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0" y="24"/>
                      </a:moveTo>
                      <a:lnTo>
                        <a:pt x="0" y="24"/>
                      </a:lnTo>
                      <a:lnTo>
                        <a:pt x="2" y="32"/>
                      </a:lnTo>
                      <a:lnTo>
                        <a:pt x="6" y="40"/>
                      </a:lnTo>
                      <a:lnTo>
                        <a:pt x="14" y="44"/>
                      </a:lnTo>
                      <a:lnTo>
                        <a:pt x="24" y="46"/>
                      </a:lnTo>
                      <a:lnTo>
                        <a:pt x="24" y="46"/>
                      </a:lnTo>
                      <a:lnTo>
                        <a:pt x="32" y="44"/>
                      </a:lnTo>
                      <a:lnTo>
                        <a:pt x="40" y="40"/>
                      </a:lnTo>
                      <a:lnTo>
                        <a:pt x="44" y="32"/>
                      </a:lnTo>
                      <a:lnTo>
                        <a:pt x="46" y="24"/>
                      </a:lnTo>
                      <a:lnTo>
                        <a:pt x="46" y="24"/>
                      </a:lnTo>
                      <a:lnTo>
                        <a:pt x="44" y="14"/>
                      </a:lnTo>
                      <a:lnTo>
                        <a:pt x="40" y="6"/>
                      </a:lnTo>
                      <a:lnTo>
                        <a:pt x="32" y="2"/>
                      </a:lnTo>
                      <a:lnTo>
                        <a:pt x="24" y="0"/>
                      </a:lnTo>
                      <a:lnTo>
                        <a:pt x="24" y="0"/>
                      </a:lnTo>
                      <a:lnTo>
                        <a:pt x="14" y="2"/>
                      </a:lnTo>
                      <a:lnTo>
                        <a:pt x="6" y="6"/>
                      </a:lnTo>
                      <a:lnTo>
                        <a:pt x="2" y="14"/>
                      </a:lnTo>
                      <a:lnTo>
                        <a:pt x="0" y="24"/>
                      </a:lnTo>
                      <a:lnTo>
                        <a:pt x="0" y="24"/>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34" name="Rectangle 192"/>
                <p:cNvSpPr>
                  <a:spLocks noChangeArrowheads="1"/>
                </p:cNvSpPr>
                <p:nvPr/>
              </p:nvSpPr>
              <p:spPr bwMode="auto">
                <a:xfrm>
                  <a:off x="3894" y="1045"/>
                  <a:ext cx="42" cy="42"/>
                </a:xfrm>
                <a:prstGeom prst="rect">
                  <a:avLst/>
                </a:prstGeom>
                <a:solidFill>
                  <a:schemeClr val="accent5">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35" name="Rectangle 193"/>
                <p:cNvSpPr>
                  <a:spLocks noChangeArrowheads="1"/>
                </p:cNvSpPr>
                <p:nvPr/>
              </p:nvSpPr>
              <p:spPr bwMode="auto">
                <a:xfrm>
                  <a:off x="3914" y="1371"/>
                  <a:ext cx="42" cy="42"/>
                </a:xfrm>
                <a:prstGeom prst="rect">
                  <a:avLst/>
                </a:prstGeom>
                <a:solidFill>
                  <a:srgbClr val="00AE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36" name="Rectangle 194"/>
                <p:cNvSpPr>
                  <a:spLocks noChangeArrowheads="1"/>
                </p:cNvSpPr>
                <p:nvPr/>
              </p:nvSpPr>
              <p:spPr bwMode="auto">
                <a:xfrm>
                  <a:off x="4174" y="1371"/>
                  <a:ext cx="42" cy="42"/>
                </a:xfrm>
                <a:prstGeom prst="rect">
                  <a:avLst/>
                </a:prstGeom>
                <a:solidFill>
                  <a:srgbClr val="00AE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37" name="Rectangle 195"/>
                <p:cNvSpPr>
                  <a:spLocks noChangeArrowheads="1"/>
                </p:cNvSpPr>
                <p:nvPr/>
              </p:nvSpPr>
              <p:spPr bwMode="auto">
                <a:xfrm>
                  <a:off x="4454" y="1613"/>
                  <a:ext cx="40" cy="42"/>
                </a:xfrm>
                <a:prstGeom prst="rect">
                  <a:avLst/>
                </a:prstGeom>
                <a:solidFill>
                  <a:srgbClr val="00AE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38" name="Rectangle 196"/>
                <p:cNvSpPr>
                  <a:spLocks noChangeArrowheads="1"/>
                </p:cNvSpPr>
                <p:nvPr/>
              </p:nvSpPr>
              <p:spPr bwMode="auto">
                <a:xfrm>
                  <a:off x="4728" y="1745"/>
                  <a:ext cx="42" cy="42"/>
                </a:xfrm>
                <a:prstGeom prst="rect">
                  <a:avLst/>
                </a:prstGeom>
                <a:solidFill>
                  <a:srgbClr val="00AE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39" name="Rectangle 197"/>
                <p:cNvSpPr>
                  <a:spLocks noChangeArrowheads="1"/>
                </p:cNvSpPr>
                <p:nvPr/>
              </p:nvSpPr>
              <p:spPr bwMode="auto">
                <a:xfrm>
                  <a:off x="4996" y="1845"/>
                  <a:ext cx="42" cy="42"/>
                </a:xfrm>
                <a:prstGeom prst="rect">
                  <a:avLst/>
                </a:prstGeom>
                <a:solidFill>
                  <a:srgbClr val="00AE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40" name="Rectangle 198"/>
                <p:cNvSpPr>
                  <a:spLocks noChangeArrowheads="1"/>
                </p:cNvSpPr>
                <p:nvPr/>
              </p:nvSpPr>
              <p:spPr bwMode="auto">
                <a:xfrm>
                  <a:off x="5270" y="1697"/>
                  <a:ext cx="42" cy="40"/>
                </a:xfrm>
                <a:prstGeom prst="rect">
                  <a:avLst/>
                </a:prstGeom>
                <a:solidFill>
                  <a:srgbClr val="00AE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41" name="Rectangle 199"/>
                <p:cNvSpPr>
                  <a:spLocks noChangeArrowheads="1"/>
                </p:cNvSpPr>
                <p:nvPr/>
              </p:nvSpPr>
              <p:spPr bwMode="auto">
                <a:xfrm>
                  <a:off x="5550" y="1923"/>
                  <a:ext cx="40" cy="42"/>
                </a:xfrm>
                <a:prstGeom prst="rect">
                  <a:avLst/>
                </a:prstGeom>
                <a:solidFill>
                  <a:srgbClr val="00AE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42" name="Line 200"/>
                <p:cNvSpPr>
                  <a:spLocks noChangeShapeType="1"/>
                </p:cNvSpPr>
                <p:nvPr/>
              </p:nvSpPr>
              <p:spPr bwMode="auto">
                <a:xfrm flipV="1">
                  <a:off x="3956" y="1471"/>
                  <a:ext cx="0" cy="142"/>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43" name="Freeform 201"/>
                <p:cNvSpPr>
                  <a:spLocks/>
                </p:cNvSpPr>
                <p:nvPr/>
              </p:nvSpPr>
              <p:spPr bwMode="auto">
                <a:xfrm>
                  <a:off x="3926" y="1429"/>
                  <a:ext cx="60" cy="52"/>
                </a:xfrm>
                <a:custGeom>
                  <a:avLst/>
                  <a:gdLst>
                    <a:gd name="T0" fmla="*/ 60 w 60"/>
                    <a:gd name="T1" fmla="*/ 52 h 52"/>
                    <a:gd name="T2" fmla="*/ 30 w 60"/>
                    <a:gd name="T3" fmla="*/ 0 h 52"/>
                    <a:gd name="T4" fmla="*/ 0 w 60"/>
                    <a:gd name="T5" fmla="*/ 52 h 52"/>
                    <a:gd name="T6" fmla="*/ 60 w 60"/>
                    <a:gd name="T7" fmla="*/ 52 h 52"/>
                  </a:gdLst>
                  <a:ahLst/>
                  <a:cxnLst>
                    <a:cxn ang="0">
                      <a:pos x="T0" y="T1"/>
                    </a:cxn>
                    <a:cxn ang="0">
                      <a:pos x="T2" y="T3"/>
                    </a:cxn>
                    <a:cxn ang="0">
                      <a:pos x="T4" y="T5"/>
                    </a:cxn>
                    <a:cxn ang="0">
                      <a:pos x="T6" y="T7"/>
                    </a:cxn>
                  </a:cxnLst>
                  <a:rect l="0" t="0" r="r" b="b"/>
                  <a:pathLst>
                    <a:path w="60" h="52">
                      <a:moveTo>
                        <a:pt x="60" y="52"/>
                      </a:moveTo>
                      <a:lnTo>
                        <a:pt x="30" y="0"/>
                      </a:lnTo>
                      <a:lnTo>
                        <a:pt x="0" y="52"/>
                      </a:lnTo>
                      <a:lnTo>
                        <a:pt x="60" y="5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44" name="Line 202"/>
                <p:cNvSpPr>
                  <a:spLocks noChangeShapeType="1"/>
                </p:cNvSpPr>
                <p:nvPr/>
              </p:nvSpPr>
              <p:spPr bwMode="auto">
                <a:xfrm>
                  <a:off x="5334" y="1179"/>
                  <a:ext cx="0" cy="14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45" name="Freeform 203"/>
                <p:cNvSpPr>
                  <a:spLocks/>
                </p:cNvSpPr>
                <p:nvPr/>
              </p:nvSpPr>
              <p:spPr bwMode="auto">
                <a:xfrm>
                  <a:off x="5304" y="1311"/>
                  <a:ext cx="60" cy="52"/>
                </a:xfrm>
                <a:custGeom>
                  <a:avLst/>
                  <a:gdLst>
                    <a:gd name="T0" fmla="*/ 0 w 60"/>
                    <a:gd name="T1" fmla="*/ 0 h 52"/>
                    <a:gd name="T2" fmla="*/ 30 w 60"/>
                    <a:gd name="T3" fmla="*/ 52 h 52"/>
                    <a:gd name="T4" fmla="*/ 60 w 60"/>
                    <a:gd name="T5" fmla="*/ 0 h 52"/>
                    <a:gd name="T6" fmla="*/ 0 w 60"/>
                    <a:gd name="T7" fmla="*/ 0 h 52"/>
                  </a:gdLst>
                  <a:ahLst/>
                  <a:cxnLst>
                    <a:cxn ang="0">
                      <a:pos x="T0" y="T1"/>
                    </a:cxn>
                    <a:cxn ang="0">
                      <a:pos x="T2" y="T3"/>
                    </a:cxn>
                    <a:cxn ang="0">
                      <a:pos x="T4" y="T5"/>
                    </a:cxn>
                    <a:cxn ang="0">
                      <a:pos x="T6" y="T7"/>
                    </a:cxn>
                  </a:cxnLst>
                  <a:rect l="0" t="0" r="r" b="b"/>
                  <a:pathLst>
                    <a:path w="60" h="52">
                      <a:moveTo>
                        <a:pt x="0" y="0"/>
                      </a:moveTo>
                      <a:lnTo>
                        <a:pt x="30" y="52"/>
                      </a:lnTo>
                      <a:lnTo>
                        <a:pt x="60"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346" name="Line 204"/>
                <p:cNvSpPr>
                  <a:spLocks noChangeShapeType="1"/>
                </p:cNvSpPr>
                <p:nvPr/>
              </p:nvSpPr>
              <p:spPr bwMode="auto">
                <a:xfrm>
                  <a:off x="3962" y="1395"/>
                  <a:ext cx="1642" cy="0"/>
                </a:xfrm>
                <a:prstGeom prst="line">
                  <a:avLst/>
                </a:prstGeom>
                <a:noFill/>
                <a:ln w="1905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47" name="Freeform 205"/>
                <p:cNvSpPr>
                  <a:spLocks/>
                </p:cNvSpPr>
                <p:nvPr/>
              </p:nvSpPr>
              <p:spPr bwMode="auto">
                <a:xfrm>
                  <a:off x="3936" y="1391"/>
                  <a:ext cx="1634" cy="552"/>
                </a:xfrm>
                <a:custGeom>
                  <a:avLst/>
                  <a:gdLst>
                    <a:gd name="T0" fmla="*/ 0 w 1634"/>
                    <a:gd name="T1" fmla="*/ 0 h 552"/>
                    <a:gd name="T2" fmla="*/ 260 w 1634"/>
                    <a:gd name="T3" fmla="*/ 0 h 552"/>
                    <a:gd name="T4" fmla="*/ 538 w 1634"/>
                    <a:gd name="T5" fmla="*/ 244 h 552"/>
                    <a:gd name="T6" fmla="*/ 812 w 1634"/>
                    <a:gd name="T7" fmla="*/ 376 h 552"/>
                    <a:gd name="T8" fmla="*/ 1082 w 1634"/>
                    <a:gd name="T9" fmla="*/ 474 h 552"/>
                    <a:gd name="T10" fmla="*/ 1356 w 1634"/>
                    <a:gd name="T11" fmla="*/ 326 h 552"/>
                    <a:gd name="T12" fmla="*/ 1634 w 1634"/>
                    <a:gd name="T13" fmla="*/ 552 h 552"/>
                  </a:gdLst>
                  <a:ahLst/>
                  <a:cxnLst>
                    <a:cxn ang="0">
                      <a:pos x="T0" y="T1"/>
                    </a:cxn>
                    <a:cxn ang="0">
                      <a:pos x="T2" y="T3"/>
                    </a:cxn>
                    <a:cxn ang="0">
                      <a:pos x="T4" y="T5"/>
                    </a:cxn>
                    <a:cxn ang="0">
                      <a:pos x="T6" y="T7"/>
                    </a:cxn>
                    <a:cxn ang="0">
                      <a:pos x="T8" y="T9"/>
                    </a:cxn>
                    <a:cxn ang="0">
                      <a:pos x="T10" y="T11"/>
                    </a:cxn>
                    <a:cxn ang="0">
                      <a:pos x="T12" y="T13"/>
                    </a:cxn>
                  </a:cxnLst>
                  <a:rect l="0" t="0" r="r" b="b"/>
                  <a:pathLst>
                    <a:path w="1634" h="552">
                      <a:moveTo>
                        <a:pt x="0" y="0"/>
                      </a:moveTo>
                      <a:lnTo>
                        <a:pt x="260" y="0"/>
                      </a:lnTo>
                      <a:lnTo>
                        <a:pt x="538" y="244"/>
                      </a:lnTo>
                      <a:lnTo>
                        <a:pt x="812" y="376"/>
                      </a:lnTo>
                      <a:lnTo>
                        <a:pt x="1082" y="474"/>
                      </a:lnTo>
                      <a:lnTo>
                        <a:pt x="1356" y="326"/>
                      </a:lnTo>
                      <a:lnTo>
                        <a:pt x="1634" y="552"/>
                      </a:lnTo>
                    </a:path>
                  </a:pathLst>
                </a:custGeom>
                <a:noFill/>
                <a:ln w="19050">
                  <a:solidFill>
                    <a:schemeClr val="accent5">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grpSp>
          <p:sp>
            <p:nvSpPr>
              <p:cNvPr id="21" name="Line 207"/>
              <p:cNvSpPr>
                <a:spLocks noChangeShapeType="1"/>
              </p:cNvSpPr>
              <p:nvPr/>
            </p:nvSpPr>
            <p:spPr bwMode="auto">
              <a:xfrm>
                <a:off x="4482" y="1391"/>
                <a:ext cx="60"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2" name="Line 208"/>
              <p:cNvSpPr>
                <a:spLocks noChangeShapeType="1"/>
              </p:cNvSpPr>
              <p:nvPr/>
            </p:nvSpPr>
            <p:spPr bwMode="auto">
              <a:xfrm>
                <a:off x="4512" y="1391"/>
                <a:ext cx="0" cy="276"/>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3" name="Line 209"/>
              <p:cNvSpPr>
                <a:spLocks noChangeShapeType="1"/>
              </p:cNvSpPr>
              <p:nvPr/>
            </p:nvSpPr>
            <p:spPr bwMode="auto">
              <a:xfrm>
                <a:off x="4482" y="1667"/>
                <a:ext cx="60"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4" name="Line 210"/>
              <p:cNvSpPr>
                <a:spLocks noChangeShapeType="1"/>
              </p:cNvSpPr>
              <p:nvPr/>
            </p:nvSpPr>
            <p:spPr bwMode="auto">
              <a:xfrm>
                <a:off x="4444" y="1601"/>
                <a:ext cx="60"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5" name="Line 211"/>
              <p:cNvSpPr>
                <a:spLocks noChangeShapeType="1"/>
              </p:cNvSpPr>
              <p:nvPr/>
            </p:nvSpPr>
            <p:spPr bwMode="auto">
              <a:xfrm>
                <a:off x="4474" y="1601"/>
                <a:ext cx="0" cy="164"/>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6" name="Line 212"/>
              <p:cNvSpPr>
                <a:spLocks noChangeShapeType="1"/>
              </p:cNvSpPr>
              <p:nvPr/>
            </p:nvSpPr>
            <p:spPr bwMode="auto">
              <a:xfrm>
                <a:off x="4444" y="1765"/>
                <a:ext cx="60"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7" name="Line 213"/>
              <p:cNvSpPr>
                <a:spLocks noChangeShapeType="1"/>
              </p:cNvSpPr>
              <p:nvPr/>
            </p:nvSpPr>
            <p:spPr bwMode="auto">
              <a:xfrm>
                <a:off x="4718" y="1399"/>
                <a:ext cx="62"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8" name="Line 214"/>
              <p:cNvSpPr>
                <a:spLocks noChangeShapeType="1"/>
              </p:cNvSpPr>
              <p:nvPr/>
            </p:nvSpPr>
            <p:spPr bwMode="auto">
              <a:xfrm>
                <a:off x="4748" y="1399"/>
                <a:ext cx="0" cy="544"/>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29" name="Line 215"/>
              <p:cNvSpPr>
                <a:spLocks noChangeShapeType="1"/>
              </p:cNvSpPr>
              <p:nvPr/>
            </p:nvSpPr>
            <p:spPr bwMode="auto">
              <a:xfrm>
                <a:off x="4718" y="1943"/>
                <a:ext cx="62"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0" name="Line 216"/>
              <p:cNvSpPr>
                <a:spLocks noChangeShapeType="1"/>
              </p:cNvSpPr>
              <p:nvPr/>
            </p:nvSpPr>
            <p:spPr bwMode="auto">
              <a:xfrm>
                <a:off x="5542" y="1619"/>
                <a:ext cx="62"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1" name="Line 217"/>
              <p:cNvSpPr>
                <a:spLocks noChangeShapeType="1"/>
              </p:cNvSpPr>
              <p:nvPr/>
            </p:nvSpPr>
            <p:spPr bwMode="auto">
              <a:xfrm>
                <a:off x="5572" y="1619"/>
                <a:ext cx="0" cy="602"/>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2" name="Line 218"/>
              <p:cNvSpPr>
                <a:spLocks noChangeShapeType="1"/>
              </p:cNvSpPr>
              <p:nvPr/>
            </p:nvSpPr>
            <p:spPr bwMode="auto">
              <a:xfrm>
                <a:off x="5542" y="2221"/>
                <a:ext cx="62"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3" name="Line 219"/>
              <p:cNvSpPr>
                <a:spLocks noChangeShapeType="1"/>
              </p:cNvSpPr>
              <p:nvPr/>
            </p:nvSpPr>
            <p:spPr bwMode="auto">
              <a:xfrm>
                <a:off x="4988" y="1395"/>
                <a:ext cx="60"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4" name="Line 220"/>
              <p:cNvSpPr>
                <a:spLocks noChangeShapeType="1"/>
              </p:cNvSpPr>
              <p:nvPr/>
            </p:nvSpPr>
            <p:spPr bwMode="auto">
              <a:xfrm>
                <a:off x="5018" y="1395"/>
                <a:ext cx="0" cy="732"/>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5" name="Line 221"/>
              <p:cNvSpPr>
                <a:spLocks noChangeShapeType="1"/>
              </p:cNvSpPr>
              <p:nvPr/>
            </p:nvSpPr>
            <p:spPr bwMode="auto">
              <a:xfrm>
                <a:off x="4988" y="2127"/>
                <a:ext cx="60"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6" name="Line 222"/>
              <p:cNvSpPr>
                <a:spLocks noChangeShapeType="1"/>
              </p:cNvSpPr>
              <p:nvPr/>
            </p:nvSpPr>
            <p:spPr bwMode="auto">
              <a:xfrm>
                <a:off x="5262" y="1395"/>
                <a:ext cx="60"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7" name="Line 223"/>
              <p:cNvSpPr>
                <a:spLocks noChangeShapeType="1"/>
              </p:cNvSpPr>
              <p:nvPr/>
            </p:nvSpPr>
            <p:spPr bwMode="auto">
              <a:xfrm>
                <a:off x="5292" y="1395"/>
                <a:ext cx="0" cy="77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8" name="Line 224"/>
              <p:cNvSpPr>
                <a:spLocks noChangeShapeType="1"/>
              </p:cNvSpPr>
              <p:nvPr/>
            </p:nvSpPr>
            <p:spPr bwMode="auto">
              <a:xfrm>
                <a:off x="5262" y="2165"/>
                <a:ext cx="60"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39" name="Line 225"/>
              <p:cNvSpPr>
                <a:spLocks noChangeShapeType="1"/>
              </p:cNvSpPr>
              <p:nvPr/>
            </p:nvSpPr>
            <p:spPr bwMode="auto">
              <a:xfrm>
                <a:off x="4752" y="1391"/>
                <a:ext cx="60"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40" name="Line 226"/>
              <p:cNvSpPr>
                <a:spLocks noChangeShapeType="1"/>
              </p:cNvSpPr>
              <p:nvPr/>
            </p:nvSpPr>
            <p:spPr bwMode="auto">
              <a:xfrm>
                <a:off x="4782" y="1391"/>
                <a:ext cx="0" cy="23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41" name="Line 227"/>
              <p:cNvSpPr>
                <a:spLocks noChangeShapeType="1"/>
              </p:cNvSpPr>
              <p:nvPr/>
            </p:nvSpPr>
            <p:spPr bwMode="auto">
              <a:xfrm>
                <a:off x="4752" y="1621"/>
                <a:ext cx="60"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42" name="Line 228"/>
              <p:cNvSpPr>
                <a:spLocks noChangeShapeType="1"/>
              </p:cNvSpPr>
              <p:nvPr/>
            </p:nvSpPr>
            <p:spPr bwMode="auto">
              <a:xfrm>
                <a:off x="5032" y="1131"/>
                <a:ext cx="60"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43" name="Line 229"/>
              <p:cNvSpPr>
                <a:spLocks noChangeShapeType="1"/>
              </p:cNvSpPr>
              <p:nvPr/>
            </p:nvSpPr>
            <p:spPr bwMode="auto">
              <a:xfrm>
                <a:off x="5062" y="1131"/>
                <a:ext cx="0" cy="49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44" name="Line 230"/>
              <p:cNvSpPr>
                <a:spLocks noChangeShapeType="1"/>
              </p:cNvSpPr>
              <p:nvPr/>
            </p:nvSpPr>
            <p:spPr bwMode="auto">
              <a:xfrm>
                <a:off x="5032" y="1621"/>
                <a:ext cx="60"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45" name="Line 231"/>
              <p:cNvSpPr>
                <a:spLocks noChangeShapeType="1"/>
              </p:cNvSpPr>
              <p:nvPr/>
            </p:nvSpPr>
            <p:spPr bwMode="auto">
              <a:xfrm>
                <a:off x="5304" y="1399"/>
                <a:ext cx="60"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46" name="Line 232"/>
              <p:cNvSpPr>
                <a:spLocks noChangeShapeType="1"/>
              </p:cNvSpPr>
              <p:nvPr/>
            </p:nvSpPr>
            <p:spPr bwMode="auto">
              <a:xfrm>
                <a:off x="5334" y="1399"/>
                <a:ext cx="0" cy="354"/>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47" name="Line 233"/>
              <p:cNvSpPr>
                <a:spLocks noChangeShapeType="1"/>
              </p:cNvSpPr>
              <p:nvPr/>
            </p:nvSpPr>
            <p:spPr bwMode="auto">
              <a:xfrm>
                <a:off x="5304" y="1753"/>
                <a:ext cx="60"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48" name="Line 234"/>
              <p:cNvSpPr>
                <a:spLocks noChangeShapeType="1"/>
              </p:cNvSpPr>
              <p:nvPr/>
            </p:nvSpPr>
            <p:spPr bwMode="auto">
              <a:xfrm>
                <a:off x="5572" y="1173"/>
                <a:ext cx="62"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49" name="Line 235"/>
              <p:cNvSpPr>
                <a:spLocks noChangeShapeType="1"/>
              </p:cNvSpPr>
              <p:nvPr/>
            </p:nvSpPr>
            <p:spPr bwMode="auto">
              <a:xfrm>
                <a:off x="5604" y="1173"/>
                <a:ext cx="0" cy="592"/>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50" name="Line 236"/>
              <p:cNvSpPr>
                <a:spLocks noChangeShapeType="1"/>
              </p:cNvSpPr>
              <p:nvPr/>
            </p:nvSpPr>
            <p:spPr bwMode="auto">
              <a:xfrm>
                <a:off x="5572" y="1765"/>
                <a:ext cx="62"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51" name="Freeform 237"/>
              <p:cNvSpPr>
                <a:spLocks/>
              </p:cNvSpPr>
              <p:nvPr/>
            </p:nvSpPr>
            <p:spPr bwMode="auto">
              <a:xfrm>
                <a:off x="3942" y="3085"/>
                <a:ext cx="1758" cy="1220"/>
              </a:xfrm>
              <a:custGeom>
                <a:avLst/>
                <a:gdLst>
                  <a:gd name="T0" fmla="*/ 30 w 1758"/>
                  <a:gd name="T1" fmla="*/ 1220 h 1220"/>
                  <a:gd name="T2" fmla="*/ 38 w 1758"/>
                  <a:gd name="T3" fmla="*/ 1196 h 1220"/>
                  <a:gd name="T4" fmla="*/ 80 w 1758"/>
                  <a:gd name="T5" fmla="*/ 1184 h 1220"/>
                  <a:gd name="T6" fmla="*/ 90 w 1758"/>
                  <a:gd name="T7" fmla="*/ 1172 h 1220"/>
                  <a:gd name="T8" fmla="*/ 144 w 1758"/>
                  <a:gd name="T9" fmla="*/ 1128 h 1220"/>
                  <a:gd name="T10" fmla="*/ 158 w 1758"/>
                  <a:gd name="T11" fmla="*/ 1114 h 1220"/>
                  <a:gd name="T12" fmla="*/ 262 w 1758"/>
                  <a:gd name="T13" fmla="*/ 1094 h 1220"/>
                  <a:gd name="T14" fmla="*/ 268 w 1758"/>
                  <a:gd name="T15" fmla="*/ 1038 h 1220"/>
                  <a:gd name="T16" fmla="*/ 298 w 1758"/>
                  <a:gd name="T17" fmla="*/ 1024 h 1220"/>
                  <a:gd name="T18" fmla="*/ 354 w 1758"/>
                  <a:gd name="T19" fmla="*/ 1002 h 1220"/>
                  <a:gd name="T20" fmla="*/ 362 w 1758"/>
                  <a:gd name="T21" fmla="*/ 964 h 1220"/>
                  <a:gd name="T22" fmla="*/ 380 w 1758"/>
                  <a:gd name="T23" fmla="*/ 954 h 1220"/>
                  <a:gd name="T24" fmla="*/ 394 w 1758"/>
                  <a:gd name="T25" fmla="*/ 932 h 1220"/>
                  <a:gd name="T26" fmla="*/ 434 w 1758"/>
                  <a:gd name="T27" fmla="*/ 914 h 1220"/>
                  <a:gd name="T28" fmla="*/ 512 w 1758"/>
                  <a:gd name="T29" fmla="*/ 898 h 1220"/>
                  <a:gd name="T30" fmla="*/ 532 w 1758"/>
                  <a:gd name="T31" fmla="*/ 876 h 1220"/>
                  <a:gd name="T32" fmla="*/ 560 w 1758"/>
                  <a:gd name="T33" fmla="*/ 866 h 1220"/>
                  <a:gd name="T34" fmla="*/ 566 w 1758"/>
                  <a:gd name="T35" fmla="*/ 844 h 1220"/>
                  <a:gd name="T36" fmla="*/ 578 w 1758"/>
                  <a:gd name="T37" fmla="*/ 822 h 1220"/>
                  <a:gd name="T38" fmla="*/ 604 w 1758"/>
                  <a:gd name="T39" fmla="*/ 804 h 1220"/>
                  <a:gd name="T40" fmla="*/ 688 w 1758"/>
                  <a:gd name="T41" fmla="*/ 790 h 1220"/>
                  <a:gd name="T42" fmla="*/ 696 w 1758"/>
                  <a:gd name="T43" fmla="*/ 770 h 1220"/>
                  <a:gd name="T44" fmla="*/ 716 w 1758"/>
                  <a:gd name="T45" fmla="*/ 734 h 1220"/>
                  <a:gd name="T46" fmla="*/ 726 w 1758"/>
                  <a:gd name="T47" fmla="*/ 720 h 1220"/>
                  <a:gd name="T48" fmla="*/ 770 w 1758"/>
                  <a:gd name="T49" fmla="*/ 706 h 1220"/>
                  <a:gd name="T50" fmla="*/ 788 w 1758"/>
                  <a:gd name="T51" fmla="*/ 660 h 1220"/>
                  <a:gd name="T52" fmla="*/ 790 w 1758"/>
                  <a:gd name="T53" fmla="*/ 648 h 1220"/>
                  <a:gd name="T54" fmla="*/ 830 w 1758"/>
                  <a:gd name="T55" fmla="*/ 630 h 1220"/>
                  <a:gd name="T56" fmla="*/ 842 w 1758"/>
                  <a:gd name="T57" fmla="*/ 590 h 1220"/>
                  <a:gd name="T58" fmla="*/ 856 w 1758"/>
                  <a:gd name="T59" fmla="*/ 570 h 1220"/>
                  <a:gd name="T60" fmla="*/ 882 w 1758"/>
                  <a:gd name="T61" fmla="*/ 556 h 1220"/>
                  <a:gd name="T62" fmla="*/ 918 w 1758"/>
                  <a:gd name="T63" fmla="*/ 538 h 1220"/>
                  <a:gd name="T64" fmla="*/ 932 w 1758"/>
                  <a:gd name="T65" fmla="*/ 502 h 1220"/>
                  <a:gd name="T66" fmla="*/ 960 w 1758"/>
                  <a:gd name="T67" fmla="*/ 446 h 1220"/>
                  <a:gd name="T68" fmla="*/ 992 w 1758"/>
                  <a:gd name="T69" fmla="*/ 432 h 1220"/>
                  <a:gd name="T70" fmla="*/ 1000 w 1758"/>
                  <a:gd name="T71" fmla="*/ 396 h 1220"/>
                  <a:gd name="T72" fmla="*/ 1050 w 1758"/>
                  <a:gd name="T73" fmla="*/ 376 h 1220"/>
                  <a:gd name="T74" fmla="*/ 1064 w 1758"/>
                  <a:gd name="T75" fmla="*/ 356 h 1220"/>
                  <a:gd name="T76" fmla="*/ 1106 w 1758"/>
                  <a:gd name="T77" fmla="*/ 340 h 1220"/>
                  <a:gd name="T78" fmla="*/ 1138 w 1758"/>
                  <a:gd name="T79" fmla="*/ 320 h 1220"/>
                  <a:gd name="T80" fmla="*/ 1164 w 1758"/>
                  <a:gd name="T81" fmla="*/ 306 h 1220"/>
                  <a:gd name="T82" fmla="*/ 1242 w 1758"/>
                  <a:gd name="T83" fmla="*/ 288 h 1220"/>
                  <a:gd name="T84" fmla="*/ 1256 w 1758"/>
                  <a:gd name="T85" fmla="*/ 266 h 1220"/>
                  <a:gd name="T86" fmla="*/ 1276 w 1758"/>
                  <a:gd name="T87" fmla="*/ 250 h 1220"/>
                  <a:gd name="T88" fmla="*/ 1382 w 1758"/>
                  <a:gd name="T89" fmla="*/ 218 h 1220"/>
                  <a:gd name="T90" fmla="*/ 1390 w 1758"/>
                  <a:gd name="T91" fmla="*/ 182 h 1220"/>
                  <a:gd name="T92" fmla="*/ 1454 w 1758"/>
                  <a:gd name="T93" fmla="*/ 162 h 1220"/>
                  <a:gd name="T94" fmla="*/ 1462 w 1758"/>
                  <a:gd name="T95" fmla="*/ 148 h 1220"/>
                  <a:gd name="T96" fmla="*/ 1496 w 1758"/>
                  <a:gd name="T97" fmla="*/ 128 h 1220"/>
                  <a:gd name="T98" fmla="*/ 1548 w 1758"/>
                  <a:gd name="T99" fmla="*/ 104 h 1220"/>
                  <a:gd name="T100" fmla="*/ 1556 w 1758"/>
                  <a:gd name="T101" fmla="*/ 90 h 1220"/>
                  <a:gd name="T102" fmla="*/ 1588 w 1758"/>
                  <a:gd name="T103" fmla="*/ 68 h 1220"/>
                  <a:gd name="T104" fmla="*/ 1596 w 1758"/>
                  <a:gd name="T105" fmla="*/ 56 h 1220"/>
                  <a:gd name="T106" fmla="*/ 1616 w 1758"/>
                  <a:gd name="T107" fmla="*/ 24 h 1220"/>
                  <a:gd name="T108" fmla="*/ 1758 w 1758"/>
                  <a:gd name="T109"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8" h="1220">
                    <a:moveTo>
                      <a:pt x="0" y="1220"/>
                    </a:moveTo>
                    <a:lnTo>
                      <a:pt x="30" y="1220"/>
                    </a:lnTo>
                    <a:lnTo>
                      <a:pt x="30" y="1196"/>
                    </a:lnTo>
                    <a:lnTo>
                      <a:pt x="38" y="1196"/>
                    </a:lnTo>
                    <a:lnTo>
                      <a:pt x="38" y="1184"/>
                    </a:lnTo>
                    <a:lnTo>
                      <a:pt x="80" y="1184"/>
                    </a:lnTo>
                    <a:lnTo>
                      <a:pt x="80" y="1172"/>
                    </a:lnTo>
                    <a:lnTo>
                      <a:pt x="90" y="1172"/>
                    </a:lnTo>
                    <a:lnTo>
                      <a:pt x="90" y="1128"/>
                    </a:lnTo>
                    <a:lnTo>
                      <a:pt x="144" y="1128"/>
                    </a:lnTo>
                    <a:lnTo>
                      <a:pt x="144" y="1114"/>
                    </a:lnTo>
                    <a:lnTo>
                      <a:pt x="158" y="1114"/>
                    </a:lnTo>
                    <a:lnTo>
                      <a:pt x="158" y="1094"/>
                    </a:lnTo>
                    <a:lnTo>
                      <a:pt x="262" y="1094"/>
                    </a:lnTo>
                    <a:lnTo>
                      <a:pt x="262" y="1038"/>
                    </a:lnTo>
                    <a:lnTo>
                      <a:pt x="268" y="1038"/>
                    </a:lnTo>
                    <a:lnTo>
                      <a:pt x="268" y="1024"/>
                    </a:lnTo>
                    <a:lnTo>
                      <a:pt x="298" y="1024"/>
                    </a:lnTo>
                    <a:lnTo>
                      <a:pt x="298" y="1002"/>
                    </a:lnTo>
                    <a:lnTo>
                      <a:pt x="354" y="1002"/>
                    </a:lnTo>
                    <a:lnTo>
                      <a:pt x="354" y="964"/>
                    </a:lnTo>
                    <a:lnTo>
                      <a:pt x="362" y="964"/>
                    </a:lnTo>
                    <a:lnTo>
                      <a:pt x="362" y="954"/>
                    </a:lnTo>
                    <a:lnTo>
                      <a:pt x="380" y="954"/>
                    </a:lnTo>
                    <a:lnTo>
                      <a:pt x="380" y="932"/>
                    </a:lnTo>
                    <a:lnTo>
                      <a:pt x="394" y="932"/>
                    </a:lnTo>
                    <a:lnTo>
                      <a:pt x="394" y="914"/>
                    </a:lnTo>
                    <a:lnTo>
                      <a:pt x="434" y="914"/>
                    </a:lnTo>
                    <a:lnTo>
                      <a:pt x="434" y="898"/>
                    </a:lnTo>
                    <a:lnTo>
                      <a:pt x="512" y="898"/>
                    </a:lnTo>
                    <a:lnTo>
                      <a:pt x="512" y="876"/>
                    </a:lnTo>
                    <a:lnTo>
                      <a:pt x="532" y="876"/>
                    </a:lnTo>
                    <a:lnTo>
                      <a:pt x="532" y="866"/>
                    </a:lnTo>
                    <a:lnTo>
                      <a:pt x="560" y="866"/>
                    </a:lnTo>
                    <a:lnTo>
                      <a:pt x="560" y="844"/>
                    </a:lnTo>
                    <a:lnTo>
                      <a:pt x="566" y="844"/>
                    </a:lnTo>
                    <a:lnTo>
                      <a:pt x="566" y="822"/>
                    </a:lnTo>
                    <a:lnTo>
                      <a:pt x="578" y="822"/>
                    </a:lnTo>
                    <a:lnTo>
                      <a:pt x="578" y="804"/>
                    </a:lnTo>
                    <a:lnTo>
                      <a:pt x="604" y="804"/>
                    </a:lnTo>
                    <a:lnTo>
                      <a:pt x="604" y="790"/>
                    </a:lnTo>
                    <a:lnTo>
                      <a:pt x="688" y="790"/>
                    </a:lnTo>
                    <a:lnTo>
                      <a:pt x="688" y="770"/>
                    </a:lnTo>
                    <a:lnTo>
                      <a:pt x="696" y="770"/>
                    </a:lnTo>
                    <a:lnTo>
                      <a:pt x="696" y="734"/>
                    </a:lnTo>
                    <a:lnTo>
                      <a:pt x="716" y="734"/>
                    </a:lnTo>
                    <a:lnTo>
                      <a:pt x="716" y="720"/>
                    </a:lnTo>
                    <a:lnTo>
                      <a:pt x="726" y="720"/>
                    </a:lnTo>
                    <a:lnTo>
                      <a:pt x="726" y="706"/>
                    </a:lnTo>
                    <a:lnTo>
                      <a:pt x="770" y="706"/>
                    </a:lnTo>
                    <a:lnTo>
                      <a:pt x="770" y="660"/>
                    </a:lnTo>
                    <a:lnTo>
                      <a:pt x="788" y="660"/>
                    </a:lnTo>
                    <a:lnTo>
                      <a:pt x="788" y="648"/>
                    </a:lnTo>
                    <a:lnTo>
                      <a:pt x="790" y="648"/>
                    </a:lnTo>
                    <a:lnTo>
                      <a:pt x="790" y="630"/>
                    </a:lnTo>
                    <a:lnTo>
                      <a:pt x="830" y="630"/>
                    </a:lnTo>
                    <a:lnTo>
                      <a:pt x="830" y="590"/>
                    </a:lnTo>
                    <a:lnTo>
                      <a:pt x="842" y="590"/>
                    </a:lnTo>
                    <a:lnTo>
                      <a:pt x="842" y="570"/>
                    </a:lnTo>
                    <a:lnTo>
                      <a:pt x="856" y="570"/>
                    </a:lnTo>
                    <a:lnTo>
                      <a:pt x="856" y="556"/>
                    </a:lnTo>
                    <a:lnTo>
                      <a:pt x="882" y="556"/>
                    </a:lnTo>
                    <a:lnTo>
                      <a:pt x="882" y="538"/>
                    </a:lnTo>
                    <a:lnTo>
                      <a:pt x="918" y="538"/>
                    </a:lnTo>
                    <a:lnTo>
                      <a:pt x="918" y="502"/>
                    </a:lnTo>
                    <a:lnTo>
                      <a:pt x="932" y="502"/>
                    </a:lnTo>
                    <a:lnTo>
                      <a:pt x="932" y="446"/>
                    </a:lnTo>
                    <a:lnTo>
                      <a:pt x="960" y="446"/>
                    </a:lnTo>
                    <a:lnTo>
                      <a:pt x="960" y="432"/>
                    </a:lnTo>
                    <a:lnTo>
                      <a:pt x="992" y="432"/>
                    </a:lnTo>
                    <a:lnTo>
                      <a:pt x="992" y="412"/>
                    </a:lnTo>
                    <a:lnTo>
                      <a:pt x="1000" y="396"/>
                    </a:lnTo>
                    <a:lnTo>
                      <a:pt x="1050" y="396"/>
                    </a:lnTo>
                    <a:lnTo>
                      <a:pt x="1050" y="376"/>
                    </a:lnTo>
                    <a:lnTo>
                      <a:pt x="1064" y="376"/>
                    </a:lnTo>
                    <a:lnTo>
                      <a:pt x="1064" y="356"/>
                    </a:lnTo>
                    <a:lnTo>
                      <a:pt x="1106" y="356"/>
                    </a:lnTo>
                    <a:lnTo>
                      <a:pt x="1106" y="340"/>
                    </a:lnTo>
                    <a:lnTo>
                      <a:pt x="1138" y="340"/>
                    </a:lnTo>
                    <a:lnTo>
                      <a:pt x="1138" y="320"/>
                    </a:lnTo>
                    <a:lnTo>
                      <a:pt x="1164" y="320"/>
                    </a:lnTo>
                    <a:lnTo>
                      <a:pt x="1164" y="306"/>
                    </a:lnTo>
                    <a:lnTo>
                      <a:pt x="1242" y="306"/>
                    </a:lnTo>
                    <a:lnTo>
                      <a:pt x="1242" y="288"/>
                    </a:lnTo>
                    <a:lnTo>
                      <a:pt x="1256" y="288"/>
                    </a:lnTo>
                    <a:lnTo>
                      <a:pt x="1256" y="266"/>
                    </a:lnTo>
                    <a:lnTo>
                      <a:pt x="1276" y="266"/>
                    </a:lnTo>
                    <a:lnTo>
                      <a:pt x="1276" y="250"/>
                    </a:lnTo>
                    <a:lnTo>
                      <a:pt x="1382" y="250"/>
                    </a:lnTo>
                    <a:lnTo>
                      <a:pt x="1382" y="218"/>
                    </a:lnTo>
                    <a:lnTo>
                      <a:pt x="1390" y="218"/>
                    </a:lnTo>
                    <a:lnTo>
                      <a:pt x="1390" y="182"/>
                    </a:lnTo>
                    <a:lnTo>
                      <a:pt x="1454" y="182"/>
                    </a:lnTo>
                    <a:lnTo>
                      <a:pt x="1454" y="162"/>
                    </a:lnTo>
                    <a:lnTo>
                      <a:pt x="1462" y="162"/>
                    </a:lnTo>
                    <a:lnTo>
                      <a:pt x="1462" y="148"/>
                    </a:lnTo>
                    <a:lnTo>
                      <a:pt x="1496" y="148"/>
                    </a:lnTo>
                    <a:lnTo>
                      <a:pt x="1496" y="128"/>
                    </a:lnTo>
                    <a:lnTo>
                      <a:pt x="1548" y="128"/>
                    </a:lnTo>
                    <a:lnTo>
                      <a:pt x="1548" y="104"/>
                    </a:lnTo>
                    <a:lnTo>
                      <a:pt x="1556" y="104"/>
                    </a:lnTo>
                    <a:lnTo>
                      <a:pt x="1556" y="90"/>
                    </a:lnTo>
                    <a:lnTo>
                      <a:pt x="1588" y="90"/>
                    </a:lnTo>
                    <a:lnTo>
                      <a:pt x="1588" y="68"/>
                    </a:lnTo>
                    <a:lnTo>
                      <a:pt x="1596" y="68"/>
                    </a:lnTo>
                    <a:lnTo>
                      <a:pt x="1596" y="56"/>
                    </a:lnTo>
                    <a:lnTo>
                      <a:pt x="1616" y="56"/>
                    </a:lnTo>
                    <a:lnTo>
                      <a:pt x="1616" y="24"/>
                    </a:lnTo>
                    <a:lnTo>
                      <a:pt x="1758" y="24"/>
                    </a:lnTo>
                    <a:lnTo>
                      <a:pt x="1758" y="0"/>
                    </a:lnTo>
                  </a:path>
                </a:pathLst>
              </a:custGeom>
              <a:noFill/>
              <a:ln w="19050">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52" name="Freeform 238"/>
              <p:cNvSpPr>
                <a:spLocks/>
              </p:cNvSpPr>
              <p:nvPr/>
            </p:nvSpPr>
            <p:spPr bwMode="auto">
              <a:xfrm>
                <a:off x="3942" y="3459"/>
                <a:ext cx="1736" cy="846"/>
              </a:xfrm>
              <a:custGeom>
                <a:avLst/>
                <a:gdLst>
                  <a:gd name="T0" fmla="*/ 60 w 1736"/>
                  <a:gd name="T1" fmla="*/ 846 h 846"/>
                  <a:gd name="T2" fmla="*/ 118 w 1736"/>
                  <a:gd name="T3" fmla="*/ 826 h 846"/>
                  <a:gd name="T4" fmla="*/ 156 w 1736"/>
                  <a:gd name="T5" fmla="*/ 810 h 846"/>
                  <a:gd name="T6" fmla="*/ 270 w 1736"/>
                  <a:gd name="T7" fmla="*/ 794 h 846"/>
                  <a:gd name="T8" fmla="*/ 310 w 1736"/>
                  <a:gd name="T9" fmla="*/ 774 h 846"/>
                  <a:gd name="T10" fmla="*/ 344 w 1736"/>
                  <a:gd name="T11" fmla="*/ 754 h 846"/>
                  <a:gd name="T12" fmla="*/ 392 w 1736"/>
                  <a:gd name="T13" fmla="*/ 738 h 846"/>
                  <a:gd name="T14" fmla="*/ 452 w 1736"/>
                  <a:gd name="T15" fmla="*/ 722 h 846"/>
                  <a:gd name="T16" fmla="*/ 558 w 1736"/>
                  <a:gd name="T17" fmla="*/ 704 h 846"/>
                  <a:gd name="T18" fmla="*/ 586 w 1736"/>
                  <a:gd name="T19" fmla="*/ 682 h 846"/>
                  <a:gd name="T20" fmla="*/ 618 w 1736"/>
                  <a:gd name="T21" fmla="*/ 664 h 846"/>
                  <a:gd name="T22" fmla="*/ 658 w 1736"/>
                  <a:gd name="T23" fmla="*/ 626 h 846"/>
                  <a:gd name="T24" fmla="*/ 688 w 1736"/>
                  <a:gd name="T25" fmla="*/ 592 h 846"/>
                  <a:gd name="T26" fmla="*/ 696 w 1736"/>
                  <a:gd name="T27" fmla="*/ 560 h 846"/>
                  <a:gd name="T28" fmla="*/ 716 w 1736"/>
                  <a:gd name="T29" fmla="*/ 526 h 846"/>
                  <a:gd name="T30" fmla="*/ 766 w 1736"/>
                  <a:gd name="T31" fmla="*/ 504 h 846"/>
                  <a:gd name="T32" fmla="*/ 814 w 1736"/>
                  <a:gd name="T33" fmla="*/ 464 h 846"/>
                  <a:gd name="T34" fmla="*/ 852 w 1736"/>
                  <a:gd name="T35" fmla="*/ 436 h 846"/>
                  <a:gd name="T36" fmla="*/ 884 w 1736"/>
                  <a:gd name="T37" fmla="*/ 398 h 846"/>
                  <a:gd name="T38" fmla="*/ 922 w 1736"/>
                  <a:gd name="T39" fmla="*/ 380 h 846"/>
                  <a:gd name="T40" fmla="*/ 954 w 1736"/>
                  <a:gd name="T41" fmla="*/ 358 h 846"/>
                  <a:gd name="T42" fmla="*/ 960 w 1736"/>
                  <a:gd name="T43" fmla="*/ 330 h 846"/>
                  <a:gd name="T44" fmla="*/ 1048 w 1736"/>
                  <a:gd name="T45" fmla="*/ 308 h 846"/>
                  <a:gd name="T46" fmla="*/ 1076 w 1736"/>
                  <a:gd name="T47" fmla="*/ 288 h 846"/>
                  <a:gd name="T48" fmla="*/ 1086 w 1736"/>
                  <a:gd name="T49" fmla="*/ 272 h 846"/>
                  <a:gd name="T50" fmla="*/ 1176 w 1736"/>
                  <a:gd name="T51" fmla="*/ 252 h 846"/>
                  <a:gd name="T52" fmla="*/ 1202 w 1736"/>
                  <a:gd name="T53" fmla="*/ 238 h 846"/>
                  <a:gd name="T54" fmla="*/ 1220 w 1736"/>
                  <a:gd name="T55" fmla="*/ 216 h 846"/>
                  <a:gd name="T56" fmla="*/ 1242 w 1736"/>
                  <a:gd name="T57" fmla="*/ 198 h 846"/>
                  <a:gd name="T58" fmla="*/ 1290 w 1736"/>
                  <a:gd name="T59" fmla="*/ 184 h 846"/>
                  <a:gd name="T60" fmla="*/ 1362 w 1736"/>
                  <a:gd name="T61" fmla="*/ 160 h 846"/>
                  <a:gd name="T62" fmla="*/ 1370 w 1736"/>
                  <a:gd name="T63" fmla="*/ 148 h 846"/>
                  <a:gd name="T64" fmla="*/ 1384 w 1736"/>
                  <a:gd name="T65" fmla="*/ 126 h 846"/>
                  <a:gd name="T66" fmla="*/ 1406 w 1736"/>
                  <a:gd name="T67" fmla="*/ 114 h 846"/>
                  <a:gd name="T68" fmla="*/ 1528 w 1736"/>
                  <a:gd name="T69" fmla="*/ 58 h 846"/>
                  <a:gd name="T70" fmla="*/ 1648 w 1736"/>
                  <a:gd name="T71" fmla="*/ 36 h 846"/>
                  <a:gd name="T72" fmla="*/ 1736 w 1736"/>
                  <a:gd name="T73" fmla="*/ 22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36" h="846">
                    <a:moveTo>
                      <a:pt x="0" y="846"/>
                    </a:moveTo>
                    <a:lnTo>
                      <a:pt x="60" y="846"/>
                    </a:lnTo>
                    <a:lnTo>
                      <a:pt x="60" y="826"/>
                    </a:lnTo>
                    <a:lnTo>
                      <a:pt x="118" y="826"/>
                    </a:lnTo>
                    <a:lnTo>
                      <a:pt x="118" y="810"/>
                    </a:lnTo>
                    <a:lnTo>
                      <a:pt x="156" y="810"/>
                    </a:lnTo>
                    <a:lnTo>
                      <a:pt x="156" y="794"/>
                    </a:lnTo>
                    <a:lnTo>
                      <a:pt x="270" y="794"/>
                    </a:lnTo>
                    <a:lnTo>
                      <a:pt x="270" y="774"/>
                    </a:lnTo>
                    <a:lnTo>
                      <a:pt x="310" y="774"/>
                    </a:lnTo>
                    <a:lnTo>
                      <a:pt x="310" y="754"/>
                    </a:lnTo>
                    <a:lnTo>
                      <a:pt x="344" y="754"/>
                    </a:lnTo>
                    <a:lnTo>
                      <a:pt x="344" y="738"/>
                    </a:lnTo>
                    <a:lnTo>
                      <a:pt x="392" y="738"/>
                    </a:lnTo>
                    <a:lnTo>
                      <a:pt x="392" y="722"/>
                    </a:lnTo>
                    <a:lnTo>
                      <a:pt x="452" y="722"/>
                    </a:lnTo>
                    <a:lnTo>
                      <a:pt x="452" y="704"/>
                    </a:lnTo>
                    <a:lnTo>
                      <a:pt x="558" y="704"/>
                    </a:lnTo>
                    <a:lnTo>
                      <a:pt x="558" y="682"/>
                    </a:lnTo>
                    <a:lnTo>
                      <a:pt x="586" y="682"/>
                    </a:lnTo>
                    <a:lnTo>
                      <a:pt x="586" y="664"/>
                    </a:lnTo>
                    <a:lnTo>
                      <a:pt x="618" y="664"/>
                    </a:lnTo>
                    <a:lnTo>
                      <a:pt x="618" y="626"/>
                    </a:lnTo>
                    <a:lnTo>
                      <a:pt x="658" y="626"/>
                    </a:lnTo>
                    <a:lnTo>
                      <a:pt x="658" y="592"/>
                    </a:lnTo>
                    <a:lnTo>
                      <a:pt x="688" y="592"/>
                    </a:lnTo>
                    <a:lnTo>
                      <a:pt x="688" y="560"/>
                    </a:lnTo>
                    <a:lnTo>
                      <a:pt x="696" y="560"/>
                    </a:lnTo>
                    <a:lnTo>
                      <a:pt x="696" y="526"/>
                    </a:lnTo>
                    <a:lnTo>
                      <a:pt x="716" y="526"/>
                    </a:lnTo>
                    <a:lnTo>
                      <a:pt x="716" y="504"/>
                    </a:lnTo>
                    <a:lnTo>
                      <a:pt x="766" y="504"/>
                    </a:lnTo>
                    <a:lnTo>
                      <a:pt x="766" y="464"/>
                    </a:lnTo>
                    <a:lnTo>
                      <a:pt x="814" y="464"/>
                    </a:lnTo>
                    <a:lnTo>
                      <a:pt x="814" y="436"/>
                    </a:lnTo>
                    <a:lnTo>
                      <a:pt x="852" y="436"/>
                    </a:lnTo>
                    <a:lnTo>
                      <a:pt x="852" y="398"/>
                    </a:lnTo>
                    <a:lnTo>
                      <a:pt x="884" y="398"/>
                    </a:lnTo>
                    <a:lnTo>
                      <a:pt x="884" y="380"/>
                    </a:lnTo>
                    <a:lnTo>
                      <a:pt x="922" y="380"/>
                    </a:lnTo>
                    <a:lnTo>
                      <a:pt x="922" y="358"/>
                    </a:lnTo>
                    <a:lnTo>
                      <a:pt x="954" y="358"/>
                    </a:lnTo>
                    <a:lnTo>
                      <a:pt x="954" y="346"/>
                    </a:lnTo>
                    <a:lnTo>
                      <a:pt x="960" y="330"/>
                    </a:lnTo>
                    <a:lnTo>
                      <a:pt x="1048" y="330"/>
                    </a:lnTo>
                    <a:lnTo>
                      <a:pt x="1048" y="308"/>
                    </a:lnTo>
                    <a:lnTo>
                      <a:pt x="1076" y="308"/>
                    </a:lnTo>
                    <a:lnTo>
                      <a:pt x="1076" y="288"/>
                    </a:lnTo>
                    <a:lnTo>
                      <a:pt x="1086" y="288"/>
                    </a:lnTo>
                    <a:lnTo>
                      <a:pt x="1086" y="272"/>
                    </a:lnTo>
                    <a:lnTo>
                      <a:pt x="1176" y="272"/>
                    </a:lnTo>
                    <a:lnTo>
                      <a:pt x="1176" y="252"/>
                    </a:lnTo>
                    <a:lnTo>
                      <a:pt x="1186" y="238"/>
                    </a:lnTo>
                    <a:lnTo>
                      <a:pt x="1202" y="238"/>
                    </a:lnTo>
                    <a:lnTo>
                      <a:pt x="1202" y="216"/>
                    </a:lnTo>
                    <a:lnTo>
                      <a:pt x="1220" y="216"/>
                    </a:lnTo>
                    <a:lnTo>
                      <a:pt x="1220" y="198"/>
                    </a:lnTo>
                    <a:lnTo>
                      <a:pt x="1242" y="198"/>
                    </a:lnTo>
                    <a:lnTo>
                      <a:pt x="1242" y="184"/>
                    </a:lnTo>
                    <a:lnTo>
                      <a:pt x="1290" y="184"/>
                    </a:lnTo>
                    <a:lnTo>
                      <a:pt x="1290" y="160"/>
                    </a:lnTo>
                    <a:lnTo>
                      <a:pt x="1362" y="160"/>
                    </a:lnTo>
                    <a:lnTo>
                      <a:pt x="1362" y="148"/>
                    </a:lnTo>
                    <a:lnTo>
                      <a:pt x="1370" y="148"/>
                    </a:lnTo>
                    <a:lnTo>
                      <a:pt x="1370" y="126"/>
                    </a:lnTo>
                    <a:lnTo>
                      <a:pt x="1384" y="126"/>
                    </a:lnTo>
                    <a:lnTo>
                      <a:pt x="1384" y="114"/>
                    </a:lnTo>
                    <a:lnTo>
                      <a:pt x="1406" y="114"/>
                    </a:lnTo>
                    <a:lnTo>
                      <a:pt x="1406" y="58"/>
                    </a:lnTo>
                    <a:lnTo>
                      <a:pt x="1528" y="58"/>
                    </a:lnTo>
                    <a:lnTo>
                      <a:pt x="1528" y="36"/>
                    </a:lnTo>
                    <a:lnTo>
                      <a:pt x="1648" y="36"/>
                    </a:lnTo>
                    <a:lnTo>
                      <a:pt x="1648" y="22"/>
                    </a:lnTo>
                    <a:lnTo>
                      <a:pt x="1736" y="22"/>
                    </a:lnTo>
                    <a:lnTo>
                      <a:pt x="1736" y="0"/>
                    </a:lnTo>
                  </a:path>
                </a:pathLst>
              </a:custGeom>
              <a:noFill/>
              <a:ln w="19050">
                <a:solidFill>
                  <a:schemeClr val="accent5">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53" name="Line 239"/>
              <p:cNvSpPr>
                <a:spLocks noChangeShapeType="1"/>
              </p:cNvSpPr>
              <p:nvPr/>
            </p:nvSpPr>
            <p:spPr bwMode="auto">
              <a:xfrm flipH="1">
                <a:off x="-494" y="2360"/>
                <a:ext cx="94" cy="0"/>
              </a:xfrm>
              <a:prstGeom prst="line">
                <a:avLst/>
              </a:prstGeom>
              <a:noFill/>
              <a:ln w="1905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54" name="Line 240"/>
              <p:cNvSpPr>
                <a:spLocks noChangeShapeType="1"/>
              </p:cNvSpPr>
              <p:nvPr/>
            </p:nvSpPr>
            <p:spPr bwMode="auto">
              <a:xfrm flipH="1">
                <a:off x="-494" y="2500"/>
                <a:ext cx="94" cy="0"/>
              </a:xfrm>
              <a:prstGeom prst="line">
                <a:avLst/>
              </a:prstGeom>
              <a:noFill/>
              <a:ln w="1905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55" name="Freeform 241"/>
              <p:cNvSpPr>
                <a:spLocks/>
              </p:cNvSpPr>
              <p:nvPr/>
            </p:nvSpPr>
            <p:spPr bwMode="auto">
              <a:xfrm>
                <a:off x="-475" y="2340"/>
                <a:ext cx="46" cy="46"/>
              </a:xfrm>
              <a:custGeom>
                <a:avLst/>
                <a:gdLst>
                  <a:gd name="T0" fmla="*/ 0 w 46"/>
                  <a:gd name="T1" fmla="*/ 24 h 46"/>
                  <a:gd name="T2" fmla="*/ 0 w 46"/>
                  <a:gd name="T3" fmla="*/ 24 h 46"/>
                  <a:gd name="T4" fmla="*/ 2 w 46"/>
                  <a:gd name="T5" fmla="*/ 32 h 46"/>
                  <a:gd name="T6" fmla="*/ 6 w 46"/>
                  <a:gd name="T7" fmla="*/ 40 h 46"/>
                  <a:gd name="T8" fmla="*/ 14 w 46"/>
                  <a:gd name="T9" fmla="*/ 44 h 46"/>
                  <a:gd name="T10" fmla="*/ 22 w 46"/>
                  <a:gd name="T11" fmla="*/ 46 h 46"/>
                  <a:gd name="T12" fmla="*/ 22 w 46"/>
                  <a:gd name="T13" fmla="*/ 46 h 46"/>
                  <a:gd name="T14" fmla="*/ 32 w 46"/>
                  <a:gd name="T15" fmla="*/ 44 h 46"/>
                  <a:gd name="T16" fmla="*/ 40 w 46"/>
                  <a:gd name="T17" fmla="*/ 40 h 46"/>
                  <a:gd name="T18" fmla="*/ 44 w 46"/>
                  <a:gd name="T19" fmla="*/ 32 h 46"/>
                  <a:gd name="T20" fmla="*/ 46 w 46"/>
                  <a:gd name="T21" fmla="*/ 24 h 46"/>
                  <a:gd name="T22" fmla="*/ 46 w 46"/>
                  <a:gd name="T23" fmla="*/ 24 h 46"/>
                  <a:gd name="T24" fmla="*/ 44 w 46"/>
                  <a:gd name="T25" fmla="*/ 14 h 46"/>
                  <a:gd name="T26" fmla="*/ 40 w 46"/>
                  <a:gd name="T27" fmla="*/ 6 h 46"/>
                  <a:gd name="T28" fmla="*/ 32 w 46"/>
                  <a:gd name="T29" fmla="*/ 2 h 46"/>
                  <a:gd name="T30" fmla="*/ 22 w 46"/>
                  <a:gd name="T31" fmla="*/ 0 h 46"/>
                  <a:gd name="T32" fmla="*/ 22 w 46"/>
                  <a:gd name="T33" fmla="*/ 0 h 46"/>
                  <a:gd name="T34" fmla="*/ 14 w 46"/>
                  <a:gd name="T35" fmla="*/ 2 h 46"/>
                  <a:gd name="T36" fmla="*/ 6 w 46"/>
                  <a:gd name="T37" fmla="*/ 6 h 46"/>
                  <a:gd name="T38" fmla="*/ 2 w 46"/>
                  <a:gd name="T39" fmla="*/ 14 h 46"/>
                  <a:gd name="T40" fmla="*/ 0 w 46"/>
                  <a:gd name="T41" fmla="*/ 24 h 46"/>
                  <a:gd name="T42" fmla="*/ 0 w 46"/>
                  <a:gd name="T43"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0" y="24"/>
                    </a:moveTo>
                    <a:lnTo>
                      <a:pt x="0" y="24"/>
                    </a:lnTo>
                    <a:lnTo>
                      <a:pt x="2" y="32"/>
                    </a:lnTo>
                    <a:lnTo>
                      <a:pt x="6" y="40"/>
                    </a:lnTo>
                    <a:lnTo>
                      <a:pt x="14" y="44"/>
                    </a:lnTo>
                    <a:lnTo>
                      <a:pt x="22" y="46"/>
                    </a:lnTo>
                    <a:lnTo>
                      <a:pt x="22" y="46"/>
                    </a:lnTo>
                    <a:lnTo>
                      <a:pt x="32" y="44"/>
                    </a:lnTo>
                    <a:lnTo>
                      <a:pt x="40" y="40"/>
                    </a:lnTo>
                    <a:lnTo>
                      <a:pt x="44" y="32"/>
                    </a:lnTo>
                    <a:lnTo>
                      <a:pt x="46" y="24"/>
                    </a:lnTo>
                    <a:lnTo>
                      <a:pt x="46" y="24"/>
                    </a:lnTo>
                    <a:lnTo>
                      <a:pt x="44" y="14"/>
                    </a:lnTo>
                    <a:lnTo>
                      <a:pt x="40" y="6"/>
                    </a:lnTo>
                    <a:lnTo>
                      <a:pt x="32" y="2"/>
                    </a:lnTo>
                    <a:lnTo>
                      <a:pt x="22" y="0"/>
                    </a:lnTo>
                    <a:lnTo>
                      <a:pt x="22" y="0"/>
                    </a:lnTo>
                    <a:lnTo>
                      <a:pt x="14" y="2"/>
                    </a:lnTo>
                    <a:lnTo>
                      <a:pt x="6" y="6"/>
                    </a:lnTo>
                    <a:lnTo>
                      <a:pt x="2" y="14"/>
                    </a:lnTo>
                    <a:lnTo>
                      <a:pt x="0" y="24"/>
                    </a:lnTo>
                    <a:lnTo>
                      <a:pt x="0" y="24"/>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56" name="Freeform 242"/>
              <p:cNvSpPr>
                <a:spLocks/>
              </p:cNvSpPr>
              <p:nvPr/>
            </p:nvSpPr>
            <p:spPr bwMode="auto">
              <a:xfrm>
                <a:off x="1228" y="3939"/>
                <a:ext cx="46" cy="48"/>
              </a:xfrm>
              <a:custGeom>
                <a:avLst/>
                <a:gdLst>
                  <a:gd name="T0" fmla="*/ 0 w 46"/>
                  <a:gd name="T1" fmla="*/ 24 h 48"/>
                  <a:gd name="T2" fmla="*/ 0 w 46"/>
                  <a:gd name="T3" fmla="*/ 24 h 48"/>
                  <a:gd name="T4" fmla="*/ 2 w 46"/>
                  <a:gd name="T5" fmla="*/ 32 h 48"/>
                  <a:gd name="T6" fmla="*/ 6 w 46"/>
                  <a:gd name="T7" fmla="*/ 40 h 48"/>
                  <a:gd name="T8" fmla="*/ 14 w 46"/>
                  <a:gd name="T9" fmla="*/ 46 h 48"/>
                  <a:gd name="T10" fmla="*/ 24 w 46"/>
                  <a:gd name="T11" fmla="*/ 48 h 48"/>
                  <a:gd name="T12" fmla="*/ 24 w 46"/>
                  <a:gd name="T13" fmla="*/ 48 h 48"/>
                  <a:gd name="T14" fmla="*/ 32 w 46"/>
                  <a:gd name="T15" fmla="*/ 46 h 48"/>
                  <a:gd name="T16" fmla="*/ 40 w 46"/>
                  <a:gd name="T17" fmla="*/ 40 h 48"/>
                  <a:gd name="T18" fmla="*/ 44 w 46"/>
                  <a:gd name="T19" fmla="*/ 32 h 48"/>
                  <a:gd name="T20" fmla="*/ 46 w 46"/>
                  <a:gd name="T21" fmla="*/ 24 h 48"/>
                  <a:gd name="T22" fmla="*/ 46 w 46"/>
                  <a:gd name="T23" fmla="*/ 24 h 48"/>
                  <a:gd name="T24" fmla="*/ 44 w 46"/>
                  <a:gd name="T25" fmla="*/ 14 h 48"/>
                  <a:gd name="T26" fmla="*/ 40 w 46"/>
                  <a:gd name="T27" fmla="*/ 8 h 48"/>
                  <a:gd name="T28" fmla="*/ 32 w 46"/>
                  <a:gd name="T29" fmla="*/ 2 h 48"/>
                  <a:gd name="T30" fmla="*/ 24 w 46"/>
                  <a:gd name="T31" fmla="*/ 0 h 48"/>
                  <a:gd name="T32" fmla="*/ 24 w 46"/>
                  <a:gd name="T33" fmla="*/ 0 h 48"/>
                  <a:gd name="T34" fmla="*/ 14 w 46"/>
                  <a:gd name="T35" fmla="*/ 2 h 48"/>
                  <a:gd name="T36" fmla="*/ 6 w 46"/>
                  <a:gd name="T37" fmla="*/ 8 h 48"/>
                  <a:gd name="T38" fmla="*/ 2 w 46"/>
                  <a:gd name="T39" fmla="*/ 14 h 48"/>
                  <a:gd name="T40" fmla="*/ 0 w 46"/>
                  <a:gd name="T41" fmla="*/ 24 h 48"/>
                  <a:gd name="T42" fmla="*/ 0 w 46"/>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8">
                    <a:moveTo>
                      <a:pt x="0" y="24"/>
                    </a:moveTo>
                    <a:lnTo>
                      <a:pt x="0" y="24"/>
                    </a:lnTo>
                    <a:lnTo>
                      <a:pt x="2" y="32"/>
                    </a:lnTo>
                    <a:lnTo>
                      <a:pt x="6" y="40"/>
                    </a:lnTo>
                    <a:lnTo>
                      <a:pt x="14" y="46"/>
                    </a:lnTo>
                    <a:lnTo>
                      <a:pt x="24" y="48"/>
                    </a:lnTo>
                    <a:lnTo>
                      <a:pt x="24" y="48"/>
                    </a:lnTo>
                    <a:lnTo>
                      <a:pt x="32" y="46"/>
                    </a:lnTo>
                    <a:lnTo>
                      <a:pt x="40" y="40"/>
                    </a:lnTo>
                    <a:lnTo>
                      <a:pt x="44" y="32"/>
                    </a:lnTo>
                    <a:lnTo>
                      <a:pt x="46" y="24"/>
                    </a:lnTo>
                    <a:lnTo>
                      <a:pt x="46" y="24"/>
                    </a:lnTo>
                    <a:lnTo>
                      <a:pt x="44" y="14"/>
                    </a:lnTo>
                    <a:lnTo>
                      <a:pt x="40" y="8"/>
                    </a:lnTo>
                    <a:lnTo>
                      <a:pt x="32" y="2"/>
                    </a:lnTo>
                    <a:lnTo>
                      <a:pt x="24" y="0"/>
                    </a:lnTo>
                    <a:lnTo>
                      <a:pt x="24" y="0"/>
                    </a:lnTo>
                    <a:lnTo>
                      <a:pt x="14" y="2"/>
                    </a:lnTo>
                    <a:lnTo>
                      <a:pt x="6" y="8"/>
                    </a:lnTo>
                    <a:lnTo>
                      <a:pt x="2" y="14"/>
                    </a:lnTo>
                    <a:lnTo>
                      <a:pt x="0" y="24"/>
                    </a:lnTo>
                    <a:lnTo>
                      <a:pt x="0" y="24"/>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57" name="Freeform 243"/>
              <p:cNvSpPr>
                <a:spLocks/>
              </p:cNvSpPr>
              <p:nvPr/>
            </p:nvSpPr>
            <p:spPr bwMode="auto">
              <a:xfrm>
                <a:off x="1434" y="3715"/>
                <a:ext cx="48" cy="46"/>
              </a:xfrm>
              <a:custGeom>
                <a:avLst/>
                <a:gdLst>
                  <a:gd name="T0" fmla="*/ 0 w 48"/>
                  <a:gd name="T1" fmla="*/ 24 h 46"/>
                  <a:gd name="T2" fmla="*/ 0 w 48"/>
                  <a:gd name="T3" fmla="*/ 24 h 46"/>
                  <a:gd name="T4" fmla="*/ 2 w 48"/>
                  <a:gd name="T5" fmla="*/ 32 h 46"/>
                  <a:gd name="T6" fmla="*/ 8 w 48"/>
                  <a:gd name="T7" fmla="*/ 40 h 46"/>
                  <a:gd name="T8" fmla="*/ 14 w 48"/>
                  <a:gd name="T9" fmla="*/ 44 h 46"/>
                  <a:gd name="T10" fmla="*/ 24 w 48"/>
                  <a:gd name="T11" fmla="*/ 46 h 46"/>
                  <a:gd name="T12" fmla="*/ 24 w 48"/>
                  <a:gd name="T13" fmla="*/ 46 h 46"/>
                  <a:gd name="T14" fmla="*/ 34 w 48"/>
                  <a:gd name="T15" fmla="*/ 44 h 46"/>
                  <a:gd name="T16" fmla="*/ 40 w 48"/>
                  <a:gd name="T17" fmla="*/ 40 h 46"/>
                  <a:gd name="T18" fmla="*/ 46 w 48"/>
                  <a:gd name="T19" fmla="*/ 32 h 46"/>
                  <a:gd name="T20" fmla="*/ 48 w 48"/>
                  <a:gd name="T21" fmla="*/ 24 h 46"/>
                  <a:gd name="T22" fmla="*/ 48 w 48"/>
                  <a:gd name="T23" fmla="*/ 24 h 46"/>
                  <a:gd name="T24" fmla="*/ 46 w 48"/>
                  <a:gd name="T25" fmla="*/ 14 h 46"/>
                  <a:gd name="T26" fmla="*/ 40 w 48"/>
                  <a:gd name="T27" fmla="*/ 8 h 46"/>
                  <a:gd name="T28" fmla="*/ 34 w 48"/>
                  <a:gd name="T29" fmla="*/ 2 h 46"/>
                  <a:gd name="T30" fmla="*/ 24 w 48"/>
                  <a:gd name="T31" fmla="*/ 0 h 46"/>
                  <a:gd name="T32" fmla="*/ 24 w 48"/>
                  <a:gd name="T33" fmla="*/ 0 h 46"/>
                  <a:gd name="T34" fmla="*/ 14 w 48"/>
                  <a:gd name="T35" fmla="*/ 2 h 46"/>
                  <a:gd name="T36" fmla="*/ 8 w 48"/>
                  <a:gd name="T37" fmla="*/ 8 h 46"/>
                  <a:gd name="T38" fmla="*/ 2 w 48"/>
                  <a:gd name="T39" fmla="*/ 14 h 46"/>
                  <a:gd name="T40" fmla="*/ 0 w 48"/>
                  <a:gd name="T41" fmla="*/ 24 h 46"/>
                  <a:gd name="T42" fmla="*/ 0 w 48"/>
                  <a:gd name="T43"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6">
                    <a:moveTo>
                      <a:pt x="0" y="24"/>
                    </a:moveTo>
                    <a:lnTo>
                      <a:pt x="0" y="24"/>
                    </a:lnTo>
                    <a:lnTo>
                      <a:pt x="2" y="32"/>
                    </a:lnTo>
                    <a:lnTo>
                      <a:pt x="8" y="40"/>
                    </a:lnTo>
                    <a:lnTo>
                      <a:pt x="14" y="44"/>
                    </a:lnTo>
                    <a:lnTo>
                      <a:pt x="24" y="46"/>
                    </a:lnTo>
                    <a:lnTo>
                      <a:pt x="24" y="46"/>
                    </a:lnTo>
                    <a:lnTo>
                      <a:pt x="34" y="44"/>
                    </a:lnTo>
                    <a:lnTo>
                      <a:pt x="40" y="40"/>
                    </a:lnTo>
                    <a:lnTo>
                      <a:pt x="46" y="32"/>
                    </a:lnTo>
                    <a:lnTo>
                      <a:pt x="48" y="24"/>
                    </a:lnTo>
                    <a:lnTo>
                      <a:pt x="48" y="24"/>
                    </a:lnTo>
                    <a:lnTo>
                      <a:pt x="46" y="14"/>
                    </a:lnTo>
                    <a:lnTo>
                      <a:pt x="40" y="8"/>
                    </a:lnTo>
                    <a:lnTo>
                      <a:pt x="34" y="2"/>
                    </a:lnTo>
                    <a:lnTo>
                      <a:pt x="24" y="0"/>
                    </a:lnTo>
                    <a:lnTo>
                      <a:pt x="24" y="0"/>
                    </a:lnTo>
                    <a:lnTo>
                      <a:pt x="14" y="2"/>
                    </a:lnTo>
                    <a:lnTo>
                      <a:pt x="8" y="8"/>
                    </a:lnTo>
                    <a:lnTo>
                      <a:pt x="2" y="14"/>
                    </a:lnTo>
                    <a:lnTo>
                      <a:pt x="0" y="24"/>
                    </a:lnTo>
                    <a:lnTo>
                      <a:pt x="0" y="24"/>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58" name="Freeform 244"/>
              <p:cNvSpPr>
                <a:spLocks/>
              </p:cNvSpPr>
              <p:nvPr/>
            </p:nvSpPr>
            <p:spPr bwMode="auto">
              <a:xfrm>
                <a:off x="1646" y="3605"/>
                <a:ext cx="46" cy="48"/>
              </a:xfrm>
              <a:custGeom>
                <a:avLst/>
                <a:gdLst>
                  <a:gd name="T0" fmla="*/ 0 w 46"/>
                  <a:gd name="T1" fmla="*/ 24 h 48"/>
                  <a:gd name="T2" fmla="*/ 0 w 46"/>
                  <a:gd name="T3" fmla="*/ 24 h 48"/>
                  <a:gd name="T4" fmla="*/ 2 w 46"/>
                  <a:gd name="T5" fmla="*/ 32 h 48"/>
                  <a:gd name="T6" fmla="*/ 6 w 46"/>
                  <a:gd name="T7" fmla="*/ 40 h 48"/>
                  <a:gd name="T8" fmla="*/ 14 w 46"/>
                  <a:gd name="T9" fmla="*/ 46 h 48"/>
                  <a:gd name="T10" fmla="*/ 22 w 46"/>
                  <a:gd name="T11" fmla="*/ 48 h 48"/>
                  <a:gd name="T12" fmla="*/ 22 w 46"/>
                  <a:gd name="T13" fmla="*/ 48 h 48"/>
                  <a:gd name="T14" fmla="*/ 32 w 46"/>
                  <a:gd name="T15" fmla="*/ 46 h 48"/>
                  <a:gd name="T16" fmla="*/ 40 w 46"/>
                  <a:gd name="T17" fmla="*/ 40 h 48"/>
                  <a:gd name="T18" fmla="*/ 44 w 46"/>
                  <a:gd name="T19" fmla="*/ 32 h 48"/>
                  <a:gd name="T20" fmla="*/ 46 w 46"/>
                  <a:gd name="T21" fmla="*/ 24 h 48"/>
                  <a:gd name="T22" fmla="*/ 46 w 46"/>
                  <a:gd name="T23" fmla="*/ 24 h 48"/>
                  <a:gd name="T24" fmla="*/ 44 w 46"/>
                  <a:gd name="T25" fmla="*/ 14 h 48"/>
                  <a:gd name="T26" fmla="*/ 40 w 46"/>
                  <a:gd name="T27" fmla="*/ 8 h 48"/>
                  <a:gd name="T28" fmla="*/ 32 w 46"/>
                  <a:gd name="T29" fmla="*/ 2 h 48"/>
                  <a:gd name="T30" fmla="*/ 22 w 46"/>
                  <a:gd name="T31" fmla="*/ 0 h 48"/>
                  <a:gd name="T32" fmla="*/ 22 w 46"/>
                  <a:gd name="T33" fmla="*/ 0 h 48"/>
                  <a:gd name="T34" fmla="*/ 14 w 46"/>
                  <a:gd name="T35" fmla="*/ 2 h 48"/>
                  <a:gd name="T36" fmla="*/ 6 w 46"/>
                  <a:gd name="T37" fmla="*/ 8 h 48"/>
                  <a:gd name="T38" fmla="*/ 2 w 46"/>
                  <a:gd name="T39" fmla="*/ 14 h 48"/>
                  <a:gd name="T40" fmla="*/ 0 w 46"/>
                  <a:gd name="T41" fmla="*/ 24 h 48"/>
                  <a:gd name="T42" fmla="*/ 0 w 46"/>
                  <a:gd name="T4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8">
                    <a:moveTo>
                      <a:pt x="0" y="24"/>
                    </a:moveTo>
                    <a:lnTo>
                      <a:pt x="0" y="24"/>
                    </a:lnTo>
                    <a:lnTo>
                      <a:pt x="2" y="32"/>
                    </a:lnTo>
                    <a:lnTo>
                      <a:pt x="6" y="40"/>
                    </a:lnTo>
                    <a:lnTo>
                      <a:pt x="14" y="46"/>
                    </a:lnTo>
                    <a:lnTo>
                      <a:pt x="22" y="48"/>
                    </a:lnTo>
                    <a:lnTo>
                      <a:pt x="22" y="48"/>
                    </a:lnTo>
                    <a:lnTo>
                      <a:pt x="32" y="46"/>
                    </a:lnTo>
                    <a:lnTo>
                      <a:pt x="40" y="40"/>
                    </a:lnTo>
                    <a:lnTo>
                      <a:pt x="44" y="32"/>
                    </a:lnTo>
                    <a:lnTo>
                      <a:pt x="46" y="24"/>
                    </a:lnTo>
                    <a:lnTo>
                      <a:pt x="46" y="24"/>
                    </a:lnTo>
                    <a:lnTo>
                      <a:pt x="44" y="14"/>
                    </a:lnTo>
                    <a:lnTo>
                      <a:pt x="40" y="8"/>
                    </a:lnTo>
                    <a:lnTo>
                      <a:pt x="32" y="2"/>
                    </a:lnTo>
                    <a:lnTo>
                      <a:pt x="22" y="0"/>
                    </a:lnTo>
                    <a:lnTo>
                      <a:pt x="22" y="0"/>
                    </a:lnTo>
                    <a:lnTo>
                      <a:pt x="14" y="2"/>
                    </a:lnTo>
                    <a:lnTo>
                      <a:pt x="6" y="8"/>
                    </a:lnTo>
                    <a:lnTo>
                      <a:pt x="2" y="14"/>
                    </a:lnTo>
                    <a:lnTo>
                      <a:pt x="0" y="24"/>
                    </a:lnTo>
                    <a:lnTo>
                      <a:pt x="0" y="24"/>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59" name="Freeform 245"/>
              <p:cNvSpPr>
                <a:spLocks/>
              </p:cNvSpPr>
              <p:nvPr/>
            </p:nvSpPr>
            <p:spPr bwMode="auto">
              <a:xfrm>
                <a:off x="1856" y="3715"/>
                <a:ext cx="46" cy="46"/>
              </a:xfrm>
              <a:custGeom>
                <a:avLst/>
                <a:gdLst>
                  <a:gd name="T0" fmla="*/ 0 w 46"/>
                  <a:gd name="T1" fmla="*/ 24 h 46"/>
                  <a:gd name="T2" fmla="*/ 0 w 46"/>
                  <a:gd name="T3" fmla="*/ 24 h 46"/>
                  <a:gd name="T4" fmla="*/ 2 w 46"/>
                  <a:gd name="T5" fmla="*/ 32 h 46"/>
                  <a:gd name="T6" fmla="*/ 6 w 46"/>
                  <a:gd name="T7" fmla="*/ 40 h 46"/>
                  <a:gd name="T8" fmla="*/ 14 w 46"/>
                  <a:gd name="T9" fmla="*/ 44 h 46"/>
                  <a:gd name="T10" fmla="*/ 24 w 46"/>
                  <a:gd name="T11" fmla="*/ 46 h 46"/>
                  <a:gd name="T12" fmla="*/ 24 w 46"/>
                  <a:gd name="T13" fmla="*/ 46 h 46"/>
                  <a:gd name="T14" fmla="*/ 32 w 46"/>
                  <a:gd name="T15" fmla="*/ 44 h 46"/>
                  <a:gd name="T16" fmla="*/ 40 w 46"/>
                  <a:gd name="T17" fmla="*/ 40 h 46"/>
                  <a:gd name="T18" fmla="*/ 44 w 46"/>
                  <a:gd name="T19" fmla="*/ 32 h 46"/>
                  <a:gd name="T20" fmla="*/ 46 w 46"/>
                  <a:gd name="T21" fmla="*/ 24 h 46"/>
                  <a:gd name="T22" fmla="*/ 46 w 46"/>
                  <a:gd name="T23" fmla="*/ 24 h 46"/>
                  <a:gd name="T24" fmla="*/ 44 w 46"/>
                  <a:gd name="T25" fmla="*/ 14 h 46"/>
                  <a:gd name="T26" fmla="*/ 40 w 46"/>
                  <a:gd name="T27" fmla="*/ 8 h 46"/>
                  <a:gd name="T28" fmla="*/ 32 w 46"/>
                  <a:gd name="T29" fmla="*/ 2 h 46"/>
                  <a:gd name="T30" fmla="*/ 24 w 46"/>
                  <a:gd name="T31" fmla="*/ 0 h 46"/>
                  <a:gd name="T32" fmla="*/ 24 w 46"/>
                  <a:gd name="T33" fmla="*/ 0 h 46"/>
                  <a:gd name="T34" fmla="*/ 14 w 46"/>
                  <a:gd name="T35" fmla="*/ 2 h 46"/>
                  <a:gd name="T36" fmla="*/ 6 w 46"/>
                  <a:gd name="T37" fmla="*/ 8 h 46"/>
                  <a:gd name="T38" fmla="*/ 2 w 46"/>
                  <a:gd name="T39" fmla="*/ 14 h 46"/>
                  <a:gd name="T40" fmla="*/ 0 w 46"/>
                  <a:gd name="T41" fmla="*/ 24 h 46"/>
                  <a:gd name="T42" fmla="*/ 0 w 46"/>
                  <a:gd name="T43"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0" y="24"/>
                    </a:moveTo>
                    <a:lnTo>
                      <a:pt x="0" y="24"/>
                    </a:lnTo>
                    <a:lnTo>
                      <a:pt x="2" y="32"/>
                    </a:lnTo>
                    <a:lnTo>
                      <a:pt x="6" y="40"/>
                    </a:lnTo>
                    <a:lnTo>
                      <a:pt x="14" y="44"/>
                    </a:lnTo>
                    <a:lnTo>
                      <a:pt x="24" y="46"/>
                    </a:lnTo>
                    <a:lnTo>
                      <a:pt x="24" y="46"/>
                    </a:lnTo>
                    <a:lnTo>
                      <a:pt x="32" y="44"/>
                    </a:lnTo>
                    <a:lnTo>
                      <a:pt x="40" y="40"/>
                    </a:lnTo>
                    <a:lnTo>
                      <a:pt x="44" y="32"/>
                    </a:lnTo>
                    <a:lnTo>
                      <a:pt x="46" y="24"/>
                    </a:lnTo>
                    <a:lnTo>
                      <a:pt x="46" y="24"/>
                    </a:lnTo>
                    <a:lnTo>
                      <a:pt x="44" y="14"/>
                    </a:lnTo>
                    <a:lnTo>
                      <a:pt x="40" y="8"/>
                    </a:lnTo>
                    <a:lnTo>
                      <a:pt x="32" y="2"/>
                    </a:lnTo>
                    <a:lnTo>
                      <a:pt x="24" y="0"/>
                    </a:lnTo>
                    <a:lnTo>
                      <a:pt x="24" y="0"/>
                    </a:lnTo>
                    <a:lnTo>
                      <a:pt x="14" y="2"/>
                    </a:lnTo>
                    <a:lnTo>
                      <a:pt x="6" y="8"/>
                    </a:lnTo>
                    <a:lnTo>
                      <a:pt x="2" y="14"/>
                    </a:lnTo>
                    <a:lnTo>
                      <a:pt x="0" y="24"/>
                    </a:lnTo>
                    <a:lnTo>
                      <a:pt x="0" y="24"/>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60" name="Freeform 246"/>
              <p:cNvSpPr>
                <a:spLocks/>
              </p:cNvSpPr>
              <p:nvPr/>
            </p:nvSpPr>
            <p:spPr bwMode="auto">
              <a:xfrm>
                <a:off x="2066" y="3673"/>
                <a:ext cx="46" cy="46"/>
              </a:xfrm>
              <a:custGeom>
                <a:avLst/>
                <a:gdLst>
                  <a:gd name="T0" fmla="*/ 0 w 46"/>
                  <a:gd name="T1" fmla="*/ 24 h 46"/>
                  <a:gd name="T2" fmla="*/ 0 w 46"/>
                  <a:gd name="T3" fmla="*/ 24 h 46"/>
                  <a:gd name="T4" fmla="*/ 2 w 46"/>
                  <a:gd name="T5" fmla="*/ 32 h 46"/>
                  <a:gd name="T6" fmla="*/ 8 w 46"/>
                  <a:gd name="T7" fmla="*/ 40 h 46"/>
                  <a:gd name="T8" fmla="*/ 14 w 46"/>
                  <a:gd name="T9" fmla="*/ 46 h 46"/>
                  <a:gd name="T10" fmla="*/ 24 w 46"/>
                  <a:gd name="T11" fmla="*/ 46 h 46"/>
                  <a:gd name="T12" fmla="*/ 24 w 46"/>
                  <a:gd name="T13" fmla="*/ 46 h 46"/>
                  <a:gd name="T14" fmla="*/ 32 w 46"/>
                  <a:gd name="T15" fmla="*/ 46 h 46"/>
                  <a:gd name="T16" fmla="*/ 40 w 46"/>
                  <a:gd name="T17" fmla="*/ 40 h 46"/>
                  <a:gd name="T18" fmla="*/ 46 w 46"/>
                  <a:gd name="T19" fmla="*/ 32 h 46"/>
                  <a:gd name="T20" fmla="*/ 46 w 46"/>
                  <a:gd name="T21" fmla="*/ 24 h 46"/>
                  <a:gd name="T22" fmla="*/ 46 w 46"/>
                  <a:gd name="T23" fmla="*/ 24 h 46"/>
                  <a:gd name="T24" fmla="*/ 46 w 46"/>
                  <a:gd name="T25" fmla="*/ 14 h 46"/>
                  <a:gd name="T26" fmla="*/ 40 w 46"/>
                  <a:gd name="T27" fmla="*/ 8 h 46"/>
                  <a:gd name="T28" fmla="*/ 32 w 46"/>
                  <a:gd name="T29" fmla="*/ 2 h 46"/>
                  <a:gd name="T30" fmla="*/ 24 w 46"/>
                  <a:gd name="T31" fmla="*/ 0 h 46"/>
                  <a:gd name="T32" fmla="*/ 24 w 46"/>
                  <a:gd name="T33" fmla="*/ 0 h 46"/>
                  <a:gd name="T34" fmla="*/ 14 w 46"/>
                  <a:gd name="T35" fmla="*/ 2 h 46"/>
                  <a:gd name="T36" fmla="*/ 8 w 46"/>
                  <a:gd name="T37" fmla="*/ 8 h 46"/>
                  <a:gd name="T38" fmla="*/ 2 w 46"/>
                  <a:gd name="T39" fmla="*/ 14 h 46"/>
                  <a:gd name="T40" fmla="*/ 0 w 46"/>
                  <a:gd name="T41" fmla="*/ 24 h 46"/>
                  <a:gd name="T42" fmla="*/ 0 w 46"/>
                  <a:gd name="T43"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0" y="24"/>
                    </a:moveTo>
                    <a:lnTo>
                      <a:pt x="0" y="24"/>
                    </a:lnTo>
                    <a:lnTo>
                      <a:pt x="2" y="32"/>
                    </a:lnTo>
                    <a:lnTo>
                      <a:pt x="8" y="40"/>
                    </a:lnTo>
                    <a:lnTo>
                      <a:pt x="14" y="46"/>
                    </a:lnTo>
                    <a:lnTo>
                      <a:pt x="24" y="46"/>
                    </a:lnTo>
                    <a:lnTo>
                      <a:pt x="24" y="46"/>
                    </a:lnTo>
                    <a:lnTo>
                      <a:pt x="32" y="46"/>
                    </a:lnTo>
                    <a:lnTo>
                      <a:pt x="40" y="40"/>
                    </a:lnTo>
                    <a:lnTo>
                      <a:pt x="46" y="32"/>
                    </a:lnTo>
                    <a:lnTo>
                      <a:pt x="46" y="24"/>
                    </a:lnTo>
                    <a:lnTo>
                      <a:pt x="46" y="24"/>
                    </a:lnTo>
                    <a:lnTo>
                      <a:pt x="46" y="14"/>
                    </a:lnTo>
                    <a:lnTo>
                      <a:pt x="40" y="8"/>
                    </a:lnTo>
                    <a:lnTo>
                      <a:pt x="32" y="2"/>
                    </a:lnTo>
                    <a:lnTo>
                      <a:pt x="24" y="0"/>
                    </a:lnTo>
                    <a:lnTo>
                      <a:pt x="24" y="0"/>
                    </a:lnTo>
                    <a:lnTo>
                      <a:pt x="14" y="2"/>
                    </a:lnTo>
                    <a:lnTo>
                      <a:pt x="8" y="8"/>
                    </a:lnTo>
                    <a:lnTo>
                      <a:pt x="2" y="14"/>
                    </a:lnTo>
                    <a:lnTo>
                      <a:pt x="0" y="24"/>
                    </a:lnTo>
                    <a:lnTo>
                      <a:pt x="0" y="24"/>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61" name="Freeform 247"/>
              <p:cNvSpPr>
                <a:spLocks/>
              </p:cNvSpPr>
              <p:nvPr/>
            </p:nvSpPr>
            <p:spPr bwMode="auto">
              <a:xfrm>
                <a:off x="2276" y="3739"/>
                <a:ext cx="46" cy="46"/>
              </a:xfrm>
              <a:custGeom>
                <a:avLst/>
                <a:gdLst>
                  <a:gd name="T0" fmla="*/ 0 w 46"/>
                  <a:gd name="T1" fmla="*/ 22 h 46"/>
                  <a:gd name="T2" fmla="*/ 0 w 46"/>
                  <a:gd name="T3" fmla="*/ 22 h 46"/>
                  <a:gd name="T4" fmla="*/ 2 w 46"/>
                  <a:gd name="T5" fmla="*/ 32 h 46"/>
                  <a:gd name="T6" fmla="*/ 6 w 46"/>
                  <a:gd name="T7" fmla="*/ 40 h 46"/>
                  <a:gd name="T8" fmla="*/ 14 w 46"/>
                  <a:gd name="T9" fmla="*/ 44 h 46"/>
                  <a:gd name="T10" fmla="*/ 24 w 46"/>
                  <a:gd name="T11" fmla="*/ 46 h 46"/>
                  <a:gd name="T12" fmla="*/ 24 w 46"/>
                  <a:gd name="T13" fmla="*/ 46 h 46"/>
                  <a:gd name="T14" fmla="*/ 32 w 46"/>
                  <a:gd name="T15" fmla="*/ 44 h 46"/>
                  <a:gd name="T16" fmla="*/ 40 w 46"/>
                  <a:gd name="T17" fmla="*/ 40 h 46"/>
                  <a:gd name="T18" fmla="*/ 44 w 46"/>
                  <a:gd name="T19" fmla="*/ 32 h 46"/>
                  <a:gd name="T20" fmla="*/ 46 w 46"/>
                  <a:gd name="T21" fmla="*/ 22 h 46"/>
                  <a:gd name="T22" fmla="*/ 46 w 46"/>
                  <a:gd name="T23" fmla="*/ 22 h 46"/>
                  <a:gd name="T24" fmla="*/ 44 w 46"/>
                  <a:gd name="T25" fmla="*/ 14 h 46"/>
                  <a:gd name="T26" fmla="*/ 40 w 46"/>
                  <a:gd name="T27" fmla="*/ 6 h 46"/>
                  <a:gd name="T28" fmla="*/ 32 w 46"/>
                  <a:gd name="T29" fmla="*/ 2 h 46"/>
                  <a:gd name="T30" fmla="*/ 24 w 46"/>
                  <a:gd name="T31" fmla="*/ 0 h 46"/>
                  <a:gd name="T32" fmla="*/ 24 w 46"/>
                  <a:gd name="T33" fmla="*/ 0 h 46"/>
                  <a:gd name="T34" fmla="*/ 14 w 46"/>
                  <a:gd name="T35" fmla="*/ 2 h 46"/>
                  <a:gd name="T36" fmla="*/ 6 w 46"/>
                  <a:gd name="T37" fmla="*/ 6 h 46"/>
                  <a:gd name="T38" fmla="*/ 2 w 46"/>
                  <a:gd name="T39" fmla="*/ 14 h 46"/>
                  <a:gd name="T40" fmla="*/ 0 w 46"/>
                  <a:gd name="T41" fmla="*/ 22 h 46"/>
                  <a:gd name="T42" fmla="*/ 0 w 46"/>
                  <a:gd name="T43"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0" y="22"/>
                    </a:moveTo>
                    <a:lnTo>
                      <a:pt x="0" y="22"/>
                    </a:lnTo>
                    <a:lnTo>
                      <a:pt x="2" y="32"/>
                    </a:lnTo>
                    <a:lnTo>
                      <a:pt x="6" y="40"/>
                    </a:lnTo>
                    <a:lnTo>
                      <a:pt x="14" y="44"/>
                    </a:lnTo>
                    <a:lnTo>
                      <a:pt x="24" y="46"/>
                    </a:lnTo>
                    <a:lnTo>
                      <a:pt x="24" y="46"/>
                    </a:lnTo>
                    <a:lnTo>
                      <a:pt x="32" y="44"/>
                    </a:lnTo>
                    <a:lnTo>
                      <a:pt x="40" y="40"/>
                    </a:lnTo>
                    <a:lnTo>
                      <a:pt x="44" y="32"/>
                    </a:lnTo>
                    <a:lnTo>
                      <a:pt x="46" y="22"/>
                    </a:lnTo>
                    <a:lnTo>
                      <a:pt x="46" y="22"/>
                    </a:lnTo>
                    <a:lnTo>
                      <a:pt x="44" y="14"/>
                    </a:lnTo>
                    <a:lnTo>
                      <a:pt x="40" y="6"/>
                    </a:lnTo>
                    <a:lnTo>
                      <a:pt x="32" y="2"/>
                    </a:lnTo>
                    <a:lnTo>
                      <a:pt x="24" y="0"/>
                    </a:lnTo>
                    <a:lnTo>
                      <a:pt x="24" y="0"/>
                    </a:lnTo>
                    <a:lnTo>
                      <a:pt x="14" y="2"/>
                    </a:lnTo>
                    <a:lnTo>
                      <a:pt x="6" y="6"/>
                    </a:lnTo>
                    <a:lnTo>
                      <a:pt x="2" y="14"/>
                    </a:lnTo>
                    <a:lnTo>
                      <a:pt x="0" y="22"/>
                    </a:lnTo>
                    <a:lnTo>
                      <a:pt x="0" y="22"/>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62" name="Freeform 248"/>
              <p:cNvSpPr>
                <a:spLocks/>
              </p:cNvSpPr>
              <p:nvPr/>
            </p:nvSpPr>
            <p:spPr bwMode="auto">
              <a:xfrm>
                <a:off x="2484" y="3725"/>
                <a:ext cx="46" cy="46"/>
              </a:xfrm>
              <a:custGeom>
                <a:avLst/>
                <a:gdLst>
                  <a:gd name="T0" fmla="*/ 0 w 46"/>
                  <a:gd name="T1" fmla="*/ 24 h 46"/>
                  <a:gd name="T2" fmla="*/ 0 w 46"/>
                  <a:gd name="T3" fmla="*/ 24 h 46"/>
                  <a:gd name="T4" fmla="*/ 2 w 46"/>
                  <a:gd name="T5" fmla="*/ 32 h 46"/>
                  <a:gd name="T6" fmla="*/ 6 w 46"/>
                  <a:gd name="T7" fmla="*/ 40 h 46"/>
                  <a:gd name="T8" fmla="*/ 14 w 46"/>
                  <a:gd name="T9" fmla="*/ 46 h 46"/>
                  <a:gd name="T10" fmla="*/ 22 w 46"/>
                  <a:gd name="T11" fmla="*/ 46 h 46"/>
                  <a:gd name="T12" fmla="*/ 22 w 46"/>
                  <a:gd name="T13" fmla="*/ 46 h 46"/>
                  <a:gd name="T14" fmla="*/ 32 w 46"/>
                  <a:gd name="T15" fmla="*/ 46 h 46"/>
                  <a:gd name="T16" fmla="*/ 40 w 46"/>
                  <a:gd name="T17" fmla="*/ 40 h 46"/>
                  <a:gd name="T18" fmla="*/ 44 w 46"/>
                  <a:gd name="T19" fmla="*/ 32 h 46"/>
                  <a:gd name="T20" fmla="*/ 46 w 46"/>
                  <a:gd name="T21" fmla="*/ 24 h 46"/>
                  <a:gd name="T22" fmla="*/ 46 w 46"/>
                  <a:gd name="T23" fmla="*/ 24 h 46"/>
                  <a:gd name="T24" fmla="*/ 44 w 46"/>
                  <a:gd name="T25" fmla="*/ 14 h 46"/>
                  <a:gd name="T26" fmla="*/ 40 w 46"/>
                  <a:gd name="T27" fmla="*/ 8 h 46"/>
                  <a:gd name="T28" fmla="*/ 32 w 46"/>
                  <a:gd name="T29" fmla="*/ 2 h 46"/>
                  <a:gd name="T30" fmla="*/ 22 w 46"/>
                  <a:gd name="T31" fmla="*/ 0 h 46"/>
                  <a:gd name="T32" fmla="*/ 22 w 46"/>
                  <a:gd name="T33" fmla="*/ 0 h 46"/>
                  <a:gd name="T34" fmla="*/ 14 w 46"/>
                  <a:gd name="T35" fmla="*/ 2 h 46"/>
                  <a:gd name="T36" fmla="*/ 6 w 46"/>
                  <a:gd name="T37" fmla="*/ 8 h 46"/>
                  <a:gd name="T38" fmla="*/ 2 w 46"/>
                  <a:gd name="T39" fmla="*/ 14 h 46"/>
                  <a:gd name="T40" fmla="*/ 0 w 46"/>
                  <a:gd name="T41" fmla="*/ 24 h 46"/>
                  <a:gd name="T42" fmla="*/ 0 w 46"/>
                  <a:gd name="T43"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0" y="24"/>
                    </a:moveTo>
                    <a:lnTo>
                      <a:pt x="0" y="24"/>
                    </a:lnTo>
                    <a:lnTo>
                      <a:pt x="2" y="32"/>
                    </a:lnTo>
                    <a:lnTo>
                      <a:pt x="6" y="40"/>
                    </a:lnTo>
                    <a:lnTo>
                      <a:pt x="14" y="46"/>
                    </a:lnTo>
                    <a:lnTo>
                      <a:pt x="22" y="46"/>
                    </a:lnTo>
                    <a:lnTo>
                      <a:pt x="22" y="46"/>
                    </a:lnTo>
                    <a:lnTo>
                      <a:pt x="32" y="46"/>
                    </a:lnTo>
                    <a:lnTo>
                      <a:pt x="40" y="40"/>
                    </a:lnTo>
                    <a:lnTo>
                      <a:pt x="44" y="32"/>
                    </a:lnTo>
                    <a:lnTo>
                      <a:pt x="46" y="24"/>
                    </a:lnTo>
                    <a:lnTo>
                      <a:pt x="46" y="24"/>
                    </a:lnTo>
                    <a:lnTo>
                      <a:pt x="44" y="14"/>
                    </a:lnTo>
                    <a:lnTo>
                      <a:pt x="40" y="8"/>
                    </a:lnTo>
                    <a:lnTo>
                      <a:pt x="32" y="2"/>
                    </a:lnTo>
                    <a:lnTo>
                      <a:pt x="22" y="0"/>
                    </a:lnTo>
                    <a:lnTo>
                      <a:pt x="22" y="0"/>
                    </a:lnTo>
                    <a:lnTo>
                      <a:pt x="14" y="2"/>
                    </a:lnTo>
                    <a:lnTo>
                      <a:pt x="6" y="8"/>
                    </a:lnTo>
                    <a:lnTo>
                      <a:pt x="2" y="14"/>
                    </a:lnTo>
                    <a:lnTo>
                      <a:pt x="0" y="24"/>
                    </a:lnTo>
                    <a:lnTo>
                      <a:pt x="0" y="24"/>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63" name="Freeform 249"/>
              <p:cNvSpPr>
                <a:spLocks/>
              </p:cNvSpPr>
              <p:nvPr/>
            </p:nvSpPr>
            <p:spPr bwMode="auto">
              <a:xfrm>
                <a:off x="2698" y="3827"/>
                <a:ext cx="48" cy="46"/>
              </a:xfrm>
              <a:custGeom>
                <a:avLst/>
                <a:gdLst>
                  <a:gd name="T0" fmla="*/ 0 w 48"/>
                  <a:gd name="T1" fmla="*/ 22 h 46"/>
                  <a:gd name="T2" fmla="*/ 0 w 48"/>
                  <a:gd name="T3" fmla="*/ 22 h 46"/>
                  <a:gd name="T4" fmla="*/ 2 w 48"/>
                  <a:gd name="T5" fmla="*/ 32 h 46"/>
                  <a:gd name="T6" fmla="*/ 8 w 48"/>
                  <a:gd name="T7" fmla="*/ 40 h 46"/>
                  <a:gd name="T8" fmla="*/ 14 w 48"/>
                  <a:gd name="T9" fmla="*/ 44 h 46"/>
                  <a:gd name="T10" fmla="*/ 24 w 48"/>
                  <a:gd name="T11" fmla="*/ 46 h 46"/>
                  <a:gd name="T12" fmla="*/ 24 w 48"/>
                  <a:gd name="T13" fmla="*/ 46 h 46"/>
                  <a:gd name="T14" fmla="*/ 34 w 48"/>
                  <a:gd name="T15" fmla="*/ 44 h 46"/>
                  <a:gd name="T16" fmla="*/ 40 w 48"/>
                  <a:gd name="T17" fmla="*/ 40 h 46"/>
                  <a:gd name="T18" fmla="*/ 46 w 48"/>
                  <a:gd name="T19" fmla="*/ 32 h 46"/>
                  <a:gd name="T20" fmla="*/ 48 w 48"/>
                  <a:gd name="T21" fmla="*/ 22 h 46"/>
                  <a:gd name="T22" fmla="*/ 48 w 48"/>
                  <a:gd name="T23" fmla="*/ 22 h 46"/>
                  <a:gd name="T24" fmla="*/ 46 w 48"/>
                  <a:gd name="T25" fmla="*/ 14 h 46"/>
                  <a:gd name="T26" fmla="*/ 40 w 48"/>
                  <a:gd name="T27" fmla="*/ 6 h 46"/>
                  <a:gd name="T28" fmla="*/ 34 w 48"/>
                  <a:gd name="T29" fmla="*/ 2 h 46"/>
                  <a:gd name="T30" fmla="*/ 24 w 48"/>
                  <a:gd name="T31" fmla="*/ 0 h 46"/>
                  <a:gd name="T32" fmla="*/ 24 w 48"/>
                  <a:gd name="T33" fmla="*/ 0 h 46"/>
                  <a:gd name="T34" fmla="*/ 14 w 48"/>
                  <a:gd name="T35" fmla="*/ 2 h 46"/>
                  <a:gd name="T36" fmla="*/ 8 w 48"/>
                  <a:gd name="T37" fmla="*/ 6 h 46"/>
                  <a:gd name="T38" fmla="*/ 2 w 48"/>
                  <a:gd name="T39" fmla="*/ 14 h 46"/>
                  <a:gd name="T40" fmla="*/ 0 w 48"/>
                  <a:gd name="T41" fmla="*/ 22 h 46"/>
                  <a:gd name="T42" fmla="*/ 0 w 48"/>
                  <a:gd name="T43" fmla="*/ 2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6">
                    <a:moveTo>
                      <a:pt x="0" y="22"/>
                    </a:moveTo>
                    <a:lnTo>
                      <a:pt x="0" y="22"/>
                    </a:lnTo>
                    <a:lnTo>
                      <a:pt x="2" y="32"/>
                    </a:lnTo>
                    <a:lnTo>
                      <a:pt x="8" y="40"/>
                    </a:lnTo>
                    <a:lnTo>
                      <a:pt x="14" y="44"/>
                    </a:lnTo>
                    <a:lnTo>
                      <a:pt x="24" y="46"/>
                    </a:lnTo>
                    <a:lnTo>
                      <a:pt x="24" y="46"/>
                    </a:lnTo>
                    <a:lnTo>
                      <a:pt x="34" y="44"/>
                    </a:lnTo>
                    <a:lnTo>
                      <a:pt x="40" y="40"/>
                    </a:lnTo>
                    <a:lnTo>
                      <a:pt x="46" y="32"/>
                    </a:lnTo>
                    <a:lnTo>
                      <a:pt x="48" y="22"/>
                    </a:lnTo>
                    <a:lnTo>
                      <a:pt x="48" y="22"/>
                    </a:lnTo>
                    <a:lnTo>
                      <a:pt x="46" y="14"/>
                    </a:lnTo>
                    <a:lnTo>
                      <a:pt x="40" y="6"/>
                    </a:lnTo>
                    <a:lnTo>
                      <a:pt x="34" y="2"/>
                    </a:lnTo>
                    <a:lnTo>
                      <a:pt x="24" y="0"/>
                    </a:lnTo>
                    <a:lnTo>
                      <a:pt x="24" y="0"/>
                    </a:lnTo>
                    <a:lnTo>
                      <a:pt x="14" y="2"/>
                    </a:lnTo>
                    <a:lnTo>
                      <a:pt x="8" y="6"/>
                    </a:lnTo>
                    <a:lnTo>
                      <a:pt x="2" y="14"/>
                    </a:lnTo>
                    <a:lnTo>
                      <a:pt x="0" y="22"/>
                    </a:lnTo>
                    <a:lnTo>
                      <a:pt x="0" y="22"/>
                    </a:lnTo>
                    <a:close/>
                  </a:path>
                </a:pathLst>
              </a:custGeom>
              <a:solidFill>
                <a:srgbClr val="E46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64" name="Freeform 250"/>
              <p:cNvSpPr>
                <a:spLocks/>
              </p:cNvSpPr>
              <p:nvPr/>
            </p:nvSpPr>
            <p:spPr bwMode="auto">
              <a:xfrm>
                <a:off x="-479" y="2476"/>
                <a:ext cx="54" cy="42"/>
              </a:xfrm>
              <a:custGeom>
                <a:avLst/>
                <a:gdLst>
                  <a:gd name="T0" fmla="*/ 54 w 54"/>
                  <a:gd name="T1" fmla="*/ 42 h 42"/>
                  <a:gd name="T2" fmla="*/ 0 w 54"/>
                  <a:gd name="T3" fmla="*/ 42 h 42"/>
                  <a:gd name="T4" fmla="*/ 26 w 54"/>
                  <a:gd name="T5" fmla="*/ 0 h 42"/>
                  <a:gd name="T6" fmla="*/ 54 w 54"/>
                  <a:gd name="T7" fmla="*/ 42 h 42"/>
                </a:gdLst>
                <a:ahLst/>
                <a:cxnLst>
                  <a:cxn ang="0">
                    <a:pos x="T0" y="T1"/>
                  </a:cxn>
                  <a:cxn ang="0">
                    <a:pos x="T2" y="T3"/>
                  </a:cxn>
                  <a:cxn ang="0">
                    <a:pos x="T4" y="T5"/>
                  </a:cxn>
                  <a:cxn ang="0">
                    <a:pos x="T6" y="T7"/>
                  </a:cxn>
                </a:cxnLst>
                <a:rect l="0" t="0" r="r" b="b"/>
                <a:pathLst>
                  <a:path w="54" h="42">
                    <a:moveTo>
                      <a:pt x="54" y="42"/>
                    </a:moveTo>
                    <a:lnTo>
                      <a:pt x="0" y="42"/>
                    </a:lnTo>
                    <a:lnTo>
                      <a:pt x="26" y="0"/>
                    </a:lnTo>
                    <a:lnTo>
                      <a:pt x="54" y="42"/>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65" name="Freeform 251"/>
              <p:cNvSpPr>
                <a:spLocks/>
              </p:cNvSpPr>
              <p:nvPr/>
            </p:nvSpPr>
            <p:spPr bwMode="auto">
              <a:xfrm>
                <a:off x="1252" y="3725"/>
                <a:ext cx="54" cy="42"/>
              </a:xfrm>
              <a:custGeom>
                <a:avLst/>
                <a:gdLst>
                  <a:gd name="T0" fmla="*/ 54 w 54"/>
                  <a:gd name="T1" fmla="*/ 42 h 42"/>
                  <a:gd name="T2" fmla="*/ 0 w 54"/>
                  <a:gd name="T3" fmla="*/ 42 h 42"/>
                  <a:gd name="T4" fmla="*/ 26 w 54"/>
                  <a:gd name="T5" fmla="*/ 0 h 42"/>
                  <a:gd name="T6" fmla="*/ 54 w 54"/>
                  <a:gd name="T7" fmla="*/ 42 h 42"/>
                </a:gdLst>
                <a:ahLst/>
                <a:cxnLst>
                  <a:cxn ang="0">
                    <a:pos x="T0" y="T1"/>
                  </a:cxn>
                  <a:cxn ang="0">
                    <a:pos x="T2" y="T3"/>
                  </a:cxn>
                  <a:cxn ang="0">
                    <a:pos x="T4" y="T5"/>
                  </a:cxn>
                  <a:cxn ang="0">
                    <a:pos x="T6" y="T7"/>
                  </a:cxn>
                </a:cxnLst>
                <a:rect l="0" t="0" r="r" b="b"/>
                <a:pathLst>
                  <a:path w="54" h="42">
                    <a:moveTo>
                      <a:pt x="54" y="42"/>
                    </a:moveTo>
                    <a:lnTo>
                      <a:pt x="0" y="42"/>
                    </a:lnTo>
                    <a:lnTo>
                      <a:pt x="26" y="0"/>
                    </a:lnTo>
                    <a:lnTo>
                      <a:pt x="54" y="42"/>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66" name="Freeform 252"/>
              <p:cNvSpPr>
                <a:spLocks/>
              </p:cNvSpPr>
              <p:nvPr/>
            </p:nvSpPr>
            <p:spPr bwMode="auto">
              <a:xfrm>
                <a:off x="1458" y="3551"/>
                <a:ext cx="54" cy="42"/>
              </a:xfrm>
              <a:custGeom>
                <a:avLst/>
                <a:gdLst>
                  <a:gd name="T0" fmla="*/ 54 w 54"/>
                  <a:gd name="T1" fmla="*/ 42 h 42"/>
                  <a:gd name="T2" fmla="*/ 0 w 54"/>
                  <a:gd name="T3" fmla="*/ 42 h 42"/>
                  <a:gd name="T4" fmla="*/ 28 w 54"/>
                  <a:gd name="T5" fmla="*/ 0 h 42"/>
                  <a:gd name="T6" fmla="*/ 54 w 54"/>
                  <a:gd name="T7" fmla="*/ 42 h 42"/>
                </a:gdLst>
                <a:ahLst/>
                <a:cxnLst>
                  <a:cxn ang="0">
                    <a:pos x="T0" y="T1"/>
                  </a:cxn>
                  <a:cxn ang="0">
                    <a:pos x="T2" y="T3"/>
                  </a:cxn>
                  <a:cxn ang="0">
                    <a:pos x="T4" y="T5"/>
                  </a:cxn>
                  <a:cxn ang="0">
                    <a:pos x="T6" y="T7"/>
                  </a:cxn>
                </a:cxnLst>
                <a:rect l="0" t="0" r="r" b="b"/>
                <a:pathLst>
                  <a:path w="54" h="42">
                    <a:moveTo>
                      <a:pt x="54" y="42"/>
                    </a:moveTo>
                    <a:lnTo>
                      <a:pt x="0" y="42"/>
                    </a:lnTo>
                    <a:lnTo>
                      <a:pt x="28" y="0"/>
                    </a:lnTo>
                    <a:lnTo>
                      <a:pt x="54" y="42"/>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67" name="Freeform 253"/>
              <p:cNvSpPr>
                <a:spLocks/>
              </p:cNvSpPr>
              <p:nvPr/>
            </p:nvSpPr>
            <p:spPr bwMode="auto">
              <a:xfrm>
                <a:off x="1664" y="3469"/>
                <a:ext cx="56" cy="42"/>
              </a:xfrm>
              <a:custGeom>
                <a:avLst/>
                <a:gdLst>
                  <a:gd name="T0" fmla="*/ 56 w 56"/>
                  <a:gd name="T1" fmla="*/ 42 h 42"/>
                  <a:gd name="T2" fmla="*/ 0 w 56"/>
                  <a:gd name="T3" fmla="*/ 42 h 42"/>
                  <a:gd name="T4" fmla="*/ 28 w 56"/>
                  <a:gd name="T5" fmla="*/ 0 h 42"/>
                  <a:gd name="T6" fmla="*/ 56 w 56"/>
                  <a:gd name="T7" fmla="*/ 42 h 42"/>
                </a:gdLst>
                <a:ahLst/>
                <a:cxnLst>
                  <a:cxn ang="0">
                    <a:pos x="T0" y="T1"/>
                  </a:cxn>
                  <a:cxn ang="0">
                    <a:pos x="T2" y="T3"/>
                  </a:cxn>
                  <a:cxn ang="0">
                    <a:pos x="T4" y="T5"/>
                  </a:cxn>
                  <a:cxn ang="0">
                    <a:pos x="T6" y="T7"/>
                  </a:cxn>
                </a:cxnLst>
                <a:rect l="0" t="0" r="r" b="b"/>
                <a:pathLst>
                  <a:path w="56" h="42">
                    <a:moveTo>
                      <a:pt x="56" y="42"/>
                    </a:moveTo>
                    <a:lnTo>
                      <a:pt x="0" y="42"/>
                    </a:lnTo>
                    <a:lnTo>
                      <a:pt x="28" y="0"/>
                    </a:lnTo>
                    <a:lnTo>
                      <a:pt x="56" y="42"/>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68" name="Freeform 254"/>
              <p:cNvSpPr>
                <a:spLocks/>
              </p:cNvSpPr>
              <p:nvPr/>
            </p:nvSpPr>
            <p:spPr bwMode="auto">
              <a:xfrm>
                <a:off x="1880" y="3571"/>
                <a:ext cx="54" cy="42"/>
              </a:xfrm>
              <a:custGeom>
                <a:avLst/>
                <a:gdLst>
                  <a:gd name="T0" fmla="*/ 54 w 54"/>
                  <a:gd name="T1" fmla="*/ 42 h 42"/>
                  <a:gd name="T2" fmla="*/ 0 w 54"/>
                  <a:gd name="T3" fmla="*/ 42 h 42"/>
                  <a:gd name="T4" fmla="*/ 26 w 54"/>
                  <a:gd name="T5" fmla="*/ 0 h 42"/>
                  <a:gd name="T6" fmla="*/ 54 w 54"/>
                  <a:gd name="T7" fmla="*/ 42 h 42"/>
                </a:gdLst>
                <a:ahLst/>
                <a:cxnLst>
                  <a:cxn ang="0">
                    <a:pos x="T0" y="T1"/>
                  </a:cxn>
                  <a:cxn ang="0">
                    <a:pos x="T2" y="T3"/>
                  </a:cxn>
                  <a:cxn ang="0">
                    <a:pos x="T4" y="T5"/>
                  </a:cxn>
                  <a:cxn ang="0">
                    <a:pos x="T6" y="T7"/>
                  </a:cxn>
                </a:cxnLst>
                <a:rect l="0" t="0" r="r" b="b"/>
                <a:pathLst>
                  <a:path w="54" h="42">
                    <a:moveTo>
                      <a:pt x="54" y="42"/>
                    </a:moveTo>
                    <a:lnTo>
                      <a:pt x="0" y="42"/>
                    </a:lnTo>
                    <a:lnTo>
                      <a:pt x="26" y="0"/>
                    </a:lnTo>
                    <a:lnTo>
                      <a:pt x="54" y="42"/>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69" name="Freeform 255"/>
              <p:cNvSpPr>
                <a:spLocks/>
              </p:cNvSpPr>
              <p:nvPr/>
            </p:nvSpPr>
            <p:spPr bwMode="auto">
              <a:xfrm>
                <a:off x="2088" y="3499"/>
                <a:ext cx="54" cy="42"/>
              </a:xfrm>
              <a:custGeom>
                <a:avLst/>
                <a:gdLst>
                  <a:gd name="T0" fmla="*/ 54 w 54"/>
                  <a:gd name="T1" fmla="*/ 42 h 42"/>
                  <a:gd name="T2" fmla="*/ 0 w 54"/>
                  <a:gd name="T3" fmla="*/ 42 h 42"/>
                  <a:gd name="T4" fmla="*/ 26 w 54"/>
                  <a:gd name="T5" fmla="*/ 0 h 42"/>
                  <a:gd name="T6" fmla="*/ 54 w 54"/>
                  <a:gd name="T7" fmla="*/ 42 h 42"/>
                </a:gdLst>
                <a:ahLst/>
                <a:cxnLst>
                  <a:cxn ang="0">
                    <a:pos x="T0" y="T1"/>
                  </a:cxn>
                  <a:cxn ang="0">
                    <a:pos x="T2" y="T3"/>
                  </a:cxn>
                  <a:cxn ang="0">
                    <a:pos x="T4" y="T5"/>
                  </a:cxn>
                  <a:cxn ang="0">
                    <a:pos x="T6" y="T7"/>
                  </a:cxn>
                </a:cxnLst>
                <a:rect l="0" t="0" r="r" b="b"/>
                <a:pathLst>
                  <a:path w="54" h="42">
                    <a:moveTo>
                      <a:pt x="54" y="42"/>
                    </a:moveTo>
                    <a:lnTo>
                      <a:pt x="0" y="42"/>
                    </a:lnTo>
                    <a:lnTo>
                      <a:pt x="26" y="0"/>
                    </a:lnTo>
                    <a:lnTo>
                      <a:pt x="54" y="42"/>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70" name="Freeform 256"/>
              <p:cNvSpPr>
                <a:spLocks/>
              </p:cNvSpPr>
              <p:nvPr/>
            </p:nvSpPr>
            <p:spPr bwMode="auto">
              <a:xfrm>
                <a:off x="2300" y="3571"/>
                <a:ext cx="54" cy="42"/>
              </a:xfrm>
              <a:custGeom>
                <a:avLst/>
                <a:gdLst>
                  <a:gd name="T0" fmla="*/ 54 w 54"/>
                  <a:gd name="T1" fmla="*/ 42 h 42"/>
                  <a:gd name="T2" fmla="*/ 0 w 54"/>
                  <a:gd name="T3" fmla="*/ 42 h 42"/>
                  <a:gd name="T4" fmla="*/ 26 w 54"/>
                  <a:gd name="T5" fmla="*/ 0 h 42"/>
                  <a:gd name="T6" fmla="*/ 54 w 54"/>
                  <a:gd name="T7" fmla="*/ 42 h 42"/>
                </a:gdLst>
                <a:ahLst/>
                <a:cxnLst>
                  <a:cxn ang="0">
                    <a:pos x="T0" y="T1"/>
                  </a:cxn>
                  <a:cxn ang="0">
                    <a:pos x="T2" y="T3"/>
                  </a:cxn>
                  <a:cxn ang="0">
                    <a:pos x="T4" y="T5"/>
                  </a:cxn>
                  <a:cxn ang="0">
                    <a:pos x="T6" y="T7"/>
                  </a:cxn>
                </a:cxnLst>
                <a:rect l="0" t="0" r="r" b="b"/>
                <a:pathLst>
                  <a:path w="54" h="42">
                    <a:moveTo>
                      <a:pt x="54" y="42"/>
                    </a:moveTo>
                    <a:lnTo>
                      <a:pt x="0" y="42"/>
                    </a:lnTo>
                    <a:lnTo>
                      <a:pt x="26" y="0"/>
                    </a:lnTo>
                    <a:lnTo>
                      <a:pt x="54" y="42"/>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71" name="Freeform 257"/>
              <p:cNvSpPr>
                <a:spLocks/>
              </p:cNvSpPr>
              <p:nvPr/>
            </p:nvSpPr>
            <p:spPr bwMode="auto">
              <a:xfrm>
                <a:off x="2714" y="3571"/>
                <a:ext cx="54" cy="42"/>
              </a:xfrm>
              <a:custGeom>
                <a:avLst/>
                <a:gdLst>
                  <a:gd name="T0" fmla="*/ 54 w 54"/>
                  <a:gd name="T1" fmla="*/ 42 h 42"/>
                  <a:gd name="T2" fmla="*/ 0 w 54"/>
                  <a:gd name="T3" fmla="*/ 42 h 42"/>
                  <a:gd name="T4" fmla="*/ 28 w 54"/>
                  <a:gd name="T5" fmla="*/ 0 h 42"/>
                  <a:gd name="T6" fmla="*/ 54 w 54"/>
                  <a:gd name="T7" fmla="*/ 42 h 42"/>
                </a:gdLst>
                <a:ahLst/>
                <a:cxnLst>
                  <a:cxn ang="0">
                    <a:pos x="T0" y="T1"/>
                  </a:cxn>
                  <a:cxn ang="0">
                    <a:pos x="T2" y="T3"/>
                  </a:cxn>
                  <a:cxn ang="0">
                    <a:pos x="T4" y="T5"/>
                  </a:cxn>
                  <a:cxn ang="0">
                    <a:pos x="T6" y="T7"/>
                  </a:cxn>
                </a:cxnLst>
                <a:rect l="0" t="0" r="r" b="b"/>
                <a:pathLst>
                  <a:path w="54" h="42">
                    <a:moveTo>
                      <a:pt x="54" y="42"/>
                    </a:moveTo>
                    <a:lnTo>
                      <a:pt x="0" y="42"/>
                    </a:lnTo>
                    <a:lnTo>
                      <a:pt x="28" y="0"/>
                    </a:lnTo>
                    <a:lnTo>
                      <a:pt x="54" y="42"/>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72" name="Line 258"/>
              <p:cNvSpPr>
                <a:spLocks noChangeShapeType="1"/>
              </p:cNvSpPr>
              <p:nvPr/>
            </p:nvSpPr>
            <p:spPr bwMode="auto">
              <a:xfrm flipH="1">
                <a:off x="-494" y="2636"/>
                <a:ext cx="94" cy="0"/>
              </a:xfrm>
              <a:prstGeom prst="line">
                <a:avLst/>
              </a:prstGeom>
              <a:noFill/>
              <a:ln w="19050">
                <a:solidFill>
                  <a:srgbClr val="58B947"/>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73" name="Rectangle 259"/>
              <p:cNvSpPr>
                <a:spLocks noChangeArrowheads="1"/>
              </p:cNvSpPr>
              <p:nvPr/>
            </p:nvSpPr>
            <p:spPr bwMode="auto">
              <a:xfrm>
                <a:off x="-473" y="2618"/>
                <a:ext cx="42" cy="42"/>
              </a:xfrm>
              <a:prstGeom prst="rect">
                <a:avLst/>
              </a:prstGeom>
              <a:solidFill>
                <a:srgbClr val="58B9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74" name="Rectangle 260"/>
              <p:cNvSpPr>
                <a:spLocks noChangeArrowheads="1"/>
              </p:cNvSpPr>
              <p:nvPr/>
            </p:nvSpPr>
            <p:spPr bwMode="auto">
              <a:xfrm>
                <a:off x="1050" y="4067"/>
                <a:ext cx="42" cy="42"/>
              </a:xfrm>
              <a:prstGeom prst="rect">
                <a:avLst/>
              </a:prstGeom>
              <a:solidFill>
                <a:srgbClr val="58B9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75" name="Rectangle 261"/>
              <p:cNvSpPr>
                <a:spLocks noChangeArrowheads="1"/>
              </p:cNvSpPr>
              <p:nvPr/>
            </p:nvSpPr>
            <p:spPr bwMode="auto">
              <a:xfrm>
                <a:off x="1278" y="3665"/>
                <a:ext cx="42" cy="42"/>
              </a:xfrm>
              <a:prstGeom prst="rect">
                <a:avLst/>
              </a:prstGeom>
              <a:solidFill>
                <a:srgbClr val="58B9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76" name="Rectangle 262"/>
              <p:cNvSpPr>
                <a:spLocks noChangeArrowheads="1"/>
              </p:cNvSpPr>
              <p:nvPr/>
            </p:nvSpPr>
            <p:spPr bwMode="auto">
              <a:xfrm>
                <a:off x="1494" y="3655"/>
                <a:ext cx="42" cy="42"/>
              </a:xfrm>
              <a:prstGeom prst="rect">
                <a:avLst/>
              </a:prstGeom>
              <a:solidFill>
                <a:srgbClr val="58B9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77" name="Rectangle 263"/>
              <p:cNvSpPr>
                <a:spLocks noChangeArrowheads="1"/>
              </p:cNvSpPr>
              <p:nvPr/>
            </p:nvSpPr>
            <p:spPr bwMode="auto">
              <a:xfrm>
                <a:off x="1702" y="3469"/>
                <a:ext cx="42" cy="42"/>
              </a:xfrm>
              <a:prstGeom prst="rect">
                <a:avLst/>
              </a:prstGeom>
              <a:solidFill>
                <a:srgbClr val="58B9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78" name="Rectangle 264"/>
              <p:cNvSpPr>
                <a:spLocks noChangeArrowheads="1"/>
              </p:cNvSpPr>
              <p:nvPr/>
            </p:nvSpPr>
            <p:spPr bwMode="auto">
              <a:xfrm>
                <a:off x="1906" y="3551"/>
                <a:ext cx="42" cy="42"/>
              </a:xfrm>
              <a:prstGeom prst="rect">
                <a:avLst/>
              </a:prstGeom>
              <a:solidFill>
                <a:srgbClr val="58B9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79" name="Rectangle 265"/>
              <p:cNvSpPr>
                <a:spLocks noChangeArrowheads="1"/>
              </p:cNvSpPr>
              <p:nvPr/>
            </p:nvSpPr>
            <p:spPr bwMode="auto">
              <a:xfrm>
                <a:off x="2120" y="3381"/>
                <a:ext cx="42" cy="42"/>
              </a:xfrm>
              <a:prstGeom prst="rect">
                <a:avLst/>
              </a:prstGeom>
              <a:solidFill>
                <a:srgbClr val="58B9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80" name="Rectangle 266"/>
              <p:cNvSpPr>
                <a:spLocks noChangeArrowheads="1"/>
              </p:cNvSpPr>
              <p:nvPr/>
            </p:nvSpPr>
            <p:spPr bwMode="auto">
              <a:xfrm>
                <a:off x="2332" y="3541"/>
                <a:ext cx="42" cy="42"/>
              </a:xfrm>
              <a:prstGeom prst="rect">
                <a:avLst/>
              </a:prstGeom>
              <a:solidFill>
                <a:srgbClr val="58B9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81" name="Rectangle 267"/>
              <p:cNvSpPr>
                <a:spLocks noChangeArrowheads="1"/>
              </p:cNvSpPr>
              <p:nvPr/>
            </p:nvSpPr>
            <p:spPr bwMode="auto">
              <a:xfrm>
                <a:off x="2538" y="3381"/>
                <a:ext cx="40" cy="42"/>
              </a:xfrm>
              <a:prstGeom prst="rect">
                <a:avLst/>
              </a:prstGeom>
              <a:solidFill>
                <a:srgbClr val="58B9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82" name="Rectangle 268"/>
              <p:cNvSpPr>
                <a:spLocks noChangeArrowheads="1"/>
              </p:cNvSpPr>
              <p:nvPr/>
            </p:nvSpPr>
            <p:spPr bwMode="auto">
              <a:xfrm>
                <a:off x="2744" y="3571"/>
                <a:ext cx="42" cy="42"/>
              </a:xfrm>
              <a:prstGeom prst="rect">
                <a:avLst/>
              </a:prstGeom>
              <a:solidFill>
                <a:srgbClr val="58B9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1190" tIns="35595" rIns="71190" bIns="35595" numCol="1" anchor="t" anchorCtr="0" compatLnSpc="1">
                <a:prstTxWarp prst="textNoShape">
                  <a:avLst/>
                </a:prstTxWarp>
              </a:bodyPr>
              <a:lstStyle/>
              <a:p>
                <a:endParaRPr lang="en-US" sz="1588" dirty="0"/>
              </a:p>
            </p:txBody>
          </p:sp>
          <p:sp>
            <p:nvSpPr>
              <p:cNvPr id="83" name="Line 269"/>
              <p:cNvSpPr>
                <a:spLocks noChangeShapeType="1"/>
              </p:cNvSpPr>
              <p:nvPr/>
            </p:nvSpPr>
            <p:spPr bwMode="auto">
              <a:xfrm flipV="1">
                <a:off x="1038" y="4207"/>
                <a:ext cx="62" cy="48"/>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84" name="Line 270"/>
              <p:cNvSpPr>
                <a:spLocks noChangeShapeType="1"/>
              </p:cNvSpPr>
              <p:nvPr/>
            </p:nvSpPr>
            <p:spPr bwMode="auto">
              <a:xfrm flipV="1">
                <a:off x="1038" y="4245"/>
                <a:ext cx="62" cy="5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85" name="Freeform 271"/>
              <p:cNvSpPr>
                <a:spLocks/>
              </p:cNvSpPr>
              <p:nvPr/>
            </p:nvSpPr>
            <p:spPr bwMode="auto">
              <a:xfrm>
                <a:off x="1070" y="3629"/>
                <a:ext cx="1656" cy="460"/>
              </a:xfrm>
              <a:custGeom>
                <a:avLst/>
                <a:gdLst>
                  <a:gd name="T0" fmla="*/ 0 w 1656"/>
                  <a:gd name="T1" fmla="*/ 460 h 460"/>
                  <a:gd name="T2" fmla="*/ 184 w 1656"/>
                  <a:gd name="T3" fmla="*/ 334 h 460"/>
                  <a:gd name="T4" fmla="*/ 392 w 1656"/>
                  <a:gd name="T5" fmla="*/ 106 h 460"/>
                  <a:gd name="T6" fmla="*/ 602 w 1656"/>
                  <a:gd name="T7" fmla="*/ 0 h 460"/>
                  <a:gd name="T8" fmla="*/ 808 w 1656"/>
                  <a:gd name="T9" fmla="*/ 110 h 460"/>
                  <a:gd name="T10" fmla="*/ 1024 w 1656"/>
                  <a:gd name="T11" fmla="*/ 62 h 460"/>
                  <a:gd name="T12" fmla="*/ 1230 w 1656"/>
                  <a:gd name="T13" fmla="*/ 126 h 460"/>
                  <a:gd name="T14" fmla="*/ 1440 w 1656"/>
                  <a:gd name="T15" fmla="*/ 118 h 460"/>
                  <a:gd name="T16" fmla="*/ 1656 w 1656"/>
                  <a:gd name="T17" fmla="*/ 22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6" h="460">
                    <a:moveTo>
                      <a:pt x="0" y="460"/>
                    </a:moveTo>
                    <a:lnTo>
                      <a:pt x="184" y="334"/>
                    </a:lnTo>
                    <a:lnTo>
                      <a:pt x="392" y="106"/>
                    </a:lnTo>
                    <a:lnTo>
                      <a:pt x="602" y="0"/>
                    </a:lnTo>
                    <a:lnTo>
                      <a:pt x="808" y="110"/>
                    </a:lnTo>
                    <a:lnTo>
                      <a:pt x="1024" y="62"/>
                    </a:lnTo>
                    <a:lnTo>
                      <a:pt x="1230" y="126"/>
                    </a:lnTo>
                    <a:lnTo>
                      <a:pt x="1440" y="118"/>
                    </a:lnTo>
                    <a:lnTo>
                      <a:pt x="1656" y="220"/>
                    </a:lnTo>
                  </a:path>
                </a:pathLst>
              </a:custGeom>
              <a:noFill/>
              <a:ln w="19050">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86" name="Freeform 272"/>
              <p:cNvSpPr>
                <a:spLocks/>
              </p:cNvSpPr>
              <p:nvPr/>
            </p:nvSpPr>
            <p:spPr bwMode="auto">
              <a:xfrm>
                <a:off x="1072" y="3491"/>
                <a:ext cx="1670" cy="598"/>
              </a:xfrm>
              <a:custGeom>
                <a:avLst/>
                <a:gdLst>
                  <a:gd name="T0" fmla="*/ 0 w 1670"/>
                  <a:gd name="T1" fmla="*/ 598 h 598"/>
                  <a:gd name="T2" fmla="*/ 206 w 1670"/>
                  <a:gd name="T3" fmla="*/ 256 h 598"/>
                  <a:gd name="T4" fmla="*/ 414 w 1670"/>
                  <a:gd name="T5" fmla="*/ 80 h 598"/>
                  <a:gd name="T6" fmla="*/ 620 w 1670"/>
                  <a:gd name="T7" fmla="*/ 0 h 598"/>
                  <a:gd name="T8" fmla="*/ 826 w 1670"/>
                  <a:gd name="T9" fmla="*/ 110 h 598"/>
                  <a:gd name="T10" fmla="*/ 1046 w 1670"/>
                  <a:gd name="T11" fmla="*/ 26 h 598"/>
                  <a:gd name="T12" fmla="*/ 1252 w 1670"/>
                  <a:gd name="T13" fmla="*/ 110 h 598"/>
                  <a:gd name="T14" fmla="*/ 1460 w 1670"/>
                  <a:gd name="T15" fmla="*/ 90 h 598"/>
                  <a:gd name="T16" fmla="*/ 1670 w 1670"/>
                  <a:gd name="T17" fmla="*/ 11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0" h="598">
                    <a:moveTo>
                      <a:pt x="0" y="598"/>
                    </a:moveTo>
                    <a:lnTo>
                      <a:pt x="206" y="256"/>
                    </a:lnTo>
                    <a:lnTo>
                      <a:pt x="414" y="80"/>
                    </a:lnTo>
                    <a:lnTo>
                      <a:pt x="620" y="0"/>
                    </a:lnTo>
                    <a:lnTo>
                      <a:pt x="826" y="110"/>
                    </a:lnTo>
                    <a:lnTo>
                      <a:pt x="1046" y="26"/>
                    </a:lnTo>
                    <a:lnTo>
                      <a:pt x="1252" y="110"/>
                    </a:lnTo>
                    <a:lnTo>
                      <a:pt x="1460" y="90"/>
                    </a:lnTo>
                    <a:lnTo>
                      <a:pt x="1670" y="110"/>
                    </a:lnTo>
                  </a:path>
                </a:pathLst>
              </a:custGeom>
              <a:noFill/>
              <a:ln w="19050">
                <a:solidFill>
                  <a:srgbClr val="00AE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87" name="Freeform 273"/>
              <p:cNvSpPr>
                <a:spLocks/>
              </p:cNvSpPr>
              <p:nvPr/>
            </p:nvSpPr>
            <p:spPr bwMode="auto">
              <a:xfrm>
                <a:off x="1072" y="3403"/>
                <a:ext cx="1692" cy="686"/>
              </a:xfrm>
              <a:custGeom>
                <a:avLst/>
                <a:gdLst>
                  <a:gd name="T0" fmla="*/ 0 w 1692"/>
                  <a:gd name="T1" fmla="*/ 686 h 686"/>
                  <a:gd name="T2" fmla="*/ 226 w 1692"/>
                  <a:gd name="T3" fmla="*/ 280 h 686"/>
                  <a:gd name="T4" fmla="*/ 436 w 1692"/>
                  <a:gd name="T5" fmla="*/ 270 h 686"/>
                  <a:gd name="T6" fmla="*/ 648 w 1692"/>
                  <a:gd name="T7" fmla="*/ 88 h 686"/>
                  <a:gd name="T8" fmla="*/ 856 w 1692"/>
                  <a:gd name="T9" fmla="*/ 168 h 686"/>
                  <a:gd name="T10" fmla="*/ 1068 w 1692"/>
                  <a:gd name="T11" fmla="*/ 0 h 686"/>
                  <a:gd name="T12" fmla="*/ 1274 w 1692"/>
                  <a:gd name="T13" fmla="*/ 162 h 686"/>
                  <a:gd name="T14" fmla="*/ 1486 w 1692"/>
                  <a:gd name="T15" fmla="*/ 0 h 686"/>
                  <a:gd name="T16" fmla="*/ 1692 w 1692"/>
                  <a:gd name="T17" fmla="*/ 194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2" h="686">
                    <a:moveTo>
                      <a:pt x="0" y="686"/>
                    </a:moveTo>
                    <a:lnTo>
                      <a:pt x="226" y="280"/>
                    </a:lnTo>
                    <a:lnTo>
                      <a:pt x="436" y="270"/>
                    </a:lnTo>
                    <a:lnTo>
                      <a:pt x="648" y="88"/>
                    </a:lnTo>
                    <a:lnTo>
                      <a:pt x="856" y="168"/>
                    </a:lnTo>
                    <a:lnTo>
                      <a:pt x="1068" y="0"/>
                    </a:lnTo>
                    <a:lnTo>
                      <a:pt x="1274" y="162"/>
                    </a:lnTo>
                    <a:lnTo>
                      <a:pt x="1486" y="0"/>
                    </a:lnTo>
                    <a:lnTo>
                      <a:pt x="1692" y="194"/>
                    </a:lnTo>
                  </a:path>
                </a:pathLst>
              </a:custGeom>
              <a:noFill/>
              <a:ln w="19050">
                <a:solidFill>
                  <a:srgbClr val="58B94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88" name="Line 274"/>
              <p:cNvSpPr>
                <a:spLocks noChangeShapeType="1"/>
              </p:cNvSpPr>
              <p:nvPr/>
            </p:nvSpPr>
            <p:spPr bwMode="auto">
              <a:xfrm>
                <a:off x="1244" y="3603"/>
                <a:ext cx="60"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89" name="Line 275"/>
              <p:cNvSpPr>
                <a:spLocks noChangeShapeType="1"/>
              </p:cNvSpPr>
              <p:nvPr/>
            </p:nvSpPr>
            <p:spPr bwMode="auto">
              <a:xfrm>
                <a:off x="1274" y="3603"/>
                <a:ext cx="0" cy="284"/>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90" name="Line 276"/>
              <p:cNvSpPr>
                <a:spLocks noChangeShapeType="1"/>
              </p:cNvSpPr>
              <p:nvPr/>
            </p:nvSpPr>
            <p:spPr bwMode="auto">
              <a:xfrm>
                <a:off x="1244" y="3887"/>
                <a:ext cx="60"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91" name="Line 277"/>
              <p:cNvSpPr>
                <a:spLocks noChangeShapeType="1"/>
              </p:cNvSpPr>
              <p:nvPr/>
            </p:nvSpPr>
            <p:spPr bwMode="auto">
              <a:xfrm>
                <a:off x="1274" y="3545"/>
                <a:ext cx="62" cy="0"/>
              </a:xfrm>
              <a:prstGeom prst="line">
                <a:avLst/>
              </a:prstGeom>
              <a:noFill/>
              <a:ln w="12700">
                <a:solidFill>
                  <a:srgbClr val="58B947"/>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92" name="Line 278"/>
              <p:cNvSpPr>
                <a:spLocks noChangeShapeType="1"/>
              </p:cNvSpPr>
              <p:nvPr/>
            </p:nvSpPr>
            <p:spPr bwMode="auto">
              <a:xfrm>
                <a:off x="1304" y="3545"/>
                <a:ext cx="0" cy="282"/>
              </a:xfrm>
              <a:prstGeom prst="line">
                <a:avLst/>
              </a:prstGeom>
              <a:noFill/>
              <a:ln w="12700">
                <a:solidFill>
                  <a:srgbClr val="58B947"/>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93" name="Line 279"/>
              <p:cNvSpPr>
                <a:spLocks noChangeShapeType="1"/>
              </p:cNvSpPr>
              <p:nvPr/>
            </p:nvSpPr>
            <p:spPr bwMode="auto">
              <a:xfrm>
                <a:off x="1274" y="3827"/>
                <a:ext cx="62" cy="0"/>
              </a:xfrm>
              <a:prstGeom prst="line">
                <a:avLst/>
              </a:prstGeom>
              <a:noFill/>
              <a:ln w="12700">
                <a:solidFill>
                  <a:srgbClr val="58B947"/>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94" name="Line 280"/>
              <p:cNvSpPr>
                <a:spLocks noChangeShapeType="1"/>
              </p:cNvSpPr>
              <p:nvPr/>
            </p:nvSpPr>
            <p:spPr bwMode="auto">
              <a:xfrm>
                <a:off x="1482" y="3523"/>
                <a:ext cx="60" cy="0"/>
              </a:xfrm>
              <a:prstGeom prst="line">
                <a:avLst/>
              </a:prstGeom>
              <a:noFill/>
              <a:ln w="12700">
                <a:solidFill>
                  <a:srgbClr val="58B947"/>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95" name="Line 281"/>
              <p:cNvSpPr>
                <a:spLocks noChangeShapeType="1"/>
              </p:cNvSpPr>
              <p:nvPr/>
            </p:nvSpPr>
            <p:spPr bwMode="auto">
              <a:xfrm>
                <a:off x="1512" y="3523"/>
                <a:ext cx="0" cy="304"/>
              </a:xfrm>
              <a:prstGeom prst="line">
                <a:avLst/>
              </a:prstGeom>
              <a:noFill/>
              <a:ln w="12700">
                <a:solidFill>
                  <a:srgbClr val="58B947"/>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96" name="Line 282"/>
              <p:cNvSpPr>
                <a:spLocks noChangeShapeType="1"/>
              </p:cNvSpPr>
              <p:nvPr/>
            </p:nvSpPr>
            <p:spPr bwMode="auto">
              <a:xfrm>
                <a:off x="1482" y="3827"/>
                <a:ext cx="60" cy="0"/>
              </a:xfrm>
              <a:prstGeom prst="line">
                <a:avLst/>
              </a:prstGeom>
              <a:noFill/>
              <a:ln w="12700">
                <a:solidFill>
                  <a:srgbClr val="58B947"/>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97" name="Line 283"/>
              <p:cNvSpPr>
                <a:spLocks noChangeShapeType="1"/>
              </p:cNvSpPr>
              <p:nvPr/>
            </p:nvSpPr>
            <p:spPr bwMode="auto">
              <a:xfrm>
                <a:off x="1688" y="3339"/>
                <a:ext cx="62" cy="0"/>
              </a:xfrm>
              <a:prstGeom prst="line">
                <a:avLst/>
              </a:prstGeom>
              <a:noFill/>
              <a:ln w="12700">
                <a:solidFill>
                  <a:srgbClr val="58B947"/>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98" name="Line 284"/>
              <p:cNvSpPr>
                <a:spLocks noChangeShapeType="1"/>
              </p:cNvSpPr>
              <p:nvPr/>
            </p:nvSpPr>
            <p:spPr bwMode="auto">
              <a:xfrm>
                <a:off x="1720" y="3339"/>
                <a:ext cx="0" cy="304"/>
              </a:xfrm>
              <a:prstGeom prst="line">
                <a:avLst/>
              </a:prstGeom>
              <a:noFill/>
              <a:ln w="12700">
                <a:solidFill>
                  <a:srgbClr val="58B947"/>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99" name="Line 285"/>
              <p:cNvSpPr>
                <a:spLocks noChangeShapeType="1"/>
              </p:cNvSpPr>
              <p:nvPr/>
            </p:nvSpPr>
            <p:spPr bwMode="auto">
              <a:xfrm>
                <a:off x="1688" y="3643"/>
                <a:ext cx="62" cy="0"/>
              </a:xfrm>
              <a:prstGeom prst="line">
                <a:avLst/>
              </a:prstGeom>
              <a:noFill/>
              <a:ln w="12700">
                <a:solidFill>
                  <a:srgbClr val="58B947"/>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00" name="Line 286"/>
              <p:cNvSpPr>
                <a:spLocks noChangeShapeType="1"/>
              </p:cNvSpPr>
              <p:nvPr/>
            </p:nvSpPr>
            <p:spPr bwMode="auto">
              <a:xfrm>
                <a:off x="1902" y="3419"/>
                <a:ext cx="62" cy="0"/>
              </a:xfrm>
              <a:prstGeom prst="line">
                <a:avLst/>
              </a:prstGeom>
              <a:noFill/>
              <a:ln w="12700">
                <a:solidFill>
                  <a:srgbClr val="58B947"/>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01" name="Line 287"/>
              <p:cNvSpPr>
                <a:spLocks noChangeShapeType="1"/>
              </p:cNvSpPr>
              <p:nvPr/>
            </p:nvSpPr>
            <p:spPr bwMode="auto">
              <a:xfrm>
                <a:off x="1934" y="3419"/>
                <a:ext cx="0" cy="304"/>
              </a:xfrm>
              <a:prstGeom prst="line">
                <a:avLst/>
              </a:prstGeom>
              <a:noFill/>
              <a:ln w="12700">
                <a:solidFill>
                  <a:srgbClr val="58B947"/>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02" name="Line 288"/>
              <p:cNvSpPr>
                <a:spLocks noChangeShapeType="1"/>
              </p:cNvSpPr>
              <p:nvPr/>
            </p:nvSpPr>
            <p:spPr bwMode="auto">
              <a:xfrm>
                <a:off x="1902" y="3723"/>
                <a:ext cx="62" cy="0"/>
              </a:xfrm>
              <a:prstGeom prst="line">
                <a:avLst/>
              </a:prstGeom>
              <a:noFill/>
              <a:ln w="12700">
                <a:solidFill>
                  <a:srgbClr val="58B947"/>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03" name="Line 289"/>
              <p:cNvSpPr>
                <a:spLocks noChangeShapeType="1"/>
              </p:cNvSpPr>
              <p:nvPr/>
            </p:nvSpPr>
            <p:spPr bwMode="auto">
              <a:xfrm>
                <a:off x="2110" y="3247"/>
                <a:ext cx="62" cy="0"/>
              </a:xfrm>
              <a:prstGeom prst="line">
                <a:avLst/>
              </a:prstGeom>
              <a:noFill/>
              <a:ln w="12700">
                <a:solidFill>
                  <a:srgbClr val="58B947"/>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04" name="Line 290"/>
              <p:cNvSpPr>
                <a:spLocks noChangeShapeType="1"/>
              </p:cNvSpPr>
              <p:nvPr/>
            </p:nvSpPr>
            <p:spPr bwMode="auto">
              <a:xfrm>
                <a:off x="2142" y="3247"/>
                <a:ext cx="0" cy="332"/>
              </a:xfrm>
              <a:prstGeom prst="line">
                <a:avLst/>
              </a:prstGeom>
              <a:noFill/>
              <a:ln w="12700">
                <a:solidFill>
                  <a:srgbClr val="58B947"/>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05" name="Line 291"/>
              <p:cNvSpPr>
                <a:spLocks noChangeShapeType="1"/>
              </p:cNvSpPr>
              <p:nvPr/>
            </p:nvSpPr>
            <p:spPr bwMode="auto">
              <a:xfrm>
                <a:off x="2110" y="3579"/>
                <a:ext cx="62" cy="0"/>
              </a:xfrm>
              <a:prstGeom prst="line">
                <a:avLst/>
              </a:prstGeom>
              <a:noFill/>
              <a:ln w="12700">
                <a:solidFill>
                  <a:srgbClr val="58B947"/>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06" name="Line 292"/>
              <p:cNvSpPr>
                <a:spLocks noChangeShapeType="1"/>
              </p:cNvSpPr>
              <p:nvPr/>
            </p:nvSpPr>
            <p:spPr bwMode="auto">
              <a:xfrm>
                <a:off x="2312" y="3405"/>
                <a:ext cx="62" cy="0"/>
              </a:xfrm>
              <a:prstGeom prst="line">
                <a:avLst/>
              </a:prstGeom>
              <a:noFill/>
              <a:ln w="12700">
                <a:solidFill>
                  <a:srgbClr val="58B947"/>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07" name="Line 293"/>
              <p:cNvSpPr>
                <a:spLocks noChangeShapeType="1"/>
              </p:cNvSpPr>
              <p:nvPr/>
            </p:nvSpPr>
            <p:spPr bwMode="auto">
              <a:xfrm>
                <a:off x="2344" y="3405"/>
                <a:ext cx="0" cy="310"/>
              </a:xfrm>
              <a:prstGeom prst="line">
                <a:avLst/>
              </a:prstGeom>
              <a:noFill/>
              <a:ln w="12700">
                <a:solidFill>
                  <a:srgbClr val="58B947"/>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08" name="Line 294"/>
              <p:cNvSpPr>
                <a:spLocks noChangeShapeType="1"/>
              </p:cNvSpPr>
              <p:nvPr/>
            </p:nvSpPr>
            <p:spPr bwMode="auto">
              <a:xfrm>
                <a:off x="2312" y="3715"/>
                <a:ext cx="62" cy="0"/>
              </a:xfrm>
              <a:prstGeom prst="line">
                <a:avLst/>
              </a:prstGeom>
              <a:noFill/>
              <a:ln w="12700">
                <a:solidFill>
                  <a:srgbClr val="58B947"/>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09" name="Line 295"/>
              <p:cNvSpPr>
                <a:spLocks noChangeShapeType="1"/>
              </p:cNvSpPr>
              <p:nvPr/>
            </p:nvSpPr>
            <p:spPr bwMode="auto">
              <a:xfrm>
                <a:off x="2528" y="3251"/>
                <a:ext cx="60" cy="0"/>
              </a:xfrm>
              <a:prstGeom prst="line">
                <a:avLst/>
              </a:prstGeom>
              <a:noFill/>
              <a:ln w="12700">
                <a:solidFill>
                  <a:srgbClr val="58B947"/>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10" name="Line 296"/>
              <p:cNvSpPr>
                <a:spLocks noChangeShapeType="1"/>
              </p:cNvSpPr>
              <p:nvPr/>
            </p:nvSpPr>
            <p:spPr bwMode="auto">
              <a:xfrm>
                <a:off x="2558" y="3251"/>
                <a:ext cx="0" cy="320"/>
              </a:xfrm>
              <a:prstGeom prst="line">
                <a:avLst/>
              </a:prstGeom>
              <a:noFill/>
              <a:ln w="12700">
                <a:solidFill>
                  <a:srgbClr val="58B947"/>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11" name="Line 297"/>
              <p:cNvSpPr>
                <a:spLocks noChangeShapeType="1"/>
              </p:cNvSpPr>
              <p:nvPr/>
            </p:nvSpPr>
            <p:spPr bwMode="auto">
              <a:xfrm>
                <a:off x="2528" y="3571"/>
                <a:ext cx="60" cy="0"/>
              </a:xfrm>
              <a:prstGeom prst="line">
                <a:avLst/>
              </a:prstGeom>
              <a:noFill/>
              <a:ln w="12700">
                <a:solidFill>
                  <a:srgbClr val="58B947"/>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12" name="Line 298"/>
              <p:cNvSpPr>
                <a:spLocks noChangeShapeType="1"/>
              </p:cNvSpPr>
              <p:nvPr/>
            </p:nvSpPr>
            <p:spPr bwMode="auto">
              <a:xfrm>
                <a:off x="2734" y="3437"/>
                <a:ext cx="62" cy="0"/>
              </a:xfrm>
              <a:prstGeom prst="line">
                <a:avLst/>
              </a:prstGeom>
              <a:noFill/>
              <a:ln w="12700">
                <a:solidFill>
                  <a:srgbClr val="58B947"/>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13" name="Line 299"/>
              <p:cNvSpPr>
                <a:spLocks noChangeShapeType="1"/>
              </p:cNvSpPr>
              <p:nvPr/>
            </p:nvSpPr>
            <p:spPr bwMode="auto">
              <a:xfrm>
                <a:off x="2764" y="3437"/>
                <a:ext cx="0" cy="330"/>
              </a:xfrm>
              <a:prstGeom prst="line">
                <a:avLst/>
              </a:prstGeom>
              <a:noFill/>
              <a:ln w="12700">
                <a:solidFill>
                  <a:srgbClr val="58B947"/>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14" name="Line 300"/>
              <p:cNvSpPr>
                <a:spLocks noChangeShapeType="1"/>
              </p:cNvSpPr>
              <p:nvPr/>
            </p:nvSpPr>
            <p:spPr bwMode="auto">
              <a:xfrm>
                <a:off x="2734" y="3767"/>
                <a:ext cx="62" cy="0"/>
              </a:xfrm>
              <a:prstGeom prst="line">
                <a:avLst/>
              </a:prstGeom>
              <a:noFill/>
              <a:ln w="12700">
                <a:solidFill>
                  <a:srgbClr val="58B947"/>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15" name="Line 301"/>
              <p:cNvSpPr>
                <a:spLocks noChangeShapeType="1"/>
              </p:cNvSpPr>
              <p:nvPr/>
            </p:nvSpPr>
            <p:spPr bwMode="auto">
              <a:xfrm>
                <a:off x="1454" y="3421"/>
                <a:ext cx="62"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16" name="Line 302"/>
              <p:cNvSpPr>
                <a:spLocks noChangeShapeType="1"/>
              </p:cNvSpPr>
              <p:nvPr/>
            </p:nvSpPr>
            <p:spPr bwMode="auto">
              <a:xfrm>
                <a:off x="1486" y="3421"/>
                <a:ext cx="0" cy="318"/>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17" name="Line 303"/>
              <p:cNvSpPr>
                <a:spLocks noChangeShapeType="1"/>
              </p:cNvSpPr>
              <p:nvPr/>
            </p:nvSpPr>
            <p:spPr bwMode="auto">
              <a:xfrm>
                <a:off x="1454" y="3739"/>
                <a:ext cx="62"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18" name="Line 304"/>
              <p:cNvSpPr>
                <a:spLocks noChangeShapeType="1"/>
              </p:cNvSpPr>
              <p:nvPr/>
            </p:nvSpPr>
            <p:spPr bwMode="auto">
              <a:xfrm>
                <a:off x="1662" y="3331"/>
                <a:ext cx="60"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19" name="Line 305"/>
              <p:cNvSpPr>
                <a:spLocks noChangeShapeType="1"/>
              </p:cNvSpPr>
              <p:nvPr/>
            </p:nvSpPr>
            <p:spPr bwMode="auto">
              <a:xfrm>
                <a:off x="1692" y="3331"/>
                <a:ext cx="0" cy="318"/>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20" name="Line 306"/>
              <p:cNvSpPr>
                <a:spLocks noChangeShapeType="1"/>
              </p:cNvSpPr>
              <p:nvPr/>
            </p:nvSpPr>
            <p:spPr bwMode="auto">
              <a:xfrm>
                <a:off x="1662" y="3649"/>
                <a:ext cx="60"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21" name="Line 307"/>
              <p:cNvSpPr>
                <a:spLocks noChangeShapeType="1"/>
              </p:cNvSpPr>
              <p:nvPr/>
            </p:nvSpPr>
            <p:spPr bwMode="auto">
              <a:xfrm>
                <a:off x="1872" y="3445"/>
                <a:ext cx="62"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22" name="Line 308"/>
              <p:cNvSpPr>
                <a:spLocks noChangeShapeType="1"/>
              </p:cNvSpPr>
              <p:nvPr/>
            </p:nvSpPr>
            <p:spPr bwMode="auto">
              <a:xfrm>
                <a:off x="1902" y="3445"/>
                <a:ext cx="0" cy="318"/>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23" name="Line 309"/>
              <p:cNvSpPr>
                <a:spLocks noChangeShapeType="1"/>
              </p:cNvSpPr>
              <p:nvPr/>
            </p:nvSpPr>
            <p:spPr bwMode="auto">
              <a:xfrm>
                <a:off x="1872" y="3763"/>
                <a:ext cx="62"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24" name="Line 310"/>
              <p:cNvSpPr>
                <a:spLocks noChangeShapeType="1"/>
              </p:cNvSpPr>
              <p:nvPr/>
            </p:nvSpPr>
            <p:spPr bwMode="auto">
              <a:xfrm>
                <a:off x="2084" y="3353"/>
                <a:ext cx="60"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25" name="Line 311"/>
              <p:cNvSpPr>
                <a:spLocks noChangeShapeType="1"/>
              </p:cNvSpPr>
              <p:nvPr/>
            </p:nvSpPr>
            <p:spPr bwMode="auto">
              <a:xfrm>
                <a:off x="2114" y="3353"/>
                <a:ext cx="0" cy="342"/>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26" name="Line 312"/>
              <p:cNvSpPr>
                <a:spLocks noChangeShapeType="1"/>
              </p:cNvSpPr>
              <p:nvPr/>
            </p:nvSpPr>
            <p:spPr bwMode="auto">
              <a:xfrm>
                <a:off x="2084" y="3695"/>
                <a:ext cx="60"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27" name="Line 313"/>
              <p:cNvSpPr>
                <a:spLocks noChangeShapeType="1"/>
              </p:cNvSpPr>
              <p:nvPr/>
            </p:nvSpPr>
            <p:spPr bwMode="auto">
              <a:xfrm>
                <a:off x="2292" y="3443"/>
                <a:ext cx="60"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28" name="Line 314"/>
              <p:cNvSpPr>
                <a:spLocks noChangeShapeType="1"/>
              </p:cNvSpPr>
              <p:nvPr/>
            </p:nvSpPr>
            <p:spPr bwMode="auto">
              <a:xfrm>
                <a:off x="2322" y="3443"/>
                <a:ext cx="0" cy="318"/>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29" name="Line 315"/>
              <p:cNvSpPr>
                <a:spLocks noChangeShapeType="1"/>
              </p:cNvSpPr>
              <p:nvPr/>
            </p:nvSpPr>
            <p:spPr bwMode="auto">
              <a:xfrm>
                <a:off x="2292" y="3761"/>
                <a:ext cx="60"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30" name="Line 316"/>
              <p:cNvSpPr>
                <a:spLocks noChangeShapeType="1"/>
              </p:cNvSpPr>
              <p:nvPr/>
            </p:nvSpPr>
            <p:spPr bwMode="auto">
              <a:xfrm>
                <a:off x="2498" y="3421"/>
                <a:ext cx="60"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31" name="Line 317"/>
              <p:cNvSpPr>
                <a:spLocks noChangeShapeType="1"/>
              </p:cNvSpPr>
              <p:nvPr/>
            </p:nvSpPr>
            <p:spPr bwMode="auto">
              <a:xfrm>
                <a:off x="2528" y="3421"/>
                <a:ext cx="0" cy="308"/>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32" name="Line 318"/>
              <p:cNvSpPr>
                <a:spLocks noChangeShapeType="1"/>
              </p:cNvSpPr>
              <p:nvPr/>
            </p:nvSpPr>
            <p:spPr bwMode="auto">
              <a:xfrm>
                <a:off x="2498" y="3729"/>
                <a:ext cx="60"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33" name="Line 319"/>
              <p:cNvSpPr>
                <a:spLocks noChangeShapeType="1"/>
              </p:cNvSpPr>
              <p:nvPr/>
            </p:nvSpPr>
            <p:spPr bwMode="auto">
              <a:xfrm>
                <a:off x="2708" y="3437"/>
                <a:ext cx="60"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34" name="Line 320"/>
              <p:cNvSpPr>
                <a:spLocks noChangeShapeType="1"/>
              </p:cNvSpPr>
              <p:nvPr/>
            </p:nvSpPr>
            <p:spPr bwMode="auto">
              <a:xfrm>
                <a:off x="2738" y="3437"/>
                <a:ext cx="0" cy="33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35" name="Line 321"/>
              <p:cNvSpPr>
                <a:spLocks noChangeShapeType="1"/>
              </p:cNvSpPr>
              <p:nvPr/>
            </p:nvSpPr>
            <p:spPr bwMode="auto">
              <a:xfrm>
                <a:off x="2708" y="3767"/>
                <a:ext cx="60" cy="0"/>
              </a:xfrm>
              <a:prstGeom prst="line">
                <a:avLst/>
              </a:prstGeom>
              <a:noFill/>
              <a:ln w="12700">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36" name="Line 322"/>
              <p:cNvSpPr>
                <a:spLocks noChangeShapeType="1"/>
              </p:cNvSpPr>
              <p:nvPr/>
            </p:nvSpPr>
            <p:spPr bwMode="auto">
              <a:xfrm>
                <a:off x="1220" y="3809"/>
                <a:ext cx="62"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37" name="Line 323"/>
              <p:cNvSpPr>
                <a:spLocks noChangeShapeType="1"/>
              </p:cNvSpPr>
              <p:nvPr/>
            </p:nvSpPr>
            <p:spPr bwMode="auto">
              <a:xfrm>
                <a:off x="1252" y="3809"/>
                <a:ext cx="0" cy="29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38" name="Line 324"/>
              <p:cNvSpPr>
                <a:spLocks noChangeShapeType="1"/>
              </p:cNvSpPr>
              <p:nvPr/>
            </p:nvSpPr>
            <p:spPr bwMode="auto">
              <a:xfrm>
                <a:off x="1220" y="4099"/>
                <a:ext cx="62"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39" name="Line 325"/>
              <p:cNvSpPr>
                <a:spLocks noChangeShapeType="1"/>
              </p:cNvSpPr>
              <p:nvPr/>
            </p:nvSpPr>
            <p:spPr bwMode="auto">
              <a:xfrm>
                <a:off x="1428" y="3579"/>
                <a:ext cx="60"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40" name="Line 326"/>
              <p:cNvSpPr>
                <a:spLocks noChangeShapeType="1"/>
              </p:cNvSpPr>
              <p:nvPr/>
            </p:nvSpPr>
            <p:spPr bwMode="auto">
              <a:xfrm>
                <a:off x="1458" y="3579"/>
                <a:ext cx="0" cy="32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41" name="Line 327"/>
              <p:cNvSpPr>
                <a:spLocks noChangeShapeType="1"/>
              </p:cNvSpPr>
              <p:nvPr/>
            </p:nvSpPr>
            <p:spPr bwMode="auto">
              <a:xfrm>
                <a:off x="1428" y="3899"/>
                <a:ext cx="60"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42" name="Line 328"/>
              <p:cNvSpPr>
                <a:spLocks noChangeShapeType="1"/>
              </p:cNvSpPr>
              <p:nvPr/>
            </p:nvSpPr>
            <p:spPr bwMode="auto">
              <a:xfrm>
                <a:off x="1646" y="3469"/>
                <a:ext cx="60"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43" name="Line 329"/>
              <p:cNvSpPr>
                <a:spLocks noChangeShapeType="1"/>
              </p:cNvSpPr>
              <p:nvPr/>
            </p:nvSpPr>
            <p:spPr bwMode="auto">
              <a:xfrm>
                <a:off x="1676" y="3469"/>
                <a:ext cx="0" cy="32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44" name="Line 330"/>
              <p:cNvSpPr>
                <a:spLocks noChangeShapeType="1"/>
              </p:cNvSpPr>
              <p:nvPr/>
            </p:nvSpPr>
            <p:spPr bwMode="auto">
              <a:xfrm>
                <a:off x="1646" y="3789"/>
                <a:ext cx="60"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45" name="Line 331"/>
              <p:cNvSpPr>
                <a:spLocks noChangeShapeType="1"/>
              </p:cNvSpPr>
              <p:nvPr/>
            </p:nvSpPr>
            <p:spPr bwMode="auto">
              <a:xfrm>
                <a:off x="1848" y="3579"/>
                <a:ext cx="62"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46" name="Line 332"/>
              <p:cNvSpPr>
                <a:spLocks noChangeShapeType="1"/>
              </p:cNvSpPr>
              <p:nvPr/>
            </p:nvSpPr>
            <p:spPr bwMode="auto">
              <a:xfrm>
                <a:off x="1880" y="3579"/>
                <a:ext cx="0" cy="32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47" name="Line 333"/>
              <p:cNvSpPr>
                <a:spLocks noChangeShapeType="1"/>
              </p:cNvSpPr>
              <p:nvPr/>
            </p:nvSpPr>
            <p:spPr bwMode="auto">
              <a:xfrm>
                <a:off x="1848" y="3899"/>
                <a:ext cx="62"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48" name="Line 334"/>
              <p:cNvSpPr>
                <a:spLocks noChangeShapeType="1"/>
              </p:cNvSpPr>
              <p:nvPr/>
            </p:nvSpPr>
            <p:spPr bwMode="auto">
              <a:xfrm>
                <a:off x="2060" y="3523"/>
                <a:ext cx="60"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49" name="Line 335"/>
              <p:cNvSpPr>
                <a:spLocks noChangeShapeType="1"/>
              </p:cNvSpPr>
              <p:nvPr/>
            </p:nvSpPr>
            <p:spPr bwMode="auto">
              <a:xfrm>
                <a:off x="2090" y="3523"/>
                <a:ext cx="0" cy="336"/>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50" name="Line 336"/>
              <p:cNvSpPr>
                <a:spLocks noChangeShapeType="1"/>
              </p:cNvSpPr>
              <p:nvPr/>
            </p:nvSpPr>
            <p:spPr bwMode="auto">
              <a:xfrm>
                <a:off x="2060" y="3859"/>
                <a:ext cx="60"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51" name="Line 337"/>
              <p:cNvSpPr>
                <a:spLocks noChangeShapeType="1"/>
              </p:cNvSpPr>
              <p:nvPr/>
            </p:nvSpPr>
            <p:spPr bwMode="auto">
              <a:xfrm>
                <a:off x="2268" y="3599"/>
                <a:ext cx="62"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52" name="Line 338"/>
              <p:cNvSpPr>
                <a:spLocks noChangeShapeType="1"/>
              </p:cNvSpPr>
              <p:nvPr/>
            </p:nvSpPr>
            <p:spPr bwMode="auto">
              <a:xfrm>
                <a:off x="2300" y="3599"/>
                <a:ext cx="0" cy="31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53" name="Line 339"/>
              <p:cNvSpPr>
                <a:spLocks noChangeShapeType="1"/>
              </p:cNvSpPr>
              <p:nvPr/>
            </p:nvSpPr>
            <p:spPr bwMode="auto">
              <a:xfrm>
                <a:off x="2268" y="3909"/>
                <a:ext cx="62"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54" name="Line 340"/>
              <p:cNvSpPr>
                <a:spLocks noChangeShapeType="1"/>
              </p:cNvSpPr>
              <p:nvPr/>
            </p:nvSpPr>
            <p:spPr bwMode="auto">
              <a:xfrm>
                <a:off x="2476" y="3591"/>
                <a:ext cx="62"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55" name="Line 341"/>
              <p:cNvSpPr>
                <a:spLocks noChangeShapeType="1"/>
              </p:cNvSpPr>
              <p:nvPr/>
            </p:nvSpPr>
            <p:spPr bwMode="auto">
              <a:xfrm>
                <a:off x="2506" y="3591"/>
                <a:ext cx="0" cy="318"/>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56" name="Line 342"/>
              <p:cNvSpPr>
                <a:spLocks noChangeShapeType="1"/>
              </p:cNvSpPr>
              <p:nvPr/>
            </p:nvSpPr>
            <p:spPr bwMode="auto">
              <a:xfrm>
                <a:off x="2476" y="3909"/>
                <a:ext cx="62"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57" name="Line 343"/>
              <p:cNvSpPr>
                <a:spLocks noChangeShapeType="1"/>
              </p:cNvSpPr>
              <p:nvPr/>
            </p:nvSpPr>
            <p:spPr bwMode="auto">
              <a:xfrm>
                <a:off x="2692" y="3683"/>
                <a:ext cx="60"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58" name="Line 344"/>
              <p:cNvSpPr>
                <a:spLocks noChangeShapeType="1"/>
              </p:cNvSpPr>
              <p:nvPr/>
            </p:nvSpPr>
            <p:spPr bwMode="auto">
              <a:xfrm>
                <a:off x="2722" y="3683"/>
                <a:ext cx="0" cy="332"/>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sp>
            <p:nvSpPr>
              <p:cNvPr id="159" name="Line 345"/>
              <p:cNvSpPr>
                <a:spLocks noChangeShapeType="1"/>
              </p:cNvSpPr>
              <p:nvPr/>
            </p:nvSpPr>
            <p:spPr bwMode="auto">
              <a:xfrm>
                <a:off x="2692" y="4015"/>
                <a:ext cx="60" cy="0"/>
              </a:xfrm>
              <a:prstGeom prst="line">
                <a:avLst/>
              </a:prstGeom>
              <a:noFill/>
              <a:ln w="12700">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71190" tIns="35595" rIns="71190" bIns="35595" numCol="1" anchor="t" anchorCtr="0" compatLnSpc="1">
                <a:prstTxWarp prst="textNoShape">
                  <a:avLst/>
                </a:prstTxWarp>
              </a:bodyPr>
              <a:lstStyle/>
              <a:p>
                <a:endParaRPr lang="en-US" sz="1588" dirty="0"/>
              </a:p>
            </p:txBody>
          </p:sp>
        </p:grpSp>
      </p:grpSp>
    </p:spTree>
    <p:extLst>
      <p:ext uri="{BB962C8B-B14F-4D97-AF65-F5344CB8AC3E}">
        <p14:creationId xmlns:p14="http://schemas.microsoft.com/office/powerpoint/2010/main" val="399510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220504"/>
            <a:ext cx="11656869" cy="838200"/>
          </a:xfrm>
        </p:spPr>
        <p:txBody>
          <a:bodyPr>
            <a:normAutofit/>
          </a:bodyPr>
          <a:lstStyle/>
          <a:p>
            <a:r>
              <a:rPr lang="en-US" sz="3600" dirty="0">
                <a:solidFill>
                  <a:schemeClr val="tx1"/>
                </a:solidFill>
              </a:rPr>
              <a:t>Reslizumab: </a:t>
            </a:r>
            <a:r>
              <a:rPr lang="en-US" sz="3600" i="1" dirty="0">
                <a:solidFill>
                  <a:schemeClr val="tx1"/>
                </a:solidFill>
              </a:rPr>
              <a:t>BREATH</a:t>
            </a:r>
            <a:r>
              <a:rPr lang="en-US" sz="3600" dirty="0">
                <a:solidFill>
                  <a:schemeClr val="tx1"/>
                </a:solidFill>
              </a:rPr>
              <a:t> Program</a:t>
            </a:r>
          </a:p>
        </p:txBody>
      </p:sp>
      <p:sp>
        <p:nvSpPr>
          <p:cNvPr id="28" name="Text Placeholder 27"/>
          <p:cNvSpPr>
            <a:spLocks noGrp="1"/>
          </p:cNvSpPr>
          <p:nvPr>
            <p:ph type="body" sz="quarter" idx="10"/>
          </p:nvPr>
        </p:nvSpPr>
        <p:spPr>
          <a:xfrm>
            <a:off x="2890982" y="6081950"/>
            <a:ext cx="9120043" cy="743853"/>
          </a:xfrm>
        </p:spPr>
        <p:txBody>
          <a:bodyPr anchor="t"/>
          <a:lstStyle/>
          <a:p>
            <a:pPr marL="228600" indent="-228600">
              <a:buClr>
                <a:schemeClr val="tx1"/>
              </a:buClr>
              <a:buAutoNum type="arabicPeriod"/>
            </a:pPr>
            <a:r>
              <a:rPr lang="en-GB" sz="1200" b="0" dirty="0">
                <a:solidFill>
                  <a:schemeClr val="tx1"/>
                </a:solidFill>
              </a:rPr>
              <a:t>Corren J, et al. </a:t>
            </a:r>
            <a:r>
              <a:rPr lang="en-GB" sz="1200" b="0" i="1" dirty="0">
                <a:solidFill>
                  <a:schemeClr val="tx1"/>
                </a:solidFill>
              </a:rPr>
              <a:t>Eur Resp J. </a:t>
            </a:r>
            <a:r>
              <a:rPr lang="en-GB" sz="1200" b="0" dirty="0">
                <a:solidFill>
                  <a:schemeClr val="tx1"/>
                </a:solidFill>
              </a:rPr>
              <a:t>2014;44(suppl 58):4673.  </a:t>
            </a:r>
          </a:p>
          <a:p>
            <a:pPr marL="228600" indent="-228600">
              <a:buClr>
                <a:schemeClr val="tx1"/>
              </a:buClr>
              <a:buAutoNum type="arabicPeriod"/>
            </a:pPr>
            <a:r>
              <a:rPr lang="en-GB" sz="1200" b="0" dirty="0">
                <a:solidFill>
                  <a:schemeClr val="tx1"/>
                </a:solidFill>
              </a:rPr>
              <a:t>Bjermer L, et al.</a:t>
            </a:r>
            <a:r>
              <a:rPr lang="en-GB" sz="1200" b="0" i="1" dirty="0">
                <a:solidFill>
                  <a:schemeClr val="tx1"/>
                </a:solidFill>
              </a:rPr>
              <a:t> Eur Resp J.</a:t>
            </a:r>
            <a:r>
              <a:rPr lang="en-GB" sz="1200" b="0" dirty="0">
                <a:solidFill>
                  <a:schemeClr val="tx1"/>
                </a:solidFill>
              </a:rPr>
              <a:t> 2014;44(suppl 58):P299.  </a:t>
            </a:r>
          </a:p>
          <a:p>
            <a:pPr marL="228600" indent="-228600">
              <a:buClr>
                <a:schemeClr val="tx1"/>
              </a:buClr>
              <a:buAutoNum type="arabicPeriod"/>
            </a:pPr>
            <a:r>
              <a:rPr lang="en-GB" sz="1200" b="0" dirty="0">
                <a:solidFill>
                  <a:schemeClr val="tx1"/>
                </a:solidFill>
              </a:rPr>
              <a:t>Castro M, et al.</a:t>
            </a:r>
            <a:r>
              <a:rPr lang="en-GB" sz="1200" b="0" i="1" dirty="0">
                <a:solidFill>
                  <a:schemeClr val="tx1"/>
                </a:solidFill>
              </a:rPr>
              <a:t> Lancet Respir Med. </a:t>
            </a:r>
            <a:r>
              <a:rPr lang="en-GB" sz="1200" b="0" dirty="0">
                <a:solidFill>
                  <a:schemeClr val="tx1"/>
                </a:solidFill>
              </a:rPr>
              <a:t>2015;3(5):355-66. </a:t>
            </a:r>
          </a:p>
          <a:p>
            <a:pPr marL="228600" indent="-228600">
              <a:buClr>
                <a:schemeClr val="tx1"/>
              </a:buClr>
              <a:buAutoNum type="arabicPeriod"/>
            </a:pPr>
            <a:r>
              <a:rPr lang="en-GB" sz="1200" b="0" dirty="0">
                <a:solidFill>
                  <a:schemeClr val="tx1"/>
                </a:solidFill>
              </a:rPr>
              <a:t>NCT01290887 (</a:t>
            </a:r>
            <a:r>
              <a:rPr lang="en-US" sz="1200" b="0" dirty="0">
                <a:solidFill>
                  <a:schemeClr val="tx1"/>
                </a:solidFill>
              </a:rPr>
              <a:t>https://clinicaltrials.gov/ct2/show/NCT01290887?term=asthma%2C+reslizumab%2C+3085&amp;rank=1)</a:t>
            </a:r>
          </a:p>
        </p:txBody>
      </p:sp>
      <p:sp>
        <p:nvSpPr>
          <p:cNvPr id="3" name="TextBox 2"/>
          <p:cNvSpPr txBox="1"/>
          <p:nvPr/>
        </p:nvSpPr>
        <p:spPr>
          <a:xfrm>
            <a:off x="70459" y="5361683"/>
            <a:ext cx="3834576" cy="282385"/>
          </a:xfrm>
          <a:prstGeom prst="rect">
            <a:avLst/>
          </a:prstGeom>
          <a:noFill/>
        </p:spPr>
        <p:txBody>
          <a:bodyPr wrap="none" rtlCol="0">
            <a:spAutoFit/>
          </a:bodyPr>
          <a:lstStyle/>
          <a:p>
            <a:r>
              <a:rPr lang="en-US" sz="1235" b="1" dirty="0"/>
              <a:t>*Numbers of participants include those taking placebo </a:t>
            </a:r>
          </a:p>
        </p:txBody>
      </p:sp>
      <p:grpSp>
        <p:nvGrpSpPr>
          <p:cNvPr id="26" name="Group 25">
            <a:extLst>
              <a:ext uri="{FF2B5EF4-FFF2-40B4-BE49-F238E27FC236}">
                <a16:creationId xmlns:a16="http://schemas.microsoft.com/office/drawing/2014/main" id="{51E05349-A7E1-46D6-B9F4-1AADC616F7B3}"/>
              </a:ext>
            </a:extLst>
          </p:cNvPr>
          <p:cNvGrpSpPr/>
          <p:nvPr/>
        </p:nvGrpSpPr>
        <p:grpSpPr>
          <a:xfrm>
            <a:off x="2274396" y="1042698"/>
            <a:ext cx="7852980" cy="4408109"/>
            <a:chOff x="2274396" y="1042698"/>
            <a:chExt cx="7852980" cy="4815369"/>
          </a:xfrm>
        </p:grpSpPr>
        <p:grpSp>
          <p:nvGrpSpPr>
            <p:cNvPr id="4" name="Group 3"/>
            <p:cNvGrpSpPr/>
            <p:nvPr/>
          </p:nvGrpSpPr>
          <p:grpSpPr>
            <a:xfrm>
              <a:off x="2274396" y="1042698"/>
              <a:ext cx="7852980" cy="4815369"/>
              <a:chOff x="663792" y="914400"/>
              <a:chExt cx="8090949" cy="4815369"/>
            </a:xfrm>
            <a:scene3d>
              <a:camera prst="orthographicFront">
                <a:rot lat="0" lon="0" rev="0"/>
              </a:camera>
              <a:lightRig rig="balanced" dir="t">
                <a:rot lat="0" lon="0" rev="8700000"/>
              </a:lightRig>
            </a:scene3d>
          </p:grpSpPr>
          <p:grpSp>
            <p:nvGrpSpPr>
              <p:cNvPr id="5" name="Group 4"/>
              <p:cNvGrpSpPr/>
              <p:nvPr/>
            </p:nvGrpSpPr>
            <p:grpSpPr>
              <a:xfrm>
                <a:off x="673234" y="1796555"/>
                <a:ext cx="8081507" cy="3933214"/>
                <a:chOff x="417235" y="1705441"/>
                <a:chExt cx="8465902" cy="4120301"/>
              </a:xfrm>
            </p:grpSpPr>
            <p:sp>
              <p:nvSpPr>
                <p:cNvPr id="12" name="Rounded Rectangle 11"/>
                <p:cNvSpPr/>
                <p:nvPr/>
              </p:nvSpPr>
              <p:spPr>
                <a:xfrm>
                  <a:off x="2629738" y="3459471"/>
                  <a:ext cx="3778919" cy="699042"/>
                </a:xfrm>
                <a:prstGeom prst="roundRect">
                  <a:avLst/>
                </a:prstGeom>
                <a:solidFill>
                  <a:schemeClr val="accent1"/>
                </a:solidFill>
                <a:ln w="28575">
                  <a:noFill/>
                </a:ln>
                <a:effectLst>
                  <a:outerShdw blurRad="44450" dist="27940" dir="5400000" algn="ctr">
                    <a:srgbClr val="000000">
                      <a:alpha val="32000"/>
                    </a:srgbClr>
                  </a:outerShdw>
                </a:effectLst>
                <a:sp3d>
                  <a:bevelT w="19050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12" b="1" dirty="0">
                      <a:solidFill>
                        <a:schemeClr val="bg1"/>
                      </a:solidFill>
                      <a:latin typeface="+mj-lt"/>
                    </a:rPr>
                    <a:t>52-week exacerbation and FEV</a:t>
                  </a:r>
                  <a:r>
                    <a:rPr lang="en-US" sz="1412" b="1" baseline="-25000" dirty="0">
                      <a:solidFill>
                        <a:schemeClr val="bg1"/>
                      </a:solidFill>
                      <a:latin typeface="+mj-lt"/>
                    </a:rPr>
                    <a:t>1</a:t>
                  </a:r>
                  <a:r>
                    <a:rPr lang="en-US" sz="1412" b="1" dirty="0">
                      <a:solidFill>
                        <a:schemeClr val="bg1"/>
                      </a:solidFill>
                      <a:latin typeface="+mj-lt"/>
                    </a:rPr>
                    <a:t>  </a:t>
                  </a:r>
                </a:p>
                <a:p>
                  <a:pPr algn="ctr">
                    <a:defRPr/>
                  </a:pPr>
                  <a:r>
                    <a:rPr lang="en-US" sz="1412" b="1" dirty="0">
                      <a:solidFill>
                        <a:schemeClr val="bg1"/>
                      </a:solidFill>
                      <a:latin typeface="+mj-lt"/>
                    </a:rPr>
                    <a:t>(study 3082)</a:t>
                  </a:r>
                </a:p>
                <a:p>
                  <a:pPr algn="ctr">
                    <a:defRPr/>
                  </a:pPr>
                  <a:r>
                    <a:rPr lang="en-US" sz="1412" b="1" dirty="0">
                      <a:solidFill>
                        <a:schemeClr val="bg1"/>
                      </a:solidFill>
                      <a:latin typeface="+mj-lt"/>
                    </a:rPr>
                    <a:t>3 mg/kg IV, ages 12</a:t>
                  </a:r>
                  <a:r>
                    <a:rPr lang="en-US" sz="1412" b="1" dirty="0">
                      <a:solidFill>
                        <a:schemeClr val="bg1"/>
                      </a:solidFill>
                    </a:rPr>
                    <a:t>–</a:t>
                  </a:r>
                  <a:r>
                    <a:rPr lang="en-US" sz="1412" b="1" dirty="0">
                      <a:solidFill>
                        <a:schemeClr val="bg1"/>
                      </a:solidFill>
                      <a:latin typeface="+mj-lt"/>
                    </a:rPr>
                    <a:t>75, n = 489*</a:t>
                  </a:r>
                </a:p>
              </p:txBody>
            </p:sp>
            <p:sp>
              <p:nvSpPr>
                <p:cNvPr id="13" name="Rounded Rectangle 12"/>
                <p:cNvSpPr/>
                <p:nvPr/>
              </p:nvSpPr>
              <p:spPr>
                <a:xfrm>
                  <a:off x="2629738" y="4251213"/>
                  <a:ext cx="3778919" cy="629214"/>
                </a:xfrm>
                <a:prstGeom prst="roundRect">
                  <a:avLst/>
                </a:prstGeom>
                <a:solidFill>
                  <a:schemeClr val="accent1"/>
                </a:solidFill>
                <a:ln w="28575">
                  <a:noFill/>
                </a:ln>
                <a:effectLst>
                  <a:outerShdw blurRad="44450" dist="27940" dir="5400000" algn="ctr">
                    <a:srgbClr val="000000">
                      <a:alpha val="32000"/>
                    </a:srgbClr>
                  </a:outerShdw>
                </a:effectLst>
                <a:sp3d>
                  <a:bevelT w="19050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12" b="1" dirty="0">
                      <a:solidFill>
                        <a:schemeClr val="bg1"/>
                      </a:solidFill>
                      <a:latin typeface="+mj-lt"/>
                    </a:rPr>
                    <a:t>52-week exacerbation  (study 3083)</a:t>
                  </a:r>
                </a:p>
                <a:p>
                  <a:pPr algn="ctr">
                    <a:defRPr/>
                  </a:pPr>
                  <a:r>
                    <a:rPr lang="en-US" sz="1412" b="1" dirty="0">
                      <a:solidFill>
                        <a:schemeClr val="bg1"/>
                      </a:solidFill>
                      <a:latin typeface="+mj-lt"/>
                    </a:rPr>
                    <a:t>3 mg/kg IV, ages 12</a:t>
                  </a:r>
                  <a:r>
                    <a:rPr lang="en-US" sz="1412" b="1" dirty="0">
                      <a:solidFill>
                        <a:schemeClr val="bg1"/>
                      </a:solidFill>
                    </a:rPr>
                    <a:t>–</a:t>
                  </a:r>
                  <a:r>
                    <a:rPr lang="en-US" sz="1412" b="1" dirty="0">
                      <a:solidFill>
                        <a:schemeClr val="bg1"/>
                      </a:solidFill>
                      <a:latin typeface="+mj-lt"/>
                    </a:rPr>
                    <a:t>75, n = 464*</a:t>
                  </a:r>
                </a:p>
              </p:txBody>
            </p:sp>
            <p:sp>
              <p:nvSpPr>
                <p:cNvPr id="14" name="Rounded Rectangle 13"/>
                <p:cNvSpPr/>
                <p:nvPr/>
              </p:nvSpPr>
              <p:spPr>
                <a:xfrm>
                  <a:off x="2629738" y="2669660"/>
                  <a:ext cx="3778918" cy="697111"/>
                </a:xfrm>
                <a:prstGeom prst="roundRect">
                  <a:avLst/>
                </a:prstGeom>
                <a:solidFill>
                  <a:schemeClr val="accent1"/>
                </a:solidFill>
                <a:ln w="28575">
                  <a:noFill/>
                </a:ln>
                <a:effectLst>
                  <a:outerShdw blurRad="44450" dist="27940" dir="5400000" algn="ctr">
                    <a:srgbClr val="000000">
                      <a:alpha val="32000"/>
                    </a:srgbClr>
                  </a:outerShdw>
                </a:effectLst>
                <a:sp3d>
                  <a:bevelT w="19050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12" b="1" dirty="0">
                      <a:solidFill>
                        <a:schemeClr val="bg1"/>
                      </a:solidFill>
                      <a:latin typeface="+mj-lt"/>
                    </a:rPr>
                    <a:t>16-week FEV</a:t>
                  </a:r>
                  <a:r>
                    <a:rPr lang="en-US" sz="1412" b="1" baseline="-25000" dirty="0">
                      <a:solidFill>
                        <a:schemeClr val="bg1"/>
                      </a:solidFill>
                      <a:latin typeface="+mj-lt"/>
                    </a:rPr>
                    <a:t>1</a:t>
                  </a:r>
                  <a:r>
                    <a:rPr lang="en-US" sz="1412" b="1" dirty="0">
                      <a:solidFill>
                        <a:schemeClr val="bg1"/>
                      </a:solidFill>
                      <a:latin typeface="+mj-lt"/>
                    </a:rPr>
                    <a:t> (study 3081)</a:t>
                  </a:r>
                </a:p>
                <a:p>
                  <a:pPr algn="ctr">
                    <a:defRPr/>
                  </a:pPr>
                  <a:r>
                    <a:rPr lang="en-US" sz="1412" b="1" dirty="0">
                      <a:solidFill>
                        <a:schemeClr val="bg1"/>
                      </a:solidFill>
                      <a:latin typeface="+mj-lt"/>
                    </a:rPr>
                    <a:t>3 mg/kg IV and 0.3 mg/kg, ages 12</a:t>
                  </a:r>
                  <a:r>
                    <a:rPr lang="en-US" sz="1412" b="1" dirty="0">
                      <a:solidFill>
                        <a:schemeClr val="bg1"/>
                      </a:solidFill>
                    </a:rPr>
                    <a:t>–</a:t>
                  </a:r>
                  <a:r>
                    <a:rPr lang="en-US" sz="1412" b="1" dirty="0">
                      <a:solidFill>
                        <a:schemeClr val="bg1"/>
                      </a:solidFill>
                      <a:latin typeface="+mj-lt"/>
                    </a:rPr>
                    <a:t>75, </a:t>
                  </a:r>
                </a:p>
                <a:p>
                  <a:pPr algn="ctr">
                    <a:defRPr/>
                  </a:pPr>
                  <a:r>
                    <a:rPr lang="en-US" sz="1412" b="1" dirty="0">
                      <a:solidFill>
                        <a:schemeClr val="bg1"/>
                      </a:solidFill>
                      <a:latin typeface="+mj-lt"/>
                    </a:rPr>
                    <a:t>n = 311*</a:t>
                  </a:r>
                </a:p>
              </p:txBody>
            </p:sp>
            <p:sp>
              <p:nvSpPr>
                <p:cNvPr id="15" name="Rounded Rectangle 14"/>
                <p:cNvSpPr/>
                <p:nvPr/>
              </p:nvSpPr>
              <p:spPr>
                <a:xfrm>
                  <a:off x="2629682" y="1930781"/>
                  <a:ext cx="3778974" cy="629214"/>
                </a:xfrm>
                <a:prstGeom prst="roundRect">
                  <a:avLst/>
                </a:prstGeom>
                <a:solidFill>
                  <a:schemeClr val="accent1"/>
                </a:solidFill>
                <a:ln w="28575">
                  <a:noFill/>
                </a:ln>
                <a:effectLst>
                  <a:outerShdw blurRad="44450" dist="27940" dir="5400000" algn="ctr">
                    <a:srgbClr val="000000">
                      <a:alpha val="32000"/>
                    </a:srgbClr>
                  </a:outerShdw>
                </a:effectLst>
                <a:sp3d>
                  <a:bevelT w="19050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12" b="1" dirty="0">
                      <a:solidFill>
                        <a:schemeClr val="bg1"/>
                      </a:solidFill>
                      <a:latin typeface="+mj-lt"/>
                    </a:rPr>
                    <a:t>16-week FEV</a:t>
                  </a:r>
                  <a:r>
                    <a:rPr lang="en-US" sz="1412" b="1" baseline="-25000" dirty="0">
                      <a:solidFill>
                        <a:schemeClr val="bg1"/>
                      </a:solidFill>
                      <a:latin typeface="+mj-lt"/>
                    </a:rPr>
                    <a:t>1</a:t>
                  </a:r>
                  <a:r>
                    <a:rPr lang="en-US" sz="1412" b="1" dirty="0">
                      <a:solidFill>
                        <a:schemeClr val="bg1"/>
                      </a:solidFill>
                      <a:latin typeface="+mj-lt"/>
                    </a:rPr>
                    <a:t> (study 3084)</a:t>
                  </a:r>
                </a:p>
                <a:p>
                  <a:pPr algn="ctr">
                    <a:defRPr/>
                  </a:pPr>
                  <a:r>
                    <a:rPr lang="en-US" sz="1412" b="1" dirty="0">
                      <a:solidFill>
                        <a:schemeClr val="bg1"/>
                      </a:solidFill>
                      <a:latin typeface="+mj-lt"/>
                    </a:rPr>
                    <a:t>3 mg/kg IV, ages 18–65, n = 492* </a:t>
                  </a:r>
                </a:p>
              </p:txBody>
            </p:sp>
            <p:sp>
              <p:nvSpPr>
                <p:cNvPr id="16" name="Left Brace 15"/>
                <p:cNvSpPr/>
                <p:nvPr/>
              </p:nvSpPr>
              <p:spPr>
                <a:xfrm>
                  <a:off x="2330784" y="2988427"/>
                  <a:ext cx="202948" cy="2410683"/>
                </a:xfrm>
                <a:prstGeom prst="leftBrace">
                  <a:avLst/>
                </a:prstGeom>
                <a:ln w="28575">
                  <a:noFill/>
                </a:ln>
                <a:effectLst>
                  <a:outerShdw blurRad="44450" dist="27940" dir="5400000" algn="ctr">
                    <a:srgbClr val="000000">
                      <a:alpha val="32000"/>
                    </a:srgbClr>
                  </a:outerShdw>
                </a:effectLst>
                <a:sp3d>
                  <a:bevelT w="190500" h="38100"/>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12" dirty="0">
                    <a:latin typeface="+mj-lt"/>
                  </a:endParaRPr>
                </a:p>
              </p:txBody>
            </p:sp>
            <p:sp>
              <p:nvSpPr>
                <p:cNvPr id="17" name="TextBox 8"/>
                <p:cNvSpPr txBox="1">
                  <a:spLocks noChangeArrowheads="1"/>
                </p:cNvSpPr>
                <p:nvPr/>
              </p:nvSpPr>
              <p:spPr bwMode="auto">
                <a:xfrm>
                  <a:off x="690315" y="3549236"/>
                  <a:ext cx="1600395" cy="1257424"/>
                </a:xfrm>
                <a:prstGeom prst="rect">
                  <a:avLst/>
                </a:prstGeom>
                <a:noFill/>
                <a:ln>
                  <a:noFill/>
                </a:ln>
                <a:effectLst/>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1800" b="1" dirty="0">
                      <a:latin typeface="+mj-lt"/>
                    </a:rPr>
                    <a:t>Asthma with elevated eosinophils </a:t>
                  </a:r>
                </a:p>
                <a:p>
                  <a:pPr algn="r" eaLnBrk="1" hangingPunct="1">
                    <a:spcBef>
                      <a:spcPct val="0"/>
                    </a:spcBef>
                    <a:buFontTx/>
                    <a:buNone/>
                  </a:pPr>
                  <a:r>
                    <a:rPr lang="en-US" altLang="en-US" sz="1800" b="1" dirty="0">
                      <a:latin typeface="+mj-lt"/>
                    </a:rPr>
                    <a:t>(≥400)</a:t>
                  </a:r>
                </a:p>
              </p:txBody>
            </p:sp>
            <p:sp>
              <p:nvSpPr>
                <p:cNvPr id="18" name="TextBox 9"/>
                <p:cNvSpPr txBox="1">
                  <a:spLocks noChangeArrowheads="1"/>
                </p:cNvSpPr>
                <p:nvPr/>
              </p:nvSpPr>
              <p:spPr bwMode="auto">
                <a:xfrm>
                  <a:off x="417235" y="1705441"/>
                  <a:ext cx="1843205" cy="1257424"/>
                </a:xfrm>
                <a:prstGeom prst="rect">
                  <a:avLst/>
                </a:prstGeom>
                <a:noFill/>
                <a:ln>
                  <a:noFill/>
                </a:ln>
                <a:effectLst/>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r>
                    <a:rPr lang="en-US" altLang="en-US" sz="1800" b="1" dirty="0">
                      <a:latin typeface="+mj-lt"/>
                    </a:rPr>
                    <a:t>Asthma with</a:t>
                  </a:r>
                </a:p>
                <a:p>
                  <a:pPr algn="r" eaLnBrk="1" hangingPunct="1">
                    <a:spcBef>
                      <a:spcPct val="0"/>
                    </a:spcBef>
                    <a:buFontTx/>
                    <a:buNone/>
                  </a:pPr>
                  <a:r>
                    <a:rPr lang="en-US" altLang="en-US" sz="1800" b="1" dirty="0">
                      <a:latin typeface="+mj-lt"/>
                    </a:rPr>
                    <a:t>eosinophils level unselected</a:t>
                  </a:r>
                  <a:endParaRPr lang="en-US" altLang="en-US" sz="1800" b="1" strike="sngStrike" dirty="0">
                    <a:latin typeface="+mj-lt"/>
                  </a:endParaRPr>
                </a:p>
              </p:txBody>
            </p:sp>
            <p:sp>
              <p:nvSpPr>
                <p:cNvPr id="19" name="Left Brace 18"/>
                <p:cNvSpPr/>
                <p:nvPr/>
              </p:nvSpPr>
              <p:spPr>
                <a:xfrm>
                  <a:off x="2290711" y="1959745"/>
                  <a:ext cx="251814" cy="600250"/>
                </a:xfrm>
                <a:prstGeom prst="leftBrace">
                  <a:avLst/>
                </a:prstGeom>
                <a:ln w="28575">
                  <a:noFill/>
                </a:ln>
                <a:effectLst>
                  <a:outerShdw blurRad="44450" dist="27940" dir="5400000" algn="ctr">
                    <a:srgbClr val="000000">
                      <a:alpha val="32000"/>
                    </a:srgbClr>
                  </a:outerShdw>
                </a:effectLst>
                <a:sp3d>
                  <a:bevelT w="190500" h="38100"/>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12" dirty="0">
                    <a:latin typeface="+mj-lt"/>
                  </a:endParaRPr>
                </a:p>
              </p:txBody>
            </p:sp>
            <p:sp>
              <p:nvSpPr>
                <p:cNvPr id="20" name="Right Brace 19"/>
                <p:cNvSpPr/>
                <p:nvPr/>
              </p:nvSpPr>
              <p:spPr>
                <a:xfrm>
                  <a:off x="6524333" y="3798019"/>
                  <a:ext cx="188264" cy="778871"/>
                </a:xfrm>
                <a:prstGeom prst="rightBrace">
                  <a:avLst/>
                </a:prstGeom>
                <a:ln w="28575">
                  <a:noFill/>
                </a:ln>
                <a:effectLst>
                  <a:outerShdw blurRad="44450" dist="27940" dir="5400000" algn="ctr">
                    <a:srgbClr val="000000">
                      <a:alpha val="32000"/>
                    </a:srgbClr>
                  </a:outerShdw>
                </a:effectLst>
                <a:sp3d>
                  <a:bevelT w="190500" h="38100"/>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12" dirty="0">
                    <a:latin typeface="+mj-lt"/>
                  </a:endParaRPr>
                </a:p>
              </p:txBody>
            </p:sp>
            <p:sp>
              <p:nvSpPr>
                <p:cNvPr id="21" name="TextBox 24"/>
                <p:cNvSpPr txBox="1">
                  <a:spLocks noChangeArrowheads="1"/>
                </p:cNvSpPr>
                <p:nvPr/>
              </p:nvSpPr>
              <p:spPr bwMode="auto">
                <a:xfrm>
                  <a:off x="6888440" y="3848916"/>
                  <a:ext cx="1633514" cy="677074"/>
                </a:xfrm>
                <a:prstGeom prst="rect">
                  <a:avLst/>
                </a:prstGeom>
                <a:noFill/>
                <a:ln>
                  <a:noFill/>
                </a:ln>
                <a:effectLst/>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latin typeface="+mj-lt"/>
                    </a:rPr>
                    <a:t>Primary</a:t>
                  </a:r>
                  <a:r>
                    <a:rPr lang="en-US" altLang="en-US" sz="1800" dirty="0">
                      <a:latin typeface="+mj-lt"/>
                    </a:rPr>
                    <a:t>—</a:t>
                  </a:r>
                  <a:br>
                    <a:rPr lang="en-US" altLang="en-US" sz="1800" dirty="0">
                      <a:latin typeface="+mj-lt"/>
                    </a:rPr>
                  </a:br>
                  <a:r>
                    <a:rPr lang="en-US" altLang="en-US" sz="1800" b="1" dirty="0">
                      <a:latin typeface="+mj-lt"/>
                    </a:rPr>
                    <a:t>exacerbation</a:t>
                  </a:r>
                  <a:r>
                    <a:rPr lang="en-US" altLang="en-US" sz="1800" baseline="30000" dirty="0">
                      <a:latin typeface="+mj-lt"/>
                    </a:rPr>
                    <a:t>3</a:t>
                  </a:r>
                  <a:endParaRPr lang="en-US" altLang="en-US" sz="1800" b="1" dirty="0">
                    <a:latin typeface="+mj-lt"/>
                  </a:endParaRPr>
                </a:p>
              </p:txBody>
            </p:sp>
            <p:sp>
              <p:nvSpPr>
                <p:cNvPr id="22" name="TextBox 25"/>
                <p:cNvSpPr txBox="1">
                  <a:spLocks noChangeArrowheads="1"/>
                </p:cNvSpPr>
                <p:nvPr/>
              </p:nvSpPr>
              <p:spPr bwMode="auto">
                <a:xfrm>
                  <a:off x="6888440" y="2674824"/>
                  <a:ext cx="1661047" cy="677074"/>
                </a:xfrm>
                <a:prstGeom prst="rect">
                  <a:avLst/>
                </a:prstGeom>
                <a:noFill/>
                <a:ln>
                  <a:noFill/>
                </a:ln>
                <a:effectLst/>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latin typeface="+mj-lt"/>
                    </a:rPr>
                    <a:t>Primary</a:t>
                  </a:r>
                  <a:r>
                    <a:rPr lang="en-US" altLang="en-US" sz="1800" dirty="0">
                      <a:latin typeface="+mj-lt"/>
                    </a:rPr>
                    <a:t>—</a:t>
                  </a:r>
                  <a:br>
                    <a:rPr lang="en-US" altLang="en-US" sz="1800" dirty="0">
                      <a:latin typeface="+mj-lt"/>
                    </a:rPr>
                  </a:br>
                  <a:r>
                    <a:rPr lang="en-US" altLang="en-US" sz="1800" b="1" dirty="0">
                      <a:latin typeface="+mj-lt"/>
                    </a:rPr>
                    <a:t>lung function</a:t>
                  </a:r>
                  <a:r>
                    <a:rPr lang="en-US" altLang="en-US" sz="1800" b="1" baseline="30000" dirty="0">
                      <a:latin typeface="+mj-lt"/>
                    </a:rPr>
                    <a:t>2</a:t>
                  </a:r>
                  <a:endParaRPr lang="en-US" altLang="en-US" sz="1800" b="1" dirty="0">
                    <a:latin typeface="+mj-lt"/>
                  </a:endParaRPr>
                </a:p>
              </p:txBody>
            </p:sp>
            <p:sp>
              <p:nvSpPr>
                <p:cNvPr id="23" name="TextBox 26"/>
                <p:cNvSpPr txBox="1">
                  <a:spLocks noChangeArrowheads="1"/>
                </p:cNvSpPr>
                <p:nvPr/>
              </p:nvSpPr>
              <p:spPr bwMode="auto">
                <a:xfrm>
                  <a:off x="6859574" y="1945607"/>
                  <a:ext cx="1661047" cy="677074"/>
                </a:xfrm>
                <a:prstGeom prst="rect">
                  <a:avLst/>
                </a:prstGeom>
                <a:noFill/>
                <a:ln>
                  <a:noFill/>
                </a:ln>
                <a:effectLst/>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latin typeface="+mj-lt"/>
                    </a:rPr>
                    <a:t>Primary</a:t>
                  </a:r>
                  <a:r>
                    <a:rPr lang="en-US" altLang="en-US" sz="1800" dirty="0">
                      <a:latin typeface="+mj-lt"/>
                    </a:rPr>
                    <a:t>—</a:t>
                  </a:r>
                  <a:br>
                    <a:rPr lang="en-US" altLang="en-US" sz="1800" dirty="0">
                      <a:latin typeface="+mj-lt"/>
                    </a:rPr>
                  </a:br>
                  <a:r>
                    <a:rPr lang="en-US" altLang="en-US" sz="1800" b="1" dirty="0">
                      <a:latin typeface="+mj-lt"/>
                    </a:rPr>
                    <a:t>lung function</a:t>
                  </a:r>
                  <a:r>
                    <a:rPr lang="en-US" altLang="en-US" sz="1800" baseline="30000" dirty="0">
                      <a:latin typeface="+mj-lt"/>
                    </a:rPr>
                    <a:t>1</a:t>
                  </a:r>
                  <a:endParaRPr lang="en-US" altLang="en-US" sz="1800" b="1" dirty="0">
                    <a:latin typeface="+mj-lt"/>
                  </a:endParaRPr>
                </a:p>
              </p:txBody>
            </p:sp>
            <p:sp>
              <p:nvSpPr>
                <p:cNvPr id="24" name="Rounded Rectangle 23"/>
                <p:cNvSpPr/>
                <p:nvPr/>
              </p:nvSpPr>
              <p:spPr>
                <a:xfrm>
                  <a:off x="2629682" y="4970355"/>
                  <a:ext cx="3781630" cy="855387"/>
                </a:xfrm>
                <a:prstGeom prst="roundRect">
                  <a:avLst/>
                </a:prstGeom>
                <a:solidFill>
                  <a:schemeClr val="accent1"/>
                </a:solidFill>
                <a:ln w="28575">
                  <a:noFill/>
                </a:ln>
                <a:effectLst>
                  <a:outerShdw blurRad="44450" dist="27940" dir="5400000" algn="ctr">
                    <a:srgbClr val="000000">
                      <a:alpha val="32000"/>
                    </a:srgbClr>
                  </a:outerShdw>
                </a:effectLst>
                <a:sp3d>
                  <a:bevelT w="190500" h="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12" b="1" dirty="0">
                      <a:solidFill>
                        <a:schemeClr val="bg1"/>
                      </a:solidFill>
                      <a:latin typeface="+mj-lt"/>
                    </a:rPr>
                    <a:t>Open-label safety extension (study 3085) </a:t>
                  </a:r>
                </a:p>
                <a:p>
                  <a:pPr algn="ctr">
                    <a:defRPr/>
                  </a:pPr>
                  <a:r>
                    <a:rPr lang="en-US" sz="1412" b="1" dirty="0">
                      <a:solidFill>
                        <a:schemeClr val="bg1"/>
                      </a:solidFill>
                      <a:latin typeface="+mj-lt"/>
                    </a:rPr>
                    <a:t>Enrolled patients from 3081, 3082, 3083</a:t>
                  </a:r>
                </a:p>
                <a:p>
                  <a:pPr algn="ctr">
                    <a:defRPr/>
                  </a:pPr>
                  <a:r>
                    <a:rPr lang="en-US" sz="1412" b="1" dirty="0">
                      <a:solidFill>
                        <a:schemeClr val="bg1"/>
                      </a:solidFill>
                      <a:latin typeface="+mj-lt"/>
                    </a:rPr>
                    <a:t>3 mg/kg IV, ages 12</a:t>
                  </a:r>
                  <a:r>
                    <a:rPr lang="en-US" sz="1412" b="1" dirty="0">
                      <a:solidFill>
                        <a:schemeClr val="bg1"/>
                      </a:solidFill>
                    </a:rPr>
                    <a:t>–</a:t>
                  </a:r>
                  <a:r>
                    <a:rPr lang="en-US" sz="1412" b="1" dirty="0">
                      <a:solidFill>
                        <a:schemeClr val="bg1"/>
                      </a:solidFill>
                      <a:latin typeface="+mj-lt"/>
                    </a:rPr>
                    <a:t>75, n = 1052 </a:t>
                  </a:r>
                </a:p>
              </p:txBody>
            </p:sp>
            <p:sp>
              <p:nvSpPr>
                <p:cNvPr id="25" name="TextBox 25"/>
                <p:cNvSpPr txBox="1">
                  <a:spLocks noChangeArrowheads="1"/>
                </p:cNvSpPr>
                <p:nvPr/>
              </p:nvSpPr>
              <p:spPr bwMode="auto">
                <a:xfrm>
                  <a:off x="6885837" y="5023008"/>
                  <a:ext cx="1997300" cy="677074"/>
                </a:xfrm>
                <a:prstGeom prst="rect">
                  <a:avLst/>
                </a:prstGeom>
                <a:noFill/>
                <a:ln>
                  <a:noFill/>
                </a:ln>
                <a:effectLst/>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latin typeface="+mj-lt"/>
                    </a:rPr>
                    <a:t>Primary</a:t>
                  </a:r>
                  <a:r>
                    <a:rPr lang="en-US" altLang="en-US" sz="1800" dirty="0">
                      <a:latin typeface="+mj-lt"/>
                    </a:rPr>
                    <a:t>—</a:t>
                  </a:r>
                  <a:br>
                    <a:rPr lang="en-US" altLang="en-US" sz="1800" dirty="0">
                      <a:latin typeface="+mj-lt"/>
                    </a:rPr>
                  </a:br>
                  <a:r>
                    <a:rPr lang="en-US" altLang="en-US" sz="1800" b="1" dirty="0">
                      <a:latin typeface="+mj-lt"/>
                    </a:rPr>
                    <a:t>long-term safety</a:t>
                  </a:r>
                  <a:r>
                    <a:rPr lang="en-US" altLang="en-US" sz="1800" b="1" baseline="30000" dirty="0">
                      <a:latin typeface="+mj-lt"/>
                    </a:rPr>
                    <a:t>4</a:t>
                  </a:r>
                </a:p>
              </p:txBody>
            </p:sp>
          </p:grpSp>
          <p:sp>
            <p:nvSpPr>
              <p:cNvPr id="6" name="Rounded Rectangle 5"/>
              <p:cNvSpPr/>
              <p:nvPr/>
            </p:nvSpPr>
            <p:spPr bwMode="auto">
              <a:xfrm>
                <a:off x="663792" y="914400"/>
                <a:ext cx="1932836" cy="868662"/>
              </a:xfrm>
              <a:prstGeom prst="roundRect">
                <a:avLst/>
              </a:prstGeom>
              <a:solidFill>
                <a:schemeClr val="accent6">
                  <a:lumMod val="75000"/>
                </a:schemeClr>
              </a:solidFill>
              <a:ln w="28575" cap="flat" cmpd="sng" algn="ctr">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vert="horz" wrap="square" lIns="80682" tIns="40341" rIns="80682" bIns="40341" numCol="1" rtlCol="0" anchor="t" anchorCtr="0" compatLnSpc="1">
                <a:prstTxWarp prst="textNoShape">
                  <a:avLst/>
                </a:prstTxWarp>
              </a:bodyPr>
              <a:lstStyle/>
              <a:p>
                <a:pPr marL="337129" indent="-337129" fontAlgn="base">
                  <a:spcBef>
                    <a:spcPct val="20000"/>
                  </a:spcBef>
                  <a:spcAft>
                    <a:spcPct val="0"/>
                  </a:spcAft>
                  <a:buClr>
                    <a:schemeClr val="tx1"/>
                  </a:buClr>
                  <a:buFont typeface="Wingdings" pitchFamily="2" charset="2"/>
                  <a:buChar char="§"/>
                </a:pPr>
                <a:endParaRPr lang="en-US" sz="2735" b="1" dirty="0">
                  <a:latin typeface="+mj-lt"/>
                  <a:cs typeface="Arial" pitchFamily="34" charset="0"/>
                </a:endParaRPr>
              </a:p>
            </p:txBody>
          </p:sp>
          <p:sp>
            <p:nvSpPr>
              <p:cNvPr id="7" name="TextBox 6"/>
              <p:cNvSpPr txBox="1"/>
              <p:nvPr/>
            </p:nvSpPr>
            <p:spPr>
              <a:xfrm>
                <a:off x="931184" y="1101454"/>
                <a:ext cx="1440903" cy="488724"/>
              </a:xfrm>
              <a:prstGeom prst="rect">
                <a:avLst/>
              </a:prstGeom>
              <a:noFill/>
              <a:ln>
                <a:noFill/>
              </a:ln>
              <a:effectLst>
                <a:outerShdw blurRad="44450" dist="27940" dir="5400000" algn="ctr">
                  <a:srgbClr val="000000">
                    <a:alpha val="32000"/>
                  </a:srgbClr>
                </a:outerShdw>
              </a:effectLst>
              <a:sp3d>
                <a:bevelT w="190500" h="38100"/>
              </a:sp3d>
            </p:spPr>
            <p:txBody>
              <a:bodyPr wrap="none" lIns="0" tIns="0" rIns="0" bIns="0" rtlCol="0" anchor="ctr" anchorCtr="1">
                <a:spAutoFit/>
              </a:bodyPr>
              <a:lstStyle/>
              <a:p>
                <a:pPr algn="ctr"/>
                <a:r>
                  <a:rPr lang="en-US" sz="1588" b="1" dirty="0">
                    <a:latin typeface="+mj-lt"/>
                  </a:rPr>
                  <a:t>Eosinophil </a:t>
                </a:r>
              </a:p>
              <a:p>
                <a:pPr algn="ctr"/>
                <a:r>
                  <a:rPr lang="en-US" sz="1588" b="1" dirty="0">
                    <a:latin typeface="+mj-lt"/>
                  </a:rPr>
                  <a:t>inclusion criteria</a:t>
                </a:r>
              </a:p>
            </p:txBody>
          </p:sp>
          <p:sp>
            <p:nvSpPr>
              <p:cNvPr id="8" name="Rounded Rectangle 7"/>
              <p:cNvSpPr/>
              <p:nvPr/>
            </p:nvSpPr>
            <p:spPr bwMode="auto">
              <a:xfrm>
                <a:off x="6467391" y="932767"/>
                <a:ext cx="2000257" cy="868662"/>
              </a:xfrm>
              <a:prstGeom prst="roundRect">
                <a:avLst/>
              </a:prstGeom>
              <a:solidFill>
                <a:schemeClr val="accent6">
                  <a:lumMod val="75000"/>
                </a:schemeClr>
              </a:solidFill>
              <a:ln w="28575" cap="flat" cmpd="sng" algn="ctr">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vert="horz" wrap="square" lIns="80682" tIns="40341" rIns="80682" bIns="40341" numCol="1" rtlCol="0" anchor="t" anchorCtr="0" compatLnSpc="1">
                <a:prstTxWarp prst="textNoShape">
                  <a:avLst/>
                </a:prstTxWarp>
              </a:bodyPr>
              <a:lstStyle/>
              <a:p>
                <a:pPr marL="337129" indent="-337129" fontAlgn="base">
                  <a:spcBef>
                    <a:spcPct val="20000"/>
                  </a:spcBef>
                  <a:spcAft>
                    <a:spcPct val="0"/>
                  </a:spcAft>
                  <a:buClr>
                    <a:schemeClr val="tx1"/>
                  </a:buClr>
                  <a:buFont typeface="Wingdings" pitchFamily="2" charset="2"/>
                  <a:buChar char="§"/>
                </a:pPr>
                <a:endParaRPr lang="en-US" sz="2735" b="1" dirty="0">
                  <a:latin typeface="+mj-lt"/>
                  <a:cs typeface="Arial" pitchFamily="34" charset="0"/>
                </a:endParaRPr>
              </a:p>
            </p:txBody>
          </p:sp>
          <p:sp>
            <p:nvSpPr>
              <p:cNvPr id="9" name="TextBox 8"/>
              <p:cNvSpPr txBox="1"/>
              <p:nvPr/>
            </p:nvSpPr>
            <p:spPr>
              <a:xfrm>
                <a:off x="6379867" y="1054666"/>
                <a:ext cx="2284715" cy="581057"/>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algn="ctr"/>
                <a:r>
                  <a:rPr lang="en-US" sz="1588" b="1" dirty="0">
                    <a:latin typeface="+mj-lt"/>
                  </a:rPr>
                  <a:t>Key objectives </a:t>
                </a:r>
              </a:p>
              <a:p>
                <a:pPr algn="ctr"/>
                <a:r>
                  <a:rPr lang="en-US" sz="1588" b="1" dirty="0">
                    <a:latin typeface="+mj-lt"/>
                  </a:rPr>
                  <a:t>&amp; outcomes</a:t>
                </a:r>
              </a:p>
            </p:txBody>
          </p:sp>
          <p:sp>
            <p:nvSpPr>
              <p:cNvPr id="10" name="Rounded Rectangle 9"/>
              <p:cNvSpPr/>
              <p:nvPr/>
            </p:nvSpPr>
            <p:spPr bwMode="auto">
              <a:xfrm>
                <a:off x="2629682" y="914400"/>
                <a:ext cx="3778974" cy="887597"/>
              </a:xfrm>
              <a:prstGeom prst="roundRect">
                <a:avLst/>
              </a:prstGeom>
              <a:solidFill>
                <a:schemeClr val="accent2"/>
              </a:solidFill>
              <a:ln w="28575" cap="flat" cmpd="sng" algn="ctr">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vert="horz" wrap="square" lIns="80682" tIns="40341" rIns="80682" bIns="40341" numCol="1" rtlCol="0" anchor="t" anchorCtr="0" compatLnSpc="1">
                <a:prstTxWarp prst="textNoShape">
                  <a:avLst/>
                </a:prstTxWarp>
              </a:bodyPr>
              <a:lstStyle/>
              <a:p>
                <a:pPr marL="337129" indent="-337129" fontAlgn="base">
                  <a:spcBef>
                    <a:spcPct val="20000"/>
                  </a:spcBef>
                  <a:spcAft>
                    <a:spcPct val="0"/>
                  </a:spcAft>
                  <a:buClr>
                    <a:schemeClr val="tx1"/>
                  </a:buClr>
                  <a:buFont typeface="Wingdings" pitchFamily="2" charset="2"/>
                  <a:buChar char="§"/>
                </a:pPr>
                <a:endParaRPr lang="en-US" sz="2735" b="1" dirty="0">
                  <a:latin typeface="+mj-lt"/>
                  <a:cs typeface="Arial" pitchFamily="34" charset="0"/>
                </a:endParaRPr>
              </a:p>
            </p:txBody>
          </p:sp>
          <p:sp>
            <p:nvSpPr>
              <p:cNvPr id="11" name="TextBox 10"/>
              <p:cNvSpPr txBox="1"/>
              <p:nvPr/>
            </p:nvSpPr>
            <p:spPr>
              <a:xfrm>
                <a:off x="3580778" y="1150832"/>
                <a:ext cx="1919466" cy="472565"/>
              </a:xfrm>
              <a:prstGeom prst="rect">
                <a:avLst/>
              </a:prstGeom>
              <a:noFill/>
              <a:ln>
                <a:noFill/>
              </a:ln>
              <a:effectLst>
                <a:outerShdw blurRad="44450" dist="27940" dir="5400000" algn="ctr">
                  <a:srgbClr val="000000">
                    <a:alpha val="32000"/>
                  </a:srgbClr>
                </a:outerShdw>
              </a:effectLst>
              <a:sp3d>
                <a:bevelT w="190500" h="38100"/>
              </a:sp3d>
            </p:spPr>
            <p:txBody>
              <a:bodyPr wrap="none" rtlCol="0">
                <a:spAutoFit/>
              </a:bodyPr>
              <a:lstStyle/>
              <a:p>
                <a:pPr algn="ctr"/>
                <a:r>
                  <a:rPr lang="en-US" sz="2471" b="1" dirty="0">
                    <a:latin typeface="+mj-lt"/>
                  </a:rPr>
                  <a:t>Study design</a:t>
                </a:r>
              </a:p>
            </p:txBody>
          </p:sp>
        </p:grpSp>
        <p:sp>
          <p:nvSpPr>
            <p:cNvPr id="29" name="Left Brace 28">
              <a:extLst>
                <a:ext uri="{FF2B5EF4-FFF2-40B4-BE49-F238E27FC236}">
                  <a16:creationId xmlns:a16="http://schemas.microsoft.com/office/drawing/2014/main" id="{2B23338B-EDF8-45CC-AB8B-B352040C38C7}"/>
                </a:ext>
              </a:extLst>
            </p:cNvPr>
            <p:cNvSpPr/>
            <p:nvPr/>
          </p:nvSpPr>
          <p:spPr>
            <a:xfrm>
              <a:off x="4085074" y="3301984"/>
              <a:ext cx="188035" cy="2301223"/>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12" dirty="0">
                <a:latin typeface="+mj-lt"/>
              </a:endParaRPr>
            </a:p>
          </p:txBody>
        </p:sp>
        <p:sp>
          <p:nvSpPr>
            <p:cNvPr id="30" name="Left Brace 29">
              <a:extLst>
                <a:ext uri="{FF2B5EF4-FFF2-40B4-BE49-F238E27FC236}">
                  <a16:creationId xmlns:a16="http://schemas.microsoft.com/office/drawing/2014/main" id="{B8D5B771-A677-442C-BF88-34233AA020CB}"/>
                </a:ext>
              </a:extLst>
            </p:cNvPr>
            <p:cNvSpPr/>
            <p:nvPr/>
          </p:nvSpPr>
          <p:spPr>
            <a:xfrm>
              <a:off x="4057470" y="2320010"/>
              <a:ext cx="233310" cy="572995"/>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12" dirty="0">
                <a:latin typeface="+mj-lt"/>
              </a:endParaRPr>
            </a:p>
          </p:txBody>
        </p:sp>
        <p:sp>
          <p:nvSpPr>
            <p:cNvPr id="31" name="Right Brace 30">
              <a:extLst>
                <a:ext uri="{FF2B5EF4-FFF2-40B4-BE49-F238E27FC236}">
                  <a16:creationId xmlns:a16="http://schemas.microsoft.com/office/drawing/2014/main" id="{6AFAD86A-B3F8-47D3-92F4-A4F3E233641B}"/>
                </a:ext>
              </a:extLst>
            </p:cNvPr>
            <p:cNvSpPr/>
            <p:nvPr/>
          </p:nvSpPr>
          <p:spPr>
            <a:xfrm>
              <a:off x="8046675" y="3874790"/>
              <a:ext cx="174430" cy="743505"/>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12" dirty="0">
                <a:latin typeface="+mj-lt"/>
              </a:endParaRPr>
            </a:p>
          </p:txBody>
        </p:sp>
      </p:grpSp>
    </p:spTree>
    <p:extLst>
      <p:ext uri="{BB962C8B-B14F-4D97-AF65-F5344CB8AC3E}">
        <p14:creationId xmlns:p14="http://schemas.microsoft.com/office/powerpoint/2010/main" val="3950929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187232"/>
            <a:ext cx="11887200" cy="1484538"/>
          </a:xfrm>
        </p:spPr>
        <p:txBody>
          <a:bodyPr>
            <a:normAutofit/>
          </a:bodyPr>
          <a:lstStyle/>
          <a:p>
            <a:r>
              <a:rPr lang="en-US" altLang="en-US" sz="3600" dirty="0">
                <a:solidFill>
                  <a:schemeClr val="tx1"/>
                </a:solidFill>
              </a:rPr>
              <a:t>Improvement in FEV</a:t>
            </a:r>
            <a:r>
              <a:rPr lang="en-US" altLang="en-US" sz="3600" baseline="-25000" dirty="0">
                <a:solidFill>
                  <a:schemeClr val="tx1"/>
                </a:solidFill>
              </a:rPr>
              <a:t>1</a:t>
            </a:r>
            <a:r>
              <a:rPr lang="en-US" altLang="en-US" sz="3600" dirty="0">
                <a:solidFill>
                  <a:schemeClr val="tx1"/>
                </a:solidFill>
              </a:rPr>
              <a:t> With Reslizumab Is Dependent Upon Blood Eosinophil Count (≥400cells/µL)</a:t>
            </a:r>
            <a:r>
              <a:rPr lang="en-US" altLang="en-US" sz="3600" baseline="30000" dirty="0">
                <a:solidFill>
                  <a:schemeClr val="tx1"/>
                </a:solidFill>
              </a:rPr>
              <a:t>1,2</a:t>
            </a:r>
            <a:endParaRPr lang="en-US" sz="3600" baseline="30000" dirty="0">
              <a:solidFill>
                <a:schemeClr val="tx1"/>
              </a:solidFill>
            </a:endParaRPr>
          </a:p>
        </p:txBody>
      </p:sp>
      <p:sp>
        <p:nvSpPr>
          <p:cNvPr id="6" name="Content Placeholder 5"/>
          <p:cNvSpPr>
            <a:spLocks noGrp="1"/>
          </p:cNvSpPr>
          <p:nvPr>
            <p:ph idx="1"/>
          </p:nvPr>
        </p:nvSpPr>
        <p:spPr>
          <a:xfrm>
            <a:off x="161924" y="5253004"/>
            <a:ext cx="11887199" cy="377666"/>
          </a:xfrm>
        </p:spPr>
        <p:txBody>
          <a:bodyPr/>
          <a:lstStyle/>
          <a:p>
            <a:pPr marL="0" indent="0">
              <a:buNone/>
            </a:pPr>
            <a:r>
              <a:rPr lang="en-US" altLang="en-US" sz="2000" dirty="0">
                <a:solidFill>
                  <a:schemeClr val="tx1"/>
                </a:solidFill>
              </a:rPr>
              <a:t>Conclusion: A blood eosinophil count of ≥400 cells/µL identifies the reslizumab-responsive patient population.</a:t>
            </a:r>
            <a:endParaRPr lang="en-US" sz="2000" dirty="0">
              <a:solidFill>
                <a:schemeClr val="tx1"/>
              </a:solidFill>
            </a:endParaRPr>
          </a:p>
        </p:txBody>
      </p:sp>
      <p:sp>
        <p:nvSpPr>
          <p:cNvPr id="5" name="Text Placeholder 4"/>
          <p:cNvSpPr>
            <a:spLocks noGrp="1"/>
          </p:cNvSpPr>
          <p:nvPr>
            <p:ph type="body" sz="quarter" idx="10"/>
          </p:nvPr>
        </p:nvSpPr>
        <p:spPr>
          <a:xfrm>
            <a:off x="2898935" y="6125979"/>
            <a:ext cx="4627412" cy="404352"/>
          </a:xfrm>
        </p:spPr>
        <p:txBody>
          <a:bodyPr/>
          <a:lstStyle/>
          <a:p>
            <a:r>
              <a:rPr lang="en-US" sz="1200" b="0" dirty="0">
                <a:solidFill>
                  <a:schemeClr val="tx1"/>
                </a:solidFill>
              </a:rPr>
              <a:t>1. Corren J, et al. </a:t>
            </a:r>
            <a:r>
              <a:rPr lang="en-US" sz="1200" b="0" i="1" dirty="0">
                <a:solidFill>
                  <a:schemeClr val="tx1"/>
                </a:solidFill>
              </a:rPr>
              <a:t>Chest</a:t>
            </a:r>
            <a:r>
              <a:rPr lang="en-US" sz="1200" b="0" dirty="0">
                <a:solidFill>
                  <a:schemeClr val="tx1"/>
                </a:solidFill>
              </a:rPr>
              <a:t>. 2016;150(4):799-810.</a:t>
            </a:r>
          </a:p>
          <a:p>
            <a:r>
              <a:rPr lang="en-US" sz="1200" b="0" dirty="0">
                <a:solidFill>
                  <a:schemeClr val="tx1"/>
                </a:solidFill>
              </a:rPr>
              <a:t>2. Study 3084; data on file.</a:t>
            </a:r>
          </a:p>
        </p:txBody>
      </p:sp>
      <p:grpSp>
        <p:nvGrpSpPr>
          <p:cNvPr id="4" name="Group 3">
            <a:extLst>
              <a:ext uri="{FF2B5EF4-FFF2-40B4-BE49-F238E27FC236}">
                <a16:creationId xmlns:a16="http://schemas.microsoft.com/office/drawing/2014/main" id="{A13D1A9F-4225-421A-AC2A-1CB74872DABA}"/>
              </a:ext>
            </a:extLst>
          </p:cNvPr>
          <p:cNvGrpSpPr/>
          <p:nvPr/>
        </p:nvGrpSpPr>
        <p:grpSpPr>
          <a:xfrm>
            <a:off x="2540017" y="2311674"/>
            <a:ext cx="5545946" cy="2943654"/>
            <a:chOff x="2540017" y="2311673"/>
            <a:chExt cx="5545946" cy="3184685"/>
          </a:xfrm>
        </p:grpSpPr>
        <p:cxnSp>
          <p:nvCxnSpPr>
            <p:cNvPr id="351" name="Straight Connector 350"/>
            <p:cNvCxnSpPr/>
            <p:nvPr/>
          </p:nvCxnSpPr>
          <p:spPr bwMode="auto">
            <a:xfrm>
              <a:off x="3604237" y="2487928"/>
              <a:ext cx="53963" cy="0"/>
            </a:xfrm>
            <a:prstGeom prst="line">
              <a:avLst/>
            </a:prstGeom>
            <a:noFill/>
            <a:ln w="19050" cap="flat" cmpd="sng" algn="ctr">
              <a:solidFill>
                <a:schemeClr val="tx1"/>
              </a:solidFill>
              <a:prstDash val="solid"/>
              <a:round/>
              <a:headEnd type="none" w="med" len="med"/>
              <a:tailEnd type="none" w="med" len="med"/>
            </a:ln>
            <a:effectLst/>
          </p:spPr>
        </p:cxnSp>
        <p:cxnSp>
          <p:nvCxnSpPr>
            <p:cNvPr id="352" name="Straight Connector 351"/>
            <p:cNvCxnSpPr/>
            <p:nvPr/>
          </p:nvCxnSpPr>
          <p:spPr bwMode="auto">
            <a:xfrm>
              <a:off x="3604237" y="2722936"/>
              <a:ext cx="53963" cy="0"/>
            </a:xfrm>
            <a:prstGeom prst="line">
              <a:avLst/>
            </a:prstGeom>
            <a:noFill/>
            <a:ln w="19050" cap="flat" cmpd="sng" algn="ctr">
              <a:solidFill>
                <a:schemeClr val="tx1"/>
              </a:solidFill>
              <a:prstDash val="solid"/>
              <a:round/>
              <a:headEnd type="none" w="med" len="med"/>
              <a:tailEnd type="none" w="med" len="med"/>
            </a:ln>
            <a:effectLst/>
          </p:spPr>
        </p:cxnSp>
        <p:cxnSp>
          <p:nvCxnSpPr>
            <p:cNvPr id="353" name="Straight Connector 352"/>
            <p:cNvCxnSpPr/>
            <p:nvPr/>
          </p:nvCxnSpPr>
          <p:spPr bwMode="auto">
            <a:xfrm>
              <a:off x="3604237" y="2950236"/>
              <a:ext cx="53963" cy="0"/>
            </a:xfrm>
            <a:prstGeom prst="line">
              <a:avLst/>
            </a:prstGeom>
            <a:noFill/>
            <a:ln w="19050" cap="flat" cmpd="sng" algn="ctr">
              <a:solidFill>
                <a:schemeClr val="tx1"/>
              </a:solidFill>
              <a:prstDash val="solid"/>
              <a:round/>
              <a:headEnd type="none" w="med" len="med"/>
              <a:tailEnd type="none" w="med" len="med"/>
            </a:ln>
            <a:effectLst/>
          </p:spPr>
        </p:cxnSp>
        <p:cxnSp>
          <p:nvCxnSpPr>
            <p:cNvPr id="354" name="Straight Connector 353"/>
            <p:cNvCxnSpPr/>
            <p:nvPr/>
          </p:nvCxnSpPr>
          <p:spPr bwMode="auto">
            <a:xfrm>
              <a:off x="3604237" y="3189096"/>
              <a:ext cx="53963" cy="0"/>
            </a:xfrm>
            <a:prstGeom prst="line">
              <a:avLst/>
            </a:prstGeom>
            <a:noFill/>
            <a:ln w="19050" cap="flat" cmpd="sng" algn="ctr">
              <a:solidFill>
                <a:schemeClr val="tx1"/>
              </a:solidFill>
              <a:prstDash val="solid"/>
              <a:round/>
              <a:headEnd type="none" w="med" len="med"/>
              <a:tailEnd type="none" w="med" len="med"/>
            </a:ln>
            <a:effectLst/>
          </p:spPr>
        </p:cxnSp>
        <p:cxnSp>
          <p:nvCxnSpPr>
            <p:cNvPr id="355" name="Straight Connector 354"/>
            <p:cNvCxnSpPr/>
            <p:nvPr/>
          </p:nvCxnSpPr>
          <p:spPr bwMode="auto">
            <a:xfrm>
              <a:off x="3604237" y="3424102"/>
              <a:ext cx="53963" cy="0"/>
            </a:xfrm>
            <a:prstGeom prst="line">
              <a:avLst/>
            </a:prstGeom>
            <a:noFill/>
            <a:ln w="19050" cap="flat" cmpd="sng" algn="ctr">
              <a:solidFill>
                <a:schemeClr val="tx1"/>
              </a:solidFill>
              <a:prstDash val="solid"/>
              <a:round/>
              <a:headEnd type="none" w="med" len="med"/>
              <a:tailEnd type="none" w="med" len="med"/>
            </a:ln>
            <a:effectLst/>
          </p:spPr>
        </p:cxnSp>
        <p:cxnSp>
          <p:nvCxnSpPr>
            <p:cNvPr id="356" name="Straight Connector 355"/>
            <p:cNvCxnSpPr/>
            <p:nvPr/>
          </p:nvCxnSpPr>
          <p:spPr bwMode="auto">
            <a:xfrm>
              <a:off x="3604237" y="3651404"/>
              <a:ext cx="53963" cy="0"/>
            </a:xfrm>
            <a:prstGeom prst="line">
              <a:avLst/>
            </a:prstGeom>
            <a:noFill/>
            <a:ln w="19050" cap="flat" cmpd="sng" algn="ctr">
              <a:solidFill>
                <a:schemeClr val="tx1"/>
              </a:solidFill>
              <a:prstDash val="solid"/>
              <a:round/>
              <a:headEnd type="none" w="med" len="med"/>
              <a:tailEnd type="none" w="med" len="med"/>
            </a:ln>
            <a:effectLst/>
          </p:spPr>
        </p:cxnSp>
        <p:cxnSp>
          <p:nvCxnSpPr>
            <p:cNvPr id="357" name="Straight Connector 356"/>
            <p:cNvCxnSpPr/>
            <p:nvPr/>
          </p:nvCxnSpPr>
          <p:spPr bwMode="auto">
            <a:xfrm>
              <a:off x="3604237" y="4075188"/>
              <a:ext cx="53963" cy="0"/>
            </a:xfrm>
            <a:prstGeom prst="line">
              <a:avLst/>
            </a:prstGeom>
            <a:noFill/>
            <a:ln w="19050" cap="flat" cmpd="sng" algn="ctr">
              <a:solidFill>
                <a:schemeClr val="tx1"/>
              </a:solidFill>
              <a:prstDash val="solid"/>
              <a:round/>
              <a:headEnd type="none" w="med" len="med"/>
              <a:tailEnd type="none" w="med" len="med"/>
            </a:ln>
            <a:effectLst/>
          </p:spPr>
        </p:cxnSp>
        <p:cxnSp>
          <p:nvCxnSpPr>
            <p:cNvPr id="358" name="Straight Connector 357"/>
            <p:cNvCxnSpPr/>
            <p:nvPr/>
          </p:nvCxnSpPr>
          <p:spPr bwMode="auto">
            <a:xfrm>
              <a:off x="3604237" y="4371836"/>
              <a:ext cx="53963" cy="0"/>
            </a:xfrm>
            <a:prstGeom prst="line">
              <a:avLst/>
            </a:prstGeom>
            <a:noFill/>
            <a:ln w="19050" cap="flat" cmpd="sng" algn="ctr">
              <a:solidFill>
                <a:schemeClr val="tx1"/>
              </a:solidFill>
              <a:prstDash val="solid"/>
              <a:round/>
              <a:headEnd type="none" w="med" len="med"/>
              <a:tailEnd type="none" w="med" len="med"/>
            </a:ln>
            <a:effectLst/>
          </p:spPr>
        </p:cxnSp>
        <p:cxnSp>
          <p:nvCxnSpPr>
            <p:cNvPr id="359" name="Straight Connector 358"/>
            <p:cNvCxnSpPr/>
            <p:nvPr/>
          </p:nvCxnSpPr>
          <p:spPr bwMode="auto">
            <a:xfrm>
              <a:off x="3604237" y="4664631"/>
              <a:ext cx="53963" cy="0"/>
            </a:xfrm>
            <a:prstGeom prst="line">
              <a:avLst/>
            </a:prstGeom>
            <a:noFill/>
            <a:ln w="19050" cap="flat" cmpd="sng" algn="ctr">
              <a:solidFill>
                <a:schemeClr val="tx1"/>
              </a:solidFill>
              <a:prstDash val="solid"/>
              <a:round/>
              <a:headEnd type="none" w="med" len="med"/>
              <a:tailEnd type="none" w="med" len="med"/>
            </a:ln>
            <a:effectLst/>
          </p:spPr>
        </p:cxnSp>
        <p:cxnSp>
          <p:nvCxnSpPr>
            <p:cNvPr id="360" name="Straight Connector 359"/>
            <p:cNvCxnSpPr/>
            <p:nvPr/>
          </p:nvCxnSpPr>
          <p:spPr bwMode="auto">
            <a:xfrm>
              <a:off x="3604237" y="4957427"/>
              <a:ext cx="53963" cy="0"/>
            </a:xfrm>
            <a:prstGeom prst="line">
              <a:avLst/>
            </a:prstGeom>
            <a:noFill/>
            <a:ln w="19050" cap="flat" cmpd="sng" algn="ctr">
              <a:solidFill>
                <a:schemeClr val="tx1"/>
              </a:solidFill>
              <a:prstDash val="solid"/>
              <a:round/>
              <a:headEnd type="none" w="med" len="med"/>
              <a:tailEnd type="none" w="med" len="med"/>
            </a:ln>
            <a:effectLst/>
          </p:spPr>
        </p:cxnSp>
        <p:cxnSp>
          <p:nvCxnSpPr>
            <p:cNvPr id="361" name="Straight Connector 360"/>
            <p:cNvCxnSpPr/>
            <p:nvPr/>
          </p:nvCxnSpPr>
          <p:spPr bwMode="auto">
            <a:xfrm>
              <a:off x="3604237" y="5250222"/>
              <a:ext cx="53963" cy="0"/>
            </a:xfrm>
            <a:prstGeom prst="line">
              <a:avLst/>
            </a:prstGeom>
            <a:noFill/>
            <a:ln w="19050" cap="flat" cmpd="sng" algn="ctr">
              <a:solidFill>
                <a:schemeClr val="tx1"/>
              </a:solidFill>
              <a:prstDash val="solid"/>
              <a:round/>
              <a:headEnd type="none" w="med" len="med"/>
              <a:tailEnd type="none" w="med" len="med"/>
            </a:ln>
            <a:effectLst/>
          </p:spPr>
        </p:cxnSp>
        <p:sp>
          <p:nvSpPr>
            <p:cNvPr id="362" name="TextBox 361"/>
            <p:cNvSpPr txBox="1"/>
            <p:nvPr/>
          </p:nvSpPr>
          <p:spPr>
            <a:xfrm>
              <a:off x="3232420" y="2374789"/>
              <a:ext cx="412381" cy="308077"/>
            </a:xfrm>
            <a:prstGeom prst="rect">
              <a:avLst/>
            </a:prstGeom>
            <a:noFill/>
          </p:spPr>
          <p:txBody>
            <a:bodyPr wrap="none" lIns="89896" tIns="44948" rIns="89896" bIns="44948" rtlCol="0">
              <a:spAutoFit/>
            </a:bodyPr>
            <a:lstStyle/>
            <a:p>
              <a:pPr algn="r"/>
              <a:r>
                <a:rPr lang="en-US" sz="1412" b="1" dirty="0"/>
                <a:t>0.5</a:t>
              </a:r>
            </a:p>
          </p:txBody>
        </p:sp>
        <p:sp>
          <p:nvSpPr>
            <p:cNvPr id="363" name="TextBox 362"/>
            <p:cNvSpPr txBox="1"/>
            <p:nvPr/>
          </p:nvSpPr>
          <p:spPr>
            <a:xfrm>
              <a:off x="3232420" y="2609797"/>
              <a:ext cx="412381" cy="308077"/>
            </a:xfrm>
            <a:prstGeom prst="rect">
              <a:avLst/>
            </a:prstGeom>
            <a:noFill/>
          </p:spPr>
          <p:txBody>
            <a:bodyPr wrap="none" lIns="89896" tIns="44948" rIns="89896" bIns="44948" rtlCol="0">
              <a:spAutoFit/>
            </a:bodyPr>
            <a:lstStyle/>
            <a:p>
              <a:pPr algn="r"/>
              <a:r>
                <a:rPr lang="en-US" sz="1412" b="1" dirty="0"/>
                <a:t>0.4</a:t>
              </a:r>
            </a:p>
          </p:txBody>
        </p:sp>
        <p:sp>
          <p:nvSpPr>
            <p:cNvPr id="364" name="TextBox 363"/>
            <p:cNvSpPr txBox="1"/>
            <p:nvPr/>
          </p:nvSpPr>
          <p:spPr>
            <a:xfrm>
              <a:off x="3232420" y="2837099"/>
              <a:ext cx="412381" cy="308077"/>
            </a:xfrm>
            <a:prstGeom prst="rect">
              <a:avLst/>
            </a:prstGeom>
            <a:noFill/>
          </p:spPr>
          <p:txBody>
            <a:bodyPr wrap="none" lIns="89896" tIns="44948" rIns="89896" bIns="44948" rtlCol="0">
              <a:spAutoFit/>
            </a:bodyPr>
            <a:lstStyle/>
            <a:p>
              <a:pPr algn="r"/>
              <a:r>
                <a:rPr lang="en-US" sz="1412" b="1" dirty="0"/>
                <a:t>0.3</a:t>
              </a:r>
            </a:p>
          </p:txBody>
        </p:sp>
        <p:sp>
          <p:nvSpPr>
            <p:cNvPr id="365" name="TextBox 364"/>
            <p:cNvSpPr txBox="1"/>
            <p:nvPr/>
          </p:nvSpPr>
          <p:spPr>
            <a:xfrm>
              <a:off x="3232420" y="3075959"/>
              <a:ext cx="412381" cy="308077"/>
            </a:xfrm>
            <a:prstGeom prst="rect">
              <a:avLst/>
            </a:prstGeom>
            <a:noFill/>
          </p:spPr>
          <p:txBody>
            <a:bodyPr wrap="none" lIns="89896" tIns="44948" rIns="89896" bIns="44948" rtlCol="0">
              <a:spAutoFit/>
            </a:bodyPr>
            <a:lstStyle/>
            <a:p>
              <a:pPr algn="r"/>
              <a:r>
                <a:rPr lang="en-US" sz="1412" b="1" dirty="0"/>
                <a:t>0.2</a:t>
              </a:r>
            </a:p>
          </p:txBody>
        </p:sp>
        <p:sp>
          <p:nvSpPr>
            <p:cNvPr id="366" name="TextBox 365"/>
            <p:cNvSpPr txBox="1"/>
            <p:nvPr/>
          </p:nvSpPr>
          <p:spPr>
            <a:xfrm>
              <a:off x="3232420" y="3310967"/>
              <a:ext cx="412381" cy="308077"/>
            </a:xfrm>
            <a:prstGeom prst="rect">
              <a:avLst/>
            </a:prstGeom>
            <a:noFill/>
          </p:spPr>
          <p:txBody>
            <a:bodyPr wrap="none" lIns="89896" tIns="44948" rIns="89896" bIns="44948" rtlCol="0">
              <a:spAutoFit/>
            </a:bodyPr>
            <a:lstStyle/>
            <a:p>
              <a:pPr algn="r"/>
              <a:r>
                <a:rPr lang="en-US" sz="1412" b="1" dirty="0"/>
                <a:t>0.1</a:t>
              </a:r>
            </a:p>
          </p:txBody>
        </p:sp>
        <p:sp>
          <p:nvSpPr>
            <p:cNvPr id="367" name="TextBox 366"/>
            <p:cNvSpPr txBox="1"/>
            <p:nvPr/>
          </p:nvSpPr>
          <p:spPr>
            <a:xfrm>
              <a:off x="3232420" y="3526711"/>
              <a:ext cx="412381" cy="308077"/>
            </a:xfrm>
            <a:prstGeom prst="rect">
              <a:avLst/>
            </a:prstGeom>
            <a:noFill/>
          </p:spPr>
          <p:txBody>
            <a:bodyPr wrap="none" lIns="89896" tIns="44948" rIns="89896" bIns="44948" rtlCol="0">
              <a:spAutoFit/>
            </a:bodyPr>
            <a:lstStyle/>
            <a:p>
              <a:pPr algn="r"/>
              <a:r>
                <a:rPr lang="en-US" sz="1412" b="1" dirty="0"/>
                <a:t>0.0</a:t>
              </a:r>
            </a:p>
          </p:txBody>
        </p:sp>
        <p:sp>
          <p:nvSpPr>
            <p:cNvPr id="368" name="TextBox 367"/>
            <p:cNvSpPr txBox="1"/>
            <p:nvPr/>
          </p:nvSpPr>
          <p:spPr>
            <a:xfrm>
              <a:off x="3232420" y="3978393"/>
              <a:ext cx="412381" cy="308077"/>
            </a:xfrm>
            <a:prstGeom prst="rect">
              <a:avLst/>
            </a:prstGeom>
            <a:noFill/>
          </p:spPr>
          <p:txBody>
            <a:bodyPr wrap="none" lIns="89896" tIns="44948" rIns="89896" bIns="44948" rtlCol="0">
              <a:spAutoFit/>
            </a:bodyPr>
            <a:lstStyle/>
            <a:p>
              <a:pPr algn="r"/>
              <a:r>
                <a:rPr lang="en-US" sz="1412" b="1" dirty="0"/>
                <a:t>0.0</a:t>
              </a:r>
            </a:p>
          </p:txBody>
        </p:sp>
        <p:sp>
          <p:nvSpPr>
            <p:cNvPr id="369" name="TextBox 368"/>
            <p:cNvSpPr txBox="1"/>
            <p:nvPr/>
          </p:nvSpPr>
          <p:spPr>
            <a:xfrm>
              <a:off x="3142652" y="4258699"/>
              <a:ext cx="502149" cy="308077"/>
            </a:xfrm>
            <a:prstGeom prst="rect">
              <a:avLst/>
            </a:prstGeom>
            <a:noFill/>
          </p:spPr>
          <p:txBody>
            <a:bodyPr wrap="none" lIns="89896" tIns="44948" rIns="89896" bIns="44948" rtlCol="0">
              <a:spAutoFit/>
            </a:bodyPr>
            <a:lstStyle/>
            <a:p>
              <a:pPr algn="r"/>
              <a:r>
                <a:rPr lang="en-US" sz="1412" b="1" dirty="0"/>
                <a:t>–0.2</a:t>
              </a:r>
            </a:p>
          </p:txBody>
        </p:sp>
        <p:sp>
          <p:nvSpPr>
            <p:cNvPr id="370" name="TextBox 369"/>
            <p:cNvSpPr txBox="1"/>
            <p:nvPr/>
          </p:nvSpPr>
          <p:spPr>
            <a:xfrm>
              <a:off x="3142652" y="4551494"/>
              <a:ext cx="502149" cy="308077"/>
            </a:xfrm>
            <a:prstGeom prst="rect">
              <a:avLst/>
            </a:prstGeom>
            <a:noFill/>
          </p:spPr>
          <p:txBody>
            <a:bodyPr wrap="none" lIns="89896" tIns="44948" rIns="89896" bIns="44948" rtlCol="0">
              <a:spAutoFit/>
            </a:bodyPr>
            <a:lstStyle/>
            <a:p>
              <a:pPr algn="r"/>
              <a:r>
                <a:rPr lang="en-US" sz="1412" b="1" dirty="0"/>
                <a:t>–0.4</a:t>
              </a:r>
            </a:p>
          </p:txBody>
        </p:sp>
        <p:sp>
          <p:nvSpPr>
            <p:cNvPr id="371" name="TextBox 370"/>
            <p:cNvSpPr txBox="1"/>
            <p:nvPr/>
          </p:nvSpPr>
          <p:spPr>
            <a:xfrm>
              <a:off x="3142652" y="4840439"/>
              <a:ext cx="502149" cy="308077"/>
            </a:xfrm>
            <a:prstGeom prst="rect">
              <a:avLst/>
            </a:prstGeom>
            <a:noFill/>
          </p:spPr>
          <p:txBody>
            <a:bodyPr wrap="none" lIns="89896" tIns="44948" rIns="89896" bIns="44948" rtlCol="0">
              <a:spAutoFit/>
            </a:bodyPr>
            <a:lstStyle/>
            <a:p>
              <a:pPr algn="r"/>
              <a:r>
                <a:rPr lang="en-US" sz="1412" b="1" dirty="0"/>
                <a:t>–0.6</a:t>
              </a:r>
            </a:p>
          </p:txBody>
        </p:sp>
        <p:sp>
          <p:nvSpPr>
            <p:cNvPr id="372" name="TextBox 371"/>
            <p:cNvSpPr txBox="1"/>
            <p:nvPr/>
          </p:nvSpPr>
          <p:spPr>
            <a:xfrm>
              <a:off x="3142652" y="5129381"/>
              <a:ext cx="502149" cy="308077"/>
            </a:xfrm>
            <a:prstGeom prst="rect">
              <a:avLst/>
            </a:prstGeom>
            <a:noFill/>
          </p:spPr>
          <p:txBody>
            <a:bodyPr wrap="none" lIns="89896" tIns="44948" rIns="89896" bIns="44948" rtlCol="0">
              <a:spAutoFit/>
            </a:bodyPr>
            <a:lstStyle/>
            <a:p>
              <a:pPr algn="r"/>
              <a:r>
                <a:rPr lang="en-US" sz="1412" b="1" dirty="0"/>
                <a:t>–0.8</a:t>
              </a:r>
            </a:p>
          </p:txBody>
        </p:sp>
        <p:sp>
          <p:nvSpPr>
            <p:cNvPr id="373" name="TextBox 372"/>
            <p:cNvSpPr txBox="1"/>
            <p:nvPr/>
          </p:nvSpPr>
          <p:spPr>
            <a:xfrm rot="16200000">
              <a:off x="2226415" y="4362228"/>
              <a:ext cx="1206701" cy="579497"/>
            </a:xfrm>
            <a:prstGeom prst="rect">
              <a:avLst/>
            </a:prstGeom>
            <a:noFill/>
          </p:spPr>
          <p:txBody>
            <a:bodyPr wrap="none" lIns="89896" tIns="44948" rIns="89896" bIns="44948" rtlCol="0">
              <a:spAutoFit/>
            </a:bodyPr>
            <a:lstStyle/>
            <a:p>
              <a:pPr algn="ctr"/>
              <a:r>
                <a:rPr lang="en-US" sz="1588" b="1" dirty="0"/>
                <a:t>Change in </a:t>
              </a:r>
            </a:p>
            <a:p>
              <a:pPr algn="ctr"/>
              <a:r>
                <a:rPr lang="en-US" sz="1588" b="1" dirty="0"/>
                <a:t>ACQ-7 score</a:t>
              </a:r>
            </a:p>
          </p:txBody>
        </p:sp>
        <p:sp>
          <p:nvSpPr>
            <p:cNvPr id="374" name="TextBox 373"/>
            <p:cNvSpPr txBox="1"/>
            <p:nvPr/>
          </p:nvSpPr>
          <p:spPr>
            <a:xfrm rot="16200000">
              <a:off x="2235567" y="2787184"/>
              <a:ext cx="1294900" cy="579497"/>
            </a:xfrm>
            <a:prstGeom prst="rect">
              <a:avLst/>
            </a:prstGeom>
            <a:noFill/>
          </p:spPr>
          <p:txBody>
            <a:bodyPr wrap="square" lIns="89896" tIns="44948" rIns="89896" bIns="44948" rtlCol="0">
              <a:spAutoFit/>
            </a:bodyPr>
            <a:lstStyle/>
            <a:p>
              <a:pPr algn="ctr"/>
              <a:r>
                <a:rPr lang="en-US" sz="1588" b="1" dirty="0"/>
                <a:t>Change in </a:t>
              </a:r>
            </a:p>
            <a:p>
              <a:pPr algn="ctr"/>
              <a:r>
                <a:rPr lang="en-US" sz="1588" b="1" dirty="0"/>
                <a:t>FEV</a:t>
              </a:r>
              <a:r>
                <a:rPr lang="en-US" sz="1588" b="1" baseline="-25000" dirty="0"/>
                <a:t>1</a:t>
              </a:r>
              <a:r>
                <a:rPr lang="en-US" sz="1588" b="1" dirty="0"/>
                <a:t> (L)</a:t>
              </a:r>
            </a:p>
          </p:txBody>
        </p:sp>
        <p:sp>
          <p:nvSpPr>
            <p:cNvPr id="375" name="TextBox 374"/>
            <p:cNvSpPr txBox="1"/>
            <p:nvPr/>
          </p:nvSpPr>
          <p:spPr>
            <a:xfrm>
              <a:off x="3917326" y="3668103"/>
              <a:ext cx="455662" cy="308077"/>
            </a:xfrm>
            <a:prstGeom prst="rect">
              <a:avLst/>
            </a:prstGeom>
            <a:noFill/>
          </p:spPr>
          <p:txBody>
            <a:bodyPr wrap="none" lIns="89896" tIns="44948" rIns="89896" bIns="44948" rtlCol="0">
              <a:spAutoFit/>
            </a:bodyPr>
            <a:lstStyle/>
            <a:p>
              <a:pPr algn="ctr"/>
              <a:r>
                <a:rPr lang="en-US" sz="1412" dirty="0"/>
                <a:t>100</a:t>
              </a:r>
            </a:p>
          </p:txBody>
        </p:sp>
        <p:sp>
          <p:nvSpPr>
            <p:cNvPr id="376" name="TextBox 375"/>
            <p:cNvSpPr txBox="1"/>
            <p:nvPr/>
          </p:nvSpPr>
          <p:spPr>
            <a:xfrm>
              <a:off x="4879238" y="3668103"/>
              <a:ext cx="455662" cy="308077"/>
            </a:xfrm>
            <a:prstGeom prst="rect">
              <a:avLst/>
            </a:prstGeom>
            <a:noFill/>
          </p:spPr>
          <p:txBody>
            <a:bodyPr wrap="none" lIns="89896" tIns="44948" rIns="89896" bIns="44948" rtlCol="0">
              <a:spAutoFit/>
            </a:bodyPr>
            <a:lstStyle/>
            <a:p>
              <a:pPr algn="ctr"/>
              <a:r>
                <a:rPr lang="en-US" sz="1412" dirty="0"/>
                <a:t>200</a:t>
              </a:r>
            </a:p>
          </p:txBody>
        </p:sp>
        <p:sp>
          <p:nvSpPr>
            <p:cNvPr id="377" name="TextBox 376"/>
            <p:cNvSpPr txBox="1"/>
            <p:nvPr/>
          </p:nvSpPr>
          <p:spPr>
            <a:xfrm>
              <a:off x="5853861" y="3668103"/>
              <a:ext cx="455662" cy="308077"/>
            </a:xfrm>
            <a:prstGeom prst="rect">
              <a:avLst/>
            </a:prstGeom>
            <a:noFill/>
          </p:spPr>
          <p:txBody>
            <a:bodyPr wrap="none" lIns="89896" tIns="44948" rIns="89896" bIns="44948" rtlCol="0">
              <a:spAutoFit/>
            </a:bodyPr>
            <a:lstStyle/>
            <a:p>
              <a:pPr algn="ctr"/>
              <a:r>
                <a:rPr lang="en-US" sz="1412" dirty="0"/>
                <a:t>300</a:t>
              </a:r>
            </a:p>
          </p:txBody>
        </p:sp>
        <p:sp>
          <p:nvSpPr>
            <p:cNvPr id="378" name="TextBox 377"/>
            <p:cNvSpPr txBox="1"/>
            <p:nvPr/>
          </p:nvSpPr>
          <p:spPr>
            <a:xfrm>
              <a:off x="6815774" y="3668103"/>
              <a:ext cx="455662" cy="308077"/>
            </a:xfrm>
            <a:prstGeom prst="rect">
              <a:avLst/>
            </a:prstGeom>
            <a:noFill/>
          </p:spPr>
          <p:txBody>
            <a:bodyPr wrap="none" lIns="89896" tIns="44948" rIns="89896" bIns="44948" rtlCol="0">
              <a:spAutoFit/>
            </a:bodyPr>
            <a:lstStyle/>
            <a:p>
              <a:pPr algn="ctr"/>
              <a:r>
                <a:rPr lang="en-US" sz="1412" dirty="0"/>
                <a:t>400</a:t>
              </a:r>
            </a:p>
          </p:txBody>
        </p:sp>
        <p:sp>
          <p:nvSpPr>
            <p:cNvPr id="379" name="TextBox 378"/>
            <p:cNvSpPr txBox="1"/>
            <p:nvPr/>
          </p:nvSpPr>
          <p:spPr>
            <a:xfrm>
              <a:off x="4668892" y="3835258"/>
              <a:ext cx="1983324" cy="267297"/>
            </a:xfrm>
            <a:prstGeom prst="rect">
              <a:avLst/>
            </a:prstGeom>
            <a:noFill/>
          </p:spPr>
          <p:txBody>
            <a:bodyPr wrap="none" lIns="89896" tIns="44948" rIns="89896" bIns="44948" rtlCol="0">
              <a:spAutoFit/>
            </a:bodyPr>
            <a:lstStyle/>
            <a:p>
              <a:pPr algn="ctr"/>
              <a:r>
                <a:rPr lang="en-US" sz="1147" dirty="0"/>
                <a:t>Eosinophil cutoff (cells per µL)</a:t>
              </a:r>
            </a:p>
          </p:txBody>
        </p:sp>
        <p:sp>
          <p:nvSpPr>
            <p:cNvPr id="380" name="TextBox 379"/>
            <p:cNvSpPr txBox="1"/>
            <p:nvPr/>
          </p:nvSpPr>
          <p:spPr>
            <a:xfrm>
              <a:off x="7174544" y="4781414"/>
              <a:ext cx="646419" cy="308077"/>
            </a:xfrm>
            <a:prstGeom prst="rect">
              <a:avLst/>
            </a:prstGeom>
            <a:noFill/>
          </p:spPr>
          <p:txBody>
            <a:bodyPr wrap="none" lIns="89896" tIns="44948" rIns="89896" bIns="44948" rtlCol="0">
              <a:spAutoFit/>
            </a:bodyPr>
            <a:lstStyle/>
            <a:p>
              <a:r>
                <a:rPr lang="en-US" sz="1412" dirty="0"/>
                <a:t>∆ 0.49</a:t>
              </a:r>
            </a:p>
          </p:txBody>
        </p:sp>
        <p:sp>
          <p:nvSpPr>
            <p:cNvPr id="381" name="TextBox 380"/>
            <p:cNvSpPr txBox="1"/>
            <p:nvPr/>
          </p:nvSpPr>
          <p:spPr>
            <a:xfrm>
              <a:off x="7258405" y="2752184"/>
              <a:ext cx="827558" cy="308077"/>
            </a:xfrm>
            <a:prstGeom prst="rect">
              <a:avLst/>
            </a:prstGeom>
            <a:noFill/>
          </p:spPr>
          <p:txBody>
            <a:bodyPr wrap="none" lIns="89896" tIns="44948" rIns="89896" bIns="44948" rtlCol="0">
              <a:spAutoFit/>
            </a:bodyPr>
            <a:lstStyle/>
            <a:p>
              <a:r>
                <a:rPr lang="en-US" sz="1412" dirty="0"/>
                <a:t>∆ 270 ml</a:t>
              </a:r>
            </a:p>
          </p:txBody>
        </p:sp>
        <p:sp>
          <p:nvSpPr>
            <p:cNvPr id="382" name="TextBox 381"/>
            <p:cNvSpPr txBox="1"/>
            <p:nvPr/>
          </p:nvSpPr>
          <p:spPr>
            <a:xfrm>
              <a:off x="3894001" y="2311673"/>
              <a:ext cx="724582" cy="525380"/>
            </a:xfrm>
            <a:prstGeom prst="rect">
              <a:avLst/>
            </a:prstGeom>
            <a:noFill/>
          </p:spPr>
          <p:txBody>
            <a:bodyPr wrap="none" lIns="89896" tIns="44948" rIns="89896" bIns="44948" rtlCol="0">
              <a:spAutoFit/>
            </a:bodyPr>
            <a:lstStyle/>
            <a:p>
              <a:r>
                <a:rPr lang="en-US" sz="1412" dirty="0"/>
                <a:t>&lt;Cutoff</a:t>
              </a:r>
            </a:p>
            <a:p>
              <a:r>
                <a:rPr lang="en-US" sz="1412" dirty="0"/>
                <a:t>≥Cutoff</a:t>
              </a:r>
            </a:p>
          </p:txBody>
        </p:sp>
        <p:sp>
          <p:nvSpPr>
            <p:cNvPr id="383" name="Rectangle 382"/>
            <p:cNvSpPr/>
            <p:nvPr/>
          </p:nvSpPr>
          <p:spPr bwMode="auto">
            <a:xfrm>
              <a:off x="3817754" y="2434684"/>
              <a:ext cx="101700" cy="92462"/>
            </a:xfrm>
            <a:prstGeom prst="rect">
              <a:avLst/>
            </a:prstGeom>
            <a:solidFill>
              <a:schemeClr val="accent5"/>
            </a:solidFill>
            <a:ln w="19050" cap="flat" cmpd="sng" algn="ctr">
              <a:noFill/>
              <a:prstDash val="solid"/>
              <a:round/>
              <a:headEnd type="none" w="med" len="med"/>
              <a:tailEnd type="none" w="med" len="med"/>
            </a:ln>
            <a:effectLst/>
          </p:spPr>
          <p:txBody>
            <a:bodyPr vert="horz" wrap="square" lIns="89896" tIns="44948" rIns="89896" bIns="44948" numCol="1" rtlCol="0" anchor="t" anchorCtr="0" compatLnSpc="1">
              <a:prstTxWarp prst="textNoShape">
                <a:avLst/>
              </a:prstTxWarp>
            </a:bodyPr>
            <a:lstStyle/>
            <a:p>
              <a:pPr marL="337129" indent="-337129" fontAlgn="base">
                <a:spcBef>
                  <a:spcPct val="20000"/>
                </a:spcBef>
                <a:spcAft>
                  <a:spcPct val="0"/>
                </a:spcAft>
                <a:buClr>
                  <a:schemeClr val="tx1"/>
                </a:buClr>
                <a:buFont typeface="Wingdings" pitchFamily="2" charset="2"/>
                <a:buChar char="§"/>
              </a:pPr>
              <a:endParaRPr lang="en-US" sz="3177" b="1" dirty="0">
                <a:cs typeface="Arial" pitchFamily="34" charset="0"/>
              </a:endParaRPr>
            </a:p>
          </p:txBody>
        </p:sp>
        <p:sp>
          <p:nvSpPr>
            <p:cNvPr id="384" name="Rectangle 383"/>
            <p:cNvSpPr/>
            <p:nvPr/>
          </p:nvSpPr>
          <p:spPr bwMode="auto">
            <a:xfrm>
              <a:off x="3817757" y="2629815"/>
              <a:ext cx="101700" cy="92462"/>
            </a:xfrm>
            <a:prstGeom prst="rect">
              <a:avLst/>
            </a:prstGeom>
            <a:solidFill>
              <a:srgbClr val="0070C0"/>
            </a:solidFill>
            <a:ln w="19050" cap="flat" cmpd="sng" algn="ctr">
              <a:noFill/>
              <a:prstDash val="solid"/>
              <a:round/>
              <a:headEnd type="none" w="med" len="med"/>
              <a:tailEnd type="none" w="med" len="med"/>
            </a:ln>
            <a:effectLst/>
          </p:spPr>
          <p:txBody>
            <a:bodyPr vert="horz" wrap="square" lIns="89896" tIns="44948" rIns="89896" bIns="44948" numCol="1" rtlCol="0" anchor="t" anchorCtr="0" compatLnSpc="1">
              <a:prstTxWarp prst="textNoShape">
                <a:avLst/>
              </a:prstTxWarp>
            </a:bodyPr>
            <a:lstStyle/>
            <a:p>
              <a:pPr marL="337129" indent="-337129" fontAlgn="base">
                <a:spcBef>
                  <a:spcPct val="20000"/>
                </a:spcBef>
                <a:spcAft>
                  <a:spcPct val="0"/>
                </a:spcAft>
                <a:buClr>
                  <a:schemeClr val="tx1"/>
                </a:buClr>
                <a:buFont typeface="Wingdings" pitchFamily="2" charset="2"/>
                <a:buChar char="§"/>
              </a:pPr>
              <a:endParaRPr lang="en-US" sz="3177" b="1" dirty="0">
                <a:cs typeface="Arial" pitchFamily="34" charset="0"/>
              </a:endParaRPr>
            </a:p>
          </p:txBody>
        </p:sp>
        <p:cxnSp>
          <p:nvCxnSpPr>
            <p:cNvPr id="385" name="Straight Connector 384"/>
            <p:cNvCxnSpPr>
              <a:endCxn id="417" idx="0"/>
            </p:cNvCxnSpPr>
            <p:nvPr/>
          </p:nvCxnSpPr>
          <p:spPr bwMode="auto">
            <a:xfrm>
              <a:off x="3992964" y="3318669"/>
              <a:ext cx="1" cy="223449"/>
            </a:xfrm>
            <a:prstGeom prst="line">
              <a:avLst/>
            </a:prstGeom>
            <a:noFill/>
            <a:ln w="19050" cap="flat" cmpd="sng" algn="ctr">
              <a:solidFill>
                <a:schemeClr val="accent5"/>
              </a:solidFill>
              <a:prstDash val="solid"/>
              <a:round/>
              <a:headEnd type="none" w="med" len="med"/>
              <a:tailEnd type="none" w="med" len="med"/>
            </a:ln>
            <a:effectLst/>
          </p:spPr>
        </p:cxnSp>
        <p:cxnSp>
          <p:nvCxnSpPr>
            <p:cNvPr id="386" name="Straight Connector 385"/>
            <p:cNvCxnSpPr/>
            <p:nvPr/>
          </p:nvCxnSpPr>
          <p:spPr bwMode="auto">
            <a:xfrm>
              <a:off x="3992962" y="4181646"/>
              <a:ext cx="0" cy="331321"/>
            </a:xfrm>
            <a:prstGeom prst="line">
              <a:avLst/>
            </a:prstGeom>
            <a:noFill/>
            <a:ln w="19050" cap="flat" cmpd="sng" algn="ctr">
              <a:solidFill>
                <a:schemeClr val="accent5"/>
              </a:solidFill>
              <a:prstDash val="solid"/>
              <a:round/>
              <a:headEnd type="none" w="med" len="med"/>
              <a:tailEnd type="none" w="med" len="med"/>
            </a:ln>
            <a:effectLst/>
          </p:spPr>
        </p:cxnSp>
        <p:cxnSp>
          <p:nvCxnSpPr>
            <p:cNvPr id="387" name="Straight Connector 386"/>
            <p:cNvCxnSpPr/>
            <p:nvPr/>
          </p:nvCxnSpPr>
          <p:spPr bwMode="auto">
            <a:xfrm>
              <a:off x="4268401" y="4366568"/>
              <a:ext cx="0" cy="161809"/>
            </a:xfrm>
            <a:prstGeom prst="line">
              <a:avLst/>
            </a:prstGeom>
            <a:noFill/>
            <a:ln w="19050" cap="flat" cmpd="sng" algn="ctr">
              <a:solidFill>
                <a:srgbClr val="0070C0"/>
              </a:solidFill>
              <a:prstDash val="solid"/>
              <a:round/>
              <a:headEnd type="none" w="med" len="med"/>
              <a:tailEnd type="none" w="med" len="med"/>
            </a:ln>
            <a:effectLst/>
          </p:spPr>
        </p:cxnSp>
        <p:cxnSp>
          <p:nvCxnSpPr>
            <p:cNvPr id="388" name="Straight Connector 387"/>
            <p:cNvCxnSpPr/>
            <p:nvPr/>
          </p:nvCxnSpPr>
          <p:spPr bwMode="auto">
            <a:xfrm>
              <a:off x="4268401" y="3307110"/>
              <a:ext cx="0" cy="138693"/>
            </a:xfrm>
            <a:prstGeom prst="line">
              <a:avLst/>
            </a:prstGeom>
            <a:noFill/>
            <a:ln w="19050" cap="flat" cmpd="sng" algn="ctr">
              <a:solidFill>
                <a:srgbClr val="0070C0"/>
              </a:solidFill>
              <a:prstDash val="solid"/>
              <a:round/>
              <a:headEnd type="none" w="med" len="med"/>
              <a:tailEnd type="none" w="med" len="med"/>
            </a:ln>
            <a:effectLst/>
          </p:spPr>
        </p:cxnSp>
        <p:cxnSp>
          <p:nvCxnSpPr>
            <p:cNvPr id="389" name="Straight Connector 388"/>
            <p:cNvCxnSpPr>
              <a:endCxn id="420" idx="0"/>
            </p:cNvCxnSpPr>
            <p:nvPr/>
          </p:nvCxnSpPr>
          <p:spPr bwMode="auto">
            <a:xfrm>
              <a:off x="4967588" y="3380308"/>
              <a:ext cx="1" cy="161808"/>
            </a:xfrm>
            <a:prstGeom prst="line">
              <a:avLst/>
            </a:prstGeom>
            <a:noFill/>
            <a:ln w="19050" cap="flat" cmpd="sng" algn="ctr">
              <a:solidFill>
                <a:schemeClr val="accent5"/>
              </a:solidFill>
              <a:prstDash val="solid"/>
              <a:round/>
              <a:headEnd type="none" w="med" len="med"/>
              <a:tailEnd type="none" w="med" len="med"/>
            </a:ln>
            <a:effectLst/>
          </p:spPr>
        </p:cxnSp>
        <p:cxnSp>
          <p:nvCxnSpPr>
            <p:cNvPr id="390" name="Straight Connector 389"/>
            <p:cNvCxnSpPr>
              <a:stCxn id="419" idx="2"/>
            </p:cNvCxnSpPr>
            <p:nvPr/>
          </p:nvCxnSpPr>
          <p:spPr bwMode="auto">
            <a:xfrm>
              <a:off x="4967588" y="4204761"/>
              <a:ext cx="0" cy="211893"/>
            </a:xfrm>
            <a:prstGeom prst="line">
              <a:avLst/>
            </a:prstGeom>
            <a:noFill/>
            <a:ln w="19050" cap="flat" cmpd="sng" algn="ctr">
              <a:solidFill>
                <a:schemeClr val="accent5"/>
              </a:solidFill>
              <a:prstDash val="solid"/>
              <a:round/>
              <a:headEnd type="none" w="med" len="med"/>
              <a:tailEnd type="none" w="med" len="med"/>
            </a:ln>
            <a:effectLst/>
          </p:spPr>
        </p:cxnSp>
        <p:cxnSp>
          <p:nvCxnSpPr>
            <p:cNvPr id="391" name="Straight Connector 390"/>
            <p:cNvCxnSpPr/>
            <p:nvPr/>
          </p:nvCxnSpPr>
          <p:spPr bwMode="auto">
            <a:xfrm>
              <a:off x="5243025" y="4439766"/>
              <a:ext cx="0" cy="211893"/>
            </a:xfrm>
            <a:prstGeom prst="line">
              <a:avLst/>
            </a:prstGeom>
            <a:noFill/>
            <a:ln w="19050" cap="flat" cmpd="sng" algn="ctr">
              <a:solidFill>
                <a:srgbClr val="0070C0"/>
              </a:solidFill>
              <a:prstDash val="solid"/>
              <a:round/>
              <a:headEnd type="none" w="med" len="med"/>
              <a:tailEnd type="none" w="med" len="med"/>
            </a:ln>
            <a:effectLst/>
          </p:spPr>
        </p:cxnSp>
        <p:cxnSp>
          <p:nvCxnSpPr>
            <p:cNvPr id="392" name="Straight Connector 391"/>
            <p:cNvCxnSpPr>
              <a:endCxn id="430" idx="0"/>
            </p:cNvCxnSpPr>
            <p:nvPr/>
          </p:nvCxnSpPr>
          <p:spPr bwMode="auto">
            <a:xfrm flipH="1">
              <a:off x="5238788" y="3295552"/>
              <a:ext cx="4238" cy="161808"/>
            </a:xfrm>
            <a:prstGeom prst="line">
              <a:avLst/>
            </a:prstGeom>
            <a:noFill/>
            <a:ln w="19050" cap="flat" cmpd="sng" algn="ctr">
              <a:solidFill>
                <a:srgbClr val="0070C0"/>
              </a:solidFill>
              <a:prstDash val="solid"/>
              <a:round/>
              <a:headEnd type="none" w="med" len="med"/>
              <a:tailEnd type="none" w="med" len="med"/>
            </a:ln>
            <a:effectLst/>
          </p:spPr>
        </p:cxnSp>
        <p:cxnSp>
          <p:nvCxnSpPr>
            <p:cNvPr id="393" name="Straight Connector 392"/>
            <p:cNvCxnSpPr>
              <a:endCxn id="421" idx="0"/>
            </p:cNvCxnSpPr>
            <p:nvPr/>
          </p:nvCxnSpPr>
          <p:spPr bwMode="auto">
            <a:xfrm>
              <a:off x="5937976" y="3364899"/>
              <a:ext cx="4239" cy="127137"/>
            </a:xfrm>
            <a:prstGeom prst="line">
              <a:avLst/>
            </a:prstGeom>
            <a:noFill/>
            <a:ln w="19050" cap="flat" cmpd="sng" algn="ctr">
              <a:solidFill>
                <a:schemeClr val="accent5"/>
              </a:solidFill>
              <a:prstDash val="solid"/>
              <a:round/>
              <a:headEnd type="none" w="med" len="med"/>
              <a:tailEnd type="none" w="med" len="med"/>
            </a:ln>
            <a:effectLst/>
          </p:spPr>
        </p:cxnSp>
        <p:cxnSp>
          <p:nvCxnSpPr>
            <p:cNvPr id="394" name="Straight Connector 393"/>
            <p:cNvCxnSpPr/>
            <p:nvPr/>
          </p:nvCxnSpPr>
          <p:spPr bwMode="auto">
            <a:xfrm>
              <a:off x="5937975" y="4293371"/>
              <a:ext cx="0" cy="188775"/>
            </a:xfrm>
            <a:prstGeom prst="line">
              <a:avLst/>
            </a:prstGeom>
            <a:noFill/>
            <a:ln w="19050" cap="flat" cmpd="sng" algn="ctr">
              <a:solidFill>
                <a:schemeClr val="accent5"/>
              </a:solidFill>
              <a:prstDash val="solid"/>
              <a:round/>
              <a:headEnd type="none" w="med" len="med"/>
              <a:tailEnd type="none" w="med" len="med"/>
            </a:ln>
            <a:effectLst/>
          </p:spPr>
        </p:cxnSp>
        <p:cxnSp>
          <p:nvCxnSpPr>
            <p:cNvPr id="395" name="Straight Connector 394"/>
            <p:cNvCxnSpPr>
              <a:endCxn id="427" idx="0"/>
            </p:cNvCxnSpPr>
            <p:nvPr/>
          </p:nvCxnSpPr>
          <p:spPr bwMode="auto">
            <a:xfrm>
              <a:off x="6217651" y="3203090"/>
              <a:ext cx="4239" cy="215744"/>
            </a:xfrm>
            <a:prstGeom prst="line">
              <a:avLst/>
            </a:prstGeom>
            <a:noFill/>
            <a:ln w="19050" cap="flat" cmpd="sng" algn="ctr">
              <a:solidFill>
                <a:srgbClr val="0070C0"/>
              </a:solidFill>
              <a:prstDash val="solid"/>
              <a:round/>
              <a:headEnd type="none" w="med" len="med"/>
              <a:tailEnd type="none" w="med" len="med"/>
            </a:ln>
            <a:effectLst/>
          </p:spPr>
        </p:cxnSp>
        <p:cxnSp>
          <p:nvCxnSpPr>
            <p:cNvPr id="396" name="Straight Connector 395"/>
            <p:cNvCxnSpPr/>
            <p:nvPr/>
          </p:nvCxnSpPr>
          <p:spPr bwMode="auto">
            <a:xfrm>
              <a:off x="6213412" y="4489852"/>
              <a:ext cx="4239" cy="258121"/>
            </a:xfrm>
            <a:prstGeom prst="line">
              <a:avLst/>
            </a:prstGeom>
            <a:noFill/>
            <a:ln w="19050" cap="flat" cmpd="sng" algn="ctr">
              <a:solidFill>
                <a:srgbClr val="0070C0"/>
              </a:solidFill>
              <a:prstDash val="solid"/>
              <a:round/>
              <a:headEnd type="none" w="med" len="med"/>
              <a:tailEnd type="none" w="med" len="med"/>
            </a:ln>
            <a:effectLst/>
          </p:spPr>
        </p:cxnSp>
        <p:cxnSp>
          <p:nvCxnSpPr>
            <p:cNvPr id="397" name="Straight Connector 396"/>
            <p:cNvCxnSpPr/>
            <p:nvPr/>
          </p:nvCxnSpPr>
          <p:spPr bwMode="auto">
            <a:xfrm>
              <a:off x="7195387" y="2691722"/>
              <a:ext cx="2250" cy="326447"/>
            </a:xfrm>
            <a:prstGeom prst="line">
              <a:avLst/>
            </a:prstGeom>
            <a:noFill/>
            <a:ln w="19050" cap="flat" cmpd="sng" algn="ctr">
              <a:solidFill>
                <a:srgbClr val="0070C0"/>
              </a:solidFill>
              <a:prstDash val="solid"/>
              <a:round/>
              <a:headEnd type="none" w="med" len="med"/>
              <a:tailEnd type="none" w="med" len="med"/>
            </a:ln>
            <a:effectLst/>
          </p:spPr>
        </p:cxnSp>
        <p:cxnSp>
          <p:nvCxnSpPr>
            <p:cNvPr id="398" name="Straight Connector 397"/>
            <p:cNvCxnSpPr/>
            <p:nvPr/>
          </p:nvCxnSpPr>
          <p:spPr bwMode="auto">
            <a:xfrm>
              <a:off x="7196511" y="4751038"/>
              <a:ext cx="0" cy="445326"/>
            </a:xfrm>
            <a:prstGeom prst="line">
              <a:avLst/>
            </a:prstGeom>
            <a:noFill/>
            <a:ln w="19050" cap="flat" cmpd="sng" algn="ctr">
              <a:solidFill>
                <a:srgbClr val="0070C0"/>
              </a:solidFill>
              <a:prstDash val="solid"/>
              <a:round/>
              <a:headEnd type="none" w="med" len="med"/>
              <a:tailEnd type="none" w="med" len="med"/>
            </a:ln>
            <a:effectLst/>
          </p:spPr>
        </p:cxnSp>
        <p:cxnSp>
          <p:nvCxnSpPr>
            <p:cNvPr id="399" name="Straight Connector 398"/>
            <p:cNvCxnSpPr/>
            <p:nvPr/>
          </p:nvCxnSpPr>
          <p:spPr bwMode="auto">
            <a:xfrm>
              <a:off x="3959062" y="3310962"/>
              <a:ext cx="72037" cy="0"/>
            </a:xfrm>
            <a:prstGeom prst="line">
              <a:avLst/>
            </a:prstGeom>
            <a:noFill/>
            <a:ln w="19050" cap="flat" cmpd="sng" algn="ctr">
              <a:solidFill>
                <a:schemeClr val="accent5"/>
              </a:solidFill>
              <a:prstDash val="solid"/>
              <a:round/>
              <a:headEnd type="none" w="med" len="med"/>
              <a:tailEnd type="none" w="med" len="med"/>
            </a:ln>
            <a:effectLst/>
          </p:spPr>
        </p:cxnSp>
        <p:cxnSp>
          <p:nvCxnSpPr>
            <p:cNvPr id="400" name="Straight Connector 399"/>
            <p:cNvCxnSpPr/>
            <p:nvPr/>
          </p:nvCxnSpPr>
          <p:spPr bwMode="auto">
            <a:xfrm>
              <a:off x="3954824" y="4512964"/>
              <a:ext cx="72037" cy="0"/>
            </a:xfrm>
            <a:prstGeom prst="line">
              <a:avLst/>
            </a:prstGeom>
            <a:noFill/>
            <a:ln w="19050" cap="flat" cmpd="sng" algn="ctr">
              <a:solidFill>
                <a:schemeClr val="accent5"/>
              </a:solidFill>
              <a:prstDash val="solid"/>
              <a:round/>
              <a:headEnd type="none" w="med" len="med"/>
              <a:tailEnd type="none" w="med" len="med"/>
            </a:ln>
            <a:effectLst/>
          </p:spPr>
        </p:cxnSp>
        <p:cxnSp>
          <p:nvCxnSpPr>
            <p:cNvPr id="401" name="Straight Connector 400"/>
            <p:cNvCxnSpPr/>
            <p:nvPr/>
          </p:nvCxnSpPr>
          <p:spPr bwMode="auto">
            <a:xfrm>
              <a:off x="4929450" y="4420494"/>
              <a:ext cx="72037" cy="0"/>
            </a:xfrm>
            <a:prstGeom prst="line">
              <a:avLst/>
            </a:prstGeom>
            <a:noFill/>
            <a:ln w="19050" cap="flat" cmpd="sng" algn="ctr">
              <a:solidFill>
                <a:schemeClr val="accent5"/>
              </a:solidFill>
              <a:prstDash val="solid"/>
              <a:round/>
              <a:headEnd type="none" w="med" len="med"/>
              <a:tailEnd type="none" w="med" len="med"/>
            </a:ln>
            <a:effectLst/>
          </p:spPr>
        </p:cxnSp>
        <p:cxnSp>
          <p:nvCxnSpPr>
            <p:cNvPr id="402" name="Straight Connector 401"/>
            <p:cNvCxnSpPr/>
            <p:nvPr/>
          </p:nvCxnSpPr>
          <p:spPr bwMode="auto">
            <a:xfrm>
              <a:off x="4929450" y="3380299"/>
              <a:ext cx="72037" cy="0"/>
            </a:xfrm>
            <a:prstGeom prst="line">
              <a:avLst/>
            </a:prstGeom>
            <a:noFill/>
            <a:ln w="19050" cap="flat" cmpd="sng" algn="ctr">
              <a:solidFill>
                <a:schemeClr val="accent5"/>
              </a:solidFill>
              <a:prstDash val="solid"/>
              <a:round/>
              <a:headEnd type="none" w="med" len="med"/>
              <a:tailEnd type="none" w="med" len="med"/>
            </a:ln>
            <a:effectLst/>
          </p:spPr>
        </p:cxnSp>
        <p:cxnSp>
          <p:nvCxnSpPr>
            <p:cNvPr id="403" name="Straight Connector 402"/>
            <p:cNvCxnSpPr/>
            <p:nvPr/>
          </p:nvCxnSpPr>
          <p:spPr bwMode="auto">
            <a:xfrm>
              <a:off x="5904075" y="3357182"/>
              <a:ext cx="72037" cy="0"/>
            </a:xfrm>
            <a:prstGeom prst="line">
              <a:avLst/>
            </a:prstGeom>
            <a:noFill/>
            <a:ln w="19050" cap="flat" cmpd="sng" algn="ctr">
              <a:solidFill>
                <a:schemeClr val="accent5"/>
              </a:solidFill>
              <a:prstDash val="solid"/>
              <a:round/>
              <a:headEnd type="none" w="med" len="med"/>
              <a:tailEnd type="none" w="med" len="med"/>
            </a:ln>
            <a:effectLst/>
          </p:spPr>
        </p:cxnSp>
        <p:cxnSp>
          <p:nvCxnSpPr>
            <p:cNvPr id="404" name="Straight Connector 403"/>
            <p:cNvCxnSpPr/>
            <p:nvPr/>
          </p:nvCxnSpPr>
          <p:spPr bwMode="auto">
            <a:xfrm>
              <a:off x="5904075" y="4474428"/>
              <a:ext cx="72037" cy="0"/>
            </a:xfrm>
            <a:prstGeom prst="line">
              <a:avLst/>
            </a:prstGeom>
            <a:noFill/>
            <a:ln w="19050" cap="flat" cmpd="sng" algn="ctr">
              <a:solidFill>
                <a:schemeClr val="accent5"/>
              </a:solidFill>
              <a:prstDash val="solid"/>
              <a:round/>
              <a:headEnd type="none" w="med" len="med"/>
              <a:tailEnd type="none" w="med" len="med"/>
            </a:ln>
            <a:effectLst/>
          </p:spPr>
        </p:cxnSp>
        <p:cxnSp>
          <p:nvCxnSpPr>
            <p:cNvPr id="405" name="Straight Connector 404"/>
            <p:cNvCxnSpPr/>
            <p:nvPr/>
          </p:nvCxnSpPr>
          <p:spPr bwMode="auto">
            <a:xfrm>
              <a:off x="6874461" y="4408927"/>
              <a:ext cx="72037" cy="0"/>
            </a:xfrm>
            <a:prstGeom prst="line">
              <a:avLst/>
            </a:prstGeom>
            <a:noFill/>
            <a:ln w="19050" cap="flat" cmpd="sng" algn="ctr">
              <a:solidFill>
                <a:schemeClr val="accent5"/>
              </a:solidFill>
              <a:prstDash val="solid"/>
              <a:round/>
              <a:headEnd type="none" w="med" len="med"/>
              <a:tailEnd type="none" w="med" len="med"/>
            </a:ln>
            <a:effectLst/>
          </p:spPr>
        </p:cxnSp>
        <p:cxnSp>
          <p:nvCxnSpPr>
            <p:cNvPr id="406" name="Straight Connector 405"/>
            <p:cNvCxnSpPr/>
            <p:nvPr/>
          </p:nvCxnSpPr>
          <p:spPr bwMode="auto">
            <a:xfrm>
              <a:off x="6874461" y="3445784"/>
              <a:ext cx="72037" cy="0"/>
            </a:xfrm>
            <a:prstGeom prst="line">
              <a:avLst/>
            </a:prstGeom>
            <a:noFill/>
            <a:ln w="19050" cap="flat" cmpd="sng" algn="ctr">
              <a:solidFill>
                <a:schemeClr val="accent5"/>
              </a:solidFill>
              <a:prstDash val="solid"/>
              <a:round/>
              <a:headEnd type="none" w="med" len="med"/>
              <a:tailEnd type="none" w="med" len="med"/>
            </a:ln>
            <a:effectLst/>
          </p:spPr>
        </p:cxnSp>
        <p:cxnSp>
          <p:nvCxnSpPr>
            <p:cNvPr id="407" name="Straight Connector 406"/>
            <p:cNvCxnSpPr>
              <a:endCxn id="423" idx="0"/>
            </p:cNvCxnSpPr>
            <p:nvPr/>
          </p:nvCxnSpPr>
          <p:spPr bwMode="auto">
            <a:xfrm>
              <a:off x="6912600" y="3438097"/>
              <a:ext cx="4238" cy="134840"/>
            </a:xfrm>
            <a:prstGeom prst="line">
              <a:avLst/>
            </a:prstGeom>
            <a:noFill/>
            <a:ln w="19050" cap="flat" cmpd="sng" algn="ctr">
              <a:solidFill>
                <a:schemeClr val="accent5"/>
              </a:solidFill>
              <a:prstDash val="solid"/>
              <a:round/>
              <a:headEnd type="none" w="med" len="med"/>
              <a:tailEnd type="none" w="med" len="med"/>
            </a:ln>
            <a:effectLst/>
          </p:spPr>
        </p:cxnSp>
        <p:cxnSp>
          <p:nvCxnSpPr>
            <p:cNvPr id="408" name="Straight Connector 407"/>
            <p:cNvCxnSpPr/>
            <p:nvPr/>
          </p:nvCxnSpPr>
          <p:spPr bwMode="auto">
            <a:xfrm>
              <a:off x="6912600" y="4250991"/>
              <a:ext cx="0" cy="161809"/>
            </a:xfrm>
            <a:prstGeom prst="line">
              <a:avLst/>
            </a:prstGeom>
            <a:noFill/>
            <a:ln w="19050" cap="flat" cmpd="sng" algn="ctr">
              <a:solidFill>
                <a:schemeClr val="accent5"/>
              </a:solidFill>
              <a:prstDash val="solid"/>
              <a:round/>
              <a:headEnd type="none" w="med" len="med"/>
              <a:tailEnd type="none" w="med" len="med"/>
            </a:ln>
            <a:effectLst/>
          </p:spPr>
        </p:cxnSp>
        <p:cxnSp>
          <p:nvCxnSpPr>
            <p:cNvPr id="409" name="Straight Connector 408"/>
            <p:cNvCxnSpPr/>
            <p:nvPr/>
          </p:nvCxnSpPr>
          <p:spPr bwMode="auto">
            <a:xfrm>
              <a:off x="4234500" y="3310962"/>
              <a:ext cx="72037" cy="0"/>
            </a:xfrm>
            <a:prstGeom prst="line">
              <a:avLst/>
            </a:prstGeom>
            <a:noFill/>
            <a:ln w="19050" cap="flat" cmpd="sng" algn="ctr">
              <a:solidFill>
                <a:srgbClr val="0070C0"/>
              </a:solidFill>
              <a:prstDash val="solid"/>
              <a:round/>
              <a:headEnd type="none" w="med" len="med"/>
              <a:tailEnd type="none" w="med" len="med"/>
            </a:ln>
            <a:effectLst/>
          </p:spPr>
        </p:cxnSp>
        <p:cxnSp>
          <p:nvCxnSpPr>
            <p:cNvPr id="410" name="Straight Connector 409"/>
            <p:cNvCxnSpPr/>
            <p:nvPr/>
          </p:nvCxnSpPr>
          <p:spPr bwMode="auto">
            <a:xfrm>
              <a:off x="4234500" y="4528376"/>
              <a:ext cx="72037" cy="0"/>
            </a:xfrm>
            <a:prstGeom prst="line">
              <a:avLst/>
            </a:prstGeom>
            <a:noFill/>
            <a:ln w="19050" cap="flat" cmpd="sng" algn="ctr">
              <a:solidFill>
                <a:srgbClr val="0070C0"/>
              </a:solidFill>
              <a:prstDash val="solid"/>
              <a:round/>
              <a:headEnd type="none" w="med" len="med"/>
              <a:tailEnd type="none" w="med" len="med"/>
            </a:ln>
            <a:effectLst/>
          </p:spPr>
        </p:cxnSp>
        <p:cxnSp>
          <p:nvCxnSpPr>
            <p:cNvPr id="411" name="Straight Connector 410"/>
            <p:cNvCxnSpPr/>
            <p:nvPr/>
          </p:nvCxnSpPr>
          <p:spPr bwMode="auto">
            <a:xfrm>
              <a:off x="5204887" y="4647817"/>
              <a:ext cx="72037" cy="0"/>
            </a:xfrm>
            <a:prstGeom prst="line">
              <a:avLst/>
            </a:prstGeom>
            <a:noFill/>
            <a:ln w="19050" cap="flat" cmpd="sng" algn="ctr">
              <a:solidFill>
                <a:srgbClr val="0070C0"/>
              </a:solidFill>
              <a:prstDash val="solid"/>
              <a:round/>
              <a:headEnd type="none" w="med" len="med"/>
              <a:tailEnd type="none" w="med" len="med"/>
            </a:ln>
            <a:effectLst/>
          </p:spPr>
        </p:cxnSp>
        <p:cxnSp>
          <p:nvCxnSpPr>
            <p:cNvPr id="412" name="Straight Connector 411"/>
            <p:cNvCxnSpPr/>
            <p:nvPr/>
          </p:nvCxnSpPr>
          <p:spPr bwMode="auto">
            <a:xfrm>
              <a:off x="5204887" y="3287860"/>
              <a:ext cx="72037" cy="0"/>
            </a:xfrm>
            <a:prstGeom prst="line">
              <a:avLst/>
            </a:prstGeom>
            <a:noFill/>
            <a:ln w="19050" cap="flat" cmpd="sng" algn="ctr">
              <a:solidFill>
                <a:srgbClr val="0070C0"/>
              </a:solidFill>
              <a:prstDash val="solid"/>
              <a:round/>
              <a:headEnd type="none" w="med" len="med"/>
              <a:tailEnd type="none" w="med" len="med"/>
            </a:ln>
            <a:effectLst/>
          </p:spPr>
        </p:cxnSp>
        <p:cxnSp>
          <p:nvCxnSpPr>
            <p:cNvPr id="413" name="Straight Connector 412"/>
            <p:cNvCxnSpPr/>
            <p:nvPr/>
          </p:nvCxnSpPr>
          <p:spPr bwMode="auto">
            <a:xfrm>
              <a:off x="6183749" y="3199241"/>
              <a:ext cx="72037" cy="0"/>
            </a:xfrm>
            <a:prstGeom prst="line">
              <a:avLst/>
            </a:prstGeom>
            <a:noFill/>
            <a:ln w="19050" cap="flat" cmpd="sng" algn="ctr">
              <a:solidFill>
                <a:srgbClr val="0070C0"/>
              </a:solidFill>
              <a:prstDash val="solid"/>
              <a:round/>
              <a:headEnd type="none" w="med" len="med"/>
              <a:tailEnd type="none" w="med" len="med"/>
            </a:ln>
            <a:effectLst/>
          </p:spPr>
        </p:cxnSp>
        <p:cxnSp>
          <p:nvCxnSpPr>
            <p:cNvPr id="414" name="Straight Connector 413"/>
            <p:cNvCxnSpPr/>
            <p:nvPr/>
          </p:nvCxnSpPr>
          <p:spPr bwMode="auto">
            <a:xfrm>
              <a:off x="6183749" y="4751827"/>
              <a:ext cx="72037" cy="0"/>
            </a:xfrm>
            <a:prstGeom prst="line">
              <a:avLst/>
            </a:prstGeom>
            <a:noFill/>
            <a:ln w="19050" cap="flat" cmpd="sng" algn="ctr">
              <a:solidFill>
                <a:srgbClr val="0070C0"/>
              </a:solidFill>
              <a:prstDash val="solid"/>
              <a:round/>
              <a:headEnd type="none" w="med" len="med"/>
              <a:tailEnd type="none" w="med" len="med"/>
            </a:ln>
            <a:effectLst/>
          </p:spPr>
        </p:cxnSp>
        <p:cxnSp>
          <p:nvCxnSpPr>
            <p:cNvPr id="415" name="Straight Connector 414"/>
            <p:cNvCxnSpPr/>
            <p:nvPr/>
          </p:nvCxnSpPr>
          <p:spPr bwMode="auto">
            <a:xfrm>
              <a:off x="7160493" y="5198255"/>
              <a:ext cx="72037" cy="0"/>
            </a:xfrm>
            <a:prstGeom prst="line">
              <a:avLst/>
            </a:prstGeom>
            <a:noFill/>
            <a:ln w="19050" cap="flat" cmpd="sng" algn="ctr">
              <a:solidFill>
                <a:srgbClr val="0070C0"/>
              </a:solidFill>
              <a:prstDash val="solid"/>
              <a:round/>
              <a:headEnd type="none" w="med" len="med"/>
              <a:tailEnd type="none" w="med" len="med"/>
            </a:ln>
            <a:effectLst/>
          </p:spPr>
        </p:cxnSp>
        <p:cxnSp>
          <p:nvCxnSpPr>
            <p:cNvPr id="416" name="Straight Connector 415"/>
            <p:cNvCxnSpPr/>
            <p:nvPr/>
          </p:nvCxnSpPr>
          <p:spPr bwMode="auto">
            <a:xfrm>
              <a:off x="7160493" y="2691172"/>
              <a:ext cx="72037" cy="0"/>
            </a:xfrm>
            <a:prstGeom prst="line">
              <a:avLst/>
            </a:prstGeom>
            <a:noFill/>
            <a:ln w="19050" cap="flat" cmpd="sng" algn="ctr">
              <a:solidFill>
                <a:srgbClr val="0070C0"/>
              </a:solidFill>
              <a:prstDash val="solid"/>
              <a:round/>
              <a:headEnd type="none" w="med" len="med"/>
              <a:tailEnd type="none" w="med" len="med"/>
            </a:ln>
            <a:effectLst/>
          </p:spPr>
        </p:cxnSp>
        <p:sp>
          <p:nvSpPr>
            <p:cNvPr id="417" name="Rectangle 416"/>
            <p:cNvSpPr/>
            <p:nvPr/>
          </p:nvSpPr>
          <p:spPr bwMode="auto">
            <a:xfrm>
              <a:off x="3853126" y="3542117"/>
              <a:ext cx="279675" cy="104020"/>
            </a:xfrm>
            <a:prstGeom prst="rect">
              <a:avLst/>
            </a:prstGeom>
            <a:solidFill>
              <a:schemeClr val="accent5"/>
            </a:solidFill>
            <a:ln w="19050" cap="flat" cmpd="sng" algn="ctr">
              <a:noFill/>
              <a:prstDash val="solid"/>
              <a:round/>
              <a:headEnd type="none" w="med" len="med"/>
              <a:tailEnd type="none" w="med" len="med"/>
            </a:ln>
            <a:effectLst/>
          </p:spPr>
          <p:txBody>
            <a:bodyPr vert="horz" wrap="square" lIns="89896" tIns="44948" rIns="89896" bIns="44948" numCol="1" rtlCol="0" anchor="t" anchorCtr="0" compatLnSpc="1">
              <a:prstTxWarp prst="textNoShape">
                <a:avLst/>
              </a:prstTxWarp>
            </a:bodyPr>
            <a:lstStyle/>
            <a:p>
              <a:pPr marL="337129" indent="-337129" fontAlgn="base">
                <a:spcBef>
                  <a:spcPct val="20000"/>
                </a:spcBef>
                <a:spcAft>
                  <a:spcPct val="0"/>
                </a:spcAft>
                <a:buClr>
                  <a:schemeClr val="tx1"/>
                </a:buClr>
                <a:buFont typeface="Wingdings" pitchFamily="2" charset="2"/>
                <a:buChar char="§"/>
              </a:pPr>
              <a:endParaRPr lang="en-US" sz="3177" b="1" dirty="0">
                <a:cs typeface="Arial" pitchFamily="34" charset="0"/>
              </a:endParaRPr>
            </a:p>
          </p:txBody>
        </p:sp>
        <p:sp>
          <p:nvSpPr>
            <p:cNvPr id="418" name="Rectangle 417"/>
            <p:cNvSpPr/>
            <p:nvPr/>
          </p:nvSpPr>
          <p:spPr bwMode="auto">
            <a:xfrm>
              <a:off x="3853126" y="4073772"/>
              <a:ext cx="279675" cy="104020"/>
            </a:xfrm>
            <a:prstGeom prst="rect">
              <a:avLst/>
            </a:prstGeom>
            <a:solidFill>
              <a:schemeClr val="accent5"/>
            </a:solidFill>
            <a:ln w="19050" cap="flat" cmpd="sng" algn="ctr">
              <a:noFill/>
              <a:prstDash val="solid"/>
              <a:round/>
              <a:headEnd type="none" w="med" len="med"/>
              <a:tailEnd type="none" w="med" len="med"/>
            </a:ln>
            <a:effectLst/>
          </p:spPr>
          <p:txBody>
            <a:bodyPr vert="horz" wrap="square" lIns="89896" tIns="44948" rIns="89896" bIns="44948" numCol="1" rtlCol="0" anchor="t" anchorCtr="0" compatLnSpc="1">
              <a:prstTxWarp prst="textNoShape">
                <a:avLst/>
              </a:prstTxWarp>
            </a:bodyPr>
            <a:lstStyle/>
            <a:p>
              <a:pPr marL="337129" indent="-337129" fontAlgn="base">
                <a:spcBef>
                  <a:spcPct val="20000"/>
                </a:spcBef>
                <a:spcAft>
                  <a:spcPct val="0"/>
                </a:spcAft>
                <a:buClr>
                  <a:schemeClr val="tx1"/>
                </a:buClr>
                <a:buFont typeface="Wingdings" pitchFamily="2" charset="2"/>
                <a:buChar char="§"/>
              </a:pPr>
              <a:endParaRPr lang="en-US" sz="3177" b="1" dirty="0">
                <a:cs typeface="Arial" pitchFamily="34" charset="0"/>
              </a:endParaRPr>
            </a:p>
          </p:txBody>
        </p:sp>
        <p:sp>
          <p:nvSpPr>
            <p:cNvPr id="419" name="Rectangle 418"/>
            <p:cNvSpPr/>
            <p:nvPr/>
          </p:nvSpPr>
          <p:spPr bwMode="auto">
            <a:xfrm>
              <a:off x="4827750" y="4073772"/>
              <a:ext cx="279675" cy="130987"/>
            </a:xfrm>
            <a:prstGeom prst="rect">
              <a:avLst/>
            </a:prstGeom>
            <a:solidFill>
              <a:schemeClr val="accent5"/>
            </a:solidFill>
            <a:ln w="19050" cap="flat" cmpd="sng" algn="ctr">
              <a:noFill/>
              <a:prstDash val="solid"/>
              <a:round/>
              <a:headEnd type="none" w="med" len="med"/>
              <a:tailEnd type="none" w="med" len="med"/>
            </a:ln>
            <a:effectLst/>
          </p:spPr>
          <p:txBody>
            <a:bodyPr vert="horz" wrap="square" lIns="89896" tIns="44948" rIns="89896" bIns="44948" numCol="1" rtlCol="0" anchor="t" anchorCtr="0" compatLnSpc="1">
              <a:prstTxWarp prst="textNoShape">
                <a:avLst/>
              </a:prstTxWarp>
            </a:bodyPr>
            <a:lstStyle/>
            <a:p>
              <a:pPr marL="337129" indent="-337129" fontAlgn="base">
                <a:spcBef>
                  <a:spcPct val="20000"/>
                </a:spcBef>
                <a:spcAft>
                  <a:spcPct val="0"/>
                </a:spcAft>
                <a:buClr>
                  <a:schemeClr val="tx1"/>
                </a:buClr>
                <a:buFont typeface="Wingdings" pitchFamily="2" charset="2"/>
                <a:buChar char="§"/>
              </a:pPr>
              <a:endParaRPr lang="en-US" sz="3177" b="1" dirty="0">
                <a:cs typeface="Arial" pitchFamily="34" charset="0"/>
              </a:endParaRPr>
            </a:p>
          </p:txBody>
        </p:sp>
        <p:sp>
          <p:nvSpPr>
            <p:cNvPr id="420" name="Rectangle 419"/>
            <p:cNvSpPr/>
            <p:nvPr/>
          </p:nvSpPr>
          <p:spPr bwMode="auto">
            <a:xfrm>
              <a:off x="4827750" y="3542117"/>
              <a:ext cx="279675" cy="104018"/>
            </a:xfrm>
            <a:prstGeom prst="rect">
              <a:avLst/>
            </a:prstGeom>
            <a:solidFill>
              <a:schemeClr val="accent5"/>
            </a:solidFill>
            <a:ln w="19050" cap="flat" cmpd="sng" algn="ctr">
              <a:noFill/>
              <a:prstDash val="solid"/>
              <a:round/>
              <a:headEnd type="none" w="med" len="med"/>
              <a:tailEnd type="none" w="med" len="med"/>
            </a:ln>
            <a:effectLst/>
          </p:spPr>
          <p:txBody>
            <a:bodyPr vert="horz" wrap="square" lIns="89896" tIns="44948" rIns="89896" bIns="44948" numCol="1" rtlCol="0" anchor="t" anchorCtr="0" compatLnSpc="1">
              <a:prstTxWarp prst="textNoShape">
                <a:avLst/>
              </a:prstTxWarp>
            </a:bodyPr>
            <a:lstStyle/>
            <a:p>
              <a:pPr marL="337129" indent="-337129" fontAlgn="base">
                <a:spcBef>
                  <a:spcPct val="20000"/>
                </a:spcBef>
                <a:spcAft>
                  <a:spcPct val="0"/>
                </a:spcAft>
                <a:buClr>
                  <a:schemeClr val="tx1"/>
                </a:buClr>
                <a:buFont typeface="Wingdings" pitchFamily="2" charset="2"/>
                <a:buChar char="§"/>
              </a:pPr>
              <a:endParaRPr lang="en-US" sz="3177" b="1" dirty="0">
                <a:cs typeface="Arial" pitchFamily="34" charset="0"/>
              </a:endParaRPr>
            </a:p>
          </p:txBody>
        </p:sp>
        <p:sp>
          <p:nvSpPr>
            <p:cNvPr id="421" name="Rectangle 420"/>
            <p:cNvSpPr/>
            <p:nvPr/>
          </p:nvSpPr>
          <p:spPr bwMode="auto">
            <a:xfrm>
              <a:off x="5802375" y="3492035"/>
              <a:ext cx="279675" cy="154101"/>
            </a:xfrm>
            <a:prstGeom prst="rect">
              <a:avLst/>
            </a:prstGeom>
            <a:solidFill>
              <a:schemeClr val="accent5"/>
            </a:solidFill>
            <a:ln w="19050" cap="flat" cmpd="sng" algn="ctr">
              <a:noFill/>
              <a:prstDash val="solid"/>
              <a:round/>
              <a:headEnd type="none" w="med" len="med"/>
              <a:tailEnd type="none" w="med" len="med"/>
            </a:ln>
            <a:effectLst/>
          </p:spPr>
          <p:txBody>
            <a:bodyPr vert="horz" wrap="square" lIns="89896" tIns="44948" rIns="89896" bIns="44948" numCol="1" rtlCol="0" anchor="t" anchorCtr="0" compatLnSpc="1">
              <a:prstTxWarp prst="textNoShape">
                <a:avLst/>
              </a:prstTxWarp>
            </a:bodyPr>
            <a:lstStyle/>
            <a:p>
              <a:pPr marL="337129" indent="-337129" fontAlgn="base">
                <a:spcBef>
                  <a:spcPct val="20000"/>
                </a:spcBef>
                <a:spcAft>
                  <a:spcPct val="0"/>
                </a:spcAft>
                <a:buClr>
                  <a:schemeClr val="tx1"/>
                </a:buClr>
                <a:buFont typeface="Wingdings" pitchFamily="2" charset="2"/>
                <a:buChar char="§"/>
              </a:pPr>
              <a:endParaRPr lang="en-US" sz="3177" b="1" dirty="0">
                <a:cs typeface="Arial" pitchFamily="34" charset="0"/>
              </a:endParaRPr>
            </a:p>
          </p:txBody>
        </p:sp>
        <p:sp>
          <p:nvSpPr>
            <p:cNvPr id="422" name="Rectangle 421"/>
            <p:cNvSpPr/>
            <p:nvPr/>
          </p:nvSpPr>
          <p:spPr bwMode="auto">
            <a:xfrm>
              <a:off x="5802375" y="4077625"/>
              <a:ext cx="279675" cy="215744"/>
            </a:xfrm>
            <a:prstGeom prst="rect">
              <a:avLst/>
            </a:prstGeom>
            <a:solidFill>
              <a:schemeClr val="accent5"/>
            </a:solidFill>
            <a:ln w="19050" cap="flat" cmpd="sng" algn="ctr">
              <a:noFill/>
              <a:prstDash val="solid"/>
              <a:round/>
              <a:headEnd type="none" w="med" len="med"/>
              <a:tailEnd type="none" w="med" len="med"/>
            </a:ln>
            <a:effectLst/>
          </p:spPr>
          <p:txBody>
            <a:bodyPr vert="horz" wrap="square" lIns="89896" tIns="44948" rIns="89896" bIns="44948" numCol="1" rtlCol="0" anchor="t" anchorCtr="0" compatLnSpc="1">
              <a:prstTxWarp prst="textNoShape">
                <a:avLst/>
              </a:prstTxWarp>
            </a:bodyPr>
            <a:lstStyle/>
            <a:p>
              <a:pPr marL="337129" indent="-337129" fontAlgn="base">
                <a:spcBef>
                  <a:spcPct val="20000"/>
                </a:spcBef>
                <a:spcAft>
                  <a:spcPct val="0"/>
                </a:spcAft>
                <a:buClr>
                  <a:schemeClr val="tx1"/>
                </a:buClr>
                <a:buFont typeface="Wingdings" pitchFamily="2" charset="2"/>
                <a:buChar char="§"/>
              </a:pPr>
              <a:endParaRPr lang="en-US" sz="3177" b="1" dirty="0">
                <a:cs typeface="Arial" pitchFamily="34" charset="0"/>
              </a:endParaRPr>
            </a:p>
          </p:txBody>
        </p:sp>
        <p:sp>
          <p:nvSpPr>
            <p:cNvPr id="423" name="Rectangle 422"/>
            <p:cNvSpPr/>
            <p:nvPr/>
          </p:nvSpPr>
          <p:spPr bwMode="auto">
            <a:xfrm>
              <a:off x="6777000" y="3572940"/>
              <a:ext cx="279675" cy="73197"/>
            </a:xfrm>
            <a:prstGeom prst="rect">
              <a:avLst/>
            </a:prstGeom>
            <a:solidFill>
              <a:schemeClr val="accent5"/>
            </a:solidFill>
            <a:ln w="19050" cap="flat" cmpd="sng" algn="ctr">
              <a:noFill/>
              <a:prstDash val="solid"/>
              <a:round/>
              <a:headEnd type="none" w="med" len="med"/>
              <a:tailEnd type="none" w="med" len="med"/>
            </a:ln>
            <a:effectLst/>
          </p:spPr>
          <p:txBody>
            <a:bodyPr vert="horz" wrap="square" lIns="89896" tIns="44948" rIns="89896" bIns="44948" numCol="1" rtlCol="0" anchor="t" anchorCtr="0" compatLnSpc="1">
              <a:prstTxWarp prst="textNoShape">
                <a:avLst/>
              </a:prstTxWarp>
            </a:bodyPr>
            <a:lstStyle/>
            <a:p>
              <a:pPr marL="337129" indent="-337129" fontAlgn="base">
                <a:spcBef>
                  <a:spcPct val="20000"/>
                </a:spcBef>
                <a:spcAft>
                  <a:spcPct val="0"/>
                </a:spcAft>
                <a:buClr>
                  <a:schemeClr val="tx1"/>
                </a:buClr>
                <a:buFont typeface="Wingdings" pitchFamily="2" charset="2"/>
                <a:buChar char="§"/>
              </a:pPr>
              <a:endParaRPr lang="en-US" sz="3177" b="1" dirty="0">
                <a:cs typeface="Arial" pitchFamily="34" charset="0"/>
              </a:endParaRPr>
            </a:p>
          </p:txBody>
        </p:sp>
        <p:sp>
          <p:nvSpPr>
            <p:cNvPr id="424" name="Rectangle 423"/>
            <p:cNvSpPr/>
            <p:nvPr/>
          </p:nvSpPr>
          <p:spPr bwMode="auto">
            <a:xfrm>
              <a:off x="6777000" y="4073773"/>
              <a:ext cx="279675" cy="181071"/>
            </a:xfrm>
            <a:prstGeom prst="rect">
              <a:avLst/>
            </a:prstGeom>
            <a:solidFill>
              <a:schemeClr val="accent5"/>
            </a:solidFill>
            <a:ln w="19050" cap="flat" cmpd="sng" algn="ctr">
              <a:noFill/>
              <a:prstDash val="solid"/>
              <a:round/>
              <a:headEnd type="none" w="med" len="med"/>
              <a:tailEnd type="none" w="med" len="med"/>
            </a:ln>
            <a:effectLst/>
          </p:spPr>
          <p:txBody>
            <a:bodyPr vert="horz" wrap="square" lIns="89896" tIns="44948" rIns="89896" bIns="44948" numCol="1" rtlCol="0" anchor="t" anchorCtr="0" compatLnSpc="1">
              <a:prstTxWarp prst="textNoShape">
                <a:avLst/>
              </a:prstTxWarp>
            </a:bodyPr>
            <a:lstStyle/>
            <a:p>
              <a:pPr marL="337129" indent="-337129" fontAlgn="base">
                <a:spcBef>
                  <a:spcPct val="20000"/>
                </a:spcBef>
                <a:spcAft>
                  <a:spcPct val="0"/>
                </a:spcAft>
                <a:buClr>
                  <a:schemeClr val="tx1"/>
                </a:buClr>
                <a:buFont typeface="Wingdings" pitchFamily="2" charset="2"/>
                <a:buChar char="§"/>
              </a:pPr>
              <a:endParaRPr lang="en-US" sz="3177" b="1" dirty="0">
                <a:cs typeface="Arial" pitchFamily="34" charset="0"/>
              </a:endParaRPr>
            </a:p>
          </p:txBody>
        </p:sp>
        <p:sp>
          <p:nvSpPr>
            <p:cNvPr id="425" name="Rectangle 424"/>
            <p:cNvSpPr/>
            <p:nvPr/>
          </p:nvSpPr>
          <p:spPr bwMode="auto">
            <a:xfrm>
              <a:off x="7056675" y="3018168"/>
              <a:ext cx="279675" cy="627967"/>
            </a:xfrm>
            <a:prstGeom prst="rect">
              <a:avLst/>
            </a:prstGeom>
            <a:solidFill>
              <a:srgbClr val="0070C0"/>
            </a:solidFill>
            <a:ln w="19050" cap="flat" cmpd="sng" algn="ctr">
              <a:noFill/>
              <a:prstDash val="solid"/>
              <a:round/>
              <a:headEnd type="none" w="med" len="med"/>
              <a:tailEnd type="none" w="med" len="med"/>
            </a:ln>
            <a:effectLst/>
          </p:spPr>
          <p:txBody>
            <a:bodyPr vert="horz" wrap="square" lIns="89896" tIns="44948" rIns="89896" bIns="44948" numCol="1" rtlCol="0" anchor="t" anchorCtr="0" compatLnSpc="1">
              <a:prstTxWarp prst="textNoShape">
                <a:avLst/>
              </a:prstTxWarp>
            </a:bodyPr>
            <a:lstStyle/>
            <a:p>
              <a:pPr marL="337129" indent="-337129" fontAlgn="base">
                <a:spcBef>
                  <a:spcPct val="20000"/>
                </a:spcBef>
                <a:spcAft>
                  <a:spcPct val="0"/>
                </a:spcAft>
                <a:buClr>
                  <a:schemeClr val="tx1"/>
                </a:buClr>
                <a:buFont typeface="Wingdings" pitchFamily="2" charset="2"/>
                <a:buChar char="§"/>
              </a:pPr>
              <a:endParaRPr lang="en-US" sz="3177" b="1" dirty="0">
                <a:cs typeface="Arial" pitchFamily="34" charset="0"/>
              </a:endParaRPr>
            </a:p>
          </p:txBody>
        </p:sp>
        <p:sp>
          <p:nvSpPr>
            <p:cNvPr id="426" name="Rectangle 425"/>
            <p:cNvSpPr/>
            <p:nvPr/>
          </p:nvSpPr>
          <p:spPr bwMode="auto">
            <a:xfrm>
              <a:off x="7056675" y="4077624"/>
              <a:ext cx="279675" cy="712726"/>
            </a:xfrm>
            <a:prstGeom prst="rect">
              <a:avLst/>
            </a:prstGeom>
            <a:solidFill>
              <a:srgbClr val="0070C0"/>
            </a:solidFill>
            <a:ln w="19050" cap="flat" cmpd="sng" algn="ctr">
              <a:noFill/>
              <a:prstDash val="solid"/>
              <a:round/>
              <a:headEnd type="none" w="med" len="med"/>
              <a:tailEnd type="none" w="med" len="med"/>
            </a:ln>
            <a:effectLst/>
          </p:spPr>
          <p:txBody>
            <a:bodyPr vert="horz" wrap="square" lIns="89896" tIns="44948" rIns="89896" bIns="44948" numCol="1" rtlCol="0" anchor="t" anchorCtr="0" compatLnSpc="1">
              <a:prstTxWarp prst="textNoShape">
                <a:avLst/>
              </a:prstTxWarp>
            </a:bodyPr>
            <a:lstStyle/>
            <a:p>
              <a:pPr marL="337129" indent="-337129" fontAlgn="base">
                <a:spcBef>
                  <a:spcPct val="20000"/>
                </a:spcBef>
                <a:spcAft>
                  <a:spcPct val="0"/>
                </a:spcAft>
                <a:buClr>
                  <a:schemeClr val="tx1"/>
                </a:buClr>
                <a:buFont typeface="Wingdings" pitchFamily="2" charset="2"/>
                <a:buChar char="§"/>
              </a:pPr>
              <a:endParaRPr lang="en-US" sz="3177" b="1" dirty="0">
                <a:cs typeface="Arial" pitchFamily="34" charset="0"/>
              </a:endParaRPr>
            </a:p>
          </p:txBody>
        </p:sp>
        <p:sp>
          <p:nvSpPr>
            <p:cNvPr id="427" name="Rectangle 426"/>
            <p:cNvSpPr/>
            <p:nvPr/>
          </p:nvSpPr>
          <p:spPr bwMode="auto">
            <a:xfrm>
              <a:off x="6082050" y="3418835"/>
              <a:ext cx="279675" cy="227300"/>
            </a:xfrm>
            <a:prstGeom prst="rect">
              <a:avLst/>
            </a:prstGeom>
            <a:solidFill>
              <a:srgbClr val="0070C0"/>
            </a:solidFill>
            <a:ln w="19050" cap="flat" cmpd="sng" algn="ctr">
              <a:noFill/>
              <a:prstDash val="solid"/>
              <a:round/>
              <a:headEnd type="none" w="med" len="med"/>
              <a:tailEnd type="none" w="med" len="med"/>
            </a:ln>
            <a:effectLst/>
          </p:spPr>
          <p:txBody>
            <a:bodyPr vert="horz" wrap="square" lIns="89896" tIns="44948" rIns="89896" bIns="44948" numCol="1" rtlCol="0" anchor="t" anchorCtr="0" compatLnSpc="1">
              <a:prstTxWarp prst="textNoShape">
                <a:avLst/>
              </a:prstTxWarp>
            </a:bodyPr>
            <a:lstStyle/>
            <a:p>
              <a:pPr marL="337129" indent="-337129" fontAlgn="base">
                <a:spcBef>
                  <a:spcPct val="20000"/>
                </a:spcBef>
                <a:spcAft>
                  <a:spcPct val="0"/>
                </a:spcAft>
                <a:buClr>
                  <a:schemeClr val="tx1"/>
                </a:buClr>
                <a:buFont typeface="Wingdings" pitchFamily="2" charset="2"/>
                <a:buChar char="§"/>
              </a:pPr>
              <a:endParaRPr lang="en-US" sz="3177" b="1" dirty="0">
                <a:cs typeface="Arial" pitchFamily="34" charset="0"/>
              </a:endParaRPr>
            </a:p>
          </p:txBody>
        </p:sp>
        <p:sp>
          <p:nvSpPr>
            <p:cNvPr id="428" name="Rectangle 427"/>
            <p:cNvSpPr/>
            <p:nvPr/>
          </p:nvSpPr>
          <p:spPr bwMode="auto">
            <a:xfrm>
              <a:off x="6082050" y="4073771"/>
              <a:ext cx="279675" cy="427636"/>
            </a:xfrm>
            <a:prstGeom prst="rect">
              <a:avLst/>
            </a:prstGeom>
            <a:solidFill>
              <a:srgbClr val="0070C0"/>
            </a:solidFill>
            <a:ln w="19050" cap="flat" cmpd="sng" algn="ctr">
              <a:noFill/>
              <a:prstDash val="solid"/>
              <a:round/>
              <a:headEnd type="none" w="med" len="med"/>
              <a:tailEnd type="none" w="med" len="med"/>
            </a:ln>
            <a:effectLst/>
          </p:spPr>
          <p:txBody>
            <a:bodyPr vert="horz" wrap="square" lIns="89896" tIns="44948" rIns="89896" bIns="44948" numCol="1" rtlCol="0" anchor="t" anchorCtr="0" compatLnSpc="1">
              <a:prstTxWarp prst="textNoShape">
                <a:avLst/>
              </a:prstTxWarp>
            </a:bodyPr>
            <a:lstStyle/>
            <a:p>
              <a:pPr marL="337129" indent="-337129" fontAlgn="base">
                <a:spcBef>
                  <a:spcPct val="20000"/>
                </a:spcBef>
                <a:spcAft>
                  <a:spcPct val="0"/>
                </a:spcAft>
                <a:buClr>
                  <a:schemeClr val="tx1"/>
                </a:buClr>
                <a:buFont typeface="Wingdings" pitchFamily="2" charset="2"/>
                <a:buChar char="§"/>
              </a:pPr>
              <a:endParaRPr lang="en-US" sz="3177" b="1" dirty="0">
                <a:cs typeface="Arial" pitchFamily="34" charset="0"/>
              </a:endParaRPr>
            </a:p>
          </p:txBody>
        </p:sp>
        <p:sp>
          <p:nvSpPr>
            <p:cNvPr id="429" name="Rectangle 428"/>
            <p:cNvSpPr/>
            <p:nvPr/>
          </p:nvSpPr>
          <p:spPr bwMode="auto">
            <a:xfrm>
              <a:off x="5098950" y="4073771"/>
              <a:ext cx="279675" cy="362142"/>
            </a:xfrm>
            <a:prstGeom prst="rect">
              <a:avLst/>
            </a:prstGeom>
            <a:solidFill>
              <a:srgbClr val="0070C0"/>
            </a:solidFill>
            <a:ln w="19050" cap="flat" cmpd="sng" algn="ctr">
              <a:noFill/>
              <a:prstDash val="solid"/>
              <a:round/>
              <a:headEnd type="none" w="med" len="med"/>
              <a:tailEnd type="none" w="med" len="med"/>
            </a:ln>
            <a:effectLst/>
          </p:spPr>
          <p:txBody>
            <a:bodyPr vert="horz" wrap="square" lIns="89896" tIns="44948" rIns="89896" bIns="44948" numCol="1" rtlCol="0" anchor="t" anchorCtr="0" compatLnSpc="1">
              <a:prstTxWarp prst="textNoShape">
                <a:avLst/>
              </a:prstTxWarp>
            </a:bodyPr>
            <a:lstStyle/>
            <a:p>
              <a:pPr marL="337129" indent="-337129" fontAlgn="base">
                <a:spcBef>
                  <a:spcPct val="20000"/>
                </a:spcBef>
                <a:spcAft>
                  <a:spcPct val="0"/>
                </a:spcAft>
                <a:buClr>
                  <a:schemeClr val="tx1"/>
                </a:buClr>
                <a:buFont typeface="Wingdings" pitchFamily="2" charset="2"/>
                <a:buChar char="§"/>
              </a:pPr>
              <a:endParaRPr lang="en-US" sz="3177" b="1" dirty="0">
                <a:cs typeface="Arial" pitchFamily="34" charset="0"/>
              </a:endParaRPr>
            </a:p>
          </p:txBody>
        </p:sp>
        <p:sp>
          <p:nvSpPr>
            <p:cNvPr id="430" name="Rectangle 429"/>
            <p:cNvSpPr/>
            <p:nvPr/>
          </p:nvSpPr>
          <p:spPr bwMode="auto">
            <a:xfrm>
              <a:off x="5098950" y="3457360"/>
              <a:ext cx="279675" cy="188776"/>
            </a:xfrm>
            <a:prstGeom prst="rect">
              <a:avLst/>
            </a:prstGeom>
            <a:solidFill>
              <a:srgbClr val="0070C0"/>
            </a:solidFill>
            <a:ln w="19050" cap="flat" cmpd="sng" algn="ctr">
              <a:noFill/>
              <a:prstDash val="solid"/>
              <a:round/>
              <a:headEnd type="none" w="med" len="med"/>
              <a:tailEnd type="none" w="med" len="med"/>
            </a:ln>
            <a:effectLst/>
          </p:spPr>
          <p:txBody>
            <a:bodyPr vert="horz" wrap="square" lIns="89896" tIns="44948" rIns="89896" bIns="44948" numCol="1" rtlCol="0" anchor="t" anchorCtr="0" compatLnSpc="1">
              <a:prstTxWarp prst="textNoShape">
                <a:avLst/>
              </a:prstTxWarp>
            </a:bodyPr>
            <a:lstStyle/>
            <a:p>
              <a:pPr marL="337129" indent="-337129" fontAlgn="base">
                <a:spcBef>
                  <a:spcPct val="20000"/>
                </a:spcBef>
                <a:spcAft>
                  <a:spcPct val="0"/>
                </a:spcAft>
                <a:buClr>
                  <a:schemeClr val="tx1"/>
                </a:buClr>
                <a:buFont typeface="Wingdings" pitchFamily="2" charset="2"/>
                <a:buChar char="§"/>
              </a:pPr>
              <a:endParaRPr lang="en-US" sz="3177" b="1" dirty="0">
                <a:cs typeface="Arial" pitchFamily="34" charset="0"/>
              </a:endParaRPr>
            </a:p>
          </p:txBody>
        </p:sp>
        <p:sp>
          <p:nvSpPr>
            <p:cNvPr id="431" name="Rectangle 430"/>
            <p:cNvSpPr/>
            <p:nvPr/>
          </p:nvSpPr>
          <p:spPr bwMode="auto">
            <a:xfrm>
              <a:off x="4132800" y="3445804"/>
              <a:ext cx="279675" cy="200333"/>
            </a:xfrm>
            <a:prstGeom prst="rect">
              <a:avLst/>
            </a:prstGeom>
            <a:solidFill>
              <a:srgbClr val="0070C0"/>
            </a:solidFill>
            <a:ln w="19050" cap="flat" cmpd="sng" algn="ctr">
              <a:noFill/>
              <a:prstDash val="solid"/>
              <a:round/>
              <a:headEnd type="none" w="med" len="med"/>
              <a:tailEnd type="none" w="med" len="med"/>
            </a:ln>
            <a:effectLst/>
          </p:spPr>
          <p:txBody>
            <a:bodyPr vert="horz" wrap="square" lIns="89896" tIns="44948" rIns="89896" bIns="44948" numCol="1" rtlCol="0" anchor="t" anchorCtr="0" compatLnSpc="1">
              <a:prstTxWarp prst="textNoShape">
                <a:avLst/>
              </a:prstTxWarp>
            </a:bodyPr>
            <a:lstStyle/>
            <a:p>
              <a:pPr marL="337129" indent="-337129" fontAlgn="base">
                <a:spcBef>
                  <a:spcPct val="20000"/>
                </a:spcBef>
                <a:spcAft>
                  <a:spcPct val="0"/>
                </a:spcAft>
                <a:buClr>
                  <a:schemeClr val="tx1"/>
                </a:buClr>
                <a:buFont typeface="Wingdings" pitchFamily="2" charset="2"/>
                <a:buChar char="§"/>
              </a:pPr>
              <a:endParaRPr lang="en-US" sz="3177" b="1" dirty="0">
                <a:cs typeface="Arial" pitchFamily="34" charset="0"/>
              </a:endParaRPr>
            </a:p>
          </p:txBody>
        </p:sp>
        <p:sp>
          <p:nvSpPr>
            <p:cNvPr id="432" name="Rectangle 431"/>
            <p:cNvSpPr/>
            <p:nvPr/>
          </p:nvSpPr>
          <p:spPr bwMode="auto">
            <a:xfrm>
              <a:off x="4132800" y="4077626"/>
              <a:ext cx="279675" cy="288943"/>
            </a:xfrm>
            <a:prstGeom prst="rect">
              <a:avLst/>
            </a:prstGeom>
            <a:solidFill>
              <a:srgbClr val="0070C0"/>
            </a:solidFill>
            <a:ln w="19050" cap="flat" cmpd="sng" algn="ctr">
              <a:noFill/>
              <a:prstDash val="solid"/>
              <a:round/>
              <a:headEnd type="none" w="med" len="med"/>
              <a:tailEnd type="none" w="med" len="med"/>
            </a:ln>
            <a:effectLst/>
          </p:spPr>
          <p:txBody>
            <a:bodyPr vert="horz" wrap="square" lIns="89896" tIns="44948" rIns="89896" bIns="44948" numCol="1" rtlCol="0" anchor="t" anchorCtr="0" compatLnSpc="1">
              <a:prstTxWarp prst="textNoShape">
                <a:avLst/>
              </a:prstTxWarp>
            </a:bodyPr>
            <a:lstStyle/>
            <a:p>
              <a:pPr marL="337129" indent="-337129" fontAlgn="base">
                <a:spcBef>
                  <a:spcPct val="20000"/>
                </a:spcBef>
                <a:spcAft>
                  <a:spcPct val="0"/>
                </a:spcAft>
                <a:buClr>
                  <a:schemeClr val="tx1"/>
                </a:buClr>
                <a:buFont typeface="Wingdings" pitchFamily="2" charset="2"/>
                <a:buChar char="§"/>
              </a:pPr>
              <a:endParaRPr lang="en-US" sz="3177" b="1" dirty="0">
                <a:cs typeface="Arial" pitchFamily="34" charset="0"/>
              </a:endParaRPr>
            </a:p>
          </p:txBody>
        </p:sp>
        <p:sp>
          <p:nvSpPr>
            <p:cNvPr id="433" name="Freeform 432"/>
            <p:cNvSpPr/>
            <p:nvPr/>
          </p:nvSpPr>
          <p:spPr bwMode="auto">
            <a:xfrm>
              <a:off x="3657596" y="2480380"/>
              <a:ext cx="3868751" cy="1169924"/>
            </a:xfrm>
            <a:custGeom>
              <a:avLst/>
              <a:gdLst>
                <a:gd name="connsiteX0" fmla="*/ 0 w 4348065"/>
                <a:gd name="connsiteY0" fmla="*/ 0 h 1446245"/>
                <a:gd name="connsiteX1" fmla="*/ 0 w 4348065"/>
                <a:gd name="connsiteY1" fmla="*/ 1446245 h 1446245"/>
                <a:gd name="connsiteX2" fmla="*/ 121297 w 4348065"/>
                <a:gd name="connsiteY2" fmla="*/ 1446245 h 1446245"/>
                <a:gd name="connsiteX3" fmla="*/ 4348065 w 4348065"/>
                <a:gd name="connsiteY3" fmla="*/ 1446245 h 1446245"/>
              </a:gdLst>
              <a:ahLst/>
              <a:cxnLst>
                <a:cxn ang="0">
                  <a:pos x="connsiteX0" y="connsiteY0"/>
                </a:cxn>
                <a:cxn ang="0">
                  <a:pos x="connsiteX1" y="connsiteY1"/>
                </a:cxn>
                <a:cxn ang="0">
                  <a:pos x="connsiteX2" y="connsiteY2"/>
                </a:cxn>
                <a:cxn ang="0">
                  <a:pos x="connsiteX3" y="connsiteY3"/>
                </a:cxn>
              </a:cxnLst>
              <a:rect l="l" t="t" r="r" b="b"/>
              <a:pathLst>
                <a:path w="4348065" h="1446245">
                  <a:moveTo>
                    <a:pt x="0" y="0"/>
                  </a:moveTo>
                  <a:lnTo>
                    <a:pt x="0" y="1446245"/>
                  </a:lnTo>
                  <a:lnTo>
                    <a:pt x="121297" y="1446245"/>
                  </a:lnTo>
                  <a:lnTo>
                    <a:pt x="4348065" y="1446245"/>
                  </a:lnTo>
                </a:path>
              </a:pathLst>
            </a:custGeom>
            <a:noFill/>
            <a:ln w="28575" cap="flat" cmpd="sng" algn="ctr">
              <a:solidFill>
                <a:schemeClr val="tx1"/>
              </a:solidFill>
              <a:prstDash val="solid"/>
              <a:round/>
              <a:headEnd type="none" w="med" len="med"/>
              <a:tailEnd type="none" w="med" len="med"/>
            </a:ln>
            <a:effectLst/>
          </p:spPr>
          <p:txBody>
            <a:bodyPr vert="horz" wrap="square" lIns="89896" tIns="44948" rIns="89896" bIns="44948" numCol="1" rtlCol="0" anchor="t" anchorCtr="0" compatLnSpc="1">
              <a:prstTxWarp prst="textNoShape">
                <a:avLst/>
              </a:prstTxWarp>
            </a:bodyPr>
            <a:lstStyle/>
            <a:p>
              <a:pPr marL="337129" indent="-337129" fontAlgn="base">
                <a:spcBef>
                  <a:spcPct val="20000"/>
                </a:spcBef>
                <a:spcAft>
                  <a:spcPct val="0"/>
                </a:spcAft>
                <a:buClr>
                  <a:schemeClr val="tx1"/>
                </a:buClr>
                <a:buFont typeface="Wingdings" pitchFamily="2" charset="2"/>
                <a:buChar char="§"/>
              </a:pPr>
              <a:endParaRPr lang="en-US" sz="3177" b="1" dirty="0">
                <a:cs typeface="Arial" pitchFamily="34" charset="0"/>
              </a:endParaRPr>
            </a:p>
          </p:txBody>
        </p:sp>
        <p:sp>
          <p:nvSpPr>
            <p:cNvPr id="434" name="Freeform 433"/>
            <p:cNvSpPr/>
            <p:nvPr/>
          </p:nvSpPr>
          <p:spPr bwMode="auto">
            <a:xfrm flipV="1">
              <a:off x="3657596" y="4075345"/>
              <a:ext cx="3868751" cy="1169924"/>
            </a:xfrm>
            <a:custGeom>
              <a:avLst/>
              <a:gdLst>
                <a:gd name="connsiteX0" fmla="*/ 0 w 4348065"/>
                <a:gd name="connsiteY0" fmla="*/ 0 h 1446245"/>
                <a:gd name="connsiteX1" fmla="*/ 0 w 4348065"/>
                <a:gd name="connsiteY1" fmla="*/ 1446245 h 1446245"/>
                <a:gd name="connsiteX2" fmla="*/ 121297 w 4348065"/>
                <a:gd name="connsiteY2" fmla="*/ 1446245 h 1446245"/>
                <a:gd name="connsiteX3" fmla="*/ 4348065 w 4348065"/>
                <a:gd name="connsiteY3" fmla="*/ 1446245 h 1446245"/>
              </a:gdLst>
              <a:ahLst/>
              <a:cxnLst>
                <a:cxn ang="0">
                  <a:pos x="connsiteX0" y="connsiteY0"/>
                </a:cxn>
                <a:cxn ang="0">
                  <a:pos x="connsiteX1" y="connsiteY1"/>
                </a:cxn>
                <a:cxn ang="0">
                  <a:pos x="connsiteX2" y="connsiteY2"/>
                </a:cxn>
                <a:cxn ang="0">
                  <a:pos x="connsiteX3" y="connsiteY3"/>
                </a:cxn>
              </a:cxnLst>
              <a:rect l="l" t="t" r="r" b="b"/>
              <a:pathLst>
                <a:path w="4348065" h="1446245">
                  <a:moveTo>
                    <a:pt x="0" y="0"/>
                  </a:moveTo>
                  <a:lnTo>
                    <a:pt x="0" y="1446245"/>
                  </a:lnTo>
                  <a:lnTo>
                    <a:pt x="121297" y="1446245"/>
                  </a:lnTo>
                  <a:lnTo>
                    <a:pt x="4348065" y="1446245"/>
                  </a:lnTo>
                </a:path>
              </a:pathLst>
            </a:custGeom>
            <a:noFill/>
            <a:ln w="28575" cap="flat" cmpd="sng" algn="ctr">
              <a:solidFill>
                <a:schemeClr val="tx1"/>
              </a:solidFill>
              <a:prstDash val="solid"/>
              <a:round/>
              <a:headEnd type="none" w="med" len="med"/>
              <a:tailEnd type="none" w="med" len="med"/>
            </a:ln>
            <a:effectLst/>
          </p:spPr>
          <p:txBody>
            <a:bodyPr vert="horz" wrap="square" lIns="89896" tIns="44948" rIns="89896" bIns="44948" numCol="1" rtlCol="0" anchor="t" anchorCtr="0" compatLnSpc="1">
              <a:prstTxWarp prst="textNoShape">
                <a:avLst/>
              </a:prstTxWarp>
            </a:bodyPr>
            <a:lstStyle/>
            <a:p>
              <a:pPr marL="337129" indent="-337129" fontAlgn="base">
                <a:spcBef>
                  <a:spcPct val="20000"/>
                </a:spcBef>
                <a:spcAft>
                  <a:spcPct val="0"/>
                </a:spcAft>
                <a:buClr>
                  <a:schemeClr val="tx1"/>
                </a:buClr>
                <a:buFont typeface="Wingdings" pitchFamily="2" charset="2"/>
                <a:buChar char="§"/>
              </a:pPr>
              <a:endParaRPr lang="en-US" sz="3177" b="1" dirty="0">
                <a:cs typeface="Arial" pitchFamily="34" charset="0"/>
              </a:endParaRPr>
            </a:p>
          </p:txBody>
        </p:sp>
        <p:sp>
          <p:nvSpPr>
            <p:cNvPr id="435" name="TextBox 434"/>
            <p:cNvSpPr txBox="1"/>
            <p:nvPr/>
          </p:nvSpPr>
          <p:spPr>
            <a:xfrm>
              <a:off x="6615270" y="2391531"/>
              <a:ext cx="1177414" cy="308077"/>
            </a:xfrm>
            <a:prstGeom prst="rect">
              <a:avLst/>
            </a:prstGeom>
            <a:noFill/>
          </p:spPr>
          <p:txBody>
            <a:bodyPr wrap="square" lIns="89896" tIns="44948" rIns="89896" bIns="44948" rtlCol="0">
              <a:spAutoFit/>
            </a:bodyPr>
            <a:lstStyle/>
            <a:p>
              <a:r>
                <a:rPr lang="en-US" sz="1412" i="1" dirty="0"/>
                <a:t>P</a:t>
              </a:r>
              <a:r>
                <a:rPr lang="en-US" sz="1412" dirty="0"/>
                <a:t>=0.0436</a:t>
              </a:r>
            </a:p>
          </p:txBody>
        </p:sp>
        <p:sp>
          <p:nvSpPr>
            <p:cNvPr id="436" name="TextBox 435"/>
            <p:cNvSpPr txBox="1"/>
            <p:nvPr/>
          </p:nvSpPr>
          <p:spPr>
            <a:xfrm>
              <a:off x="6713303" y="5188281"/>
              <a:ext cx="867633" cy="308077"/>
            </a:xfrm>
            <a:prstGeom prst="rect">
              <a:avLst/>
            </a:prstGeom>
            <a:noFill/>
          </p:spPr>
          <p:txBody>
            <a:bodyPr wrap="none" lIns="89896" tIns="44948" rIns="89896" bIns="44948" rtlCol="0">
              <a:spAutoFit/>
            </a:bodyPr>
            <a:lstStyle/>
            <a:p>
              <a:r>
                <a:rPr lang="en-US" sz="1412" i="1" dirty="0"/>
                <a:t>P</a:t>
              </a:r>
              <a:r>
                <a:rPr lang="en-US" sz="1412" dirty="0"/>
                <a:t>=0.0634</a:t>
              </a:r>
            </a:p>
          </p:txBody>
        </p:sp>
      </p:grpSp>
      <p:sp>
        <p:nvSpPr>
          <p:cNvPr id="437" name="TextBox 436"/>
          <p:cNvSpPr txBox="1"/>
          <p:nvPr/>
        </p:nvSpPr>
        <p:spPr>
          <a:xfrm>
            <a:off x="8542012" y="2964004"/>
            <a:ext cx="2154450" cy="1019831"/>
          </a:xfrm>
          <a:prstGeom prst="roundRect">
            <a:avLst/>
          </a:prstGeom>
          <a:solidFill>
            <a:schemeClr val="tx2">
              <a:lumMod val="60000"/>
              <a:lumOff val="40000"/>
            </a:schemeClr>
          </a:solidFill>
          <a:ln w="28575">
            <a:noFill/>
          </a:ln>
        </p:spPr>
        <p:txBody>
          <a:bodyPr wrap="square" lIns="89896" tIns="44948" rIns="89896" bIns="44948" rtlCol="0">
            <a:spAutoFit/>
          </a:bodyPr>
          <a:lstStyle/>
          <a:p>
            <a:pPr algn="ctr"/>
            <a:r>
              <a:rPr lang="en-CA" b="1" dirty="0">
                <a:solidFill>
                  <a:schemeClr val="bg1"/>
                </a:solidFill>
              </a:rPr>
              <a:t>All bars represent  reslizumab vs placebo</a:t>
            </a:r>
          </a:p>
        </p:txBody>
      </p:sp>
      <p:sp>
        <p:nvSpPr>
          <p:cNvPr id="3" name="Rectangle 2"/>
          <p:cNvSpPr/>
          <p:nvPr/>
        </p:nvSpPr>
        <p:spPr>
          <a:xfrm>
            <a:off x="1579101" y="1559503"/>
            <a:ext cx="8682686" cy="707886"/>
          </a:xfrm>
          <a:prstGeom prst="rect">
            <a:avLst/>
          </a:prstGeom>
        </p:spPr>
        <p:txBody>
          <a:bodyPr wrap="square">
            <a:spAutoFit/>
          </a:bodyPr>
          <a:lstStyle/>
          <a:p>
            <a:pPr algn="ctr" defTabSz="403386">
              <a:spcBef>
                <a:spcPts val="472"/>
              </a:spcBef>
            </a:pPr>
            <a:r>
              <a:rPr lang="en-US" altLang="en-US" sz="2000" b="1" dirty="0"/>
              <a:t>Patients with baseline blood eosinophils ≥400 cells/µL treated with reslizumab demonstrated a significant improvement in FEV</a:t>
            </a:r>
            <a:r>
              <a:rPr lang="en-US" altLang="en-US" sz="2000" b="1" baseline="-25000" dirty="0"/>
              <a:t>1</a:t>
            </a:r>
            <a:r>
              <a:rPr lang="en-US" altLang="en-US" sz="2000" b="1" dirty="0"/>
              <a:t> vs placebo-treated patients</a:t>
            </a:r>
          </a:p>
        </p:txBody>
      </p:sp>
    </p:spTree>
    <p:extLst>
      <p:ext uri="{BB962C8B-B14F-4D97-AF65-F5344CB8AC3E}">
        <p14:creationId xmlns:p14="http://schemas.microsoft.com/office/powerpoint/2010/main" val="1670797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2505" y="220503"/>
            <a:ext cx="11947179" cy="1027162"/>
          </a:xfrm>
        </p:spPr>
        <p:txBody>
          <a:bodyPr>
            <a:noAutofit/>
          </a:bodyPr>
          <a:lstStyle/>
          <a:p>
            <a:r>
              <a:rPr lang="en-GB" sz="3600" dirty="0">
                <a:solidFill>
                  <a:schemeClr val="tx1"/>
                </a:solidFill>
              </a:rPr>
              <a:t>Efficacy of Reslizumab for Poorly Controlled Eosinophilic Asthma</a:t>
            </a:r>
            <a:endParaRPr lang="en-US" sz="3600" dirty="0">
              <a:solidFill>
                <a:schemeClr val="tx1"/>
              </a:solidFill>
            </a:endParaRPr>
          </a:p>
        </p:txBody>
      </p:sp>
      <p:sp>
        <p:nvSpPr>
          <p:cNvPr id="3" name="Content Placeholder 2"/>
          <p:cNvSpPr>
            <a:spLocks noGrp="1"/>
          </p:cNvSpPr>
          <p:nvPr>
            <p:ph idx="1"/>
          </p:nvPr>
        </p:nvSpPr>
        <p:spPr>
          <a:xfrm>
            <a:off x="336884" y="1437246"/>
            <a:ext cx="5887141" cy="4414348"/>
          </a:xfrm>
        </p:spPr>
        <p:txBody>
          <a:bodyPr/>
          <a:lstStyle/>
          <a:p>
            <a:r>
              <a:rPr lang="en-US" altLang="en-US" sz="2118" dirty="0">
                <a:solidFill>
                  <a:schemeClr val="tx1"/>
                </a:solidFill>
              </a:rPr>
              <a:t>106 patients randomized to reslizumab 3 mg/kg vs placebo (IV dosing at weeks 0, 4, 8, and 12)</a:t>
            </a:r>
          </a:p>
          <a:p>
            <a:r>
              <a:rPr lang="en-US" altLang="en-US" sz="2118" dirty="0">
                <a:solidFill>
                  <a:schemeClr val="tx1"/>
                </a:solidFill>
              </a:rPr>
              <a:t>Sputum eosinophil count reduced by 95.4% in </a:t>
            </a:r>
            <a:br>
              <a:rPr lang="en-US" altLang="en-US" sz="2118" dirty="0">
                <a:solidFill>
                  <a:schemeClr val="tx1"/>
                </a:solidFill>
              </a:rPr>
            </a:br>
            <a:r>
              <a:rPr lang="en-US" altLang="en-US" sz="2118" dirty="0">
                <a:solidFill>
                  <a:schemeClr val="tx1"/>
                </a:solidFill>
              </a:rPr>
              <a:t>reslizumab group vs 38.7% in placebo </a:t>
            </a:r>
            <a:br>
              <a:rPr lang="en-US" altLang="en-US" sz="2118" dirty="0">
                <a:solidFill>
                  <a:schemeClr val="tx1"/>
                </a:solidFill>
              </a:rPr>
            </a:br>
            <a:r>
              <a:rPr lang="en-US" altLang="en-US" sz="2118" dirty="0">
                <a:solidFill>
                  <a:schemeClr val="tx1"/>
                </a:solidFill>
              </a:rPr>
              <a:t>group (</a:t>
            </a:r>
            <a:r>
              <a:rPr lang="en-US" altLang="en-US" sz="2118" i="1" dirty="0">
                <a:solidFill>
                  <a:schemeClr val="tx1"/>
                </a:solidFill>
              </a:rPr>
              <a:t>P</a:t>
            </a:r>
            <a:r>
              <a:rPr lang="en-US" altLang="en-US" sz="2118" dirty="0">
                <a:solidFill>
                  <a:schemeClr val="tx1"/>
                </a:solidFill>
              </a:rPr>
              <a:t>=0.0068)</a:t>
            </a:r>
          </a:p>
          <a:p>
            <a:r>
              <a:rPr lang="en-US" altLang="en-US" sz="2118" dirty="0">
                <a:solidFill>
                  <a:schemeClr val="tx1"/>
                </a:solidFill>
              </a:rPr>
              <a:t>Mean change in FEV</a:t>
            </a:r>
            <a:r>
              <a:rPr lang="en-US" altLang="en-US" sz="2118" baseline="-25000" dirty="0">
                <a:solidFill>
                  <a:schemeClr val="tx1"/>
                </a:solidFill>
              </a:rPr>
              <a:t>1</a:t>
            </a:r>
            <a:r>
              <a:rPr lang="en-US" altLang="en-US" sz="2118" dirty="0">
                <a:solidFill>
                  <a:schemeClr val="tx1"/>
                </a:solidFill>
              </a:rPr>
              <a:t> was –0.08 in the placebo </a:t>
            </a:r>
            <a:br>
              <a:rPr lang="en-US" altLang="en-US" sz="2118" dirty="0">
                <a:solidFill>
                  <a:schemeClr val="tx1"/>
                </a:solidFill>
              </a:rPr>
            </a:br>
            <a:r>
              <a:rPr lang="en-US" altLang="en-US" sz="2118" dirty="0">
                <a:solidFill>
                  <a:schemeClr val="tx1"/>
                </a:solidFill>
              </a:rPr>
              <a:t>group vs +0.18 in reslizumab group (</a:t>
            </a:r>
            <a:r>
              <a:rPr lang="en-US" altLang="en-US" sz="2118" i="1" dirty="0">
                <a:solidFill>
                  <a:schemeClr val="tx1"/>
                </a:solidFill>
              </a:rPr>
              <a:t>P</a:t>
            </a:r>
            <a:r>
              <a:rPr lang="en-US" altLang="en-US" sz="2118" dirty="0">
                <a:solidFill>
                  <a:schemeClr val="tx1"/>
                </a:solidFill>
              </a:rPr>
              <a:t>=0.0023)</a:t>
            </a:r>
          </a:p>
          <a:p>
            <a:r>
              <a:rPr lang="en-US" altLang="en-US" sz="2118" dirty="0">
                <a:solidFill>
                  <a:schemeClr val="tx1"/>
                </a:solidFill>
              </a:rPr>
              <a:t>Exacerbations reduced (</a:t>
            </a:r>
            <a:r>
              <a:rPr lang="en-US" altLang="en-US" sz="2118" i="1" dirty="0">
                <a:solidFill>
                  <a:schemeClr val="tx1"/>
                </a:solidFill>
              </a:rPr>
              <a:t>P</a:t>
            </a:r>
            <a:r>
              <a:rPr lang="en-US" altLang="en-US" sz="2118" dirty="0">
                <a:solidFill>
                  <a:schemeClr val="tx1"/>
                </a:solidFill>
              </a:rPr>
              <a:t>=0.08)</a:t>
            </a:r>
          </a:p>
          <a:p>
            <a:r>
              <a:rPr lang="en-US" altLang="en-US" sz="2118" dirty="0">
                <a:solidFill>
                  <a:schemeClr val="tx1"/>
                </a:solidFill>
              </a:rPr>
              <a:t>Greater change from baseline in patients with </a:t>
            </a:r>
            <a:br>
              <a:rPr lang="en-US" altLang="en-US" sz="2118" dirty="0">
                <a:solidFill>
                  <a:schemeClr val="tx1"/>
                </a:solidFill>
              </a:rPr>
            </a:br>
            <a:r>
              <a:rPr lang="en-US" altLang="en-US" sz="2118" dirty="0">
                <a:solidFill>
                  <a:schemeClr val="tx1"/>
                </a:solidFill>
              </a:rPr>
              <a:t>nasal polyps –1.0 vs –0.1 with placebo (</a:t>
            </a:r>
            <a:r>
              <a:rPr lang="en-US" altLang="en-US" sz="2118" i="1" dirty="0">
                <a:solidFill>
                  <a:schemeClr val="tx1"/>
                </a:solidFill>
              </a:rPr>
              <a:t>P</a:t>
            </a:r>
            <a:r>
              <a:rPr lang="en-US" altLang="en-US" sz="2118" dirty="0">
                <a:solidFill>
                  <a:schemeClr val="tx1"/>
                </a:solidFill>
              </a:rPr>
              <a:t>=0.012) </a:t>
            </a:r>
          </a:p>
        </p:txBody>
      </p:sp>
      <p:sp>
        <p:nvSpPr>
          <p:cNvPr id="7" name="Text Placeholder 6"/>
          <p:cNvSpPr>
            <a:spLocks noGrp="1"/>
          </p:cNvSpPr>
          <p:nvPr>
            <p:ph type="body" sz="quarter" idx="10"/>
          </p:nvPr>
        </p:nvSpPr>
        <p:spPr>
          <a:xfrm>
            <a:off x="2896660" y="6133348"/>
            <a:ext cx="6971193" cy="282719"/>
          </a:xfrm>
        </p:spPr>
        <p:txBody>
          <a:bodyPr/>
          <a:lstStyle/>
          <a:p>
            <a:r>
              <a:rPr lang="en-GB" sz="1200" b="0" dirty="0">
                <a:solidFill>
                  <a:schemeClr val="tx1"/>
                </a:solidFill>
              </a:rPr>
              <a:t>Castro M, et al. </a:t>
            </a:r>
            <a:r>
              <a:rPr lang="en-GB" sz="1200" b="0" i="1" dirty="0">
                <a:solidFill>
                  <a:schemeClr val="tx1"/>
                </a:solidFill>
              </a:rPr>
              <a:t>Am J Respir Crit Care Med. </a:t>
            </a:r>
            <a:r>
              <a:rPr lang="en-GB" sz="1200" b="0" dirty="0">
                <a:solidFill>
                  <a:schemeClr val="tx1"/>
                </a:solidFill>
              </a:rPr>
              <a:t>2011;184(10):1125-1132.</a:t>
            </a:r>
          </a:p>
        </p:txBody>
      </p:sp>
      <p:grpSp>
        <p:nvGrpSpPr>
          <p:cNvPr id="204" name="Group 203">
            <a:extLst>
              <a:ext uri="{FF2B5EF4-FFF2-40B4-BE49-F238E27FC236}">
                <a16:creationId xmlns:a16="http://schemas.microsoft.com/office/drawing/2014/main" id="{72C502CF-F211-4004-AB8A-3C504A5E6B41}"/>
              </a:ext>
            </a:extLst>
          </p:cNvPr>
          <p:cNvGrpSpPr/>
          <p:nvPr/>
        </p:nvGrpSpPr>
        <p:grpSpPr>
          <a:xfrm>
            <a:off x="6233083" y="1388171"/>
            <a:ext cx="5736162" cy="3970421"/>
            <a:chOff x="6343652" y="2151064"/>
            <a:chExt cx="3967369" cy="3074987"/>
          </a:xfrm>
        </p:grpSpPr>
        <p:grpSp>
          <p:nvGrpSpPr>
            <p:cNvPr id="4" name="Group 4">
              <a:extLst>
                <a:ext uri="{FF2B5EF4-FFF2-40B4-BE49-F238E27FC236}">
                  <a16:creationId xmlns:a16="http://schemas.microsoft.com/office/drawing/2014/main" id="{E9818752-9527-4608-A4D5-15B4AE02E137}"/>
                </a:ext>
              </a:extLst>
            </p:cNvPr>
            <p:cNvGrpSpPr>
              <a:grpSpLocks noChangeAspect="1"/>
            </p:cNvGrpSpPr>
            <p:nvPr/>
          </p:nvGrpSpPr>
          <p:grpSpPr bwMode="auto">
            <a:xfrm>
              <a:off x="6343652" y="2208213"/>
              <a:ext cx="3910013" cy="3017838"/>
              <a:chOff x="3996" y="1391"/>
              <a:chExt cx="2463" cy="1901"/>
            </a:xfrm>
          </p:grpSpPr>
          <p:sp>
            <p:nvSpPr>
              <p:cNvPr id="5" name="AutoShape 3">
                <a:extLst>
                  <a:ext uri="{FF2B5EF4-FFF2-40B4-BE49-F238E27FC236}">
                    <a16:creationId xmlns:a16="http://schemas.microsoft.com/office/drawing/2014/main" id="{0287EE13-981A-4663-8D4F-416916C16BE4}"/>
                  </a:ext>
                </a:extLst>
              </p:cNvPr>
              <p:cNvSpPr>
                <a:spLocks noChangeAspect="1" noChangeArrowheads="1" noTextEdit="1"/>
              </p:cNvSpPr>
              <p:nvPr/>
            </p:nvSpPr>
            <p:spPr bwMode="auto">
              <a:xfrm>
                <a:off x="3996" y="1391"/>
                <a:ext cx="2463" cy="190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20">
                <a:extLst>
                  <a:ext uri="{FF2B5EF4-FFF2-40B4-BE49-F238E27FC236}">
                    <a16:creationId xmlns:a16="http://schemas.microsoft.com/office/drawing/2014/main" id="{925DF540-E07E-4BEF-A103-098E4CA61220}"/>
                  </a:ext>
                </a:extLst>
              </p:cNvPr>
              <p:cNvSpPr>
                <a:spLocks noChangeArrowheads="1"/>
              </p:cNvSpPr>
              <p:nvPr/>
            </p:nvSpPr>
            <p:spPr bwMode="auto">
              <a:xfrm>
                <a:off x="5200" y="3169"/>
                <a:ext cx="158"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effectLst/>
                    <a:latin typeface="Calibri" panose="020F0502020204030204" pitchFamily="34" charset="0"/>
                  </a:rPr>
                  <a:t>Week</a:t>
                </a:r>
                <a:endParaRPr kumimoji="0" lang="en-US" altLang="en-US" sz="1800" b="0" i="0" u="none" strike="noStrike" cap="none" normalizeH="0" baseline="0" dirty="0">
                  <a:ln>
                    <a:noFill/>
                  </a:ln>
                  <a:effectLst/>
                </a:endParaRPr>
              </a:p>
            </p:txBody>
          </p:sp>
          <p:sp>
            <p:nvSpPr>
              <p:cNvPr id="25" name="Freeform 22">
                <a:extLst>
                  <a:ext uri="{FF2B5EF4-FFF2-40B4-BE49-F238E27FC236}">
                    <a16:creationId xmlns:a16="http://schemas.microsoft.com/office/drawing/2014/main" id="{0FA3C258-B419-45D2-8AC0-59C21AC66B04}"/>
                  </a:ext>
                </a:extLst>
              </p:cNvPr>
              <p:cNvSpPr>
                <a:spLocks/>
              </p:cNvSpPr>
              <p:nvPr/>
            </p:nvSpPr>
            <p:spPr bwMode="auto">
              <a:xfrm>
                <a:off x="5968" y="1397"/>
                <a:ext cx="63" cy="64"/>
              </a:xfrm>
              <a:custGeom>
                <a:avLst/>
                <a:gdLst>
                  <a:gd name="T0" fmla="*/ 63 w 63"/>
                  <a:gd name="T1" fmla="*/ 32 h 64"/>
                  <a:gd name="T2" fmla="*/ 63 w 63"/>
                  <a:gd name="T3" fmla="*/ 32 h 64"/>
                  <a:gd name="T4" fmla="*/ 61 w 63"/>
                  <a:gd name="T5" fmla="*/ 38 h 64"/>
                  <a:gd name="T6" fmla="*/ 60 w 63"/>
                  <a:gd name="T7" fmla="*/ 44 h 64"/>
                  <a:gd name="T8" fmla="*/ 57 w 63"/>
                  <a:gd name="T9" fmla="*/ 50 h 64"/>
                  <a:gd name="T10" fmla="*/ 54 w 63"/>
                  <a:gd name="T11" fmla="*/ 55 h 64"/>
                  <a:gd name="T12" fmla="*/ 49 w 63"/>
                  <a:gd name="T13" fmla="*/ 58 h 64"/>
                  <a:gd name="T14" fmla="*/ 43 w 63"/>
                  <a:gd name="T15" fmla="*/ 61 h 64"/>
                  <a:gd name="T16" fmla="*/ 37 w 63"/>
                  <a:gd name="T17" fmla="*/ 64 h 64"/>
                  <a:gd name="T18" fmla="*/ 31 w 63"/>
                  <a:gd name="T19" fmla="*/ 64 h 64"/>
                  <a:gd name="T20" fmla="*/ 31 w 63"/>
                  <a:gd name="T21" fmla="*/ 64 h 64"/>
                  <a:gd name="T22" fmla="*/ 25 w 63"/>
                  <a:gd name="T23" fmla="*/ 64 h 64"/>
                  <a:gd name="T24" fmla="*/ 19 w 63"/>
                  <a:gd name="T25" fmla="*/ 61 h 64"/>
                  <a:gd name="T26" fmla="*/ 13 w 63"/>
                  <a:gd name="T27" fmla="*/ 58 h 64"/>
                  <a:gd name="T28" fmla="*/ 9 w 63"/>
                  <a:gd name="T29" fmla="*/ 55 h 64"/>
                  <a:gd name="T30" fmla="*/ 5 w 63"/>
                  <a:gd name="T31" fmla="*/ 50 h 64"/>
                  <a:gd name="T32" fmla="*/ 2 w 63"/>
                  <a:gd name="T33" fmla="*/ 44 h 64"/>
                  <a:gd name="T34" fmla="*/ 0 w 63"/>
                  <a:gd name="T35" fmla="*/ 38 h 64"/>
                  <a:gd name="T36" fmla="*/ 0 w 63"/>
                  <a:gd name="T37" fmla="*/ 32 h 64"/>
                  <a:gd name="T38" fmla="*/ 0 w 63"/>
                  <a:gd name="T39" fmla="*/ 32 h 64"/>
                  <a:gd name="T40" fmla="*/ 0 w 63"/>
                  <a:gd name="T41" fmla="*/ 26 h 64"/>
                  <a:gd name="T42" fmla="*/ 2 w 63"/>
                  <a:gd name="T43" fmla="*/ 20 h 64"/>
                  <a:gd name="T44" fmla="*/ 5 w 63"/>
                  <a:gd name="T45" fmla="*/ 13 h 64"/>
                  <a:gd name="T46" fmla="*/ 9 w 63"/>
                  <a:gd name="T47" fmla="*/ 9 h 64"/>
                  <a:gd name="T48" fmla="*/ 13 w 63"/>
                  <a:gd name="T49" fmla="*/ 6 h 64"/>
                  <a:gd name="T50" fmla="*/ 19 w 63"/>
                  <a:gd name="T51" fmla="*/ 3 h 64"/>
                  <a:gd name="T52" fmla="*/ 25 w 63"/>
                  <a:gd name="T53" fmla="*/ 0 h 64"/>
                  <a:gd name="T54" fmla="*/ 31 w 63"/>
                  <a:gd name="T55" fmla="*/ 0 h 64"/>
                  <a:gd name="T56" fmla="*/ 31 w 63"/>
                  <a:gd name="T57" fmla="*/ 0 h 64"/>
                  <a:gd name="T58" fmla="*/ 37 w 63"/>
                  <a:gd name="T59" fmla="*/ 0 h 64"/>
                  <a:gd name="T60" fmla="*/ 43 w 63"/>
                  <a:gd name="T61" fmla="*/ 3 h 64"/>
                  <a:gd name="T62" fmla="*/ 49 w 63"/>
                  <a:gd name="T63" fmla="*/ 6 h 64"/>
                  <a:gd name="T64" fmla="*/ 54 w 63"/>
                  <a:gd name="T65" fmla="*/ 9 h 64"/>
                  <a:gd name="T66" fmla="*/ 57 w 63"/>
                  <a:gd name="T67" fmla="*/ 13 h 64"/>
                  <a:gd name="T68" fmla="*/ 60 w 63"/>
                  <a:gd name="T69" fmla="*/ 20 h 64"/>
                  <a:gd name="T70" fmla="*/ 61 w 63"/>
                  <a:gd name="T71" fmla="*/ 26 h 64"/>
                  <a:gd name="T72" fmla="*/ 63 w 63"/>
                  <a:gd name="T73" fmla="*/ 32 h 64"/>
                  <a:gd name="T74" fmla="*/ 63 w 63"/>
                  <a:gd name="T7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 h="64">
                    <a:moveTo>
                      <a:pt x="63" y="32"/>
                    </a:moveTo>
                    <a:lnTo>
                      <a:pt x="63" y="32"/>
                    </a:lnTo>
                    <a:lnTo>
                      <a:pt x="61" y="38"/>
                    </a:lnTo>
                    <a:lnTo>
                      <a:pt x="60" y="44"/>
                    </a:lnTo>
                    <a:lnTo>
                      <a:pt x="57" y="50"/>
                    </a:lnTo>
                    <a:lnTo>
                      <a:pt x="54" y="55"/>
                    </a:lnTo>
                    <a:lnTo>
                      <a:pt x="49" y="58"/>
                    </a:lnTo>
                    <a:lnTo>
                      <a:pt x="43" y="61"/>
                    </a:lnTo>
                    <a:lnTo>
                      <a:pt x="37" y="64"/>
                    </a:lnTo>
                    <a:lnTo>
                      <a:pt x="31" y="64"/>
                    </a:lnTo>
                    <a:lnTo>
                      <a:pt x="31" y="64"/>
                    </a:lnTo>
                    <a:lnTo>
                      <a:pt x="25" y="64"/>
                    </a:lnTo>
                    <a:lnTo>
                      <a:pt x="19" y="61"/>
                    </a:lnTo>
                    <a:lnTo>
                      <a:pt x="13" y="58"/>
                    </a:lnTo>
                    <a:lnTo>
                      <a:pt x="9" y="55"/>
                    </a:lnTo>
                    <a:lnTo>
                      <a:pt x="5" y="50"/>
                    </a:lnTo>
                    <a:lnTo>
                      <a:pt x="2" y="44"/>
                    </a:lnTo>
                    <a:lnTo>
                      <a:pt x="0" y="38"/>
                    </a:lnTo>
                    <a:lnTo>
                      <a:pt x="0" y="32"/>
                    </a:lnTo>
                    <a:lnTo>
                      <a:pt x="0" y="32"/>
                    </a:lnTo>
                    <a:lnTo>
                      <a:pt x="0" y="26"/>
                    </a:lnTo>
                    <a:lnTo>
                      <a:pt x="2" y="20"/>
                    </a:lnTo>
                    <a:lnTo>
                      <a:pt x="5" y="13"/>
                    </a:lnTo>
                    <a:lnTo>
                      <a:pt x="9" y="9"/>
                    </a:lnTo>
                    <a:lnTo>
                      <a:pt x="13" y="6"/>
                    </a:lnTo>
                    <a:lnTo>
                      <a:pt x="19" y="3"/>
                    </a:lnTo>
                    <a:lnTo>
                      <a:pt x="25" y="0"/>
                    </a:lnTo>
                    <a:lnTo>
                      <a:pt x="31" y="0"/>
                    </a:lnTo>
                    <a:lnTo>
                      <a:pt x="31" y="0"/>
                    </a:lnTo>
                    <a:lnTo>
                      <a:pt x="37" y="0"/>
                    </a:lnTo>
                    <a:lnTo>
                      <a:pt x="43" y="3"/>
                    </a:lnTo>
                    <a:lnTo>
                      <a:pt x="49" y="6"/>
                    </a:lnTo>
                    <a:lnTo>
                      <a:pt x="54" y="9"/>
                    </a:lnTo>
                    <a:lnTo>
                      <a:pt x="57" y="13"/>
                    </a:lnTo>
                    <a:lnTo>
                      <a:pt x="60" y="20"/>
                    </a:lnTo>
                    <a:lnTo>
                      <a:pt x="61" y="26"/>
                    </a:lnTo>
                    <a:lnTo>
                      <a:pt x="63" y="32"/>
                    </a:lnTo>
                    <a:lnTo>
                      <a:pt x="63" y="32"/>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3">
                <a:extLst>
                  <a:ext uri="{FF2B5EF4-FFF2-40B4-BE49-F238E27FC236}">
                    <a16:creationId xmlns:a16="http://schemas.microsoft.com/office/drawing/2014/main" id="{DFBEE414-C1C3-46A3-B2C0-8D38E41F58A0}"/>
                  </a:ext>
                </a:extLst>
              </p:cNvPr>
              <p:cNvSpPr>
                <a:spLocks/>
              </p:cNvSpPr>
              <p:nvPr/>
            </p:nvSpPr>
            <p:spPr bwMode="auto">
              <a:xfrm>
                <a:off x="4757" y="2216"/>
                <a:ext cx="62" cy="64"/>
              </a:xfrm>
              <a:custGeom>
                <a:avLst/>
                <a:gdLst>
                  <a:gd name="T0" fmla="*/ 62 w 62"/>
                  <a:gd name="T1" fmla="*/ 32 h 64"/>
                  <a:gd name="T2" fmla="*/ 62 w 62"/>
                  <a:gd name="T3" fmla="*/ 32 h 64"/>
                  <a:gd name="T4" fmla="*/ 62 w 62"/>
                  <a:gd name="T5" fmla="*/ 38 h 64"/>
                  <a:gd name="T6" fmla="*/ 61 w 62"/>
                  <a:gd name="T7" fmla="*/ 44 h 64"/>
                  <a:gd name="T8" fmla="*/ 58 w 62"/>
                  <a:gd name="T9" fmla="*/ 50 h 64"/>
                  <a:gd name="T10" fmla="*/ 53 w 62"/>
                  <a:gd name="T11" fmla="*/ 55 h 64"/>
                  <a:gd name="T12" fmla="*/ 49 w 62"/>
                  <a:gd name="T13" fmla="*/ 58 h 64"/>
                  <a:gd name="T14" fmla="*/ 45 w 62"/>
                  <a:gd name="T15" fmla="*/ 61 h 64"/>
                  <a:gd name="T16" fmla="*/ 39 w 62"/>
                  <a:gd name="T17" fmla="*/ 63 h 64"/>
                  <a:gd name="T18" fmla="*/ 31 w 62"/>
                  <a:gd name="T19" fmla="*/ 64 h 64"/>
                  <a:gd name="T20" fmla="*/ 31 w 62"/>
                  <a:gd name="T21" fmla="*/ 64 h 64"/>
                  <a:gd name="T22" fmla="*/ 25 w 62"/>
                  <a:gd name="T23" fmla="*/ 63 h 64"/>
                  <a:gd name="T24" fmla="*/ 19 w 62"/>
                  <a:gd name="T25" fmla="*/ 61 h 64"/>
                  <a:gd name="T26" fmla="*/ 15 w 62"/>
                  <a:gd name="T27" fmla="*/ 58 h 64"/>
                  <a:gd name="T28" fmla="*/ 10 w 62"/>
                  <a:gd name="T29" fmla="*/ 55 h 64"/>
                  <a:gd name="T30" fmla="*/ 6 w 62"/>
                  <a:gd name="T31" fmla="*/ 50 h 64"/>
                  <a:gd name="T32" fmla="*/ 3 w 62"/>
                  <a:gd name="T33" fmla="*/ 44 h 64"/>
                  <a:gd name="T34" fmla="*/ 1 w 62"/>
                  <a:gd name="T35" fmla="*/ 38 h 64"/>
                  <a:gd name="T36" fmla="*/ 0 w 62"/>
                  <a:gd name="T37" fmla="*/ 32 h 64"/>
                  <a:gd name="T38" fmla="*/ 0 w 62"/>
                  <a:gd name="T39" fmla="*/ 32 h 64"/>
                  <a:gd name="T40" fmla="*/ 1 w 62"/>
                  <a:gd name="T41" fmla="*/ 26 h 64"/>
                  <a:gd name="T42" fmla="*/ 3 w 62"/>
                  <a:gd name="T43" fmla="*/ 20 h 64"/>
                  <a:gd name="T44" fmla="*/ 6 w 62"/>
                  <a:gd name="T45" fmla="*/ 13 h 64"/>
                  <a:gd name="T46" fmla="*/ 10 w 62"/>
                  <a:gd name="T47" fmla="*/ 9 h 64"/>
                  <a:gd name="T48" fmla="*/ 15 w 62"/>
                  <a:gd name="T49" fmla="*/ 4 h 64"/>
                  <a:gd name="T50" fmla="*/ 19 w 62"/>
                  <a:gd name="T51" fmla="*/ 3 h 64"/>
                  <a:gd name="T52" fmla="*/ 25 w 62"/>
                  <a:gd name="T53" fmla="*/ 0 h 64"/>
                  <a:gd name="T54" fmla="*/ 31 w 62"/>
                  <a:gd name="T55" fmla="*/ 0 h 64"/>
                  <a:gd name="T56" fmla="*/ 31 w 62"/>
                  <a:gd name="T57" fmla="*/ 0 h 64"/>
                  <a:gd name="T58" fmla="*/ 39 w 62"/>
                  <a:gd name="T59" fmla="*/ 0 h 64"/>
                  <a:gd name="T60" fmla="*/ 45 w 62"/>
                  <a:gd name="T61" fmla="*/ 3 h 64"/>
                  <a:gd name="T62" fmla="*/ 49 w 62"/>
                  <a:gd name="T63" fmla="*/ 4 h 64"/>
                  <a:gd name="T64" fmla="*/ 53 w 62"/>
                  <a:gd name="T65" fmla="*/ 9 h 64"/>
                  <a:gd name="T66" fmla="*/ 58 w 62"/>
                  <a:gd name="T67" fmla="*/ 13 h 64"/>
                  <a:gd name="T68" fmla="*/ 61 w 62"/>
                  <a:gd name="T69" fmla="*/ 20 h 64"/>
                  <a:gd name="T70" fmla="*/ 62 w 62"/>
                  <a:gd name="T71" fmla="*/ 26 h 64"/>
                  <a:gd name="T72" fmla="*/ 62 w 62"/>
                  <a:gd name="T73" fmla="*/ 32 h 64"/>
                  <a:gd name="T74" fmla="*/ 62 w 62"/>
                  <a:gd name="T7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 h="64">
                    <a:moveTo>
                      <a:pt x="62" y="32"/>
                    </a:moveTo>
                    <a:lnTo>
                      <a:pt x="62" y="32"/>
                    </a:lnTo>
                    <a:lnTo>
                      <a:pt x="62" y="38"/>
                    </a:lnTo>
                    <a:lnTo>
                      <a:pt x="61" y="44"/>
                    </a:lnTo>
                    <a:lnTo>
                      <a:pt x="58" y="50"/>
                    </a:lnTo>
                    <a:lnTo>
                      <a:pt x="53" y="55"/>
                    </a:lnTo>
                    <a:lnTo>
                      <a:pt x="49" y="58"/>
                    </a:lnTo>
                    <a:lnTo>
                      <a:pt x="45" y="61"/>
                    </a:lnTo>
                    <a:lnTo>
                      <a:pt x="39" y="63"/>
                    </a:lnTo>
                    <a:lnTo>
                      <a:pt x="31" y="64"/>
                    </a:lnTo>
                    <a:lnTo>
                      <a:pt x="31" y="64"/>
                    </a:lnTo>
                    <a:lnTo>
                      <a:pt x="25" y="63"/>
                    </a:lnTo>
                    <a:lnTo>
                      <a:pt x="19" y="61"/>
                    </a:lnTo>
                    <a:lnTo>
                      <a:pt x="15" y="58"/>
                    </a:lnTo>
                    <a:lnTo>
                      <a:pt x="10" y="55"/>
                    </a:lnTo>
                    <a:lnTo>
                      <a:pt x="6" y="50"/>
                    </a:lnTo>
                    <a:lnTo>
                      <a:pt x="3" y="44"/>
                    </a:lnTo>
                    <a:lnTo>
                      <a:pt x="1" y="38"/>
                    </a:lnTo>
                    <a:lnTo>
                      <a:pt x="0" y="32"/>
                    </a:lnTo>
                    <a:lnTo>
                      <a:pt x="0" y="32"/>
                    </a:lnTo>
                    <a:lnTo>
                      <a:pt x="1" y="26"/>
                    </a:lnTo>
                    <a:lnTo>
                      <a:pt x="3" y="20"/>
                    </a:lnTo>
                    <a:lnTo>
                      <a:pt x="6" y="13"/>
                    </a:lnTo>
                    <a:lnTo>
                      <a:pt x="10" y="9"/>
                    </a:lnTo>
                    <a:lnTo>
                      <a:pt x="15" y="4"/>
                    </a:lnTo>
                    <a:lnTo>
                      <a:pt x="19" y="3"/>
                    </a:lnTo>
                    <a:lnTo>
                      <a:pt x="25" y="0"/>
                    </a:lnTo>
                    <a:lnTo>
                      <a:pt x="31" y="0"/>
                    </a:lnTo>
                    <a:lnTo>
                      <a:pt x="31" y="0"/>
                    </a:lnTo>
                    <a:lnTo>
                      <a:pt x="39" y="0"/>
                    </a:lnTo>
                    <a:lnTo>
                      <a:pt x="45" y="3"/>
                    </a:lnTo>
                    <a:lnTo>
                      <a:pt x="49" y="4"/>
                    </a:lnTo>
                    <a:lnTo>
                      <a:pt x="53" y="9"/>
                    </a:lnTo>
                    <a:lnTo>
                      <a:pt x="58" y="13"/>
                    </a:lnTo>
                    <a:lnTo>
                      <a:pt x="61" y="20"/>
                    </a:lnTo>
                    <a:lnTo>
                      <a:pt x="62" y="26"/>
                    </a:lnTo>
                    <a:lnTo>
                      <a:pt x="62" y="32"/>
                    </a:lnTo>
                    <a:lnTo>
                      <a:pt x="62" y="32"/>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4">
                <a:extLst>
                  <a:ext uri="{FF2B5EF4-FFF2-40B4-BE49-F238E27FC236}">
                    <a16:creationId xmlns:a16="http://schemas.microsoft.com/office/drawing/2014/main" id="{F9ADCADE-C955-4F5C-AF06-EF2AF595CC03}"/>
                  </a:ext>
                </a:extLst>
              </p:cNvPr>
              <p:cNvSpPr>
                <a:spLocks/>
              </p:cNvSpPr>
              <p:nvPr/>
            </p:nvSpPr>
            <p:spPr bwMode="auto">
              <a:xfrm>
                <a:off x="5282" y="2596"/>
                <a:ext cx="63" cy="64"/>
              </a:xfrm>
              <a:custGeom>
                <a:avLst/>
                <a:gdLst>
                  <a:gd name="T0" fmla="*/ 63 w 63"/>
                  <a:gd name="T1" fmla="*/ 32 h 64"/>
                  <a:gd name="T2" fmla="*/ 63 w 63"/>
                  <a:gd name="T3" fmla="*/ 32 h 64"/>
                  <a:gd name="T4" fmla="*/ 63 w 63"/>
                  <a:gd name="T5" fmla="*/ 38 h 64"/>
                  <a:gd name="T6" fmla="*/ 60 w 63"/>
                  <a:gd name="T7" fmla="*/ 44 h 64"/>
                  <a:gd name="T8" fmla="*/ 57 w 63"/>
                  <a:gd name="T9" fmla="*/ 51 h 64"/>
                  <a:gd name="T10" fmla="*/ 54 w 63"/>
                  <a:gd name="T11" fmla="*/ 55 h 64"/>
                  <a:gd name="T12" fmla="*/ 50 w 63"/>
                  <a:gd name="T13" fmla="*/ 58 h 64"/>
                  <a:gd name="T14" fmla="*/ 44 w 63"/>
                  <a:gd name="T15" fmla="*/ 61 h 64"/>
                  <a:gd name="T16" fmla="*/ 38 w 63"/>
                  <a:gd name="T17" fmla="*/ 64 h 64"/>
                  <a:gd name="T18" fmla="*/ 32 w 63"/>
                  <a:gd name="T19" fmla="*/ 64 h 64"/>
                  <a:gd name="T20" fmla="*/ 32 w 63"/>
                  <a:gd name="T21" fmla="*/ 64 h 64"/>
                  <a:gd name="T22" fmla="*/ 26 w 63"/>
                  <a:gd name="T23" fmla="*/ 64 h 64"/>
                  <a:gd name="T24" fmla="*/ 20 w 63"/>
                  <a:gd name="T25" fmla="*/ 61 h 64"/>
                  <a:gd name="T26" fmla="*/ 14 w 63"/>
                  <a:gd name="T27" fmla="*/ 58 h 64"/>
                  <a:gd name="T28" fmla="*/ 9 w 63"/>
                  <a:gd name="T29" fmla="*/ 55 h 64"/>
                  <a:gd name="T30" fmla="*/ 6 w 63"/>
                  <a:gd name="T31" fmla="*/ 51 h 64"/>
                  <a:gd name="T32" fmla="*/ 3 w 63"/>
                  <a:gd name="T33" fmla="*/ 44 h 64"/>
                  <a:gd name="T34" fmla="*/ 0 w 63"/>
                  <a:gd name="T35" fmla="*/ 38 h 64"/>
                  <a:gd name="T36" fmla="*/ 0 w 63"/>
                  <a:gd name="T37" fmla="*/ 32 h 64"/>
                  <a:gd name="T38" fmla="*/ 0 w 63"/>
                  <a:gd name="T39" fmla="*/ 32 h 64"/>
                  <a:gd name="T40" fmla="*/ 0 w 63"/>
                  <a:gd name="T41" fmla="*/ 26 h 64"/>
                  <a:gd name="T42" fmla="*/ 3 w 63"/>
                  <a:gd name="T43" fmla="*/ 20 h 64"/>
                  <a:gd name="T44" fmla="*/ 6 w 63"/>
                  <a:gd name="T45" fmla="*/ 14 h 64"/>
                  <a:gd name="T46" fmla="*/ 9 w 63"/>
                  <a:gd name="T47" fmla="*/ 9 h 64"/>
                  <a:gd name="T48" fmla="*/ 14 w 63"/>
                  <a:gd name="T49" fmla="*/ 6 h 64"/>
                  <a:gd name="T50" fmla="*/ 20 w 63"/>
                  <a:gd name="T51" fmla="*/ 3 h 64"/>
                  <a:gd name="T52" fmla="*/ 26 w 63"/>
                  <a:gd name="T53" fmla="*/ 0 h 64"/>
                  <a:gd name="T54" fmla="*/ 32 w 63"/>
                  <a:gd name="T55" fmla="*/ 0 h 64"/>
                  <a:gd name="T56" fmla="*/ 32 w 63"/>
                  <a:gd name="T57" fmla="*/ 0 h 64"/>
                  <a:gd name="T58" fmla="*/ 38 w 63"/>
                  <a:gd name="T59" fmla="*/ 0 h 64"/>
                  <a:gd name="T60" fmla="*/ 44 w 63"/>
                  <a:gd name="T61" fmla="*/ 3 h 64"/>
                  <a:gd name="T62" fmla="*/ 50 w 63"/>
                  <a:gd name="T63" fmla="*/ 6 h 64"/>
                  <a:gd name="T64" fmla="*/ 54 w 63"/>
                  <a:gd name="T65" fmla="*/ 9 h 64"/>
                  <a:gd name="T66" fmla="*/ 57 w 63"/>
                  <a:gd name="T67" fmla="*/ 14 h 64"/>
                  <a:gd name="T68" fmla="*/ 60 w 63"/>
                  <a:gd name="T69" fmla="*/ 20 h 64"/>
                  <a:gd name="T70" fmla="*/ 63 w 63"/>
                  <a:gd name="T71" fmla="*/ 26 h 64"/>
                  <a:gd name="T72" fmla="*/ 63 w 63"/>
                  <a:gd name="T73" fmla="*/ 32 h 64"/>
                  <a:gd name="T74" fmla="*/ 63 w 63"/>
                  <a:gd name="T7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 h="64">
                    <a:moveTo>
                      <a:pt x="63" y="32"/>
                    </a:moveTo>
                    <a:lnTo>
                      <a:pt x="63" y="32"/>
                    </a:lnTo>
                    <a:lnTo>
                      <a:pt x="63" y="38"/>
                    </a:lnTo>
                    <a:lnTo>
                      <a:pt x="60" y="44"/>
                    </a:lnTo>
                    <a:lnTo>
                      <a:pt x="57" y="51"/>
                    </a:lnTo>
                    <a:lnTo>
                      <a:pt x="54" y="55"/>
                    </a:lnTo>
                    <a:lnTo>
                      <a:pt x="50" y="58"/>
                    </a:lnTo>
                    <a:lnTo>
                      <a:pt x="44" y="61"/>
                    </a:lnTo>
                    <a:lnTo>
                      <a:pt x="38" y="64"/>
                    </a:lnTo>
                    <a:lnTo>
                      <a:pt x="32" y="64"/>
                    </a:lnTo>
                    <a:lnTo>
                      <a:pt x="32" y="64"/>
                    </a:lnTo>
                    <a:lnTo>
                      <a:pt x="26" y="64"/>
                    </a:lnTo>
                    <a:lnTo>
                      <a:pt x="20" y="61"/>
                    </a:lnTo>
                    <a:lnTo>
                      <a:pt x="14" y="58"/>
                    </a:lnTo>
                    <a:lnTo>
                      <a:pt x="9" y="55"/>
                    </a:lnTo>
                    <a:lnTo>
                      <a:pt x="6" y="51"/>
                    </a:lnTo>
                    <a:lnTo>
                      <a:pt x="3" y="44"/>
                    </a:lnTo>
                    <a:lnTo>
                      <a:pt x="0" y="38"/>
                    </a:lnTo>
                    <a:lnTo>
                      <a:pt x="0" y="32"/>
                    </a:lnTo>
                    <a:lnTo>
                      <a:pt x="0" y="32"/>
                    </a:lnTo>
                    <a:lnTo>
                      <a:pt x="0" y="26"/>
                    </a:lnTo>
                    <a:lnTo>
                      <a:pt x="3" y="20"/>
                    </a:lnTo>
                    <a:lnTo>
                      <a:pt x="6" y="14"/>
                    </a:lnTo>
                    <a:lnTo>
                      <a:pt x="9" y="9"/>
                    </a:lnTo>
                    <a:lnTo>
                      <a:pt x="14" y="6"/>
                    </a:lnTo>
                    <a:lnTo>
                      <a:pt x="20" y="3"/>
                    </a:lnTo>
                    <a:lnTo>
                      <a:pt x="26" y="0"/>
                    </a:lnTo>
                    <a:lnTo>
                      <a:pt x="32" y="0"/>
                    </a:lnTo>
                    <a:lnTo>
                      <a:pt x="32" y="0"/>
                    </a:lnTo>
                    <a:lnTo>
                      <a:pt x="38" y="0"/>
                    </a:lnTo>
                    <a:lnTo>
                      <a:pt x="44" y="3"/>
                    </a:lnTo>
                    <a:lnTo>
                      <a:pt x="50" y="6"/>
                    </a:lnTo>
                    <a:lnTo>
                      <a:pt x="54" y="9"/>
                    </a:lnTo>
                    <a:lnTo>
                      <a:pt x="57" y="14"/>
                    </a:lnTo>
                    <a:lnTo>
                      <a:pt x="60" y="20"/>
                    </a:lnTo>
                    <a:lnTo>
                      <a:pt x="63" y="26"/>
                    </a:lnTo>
                    <a:lnTo>
                      <a:pt x="63" y="32"/>
                    </a:lnTo>
                    <a:lnTo>
                      <a:pt x="63" y="32"/>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5">
                <a:extLst>
                  <a:ext uri="{FF2B5EF4-FFF2-40B4-BE49-F238E27FC236}">
                    <a16:creationId xmlns:a16="http://schemas.microsoft.com/office/drawing/2014/main" id="{9737AAC6-F389-44C1-9B2E-8DAC738F9B3A}"/>
                  </a:ext>
                </a:extLst>
              </p:cNvPr>
              <p:cNvSpPr>
                <a:spLocks/>
              </p:cNvSpPr>
              <p:nvPr/>
            </p:nvSpPr>
            <p:spPr bwMode="auto">
              <a:xfrm>
                <a:off x="5814" y="2343"/>
                <a:ext cx="63" cy="65"/>
              </a:xfrm>
              <a:custGeom>
                <a:avLst/>
                <a:gdLst>
                  <a:gd name="T0" fmla="*/ 63 w 63"/>
                  <a:gd name="T1" fmla="*/ 33 h 65"/>
                  <a:gd name="T2" fmla="*/ 63 w 63"/>
                  <a:gd name="T3" fmla="*/ 33 h 65"/>
                  <a:gd name="T4" fmla="*/ 63 w 63"/>
                  <a:gd name="T5" fmla="*/ 39 h 65"/>
                  <a:gd name="T6" fmla="*/ 61 w 63"/>
                  <a:gd name="T7" fmla="*/ 45 h 65"/>
                  <a:gd name="T8" fmla="*/ 58 w 63"/>
                  <a:gd name="T9" fmla="*/ 51 h 65"/>
                  <a:gd name="T10" fmla="*/ 54 w 63"/>
                  <a:gd name="T11" fmla="*/ 56 h 65"/>
                  <a:gd name="T12" fmla="*/ 49 w 63"/>
                  <a:gd name="T13" fmla="*/ 59 h 65"/>
                  <a:gd name="T14" fmla="*/ 45 w 63"/>
                  <a:gd name="T15" fmla="*/ 62 h 65"/>
                  <a:gd name="T16" fmla="*/ 39 w 63"/>
                  <a:gd name="T17" fmla="*/ 65 h 65"/>
                  <a:gd name="T18" fmla="*/ 32 w 63"/>
                  <a:gd name="T19" fmla="*/ 65 h 65"/>
                  <a:gd name="T20" fmla="*/ 32 w 63"/>
                  <a:gd name="T21" fmla="*/ 65 h 65"/>
                  <a:gd name="T22" fmla="*/ 26 w 63"/>
                  <a:gd name="T23" fmla="*/ 65 h 65"/>
                  <a:gd name="T24" fmla="*/ 20 w 63"/>
                  <a:gd name="T25" fmla="*/ 62 h 65"/>
                  <a:gd name="T26" fmla="*/ 15 w 63"/>
                  <a:gd name="T27" fmla="*/ 59 h 65"/>
                  <a:gd name="T28" fmla="*/ 11 w 63"/>
                  <a:gd name="T29" fmla="*/ 56 h 65"/>
                  <a:gd name="T30" fmla="*/ 6 w 63"/>
                  <a:gd name="T31" fmla="*/ 51 h 65"/>
                  <a:gd name="T32" fmla="*/ 3 w 63"/>
                  <a:gd name="T33" fmla="*/ 45 h 65"/>
                  <a:gd name="T34" fmla="*/ 2 w 63"/>
                  <a:gd name="T35" fmla="*/ 39 h 65"/>
                  <a:gd name="T36" fmla="*/ 0 w 63"/>
                  <a:gd name="T37" fmla="*/ 33 h 65"/>
                  <a:gd name="T38" fmla="*/ 0 w 63"/>
                  <a:gd name="T39" fmla="*/ 33 h 65"/>
                  <a:gd name="T40" fmla="*/ 2 w 63"/>
                  <a:gd name="T41" fmla="*/ 26 h 65"/>
                  <a:gd name="T42" fmla="*/ 3 w 63"/>
                  <a:gd name="T43" fmla="*/ 20 h 65"/>
                  <a:gd name="T44" fmla="*/ 6 w 63"/>
                  <a:gd name="T45" fmla="*/ 14 h 65"/>
                  <a:gd name="T46" fmla="*/ 11 w 63"/>
                  <a:gd name="T47" fmla="*/ 10 h 65"/>
                  <a:gd name="T48" fmla="*/ 15 w 63"/>
                  <a:gd name="T49" fmla="*/ 6 h 65"/>
                  <a:gd name="T50" fmla="*/ 20 w 63"/>
                  <a:gd name="T51" fmla="*/ 3 h 65"/>
                  <a:gd name="T52" fmla="*/ 26 w 63"/>
                  <a:gd name="T53" fmla="*/ 0 h 65"/>
                  <a:gd name="T54" fmla="*/ 32 w 63"/>
                  <a:gd name="T55" fmla="*/ 0 h 65"/>
                  <a:gd name="T56" fmla="*/ 32 w 63"/>
                  <a:gd name="T57" fmla="*/ 0 h 65"/>
                  <a:gd name="T58" fmla="*/ 39 w 63"/>
                  <a:gd name="T59" fmla="*/ 0 h 65"/>
                  <a:gd name="T60" fmla="*/ 45 w 63"/>
                  <a:gd name="T61" fmla="*/ 3 h 65"/>
                  <a:gd name="T62" fmla="*/ 49 w 63"/>
                  <a:gd name="T63" fmla="*/ 6 h 65"/>
                  <a:gd name="T64" fmla="*/ 54 w 63"/>
                  <a:gd name="T65" fmla="*/ 10 h 65"/>
                  <a:gd name="T66" fmla="*/ 58 w 63"/>
                  <a:gd name="T67" fmla="*/ 14 h 65"/>
                  <a:gd name="T68" fmla="*/ 61 w 63"/>
                  <a:gd name="T69" fmla="*/ 20 h 65"/>
                  <a:gd name="T70" fmla="*/ 63 w 63"/>
                  <a:gd name="T71" fmla="*/ 26 h 65"/>
                  <a:gd name="T72" fmla="*/ 63 w 63"/>
                  <a:gd name="T73" fmla="*/ 33 h 65"/>
                  <a:gd name="T74" fmla="*/ 63 w 63"/>
                  <a:gd name="T75"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 h="65">
                    <a:moveTo>
                      <a:pt x="63" y="33"/>
                    </a:moveTo>
                    <a:lnTo>
                      <a:pt x="63" y="33"/>
                    </a:lnTo>
                    <a:lnTo>
                      <a:pt x="63" y="39"/>
                    </a:lnTo>
                    <a:lnTo>
                      <a:pt x="61" y="45"/>
                    </a:lnTo>
                    <a:lnTo>
                      <a:pt x="58" y="51"/>
                    </a:lnTo>
                    <a:lnTo>
                      <a:pt x="54" y="56"/>
                    </a:lnTo>
                    <a:lnTo>
                      <a:pt x="49" y="59"/>
                    </a:lnTo>
                    <a:lnTo>
                      <a:pt x="45" y="62"/>
                    </a:lnTo>
                    <a:lnTo>
                      <a:pt x="39" y="65"/>
                    </a:lnTo>
                    <a:lnTo>
                      <a:pt x="32" y="65"/>
                    </a:lnTo>
                    <a:lnTo>
                      <a:pt x="32" y="65"/>
                    </a:lnTo>
                    <a:lnTo>
                      <a:pt x="26" y="65"/>
                    </a:lnTo>
                    <a:lnTo>
                      <a:pt x="20" y="62"/>
                    </a:lnTo>
                    <a:lnTo>
                      <a:pt x="15" y="59"/>
                    </a:lnTo>
                    <a:lnTo>
                      <a:pt x="11" y="56"/>
                    </a:lnTo>
                    <a:lnTo>
                      <a:pt x="6" y="51"/>
                    </a:lnTo>
                    <a:lnTo>
                      <a:pt x="3" y="45"/>
                    </a:lnTo>
                    <a:lnTo>
                      <a:pt x="2" y="39"/>
                    </a:lnTo>
                    <a:lnTo>
                      <a:pt x="0" y="33"/>
                    </a:lnTo>
                    <a:lnTo>
                      <a:pt x="0" y="33"/>
                    </a:lnTo>
                    <a:lnTo>
                      <a:pt x="2" y="26"/>
                    </a:lnTo>
                    <a:lnTo>
                      <a:pt x="3" y="20"/>
                    </a:lnTo>
                    <a:lnTo>
                      <a:pt x="6" y="14"/>
                    </a:lnTo>
                    <a:lnTo>
                      <a:pt x="11" y="10"/>
                    </a:lnTo>
                    <a:lnTo>
                      <a:pt x="15" y="6"/>
                    </a:lnTo>
                    <a:lnTo>
                      <a:pt x="20" y="3"/>
                    </a:lnTo>
                    <a:lnTo>
                      <a:pt x="26" y="0"/>
                    </a:lnTo>
                    <a:lnTo>
                      <a:pt x="32" y="0"/>
                    </a:lnTo>
                    <a:lnTo>
                      <a:pt x="32" y="0"/>
                    </a:lnTo>
                    <a:lnTo>
                      <a:pt x="39" y="0"/>
                    </a:lnTo>
                    <a:lnTo>
                      <a:pt x="45" y="3"/>
                    </a:lnTo>
                    <a:lnTo>
                      <a:pt x="49" y="6"/>
                    </a:lnTo>
                    <a:lnTo>
                      <a:pt x="54" y="10"/>
                    </a:lnTo>
                    <a:lnTo>
                      <a:pt x="58" y="14"/>
                    </a:lnTo>
                    <a:lnTo>
                      <a:pt x="61" y="20"/>
                    </a:lnTo>
                    <a:lnTo>
                      <a:pt x="63" y="26"/>
                    </a:lnTo>
                    <a:lnTo>
                      <a:pt x="63" y="33"/>
                    </a:lnTo>
                    <a:lnTo>
                      <a:pt x="63" y="33"/>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6">
                <a:extLst>
                  <a:ext uri="{FF2B5EF4-FFF2-40B4-BE49-F238E27FC236}">
                    <a16:creationId xmlns:a16="http://schemas.microsoft.com/office/drawing/2014/main" id="{ACB78C41-A2FF-42D1-8935-E0F47E6764C9}"/>
                  </a:ext>
                </a:extLst>
              </p:cNvPr>
              <p:cNvSpPr>
                <a:spLocks/>
              </p:cNvSpPr>
              <p:nvPr/>
            </p:nvSpPr>
            <p:spPr bwMode="auto">
              <a:xfrm>
                <a:off x="6209" y="2466"/>
                <a:ext cx="62" cy="65"/>
              </a:xfrm>
              <a:custGeom>
                <a:avLst/>
                <a:gdLst>
                  <a:gd name="T0" fmla="*/ 62 w 62"/>
                  <a:gd name="T1" fmla="*/ 33 h 65"/>
                  <a:gd name="T2" fmla="*/ 62 w 62"/>
                  <a:gd name="T3" fmla="*/ 33 h 65"/>
                  <a:gd name="T4" fmla="*/ 62 w 62"/>
                  <a:gd name="T5" fmla="*/ 39 h 65"/>
                  <a:gd name="T6" fmla="*/ 59 w 62"/>
                  <a:gd name="T7" fmla="*/ 45 h 65"/>
                  <a:gd name="T8" fmla="*/ 56 w 62"/>
                  <a:gd name="T9" fmla="*/ 51 h 65"/>
                  <a:gd name="T10" fmla="*/ 53 w 62"/>
                  <a:gd name="T11" fmla="*/ 56 h 65"/>
                  <a:gd name="T12" fmla="*/ 49 w 62"/>
                  <a:gd name="T13" fmla="*/ 59 h 65"/>
                  <a:gd name="T14" fmla="*/ 43 w 62"/>
                  <a:gd name="T15" fmla="*/ 62 h 65"/>
                  <a:gd name="T16" fmla="*/ 37 w 62"/>
                  <a:gd name="T17" fmla="*/ 65 h 65"/>
                  <a:gd name="T18" fmla="*/ 31 w 62"/>
                  <a:gd name="T19" fmla="*/ 65 h 65"/>
                  <a:gd name="T20" fmla="*/ 31 w 62"/>
                  <a:gd name="T21" fmla="*/ 65 h 65"/>
                  <a:gd name="T22" fmla="*/ 25 w 62"/>
                  <a:gd name="T23" fmla="*/ 65 h 65"/>
                  <a:gd name="T24" fmla="*/ 19 w 62"/>
                  <a:gd name="T25" fmla="*/ 62 h 65"/>
                  <a:gd name="T26" fmla="*/ 13 w 62"/>
                  <a:gd name="T27" fmla="*/ 59 h 65"/>
                  <a:gd name="T28" fmla="*/ 8 w 62"/>
                  <a:gd name="T29" fmla="*/ 56 h 65"/>
                  <a:gd name="T30" fmla="*/ 5 w 62"/>
                  <a:gd name="T31" fmla="*/ 51 h 65"/>
                  <a:gd name="T32" fmla="*/ 3 w 62"/>
                  <a:gd name="T33" fmla="*/ 45 h 65"/>
                  <a:gd name="T34" fmla="*/ 0 w 62"/>
                  <a:gd name="T35" fmla="*/ 39 h 65"/>
                  <a:gd name="T36" fmla="*/ 0 w 62"/>
                  <a:gd name="T37" fmla="*/ 33 h 65"/>
                  <a:gd name="T38" fmla="*/ 0 w 62"/>
                  <a:gd name="T39" fmla="*/ 33 h 65"/>
                  <a:gd name="T40" fmla="*/ 0 w 62"/>
                  <a:gd name="T41" fmla="*/ 27 h 65"/>
                  <a:gd name="T42" fmla="*/ 3 w 62"/>
                  <a:gd name="T43" fmla="*/ 20 h 65"/>
                  <a:gd name="T44" fmla="*/ 5 w 62"/>
                  <a:gd name="T45" fmla="*/ 14 h 65"/>
                  <a:gd name="T46" fmla="*/ 8 w 62"/>
                  <a:gd name="T47" fmla="*/ 10 h 65"/>
                  <a:gd name="T48" fmla="*/ 13 w 62"/>
                  <a:gd name="T49" fmla="*/ 7 h 65"/>
                  <a:gd name="T50" fmla="*/ 19 w 62"/>
                  <a:gd name="T51" fmla="*/ 3 h 65"/>
                  <a:gd name="T52" fmla="*/ 25 w 62"/>
                  <a:gd name="T53" fmla="*/ 0 h 65"/>
                  <a:gd name="T54" fmla="*/ 31 w 62"/>
                  <a:gd name="T55" fmla="*/ 0 h 65"/>
                  <a:gd name="T56" fmla="*/ 31 w 62"/>
                  <a:gd name="T57" fmla="*/ 0 h 65"/>
                  <a:gd name="T58" fmla="*/ 37 w 62"/>
                  <a:gd name="T59" fmla="*/ 0 h 65"/>
                  <a:gd name="T60" fmla="*/ 43 w 62"/>
                  <a:gd name="T61" fmla="*/ 3 h 65"/>
                  <a:gd name="T62" fmla="*/ 49 w 62"/>
                  <a:gd name="T63" fmla="*/ 7 h 65"/>
                  <a:gd name="T64" fmla="*/ 53 w 62"/>
                  <a:gd name="T65" fmla="*/ 10 h 65"/>
                  <a:gd name="T66" fmla="*/ 56 w 62"/>
                  <a:gd name="T67" fmla="*/ 14 h 65"/>
                  <a:gd name="T68" fmla="*/ 59 w 62"/>
                  <a:gd name="T69" fmla="*/ 20 h 65"/>
                  <a:gd name="T70" fmla="*/ 62 w 62"/>
                  <a:gd name="T71" fmla="*/ 27 h 65"/>
                  <a:gd name="T72" fmla="*/ 62 w 62"/>
                  <a:gd name="T73" fmla="*/ 33 h 65"/>
                  <a:gd name="T74" fmla="*/ 62 w 62"/>
                  <a:gd name="T75"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 h="65">
                    <a:moveTo>
                      <a:pt x="62" y="33"/>
                    </a:moveTo>
                    <a:lnTo>
                      <a:pt x="62" y="33"/>
                    </a:lnTo>
                    <a:lnTo>
                      <a:pt x="62" y="39"/>
                    </a:lnTo>
                    <a:lnTo>
                      <a:pt x="59" y="45"/>
                    </a:lnTo>
                    <a:lnTo>
                      <a:pt x="56" y="51"/>
                    </a:lnTo>
                    <a:lnTo>
                      <a:pt x="53" y="56"/>
                    </a:lnTo>
                    <a:lnTo>
                      <a:pt x="49" y="59"/>
                    </a:lnTo>
                    <a:lnTo>
                      <a:pt x="43" y="62"/>
                    </a:lnTo>
                    <a:lnTo>
                      <a:pt x="37" y="65"/>
                    </a:lnTo>
                    <a:lnTo>
                      <a:pt x="31" y="65"/>
                    </a:lnTo>
                    <a:lnTo>
                      <a:pt x="31" y="65"/>
                    </a:lnTo>
                    <a:lnTo>
                      <a:pt x="25" y="65"/>
                    </a:lnTo>
                    <a:lnTo>
                      <a:pt x="19" y="62"/>
                    </a:lnTo>
                    <a:lnTo>
                      <a:pt x="13" y="59"/>
                    </a:lnTo>
                    <a:lnTo>
                      <a:pt x="8" y="56"/>
                    </a:lnTo>
                    <a:lnTo>
                      <a:pt x="5" y="51"/>
                    </a:lnTo>
                    <a:lnTo>
                      <a:pt x="3" y="45"/>
                    </a:lnTo>
                    <a:lnTo>
                      <a:pt x="0" y="39"/>
                    </a:lnTo>
                    <a:lnTo>
                      <a:pt x="0" y="33"/>
                    </a:lnTo>
                    <a:lnTo>
                      <a:pt x="0" y="33"/>
                    </a:lnTo>
                    <a:lnTo>
                      <a:pt x="0" y="27"/>
                    </a:lnTo>
                    <a:lnTo>
                      <a:pt x="3" y="20"/>
                    </a:lnTo>
                    <a:lnTo>
                      <a:pt x="5" y="14"/>
                    </a:lnTo>
                    <a:lnTo>
                      <a:pt x="8" y="10"/>
                    </a:lnTo>
                    <a:lnTo>
                      <a:pt x="13" y="7"/>
                    </a:lnTo>
                    <a:lnTo>
                      <a:pt x="19" y="3"/>
                    </a:lnTo>
                    <a:lnTo>
                      <a:pt x="25" y="0"/>
                    </a:lnTo>
                    <a:lnTo>
                      <a:pt x="31" y="0"/>
                    </a:lnTo>
                    <a:lnTo>
                      <a:pt x="31" y="0"/>
                    </a:lnTo>
                    <a:lnTo>
                      <a:pt x="37" y="0"/>
                    </a:lnTo>
                    <a:lnTo>
                      <a:pt x="43" y="3"/>
                    </a:lnTo>
                    <a:lnTo>
                      <a:pt x="49" y="7"/>
                    </a:lnTo>
                    <a:lnTo>
                      <a:pt x="53" y="10"/>
                    </a:lnTo>
                    <a:lnTo>
                      <a:pt x="56" y="14"/>
                    </a:lnTo>
                    <a:lnTo>
                      <a:pt x="59" y="20"/>
                    </a:lnTo>
                    <a:lnTo>
                      <a:pt x="62" y="27"/>
                    </a:lnTo>
                    <a:lnTo>
                      <a:pt x="62" y="33"/>
                    </a:lnTo>
                    <a:lnTo>
                      <a:pt x="62" y="33"/>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27">
                <a:extLst>
                  <a:ext uri="{FF2B5EF4-FFF2-40B4-BE49-F238E27FC236}">
                    <a16:creationId xmlns:a16="http://schemas.microsoft.com/office/drawing/2014/main" id="{2B7706FD-5B9A-4024-BF12-2F1280FBFB92}"/>
                  </a:ext>
                </a:extLst>
              </p:cNvPr>
              <p:cNvSpPr>
                <a:spLocks noChangeArrowheads="1"/>
              </p:cNvSpPr>
              <p:nvPr/>
            </p:nvSpPr>
            <p:spPr bwMode="auto">
              <a:xfrm>
                <a:off x="5973" y="1544"/>
                <a:ext cx="52" cy="54"/>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28">
                <a:extLst>
                  <a:ext uri="{FF2B5EF4-FFF2-40B4-BE49-F238E27FC236}">
                    <a16:creationId xmlns:a16="http://schemas.microsoft.com/office/drawing/2014/main" id="{01F0E792-0214-4AC5-805F-C0C308E977C8}"/>
                  </a:ext>
                </a:extLst>
              </p:cNvPr>
              <p:cNvSpPr>
                <a:spLocks noChangeArrowheads="1"/>
              </p:cNvSpPr>
              <p:nvPr/>
            </p:nvSpPr>
            <p:spPr bwMode="auto">
              <a:xfrm>
                <a:off x="6219" y="2095"/>
                <a:ext cx="52" cy="56"/>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29">
                <a:extLst>
                  <a:ext uri="{FF2B5EF4-FFF2-40B4-BE49-F238E27FC236}">
                    <a16:creationId xmlns:a16="http://schemas.microsoft.com/office/drawing/2014/main" id="{1BB8B8E0-E511-4971-855B-E464556C8822}"/>
                  </a:ext>
                </a:extLst>
              </p:cNvPr>
              <p:cNvSpPr>
                <a:spLocks noChangeArrowheads="1"/>
              </p:cNvSpPr>
              <p:nvPr/>
            </p:nvSpPr>
            <p:spPr bwMode="auto">
              <a:xfrm>
                <a:off x="5820" y="2095"/>
                <a:ext cx="52" cy="56"/>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Rectangle 30">
                <a:extLst>
                  <a:ext uri="{FF2B5EF4-FFF2-40B4-BE49-F238E27FC236}">
                    <a16:creationId xmlns:a16="http://schemas.microsoft.com/office/drawing/2014/main" id="{F3CBF2C8-E391-4691-9AE6-FC949686C112}"/>
                  </a:ext>
                </a:extLst>
              </p:cNvPr>
              <p:cNvSpPr>
                <a:spLocks noChangeArrowheads="1"/>
              </p:cNvSpPr>
              <p:nvPr/>
            </p:nvSpPr>
            <p:spPr bwMode="auto">
              <a:xfrm>
                <a:off x="5287" y="1852"/>
                <a:ext cx="54" cy="54"/>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31">
                <a:extLst>
                  <a:ext uri="{FF2B5EF4-FFF2-40B4-BE49-F238E27FC236}">
                    <a16:creationId xmlns:a16="http://schemas.microsoft.com/office/drawing/2014/main" id="{EC57E84B-A575-4650-B55E-707025D9BB27}"/>
                  </a:ext>
                </a:extLst>
              </p:cNvPr>
              <p:cNvSpPr>
                <a:spLocks noChangeArrowheads="1"/>
              </p:cNvSpPr>
              <p:nvPr/>
            </p:nvSpPr>
            <p:spPr bwMode="auto">
              <a:xfrm>
                <a:off x="4763" y="1841"/>
                <a:ext cx="52" cy="54"/>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36">
                <a:extLst>
                  <a:ext uri="{FF2B5EF4-FFF2-40B4-BE49-F238E27FC236}">
                    <a16:creationId xmlns:a16="http://schemas.microsoft.com/office/drawing/2014/main" id="{4B60EB07-E02E-4A81-8AF1-F5EDF6FD82F3}"/>
                  </a:ext>
                </a:extLst>
              </p:cNvPr>
              <p:cNvSpPr>
                <a:spLocks noChangeArrowheads="1"/>
              </p:cNvSpPr>
              <p:nvPr/>
            </p:nvSpPr>
            <p:spPr bwMode="auto">
              <a:xfrm>
                <a:off x="4108" y="1442"/>
                <a:ext cx="1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effectLst/>
                    <a:latin typeface="Calibri" panose="020F0502020204030204" pitchFamily="34" charset="0"/>
                  </a:rPr>
                  <a:t>0.0</a:t>
                </a:r>
                <a:endParaRPr kumimoji="0" lang="en-US" altLang="en-US" sz="1800" b="0" i="0" u="none" strike="noStrike" cap="none" normalizeH="0" baseline="0" dirty="0">
                  <a:ln>
                    <a:noFill/>
                  </a:ln>
                  <a:effectLst/>
                </a:endParaRPr>
              </a:p>
            </p:txBody>
          </p:sp>
          <p:sp>
            <p:nvSpPr>
              <p:cNvPr id="72" name="Rectangle 37">
                <a:extLst>
                  <a:ext uri="{FF2B5EF4-FFF2-40B4-BE49-F238E27FC236}">
                    <a16:creationId xmlns:a16="http://schemas.microsoft.com/office/drawing/2014/main" id="{659FD8F0-6A80-4B84-8669-947941ADA809}"/>
                  </a:ext>
                </a:extLst>
              </p:cNvPr>
              <p:cNvSpPr>
                <a:spLocks noChangeArrowheads="1"/>
              </p:cNvSpPr>
              <p:nvPr/>
            </p:nvSpPr>
            <p:spPr bwMode="auto">
              <a:xfrm>
                <a:off x="6104" y="1525"/>
                <a:ext cx="23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effectLst/>
                    <a:latin typeface="Calibri" panose="020F0502020204030204" pitchFamily="34" charset="0"/>
                  </a:rPr>
                  <a:t>Placebo</a:t>
                </a:r>
                <a:endParaRPr kumimoji="0" lang="en-US" altLang="en-US" sz="1800" b="0" i="0" u="none" strike="noStrike" cap="none" normalizeH="0" baseline="0" dirty="0">
                  <a:ln>
                    <a:noFill/>
                  </a:ln>
                  <a:effectLst/>
                </a:endParaRPr>
              </a:p>
            </p:txBody>
          </p:sp>
          <p:sp>
            <p:nvSpPr>
              <p:cNvPr id="73" name="Rectangle 38">
                <a:extLst>
                  <a:ext uri="{FF2B5EF4-FFF2-40B4-BE49-F238E27FC236}">
                    <a16:creationId xmlns:a16="http://schemas.microsoft.com/office/drawing/2014/main" id="{912B15F7-DF82-4901-AB1F-7190E3EE8D8A}"/>
                  </a:ext>
                </a:extLst>
              </p:cNvPr>
              <p:cNvSpPr>
                <a:spLocks noChangeArrowheads="1"/>
              </p:cNvSpPr>
              <p:nvPr/>
            </p:nvSpPr>
            <p:spPr bwMode="auto">
              <a:xfrm>
                <a:off x="4716" y="2412"/>
                <a:ext cx="15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effectLst/>
                    <a:latin typeface="Calibri" panose="020F0502020204030204" pitchFamily="34" charset="0"/>
                  </a:rPr>
                  <a:t>p=NS</a:t>
                </a:r>
                <a:endParaRPr kumimoji="0" lang="en-US" altLang="en-US" sz="1800" b="0" i="0" u="none" strike="noStrike" cap="none" normalizeH="0" baseline="0" dirty="0">
                  <a:ln>
                    <a:noFill/>
                  </a:ln>
                  <a:effectLst/>
                </a:endParaRPr>
              </a:p>
            </p:txBody>
          </p:sp>
          <p:sp>
            <p:nvSpPr>
              <p:cNvPr id="74" name="Rectangle 39">
                <a:extLst>
                  <a:ext uri="{FF2B5EF4-FFF2-40B4-BE49-F238E27FC236}">
                    <a16:creationId xmlns:a16="http://schemas.microsoft.com/office/drawing/2014/main" id="{A294C921-E422-4355-856A-0A047833CF80}"/>
                  </a:ext>
                </a:extLst>
              </p:cNvPr>
              <p:cNvSpPr>
                <a:spLocks noChangeArrowheads="1"/>
              </p:cNvSpPr>
              <p:nvPr/>
            </p:nvSpPr>
            <p:spPr bwMode="auto">
              <a:xfrm>
                <a:off x="5774" y="2584"/>
                <a:ext cx="15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effectLst/>
                    <a:latin typeface="Calibri" panose="020F0502020204030204" pitchFamily="34" charset="0"/>
                  </a:rPr>
                  <a:t>p=NS</a:t>
                </a:r>
                <a:endParaRPr kumimoji="0" lang="en-US" altLang="en-US" sz="1800" b="0" i="0" u="none" strike="noStrike" cap="none" normalizeH="0" baseline="0" dirty="0">
                  <a:ln>
                    <a:noFill/>
                  </a:ln>
                  <a:effectLst/>
                </a:endParaRPr>
              </a:p>
            </p:txBody>
          </p:sp>
          <p:sp>
            <p:nvSpPr>
              <p:cNvPr id="75" name="Rectangle 40">
                <a:extLst>
                  <a:ext uri="{FF2B5EF4-FFF2-40B4-BE49-F238E27FC236}">
                    <a16:creationId xmlns:a16="http://schemas.microsoft.com/office/drawing/2014/main" id="{737C1BE4-EF86-40F2-8FFA-6DEAEB905B66}"/>
                  </a:ext>
                </a:extLst>
              </p:cNvPr>
              <p:cNvSpPr>
                <a:spLocks noChangeArrowheads="1"/>
              </p:cNvSpPr>
              <p:nvPr/>
            </p:nvSpPr>
            <p:spPr bwMode="auto">
              <a:xfrm>
                <a:off x="6162" y="2724"/>
                <a:ext cx="15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effectLst/>
                    <a:latin typeface="Calibri" panose="020F0502020204030204" pitchFamily="34" charset="0"/>
                  </a:rPr>
                  <a:t>p=NS</a:t>
                </a:r>
                <a:endParaRPr kumimoji="0" lang="en-US" altLang="en-US" sz="1800" b="0" i="0" u="none" strike="noStrike" cap="none" normalizeH="0" baseline="0" dirty="0">
                  <a:ln>
                    <a:noFill/>
                  </a:ln>
                  <a:effectLst/>
                </a:endParaRPr>
              </a:p>
            </p:txBody>
          </p:sp>
          <p:sp>
            <p:nvSpPr>
              <p:cNvPr id="76" name="Rectangle 41">
                <a:extLst>
                  <a:ext uri="{FF2B5EF4-FFF2-40B4-BE49-F238E27FC236}">
                    <a16:creationId xmlns:a16="http://schemas.microsoft.com/office/drawing/2014/main" id="{B3ACFCCA-5268-40DC-8146-04587577B4B2}"/>
                  </a:ext>
                </a:extLst>
              </p:cNvPr>
              <p:cNvSpPr>
                <a:spLocks noChangeArrowheads="1"/>
              </p:cNvSpPr>
              <p:nvPr/>
            </p:nvSpPr>
            <p:spPr bwMode="auto">
              <a:xfrm>
                <a:off x="5191" y="2843"/>
                <a:ext cx="27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effectLst/>
                    <a:latin typeface="Calibri" panose="020F0502020204030204" pitchFamily="34" charset="0"/>
                  </a:rPr>
                  <a:t>p=0.0007</a:t>
                </a:r>
                <a:endParaRPr kumimoji="0" lang="en-US" altLang="en-US" sz="1800" b="0" i="0" u="none" strike="noStrike" cap="none" normalizeH="0" baseline="0" dirty="0">
                  <a:ln>
                    <a:noFill/>
                  </a:ln>
                  <a:effectLst/>
                </a:endParaRPr>
              </a:p>
            </p:txBody>
          </p:sp>
          <p:sp>
            <p:nvSpPr>
              <p:cNvPr id="77" name="Freeform 42">
                <a:extLst>
                  <a:ext uri="{FF2B5EF4-FFF2-40B4-BE49-F238E27FC236}">
                    <a16:creationId xmlns:a16="http://schemas.microsoft.com/office/drawing/2014/main" id="{46E7A68E-EA89-456C-A0F3-9338BD1CB7DF}"/>
                  </a:ext>
                </a:extLst>
              </p:cNvPr>
              <p:cNvSpPr>
                <a:spLocks/>
              </p:cNvSpPr>
              <p:nvPr/>
            </p:nvSpPr>
            <p:spPr bwMode="auto">
              <a:xfrm>
                <a:off x="4222" y="1489"/>
                <a:ext cx="36" cy="1559"/>
              </a:xfrm>
              <a:custGeom>
                <a:avLst/>
                <a:gdLst>
                  <a:gd name="T0" fmla="*/ 0 w 36"/>
                  <a:gd name="T1" fmla="*/ 0 h 1559"/>
                  <a:gd name="T2" fmla="*/ 36 w 36"/>
                  <a:gd name="T3" fmla="*/ 0 h 1559"/>
                  <a:gd name="T4" fmla="*/ 36 w 36"/>
                  <a:gd name="T5" fmla="*/ 1515 h 1559"/>
                  <a:gd name="T6" fmla="*/ 36 w 36"/>
                  <a:gd name="T7" fmla="*/ 1559 h 1559"/>
                </a:gdLst>
                <a:ahLst/>
                <a:cxnLst>
                  <a:cxn ang="0">
                    <a:pos x="T0" y="T1"/>
                  </a:cxn>
                  <a:cxn ang="0">
                    <a:pos x="T2" y="T3"/>
                  </a:cxn>
                  <a:cxn ang="0">
                    <a:pos x="T4" y="T5"/>
                  </a:cxn>
                  <a:cxn ang="0">
                    <a:pos x="T6" y="T7"/>
                  </a:cxn>
                </a:cxnLst>
                <a:rect l="0" t="0" r="r" b="b"/>
                <a:pathLst>
                  <a:path w="36" h="1559">
                    <a:moveTo>
                      <a:pt x="0" y="0"/>
                    </a:moveTo>
                    <a:lnTo>
                      <a:pt x="36" y="0"/>
                    </a:lnTo>
                    <a:lnTo>
                      <a:pt x="36" y="1515"/>
                    </a:lnTo>
                    <a:lnTo>
                      <a:pt x="36" y="1559"/>
                    </a:lnTo>
                  </a:path>
                </a:pathLst>
              </a:custGeom>
              <a:noFill/>
              <a:ln w="20638">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Rectangle 43">
                <a:extLst>
                  <a:ext uri="{FF2B5EF4-FFF2-40B4-BE49-F238E27FC236}">
                    <a16:creationId xmlns:a16="http://schemas.microsoft.com/office/drawing/2014/main" id="{3EF62F0A-C29C-45FA-A82E-803A7CF888FA}"/>
                  </a:ext>
                </a:extLst>
              </p:cNvPr>
              <p:cNvSpPr>
                <a:spLocks noChangeArrowheads="1"/>
              </p:cNvSpPr>
              <p:nvPr/>
            </p:nvSpPr>
            <p:spPr bwMode="auto">
              <a:xfrm>
                <a:off x="4085" y="1694"/>
                <a:ext cx="12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effectLst/>
                    <a:latin typeface="Calibri" panose="020F0502020204030204" pitchFamily="34" charset="0"/>
                  </a:rPr>
                  <a:t>-0.2</a:t>
                </a:r>
                <a:endParaRPr kumimoji="0" lang="en-US" altLang="en-US" sz="1800" b="0" i="0" u="none" strike="noStrike" cap="none" normalizeH="0" baseline="0" dirty="0">
                  <a:ln>
                    <a:noFill/>
                  </a:ln>
                  <a:effectLst/>
                </a:endParaRPr>
              </a:p>
            </p:txBody>
          </p:sp>
          <p:sp>
            <p:nvSpPr>
              <p:cNvPr id="79" name="Line 44">
                <a:extLst>
                  <a:ext uri="{FF2B5EF4-FFF2-40B4-BE49-F238E27FC236}">
                    <a16:creationId xmlns:a16="http://schemas.microsoft.com/office/drawing/2014/main" id="{F98DA4A1-A574-4ABF-AF8E-18EC621977F5}"/>
                  </a:ext>
                </a:extLst>
              </p:cNvPr>
              <p:cNvSpPr>
                <a:spLocks noChangeShapeType="1"/>
              </p:cNvSpPr>
              <p:nvPr/>
            </p:nvSpPr>
            <p:spPr bwMode="auto">
              <a:xfrm>
                <a:off x="4222" y="1741"/>
                <a:ext cx="36" cy="0"/>
              </a:xfrm>
              <a:prstGeom prst="line">
                <a:avLst/>
              </a:prstGeom>
              <a:noFill/>
              <a:ln w="2063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Rectangle 45">
                <a:extLst>
                  <a:ext uri="{FF2B5EF4-FFF2-40B4-BE49-F238E27FC236}">
                    <a16:creationId xmlns:a16="http://schemas.microsoft.com/office/drawing/2014/main" id="{2A3D31DA-3EFE-4B4B-8116-8F69913928E7}"/>
                  </a:ext>
                </a:extLst>
              </p:cNvPr>
              <p:cNvSpPr>
                <a:spLocks noChangeArrowheads="1"/>
              </p:cNvSpPr>
              <p:nvPr/>
            </p:nvSpPr>
            <p:spPr bwMode="auto">
              <a:xfrm>
                <a:off x="4085" y="1954"/>
                <a:ext cx="12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effectLst/>
                    <a:latin typeface="Calibri" panose="020F0502020204030204" pitchFamily="34" charset="0"/>
                  </a:rPr>
                  <a:t>-0.4</a:t>
                </a:r>
                <a:endParaRPr kumimoji="0" lang="en-US" altLang="en-US" sz="1800" b="0" i="0" u="none" strike="noStrike" cap="none" normalizeH="0" baseline="0" dirty="0">
                  <a:ln>
                    <a:noFill/>
                  </a:ln>
                  <a:effectLst/>
                </a:endParaRPr>
              </a:p>
            </p:txBody>
          </p:sp>
          <p:sp>
            <p:nvSpPr>
              <p:cNvPr id="81" name="Line 46">
                <a:extLst>
                  <a:ext uri="{FF2B5EF4-FFF2-40B4-BE49-F238E27FC236}">
                    <a16:creationId xmlns:a16="http://schemas.microsoft.com/office/drawing/2014/main" id="{62425C7B-F1FE-4476-A05B-B3D15AA443BC}"/>
                  </a:ext>
                </a:extLst>
              </p:cNvPr>
              <p:cNvSpPr>
                <a:spLocks noChangeShapeType="1"/>
              </p:cNvSpPr>
              <p:nvPr/>
            </p:nvSpPr>
            <p:spPr bwMode="auto">
              <a:xfrm>
                <a:off x="4222" y="2002"/>
                <a:ext cx="36" cy="0"/>
              </a:xfrm>
              <a:prstGeom prst="line">
                <a:avLst/>
              </a:prstGeom>
              <a:noFill/>
              <a:ln w="2063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Rectangle 47">
                <a:extLst>
                  <a:ext uri="{FF2B5EF4-FFF2-40B4-BE49-F238E27FC236}">
                    <a16:creationId xmlns:a16="http://schemas.microsoft.com/office/drawing/2014/main" id="{D0C24F5A-A79B-4D19-8BAE-407092325254}"/>
                  </a:ext>
                </a:extLst>
              </p:cNvPr>
              <p:cNvSpPr>
                <a:spLocks noChangeArrowheads="1"/>
              </p:cNvSpPr>
              <p:nvPr/>
            </p:nvSpPr>
            <p:spPr bwMode="auto">
              <a:xfrm>
                <a:off x="4085" y="2201"/>
                <a:ext cx="12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effectLst/>
                    <a:latin typeface="Calibri" panose="020F0502020204030204" pitchFamily="34" charset="0"/>
                  </a:rPr>
                  <a:t>-0.6</a:t>
                </a:r>
                <a:endParaRPr kumimoji="0" lang="en-US" altLang="en-US" sz="1800" b="0" i="0" u="none" strike="noStrike" cap="none" normalizeH="0" baseline="0" dirty="0">
                  <a:ln>
                    <a:noFill/>
                  </a:ln>
                  <a:effectLst/>
                </a:endParaRPr>
              </a:p>
            </p:txBody>
          </p:sp>
          <p:sp>
            <p:nvSpPr>
              <p:cNvPr id="83" name="Line 48">
                <a:extLst>
                  <a:ext uri="{FF2B5EF4-FFF2-40B4-BE49-F238E27FC236}">
                    <a16:creationId xmlns:a16="http://schemas.microsoft.com/office/drawing/2014/main" id="{AA70CC2B-4B48-4A92-B86F-B1A86C799ACF}"/>
                  </a:ext>
                </a:extLst>
              </p:cNvPr>
              <p:cNvSpPr>
                <a:spLocks noChangeShapeType="1"/>
              </p:cNvSpPr>
              <p:nvPr/>
            </p:nvSpPr>
            <p:spPr bwMode="auto">
              <a:xfrm>
                <a:off x="4222" y="2248"/>
                <a:ext cx="36" cy="0"/>
              </a:xfrm>
              <a:prstGeom prst="line">
                <a:avLst/>
              </a:prstGeom>
              <a:noFill/>
              <a:ln w="2063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Rectangle 49">
                <a:extLst>
                  <a:ext uri="{FF2B5EF4-FFF2-40B4-BE49-F238E27FC236}">
                    <a16:creationId xmlns:a16="http://schemas.microsoft.com/office/drawing/2014/main" id="{48296F1A-A454-40AD-9D01-7A49220EA92F}"/>
                  </a:ext>
                </a:extLst>
              </p:cNvPr>
              <p:cNvSpPr>
                <a:spLocks noChangeArrowheads="1"/>
              </p:cNvSpPr>
              <p:nvPr/>
            </p:nvSpPr>
            <p:spPr bwMode="auto">
              <a:xfrm>
                <a:off x="4085" y="2451"/>
                <a:ext cx="12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effectLst/>
                    <a:latin typeface="Calibri" panose="020F0502020204030204" pitchFamily="34" charset="0"/>
                  </a:rPr>
                  <a:t>-0.8</a:t>
                </a:r>
                <a:endParaRPr kumimoji="0" lang="en-US" altLang="en-US" sz="1800" b="0" i="0" u="none" strike="noStrike" cap="none" normalizeH="0" baseline="0" dirty="0">
                  <a:ln>
                    <a:noFill/>
                  </a:ln>
                  <a:effectLst/>
                </a:endParaRPr>
              </a:p>
            </p:txBody>
          </p:sp>
          <p:sp>
            <p:nvSpPr>
              <p:cNvPr id="85" name="Line 50">
                <a:extLst>
                  <a:ext uri="{FF2B5EF4-FFF2-40B4-BE49-F238E27FC236}">
                    <a16:creationId xmlns:a16="http://schemas.microsoft.com/office/drawing/2014/main" id="{65AB8526-A57F-453F-86F9-48E549940D8D}"/>
                  </a:ext>
                </a:extLst>
              </p:cNvPr>
              <p:cNvSpPr>
                <a:spLocks noChangeShapeType="1"/>
              </p:cNvSpPr>
              <p:nvPr/>
            </p:nvSpPr>
            <p:spPr bwMode="auto">
              <a:xfrm>
                <a:off x="4222" y="2499"/>
                <a:ext cx="36" cy="0"/>
              </a:xfrm>
              <a:prstGeom prst="line">
                <a:avLst/>
              </a:prstGeom>
              <a:noFill/>
              <a:ln w="2063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 name="Rectangle 51">
                <a:extLst>
                  <a:ext uri="{FF2B5EF4-FFF2-40B4-BE49-F238E27FC236}">
                    <a16:creationId xmlns:a16="http://schemas.microsoft.com/office/drawing/2014/main" id="{C9A64CAD-1CEE-4397-8BB0-373D40801FAA}"/>
                  </a:ext>
                </a:extLst>
              </p:cNvPr>
              <p:cNvSpPr>
                <a:spLocks noChangeArrowheads="1"/>
              </p:cNvSpPr>
              <p:nvPr/>
            </p:nvSpPr>
            <p:spPr bwMode="auto">
              <a:xfrm>
                <a:off x="4085" y="2709"/>
                <a:ext cx="12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effectLst/>
                    <a:latin typeface="Calibri" panose="020F0502020204030204" pitchFamily="34" charset="0"/>
                  </a:rPr>
                  <a:t>-1.0</a:t>
                </a:r>
                <a:endParaRPr kumimoji="0" lang="en-US" altLang="en-US" sz="1800" b="0" i="0" u="none" strike="noStrike" cap="none" normalizeH="0" baseline="0" dirty="0">
                  <a:ln>
                    <a:noFill/>
                  </a:ln>
                  <a:effectLst/>
                </a:endParaRPr>
              </a:p>
            </p:txBody>
          </p:sp>
          <p:sp>
            <p:nvSpPr>
              <p:cNvPr id="87" name="Line 52">
                <a:extLst>
                  <a:ext uri="{FF2B5EF4-FFF2-40B4-BE49-F238E27FC236}">
                    <a16:creationId xmlns:a16="http://schemas.microsoft.com/office/drawing/2014/main" id="{2C6843A0-1DF7-4372-ADAD-45915F1BA676}"/>
                  </a:ext>
                </a:extLst>
              </p:cNvPr>
              <p:cNvSpPr>
                <a:spLocks noChangeShapeType="1"/>
              </p:cNvSpPr>
              <p:nvPr/>
            </p:nvSpPr>
            <p:spPr bwMode="auto">
              <a:xfrm>
                <a:off x="4222" y="2756"/>
                <a:ext cx="36" cy="0"/>
              </a:xfrm>
              <a:prstGeom prst="line">
                <a:avLst/>
              </a:prstGeom>
              <a:noFill/>
              <a:ln w="2063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8" name="Rectangle 53">
                <a:extLst>
                  <a:ext uri="{FF2B5EF4-FFF2-40B4-BE49-F238E27FC236}">
                    <a16:creationId xmlns:a16="http://schemas.microsoft.com/office/drawing/2014/main" id="{AD48C967-84D1-4151-91AA-931B66102515}"/>
                  </a:ext>
                </a:extLst>
              </p:cNvPr>
              <p:cNvSpPr>
                <a:spLocks noChangeArrowheads="1"/>
              </p:cNvSpPr>
              <p:nvPr/>
            </p:nvSpPr>
            <p:spPr bwMode="auto">
              <a:xfrm>
                <a:off x="4085" y="2953"/>
                <a:ext cx="12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effectLst/>
                    <a:latin typeface="Calibri" panose="020F0502020204030204" pitchFamily="34" charset="0"/>
                  </a:rPr>
                  <a:t>-1.2</a:t>
                </a:r>
                <a:endParaRPr kumimoji="0" lang="en-US" altLang="en-US" sz="1800" b="0" i="0" u="none" strike="noStrike" cap="none" normalizeH="0" baseline="0" dirty="0">
                  <a:ln>
                    <a:noFill/>
                  </a:ln>
                  <a:effectLst/>
                </a:endParaRPr>
              </a:p>
            </p:txBody>
          </p:sp>
          <p:sp>
            <p:nvSpPr>
              <p:cNvPr id="89" name="Line 54">
                <a:extLst>
                  <a:ext uri="{FF2B5EF4-FFF2-40B4-BE49-F238E27FC236}">
                    <a16:creationId xmlns:a16="http://schemas.microsoft.com/office/drawing/2014/main" id="{2195A6A3-0046-415F-AE85-3C8344D649B9}"/>
                  </a:ext>
                </a:extLst>
              </p:cNvPr>
              <p:cNvSpPr>
                <a:spLocks noChangeShapeType="1"/>
              </p:cNvSpPr>
              <p:nvPr/>
            </p:nvSpPr>
            <p:spPr bwMode="auto">
              <a:xfrm>
                <a:off x="4222" y="3001"/>
                <a:ext cx="36" cy="0"/>
              </a:xfrm>
              <a:prstGeom prst="line">
                <a:avLst/>
              </a:prstGeom>
              <a:noFill/>
              <a:ln w="2063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0" name="Rectangle 55">
                <a:extLst>
                  <a:ext uri="{FF2B5EF4-FFF2-40B4-BE49-F238E27FC236}">
                    <a16:creationId xmlns:a16="http://schemas.microsoft.com/office/drawing/2014/main" id="{535CE586-0E21-46BF-B8E2-F28A718BE29C}"/>
                  </a:ext>
                </a:extLst>
              </p:cNvPr>
              <p:cNvSpPr>
                <a:spLocks noChangeArrowheads="1"/>
              </p:cNvSpPr>
              <p:nvPr/>
            </p:nvSpPr>
            <p:spPr bwMode="auto">
              <a:xfrm>
                <a:off x="4237" y="3054"/>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effectLst/>
                    <a:latin typeface="Calibri" panose="020F0502020204030204" pitchFamily="34" charset="0"/>
                  </a:rPr>
                  <a:t>0</a:t>
                </a:r>
                <a:endParaRPr kumimoji="0" lang="en-US" altLang="en-US" sz="1800" b="0" i="0" u="none" strike="noStrike" cap="none" normalizeH="0" baseline="0" dirty="0">
                  <a:ln>
                    <a:noFill/>
                  </a:ln>
                  <a:effectLst/>
                </a:endParaRPr>
              </a:p>
            </p:txBody>
          </p:sp>
          <p:sp>
            <p:nvSpPr>
              <p:cNvPr id="91" name="Line 56">
                <a:extLst>
                  <a:ext uri="{FF2B5EF4-FFF2-40B4-BE49-F238E27FC236}">
                    <a16:creationId xmlns:a16="http://schemas.microsoft.com/office/drawing/2014/main" id="{681FC538-0FBA-4059-9AD5-488A01557D7E}"/>
                  </a:ext>
                </a:extLst>
              </p:cNvPr>
              <p:cNvSpPr>
                <a:spLocks noChangeShapeType="1"/>
              </p:cNvSpPr>
              <p:nvPr/>
            </p:nvSpPr>
            <p:spPr bwMode="auto">
              <a:xfrm>
                <a:off x="4524" y="3004"/>
                <a:ext cx="0" cy="44"/>
              </a:xfrm>
              <a:prstGeom prst="line">
                <a:avLst/>
              </a:prstGeom>
              <a:noFill/>
              <a:ln w="2063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 name="Rectangle 57">
                <a:extLst>
                  <a:ext uri="{FF2B5EF4-FFF2-40B4-BE49-F238E27FC236}">
                    <a16:creationId xmlns:a16="http://schemas.microsoft.com/office/drawing/2014/main" id="{02890430-B2E2-4B50-9B26-400C9A98BE2A}"/>
                  </a:ext>
                </a:extLst>
              </p:cNvPr>
              <p:cNvSpPr>
                <a:spLocks noChangeArrowheads="1"/>
              </p:cNvSpPr>
              <p:nvPr/>
            </p:nvSpPr>
            <p:spPr bwMode="auto">
              <a:xfrm>
                <a:off x="4504" y="3054"/>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effectLst/>
                    <a:latin typeface="Calibri" panose="020F0502020204030204" pitchFamily="34" charset="0"/>
                  </a:rPr>
                  <a:t>2</a:t>
                </a:r>
                <a:endParaRPr kumimoji="0" lang="en-US" altLang="en-US" sz="1800" b="0" i="0" u="none" strike="noStrike" cap="none" normalizeH="0" baseline="0" dirty="0">
                  <a:ln>
                    <a:noFill/>
                  </a:ln>
                  <a:effectLst/>
                </a:endParaRPr>
              </a:p>
            </p:txBody>
          </p:sp>
          <p:sp>
            <p:nvSpPr>
              <p:cNvPr id="93" name="Line 58">
                <a:extLst>
                  <a:ext uri="{FF2B5EF4-FFF2-40B4-BE49-F238E27FC236}">
                    <a16:creationId xmlns:a16="http://schemas.microsoft.com/office/drawing/2014/main" id="{1AEB8282-3FAD-4D67-940E-D721472246BE}"/>
                  </a:ext>
                </a:extLst>
              </p:cNvPr>
              <p:cNvSpPr>
                <a:spLocks noChangeShapeType="1"/>
              </p:cNvSpPr>
              <p:nvPr/>
            </p:nvSpPr>
            <p:spPr bwMode="auto">
              <a:xfrm>
                <a:off x="4788" y="3004"/>
                <a:ext cx="0" cy="44"/>
              </a:xfrm>
              <a:prstGeom prst="line">
                <a:avLst/>
              </a:prstGeom>
              <a:noFill/>
              <a:ln w="2063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4" name="Rectangle 59">
                <a:extLst>
                  <a:ext uri="{FF2B5EF4-FFF2-40B4-BE49-F238E27FC236}">
                    <a16:creationId xmlns:a16="http://schemas.microsoft.com/office/drawing/2014/main" id="{3EA15B8B-CABF-4896-8FCE-4B1833BF43E1}"/>
                  </a:ext>
                </a:extLst>
              </p:cNvPr>
              <p:cNvSpPr>
                <a:spLocks noChangeArrowheads="1"/>
              </p:cNvSpPr>
              <p:nvPr/>
            </p:nvSpPr>
            <p:spPr bwMode="auto">
              <a:xfrm>
                <a:off x="4769" y="3054"/>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effectLst/>
                    <a:latin typeface="Calibri" panose="020F0502020204030204" pitchFamily="34" charset="0"/>
                  </a:rPr>
                  <a:t>4</a:t>
                </a:r>
                <a:endParaRPr kumimoji="0" lang="en-US" altLang="en-US" sz="1800" b="0" i="0" u="none" strike="noStrike" cap="none" normalizeH="0" baseline="0" dirty="0">
                  <a:ln>
                    <a:noFill/>
                  </a:ln>
                  <a:effectLst/>
                </a:endParaRPr>
              </a:p>
            </p:txBody>
          </p:sp>
          <p:sp>
            <p:nvSpPr>
              <p:cNvPr id="96" name="Line 60">
                <a:extLst>
                  <a:ext uri="{FF2B5EF4-FFF2-40B4-BE49-F238E27FC236}">
                    <a16:creationId xmlns:a16="http://schemas.microsoft.com/office/drawing/2014/main" id="{1CB2770C-C87C-402B-9205-58870F83C69F}"/>
                  </a:ext>
                </a:extLst>
              </p:cNvPr>
              <p:cNvSpPr>
                <a:spLocks noChangeShapeType="1"/>
              </p:cNvSpPr>
              <p:nvPr/>
            </p:nvSpPr>
            <p:spPr bwMode="auto">
              <a:xfrm>
                <a:off x="5057" y="3004"/>
                <a:ext cx="0" cy="44"/>
              </a:xfrm>
              <a:prstGeom prst="line">
                <a:avLst/>
              </a:prstGeom>
              <a:noFill/>
              <a:ln w="2063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 name="Rectangle 61">
                <a:extLst>
                  <a:ext uri="{FF2B5EF4-FFF2-40B4-BE49-F238E27FC236}">
                    <a16:creationId xmlns:a16="http://schemas.microsoft.com/office/drawing/2014/main" id="{4E327B80-8102-4228-9F65-A9A64C30AA25}"/>
                  </a:ext>
                </a:extLst>
              </p:cNvPr>
              <p:cNvSpPr>
                <a:spLocks noChangeArrowheads="1"/>
              </p:cNvSpPr>
              <p:nvPr/>
            </p:nvSpPr>
            <p:spPr bwMode="auto">
              <a:xfrm>
                <a:off x="5038" y="3054"/>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effectLst/>
                    <a:latin typeface="Calibri" panose="020F0502020204030204" pitchFamily="34" charset="0"/>
                  </a:rPr>
                  <a:t>6</a:t>
                </a:r>
                <a:endParaRPr kumimoji="0" lang="en-US" altLang="en-US" sz="1800" b="0" i="0" u="none" strike="noStrike" cap="none" normalizeH="0" baseline="0" dirty="0">
                  <a:ln>
                    <a:noFill/>
                  </a:ln>
                  <a:effectLst/>
                </a:endParaRPr>
              </a:p>
            </p:txBody>
          </p:sp>
          <p:sp>
            <p:nvSpPr>
              <p:cNvPr id="98" name="Line 62">
                <a:extLst>
                  <a:ext uri="{FF2B5EF4-FFF2-40B4-BE49-F238E27FC236}">
                    <a16:creationId xmlns:a16="http://schemas.microsoft.com/office/drawing/2014/main" id="{12D2FC7E-043D-4354-8599-302E6E3EADED}"/>
                  </a:ext>
                </a:extLst>
              </p:cNvPr>
              <p:cNvSpPr>
                <a:spLocks noChangeShapeType="1"/>
              </p:cNvSpPr>
              <p:nvPr/>
            </p:nvSpPr>
            <p:spPr bwMode="auto">
              <a:xfrm>
                <a:off x="5321" y="3004"/>
                <a:ext cx="0" cy="44"/>
              </a:xfrm>
              <a:prstGeom prst="line">
                <a:avLst/>
              </a:prstGeom>
              <a:noFill/>
              <a:ln w="2063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9" name="Rectangle 63">
                <a:extLst>
                  <a:ext uri="{FF2B5EF4-FFF2-40B4-BE49-F238E27FC236}">
                    <a16:creationId xmlns:a16="http://schemas.microsoft.com/office/drawing/2014/main" id="{AAB8529C-E992-45DA-B205-F2D5ACFF6C6D}"/>
                  </a:ext>
                </a:extLst>
              </p:cNvPr>
              <p:cNvSpPr>
                <a:spLocks noChangeArrowheads="1"/>
              </p:cNvSpPr>
              <p:nvPr/>
            </p:nvSpPr>
            <p:spPr bwMode="auto">
              <a:xfrm>
                <a:off x="5302" y="3054"/>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effectLst/>
                    <a:latin typeface="Calibri" panose="020F0502020204030204" pitchFamily="34" charset="0"/>
                  </a:rPr>
                  <a:t>8</a:t>
                </a:r>
                <a:endParaRPr kumimoji="0" lang="en-US" altLang="en-US" sz="1800" b="0" i="0" u="none" strike="noStrike" cap="none" normalizeH="0" baseline="0" dirty="0">
                  <a:ln>
                    <a:noFill/>
                  </a:ln>
                  <a:effectLst/>
                </a:endParaRPr>
              </a:p>
            </p:txBody>
          </p:sp>
          <p:sp>
            <p:nvSpPr>
              <p:cNvPr id="100" name="Line 64">
                <a:extLst>
                  <a:ext uri="{FF2B5EF4-FFF2-40B4-BE49-F238E27FC236}">
                    <a16:creationId xmlns:a16="http://schemas.microsoft.com/office/drawing/2014/main" id="{1E244977-F798-4BB6-9664-38812774A8D5}"/>
                  </a:ext>
                </a:extLst>
              </p:cNvPr>
              <p:cNvSpPr>
                <a:spLocks noChangeShapeType="1"/>
              </p:cNvSpPr>
              <p:nvPr/>
            </p:nvSpPr>
            <p:spPr bwMode="auto">
              <a:xfrm>
                <a:off x="5581" y="3004"/>
                <a:ext cx="0" cy="44"/>
              </a:xfrm>
              <a:prstGeom prst="line">
                <a:avLst/>
              </a:prstGeom>
              <a:noFill/>
              <a:ln w="2063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1" name="Rectangle 65">
                <a:extLst>
                  <a:ext uri="{FF2B5EF4-FFF2-40B4-BE49-F238E27FC236}">
                    <a16:creationId xmlns:a16="http://schemas.microsoft.com/office/drawing/2014/main" id="{F942E544-D8A0-4A10-B739-AC01F8B95D3A}"/>
                  </a:ext>
                </a:extLst>
              </p:cNvPr>
              <p:cNvSpPr>
                <a:spLocks noChangeArrowheads="1"/>
              </p:cNvSpPr>
              <p:nvPr/>
            </p:nvSpPr>
            <p:spPr bwMode="auto">
              <a:xfrm>
                <a:off x="5542" y="3054"/>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effectLst/>
                    <a:latin typeface="Calibri" panose="020F0502020204030204" pitchFamily="34" charset="0"/>
                  </a:rPr>
                  <a:t>10</a:t>
                </a:r>
                <a:endParaRPr kumimoji="0" lang="en-US" altLang="en-US" sz="1800" b="0" i="0" u="none" strike="noStrike" cap="none" normalizeH="0" baseline="0" dirty="0">
                  <a:ln>
                    <a:noFill/>
                  </a:ln>
                  <a:effectLst/>
                </a:endParaRPr>
              </a:p>
            </p:txBody>
          </p:sp>
          <p:sp>
            <p:nvSpPr>
              <p:cNvPr id="102" name="Line 66">
                <a:extLst>
                  <a:ext uri="{FF2B5EF4-FFF2-40B4-BE49-F238E27FC236}">
                    <a16:creationId xmlns:a16="http://schemas.microsoft.com/office/drawing/2014/main" id="{0880D967-DA01-4203-87C7-C0AFA7E79EC9}"/>
                  </a:ext>
                </a:extLst>
              </p:cNvPr>
              <p:cNvSpPr>
                <a:spLocks noChangeShapeType="1"/>
              </p:cNvSpPr>
              <p:nvPr/>
            </p:nvSpPr>
            <p:spPr bwMode="auto">
              <a:xfrm>
                <a:off x="5846" y="3004"/>
                <a:ext cx="0" cy="44"/>
              </a:xfrm>
              <a:prstGeom prst="line">
                <a:avLst/>
              </a:prstGeom>
              <a:noFill/>
              <a:ln w="2063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 name="Rectangle 67">
                <a:extLst>
                  <a:ext uri="{FF2B5EF4-FFF2-40B4-BE49-F238E27FC236}">
                    <a16:creationId xmlns:a16="http://schemas.microsoft.com/office/drawing/2014/main" id="{1AA48FA3-7EF4-4AA2-A9EC-3279A606CBF8}"/>
                  </a:ext>
                </a:extLst>
              </p:cNvPr>
              <p:cNvSpPr>
                <a:spLocks noChangeArrowheads="1"/>
              </p:cNvSpPr>
              <p:nvPr/>
            </p:nvSpPr>
            <p:spPr bwMode="auto">
              <a:xfrm>
                <a:off x="5807" y="3054"/>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effectLst/>
                    <a:latin typeface="Calibri" panose="020F0502020204030204" pitchFamily="34" charset="0"/>
                  </a:rPr>
                  <a:t>12</a:t>
                </a:r>
                <a:endParaRPr kumimoji="0" lang="en-US" altLang="en-US" sz="1800" b="0" i="0" u="none" strike="noStrike" cap="none" normalizeH="0" baseline="0" dirty="0">
                  <a:ln>
                    <a:noFill/>
                  </a:ln>
                  <a:effectLst/>
                </a:endParaRPr>
              </a:p>
            </p:txBody>
          </p:sp>
          <p:sp>
            <p:nvSpPr>
              <p:cNvPr id="104" name="Line 68">
                <a:extLst>
                  <a:ext uri="{FF2B5EF4-FFF2-40B4-BE49-F238E27FC236}">
                    <a16:creationId xmlns:a16="http://schemas.microsoft.com/office/drawing/2014/main" id="{2E5C03E4-5DFD-4212-826D-4F5351E3E0C4}"/>
                  </a:ext>
                </a:extLst>
              </p:cNvPr>
              <p:cNvSpPr>
                <a:spLocks noChangeShapeType="1"/>
              </p:cNvSpPr>
              <p:nvPr/>
            </p:nvSpPr>
            <p:spPr bwMode="auto">
              <a:xfrm>
                <a:off x="6114" y="3004"/>
                <a:ext cx="0" cy="44"/>
              </a:xfrm>
              <a:prstGeom prst="line">
                <a:avLst/>
              </a:prstGeom>
              <a:noFill/>
              <a:ln w="20638">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 name="Rectangle 69">
                <a:extLst>
                  <a:ext uri="{FF2B5EF4-FFF2-40B4-BE49-F238E27FC236}">
                    <a16:creationId xmlns:a16="http://schemas.microsoft.com/office/drawing/2014/main" id="{87D65C29-8333-4F95-8B98-4932853A40E5}"/>
                  </a:ext>
                </a:extLst>
              </p:cNvPr>
              <p:cNvSpPr>
                <a:spLocks noChangeArrowheads="1"/>
              </p:cNvSpPr>
              <p:nvPr/>
            </p:nvSpPr>
            <p:spPr bwMode="auto">
              <a:xfrm>
                <a:off x="6076" y="3054"/>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effectLst/>
                    <a:latin typeface="Calibri" panose="020F0502020204030204" pitchFamily="34" charset="0"/>
                  </a:rPr>
                  <a:t>14</a:t>
                </a:r>
                <a:endParaRPr kumimoji="0" lang="en-US" altLang="en-US" sz="1800" b="0" i="0" u="none" strike="noStrike" cap="none" normalizeH="0" baseline="0" dirty="0">
                  <a:ln>
                    <a:noFill/>
                  </a:ln>
                  <a:effectLst/>
                </a:endParaRPr>
              </a:p>
            </p:txBody>
          </p:sp>
          <p:sp>
            <p:nvSpPr>
              <p:cNvPr id="106" name="Freeform 70">
                <a:extLst>
                  <a:ext uri="{FF2B5EF4-FFF2-40B4-BE49-F238E27FC236}">
                    <a16:creationId xmlns:a16="http://schemas.microsoft.com/office/drawing/2014/main" id="{6B4919CA-E856-4A2A-A139-239CD5B4A61E}"/>
                  </a:ext>
                </a:extLst>
              </p:cNvPr>
              <p:cNvSpPr>
                <a:spLocks/>
              </p:cNvSpPr>
              <p:nvPr/>
            </p:nvSpPr>
            <p:spPr bwMode="auto">
              <a:xfrm>
                <a:off x="4258" y="3001"/>
                <a:ext cx="2121" cy="47"/>
              </a:xfrm>
              <a:custGeom>
                <a:avLst/>
                <a:gdLst>
                  <a:gd name="T0" fmla="*/ 0 w 2121"/>
                  <a:gd name="T1" fmla="*/ 0 h 47"/>
                  <a:gd name="T2" fmla="*/ 2121 w 2121"/>
                  <a:gd name="T3" fmla="*/ 0 h 47"/>
                  <a:gd name="T4" fmla="*/ 2121 w 2121"/>
                  <a:gd name="T5" fmla="*/ 3 h 47"/>
                  <a:gd name="T6" fmla="*/ 2121 w 2121"/>
                  <a:gd name="T7" fmla="*/ 47 h 47"/>
                </a:gdLst>
                <a:ahLst/>
                <a:cxnLst>
                  <a:cxn ang="0">
                    <a:pos x="T0" y="T1"/>
                  </a:cxn>
                  <a:cxn ang="0">
                    <a:pos x="T2" y="T3"/>
                  </a:cxn>
                  <a:cxn ang="0">
                    <a:pos x="T4" y="T5"/>
                  </a:cxn>
                  <a:cxn ang="0">
                    <a:pos x="T6" y="T7"/>
                  </a:cxn>
                </a:cxnLst>
                <a:rect l="0" t="0" r="r" b="b"/>
                <a:pathLst>
                  <a:path w="2121" h="47">
                    <a:moveTo>
                      <a:pt x="0" y="0"/>
                    </a:moveTo>
                    <a:lnTo>
                      <a:pt x="2121" y="0"/>
                    </a:lnTo>
                    <a:lnTo>
                      <a:pt x="2121" y="3"/>
                    </a:lnTo>
                    <a:lnTo>
                      <a:pt x="2121" y="47"/>
                    </a:lnTo>
                  </a:path>
                </a:pathLst>
              </a:custGeom>
              <a:noFill/>
              <a:ln w="20638">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 name="Rectangle 71">
                <a:extLst>
                  <a:ext uri="{FF2B5EF4-FFF2-40B4-BE49-F238E27FC236}">
                    <a16:creationId xmlns:a16="http://schemas.microsoft.com/office/drawing/2014/main" id="{29AE6435-0DF8-4032-B6FE-1C637854EA05}"/>
                  </a:ext>
                </a:extLst>
              </p:cNvPr>
              <p:cNvSpPr>
                <a:spLocks noChangeArrowheads="1"/>
              </p:cNvSpPr>
              <p:nvPr/>
            </p:nvSpPr>
            <p:spPr bwMode="auto">
              <a:xfrm>
                <a:off x="6340" y="3054"/>
                <a:ext cx="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effectLst/>
                    <a:latin typeface="Calibri" panose="020F0502020204030204" pitchFamily="34" charset="0"/>
                  </a:rPr>
                  <a:t>16</a:t>
                </a:r>
                <a:endParaRPr kumimoji="0" lang="en-US" altLang="en-US" sz="1800" b="0" i="0" u="none" strike="noStrike" cap="none" normalizeH="0" baseline="0" dirty="0">
                  <a:ln>
                    <a:noFill/>
                  </a:ln>
                  <a:effectLst/>
                </a:endParaRPr>
              </a:p>
            </p:txBody>
          </p:sp>
          <p:sp>
            <p:nvSpPr>
              <p:cNvPr id="108" name="Line 72">
                <a:extLst>
                  <a:ext uri="{FF2B5EF4-FFF2-40B4-BE49-F238E27FC236}">
                    <a16:creationId xmlns:a16="http://schemas.microsoft.com/office/drawing/2014/main" id="{10023B2E-FE78-4599-86A1-3CEEA8003E0F}"/>
                  </a:ext>
                </a:extLst>
              </p:cNvPr>
              <p:cNvSpPr>
                <a:spLocks noChangeShapeType="1"/>
              </p:cNvSpPr>
              <p:nvPr/>
            </p:nvSpPr>
            <p:spPr bwMode="auto">
              <a:xfrm flipH="1">
                <a:off x="5904" y="1429"/>
                <a:ext cx="179" cy="0"/>
              </a:xfrm>
              <a:prstGeom prst="line">
                <a:avLst/>
              </a:prstGeom>
              <a:noFill/>
              <a:ln w="20638">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9" name="Line 73">
                <a:extLst>
                  <a:ext uri="{FF2B5EF4-FFF2-40B4-BE49-F238E27FC236}">
                    <a16:creationId xmlns:a16="http://schemas.microsoft.com/office/drawing/2014/main" id="{ECC266BB-A76C-48ED-BCD0-F7CCAD676286}"/>
                  </a:ext>
                </a:extLst>
              </p:cNvPr>
              <p:cNvSpPr>
                <a:spLocks noChangeShapeType="1"/>
              </p:cNvSpPr>
              <p:nvPr/>
            </p:nvSpPr>
            <p:spPr bwMode="auto">
              <a:xfrm flipH="1">
                <a:off x="6071" y="1571"/>
                <a:ext cx="12" cy="0"/>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 name="Line 74">
                <a:extLst>
                  <a:ext uri="{FF2B5EF4-FFF2-40B4-BE49-F238E27FC236}">
                    <a16:creationId xmlns:a16="http://schemas.microsoft.com/office/drawing/2014/main" id="{47448D41-C4A3-464E-9C9E-E27EB1EEE426}"/>
                  </a:ext>
                </a:extLst>
              </p:cNvPr>
              <p:cNvSpPr>
                <a:spLocks noChangeShapeType="1"/>
              </p:cNvSpPr>
              <p:nvPr/>
            </p:nvSpPr>
            <p:spPr bwMode="auto">
              <a:xfrm flipH="1">
                <a:off x="6035" y="1571"/>
                <a:ext cx="24" cy="0"/>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 name="Line 75">
                <a:extLst>
                  <a:ext uri="{FF2B5EF4-FFF2-40B4-BE49-F238E27FC236}">
                    <a16:creationId xmlns:a16="http://schemas.microsoft.com/office/drawing/2014/main" id="{41F6F58A-CD15-47C8-B308-06711EBDEB9A}"/>
                  </a:ext>
                </a:extLst>
              </p:cNvPr>
              <p:cNvSpPr>
                <a:spLocks noChangeShapeType="1"/>
              </p:cNvSpPr>
              <p:nvPr/>
            </p:nvSpPr>
            <p:spPr bwMode="auto">
              <a:xfrm flipH="1">
                <a:off x="5999" y="1571"/>
                <a:ext cx="24" cy="0"/>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 name="Line 76">
                <a:extLst>
                  <a:ext uri="{FF2B5EF4-FFF2-40B4-BE49-F238E27FC236}">
                    <a16:creationId xmlns:a16="http://schemas.microsoft.com/office/drawing/2014/main" id="{CF41727A-0152-43F5-8252-65D4557C9A0E}"/>
                  </a:ext>
                </a:extLst>
              </p:cNvPr>
              <p:cNvSpPr>
                <a:spLocks noChangeShapeType="1"/>
              </p:cNvSpPr>
              <p:nvPr/>
            </p:nvSpPr>
            <p:spPr bwMode="auto">
              <a:xfrm flipH="1">
                <a:off x="5964" y="1571"/>
                <a:ext cx="23" cy="0"/>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 name="Line 77">
                <a:extLst>
                  <a:ext uri="{FF2B5EF4-FFF2-40B4-BE49-F238E27FC236}">
                    <a16:creationId xmlns:a16="http://schemas.microsoft.com/office/drawing/2014/main" id="{37CBBE53-A418-4A78-9AA2-592AAE608B86}"/>
                  </a:ext>
                </a:extLst>
              </p:cNvPr>
              <p:cNvSpPr>
                <a:spLocks noChangeShapeType="1"/>
              </p:cNvSpPr>
              <p:nvPr/>
            </p:nvSpPr>
            <p:spPr bwMode="auto">
              <a:xfrm flipH="1">
                <a:off x="5928" y="1571"/>
                <a:ext cx="24" cy="0"/>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 name="Line 78">
                <a:extLst>
                  <a:ext uri="{FF2B5EF4-FFF2-40B4-BE49-F238E27FC236}">
                    <a16:creationId xmlns:a16="http://schemas.microsoft.com/office/drawing/2014/main" id="{5CC0CF94-8BCA-48D2-B35B-9523713486B4}"/>
                  </a:ext>
                </a:extLst>
              </p:cNvPr>
              <p:cNvSpPr>
                <a:spLocks noChangeShapeType="1"/>
              </p:cNvSpPr>
              <p:nvPr/>
            </p:nvSpPr>
            <p:spPr bwMode="auto">
              <a:xfrm flipH="1">
                <a:off x="5904" y="1571"/>
                <a:ext cx="12" cy="0"/>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 name="Line 79">
                <a:extLst>
                  <a:ext uri="{FF2B5EF4-FFF2-40B4-BE49-F238E27FC236}">
                    <a16:creationId xmlns:a16="http://schemas.microsoft.com/office/drawing/2014/main" id="{73A91B57-E956-4BC8-8BF1-442EEC0DCA19}"/>
                  </a:ext>
                </a:extLst>
              </p:cNvPr>
              <p:cNvSpPr>
                <a:spLocks noChangeShapeType="1"/>
              </p:cNvSpPr>
              <p:nvPr/>
            </p:nvSpPr>
            <p:spPr bwMode="auto">
              <a:xfrm>
                <a:off x="4258" y="1489"/>
                <a:ext cx="19" cy="14"/>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 name="Line 80">
                <a:extLst>
                  <a:ext uri="{FF2B5EF4-FFF2-40B4-BE49-F238E27FC236}">
                    <a16:creationId xmlns:a16="http://schemas.microsoft.com/office/drawing/2014/main" id="{EC1EF529-C637-48C2-BFE9-3796386B16F9}"/>
                  </a:ext>
                </a:extLst>
              </p:cNvPr>
              <p:cNvSpPr>
                <a:spLocks noChangeShapeType="1"/>
              </p:cNvSpPr>
              <p:nvPr/>
            </p:nvSpPr>
            <p:spPr bwMode="auto">
              <a:xfrm>
                <a:off x="4286" y="1509"/>
                <a:ext cx="21" cy="15"/>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 name="Line 81">
                <a:extLst>
                  <a:ext uri="{FF2B5EF4-FFF2-40B4-BE49-F238E27FC236}">
                    <a16:creationId xmlns:a16="http://schemas.microsoft.com/office/drawing/2014/main" id="{1C6B5964-2364-4E2F-8058-C584F7170FC0}"/>
                  </a:ext>
                </a:extLst>
              </p:cNvPr>
              <p:cNvSpPr>
                <a:spLocks noChangeShapeType="1"/>
              </p:cNvSpPr>
              <p:nvPr/>
            </p:nvSpPr>
            <p:spPr bwMode="auto">
              <a:xfrm>
                <a:off x="4316" y="1531"/>
                <a:ext cx="20" cy="13"/>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 name="Line 82">
                <a:extLst>
                  <a:ext uri="{FF2B5EF4-FFF2-40B4-BE49-F238E27FC236}">
                    <a16:creationId xmlns:a16="http://schemas.microsoft.com/office/drawing/2014/main" id="{6A0E93AF-EBC0-4963-81C0-DA924AA7C0A6}"/>
                  </a:ext>
                </a:extLst>
              </p:cNvPr>
              <p:cNvSpPr>
                <a:spLocks noChangeShapeType="1"/>
              </p:cNvSpPr>
              <p:nvPr/>
            </p:nvSpPr>
            <p:spPr bwMode="auto">
              <a:xfrm>
                <a:off x="4346" y="1552"/>
                <a:ext cx="19" cy="14"/>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Line 83">
                <a:extLst>
                  <a:ext uri="{FF2B5EF4-FFF2-40B4-BE49-F238E27FC236}">
                    <a16:creationId xmlns:a16="http://schemas.microsoft.com/office/drawing/2014/main" id="{8ED91C50-5ACD-417D-8070-E7B32CE9FBB0}"/>
                  </a:ext>
                </a:extLst>
              </p:cNvPr>
              <p:cNvSpPr>
                <a:spLocks noChangeShapeType="1"/>
              </p:cNvSpPr>
              <p:nvPr/>
            </p:nvSpPr>
            <p:spPr bwMode="auto">
              <a:xfrm>
                <a:off x="4376" y="1572"/>
                <a:ext cx="19" cy="14"/>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 name="Line 84">
                <a:extLst>
                  <a:ext uri="{FF2B5EF4-FFF2-40B4-BE49-F238E27FC236}">
                    <a16:creationId xmlns:a16="http://schemas.microsoft.com/office/drawing/2014/main" id="{0A9AC50B-D862-46E0-BB49-A5AA29A4193B}"/>
                  </a:ext>
                </a:extLst>
              </p:cNvPr>
              <p:cNvSpPr>
                <a:spLocks noChangeShapeType="1"/>
              </p:cNvSpPr>
              <p:nvPr/>
            </p:nvSpPr>
            <p:spPr bwMode="auto">
              <a:xfrm>
                <a:off x="4404" y="1594"/>
                <a:ext cx="21" cy="13"/>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 name="Line 85">
                <a:extLst>
                  <a:ext uri="{FF2B5EF4-FFF2-40B4-BE49-F238E27FC236}">
                    <a16:creationId xmlns:a16="http://schemas.microsoft.com/office/drawing/2014/main" id="{65001F04-3E81-4F0D-92F7-B5250C974691}"/>
                  </a:ext>
                </a:extLst>
              </p:cNvPr>
              <p:cNvSpPr>
                <a:spLocks noChangeShapeType="1"/>
              </p:cNvSpPr>
              <p:nvPr/>
            </p:nvSpPr>
            <p:spPr bwMode="auto">
              <a:xfrm>
                <a:off x="4434" y="1615"/>
                <a:ext cx="20" cy="14"/>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 name="Line 86">
                <a:extLst>
                  <a:ext uri="{FF2B5EF4-FFF2-40B4-BE49-F238E27FC236}">
                    <a16:creationId xmlns:a16="http://schemas.microsoft.com/office/drawing/2014/main" id="{9D535F5D-DEAC-49BC-B439-CE21255D7C49}"/>
                  </a:ext>
                </a:extLst>
              </p:cNvPr>
              <p:cNvSpPr>
                <a:spLocks noChangeShapeType="1"/>
              </p:cNvSpPr>
              <p:nvPr/>
            </p:nvSpPr>
            <p:spPr bwMode="auto">
              <a:xfrm>
                <a:off x="4464" y="1635"/>
                <a:ext cx="19" cy="14"/>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 name="Line 87">
                <a:extLst>
                  <a:ext uri="{FF2B5EF4-FFF2-40B4-BE49-F238E27FC236}">
                    <a16:creationId xmlns:a16="http://schemas.microsoft.com/office/drawing/2014/main" id="{7E3A4BDC-A7ED-486B-9015-8011D7FB4042}"/>
                  </a:ext>
                </a:extLst>
              </p:cNvPr>
              <p:cNvSpPr>
                <a:spLocks noChangeShapeType="1"/>
              </p:cNvSpPr>
              <p:nvPr/>
            </p:nvSpPr>
            <p:spPr bwMode="auto">
              <a:xfrm>
                <a:off x="4494" y="1657"/>
                <a:ext cx="19" cy="14"/>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 name="Line 88">
                <a:extLst>
                  <a:ext uri="{FF2B5EF4-FFF2-40B4-BE49-F238E27FC236}">
                    <a16:creationId xmlns:a16="http://schemas.microsoft.com/office/drawing/2014/main" id="{3B6BDC1A-551B-4E4C-8904-AD153DBAA225}"/>
                  </a:ext>
                </a:extLst>
              </p:cNvPr>
              <p:cNvSpPr>
                <a:spLocks noChangeShapeType="1"/>
              </p:cNvSpPr>
              <p:nvPr/>
            </p:nvSpPr>
            <p:spPr bwMode="auto">
              <a:xfrm>
                <a:off x="4522" y="1678"/>
                <a:ext cx="21" cy="14"/>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 name="Line 89">
                <a:extLst>
                  <a:ext uri="{FF2B5EF4-FFF2-40B4-BE49-F238E27FC236}">
                    <a16:creationId xmlns:a16="http://schemas.microsoft.com/office/drawing/2014/main" id="{578757D1-016A-4000-8358-FD9B7ED2B7EF}"/>
                  </a:ext>
                </a:extLst>
              </p:cNvPr>
              <p:cNvSpPr>
                <a:spLocks noChangeShapeType="1"/>
              </p:cNvSpPr>
              <p:nvPr/>
            </p:nvSpPr>
            <p:spPr bwMode="auto">
              <a:xfrm>
                <a:off x="4552" y="1698"/>
                <a:ext cx="20" cy="14"/>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 name="Line 90">
                <a:extLst>
                  <a:ext uri="{FF2B5EF4-FFF2-40B4-BE49-F238E27FC236}">
                    <a16:creationId xmlns:a16="http://schemas.microsoft.com/office/drawing/2014/main" id="{30EF07D0-4C08-448E-870B-C2535AFB2383}"/>
                  </a:ext>
                </a:extLst>
              </p:cNvPr>
              <p:cNvSpPr>
                <a:spLocks noChangeShapeType="1"/>
              </p:cNvSpPr>
              <p:nvPr/>
            </p:nvSpPr>
            <p:spPr bwMode="auto">
              <a:xfrm>
                <a:off x="4582" y="1720"/>
                <a:ext cx="19" cy="14"/>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Line 91">
                <a:extLst>
                  <a:ext uri="{FF2B5EF4-FFF2-40B4-BE49-F238E27FC236}">
                    <a16:creationId xmlns:a16="http://schemas.microsoft.com/office/drawing/2014/main" id="{6CDDB11E-E8C2-49D0-B71D-A6BCA4453F94}"/>
                  </a:ext>
                </a:extLst>
              </p:cNvPr>
              <p:cNvSpPr>
                <a:spLocks noChangeShapeType="1"/>
              </p:cNvSpPr>
              <p:nvPr/>
            </p:nvSpPr>
            <p:spPr bwMode="auto">
              <a:xfrm>
                <a:off x="4612" y="1740"/>
                <a:ext cx="19" cy="15"/>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 name="Line 92">
                <a:extLst>
                  <a:ext uri="{FF2B5EF4-FFF2-40B4-BE49-F238E27FC236}">
                    <a16:creationId xmlns:a16="http://schemas.microsoft.com/office/drawing/2014/main" id="{395FB4BF-70DB-4103-9325-7DE1EDD4C618}"/>
                  </a:ext>
                </a:extLst>
              </p:cNvPr>
              <p:cNvSpPr>
                <a:spLocks noChangeShapeType="1"/>
              </p:cNvSpPr>
              <p:nvPr/>
            </p:nvSpPr>
            <p:spPr bwMode="auto">
              <a:xfrm>
                <a:off x="4642" y="1761"/>
                <a:ext cx="19" cy="14"/>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 name="Line 93">
                <a:extLst>
                  <a:ext uri="{FF2B5EF4-FFF2-40B4-BE49-F238E27FC236}">
                    <a16:creationId xmlns:a16="http://schemas.microsoft.com/office/drawing/2014/main" id="{F2F52B58-7E88-4CF1-8B43-6BADF2010EE1}"/>
                  </a:ext>
                </a:extLst>
              </p:cNvPr>
              <p:cNvSpPr>
                <a:spLocks noChangeShapeType="1"/>
              </p:cNvSpPr>
              <p:nvPr/>
            </p:nvSpPr>
            <p:spPr bwMode="auto">
              <a:xfrm>
                <a:off x="4670" y="1783"/>
                <a:ext cx="20" cy="14"/>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 name="Line 94">
                <a:extLst>
                  <a:ext uri="{FF2B5EF4-FFF2-40B4-BE49-F238E27FC236}">
                    <a16:creationId xmlns:a16="http://schemas.microsoft.com/office/drawing/2014/main" id="{39103C22-E777-4638-B385-2C1EE062B011}"/>
                  </a:ext>
                </a:extLst>
              </p:cNvPr>
              <p:cNvSpPr>
                <a:spLocks noChangeShapeType="1"/>
              </p:cNvSpPr>
              <p:nvPr/>
            </p:nvSpPr>
            <p:spPr bwMode="auto">
              <a:xfrm>
                <a:off x="4700" y="1803"/>
                <a:ext cx="19" cy="14"/>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1" name="Line 95">
                <a:extLst>
                  <a:ext uri="{FF2B5EF4-FFF2-40B4-BE49-F238E27FC236}">
                    <a16:creationId xmlns:a16="http://schemas.microsoft.com/office/drawing/2014/main" id="{53C4B08A-9A29-46B9-AEC3-4C65A2FA0E78}"/>
                  </a:ext>
                </a:extLst>
              </p:cNvPr>
              <p:cNvSpPr>
                <a:spLocks noChangeShapeType="1"/>
              </p:cNvSpPr>
              <p:nvPr/>
            </p:nvSpPr>
            <p:spPr bwMode="auto">
              <a:xfrm>
                <a:off x="4730" y="1825"/>
                <a:ext cx="19" cy="13"/>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2" name="Line 96">
                <a:extLst>
                  <a:ext uri="{FF2B5EF4-FFF2-40B4-BE49-F238E27FC236}">
                    <a16:creationId xmlns:a16="http://schemas.microsoft.com/office/drawing/2014/main" id="{1FCA319C-8763-43E5-AD14-1356CA9DB1C4}"/>
                  </a:ext>
                </a:extLst>
              </p:cNvPr>
              <p:cNvSpPr>
                <a:spLocks noChangeShapeType="1"/>
              </p:cNvSpPr>
              <p:nvPr/>
            </p:nvSpPr>
            <p:spPr bwMode="auto">
              <a:xfrm>
                <a:off x="4760" y="1846"/>
                <a:ext cx="19" cy="14"/>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97">
                <a:extLst>
                  <a:ext uri="{FF2B5EF4-FFF2-40B4-BE49-F238E27FC236}">
                    <a16:creationId xmlns:a16="http://schemas.microsoft.com/office/drawing/2014/main" id="{7CC5AD74-899E-4406-924B-744740D44257}"/>
                  </a:ext>
                </a:extLst>
              </p:cNvPr>
              <p:cNvSpPr>
                <a:spLocks/>
              </p:cNvSpPr>
              <p:nvPr/>
            </p:nvSpPr>
            <p:spPr bwMode="auto">
              <a:xfrm>
                <a:off x="4788" y="1866"/>
                <a:ext cx="24" cy="0"/>
              </a:xfrm>
              <a:custGeom>
                <a:avLst/>
                <a:gdLst>
                  <a:gd name="T0" fmla="*/ 0 w 24"/>
                  <a:gd name="T1" fmla="*/ 0 w 24"/>
                  <a:gd name="T2" fmla="*/ 24 w 24"/>
                </a:gdLst>
                <a:ahLst/>
                <a:cxnLst>
                  <a:cxn ang="0">
                    <a:pos x="T0" y="0"/>
                  </a:cxn>
                  <a:cxn ang="0">
                    <a:pos x="T1" y="0"/>
                  </a:cxn>
                  <a:cxn ang="0">
                    <a:pos x="T2" y="0"/>
                  </a:cxn>
                </a:cxnLst>
                <a:rect l="0" t="0" r="r" b="b"/>
                <a:pathLst>
                  <a:path w="24">
                    <a:moveTo>
                      <a:pt x="0" y="0"/>
                    </a:moveTo>
                    <a:lnTo>
                      <a:pt x="0" y="0"/>
                    </a:lnTo>
                    <a:lnTo>
                      <a:pt x="24" y="0"/>
                    </a:lnTo>
                  </a:path>
                </a:pathLst>
              </a:custGeom>
              <a:noFill/>
              <a:ln w="20638">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 name="Line 98">
                <a:extLst>
                  <a:ext uri="{FF2B5EF4-FFF2-40B4-BE49-F238E27FC236}">
                    <a16:creationId xmlns:a16="http://schemas.microsoft.com/office/drawing/2014/main" id="{FF376172-4D0E-4722-BDE0-FCFCA4702E53}"/>
                  </a:ext>
                </a:extLst>
              </p:cNvPr>
              <p:cNvSpPr>
                <a:spLocks noChangeShapeType="1"/>
              </p:cNvSpPr>
              <p:nvPr/>
            </p:nvSpPr>
            <p:spPr bwMode="auto">
              <a:xfrm>
                <a:off x="4824" y="1866"/>
                <a:ext cx="24" cy="0"/>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 name="Line 99">
                <a:extLst>
                  <a:ext uri="{FF2B5EF4-FFF2-40B4-BE49-F238E27FC236}">
                    <a16:creationId xmlns:a16="http://schemas.microsoft.com/office/drawing/2014/main" id="{68A16F20-BF02-4BD9-B610-86FD223CE08B}"/>
                  </a:ext>
                </a:extLst>
              </p:cNvPr>
              <p:cNvSpPr>
                <a:spLocks noChangeShapeType="1"/>
              </p:cNvSpPr>
              <p:nvPr/>
            </p:nvSpPr>
            <p:spPr bwMode="auto">
              <a:xfrm>
                <a:off x="4860" y="1866"/>
                <a:ext cx="24" cy="0"/>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6" name="Line 100">
                <a:extLst>
                  <a:ext uri="{FF2B5EF4-FFF2-40B4-BE49-F238E27FC236}">
                    <a16:creationId xmlns:a16="http://schemas.microsoft.com/office/drawing/2014/main" id="{F34252C1-212B-4395-A34A-55853ECC103D}"/>
                  </a:ext>
                </a:extLst>
              </p:cNvPr>
              <p:cNvSpPr>
                <a:spLocks noChangeShapeType="1"/>
              </p:cNvSpPr>
              <p:nvPr/>
            </p:nvSpPr>
            <p:spPr bwMode="auto">
              <a:xfrm>
                <a:off x="4896" y="1866"/>
                <a:ext cx="24" cy="0"/>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 name="Line 101">
                <a:extLst>
                  <a:ext uri="{FF2B5EF4-FFF2-40B4-BE49-F238E27FC236}">
                    <a16:creationId xmlns:a16="http://schemas.microsoft.com/office/drawing/2014/main" id="{02DEEB22-6673-451F-9A85-8099ABBE86E3}"/>
                  </a:ext>
                </a:extLst>
              </p:cNvPr>
              <p:cNvSpPr>
                <a:spLocks noChangeShapeType="1"/>
              </p:cNvSpPr>
              <p:nvPr/>
            </p:nvSpPr>
            <p:spPr bwMode="auto">
              <a:xfrm>
                <a:off x="4931" y="1866"/>
                <a:ext cx="24" cy="0"/>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8" name="Line 102">
                <a:extLst>
                  <a:ext uri="{FF2B5EF4-FFF2-40B4-BE49-F238E27FC236}">
                    <a16:creationId xmlns:a16="http://schemas.microsoft.com/office/drawing/2014/main" id="{B7F483D8-21FF-4951-8FFE-605C23D67DBE}"/>
                  </a:ext>
                </a:extLst>
              </p:cNvPr>
              <p:cNvSpPr>
                <a:spLocks noChangeShapeType="1"/>
              </p:cNvSpPr>
              <p:nvPr/>
            </p:nvSpPr>
            <p:spPr bwMode="auto">
              <a:xfrm>
                <a:off x="4967" y="1866"/>
                <a:ext cx="24" cy="0"/>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9" name="Line 103">
                <a:extLst>
                  <a:ext uri="{FF2B5EF4-FFF2-40B4-BE49-F238E27FC236}">
                    <a16:creationId xmlns:a16="http://schemas.microsoft.com/office/drawing/2014/main" id="{0610E127-747D-43CE-99FE-3D4996BF675A}"/>
                  </a:ext>
                </a:extLst>
              </p:cNvPr>
              <p:cNvSpPr>
                <a:spLocks noChangeShapeType="1"/>
              </p:cNvSpPr>
              <p:nvPr/>
            </p:nvSpPr>
            <p:spPr bwMode="auto">
              <a:xfrm>
                <a:off x="5003" y="1866"/>
                <a:ext cx="24" cy="0"/>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 name="Line 104">
                <a:extLst>
                  <a:ext uri="{FF2B5EF4-FFF2-40B4-BE49-F238E27FC236}">
                    <a16:creationId xmlns:a16="http://schemas.microsoft.com/office/drawing/2014/main" id="{732DC31F-3692-43E5-9AC5-36410D97A94C}"/>
                  </a:ext>
                </a:extLst>
              </p:cNvPr>
              <p:cNvSpPr>
                <a:spLocks noChangeShapeType="1"/>
              </p:cNvSpPr>
              <p:nvPr/>
            </p:nvSpPr>
            <p:spPr bwMode="auto">
              <a:xfrm>
                <a:off x="5039" y="1866"/>
                <a:ext cx="24" cy="0"/>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1" name="Line 105">
                <a:extLst>
                  <a:ext uri="{FF2B5EF4-FFF2-40B4-BE49-F238E27FC236}">
                    <a16:creationId xmlns:a16="http://schemas.microsoft.com/office/drawing/2014/main" id="{C927CFC7-44ED-48C5-A925-3A985DF2BAA2}"/>
                  </a:ext>
                </a:extLst>
              </p:cNvPr>
              <p:cNvSpPr>
                <a:spLocks noChangeShapeType="1"/>
              </p:cNvSpPr>
              <p:nvPr/>
            </p:nvSpPr>
            <p:spPr bwMode="auto">
              <a:xfrm>
                <a:off x="5075" y="1866"/>
                <a:ext cx="24" cy="0"/>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Line 106">
                <a:extLst>
                  <a:ext uri="{FF2B5EF4-FFF2-40B4-BE49-F238E27FC236}">
                    <a16:creationId xmlns:a16="http://schemas.microsoft.com/office/drawing/2014/main" id="{FE4097A6-DD44-417D-8570-DFB6ADCD01AD}"/>
                  </a:ext>
                </a:extLst>
              </p:cNvPr>
              <p:cNvSpPr>
                <a:spLocks noChangeShapeType="1"/>
              </p:cNvSpPr>
              <p:nvPr/>
            </p:nvSpPr>
            <p:spPr bwMode="auto">
              <a:xfrm>
                <a:off x="5111" y="1866"/>
                <a:ext cx="24" cy="0"/>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Line 107">
                <a:extLst>
                  <a:ext uri="{FF2B5EF4-FFF2-40B4-BE49-F238E27FC236}">
                    <a16:creationId xmlns:a16="http://schemas.microsoft.com/office/drawing/2014/main" id="{D606BBFD-B282-487B-A320-AA2AAF620712}"/>
                  </a:ext>
                </a:extLst>
              </p:cNvPr>
              <p:cNvSpPr>
                <a:spLocks noChangeShapeType="1"/>
              </p:cNvSpPr>
              <p:nvPr/>
            </p:nvSpPr>
            <p:spPr bwMode="auto">
              <a:xfrm>
                <a:off x="5147" y="1866"/>
                <a:ext cx="23" cy="0"/>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Line 108">
                <a:extLst>
                  <a:ext uri="{FF2B5EF4-FFF2-40B4-BE49-F238E27FC236}">
                    <a16:creationId xmlns:a16="http://schemas.microsoft.com/office/drawing/2014/main" id="{1713002D-E876-46F6-B516-8AA4DB57FE16}"/>
                  </a:ext>
                </a:extLst>
              </p:cNvPr>
              <p:cNvSpPr>
                <a:spLocks noChangeShapeType="1"/>
              </p:cNvSpPr>
              <p:nvPr/>
            </p:nvSpPr>
            <p:spPr bwMode="auto">
              <a:xfrm>
                <a:off x="5182" y="1866"/>
                <a:ext cx="24" cy="0"/>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 name="Line 109">
                <a:extLst>
                  <a:ext uri="{FF2B5EF4-FFF2-40B4-BE49-F238E27FC236}">
                    <a16:creationId xmlns:a16="http://schemas.microsoft.com/office/drawing/2014/main" id="{6EE44BA3-2CA3-4245-8648-5BD9B4698411}"/>
                  </a:ext>
                </a:extLst>
              </p:cNvPr>
              <p:cNvSpPr>
                <a:spLocks noChangeShapeType="1"/>
              </p:cNvSpPr>
              <p:nvPr/>
            </p:nvSpPr>
            <p:spPr bwMode="auto">
              <a:xfrm>
                <a:off x="5218" y="1866"/>
                <a:ext cx="24" cy="0"/>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6" name="Line 110">
                <a:extLst>
                  <a:ext uri="{FF2B5EF4-FFF2-40B4-BE49-F238E27FC236}">
                    <a16:creationId xmlns:a16="http://schemas.microsoft.com/office/drawing/2014/main" id="{15E7A97E-9704-4A38-889C-9703C2E2FCE0}"/>
                  </a:ext>
                </a:extLst>
              </p:cNvPr>
              <p:cNvSpPr>
                <a:spLocks noChangeShapeType="1"/>
              </p:cNvSpPr>
              <p:nvPr/>
            </p:nvSpPr>
            <p:spPr bwMode="auto">
              <a:xfrm>
                <a:off x="5254" y="1866"/>
                <a:ext cx="24" cy="0"/>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 name="Line 111">
                <a:extLst>
                  <a:ext uri="{FF2B5EF4-FFF2-40B4-BE49-F238E27FC236}">
                    <a16:creationId xmlns:a16="http://schemas.microsoft.com/office/drawing/2014/main" id="{869D32FD-671A-4F71-8772-8AEA93D3BE6F}"/>
                  </a:ext>
                </a:extLst>
              </p:cNvPr>
              <p:cNvSpPr>
                <a:spLocks noChangeShapeType="1"/>
              </p:cNvSpPr>
              <p:nvPr/>
            </p:nvSpPr>
            <p:spPr bwMode="auto">
              <a:xfrm>
                <a:off x="5290" y="1866"/>
                <a:ext cx="24" cy="0"/>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8" name="Line 112">
                <a:extLst>
                  <a:ext uri="{FF2B5EF4-FFF2-40B4-BE49-F238E27FC236}">
                    <a16:creationId xmlns:a16="http://schemas.microsoft.com/office/drawing/2014/main" id="{BB1357B4-AA8C-4435-92BA-B2A1A310C48B}"/>
                  </a:ext>
                </a:extLst>
              </p:cNvPr>
              <p:cNvSpPr>
                <a:spLocks noChangeShapeType="1"/>
              </p:cNvSpPr>
              <p:nvPr/>
            </p:nvSpPr>
            <p:spPr bwMode="auto">
              <a:xfrm>
                <a:off x="5326" y="1871"/>
                <a:ext cx="21" cy="9"/>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 name="Line 113">
                <a:extLst>
                  <a:ext uri="{FF2B5EF4-FFF2-40B4-BE49-F238E27FC236}">
                    <a16:creationId xmlns:a16="http://schemas.microsoft.com/office/drawing/2014/main" id="{14864999-137F-48D4-A523-7292D2B9973C}"/>
                  </a:ext>
                </a:extLst>
              </p:cNvPr>
              <p:cNvSpPr>
                <a:spLocks noChangeShapeType="1"/>
              </p:cNvSpPr>
              <p:nvPr/>
            </p:nvSpPr>
            <p:spPr bwMode="auto">
              <a:xfrm>
                <a:off x="5357" y="1886"/>
                <a:ext cx="23" cy="11"/>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0" name="Line 114">
                <a:extLst>
                  <a:ext uri="{FF2B5EF4-FFF2-40B4-BE49-F238E27FC236}">
                    <a16:creationId xmlns:a16="http://schemas.microsoft.com/office/drawing/2014/main" id="{B0D427C7-B996-437E-96DB-1BBBB0E5708F}"/>
                  </a:ext>
                </a:extLst>
              </p:cNvPr>
              <p:cNvSpPr>
                <a:spLocks noChangeShapeType="1"/>
              </p:cNvSpPr>
              <p:nvPr/>
            </p:nvSpPr>
            <p:spPr bwMode="auto">
              <a:xfrm>
                <a:off x="5390" y="1901"/>
                <a:ext cx="22" cy="11"/>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1" name="Line 115">
                <a:extLst>
                  <a:ext uri="{FF2B5EF4-FFF2-40B4-BE49-F238E27FC236}">
                    <a16:creationId xmlns:a16="http://schemas.microsoft.com/office/drawing/2014/main" id="{885A1ED1-842C-4F71-B368-31D893F1C76D}"/>
                  </a:ext>
                </a:extLst>
              </p:cNvPr>
              <p:cNvSpPr>
                <a:spLocks noChangeShapeType="1"/>
              </p:cNvSpPr>
              <p:nvPr/>
            </p:nvSpPr>
            <p:spPr bwMode="auto">
              <a:xfrm>
                <a:off x="5423" y="1917"/>
                <a:ext cx="21" cy="11"/>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 name="Line 116">
                <a:extLst>
                  <a:ext uri="{FF2B5EF4-FFF2-40B4-BE49-F238E27FC236}">
                    <a16:creationId xmlns:a16="http://schemas.microsoft.com/office/drawing/2014/main" id="{19500C58-0F93-4101-9B7B-E8E76E3FA163}"/>
                  </a:ext>
                </a:extLst>
              </p:cNvPr>
              <p:cNvSpPr>
                <a:spLocks noChangeShapeType="1"/>
              </p:cNvSpPr>
              <p:nvPr/>
            </p:nvSpPr>
            <p:spPr bwMode="auto">
              <a:xfrm>
                <a:off x="5456" y="1934"/>
                <a:ext cx="21" cy="9"/>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Line 117">
                <a:extLst>
                  <a:ext uri="{FF2B5EF4-FFF2-40B4-BE49-F238E27FC236}">
                    <a16:creationId xmlns:a16="http://schemas.microsoft.com/office/drawing/2014/main" id="{F3802627-C934-4785-B854-FA0C1032BD7C}"/>
                  </a:ext>
                </a:extLst>
              </p:cNvPr>
              <p:cNvSpPr>
                <a:spLocks noChangeShapeType="1"/>
              </p:cNvSpPr>
              <p:nvPr/>
            </p:nvSpPr>
            <p:spPr bwMode="auto">
              <a:xfrm>
                <a:off x="5487" y="1949"/>
                <a:ext cx="23" cy="11"/>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 name="Line 118">
                <a:extLst>
                  <a:ext uri="{FF2B5EF4-FFF2-40B4-BE49-F238E27FC236}">
                    <a16:creationId xmlns:a16="http://schemas.microsoft.com/office/drawing/2014/main" id="{B869AED0-0171-4E6B-8660-5296A61DF01F}"/>
                  </a:ext>
                </a:extLst>
              </p:cNvPr>
              <p:cNvSpPr>
                <a:spLocks noChangeShapeType="1"/>
              </p:cNvSpPr>
              <p:nvPr/>
            </p:nvSpPr>
            <p:spPr bwMode="auto">
              <a:xfrm>
                <a:off x="5520" y="1965"/>
                <a:ext cx="21" cy="10"/>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5" name="Line 119">
                <a:extLst>
                  <a:ext uri="{FF2B5EF4-FFF2-40B4-BE49-F238E27FC236}">
                    <a16:creationId xmlns:a16="http://schemas.microsoft.com/office/drawing/2014/main" id="{92709ADA-FF69-4C9A-9B67-4258148DA49D}"/>
                  </a:ext>
                </a:extLst>
              </p:cNvPr>
              <p:cNvSpPr>
                <a:spLocks noChangeShapeType="1"/>
              </p:cNvSpPr>
              <p:nvPr/>
            </p:nvSpPr>
            <p:spPr bwMode="auto">
              <a:xfrm>
                <a:off x="5553" y="1980"/>
                <a:ext cx="21" cy="11"/>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6" name="Line 120">
                <a:extLst>
                  <a:ext uri="{FF2B5EF4-FFF2-40B4-BE49-F238E27FC236}">
                    <a16:creationId xmlns:a16="http://schemas.microsoft.com/office/drawing/2014/main" id="{B274623C-3B71-48F1-81C3-C99BDE8321F1}"/>
                  </a:ext>
                </a:extLst>
              </p:cNvPr>
              <p:cNvSpPr>
                <a:spLocks noChangeShapeType="1"/>
              </p:cNvSpPr>
              <p:nvPr/>
            </p:nvSpPr>
            <p:spPr bwMode="auto">
              <a:xfrm>
                <a:off x="5584" y="1995"/>
                <a:ext cx="23" cy="11"/>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7" name="Line 121">
                <a:extLst>
                  <a:ext uri="{FF2B5EF4-FFF2-40B4-BE49-F238E27FC236}">
                    <a16:creationId xmlns:a16="http://schemas.microsoft.com/office/drawing/2014/main" id="{E6182331-7B70-414E-984C-8F038FA5ACD8}"/>
                  </a:ext>
                </a:extLst>
              </p:cNvPr>
              <p:cNvSpPr>
                <a:spLocks noChangeShapeType="1"/>
              </p:cNvSpPr>
              <p:nvPr/>
            </p:nvSpPr>
            <p:spPr bwMode="auto">
              <a:xfrm>
                <a:off x="5617" y="2012"/>
                <a:ext cx="22" cy="11"/>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 name="Line 122">
                <a:extLst>
                  <a:ext uri="{FF2B5EF4-FFF2-40B4-BE49-F238E27FC236}">
                    <a16:creationId xmlns:a16="http://schemas.microsoft.com/office/drawing/2014/main" id="{73DDE814-C664-41AA-8B59-DA3A46794B2E}"/>
                  </a:ext>
                </a:extLst>
              </p:cNvPr>
              <p:cNvSpPr>
                <a:spLocks noChangeShapeType="1"/>
              </p:cNvSpPr>
              <p:nvPr/>
            </p:nvSpPr>
            <p:spPr bwMode="auto">
              <a:xfrm>
                <a:off x="5650" y="2028"/>
                <a:ext cx="21" cy="10"/>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9" name="Line 123">
                <a:extLst>
                  <a:ext uri="{FF2B5EF4-FFF2-40B4-BE49-F238E27FC236}">
                    <a16:creationId xmlns:a16="http://schemas.microsoft.com/office/drawing/2014/main" id="{1A383E00-CA62-4759-AC7F-362FBB91B755}"/>
                  </a:ext>
                </a:extLst>
              </p:cNvPr>
              <p:cNvSpPr>
                <a:spLocks noChangeShapeType="1"/>
              </p:cNvSpPr>
              <p:nvPr/>
            </p:nvSpPr>
            <p:spPr bwMode="auto">
              <a:xfrm>
                <a:off x="5683" y="2043"/>
                <a:ext cx="21" cy="11"/>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0" name="Line 124">
                <a:extLst>
                  <a:ext uri="{FF2B5EF4-FFF2-40B4-BE49-F238E27FC236}">
                    <a16:creationId xmlns:a16="http://schemas.microsoft.com/office/drawing/2014/main" id="{B4D15CBC-B14B-4FB9-9A4B-4336F91E2DAD}"/>
                  </a:ext>
                </a:extLst>
              </p:cNvPr>
              <p:cNvSpPr>
                <a:spLocks noChangeShapeType="1"/>
              </p:cNvSpPr>
              <p:nvPr/>
            </p:nvSpPr>
            <p:spPr bwMode="auto">
              <a:xfrm>
                <a:off x="5714" y="2059"/>
                <a:ext cx="23" cy="10"/>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1" name="Line 125">
                <a:extLst>
                  <a:ext uri="{FF2B5EF4-FFF2-40B4-BE49-F238E27FC236}">
                    <a16:creationId xmlns:a16="http://schemas.microsoft.com/office/drawing/2014/main" id="{39FEAAD4-B205-4575-A6C8-74CD8F9C8D34}"/>
                  </a:ext>
                </a:extLst>
              </p:cNvPr>
              <p:cNvSpPr>
                <a:spLocks noChangeShapeType="1"/>
              </p:cNvSpPr>
              <p:nvPr/>
            </p:nvSpPr>
            <p:spPr bwMode="auto">
              <a:xfrm>
                <a:off x="5747" y="2075"/>
                <a:ext cx="21" cy="10"/>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2" name="Line 126">
                <a:extLst>
                  <a:ext uri="{FF2B5EF4-FFF2-40B4-BE49-F238E27FC236}">
                    <a16:creationId xmlns:a16="http://schemas.microsoft.com/office/drawing/2014/main" id="{19485AC5-E9E0-499F-B630-205731F24403}"/>
                  </a:ext>
                </a:extLst>
              </p:cNvPr>
              <p:cNvSpPr>
                <a:spLocks noChangeShapeType="1"/>
              </p:cNvSpPr>
              <p:nvPr/>
            </p:nvSpPr>
            <p:spPr bwMode="auto">
              <a:xfrm>
                <a:off x="5780" y="2091"/>
                <a:ext cx="21" cy="11"/>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3" name="Line 127">
                <a:extLst>
                  <a:ext uri="{FF2B5EF4-FFF2-40B4-BE49-F238E27FC236}">
                    <a16:creationId xmlns:a16="http://schemas.microsoft.com/office/drawing/2014/main" id="{16282A8F-D380-4201-A7B4-F5676B64DE71}"/>
                  </a:ext>
                </a:extLst>
              </p:cNvPr>
              <p:cNvSpPr>
                <a:spLocks noChangeShapeType="1"/>
              </p:cNvSpPr>
              <p:nvPr/>
            </p:nvSpPr>
            <p:spPr bwMode="auto">
              <a:xfrm>
                <a:off x="5811" y="2106"/>
                <a:ext cx="23" cy="11"/>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128">
                <a:extLst>
                  <a:ext uri="{FF2B5EF4-FFF2-40B4-BE49-F238E27FC236}">
                    <a16:creationId xmlns:a16="http://schemas.microsoft.com/office/drawing/2014/main" id="{5E498C19-F785-406B-BBEF-881B13B77E98}"/>
                  </a:ext>
                </a:extLst>
              </p:cNvPr>
              <p:cNvSpPr>
                <a:spLocks/>
              </p:cNvSpPr>
              <p:nvPr/>
            </p:nvSpPr>
            <p:spPr bwMode="auto">
              <a:xfrm>
                <a:off x="5844" y="2122"/>
                <a:ext cx="24" cy="1"/>
              </a:xfrm>
              <a:custGeom>
                <a:avLst/>
                <a:gdLst>
                  <a:gd name="T0" fmla="*/ 0 w 24"/>
                  <a:gd name="T1" fmla="*/ 0 h 1"/>
                  <a:gd name="T2" fmla="*/ 2 w 24"/>
                  <a:gd name="T3" fmla="*/ 1 h 1"/>
                  <a:gd name="T4" fmla="*/ 24 w 24"/>
                  <a:gd name="T5" fmla="*/ 1 h 1"/>
                </a:gdLst>
                <a:ahLst/>
                <a:cxnLst>
                  <a:cxn ang="0">
                    <a:pos x="T0" y="T1"/>
                  </a:cxn>
                  <a:cxn ang="0">
                    <a:pos x="T2" y="T3"/>
                  </a:cxn>
                  <a:cxn ang="0">
                    <a:pos x="T4" y="T5"/>
                  </a:cxn>
                </a:cxnLst>
                <a:rect l="0" t="0" r="r" b="b"/>
                <a:pathLst>
                  <a:path w="24" h="1">
                    <a:moveTo>
                      <a:pt x="0" y="0"/>
                    </a:moveTo>
                    <a:lnTo>
                      <a:pt x="2" y="1"/>
                    </a:lnTo>
                    <a:lnTo>
                      <a:pt x="24" y="1"/>
                    </a:lnTo>
                  </a:path>
                </a:pathLst>
              </a:custGeom>
              <a:noFill/>
              <a:ln w="20638">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5" name="Line 129">
                <a:extLst>
                  <a:ext uri="{FF2B5EF4-FFF2-40B4-BE49-F238E27FC236}">
                    <a16:creationId xmlns:a16="http://schemas.microsoft.com/office/drawing/2014/main" id="{2932E3D1-B0EB-492E-A508-7EE2523AAA9D}"/>
                  </a:ext>
                </a:extLst>
              </p:cNvPr>
              <p:cNvSpPr>
                <a:spLocks noChangeShapeType="1"/>
              </p:cNvSpPr>
              <p:nvPr/>
            </p:nvSpPr>
            <p:spPr bwMode="auto">
              <a:xfrm>
                <a:off x="5880" y="2123"/>
                <a:ext cx="24" cy="0"/>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6" name="Line 130">
                <a:extLst>
                  <a:ext uri="{FF2B5EF4-FFF2-40B4-BE49-F238E27FC236}">
                    <a16:creationId xmlns:a16="http://schemas.microsoft.com/office/drawing/2014/main" id="{4AAFB424-6841-4ECB-ACEC-31298AC38B3B}"/>
                  </a:ext>
                </a:extLst>
              </p:cNvPr>
              <p:cNvSpPr>
                <a:spLocks noChangeShapeType="1"/>
              </p:cNvSpPr>
              <p:nvPr/>
            </p:nvSpPr>
            <p:spPr bwMode="auto">
              <a:xfrm>
                <a:off x="5916" y="2123"/>
                <a:ext cx="24" cy="0"/>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7" name="Line 131">
                <a:extLst>
                  <a:ext uri="{FF2B5EF4-FFF2-40B4-BE49-F238E27FC236}">
                    <a16:creationId xmlns:a16="http://schemas.microsoft.com/office/drawing/2014/main" id="{4CEE3C45-F42F-4FB0-836B-1BBC8977081C}"/>
                  </a:ext>
                </a:extLst>
              </p:cNvPr>
              <p:cNvSpPr>
                <a:spLocks noChangeShapeType="1"/>
              </p:cNvSpPr>
              <p:nvPr/>
            </p:nvSpPr>
            <p:spPr bwMode="auto">
              <a:xfrm>
                <a:off x="5952" y="2123"/>
                <a:ext cx="24" cy="0"/>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8" name="Line 132">
                <a:extLst>
                  <a:ext uri="{FF2B5EF4-FFF2-40B4-BE49-F238E27FC236}">
                    <a16:creationId xmlns:a16="http://schemas.microsoft.com/office/drawing/2014/main" id="{150AD1D1-7096-4ED7-A00E-BE4AAA8A3BF1}"/>
                  </a:ext>
                </a:extLst>
              </p:cNvPr>
              <p:cNvSpPr>
                <a:spLocks noChangeShapeType="1"/>
              </p:cNvSpPr>
              <p:nvPr/>
            </p:nvSpPr>
            <p:spPr bwMode="auto">
              <a:xfrm>
                <a:off x="5987" y="2123"/>
                <a:ext cx="24" cy="0"/>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9" name="Line 133">
                <a:extLst>
                  <a:ext uri="{FF2B5EF4-FFF2-40B4-BE49-F238E27FC236}">
                    <a16:creationId xmlns:a16="http://schemas.microsoft.com/office/drawing/2014/main" id="{046EBDCC-D79D-4A78-B1A2-CC579C9063D8}"/>
                  </a:ext>
                </a:extLst>
              </p:cNvPr>
              <p:cNvSpPr>
                <a:spLocks noChangeShapeType="1"/>
              </p:cNvSpPr>
              <p:nvPr/>
            </p:nvSpPr>
            <p:spPr bwMode="auto">
              <a:xfrm>
                <a:off x="6023" y="2123"/>
                <a:ext cx="24" cy="0"/>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0" name="Line 134">
                <a:extLst>
                  <a:ext uri="{FF2B5EF4-FFF2-40B4-BE49-F238E27FC236}">
                    <a16:creationId xmlns:a16="http://schemas.microsoft.com/office/drawing/2014/main" id="{D909C88C-DCB7-4DD4-81E4-F23D147E55FE}"/>
                  </a:ext>
                </a:extLst>
              </p:cNvPr>
              <p:cNvSpPr>
                <a:spLocks noChangeShapeType="1"/>
              </p:cNvSpPr>
              <p:nvPr/>
            </p:nvSpPr>
            <p:spPr bwMode="auto">
              <a:xfrm>
                <a:off x="6059" y="2123"/>
                <a:ext cx="24" cy="0"/>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1" name="Line 135">
                <a:extLst>
                  <a:ext uri="{FF2B5EF4-FFF2-40B4-BE49-F238E27FC236}">
                    <a16:creationId xmlns:a16="http://schemas.microsoft.com/office/drawing/2014/main" id="{CEE328B8-7A59-42E1-AD46-B87D50A3C99A}"/>
                  </a:ext>
                </a:extLst>
              </p:cNvPr>
              <p:cNvSpPr>
                <a:spLocks noChangeShapeType="1"/>
              </p:cNvSpPr>
              <p:nvPr/>
            </p:nvSpPr>
            <p:spPr bwMode="auto">
              <a:xfrm>
                <a:off x="6095" y="2123"/>
                <a:ext cx="24" cy="0"/>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2" name="Line 136">
                <a:extLst>
                  <a:ext uri="{FF2B5EF4-FFF2-40B4-BE49-F238E27FC236}">
                    <a16:creationId xmlns:a16="http://schemas.microsoft.com/office/drawing/2014/main" id="{C2F6C79F-AC94-4CCD-9423-FFB7EB8DF471}"/>
                  </a:ext>
                </a:extLst>
              </p:cNvPr>
              <p:cNvSpPr>
                <a:spLocks noChangeShapeType="1"/>
              </p:cNvSpPr>
              <p:nvPr/>
            </p:nvSpPr>
            <p:spPr bwMode="auto">
              <a:xfrm>
                <a:off x="6131" y="2123"/>
                <a:ext cx="24" cy="0"/>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3" name="Line 137">
                <a:extLst>
                  <a:ext uri="{FF2B5EF4-FFF2-40B4-BE49-F238E27FC236}">
                    <a16:creationId xmlns:a16="http://schemas.microsoft.com/office/drawing/2014/main" id="{BD6B56C8-0F15-4F59-B46D-CC07A3179C12}"/>
                  </a:ext>
                </a:extLst>
              </p:cNvPr>
              <p:cNvSpPr>
                <a:spLocks noChangeShapeType="1"/>
              </p:cNvSpPr>
              <p:nvPr/>
            </p:nvSpPr>
            <p:spPr bwMode="auto">
              <a:xfrm>
                <a:off x="6167" y="2123"/>
                <a:ext cx="24" cy="0"/>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4" name="Line 138">
                <a:extLst>
                  <a:ext uri="{FF2B5EF4-FFF2-40B4-BE49-F238E27FC236}">
                    <a16:creationId xmlns:a16="http://schemas.microsoft.com/office/drawing/2014/main" id="{EDEC892D-E72B-46B7-B374-E9E3869C75C6}"/>
                  </a:ext>
                </a:extLst>
              </p:cNvPr>
              <p:cNvSpPr>
                <a:spLocks noChangeShapeType="1"/>
              </p:cNvSpPr>
              <p:nvPr/>
            </p:nvSpPr>
            <p:spPr bwMode="auto">
              <a:xfrm>
                <a:off x="6203" y="2123"/>
                <a:ext cx="23" cy="0"/>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5" name="Line 139">
                <a:extLst>
                  <a:ext uri="{FF2B5EF4-FFF2-40B4-BE49-F238E27FC236}">
                    <a16:creationId xmlns:a16="http://schemas.microsoft.com/office/drawing/2014/main" id="{E0A34B16-6D61-414B-BD6F-2D6CAA4DCE95}"/>
                  </a:ext>
                </a:extLst>
              </p:cNvPr>
              <p:cNvSpPr>
                <a:spLocks noChangeShapeType="1"/>
              </p:cNvSpPr>
              <p:nvPr/>
            </p:nvSpPr>
            <p:spPr bwMode="auto">
              <a:xfrm>
                <a:off x="6238" y="2123"/>
                <a:ext cx="2" cy="0"/>
              </a:xfrm>
              <a:prstGeom prst="line">
                <a:avLst/>
              </a:prstGeom>
              <a:noFill/>
              <a:ln w="20638">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6" name="Freeform 140">
                <a:extLst>
                  <a:ext uri="{FF2B5EF4-FFF2-40B4-BE49-F238E27FC236}">
                    <a16:creationId xmlns:a16="http://schemas.microsoft.com/office/drawing/2014/main" id="{D2A33E15-6C5A-4531-9990-0C8703D4A975}"/>
                  </a:ext>
                </a:extLst>
              </p:cNvPr>
              <p:cNvSpPr>
                <a:spLocks/>
              </p:cNvSpPr>
              <p:nvPr/>
            </p:nvSpPr>
            <p:spPr bwMode="auto">
              <a:xfrm>
                <a:off x="4258" y="1489"/>
                <a:ext cx="1982" cy="1139"/>
              </a:xfrm>
              <a:custGeom>
                <a:avLst/>
                <a:gdLst>
                  <a:gd name="T0" fmla="*/ 1982 w 1982"/>
                  <a:gd name="T1" fmla="*/ 1010 h 1139"/>
                  <a:gd name="T2" fmla="*/ 1588 w 1982"/>
                  <a:gd name="T3" fmla="*/ 885 h 1139"/>
                  <a:gd name="T4" fmla="*/ 1056 w 1982"/>
                  <a:gd name="T5" fmla="*/ 1139 h 1139"/>
                  <a:gd name="T6" fmla="*/ 530 w 1982"/>
                  <a:gd name="T7" fmla="*/ 759 h 1139"/>
                  <a:gd name="T8" fmla="*/ 0 w 1982"/>
                  <a:gd name="T9" fmla="*/ 0 h 1139"/>
                </a:gdLst>
                <a:ahLst/>
                <a:cxnLst>
                  <a:cxn ang="0">
                    <a:pos x="T0" y="T1"/>
                  </a:cxn>
                  <a:cxn ang="0">
                    <a:pos x="T2" y="T3"/>
                  </a:cxn>
                  <a:cxn ang="0">
                    <a:pos x="T4" y="T5"/>
                  </a:cxn>
                  <a:cxn ang="0">
                    <a:pos x="T6" y="T7"/>
                  </a:cxn>
                  <a:cxn ang="0">
                    <a:pos x="T8" y="T9"/>
                  </a:cxn>
                </a:cxnLst>
                <a:rect l="0" t="0" r="r" b="b"/>
                <a:pathLst>
                  <a:path w="1982" h="1139">
                    <a:moveTo>
                      <a:pt x="1982" y="1010"/>
                    </a:moveTo>
                    <a:lnTo>
                      <a:pt x="1588" y="885"/>
                    </a:lnTo>
                    <a:lnTo>
                      <a:pt x="1056" y="1139"/>
                    </a:lnTo>
                    <a:lnTo>
                      <a:pt x="530" y="759"/>
                    </a:lnTo>
                    <a:lnTo>
                      <a:pt x="0" y="0"/>
                    </a:lnTo>
                  </a:path>
                </a:pathLst>
              </a:custGeom>
              <a:noFill/>
              <a:ln w="20638">
                <a:solidFill>
                  <a:srgbClr val="00AEF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141">
                <a:extLst>
                  <a:ext uri="{FF2B5EF4-FFF2-40B4-BE49-F238E27FC236}">
                    <a16:creationId xmlns:a16="http://schemas.microsoft.com/office/drawing/2014/main" id="{1455A609-5FCF-42FF-9B00-7534F4D70F2F}"/>
                  </a:ext>
                </a:extLst>
              </p:cNvPr>
              <p:cNvSpPr>
                <a:spLocks/>
              </p:cNvSpPr>
              <p:nvPr/>
            </p:nvSpPr>
            <p:spPr bwMode="auto">
              <a:xfrm>
                <a:off x="4226" y="1461"/>
                <a:ext cx="63" cy="65"/>
              </a:xfrm>
              <a:custGeom>
                <a:avLst/>
                <a:gdLst>
                  <a:gd name="T0" fmla="*/ 63 w 63"/>
                  <a:gd name="T1" fmla="*/ 33 h 65"/>
                  <a:gd name="T2" fmla="*/ 63 w 63"/>
                  <a:gd name="T3" fmla="*/ 33 h 65"/>
                  <a:gd name="T4" fmla="*/ 62 w 63"/>
                  <a:gd name="T5" fmla="*/ 39 h 65"/>
                  <a:gd name="T6" fmla="*/ 60 w 63"/>
                  <a:gd name="T7" fmla="*/ 45 h 65"/>
                  <a:gd name="T8" fmla="*/ 57 w 63"/>
                  <a:gd name="T9" fmla="*/ 51 h 65"/>
                  <a:gd name="T10" fmla="*/ 54 w 63"/>
                  <a:gd name="T11" fmla="*/ 56 h 65"/>
                  <a:gd name="T12" fmla="*/ 48 w 63"/>
                  <a:gd name="T13" fmla="*/ 59 h 65"/>
                  <a:gd name="T14" fmla="*/ 44 w 63"/>
                  <a:gd name="T15" fmla="*/ 62 h 65"/>
                  <a:gd name="T16" fmla="*/ 38 w 63"/>
                  <a:gd name="T17" fmla="*/ 65 h 65"/>
                  <a:gd name="T18" fmla="*/ 32 w 63"/>
                  <a:gd name="T19" fmla="*/ 65 h 65"/>
                  <a:gd name="T20" fmla="*/ 32 w 63"/>
                  <a:gd name="T21" fmla="*/ 65 h 65"/>
                  <a:gd name="T22" fmla="*/ 24 w 63"/>
                  <a:gd name="T23" fmla="*/ 65 h 65"/>
                  <a:gd name="T24" fmla="*/ 20 w 63"/>
                  <a:gd name="T25" fmla="*/ 62 h 65"/>
                  <a:gd name="T26" fmla="*/ 14 w 63"/>
                  <a:gd name="T27" fmla="*/ 59 h 65"/>
                  <a:gd name="T28" fmla="*/ 9 w 63"/>
                  <a:gd name="T29" fmla="*/ 56 h 65"/>
                  <a:gd name="T30" fmla="*/ 5 w 63"/>
                  <a:gd name="T31" fmla="*/ 51 h 65"/>
                  <a:gd name="T32" fmla="*/ 2 w 63"/>
                  <a:gd name="T33" fmla="*/ 45 h 65"/>
                  <a:gd name="T34" fmla="*/ 0 w 63"/>
                  <a:gd name="T35" fmla="*/ 39 h 65"/>
                  <a:gd name="T36" fmla="*/ 0 w 63"/>
                  <a:gd name="T37" fmla="*/ 33 h 65"/>
                  <a:gd name="T38" fmla="*/ 0 w 63"/>
                  <a:gd name="T39" fmla="*/ 33 h 65"/>
                  <a:gd name="T40" fmla="*/ 0 w 63"/>
                  <a:gd name="T41" fmla="*/ 26 h 65"/>
                  <a:gd name="T42" fmla="*/ 2 w 63"/>
                  <a:gd name="T43" fmla="*/ 20 h 65"/>
                  <a:gd name="T44" fmla="*/ 5 w 63"/>
                  <a:gd name="T45" fmla="*/ 14 h 65"/>
                  <a:gd name="T46" fmla="*/ 9 w 63"/>
                  <a:gd name="T47" fmla="*/ 10 h 65"/>
                  <a:gd name="T48" fmla="*/ 14 w 63"/>
                  <a:gd name="T49" fmla="*/ 6 h 65"/>
                  <a:gd name="T50" fmla="*/ 20 w 63"/>
                  <a:gd name="T51" fmla="*/ 3 h 65"/>
                  <a:gd name="T52" fmla="*/ 24 w 63"/>
                  <a:gd name="T53" fmla="*/ 0 h 65"/>
                  <a:gd name="T54" fmla="*/ 32 w 63"/>
                  <a:gd name="T55" fmla="*/ 0 h 65"/>
                  <a:gd name="T56" fmla="*/ 32 w 63"/>
                  <a:gd name="T57" fmla="*/ 0 h 65"/>
                  <a:gd name="T58" fmla="*/ 38 w 63"/>
                  <a:gd name="T59" fmla="*/ 0 h 65"/>
                  <a:gd name="T60" fmla="*/ 44 w 63"/>
                  <a:gd name="T61" fmla="*/ 3 h 65"/>
                  <a:gd name="T62" fmla="*/ 48 w 63"/>
                  <a:gd name="T63" fmla="*/ 6 h 65"/>
                  <a:gd name="T64" fmla="*/ 54 w 63"/>
                  <a:gd name="T65" fmla="*/ 10 h 65"/>
                  <a:gd name="T66" fmla="*/ 57 w 63"/>
                  <a:gd name="T67" fmla="*/ 14 h 65"/>
                  <a:gd name="T68" fmla="*/ 60 w 63"/>
                  <a:gd name="T69" fmla="*/ 20 h 65"/>
                  <a:gd name="T70" fmla="*/ 62 w 63"/>
                  <a:gd name="T71" fmla="*/ 26 h 65"/>
                  <a:gd name="T72" fmla="*/ 63 w 63"/>
                  <a:gd name="T73" fmla="*/ 33 h 65"/>
                  <a:gd name="T74" fmla="*/ 63 w 63"/>
                  <a:gd name="T75"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 h="65">
                    <a:moveTo>
                      <a:pt x="63" y="33"/>
                    </a:moveTo>
                    <a:lnTo>
                      <a:pt x="63" y="33"/>
                    </a:lnTo>
                    <a:lnTo>
                      <a:pt x="62" y="39"/>
                    </a:lnTo>
                    <a:lnTo>
                      <a:pt x="60" y="45"/>
                    </a:lnTo>
                    <a:lnTo>
                      <a:pt x="57" y="51"/>
                    </a:lnTo>
                    <a:lnTo>
                      <a:pt x="54" y="56"/>
                    </a:lnTo>
                    <a:lnTo>
                      <a:pt x="48" y="59"/>
                    </a:lnTo>
                    <a:lnTo>
                      <a:pt x="44" y="62"/>
                    </a:lnTo>
                    <a:lnTo>
                      <a:pt x="38" y="65"/>
                    </a:lnTo>
                    <a:lnTo>
                      <a:pt x="32" y="65"/>
                    </a:lnTo>
                    <a:lnTo>
                      <a:pt x="32" y="65"/>
                    </a:lnTo>
                    <a:lnTo>
                      <a:pt x="24" y="65"/>
                    </a:lnTo>
                    <a:lnTo>
                      <a:pt x="20" y="62"/>
                    </a:lnTo>
                    <a:lnTo>
                      <a:pt x="14" y="59"/>
                    </a:lnTo>
                    <a:lnTo>
                      <a:pt x="9" y="56"/>
                    </a:lnTo>
                    <a:lnTo>
                      <a:pt x="5" y="51"/>
                    </a:lnTo>
                    <a:lnTo>
                      <a:pt x="2" y="45"/>
                    </a:lnTo>
                    <a:lnTo>
                      <a:pt x="0" y="39"/>
                    </a:lnTo>
                    <a:lnTo>
                      <a:pt x="0" y="33"/>
                    </a:lnTo>
                    <a:lnTo>
                      <a:pt x="0" y="33"/>
                    </a:lnTo>
                    <a:lnTo>
                      <a:pt x="0" y="26"/>
                    </a:lnTo>
                    <a:lnTo>
                      <a:pt x="2" y="20"/>
                    </a:lnTo>
                    <a:lnTo>
                      <a:pt x="5" y="14"/>
                    </a:lnTo>
                    <a:lnTo>
                      <a:pt x="9" y="10"/>
                    </a:lnTo>
                    <a:lnTo>
                      <a:pt x="14" y="6"/>
                    </a:lnTo>
                    <a:lnTo>
                      <a:pt x="20" y="3"/>
                    </a:lnTo>
                    <a:lnTo>
                      <a:pt x="24" y="0"/>
                    </a:lnTo>
                    <a:lnTo>
                      <a:pt x="32" y="0"/>
                    </a:lnTo>
                    <a:lnTo>
                      <a:pt x="32" y="0"/>
                    </a:lnTo>
                    <a:lnTo>
                      <a:pt x="38" y="0"/>
                    </a:lnTo>
                    <a:lnTo>
                      <a:pt x="44" y="3"/>
                    </a:lnTo>
                    <a:lnTo>
                      <a:pt x="48" y="6"/>
                    </a:lnTo>
                    <a:lnTo>
                      <a:pt x="54" y="10"/>
                    </a:lnTo>
                    <a:lnTo>
                      <a:pt x="57" y="14"/>
                    </a:lnTo>
                    <a:lnTo>
                      <a:pt x="60" y="20"/>
                    </a:lnTo>
                    <a:lnTo>
                      <a:pt x="62" y="26"/>
                    </a:lnTo>
                    <a:lnTo>
                      <a:pt x="63" y="33"/>
                    </a:lnTo>
                    <a:lnTo>
                      <a:pt x="63" y="33"/>
                    </a:lnTo>
                    <a:close/>
                  </a:path>
                </a:pathLst>
              </a:custGeom>
              <a:solidFill>
                <a:srgbClr val="00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8" name="Rectangle 142">
                <a:extLst>
                  <a:ext uri="{FF2B5EF4-FFF2-40B4-BE49-F238E27FC236}">
                    <a16:creationId xmlns:a16="http://schemas.microsoft.com/office/drawing/2014/main" id="{46FF8A06-0487-4092-8598-961D2F30A282}"/>
                  </a:ext>
                </a:extLst>
              </p:cNvPr>
              <p:cNvSpPr>
                <a:spLocks noChangeArrowheads="1"/>
              </p:cNvSpPr>
              <p:nvPr/>
            </p:nvSpPr>
            <p:spPr bwMode="auto">
              <a:xfrm>
                <a:off x="4231" y="1466"/>
                <a:ext cx="52" cy="55"/>
              </a:xfrm>
              <a:prstGeom prst="rect">
                <a:avLst/>
              </a:prstGeom>
              <a:solidFill>
                <a:srgbClr val="E46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 name="Line 143">
                <a:extLst>
                  <a:ext uri="{FF2B5EF4-FFF2-40B4-BE49-F238E27FC236}">
                    <a16:creationId xmlns:a16="http://schemas.microsoft.com/office/drawing/2014/main" id="{55C2E35B-DB29-4B63-B87E-C8D71732A4CB}"/>
                  </a:ext>
                </a:extLst>
              </p:cNvPr>
              <p:cNvSpPr>
                <a:spLocks noChangeShapeType="1"/>
              </p:cNvSpPr>
              <p:nvPr/>
            </p:nvSpPr>
            <p:spPr bwMode="auto">
              <a:xfrm>
                <a:off x="5300" y="1718"/>
                <a:ext cx="36" cy="0"/>
              </a:xfrm>
              <a:prstGeom prst="line">
                <a:avLst/>
              </a:prstGeom>
              <a:noFill/>
              <a:ln w="952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0" name="Line 144">
                <a:extLst>
                  <a:ext uri="{FF2B5EF4-FFF2-40B4-BE49-F238E27FC236}">
                    <a16:creationId xmlns:a16="http://schemas.microsoft.com/office/drawing/2014/main" id="{2D91E157-3C08-433E-AB87-259D939A5431}"/>
                  </a:ext>
                </a:extLst>
              </p:cNvPr>
              <p:cNvSpPr>
                <a:spLocks noChangeShapeType="1"/>
              </p:cNvSpPr>
              <p:nvPr/>
            </p:nvSpPr>
            <p:spPr bwMode="auto">
              <a:xfrm>
                <a:off x="5300" y="2018"/>
                <a:ext cx="36" cy="0"/>
              </a:xfrm>
              <a:prstGeom prst="line">
                <a:avLst/>
              </a:prstGeom>
              <a:noFill/>
              <a:ln w="952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1" name="Line 145">
                <a:extLst>
                  <a:ext uri="{FF2B5EF4-FFF2-40B4-BE49-F238E27FC236}">
                    <a16:creationId xmlns:a16="http://schemas.microsoft.com/office/drawing/2014/main" id="{C93AAA12-2379-4E9B-ADA8-8382A5758CF4}"/>
                  </a:ext>
                </a:extLst>
              </p:cNvPr>
              <p:cNvSpPr>
                <a:spLocks noChangeShapeType="1"/>
              </p:cNvSpPr>
              <p:nvPr/>
            </p:nvSpPr>
            <p:spPr bwMode="auto">
              <a:xfrm>
                <a:off x="5318" y="1718"/>
                <a:ext cx="0" cy="300"/>
              </a:xfrm>
              <a:prstGeom prst="line">
                <a:avLst/>
              </a:prstGeom>
              <a:noFill/>
              <a:ln w="952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2" name="Line 146">
                <a:extLst>
                  <a:ext uri="{FF2B5EF4-FFF2-40B4-BE49-F238E27FC236}">
                    <a16:creationId xmlns:a16="http://schemas.microsoft.com/office/drawing/2014/main" id="{35C991D6-A1DE-4231-BB63-CE411D336BA1}"/>
                  </a:ext>
                </a:extLst>
              </p:cNvPr>
              <p:cNvSpPr>
                <a:spLocks noChangeShapeType="1"/>
              </p:cNvSpPr>
              <p:nvPr/>
            </p:nvSpPr>
            <p:spPr bwMode="auto">
              <a:xfrm>
                <a:off x="4772" y="1737"/>
                <a:ext cx="34" cy="0"/>
              </a:xfrm>
              <a:prstGeom prst="line">
                <a:avLst/>
              </a:prstGeom>
              <a:noFill/>
              <a:ln w="952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3" name="Line 147">
                <a:extLst>
                  <a:ext uri="{FF2B5EF4-FFF2-40B4-BE49-F238E27FC236}">
                    <a16:creationId xmlns:a16="http://schemas.microsoft.com/office/drawing/2014/main" id="{421F8034-6D69-4EF1-A44C-8F7C34FF4255}"/>
                  </a:ext>
                </a:extLst>
              </p:cNvPr>
              <p:cNvSpPr>
                <a:spLocks noChangeShapeType="1"/>
              </p:cNvSpPr>
              <p:nvPr/>
            </p:nvSpPr>
            <p:spPr bwMode="auto">
              <a:xfrm>
                <a:off x="4772" y="2008"/>
                <a:ext cx="34" cy="0"/>
              </a:xfrm>
              <a:prstGeom prst="line">
                <a:avLst/>
              </a:prstGeom>
              <a:noFill/>
              <a:ln w="952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4" name="Line 148">
                <a:extLst>
                  <a:ext uri="{FF2B5EF4-FFF2-40B4-BE49-F238E27FC236}">
                    <a16:creationId xmlns:a16="http://schemas.microsoft.com/office/drawing/2014/main" id="{627431D7-FC6E-4040-84AA-73EB57863C42}"/>
                  </a:ext>
                </a:extLst>
              </p:cNvPr>
              <p:cNvSpPr>
                <a:spLocks noChangeShapeType="1"/>
              </p:cNvSpPr>
              <p:nvPr/>
            </p:nvSpPr>
            <p:spPr bwMode="auto">
              <a:xfrm>
                <a:off x="4788" y="1737"/>
                <a:ext cx="0" cy="271"/>
              </a:xfrm>
              <a:prstGeom prst="line">
                <a:avLst/>
              </a:prstGeom>
              <a:noFill/>
              <a:ln w="952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5" name="Line 149">
                <a:extLst>
                  <a:ext uri="{FF2B5EF4-FFF2-40B4-BE49-F238E27FC236}">
                    <a16:creationId xmlns:a16="http://schemas.microsoft.com/office/drawing/2014/main" id="{E9288958-E016-49DF-BADD-2F64FC1E5644}"/>
                  </a:ext>
                </a:extLst>
              </p:cNvPr>
              <p:cNvSpPr>
                <a:spLocks noChangeShapeType="1"/>
              </p:cNvSpPr>
              <p:nvPr/>
            </p:nvSpPr>
            <p:spPr bwMode="auto">
              <a:xfrm>
                <a:off x="6228" y="1957"/>
                <a:ext cx="34" cy="0"/>
              </a:xfrm>
              <a:prstGeom prst="line">
                <a:avLst/>
              </a:prstGeom>
              <a:noFill/>
              <a:ln w="952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6" name="Line 150">
                <a:extLst>
                  <a:ext uri="{FF2B5EF4-FFF2-40B4-BE49-F238E27FC236}">
                    <a16:creationId xmlns:a16="http://schemas.microsoft.com/office/drawing/2014/main" id="{2F755125-217F-4861-A2E8-ACF07F8C4F63}"/>
                  </a:ext>
                </a:extLst>
              </p:cNvPr>
              <p:cNvSpPr>
                <a:spLocks noChangeShapeType="1"/>
              </p:cNvSpPr>
              <p:nvPr/>
            </p:nvSpPr>
            <p:spPr bwMode="auto">
              <a:xfrm>
                <a:off x="6228" y="2300"/>
                <a:ext cx="34" cy="0"/>
              </a:xfrm>
              <a:prstGeom prst="line">
                <a:avLst/>
              </a:prstGeom>
              <a:noFill/>
              <a:ln w="952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7" name="Line 151">
                <a:extLst>
                  <a:ext uri="{FF2B5EF4-FFF2-40B4-BE49-F238E27FC236}">
                    <a16:creationId xmlns:a16="http://schemas.microsoft.com/office/drawing/2014/main" id="{74820871-560D-431A-B9E9-665D626AE5C5}"/>
                  </a:ext>
                </a:extLst>
              </p:cNvPr>
              <p:cNvSpPr>
                <a:spLocks noChangeShapeType="1"/>
              </p:cNvSpPr>
              <p:nvPr/>
            </p:nvSpPr>
            <p:spPr bwMode="auto">
              <a:xfrm>
                <a:off x="6244" y="1957"/>
                <a:ext cx="0" cy="343"/>
              </a:xfrm>
              <a:prstGeom prst="line">
                <a:avLst/>
              </a:prstGeom>
              <a:noFill/>
              <a:ln w="952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8" name="Line 152">
                <a:extLst>
                  <a:ext uri="{FF2B5EF4-FFF2-40B4-BE49-F238E27FC236}">
                    <a16:creationId xmlns:a16="http://schemas.microsoft.com/office/drawing/2014/main" id="{BAE886F3-1DD7-436C-8CDC-E81535450BEC}"/>
                  </a:ext>
                </a:extLst>
              </p:cNvPr>
              <p:cNvSpPr>
                <a:spLocks noChangeShapeType="1"/>
              </p:cNvSpPr>
              <p:nvPr/>
            </p:nvSpPr>
            <p:spPr bwMode="auto">
              <a:xfrm>
                <a:off x="6228" y="2319"/>
                <a:ext cx="34" cy="0"/>
              </a:xfrm>
              <a:prstGeom prst="line">
                <a:avLst/>
              </a:prstGeom>
              <a:noFill/>
              <a:ln w="9525">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 name="Line 153">
                <a:extLst>
                  <a:ext uri="{FF2B5EF4-FFF2-40B4-BE49-F238E27FC236}">
                    <a16:creationId xmlns:a16="http://schemas.microsoft.com/office/drawing/2014/main" id="{D723D123-5C4A-470B-84A7-4E60FD682679}"/>
                  </a:ext>
                </a:extLst>
              </p:cNvPr>
              <p:cNvSpPr>
                <a:spLocks noChangeShapeType="1"/>
              </p:cNvSpPr>
              <p:nvPr/>
            </p:nvSpPr>
            <p:spPr bwMode="auto">
              <a:xfrm>
                <a:off x="6228" y="2687"/>
                <a:ext cx="34" cy="0"/>
              </a:xfrm>
              <a:prstGeom prst="line">
                <a:avLst/>
              </a:prstGeom>
              <a:noFill/>
              <a:ln w="9525">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0" name="Line 154">
                <a:extLst>
                  <a:ext uri="{FF2B5EF4-FFF2-40B4-BE49-F238E27FC236}">
                    <a16:creationId xmlns:a16="http://schemas.microsoft.com/office/drawing/2014/main" id="{986A0674-11AD-48DD-803F-9F8997D4DF6B}"/>
                  </a:ext>
                </a:extLst>
              </p:cNvPr>
              <p:cNvSpPr>
                <a:spLocks noChangeShapeType="1"/>
              </p:cNvSpPr>
              <p:nvPr/>
            </p:nvSpPr>
            <p:spPr bwMode="auto">
              <a:xfrm>
                <a:off x="6244" y="2319"/>
                <a:ext cx="0" cy="368"/>
              </a:xfrm>
              <a:prstGeom prst="line">
                <a:avLst/>
              </a:prstGeom>
              <a:noFill/>
              <a:ln w="9525">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1" name="Line 155">
                <a:extLst>
                  <a:ext uri="{FF2B5EF4-FFF2-40B4-BE49-F238E27FC236}">
                    <a16:creationId xmlns:a16="http://schemas.microsoft.com/office/drawing/2014/main" id="{463F6075-06D9-4FDD-970A-624CFD46A5D3}"/>
                  </a:ext>
                </a:extLst>
              </p:cNvPr>
              <p:cNvSpPr>
                <a:spLocks noChangeShapeType="1"/>
              </p:cNvSpPr>
              <p:nvPr/>
            </p:nvSpPr>
            <p:spPr bwMode="auto">
              <a:xfrm>
                <a:off x="5829" y="2192"/>
                <a:ext cx="34" cy="0"/>
              </a:xfrm>
              <a:prstGeom prst="line">
                <a:avLst/>
              </a:prstGeom>
              <a:noFill/>
              <a:ln w="9525">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2" name="Line 156">
                <a:extLst>
                  <a:ext uri="{FF2B5EF4-FFF2-40B4-BE49-F238E27FC236}">
                    <a16:creationId xmlns:a16="http://schemas.microsoft.com/office/drawing/2014/main" id="{0B22E3C6-BACA-4BD8-B960-A46FE6AB2555}"/>
                  </a:ext>
                </a:extLst>
              </p:cNvPr>
              <p:cNvSpPr>
                <a:spLocks noChangeShapeType="1"/>
              </p:cNvSpPr>
              <p:nvPr/>
            </p:nvSpPr>
            <p:spPr bwMode="auto">
              <a:xfrm>
                <a:off x="5829" y="2559"/>
                <a:ext cx="34" cy="0"/>
              </a:xfrm>
              <a:prstGeom prst="line">
                <a:avLst/>
              </a:prstGeom>
              <a:noFill/>
              <a:ln w="9525">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3" name="Line 157">
                <a:extLst>
                  <a:ext uri="{FF2B5EF4-FFF2-40B4-BE49-F238E27FC236}">
                    <a16:creationId xmlns:a16="http://schemas.microsoft.com/office/drawing/2014/main" id="{7D0A58A7-E60C-4DC7-A16A-51E0FA3E1606}"/>
                  </a:ext>
                </a:extLst>
              </p:cNvPr>
              <p:cNvSpPr>
                <a:spLocks noChangeShapeType="1"/>
              </p:cNvSpPr>
              <p:nvPr/>
            </p:nvSpPr>
            <p:spPr bwMode="auto">
              <a:xfrm>
                <a:off x="5846" y="2192"/>
                <a:ext cx="0" cy="367"/>
              </a:xfrm>
              <a:prstGeom prst="line">
                <a:avLst/>
              </a:prstGeom>
              <a:noFill/>
              <a:ln w="9525">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4" name="Line 158">
                <a:extLst>
                  <a:ext uri="{FF2B5EF4-FFF2-40B4-BE49-F238E27FC236}">
                    <a16:creationId xmlns:a16="http://schemas.microsoft.com/office/drawing/2014/main" id="{91D80B0B-D9B2-46D4-8DC9-A4603ED7FB85}"/>
                  </a:ext>
                </a:extLst>
              </p:cNvPr>
              <p:cNvSpPr>
                <a:spLocks noChangeShapeType="1"/>
              </p:cNvSpPr>
              <p:nvPr/>
            </p:nvSpPr>
            <p:spPr bwMode="auto">
              <a:xfrm>
                <a:off x="5300" y="2445"/>
                <a:ext cx="36" cy="0"/>
              </a:xfrm>
              <a:prstGeom prst="line">
                <a:avLst/>
              </a:prstGeom>
              <a:noFill/>
              <a:ln w="9525">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5" name="Line 159">
                <a:extLst>
                  <a:ext uri="{FF2B5EF4-FFF2-40B4-BE49-F238E27FC236}">
                    <a16:creationId xmlns:a16="http://schemas.microsoft.com/office/drawing/2014/main" id="{CF710B73-A9BD-4BDF-AFB1-7153DFD58D25}"/>
                  </a:ext>
                </a:extLst>
              </p:cNvPr>
              <p:cNvSpPr>
                <a:spLocks noChangeShapeType="1"/>
              </p:cNvSpPr>
              <p:nvPr/>
            </p:nvSpPr>
            <p:spPr bwMode="auto">
              <a:xfrm>
                <a:off x="5300" y="2804"/>
                <a:ext cx="36" cy="0"/>
              </a:xfrm>
              <a:prstGeom prst="line">
                <a:avLst/>
              </a:prstGeom>
              <a:noFill/>
              <a:ln w="9525">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6" name="Line 160">
                <a:extLst>
                  <a:ext uri="{FF2B5EF4-FFF2-40B4-BE49-F238E27FC236}">
                    <a16:creationId xmlns:a16="http://schemas.microsoft.com/office/drawing/2014/main" id="{8291F692-C791-422C-B9D4-B9EBB2354319}"/>
                  </a:ext>
                </a:extLst>
              </p:cNvPr>
              <p:cNvSpPr>
                <a:spLocks noChangeShapeType="1"/>
              </p:cNvSpPr>
              <p:nvPr/>
            </p:nvSpPr>
            <p:spPr bwMode="auto">
              <a:xfrm>
                <a:off x="5318" y="2445"/>
                <a:ext cx="0" cy="359"/>
              </a:xfrm>
              <a:prstGeom prst="line">
                <a:avLst/>
              </a:prstGeom>
              <a:noFill/>
              <a:ln w="9525">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7" name="Line 161">
                <a:extLst>
                  <a:ext uri="{FF2B5EF4-FFF2-40B4-BE49-F238E27FC236}">
                    <a16:creationId xmlns:a16="http://schemas.microsoft.com/office/drawing/2014/main" id="{099D3BFD-00E7-4A93-894C-724F95B3156B}"/>
                  </a:ext>
                </a:extLst>
              </p:cNvPr>
              <p:cNvSpPr>
                <a:spLocks noChangeShapeType="1"/>
              </p:cNvSpPr>
              <p:nvPr/>
            </p:nvSpPr>
            <p:spPr bwMode="auto">
              <a:xfrm>
                <a:off x="4772" y="2112"/>
                <a:ext cx="34" cy="0"/>
              </a:xfrm>
              <a:prstGeom prst="line">
                <a:avLst/>
              </a:prstGeom>
              <a:noFill/>
              <a:ln w="9525">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8" name="Line 162">
                <a:extLst>
                  <a:ext uri="{FF2B5EF4-FFF2-40B4-BE49-F238E27FC236}">
                    <a16:creationId xmlns:a16="http://schemas.microsoft.com/office/drawing/2014/main" id="{7CD6932C-E697-464F-A7E9-5F53A525917D}"/>
                  </a:ext>
                </a:extLst>
              </p:cNvPr>
              <p:cNvSpPr>
                <a:spLocks noChangeShapeType="1"/>
              </p:cNvSpPr>
              <p:nvPr/>
            </p:nvSpPr>
            <p:spPr bwMode="auto">
              <a:xfrm>
                <a:off x="4772" y="2389"/>
                <a:ext cx="34" cy="0"/>
              </a:xfrm>
              <a:prstGeom prst="line">
                <a:avLst/>
              </a:prstGeom>
              <a:noFill/>
              <a:ln w="9525">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9" name="Line 163">
                <a:extLst>
                  <a:ext uri="{FF2B5EF4-FFF2-40B4-BE49-F238E27FC236}">
                    <a16:creationId xmlns:a16="http://schemas.microsoft.com/office/drawing/2014/main" id="{36F8E552-CC86-4E47-BE59-D54FA114B864}"/>
                  </a:ext>
                </a:extLst>
              </p:cNvPr>
              <p:cNvSpPr>
                <a:spLocks noChangeShapeType="1"/>
              </p:cNvSpPr>
              <p:nvPr/>
            </p:nvSpPr>
            <p:spPr bwMode="auto">
              <a:xfrm>
                <a:off x="4788" y="2112"/>
                <a:ext cx="0" cy="277"/>
              </a:xfrm>
              <a:prstGeom prst="line">
                <a:avLst/>
              </a:prstGeom>
              <a:noFill/>
              <a:ln w="9525">
                <a:solidFill>
                  <a:srgbClr val="00AEF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 name="Line 164">
                <a:extLst>
                  <a:ext uri="{FF2B5EF4-FFF2-40B4-BE49-F238E27FC236}">
                    <a16:creationId xmlns:a16="http://schemas.microsoft.com/office/drawing/2014/main" id="{1D6FB478-D82E-48B9-9F61-AE5361B229EB}"/>
                  </a:ext>
                </a:extLst>
              </p:cNvPr>
              <p:cNvSpPr>
                <a:spLocks noChangeShapeType="1"/>
              </p:cNvSpPr>
              <p:nvPr/>
            </p:nvSpPr>
            <p:spPr bwMode="auto">
              <a:xfrm>
                <a:off x="5829" y="1957"/>
                <a:ext cx="34" cy="0"/>
              </a:xfrm>
              <a:prstGeom prst="line">
                <a:avLst/>
              </a:prstGeom>
              <a:noFill/>
              <a:ln w="952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1" name="Line 165">
                <a:extLst>
                  <a:ext uri="{FF2B5EF4-FFF2-40B4-BE49-F238E27FC236}">
                    <a16:creationId xmlns:a16="http://schemas.microsoft.com/office/drawing/2014/main" id="{11576D81-D3AD-48DE-9608-AD539DDBD923}"/>
                  </a:ext>
                </a:extLst>
              </p:cNvPr>
              <p:cNvSpPr>
                <a:spLocks noChangeShapeType="1"/>
              </p:cNvSpPr>
              <p:nvPr/>
            </p:nvSpPr>
            <p:spPr bwMode="auto">
              <a:xfrm>
                <a:off x="5829" y="2280"/>
                <a:ext cx="34" cy="0"/>
              </a:xfrm>
              <a:prstGeom prst="line">
                <a:avLst/>
              </a:prstGeom>
              <a:noFill/>
              <a:ln w="952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2" name="Line 166">
                <a:extLst>
                  <a:ext uri="{FF2B5EF4-FFF2-40B4-BE49-F238E27FC236}">
                    <a16:creationId xmlns:a16="http://schemas.microsoft.com/office/drawing/2014/main" id="{146120A9-7D96-4D3A-AC59-EA028E6D1786}"/>
                  </a:ext>
                </a:extLst>
              </p:cNvPr>
              <p:cNvSpPr>
                <a:spLocks noChangeShapeType="1"/>
              </p:cNvSpPr>
              <p:nvPr/>
            </p:nvSpPr>
            <p:spPr bwMode="auto">
              <a:xfrm>
                <a:off x="5846" y="1957"/>
                <a:ext cx="0" cy="323"/>
              </a:xfrm>
              <a:prstGeom prst="line">
                <a:avLst/>
              </a:prstGeom>
              <a:noFill/>
              <a:ln w="9525">
                <a:solidFill>
                  <a:srgbClr val="E46C0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03" name="TextBox 202">
              <a:extLst>
                <a:ext uri="{FF2B5EF4-FFF2-40B4-BE49-F238E27FC236}">
                  <a16:creationId xmlns:a16="http://schemas.microsoft.com/office/drawing/2014/main" id="{1060E123-F101-410B-9E4E-1EDB21BFFE07}"/>
                </a:ext>
              </a:extLst>
            </p:cNvPr>
            <p:cNvSpPr txBox="1"/>
            <p:nvPr/>
          </p:nvSpPr>
          <p:spPr>
            <a:xfrm>
              <a:off x="9578187" y="2151064"/>
              <a:ext cx="732834" cy="230832"/>
            </a:xfrm>
            <a:prstGeom prst="rect">
              <a:avLst/>
            </a:prstGeom>
            <a:noFill/>
          </p:spPr>
          <p:txBody>
            <a:bodyPr wrap="square" rtlCol="0">
              <a:spAutoFit/>
            </a:bodyPr>
            <a:lstStyle/>
            <a:p>
              <a:r>
                <a:rPr lang="en-US" sz="900" b="1" dirty="0"/>
                <a:t>Reslizumab</a:t>
              </a:r>
            </a:p>
          </p:txBody>
        </p:sp>
      </p:grpSp>
      <p:sp>
        <p:nvSpPr>
          <p:cNvPr id="67" name="TextBox 66">
            <a:extLst>
              <a:ext uri="{FF2B5EF4-FFF2-40B4-BE49-F238E27FC236}">
                <a16:creationId xmlns:a16="http://schemas.microsoft.com/office/drawing/2014/main" id="{93915267-B6A9-4C58-ABC5-E852617A4AD4}"/>
              </a:ext>
            </a:extLst>
          </p:cNvPr>
          <p:cNvSpPr txBox="1"/>
          <p:nvPr/>
        </p:nvSpPr>
        <p:spPr>
          <a:xfrm rot="16200000">
            <a:off x="5195426" y="3116828"/>
            <a:ext cx="2288048" cy="276999"/>
          </a:xfrm>
          <a:prstGeom prst="rect">
            <a:avLst/>
          </a:prstGeom>
          <a:noFill/>
        </p:spPr>
        <p:txBody>
          <a:bodyPr wrap="square" rtlCol="0">
            <a:spAutoFit/>
          </a:bodyPr>
          <a:lstStyle/>
          <a:p>
            <a:pPr algn="ctr"/>
            <a:r>
              <a:rPr lang="en-US" sz="1200" b="1" dirty="0"/>
              <a:t>Percent Change in ACQ Score</a:t>
            </a:r>
          </a:p>
        </p:txBody>
      </p:sp>
    </p:spTree>
    <p:extLst>
      <p:ext uri="{BB962C8B-B14F-4D97-AF65-F5344CB8AC3E}">
        <p14:creationId xmlns:p14="http://schemas.microsoft.com/office/powerpoint/2010/main" val="3895178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0981" y="220503"/>
            <a:ext cx="11820515" cy="1010526"/>
          </a:xfrm>
        </p:spPr>
        <p:txBody>
          <a:bodyPr>
            <a:normAutofit/>
          </a:bodyPr>
          <a:lstStyle/>
          <a:p>
            <a:r>
              <a:rPr lang="en-US" sz="3600" dirty="0">
                <a:solidFill>
                  <a:schemeClr val="tx1"/>
                </a:solidFill>
              </a:rPr>
              <a:t>Reslizumab—Effects on Exacerbations and Lung Function</a:t>
            </a:r>
          </a:p>
        </p:txBody>
      </p:sp>
      <p:sp>
        <p:nvSpPr>
          <p:cNvPr id="5" name="Text Placeholder 4"/>
          <p:cNvSpPr>
            <a:spLocks noGrp="1"/>
          </p:cNvSpPr>
          <p:nvPr>
            <p:ph type="body" sz="quarter" idx="10"/>
          </p:nvPr>
        </p:nvSpPr>
        <p:spPr>
          <a:xfrm>
            <a:off x="2896765" y="6146238"/>
            <a:ext cx="6079700" cy="254409"/>
          </a:xfrm>
        </p:spPr>
        <p:txBody>
          <a:bodyPr/>
          <a:lstStyle/>
          <a:p>
            <a:r>
              <a:rPr lang="en-GB" sz="1200" b="0" dirty="0">
                <a:solidFill>
                  <a:schemeClr val="tx1"/>
                </a:solidFill>
              </a:rPr>
              <a:t>Castro M, et al. </a:t>
            </a:r>
            <a:r>
              <a:rPr lang="en-GB" sz="1200" b="0" i="1" dirty="0">
                <a:solidFill>
                  <a:schemeClr val="tx1"/>
                </a:solidFill>
              </a:rPr>
              <a:t>Lancet Respir Med. </a:t>
            </a:r>
            <a:r>
              <a:rPr lang="en-GB" sz="1200" b="0" dirty="0">
                <a:solidFill>
                  <a:schemeClr val="tx1"/>
                </a:solidFill>
              </a:rPr>
              <a:t>2015;3(5):355-366.</a:t>
            </a:r>
          </a:p>
        </p:txBody>
      </p:sp>
      <p:sp>
        <p:nvSpPr>
          <p:cNvPr id="597" name="TextBox 596"/>
          <p:cNvSpPr txBox="1"/>
          <p:nvPr/>
        </p:nvSpPr>
        <p:spPr>
          <a:xfrm>
            <a:off x="180770" y="5371650"/>
            <a:ext cx="5356875" cy="280826"/>
          </a:xfrm>
          <a:prstGeom prst="rect">
            <a:avLst/>
          </a:prstGeom>
          <a:noFill/>
        </p:spPr>
        <p:txBody>
          <a:bodyPr wrap="none" lIns="89896" tIns="44948" rIns="89896" bIns="44948" rtlCol="0">
            <a:spAutoFit/>
          </a:bodyPr>
          <a:lstStyle/>
          <a:p>
            <a:r>
              <a:rPr lang="en-US" sz="1235" b="1" dirty="0"/>
              <a:t>CAE = clinical asthma exacerbation; HR = hazard ratio; LS = least square (mean)</a:t>
            </a:r>
          </a:p>
        </p:txBody>
      </p:sp>
      <p:grpSp>
        <p:nvGrpSpPr>
          <p:cNvPr id="6" name="Group 5"/>
          <p:cNvGrpSpPr/>
          <p:nvPr/>
        </p:nvGrpSpPr>
        <p:grpSpPr>
          <a:xfrm>
            <a:off x="1919122" y="1065465"/>
            <a:ext cx="8344231" cy="4262822"/>
            <a:chOff x="559817" y="1866463"/>
            <a:chExt cx="9456793" cy="4831202"/>
          </a:xfrm>
        </p:grpSpPr>
        <p:grpSp>
          <p:nvGrpSpPr>
            <p:cNvPr id="95" name="Group 1328"/>
            <p:cNvGrpSpPr>
              <a:grpSpLocks/>
            </p:cNvGrpSpPr>
            <p:nvPr/>
          </p:nvGrpSpPr>
          <p:grpSpPr bwMode="auto">
            <a:xfrm>
              <a:off x="1739523" y="2213701"/>
              <a:ext cx="3291851" cy="3019004"/>
              <a:chOff x="1074356" y="2135188"/>
              <a:chExt cx="4558095" cy="2663825"/>
            </a:xfrm>
          </p:grpSpPr>
          <p:sp>
            <p:nvSpPr>
              <p:cNvPr id="96" name="Freeform 5"/>
              <p:cNvSpPr>
                <a:spLocks/>
              </p:cNvSpPr>
              <p:nvPr/>
            </p:nvSpPr>
            <p:spPr bwMode="auto">
              <a:xfrm>
                <a:off x="1107589" y="2135188"/>
                <a:ext cx="2871342" cy="2622550"/>
              </a:xfrm>
              <a:custGeom>
                <a:avLst/>
                <a:gdLst>
                  <a:gd name="T0" fmla="*/ 0 w 2561"/>
                  <a:gd name="T1" fmla="*/ 0 h 1652"/>
                  <a:gd name="T2" fmla="*/ 0 w 2561"/>
                  <a:gd name="T3" fmla="*/ 1652 h 1652"/>
                  <a:gd name="T4" fmla="*/ 2561 w 2561"/>
                  <a:gd name="T5" fmla="*/ 1649 h 1652"/>
                </a:gdLst>
                <a:ahLst/>
                <a:cxnLst>
                  <a:cxn ang="0">
                    <a:pos x="T0" y="T1"/>
                  </a:cxn>
                  <a:cxn ang="0">
                    <a:pos x="T2" y="T3"/>
                  </a:cxn>
                  <a:cxn ang="0">
                    <a:pos x="T4" y="T5"/>
                  </a:cxn>
                </a:cxnLst>
                <a:rect l="0" t="0" r="r" b="b"/>
                <a:pathLst>
                  <a:path w="2561" h="1652">
                    <a:moveTo>
                      <a:pt x="0" y="0"/>
                    </a:moveTo>
                    <a:lnTo>
                      <a:pt x="0" y="1652"/>
                    </a:lnTo>
                    <a:lnTo>
                      <a:pt x="2561" y="1649"/>
                    </a:lnTo>
                  </a:path>
                </a:pathLst>
              </a:custGeom>
              <a:noFill/>
              <a:ln w="28575" cap="sq">
                <a:solidFill>
                  <a:schemeClr val="tx1"/>
                </a:solidFill>
                <a:prstDash val="solid"/>
                <a:miter lim="800000"/>
                <a:headEnd/>
                <a:tailEnd/>
              </a:ln>
              <a:extLst/>
            </p:spPr>
            <p:txBody>
              <a:bodyPr/>
              <a:lstStyle/>
              <a:p>
                <a:pPr>
                  <a:lnSpc>
                    <a:spcPct val="90000"/>
                  </a:lnSpc>
                  <a:defRPr/>
                </a:pPr>
                <a:endParaRPr lang="en-GB" sz="1588" dirty="0"/>
              </a:p>
            </p:txBody>
          </p:sp>
          <p:sp>
            <p:nvSpPr>
              <p:cNvPr id="97" name="Line 6"/>
              <p:cNvSpPr>
                <a:spLocks noChangeShapeType="1"/>
              </p:cNvSpPr>
              <p:nvPr/>
            </p:nvSpPr>
            <p:spPr bwMode="auto">
              <a:xfrm>
                <a:off x="1074356" y="2135188"/>
                <a:ext cx="33233" cy="0"/>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sp>
            <p:nvSpPr>
              <p:cNvPr id="98" name="Line 7"/>
              <p:cNvSpPr>
                <a:spLocks noChangeShapeType="1"/>
              </p:cNvSpPr>
              <p:nvPr/>
            </p:nvSpPr>
            <p:spPr bwMode="auto">
              <a:xfrm>
                <a:off x="1074356" y="2395538"/>
                <a:ext cx="33233" cy="0"/>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sp>
            <p:nvSpPr>
              <p:cNvPr id="99" name="Line 8"/>
              <p:cNvSpPr>
                <a:spLocks noChangeShapeType="1"/>
              </p:cNvSpPr>
              <p:nvPr/>
            </p:nvSpPr>
            <p:spPr bwMode="auto">
              <a:xfrm>
                <a:off x="1074356" y="2659063"/>
                <a:ext cx="33233" cy="0"/>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sp>
            <p:nvSpPr>
              <p:cNvPr id="100" name="Line 9"/>
              <p:cNvSpPr>
                <a:spLocks noChangeShapeType="1"/>
              </p:cNvSpPr>
              <p:nvPr/>
            </p:nvSpPr>
            <p:spPr bwMode="auto">
              <a:xfrm>
                <a:off x="1074356" y="2922588"/>
                <a:ext cx="33233" cy="0"/>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sp>
            <p:nvSpPr>
              <p:cNvPr id="101" name="Line 10"/>
              <p:cNvSpPr>
                <a:spLocks noChangeShapeType="1"/>
              </p:cNvSpPr>
              <p:nvPr/>
            </p:nvSpPr>
            <p:spPr bwMode="auto">
              <a:xfrm>
                <a:off x="1074356" y="3182938"/>
                <a:ext cx="33233" cy="0"/>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sp>
            <p:nvSpPr>
              <p:cNvPr id="102" name="Line 11"/>
              <p:cNvSpPr>
                <a:spLocks noChangeShapeType="1"/>
              </p:cNvSpPr>
              <p:nvPr/>
            </p:nvSpPr>
            <p:spPr bwMode="auto">
              <a:xfrm>
                <a:off x="1074356" y="3446463"/>
                <a:ext cx="33233" cy="0"/>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sp>
            <p:nvSpPr>
              <p:cNvPr id="103" name="Line 12"/>
              <p:cNvSpPr>
                <a:spLocks noChangeShapeType="1"/>
              </p:cNvSpPr>
              <p:nvPr/>
            </p:nvSpPr>
            <p:spPr bwMode="auto">
              <a:xfrm>
                <a:off x="1074356" y="3705225"/>
                <a:ext cx="33233" cy="0"/>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sp>
            <p:nvSpPr>
              <p:cNvPr id="104" name="Line 13"/>
              <p:cNvSpPr>
                <a:spLocks noChangeShapeType="1"/>
              </p:cNvSpPr>
              <p:nvPr/>
            </p:nvSpPr>
            <p:spPr bwMode="auto">
              <a:xfrm>
                <a:off x="1074356" y="3970338"/>
                <a:ext cx="33233" cy="0"/>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sp>
            <p:nvSpPr>
              <p:cNvPr id="105" name="Line 14"/>
              <p:cNvSpPr>
                <a:spLocks noChangeShapeType="1"/>
              </p:cNvSpPr>
              <p:nvPr/>
            </p:nvSpPr>
            <p:spPr bwMode="auto">
              <a:xfrm>
                <a:off x="1074356" y="4233863"/>
                <a:ext cx="33233" cy="0"/>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sp>
            <p:nvSpPr>
              <p:cNvPr id="106" name="Line 15"/>
              <p:cNvSpPr>
                <a:spLocks noChangeShapeType="1"/>
              </p:cNvSpPr>
              <p:nvPr/>
            </p:nvSpPr>
            <p:spPr bwMode="auto">
              <a:xfrm>
                <a:off x="1074356" y="4492625"/>
                <a:ext cx="33233" cy="0"/>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sp>
            <p:nvSpPr>
              <p:cNvPr id="107" name="Line 16"/>
              <p:cNvSpPr>
                <a:spLocks noChangeShapeType="1"/>
              </p:cNvSpPr>
              <p:nvPr/>
            </p:nvSpPr>
            <p:spPr bwMode="auto">
              <a:xfrm>
                <a:off x="1074356" y="4757738"/>
                <a:ext cx="33233" cy="0"/>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sp>
            <p:nvSpPr>
              <p:cNvPr id="108" name="Line 17"/>
              <p:cNvSpPr>
                <a:spLocks noChangeShapeType="1"/>
              </p:cNvSpPr>
              <p:nvPr/>
            </p:nvSpPr>
            <p:spPr bwMode="auto">
              <a:xfrm flipV="1">
                <a:off x="1107589" y="4757738"/>
                <a:ext cx="0" cy="41275"/>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sp>
            <p:nvSpPr>
              <p:cNvPr id="109" name="Line 18"/>
              <p:cNvSpPr>
                <a:spLocks noChangeShapeType="1"/>
              </p:cNvSpPr>
              <p:nvPr/>
            </p:nvSpPr>
            <p:spPr bwMode="auto">
              <a:xfrm flipV="1">
                <a:off x="1465178" y="4757738"/>
                <a:ext cx="0" cy="41275"/>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sp>
            <p:nvSpPr>
              <p:cNvPr id="110" name="Line 19"/>
              <p:cNvSpPr>
                <a:spLocks noChangeShapeType="1"/>
              </p:cNvSpPr>
              <p:nvPr/>
            </p:nvSpPr>
            <p:spPr bwMode="auto">
              <a:xfrm flipV="1">
                <a:off x="1825424" y="4757738"/>
                <a:ext cx="0" cy="41275"/>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sp>
            <p:nvSpPr>
              <p:cNvPr id="111" name="Line 20"/>
              <p:cNvSpPr>
                <a:spLocks noChangeShapeType="1"/>
              </p:cNvSpPr>
              <p:nvPr/>
            </p:nvSpPr>
            <p:spPr bwMode="auto">
              <a:xfrm flipV="1">
                <a:off x="2184342" y="4757738"/>
                <a:ext cx="0" cy="41275"/>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sp>
            <p:nvSpPr>
              <p:cNvPr id="112" name="Line 21"/>
              <p:cNvSpPr>
                <a:spLocks noChangeShapeType="1"/>
              </p:cNvSpPr>
              <p:nvPr/>
            </p:nvSpPr>
            <p:spPr bwMode="auto">
              <a:xfrm flipV="1">
                <a:off x="2541931" y="4757738"/>
                <a:ext cx="0" cy="41275"/>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sp>
            <p:nvSpPr>
              <p:cNvPr id="113" name="Line 22"/>
              <p:cNvSpPr>
                <a:spLocks noChangeShapeType="1"/>
              </p:cNvSpPr>
              <p:nvPr/>
            </p:nvSpPr>
            <p:spPr bwMode="auto">
              <a:xfrm flipV="1">
                <a:off x="2902177" y="4757738"/>
                <a:ext cx="0" cy="41275"/>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sp>
            <p:nvSpPr>
              <p:cNvPr id="114" name="Line 23"/>
              <p:cNvSpPr>
                <a:spLocks noChangeShapeType="1"/>
              </p:cNvSpPr>
              <p:nvPr/>
            </p:nvSpPr>
            <p:spPr bwMode="auto">
              <a:xfrm flipV="1">
                <a:off x="3259766" y="4757738"/>
                <a:ext cx="0" cy="41275"/>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sp>
            <p:nvSpPr>
              <p:cNvPr id="115" name="Line 24"/>
              <p:cNvSpPr>
                <a:spLocks noChangeShapeType="1"/>
              </p:cNvSpPr>
              <p:nvPr/>
            </p:nvSpPr>
            <p:spPr bwMode="auto">
              <a:xfrm flipV="1">
                <a:off x="3621343" y="4757738"/>
                <a:ext cx="0" cy="41275"/>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sp>
            <p:nvSpPr>
              <p:cNvPr id="116" name="Line 25"/>
              <p:cNvSpPr>
                <a:spLocks noChangeShapeType="1"/>
              </p:cNvSpPr>
              <p:nvPr/>
            </p:nvSpPr>
            <p:spPr bwMode="auto">
              <a:xfrm flipV="1">
                <a:off x="5632451" y="4757738"/>
                <a:ext cx="0" cy="41275"/>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grpSp>
        <p:grpSp>
          <p:nvGrpSpPr>
            <p:cNvPr id="117" name="Group 1327"/>
            <p:cNvGrpSpPr>
              <a:grpSpLocks/>
            </p:cNvGrpSpPr>
            <p:nvPr/>
          </p:nvGrpSpPr>
          <p:grpSpPr bwMode="auto">
            <a:xfrm>
              <a:off x="5969968" y="2213701"/>
              <a:ext cx="3287331" cy="3019004"/>
              <a:chOff x="6507163" y="2135188"/>
              <a:chExt cx="4106863" cy="2663825"/>
            </a:xfrm>
          </p:grpSpPr>
          <p:sp>
            <p:nvSpPr>
              <p:cNvPr id="118" name="Freeform 26"/>
              <p:cNvSpPr>
                <a:spLocks/>
              </p:cNvSpPr>
              <p:nvPr/>
            </p:nvSpPr>
            <p:spPr bwMode="auto">
              <a:xfrm>
                <a:off x="6546688" y="2135188"/>
                <a:ext cx="4067338" cy="2622550"/>
              </a:xfrm>
              <a:custGeom>
                <a:avLst/>
                <a:gdLst>
                  <a:gd name="T0" fmla="*/ 0 w 2561"/>
                  <a:gd name="T1" fmla="*/ 0 h 1652"/>
                  <a:gd name="T2" fmla="*/ 0 w 2561"/>
                  <a:gd name="T3" fmla="*/ 1652 h 1652"/>
                  <a:gd name="T4" fmla="*/ 2561 w 2561"/>
                  <a:gd name="T5" fmla="*/ 1649 h 1652"/>
                </a:gdLst>
                <a:ahLst/>
                <a:cxnLst>
                  <a:cxn ang="0">
                    <a:pos x="T0" y="T1"/>
                  </a:cxn>
                  <a:cxn ang="0">
                    <a:pos x="T2" y="T3"/>
                  </a:cxn>
                  <a:cxn ang="0">
                    <a:pos x="T4" y="T5"/>
                  </a:cxn>
                </a:cxnLst>
                <a:rect l="0" t="0" r="r" b="b"/>
                <a:pathLst>
                  <a:path w="2561" h="1652">
                    <a:moveTo>
                      <a:pt x="0" y="0"/>
                    </a:moveTo>
                    <a:lnTo>
                      <a:pt x="0" y="1652"/>
                    </a:lnTo>
                    <a:lnTo>
                      <a:pt x="2561" y="1649"/>
                    </a:lnTo>
                  </a:path>
                </a:pathLst>
              </a:custGeom>
              <a:noFill/>
              <a:ln w="28575" cap="sq">
                <a:solidFill>
                  <a:schemeClr val="tx1"/>
                </a:solidFill>
                <a:prstDash val="solid"/>
                <a:miter lim="800000"/>
                <a:headEnd/>
                <a:tailEnd/>
              </a:ln>
              <a:extLst/>
            </p:spPr>
            <p:txBody>
              <a:bodyPr/>
              <a:lstStyle/>
              <a:p>
                <a:pPr>
                  <a:lnSpc>
                    <a:spcPct val="90000"/>
                  </a:lnSpc>
                  <a:defRPr/>
                </a:pPr>
                <a:endParaRPr lang="en-GB" sz="1588" dirty="0"/>
              </a:p>
            </p:txBody>
          </p:sp>
          <p:sp>
            <p:nvSpPr>
              <p:cNvPr id="119" name="Line 27"/>
              <p:cNvSpPr>
                <a:spLocks noChangeShapeType="1"/>
              </p:cNvSpPr>
              <p:nvPr/>
            </p:nvSpPr>
            <p:spPr bwMode="auto">
              <a:xfrm>
                <a:off x="6507163" y="2135188"/>
                <a:ext cx="39525" cy="0"/>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sp>
            <p:nvSpPr>
              <p:cNvPr id="120" name="Line 28"/>
              <p:cNvSpPr>
                <a:spLocks noChangeShapeType="1"/>
              </p:cNvSpPr>
              <p:nvPr/>
            </p:nvSpPr>
            <p:spPr bwMode="auto">
              <a:xfrm>
                <a:off x="6507163" y="2790825"/>
                <a:ext cx="39525" cy="0"/>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sp>
            <p:nvSpPr>
              <p:cNvPr id="121" name="Line 29"/>
              <p:cNvSpPr>
                <a:spLocks noChangeShapeType="1"/>
              </p:cNvSpPr>
              <p:nvPr/>
            </p:nvSpPr>
            <p:spPr bwMode="auto">
              <a:xfrm>
                <a:off x="6507163" y="3446463"/>
                <a:ext cx="39525" cy="0"/>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sp>
            <p:nvSpPr>
              <p:cNvPr id="122" name="Line 30"/>
              <p:cNvSpPr>
                <a:spLocks noChangeShapeType="1"/>
              </p:cNvSpPr>
              <p:nvPr/>
            </p:nvSpPr>
            <p:spPr bwMode="auto">
              <a:xfrm>
                <a:off x="6507163" y="4102100"/>
                <a:ext cx="39525" cy="0"/>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sp>
            <p:nvSpPr>
              <p:cNvPr id="123" name="Line 31"/>
              <p:cNvSpPr>
                <a:spLocks noChangeShapeType="1"/>
              </p:cNvSpPr>
              <p:nvPr/>
            </p:nvSpPr>
            <p:spPr bwMode="auto">
              <a:xfrm>
                <a:off x="6507163" y="4757738"/>
                <a:ext cx="39525" cy="0"/>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sp>
            <p:nvSpPr>
              <p:cNvPr id="124" name="Line 32"/>
              <p:cNvSpPr>
                <a:spLocks noChangeShapeType="1"/>
              </p:cNvSpPr>
              <p:nvPr/>
            </p:nvSpPr>
            <p:spPr bwMode="auto">
              <a:xfrm flipV="1">
                <a:off x="6546688" y="4757738"/>
                <a:ext cx="0" cy="41275"/>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sp>
            <p:nvSpPr>
              <p:cNvPr id="125" name="Line 33"/>
              <p:cNvSpPr>
                <a:spLocks noChangeShapeType="1"/>
              </p:cNvSpPr>
              <p:nvPr/>
            </p:nvSpPr>
            <p:spPr bwMode="auto">
              <a:xfrm flipV="1">
                <a:off x="6840304" y="4757738"/>
                <a:ext cx="0" cy="41275"/>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sp>
            <p:nvSpPr>
              <p:cNvPr id="126" name="Line 34"/>
              <p:cNvSpPr>
                <a:spLocks noChangeShapeType="1"/>
              </p:cNvSpPr>
              <p:nvPr/>
            </p:nvSpPr>
            <p:spPr bwMode="auto">
              <a:xfrm flipV="1">
                <a:off x="7132039" y="4757738"/>
                <a:ext cx="0" cy="41275"/>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sp>
            <p:nvSpPr>
              <p:cNvPr id="127" name="Line 35"/>
              <p:cNvSpPr>
                <a:spLocks noChangeShapeType="1"/>
              </p:cNvSpPr>
              <p:nvPr/>
            </p:nvSpPr>
            <p:spPr bwMode="auto">
              <a:xfrm flipV="1">
                <a:off x="7420008" y="4757738"/>
                <a:ext cx="0" cy="41275"/>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sp>
            <p:nvSpPr>
              <p:cNvPr id="128" name="Line 36"/>
              <p:cNvSpPr>
                <a:spLocks noChangeShapeType="1"/>
              </p:cNvSpPr>
              <p:nvPr/>
            </p:nvSpPr>
            <p:spPr bwMode="auto">
              <a:xfrm flipV="1">
                <a:off x="7711742" y="4757738"/>
                <a:ext cx="0" cy="41275"/>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sp>
            <p:nvSpPr>
              <p:cNvPr id="129" name="Line 37"/>
              <p:cNvSpPr>
                <a:spLocks noChangeShapeType="1"/>
              </p:cNvSpPr>
              <p:nvPr/>
            </p:nvSpPr>
            <p:spPr bwMode="auto">
              <a:xfrm flipV="1">
                <a:off x="8001594" y="4757738"/>
                <a:ext cx="0" cy="41275"/>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sp>
            <p:nvSpPr>
              <p:cNvPr id="130" name="Line 38"/>
              <p:cNvSpPr>
                <a:spLocks noChangeShapeType="1"/>
              </p:cNvSpPr>
              <p:nvPr/>
            </p:nvSpPr>
            <p:spPr bwMode="auto">
              <a:xfrm flipV="1">
                <a:off x="8289564" y="4757738"/>
                <a:ext cx="0" cy="41275"/>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sp>
            <p:nvSpPr>
              <p:cNvPr id="131" name="Line 39"/>
              <p:cNvSpPr>
                <a:spLocks noChangeShapeType="1"/>
              </p:cNvSpPr>
              <p:nvPr/>
            </p:nvSpPr>
            <p:spPr bwMode="auto">
              <a:xfrm flipV="1">
                <a:off x="8583180" y="4757738"/>
                <a:ext cx="0" cy="41275"/>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sp>
            <p:nvSpPr>
              <p:cNvPr id="132" name="Line 40"/>
              <p:cNvSpPr>
                <a:spLocks noChangeShapeType="1"/>
              </p:cNvSpPr>
              <p:nvPr/>
            </p:nvSpPr>
            <p:spPr bwMode="auto">
              <a:xfrm flipV="1">
                <a:off x="8871150" y="4757738"/>
                <a:ext cx="0" cy="41275"/>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sp>
            <p:nvSpPr>
              <p:cNvPr id="133" name="Line 41"/>
              <p:cNvSpPr>
                <a:spLocks noChangeShapeType="1"/>
              </p:cNvSpPr>
              <p:nvPr/>
            </p:nvSpPr>
            <p:spPr bwMode="auto">
              <a:xfrm flipV="1">
                <a:off x="9164766" y="4757738"/>
                <a:ext cx="0" cy="41275"/>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sp>
            <p:nvSpPr>
              <p:cNvPr id="134" name="Line 42"/>
              <p:cNvSpPr>
                <a:spLocks noChangeShapeType="1"/>
              </p:cNvSpPr>
              <p:nvPr/>
            </p:nvSpPr>
            <p:spPr bwMode="auto">
              <a:xfrm flipV="1">
                <a:off x="9454618" y="4757738"/>
                <a:ext cx="0" cy="41275"/>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sp>
            <p:nvSpPr>
              <p:cNvPr id="135" name="Line 43"/>
              <p:cNvSpPr>
                <a:spLocks noChangeShapeType="1"/>
              </p:cNvSpPr>
              <p:nvPr/>
            </p:nvSpPr>
            <p:spPr bwMode="auto">
              <a:xfrm flipV="1">
                <a:off x="9742587" y="4757738"/>
                <a:ext cx="0" cy="41275"/>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sp>
            <p:nvSpPr>
              <p:cNvPr id="136" name="Line 44"/>
              <p:cNvSpPr>
                <a:spLocks noChangeShapeType="1"/>
              </p:cNvSpPr>
              <p:nvPr/>
            </p:nvSpPr>
            <p:spPr bwMode="auto">
              <a:xfrm flipV="1">
                <a:off x="10036204" y="4757738"/>
                <a:ext cx="0" cy="41275"/>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sp>
            <p:nvSpPr>
              <p:cNvPr id="137" name="Line 45"/>
              <p:cNvSpPr>
                <a:spLocks noChangeShapeType="1"/>
              </p:cNvSpPr>
              <p:nvPr/>
            </p:nvSpPr>
            <p:spPr bwMode="auto">
              <a:xfrm flipV="1">
                <a:off x="10326056" y="4757738"/>
                <a:ext cx="0" cy="41275"/>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sp>
            <p:nvSpPr>
              <p:cNvPr id="138" name="Line 46"/>
              <p:cNvSpPr>
                <a:spLocks noChangeShapeType="1"/>
              </p:cNvSpPr>
              <p:nvPr/>
            </p:nvSpPr>
            <p:spPr bwMode="auto">
              <a:xfrm flipV="1">
                <a:off x="10614026" y="4757738"/>
                <a:ext cx="0" cy="41275"/>
              </a:xfrm>
              <a:prstGeom prst="line">
                <a:avLst/>
              </a:prstGeom>
              <a:noFill/>
              <a:ln w="28575" cap="sq">
                <a:solidFill>
                  <a:schemeClr val="bg1"/>
                </a:solidFill>
                <a:prstDash val="solid"/>
                <a:miter lim="800000"/>
                <a:headEnd/>
                <a:tailEnd/>
              </a:ln>
              <a:extLst/>
            </p:spPr>
            <p:txBody>
              <a:bodyPr/>
              <a:lstStyle/>
              <a:p>
                <a:pPr>
                  <a:lnSpc>
                    <a:spcPct val="90000"/>
                  </a:lnSpc>
                  <a:defRPr/>
                </a:pPr>
                <a:endParaRPr lang="en-GB" sz="1588" dirty="0"/>
              </a:p>
            </p:txBody>
          </p:sp>
        </p:grpSp>
        <p:sp>
          <p:nvSpPr>
            <p:cNvPr id="139" name="Freeform 133"/>
            <p:cNvSpPr>
              <a:spLocks/>
            </p:cNvSpPr>
            <p:nvPr/>
          </p:nvSpPr>
          <p:spPr bwMode="auto">
            <a:xfrm>
              <a:off x="1771160" y="2195708"/>
              <a:ext cx="22600" cy="14393"/>
            </a:xfrm>
            <a:custGeom>
              <a:avLst/>
              <a:gdLst>
                <a:gd name="T0" fmla="*/ 17 w 17"/>
                <a:gd name="T1" fmla="*/ 0 h 8"/>
                <a:gd name="T2" fmla="*/ 0 w 17"/>
                <a:gd name="T3" fmla="*/ 0 h 8"/>
                <a:gd name="T4" fmla="*/ 7 w 17"/>
                <a:gd name="T5" fmla="*/ 8 h 8"/>
                <a:gd name="T6" fmla="*/ 17 w 17"/>
                <a:gd name="T7" fmla="*/ 0 h 8"/>
              </a:gdLst>
              <a:ahLst/>
              <a:cxnLst>
                <a:cxn ang="0">
                  <a:pos x="T0" y="T1"/>
                </a:cxn>
                <a:cxn ang="0">
                  <a:pos x="T2" y="T3"/>
                </a:cxn>
                <a:cxn ang="0">
                  <a:pos x="T4" y="T5"/>
                </a:cxn>
                <a:cxn ang="0">
                  <a:pos x="T6" y="T7"/>
                </a:cxn>
              </a:cxnLst>
              <a:rect l="0" t="0" r="r" b="b"/>
              <a:pathLst>
                <a:path w="17" h="8">
                  <a:moveTo>
                    <a:pt x="17" y="0"/>
                  </a:moveTo>
                  <a:lnTo>
                    <a:pt x="0" y="0"/>
                  </a:lnTo>
                  <a:lnTo>
                    <a:pt x="7" y="8"/>
                  </a:lnTo>
                  <a:lnTo>
                    <a:pt x="17" y="0"/>
                  </a:lnTo>
                  <a:close/>
                </a:path>
              </a:pathLst>
            </a:custGeom>
            <a:solidFill>
              <a:schemeClr val="accent1"/>
            </a:solidFill>
            <a:ln>
              <a:noFill/>
            </a:ln>
          </p:spPr>
          <p:txBody>
            <a:bodyPr lIns="89896" tIns="44948" rIns="89896" bIns="44948"/>
            <a:lstStyle/>
            <a:p>
              <a:pPr>
                <a:lnSpc>
                  <a:spcPct val="90000"/>
                </a:lnSpc>
                <a:defRPr/>
              </a:pPr>
              <a:endParaRPr lang="en-GB" sz="1588" dirty="0"/>
            </a:p>
          </p:txBody>
        </p:sp>
        <p:sp>
          <p:nvSpPr>
            <p:cNvPr id="140" name="Oval 135"/>
            <p:cNvSpPr>
              <a:spLocks noChangeArrowheads="1"/>
            </p:cNvSpPr>
            <p:nvPr/>
          </p:nvSpPr>
          <p:spPr bwMode="auto">
            <a:xfrm>
              <a:off x="9207581" y="3311197"/>
              <a:ext cx="64782" cy="97155"/>
            </a:xfrm>
            <a:prstGeom prst="ellipse">
              <a:avLst/>
            </a:prstGeom>
            <a:solidFill>
              <a:schemeClr val="accent2"/>
            </a:solidFill>
            <a:ln>
              <a:solidFill>
                <a:schemeClr val="accent2"/>
              </a:solidFill>
            </a:ln>
          </p:spPr>
          <p:txBody>
            <a:bodyPr lIns="89896" tIns="44948" rIns="89896" bIns="44948"/>
            <a:lstStyle/>
            <a:p>
              <a:pPr>
                <a:lnSpc>
                  <a:spcPct val="90000"/>
                </a:lnSpc>
                <a:defRPr/>
              </a:pPr>
              <a:endParaRPr lang="en-GB" sz="1588" dirty="0"/>
            </a:p>
          </p:txBody>
        </p:sp>
        <p:sp>
          <p:nvSpPr>
            <p:cNvPr id="141" name="Oval 139"/>
            <p:cNvSpPr>
              <a:spLocks noChangeArrowheads="1"/>
            </p:cNvSpPr>
            <p:nvPr/>
          </p:nvSpPr>
          <p:spPr bwMode="auto">
            <a:xfrm>
              <a:off x="8978579" y="3339984"/>
              <a:ext cx="66289" cy="95355"/>
            </a:xfrm>
            <a:prstGeom prst="ellipse">
              <a:avLst/>
            </a:prstGeom>
            <a:solidFill>
              <a:schemeClr val="accent1"/>
            </a:solidFill>
            <a:ln>
              <a:solidFill>
                <a:schemeClr val="accent2"/>
              </a:solidFill>
            </a:ln>
          </p:spPr>
          <p:txBody>
            <a:bodyPr lIns="89896" tIns="44948" rIns="89896" bIns="44948"/>
            <a:lstStyle/>
            <a:p>
              <a:pPr>
                <a:lnSpc>
                  <a:spcPct val="90000"/>
                </a:lnSpc>
                <a:defRPr/>
              </a:pPr>
              <a:endParaRPr lang="en-GB" sz="1588" dirty="0"/>
            </a:p>
          </p:txBody>
        </p:sp>
        <p:sp>
          <p:nvSpPr>
            <p:cNvPr id="142" name="Oval 143"/>
            <p:cNvSpPr>
              <a:spLocks noChangeArrowheads="1"/>
            </p:cNvSpPr>
            <p:nvPr/>
          </p:nvSpPr>
          <p:spPr bwMode="auto">
            <a:xfrm>
              <a:off x="8746571" y="3566673"/>
              <a:ext cx="64782" cy="98954"/>
            </a:xfrm>
            <a:prstGeom prst="ellipse">
              <a:avLst/>
            </a:prstGeom>
            <a:solidFill>
              <a:schemeClr val="accent2"/>
            </a:solidFill>
            <a:ln>
              <a:solidFill>
                <a:schemeClr val="accent2"/>
              </a:solidFill>
            </a:ln>
          </p:spPr>
          <p:txBody>
            <a:bodyPr lIns="89896" tIns="44948" rIns="89896" bIns="44948"/>
            <a:lstStyle/>
            <a:p>
              <a:pPr>
                <a:lnSpc>
                  <a:spcPct val="90000"/>
                </a:lnSpc>
                <a:defRPr/>
              </a:pPr>
              <a:endParaRPr lang="en-GB" sz="1588" dirty="0"/>
            </a:p>
          </p:txBody>
        </p:sp>
        <p:sp>
          <p:nvSpPr>
            <p:cNvPr id="143" name="Oval 147"/>
            <p:cNvSpPr>
              <a:spLocks noChangeArrowheads="1"/>
            </p:cNvSpPr>
            <p:nvPr/>
          </p:nvSpPr>
          <p:spPr bwMode="auto">
            <a:xfrm>
              <a:off x="8517570" y="3469520"/>
              <a:ext cx="66289" cy="93557"/>
            </a:xfrm>
            <a:prstGeom prst="ellipse">
              <a:avLst/>
            </a:prstGeom>
            <a:solidFill>
              <a:schemeClr val="accent2"/>
            </a:solidFill>
            <a:ln>
              <a:solidFill>
                <a:schemeClr val="accent2"/>
              </a:solidFill>
            </a:ln>
          </p:spPr>
          <p:txBody>
            <a:bodyPr lIns="89896" tIns="44948" rIns="89896" bIns="44948"/>
            <a:lstStyle/>
            <a:p>
              <a:pPr>
                <a:lnSpc>
                  <a:spcPct val="90000"/>
                </a:lnSpc>
                <a:defRPr/>
              </a:pPr>
              <a:endParaRPr lang="en-GB" sz="1588" dirty="0"/>
            </a:p>
          </p:txBody>
        </p:sp>
        <p:sp>
          <p:nvSpPr>
            <p:cNvPr id="144" name="Oval 151"/>
            <p:cNvSpPr>
              <a:spLocks noChangeArrowheads="1"/>
            </p:cNvSpPr>
            <p:nvPr/>
          </p:nvSpPr>
          <p:spPr bwMode="auto">
            <a:xfrm>
              <a:off x="8281038" y="3323786"/>
              <a:ext cx="67795" cy="93557"/>
            </a:xfrm>
            <a:prstGeom prst="ellipse">
              <a:avLst/>
            </a:prstGeom>
            <a:solidFill>
              <a:schemeClr val="accent2"/>
            </a:solidFill>
            <a:ln>
              <a:solidFill>
                <a:schemeClr val="accent2"/>
              </a:solidFill>
            </a:ln>
          </p:spPr>
          <p:txBody>
            <a:bodyPr lIns="89896" tIns="44948" rIns="89896" bIns="44948"/>
            <a:lstStyle/>
            <a:p>
              <a:pPr>
                <a:lnSpc>
                  <a:spcPct val="90000"/>
                </a:lnSpc>
                <a:defRPr/>
              </a:pPr>
              <a:endParaRPr lang="en-GB" sz="1588" dirty="0"/>
            </a:p>
          </p:txBody>
        </p:sp>
        <p:sp>
          <p:nvSpPr>
            <p:cNvPr id="145" name="Oval 155"/>
            <p:cNvSpPr>
              <a:spLocks noChangeArrowheads="1"/>
            </p:cNvSpPr>
            <p:nvPr/>
          </p:nvSpPr>
          <p:spPr bwMode="auto">
            <a:xfrm>
              <a:off x="8046015" y="3438937"/>
              <a:ext cx="66289" cy="98955"/>
            </a:xfrm>
            <a:prstGeom prst="ellipse">
              <a:avLst/>
            </a:prstGeom>
            <a:solidFill>
              <a:schemeClr val="accent2"/>
            </a:solidFill>
            <a:ln>
              <a:solidFill>
                <a:schemeClr val="accent2"/>
              </a:solidFill>
            </a:ln>
          </p:spPr>
          <p:txBody>
            <a:bodyPr lIns="89896" tIns="44948" rIns="89896" bIns="44948"/>
            <a:lstStyle/>
            <a:p>
              <a:pPr>
                <a:lnSpc>
                  <a:spcPct val="90000"/>
                </a:lnSpc>
                <a:defRPr/>
              </a:pPr>
              <a:endParaRPr lang="en-GB" sz="1588" dirty="0"/>
            </a:p>
          </p:txBody>
        </p:sp>
        <p:sp>
          <p:nvSpPr>
            <p:cNvPr id="146" name="Oval 159"/>
            <p:cNvSpPr>
              <a:spLocks noChangeArrowheads="1"/>
            </p:cNvSpPr>
            <p:nvPr/>
          </p:nvSpPr>
          <p:spPr bwMode="auto">
            <a:xfrm>
              <a:off x="7812496" y="3327384"/>
              <a:ext cx="66289" cy="93557"/>
            </a:xfrm>
            <a:prstGeom prst="ellipse">
              <a:avLst/>
            </a:prstGeom>
            <a:solidFill>
              <a:schemeClr val="accent2"/>
            </a:solidFill>
            <a:ln>
              <a:solidFill>
                <a:schemeClr val="accent2"/>
              </a:solidFill>
            </a:ln>
          </p:spPr>
          <p:txBody>
            <a:bodyPr lIns="89896" tIns="44948" rIns="89896" bIns="44948"/>
            <a:lstStyle/>
            <a:p>
              <a:pPr>
                <a:lnSpc>
                  <a:spcPct val="90000"/>
                </a:lnSpc>
                <a:defRPr/>
              </a:pPr>
              <a:endParaRPr lang="en-GB" sz="1588" dirty="0"/>
            </a:p>
          </p:txBody>
        </p:sp>
        <p:sp>
          <p:nvSpPr>
            <p:cNvPr id="147" name="Oval 163"/>
            <p:cNvSpPr>
              <a:spLocks noChangeArrowheads="1"/>
            </p:cNvSpPr>
            <p:nvPr/>
          </p:nvSpPr>
          <p:spPr bwMode="auto">
            <a:xfrm>
              <a:off x="7583497" y="3286005"/>
              <a:ext cx="69302" cy="93557"/>
            </a:xfrm>
            <a:prstGeom prst="ellipse">
              <a:avLst/>
            </a:prstGeom>
            <a:solidFill>
              <a:schemeClr val="accent2"/>
            </a:solidFill>
            <a:ln>
              <a:solidFill>
                <a:schemeClr val="accent2"/>
              </a:solidFill>
            </a:ln>
          </p:spPr>
          <p:txBody>
            <a:bodyPr lIns="89896" tIns="44948" rIns="89896" bIns="44948"/>
            <a:lstStyle/>
            <a:p>
              <a:pPr>
                <a:lnSpc>
                  <a:spcPct val="90000"/>
                </a:lnSpc>
                <a:defRPr/>
              </a:pPr>
              <a:endParaRPr lang="en-GB" sz="1588" dirty="0"/>
            </a:p>
          </p:txBody>
        </p:sp>
        <p:sp>
          <p:nvSpPr>
            <p:cNvPr id="148" name="Oval 167"/>
            <p:cNvSpPr>
              <a:spLocks noChangeArrowheads="1"/>
            </p:cNvSpPr>
            <p:nvPr/>
          </p:nvSpPr>
          <p:spPr bwMode="auto">
            <a:xfrm>
              <a:off x="7348476" y="3246422"/>
              <a:ext cx="70810" cy="98954"/>
            </a:xfrm>
            <a:prstGeom prst="ellipse">
              <a:avLst/>
            </a:prstGeom>
            <a:solidFill>
              <a:schemeClr val="accent1"/>
            </a:solidFill>
            <a:ln>
              <a:noFill/>
            </a:ln>
          </p:spPr>
          <p:txBody>
            <a:bodyPr lIns="89896" tIns="44948" rIns="89896" bIns="44948"/>
            <a:lstStyle/>
            <a:p>
              <a:pPr>
                <a:lnSpc>
                  <a:spcPct val="90000"/>
                </a:lnSpc>
                <a:defRPr/>
              </a:pPr>
              <a:endParaRPr lang="en-GB" sz="1588" dirty="0"/>
            </a:p>
          </p:txBody>
        </p:sp>
        <p:sp>
          <p:nvSpPr>
            <p:cNvPr id="149" name="Oval 171"/>
            <p:cNvSpPr>
              <a:spLocks noChangeArrowheads="1"/>
            </p:cNvSpPr>
            <p:nvPr/>
          </p:nvSpPr>
          <p:spPr bwMode="auto">
            <a:xfrm>
              <a:off x="6650931" y="3093497"/>
              <a:ext cx="69302" cy="97155"/>
            </a:xfrm>
            <a:prstGeom prst="ellipse">
              <a:avLst/>
            </a:prstGeom>
            <a:solidFill>
              <a:schemeClr val="accent1"/>
            </a:solidFill>
            <a:ln>
              <a:noFill/>
            </a:ln>
          </p:spPr>
          <p:txBody>
            <a:bodyPr lIns="89896" tIns="44948" rIns="89896" bIns="44948"/>
            <a:lstStyle/>
            <a:p>
              <a:pPr>
                <a:lnSpc>
                  <a:spcPct val="90000"/>
                </a:lnSpc>
                <a:defRPr/>
              </a:pPr>
              <a:endParaRPr lang="en-GB" sz="1588" dirty="0"/>
            </a:p>
          </p:txBody>
        </p:sp>
        <p:sp>
          <p:nvSpPr>
            <p:cNvPr id="150" name="Oval 175"/>
            <p:cNvSpPr>
              <a:spLocks noChangeArrowheads="1"/>
            </p:cNvSpPr>
            <p:nvPr/>
          </p:nvSpPr>
          <p:spPr bwMode="auto">
            <a:xfrm>
              <a:off x="6879929" y="3575674"/>
              <a:ext cx="69302" cy="97155"/>
            </a:xfrm>
            <a:prstGeom prst="ellipse">
              <a:avLst/>
            </a:prstGeom>
            <a:solidFill>
              <a:schemeClr val="accent2"/>
            </a:solidFill>
            <a:ln>
              <a:solidFill>
                <a:schemeClr val="accent2"/>
              </a:solidFill>
            </a:ln>
          </p:spPr>
          <p:txBody>
            <a:bodyPr lIns="89896" tIns="44948" rIns="89896" bIns="44948"/>
            <a:lstStyle/>
            <a:p>
              <a:pPr>
                <a:lnSpc>
                  <a:spcPct val="90000"/>
                </a:lnSpc>
                <a:defRPr/>
              </a:pPr>
              <a:endParaRPr lang="en-GB" sz="1588" dirty="0"/>
            </a:p>
          </p:txBody>
        </p:sp>
        <p:sp>
          <p:nvSpPr>
            <p:cNvPr id="151" name="Oval 179"/>
            <p:cNvSpPr>
              <a:spLocks noChangeArrowheads="1"/>
            </p:cNvSpPr>
            <p:nvPr/>
          </p:nvSpPr>
          <p:spPr bwMode="auto">
            <a:xfrm>
              <a:off x="7113448" y="3345381"/>
              <a:ext cx="69302" cy="97155"/>
            </a:xfrm>
            <a:prstGeom prst="ellipse">
              <a:avLst/>
            </a:prstGeom>
            <a:solidFill>
              <a:schemeClr val="accent2"/>
            </a:solidFill>
            <a:ln>
              <a:solidFill>
                <a:schemeClr val="accent2"/>
              </a:solidFill>
            </a:ln>
          </p:spPr>
          <p:txBody>
            <a:bodyPr lIns="89896" tIns="44948" rIns="89896" bIns="44948"/>
            <a:lstStyle/>
            <a:p>
              <a:pPr>
                <a:lnSpc>
                  <a:spcPct val="90000"/>
                </a:lnSpc>
                <a:defRPr/>
              </a:pPr>
              <a:endParaRPr lang="en-GB" sz="1588" dirty="0"/>
            </a:p>
          </p:txBody>
        </p:sp>
        <p:sp>
          <p:nvSpPr>
            <p:cNvPr id="152" name="Oval 183"/>
            <p:cNvSpPr>
              <a:spLocks noChangeArrowheads="1"/>
            </p:cNvSpPr>
            <p:nvPr/>
          </p:nvSpPr>
          <p:spPr bwMode="auto">
            <a:xfrm>
              <a:off x="6414404" y="3361570"/>
              <a:ext cx="69302" cy="93557"/>
            </a:xfrm>
            <a:prstGeom prst="ellipse">
              <a:avLst/>
            </a:prstGeom>
            <a:solidFill>
              <a:schemeClr val="accent2"/>
            </a:solidFill>
            <a:ln>
              <a:solidFill>
                <a:schemeClr val="accent2"/>
              </a:solidFill>
            </a:ln>
          </p:spPr>
          <p:txBody>
            <a:bodyPr lIns="89896" tIns="44948" rIns="89896" bIns="44948"/>
            <a:lstStyle/>
            <a:p>
              <a:pPr>
                <a:lnSpc>
                  <a:spcPct val="90000"/>
                </a:lnSpc>
                <a:defRPr/>
              </a:pPr>
              <a:endParaRPr lang="en-GB" sz="1588" dirty="0"/>
            </a:p>
          </p:txBody>
        </p:sp>
        <p:sp>
          <p:nvSpPr>
            <p:cNvPr id="153" name="Oval 187"/>
            <p:cNvSpPr>
              <a:spLocks noChangeArrowheads="1"/>
            </p:cNvSpPr>
            <p:nvPr/>
          </p:nvSpPr>
          <p:spPr bwMode="auto">
            <a:xfrm>
              <a:off x="6177874" y="3591867"/>
              <a:ext cx="72315" cy="95355"/>
            </a:xfrm>
            <a:prstGeom prst="ellipse">
              <a:avLst/>
            </a:prstGeom>
            <a:solidFill>
              <a:schemeClr val="accent2"/>
            </a:solidFill>
            <a:ln>
              <a:solidFill>
                <a:schemeClr val="accent2"/>
              </a:solidFill>
            </a:ln>
          </p:spPr>
          <p:txBody>
            <a:bodyPr lIns="89896" tIns="44948" rIns="89896" bIns="44948"/>
            <a:lstStyle/>
            <a:p>
              <a:pPr>
                <a:lnSpc>
                  <a:spcPct val="90000"/>
                </a:lnSpc>
                <a:defRPr/>
              </a:pPr>
              <a:endParaRPr lang="en-GB" sz="1588" dirty="0"/>
            </a:p>
          </p:txBody>
        </p:sp>
        <p:sp>
          <p:nvSpPr>
            <p:cNvPr id="154" name="Freeform 47"/>
            <p:cNvSpPr>
              <a:spLocks/>
            </p:cNvSpPr>
            <p:nvPr/>
          </p:nvSpPr>
          <p:spPr bwMode="auto">
            <a:xfrm>
              <a:off x="1780200" y="2210102"/>
              <a:ext cx="2772086" cy="1169459"/>
            </a:xfrm>
            <a:custGeom>
              <a:avLst/>
              <a:gdLst>
                <a:gd name="T0" fmla="*/ 5 w 2181"/>
                <a:gd name="T1" fmla="*/ 4 h 650"/>
                <a:gd name="T2" fmla="*/ 17 w 2181"/>
                <a:gd name="T3" fmla="*/ 21 h 650"/>
                <a:gd name="T4" fmla="*/ 29 w 2181"/>
                <a:gd name="T5" fmla="*/ 30 h 650"/>
                <a:gd name="T6" fmla="*/ 34 w 2181"/>
                <a:gd name="T7" fmla="*/ 47 h 650"/>
                <a:gd name="T8" fmla="*/ 43 w 2181"/>
                <a:gd name="T9" fmla="*/ 52 h 650"/>
                <a:gd name="T10" fmla="*/ 48 w 2181"/>
                <a:gd name="T11" fmla="*/ 73 h 650"/>
                <a:gd name="T12" fmla="*/ 69 w 2181"/>
                <a:gd name="T13" fmla="*/ 78 h 650"/>
                <a:gd name="T14" fmla="*/ 74 w 2181"/>
                <a:gd name="T15" fmla="*/ 90 h 650"/>
                <a:gd name="T16" fmla="*/ 86 w 2181"/>
                <a:gd name="T17" fmla="*/ 94 h 650"/>
                <a:gd name="T18" fmla="*/ 93 w 2181"/>
                <a:gd name="T19" fmla="*/ 104 h 650"/>
                <a:gd name="T20" fmla="*/ 119 w 2181"/>
                <a:gd name="T21" fmla="*/ 109 h 650"/>
                <a:gd name="T22" fmla="*/ 123 w 2181"/>
                <a:gd name="T23" fmla="*/ 125 h 650"/>
                <a:gd name="T24" fmla="*/ 149 w 2181"/>
                <a:gd name="T25" fmla="*/ 137 h 650"/>
                <a:gd name="T26" fmla="*/ 171 w 2181"/>
                <a:gd name="T27" fmla="*/ 159 h 650"/>
                <a:gd name="T28" fmla="*/ 190 w 2181"/>
                <a:gd name="T29" fmla="*/ 168 h 650"/>
                <a:gd name="T30" fmla="*/ 201 w 2181"/>
                <a:gd name="T31" fmla="*/ 199 h 650"/>
                <a:gd name="T32" fmla="*/ 235 w 2181"/>
                <a:gd name="T33" fmla="*/ 206 h 650"/>
                <a:gd name="T34" fmla="*/ 258 w 2181"/>
                <a:gd name="T35" fmla="*/ 220 h 650"/>
                <a:gd name="T36" fmla="*/ 289 w 2181"/>
                <a:gd name="T37" fmla="*/ 227 h 650"/>
                <a:gd name="T38" fmla="*/ 332 w 2181"/>
                <a:gd name="T39" fmla="*/ 242 h 650"/>
                <a:gd name="T40" fmla="*/ 372 w 2181"/>
                <a:gd name="T41" fmla="*/ 246 h 650"/>
                <a:gd name="T42" fmla="*/ 381 w 2181"/>
                <a:gd name="T43" fmla="*/ 265 h 650"/>
                <a:gd name="T44" fmla="*/ 436 w 2181"/>
                <a:gd name="T45" fmla="*/ 272 h 650"/>
                <a:gd name="T46" fmla="*/ 445 w 2181"/>
                <a:gd name="T47" fmla="*/ 294 h 650"/>
                <a:gd name="T48" fmla="*/ 480 w 2181"/>
                <a:gd name="T49" fmla="*/ 301 h 650"/>
                <a:gd name="T50" fmla="*/ 511 w 2181"/>
                <a:gd name="T51" fmla="*/ 327 h 650"/>
                <a:gd name="T52" fmla="*/ 518 w 2181"/>
                <a:gd name="T53" fmla="*/ 332 h 650"/>
                <a:gd name="T54" fmla="*/ 533 w 2181"/>
                <a:gd name="T55" fmla="*/ 344 h 650"/>
                <a:gd name="T56" fmla="*/ 554 w 2181"/>
                <a:gd name="T57" fmla="*/ 353 h 650"/>
                <a:gd name="T58" fmla="*/ 592 w 2181"/>
                <a:gd name="T59" fmla="*/ 363 h 650"/>
                <a:gd name="T60" fmla="*/ 632 w 2181"/>
                <a:gd name="T61" fmla="*/ 379 h 650"/>
                <a:gd name="T62" fmla="*/ 646 w 2181"/>
                <a:gd name="T63" fmla="*/ 401 h 650"/>
                <a:gd name="T64" fmla="*/ 677 w 2181"/>
                <a:gd name="T65" fmla="*/ 405 h 650"/>
                <a:gd name="T66" fmla="*/ 708 w 2181"/>
                <a:gd name="T67" fmla="*/ 422 h 650"/>
                <a:gd name="T68" fmla="*/ 760 w 2181"/>
                <a:gd name="T69" fmla="*/ 436 h 650"/>
                <a:gd name="T70" fmla="*/ 807 w 2181"/>
                <a:gd name="T71" fmla="*/ 448 h 650"/>
                <a:gd name="T72" fmla="*/ 833 w 2181"/>
                <a:gd name="T73" fmla="*/ 460 h 650"/>
                <a:gd name="T74" fmla="*/ 864 w 2181"/>
                <a:gd name="T75" fmla="*/ 474 h 650"/>
                <a:gd name="T76" fmla="*/ 894 w 2181"/>
                <a:gd name="T77" fmla="*/ 481 h 650"/>
                <a:gd name="T78" fmla="*/ 901 w 2181"/>
                <a:gd name="T79" fmla="*/ 500 h 650"/>
                <a:gd name="T80" fmla="*/ 1010 w 2181"/>
                <a:gd name="T81" fmla="*/ 507 h 650"/>
                <a:gd name="T82" fmla="*/ 1029 w 2181"/>
                <a:gd name="T83" fmla="*/ 522 h 650"/>
                <a:gd name="T84" fmla="*/ 1138 w 2181"/>
                <a:gd name="T85" fmla="*/ 531 h 650"/>
                <a:gd name="T86" fmla="*/ 1162 w 2181"/>
                <a:gd name="T87" fmla="*/ 543 h 650"/>
                <a:gd name="T88" fmla="*/ 1218 w 2181"/>
                <a:gd name="T89" fmla="*/ 555 h 650"/>
                <a:gd name="T90" fmla="*/ 1251 w 2181"/>
                <a:gd name="T91" fmla="*/ 564 h 650"/>
                <a:gd name="T92" fmla="*/ 1280 w 2181"/>
                <a:gd name="T93" fmla="*/ 574 h 650"/>
                <a:gd name="T94" fmla="*/ 1382 w 2181"/>
                <a:gd name="T95" fmla="*/ 588 h 650"/>
                <a:gd name="T96" fmla="*/ 1481 w 2181"/>
                <a:gd name="T97" fmla="*/ 598 h 650"/>
                <a:gd name="T98" fmla="*/ 1495 w 2181"/>
                <a:gd name="T99" fmla="*/ 619 h 650"/>
                <a:gd name="T100" fmla="*/ 1538 w 2181"/>
                <a:gd name="T101" fmla="*/ 628 h 650"/>
                <a:gd name="T102" fmla="*/ 1620 w 2181"/>
                <a:gd name="T103" fmla="*/ 645 h 650"/>
                <a:gd name="T104" fmla="*/ 2181 w 2181"/>
                <a:gd name="T105" fmla="*/ 65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81" h="650">
                  <a:moveTo>
                    <a:pt x="0" y="0"/>
                  </a:moveTo>
                  <a:lnTo>
                    <a:pt x="0" y="4"/>
                  </a:lnTo>
                  <a:lnTo>
                    <a:pt x="5" y="4"/>
                  </a:lnTo>
                  <a:lnTo>
                    <a:pt x="5" y="14"/>
                  </a:lnTo>
                  <a:lnTo>
                    <a:pt x="17" y="14"/>
                  </a:lnTo>
                  <a:lnTo>
                    <a:pt x="17" y="21"/>
                  </a:lnTo>
                  <a:lnTo>
                    <a:pt x="22" y="21"/>
                  </a:lnTo>
                  <a:lnTo>
                    <a:pt x="22" y="30"/>
                  </a:lnTo>
                  <a:lnTo>
                    <a:pt x="29" y="30"/>
                  </a:lnTo>
                  <a:lnTo>
                    <a:pt x="29" y="35"/>
                  </a:lnTo>
                  <a:lnTo>
                    <a:pt x="34" y="35"/>
                  </a:lnTo>
                  <a:lnTo>
                    <a:pt x="34" y="47"/>
                  </a:lnTo>
                  <a:lnTo>
                    <a:pt x="38" y="47"/>
                  </a:lnTo>
                  <a:lnTo>
                    <a:pt x="38" y="52"/>
                  </a:lnTo>
                  <a:lnTo>
                    <a:pt x="43" y="52"/>
                  </a:lnTo>
                  <a:lnTo>
                    <a:pt x="43" y="61"/>
                  </a:lnTo>
                  <a:lnTo>
                    <a:pt x="48" y="61"/>
                  </a:lnTo>
                  <a:lnTo>
                    <a:pt x="48" y="73"/>
                  </a:lnTo>
                  <a:lnTo>
                    <a:pt x="62" y="73"/>
                  </a:lnTo>
                  <a:lnTo>
                    <a:pt x="62" y="78"/>
                  </a:lnTo>
                  <a:lnTo>
                    <a:pt x="69" y="78"/>
                  </a:lnTo>
                  <a:lnTo>
                    <a:pt x="69" y="83"/>
                  </a:lnTo>
                  <a:lnTo>
                    <a:pt x="74" y="83"/>
                  </a:lnTo>
                  <a:lnTo>
                    <a:pt x="74" y="90"/>
                  </a:lnTo>
                  <a:lnTo>
                    <a:pt x="81" y="90"/>
                  </a:lnTo>
                  <a:lnTo>
                    <a:pt x="81" y="94"/>
                  </a:lnTo>
                  <a:lnTo>
                    <a:pt x="86" y="94"/>
                  </a:lnTo>
                  <a:lnTo>
                    <a:pt x="86" y="99"/>
                  </a:lnTo>
                  <a:lnTo>
                    <a:pt x="93" y="99"/>
                  </a:lnTo>
                  <a:lnTo>
                    <a:pt x="93" y="104"/>
                  </a:lnTo>
                  <a:lnTo>
                    <a:pt x="107" y="104"/>
                  </a:lnTo>
                  <a:lnTo>
                    <a:pt x="107" y="109"/>
                  </a:lnTo>
                  <a:lnTo>
                    <a:pt x="119" y="109"/>
                  </a:lnTo>
                  <a:lnTo>
                    <a:pt x="119" y="123"/>
                  </a:lnTo>
                  <a:lnTo>
                    <a:pt x="123" y="123"/>
                  </a:lnTo>
                  <a:lnTo>
                    <a:pt x="123" y="125"/>
                  </a:lnTo>
                  <a:lnTo>
                    <a:pt x="126" y="125"/>
                  </a:lnTo>
                  <a:lnTo>
                    <a:pt x="126" y="137"/>
                  </a:lnTo>
                  <a:lnTo>
                    <a:pt x="149" y="137"/>
                  </a:lnTo>
                  <a:lnTo>
                    <a:pt x="149" y="140"/>
                  </a:lnTo>
                  <a:lnTo>
                    <a:pt x="171" y="140"/>
                  </a:lnTo>
                  <a:lnTo>
                    <a:pt x="171" y="159"/>
                  </a:lnTo>
                  <a:lnTo>
                    <a:pt x="183" y="159"/>
                  </a:lnTo>
                  <a:lnTo>
                    <a:pt x="183" y="168"/>
                  </a:lnTo>
                  <a:lnTo>
                    <a:pt x="190" y="168"/>
                  </a:lnTo>
                  <a:lnTo>
                    <a:pt x="190" y="180"/>
                  </a:lnTo>
                  <a:lnTo>
                    <a:pt x="201" y="180"/>
                  </a:lnTo>
                  <a:lnTo>
                    <a:pt x="201" y="199"/>
                  </a:lnTo>
                  <a:lnTo>
                    <a:pt x="230" y="199"/>
                  </a:lnTo>
                  <a:lnTo>
                    <a:pt x="230" y="206"/>
                  </a:lnTo>
                  <a:lnTo>
                    <a:pt x="235" y="206"/>
                  </a:lnTo>
                  <a:lnTo>
                    <a:pt x="235" y="211"/>
                  </a:lnTo>
                  <a:lnTo>
                    <a:pt x="258" y="211"/>
                  </a:lnTo>
                  <a:lnTo>
                    <a:pt x="258" y="220"/>
                  </a:lnTo>
                  <a:lnTo>
                    <a:pt x="275" y="220"/>
                  </a:lnTo>
                  <a:lnTo>
                    <a:pt x="275" y="227"/>
                  </a:lnTo>
                  <a:lnTo>
                    <a:pt x="289" y="227"/>
                  </a:lnTo>
                  <a:lnTo>
                    <a:pt x="289" y="232"/>
                  </a:lnTo>
                  <a:lnTo>
                    <a:pt x="332" y="232"/>
                  </a:lnTo>
                  <a:lnTo>
                    <a:pt x="332" y="242"/>
                  </a:lnTo>
                  <a:lnTo>
                    <a:pt x="350" y="242"/>
                  </a:lnTo>
                  <a:lnTo>
                    <a:pt x="350" y="246"/>
                  </a:lnTo>
                  <a:lnTo>
                    <a:pt x="372" y="246"/>
                  </a:lnTo>
                  <a:lnTo>
                    <a:pt x="372" y="253"/>
                  </a:lnTo>
                  <a:lnTo>
                    <a:pt x="381" y="253"/>
                  </a:lnTo>
                  <a:lnTo>
                    <a:pt x="381" y="265"/>
                  </a:lnTo>
                  <a:lnTo>
                    <a:pt x="407" y="265"/>
                  </a:lnTo>
                  <a:lnTo>
                    <a:pt x="407" y="272"/>
                  </a:lnTo>
                  <a:lnTo>
                    <a:pt x="436" y="272"/>
                  </a:lnTo>
                  <a:lnTo>
                    <a:pt x="436" y="291"/>
                  </a:lnTo>
                  <a:lnTo>
                    <a:pt x="445" y="291"/>
                  </a:lnTo>
                  <a:lnTo>
                    <a:pt x="445" y="294"/>
                  </a:lnTo>
                  <a:lnTo>
                    <a:pt x="473" y="294"/>
                  </a:lnTo>
                  <a:lnTo>
                    <a:pt x="473" y="301"/>
                  </a:lnTo>
                  <a:lnTo>
                    <a:pt x="480" y="301"/>
                  </a:lnTo>
                  <a:lnTo>
                    <a:pt x="480" y="306"/>
                  </a:lnTo>
                  <a:lnTo>
                    <a:pt x="511" y="306"/>
                  </a:lnTo>
                  <a:lnTo>
                    <a:pt x="511" y="327"/>
                  </a:lnTo>
                  <a:lnTo>
                    <a:pt x="516" y="327"/>
                  </a:lnTo>
                  <a:lnTo>
                    <a:pt x="516" y="332"/>
                  </a:lnTo>
                  <a:lnTo>
                    <a:pt x="518" y="332"/>
                  </a:lnTo>
                  <a:lnTo>
                    <a:pt x="518" y="337"/>
                  </a:lnTo>
                  <a:lnTo>
                    <a:pt x="533" y="337"/>
                  </a:lnTo>
                  <a:lnTo>
                    <a:pt x="533" y="344"/>
                  </a:lnTo>
                  <a:lnTo>
                    <a:pt x="549" y="344"/>
                  </a:lnTo>
                  <a:lnTo>
                    <a:pt x="549" y="353"/>
                  </a:lnTo>
                  <a:lnTo>
                    <a:pt x="554" y="353"/>
                  </a:lnTo>
                  <a:lnTo>
                    <a:pt x="554" y="358"/>
                  </a:lnTo>
                  <a:lnTo>
                    <a:pt x="592" y="358"/>
                  </a:lnTo>
                  <a:lnTo>
                    <a:pt x="592" y="363"/>
                  </a:lnTo>
                  <a:lnTo>
                    <a:pt x="625" y="363"/>
                  </a:lnTo>
                  <a:lnTo>
                    <a:pt x="625" y="379"/>
                  </a:lnTo>
                  <a:lnTo>
                    <a:pt x="632" y="379"/>
                  </a:lnTo>
                  <a:lnTo>
                    <a:pt x="632" y="384"/>
                  </a:lnTo>
                  <a:lnTo>
                    <a:pt x="646" y="384"/>
                  </a:lnTo>
                  <a:lnTo>
                    <a:pt x="646" y="401"/>
                  </a:lnTo>
                  <a:lnTo>
                    <a:pt x="670" y="401"/>
                  </a:lnTo>
                  <a:lnTo>
                    <a:pt x="670" y="405"/>
                  </a:lnTo>
                  <a:lnTo>
                    <a:pt x="677" y="405"/>
                  </a:lnTo>
                  <a:lnTo>
                    <a:pt x="677" y="412"/>
                  </a:lnTo>
                  <a:lnTo>
                    <a:pt x="708" y="412"/>
                  </a:lnTo>
                  <a:lnTo>
                    <a:pt x="708" y="422"/>
                  </a:lnTo>
                  <a:lnTo>
                    <a:pt x="729" y="422"/>
                  </a:lnTo>
                  <a:lnTo>
                    <a:pt x="729" y="436"/>
                  </a:lnTo>
                  <a:lnTo>
                    <a:pt x="760" y="436"/>
                  </a:lnTo>
                  <a:lnTo>
                    <a:pt x="760" y="443"/>
                  </a:lnTo>
                  <a:lnTo>
                    <a:pt x="807" y="443"/>
                  </a:lnTo>
                  <a:lnTo>
                    <a:pt x="807" y="448"/>
                  </a:lnTo>
                  <a:lnTo>
                    <a:pt x="814" y="448"/>
                  </a:lnTo>
                  <a:lnTo>
                    <a:pt x="814" y="460"/>
                  </a:lnTo>
                  <a:lnTo>
                    <a:pt x="833" y="460"/>
                  </a:lnTo>
                  <a:lnTo>
                    <a:pt x="833" y="465"/>
                  </a:lnTo>
                  <a:lnTo>
                    <a:pt x="864" y="465"/>
                  </a:lnTo>
                  <a:lnTo>
                    <a:pt x="864" y="474"/>
                  </a:lnTo>
                  <a:lnTo>
                    <a:pt x="892" y="474"/>
                  </a:lnTo>
                  <a:lnTo>
                    <a:pt x="892" y="481"/>
                  </a:lnTo>
                  <a:lnTo>
                    <a:pt x="894" y="481"/>
                  </a:lnTo>
                  <a:lnTo>
                    <a:pt x="894" y="495"/>
                  </a:lnTo>
                  <a:lnTo>
                    <a:pt x="901" y="495"/>
                  </a:lnTo>
                  <a:lnTo>
                    <a:pt x="901" y="500"/>
                  </a:lnTo>
                  <a:lnTo>
                    <a:pt x="996" y="500"/>
                  </a:lnTo>
                  <a:lnTo>
                    <a:pt x="996" y="507"/>
                  </a:lnTo>
                  <a:lnTo>
                    <a:pt x="1010" y="507"/>
                  </a:lnTo>
                  <a:lnTo>
                    <a:pt x="1010" y="517"/>
                  </a:lnTo>
                  <a:lnTo>
                    <a:pt x="1029" y="517"/>
                  </a:lnTo>
                  <a:lnTo>
                    <a:pt x="1029" y="522"/>
                  </a:lnTo>
                  <a:lnTo>
                    <a:pt x="1084" y="522"/>
                  </a:lnTo>
                  <a:lnTo>
                    <a:pt x="1084" y="531"/>
                  </a:lnTo>
                  <a:lnTo>
                    <a:pt x="1138" y="531"/>
                  </a:lnTo>
                  <a:lnTo>
                    <a:pt x="1138" y="538"/>
                  </a:lnTo>
                  <a:lnTo>
                    <a:pt x="1162" y="538"/>
                  </a:lnTo>
                  <a:lnTo>
                    <a:pt x="1162" y="543"/>
                  </a:lnTo>
                  <a:lnTo>
                    <a:pt x="1166" y="543"/>
                  </a:lnTo>
                  <a:lnTo>
                    <a:pt x="1166" y="555"/>
                  </a:lnTo>
                  <a:lnTo>
                    <a:pt x="1218" y="555"/>
                  </a:lnTo>
                  <a:lnTo>
                    <a:pt x="1218" y="560"/>
                  </a:lnTo>
                  <a:lnTo>
                    <a:pt x="1251" y="560"/>
                  </a:lnTo>
                  <a:lnTo>
                    <a:pt x="1251" y="564"/>
                  </a:lnTo>
                  <a:lnTo>
                    <a:pt x="1261" y="564"/>
                  </a:lnTo>
                  <a:lnTo>
                    <a:pt x="1261" y="574"/>
                  </a:lnTo>
                  <a:lnTo>
                    <a:pt x="1280" y="574"/>
                  </a:lnTo>
                  <a:lnTo>
                    <a:pt x="1280" y="581"/>
                  </a:lnTo>
                  <a:lnTo>
                    <a:pt x="1382" y="581"/>
                  </a:lnTo>
                  <a:lnTo>
                    <a:pt x="1382" y="588"/>
                  </a:lnTo>
                  <a:lnTo>
                    <a:pt x="1412" y="588"/>
                  </a:lnTo>
                  <a:lnTo>
                    <a:pt x="1412" y="598"/>
                  </a:lnTo>
                  <a:lnTo>
                    <a:pt x="1481" y="598"/>
                  </a:lnTo>
                  <a:lnTo>
                    <a:pt x="1481" y="612"/>
                  </a:lnTo>
                  <a:lnTo>
                    <a:pt x="1495" y="612"/>
                  </a:lnTo>
                  <a:lnTo>
                    <a:pt x="1495" y="619"/>
                  </a:lnTo>
                  <a:lnTo>
                    <a:pt x="1519" y="619"/>
                  </a:lnTo>
                  <a:lnTo>
                    <a:pt x="1519" y="628"/>
                  </a:lnTo>
                  <a:lnTo>
                    <a:pt x="1538" y="628"/>
                  </a:lnTo>
                  <a:lnTo>
                    <a:pt x="1538" y="633"/>
                  </a:lnTo>
                  <a:lnTo>
                    <a:pt x="1620" y="633"/>
                  </a:lnTo>
                  <a:lnTo>
                    <a:pt x="1620" y="645"/>
                  </a:lnTo>
                  <a:lnTo>
                    <a:pt x="1715" y="645"/>
                  </a:lnTo>
                  <a:lnTo>
                    <a:pt x="1715" y="650"/>
                  </a:lnTo>
                  <a:lnTo>
                    <a:pt x="2181" y="650"/>
                  </a:lnTo>
                </a:path>
              </a:pathLst>
            </a:custGeom>
            <a:noFill/>
            <a:ln w="28575"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grpSp>
          <p:nvGrpSpPr>
            <p:cNvPr id="155" name="Group 154"/>
            <p:cNvGrpSpPr/>
            <p:nvPr/>
          </p:nvGrpSpPr>
          <p:grpSpPr>
            <a:xfrm>
              <a:off x="2027274" y="2490773"/>
              <a:ext cx="2537060" cy="978747"/>
              <a:chOff x="1552223" y="2696952"/>
              <a:chExt cx="2613942" cy="978747"/>
            </a:xfrm>
          </p:grpSpPr>
          <p:sp>
            <p:nvSpPr>
              <p:cNvPr id="156" name="Freeform 49"/>
              <p:cNvSpPr>
                <a:spLocks/>
              </p:cNvSpPr>
              <p:nvPr/>
            </p:nvSpPr>
            <p:spPr bwMode="auto">
              <a:xfrm>
                <a:off x="4142882" y="3657707"/>
                <a:ext cx="23283" cy="17992"/>
              </a:xfrm>
              <a:custGeom>
                <a:avLst/>
                <a:gdLst>
                  <a:gd name="T0" fmla="*/ 19 w 19"/>
                  <a:gd name="T1" fmla="*/ 0 h 10"/>
                  <a:gd name="T2" fmla="*/ 0 w 19"/>
                  <a:gd name="T3" fmla="*/ 0 h 10"/>
                  <a:gd name="T4" fmla="*/ 10 w 19"/>
                  <a:gd name="T5" fmla="*/ 10 h 10"/>
                  <a:gd name="T6" fmla="*/ 19 w 19"/>
                  <a:gd name="T7" fmla="*/ 0 h 10"/>
                </a:gdLst>
                <a:ahLst/>
                <a:cxnLst>
                  <a:cxn ang="0">
                    <a:pos x="T0" y="T1"/>
                  </a:cxn>
                  <a:cxn ang="0">
                    <a:pos x="T2" y="T3"/>
                  </a:cxn>
                  <a:cxn ang="0">
                    <a:pos x="T4" y="T5"/>
                  </a:cxn>
                  <a:cxn ang="0">
                    <a:pos x="T6" y="T7"/>
                  </a:cxn>
                </a:cxnLst>
                <a:rect l="0" t="0" r="r" b="b"/>
                <a:pathLst>
                  <a:path w="19" h="10">
                    <a:moveTo>
                      <a:pt x="19" y="0"/>
                    </a:moveTo>
                    <a:lnTo>
                      <a:pt x="0" y="0"/>
                    </a:lnTo>
                    <a:lnTo>
                      <a:pt x="10" y="10"/>
                    </a:lnTo>
                    <a:lnTo>
                      <a:pt x="19"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57" name="Freeform 51"/>
              <p:cNvSpPr>
                <a:spLocks/>
              </p:cNvSpPr>
              <p:nvPr/>
            </p:nvSpPr>
            <p:spPr bwMode="auto">
              <a:xfrm>
                <a:off x="3706707" y="3657707"/>
                <a:ext cx="23284" cy="17992"/>
              </a:xfrm>
              <a:custGeom>
                <a:avLst/>
                <a:gdLst>
                  <a:gd name="T0" fmla="*/ 17 w 17"/>
                  <a:gd name="T1" fmla="*/ 0 h 10"/>
                  <a:gd name="T2" fmla="*/ 0 w 17"/>
                  <a:gd name="T3" fmla="*/ 0 h 10"/>
                  <a:gd name="T4" fmla="*/ 10 w 17"/>
                  <a:gd name="T5" fmla="*/ 10 h 10"/>
                  <a:gd name="T6" fmla="*/ 17 w 17"/>
                  <a:gd name="T7" fmla="*/ 0 h 10"/>
                </a:gdLst>
                <a:ahLst/>
                <a:cxnLst>
                  <a:cxn ang="0">
                    <a:pos x="T0" y="T1"/>
                  </a:cxn>
                  <a:cxn ang="0">
                    <a:pos x="T2" y="T3"/>
                  </a:cxn>
                  <a:cxn ang="0">
                    <a:pos x="T4" y="T5"/>
                  </a:cxn>
                  <a:cxn ang="0">
                    <a:pos x="T6" y="T7"/>
                  </a:cxn>
                </a:cxnLst>
                <a:rect l="0" t="0" r="r" b="b"/>
                <a:pathLst>
                  <a:path w="17" h="10">
                    <a:moveTo>
                      <a:pt x="17" y="0"/>
                    </a:moveTo>
                    <a:lnTo>
                      <a:pt x="0" y="0"/>
                    </a:lnTo>
                    <a:lnTo>
                      <a:pt x="10" y="10"/>
                    </a:lnTo>
                    <a:lnTo>
                      <a:pt x="17"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58" name="Freeform 53"/>
              <p:cNvSpPr>
                <a:spLocks/>
              </p:cNvSpPr>
              <p:nvPr/>
            </p:nvSpPr>
            <p:spPr bwMode="auto">
              <a:xfrm>
                <a:off x="3678767" y="3657707"/>
                <a:ext cx="23284" cy="17992"/>
              </a:xfrm>
              <a:custGeom>
                <a:avLst/>
                <a:gdLst>
                  <a:gd name="T0" fmla="*/ 17 w 17"/>
                  <a:gd name="T1" fmla="*/ 0 h 10"/>
                  <a:gd name="T2" fmla="*/ 0 w 17"/>
                  <a:gd name="T3" fmla="*/ 0 h 10"/>
                  <a:gd name="T4" fmla="*/ 10 w 17"/>
                  <a:gd name="T5" fmla="*/ 10 h 10"/>
                  <a:gd name="T6" fmla="*/ 17 w 17"/>
                  <a:gd name="T7" fmla="*/ 0 h 10"/>
                </a:gdLst>
                <a:ahLst/>
                <a:cxnLst>
                  <a:cxn ang="0">
                    <a:pos x="T0" y="T1"/>
                  </a:cxn>
                  <a:cxn ang="0">
                    <a:pos x="T2" y="T3"/>
                  </a:cxn>
                  <a:cxn ang="0">
                    <a:pos x="T4" y="T5"/>
                  </a:cxn>
                  <a:cxn ang="0">
                    <a:pos x="T6" y="T7"/>
                  </a:cxn>
                </a:cxnLst>
                <a:rect l="0" t="0" r="r" b="b"/>
                <a:pathLst>
                  <a:path w="17" h="10">
                    <a:moveTo>
                      <a:pt x="17" y="0"/>
                    </a:moveTo>
                    <a:lnTo>
                      <a:pt x="0" y="0"/>
                    </a:lnTo>
                    <a:lnTo>
                      <a:pt x="10" y="10"/>
                    </a:lnTo>
                    <a:lnTo>
                      <a:pt x="17"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59" name="Freeform 55"/>
              <p:cNvSpPr>
                <a:spLocks/>
              </p:cNvSpPr>
              <p:nvPr/>
            </p:nvSpPr>
            <p:spPr bwMode="auto">
              <a:xfrm>
                <a:off x="3633752" y="3657707"/>
                <a:ext cx="24836" cy="17992"/>
              </a:xfrm>
              <a:custGeom>
                <a:avLst/>
                <a:gdLst>
                  <a:gd name="T0" fmla="*/ 18 w 18"/>
                  <a:gd name="T1" fmla="*/ 0 h 10"/>
                  <a:gd name="T2" fmla="*/ 0 w 18"/>
                  <a:gd name="T3" fmla="*/ 0 h 10"/>
                  <a:gd name="T4" fmla="*/ 9 w 18"/>
                  <a:gd name="T5" fmla="*/ 10 h 10"/>
                  <a:gd name="T6" fmla="*/ 18 w 18"/>
                  <a:gd name="T7" fmla="*/ 0 h 10"/>
                </a:gdLst>
                <a:ahLst/>
                <a:cxnLst>
                  <a:cxn ang="0">
                    <a:pos x="T0" y="T1"/>
                  </a:cxn>
                  <a:cxn ang="0">
                    <a:pos x="T2" y="T3"/>
                  </a:cxn>
                  <a:cxn ang="0">
                    <a:pos x="T4" y="T5"/>
                  </a:cxn>
                  <a:cxn ang="0">
                    <a:pos x="T6" y="T7"/>
                  </a:cxn>
                </a:cxnLst>
                <a:rect l="0" t="0" r="r" b="b"/>
                <a:pathLst>
                  <a:path w="18" h="10">
                    <a:moveTo>
                      <a:pt x="18" y="0"/>
                    </a:moveTo>
                    <a:lnTo>
                      <a:pt x="0" y="0"/>
                    </a:lnTo>
                    <a:lnTo>
                      <a:pt x="9" y="10"/>
                    </a:lnTo>
                    <a:lnTo>
                      <a:pt x="18"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60" name="Freeform 57"/>
              <p:cNvSpPr>
                <a:spLocks/>
              </p:cNvSpPr>
              <p:nvPr/>
            </p:nvSpPr>
            <p:spPr bwMode="auto">
              <a:xfrm>
                <a:off x="3630648" y="3657707"/>
                <a:ext cx="23283" cy="17992"/>
              </a:xfrm>
              <a:custGeom>
                <a:avLst/>
                <a:gdLst>
                  <a:gd name="T0" fmla="*/ 17 w 17"/>
                  <a:gd name="T1" fmla="*/ 0 h 10"/>
                  <a:gd name="T2" fmla="*/ 0 w 17"/>
                  <a:gd name="T3" fmla="*/ 0 h 10"/>
                  <a:gd name="T4" fmla="*/ 7 w 17"/>
                  <a:gd name="T5" fmla="*/ 10 h 10"/>
                  <a:gd name="T6" fmla="*/ 17 w 17"/>
                  <a:gd name="T7" fmla="*/ 0 h 10"/>
                </a:gdLst>
                <a:ahLst/>
                <a:cxnLst>
                  <a:cxn ang="0">
                    <a:pos x="T0" y="T1"/>
                  </a:cxn>
                  <a:cxn ang="0">
                    <a:pos x="T2" y="T3"/>
                  </a:cxn>
                  <a:cxn ang="0">
                    <a:pos x="T4" y="T5"/>
                  </a:cxn>
                  <a:cxn ang="0">
                    <a:pos x="T6" y="T7"/>
                  </a:cxn>
                </a:cxnLst>
                <a:rect l="0" t="0" r="r" b="b"/>
                <a:pathLst>
                  <a:path w="17" h="10">
                    <a:moveTo>
                      <a:pt x="17" y="0"/>
                    </a:moveTo>
                    <a:lnTo>
                      <a:pt x="0" y="0"/>
                    </a:lnTo>
                    <a:lnTo>
                      <a:pt x="7" y="10"/>
                    </a:lnTo>
                    <a:lnTo>
                      <a:pt x="17"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61" name="Freeform 59"/>
              <p:cNvSpPr>
                <a:spLocks/>
              </p:cNvSpPr>
              <p:nvPr/>
            </p:nvSpPr>
            <p:spPr bwMode="auto">
              <a:xfrm>
                <a:off x="3621335" y="3657707"/>
                <a:ext cx="23283" cy="17992"/>
              </a:xfrm>
              <a:custGeom>
                <a:avLst/>
                <a:gdLst>
                  <a:gd name="T0" fmla="*/ 17 w 17"/>
                  <a:gd name="T1" fmla="*/ 0 h 10"/>
                  <a:gd name="T2" fmla="*/ 0 w 17"/>
                  <a:gd name="T3" fmla="*/ 0 h 10"/>
                  <a:gd name="T4" fmla="*/ 10 w 17"/>
                  <a:gd name="T5" fmla="*/ 10 h 10"/>
                  <a:gd name="T6" fmla="*/ 17 w 17"/>
                  <a:gd name="T7" fmla="*/ 0 h 10"/>
                </a:gdLst>
                <a:ahLst/>
                <a:cxnLst>
                  <a:cxn ang="0">
                    <a:pos x="T0" y="T1"/>
                  </a:cxn>
                  <a:cxn ang="0">
                    <a:pos x="T2" y="T3"/>
                  </a:cxn>
                  <a:cxn ang="0">
                    <a:pos x="T4" y="T5"/>
                  </a:cxn>
                  <a:cxn ang="0">
                    <a:pos x="T6" y="T7"/>
                  </a:cxn>
                </a:cxnLst>
                <a:rect l="0" t="0" r="r" b="b"/>
                <a:pathLst>
                  <a:path w="17" h="10">
                    <a:moveTo>
                      <a:pt x="17" y="0"/>
                    </a:moveTo>
                    <a:lnTo>
                      <a:pt x="0" y="0"/>
                    </a:lnTo>
                    <a:lnTo>
                      <a:pt x="10" y="10"/>
                    </a:lnTo>
                    <a:lnTo>
                      <a:pt x="17"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62" name="Freeform 61"/>
              <p:cNvSpPr>
                <a:spLocks/>
              </p:cNvSpPr>
              <p:nvPr/>
            </p:nvSpPr>
            <p:spPr bwMode="auto">
              <a:xfrm>
                <a:off x="3613574" y="3657707"/>
                <a:ext cx="20179" cy="17992"/>
              </a:xfrm>
              <a:custGeom>
                <a:avLst/>
                <a:gdLst>
                  <a:gd name="T0" fmla="*/ 17 w 17"/>
                  <a:gd name="T1" fmla="*/ 0 h 10"/>
                  <a:gd name="T2" fmla="*/ 0 w 17"/>
                  <a:gd name="T3" fmla="*/ 0 h 10"/>
                  <a:gd name="T4" fmla="*/ 7 w 17"/>
                  <a:gd name="T5" fmla="*/ 10 h 10"/>
                  <a:gd name="T6" fmla="*/ 17 w 17"/>
                  <a:gd name="T7" fmla="*/ 0 h 10"/>
                </a:gdLst>
                <a:ahLst/>
                <a:cxnLst>
                  <a:cxn ang="0">
                    <a:pos x="T0" y="T1"/>
                  </a:cxn>
                  <a:cxn ang="0">
                    <a:pos x="T2" y="T3"/>
                  </a:cxn>
                  <a:cxn ang="0">
                    <a:pos x="T4" y="T5"/>
                  </a:cxn>
                  <a:cxn ang="0">
                    <a:pos x="T6" y="T7"/>
                  </a:cxn>
                </a:cxnLst>
                <a:rect l="0" t="0" r="r" b="b"/>
                <a:pathLst>
                  <a:path w="17" h="10">
                    <a:moveTo>
                      <a:pt x="17" y="0"/>
                    </a:moveTo>
                    <a:lnTo>
                      <a:pt x="0" y="0"/>
                    </a:lnTo>
                    <a:lnTo>
                      <a:pt x="7" y="10"/>
                    </a:lnTo>
                    <a:lnTo>
                      <a:pt x="17"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63" name="Freeform 63"/>
              <p:cNvSpPr>
                <a:spLocks/>
              </p:cNvSpPr>
              <p:nvPr/>
            </p:nvSpPr>
            <p:spPr bwMode="auto">
              <a:xfrm>
                <a:off x="3605813" y="3657707"/>
                <a:ext cx="23283" cy="17992"/>
              </a:xfrm>
              <a:custGeom>
                <a:avLst/>
                <a:gdLst>
                  <a:gd name="T0" fmla="*/ 17 w 17"/>
                  <a:gd name="T1" fmla="*/ 0 h 10"/>
                  <a:gd name="T2" fmla="*/ 0 w 17"/>
                  <a:gd name="T3" fmla="*/ 0 h 10"/>
                  <a:gd name="T4" fmla="*/ 10 w 17"/>
                  <a:gd name="T5" fmla="*/ 10 h 10"/>
                  <a:gd name="T6" fmla="*/ 17 w 17"/>
                  <a:gd name="T7" fmla="*/ 0 h 10"/>
                </a:gdLst>
                <a:ahLst/>
                <a:cxnLst>
                  <a:cxn ang="0">
                    <a:pos x="T0" y="T1"/>
                  </a:cxn>
                  <a:cxn ang="0">
                    <a:pos x="T2" y="T3"/>
                  </a:cxn>
                  <a:cxn ang="0">
                    <a:pos x="T4" y="T5"/>
                  </a:cxn>
                  <a:cxn ang="0">
                    <a:pos x="T6" y="T7"/>
                  </a:cxn>
                </a:cxnLst>
                <a:rect l="0" t="0" r="r" b="b"/>
                <a:pathLst>
                  <a:path w="17" h="10">
                    <a:moveTo>
                      <a:pt x="17" y="0"/>
                    </a:moveTo>
                    <a:lnTo>
                      <a:pt x="0" y="0"/>
                    </a:lnTo>
                    <a:lnTo>
                      <a:pt x="10" y="10"/>
                    </a:lnTo>
                    <a:lnTo>
                      <a:pt x="17"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64" name="Freeform 65"/>
              <p:cNvSpPr>
                <a:spLocks/>
              </p:cNvSpPr>
              <p:nvPr/>
            </p:nvSpPr>
            <p:spPr bwMode="auto">
              <a:xfrm>
                <a:off x="3602709" y="3657707"/>
                <a:ext cx="26387" cy="17992"/>
              </a:xfrm>
              <a:custGeom>
                <a:avLst/>
                <a:gdLst>
                  <a:gd name="T0" fmla="*/ 19 w 19"/>
                  <a:gd name="T1" fmla="*/ 0 h 10"/>
                  <a:gd name="T2" fmla="*/ 0 w 19"/>
                  <a:gd name="T3" fmla="*/ 0 h 10"/>
                  <a:gd name="T4" fmla="*/ 9 w 19"/>
                  <a:gd name="T5" fmla="*/ 10 h 10"/>
                  <a:gd name="T6" fmla="*/ 19 w 19"/>
                  <a:gd name="T7" fmla="*/ 0 h 10"/>
                </a:gdLst>
                <a:ahLst/>
                <a:cxnLst>
                  <a:cxn ang="0">
                    <a:pos x="T0" y="T1"/>
                  </a:cxn>
                  <a:cxn ang="0">
                    <a:pos x="T2" y="T3"/>
                  </a:cxn>
                  <a:cxn ang="0">
                    <a:pos x="T4" y="T5"/>
                  </a:cxn>
                  <a:cxn ang="0">
                    <a:pos x="T6" y="T7"/>
                  </a:cxn>
                </a:cxnLst>
                <a:rect l="0" t="0" r="r" b="b"/>
                <a:pathLst>
                  <a:path w="19" h="10">
                    <a:moveTo>
                      <a:pt x="19" y="0"/>
                    </a:moveTo>
                    <a:lnTo>
                      <a:pt x="0" y="0"/>
                    </a:lnTo>
                    <a:lnTo>
                      <a:pt x="9" y="10"/>
                    </a:lnTo>
                    <a:lnTo>
                      <a:pt x="19"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65" name="Freeform 67"/>
              <p:cNvSpPr>
                <a:spLocks/>
              </p:cNvSpPr>
              <p:nvPr/>
            </p:nvSpPr>
            <p:spPr bwMode="auto">
              <a:xfrm>
                <a:off x="3593395" y="3657707"/>
                <a:ext cx="21731" cy="17992"/>
              </a:xfrm>
              <a:custGeom>
                <a:avLst/>
                <a:gdLst>
                  <a:gd name="T0" fmla="*/ 16 w 16"/>
                  <a:gd name="T1" fmla="*/ 0 h 10"/>
                  <a:gd name="T2" fmla="*/ 0 w 16"/>
                  <a:gd name="T3" fmla="*/ 0 h 10"/>
                  <a:gd name="T4" fmla="*/ 9 w 16"/>
                  <a:gd name="T5" fmla="*/ 10 h 10"/>
                  <a:gd name="T6" fmla="*/ 16 w 16"/>
                  <a:gd name="T7" fmla="*/ 0 h 10"/>
                </a:gdLst>
                <a:ahLst/>
                <a:cxnLst>
                  <a:cxn ang="0">
                    <a:pos x="T0" y="T1"/>
                  </a:cxn>
                  <a:cxn ang="0">
                    <a:pos x="T2" y="T3"/>
                  </a:cxn>
                  <a:cxn ang="0">
                    <a:pos x="T4" y="T5"/>
                  </a:cxn>
                  <a:cxn ang="0">
                    <a:pos x="T6" y="T7"/>
                  </a:cxn>
                </a:cxnLst>
                <a:rect l="0" t="0" r="r" b="b"/>
                <a:pathLst>
                  <a:path w="16" h="10">
                    <a:moveTo>
                      <a:pt x="16" y="0"/>
                    </a:moveTo>
                    <a:lnTo>
                      <a:pt x="0" y="0"/>
                    </a:lnTo>
                    <a:lnTo>
                      <a:pt x="9" y="10"/>
                    </a:lnTo>
                    <a:lnTo>
                      <a:pt x="16"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66" name="Freeform 69"/>
              <p:cNvSpPr>
                <a:spLocks/>
              </p:cNvSpPr>
              <p:nvPr/>
            </p:nvSpPr>
            <p:spPr bwMode="auto">
              <a:xfrm>
                <a:off x="3587187" y="3657707"/>
                <a:ext cx="21731" cy="17992"/>
              </a:xfrm>
              <a:custGeom>
                <a:avLst/>
                <a:gdLst>
                  <a:gd name="T0" fmla="*/ 17 w 17"/>
                  <a:gd name="T1" fmla="*/ 0 h 10"/>
                  <a:gd name="T2" fmla="*/ 0 w 17"/>
                  <a:gd name="T3" fmla="*/ 0 h 10"/>
                  <a:gd name="T4" fmla="*/ 10 w 17"/>
                  <a:gd name="T5" fmla="*/ 10 h 10"/>
                  <a:gd name="T6" fmla="*/ 17 w 17"/>
                  <a:gd name="T7" fmla="*/ 0 h 10"/>
                </a:gdLst>
                <a:ahLst/>
                <a:cxnLst>
                  <a:cxn ang="0">
                    <a:pos x="T0" y="T1"/>
                  </a:cxn>
                  <a:cxn ang="0">
                    <a:pos x="T2" y="T3"/>
                  </a:cxn>
                  <a:cxn ang="0">
                    <a:pos x="T4" y="T5"/>
                  </a:cxn>
                  <a:cxn ang="0">
                    <a:pos x="T6" y="T7"/>
                  </a:cxn>
                </a:cxnLst>
                <a:rect l="0" t="0" r="r" b="b"/>
                <a:pathLst>
                  <a:path w="17" h="10">
                    <a:moveTo>
                      <a:pt x="17" y="0"/>
                    </a:moveTo>
                    <a:lnTo>
                      <a:pt x="0" y="0"/>
                    </a:lnTo>
                    <a:lnTo>
                      <a:pt x="10" y="10"/>
                    </a:lnTo>
                    <a:lnTo>
                      <a:pt x="17"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67" name="Freeform 71"/>
              <p:cNvSpPr>
                <a:spLocks/>
              </p:cNvSpPr>
              <p:nvPr/>
            </p:nvSpPr>
            <p:spPr bwMode="auto">
              <a:xfrm>
                <a:off x="3580977" y="3657707"/>
                <a:ext cx="24836" cy="17992"/>
              </a:xfrm>
              <a:custGeom>
                <a:avLst/>
                <a:gdLst>
                  <a:gd name="T0" fmla="*/ 19 w 19"/>
                  <a:gd name="T1" fmla="*/ 0 h 10"/>
                  <a:gd name="T2" fmla="*/ 0 w 19"/>
                  <a:gd name="T3" fmla="*/ 0 h 10"/>
                  <a:gd name="T4" fmla="*/ 10 w 19"/>
                  <a:gd name="T5" fmla="*/ 10 h 10"/>
                  <a:gd name="T6" fmla="*/ 19 w 19"/>
                  <a:gd name="T7" fmla="*/ 0 h 10"/>
                </a:gdLst>
                <a:ahLst/>
                <a:cxnLst>
                  <a:cxn ang="0">
                    <a:pos x="T0" y="T1"/>
                  </a:cxn>
                  <a:cxn ang="0">
                    <a:pos x="T2" y="T3"/>
                  </a:cxn>
                  <a:cxn ang="0">
                    <a:pos x="T4" y="T5"/>
                  </a:cxn>
                  <a:cxn ang="0">
                    <a:pos x="T6" y="T7"/>
                  </a:cxn>
                </a:cxnLst>
                <a:rect l="0" t="0" r="r" b="b"/>
                <a:pathLst>
                  <a:path w="19" h="10">
                    <a:moveTo>
                      <a:pt x="19" y="0"/>
                    </a:moveTo>
                    <a:lnTo>
                      <a:pt x="0" y="0"/>
                    </a:lnTo>
                    <a:lnTo>
                      <a:pt x="10" y="10"/>
                    </a:lnTo>
                    <a:lnTo>
                      <a:pt x="19"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68" name="Freeform 73"/>
              <p:cNvSpPr>
                <a:spLocks/>
              </p:cNvSpPr>
              <p:nvPr/>
            </p:nvSpPr>
            <p:spPr bwMode="auto">
              <a:xfrm>
                <a:off x="3570112" y="3657707"/>
                <a:ext cx="23284" cy="17992"/>
              </a:xfrm>
              <a:custGeom>
                <a:avLst/>
                <a:gdLst>
                  <a:gd name="T0" fmla="*/ 19 w 19"/>
                  <a:gd name="T1" fmla="*/ 0 h 10"/>
                  <a:gd name="T2" fmla="*/ 0 w 19"/>
                  <a:gd name="T3" fmla="*/ 0 h 10"/>
                  <a:gd name="T4" fmla="*/ 9 w 19"/>
                  <a:gd name="T5" fmla="*/ 10 h 10"/>
                  <a:gd name="T6" fmla="*/ 19 w 19"/>
                  <a:gd name="T7" fmla="*/ 0 h 10"/>
                </a:gdLst>
                <a:ahLst/>
                <a:cxnLst>
                  <a:cxn ang="0">
                    <a:pos x="T0" y="T1"/>
                  </a:cxn>
                  <a:cxn ang="0">
                    <a:pos x="T2" y="T3"/>
                  </a:cxn>
                  <a:cxn ang="0">
                    <a:pos x="T4" y="T5"/>
                  </a:cxn>
                  <a:cxn ang="0">
                    <a:pos x="T6" y="T7"/>
                  </a:cxn>
                </a:cxnLst>
                <a:rect l="0" t="0" r="r" b="b"/>
                <a:pathLst>
                  <a:path w="19" h="10">
                    <a:moveTo>
                      <a:pt x="19" y="0"/>
                    </a:moveTo>
                    <a:lnTo>
                      <a:pt x="0" y="0"/>
                    </a:lnTo>
                    <a:lnTo>
                      <a:pt x="9" y="10"/>
                    </a:lnTo>
                    <a:lnTo>
                      <a:pt x="19"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69" name="Freeform 75"/>
              <p:cNvSpPr>
                <a:spLocks/>
              </p:cNvSpPr>
              <p:nvPr/>
            </p:nvSpPr>
            <p:spPr bwMode="auto">
              <a:xfrm>
                <a:off x="3565455" y="3657707"/>
                <a:ext cx="21731" cy="17992"/>
              </a:xfrm>
              <a:custGeom>
                <a:avLst/>
                <a:gdLst>
                  <a:gd name="T0" fmla="*/ 16 w 16"/>
                  <a:gd name="T1" fmla="*/ 0 h 10"/>
                  <a:gd name="T2" fmla="*/ 0 w 16"/>
                  <a:gd name="T3" fmla="*/ 0 h 10"/>
                  <a:gd name="T4" fmla="*/ 9 w 16"/>
                  <a:gd name="T5" fmla="*/ 10 h 10"/>
                  <a:gd name="T6" fmla="*/ 16 w 16"/>
                  <a:gd name="T7" fmla="*/ 0 h 10"/>
                </a:gdLst>
                <a:ahLst/>
                <a:cxnLst>
                  <a:cxn ang="0">
                    <a:pos x="T0" y="T1"/>
                  </a:cxn>
                  <a:cxn ang="0">
                    <a:pos x="T2" y="T3"/>
                  </a:cxn>
                  <a:cxn ang="0">
                    <a:pos x="T4" y="T5"/>
                  </a:cxn>
                  <a:cxn ang="0">
                    <a:pos x="T6" y="T7"/>
                  </a:cxn>
                </a:cxnLst>
                <a:rect l="0" t="0" r="r" b="b"/>
                <a:pathLst>
                  <a:path w="16" h="10">
                    <a:moveTo>
                      <a:pt x="16" y="0"/>
                    </a:moveTo>
                    <a:lnTo>
                      <a:pt x="0" y="0"/>
                    </a:lnTo>
                    <a:lnTo>
                      <a:pt x="9" y="10"/>
                    </a:lnTo>
                    <a:lnTo>
                      <a:pt x="16"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70" name="Freeform 77"/>
              <p:cNvSpPr>
                <a:spLocks/>
              </p:cNvSpPr>
              <p:nvPr/>
            </p:nvSpPr>
            <p:spPr bwMode="auto">
              <a:xfrm>
                <a:off x="3562350" y="3657707"/>
                <a:ext cx="23283" cy="17992"/>
              </a:xfrm>
              <a:custGeom>
                <a:avLst/>
                <a:gdLst>
                  <a:gd name="T0" fmla="*/ 17 w 17"/>
                  <a:gd name="T1" fmla="*/ 0 h 10"/>
                  <a:gd name="T2" fmla="*/ 0 w 17"/>
                  <a:gd name="T3" fmla="*/ 0 h 10"/>
                  <a:gd name="T4" fmla="*/ 10 w 17"/>
                  <a:gd name="T5" fmla="*/ 10 h 10"/>
                  <a:gd name="T6" fmla="*/ 17 w 17"/>
                  <a:gd name="T7" fmla="*/ 0 h 10"/>
                </a:gdLst>
                <a:ahLst/>
                <a:cxnLst>
                  <a:cxn ang="0">
                    <a:pos x="T0" y="T1"/>
                  </a:cxn>
                  <a:cxn ang="0">
                    <a:pos x="T2" y="T3"/>
                  </a:cxn>
                  <a:cxn ang="0">
                    <a:pos x="T4" y="T5"/>
                  </a:cxn>
                  <a:cxn ang="0">
                    <a:pos x="T6" y="T7"/>
                  </a:cxn>
                </a:cxnLst>
                <a:rect l="0" t="0" r="r" b="b"/>
                <a:pathLst>
                  <a:path w="17" h="10">
                    <a:moveTo>
                      <a:pt x="17" y="0"/>
                    </a:moveTo>
                    <a:lnTo>
                      <a:pt x="0" y="0"/>
                    </a:lnTo>
                    <a:lnTo>
                      <a:pt x="10" y="10"/>
                    </a:lnTo>
                    <a:lnTo>
                      <a:pt x="17"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71" name="Freeform 79"/>
              <p:cNvSpPr>
                <a:spLocks/>
              </p:cNvSpPr>
              <p:nvPr/>
            </p:nvSpPr>
            <p:spPr bwMode="auto">
              <a:xfrm>
                <a:off x="3553037" y="3657707"/>
                <a:ext cx="23283" cy="17992"/>
              </a:xfrm>
              <a:custGeom>
                <a:avLst/>
                <a:gdLst>
                  <a:gd name="T0" fmla="*/ 17 w 17"/>
                  <a:gd name="T1" fmla="*/ 0 h 10"/>
                  <a:gd name="T2" fmla="*/ 0 w 17"/>
                  <a:gd name="T3" fmla="*/ 0 h 10"/>
                  <a:gd name="T4" fmla="*/ 7 w 17"/>
                  <a:gd name="T5" fmla="*/ 10 h 10"/>
                  <a:gd name="T6" fmla="*/ 17 w 17"/>
                  <a:gd name="T7" fmla="*/ 0 h 10"/>
                </a:gdLst>
                <a:ahLst/>
                <a:cxnLst>
                  <a:cxn ang="0">
                    <a:pos x="T0" y="T1"/>
                  </a:cxn>
                  <a:cxn ang="0">
                    <a:pos x="T2" y="T3"/>
                  </a:cxn>
                  <a:cxn ang="0">
                    <a:pos x="T4" y="T5"/>
                  </a:cxn>
                  <a:cxn ang="0">
                    <a:pos x="T6" y="T7"/>
                  </a:cxn>
                </a:cxnLst>
                <a:rect l="0" t="0" r="r" b="b"/>
                <a:pathLst>
                  <a:path w="17" h="10">
                    <a:moveTo>
                      <a:pt x="17" y="0"/>
                    </a:moveTo>
                    <a:lnTo>
                      <a:pt x="0" y="0"/>
                    </a:lnTo>
                    <a:lnTo>
                      <a:pt x="7" y="10"/>
                    </a:lnTo>
                    <a:lnTo>
                      <a:pt x="17"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72" name="Freeform 81"/>
              <p:cNvSpPr>
                <a:spLocks/>
              </p:cNvSpPr>
              <p:nvPr/>
            </p:nvSpPr>
            <p:spPr bwMode="auto">
              <a:xfrm>
                <a:off x="3549933" y="3657707"/>
                <a:ext cx="21731" cy="17992"/>
              </a:xfrm>
              <a:custGeom>
                <a:avLst/>
                <a:gdLst>
                  <a:gd name="T0" fmla="*/ 16 w 16"/>
                  <a:gd name="T1" fmla="*/ 0 h 10"/>
                  <a:gd name="T2" fmla="*/ 0 w 16"/>
                  <a:gd name="T3" fmla="*/ 0 h 10"/>
                  <a:gd name="T4" fmla="*/ 7 w 16"/>
                  <a:gd name="T5" fmla="*/ 10 h 10"/>
                  <a:gd name="T6" fmla="*/ 16 w 16"/>
                  <a:gd name="T7" fmla="*/ 0 h 10"/>
                </a:gdLst>
                <a:ahLst/>
                <a:cxnLst>
                  <a:cxn ang="0">
                    <a:pos x="T0" y="T1"/>
                  </a:cxn>
                  <a:cxn ang="0">
                    <a:pos x="T2" y="T3"/>
                  </a:cxn>
                  <a:cxn ang="0">
                    <a:pos x="T4" y="T5"/>
                  </a:cxn>
                  <a:cxn ang="0">
                    <a:pos x="T6" y="T7"/>
                  </a:cxn>
                </a:cxnLst>
                <a:rect l="0" t="0" r="r" b="b"/>
                <a:pathLst>
                  <a:path w="16" h="10">
                    <a:moveTo>
                      <a:pt x="16" y="0"/>
                    </a:moveTo>
                    <a:lnTo>
                      <a:pt x="0" y="0"/>
                    </a:lnTo>
                    <a:lnTo>
                      <a:pt x="7" y="10"/>
                    </a:lnTo>
                    <a:lnTo>
                      <a:pt x="16"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73" name="Freeform 83"/>
              <p:cNvSpPr>
                <a:spLocks/>
              </p:cNvSpPr>
              <p:nvPr/>
            </p:nvSpPr>
            <p:spPr bwMode="auto">
              <a:xfrm>
                <a:off x="3534411" y="3657707"/>
                <a:ext cx="21731" cy="17992"/>
              </a:xfrm>
              <a:custGeom>
                <a:avLst/>
                <a:gdLst>
                  <a:gd name="T0" fmla="*/ 16 w 16"/>
                  <a:gd name="T1" fmla="*/ 0 h 10"/>
                  <a:gd name="T2" fmla="*/ 0 w 16"/>
                  <a:gd name="T3" fmla="*/ 0 h 10"/>
                  <a:gd name="T4" fmla="*/ 9 w 16"/>
                  <a:gd name="T5" fmla="*/ 10 h 10"/>
                  <a:gd name="T6" fmla="*/ 16 w 16"/>
                  <a:gd name="T7" fmla="*/ 0 h 10"/>
                </a:gdLst>
                <a:ahLst/>
                <a:cxnLst>
                  <a:cxn ang="0">
                    <a:pos x="T0" y="T1"/>
                  </a:cxn>
                  <a:cxn ang="0">
                    <a:pos x="T2" y="T3"/>
                  </a:cxn>
                  <a:cxn ang="0">
                    <a:pos x="T4" y="T5"/>
                  </a:cxn>
                  <a:cxn ang="0">
                    <a:pos x="T6" y="T7"/>
                  </a:cxn>
                </a:cxnLst>
                <a:rect l="0" t="0" r="r" b="b"/>
                <a:pathLst>
                  <a:path w="16" h="10">
                    <a:moveTo>
                      <a:pt x="16" y="0"/>
                    </a:moveTo>
                    <a:lnTo>
                      <a:pt x="0" y="0"/>
                    </a:lnTo>
                    <a:lnTo>
                      <a:pt x="9" y="10"/>
                    </a:lnTo>
                    <a:lnTo>
                      <a:pt x="16"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74" name="Freeform 85"/>
              <p:cNvSpPr>
                <a:spLocks/>
              </p:cNvSpPr>
              <p:nvPr/>
            </p:nvSpPr>
            <p:spPr bwMode="auto">
              <a:xfrm>
                <a:off x="3532858" y="3645112"/>
                <a:ext cx="20179" cy="12595"/>
              </a:xfrm>
              <a:custGeom>
                <a:avLst/>
                <a:gdLst>
                  <a:gd name="T0" fmla="*/ 16 w 16"/>
                  <a:gd name="T1" fmla="*/ 0 h 7"/>
                  <a:gd name="T2" fmla="*/ 0 w 16"/>
                  <a:gd name="T3" fmla="*/ 0 h 7"/>
                  <a:gd name="T4" fmla="*/ 9 w 16"/>
                  <a:gd name="T5" fmla="*/ 7 h 7"/>
                  <a:gd name="T6" fmla="*/ 16 w 16"/>
                  <a:gd name="T7" fmla="*/ 0 h 7"/>
                </a:gdLst>
                <a:ahLst/>
                <a:cxnLst>
                  <a:cxn ang="0">
                    <a:pos x="T0" y="T1"/>
                  </a:cxn>
                  <a:cxn ang="0">
                    <a:pos x="T2" y="T3"/>
                  </a:cxn>
                  <a:cxn ang="0">
                    <a:pos x="T4" y="T5"/>
                  </a:cxn>
                  <a:cxn ang="0">
                    <a:pos x="T6" y="T7"/>
                  </a:cxn>
                </a:cxnLst>
                <a:rect l="0" t="0" r="r" b="b"/>
                <a:pathLst>
                  <a:path w="16" h="7">
                    <a:moveTo>
                      <a:pt x="16" y="0"/>
                    </a:moveTo>
                    <a:lnTo>
                      <a:pt x="0" y="0"/>
                    </a:lnTo>
                    <a:lnTo>
                      <a:pt x="9" y="7"/>
                    </a:lnTo>
                    <a:lnTo>
                      <a:pt x="16"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75" name="Freeform 87"/>
              <p:cNvSpPr>
                <a:spLocks/>
              </p:cNvSpPr>
              <p:nvPr/>
            </p:nvSpPr>
            <p:spPr bwMode="auto">
              <a:xfrm>
                <a:off x="3518889" y="3645112"/>
                <a:ext cx="26387" cy="12595"/>
              </a:xfrm>
              <a:custGeom>
                <a:avLst/>
                <a:gdLst>
                  <a:gd name="T0" fmla="*/ 19 w 19"/>
                  <a:gd name="T1" fmla="*/ 0 h 7"/>
                  <a:gd name="T2" fmla="*/ 0 w 19"/>
                  <a:gd name="T3" fmla="*/ 0 h 7"/>
                  <a:gd name="T4" fmla="*/ 10 w 19"/>
                  <a:gd name="T5" fmla="*/ 7 h 7"/>
                  <a:gd name="T6" fmla="*/ 19 w 19"/>
                  <a:gd name="T7" fmla="*/ 0 h 7"/>
                </a:gdLst>
                <a:ahLst/>
                <a:cxnLst>
                  <a:cxn ang="0">
                    <a:pos x="T0" y="T1"/>
                  </a:cxn>
                  <a:cxn ang="0">
                    <a:pos x="T2" y="T3"/>
                  </a:cxn>
                  <a:cxn ang="0">
                    <a:pos x="T4" y="T5"/>
                  </a:cxn>
                  <a:cxn ang="0">
                    <a:pos x="T6" y="T7"/>
                  </a:cxn>
                </a:cxnLst>
                <a:rect l="0" t="0" r="r" b="b"/>
                <a:pathLst>
                  <a:path w="19" h="7">
                    <a:moveTo>
                      <a:pt x="19" y="0"/>
                    </a:moveTo>
                    <a:lnTo>
                      <a:pt x="0" y="0"/>
                    </a:lnTo>
                    <a:lnTo>
                      <a:pt x="10" y="7"/>
                    </a:lnTo>
                    <a:lnTo>
                      <a:pt x="19"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76" name="Freeform 89"/>
              <p:cNvSpPr>
                <a:spLocks/>
              </p:cNvSpPr>
              <p:nvPr/>
            </p:nvSpPr>
            <p:spPr bwMode="auto">
              <a:xfrm>
                <a:off x="3517336" y="3645112"/>
                <a:ext cx="20179" cy="12595"/>
              </a:xfrm>
              <a:custGeom>
                <a:avLst/>
                <a:gdLst>
                  <a:gd name="T0" fmla="*/ 16 w 16"/>
                  <a:gd name="T1" fmla="*/ 0 h 7"/>
                  <a:gd name="T2" fmla="*/ 0 w 16"/>
                  <a:gd name="T3" fmla="*/ 0 h 7"/>
                  <a:gd name="T4" fmla="*/ 7 w 16"/>
                  <a:gd name="T5" fmla="*/ 7 h 7"/>
                  <a:gd name="T6" fmla="*/ 16 w 16"/>
                  <a:gd name="T7" fmla="*/ 0 h 7"/>
                </a:gdLst>
                <a:ahLst/>
                <a:cxnLst>
                  <a:cxn ang="0">
                    <a:pos x="T0" y="T1"/>
                  </a:cxn>
                  <a:cxn ang="0">
                    <a:pos x="T2" y="T3"/>
                  </a:cxn>
                  <a:cxn ang="0">
                    <a:pos x="T4" y="T5"/>
                  </a:cxn>
                  <a:cxn ang="0">
                    <a:pos x="T6" y="T7"/>
                  </a:cxn>
                </a:cxnLst>
                <a:rect l="0" t="0" r="r" b="b"/>
                <a:pathLst>
                  <a:path w="16" h="7">
                    <a:moveTo>
                      <a:pt x="16" y="0"/>
                    </a:moveTo>
                    <a:lnTo>
                      <a:pt x="0" y="0"/>
                    </a:lnTo>
                    <a:lnTo>
                      <a:pt x="7" y="7"/>
                    </a:lnTo>
                    <a:lnTo>
                      <a:pt x="16"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77" name="Freeform 91"/>
              <p:cNvSpPr>
                <a:spLocks/>
              </p:cNvSpPr>
              <p:nvPr/>
            </p:nvSpPr>
            <p:spPr bwMode="auto">
              <a:xfrm>
                <a:off x="3509575" y="3645112"/>
                <a:ext cx="23283" cy="12595"/>
              </a:xfrm>
              <a:custGeom>
                <a:avLst/>
                <a:gdLst>
                  <a:gd name="T0" fmla="*/ 17 w 17"/>
                  <a:gd name="T1" fmla="*/ 0 h 7"/>
                  <a:gd name="T2" fmla="*/ 0 w 17"/>
                  <a:gd name="T3" fmla="*/ 0 h 7"/>
                  <a:gd name="T4" fmla="*/ 7 w 17"/>
                  <a:gd name="T5" fmla="*/ 7 h 7"/>
                  <a:gd name="T6" fmla="*/ 17 w 17"/>
                  <a:gd name="T7" fmla="*/ 0 h 7"/>
                </a:gdLst>
                <a:ahLst/>
                <a:cxnLst>
                  <a:cxn ang="0">
                    <a:pos x="T0" y="T1"/>
                  </a:cxn>
                  <a:cxn ang="0">
                    <a:pos x="T2" y="T3"/>
                  </a:cxn>
                  <a:cxn ang="0">
                    <a:pos x="T4" y="T5"/>
                  </a:cxn>
                  <a:cxn ang="0">
                    <a:pos x="T6" y="T7"/>
                  </a:cxn>
                </a:cxnLst>
                <a:rect l="0" t="0" r="r" b="b"/>
                <a:pathLst>
                  <a:path w="17" h="7">
                    <a:moveTo>
                      <a:pt x="17" y="0"/>
                    </a:moveTo>
                    <a:lnTo>
                      <a:pt x="0" y="0"/>
                    </a:lnTo>
                    <a:lnTo>
                      <a:pt x="7" y="7"/>
                    </a:lnTo>
                    <a:lnTo>
                      <a:pt x="17"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78" name="Freeform 93"/>
              <p:cNvSpPr>
                <a:spLocks/>
              </p:cNvSpPr>
              <p:nvPr/>
            </p:nvSpPr>
            <p:spPr bwMode="auto">
              <a:xfrm>
                <a:off x="3494053" y="3645112"/>
                <a:ext cx="23283" cy="12595"/>
              </a:xfrm>
              <a:custGeom>
                <a:avLst/>
                <a:gdLst>
                  <a:gd name="T0" fmla="*/ 17 w 17"/>
                  <a:gd name="T1" fmla="*/ 0 h 7"/>
                  <a:gd name="T2" fmla="*/ 0 w 17"/>
                  <a:gd name="T3" fmla="*/ 0 h 7"/>
                  <a:gd name="T4" fmla="*/ 10 w 17"/>
                  <a:gd name="T5" fmla="*/ 7 h 7"/>
                  <a:gd name="T6" fmla="*/ 17 w 17"/>
                  <a:gd name="T7" fmla="*/ 0 h 7"/>
                </a:gdLst>
                <a:ahLst/>
                <a:cxnLst>
                  <a:cxn ang="0">
                    <a:pos x="T0" y="T1"/>
                  </a:cxn>
                  <a:cxn ang="0">
                    <a:pos x="T2" y="T3"/>
                  </a:cxn>
                  <a:cxn ang="0">
                    <a:pos x="T4" y="T5"/>
                  </a:cxn>
                  <a:cxn ang="0">
                    <a:pos x="T6" y="T7"/>
                  </a:cxn>
                </a:cxnLst>
                <a:rect l="0" t="0" r="r" b="b"/>
                <a:pathLst>
                  <a:path w="17" h="7">
                    <a:moveTo>
                      <a:pt x="17" y="0"/>
                    </a:moveTo>
                    <a:lnTo>
                      <a:pt x="0" y="0"/>
                    </a:lnTo>
                    <a:lnTo>
                      <a:pt x="10" y="7"/>
                    </a:lnTo>
                    <a:lnTo>
                      <a:pt x="17"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79" name="Freeform 95"/>
              <p:cNvSpPr>
                <a:spLocks/>
              </p:cNvSpPr>
              <p:nvPr/>
            </p:nvSpPr>
            <p:spPr bwMode="auto">
              <a:xfrm>
                <a:off x="3435068" y="3645112"/>
                <a:ext cx="23283" cy="12595"/>
              </a:xfrm>
              <a:custGeom>
                <a:avLst/>
                <a:gdLst>
                  <a:gd name="T0" fmla="*/ 17 w 17"/>
                  <a:gd name="T1" fmla="*/ 0 h 7"/>
                  <a:gd name="T2" fmla="*/ 0 w 17"/>
                  <a:gd name="T3" fmla="*/ 0 h 7"/>
                  <a:gd name="T4" fmla="*/ 10 w 17"/>
                  <a:gd name="T5" fmla="*/ 7 h 7"/>
                  <a:gd name="T6" fmla="*/ 17 w 17"/>
                  <a:gd name="T7" fmla="*/ 0 h 7"/>
                </a:gdLst>
                <a:ahLst/>
                <a:cxnLst>
                  <a:cxn ang="0">
                    <a:pos x="T0" y="T1"/>
                  </a:cxn>
                  <a:cxn ang="0">
                    <a:pos x="T2" y="T3"/>
                  </a:cxn>
                  <a:cxn ang="0">
                    <a:pos x="T4" y="T5"/>
                  </a:cxn>
                  <a:cxn ang="0">
                    <a:pos x="T6" y="T7"/>
                  </a:cxn>
                </a:cxnLst>
                <a:rect l="0" t="0" r="r" b="b"/>
                <a:pathLst>
                  <a:path w="17" h="7">
                    <a:moveTo>
                      <a:pt x="17" y="0"/>
                    </a:moveTo>
                    <a:lnTo>
                      <a:pt x="0" y="0"/>
                    </a:lnTo>
                    <a:lnTo>
                      <a:pt x="10" y="7"/>
                    </a:lnTo>
                    <a:lnTo>
                      <a:pt x="17"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80" name="Freeform 97"/>
              <p:cNvSpPr>
                <a:spLocks/>
              </p:cNvSpPr>
              <p:nvPr/>
            </p:nvSpPr>
            <p:spPr bwMode="auto">
              <a:xfrm>
                <a:off x="3253458" y="3598334"/>
                <a:ext cx="24836" cy="12595"/>
              </a:xfrm>
              <a:custGeom>
                <a:avLst/>
                <a:gdLst>
                  <a:gd name="T0" fmla="*/ 19 w 19"/>
                  <a:gd name="T1" fmla="*/ 0 h 7"/>
                  <a:gd name="T2" fmla="*/ 0 w 19"/>
                  <a:gd name="T3" fmla="*/ 0 h 7"/>
                  <a:gd name="T4" fmla="*/ 9 w 19"/>
                  <a:gd name="T5" fmla="*/ 7 h 7"/>
                  <a:gd name="T6" fmla="*/ 19 w 19"/>
                  <a:gd name="T7" fmla="*/ 0 h 7"/>
                </a:gdLst>
                <a:ahLst/>
                <a:cxnLst>
                  <a:cxn ang="0">
                    <a:pos x="T0" y="T1"/>
                  </a:cxn>
                  <a:cxn ang="0">
                    <a:pos x="T2" y="T3"/>
                  </a:cxn>
                  <a:cxn ang="0">
                    <a:pos x="T4" y="T5"/>
                  </a:cxn>
                  <a:cxn ang="0">
                    <a:pos x="T6" y="T7"/>
                  </a:cxn>
                </a:cxnLst>
                <a:rect l="0" t="0" r="r" b="b"/>
                <a:pathLst>
                  <a:path w="19" h="7">
                    <a:moveTo>
                      <a:pt x="19" y="0"/>
                    </a:moveTo>
                    <a:lnTo>
                      <a:pt x="0" y="0"/>
                    </a:lnTo>
                    <a:lnTo>
                      <a:pt x="9" y="7"/>
                    </a:lnTo>
                    <a:lnTo>
                      <a:pt x="19"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81" name="Freeform 99"/>
              <p:cNvSpPr>
                <a:spLocks/>
              </p:cNvSpPr>
              <p:nvPr/>
            </p:nvSpPr>
            <p:spPr bwMode="auto">
              <a:xfrm>
                <a:off x="3048564" y="3529965"/>
                <a:ext cx="24836" cy="12595"/>
              </a:xfrm>
              <a:custGeom>
                <a:avLst/>
                <a:gdLst>
                  <a:gd name="T0" fmla="*/ 19 w 19"/>
                  <a:gd name="T1" fmla="*/ 0 h 7"/>
                  <a:gd name="T2" fmla="*/ 0 w 19"/>
                  <a:gd name="T3" fmla="*/ 0 h 7"/>
                  <a:gd name="T4" fmla="*/ 9 w 19"/>
                  <a:gd name="T5" fmla="*/ 7 h 7"/>
                  <a:gd name="T6" fmla="*/ 19 w 19"/>
                  <a:gd name="T7" fmla="*/ 0 h 7"/>
                </a:gdLst>
                <a:ahLst/>
                <a:cxnLst>
                  <a:cxn ang="0">
                    <a:pos x="T0" y="T1"/>
                  </a:cxn>
                  <a:cxn ang="0">
                    <a:pos x="T2" y="T3"/>
                  </a:cxn>
                  <a:cxn ang="0">
                    <a:pos x="T4" y="T5"/>
                  </a:cxn>
                  <a:cxn ang="0">
                    <a:pos x="T6" y="T7"/>
                  </a:cxn>
                </a:cxnLst>
                <a:rect l="0" t="0" r="r" b="b"/>
                <a:pathLst>
                  <a:path w="19" h="7">
                    <a:moveTo>
                      <a:pt x="19" y="0"/>
                    </a:moveTo>
                    <a:lnTo>
                      <a:pt x="0" y="0"/>
                    </a:lnTo>
                    <a:lnTo>
                      <a:pt x="9" y="7"/>
                    </a:lnTo>
                    <a:lnTo>
                      <a:pt x="19"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82" name="Freeform 101"/>
              <p:cNvSpPr>
                <a:spLocks/>
              </p:cNvSpPr>
              <p:nvPr/>
            </p:nvSpPr>
            <p:spPr bwMode="auto">
              <a:xfrm>
                <a:off x="2852985" y="3470594"/>
                <a:ext cx="26388" cy="16192"/>
              </a:xfrm>
              <a:custGeom>
                <a:avLst/>
                <a:gdLst>
                  <a:gd name="T0" fmla="*/ 19 w 19"/>
                  <a:gd name="T1" fmla="*/ 0 h 9"/>
                  <a:gd name="T2" fmla="*/ 0 w 19"/>
                  <a:gd name="T3" fmla="*/ 0 h 9"/>
                  <a:gd name="T4" fmla="*/ 9 w 19"/>
                  <a:gd name="T5" fmla="*/ 9 h 9"/>
                  <a:gd name="T6" fmla="*/ 19 w 19"/>
                  <a:gd name="T7" fmla="*/ 0 h 9"/>
                </a:gdLst>
                <a:ahLst/>
                <a:cxnLst>
                  <a:cxn ang="0">
                    <a:pos x="T0" y="T1"/>
                  </a:cxn>
                  <a:cxn ang="0">
                    <a:pos x="T2" y="T3"/>
                  </a:cxn>
                  <a:cxn ang="0">
                    <a:pos x="T4" y="T5"/>
                  </a:cxn>
                  <a:cxn ang="0">
                    <a:pos x="T6" y="T7"/>
                  </a:cxn>
                </a:cxnLst>
                <a:rect l="0" t="0" r="r" b="b"/>
                <a:pathLst>
                  <a:path w="19" h="9">
                    <a:moveTo>
                      <a:pt x="19" y="0"/>
                    </a:moveTo>
                    <a:lnTo>
                      <a:pt x="0" y="0"/>
                    </a:lnTo>
                    <a:lnTo>
                      <a:pt x="9" y="9"/>
                    </a:lnTo>
                    <a:lnTo>
                      <a:pt x="19"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83" name="Freeform 103"/>
              <p:cNvSpPr>
                <a:spLocks/>
              </p:cNvSpPr>
              <p:nvPr/>
            </p:nvSpPr>
            <p:spPr bwMode="auto">
              <a:xfrm>
                <a:off x="2713285" y="3431012"/>
                <a:ext cx="23284" cy="17992"/>
              </a:xfrm>
              <a:custGeom>
                <a:avLst/>
                <a:gdLst>
                  <a:gd name="T0" fmla="*/ 17 w 17"/>
                  <a:gd name="T1" fmla="*/ 0 h 10"/>
                  <a:gd name="T2" fmla="*/ 0 w 17"/>
                  <a:gd name="T3" fmla="*/ 0 h 10"/>
                  <a:gd name="T4" fmla="*/ 10 w 17"/>
                  <a:gd name="T5" fmla="*/ 10 h 10"/>
                  <a:gd name="T6" fmla="*/ 17 w 17"/>
                  <a:gd name="T7" fmla="*/ 0 h 10"/>
                </a:gdLst>
                <a:ahLst/>
                <a:cxnLst>
                  <a:cxn ang="0">
                    <a:pos x="T0" y="T1"/>
                  </a:cxn>
                  <a:cxn ang="0">
                    <a:pos x="T2" y="T3"/>
                  </a:cxn>
                  <a:cxn ang="0">
                    <a:pos x="T4" y="T5"/>
                  </a:cxn>
                  <a:cxn ang="0">
                    <a:pos x="T6" y="T7"/>
                  </a:cxn>
                </a:cxnLst>
                <a:rect l="0" t="0" r="r" b="b"/>
                <a:pathLst>
                  <a:path w="17" h="10">
                    <a:moveTo>
                      <a:pt x="17" y="0"/>
                    </a:moveTo>
                    <a:lnTo>
                      <a:pt x="0" y="0"/>
                    </a:lnTo>
                    <a:lnTo>
                      <a:pt x="10" y="10"/>
                    </a:lnTo>
                    <a:lnTo>
                      <a:pt x="17"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84" name="Freeform 105"/>
              <p:cNvSpPr>
                <a:spLocks/>
              </p:cNvSpPr>
              <p:nvPr/>
            </p:nvSpPr>
            <p:spPr bwMode="auto">
              <a:xfrm>
                <a:off x="2531675" y="3371639"/>
                <a:ext cx="24836" cy="17992"/>
              </a:xfrm>
              <a:custGeom>
                <a:avLst/>
                <a:gdLst>
                  <a:gd name="T0" fmla="*/ 19 w 19"/>
                  <a:gd name="T1" fmla="*/ 0 h 10"/>
                  <a:gd name="T2" fmla="*/ 0 w 19"/>
                  <a:gd name="T3" fmla="*/ 0 h 10"/>
                  <a:gd name="T4" fmla="*/ 9 w 19"/>
                  <a:gd name="T5" fmla="*/ 10 h 10"/>
                  <a:gd name="T6" fmla="*/ 19 w 19"/>
                  <a:gd name="T7" fmla="*/ 0 h 10"/>
                </a:gdLst>
                <a:ahLst/>
                <a:cxnLst>
                  <a:cxn ang="0">
                    <a:pos x="T0" y="T1"/>
                  </a:cxn>
                  <a:cxn ang="0">
                    <a:pos x="T2" y="T3"/>
                  </a:cxn>
                  <a:cxn ang="0">
                    <a:pos x="T4" y="T5"/>
                  </a:cxn>
                  <a:cxn ang="0">
                    <a:pos x="T6" y="T7"/>
                  </a:cxn>
                </a:cxnLst>
                <a:rect l="0" t="0" r="r" b="b"/>
                <a:pathLst>
                  <a:path w="19" h="10">
                    <a:moveTo>
                      <a:pt x="19" y="0"/>
                    </a:moveTo>
                    <a:lnTo>
                      <a:pt x="0" y="0"/>
                    </a:lnTo>
                    <a:lnTo>
                      <a:pt x="9" y="10"/>
                    </a:lnTo>
                    <a:lnTo>
                      <a:pt x="19"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85" name="Freeform 107"/>
              <p:cNvSpPr>
                <a:spLocks/>
              </p:cNvSpPr>
              <p:nvPr/>
            </p:nvSpPr>
            <p:spPr bwMode="auto">
              <a:xfrm>
                <a:off x="2477347" y="3371639"/>
                <a:ext cx="23284" cy="17992"/>
              </a:xfrm>
              <a:custGeom>
                <a:avLst/>
                <a:gdLst>
                  <a:gd name="T0" fmla="*/ 17 w 17"/>
                  <a:gd name="T1" fmla="*/ 0 h 10"/>
                  <a:gd name="T2" fmla="*/ 0 w 17"/>
                  <a:gd name="T3" fmla="*/ 0 h 10"/>
                  <a:gd name="T4" fmla="*/ 8 w 17"/>
                  <a:gd name="T5" fmla="*/ 10 h 10"/>
                  <a:gd name="T6" fmla="*/ 17 w 17"/>
                  <a:gd name="T7" fmla="*/ 0 h 10"/>
                </a:gdLst>
                <a:ahLst/>
                <a:cxnLst>
                  <a:cxn ang="0">
                    <a:pos x="T0" y="T1"/>
                  </a:cxn>
                  <a:cxn ang="0">
                    <a:pos x="T2" y="T3"/>
                  </a:cxn>
                  <a:cxn ang="0">
                    <a:pos x="T4" y="T5"/>
                  </a:cxn>
                  <a:cxn ang="0">
                    <a:pos x="T6" y="T7"/>
                  </a:cxn>
                </a:cxnLst>
                <a:rect l="0" t="0" r="r" b="b"/>
                <a:pathLst>
                  <a:path w="17" h="10">
                    <a:moveTo>
                      <a:pt x="17" y="0"/>
                    </a:moveTo>
                    <a:lnTo>
                      <a:pt x="0" y="0"/>
                    </a:lnTo>
                    <a:lnTo>
                      <a:pt x="8" y="10"/>
                    </a:lnTo>
                    <a:lnTo>
                      <a:pt x="17"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86" name="Freeform 109"/>
              <p:cNvSpPr>
                <a:spLocks/>
              </p:cNvSpPr>
              <p:nvPr/>
            </p:nvSpPr>
            <p:spPr bwMode="auto">
              <a:xfrm>
                <a:off x="2295738" y="3260090"/>
                <a:ext cx="21731" cy="14393"/>
              </a:xfrm>
              <a:custGeom>
                <a:avLst/>
                <a:gdLst>
                  <a:gd name="T0" fmla="*/ 16 w 16"/>
                  <a:gd name="T1" fmla="*/ 0 h 8"/>
                  <a:gd name="T2" fmla="*/ 0 w 16"/>
                  <a:gd name="T3" fmla="*/ 0 h 8"/>
                  <a:gd name="T4" fmla="*/ 9 w 16"/>
                  <a:gd name="T5" fmla="*/ 8 h 8"/>
                  <a:gd name="T6" fmla="*/ 16 w 16"/>
                  <a:gd name="T7" fmla="*/ 0 h 8"/>
                </a:gdLst>
                <a:ahLst/>
                <a:cxnLst>
                  <a:cxn ang="0">
                    <a:pos x="T0" y="T1"/>
                  </a:cxn>
                  <a:cxn ang="0">
                    <a:pos x="T2" y="T3"/>
                  </a:cxn>
                  <a:cxn ang="0">
                    <a:pos x="T4" y="T5"/>
                  </a:cxn>
                  <a:cxn ang="0">
                    <a:pos x="T6" y="T7"/>
                  </a:cxn>
                </a:cxnLst>
                <a:rect l="0" t="0" r="r" b="b"/>
                <a:pathLst>
                  <a:path w="16" h="8">
                    <a:moveTo>
                      <a:pt x="16" y="0"/>
                    </a:moveTo>
                    <a:lnTo>
                      <a:pt x="0" y="0"/>
                    </a:lnTo>
                    <a:lnTo>
                      <a:pt x="9" y="8"/>
                    </a:lnTo>
                    <a:lnTo>
                      <a:pt x="16"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87" name="Freeform 111"/>
              <p:cNvSpPr>
                <a:spLocks/>
              </p:cNvSpPr>
              <p:nvPr/>
            </p:nvSpPr>
            <p:spPr bwMode="auto">
              <a:xfrm>
                <a:off x="2052038" y="3098165"/>
                <a:ext cx="20179" cy="12595"/>
              </a:xfrm>
              <a:custGeom>
                <a:avLst/>
                <a:gdLst>
                  <a:gd name="T0" fmla="*/ 17 w 17"/>
                  <a:gd name="T1" fmla="*/ 0 h 7"/>
                  <a:gd name="T2" fmla="*/ 0 w 17"/>
                  <a:gd name="T3" fmla="*/ 0 h 7"/>
                  <a:gd name="T4" fmla="*/ 10 w 17"/>
                  <a:gd name="T5" fmla="*/ 7 h 7"/>
                  <a:gd name="T6" fmla="*/ 17 w 17"/>
                  <a:gd name="T7" fmla="*/ 0 h 7"/>
                </a:gdLst>
                <a:ahLst/>
                <a:cxnLst>
                  <a:cxn ang="0">
                    <a:pos x="T0" y="T1"/>
                  </a:cxn>
                  <a:cxn ang="0">
                    <a:pos x="T2" y="T3"/>
                  </a:cxn>
                  <a:cxn ang="0">
                    <a:pos x="T4" y="T5"/>
                  </a:cxn>
                  <a:cxn ang="0">
                    <a:pos x="T6" y="T7"/>
                  </a:cxn>
                </a:cxnLst>
                <a:rect l="0" t="0" r="r" b="b"/>
                <a:pathLst>
                  <a:path w="17" h="7">
                    <a:moveTo>
                      <a:pt x="17" y="0"/>
                    </a:moveTo>
                    <a:lnTo>
                      <a:pt x="0" y="0"/>
                    </a:lnTo>
                    <a:lnTo>
                      <a:pt x="10" y="7"/>
                    </a:lnTo>
                    <a:lnTo>
                      <a:pt x="17"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88" name="Freeform 113"/>
              <p:cNvSpPr>
                <a:spLocks/>
              </p:cNvSpPr>
              <p:nvPr/>
            </p:nvSpPr>
            <p:spPr bwMode="auto">
              <a:xfrm>
                <a:off x="2041173" y="3098165"/>
                <a:ext cx="23283" cy="12595"/>
              </a:xfrm>
              <a:custGeom>
                <a:avLst/>
                <a:gdLst>
                  <a:gd name="T0" fmla="*/ 17 w 17"/>
                  <a:gd name="T1" fmla="*/ 0 h 7"/>
                  <a:gd name="T2" fmla="*/ 0 w 17"/>
                  <a:gd name="T3" fmla="*/ 0 h 7"/>
                  <a:gd name="T4" fmla="*/ 9 w 17"/>
                  <a:gd name="T5" fmla="*/ 7 h 7"/>
                  <a:gd name="T6" fmla="*/ 17 w 17"/>
                  <a:gd name="T7" fmla="*/ 0 h 7"/>
                </a:gdLst>
                <a:ahLst/>
                <a:cxnLst>
                  <a:cxn ang="0">
                    <a:pos x="T0" y="T1"/>
                  </a:cxn>
                  <a:cxn ang="0">
                    <a:pos x="T2" y="T3"/>
                  </a:cxn>
                  <a:cxn ang="0">
                    <a:pos x="T4" y="T5"/>
                  </a:cxn>
                  <a:cxn ang="0">
                    <a:pos x="T6" y="T7"/>
                  </a:cxn>
                </a:cxnLst>
                <a:rect l="0" t="0" r="r" b="b"/>
                <a:pathLst>
                  <a:path w="17" h="7">
                    <a:moveTo>
                      <a:pt x="17" y="0"/>
                    </a:moveTo>
                    <a:lnTo>
                      <a:pt x="0" y="0"/>
                    </a:lnTo>
                    <a:lnTo>
                      <a:pt x="9" y="7"/>
                    </a:lnTo>
                    <a:lnTo>
                      <a:pt x="17"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89" name="Freeform 115"/>
              <p:cNvSpPr>
                <a:spLocks/>
              </p:cNvSpPr>
              <p:nvPr/>
            </p:nvSpPr>
            <p:spPr bwMode="auto">
              <a:xfrm>
                <a:off x="1946486" y="2992015"/>
                <a:ext cx="24836" cy="16192"/>
              </a:xfrm>
              <a:custGeom>
                <a:avLst/>
                <a:gdLst>
                  <a:gd name="T0" fmla="*/ 19 w 19"/>
                  <a:gd name="T1" fmla="*/ 0 h 9"/>
                  <a:gd name="T2" fmla="*/ 0 w 19"/>
                  <a:gd name="T3" fmla="*/ 0 h 9"/>
                  <a:gd name="T4" fmla="*/ 9 w 19"/>
                  <a:gd name="T5" fmla="*/ 9 h 9"/>
                  <a:gd name="T6" fmla="*/ 19 w 19"/>
                  <a:gd name="T7" fmla="*/ 0 h 9"/>
                </a:gdLst>
                <a:ahLst/>
                <a:cxnLst>
                  <a:cxn ang="0">
                    <a:pos x="T0" y="T1"/>
                  </a:cxn>
                  <a:cxn ang="0">
                    <a:pos x="T2" y="T3"/>
                  </a:cxn>
                  <a:cxn ang="0">
                    <a:pos x="T4" y="T5"/>
                  </a:cxn>
                  <a:cxn ang="0">
                    <a:pos x="T6" y="T7"/>
                  </a:cxn>
                </a:cxnLst>
                <a:rect l="0" t="0" r="r" b="b"/>
                <a:pathLst>
                  <a:path w="19" h="9">
                    <a:moveTo>
                      <a:pt x="19" y="0"/>
                    </a:moveTo>
                    <a:lnTo>
                      <a:pt x="0" y="0"/>
                    </a:lnTo>
                    <a:lnTo>
                      <a:pt x="9" y="9"/>
                    </a:lnTo>
                    <a:lnTo>
                      <a:pt x="19"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90" name="Freeform 117"/>
              <p:cNvSpPr>
                <a:spLocks/>
              </p:cNvSpPr>
              <p:nvPr/>
            </p:nvSpPr>
            <p:spPr bwMode="auto">
              <a:xfrm>
                <a:off x="1868875" y="2966826"/>
                <a:ext cx="24836" cy="12594"/>
              </a:xfrm>
              <a:custGeom>
                <a:avLst/>
                <a:gdLst>
                  <a:gd name="T0" fmla="*/ 18 w 18"/>
                  <a:gd name="T1" fmla="*/ 0 h 7"/>
                  <a:gd name="T2" fmla="*/ 0 w 18"/>
                  <a:gd name="T3" fmla="*/ 0 h 7"/>
                  <a:gd name="T4" fmla="*/ 9 w 18"/>
                  <a:gd name="T5" fmla="*/ 7 h 7"/>
                  <a:gd name="T6" fmla="*/ 18 w 18"/>
                  <a:gd name="T7" fmla="*/ 0 h 7"/>
                </a:gdLst>
                <a:ahLst/>
                <a:cxnLst>
                  <a:cxn ang="0">
                    <a:pos x="T0" y="T1"/>
                  </a:cxn>
                  <a:cxn ang="0">
                    <a:pos x="T2" y="T3"/>
                  </a:cxn>
                  <a:cxn ang="0">
                    <a:pos x="T4" y="T5"/>
                  </a:cxn>
                  <a:cxn ang="0">
                    <a:pos x="T6" y="T7"/>
                  </a:cxn>
                </a:cxnLst>
                <a:rect l="0" t="0" r="r" b="b"/>
                <a:pathLst>
                  <a:path w="18" h="7">
                    <a:moveTo>
                      <a:pt x="18" y="0"/>
                    </a:moveTo>
                    <a:lnTo>
                      <a:pt x="0" y="0"/>
                    </a:lnTo>
                    <a:lnTo>
                      <a:pt x="9" y="7"/>
                    </a:lnTo>
                    <a:lnTo>
                      <a:pt x="18"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91" name="Freeform 119"/>
              <p:cNvSpPr>
                <a:spLocks/>
              </p:cNvSpPr>
              <p:nvPr/>
            </p:nvSpPr>
            <p:spPr bwMode="auto">
              <a:xfrm>
                <a:off x="1788160" y="2898459"/>
                <a:ext cx="23284" cy="16192"/>
              </a:xfrm>
              <a:custGeom>
                <a:avLst/>
                <a:gdLst>
                  <a:gd name="T0" fmla="*/ 17 w 17"/>
                  <a:gd name="T1" fmla="*/ 0 h 9"/>
                  <a:gd name="T2" fmla="*/ 0 w 17"/>
                  <a:gd name="T3" fmla="*/ 0 h 9"/>
                  <a:gd name="T4" fmla="*/ 10 w 17"/>
                  <a:gd name="T5" fmla="*/ 9 h 9"/>
                  <a:gd name="T6" fmla="*/ 17 w 17"/>
                  <a:gd name="T7" fmla="*/ 0 h 9"/>
                </a:gdLst>
                <a:ahLst/>
                <a:cxnLst>
                  <a:cxn ang="0">
                    <a:pos x="T0" y="T1"/>
                  </a:cxn>
                  <a:cxn ang="0">
                    <a:pos x="T2" y="T3"/>
                  </a:cxn>
                  <a:cxn ang="0">
                    <a:pos x="T4" y="T5"/>
                  </a:cxn>
                  <a:cxn ang="0">
                    <a:pos x="T6" y="T7"/>
                  </a:cxn>
                </a:cxnLst>
                <a:rect l="0" t="0" r="r" b="b"/>
                <a:pathLst>
                  <a:path w="17" h="9">
                    <a:moveTo>
                      <a:pt x="17" y="0"/>
                    </a:moveTo>
                    <a:lnTo>
                      <a:pt x="0" y="0"/>
                    </a:lnTo>
                    <a:lnTo>
                      <a:pt x="10" y="9"/>
                    </a:lnTo>
                    <a:lnTo>
                      <a:pt x="17"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92" name="Freeform 121"/>
              <p:cNvSpPr>
                <a:spLocks/>
              </p:cNvSpPr>
              <p:nvPr/>
            </p:nvSpPr>
            <p:spPr bwMode="auto">
              <a:xfrm>
                <a:off x="1747803" y="2867872"/>
                <a:ext cx="21731" cy="17992"/>
              </a:xfrm>
              <a:custGeom>
                <a:avLst/>
                <a:gdLst>
                  <a:gd name="T0" fmla="*/ 17 w 17"/>
                  <a:gd name="T1" fmla="*/ 0 h 10"/>
                  <a:gd name="T2" fmla="*/ 0 w 17"/>
                  <a:gd name="T3" fmla="*/ 0 h 10"/>
                  <a:gd name="T4" fmla="*/ 7 w 17"/>
                  <a:gd name="T5" fmla="*/ 10 h 10"/>
                  <a:gd name="T6" fmla="*/ 17 w 17"/>
                  <a:gd name="T7" fmla="*/ 0 h 10"/>
                </a:gdLst>
                <a:ahLst/>
                <a:cxnLst>
                  <a:cxn ang="0">
                    <a:pos x="T0" y="T1"/>
                  </a:cxn>
                  <a:cxn ang="0">
                    <a:pos x="T2" y="T3"/>
                  </a:cxn>
                  <a:cxn ang="0">
                    <a:pos x="T4" y="T5"/>
                  </a:cxn>
                  <a:cxn ang="0">
                    <a:pos x="T6" y="T7"/>
                  </a:cxn>
                </a:cxnLst>
                <a:rect l="0" t="0" r="r" b="b"/>
                <a:pathLst>
                  <a:path w="17" h="10">
                    <a:moveTo>
                      <a:pt x="17" y="0"/>
                    </a:moveTo>
                    <a:lnTo>
                      <a:pt x="0" y="0"/>
                    </a:lnTo>
                    <a:lnTo>
                      <a:pt x="7" y="10"/>
                    </a:lnTo>
                    <a:lnTo>
                      <a:pt x="17"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93" name="Freeform 123"/>
              <p:cNvSpPr>
                <a:spLocks/>
              </p:cNvSpPr>
              <p:nvPr/>
            </p:nvSpPr>
            <p:spPr bwMode="auto">
              <a:xfrm>
                <a:off x="1707445" y="2842684"/>
                <a:ext cx="21731" cy="12595"/>
              </a:xfrm>
              <a:custGeom>
                <a:avLst/>
                <a:gdLst>
                  <a:gd name="T0" fmla="*/ 16 w 16"/>
                  <a:gd name="T1" fmla="*/ 0 h 7"/>
                  <a:gd name="T2" fmla="*/ 0 w 16"/>
                  <a:gd name="T3" fmla="*/ 0 h 7"/>
                  <a:gd name="T4" fmla="*/ 7 w 16"/>
                  <a:gd name="T5" fmla="*/ 7 h 7"/>
                  <a:gd name="T6" fmla="*/ 16 w 16"/>
                  <a:gd name="T7" fmla="*/ 0 h 7"/>
                </a:gdLst>
                <a:ahLst/>
                <a:cxnLst>
                  <a:cxn ang="0">
                    <a:pos x="T0" y="T1"/>
                  </a:cxn>
                  <a:cxn ang="0">
                    <a:pos x="T2" y="T3"/>
                  </a:cxn>
                  <a:cxn ang="0">
                    <a:pos x="T4" y="T5"/>
                  </a:cxn>
                  <a:cxn ang="0">
                    <a:pos x="T6" y="T7"/>
                  </a:cxn>
                </a:cxnLst>
                <a:rect l="0" t="0" r="r" b="b"/>
                <a:pathLst>
                  <a:path w="16" h="7">
                    <a:moveTo>
                      <a:pt x="16" y="0"/>
                    </a:moveTo>
                    <a:lnTo>
                      <a:pt x="0" y="0"/>
                    </a:lnTo>
                    <a:lnTo>
                      <a:pt x="7" y="7"/>
                    </a:lnTo>
                    <a:lnTo>
                      <a:pt x="16"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94" name="Freeform 125"/>
              <p:cNvSpPr>
                <a:spLocks/>
              </p:cNvSpPr>
              <p:nvPr/>
            </p:nvSpPr>
            <p:spPr bwMode="auto">
              <a:xfrm>
                <a:off x="1651565" y="2830090"/>
                <a:ext cx="23284" cy="16192"/>
              </a:xfrm>
              <a:custGeom>
                <a:avLst/>
                <a:gdLst>
                  <a:gd name="T0" fmla="*/ 17 w 17"/>
                  <a:gd name="T1" fmla="*/ 0 h 9"/>
                  <a:gd name="T2" fmla="*/ 0 w 17"/>
                  <a:gd name="T3" fmla="*/ 0 h 9"/>
                  <a:gd name="T4" fmla="*/ 9 w 17"/>
                  <a:gd name="T5" fmla="*/ 9 h 9"/>
                  <a:gd name="T6" fmla="*/ 17 w 17"/>
                  <a:gd name="T7" fmla="*/ 0 h 9"/>
                </a:gdLst>
                <a:ahLst/>
                <a:cxnLst>
                  <a:cxn ang="0">
                    <a:pos x="T0" y="T1"/>
                  </a:cxn>
                  <a:cxn ang="0">
                    <a:pos x="T2" y="T3"/>
                  </a:cxn>
                  <a:cxn ang="0">
                    <a:pos x="T4" y="T5"/>
                  </a:cxn>
                  <a:cxn ang="0">
                    <a:pos x="T6" y="T7"/>
                  </a:cxn>
                </a:cxnLst>
                <a:rect l="0" t="0" r="r" b="b"/>
                <a:pathLst>
                  <a:path w="17" h="9">
                    <a:moveTo>
                      <a:pt x="17" y="0"/>
                    </a:moveTo>
                    <a:lnTo>
                      <a:pt x="0" y="0"/>
                    </a:lnTo>
                    <a:lnTo>
                      <a:pt x="9" y="9"/>
                    </a:lnTo>
                    <a:lnTo>
                      <a:pt x="17"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95" name="Freeform 127"/>
              <p:cNvSpPr>
                <a:spLocks/>
              </p:cNvSpPr>
              <p:nvPr/>
            </p:nvSpPr>
            <p:spPr bwMode="auto">
              <a:xfrm>
                <a:off x="1572402" y="2783312"/>
                <a:ext cx="20178" cy="16192"/>
              </a:xfrm>
              <a:custGeom>
                <a:avLst/>
                <a:gdLst>
                  <a:gd name="T0" fmla="*/ 16 w 16"/>
                  <a:gd name="T1" fmla="*/ 0 h 9"/>
                  <a:gd name="T2" fmla="*/ 0 w 16"/>
                  <a:gd name="T3" fmla="*/ 0 h 9"/>
                  <a:gd name="T4" fmla="*/ 7 w 16"/>
                  <a:gd name="T5" fmla="*/ 9 h 9"/>
                  <a:gd name="T6" fmla="*/ 16 w 16"/>
                  <a:gd name="T7" fmla="*/ 0 h 9"/>
                </a:gdLst>
                <a:ahLst/>
                <a:cxnLst>
                  <a:cxn ang="0">
                    <a:pos x="T0" y="T1"/>
                  </a:cxn>
                  <a:cxn ang="0">
                    <a:pos x="T2" y="T3"/>
                  </a:cxn>
                  <a:cxn ang="0">
                    <a:pos x="T4" y="T5"/>
                  </a:cxn>
                  <a:cxn ang="0">
                    <a:pos x="T6" y="T7"/>
                  </a:cxn>
                </a:cxnLst>
                <a:rect l="0" t="0" r="r" b="b"/>
                <a:pathLst>
                  <a:path w="16" h="9">
                    <a:moveTo>
                      <a:pt x="16" y="0"/>
                    </a:moveTo>
                    <a:lnTo>
                      <a:pt x="0" y="0"/>
                    </a:lnTo>
                    <a:lnTo>
                      <a:pt x="7" y="9"/>
                    </a:lnTo>
                    <a:lnTo>
                      <a:pt x="16"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96" name="Freeform 129"/>
              <p:cNvSpPr>
                <a:spLocks/>
              </p:cNvSpPr>
              <p:nvPr/>
            </p:nvSpPr>
            <p:spPr bwMode="auto">
              <a:xfrm>
                <a:off x="1555326" y="2783312"/>
                <a:ext cx="24836" cy="16192"/>
              </a:xfrm>
              <a:custGeom>
                <a:avLst/>
                <a:gdLst>
                  <a:gd name="T0" fmla="*/ 19 w 19"/>
                  <a:gd name="T1" fmla="*/ 0 h 9"/>
                  <a:gd name="T2" fmla="*/ 0 w 19"/>
                  <a:gd name="T3" fmla="*/ 0 h 9"/>
                  <a:gd name="T4" fmla="*/ 9 w 19"/>
                  <a:gd name="T5" fmla="*/ 9 h 9"/>
                  <a:gd name="T6" fmla="*/ 19 w 19"/>
                  <a:gd name="T7" fmla="*/ 0 h 9"/>
                </a:gdLst>
                <a:ahLst/>
                <a:cxnLst>
                  <a:cxn ang="0">
                    <a:pos x="T0" y="T1"/>
                  </a:cxn>
                  <a:cxn ang="0">
                    <a:pos x="T2" y="T3"/>
                  </a:cxn>
                  <a:cxn ang="0">
                    <a:pos x="T4" y="T5"/>
                  </a:cxn>
                  <a:cxn ang="0">
                    <a:pos x="T6" y="T7"/>
                  </a:cxn>
                </a:cxnLst>
                <a:rect l="0" t="0" r="r" b="b"/>
                <a:pathLst>
                  <a:path w="19" h="9">
                    <a:moveTo>
                      <a:pt x="19" y="0"/>
                    </a:moveTo>
                    <a:lnTo>
                      <a:pt x="0" y="0"/>
                    </a:lnTo>
                    <a:lnTo>
                      <a:pt x="9" y="9"/>
                    </a:lnTo>
                    <a:lnTo>
                      <a:pt x="19"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97" name="Freeform 131"/>
              <p:cNvSpPr>
                <a:spLocks/>
              </p:cNvSpPr>
              <p:nvPr/>
            </p:nvSpPr>
            <p:spPr bwMode="auto">
              <a:xfrm>
                <a:off x="1552223" y="2765320"/>
                <a:ext cx="23284" cy="12594"/>
              </a:xfrm>
              <a:custGeom>
                <a:avLst/>
                <a:gdLst>
                  <a:gd name="T0" fmla="*/ 17 w 17"/>
                  <a:gd name="T1" fmla="*/ 0 h 7"/>
                  <a:gd name="T2" fmla="*/ 0 w 17"/>
                  <a:gd name="T3" fmla="*/ 0 h 7"/>
                  <a:gd name="T4" fmla="*/ 7 w 17"/>
                  <a:gd name="T5" fmla="*/ 7 h 7"/>
                  <a:gd name="T6" fmla="*/ 17 w 17"/>
                  <a:gd name="T7" fmla="*/ 0 h 7"/>
                </a:gdLst>
                <a:ahLst/>
                <a:cxnLst>
                  <a:cxn ang="0">
                    <a:pos x="T0" y="T1"/>
                  </a:cxn>
                  <a:cxn ang="0">
                    <a:pos x="T2" y="T3"/>
                  </a:cxn>
                  <a:cxn ang="0">
                    <a:pos x="T4" y="T5"/>
                  </a:cxn>
                  <a:cxn ang="0">
                    <a:pos x="T6" y="T7"/>
                  </a:cxn>
                </a:cxnLst>
                <a:rect l="0" t="0" r="r" b="b"/>
                <a:pathLst>
                  <a:path w="17" h="7">
                    <a:moveTo>
                      <a:pt x="17" y="0"/>
                    </a:moveTo>
                    <a:lnTo>
                      <a:pt x="0" y="0"/>
                    </a:lnTo>
                    <a:lnTo>
                      <a:pt x="7" y="7"/>
                    </a:lnTo>
                    <a:lnTo>
                      <a:pt x="17" y="0"/>
                    </a:lnTo>
                    <a:close/>
                  </a:path>
                </a:pathLst>
              </a:custGeom>
              <a:solidFill>
                <a:schemeClr val="accent1"/>
              </a:solidFill>
              <a:ln>
                <a:solidFill>
                  <a:schemeClr val="accent2"/>
                </a:solidFill>
              </a:ln>
            </p:spPr>
            <p:txBody>
              <a:bodyPr/>
              <a:lstStyle/>
              <a:p>
                <a:pPr>
                  <a:lnSpc>
                    <a:spcPct val="90000"/>
                  </a:lnSpc>
                  <a:defRPr/>
                </a:pPr>
                <a:endParaRPr lang="en-GB" sz="1588" dirty="0"/>
              </a:p>
            </p:txBody>
          </p:sp>
          <p:sp>
            <p:nvSpPr>
              <p:cNvPr id="198" name="Line 48"/>
              <p:cNvSpPr>
                <a:spLocks noChangeShapeType="1"/>
              </p:cNvSpPr>
              <p:nvPr/>
            </p:nvSpPr>
            <p:spPr bwMode="auto">
              <a:xfrm>
                <a:off x="4153747" y="3589338"/>
                <a:ext cx="0" cy="71967"/>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199" name="Line 50"/>
              <p:cNvSpPr>
                <a:spLocks noChangeShapeType="1"/>
              </p:cNvSpPr>
              <p:nvPr/>
            </p:nvSpPr>
            <p:spPr bwMode="auto">
              <a:xfrm>
                <a:off x="3720677" y="3589338"/>
                <a:ext cx="0" cy="71967"/>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00" name="Line 52"/>
              <p:cNvSpPr>
                <a:spLocks noChangeShapeType="1"/>
              </p:cNvSpPr>
              <p:nvPr/>
            </p:nvSpPr>
            <p:spPr bwMode="auto">
              <a:xfrm>
                <a:off x="3692737" y="3589338"/>
                <a:ext cx="0" cy="71967"/>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01" name="Line 54"/>
              <p:cNvSpPr>
                <a:spLocks noChangeShapeType="1"/>
              </p:cNvSpPr>
              <p:nvPr/>
            </p:nvSpPr>
            <p:spPr bwMode="auto">
              <a:xfrm>
                <a:off x="3646170" y="3589338"/>
                <a:ext cx="0" cy="71967"/>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02" name="Line 56"/>
              <p:cNvSpPr>
                <a:spLocks noChangeShapeType="1"/>
              </p:cNvSpPr>
              <p:nvPr/>
            </p:nvSpPr>
            <p:spPr bwMode="auto">
              <a:xfrm>
                <a:off x="3639962" y="3589338"/>
                <a:ext cx="0" cy="71967"/>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03" name="Line 58"/>
              <p:cNvSpPr>
                <a:spLocks noChangeShapeType="1"/>
              </p:cNvSpPr>
              <p:nvPr/>
            </p:nvSpPr>
            <p:spPr bwMode="auto">
              <a:xfrm>
                <a:off x="3633753" y="3589338"/>
                <a:ext cx="0" cy="71967"/>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04" name="Line 60"/>
              <p:cNvSpPr>
                <a:spLocks noChangeShapeType="1"/>
              </p:cNvSpPr>
              <p:nvPr/>
            </p:nvSpPr>
            <p:spPr bwMode="auto">
              <a:xfrm>
                <a:off x="3621335" y="3589338"/>
                <a:ext cx="0" cy="71967"/>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05" name="Line 62"/>
              <p:cNvSpPr>
                <a:spLocks noChangeShapeType="1"/>
              </p:cNvSpPr>
              <p:nvPr/>
            </p:nvSpPr>
            <p:spPr bwMode="auto">
              <a:xfrm>
                <a:off x="3618230" y="3589338"/>
                <a:ext cx="0" cy="71967"/>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06" name="Line 64"/>
              <p:cNvSpPr>
                <a:spLocks noChangeShapeType="1"/>
              </p:cNvSpPr>
              <p:nvPr/>
            </p:nvSpPr>
            <p:spPr bwMode="auto">
              <a:xfrm>
                <a:off x="3615126" y="3589338"/>
                <a:ext cx="0" cy="71967"/>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07" name="Line 66"/>
              <p:cNvSpPr>
                <a:spLocks noChangeShapeType="1"/>
              </p:cNvSpPr>
              <p:nvPr/>
            </p:nvSpPr>
            <p:spPr bwMode="auto">
              <a:xfrm>
                <a:off x="3605813" y="3589338"/>
                <a:ext cx="0" cy="71967"/>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08" name="Line 68"/>
              <p:cNvSpPr>
                <a:spLocks noChangeShapeType="1"/>
              </p:cNvSpPr>
              <p:nvPr/>
            </p:nvSpPr>
            <p:spPr bwMode="auto">
              <a:xfrm>
                <a:off x="3601156" y="3589338"/>
                <a:ext cx="0" cy="71967"/>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09" name="Line 70"/>
              <p:cNvSpPr>
                <a:spLocks noChangeShapeType="1"/>
              </p:cNvSpPr>
              <p:nvPr/>
            </p:nvSpPr>
            <p:spPr bwMode="auto">
              <a:xfrm>
                <a:off x="3593395" y="3589338"/>
                <a:ext cx="0" cy="71967"/>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10" name="Line 72"/>
              <p:cNvSpPr>
                <a:spLocks noChangeShapeType="1"/>
              </p:cNvSpPr>
              <p:nvPr/>
            </p:nvSpPr>
            <p:spPr bwMode="auto">
              <a:xfrm>
                <a:off x="3580977" y="3589338"/>
                <a:ext cx="0" cy="71967"/>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11" name="Line 74"/>
              <p:cNvSpPr>
                <a:spLocks noChangeShapeType="1"/>
              </p:cNvSpPr>
              <p:nvPr/>
            </p:nvSpPr>
            <p:spPr bwMode="auto">
              <a:xfrm>
                <a:off x="3577873" y="3589338"/>
                <a:ext cx="0" cy="71967"/>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12" name="Line 76"/>
              <p:cNvSpPr>
                <a:spLocks noChangeShapeType="1"/>
              </p:cNvSpPr>
              <p:nvPr/>
            </p:nvSpPr>
            <p:spPr bwMode="auto">
              <a:xfrm>
                <a:off x="3574768" y="3589338"/>
                <a:ext cx="0" cy="71967"/>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13" name="Line 78"/>
              <p:cNvSpPr>
                <a:spLocks noChangeShapeType="1"/>
              </p:cNvSpPr>
              <p:nvPr/>
            </p:nvSpPr>
            <p:spPr bwMode="auto">
              <a:xfrm>
                <a:off x="3565455" y="3589338"/>
                <a:ext cx="0" cy="71967"/>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14" name="Line 80"/>
              <p:cNvSpPr>
                <a:spLocks noChangeShapeType="1"/>
              </p:cNvSpPr>
              <p:nvPr/>
            </p:nvSpPr>
            <p:spPr bwMode="auto">
              <a:xfrm>
                <a:off x="3560798" y="3589338"/>
                <a:ext cx="0" cy="71967"/>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15" name="Line 82"/>
              <p:cNvSpPr>
                <a:spLocks noChangeShapeType="1"/>
              </p:cNvSpPr>
              <p:nvPr/>
            </p:nvSpPr>
            <p:spPr bwMode="auto">
              <a:xfrm>
                <a:off x="3546828" y="3589338"/>
                <a:ext cx="0" cy="71967"/>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16" name="Line 84"/>
              <p:cNvSpPr>
                <a:spLocks noChangeShapeType="1"/>
              </p:cNvSpPr>
              <p:nvPr/>
            </p:nvSpPr>
            <p:spPr bwMode="auto">
              <a:xfrm>
                <a:off x="3543724" y="3576744"/>
                <a:ext cx="0" cy="68368"/>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17" name="Line 86"/>
              <p:cNvSpPr>
                <a:spLocks noChangeShapeType="1"/>
              </p:cNvSpPr>
              <p:nvPr/>
            </p:nvSpPr>
            <p:spPr bwMode="auto">
              <a:xfrm>
                <a:off x="3532858" y="3576744"/>
                <a:ext cx="0" cy="68368"/>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18" name="Line 88"/>
              <p:cNvSpPr>
                <a:spLocks noChangeShapeType="1"/>
              </p:cNvSpPr>
              <p:nvPr/>
            </p:nvSpPr>
            <p:spPr bwMode="auto">
              <a:xfrm>
                <a:off x="3525097" y="3576744"/>
                <a:ext cx="0" cy="68368"/>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19" name="Line 90"/>
              <p:cNvSpPr>
                <a:spLocks noChangeShapeType="1"/>
              </p:cNvSpPr>
              <p:nvPr/>
            </p:nvSpPr>
            <p:spPr bwMode="auto">
              <a:xfrm>
                <a:off x="3521993" y="3576744"/>
                <a:ext cx="0" cy="68368"/>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20" name="Line 92"/>
              <p:cNvSpPr>
                <a:spLocks noChangeShapeType="1"/>
              </p:cNvSpPr>
              <p:nvPr/>
            </p:nvSpPr>
            <p:spPr bwMode="auto">
              <a:xfrm>
                <a:off x="3508022" y="3576744"/>
                <a:ext cx="0" cy="68368"/>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21" name="Line 94"/>
              <p:cNvSpPr>
                <a:spLocks noChangeShapeType="1"/>
              </p:cNvSpPr>
              <p:nvPr/>
            </p:nvSpPr>
            <p:spPr bwMode="auto">
              <a:xfrm>
                <a:off x="3449038" y="3576744"/>
                <a:ext cx="0" cy="68368"/>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22" name="Line 96"/>
              <p:cNvSpPr>
                <a:spLocks noChangeShapeType="1"/>
              </p:cNvSpPr>
              <p:nvPr/>
            </p:nvSpPr>
            <p:spPr bwMode="auto">
              <a:xfrm>
                <a:off x="3265876" y="3529966"/>
                <a:ext cx="0" cy="68368"/>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23" name="Line 98"/>
              <p:cNvSpPr>
                <a:spLocks noChangeShapeType="1"/>
              </p:cNvSpPr>
              <p:nvPr/>
            </p:nvSpPr>
            <p:spPr bwMode="auto">
              <a:xfrm>
                <a:off x="3060982" y="3461597"/>
                <a:ext cx="0" cy="68368"/>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24" name="Line 100"/>
              <p:cNvSpPr>
                <a:spLocks noChangeShapeType="1"/>
              </p:cNvSpPr>
              <p:nvPr/>
            </p:nvSpPr>
            <p:spPr bwMode="auto">
              <a:xfrm>
                <a:off x="2865402" y="3402225"/>
                <a:ext cx="0" cy="68368"/>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25" name="Line 102"/>
              <p:cNvSpPr>
                <a:spLocks noChangeShapeType="1"/>
              </p:cNvSpPr>
              <p:nvPr/>
            </p:nvSpPr>
            <p:spPr bwMode="auto">
              <a:xfrm>
                <a:off x="2725702" y="3362644"/>
                <a:ext cx="0" cy="68368"/>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26" name="Line 104"/>
              <p:cNvSpPr>
                <a:spLocks noChangeShapeType="1"/>
              </p:cNvSpPr>
              <p:nvPr/>
            </p:nvSpPr>
            <p:spPr bwMode="auto">
              <a:xfrm>
                <a:off x="2544093" y="3303270"/>
                <a:ext cx="0" cy="71967"/>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27" name="Line 106"/>
              <p:cNvSpPr>
                <a:spLocks noChangeShapeType="1"/>
              </p:cNvSpPr>
              <p:nvPr/>
            </p:nvSpPr>
            <p:spPr bwMode="auto">
              <a:xfrm>
                <a:off x="2488213" y="3303270"/>
                <a:ext cx="0" cy="71967"/>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28" name="Line 108"/>
              <p:cNvSpPr>
                <a:spLocks noChangeShapeType="1"/>
              </p:cNvSpPr>
              <p:nvPr/>
            </p:nvSpPr>
            <p:spPr bwMode="auto">
              <a:xfrm>
                <a:off x="2306602" y="3191722"/>
                <a:ext cx="0" cy="68368"/>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29" name="Line 110"/>
              <p:cNvSpPr>
                <a:spLocks noChangeShapeType="1"/>
              </p:cNvSpPr>
              <p:nvPr/>
            </p:nvSpPr>
            <p:spPr bwMode="auto">
              <a:xfrm>
                <a:off x="2064456" y="3029797"/>
                <a:ext cx="0" cy="68368"/>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30" name="Line 112"/>
              <p:cNvSpPr>
                <a:spLocks noChangeShapeType="1"/>
              </p:cNvSpPr>
              <p:nvPr/>
            </p:nvSpPr>
            <p:spPr bwMode="auto">
              <a:xfrm>
                <a:off x="2053590" y="3029797"/>
                <a:ext cx="0" cy="68368"/>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31" name="Line 114"/>
              <p:cNvSpPr>
                <a:spLocks noChangeShapeType="1"/>
              </p:cNvSpPr>
              <p:nvPr/>
            </p:nvSpPr>
            <p:spPr bwMode="auto">
              <a:xfrm>
                <a:off x="1957353" y="2923646"/>
                <a:ext cx="0" cy="71967"/>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32" name="Line 116"/>
              <p:cNvSpPr>
                <a:spLocks noChangeShapeType="1"/>
              </p:cNvSpPr>
              <p:nvPr/>
            </p:nvSpPr>
            <p:spPr bwMode="auto">
              <a:xfrm>
                <a:off x="1881293" y="2893060"/>
                <a:ext cx="0" cy="73766"/>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33" name="Line 118"/>
              <p:cNvSpPr>
                <a:spLocks noChangeShapeType="1"/>
              </p:cNvSpPr>
              <p:nvPr/>
            </p:nvSpPr>
            <p:spPr bwMode="auto">
              <a:xfrm>
                <a:off x="1800578" y="2830090"/>
                <a:ext cx="0" cy="68368"/>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34" name="Line 120"/>
              <p:cNvSpPr>
                <a:spLocks noChangeShapeType="1"/>
              </p:cNvSpPr>
              <p:nvPr/>
            </p:nvSpPr>
            <p:spPr bwMode="auto">
              <a:xfrm>
                <a:off x="1760220" y="2799503"/>
                <a:ext cx="0" cy="71967"/>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35" name="Line 122"/>
              <p:cNvSpPr>
                <a:spLocks noChangeShapeType="1"/>
              </p:cNvSpPr>
              <p:nvPr/>
            </p:nvSpPr>
            <p:spPr bwMode="auto">
              <a:xfrm>
                <a:off x="1716758" y="2768919"/>
                <a:ext cx="0" cy="73765"/>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36" name="Line 124"/>
              <p:cNvSpPr>
                <a:spLocks noChangeShapeType="1"/>
              </p:cNvSpPr>
              <p:nvPr/>
            </p:nvSpPr>
            <p:spPr bwMode="auto">
              <a:xfrm>
                <a:off x="1663982" y="2761721"/>
                <a:ext cx="0" cy="71967"/>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37" name="Line 126"/>
              <p:cNvSpPr>
                <a:spLocks noChangeShapeType="1"/>
              </p:cNvSpPr>
              <p:nvPr/>
            </p:nvSpPr>
            <p:spPr bwMode="auto">
              <a:xfrm>
                <a:off x="1580162" y="2714943"/>
                <a:ext cx="0" cy="71967"/>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38" name="Line 128"/>
              <p:cNvSpPr>
                <a:spLocks noChangeShapeType="1"/>
              </p:cNvSpPr>
              <p:nvPr/>
            </p:nvSpPr>
            <p:spPr bwMode="auto">
              <a:xfrm>
                <a:off x="1567744" y="2714943"/>
                <a:ext cx="0" cy="71967"/>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sp>
            <p:nvSpPr>
              <p:cNvPr id="239" name="Line 130"/>
              <p:cNvSpPr>
                <a:spLocks noChangeShapeType="1"/>
              </p:cNvSpPr>
              <p:nvPr/>
            </p:nvSpPr>
            <p:spPr bwMode="auto">
              <a:xfrm>
                <a:off x="1564640" y="2696952"/>
                <a:ext cx="0" cy="68368"/>
              </a:xfrm>
              <a:prstGeom prst="line">
                <a:avLst/>
              </a:prstGeom>
              <a:noFill/>
              <a:ln w="7938" cap="sq">
                <a:solidFill>
                  <a:schemeClr val="accent2"/>
                </a:solidFill>
                <a:prstDash val="solid"/>
                <a:miter lim="800000"/>
                <a:headEnd/>
                <a:tailEnd/>
              </a:ln>
              <a:extLst/>
            </p:spPr>
            <p:txBody>
              <a:bodyPr/>
              <a:lstStyle/>
              <a:p>
                <a:pPr>
                  <a:lnSpc>
                    <a:spcPct val="90000"/>
                  </a:lnSpc>
                  <a:defRPr/>
                </a:pPr>
                <a:endParaRPr lang="en-GB" sz="1588" dirty="0"/>
              </a:p>
            </p:txBody>
          </p:sp>
        </p:grpSp>
        <p:sp>
          <p:nvSpPr>
            <p:cNvPr id="240" name="Line 132"/>
            <p:cNvSpPr>
              <a:spLocks noChangeShapeType="1"/>
            </p:cNvSpPr>
            <p:nvPr/>
          </p:nvSpPr>
          <p:spPr bwMode="auto">
            <a:xfrm>
              <a:off x="1780196" y="2127341"/>
              <a:ext cx="0" cy="68368"/>
            </a:xfrm>
            <a:prstGeom prst="line">
              <a:avLst/>
            </a:prstGeom>
            <a:noFill/>
            <a:ln w="7938" cap="sq">
              <a:solidFill>
                <a:schemeClr val="tx1"/>
              </a:solidFill>
              <a:prstDash val="solid"/>
              <a:miter lim="800000"/>
              <a:headEnd/>
              <a:tailEnd/>
            </a:ln>
            <a:extLst/>
          </p:spPr>
          <p:txBody>
            <a:bodyPr lIns="89896" tIns="44948" rIns="89896" bIns="44948"/>
            <a:lstStyle/>
            <a:p>
              <a:pPr>
                <a:lnSpc>
                  <a:spcPct val="90000"/>
                </a:lnSpc>
                <a:defRPr/>
              </a:pPr>
              <a:endParaRPr lang="en-GB" sz="1588" dirty="0"/>
            </a:p>
          </p:txBody>
        </p:sp>
        <p:sp>
          <p:nvSpPr>
            <p:cNvPr id="241" name="Freeform 134"/>
            <p:cNvSpPr>
              <a:spLocks/>
            </p:cNvSpPr>
            <p:nvPr/>
          </p:nvSpPr>
          <p:spPr bwMode="auto">
            <a:xfrm>
              <a:off x="6001599" y="3140276"/>
              <a:ext cx="3237616" cy="2006072"/>
            </a:xfrm>
            <a:custGeom>
              <a:avLst/>
              <a:gdLst>
                <a:gd name="T0" fmla="*/ 0 w 2547"/>
                <a:gd name="T1" fmla="*/ 1115 h 1115"/>
                <a:gd name="T2" fmla="*/ 165 w 2547"/>
                <a:gd name="T3" fmla="*/ 275 h 1115"/>
                <a:gd name="T4" fmla="*/ 350 w 2547"/>
                <a:gd name="T5" fmla="*/ 149 h 1115"/>
                <a:gd name="T6" fmla="*/ 539 w 2547"/>
                <a:gd name="T7" fmla="*/ 0 h 1115"/>
                <a:gd name="T8" fmla="*/ 717 w 2547"/>
                <a:gd name="T9" fmla="*/ 268 h 1115"/>
                <a:gd name="T10" fmla="*/ 901 w 2547"/>
                <a:gd name="T11" fmla="*/ 140 h 1115"/>
                <a:gd name="T12" fmla="*/ 1085 w 2547"/>
                <a:gd name="T13" fmla="*/ 88 h 1115"/>
                <a:gd name="T14" fmla="*/ 1272 w 2547"/>
                <a:gd name="T15" fmla="*/ 109 h 1115"/>
                <a:gd name="T16" fmla="*/ 1445 w 2547"/>
                <a:gd name="T17" fmla="*/ 133 h 1115"/>
                <a:gd name="T18" fmla="*/ 1634 w 2547"/>
                <a:gd name="T19" fmla="*/ 194 h 1115"/>
                <a:gd name="T20" fmla="*/ 1819 w 2547"/>
                <a:gd name="T21" fmla="*/ 128 h 1115"/>
                <a:gd name="T22" fmla="*/ 2001 w 2547"/>
                <a:gd name="T23" fmla="*/ 206 h 1115"/>
                <a:gd name="T24" fmla="*/ 2183 w 2547"/>
                <a:gd name="T25" fmla="*/ 263 h 1115"/>
                <a:gd name="T26" fmla="*/ 2365 w 2547"/>
                <a:gd name="T27" fmla="*/ 137 h 1115"/>
                <a:gd name="T28" fmla="*/ 2547 w 2547"/>
                <a:gd name="T29" fmla="*/ 123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47" h="1115">
                  <a:moveTo>
                    <a:pt x="0" y="1115"/>
                  </a:moveTo>
                  <a:lnTo>
                    <a:pt x="165" y="275"/>
                  </a:lnTo>
                  <a:lnTo>
                    <a:pt x="350" y="149"/>
                  </a:lnTo>
                  <a:lnTo>
                    <a:pt x="539" y="0"/>
                  </a:lnTo>
                  <a:lnTo>
                    <a:pt x="717" y="268"/>
                  </a:lnTo>
                  <a:lnTo>
                    <a:pt x="901" y="140"/>
                  </a:lnTo>
                  <a:lnTo>
                    <a:pt x="1085" y="88"/>
                  </a:lnTo>
                  <a:lnTo>
                    <a:pt x="1272" y="109"/>
                  </a:lnTo>
                  <a:lnTo>
                    <a:pt x="1445" y="133"/>
                  </a:lnTo>
                  <a:lnTo>
                    <a:pt x="1634" y="194"/>
                  </a:lnTo>
                  <a:lnTo>
                    <a:pt x="1819" y="128"/>
                  </a:lnTo>
                  <a:lnTo>
                    <a:pt x="2001" y="206"/>
                  </a:lnTo>
                  <a:lnTo>
                    <a:pt x="2183" y="263"/>
                  </a:lnTo>
                  <a:lnTo>
                    <a:pt x="2365" y="137"/>
                  </a:lnTo>
                  <a:lnTo>
                    <a:pt x="2547" y="123"/>
                  </a:lnTo>
                </a:path>
              </a:pathLst>
            </a:custGeom>
            <a:noFill/>
            <a:ln w="28575"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sp>
          <p:nvSpPr>
            <p:cNvPr id="242" name="Line 136"/>
            <p:cNvSpPr>
              <a:spLocks noChangeShapeType="1"/>
            </p:cNvSpPr>
            <p:nvPr/>
          </p:nvSpPr>
          <p:spPr bwMode="auto">
            <a:xfrm>
              <a:off x="9239215" y="3118686"/>
              <a:ext cx="0" cy="473182"/>
            </a:xfrm>
            <a:prstGeom prst="line">
              <a:avLst/>
            </a:prstGeom>
            <a:noFill/>
            <a:ln w="14288"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sp>
          <p:nvSpPr>
            <p:cNvPr id="243" name="Line 137"/>
            <p:cNvSpPr>
              <a:spLocks noChangeShapeType="1"/>
            </p:cNvSpPr>
            <p:nvPr/>
          </p:nvSpPr>
          <p:spPr bwMode="auto">
            <a:xfrm>
              <a:off x="9207581" y="3118679"/>
              <a:ext cx="64782" cy="0"/>
            </a:xfrm>
            <a:prstGeom prst="line">
              <a:avLst/>
            </a:prstGeom>
            <a:noFill/>
            <a:ln w="14288"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sp>
          <p:nvSpPr>
            <p:cNvPr id="244" name="Line 138"/>
            <p:cNvSpPr>
              <a:spLocks noChangeShapeType="1"/>
            </p:cNvSpPr>
            <p:nvPr/>
          </p:nvSpPr>
          <p:spPr bwMode="auto">
            <a:xfrm>
              <a:off x="9207581" y="3591862"/>
              <a:ext cx="64782" cy="0"/>
            </a:xfrm>
            <a:prstGeom prst="line">
              <a:avLst/>
            </a:prstGeom>
            <a:noFill/>
            <a:ln w="14288"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sp>
          <p:nvSpPr>
            <p:cNvPr id="245" name="Line 140"/>
            <p:cNvSpPr>
              <a:spLocks noChangeShapeType="1"/>
            </p:cNvSpPr>
            <p:nvPr/>
          </p:nvSpPr>
          <p:spPr bwMode="auto">
            <a:xfrm>
              <a:off x="9010218" y="3143869"/>
              <a:ext cx="0" cy="474980"/>
            </a:xfrm>
            <a:prstGeom prst="line">
              <a:avLst/>
            </a:prstGeom>
            <a:noFill/>
            <a:ln w="14288"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sp>
          <p:nvSpPr>
            <p:cNvPr id="246" name="Line 141"/>
            <p:cNvSpPr>
              <a:spLocks noChangeShapeType="1"/>
            </p:cNvSpPr>
            <p:nvPr/>
          </p:nvSpPr>
          <p:spPr bwMode="auto">
            <a:xfrm>
              <a:off x="8978579" y="3143869"/>
              <a:ext cx="66289" cy="0"/>
            </a:xfrm>
            <a:prstGeom prst="line">
              <a:avLst/>
            </a:prstGeom>
            <a:noFill/>
            <a:ln w="14288"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sp>
          <p:nvSpPr>
            <p:cNvPr id="247" name="Line 142"/>
            <p:cNvSpPr>
              <a:spLocks noChangeShapeType="1"/>
            </p:cNvSpPr>
            <p:nvPr/>
          </p:nvSpPr>
          <p:spPr bwMode="auto">
            <a:xfrm>
              <a:off x="8978579" y="3618849"/>
              <a:ext cx="66289" cy="0"/>
            </a:xfrm>
            <a:prstGeom prst="line">
              <a:avLst/>
            </a:prstGeom>
            <a:noFill/>
            <a:ln w="14288"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sp>
          <p:nvSpPr>
            <p:cNvPr id="248" name="Line 144"/>
            <p:cNvSpPr>
              <a:spLocks noChangeShapeType="1"/>
            </p:cNvSpPr>
            <p:nvPr/>
          </p:nvSpPr>
          <p:spPr bwMode="auto">
            <a:xfrm>
              <a:off x="8779712" y="3374164"/>
              <a:ext cx="0" cy="469583"/>
            </a:xfrm>
            <a:prstGeom prst="line">
              <a:avLst/>
            </a:prstGeom>
            <a:noFill/>
            <a:ln w="14288"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sp>
          <p:nvSpPr>
            <p:cNvPr id="249" name="Line 145"/>
            <p:cNvSpPr>
              <a:spLocks noChangeShapeType="1"/>
            </p:cNvSpPr>
            <p:nvPr/>
          </p:nvSpPr>
          <p:spPr bwMode="auto">
            <a:xfrm>
              <a:off x="8746571" y="3374162"/>
              <a:ext cx="64782" cy="0"/>
            </a:xfrm>
            <a:prstGeom prst="line">
              <a:avLst/>
            </a:prstGeom>
            <a:noFill/>
            <a:ln w="14288"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sp>
          <p:nvSpPr>
            <p:cNvPr id="250" name="Line 146"/>
            <p:cNvSpPr>
              <a:spLocks noChangeShapeType="1"/>
            </p:cNvSpPr>
            <p:nvPr/>
          </p:nvSpPr>
          <p:spPr bwMode="auto">
            <a:xfrm>
              <a:off x="8746571" y="3843745"/>
              <a:ext cx="64782" cy="0"/>
            </a:xfrm>
            <a:prstGeom prst="line">
              <a:avLst/>
            </a:prstGeom>
            <a:noFill/>
            <a:ln w="14288"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sp>
          <p:nvSpPr>
            <p:cNvPr id="251" name="Line 148"/>
            <p:cNvSpPr>
              <a:spLocks noChangeShapeType="1"/>
            </p:cNvSpPr>
            <p:nvPr/>
          </p:nvSpPr>
          <p:spPr bwMode="auto">
            <a:xfrm>
              <a:off x="8550713" y="3271610"/>
              <a:ext cx="0" cy="474980"/>
            </a:xfrm>
            <a:prstGeom prst="line">
              <a:avLst/>
            </a:prstGeom>
            <a:noFill/>
            <a:ln w="14288"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sp>
          <p:nvSpPr>
            <p:cNvPr id="252" name="Line 149"/>
            <p:cNvSpPr>
              <a:spLocks noChangeShapeType="1"/>
            </p:cNvSpPr>
            <p:nvPr/>
          </p:nvSpPr>
          <p:spPr bwMode="auto">
            <a:xfrm>
              <a:off x="8517570" y="3271610"/>
              <a:ext cx="66289" cy="0"/>
            </a:xfrm>
            <a:prstGeom prst="line">
              <a:avLst/>
            </a:prstGeom>
            <a:noFill/>
            <a:ln w="14288"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sp>
          <p:nvSpPr>
            <p:cNvPr id="253" name="Line 150"/>
            <p:cNvSpPr>
              <a:spLocks noChangeShapeType="1"/>
            </p:cNvSpPr>
            <p:nvPr/>
          </p:nvSpPr>
          <p:spPr bwMode="auto">
            <a:xfrm>
              <a:off x="8517570" y="3746590"/>
              <a:ext cx="66289" cy="0"/>
            </a:xfrm>
            <a:prstGeom prst="line">
              <a:avLst/>
            </a:prstGeom>
            <a:noFill/>
            <a:ln w="14288"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sp>
          <p:nvSpPr>
            <p:cNvPr id="254" name="Line 152"/>
            <p:cNvSpPr>
              <a:spLocks noChangeShapeType="1"/>
            </p:cNvSpPr>
            <p:nvPr/>
          </p:nvSpPr>
          <p:spPr bwMode="auto">
            <a:xfrm>
              <a:off x="8314183" y="3127677"/>
              <a:ext cx="0" cy="473181"/>
            </a:xfrm>
            <a:prstGeom prst="line">
              <a:avLst/>
            </a:prstGeom>
            <a:noFill/>
            <a:ln w="14288"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sp>
          <p:nvSpPr>
            <p:cNvPr id="255" name="Line 153"/>
            <p:cNvSpPr>
              <a:spLocks noChangeShapeType="1"/>
            </p:cNvSpPr>
            <p:nvPr/>
          </p:nvSpPr>
          <p:spPr bwMode="auto">
            <a:xfrm>
              <a:off x="8281038" y="3127677"/>
              <a:ext cx="67795" cy="0"/>
            </a:xfrm>
            <a:prstGeom prst="line">
              <a:avLst/>
            </a:prstGeom>
            <a:noFill/>
            <a:ln w="14288"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sp>
          <p:nvSpPr>
            <p:cNvPr id="256" name="Line 154"/>
            <p:cNvSpPr>
              <a:spLocks noChangeShapeType="1"/>
            </p:cNvSpPr>
            <p:nvPr/>
          </p:nvSpPr>
          <p:spPr bwMode="auto">
            <a:xfrm>
              <a:off x="8281038" y="3600858"/>
              <a:ext cx="67795" cy="0"/>
            </a:xfrm>
            <a:prstGeom prst="line">
              <a:avLst/>
            </a:prstGeom>
            <a:noFill/>
            <a:ln w="14288"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sp>
          <p:nvSpPr>
            <p:cNvPr id="257" name="Line 156"/>
            <p:cNvSpPr>
              <a:spLocks noChangeShapeType="1"/>
            </p:cNvSpPr>
            <p:nvPr/>
          </p:nvSpPr>
          <p:spPr bwMode="auto">
            <a:xfrm>
              <a:off x="8079158" y="3255418"/>
              <a:ext cx="0" cy="469583"/>
            </a:xfrm>
            <a:prstGeom prst="line">
              <a:avLst/>
            </a:prstGeom>
            <a:noFill/>
            <a:ln w="14288"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sp>
          <p:nvSpPr>
            <p:cNvPr id="258" name="Line 157"/>
            <p:cNvSpPr>
              <a:spLocks noChangeShapeType="1"/>
            </p:cNvSpPr>
            <p:nvPr/>
          </p:nvSpPr>
          <p:spPr bwMode="auto">
            <a:xfrm>
              <a:off x="8046015" y="3255417"/>
              <a:ext cx="66289" cy="0"/>
            </a:xfrm>
            <a:prstGeom prst="line">
              <a:avLst/>
            </a:prstGeom>
            <a:noFill/>
            <a:ln w="14288"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sp>
          <p:nvSpPr>
            <p:cNvPr id="259" name="Line 158"/>
            <p:cNvSpPr>
              <a:spLocks noChangeShapeType="1"/>
            </p:cNvSpPr>
            <p:nvPr/>
          </p:nvSpPr>
          <p:spPr bwMode="auto">
            <a:xfrm>
              <a:off x="8046015" y="3725000"/>
              <a:ext cx="66289" cy="0"/>
            </a:xfrm>
            <a:prstGeom prst="line">
              <a:avLst/>
            </a:prstGeom>
            <a:noFill/>
            <a:ln w="14288"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sp>
          <p:nvSpPr>
            <p:cNvPr id="260" name="Line 160"/>
            <p:cNvSpPr>
              <a:spLocks noChangeShapeType="1"/>
            </p:cNvSpPr>
            <p:nvPr/>
          </p:nvSpPr>
          <p:spPr bwMode="auto">
            <a:xfrm>
              <a:off x="7845639" y="3134874"/>
              <a:ext cx="0" cy="474980"/>
            </a:xfrm>
            <a:prstGeom prst="line">
              <a:avLst/>
            </a:prstGeom>
            <a:noFill/>
            <a:ln w="14288"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sp>
          <p:nvSpPr>
            <p:cNvPr id="261" name="Line 161"/>
            <p:cNvSpPr>
              <a:spLocks noChangeShapeType="1"/>
            </p:cNvSpPr>
            <p:nvPr/>
          </p:nvSpPr>
          <p:spPr bwMode="auto">
            <a:xfrm>
              <a:off x="7812496" y="3134874"/>
              <a:ext cx="66289" cy="0"/>
            </a:xfrm>
            <a:prstGeom prst="line">
              <a:avLst/>
            </a:prstGeom>
            <a:noFill/>
            <a:ln w="14288"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sp>
          <p:nvSpPr>
            <p:cNvPr id="262" name="Line 162"/>
            <p:cNvSpPr>
              <a:spLocks noChangeShapeType="1"/>
            </p:cNvSpPr>
            <p:nvPr/>
          </p:nvSpPr>
          <p:spPr bwMode="auto">
            <a:xfrm>
              <a:off x="7812496" y="3609854"/>
              <a:ext cx="66289" cy="0"/>
            </a:xfrm>
            <a:prstGeom prst="line">
              <a:avLst/>
            </a:prstGeom>
            <a:noFill/>
            <a:ln w="14288"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sp>
          <p:nvSpPr>
            <p:cNvPr id="263" name="Line 164"/>
            <p:cNvSpPr>
              <a:spLocks noChangeShapeType="1"/>
            </p:cNvSpPr>
            <p:nvPr/>
          </p:nvSpPr>
          <p:spPr bwMode="auto">
            <a:xfrm>
              <a:off x="7618147" y="3093497"/>
              <a:ext cx="0" cy="473182"/>
            </a:xfrm>
            <a:prstGeom prst="line">
              <a:avLst/>
            </a:prstGeom>
            <a:noFill/>
            <a:ln w="14288"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sp>
          <p:nvSpPr>
            <p:cNvPr id="264" name="Line 165"/>
            <p:cNvSpPr>
              <a:spLocks noChangeShapeType="1"/>
            </p:cNvSpPr>
            <p:nvPr/>
          </p:nvSpPr>
          <p:spPr bwMode="auto">
            <a:xfrm>
              <a:off x="7583497" y="3093492"/>
              <a:ext cx="69302" cy="0"/>
            </a:xfrm>
            <a:prstGeom prst="line">
              <a:avLst/>
            </a:prstGeom>
            <a:noFill/>
            <a:ln w="14288"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sp>
          <p:nvSpPr>
            <p:cNvPr id="265" name="Line 166"/>
            <p:cNvSpPr>
              <a:spLocks noChangeShapeType="1"/>
            </p:cNvSpPr>
            <p:nvPr/>
          </p:nvSpPr>
          <p:spPr bwMode="auto">
            <a:xfrm>
              <a:off x="7583497" y="3566674"/>
              <a:ext cx="69302" cy="0"/>
            </a:xfrm>
            <a:prstGeom prst="line">
              <a:avLst/>
            </a:prstGeom>
            <a:noFill/>
            <a:ln w="14288"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sp>
          <p:nvSpPr>
            <p:cNvPr id="266" name="Line 168"/>
            <p:cNvSpPr>
              <a:spLocks noChangeShapeType="1"/>
            </p:cNvSpPr>
            <p:nvPr/>
          </p:nvSpPr>
          <p:spPr bwMode="auto">
            <a:xfrm>
              <a:off x="7384630" y="3059314"/>
              <a:ext cx="0" cy="469582"/>
            </a:xfrm>
            <a:prstGeom prst="line">
              <a:avLst/>
            </a:prstGeom>
            <a:noFill/>
            <a:ln w="14288"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sp>
          <p:nvSpPr>
            <p:cNvPr id="267" name="Line 169"/>
            <p:cNvSpPr>
              <a:spLocks noChangeShapeType="1"/>
            </p:cNvSpPr>
            <p:nvPr/>
          </p:nvSpPr>
          <p:spPr bwMode="auto">
            <a:xfrm>
              <a:off x="7348476" y="3059309"/>
              <a:ext cx="70810" cy="0"/>
            </a:xfrm>
            <a:prstGeom prst="line">
              <a:avLst/>
            </a:prstGeom>
            <a:noFill/>
            <a:ln w="14288" cap="sq">
              <a:solidFill>
                <a:schemeClr val="accent1"/>
              </a:solidFill>
              <a:prstDash val="solid"/>
              <a:miter lim="800000"/>
              <a:headEnd/>
              <a:tailEnd/>
            </a:ln>
            <a:extLst/>
          </p:spPr>
          <p:txBody>
            <a:bodyPr lIns="89896" tIns="44948" rIns="89896" bIns="44948"/>
            <a:lstStyle/>
            <a:p>
              <a:pPr>
                <a:lnSpc>
                  <a:spcPct val="90000"/>
                </a:lnSpc>
                <a:defRPr/>
              </a:pPr>
              <a:endParaRPr lang="en-GB" sz="1588" dirty="0"/>
            </a:p>
          </p:txBody>
        </p:sp>
        <p:sp>
          <p:nvSpPr>
            <p:cNvPr id="268" name="Line 170"/>
            <p:cNvSpPr>
              <a:spLocks noChangeShapeType="1"/>
            </p:cNvSpPr>
            <p:nvPr/>
          </p:nvSpPr>
          <p:spPr bwMode="auto">
            <a:xfrm>
              <a:off x="7348476" y="3528890"/>
              <a:ext cx="70810" cy="0"/>
            </a:xfrm>
            <a:prstGeom prst="line">
              <a:avLst/>
            </a:prstGeom>
            <a:noFill/>
            <a:ln w="14288" cap="sq">
              <a:solidFill>
                <a:schemeClr val="accent1"/>
              </a:solidFill>
              <a:prstDash val="solid"/>
              <a:miter lim="800000"/>
              <a:headEnd/>
              <a:tailEnd/>
            </a:ln>
            <a:extLst/>
          </p:spPr>
          <p:txBody>
            <a:bodyPr lIns="89896" tIns="44948" rIns="89896" bIns="44948"/>
            <a:lstStyle/>
            <a:p>
              <a:pPr>
                <a:lnSpc>
                  <a:spcPct val="90000"/>
                </a:lnSpc>
                <a:defRPr/>
              </a:pPr>
              <a:endParaRPr lang="en-GB" sz="1588" dirty="0"/>
            </a:p>
          </p:txBody>
        </p:sp>
        <p:sp>
          <p:nvSpPr>
            <p:cNvPr id="269" name="Line 172"/>
            <p:cNvSpPr>
              <a:spLocks noChangeShapeType="1"/>
            </p:cNvSpPr>
            <p:nvPr/>
          </p:nvSpPr>
          <p:spPr bwMode="auto">
            <a:xfrm>
              <a:off x="6687088" y="2900983"/>
              <a:ext cx="0" cy="478579"/>
            </a:xfrm>
            <a:prstGeom prst="line">
              <a:avLst/>
            </a:prstGeom>
            <a:noFill/>
            <a:ln w="14288"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sp>
          <p:nvSpPr>
            <p:cNvPr id="270" name="Line 173"/>
            <p:cNvSpPr>
              <a:spLocks noChangeShapeType="1"/>
            </p:cNvSpPr>
            <p:nvPr/>
          </p:nvSpPr>
          <p:spPr bwMode="auto">
            <a:xfrm>
              <a:off x="6650931" y="2900982"/>
              <a:ext cx="69302" cy="0"/>
            </a:xfrm>
            <a:prstGeom prst="line">
              <a:avLst/>
            </a:prstGeom>
            <a:noFill/>
            <a:ln w="14288" cap="sq">
              <a:solidFill>
                <a:schemeClr val="accent1"/>
              </a:solidFill>
              <a:prstDash val="solid"/>
              <a:miter lim="800000"/>
              <a:headEnd/>
              <a:tailEnd/>
            </a:ln>
            <a:extLst/>
          </p:spPr>
          <p:txBody>
            <a:bodyPr lIns="89896" tIns="44948" rIns="89896" bIns="44948"/>
            <a:lstStyle/>
            <a:p>
              <a:pPr>
                <a:lnSpc>
                  <a:spcPct val="90000"/>
                </a:lnSpc>
                <a:defRPr/>
              </a:pPr>
              <a:endParaRPr lang="en-GB" sz="1588" dirty="0"/>
            </a:p>
          </p:txBody>
        </p:sp>
        <p:sp>
          <p:nvSpPr>
            <p:cNvPr id="271" name="Line 174"/>
            <p:cNvSpPr>
              <a:spLocks noChangeShapeType="1"/>
            </p:cNvSpPr>
            <p:nvPr/>
          </p:nvSpPr>
          <p:spPr bwMode="auto">
            <a:xfrm>
              <a:off x="6650931" y="3379561"/>
              <a:ext cx="69302" cy="0"/>
            </a:xfrm>
            <a:prstGeom prst="line">
              <a:avLst/>
            </a:prstGeom>
            <a:noFill/>
            <a:ln w="14288" cap="sq">
              <a:solidFill>
                <a:schemeClr val="accent1"/>
              </a:solidFill>
              <a:prstDash val="solid"/>
              <a:miter lim="800000"/>
              <a:headEnd/>
              <a:tailEnd/>
            </a:ln>
            <a:extLst/>
          </p:spPr>
          <p:txBody>
            <a:bodyPr lIns="89896" tIns="44948" rIns="89896" bIns="44948"/>
            <a:lstStyle/>
            <a:p>
              <a:pPr>
                <a:lnSpc>
                  <a:spcPct val="90000"/>
                </a:lnSpc>
                <a:defRPr/>
              </a:pPr>
              <a:endParaRPr lang="en-GB" sz="1588" dirty="0"/>
            </a:p>
          </p:txBody>
        </p:sp>
        <p:sp>
          <p:nvSpPr>
            <p:cNvPr id="272" name="Line 176"/>
            <p:cNvSpPr>
              <a:spLocks noChangeShapeType="1"/>
            </p:cNvSpPr>
            <p:nvPr/>
          </p:nvSpPr>
          <p:spPr bwMode="auto">
            <a:xfrm>
              <a:off x="6916087" y="3379561"/>
              <a:ext cx="0" cy="478579"/>
            </a:xfrm>
            <a:prstGeom prst="line">
              <a:avLst/>
            </a:prstGeom>
            <a:noFill/>
            <a:ln w="14288"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sp>
          <p:nvSpPr>
            <p:cNvPr id="273" name="Line 177"/>
            <p:cNvSpPr>
              <a:spLocks noChangeShapeType="1"/>
            </p:cNvSpPr>
            <p:nvPr/>
          </p:nvSpPr>
          <p:spPr bwMode="auto">
            <a:xfrm>
              <a:off x="6879929" y="3379561"/>
              <a:ext cx="69302" cy="0"/>
            </a:xfrm>
            <a:prstGeom prst="line">
              <a:avLst/>
            </a:prstGeom>
            <a:noFill/>
            <a:ln w="14288"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sp>
          <p:nvSpPr>
            <p:cNvPr id="274" name="Line 178"/>
            <p:cNvSpPr>
              <a:spLocks noChangeShapeType="1"/>
            </p:cNvSpPr>
            <p:nvPr/>
          </p:nvSpPr>
          <p:spPr bwMode="auto">
            <a:xfrm>
              <a:off x="6879929" y="3858139"/>
              <a:ext cx="69302" cy="0"/>
            </a:xfrm>
            <a:prstGeom prst="line">
              <a:avLst/>
            </a:prstGeom>
            <a:noFill/>
            <a:ln w="14288"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sp>
          <p:nvSpPr>
            <p:cNvPr id="275" name="Line 180"/>
            <p:cNvSpPr>
              <a:spLocks noChangeShapeType="1"/>
            </p:cNvSpPr>
            <p:nvPr/>
          </p:nvSpPr>
          <p:spPr bwMode="auto">
            <a:xfrm>
              <a:off x="7149605" y="3149267"/>
              <a:ext cx="0" cy="482177"/>
            </a:xfrm>
            <a:prstGeom prst="line">
              <a:avLst/>
            </a:prstGeom>
            <a:noFill/>
            <a:ln w="14288"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sp>
          <p:nvSpPr>
            <p:cNvPr id="276" name="Line 181"/>
            <p:cNvSpPr>
              <a:spLocks noChangeShapeType="1"/>
            </p:cNvSpPr>
            <p:nvPr/>
          </p:nvSpPr>
          <p:spPr bwMode="auto">
            <a:xfrm>
              <a:off x="7113448" y="3149267"/>
              <a:ext cx="69302" cy="0"/>
            </a:xfrm>
            <a:prstGeom prst="line">
              <a:avLst/>
            </a:prstGeom>
            <a:noFill/>
            <a:ln w="14288"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sp>
          <p:nvSpPr>
            <p:cNvPr id="277" name="Line 182"/>
            <p:cNvSpPr>
              <a:spLocks noChangeShapeType="1"/>
            </p:cNvSpPr>
            <p:nvPr/>
          </p:nvSpPr>
          <p:spPr bwMode="auto">
            <a:xfrm>
              <a:off x="7113448" y="3631444"/>
              <a:ext cx="69302" cy="0"/>
            </a:xfrm>
            <a:prstGeom prst="line">
              <a:avLst/>
            </a:prstGeom>
            <a:noFill/>
            <a:ln w="14288"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sp>
          <p:nvSpPr>
            <p:cNvPr id="278" name="Line 184"/>
            <p:cNvSpPr>
              <a:spLocks noChangeShapeType="1"/>
            </p:cNvSpPr>
            <p:nvPr/>
          </p:nvSpPr>
          <p:spPr bwMode="auto">
            <a:xfrm>
              <a:off x="6449051" y="3178055"/>
              <a:ext cx="0" cy="482177"/>
            </a:xfrm>
            <a:prstGeom prst="line">
              <a:avLst/>
            </a:prstGeom>
            <a:noFill/>
            <a:ln w="14288"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sp>
          <p:nvSpPr>
            <p:cNvPr id="279" name="Line 185"/>
            <p:cNvSpPr>
              <a:spLocks noChangeShapeType="1"/>
            </p:cNvSpPr>
            <p:nvPr/>
          </p:nvSpPr>
          <p:spPr bwMode="auto">
            <a:xfrm>
              <a:off x="6414404" y="3178054"/>
              <a:ext cx="69302" cy="0"/>
            </a:xfrm>
            <a:prstGeom prst="line">
              <a:avLst/>
            </a:prstGeom>
            <a:noFill/>
            <a:ln w="14288"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sp>
          <p:nvSpPr>
            <p:cNvPr id="280" name="Line 186"/>
            <p:cNvSpPr>
              <a:spLocks noChangeShapeType="1"/>
            </p:cNvSpPr>
            <p:nvPr/>
          </p:nvSpPr>
          <p:spPr bwMode="auto">
            <a:xfrm>
              <a:off x="6414404" y="3660230"/>
              <a:ext cx="69302" cy="0"/>
            </a:xfrm>
            <a:prstGeom prst="line">
              <a:avLst/>
            </a:prstGeom>
            <a:noFill/>
            <a:ln w="14288"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sp>
          <p:nvSpPr>
            <p:cNvPr id="281" name="Line 188"/>
            <p:cNvSpPr>
              <a:spLocks noChangeShapeType="1"/>
            </p:cNvSpPr>
            <p:nvPr/>
          </p:nvSpPr>
          <p:spPr bwMode="auto">
            <a:xfrm>
              <a:off x="6215533" y="3395752"/>
              <a:ext cx="0" cy="478579"/>
            </a:xfrm>
            <a:prstGeom prst="line">
              <a:avLst/>
            </a:prstGeom>
            <a:noFill/>
            <a:ln w="14288"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sp>
          <p:nvSpPr>
            <p:cNvPr id="282" name="Line 189"/>
            <p:cNvSpPr>
              <a:spLocks noChangeShapeType="1"/>
            </p:cNvSpPr>
            <p:nvPr/>
          </p:nvSpPr>
          <p:spPr bwMode="auto">
            <a:xfrm>
              <a:off x="6177874" y="3395752"/>
              <a:ext cx="72315" cy="0"/>
            </a:xfrm>
            <a:prstGeom prst="line">
              <a:avLst/>
            </a:prstGeom>
            <a:noFill/>
            <a:ln w="14288"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sp>
          <p:nvSpPr>
            <p:cNvPr id="283" name="Line 190"/>
            <p:cNvSpPr>
              <a:spLocks noChangeShapeType="1"/>
            </p:cNvSpPr>
            <p:nvPr/>
          </p:nvSpPr>
          <p:spPr bwMode="auto">
            <a:xfrm>
              <a:off x="6177874" y="3874330"/>
              <a:ext cx="72315" cy="0"/>
            </a:xfrm>
            <a:prstGeom prst="line">
              <a:avLst/>
            </a:prstGeom>
            <a:noFill/>
            <a:ln w="14288" cap="sq">
              <a:solidFill>
                <a:schemeClr val="accent2"/>
              </a:solidFill>
              <a:prstDash val="solid"/>
              <a:miter lim="800000"/>
              <a:headEnd/>
              <a:tailEnd/>
            </a:ln>
            <a:extLst/>
          </p:spPr>
          <p:txBody>
            <a:bodyPr lIns="89896" tIns="44948" rIns="89896" bIns="44948"/>
            <a:lstStyle/>
            <a:p>
              <a:pPr>
                <a:lnSpc>
                  <a:spcPct val="90000"/>
                </a:lnSpc>
                <a:defRPr/>
              </a:pPr>
              <a:endParaRPr lang="en-GB" sz="1588" dirty="0"/>
            </a:p>
          </p:txBody>
        </p:sp>
        <p:grpSp>
          <p:nvGrpSpPr>
            <p:cNvPr id="284" name="Group 1332"/>
            <p:cNvGrpSpPr>
              <a:grpSpLocks/>
            </p:cNvGrpSpPr>
            <p:nvPr/>
          </p:nvGrpSpPr>
          <p:grpSpPr bwMode="auto">
            <a:xfrm>
              <a:off x="1780197" y="2210105"/>
              <a:ext cx="2381885" cy="1720004"/>
              <a:chOff x="1573213" y="2132013"/>
              <a:chExt cx="2973388" cy="1517650"/>
            </a:xfrm>
          </p:grpSpPr>
          <p:sp>
            <p:nvSpPr>
              <p:cNvPr id="285" name="Freeform 191"/>
              <p:cNvSpPr>
                <a:spLocks/>
              </p:cNvSpPr>
              <p:nvPr/>
            </p:nvSpPr>
            <p:spPr bwMode="auto">
              <a:xfrm>
                <a:off x="1573213" y="2132013"/>
                <a:ext cx="2973388" cy="1476375"/>
              </a:xfrm>
              <a:custGeom>
                <a:avLst/>
                <a:gdLst>
                  <a:gd name="T0" fmla="*/ 5 w 1873"/>
                  <a:gd name="T1" fmla="*/ 21 h 930"/>
                  <a:gd name="T2" fmla="*/ 15 w 1873"/>
                  <a:gd name="T3" fmla="*/ 52 h 930"/>
                  <a:gd name="T4" fmla="*/ 29 w 1873"/>
                  <a:gd name="T5" fmla="*/ 64 h 930"/>
                  <a:gd name="T6" fmla="*/ 48 w 1873"/>
                  <a:gd name="T7" fmla="*/ 90 h 930"/>
                  <a:gd name="T8" fmla="*/ 55 w 1873"/>
                  <a:gd name="T9" fmla="*/ 125 h 930"/>
                  <a:gd name="T10" fmla="*/ 64 w 1873"/>
                  <a:gd name="T11" fmla="*/ 151 h 930"/>
                  <a:gd name="T12" fmla="*/ 78 w 1873"/>
                  <a:gd name="T13" fmla="*/ 166 h 930"/>
                  <a:gd name="T14" fmla="*/ 95 w 1873"/>
                  <a:gd name="T15" fmla="*/ 194 h 930"/>
                  <a:gd name="T16" fmla="*/ 109 w 1873"/>
                  <a:gd name="T17" fmla="*/ 237 h 930"/>
                  <a:gd name="T18" fmla="*/ 130 w 1873"/>
                  <a:gd name="T19" fmla="*/ 258 h 930"/>
                  <a:gd name="T20" fmla="*/ 145 w 1873"/>
                  <a:gd name="T21" fmla="*/ 275 h 930"/>
                  <a:gd name="T22" fmla="*/ 152 w 1873"/>
                  <a:gd name="T23" fmla="*/ 284 h 930"/>
                  <a:gd name="T24" fmla="*/ 161 w 1873"/>
                  <a:gd name="T25" fmla="*/ 310 h 930"/>
                  <a:gd name="T26" fmla="*/ 180 w 1873"/>
                  <a:gd name="T27" fmla="*/ 337 h 930"/>
                  <a:gd name="T28" fmla="*/ 199 w 1873"/>
                  <a:gd name="T29" fmla="*/ 348 h 930"/>
                  <a:gd name="T30" fmla="*/ 216 w 1873"/>
                  <a:gd name="T31" fmla="*/ 377 h 930"/>
                  <a:gd name="T32" fmla="*/ 227 w 1873"/>
                  <a:gd name="T33" fmla="*/ 391 h 930"/>
                  <a:gd name="T34" fmla="*/ 235 w 1873"/>
                  <a:gd name="T35" fmla="*/ 408 h 930"/>
                  <a:gd name="T36" fmla="*/ 242 w 1873"/>
                  <a:gd name="T37" fmla="*/ 417 h 930"/>
                  <a:gd name="T38" fmla="*/ 265 w 1873"/>
                  <a:gd name="T39" fmla="*/ 431 h 930"/>
                  <a:gd name="T40" fmla="*/ 279 w 1873"/>
                  <a:gd name="T41" fmla="*/ 465 h 930"/>
                  <a:gd name="T42" fmla="*/ 303 w 1873"/>
                  <a:gd name="T43" fmla="*/ 488 h 930"/>
                  <a:gd name="T44" fmla="*/ 334 w 1873"/>
                  <a:gd name="T45" fmla="*/ 507 h 930"/>
                  <a:gd name="T46" fmla="*/ 355 w 1873"/>
                  <a:gd name="T47" fmla="*/ 519 h 930"/>
                  <a:gd name="T48" fmla="*/ 365 w 1873"/>
                  <a:gd name="T49" fmla="*/ 529 h 930"/>
                  <a:gd name="T50" fmla="*/ 386 w 1873"/>
                  <a:gd name="T51" fmla="*/ 543 h 930"/>
                  <a:gd name="T52" fmla="*/ 395 w 1873"/>
                  <a:gd name="T53" fmla="*/ 560 h 930"/>
                  <a:gd name="T54" fmla="*/ 431 w 1873"/>
                  <a:gd name="T55" fmla="*/ 571 h 930"/>
                  <a:gd name="T56" fmla="*/ 469 w 1873"/>
                  <a:gd name="T57" fmla="*/ 583 h 930"/>
                  <a:gd name="T58" fmla="*/ 523 w 1873"/>
                  <a:gd name="T59" fmla="*/ 607 h 930"/>
                  <a:gd name="T60" fmla="*/ 559 w 1873"/>
                  <a:gd name="T61" fmla="*/ 624 h 930"/>
                  <a:gd name="T62" fmla="*/ 606 w 1873"/>
                  <a:gd name="T63" fmla="*/ 633 h 930"/>
                  <a:gd name="T64" fmla="*/ 622 w 1873"/>
                  <a:gd name="T65" fmla="*/ 650 h 930"/>
                  <a:gd name="T66" fmla="*/ 637 w 1873"/>
                  <a:gd name="T67" fmla="*/ 666 h 930"/>
                  <a:gd name="T68" fmla="*/ 656 w 1873"/>
                  <a:gd name="T69" fmla="*/ 685 h 930"/>
                  <a:gd name="T70" fmla="*/ 710 w 1873"/>
                  <a:gd name="T71" fmla="*/ 707 h 930"/>
                  <a:gd name="T72" fmla="*/ 743 w 1873"/>
                  <a:gd name="T73" fmla="*/ 719 h 930"/>
                  <a:gd name="T74" fmla="*/ 767 w 1873"/>
                  <a:gd name="T75" fmla="*/ 735 h 930"/>
                  <a:gd name="T76" fmla="*/ 774 w 1873"/>
                  <a:gd name="T77" fmla="*/ 745 h 930"/>
                  <a:gd name="T78" fmla="*/ 793 w 1873"/>
                  <a:gd name="T79" fmla="*/ 766 h 930"/>
                  <a:gd name="T80" fmla="*/ 823 w 1873"/>
                  <a:gd name="T81" fmla="*/ 783 h 930"/>
                  <a:gd name="T82" fmla="*/ 861 w 1873"/>
                  <a:gd name="T83" fmla="*/ 797 h 930"/>
                  <a:gd name="T84" fmla="*/ 906 w 1873"/>
                  <a:gd name="T85" fmla="*/ 813 h 930"/>
                  <a:gd name="T86" fmla="*/ 927 w 1873"/>
                  <a:gd name="T87" fmla="*/ 825 h 930"/>
                  <a:gd name="T88" fmla="*/ 1188 w 1873"/>
                  <a:gd name="T89" fmla="*/ 840 h 930"/>
                  <a:gd name="T90" fmla="*/ 1273 w 1873"/>
                  <a:gd name="T91" fmla="*/ 856 h 930"/>
                  <a:gd name="T92" fmla="*/ 1441 w 1873"/>
                  <a:gd name="T93" fmla="*/ 870 h 930"/>
                  <a:gd name="T94" fmla="*/ 1505 w 1873"/>
                  <a:gd name="T95" fmla="*/ 882 h 930"/>
                  <a:gd name="T96" fmla="*/ 1540 w 1873"/>
                  <a:gd name="T97" fmla="*/ 899 h 930"/>
                  <a:gd name="T98" fmla="*/ 1568 w 1873"/>
                  <a:gd name="T99" fmla="*/ 918 h 930"/>
                  <a:gd name="T100" fmla="*/ 1691 w 1873"/>
                  <a:gd name="T101" fmla="*/ 93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73" h="930">
                    <a:moveTo>
                      <a:pt x="0" y="0"/>
                    </a:moveTo>
                    <a:lnTo>
                      <a:pt x="0" y="9"/>
                    </a:lnTo>
                    <a:lnTo>
                      <a:pt x="5" y="9"/>
                    </a:lnTo>
                    <a:lnTo>
                      <a:pt x="5" y="21"/>
                    </a:lnTo>
                    <a:lnTo>
                      <a:pt x="12" y="21"/>
                    </a:lnTo>
                    <a:lnTo>
                      <a:pt x="12" y="35"/>
                    </a:lnTo>
                    <a:lnTo>
                      <a:pt x="15" y="35"/>
                    </a:lnTo>
                    <a:lnTo>
                      <a:pt x="15" y="52"/>
                    </a:lnTo>
                    <a:lnTo>
                      <a:pt x="22" y="52"/>
                    </a:lnTo>
                    <a:lnTo>
                      <a:pt x="22" y="56"/>
                    </a:lnTo>
                    <a:lnTo>
                      <a:pt x="29" y="56"/>
                    </a:lnTo>
                    <a:lnTo>
                      <a:pt x="29" y="64"/>
                    </a:lnTo>
                    <a:lnTo>
                      <a:pt x="34" y="64"/>
                    </a:lnTo>
                    <a:lnTo>
                      <a:pt x="34" y="78"/>
                    </a:lnTo>
                    <a:lnTo>
                      <a:pt x="48" y="78"/>
                    </a:lnTo>
                    <a:lnTo>
                      <a:pt x="48" y="90"/>
                    </a:lnTo>
                    <a:lnTo>
                      <a:pt x="52" y="90"/>
                    </a:lnTo>
                    <a:lnTo>
                      <a:pt x="52" y="104"/>
                    </a:lnTo>
                    <a:lnTo>
                      <a:pt x="55" y="104"/>
                    </a:lnTo>
                    <a:lnTo>
                      <a:pt x="55" y="125"/>
                    </a:lnTo>
                    <a:lnTo>
                      <a:pt x="60" y="125"/>
                    </a:lnTo>
                    <a:lnTo>
                      <a:pt x="60" y="147"/>
                    </a:lnTo>
                    <a:lnTo>
                      <a:pt x="64" y="147"/>
                    </a:lnTo>
                    <a:lnTo>
                      <a:pt x="64" y="151"/>
                    </a:lnTo>
                    <a:lnTo>
                      <a:pt x="74" y="151"/>
                    </a:lnTo>
                    <a:lnTo>
                      <a:pt x="74" y="159"/>
                    </a:lnTo>
                    <a:lnTo>
                      <a:pt x="78" y="159"/>
                    </a:lnTo>
                    <a:lnTo>
                      <a:pt x="78" y="166"/>
                    </a:lnTo>
                    <a:lnTo>
                      <a:pt x="88" y="166"/>
                    </a:lnTo>
                    <a:lnTo>
                      <a:pt x="88" y="189"/>
                    </a:lnTo>
                    <a:lnTo>
                      <a:pt x="95" y="189"/>
                    </a:lnTo>
                    <a:lnTo>
                      <a:pt x="95" y="194"/>
                    </a:lnTo>
                    <a:lnTo>
                      <a:pt x="100" y="194"/>
                    </a:lnTo>
                    <a:lnTo>
                      <a:pt x="100" y="225"/>
                    </a:lnTo>
                    <a:lnTo>
                      <a:pt x="109" y="225"/>
                    </a:lnTo>
                    <a:lnTo>
                      <a:pt x="109" y="237"/>
                    </a:lnTo>
                    <a:lnTo>
                      <a:pt x="123" y="237"/>
                    </a:lnTo>
                    <a:lnTo>
                      <a:pt x="123" y="246"/>
                    </a:lnTo>
                    <a:lnTo>
                      <a:pt x="130" y="246"/>
                    </a:lnTo>
                    <a:lnTo>
                      <a:pt x="130" y="258"/>
                    </a:lnTo>
                    <a:lnTo>
                      <a:pt x="133" y="258"/>
                    </a:lnTo>
                    <a:lnTo>
                      <a:pt x="133" y="268"/>
                    </a:lnTo>
                    <a:lnTo>
                      <a:pt x="145" y="268"/>
                    </a:lnTo>
                    <a:lnTo>
                      <a:pt x="145" y="275"/>
                    </a:lnTo>
                    <a:lnTo>
                      <a:pt x="147" y="275"/>
                    </a:lnTo>
                    <a:lnTo>
                      <a:pt x="147" y="280"/>
                    </a:lnTo>
                    <a:lnTo>
                      <a:pt x="152" y="280"/>
                    </a:lnTo>
                    <a:lnTo>
                      <a:pt x="152" y="284"/>
                    </a:lnTo>
                    <a:lnTo>
                      <a:pt x="154" y="284"/>
                    </a:lnTo>
                    <a:lnTo>
                      <a:pt x="154" y="296"/>
                    </a:lnTo>
                    <a:lnTo>
                      <a:pt x="161" y="296"/>
                    </a:lnTo>
                    <a:lnTo>
                      <a:pt x="161" y="310"/>
                    </a:lnTo>
                    <a:lnTo>
                      <a:pt x="164" y="310"/>
                    </a:lnTo>
                    <a:lnTo>
                      <a:pt x="164" y="322"/>
                    </a:lnTo>
                    <a:lnTo>
                      <a:pt x="180" y="322"/>
                    </a:lnTo>
                    <a:lnTo>
                      <a:pt x="180" y="337"/>
                    </a:lnTo>
                    <a:lnTo>
                      <a:pt x="192" y="337"/>
                    </a:lnTo>
                    <a:lnTo>
                      <a:pt x="192" y="344"/>
                    </a:lnTo>
                    <a:lnTo>
                      <a:pt x="199" y="344"/>
                    </a:lnTo>
                    <a:lnTo>
                      <a:pt x="199" y="348"/>
                    </a:lnTo>
                    <a:lnTo>
                      <a:pt x="206" y="348"/>
                    </a:lnTo>
                    <a:lnTo>
                      <a:pt x="206" y="355"/>
                    </a:lnTo>
                    <a:lnTo>
                      <a:pt x="216" y="355"/>
                    </a:lnTo>
                    <a:lnTo>
                      <a:pt x="216" y="377"/>
                    </a:lnTo>
                    <a:lnTo>
                      <a:pt x="220" y="377"/>
                    </a:lnTo>
                    <a:lnTo>
                      <a:pt x="220" y="379"/>
                    </a:lnTo>
                    <a:lnTo>
                      <a:pt x="227" y="379"/>
                    </a:lnTo>
                    <a:lnTo>
                      <a:pt x="227" y="391"/>
                    </a:lnTo>
                    <a:lnTo>
                      <a:pt x="230" y="391"/>
                    </a:lnTo>
                    <a:lnTo>
                      <a:pt x="230" y="401"/>
                    </a:lnTo>
                    <a:lnTo>
                      <a:pt x="235" y="401"/>
                    </a:lnTo>
                    <a:lnTo>
                      <a:pt x="235" y="408"/>
                    </a:lnTo>
                    <a:lnTo>
                      <a:pt x="237" y="408"/>
                    </a:lnTo>
                    <a:lnTo>
                      <a:pt x="237" y="410"/>
                    </a:lnTo>
                    <a:lnTo>
                      <a:pt x="242" y="410"/>
                    </a:lnTo>
                    <a:lnTo>
                      <a:pt x="242" y="417"/>
                    </a:lnTo>
                    <a:lnTo>
                      <a:pt x="261" y="417"/>
                    </a:lnTo>
                    <a:lnTo>
                      <a:pt x="261" y="427"/>
                    </a:lnTo>
                    <a:lnTo>
                      <a:pt x="265" y="427"/>
                    </a:lnTo>
                    <a:lnTo>
                      <a:pt x="265" y="431"/>
                    </a:lnTo>
                    <a:lnTo>
                      <a:pt x="272" y="431"/>
                    </a:lnTo>
                    <a:lnTo>
                      <a:pt x="272" y="460"/>
                    </a:lnTo>
                    <a:lnTo>
                      <a:pt x="279" y="460"/>
                    </a:lnTo>
                    <a:lnTo>
                      <a:pt x="279" y="465"/>
                    </a:lnTo>
                    <a:lnTo>
                      <a:pt x="294" y="465"/>
                    </a:lnTo>
                    <a:lnTo>
                      <a:pt x="294" y="472"/>
                    </a:lnTo>
                    <a:lnTo>
                      <a:pt x="303" y="472"/>
                    </a:lnTo>
                    <a:lnTo>
                      <a:pt x="303" y="488"/>
                    </a:lnTo>
                    <a:lnTo>
                      <a:pt x="332" y="488"/>
                    </a:lnTo>
                    <a:lnTo>
                      <a:pt x="332" y="493"/>
                    </a:lnTo>
                    <a:lnTo>
                      <a:pt x="334" y="493"/>
                    </a:lnTo>
                    <a:lnTo>
                      <a:pt x="334" y="507"/>
                    </a:lnTo>
                    <a:lnTo>
                      <a:pt x="353" y="507"/>
                    </a:lnTo>
                    <a:lnTo>
                      <a:pt x="353" y="512"/>
                    </a:lnTo>
                    <a:lnTo>
                      <a:pt x="355" y="512"/>
                    </a:lnTo>
                    <a:lnTo>
                      <a:pt x="355" y="519"/>
                    </a:lnTo>
                    <a:lnTo>
                      <a:pt x="358" y="519"/>
                    </a:lnTo>
                    <a:lnTo>
                      <a:pt x="358" y="522"/>
                    </a:lnTo>
                    <a:lnTo>
                      <a:pt x="365" y="522"/>
                    </a:lnTo>
                    <a:lnTo>
                      <a:pt x="365" y="529"/>
                    </a:lnTo>
                    <a:lnTo>
                      <a:pt x="372" y="529"/>
                    </a:lnTo>
                    <a:lnTo>
                      <a:pt x="372" y="538"/>
                    </a:lnTo>
                    <a:lnTo>
                      <a:pt x="386" y="538"/>
                    </a:lnTo>
                    <a:lnTo>
                      <a:pt x="386" y="543"/>
                    </a:lnTo>
                    <a:lnTo>
                      <a:pt x="393" y="543"/>
                    </a:lnTo>
                    <a:lnTo>
                      <a:pt x="393" y="548"/>
                    </a:lnTo>
                    <a:lnTo>
                      <a:pt x="395" y="548"/>
                    </a:lnTo>
                    <a:lnTo>
                      <a:pt x="395" y="560"/>
                    </a:lnTo>
                    <a:lnTo>
                      <a:pt x="421" y="560"/>
                    </a:lnTo>
                    <a:lnTo>
                      <a:pt x="421" y="564"/>
                    </a:lnTo>
                    <a:lnTo>
                      <a:pt x="431" y="564"/>
                    </a:lnTo>
                    <a:lnTo>
                      <a:pt x="431" y="571"/>
                    </a:lnTo>
                    <a:lnTo>
                      <a:pt x="440" y="571"/>
                    </a:lnTo>
                    <a:lnTo>
                      <a:pt x="440" y="579"/>
                    </a:lnTo>
                    <a:lnTo>
                      <a:pt x="469" y="579"/>
                    </a:lnTo>
                    <a:lnTo>
                      <a:pt x="469" y="583"/>
                    </a:lnTo>
                    <a:lnTo>
                      <a:pt x="511" y="583"/>
                    </a:lnTo>
                    <a:lnTo>
                      <a:pt x="511" y="600"/>
                    </a:lnTo>
                    <a:lnTo>
                      <a:pt x="523" y="600"/>
                    </a:lnTo>
                    <a:lnTo>
                      <a:pt x="523" y="607"/>
                    </a:lnTo>
                    <a:lnTo>
                      <a:pt x="537" y="607"/>
                    </a:lnTo>
                    <a:lnTo>
                      <a:pt x="537" y="612"/>
                    </a:lnTo>
                    <a:lnTo>
                      <a:pt x="559" y="612"/>
                    </a:lnTo>
                    <a:lnTo>
                      <a:pt x="559" y="624"/>
                    </a:lnTo>
                    <a:lnTo>
                      <a:pt x="577" y="624"/>
                    </a:lnTo>
                    <a:lnTo>
                      <a:pt x="577" y="628"/>
                    </a:lnTo>
                    <a:lnTo>
                      <a:pt x="606" y="628"/>
                    </a:lnTo>
                    <a:lnTo>
                      <a:pt x="606" y="633"/>
                    </a:lnTo>
                    <a:lnTo>
                      <a:pt x="615" y="633"/>
                    </a:lnTo>
                    <a:lnTo>
                      <a:pt x="615" y="640"/>
                    </a:lnTo>
                    <a:lnTo>
                      <a:pt x="622" y="640"/>
                    </a:lnTo>
                    <a:lnTo>
                      <a:pt x="622" y="650"/>
                    </a:lnTo>
                    <a:lnTo>
                      <a:pt x="632" y="650"/>
                    </a:lnTo>
                    <a:lnTo>
                      <a:pt x="632" y="657"/>
                    </a:lnTo>
                    <a:lnTo>
                      <a:pt x="637" y="657"/>
                    </a:lnTo>
                    <a:lnTo>
                      <a:pt x="637" y="666"/>
                    </a:lnTo>
                    <a:lnTo>
                      <a:pt x="646" y="666"/>
                    </a:lnTo>
                    <a:lnTo>
                      <a:pt x="646" y="676"/>
                    </a:lnTo>
                    <a:lnTo>
                      <a:pt x="656" y="676"/>
                    </a:lnTo>
                    <a:lnTo>
                      <a:pt x="656" y="685"/>
                    </a:lnTo>
                    <a:lnTo>
                      <a:pt x="705" y="685"/>
                    </a:lnTo>
                    <a:lnTo>
                      <a:pt x="705" y="702"/>
                    </a:lnTo>
                    <a:lnTo>
                      <a:pt x="710" y="702"/>
                    </a:lnTo>
                    <a:lnTo>
                      <a:pt x="710" y="707"/>
                    </a:lnTo>
                    <a:lnTo>
                      <a:pt x="734" y="707"/>
                    </a:lnTo>
                    <a:lnTo>
                      <a:pt x="734" y="714"/>
                    </a:lnTo>
                    <a:lnTo>
                      <a:pt x="743" y="714"/>
                    </a:lnTo>
                    <a:lnTo>
                      <a:pt x="743" y="719"/>
                    </a:lnTo>
                    <a:lnTo>
                      <a:pt x="750" y="719"/>
                    </a:lnTo>
                    <a:lnTo>
                      <a:pt x="750" y="728"/>
                    </a:lnTo>
                    <a:lnTo>
                      <a:pt x="767" y="728"/>
                    </a:lnTo>
                    <a:lnTo>
                      <a:pt x="767" y="735"/>
                    </a:lnTo>
                    <a:lnTo>
                      <a:pt x="771" y="735"/>
                    </a:lnTo>
                    <a:lnTo>
                      <a:pt x="771" y="738"/>
                    </a:lnTo>
                    <a:lnTo>
                      <a:pt x="774" y="738"/>
                    </a:lnTo>
                    <a:lnTo>
                      <a:pt x="774" y="745"/>
                    </a:lnTo>
                    <a:lnTo>
                      <a:pt x="778" y="745"/>
                    </a:lnTo>
                    <a:lnTo>
                      <a:pt x="778" y="757"/>
                    </a:lnTo>
                    <a:lnTo>
                      <a:pt x="793" y="757"/>
                    </a:lnTo>
                    <a:lnTo>
                      <a:pt x="793" y="766"/>
                    </a:lnTo>
                    <a:lnTo>
                      <a:pt x="797" y="766"/>
                    </a:lnTo>
                    <a:lnTo>
                      <a:pt x="797" y="773"/>
                    </a:lnTo>
                    <a:lnTo>
                      <a:pt x="823" y="773"/>
                    </a:lnTo>
                    <a:lnTo>
                      <a:pt x="823" y="783"/>
                    </a:lnTo>
                    <a:lnTo>
                      <a:pt x="833" y="783"/>
                    </a:lnTo>
                    <a:lnTo>
                      <a:pt x="833" y="787"/>
                    </a:lnTo>
                    <a:lnTo>
                      <a:pt x="861" y="787"/>
                    </a:lnTo>
                    <a:lnTo>
                      <a:pt x="861" y="797"/>
                    </a:lnTo>
                    <a:lnTo>
                      <a:pt x="864" y="797"/>
                    </a:lnTo>
                    <a:lnTo>
                      <a:pt x="864" y="804"/>
                    </a:lnTo>
                    <a:lnTo>
                      <a:pt x="906" y="804"/>
                    </a:lnTo>
                    <a:lnTo>
                      <a:pt x="906" y="813"/>
                    </a:lnTo>
                    <a:lnTo>
                      <a:pt x="923" y="813"/>
                    </a:lnTo>
                    <a:lnTo>
                      <a:pt x="923" y="818"/>
                    </a:lnTo>
                    <a:lnTo>
                      <a:pt x="927" y="818"/>
                    </a:lnTo>
                    <a:lnTo>
                      <a:pt x="927" y="825"/>
                    </a:lnTo>
                    <a:lnTo>
                      <a:pt x="1112" y="825"/>
                    </a:lnTo>
                    <a:lnTo>
                      <a:pt x="1112" y="830"/>
                    </a:lnTo>
                    <a:lnTo>
                      <a:pt x="1188" y="830"/>
                    </a:lnTo>
                    <a:lnTo>
                      <a:pt x="1188" y="840"/>
                    </a:lnTo>
                    <a:lnTo>
                      <a:pt x="1211" y="840"/>
                    </a:lnTo>
                    <a:lnTo>
                      <a:pt x="1211" y="844"/>
                    </a:lnTo>
                    <a:lnTo>
                      <a:pt x="1273" y="844"/>
                    </a:lnTo>
                    <a:lnTo>
                      <a:pt x="1273" y="856"/>
                    </a:lnTo>
                    <a:lnTo>
                      <a:pt x="1410" y="856"/>
                    </a:lnTo>
                    <a:lnTo>
                      <a:pt x="1410" y="861"/>
                    </a:lnTo>
                    <a:lnTo>
                      <a:pt x="1441" y="861"/>
                    </a:lnTo>
                    <a:lnTo>
                      <a:pt x="1441" y="870"/>
                    </a:lnTo>
                    <a:lnTo>
                      <a:pt x="1500" y="870"/>
                    </a:lnTo>
                    <a:lnTo>
                      <a:pt x="1500" y="878"/>
                    </a:lnTo>
                    <a:lnTo>
                      <a:pt x="1505" y="878"/>
                    </a:lnTo>
                    <a:lnTo>
                      <a:pt x="1505" y="882"/>
                    </a:lnTo>
                    <a:lnTo>
                      <a:pt x="1512" y="882"/>
                    </a:lnTo>
                    <a:lnTo>
                      <a:pt x="1512" y="892"/>
                    </a:lnTo>
                    <a:lnTo>
                      <a:pt x="1540" y="892"/>
                    </a:lnTo>
                    <a:lnTo>
                      <a:pt x="1540" y="899"/>
                    </a:lnTo>
                    <a:lnTo>
                      <a:pt x="1552" y="899"/>
                    </a:lnTo>
                    <a:lnTo>
                      <a:pt x="1552" y="908"/>
                    </a:lnTo>
                    <a:lnTo>
                      <a:pt x="1568" y="908"/>
                    </a:lnTo>
                    <a:lnTo>
                      <a:pt x="1568" y="918"/>
                    </a:lnTo>
                    <a:lnTo>
                      <a:pt x="1618" y="918"/>
                    </a:lnTo>
                    <a:lnTo>
                      <a:pt x="1618" y="925"/>
                    </a:lnTo>
                    <a:lnTo>
                      <a:pt x="1691" y="925"/>
                    </a:lnTo>
                    <a:lnTo>
                      <a:pt x="1691" y="930"/>
                    </a:lnTo>
                    <a:lnTo>
                      <a:pt x="1873" y="930"/>
                    </a:lnTo>
                  </a:path>
                </a:pathLst>
              </a:custGeom>
              <a:noFill/>
              <a:ln w="28575"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286" name="Line 192"/>
              <p:cNvSpPr>
                <a:spLocks noChangeShapeType="1"/>
              </p:cNvSpPr>
              <p:nvPr/>
            </p:nvSpPr>
            <p:spPr bwMode="auto">
              <a:xfrm>
                <a:off x="4546601" y="3589338"/>
                <a:ext cx="0" cy="60325"/>
              </a:xfrm>
              <a:prstGeom prst="line">
                <a:avLst/>
              </a:prstGeom>
              <a:noFill/>
              <a:ln w="793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287" name="Line 194"/>
              <p:cNvSpPr>
                <a:spLocks noChangeShapeType="1"/>
              </p:cNvSpPr>
              <p:nvPr/>
            </p:nvSpPr>
            <p:spPr bwMode="auto">
              <a:xfrm>
                <a:off x="4478896" y="3589338"/>
                <a:ext cx="0" cy="60325"/>
              </a:xfrm>
              <a:prstGeom prst="line">
                <a:avLst/>
              </a:prstGeom>
              <a:noFill/>
              <a:ln w="793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288" name="Line 196"/>
              <p:cNvSpPr>
                <a:spLocks noChangeShapeType="1"/>
              </p:cNvSpPr>
              <p:nvPr/>
            </p:nvSpPr>
            <p:spPr bwMode="auto">
              <a:xfrm>
                <a:off x="4467612" y="3589338"/>
                <a:ext cx="0" cy="60325"/>
              </a:xfrm>
              <a:prstGeom prst="line">
                <a:avLst/>
              </a:prstGeom>
              <a:noFill/>
              <a:ln w="793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289" name="Line 198"/>
              <p:cNvSpPr>
                <a:spLocks noChangeShapeType="1"/>
              </p:cNvSpPr>
              <p:nvPr/>
            </p:nvSpPr>
            <p:spPr bwMode="auto">
              <a:xfrm>
                <a:off x="4429998" y="3589338"/>
                <a:ext cx="0" cy="60325"/>
              </a:xfrm>
              <a:prstGeom prst="line">
                <a:avLst/>
              </a:prstGeom>
              <a:noFill/>
              <a:ln w="793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290" name="Line 200"/>
              <p:cNvSpPr>
                <a:spLocks noChangeShapeType="1"/>
              </p:cNvSpPr>
              <p:nvPr/>
            </p:nvSpPr>
            <p:spPr bwMode="auto">
              <a:xfrm>
                <a:off x="4418713" y="3589338"/>
                <a:ext cx="0" cy="60325"/>
              </a:xfrm>
              <a:prstGeom prst="line">
                <a:avLst/>
              </a:prstGeom>
              <a:noFill/>
              <a:ln w="793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291" name="Line 202"/>
              <p:cNvSpPr>
                <a:spLocks noChangeShapeType="1"/>
              </p:cNvSpPr>
              <p:nvPr/>
            </p:nvSpPr>
            <p:spPr bwMode="auto">
              <a:xfrm>
                <a:off x="4411191" y="3589338"/>
                <a:ext cx="0" cy="60325"/>
              </a:xfrm>
              <a:prstGeom prst="line">
                <a:avLst/>
              </a:prstGeom>
              <a:noFill/>
              <a:ln w="793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292" name="Line 204"/>
              <p:cNvSpPr>
                <a:spLocks noChangeShapeType="1"/>
              </p:cNvSpPr>
              <p:nvPr/>
            </p:nvSpPr>
            <p:spPr bwMode="auto">
              <a:xfrm>
                <a:off x="4405548" y="3589338"/>
                <a:ext cx="0" cy="60325"/>
              </a:xfrm>
              <a:prstGeom prst="line">
                <a:avLst/>
              </a:prstGeom>
              <a:noFill/>
              <a:ln w="793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293" name="Line 207"/>
              <p:cNvSpPr>
                <a:spLocks noChangeShapeType="1"/>
              </p:cNvSpPr>
              <p:nvPr/>
            </p:nvSpPr>
            <p:spPr bwMode="auto">
              <a:xfrm>
                <a:off x="4381099" y="3589338"/>
                <a:ext cx="0" cy="60325"/>
              </a:xfrm>
              <a:prstGeom prst="line">
                <a:avLst/>
              </a:prstGeom>
              <a:noFill/>
              <a:ln w="793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294" name="Line 209"/>
              <p:cNvSpPr>
                <a:spLocks noChangeShapeType="1"/>
              </p:cNvSpPr>
              <p:nvPr/>
            </p:nvSpPr>
            <p:spPr bwMode="auto">
              <a:xfrm>
                <a:off x="4371695" y="3589338"/>
                <a:ext cx="0" cy="60325"/>
              </a:xfrm>
              <a:prstGeom prst="line">
                <a:avLst/>
              </a:prstGeom>
              <a:noFill/>
              <a:ln w="793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295" name="Line 211"/>
              <p:cNvSpPr>
                <a:spLocks noChangeShapeType="1"/>
              </p:cNvSpPr>
              <p:nvPr/>
            </p:nvSpPr>
            <p:spPr bwMode="auto">
              <a:xfrm>
                <a:off x="4364172" y="3589338"/>
                <a:ext cx="0" cy="60325"/>
              </a:xfrm>
              <a:prstGeom prst="line">
                <a:avLst/>
              </a:prstGeom>
              <a:noFill/>
              <a:ln w="793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296" name="Line 213"/>
              <p:cNvSpPr>
                <a:spLocks noChangeShapeType="1"/>
              </p:cNvSpPr>
              <p:nvPr/>
            </p:nvSpPr>
            <p:spPr bwMode="auto">
              <a:xfrm>
                <a:off x="4358531" y="3589338"/>
                <a:ext cx="0" cy="60325"/>
              </a:xfrm>
              <a:prstGeom prst="line">
                <a:avLst/>
              </a:prstGeom>
              <a:noFill/>
              <a:ln w="793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297" name="Line 215"/>
              <p:cNvSpPr>
                <a:spLocks noChangeShapeType="1"/>
              </p:cNvSpPr>
              <p:nvPr/>
            </p:nvSpPr>
            <p:spPr bwMode="auto">
              <a:xfrm>
                <a:off x="4347247" y="3589338"/>
                <a:ext cx="0" cy="60325"/>
              </a:xfrm>
              <a:prstGeom prst="line">
                <a:avLst/>
              </a:prstGeom>
              <a:noFill/>
              <a:ln w="793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298" name="Line 217"/>
              <p:cNvSpPr>
                <a:spLocks noChangeShapeType="1"/>
              </p:cNvSpPr>
              <p:nvPr/>
            </p:nvSpPr>
            <p:spPr bwMode="auto">
              <a:xfrm>
                <a:off x="4339724" y="3589338"/>
                <a:ext cx="0" cy="60325"/>
              </a:xfrm>
              <a:prstGeom prst="line">
                <a:avLst/>
              </a:prstGeom>
              <a:noFill/>
              <a:ln w="793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299" name="Line 219"/>
              <p:cNvSpPr>
                <a:spLocks noChangeShapeType="1"/>
              </p:cNvSpPr>
              <p:nvPr/>
            </p:nvSpPr>
            <p:spPr bwMode="auto">
              <a:xfrm>
                <a:off x="4332201" y="3589338"/>
                <a:ext cx="0" cy="60325"/>
              </a:xfrm>
              <a:prstGeom prst="line">
                <a:avLst/>
              </a:prstGeom>
              <a:noFill/>
              <a:ln w="793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300" name="Line 221"/>
              <p:cNvSpPr>
                <a:spLocks noChangeShapeType="1"/>
              </p:cNvSpPr>
              <p:nvPr/>
            </p:nvSpPr>
            <p:spPr bwMode="auto">
              <a:xfrm>
                <a:off x="4322797" y="3589338"/>
                <a:ext cx="0" cy="60325"/>
              </a:xfrm>
              <a:prstGeom prst="line">
                <a:avLst/>
              </a:prstGeom>
              <a:noFill/>
              <a:ln w="793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301" name="Line 223"/>
              <p:cNvSpPr>
                <a:spLocks noChangeShapeType="1"/>
              </p:cNvSpPr>
              <p:nvPr/>
            </p:nvSpPr>
            <p:spPr bwMode="auto">
              <a:xfrm>
                <a:off x="4317156" y="3589338"/>
                <a:ext cx="0" cy="60325"/>
              </a:xfrm>
              <a:prstGeom prst="line">
                <a:avLst/>
              </a:prstGeom>
              <a:noFill/>
              <a:ln w="793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302" name="Line 225"/>
              <p:cNvSpPr>
                <a:spLocks noChangeShapeType="1"/>
              </p:cNvSpPr>
              <p:nvPr/>
            </p:nvSpPr>
            <p:spPr bwMode="auto">
              <a:xfrm>
                <a:off x="4303990" y="3589338"/>
                <a:ext cx="0" cy="60325"/>
              </a:xfrm>
              <a:prstGeom prst="line">
                <a:avLst/>
              </a:prstGeom>
              <a:noFill/>
              <a:ln w="793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303" name="Line 227"/>
              <p:cNvSpPr>
                <a:spLocks noChangeShapeType="1"/>
              </p:cNvSpPr>
              <p:nvPr/>
            </p:nvSpPr>
            <p:spPr bwMode="auto">
              <a:xfrm>
                <a:off x="4298349" y="3589338"/>
                <a:ext cx="0" cy="60325"/>
              </a:xfrm>
              <a:prstGeom prst="line">
                <a:avLst/>
              </a:prstGeom>
              <a:noFill/>
              <a:ln w="793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304" name="Line 229"/>
              <p:cNvSpPr>
                <a:spLocks noChangeShapeType="1"/>
              </p:cNvSpPr>
              <p:nvPr/>
            </p:nvSpPr>
            <p:spPr bwMode="auto">
              <a:xfrm>
                <a:off x="4294587" y="3589338"/>
                <a:ext cx="0" cy="60325"/>
              </a:xfrm>
              <a:prstGeom prst="line">
                <a:avLst/>
              </a:prstGeom>
              <a:noFill/>
              <a:ln w="793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305" name="Line 231"/>
              <p:cNvSpPr>
                <a:spLocks noChangeShapeType="1"/>
              </p:cNvSpPr>
              <p:nvPr/>
            </p:nvSpPr>
            <p:spPr bwMode="auto">
              <a:xfrm>
                <a:off x="4275780" y="3589338"/>
                <a:ext cx="0" cy="60325"/>
              </a:xfrm>
              <a:prstGeom prst="line">
                <a:avLst/>
              </a:prstGeom>
              <a:noFill/>
              <a:ln w="793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306" name="Line 233"/>
              <p:cNvSpPr>
                <a:spLocks noChangeShapeType="1"/>
              </p:cNvSpPr>
              <p:nvPr/>
            </p:nvSpPr>
            <p:spPr bwMode="auto">
              <a:xfrm>
                <a:off x="4273899" y="3589338"/>
                <a:ext cx="0" cy="60325"/>
              </a:xfrm>
              <a:prstGeom prst="line">
                <a:avLst/>
              </a:prstGeom>
              <a:noFill/>
              <a:ln w="793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307" name="Line 235"/>
              <p:cNvSpPr>
                <a:spLocks noChangeShapeType="1"/>
              </p:cNvSpPr>
              <p:nvPr/>
            </p:nvSpPr>
            <p:spPr bwMode="auto">
              <a:xfrm>
                <a:off x="4040692" y="3548063"/>
                <a:ext cx="0" cy="60325"/>
              </a:xfrm>
              <a:prstGeom prst="line">
                <a:avLst/>
              </a:prstGeom>
              <a:noFill/>
              <a:ln w="793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308" name="Line 237"/>
              <p:cNvSpPr>
                <a:spLocks noChangeShapeType="1"/>
              </p:cNvSpPr>
              <p:nvPr/>
            </p:nvSpPr>
            <p:spPr bwMode="auto">
              <a:xfrm>
                <a:off x="3698405" y="3460750"/>
                <a:ext cx="0" cy="65088"/>
              </a:xfrm>
              <a:prstGeom prst="line">
                <a:avLst/>
              </a:prstGeom>
              <a:noFill/>
              <a:ln w="793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309" name="Line 239"/>
              <p:cNvSpPr>
                <a:spLocks noChangeShapeType="1"/>
              </p:cNvSpPr>
              <p:nvPr/>
            </p:nvSpPr>
            <p:spPr bwMode="auto">
              <a:xfrm>
                <a:off x="3235752" y="3405188"/>
                <a:ext cx="0" cy="60325"/>
              </a:xfrm>
              <a:prstGeom prst="line">
                <a:avLst/>
              </a:prstGeom>
              <a:noFill/>
              <a:ln w="793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310" name="Line 241"/>
              <p:cNvSpPr>
                <a:spLocks noChangeShapeType="1"/>
              </p:cNvSpPr>
              <p:nvPr/>
            </p:nvSpPr>
            <p:spPr bwMode="auto">
              <a:xfrm>
                <a:off x="3011949" y="3381375"/>
                <a:ext cx="0" cy="60325"/>
              </a:xfrm>
              <a:prstGeom prst="line">
                <a:avLst/>
              </a:prstGeom>
              <a:noFill/>
              <a:ln w="793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311" name="Line 243"/>
              <p:cNvSpPr>
                <a:spLocks noChangeShapeType="1"/>
              </p:cNvSpPr>
              <p:nvPr/>
            </p:nvSpPr>
            <p:spPr bwMode="auto">
              <a:xfrm>
                <a:off x="2739247" y="3194050"/>
                <a:ext cx="0" cy="63500"/>
              </a:xfrm>
              <a:prstGeom prst="line">
                <a:avLst/>
              </a:prstGeom>
              <a:noFill/>
              <a:ln w="793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312" name="Line 245"/>
              <p:cNvSpPr>
                <a:spLocks noChangeShapeType="1"/>
              </p:cNvSpPr>
              <p:nvPr/>
            </p:nvSpPr>
            <p:spPr bwMode="auto">
              <a:xfrm>
                <a:off x="2596314" y="3125788"/>
                <a:ext cx="0" cy="63500"/>
              </a:xfrm>
              <a:prstGeom prst="line">
                <a:avLst/>
              </a:prstGeom>
              <a:noFill/>
              <a:ln w="793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313" name="Line 247"/>
              <p:cNvSpPr>
                <a:spLocks noChangeShapeType="1"/>
              </p:cNvSpPr>
              <p:nvPr/>
            </p:nvSpPr>
            <p:spPr bwMode="auto">
              <a:xfrm>
                <a:off x="2538013" y="3144838"/>
                <a:ext cx="0" cy="60325"/>
              </a:xfrm>
              <a:prstGeom prst="line">
                <a:avLst/>
              </a:prstGeom>
              <a:noFill/>
              <a:ln w="793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314" name="Line 249"/>
              <p:cNvSpPr>
                <a:spLocks noChangeShapeType="1"/>
              </p:cNvSpPr>
              <p:nvPr/>
            </p:nvSpPr>
            <p:spPr bwMode="auto">
              <a:xfrm>
                <a:off x="2348062" y="3057525"/>
                <a:ext cx="0" cy="65088"/>
              </a:xfrm>
              <a:prstGeom prst="line">
                <a:avLst/>
              </a:prstGeom>
              <a:noFill/>
              <a:ln w="793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315" name="Line 251"/>
              <p:cNvSpPr>
                <a:spLocks noChangeShapeType="1"/>
              </p:cNvSpPr>
              <p:nvPr/>
            </p:nvSpPr>
            <p:spPr bwMode="auto">
              <a:xfrm>
                <a:off x="2314209" y="3057525"/>
                <a:ext cx="0" cy="65088"/>
              </a:xfrm>
              <a:prstGeom prst="line">
                <a:avLst/>
              </a:prstGeom>
              <a:noFill/>
              <a:ln w="793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316" name="Line 253"/>
              <p:cNvSpPr>
                <a:spLocks noChangeShapeType="1"/>
              </p:cNvSpPr>
              <p:nvPr/>
            </p:nvSpPr>
            <p:spPr bwMode="auto">
              <a:xfrm>
                <a:off x="2276595" y="3051175"/>
                <a:ext cx="0" cy="63500"/>
              </a:xfrm>
              <a:prstGeom prst="line">
                <a:avLst/>
              </a:prstGeom>
              <a:noFill/>
              <a:ln w="793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317" name="Line 255"/>
              <p:cNvSpPr>
                <a:spLocks noChangeShapeType="1"/>
              </p:cNvSpPr>
              <p:nvPr/>
            </p:nvSpPr>
            <p:spPr bwMode="auto">
              <a:xfrm>
                <a:off x="2077241" y="2892425"/>
                <a:ext cx="0" cy="60325"/>
              </a:xfrm>
              <a:prstGeom prst="line">
                <a:avLst/>
              </a:prstGeom>
              <a:noFill/>
              <a:ln w="793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318" name="Line 257"/>
              <p:cNvSpPr>
                <a:spLocks noChangeShapeType="1"/>
              </p:cNvSpPr>
              <p:nvPr/>
            </p:nvSpPr>
            <p:spPr bwMode="auto">
              <a:xfrm>
                <a:off x="1877886" y="2640013"/>
                <a:ext cx="0" cy="60325"/>
              </a:xfrm>
              <a:prstGeom prst="line">
                <a:avLst/>
              </a:prstGeom>
              <a:noFill/>
              <a:ln w="793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319" name="Line 259"/>
              <p:cNvSpPr>
                <a:spLocks noChangeShapeType="1"/>
              </p:cNvSpPr>
              <p:nvPr/>
            </p:nvSpPr>
            <p:spPr bwMode="auto">
              <a:xfrm>
                <a:off x="1849677" y="2606675"/>
                <a:ext cx="0" cy="60325"/>
              </a:xfrm>
              <a:prstGeom prst="line">
                <a:avLst/>
              </a:prstGeom>
              <a:noFill/>
              <a:ln w="793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320" name="Line 261"/>
              <p:cNvSpPr>
                <a:spLocks noChangeShapeType="1"/>
              </p:cNvSpPr>
              <p:nvPr/>
            </p:nvSpPr>
            <p:spPr bwMode="auto">
              <a:xfrm>
                <a:off x="1768806" y="2481263"/>
                <a:ext cx="0" cy="52387"/>
              </a:xfrm>
              <a:prstGeom prst="line">
                <a:avLst/>
              </a:prstGeom>
              <a:noFill/>
              <a:ln w="793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321" name="Line 263"/>
              <p:cNvSpPr>
                <a:spLocks noChangeShapeType="1"/>
              </p:cNvSpPr>
              <p:nvPr/>
            </p:nvSpPr>
            <p:spPr bwMode="auto">
              <a:xfrm>
                <a:off x="2235220" y="3021013"/>
                <a:ext cx="0" cy="52387"/>
              </a:xfrm>
              <a:prstGeom prst="line">
                <a:avLst/>
              </a:prstGeom>
              <a:noFill/>
              <a:ln w="793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grpSp>
        <p:grpSp>
          <p:nvGrpSpPr>
            <p:cNvPr id="322" name="Group 1333"/>
            <p:cNvGrpSpPr>
              <a:grpSpLocks/>
            </p:cNvGrpSpPr>
            <p:nvPr/>
          </p:nvGrpSpPr>
          <p:grpSpPr bwMode="auto">
            <a:xfrm>
              <a:off x="1926336" y="2665290"/>
              <a:ext cx="2244787" cy="1281008"/>
              <a:chOff x="1754188" y="2533651"/>
              <a:chExt cx="2805113" cy="1130300"/>
            </a:xfrm>
          </p:grpSpPr>
          <p:sp>
            <p:nvSpPr>
              <p:cNvPr id="323" name="Freeform 193"/>
              <p:cNvSpPr>
                <a:spLocks/>
              </p:cNvSpPr>
              <p:nvPr/>
            </p:nvSpPr>
            <p:spPr bwMode="auto">
              <a:xfrm>
                <a:off x="4531061" y="3649664"/>
                <a:ext cx="28240" cy="14287"/>
              </a:xfrm>
              <a:custGeom>
                <a:avLst/>
                <a:gdLst>
                  <a:gd name="T0" fmla="*/ 17 w 17"/>
                  <a:gd name="T1" fmla="*/ 0 h 9"/>
                  <a:gd name="T2" fmla="*/ 0 w 17"/>
                  <a:gd name="T3" fmla="*/ 0 h 9"/>
                  <a:gd name="T4" fmla="*/ 9 w 17"/>
                  <a:gd name="T5" fmla="*/ 9 h 9"/>
                  <a:gd name="T6" fmla="*/ 17 w 17"/>
                  <a:gd name="T7" fmla="*/ 0 h 9"/>
                </a:gdLst>
                <a:ahLst/>
                <a:cxnLst>
                  <a:cxn ang="0">
                    <a:pos x="T0" y="T1"/>
                  </a:cxn>
                  <a:cxn ang="0">
                    <a:pos x="T2" y="T3"/>
                  </a:cxn>
                  <a:cxn ang="0">
                    <a:pos x="T4" y="T5"/>
                  </a:cxn>
                  <a:cxn ang="0">
                    <a:pos x="T6" y="T7"/>
                  </a:cxn>
                </a:cxnLst>
                <a:rect l="0" t="0" r="r" b="b"/>
                <a:pathLst>
                  <a:path w="17" h="9">
                    <a:moveTo>
                      <a:pt x="17" y="0"/>
                    </a:moveTo>
                    <a:lnTo>
                      <a:pt x="0" y="0"/>
                    </a:lnTo>
                    <a:lnTo>
                      <a:pt x="9" y="9"/>
                    </a:lnTo>
                    <a:lnTo>
                      <a:pt x="17" y="0"/>
                    </a:lnTo>
                    <a:close/>
                  </a:path>
                </a:pathLst>
              </a:custGeom>
              <a:solidFill>
                <a:srgbClr val="FFFF66"/>
              </a:solidFill>
              <a:ln>
                <a:solidFill>
                  <a:schemeClr val="accent6">
                    <a:lumMod val="75000"/>
                  </a:schemeClr>
                </a:solidFill>
              </a:ln>
            </p:spPr>
            <p:txBody>
              <a:bodyPr/>
              <a:lstStyle/>
              <a:p>
                <a:pPr>
                  <a:lnSpc>
                    <a:spcPct val="90000"/>
                  </a:lnSpc>
                  <a:defRPr/>
                </a:pPr>
                <a:endParaRPr lang="en-GB" sz="1588" dirty="0"/>
              </a:p>
            </p:txBody>
          </p:sp>
          <p:sp>
            <p:nvSpPr>
              <p:cNvPr id="324" name="Freeform 195"/>
              <p:cNvSpPr>
                <a:spLocks/>
              </p:cNvSpPr>
              <p:nvPr/>
            </p:nvSpPr>
            <p:spPr bwMode="auto">
              <a:xfrm>
                <a:off x="4468935" y="3649664"/>
                <a:ext cx="24474" cy="14287"/>
              </a:xfrm>
              <a:custGeom>
                <a:avLst/>
                <a:gdLst>
                  <a:gd name="T0" fmla="*/ 16 w 16"/>
                  <a:gd name="T1" fmla="*/ 0 h 9"/>
                  <a:gd name="T2" fmla="*/ 0 w 16"/>
                  <a:gd name="T3" fmla="*/ 0 h 9"/>
                  <a:gd name="T4" fmla="*/ 7 w 16"/>
                  <a:gd name="T5" fmla="*/ 9 h 9"/>
                  <a:gd name="T6" fmla="*/ 16 w 16"/>
                  <a:gd name="T7" fmla="*/ 0 h 9"/>
                </a:gdLst>
                <a:ahLst/>
                <a:cxnLst>
                  <a:cxn ang="0">
                    <a:pos x="T0" y="T1"/>
                  </a:cxn>
                  <a:cxn ang="0">
                    <a:pos x="T2" y="T3"/>
                  </a:cxn>
                  <a:cxn ang="0">
                    <a:pos x="T4" y="T5"/>
                  </a:cxn>
                  <a:cxn ang="0">
                    <a:pos x="T6" y="T7"/>
                  </a:cxn>
                </a:cxnLst>
                <a:rect l="0" t="0" r="r" b="b"/>
                <a:pathLst>
                  <a:path w="16" h="9">
                    <a:moveTo>
                      <a:pt x="16" y="0"/>
                    </a:moveTo>
                    <a:lnTo>
                      <a:pt x="0" y="0"/>
                    </a:lnTo>
                    <a:lnTo>
                      <a:pt x="7" y="9"/>
                    </a:lnTo>
                    <a:lnTo>
                      <a:pt x="16" y="0"/>
                    </a:lnTo>
                    <a:close/>
                  </a:path>
                </a:pathLst>
              </a:custGeom>
              <a:solidFill>
                <a:srgbClr val="FFFF66"/>
              </a:solidFill>
              <a:ln>
                <a:solidFill>
                  <a:schemeClr val="accent6">
                    <a:lumMod val="75000"/>
                  </a:schemeClr>
                </a:solidFill>
              </a:ln>
            </p:spPr>
            <p:txBody>
              <a:bodyPr/>
              <a:lstStyle/>
              <a:p>
                <a:pPr>
                  <a:lnSpc>
                    <a:spcPct val="90000"/>
                  </a:lnSpc>
                  <a:defRPr/>
                </a:pPr>
                <a:endParaRPr lang="en-GB" sz="1588" dirty="0"/>
              </a:p>
            </p:txBody>
          </p:sp>
          <p:sp>
            <p:nvSpPr>
              <p:cNvPr id="325" name="Freeform 197"/>
              <p:cNvSpPr>
                <a:spLocks/>
              </p:cNvSpPr>
              <p:nvPr/>
            </p:nvSpPr>
            <p:spPr bwMode="auto">
              <a:xfrm>
                <a:off x="4457639" y="3649664"/>
                <a:ext cx="26357" cy="14287"/>
              </a:xfrm>
              <a:custGeom>
                <a:avLst/>
                <a:gdLst>
                  <a:gd name="T0" fmla="*/ 16 w 16"/>
                  <a:gd name="T1" fmla="*/ 0 h 9"/>
                  <a:gd name="T2" fmla="*/ 0 w 16"/>
                  <a:gd name="T3" fmla="*/ 0 h 9"/>
                  <a:gd name="T4" fmla="*/ 7 w 16"/>
                  <a:gd name="T5" fmla="*/ 9 h 9"/>
                  <a:gd name="T6" fmla="*/ 16 w 16"/>
                  <a:gd name="T7" fmla="*/ 0 h 9"/>
                </a:gdLst>
                <a:ahLst/>
                <a:cxnLst>
                  <a:cxn ang="0">
                    <a:pos x="T0" y="T1"/>
                  </a:cxn>
                  <a:cxn ang="0">
                    <a:pos x="T2" y="T3"/>
                  </a:cxn>
                  <a:cxn ang="0">
                    <a:pos x="T4" y="T5"/>
                  </a:cxn>
                  <a:cxn ang="0">
                    <a:pos x="T6" y="T7"/>
                  </a:cxn>
                </a:cxnLst>
                <a:rect l="0" t="0" r="r" b="b"/>
                <a:pathLst>
                  <a:path w="16" h="9">
                    <a:moveTo>
                      <a:pt x="16" y="0"/>
                    </a:moveTo>
                    <a:lnTo>
                      <a:pt x="0" y="0"/>
                    </a:lnTo>
                    <a:lnTo>
                      <a:pt x="7" y="9"/>
                    </a:lnTo>
                    <a:lnTo>
                      <a:pt x="16" y="0"/>
                    </a:lnTo>
                    <a:close/>
                  </a:path>
                </a:pathLst>
              </a:custGeom>
              <a:solidFill>
                <a:srgbClr val="FFFF66"/>
              </a:solidFill>
              <a:ln>
                <a:solidFill>
                  <a:schemeClr val="accent6">
                    <a:lumMod val="75000"/>
                  </a:schemeClr>
                </a:solidFill>
              </a:ln>
            </p:spPr>
            <p:txBody>
              <a:bodyPr/>
              <a:lstStyle/>
              <a:p>
                <a:pPr>
                  <a:lnSpc>
                    <a:spcPct val="90000"/>
                  </a:lnSpc>
                  <a:defRPr/>
                </a:pPr>
                <a:endParaRPr lang="en-GB" sz="1588" dirty="0"/>
              </a:p>
            </p:txBody>
          </p:sp>
          <p:sp>
            <p:nvSpPr>
              <p:cNvPr id="326" name="Freeform 199"/>
              <p:cNvSpPr>
                <a:spLocks/>
              </p:cNvSpPr>
              <p:nvPr/>
            </p:nvSpPr>
            <p:spPr bwMode="auto">
              <a:xfrm>
                <a:off x="4418103" y="3649664"/>
                <a:ext cx="28240" cy="14287"/>
              </a:xfrm>
              <a:custGeom>
                <a:avLst/>
                <a:gdLst>
                  <a:gd name="T0" fmla="*/ 19 w 19"/>
                  <a:gd name="T1" fmla="*/ 0 h 9"/>
                  <a:gd name="T2" fmla="*/ 0 w 19"/>
                  <a:gd name="T3" fmla="*/ 0 h 9"/>
                  <a:gd name="T4" fmla="*/ 9 w 19"/>
                  <a:gd name="T5" fmla="*/ 9 h 9"/>
                  <a:gd name="T6" fmla="*/ 19 w 19"/>
                  <a:gd name="T7" fmla="*/ 0 h 9"/>
                </a:gdLst>
                <a:ahLst/>
                <a:cxnLst>
                  <a:cxn ang="0">
                    <a:pos x="T0" y="T1"/>
                  </a:cxn>
                  <a:cxn ang="0">
                    <a:pos x="T2" y="T3"/>
                  </a:cxn>
                  <a:cxn ang="0">
                    <a:pos x="T4" y="T5"/>
                  </a:cxn>
                  <a:cxn ang="0">
                    <a:pos x="T6" y="T7"/>
                  </a:cxn>
                </a:cxnLst>
                <a:rect l="0" t="0" r="r" b="b"/>
                <a:pathLst>
                  <a:path w="19" h="9">
                    <a:moveTo>
                      <a:pt x="19" y="0"/>
                    </a:moveTo>
                    <a:lnTo>
                      <a:pt x="0" y="0"/>
                    </a:lnTo>
                    <a:lnTo>
                      <a:pt x="9" y="9"/>
                    </a:lnTo>
                    <a:lnTo>
                      <a:pt x="19" y="0"/>
                    </a:lnTo>
                    <a:close/>
                  </a:path>
                </a:pathLst>
              </a:custGeom>
              <a:solidFill>
                <a:srgbClr val="FFFF66"/>
              </a:solidFill>
              <a:ln>
                <a:solidFill>
                  <a:schemeClr val="accent6">
                    <a:lumMod val="75000"/>
                  </a:schemeClr>
                </a:solidFill>
              </a:ln>
            </p:spPr>
            <p:txBody>
              <a:bodyPr/>
              <a:lstStyle/>
              <a:p>
                <a:pPr>
                  <a:lnSpc>
                    <a:spcPct val="90000"/>
                  </a:lnSpc>
                  <a:defRPr/>
                </a:pPr>
                <a:endParaRPr lang="en-GB" sz="1588" dirty="0"/>
              </a:p>
            </p:txBody>
          </p:sp>
          <p:sp>
            <p:nvSpPr>
              <p:cNvPr id="327" name="Freeform 201"/>
              <p:cNvSpPr>
                <a:spLocks/>
              </p:cNvSpPr>
              <p:nvPr/>
            </p:nvSpPr>
            <p:spPr bwMode="auto">
              <a:xfrm>
                <a:off x="4404926" y="3649664"/>
                <a:ext cx="24474" cy="14287"/>
              </a:xfrm>
              <a:custGeom>
                <a:avLst/>
                <a:gdLst>
                  <a:gd name="T0" fmla="*/ 16 w 16"/>
                  <a:gd name="T1" fmla="*/ 0 h 9"/>
                  <a:gd name="T2" fmla="*/ 0 w 16"/>
                  <a:gd name="T3" fmla="*/ 0 h 9"/>
                  <a:gd name="T4" fmla="*/ 9 w 16"/>
                  <a:gd name="T5" fmla="*/ 9 h 9"/>
                  <a:gd name="T6" fmla="*/ 16 w 16"/>
                  <a:gd name="T7" fmla="*/ 0 h 9"/>
                </a:gdLst>
                <a:ahLst/>
                <a:cxnLst>
                  <a:cxn ang="0">
                    <a:pos x="T0" y="T1"/>
                  </a:cxn>
                  <a:cxn ang="0">
                    <a:pos x="T2" y="T3"/>
                  </a:cxn>
                  <a:cxn ang="0">
                    <a:pos x="T4" y="T5"/>
                  </a:cxn>
                  <a:cxn ang="0">
                    <a:pos x="T6" y="T7"/>
                  </a:cxn>
                </a:cxnLst>
                <a:rect l="0" t="0" r="r" b="b"/>
                <a:pathLst>
                  <a:path w="16" h="9">
                    <a:moveTo>
                      <a:pt x="16" y="0"/>
                    </a:moveTo>
                    <a:lnTo>
                      <a:pt x="0" y="0"/>
                    </a:lnTo>
                    <a:lnTo>
                      <a:pt x="9" y="9"/>
                    </a:lnTo>
                    <a:lnTo>
                      <a:pt x="16" y="0"/>
                    </a:lnTo>
                    <a:close/>
                  </a:path>
                </a:pathLst>
              </a:custGeom>
              <a:solidFill>
                <a:srgbClr val="FFFF66"/>
              </a:solidFill>
              <a:ln>
                <a:solidFill>
                  <a:schemeClr val="accent6">
                    <a:lumMod val="75000"/>
                  </a:schemeClr>
                </a:solidFill>
              </a:ln>
            </p:spPr>
            <p:txBody>
              <a:bodyPr/>
              <a:lstStyle/>
              <a:p>
                <a:pPr>
                  <a:lnSpc>
                    <a:spcPct val="90000"/>
                  </a:lnSpc>
                  <a:defRPr/>
                </a:pPr>
                <a:endParaRPr lang="en-GB" sz="1588" dirty="0"/>
              </a:p>
            </p:txBody>
          </p:sp>
          <p:sp>
            <p:nvSpPr>
              <p:cNvPr id="328" name="Freeform 203"/>
              <p:cNvSpPr>
                <a:spLocks/>
              </p:cNvSpPr>
              <p:nvPr/>
            </p:nvSpPr>
            <p:spPr bwMode="auto">
              <a:xfrm>
                <a:off x="4399277" y="3649664"/>
                <a:ext cx="28240" cy="14287"/>
              </a:xfrm>
              <a:custGeom>
                <a:avLst/>
                <a:gdLst>
                  <a:gd name="T0" fmla="*/ 19 w 19"/>
                  <a:gd name="T1" fmla="*/ 0 h 9"/>
                  <a:gd name="T2" fmla="*/ 0 w 19"/>
                  <a:gd name="T3" fmla="*/ 0 h 9"/>
                  <a:gd name="T4" fmla="*/ 9 w 19"/>
                  <a:gd name="T5" fmla="*/ 9 h 9"/>
                  <a:gd name="T6" fmla="*/ 19 w 19"/>
                  <a:gd name="T7" fmla="*/ 0 h 9"/>
                </a:gdLst>
                <a:ahLst/>
                <a:cxnLst>
                  <a:cxn ang="0">
                    <a:pos x="T0" y="T1"/>
                  </a:cxn>
                  <a:cxn ang="0">
                    <a:pos x="T2" y="T3"/>
                  </a:cxn>
                  <a:cxn ang="0">
                    <a:pos x="T4" y="T5"/>
                  </a:cxn>
                  <a:cxn ang="0">
                    <a:pos x="T6" y="T7"/>
                  </a:cxn>
                </a:cxnLst>
                <a:rect l="0" t="0" r="r" b="b"/>
                <a:pathLst>
                  <a:path w="19" h="9">
                    <a:moveTo>
                      <a:pt x="19" y="0"/>
                    </a:moveTo>
                    <a:lnTo>
                      <a:pt x="0" y="0"/>
                    </a:lnTo>
                    <a:lnTo>
                      <a:pt x="9" y="9"/>
                    </a:lnTo>
                    <a:lnTo>
                      <a:pt x="19" y="0"/>
                    </a:lnTo>
                    <a:close/>
                  </a:path>
                </a:pathLst>
              </a:custGeom>
              <a:solidFill>
                <a:srgbClr val="FFFF66"/>
              </a:solidFill>
              <a:ln>
                <a:solidFill>
                  <a:schemeClr val="accent6">
                    <a:lumMod val="75000"/>
                  </a:schemeClr>
                </a:solidFill>
              </a:ln>
            </p:spPr>
            <p:txBody>
              <a:bodyPr/>
              <a:lstStyle/>
              <a:p>
                <a:pPr>
                  <a:lnSpc>
                    <a:spcPct val="90000"/>
                  </a:lnSpc>
                  <a:defRPr/>
                </a:pPr>
                <a:endParaRPr lang="en-GB" sz="1588" dirty="0"/>
              </a:p>
            </p:txBody>
          </p:sp>
          <p:sp>
            <p:nvSpPr>
              <p:cNvPr id="329" name="Freeform 206"/>
              <p:cNvSpPr>
                <a:spLocks/>
              </p:cNvSpPr>
              <p:nvPr/>
            </p:nvSpPr>
            <p:spPr bwMode="auto">
              <a:xfrm>
                <a:off x="4391747" y="3649664"/>
                <a:ext cx="28240" cy="14287"/>
              </a:xfrm>
              <a:custGeom>
                <a:avLst/>
                <a:gdLst>
                  <a:gd name="T0" fmla="*/ 17 w 17"/>
                  <a:gd name="T1" fmla="*/ 0 h 9"/>
                  <a:gd name="T2" fmla="*/ 0 w 17"/>
                  <a:gd name="T3" fmla="*/ 0 h 9"/>
                  <a:gd name="T4" fmla="*/ 8 w 17"/>
                  <a:gd name="T5" fmla="*/ 9 h 9"/>
                  <a:gd name="T6" fmla="*/ 17 w 17"/>
                  <a:gd name="T7" fmla="*/ 0 h 9"/>
                </a:gdLst>
                <a:ahLst/>
                <a:cxnLst>
                  <a:cxn ang="0">
                    <a:pos x="T0" y="T1"/>
                  </a:cxn>
                  <a:cxn ang="0">
                    <a:pos x="T2" y="T3"/>
                  </a:cxn>
                  <a:cxn ang="0">
                    <a:pos x="T4" y="T5"/>
                  </a:cxn>
                  <a:cxn ang="0">
                    <a:pos x="T6" y="T7"/>
                  </a:cxn>
                </a:cxnLst>
                <a:rect l="0" t="0" r="r" b="b"/>
                <a:pathLst>
                  <a:path w="17" h="9">
                    <a:moveTo>
                      <a:pt x="17" y="0"/>
                    </a:moveTo>
                    <a:lnTo>
                      <a:pt x="0" y="0"/>
                    </a:lnTo>
                    <a:lnTo>
                      <a:pt x="8" y="9"/>
                    </a:lnTo>
                    <a:lnTo>
                      <a:pt x="17" y="0"/>
                    </a:lnTo>
                    <a:close/>
                  </a:path>
                </a:pathLst>
              </a:custGeom>
              <a:solidFill>
                <a:srgbClr val="FFFF66"/>
              </a:solidFill>
              <a:ln>
                <a:solidFill>
                  <a:schemeClr val="accent6">
                    <a:lumMod val="75000"/>
                  </a:schemeClr>
                </a:solidFill>
              </a:ln>
            </p:spPr>
            <p:txBody>
              <a:bodyPr/>
              <a:lstStyle/>
              <a:p>
                <a:pPr>
                  <a:lnSpc>
                    <a:spcPct val="90000"/>
                  </a:lnSpc>
                  <a:defRPr/>
                </a:pPr>
                <a:endParaRPr lang="en-GB" sz="1588" dirty="0"/>
              </a:p>
            </p:txBody>
          </p:sp>
          <p:sp>
            <p:nvSpPr>
              <p:cNvPr id="330" name="Freeform 208"/>
              <p:cNvSpPr>
                <a:spLocks/>
              </p:cNvSpPr>
              <p:nvPr/>
            </p:nvSpPr>
            <p:spPr bwMode="auto">
              <a:xfrm>
                <a:off x="4367273" y="3649664"/>
                <a:ext cx="32004" cy="14287"/>
              </a:xfrm>
              <a:custGeom>
                <a:avLst/>
                <a:gdLst>
                  <a:gd name="T0" fmla="*/ 19 w 19"/>
                  <a:gd name="T1" fmla="*/ 0 h 9"/>
                  <a:gd name="T2" fmla="*/ 0 w 19"/>
                  <a:gd name="T3" fmla="*/ 0 h 9"/>
                  <a:gd name="T4" fmla="*/ 9 w 19"/>
                  <a:gd name="T5" fmla="*/ 9 h 9"/>
                  <a:gd name="T6" fmla="*/ 19 w 19"/>
                  <a:gd name="T7" fmla="*/ 0 h 9"/>
                </a:gdLst>
                <a:ahLst/>
                <a:cxnLst>
                  <a:cxn ang="0">
                    <a:pos x="T0" y="T1"/>
                  </a:cxn>
                  <a:cxn ang="0">
                    <a:pos x="T2" y="T3"/>
                  </a:cxn>
                  <a:cxn ang="0">
                    <a:pos x="T4" y="T5"/>
                  </a:cxn>
                  <a:cxn ang="0">
                    <a:pos x="T6" y="T7"/>
                  </a:cxn>
                </a:cxnLst>
                <a:rect l="0" t="0" r="r" b="b"/>
                <a:pathLst>
                  <a:path w="19" h="9">
                    <a:moveTo>
                      <a:pt x="19" y="0"/>
                    </a:moveTo>
                    <a:lnTo>
                      <a:pt x="0" y="0"/>
                    </a:lnTo>
                    <a:lnTo>
                      <a:pt x="9" y="9"/>
                    </a:lnTo>
                    <a:lnTo>
                      <a:pt x="19" y="0"/>
                    </a:lnTo>
                    <a:close/>
                  </a:path>
                </a:pathLst>
              </a:custGeom>
              <a:solidFill>
                <a:srgbClr val="FFFF66"/>
              </a:solidFill>
              <a:ln>
                <a:solidFill>
                  <a:schemeClr val="accent6">
                    <a:lumMod val="75000"/>
                  </a:schemeClr>
                </a:solidFill>
              </a:ln>
            </p:spPr>
            <p:txBody>
              <a:bodyPr/>
              <a:lstStyle/>
              <a:p>
                <a:pPr>
                  <a:lnSpc>
                    <a:spcPct val="90000"/>
                  </a:lnSpc>
                  <a:defRPr/>
                </a:pPr>
                <a:endParaRPr lang="en-GB" sz="1588" dirty="0"/>
              </a:p>
            </p:txBody>
          </p:sp>
          <p:sp>
            <p:nvSpPr>
              <p:cNvPr id="331" name="Freeform 210"/>
              <p:cNvSpPr>
                <a:spLocks/>
              </p:cNvSpPr>
              <p:nvPr/>
            </p:nvSpPr>
            <p:spPr bwMode="auto">
              <a:xfrm>
                <a:off x="4355977" y="3649664"/>
                <a:ext cx="26357" cy="14287"/>
              </a:xfrm>
              <a:custGeom>
                <a:avLst/>
                <a:gdLst>
                  <a:gd name="T0" fmla="*/ 16 w 16"/>
                  <a:gd name="T1" fmla="*/ 0 h 9"/>
                  <a:gd name="T2" fmla="*/ 0 w 16"/>
                  <a:gd name="T3" fmla="*/ 0 h 9"/>
                  <a:gd name="T4" fmla="*/ 9 w 16"/>
                  <a:gd name="T5" fmla="*/ 9 h 9"/>
                  <a:gd name="T6" fmla="*/ 16 w 16"/>
                  <a:gd name="T7" fmla="*/ 0 h 9"/>
                </a:gdLst>
                <a:ahLst/>
                <a:cxnLst>
                  <a:cxn ang="0">
                    <a:pos x="T0" y="T1"/>
                  </a:cxn>
                  <a:cxn ang="0">
                    <a:pos x="T2" y="T3"/>
                  </a:cxn>
                  <a:cxn ang="0">
                    <a:pos x="T4" y="T5"/>
                  </a:cxn>
                  <a:cxn ang="0">
                    <a:pos x="T6" y="T7"/>
                  </a:cxn>
                </a:cxnLst>
                <a:rect l="0" t="0" r="r" b="b"/>
                <a:pathLst>
                  <a:path w="16" h="9">
                    <a:moveTo>
                      <a:pt x="16" y="0"/>
                    </a:moveTo>
                    <a:lnTo>
                      <a:pt x="0" y="0"/>
                    </a:lnTo>
                    <a:lnTo>
                      <a:pt x="9" y="9"/>
                    </a:lnTo>
                    <a:lnTo>
                      <a:pt x="16" y="0"/>
                    </a:lnTo>
                    <a:close/>
                  </a:path>
                </a:pathLst>
              </a:custGeom>
              <a:solidFill>
                <a:srgbClr val="FFFF66"/>
              </a:solidFill>
              <a:ln>
                <a:solidFill>
                  <a:schemeClr val="accent6">
                    <a:lumMod val="75000"/>
                  </a:schemeClr>
                </a:solidFill>
              </a:ln>
            </p:spPr>
            <p:txBody>
              <a:bodyPr/>
              <a:lstStyle/>
              <a:p>
                <a:pPr>
                  <a:lnSpc>
                    <a:spcPct val="90000"/>
                  </a:lnSpc>
                  <a:defRPr/>
                </a:pPr>
                <a:endParaRPr lang="en-GB" sz="1588" dirty="0"/>
              </a:p>
            </p:txBody>
          </p:sp>
          <p:sp>
            <p:nvSpPr>
              <p:cNvPr id="332" name="Freeform 212"/>
              <p:cNvSpPr>
                <a:spLocks/>
              </p:cNvSpPr>
              <p:nvPr/>
            </p:nvSpPr>
            <p:spPr bwMode="auto">
              <a:xfrm>
                <a:off x="4352212" y="3649664"/>
                <a:ext cx="26357" cy="14287"/>
              </a:xfrm>
              <a:custGeom>
                <a:avLst/>
                <a:gdLst>
                  <a:gd name="T0" fmla="*/ 17 w 17"/>
                  <a:gd name="T1" fmla="*/ 0 h 9"/>
                  <a:gd name="T2" fmla="*/ 0 w 17"/>
                  <a:gd name="T3" fmla="*/ 0 h 9"/>
                  <a:gd name="T4" fmla="*/ 8 w 17"/>
                  <a:gd name="T5" fmla="*/ 9 h 9"/>
                  <a:gd name="T6" fmla="*/ 17 w 17"/>
                  <a:gd name="T7" fmla="*/ 0 h 9"/>
                </a:gdLst>
                <a:ahLst/>
                <a:cxnLst>
                  <a:cxn ang="0">
                    <a:pos x="T0" y="T1"/>
                  </a:cxn>
                  <a:cxn ang="0">
                    <a:pos x="T2" y="T3"/>
                  </a:cxn>
                  <a:cxn ang="0">
                    <a:pos x="T4" y="T5"/>
                  </a:cxn>
                  <a:cxn ang="0">
                    <a:pos x="T6" y="T7"/>
                  </a:cxn>
                </a:cxnLst>
                <a:rect l="0" t="0" r="r" b="b"/>
                <a:pathLst>
                  <a:path w="17" h="9">
                    <a:moveTo>
                      <a:pt x="17" y="0"/>
                    </a:moveTo>
                    <a:lnTo>
                      <a:pt x="0" y="0"/>
                    </a:lnTo>
                    <a:lnTo>
                      <a:pt x="8" y="9"/>
                    </a:lnTo>
                    <a:lnTo>
                      <a:pt x="17" y="0"/>
                    </a:lnTo>
                    <a:close/>
                  </a:path>
                </a:pathLst>
              </a:custGeom>
              <a:solidFill>
                <a:srgbClr val="FFFF66"/>
              </a:solidFill>
              <a:ln>
                <a:solidFill>
                  <a:schemeClr val="accent6">
                    <a:lumMod val="75000"/>
                  </a:schemeClr>
                </a:solidFill>
              </a:ln>
            </p:spPr>
            <p:txBody>
              <a:bodyPr/>
              <a:lstStyle/>
              <a:p>
                <a:pPr>
                  <a:lnSpc>
                    <a:spcPct val="90000"/>
                  </a:lnSpc>
                  <a:defRPr/>
                </a:pPr>
                <a:endParaRPr lang="en-GB" sz="1588" dirty="0"/>
              </a:p>
            </p:txBody>
          </p:sp>
          <p:sp>
            <p:nvSpPr>
              <p:cNvPr id="333" name="Freeform 214"/>
              <p:cNvSpPr>
                <a:spLocks/>
              </p:cNvSpPr>
              <p:nvPr/>
            </p:nvSpPr>
            <p:spPr bwMode="auto">
              <a:xfrm>
                <a:off x="4344682" y="3649664"/>
                <a:ext cx="30122" cy="14287"/>
              </a:xfrm>
              <a:custGeom>
                <a:avLst/>
                <a:gdLst>
                  <a:gd name="T0" fmla="*/ 19 w 19"/>
                  <a:gd name="T1" fmla="*/ 0 h 9"/>
                  <a:gd name="T2" fmla="*/ 0 w 19"/>
                  <a:gd name="T3" fmla="*/ 0 h 9"/>
                  <a:gd name="T4" fmla="*/ 9 w 19"/>
                  <a:gd name="T5" fmla="*/ 9 h 9"/>
                  <a:gd name="T6" fmla="*/ 19 w 19"/>
                  <a:gd name="T7" fmla="*/ 0 h 9"/>
                </a:gdLst>
                <a:ahLst/>
                <a:cxnLst>
                  <a:cxn ang="0">
                    <a:pos x="T0" y="T1"/>
                  </a:cxn>
                  <a:cxn ang="0">
                    <a:pos x="T2" y="T3"/>
                  </a:cxn>
                  <a:cxn ang="0">
                    <a:pos x="T4" y="T5"/>
                  </a:cxn>
                  <a:cxn ang="0">
                    <a:pos x="T6" y="T7"/>
                  </a:cxn>
                </a:cxnLst>
                <a:rect l="0" t="0" r="r" b="b"/>
                <a:pathLst>
                  <a:path w="19" h="9">
                    <a:moveTo>
                      <a:pt x="19" y="0"/>
                    </a:moveTo>
                    <a:lnTo>
                      <a:pt x="0" y="0"/>
                    </a:lnTo>
                    <a:lnTo>
                      <a:pt x="9" y="9"/>
                    </a:lnTo>
                    <a:lnTo>
                      <a:pt x="19" y="0"/>
                    </a:lnTo>
                    <a:close/>
                  </a:path>
                </a:pathLst>
              </a:custGeom>
              <a:solidFill>
                <a:srgbClr val="FFFF66"/>
              </a:solidFill>
              <a:ln>
                <a:solidFill>
                  <a:schemeClr val="accent6">
                    <a:lumMod val="75000"/>
                  </a:schemeClr>
                </a:solidFill>
              </a:ln>
            </p:spPr>
            <p:txBody>
              <a:bodyPr/>
              <a:lstStyle/>
              <a:p>
                <a:pPr>
                  <a:lnSpc>
                    <a:spcPct val="90000"/>
                  </a:lnSpc>
                  <a:defRPr/>
                </a:pPr>
                <a:endParaRPr lang="en-GB" sz="1588" dirty="0"/>
              </a:p>
            </p:txBody>
          </p:sp>
          <p:sp>
            <p:nvSpPr>
              <p:cNvPr id="334" name="Freeform 216"/>
              <p:cNvSpPr>
                <a:spLocks/>
              </p:cNvSpPr>
              <p:nvPr/>
            </p:nvSpPr>
            <p:spPr bwMode="auto">
              <a:xfrm>
                <a:off x="4335268" y="3649664"/>
                <a:ext cx="24475" cy="14287"/>
              </a:xfrm>
              <a:custGeom>
                <a:avLst/>
                <a:gdLst>
                  <a:gd name="T0" fmla="*/ 16 w 16"/>
                  <a:gd name="T1" fmla="*/ 0 h 9"/>
                  <a:gd name="T2" fmla="*/ 0 w 16"/>
                  <a:gd name="T3" fmla="*/ 0 h 9"/>
                  <a:gd name="T4" fmla="*/ 9 w 16"/>
                  <a:gd name="T5" fmla="*/ 9 h 9"/>
                  <a:gd name="T6" fmla="*/ 16 w 16"/>
                  <a:gd name="T7" fmla="*/ 0 h 9"/>
                </a:gdLst>
                <a:ahLst/>
                <a:cxnLst>
                  <a:cxn ang="0">
                    <a:pos x="T0" y="T1"/>
                  </a:cxn>
                  <a:cxn ang="0">
                    <a:pos x="T2" y="T3"/>
                  </a:cxn>
                  <a:cxn ang="0">
                    <a:pos x="T4" y="T5"/>
                  </a:cxn>
                  <a:cxn ang="0">
                    <a:pos x="T6" y="T7"/>
                  </a:cxn>
                </a:cxnLst>
                <a:rect l="0" t="0" r="r" b="b"/>
                <a:pathLst>
                  <a:path w="16" h="9">
                    <a:moveTo>
                      <a:pt x="16" y="0"/>
                    </a:moveTo>
                    <a:lnTo>
                      <a:pt x="0" y="0"/>
                    </a:lnTo>
                    <a:lnTo>
                      <a:pt x="9" y="9"/>
                    </a:lnTo>
                    <a:lnTo>
                      <a:pt x="16" y="0"/>
                    </a:lnTo>
                    <a:close/>
                  </a:path>
                </a:pathLst>
              </a:custGeom>
              <a:solidFill>
                <a:srgbClr val="FFFF66"/>
              </a:solidFill>
              <a:ln>
                <a:solidFill>
                  <a:schemeClr val="accent6">
                    <a:lumMod val="75000"/>
                  </a:schemeClr>
                </a:solidFill>
              </a:ln>
            </p:spPr>
            <p:txBody>
              <a:bodyPr/>
              <a:lstStyle/>
              <a:p>
                <a:pPr>
                  <a:lnSpc>
                    <a:spcPct val="90000"/>
                  </a:lnSpc>
                  <a:defRPr/>
                </a:pPr>
                <a:endParaRPr lang="en-GB" sz="1588" dirty="0"/>
              </a:p>
            </p:txBody>
          </p:sp>
          <p:sp>
            <p:nvSpPr>
              <p:cNvPr id="335" name="Freeform 218"/>
              <p:cNvSpPr>
                <a:spLocks/>
              </p:cNvSpPr>
              <p:nvPr/>
            </p:nvSpPr>
            <p:spPr bwMode="auto">
              <a:xfrm>
                <a:off x="4325855" y="3649664"/>
                <a:ext cx="30122" cy="14287"/>
              </a:xfrm>
              <a:custGeom>
                <a:avLst/>
                <a:gdLst>
                  <a:gd name="T0" fmla="*/ 19 w 19"/>
                  <a:gd name="T1" fmla="*/ 0 h 9"/>
                  <a:gd name="T2" fmla="*/ 0 w 19"/>
                  <a:gd name="T3" fmla="*/ 0 h 9"/>
                  <a:gd name="T4" fmla="*/ 9 w 19"/>
                  <a:gd name="T5" fmla="*/ 9 h 9"/>
                  <a:gd name="T6" fmla="*/ 19 w 19"/>
                  <a:gd name="T7" fmla="*/ 0 h 9"/>
                </a:gdLst>
                <a:ahLst/>
                <a:cxnLst>
                  <a:cxn ang="0">
                    <a:pos x="T0" y="T1"/>
                  </a:cxn>
                  <a:cxn ang="0">
                    <a:pos x="T2" y="T3"/>
                  </a:cxn>
                  <a:cxn ang="0">
                    <a:pos x="T4" y="T5"/>
                  </a:cxn>
                  <a:cxn ang="0">
                    <a:pos x="T6" y="T7"/>
                  </a:cxn>
                </a:cxnLst>
                <a:rect l="0" t="0" r="r" b="b"/>
                <a:pathLst>
                  <a:path w="19" h="9">
                    <a:moveTo>
                      <a:pt x="19" y="0"/>
                    </a:moveTo>
                    <a:lnTo>
                      <a:pt x="0" y="0"/>
                    </a:lnTo>
                    <a:lnTo>
                      <a:pt x="9" y="9"/>
                    </a:lnTo>
                    <a:lnTo>
                      <a:pt x="19" y="0"/>
                    </a:lnTo>
                    <a:close/>
                  </a:path>
                </a:pathLst>
              </a:custGeom>
              <a:solidFill>
                <a:srgbClr val="FFFF66"/>
              </a:solidFill>
              <a:ln>
                <a:solidFill>
                  <a:schemeClr val="accent6">
                    <a:lumMod val="75000"/>
                  </a:schemeClr>
                </a:solidFill>
              </a:ln>
            </p:spPr>
            <p:txBody>
              <a:bodyPr/>
              <a:lstStyle/>
              <a:p>
                <a:pPr>
                  <a:lnSpc>
                    <a:spcPct val="90000"/>
                  </a:lnSpc>
                  <a:defRPr/>
                </a:pPr>
                <a:endParaRPr lang="en-GB" sz="1588" dirty="0"/>
              </a:p>
            </p:txBody>
          </p:sp>
          <p:sp>
            <p:nvSpPr>
              <p:cNvPr id="336" name="Freeform 220"/>
              <p:cNvSpPr>
                <a:spLocks/>
              </p:cNvSpPr>
              <p:nvPr/>
            </p:nvSpPr>
            <p:spPr bwMode="auto">
              <a:xfrm>
                <a:off x="4318325" y="3649664"/>
                <a:ext cx="30122" cy="14287"/>
              </a:xfrm>
              <a:custGeom>
                <a:avLst/>
                <a:gdLst>
                  <a:gd name="T0" fmla="*/ 19 w 19"/>
                  <a:gd name="T1" fmla="*/ 0 h 9"/>
                  <a:gd name="T2" fmla="*/ 0 w 19"/>
                  <a:gd name="T3" fmla="*/ 0 h 9"/>
                  <a:gd name="T4" fmla="*/ 10 w 19"/>
                  <a:gd name="T5" fmla="*/ 9 h 9"/>
                  <a:gd name="T6" fmla="*/ 19 w 19"/>
                  <a:gd name="T7" fmla="*/ 0 h 9"/>
                </a:gdLst>
                <a:ahLst/>
                <a:cxnLst>
                  <a:cxn ang="0">
                    <a:pos x="T0" y="T1"/>
                  </a:cxn>
                  <a:cxn ang="0">
                    <a:pos x="T2" y="T3"/>
                  </a:cxn>
                  <a:cxn ang="0">
                    <a:pos x="T4" y="T5"/>
                  </a:cxn>
                  <a:cxn ang="0">
                    <a:pos x="T6" y="T7"/>
                  </a:cxn>
                </a:cxnLst>
                <a:rect l="0" t="0" r="r" b="b"/>
                <a:pathLst>
                  <a:path w="19" h="9">
                    <a:moveTo>
                      <a:pt x="19" y="0"/>
                    </a:moveTo>
                    <a:lnTo>
                      <a:pt x="0" y="0"/>
                    </a:lnTo>
                    <a:lnTo>
                      <a:pt x="10" y="9"/>
                    </a:lnTo>
                    <a:lnTo>
                      <a:pt x="19" y="0"/>
                    </a:lnTo>
                    <a:close/>
                  </a:path>
                </a:pathLst>
              </a:custGeom>
              <a:solidFill>
                <a:srgbClr val="FFFF66"/>
              </a:solidFill>
              <a:ln>
                <a:solidFill>
                  <a:schemeClr val="accent6">
                    <a:lumMod val="75000"/>
                  </a:schemeClr>
                </a:solidFill>
              </a:ln>
            </p:spPr>
            <p:txBody>
              <a:bodyPr/>
              <a:lstStyle/>
              <a:p>
                <a:pPr>
                  <a:lnSpc>
                    <a:spcPct val="90000"/>
                  </a:lnSpc>
                  <a:defRPr/>
                </a:pPr>
                <a:endParaRPr lang="en-GB" sz="1588" dirty="0"/>
              </a:p>
            </p:txBody>
          </p:sp>
          <p:sp>
            <p:nvSpPr>
              <p:cNvPr id="337" name="Freeform 222"/>
              <p:cNvSpPr>
                <a:spLocks/>
              </p:cNvSpPr>
              <p:nvPr/>
            </p:nvSpPr>
            <p:spPr bwMode="auto">
              <a:xfrm>
                <a:off x="4307029" y="3649664"/>
                <a:ext cx="28239" cy="14287"/>
              </a:xfrm>
              <a:custGeom>
                <a:avLst/>
                <a:gdLst>
                  <a:gd name="T0" fmla="*/ 17 w 17"/>
                  <a:gd name="T1" fmla="*/ 0 h 9"/>
                  <a:gd name="T2" fmla="*/ 0 w 17"/>
                  <a:gd name="T3" fmla="*/ 0 h 9"/>
                  <a:gd name="T4" fmla="*/ 7 w 17"/>
                  <a:gd name="T5" fmla="*/ 9 h 9"/>
                  <a:gd name="T6" fmla="*/ 17 w 17"/>
                  <a:gd name="T7" fmla="*/ 0 h 9"/>
                </a:gdLst>
                <a:ahLst/>
                <a:cxnLst>
                  <a:cxn ang="0">
                    <a:pos x="T0" y="T1"/>
                  </a:cxn>
                  <a:cxn ang="0">
                    <a:pos x="T2" y="T3"/>
                  </a:cxn>
                  <a:cxn ang="0">
                    <a:pos x="T4" y="T5"/>
                  </a:cxn>
                  <a:cxn ang="0">
                    <a:pos x="T6" y="T7"/>
                  </a:cxn>
                </a:cxnLst>
                <a:rect l="0" t="0" r="r" b="b"/>
                <a:pathLst>
                  <a:path w="17" h="9">
                    <a:moveTo>
                      <a:pt x="17" y="0"/>
                    </a:moveTo>
                    <a:lnTo>
                      <a:pt x="0" y="0"/>
                    </a:lnTo>
                    <a:lnTo>
                      <a:pt x="7" y="9"/>
                    </a:lnTo>
                    <a:lnTo>
                      <a:pt x="17" y="0"/>
                    </a:lnTo>
                    <a:close/>
                  </a:path>
                </a:pathLst>
              </a:custGeom>
              <a:solidFill>
                <a:srgbClr val="FFFF66"/>
              </a:solidFill>
              <a:ln>
                <a:solidFill>
                  <a:schemeClr val="accent6">
                    <a:lumMod val="75000"/>
                  </a:schemeClr>
                </a:solidFill>
              </a:ln>
            </p:spPr>
            <p:txBody>
              <a:bodyPr/>
              <a:lstStyle/>
              <a:p>
                <a:pPr>
                  <a:lnSpc>
                    <a:spcPct val="90000"/>
                  </a:lnSpc>
                  <a:defRPr/>
                </a:pPr>
                <a:endParaRPr lang="en-GB" sz="1588" dirty="0"/>
              </a:p>
            </p:txBody>
          </p:sp>
          <p:sp>
            <p:nvSpPr>
              <p:cNvPr id="338" name="Freeform 224"/>
              <p:cNvSpPr>
                <a:spLocks/>
              </p:cNvSpPr>
              <p:nvPr/>
            </p:nvSpPr>
            <p:spPr bwMode="auto">
              <a:xfrm>
                <a:off x="4303264" y="3649664"/>
                <a:ext cx="24474" cy="14287"/>
              </a:xfrm>
              <a:custGeom>
                <a:avLst/>
                <a:gdLst>
                  <a:gd name="T0" fmla="*/ 16 w 16"/>
                  <a:gd name="T1" fmla="*/ 0 h 9"/>
                  <a:gd name="T2" fmla="*/ 0 w 16"/>
                  <a:gd name="T3" fmla="*/ 0 h 9"/>
                  <a:gd name="T4" fmla="*/ 7 w 16"/>
                  <a:gd name="T5" fmla="*/ 9 h 9"/>
                  <a:gd name="T6" fmla="*/ 16 w 16"/>
                  <a:gd name="T7" fmla="*/ 0 h 9"/>
                </a:gdLst>
                <a:ahLst/>
                <a:cxnLst>
                  <a:cxn ang="0">
                    <a:pos x="T0" y="T1"/>
                  </a:cxn>
                  <a:cxn ang="0">
                    <a:pos x="T2" y="T3"/>
                  </a:cxn>
                  <a:cxn ang="0">
                    <a:pos x="T4" y="T5"/>
                  </a:cxn>
                  <a:cxn ang="0">
                    <a:pos x="T6" y="T7"/>
                  </a:cxn>
                </a:cxnLst>
                <a:rect l="0" t="0" r="r" b="b"/>
                <a:pathLst>
                  <a:path w="16" h="9">
                    <a:moveTo>
                      <a:pt x="16" y="0"/>
                    </a:moveTo>
                    <a:lnTo>
                      <a:pt x="0" y="0"/>
                    </a:lnTo>
                    <a:lnTo>
                      <a:pt x="7" y="9"/>
                    </a:lnTo>
                    <a:lnTo>
                      <a:pt x="16" y="0"/>
                    </a:lnTo>
                    <a:close/>
                  </a:path>
                </a:pathLst>
              </a:custGeom>
              <a:solidFill>
                <a:srgbClr val="FFFF66"/>
              </a:solidFill>
              <a:ln>
                <a:solidFill>
                  <a:schemeClr val="accent6">
                    <a:lumMod val="75000"/>
                  </a:schemeClr>
                </a:solidFill>
              </a:ln>
            </p:spPr>
            <p:txBody>
              <a:bodyPr/>
              <a:lstStyle/>
              <a:p>
                <a:pPr>
                  <a:lnSpc>
                    <a:spcPct val="90000"/>
                  </a:lnSpc>
                  <a:defRPr/>
                </a:pPr>
                <a:endParaRPr lang="en-GB" sz="1588" dirty="0"/>
              </a:p>
            </p:txBody>
          </p:sp>
          <p:sp>
            <p:nvSpPr>
              <p:cNvPr id="339" name="Freeform 226"/>
              <p:cNvSpPr>
                <a:spLocks/>
              </p:cNvSpPr>
              <p:nvPr/>
            </p:nvSpPr>
            <p:spPr bwMode="auto">
              <a:xfrm>
                <a:off x="4288203" y="3649664"/>
                <a:ext cx="30122" cy="14287"/>
              </a:xfrm>
              <a:custGeom>
                <a:avLst/>
                <a:gdLst>
                  <a:gd name="T0" fmla="*/ 19 w 19"/>
                  <a:gd name="T1" fmla="*/ 0 h 9"/>
                  <a:gd name="T2" fmla="*/ 0 w 19"/>
                  <a:gd name="T3" fmla="*/ 0 h 9"/>
                  <a:gd name="T4" fmla="*/ 10 w 19"/>
                  <a:gd name="T5" fmla="*/ 9 h 9"/>
                  <a:gd name="T6" fmla="*/ 19 w 19"/>
                  <a:gd name="T7" fmla="*/ 0 h 9"/>
                </a:gdLst>
                <a:ahLst/>
                <a:cxnLst>
                  <a:cxn ang="0">
                    <a:pos x="T0" y="T1"/>
                  </a:cxn>
                  <a:cxn ang="0">
                    <a:pos x="T2" y="T3"/>
                  </a:cxn>
                  <a:cxn ang="0">
                    <a:pos x="T4" y="T5"/>
                  </a:cxn>
                  <a:cxn ang="0">
                    <a:pos x="T6" y="T7"/>
                  </a:cxn>
                </a:cxnLst>
                <a:rect l="0" t="0" r="r" b="b"/>
                <a:pathLst>
                  <a:path w="19" h="9">
                    <a:moveTo>
                      <a:pt x="19" y="0"/>
                    </a:moveTo>
                    <a:lnTo>
                      <a:pt x="0" y="0"/>
                    </a:lnTo>
                    <a:lnTo>
                      <a:pt x="10" y="9"/>
                    </a:lnTo>
                    <a:lnTo>
                      <a:pt x="19" y="0"/>
                    </a:lnTo>
                    <a:close/>
                  </a:path>
                </a:pathLst>
              </a:custGeom>
              <a:solidFill>
                <a:srgbClr val="FFFF66"/>
              </a:solidFill>
              <a:ln>
                <a:solidFill>
                  <a:schemeClr val="accent6">
                    <a:lumMod val="75000"/>
                  </a:schemeClr>
                </a:solidFill>
              </a:ln>
            </p:spPr>
            <p:txBody>
              <a:bodyPr/>
              <a:lstStyle/>
              <a:p>
                <a:pPr>
                  <a:lnSpc>
                    <a:spcPct val="90000"/>
                  </a:lnSpc>
                  <a:defRPr/>
                </a:pPr>
                <a:endParaRPr lang="en-GB" sz="1588" dirty="0"/>
              </a:p>
            </p:txBody>
          </p:sp>
          <p:sp>
            <p:nvSpPr>
              <p:cNvPr id="340" name="Freeform 228"/>
              <p:cNvSpPr>
                <a:spLocks/>
              </p:cNvSpPr>
              <p:nvPr/>
            </p:nvSpPr>
            <p:spPr bwMode="auto">
              <a:xfrm>
                <a:off x="4284438" y="3649664"/>
                <a:ext cx="24474" cy="14287"/>
              </a:xfrm>
              <a:custGeom>
                <a:avLst/>
                <a:gdLst>
                  <a:gd name="T0" fmla="*/ 16 w 16"/>
                  <a:gd name="T1" fmla="*/ 0 h 9"/>
                  <a:gd name="T2" fmla="*/ 0 w 16"/>
                  <a:gd name="T3" fmla="*/ 0 h 9"/>
                  <a:gd name="T4" fmla="*/ 9 w 16"/>
                  <a:gd name="T5" fmla="*/ 9 h 9"/>
                  <a:gd name="T6" fmla="*/ 16 w 16"/>
                  <a:gd name="T7" fmla="*/ 0 h 9"/>
                </a:gdLst>
                <a:ahLst/>
                <a:cxnLst>
                  <a:cxn ang="0">
                    <a:pos x="T0" y="T1"/>
                  </a:cxn>
                  <a:cxn ang="0">
                    <a:pos x="T2" y="T3"/>
                  </a:cxn>
                  <a:cxn ang="0">
                    <a:pos x="T4" y="T5"/>
                  </a:cxn>
                  <a:cxn ang="0">
                    <a:pos x="T6" y="T7"/>
                  </a:cxn>
                </a:cxnLst>
                <a:rect l="0" t="0" r="r" b="b"/>
                <a:pathLst>
                  <a:path w="16" h="9">
                    <a:moveTo>
                      <a:pt x="16" y="0"/>
                    </a:moveTo>
                    <a:lnTo>
                      <a:pt x="0" y="0"/>
                    </a:lnTo>
                    <a:lnTo>
                      <a:pt x="9" y="9"/>
                    </a:lnTo>
                    <a:lnTo>
                      <a:pt x="16" y="0"/>
                    </a:lnTo>
                    <a:close/>
                  </a:path>
                </a:pathLst>
              </a:custGeom>
              <a:solidFill>
                <a:srgbClr val="FFFF66"/>
              </a:solidFill>
              <a:ln>
                <a:solidFill>
                  <a:schemeClr val="accent6">
                    <a:lumMod val="75000"/>
                  </a:schemeClr>
                </a:solidFill>
              </a:ln>
            </p:spPr>
            <p:txBody>
              <a:bodyPr/>
              <a:lstStyle/>
              <a:p>
                <a:pPr>
                  <a:lnSpc>
                    <a:spcPct val="90000"/>
                  </a:lnSpc>
                  <a:defRPr/>
                </a:pPr>
                <a:endParaRPr lang="en-GB" sz="1588" dirty="0"/>
              </a:p>
            </p:txBody>
          </p:sp>
          <p:sp>
            <p:nvSpPr>
              <p:cNvPr id="341" name="Freeform 230"/>
              <p:cNvSpPr>
                <a:spLocks/>
              </p:cNvSpPr>
              <p:nvPr/>
            </p:nvSpPr>
            <p:spPr bwMode="auto">
              <a:xfrm>
                <a:off x="4282554" y="3649664"/>
                <a:ext cx="24475" cy="14287"/>
              </a:xfrm>
              <a:custGeom>
                <a:avLst/>
                <a:gdLst>
                  <a:gd name="T0" fmla="*/ 16 w 16"/>
                  <a:gd name="T1" fmla="*/ 0 h 9"/>
                  <a:gd name="T2" fmla="*/ 0 w 16"/>
                  <a:gd name="T3" fmla="*/ 0 h 9"/>
                  <a:gd name="T4" fmla="*/ 9 w 16"/>
                  <a:gd name="T5" fmla="*/ 9 h 9"/>
                  <a:gd name="T6" fmla="*/ 16 w 16"/>
                  <a:gd name="T7" fmla="*/ 0 h 9"/>
                </a:gdLst>
                <a:ahLst/>
                <a:cxnLst>
                  <a:cxn ang="0">
                    <a:pos x="T0" y="T1"/>
                  </a:cxn>
                  <a:cxn ang="0">
                    <a:pos x="T2" y="T3"/>
                  </a:cxn>
                  <a:cxn ang="0">
                    <a:pos x="T4" y="T5"/>
                  </a:cxn>
                  <a:cxn ang="0">
                    <a:pos x="T6" y="T7"/>
                  </a:cxn>
                </a:cxnLst>
                <a:rect l="0" t="0" r="r" b="b"/>
                <a:pathLst>
                  <a:path w="16" h="9">
                    <a:moveTo>
                      <a:pt x="16" y="0"/>
                    </a:moveTo>
                    <a:lnTo>
                      <a:pt x="0" y="0"/>
                    </a:lnTo>
                    <a:lnTo>
                      <a:pt x="9" y="9"/>
                    </a:lnTo>
                    <a:lnTo>
                      <a:pt x="16" y="0"/>
                    </a:lnTo>
                    <a:close/>
                  </a:path>
                </a:pathLst>
              </a:custGeom>
              <a:solidFill>
                <a:srgbClr val="FFFF66"/>
              </a:solidFill>
              <a:ln>
                <a:solidFill>
                  <a:schemeClr val="accent6">
                    <a:lumMod val="75000"/>
                  </a:schemeClr>
                </a:solidFill>
              </a:ln>
            </p:spPr>
            <p:txBody>
              <a:bodyPr/>
              <a:lstStyle/>
              <a:p>
                <a:pPr>
                  <a:lnSpc>
                    <a:spcPct val="90000"/>
                  </a:lnSpc>
                  <a:defRPr/>
                </a:pPr>
                <a:endParaRPr lang="en-GB" sz="1588" dirty="0"/>
              </a:p>
            </p:txBody>
          </p:sp>
          <p:sp>
            <p:nvSpPr>
              <p:cNvPr id="342" name="Freeform 232"/>
              <p:cNvSpPr>
                <a:spLocks/>
              </p:cNvSpPr>
              <p:nvPr/>
            </p:nvSpPr>
            <p:spPr bwMode="auto">
              <a:xfrm>
                <a:off x="4263728" y="3649664"/>
                <a:ext cx="24475" cy="14287"/>
              </a:xfrm>
              <a:custGeom>
                <a:avLst/>
                <a:gdLst>
                  <a:gd name="T0" fmla="*/ 16 w 16"/>
                  <a:gd name="T1" fmla="*/ 0 h 9"/>
                  <a:gd name="T2" fmla="*/ 0 w 16"/>
                  <a:gd name="T3" fmla="*/ 0 h 9"/>
                  <a:gd name="T4" fmla="*/ 9 w 16"/>
                  <a:gd name="T5" fmla="*/ 9 h 9"/>
                  <a:gd name="T6" fmla="*/ 16 w 16"/>
                  <a:gd name="T7" fmla="*/ 0 h 9"/>
                </a:gdLst>
                <a:ahLst/>
                <a:cxnLst>
                  <a:cxn ang="0">
                    <a:pos x="T0" y="T1"/>
                  </a:cxn>
                  <a:cxn ang="0">
                    <a:pos x="T2" y="T3"/>
                  </a:cxn>
                  <a:cxn ang="0">
                    <a:pos x="T4" y="T5"/>
                  </a:cxn>
                  <a:cxn ang="0">
                    <a:pos x="T6" y="T7"/>
                  </a:cxn>
                </a:cxnLst>
                <a:rect l="0" t="0" r="r" b="b"/>
                <a:pathLst>
                  <a:path w="16" h="9">
                    <a:moveTo>
                      <a:pt x="16" y="0"/>
                    </a:moveTo>
                    <a:lnTo>
                      <a:pt x="0" y="0"/>
                    </a:lnTo>
                    <a:lnTo>
                      <a:pt x="9" y="9"/>
                    </a:lnTo>
                    <a:lnTo>
                      <a:pt x="16" y="0"/>
                    </a:lnTo>
                    <a:close/>
                  </a:path>
                </a:pathLst>
              </a:custGeom>
              <a:solidFill>
                <a:srgbClr val="FFFF66"/>
              </a:solidFill>
              <a:ln>
                <a:solidFill>
                  <a:schemeClr val="accent6">
                    <a:lumMod val="75000"/>
                  </a:schemeClr>
                </a:solidFill>
              </a:ln>
            </p:spPr>
            <p:txBody>
              <a:bodyPr/>
              <a:lstStyle/>
              <a:p>
                <a:pPr>
                  <a:lnSpc>
                    <a:spcPct val="90000"/>
                  </a:lnSpc>
                  <a:defRPr/>
                </a:pPr>
                <a:endParaRPr lang="en-GB" sz="1588" dirty="0"/>
              </a:p>
            </p:txBody>
          </p:sp>
          <p:sp>
            <p:nvSpPr>
              <p:cNvPr id="343" name="Freeform 234"/>
              <p:cNvSpPr>
                <a:spLocks/>
              </p:cNvSpPr>
              <p:nvPr/>
            </p:nvSpPr>
            <p:spPr bwMode="auto">
              <a:xfrm>
                <a:off x="4258081" y="3649664"/>
                <a:ext cx="26357" cy="14287"/>
              </a:xfrm>
              <a:custGeom>
                <a:avLst/>
                <a:gdLst>
                  <a:gd name="T0" fmla="*/ 17 w 17"/>
                  <a:gd name="T1" fmla="*/ 0 h 9"/>
                  <a:gd name="T2" fmla="*/ 0 w 17"/>
                  <a:gd name="T3" fmla="*/ 0 h 9"/>
                  <a:gd name="T4" fmla="*/ 10 w 17"/>
                  <a:gd name="T5" fmla="*/ 9 h 9"/>
                  <a:gd name="T6" fmla="*/ 17 w 17"/>
                  <a:gd name="T7" fmla="*/ 0 h 9"/>
                </a:gdLst>
                <a:ahLst/>
                <a:cxnLst>
                  <a:cxn ang="0">
                    <a:pos x="T0" y="T1"/>
                  </a:cxn>
                  <a:cxn ang="0">
                    <a:pos x="T2" y="T3"/>
                  </a:cxn>
                  <a:cxn ang="0">
                    <a:pos x="T4" y="T5"/>
                  </a:cxn>
                  <a:cxn ang="0">
                    <a:pos x="T6" y="T7"/>
                  </a:cxn>
                </a:cxnLst>
                <a:rect l="0" t="0" r="r" b="b"/>
                <a:pathLst>
                  <a:path w="17" h="9">
                    <a:moveTo>
                      <a:pt x="17" y="0"/>
                    </a:moveTo>
                    <a:lnTo>
                      <a:pt x="0" y="0"/>
                    </a:lnTo>
                    <a:lnTo>
                      <a:pt x="10" y="9"/>
                    </a:lnTo>
                    <a:lnTo>
                      <a:pt x="17" y="0"/>
                    </a:lnTo>
                    <a:close/>
                  </a:path>
                </a:pathLst>
              </a:custGeom>
              <a:solidFill>
                <a:srgbClr val="FFFF66"/>
              </a:solidFill>
              <a:ln>
                <a:solidFill>
                  <a:schemeClr val="accent6">
                    <a:lumMod val="75000"/>
                  </a:schemeClr>
                </a:solidFill>
              </a:ln>
            </p:spPr>
            <p:txBody>
              <a:bodyPr/>
              <a:lstStyle/>
              <a:p>
                <a:pPr>
                  <a:lnSpc>
                    <a:spcPct val="90000"/>
                  </a:lnSpc>
                  <a:defRPr/>
                </a:pPr>
                <a:endParaRPr lang="en-GB" sz="1588" dirty="0"/>
              </a:p>
            </p:txBody>
          </p:sp>
          <p:sp>
            <p:nvSpPr>
              <p:cNvPr id="344" name="Freeform 236"/>
              <p:cNvSpPr>
                <a:spLocks/>
              </p:cNvSpPr>
              <p:nvPr/>
            </p:nvSpPr>
            <p:spPr bwMode="auto">
              <a:xfrm>
                <a:off x="4026517" y="3608389"/>
                <a:ext cx="28240" cy="11112"/>
              </a:xfrm>
              <a:custGeom>
                <a:avLst/>
                <a:gdLst>
                  <a:gd name="T0" fmla="*/ 19 w 19"/>
                  <a:gd name="T1" fmla="*/ 0 h 7"/>
                  <a:gd name="T2" fmla="*/ 0 w 19"/>
                  <a:gd name="T3" fmla="*/ 0 h 7"/>
                  <a:gd name="T4" fmla="*/ 9 w 19"/>
                  <a:gd name="T5" fmla="*/ 7 h 7"/>
                  <a:gd name="T6" fmla="*/ 19 w 19"/>
                  <a:gd name="T7" fmla="*/ 0 h 7"/>
                </a:gdLst>
                <a:ahLst/>
                <a:cxnLst>
                  <a:cxn ang="0">
                    <a:pos x="T0" y="T1"/>
                  </a:cxn>
                  <a:cxn ang="0">
                    <a:pos x="T2" y="T3"/>
                  </a:cxn>
                  <a:cxn ang="0">
                    <a:pos x="T4" y="T5"/>
                  </a:cxn>
                  <a:cxn ang="0">
                    <a:pos x="T6" y="T7"/>
                  </a:cxn>
                </a:cxnLst>
                <a:rect l="0" t="0" r="r" b="b"/>
                <a:pathLst>
                  <a:path w="19" h="7">
                    <a:moveTo>
                      <a:pt x="19" y="0"/>
                    </a:moveTo>
                    <a:lnTo>
                      <a:pt x="0" y="0"/>
                    </a:lnTo>
                    <a:lnTo>
                      <a:pt x="9" y="7"/>
                    </a:lnTo>
                    <a:lnTo>
                      <a:pt x="19" y="0"/>
                    </a:lnTo>
                    <a:close/>
                  </a:path>
                </a:pathLst>
              </a:custGeom>
              <a:solidFill>
                <a:srgbClr val="FFFF66"/>
              </a:solidFill>
              <a:ln>
                <a:solidFill>
                  <a:schemeClr val="accent6">
                    <a:lumMod val="75000"/>
                  </a:schemeClr>
                </a:solidFill>
              </a:ln>
            </p:spPr>
            <p:txBody>
              <a:bodyPr/>
              <a:lstStyle/>
              <a:p>
                <a:pPr>
                  <a:lnSpc>
                    <a:spcPct val="90000"/>
                  </a:lnSpc>
                  <a:defRPr/>
                </a:pPr>
                <a:endParaRPr lang="en-GB" sz="1588" dirty="0"/>
              </a:p>
            </p:txBody>
          </p:sp>
          <p:sp>
            <p:nvSpPr>
              <p:cNvPr id="345" name="Freeform 238"/>
              <p:cNvSpPr>
                <a:spLocks/>
              </p:cNvSpPr>
              <p:nvPr/>
            </p:nvSpPr>
            <p:spPr bwMode="auto">
              <a:xfrm>
                <a:off x="3685762" y="3521076"/>
                <a:ext cx="26357" cy="15875"/>
              </a:xfrm>
              <a:custGeom>
                <a:avLst/>
                <a:gdLst>
                  <a:gd name="T0" fmla="*/ 18 w 18"/>
                  <a:gd name="T1" fmla="*/ 0 h 10"/>
                  <a:gd name="T2" fmla="*/ 0 w 18"/>
                  <a:gd name="T3" fmla="*/ 0 h 10"/>
                  <a:gd name="T4" fmla="*/ 9 w 18"/>
                  <a:gd name="T5" fmla="*/ 10 h 10"/>
                  <a:gd name="T6" fmla="*/ 18 w 18"/>
                  <a:gd name="T7" fmla="*/ 0 h 10"/>
                </a:gdLst>
                <a:ahLst/>
                <a:cxnLst>
                  <a:cxn ang="0">
                    <a:pos x="T0" y="T1"/>
                  </a:cxn>
                  <a:cxn ang="0">
                    <a:pos x="T2" y="T3"/>
                  </a:cxn>
                  <a:cxn ang="0">
                    <a:pos x="T4" y="T5"/>
                  </a:cxn>
                  <a:cxn ang="0">
                    <a:pos x="T6" y="T7"/>
                  </a:cxn>
                </a:cxnLst>
                <a:rect l="0" t="0" r="r" b="b"/>
                <a:pathLst>
                  <a:path w="18" h="10">
                    <a:moveTo>
                      <a:pt x="18" y="0"/>
                    </a:moveTo>
                    <a:lnTo>
                      <a:pt x="0" y="0"/>
                    </a:lnTo>
                    <a:lnTo>
                      <a:pt x="9" y="10"/>
                    </a:lnTo>
                    <a:lnTo>
                      <a:pt x="18" y="0"/>
                    </a:lnTo>
                    <a:close/>
                  </a:path>
                </a:pathLst>
              </a:custGeom>
              <a:solidFill>
                <a:srgbClr val="FFFF66"/>
              </a:solidFill>
              <a:ln>
                <a:solidFill>
                  <a:schemeClr val="accent6">
                    <a:lumMod val="75000"/>
                  </a:schemeClr>
                </a:solidFill>
              </a:ln>
            </p:spPr>
            <p:txBody>
              <a:bodyPr/>
              <a:lstStyle/>
              <a:p>
                <a:pPr>
                  <a:lnSpc>
                    <a:spcPct val="90000"/>
                  </a:lnSpc>
                  <a:defRPr/>
                </a:pPr>
                <a:endParaRPr lang="en-GB" sz="1588" dirty="0"/>
              </a:p>
            </p:txBody>
          </p:sp>
          <p:sp>
            <p:nvSpPr>
              <p:cNvPr id="346" name="Freeform 240"/>
              <p:cNvSpPr>
                <a:spLocks/>
              </p:cNvSpPr>
              <p:nvPr/>
            </p:nvSpPr>
            <p:spPr bwMode="auto">
              <a:xfrm>
                <a:off x="3222636" y="3465514"/>
                <a:ext cx="30122" cy="11112"/>
              </a:xfrm>
              <a:custGeom>
                <a:avLst/>
                <a:gdLst>
                  <a:gd name="T0" fmla="*/ 19 w 19"/>
                  <a:gd name="T1" fmla="*/ 0 h 7"/>
                  <a:gd name="T2" fmla="*/ 0 w 19"/>
                  <a:gd name="T3" fmla="*/ 0 h 7"/>
                  <a:gd name="T4" fmla="*/ 9 w 19"/>
                  <a:gd name="T5" fmla="*/ 7 h 7"/>
                  <a:gd name="T6" fmla="*/ 19 w 19"/>
                  <a:gd name="T7" fmla="*/ 0 h 7"/>
                </a:gdLst>
                <a:ahLst/>
                <a:cxnLst>
                  <a:cxn ang="0">
                    <a:pos x="T0" y="T1"/>
                  </a:cxn>
                  <a:cxn ang="0">
                    <a:pos x="T2" y="T3"/>
                  </a:cxn>
                  <a:cxn ang="0">
                    <a:pos x="T4" y="T5"/>
                  </a:cxn>
                  <a:cxn ang="0">
                    <a:pos x="T6" y="T7"/>
                  </a:cxn>
                </a:cxnLst>
                <a:rect l="0" t="0" r="r" b="b"/>
                <a:pathLst>
                  <a:path w="19" h="7">
                    <a:moveTo>
                      <a:pt x="19" y="0"/>
                    </a:moveTo>
                    <a:lnTo>
                      <a:pt x="0" y="0"/>
                    </a:lnTo>
                    <a:lnTo>
                      <a:pt x="9" y="7"/>
                    </a:lnTo>
                    <a:lnTo>
                      <a:pt x="19" y="0"/>
                    </a:lnTo>
                    <a:close/>
                  </a:path>
                </a:pathLst>
              </a:custGeom>
              <a:solidFill>
                <a:srgbClr val="FFFF66"/>
              </a:solidFill>
              <a:ln>
                <a:solidFill>
                  <a:schemeClr val="accent6">
                    <a:lumMod val="75000"/>
                  </a:schemeClr>
                </a:solidFill>
              </a:ln>
            </p:spPr>
            <p:txBody>
              <a:bodyPr/>
              <a:lstStyle/>
              <a:p>
                <a:pPr>
                  <a:lnSpc>
                    <a:spcPct val="90000"/>
                  </a:lnSpc>
                  <a:defRPr/>
                </a:pPr>
                <a:endParaRPr lang="en-GB" sz="1588" dirty="0"/>
              </a:p>
            </p:txBody>
          </p:sp>
          <p:sp>
            <p:nvSpPr>
              <p:cNvPr id="347" name="Freeform 242"/>
              <p:cNvSpPr>
                <a:spLocks/>
              </p:cNvSpPr>
              <p:nvPr/>
            </p:nvSpPr>
            <p:spPr bwMode="auto">
              <a:xfrm>
                <a:off x="2996721" y="3441701"/>
                <a:ext cx="30122" cy="15875"/>
              </a:xfrm>
              <a:custGeom>
                <a:avLst/>
                <a:gdLst>
                  <a:gd name="T0" fmla="*/ 19 w 19"/>
                  <a:gd name="T1" fmla="*/ 0 h 10"/>
                  <a:gd name="T2" fmla="*/ 0 w 19"/>
                  <a:gd name="T3" fmla="*/ 0 h 10"/>
                  <a:gd name="T4" fmla="*/ 9 w 19"/>
                  <a:gd name="T5" fmla="*/ 10 h 10"/>
                  <a:gd name="T6" fmla="*/ 19 w 19"/>
                  <a:gd name="T7" fmla="*/ 0 h 10"/>
                </a:gdLst>
                <a:ahLst/>
                <a:cxnLst>
                  <a:cxn ang="0">
                    <a:pos x="T0" y="T1"/>
                  </a:cxn>
                  <a:cxn ang="0">
                    <a:pos x="T2" y="T3"/>
                  </a:cxn>
                  <a:cxn ang="0">
                    <a:pos x="T4" y="T5"/>
                  </a:cxn>
                  <a:cxn ang="0">
                    <a:pos x="T6" y="T7"/>
                  </a:cxn>
                </a:cxnLst>
                <a:rect l="0" t="0" r="r" b="b"/>
                <a:pathLst>
                  <a:path w="19" h="10">
                    <a:moveTo>
                      <a:pt x="19" y="0"/>
                    </a:moveTo>
                    <a:lnTo>
                      <a:pt x="0" y="0"/>
                    </a:lnTo>
                    <a:lnTo>
                      <a:pt x="9" y="10"/>
                    </a:lnTo>
                    <a:lnTo>
                      <a:pt x="19" y="0"/>
                    </a:lnTo>
                    <a:close/>
                  </a:path>
                </a:pathLst>
              </a:custGeom>
              <a:solidFill>
                <a:srgbClr val="FFFF66"/>
              </a:solidFill>
              <a:ln>
                <a:solidFill>
                  <a:schemeClr val="accent6">
                    <a:lumMod val="75000"/>
                  </a:schemeClr>
                </a:solidFill>
              </a:ln>
            </p:spPr>
            <p:txBody>
              <a:bodyPr/>
              <a:lstStyle/>
              <a:p>
                <a:pPr>
                  <a:lnSpc>
                    <a:spcPct val="90000"/>
                  </a:lnSpc>
                  <a:defRPr/>
                </a:pPr>
                <a:endParaRPr lang="en-GB" sz="1588" dirty="0"/>
              </a:p>
            </p:txBody>
          </p:sp>
          <p:sp>
            <p:nvSpPr>
              <p:cNvPr id="439" name="Freeform 244"/>
              <p:cNvSpPr>
                <a:spLocks/>
              </p:cNvSpPr>
              <p:nvPr/>
            </p:nvSpPr>
            <p:spPr bwMode="auto">
              <a:xfrm>
                <a:off x="2721858" y="3254376"/>
                <a:ext cx="28239" cy="14288"/>
              </a:xfrm>
              <a:custGeom>
                <a:avLst/>
                <a:gdLst>
                  <a:gd name="T0" fmla="*/ 17 w 17"/>
                  <a:gd name="T1" fmla="*/ 0 h 9"/>
                  <a:gd name="T2" fmla="*/ 0 w 17"/>
                  <a:gd name="T3" fmla="*/ 0 h 9"/>
                  <a:gd name="T4" fmla="*/ 10 w 17"/>
                  <a:gd name="T5" fmla="*/ 9 h 9"/>
                  <a:gd name="T6" fmla="*/ 17 w 17"/>
                  <a:gd name="T7" fmla="*/ 0 h 9"/>
                </a:gdLst>
                <a:ahLst/>
                <a:cxnLst>
                  <a:cxn ang="0">
                    <a:pos x="T0" y="T1"/>
                  </a:cxn>
                  <a:cxn ang="0">
                    <a:pos x="T2" y="T3"/>
                  </a:cxn>
                  <a:cxn ang="0">
                    <a:pos x="T4" y="T5"/>
                  </a:cxn>
                  <a:cxn ang="0">
                    <a:pos x="T6" y="T7"/>
                  </a:cxn>
                </a:cxnLst>
                <a:rect l="0" t="0" r="r" b="b"/>
                <a:pathLst>
                  <a:path w="17" h="9">
                    <a:moveTo>
                      <a:pt x="17" y="0"/>
                    </a:moveTo>
                    <a:lnTo>
                      <a:pt x="0" y="0"/>
                    </a:lnTo>
                    <a:lnTo>
                      <a:pt x="10" y="9"/>
                    </a:lnTo>
                    <a:lnTo>
                      <a:pt x="17" y="0"/>
                    </a:lnTo>
                    <a:close/>
                  </a:path>
                </a:pathLst>
              </a:custGeom>
              <a:solidFill>
                <a:srgbClr val="FFFF66"/>
              </a:solidFill>
              <a:ln>
                <a:solidFill>
                  <a:schemeClr val="accent6">
                    <a:lumMod val="75000"/>
                  </a:schemeClr>
                </a:solidFill>
              </a:ln>
            </p:spPr>
            <p:txBody>
              <a:bodyPr/>
              <a:lstStyle/>
              <a:p>
                <a:pPr>
                  <a:lnSpc>
                    <a:spcPct val="90000"/>
                  </a:lnSpc>
                  <a:defRPr/>
                </a:pPr>
                <a:endParaRPr lang="en-GB" sz="1588" dirty="0"/>
              </a:p>
            </p:txBody>
          </p:sp>
          <p:sp>
            <p:nvSpPr>
              <p:cNvPr id="440" name="Freeform 246"/>
              <p:cNvSpPr>
                <a:spLocks/>
              </p:cNvSpPr>
              <p:nvPr/>
            </p:nvSpPr>
            <p:spPr bwMode="auto">
              <a:xfrm>
                <a:off x="2580660" y="3186114"/>
                <a:ext cx="26357" cy="14287"/>
              </a:xfrm>
              <a:custGeom>
                <a:avLst/>
                <a:gdLst>
                  <a:gd name="T0" fmla="*/ 17 w 17"/>
                  <a:gd name="T1" fmla="*/ 0 h 9"/>
                  <a:gd name="T2" fmla="*/ 0 w 17"/>
                  <a:gd name="T3" fmla="*/ 0 h 9"/>
                  <a:gd name="T4" fmla="*/ 10 w 17"/>
                  <a:gd name="T5" fmla="*/ 9 h 9"/>
                  <a:gd name="T6" fmla="*/ 17 w 17"/>
                  <a:gd name="T7" fmla="*/ 0 h 9"/>
                </a:gdLst>
                <a:ahLst/>
                <a:cxnLst>
                  <a:cxn ang="0">
                    <a:pos x="T0" y="T1"/>
                  </a:cxn>
                  <a:cxn ang="0">
                    <a:pos x="T2" y="T3"/>
                  </a:cxn>
                  <a:cxn ang="0">
                    <a:pos x="T4" y="T5"/>
                  </a:cxn>
                  <a:cxn ang="0">
                    <a:pos x="T6" y="T7"/>
                  </a:cxn>
                </a:cxnLst>
                <a:rect l="0" t="0" r="r" b="b"/>
                <a:pathLst>
                  <a:path w="17" h="9">
                    <a:moveTo>
                      <a:pt x="17" y="0"/>
                    </a:moveTo>
                    <a:lnTo>
                      <a:pt x="0" y="0"/>
                    </a:lnTo>
                    <a:lnTo>
                      <a:pt x="10" y="9"/>
                    </a:lnTo>
                    <a:lnTo>
                      <a:pt x="17" y="0"/>
                    </a:lnTo>
                    <a:close/>
                  </a:path>
                </a:pathLst>
              </a:custGeom>
              <a:solidFill>
                <a:srgbClr val="FFFF66"/>
              </a:solidFill>
              <a:ln>
                <a:solidFill>
                  <a:schemeClr val="accent6">
                    <a:lumMod val="75000"/>
                  </a:schemeClr>
                </a:solidFill>
              </a:ln>
            </p:spPr>
            <p:txBody>
              <a:bodyPr/>
              <a:lstStyle/>
              <a:p>
                <a:pPr>
                  <a:lnSpc>
                    <a:spcPct val="90000"/>
                  </a:lnSpc>
                  <a:defRPr/>
                </a:pPr>
                <a:endParaRPr lang="en-GB" sz="1588" dirty="0"/>
              </a:p>
            </p:txBody>
          </p:sp>
          <p:sp>
            <p:nvSpPr>
              <p:cNvPr id="441" name="Freeform 248"/>
              <p:cNvSpPr>
                <a:spLocks/>
              </p:cNvSpPr>
              <p:nvPr/>
            </p:nvSpPr>
            <p:spPr bwMode="auto">
              <a:xfrm>
                <a:off x="2524182" y="3205164"/>
                <a:ext cx="30122" cy="11112"/>
              </a:xfrm>
              <a:custGeom>
                <a:avLst/>
                <a:gdLst>
                  <a:gd name="T0" fmla="*/ 19 w 19"/>
                  <a:gd name="T1" fmla="*/ 0 h 7"/>
                  <a:gd name="T2" fmla="*/ 0 w 19"/>
                  <a:gd name="T3" fmla="*/ 0 h 7"/>
                  <a:gd name="T4" fmla="*/ 9 w 19"/>
                  <a:gd name="T5" fmla="*/ 7 h 7"/>
                  <a:gd name="T6" fmla="*/ 19 w 19"/>
                  <a:gd name="T7" fmla="*/ 0 h 7"/>
                </a:gdLst>
                <a:ahLst/>
                <a:cxnLst>
                  <a:cxn ang="0">
                    <a:pos x="T0" y="T1"/>
                  </a:cxn>
                  <a:cxn ang="0">
                    <a:pos x="T2" y="T3"/>
                  </a:cxn>
                  <a:cxn ang="0">
                    <a:pos x="T4" y="T5"/>
                  </a:cxn>
                  <a:cxn ang="0">
                    <a:pos x="T6" y="T7"/>
                  </a:cxn>
                </a:cxnLst>
                <a:rect l="0" t="0" r="r" b="b"/>
                <a:pathLst>
                  <a:path w="19" h="7">
                    <a:moveTo>
                      <a:pt x="19" y="0"/>
                    </a:moveTo>
                    <a:lnTo>
                      <a:pt x="0" y="0"/>
                    </a:lnTo>
                    <a:lnTo>
                      <a:pt x="9" y="7"/>
                    </a:lnTo>
                    <a:lnTo>
                      <a:pt x="19" y="0"/>
                    </a:lnTo>
                    <a:close/>
                  </a:path>
                </a:pathLst>
              </a:custGeom>
              <a:solidFill>
                <a:srgbClr val="FFFF66"/>
              </a:solidFill>
              <a:ln>
                <a:solidFill>
                  <a:schemeClr val="accent6">
                    <a:lumMod val="75000"/>
                  </a:schemeClr>
                </a:solidFill>
              </a:ln>
            </p:spPr>
            <p:txBody>
              <a:bodyPr/>
              <a:lstStyle/>
              <a:p>
                <a:pPr>
                  <a:lnSpc>
                    <a:spcPct val="90000"/>
                  </a:lnSpc>
                  <a:defRPr/>
                </a:pPr>
                <a:endParaRPr lang="en-GB" sz="1588" dirty="0"/>
              </a:p>
            </p:txBody>
          </p:sp>
          <p:sp>
            <p:nvSpPr>
              <p:cNvPr id="442" name="Freeform 250"/>
              <p:cNvSpPr>
                <a:spLocks/>
              </p:cNvSpPr>
              <p:nvPr/>
            </p:nvSpPr>
            <p:spPr bwMode="auto">
              <a:xfrm>
                <a:off x="2332154" y="3117851"/>
                <a:ext cx="28240" cy="15875"/>
              </a:xfrm>
              <a:custGeom>
                <a:avLst/>
                <a:gdLst>
                  <a:gd name="T0" fmla="*/ 17 w 17"/>
                  <a:gd name="T1" fmla="*/ 0 h 10"/>
                  <a:gd name="T2" fmla="*/ 0 w 17"/>
                  <a:gd name="T3" fmla="*/ 0 h 10"/>
                  <a:gd name="T4" fmla="*/ 10 w 17"/>
                  <a:gd name="T5" fmla="*/ 10 h 10"/>
                  <a:gd name="T6" fmla="*/ 17 w 17"/>
                  <a:gd name="T7" fmla="*/ 0 h 10"/>
                </a:gdLst>
                <a:ahLst/>
                <a:cxnLst>
                  <a:cxn ang="0">
                    <a:pos x="T0" y="T1"/>
                  </a:cxn>
                  <a:cxn ang="0">
                    <a:pos x="T2" y="T3"/>
                  </a:cxn>
                  <a:cxn ang="0">
                    <a:pos x="T4" y="T5"/>
                  </a:cxn>
                  <a:cxn ang="0">
                    <a:pos x="T6" y="T7"/>
                  </a:cxn>
                </a:cxnLst>
                <a:rect l="0" t="0" r="r" b="b"/>
                <a:pathLst>
                  <a:path w="17" h="10">
                    <a:moveTo>
                      <a:pt x="17" y="0"/>
                    </a:moveTo>
                    <a:lnTo>
                      <a:pt x="0" y="0"/>
                    </a:lnTo>
                    <a:lnTo>
                      <a:pt x="10" y="10"/>
                    </a:lnTo>
                    <a:lnTo>
                      <a:pt x="17" y="0"/>
                    </a:lnTo>
                    <a:close/>
                  </a:path>
                </a:pathLst>
              </a:custGeom>
              <a:solidFill>
                <a:srgbClr val="FFFF66"/>
              </a:solidFill>
              <a:ln>
                <a:solidFill>
                  <a:schemeClr val="accent6">
                    <a:lumMod val="75000"/>
                  </a:schemeClr>
                </a:solidFill>
              </a:ln>
            </p:spPr>
            <p:txBody>
              <a:bodyPr/>
              <a:lstStyle/>
              <a:p>
                <a:pPr>
                  <a:lnSpc>
                    <a:spcPct val="90000"/>
                  </a:lnSpc>
                  <a:defRPr/>
                </a:pPr>
                <a:endParaRPr lang="en-GB" sz="1588" dirty="0"/>
              </a:p>
            </p:txBody>
          </p:sp>
          <p:sp>
            <p:nvSpPr>
              <p:cNvPr id="443" name="Freeform 252"/>
              <p:cNvSpPr>
                <a:spLocks/>
              </p:cNvSpPr>
              <p:nvPr/>
            </p:nvSpPr>
            <p:spPr bwMode="auto">
              <a:xfrm>
                <a:off x="2302032" y="3117851"/>
                <a:ext cx="26357" cy="15875"/>
              </a:xfrm>
              <a:custGeom>
                <a:avLst/>
                <a:gdLst>
                  <a:gd name="T0" fmla="*/ 17 w 17"/>
                  <a:gd name="T1" fmla="*/ 0 h 10"/>
                  <a:gd name="T2" fmla="*/ 0 w 17"/>
                  <a:gd name="T3" fmla="*/ 0 h 10"/>
                  <a:gd name="T4" fmla="*/ 7 w 17"/>
                  <a:gd name="T5" fmla="*/ 10 h 10"/>
                  <a:gd name="T6" fmla="*/ 17 w 17"/>
                  <a:gd name="T7" fmla="*/ 0 h 10"/>
                </a:gdLst>
                <a:ahLst/>
                <a:cxnLst>
                  <a:cxn ang="0">
                    <a:pos x="T0" y="T1"/>
                  </a:cxn>
                  <a:cxn ang="0">
                    <a:pos x="T2" y="T3"/>
                  </a:cxn>
                  <a:cxn ang="0">
                    <a:pos x="T4" y="T5"/>
                  </a:cxn>
                  <a:cxn ang="0">
                    <a:pos x="T6" y="T7"/>
                  </a:cxn>
                </a:cxnLst>
                <a:rect l="0" t="0" r="r" b="b"/>
                <a:pathLst>
                  <a:path w="17" h="10">
                    <a:moveTo>
                      <a:pt x="17" y="0"/>
                    </a:moveTo>
                    <a:lnTo>
                      <a:pt x="0" y="0"/>
                    </a:lnTo>
                    <a:lnTo>
                      <a:pt x="7" y="10"/>
                    </a:lnTo>
                    <a:lnTo>
                      <a:pt x="17" y="0"/>
                    </a:lnTo>
                    <a:close/>
                  </a:path>
                </a:pathLst>
              </a:custGeom>
              <a:solidFill>
                <a:srgbClr val="FFFF66"/>
              </a:solidFill>
              <a:ln>
                <a:solidFill>
                  <a:schemeClr val="accent6">
                    <a:lumMod val="75000"/>
                  </a:schemeClr>
                </a:solidFill>
              </a:ln>
            </p:spPr>
            <p:txBody>
              <a:bodyPr/>
              <a:lstStyle/>
              <a:p>
                <a:pPr>
                  <a:lnSpc>
                    <a:spcPct val="90000"/>
                  </a:lnSpc>
                  <a:defRPr/>
                </a:pPr>
                <a:endParaRPr lang="en-GB" sz="1588" dirty="0"/>
              </a:p>
            </p:txBody>
          </p:sp>
          <p:sp>
            <p:nvSpPr>
              <p:cNvPr id="444" name="Freeform 254"/>
              <p:cNvSpPr>
                <a:spLocks/>
              </p:cNvSpPr>
              <p:nvPr/>
            </p:nvSpPr>
            <p:spPr bwMode="auto">
              <a:xfrm>
                <a:off x="2260614" y="3111501"/>
                <a:ext cx="26357" cy="14288"/>
              </a:xfrm>
              <a:custGeom>
                <a:avLst/>
                <a:gdLst>
                  <a:gd name="T0" fmla="*/ 17 w 17"/>
                  <a:gd name="T1" fmla="*/ 0 h 9"/>
                  <a:gd name="T2" fmla="*/ 0 w 17"/>
                  <a:gd name="T3" fmla="*/ 0 h 9"/>
                  <a:gd name="T4" fmla="*/ 10 w 17"/>
                  <a:gd name="T5" fmla="*/ 9 h 9"/>
                  <a:gd name="T6" fmla="*/ 17 w 17"/>
                  <a:gd name="T7" fmla="*/ 0 h 9"/>
                </a:gdLst>
                <a:ahLst/>
                <a:cxnLst>
                  <a:cxn ang="0">
                    <a:pos x="T0" y="T1"/>
                  </a:cxn>
                  <a:cxn ang="0">
                    <a:pos x="T2" y="T3"/>
                  </a:cxn>
                  <a:cxn ang="0">
                    <a:pos x="T4" y="T5"/>
                  </a:cxn>
                  <a:cxn ang="0">
                    <a:pos x="T6" y="T7"/>
                  </a:cxn>
                </a:cxnLst>
                <a:rect l="0" t="0" r="r" b="b"/>
                <a:pathLst>
                  <a:path w="17" h="9">
                    <a:moveTo>
                      <a:pt x="17" y="0"/>
                    </a:moveTo>
                    <a:lnTo>
                      <a:pt x="0" y="0"/>
                    </a:lnTo>
                    <a:lnTo>
                      <a:pt x="10" y="9"/>
                    </a:lnTo>
                    <a:lnTo>
                      <a:pt x="17" y="0"/>
                    </a:lnTo>
                    <a:close/>
                  </a:path>
                </a:pathLst>
              </a:custGeom>
              <a:solidFill>
                <a:srgbClr val="FFFF66"/>
              </a:solidFill>
              <a:ln>
                <a:solidFill>
                  <a:schemeClr val="accent6">
                    <a:lumMod val="75000"/>
                  </a:schemeClr>
                </a:solidFill>
              </a:ln>
            </p:spPr>
            <p:txBody>
              <a:bodyPr/>
              <a:lstStyle/>
              <a:p>
                <a:pPr>
                  <a:lnSpc>
                    <a:spcPct val="90000"/>
                  </a:lnSpc>
                  <a:defRPr/>
                </a:pPr>
                <a:endParaRPr lang="en-GB" sz="1588" dirty="0"/>
              </a:p>
            </p:txBody>
          </p:sp>
          <p:sp>
            <p:nvSpPr>
              <p:cNvPr id="445" name="Freeform 256"/>
              <p:cNvSpPr>
                <a:spLocks/>
              </p:cNvSpPr>
              <p:nvPr/>
            </p:nvSpPr>
            <p:spPr bwMode="auto">
              <a:xfrm>
                <a:off x="2061055" y="2952751"/>
                <a:ext cx="26357" cy="11113"/>
              </a:xfrm>
              <a:custGeom>
                <a:avLst/>
                <a:gdLst>
                  <a:gd name="T0" fmla="*/ 16 w 16"/>
                  <a:gd name="T1" fmla="*/ 0 h 7"/>
                  <a:gd name="T2" fmla="*/ 0 w 16"/>
                  <a:gd name="T3" fmla="*/ 0 h 7"/>
                  <a:gd name="T4" fmla="*/ 9 w 16"/>
                  <a:gd name="T5" fmla="*/ 7 h 7"/>
                  <a:gd name="T6" fmla="*/ 16 w 16"/>
                  <a:gd name="T7" fmla="*/ 0 h 7"/>
                </a:gdLst>
                <a:ahLst/>
                <a:cxnLst>
                  <a:cxn ang="0">
                    <a:pos x="T0" y="T1"/>
                  </a:cxn>
                  <a:cxn ang="0">
                    <a:pos x="T2" y="T3"/>
                  </a:cxn>
                  <a:cxn ang="0">
                    <a:pos x="T4" y="T5"/>
                  </a:cxn>
                  <a:cxn ang="0">
                    <a:pos x="T6" y="T7"/>
                  </a:cxn>
                </a:cxnLst>
                <a:rect l="0" t="0" r="r" b="b"/>
                <a:pathLst>
                  <a:path w="16" h="7">
                    <a:moveTo>
                      <a:pt x="16" y="0"/>
                    </a:moveTo>
                    <a:lnTo>
                      <a:pt x="0" y="0"/>
                    </a:lnTo>
                    <a:lnTo>
                      <a:pt x="9" y="7"/>
                    </a:lnTo>
                    <a:lnTo>
                      <a:pt x="16" y="0"/>
                    </a:lnTo>
                    <a:close/>
                  </a:path>
                </a:pathLst>
              </a:custGeom>
              <a:solidFill>
                <a:srgbClr val="FFFF66"/>
              </a:solidFill>
              <a:ln>
                <a:solidFill>
                  <a:schemeClr val="accent6">
                    <a:lumMod val="75000"/>
                  </a:schemeClr>
                </a:solidFill>
              </a:ln>
            </p:spPr>
            <p:txBody>
              <a:bodyPr/>
              <a:lstStyle/>
              <a:p>
                <a:pPr>
                  <a:lnSpc>
                    <a:spcPct val="90000"/>
                  </a:lnSpc>
                  <a:defRPr/>
                </a:pPr>
                <a:endParaRPr lang="en-GB" sz="1588" dirty="0"/>
              </a:p>
            </p:txBody>
          </p:sp>
          <p:sp>
            <p:nvSpPr>
              <p:cNvPr id="446" name="Freeform 258"/>
              <p:cNvSpPr>
                <a:spLocks/>
              </p:cNvSpPr>
              <p:nvPr/>
            </p:nvSpPr>
            <p:spPr bwMode="auto">
              <a:xfrm>
                <a:off x="1867146" y="2700339"/>
                <a:ext cx="24474" cy="14287"/>
              </a:xfrm>
              <a:custGeom>
                <a:avLst/>
                <a:gdLst>
                  <a:gd name="T0" fmla="*/ 16 w 16"/>
                  <a:gd name="T1" fmla="*/ 0 h 9"/>
                  <a:gd name="T2" fmla="*/ 0 w 16"/>
                  <a:gd name="T3" fmla="*/ 0 h 9"/>
                  <a:gd name="T4" fmla="*/ 7 w 16"/>
                  <a:gd name="T5" fmla="*/ 9 h 9"/>
                  <a:gd name="T6" fmla="*/ 16 w 16"/>
                  <a:gd name="T7" fmla="*/ 0 h 9"/>
                </a:gdLst>
                <a:ahLst/>
                <a:cxnLst>
                  <a:cxn ang="0">
                    <a:pos x="T0" y="T1"/>
                  </a:cxn>
                  <a:cxn ang="0">
                    <a:pos x="T2" y="T3"/>
                  </a:cxn>
                  <a:cxn ang="0">
                    <a:pos x="T4" y="T5"/>
                  </a:cxn>
                  <a:cxn ang="0">
                    <a:pos x="T6" y="T7"/>
                  </a:cxn>
                </a:cxnLst>
                <a:rect l="0" t="0" r="r" b="b"/>
                <a:pathLst>
                  <a:path w="16" h="9">
                    <a:moveTo>
                      <a:pt x="16" y="0"/>
                    </a:moveTo>
                    <a:lnTo>
                      <a:pt x="0" y="0"/>
                    </a:lnTo>
                    <a:lnTo>
                      <a:pt x="7" y="9"/>
                    </a:lnTo>
                    <a:lnTo>
                      <a:pt x="16" y="0"/>
                    </a:lnTo>
                    <a:close/>
                  </a:path>
                </a:pathLst>
              </a:custGeom>
              <a:solidFill>
                <a:srgbClr val="FFFF66"/>
              </a:solidFill>
              <a:ln>
                <a:solidFill>
                  <a:schemeClr val="accent6">
                    <a:lumMod val="75000"/>
                  </a:schemeClr>
                </a:solidFill>
              </a:ln>
            </p:spPr>
            <p:txBody>
              <a:bodyPr/>
              <a:lstStyle/>
              <a:p>
                <a:pPr>
                  <a:lnSpc>
                    <a:spcPct val="90000"/>
                  </a:lnSpc>
                  <a:defRPr/>
                </a:pPr>
                <a:endParaRPr lang="en-GB" sz="1588" dirty="0"/>
              </a:p>
            </p:txBody>
          </p:sp>
          <p:sp>
            <p:nvSpPr>
              <p:cNvPr id="447" name="Freeform 260"/>
              <p:cNvSpPr>
                <a:spLocks/>
              </p:cNvSpPr>
              <p:nvPr/>
            </p:nvSpPr>
            <p:spPr bwMode="auto">
              <a:xfrm>
                <a:off x="1837024" y="2667001"/>
                <a:ext cx="26357" cy="14288"/>
              </a:xfrm>
              <a:custGeom>
                <a:avLst/>
                <a:gdLst>
                  <a:gd name="T0" fmla="*/ 17 w 17"/>
                  <a:gd name="T1" fmla="*/ 0 h 9"/>
                  <a:gd name="T2" fmla="*/ 0 w 17"/>
                  <a:gd name="T3" fmla="*/ 0 h 9"/>
                  <a:gd name="T4" fmla="*/ 9 w 17"/>
                  <a:gd name="T5" fmla="*/ 9 h 9"/>
                  <a:gd name="T6" fmla="*/ 17 w 17"/>
                  <a:gd name="T7" fmla="*/ 0 h 9"/>
                </a:gdLst>
                <a:ahLst/>
                <a:cxnLst>
                  <a:cxn ang="0">
                    <a:pos x="T0" y="T1"/>
                  </a:cxn>
                  <a:cxn ang="0">
                    <a:pos x="T2" y="T3"/>
                  </a:cxn>
                  <a:cxn ang="0">
                    <a:pos x="T4" y="T5"/>
                  </a:cxn>
                  <a:cxn ang="0">
                    <a:pos x="T6" y="T7"/>
                  </a:cxn>
                </a:cxnLst>
                <a:rect l="0" t="0" r="r" b="b"/>
                <a:pathLst>
                  <a:path w="17" h="9">
                    <a:moveTo>
                      <a:pt x="17" y="0"/>
                    </a:moveTo>
                    <a:lnTo>
                      <a:pt x="0" y="0"/>
                    </a:lnTo>
                    <a:lnTo>
                      <a:pt x="9" y="9"/>
                    </a:lnTo>
                    <a:lnTo>
                      <a:pt x="17" y="0"/>
                    </a:lnTo>
                    <a:close/>
                  </a:path>
                </a:pathLst>
              </a:custGeom>
              <a:solidFill>
                <a:srgbClr val="FFFF66"/>
              </a:solidFill>
              <a:ln>
                <a:solidFill>
                  <a:schemeClr val="accent6">
                    <a:lumMod val="75000"/>
                  </a:schemeClr>
                </a:solidFill>
              </a:ln>
            </p:spPr>
            <p:txBody>
              <a:bodyPr/>
              <a:lstStyle/>
              <a:p>
                <a:pPr>
                  <a:lnSpc>
                    <a:spcPct val="90000"/>
                  </a:lnSpc>
                  <a:defRPr/>
                </a:pPr>
                <a:endParaRPr lang="en-GB" sz="1588" dirty="0"/>
              </a:p>
            </p:txBody>
          </p:sp>
          <p:sp>
            <p:nvSpPr>
              <p:cNvPr id="448" name="Freeform 262"/>
              <p:cNvSpPr>
                <a:spLocks/>
              </p:cNvSpPr>
              <p:nvPr/>
            </p:nvSpPr>
            <p:spPr bwMode="auto">
              <a:xfrm>
                <a:off x="1754188" y="2533651"/>
                <a:ext cx="24474" cy="12700"/>
              </a:xfrm>
              <a:custGeom>
                <a:avLst/>
                <a:gdLst>
                  <a:gd name="T0" fmla="*/ 16 w 16"/>
                  <a:gd name="T1" fmla="*/ 0 h 8"/>
                  <a:gd name="T2" fmla="*/ 0 w 16"/>
                  <a:gd name="T3" fmla="*/ 0 h 8"/>
                  <a:gd name="T4" fmla="*/ 9 w 16"/>
                  <a:gd name="T5" fmla="*/ 8 h 8"/>
                  <a:gd name="T6" fmla="*/ 16 w 16"/>
                  <a:gd name="T7" fmla="*/ 0 h 8"/>
                </a:gdLst>
                <a:ahLst/>
                <a:cxnLst>
                  <a:cxn ang="0">
                    <a:pos x="T0" y="T1"/>
                  </a:cxn>
                  <a:cxn ang="0">
                    <a:pos x="T2" y="T3"/>
                  </a:cxn>
                  <a:cxn ang="0">
                    <a:pos x="T4" y="T5"/>
                  </a:cxn>
                  <a:cxn ang="0">
                    <a:pos x="T6" y="T7"/>
                  </a:cxn>
                </a:cxnLst>
                <a:rect l="0" t="0" r="r" b="b"/>
                <a:pathLst>
                  <a:path w="16" h="8">
                    <a:moveTo>
                      <a:pt x="16" y="0"/>
                    </a:moveTo>
                    <a:lnTo>
                      <a:pt x="0" y="0"/>
                    </a:lnTo>
                    <a:lnTo>
                      <a:pt x="9" y="8"/>
                    </a:lnTo>
                    <a:lnTo>
                      <a:pt x="16" y="0"/>
                    </a:lnTo>
                    <a:close/>
                  </a:path>
                </a:pathLst>
              </a:custGeom>
              <a:solidFill>
                <a:srgbClr val="FFFF66"/>
              </a:solidFill>
              <a:ln>
                <a:solidFill>
                  <a:schemeClr val="accent6">
                    <a:lumMod val="75000"/>
                  </a:schemeClr>
                </a:solidFill>
              </a:ln>
            </p:spPr>
            <p:txBody>
              <a:bodyPr/>
              <a:lstStyle/>
              <a:p>
                <a:pPr>
                  <a:lnSpc>
                    <a:spcPct val="90000"/>
                  </a:lnSpc>
                  <a:defRPr/>
                </a:pPr>
                <a:endParaRPr lang="en-GB" sz="1588" dirty="0"/>
              </a:p>
            </p:txBody>
          </p:sp>
          <p:sp>
            <p:nvSpPr>
              <p:cNvPr id="449" name="Freeform 264"/>
              <p:cNvSpPr>
                <a:spLocks/>
              </p:cNvSpPr>
              <p:nvPr/>
            </p:nvSpPr>
            <p:spPr bwMode="auto">
              <a:xfrm>
                <a:off x="2224845" y="3068639"/>
                <a:ext cx="24474" cy="15875"/>
              </a:xfrm>
              <a:custGeom>
                <a:avLst/>
                <a:gdLst>
                  <a:gd name="T0" fmla="*/ 16 w 16"/>
                  <a:gd name="T1" fmla="*/ 0 h 10"/>
                  <a:gd name="T2" fmla="*/ 0 w 16"/>
                  <a:gd name="T3" fmla="*/ 0 h 10"/>
                  <a:gd name="T4" fmla="*/ 7 w 16"/>
                  <a:gd name="T5" fmla="*/ 10 h 10"/>
                  <a:gd name="T6" fmla="*/ 16 w 16"/>
                  <a:gd name="T7" fmla="*/ 0 h 10"/>
                </a:gdLst>
                <a:ahLst/>
                <a:cxnLst>
                  <a:cxn ang="0">
                    <a:pos x="T0" y="T1"/>
                  </a:cxn>
                  <a:cxn ang="0">
                    <a:pos x="T2" y="T3"/>
                  </a:cxn>
                  <a:cxn ang="0">
                    <a:pos x="T4" y="T5"/>
                  </a:cxn>
                  <a:cxn ang="0">
                    <a:pos x="T6" y="T7"/>
                  </a:cxn>
                </a:cxnLst>
                <a:rect l="0" t="0" r="r" b="b"/>
                <a:pathLst>
                  <a:path w="16" h="10">
                    <a:moveTo>
                      <a:pt x="16" y="0"/>
                    </a:moveTo>
                    <a:lnTo>
                      <a:pt x="0" y="0"/>
                    </a:lnTo>
                    <a:lnTo>
                      <a:pt x="7" y="10"/>
                    </a:lnTo>
                    <a:lnTo>
                      <a:pt x="16" y="0"/>
                    </a:lnTo>
                    <a:close/>
                  </a:path>
                </a:pathLst>
              </a:custGeom>
              <a:solidFill>
                <a:srgbClr val="FFFF66"/>
              </a:solidFill>
              <a:ln>
                <a:solidFill>
                  <a:schemeClr val="accent6">
                    <a:lumMod val="75000"/>
                  </a:schemeClr>
                </a:solidFill>
              </a:ln>
            </p:spPr>
            <p:txBody>
              <a:bodyPr/>
              <a:lstStyle/>
              <a:p>
                <a:pPr>
                  <a:lnSpc>
                    <a:spcPct val="90000"/>
                  </a:lnSpc>
                  <a:defRPr/>
                </a:pPr>
                <a:endParaRPr lang="en-GB" sz="1588" dirty="0"/>
              </a:p>
            </p:txBody>
          </p:sp>
        </p:grpSp>
        <p:grpSp>
          <p:nvGrpSpPr>
            <p:cNvPr id="450" name="Group 1334"/>
            <p:cNvGrpSpPr>
              <a:grpSpLocks/>
            </p:cNvGrpSpPr>
            <p:nvPr/>
          </p:nvGrpSpPr>
          <p:grpSpPr bwMode="auto">
            <a:xfrm>
              <a:off x="6001601" y="3566677"/>
              <a:ext cx="3294864" cy="1579668"/>
              <a:chOff x="6548438" y="3328988"/>
              <a:chExt cx="4114800" cy="1393825"/>
            </a:xfrm>
          </p:grpSpPr>
          <p:sp>
            <p:nvSpPr>
              <p:cNvPr id="451" name="Freeform 265"/>
              <p:cNvSpPr>
                <a:spLocks/>
              </p:cNvSpPr>
              <p:nvPr/>
            </p:nvSpPr>
            <p:spPr bwMode="auto">
              <a:xfrm>
                <a:off x="6548438" y="3529013"/>
                <a:ext cx="4065881" cy="1193800"/>
              </a:xfrm>
              <a:custGeom>
                <a:avLst/>
                <a:gdLst>
                  <a:gd name="T0" fmla="*/ 0 w 2561"/>
                  <a:gd name="T1" fmla="*/ 752 h 752"/>
                  <a:gd name="T2" fmla="*/ 184 w 2561"/>
                  <a:gd name="T3" fmla="*/ 546 h 752"/>
                  <a:gd name="T4" fmla="*/ 374 w 2561"/>
                  <a:gd name="T5" fmla="*/ 351 h 752"/>
                  <a:gd name="T6" fmla="*/ 556 w 2561"/>
                  <a:gd name="T7" fmla="*/ 351 h 752"/>
                  <a:gd name="T8" fmla="*/ 738 w 2561"/>
                  <a:gd name="T9" fmla="*/ 202 h 752"/>
                  <a:gd name="T10" fmla="*/ 920 w 2561"/>
                  <a:gd name="T11" fmla="*/ 275 h 752"/>
                  <a:gd name="T12" fmla="*/ 1104 w 2561"/>
                  <a:gd name="T13" fmla="*/ 282 h 752"/>
                  <a:gd name="T14" fmla="*/ 1286 w 2561"/>
                  <a:gd name="T15" fmla="*/ 249 h 752"/>
                  <a:gd name="T16" fmla="*/ 1471 w 2561"/>
                  <a:gd name="T17" fmla="*/ 0 h 752"/>
                  <a:gd name="T18" fmla="*/ 1653 w 2561"/>
                  <a:gd name="T19" fmla="*/ 263 h 752"/>
                  <a:gd name="T20" fmla="*/ 1835 w 2561"/>
                  <a:gd name="T21" fmla="*/ 429 h 752"/>
                  <a:gd name="T22" fmla="*/ 2020 w 2561"/>
                  <a:gd name="T23" fmla="*/ 370 h 752"/>
                  <a:gd name="T24" fmla="*/ 2202 w 2561"/>
                  <a:gd name="T25" fmla="*/ 368 h 752"/>
                  <a:gd name="T26" fmla="*/ 2384 w 2561"/>
                  <a:gd name="T27" fmla="*/ 365 h 752"/>
                  <a:gd name="T28" fmla="*/ 2561 w 2561"/>
                  <a:gd name="T29" fmla="*/ 332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61" h="752">
                    <a:moveTo>
                      <a:pt x="0" y="752"/>
                    </a:moveTo>
                    <a:lnTo>
                      <a:pt x="184" y="546"/>
                    </a:lnTo>
                    <a:lnTo>
                      <a:pt x="374" y="351"/>
                    </a:lnTo>
                    <a:lnTo>
                      <a:pt x="556" y="351"/>
                    </a:lnTo>
                    <a:lnTo>
                      <a:pt x="738" y="202"/>
                    </a:lnTo>
                    <a:lnTo>
                      <a:pt x="920" y="275"/>
                    </a:lnTo>
                    <a:lnTo>
                      <a:pt x="1104" y="282"/>
                    </a:lnTo>
                    <a:lnTo>
                      <a:pt x="1286" y="249"/>
                    </a:lnTo>
                    <a:lnTo>
                      <a:pt x="1471" y="0"/>
                    </a:lnTo>
                    <a:lnTo>
                      <a:pt x="1653" y="263"/>
                    </a:lnTo>
                    <a:lnTo>
                      <a:pt x="1835" y="429"/>
                    </a:lnTo>
                    <a:lnTo>
                      <a:pt x="2020" y="370"/>
                    </a:lnTo>
                    <a:lnTo>
                      <a:pt x="2202" y="368"/>
                    </a:lnTo>
                    <a:lnTo>
                      <a:pt x="2384" y="365"/>
                    </a:lnTo>
                    <a:lnTo>
                      <a:pt x="2561" y="332"/>
                    </a:lnTo>
                  </a:path>
                </a:pathLst>
              </a:custGeom>
              <a:noFill/>
              <a:ln w="28575"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52" name="Line 267"/>
              <p:cNvSpPr>
                <a:spLocks noChangeShapeType="1"/>
              </p:cNvSpPr>
              <p:nvPr/>
            </p:nvSpPr>
            <p:spPr bwMode="auto">
              <a:xfrm>
                <a:off x="6843831" y="4168775"/>
                <a:ext cx="0" cy="422275"/>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53" name="Line 268"/>
              <p:cNvSpPr>
                <a:spLocks noChangeShapeType="1"/>
              </p:cNvSpPr>
              <p:nvPr/>
            </p:nvSpPr>
            <p:spPr bwMode="auto">
              <a:xfrm>
                <a:off x="6800556" y="4168775"/>
                <a:ext cx="86548" cy="0"/>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54" name="Line 269"/>
              <p:cNvSpPr>
                <a:spLocks noChangeShapeType="1"/>
              </p:cNvSpPr>
              <p:nvPr/>
            </p:nvSpPr>
            <p:spPr bwMode="auto">
              <a:xfrm>
                <a:off x="6800556" y="4591050"/>
                <a:ext cx="86548" cy="0"/>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55" name="Line 271"/>
              <p:cNvSpPr>
                <a:spLocks noChangeShapeType="1"/>
              </p:cNvSpPr>
              <p:nvPr/>
            </p:nvSpPr>
            <p:spPr bwMode="auto">
              <a:xfrm>
                <a:off x="7142986" y="3863975"/>
                <a:ext cx="0" cy="419100"/>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56" name="Line 272"/>
              <p:cNvSpPr>
                <a:spLocks noChangeShapeType="1"/>
              </p:cNvSpPr>
              <p:nvPr/>
            </p:nvSpPr>
            <p:spPr bwMode="auto">
              <a:xfrm>
                <a:off x="7101593" y="3863975"/>
                <a:ext cx="86548" cy="0"/>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57" name="Line 273"/>
              <p:cNvSpPr>
                <a:spLocks noChangeShapeType="1"/>
              </p:cNvSpPr>
              <p:nvPr/>
            </p:nvSpPr>
            <p:spPr bwMode="auto">
              <a:xfrm>
                <a:off x="7101593" y="4283075"/>
                <a:ext cx="86548" cy="0"/>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58" name="Line 275"/>
              <p:cNvSpPr>
                <a:spLocks noChangeShapeType="1"/>
              </p:cNvSpPr>
              <p:nvPr/>
            </p:nvSpPr>
            <p:spPr bwMode="auto">
              <a:xfrm>
                <a:off x="7430853" y="3868738"/>
                <a:ext cx="0" cy="417512"/>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59" name="Line 276"/>
              <p:cNvSpPr>
                <a:spLocks noChangeShapeType="1"/>
              </p:cNvSpPr>
              <p:nvPr/>
            </p:nvSpPr>
            <p:spPr bwMode="auto">
              <a:xfrm>
                <a:off x="7391342" y="3868738"/>
                <a:ext cx="82785" cy="0"/>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60" name="Line 277"/>
              <p:cNvSpPr>
                <a:spLocks noChangeShapeType="1"/>
              </p:cNvSpPr>
              <p:nvPr/>
            </p:nvSpPr>
            <p:spPr bwMode="auto">
              <a:xfrm>
                <a:off x="7391342" y="4286250"/>
                <a:ext cx="82785" cy="0"/>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61" name="Line 279"/>
              <p:cNvSpPr>
                <a:spLocks noChangeShapeType="1"/>
              </p:cNvSpPr>
              <p:nvPr/>
            </p:nvSpPr>
            <p:spPr bwMode="auto">
              <a:xfrm>
                <a:off x="7720601" y="3633788"/>
                <a:ext cx="0" cy="430212"/>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62" name="Line 280"/>
              <p:cNvSpPr>
                <a:spLocks noChangeShapeType="1"/>
              </p:cNvSpPr>
              <p:nvPr/>
            </p:nvSpPr>
            <p:spPr bwMode="auto">
              <a:xfrm>
                <a:off x="7679209" y="3633788"/>
                <a:ext cx="82785" cy="0"/>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63" name="Line 281"/>
              <p:cNvSpPr>
                <a:spLocks noChangeShapeType="1"/>
              </p:cNvSpPr>
              <p:nvPr/>
            </p:nvSpPr>
            <p:spPr bwMode="auto">
              <a:xfrm>
                <a:off x="7679209" y="4064000"/>
                <a:ext cx="82785" cy="0"/>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64" name="Line 283"/>
              <p:cNvSpPr>
                <a:spLocks noChangeShapeType="1"/>
              </p:cNvSpPr>
              <p:nvPr/>
            </p:nvSpPr>
            <p:spPr bwMode="auto">
              <a:xfrm>
                <a:off x="8008467" y="3748088"/>
                <a:ext cx="0" cy="420687"/>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65" name="Line 284"/>
              <p:cNvSpPr>
                <a:spLocks noChangeShapeType="1"/>
              </p:cNvSpPr>
              <p:nvPr/>
            </p:nvSpPr>
            <p:spPr bwMode="auto">
              <a:xfrm>
                <a:off x="7968957" y="3748088"/>
                <a:ext cx="84666" cy="0"/>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66" name="Line 285"/>
              <p:cNvSpPr>
                <a:spLocks noChangeShapeType="1"/>
              </p:cNvSpPr>
              <p:nvPr/>
            </p:nvSpPr>
            <p:spPr bwMode="auto">
              <a:xfrm>
                <a:off x="7968957" y="4168775"/>
                <a:ext cx="84666" cy="0"/>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67" name="Line 287"/>
              <p:cNvSpPr>
                <a:spLocks noChangeShapeType="1"/>
              </p:cNvSpPr>
              <p:nvPr/>
            </p:nvSpPr>
            <p:spPr bwMode="auto">
              <a:xfrm>
                <a:off x="8298216" y="3770313"/>
                <a:ext cx="0" cy="417512"/>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68" name="Line 288"/>
              <p:cNvSpPr>
                <a:spLocks noChangeShapeType="1"/>
              </p:cNvSpPr>
              <p:nvPr/>
            </p:nvSpPr>
            <p:spPr bwMode="auto">
              <a:xfrm>
                <a:off x="8256823" y="3770313"/>
                <a:ext cx="82785" cy="0"/>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69" name="Line 289"/>
              <p:cNvSpPr>
                <a:spLocks noChangeShapeType="1"/>
              </p:cNvSpPr>
              <p:nvPr/>
            </p:nvSpPr>
            <p:spPr bwMode="auto">
              <a:xfrm>
                <a:off x="8256823" y="4187825"/>
                <a:ext cx="82785" cy="0"/>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70" name="Line 291"/>
              <p:cNvSpPr>
                <a:spLocks noChangeShapeType="1"/>
              </p:cNvSpPr>
              <p:nvPr/>
            </p:nvSpPr>
            <p:spPr bwMode="auto">
              <a:xfrm>
                <a:off x="8591727" y="3698875"/>
                <a:ext cx="0" cy="420688"/>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71" name="Line 292"/>
              <p:cNvSpPr>
                <a:spLocks noChangeShapeType="1"/>
              </p:cNvSpPr>
              <p:nvPr/>
            </p:nvSpPr>
            <p:spPr bwMode="auto">
              <a:xfrm>
                <a:off x="8548453" y="3698875"/>
                <a:ext cx="82785" cy="0"/>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72" name="Line 293"/>
              <p:cNvSpPr>
                <a:spLocks noChangeShapeType="1"/>
              </p:cNvSpPr>
              <p:nvPr/>
            </p:nvSpPr>
            <p:spPr bwMode="auto">
              <a:xfrm>
                <a:off x="8548453" y="4119563"/>
                <a:ext cx="82785" cy="0"/>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73" name="Line 295"/>
              <p:cNvSpPr>
                <a:spLocks noChangeShapeType="1"/>
              </p:cNvSpPr>
              <p:nvPr/>
            </p:nvSpPr>
            <p:spPr bwMode="auto">
              <a:xfrm>
                <a:off x="8881475" y="3328988"/>
                <a:ext cx="0" cy="425450"/>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74" name="Line 296"/>
              <p:cNvSpPr>
                <a:spLocks noChangeShapeType="1"/>
              </p:cNvSpPr>
              <p:nvPr/>
            </p:nvSpPr>
            <p:spPr bwMode="auto">
              <a:xfrm>
                <a:off x="8838201" y="3328988"/>
                <a:ext cx="82785" cy="0"/>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75" name="Line 297"/>
              <p:cNvSpPr>
                <a:spLocks noChangeShapeType="1"/>
              </p:cNvSpPr>
              <p:nvPr/>
            </p:nvSpPr>
            <p:spPr bwMode="auto">
              <a:xfrm>
                <a:off x="8838201" y="3754438"/>
                <a:ext cx="82785" cy="0"/>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76" name="Line 299"/>
              <p:cNvSpPr>
                <a:spLocks noChangeShapeType="1"/>
              </p:cNvSpPr>
              <p:nvPr/>
            </p:nvSpPr>
            <p:spPr bwMode="auto">
              <a:xfrm>
                <a:off x="9173105" y="3721100"/>
                <a:ext cx="0" cy="425450"/>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77" name="Line 300"/>
              <p:cNvSpPr>
                <a:spLocks noChangeShapeType="1"/>
              </p:cNvSpPr>
              <p:nvPr/>
            </p:nvSpPr>
            <p:spPr bwMode="auto">
              <a:xfrm>
                <a:off x="9129830" y="3721100"/>
                <a:ext cx="82785" cy="0"/>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78" name="Line 301"/>
              <p:cNvSpPr>
                <a:spLocks noChangeShapeType="1"/>
              </p:cNvSpPr>
              <p:nvPr/>
            </p:nvSpPr>
            <p:spPr bwMode="auto">
              <a:xfrm>
                <a:off x="9129830" y="4146550"/>
                <a:ext cx="82785" cy="0"/>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79" name="Line 303"/>
              <p:cNvSpPr>
                <a:spLocks noChangeShapeType="1"/>
              </p:cNvSpPr>
              <p:nvPr/>
            </p:nvSpPr>
            <p:spPr bwMode="auto">
              <a:xfrm>
                <a:off x="9459090" y="3987800"/>
                <a:ext cx="0" cy="419100"/>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80" name="Line 304"/>
              <p:cNvSpPr>
                <a:spLocks noChangeShapeType="1"/>
              </p:cNvSpPr>
              <p:nvPr/>
            </p:nvSpPr>
            <p:spPr bwMode="auto">
              <a:xfrm>
                <a:off x="9415815" y="3987800"/>
                <a:ext cx="88430" cy="0"/>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81" name="Line 305"/>
              <p:cNvSpPr>
                <a:spLocks noChangeShapeType="1"/>
              </p:cNvSpPr>
              <p:nvPr/>
            </p:nvSpPr>
            <p:spPr bwMode="auto">
              <a:xfrm>
                <a:off x="9415815" y="4406900"/>
                <a:ext cx="88430" cy="0"/>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82" name="Line 307"/>
              <p:cNvSpPr>
                <a:spLocks noChangeShapeType="1"/>
              </p:cNvSpPr>
              <p:nvPr/>
            </p:nvSpPr>
            <p:spPr bwMode="auto">
              <a:xfrm>
                <a:off x="9754482" y="3897313"/>
                <a:ext cx="0" cy="427037"/>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83" name="Line 308"/>
              <p:cNvSpPr>
                <a:spLocks noChangeShapeType="1"/>
              </p:cNvSpPr>
              <p:nvPr/>
            </p:nvSpPr>
            <p:spPr bwMode="auto">
              <a:xfrm>
                <a:off x="9709326" y="3897313"/>
                <a:ext cx="88430" cy="0"/>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84" name="Line 309"/>
              <p:cNvSpPr>
                <a:spLocks noChangeShapeType="1"/>
              </p:cNvSpPr>
              <p:nvPr/>
            </p:nvSpPr>
            <p:spPr bwMode="auto">
              <a:xfrm>
                <a:off x="9709326" y="4324350"/>
                <a:ext cx="88430" cy="0"/>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85" name="Line 311"/>
              <p:cNvSpPr>
                <a:spLocks noChangeShapeType="1"/>
              </p:cNvSpPr>
              <p:nvPr/>
            </p:nvSpPr>
            <p:spPr bwMode="auto">
              <a:xfrm>
                <a:off x="10038586" y="3883025"/>
                <a:ext cx="0" cy="422275"/>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86" name="Line 312"/>
              <p:cNvSpPr>
                <a:spLocks noChangeShapeType="1"/>
              </p:cNvSpPr>
              <p:nvPr/>
            </p:nvSpPr>
            <p:spPr bwMode="auto">
              <a:xfrm>
                <a:off x="9999075" y="3883025"/>
                <a:ext cx="86548" cy="0"/>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87" name="Line 313"/>
              <p:cNvSpPr>
                <a:spLocks noChangeShapeType="1"/>
              </p:cNvSpPr>
              <p:nvPr/>
            </p:nvSpPr>
            <p:spPr bwMode="auto">
              <a:xfrm>
                <a:off x="9999075" y="4305300"/>
                <a:ext cx="86548" cy="0"/>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88" name="Line 315"/>
              <p:cNvSpPr>
                <a:spLocks noChangeShapeType="1"/>
              </p:cNvSpPr>
              <p:nvPr/>
            </p:nvSpPr>
            <p:spPr bwMode="auto">
              <a:xfrm>
                <a:off x="10333978" y="3883025"/>
                <a:ext cx="0" cy="422275"/>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89" name="Line 316"/>
              <p:cNvSpPr>
                <a:spLocks noChangeShapeType="1"/>
              </p:cNvSpPr>
              <p:nvPr/>
            </p:nvSpPr>
            <p:spPr bwMode="auto">
              <a:xfrm>
                <a:off x="10292586" y="3883025"/>
                <a:ext cx="82785" cy="0"/>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90" name="Line 317"/>
              <p:cNvSpPr>
                <a:spLocks noChangeShapeType="1"/>
              </p:cNvSpPr>
              <p:nvPr/>
            </p:nvSpPr>
            <p:spPr bwMode="auto">
              <a:xfrm>
                <a:off x="10292586" y="4305300"/>
                <a:ext cx="82785" cy="0"/>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91" name="Line 319"/>
              <p:cNvSpPr>
                <a:spLocks noChangeShapeType="1"/>
              </p:cNvSpPr>
              <p:nvPr/>
            </p:nvSpPr>
            <p:spPr bwMode="auto">
              <a:xfrm>
                <a:off x="10623726" y="3833813"/>
                <a:ext cx="0" cy="422275"/>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92" name="Line 320"/>
              <p:cNvSpPr>
                <a:spLocks noChangeShapeType="1"/>
              </p:cNvSpPr>
              <p:nvPr/>
            </p:nvSpPr>
            <p:spPr bwMode="auto">
              <a:xfrm>
                <a:off x="10578571" y="3833813"/>
                <a:ext cx="84667" cy="0"/>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sp>
            <p:nvSpPr>
              <p:cNvPr id="493" name="Line 321"/>
              <p:cNvSpPr>
                <a:spLocks noChangeShapeType="1"/>
              </p:cNvSpPr>
              <p:nvPr/>
            </p:nvSpPr>
            <p:spPr bwMode="auto">
              <a:xfrm>
                <a:off x="10578571" y="4256088"/>
                <a:ext cx="84667" cy="0"/>
              </a:xfrm>
              <a:prstGeom prst="line">
                <a:avLst/>
              </a:prstGeom>
              <a:noFill/>
              <a:ln w="14288" cap="sq">
                <a:solidFill>
                  <a:schemeClr val="accent6">
                    <a:lumMod val="75000"/>
                  </a:schemeClr>
                </a:solidFill>
                <a:prstDash val="solid"/>
                <a:miter lim="800000"/>
                <a:headEnd/>
                <a:tailEnd/>
              </a:ln>
              <a:extLst/>
            </p:spPr>
            <p:txBody>
              <a:bodyPr/>
              <a:lstStyle/>
              <a:p>
                <a:pPr>
                  <a:lnSpc>
                    <a:spcPct val="90000"/>
                  </a:lnSpc>
                  <a:defRPr/>
                </a:pPr>
                <a:endParaRPr lang="en-GB" sz="1588" dirty="0"/>
              </a:p>
            </p:txBody>
          </p:sp>
        </p:grpSp>
        <p:sp>
          <p:nvSpPr>
            <p:cNvPr id="494" name="TextBox 493"/>
            <p:cNvSpPr txBox="1"/>
            <p:nvPr/>
          </p:nvSpPr>
          <p:spPr>
            <a:xfrm>
              <a:off x="1286867" y="2037385"/>
              <a:ext cx="478264" cy="296759"/>
            </a:xfrm>
            <a:prstGeom prst="rect">
              <a:avLst/>
            </a:prstGeom>
            <a:noFill/>
          </p:spPr>
          <p:txBody>
            <a:bodyPr wrap="none" lIns="89896" tIns="44948" rIns="89896" bIns="44948">
              <a:spAutoFit/>
            </a:bodyPr>
            <a:lstStyle/>
            <a:p>
              <a:pPr algn="r">
                <a:lnSpc>
                  <a:spcPct val="90000"/>
                </a:lnSpc>
                <a:defRPr/>
              </a:pPr>
              <a:r>
                <a:rPr lang="en-GB" sz="1235" dirty="0"/>
                <a:t>100</a:t>
              </a:r>
            </a:p>
          </p:txBody>
        </p:sp>
        <p:sp>
          <p:nvSpPr>
            <p:cNvPr id="495" name="TextBox 494"/>
            <p:cNvSpPr txBox="1"/>
            <p:nvPr/>
          </p:nvSpPr>
          <p:spPr>
            <a:xfrm>
              <a:off x="1377705" y="2334248"/>
              <a:ext cx="387428" cy="296759"/>
            </a:xfrm>
            <a:prstGeom prst="rect">
              <a:avLst/>
            </a:prstGeom>
            <a:noFill/>
          </p:spPr>
          <p:txBody>
            <a:bodyPr wrap="none" lIns="89896" tIns="44948" rIns="89896" bIns="44948">
              <a:spAutoFit/>
            </a:bodyPr>
            <a:lstStyle/>
            <a:p>
              <a:pPr algn="r">
                <a:lnSpc>
                  <a:spcPct val="90000"/>
                </a:lnSpc>
                <a:defRPr/>
              </a:pPr>
              <a:r>
                <a:rPr lang="en-GB" sz="1235" dirty="0"/>
                <a:t>90</a:t>
              </a:r>
            </a:p>
          </p:txBody>
        </p:sp>
        <p:sp>
          <p:nvSpPr>
            <p:cNvPr id="496" name="TextBox 495"/>
            <p:cNvSpPr txBox="1"/>
            <p:nvPr/>
          </p:nvSpPr>
          <p:spPr>
            <a:xfrm>
              <a:off x="1377705" y="2631110"/>
              <a:ext cx="387428" cy="296759"/>
            </a:xfrm>
            <a:prstGeom prst="rect">
              <a:avLst/>
            </a:prstGeom>
            <a:noFill/>
          </p:spPr>
          <p:txBody>
            <a:bodyPr wrap="none" lIns="89896" tIns="44948" rIns="89896" bIns="44948">
              <a:spAutoFit/>
            </a:bodyPr>
            <a:lstStyle/>
            <a:p>
              <a:pPr algn="r">
                <a:lnSpc>
                  <a:spcPct val="90000"/>
                </a:lnSpc>
                <a:defRPr/>
              </a:pPr>
              <a:r>
                <a:rPr lang="en-GB" sz="1235" dirty="0"/>
                <a:t>80</a:t>
              </a:r>
            </a:p>
          </p:txBody>
        </p:sp>
        <p:sp>
          <p:nvSpPr>
            <p:cNvPr id="497" name="TextBox 496"/>
            <p:cNvSpPr txBox="1"/>
            <p:nvPr/>
          </p:nvSpPr>
          <p:spPr>
            <a:xfrm>
              <a:off x="1377705" y="2929772"/>
              <a:ext cx="387428" cy="296759"/>
            </a:xfrm>
            <a:prstGeom prst="rect">
              <a:avLst/>
            </a:prstGeom>
            <a:noFill/>
          </p:spPr>
          <p:txBody>
            <a:bodyPr wrap="none" lIns="89896" tIns="44948" rIns="89896" bIns="44948">
              <a:spAutoFit/>
            </a:bodyPr>
            <a:lstStyle/>
            <a:p>
              <a:pPr algn="r">
                <a:lnSpc>
                  <a:spcPct val="90000"/>
                </a:lnSpc>
                <a:defRPr/>
              </a:pPr>
              <a:r>
                <a:rPr lang="en-GB" sz="1235" dirty="0"/>
                <a:t>70</a:t>
              </a:r>
            </a:p>
          </p:txBody>
        </p:sp>
        <p:sp>
          <p:nvSpPr>
            <p:cNvPr id="498" name="TextBox 497"/>
            <p:cNvSpPr txBox="1"/>
            <p:nvPr/>
          </p:nvSpPr>
          <p:spPr>
            <a:xfrm>
              <a:off x="1377705" y="3226635"/>
              <a:ext cx="387428" cy="296759"/>
            </a:xfrm>
            <a:prstGeom prst="rect">
              <a:avLst/>
            </a:prstGeom>
            <a:noFill/>
          </p:spPr>
          <p:txBody>
            <a:bodyPr wrap="none" lIns="89896" tIns="44948" rIns="89896" bIns="44948">
              <a:spAutoFit/>
            </a:bodyPr>
            <a:lstStyle/>
            <a:p>
              <a:pPr algn="r">
                <a:lnSpc>
                  <a:spcPct val="90000"/>
                </a:lnSpc>
                <a:defRPr/>
              </a:pPr>
              <a:r>
                <a:rPr lang="en-GB" sz="1235" dirty="0"/>
                <a:t>60</a:t>
              </a:r>
            </a:p>
          </p:txBody>
        </p:sp>
        <p:sp>
          <p:nvSpPr>
            <p:cNvPr id="499" name="TextBox 498"/>
            <p:cNvSpPr txBox="1"/>
            <p:nvPr/>
          </p:nvSpPr>
          <p:spPr>
            <a:xfrm>
              <a:off x="1377705" y="3525296"/>
              <a:ext cx="387428" cy="296759"/>
            </a:xfrm>
            <a:prstGeom prst="rect">
              <a:avLst/>
            </a:prstGeom>
            <a:noFill/>
          </p:spPr>
          <p:txBody>
            <a:bodyPr wrap="none" lIns="89896" tIns="44948" rIns="89896" bIns="44948">
              <a:spAutoFit/>
            </a:bodyPr>
            <a:lstStyle/>
            <a:p>
              <a:pPr algn="r">
                <a:lnSpc>
                  <a:spcPct val="90000"/>
                </a:lnSpc>
                <a:defRPr/>
              </a:pPr>
              <a:r>
                <a:rPr lang="en-GB" sz="1235" dirty="0"/>
                <a:t>50</a:t>
              </a:r>
            </a:p>
          </p:txBody>
        </p:sp>
        <p:sp>
          <p:nvSpPr>
            <p:cNvPr id="500" name="TextBox 499"/>
            <p:cNvSpPr txBox="1"/>
            <p:nvPr/>
          </p:nvSpPr>
          <p:spPr>
            <a:xfrm>
              <a:off x="1377705" y="3822159"/>
              <a:ext cx="387428" cy="296759"/>
            </a:xfrm>
            <a:prstGeom prst="rect">
              <a:avLst/>
            </a:prstGeom>
            <a:noFill/>
          </p:spPr>
          <p:txBody>
            <a:bodyPr wrap="none" lIns="89896" tIns="44948" rIns="89896" bIns="44948">
              <a:spAutoFit/>
            </a:bodyPr>
            <a:lstStyle/>
            <a:p>
              <a:pPr algn="r">
                <a:lnSpc>
                  <a:spcPct val="90000"/>
                </a:lnSpc>
                <a:defRPr/>
              </a:pPr>
              <a:r>
                <a:rPr lang="en-GB" sz="1235" dirty="0"/>
                <a:t>40</a:t>
              </a:r>
            </a:p>
          </p:txBody>
        </p:sp>
        <p:sp>
          <p:nvSpPr>
            <p:cNvPr id="501" name="TextBox 500"/>
            <p:cNvSpPr txBox="1"/>
            <p:nvPr/>
          </p:nvSpPr>
          <p:spPr>
            <a:xfrm>
              <a:off x="1377705" y="4119021"/>
              <a:ext cx="387428" cy="296759"/>
            </a:xfrm>
            <a:prstGeom prst="rect">
              <a:avLst/>
            </a:prstGeom>
            <a:noFill/>
          </p:spPr>
          <p:txBody>
            <a:bodyPr wrap="none" lIns="89896" tIns="44948" rIns="89896" bIns="44948">
              <a:spAutoFit/>
            </a:bodyPr>
            <a:lstStyle/>
            <a:p>
              <a:pPr algn="r">
                <a:lnSpc>
                  <a:spcPct val="90000"/>
                </a:lnSpc>
                <a:defRPr/>
              </a:pPr>
              <a:r>
                <a:rPr lang="en-GB" sz="1235" dirty="0"/>
                <a:t>30</a:t>
              </a:r>
            </a:p>
          </p:txBody>
        </p:sp>
        <p:sp>
          <p:nvSpPr>
            <p:cNvPr id="502" name="TextBox 501"/>
            <p:cNvSpPr txBox="1"/>
            <p:nvPr/>
          </p:nvSpPr>
          <p:spPr>
            <a:xfrm>
              <a:off x="1377705" y="4417682"/>
              <a:ext cx="387428" cy="296759"/>
            </a:xfrm>
            <a:prstGeom prst="rect">
              <a:avLst/>
            </a:prstGeom>
            <a:noFill/>
          </p:spPr>
          <p:txBody>
            <a:bodyPr wrap="none" lIns="89896" tIns="44948" rIns="89896" bIns="44948">
              <a:spAutoFit/>
            </a:bodyPr>
            <a:lstStyle/>
            <a:p>
              <a:pPr algn="r">
                <a:lnSpc>
                  <a:spcPct val="90000"/>
                </a:lnSpc>
                <a:defRPr/>
              </a:pPr>
              <a:r>
                <a:rPr lang="en-GB" sz="1235" dirty="0"/>
                <a:t>20</a:t>
              </a:r>
            </a:p>
          </p:txBody>
        </p:sp>
        <p:sp>
          <p:nvSpPr>
            <p:cNvPr id="503" name="TextBox 502"/>
            <p:cNvSpPr txBox="1"/>
            <p:nvPr/>
          </p:nvSpPr>
          <p:spPr>
            <a:xfrm>
              <a:off x="1377705" y="4714547"/>
              <a:ext cx="387428" cy="296759"/>
            </a:xfrm>
            <a:prstGeom prst="rect">
              <a:avLst/>
            </a:prstGeom>
            <a:noFill/>
          </p:spPr>
          <p:txBody>
            <a:bodyPr wrap="none" lIns="89896" tIns="44948" rIns="89896" bIns="44948">
              <a:spAutoFit/>
            </a:bodyPr>
            <a:lstStyle/>
            <a:p>
              <a:pPr algn="r">
                <a:lnSpc>
                  <a:spcPct val="90000"/>
                </a:lnSpc>
                <a:defRPr/>
              </a:pPr>
              <a:r>
                <a:rPr lang="en-GB" sz="1235" dirty="0"/>
                <a:t>10</a:t>
              </a:r>
            </a:p>
          </p:txBody>
        </p:sp>
        <p:sp>
          <p:nvSpPr>
            <p:cNvPr id="504" name="TextBox 503"/>
            <p:cNvSpPr txBox="1"/>
            <p:nvPr/>
          </p:nvSpPr>
          <p:spPr>
            <a:xfrm>
              <a:off x="1468540" y="5013208"/>
              <a:ext cx="296592" cy="296759"/>
            </a:xfrm>
            <a:prstGeom prst="rect">
              <a:avLst/>
            </a:prstGeom>
            <a:noFill/>
          </p:spPr>
          <p:txBody>
            <a:bodyPr wrap="none" lIns="89896" tIns="44948" rIns="89896" bIns="44948">
              <a:spAutoFit/>
            </a:bodyPr>
            <a:lstStyle/>
            <a:p>
              <a:pPr algn="r">
                <a:lnSpc>
                  <a:spcPct val="90000"/>
                </a:lnSpc>
                <a:defRPr/>
              </a:pPr>
              <a:r>
                <a:rPr lang="en-GB" sz="1235" dirty="0"/>
                <a:t>0</a:t>
              </a:r>
            </a:p>
          </p:txBody>
        </p:sp>
        <p:sp>
          <p:nvSpPr>
            <p:cNvPr id="505" name="TextBox 504"/>
            <p:cNvSpPr txBox="1"/>
            <p:nvPr/>
          </p:nvSpPr>
          <p:spPr>
            <a:xfrm>
              <a:off x="1589066" y="5227308"/>
              <a:ext cx="296592" cy="296759"/>
            </a:xfrm>
            <a:prstGeom prst="rect">
              <a:avLst/>
            </a:prstGeom>
            <a:noFill/>
          </p:spPr>
          <p:txBody>
            <a:bodyPr wrap="none" lIns="89896" tIns="44948" rIns="89896" bIns="44948">
              <a:spAutoFit/>
            </a:bodyPr>
            <a:lstStyle/>
            <a:p>
              <a:pPr algn="r">
                <a:lnSpc>
                  <a:spcPct val="90000"/>
                </a:lnSpc>
                <a:defRPr/>
              </a:pPr>
              <a:r>
                <a:rPr lang="en-GB" sz="1235" dirty="0"/>
                <a:t>0</a:t>
              </a:r>
            </a:p>
          </p:txBody>
        </p:sp>
        <p:sp>
          <p:nvSpPr>
            <p:cNvPr id="506" name="TextBox 505"/>
            <p:cNvSpPr txBox="1"/>
            <p:nvPr/>
          </p:nvSpPr>
          <p:spPr>
            <a:xfrm>
              <a:off x="1993256" y="5227308"/>
              <a:ext cx="387429" cy="296759"/>
            </a:xfrm>
            <a:prstGeom prst="rect">
              <a:avLst/>
            </a:prstGeom>
            <a:noFill/>
          </p:spPr>
          <p:txBody>
            <a:bodyPr wrap="none" lIns="89896" tIns="44948" rIns="89896" bIns="44948">
              <a:spAutoFit/>
            </a:bodyPr>
            <a:lstStyle/>
            <a:p>
              <a:pPr algn="ctr">
                <a:lnSpc>
                  <a:spcPct val="90000"/>
                </a:lnSpc>
                <a:defRPr/>
              </a:pPr>
              <a:r>
                <a:rPr lang="en-GB" sz="1235" dirty="0"/>
                <a:t>10</a:t>
              </a:r>
            </a:p>
          </p:txBody>
        </p:sp>
        <p:sp>
          <p:nvSpPr>
            <p:cNvPr id="507" name="TextBox 506"/>
            <p:cNvSpPr txBox="1"/>
            <p:nvPr/>
          </p:nvSpPr>
          <p:spPr>
            <a:xfrm>
              <a:off x="2400028" y="5227308"/>
              <a:ext cx="387429" cy="296759"/>
            </a:xfrm>
            <a:prstGeom prst="rect">
              <a:avLst/>
            </a:prstGeom>
            <a:noFill/>
          </p:spPr>
          <p:txBody>
            <a:bodyPr wrap="none" lIns="89896" tIns="44948" rIns="89896" bIns="44948">
              <a:spAutoFit/>
            </a:bodyPr>
            <a:lstStyle/>
            <a:p>
              <a:pPr algn="ctr">
                <a:lnSpc>
                  <a:spcPct val="90000"/>
                </a:lnSpc>
                <a:defRPr/>
              </a:pPr>
              <a:r>
                <a:rPr lang="en-GB" sz="1235" dirty="0"/>
                <a:t>20</a:t>
              </a:r>
            </a:p>
          </p:txBody>
        </p:sp>
        <p:sp>
          <p:nvSpPr>
            <p:cNvPr id="508" name="TextBox 507"/>
            <p:cNvSpPr txBox="1"/>
            <p:nvPr/>
          </p:nvSpPr>
          <p:spPr>
            <a:xfrm>
              <a:off x="2806802" y="5227308"/>
              <a:ext cx="387429" cy="296759"/>
            </a:xfrm>
            <a:prstGeom prst="rect">
              <a:avLst/>
            </a:prstGeom>
            <a:noFill/>
          </p:spPr>
          <p:txBody>
            <a:bodyPr wrap="none" lIns="89896" tIns="44948" rIns="89896" bIns="44948">
              <a:spAutoFit/>
            </a:bodyPr>
            <a:lstStyle/>
            <a:p>
              <a:pPr algn="ctr">
                <a:lnSpc>
                  <a:spcPct val="90000"/>
                </a:lnSpc>
                <a:defRPr/>
              </a:pPr>
              <a:r>
                <a:rPr lang="en-GB" sz="1235" dirty="0"/>
                <a:t>30</a:t>
              </a:r>
            </a:p>
          </p:txBody>
        </p:sp>
        <p:sp>
          <p:nvSpPr>
            <p:cNvPr id="509" name="TextBox 508"/>
            <p:cNvSpPr txBox="1"/>
            <p:nvPr/>
          </p:nvSpPr>
          <p:spPr>
            <a:xfrm>
              <a:off x="3212071" y="5227308"/>
              <a:ext cx="387429" cy="296759"/>
            </a:xfrm>
            <a:prstGeom prst="rect">
              <a:avLst/>
            </a:prstGeom>
            <a:noFill/>
          </p:spPr>
          <p:txBody>
            <a:bodyPr wrap="none" lIns="89896" tIns="44948" rIns="89896" bIns="44948">
              <a:spAutoFit/>
            </a:bodyPr>
            <a:lstStyle/>
            <a:p>
              <a:pPr algn="ctr">
                <a:lnSpc>
                  <a:spcPct val="90000"/>
                </a:lnSpc>
                <a:defRPr/>
              </a:pPr>
              <a:r>
                <a:rPr lang="en-GB" sz="1235" dirty="0"/>
                <a:t>40</a:t>
              </a:r>
            </a:p>
          </p:txBody>
        </p:sp>
        <p:sp>
          <p:nvSpPr>
            <p:cNvPr id="510" name="TextBox 509"/>
            <p:cNvSpPr txBox="1"/>
            <p:nvPr/>
          </p:nvSpPr>
          <p:spPr>
            <a:xfrm>
              <a:off x="3618845" y="5227308"/>
              <a:ext cx="387429" cy="296759"/>
            </a:xfrm>
            <a:prstGeom prst="rect">
              <a:avLst/>
            </a:prstGeom>
            <a:noFill/>
          </p:spPr>
          <p:txBody>
            <a:bodyPr wrap="none" lIns="89896" tIns="44948" rIns="89896" bIns="44948">
              <a:spAutoFit/>
            </a:bodyPr>
            <a:lstStyle/>
            <a:p>
              <a:pPr algn="ctr">
                <a:lnSpc>
                  <a:spcPct val="90000"/>
                </a:lnSpc>
                <a:defRPr/>
              </a:pPr>
              <a:r>
                <a:rPr lang="en-GB" sz="1235" dirty="0"/>
                <a:t>50</a:t>
              </a:r>
            </a:p>
          </p:txBody>
        </p:sp>
        <p:sp>
          <p:nvSpPr>
            <p:cNvPr id="511" name="TextBox 510"/>
            <p:cNvSpPr txBox="1"/>
            <p:nvPr/>
          </p:nvSpPr>
          <p:spPr>
            <a:xfrm>
              <a:off x="4025618" y="5227308"/>
              <a:ext cx="387429" cy="296759"/>
            </a:xfrm>
            <a:prstGeom prst="rect">
              <a:avLst/>
            </a:prstGeom>
            <a:noFill/>
          </p:spPr>
          <p:txBody>
            <a:bodyPr wrap="none" lIns="89896" tIns="44948" rIns="89896" bIns="44948">
              <a:spAutoFit/>
            </a:bodyPr>
            <a:lstStyle/>
            <a:p>
              <a:pPr algn="ctr">
                <a:lnSpc>
                  <a:spcPct val="90000"/>
                </a:lnSpc>
                <a:defRPr/>
              </a:pPr>
              <a:r>
                <a:rPr lang="en-GB" sz="1235" dirty="0"/>
                <a:t>60</a:t>
              </a:r>
            </a:p>
          </p:txBody>
        </p:sp>
        <p:sp>
          <p:nvSpPr>
            <p:cNvPr id="512" name="TextBox 511"/>
            <p:cNvSpPr txBox="1"/>
            <p:nvPr/>
          </p:nvSpPr>
          <p:spPr>
            <a:xfrm>
              <a:off x="4432392" y="5227308"/>
              <a:ext cx="387429" cy="296759"/>
            </a:xfrm>
            <a:prstGeom prst="rect">
              <a:avLst/>
            </a:prstGeom>
            <a:noFill/>
          </p:spPr>
          <p:txBody>
            <a:bodyPr wrap="none" lIns="89896" tIns="44948" rIns="89896" bIns="44948">
              <a:spAutoFit/>
            </a:bodyPr>
            <a:lstStyle/>
            <a:p>
              <a:pPr algn="ctr">
                <a:lnSpc>
                  <a:spcPct val="90000"/>
                </a:lnSpc>
                <a:defRPr/>
              </a:pPr>
              <a:r>
                <a:rPr lang="en-GB" sz="1235" dirty="0"/>
                <a:t>70</a:t>
              </a:r>
            </a:p>
          </p:txBody>
        </p:sp>
        <p:sp>
          <p:nvSpPr>
            <p:cNvPr id="513" name="TextBox 512"/>
            <p:cNvSpPr txBox="1"/>
            <p:nvPr/>
          </p:nvSpPr>
          <p:spPr>
            <a:xfrm>
              <a:off x="4839165" y="5227308"/>
              <a:ext cx="387429" cy="296759"/>
            </a:xfrm>
            <a:prstGeom prst="rect">
              <a:avLst/>
            </a:prstGeom>
            <a:noFill/>
          </p:spPr>
          <p:txBody>
            <a:bodyPr wrap="none" lIns="89896" tIns="44948" rIns="89896" bIns="44948">
              <a:spAutoFit/>
            </a:bodyPr>
            <a:lstStyle/>
            <a:p>
              <a:pPr algn="ctr">
                <a:lnSpc>
                  <a:spcPct val="90000"/>
                </a:lnSpc>
                <a:defRPr/>
              </a:pPr>
              <a:r>
                <a:rPr lang="en-GB" sz="1235" dirty="0"/>
                <a:t>80</a:t>
              </a:r>
            </a:p>
          </p:txBody>
        </p:sp>
        <p:sp>
          <p:nvSpPr>
            <p:cNvPr id="514" name="TextBox 513"/>
            <p:cNvSpPr txBox="1"/>
            <p:nvPr/>
          </p:nvSpPr>
          <p:spPr>
            <a:xfrm rot="16200000">
              <a:off x="-58849" y="3550538"/>
              <a:ext cx="2653626" cy="296759"/>
            </a:xfrm>
            <a:prstGeom prst="rect">
              <a:avLst/>
            </a:prstGeom>
            <a:noFill/>
          </p:spPr>
          <p:txBody>
            <a:bodyPr wrap="none" lIns="89896" tIns="44948" rIns="89896" bIns="44948">
              <a:spAutoFit/>
            </a:bodyPr>
            <a:lstStyle/>
            <a:p>
              <a:pPr algn="ctr">
                <a:lnSpc>
                  <a:spcPct val="90000"/>
                </a:lnSpc>
                <a:defRPr/>
              </a:pPr>
              <a:r>
                <a:rPr lang="en-GB" sz="1235" b="1" dirty="0"/>
                <a:t>Probability of not having CAE (%)</a:t>
              </a:r>
            </a:p>
          </p:txBody>
        </p:sp>
        <p:sp>
          <p:nvSpPr>
            <p:cNvPr id="515" name="TextBox 514"/>
            <p:cNvSpPr txBox="1"/>
            <p:nvPr/>
          </p:nvSpPr>
          <p:spPr>
            <a:xfrm>
              <a:off x="1537298" y="6127432"/>
              <a:ext cx="478264" cy="296759"/>
            </a:xfrm>
            <a:prstGeom prst="rect">
              <a:avLst/>
            </a:prstGeom>
            <a:noFill/>
          </p:spPr>
          <p:txBody>
            <a:bodyPr wrap="none" lIns="89896" tIns="44948" rIns="89896" bIns="44948">
              <a:spAutoFit/>
            </a:bodyPr>
            <a:lstStyle/>
            <a:p>
              <a:pPr algn="ctr">
                <a:lnSpc>
                  <a:spcPct val="90000"/>
                </a:lnSpc>
                <a:defRPr/>
              </a:pPr>
              <a:r>
                <a:rPr lang="en-GB" sz="1235" dirty="0"/>
                <a:t>244</a:t>
              </a:r>
            </a:p>
          </p:txBody>
        </p:sp>
        <p:sp>
          <p:nvSpPr>
            <p:cNvPr id="516" name="TextBox 515"/>
            <p:cNvSpPr txBox="1"/>
            <p:nvPr/>
          </p:nvSpPr>
          <p:spPr>
            <a:xfrm>
              <a:off x="1948587" y="6127432"/>
              <a:ext cx="478264" cy="296759"/>
            </a:xfrm>
            <a:prstGeom prst="rect">
              <a:avLst/>
            </a:prstGeom>
            <a:noFill/>
          </p:spPr>
          <p:txBody>
            <a:bodyPr wrap="none" lIns="89896" tIns="44948" rIns="89896" bIns="44948">
              <a:spAutoFit/>
            </a:bodyPr>
            <a:lstStyle/>
            <a:p>
              <a:pPr algn="ctr">
                <a:lnSpc>
                  <a:spcPct val="90000"/>
                </a:lnSpc>
                <a:defRPr/>
              </a:pPr>
              <a:r>
                <a:rPr lang="en-GB" sz="1235" dirty="0"/>
                <a:t>169</a:t>
              </a:r>
            </a:p>
          </p:txBody>
        </p:sp>
        <p:sp>
          <p:nvSpPr>
            <p:cNvPr id="517" name="TextBox 516"/>
            <p:cNvSpPr txBox="1"/>
            <p:nvPr/>
          </p:nvSpPr>
          <p:spPr>
            <a:xfrm>
              <a:off x="2353855" y="6127432"/>
              <a:ext cx="478264" cy="296759"/>
            </a:xfrm>
            <a:prstGeom prst="rect">
              <a:avLst/>
            </a:prstGeom>
            <a:noFill/>
          </p:spPr>
          <p:txBody>
            <a:bodyPr wrap="none" lIns="89896" tIns="44948" rIns="89896" bIns="44948">
              <a:spAutoFit/>
            </a:bodyPr>
            <a:lstStyle/>
            <a:p>
              <a:pPr algn="ctr">
                <a:lnSpc>
                  <a:spcPct val="90000"/>
                </a:lnSpc>
                <a:defRPr/>
              </a:pPr>
              <a:r>
                <a:rPr lang="en-GB" sz="1235" dirty="0"/>
                <a:t>138</a:t>
              </a:r>
            </a:p>
          </p:txBody>
        </p:sp>
        <p:sp>
          <p:nvSpPr>
            <p:cNvPr id="518" name="TextBox 517"/>
            <p:cNvSpPr txBox="1"/>
            <p:nvPr/>
          </p:nvSpPr>
          <p:spPr>
            <a:xfrm>
              <a:off x="2760631" y="6127432"/>
              <a:ext cx="478264" cy="296759"/>
            </a:xfrm>
            <a:prstGeom prst="rect">
              <a:avLst/>
            </a:prstGeom>
            <a:noFill/>
          </p:spPr>
          <p:txBody>
            <a:bodyPr wrap="none" lIns="89896" tIns="44948" rIns="89896" bIns="44948">
              <a:spAutoFit/>
            </a:bodyPr>
            <a:lstStyle/>
            <a:p>
              <a:pPr algn="ctr">
                <a:lnSpc>
                  <a:spcPct val="90000"/>
                </a:lnSpc>
                <a:defRPr/>
              </a:pPr>
              <a:r>
                <a:rPr lang="en-GB" sz="1235" dirty="0"/>
                <a:t>112</a:t>
              </a:r>
            </a:p>
          </p:txBody>
        </p:sp>
        <p:sp>
          <p:nvSpPr>
            <p:cNvPr id="519" name="TextBox 518"/>
            <p:cNvSpPr txBox="1"/>
            <p:nvPr/>
          </p:nvSpPr>
          <p:spPr>
            <a:xfrm>
              <a:off x="3167401" y="6127432"/>
              <a:ext cx="478264" cy="296759"/>
            </a:xfrm>
            <a:prstGeom prst="rect">
              <a:avLst/>
            </a:prstGeom>
            <a:noFill/>
          </p:spPr>
          <p:txBody>
            <a:bodyPr wrap="none" lIns="89896" tIns="44948" rIns="89896" bIns="44948">
              <a:spAutoFit/>
            </a:bodyPr>
            <a:lstStyle/>
            <a:p>
              <a:pPr algn="ctr">
                <a:lnSpc>
                  <a:spcPct val="90000"/>
                </a:lnSpc>
                <a:defRPr/>
              </a:pPr>
              <a:r>
                <a:rPr lang="en-GB" sz="1235" dirty="0"/>
                <a:t>107</a:t>
              </a:r>
            </a:p>
          </p:txBody>
        </p:sp>
        <p:sp>
          <p:nvSpPr>
            <p:cNvPr id="520" name="TextBox 519"/>
            <p:cNvSpPr txBox="1"/>
            <p:nvPr/>
          </p:nvSpPr>
          <p:spPr>
            <a:xfrm>
              <a:off x="3618845" y="6127432"/>
              <a:ext cx="387429" cy="296759"/>
            </a:xfrm>
            <a:prstGeom prst="rect">
              <a:avLst/>
            </a:prstGeom>
            <a:noFill/>
          </p:spPr>
          <p:txBody>
            <a:bodyPr wrap="none" lIns="89896" tIns="44948" rIns="89896" bIns="44948">
              <a:spAutoFit/>
            </a:bodyPr>
            <a:lstStyle/>
            <a:p>
              <a:pPr algn="ctr">
                <a:lnSpc>
                  <a:spcPct val="90000"/>
                </a:lnSpc>
                <a:defRPr/>
              </a:pPr>
              <a:r>
                <a:rPr lang="en-GB" sz="1235" dirty="0"/>
                <a:t>97</a:t>
              </a:r>
            </a:p>
          </p:txBody>
        </p:sp>
        <p:sp>
          <p:nvSpPr>
            <p:cNvPr id="521" name="TextBox 520"/>
            <p:cNvSpPr txBox="1"/>
            <p:nvPr/>
          </p:nvSpPr>
          <p:spPr>
            <a:xfrm>
              <a:off x="4070282" y="6127432"/>
              <a:ext cx="296591" cy="296759"/>
            </a:xfrm>
            <a:prstGeom prst="rect">
              <a:avLst/>
            </a:prstGeom>
            <a:noFill/>
          </p:spPr>
          <p:txBody>
            <a:bodyPr wrap="none" lIns="89896" tIns="44948" rIns="89896" bIns="44948">
              <a:spAutoFit/>
            </a:bodyPr>
            <a:lstStyle/>
            <a:p>
              <a:pPr algn="ctr">
                <a:lnSpc>
                  <a:spcPct val="90000"/>
                </a:lnSpc>
                <a:defRPr/>
              </a:pPr>
              <a:r>
                <a:rPr lang="en-GB" sz="1235" dirty="0"/>
                <a:t>0</a:t>
              </a:r>
            </a:p>
          </p:txBody>
        </p:sp>
        <p:sp>
          <p:nvSpPr>
            <p:cNvPr id="522" name="TextBox 521"/>
            <p:cNvSpPr txBox="1"/>
            <p:nvPr/>
          </p:nvSpPr>
          <p:spPr>
            <a:xfrm>
              <a:off x="4477056" y="6127432"/>
              <a:ext cx="296591" cy="296759"/>
            </a:xfrm>
            <a:prstGeom prst="rect">
              <a:avLst/>
            </a:prstGeom>
            <a:noFill/>
          </p:spPr>
          <p:txBody>
            <a:bodyPr wrap="none" lIns="89896" tIns="44948" rIns="89896" bIns="44948">
              <a:spAutoFit/>
            </a:bodyPr>
            <a:lstStyle/>
            <a:p>
              <a:pPr algn="ctr">
                <a:lnSpc>
                  <a:spcPct val="90000"/>
                </a:lnSpc>
                <a:defRPr/>
              </a:pPr>
              <a:r>
                <a:rPr lang="en-GB" sz="1235" dirty="0"/>
                <a:t>0</a:t>
              </a:r>
            </a:p>
          </p:txBody>
        </p:sp>
        <p:sp>
          <p:nvSpPr>
            <p:cNvPr id="523" name="TextBox 522"/>
            <p:cNvSpPr txBox="1"/>
            <p:nvPr/>
          </p:nvSpPr>
          <p:spPr>
            <a:xfrm>
              <a:off x="4883828" y="6127432"/>
              <a:ext cx="296591" cy="296759"/>
            </a:xfrm>
            <a:prstGeom prst="rect">
              <a:avLst/>
            </a:prstGeom>
            <a:noFill/>
          </p:spPr>
          <p:txBody>
            <a:bodyPr wrap="none" lIns="89896" tIns="44948" rIns="89896" bIns="44948">
              <a:spAutoFit/>
            </a:bodyPr>
            <a:lstStyle/>
            <a:p>
              <a:pPr algn="ctr">
                <a:lnSpc>
                  <a:spcPct val="90000"/>
                </a:lnSpc>
                <a:defRPr/>
              </a:pPr>
              <a:r>
                <a:rPr lang="en-GB" sz="1235" dirty="0"/>
                <a:t>0</a:t>
              </a:r>
            </a:p>
          </p:txBody>
        </p:sp>
        <p:sp>
          <p:nvSpPr>
            <p:cNvPr id="524" name="TextBox 523"/>
            <p:cNvSpPr txBox="1"/>
            <p:nvPr/>
          </p:nvSpPr>
          <p:spPr>
            <a:xfrm>
              <a:off x="811982" y="6145424"/>
              <a:ext cx="779843" cy="296759"/>
            </a:xfrm>
            <a:prstGeom prst="rect">
              <a:avLst/>
            </a:prstGeom>
            <a:noFill/>
          </p:spPr>
          <p:txBody>
            <a:bodyPr wrap="none" lIns="89896" tIns="44948" rIns="89896" bIns="44948">
              <a:spAutoFit/>
            </a:bodyPr>
            <a:lstStyle/>
            <a:p>
              <a:pPr algn="r">
                <a:lnSpc>
                  <a:spcPct val="90000"/>
                </a:lnSpc>
                <a:defRPr/>
              </a:pPr>
              <a:r>
                <a:rPr lang="en-GB" sz="1235" dirty="0"/>
                <a:t>Placebo</a:t>
              </a:r>
            </a:p>
          </p:txBody>
        </p:sp>
        <p:sp>
          <p:nvSpPr>
            <p:cNvPr id="525" name="TextBox 524"/>
            <p:cNvSpPr txBox="1"/>
            <p:nvPr/>
          </p:nvSpPr>
          <p:spPr>
            <a:xfrm>
              <a:off x="631977" y="5846764"/>
              <a:ext cx="959846" cy="296759"/>
            </a:xfrm>
            <a:prstGeom prst="rect">
              <a:avLst/>
            </a:prstGeom>
            <a:noFill/>
          </p:spPr>
          <p:txBody>
            <a:bodyPr wrap="none" lIns="89896" tIns="44948" rIns="89896" bIns="44948">
              <a:spAutoFit/>
            </a:bodyPr>
            <a:lstStyle/>
            <a:p>
              <a:pPr algn="r">
                <a:lnSpc>
                  <a:spcPct val="90000"/>
                </a:lnSpc>
                <a:defRPr/>
              </a:pPr>
              <a:r>
                <a:rPr lang="en-GB" sz="1235" b="1" dirty="0"/>
                <a:t>No. at risk</a:t>
              </a:r>
            </a:p>
          </p:txBody>
        </p:sp>
        <p:sp>
          <p:nvSpPr>
            <p:cNvPr id="526" name="TextBox 525"/>
            <p:cNvSpPr txBox="1"/>
            <p:nvPr/>
          </p:nvSpPr>
          <p:spPr>
            <a:xfrm>
              <a:off x="1537298" y="6400906"/>
              <a:ext cx="478264" cy="296759"/>
            </a:xfrm>
            <a:prstGeom prst="rect">
              <a:avLst/>
            </a:prstGeom>
            <a:noFill/>
          </p:spPr>
          <p:txBody>
            <a:bodyPr wrap="none" lIns="89896" tIns="44948" rIns="89896" bIns="44948">
              <a:spAutoFit/>
            </a:bodyPr>
            <a:lstStyle/>
            <a:p>
              <a:pPr algn="ctr">
                <a:lnSpc>
                  <a:spcPct val="90000"/>
                </a:lnSpc>
                <a:defRPr/>
              </a:pPr>
              <a:r>
                <a:rPr lang="en-GB" sz="1235" dirty="0"/>
                <a:t>245</a:t>
              </a:r>
            </a:p>
          </p:txBody>
        </p:sp>
        <p:sp>
          <p:nvSpPr>
            <p:cNvPr id="527" name="TextBox 526"/>
            <p:cNvSpPr txBox="1"/>
            <p:nvPr/>
          </p:nvSpPr>
          <p:spPr>
            <a:xfrm>
              <a:off x="1948589" y="6400906"/>
              <a:ext cx="478264" cy="296759"/>
            </a:xfrm>
            <a:prstGeom prst="rect">
              <a:avLst/>
            </a:prstGeom>
            <a:noFill/>
          </p:spPr>
          <p:txBody>
            <a:bodyPr wrap="none" lIns="89896" tIns="44948" rIns="89896" bIns="44948">
              <a:spAutoFit/>
            </a:bodyPr>
            <a:lstStyle/>
            <a:p>
              <a:pPr algn="ctr">
                <a:lnSpc>
                  <a:spcPct val="90000"/>
                </a:lnSpc>
                <a:defRPr/>
              </a:pPr>
              <a:r>
                <a:rPr lang="en-GB" sz="1235" dirty="0"/>
                <a:t>207</a:t>
              </a:r>
            </a:p>
          </p:txBody>
        </p:sp>
        <p:sp>
          <p:nvSpPr>
            <p:cNvPr id="528" name="TextBox 527"/>
            <p:cNvSpPr txBox="1"/>
            <p:nvPr/>
          </p:nvSpPr>
          <p:spPr>
            <a:xfrm>
              <a:off x="2353855" y="6400906"/>
              <a:ext cx="478264" cy="296759"/>
            </a:xfrm>
            <a:prstGeom prst="rect">
              <a:avLst/>
            </a:prstGeom>
            <a:noFill/>
          </p:spPr>
          <p:txBody>
            <a:bodyPr wrap="none" lIns="89896" tIns="44948" rIns="89896" bIns="44948">
              <a:spAutoFit/>
            </a:bodyPr>
            <a:lstStyle/>
            <a:p>
              <a:pPr algn="ctr">
                <a:lnSpc>
                  <a:spcPct val="90000"/>
                </a:lnSpc>
                <a:defRPr/>
              </a:pPr>
              <a:r>
                <a:rPr lang="en-GB" sz="1235" dirty="0"/>
                <a:t>177</a:t>
              </a:r>
            </a:p>
          </p:txBody>
        </p:sp>
        <p:sp>
          <p:nvSpPr>
            <p:cNvPr id="529" name="TextBox 528"/>
            <p:cNvSpPr txBox="1"/>
            <p:nvPr/>
          </p:nvSpPr>
          <p:spPr>
            <a:xfrm>
              <a:off x="2760629" y="6400906"/>
              <a:ext cx="478264" cy="296759"/>
            </a:xfrm>
            <a:prstGeom prst="rect">
              <a:avLst/>
            </a:prstGeom>
            <a:noFill/>
          </p:spPr>
          <p:txBody>
            <a:bodyPr wrap="none" lIns="89896" tIns="44948" rIns="89896" bIns="44948">
              <a:spAutoFit/>
            </a:bodyPr>
            <a:lstStyle/>
            <a:p>
              <a:pPr algn="ctr">
                <a:lnSpc>
                  <a:spcPct val="90000"/>
                </a:lnSpc>
                <a:defRPr/>
              </a:pPr>
              <a:r>
                <a:rPr lang="en-GB" sz="1235" dirty="0"/>
                <a:t>158</a:t>
              </a:r>
            </a:p>
          </p:txBody>
        </p:sp>
        <p:sp>
          <p:nvSpPr>
            <p:cNvPr id="530" name="TextBox 529"/>
            <p:cNvSpPr txBox="1"/>
            <p:nvPr/>
          </p:nvSpPr>
          <p:spPr>
            <a:xfrm>
              <a:off x="3167401" y="6400906"/>
              <a:ext cx="478264" cy="296759"/>
            </a:xfrm>
            <a:prstGeom prst="rect">
              <a:avLst/>
            </a:prstGeom>
            <a:noFill/>
          </p:spPr>
          <p:txBody>
            <a:bodyPr wrap="none" lIns="89896" tIns="44948" rIns="89896" bIns="44948">
              <a:spAutoFit/>
            </a:bodyPr>
            <a:lstStyle/>
            <a:p>
              <a:pPr algn="ctr">
                <a:lnSpc>
                  <a:spcPct val="90000"/>
                </a:lnSpc>
                <a:defRPr/>
              </a:pPr>
              <a:r>
                <a:rPr lang="en-GB" sz="1235" dirty="0"/>
                <a:t>146</a:t>
              </a:r>
            </a:p>
          </p:txBody>
        </p:sp>
        <p:sp>
          <p:nvSpPr>
            <p:cNvPr id="531" name="TextBox 530"/>
            <p:cNvSpPr txBox="1"/>
            <p:nvPr/>
          </p:nvSpPr>
          <p:spPr>
            <a:xfrm>
              <a:off x="3574175" y="6400906"/>
              <a:ext cx="478264" cy="296759"/>
            </a:xfrm>
            <a:prstGeom prst="rect">
              <a:avLst/>
            </a:prstGeom>
            <a:noFill/>
          </p:spPr>
          <p:txBody>
            <a:bodyPr wrap="none" lIns="89896" tIns="44948" rIns="89896" bIns="44948">
              <a:spAutoFit/>
            </a:bodyPr>
            <a:lstStyle/>
            <a:p>
              <a:pPr algn="ctr">
                <a:lnSpc>
                  <a:spcPct val="90000"/>
                </a:lnSpc>
                <a:defRPr/>
              </a:pPr>
              <a:r>
                <a:rPr lang="en-GB" sz="1235" dirty="0"/>
                <a:t>136</a:t>
              </a:r>
            </a:p>
          </p:txBody>
        </p:sp>
        <p:sp>
          <p:nvSpPr>
            <p:cNvPr id="532" name="TextBox 531"/>
            <p:cNvSpPr txBox="1"/>
            <p:nvPr/>
          </p:nvSpPr>
          <p:spPr>
            <a:xfrm>
              <a:off x="4070283" y="6400906"/>
              <a:ext cx="296591" cy="296759"/>
            </a:xfrm>
            <a:prstGeom prst="rect">
              <a:avLst/>
            </a:prstGeom>
            <a:noFill/>
          </p:spPr>
          <p:txBody>
            <a:bodyPr wrap="none" lIns="89896" tIns="44948" rIns="89896" bIns="44948">
              <a:spAutoFit/>
            </a:bodyPr>
            <a:lstStyle/>
            <a:p>
              <a:pPr algn="ctr">
                <a:lnSpc>
                  <a:spcPct val="90000"/>
                </a:lnSpc>
                <a:defRPr/>
              </a:pPr>
              <a:r>
                <a:rPr lang="en-GB" sz="1235" dirty="0"/>
                <a:t>1</a:t>
              </a:r>
            </a:p>
          </p:txBody>
        </p:sp>
        <p:sp>
          <p:nvSpPr>
            <p:cNvPr id="533" name="TextBox 532"/>
            <p:cNvSpPr txBox="1"/>
            <p:nvPr/>
          </p:nvSpPr>
          <p:spPr>
            <a:xfrm>
              <a:off x="4477055" y="6400906"/>
              <a:ext cx="296591" cy="296759"/>
            </a:xfrm>
            <a:prstGeom prst="rect">
              <a:avLst/>
            </a:prstGeom>
            <a:noFill/>
          </p:spPr>
          <p:txBody>
            <a:bodyPr wrap="none" lIns="89896" tIns="44948" rIns="89896" bIns="44948">
              <a:spAutoFit/>
            </a:bodyPr>
            <a:lstStyle/>
            <a:p>
              <a:pPr algn="ctr">
                <a:lnSpc>
                  <a:spcPct val="90000"/>
                </a:lnSpc>
                <a:defRPr/>
              </a:pPr>
              <a:r>
                <a:rPr lang="en-GB" sz="1235" dirty="0"/>
                <a:t>0</a:t>
              </a:r>
            </a:p>
          </p:txBody>
        </p:sp>
        <p:sp>
          <p:nvSpPr>
            <p:cNvPr id="534" name="TextBox 533"/>
            <p:cNvSpPr txBox="1"/>
            <p:nvPr/>
          </p:nvSpPr>
          <p:spPr>
            <a:xfrm>
              <a:off x="4883828" y="6400906"/>
              <a:ext cx="296591" cy="296759"/>
            </a:xfrm>
            <a:prstGeom prst="rect">
              <a:avLst/>
            </a:prstGeom>
            <a:noFill/>
          </p:spPr>
          <p:txBody>
            <a:bodyPr wrap="none" lIns="89896" tIns="44948" rIns="89896" bIns="44948">
              <a:spAutoFit/>
            </a:bodyPr>
            <a:lstStyle/>
            <a:p>
              <a:pPr algn="ctr">
                <a:lnSpc>
                  <a:spcPct val="90000"/>
                </a:lnSpc>
                <a:defRPr/>
              </a:pPr>
              <a:r>
                <a:rPr lang="en-GB" sz="1235" dirty="0"/>
                <a:t>0</a:t>
              </a:r>
            </a:p>
          </p:txBody>
        </p:sp>
        <p:sp>
          <p:nvSpPr>
            <p:cNvPr id="535" name="TextBox 534"/>
            <p:cNvSpPr txBox="1"/>
            <p:nvPr/>
          </p:nvSpPr>
          <p:spPr>
            <a:xfrm>
              <a:off x="559817" y="6400906"/>
              <a:ext cx="1032006" cy="296759"/>
            </a:xfrm>
            <a:prstGeom prst="rect">
              <a:avLst/>
            </a:prstGeom>
            <a:noFill/>
          </p:spPr>
          <p:txBody>
            <a:bodyPr wrap="none" lIns="89896" tIns="44948" rIns="89896" bIns="44948">
              <a:spAutoFit/>
            </a:bodyPr>
            <a:lstStyle/>
            <a:p>
              <a:pPr algn="r">
                <a:lnSpc>
                  <a:spcPct val="90000"/>
                </a:lnSpc>
                <a:defRPr/>
              </a:pPr>
              <a:r>
                <a:rPr lang="en-GB" sz="1235" dirty="0"/>
                <a:t>Reslizumab</a:t>
              </a:r>
            </a:p>
          </p:txBody>
        </p:sp>
        <p:sp>
          <p:nvSpPr>
            <p:cNvPr id="536" name="TextBox 535"/>
            <p:cNvSpPr txBox="1"/>
            <p:nvPr/>
          </p:nvSpPr>
          <p:spPr>
            <a:xfrm>
              <a:off x="5470387" y="2037385"/>
              <a:ext cx="523684" cy="296759"/>
            </a:xfrm>
            <a:prstGeom prst="rect">
              <a:avLst/>
            </a:prstGeom>
            <a:noFill/>
          </p:spPr>
          <p:txBody>
            <a:bodyPr wrap="none" lIns="89896" tIns="44948" rIns="89896" bIns="44948">
              <a:spAutoFit/>
            </a:bodyPr>
            <a:lstStyle/>
            <a:p>
              <a:pPr algn="r">
                <a:lnSpc>
                  <a:spcPct val="90000"/>
                </a:lnSpc>
                <a:defRPr/>
              </a:pPr>
              <a:r>
                <a:rPr lang="en-GB" sz="1235" dirty="0"/>
                <a:t>0.40</a:t>
              </a:r>
            </a:p>
          </p:txBody>
        </p:sp>
        <p:sp>
          <p:nvSpPr>
            <p:cNvPr id="537" name="TextBox 536"/>
            <p:cNvSpPr txBox="1"/>
            <p:nvPr/>
          </p:nvSpPr>
          <p:spPr>
            <a:xfrm>
              <a:off x="5470387" y="2775043"/>
              <a:ext cx="523684" cy="296759"/>
            </a:xfrm>
            <a:prstGeom prst="rect">
              <a:avLst/>
            </a:prstGeom>
            <a:noFill/>
          </p:spPr>
          <p:txBody>
            <a:bodyPr wrap="none" lIns="89896" tIns="44948" rIns="89896" bIns="44948">
              <a:spAutoFit/>
            </a:bodyPr>
            <a:lstStyle/>
            <a:p>
              <a:pPr algn="r">
                <a:lnSpc>
                  <a:spcPct val="90000"/>
                </a:lnSpc>
                <a:defRPr/>
              </a:pPr>
              <a:r>
                <a:rPr lang="en-GB" sz="1235" dirty="0"/>
                <a:t>0.30</a:t>
              </a:r>
            </a:p>
          </p:txBody>
        </p:sp>
        <p:sp>
          <p:nvSpPr>
            <p:cNvPr id="538" name="TextBox 537"/>
            <p:cNvSpPr txBox="1"/>
            <p:nvPr/>
          </p:nvSpPr>
          <p:spPr>
            <a:xfrm>
              <a:off x="5470387" y="3521698"/>
              <a:ext cx="523684" cy="296759"/>
            </a:xfrm>
            <a:prstGeom prst="rect">
              <a:avLst/>
            </a:prstGeom>
            <a:noFill/>
          </p:spPr>
          <p:txBody>
            <a:bodyPr wrap="none" lIns="89896" tIns="44948" rIns="89896" bIns="44948">
              <a:spAutoFit/>
            </a:bodyPr>
            <a:lstStyle/>
            <a:p>
              <a:pPr algn="r">
                <a:lnSpc>
                  <a:spcPct val="90000"/>
                </a:lnSpc>
                <a:defRPr/>
              </a:pPr>
              <a:r>
                <a:rPr lang="en-GB" sz="1235" dirty="0"/>
                <a:t>0.20</a:t>
              </a:r>
            </a:p>
          </p:txBody>
        </p:sp>
        <p:sp>
          <p:nvSpPr>
            <p:cNvPr id="539" name="TextBox 538"/>
            <p:cNvSpPr txBox="1"/>
            <p:nvPr/>
          </p:nvSpPr>
          <p:spPr>
            <a:xfrm>
              <a:off x="5470387" y="4266553"/>
              <a:ext cx="523684" cy="296759"/>
            </a:xfrm>
            <a:prstGeom prst="rect">
              <a:avLst/>
            </a:prstGeom>
            <a:noFill/>
          </p:spPr>
          <p:txBody>
            <a:bodyPr wrap="none" lIns="89896" tIns="44948" rIns="89896" bIns="44948">
              <a:spAutoFit/>
            </a:bodyPr>
            <a:lstStyle/>
            <a:p>
              <a:pPr algn="r">
                <a:lnSpc>
                  <a:spcPct val="90000"/>
                </a:lnSpc>
                <a:defRPr/>
              </a:pPr>
              <a:r>
                <a:rPr lang="en-GB" sz="1235" dirty="0"/>
                <a:t>0.10</a:t>
              </a:r>
            </a:p>
          </p:txBody>
        </p:sp>
        <p:sp>
          <p:nvSpPr>
            <p:cNvPr id="540" name="TextBox 539"/>
            <p:cNvSpPr txBox="1"/>
            <p:nvPr/>
          </p:nvSpPr>
          <p:spPr>
            <a:xfrm>
              <a:off x="5697479" y="5013208"/>
              <a:ext cx="296592" cy="296759"/>
            </a:xfrm>
            <a:prstGeom prst="rect">
              <a:avLst/>
            </a:prstGeom>
            <a:noFill/>
          </p:spPr>
          <p:txBody>
            <a:bodyPr wrap="none" lIns="89896" tIns="44948" rIns="89896" bIns="44948">
              <a:spAutoFit/>
            </a:bodyPr>
            <a:lstStyle/>
            <a:p>
              <a:pPr algn="r">
                <a:lnSpc>
                  <a:spcPct val="90000"/>
                </a:lnSpc>
                <a:defRPr/>
              </a:pPr>
              <a:r>
                <a:rPr lang="en-GB" sz="1235" dirty="0"/>
                <a:t>0</a:t>
              </a:r>
            </a:p>
          </p:txBody>
        </p:sp>
        <p:sp>
          <p:nvSpPr>
            <p:cNvPr id="541" name="TextBox 540"/>
            <p:cNvSpPr txBox="1"/>
            <p:nvPr/>
          </p:nvSpPr>
          <p:spPr>
            <a:xfrm>
              <a:off x="5852554" y="5227309"/>
              <a:ext cx="296591" cy="296759"/>
            </a:xfrm>
            <a:prstGeom prst="rect">
              <a:avLst/>
            </a:prstGeom>
            <a:noFill/>
          </p:spPr>
          <p:txBody>
            <a:bodyPr wrap="none" lIns="89896" tIns="44948" rIns="89896" bIns="44948">
              <a:spAutoFit/>
            </a:bodyPr>
            <a:lstStyle/>
            <a:p>
              <a:pPr algn="ctr">
                <a:lnSpc>
                  <a:spcPct val="90000"/>
                </a:lnSpc>
                <a:defRPr/>
              </a:pPr>
              <a:r>
                <a:rPr lang="en-GB" sz="1235" dirty="0"/>
                <a:t>0</a:t>
              </a:r>
            </a:p>
          </p:txBody>
        </p:sp>
        <p:sp>
          <p:nvSpPr>
            <p:cNvPr id="542" name="TextBox 541"/>
            <p:cNvSpPr txBox="1"/>
            <p:nvPr/>
          </p:nvSpPr>
          <p:spPr>
            <a:xfrm rot="16200000">
              <a:off x="3782079" y="3582024"/>
              <a:ext cx="3242832" cy="296759"/>
            </a:xfrm>
            <a:prstGeom prst="rect">
              <a:avLst/>
            </a:prstGeom>
            <a:noFill/>
          </p:spPr>
          <p:txBody>
            <a:bodyPr wrap="none" lIns="89896" tIns="44948" rIns="89896" bIns="44948">
              <a:spAutoFit/>
            </a:bodyPr>
            <a:lstStyle/>
            <a:p>
              <a:pPr algn="ctr">
                <a:lnSpc>
                  <a:spcPct val="90000"/>
                </a:lnSpc>
                <a:defRPr/>
              </a:pPr>
              <a:r>
                <a:rPr lang="en-GB" sz="1235" b="1" dirty="0"/>
                <a:t>LS mean change from baseline in FEV</a:t>
              </a:r>
              <a:r>
                <a:rPr lang="en-GB" sz="1235" b="1" baseline="-25000" dirty="0"/>
                <a:t>1</a:t>
              </a:r>
              <a:r>
                <a:rPr lang="en-GB" sz="1235" b="1" dirty="0"/>
                <a:t> (L)</a:t>
              </a:r>
            </a:p>
          </p:txBody>
        </p:sp>
        <p:sp>
          <p:nvSpPr>
            <p:cNvPr id="543" name="TextBox 542"/>
            <p:cNvSpPr txBox="1"/>
            <p:nvPr/>
          </p:nvSpPr>
          <p:spPr>
            <a:xfrm>
              <a:off x="6084566" y="5227309"/>
              <a:ext cx="296591" cy="296759"/>
            </a:xfrm>
            <a:prstGeom prst="rect">
              <a:avLst/>
            </a:prstGeom>
            <a:noFill/>
          </p:spPr>
          <p:txBody>
            <a:bodyPr wrap="none" lIns="89896" tIns="44948" rIns="89896" bIns="44948">
              <a:spAutoFit/>
            </a:bodyPr>
            <a:lstStyle/>
            <a:p>
              <a:pPr algn="ctr">
                <a:lnSpc>
                  <a:spcPct val="90000"/>
                </a:lnSpc>
                <a:defRPr/>
              </a:pPr>
              <a:r>
                <a:rPr lang="en-GB" sz="1235" dirty="0"/>
                <a:t>4</a:t>
              </a:r>
            </a:p>
          </p:txBody>
        </p:sp>
        <p:sp>
          <p:nvSpPr>
            <p:cNvPr id="544" name="TextBox 543"/>
            <p:cNvSpPr txBox="1"/>
            <p:nvPr/>
          </p:nvSpPr>
          <p:spPr>
            <a:xfrm>
              <a:off x="6318084" y="5227309"/>
              <a:ext cx="296591" cy="296759"/>
            </a:xfrm>
            <a:prstGeom prst="rect">
              <a:avLst/>
            </a:prstGeom>
            <a:noFill/>
          </p:spPr>
          <p:txBody>
            <a:bodyPr wrap="none" lIns="89896" tIns="44948" rIns="89896" bIns="44948">
              <a:spAutoFit/>
            </a:bodyPr>
            <a:lstStyle/>
            <a:p>
              <a:pPr algn="ctr">
                <a:lnSpc>
                  <a:spcPct val="90000"/>
                </a:lnSpc>
                <a:defRPr/>
              </a:pPr>
              <a:r>
                <a:rPr lang="en-GB" sz="1235" dirty="0"/>
                <a:t>8</a:t>
              </a:r>
            </a:p>
          </p:txBody>
        </p:sp>
        <p:sp>
          <p:nvSpPr>
            <p:cNvPr id="545" name="TextBox 544"/>
            <p:cNvSpPr txBox="1"/>
            <p:nvPr/>
          </p:nvSpPr>
          <p:spPr>
            <a:xfrm>
              <a:off x="6505426" y="5227309"/>
              <a:ext cx="387429" cy="296759"/>
            </a:xfrm>
            <a:prstGeom prst="rect">
              <a:avLst/>
            </a:prstGeom>
            <a:noFill/>
          </p:spPr>
          <p:txBody>
            <a:bodyPr wrap="none" lIns="89896" tIns="44948" rIns="89896" bIns="44948">
              <a:spAutoFit/>
            </a:bodyPr>
            <a:lstStyle/>
            <a:p>
              <a:pPr algn="ctr">
                <a:lnSpc>
                  <a:spcPct val="90000"/>
                </a:lnSpc>
                <a:defRPr/>
              </a:pPr>
              <a:r>
                <a:rPr lang="en-GB" sz="1235" dirty="0"/>
                <a:t>12</a:t>
              </a:r>
            </a:p>
          </p:txBody>
        </p:sp>
        <p:sp>
          <p:nvSpPr>
            <p:cNvPr id="546" name="TextBox 545"/>
            <p:cNvSpPr txBox="1"/>
            <p:nvPr/>
          </p:nvSpPr>
          <p:spPr>
            <a:xfrm>
              <a:off x="6737441" y="5227309"/>
              <a:ext cx="387429" cy="296759"/>
            </a:xfrm>
            <a:prstGeom prst="rect">
              <a:avLst/>
            </a:prstGeom>
            <a:noFill/>
          </p:spPr>
          <p:txBody>
            <a:bodyPr wrap="none" lIns="89896" tIns="44948" rIns="89896" bIns="44948">
              <a:spAutoFit/>
            </a:bodyPr>
            <a:lstStyle/>
            <a:p>
              <a:pPr algn="ctr">
                <a:lnSpc>
                  <a:spcPct val="90000"/>
                </a:lnSpc>
                <a:defRPr/>
              </a:pPr>
              <a:r>
                <a:rPr lang="en-GB" sz="1235" dirty="0"/>
                <a:t>16</a:t>
              </a:r>
            </a:p>
          </p:txBody>
        </p:sp>
        <p:sp>
          <p:nvSpPr>
            <p:cNvPr id="547" name="TextBox 546"/>
            <p:cNvSpPr txBox="1"/>
            <p:nvPr/>
          </p:nvSpPr>
          <p:spPr>
            <a:xfrm>
              <a:off x="6970204" y="5227309"/>
              <a:ext cx="387429" cy="296759"/>
            </a:xfrm>
            <a:prstGeom prst="rect">
              <a:avLst/>
            </a:prstGeom>
            <a:noFill/>
          </p:spPr>
          <p:txBody>
            <a:bodyPr wrap="none" lIns="89896" tIns="44948" rIns="89896" bIns="44948">
              <a:spAutoFit/>
            </a:bodyPr>
            <a:lstStyle/>
            <a:p>
              <a:pPr algn="ctr">
                <a:lnSpc>
                  <a:spcPct val="90000"/>
                </a:lnSpc>
                <a:defRPr/>
              </a:pPr>
              <a:r>
                <a:rPr lang="en-GB" sz="1235" dirty="0"/>
                <a:t>20</a:t>
              </a:r>
            </a:p>
          </p:txBody>
        </p:sp>
        <p:sp>
          <p:nvSpPr>
            <p:cNvPr id="548" name="TextBox 547"/>
            <p:cNvSpPr txBox="1"/>
            <p:nvPr/>
          </p:nvSpPr>
          <p:spPr>
            <a:xfrm>
              <a:off x="7202971" y="5227309"/>
              <a:ext cx="387429" cy="296759"/>
            </a:xfrm>
            <a:prstGeom prst="rect">
              <a:avLst/>
            </a:prstGeom>
            <a:noFill/>
          </p:spPr>
          <p:txBody>
            <a:bodyPr wrap="none" lIns="89896" tIns="44948" rIns="89896" bIns="44948">
              <a:spAutoFit/>
            </a:bodyPr>
            <a:lstStyle/>
            <a:p>
              <a:pPr algn="ctr">
                <a:lnSpc>
                  <a:spcPct val="90000"/>
                </a:lnSpc>
                <a:defRPr/>
              </a:pPr>
              <a:r>
                <a:rPr lang="en-GB" sz="1235" dirty="0"/>
                <a:t>24</a:t>
              </a:r>
            </a:p>
          </p:txBody>
        </p:sp>
        <p:sp>
          <p:nvSpPr>
            <p:cNvPr id="549" name="TextBox 548"/>
            <p:cNvSpPr txBox="1"/>
            <p:nvPr/>
          </p:nvSpPr>
          <p:spPr>
            <a:xfrm>
              <a:off x="7434983" y="5227309"/>
              <a:ext cx="387429" cy="296759"/>
            </a:xfrm>
            <a:prstGeom prst="rect">
              <a:avLst/>
            </a:prstGeom>
            <a:noFill/>
          </p:spPr>
          <p:txBody>
            <a:bodyPr wrap="none" lIns="89896" tIns="44948" rIns="89896" bIns="44948">
              <a:spAutoFit/>
            </a:bodyPr>
            <a:lstStyle/>
            <a:p>
              <a:pPr algn="ctr">
                <a:lnSpc>
                  <a:spcPct val="90000"/>
                </a:lnSpc>
                <a:defRPr/>
              </a:pPr>
              <a:r>
                <a:rPr lang="en-GB" sz="1235" dirty="0"/>
                <a:t>28</a:t>
              </a:r>
            </a:p>
          </p:txBody>
        </p:sp>
        <p:sp>
          <p:nvSpPr>
            <p:cNvPr id="550" name="TextBox 549"/>
            <p:cNvSpPr txBox="1"/>
            <p:nvPr/>
          </p:nvSpPr>
          <p:spPr>
            <a:xfrm>
              <a:off x="7666991" y="5227309"/>
              <a:ext cx="387429" cy="296759"/>
            </a:xfrm>
            <a:prstGeom prst="rect">
              <a:avLst/>
            </a:prstGeom>
            <a:noFill/>
          </p:spPr>
          <p:txBody>
            <a:bodyPr wrap="none" lIns="89896" tIns="44948" rIns="89896" bIns="44948">
              <a:spAutoFit/>
            </a:bodyPr>
            <a:lstStyle/>
            <a:p>
              <a:pPr algn="ctr">
                <a:lnSpc>
                  <a:spcPct val="90000"/>
                </a:lnSpc>
                <a:defRPr/>
              </a:pPr>
              <a:r>
                <a:rPr lang="en-GB" sz="1235" dirty="0"/>
                <a:t>32</a:t>
              </a:r>
            </a:p>
          </p:txBody>
        </p:sp>
        <p:sp>
          <p:nvSpPr>
            <p:cNvPr id="551" name="TextBox 550"/>
            <p:cNvSpPr txBox="1"/>
            <p:nvPr/>
          </p:nvSpPr>
          <p:spPr>
            <a:xfrm>
              <a:off x="7899758" y="5227309"/>
              <a:ext cx="387429" cy="296759"/>
            </a:xfrm>
            <a:prstGeom prst="rect">
              <a:avLst/>
            </a:prstGeom>
            <a:noFill/>
          </p:spPr>
          <p:txBody>
            <a:bodyPr wrap="none" lIns="89896" tIns="44948" rIns="89896" bIns="44948">
              <a:spAutoFit/>
            </a:bodyPr>
            <a:lstStyle/>
            <a:p>
              <a:pPr algn="ctr">
                <a:lnSpc>
                  <a:spcPct val="90000"/>
                </a:lnSpc>
                <a:defRPr/>
              </a:pPr>
              <a:r>
                <a:rPr lang="en-GB" sz="1235" dirty="0"/>
                <a:t>36</a:t>
              </a:r>
            </a:p>
          </p:txBody>
        </p:sp>
        <p:sp>
          <p:nvSpPr>
            <p:cNvPr id="552" name="TextBox 551"/>
            <p:cNvSpPr txBox="1"/>
            <p:nvPr/>
          </p:nvSpPr>
          <p:spPr>
            <a:xfrm>
              <a:off x="8132521" y="5227309"/>
              <a:ext cx="387429" cy="296759"/>
            </a:xfrm>
            <a:prstGeom prst="rect">
              <a:avLst/>
            </a:prstGeom>
            <a:noFill/>
          </p:spPr>
          <p:txBody>
            <a:bodyPr wrap="none" lIns="89896" tIns="44948" rIns="89896" bIns="44948">
              <a:spAutoFit/>
            </a:bodyPr>
            <a:lstStyle/>
            <a:p>
              <a:pPr algn="ctr">
                <a:lnSpc>
                  <a:spcPct val="90000"/>
                </a:lnSpc>
                <a:defRPr/>
              </a:pPr>
              <a:r>
                <a:rPr lang="en-GB" sz="1235" dirty="0"/>
                <a:t>40</a:t>
              </a:r>
            </a:p>
          </p:txBody>
        </p:sp>
        <p:sp>
          <p:nvSpPr>
            <p:cNvPr id="553" name="TextBox 552"/>
            <p:cNvSpPr txBox="1"/>
            <p:nvPr/>
          </p:nvSpPr>
          <p:spPr>
            <a:xfrm>
              <a:off x="8366040" y="5227309"/>
              <a:ext cx="387429" cy="296759"/>
            </a:xfrm>
            <a:prstGeom prst="rect">
              <a:avLst/>
            </a:prstGeom>
            <a:noFill/>
          </p:spPr>
          <p:txBody>
            <a:bodyPr wrap="none" lIns="89896" tIns="44948" rIns="89896" bIns="44948">
              <a:spAutoFit/>
            </a:bodyPr>
            <a:lstStyle/>
            <a:p>
              <a:pPr algn="ctr">
                <a:lnSpc>
                  <a:spcPct val="90000"/>
                </a:lnSpc>
                <a:defRPr/>
              </a:pPr>
              <a:r>
                <a:rPr lang="en-GB" sz="1235" dirty="0"/>
                <a:t>44</a:t>
              </a:r>
            </a:p>
          </p:txBody>
        </p:sp>
        <p:sp>
          <p:nvSpPr>
            <p:cNvPr id="554" name="TextBox 553"/>
            <p:cNvSpPr txBox="1"/>
            <p:nvPr/>
          </p:nvSpPr>
          <p:spPr>
            <a:xfrm>
              <a:off x="8598051" y="5227309"/>
              <a:ext cx="387429" cy="296759"/>
            </a:xfrm>
            <a:prstGeom prst="rect">
              <a:avLst/>
            </a:prstGeom>
            <a:noFill/>
          </p:spPr>
          <p:txBody>
            <a:bodyPr wrap="none" lIns="89896" tIns="44948" rIns="89896" bIns="44948">
              <a:spAutoFit/>
            </a:bodyPr>
            <a:lstStyle/>
            <a:p>
              <a:pPr algn="ctr">
                <a:lnSpc>
                  <a:spcPct val="90000"/>
                </a:lnSpc>
                <a:defRPr/>
              </a:pPr>
              <a:r>
                <a:rPr lang="en-GB" sz="1235" dirty="0"/>
                <a:t>48</a:t>
              </a:r>
            </a:p>
          </p:txBody>
        </p:sp>
        <p:sp>
          <p:nvSpPr>
            <p:cNvPr id="555" name="TextBox 554"/>
            <p:cNvSpPr txBox="1"/>
            <p:nvPr/>
          </p:nvSpPr>
          <p:spPr>
            <a:xfrm>
              <a:off x="8830065" y="5227309"/>
              <a:ext cx="387429" cy="296759"/>
            </a:xfrm>
            <a:prstGeom prst="rect">
              <a:avLst/>
            </a:prstGeom>
            <a:noFill/>
          </p:spPr>
          <p:txBody>
            <a:bodyPr wrap="none" lIns="89896" tIns="44948" rIns="89896" bIns="44948">
              <a:spAutoFit/>
            </a:bodyPr>
            <a:lstStyle/>
            <a:p>
              <a:pPr algn="ctr">
                <a:lnSpc>
                  <a:spcPct val="90000"/>
                </a:lnSpc>
                <a:defRPr/>
              </a:pPr>
              <a:r>
                <a:rPr lang="en-GB" sz="1235" dirty="0"/>
                <a:t>52</a:t>
              </a:r>
            </a:p>
          </p:txBody>
        </p:sp>
        <p:sp>
          <p:nvSpPr>
            <p:cNvPr id="556" name="TextBox 555"/>
            <p:cNvSpPr txBox="1"/>
            <p:nvPr/>
          </p:nvSpPr>
          <p:spPr>
            <a:xfrm>
              <a:off x="9097603" y="5227309"/>
              <a:ext cx="919007" cy="296759"/>
            </a:xfrm>
            <a:prstGeom prst="rect">
              <a:avLst/>
            </a:prstGeom>
            <a:noFill/>
          </p:spPr>
          <p:txBody>
            <a:bodyPr lIns="89896" tIns="44948" rIns="89896" bIns="44948">
              <a:spAutoFit/>
            </a:bodyPr>
            <a:lstStyle/>
            <a:p>
              <a:pPr>
                <a:lnSpc>
                  <a:spcPct val="90000"/>
                </a:lnSpc>
                <a:defRPr/>
              </a:pPr>
              <a:r>
                <a:rPr lang="en-GB" sz="1235" dirty="0"/>
                <a:t>Endpoint</a:t>
              </a:r>
            </a:p>
          </p:txBody>
        </p:sp>
        <p:sp>
          <p:nvSpPr>
            <p:cNvPr id="557" name="TextBox 556"/>
            <p:cNvSpPr txBox="1"/>
            <p:nvPr/>
          </p:nvSpPr>
          <p:spPr>
            <a:xfrm>
              <a:off x="7100438" y="5666306"/>
              <a:ext cx="1058022" cy="296759"/>
            </a:xfrm>
            <a:prstGeom prst="rect">
              <a:avLst/>
            </a:prstGeom>
            <a:noFill/>
          </p:spPr>
          <p:txBody>
            <a:bodyPr wrap="none" lIns="89896" tIns="44948" rIns="89896" bIns="44948">
              <a:spAutoFit/>
            </a:bodyPr>
            <a:lstStyle/>
            <a:p>
              <a:pPr algn="ctr">
                <a:lnSpc>
                  <a:spcPct val="90000"/>
                </a:lnSpc>
                <a:defRPr/>
              </a:pPr>
              <a:r>
                <a:rPr lang="en-GB" sz="1235" dirty="0"/>
                <a:t>Visit (week)</a:t>
              </a:r>
            </a:p>
          </p:txBody>
        </p:sp>
        <p:sp>
          <p:nvSpPr>
            <p:cNvPr id="558" name="TextBox 557"/>
            <p:cNvSpPr txBox="1"/>
            <p:nvPr/>
          </p:nvSpPr>
          <p:spPr>
            <a:xfrm>
              <a:off x="2245728" y="4369104"/>
              <a:ext cx="1032006" cy="490642"/>
            </a:xfrm>
            <a:prstGeom prst="rect">
              <a:avLst/>
            </a:prstGeom>
            <a:noFill/>
          </p:spPr>
          <p:txBody>
            <a:bodyPr wrap="none" lIns="89896" tIns="44948" rIns="89896" bIns="44948">
              <a:spAutoFit/>
            </a:bodyPr>
            <a:lstStyle/>
            <a:p>
              <a:pPr>
                <a:lnSpc>
                  <a:spcPct val="90000"/>
                </a:lnSpc>
                <a:defRPr/>
              </a:pPr>
              <a:r>
                <a:rPr lang="en-GB" sz="1235" dirty="0"/>
                <a:t>Placebo</a:t>
              </a:r>
            </a:p>
            <a:p>
              <a:pPr>
                <a:lnSpc>
                  <a:spcPct val="90000"/>
                </a:lnSpc>
                <a:defRPr/>
              </a:pPr>
              <a:r>
                <a:rPr lang="en-GB" sz="1235" dirty="0"/>
                <a:t>Reslizumab</a:t>
              </a:r>
            </a:p>
          </p:txBody>
        </p:sp>
        <p:sp>
          <p:nvSpPr>
            <p:cNvPr id="559" name="TextBox 558"/>
            <p:cNvSpPr txBox="1"/>
            <p:nvPr/>
          </p:nvSpPr>
          <p:spPr>
            <a:xfrm>
              <a:off x="6875412" y="2040502"/>
              <a:ext cx="1842560" cy="490642"/>
            </a:xfrm>
            <a:prstGeom prst="rect">
              <a:avLst/>
            </a:prstGeom>
            <a:noFill/>
          </p:spPr>
          <p:txBody>
            <a:bodyPr wrap="none" lIns="89896" tIns="44948" rIns="89896" bIns="44948">
              <a:spAutoFit/>
            </a:bodyPr>
            <a:lstStyle/>
            <a:p>
              <a:pPr>
                <a:lnSpc>
                  <a:spcPct val="90000"/>
                </a:lnSpc>
                <a:defRPr/>
              </a:pPr>
              <a:r>
                <a:rPr lang="en-GB" sz="1235" b="1" dirty="0"/>
                <a:t>Placebo</a:t>
              </a:r>
            </a:p>
            <a:p>
              <a:pPr>
                <a:lnSpc>
                  <a:spcPct val="90000"/>
                </a:lnSpc>
                <a:defRPr/>
              </a:pPr>
              <a:r>
                <a:rPr lang="en-GB" sz="1235" b="1" dirty="0"/>
                <a:t>Reslizumab 3.0 mg/kg</a:t>
              </a:r>
            </a:p>
          </p:txBody>
        </p:sp>
        <p:sp>
          <p:nvSpPr>
            <p:cNvPr id="560" name="TextBox 411"/>
            <p:cNvSpPr txBox="1">
              <a:spLocks noChangeArrowheads="1"/>
            </p:cNvSpPr>
            <p:nvPr/>
          </p:nvSpPr>
          <p:spPr bwMode="auto">
            <a:xfrm>
              <a:off x="2473216" y="1866463"/>
              <a:ext cx="2596579" cy="87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96" tIns="44948" rIns="89896" bIns="44948">
              <a:spAutoFit/>
            </a:bodyPr>
            <a:lstStyle>
              <a:lvl1pPr>
                <a:lnSpc>
                  <a:spcPct val="90000"/>
                </a:lnSpc>
                <a:defRPr sz="3200" b="1">
                  <a:solidFill>
                    <a:schemeClr val="tx1"/>
                  </a:solidFill>
                  <a:latin typeface="Helvetica" charset="0"/>
                  <a:ea typeface="MS PGothic" pitchFamily="34" charset="-128"/>
                </a:defRPr>
              </a:lvl1pPr>
              <a:lvl2pPr marL="742950" indent="-285750">
                <a:lnSpc>
                  <a:spcPct val="90000"/>
                </a:lnSpc>
                <a:defRPr sz="3200" b="1">
                  <a:solidFill>
                    <a:schemeClr val="tx1"/>
                  </a:solidFill>
                  <a:latin typeface="Helvetica" charset="0"/>
                  <a:ea typeface="MS PGothic" pitchFamily="34" charset="-128"/>
                </a:defRPr>
              </a:lvl2pPr>
              <a:lvl3pPr marL="1143000" indent="-228600">
                <a:lnSpc>
                  <a:spcPct val="90000"/>
                </a:lnSpc>
                <a:defRPr sz="3200" b="1">
                  <a:solidFill>
                    <a:schemeClr val="tx1"/>
                  </a:solidFill>
                  <a:latin typeface="Helvetica" charset="0"/>
                  <a:ea typeface="MS PGothic" pitchFamily="34" charset="-128"/>
                </a:defRPr>
              </a:lvl3pPr>
              <a:lvl4pPr marL="1600200" indent="-228600">
                <a:lnSpc>
                  <a:spcPct val="90000"/>
                </a:lnSpc>
                <a:defRPr sz="3200" b="1">
                  <a:solidFill>
                    <a:schemeClr val="tx1"/>
                  </a:solidFill>
                  <a:latin typeface="Helvetica" charset="0"/>
                  <a:ea typeface="MS PGothic" pitchFamily="34" charset="-128"/>
                </a:defRPr>
              </a:lvl4pPr>
              <a:lvl5pPr marL="2057400" indent="-228600">
                <a:lnSpc>
                  <a:spcPct val="90000"/>
                </a:lnSpc>
                <a:defRPr sz="3200" b="1">
                  <a:solidFill>
                    <a:schemeClr val="tx1"/>
                  </a:solidFill>
                  <a:latin typeface="Helvetica" charset="0"/>
                  <a:ea typeface="MS PGothic" pitchFamily="34" charset="-128"/>
                </a:defRPr>
              </a:lvl5pPr>
              <a:lvl6pPr marL="25146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6pPr>
              <a:lvl7pPr marL="29718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7pPr>
              <a:lvl8pPr marL="34290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8pPr>
              <a:lvl9pPr marL="38862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9pPr>
            </a:lstStyle>
            <a:p>
              <a:r>
                <a:rPr lang="en-GB" altLang="en-US" sz="1235" dirty="0">
                  <a:latin typeface="+mn-lt"/>
                </a:rPr>
                <a:t>Placebo; n = 244</a:t>
              </a:r>
              <a:br>
                <a:rPr lang="en-GB" altLang="en-US" sz="1235" dirty="0">
                  <a:latin typeface="+mn-lt"/>
                </a:rPr>
              </a:br>
              <a:r>
                <a:rPr lang="en-GB" altLang="en-US" sz="1235" dirty="0">
                  <a:latin typeface="+mn-lt"/>
                </a:rPr>
                <a:t>Reslizumab 3.0 mg/kg; n = 245</a:t>
              </a:r>
            </a:p>
            <a:p>
              <a:r>
                <a:rPr lang="en-GB" altLang="en-US" sz="1235" dirty="0">
                  <a:latin typeface="+mn-lt"/>
                </a:rPr>
                <a:t>HR = 0.575 (95% CI 0.440–0.750)</a:t>
              </a:r>
            </a:p>
            <a:p>
              <a:r>
                <a:rPr lang="en-GB" altLang="en-US" sz="1235" i="1" dirty="0">
                  <a:latin typeface="+mn-lt"/>
                </a:rPr>
                <a:t>P</a:t>
              </a:r>
              <a:r>
                <a:rPr lang="en-GB" altLang="en-US" sz="1235" dirty="0">
                  <a:latin typeface="+mn-lt"/>
                </a:rPr>
                <a:t>&lt;0.0001</a:t>
              </a:r>
            </a:p>
          </p:txBody>
        </p:sp>
        <p:sp>
          <p:nvSpPr>
            <p:cNvPr id="561" name="TextBox 412"/>
            <p:cNvSpPr txBox="1">
              <a:spLocks noChangeArrowheads="1"/>
            </p:cNvSpPr>
            <p:nvPr/>
          </p:nvSpPr>
          <p:spPr bwMode="auto">
            <a:xfrm>
              <a:off x="5983359" y="3422739"/>
              <a:ext cx="282057" cy="26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96" tIns="44948" rIns="89896" bIns="44948">
              <a:spAutoFit/>
            </a:bodyPr>
            <a:lstStyle>
              <a:lvl1pPr>
                <a:lnSpc>
                  <a:spcPct val="90000"/>
                </a:lnSpc>
                <a:defRPr sz="3200" b="1">
                  <a:solidFill>
                    <a:schemeClr val="tx1"/>
                  </a:solidFill>
                  <a:latin typeface="Helvetica" charset="0"/>
                  <a:ea typeface="MS PGothic" pitchFamily="34" charset="-128"/>
                </a:defRPr>
              </a:lvl1pPr>
              <a:lvl2pPr marL="742950" indent="-285750">
                <a:lnSpc>
                  <a:spcPct val="90000"/>
                </a:lnSpc>
                <a:defRPr sz="3200" b="1">
                  <a:solidFill>
                    <a:schemeClr val="tx1"/>
                  </a:solidFill>
                  <a:latin typeface="Helvetica" charset="0"/>
                  <a:ea typeface="MS PGothic" pitchFamily="34" charset="-128"/>
                </a:defRPr>
              </a:lvl2pPr>
              <a:lvl3pPr marL="1143000" indent="-228600">
                <a:lnSpc>
                  <a:spcPct val="90000"/>
                </a:lnSpc>
                <a:defRPr sz="3200" b="1">
                  <a:solidFill>
                    <a:schemeClr val="tx1"/>
                  </a:solidFill>
                  <a:latin typeface="Helvetica" charset="0"/>
                  <a:ea typeface="MS PGothic" pitchFamily="34" charset="-128"/>
                </a:defRPr>
              </a:lvl3pPr>
              <a:lvl4pPr marL="1600200" indent="-228600">
                <a:lnSpc>
                  <a:spcPct val="90000"/>
                </a:lnSpc>
                <a:defRPr sz="3200" b="1">
                  <a:solidFill>
                    <a:schemeClr val="tx1"/>
                  </a:solidFill>
                  <a:latin typeface="Helvetica" charset="0"/>
                  <a:ea typeface="MS PGothic" pitchFamily="34" charset="-128"/>
                </a:defRPr>
              </a:lvl4pPr>
              <a:lvl5pPr marL="2057400" indent="-228600">
                <a:lnSpc>
                  <a:spcPct val="90000"/>
                </a:lnSpc>
                <a:defRPr sz="3200" b="1">
                  <a:solidFill>
                    <a:schemeClr val="tx1"/>
                  </a:solidFill>
                  <a:latin typeface="Helvetica" charset="0"/>
                  <a:ea typeface="MS PGothic" pitchFamily="34" charset="-128"/>
                </a:defRPr>
              </a:lvl5pPr>
              <a:lvl6pPr marL="25146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6pPr>
              <a:lvl7pPr marL="29718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7pPr>
              <a:lvl8pPr marL="34290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8pPr>
              <a:lvl9pPr marL="38862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9pPr>
            </a:lstStyle>
            <a:p>
              <a:pPr algn="ctr"/>
              <a:r>
                <a:rPr lang="en-GB" altLang="en-US" sz="1059" dirty="0">
                  <a:latin typeface="+mn-lt"/>
                </a:rPr>
                <a:t>†</a:t>
              </a:r>
            </a:p>
          </p:txBody>
        </p:sp>
        <p:sp>
          <p:nvSpPr>
            <p:cNvPr id="562" name="TextBox 413"/>
            <p:cNvSpPr txBox="1">
              <a:spLocks noChangeArrowheads="1"/>
            </p:cNvSpPr>
            <p:nvPr/>
          </p:nvSpPr>
          <p:spPr bwMode="auto">
            <a:xfrm>
              <a:off x="6223657" y="3147467"/>
              <a:ext cx="282057" cy="26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96" tIns="44948" rIns="89896" bIns="44948">
              <a:spAutoFit/>
            </a:bodyPr>
            <a:lstStyle>
              <a:lvl1pPr>
                <a:lnSpc>
                  <a:spcPct val="90000"/>
                </a:lnSpc>
                <a:defRPr sz="3200" b="1">
                  <a:solidFill>
                    <a:schemeClr val="tx1"/>
                  </a:solidFill>
                  <a:latin typeface="Helvetica" charset="0"/>
                  <a:ea typeface="MS PGothic" pitchFamily="34" charset="-128"/>
                </a:defRPr>
              </a:lvl1pPr>
              <a:lvl2pPr marL="742950" indent="-285750">
                <a:lnSpc>
                  <a:spcPct val="90000"/>
                </a:lnSpc>
                <a:defRPr sz="3200" b="1">
                  <a:solidFill>
                    <a:schemeClr val="tx1"/>
                  </a:solidFill>
                  <a:latin typeface="Helvetica" charset="0"/>
                  <a:ea typeface="MS PGothic" pitchFamily="34" charset="-128"/>
                </a:defRPr>
              </a:lvl2pPr>
              <a:lvl3pPr marL="1143000" indent="-228600">
                <a:lnSpc>
                  <a:spcPct val="90000"/>
                </a:lnSpc>
                <a:defRPr sz="3200" b="1">
                  <a:solidFill>
                    <a:schemeClr val="tx1"/>
                  </a:solidFill>
                  <a:latin typeface="Helvetica" charset="0"/>
                  <a:ea typeface="MS PGothic" pitchFamily="34" charset="-128"/>
                </a:defRPr>
              </a:lvl3pPr>
              <a:lvl4pPr marL="1600200" indent="-228600">
                <a:lnSpc>
                  <a:spcPct val="90000"/>
                </a:lnSpc>
                <a:defRPr sz="3200" b="1">
                  <a:solidFill>
                    <a:schemeClr val="tx1"/>
                  </a:solidFill>
                  <a:latin typeface="Helvetica" charset="0"/>
                  <a:ea typeface="MS PGothic" pitchFamily="34" charset="-128"/>
                </a:defRPr>
              </a:lvl4pPr>
              <a:lvl5pPr marL="2057400" indent="-228600">
                <a:lnSpc>
                  <a:spcPct val="90000"/>
                </a:lnSpc>
                <a:defRPr sz="3200" b="1">
                  <a:solidFill>
                    <a:schemeClr val="tx1"/>
                  </a:solidFill>
                  <a:latin typeface="Helvetica" charset="0"/>
                  <a:ea typeface="MS PGothic" pitchFamily="34" charset="-128"/>
                </a:defRPr>
              </a:lvl5pPr>
              <a:lvl6pPr marL="25146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6pPr>
              <a:lvl7pPr marL="29718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7pPr>
              <a:lvl8pPr marL="34290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8pPr>
              <a:lvl9pPr marL="38862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9pPr>
            </a:lstStyle>
            <a:p>
              <a:pPr algn="ctr"/>
              <a:r>
                <a:rPr lang="en-GB" altLang="en-US" sz="1059" dirty="0">
                  <a:latin typeface="+mn-lt"/>
                </a:rPr>
                <a:t>†</a:t>
              </a:r>
            </a:p>
          </p:txBody>
        </p:sp>
        <p:sp>
          <p:nvSpPr>
            <p:cNvPr id="563" name="TextBox 414"/>
            <p:cNvSpPr txBox="1">
              <a:spLocks noChangeArrowheads="1"/>
            </p:cNvSpPr>
            <p:nvPr/>
          </p:nvSpPr>
          <p:spPr bwMode="auto">
            <a:xfrm>
              <a:off x="6474501" y="2873996"/>
              <a:ext cx="282057" cy="26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96" tIns="44948" rIns="89896" bIns="44948">
              <a:spAutoFit/>
            </a:bodyPr>
            <a:lstStyle>
              <a:lvl1pPr>
                <a:lnSpc>
                  <a:spcPct val="90000"/>
                </a:lnSpc>
                <a:defRPr sz="3200" b="1">
                  <a:solidFill>
                    <a:schemeClr val="tx1"/>
                  </a:solidFill>
                  <a:latin typeface="Helvetica" charset="0"/>
                  <a:ea typeface="MS PGothic" pitchFamily="34" charset="-128"/>
                </a:defRPr>
              </a:lvl1pPr>
              <a:lvl2pPr marL="742950" indent="-285750">
                <a:lnSpc>
                  <a:spcPct val="90000"/>
                </a:lnSpc>
                <a:defRPr sz="3200" b="1">
                  <a:solidFill>
                    <a:schemeClr val="tx1"/>
                  </a:solidFill>
                  <a:latin typeface="Helvetica" charset="0"/>
                  <a:ea typeface="MS PGothic" pitchFamily="34" charset="-128"/>
                </a:defRPr>
              </a:lvl2pPr>
              <a:lvl3pPr marL="1143000" indent="-228600">
                <a:lnSpc>
                  <a:spcPct val="90000"/>
                </a:lnSpc>
                <a:defRPr sz="3200" b="1">
                  <a:solidFill>
                    <a:schemeClr val="tx1"/>
                  </a:solidFill>
                  <a:latin typeface="Helvetica" charset="0"/>
                  <a:ea typeface="MS PGothic" pitchFamily="34" charset="-128"/>
                </a:defRPr>
              </a:lvl3pPr>
              <a:lvl4pPr marL="1600200" indent="-228600">
                <a:lnSpc>
                  <a:spcPct val="90000"/>
                </a:lnSpc>
                <a:defRPr sz="3200" b="1">
                  <a:solidFill>
                    <a:schemeClr val="tx1"/>
                  </a:solidFill>
                  <a:latin typeface="Helvetica" charset="0"/>
                  <a:ea typeface="MS PGothic" pitchFamily="34" charset="-128"/>
                </a:defRPr>
              </a:lvl4pPr>
              <a:lvl5pPr marL="2057400" indent="-228600">
                <a:lnSpc>
                  <a:spcPct val="90000"/>
                </a:lnSpc>
                <a:defRPr sz="3200" b="1">
                  <a:solidFill>
                    <a:schemeClr val="tx1"/>
                  </a:solidFill>
                  <a:latin typeface="Helvetica" charset="0"/>
                  <a:ea typeface="MS PGothic" pitchFamily="34" charset="-128"/>
                </a:defRPr>
              </a:lvl5pPr>
              <a:lvl6pPr marL="25146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6pPr>
              <a:lvl7pPr marL="29718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7pPr>
              <a:lvl8pPr marL="34290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8pPr>
              <a:lvl9pPr marL="38862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9pPr>
            </a:lstStyle>
            <a:p>
              <a:pPr algn="ctr"/>
              <a:r>
                <a:rPr lang="en-GB" altLang="en-US" sz="1059" dirty="0">
                  <a:latin typeface="+mn-lt"/>
                </a:rPr>
                <a:t>†</a:t>
              </a:r>
            </a:p>
          </p:txBody>
        </p:sp>
        <p:sp>
          <p:nvSpPr>
            <p:cNvPr id="564" name="TextBox 563"/>
            <p:cNvSpPr txBox="1"/>
            <p:nvPr/>
          </p:nvSpPr>
          <p:spPr>
            <a:xfrm>
              <a:off x="6688434" y="3447930"/>
              <a:ext cx="282057" cy="269145"/>
            </a:xfrm>
            <a:prstGeom prst="rect">
              <a:avLst/>
            </a:prstGeom>
            <a:noFill/>
          </p:spPr>
          <p:txBody>
            <a:bodyPr wrap="none" lIns="89896" tIns="44948" rIns="89896" bIns="44948">
              <a:spAutoFit/>
            </a:bodyPr>
            <a:lstStyle/>
            <a:p>
              <a:pPr algn="ctr">
                <a:lnSpc>
                  <a:spcPct val="90000"/>
                </a:lnSpc>
                <a:defRPr/>
              </a:pPr>
              <a:r>
                <a:rPr lang="en-GB" sz="1059" dirty="0"/>
                <a:t>*</a:t>
              </a:r>
            </a:p>
          </p:txBody>
        </p:sp>
        <p:sp>
          <p:nvSpPr>
            <p:cNvPr id="565" name="TextBox 416"/>
            <p:cNvSpPr txBox="1">
              <a:spLocks noChangeArrowheads="1"/>
            </p:cNvSpPr>
            <p:nvPr/>
          </p:nvSpPr>
          <p:spPr bwMode="auto">
            <a:xfrm>
              <a:off x="6946057" y="3149269"/>
              <a:ext cx="282057" cy="26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96" tIns="44948" rIns="89896" bIns="44948">
              <a:spAutoFit/>
            </a:bodyPr>
            <a:lstStyle>
              <a:lvl1pPr>
                <a:lnSpc>
                  <a:spcPct val="90000"/>
                </a:lnSpc>
                <a:defRPr sz="3200" b="1">
                  <a:solidFill>
                    <a:schemeClr val="tx1"/>
                  </a:solidFill>
                  <a:latin typeface="Helvetica" charset="0"/>
                  <a:ea typeface="MS PGothic" pitchFamily="34" charset="-128"/>
                </a:defRPr>
              </a:lvl1pPr>
              <a:lvl2pPr marL="742950" indent="-285750">
                <a:lnSpc>
                  <a:spcPct val="90000"/>
                </a:lnSpc>
                <a:defRPr sz="3200" b="1">
                  <a:solidFill>
                    <a:schemeClr val="tx1"/>
                  </a:solidFill>
                  <a:latin typeface="Helvetica" charset="0"/>
                  <a:ea typeface="MS PGothic" pitchFamily="34" charset="-128"/>
                </a:defRPr>
              </a:lvl2pPr>
              <a:lvl3pPr marL="1143000" indent="-228600">
                <a:lnSpc>
                  <a:spcPct val="90000"/>
                </a:lnSpc>
                <a:defRPr sz="3200" b="1">
                  <a:solidFill>
                    <a:schemeClr val="tx1"/>
                  </a:solidFill>
                  <a:latin typeface="Helvetica" charset="0"/>
                  <a:ea typeface="MS PGothic" pitchFamily="34" charset="-128"/>
                </a:defRPr>
              </a:lvl3pPr>
              <a:lvl4pPr marL="1600200" indent="-228600">
                <a:lnSpc>
                  <a:spcPct val="90000"/>
                </a:lnSpc>
                <a:defRPr sz="3200" b="1">
                  <a:solidFill>
                    <a:schemeClr val="tx1"/>
                  </a:solidFill>
                  <a:latin typeface="Helvetica" charset="0"/>
                  <a:ea typeface="MS PGothic" pitchFamily="34" charset="-128"/>
                </a:defRPr>
              </a:lvl4pPr>
              <a:lvl5pPr marL="2057400" indent="-228600">
                <a:lnSpc>
                  <a:spcPct val="90000"/>
                </a:lnSpc>
                <a:defRPr sz="3200" b="1">
                  <a:solidFill>
                    <a:schemeClr val="tx1"/>
                  </a:solidFill>
                  <a:latin typeface="Helvetica" charset="0"/>
                  <a:ea typeface="MS PGothic" pitchFamily="34" charset="-128"/>
                </a:defRPr>
              </a:lvl5pPr>
              <a:lvl6pPr marL="25146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6pPr>
              <a:lvl7pPr marL="29718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7pPr>
              <a:lvl8pPr marL="34290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8pPr>
              <a:lvl9pPr marL="38862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9pPr>
            </a:lstStyle>
            <a:p>
              <a:pPr algn="ctr"/>
              <a:r>
                <a:rPr lang="en-GB" altLang="en-US" sz="1059" dirty="0">
                  <a:latin typeface="+mn-lt"/>
                </a:rPr>
                <a:t>†</a:t>
              </a:r>
            </a:p>
          </p:txBody>
        </p:sp>
        <p:sp>
          <p:nvSpPr>
            <p:cNvPr id="566" name="TextBox 417"/>
            <p:cNvSpPr txBox="1">
              <a:spLocks noChangeArrowheads="1"/>
            </p:cNvSpPr>
            <p:nvPr/>
          </p:nvSpPr>
          <p:spPr bwMode="auto">
            <a:xfrm>
              <a:off x="7169029" y="3017927"/>
              <a:ext cx="282057" cy="26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96" tIns="44948" rIns="89896" bIns="44948">
              <a:spAutoFit/>
            </a:bodyPr>
            <a:lstStyle>
              <a:lvl1pPr>
                <a:lnSpc>
                  <a:spcPct val="90000"/>
                </a:lnSpc>
                <a:defRPr sz="3200" b="1">
                  <a:solidFill>
                    <a:schemeClr val="tx1"/>
                  </a:solidFill>
                  <a:latin typeface="Helvetica" charset="0"/>
                  <a:ea typeface="MS PGothic" pitchFamily="34" charset="-128"/>
                </a:defRPr>
              </a:lvl1pPr>
              <a:lvl2pPr marL="742950" indent="-285750">
                <a:lnSpc>
                  <a:spcPct val="90000"/>
                </a:lnSpc>
                <a:defRPr sz="3200" b="1">
                  <a:solidFill>
                    <a:schemeClr val="tx1"/>
                  </a:solidFill>
                  <a:latin typeface="Helvetica" charset="0"/>
                  <a:ea typeface="MS PGothic" pitchFamily="34" charset="-128"/>
                </a:defRPr>
              </a:lvl2pPr>
              <a:lvl3pPr marL="1143000" indent="-228600">
                <a:lnSpc>
                  <a:spcPct val="90000"/>
                </a:lnSpc>
                <a:defRPr sz="3200" b="1">
                  <a:solidFill>
                    <a:schemeClr val="tx1"/>
                  </a:solidFill>
                  <a:latin typeface="Helvetica" charset="0"/>
                  <a:ea typeface="MS PGothic" pitchFamily="34" charset="-128"/>
                </a:defRPr>
              </a:lvl3pPr>
              <a:lvl4pPr marL="1600200" indent="-228600">
                <a:lnSpc>
                  <a:spcPct val="90000"/>
                </a:lnSpc>
                <a:defRPr sz="3200" b="1">
                  <a:solidFill>
                    <a:schemeClr val="tx1"/>
                  </a:solidFill>
                  <a:latin typeface="Helvetica" charset="0"/>
                  <a:ea typeface="MS PGothic" pitchFamily="34" charset="-128"/>
                </a:defRPr>
              </a:lvl4pPr>
              <a:lvl5pPr marL="2057400" indent="-228600">
                <a:lnSpc>
                  <a:spcPct val="90000"/>
                </a:lnSpc>
                <a:defRPr sz="3200" b="1">
                  <a:solidFill>
                    <a:schemeClr val="tx1"/>
                  </a:solidFill>
                  <a:latin typeface="Helvetica" charset="0"/>
                  <a:ea typeface="MS PGothic" pitchFamily="34" charset="-128"/>
                </a:defRPr>
              </a:lvl5pPr>
              <a:lvl6pPr marL="25146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6pPr>
              <a:lvl7pPr marL="29718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7pPr>
              <a:lvl8pPr marL="34290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8pPr>
              <a:lvl9pPr marL="38862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9pPr>
            </a:lstStyle>
            <a:p>
              <a:pPr algn="ctr"/>
              <a:r>
                <a:rPr lang="en-GB" altLang="en-US" sz="1059" dirty="0">
                  <a:latin typeface="+mn-lt"/>
                </a:rPr>
                <a:t>†</a:t>
              </a:r>
            </a:p>
          </p:txBody>
        </p:sp>
        <p:sp>
          <p:nvSpPr>
            <p:cNvPr id="567" name="TextBox 418"/>
            <p:cNvSpPr txBox="1">
              <a:spLocks noChangeArrowheads="1"/>
            </p:cNvSpPr>
            <p:nvPr/>
          </p:nvSpPr>
          <p:spPr bwMode="auto">
            <a:xfrm>
              <a:off x="7428158" y="3030524"/>
              <a:ext cx="282057" cy="26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96" tIns="44948" rIns="89896" bIns="44948">
              <a:spAutoFit/>
            </a:bodyPr>
            <a:lstStyle>
              <a:lvl1pPr>
                <a:lnSpc>
                  <a:spcPct val="90000"/>
                </a:lnSpc>
                <a:defRPr sz="3200" b="1">
                  <a:solidFill>
                    <a:schemeClr val="tx1"/>
                  </a:solidFill>
                  <a:latin typeface="Helvetica" charset="0"/>
                  <a:ea typeface="MS PGothic" pitchFamily="34" charset="-128"/>
                </a:defRPr>
              </a:lvl1pPr>
              <a:lvl2pPr marL="742950" indent="-285750">
                <a:lnSpc>
                  <a:spcPct val="90000"/>
                </a:lnSpc>
                <a:defRPr sz="3200" b="1">
                  <a:solidFill>
                    <a:schemeClr val="tx1"/>
                  </a:solidFill>
                  <a:latin typeface="Helvetica" charset="0"/>
                  <a:ea typeface="MS PGothic" pitchFamily="34" charset="-128"/>
                </a:defRPr>
              </a:lvl2pPr>
              <a:lvl3pPr marL="1143000" indent="-228600">
                <a:lnSpc>
                  <a:spcPct val="90000"/>
                </a:lnSpc>
                <a:defRPr sz="3200" b="1">
                  <a:solidFill>
                    <a:schemeClr val="tx1"/>
                  </a:solidFill>
                  <a:latin typeface="Helvetica" charset="0"/>
                  <a:ea typeface="MS PGothic" pitchFamily="34" charset="-128"/>
                </a:defRPr>
              </a:lvl3pPr>
              <a:lvl4pPr marL="1600200" indent="-228600">
                <a:lnSpc>
                  <a:spcPct val="90000"/>
                </a:lnSpc>
                <a:defRPr sz="3200" b="1">
                  <a:solidFill>
                    <a:schemeClr val="tx1"/>
                  </a:solidFill>
                  <a:latin typeface="Helvetica" charset="0"/>
                  <a:ea typeface="MS PGothic" pitchFamily="34" charset="-128"/>
                </a:defRPr>
              </a:lvl4pPr>
              <a:lvl5pPr marL="2057400" indent="-228600">
                <a:lnSpc>
                  <a:spcPct val="90000"/>
                </a:lnSpc>
                <a:defRPr sz="3200" b="1">
                  <a:solidFill>
                    <a:schemeClr val="tx1"/>
                  </a:solidFill>
                  <a:latin typeface="Helvetica" charset="0"/>
                  <a:ea typeface="MS PGothic" pitchFamily="34" charset="-128"/>
                </a:defRPr>
              </a:lvl5pPr>
              <a:lvl6pPr marL="25146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6pPr>
              <a:lvl7pPr marL="29718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7pPr>
              <a:lvl8pPr marL="34290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8pPr>
              <a:lvl9pPr marL="38862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9pPr>
            </a:lstStyle>
            <a:p>
              <a:pPr algn="ctr"/>
              <a:r>
                <a:rPr lang="en-GB" altLang="en-US" sz="1059" dirty="0">
                  <a:latin typeface="+mn-lt"/>
                </a:rPr>
                <a:t>†</a:t>
              </a:r>
            </a:p>
          </p:txBody>
        </p:sp>
        <p:sp>
          <p:nvSpPr>
            <p:cNvPr id="568" name="TextBox 419"/>
            <p:cNvSpPr txBox="1">
              <a:spLocks noChangeArrowheads="1"/>
            </p:cNvSpPr>
            <p:nvPr/>
          </p:nvSpPr>
          <p:spPr bwMode="auto">
            <a:xfrm>
              <a:off x="8115154" y="3109685"/>
              <a:ext cx="282057" cy="26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96" tIns="44948" rIns="89896" bIns="44948">
              <a:spAutoFit/>
            </a:bodyPr>
            <a:lstStyle>
              <a:lvl1pPr>
                <a:lnSpc>
                  <a:spcPct val="90000"/>
                </a:lnSpc>
                <a:defRPr sz="3200" b="1">
                  <a:solidFill>
                    <a:schemeClr val="tx1"/>
                  </a:solidFill>
                  <a:latin typeface="Helvetica" charset="0"/>
                  <a:ea typeface="MS PGothic" pitchFamily="34" charset="-128"/>
                </a:defRPr>
              </a:lvl1pPr>
              <a:lvl2pPr marL="742950" indent="-285750">
                <a:lnSpc>
                  <a:spcPct val="90000"/>
                </a:lnSpc>
                <a:defRPr sz="3200" b="1">
                  <a:solidFill>
                    <a:schemeClr val="tx1"/>
                  </a:solidFill>
                  <a:latin typeface="Helvetica" charset="0"/>
                  <a:ea typeface="MS PGothic" pitchFamily="34" charset="-128"/>
                </a:defRPr>
              </a:lvl2pPr>
              <a:lvl3pPr marL="1143000" indent="-228600">
                <a:lnSpc>
                  <a:spcPct val="90000"/>
                </a:lnSpc>
                <a:defRPr sz="3200" b="1">
                  <a:solidFill>
                    <a:schemeClr val="tx1"/>
                  </a:solidFill>
                  <a:latin typeface="Helvetica" charset="0"/>
                  <a:ea typeface="MS PGothic" pitchFamily="34" charset="-128"/>
                </a:defRPr>
              </a:lvl3pPr>
              <a:lvl4pPr marL="1600200" indent="-228600">
                <a:lnSpc>
                  <a:spcPct val="90000"/>
                </a:lnSpc>
                <a:defRPr sz="3200" b="1">
                  <a:solidFill>
                    <a:schemeClr val="tx1"/>
                  </a:solidFill>
                  <a:latin typeface="Helvetica" charset="0"/>
                  <a:ea typeface="MS PGothic" pitchFamily="34" charset="-128"/>
                </a:defRPr>
              </a:lvl4pPr>
              <a:lvl5pPr marL="2057400" indent="-228600">
                <a:lnSpc>
                  <a:spcPct val="90000"/>
                </a:lnSpc>
                <a:defRPr sz="3200" b="1">
                  <a:solidFill>
                    <a:schemeClr val="tx1"/>
                  </a:solidFill>
                  <a:latin typeface="Helvetica" charset="0"/>
                  <a:ea typeface="MS PGothic" pitchFamily="34" charset="-128"/>
                </a:defRPr>
              </a:lvl5pPr>
              <a:lvl6pPr marL="25146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6pPr>
              <a:lvl7pPr marL="29718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7pPr>
              <a:lvl8pPr marL="34290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8pPr>
              <a:lvl9pPr marL="38862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9pPr>
            </a:lstStyle>
            <a:p>
              <a:pPr algn="ctr"/>
              <a:r>
                <a:rPr lang="en-GB" altLang="en-US" sz="1059" dirty="0">
                  <a:latin typeface="+mn-lt"/>
                </a:rPr>
                <a:t>†</a:t>
              </a:r>
            </a:p>
          </p:txBody>
        </p:sp>
        <p:sp>
          <p:nvSpPr>
            <p:cNvPr id="569" name="TextBox 420"/>
            <p:cNvSpPr txBox="1">
              <a:spLocks noChangeArrowheads="1"/>
            </p:cNvSpPr>
            <p:nvPr/>
          </p:nvSpPr>
          <p:spPr bwMode="auto">
            <a:xfrm>
              <a:off x="8365997" y="3203244"/>
              <a:ext cx="282057" cy="26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96" tIns="44948" rIns="89896" bIns="44948">
              <a:spAutoFit/>
            </a:bodyPr>
            <a:lstStyle>
              <a:lvl1pPr>
                <a:lnSpc>
                  <a:spcPct val="90000"/>
                </a:lnSpc>
                <a:defRPr sz="3200" b="1">
                  <a:solidFill>
                    <a:schemeClr val="tx1"/>
                  </a:solidFill>
                  <a:latin typeface="Helvetica" charset="0"/>
                  <a:ea typeface="MS PGothic" pitchFamily="34" charset="-128"/>
                </a:defRPr>
              </a:lvl1pPr>
              <a:lvl2pPr marL="742950" indent="-285750">
                <a:lnSpc>
                  <a:spcPct val="90000"/>
                </a:lnSpc>
                <a:defRPr sz="3200" b="1">
                  <a:solidFill>
                    <a:schemeClr val="tx1"/>
                  </a:solidFill>
                  <a:latin typeface="Helvetica" charset="0"/>
                  <a:ea typeface="MS PGothic" pitchFamily="34" charset="-128"/>
                </a:defRPr>
              </a:lvl2pPr>
              <a:lvl3pPr marL="1143000" indent="-228600">
                <a:lnSpc>
                  <a:spcPct val="90000"/>
                </a:lnSpc>
                <a:defRPr sz="3200" b="1">
                  <a:solidFill>
                    <a:schemeClr val="tx1"/>
                  </a:solidFill>
                  <a:latin typeface="Helvetica" charset="0"/>
                  <a:ea typeface="MS PGothic" pitchFamily="34" charset="-128"/>
                </a:defRPr>
              </a:lvl3pPr>
              <a:lvl4pPr marL="1600200" indent="-228600">
                <a:lnSpc>
                  <a:spcPct val="90000"/>
                </a:lnSpc>
                <a:defRPr sz="3200" b="1">
                  <a:solidFill>
                    <a:schemeClr val="tx1"/>
                  </a:solidFill>
                  <a:latin typeface="Helvetica" charset="0"/>
                  <a:ea typeface="MS PGothic" pitchFamily="34" charset="-128"/>
                </a:defRPr>
              </a:lvl4pPr>
              <a:lvl5pPr marL="2057400" indent="-228600">
                <a:lnSpc>
                  <a:spcPct val="90000"/>
                </a:lnSpc>
                <a:defRPr sz="3200" b="1">
                  <a:solidFill>
                    <a:schemeClr val="tx1"/>
                  </a:solidFill>
                  <a:latin typeface="Helvetica" charset="0"/>
                  <a:ea typeface="MS PGothic" pitchFamily="34" charset="-128"/>
                </a:defRPr>
              </a:lvl5pPr>
              <a:lvl6pPr marL="25146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6pPr>
              <a:lvl7pPr marL="29718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7pPr>
              <a:lvl8pPr marL="34290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8pPr>
              <a:lvl9pPr marL="38862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9pPr>
            </a:lstStyle>
            <a:p>
              <a:pPr algn="ctr"/>
              <a:r>
                <a:rPr lang="en-GB" altLang="en-US" sz="1059" dirty="0">
                  <a:latin typeface="+mn-lt"/>
                </a:rPr>
                <a:t>†</a:t>
              </a:r>
            </a:p>
          </p:txBody>
        </p:sp>
        <p:sp>
          <p:nvSpPr>
            <p:cNvPr id="570" name="TextBox 421"/>
            <p:cNvSpPr txBox="1">
              <a:spLocks noChangeArrowheads="1"/>
            </p:cNvSpPr>
            <p:nvPr/>
          </p:nvSpPr>
          <p:spPr bwMode="auto">
            <a:xfrm>
              <a:off x="8596502" y="3307595"/>
              <a:ext cx="282057" cy="26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96" tIns="44948" rIns="89896" bIns="44948">
              <a:spAutoFit/>
            </a:bodyPr>
            <a:lstStyle>
              <a:lvl1pPr>
                <a:lnSpc>
                  <a:spcPct val="90000"/>
                </a:lnSpc>
                <a:defRPr sz="3200" b="1">
                  <a:solidFill>
                    <a:schemeClr val="tx1"/>
                  </a:solidFill>
                  <a:latin typeface="Helvetica" charset="0"/>
                  <a:ea typeface="MS PGothic" pitchFamily="34" charset="-128"/>
                </a:defRPr>
              </a:lvl1pPr>
              <a:lvl2pPr marL="742950" indent="-285750">
                <a:lnSpc>
                  <a:spcPct val="90000"/>
                </a:lnSpc>
                <a:defRPr sz="3200" b="1">
                  <a:solidFill>
                    <a:schemeClr val="tx1"/>
                  </a:solidFill>
                  <a:latin typeface="Helvetica" charset="0"/>
                  <a:ea typeface="MS PGothic" pitchFamily="34" charset="-128"/>
                </a:defRPr>
              </a:lvl2pPr>
              <a:lvl3pPr marL="1143000" indent="-228600">
                <a:lnSpc>
                  <a:spcPct val="90000"/>
                </a:lnSpc>
                <a:defRPr sz="3200" b="1">
                  <a:solidFill>
                    <a:schemeClr val="tx1"/>
                  </a:solidFill>
                  <a:latin typeface="Helvetica" charset="0"/>
                  <a:ea typeface="MS PGothic" pitchFamily="34" charset="-128"/>
                </a:defRPr>
              </a:lvl3pPr>
              <a:lvl4pPr marL="1600200" indent="-228600">
                <a:lnSpc>
                  <a:spcPct val="90000"/>
                </a:lnSpc>
                <a:defRPr sz="3200" b="1">
                  <a:solidFill>
                    <a:schemeClr val="tx1"/>
                  </a:solidFill>
                  <a:latin typeface="Helvetica" charset="0"/>
                  <a:ea typeface="MS PGothic" pitchFamily="34" charset="-128"/>
                </a:defRPr>
              </a:lvl4pPr>
              <a:lvl5pPr marL="2057400" indent="-228600">
                <a:lnSpc>
                  <a:spcPct val="90000"/>
                </a:lnSpc>
                <a:defRPr sz="3200" b="1">
                  <a:solidFill>
                    <a:schemeClr val="tx1"/>
                  </a:solidFill>
                  <a:latin typeface="Helvetica" charset="0"/>
                  <a:ea typeface="MS PGothic" pitchFamily="34" charset="-128"/>
                </a:defRPr>
              </a:lvl5pPr>
              <a:lvl6pPr marL="25146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6pPr>
              <a:lvl7pPr marL="29718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7pPr>
              <a:lvl8pPr marL="34290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8pPr>
              <a:lvl9pPr marL="38862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9pPr>
            </a:lstStyle>
            <a:p>
              <a:pPr algn="ctr"/>
              <a:r>
                <a:rPr lang="en-GB" altLang="en-US" sz="1059" dirty="0">
                  <a:latin typeface="+mn-lt"/>
                </a:rPr>
                <a:t>†</a:t>
              </a:r>
            </a:p>
          </p:txBody>
        </p:sp>
        <p:sp>
          <p:nvSpPr>
            <p:cNvPr id="571" name="TextBox 422"/>
            <p:cNvSpPr txBox="1">
              <a:spLocks noChangeArrowheads="1"/>
            </p:cNvSpPr>
            <p:nvPr/>
          </p:nvSpPr>
          <p:spPr bwMode="auto">
            <a:xfrm>
              <a:off x="8800642" y="3124080"/>
              <a:ext cx="282057" cy="26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96" tIns="44948" rIns="89896" bIns="44948">
              <a:spAutoFit/>
            </a:bodyPr>
            <a:lstStyle>
              <a:lvl1pPr>
                <a:lnSpc>
                  <a:spcPct val="90000"/>
                </a:lnSpc>
                <a:defRPr sz="3200" b="1">
                  <a:solidFill>
                    <a:schemeClr val="tx1"/>
                  </a:solidFill>
                  <a:latin typeface="Helvetica" charset="0"/>
                  <a:ea typeface="MS PGothic" pitchFamily="34" charset="-128"/>
                </a:defRPr>
              </a:lvl1pPr>
              <a:lvl2pPr marL="742950" indent="-285750">
                <a:lnSpc>
                  <a:spcPct val="90000"/>
                </a:lnSpc>
                <a:defRPr sz="3200" b="1">
                  <a:solidFill>
                    <a:schemeClr val="tx1"/>
                  </a:solidFill>
                  <a:latin typeface="Helvetica" charset="0"/>
                  <a:ea typeface="MS PGothic" pitchFamily="34" charset="-128"/>
                </a:defRPr>
              </a:lvl2pPr>
              <a:lvl3pPr marL="1143000" indent="-228600">
                <a:lnSpc>
                  <a:spcPct val="90000"/>
                </a:lnSpc>
                <a:defRPr sz="3200" b="1">
                  <a:solidFill>
                    <a:schemeClr val="tx1"/>
                  </a:solidFill>
                  <a:latin typeface="Helvetica" charset="0"/>
                  <a:ea typeface="MS PGothic" pitchFamily="34" charset="-128"/>
                </a:defRPr>
              </a:lvl3pPr>
              <a:lvl4pPr marL="1600200" indent="-228600">
                <a:lnSpc>
                  <a:spcPct val="90000"/>
                </a:lnSpc>
                <a:defRPr sz="3200" b="1">
                  <a:solidFill>
                    <a:schemeClr val="tx1"/>
                  </a:solidFill>
                  <a:latin typeface="Helvetica" charset="0"/>
                  <a:ea typeface="MS PGothic" pitchFamily="34" charset="-128"/>
                </a:defRPr>
              </a:lvl4pPr>
              <a:lvl5pPr marL="2057400" indent="-228600">
                <a:lnSpc>
                  <a:spcPct val="90000"/>
                </a:lnSpc>
                <a:defRPr sz="3200" b="1">
                  <a:solidFill>
                    <a:schemeClr val="tx1"/>
                  </a:solidFill>
                  <a:latin typeface="Helvetica" charset="0"/>
                  <a:ea typeface="MS PGothic" pitchFamily="34" charset="-128"/>
                </a:defRPr>
              </a:lvl5pPr>
              <a:lvl6pPr marL="25146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6pPr>
              <a:lvl7pPr marL="29718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7pPr>
              <a:lvl8pPr marL="34290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8pPr>
              <a:lvl9pPr marL="38862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9pPr>
            </a:lstStyle>
            <a:p>
              <a:pPr algn="ctr"/>
              <a:r>
                <a:rPr lang="en-GB" altLang="en-US" sz="1059" dirty="0">
                  <a:latin typeface="+mn-lt"/>
                </a:rPr>
                <a:t>†</a:t>
              </a:r>
            </a:p>
          </p:txBody>
        </p:sp>
        <p:sp>
          <p:nvSpPr>
            <p:cNvPr id="572" name="TextBox 423"/>
            <p:cNvSpPr txBox="1">
              <a:spLocks noChangeArrowheads="1"/>
            </p:cNvSpPr>
            <p:nvPr/>
          </p:nvSpPr>
          <p:spPr bwMode="auto">
            <a:xfrm>
              <a:off x="9052239" y="3073704"/>
              <a:ext cx="282057" cy="26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96" tIns="44948" rIns="89896" bIns="44948">
              <a:spAutoFit/>
            </a:bodyPr>
            <a:lstStyle>
              <a:lvl1pPr>
                <a:lnSpc>
                  <a:spcPct val="90000"/>
                </a:lnSpc>
                <a:defRPr sz="3200" b="1">
                  <a:solidFill>
                    <a:schemeClr val="tx1"/>
                  </a:solidFill>
                  <a:latin typeface="Helvetica" charset="0"/>
                  <a:ea typeface="MS PGothic" pitchFamily="34" charset="-128"/>
                </a:defRPr>
              </a:lvl1pPr>
              <a:lvl2pPr marL="742950" indent="-285750">
                <a:lnSpc>
                  <a:spcPct val="90000"/>
                </a:lnSpc>
                <a:defRPr sz="3200" b="1">
                  <a:solidFill>
                    <a:schemeClr val="tx1"/>
                  </a:solidFill>
                  <a:latin typeface="Helvetica" charset="0"/>
                  <a:ea typeface="MS PGothic" pitchFamily="34" charset="-128"/>
                </a:defRPr>
              </a:lvl2pPr>
              <a:lvl3pPr marL="1143000" indent="-228600">
                <a:lnSpc>
                  <a:spcPct val="90000"/>
                </a:lnSpc>
                <a:defRPr sz="3200" b="1">
                  <a:solidFill>
                    <a:schemeClr val="tx1"/>
                  </a:solidFill>
                  <a:latin typeface="Helvetica" charset="0"/>
                  <a:ea typeface="MS PGothic" pitchFamily="34" charset="-128"/>
                </a:defRPr>
              </a:lvl3pPr>
              <a:lvl4pPr marL="1600200" indent="-228600">
                <a:lnSpc>
                  <a:spcPct val="90000"/>
                </a:lnSpc>
                <a:defRPr sz="3200" b="1">
                  <a:solidFill>
                    <a:schemeClr val="tx1"/>
                  </a:solidFill>
                  <a:latin typeface="Helvetica" charset="0"/>
                  <a:ea typeface="MS PGothic" pitchFamily="34" charset="-128"/>
                </a:defRPr>
              </a:lvl4pPr>
              <a:lvl5pPr marL="2057400" indent="-228600">
                <a:lnSpc>
                  <a:spcPct val="90000"/>
                </a:lnSpc>
                <a:defRPr sz="3200" b="1">
                  <a:solidFill>
                    <a:schemeClr val="tx1"/>
                  </a:solidFill>
                  <a:latin typeface="Helvetica" charset="0"/>
                  <a:ea typeface="MS PGothic" pitchFamily="34" charset="-128"/>
                </a:defRPr>
              </a:lvl5pPr>
              <a:lvl6pPr marL="25146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6pPr>
              <a:lvl7pPr marL="29718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7pPr>
              <a:lvl8pPr marL="34290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8pPr>
              <a:lvl9pPr marL="3886200" indent="-228600" eaLnBrk="0" fontAlgn="base" hangingPunct="0">
                <a:lnSpc>
                  <a:spcPct val="90000"/>
                </a:lnSpc>
                <a:spcBef>
                  <a:spcPct val="0"/>
                </a:spcBef>
                <a:spcAft>
                  <a:spcPct val="0"/>
                </a:spcAft>
                <a:defRPr sz="3200" b="1">
                  <a:solidFill>
                    <a:schemeClr val="tx1"/>
                  </a:solidFill>
                  <a:latin typeface="Helvetica" charset="0"/>
                  <a:ea typeface="MS PGothic" pitchFamily="34" charset="-128"/>
                </a:defRPr>
              </a:lvl9pPr>
            </a:lstStyle>
            <a:p>
              <a:pPr algn="ctr"/>
              <a:r>
                <a:rPr lang="en-GB" altLang="en-US" sz="1059" dirty="0">
                  <a:latin typeface="+mn-lt"/>
                </a:rPr>
                <a:t>†</a:t>
              </a:r>
            </a:p>
          </p:txBody>
        </p:sp>
        <p:sp>
          <p:nvSpPr>
            <p:cNvPr id="573" name="TextBox 572"/>
            <p:cNvSpPr txBox="1"/>
            <p:nvPr/>
          </p:nvSpPr>
          <p:spPr>
            <a:xfrm>
              <a:off x="7875609" y="3237424"/>
              <a:ext cx="282057" cy="269145"/>
            </a:xfrm>
            <a:prstGeom prst="rect">
              <a:avLst/>
            </a:prstGeom>
            <a:noFill/>
          </p:spPr>
          <p:txBody>
            <a:bodyPr wrap="none" lIns="89896" tIns="44948" rIns="89896" bIns="44948">
              <a:spAutoFit/>
            </a:bodyPr>
            <a:lstStyle/>
            <a:p>
              <a:pPr algn="ctr">
                <a:lnSpc>
                  <a:spcPct val="90000"/>
                </a:lnSpc>
                <a:defRPr/>
              </a:pPr>
              <a:r>
                <a:rPr lang="en-GB" sz="1059" dirty="0"/>
                <a:t>*</a:t>
              </a:r>
            </a:p>
          </p:txBody>
        </p:sp>
        <p:grpSp>
          <p:nvGrpSpPr>
            <p:cNvPr id="574" name="Group 573"/>
            <p:cNvGrpSpPr/>
            <p:nvPr/>
          </p:nvGrpSpPr>
          <p:grpSpPr>
            <a:xfrm>
              <a:off x="6524381" y="2368428"/>
              <a:ext cx="323912" cy="93557"/>
              <a:chOff x="6185606" y="2574608"/>
              <a:chExt cx="333727" cy="93557"/>
            </a:xfrm>
          </p:grpSpPr>
          <p:sp>
            <p:nvSpPr>
              <p:cNvPr id="575" name="Oval 159"/>
              <p:cNvSpPr>
                <a:spLocks noChangeArrowheads="1"/>
              </p:cNvSpPr>
              <p:nvPr/>
            </p:nvSpPr>
            <p:spPr bwMode="auto">
              <a:xfrm>
                <a:off x="6319097" y="2574608"/>
                <a:ext cx="68298" cy="93557"/>
              </a:xfrm>
              <a:prstGeom prst="ellipse">
                <a:avLst/>
              </a:prstGeom>
              <a:solidFill>
                <a:schemeClr val="accent2"/>
              </a:solidFill>
              <a:ln>
                <a:solidFill>
                  <a:schemeClr val="accent2"/>
                </a:solidFill>
              </a:ln>
            </p:spPr>
            <p:txBody>
              <a:bodyPr/>
              <a:lstStyle/>
              <a:p>
                <a:pPr>
                  <a:lnSpc>
                    <a:spcPct val="90000"/>
                  </a:lnSpc>
                  <a:defRPr/>
                </a:pPr>
                <a:endParaRPr lang="en-GB" sz="1588" dirty="0"/>
              </a:p>
            </p:txBody>
          </p:sp>
          <p:cxnSp>
            <p:nvCxnSpPr>
              <p:cNvPr id="576" name="Straight Connector 575"/>
              <p:cNvCxnSpPr/>
              <p:nvPr/>
            </p:nvCxnSpPr>
            <p:spPr>
              <a:xfrm>
                <a:off x="6185606" y="2621386"/>
                <a:ext cx="33372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577" name="Straight Connector 576"/>
            <p:cNvCxnSpPr/>
            <p:nvPr/>
          </p:nvCxnSpPr>
          <p:spPr>
            <a:xfrm>
              <a:off x="1893189" y="4684136"/>
              <a:ext cx="32391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p:cNvCxnSpPr/>
            <p:nvPr/>
          </p:nvCxnSpPr>
          <p:spPr>
            <a:xfrm>
              <a:off x="1893189" y="4538225"/>
              <a:ext cx="323912"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nvGrpSpPr>
            <p:cNvPr id="579" name="Group 578"/>
            <p:cNvGrpSpPr/>
            <p:nvPr/>
          </p:nvGrpSpPr>
          <p:grpSpPr>
            <a:xfrm>
              <a:off x="6524382" y="2129138"/>
              <a:ext cx="323912" cy="71967"/>
              <a:chOff x="6185606" y="2335318"/>
              <a:chExt cx="333727" cy="71967"/>
            </a:xfrm>
          </p:grpSpPr>
          <p:cxnSp>
            <p:nvCxnSpPr>
              <p:cNvPr id="580" name="Straight Connector 579"/>
              <p:cNvCxnSpPr/>
              <p:nvPr/>
            </p:nvCxnSpPr>
            <p:spPr>
              <a:xfrm>
                <a:off x="6185606" y="2371302"/>
                <a:ext cx="333727"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81" name="Freeform 290"/>
              <p:cNvSpPr>
                <a:spLocks/>
              </p:cNvSpPr>
              <p:nvPr/>
            </p:nvSpPr>
            <p:spPr bwMode="auto">
              <a:xfrm>
                <a:off x="6322202" y="2335318"/>
                <a:ext cx="60536" cy="71967"/>
              </a:xfrm>
              <a:custGeom>
                <a:avLst/>
                <a:gdLst>
                  <a:gd name="T0" fmla="*/ 0 w 47"/>
                  <a:gd name="T1" fmla="*/ 40 h 40"/>
                  <a:gd name="T2" fmla="*/ 23 w 47"/>
                  <a:gd name="T3" fmla="*/ 0 h 40"/>
                  <a:gd name="T4" fmla="*/ 47 w 47"/>
                  <a:gd name="T5" fmla="*/ 40 h 40"/>
                  <a:gd name="T6" fmla="*/ 0 w 47"/>
                  <a:gd name="T7" fmla="*/ 40 h 40"/>
                </a:gdLst>
                <a:ahLst/>
                <a:cxnLst>
                  <a:cxn ang="0">
                    <a:pos x="T0" y="T1"/>
                  </a:cxn>
                  <a:cxn ang="0">
                    <a:pos x="T2" y="T3"/>
                  </a:cxn>
                  <a:cxn ang="0">
                    <a:pos x="T4" y="T5"/>
                  </a:cxn>
                  <a:cxn ang="0">
                    <a:pos x="T6" y="T7"/>
                  </a:cxn>
                </a:cxnLst>
                <a:rect l="0" t="0" r="r" b="b"/>
                <a:pathLst>
                  <a:path w="47" h="40">
                    <a:moveTo>
                      <a:pt x="0" y="40"/>
                    </a:moveTo>
                    <a:lnTo>
                      <a:pt x="23" y="0"/>
                    </a:lnTo>
                    <a:lnTo>
                      <a:pt x="47" y="40"/>
                    </a:lnTo>
                    <a:lnTo>
                      <a:pt x="0" y="40"/>
                    </a:lnTo>
                    <a:close/>
                  </a:path>
                </a:pathLst>
              </a:custGeom>
              <a:solidFill>
                <a:schemeClr val="accent6">
                  <a:lumMod val="75000"/>
                </a:schemeClr>
              </a:solidFill>
              <a:ln>
                <a:solidFill>
                  <a:schemeClr val="accent6">
                    <a:lumMod val="75000"/>
                  </a:schemeClr>
                </a:solidFill>
              </a:ln>
            </p:spPr>
            <p:txBody>
              <a:bodyPr/>
              <a:lstStyle/>
              <a:p>
                <a:pPr>
                  <a:lnSpc>
                    <a:spcPct val="90000"/>
                  </a:lnSpc>
                  <a:defRPr/>
                </a:pPr>
                <a:endParaRPr lang="en-GB" sz="1588" dirty="0"/>
              </a:p>
            </p:txBody>
          </p:sp>
        </p:grpSp>
        <p:grpSp>
          <p:nvGrpSpPr>
            <p:cNvPr id="582" name="Group 1335"/>
            <p:cNvGrpSpPr>
              <a:grpSpLocks/>
            </p:cNvGrpSpPr>
            <p:nvPr/>
          </p:nvGrpSpPr>
          <p:grpSpPr bwMode="auto">
            <a:xfrm>
              <a:off x="6196770" y="3768184"/>
              <a:ext cx="3086958" cy="1045316"/>
              <a:chOff x="6807200" y="3506788"/>
              <a:chExt cx="3852863" cy="922338"/>
            </a:xfrm>
            <a:solidFill>
              <a:schemeClr val="accent6">
                <a:lumMod val="75000"/>
              </a:schemeClr>
            </a:solidFill>
          </p:grpSpPr>
          <p:sp>
            <p:nvSpPr>
              <p:cNvPr id="583" name="Freeform 266"/>
              <p:cNvSpPr>
                <a:spLocks/>
              </p:cNvSpPr>
              <p:nvPr/>
            </p:nvSpPr>
            <p:spPr bwMode="auto">
              <a:xfrm>
                <a:off x="6807200" y="4365626"/>
                <a:ext cx="71454" cy="63500"/>
              </a:xfrm>
              <a:custGeom>
                <a:avLst/>
                <a:gdLst>
                  <a:gd name="T0" fmla="*/ 0 w 45"/>
                  <a:gd name="T1" fmla="*/ 40 h 40"/>
                  <a:gd name="T2" fmla="*/ 24 w 45"/>
                  <a:gd name="T3" fmla="*/ 0 h 40"/>
                  <a:gd name="T4" fmla="*/ 45 w 45"/>
                  <a:gd name="T5" fmla="*/ 40 h 40"/>
                  <a:gd name="T6" fmla="*/ 0 w 45"/>
                  <a:gd name="T7" fmla="*/ 40 h 40"/>
                </a:gdLst>
                <a:ahLst/>
                <a:cxnLst>
                  <a:cxn ang="0">
                    <a:pos x="T0" y="T1"/>
                  </a:cxn>
                  <a:cxn ang="0">
                    <a:pos x="T2" y="T3"/>
                  </a:cxn>
                  <a:cxn ang="0">
                    <a:pos x="T4" y="T5"/>
                  </a:cxn>
                  <a:cxn ang="0">
                    <a:pos x="T6" y="T7"/>
                  </a:cxn>
                </a:cxnLst>
                <a:rect l="0" t="0" r="r" b="b"/>
                <a:pathLst>
                  <a:path w="45" h="40">
                    <a:moveTo>
                      <a:pt x="0" y="40"/>
                    </a:moveTo>
                    <a:lnTo>
                      <a:pt x="24" y="0"/>
                    </a:lnTo>
                    <a:lnTo>
                      <a:pt x="45" y="40"/>
                    </a:lnTo>
                    <a:lnTo>
                      <a:pt x="0" y="40"/>
                    </a:lnTo>
                    <a:close/>
                  </a:path>
                </a:pathLst>
              </a:custGeom>
              <a:grpFill/>
              <a:ln>
                <a:noFill/>
              </a:ln>
            </p:spPr>
            <p:txBody>
              <a:bodyPr/>
              <a:lstStyle/>
              <a:p>
                <a:pPr>
                  <a:lnSpc>
                    <a:spcPct val="90000"/>
                  </a:lnSpc>
                  <a:defRPr/>
                </a:pPr>
                <a:endParaRPr lang="en-GB" sz="1588" dirty="0"/>
              </a:p>
            </p:txBody>
          </p:sp>
          <p:sp>
            <p:nvSpPr>
              <p:cNvPr id="584" name="Freeform 270"/>
              <p:cNvSpPr>
                <a:spLocks/>
              </p:cNvSpPr>
              <p:nvPr/>
            </p:nvSpPr>
            <p:spPr bwMode="auto">
              <a:xfrm>
                <a:off x="7108058" y="4052889"/>
                <a:ext cx="71454" cy="63500"/>
              </a:xfrm>
              <a:custGeom>
                <a:avLst/>
                <a:gdLst>
                  <a:gd name="T0" fmla="*/ 0 w 45"/>
                  <a:gd name="T1" fmla="*/ 40 h 40"/>
                  <a:gd name="T2" fmla="*/ 22 w 45"/>
                  <a:gd name="T3" fmla="*/ 0 h 40"/>
                  <a:gd name="T4" fmla="*/ 45 w 45"/>
                  <a:gd name="T5" fmla="*/ 40 h 40"/>
                  <a:gd name="T6" fmla="*/ 0 w 45"/>
                  <a:gd name="T7" fmla="*/ 40 h 40"/>
                </a:gdLst>
                <a:ahLst/>
                <a:cxnLst>
                  <a:cxn ang="0">
                    <a:pos x="T0" y="T1"/>
                  </a:cxn>
                  <a:cxn ang="0">
                    <a:pos x="T2" y="T3"/>
                  </a:cxn>
                  <a:cxn ang="0">
                    <a:pos x="T4" y="T5"/>
                  </a:cxn>
                  <a:cxn ang="0">
                    <a:pos x="T6" y="T7"/>
                  </a:cxn>
                </a:cxnLst>
                <a:rect l="0" t="0" r="r" b="b"/>
                <a:pathLst>
                  <a:path w="45" h="40">
                    <a:moveTo>
                      <a:pt x="0" y="40"/>
                    </a:moveTo>
                    <a:lnTo>
                      <a:pt x="22" y="0"/>
                    </a:lnTo>
                    <a:lnTo>
                      <a:pt x="45" y="40"/>
                    </a:lnTo>
                    <a:lnTo>
                      <a:pt x="0" y="40"/>
                    </a:lnTo>
                    <a:close/>
                  </a:path>
                </a:pathLst>
              </a:custGeom>
              <a:grpFill/>
              <a:ln>
                <a:noFill/>
              </a:ln>
            </p:spPr>
            <p:txBody>
              <a:bodyPr/>
              <a:lstStyle/>
              <a:p>
                <a:pPr>
                  <a:lnSpc>
                    <a:spcPct val="90000"/>
                  </a:lnSpc>
                  <a:defRPr/>
                </a:pPr>
                <a:endParaRPr lang="en-GB" sz="1588" dirty="0"/>
              </a:p>
            </p:txBody>
          </p:sp>
          <p:sp>
            <p:nvSpPr>
              <p:cNvPr id="585" name="Freeform 274"/>
              <p:cNvSpPr>
                <a:spLocks/>
              </p:cNvSpPr>
              <p:nvPr/>
            </p:nvSpPr>
            <p:spPr bwMode="auto">
              <a:xfrm>
                <a:off x="7393873" y="4056064"/>
                <a:ext cx="73334" cy="63500"/>
              </a:xfrm>
              <a:custGeom>
                <a:avLst/>
                <a:gdLst>
                  <a:gd name="T0" fmla="*/ 0 w 47"/>
                  <a:gd name="T1" fmla="*/ 40 h 40"/>
                  <a:gd name="T2" fmla="*/ 24 w 47"/>
                  <a:gd name="T3" fmla="*/ 0 h 40"/>
                  <a:gd name="T4" fmla="*/ 47 w 47"/>
                  <a:gd name="T5" fmla="*/ 40 h 40"/>
                  <a:gd name="T6" fmla="*/ 0 w 47"/>
                  <a:gd name="T7" fmla="*/ 40 h 40"/>
                </a:gdLst>
                <a:ahLst/>
                <a:cxnLst>
                  <a:cxn ang="0">
                    <a:pos x="T0" y="T1"/>
                  </a:cxn>
                  <a:cxn ang="0">
                    <a:pos x="T2" y="T3"/>
                  </a:cxn>
                  <a:cxn ang="0">
                    <a:pos x="T4" y="T5"/>
                  </a:cxn>
                  <a:cxn ang="0">
                    <a:pos x="T6" y="T7"/>
                  </a:cxn>
                </a:cxnLst>
                <a:rect l="0" t="0" r="r" b="b"/>
                <a:pathLst>
                  <a:path w="47" h="40">
                    <a:moveTo>
                      <a:pt x="0" y="40"/>
                    </a:moveTo>
                    <a:lnTo>
                      <a:pt x="24" y="0"/>
                    </a:lnTo>
                    <a:lnTo>
                      <a:pt x="47" y="40"/>
                    </a:lnTo>
                    <a:lnTo>
                      <a:pt x="0" y="40"/>
                    </a:lnTo>
                    <a:close/>
                  </a:path>
                </a:pathLst>
              </a:custGeom>
              <a:grpFill/>
              <a:ln>
                <a:noFill/>
              </a:ln>
            </p:spPr>
            <p:txBody>
              <a:bodyPr/>
              <a:lstStyle/>
              <a:p>
                <a:pPr>
                  <a:lnSpc>
                    <a:spcPct val="90000"/>
                  </a:lnSpc>
                  <a:defRPr/>
                </a:pPr>
                <a:endParaRPr lang="en-GB" sz="1588" dirty="0"/>
              </a:p>
            </p:txBody>
          </p:sp>
          <p:sp>
            <p:nvSpPr>
              <p:cNvPr id="586" name="Freeform 278"/>
              <p:cNvSpPr>
                <a:spLocks/>
              </p:cNvSpPr>
              <p:nvPr/>
            </p:nvSpPr>
            <p:spPr bwMode="auto">
              <a:xfrm>
                <a:off x="7681568" y="3822700"/>
                <a:ext cx="75215" cy="63500"/>
              </a:xfrm>
              <a:custGeom>
                <a:avLst/>
                <a:gdLst>
                  <a:gd name="T0" fmla="*/ 0 w 47"/>
                  <a:gd name="T1" fmla="*/ 40 h 40"/>
                  <a:gd name="T2" fmla="*/ 24 w 47"/>
                  <a:gd name="T3" fmla="*/ 0 h 40"/>
                  <a:gd name="T4" fmla="*/ 47 w 47"/>
                  <a:gd name="T5" fmla="*/ 40 h 40"/>
                  <a:gd name="T6" fmla="*/ 0 w 47"/>
                  <a:gd name="T7" fmla="*/ 40 h 40"/>
                </a:gdLst>
                <a:ahLst/>
                <a:cxnLst>
                  <a:cxn ang="0">
                    <a:pos x="T0" y="T1"/>
                  </a:cxn>
                  <a:cxn ang="0">
                    <a:pos x="T2" y="T3"/>
                  </a:cxn>
                  <a:cxn ang="0">
                    <a:pos x="T4" y="T5"/>
                  </a:cxn>
                  <a:cxn ang="0">
                    <a:pos x="T6" y="T7"/>
                  </a:cxn>
                </a:cxnLst>
                <a:rect l="0" t="0" r="r" b="b"/>
                <a:pathLst>
                  <a:path w="47" h="40">
                    <a:moveTo>
                      <a:pt x="0" y="40"/>
                    </a:moveTo>
                    <a:lnTo>
                      <a:pt x="24" y="0"/>
                    </a:lnTo>
                    <a:lnTo>
                      <a:pt x="47" y="40"/>
                    </a:lnTo>
                    <a:lnTo>
                      <a:pt x="0" y="40"/>
                    </a:lnTo>
                    <a:close/>
                  </a:path>
                </a:pathLst>
              </a:custGeom>
              <a:grpFill/>
              <a:ln>
                <a:noFill/>
              </a:ln>
            </p:spPr>
            <p:txBody>
              <a:bodyPr/>
              <a:lstStyle/>
              <a:p>
                <a:pPr>
                  <a:lnSpc>
                    <a:spcPct val="90000"/>
                  </a:lnSpc>
                  <a:defRPr/>
                </a:pPr>
                <a:endParaRPr lang="en-GB" sz="1588" dirty="0"/>
              </a:p>
            </p:txBody>
          </p:sp>
          <p:sp>
            <p:nvSpPr>
              <p:cNvPr id="587" name="Freeform 282"/>
              <p:cNvSpPr>
                <a:spLocks/>
              </p:cNvSpPr>
              <p:nvPr/>
            </p:nvSpPr>
            <p:spPr bwMode="auto">
              <a:xfrm>
                <a:off x="7974905" y="3932238"/>
                <a:ext cx="71454" cy="63500"/>
              </a:xfrm>
              <a:custGeom>
                <a:avLst/>
                <a:gdLst>
                  <a:gd name="T0" fmla="*/ 0 w 45"/>
                  <a:gd name="T1" fmla="*/ 40 h 40"/>
                  <a:gd name="T2" fmla="*/ 21 w 45"/>
                  <a:gd name="T3" fmla="*/ 0 h 40"/>
                  <a:gd name="T4" fmla="*/ 45 w 45"/>
                  <a:gd name="T5" fmla="*/ 40 h 40"/>
                  <a:gd name="T6" fmla="*/ 0 w 45"/>
                  <a:gd name="T7" fmla="*/ 40 h 40"/>
                </a:gdLst>
                <a:ahLst/>
                <a:cxnLst>
                  <a:cxn ang="0">
                    <a:pos x="T0" y="T1"/>
                  </a:cxn>
                  <a:cxn ang="0">
                    <a:pos x="T2" y="T3"/>
                  </a:cxn>
                  <a:cxn ang="0">
                    <a:pos x="T4" y="T5"/>
                  </a:cxn>
                  <a:cxn ang="0">
                    <a:pos x="T6" y="T7"/>
                  </a:cxn>
                </a:cxnLst>
                <a:rect l="0" t="0" r="r" b="b"/>
                <a:pathLst>
                  <a:path w="45" h="40">
                    <a:moveTo>
                      <a:pt x="0" y="40"/>
                    </a:moveTo>
                    <a:lnTo>
                      <a:pt x="21" y="0"/>
                    </a:lnTo>
                    <a:lnTo>
                      <a:pt x="45" y="40"/>
                    </a:lnTo>
                    <a:lnTo>
                      <a:pt x="0" y="40"/>
                    </a:lnTo>
                    <a:close/>
                  </a:path>
                </a:pathLst>
              </a:custGeom>
              <a:grpFill/>
              <a:ln>
                <a:noFill/>
              </a:ln>
            </p:spPr>
            <p:txBody>
              <a:bodyPr/>
              <a:lstStyle/>
              <a:p>
                <a:pPr>
                  <a:lnSpc>
                    <a:spcPct val="90000"/>
                  </a:lnSpc>
                  <a:defRPr/>
                </a:pPr>
                <a:endParaRPr lang="en-GB" sz="1588" dirty="0"/>
              </a:p>
            </p:txBody>
          </p:sp>
          <p:sp>
            <p:nvSpPr>
              <p:cNvPr id="588" name="Freeform 286"/>
              <p:cNvSpPr>
                <a:spLocks/>
              </p:cNvSpPr>
              <p:nvPr/>
            </p:nvSpPr>
            <p:spPr bwMode="auto">
              <a:xfrm>
                <a:off x="8260720" y="3951288"/>
                <a:ext cx="77095" cy="63500"/>
              </a:xfrm>
              <a:custGeom>
                <a:avLst/>
                <a:gdLst>
                  <a:gd name="T0" fmla="*/ 0 w 48"/>
                  <a:gd name="T1" fmla="*/ 40 h 40"/>
                  <a:gd name="T2" fmla="*/ 24 w 48"/>
                  <a:gd name="T3" fmla="*/ 0 h 40"/>
                  <a:gd name="T4" fmla="*/ 48 w 48"/>
                  <a:gd name="T5" fmla="*/ 40 h 40"/>
                  <a:gd name="T6" fmla="*/ 0 w 48"/>
                  <a:gd name="T7" fmla="*/ 40 h 40"/>
                </a:gdLst>
                <a:ahLst/>
                <a:cxnLst>
                  <a:cxn ang="0">
                    <a:pos x="T0" y="T1"/>
                  </a:cxn>
                  <a:cxn ang="0">
                    <a:pos x="T2" y="T3"/>
                  </a:cxn>
                  <a:cxn ang="0">
                    <a:pos x="T4" y="T5"/>
                  </a:cxn>
                  <a:cxn ang="0">
                    <a:pos x="T6" y="T7"/>
                  </a:cxn>
                </a:cxnLst>
                <a:rect l="0" t="0" r="r" b="b"/>
                <a:pathLst>
                  <a:path w="48" h="40">
                    <a:moveTo>
                      <a:pt x="0" y="40"/>
                    </a:moveTo>
                    <a:lnTo>
                      <a:pt x="24" y="0"/>
                    </a:lnTo>
                    <a:lnTo>
                      <a:pt x="48" y="40"/>
                    </a:lnTo>
                    <a:lnTo>
                      <a:pt x="0" y="40"/>
                    </a:lnTo>
                    <a:close/>
                  </a:path>
                </a:pathLst>
              </a:custGeom>
              <a:grpFill/>
              <a:ln>
                <a:noFill/>
              </a:ln>
            </p:spPr>
            <p:txBody>
              <a:bodyPr/>
              <a:lstStyle/>
              <a:p>
                <a:pPr>
                  <a:lnSpc>
                    <a:spcPct val="90000"/>
                  </a:lnSpc>
                  <a:defRPr/>
                </a:pPr>
                <a:endParaRPr lang="en-GB" sz="1588" dirty="0"/>
              </a:p>
            </p:txBody>
          </p:sp>
          <p:sp>
            <p:nvSpPr>
              <p:cNvPr id="589" name="Freeform 290"/>
              <p:cNvSpPr>
                <a:spLocks/>
              </p:cNvSpPr>
              <p:nvPr/>
            </p:nvSpPr>
            <p:spPr bwMode="auto">
              <a:xfrm>
                <a:off x="8552177" y="3894138"/>
                <a:ext cx="77094" cy="63500"/>
              </a:xfrm>
              <a:custGeom>
                <a:avLst/>
                <a:gdLst>
                  <a:gd name="T0" fmla="*/ 0 w 47"/>
                  <a:gd name="T1" fmla="*/ 40 h 40"/>
                  <a:gd name="T2" fmla="*/ 23 w 47"/>
                  <a:gd name="T3" fmla="*/ 0 h 40"/>
                  <a:gd name="T4" fmla="*/ 47 w 47"/>
                  <a:gd name="T5" fmla="*/ 40 h 40"/>
                  <a:gd name="T6" fmla="*/ 0 w 47"/>
                  <a:gd name="T7" fmla="*/ 40 h 40"/>
                </a:gdLst>
                <a:ahLst/>
                <a:cxnLst>
                  <a:cxn ang="0">
                    <a:pos x="T0" y="T1"/>
                  </a:cxn>
                  <a:cxn ang="0">
                    <a:pos x="T2" y="T3"/>
                  </a:cxn>
                  <a:cxn ang="0">
                    <a:pos x="T4" y="T5"/>
                  </a:cxn>
                  <a:cxn ang="0">
                    <a:pos x="T6" y="T7"/>
                  </a:cxn>
                </a:cxnLst>
                <a:rect l="0" t="0" r="r" b="b"/>
                <a:pathLst>
                  <a:path w="47" h="40">
                    <a:moveTo>
                      <a:pt x="0" y="40"/>
                    </a:moveTo>
                    <a:lnTo>
                      <a:pt x="23" y="0"/>
                    </a:lnTo>
                    <a:lnTo>
                      <a:pt x="47" y="40"/>
                    </a:lnTo>
                    <a:lnTo>
                      <a:pt x="0" y="40"/>
                    </a:lnTo>
                    <a:close/>
                  </a:path>
                </a:pathLst>
              </a:custGeom>
              <a:grpFill/>
              <a:ln>
                <a:noFill/>
              </a:ln>
            </p:spPr>
            <p:txBody>
              <a:bodyPr/>
              <a:lstStyle/>
              <a:p>
                <a:pPr>
                  <a:lnSpc>
                    <a:spcPct val="90000"/>
                  </a:lnSpc>
                  <a:defRPr/>
                </a:pPr>
                <a:endParaRPr lang="en-GB" sz="1588" dirty="0"/>
              </a:p>
            </p:txBody>
          </p:sp>
          <p:sp>
            <p:nvSpPr>
              <p:cNvPr id="590" name="Freeform 294"/>
              <p:cNvSpPr>
                <a:spLocks/>
              </p:cNvSpPr>
              <p:nvPr/>
            </p:nvSpPr>
            <p:spPr bwMode="auto">
              <a:xfrm>
                <a:off x="8841753" y="3506788"/>
                <a:ext cx="75215" cy="63500"/>
              </a:xfrm>
              <a:custGeom>
                <a:avLst/>
                <a:gdLst>
                  <a:gd name="T0" fmla="*/ 0 w 47"/>
                  <a:gd name="T1" fmla="*/ 40 h 40"/>
                  <a:gd name="T2" fmla="*/ 24 w 47"/>
                  <a:gd name="T3" fmla="*/ 0 h 40"/>
                  <a:gd name="T4" fmla="*/ 47 w 47"/>
                  <a:gd name="T5" fmla="*/ 40 h 40"/>
                  <a:gd name="T6" fmla="*/ 0 w 47"/>
                  <a:gd name="T7" fmla="*/ 40 h 40"/>
                </a:gdLst>
                <a:ahLst/>
                <a:cxnLst>
                  <a:cxn ang="0">
                    <a:pos x="T0" y="T1"/>
                  </a:cxn>
                  <a:cxn ang="0">
                    <a:pos x="T2" y="T3"/>
                  </a:cxn>
                  <a:cxn ang="0">
                    <a:pos x="T4" y="T5"/>
                  </a:cxn>
                  <a:cxn ang="0">
                    <a:pos x="T6" y="T7"/>
                  </a:cxn>
                </a:cxnLst>
                <a:rect l="0" t="0" r="r" b="b"/>
                <a:pathLst>
                  <a:path w="47" h="40">
                    <a:moveTo>
                      <a:pt x="0" y="40"/>
                    </a:moveTo>
                    <a:lnTo>
                      <a:pt x="24" y="0"/>
                    </a:lnTo>
                    <a:lnTo>
                      <a:pt x="47" y="40"/>
                    </a:lnTo>
                    <a:lnTo>
                      <a:pt x="0" y="40"/>
                    </a:lnTo>
                    <a:close/>
                  </a:path>
                </a:pathLst>
              </a:custGeom>
              <a:grpFill/>
              <a:ln>
                <a:noFill/>
              </a:ln>
            </p:spPr>
            <p:txBody>
              <a:bodyPr/>
              <a:lstStyle/>
              <a:p>
                <a:pPr>
                  <a:lnSpc>
                    <a:spcPct val="90000"/>
                  </a:lnSpc>
                  <a:defRPr/>
                </a:pPr>
                <a:endParaRPr lang="en-GB" sz="1588" dirty="0"/>
              </a:p>
            </p:txBody>
          </p:sp>
          <p:sp>
            <p:nvSpPr>
              <p:cNvPr id="591" name="Freeform 298"/>
              <p:cNvSpPr>
                <a:spLocks/>
              </p:cNvSpPr>
              <p:nvPr/>
            </p:nvSpPr>
            <p:spPr bwMode="auto">
              <a:xfrm>
                <a:off x="9135089" y="3916363"/>
                <a:ext cx="75215" cy="65087"/>
              </a:xfrm>
              <a:custGeom>
                <a:avLst/>
                <a:gdLst>
                  <a:gd name="T0" fmla="*/ 0 w 48"/>
                  <a:gd name="T1" fmla="*/ 41 h 41"/>
                  <a:gd name="T2" fmla="*/ 24 w 48"/>
                  <a:gd name="T3" fmla="*/ 0 h 41"/>
                  <a:gd name="T4" fmla="*/ 48 w 48"/>
                  <a:gd name="T5" fmla="*/ 41 h 41"/>
                  <a:gd name="T6" fmla="*/ 0 w 48"/>
                  <a:gd name="T7" fmla="*/ 41 h 41"/>
                </a:gdLst>
                <a:ahLst/>
                <a:cxnLst>
                  <a:cxn ang="0">
                    <a:pos x="T0" y="T1"/>
                  </a:cxn>
                  <a:cxn ang="0">
                    <a:pos x="T2" y="T3"/>
                  </a:cxn>
                  <a:cxn ang="0">
                    <a:pos x="T4" y="T5"/>
                  </a:cxn>
                  <a:cxn ang="0">
                    <a:pos x="T6" y="T7"/>
                  </a:cxn>
                </a:cxnLst>
                <a:rect l="0" t="0" r="r" b="b"/>
                <a:pathLst>
                  <a:path w="48" h="41">
                    <a:moveTo>
                      <a:pt x="0" y="41"/>
                    </a:moveTo>
                    <a:lnTo>
                      <a:pt x="24" y="0"/>
                    </a:lnTo>
                    <a:lnTo>
                      <a:pt x="48" y="41"/>
                    </a:lnTo>
                    <a:lnTo>
                      <a:pt x="0" y="41"/>
                    </a:lnTo>
                    <a:close/>
                  </a:path>
                </a:pathLst>
              </a:custGeom>
              <a:grpFill/>
              <a:ln>
                <a:noFill/>
              </a:ln>
            </p:spPr>
            <p:txBody>
              <a:bodyPr/>
              <a:lstStyle/>
              <a:p>
                <a:pPr>
                  <a:lnSpc>
                    <a:spcPct val="90000"/>
                  </a:lnSpc>
                  <a:defRPr/>
                </a:pPr>
                <a:endParaRPr lang="en-GB" sz="1588" dirty="0"/>
              </a:p>
            </p:txBody>
          </p:sp>
          <p:sp>
            <p:nvSpPr>
              <p:cNvPr id="592" name="Freeform 302"/>
              <p:cNvSpPr>
                <a:spLocks/>
              </p:cNvSpPr>
              <p:nvPr/>
            </p:nvSpPr>
            <p:spPr bwMode="auto">
              <a:xfrm>
                <a:off x="9424665" y="4179889"/>
                <a:ext cx="69573" cy="65087"/>
              </a:xfrm>
              <a:custGeom>
                <a:avLst/>
                <a:gdLst>
                  <a:gd name="T0" fmla="*/ 0 w 45"/>
                  <a:gd name="T1" fmla="*/ 41 h 41"/>
                  <a:gd name="T2" fmla="*/ 22 w 45"/>
                  <a:gd name="T3" fmla="*/ 0 h 41"/>
                  <a:gd name="T4" fmla="*/ 45 w 45"/>
                  <a:gd name="T5" fmla="*/ 41 h 41"/>
                  <a:gd name="T6" fmla="*/ 0 w 45"/>
                  <a:gd name="T7" fmla="*/ 41 h 41"/>
                </a:gdLst>
                <a:ahLst/>
                <a:cxnLst>
                  <a:cxn ang="0">
                    <a:pos x="T0" y="T1"/>
                  </a:cxn>
                  <a:cxn ang="0">
                    <a:pos x="T2" y="T3"/>
                  </a:cxn>
                  <a:cxn ang="0">
                    <a:pos x="T4" y="T5"/>
                  </a:cxn>
                  <a:cxn ang="0">
                    <a:pos x="T6" y="T7"/>
                  </a:cxn>
                </a:cxnLst>
                <a:rect l="0" t="0" r="r" b="b"/>
                <a:pathLst>
                  <a:path w="45" h="41">
                    <a:moveTo>
                      <a:pt x="0" y="41"/>
                    </a:moveTo>
                    <a:lnTo>
                      <a:pt x="22" y="0"/>
                    </a:lnTo>
                    <a:lnTo>
                      <a:pt x="45" y="41"/>
                    </a:lnTo>
                    <a:lnTo>
                      <a:pt x="0" y="41"/>
                    </a:lnTo>
                    <a:close/>
                  </a:path>
                </a:pathLst>
              </a:custGeom>
              <a:grpFill/>
              <a:ln>
                <a:noFill/>
              </a:ln>
            </p:spPr>
            <p:txBody>
              <a:bodyPr/>
              <a:lstStyle/>
              <a:p>
                <a:pPr>
                  <a:lnSpc>
                    <a:spcPct val="90000"/>
                  </a:lnSpc>
                  <a:defRPr/>
                </a:pPr>
                <a:endParaRPr lang="en-GB" sz="1588" dirty="0"/>
              </a:p>
            </p:txBody>
          </p:sp>
          <p:sp>
            <p:nvSpPr>
              <p:cNvPr id="593" name="Freeform 306"/>
              <p:cNvSpPr>
                <a:spLocks/>
              </p:cNvSpPr>
              <p:nvPr/>
            </p:nvSpPr>
            <p:spPr bwMode="auto">
              <a:xfrm>
                <a:off x="9716121" y="4083051"/>
                <a:ext cx="71454" cy="63500"/>
              </a:xfrm>
              <a:custGeom>
                <a:avLst/>
                <a:gdLst>
                  <a:gd name="T0" fmla="*/ 0 w 45"/>
                  <a:gd name="T1" fmla="*/ 40 h 40"/>
                  <a:gd name="T2" fmla="*/ 24 w 45"/>
                  <a:gd name="T3" fmla="*/ 0 h 40"/>
                  <a:gd name="T4" fmla="*/ 45 w 45"/>
                  <a:gd name="T5" fmla="*/ 40 h 40"/>
                  <a:gd name="T6" fmla="*/ 0 w 45"/>
                  <a:gd name="T7" fmla="*/ 40 h 40"/>
                </a:gdLst>
                <a:ahLst/>
                <a:cxnLst>
                  <a:cxn ang="0">
                    <a:pos x="T0" y="T1"/>
                  </a:cxn>
                  <a:cxn ang="0">
                    <a:pos x="T2" y="T3"/>
                  </a:cxn>
                  <a:cxn ang="0">
                    <a:pos x="T4" y="T5"/>
                  </a:cxn>
                  <a:cxn ang="0">
                    <a:pos x="T6" y="T7"/>
                  </a:cxn>
                </a:cxnLst>
                <a:rect l="0" t="0" r="r" b="b"/>
                <a:pathLst>
                  <a:path w="45" h="40">
                    <a:moveTo>
                      <a:pt x="0" y="40"/>
                    </a:moveTo>
                    <a:lnTo>
                      <a:pt x="24" y="0"/>
                    </a:lnTo>
                    <a:lnTo>
                      <a:pt x="45" y="40"/>
                    </a:lnTo>
                    <a:lnTo>
                      <a:pt x="0" y="40"/>
                    </a:lnTo>
                    <a:close/>
                  </a:path>
                </a:pathLst>
              </a:custGeom>
              <a:grpFill/>
              <a:ln>
                <a:noFill/>
              </a:ln>
            </p:spPr>
            <p:txBody>
              <a:bodyPr/>
              <a:lstStyle/>
              <a:p>
                <a:pPr>
                  <a:lnSpc>
                    <a:spcPct val="90000"/>
                  </a:lnSpc>
                  <a:defRPr/>
                </a:pPr>
                <a:endParaRPr lang="en-GB" sz="1588" dirty="0"/>
              </a:p>
            </p:txBody>
          </p:sp>
          <p:sp>
            <p:nvSpPr>
              <p:cNvPr id="594" name="Freeform 310"/>
              <p:cNvSpPr>
                <a:spLocks/>
              </p:cNvSpPr>
              <p:nvPr/>
            </p:nvSpPr>
            <p:spPr bwMode="auto">
              <a:xfrm>
                <a:off x="10005697" y="4083051"/>
                <a:ext cx="73335" cy="63500"/>
              </a:xfrm>
              <a:custGeom>
                <a:avLst/>
                <a:gdLst>
                  <a:gd name="T0" fmla="*/ 0 w 45"/>
                  <a:gd name="T1" fmla="*/ 40 h 40"/>
                  <a:gd name="T2" fmla="*/ 21 w 45"/>
                  <a:gd name="T3" fmla="*/ 0 h 40"/>
                  <a:gd name="T4" fmla="*/ 45 w 45"/>
                  <a:gd name="T5" fmla="*/ 40 h 40"/>
                  <a:gd name="T6" fmla="*/ 0 w 45"/>
                  <a:gd name="T7" fmla="*/ 40 h 40"/>
                </a:gdLst>
                <a:ahLst/>
                <a:cxnLst>
                  <a:cxn ang="0">
                    <a:pos x="T0" y="T1"/>
                  </a:cxn>
                  <a:cxn ang="0">
                    <a:pos x="T2" y="T3"/>
                  </a:cxn>
                  <a:cxn ang="0">
                    <a:pos x="T4" y="T5"/>
                  </a:cxn>
                  <a:cxn ang="0">
                    <a:pos x="T6" y="T7"/>
                  </a:cxn>
                </a:cxnLst>
                <a:rect l="0" t="0" r="r" b="b"/>
                <a:pathLst>
                  <a:path w="45" h="40">
                    <a:moveTo>
                      <a:pt x="0" y="40"/>
                    </a:moveTo>
                    <a:lnTo>
                      <a:pt x="21" y="0"/>
                    </a:lnTo>
                    <a:lnTo>
                      <a:pt x="45" y="40"/>
                    </a:lnTo>
                    <a:lnTo>
                      <a:pt x="0" y="40"/>
                    </a:lnTo>
                    <a:close/>
                  </a:path>
                </a:pathLst>
              </a:custGeom>
              <a:grpFill/>
              <a:ln>
                <a:noFill/>
              </a:ln>
            </p:spPr>
            <p:txBody>
              <a:bodyPr/>
              <a:lstStyle/>
              <a:p>
                <a:pPr>
                  <a:lnSpc>
                    <a:spcPct val="90000"/>
                  </a:lnSpc>
                  <a:defRPr/>
                </a:pPr>
                <a:endParaRPr lang="en-GB" sz="1588" dirty="0"/>
              </a:p>
            </p:txBody>
          </p:sp>
          <p:sp>
            <p:nvSpPr>
              <p:cNvPr id="595" name="Freeform 314"/>
              <p:cNvSpPr>
                <a:spLocks/>
              </p:cNvSpPr>
              <p:nvPr/>
            </p:nvSpPr>
            <p:spPr bwMode="auto">
              <a:xfrm>
                <a:off x="10293393" y="4075114"/>
                <a:ext cx="77094" cy="63500"/>
              </a:xfrm>
              <a:custGeom>
                <a:avLst/>
                <a:gdLst>
                  <a:gd name="T0" fmla="*/ 0 w 47"/>
                  <a:gd name="T1" fmla="*/ 40 h 40"/>
                  <a:gd name="T2" fmla="*/ 24 w 47"/>
                  <a:gd name="T3" fmla="*/ 0 h 40"/>
                  <a:gd name="T4" fmla="*/ 47 w 47"/>
                  <a:gd name="T5" fmla="*/ 40 h 40"/>
                  <a:gd name="T6" fmla="*/ 0 w 47"/>
                  <a:gd name="T7" fmla="*/ 40 h 40"/>
                </a:gdLst>
                <a:ahLst/>
                <a:cxnLst>
                  <a:cxn ang="0">
                    <a:pos x="T0" y="T1"/>
                  </a:cxn>
                  <a:cxn ang="0">
                    <a:pos x="T2" y="T3"/>
                  </a:cxn>
                  <a:cxn ang="0">
                    <a:pos x="T4" y="T5"/>
                  </a:cxn>
                  <a:cxn ang="0">
                    <a:pos x="T6" y="T7"/>
                  </a:cxn>
                </a:cxnLst>
                <a:rect l="0" t="0" r="r" b="b"/>
                <a:pathLst>
                  <a:path w="47" h="40">
                    <a:moveTo>
                      <a:pt x="0" y="40"/>
                    </a:moveTo>
                    <a:lnTo>
                      <a:pt x="24" y="0"/>
                    </a:lnTo>
                    <a:lnTo>
                      <a:pt x="47" y="40"/>
                    </a:lnTo>
                    <a:lnTo>
                      <a:pt x="0" y="40"/>
                    </a:lnTo>
                    <a:close/>
                  </a:path>
                </a:pathLst>
              </a:custGeom>
              <a:grpFill/>
              <a:ln>
                <a:noFill/>
              </a:ln>
            </p:spPr>
            <p:txBody>
              <a:bodyPr/>
              <a:lstStyle/>
              <a:p>
                <a:pPr>
                  <a:lnSpc>
                    <a:spcPct val="90000"/>
                  </a:lnSpc>
                  <a:defRPr/>
                </a:pPr>
                <a:endParaRPr lang="en-GB" sz="1588" dirty="0"/>
              </a:p>
            </p:txBody>
          </p:sp>
          <p:sp>
            <p:nvSpPr>
              <p:cNvPr id="596" name="Freeform 318"/>
              <p:cNvSpPr>
                <a:spLocks/>
              </p:cNvSpPr>
              <p:nvPr/>
            </p:nvSpPr>
            <p:spPr bwMode="auto">
              <a:xfrm>
                <a:off x="10582969" y="4025901"/>
                <a:ext cx="77094" cy="65088"/>
              </a:xfrm>
              <a:custGeom>
                <a:avLst/>
                <a:gdLst>
                  <a:gd name="T0" fmla="*/ 0 w 48"/>
                  <a:gd name="T1" fmla="*/ 41 h 41"/>
                  <a:gd name="T2" fmla="*/ 24 w 48"/>
                  <a:gd name="T3" fmla="*/ 0 h 41"/>
                  <a:gd name="T4" fmla="*/ 48 w 48"/>
                  <a:gd name="T5" fmla="*/ 41 h 41"/>
                  <a:gd name="T6" fmla="*/ 0 w 48"/>
                  <a:gd name="T7" fmla="*/ 41 h 41"/>
                </a:gdLst>
                <a:ahLst/>
                <a:cxnLst>
                  <a:cxn ang="0">
                    <a:pos x="T0" y="T1"/>
                  </a:cxn>
                  <a:cxn ang="0">
                    <a:pos x="T2" y="T3"/>
                  </a:cxn>
                  <a:cxn ang="0">
                    <a:pos x="T4" y="T5"/>
                  </a:cxn>
                  <a:cxn ang="0">
                    <a:pos x="T6" y="T7"/>
                  </a:cxn>
                </a:cxnLst>
                <a:rect l="0" t="0" r="r" b="b"/>
                <a:pathLst>
                  <a:path w="48" h="41">
                    <a:moveTo>
                      <a:pt x="0" y="41"/>
                    </a:moveTo>
                    <a:lnTo>
                      <a:pt x="24" y="0"/>
                    </a:lnTo>
                    <a:lnTo>
                      <a:pt x="48" y="41"/>
                    </a:lnTo>
                    <a:lnTo>
                      <a:pt x="0" y="41"/>
                    </a:lnTo>
                    <a:close/>
                  </a:path>
                </a:pathLst>
              </a:custGeom>
              <a:grpFill/>
              <a:ln>
                <a:noFill/>
              </a:ln>
            </p:spPr>
            <p:txBody>
              <a:bodyPr/>
              <a:lstStyle/>
              <a:p>
                <a:pPr>
                  <a:lnSpc>
                    <a:spcPct val="90000"/>
                  </a:lnSpc>
                  <a:defRPr/>
                </a:pPr>
                <a:endParaRPr lang="en-GB" sz="1588" dirty="0"/>
              </a:p>
            </p:txBody>
          </p:sp>
        </p:grpSp>
        <p:sp>
          <p:nvSpPr>
            <p:cNvPr id="598" name="TextBox 597"/>
            <p:cNvSpPr txBox="1"/>
            <p:nvPr/>
          </p:nvSpPr>
          <p:spPr>
            <a:xfrm>
              <a:off x="2541168" y="5668704"/>
              <a:ext cx="1058022" cy="296759"/>
            </a:xfrm>
            <a:prstGeom prst="rect">
              <a:avLst/>
            </a:prstGeom>
            <a:noFill/>
          </p:spPr>
          <p:txBody>
            <a:bodyPr wrap="none" lIns="89896" tIns="44948" rIns="89896" bIns="44948">
              <a:spAutoFit/>
            </a:bodyPr>
            <a:lstStyle/>
            <a:p>
              <a:pPr algn="ctr">
                <a:lnSpc>
                  <a:spcPct val="90000"/>
                </a:lnSpc>
                <a:defRPr/>
              </a:pPr>
              <a:r>
                <a:rPr lang="en-GB" sz="1235" dirty="0"/>
                <a:t>Visit (week)</a:t>
              </a:r>
            </a:p>
          </p:txBody>
        </p:sp>
      </p:grpSp>
    </p:spTree>
    <p:extLst>
      <p:ext uri="{BB962C8B-B14F-4D97-AF65-F5344CB8AC3E}">
        <p14:creationId xmlns:p14="http://schemas.microsoft.com/office/powerpoint/2010/main" val="4068714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220503"/>
            <a:ext cx="11868150" cy="1010526"/>
          </a:xfrm>
        </p:spPr>
        <p:txBody>
          <a:bodyPr>
            <a:noAutofit/>
          </a:bodyPr>
          <a:lstStyle/>
          <a:p>
            <a:r>
              <a:rPr lang="en-US" sz="3600" dirty="0">
                <a:solidFill>
                  <a:schemeClr val="tx1"/>
                </a:solidFill>
              </a:rPr>
              <a:t>Reslizumab Reduced Frequency of Asthma Exacerbations (Primary Endpoint)</a:t>
            </a:r>
          </a:p>
        </p:txBody>
      </p:sp>
      <p:sp>
        <p:nvSpPr>
          <p:cNvPr id="420" name="Content Placeholder 2"/>
          <p:cNvSpPr txBox="1">
            <a:spLocks/>
          </p:cNvSpPr>
          <p:nvPr/>
        </p:nvSpPr>
        <p:spPr>
          <a:xfrm>
            <a:off x="2248837" y="5019673"/>
            <a:ext cx="7990810" cy="663796"/>
          </a:xfrm>
          <a:prstGeom prst="rect">
            <a:avLst/>
          </a:prstGeom>
          <a:noFill/>
          <a:ln>
            <a:noFill/>
          </a:ln>
        </p:spPr>
        <p:txBody>
          <a:bodyPr lIns="0" tIns="0" rIns="0" bIns="0"/>
          <a:lstStyle>
            <a:lvl1pPr marL="342900" indent="-342900" algn="l" rtl="0" eaLnBrk="0" fontAlgn="base" hangingPunct="0">
              <a:spcBef>
                <a:spcPct val="20000"/>
              </a:spcBef>
              <a:spcAft>
                <a:spcPct val="0"/>
              </a:spcAft>
              <a:buClr>
                <a:srgbClr val="4D4D4D"/>
              </a:buClr>
              <a:buFont typeface="Wingdings" pitchFamily="2" charset="2"/>
              <a:buChar char="§"/>
              <a:defRPr sz="2000">
                <a:solidFill>
                  <a:srgbClr val="333333"/>
                </a:solidFill>
                <a:latin typeface="+mn-lt"/>
                <a:ea typeface="+mn-ea"/>
                <a:cs typeface="+mn-cs"/>
              </a:defRPr>
            </a:lvl1pPr>
            <a:lvl2pPr marL="742950" indent="-285750" algn="l" rtl="0" eaLnBrk="0" fontAlgn="base" hangingPunct="0">
              <a:spcBef>
                <a:spcPct val="20000"/>
              </a:spcBef>
              <a:spcAft>
                <a:spcPct val="0"/>
              </a:spcAft>
              <a:buClr>
                <a:schemeClr val="hlink"/>
              </a:buClr>
              <a:buFont typeface="Wingdings" pitchFamily="2" charset="2"/>
              <a:buChar char="§"/>
              <a:defRPr sz="1600">
                <a:solidFill>
                  <a:srgbClr val="333333"/>
                </a:solidFill>
                <a:latin typeface="+mn-lt"/>
                <a:cs typeface="+mn-cs"/>
              </a:defRPr>
            </a:lvl2pPr>
            <a:lvl3pPr marL="1143000" indent="-228600" algn="l" rtl="0" eaLnBrk="0" fontAlgn="base" hangingPunct="0">
              <a:spcBef>
                <a:spcPct val="20000"/>
              </a:spcBef>
              <a:spcAft>
                <a:spcPct val="0"/>
              </a:spcAft>
              <a:buClr>
                <a:srgbClr val="FFC20E"/>
              </a:buClr>
              <a:buFont typeface="Wingdings" pitchFamily="2" charset="2"/>
              <a:buChar char="§"/>
              <a:defRPr sz="1600">
                <a:solidFill>
                  <a:srgbClr val="333333"/>
                </a:solidFill>
                <a:latin typeface="+mn-lt"/>
                <a:cs typeface="+mn-cs"/>
              </a:defRPr>
            </a:lvl3pPr>
            <a:lvl4pPr marL="1600200" indent="-228600" algn="l" rtl="0" eaLnBrk="0" fontAlgn="base" hangingPunct="0">
              <a:spcBef>
                <a:spcPct val="20000"/>
              </a:spcBef>
              <a:spcAft>
                <a:spcPct val="0"/>
              </a:spcAft>
              <a:buClr>
                <a:srgbClr val="0071BC"/>
              </a:buClr>
              <a:buFont typeface="Wingdings" pitchFamily="2" charset="2"/>
              <a:buChar char="§"/>
              <a:defRPr sz="1600">
                <a:solidFill>
                  <a:srgbClr val="333333"/>
                </a:solidFill>
                <a:latin typeface="+mn-lt"/>
                <a:cs typeface="+mn-cs"/>
              </a:defRPr>
            </a:lvl4pPr>
            <a:lvl5pPr marL="2057400" indent="-228600" algn="l" rtl="0" eaLnBrk="0" fontAlgn="base" hangingPunct="0">
              <a:spcBef>
                <a:spcPct val="20000"/>
              </a:spcBef>
              <a:spcAft>
                <a:spcPct val="0"/>
              </a:spcAft>
              <a:buClr>
                <a:schemeClr val="accent2"/>
              </a:buClr>
              <a:buFont typeface="Wingdings" pitchFamily="2" charset="2"/>
              <a:buChar char="§"/>
              <a:defRPr sz="1600">
                <a:solidFill>
                  <a:srgbClr val="333333"/>
                </a:solidFill>
                <a:latin typeface="+mn-lt"/>
                <a:cs typeface="+mn-cs"/>
              </a:defRPr>
            </a:lvl5pPr>
            <a:lvl6pPr marL="2514600" indent="-228600" algn="l" rtl="0" fontAlgn="base">
              <a:spcBef>
                <a:spcPct val="20000"/>
              </a:spcBef>
              <a:spcAft>
                <a:spcPct val="0"/>
              </a:spcAft>
              <a:buClr>
                <a:schemeClr val="accent2"/>
              </a:buClr>
              <a:buFont typeface="Wingdings" pitchFamily="2" charset="2"/>
              <a:buChar char="§"/>
              <a:defRPr sz="1600">
                <a:solidFill>
                  <a:srgbClr val="333333"/>
                </a:solidFill>
                <a:latin typeface="+mn-lt"/>
                <a:cs typeface="+mn-cs"/>
              </a:defRPr>
            </a:lvl6pPr>
            <a:lvl7pPr marL="2971800" indent="-228600" algn="l" rtl="0" fontAlgn="base">
              <a:spcBef>
                <a:spcPct val="20000"/>
              </a:spcBef>
              <a:spcAft>
                <a:spcPct val="0"/>
              </a:spcAft>
              <a:buClr>
                <a:schemeClr val="accent2"/>
              </a:buClr>
              <a:buFont typeface="Wingdings" pitchFamily="2" charset="2"/>
              <a:buChar char="§"/>
              <a:defRPr sz="1600">
                <a:solidFill>
                  <a:srgbClr val="333333"/>
                </a:solidFill>
                <a:latin typeface="+mn-lt"/>
                <a:cs typeface="+mn-cs"/>
              </a:defRPr>
            </a:lvl7pPr>
            <a:lvl8pPr marL="3429000" indent="-228600" algn="l" rtl="0" fontAlgn="base">
              <a:spcBef>
                <a:spcPct val="20000"/>
              </a:spcBef>
              <a:spcAft>
                <a:spcPct val="0"/>
              </a:spcAft>
              <a:buClr>
                <a:schemeClr val="accent2"/>
              </a:buClr>
              <a:buFont typeface="Wingdings" pitchFamily="2" charset="2"/>
              <a:buChar char="§"/>
              <a:defRPr sz="1600">
                <a:solidFill>
                  <a:srgbClr val="333333"/>
                </a:solidFill>
                <a:latin typeface="+mn-lt"/>
                <a:cs typeface="+mn-cs"/>
              </a:defRPr>
            </a:lvl8pPr>
            <a:lvl9pPr marL="3886200" indent="-228600" algn="l" rtl="0" fontAlgn="base">
              <a:spcBef>
                <a:spcPct val="20000"/>
              </a:spcBef>
              <a:spcAft>
                <a:spcPct val="0"/>
              </a:spcAft>
              <a:buClr>
                <a:schemeClr val="accent2"/>
              </a:buClr>
              <a:buFont typeface="Wingdings" pitchFamily="2" charset="2"/>
              <a:buChar char="§"/>
              <a:defRPr sz="1600">
                <a:solidFill>
                  <a:srgbClr val="333333"/>
                </a:solidFill>
                <a:latin typeface="+mn-lt"/>
                <a:cs typeface="+mn-cs"/>
              </a:defRPr>
            </a:lvl9pPr>
          </a:lstStyle>
          <a:p>
            <a:pPr marL="47628" indent="0">
              <a:buClr>
                <a:schemeClr val="bg1"/>
              </a:buClr>
              <a:buNone/>
            </a:pPr>
            <a:r>
              <a:rPr lang="en-US" altLang="en-US" sz="2118" kern="0" dirty="0">
                <a:solidFill>
                  <a:schemeClr val="tx1"/>
                </a:solidFill>
              </a:rPr>
              <a:t>Reslizumab was associated with a significant reduction in the clinical asthma exacerbation rate (primary endpoint) compared with placebo.</a:t>
            </a:r>
            <a:endParaRPr lang="en-US" sz="2118" kern="0" dirty="0">
              <a:solidFill>
                <a:schemeClr val="tx1"/>
              </a:solidFill>
            </a:endParaRPr>
          </a:p>
        </p:txBody>
      </p:sp>
      <p:grpSp>
        <p:nvGrpSpPr>
          <p:cNvPr id="4" name="Group 3">
            <a:extLst>
              <a:ext uri="{FF2B5EF4-FFF2-40B4-BE49-F238E27FC236}">
                <a16:creationId xmlns:a16="http://schemas.microsoft.com/office/drawing/2014/main" id="{76033824-3CB8-494A-9AC3-F80298DF780D}"/>
              </a:ext>
            </a:extLst>
          </p:cNvPr>
          <p:cNvGrpSpPr/>
          <p:nvPr/>
        </p:nvGrpSpPr>
        <p:grpSpPr>
          <a:xfrm>
            <a:off x="2454304" y="1128948"/>
            <a:ext cx="7579875" cy="3745155"/>
            <a:chOff x="2299059" y="1231247"/>
            <a:chExt cx="7579875" cy="4161064"/>
          </a:xfrm>
        </p:grpSpPr>
        <p:graphicFrame>
          <p:nvGraphicFramePr>
            <p:cNvPr id="417" name="Chart 416"/>
            <p:cNvGraphicFramePr>
              <a:graphicFrameLocks/>
            </p:cNvGraphicFramePr>
            <p:nvPr>
              <p:extLst>
                <p:ext uri="{D42A27DB-BD31-4B8C-83A1-F6EECF244321}">
                  <p14:modId xmlns:p14="http://schemas.microsoft.com/office/powerpoint/2010/main" val="4294561270"/>
                </p:ext>
              </p:extLst>
            </p:nvPr>
          </p:nvGraphicFramePr>
          <p:xfrm>
            <a:off x="2471641" y="1231247"/>
            <a:ext cx="7255007" cy="4161064"/>
          </p:xfrm>
          <a:graphic>
            <a:graphicData uri="http://schemas.openxmlformats.org/drawingml/2006/chart">
              <c:chart xmlns:c="http://schemas.openxmlformats.org/drawingml/2006/chart" xmlns:r="http://schemas.openxmlformats.org/officeDocument/2006/relationships" r:id="rId3"/>
            </a:graphicData>
          </a:graphic>
        </p:graphicFrame>
        <p:sp>
          <p:nvSpPr>
            <p:cNvPr id="419" name="TextBox 418"/>
            <p:cNvSpPr txBox="1"/>
            <p:nvPr/>
          </p:nvSpPr>
          <p:spPr>
            <a:xfrm>
              <a:off x="2299059" y="1245157"/>
              <a:ext cx="7579875" cy="335136"/>
            </a:xfrm>
            <a:prstGeom prst="rect">
              <a:avLst/>
            </a:prstGeom>
            <a:noFill/>
            <a:ln>
              <a:noFill/>
            </a:ln>
          </p:spPr>
          <p:txBody>
            <a:bodyPr wrap="square" lIns="89896" tIns="44948" rIns="89896" bIns="44948" rtlCol="0">
              <a:spAutoFit/>
            </a:bodyPr>
            <a:lstStyle/>
            <a:p>
              <a:pPr algn="ctr"/>
              <a:r>
                <a:rPr lang="en-US" sz="1588" b="1" dirty="0"/>
                <a:t>CAEs per patient per year</a:t>
              </a:r>
            </a:p>
          </p:txBody>
        </p:sp>
        <p:sp>
          <p:nvSpPr>
            <p:cNvPr id="421" name="TextBox 420"/>
            <p:cNvSpPr txBox="1"/>
            <p:nvPr/>
          </p:nvSpPr>
          <p:spPr>
            <a:xfrm>
              <a:off x="8249174" y="1769481"/>
              <a:ext cx="1003889" cy="308077"/>
            </a:xfrm>
            <a:prstGeom prst="rect">
              <a:avLst/>
            </a:prstGeom>
            <a:noFill/>
            <a:ln>
              <a:noFill/>
            </a:ln>
          </p:spPr>
          <p:txBody>
            <a:bodyPr wrap="none" lIns="89896" tIns="44948" rIns="89896" bIns="44948" rtlCol="0">
              <a:spAutoFit/>
            </a:bodyPr>
            <a:lstStyle/>
            <a:p>
              <a:r>
                <a:rPr lang="en-US" sz="1412" b="1" dirty="0"/>
                <a:t>*</a:t>
              </a:r>
              <a:r>
                <a:rPr lang="en-US" sz="1412" b="1" i="1" dirty="0"/>
                <a:t>P</a:t>
              </a:r>
              <a:r>
                <a:rPr lang="en-US" sz="1412" b="1" dirty="0"/>
                <a:t>&lt;0.0001 </a:t>
              </a:r>
            </a:p>
          </p:txBody>
        </p:sp>
        <p:sp>
          <p:nvSpPr>
            <p:cNvPr id="422" name="TextBox 421"/>
            <p:cNvSpPr txBox="1"/>
            <p:nvPr/>
          </p:nvSpPr>
          <p:spPr>
            <a:xfrm>
              <a:off x="3836974" y="2822305"/>
              <a:ext cx="393705" cy="389445"/>
            </a:xfrm>
            <a:prstGeom prst="rect">
              <a:avLst/>
            </a:prstGeom>
            <a:noFill/>
            <a:ln>
              <a:noFill/>
            </a:ln>
          </p:spPr>
          <p:txBody>
            <a:bodyPr wrap="square" lIns="89896" tIns="44948" rIns="89896" bIns="44948" rtlCol="0">
              <a:spAutoFit/>
            </a:bodyPr>
            <a:lstStyle/>
            <a:p>
              <a:r>
                <a:rPr lang="en-US" sz="1941" dirty="0"/>
                <a:t>*</a:t>
              </a:r>
            </a:p>
          </p:txBody>
        </p:sp>
        <p:sp>
          <p:nvSpPr>
            <p:cNvPr id="423" name="TextBox 422"/>
            <p:cNvSpPr txBox="1"/>
            <p:nvPr/>
          </p:nvSpPr>
          <p:spPr>
            <a:xfrm>
              <a:off x="9104889" y="3045864"/>
              <a:ext cx="304980" cy="389445"/>
            </a:xfrm>
            <a:prstGeom prst="rect">
              <a:avLst/>
            </a:prstGeom>
            <a:noFill/>
            <a:ln>
              <a:noFill/>
            </a:ln>
          </p:spPr>
          <p:txBody>
            <a:bodyPr wrap="none" lIns="89896" tIns="44948" rIns="89896" bIns="44948" rtlCol="0">
              <a:spAutoFit/>
            </a:bodyPr>
            <a:lstStyle/>
            <a:p>
              <a:r>
                <a:rPr lang="en-US" sz="1941" dirty="0"/>
                <a:t>*</a:t>
              </a:r>
            </a:p>
          </p:txBody>
        </p:sp>
        <p:sp>
          <p:nvSpPr>
            <p:cNvPr id="424" name="TextBox 423"/>
            <p:cNvSpPr txBox="1"/>
            <p:nvPr/>
          </p:nvSpPr>
          <p:spPr>
            <a:xfrm>
              <a:off x="5939262" y="2864059"/>
              <a:ext cx="304980" cy="389445"/>
            </a:xfrm>
            <a:prstGeom prst="rect">
              <a:avLst/>
            </a:prstGeom>
            <a:noFill/>
            <a:ln>
              <a:noFill/>
            </a:ln>
          </p:spPr>
          <p:txBody>
            <a:bodyPr wrap="none" lIns="89896" tIns="44948" rIns="89896" bIns="44948" rtlCol="0">
              <a:spAutoFit/>
            </a:bodyPr>
            <a:lstStyle/>
            <a:p>
              <a:r>
                <a:rPr lang="en-US" sz="1941" dirty="0"/>
                <a:t>*</a:t>
              </a:r>
            </a:p>
          </p:txBody>
        </p:sp>
        <p:sp>
          <p:nvSpPr>
            <p:cNvPr id="425" name="TextBox 424"/>
            <p:cNvSpPr txBox="1"/>
            <p:nvPr/>
          </p:nvSpPr>
          <p:spPr>
            <a:xfrm>
              <a:off x="6962303" y="2979070"/>
              <a:ext cx="304980" cy="389445"/>
            </a:xfrm>
            <a:prstGeom prst="rect">
              <a:avLst/>
            </a:prstGeom>
            <a:noFill/>
            <a:ln>
              <a:noFill/>
            </a:ln>
          </p:spPr>
          <p:txBody>
            <a:bodyPr wrap="none" lIns="89896" tIns="44948" rIns="89896" bIns="44948" rtlCol="0">
              <a:spAutoFit/>
            </a:bodyPr>
            <a:lstStyle/>
            <a:p>
              <a:r>
                <a:rPr lang="en-US" sz="1941" dirty="0"/>
                <a:t>*</a:t>
              </a:r>
            </a:p>
          </p:txBody>
        </p:sp>
        <p:sp>
          <p:nvSpPr>
            <p:cNvPr id="426" name="TextBox 425"/>
            <p:cNvSpPr txBox="1"/>
            <p:nvPr/>
          </p:nvSpPr>
          <p:spPr>
            <a:xfrm>
              <a:off x="8029306" y="3046718"/>
              <a:ext cx="304980" cy="389445"/>
            </a:xfrm>
            <a:prstGeom prst="rect">
              <a:avLst/>
            </a:prstGeom>
            <a:noFill/>
            <a:ln>
              <a:noFill/>
            </a:ln>
          </p:spPr>
          <p:txBody>
            <a:bodyPr wrap="none" lIns="89896" tIns="44948" rIns="89896" bIns="44948" rtlCol="0">
              <a:spAutoFit/>
            </a:bodyPr>
            <a:lstStyle/>
            <a:p>
              <a:r>
                <a:rPr lang="en-US" sz="1941" dirty="0"/>
                <a:t>*</a:t>
              </a:r>
            </a:p>
          </p:txBody>
        </p:sp>
        <p:sp>
          <p:nvSpPr>
            <p:cNvPr id="427" name="TextBox 426"/>
            <p:cNvSpPr txBox="1"/>
            <p:nvPr/>
          </p:nvSpPr>
          <p:spPr>
            <a:xfrm>
              <a:off x="4877757" y="2823651"/>
              <a:ext cx="304980" cy="389445"/>
            </a:xfrm>
            <a:prstGeom prst="rect">
              <a:avLst/>
            </a:prstGeom>
            <a:noFill/>
            <a:ln>
              <a:noFill/>
            </a:ln>
          </p:spPr>
          <p:txBody>
            <a:bodyPr wrap="none" lIns="89896" tIns="44948" rIns="89896" bIns="44948" rtlCol="0">
              <a:spAutoFit/>
            </a:bodyPr>
            <a:lstStyle/>
            <a:p>
              <a:r>
                <a:rPr lang="en-US" sz="1941" dirty="0"/>
                <a:t>*</a:t>
              </a:r>
            </a:p>
          </p:txBody>
        </p:sp>
      </p:grpSp>
      <p:sp>
        <p:nvSpPr>
          <p:cNvPr id="3" name="TextBox 2"/>
          <p:cNvSpPr txBox="1"/>
          <p:nvPr/>
        </p:nvSpPr>
        <p:spPr>
          <a:xfrm>
            <a:off x="4096367" y="5818832"/>
            <a:ext cx="8176367" cy="282385"/>
          </a:xfrm>
          <a:prstGeom prst="rect">
            <a:avLst/>
          </a:prstGeom>
          <a:noFill/>
        </p:spPr>
        <p:txBody>
          <a:bodyPr wrap="square" rtlCol="0">
            <a:spAutoFit/>
          </a:bodyPr>
          <a:lstStyle/>
          <a:p>
            <a:r>
              <a:rPr lang="en-US" sz="1235" dirty="0"/>
              <a:t>Adjudicated CAE Rate represents events per patient per year.  Pooled data from 3082 and 3083.</a:t>
            </a:r>
          </a:p>
        </p:txBody>
      </p:sp>
      <p:sp>
        <p:nvSpPr>
          <p:cNvPr id="19" name="Text Placeholder 4">
            <a:extLst>
              <a:ext uri="{FF2B5EF4-FFF2-40B4-BE49-F238E27FC236}">
                <a16:creationId xmlns:a16="http://schemas.microsoft.com/office/drawing/2014/main" id="{D6BAAC9B-B8C4-447B-AABA-52B172709FEA}"/>
              </a:ext>
            </a:extLst>
          </p:cNvPr>
          <p:cNvSpPr txBox="1">
            <a:spLocks/>
          </p:cNvSpPr>
          <p:nvPr/>
        </p:nvSpPr>
        <p:spPr>
          <a:xfrm>
            <a:off x="2896765" y="6146238"/>
            <a:ext cx="6079700" cy="254409"/>
          </a:xfrm>
          <a:prstGeom prst="rect">
            <a:avLst/>
          </a:prstGeom>
        </p:spPr>
        <p:txBody>
          <a:bodyPr vert="horz" lIns="91440" tIns="45720" rIns="91440" bIns="45720" rtlCol="0" anchor="b">
            <a:noAutofit/>
          </a:bodyPr>
          <a:lstStyle>
            <a:lvl1pPr marL="0" indent="0" algn="l" defTabSz="457200" rtl="0" eaLnBrk="1" latinLnBrk="0" hangingPunct="1">
              <a:lnSpc>
                <a:spcPct val="90000"/>
              </a:lnSpc>
              <a:spcBef>
                <a:spcPts val="0"/>
              </a:spcBef>
              <a:buClr>
                <a:schemeClr val="tx1">
                  <a:lumMod val="65000"/>
                  <a:lumOff val="35000"/>
                </a:schemeClr>
              </a:buClr>
              <a:buFont typeface="Arial"/>
              <a:buNone/>
              <a:defRPr sz="1059" b="1" kern="1200" baseline="0">
                <a:solidFill>
                  <a:schemeClr val="bg1"/>
                </a:solidFill>
                <a:latin typeface="+mn-lt"/>
                <a:ea typeface="+mn-ea"/>
                <a:cs typeface="+mn-cs"/>
              </a:defRPr>
            </a:lvl1pPr>
            <a:lvl2pPr marL="403386" indent="0" algn="l" defTabSz="457200" rtl="0" eaLnBrk="1" latinLnBrk="0" hangingPunct="1">
              <a:lnSpc>
                <a:spcPct val="90000"/>
              </a:lnSpc>
              <a:spcBef>
                <a:spcPts val="0"/>
              </a:spcBef>
              <a:buClr>
                <a:schemeClr val="tx1">
                  <a:lumMod val="65000"/>
                  <a:lumOff val="35000"/>
                </a:schemeClr>
              </a:buClr>
              <a:buFont typeface="Arial"/>
              <a:buNone/>
              <a:defRPr sz="1059" kern="1200" baseline="0">
                <a:solidFill>
                  <a:schemeClr val="bg1"/>
                </a:solidFill>
                <a:latin typeface="+mn-lt"/>
                <a:ea typeface="+mn-ea"/>
                <a:cs typeface="+mn-cs"/>
              </a:defRPr>
            </a:lvl2pPr>
            <a:lvl3pPr marL="806771" indent="0" algn="l" defTabSz="457200" rtl="0" eaLnBrk="1" latinLnBrk="0" hangingPunct="1">
              <a:lnSpc>
                <a:spcPct val="90000"/>
              </a:lnSpc>
              <a:spcBef>
                <a:spcPts val="0"/>
              </a:spcBef>
              <a:buClr>
                <a:schemeClr val="tx1">
                  <a:lumMod val="65000"/>
                  <a:lumOff val="35000"/>
                </a:schemeClr>
              </a:buClr>
              <a:buFont typeface="Arial"/>
              <a:buNone/>
              <a:defRPr sz="1059" kern="1200" baseline="0">
                <a:solidFill>
                  <a:schemeClr val="bg1"/>
                </a:solidFill>
                <a:latin typeface="+mn-lt"/>
                <a:ea typeface="+mn-ea"/>
                <a:cs typeface="+mn-cs"/>
              </a:defRPr>
            </a:lvl3pPr>
            <a:lvl4pPr marL="1210157" indent="0" algn="l" defTabSz="457200" rtl="0" eaLnBrk="1" latinLnBrk="0" hangingPunct="1">
              <a:lnSpc>
                <a:spcPct val="90000"/>
              </a:lnSpc>
              <a:spcBef>
                <a:spcPts val="0"/>
              </a:spcBef>
              <a:buClr>
                <a:schemeClr val="tx1">
                  <a:lumMod val="65000"/>
                  <a:lumOff val="35000"/>
                </a:schemeClr>
              </a:buClr>
              <a:buFont typeface="Arial"/>
              <a:buNone/>
              <a:defRPr sz="1059" kern="1200" baseline="0">
                <a:solidFill>
                  <a:schemeClr val="bg1"/>
                </a:solidFill>
                <a:latin typeface="+mn-lt"/>
                <a:ea typeface="+mn-ea"/>
                <a:cs typeface="+mn-cs"/>
              </a:defRPr>
            </a:lvl4pPr>
            <a:lvl5pPr marL="1613544" indent="0" algn="l" defTabSz="457200" rtl="0" eaLnBrk="1" latinLnBrk="0" hangingPunct="1">
              <a:lnSpc>
                <a:spcPct val="90000"/>
              </a:lnSpc>
              <a:spcBef>
                <a:spcPts val="0"/>
              </a:spcBef>
              <a:buClr>
                <a:schemeClr val="tx1">
                  <a:lumMod val="65000"/>
                  <a:lumOff val="35000"/>
                </a:schemeClr>
              </a:buClr>
              <a:buFont typeface="Arial"/>
              <a:buNone/>
              <a:defRPr sz="1059" kern="1200" baseline="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200" b="0" dirty="0">
                <a:solidFill>
                  <a:schemeClr val="tx1"/>
                </a:solidFill>
              </a:rPr>
              <a:t>Castro M, et al. </a:t>
            </a:r>
            <a:r>
              <a:rPr lang="en-GB" sz="1200" b="0" i="1" dirty="0">
                <a:solidFill>
                  <a:schemeClr val="tx1"/>
                </a:solidFill>
              </a:rPr>
              <a:t>Lancet Respir Med. </a:t>
            </a:r>
            <a:r>
              <a:rPr lang="en-GB" sz="1200" b="0" dirty="0">
                <a:solidFill>
                  <a:schemeClr val="tx1"/>
                </a:solidFill>
              </a:rPr>
              <a:t>2015;3(5):355-366.</a:t>
            </a:r>
          </a:p>
        </p:txBody>
      </p:sp>
    </p:spTree>
    <p:extLst>
      <p:ext uri="{BB962C8B-B14F-4D97-AF65-F5344CB8AC3E}">
        <p14:creationId xmlns:p14="http://schemas.microsoft.com/office/powerpoint/2010/main" val="1723443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1451" y="220504"/>
            <a:ext cx="11887200" cy="838200"/>
          </a:xfrm>
        </p:spPr>
        <p:txBody>
          <a:bodyPr>
            <a:normAutofit/>
          </a:bodyPr>
          <a:lstStyle/>
          <a:p>
            <a:r>
              <a:rPr lang="en-US" altLang="en-US" sz="3600" dirty="0">
                <a:solidFill>
                  <a:schemeClr val="tx1"/>
                </a:solidFill>
              </a:rPr>
              <a:t>Benralizumab Depletes Eosinophils</a:t>
            </a:r>
            <a:endParaRPr lang="en-US" sz="3600" dirty="0">
              <a:solidFill>
                <a:schemeClr val="tx1"/>
              </a:solidFill>
            </a:endParaRPr>
          </a:p>
        </p:txBody>
      </p:sp>
      <p:sp>
        <p:nvSpPr>
          <p:cNvPr id="3" name="Content Placeholder 2"/>
          <p:cNvSpPr>
            <a:spLocks noGrp="1"/>
          </p:cNvSpPr>
          <p:nvPr>
            <p:ph idx="1"/>
          </p:nvPr>
        </p:nvSpPr>
        <p:spPr>
          <a:xfrm>
            <a:off x="609601" y="1140615"/>
            <a:ext cx="5657850" cy="4174335"/>
          </a:xfrm>
        </p:spPr>
        <p:txBody>
          <a:bodyPr/>
          <a:lstStyle/>
          <a:p>
            <a:pPr marL="0" indent="0">
              <a:buNone/>
            </a:pPr>
            <a:r>
              <a:rPr lang="en-US" altLang="en-US" dirty="0">
                <a:solidFill>
                  <a:schemeClr val="tx1"/>
                </a:solidFill>
              </a:rPr>
              <a:t>Benralizumab depletes eosinophils in a different way from anti-IL-5 ligand approaches</a:t>
            </a:r>
          </a:p>
          <a:p>
            <a:pPr marL="453862" indent="-453862">
              <a:buClrTx/>
              <a:buFont typeface="+mj-lt"/>
              <a:buAutoNum type="arabicPeriod"/>
            </a:pPr>
            <a:r>
              <a:rPr lang="en-US" altLang="en-US" sz="2118" dirty="0">
                <a:solidFill>
                  <a:schemeClr val="tx1"/>
                </a:solidFill>
              </a:rPr>
              <a:t>It binds with high specificity to IL-5Rα on eosinophils and basophils, then…</a:t>
            </a:r>
          </a:p>
          <a:p>
            <a:pPr marL="453862" indent="-453862">
              <a:buClrTx/>
              <a:buFont typeface="+mj-lt"/>
              <a:buAutoNum type="arabicPeriod"/>
            </a:pPr>
            <a:r>
              <a:rPr lang="en-US" altLang="en-US" sz="2118" dirty="0">
                <a:solidFill>
                  <a:schemeClr val="tx1"/>
                </a:solidFill>
              </a:rPr>
              <a:t>It binds with increased affinity to Fc receptors on immune effector cells through the afucosylated (ie, lack of fucose sugar residues) Fc region of benralizumab </a:t>
            </a:r>
          </a:p>
          <a:p>
            <a:pPr marL="453862" indent="-453862">
              <a:buClrTx/>
              <a:buFont typeface="+mj-lt"/>
              <a:buAutoNum type="arabicPeriod"/>
            </a:pPr>
            <a:r>
              <a:rPr lang="en-US" altLang="en-US" sz="2118" dirty="0">
                <a:solidFill>
                  <a:schemeClr val="tx1"/>
                </a:solidFill>
              </a:rPr>
              <a:t>This results in increased ADCC and death of eosinophils and basophils via apoptosis (programmed cell death)</a:t>
            </a:r>
          </a:p>
          <a:p>
            <a:pPr marL="453862" indent="-453862">
              <a:buFont typeface="+mj-lt"/>
              <a:buAutoNum type="arabicPeriod"/>
            </a:pPr>
            <a:endParaRPr lang="en-US" dirty="0">
              <a:solidFill>
                <a:schemeClr val="tx1"/>
              </a:solidFill>
            </a:endParaRPr>
          </a:p>
        </p:txBody>
      </p:sp>
      <p:sp>
        <p:nvSpPr>
          <p:cNvPr id="10" name="Text Placeholder 9"/>
          <p:cNvSpPr>
            <a:spLocks noGrp="1"/>
          </p:cNvSpPr>
          <p:nvPr>
            <p:ph type="body" sz="quarter" idx="10"/>
          </p:nvPr>
        </p:nvSpPr>
        <p:spPr>
          <a:xfrm>
            <a:off x="2922626" y="6130692"/>
            <a:ext cx="5073183" cy="226084"/>
          </a:xfrm>
        </p:spPr>
        <p:txBody>
          <a:bodyPr/>
          <a:lstStyle/>
          <a:p>
            <a:r>
              <a:rPr lang="da-DK" sz="1200" b="0" dirty="0">
                <a:solidFill>
                  <a:schemeClr val="tx1"/>
                </a:solidFill>
              </a:rPr>
              <a:t>Kolbeck R, et al</a:t>
            </a:r>
            <a:r>
              <a:rPr lang="da-DK" sz="1200" b="0" i="1" dirty="0">
                <a:solidFill>
                  <a:schemeClr val="tx1"/>
                </a:solidFill>
              </a:rPr>
              <a:t>. J Allergy Clin Immunol</a:t>
            </a:r>
            <a:r>
              <a:rPr lang="da-DK" sz="1200" b="0" dirty="0">
                <a:solidFill>
                  <a:schemeClr val="tx1"/>
                </a:solidFill>
              </a:rPr>
              <a:t>. 2010;125(6):1344-1353.</a:t>
            </a:r>
          </a:p>
        </p:txBody>
      </p:sp>
      <p:pic>
        <p:nvPicPr>
          <p:cNvPr id="4" name="Picture 7"/>
          <p:cNvPicPr>
            <a:picLocks noChangeArrowheads="1"/>
          </p:cNvPicPr>
          <p:nvPr/>
        </p:nvPicPr>
        <p:blipFill>
          <a:blip r:embed="rId3">
            <a:extLst>
              <a:ext uri="{28A0092B-C50C-407E-A947-70E740481C1C}">
                <a14:useLocalDpi xmlns:a14="http://schemas.microsoft.com/office/drawing/2010/main" val="0"/>
              </a:ext>
            </a:extLst>
          </a:blip>
          <a:srcRect l="7288" t="4926" r="4373" b="7156"/>
          <a:stretch>
            <a:fillRect/>
          </a:stretch>
        </p:blipFill>
        <p:spPr bwMode="auto">
          <a:xfrm>
            <a:off x="6422794" y="1255233"/>
            <a:ext cx="5531081" cy="3957846"/>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10"/>
          <p:cNvSpPr/>
          <p:nvPr/>
        </p:nvSpPr>
        <p:spPr>
          <a:xfrm>
            <a:off x="454258" y="5294990"/>
            <a:ext cx="10539531" cy="307777"/>
          </a:xfrm>
          <a:prstGeom prst="rect">
            <a:avLst/>
          </a:prstGeom>
        </p:spPr>
        <p:txBody>
          <a:bodyPr wrap="square">
            <a:spAutoFit/>
          </a:bodyPr>
          <a:lstStyle/>
          <a:p>
            <a:r>
              <a:rPr lang="en-GB" altLang="en-US" sz="1400" dirty="0"/>
              <a:t>ADCC = antibody-dependent cell-mediated cytotoxicity; Fc = fragment, crystallizable (of immunoglobulin); IL-5R</a:t>
            </a:r>
            <a:r>
              <a:rPr lang="el-GR" altLang="en-US" sz="1400" dirty="0"/>
              <a:t>α</a:t>
            </a:r>
            <a:r>
              <a:rPr lang="en-US" altLang="en-US" sz="1400" dirty="0"/>
              <a:t> </a:t>
            </a:r>
            <a:r>
              <a:rPr lang="en-GB" altLang="en-US" sz="1400" dirty="0"/>
              <a:t>=  interleukin-5 receptor </a:t>
            </a:r>
            <a:r>
              <a:rPr lang="el-GR" altLang="en-US" sz="1400" dirty="0"/>
              <a:t>α</a:t>
            </a:r>
            <a:endParaRPr lang="en-US" sz="1400" dirty="0"/>
          </a:p>
        </p:txBody>
      </p:sp>
    </p:spTree>
    <p:extLst>
      <p:ext uri="{BB962C8B-B14F-4D97-AF65-F5344CB8AC3E}">
        <p14:creationId xmlns:p14="http://schemas.microsoft.com/office/powerpoint/2010/main" val="2788580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220504"/>
            <a:ext cx="11877675" cy="838200"/>
          </a:xfrm>
        </p:spPr>
        <p:txBody>
          <a:bodyPr>
            <a:noAutofit/>
          </a:bodyPr>
          <a:lstStyle/>
          <a:p>
            <a:r>
              <a:rPr lang="en-GB" altLang="en-US" sz="3600" dirty="0">
                <a:solidFill>
                  <a:schemeClr val="tx1"/>
                </a:solidFill>
              </a:rPr>
              <a:t>Benralizumab Reduced Frequency of Asthma Exacerbations (Primary Endpoint)</a:t>
            </a:r>
            <a:endParaRPr lang="en-US" sz="3600" dirty="0">
              <a:solidFill>
                <a:schemeClr val="tx1"/>
              </a:solidFill>
            </a:endParaRPr>
          </a:p>
        </p:txBody>
      </p:sp>
      <p:sp>
        <p:nvSpPr>
          <p:cNvPr id="3" name="Text Placeholder 2"/>
          <p:cNvSpPr>
            <a:spLocks noGrp="1"/>
          </p:cNvSpPr>
          <p:nvPr>
            <p:ph type="body" sz="quarter" idx="10"/>
          </p:nvPr>
        </p:nvSpPr>
        <p:spPr>
          <a:xfrm>
            <a:off x="2901110" y="6126295"/>
            <a:ext cx="5594170" cy="282385"/>
          </a:xfrm>
        </p:spPr>
        <p:txBody>
          <a:bodyPr/>
          <a:lstStyle/>
          <a:p>
            <a:r>
              <a:rPr lang="en-US" sz="1200" b="0" dirty="0">
                <a:solidFill>
                  <a:schemeClr val="tx1"/>
                </a:solidFill>
              </a:rPr>
              <a:t>Bleecker ER, et al. </a:t>
            </a:r>
            <a:r>
              <a:rPr lang="en-US" sz="1200" b="0" i="1" dirty="0">
                <a:solidFill>
                  <a:schemeClr val="tx1"/>
                </a:solidFill>
              </a:rPr>
              <a:t>Lancet</a:t>
            </a:r>
            <a:r>
              <a:rPr lang="en-US" sz="1200" b="0" dirty="0">
                <a:solidFill>
                  <a:schemeClr val="tx1"/>
                </a:solidFill>
              </a:rPr>
              <a:t>. 2016;388(10056):2115-2127.</a:t>
            </a:r>
            <a:endParaRPr lang="en-US" sz="1200" dirty="0">
              <a:solidFill>
                <a:schemeClr val="tx1"/>
              </a:solidFill>
            </a:endParaRPr>
          </a:p>
        </p:txBody>
      </p:sp>
      <p:sp>
        <p:nvSpPr>
          <p:cNvPr id="6" name="TextBox 5"/>
          <p:cNvSpPr txBox="1"/>
          <p:nvPr/>
        </p:nvSpPr>
        <p:spPr>
          <a:xfrm>
            <a:off x="3275133" y="1126259"/>
            <a:ext cx="6054158" cy="707886"/>
          </a:xfrm>
          <a:prstGeom prst="rect">
            <a:avLst/>
          </a:prstGeom>
          <a:noFill/>
        </p:spPr>
        <p:txBody>
          <a:bodyPr wrap="none" rtlCol="0">
            <a:spAutoFit/>
          </a:bodyPr>
          <a:lstStyle/>
          <a:p>
            <a:r>
              <a:rPr lang="en-US" sz="2000" dirty="0"/>
              <a:t>Annual asthma exacerbation rate estimates at 48 weeks </a:t>
            </a:r>
          </a:p>
          <a:p>
            <a:r>
              <a:rPr lang="en-US" sz="2000" dirty="0"/>
              <a:t>according to baseline blood eosinophil concentrations</a:t>
            </a:r>
          </a:p>
        </p:txBody>
      </p:sp>
      <p:grpSp>
        <p:nvGrpSpPr>
          <p:cNvPr id="4" name="Group 3">
            <a:extLst>
              <a:ext uri="{FF2B5EF4-FFF2-40B4-BE49-F238E27FC236}">
                <a16:creationId xmlns:a16="http://schemas.microsoft.com/office/drawing/2014/main" id="{FE8BACFF-E620-4612-9DB5-6E76B6001866}"/>
              </a:ext>
            </a:extLst>
          </p:cNvPr>
          <p:cNvGrpSpPr/>
          <p:nvPr/>
        </p:nvGrpSpPr>
        <p:grpSpPr>
          <a:xfrm>
            <a:off x="1700997" y="1830543"/>
            <a:ext cx="8587246" cy="3655857"/>
            <a:chOff x="1700997" y="1830543"/>
            <a:chExt cx="8587246" cy="4036690"/>
          </a:xfrm>
        </p:grpSpPr>
        <p:sp>
          <p:nvSpPr>
            <p:cNvPr id="10" name="TextBox 9"/>
            <p:cNvSpPr txBox="1"/>
            <p:nvPr/>
          </p:nvSpPr>
          <p:spPr>
            <a:xfrm>
              <a:off x="2484747" y="1830543"/>
              <a:ext cx="3452608" cy="336695"/>
            </a:xfrm>
            <a:prstGeom prst="rect">
              <a:avLst/>
            </a:prstGeom>
            <a:noFill/>
          </p:spPr>
          <p:txBody>
            <a:bodyPr wrap="square" rtlCol="0">
              <a:spAutoFit/>
            </a:bodyPr>
            <a:lstStyle/>
            <a:p>
              <a:pPr algn="ctr"/>
              <a:r>
                <a:rPr lang="en-US" sz="1588" b="1" dirty="0"/>
                <a:t>Eosinophil ≥300 cells per µL</a:t>
              </a:r>
            </a:p>
          </p:txBody>
        </p:sp>
        <p:sp>
          <p:nvSpPr>
            <p:cNvPr id="11" name="TextBox 10"/>
            <p:cNvSpPr txBox="1"/>
            <p:nvPr/>
          </p:nvSpPr>
          <p:spPr>
            <a:xfrm>
              <a:off x="6836154" y="1830543"/>
              <a:ext cx="3432637" cy="336695"/>
            </a:xfrm>
            <a:prstGeom prst="rect">
              <a:avLst/>
            </a:prstGeom>
            <a:noFill/>
          </p:spPr>
          <p:txBody>
            <a:bodyPr wrap="square" rtlCol="0">
              <a:spAutoFit/>
            </a:bodyPr>
            <a:lstStyle/>
            <a:p>
              <a:pPr algn="ctr"/>
              <a:r>
                <a:rPr lang="en-US" sz="1588" b="1" dirty="0"/>
                <a:t>Eosinophil &lt;300 cells per µL</a:t>
              </a:r>
            </a:p>
          </p:txBody>
        </p:sp>
        <p:sp>
          <p:nvSpPr>
            <p:cNvPr id="13" name="TextBox 12"/>
            <p:cNvSpPr txBox="1"/>
            <p:nvPr/>
          </p:nvSpPr>
          <p:spPr>
            <a:xfrm rot="16200000">
              <a:off x="897989" y="3745776"/>
              <a:ext cx="2078454" cy="472437"/>
            </a:xfrm>
            <a:prstGeom prst="rect">
              <a:avLst/>
            </a:prstGeom>
            <a:noFill/>
          </p:spPr>
          <p:txBody>
            <a:bodyPr wrap="none" rtlCol="0">
              <a:spAutoFit/>
            </a:bodyPr>
            <a:lstStyle/>
            <a:p>
              <a:pPr algn="ctr"/>
              <a:r>
                <a:rPr lang="en-US" sz="1235" b="1" dirty="0"/>
                <a:t>Annual Asthma Exacerbation</a:t>
              </a:r>
              <a:br>
                <a:rPr lang="en-US" sz="1235" b="1" dirty="0"/>
              </a:br>
              <a:r>
                <a:rPr lang="en-US" sz="1235" b="1" dirty="0"/>
                <a:t>Rate Ratio (95% CI)</a:t>
              </a:r>
            </a:p>
          </p:txBody>
        </p:sp>
        <p:sp>
          <p:nvSpPr>
            <p:cNvPr id="14" name="TextBox 13"/>
            <p:cNvSpPr txBox="1"/>
            <p:nvPr/>
          </p:nvSpPr>
          <p:spPr>
            <a:xfrm rot="16200000">
              <a:off x="5271537" y="3745777"/>
              <a:ext cx="2078454" cy="472437"/>
            </a:xfrm>
            <a:prstGeom prst="rect">
              <a:avLst/>
            </a:prstGeom>
            <a:noFill/>
          </p:spPr>
          <p:txBody>
            <a:bodyPr wrap="none" rtlCol="0">
              <a:spAutoFit/>
            </a:bodyPr>
            <a:lstStyle/>
            <a:p>
              <a:pPr algn="ctr"/>
              <a:r>
                <a:rPr lang="en-US" sz="1235" b="1" dirty="0"/>
                <a:t>Annual Asthma Exacerbation</a:t>
              </a:r>
              <a:br>
                <a:rPr lang="en-US" sz="1235" b="1" dirty="0"/>
              </a:br>
              <a:r>
                <a:rPr lang="en-US" sz="1235" b="1" dirty="0"/>
                <a:t>Rate Ratio (95% CI)</a:t>
              </a:r>
            </a:p>
          </p:txBody>
        </p:sp>
        <p:sp>
          <p:nvSpPr>
            <p:cNvPr id="15" name="TextBox 14"/>
            <p:cNvSpPr txBox="1"/>
            <p:nvPr/>
          </p:nvSpPr>
          <p:spPr>
            <a:xfrm>
              <a:off x="3989926" y="2168838"/>
              <a:ext cx="1619226" cy="434478"/>
            </a:xfrm>
            <a:prstGeom prst="rect">
              <a:avLst/>
            </a:prstGeom>
            <a:noFill/>
          </p:spPr>
          <p:txBody>
            <a:bodyPr wrap="none" rtlCol="0">
              <a:spAutoFit/>
            </a:bodyPr>
            <a:lstStyle/>
            <a:p>
              <a:pPr algn="ctr">
                <a:lnSpc>
                  <a:spcPct val="90000"/>
                </a:lnSpc>
              </a:pPr>
              <a:r>
                <a:rPr lang="en-US" sz="1235" b="1" dirty="0"/>
                <a:t>Percentage reduction </a:t>
              </a:r>
              <a:br>
                <a:rPr lang="en-US" sz="1235" b="1" dirty="0"/>
              </a:br>
              <a:r>
                <a:rPr lang="en-US" sz="1235" b="1" dirty="0"/>
                <a:t>relative to placebo</a:t>
              </a:r>
            </a:p>
          </p:txBody>
        </p:sp>
        <p:sp>
          <p:nvSpPr>
            <p:cNvPr id="16" name="TextBox 15"/>
            <p:cNvSpPr txBox="1"/>
            <p:nvPr/>
          </p:nvSpPr>
          <p:spPr>
            <a:xfrm>
              <a:off x="3956049" y="2576111"/>
              <a:ext cx="508474" cy="263405"/>
            </a:xfrm>
            <a:prstGeom prst="rect">
              <a:avLst/>
            </a:prstGeom>
            <a:noFill/>
          </p:spPr>
          <p:txBody>
            <a:bodyPr wrap="none" rtlCol="0">
              <a:spAutoFit/>
            </a:bodyPr>
            <a:lstStyle/>
            <a:p>
              <a:pPr algn="ctr">
                <a:lnSpc>
                  <a:spcPct val="90000"/>
                </a:lnSpc>
              </a:pPr>
              <a:r>
                <a:rPr lang="en-US" sz="1235" b="1" dirty="0"/>
                <a:t>-45%</a:t>
              </a:r>
            </a:p>
          </p:txBody>
        </p:sp>
        <p:cxnSp>
          <p:nvCxnSpPr>
            <p:cNvPr id="18" name="Straight Arrow Connector 17"/>
            <p:cNvCxnSpPr/>
            <p:nvPr/>
          </p:nvCxnSpPr>
          <p:spPr>
            <a:xfrm>
              <a:off x="4205857" y="2783088"/>
              <a:ext cx="0" cy="208504"/>
            </a:xfrm>
            <a:prstGeom prst="straightConnector1">
              <a:avLst/>
            </a:prstGeom>
            <a:ln w="381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107359" y="2576111"/>
              <a:ext cx="508474" cy="263405"/>
            </a:xfrm>
            <a:prstGeom prst="rect">
              <a:avLst/>
            </a:prstGeom>
            <a:noFill/>
          </p:spPr>
          <p:txBody>
            <a:bodyPr wrap="none" rtlCol="0">
              <a:spAutoFit/>
            </a:bodyPr>
            <a:lstStyle/>
            <a:p>
              <a:pPr algn="ctr">
                <a:lnSpc>
                  <a:spcPct val="90000"/>
                </a:lnSpc>
              </a:pPr>
              <a:r>
                <a:rPr lang="en-US" sz="1235" b="1" dirty="0"/>
                <a:t>-51%</a:t>
              </a:r>
            </a:p>
          </p:txBody>
        </p:sp>
        <p:cxnSp>
          <p:nvCxnSpPr>
            <p:cNvPr id="21" name="Straight Arrow Connector 20"/>
            <p:cNvCxnSpPr/>
            <p:nvPr/>
          </p:nvCxnSpPr>
          <p:spPr>
            <a:xfrm>
              <a:off x="5357167" y="2783088"/>
              <a:ext cx="0" cy="208504"/>
            </a:xfrm>
            <a:prstGeom prst="straightConnector1">
              <a:avLst/>
            </a:prstGeom>
            <a:ln w="381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618739" y="2495159"/>
              <a:ext cx="896399" cy="263405"/>
            </a:xfrm>
            <a:prstGeom prst="rect">
              <a:avLst/>
            </a:prstGeom>
            <a:noFill/>
          </p:spPr>
          <p:txBody>
            <a:bodyPr wrap="none" rtlCol="0">
              <a:spAutoFit/>
            </a:bodyPr>
            <a:lstStyle/>
            <a:p>
              <a:pPr algn="ctr">
                <a:lnSpc>
                  <a:spcPct val="90000"/>
                </a:lnSpc>
              </a:pPr>
              <a:r>
                <a:rPr lang="en-US" sz="1235" b="1" dirty="0"/>
                <a:t>(1.12-1.58)</a:t>
              </a:r>
            </a:p>
          </p:txBody>
        </p:sp>
        <p:sp>
          <p:nvSpPr>
            <p:cNvPr id="23" name="TextBox 22"/>
            <p:cNvSpPr txBox="1"/>
            <p:nvPr/>
          </p:nvSpPr>
          <p:spPr>
            <a:xfrm>
              <a:off x="8377595" y="2168838"/>
              <a:ext cx="1619226" cy="434478"/>
            </a:xfrm>
            <a:prstGeom prst="rect">
              <a:avLst/>
            </a:prstGeom>
            <a:noFill/>
          </p:spPr>
          <p:txBody>
            <a:bodyPr wrap="none" rtlCol="0">
              <a:spAutoFit/>
            </a:bodyPr>
            <a:lstStyle/>
            <a:p>
              <a:pPr algn="ctr">
                <a:lnSpc>
                  <a:spcPct val="90000"/>
                </a:lnSpc>
              </a:pPr>
              <a:r>
                <a:rPr lang="en-US" sz="1235" b="1" dirty="0"/>
                <a:t>Percentage reduction </a:t>
              </a:r>
              <a:br>
                <a:rPr lang="en-US" sz="1235" b="1" dirty="0"/>
              </a:br>
              <a:r>
                <a:rPr lang="en-US" sz="1235" b="1" dirty="0"/>
                <a:t>relative to placebo</a:t>
              </a:r>
            </a:p>
          </p:txBody>
        </p:sp>
        <p:sp>
          <p:nvSpPr>
            <p:cNvPr id="24" name="TextBox 23"/>
            <p:cNvSpPr txBox="1"/>
            <p:nvPr/>
          </p:nvSpPr>
          <p:spPr>
            <a:xfrm>
              <a:off x="8343718" y="2576111"/>
              <a:ext cx="508474" cy="263405"/>
            </a:xfrm>
            <a:prstGeom prst="rect">
              <a:avLst/>
            </a:prstGeom>
            <a:noFill/>
          </p:spPr>
          <p:txBody>
            <a:bodyPr wrap="none" rtlCol="0">
              <a:spAutoFit/>
            </a:bodyPr>
            <a:lstStyle/>
            <a:p>
              <a:pPr algn="ctr">
                <a:lnSpc>
                  <a:spcPct val="90000"/>
                </a:lnSpc>
              </a:pPr>
              <a:r>
                <a:rPr lang="en-US" sz="1235" b="1" dirty="0"/>
                <a:t>-30%</a:t>
              </a:r>
            </a:p>
          </p:txBody>
        </p:sp>
        <p:cxnSp>
          <p:nvCxnSpPr>
            <p:cNvPr id="25" name="Straight Arrow Connector 24"/>
            <p:cNvCxnSpPr/>
            <p:nvPr/>
          </p:nvCxnSpPr>
          <p:spPr>
            <a:xfrm>
              <a:off x="8593526" y="2783088"/>
              <a:ext cx="0" cy="208504"/>
            </a:xfrm>
            <a:prstGeom prst="straightConnector1">
              <a:avLst/>
            </a:prstGeom>
            <a:ln w="381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9495028" y="2576111"/>
              <a:ext cx="508474" cy="263405"/>
            </a:xfrm>
            <a:prstGeom prst="rect">
              <a:avLst/>
            </a:prstGeom>
            <a:noFill/>
          </p:spPr>
          <p:txBody>
            <a:bodyPr wrap="none" rtlCol="0">
              <a:spAutoFit/>
            </a:bodyPr>
            <a:lstStyle/>
            <a:p>
              <a:pPr algn="ctr">
                <a:lnSpc>
                  <a:spcPct val="90000"/>
                </a:lnSpc>
              </a:pPr>
              <a:r>
                <a:rPr lang="en-US" sz="1235" b="1" dirty="0"/>
                <a:t>-17%</a:t>
              </a:r>
            </a:p>
          </p:txBody>
        </p:sp>
        <p:cxnSp>
          <p:nvCxnSpPr>
            <p:cNvPr id="27" name="Straight Arrow Connector 26"/>
            <p:cNvCxnSpPr/>
            <p:nvPr/>
          </p:nvCxnSpPr>
          <p:spPr>
            <a:xfrm>
              <a:off x="9744836" y="2783088"/>
              <a:ext cx="0" cy="208504"/>
            </a:xfrm>
            <a:prstGeom prst="straightConnector1">
              <a:avLst/>
            </a:prstGeom>
            <a:ln w="38100">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7006410" y="2703664"/>
              <a:ext cx="896399" cy="263405"/>
            </a:xfrm>
            <a:prstGeom prst="rect">
              <a:avLst/>
            </a:prstGeom>
            <a:noFill/>
          </p:spPr>
          <p:txBody>
            <a:bodyPr wrap="none" rtlCol="0">
              <a:spAutoFit/>
            </a:bodyPr>
            <a:lstStyle/>
            <a:p>
              <a:pPr algn="ctr">
                <a:lnSpc>
                  <a:spcPct val="90000"/>
                </a:lnSpc>
              </a:pPr>
              <a:r>
                <a:rPr lang="en-US" sz="1235" b="1" dirty="0"/>
                <a:t>(0.96-1.52)</a:t>
              </a:r>
            </a:p>
          </p:txBody>
        </p:sp>
        <p:sp>
          <p:nvSpPr>
            <p:cNvPr id="29" name="TextBox 28"/>
            <p:cNvSpPr txBox="1"/>
            <p:nvPr/>
          </p:nvSpPr>
          <p:spPr>
            <a:xfrm>
              <a:off x="3762087" y="3429001"/>
              <a:ext cx="896399" cy="434478"/>
            </a:xfrm>
            <a:prstGeom prst="rect">
              <a:avLst/>
            </a:prstGeom>
            <a:noFill/>
          </p:spPr>
          <p:txBody>
            <a:bodyPr wrap="none" rtlCol="0">
              <a:spAutoFit/>
            </a:bodyPr>
            <a:lstStyle/>
            <a:p>
              <a:pPr algn="ctr">
                <a:lnSpc>
                  <a:spcPct val="90000"/>
                </a:lnSpc>
              </a:pPr>
              <a:r>
                <a:rPr lang="en-US" sz="1235" b="1" i="1" dirty="0"/>
                <a:t>P</a:t>
              </a:r>
              <a:r>
                <a:rPr lang="en-US" sz="1235" b="1" dirty="0"/>
                <a:t>&lt;.0001</a:t>
              </a:r>
              <a:br>
                <a:rPr lang="en-US" sz="1235" b="1" dirty="0"/>
              </a:br>
              <a:r>
                <a:rPr lang="en-US" sz="1235" b="1" dirty="0"/>
                <a:t>(0.60-0.89)</a:t>
              </a:r>
            </a:p>
          </p:txBody>
        </p:sp>
        <p:sp>
          <p:nvSpPr>
            <p:cNvPr id="30" name="TextBox 29"/>
            <p:cNvSpPr txBox="1"/>
            <p:nvPr/>
          </p:nvSpPr>
          <p:spPr>
            <a:xfrm>
              <a:off x="4913397" y="3602519"/>
              <a:ext cx="896399" cy="434478"/>
            </a:xfrm>
            <a:prstGeom prst="rect">
              <a:avLst/>
            </a:prstGeom>
            <a:noFill/>
          </p:spPr>
          <p:txBody>
            <a:bodyPr wrap="none" rtlCol="0">
              <a:spAutoFit/>
            </a:bodyPr>
            <a:lstStyle/>
            <a:p>
              <a:pPr algn="ctr">
                <a:lnSpc>
                  <a:spcPct val="90000"/>
                </a:lnSpc>
              </a:pPr>
              <a:r>
                <a:rPr lang="en-US" sz="1235" b="1" i="1" dirty="0"/>
                <a:t>P</a:t>
              </a:r>
              <a:r>
                <a:rPr lang="en-US" sz="1235" b="1" dirty="0"/>
                <a:t>&lt;.0001</a:t>
              </a:r>
            </a:p>
            <a:p>
              <a:pPr algn="ctr">
                <a:lnSpc>
                  <a:spcPct val="90000"/>
                </a:lnSpc>
              </a:pPr>
              <a:r>
                <a:rPr lang="en-US" sz="1235" b="1" dirty="0"/>
                <a:t>(0.53-0.80)</a:t>
              </a:r>
            </a:p>
          </p:txBody>
        </p:sp>
        <p:sp>
          <p:nvSpPr>
            <p:cNvPr id="31" name="TextBox 30"/>
            <p:cNvSpPr txBox="1"/>
            <p:nvPr/>
          </p:nvSpPr>
          <p:spPr>
            <a:xfrm>
              <a:off x="8113496" y="3217178"/>
              <a:ext cx="896399" cy="434478"/>
            </a:xfrm>
            <a:prstGeom prst="rect">
              <a:avLst/>
            </a:prstGeom>
            <a:noFill/>
          </p:spPr>
          <p:txBody>
            <a:bodyPr wrap="none" rtlCol="0">
              <a:spAutoFit/>
            </a:bodyPr>
            <a:lstStyle/>
            <a:p>
              <a:pPr algn="ctr">
                <a:lnSpc>
                  <a:spcPct val="90000"/>
                </a:lnSpc>
              </a:pPr>
              <a:r>
                <a:rPr lang="en-US" sz="1235" b="1" i="1" dirty="0"/>
                <a:t>P</a:t>
              </a:r>
              <a:r>
                <a:rPr lang="en-US" sz="1235" b="1" dirty="0"/>
                <a:t>=.047</a:t>
              </a:r>
              <a:br>
                <a:rPr lang="en-US" sz="1235" b="1" dirty="0"/>
              </a:br>
              <a:r>
                <a:rPr lang="en-US" sz="1235" b="1" dirty="0"/>
                <a:t>(0.65-1.11)</a:t>
              </a:r>
            </a:p>
          </p:txBody>
        </p:sp>
        <p:sp>
          <p:nvSpPr>
            <p:cNvPr id="32" name="TextBox 31"/>
            <p:cNvSpPr txBox="1"/>
            <p:nvPr/>
          </p:nvSpPr>
          <p:spPr>
            <a:xfrm>
              <a:off x="9301068" y="2978160"/>
              <a:ext cx="896399" cy="434478"/>
            </a:xfrm>
            <a:prstGeom prst="rect">
              <a:avLst/>
            </a:prstGeom>
            <a:noFill/>
          </p:spPr>
          <p:txBody>
            <a:bodyPr wrap="none" rtlCol="0">
              <a:spAutoFit/>
            </a:bodyPr>
            <a:lstStyle/>
            <a:p>
              <a:pPr algn="ctr">
                <a:lnSpc>
                  <a:spcPct val="90000"/>
                </a:lnSpc>
              </a:pPr>
              <a:r>
                <a:rPr lang="en-US" sz="1235" b="1" i="1" dirty="0"/>
                <a:t>P</a:t>
              </a:r>
              <a:r>
                <a:rPr lang="en-US" sz="1235" b="1" dirty="0"/>
                <a:t>=.269</a:t>
              </a:r>
              <a:br>
                <a:rPr lang="en-US" sz="1235" b="1" dirty="0"/>
              </a:br>
              <a:r>
                <a:rPr lang="en-US" sz="1235" b="1" dirty="0"/>
                <a:t>(0.78-1.28)</a:t>
              </a:r>
            </a:p>
          </p:txBody>
        </p:sp>
        <p:sp>
          <p:nvSpPr>
            <p:cNvPr id="37" name="TextBox 36"/>
            <p:cNvSpPr txBox="1"/>
            <p:nvPr/>
          </p:nvSpPr>
          <p:spPr>
            <a:xfrm>
              <a:off x="2715722" y="5261683"/>
              <a:ext cx="702436" cy="434478"/>
            </a:xfrm>
            <a:prstGeom prst="rect">
              <a:avLst/>
            </a:prstGeom>
            <a:noFill/>
          </p:spPr>
          <p:txBody>
            <a:bodyPr wrap="none" rtlCol="0">
              <a:spAutoFit/>
            </a:bodyPr>
            <a:lstStyle/>
            <a:p>
              <a:pPr algn="ctr">
                <a:lnSpc>
                  <a:spcPct val="90000"/>
                </a:lnSpc>
              </a:pPr>
              <a:r>
                <a:rPr lang="en-US" sz="1235" b="1" dirty="0"/>
                <a:t>Placebo</a:t>
              </a:r>
              <a:br>
                <a:rPr lang="en-US" sz="1235" b="1" dirty="0"/>
              </a:br>
              <a:r>
                <a:rPr lang="en-US" sz="1235" b="1" dirty="0"/>
                <a:t>(n=267)</a:t>
              </a:r>
            </a:p>
          </p:txBody>
        </p:sp>
        <p:sp>
          <p:nvSpPr>
            <p:cNvPr id="39" name="TextBox 38"/>
            <p:cNvSpPr txBox="1"/>
            <p:nvPr/>
          </p:nvSpPr>
          <p:spPr>
            <a:xfrm>
              <a:off x="3650389" y="5261683"/>
              <a:ext cx="1119794" cy="605550"/>
            </a:xfrm>
            <a:prstGeom prst="rect">
              <a:avLst/>
            </a:prstGeom>
            <a:noFill/>
          </p:spPr>
          <p:txBody>
            <a:bodyPr wrap="none" rtlCol="0">
              <a:spAutoFit/>
            </a:bodyPr>
            <a:lstStyle/>
            <a:p>
              <a:pPr algn="ctr">
                <a:lnSpc>
                  <a:spcPct val="90000"/>
                </a:lnSpc>
              </a:pPr>
              <a:r>
                <a:rPr lang="en-US" sz="1235" b="1" dirty="0"/>
                <a:t>Benralizumab </a:t>
              </a:r>
              <a:br>
                <a:rPr lang="en-US" sz="1235" b="1" dirty="0"/>
              </a:br>
              <a:r>
                <a:rPr lang="en-US" sz="1235" b="1" dirty="0"/>
                <a:t>30 mg Q4W</a:t>
              </a:r>
              <a:br>
                <a:rPr lang="en-US" sz="1235" b="1" dirty="0"/>
              </a:br>
              <a:r>
                <a:rPr lang="en-US" sz="1235" b="1" dirty="0"/>
                <a:t>(n=275)</a:t>
              </a:r>
            </a:p>
          </p:txBody>
        </p:sp>
        <p:sp>
          <p:nvSpPr>
            <p:cNvPr id="40" name="TextBox 39"/>
            <p:cNvSpPr txBox="1"/>
            <p:nvPr/>
          </p:nvSpPr>
          <p:spPr>
            <a:xfrm>
              <a:off x="4801700" y="5261683"/>
              <a:ext cx="1119794" cy="605550"/>
            </a:xfrm>
            <a:prstGeom prst="rect">
              <a:avLst/>
            </a:prstGeom>
            <a:noFill/>
          </p:spPr>
          <p:txBody>
            <a:bodyPr wrap="none" rtlCol="0">
              <a:spAutoFit/>
            </a:bodyPr>
            <a:lstStyle/>
            <a:p>
              <a:pPr algn="ctr">
                <a:lnSpc>
                  <a:spcPct val="90000"/>
                </a:lnSpc>
              </a:pPr>
              <a:r>
                <a:rPr lang="en-US" sz="1235" b="1" dirty="0"/>
                <a:t>Benralizumab </a:t>
              </a:r>
              <a:br>
                <a:rPr lang="en-US" sz="1235" b="1" dirty="0"/>
              </a:br>
              <a:r>
                <a:rPr lang="en-US" sz="1235" b="1" dirty="0"/>
                <a:t>30 mg Q8W</a:t>
              </a:r>
              <a:br>
                <a:rPr lang="en-US" sz="1235" b="1" dirty="0"/>
              </a:br>
              <a:r>
                <a:rPr lang="en-US" sz="1235" b="1" dirty="0"/>
                <a:t>(n=267)</a:t>
              </a:r>
            </a:p>
          </p:txBody>
        </p:sp>
        <p:sp>
          <p:nvSpPr>
            <p:cNvPr id="43" name="TextBox 42"/>
            <p:cNvSpPr txBox="1"/>
            <p:nvPr/>
          </p:nvSpPr>
          <p:spPr>
            <a:xfrm>
              <a:off x="7072595" y="5261683"/>
              <a:ext cx="702436" cy="434478"/>
            </a:xfrm>
            <a:prstGeom prst="rect">
              <a:avLst/>
            </a:prstGeom>
            <a:noFill/>
          </p:spPr>
          <p:txBody>
            <a:bodyPr wrap="none" rtlCol="0">
              <a:spAutoFit/>
            </a:bodyPr>
            <a:lstStyle/>
            <a:p>
              <a:pPr algn="ctr">
                <a:lnSpc>
                  <a:spcPct val="90000"/>
                </a:lnSpc>
              </a:pPr>
              <a:r>
                <a:rPr lang="en-US" sz="1235" b="1" dirty="0"/>
                <a:t>Placebo</a:t>
              </a:r>
              <a:br>
                <a:rPr lang="en-US" sz="1235" b="1" dirty="0"/>
              </a:br>
              <a:r>
                <a:rPr lang="en-US" sz="1235" b="1" dirty="0"/>
                <a:t>(n=140)</a:t>
              </a:r>
            </a:p>
          </p:txBody>
        </p:sp>
        <p:sp>
          <p:nvSpPr>
            <p:cNvPr id="44" name="TextBox 43"/>
            <p:cNvSpPr txBox="1"/>
            <p:nvPr/>
          </p:nvSpPr>
          <p:spPr>
            <a:xfrm>
              <a:off x="8007262" y="5261683"/>
              <a:ext cx="1119794" cy="605550"/>
            </a:xfrm>
            <a:prstGeom prst="rect">
              <a:avLst/>
            </a:prstGeom>
            <a:noFill/>
          </p:spPr>
          <p:txBody>
            <a:bodyPr wrap="none" rtlCol="0">
              <a:spAutoFit/>
            </a:bodyPr>
            <a:lstStyle/>
            <a:p>
              <a:pPr algn="ctr">
                <a:lnSpc>
                  <a:spcPct val="90000"/>
                </a:lnSpc>
              </a:pPr>
              <a:r>
                <a:rPr lang="en-US" sz="1235" b="1" dirty="0"/>
                <a:t>Benralizumab </a:t>
              </a:r>
              <a:br>
                <a:rPr lang="en-US" sz="1235" b="1" dirty="0"/>
              </a:br>
              <a:r>
                <a:rPr lang="en-US" sz="1235" b="1" dirty="0"/>
                <a:t>30 mg Q4W</a:t>
              </a:r>
              <a:br>
                <a:rPr lang="en-US" sz="1235" b="1" dirty="0"/>
              </a:br>
              <a:r>
                <a:rPr lang="en-US" sz="1235" b="1" dirty="0"/>
                <a:t>(n=124)</a:t>
              </a:r>
            </a:p>
          </p:txBody>
        </p:sp>
        <p:sp>
          <p:nvSpPr>
            <p:cNvPr id="45" name="TextBox 44"/>
            <p:cNvSpPr txBox="1"/>
            <p:nvPr/>
          </p:nvSpPr>
          <p:spPr>
            <a:xfrm>
              <a:off x="9158573" y="5261683"/>
              <a:ext cx="1119794" cy="605550"/>
            </a:xfrm>
            <a:prstGeom prst="rect">
              <a:avLst/>
            </a:prstGeom>
            <a:noFill/>
          </p:spPr>
          <p:txBody>
            <a:bodyPr wrap="none" rtlCol="0">
              <a:spAutoFit/>
            </a:bodyPr>
            <a:lstStyle/>
            <a:p>
              <a:pPr algn="ctr">
                <a:lnSpc>
                  <a:spcPct val="90000"/>
                </a:lnSpc>
              </a:pPr>
              <a:r>
                <a:rPr lang="en-US" sz="1235" b="1" dirty="0"/>
                <a:t>Benralizumab </a:t>
              </a:r>
              <a:br>
                <a:rPr lang="en-US" sz="1235" b="1" dirty="0"/>
              </a:br>
              <a:r>
                <a:rPr lang="en-US" sz="1235" b="1" dirty="0"/>
                <a:t>30 mg Q8W</a:t>
              </a:r>
              <a:br>
                <a:rPr lang="en-US" sz="1235" b="1" dirty="0"/>
              </a:br>
              <a:r>
                <a:rPr lang="en-US" sz="1235" b="1" dirty="0"/>
                <a:t>(n=131)</a:t>
              </a:r>
            </a:p>
          </p:txBody>
        </p:sp>
        <p:sp>
          <p:nvSpPr>
            <p:cNvPr id="85" name="Rectangle 84"/>
            <p:cNvSpPr/>
            <p:nvPr/>
          </p:nvSpPr>
          <p:spPr>
            <a:xfrm>
              <a:off x="5130531" y="4034118"/>
              <a:ext cx="444206" cy="1196637"/>
            </a:xfrm>
            <a:prstGeom prst="rect">
              <a:avLst/>
            </a:prstGeom>
            <a:solidFill>
              <a:schemeClr val="accent6">
                <a:lumMod val="75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solidFill>
                  <a:schemeClr val="tx1"/>
                </a:solidFill>
              </a:endParaRPr>
            </a:p>
          </p:txBody>
        </p:sp>
        <p:sp>
          <p:nvSpPr>
            <p:cNvPr id="86" name="Rectangle 85"/>
            <p:cNvSpPr/>
            <p:nvPr/>
          </p:nvSpPr>
          <p:spPr>
            <a:xfrm>
              <a:off x="3988286" y="3880006"/>
              <a:ext cx="444206" cy="1350750"/>
            </a:xfrm>
            <a:prstGeom prst="rect">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solidFill>
                  <a:schemeClr val="tx1"/>
                </a:solidFill>
              </a:endParaRPr>
            </a:p>
          </p:txBody>
        </p:sp>
        <p:sp>
          <p:nvSpPr>
            <p:cNvPr id="87" name="Rectangle 86"/>
            <p:cNvSpPr/>
            <p:nvPr/>
          </p:nvSpPr>
          <p:spPr>
            <a:xfrm>
              <a:off x="2846041" y="2764957"/>
              <a:ext cx="444206" cy="2465799"/>
            </a:xfrm>
            <a:prstGeom prst="rect">
              <a:avLst/>
            </a:prstGeom>
            <a:solidFill>
              <a:schemeClr val="accent4">
                <a:lumMod val="60000"/>
                <a:lumOff val="4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solidFill>
                  <a:schemeClr val="tx1"/>
                </a:solidFill>
              </a:endParaRPr>
            </a:p>
          </p:txBody>
        </p:sp>
        <p:sp>
          <p:nvSpPr>
            <p:cNvPr id="88" name="Rectangle 87"/>
            <p:cNvSpPr/>
            <p:nvPr/>
          </p:nvSpPr>
          <p:spPr>
            <a:xfrm>
              <a:off x="9500069" y="3401805"/>
              <a:ext cx="444206" cy="1838016"/>
            </a:xfrm>
            <a:prstGeom prst="rect">
              <a:avLst/>
            </a:prstGeom>
            <a:solidFill>
              <a:schemeClr val="accent6">
                <a:lumMod val="75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solidFill>
                  <a:schemeClr val="tx1"/>
                </a:solidFill>
              </a:endParaRPr>
            </a:p>
          </p:txBody>
        </p:sp>
        <p:sp>
          <p:nvSpPr>
            <p:cNvPr id="89" name="Rectangle 88"/>
            <p:cNvSpPr/>
            <p:nvPr/>
          </p:nvSpPr>
          <p:spPr>
            <a:xfrm>
              <a:off x="8357824" y="3671501"/>
              <a:ext cx="444206" cy="1559255"/>
            </a:xfrm>
            <a:prstGeom prst="rect">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solidFill>
                  <a:schemeClr val="tx1"/>
                </a:solidFill>
              </a:endParaRPr>
            </a:p>
          </p:txBody>
        </p:sp>
        <p:sp>
          <p:nvSpPr>
            <p:cNvPr id="90" name="Rectangle 89"/>
            <p:cNvSpPr/>
            <p:nvPr/>
          </p:nvSpPr>
          <p:spPr>
            <a:xfrm>
              <a:off x="7215579" y="3000659"/>
              <a:ext cx="444206" cy="2230097"/>
            </a:xfrm>
            <a:prstGeom prst="rect">
              <a:avLst/>
            </a:prstGeom>
            <a:solidFill>
              <a:schemeClr val="accent4">
                <a:lumMod val="60000"/>
                <a:lumOff val="4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solidFill>
                  <a:schemeClr val="tx1"/>
                </a:solidFill>
              </a:endParaRPr>
            </a:p>
          </p:txBody>
        </p:sp>
        <p:grpSp>
          <p:nvGrpSpPr>
            <p:cNvPr id="69" name="Group 68"/>
            <p:cNvGrpSpPr/>
            <p:nvPr/>
          </p:nvGrpSpPr>
          <p:grpSpPr>
            <a:xfrm>
              <a:off x="2075600" y="2456733"/>
              <a:ext cx="3861754" cy="2920917"/>
              <a:chOff x="472747" y="2784297"/>
              <a:chExt cx="4376655" cy="3310372"/>
            </a:xfrm>
          </p:grpSpPr>
          <p:grpSp>
            <p:nvGrpSpPr>
              <p:cNvPr id="63" name="Group 62"/>
              <p:cNvGrpSpPr/>
              <p:nvPr/>
            </p:nvGrpSpPr>
            <p:grpSpPr>
              <a:xfrm>
                <a:off x="472747" y="2784297"/>
                <a:ext cx="4376655" cy="3310372"/>
                <a:chOff x="472747" y="2784297"/>
                <a:chExt cx="4376655" cy="3310372"/>
              </a:xfrm>
            </p:grpSpPr>
            <p:sp>
              <p:nvSpPr>
                <p:cNvPr id="46" name="Freeform 45"/>
                <p:cNvSpPr/>
                <p:nvPr/>
              </p:nvSpPr>
              <p:spPr>
                <a:xfrm>
                  <a:off x="945222" y="2784297"/>
                  <a:ext cx="3904180" cy="3143892"/>
                </a:xfrm>
                <a:custGeom>
                  <a:avLst/>
                  <a:gdLst>
                    <a:gd name="connsiteX0" fmla="*/ 0 w 3904180"/>
                    <a:gd name="connsiteY0" fmla="*/ 0 h 3164440"/>
                    <a:gd name="connsiteX1" fmla="*/ 0 w 3904180"/>
                    <a:gd name="connsiteY1" fmla="*/ 3164440 h 3164440"/>
                    <a:gd name="connsiteX2" fmla="*/ 3904180 w 3904180"/>
                    <a:gd name="connsiteY2" fmla="*/ 3164440 h 3164440"/>
                  </a:gdLst>
                  <a:ahLst/>
                  <a:cxnLst>
                    <a:cxn ang="0">
                      <a:pos x="connsiteX0" y="connsiteY0"/>
                    </a:cxn>
                    <a:cxn ang="0">
                      <a:pos x="connsiteX1" y="connsiteY1"/>
                    </a:cxn>
                    <a:cxn ang="0">
                      <a:pos x="connsiteX2" y="connsiteY2"/>
                    </a:cxn>
                  </a:cxnLst>
                  <a:rect l="l" t="t" r="r" b="b"/>
                  <a:pathLst>
                    <a:path w="3904180" h="3164440">
                      <a:moveTo>
                        <a:pt x="0" y="0"/>
                      </a:moveTo>
                      <a:lnTo>
                        <a:pt x="0" y="3164440"/>
                      </a:lnTo>
                      <a:lnTo>
                        <a:pt x="3904180" y="3164440"/>
                      </a:lnTo>
                    </a:path>
                  </a:pathLst>
                </a:cu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solidFill>
                      <a:schemeClr val="tx1"/>
                    </a:solidFill>
                  </a:endParaRPr>
                </a:p>
              </p:txBody>
            </p:sp>
            <p:sp>
              <p:nvSpPr>
                <p:cNvPr id="47" name="Rectangle 46"/>
                <p:cNvSpPr/>
                <p:nvPr/>
              </p:nvSpPr>
              <p:spPr>
                <a:xfrm>
                  <a:off x="472747" y="3247191"/>
                  <a:ext cx="567186" cy="320036"/>
                </a:xfrm>
                <a:prstGeom prst="rect">
                  <a:avLst/>
                </a:prstGeom>
              </p:spPr>
              <p:txBody>
                <a:bodyPr wrap="none">
                  <a:spAutoFit/>
                </a:bodyPr>
                <a:lstStyle/>
                <a:p>
                  <a:pPr algn="r"/>
                  <a:r>
                    <a:rPr lang="en-US" sz="1235" b="1" dirty="0"/>
                    <a:t>1.2 –</a:t>
                  </a:r>
                  <a:endParaRPr lang="en-US" sz="1235" dirty="0"/>
                </a:p>
              </p:txBody>
            </p:sp>
            <p:sp>
              <p:nvSpPr>
                <p:cNvPr id="48" name="Rectangle 47"/>
                <p:cNvSpPr/>
                <p:nvPr/>
              </p:nvSpPr>
              <p:spPr>
                <a:xfrm>
                  <a:off x="472747" y="2838685"/>
                  <a:ext cx="567186" cy="320036"/>
                </a:xfrm>
                <a:prstGeom prst="rect">
                  <a:avLst/>
                </a:prstGeom>
              </p:spPr>
              <p:txBody>
                <a:bodyPr wrap="none">
                  <a:spAutoFit/>
                </a:bodyPr>
                <a:lstStyle/>
                <a:p>
                  <a:pPr algn="r"/>
                  <a:r>
                    <a:rPr lang="en-US" sz="1235" b="1" dirty="0"/>
                    <a:t>1.4 –</a:t>
                  </a:r>
                  <a:endParaRPr lang="en-US" sz="1235" dirty="0"/>
                </a:p>
              </p:txBody>
            </p:sp>
            <p:sp>
              <p:nvSpPr>
                <p:cNvPr id="49" name="Rectangle 48"/>
                <p:cNvSpPr/>
                <p:nvPr/>
              </p:nvSpPr>
              <p:spPr>
                <a:xfrm>
                  <a:off x="472747" y="4079398"/>
                  <a:ext cx="567186" cy="320036"/>
                </a:xfrm>
                <a:prstGeom prst="rect">
                  <a:avLst/>
                </a:prstGeom>
              </p:spPr>
              <p:txBody>
                <a:bodyPr wrap="none">
                  <a:spAutoFit/>
                </a:bodyPr>
                <a:lstStyle/>
                <a:p>
                  <a:pPr algn="r"/>
                  <a:r>
                    <a:rPr lang="en-US" sz="1235" b="1" dirty="0"/>
                    <a:t>0.8 –</a:t>
                  </a:r>
                  <a:endParaRPr lang="en-US" sz="1235" dirty="0"/>
                </a:p>
              </p:txBody>
            </p:sp>
            <p:sp>
              <p:nvSpPr>
                <p:cNvPr id="50" name="Rectangle 49"/>
                <p:cNvSpPr/>
                <p:nvPr/>
              </p:nvSpPr>
              <p:spPr>
                <a:xfrm>
                  <a:off x="472747" y="3670891"/>
                  <a:ext cx="567186" cy="320036"/>
                </a:xfrm>
                <a:prstGeom prst="rect">
                  <a:avLst/>
                </a:prstGeom>
              </p:spPr>
              <p:txBody>
                <a:bodyPr wrap="none">
                  <a:spAutoFit/>
                </a:bodyPr>
                <a:lstStyle/>
                <a:p>
                  <a:pPr algn="r"/>
                  <a:r>
                    <a:rPr lang="en-US" sz="1235" b="1" dirty="0"/>
                    <a:t>1.0 –</a:t>
                  </a:r>
                  <a:endParaRPr lang="en-US" sz="1235" dirty="0"/>
                </a:p>
              </p:txBody>
            </p:sp>
            <p:sp>
              <p:nvSpPr>
                <p:cNvPr id="51" name="Rectangle 50"/>
                <p:cNvSpPr/>
                <p:nvPr/>
              </p:nvSpPr>
              <p:spPr>
                <a:xfrm>
                  <a:off x="472747" y="4510912"/>
                  <a:ext cx="567186" cy="320036"/>
                </a:xfrm>
                <a:prstGeom prst="rect">
                  <a:avLst/>
                </a:prstGeom>
              </p:spPr>
              <p:txBody>
                <a:bodyPr wrap="none">
                  <a:spAutoFit/>
                </a:bodyPr>
                <a:lstStyle/>
                <a:p>
                  <a:pPr algn="r"/>
                  <a:r>
                    <a:rPr lang="en-US" sz="1235" b="1" dirty="0"/>
                    <a:t>0.6 –</a:t>
                  </a:r>
                  <a:endParaRPr lang="en-US" sz="1235" dirty="0"/>
                </a:p>
              </p:txBody>
            </p:sp>
            <p:sp>
              <p:nvSpPr>
                <p:cNvPr id="52" name="Rectangle 51"/>
                <p:cNvSpPr/>
                <p:nvPr/>
              </p:nvSpPr>
              <p:spPr>
                <a:xfrm>
                  <a:off x="472747" y="4921879"/>
                  <a:ext cx="567186" cy="320036"/>
                </a:xfrm>
                <a:prstGeom prst="rect">
                  <a:avLst/>
                </a:prstGeom>
              </p:spPr>
              <p:txBody>
                <a:bodyPr wrap="none">
                  <a:spAutoFit/>
                </a:bodyPr>
                <a:lstStyle/>
                <a:p>
                  <a:pPr algn="r"/>
                  <a:r>
                    <a:rPr lang="en-US" sz="1235" b="1" dirty="0"/>
                    <a:t>0.4 –</a:t>
                  </a:r>
                  <a:endParaRPr lang="en-US" sz="1235" dirty="0"/>
                </a:p>
              </p:txBody>
            </p:sp>
            <p:sp>
              <p:nvSpPr>
                <p:cNvPr id="53" name="Rectangle 52"/>
                <p:cNvSpPr/>
                <p:nvPr/>
              </p:nvSpPr>
              <p:spPr>
                <a:xfrm>
                  <a:off x="472747" y="5353393"/>
                  <a:ext cx="567186" cy="320036"/>
                </a:xfrm>
                <a:prstGeom prst="rect">
                  <a:avLst/>
                </a:prstGeom>
              </p:spPr>
              <p:txBody>
                <a:bodyPr wrap="none">
                  <a:spAutoFit/>
                </a:bodyPr>
                <a:lstStyle/>
                <a:p>
                  <a:pPr algn="r"/>
                  <a:r>
                    <a:rPr lang="en-US" sz="1235" b="1" dirty="0"/>
                    <a:t>0.2 –</a:t>
                  </a:r>
                  <a:endParaRPr lang="en-US" sz="1235" dirty="0"/>
                </a:p>
              </p:txBody>
            </p:sp>
            <p:sp>
              <p:nvSpPr>
                <p:cNvPr id="54" name="Rectangle 53"/>
                <p:cNvSpPr/>
                <p:nvPr/>
              </p:nvSpPr>
              <p:spPr>
                <a:xfrm>
                  <a:off x="610818" y="5774633"/>
                  <a:ext cx="429114" cy="320036"/>
                </a:xfrm>
                <a:prstGeom prst="rect">
                  <a:avLst/>
                </a:prstGeom>
              </p:spPr>
              <p:txBody>
                <a:bodyPr wrap="none">
                  <a:spAutoFit/>
                </a:bodyPr>
                <a:lstStyle/>
                <a:p>
                  <a:pPr algn="r"/>
                  <a:r>
                    <a:rPr lang="en-US" sz="1235" b="1" dirty="0"/>
                    <a:t>0 –</a:t>
                  </a:r>
                  <a:endParaRPr lang="en-US" sz="1235" dirty="0"/>
                </a:p>
              </p:txBody>
            </p:sp>
          </p:grpSp>
          <p:cxnSp>
            <p:nvCxnSpPr>
              <p:cNvPr id="65" name="Straight Connector 64"/>
              <p:cNvCxnSpPr/>
              <p:nvPr/>
            </p:nvCxnSpPr>
            <p:spPr>
              <a:xfrm>
                <a:off x="945223" y="5917915"/>
                <a:ext cx="0" cy="1130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2239767" y="5917915"/>
                <a:ext cx="0" cy="1130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3534311" y="5917915"/>
                <a:ext cx="0" cy="1130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4828855" y="5917915"/>
                <a:ext cx="0" cy="1130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p:cNvGrpSpPr/>
            <p:nvPr/>
          </p:nvGrpSpPr>
          <p:grpSpPr>
            <a:xfrm>
              <a:off x="6426489" y="2456733"/>
              <a:ext cx="3861754" cy="2920917"/>
              <a:chOff x="472747" y="2784297"/>
              <a:chExt cx="4376655" cy="3310372"/>
            </a:xfrm>
          </p:grpSpPr>
          <p:grpSp>
            <p:nvGrpSpPr>
              <p:cNvPr id="71" name="Group 70"/>
              <p:cNvGrpSpPr/>
              <p:nvPr/>
            </p:nvGrpSpPr>
            <p:grpSpPr>
              <a:xfrm>
                <a:off x="472747" y="2784297"/>
                <a:ext cx="4376655" cy="3310372"/>
                <a:chOff x="472747" y="2784297"/>
                <a:chExt cx="4376655" cy="3310372"/>
              </a:xfrm>
            </p:grpSpPr>
            <p:sp>
              <p:nvSpPr>
                <p:cNvPr id="76" name="Freeform 75"/>
                <p:cNvSpPr/>
                <p:nvPr/>
              </p:nvSpPr>
              <p:spPr>
                <a:xfrm>
                  <a:off x="945222" y="2784297"/>
                  <a:ext cx="3904180" cy="3143892"/>
                </a:xfrm>
                <a:custGeom>
                  <a:avLst/>
                  <a:gdLst>
                    <a:gd name="connsiteX0" fmla="*/ 0 w 3904180"/>
                    <a:gd name="connsiteY0" fmla="*/ 0 h 3164440"/>
                    <a:gd name="connsiteX1" fmla="*/ 0 w 3904180"/>
                    <a:gd name="connsiteY1" fmla="*/ 3164440 h 3164440"/>
                    <a:gd name="connsiteX2" fmla="*/ 3904180 w 3904180"/>
                    <a:gd name="connsiteY2" fmla="*/ 3164440 h 3164440"/>
                  </a:gdLst>
                  <a:ahLst/>
                  <a:cxnLst>
                    <a:cxn ang="0">
                      <a:pos x="connsiteX0" y="connsiteY0"/>
                    </a:cxn>
                    <a:cxn ang="0">
                      <a:pos x="connsiteX1" y="connsiteY1"/>
                    </a:cxn>
                    <a:cxn ang="0">
                      <a:pos x="connsiteX2" y="connsiteY2"/>
                    </a:cxn>
                  </a:cxnLst>
                  <a:rect l="l" t="t" r="r" b="b"/>
                  <a:pathLst>
                    <a:path w="3904180" h="3164440">
                      <a:moveTo>
                        <a:pt x="0" y="0"/>
                      </a:moveTo>
                      <a:lnTo>
                        <a:pt x="0" y="3164440"/>
                      </a:lnTo>
                      <a:lnTo>
                        <a:pt x="3904180" y="3164440"/>
                      </a:lnTo>
                    </a:path>
                  </a:pathLst>
                </a:cu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dirty="0">
                    <a:solidFill>
                      <a:schemeClr val="tx1"/>
                    </a:solidFill>
                  </a:endParaRPr>
                </a:p>
              </p:txBody>
            </p:sp>
            <p:sp>
              <p:nvSpPr>
                <p:cNvPr id="77" name="Rectangle 76"/>
                <p:cNvSpPr/>
                <p:nvPr/>
              </p:nvSpPr>
              <p:spPr>
                <a:xfrm>
                  <a:off x="472747" y="3247191"/>
                  <a:ext cx="567186" cy="320036"/>
                </a:xfrm>
                <a:prstGeom prst="rect">
                  <a:avLst/>
                </a:prstGeom>
              </p:spPr>
              <p:txBody>
                <a:bodyPr wrap="none">
                  <a:spAutoFit/>
                </a:bodyPr>
                <a:lstStyle/>
                <a:p>
                  <a:pPr algn="r"/>
                  <a:r>
                    <a:rPr lang="en-US" sz="1235" b="1" dirty="0"/>
                    <a:t>1.2 –</a:t>
                  </a:r>
                  <a:endParaRPr lang="en-US" sz="1235" dirty="0"/>
                </a:p>
              </p:txBody>
            </p:sp>
            <p:sp>
              <p:nvSpPr>
                <p:cNvPr id="78" name="Rectangle 77"/>
                <p:cNvSpPr/>
                <p:nvPr/>
              </p:nvSpPr>
              <p:spPr>
                <a:xfrm>
                  <a:off x="472747" y="2838685"/>
                  <a:ext cx="567186" cy="320036"/>
                </a:xfrm>
                <a:prstGeom prst="rect">
                  <a:avLst/>
                </a:prstGeom>
              </p:spPr>
              <p:txBody>
                <a:bodyPr wrap="none">
                  <a:spAutoFit/>
                </a:bodyPr>
                <a:lstStyle/>
                <a:p>
                  <a:pPr algn="r"/>
                  <a:r>
                    <a:rPr lang="en-US" sz="1235" b="1" dirty="0"/>
                    <a:t>1.4 –</a:t>
                  </a:r>
                  <a:endParaRPr lang="en-US" sz="1235" dirty="0"/>
                </a:p>
              </p:txBody>
            </p:sp>
            <p:sp>
              <p:nvSpPr>
                <p:cNvPr id="79" name="Rectangle 78"/>
                <p:cNvSpPr/>
                <p:nvPr/>
              </p:nvSpPr>
              <p:spPr>
                <a:xfrm>
                  <a:off x="472747" y="4079398"/>
                  <a:ext cx="567186" cy="320036"/>
                </a:xfrm>
                <a:prstGeom prst="rect">
                  <a:avLst/>
                </a:prstGeom>
              </p:spPr>
              <p:txBody>
                <a:bodyPr wrap="none">
                  <a:spAutoFit/>
                </a:bodyPr>
                <a:lstStyle/>
                <a:p>
                  <a:pPr algn="r"/>
                  <a:r>
                    <a:rPr lang="en-US" sz="1235" b="1" dirty="0"/>
                    <a:t>0.8 –</a:t>
                  </a:r>
                  <a:endParaRPr lang="en-US" sz="1235" dirty="0"/>
                </a:p>
              </p:txBody>
            </p:sp>
            <p:sp>
              <p:nvSpPr>
                <p:cNvPr id="80" name="Rectangle 79"/>
                <p:cNvSpPr/>
                <p:nvPr/>
              </p:nvSpPr>
              <p:spPr>
                <a:xfrm>
                  <a:off x="472747" y="3670891"/>
                  <a:ext cx="567186" cy="320036"/>
                </a:xfrm>
                <a:prstGeom prst="rect">
                  <a:avLst/>
                </a:prstGeom>
              </p:spPr>
              <p:txBody>
                <a:bodyPr wrap="none">
                  <a:spAutoFit/>
                </a:bodyPr>
                <a:lstStyle/>
                <a:p>
                  <a:pPr algn="r"/>
                  <a:r>
                    <a:rPr lang="en-US" sz="1235" b="1" dirty="0"/>
                    <a:t>1.0 –</a:t>
                  </a:r>
                  <a:endParaRPr lang="en-US" sz="1235" dirty="0"/>
                </a:p>
              </p:txBody>
            </p:sp>
            <p:sp>
              <p:nvSpPr>
                <p:cNvPr id="81" name="Rectangle 80"/>
                <p:cNvSpPr/>
                <p:nvPr/>
              </p:nvSpPr>
              <p:spPr>
                <a:xfrm>
                  <a:off x="472747" y="4510912"/>
                  <a:ext cx="567186" cy="320036"/>
                </a:xfrm>
                <a:prstGeom prst="rect">
                  <a:avLst/>
                </a:prstGeom>
              </p:spPr>
              <p:txBody>
                <a:bodyPr wrap="none">
                  <a:spAutoFit/>
                </a:bodyPr>
                <a:lstStyle/>
                <a:p>
                  <a:pPr algn="r"/>
                  <a:r>
                    <a:rPr lang="en-US" sz="1235" b="1" dirty="0"/>
                    <a:t>0.6 –</a:t>
                  </a:r>
                  <a:endParaRPr lang="en-US" sz="1235" dirty="0"/>
                </a:p>
              </p:txBody>
            </p:sp>
            <p:sp>
              <p:nvSpPr>
                <p:cNvPr id="82" name="Rectangle 81"/>
                <p:cNvSpPr/>
                <p:nvPr/>
              </p:nvSpPr>
              <p:spPr>
                <a:xfrm>
                  <a:off x="472747" y="4921879"/>
                  <a:ext cx="567186" cy="320036"/>
                </a:xfrm>
                <a:prstGeom prst="rect">
                  <a:avLst/>
                </a:prstGeom>
              </p:spPr>
              <p:txBody>
                <a:bodyPr wrap="none">
                  <a:spAutoFit/>
                </a:bodyPr>
                <a:lstStyle/>
                <a:p>
                  <a:pPr algn="r"/>
                  <a:r>
                    <a:rPr lang="en-US" sz="1235" b="1" dirty="0"/>
                    <a:t>0.4 –</a:t>
                  </a:r>
                  <a:endParaRPr lang="en-US" sz="1235" dirty="0"/>
                </a:p>
              </p:txBody>
            </p:sp>
            <p:sp>
              <p:nvSpPr>
                <p:cNvPr id="83" name="Rectangle 82"/>
                <p:cNvSpPr/>
                <p:nvPr/>
              </p:nvSpPr>
              <p:spPr>
                <a:xfrm>
                  <a:off x="472747" y="5353393"/>
                  <a:ext cx="567186" cy="320036"/>
                </a:xfrm>
                <a:prstGeom prst="rect">
                  <a:avLst/>
                </a:prstGeom>
              </p:spPr>
              <p:txBody>
                <a:bodyPr wrap="none">
                  <a:spAutoFit/>
                </a:bodyPr>
                <a:lstStyle/>
                <a:p>
                  <a:pPr algn="r"/>
                  <a:r>
                    <a:rPr lang="en-US" sz="1235" b="1" dirty="0"/>
                    <a:t>0.2 –</a:t>
                  </a:r>
                  <a:endParaRPr lang="en-US" sz="1235" dirty="0"/>
                </a:p>
              </p:txBody>
            </p:sp>
            <p:sp>
              <p:nvSpPr>
                <p:cNvPr id="84" name="Rectangle 83"/>
                <p:cNvSpPr/>
                <p:nvPr/>
              </p:nvSpPr>
              <p:spPr>
                <a:xfrm>
                  <a:off x="610818" y="5774633"/>
                  <a:ext cx="429114" cy="320036"/>
                </a:xfrm>
                <a:prstGeom prst="rect">
                  <a:avLst/>
                </a:prstGeom>
              </p:spPr>
              <p:txBody>
                <a:bodyPr wrap="none">
                  <a:spAutoFit/>
                </a:bodyPr>
                <a:lstStyle/>
                <a:p>
                  <a:pPr algn="r"/>
                  <a:r>
                    <a:rPr lang="en-US" sz="1235" b="1" dirty="0"/>
                    <a:t>0 –</a:t>
                  </a:r>
                  <a:endParaRPr lang="en-US" sz="1235" dirty="0"/>
                </a:p>
              </p:txBody>
            </p:sp>
          </p:grpSp>
          <p:cxnSp>
            <p:nvCxnSpPr>
              <p:cNvPr id="72" name="Straight Connector 71"/>
              <p:cNvCxnSpPr/>
              <p:nvPr/>
            </p:nvCxnSpPr>
            <p:spPr>
              <a:xfrm>
                <a:off x="945223" y="5917915"/>
                <a:ext cx="0" cy="1130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2239767" y="5917915"/>
                <a:ext cx="0" cy="1130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3534311" y="5917915"/>
                <a:ext cx="0" cy="1130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4828855" y="5917915"/>
                <a:ext cx="0" cy="1130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563217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2876" y="220504"/>
            <a:ext cx="11685444" cy="838200"/>
          </a:xfrm>
        </p:spPr>
        <p:txBody>
          <a:bodyPr>
            <a:noAutofit/>
          </a:bodyPr>
          <a:lstStyle/>
          <a:p>
            <a:r>
              <a:rPr lang="en-US" sz="3600" dirty="0">
                <a:solidFill>
                  <a:schemeClr val="tx1"/>
                </a:solidFill>
              </a:rPr>
              <a:t>Benralizumab Reduced Oral Glucocorticoid Dose in Severe Asthma (Primary Endpoint)</a:t>
            </a:r>
          </a:p>
        </p:txBody>
      </p:sp>
      <p:sp>
        <p:nvSpPr>
          <p:cNvPr id="3" name="Text Placeholder 2"/>
          <p:cNvSpPr>
            <a:spLocks noGrp="1"/>
          </p:cNvSpPr>
          <p:nvPr>
            <p:ph type="body" sz="quarter" idx="10"/>
          </p:nvPr>
        </p:nvSpPr>
        <p:spPr>
          <a:xfrm>
            <a:off x="2912631" y="6124861"/>
            <a:ext cx="5363063" cy="283534"/>
          </a:xfrm>
        </p:spPr>
        <p:txBody>
          <a:bodyPr/>
          <a:lstStyle/>
          <a:p>
            <a:r>
              <a:rPr lang="en-US" sz="1200" b="0" dirty="0">
                <a:solidFill>
                  <a:schemeClr val="tx1"/>
                </a:solidFill>
              </a:rPr>
              <a:t>Nair P, et al. </a:t>
            </a:r>
            <a:r>
              <a:rPr lang="en-US" sz="1200" b="0" i="1" dirty="0">
                <a:solidFill>
                  <a:schemeClr val="tx1"/>
                </a:solidFill>
              </a:rPr>
              <a:t>N Engl J Med</a:t>
            </a:r>
            <a:r>
              <a:rPr lang="en-US" sz="1200" b="0" dirty="0">
                <a:solidFill>
                  <a:schemeClr val="tx1"/>
                </a:solidFill>
              </a:rPr>
              <a:t>. 2017;376(25):2448-2458.</a:t>
            </a:r>
          </a:p>
        </p:txBody>
      </p:sp>
      <p:sp>
        <p:nvSpPr>
          <p:cNvPr id="6" name="TextBox 5"/>
          <p:cNvSpPr txBox="1"/>
          <p:nvPr/>
        </p:nvSpPr>
        <p:spPr>
          <a:xfrm>
            <a:off x="526904" y="2049848"/>
            <a:ext cx="4039265" cy="1938992"/>
          </a:xfrm>
          <a:prstGeom prst="rect">
            <a:avLst/>
          </a:prstGeom>
          <a:noFill/>
        </p:spPr>
        <p:txBody>
          <a:bodyPr wrap="square" rtlCol="0">
            <a:spAutoFit/>
          </a:bodyPr>
          <a:lstStyle/>
          <a:p>
            <a:r>
              <a:rPr lang="en-US" sz="2000" dirty="0"/>
              <a:t>75% median reduction from baseline in the final oral glucocorticoid dose in patients who received either of the benralizumab regimens, vs 25% in the patients who received placebo (</a:t>
            </a:r>
            <a:r>
              <a:rPr lang="en-US" sz="2000" i="1" dirty="0"/>
              <a:t>P</a:t>
            </a:r>
            <a:r>
              <a:rPr lang="en-US" sz="2000" dirty="0"/>
              <a:t>&lt;.001 for both comparisons)</a:t>
            </a:r>
          </a:p>
        </p:txBody>
      </p:sp>
      <p:sp>
        <p:nvSpPr>
          <p:cNvPr id="7" name="TextBox 6"/>
          <p:cNvSpPr txBox="1"/>
          <p:nvPr/>
        </p:nvSpPr>
        <p:spPr>
          <a:xfrm>
            <a:off x="5878669" y="1086464"/>
            <a:ext cx="4537470" cy="336695"/>
          </a:xfrm>
          <a:prstGeom prst="rect">
            <a:avLst/>
          </a:prstGeom>
          <a:noFill/>
        </p:spPr>
        <p:txBody>
          <a:bodyPr wrap="square" rtlCol="0">
            <a:spAutoFit/>
          </a:bodyPr>
          <a:lstStyle/>
          <a:p>
            <a:pPr algn="ctr"/>
            <a:r>
              <a:rPr lang="en-US" sz="1588" b="1" dirty="0"/>
              <a:t>Change from Baseline in Oral Glucocorticoid Dose  </a:t>
            </a:r>
          </a:p>
        </p:txBody>
      </p:sp>
      <p:grpSp>
        <p:nvGrpSpPr>
          <p:cNvPr id="4" name="Group 3">
            <a:extLst>
              <a:ext uri="{FF2B5EF4-FFF2-40B4-BE49-F238E27FC236}">
                <a16:creationId xmlns:a16="http://schemas.microsoft.com/office/drawing/2014/main" id="{41AB54C8-93CF-453B-8CF5-AB10B00FC202}"/>
              </a:ext>
            </a:extLst>
          </p:cNvPr>
          <p:cNvGrpSpPr/>
          <p:nvPr/>
        </p:nvGrpSpPr>
        <p:grpSpPr>
          <a:xfrm>
            <a:off x="5267188" y="4925232"/>
            <a:ext cx="5902699" cy="677956"/>
            <a:chOff x="4999367" y="5296577"/>
            <a:chExt cx="5902699" cy="677956"/>
          </a:xfrm>
        </p:grpSpPr>
        <p:sp>
          <p:nvSpPr>
            <p:cNvPr id="2049" name="Rectangle 21"/>
            <p:cNvSpPr>
              <a:spLocks noChangeArrowheads="1"/>
            </p:cNvSpPr>
            <p:nvPr/>
          </p:nvSpPr>
          <p:spPr bwMode="auto">
            <a:xfrm>
              <a:off x="4999367" y="5296577"/>
              <a:ext cx="231121"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No.</a:t>
              </a:r>
              <a:endParaRPr lang="en-US" altLang="en-US" sz="1588" dirty="0"/>
            </a:p>
          </p:txBody>
        </p:sp>
        <p:sp>
          <p:nvSpPr>
            <p:cNvPr id="2051" name="Rectangle 22"/>
            <p:cNvSpPr>
              <a:spLocks noChangeArrowheads="1"/>
            </p:cNvSpPr>
            <p:nvPr/>
          </p:nvSpPr>
          <p:spPr bwMode="auto">
            <a:xfrm>
              <a:off x="5262706" y="5296577"/>
              <a:ext cx="78441"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a</a:t>
              </a:r>
              <a:endParaRPr lang="en-US" altLang="en-US" sz="1588" dirty="0"/>
            </a:p>
          </p:txBody>
        </p:sp>
        <p:sp>
          <p:nvSpPr>
            <p:cNvPr id="2052" name="Rectangle 23"/>
            <p:cNvSpPr>
              <a:spLocks noChangeArrowheads="1"/>
            </p:cNvSpPr>
            <p:nvPr/>
          </p:nvSpPr>
          <p:spPr bwMode="auto">
            <a:xfrm>
              <a:off x="5341147" y="5296577"/>
              <a:ext cx="355787"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t Risk</a:t>
              </a:r>
              <a:endParaRPr lang="en-US" altLang="en-US" sz="1588" dirty="0"/>
            </a:p>
          </p:txBody>
        </p:sp>
        <p:sp>
          <p:nvSpPr>
            <p:cNvPr id="2053" name="Rectangle 24"/>
            <p:cNvSpPr>
              <a:spLocks noChangeArrowheads="1"/>
            </p:cNvSpPr>
            <p:nvPr/>
          </p:nvSpPr>
          <p:spPr bwMode="auto">
            <a:xfrm>
              <a:off x="4999367" y="5478673"/>
              <a:ext cx="215713" cy="16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059" b="1" dirty="0">
                  <a:latin typeface="Calibri" pitchFamily="34" charset="0"/>
                </a:rPr>
                <a:t>Ben</a:t>
              </a:r>
              <a:endParaRPr lang="en-US" altLang="en-US" sz="1588" dirty="0"/>
            </a:p>
          </p:txBody>
        </p:sp>
        <p:sp>
          <p:nvSpPr>
            <p:cNvPr id="2054" name="Rectangle 25"/>
            <p:cNvSpPr>
              <a:spLocks noChangeArrowheads="1"/>
            </p:cNvSpPr>
            <p:nvPr/>
          </p:nvSpPr>
          <p:spPr bwMode="auto">
            <a:xfrm>
              <a:off x="5215081" y="5478673"/>
              <a:ext cx="47625" cy="16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059" b="1" dirty="0">
                  <a:latin typeface="Calibri" pitchFamily="34" charset="0"/>
                </a:rPr>
                <a:t>r</a:t>
              </a:r>
              <a:endParaRPr lang="en-US" altLang="en-US" sz="1588" dirty="0"/>
            </a:p>
          </p:txBody>
        </p:sp>
        <p:sp>
          <p:nvSpPr>
            <p:cNvPr id="2055" name="Rectangle 26"/>
            <p:cNvSpPr>
              <a:spLocks noChangeArrowheads="1"/>
            </p:cNvSpPr>
            <p:nvPr/>
          </p:nvSpPr>
          <p:spPr bwMode="auto">
            <a:xfrm>
              <a:off x="5259904" y="5478673"/>
              <a:ext cx="134471" cy="16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059" b="1" dirty="0">
                  <a:latin typeface="Calibri" pitchFamily="34" charset="0"/>
                </a:rPr>
                <a:t>ali</a:t>
              </a:r>
              <a:endParaRPr lang="en-US" altLang="en-US" sz="1588" dirty="0"/>
            </a:p>
          </p:txBody>
        </p:sp>
        <p:sp>
          <p:nvSpPr>
            <p:cNvPr id="2056" name="Rectangle 27"/>
            <p:cNvSpPr>
              <a:spLocks noChangeArrowheads="1"/>
            </p:cNvSpPr>
            <p:nvPr/>
          </p:nvSpPr>
          <p:spPr bwMode="auto">
            <a:xfrm>
              <a:off x="5391573" y="5478673"/>
              <a:ext cx="126066" cy="16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059" b="1" dirty="0">
                  <a:latin typeface="Calibri" pitchFamily="34" charset="0"/>
                </a:rPr>
                <a:t>zu</a:t>
              </a:r>
              <a:endParaRPr lang="en-US" altLang="en-US" sz="1588" dirty="0"/>
            </a:p>
          </p:txBody>
        </p:sp>
        <p:sp>
          <p:nvSpPr>
            <p:cNvPr id="2057" name="Rectangle 28"/>
            <p:cNvSpPr>
              <a:spLocks noChangeArrowheads="1"/>
            </p:cNvSpPr>
            <p:nvPr/>
          </p:nvSpPr>
          <p:spPr bwMode="auto">
            <a:xfrm>
              <a:off x="5444801" y="5478673"/>
              <a:ext cx="980515" cy="16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059" b="1" dirty="0">
                  <a:latin typeface="Calibri" pitchFamily="34" charset="0"/>
                </a:rPr>
                <a:t>-mab 30 mg Q4W</a:t>
              </a:r>
              <a:endParaRPr lang="en-US" altLang="en-US" sz="1588" dirty="0"/>
            </a:p>
          </p:txBody>
        </p:sp>
        <p:sp>
          <p:nvSpPr>
            <p:cNvPr id="2058" name="Rectangle 29"/>
            <p:cNvSpPr>
              <a:spLocks noChangeArrowheads="1"/>
            </p:cNvSpPr>
            <p:nvPr/>
          </p:nvSpPr>
          <p:spPr bwMode="auto">
            <a:xfrm>
              <a:off x="4999367" y="5641158"/>
              <a:ext cx="215713" cy="16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059" b="1" dirty="0">
                  <a:latin typeface="Calibri" pitchFamily="34" charset="0"/>
                </a:rPr>
                <a:t>Ben</a:t>
              </a:r>
              <a:endParaRPr lang="en-US" altLang="en-US" sz="1588" dirty="0"/>
            </a:p>
          </p:txBody>
        </p:sp>
        <p:sp>
          <p:nvSpPr>
            <p:cNvPr id="2059" name="Rectangle 30"/>
            <p:cNvSpPr>
              <a:spLocks noChangeArrowheads="1"/>
            </p:cNvSpPr>
            <p:nvPr/>
          </p:nvSpPr>
          <p:spPr bwMode="auto">
            <a:xfrm>
              <a:off x="5215081" y="5641158"/>
              <a:ext cx="47625" cy="16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059" b="1" dirty="0">
                  <a:latin typeface="Calibri" pitchFamily="34" charset="0"/>
                </a:rPr>
                <a:t>r</a:t>
              </a:r>
              <a:endParaRPr lang="en-US" altLang="en-US" sz="1588" dirty="0"/>
            </a:p>
          </p:txBody>
        </p:sp>
        <p:sp>
          <p:nvSpPr>
            <p:cNvPr id="2060" name="Rectangle 31"/>
            <p:cNvSpPr>
              <a:spLocks noChangeArrowheads="1"/>
            </p:cNvSpPr>
            <p:nvPr/>
          </p:nvSpPr>
          <p:spPr bwMode="auto">
            <a:xfrm>
              <a:off x="5259904" y="5641158"/>
              <a:ext cx="134471" cy="16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059" b="1" dirty="0">
                  <a:latin typeface="Calibri" pitchFamily="34" charset="0"/>
                </a:rPr>
                <a:t>ali</a:t>
              </a:r>
              <a:endParaRPr lang="en-US" altLang="en-US" sz="1588" dirty="0"/>
            </a:p>
          </p:txBody>
        </p:sp>
        <p:sp>
          <p:nvSpPr>
            <p:cNvPr id="2061" name="Rectangle 32"/>
            <p:cNvSpPr>
              <a:spLocks noChangeArrowheads="1"/>
            </p:cNvSpPr>
            <p:nvPr/>
          </p:nvSpPr>
          <p:spPr bwMode="auto">
            <a:xfrm>
              <a:off x="5391573" y="5641158"/>
              <a:ext cx="126066" cy="16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059" b="1" dirty="0">
                  <a:latin typeface="Calibri" pitchFamily="34" charset="0"/>
                </a:rPr>
                <a:t>zu</a:t>
              </a:r>
              <a:endParaRPr lang="en-US" altLang="en-US" sz="1588" dirty="0"/>
            </a:p>
          </p:txBody>
        </p:sp>
        <p:sp>
          <p:nvSpPr>
            <p:cNvPr id="2062" name="Rectangle 33"/>
            <p:cNvSpPr>
              <a:spLocks noChangeArrowheads="1"/>
            </p:cNvSpPr>
            <p:nvPr/>
          </p:nvSpPr>
          <p:spPr bwMode="auto">
            <a:xfrm>
              <a:off x="5444801" y="5641158"/>
              <a:ext cx="980515" cy="16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059" b="1" dirty="0">
                  <a:latin typeface="Calibri" pitchFamily="34" charset="0"/>
                </a:rPr>
                <a:t>-mab 30 mg Q8W</a:t>
              </a:r>
              <a:endParaRPr lang="en-US" altLang="en-US" sz="1588" dirty="0"/>
            </a:p>
          </p:txBody>
        </p:sp>
        <p:sp>
          <p:nvSpPr>
            <p:cNvPr id="2063" name="Rectangle 34"/>
            <p:cNvSpPr>
              <a:spLocks noChangeArrowheads="1"/>
            </p:cNvSpPr>
            <p:nvPr/>
          </p:nvSpPr>
          <p:spPr bwMode="auto">
            <a:xfrm>
              <a:off x="4999367" y="5800842"/>
              <a:ext cx="444033" cy="16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059" b="1" dirty="0">
                  <a:latin typeface="Calibri" pitchFamily="34" charset="0"/>
                </a:rPr>
                <a:t>Placebo</a:t>
              </a:r>
              <a:endParaRPr lang="en-US" altLang="en-US" sz="1588" dirty="0"/>
            </a:p>
          </p:txBody>
        </p:sp>
        <p:sp>
          <p:nvSpPr>
            <p:cNvPr id="2081" name="Rectangle 52"/>
            <p:cNvSpPr>
              <a:spLocks noChangeArrowheads="1"/>
            </p:cNvSpPr>
            <p:nvPr/>
          </p:nvSpPr>
          <p:spPr bwMode="auto">
            <a:xfrm>
              <a:off x="7027632" y="5784033"/>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75</a:t>
              </a:r>
              <a:endParaRPr lang="en-US" altLang="en-US" sz="1588" dirty="0"/>
            </a:p>
          </p:txBody>
        </p:sp>
        <p:sp>
          <p:nvSpPr>
            <p:cNvPr id="2082" name="Rectangle 53"/>
            <p:cNvSpPr>
              <a:spLocks noChangeArrowheads="1"/>
            </p:cNvSpPr>
            <p:nvPr/>
          </p:nvSpPr>
          <p:spPr bwMode="auto">
            <a:xfrm>
              <a:off x="6680250" y="5784033"/>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74</a:t>
              </a:r>
              <a:endParaRPr lang="en-US" altLang="en-US" sz="1588" dirty="0"/>
            </a:p>
          </p:txBody>
        </p:sp>
        <p:sp>
          <p:nvSpPr>
            <p:cNvPr id="2083" name="Rectangle 54"/>
            <p:cNvSpPr>
              <a:spLocks noChangeArrowheads="1"/>
            </p:cNvSpPr>
            <p:nvPr/>
          </p:nvSpPr>
          <p:spPr bwMode="auto">
            <a:xfrm>
              <a:off x="7627147" y="5784033"/>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73</a:t>
              </a:r>
              <a:endParaRPr lang="en-US" altLang="en-US" sz="1588" dirty="0"/>
            </a:p>
          </p:txBody>
        </p:sp>
        <p:sp>
          <p:nvSpPr>
            <p:cNvPr id="2084" name="Rectangle 55"/>
            <p:cNvSpPr>
              <a:spLocks noChangeArrowheads="1"/>
            </p:cNvSpPr>
            <p:nvPr/>
          </p:nvSpPr>
          <p:spPr bwMode="auto">
            <a:xfrm>
              <a:off x="8254676" y="5784033"/>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74</a:t>
              </a:r>
              <a:endParaRPr lang="en-US" altLang="en-US" sz="1588" dirty="0"/>
            </a:p>
          </p:txBody>
        </p:sp>
        <p:sp>
          <p:nvSpPr>
            <p:cNvPr id="2085" name="Rectangle 56"/>
            <p:cNvSpPr>
              <a:spLocks noChangeArrowheads="1"/>
            </p:cNvSpPr>
            <p:nvPr/>
          </p:nvSpPr>
          <p:spPr bwMode="auto">
            <a:xfrm>
              <a:off x="8862595" y="5784033"/>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74</a:t>
              </a:r>
              <a:endParaRPr lang="en-US" altLang="en-US" sz="1588" dirty="0"/>
            </a:p>
          </p:txBody>
        </p:sp>
        <p:sp>
          <p:nvSpPr>
            <p:cNvPr id="2086" name="Rectangle 57"/>
            <p:cNvSpPr>
              <a:spLocks noChangeArrowheads="1"/>
            </p:cNvSpPr>
            <p:nvPr/>
          </p:nvSpPr>
          <p:spPr bwMode="auto">
            <a:xfrm>
              <a:off x="9492926" y="5784033"/>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73</a:t>
              </a:r>
              <a:endParaRPr lang="en-US" altLang="en-US" sz="1588" dirty="0"/>
            </a:p>
          </p:txBody>
        </p:sp>
        <p:sp>
          <p:nvSpPr>
            <p:cNvPr id="2087" name="Rectangle 58"/>
            <p:cNvSpPr>
              <a:spLocks noChangeArrowheads="1"/>
            </p:cNvSpPr>
            <p:nvPr/>
          </p:nvSpPr>
          <p:spPr bwMode="auto">
            <a:xfrm>
              <a:off x="10098044" y="5784033"/>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73</a:t>
              </a:r>
              <a:endParaRPr lang="en-US" altLang="en-US" sz="1588" dirty="0"/>
            </a:p>
          </p:txBody>
        </p:sp>
        <p:sp>
          <p:nvSpPr>
            <p:cNvPr id="2088" name="Rectangle 59"/>
            <p:cNvSpPr>
              <a:spLocks noChangeArrowheads="1"/>
            </p:cNvSpPr>
            <p:nvPr/>
          </p:nvSpPr>
          <p:spPr bwMode="auto">
            <a:xfrm>
              <a:off x="10742382" y="5784033"/>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72</a:t>
              </a:r>
              <a:endParaRPr lang="en-US" altLang="en-US" sz="1588" dirty="0"/>
            </a:p>
          </p:txBody>
        </p:sp>
        <p:sp>
          <p:nvSpPr>
            <p:cNvPr id="2089" name="Rectangle 60"/>
            <p:cNvSpPr>
              <a:spLocks noChangeArrowheads="1"/>
            </p:cNvSpPr>
            <p:nvPr/>
          </p:nvSpPr>
          <p:spPr bwMode="auto">
            <a:xfrm>
              <a:off x="7027632" y="5613143"/>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72</a:t>
              </a:r>
              <a:endParaRPr lang="en-US" altLang="en-US" sz="1588" dirty="0"/>
            </a:p>
          </p:txBody>
        </p:sp>
        <p:sp>
          <p:nvSpPr>
            <p:cNvPr id="2090" name="Rectangle 61"/>
            <p:cNvSpPr>
              <a:spLocks noChangeArrowheads="1"/>
            </p:cNvSpPr>
            <p:nvPr/>
          </p:nvSpPr>
          <p:spPr bwMode="auto">
            <a:xfrm>
              <a:off x="6680250" y="5613143"/>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70</a:t>
              </a:r>
              <a:endParaRPr lang="en-US" altLang="en-US" sz="1588" dirty="0"/>
            </a:p>
          </p:txBody>
        </p:sp>
        <p:sp>
          <p:nvSpPr>
            <p:cNvPr id="2091" name="Rectangle 62"/>
            <p:cNvSpPr>
              <a:spLocks noChangeArrowheads="1"/>
            </p:cNvSpPr>
            <p:nvPr/>
          </p:nvSpPr>
          <p:spPr bwMode="auto">
            <a:xfrm>
              <a:off x="7627147" y="5613143"/>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67</a:t>
              </a:r>
              <a:endParaRPr lang="en-US" altLang="en-US" sz="1588" dirty="0"/>
            </a:p>
          </p:txBody>
        </p:sp>
        <p:sp>
          <p:nvSpPr>
            <p:cNvPr id="2092" name="Rectangle 63"/>
            <p:cNvSpPr>
              <a:spLocks noChangeArrowheads="1"/>
            </p:cNvSpPr>
            <p:nvPr/>
          </p:nvSpPr>
          <p:spPr bwMode="auto">
            <a:xfrm>
              <a:off x="8254676" y="5613143"/>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69</a:t>
              </a:r>
              <a:endParaRPr lang="en-US" altLang="en-US" sz="1588" dirty="0"/>
            </a:p>
          </p:txBody>
        </p:sp>
        <p:sp>
          <p:nvSpPr>
            <p:cNvPr id="2093" name="Rectangle 64"/>
            <p:cNvSpPr>
              <a:spLocks noChangeArrowheads="1"/>
            </p:cNvSpPr>
            <p:nvPr/>
          </p:nvSpPr>
          <p:spPr bwMode="auto">
            <a:xfrm>
              <a:off x="8862595" y="5613143"/>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69</a:t>
              </a:r>
              <a:endParaRPr lang="en-US" altLang="en-US" sz="1588" dirty="0"/>
            </a:p>
          </p:txBody>
        </p:sp>
        <p:sp>
          <p:nvSpPr>
            <p:cNvPr id="2094" name="Rectangle 65"/>
            <p:cNvSpPr>
              <a:spLocks noChangeArrowheads="1"/>
            </p:cNvSpPr>
            <p:nvPr/>
          </p:nvSpPr>
          <p:spPr bwMode="auto">
            <a:xfrm>
              <a:off x="9492926" y="5613143"/>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66</a:t>
              </a:r>
              <a:endParaRPr lang="en-US" altLang="en-US" sz="1588" dirty="0"/>
            </a:p>
          </p:txBody>
        </p:sp>
        <p:sp>
          <p:nvSpPr>
            <p:cNvPr id="2095" name="Rectangle 66"/>
            <p:cNvSpPr>
              <a:spLocks noChangeArrowheads="1"/>
            </p:cNvSpPr>
            <p:nvPr/>
          </p:nvSpPr>
          <p:spPr bwMode="auto">
            <a:xfrm>
              <a:off x="10098044" y="5613143"/>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69</a:t>
              </a:r>
              <a:endParaRPr lang="en-US" altLang="en-US" sz="1588" dirty="0"/>
            </a:p>
          </p:txBody>
        </p:sp>
        <p:sp>
          <p:nvSpPr>
            <p:cNvPr id="2096" name="Rectangle 67"/>
            <p:cNvSpPr>
              <a:spLocks noChangeArrowheads="1"/>
            </p:cNvSpPr>
            <p:nvPr/>
          </p:nvSpPr>
          <p:spPr bwMode="auto">
            <a:xfrm>
              <a:off x="10742382" y="5613143"/>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68</a:t>
              </a:r>
              <a:endParaRPr lang="en-US" altLang="en-US" sz="1588" dirty="0"/>
            </a:p>
          </p:txBody>
        </p:sp>
        <p:sp>
          <p:nvSpPr>
            <p:cNvPr id="2097" name="Rectangle 68"/>
            <p:cNvSpPr>
              <a:spLocks noChangeArrowheads="1"/>
            </p:cNvSpPr>
            <p:nvPr/>
          </p:nvSpPr>
          <p:spPr bwMode="auto">
            <a:xfrm>
              <a:off x="7027632" y="5456261"/>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70</a:t>
              </a:r>
              <a:endParaRPr lang="en-US" altLang="en-US" sz="1588" dirty="0"/>
            </a:p>
          </p:txBody>
        </p:sp>
        <p:sp>
          <p:nvSpPr>
            <p:cNvPr id="2098" name="Rectangle 69"/>
            <p:cNvSpPr>
              <a:spLocks noChangeArrowheads="1"/>
            </p:cNvSpPr>
            <p:nvPr/>
          </p:nvSpPr>
          <p:spPr bwMode="auto">
            <a:xfrm>
              <a:off x="6680250" y="5456261"/>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72</a:t>
              </a:r>
              <a:endParaRPr lang="en-US" altLang="en-US" sz="1588" dirty="0"/>
            </a:p>
          </p:txBody>
        </p:sp>
        <p:sp>
          <p:nvSpPr>
            <p:cNvPr id="2099" name="Rectangle 70"/>
            <p:cNvSpPr>
              <a:spLocks noChangeArrowheads="1"/>
            </p:cNvSpPr>
            <p:nvPr/>
          </p:nvSpPr>
          <p:spPr bwMode="auto">
            <a:xfrm>
              <a:off x="7627147" y="5456261"/>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70</a:t>
              </a:r>
              <a:endParaRPr lang="en-US" altLang="en-US" sz="1588" dirty="0"/>
            </a:p>
          </p:txBody>
        </p:sp>
        <p:sp>
          <p:nvSpPr>
            <p:cNvPr id="2100" name="Rectangle 71"/>
            <p:cNvSpPr>
              <a:spLocks noChangeArrowheads="1"/>
            </p:cNvSpPr>
            <p:nvPr/>
          </p:nvSpPr>
          <p:spPr bwMode="auto">
            <a:xfrm>
              <a:off x="8254676" y="5456261"/>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69</a:t>
              </a:r>
              <a:endParaRPr lang="en-US" altLang="en-US" sz="1588" dirty="0"/>
            </a:p>
          </p:txBody>
        </p:sp>
        <p:sp>
          <p:nvSpPr>
            <p:cNvPr id="2101" name="Rectangle 72"/>
            <p:cNvSpPr>
              <a:spLocks noChangeArrowheads="1"/>
            </p:cNvSpPr>
            <p:nvPr/>
          </p:nvSpPr>
          <p:spPr bwMode="auto">
            <a:xfrm>
              <a:off x="8862595" y="5456261"/>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69</a:t>
              </a:r>
              <a:endParaRPr lang="en-US" altLang="en-US" sz="1588" dirty="0"/>
            </a:p>
          </p:txBody>
        </p:sp>
        <p:sp>
          <p:nvSpPr>
            <p:cNvPr id="2102" name="Rectangle 73"/>
            <p:cNvSpPr>
              <a:spLocks noChangeArrowheads="1"/>
            </p:cNvSpPr>
            <p:nvPr/>
          </p:nvSpPr>
          <p:spPr bwMode="auto">
            <a:xfrm>
              <a:off x="9492926" y="5456261"/>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68</a:t>
              </a:r>
              <a:endParaRPr lang="en-US" altLang="en-US" sz="1588" dirty="0"/>
            </a:p>
          </p:txBody>
        </p:sp>
        <p:sp>
          <p:nvSpPr>
            <p:cNvPr id="2103" name="Rectangle 74"/>
            <p:cNvSpPr>
              <a:spLocks noChangeArrowheads="1"/>
            </p:cNvSpPr>
            <p:nvPr/>
          </p:nvSpPr>
          <p:spPr bwMode="auto">
            <a:xfrm>
              <a:off x="10098044" y="5456261"/>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66</a:t>
              </a:r>
              <a:endParaRPr lang="en-US" altLang="en-US" sz="1588" dirty="0"/>
            </a:p>
          </p:txBody>
        </p:sp>
        <p:sp>
          <p:nvSpPr>
            <p:cNvPr id="2104" name="Rectangle 75"/>
            <p:cNvSpPr>
              <a:spLocks noChangeArrowheads="1"/>
            </p:cNvSpPr>
            <p:nvPr/>
          </p:nvSpPr>
          <p:spPr bwMode="auto">
            <a:xfrm>
              <a:off x="10742382" y="5456261"/>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68</a:t>
              </a:r>
              <a:endParaRPr lang="en-US" altLang="en-US" sz="1588" dirty="0"/>
            </a:p>
          </p:txBody>
        </p:sp>
      </p:grpSp>
      <p:sp>
        <p:nvSpPr>
          <p:cNvPr id="2105" name="Line 76"/>
          <p:cNvSpPr>
            <a:spLocks noChangeShapeType="1"/>
          </p:cNvSpPr>
          <p:nvPr/>
        </p:nvSpPr>
        <p:spPr bwMode="auto">
          <a:xfrm>
            <a:off x="3504640" y="456539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2106" name="Line 77"/>
          <p:cNvSpPr>
            <a:spLocks noChangeShapeType="1"/>
          </p:cNvSpPr>
          <p:nvPr/>
        </p:nvSpPr>
        <p:spPr bwMode="auto">
          <a:xfrm>
            <a:off x="3504640" y="456539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grpSp>
        <p:nvGrpSpPr>
          <p:cNvPr id="5" name="Group 4">
            <a:extLst>
              <a:ext uri="{FF2B5EF4-FFF2-40B4-BE49-F238E27FC236}">
                <a16:creationId xmlns:a16="http://schemas.microsoft.com/office/drawing/2014/main" id="{B05D2448-0E51-4FB1-AF56-7DE82D047EA7}"/>
              </a:ext>
            </a:extLst>
          </p:cNvPr>
          <p:cNvGrpSpPr/>
          <p:nvPr/>
        </p:nvGrpSpPr>
        <p:grpSpPr>
          <a:xfrm>
            <a:off x="5069020" y="1602212"/>
            <a:ext cx="5579929" cy="3187717"/>
            <a:chOff x="5393521" y="1957223"/>
            <a:chExt cx="4957442" cy="3345420"/>
          </a:xfrm>
        </p:grpSpPr>
        <p:sp>
          <p:nvSpPr>
            <p:cNvPr id="8" name="TextBox 7"/>
            <p:cNvSpPr txBox="1"/>
            <p:nvPr/>
          </p:nvSpPr>
          <p:spPr>
            <a:xfrm>
              <a:off x="8044178" y="1957223"/>
              <a:ext cx="2306785" cy="662489"/>
            </a:xfrm>
            <a:prstGeom prst="rect">
              <a:avLst/>
            </a:prstGeom>
            <a:noFill/>
          </p:spPr>
          <p:txBody>
            <a:bodyPr wrap="none" rtlCol="0">
              <a:spAutoFit/>
            </a:bodyPr>
            <a:lstStyle/>
            <a:p>
              <a:r>
                <a:rPr lang="en-US" sz="1235" b="1" dirty="0"/>
                <a:t>Placebo</a:t>
              </a:r>
            </a:p>
            <a:p>
              <a:r>
                <a:rPr lang="en-US" sz="1235" b="1" dirty="0"/>
                <a:t>Benralizu­mab 30 mg, every 4 wk</a:t>
              </a:r>
            </a:p>
            <a:p>
              <a:r>
                <a:rPr lang="en-US" sz="1235" b="1" dirty="0"/>
                <a:t>Benralizu­mab 30 mg, every 8 wk</a:t>
              </a:r>
            </a:p>
          </p:txBody>
        </p:sp>
        <p:grpSp>
          <p:nvGrpSpPr>
            <p:cNvPr id="9" name="Group 8"/>
            <p:cNvGrpSpPr/>
            <p:nvPr/>
          </p:nvGrpSpPr>
          <p:grpSpPr>
            <a:xfrm>
              <a:off x="7804835" y="2093202"/>
              <a:ext cx="262908" cy="380749"/>
              <a:chOff x="7048071" y="2372295"/>
              <a:chExt cx="215767" cy="431515"/>
            </a:xfrm>
          </p:grpSpPr>
          <p:cxnSp>
            <p:nvCxnSpPr>
              <p:cNvPr id="10" name="Straight Connector 9"/>
              <p:cNvCxnSpPr/>
              <p:nvPr/>
            </p:nvCxnSpPr>
            <p:spPr>
              <a:xfrm flipH="1">
                <a:off x="7048071" y="2372295"/>
                <a:ext cx="215758" cy="0"/>
              </a:xfrm>
              <a:prstGeom prst="line">
                <a:avLst/>
              </a:prstGeom>
              <a:ln w="28575">
                <a:solidFill>
                  <a:schemeClr val="accent4">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048080" y="2598327"/>
                <a:ext cx="215758" cy="0"/>
              </a:xfrm>
              <a:prstGeom prst="line">
                <a:avLst/>
              </a:prstGeom>
              <a:ln w="28575">
                <a:solidFill>
                  <a:srgbClr val="2EACE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7048071" y="2803810"/>
                <a:ext cx="215758" cy="0"/>
              </a:xfrm>
              <a:prstGeom prst="line">
                <a:avLst/>
              </a:prstGeom>
              <a:ln w="28575">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3" name="TextBox 12"/>
            <p:cNvSpPr txBox="1"/>
            <p:nvPr/>
          </p:nvSpPr>
          <p:spPr>
            <a:xfrm rot="16200000">
              <a:off x="4723594" y="3274182"/>
              <a:ext cx="1649491" cy="309637"/>
            </a:xfrm>
            <a:prstGeom prst="rect">
              <a:avLst/>
            </a:prstGeom>
            <a:noFill/>
          </p:spPr>
          <p:txBody>
            <a:bodyPr wrap="none" rtlCol="0">
              <a:spAutoFit/>
            </a:bodyPr>
            <a:lstStyle/>
            <a:p>
              <a:r>
                <a:rPr lang="en-US" sz="1412" b="1" dirty="0"/>
                <a:t>Median Change (%)</a:t>
              </a:r>
            </a:p>
          </p:txBody>
        </p:sp>
        <p:sp>
          <p:nvSpPr>
            <p:cNvPr id="14" name="TextBox 13"/>
            <p:cNvSpPr txBox="1"/>
            <p:nvPr/>
          </p:nvSpPr>
          <p:spPr>
            <a:xfrm>
              <a:off x="7735284" y="4993006"/>
              <a:ext cx="611001" cy="309637"/>
            </a:xfrm>
            <a:prstGeom prst="rect">
              <a:avLst/>
            </a:prstGeom>
            <a:noFill/>
          </p:spPr>
          <p:txBody>
            <a:bodyPr wrap="none" rtlCol="0">
              <a:spAutoFit/>
            </a:bodyPr>
            <a:lstStyle/>
            <a:p>
              <a:r>
                <a:rPr lang="en-US" sz="1412" b="1" dirty="0"/>
                <a:t>Week</a:t>
              </a:r>
            </a:p>
          </p:txBody>
        </p:sp>
        <p:sp>
          <p:nvSpPr>
            <p:cNvPr id="18" name="Freeform 6"/>
            <p:cNvSpPr>
              <a:spLocks/>
            </p:cNvSpPr>
            <p:nvPr/>
          </p:nvSpPr>
          <p:spPr bwMode="auto">
            <a:xfrm>
              <a:off x="5981140" y="2058076"/>
              <a:ext cx="4224618" cy="2683809"/>
            </a:xfrm>
            <a:custGeom>
              <a:avLst/>
              <a:gdLst>
                <a:gd name="T0" fmla="*/ 0 w 3016"/>
                <a:gd name="T1" fmla="*/ 0 h 1916"/>
                <a:gd name="T2" fmla="*/ 42 w 3016"/>
                <a:gd name="T3" fmla="*/ 0 h 1916"/>
                <a:gd name="T4" fmla="*/ 42 w 3016"/>
                <a:gd name="T5" fmla="*/ 1916 h 1916"/>
                <a:gd name="T6" fmla="*/ 3016 w 3016"/>
                <a:gd name="T7" fmla="*/ 1916 h 1916"/>
              </a:gdLst>
              <a:ahLst/>
              <a:cxnLst>
                <a:cxn ang="0">
                  <a:pos x="T0" y="T1"/>
                </a:cxn>
                <a:cxn ang="0">
                  <a:pos x="T2" y="T3"/>
                </a:cxn>
                <a:cxn ang="0">
                  <a:pos x="T4" y="T5"/>
                </a:cxn>
                <a:cxn ang="0">
                  <a:pos x="T6" y="T7"/>
                </a:cxn>
              </a:cxnLst>
              <a:rect l="0" t="0" r="r" b="b"/>
              <a:pathLst>
                <a:path w="3016" h="1916">
                  <a:moveTo>
                    <a:pt x="0" y="0"/>
                  </a:moveTo>
                  <a:lnTo>
                    <a:pt x="42" y="0"/>
                  </a:lnTo>
                  <a:lnTo>
                    <a:pt x="42" y="1916"/>
                  </a:lnTo>
                  <a:lnTo>
                    <a:pt x="3016" y="1916"/>
                  </a:lnTo>
                </a:path>
              </a:pathLst>
            </a:custGeom>
            <a:noFill/>
            <a:ln w="285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19" name="Rectangle 7"/>
            <p:cNvSpPr>
              <a:spLocks noChangeArrowheads="1"/>
            </p:cNvSpPr>
            <p:nvPr/>
          </p:nvSpPr>
          <p:spPr bwMode="auto">
            <a:xfrm>
              <a:off x="5715000" y="1957223"/>
              <a:ext cx="240926"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100</a:t>
              </a:r>
              <a:endParaRPr lang="en-US" altLang="en-US" sz="1588" dirty="0"/>
            </a:p>
          </p:txBody>
        </p:sp>
        <p:sp>
          <p:nvSpPr>
            <p:cNvPr id="20" name="Line 8"/>
            <p:cNvSpPr>
              <a:spLocks noChangeShapeType="1"/>
            </p:cNvSpPr>
            <p:nvPr/>
          </p:nvSpPr>
          <p:spPr bwMode="auto">
            <a:xfrm>
              <a:off x="5981140" y="2520319"/>
              <a:ext cx="58831"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 name="Rectangle 9"/>
            <p:cNvSpPr>
              <a:spLocks noChangeArrowheads="1"/>
            </p:cNvSpPr>
            <p:nvPr/>
          </p:nvSpPr>
          <p:spPr bwMode="auto">
            <a:xfrm>
              <a:off x="5793441" y="2419466"/>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25</a:t>
              </a:r>
              <a:endParaRPr lang="en-US" altLang="en-US" sz="1588" dirty="0"/>
            </a:p>
          </p:txBody>
        </p:sp>
        <p:sp>
          <p:nvSpPr>
            <p:cNvPr id="22" name="Line 10"/>
            <p:cNvSpPr>
              <a:spLocks noChangeShapeType="1"/>
            </p:cNvSpPr>
            <p:nvPr/>
          </p:nvSpPr>
          <p:spPr bwMode="auto">
            <a:xfrm>
              <a:off x="5981140" y="2960150"/>
              <a:ext cx="58831" cy="0"/>
            </a:xfrm>
            <a:prstGeom prst="line">
              <a:avLst/>
            </a:prstGeom>
            <a:noFill/>
            <a:ln w="2857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3" name="Rectangle 11"/>
            <p:cNvSpPr>
              <a:spLocks noChangeArrowheads="1"/>
            </p:cNvSpPr>
            <p:nvPr/>
          </p:nvSpPr>
          <p:spPr bwMode="auto">
            <a:xfrm>
              <a:off x="5874684" y="2859297"/>
              <a:ext cx="79842"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0</a:t>
              </a:r>
              <a:endParaRPr lang="en-US" altLang="en-US" sz="1588" dirty="0"/>
            </a:p>
          </p:txBody>
        </p:sp>
        <p:sp>
          <p:nvSpPr>
            <p:cNvPr id="24" name="Line 12"/>
            <p:cNvSpPr>
              <a:spLocks noChangeShapeType="1"/>
            </p:cNvSpPr>
            <p:nvPr/>
          </p:nvSpPr>
          <p:spPr bwMode="auto">
            <a:xfrm>
              <a:off x="5981140" y="3411186"/>
              <a:ext cx="58831"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5" name="Rectangle 13"/>
            <p:cNvSpPr>
              <a:spLocks noChangeArrowheads="1"/>
            </p:cNvSpPr>
            <p:nvPr/>
          </p:nvSpPr>
          <p:spPr bwMode="auto">
            <a:xfrm>
              <a:off x="5745816" y="3310333"/>
              <a:ext cx="20871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-25</a:t>
              </a:r>
              <a:endParaRPr lang="en-US" altLang="en-US" sz="1588" dirty="0"/>
            </a:p>
          </p:txBody>
        </p:sp>
        <p:sp>
          <p:nvSpPr>
            <p:cNvPr id="26" name="Line 14"/>
            <p:cNvSpPr>
              <a:spLocks noChangeShapeType="1"/>
            </p:cNvSpPr>
            <p:nvPr/>
          </p:nvSpPr>
          <p:spPr bwMode="auto">
            <a:xfrm>
              <a:off x="5981140" y="3859422"/>
              <a:ext cx="58831"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7" name="Rectangle 15"/>
            <p:cNvSpPr>
              <a:spLocks noChangeArrowheads="1"/>
            </p:cNvSpPr>
            <p:nvPr/>
          </p:nvSpPr>
          <p:spPr bwMode="auto">
            <a:xfrm>
              <a:off x="5745816" y="3758569"/>
              <a:ext cx="20871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-50</a:t>
              </a:r>
              <a:endParaRPr lang="en-US" altLang="en-US" sz="1588" dirty="0"/>
            </a:p>
          </p:txBody>
        </p:sp>
        <p:sp>
          <p:nvSpPr>
            <p:cNvPr id="28" name="Line 16"/>
            <p:cNvSpPr>
              <a:spLocks noChangeShapeType="1"/>
            </p:cNvSpPr>
            <p:nvPr/>
          </p:nvSpPr>
          <p:spPr bwMode="auto">
            <a:xfrm>
              <a:off x="5981140" y="4302054"/>
              <a:ext cx="58831"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9" name="Rectangle 17"/>
            <p:cNvSpPr>
              <a:spLocks noChangeArrowheads="1"/>
            </p:cNvSpPr>
            <p:nvPr/>
          </p:nvSpPr>
          <p:spPr bwMode="auto">
            <a:xfrm>
              <a:off x="5745816" y="4201201"/>
              <a:ext cx="20871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-75</a:t>
              </a:r>
              <a:endParaRPr lang="en-US" altLang="en-US" sz="1588" dirty="0"/>
            </a:p>
          </p:txBody>
        </p:sp>
        <p:sp>
          <p:nvSpPr>
            <p:cNvPr id="30" name="Line 18"/>
            <p:cNvSpPr>
              <a:spLocks noChangeShapeType="1"/>
            </p:cNvSpPr>
            <p:nvPr/>
          </p:nvSpPr>
          <p:spPr bwMode="auto">
            <a:xfrm>
              <a:off x="5981140" y="4744686"/>
              <a:ext cx="58831"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31" name="Line 19"/>
            <p:cNvSpPr>
              <a:spLocks noChangeShapeType="1"/>
            </p:cNvSpPr>
            <p:nvPr/>
          </p:nvSpPr>
          <p:spPr bwMode="auto">
            <a:xfrm flipV="1">
              <a:off x="6042772" y="4744686"/>
              <a:ext cx="0" cy="58831"/>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048" name="Rectangle 20"/>
            <p:cNvSpPr>
              <a:spLocks noChangeArrowheads="1"/>
            </p:cNvSpPr>
            <p:nvPr/>
          </p:nvSpPr>
          <p:spPr bwMode="auto">
            <a:xfrm>
              <a:off x="5667375" y="4643833"/>
              <a:ext cx="288551"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-100</a:t>
              </a:r>
              <a:endParaRPr lang="en-US" altLang="en-US" sz="1588" dirty="0"/>
            </a:p>
          </p:txBody>
        </p:sp>
        <p:sp>
          <p:nvSpPr>
            <p:cNvPr id="2064" name="Line 35"/>
            <p:cNvSpPr>
              <a:spLocks noChangeShapeType="1"/>
            </p:cNvSpPr>
            <p:nvPr/>
          </p:nvSpPr>
          <p:spPr bwMode="auto">
            <a:xfrm flipV="1">
              <a:off x="6112809" y="4744686"/>
              <a:ext cx="0" cy="58831"/>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065" name="Rectangle 36"/>
            <p:cNvSpPr>
              <a:spLocks noChangeArrowheads="1"/>
            </p:cNvSpPr>
            <p:nvPr/>
          </p:nvSpPr>
          <p:spPr bwMode="auto">
            <a:xfrm>
              <a:off x="6073588" y="4800716"/>
              <a:ext cx="79842"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2</a:t>
              </a:r>
              <a:endParaRPr lang="en-US" altLang="en-US" sz="1588" dirty="0"/>
            </a:p>
          </p:txBody>
        </p:sp>
        <p:sp>
          <p:nvSpPr>
            <p:cNvPr id="2066" name="Rectangle 37"/>
            <p:cNvSpPr>
              <a:spLocks noChangeArrowheads="1"/>
            </p:cNvSpPr>
            <p:nvPr/>
          </p:nvSpPr>
          <p:spPr bwMode="auto">
            <a:xfrm>
              <a:off x="6006353" y="4800716"/>
              <a:ext cx="79842" cy="1905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0</a:t>
              </a:r>
              <a:endParaRPr lang="en-US" altLang="en-US" sz="1588" dirty="0"/>
            </a:p>
          </p:txBody>
        </p:sp>
        <p:sp>
          <p:nvSpPr>
            <p:cNvPr id="2067" name="Line 38"/>
            <p:cNvSpPr>
              <a:spLocks noChangeShapeType="1"/>
            </p:cNvSpPr>
            <p:nvPr/>
          </p:nvSpPr>
          <p:spPr bwMode="auto">
            <a:xfrm flipV="1">
              <a:off x="7034493" y="4744686"/>
              <a:ext cx="0" cy="58831"/>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068" name="Rectangle 39"/>
            <p:cNvSpPr>
              <a:spLocks noChangeArrowheads="1"/>
            </p:cNvSpPr>
            <p:nvPr/>
          </p:nvSpPr>
          <p:spPr bwMode="auto">
            <a:xfrm>
              <a:off x="6995272" y="4800716"/>
              <a:ext cx="79842"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8</a:t>
              </a:r>
              <a:endParaRPr lang="en-US" altLang="en-US" sz="1588" dirty="0"/>
            </a:p>
          </p:txBody>
        </p:sp>
        <p:sp>
          <p:nvSpPr>
            <p:cNvPr id="2069" name="Line 40"/>
            <p:cNvSpPr>
              <a:spLocks noChangeShapeType="1"/>
            </p:cNvSpPr>
            <p:nvPr/>
          </p:nvSpPr>
          <p:spPr bwMode="auto">
            <a:xfrm flipV="1">
              <a:off x="6415368" y="4744686"/>
              <a:ext cx="0" cy="58831"/>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070" name="Rectangle 41"/>
            <p:cNvSpPr>
              <a:spLocks noChangeArrowheads="1"/>
            </p:cNvSpPr>
            <p:nvPr/>
          </p:nvSpPr>
          <p:spPr bwMode="auto">
            <a:xfrm>
              <a:off x="6376147" y="4800716"/>
              <a:ext cx="79842"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4</a:t>
              </a:r>
              <a:endParaRPr lang="en-US" altLang="en-US" sz="1588" dirty="0"/>
            </a:p>
          </p:txBody>
        </p:sp>
        <p:sp>
          <p:nvSpPr>
            <p:cNvPr id="2071" name="Line 42"/>
            <p:cNvSpPr>
              <a:spLocks noChangeShapeType="1"/>
            </p:cNvSpPr>
            <p:nvPr/>
          </p:nvSpPr>
          <p:spPr bwMode="auto">
            <a:xfrm flipV="1">
              <a:off x="7656419" y="4744686"/>
              <a:ext cx="0" cy="58831"/>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072" name="Rectangle 43"/>
            <p:cNvSpPr>
              <a:spLocks noChangeArrowheads="1"/>
            </p:cNvSpPr>
            <p:nvPr/>
          </p:nvSpPr>
          <p:spPr bwMode="auto">
            <a:xfrm>
              <a:off x="7577978" y="4800716"/>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12</a:t>
              </a:r>
              <a:endParaRPr lang="en-US" altLang="en-US" sz="1588" dirty="0"/>
            </a:p>
          </p:txBody>
        </p:sp>
        <p:sp>
          <p:nvSpPr>
            <p:cNvPr id="2073" name="Line 44"/>
            <p:cNvSpPr>
              <a:spLocks noChangeShapeType="1"/>
            </p:cNvSpPr>
            <p:nvPr/>
          </p:nvSpPr>
          <p:spPr bwMode="auto">
            <a:xfrm flipV="1">
              <a:off x="8278346" y="4744686"/>
              <a:ext cx="0" cy="58831"/>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074" name="Rectangle 45"/>
            <p:cNvSpPr>
              <a:spLocks noChangeArrowheads="1"/>
            </p:cNvSpPr>
            <p:nvPr/>
          </p:nvSpPr>
          <p:spPr bwMode="auto">
            <a:xfrm>
              <a:off x="8199905" y="4800716"/>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16</a:t>
              </a:r>
              <a:endParaRPr lang="en-US" altLang="en-US" sz="1588" dirty="0"/>
            </a:p>
          </p:txBody>
        </p:sp>
        <p:sp>
          <p:nvSpPr>
            <p:cNvPr id="2075" name="Line 46"/>
            <p:cNvSpPr>
              <a:spLocks noChangeShapeType="1"/>
            </p:cNvSpPr>
            <p:nvPr/>
          </p:nvSpPr>
          <p:spPr bwMode="auto">
            <a:xfrm flipV="1">
              <a:off x="8903074" y="4744686"/>
              <a:ext cx="0" cy="58831"/>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076" name="Rectangle 47"/>
            <p:cNvSpPr>
              <a:spLocks noChangeArrowheads="1"/>
            </p:cNvSpPr>
            <p:nvPr/>
          </p:nvSpPr>
          <p:spPr bwMode="auto">
            <a:xfrm>
              <a:off x="8824633" y="4800716"/>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20</a:t>
              </a:r>
              <a:endParaRPr lang="en-US" altLang="en-US" sz="1588" dirty="0"/>
            </a:p>
          </p:txBody>
        </p:sp>
        <p:sp>
          <p:nvSpPr>
            <p:cNvPr id="2077" name="Line 48"/>
            <p:cNvSpPr>
              <a:spLocks noChangeShapeType="1"/>
            </p:cNvSpPr>
            <p:nvPr/>
          </p:nvSpPr>
          <p:spPr bwMode="auto">
            <a:xfrm flipV="1">
              <a:off x="9508191" y="4744686"/>
              <a:ext cx="0" cy="58831"/>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078" name="Rectangle 49"/>
            <p:cNvSpPr>
              <a:spLocks noChangeArrowheads="1"/>
            </p:cNvSpPr>
            <p:nvPr/>
          </p:nvSpPr>
          <p:spPr bwMode="auto">
            <a:xfrm>
              <a:off x="9429750" y="4800716"/>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24</a:t>
              </a:r>
              <a:endParaRPr lang="en-US" altLang="en-US" sz="1588" dirty="0"/>
            </a:p>
          </p:txBody>
        </p:sp>
        <p:sp>
          <p:nvSpPr>
            <p:cNvPr id="2079" name="Line 50"/>
            <p:cNvSpPr>
              <a:spLocks noChangeShapeType="1"/>
            </p:cNvSpPr>
            <p:nvPr/>
          </p:nvSpPr>
          <p:spPr bwMode="auto">
            <a:xfrm flipV="1">
              <a:off x="10144125" y="4744686"/>
              <a:ext cx="0" cy="58831"/>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080" name="Rectangle 51"/>
            <p:cNvSpPr>
              <a:spLocks noChangeArrowheads="1"/>
            </p:cNvSpPr>
            <p:nvPr/>
          </p:nvSpPr>
          <p:spPr bwMode="auto">
            <a:xfrm>
              <a:off x="10065684" y="4800716"/>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28</a:t>
              </a:r>
              <a:endParaRPr lang="en-US" altLang="en-US" sz="1588" dirty="0"/>
            </a:p>
          </p:txBody>
        </p:sp>
        <p:sp>
          <p:nvSpPr>
            <p:cNvPr id="2107" name="Freeform 78"/>
            <p:cNvSpPr>
              <a:spLocks/>
            </p:cNvSpPr>
            <p:nvPr/>
          </p:nvSpPr>
          <p:spPr bwMode="auto">
            <a:xfrm>
              <a:off x="6177243" y="2957348"/>
              <a:ext cx="4039721" cy="907677"/>
            </a:xfrm>
            <a:custGeom>
              <a:avLst/>
              <a:gdLst>
                <a:gd name="T0" fmla="*/ 0 w 2884"/>
                <a:gd name="T1" fmla="*/ 0 h 648"/>
                <a:gd name="T2" fmla="*/ 222 w 2884"/>
                <a:gd name="T3" fmla="*/ 324 h 648"/>
                <a:gd name="T4" fmla="*/ 660 w 2884"/>
                <a:gd name="T5" fmla="*/ 648 h 648"/>
                <a:gd name="T6" fmla="*/ 1102 w 2884"/>
                <a:gd name="T7" fmla="*/ 330 h 648"/>
                <a:gd name="T8" fmla="*/ 1552 w 2884"/>
                <a:gd name="T9" fmla="*/ 326 h 648"/>
                <a:gd name="T10" fmla="*/ 1992 w 2884"/>
                <a:gd name="T11" fmla="*/ 330 h 648"/>
                <a:gd name="T12" fmla="*/ 2434 w 2884"/>
                <a:gd name="T13" fmla="*/ 326 h 648"/>
                <a:gd name="T14" fmla="*/ 2884 w 2884"/>
                <a:gd name="T15" fmla="*/ 262 h 6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4" h="648">
                  <a:moveTo>
                    <a:pt x="0" y="0"/>
                  </a:moveTo>
                  <a:lnTo>
                    <a:pt x="222" y="324"/>
                  </a:lnTo>
                  <a:lnTo>
                    <a:pt x="660" y="648"/>
                  </a:lnTo>
                  <a:lnTo>
                    <a:pt x="1102" y="330"/>
                  </a:lnTo>
                  <a:lnTo>
                    <a:pt x="1552" y="326"/>
                  </a:lnTo>
                  <a:lnTo>
                    <a:pt x="1992" y="330"/>
                  </a:lnTo>
                  <a:lnTo>
                    <a:pt x="2434" y="326"/>
                  </a:lnTo>
                  <a:lnTo>
                    <a:pt x="2884" y="262"/>
                  </a:lnTo>
                </a:path>
              </a:pathLst>
            </a:custGeom>
            <a:noFill/>
            <a:ln w="28575">
              <a:solidFill>
                <a:srgbClr val="B4A3C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08" name="Freeform 79"/>
            <p:cNvSpPr>
              <a:spLocks/>
            </p:cNvSpPr>
            <p:nvPr/>
          </p:nvSpPr>
          <p:spPr bwMode="auto">
            <a:xfrm>
              <a:off x="6039971" y="2979760"/>
              <a:ext cx="4020110" cy="1341904"/>
            </a:xfrm>
            <a:custGeom>
              <a:avLst/>
              <a:gdLst>
                <a:gd name="T0" fmla="*/ 0 w 2870"/>
                <a:gd name="T1" fmla="*/ 0 h 958"/>
                <a:gd name="T2" fmla="*/ 206 w 2870"/>
                <a:gd name="T3" fmla="*/ 310 h 958"/>
                <a:gd name="T4" fmla="*/ 658 w 2870"/>
                <a:gd name="T5" fmla="*/ 632 h 958"/>
                <a:gd name="T6" fmla="*/ 1100 w 2870"/>
                <a:gd name="T7" fmla="*/ 798 h 958"/>
                <a:gd name="T8" fmla="*/ 1538 w 2870"/>
                <a:gd name="T9" fmla="*/ 958 h 958"/>
                <a:gd name="T10" fmla="*/ 1982 w 2870"/>
                <a:gd name="T11" fmla="*/ 948 h 958"/>
                <a:gd name="T12" fmla="*/ 2428 w 2870"/>
                <a:gd name="T13" fmla="*/ 948 h 958"/>
                <a:gd name="T14" fmla="*/ 2870 w 2870"/>
                <a:gd name="T15" fmla="*/ 948 h 9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70" h="958">
                  <a:moveTo>
                    <a:pt x="0" y="0"/>
                  </a:moveTo>
                  <a:lnTo>
                    <a:pt x="206" y="310"/>
                  </a:lnTo>
                  <a:lnTo>
                    <a:pt x="658" y="632"/>
                  </a:lnTo>
                  <a:lnTo>
                    <a:pt x="1100" y="798"/>
                  </a:lnTo>
                  <a:lnTo>
                    <a:pt x="1538" y="958"/>
                  </a:lnTo>
                  <a:lnTo>
                    <a:pt x="1982" y="948"/>
                  </a:lnTo>
                  <a:lnTo>
                    <a:pt x="2428" y="948"/>
                  </a:lnTo>
                  <a:lnTo>
                    <a:pt x="2870" y="948"/>
                  </a:lnTo>
                </a:path>
              </a:pathLst>
            </a:custGeom>
            <a:noFill/>
            <a:ln w="28575">
              <a:solidFill>
                <a:srgbClr val="2EACE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09" name="Freeform 80"/>
            <p:cNvSpPr>
              <a:spLocks/>
            </p:cNvSpPr>
            <p:nvPr/>
          </p:nvSpPr>
          <p:spPr bwMode="auto">
            <a:xfrm>
              <a:off x="6143625" y="2915326"/>
              <a:ext cx="75640" cy="72838"/>
            </a:xfrm>
            <a:custGeom>
              <a:avLst/>
              <a:gdLst>
                <a:gd name="T0" fmla="*/ 54 w 54"/>
                <a:gd name="T1" fmla="*/ 26 h 52"/>
                <a:gd name="T2" fmla="*/ 54 w 54"/>
                <a:gd name="T3" fmla="*/ 26 h 52"/>
                <a:gd name="T4" fmla="*/ 52 w 54"/>
                <a:gd name="T5" fmla="*/ 36 h 52"/>
                <a:gd name="T6" fmla="*/ 46 w 54"/>
                <a:gd name="T7" fmla="*/ 44 h 52"/>
                <a:gd name="T8" fmla="*/ 38 w 54"/>
                <a:gd name="T9" fmla="*/ 50 h 52"/>
                <a:gd name="T10" fmla="*/ 28 w 54"/>
                <a:gd name="T11" fmla="*/ 52 h 52"/>
                <a:gd name="T12" fmla="*/ 28 w 54"/>
                <a:gd name="T13" fmla="*/ 52 h 52"/>
                <a:gd name="T14" fmla="*/ 16 w 54"/>
                <a:gd name="T15" fmla="*/ 50 h 52"/>
                <a:gd name="T16" fmla="*/ 8 w 54"/>
                <a:gd name="T17" fmla="*/ 44 h 52"/>
                <a:gd name="T18" fmla="*/ 2 w 54"/>
                <a:gd name="T19" fmla="*/ 36 h 52"/>
                <a:gd name="T20" fmla="*/ 0 w 54"/>
                <a:gd name="T21" fmla="*/ 26 h 52"/>
                <a:gd name="T22" fmla="*/ 0 w 54"/>
                <a:gd name="T23" fmla="*/ 26 h 52"/>
                <a:gd name="T24" fmla="*/ 2 w 54"/>
                <a:gd name="T25" fmla="*/ 16 h 52"/>
                <a:gd name="T26" fmla="*/ 8 w 54"/>
                <a:gd name="T27" fmla="*/ 8 h 52"/>
                <a:gd name="T28" fmla="*/ 16 w 54"/>
                <a:gd name="T29" fmla="*/ 2 h 52"/>
                <a:gd name="T30" fmla="*/ 28 w 54"/>
                <a:gd name="T31" fmla="*/ 0 h 52"/>
                <a:gd name="T32" fmla="*/ 28 w 54"/>
                <a:gd name="T33" fmla="*/ 0 h 52"/>
                <a:gd name="T34" fmla="*/ 38 w 54"/>
                <a:gd name="T35" fmla="*/ 2 h 52"/>
                <a:gd name="T36" fmla="*/ 46 w 54"/>
                <a:gd name="T37" fmla="*/ 8 h 52"/>
                <a:gd name="T38" fmla="*/ 52 w 54"/>
                <a:gd name="T39" fmla="*/ 16 h 52"/>
                <a:gd name="T40" fmla="*/ 54 w 54"/>
                <a:gd name="T41" fmla="*/ 26 h 52"/>
                <a:gd name="T42" fmla="*/ 54 w 54"/>
                <a:gd name="T43"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52">
                  <a:moveTo>
                    <a:pt x="54" y="26"/>
                  </a:moveTo>
                  <a:lnTo>
                    <a:pt x="54" y="26"/>
                  </a:lnTo>
                  <a:lnTo>
                    <a:pt x="52" y="36"/>
                  </a:lnTo>
                  <a:lnTo>
                    <a:pt x="46" y="44"/>
                  </a:lnTo>
                  <a:lnTo>
                    <a:pt x="38" y="50"/>
                  </a:lnTo>
                  <a:lnTo>
                    <a:pt x="28" y="52"/>
                  </a:lnTo>
                  <a:lnTo>
                    <a:pt x="28" y="52"/>
                  </a:lnTo>
                  <a:lnTo>
                    <a:pt x="16" y="50"/>
                  </a:lnTo>
                  <a:lnTo>
                    <a:pt x="8" y="44"/>
                  </a:lnTo>
                  <a:lnTo>
                    <a:pt x="2" y="36"/>
                  </a:lnTo>
                  <a:lnTo>
                    <a:pt x="0" y="26"/>
                  </a:lnTo>
                  <a:lnTo>
                    <a:pt x="0" y="26"/>
                  </a:lnTo>
                  <a:lnTo>
                    <a:pt x="2" y="16"/>
                  </a:lnTo>
                  <a:lnTo>
                    <a:pt x="8" y="8"/>
                  </a:lnTo>
                  <a:lnTo>
                    <a:pt x="16" y="2"/>
                  </a:lnTo>
                  <a:lnTo>
                    <a:pt x="28" y="0"/>
                  </a:lnTo>
                  <a:lnTo>
                    <a:pt x="28" y="0"/>
                  </a:lnTo>
                  <a:lnTo>
                    <a:pt x="38" y="2"/>
                  </a:lnTo>
                  <a:lnTo>
                    <a:pt x="46" y="8"/>
                  </a:lnTo>
                  <a:lnTo>
                    <a:pt x="52" y="16"/>
                  </a:lnTo>
                  <a:lnTo>
                    <a:pt x="54" y="26"/>
                  </a:lnTo>
                  <a:lnTo>
                    <a:pt x="54" y="26"/>
                  </a:lnTo>
                  <a:close/>
                </a:path>
              </a:pathLst>
            </a:custGeom>
            <a:solidFill>
              <a:srgbClr val="B4A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2110" name="Freeform 81"/>
            <p:cNvSpPr>
              <a:spLocks/>
            </p:cNvSpPr>
            <p:nvPr/>
          </p:nvSpPr>
          <p:spPr bwMode="auto">
            <a:xfrm>
              <a:off x="7880537" y="2083289"/>
              <a:ext cx="72838" cy="72838"/>
            </a:xfrm>
            <a:custGeom>
              <a:avLst/>
              <a:gdLst>
                <a:gd name="T0" fmla="*/ 52 w 52"/>
                <a:gd name="T1" fmla="*/ 26 h 52"/>
                <a:gd name="T2" fmla="*/ 52 w 52"/>
                <a:gd name="T3" fmla="*/ 26 h 52"/>
                <a:gd name="T4" fmla="*/ 50 w 52"/>
                <a:gd name="T5" fmla="*/ 36 h 52"/>
                <a:gd name="T6" fmla="*/ 44 w 52"/>
                <a:gd name="T7" fmla="*/ 44 h 52"/>
                <a:gd name="T8" fmla="*/ 36 w 52"/>
                <a:gd name="T9" fmla="*/ 50 h 52"/>
                <a:gd name="T10" fmla="*/ 26 w 52"/>
                <a:gd name="T11" fmla="*/ 52 h 52"/>
                <a:gd name="T12" fmla="*/ 26 w 52"/>
                <a:gd name="T13" fmla="*/ 52 h 52"/>
                <a:gd name="T14" fmla="*/ 16 w 52"/>
                <a:gd name="T15" fmla="*/ 50 h 52"/>
                <a:gd name="T16" fmla="*/ 8 w 52"/>
                <a:gd name="T17" fmla="*/ 44 h 52"/>
                <a:gd name="T18" fmla="*/ 2 w 52"/>
                <a:gd name="T19" fmla="*/ 36 h 52"/>
                <a:gd name="T20" fmla="*/ 0 w 52"/>
                <a:gd name="T21" fmla="*/ 26 h 52"/>
                <a:gd name="T22" fmla="*/ 0 w 52"/>
                <a:gd name="T23" fmla="*/ 26 h 52"/>
                <a:gd name="T24" fmla="*/ 2 w 52"/>
                <a:gd name="T25" fmla="*/ 16 h 52"/>
                <a:gd name="T26" fmla="*/ 8 w 52"/>
                <a:gd name="T27" fmla="*/ 6 h 52"/>
                <a:gd name="T28" fmla="*/ 16 w 52"/>
                <a:gd name="T29" fmla="*/ 2 h 52"/>
                <a:gd name="T30" fmla="*/ 26 w 52"/>
                <a:gd name="T31" fmla="*/ 0 h 52"/>
                <a:gd name="T32" fmla="*/ 26 w 52"/>
                <a:gd name="T33" fmla="*/ 0 h 52"/>
                <a:gd name="T34" fmla="*/ 36 w 52"/>
                <a:gd name="T35" fmla="*/ 2 h 52"/>
                <a:gd name="T36" fmla="*/ 44 w 52"/>
                <a:gd name="T37" fmla="*/ 6 h 52"/>
                <a:gd name="T38" fmla="*/ 50 w 52"/>
                <a:gd name="T39" fmla="*/ 16 h 52"/>
                <a:gd name="T40" fmla="*/ 52 w 52"/>
                <a:gd name="T41" fmla="*/ 26 h 52"/>
                <a:gd name="T42" fmla="*/ 52 w 52"/>
                <a:gd name="T43"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52">
                  <a:moveTo>
                    <a:pt x="52" y="26"/>
                  </a:moveTo>
                  <a:lnTo>
                    <a:pt x="52" y="26"/>
                  </a:lnTo>
                  <a:lnTo>
                    <a:pt x="50" y="36"/>
                  </a:lnTo>
                  <a:lnTo>
                    <a:pt x="44" y="44"/>
                  </a:lnTo>
                  <a:lnTo>
                    <a:pt x="36" y="50"/>
                  </a:lnTo>
                  <a:lnTo>
                    <a:pt x="26" y="52"/>
                  </a:lnTo>
                  <a:lnTo>
                    <a:pt x="26" y="52"/>
                  </a:lnTo>
                  <a:lnTo>
                    <a:pt x="16" y="50"/>
                  </a:lnTo>
                  <a:lnTo>
                    <a:pt x="8" y="44"/>
                  </a:lnTo>
                  <a:lnTo>
                    <a:pt x="2" y="36"/>
                  </a:lnTo>
                  <a:lnTo>
                    <a:pt x="0" y="26"/>
                  </a:lnTo>
                  <a:lnTo>
                    <a:pt x="0" y="26"/>
                  </a:lnTo>
                  <a:lnTo>
                    <a:pt x="2" y="16"/>
                  </a:lnTo>
                  <a:lnTo>
                    <a:pt x="8" y="6"/>
                  </a:lnTo>
                  <a:lnTo>
                    <a:pt x="16" y="2"/>
                  </a:lnTo>
                  <a:lnTo>
                    <a:pt x="26" y="0"/>
                  </a:lnTo>
                  <a:lnTo>
                    <a:pt x="26" y="0"/>
                  </a:lnTo>
                  <a:lnTo>
                    <a:pt x="36" y="2"/>
                  </a:lnTo>
                  <a:lnTo>
                    <a:pt x="44" y="6"/>
                  </a:lnTo>
                  <a:lnTo>
                    <a:pt x="50" y="16"/>
                  </a:lnTo>
                  <a:lnTo>
                    <a:pt x="52" y="26"/>
                  </a:lnTo>
                  <a:lnTo>
                    <a:pt x="52" y="26"/>
                  </a:lnTo>
                  <a:close/>
                </a:path>
              </a:pathLst>
            </a:custGeom>
            <a:solidFill>
              <a:srgbClr val="B4A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2111" name="Freeform 82"/>
            <p:cNvSpPr>
              <a:spLocks/>
            </p:cNvSpPr>
            <p:nvPr/>
          </p:nvSpPr>
          <p:spPr bwMode="auto">
            <a:xfrm>
              <a:off x="6457390" y="3369164"/>
              <a:ext cx="72838" cy="72838"/>
            </a:xfrm>
            <a:custGeom>
              <a:avLst/>
              <a:gdLst>
                <a:gd name="T0" fmla="*/ 52 w 52"/>
                <a:gd name="T1" fmla="*/ 26 h 52"/>
                <a:gd name="T2" fmla="*/ 52 w 52"/>
                <a:gd name="T3" fmla="*/ 26 h 52"/>
                <a:gd name="T4" fmla="*/ 50 w 52"/>
                <a:gd name="T5" fmla="*/ 36 h 52"/>
                <a:gd name="T6" fmla="*/ 44 w 52"/>
                <a:gd name="T7" fmla="*/ 44 h 52"/>
                <a:gd name="T8" fmla="*/ 36 w 52"/>
                <a:gd name="T9" fmla="*/ 50 h 52"/>
                <a:gd name="T10" fmla="*/ 26 w 52"/>
                <a:gd name="T11" fmla="*/ 52 h 52"/>
                <a:gd name="T12" fmla="*/ 26 w 52"/>
                <a:gd name="T13" fmla="*/ 52 h 52"/>
                <a:gd name="T14" fmla="*/ 16 w 52"/>
                <a:gd name="T15" fmla="*/ 50 h 52"/>
                <a:gd name="T16" fmla="*/ 8 w 52"/>
                <a:gd name="T17" fmla="*/ 44 h 52"/>
                <a:gd name="T18" fmla="*/ 2 w 52"/>
                <a:gd name="T19" fmla="*/ 36 h 52"/>
                <a:gd name="T20" fmla="*/ 0 w 52"/>
                <a:gd name="T21" fmla="*/ 26 h 52"/>
                <a:gd name="T22" fmla="*/ 0 w 52"/>
                <a:gd name="T23" fmla="*/ 26 h 52"/>
                <a:gd name="T24" fmla="*/ 2 w 52"/>
                <a:gd name="T25" fmla="*/ 16 h 52"/>
                <a:gd name="T26" fmla="*/ 8 w 52"/>
                <a:gd name="T27" fmla="*/ 8 h 52"/>
                <a:gd name="T28" fmla="*/ 16 w 52"/>
                <a:gd name="T29" fmla="*/ 2 h 52"/>
                <a:gd name="T30" fmla="*/ 26 w 52"/>
                <a:gd name="T31" fmla="*/ 0 h 52"/>
                <a:gd name="T32" fmla="*/ 26 w 52"/>
                <a:gd name="T33" fmla="*/ 0 h 52"/>
                <a:gd name="T34" fmla="*/ 36 w 52"/>
                <a:gd name="T35" fmla="*/ 2 h 52"/>
                <a:gd name="T36" fmla="*/ 44 w 52"/>
                <a:gd name="T37" fmla="*/ 8 h 52"/>
                <a:gd name="T38" fmla="*/ 50 w 52"/>
                <a:gd name="T39" fmla="*/ 16 h 52"/>
                <a:gd name="T40" fmla="*/ 52 w 52"/>
                <a:gd name="T41" fmla="*/ 26 h 52"/>
                <a:gd name="T42" fmla="*/ 52 w 52"/>
                <a:gd name="T43"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52">
                  <a:moveTo>
                    <a:pt x="52" y="26"/>
                  </a:moveTo>
                  <a:lnTo>
                    <a:pt x="52" y="26"/>
                  </a:lnTo>
                  <a:lnTo>
                    <a:pt x="50" y="36"/>
                  </a:lnTo>
                  <a:lnTo>
                    <a:pt x="44" y="44"/>
                  </a:lnTo>
                  <a:lnTo>
                    <a:pt x="36" y="50"/>
                  </a:lnTo>
                  <a:lnTo>
                    <a:pt x="26" y="52"/>
                  </a:lnTo>
                  <a:lnTo>
                    <a:pt x="26" y="52"/>
                  </a:lnTo>
                  <a:lnTo>
                    <a:pt x="16" y="50"/>
                  </a:lnTo>
                  <a:lnTo>
                    <a:pt x="8" y="44"/>
                  </a:lnTo>
                  <a:lnTo>
                    <a:pt x="2" y="36"/>
                  </a:lnTo>
                  <a:lnTo>
                    <a:pt x="0" y="26"/>
                  </a:lnTo>
                  <a:lnTo>
                    <a:pt x="0" y="26"/>
                  </a:lnTo>
                  <a:lnTo>
                    <a:pt x="2" y="16"/>
                  </a:lnTo>
                  <a:lnTo>
                    <a:pt x="8" y="8"/>
                  </a:lnTo>
                  <a:lnTo>
                    <a:pt x="16" y="2"/>
                  </a:lnTo>
                  <a:lnTo>
                    <a:pt x="26" y="0"/>
                  </a:lnTo>
                  <a:lnTo>
                    <a:pt x="26" y="0"/>
                  </a:lnTo>
                  <a:lnTo>
                    <a:pt x="36" y="2"/>
                  </a:lnTo>
                  <a:lnTo>
                    <a:pt x="44" y="8"/>
                  </a:lnTo>
                  <a:lnTo>
                    <a:pt x="50" y="16"/>
                  </a:lnTo>
                  <a:lnTo>
                    <a:pt x="52" y="26"/>
                  </a:lnTo>
                  <a:lnTo>
                    <a:pt x="52" y="26"/>
                  </a:lnTo>
                  <a:close/>
                </a:path>
              </a:pathLst>
            </a:custGeom>
            <a:solidFill>
              <a:srgbClr val="B4A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2112" name="Freeform 83"/>
            <p:cNvSpPr>
              <a:spLocks/>
            </p:cNvSpPr>
            <p:nvPr/>
          </p:nvSpPr>
          <p:spPr bwMode="auto">
            <a:xfrm>
              <a:off x="7065309" y="3817400"/>
              <a:ext cx="72838" cy="72838"/>
            </a:xfrm>
            <a:custGeom>
              <a:avLst/>
              <a:gdLst>
                <a:gd name="T0" fmla="*/ 52 w 52"/>
                <a:gd name="T1" fmla="*/ 26 h 52"/>
                <a:gd name="T2" fmla="*/ 52 w 52"/>
                <a:gd name="T3" fmla="*/ 26 h 52"/>
                <a:gd name="T4" fmla="*/ 50 w 52"/>
                <a:gd name="T5" fmla="*/ 36 h 52"/>
                <a:gd name="T6" fmla="*/ 44 w 52"/>
                <a:gd name="T7" fmla="*/ 46 h 52"/>
                <a:gd name="T8" fmla="*/ 36 w 52"/>
                <a:gd name="T9" fmla="*/ 50 h 52"/>
                <a:gd name="T10" fmla="*/ 26 w 52"/>
                <a:gd name="T11" fmla="*/ 52 h 52"/>
                <a:gd name="T12" fmla="*/ 26 w 52"/>
                <a:gd name="T13" fmla="*/ 52 h 52"/>
                <a:gd name="T14" fmla="*/ 16 w 52"/>
                <a:gd name="T15" fmla="*/ 50 h 52"/>
                <a:gd name="T16" fmla="*/ 8 w 52"/>
                <a:gd name="T17" fmla="*/ 46 h 52"/>
                <a:gd name="T18" fmla="*/ 2 w 52"/>
                <a:gd name="T19" fmla="*/ 36 h 52"/>
                <a:gd name="T20" fmla="*/ 0 w 52"/>
                <a:gd name="T21" fmla="*/ 26 h 52"/>
                <a:gd name="T22" fmla="*/ 0 w 52"/>
                <a:gd name="T23" fmla="*/ 26 h 52"/>
                <a:gd name="T24" fmla="*/ 2 w 52"/>
                <a:gd name="T25" fmla="*/ 16 h 52"/>
                <a:gd name="T26" fmla="*/ 8 w 52"/>
                <a:gd name="T27" fmla="*/ 8 h 52"/>
                <a:gd name="T28" fmla="*/ 16 w 52"/>
                <a:gd name="T29" fmla="*/ 2 h 52"/>
                <a:gd name="T30" fmla="*/ 26 w 52"/>
                <a:gd name="T31" fmla="*/ 0 h 52"/>
                <a:gd name="T32" fmla="*/ 26 w 52"/>
                <a:gd name="T33" fmla="*/ 0 h 52"/>
                <a:gd name="T34" fmla="*/ 36 w 52"/>
                <a:gd name="T35" fmla="*/ 2 h 52"/>
                <a:gd name="T36" fmla="*/ 44 w 52"/>
                <a:gd name="T37" fmla="*/ 8 h 52"/>
                <a:gd name="T38" fmla="*/ 50 w 52"/>
                <a:gd name="T39" fmla="*/ 16 h 52"/>
                <a:gd name="T40" fmla="*/ 52 w 52"/>
                <a:gd name="T41" fmla="*/ 26 h 52"/>
                <a:gd name="T42" fmla="*/ 52 w 52"/>
                <a:gd name="T43"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52">
                  <a:moveTo>
                    <a:pt x="52" y="26"/>
                  </a:moveTo>
                  <a:lnTo>
                    <a:pt x="52" y="26"/>
                  </a:lnTo>
                  <a:lnTo>
                    <a:pt x="50" y="36"/>
                  </a:lnTo>
                  <a:lnTo>
                    <a:pt x="44" y="46"/>
                  </a:lnTo>
                  <a:lnTo>
                    <a:pt x="36" y="50"/>
                  </a:lnTo>
                  <a:lnTo>
                    <a:pt x="26" y="52"/>
                  </a:lnTo>
                  <a:lnTo>
                    <a:pt x="26" y="52"/>
                  </a:lnTo>
                  <a:lnTo>
                    <a:pt x="16" y="50"/>
                  </a:lnTo>
                  <a:lnTo>
                    <a:pt x="8" y="46"/>
                  </a:lnTo>
                  <a:lnTo>
                    <a:pt x="2" y="36"/>
                  </a:lnTo>
                  <a:lnTo>
                    <a:pt x="0" y="26"/>
                  </a:lnTo>
                  <a:lnTo>
                    <a:pt x="0" y="26"/>
                  </a:lnTo>
                  <a:lnTo>
                    <a:pt x="2" y="16"/>
                  </a:lnTo>
                  <a:lnTo>
                    <a:pt x="8" y="8"/>
                  </a:lnTo>
                  <a:lnTo>
                    <a:pt x="16" y="2"/>
                  </a:lnTo>
                  <a:lnTo>
                    <a:pt x="26" y="0"/>
                  </a:lnTo>
                  <a:lnTo>
                    <a:pt x="26" y="0"/>
                  </a:lnTo>
                  <a:lnTo>
                    <a:pt x="36" y="2"/>
                  </a:lnTo>
                  <a:lnTo>
                    <a:pt x="44" y="8"/>
                  </a:lnTo>
                  <a:lnTo>
                    <a:pt x="50" y="16"/>
                  </a:lnTo>
                  <a:lnTo>
                    <a:pt x="52" y="26"/>
                  </a:lnTo>
                  <a:lnTo>
                    <a:pt x="52" y="26"/>
                  </a:lnTo>
                  <a:close/>
                </a:path>
              </a:pathLst>
            </a:custGeom>
            <a:solidFill>
              <a:srgbClr val="B4A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2113" name="Freeform 84"/>
            <p:cNvSpPr>
              <a:spLocks/>
            </p:cNvSpPr>
            <p:nvPr/>
          </p:nvSpPr>
          <p:spPr bwMode="auto">
            <a:xfrm>
              <a:off x="7690037" y="3383172"/>
              <a:ext cx="72838" cy="72838"/>
            </a:xfrm>
            <a:custGeom>
              <a:avLst/>
              <a:gdLst>
                <a:gd name="T0" fmla="*/ 52 w 52"/>
                <a:gd name="T1" fmla="*/ 26 h 52"/>
                <a:gd name="T2" fmla="*/ 52 w 52"/>
                <a:gd name="T3" fmla="*/ 26 h 52"/>
                <a:gd name="T4" fmla="*/ 50 w 52"/>
                <a:gd name="T5" fmla="*/ 36 h 52"/>
                <a:gd name="T6" fmla="*/ 44 w 52"/>
                <a:gd name="T7" fmla="*/ 44 h 52"/>
                <a:gd name="T8" fmla="*/ 36 w 52"/>
                <a:gd name="T9" fmla="*/ 50 h 52"/>
                <a:gd name="T10" fmla="*/ 26 w 52"/>
                <a:gd name="T11" fmla="*/ 52 h 52"/>
                <a:gd name="T12" fmla="*/ 26 w 52"/>
                <a:gd name="T13" fmla="*/ 52 h 52"/>
                <a:gd name="T14" fmla="*/ 16 w 52"/>
                <a:gd name="T15" fmla="*/ 50 h 52"/>
                <a:gd name="T16" fmla="*/ 8 w 52"/>
                <a:gd name="T17" fmla="*/ 44 h 52"/>
                <a:gd name="T18" fmla="*/ 2 w 52"/>
                <a:gd name="T19" fmla="*/ 36 h 52"/>
                <a:gd name="T20" fmla="*/ 0 w 52"/>
                <a:gd name="T21" fmla="*/ 26 h 52"/>
                <a:gd name="T22" fmla="*/ 0 w 52"/>
                <a:gd name="T23" fmla="*/ 26 h 52"/>
                <a:gd name="T24" fmla="*/ 2 w 52"/>
                <a:gd name="T25" fmla="*/ 16 h 52"/>
                <a:gd name="T26" fmla="*/ 8 w 52"/>
                <a:gd name="T27" fmla="*/ 8 h 52"/>
                <a:gd name="T28" fmla="*/ 16 w 52"/>
                <a:gd name="T29" fmla="*/ 2 h 52"/>
                <a:gd name="T30" fmla="*/ 26 w 52"/>
                <a:gd name="T31" fmla="*/ 0 h 52"/>
                <a:gd name="T32" fmla="*/ 26 w 52"/>
                <a:gd name="T33" fmla="*/ 0 h 52"/>
                <a:gd name="T34" fmla="*/ 36 w 52"/>
                <a:gd name="T35" fmla="*/ 2 h 52"/>
                <a:gd name="T36" fmla="*/ 44 w 52"/>
                <a:gd name="T37" fmla="*/ 8 h 52"/>
                <a:gd name="T38" fmla="*/ 50 w 52"/>
                <a:gd name="T39" fmla="*/ 16 h 52"/>
                <a:gd name="T40" fmla="*/ 52 w 52"/>
                <a:gd name="T41" fmla="*/ 26 h 52"/>
                <a:gd name="T42" fmla="*/ 52 w 52"/>
                <a:gd name="T43"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52">
                  <a:moveTo>
                    <a:pt x="52" y="26"/>
                  </a:moveTo>
                  <a:lnTo>
                    <a:pt x="52" y="26"/>
                  </a:lnTo>
                  <a:lnTo>
                    <a:pt x="50" y="36"/>
                  </a:lnTo>
                  <a:lnTo>
                    <a:pt x="44" y="44"/>
                  </a:lnTo>
                  <a:lnTo>
                    <a:pt x="36" y="50"/>
                  </a:lnTo>
                  <a:lnTo>
                    <a:pt x="26" y="52"/>
                  </a:lnTo>
                  <a:lnTo>
                    <a:pt x="26" y="52"/>
                  </a:lnTo>
                  <a:lnTo>
                    <a:pt x="16" y="50"/>
                  </a:lnTo>
                  <a:lnTo>
                    <a:pt x="8" y="44"/>
                  </a:lnTo>
                  <a:lnTo>
                    <a:pt x="2" y="36"/>
                  </a:lnTo>
                  <a:lnTo>
                    <a:pt x="0" y="26"/>
                  </a:lnTo>
                  <a:lnTo>
                    <a:pt x="0" y="26"/>
                  </a:lnTo>
                  <a:lnTo>
                    <a:pt x="2" y="16"/>
                  </a:lnTo>
                  <a:lnTo>
                    <a:pt x="8" y="8"/>
                  </a:lnTo>
                  <a:lnTo>
                    <a:pt x="16" y="2"/>
                  </a:lnTo>
                  <a:lnTo>
                    <a:pt x="26" y="0"/>
                  </a:lnTo>
                  <a:lnTo>
                    <a:pt x="26" y="0"/>
                  </a:lnTo>
                  <a:lnTo>
                    <a:pt x="36" y="2"/>
                  </a:lnTo>
                  <a:lnTo>
                    <a:pt x="44" y="8"/>
                  </a:lnTo>
                  <a:lnTo>
                    <a:pt x="50" y="16"/>
                  </a:lnTo>
                  <a:lnTo>
                    <a:pt x="52" y="26"/>
                  </a:lnTo>
                  <a:lnTo>
                    <a:pt x="52" y="26"/>
                  </a:lnTo>
                  <a:close/>
                </a:path>
              </a:pathLst>
            </a:custGeom>
            <a:solidFill>
              <a:srgbClr val="B4A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2114" name="Freeform 85"/>
            <p:cNvSpPr>
              <a:spLocks/>
            </p:cNvSpPr>
            <p:nvPr/>
          </p:nvSpPr>
          <p:spPr bwMode="auto">
            <a:xfrm>
              <a:off x="8311963" y="3369164"/>
              <a:ext cx="75640" cy="72838"/>
            </a:xfrm>
            <a:custGeom>
              <a:avLst/>
              <a:gdLst>
                <a:gd name="T0" fmla="*/ 54 w 54"/>
                <a:gd name="T1" fmla="*/ 26 h 52"/>
                <a:gd name="T2" fmla="*/ 54 w 54"/>
                <a:gd name="T3" fmla="*/ 26 h 52"/>
                <a:gd name="T4" fmla="*/ 52 w 54"/>
                <a:gd name="T5" fmla="*/ 36 h 52"/>
                <a:gd name="T6" fmla="*/ 46 w 54"/>
                <a:gd name="T7" fmla="*/ 44 h 52"/>
                <a:gd name="T8" fmla="*/ 38 w 54"/>
                <a:gd name="T9" fmla="*/ 50 h 52"/>
                <a:gd name="T10" fmla="*/ 28 w 54"/>
                <a:gd name="T11" fmla="*/ 52 h 52"/>
                <a:gd name="T12" fmla="*/ 28 w 54"/>
                <a:gd name="T13" fmla="*/ 52 h 52"/>
                <a:gd name="T14" fmla="*/ 16 w 54"/>
                <a:gd name="T15" fmla="*/ 50 h 52"/>
                <a:gd name="T16" fmla="*/ 8 w 54"/>
                <a:gd name="T17" fmla="*/ 44 h 52"/>
                <a:gd name="T18" fmla="*/ 2 w 54"/>
                <a:gd name="T19" fmla="*/ 36 h 52"/>
                <a:gd name="T20" fmla="*/ 0 w 54"/>
                <a:gd name="T21" fmla="*/ 26 h 52"/>
                <a:gd name="T22" fmla="*/ 0 w 54"/>
                <a:gd name="T23" fmla="*/ 26 h 52"/>
                <a:gd name="T24" fmla="*/ 2 w 54"/>
                <a:gd name="T25" fmla="*/ 16 h 52"/>
                <a:gd name="T26" fmla="*/ 8 w 54"/>
                <a:gd name="T27" fmla="*/ 8 h 52"/>
                <a:gd name="T28" fmla="*/ 16 w 54"/>
                <a:gd name="T29" fmla="*/ 2 h 52"/>
                <a:gd name="T30" fmla="*/ 28 w 54"/>
                <a:gd name="T31" fmla="*/ 0 h 52"/>
                <a:gd name="T32" fmla="*/ 28 w 54"/>
                <a:gd name="T33" fmla="*/ 0 h 52"/>
                <a:gd name="T34" fmla="*/ 38 w 54"/>
                <a:gd name="T35" fmla="*/ 2 h 52"/>
                <a:gd name="T36" fmla="*/ 46 w 54"/>
                <a:gd name="T37" fmla="*/ 8 h 52"/>
                <a:gd name="T38" fmla="*/ 52 w 54"/>
                <a:gd name="T39" fmla="*/ 16 h 52"/>
                <a:gd name="T40" fmla="*/ 54 w 54"/>
                <a:gd name="T41" fmla="*/ 26 h 52"/>
                <a:gd name="T42" fmla="*/ 54 w 54"/>
                <a:gd name="T43"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52">
                  <a:moveTo>
                    <a:pt x="54" y="26"/>
                  </a:moveTo>
                  <a:lnTo>
                    <a:pt x="54" y="26"/>
                  </a:lnTo>
                  <a:lnTo>
                    <a:pt x="52" y="36"/>
                  </a:lnTo>
                  <a:lnTo>
                    <a:pt x="46" y="44"/>
                  </a:lnTo>
                  <a:lnTo>
                    <a:pt x="38" y="50"/>
                  </a:lnTo>
                  <a:lnTo>
                    <a:pt x="28" y="52"/>
                  </a:lnTo>
                  <a:lnTo>
                    <a:pt x="28" y="52"/>
                  </a:lnTo>
                  <a:lnTo>
                    <a:pt x="16" y="50"/>
                  </a:lnTo>
                  <a:lnTo>
                    <a:pt x="8" y="44"/>
                  </a:lnTo>
                  <a:lnTo>
                    <a:pt x="2" y="36"/>
                  </a:lnTo>
                  <a:lnTo>
                    <a:pt x="0" y="26"/>
                  </a:lnTo>
                  <a:lnTo>
                    <a:pt x="0" y="26"/>
                  </a:lnTo>
                  <a:lnTo>
                    <a:pt x="2" y="16"/>
                  </a:lnTo>
                  <a:lnTo>
                    <a:pt x="8" y="8"/>
                  </a:lnTo>
                  <a:lnTo>
                    <a:pt x="16" y="2"/>
                  </a:lnTo>
                  <a:lnTo>
                    <a:pt x="28" y="0"/>
                  </a:lnTo>
                  <a:lnTo>
                    <a:pt x="28" y="0"/>
                  </a:lnTo>
                  <a:lnTo>
                    <a:pt x="38" y="2"/>
                  </a:lnTo>
                  <a:lnTo>
                    <a:pt x="46" y="8"/>
                  </a:lnTo>
                  <a:lnTo>
                    <a:pt x="52" y="16"/>
                  </a:lnTo>
                  <a:lnTo>
                    <a:pt x="54" y="26"/>
                  </a:lnTo>
                  <a:lnTo>
                    <a:pt x="54" y="26"/>
                  </a:lnTo>
                  <a:close/>
                </a:path>
              </a:pathLst>
            </a:custGeom>
            <a:solidFill>
              <a:srgbClr val="B4A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2115" name="Freeform 86"/>
            <p:cNvSpPr>
              <a:spLocks/>
            </p:cNvSpPr>
            <p:nvPr/>
          </p:nvSpPr>
          <p:spPr bwMode="auto">
            <a:xfrm>
              <a:off x="8931088" y="3385973"/>
              <a:ext cx="75640" cy="75640"/>
            </a:xfrm>
            <a:custGeom>
              <a:avLst/>
              <a:gdLst>
                <a:gd name="T0" fmla="*/ 54 w 54"/>
                <a:gd name="T1" fmla="*/ 28 h 54"/>
                <a:gd name="T2" fmla="*/ 54 w 54"/>
                <a:gd name="T3" fmla="*/ 28 h 54"/>
                <a:gd name="T4" fmla="*/ 50 w 54"/>
                <a:gd name="T5" fmla="*/ 38 h 54"/>
                <a:gd name="T6" fmla="*/ 46 w 54"/>
                <a:gd name="T7" fmla="*/ 46 h 54"/>
                <a:gd name="T8" fmla="*/ 38 w 54"/>
                <a:gd name="T9" fmla="*/ 52 h 54"/>
                <a:gd name="T10" fmla="*/ 26 w 54"/>
                <a:gd name="T11" fmla="*/ 54 h 54"/>
                <a:gd name="T12" fmla="*/ 26 w 54"/>
                <a:gd name="T13" fmla="*/ 54 h 54"/>
                <a:gd name="T14" fmla="*/ 16 w 54"/>
                <a:gd name="T15" fmla="*/ 52 h 54"/>
                <a:gd name="T16" fmla="*/ 8 w 54"/>
                <a:gd name="T17" fmla="*/ 46 h 54"/>
                <a:gd name="T18" fmla="*/ 2 w 54"/>
                <a:gd name="T19" fmla="*/ 38 h 54"/>
                <a:gd name="T20" fmla="*/ 0 w 54"/>
                <a:gd name="T21" fmla="*/ 28 h 54"/>
                <a:gd name="T22" fmla="*/ 0 w 54"/>
                <a:gd name="T23" fmla="*/ 28 h 54"/>
                <a:gd name="T24" fmla="*/ 2 w 54"/>
                <a:gd name="T25" fmla="*/ 16 h 54"/>
                <a:gd name="T26" fmla="*/ 8 w 54"/>
                <a:gd name="T27" fmla="*/ 8 h 54"/>
                <a:gd name="T28" fmla="*/ 16 w 54"/>
                <a:gd name="T29" fmla="*/ 2 h 54"/>
                <a:gd name="T30" fmla="*/ 26 w 54"/>
                <a:gd name="T31" fmla="*/ 0 h 54"/>
                <a:gd name="T32" fmla="*/ 26 w 54"/>
                <a:gd name="T33" fmla="*/ 0 h 54"/>
                <a:gd name="T34" fmla="*/ 38 w 54"/>
                <a:gd name="T35" fmla="*/ 2 h 54"/>
                <a:gd name="T36" fmla="*/ 46 w 54"/>
                <a:gd name="T37" fmla="*/ 8 h 54"/>
                <a:gd name="T38" fmla="*/ 50 w 54"/>
                <a:gd name="T39" fmla="*/ 16 h 54"/>
                <a:gd name="T40" fmla="*/ 54 w 54"/>
                <a:gd name="T41" fmla="*/ 28 h 54"/>
                <a:gd name="T42" fmla="*/ 54 w 54"/>
                <a:gd name="T4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54">
                  <a:moveTo>
                    <a:pt x="54" y="28"/>
                  </a:moveTo>
                  <a:lnTo>
                    <a:pt x="54" y="28"/>
                  </a:lnTo>
                  <a:lnTo>
                    <a:pt x="50" y="38"/>
                  </a:lnTo>
                  <a:lnTo>
                    <a:pt x="46" y="46"/>
                  </a:lnTo>
                  <a:lnTo>
                    <a:pt x="38" y="52"/>
                  </a:lnTo>
                  <a:lnTo>
                    <a:pt x="26" y="54"/>
                  </a:lnTo>
                  <a:lnTo>
                    <a:pt x="26" y="54"/>
                  </a:lnTo>
                  <a:lnTo>
                    <a:pt x="16" y="52"/>
                  </a:lnTo>
                  <a:lnTo>
                    <a:pt x="8" y="46"/>
                  </a:lnTo>
                  <a:lnTo>
                    <a:pt x="2" y="38"/>
                  </a:lnTo>
                  <a:lnTo>
                    <a:pt x="0" y="28"/>
                  </a:lnTo>
                  <a:lnTo>
                    <a:pt x="0" y="28"/>
                  </a:lnTo>
                  <a:lnTo>
                    <a:pt x="2" y="16"/>
                  </a:lnTo>
                  <a:lnTo>
                    <a:pt x="8" y="8"/>
                  </a:lnTo>
                  <a:lnTo>
                    <a:pt x="16" y="2"/>
                  </a:lnTo>
                  <a:lnTo>
                    <a:pt x="26" y="0"/>
                  </a:lnTo>
                  <a:lnTo>
                    <a:pt x="26" y="0"/>
                  </a:lnTo>
                  <a:lnTo>
                    <a:pt x="38" y="2"/>
                  </a:lnTo>
                  <a:lnTo>
                    <a:pt x="46" y="8"/>
                  </a:lnTo>
                  <a:lnTo>
                    <a:pt x="50" y="16"/>
                  </a:lnTo>
                  <a:lnTo>
                    <a:pt x="54" y="28"/>
                  </a:lnTo>
                  <a:lnTo>
                    <a:pt x="54" y="28"/>
                  </a:lnTo>
                  <a:close/>
                </a:path>
              </a:pathLst>
            </a:custGeom>
            <a:solidFill>
              <a:srgbClr val="B4A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2116" name="Freeform 87"/>
            <p:cNvSpPr>
              <a:spLocks/>
            </p:cNvSpPr>
            <p:nvPr/>
          </p:nvSpPr>
          <p:spPr bwMode="auto">
            <a:xfrm>
              <a:off x="9555816" y="3383172"/>
              <a:ext cx="72838" cy="72838"/>
            </a:xfrm>
            <a:custGeom>
              <a:avLst/>
              <a:gdLst>
                <a:gd name="T0" fmla="*/ 52 w 52"/>
                <a:gd name="T1" fmla="*/ 26 h 52"/>
                <a:gd name="T2" fmla="*/ 52 w 52"/>
                <a:gd name="T3" fmla="*/ 26 h 52"/>
                <a:gd name="T4" fmla="*/ 50 w 52"/>
                <a:gd name="T5" fmla="*/ 36 h 52"/>
                <a:gd name="T6" fmla="*/ 44 w 52"/>
                <a:gd name="T7" fmla="*/ 44 h 52"/>
                <a:gd name="T8" fmla="*/ 36 w 52"/>
                <a:gd name="T9" fmla="*/ 50 h 52"/>
                <a:gd name="T10" fmla="*/ 26 w 52"/>
                <a:gd name="T11" fmla="*/ 52 h 52"/>
                <a:gd name="T12" fmla="*/ 26 w 52"/>
                <a:gd name="T13" fmla="*/ 52 h 52"/>
                <a:gd name="T14" fmla="*/ 16 w 52"/>
                <a:gd name="T15" fmla="*/ 50 h 52"/>
                <a:gd name="T16" fmla="*/ 8 w 52"/>
                <a:gd name="T17" fmla="*/ 44 h 52"/>
                <a:gd name="T18" fmla="*/ 2 w 52"/>
                <a:gd name="T19" fmla="*/ 36 h 52"/>
                <a:gd name="T20" fmla="*/ 0 w 52"/>
                <a:gd name="T21" fmla="*/ 26 h 52"/>
                <a:gd name="T22" fmla="*/ 0 w 52"/>
                <a:gd name="T23" fmla="*/ 26 h 52"/>
                <a:gd name="T24" fmla="*/ 2 w 52"/>
                <a:gd name="T25" fmla="*/ 16 h 52"/>
                <a:gd name="T26" fmla="*/ 8 w 52"/>
                <a:gd name="T27" fmla="*/ 8 h 52"/>
                <a:gd name="T28" fmla="*/ 16 w 52"/>
                <a:gd name="T29" fmla="*/ 2 h 52"/>
                <a:gd name="T30" fmla="*/ 26 w 52"/>
                <a:gd name="T31" fmla="*/ 0 h 52"/>
                <a:gd name="T32" fmla="*/ 26 w 52"/>
                <a:gd name="T33" fmla="*/ 0 h 52"/>
                <a:gd name="T34" fmla="*/ 36 w 52"/>
                <a:gd name="T35" fmla="*/ 2 h 52"/>
                <a:gd name="T36" fmla="*/ 44 w 52"/>
                <a:gd name="T37" fmla="*/ 8 h 52"/>
                <a:gd name="T38" fmla="*/ 50 w 52"/>
                <a:gd name="T39" fmla="*/ 16 h 52"/>
                <a:gd name="T40" fmla="*/ 52 w 52"/>
                <a:gd name="T41" fmla="*/ 26 h 52"/>
                <a:gd name="T42" fmla="*/ 52 w 52"/>
                <a:gd name="T43"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52">
                  <a:moveTo>
                    <a:pt x="52" y="26"/>
                  </a:moveTo>
                  <a:lnTo>
                    <a:pt x="52" y="26"/>
                  </a:lnTo>
                  <a:lnTo>
                    <a:pt x="50" y="36"/>
                  </a:lnTo>
                  <a:lnTo>
                    <a:pt x="44" y="44"/>
                  </a:lnTo>
                  <a:lnTo>
                    <a:pt x="36" y="50"/>
                  </a:lnTo>
                  <a:lnTo>
                    <a:pt x="26" y="52"/>
                  </a:lnTo>
                  <a:lnTo>
                    <a:pt x="26" y="52"/>
                  </a:lnTo>
                  <a:lnTo>
                    <a:pt x="16" y="50"/>
                  </a:lnTo>
                  <a:lnTo>
                    <a:pt x="8" y="44"/>
                  </a:lnTo>
                  <a:lnTo>
                    <a:pt x="2" y="36"/>
                  </a:lnTo>
                  <a:lnTo>
                    <a:pt x="0" y="26"/>
                  </a:lnTo>
                  <a:lnTo>
                    <a:pt x="0" y="26"/>
                  </a:lnTo>
                  <a:lnTo>
                    <a:pt x="2" y="16"/>
                  </a:lnTo>
                  <a:lnTo>
                    <a:pt x="8" y="8"/>
                  </a:lnTo>
                  <a:lnTo>
                    <a:pt x="16" y="2"/>
                  </a:lnTo>
                  <a:lnTo>
                    <a:pt x="26" y="0"/>
                  </a:lnTo>
                  <a:lnTo>
                    <a:pt x="26" y="0"/>
                  </a:lnTo>
                  <a:lnTo>
                    <a:pt x="36" y="2"/>
                  </a:lnTo>
                  <a:lnTo>
                    <a:pt x="44" y="8"/>
                  </a:lnTo>
                  <a:lnTo>
                    <a:pt x="50" y="16"/>
                  </a:lnTo>
                  <a:lnTo>
                    <a:pt x="52" y="26"/>
                  </a:lnTo>
                  <a:lnTo>
                    <a:pt x="52" y="26"/>
                  </a:lnTo>
                  <a:close/>
                </a:path>
              </a:pathLst>
            </a:custGeom>
            <a:solidFill>
              <a:srgbClr val="B4A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2117" name="Freeform 88"/>
            <p:cNvSpPr>
              <a:spLocks/>
            </p:cNvSpPr>
            <p:nvPr/>
          </p:nvSpPr>
          <p:spPr bwMode="auto">
            <a:xfrm>
              <a:off x="10169338" y="3285120"/>
              <a:ext cx="72838" cy="75640"/>
            </a:xfrm>
            <a:custGeom>
              <a:avLst/>
              <a:gdLst>
                <a:gd name="T0" fmla="*/ 52 w 52"/>
                <a:gd name="T1" fmla="*/ 28 h 54"/>
                <a:gd name="T2" fmla="*/ 52 w 52"/>
                <a:gd name="T3" fmla="*/ 28 h 54"/>
                <a:gd name="T4" fmla="*/ 50 w 52"/>
                <a:gd name="T5" fmla="*/ 38 h 54"/>
                <a:gd name="T6" fmla="*/ 46 w 52"/>
                <a:gd name="T7" fmla="*/ 46 h 54"/>
                <a:gd name="T8" fmla="*/ 36 w 52"/>
                <a:gd name="T9" fmla="*/ 52 h 54"/>
                <a:gd name="T10" fmla="*/ 26 w 52"/>
                <a:gd name="T11" fmla="*/ 54 h 54"/>
                <a:gd name="T12" fmla="*/ 26 w 52"/>
                <a:gd name="T13" fmla="*/ 54 h 54"/>
                <a:gd name="T14" fmla="*/ 16 w 52"/>
                <a:gd name="T15" fmla="*/ 52 h 54"/>
                <a:gd name="T16" fmla="*/ 8 w 52"/>
                <a:gd name="T17" fmla="*/ 46 h 54"/>
                <a:gd name="T18" fmla="*/ 2 w 52"/>
                <a:gd name="T19" fmla="*/ 38 h 54"/>
                <a:gd name="T20" fmla="*/ 0 w 52"/>
                <a:gd name="T21" fmla="*/ 28 h 54"/>
                <a:gd name="T22" fmla="*/ 0 w 52"/>
                <a:gd name="T23" fmla="*/ 28 h 54"/>
                <a:gd name="T24" fmla="*/ 2 w 52"/>
                <a:gd name="T25" fmla="*/ 16 h 54"/>
                <a:gd name="T26" fmla="*/ 8 w 52"/>
                <a:gd name="T27" fmla="*/ 8 h 54"/>
                <a:gd name="T28" fmla="*/ 16 w 52"/>
                <a:gd name="T29" fmla="*/ 2 h 54"/>
                <a:gd name="T30" fmla="*/ 26 w 52"/>
                <a:gd name="T31" fmla="*/ 0 h 54"/>
                <a:gd name="T32" fmla="*/ 26 w 52"/>
                <a:gd name="T33" fmla="*/ 0 h 54"/>
                <a:gd name="T34" fmla="*/ 36 w 52"/>
                <a:gd name="T35" fmla="*/ 2 h 54"/>
                <a:gd name="T36" fmla="*/ 46 w 52"/>
                <a:gd name="T37" fmla="*/ 8 h 54"/>
                <a:gd name="T38" fmla="*/ 50 w 52"/>
                <a:gd name="T39" fmla="*/ 16 h 54"/>
                <a:gd name="T40" fmla="*/ 52 w 52"/>
                <a:gd name="T41" fmla="*/ 28 h 54"/>
                <a:gd name="T42" fmla="*/ 52 w 52"/>
                <a:gd name="T4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54">
                  <a:moveTo>
                    <a:pt x="52" y="28"/>
                  </a:moveTo>
                  <a:lnTo>
                    <a:pt x="52" y="28"/>
                  </a:lnTo>
                  <a:lnTo>
                    <a:pt x="50" y="38"/>
                  </a:lnTo>
                  <a:lnTo>
                    <a:pt x="46" y="46"/>
                  </a:lnTo>
                  <a:lnTo>
                    <a:pt x="36" y="52"/>
                  </a:lnTo>
                  <a:lnTo>
                    <a:pt x="26" y="54"/>
                  </a:lnTo>
                  <a:lnTo>
                    <a:pt x="26" y="54"/>
                  </a:lnTo>
                  <a:lnTo>
                    <a:pt x="16" y="52"/>
                  </a:lnTo>
                  <a:lnTo>
                    <a:pt x="8" y="46"/>
                  </a:lnTo>
                  <a:lnTo>
                    <a:pt x="2" y="38"/>
                  </a:lnTo>
                  <a:lnTo>
                    <a:pt x="0" y="28"/>
                  </a:lnTo>
                  <a:lnTo>
                    <a:pt x="0" y="28"/>
                  </a:lnTo>
                  <a:lnTo>
                    <a:pt x="2" y="16"/>
                  </a:lnTo>
                  <a:lnTo>
                    <a:pt x="8" y="8"/>
                  </a:lnTo>
                  <a:lnTo>
                    <a:pt x="16" y="2"/>
                  </a:lnTo>
                  <a:lnTo>
                    <a:pt x="26" y="0"/>
                  </a:lnTo>
                  <a:lnTo>
                    <a:pt x="26" y="0"/>
                  </a:lnTo>
                  <a:lnTo>
                    <a:pt x="36" y="2"/>
                  </a:lnTo>
                  <a:lnTo>
                    <a:pt x="46" y="8"/>
                  </a:lnTo>
                  <a:lnTo>
                    <a:pt x="50" y="16"/>
                  </a:lnTo>
                  <a:lnTo>
                    <a:pt x="52" y="28"/>
                  </a:lnTo>
                  <a:lnTo>
                    <a:pt x="52" y="28"/>
                  </a:lnTo>
                  <a:close/>
                </a:path>
              </a:pathLst>
            </a:custGeom>
            <a:solidFill>
              <a:srgbClr val="B4A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2118" name="Rectangle 89"/>
            <p:cNvSpPr>
              <a:spLocks noChangeArrowheads="1"/>
            </p:cNvSpPr>
            <p:nvPr/>
          </p:nvSpPr>
          <p:spPr bwMode="auto">
            <a:xfrm>
              <a:off x="7883338" y="2276591"/>
              <a:ext cx="67235" cy="67235"/>
            </a:xfrm>
            <a:prstGeom prst="rect">
              <a:avLst/>
            </a:prstGeom>
            <a:solidFill>
              <a:srgbClr val="2EA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2119" name="Freeform 90"/>
            <p:cNvSpPr>
              <a:spLocks/>
            </p:cNvSpPr>
            <p:nvPr/>
          </p:nvSpPr>
          <p:spPr bwMode="auto">
            <a:xfrm>
              <a:off x="6070787" y="2915326"/>
              <a:ext cx="84044" cy="72838"/>
            </a:xfrm>
            <a:custGeom>
              <a:avLst/>
              <a:gdLst>
                <a:gd name="T0" fmla="*/ 60 w 60"/>
                <a:gd name="T1" fmla="*/ 52 h 52"/>
                <a:gd name="T2" fmla="*/ 0 w 60"/>
                <a:gd name="T3" fmla="*/ 52 h 52"/>
                <a:gd name="T4" fmla="*/ 30 w 60"/>
                <a:gd name="T5" fmla="*/ 0 h 52"/>
                <a:gd name="T6" fmla="*/ 60 w 60"/>
                <a:gd name="T7" fmla="*/ 52 h 52"/>
              </a:gdLst>
              <a:ahLst/>
              <a:cxnLst>
                <a:cxn ang="0">
                  <a:pos x="T0" y="T1"/>
                </a:cxn>
                <a:cxn ang="0">
                  <a:pos x="T2" y="T3"/>
                </a:cxn>
                <a:cxn ang="0">
                  <a:pos x="T4" y="T5"/>
                </a:cxn>
                <a:cxn ang="0">
                  <a:pos x="T6" y="T7"/>
                </a:cxn>
              </a:cxnLst>
              <a:rect l="0" t="0" r="r" b="b"/>
              <a:pathLst>
                <a:path w="60" h="52">
                  <a:moveTo>
                    <a:pt x="60" y="52"/>
                  </a:moveTo>
                  <a:lnTo>
                    <a:pt x="0" y="52"/>
                  </a:lnTo>
                  <a:lnTo>
                    <a:pt x="30" y="0"/>
                  </a:lnTo>
                  <a:lnTo>
                    <a:pt x="60" y="52"/>
                  </a:lnTo>
                  <a:close/>
                </a:path>
              </a:pathLst>
            </a:custGeom>
            <a:solidFill>
              <a:srgbClr val="E36E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2120" name="Freeform 91"/>
            <p:cNvSpPr>
              <a:spLocks/>
            </p:cNvSpPr>
            <p:nvPr/>
          </p:nvSpPr>
          <p:spPr bwMode="auto">
            <a:xfrm>
              <a:off x="6373346" y="3369164"/>
              <a:ext cx="81243" cy="70037"/>
            </a:xfrm>
            <a:custGeom>
              <a:avLst/>
              <a:gdLst>
                <a:gd name="T0" fmla="*/ 58 w 58"/>
                <a:gd name="T1" fmla="*/ 50 h 50"/>
                <a:gd name="T2" fmla="*/ 0 w 58"/>
                <a:gd name="T3" fmla="*/ 50 h 50"/>
                <a:gd name="T4" fmla="*/ 28 w 58"/>
                <a:gd name="T5" fmla="*/ 0 h 50"/>
                <a:gd name="T6" fmla="*/ 58 w 58"/>
                <a:gd name="T7" fmla="*/ 50 h 50"/>
              </a:gdLst>
              <a:ahLst/>
              <a:cxnLst>
                <a:cxn ang="0">
                  <a:pos x="T0" y="T1"/>
                </a:cxn>
                <a:cxn ang="0">
                  <a:pos x="T2" y="T3"/>
                </a:cxn>
                <a:cxn ang="0">
                  <a:pos x="T4" y="T5"/>
                </a:cxn>
                <a:cxn ang="0">
                  <a:pos x="T6" y="T7"/>
                </a:cxn>
              </a:cxnLst>
              <a:rect l="0" t="0" r="r" b="b"/>
              <a:pathLst>
                <a:path w="58" h="50">
                  <a:moveTo>
                    <a:pt x="58" y="50"/>
                  </a:moveTo>
                  <a:lnTo>
                    <a:pt x="0" y="50"/>
                  </a:lnTo>
                  <a:lnTo>
                    <a:pt x="28" y="0"/>
                  </a:lnTo>
                  <a:lnTo>
                    <a:pt x="58" y="50"/>
                  </a:lnTo>
                  <a:close/>
                </a:path>
              </a:pathLst>
            </a:custGeom>
            <a:solidFill>
              <a:srgbClr val="E36E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2121" name="Freeform 92"/>
            <p:cNvSpPr>
              <a:spLocks/>
            </p:cNvSpPr>
            <p:nvPr/>
          </p:nvSpPr>
          <p:spPr bwMode="auto">
            <a:xfrm>
              <a:off x="7874934" y="2450282"/>
              <a:ext cx="84044" cy="70037"/>
            </a:xfrm>
            <a:custGeom>
              <a:avLst/>
              <a:gdLst>
                <a:gd name="T0" fmla="*/ 60 w 60"/>
                <a:gd name="T1" fmla="*/ 50 h 50"/>
                <a:gd name="T2" fmla="*/ 0 w 60"/>
                <a:gd name="T3" fmla="*/ 50 h 50"/>
                <a:gd name="T4" fmla="*/ 30 w 60"/>
                <a:gd name="T5" fmla="*/ 0 h 50"/>
                <a:gd name="T6" fmla="*/ 60 w 60"/>
                <a:gd name="T7" fmla="*/ 50 h 50"/>
              </a:gdLst>
              <a:ahLst/>
              <a:cxnLst>
                <a:cxn ang="0">
                  <a:pos x="T0" y="T1"/>
                </a:cxn>
                <a:cxn ang="0">
                  <a:pos x="T2" y="T3"/>
                </a:cxn>
                <a:cxn ang="0">
                  <a:pos x="T4" y="T5"/>
                </a:cxn>
                <a:cxn ang="0">
                  <a:pos x="T6" y="T7"/>
                </a:cxn>
              </a:cxnLst>
              <a:rect l="0" t="0" r="r" b="b"/>
              <a:pathLst>
                <a:path w="60" h="50">
                  <a:moveTo>
                    <a:pt x="60" y="50"/>
                  </a:moveTo>
                  <a:lnTo>
                    <a:pt x="0" y="50"/>
                  </a:lnTo>
                  <a:lnTo>
                    <a:pt x="30" y="0"/>
                  </a:lnTo>
                  <a:lnTo>
                    <a:pt x="60" y="50"/>
                  </a:lnTo>
                  <a:close/>
                </a:path>
              </a:pathLst>
            </a:custGeom>
            <a:solidFill>
              <a:srgbClr val="E36E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2122" name="Rectangle 93"/>
            <p:cNvSpPr>
              <a:spLocks noChangeArrowheads="1"/>
            </p:cNvSpPr>
            <p:nvPr/>
          </p:nvSpPr>
          <p:spPr bwMode="auto">
            <a:xfrm>
              <a:off x="5995147" y="2932135"/>
              <a:ext cx="70037" cy="67235"/>
            </a:xfrm>
            <a:prstGeom prst="rect">
              <a:avLst/>
            </a:prstGeom>
            <a:solidFill>
              <a:srgbClr val="2EA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2123" name="Rectangle 94"/>
            <p:cNvSpPr>
              <a:spLocks noChangeArrowheads="1"/>
            </p:cNvSpPr>
            <p:nvPr/>
          </p:nvSpPr>
          <p:spPr bwMode="auto">
            <a:xfrm>
              <a:off x="6294905" y="3380370"/>
              <a:ext cx="67235" cy="70037"/>
            </a:xfrm>
            <a:prstGeom prst="rect">
              <a:avLst/>
            </a:prstGeom>
            <a:solidFill>
              <a:srgbClr val="2EA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2124" name="Rectangle 95"/>
            <p:cNvSpPr>
              <a:spLocks noChangeArrowheads="1"/>
            </p:cNvSpPr>
            <p:nvPr/>
          </p:nvSpPr>
          <p:spPr bwMode="auto">
            <a:xfrm>
              <a:off x="6925236" y="3828605"/>
              <a:ext cx="70037" cy="70037"/>
            </a:xfrm>
            <a:prstGeom prst="rect">
              <a:avLst/>
            </a:prstGeom>
            <a:solidFill>
              <a:srgbClr val="2EA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2125" name="Rectangle 96"/>
            <p:cNvSpPr>
              <a:spLocks noChangeArrowheads="1"/>
            </p:cNvSpPr>
            <p:nvPr/>
          </p:nvSpPr>
          <p:spPr bwMode="auto">
            <a:xfrm>
              <a:off x="7544361" y="4063929"/>
              <a:ext cx="70037" cy="67235"/>
            </a:xfrm>
            <a:prstGeom prst="rect">
              <a:avLst/>
            </a:prstGeom>
            <a:solidFill>
              <a:srgbClr val="2EA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2126" name="Rectangle 97"/>
            <p:cNvSpPr>
              <a:spLocks noChangeArrowheads="1"/>
            </p:cNvSpPr>
            <p:nvPr/>
          </p:nvSpPr>
          <p:spPr bwMode="auto">
            <a:xfrm>
              <a:off x="8163486" y="4282444"/>
              <a:ext cx="70037" cy="70037"/>
            </a:xfrm>
            <a:prstGeom prst="rect">
              <a:avLst/>
            </a:prstGeom>
            <a:solidFill>
              <a:srgbClr val="2EA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2127" name="Rectangle 98"/>
            <p:cNvSpPr>
              <a:spLocks noChangeArrowheads="1"/>
            </p:cNvSpPr>
            <p:nvPr/>
          </p:nvSpPr>
          <p:spPr bwMode="auto">
            <a:xfrm>
              <a:off x="8779809" y="4274039"/>
              <a:ext cx="67235" cy="70037"/>
            </a:xfrm>
            <a:prstGeom prst="rect">
              <a:avLst/>
            </a:prstGeom>
            <a:solidFill>
              <a:srgbClr val="2EA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2128" name="Rectangle 99"/>
            <p:cNvSpPr>
              <a:spLocks noChangeArrowheads="1"/>
            </p:cNvSpPr>
            <p:nvPr/>
          </p:nvSpPr>
          <p:spPr bwMode="auto">
            <a:xfrm>
              <a:off x="9407338" y="4274039"/>
              <a:ext cx="67235" cy="70037"/>
            </a:xfrm>
            <a:prstGeom prst="rect">
              <a:avLst/>
            </a:prstGeom>
            <a:solidFill>
              <a:srgbClr val="2EA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2129" name="Rectangle 100"/>
            <p:cNvSpPr>
              <a:spLocks noChangeArrowheads="1"/>
            </p:cNvSpPr>
            <p:nvPr/>
          </p:nvSpPr>
          <p:spPr bwMode="auto">
            <a:xfrm>
              <a:off x="10026463" y="4274039"/>
              <a:ext cx="67235" cy="70037"/>
            </a:xfrm>
            <a:prstGeom prst="rect">
              <a:avLst/>
            </a:prstGeom>
            <a:solidFill>
              <a:srgbClr val="2EAC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2130" name="Line 101"/>
            <p:cNvSpPr>
              <a:spLocks noChangeShapeType="1"/>
            </p:cNvSpPr>
            <p:nvPr/>
          </p:nvSpPr>
          <p:spPr bwMode="auto">
            <a:xfrm>
              <a:off x="7056905" y="3411186"/>
              <a:ext cx="89647" cy="0"/>
            </a:xfrm>
            <a:prstGeom prst="line">
              <a:avLst/>
            </a:prstGeom>
            <a:noFill/>
            <a:ln w="12700">
              <a:solidFill>
                <a:srgbClr val="B4A3C7"/>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31" name="Line 102"/>
            <p:cNvSpPr>
              <a:spLocks noChangeShapeType="1"/>
            </p:cNvSpPr>
            <p:nvPr/>
          </p:nvSpPr>
          <p:spPr bwMode="auto">
            <a:xfrm>
              <a:off x="7101728" y="3411186"/>
              <a:ext cx="0" cy="442632"/>
            </a:xfrm>
            <a:prstGeom prst="line">
              <a:avLst/>
            </a:prstGeom>
            <a:noFill/>
            <a:ln w="12700">
              <a:solidFill>
                <a:srgbClr val="B4A3C7"/>
              </a:solidFill>
              <a:prstDash val="dash"/>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32" name="Line 103"/>
            <p:cNvSpPr>
              <a:spLocks noChangeShapeType="1"/>
            </p:cNvSpPr>
            <p:nvPr/>
          </p:nvSpPr>
          <p:spPr bwMode="auto">
            <a:xfrm>
              <a:off x="7684434" y="2976958"/>
              <a:ext cx="86846" cy="0"/>
            </a:xfrm>
            <a:prstGeom prst="line">
              <a:avLst/>
            </a:prstGeom>
            <a:noFill/>
            <a:ln w="12700">
              <a:solidFill>
                <a:srgbClr val="B4A3C7"/>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33" name="Line 104"/>
            <p:cNvSpPr>
              <a:spLocks noChangeShapeType="1"/>
            </p:cNvSpPr>
            <p:nvPr/>
          </p:nvSpPr>
          <p:spPr bwMode="auto">
            <a:xfrm>
              <a:off x="7726456" y="2976958"/>
              <a:ext cx="0" cy="871257"/>
            </a:xfrm>
            <a:prstGeom prst="line">
              <a:avLst/>
            </a:prstGeom>
            <a:noFill/>
            <a:ln w="12700">
              <a:solidFill>
                <a:srgbClr val="B4A3C7"/>
              </a:solidFill>
              <a:prstDash val="dash"/>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34" name="Line 105"/>
            <p:cNvSpPr>
              <a:spLocks noChangeShapeType="1"/>
            </p:cNvSpPr>
            <p:nvPr/>
          </p:nvSpPr>
          <p:spPr bwMode="auto">
            <a:xfrm>
              <a:off x="7684434" y="3848216"/>
              <a:ext cx="86846" cy="0"/>
            </a:xfrm>
            <a:prstGeom prst="line">
              <a:avLst/>
            </a:prstGeom>
            <a:noFill/>
            <a:ln w="12700">
              <a:solidFill>
                <a:srgbClr val="B4A3C7"/>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35" name="Line 106"/>
            <p:cNvSpPr>
              <a:spLocks noChangeShapeType="1"/>
            </p:cNvSpPr>
            <p:nvPr/>
          </p:nvSpPr>
          <p:spPr bwMode="auto">
            <a:xfrm>
              <a:off x="8306361" y="2968554"/>
              <a:ext cx="89647" cy="0"/>
            </a:xfrm>
            <a:prstGeom prst="line">
              <a:avLst/>
            </a:prstGeom>
            <a:noFill/>
            <a:ln w="12700">
              <a:solidFill>
                <a:srgbClr val="B4A3C7"/>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36" name="Line 107"/>
            <p:cNvSpPr>
              <a:spLocks noChangeShapeType="1"/>
            </p:cNvSpPr>
            <p:nvPr/>
          </p:nvSpPr>
          <p:spPr bwMode="auto">
            <a:xfrm>
              <a:off x="8351184" y="2968554"/>
              <a:ext cx="0" cy="596713"/>
            </a:xfrm>
            <a:prstGeom prst="line">
              <a:avLst/>
            </a:prstGeom>
            <a:noFill/>
            <a:ln w="12700">
              <a:solidFill>
                <a:srgbClr val="B4A3C7"/>
              </a:solidFill>
              <a:prstDash val="dash"/>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37" name="Line 108"/>
            <p:cNvSpPr>
              <a:spLocks noChangeShapeType="1"/>
            </p:cNvSpPr>
            <p:nvPr/>
          </p:nvSpPr>
          <p:spPr bwMode="auto">
            <a:xfrm>
              <a:off x="8306361" y="3565267"/>
              <a:ext cx="89647" cy="0"/>
            </a:xfrm>
            <a:prstGeom prst="line">
              <a:avLst/>
            </a:prstGeom>
            <a:noFill/>
            <a:ln w="12700">
              <a:solidFill>
                <a:srgbClr val="B4A3C7"/>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38" name="Line 109"/>
            <p:cNvSpPr>
              <a:spLocks noChangeShapeType="1"/>
            </p:cNvSpPr>
            <p:nvPr/>
          </p:nvSpPr>
          <p:spPr bwMode="auto">
            <a:xfrm>
              <a:off x="8928287" y="2974157"/>
              <a:ext cx="86846" cy="0"/>
            </a:xfrm>
            <a:prstGeom prst="line">
              <a:avLst/>
            </a:prstGeom>
            <a:noFill/>
            <a:ln w="12700">
              <a:solidFill>
                <a:srgbClr val="B4A3C7"/>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39" name="Line 110"/>
            <p:cNvSpPr>
              <a:spLocks noChangeShapeType="1"/>
            </p:cNvSpPr>
            <p:nvPr/>
          </p:nvSpPr>
          <p:spPr bwMode="auto">
            <a:xfrm>
              <a:off x="8970309" y="2974157"/>
              <a:ext cx="0" cy="596713"/>
            </a:xfrm>
            <a:prstGeom prst="line">
              <a:avLst/>
            </a:prstGeom>
            <a:noFill/>
            <a:ln w="12700">
              <a:solidFill>
                <a:srgbClr val="B4A3C7"/>
              </a:solidFill>
              <a:prstDash val="dash"/>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40" name="Line 111"/>
            <p:cNvSpPr>
              <a:spLocks noChangeShapeType="1"/>
            </p:cNvSpPr>
            <p:nvPr/>
          </p:nvSpPr>
          <p:spPr bwMode="auto">
            <a:xfrm>
              <a:off x="8928287" y="3570870"/>
              <a:ext cx="86846" cy="0"/>
            </a:xfrm>
            <a:prstGeom prst="line">
              <a:avLst/>
            </a:prstGeom>
            <a:noFill/>
            <a:ln w="12700">
              <a:solidFill>
                <a:srgbClr val="B4A3C7"/>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41" name="Line 112"/>
            <p:cNvSpPr>
              <a:spLocks noChangeShapeType="1"/>
            </p:cNvSpPr>
            <p:nvPr/>
          </p:nvSpPr>
          <p:spPr bwMode="auto">
            <a:xfrm>
              <a:off x="9547412" y="2968554"/>
              <a:ext cx="86846" cy="0"/>
            </a:xfrm>
            <a:prstGeom prst="line">
              <a:avLst/>
            </a:prstGeom>
            <a:noFill/>
            <a:ln w="12700">
              <a:solidFill>
                <a:srgbClr val="B4A3C7"/>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42" name="Line 113"/>
            <p:cNvSpPr>
              <a:spLocks noChangeShapeType="1"/>
            </p:cNvSpPr>
            <p:nvPr/>
          </p:nvSpPr>
          <p:spPr bwMode="auto">
            <a:xfrm>
              <a:off x="9592235" y="2968554"/>
              <a:ext cx="0" cy="593912"/>
            </a:xfrm>
            <a:prstGeom prst="line">
              <a:avLst/>
            </a:prstGeom>
            <a:noFill/>
            <a:ln w="12700">
              <a:solidFill>
                <a:srgbClr val="B4A3C7"/>
              </a:solidFill>
              <a:prstDash val="dash"/>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43" name="Line 114"/>
            <p:cNvSpPr>
              <a:spLocks noChangeShapeType="1"/>
            </p:cNvSpPr>
            <p:nvPr/>
          </p:nvSpPr>
          <p:spPr bwMode="auto">
            <a:xfrm>
              <a:off x="9547412" y="3562466"/>
              <a:ext cx="86846" cy="0"/>
            </a:xfrm>
            <a:prstGeom prst="line">
              <a:avLst/>
            </a:prstGeom>
            <a:noFill/>
            <a:ln w="12700">
              <a:solidFill>
                <a:srgbClr val="B4A3C7"/>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44" name="Line 115"/>
            <p:cNvSpPr>
              <a:spLocks noChangeShapeType="1"/>
            </p:cNvSpPr>
            <p:nvPr/>
          </p:nvSpPr>
          <p:spPr bwMode="auto">
            <a:xfrm>
              <a:off x="10169338" y="2968554"/>
              <a:ext cx="86846" cy="0"/>
            </a:xfrm>
            <a:prstGeom prst="line">
              <a:avLst/>
            </a:prstGeom>
            <a:noFill/>
            <a:ln w="12700">
              <a:solidFill>
                <a:srgbClr val="B4A3C7"/>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45" name="Line 116"/>
            <p:cNvSpPr>
              <a:spLocks noChangeShapeType="1"/>
            </p:cNvSpPr>
            <p:nvPr/>
          </p:nvSpPr>
          <p:spPr bwMode="auto">
            <a:xfrm>
              <a:off x="10214162" y="2968554"/>
              <a:ext cx="0" cy="596713"/>
            </a:xfrm>
            <a:prstGeom prst="line">
              <a:avLst/>
            </a:prstGeom>
            <a:noFill/>
            <a:ln w="12700">
              <a:solidFill>
                <a:srgbClr val="B4A3C7"/>
              </a:solidFill>
              <a:prstDash val="dash"/>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46" name="Line 117"/>
            <p:cNvSpPr>
              <a:spLocks noChangeShapeType="1"/>
            </p:cNvSpPr>
            <p:nvPr/>
          </p:nvSpPr>
          <p:spPr bwMode="auto">
            <a:xfrm>
              <a:off x="10169338" y="3565267"/>
              <a:ext cx="86846" cy="0"/>
            </a:xfrm>
            <a:prstGeom prst="line">
              <a:avLst/>
            </a:prstGeom>
            <a:noFill/>
            <a:ln w="12700">
              <a:solidFill>
                <a:srgbClr val="B4A3C7"/>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47" name="Line 118"/>
            <p:cNvSpPr>
              <a:spLocks noChangeShapeType="1"/>
            </p:cNvSpPr>
            <p:nvPr/>
          </p:nvSpPr>
          <p:spPr bwMode="auto">
            <a:xfrm>
              <a:off x="10018059" y="4035914"/>
              <a:ext cx="86846" cy="0"/>
            </a:xfrm>
            <a:prstGeom prst="line">
              <a:avLst/>
            </a:prstGeom>
            <a:noFill/>
            <a:ln w="12700">
              <a:solidFill>
                <a:srgbClr val="2EACE3"/>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48" name="Line 119"/>
            <p:cNvSpPr>
              <a:spLocks noChangeShapeType="1"/>
            </p:cNvSpPr>
            <p:nvPr/>
          </p:nvSpPr>
          <p:spPr bwMode="auto">
            <a:xfrm>
              <a:off x="10062883" y="4035914"/>
              <a:ext cx="0" cy="495860"/>
            </a:xfrm>
            <a:prstGeom prst="line">
              <a:avLst/>
            </a:prstGeom>
            <a:noFill/>
            <a:ln w="12700">
              <a:solidFill>
                <a:srgbClr val="2EACE3"/>
              </a:solidFill>
              <a:prstDash val="dash"/>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49" name="Line 120"/>
            <p:cNvSpPr>
              <a:spLocks noChangeShapeType="1"/>
            </p:cNvSpPr>
            <p:nvPr/>
          </p:nvSpPr>
          <p:spPr bwMode="auto">
            <a:xfrm>
              <a:off x="10018059" y="4531775"/>
              <a:ext cx="86846" cy="0"/>
            </a:xfrm>
            <a:prstGeom prst="line">
              <a:avLst/>
            </a:prstGeom>
            <a:noFill/>
            <a:ln w="12700">
              <a:solidFill>
                <a:srgbClr val="2EACE3"/>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50" name="Line 121"/>
            <p:cNvSpPr>
              <a:spLocks noChangeShapeType="1"/>
            </p:cNvSpPr>
            <p:nvPr/>
          </p:nvSpPr>
          <p:spPr bwMode="auto">
            <a:xfrm>
              <a:off x="9393331" y="4086341"/>
              <a:ext cx="89647" cy="0"/>
            </a:xfrm>
            <a:prstGeom prst="line">
              <a:avLst/>
            </a:prstGeom>
            <a:noFill/>
            <a:ln w="12700">
              <a:solidFill>
                <a:srgbClr val="2EACE3"/>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51" name="Line 122"/>
            <p:cNvSpPr>
              <a:spLocks noChangeShapeType="1"/>
            </p:cNvSpPr>
            <p:nvPr/>
          </p:nvSpPr>
          <p:spPr bwMode="auto">
            <a:xfrm>
              <a:off x="9438155" y="4086341"/>
              <a:ext cx="0" cy="445434"/>
            </a:xfrm>
            <a:prstGeom prst="line">
              <a:avLst/>
            </a:prstGeom>
            <a:noFill/>
            <a:ln w="12700">
              <a:solidFill>
                <a:srgbClr val="2EACE3"/>
              </a:solidFill>
              <a:prstDash val="dash"/>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52" name="Line 123"/>
            <p:cNvSpPr>
              <a:spLocks noChangeShapeType="1"/>
            </p:cNvSpPr>
            <p:nvPr/>
          </p:nvSpPr>
          <p:spPr bwMode="auto">
            <a:xfrm>
              <a:off x="9393331" y="4531775"/>
              <a:ext cx="89647" cy="0"/>
            </a:xfrm>
            <a:prstGeom prst="line">
              <a:avLst/>
            </a:prstGeom>
            <a:noFill/>
            <a:ln w="12700">
              <a:solidFill>
                <a:srgbClr val="2EACE3"/>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53" name="Line 124"/>
            <p:cNvSpPr>
              <a:spLocks noChangeShapeType="1"/>
            </p:cNvSpPr>
            <p:nvPr/>
          </p:nvSpPr>
          <p:spPr bwMode="auto">
            <a:xfrm>
              <a:off x="8777008" y="4033113"/>
              <a:ext cx="86846" cy="0"/>
            </a:xfrm>
            <a:prstGeom prst="line">
              <a:avLst/>
            </a:prstGeom>
            <a:noFill/>
            <a:ln w="12700">
              <a:solidFill>
                <a:srgbClr val="2EACE3"/>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54" name="Line 125"/>
            <p:cNvSpPr>
              <a:spLocks noChangeShapeType="1"/>
            </p:cNvSpPr>
            <p:nvPr/>
          </p:nvSpPr>
          <p:spPr bwMode="auto">
            <a:xfrm>
              <a:off x="8819030" y="4033113"/>
              <a:ext cx="0" cy="504265"/>
            </a:xfrm>
            <a:prstGeom prst="line">
              <a:avLst/>
            </a:prstGeom>
            <a:noFill/>
            <a:ln w="12700">
              <a:solidFill>
                <a:srgbClr val="2EACE3"/>
              </a:solidFill>
              <a:prstDash val="dash"/>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55" name="Line 126"/>
            <p:cNvSpPr>
              <a:spLocks noChangeShapeType="1"/>
            </p:cNvSpPr>
            <p:nvPr/>
          </p:nvSpPr>
          <p:spPr bwMode="auto">
            <a:xfrm>
              <a:off x="8777008" y="4537378"/>
              <a:ext cx="86846" cy="0"/>
            </a:xfrm>
            <a:prstGeom prst="line">
              <a:avLst/>
            </a:prstGeom>
            <a:noFill/>
            <a:ln w="12700">
              <a:solidFill>
                <a:srgbClr val="2EACE3"/>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56" name="Line 127"/>
            <p:cNvSpPr>
              <a:spLocks noChangeShapeType="1"/>
            </p:cNvSpPr>
            <p:nvPr/>
          </p:nvSpPr>
          <p:spPr bwMode="auto">
            <a:xfrm>
              <a:off x="8849846" y="4035914"/>
              <a:ext cx="86846" cy="0"/>
            </a:xfrm>
            <a:prstGeom prst="line">
              <a:avLst/>
            </a:prstGeom>
            <a:noFill/>
            <a:ln w="12700">
              <a:solidFill>
                <a:srgbClr val="E36E25"/>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57" name="Line 128"/>
            <p:cNvSpPr>
              <a:spLocks noChangeShapeType="1"/>
            </p:cNvSpPr>
            <p:nvPr/>
          </p:nvSpPr>
          <p:spPr bwMode="auto">
            <a:xfrm>
              <a:off x="8891868" y="4035914"/>
              <a:ext cx="0" cy="423022"/>
            </a:xfrm>
            <a:prstGeom prst="line">
              <a:avLst/>
            </a:prstGeom>
            <a:noFill/>
            <a:ln w="12700">
              <a:solidFill>
                <a:srgbClr val="E36E25"/>
              </a:solidFill>
              <a:prstDash val="dash"/>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58" name="Line 129"/>
            <p:cNvSpPr>
              <a:spLocks noChangeShapeType="1"/>
            </p:cNvSpPr>
            <p:nvPr/>
          </p:nvSpPr>
          <p:spPr bwMode="auto">
            <a:xfrm>
              <a:off x="8849846" y="4458936"/>
              <a:ext cx="86846" cy="0"/>
            </a:xfrm>
            <a:prstGeom prst="line">
              <a:avLst/>
            </a:prstGeom>
            <a:noFill/>
            <a:ln w="12700">
              <a:solidFill>
                <a:srgbClr val="E36E25"/>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59" name="Line 130"/>
            <p:cNvSpPr>
              <a:spLocks noChangeShapeType="1"/>
            </p:cNvSpPr>
            <p:nvPr/>
          </p:nvSpPr>
          <p:spPr bwMode="auto">
            <a:xfrm>
              <a:off x="8230721" y="4038716"/>
              <a:ext cx="86846" cy="0"/>
            </a:xfrm>
            <a:prstGeom prst="line">
              <a:avLst/>
            </a:prstGeom>
            <a:noFill/>
            <a:ln w="12700">
              <a:solidFill>
                <a:srgbClr val="E36E25"/>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60" name="Line 131"/>
            <p:cNvSpPr>
              <a:spLocks noChangeShapeType="1"/>
            </p:cNvSpPr>
            <p:nvPr/>
          </p:nvSpPr>
          <p:spPr bwMode="auto">
            <a:xfrm>
              <a:off x="8275544" y="4038716"/>
              <a:ext cx="0" cy="302559"/>
            </a:xfrm>
            <a:prstGeom prst="line">
              <a:avLst/>
            </a:prstGeom>
            <a:noFill/>
            <a:ln w="12700">
              <a:solidFill>
                <a:srgbClr val="E36E25"/>
              </a:solidFill>
              <a:prstDash val="dash"/>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61" name="Line 132"/>
            <p:cNvSpPr>
              <a:spLocks noChangeShapeType="1"/>
            </p:cNvSpPr>
            <p:nvPr/>
          </p:nvSpPr>
          <p:spPr bwMode="auto">
            <a:xfrm>
              <a:off x="8230721" y="4341275"/>
              <a:ext cx="86846" cy="0"/>
            </a:xfrm>
            <a:prstGeom prst="line">
              <a:avLst/>
            </a:prstGeom>
            <a:noFill/>
            <a:ln w="12700">
              <a:solidFill>
                <a:srgbClr val="E36E25"/>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62" name="Line 133"/>
            <p:cNvSpPr>
              <a:spLocks noChangeShapeType="1"/>
            </p:cNvSpPr>
            <p:nvPr/>
          </p:nvSpPr>
          <p:spPr bwMode="auto">
            <a:xfrm>
              <a:off x="7605993" y="3870627"/>
              <a:ext cx="86846" cy="0"/>
            </a:xfrm>
            <a:prstGeom prst="line">
              <a:avLst/>
            </a:prstGeom>
            <a:noFill/>
            <a:ln w="12700">
              <a:solidFill>
                <a:srgbClr val="E36E25"/>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63" name="Line 134"/>
            <p:cNvSpPr>
              <a:spLocks noChangeShapeType="1"/>
            </p:cNvSpPr>
            <p:nvPr/>
          </p:nvSpPr>
          <p:spPr bwMode="auto">
            <a:xfrm>
              <a:off x="7648015" y="3870627"/>
              <a:ext cx="0" cy="302559"/>
            </a:xfrm>
            <a:prstGeom prst="line">
              <a:avLst/>
            </a:prstGeom>
            <a:noFill/>
            <a:ln w="12700">
              <a:solidFill>
                <a:srgbClr val="E36E25"/>
              </a:solidFill>
              <a:prstDash val="dash"/>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64" name="Line 135"/>
            <p:cNvSpPr>
              <a:spLocks noChangeShapeType="1"/>
            </p:cNvSpPr>
            <p:nvPr/>
          </p:nvSpPr>
          <p:spPr bwMode="auto">
            <a:xfrm>
              <a:off x="7605993" y="4173186"/>
              <a:ext cx="86846" cy="0"/>
            </a:xfrm>
            <a:prstGeom prst="line">
              <a:avLst/>
            </a:prstGeom>
            <a:noFill/>
            <a:ln w="12700">
              <a:solidFill>
                <a:srgbClr val="E36E25"/>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65" name="Line 136"/>
            <p:cNvSpPr>
              <a:spLocks noChangeShapeType="1"/>
            </p:cNvSpPr>
            <p:nvPr/>
          </p:nvSpPr>
          <p:spPr bwMode="auto">
            <a:xfrm>
              <a:off x="6984066" y="3831407"/>
              <a:ext cx="86846" cy="0"/>
            </a:xfrm>
            <a:prstGeom prst="line">
              <a:avLst/>
            </a:prstGeom>
            <a:noFill/>
            <a:ln w="12700">
              <a:solidFill>
                <a:srgbClr val="E36E25"/>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66" name="Line 137"/>
            <p:cNvSpPr>
              <a:spLocks noChangeShapeType="1"/>
            </p:cNvSpPr>
            <p:nvPr/>
          </p:nvSpPr>
          <p:spPr bwMode="auto">
            <a:xfrm>
              <a:off x="7026088" y="3831407"/>
              <a:ext cx="0" cy="182096"/>
            </a:xfrm>
            <a:prstGeom prst="line">
              <a:avLst/>
            </a:prstGeom>
            <a:noFill/>
            <a:ln w="12700">
              <a:solidFill>
                <a:srgbClr val="E36E25"/>
              </a:solidFill>
              <a:prstDash val="dash"/>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67" name="Line 138"/>
            <p:cNvSpPr>
              <a:spLocks noChangeShapeType="1"/>
            </p:cNvSpPr>
            <p:nvPr/>
          </p:nvSpPr>
          <p:spPr bwMode="auto">
            <a:xfrm>
              <a:off x="6984066" y="4013502"/>
              <a:ext cx="86846" cy="0"/>
            </a:xfrm>
            <a:prstGeom prst="line">
              <a:avLst/>
            </a:prstGeom>
            <a:noFill/>
            <a:ln w="12700">
              <a:solidFill>
                <a:srgbClr val="E36E25"/>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68" name="Line 139"/>
            <p:cNvSpPr>
              <a:spLocks noChangeShapeType="1"/>
            </p:cNvSpPr>
            <p:nvPr/>
          </p:nvSpPr>
          <p:spPr bwMode="auto">
            <a:xfrm>
              <a:off x="6362140" y="3402782"/>
              <a:ext cx="86846" cy="0"/>
            </a:xfrm>
            <a:prstGeom prst="line">
              <a:avLst/>
            </a:prstGeom>
            <a:noFill/>
            <a:ln w="12700">
              <a:solidFill>
                <a:srgbClr val="E36E25"/>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69" name="Line 140"/>
            <p:cNvSpPr>
              <a:spLocks noChangeShapeType="1"/>
            </p:cNvSpPr>
            <p:nvPr/>
          </p:nvSpPr>
          <p:spPr bwMode="auto">
            <a:xfrm>
              <a:off x="6404162" y="3402782"/>
              <a:ext cx="0" cy="165287"/>
            </a:xfrm>
            <a:prstGeom prst="line">
              <a:avLst/>
            </a:prstGeom>
            <a:noFill/>
            <a:ln w="12700">
              <a:solidFill>
                <a:srgbClr val="E36E25"/>
              </a:solidFill>
              <a:prstDash val="dash"/>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70" name="Line 141"/>
            <p:cNvSpPr>
              <a:spLocks noChangeShapeType="1"/>
            </p:cNvSpPr>
            <p:nvPr/>
          </p:nvSpPr>
          <p:spPr bwMode="auto">
            <a:xfrm>
              <a:off x="6362140" y="3568069"/>
              <a:ext cx="86846" cy="0"/>
            </a:xfrm>
            <a:prstGeom prst="line">
              <a:avLst/>
            </a:prstGeom>
            <a:noFill/>
            <a:ln w="12700">
              <a:solidFill>
                <a:srgbClr val="E36E25"/>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71" name="Line 142"/>
            <p:cNvSpPr>
              <a:spLocks noChangeShapeType="1"/>
            </p:cNvSpPr>
            <p:nvPr/>
          </p:nvSpPr>
          <p:spPr bwMode="auto">
            <a:xfrm>
              <a:off x="6056780" y="2951745"/>
              <a:ext cx="86846" cy="0"/>
            </a:xfrm>
            <a:prstGeom prst="line">
              <a:avLst/>
            </a:prstGeom>
            <a:noFill/>
            <a:ln w="12700">
              <a:solidFill>
                <a:srgbClr val="E36E25"/>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72" name="Line 143"/>
            <p:cNvSpPr>
              <a:spLocks noChangeShapeType="1"/>
            </p:cNvSpPr>
            <p:nvPr/>
          </p:nvSpPr>
          <p:spPr bwMode="auto">
            <a:xfrm>
              <a:off x="6143625" y="2951745"/>
              <a:ext cx="86846" cy="0"/>
            </a:xfrm>
            <a:prstGeom prst="line">
              <a:avLst/>
            </a:prstGeom>
            <a:noFill/>
            <a:ln w="12700">
              <a:solidFill>
                <a:srgbClr val="B4A3C7"/>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73" name="Line 144"/>
            <p:cNvSpPr>
              <a:spLocks noChangeShapeType="1"/>
            </p:cNvSpPr>
            <p:nvPr/>
          </p:nvSpPr>
          <p:spPr bwMode="auto">
            <a:xfrm>
              <a:off x="9471772" y="4038716"/>
              <a:ext cx="89647" cy="0"/>
            </a:xfrm>
            <a:prstGeom prst="line">
              <a:avLst/>
            </a:prstGeom>
            <a:noFill/>
            <a:ln w="12700">
              <a:solidFill>
                <a:srgbClr val="E36E25"/>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74" name="Line 145"/>
            <p:cNvSpPr>
              <a:spLocks noChangeShapeType="1"/>
            </p:cNvSpPr>
            <p:nvPr/>
          </p:nvSpPr>
          <p:spPr bwMode="auto">
            <a:xfrm>
              <a:off x="9516596" y="4038716"/>
              <a:ext cx="0" cy="565897"/>
            </a:xfrm>
            <a:prstGeom prst="line">
              <a:avLst/>
            </a:prstGeom>
            <a:noFill/>
            <a:ln w="12700">
              <a:solidFill>
                <a:srgbClr val="E36E25"/>
              </a:solidFill>
              <a:prstDash val="dash"/>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75" name="Line 146"/>
            <p:cNvSpPr>
              <a:spLocks noChangeShapeType="1"/>
            </p:cNvSpPr>
            <p:nvPr/>
          </p:nvSpPr>
          <p:spPr bwMode="auto">
            <a:xfrm>
              <a:off x="9471772" y="4604613"/>
              <a:ext cx="89647" cy="0"/>
            </a:xfrm>
            <a:prstGeom prst="line">
              <a:avLst/>
            </a:prstGeom>
            <a:noFill/>
            <a:ln w="12700">
              <a:solidFill>
                <a:srgbClr val="E36E25"/>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76" name="Line 147"/>
            <p:cNvSpPr>
              <a:spLocks noChangeShapeType="1"/>
            </p:cNvSpPr>
            <p:nvPr/>
          </p:nvSpPr>
          <p:spPr bwMode="auto">
            <a:xfrm>
              <a:off x="10093699" y="4035914"/>
              <a:ext cx="86846" cy="0"/>
            </a:xfrm>
            <a:prstGeom prst="line">
              <a:avLst/>
            </a:prstGeom>
            <a:noFill/>
            <a:ln w="12700">
              <a:solidFill>
                <a:srgbClr val="E36E25"/>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77" name="Line 148"/>
            <p:cNvSpPr>
              <a:spLocks noChangeShapeType="1"/>
            </p:cNvSpPr>
            <p:nvPr/>
          </p:nvSpPr>
          <p:spPr bwMode="auto">
            <a:xfrm>
              <a:off x="10135721" y="4035914"/>
              <a:ext cx="0" cy="577103"/>
            </a:xfrm>
            <a:prstGeom prst="line">
              <a:avLst/>
            </a:prstGeom>
            <a:noFill/>
            <a:ln w="12700">
              <a:solidFill>
                <a:srgbClr val="E36E25"/>
              </a:solidFill>
              <a:prstDash val="dash"/>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78" name="Line 149"/>
            <p:cNvSpPr>
              <a:spLocks noChangeShapeType="1"/>
            </p:cNvSpPr>
            <p:nvPr/>
          </p:nvSpPr>
          <p:spPr bwMode="auto">
            <a:xfrm>
              <a:off x="10093699" y="4613017"/>
              <a:ext cx="86846" cy="0"/>
            </a:xfrm>
            <a:prstGeom prst="line">
              <a:avLst/>
            </a:prstGeom>
            <a:noFill/>
            <a:ln w="12700">
              <a:solidFill>
                <a:srgbClr val="E36E25"/>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79" name="Line 150"/>
            <p:cNvSpPr>
              <a:spLocks noChangeShapeType="1"/>
            </p:cNvSpPr>
            <p:nvPr/>
          </p:nvSpPr>
          <p:spPr bwMode="auto">
            <a:xfrm>
              <a:off x="8155081" y="4038716"/>
              <a:ext cx="89647" cy="0"/>
            </a:xfrm>
            <a:prstGeom prst="line">
              <a:avLst/>
            </a:prstGeom>
            <a:noFill/>
            <a:ln w="12700">
              <a:solidFill>
                <a:srgbClr val="2EACE3"/>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80" name="Line 151"/>
            <p:cNvSpPr>
              <a:spLocks noChangeShapeType="1"/>
            </p:cNvSpPr>
            <p:nvPr/>
          </p:nvSpPr>
          <p:spPr bwMode="auto">
            <a:xfrm>
              <a:off x="8199905" y="4038716"/>
              <a:ext cx="0" cy="305360"/>
            </a:xfrm>
            <a:prstGeom prst="line">
              <a:avLst/>
            </a:prstGeom>
            <a:noFill/>
            <a:ln w="12700">
              <a:solidFill>
                <a:srgbClr val="2EACE3"/>
              </a:solidFill>
              <a:prstDash val="dash"/>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81" name="Line 152"/>
            <p:cNvSpPr>
              <a:spLocks noChangeShapeType="1"/>
            </p:cNvSpPr>
            <p:nvPr/>
          </p:nvSpPr>
          <p:spPr bwMode="auto">
            <a:xfrm>
              <a:off x="8155081" y="4344076"/>
              <a:ext cx="89647" cy="0"/>
            </a:xfrm>
            <a:prstGeom prst="line">
              <a:avLst/>
            </a:prstGeom>
            <a:noFill/>
            <a:ln w="12700">
              <a:solidFill>
                <a:srgbClr val="2EACE3"/>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82" name="Line 153"/>
            <p:cNvSpPr>
              <a:spLocks noChangeShapeType="1"/>
            </p:cNvSpPr>
            <p:nvPr/>
          </p:nvSpPr>
          <p:spPr bwMode="auto">
            <a:xfrm>
              <a:off x="7538758" y="4038716"/>
              <a:ext cx="86846" cy="0"/>
            </a:xfrm>
            <a:prstGeom prst="line">
              <a:avLst/>
            </a:prstGeom>
            <a:noFill/>
            <a:ln w="12700">
              <a:solidFill>
                <a:srgbClr val="2EACE3"/>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83" name="Line 154"/>
            <p:cNvSpPr>
              <a:spLocks noChangeShapeType="1"/>
            </p:cNvSpPr>
            <p:nvPr/>
          </p:nvSpPr>
          <p:spPr bwMode="auto">
            <a:xfrm>
              <a:off x="7580780" y="4038716"/>
              <a:ext cx="0" cy="126066"/>
            </a:xfrm>
            <a:prstGeom prst="line">
              <a:avLst/>
            </a:prstGeom>
            <a:noFill/>
            <a:ln w="12700">
              <a:solidFill>
                <a:srgbClr val="2EACE3"/>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84" name="Line 155"/>
            <p:cNvSpPr>
              <a:spLocks noChangeShapeType="1"/>
            </p:cNvSpPr>
            <p:nvPr/>
          </p:nvSpPr>
          <p:spPr bwMode="auto">
            <a:xfrm>
              <a:off x="7538758" y="4164782"/>
              <a:ext cx="86846" cy="0"/>
            </a:xfrm>
            <a:prstGeom prst="line">
              <a:avLst/>
            </a:prstGeom>
            <a:noFill/>
            <a:ln w="12700">
              <a:solidFill>
                <a:srgbClr val="2EACE3"/>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85" name="Freeform 156"/>
            <p:cNvSpPr>
              <a:spLocks/>
            </p:cNvSpPr>
            <p:nvPr/>
          </p:nvSpPr>
          <p:spPr bwMode="auto">
            <a:xfrm>
              <a:off x="6098802" y="2957348"/>
              <a:ext cx="4042522" cy="1353110"/>
            </a:xfrm>
            <a:custGeom>
              <a:avLst/>
              <a:gdLst>
                <a:gd name="T0" fmla="*/ 0 w 2886"/>
                <a:gd name="T1" fmla="*/ 0 h 966"/>
                <a:gd name="T2" fmla="*/ 220 w 2886"/>
                <a:gd name="T3" fmla="*/ 328 h 966"/>
                <a:gd name="T4" fmla="*/ 666 w 2886"/>
                <a:gd name="T5" fmla="*/ 646 h 966"/>
                <a:gd name="T6" fmla="*/ 1110 w 2886"/>
                <a:gd name="T7" fmla="*/ 812 h 966"/>
                <a:gd name="T8" fmla="*/ 1556 w 2886"/>
                <a:gd name="T9" fmla="*/ 966 h 966"/>
                <a:gd name="T10" fmla="*/ 1998 w 2886"/>
                <a:gd name="T11" fmla="*/ 966 h 966"/>
                <a:gd name="T12" fmla="*/ 2438 w 2886"/>
                <a:gd name="T13" fmla="*/ 966 h 966"/>
                <a:gd name="T14" fmla="*/ 2886 w 2886"/>
                <a:gd name="T15" fmla="*/ 966 h 9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6" h="966">
                  <a:moveTo>
                    <a:pt x="0" y="0"/>
                  </a:moveTo>
                  <a:lnTo>
                    <a:pt x="220" y="328"/>
                  </a:lnTo>
                  <a:lnTo>
                    <a:pt x="666" y="646"/>
                  </a:lnTo>
                  <a:lnTo>
                    <a:pt x="1110" y="812"/>
                  </a:lnTo>
                  <a:lnTo>
                    <a:pt x="1556" y="966"/>
                  </a:lnTo>
                  <a:lnTo>
                    <a:pt x="1998" y="966"/>
                  </a:lnTo>
                  <a:lnTo>
                    <a:pt x="2438" y="966"/>
                  </a:lnTo>
                  <a:lnTo>
                    <a:pt x="2886" y="966"/>
                  </a:lnTo>
                </a:path>
              </a:pathLst>
            </a:custGeom>
            <a:noFill/>
            <a:ln w="28575">
              <a:solidFill>
                <a:srgbClr val="E36E2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186" name="Freeform 157"/>
            <p:cNvSpPr>
              <a:spLocks/>
            </p:cNvSpPr>
            <p:nvPr/>
          </p:nvSpPr>
          <p:spPr bwMode="auto">
            <a:xfrm>
              <a:off x="6989669" y="3823002"/>
              <a:ext cx="81243" cy="70037"/>
            </a:xfrm>
            <a:custGeom>
              <a:avLst/>
              <a:gdLst>
                <a:gd name="T0" fmla="*/ 58 w 58"/>
                <a:gd name="T1" fmla="*/ 50 h 50"/>
                <a:gd name="T2" fmla="*/ 0 w 58"/>
                <a:gd name="T3" fmla="*/ 50 h 50"/>
                <a:gd name="T4" fmla="*/ 28 w 58"/>
                <a:gd name="T5" fmla="*/ 0 h 50"/>
                <a:gd name="T6" fmla="*/ 58 w 58"/>
                <a:gd name="T7" fmla="*/ 50 h 50"/>
              </a:gdLst>
              <a:ahLst/>
              <a:cxnLst>
                <a:cxn ang="0">
                  <a:pos x="T0" y="T1"/>
                </a:cxn>
                <a:cxn ang="0">
                  <a:pos x="T2" y="T3"/>
                </a:cxn>
                <a:cxn ang="0">
                  <a:pos x="T4" y="T5"/>
                </a:cxn>
                <a:cxn ang="0">
                  <a:pos x="T6" y="T7"/>
                </a:cxn>
              </a:cxnLst>
              <a:rect l="0" t="0" r="r" b="b"/>
              <a:pathLst>
                <a:path w="58" h="50">
                  <a:moveTo>
                    <a:pt x="58" y="50"/>
                  </a:moveTo>
                  <a:lnTo>
                    <a:pt x="0" y="50"/>
                  </a:lnTo>
                  <a:lnTo>
                    <a:pt x="28" y="0"/>
                  </a:lnTo>
                  <a:lnTo>
                    <a:pt x="58" y="50"/>
                  </a:lnTo>
                  <a:close/>
                </a:path>
              </a:pathLst>
            </a:custGeom>
            <a:solidFill>
              <a:srgbClr val="E36E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2187" name="Freeform 158"/>
            <p:cNvSpPr>
              <a:spLocks/>
            </p:cNvSpPr>
            <p:nvPr/>
          </p:nvSpPr>
          <p:spPr bwMode="auto">
            <a:xfrm>
              <a:off x="7617199" y="4044319"/>
              <a:ext cx="84044" cy="70037"/>
            </a:xfrm>
            <a:custGeom>
              <a:avLst/>
              <a:gdLst>
                <a:gd name="T0" fmla="*/ 60 w 60"/>
                <a:gd name="T1" fmla="*/ 50 h 50"/>
                <a:gd name="T2" fmla="*/ 0 w 60"/>
                <a:gd name="T3" fmla="*/ 50 h 50"/>
                <a:gd name="T4" fmla="*/ 30 w 60"/>
                <a:gd name="T5" fmla="*/ 0 h 50"/>
                <a:gd name="T6" fmla="*/ 60 w 60"/>
                <a:gd name="T7" fmla="*/ 50 h 50"/>
              </a:gdLst>
              <a:ahLst/>
              <a:cxnLst>
                <a:cxn ang="0">
                  <a:pos x="T0" y="T1"/>
                </a:cxn>
                <a:cxn ang="0">
                  <a:pos x="T2" y="T3"/>
                </a:cxn>
                <a:cxn ang="0">
                  <a:pos x="T4" y="T5"/>
                </a:cxn>
                <a:cxn ang="0">
                  <a:pos x="T6" y="T7"/>
                </a:cxn>
              </a:cxnLst>
              <a:rect l="0" t="0" r="r" b="b"/>
              <a:pathLst>
                <a:path w="60" h="50">
                  <a:moveTo>
                    <a:pt x="60" y="50"/>
                  </a:moveTo>
                  <a:lnTo>
                    <a:pt x="0" y="50"/>
                  </a:lnTo>
                  <a:lnTo>
                    <a:pt x="30" y="0"/>
                  </a:lnTo>
                  <a:lnTo>
                    <a:pt x="60" y="50"/>
                  </a:lnTo>
                  <a:close/>
                </a:path>
              </a:pathLst>
            </a:custGeom>
            <a:solidFill>
              <a:srgbClr val="E36E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2188" name="Freeform 159"/>
            <p:cNvSpPr>
              <a:spLocks/>
            </p:cNvSpPr>
            <p:nvPr/>
          </p:nvSpPr>
          <p:spPr bwMode="auto">
            <a:xfrm>
              <a:off x="8233522" y="4260032"/>
              <a:ext cx="84044" cy="72838"/>
            </a:xfrm>
            <a:custGeom>
              <a:avLst/>
              <a:gdLst>
                <a:gd name="T0" fmla="*/ 60 w 60"/>
                <a:gd name="T1" fmla="*/ 52 h 52"/>
                <a:gd name="T2" fmla="*/ 0 w 60"/>
                <a:gd name="T3" fmla="*/ 52 h 52"/>
                <a:gd name="T4" fmla="*/ 30 w 60"/>
                <a:gd name="T5" fmla="*/ 0 h 52"/>
                <a:gd name="T6" fmla="*/ 60 w 60"/>
                <a:gd name="T7" fmla="*/ 52 h 52"/>
              </a:gdLst>
              <a:ahLst/>
              <a:cxnLst>
                <a:cxn ang="0">
                  <a:pos x="T0" y="T1"/>
                </a:cxn>
                <a:cxn ang="0">
                  <a:pos x="T2" y="T3"/>
                </a:cxn>
                <a:cxn ang="0">
                  <a:pos x="T4" y="T5"/>
                </a:cxn>
                <a:cxn ang="0">
                  <a:pos x="T6" y="T7"/>
                </a:cxn>
              </a:cxnLst>
              <a:rect l="0" t="0" r="r" b="b"/>
              <a:pathLst>
                <a:path w="60" h="52">
                  <a:moveTo>
                    <a:pt x="60" y="52"/>
                  </a:moveTo>
                  <a:lnTo>
                    <a:pt x="0" y="52"/>
                  </a:lnTo>
                  <a:lnTo>
                    <a:pt x="30" y="0"/>
                  </a:lnTo>
                  <a:lnTo>
                    <a:pt x="60" y="52"/>
                  </a:lnTo>
                  <a:close/>
                </a:path>
              </a:pathLst>
            </a:custGeom>
            <a:solidFill>
              <a:srgbClr val="E36E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2189" name="Freeform 160"/>
            <p:cNvSpPr>
              <a:spLocks/>
            </p:cNvSpPr>
            <p:nvPr/>
          </p:nvSpPr>
          <p:spPr bwMode="auto">
            <a:xfrm>
              <a:off x="8852647" y="4276841"/>
              <a:ext cx="84044" cy="70037"/>
            </a:xfrm>
            <a:custGeom>
              <a:avLst/>
              <a:gdLst>
                <a:gd name="T0" fmla="*/ 60 w 60"/>
                <a:gd name="T1" fmla="*/ 50 h 50"/>
                <a:gd name="T2" fmla="*/ 0 w 60"/>
                <a:gd name="T3" fmla="*/ 50 h 50"/>
                <a:gd name="T4" fmla="*/ 30 w 60"/>
                <a:gd name="T5" fmla="*/ 0 h 50"/>
                <a:gd name="T6" fmla="*/ 60 w 60"/>
                <a:gd name="T7" fmla="*/ 50 h 50"/>
              </a:gdLst>
              <a:ahLst/>
              <a:cxnLst>
                <a:cxn ang="0">
                  <a:pos x="T0" y="T1"/>
                </a:cxn>
                <a:cxn ang="0">
                  <a:pos x="T2" y="T3"/>
                </a:cxn>
                <a:cxn ang="0">
                  <a:pos x="T4" y="T5"/>
                </a:cxn>
                <a:cxn ang="0">
                  <a:pos x="T6" y="T7"/>
                </a:cxn>
              </a:cxnLst>
              <a:rect l="0" t="0" r="r" b="b"/>
              <a:pathLst>
                <a:path w="60" h="50">
                  <a:moveTo>
                    <a:pt x="60" y="50"/>
                  </a:moveTo>
                  <a:lnTo>
                    <a:pt x="0" y="50"/>
                  </a:lnTo>
                  <a:lnTo>
                    <a:pt x="30" y="0"/>
                  </a:lnTo>
                  <a:lnTo>
                    <a:pt x="60" y="50"/>
                  </a:lnTo>
                  <a:close/>
                </a:path>
              </a:pathLst>
            </a:custGeom>
            <a:solidFill>
              <a:srgbClr val="E36E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2190" name="Freeform 161"/>
            <p:cNvSpPr>
              <a:spLocks/>
            </p:cNvSpPr>
            <p:nvPr/>
          </p:nvSpPr>
          <p:spPr bwMode="auto">
            <a:xfrm>
              <a:off x="9474574" y="4276841"/>
              <a:ext cx="84044" cy="70037"/>
            </a:xfrm>
            <a:custGeom>
              <a:avLst/>
              <a:gdLst>
                <a:gd name="T0" fmla="*/ 60 w 60"/>
                <a:gd name="T1" fmla="*/ 50 h 50"/>
                <a:gd name="T2" fmla="*/ 0 w 60"/>
                <a:gd name="T3" fmla="*/ 50 h 50"/>
                <a:gd name="T4" fmla="*/ 30 w 60"/>
                <a:gd name="T5" fmla="*/ 0 h 50"/>
                <a:gd name="T6" fmla="*/ 60 w 60"/>
                <a:gd name="T7" fmla="*/ 50 h 50"/>
              </a:gdLst>
              <a:ahLst/>
              <a:cxnLst>
                <a:cxn ang="0">
                  <a:pos x="T0" y="T1"/>
                </a:cxn>
                <a:cxn ang="0">
                  <a:pos x="T2" y="T3"/>
                </a:cxn>
                <a:cxn ang="0">
                  <a:pos x="T4" y="T5"/>
                </a:cxn>
                <a:cxn ang="0">
                  <a:pos x="T6" y="T7"/>
                </a:cxn>
              </a:cxnLst>
              <a:rect l="0" t="0" r="r" b="b"/>
              <a:pathLst>
                <a:path w="60" h="50">
                  <a:moveTo>
                    <a:pt x="60" y="50"/>
                  </a:moveTo>
                  <a:lnTo>
                    <a:pt x="0" y="50"/>
                  </a:lnTo>
                  <a:lnTo>
                    <a:pt x="30" y="0"/>
                  </a:lnTo>
                  <a:lnTo>
                    <a:pt x="60" y="50"/>
                  </a:lnTo>
                  <a:close/>
                </a:path>
              </a:pathLst>
            </a:custGeom>
            <a:solidFill>
              <a:srgbClr val="E36E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2191" name="Freeform 162"/>
            <p:cNvSpPr>
              <a:spLocks/>
            </p:cNvSpPr>
            <p:nvPr/>
          </p:nvSpPr>
          <p:spPr bwMode="auto">
            <a:xfrm>
              <a:off x="10096500" y="4276841"/>
              <a:ext cx="84044" cy="70037"/>
            </a:xfrm>
            <a:custGeom>
              <a:avLst/>
              <a:gdLst>
                <a:gd name="T0" fmla="*/ 60 w 60"/>
                <a:gd name="T1" fmla="*/ 50 h 50"/>
                <a:gd name="T2" fmla="*/ 0 w 60"/>
                <a:gd name="T3" fmla="*/ 50 h 50"/>
                <a:gd name="T4" fmla="*/ 30 w 60"/>
                <a:gd name="T5" fmla="*/ 0 h 50"/>
                <a:gd name="T6" fmla="*/ 60 w 60"/>
                <a:gd name="T7" fmla="*/ 50 h 50"/>
              </a:gdLst>
              <a:ahLst/>
              <a:cxnLst>
                <a:cxn ang="0">
                  <a:pos x="T0" y="T1"/>
                </a:cxn>
                <a:cxn ang="0">
                  <a:pos x="T2" y="T3"/>
                </a:cxn>
                <a:cxn ang="0">
                  <a:pos x="T4" y="T5"/>
                </a:cxn>
                <a:cxn ang="0">
                  <a:pos x="T6" y="T7"/>
                </a:cxn>
              </a:cxnLst>
              <a:rect l="0" t="0" r="r" b="b"/>
              <a:pathLst>
                <a:path w="60" h="50">
                  <a:moveTo>
                    <a:pt x="60" y="50"/>
                  </a:moveTo>
                  <a:lnTo>
                    <a:pt x="0" y="50"/>
                  </a:lnTo>
                  <a:lnTo>
                    <a:pt x="30" y="0"/>
                  </a:lnTo>
                  <a:lnTo>
                    <a:pt x="60" y="50"/>
                  </a:lnTo>
                  <a:close/>
                </a:path>
              </a:pathLst>
            </a:custGeom>
            <a:solidFill>
              <a:srgbClr val="E36E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grpSp>
    </p:spTree>
    <p:extLst>
      <p:ext uri="{BB962C8B-B14F-4D97-AF65-F5344CB8AC3E}">
        <p14:creationId xmlns:p14="http://schemas.microsoft.com/office/powerpoint/2010/main" val="229410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 name="Rectangle 148">
            <a:extLst>
              <a:ext uri="{FF2B5EF4-FFF2-40B4-BE49-F238E27FC236}">
                <a16:creationId xmlns:a16="http://schemas.microsoft.com/office/drawing/2014/main" id="{17DDD3A4-5FC8-4722-A04F-1E5CE75FA0E4}"/>
              </a:ext>
            </a:extLst>
          </p:cNvPr>
          <p:cNvSpPr/>
          <p:nvPr/>
        </p:nvSpPr>
        <p:spPr>
          <a:xfrm>
            <a:off x="1" y="5386192"/>
            <a:ext cx="12192000" cy="1381866"/>
          </a:xfrm>
          <a:prstGeom prst="rect">
            <a:avLst/>
          </a:prstGeom>
          <a:solidFill>
            <a:srgbClr val="F9E1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01CF642-EF83-4A98-97B0-45A9C6C7B70A}"/>
              </a:ext>
            </a:extLst>
          </p:cNvPr>
          <p:cNvSpPr/>
          <p:nvPr/>
        </p:nvSpPr>
        <p:spPr>
          <a:xfrm>
            <a:off x="1841326" y="1430081"/>
            <a:ext cx="8480121" cy="379327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9DA573-2128-4546-B1BC-4D1A204F8D6C}"/>
              </a:ext>
            </a:extLst>
          </p:cNvPr>
          <p:cNvSpPr>
            <a:spLocks noGrp="1"/>
          </p:cNvSpPr>
          <p:nvPr>
            <p:ph type="title"/>
          </p:nvPr>
        </p:nvSpPr>
        <p:spPr>
          <a:xfrm>
            <a:off x="227931" y="245155"/>
            <a:ext cx="11809581" cy="1029614"/>
          </a:xfrm>
        </p:spPr>
        <p:txBody>
          <a:bodyPr>
            <a:normAutofit/>
          </a:bodyPr>
          <a:lstStyle/>
          <a:p>
            <a:r>
              <a:rPr lang="en-US" sz="3600" dirty="0"/>
              <a:t>Pathophysiology of Severe Asthma</a:t>
            </a:r>
            <a:br>
              <a:rPr lang="en-US" sz="2700" b="0" i="1" dirty="0">
                <a:solidFill>
                  <a:schemeClr val="tx1"/>
                </a:solidFill>
              </a:rPr>
            </a:br>
            <a:r>
              <a:rPr lang="en-US" sz="2800" b="0" i="1" dirty="0">
                <a:solidFill>
                  <a:schemeClr val="tx1"/>
                </a:solidFill>
              </a:rPr>
              <a:t>Basis for Biologic Therapies</a:t>
            </a:r>
            <a:endParaRPr lang="en-US" b="0" i="1" dirty="0">
              <a:solidFill>
                <a:schemeClr val="tx1"/>
              </a:solidFill>
            </a:endParaRPr>
          </a:p>
        </p:txBody>
      </p:sp>
      <p:sp>
        <p:nvSpPr>
          <p:cNvPr id="4" name="Footer Placeholder 3">
            <a:extLst>
              <a:ext uri="{FF2B5EF4-FFF2-40B4-BE49-F238E27FC236}">
                <a16:creationId xmlns:a16="http://schemas.microsoft.com/office/drawing/2014/main" id="{C9D28094-98B8-4D8D-8F5B-C99A617018BC}"/>
              </a:ext>
            </a:extLst>
          </p:cNvPr>
          <p:cNvSpPr>
            <a:spLocks noGrp="1"/>
          </p:cNvSpPr>
          <p:nvPr>
            <p:ph type="ftr" sz="quarter" idx="10"/>
          </p:nvPr>
        </p:nvSpPr>
        <p:spPr>
          <a:xfrm>
            <a:off x="2998164" y="5937592"/>
            <a:ext cx="7517897" cy="284392"/>
          </a:xfrm>
        </p:spPr>
        <p:txBody>
          <a:bodyPr/>
          <a:lstStyle/>
          <a:p>
            <a:endParaRPr lang="en-US" sz="110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82275D33-52AC-411A-A08E-A37B27DC12E5}"/>
              </a:ext>
            </a:extLst>
          </p:cNvPr>
          <p:cNvGrpSpPr/>
          <p:nvPr/>
        </p:nvGrpSpPr>
        <p:grpSpPr>
          <a:xfrm>
            <a:off x="1981201" y="1516165"/>
            <a:ext cx="8207255" cy="3587967"/>
            <a:chOff x="1981201" y="1666477"/>
            <a:chExt cx="8207255" cy="3587967"/>
          </a:xfrm>
        </p:grpSpPr>
        <p:sp>
          <p:nvSpPr>
            <p:cNvPr id="178" name="Rectangle 177">
              <a:extLst>
                <a:ext uri="{FF2B5EF4-FFF2-40B4-BE49-F238E27FC236}">
                  <a16:creationId xmlns:a16="http://schemas.microsoft.com/office/drawing/2014/main" id="{C50E5A33-FC5A-49B7-941D-902BC18231E5}"/>
                </a:ext>
              </a:extLst>
            </p:cNvPr>
            <p:cNvSpPr/>
            <p:nvPr/>
          </p:nvSpPr>
          <p:spPr>
            <a:xfrm>
              <a:off x="1992158" y="2781713"/>
              <a:ext cx="4512010" cy="2128217"/>
            </a:xfrm>
            <a:prstGeom prst="rect">
              <a:avLst/>
            </a:prstGeom>
            <a:gradFill>
              <a:gsLst>
                <a:gs pos="0">
                  <a:schemeClr val="bg1">
                    <a:alpha val="0"/>
                  </a:schemeClr>
                </a:gs>
                <a:gs pos="10000">
                  <a:srgbClr val="D0EBB3"/>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Arial"/>
                <a:ea typeface="ＭＳ Ｐゴシック"/>
                <a:cs typeface="Arial"/>
              </a:endParaRPr>
            </a:p>
          </p:txBody>
        </p:sp>
        <p:sp>
          <p:nvSpPr>
            <p:cNvPr id="353" name="Rectangle 352">
              <a:extLst>
                <a:ext uri="{FF2B5EF4-FFF2-40B4-BE49-F238E27FC236}">
                  <a16:creationId xmlns:a16="http://schemas.microsoft.com/office/drawing/2014/main" id="{287599D0-F617-4303-B1BE-A4BEC2F11208}"/>
                </a:ext>
              </a:extLst>
            </p:cNvPr>
            <p:cNvSpPr/>
            <p:nvPr/>
          </p:nvSpPr>
          <p:spPr>
            <a:xfrm>
              <a:off x="6481913" y="2781713"/>
              <a:ext cx="3706543" cy="2128217"/>
            </a:xfrm>
            <a:prstGeom prst="rect">
              <a:avLst/>
            </a:prstGeom>
            <a:gradFill>
              <a:gsLst>
                <a:gs pos="0">
                  <a:schemeClr val="bg1">
                    <a:alpha val="0"/>
                  </a:schemeClr>
                </a:gs>
                <a:gs pos="10000">
                  <a:schemeClr val="accent2">
                    <a:lumMod val="60000"/>
                    <a:lumOff val="4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Arial"/>
                <a:ea typeface="ＭＳ Ｐゴシック"/>
                <a:cs typeface="Arial"/>
              </a:endParaRPr>
            </a:p>
          </p:txBody>
        </p:sp>
        <p:cxnSp>
          <p:nvCxnSpPr>
            <p:cNvPr id="354" name="Connector: Elbow 353">
              <a:extLst>
                <a:ext uri="{FF2B5EF4-FFF2-40B4-BE49-F238E27FC236}">
                  <a16:creationId xmlns:a16="http://schemas.microsoft.com/office/drawing/2014/main" id="{6C047BD4-5E9D-4BB6-BB77-D95AE77E260E}"/>
                </a:ext>
              </a:extLst>
            </p:cNvPr>
            <p:cNvCxnSpPr>
              <a:cxnSpLocks/>
              <a:stCxn id="231" idx="3"/>
              <a:endCxn id="254" idx="1"/>
            </p:cNvCxnSpPr>
            <p:nvPr/>
          </p:nvCxnSpPr>
          <p:spPr>
            <a:xfrm>
              <a:off x="2823686" y="3671523"/>
              <a:ext cx="628002" cy="97471"/>
            </a:xfrm>
            <a:prstGeom prst="bentConnector3">
              <a:avLst>
                <a:gd name="adj1" fmla="val 50000"/>
              </a:avLst>
            </a:prstGeom>
            <a:ln w="38100">
              <a:solidFill>
                <a:schemeClr val="tx1"/>
              </a:solidFill>
              <a:tailEnd type="triangle" w="lg"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2" name="Connector: Elbow 351">
              <a:extLst>
                <a:ext uri="{FF2B5EF4-FFF2-40B4-BE49-F238E27FC236}">
                  <a16:creationId xmlns:a16="http://schemas.microsoft.com/office/drawing/2014/main" id="{85D4EAB4-C938-4CFA-9386-35230B4AD1FC}"/>
                </a:ext>
              </a:extLst>
            </p:cNvPr>
            <p:cNvCxnSpPr>
              <a:cxnSpLocks/>
              <a:stCxn id="232" idx="1"/>
              <a:endCxn id="254" idx="3"/>
            </p:cNvCxnSpPr>
            <p:nvPr/>
          </p:nvCxnSpPr>
          <p:spPr>
            <a:xfrm rot="10800000" flipV="1">
              <a:off x="4301176" y="3671523"/>
              <a:ext cx="1015820" cy="97470"/>
            </a:xfrm>
            <a:prstGeom prst="bentConnector3">
              <a:avLst>
                <a:gd name="adj1" fmla="val 50000"/>
              </a:avLst>
            </a:prstGeom>
            <a:ln w="38100">
              <a:solidFill>
                <a:schemeClr val="tx1"/>
              </a:solidFill>
              <a:tailEnd type="triangle" w="lg"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9" name="TextBox 348">
              <a:extLst>
                <a:ext uri="{FF2B5EF4-FFF2-40B4-BE49-F238E27FC236}">
                  <a16:creationId xmlns:a16="http://schemas.microsoft.com/office/drawing/2014/main" id="{D47FF6B5-314D-4468-87EB-079C1E0A13E8}"/>
                </a:ext>
              </a:extLst>
            </p:cNvPr>
            <p:cNvSpPr txBox="1"/>
            <p:nvPr/>
          </p:nvSpPr>
          <p:spPr>
            <a:xfrm>
              <a:off x="3922346" y="4993452"/>
              <a:ext cx="1068663" cy="170330"/>
            </a:xfrm>
            <a:prstGeom prst="roundRect">
              <a:avLst/>
            </a:prstGeom>
            <a:solidFill>
              <a:srgbClr val="002060"/>
            </a:solidFill>
            <a:ln/>
          </p:spPr>
          <p:style>
            <a:lnRef idx="0">
              <a:schemeClr val="accent1"/>
            </a:lnRef>
            <a:fillRef idx="3">
              <a:schemeClr val="accent1"/>
            </a:fillRef>
            <a:effectRef idx="3">
              <a:schemeClr val="accent1"/>
            </a:effectRef>
            <a:fontRef idx="minor">
              <a:schemeClr val="lt1"/>
            </a:fontRef>
          </p:style>
          <p:txBody>
            <a:bodyPr wrap="none" lIns="68580" tIns="20574" rIns="68580" bIns="20574" rtlCol="0" anchor="ctr">
              <a:noAutofit/>
            </a:bodyPr>
            <a:lstStyle/>
            <a:p>
              <a:pPr algn="ctr" defTabSz="685800">
                <a:lnSpc>
                  <a:spcPct val="85000"/>
                </a:lnSpc>
                <a:defRPr/>
              </a:pPr>
              <a:r>
                <a:rPr lang="en-US" sz="1050" b="1" dirty="0">
                  <a:solidFill>
                    <a:srgbClr val="FFFFFF"/>
                  </a:solidFill>
                  <a:latin typeface="Arial Narrow" panose="020B0606020202030204" pitchFamily="34" charset="0"/>
                  <a:ea typeface="ＭＳ Ｐゴシック"/>
                  <a:cs typeface="Arial"/>
                </a:rPr>
                <a:t>IL-3, IL-4, IL-5, IL-9</a:t>
              </a:r>
              <a:endParaRPr lang="en-US" sz="1050" b="1" baseline="-25000" dirty="0">
                <a:solidFill>
                  <a:srgbClr val="FFFFFF"/>
                </a:solidFill>
                <a:latin typeface="Arial Narrow" panose="020B0606020202030204" pitchFamily="34" charset="0"/>
                <a:ea typeface="ＭＳ Ｐゴシック"/>
                <a:cs typeface="Arial"/>
              </a:endParaRPr>
            </a:p>
          </p:txBody>
        </p:sp>
        <p:cxnSp>
          <p:nvCxnSpPr>
            <p:cNvPr id="370" name="Connector: Elbow 369">
              <a:extLst>
                <a:ext uri="{FF2B5EF4-FFF2-40B4-BE49-F238E27FC236}">
                  <a16:creationId xmlns:a16="http://schemas.microsoft.com/office/drawing/2014/main" id="{08640351-2867-4DB6-AFA2-C939C157A3C5}"/>
                </a:ext>
              </a:extLst>
            </p:cNvPr>
            <p:cNvCxnSpPr>
              <a:cxnSpLocks/>
              <a:endCxn id="349" idx="1"/>
            </p:cNvCxnSpPr>
            <p:nvPr/>
          </p:nvCxnSpPr>
          <p:spPr>
            <a:xfrm>
              <a:off x="3605835" y="4794225"/>
              <a:ext cx="316511" cy="284392"/>
            </a:xfrm>
            <a:prstGeom prst="bentConnector3">
              <a:avLst>
                <a:gd name="adj1" fmla="val 50000"/>
              </a:avLst>
            </a:prstGeom>
            <a:ln w="38100">
              <a:solidFill>
                <a:schemeClr val="tx1"/>
              </a:solidFill>
              <a:tailEnd type="triangle" w="lg"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7" name="Straight Arrow Connector 316">
              <a:extLst>
                <a:ext uri="{FF2B5EF4-FFF2-40B4-BE49-F238E27FC236}">
                  <a16:creationId xmlns:a16="http://schemas.microsoft.com/office/drawing/2014/main" id="{A4DFF655-9660-43DD-9F2C-33ED4A0A0B58}"/>
                </a:ext>
              </a:extLst>
            </p:cNvPr>
            <p:cNvCxnSpPr>
              <a:cxnSpLocks/>
            </p:cNvCxnSpPr>
            <p:nvPr/>
          </p:nvCxnSpPr>
          <p:spPr>
            <a:xfrm>
              <a:off x="2325282" y="4569754"/>
              <a:ext cx="738400" cy="1"/>
            </a:xfrm>
            <a:prstGeom prst="straightConnector1">
              <a:avLst/>
            </a:prstGeom>
            <a:ln w="38100">
              <a:solidFill>
                <a:schemeClr val="tx1"/>
              </a:solidFill>
              <a:tailEnd type="triangle" w="lg"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3" name="Freeform 92">
              <a:extLst>
                <a:ext uri="{FF2B5EF4-FFF2-40B4-BE49-F238E27FC236}">
                  <a16:creationId xmlns:a16="http://schemas.microsoft.com/office/drawing/2014/main" id="{516593F0-76F4-4ABE-87F1-C442FD9DAFFE}"/>
                </a:ext>
              </a:extLst>
            </p:cNvPr>
            <p:cNvSpPr>
              <a:spLocks/>
            </p:cNvSpPr>
            <p:nvPr/>
          </p:nvSpPr>
          <p:spPr bwMode="auto">
            <a:xfrm rot="18655820">
              <a:off x="2418635" y="3359193"/>
              <a:ext cx="137160" cy="205740"/>
            </a:xfrm>
            <a:custGeom>
              <a:avLst/>
              <a:gdLst>
                <a:gd name="T0" fmla="*/ 263 w 263"/>
                <a:gd name="T1" fmla="*/ 26 h 318"/>
                <a:gd name="T2" fmla="*/ 260 w 263"/>
                <a:gd name="T3" fmla="*/ 17 h 318"/>
                <a:gd name="T4" fmla="*/ 255 w 263"/>
                <a:gd name="T5" fmla="*/ 8 h 318"/>
                <a:gd name="T6" fmla="*/ 246 w 263"/>
                <a:gd name="T7" fmla="*/ 3 h 318"/>
                <a:gd name="T8" fmla="*/ 237 w 263"/>
                <a:gd name="T9" fmla="*/ 0 h 318"/>
                <a:gd name="T10" fmla="*/ 231 w 263"/>
                <a:gd name="T11" fmla="*/ 1 h 318"/>
                <a:gd name="T12" fmla="*/ 222 w 263"/>
                <a:gd name="T13" fmla="*/ 5 h 318"/>
                <a:gd name="T14" fmla="*/ 215 w 263"/>
                <a:gd name="T15" fmla="*/ 12 h 318"/>
                <a:gd name="T16" fmla="*/ 212 w 263"/>
                <a:gd name="T17" fmla="*/ 20 h 318"/>
                <a:gd name="T18" fmla="*/ 212 w 263"/>
                <a:gd name="T19" fmla="*/ 134 h 318"/>
                <a:gd name="T20" fmla="*/ 51 w 263"/>
                <a:gd name="T21" fmla="*/ 26 h 318"/>
                <a:gd name="T22" fmla="*/ 51 w 263"/>
                <a:gd name="T23" fmla="*/ 20 h 318"/>
                <a:gd name="T24" fmla="*/ 47 w 263"/>
                <a:gd name="T25" fmla="*/ 12 h 318"/>
                <a:gd name="T26" fmla="*/ 40 w 263"/>
                <a:gd name="T27" fmla="*/ 5 h 318"/>
                <a:gd name="T28" fmla="*/ 30 w 263"/>
                <a:gd name="T29" fmla="*/ 1 h 318"/>
                <a:gd name="T30" fmla="*/ 25 w 263"/>
                <a:gd name="T31" fmla="*/ 0 h 318"/>
                <a:gd name="T32" fmla="*/ 16 w 263"/>
                <a:gd name="T33" fmla="*/ 3 h 318"/>
                <a:gd name="T34" fmla="*/ 7 w 263"/>
                <a:gd name="T35" fmla="*/ 8 h 318"/>
                <a:gd name="T36" fmla="*/ 2 w 263"/>
                <a:gd name="T37" fmla="*/ 17 h 318"/>
                <a:gd name="T38" fmla="*/ 0 w 263"/>
                <a:gd name="T39" fmla="*/ 26 h 318"/>
                <a:gd name="T40" fmla="*/ 106 w 263"/>
                <a:gd name="T41" fmla="*/ 185 h 318"/>
                <a:gd name="T42" fmla="*/ 106 w 263"/>
                <a:gd name="T43" fmla="*/ 292 h 318"/>
                <a:gd name="T44" fmla="*/ 108 w 263"/>
                <a:gd name="T45" fmla="*/ 303 h 318"/>
                <a:gd name="T46" fmla="*/ 113 w 263"/>
                <a:gd name="T47" fmla="*/ 310 h 318"/>
                <a:gd name="T48" fmla="*/ 121 w 263"/>
                <a:gd name="T49" fmla="*/ 315 h 318"/>
                <a:gd name="T50" fmla="*/ 131 w 263"/>
                <a:gd name="T51" fmla="*/ 318 h 318"/>
                <a:gd name="T52" fmla="*/ 136 w 263"/>
                <a:gd name="T53" fmla="*/ 317 h 318"/>
                <a:gd name="T54" fmla="*/ 145 w 263"/>
                <a:gd name="T55" fmla="*/ 313 h 318"/>
                <a:gd name="T56" fmla="*/ 153 w 263"/>
                <a:gd name="T57" fmla="*/ 307 h 318"/>
                <a:gd name="T58" fmla="*/ 157 w 263"/>
                <a:gd name="T59" fmla="*/ 298 h 318"/>
                <a:gd name="T60" fmla="*/ 157 w 263"/>
                <a:gd name="T61" fmla="*/ 185 h 318"/>
                <a:gd name="T62" fmla="*/ 263 w 263"/>
                <a:gd name="T63" fmla="*/ 2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 h="318">
                  <a:moveTo>
                    <a:pt x="263" y="26"/>
                  </a:moveTo>
                  <a:lnTo>
                    <a:pt x="263" y="26"/>
                  </a:lnTo>
                  <a:lnTo>
                    <a:pt x="261" y="20"/>
                  </a:lnTo>
                  <a:lnTo>
                    <a:pt x="260" y="17"/>
                  </a:lnTo>
                  <a:lnTo>
                    <a:pt x="258" y="12"/>
                  </a:lnTo>
                  <a:lnTo>
                    <a:pt x="255" y="8"/>
                  </a:lnTo>
                  <a:lnTo>
                    <a:pt x="251" y="5"/>
                  </a:lnTo>
                  <a:lnTo>
                    <a:pt x="246" y="3"/>
                  </a:lnTo>
                  <a:lnTo>
                    <a:pt x="242" y="1"/>
                  </a:lnTo>
                  <a:lnTo>
                    <a:pt x="237" y="0"/>
                  </a:lnTo>
                  <a:lnTo>
                    <a:pt x="237" y="0"/>
                  </a:lnTo>
                  <a:lnTo>
                    <a:pt x="231" y="1"/>
                  </a:lnTo>
                  <a:lnTo>
                    <a:pt x="227" y="3"/>
                  </a:lnTo>
                  <a:lnTo>
                    <a:pt x="222" y="5"/>
                  </a:lnTo>
                  <a:lnTo>
                    <a:pt x="218" y="8"/>
                  </a:lnTo>
                  <a:lnTo>
                    <a:pt x="215" y="12"/>
                  </a:lnTo>
                  <a:lnTo>
                    <a:pt x="213" y="17"/>
                  </a:lnTo>
                  <a:lnTo>
                    <a:pt x="212" y="20"/>
                  </a:lnTo>
                  <a:lnTo>
                    <a:pt x="212" y="26"/>
                  </a:lnTo>
                  <a:lnTo>
                    <a:pt x="212" y="134"/>
                  </a:lnTo>
                  <a:lnTo>
                    <a:pt x="51" y="134"/>
                  </a:lnTo>
                  <a:lnTo>
                    <a:pt x="51" y="26"/>
                  </a:lnTo>
                  <a:lnTo>
                    <a:pt x="51" y="26"/>
                  </a:lnTo>
                  <a:lnTo>
                    <a:pt x="51" y="20"/>
                  </a:lnTo>
                  <a:lnTo>
                    <a:pt x="49" y="17"/>
                  </a:lnTo>
                  <a:lnTo>
                    <a:pt x="47" y="12"/>
                  </a:lnTo>
                  <a:lnTo>
                    <a:pt x="44" y="8"/>
                  </a:lnTo>
                  <a:lnTo>
                    <a:pt x="40" y="5"/>
                  </a:lnTo>
                  <a:lnTo>
                    <a:pt x="35" y="3"/>
                  </a:lnTo>
                  <a:lnTo>
                    <a:pt x="30" y="1"/>
                  </a:lnTo>
                  <a:lnTo>
                    <a:pt x="25" y="0"/>
                  </a:lnTo>
                  <a:lnTo>
                    <a:pt x="25" y="0"/>
                  </a:lnTo>
                  <a:lnTo>
                    <a:pt x="20" y="1"/>
                  </a:lnTo>
                  <a:lnTo>
                    <a:pt x="16" y="3"/>
                  </a:lnTo>
                  <a:lnTo>
                    <a:pt x="11" y="5"/>
                  </a:lnTo>
                  <a:lnTo>
                    <a:pt x="7" y="8"/>
                  </a:lnTo>
                  <a:lnTo>
                    <a:pt x="5" y="12"/>
                  </a:lnTo>
                  <a:lnTo>
                    <a:pt x="2" y="17"/>
                  </a:lnTo>
                  <a:lnTo>
                    <a:pt x="1" y="20"/>
                  </a:lnTo>
                  <a:lnTo>
                    <a:pt x="0" y="26"/>
                  </a:lnTo>
                  <a:lnTo>
                    <a:pt x="0" y="185"/>
                  </a:lnTo>
                  <a:lnTo>
                    <a:pt x="106" y="185"/>
                  </a:lnTo>
                  <a:lnTo>
                    <a:pt x="106" y="292"/>
                  </a:lnTo>
                  <a:lnTo>
                    <a:pt x="106" y="292"/>
                  </a:lnTo>
                  <a:lnTo>
                    <a:pt x="106" y="298"/>
                  </a:lnTo>
                  <a:lnTo>
                    <a:pt x="108" y="303"/>
                  </a:lnTo>
                  <a:lnTo>
                    <a:pt x="109" y="307"/>
                  </a:lnTo>
                  <a:lnTo>
                    <a:pt x="113" y="310"/>
                  </a:lnTo>
                  <a:lnTo>
                    <a:pt x="117" y="313"/>
                  </a:lnTo>
                  <a:lnTo>
                    <a:pt x="121" y="315"/>
                  </a:lnTo>
                  <a:lnTo>
                    <a:pt x="126" y="317"/>
                  </a:lnTo>
                  <a:lnTo>
                    <a:pt x="131" y="318"/>
                  </a:lnTo>
                  <a:lnTo>
                    <a:pt x="131" y="318"/>
                  </a:lnTo>
                  <a:lnTo>
                    <a:pt x="136" y="317"/>
                  </a:lnTo>
                  <a:lnTo>
                    <a:pt x="141" y="315"/>
                  </a:lnTo>
                  <a:lnTo>
                    <a:pt x="145" y="313"/>
                  </a:lnTo>
                  <a:lnTo>
                    <a:pt x="149" y="310"/>
                  </a:lnTo>
                  <a:lnTo>
                    <a:pt x="153" y="307"/>
                  </a:lnTo>
                  <a:lnTo>
                    <a:pt x="154" y="303"/>
                  </a:lnTo>
                  <a:lnTo>
                    <a:pt x="157" y="298"/>
                  </a:lnTo>
                  <a:lnTo>
                    <a:pt x="157" y="292"/>
                  </a:lnTo>
                  <a:lnTo>
                    <a:pt x="157" y="185"/>
                  </a:lnTo>
                  <a:lnTo>
                    <a:pt x="263" y="185"/>
                  </a:lnTo>
                  <a:lnTo>
                    <a:pt x="263" y="26"/>
                  </a:lnTo>
                  <a:close/>
                </a:path>
              </a:pathLst>
            </a:custGeom>
            <a:solidFill>
              <a:srgbClr val="006600"/>
            </a:solidFill>
            <a:ln>
              <a:noFill/>
            </a:ln>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nvGrpSpPr>
            <p:cNvPr id="147" name="Group 146">
              <a:extLst>
                <a:ext uri="{FF2B5EF4-FFF2-40B4-BE49-F238E27FC236}">
                  <a16:creationId xmlns:a16="http://schemas.microsoft.com/office/drawing/2014/main" id="{1B702A97-4E18-4981-B2A8-852060D03068}"/>
                </a:ext>
              </a:extLst>
            </p:cNvPr>
            <p:cNvGrpSpPr/>
            <p:nvPr/>
          </p:nvGrpSpPr>
          <p:grpSpPr>
            <a:xfrm>
              <a:off x="2738613" y="2568631"/>
              <a:ext cx="6680858" cy="534116"/>
              <a:chOff x="1412423" y="1775838"/>
              <a:chExt cx="8907811" cy="712154"/>
            </a:xfrm>
          </p:grpSpPr>
          <p:grpSp>
            <p:nvGrpSpPr>
              <p:cNvPr id="122" name="Group 121">
                <a:extLst>
                  <a:ext uri="{FF2B5EF4-FFF2-40B4-BE49-F238E27FC236}">
                    <a16:creationId xmlns:a16="http://schemas.microsoft.com/office/drawing/2014/main" id="{5002C8F0-D9C3-4A66-B1D7-386AB268C589}"/>
                  </a:ext>
                </a:extLst>
              </p:cNvPr>
              <p:cNvGrpSpPr/>
              <p:nvPr/>
            </p:nvGrpSpPr>
            <p:grpSpPr>
              <a:xfrm>
                <a:off x="8446228" y="1808542"/>
                <a:ext cx="387350" cy="679450"/>
                <a:chOff x="2475795" y="1623190"/>
                <a:chExt cx="387350" cy="679450"/>
              </a:xfrm>
            </p:grpSpPr>
            <p:sp>
              <p:nvSpPr>
                <p:cNvPr id="123" name="Freeform 47">
                  <a:extLst>
                    <a:ext uri="{FF2B5EF4-FFF2-40B4-BE49-F238E27FC236}">
                      <a16:creationId xmlns:a16="http://schemas.microsoft.com/office/drawing/2014/main" id="{D4E03C54-36DA-49EF-B0F3-19CA0CD7DDA7}"/>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close/>
                    </a:path>
                  </a:pathLst>
                </a:custGeom>
                <a:solidFill>
                  <a:srgbClr val="EECDBC"/>
                </a:solidFill>
                <a:ln>
                  <a:noFill/>
                </a:ln>
                <a:effectLst>
                  <a:outerShdw blurRad="44450" dist="27940" dir="5400000" algn="ctr">
                    <a:srgbClr val="000000">
                      <a:alpha val="32000"/>
                    </a:srgbClr>
                  </a:outerShdw>
                </a:effectLst>
                <a:scene3d>
                  <a:camera prst="orthographicFront">
                    <a:rot lat="0" lon="0" rev="0"/>
                  </a:camera>
                  <a:lightRig rig="balanced" dir="t">
                    <a:rot lat="0" lon="0" rev="9000000"/>
                  </a:lightRig>
                </a:scene3d>
                <a:sp3d>
                  <a:bevelT w="101600" h="508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24" name="Freeform 48">
                  <a:extLst>
                    <a:ext uri="{FF2B5EF4-FFF2-40B4-BE49-F238E27FC236}">
                      <a16:creationId xmlns:a16="http://schemas.microsoft.com/office/drawing/2014/main" id="{DE7E308E-B7FD-4E58-8012-A8C741421442}"/>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25" name="Freeform 49">
                  <a:extLst>
                    <a:ext uri="{FF2B5EF4-FFF2-40B4-BE49-F238E27FC236}">
                      <a16:creationId xmlns:a16="http://schemas.microsoft.com/office/drawing/2014/main" id="{142DC056-BBAE-4D6B-B369-0E521E670545}"/>
                    </a:ext>
                  </a:extLst>
                </p:cNvPr>
                <p:cNvSpPr>
                  <a:spLocks/>
                </p:cNvSpPr>
                <p:nvPr/>
              </p:nvSpPr>
              <p:spPr bwMode="auto">
                <a:xfrm>
                  <a:off x="2559933" y="1985010"/>
                  <a:ext cx="222250" cy="176342"/>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close/>
                    </a:path>
                  </a:pathLst>
                </a:custGeom>
                <a:solidFill>
                  <a:srgbClr val="F4857E"/>
                </a:solidFill>
                <a:ln>
                  <a:noFill/>
                </a:ln>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26" name="Freeform 50">
                  <a:extLst>
                    <a:ext uri="{FF2B5EF4-FFF2-40B4-BE49-F238E27FC236}">
                      <a16:creationId xmlns:a16="http://schemas.microsoft.com/office/drawing/2014/main" id="{3DD3D4D3-9631-49A3-93EB-F3EC906606E0}"/>
                    </a:ext>
                  </a:extLst>
                </p:cNvPr>
                <p:cNvSpPr>
                  <a:spLocks/>
                </p:cNvSpPr>
                <p:nvPr/>
              </p:nvSpPr>
              <p:spPr bwMode="auto">
                <a:xfrm>
                  <a:off x="2559933" y="2096265"/>
                  <a:ext cx="222250" cy="141288"/>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grpSp>
            <p:nvGrpSpPr>
              <p:cNvPr id="127" name="Group 126">
                <a:extLst>
                  <a:ext uri="{FF2B5EF4-FFF2-40B4-BE49-F238E27FC236}">
                    <a16:creationId xmlns:a16="http://schemas.microsoft.com/office/drawing/2014/main" id="{D1A94D9E-469C-454F-8BC4-A172F8947A28}"/>
                  </a:ext>
                </a:extLst>
              </p:cNvPr>
              <p:cNvGrpSpPr/>
              <p:nvPr/>
            </p:nvGrpSpPr>
            <p:grpSpPr>
              <a:xfrm>
                <a:off x="8817892" y="1808542"/>
                <a:ext cx="387350" cy="679450"/>
                <a:chOff x="2475795" y="1623190"/>
                <a:chExt cx="387350" cy="679450"/>
              </a:xfrm>
            </p:grpSpPr>
            <p:sp>
              <p:nvSpPr>
                <p:cNvPr id="128" name="Freeform 47">
                  <a:extLst>
                    <a:ext uri="{FF2B5EF4-FFF2-40B4-BE49-F238E27FC236}">
                      <a16:creationId xmlns:a16="http://schemas.microsoft.com/office/drawing/2014/main" id="{5BD3240E-97A7-4F80-9E07-C6FDB7352428}"/>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close/>
                    </a:path>
                  </a:pathLst>
                </a:custGeom>
                <a:solidFill>
                  <a:srgbClr val="EECDBC"/>
                </a:solidFill>
                <a:ln>
                  <a:noFill/>
                </a:ln>
                <a:effectLst>
                  <a:outerShdw blurRad="44450" dist="27940" dir="5400000" algn="ctr">
                    <a:srgbClr val="000000">
                      <a:alpha val="32000"/>
                    </a:srgbClr>
                  </a:outerShdw>
                </a:effectLst>
                <a:scene3d>
                  <a:camera prst="orthographicFront">
                    <a:rot lat="0" lon="0" rev="0"/>
                  </a:camera>
                  <a:lightRig rig="balanced" dir="t">
                    <a:rot lat="0" lon="0" rev="9000000"/>
                  </a:lightRig>
                </a:scene3d>
                <a:sp3d>
                  <a:bevelT w="101600" h="508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29" name="Freeform 48">
                  <a:extLst>
                    <a:ext uri="{FF2B5EF4-FFF2-40B4-BE49-F238E27FC236}">
                      <a16:creationId xmlns:a16="http://schemas.microsoft.com/office/drawing/2014/main" id="{92D96C97-D5BF-4D09-86E0-3FA17F57A746}"/>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30" name="Freeform 49">
                  <a:extLst>
                    <a:ext uri="{FF2B5EF4-FFF2-40B4-BE49-F238E27FC236}">
                      <a16:creationId xmlns:a16="http://schemas.microsoft.com/office/drawing/2014/main" id="{60F47C19-52D1-4B9F-BAAB-F4507EFD3AB8}"/>
                    </a:ext>
                  </a:extLst>
                </p:cNvPr>
                <p:cNvSpPr>
                  <a:spLocks/>
                </p:cNvSpPr>
                <p:nvPr/>
              </p:nvSpPr>
              <p:spPr bwMode="auto">
                <a:xfrm>
                  <a:off x="2559933" y="1985010"/>
                  <a:ext cx="222250" cy="176342"/>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close/>
                    </a:path>
                  </a:pathLst>
                </a:custGeom>
                <a:solidFill>
                  <a:srgbClr val="F4857E"/>
                </a:solidFill>
                <a:ln>
                  <a:noFill/>
                </a:ln>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31" name="Freeform 50">
                  <a:extLst>
                    <a:ext uri="{FF2B5EF4-FFF2-40B4-BE49-F238E27FC236}">
                      <a16:creationId xmlns:a16="http://schemas.microsoft.com/office/drawing/2014/main" id="{475FBAFB-2CC7-458E-9EBD-C5B3B2C5E247}"/>
                    </a:ext>
                  </a:extLst>
                </p:cNvPr>
                <p:cNvSpPr>
                  <a:spLocks/>
                </p:cNvSpPr>
                <p:nvPr/>
              </p:nvSpPr>
              <p:spPr bwMode="auto">
                <a:xfrm>
                  <a:off x="2559933" y="2096265"/>
                  <a:ext cx="222250" cy="141288"/>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grpSp>
            <p:nvGrpSpPr>
              <p:cNvPr id="132" name="Group 131">
                <a:extLst>
                  <a:ext uri="{FF2B5EF4-FFF2-40B4-BE49-F238E27FC236}">
                    <a16:creationId xmlns:a16="http://schemas.microsoft.com/office/drawing/2014/main" id="{D94F9115-9487-49F8-A2A2-2092C4F6E57E}"/>
                  </a:ext>
                </a:extLst>
              </p:cNvPr>
              <p:cNvGrpSpPr/>
              <p:nvPr/>
            </p:nvGrpSpPr>
            <p:grpSpPr>
              <a:xfrm>
                <a:off x="9189556" y="1808542"/>
                <a:ext cx="387350" cy="679450"/>
                <a:chOff x="2475795" y="1623190"/>
                <a:chExt cx="387350" cy="679450"/>
              </a:xfrm>
            </p:grpSpPr>
            <p:sp>
              <p:nvSpPr>
                <p:cNvPr id="133" name="Freeform 47">
                  <a:extLst>
                    <a:ext uri="{FF2B5EF4-FFF2-40B4-BE49-F238E27FC236}">
                      <a16:creationId xmlns:a16="http://schemas.microsoft.com/office/drawing/2014/main" id="{6B378B1D-23D0-4A35-967B-32B88367D3A1}"/>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close/>
                    </a:path>
                  </a:pathLst>
                </a:custGeom>
                <a:solidFill>
                  <a:srgbClr val="EECDBC"/>
                </a:solidFill>
                <a:ln>
                  <a:noFill/>
                </a:ln>
                <a:effectLst>
                  <a:outerShdw blurRad="44450" dist="27940" dir="5400000" algn="ctr">
                    <a:srgbClr val="000000">
                      <a:alpha val="32000"/>
                    </a:srgbClr>
                  </a:outerShdw>
                </a:effectLst>
                <a:scene3d>
                  <a:camera prst="orthographicFront">
                    <a:rot lat="0" lon="0" rev="0"/>
                  </a:camera>
                  <a:lightRig rig="balanced" dir="t">
                    <a:rot lat="0" lon="0" rev="9000000"/>
                  </a:lightRig>
                </a:scene3d>
                <a:sp3d>
                  <a:bevelT w="101600" h="508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34" name="Freeform 48">
                  <a:extLst>
                    <a:ext uri="{FF2B5EF4-FFF2-40B4-BE49-F238E27FC236}">
                      <a16:creationId xmlns:a16="http://schemas.microsoft.com/office/drawing/2014/main" id="{08A0C2B4-7B15-47E4-992C-598EA24A0B65}"/>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35" name="Freeform 49">
                  <a:extLst>
                    <a:ext uri="{FF2B5EF4-FFF2-40B4-BE49-F238E27FC236}">
                      <a16:creationId xmlns:a16="http://schemas.microsoft.com/office/drawing/2014/main" id="{934FFC1E-77C3-4A8A-8386-D2140051B573}"/>
                    </a:ext>
                  </a:extLst>
                </p:cNvPr>
                <p:cNvSpPr>
                  <a:spLocks/>
                </p:cNvSpPr>
                <p:nvPr/>
              </p:nvSpPr>
              <p:spPr bwMode="auto">
                <a:xfrm>
                  <a:off x="2559933" y="1985010"/>
                  <a:ext cx="222250" cy="176342"/>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close/>
                    </a:path>
                  </a:pathLst>
                </a:custGeom>
                <a:solidFill>
                  <a:srgbClr val="F4857E"/>
                </a:solidFill>
                <a:ln>
                  <a:noFill/>
                </a:ln>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36" name="Freeform 50">
                  <a:extLst>
                    <a:ext uri="{FF2B5EF4-FFF2-40B4-BE49-F238E27FC236}">
                      <a16:creationId xmlns:a16="http://schemas.microsoft.com/office/drawing/2014/main" id="{D438F1A1-8655-468D-9485-38AF6E09B0AB}"/>
                    </a:ext>
                  </a:extLst>
                </p:cNvPr>
                <p:cNvSpPr>
                  <a:spLocks/>
                </p:cNvSpPr>
                <p:nvPr/>
              </p:nvSpPr>
              <p:spPr bwMode="auto">
                <a:xfrm>
                  <a:off x="2559933" y="2096265"/>
                  <a:ext cx="222250" cy="141288"/>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grpSp>
            <p:nvGrpSpPr>
              <p:cNvPr id="137" name="Group 136">
                <a:extLst>
                  <a:ext uri="{FF2B5EF4-FFF2-40B4-BE49-F238E27FC236}">
                    <a16:creationId xmlns:a16="http://schemas.microsoft.com/office/drawing/2014/main" id="{00F8D70C-2DEB-46AD-AB43-7286D225B086}"/>
                  </a:ext>
                </a:extLst>
              </p:cNvPr>
              <p:cNvGrpSpPr/>
              <p:nvPr/>
            </p:nvGrpSpPr>
            <p:grpSpPr>
              <a:xfrm>
                <a:off x="9561220" y="1808542"/>
                <a:ext cx="387350" cy="679450"/>
                <a:chOff x="2475795" y="1623190"/>
                <a:chExt cx="387350" cy="679450"/>
              </a:xfrm>
            </p:grpSpPr>
            <p:sp>
              <p:nvSpPr>
                <p:cNvPr id="138" name="Freeform 47">
                  <a:extLst>
                    <a:ext uri="{FF2B5EF4-FFF2-40B4-BE49-F238E27FC236}">
                      <a16:creationId xmlns:a16="http://schemas.microsoft.com/office/drawing/2014/main" id="{9A82352D-10ED-4C3C-812C-06E6953DE06C}"/>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close/>
                    </a:path>
                  </a:pathLst>
                </a:custGeom>
                <a:solidFill>
                  <a:srgbClr val="EECDBC"/>
                </a:solidFill>
                <a:ln>
                  <a:noFill/>
                </a:ln>
                <a:effectLst>
                  <a:outerShdw blurRad="44450" dist="27940" dir="5400000" algn="ctr">
                    <a:srgbClr val="000000">
                      <a:alpha val="32000"/>
                    </a:srgbClr>
                  </a:outerShdw>
                </a:effectLst>
                <a:scene3d>
                  <a:camera prst="orthographicFront">
                    <a:rot lat="0" lon="0" rev="0"/>
                  </a:camera>
                  <a:lightRig rig="balanced" dir="t">
                    <a:rot lat="0" lon="0" rev="9000000"/>
                  </a:lightRig>
                </a:scene3d>
                <a:sp3d>
                  <a:bevelT w="101600" h="508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39" name="Freeform 48">
                  <a:extLst>
                    <a:ext uri="{FF2B5EF4-FFF2-40B4-BE49-F238E27FC236}">
                      <a16:creationId xmlns:a16="http://schemas.microsoft.com/office/drawing/2014/main" id="{2F208037-B5D9-451C-8A8B-6DAC6B5293B6}"/>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40" name="Freeform 49">
                  <a:extLst>
                    <a:ext uri="{FF2B5EF4-FFF2-40B4-BE49-F238E27FC236}">
                      <a16:creationId xmlns:a16="http://schemas.microsoft.com/office/drawing/2014/main" id="{CC9AB588-4F3D-4564-9EF6-C8DC8424FBAA}"/>
                    </a:ext>
                  </a:extLst>
                </p:cNvPr>
                <p:cNvSpPr>
                  <a:spLocks/>
                </p:cNvSpPr>
                <p:nvPr/>
              </p:nvSpPr>
              <p:spPr bwMode="auto">
                <a:xfrm>
                  <a:off x="2559933" y="1985010"/>
                  <a:ext cx="222250" cy="176342"/>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close/>
                    </a:path>
                  </a:pathLst>
                </a:custGeom>
                <a:solidFill>
                  <a:srgbClr val="F4857E"/>
                </a:solidFill>
                <a:ln>
                  <a:noFill/>
                </a:ln>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41" name="Freeform 50">
                  <a:extLst>
                    <a:ext uri="{FF2B5EF4-FFF2-40B4-BE49-F238E27FC236}">
                      <a16:creationId xmlns:a16="http://schemas.microsoft.com/office/drawing/2014/main" id="{1D60F776-911A-436F-8159-40D3872E8587}"/>
                    </a:ext>
                  </a:extLst>
                </p:cNvPr>
                <p:cNvSpPr>
                  <a:spLocks/>
                </p:cNvSpPr>
                <p:nvPr/>
              </p:nvSpPr>
              <p:spPr bwMode="auto">
                <a:xfrm>
                  <a:off x="2559933" y="2096265"/>
                  <a:ext cx="222250" cy="141288"/>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grpSp>
            <p:nvGrpSpPr>
              <p:cNvPr id="142" name="Group 141">
                <a:extLst>
                  <a:ext uri="{FF2B5EF4-FFF2-40B4-BE49-F238E27FC236}">
                    <a16:creationId xmlns:a16="http://schemas.microsoft.com/office/drawing/2014/main" id="{7DD21C5D-AD7F-444C-9CE3-1498C2139BFE}"/>
                  </a:ext>
                </a:extLst>
              </p:cNvPr>
              <p:cNvGrpSpPr/>
              <p:nvPr/>
            </p:nvGrpSpPr>
            <p:grpSpPr>
              <a:xfrm>
                <a:off x="9932884" y="1808542"/>
                <a:ext cx="387350" cy="679450"/>
                <a:chOff x="2475795" y="1623190"/>
                <a:chExt cx="387350" cy="679450"/>
              </a:xfrm>
            </p:grpSpPr>
            <p:sp>
              <p:nvSpPr>
                <p:cNvPr id="143" name="Freeform 47">
                  <a:extLst>
                    <a:ext uri="{FF2B5EF4-FFF2-40B4-BE49-F238E27FC236}">
                      <a16:creationId xmlns:a16="http://schemas.microsoft.com/office/drawing/2014/main" id="{D80019D9-F2F1-46BD-8AC3-66E2B6318485}"/>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close/>
                    </a:path>
                  </a:pathLst>
                </a:custGeom>
                <a:solidFill>
                  <a:srgbClr val="EECDBC"/>
                </a:solidFill>
                <a:ln>
                  <a:noFill/>
                </a:ln>
                <a:effectLst>
                  <a:outerShdw blurRad="44450" dist="27940" dir="5400000" algn="ctr">
                    <a:srgbClr val="000000">
                      <a:alpha val="32000"/>
                    </a:srgbClr>
                  </a:outerShdw>
                </a:effectLst>
                <a:scene3d>
                  <a:camera prst="orthographicFront">
                    <a:rot lat="0" lon="0" rev="0"/>
                  </a:camera>
                  <a:lightRig rig="balanced" dir="t">
                    <a:rot lat="0" lon="0" rev="9000000"/>
                  </a:lightRig>
                </a:scene3d>
                <a:sp3d>
                  <a:bevelT w="101600" h="508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44" name="Freeform 48">
                  <a:extLst>
                    <a:ext uri="{FF2B5EF4-FFF2-40B4-BE49-F238E27FC236}">
                      <a16:creationId xmlns:a16="http://schemas.microsoft.com/office/drawing/2014/main" id="{02C78ED0-7524-45B7-B55A-17488FDCD3EA}"/>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45" name="Freeform 49">
                  <a:extLst>
                    <a:ext uri="{FF2B5EF4-FFF2-40B4-BE49-F238E27FC236}">
                      <a16:creationId xmlns:a16="http://schemas.microsoft.com/office/drawing/2014/main" id="{BC4CBC43-56D5-450E-8E32-5B50E8F1383E}"/>
                    </a:ext>
                  </a:extLst>
                </p:cNvPr>
                <p:cNvSpPr>
                  <a:spLocks/>
                </p:cNvSpPr>
                <p:nvPr/>
              </p:nvSpPr>
              <p:spPr bwMode="auto">
                <a:xfrm>
                  <a:off x="2559933" y="1985010"/>
                  <a:ext cx="222250" cy="176342"/>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close/>
                    </a:path>
                  </a:pathLst>
                </a:custGeom>
                <a:solidFill>
                  <a:srgbClr val="F4857E"/>
                </a:solidFill>
                <a:ln>
                  <a:noFill/>
                </a:ln>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46" name="Freeform 50">
                  <a:extLst>
                    <a:ext uri="{FF2B5EF4-FFF2-40B4-BE49-F238E27FC236}">
                      <a16:creationId xmlns:a16="http://schemas.microsoft.com/office/drawing/2014/main" id="{5678E424-D3DE-4948-A273-169B1EC4C943}"/>
                    </a:ext>
                  </a:extLst>
                </p:cNvPr>
                <p:cNvSpPr>
                  <a:spLocks/>
                </p:cNvSpPr>
                <p:nvPr/>
              </p:nvSpPr>
              <p:spPr bwMode="auto">
                <a:xfrm>
                  <a:off x="2559933" y="2096265"/>
                  <a:ext cx="222250" cy="141288"/>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grpSp>
            <p:nvGrpSpPr>
              <p:cNvPr id="7" name="Group 6">
                <a:extLst>
                  <a:ext uri="{FF2B5EF4-FFF2-40B4-BE49-F238E27FC236}">
                    <a16:creationId xmlns:a16="http://schemas.microsoft.com/office/drawing/2014/main" id="{F194407D-D132-475C-A403-57535D3AEF11}"/>
                  </a:ext>
                </a:extLst>
              </p:cNvPr>
              <p:cNvGrpSpPr/>
              <p:nvPr/>
            </p:nvGrpSpPr>
            <p:grpSpPr>
              <a:xfrm>
                <a:off x="1412423" y="1808542"/>
                <a:ext cx="387350" cy="679450"/>
                <a:chOff x="2475795" y="1623190"/>
                <a:chExt cx="387350" cy="679450"/>
              </a:xfrm>
            </p:grpSpPr>
            <p:sp>
              <p:nvSpPr>
                <p:cNvPr id="8" name="Freeform 47">
                  <a:extLst>
                    <a:ext uri="{FF2B5EF4-FFF2-40B4-BE49-F238E27FC236}">
                      <a16:creationId xmlns:a16="http://schemas.microsoft.com/office/drawing/2014/main" id="{8C6419E9-DB2E-46B2-8FC9-75A586AED2F2}"/>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close/>
                    </a:path>
                  </a:pathLst>
                </a:custGeom>
                <a:solidFill>
                  <a:srgbClr val="EECDBC"/>
                </a:solidFill>
                <a:ln>
                  <a:noFill/>
                </a:ln>
                <a:effectLst>
                  <a:outerShdw blurRad="44450" dist="27940" dir="5400000" algn="ctr">
                    <a:srgbClr val="000000">
                      <a:alpha val="32000"/>
                    </a:srgbClr>
                  </a:outerShdw>
                </a:effectLst>
                <a:scene3d>
                  <a:camera prst="orthographicFront">
                    <a:rot lat="0" lon="0" rev="0"/>
                  </a:camera>
                  <a:lightRig rig="balanced" dir="t">
                    <a:rot lat="0" lon="0" rev="9000000"/>
                  </a:lightRig>
                </a:scene3d>
                <a:sp3d>
                  <a:bevelT w="101600" h="508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9" name="Freeform 48">
                  <a:extLst>
                    <a:ext uri="{FF2B5EF4-FFF2-40B4-BE49-F238E27FC236}">
                      <a16:creationId xmlns:a16="http://schemas.microsoft.com/office/drawing/2014/main" id="{CB546ADE-D620-4DDA-9647-F588CECF03DC}"/>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0" name="Freeform 49">
                  <a:extLst>
                    <a:ext uri="{FF2B5EF4-FFF2-40B4-BE49-F238E27FC236}">
                      <a16:creationId xmlns:a16="http://schemas.microsoft.com/office/drawing/2014/main" id="{9F776AE4-BB0B-42F0-8DEC-A01691291BF3}"/>
                    </a:ext>
                  </a:extLst>
                </p:cNvPr>
                <p:cNvSpPr>
                  <a:spLocks/>
                </p:cNvSpPr>
                <p:nvPr/>
              </p:nvSpPr>
              <p:spPr bwMode="auto">
                <a:xfrm>
                  <a:off x="2559933" y="1985010"/>
                  <a:ext cx="222250" cy="176342"/>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close/>
                    </a:path>
                  </a:pathLst>
                </a:custGeom>
                <a:solidFill>
                  <a:srgbClr val="F4857E"/>
                </a:solidFill>
                <a:ln>
                  <a:noFill/>
                </a:ln>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1" name="Freeform 50">
                  <a:extLst>
                    <a:ext uri="{FF2B5EF4-FFF2-40B4-BE49-F238E27FC236}">
                      <a16:creationId xmlns:a16="http://schemas.microsoft.com/office/drawing/2014/main" id="{601B1EFA-AAFA-4B92-8283-6588944DC237}"/>
                    </a:ext>
                  </a:extLst>
                </p:cNvPr>
                <p:cNvSpPr>
                  <a:spLocks/>
                </p:cNvSpPr>
                <p:nvPr/>
              </p:nvSpPr>
              <p:spPr bwMode="auto">
                <a:xfrm>
                  <a:off x="2559933" y="2096265"/>
                  <a:ext cx="222250" cy="141288"/>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grpSp>
            <p:nvGrpSpPr>
              <p:cNvPr id="12" name="Group 11">
                <a:extLst>
                  <a:ext uri="{FF2B5EF4-FFF2-40B4-BE49-F238E27FC236}">
                    <a16:creationId xmlns:a16="http://schemas.microsoft.com/office/drawing/2014/main" id="{97FE9543-0438-4283-B67E-AAEF52C164B5}"/>
                  </a:ext>
                </a:extLst>
              </p:cNvPr>
              <p:cNvGrpSpPr/>
              <p:nvPr/>
            </p:nvGrpSpPr>
            <p:grpSpPr>
              <a:xfrm>
                <a:off x="1784087" y="1808542"/>
                <a:ext cx="387350" cy="679450"/>
                <a:chOff x="2475795" y="1623190"/>
                <a:chExt cx="387350" cy="679450"/>
              </a:xfrm>
            </p:grpSpPr>
            <p:sp>
              <p:nvSpPr>
                <p:cNvPr id="13" name="Freeform 47">
                  <a:extLst>
                    <a:ext uri="{FF2B5EF4-FFF2-40B4-BE49-F238E27FC236}">
                      <a16:creationId xmlns:a16="http://schemas.microsoft.com/office/drawing/2014/main" id="{1F76DBD2-59FB-4486-8E4D-766139637EFE}"/>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close/>
                    </a:path>
                  </a:pathLst>
                </a:custGeom>
                <a:solidFill>
                  <a:srgbClr val="EECDBC"/>
                </a:solidFill>
                <a:ln>
                  <a:noFill/>
                </a:ln>
                <a:effectLst>
                  <a:outerShdw blurRad="44450" dist="27940" dir="5400000" algn="ctr">
                    <a:srgbClr val="000000">
                      <a:alpha val="32000"/>
                    </a:srgbClr>
                  </a:outerShdw>
                </a:effectLst>
                <a:scene3d>
                  <a:camera prst="orthographicFront">
                    <a:rot lat="0" lon="0" rev="0"/>
                  </a:camera>
                  <a:lightRig rig="balanced" dir="t">
                    <a:rot lat="0" lon="0" rev="9000000"/>
                  </a:lightRig>
                </a:scene3d>
                <a:sp3d>
                  <a:bevelT w="101600" h="508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4" name="Freeform 48">
                  <a:extLst>
                    <a:ext uri="{FF2B5EF4-FFF2-40B4-BE49-F238E27FC236}">
                      <a16:creationId xmlns:a16="http://schemas.microsoft.com/office/drawing/2014/main" id="{A6143669-E08D-4ACF-9A29-FC060B380719}"/>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5" name="Freeform 49">
                  <a:extLst>
                    <a:ext uri="{FF2B5EF4-FFF2-40B4-BE49-F238E27FC236}">
                      <a16:creationId xmlns:a16="http://schemas.microsoft.com/office/drawing/2014/main" id="{E719AEA3-712E-46C0-A285-72EA3FD7A877}"/>
                    </a:ext>
                  </a:extLst>
                </p:cNvPr>
                <p:cNvSpPr>
                  <a:spLocks/>
                </p:cNvSpPr>
                <p:nvPr/>
              </p:nvSpPr>
              <p:spPr bwMode="auto">
                <a:xfrm>
                  <a:off x="2559933" y="1985010"/>
                  <a:ext cx="222250" cy="176342"/>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close/>
                    </a:path>
                  </a:pathLst>
                </a:custGeom>
                <a:solidFill>
                  <a:srgbClr val="F4857E"/>
                </a:solidFill>
                <a:ln>
                  <a:noFill/>
                </a:ln>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6" name="Freeform 50">
                  <a:extLst>
                    <a:ext uri="{FF2B5EF4-FFF2-40B4-BE49-F238E27FC236}">
                      <a16:creationId xmlns:a16="http://schemas.microsoft.com/office/drawing/2014/main" id="{0BB9914E-2DC1-4A7F-B08D-9FBC15DCDB01}"/>
                    </a:ext>
                  </a:extLst>
                </p:cNvPr>
                <p:cNvSpPr>
                  <a:spLocks/>
                </p:cNvSpPr>
                <p:nvPr/>
              </p:nvSpPr>
              <p:spPr bwMode="auto">
                <a:xfrm>
                  <a:off x="2559933" y="2096265"/>
                  <a:ext cx="222250" cy="141288"/>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grpSp>
            <p:nvGrpSpPr>
              <p:cNvPr id="17" name="Group 16">
                <a:extLst>
                  <a:ext uri="{FF2B5EF4-FFF2-40B4-BE49-F238E27FC236}">
                    <a16:creationId xmlns:a16="http://schemas.microsoft.com/office/drawing/2014/main" id="{0C3DDFF9-D070-4262-840E-01C5AF38241F}"/>
                  </a:ext>
                </a:extLst>
              </p:cNvPr>
              <p:cNvGrpSpPr/>
              <p:nvPr/>
            </p:nvGrpSpPr>
            <p:grpSpPr>
              <a:xfrm>
                <a:off x="2155751" y="1808542"/>
                <a:ext cx="387350" cy="679450"/>
                <a:chOff x="2475795" y="1623190"/>
                <a:chExt cx="387350" cy="679450"/>
              </a:xfrm>
            </p:grpSpPr>
            <p:sp>
              <p:nvSpPr>
                <p:cNvPr id="18" name="Freeform 47">
                  <a:extLst>
                    <a:ext uri="{FF2B5EF4-FFF2-40B4-BE49-F238E27FC236}">
                      <a16:creationId xmlns:a16="http://schemas.microsoft.com/office/drawing/2014/main" id="{1E01AFCD-A8C3-437A-80D5-9B58623AA2A5}"/>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close/>
                    </a:path>
                  </a:pathLst>
                </a:custGeom>
                <a:solidFill>
                  <a:srgbClr val="EECDBC"/>
                </a:solidFill>
                <a:ln>
                  <a:noFill/>
                </a:ln>
                <a:effectLst>
                  <a:outerShdw blurRad="44450" dist="27940" dir="5400000" algn="ctr">
                    <a:srgbClr val="000000">
                      <a:alpha val="32000"/>
                    </a:srgbClr>
                  </a:outerShdw>
                </a:effectLst>
                <a:scene3d>
                  <a:camera prst="orthographicFront">
                    <a:rot lat="0" lon="0" rev="0"/>
                  </a:camera>
                  <a:lightRig rig="balanced" dir="t">
                    <a:rot lat="0" lon="0" rev="9000000"/>
                  </a:lightRig>
                </a:scene3d>
                <a:sp3d>
                  <a:bevelT w="101600" h="508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9" name="Freeform 48">
                  <a:extLst>
                    <a:ext uri="{FF2B5EF4-FFF2-40B4-BE49-F238E27FC236}">
                      <a16:creationId xmlns:a16="http://schemas.microsoft.com/office/drawing/2014/main" id="{82D220D5-08C2-4766-B7B1-4A0BA3B63F00}"/>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20" name="Freeform 49">
                  <a:extLst>
                    <a:ext uri="{FF2B5EF4-FFF2-40B4-BE49-F238E27FC236}">
                      <a16:creationId xmlns:a16="http://schemas.microsoft.com/office/drawing/2014/main" id="{90C69B94-0C69-44EF-B6E8-4C3CAF6D3179}"/>
                    </a:ext>
                  </a:extLst>
                </p:cNvPr>
                <p:cNvSpPr>
                  <a:spLocks/>
                </p:cNvSpPr>
                <p:nvPr/>
              </p:nvSpPr>
              <p:spPr bwMode="auto">
                <a:xfrm>
                  <a:off x="2559933" y="1985010"/>
                  <a:ext cx="222250" cy="176342"/>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close/>
                    </a:path>
                  </a:pathLst>
                </a:custGeom>
                <a:solidFill>
                  <a:srgbClr val="F4857E"/>
                </a:solidFill>
                <a:ln>
                  <a:noFill/>
                </a:ln>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21" name="Freeform 50">
                  <a:extLst>
                    <a:ext uri="{FF2B5EF4-FFF2-40B4-BE49-F238E27FC236}">
                      <a16:creationId xmlns:a16="http://schemas.microsoft.com/office/drawing/2014/main" id="{1BC3F126-2E22-40F1-A807-ECEE0CE495E4}"/>
                    </a:ext>
                  </a:extLst>
                </p:cNvPr>
                <p:cNvSpPr>
                  <a:spLocks/>
                </p:cNvSpPr>
                <p:nvPr/>
              </p:nvSpPr>
              <p:spPr bwMode="auto">
                <a:xfrm>
                  <a:off x="2559933" y="2096265"/>
                  <a:ext cx="222250" cy="141288"/>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grpSp>
            <p:nvGrpSpPr>
              <p:cNvPr id="22" name="Group 21">
                <a:extLst>
                  <a:ext uri="{FF2B5EF4-FFF2-40B4-BE49-F238E27FC236}">
                    <a16:creationId xmlns:a16="http://schemas.microsoft.com/office/drawing/2014/main" id="{3A716BAF-DACA-4EE5-83F5-9C8D6611CC49}"/>
                  </a:ext>
                </a:extLst>
              </p:cNvPr>
              <p:cNvGrpSpPr/>
              <p:nvPr/>
            </p:nvGrpSpPr>
            <p:grpSpPr>
              <a:xfrm>
                <a:off x="2527415" y="1808542"/>
                <a:ext cx="387350" cy="679450"/>
                <a:chOff x="2475795" y="1623190"/>
                <a:chExt cx="387350" cy="679450"/>
              </a:xfrm>
            </p:grpSpPr>
            <p:sp>
              <p:nvSpPr>
                <p:cNvPr id="23" name="Freeform 47">
                  <a:extLst>
                    <a:ext uri="{FF2B5EF4-FFF2-40B4-BE49-F238E27FC236}">
                      <a16:creationId xmlns:a16="http://schemas.microsoft.com/office/drawing/2014/main" id="{863758E5-EC9B-4475-B3CF-8A7538CD3743}"/>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close/>
                    </a:path>
                  </a:pathLst>
                </a:custGeom>
                <a:solidFill>
                  <a:srgbClr val="EECDBC"/>
                </a:solidFill>
                <a:ln>
                  <a:noFill/>
                </a:ln>
                <a:effectLst>
                  <a:outerShdw blurRad="44450" dist="27940" dir="5400000" algn="ctr">
                    <a:srgbClr val="000000">
                      <a:alpha val="32000"/>
                    </a:srgbClr>
                  </a:outerShdw>
                </a:effectLst>
                <a:scene3d>
                  <a:camera prst="orthographicFront">
                    <a:rot lat="0" lon="0" rev="0"/>
                  </a:camera>
                  <a:lightRig rig="balanced" dir="t">
                    <a:rot lat="0" lon="0" rev="9000000"/>
                  </a:lightRig>
                </a:scene3d>
                <a:sp3d>
                  <a:bevelT w="101600" h="508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24" name="Freeform 48">
                  <a:extLst>
                    <a:ext uri="{FF2B5EF4-FFF2-40B4-BE49-F238E27FC236}">
                      <a16:creationId xmlns:a16="http://schemas.microsoft.com/office/drawing/2014/main" id="{358499B8-ACBF-4F90-98F6-2476F24598E7}"/>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25" name="Freeform 49">
                  <a:extLst>
                    <a:ext uri="{FF2B5EF4-FFF2-40B4-BE49-F238E27FC236}">
                      <a16:creationId xmlns:a16="http://schemas.microsoft.com/office/drawing/2014/main" id="{0156AE71-F2B0-452D-9F43-AB04EEBBF56D}"/>
                    </a:ext>
                  </a:extLst>
                </p:cNvPr>
                <p:cNvSpPr>
                  <a:spLocks/>
                </p:cNvSpPr>
                <p:nvPr/>
              </p:nvSpPr>
              <p:spPr bwMode="auto">
                <a:xfrm>
                  <a:off x="2559933" y="1985010"/>
                  <a:ext cx="222250" cy="176342"/>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close/>
                    </a:path>
                  </a:pathLst>
                </a:custGeom>
                <a:solidFill>
                  <a:srgbClr val="F4857E"/>
                </a:solidFill>
                <a:ln>
                  <a:noFill/>
                </a:ln>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26" name="Freeform 50">
                  <a:extLst>
                    <a:ext uri="{FF2B5EF4-FFF2-40B4-BE49-F238E27FC236}">
                      <a16:creationId xmlns:a16="http://schemas.microsoft.com/office/drawing/2014/main" id="{7AC9BDB7-C604-4285-953F-241107D2AE6D}"/>
                    </a:ext>
                  </a:extLst>
                </p:cNvPr>
                <p:cNvSpPr>
                  <a:spLocks/>
                </p:cNvSpPr>
                <p:nvPr/>
              </p:nvSpPr>
              <p:spPr bwMode="auto">
                <a:xfrm>
                  <a:off x="2559933" y="2096265"/>
                  <a:ext cx="222250" cy="141288"/>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grpSp>
            <p:nvGrpSpPr>
              <p:cNvPr id="27" name="Group 26">
                <a:extLst>
                  <a:ext uri="{FF2B5EF4-FFF2-40B4-BE49-F238E27FC236}">
                    <a16:creationId xmlns:a16="http://schemas.microsoft.com/office/drawing/2014/main" id="{4B0E59EE-2DDE-4341-A1A8-A93DB30AF28D}"/>
                  </a:ext>
                </a:extLst>
              </p:cNvPr>
              <p:cNvGrpSpPr/>
              <p:nvPr/>
            </p:nvGrpSpPr>
            <p:grpSpPr>
              <a:xfrm>
                <a:off x="2899079" y="1808542"/>
                <a:ext cx="387350" cy="679450"/>
                <a:chOff x="2475795" y="1623190"/>
                <a:chExt cx="387350" cy="679450"/>
              </a:xfrm>
            </p:grpSpPr>
            <p:sp>
              <p:nvSpPr>
                <p:cNvPr id="28" name="Freeform 47">
                  <a:extLst>
                    <a:ext uri="{FF2B5EF4-FFF2-40B4-BE49-F238E27FC236}">
                      <a16:creationId xmlns:a16="http://schemas.microsoft.com/office/drawing/2014/main" id="{0486F33C-1547-4215-A257-DC553FDFE2B5}"/>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close/>
                    </a:path>
                  </a:pathLst>
                </a:custGeom>
                <a:solidFill>
                  <a:srgbClr val="EECDBC"/>
                </a:solidFill>
                <a:ln>
                  <a:noFill/>
                </a:ln>
                <a:effectLst>
                  <a:outerShdw blurRad="44450" dist="27940" dir="5400000" algn="ctr">
                    <a:srgbClr val="000000">
                      <a:alpha val="32000"/>
                    </a:srgbClr>
                  </a:outerShdw>
                </a:effectLst>
                <a:scene3d>
                  <a:camera prst="orthographicFront">
                    <a:rot lat="0" lon="0" rev="0"/>
                  </a:camera>
                  <a:lightRig rig="balanced" dir="t">
                    <a:rot lat="0" lon="0" rev="9000000"/>
                  </a:lightRig>
                </a:scene3d>
                <a:sp3d>
                  <a:bevelT w="101600" h="508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29" name="Freeform 48">
                  <a:extLst>
                    <a:ext uri="{FF2B5EF4-FFF2-40B4-BE49-F238E27FC236}">
                      <a16:creationId xmlns:a16="http://schemas.microsoft.com/office/drawing/2014/main" id="{2AE1D9B0-6AAB-46B1-AA58-F02A6C726F64}"/>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0" name="Freeform 49">
                  <a:extLst>
                    <a:ext uri="{FF2B5EF4-FFF2-40B4-BE49-F238E27FC236}">
                      <a16:creationId xmlns:a16="http://schemas.microsoft.com/office/drawing/2014/main" id="{E65655CE-CD98-4200-BABF-8B4222C795DC}"/>
                    </a:ext>
                  </a:extLst>
                </p:cNvPr>
                <p:cNvSpPr>
                  <a:spLocks/>
                </p:cNvSpPr>
                <p:nvPr/>
              </p:nvSpPr>
              <p:spPr bwMode="auto">
                <a:xfrm>
                  <a:off x="2559933" y="1985010"/>
                  <a:ext cx="222250" cy="176342"/>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close/>
                    </a:path>
                  </a:pathLst>
                </a:custGeom>
                <a:solidFill>
                  <a:srgbClr val="F4857E"/>
                </a:solidFill>
                <a:ln>
                  <a:noFill/>
                </a:ln>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1" name="Freeform 50">
                  <a:extLst>
                    <a:ext uri="{FF2B5EF4-FFF2-40B4-BE49-F238E27FC236}">
                      <a16:creationId xmlns:a16="http://schemas.microsoft.com/office/drawing/2014/main" id="{F04198EA-78CB-4ADD-8EB5-D41A09624DA8}"/>
                    </a:ext>
                  </a:extLst>
                </p:cNvPr>
                <p:cNvSpPr>
                  <a:spLocks/>
                </p:cNvSpPr>
                <p:nvPr/>
              </p:nvSpPr>
              <p:spPr bwMode="auto">
                <a:xfrm>
                  <a:off x="2559933" y="2096265"/>
                  <a:ext cx="222250" cy="141288"/>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grpSp>
            <p:nvGrpSpPr>
              <p:cNvPr id="32" name="Group 31">
                <a:extLst>
                  <a:ext uri="{FF2B5EF4-FFF2-40B4-BE49-F238E27FC236}">
                    <a16:creationId xmlns:a16="http://schemas.microsoft.com/office/drawing/2014/main" id="{AB22FF26-07EC-4685-9A9B-C0E498310C21}"/>
                  </a:ext>
                </a:extLst>
              </p:cNvPr>
              <p:cNvGrpSpPr/>
              <p:nvPr/>
            </p:nvGrpSpPr>
            <p:grpSpPr>
              <a:xfrm>
                <a:off x="3952693" y="1808542"/>
                <a:ext cx="387350" cy="679450"/>
                <a:chOff x="2475795" y="1623190"/>
                <a:chExt cx="387350" cy="679450"/>
              </a:xfrm>
            </p:grpSpPr>
            <p:sp>
              <p:nvSpPr>
                <p:cNvPr id="33" name="Freeform 47">
                  <a:extLst>
                    <a:ext uri="{FF2B5EF4-FFF2-40B4-BE49-F238E27FC236}">
                      <a16:creationId xmlns:a16="http://schemas.microsoft.com/office/drawing/2014/main" id="{F4784893-57F8-4D96-924C-910DD00493C5}"/>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close/>
                    </a:path>
                  </a:pathLst>
                </a:custGeom>
                <a:solidFill>
                  <a:srgbClr val="EECDBC"/>
                </a:solidFill>
                <a:ln>
                  <a:noFill/>
                </a:ln>
                <a:effectLst>
                  <a:outerShdw blurRad="44450" dist="27940" dir="5400000" algn="ctr">
                    <a:srgbClr val="000000">
                      <a:alpha val="32000"/>
                    </a:srgbClr>
                  </a:outerShdw>
                </a:effectLst>
                <a:scene3d>
                  <a:camera prst="orthographicFront">
                    <a:rot lat="0" lon="0" rev="0"/>
                  </a:camera>
                  <a:lightRig rig="balanced" dir="t">
                    <a:rot lat="0" lon="0" rev="9000000"/>
                  </a:lightRig>
                </a:scene3d>
                <a:sp3d>
                  <a:bevelT w="101600" h="508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4" name="Freeform 48">
                  <a:extLst>
                    <a:ext uri="{FF2B5EF4-FFF2-40B4-BE49-F238E27FC236}">
                      <a16:creationId xmlns:a16="http://schemas.microsoft.com/office/drawing/2014/main" id="{BFDA1FCA-0B10-4D79-B368-3F5DCDCE0E8C}"/>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5" name="Freeform 49">
                  <a:extLst>
                    <a:ext uri="{FF2B5EF4-FFF2-40B4-BE49-F238E27FC236}">
                      <a16:creationId xmlns:a16="http://schemas.microsoft.com/office/drawing/2014/main" id="{53EFD1FB-9050-4EC7-88AD-F876A6349E80}"/>
                    </a:ext>
                  </a:extLst>
                </p:cNvPr>
                <p:cNvSpPr>
                  <a:spLocks/>
                </p:cNvSpPr>
                <p:nvPr/>
              </p:nvSpPr>
              <p:spPr bwMode="auto">
                <a:xfrm>
                  <a:off x="2559933" y="1985010"/>
                  <a:ext cx="222250" cy="176342"/>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close/>
                    </a:path>
                  </a:pathLst>
                </a:custGeom>
                <a:solidFill>
                  <a:srgbClr val="F4857E"/>
                </a:solidFill>
                <a:ln>
                  <a:noFill/>
                </a:ln>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6" name="Freeform 50">
                  <a:extLst>
                    <a:ext uri="{FF2B5EF4-FFF2-40B4-BE49-F238E27FC236}">
                      <a16:creationId xmlns:a16="http://schemas.microsoft.com/office/drawing/2014/main" id="{78191891-A9EA-43B1-ABC2-253AC3A82454}"/>
                    </a:ext>
                  </a:extLst>
                </p:cNvPr>
                <p:cNvSpPr>
                  <a:spLocks/>
                </p:cNvSpPr>
                <p:nvPr/>
              </p:nvSpPr>
              <p:spPr bwMode="auto">
                <a:xfrm>
                  <a:off x="2559933" y="2096265"/>
                  <a:ext cx="222250" cy="141288"/>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grpSp>
            <p:nvGrpSpPr>
              <p:cNvPr id="37" name="Group 36">
                <a:extLst>
                  <a:ext uri="{FF2B5EF4-FFF2-40B4-BE49-F238E27FC236}">
                    <a16:creationId xmlns:a16="http://schemas.microsoft.com/office/drawing/2014/main" id="{72E56E26-7042-45FD-A9F7-3EBDF5927F9B}"/>
                  </a:ext>
                </a:extLst>
              </p:cNvPr>
              <p:cNvGrpSpPr/>
              <p:nvPr/>
            </p:nvGrpSpPr>
            <p:grpSpPr>
              <a:xfrm>
                <a:off x="4324357" y="1808542"/>
                <a:ext cx="387350" cy="679450"/>
                <a:chOff x="2475795" y="1623190"/>
                <a:chExt cx="387350" cy="679450"/>
              </a:xfrm>
            </p:grpSpPr>
            <p:sp>
              <p:nvSpPr>
                <p:cNvPr id="38" name="Freeform 47">
                  <a:extLst>
                    <a:ext uri="{FF2B5EF4-FFF2-40B4-BE49-F238E27FC236}">
                      <a16:creationId xmlns:a16="http://schemas.microsoft.com/office/drawing/2014/main" id="{E429E25B-4C94-4BAC-8569-B0BB3233965A}"/>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close/>
                    </a:path>
                  </a:pathLst>
                </a:custGeom>
                <a:solidFill>
                  <a:srgbClr val="EECDBC"/>
                </a:solidFill>
                <a:ln>
                  <a:noFill/>
                </a:ln>
                <a:effectLst>
                  <a:outerShdw blurRad="44450" dist="27940" dir="5400000" algn="ctr">
                    <a:srgbClr val="000000">
                      <a:alpha val="32000"/>
                    </a:srgbClr>
                  </a:outerShdw>
                </a:effectLst>
                <a:scene3d>
                  <a:camera prst="orthographicFront">
                    <a:rot lat="0" lon="0" rev="0"/>
                  </a:camera>
                  <a:lightRig rig="balanced" dir="t">
                    <a:rot lat="0" lon="0" rev="9000000"/>
                  </a:lightRig>
                </a:scene3d>
                <a:sp3d>
                  <a:bevelT w="101600" h="508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9" name="Freeform 48">
                  <a:extLst>
                    <a:ext uri="{FF2B5EF4-FFF2-40B4-BE49-F238E27FC236}">
                      <a16:creationId xmlns:a16="http://schemas.microsoft.com/office/drawing/2014/main" id="{EDFDAD5A-ADAE-48F6-9DFE-415BF6AD25A7}"/>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40" name="Freeform 49">
                  <a:extLst>
                    <a:ext uri="{FF2B5EF4-FFF2-40B4-BE49-F238E27FC236}">
                      <a16:creationId xmlns:a16="http://schemas.microsoft.com/office/drawing/2014/main" id="{328A8F5E-CF97-41C3-9695-43E39E1C94D0}"/>
                    </a:ext>
                  </a:extLst>
                </p:cNvPr>
                <p:cNvSpPr>
                  <a:spLocks/>
                </p:cNvSpPr>
                <p:nvPr/>
              </p:nvSpPr>
              <p:spPr bwMode="auto">
                <a:xfrm>
                  <a:off x="2559933" y="1985010"/>
                  <a:ext cx="222250" cy="176342"/>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close/>
                    </a:path>
                  </a:pathLst>
                </a:custGeom>
                <a:solidFill>
                  <a:srgbClr val="F4857E"/>
                </a:solidFill>
                <a:ln>
                  <a:noFill/>
                </a:ln>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41" name="Freeform 50">
                  <a:extLst>
                    <a:ext uri="{FF2B5EF4-FFF2-40B4-BE49-F238E27FC236}">
                      <a16:creationId xmlns:a16="http://schemas.microsoft.com/office/drawing/2014/main" id="{0CC0264D-29AD-425F-97F2-3F6954BDBAB6}"/>
                    </a:ext>
                  </a:extLst>
                </p:cNvPr>
                <p:cNvSpPr>
                  <a:spLocks/>
                </p:cNvSpPr>
                <p:nvPr/>
              </p:nvSpPr>
              <p:spPr bwMode="auto">
                <a:xfrm>
                  <a:off x="2559933" y="2096265"/>
                  <a:ext cx="222250" cy="141288"/>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grpSp>
            <p:nvGrpSpPr>
              <p:cNvPr id="42" name="Group 41">
                <a:extLst>
                  <a:ext uri="{FF2B5EF4-FFF2-40B4-BE49-F238E27FC236}">
                    <a16:creationId xmlns:a16="http://schemas.microsoft.com/office/drawing/2014/main" id="{9F2C3468-2327-4055-9E1E-58D70AE628BB}"/>
                  </a:ext>
                </a:extLst>
              </p:cNvPr>
              <p:cNvGrpSpPr/>
              <p:nvPr/>
            </p:nvGrpSpPr>
            <p:grpSpPr>
              <a:xfrm>
                <a:off x="4696021" y="1808542"/>
                <a:ext cx="387350" cy="679450"/>
                <a:chOff x="2475795" y="1623190"/>
                <a:chExt cx="387350" cy="679450"/>
              </a:xfrm>
            </p:grpSpPr>
            <p:sp>
              <p:nvSpPr>
                <p:cNvPr id="43" name="Freeform 47">
                  <a:extLst>
                    <a:ext uri="{FF2B5EF4-FFF2-40B4-BE49-F238E27FC236}">
                      <a16:creationId xmlns:a16="http://schemas.microsoft.com/office/drawing/2014/main" id="{988883D9-BCFC-4FAC-8B90-2BF9A3B88793}"/>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close/>
                    </a:path>
                  </a:pathLst>
                </a:custGeom>
                <a:solidFill>
                  <a:srgbClr val="EECDBC"/>
                </a:solidFill>
                <a:ln>
                  <a:noFill/>
                </a:ln>
                <a:effectLst>
                  <a:outerShdw blurRad="44450" dist="27940" dir="5400000" algn="ctr">
                    <a:srgbClr val="000000">
                      <a:alpha val="32000"/>
                    </a:srgbClr>
                  </a:outerShdw>
                </a:effectLst>
                <a:scene3d>
                  <a:camera prst="orthographicFront">
                    <a:rot lat="0" lon="0" rev="0"/>
                  </a:camera>
                  <a:lightRig rig="balanced" dir="t">
                    <a:rot lat="0" lon="0" rev="9000000"/>
                  </a:lightRig>
                </a:scene3d>
                <a:sp3d>
                  <a:bevelT w="101600" h="508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44" name="Freeform 48">
                  <a:extLst>
                    <a:ext uri="{FF2B5EF4-FFF2-40B4-BE49-F238E27FC236}">
                      <a16:creationId xmlns:a16="http://schemas.microsoft.com/office/drawing/2014/main" id="{078BEB60-90CB-4DCF-87A5-39BA298D2D55}"/>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45" name="Freeform 49">
                  <a:extLst>
                    <a:ext uri="{FF2B5EF4-FFF2-40B4-BE49-F238E27FC236}">
                      <a16:creationId xmlns:a16="http://schemas.microsoft.com/office/drawing/2014/main" id="{3DE4D9AD-4DAA-4F69-BBEE-37DC3EFFACB4}"/>
                    </a:ext>
                  </a:extLst>
                </p:cNvPr>
                <p:cNvSpPr>
                  <a:spLocks/>
                </p:cNvSpPr>
                <p:nvPr/>
              </p:nvSpPr>
              <p:spPr bwMode="auto">
                <a:xfrm>
                  <a:off x="2559933" y="1985010"/>
                  <a:ext cx="222250" cy="176342"/>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close/>
                    </a:path>
                  </a:pathLst>
                </a:custGeom>
                <a:solidFill>
                  <a:srgbClr val="F4857E"/>
                </a:solidFill>
                <a:ln>
                  <a:noFill/>
                </a:ln>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46" name="Freeform 50">
                  <a:extLst>
                    <a:ext uri="{FF2B5EF4-FFF2-40B4-BE49-F238E27FC236}">
                      <a16:creationId xmlns:a16="http://schemas.microsoft.com/office/drawing/2014/main" id="{ACB0F37F-3B17-4B60-812E-EA82CD69AF87}"/>
                    </a:ext>
                  </a:extLst>
                </p:cNvPr>
                <p:cNvSpPr>
                  <a:spLocks/>
                </p:cNvSpPr>
                <p:nvPr/>
              </p:nvSpPr>
              <p:spPr bwMode="auto">
                <a:xfrm>
                  <a:off x="2559933" y="2096265"/>
                  <a:ext cx="222250" cy="141288"/>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grpSp>
            <p:nvGrpSpPr>
              <p:cNvPr id="47" name="Group 46">
                <a:extLst>
                  <a:ext uri="{FF2B5EF4-FFF2-40B4-BE49-F238E27FC236}">
                    <a16:creationId xmlns:a16="http://schemas.microsoft.com/office/drawing/2014/main" id="{50759C14-723E-40D8-96CF-E6CF98697762}"/>
                  </a:ext>
                </a:extLst>
              </p:cNvPr>
              <p:cNvGrpSpPr/>
              <p:nvPr/>
            </p:nvGrpSpPr>
            <p:grpSpPr>
              <a:xfrm>
                <a:off x="5067685" y="1808542"/>
                <a:ext cx="387350" cy="679450"/>
                <a:chOff x="2475795" y="1623190"/>
                <a:chExt cx="387350" cy="679450"/>
              </a:xfrm>
            </p:grpSpPr>
            <p:sp>
              <p:nvSpPr>
                <p:cNvPr id="48" name="Freeform 47">
                  <a:extLst>
                    <a:ext uri="{FF2B5EF4-FFF2-40B4-BE49-F238E27FC236}">
                      <a16:creationId xmlns:a16="http://schemas.microsoft.com/office/drawing/2014/main" id="{92F961B6-1531-49D0-A35D-64F663863C5B}"/>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close/>
                    </a:path>
                  </a:pathLst>
                </a:custGeom>
                <a:solidFill>
                  <a:srgbClr val="EECDBC"/>
                </a:solidFill>
                <a:ln>
                  <a:noFill/>
                </a:ln>
                <a:effectLst>
                  <a:outerShdw blurRad="44450" dist="27940" dir="5400000" algn="ctr">
                    <a:srgbClr val="000000">
                      <a:alpha val="32000"/>
                    </a:srgbClr>
                  </a:outerShdw>
                </a:effectLst>
                <a:scene3d>
                  <a:camera prst="orthographicFront">
                    <a:rot lat="0" lon="0" rev="0"/>
                  </a:camera>
                  <a:lightRig rig="balanced" dir="t">
                    <a:rot lat="0" lon="0" rev="9000000"/>
                  </a:lightRig>
                </a:scene3d>
                <a:sp3d>
                  <a:bevelT w="101600" h="508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49" name="Freeform 48">
                  <a:extLst>
                    <a:ext uri="{FF2B5EF4-FFF2-40B4-BE49-F238E27FC236}">
                      <a16:creationId xmlns:a16="http://schemas.microsoft.com/office/drawing/2014/main" id="{8972FFD9-773B-4EE0-8755-1E6ADAEE1861}"/>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50" name="Freeform 49">
                  <a:extLst>
                    <a:ext uri="{FF2B5EF4-FFF2-40B4-BE49-F238E27FC236}">
                      <a16:creationId xmlns:a16="http://schemas.microsoft.com/office/drawing/2014/main" id="{3B76F73F-B8B7-491D-809D-A5FF4946C984}"/>
                    </a:ext>
                  </a:extLst>
                </p:cNvPr>
                <p:cNvSpPr>
                  <a:spLocks/>
                </p:cNvSpPr>
                <p:nvPr/>
              </p:nvSpPr>
              <p:spPr bwMode="auto">
                <a:xfrm>
                  <a:off x="2559933" y="1985010"/>
                  <a:ext cx="222250" cy="176342"/>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close/>
                    </a:path>
                  </a:pathLst>
                </a:custGeom>
                <a:solidFill>
                  <a:srgbClr val="F4857E"/>
                </a:solidFill>
                <a:ln>
                  <a:noFill/>
                </a:ln>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51" name="Freeform 50">
                  <a:extLst>
                    <a:ext uri="{FF2B5EF4-FFF2-40B4-BE49-F238E27FC236}">
                      <a16:creationId xmlns:a16="http://schemas.microsoft.com/office/drawing/2014/main" id="{8DC579F0-95AD-4CDB-8A93-B443968DF2D5}"/>
                    </a:ext>
                  </a:extLst>
                </p:cNvPr>
                <p:cNvSpPr>
                  <a:spLocks/>
                </p:cNvSpPr>
                <p:nvPr/>
              </p:nvSpPr>
              <p:spPr bwMode="auto">
                <a:xfrm>
                  <a:off x="2559933" y="2096265"/>
                  <a:ext cx="222250" cy="141288"/>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grpSp>
            <p:nvGrpSpPr>
              <p:cNvPr id="52" name="Group 51">
                <a:extLst>
                  <a:ext uri="{FF2B5EF4-FFF2-40B4-BE49-F238E27FC236}">
                    <a16:creationId xmlns:a16="http://schemas.microsoft.com/office/drawing/2014/main" id="{62812A0E-2A5B-4E4A-8D78-FC3E0236DF51}"/>
                  </a:ext>
                </a:extLst>
              </p:cNvPr>
              <p:cNvGrpSpPr/>
              <p:nvPr/>
            </p:nvGrpSpPr>
            <p:grpSpPr>
              <a:xfrm>
                <a:off x="5439349" y="1808542"/>
                <a:ext cx="387350" cy="679450"/>
                <a:chOff x="2475795" y="1623190"/>
                <a:chExt cx="387350" cy="679450"/>
              </a:xfrm>
            </p:grpSpPr>
            <p:sp>
              <p:nvSpPr>
                <p:cNvPr id="53" name="Freeform 47">
                  <a:extLst>
                    <a:ext uri="{FF2B5EF4-FFF2-40B4-BE49-F238E27FC236}">
                      <a16:creationId xmlns:a16="http://schemas.microsoft.com/office/drawing/2014/main" id="{23974094-DD66-44E3-B4CA-1051754B5F18}"/>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close/>
                    </a:path>
                  </a:pathLst>
                </a:custGeom>
                <a:solidFill>
                  <a:srgbClr val="EECDBC"/>
                </a:solidFill>
                <a:ln>
                  <a:noFill/>
                </a:ln>
                <a:effectLst>
                  <a:outerShdw blurRad="44450" dist="27940" dir="5400000" algn="ctr">
                    <a:srgbClr val="000000">
                      <a:alpha val="32000"/>
                    </a:srgbClr>
                  </a:outerShdw>
                </a:effectLst>
                <a:scene3d>
                  <a:camera prst="orthographicFront">
                    <a:rot lat="0" lon="0" rev="0"/>
                  </a:camera>
                  <a:lightRig rig="balanced" dir="t">
                    <a:rot lat="0" lon="0" rev="9000000"/>
                  </a:lightRig>
                </a:scene3d>
                <a:sp3d>
                  <a:bevelT w="101600" h="508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54" name="Freeform 48">
                  <a:extLst>
                    <a:ext uri="{FF2B5EF4-FFF2-40B4-BE49-F238E27FC236}">
                      <a16:creationId xmlns:a16="http://schemas.microsoft.com/office/drawing/2014/main" id="{D86C7B69-B57E-4C31-94DF-B4205AD1BD84}"/>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55" name="Freeform 49">
                  <a:extLst>
                    <a:ext uri="{FF2B5EF4-FFF2-40B4-BE49-F238E27FC236}">
                      <a16:creationId xmlns:a16="http://schemas.microsoft.com/office/drawing/2014/main" id="{AEF00750-AF27-4400-877A-BA067E6AE018}"/>
                    </a:ext>
                  </a:extLst>
                </p:cNvPr>
                <p:cNvSpPr>
                  <a:spLocks/>
                </p:cNvSpPr>
                <p:nvPr/>
              </p:nvSpPr>
              <p:spPr bwMode="auto">
                <a:xfrm>
                  <a:off x="2559933" y="1985010"/>
                  <a:ext cx="222250" cy="176342"/>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close/>
                    </a:path>
                  </a:pathLst>
                </a:custGeom>
                <a:solidFill>
                  <a:srgbClr val="F4857E"/>
                </a:solidFill>
                <a:ln>
                  <a:noFill/>
                </a:ln>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56" name="Freeform 50">
                  <a:extLst>
                    <a:ext uri="{FF2B5EF4-FFF2-40B4-BE49-F238E27FC236}">
                      <a16:creationId xmlns:a16="http://schemas.microsoft.com/office/drawing/2014/main" id="{30AD069F-3A7B-4E58-AFCF-F85EBF242886}"/>
                    </a:ext>
                  </a:extLst>
                </p:cNvPr>
                <p:cNvSpPr>
                  <a:spLocks/>
                </p:cNvSpPr>
                <p:nvPr/>
              </p:nvSpPr>
              <p:spPr bwMode="auto">
                <a:xfrm>
                  <a:off x="2559933" y="2096265"/>
                  <a:ext cx="222250" cy="141288"/>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grpSp>
            <p:nvGrpSpPr>
              <p:cNvPr id="57" name="Group 56">
                <a:extLst>
                  <a:ext uri="{FF2B5EF4-FFF2-40B4-BE49-F238E27FC236}">
                    <a16:creationId xmlns:a16="http://schemas.microsoft.com/office/drawing/2014/main" id="{4DA6526F-5D7E-4898-B3AA-C129EC4ACE0F}"/>
                  </a:ext>
                </a:extLst>
              </p:cNvPr>
              <p:cNvGrpSpPr/>
              <p:nvPr/>
            </p:nvGrpSpPr>
            <p:grpSpPr>
              <a:xfrm>
                <a:off x="3253204" y="1905806"/>
                <a:ext cx="387350" cy="558549"/>
                <a:chOff x="5457525" y="2198758"/>
                <a:chExt cx="387350" cy="558549"/>
              </a:xfrm>
            </p:grpSpPr>
            <p:sp>
              <p:nvSpPr>
                <p:cNvPr id="58" name="Freeform: Shape 57">
                  <a:extLst>
                    <a:ext uri="{FF2B5EF4-FFF2-40B4-BE49-F238E27FC236}">
                      <a16:creationId xmlns:a16="http://schemas.microsoft.com/office/drawing/2014/main" id="{E84AB404-B36A-4B5F-835A-BE1593D1FF43}"/>
                    </a:ext>
                  </a:extLst>
                </p:cNvPr>
                <p:cNvSpPr/>
                <p:nvPr/>
              </p:nvSpPr>
              <p:spPr>
                <a:xfrm>
                  <a:off x="5457525" y="2211081"/>
                  <a:ext cx="387350" cy="546226"/>
                </a:xfrm>
                <a:custGeom>
                  <a:avLst/>
                  <a:gdLst>
                    <a:gd name="connsiteX0" fmla="*/ 41910 w 285750"/>
                    <a:gd name="connsiteY0" fmla="*/ 0 h 419100"/>
                    <a:gd name="connsiteX1" fmla="*/ 19050 w 285750"/>
                    <a:gd name="connsiteY1" fmla="*/ 83820 h 419100"/>
                    <a:gd name="connsiteX2" fmla="*/ 0 w 285750"/>
                    <a:gd name="connsiteY2" fmla="*/ 186690 h 419100"/>
                    <a:gd name="connsiteX3" fmla="*/ 38100 w 285750"/>
                    <a:gd name="connsiteY3" fmla="*/ 285750 h 419100"/>
                    <a:gd name="connsiteX4" fmla="*/ 41910 w 285750"/>
                    <a:gd name="connsiteY4" fmla="*/ 350520 h 419100"/>
                    <a:gd name="connsiteX5" fmla="*/ 91440 w 285750"/>
                    <a:gd name="connsiteY5" fmla="*/ 419100 h 419100"/>
                    <a:gd name="connsiteX6" fmla="*/ 186690 w 285750"/>
                    <a:gd name="connsiteY6" fmla="*/ 415290 h 419100"/>
                    <a:gd name="connsiteX7" fmla="*/ 243840 w 285750"/>
                    <a:gd name="connsiteY7" fmla="*/ 350520 h 419100"/>
                    <a:gd name="connsiteX8" fmla="*/ 251460 w 285750"/>
                    <a:gd name="connsiteY8" fmla="*/ 262890 h 419100"/>
                    <a:gd name="connsiteX9" fmla="*/ 285750 w 285750"/>
                    <a:gd name="connsiteY9" fmla="*/ 198120 h 419100"/>
                    <a:gd name="connsiteX10" fmla="*/ 281940 w 285750"/>
                    <a:gd name="connsiteY10" fmla="*/ 114300 h 419100"/>
                    <a:gd name="connsiteX11" fmla="*/ 247650 w 285750"/>
                    <a:gd name="connsiteY11" fmla="*/ 0 h 419100"/>
                    <a:gd name="connsiteX12" fmla="*/ 171450 w 285750"/>
                    <a:gd name="connsiteY12" fmla="*/ 26670 h 419100"/>
                    <a:gd name="connsiteX13" fmla="*/ 41910 w 285750"/>
                    <a:gd name="connsiteY13" fmla="*/ 0 h 419100"/>
                    <a:gd name="connsiteX0" fmla="*/ 42339 w 286179"/>
                    <a:gd name="connsiteY0" fmla="*/ 0 h 419100"/>
                    <a:gd name="connsiteX1" fmla="*/ 19479 w 286179"/>
                    <a:gd name="connsiteY1" fmla="*/ 83820 h 419100"/>
                    <a:gd name="connsiteX2" fmla="*/ 429 w 286179"/>
                    <a:gd name="connsiteY2" fmla="*/ 186690 h 419100"/>
                    <a:gd name="connsiteX3" fmla="*/ 38529 w 286179"/>
                    <a:gd name="connsiteY3" fmla="*/ 285750 h 419100"/>
                    <a:gd name="connsiteX4" fmla="*/ 42339 w 286179"/>
                    <a:gd name="connsiteY4" fmla="*/ 350520 h 419100"/>
                    <a:gd name="connsiteX5" fmla="*/ 91869 w 286179"/>
                    <a:gd name="connsiteY5" fmla="*/ 419100 h 419100"/>
                    <a:gd name="connsiteX6" fmla="*/ 187119 w 286179"/>
                    <a:gd name="connsiteY6" fmla="*/ 415290 h 419100"/>
                    <a:gd name="connsiteX7" fmla="*/ 244269 w 286179"/>
                    <a:gd name="connsiteY7" fmla="*/ 350520 h 419100"/>
                    <a:gd name="connsiteX8" fmla="*/ 251889 w 286179"/>
                    <a:gd name="connsiteY8" fmla="*/ 262890 h 419100"/>
                    <a:gd name="connsiteX9" fmla="*/ 286179 w 286179"/>
                    <a:gd name="connsiteY9" fmla="*/ 198120 h 419100"/>
                    <a:gd name="connsiteX10" fmla="*/ 282369 w 286179"/>
                    <a:gd name="connsiteY10" fmla="*/ 114300 h 419100"/>
                    <a:gd name="connsiteX11" fmla="*/ 248079 w 286179"/>
                    <a:gd name="connsiteY11" fmla="*/ 0 h 419100"/>
                    <a:gd name="connsiteX12" fmla="*/ 171879 w 286179"/>
                    <a:gd name="connsiteY12" fmla="*/ 26670 h 419100"/>
                    <a:gd name="connsiteX13" fmla="*/ 42339 w 286179"/>
                    <a:gd name="connsiteY13" fmla="*/ 0 h 419100"/>
                    <a:gd name="connsiteX0" fmla="*/ 45476 w 289316"/>
                    <a:gd name="connsiteY0" fmla="*/ 0 h 419100"/>
                    <a:gd name="connsiteX1" fmla="*/ 22616 w 289316"/>
                    <a:gd name="connsiteY1" fmla="*/ 83820 h 419100"/>
                    <a:gd name="connsiteX2" fmla="*/ 3566 w 289316"/>
                    <a:gd name="connsiteY2" fmla="*/ 186690 h 419100"/>
                    <a:gd name="connsiteX3" fmla="*/ 41666 w 289316"/>
                    <a:gd name="connsiteY3" fmla="*/ 285750 h 419100"/>
                    <a:gd name="connsiteX4" fmla="*/ 45476 w 289316"/>
                    <a:gd name="connsiteY4" fmla="*/ 350520 h 419100"/>
                    <a:gd name="connsiteX5" fmla="*/ 95006 w 289316"/>
                    <a:gd name="connsiteY5" fmla="*/ 419100 h 419100"/>
                    <a:gd name="connsiteX6" fmla="*/ 190256 w 289316"/>
                    <a:gd name="connsiteY6" fmla="*/ 415290 h 419100"/>
                    <a:gd name="connsiteX7" fmla="*/ 247406 w 289316"/>
                    <a:gd name="connsiteY7" fmla="*/ 350520 h 419100"/>
                    <a:gd name="connsiteX8" fmla="*/ 255026 w 289316"/>
                    <a:gd name="connsiteY8" fmla="*/ 262890 h 419100"/>
                    <a:gd name="connsiteX9" fmla="*/ 289316 w 289316"/>
                    <a:gd name="connsiteY9" fmla="*/ 198120 h 419100"/>
                    <a:gd name="connsiteX10" fmla="*/ 285506 w 289316"/>
                    <a:gd name="connsiteY10" fmla="*/ 114300 h 419100"/>
                    <a:gd name="connsiteX11" fmla="*/ 251216 w 289316"/>
                    <a:gd name="connsiteY11" fmla="*/ 0 h 419100"/>
                    <a:gd name="connsiteX12" fmla="*/ 175016 w 289316"/>
                    <a:gd name="connsiteY12" fmla="*/ 26670 h 419100"/>
                    <a:gd name="connsiteX13" fmla="*/ 45476 w 289316"/>
                    <a:gd name="connsiteY13" fmla="*/ 0 h 419100"/>
                    <a:gd name="connsiteX0" fmla="*/ 45476 w 289316"/>
                    <a:gd name="connsiteY0" fmla="*/ 0 h 419100"/>
                    <a:gd name="connsiteX1" fmla="*/ 22616 w 289316"/>
                    <a:gd name="connsiteY1" fmla="*/ 83820 h 419100"/>
                    <a:gd name="connsiteX2" fmla="*/ 3566 w 289316"/>
                    <a:gd name="connsiteY2" fmla="*/ 186690 h 419100"/>
                    <a:gd name="connsiteX3" fmla="*/ 41666 w 289316"/>
                    <a:gd name="connsiteY3" fmla="*/ 285750 h 419100"/>
                    <a:gd name="connsiteX4" fmla="*/ 45476 w 289316"/>
                    <a:gd name="connsiteY4" fmla="*/ 350520 h 419100"/>
                    <a:gd name="connsiteX5" fmla="*/ 95006 w 289316"/>
                    <a:gd name="connsiteY5" fmla="*/ 419100 h 419100"/>
                    <a:gd name="connsiteX6" fmla="*/ 190256 w 289316"/>
                    <a:gd name="connsiteY6" fmla="*/ 415290 h 419100"/>
                    <a:gd name="connsiteX7" fmla="*/ 247406 w 289316"/>
                    <a:gd name="connsiteY7" fmla="*/ 350520 h 419100"/>
                    <a:gd name="connsiteX8" fmla="*/ 255026 w 289316"/>
                    <a:gd name="connsiteY8" fmla="*/ 262890 h 419100"/>
                    <a:gd name="connsiteX9" fmla="*/ 289316 w 289316"/>
                    <a:gd name="connsiteY9" fmla="*/ 198120 h 419100"/>
                    <a:gd name="connsiteX10" fmla="*/ 285506 w 289316"/>
                    <a:gd name="connsiteY10" fmla="*/ 114300 h 419100"/>
                    <a:gd name="connsiteX11" fmla="*/ 251216 w 289316"/>
                    <a:gd name="connsiteY11" fmla="*/ 0 h 419100"/>
                    <a:gd name="connsiteX12" fmla="*/ 175016 w 289316"/>
                    <a:gd name="connsiteY12" fmla="*/ 26670 h 419100"/>
                    <a:gd name="connsiteX13" fmla="*/ 45476 w 289316"/>
                    <a:gd name="connsiteY13" fmla="*/ 0 h 419100"/>
                    <a:gd name="connsiteX0" fmla="*/ 45476 w 289316"/>
                    <a:gd name="connsiteY0" fmla="*/ 0 h 419100"/>
                    <a:gd name="connsiteX1" fmla="*/ 22616 w 289316"/>
                    <a:gd name="connsiteY1" fmla="*/ 83820 h 419100"/>
                    <a:gd name="connsiteX2" fmla="*/ 3566 w 289316"/>
                    <a:gd name="connsiteY2" fmla="*/ 186690 h 419100"/>
                    <a:gd name="connsiteX3" fmla="*/ 41666 w 289316"/>
                    <a:gd name="connsiteY3" fmla="*/ 285750 h 419100"/>
                    <a:gd name="connsiteX4" fmla="*/ 45476 w 289316"/>
                    <a:gd name="connsiteY4" fmla="*/ 350520 h 419100"/>
                    <a:gd name="connsiteX5" fmla="*/ 95006 w 289316"/>
                    <a:gd name="connsiteY5" fmla="*/ 419100 h 419100"/>
                    <a:gd name="connsiteX6" fmla="*/ 190256 w 289316"/>
                    <a:gd name="connsiteY6" fmla="*/ 415290 h 419100"/>
                    <a:gd name="connsiteX7" fmla="*/ 247406 w 289316"/>
                    <a:gd name="connsiteY7" fmla="*/ 350520 h 419100"/>
                    <a:gd name="connsiteX8" fmla="*/ 255026 w 289316"/>
                    <a:gd name="connsiteY8" fmla="*/ 262890 h 419100"/>
                    <a:gd name="connsiteX9" fmla="*/ 289316 w 289316"/>
                    <a:gd name="connsiteY9" fmla="*/ 198120 h 419100"/>
                    <a:gd name="connsiteX10" fmla="*/ 285506 w 289316"/>
                    <a:gd name="connsiteY10" fmla="*/ 114300 h 419100"/>
                    <a:gd name="connsiteX11" fmla="*/ 251216 w 289316"/>
                    <a:gd name="connsiteY11" fmla="*/ 0 h 419100"/>
                    <a:gd name="connsiteX12" fmla="*/ 175016 w 289316"/>
                    <a:gd name="connsiteY12" fmla="*/ 26670 h 419100"/>
                    <a:gd name="connsiteX13" fmla="*/ 45476 w 289316"/>
                    <a:gd name="connsiteY13" fmla="*/ 0 h 419100"/>
                    <a:gd name="connsiteX0" fmla="*/ 41910 w 285750"/>
                    <a:gd name="connsiteY0" fmla="*/ 0 h 419100"/>
                    <a:gd name="connsiteX1" fmla="*/ 0 w 285750"/>
                    <a:gd name="connsiteY1" fmla="*/ 186690 h 419100"/>
                    <a:gd name="connsiteX2" fmla="*/ 38100 w 285750"/>
                    <a:gd name="connsiteY2" fmla="*/ 285750 h 419100"/>
                    <a:gd name="connsiteX3" fmla="*/ 41910 w 285750"/>
                    <a:gd name="connsiteY3" fmla="*/ 350520 h 419100"/>
                    <a:gd name="connsiteX4" fmla="*/ 91440 w 285750"/>
                    <a:gd name="connsiteY4" fmla="*/ 419100 h 419100"/>
                    <a:gd name="connsiteX5" fmla="*/ 186690 w 285750"/>
                    <a:gd name="connsiteY5" fmla="*/ 415290 h 419100"/>
                    <a:gd name="connsiteX6" fmla="*/ 243840 w 285750"/>
                    <a:gd name="connsiteY6" fmla="*/ 350520 h 419100"/>
                    <a:gd name="connsiteX7" fmla="*/ 251460 w 285750"/>
                    <a:gd name="connsiteY7" fmla="*/ 262890 h 419100"/>
                    <a:gd name="connsiteX8" fmla="*/ 285750 w 285750"/>
                    <a:gd name="connsiteY8" fmla="*/ 198120 h 419100"/>
                    <a:gd name="connsiteX9" fmla="*/ 281940 w 285750"/>
                    <a:gd name="connsiteY9" fmla="*/ 114300 h 419100"/>
                    <a:gd name="connsiteX10" fmla="*/ 247650 w 285750"/>
                    <a:gd name="connsiteY10" fmla="*/ 0 h 419100"/>
                    <a:gd name="connsiteX11" fmla="*/ 171450 w 285750"/>
                    <a:gd name="connsiteY11" fmla="*/ 26670 h 419100"/>
                    <a:gd name="connsiteX12" fmla="*/ 41910 w 285750"/>
                    <a:gd name="connsiteY12" fmla="*/ 0 h 419100"/>
                    <a:gd name="connsiteX0" fmla="*/ 41910 w 285750"/>
                    <a:gd name="connsiteY0" fmla="*/ 0 h 419100"/>
                    <a:gd name="connsiteX1" fmla="*/ 0 w 285750"/>
                    <a:gd name="connsiteY1" fmla="*/ 186690 h 419100"/>
                    <a:gd name="connsiteX2" fmla="*/ 38100 w 285750"/>
                    <a:gd name="connsiteY2" fmla="*/ 285750 h 419100"/>
                    <a:gd name="connsiteX3" fmla="*/ 91440 w 285750"/>
                    <a:gd name="connsiteY3" fmla="*/ 419100 h 419100"/>
                    <a:gd name="connsiteX4" fmla="*/ 186690 w 285750"/>
                    <a:gd name="connsiteY4" fmla="*/ 415290 h 419100"/>
                    <a:gd name="connsiteX5" fmla="*/ 243840 w 285750"/>
                    <a:gd name="connsiteY5" fmla="*/ 350520 h 419100"/>
                    <a:gd name="connsiteX6" fmla="*/ 251460 w 285750"/>
                    <a:gd name="connsiteY6" fmla="*/ 262890 h 419100"/>
                    <a:gd name="connsiteX7" fmla="*/ 285750 w 285750"/>
                    <a:gd name="connsiteY7" fmla="*/ 198120 h 419100"/>
                    <a:gd name="connsiteX8" fmla="*/ 281940 w 285750"/>
                    <a:gd name="connsiteY8" fmla="*/ 114300 h 419100"/>
                    <a:gd name="connsiteX9" fmla="*/ 247650 w 285750"/>
                    <a:gd name="connsiteY9" fmla="*/ 0 h 419100"/>
                    <a:gd name="connsiteX10" fmla="*/ 171450 w 285750"/>
                    <a:gd name="connsiteY10" fmla="*/ 26670 h 419100"/>
                    <a:gd name="connsiteX11" fmla="*/ 41910 w 285750"/>
                    <a:gd name="connsiteY11" fmla="*/ 0 h 419100"/>
                    <a:gd name="connsiteX0" fmla="*/ 41910 w 285750"/>
                    <a:gd name="connsiteY0" fmla="*/ 0 h 419112"/>
                    <a:gd name="connsiteX1" fmla="*/ 0 w 285750"/>
                    <a:gd name="connsiteY1" fmla="*/ 186690 h 419112"/>
                    <a:gd name="connsiteX2" fmla="*/ 38100 w 285750"/>
                    <a:gd name="connsiteY2" fmla="*/ 285750 h 419112"/>
                    <a:gd name="connsiteX3" fmla="*/ 91440 w 285750"/>
                    <a:gd name="connsiteY3" fmla="*/ 419100 h 419112"/>
                    <a:gd name="connsiteX4" fmla="*/ 186690 w 285750"/>
                    <a:gd name="connsiteY4" fmla="*/ 415290 h 419112"/>
                    <a:gd name="connsiteX5" fmla="*/ 243840 w 285750"/>
                    <a:gd name="connsiteY5" fmla="*/ 350520 h 419112"/>
                    <a:gd name="connsiteX6" fmla="*/ 251460 w 285750"/>
                    <a:gd name="connsiteY6" fmla="*/ 262890 h 419112"/>
                    <a:gd name="connsiteX7" fmla="*/ 285750 w 285750"/>
                    <a:gd name="connsiteY7" fmla="*/ 198120 h 419112"/>
                    <a:gd name="connsiteX8" fmla="*/ 281940 w 285750"/>
                    <a:gd name="connsiteY8" fmla="*/ 114300 h 419112"/>
                    <a:gd name="connsiteX9" fmla="*/ 247650 w 285750"/>
                    <a:gd name="connsiteY9" fmla="*/ 0 h 419112"/>
                    <a:gd name="connsiteX10" fmla="*/ 171450 w 285750"/>
                    <a:gd name="connsiteY10" fmla="*/ 26670 h 419112"/>
                    <a:gd name="connsiteX11" fmla="*/ 41910 w 285750"/>
                    <a:gd name="connsiteY11" fmla="*/ 0 h 419112"/>
                    <a:gd name="connsiteX0" fmla="*/ 41910 w 285750"/>
                    <a:gd name="connsiteY0" fmla="*/ 0 h 419112"/>
                    <a:gd name="connsiteX1" fmla="*/ 0 w 285750"/>
                    <a:gd name="connsiteY1" fmla="*/ 186690 h 419112"/>
                    <a:gd name="connsiteX2" fmla="*/ 38100 w 285750"/>
                    <a:gd name="connsiteY2" fmla="*/ 285750 h 419112"/>
                    <a:gd name="connsiteX3" fmla="*/ 91440 w 285750"/>
                    <a:gd name="connsiteY3" fmla="*/ 419100 h 419112"/>
                    <a:gd name="connsiteX4" fmla="*/ 186690 w 285750"/>
                    <a:gd name="connsiteY4" fmla="*/ 415290 h 419112"/>
                    <a:gd name="connsiteX5" fmla="*/ 243840 w 285750"/>
                    <a:gd name="connsiteY5" fmla="*/ 350520 h 419112"/>
                    <a:gd name="connsiteX6" fmla="*/ 251460 w 285750"/>
                    <a:gd name="connsiteY6" fmla="*/ 262890 h 419112"/>
                    <a:gd name="connsiteX7" fmla="*/ 285750 w 285750"/>
                    <a:gd name="connsiteY7" fmla="*/ 198120 h 419112"/>
                    <a:gd name="connsiteX8" fmla="*/ 281940 w 285750"/>
                    <a:gd name="connsiteY8" fmla="*/ 114300 h 419112"/>
                    <a:gd name="connsiteX9" fmla="*/ 247650 w 285750"/>
                    <a:gd name="connsiteY9" fmla="*/ 0 h 419112"/>
                    <a:gd name="connsiteX10" fmla="*/ 171450 w 285750"/>
                    <a:gd name="connsiteY10" fmla="*/ 26670 h 419112"/>
                    <a:gd name="connsiteX11" fmla="*/ 41910 w 285750"/>
                    <a:gd name="connsiteY11" fmla="*/ 0 h 419112"/>
                    <a:gd name="connsiteX0" fmla="*/ 41910 w 285750"/>
                    <a:gd name="connsiteY0" fmla="*/ 0 h 427616"/>
                    <a:gd name="connsiteX1" fmla="*/ 0 w 285750"/>
                    <a:gd name="connsiteY1" fmla="*/ 186690 h 427616"/>
                    <a:gd name="connsiteX2" fmla="*/ 38100 w 285750"/>
                    <a:gd name="connsiteY2" fmla="*/ 285750 h 427616"/>
                    <a:gd name="connsiteX3" fmla="*/ 91440 w 285750"/>
                    <a:gd name="connsiteY3" fmla="*/ 419100 h 427616"/>
                    <a:gd name="connsiteX4" fmla="*/ 186690 w 285750"/>
                    <a:gd name="connsiteY4" fmla="*/ 415290 h 427616"/>
                    <a:gd name="connsiteX5" fmla="*/ 251460 w 285750"/>
                    <a:gd name="connsiteY5" fmla="*/ 262890 h 427616"/>
                    <a:gd name="connsiteX6" fmla="*/ 285750 w 285750"/>
                    <a:gd name="connsiteY6" fmla="*/ 198120 h 427616"/>
                    <a:gd name="connsiteX7" fmla="*/ 281940 w 285750"/>
                    <a:gd name="connsiteY7" fmla="*/ 114300 h 427616"/>
                    <a:gd name="connsiteX8" fmla="*/ 247650 w 285750"/>
                    <a:gd name="connsiteY8" fmla="*/ 0 h 427616"/>
                    <a:gd name="connsiteX9" fmla="*/ 171450 w 285750"/>
                    <a:gd name="connsiteY9" fmla="*/ 26670 h 427616"/>
                    <a:gd name="connsiteX10" fmla="*/ 41910 w 285750"/>
                    <a:gd name="connsiteY10" fmla="*/ 0 h 427616"/>
                    <a:gd name="connsiteX0" fmla="*/ 41910 w 285750"/>
                    <a:gd name="connsiteY0" fmla="*/ 0 h 427616"/>
                    <a:gd name="connsiteX1" fmla="*/ 0 w 285750"/>
                    <a:gd name="connsiteY1" fmla="*/ 186690 h 427616"/>
                    <a:gd name="connsiteX2" fmla="*/ 38100 w 285750"/>
                    <a:gd name="connsiteY2" fmla="*/ 285750 h 427616"/>
                    <a:gd name="connsiteX3" fmla="*/ 91440 w 285750"/>
                    <a:gd name="connsiteY3" fmla="*/ 419100 h 427616"/>
                    <a:gd name="connsiteX4" fmla="*/ 186690 w 285750"/>
                    <a:gd name="connsiteY4" fmla="*/ 415290 h 427616"/>
                    <a:gd name="connsiteX5" fmla="*/ 251460 w 285750"/>
                    <a:gd name="connsiteY5" fmla="*/ 262890 h 427616"/>
                    <a:gd name="connsiteX6" fmla="*/ 285750 w 285750"/>
                    <a:gd name="connsiteY6" fmla="*/ 198120 h 427616"/>
                    <a:gd name="connsiteX7" fmla="*/ 281940 w 285750"/>
                    <a:gd name="connsiteY7" fmla="*/ 114300 h 427616"/>
                    <a:gd name="connsiteX8" fmla="*/ 247650 w 285750"/>
                    <a:gd name="connsiteY8" fmla="*/ 0 h 427616"/>
                    <a:gd name="connsiteX9" fmla="*/ 171450 w 285750"/>
                    <a:gd name="connsiteY9" fmla="*/ 26670 h 427616"/>
                    <a:gd name="connsiteX10" fmla="*/ 41910 w 285750"/>
                    <a:gd name="connsiteY10" fmla="*/ 0 h 427616"/>
                    <a:gd name="connsiteX0" fmla="*/ 41910 w 291264"/>
                    <a:gd name="connsiteY0" fmla="*/ 0 h 427616"/>
                    <a:gd name="connsiteX1" fmla="*/ 0 w 291264"/>
                    <a:gd name="connsiteY1" fmla="*/ 186690 h 427616"/>
                    <a:gd name="connsiteX2" fmla="*/ 38100 w 291264"/>
                    <a:gd name="connsiteY2" fmla="*/ 285750 h 427616"/>
                    <a:gd name="connsiteX3" fmla="*/ 91440 w 291264"/>
                    <a:gd name="connsiteY3" fmla="*/ 419100 h 427616"/>
                    <a:gd name="connsiteX4" fmla="*/ 186690 w 291264"/>
                    <a:gd name="connsiteY4" fmla="*/ 415290 h 427616"/>
                    <a:gd name="connsiteX5" fmla="*/ 251460 w 291264"/>
                    <a:gd name="connsiteY5" fmla="*/ 262890 h 427616"/>
                    <a:gd name="connsiteX6" fmla="*/ 285750 w 291264"/>
                    <a:gd name="connsiteY6" fmla="*/ 198120 h 427616"/>
                    <a:gd name="connsiteX7" fmla="*/ 281940 w 291264"/>
                    <a:gd name="connsiteY7" fmla="*/ 114300 h 427616"/>
                    <a:gd name="connsiteX8" fmla="*/ 247650 w 291264"/>
                    <a:gd name="connsiteY8" fmla="*/ 0 h 427616"/>
                    <a:gd name="connsiteX9" fmla="*/ 171450 w 291264"/>
                    <a:gd name="connsiteY9" fmla="*/ 26670 h 427616"/>
                    <a:gd name="connsiteX10" fmla="*/ 41910 w 291264"/>
                    <a:gd name="connsiteY10" fmla="*/ 0 h 427616"/>
                    <a:gd name="connsiteX0" fmla="*/ 41910 w 285762"/>
                    <a:gd name="connsiteY0" fmla="*/ 0 h 427616"/>
                    <a:gd name="connsiteX1" fmla="*/ 0 w 285762"/>
                    <a:gd name="connsiteY1" fmla="*/ 186690 h 427616"/>
                    <a:gd name="connsiteX2" fmla="*/ 38100 w 285762"/>
                    <a:gd name="connsiteY2" fmla="*/ 285750 h 427616"/>
                    <a:gd name="connsiteX3" fmla="*/ 91440 w 285762"/>
                    <a:gd name="connsiteY3" fmla="*/ 419100 h 427616"/>
                    <a:gd name="connsiteX4" fmla="*/ 186690 w 285762"/>
                    <a:gd name="connsiteY4" fmla="*/ 415290 h 427616"/>
                    <a:gd name="connsiteX5" fmla="*/ 251460 w 285762"/>
                    <a:gd name="connsiteY5" fmla="*/ 262890 h 427616"/>
                    <a:gd name="connsiteX6" fmla="*/ 285750 w 285762"/>
                    <a:gd name="connsiteY6" fmla="*/ 198120 h 427616"/>
                    <a:gd name="connsiteX7" fmla="*/ 247650 w 285762"/>
                    <a:gd name="connsiteY7" fmla="*/ 0 h 427616"/>
                    <a:gd name="connsiteX8" fmla="*/ 171450 w 285762"/>
                    <a:gd name="connsiteY8" fmla="*/ 26670 h 427616"/>
                    <a:gd name="connsiteX9" fmla="*/ 41910 w 285762"/>
                    <a:gd name="connsiteY9" fmla="*/ 0 h 427616"/>
                    <a:gd name="connsiteX0" fmla="*/ 41910 w 285764"/>
                    <a:gd name="connsiteY0" fmla="*/ 0 h 424672"/>
                    <a:gd name="connsiteX1" fmla="*/ 0 w 285764"/>
                    <a:gd name="connsiteY1" fmla="*/ 186690 h 424672"/>
                    <a:gd name="connsiteX2" fmla="*/ 38100 w 285764"/>
                    <a:gd name="connsiteY2" fmla="*/ 285750 h 424672"/>
                    <a:gd name="connsiteX3" fmla="*/ 91440 w 285764"/>
                    <a:gd name="connsiteY3" fmla="*/ 419100 h 424672"/>
                    <a:gd name="connsiteX4" fmla="*/ 186690 w 285764"/>
                    <a:gd name="connsiteY4" fmla="*/ 415290 h 424672"/>
                    <a:gd name="connsiteX5" fmla="*/ 243840 w 285764"/>
                    <a:gd name="connsiteY5" fmla="*/ 302895 h 424672"/>
                    <a:gd name="connsiteX6" fmla="*/ 285750 w 285764"/>
                    <a:gd name="connsiteY6" fmla="*/ 198120 h 424672"/>
                    <a:gd name="connsiteX7" fmla="*/ 247650 w 285764"/>
                    <a:gd name="connsiteY7" fmla="*/ 0 h 424672"/>
                    <a:gd name="connsiteX8" fmla="*/ 171450 w 285764"/>
                    <a:gd name="connsiteY8" fmla="*/ 26670 h 424672"/>
                    <a:gd name="connsiteX9" fmla="*/ 41910 w 285764"/>
                    <a:gd name="connsiteY9" fmla="*/ 0 h 424672"/>
                    <a:gd name="connsiteX0" fmla="*/ 41910 w 285764"/>
                    <a:gd name="connsiteY0" fmla="*/ 0 h 429530"/>
                    <a:gd name="connsiteX1" fmla="*/ 0 w 285764"/>
                    <a:gd name="connsiteY1" fmla="*/ 186690 h 429530"/>
                    <a:gd name="connsiteX2" fmla="*/ 38100 w 285764"/>
                    <a:gd name="connsiteY2" fmla="*/ 285750 h 429530"/>
                    <a:gd name="connsiteX3" fmla="*/ 91440 w 285764"/>
                    <a:gd name="connsiteY3" fmla="*/ 419100 h 429530"/>
                    <a:gd name="connsiteX4" fmla="*/ 207645 w 285764"/>
                    <a:gd name="connsiteY4" fmla="*/ 407670 h 429530"/>
                    <a:gd name="connsiteX5" fmla="*/ 243840 w 285764"/>
                    <a:gd name="connsiteY5" fmla="*/ 302895 h 429530"/>
                    <a:gd name="connsiteX6" fmla="*/ 285750 w 285764"/>
                    <a:gd name="connsiteY6" fmla="*/ 198120 h 429530"/>
                    <a:gd name="connsiteX7" fmla="*/ 247650 w 285764"/>
                    <a:gd name="connsiteY7" fmla="*/ 0 h 429530"/>
                    <a:gd name="connsiteX8" fmla="*/ 171450 w 285764"/>
                    <a:gd name="connsiteY8" fmla="*/ 26670 h 429530"/>
                    <a:gd name="connsiteX9" fmla="*/ 41910 w 285764"/>
                    <a:gd name="connsiteY9" fmla="*/ 0 h 429530"/>
                    <a:gd name="connsiteX0" fmla="*/ 41910 w 285764"/>
                    <a:gd name="connsiteY0" fmla="*/ 6694 h 436224"/>
                    <a:gd name="connsiteX1" fmla="*/ 0 w 285764"/>
                    <a:gd name="connsiteY1" fmla="*/ 193384 h 436224"/>
                    <a:gd name="connsiteX2" fmla="*/ 38100 w 285764"/>
                    <a:gd name="connsiteY2" fmla="*/ 292444 h 436224"/>
                    <a:gd name="connsiteX3" fmla="*/ 91440 w 285764"/>
                    <a:gd name="connsiteY3" fmla="*/ 425794 h 436224"/>
                    <a:gd name="connsiteX4" fmla="*/ 207645 w 285764"/>
                    <a:gd name="connsiteY4" fmla="*/ 414364 h 436224"/>
                    <a:gd name="connsiteX5" fmla="*/ 243840 w 285764"/>
                    <a:gd name="connsiteY5" fmla="*/ 309589 h 436224"/>
                    <a:gd name="connsiteX6" fmla="*/ 285750 w 285764"/>
                    <a:gd name="connsiteY6" fmla="*/ 204814 h 436224"/>
                    <a:gd name="connsiteX7" fmla="*/ 247650 w 285764"/>
                    <a:gd name="connsiteY7" fmla="*/ 6694 h 436224"/>
                    <a:gd name="connsiteX8" fmla="*/ 171450 w 285764"/>
                    <a:gd name="connsiteY8" fmla="*/ 33364 h 436224"/>
                    <a:gd name="connsiteX9" fmla="*/ 41910 w 285764"/>
                    <a:gd name="connsiteY9" fmla="*/ 6694 h 436224"/>
                    <a:gd name="connsiteX0" fmla="*/ 41910 w 285764"/>
                    <a:gd name="connsiteY0" fmla="*/ 6694 h 436224"/>
                    <a:gd name="connsiteX1" fmla="*/ 0 w 285764"/>
                    <a:gd name="connsiteY1" fmla="*/ 193384 h 436224"/>
                    <a:gd name="connsiteX2" fmla="*/ 38100 w 285764"/>
                    <a:gd name="connsiteY2" fmla="*/ 292444 h 436224"/>
                    <a:gd name="connsiteX3" fmla="*/ 91440 w 285764"/>
                    <a:gd name="connsiteY3" fmla="*/ 425794 h 436224"/>
                    <a:gd name="connsiteX4" fmla="*/ 207645 w 285764"/>
                    <a:gd name="connsiteY4" fmla="*/ 414364 h 436224"/>
                    <a:gd name="connsiteX5" fmla="*/ 243840 w 285764"/>
                    <a:gd name="connsiteY5" fmla="*/ 309589 h 436224"/>
                    <a:gd name="connsiteX6" fmla="*/ 285750 w 285764"/>
                    <a:gd name="connsiteY6" fmla="*/ 204814 h 436224"/>
                    <a:gd name="connsiteX7" fmla="*/ 247650 w 285764"/>
                    <a:gd name="connsiteY7" fmla="*/ 6694 h 436224"/>
                    <a:gd name="connsiteX8" fmla="*/ 156210 w 285764"/>
                    <a:gd name="connsiteY8" fmla="*/ 33364 h 436224"/>
                    <a:gd name="connsiteX9" fmla="*/ 41910 w 285764"/>
                    <a:gd name="connsiteY9" fmla="*/ 6694 h 436224"/>
                    <a:gd name="connsiteX0" fmla="*/ 41910 w 285764"/>
                    <a:gd name="connsiteY0" fmla="*/ 7467 h 436997"/>
                    <a:gd name="connsiteX1" fmla="*/ 0 w 285764"/>
                    <a:gd name="connsiteY1" fmla="*/ 194157 h 436997"/>
                    <a:gd name="connsiteX2" fmla="*/ 38100 w 285764"/>
                    <a:gd name="connsiteY2" fmla="*/ 293217 h 436997"/>
                    <a:gd name="connsiteX3" fmla="*/ 91440 w 285764"/>
                    <a:gd name="connsiteY3" fmla="*/ 426567 h 436997"/>
                    <a:gd name="connsiteX4" fmla="*/ 207645 w 285764"/>
                    <a:gd name="connsiteY4" fmla="*/ 415137 h 436997"/>
                    <a:gd name="connsiteX5" fmla="*/ 243840 w 285764"/>
                    <a:gd name="connsiteY5" fmla="*/ 310362 h 436997"/>
                    <a:gd name="connsiteX6" fmla="*/ 285750 w 285764"/>
                    <a:gd name="connsiteY6" fmla="*/ 205587 h 436997"/>
                    <a:gd name="connsiteX7" fmla="*/ 247650 w 285764"/>
                    <a:gd name="connsiteY7" fmla="*/ 7467 h 436997"/>
                    <a:gd name="connsiteX8" fmla="*/ 156210 w 285764"/>
                    <a:gd name="connsiteY8" fmla="*/ 34137 h 436997"/>
                    <a:gd name="connsiteX9" fmla="*/ 41910 w 285764"/>
                    <a:gd name="connsiteY9" fmla="*/ 7467 h 436997"/>
                    <a:gd name="connsiteX0" fmla="*/ 41910 w 285764"/>
                    <a:gd name="connsiteY0" fmla="*/ 1105 h 430635"/>
                    <a:gd name="connsiteX1" fmla="*/ 0 w 285764"/>
                    <a:gd name="connsiteY1" fmla="*/ 187795 h 430635"/>
                    <a:gd name="connsiteX2" fmla="*/ 38100 w 285764"/>
                    <a:gd name="connsiteY2" fmla="*/ 286855 h 430635"/>
                    <a:gd name="connsiteX3" fmla="*/ 91440 w 285764"/>
                    <a:gd name="connsiteY3" fmla="*/ 420205 h 430635"/>
                    <a:gd name="connsiteX4" fmla="*/ 207645 w 285764"/>
                    <a:gd name="connsiteY4" fmla="*/ 408775 h 430635"/>
                    <a:gd name="connsiteX5" fmla="*/ 243840 w 285764"/>
                    <a:gd name="connsiteY5" fmla="*/ 304000 h 430635"/>
                    <a:gd name="connsiteX6" fmla="*/ 285750 w 285764"/>
                    <a:gd name="connsiteY6" fmla="*/ 199225 h 430635"/>
                    <a:gd name="connsiteX7" fmla="*/ 247650 w 285764"/>
                    <a:gd name="connsiteY7" fmla="*/ 1105 h 430635"/>
                    <a:gd name="connsiteX8" fmla="*/ 156210 w 285764"/>
                    <a:gd name="connsiteY8" fmla="*/ 27775 h 430635"/>
                    <a:gd name="connsiteX9" fmla="*/ 41910 w 285764"/>
                    <a:gd name="connsiteY9" fmla="*/ 1105 h 430635"/>
                    <a:gd name="connsiteX0" fmla="*/ 41910 w 285764"/>
                    <a:gd name="connsiteY0" fmla="*/ 0 h 429530"/>
                    <a:gd name="connsiteX1" fmla="*/ 0 w 285764"/>
                    <a:gd name="connsiteY1" fmla="*/ 186690 h 429530"/>
                    <a:gd name="connsiteX2" fmla="*/ 38100 w 285764"/>
                    <a:gd name="connsiteY2" fmla="*/ 285750 h 429530"/>
                    <a:gd name="connsiteX3" fmla="*/ 91440 w 285764"/>
                    <a:gd name="connsiteY3" fmla="*/ 419100 h 429530"/>
                    <a:gd name="connsiteX4" fmla="*/ 207645 w 285764"/>
                    <a:gd name="connsiteY4" fmla="*/ 407670 h 429530"/>
                    <a:gd name="connsiteX5" fmla="*/ 243840 w 285764"/>
                    <a:gd name="connsiteY5" fmla="*/ 302895 h 429530"/>
                    <a:gd name="connsiteX6" fmla="*/ 285750 w 285764"/>
                    <a:gd name="connsiteY6" fmla="*/ 198120 h 429530"/>
                    <a:gd name="connsiteX7" fmla="*/ 247650 w 285764"/>
                    <a:gd name="connsiteY7" fmla="*/ 0 h 429530"/>
                    <a:gd name="connsiteX8" fmla="*/ 156210 w 285764"/>
                    <a:gd name="connsiteY8" fmla="*/ 26670 h 429530"/>
                    <a:gd name="connsiteX9" fmla="*/ 41910 w 285764"/>
                    <a:gd name="connsiteY9" fmla="*/ 0 h 429530"/>
                    <a:gd name="connsiteX0" fmla="*/ 41910 w 285764"/>
                    <a:gd name="connsiteY0" fmla="*/ 0 h 429530"/>
                    <a:gd name="connsiteX1" fmla="*/ 0 w 285764"/>
                    <a:gd name="connsiteY1" fmla="*/ 186690 h 429530"/>
                    <a:gd name="connsiteX2" fmla="*/ 38100 w 285764"/>
                    <a:gd name="connsiteY2" fmla="*/ 285750 h 429530"/>
                    <a:gd name="connsiteX3" fmla="*/ 91440 w 285764"/>
                    <a:gd name="connsiteY3" fmla="*/ 419100 h 429530"/>
                    <a:gd name="connsiteX4" fmla="*/ 207645 w 285764"/>
                    <a:gd name="connsiteY4" fmla="*/ 407670 h 429530"/>
                    <a:gd name="connsiteX5" fmla="*/ 243840 w 285764"/>
                    <a:gd name="connsiteY5" fmla="*/ 302895 h 429530"/>
                    <a:gd name="connsiteX6" fmla="*/ 285750 w 285764"/>
                    <a:gd name="connsiteY6" fmla="*/ 198120 h 429530"/>
                    <a:gd name="connsiteX7" fmla="*/ 247650 w 285764"/>
                    <a:gd name="connsiteY7" fmla="*/ 0 h 429530"/>
                    <a:gd name="connsiteX8" fmla="*/ 156210 w 285764"/>
                    <a:gd name="connsiteY8" fmla="*/ 26670 h 429530"/>
                    <a:gd name="connsiteX9" fmla="*/ 41910 w 285764"/>
                    <a:gd name="connsiteY9" fmla="*/ 0 h 429530"/>
                    <a:gd name="connsiteX0" fmla="*/ 41910 w 285764"/>
                    <a:gd name="connsiteY0" fmla="*/ 0 h 429530"/>
                    <a:gd name="connsiteX1" fmla="*/ 0 w 285764"/>
                    <a:gd name="connsiteY1" fmla="*/ 186690 h 429530"/>
                    <a:gd name="connsiteX2" fmla="*/ 38100 w 285764"/>
                    <a:gd name="connsiteY2" fmla="*/ 285750 h 429530"/>
                    <a:gd name="connsiteX3" fmla="*/ 91440 w 285764"/>
                    <a:gd name="connsiteY3" fmla="*/ 419100 h 429530"/>
                    <a:gd name="connsiteX4" fmla="*/ 207645 w 285764"/>
                    <a:gd name="connsiteY4" fmla="*/ 407670 h 429530"/>
                    <a:gd name="connsiteX5" fmla="*/ 243840 w 285764"/>
                    <a:gd name="connsiteY5" fmla="*/ 302895 h 429530"/>
                    <a:gd name="connsiteX6" fmla="*/ 285750 w 285764"/>
                    <a:gd name="connsiteY6" fmla="*/ 198120 h 429530"/>
                    <a:gd name="connsiteX7" fmla="*/ 247650 w 285764"/>
                    <a:gd name="connsiteY7" fmla="*/ 0 h 429530"/>
                    <a:gd name="connsiteX8" fmla="*/ 156210 w 285764"/>
                    <a:gd name="connsiteY8" fmla="*/ 26670 h 429530"/>
                    <a:gd name="connsiteX9" fmla="*/ 41910 w 285764"/>
                    <a:gd name="connsiteY9" fmla="*/ 0 h 42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64" h="429530">
                      <a:moveTo>
                        <a:pt x="41910" y="0"/>
                      </a:moveTo>
                      <a:cubicBezTo>
                        <a:pt x="22704" y="25375"/>
                        <a:pt x="635" y="139065"/>
                        <a:pt x="0" y="186690"/>
                      </a:cubicBezTo>
                      <a:lnTo>
                        <a:pt x="38100" y="285750"/>
                      </a:lnTo>
                      <a:cubicBezTo>
                        <a:pt x="53340" y="324485"/>
                        <a:pt x="63183" y="398780"/>
                        <a:pt x="91440" y="419100"/>
                      </a:cubicBezTo>
                      <a:cubicBezTo>
                        <a:pt x="119698" y="439420"/>
                        <a:pt x="182245" y="427037"/>
                        <a:pt x="207645" y="407670"/>
                      </a:cubicBezTo>
                      <a:cubicBezTo>
                        <a:pt x="233045" y="388303"/>
                        <a:pt x="230823" y="337820"/>
                        <a:pt x="243840" y="302895"/>
                      </a:cubicBezTo>
                      <a:cubicBezTo>
                        <a:pt x="256857" y="267970"/>
                        <a:pt x="285115" y="248602"/>
                        <a:pt x="285750" y="198120"/>
                      </a:cubicBezTo>
                      <a:cubicBezTo>
                        <a:pt x="286385" y="147638"/>
                        <a:pt x="266700" y="28575"/>
                        <a:pt x="247650" y="0"/>
                      </a:cubicBezTo>
                      <a:lnTo>
                        <a:pt x="156210" y="26670"/>
                      </a:lnTo>
                      <a:cubicBezTo>
                        <a:pt x="121920" y="26670"/>
                        <a:pt x="99060" y="13335"/>
                        <a:pt x="41910" y="0"/>
                      </a:cubicBezTo>
                      <a:close/>
                    </a:path>
                  </a:pathLst>
                </a:custGeom>
                <a:solidFill>
                  <a:srgbClr val="CFB09F"/>
                </a:solidFill>
                <a:ln>
                  <a:noFill/>
                </a:ln>
                <a:effectLst>
                  <a:outerShdw blurRad="44450" dist="27940" dir="5400000" algn="ctr">
                    <a:srgbClr val="000000">
                      <a:alpha val="32000"/>
                    </a:srgbClr>
                  </a:outerShdw>
                </a:effectLst>
                <a:scene3d>
                  <a:camera prst="orthographicFront">
                    <a:rot lat="0" lon="0" rev="0"/>
                  </a:camera>
                  <a:lightRig rig="balanced" dir="t">
                    <a:rot lat="0" lon="0" rev="9000000"/>
                  </a:lightRig>
                </a:scene3d>
                <a:sp3d prstMaterial="matte">
                  <a:bevelT w="101600" h="31750" prst="softRound"/>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59" name="Freeform 51">
                  <a:extLst>
                    <a:ext uri="{FF2B5EF4-FFF2-40B4-BE49-F238E27FC236}">
                      <a16:creationId xmlns:a16="http://schemas.microsoft.com/office/drawing/2014/main" id="{667DB783-72CA-45C4-AE47-8230B459BDF7}"/>
                    </a:ext>
                  </a:extLst>
                </p:cNvPr>
                <p:cNvSpPr>
                  <a:spLocks/>
                </p:cNvSpPr>
                <p:nvPr/>
              </p:nvSpPr>
              <p:spPr bwMode="auto">
                <a:xfrm>
                  <a:off x="5579015" y="2198758"/>
                  <a:ext cx="118094" cy="118094"/>
                </a:xfrm>
                <a:custGeom>
                  <a:avLst/>
                  <a:gdLst>
                    <a:gd name="T0" fmla="*/ 69 w 138"/>
                    <a:gd name="T1" fmla="*/ 138 h 138"/>
                    <a:gd name="T2" fmla="*/ 69 w 138"/>
                    <a:gd name="T3" fmla="*/ 138 h 138"/>
                    <a:gd name="T4" fmla="*/ 83 w 138"/>
                    <a:gd name="T5" fmla="*/ 136 h 138"/>
                    <a:gd name="T6" fmla="*/ 96 w 138"/>
                    <a:gd name="T7" fmla="*/ 133 h 138"/>
                    <a:gd name="T8" fmla="*/ 108 w 138"/>
                    <a:gd name="T9" fmla="*/ 126 h 138"/>
                    <a:gd name="T10" fmla="*/ 118 w 138"/>
                    <a:gd name="T11" fmla="*/ 117 h 138"/>
                    <a:gd name="T12" fmla="*/ 127 w 138"/>
                    <a:gd name="T13" fmla="*/ 107 h 138"/>
                    <a:gd name="T14" fmla="*/ 133 w 138"/>
                    <a:gd name="T15" fmla="*/ 96 h 138"/>
                    <a:gd name="T16" fmla="*/ 137 w 138"/>
                    <a:gd name="T17" fmla="*/ 83 h 138"/>
                    <a:gd name="T18" fmla="*/ 138 w 138"/>
                    <a:gd name="T19" fmla="*/ 69 h 138"/>
                    <a:gd name="T20" fmla="*/ 138 w 138"/>
                    <a:gd name="T21" fmla="*/ 69 h 138"/>
                    <a:gd name="T22" fmla="*/ 137 w 138"/>
                    <a:gd name="T23" fmla="*/ 55 h 138"/>
                    <a:gd name="T24" fmla="*/ 133 w 138"/>
                    <a:gd name="T25" fmla="*/ 42 h 138"/>
                    <a:gd name="T26" fmla="*/ 127 w 138"/>
                    <a:gd name="T27" fmla="*/ 30 h 138"/>
                    <a:gd name="T28" fmla="*/ 118 w 138"/>
                    <a:gd name="T29" fmla="*/ 20 h 138"/>
                    <a:gd name="T30" fmla="*/ 108 w 138"/>
                    <a:gd name="T31" fmla="*/ 13 h 138"/>
                    <a:gd name="T32" fmla="*/ 96 w 138"/>
                    <a:gd name="T33" fmla="*/ 6 h 138"/>
                    <a:gd name="T34" fmla="*/ 83 w 138"/>
                    <a:gd name="T35" fmla="*/ 1 h 138"/>
                    <a:gd name="T36" fmla="*/ 69 w 138"/>
                    <a:gd name="T37" fmla="*/ 0 h 138"/>
                    <a:gd name="T38" fmla="*/ 69 w 138"/>
                    <a:gd name="T39" fmla="*/ 0 h 138"/>
                    <a:gd name="T40" fmla="*/ 55 w 138"/>
                    <a:gd name="T41" fmla="*/ 1 h 138"/>
                    <a:gd name="T42" fmla="*/ 43 w 138"/>
                    <a:gd name="T43" fmla="*/ 6 h 138"/>
                    <a:gd name="T44" fmla="*/ 31 w 138"/>
                    <a:gd name="T45" fmla="*/ 13 h 138"/>
                    <a:gd name="T46" fmla="*/ 21 w 138"/>
                    <a:gd name="T47" fmla="*/ 20 h 138"/>
                    <a:gd name="T48" fmla="*/ 12 w 138"/>
                    <a:gd name="T49" fmla="*/ 30 h 138"/>
                    <a:gd name="T50" fmla="*/ 6 w 138"/>
                    <a:gd name="T51" fmla="*/ 42 h 138"/>
                    <a:gd name="T52" fmla="*/ 2 w 138"/>
                    <a:gd name="T53" fmla="*/ 55 h 138"/>
                    <a:gd name="T54" fmla="*/ 0 w 138"/>
                    <a:gd name="T55" fmla="*/ 69 h 138"/>
                    <a:gd name="T56" fmla="*/ 0 w 138"/>
                    <a:gd name="T57" fmla="*/ 69 h 138"/>
                    <a:gd name="T58" fmla="*/ 2 w 138"/>
                    <a:gd name="T59" fmla="*/ 83 h 138"/>
                    <a:gd name="T60" fmla="*/ 6 w 138"/>
                    <a:gd name="T61" fmla="*/ 96 h 138"/>
                    <a:gd name="T62" fmla="*/ 12 w 138"/>
                    <a:gd name="T63" fmla="*/ 107 h 138"/>
                    <a:gd name="T64" fmla="*/ 21 w 138"/>
                    <a:gd name="T65" fmla="*/ 117 h 138"/>
                    <a:gd name="T66" fmla="*/ 31 w 138"/>
                    <a:gd name="T67" fmla="*/ 126 h 138"/>
                    <a:gd name="T68" fmla="*/ 43 w 138"/>
                    <a:gd name="T69" fmla="*/ 133 h 138"/>
                    <a:gd name="T70" fmla="*/ 55 w 138"/>
                    <a:gd name="T71" fmla="*/ 136 h 138"/>
                    <a:gd name="T72" fmla="*/ 69 w 138"/>
                    <a:gd name="T7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38">
                      <a:moveTo>
                        <a:pt x="69" y="138"/>
                      </a:moveTo>
                      <a:lnTo>
                        <a:pt x="69" y="138"/>
                      </a:lnTo>
                      <a:lnTo>
                        <a:pt x="83" y="136"/>
                      </a:lnTo>
                      <a:lnTo>
                        <a:pt x="96" y="133"/>
                      </a:lnTo>
                      <a:lnTo>
                        <a:pt x="108" y="126"/>
                      </a:lnTo>
                      <a:lnTo>
                        <a:pt x="118" y="117"/>
                      </a:lnTo>
                      <a:lnTo>
                        <a:pt x="127" y="107"/>
                      </a:lnTo>
                      <a:lnTo>
                        <a:pt x="133" y="96"/>
                      </a:lnTo>
                      <a:lnTo>
                        <a:pt x="137" y="83"/>
                      </a:lnTo>
                      <a:lnTo>
                        <a:pt x="138" y="69"/>
                      </a:lnTo>
                      <a:lnTo>
                        <a:pt x="138" y="69"/>
                      </a:lnTo>
                      <a:lnTo>
                        <a:pt x="137" y="55"/>
                      </a:lnTo>
                      <a:lnTo>
                        <a:pt x="133" y="42"/>
                      </a:lnTo>
                      <a:lnTo>
                        <a:pt x="127" y="30"/>
                      </a:lnTo>
                      <a:lnTo>
                        <a:pt x="118" y="20"/>
                      </a:lnTo>
                      <a:lnTo>
                        <a:pt x="108" y="13"/>
                      </a:lnTo>
                      <a:lnTo>
                        <a:pt x="96" y="6"/>
                      </a:lnTo>
                      <a:lnTo>
                        <a:pt x="83" y="1"/>
                      </a:lnTo>
                      <a:lnTo>
                        <a:pt x="69" y="0"/>
                      </a:lnTo>
                      <a:lnTo>
                        <a:pt x="69" y="0"/>
                      </a:lnTo>
                      <a:lnTo>
                        <a:pt x="55" y="1"/>
                      </a:lnTo>
                      <a:lnTo>
                        <a:pt x="43" y="6"/>
                      </a:lnTo>
                      <a:lnTo>
                        <a:pt x="31" y="13"/>
                      </a:lnTo>
                      <a:lnTo>
                        <a:pt x="21" y="20"/>
                      </a:lnTo>
                      <a:lnTo>
                        <a:pt x="12" y="30"/>
                      </a:lnTo>
                      <a:lnTo>
                        <a:pt x="6" y="42"/>
                      </a:lnTo>
                      <a:lnTo>
                        <a:pt x="2" y="55"/>
                      </a:lnTo>
                      <a:lnTo>
                        <a:pt x="0" y="69"/>
                      </a:lnTo>
                      <a:lnTo>
                        <a:pt x="0" y="69"/>
                      </a:lnTo>
                      <a:lnTo>
                        <a:pt x="2" y="83"/>
                      </a:lnTo>
                      <a:lnTo>
                        <a:pt x="6" y="96"/>
                      </a:lnTo>
                      <a:lnTo>
                        <a:pt x="12" y="107"/>
                      </a:lnTo>
                      <a:lnTo>
                        <a:pt x="21" y="117"/>
                      </a:lnTo>
                      <a:lnTo>
                        <a:pt x="31" y="126"/>
                      </a:lnTo>
                      <a:lnTo>
                        <a:pt x="43" y="133"/>
                      </a:lnTo>
                      <a:lnTo>
                        <a:pt x="55" y="136"/>
                      </a:lnTo>
                      <a:lnTo>
                        <a:pt x="69" y="138"/>
                      </a:lnTo>
                      <a:close/>
                    </a:path>
                  </a:pathLst>
                </a:cu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60" name="Freeform 51">
                  <a:extLst>
                    <a:ext uri="{FF2B5EF4-FFF2-40B4-BE49-F238E27FC236}">
                      <a16:creationId xmlns:a16="http://schemas.microsoft.com/office/drawing/2014/main" id="{4869611F-2EA0-48DB-B9AA-702B26DCB205}"/>
                    </a:ext>
                  </a:extLst>
                </p:cNvPr>
                <p:cNvSpPr>
                  <a:spLocks/>
                </p:cNvSpPr>
                <p:nvPr/>
              </p:nvSpPr>
              <p:spPr bwMode="auto">
                <a:xfrm>
                  <a:off x="5675369" y="2282817"/>
                  <a:ext cx="118094" cy="118094"/>
                </a:xfrm>
                <a:custGeom>
                  <a:avLst/>
                  <a:gdLst>
                    <a:gd name="T0" fmla="*/ 69 w 138"/>
                    <a:gd name="T1" fmla="*/ 138 h 138"/>
                    <a:gd name="T2" fmla="*/ 69 w 138"/>
                    <a:gd name="T3" fmla="*/ 138 h 138"/>
                    <a:gd name="T4" fmla="*/ 83 w 138"/>
                    <a:gd name="T5" fmla="*/ 136 h 138"/>
                    <a:gd name="T6" fmla="*/ 96 w 138"/>
                    <a:gd name="T7" fmla="*/ 133 h 138"/>
                    <a:gd name="T8" fmla="*/ 108 w 138"/>
                    <a:gd name="T9" fmla="*/ 126 h 138"/>
                    <a:gd name="T10" fmla="*/ 118 w 138"/>
                    <a:gd name="T11" fmla="*/ 117 h 138"/>
                    <a:gd name="T12" fmla="*/ 127 w 138"/>
                    <a:gd name="T13" fmla="*/ 107 h 138"/>
                    <a:gd name="T14" fmla="*/ 133 w 138"/>
                    <a:gd name="T15" fmla="*/ 96 h 138"/>
                    <a:gd name="T16" fmla="*/ 137 w 138"/>
                    <a:gd name="T17" fmla="*/ 83 h 138"/>
                    <a:gd name="T18" fmla="*/ 138 w 138"/>
                    <a:gd name="T19" fmla="*/ 69 h 138"/>
                    <a:gd name="T20" fmla="*/ 138 w 138"/>
                    <a:gd name="T21" fmla="*/ 69 h 138"/>
                    <a:gd name="T22" fmla="*/ 137 w 138"/>
                    <a:gd name="T23" fmla="*/ 55 h 138"/>
                    <a:gd name="T24" fmla="*/ 133 w 138"/>
                    <a:gd name="T25" fmla="*/ 42 h 138"/>
                    <a:gd name="T26" fmla="*/ 127 w 138"/>
                    <a:gd name="T27" fmla="*/ 30 h 138"/>
                    <a:gd name="T28" fmla="*/ 118 w 138"/>
                    <a:gd name="T29" fmla="*/ 20 h 138"/>
                    <a:gd name="T30" fmla="*/ 108 w 138"/>
                    <a:gd name="T31" fmla="*/ 13 h 138"/>
                    <a:gd name="T32" fmla="*/ 96 w 138"/>
                    <a:gd name="T33" fmla="*/ 6 h 138"/>
                    <a:gd name="T34" fmla="*/ 83 w 138"/>
                    <a:gd name="T35" fmla="*/ 1 h 138"/>
                    <a:gd name="T36" fmla="*/ 69 w 138"/>
                    <a:gd name="T37" fmla="*/ 0 h 138"/>
                    <a:gd name="T38" fmla="*/ 69 w 138"/>
                    <a:gd name="T39" fmla="*/ 0 h 138"/>
                    <a:gd name="T40" fmla="*/ 55 w 138"/>
                    <a:gd name="T41" fmla="*/ 1 h 138"/>
                    <a:gd name="T42" fmla="*/ 43 w 138"/>
                    <a:gd name="T43" fmla="*/ 6 h 138"/>
                    <a:gd name="T44" fmla="*/ 31 w 138"/>
                    <a:gd name="T45" fmla="*/ 13 h 138"/>
                    <a:gd name="T46" fmla="*/ 21 w 138"/>
                    <a:gd name="T47" fmla="*/ 20 h 138"/>
                    <a:gd name="T48" fmla="*/ 12 w 138"/>
                    <a:gd name="T49" fmla="*/ 30 h 138"/>
                    <a:gd name="T50" fmla="*/ 6 w 138"/>
                    <a:gd name="T51" fmla="*/ 42 h 138"/>
                    <a:gd name="T52" fmla="*/ 2 w 138"/>
                    <a:gd name="T53" fmla="*/ 55 h 138"/>
                    <a:gd name="T54" fmla="*/ 0 w 138"/>
                    <a:gd name="T55" fmla="*/ 69 h 138"/>
                    <a:gd name="T56" fmla="*/ 0 w 138"/>
                    <a:gd name="T57" fmla="*/ 69 h 138"/>
                    <a:gd name="T58" fmla="*/ 2 w 138"/>
                    <a:gd name="T59" fmla="*/ 83 h 138"/>
                    <a:gd name="T60" fmla="*/ 6 w 138"/>
                    <a:gd name="T61" fmla="*/ 96 h 138"/>
                    <a:gd name="T62" fmla="*/ 12 w 138"/>
                    <a:gd name="T63" fmla="*/ 107 h 138"/>
                    <a:gd name="T64" fmla="*/ 21 w 138"/>
                    <a:gd name="T65" fmla="*/ 117 h 138"/>
                    <a:gd name="T66" fmla="*/ 31 w 138"/>
                    <a:gd name="T67" fmla="*/ 126 h 138"/>
                    <a:gd name="T68" fmla="*/ 43 w 138"/>
                    <a:gd name="T69" fmla="*/ 133 h 138"/>
                    <a:gd name="T70" fmla="*/ 55 w 138"/>
                    <a:gd name="T71" fmla="*/ 136 h 138"/>
                    <a:gd name="T72" fmla="*/ 69 w 138"/>
                    <a:gd name="T7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38">
                      <a:moveTo>
                        <a:pt x="69" y="138"/>
                      </a:moveTo>
                      <a:lnTo>
                        <a:pt x="69" y="138"/>
                      </a:lnTo>
                      <a:lnTo>
                        <a:pt x="83" y="136"/>
                      </a:lnTo>
                      <a:lnTo>
                        <a:pt x="96" y="133"/>
                      </a:lnTo>
                      <a:lnTo>
                        <a:pt x="108" y="126"/>
                      </a:lnTo>
                      <a:lnTo>
                        <a:pt x="118" y="117"/>
                      </a:lnTo>
                      <a:lnTo>
                        <a:pt x="127" y="107"/>
                      </a:lnTo>
                      <a:lnTo>
                        <a:pt x="133" y="96"/>
                      </a:lnTo>
                      <a:lnTo>
                        <a:pt x="137" y="83"/>
                      </a:lnTo>
                      <a:lnTo>
                        <a:pt x="138" y="69"/>
                      </a:lnTo>
                      <a:lnTo>
                        <a:pt x="138" y="69"/>
                      </a:lnTo>
                      <a:lnTo>
                        <a:pt x="137" y="55"/>
                      </a:lnTo>
                      <a:lnTo>
                        <a:pt x="133" y="42"/>
                      </a:lnTo>
                      <a:lnTo>
                        <a:pt x="127" y="30"/>
                      </a:lnTo>
                      <a:lnTo>
                        <a:pt x="118" y="20"/>
                      </a:lnTo>
                      <a:lnTo>
                        <a:pt x="108" y="13"/>
                      </a:lnTo>
                      <a:lnTo>
                        <a:pt x="96" y="6"/>
                      </a:lnTo>
                      <a:lnTo>
                        <a:pt x="83" y="1"/>
                      </a:lnTo>
                      <a:lnTo>
                        <a:pt x="69" y="0"/>
                      </a:lnTo>
                      <a:lnTo>
                        <a:pt x="69" y="0"/>
                      </a:lnTo>
                      <a:lnTo>
                        <a:pt x="55" y="1"/>
                      </a:lnTo>
                      <a:lnTo>
                        <a:pt x="43" y="6"/>
                      </a:lnTo>
                      <a:lnTo>
                        <a:pt x="31" y="13"/>
                      </a:lnTo>
                      <a:lnTo>
                        <a:pt x="21" y="20"/>
                      </a:lnTo>
                      <a:lnTo>
                        <a:pt x="12" y="30"/>
                      </a:lnTo>
                      <a:lnTo>
                        <a:pt x="6" y="42"/>
                      </a:lnTo>
                      <a:lnTo>
                        <a:pt x="2" y="55"/>
                      </a:lnTo>
                      <a:lnTo>
                        <a:pt x="0" y="69"/>
                      </a:lnTo>
                      <a:lnTo>
                        <a:pt x="0" y="69"/>
                      </a:lnTo>
                      <a:lnTo>
                        <a:pt x="2" y="83"/>
                      </a:lnTo>
                      <a:lnTo>
                        <a:pt x="6" y="96"/>
                      </a:lnTo>
                      <a:lnTo>
                        <a:pt x="12" y="107"/>
                      </a:lnTo>
                      <a:lnTo>
                        <a:pt x="21" y="117"/>
                      </a:lnTo>
                      <a:lnTo>
                        <a:pt x="31" y="126"/>
                      </a:lnTo>
                      <a:lnTo>
                        <a:pt x="43" y="133"/>
                      </a:lnTo>
                      <a:lnTo>
                        <a:pt x="55" y="136"/>
                      </a:lnTo>
                      <a:lnTo>
                        <a:pt x="69" y="138"/>
                      </a:lnTo>
                      <a:close/>
                    </a:path>
                  </a:pathLst>
                </a:cu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61" name="Freeform 51">
                  <a:extLst>
                    <a:ext uri="{FF2B5EF4-FFF2-40B4-BE49-F238E27FC236}">
                      <a16:creationId xmlns:a16="http://schemas.microsoft.com/office/drawing/2014/main" id="{04D37A88-BEA2-428F-B1AE-B27A4A969D42}"/>
                    </a:ext>
                  </a:extLst>
                </p:cNvPr>
                <p:cNvSpPr>
                  <a:spLocks/>
                </p:cNvSpPr>
                <p:nvPr/>
              </p:nvSpPr>
              <p:spPr bwMode="auto">
                <a:xfrm>
                  <a:off x="5504900" y="2316518"/>
                  <a:ext cx="118094" cy="118094"/>
                </a:xfrm>
                <a:custGeom>
                  <a:avLst/>
                  <a:gdLst>
                    <a:gd name="T0" fmla="*/ 69 w 138"/>
                    <a:gd name="T1" fmla="*/ 138 h 138"/>
                    <a:gd name="T2" fmla="*/ 69 w 138"/>
                    <a:gd name="T3" fmla="*/ 138 h 138"/>
                    <a:gd name="T4" fmla="*/ 83 w 138"/>
                    <a:gd name="T5" fmla="*/ 136 h 138"/>
                    <a:gd name="T6" fmla="*/ 96 w 138"/>
                    <a:gd name="T7" fmla="*/ 133 h 138"/>
                    <a:gd name="T8" fmla="*/ 108 w 138"/>
                    <a:gd name="T9" fmla="*/ 126 h 138"/>
                    <a:gd name="T10" fmla="*/ 118 w 138"/>
                    <a:gd name="T11" fmla="*/ 117 h 138"/>
                    <a:gd name="T12" fmla="*/ 127 w 138"/>
                    <a:gd name="T13" fmla="*/ 107 h 138"/>
                    <a:gd name="T14" fmla="*/ 133 w 138"/>
                    <a:gd name="T15" fmla="*/ 96 h 138"/>
                    <a:gd name="T16" fmla="*/ 137 w 138"/>
                    <a:gd name="T17" fmla="*/ 83 h 138"/>
                    <a:gd name="T18" fmla="*/ 138 w 138"/>
                    <a:gd name="T19" fmla="*/ 69 h 138"/>
                    <a:gd name="T20" fmla="*/ 138 w 138"/>
                    <a:gd name="T21" fmla="*/ 69 h 138"/>
                    <a:gd name="T22" fmla="*/ 137 w 138"/>
                    <a:gd name="T23" fmla="*/ 55 h 138"/>
                    <a:gd name="T24" fmla="*/ 133 w 138"/>
                    <a:gd name="T25" fmla="*/ 42 h 138"/>
                    <a:gd name="T26" fmla="*/ 127 w 138"/>
                    <a:gd name="T27" fmla="*/ 30 h 138"/>
                    <a:gd name="T28" fmla="*/ 118 w 138"/>
                    <a:gd name="T29" fmla="*/ 20 h 138"/>
                    <a:gd name="T30" fmla="*/ 108 w 138"/>
                    <a:gd name="T31" fmla="*/ 13 h 138"/>
                    <a:gd name="T32" fmla="*/ 96 w 138"/>
                    <a:gd name="T33" fmla="*/ 6 h 138"/>
                    <a:gd name="T34" fmla="*/ 83 w 138"/>
                    <a:gd name="T35" fmla="*/ 1 h 138"/>
                    <a:gd name="T36" fmla="*/ 69 w 138"/>
                    <a:gd name="T37" fmla="*/ 0 h 138"/>
                    <a:gd name="T38" fmla="*/ 69 w 138"/>
                    <a:gd name="T39" fmla="*/ 0 h 138"/>
                    <a:gd name="T40" fmla="*/ 55 w 138"/>
                    <a:gd name="T41" fmla="*/ 1 h 138"/>
                    <a:gd name="T42" fmla="*/ 43 w 138"/>
                    <a:gd name="T43" fmla="*/ 6 h 138"/>
                    <a:gd name="T44" fmla="*/ 31 w 138"/>
                    <a:gd name="T45" fmla="*/ 13 h 138"/>
                    <a:gd name="T46" fmla="*/ 21 w 138"/>
                    <a:gd name="T47" fmla="*/ 20 h 138"/>
                    <a:gd name="T48" fmla="*/ 12 w 138"/>
                    <a:gd name="T49" fmla="*/ 30 h 138"/>
                    <a:gd name="T50" fmla="*/ 6 w 138"/>
                    <a:gd name="T51" fmla="*/ 42 h 138"/>
                    <a:gd name="T52" fmla="*/ 2 w 138"/>
                    <a:gd name="T53" fmla="*/ 55 h 138"/>
                    <a:gd name="T54" fmla="*/ 0 w 138"/>
                    <a:gd name="T55" fmla="*/ 69 h 138"/>
                    <a:gd name="T56" fmla="*/ 0 w 138"/>
                    <a:gd name="T57" fmla="*/ 69 h 138"/>
                    <a:gd name="T58" fmla="*/ 2 w 138"/>
                    <a:gd name="T59" fmla="*/ 83 h 138"/>
                    <a:gd name="T60" fmla="*/ 6 w 138"/>
                    <a:gd name="T61" fmla="*/ 96 h 138"/>
                    <a:gd name="T62" fmla="*/ 12 w 138"/>
                    <a:gd name="T63" fmla="*/ 107 h 138"/>
                    <a:gd name="T64" fmla="*/ 21 w 138"/>
                    <a:gd name="T65" fmla="*/ 117 h 138"/>
                    <a:gd name="T66" fmla="*/ 31 w 138"/>
                    <a:gd name="T67" fmla="*/ 126 h 138"/>
                    <a:gd name="T68" fmla="*/ 43 w 138"/>
                    <a:gd name="T69" fmla="*/ 133 h 138"/>
                    <a:gd name="T70" fmla="*/ 55 w 138"/>
                    <a:gd name="T71" fmla="*/ 136 h 138"/>
                    <a:gd name="T72" fmla="*/ 69 w 138"/>
                    <a:gd name="T7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38">
                      <a:moveTo>
                        <a:pt x="69" y="138"/>
                      </a:moveTo>
                      <a:lnTo>
                        <a:pt x="69" y="138"/>
                      </a:lnTo>
                      <a:lnTo>
                        <a:pt x="83" y="136"/>
                      </a:lnTo>
                      <a:lnTo>
                        <a:pt x="96" y="133"/>
                      </a:lnTo>
                      <a:lnTo>
                        <a:pt x="108" y="126"/>
                      </a:lnTo>
                      <a:lnTo>
                        <a:pt x="118" y="117"/>
                      </a:lnTo>
                      <a:lnTo>
                        <a:pt x="127" y="107"/>
                      </a:lnTo>
                      <a:lnTo>
                        <a:pt x="133" y="96"/>
                      </a:lnTo>
                      <a:lnTo>
                        <a:pt x="137" y="83"/>
                      </a:lnTo>
                      <a:lnTo>
                        <a:pt x="138" y="69"/>
                      </a:lnTo>
                      <a:lnTo>
                        <a:pt x="138" y="69"/>
                      </a:lnTo>
                      <a:lnTo>
                        <a:pt x="137" y="55"/>
                      </a:lnTo>
                      <a:lnTo>
                        <a:pt x="133" y="42"/>
                      </a:lnTo>
                      <a:lnTo>
                        <a:pt x="127" y="30"/>
                      </a:lnTo>
                      <a:lnTo>
                        <a:pt x="118" y="20"/>
                      </a:lnTo>
                      <a:lnTo>
                        <a:pt x="108" y="13"/>
                      </a:lnTo>
                      <a:lnTo>
                        <a:pt x="96" y="6"/>
                      </a:lnTo>
                      <a:lnTo>
                        <a:pt x="83" y="1"/>
                      </a:lnTo>
                      <a:lnTo>
                        <a:pt x="69" y="0"/>
                      </a:lnTo>
                      <a:lnTo>
                        <a:pt x="69" y="0"/>
                      </a:lnTo>
                      <a:lnTo>
                        <a:pt x="55" y="1"/>
                      </a:lnTo>
                      <a:lnTo>
                        <a:pt x="43" y="6"/>
                      </a:lnTo>
                      <a:lnTo>
                        <a:pt x="31" y="13"/>
                      </a:lnTo>
                      <a:lnTo>
                        <a:pt x="21" y="20"/>
                      </a:lnTo>
                      <a:lnTo>
                        <a:pt x="12" y="30"/>
                      </a:lnTo>
                      <a:lnTo>
                        <a:pt x="6" y="42"/>
                      </a:lnTo>
                      <a:lnTo>
                        <a:pt x="2" y="55"/>
                      </a:lnTo>
                      <a:lnTo>
                        <a:pt x="0" y="69"/>
                      </a:lnTo>
                      <a:lnTo>
                        <a:pt x="0" y="69"/>
                      </a:lnTo>
                      <a:lnTo>
                        <a:pt x="2" y="83"/>
                      </a:lnTo>
                      <a:lnTo>
                        <a:pt x="6" y="96"/>
                      </a:lnTo>
                      <a:lnTo>
                        <a:pt x="12" y="107"/>
                      </a:lnTo>
                      <a:lnTo>
                        <a:pt x="21" y="117"/>
                      </a:lnTo>
                      <a:lnTo>
                        <a:pt x="31" y="126"/>
                      </a:lnTo>
                      <a:lnTo>
                        <a:pt x="43" y="133"/>
                      </a:lnTo>
                      <a:lnTo>
                        <a:pt x="55" y="136"/>
                      </a:lnTo>
                      <a:lnTo>
                        <a:pt x="69" y="138"/>
                      </a:lnTo>
                      <a:close/>
                    </a:path>
                  </a:pathLst>
                </a:cu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62" name="Freeform 51">
                  <a:extLst>
                    <a:ext uri="{FF2B5EF4-FFF2-40B4-BE49-F238E27FC236}">
                      <a16:creationId xmlns:a16="http://schemas.microsoft.com/office/drawing/2014/main" id="{1757ED35-EE1C-4854-A84E-944126EADEB1}"/>
                    </a:ext>
                  </a:extLst>
                </p:cNvPr>
                <p:cNvSpPr>
                  <a:spLocks/>
                </p:cNvSpPr>
                <p:nvPr/>
              </p:nvSpPr>
              <p:spPr bwMode="auto">
                <a:xfrm>
                  <a:off x="5614426" y="2352672"/>
                  <a:ext cx="118094" cy="118094"/>
                </a:xfrm>
                <a:custGeom>
                  <a:avLst/>
                  <a:gdLst>
                    <a:gd name="T0" fmla="*/ 69 w 138"/>
                    <a:gd name="T1" fmla="*/ 138 h 138"/>
                    <a:gd name="T2" fmla="*/ 69 w 138"/>
                    <a:gd name="T3" fmla="*/ 138 h 138"/>
                    <a:gd name="T4" fmla="*/ 83 w 138"/>
                    <a:gd name="T5" fmla="*/ 136 h 138"/>
                    <a:gd name="T6" fmla="*/ 96 w 138"/>
                    <a:gd name="T7" fmla="*/ 133 h 138"/>
                    <a:gd name="T8" fmla="*/ 108 w 138"/>
                    <a:gd name="T9" fmla="*/ 126 h 138"/>
                    <a:gd name="T10" fmla="*/ 118 w 138"/>
                    <a:gd name="T11" fmla="*/ 117 h 138"/>
                    <a:gd name="T12" fmla="*/ 127 w 138"/>
                    <a:gd name="T13" fmla="*/ 107 h 138"/>
                    <a:gd name="T14" fmla="*/ 133 w 138"/>
                    <a:gd name="T15" fmla="*/ 96 h 138"/>
                    <a:gd name="T16" fmla="*/ 137 w 138"/>
                    <a:gd name="T17" fmla="*/ 83 h 138"/>
                    <a:gd name="T18" fmla="*/ 138 w 138"/>
                    <a:gd name="T19" fmla="*/ 69 h 138"/>
                    <a:gd name="T20" fmla="*/ 138 w 138"/>
                    <a:gd name="T21" fmla="*/ 69 h 138"/>
                    <a:gd name="T22" fmla="*/ 137 w 138"/>
                    <a:gd name="T23" fmla="*/ 55 h 138"/>
                    <a:gd name="T24" fmla="*/ 133 w 138"/>
                    <a:gd name="T25" fmla="*/ 42 h 138"/>
                    <a:gd name="T26" fmla="*/ 127 w 138"/>
                    <a:gd name="T27" fmla="*/ 30 h 138"/>
                    <a:gd name="T28" fmla="*/ 118 w 138"/>
                    <a:gd name="T29" fmla="*/ 20 h 138"/>
                    <a:gd name="T30" fmla="*/ 108 w 138"/>
                    <a:gd name="T31" fmla="*/ 13 h 138"/>
                    <a:gd name="T32" fmla="*/ 96 w 138"/>
                    <a:gd name="T33" fmla="*/ 6 h 138"/>
                    <a:gd name="T34" fmla="*/ 83 w 138"/>
                    <a:gd name="T35" fmla="*/ 1 h 138"/>
                    <a:gd name="T36" fmla="*/ 69 w 138"/>
                    <a:gd name="T37" fmla="*/ 0 h 138"/>
                    <a:gd name="T38" fmla="*/ 69 w 138"/>
                    <a:gd name="T39" fmla="*/ 0 h 138"/>
                    <a:gd name="T40" fmla="*/ 55 w 138"/>
                    <a:gd name="T41" fmla="*/ 1 h 138"/>
                    <a:gd name="T42" fmla="*/ 43 w 138"/>
                    <a:gd name="T43" fmla="*/ 6 h 138"/>
                    <a:gd name="T44" fmla="*/ 31 w 138"/>
                    <a:gd name="T45" fmla="*/ 13 h 138"/>
                    <a:gd name="T46" fmla="*/ 21 w 138"/>
                    <a:gd name="T47" fmla="*/ 20 h 138"/>
                    <a:gd name="T48" fmla="*/ 12 w 138"/>
                    <a:gd name="T49" fmla="*/ 30 h 138"/>
                    <a:gd name="T50" fmla="*/ 6 w 138"/>
                    <a:gd name="T51" fmla="*/ 42 h 138"/>
                    <a:gd name="T52" fmla="*/ 2 w 138"/>
                    <a:gd name="T53" fmla="*/ 55 h 138"/>
                    <a:gd name="T54" fmla="*/ 0 w 138"/>
                    <a:gd name="T55" fmla="*/ 69 h 138"/>
                    <a:gd name="T56" fmla="*/ 0 w 138"/>
                    <a:gd name="T57" fmla="*/ 69 h 138"/>
                    <a:gd name="T58" fmla="*/ 2 w 138"/>
                    <a:gd name="T59" fmla="*/ 83 h 138"/>
                    <a:gd name="T60" fmla="*/ 6 w 138"/>
                    <a:gd name="T61" fmla="*/ 96 h 138"/>
                    <a:gd name="T62" fmla="*/ 12 w 138"/>
                    <a:gd name="T63" fmla="*/ 107 h 138"/>
                    <a:gd name="T64" fmla="*/ 21 w 138"/>
                    <a:gd name="T65" fmla="*/ 117 h 138"/>
                    <a:gd name="T66" fmla="*/ 31 w 138"/>
                    <a:gd name="T67" fmla="*/ 126 h 138"/>
                    <a:gd name="T68" fmla="*/ 43 w 138"/>
                    <a:gd name="T69" fmla="*/ 133 h 138"/>
                    <a:gd name="T70" fmla="*/ 55 w 138"/>
                    <a:gd name="T71" fmla="*/ 136 h 138"/>
                    <a:gd name="T72" fmla="*/ 69 w 138"/>
                    <a:gd name="T7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38">
                      <a:moveTo>
                        <a:pt x="69" y="138"/>
                      </a:moveTo>
                      <a:lnTo>
                        <a:pt x="69" y="138"/>
                      </a:lnTo>
                      <a:lnTo>
                        <a:pt x="83" y="136"/>
                      </a:lnTo>
                      <a:lnTo>
                        <a:pt x="96" y="133"/>
                      </a:lnTo>
                      <a:lnTo>
                        <a:pt x="108" y="126"/>
                      </a:lnTo>
                      <a:lnTo>
                        <a:pt x="118" y="117"/>
                      </a:lnTo>
                      <a:lnTo>
                        <a:pt x="127" y="107"/>
                      </a:lnTo>
                      <a:lnTo>
                        <a:pt x="133" y="96"/>
                      </a:lnTo>
                      <a:lnTo>
                        <a:pt x="137" y="83"/>
                      </a:lnTo>
                      <a:lnTo>
                        <a:pt x="138" y="69"/>
                      </a:lnTo>
                      <a:lnTo>
                        <a:pt x="138" y="69"/>
                      </a:lnTo>
                      <a:lnTo>
                        <a:pt x="137" y="55"/>
                      </a:lnTo>
                      <a:lnTo>
                        <a:pt x="133" y="42"/>
                      </a:lnTo>
                      <a:lnTo>
                        <a:pt x="127" y="30"/>
                      </a:lnTo>
                      <a:lnTo>
                        <a:pt x="118" y="20"/>
                      </a:lnTo>
                      <a:lnTo>
                        <a:pt x="108" y="13"/>
                      </a:lnTo>
                      <a:lnTo>
                        <a:pt x="96" y="6"/>
                      </a:lnTo>
                      <a:lnTo>
                        <a:pt x="83" y="1"/>
                      </a:lnTo>
                      <a:lnTo>
                        <a:pt x="69" y="0"/>
                      </a:lnTo>
                      <a:lnTo>
                        <a:pt x="69" y="0"/>
                      </a:lnTo>
                      <a:lnTo>
                        <a:pt x="55" y="1"/>
                      </a:lnTo>
                      <a:lnTo>
                        <a:pt x="43" y="6"/>
                      </a:lnTo>
                      <a:lnTo>
                        <a:pt x="31" y="13"/>
                      </a:lnTo>
                      <a:lnTo>
                        <a:pt x="21" y="20"/>
                      </a:lnTo>
                      <a:lnTo>
                        <a:pt x="12" y="30"/>
                      </a:lnTo>
                      <a:lnTo>
                        <a:pt x="6" y="42"/>
                      </a:lnTo>
                      <a:lnTo>
                        <a:pt x="2" y="55"/>
                      </a:lnTo>
                      <a:lnTo>
                        <a:pt x="0" y="69"/>
                      </a:lnTo>
                      <a:lnTo>
                        <a:pt x="0" y="69"/>
                      </a:lnTo>
                      <a:lnTo>
                        <a:pt x="2" y="83"/>
                      </a:lnTo>
                      <a:lnTo>
                        <a:pt x="6" y="96"/>
                      </a:lnTo>
                      <a:lnTo>
                        <a:pt x="12" y="107"/>
                      </a:lnTo>
                      <a:lnTo>
                        <a:pt x="21" y="117"/>
                      </a:lnTo>
                      <a:lnTo>
                        <a:pt x="31" y="126"/>
                      </a:lnTo>
                      <a:lnTo>
                        <a:pt x="43" y="133"/>
                      </a:lnTo>
                      <a:lnTo>
                        <a:pt x="55" y="136"/>
                      </a:lnTo>
                      <a:lnTo>
                        <a:pt x="69" y="138"/>
                      </a:lnTo>
                      <a:close/>
                    </a:path>
                  </a:pathLst>
                </a:cu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63" name="Freeform 51">
                  <a:extLst>
                    <a:ext uri="{FF2B5EF4-FFF2-40B4-BE49-F238E27FC236}">
                      <a16:creationId xmlns:a16="http://schemas.microsoft.com/office/drawing/2014/main" id="{37A17411-4276-40BC-844D-02837C3932D8}"/>
                    </a:ext>
                  </a:extLst>
                </p:cNvPr>
                <p:cNvSpPr>
                  <a:spLocks/>
                </p:cNvSpPr>
                <p:nvPr/>
              </p:nvSpPr>
              <p:spPr bwMode="auto">
                <a:xfrm>
                  <a:off x="5691608" y="2390428"/>
                  <a:ext cx="118094" cy="118094"/>
                </a:xfrm>
                <a:custGeom>
                  <a:avLst/>
                  <a:gdLst>
                    <a:gd name="T0" fmla="*/ 69 w 138"/>
                    <a:gd name="T1" fmla="*/ 138 h 138"/>
                    <a:gd name="T2" fmla="*/ 69 w 138"/>
                    <a:gd name="T3" fmla="*/ 138 h 138"/>
                    <a:gd name="T4" fmla="*/ 83 w 138"/>
                    <a:gd name="T5" fmla="*/ 136 h 138"/>
                    <a:gd name="T6" fmla="*/ 96 w 138"/>
                    <a:gd name="T7" fmla="*/ 133 h 138"/>
                    <a:gd name="T8" fmla="*/ 108 w 138"/>
                    <a:gd name="T9" fmla="*/ 126 h 138"/>
                    <a:gd name="T10" fmla="*/ 118 w 138"/>
                    <a:gd name="T11" fmla="*/ 117 h 138"/>
                    <a:gd name="T12" fmla="*/ 127 w 138"/>
                    <a:gd name="T13" fmla="*/ 107 h 138"/>
                    <a:gd name="T14" fmla="*/ 133 w 138"/>
                    <a:gd name="T15" fmla="*/ 96 h 138"/>
                    <a:gd name="T16" fmla="*/ 137 w 138"/>
                    <a:gd name="T17" fmla="*/ 83 h 138"/>
                    <a:gd name="T18" fmla="*/ 138 w 138"/>
                    <a:gd name="T19" fmla="*/ 69 h 138"/>
                    <a:gd name="T20" fmla="*/ 138 w 138"/>
                    <a:gd name="T21" fmla="*/ 69 h 138"/>
                    <a:gd name="T22" fmla="*/ 137 w 138"/>
                    <a:gd name="T23" fmla="*/ 55 h 138"/>
                    <a:gd name="T24" fmla="*/ 133 w 138"/>
                    <a:gd name="T25" fmla="*/ 42 h 138"/>
                    <a:gd name="T26" fmla="*/ 127 w 138"/>
                    <a:gd name="T27" fmla="*/ 30 h 138"/>
                    <a:gd name="T28" fmla="*/ 118 w 138"/>
                    <a:gd name="T29" fmla="*/ 20 h 138"/>
                    <a:gd name="T30" fmla="*/ 108 w 138"/>
                    <a:gd name="T31" fmla="*/ 13 h 138"/>
                    <a:gd name="T32" fmla="*/ 96 w 138"/>
                    <a:gd name="T33" fmla="*/ 6 h 138"/>
                    <a:gd name="T34" fmla="*/ 83 w 138"/>
                    <a:gd name="T35" fmla="*/ 1 h 138"/>
                    <a:gd name="T36" fmla="*/ 69 w 138"/>
                    <a:gd name="T37" fmla="*/ 0 h 138"/>
                    <a:gd name="T38" fmla="*/ 69 w 138"/>
                    <a:gd name="T39" fmla="*/ 0 h 138"/>
                    <a:gd name="T40" fmla="*/ 55 w 138"/>
                    <a:gd name="T41" fmla="*/ 1 h 138"/>
                    <a:gd name="T42" fmla="*/ 43 w 138"/>
                    <a:gd name="T43" fmla="*/ 6 h 138"/>
                    <a:gd name="T44" fmla="*/ 31 w 138"/>
                    <a:gd name="T45" fmla="*/ 13 h 138"/>
                    <a:gd name="T46" fmla="*/ 21 w 138"/>
                    <a:gd name="T47" fmla="*/ 20 h 138"/>
                    <a:gd name="T48" fmla="*/ 12 w 138"/>
                    <a:gd name="T49" fmla="*/ 30 h 138"/>
                    <a:gd name="T50" fmla="*/ 6 w 138"/>
                    <a:gd name="T51" fmla="*/ 42 h 138"/>
                    <a:gd name="T52" fmla="*/ 2 w 138"/>
                    <a:gd name="T53" fmla="*/ 55 h 138"/>
                    <a:gd name="T54" fmla="*/ 0 w 138"/>
                    <a:gd name="T55" fmla="*/ 69 h 138"/>
                    <a:gd name="T56" fmla="*/ 0 w 138"/>
                    <a:gd name="T57" fmla="*/ 69 h 138"/>
                    <a:gd name="T58" fmla="*/ 2 w 138"/>
                    <a:gd name="T59" fmla="*/ 83 h 138"/>
                    <a:gd name="T60" fmla="*/ 6 w 138"/>
                    <a:gd name="T61" fmla="*/ 96 h 138"/>
                    <a:gd name="T62" fmla="*/ 12 w 138"/>
                    <a:gd name="T63" fmla="*/ 107 h 138"/>
                    <a:gd name="T64" fmla="*/ 21 w 138"/>
                    <a:gd name="T65" fmla="*/ 117 h 138"/>
                    <a:gd name="T66" fmla="*/ 31 w 138"/>
                    <a:gd name="T67" fmla="*/ 126 h 138"/>
                    <a:gd name="T68" fmla="*/ 43 w 138"/>
                    <a:gd name="T69" fmla="*/ 133 h 138"/>
                    <a:gd name="T70" fmla="*/ 55 w 138"/>
                    <a:gd name="T71" fmla="*/ 136 h 138"/>
                    <a:gd name="T72" fmla="*/ 69 w 138"/>
                    <a:gd name="T7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38">
                      <a:moveTo>
                        <a:pt x="69" y="138"/>
                      </a:moveTo>
                      <a:lnTo>
                        <a:pt x="69" y="138"/>
                      </a:lnTo>
                      <a:lnTo>
                        <a:pt x="83" y="136"/>
                      </a:lnTo>
                      <a:lnTo>
                        <a:pt x="96" y="133"/>
                      </a:lnTo>
                      <a:lnTo>
                        <a:pt x="108" y="126"/>
                      </a:lnTo>
                      <a:lnTo>
                        <a:pt x="118" y="117"/>
                      </a:lnTo>
                      <a:lnTo>
                        <a:pt x="127" y="107"/>
                      </a:lnTo>
                      <a:lnTo>
                        <a:pt x="133" y="96"/>
                      </a:lnTo>
                      <a:lnTo>
                        <a:pt x="137" y="83"/>
                      </a:lnTo>
                      <a:lnTo>
                        <a:pt x="138" y="69"/>
                      </a:lnTo>
                      <a:lnTo>
                        <a:pt x="138" y="69"/>
                      </a:lnTo>
                      <a:lnTo>
                        <a:pt x="137" y="55"/>
                      </a:lnTo>
                      <a:lnTo>
                        <a:pt x="133" y="42"/>
                      </a:lnTo>
                      <a:lnTo>
                        <a:pt x="127" y="30"/>
                      </a:lnTo>
                      <a:lnTo>
                        <a:pt x="118" y="20"/>
                      </a:lnTo>
                      <a:lnTo>
                        <a:pt x="108" y="13"/>
                      </a:lnTo>
                      <a:lnTo>
                        <a:pt x="96" y="6"/>
                      </a:lnTo>
                      <a:lnTo>
                        <a:pt x="83" y="1"/>
                      </a:lnTo>
                      <a:lnTo>
                        <a:pt x="69" y="0"/>
                      </a:lnTo>
                      <a:lnTo>
                        <a:pt x="69" y="0"/>
                      </a:lnTo>
                      <a:lnTo>
                        <a:pt x="55" y="1"/>
                      </a:lnTo>
                      <a:lnTo>
                        <a:pt x="43" y="6"/>
                      </a:lnTo>
                      <a:lnTo>
                        <a:pt x="31" y="13"/>
                      </a:lnTo>
                      <a:lnTo>
                        <a:pt x="21" y="20"/>
                      </a:lnTo>
                      <a:lnTo>
                        <a:pt x="12" y="30"/>
                      </a:lnTo>
                      <a:lnTo>
                        <a:pt x="6" y="42"/>
                      </a:lnTo>
                      <a:lnTo>
                        <a:pt x="2" y="55"/>
                      </a:lnTo>
                      <a:lnTo>
                        <a:pt x="0" y="69"/>
                      </a:lnTo>
                      <a:lnTo>
                        <a:pt x="0" y="69"/>
                      </a:lnTo>
                      <a:lnTo>
                        <a:pt x="2" y="83"/>
                      </a:lnTo>
                      <a:lnTo>
                        <a:pt x="6" y="96"/>
                      </a:lnTo>
                      <a:lnTo>
                        <a:pt x="12" y="107"/>
                      </a:lnTo>
                      <a:lnTo>
                        <a:pt x="21" y="117"/>
                      </a:lnTo>
                      <a:lnTo>
                        <a:pt x="31" y="126"/>
                      </a:lnTo>
                      <a:lnTo>
                        <a:pt x="43" y="133"/>
                      </a:lnTo>
                      <a:lnTo>
                        <a:pt x="55" y="136"/>
                      </a:lnTo>
                      <a:lnTo>
                        <a:pt x="69" y="138"/>
                      </a:lnTo>
                      <a:close/>
                    </a:path>
                  </a:pathLst>
                </a:cu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64" name="Freeform 51">
                  <a:extLst>
                    <a:ext uri="{FF2B5EF4-FFF2-40B4-BE49-F238E27FC236}">
                      <a16:creationId xmlns:a16="http://schemas.microsoft.com/office/drawing/2014/main" id="{389874EE-D2C2-4037-89D7-BE5AAEE474AF}"/>
                    </a:ext>
                  </a:extLst>
                </p:cNvPr>
                <p:cNvSpPr>
                  <a:spLocks/>
                </p:cNvSpPr>
                <p:nvPr/>
              </p:nvSpPr>
              <p:spPr bwMode="auto">
                <a:xfrm>
                  <a:off x="5649182" y="2485634"/>
                  <a:ext cx="118094" cy="118094"/>
                </a:xfrm>
                <a:custGeom>
                  <a:avLst/>
                  <a:gdLst>
                    <a:gd name="T0" fmla="*/ 69 w 138"/>
                    <a:gd name="T1" fmla="*/ 138 h 138"/>
                    <a:gd name="T2" fmla="*/ 69 w 138"/>
                    <a:gd name="T3" fmla="*/ 138 h 138"/>
                    <a:gd name="T4" fmla="*/ 83 w 138"/>
                    <a:gd name="T5" fmla="*/ 136 h 138"/>
                    <a:gd name="T6" fmla="*/ 96 w 138"/>
                    <a:gd name="T7" fmla="*/ 133 h 138"/>
                    <a:gd name="T8" fmla="*/ 108 w 138"/>
                    <a:gd name="T9" fmla="*/ 126 h 138"/>
                    <a:gd name="T10" fmla="*/ 118 w 138"/>
                    <a:gd name="T11" fmla="*/ 117 h 138"/>
                    <a:gd name="T12" fmla="*/ 127 w 138"/>
                    <a:gd name="T13" fmla="*/ 107 h 138"/>
                    <a:gd name="T14" fmla="*/ 133 w 138"/>
                    <a:gd name="T15" fmla="*/ 96 h 138"/>
                    <a:gd name="T16" fmla="*/ 137 w 138"/>
                    <a:gd name="T17" fmla="*/ 83 h 138"/>
                    <a:gd name="T18" fmla="*/ 138 w 138"/>
                    <a:gd name="T19" fmla="*/ 69 h 138"/>
                    <a:gd name="T20" fmla="*/ 138 w 138"/>
                    <a:gd name="T21" fmla="*/ 69 h 138"/>
                    <a:gd name="T22" fmla="*/ 137 w 138"/>
                    <a:gd name="T23" fmla="*/ 55 h 138"/>
                    <a:gd name="T24" fmla="*/ 133 w 138"/>
                    <a:gd name="T25" fmla="*/ 42 h 138"/>
                    <a:gd name="T26" fmla="*/ 127 w 138"/>
                    <a:gd name="T27" fmla="*/ 30 h 138"/>
                    <a:gd name="T28" fmla="*/ 118 w 138"/>
                    <a:gd name="T29" fmla="*/ 20 h 138"/>
                    <a:gd name="T30" fmla="*/ 108 w 138"/>
                    <a:gd name="T31" fmla="*/ 13 h 138"/>
                    <a:gd name="T32" fmla="*/ 96 w 138"/>
                    <a:gd name="T33" fmla="*/ 6 h 138"/>
                    <a:gd name="T34" fmla="*/ 83 w 138"/>
                    <a:gd name="T35" fmla="*/ 1 h 138"/>
                    <a:gd name="T36" fmla="*/ 69 w 138"/>
                    <a:gd name="T37" fmla="*/ 0 h 138"/>
                    <a:gd name="T38" fmla="*/ 69 w 138"/>
                    <a:gd name="T39" fmla="*/ 0 h 138"/>
                    <a:gd name="T40" fmla="*/ 55 w 138"/>
                    <a:gd name="T41" fmla="*/ 1 h 138"/>
                    <a:gd name="T42" fmla="*/ 43 w 138"/>
                    <a:gd name="T43" fmla="*/ 6 h 138"/>
                    <a:gd name="T44" fmla="*/ 31 w 138"/>
                    <a:gd name="T45" fmla="*/ 13 h 138"/>
                    <a:gd name="T46" fmla="*/ 21 w 138"/>
                    <a:gd name="T47" fmla="*/ 20 h 138"/>
                    <a:gd name="T48" fmla="*/ 12 w 138"/>
                    <a:gd name="T49" fmla="*/ 30 h 138"/>
                    <a:gd name="T50" fmla="*/ 6 w 138"/>
                    <a:gd name="T51" fmla="*/ 42 h 138"/>
                    <a:gd name="T52" fmla="*/ 2 w 138"/>
                    <a:gd name="T53" fmla="*/ 55 h 138"/>
                    <a:gd name="T54" fmla="*/ 0 w 138"/>
                    <a:gd name="T55" fmla="*/ 69 h 138"/>
                    <a:gd name="T56" fmla="*/ 0 w 138"/>
                    <a:gd name="T57" fmla="*/ 69 h 138"/>
                    <a:gd name="T58" fmla="*/ 2 w 138"/>
                    <a:gd name="T59" fmla="*/ 83 h 138"/>
                    <a:gd name="T60" fmla="*/ 6 w 138"/>
                    <a:gd name="T61" fmla="*/ 96 h 138"/>
                    <a:gd name="T62" fmla="*/ 12 w 138"/>
                    <a:gd name="T63" fmla="*/ 107 h 138"/>
                    <a:gd name="T64" fmla="*/ 21 w 138"/>
                    <a:gd name="T65" fmla="*/ 117 h 138"/>
                    <a:gd name="T66" fmla="*/ 31 w 138"/>
                    <a:gd name="T67" fmla="*/ 126 h 138"/>
                    <a:gd name="T68" fmla="*/ 43 w 138"/>
                    <a:gd name="T69" fmla="*/ 133 h 138"/>
                    <a:gd name="T70" fmla="*/ 55 w 138"/>
                    <a:gd name="T71" fmla="*/ 136 h 138"/>
                    <a:gd name="T72" fmla="*/ 69 w 138"/>
                    <a:gd name="T7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38">
                      <a:moveTo>
                        <a:pt x="69" y="138"/>
                      </a:moveTo>
                      <a:lnTo>
                        <a:pt x="69" y="138"/>
                      </a:lnTo>
                      <a:lnTo>
                        <a:pt x="83" y="136"/>
                      </a:lnTo>
                      <a:lnTo>
                        <a:pt x="96" y="133"/>
                      </a:lnTo>
                      <a:lnTo>
                        <a:pt x="108" y="126"/>
                      </a:lnTo>
                      <a:lnTo>
                        <a:pt x="118" y="117"/>
                      </a:lnTo>
                      <a:lnTo>
                        <a:pt x="127" y="107"/>
                      </a:lnTo>
                      <a:lnTo>
                        <a:pt x="133" y="96"/>
                      </a:lnTo>
                      <a:lnTo>
                        <a:pt x="137" y="83"/>
                      </a:lnTo>
                      <a:lnTo>
                        <a:pt x="138" y="69"/>
                      </a:lnTo>
                      <a:lnTo>
                        <a:pt x="138" y="69"/>
                      </a:lnTo>
                      <a:lnTo>
                        <a:pt x="137" y="55"/>
                      </a:lnTo>
                      <a:lnTo>
                        <a:pt x="133" y="42"/>
                      </a:lnTo>
                      <a:lnTo>
                        <a:pt x="127" y="30"/>
                      </a:lnTo>
                      <a:lnTo>
                        <a:pt x="118" y="20"/>
                      </a:lnTo>
                      <a:lnTo>
                        <a:pt x="108" y="13"/>
                      </a:lnTo>
                      <a:lnTo>
                        <a:pt x="96" y="6"/>
                      </a:lnTo>
                      <a:lnTo>
                        <a:pt x="83" y="1"/>
                      </a:lnTo>
                      <a:lnTo>
                        <a:pt x="69" y="0"/>
                      </a:lnTo>
                      <a:lnTo>
                        <a:pt x="69" y="0"/>
                      </a:lnTo>
                      <a:lnTo>
                        <a:pt x="55" y="1"/>
                      </a:lnTo>
                      <a:lnTo>
                        <a:pt x="43" y="6"/>
                      </a:lnTo>
                      <a:lnTo>
                        <a:pt x="31" y="13"/>
                      </a:lnTo>
                      <a:lnTo>
                        <a:pt x="21" y="20"/>
                      </a:lnTo>
                      <a:lnTo>
                        <a:pt x="12" y="30"/>
                      </a:lnTo>
                      <a:lnTo>
                        <a:pt x="6" y="42"/>
                      </a:lnTo>
                      <a:lnTo>
                        <a:pt x="2" y="55"/>
                      </a:lnTo>
                      <a:lnTo>
                        <a:pt x="0" y="69"/>
                      </a:lnTo>
                      <a:lnTo>
                        <a:pt x="0" y="69"/>
                      </a:lnTo>
                      <a:lnTo>
                        <a:pt x="2" y="83"/>
                      </a:lnTo>
                      <a:lnTo>
                        <a:pt x="6" y="96"/>
                      </a:lnTo>
                      <a:lnTo>
                        <a:pt x="12" y="107"/>
                      </a:lnTo>
                      <a:lnTo>
                        <a:pt x="21" y="117"/>
                      </a:lnTo>
                      <a:lnTo>
                        <a:pt x="31" y="126"/>
                      </a:lnTo>
                      <a:lnTo>
                        <a:pt x="43" y="133"/>
                      </a:lnTo>
                      <a:lnTo>
                        <a:pt x="55" y="136"/>
                      </a:lnTo>
                      <a:lnTo>
                        <a:pt x="69" y="138"/>
                      </a:lnTo>
                      <a:close/>
                    </a:path>
                  </a:pathLst>
                </a:cu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65" name="Freeform 51">
                  <a:extLst>
                    <a:ext uri="{FF2B5EF4-FFF2-40B4-BE49-F238E27FC236}">
                      <a16:creationId xmlns:a16="http://schemas.microsoft.com/office/drawing/2014/main" id="{CC32F3F3-272D-4DB0-952B-727D27C44192}"/>
                    </a:ext>
                  </a:extLst>
                </p:cNvPr>
                <p:cNvSpPr>
                  <a:spLocks/>
                </p:cNvSpPr>
                <p:nvPr/>
              </p:nvSpPr>
              <p:spPr bwMode="auto">
                <a:xfrm>
                  <a:off x="5602302" y="2570440"/>
                  <a:ext cx="118094" cy="118094"/>
                </a:xfrm>
                <a:custGeom>
                  <a:avLst/>
                  <a:gdLst>
                    <a:gd name="T0" fmla="*/ 69 w 138"/>
                    <a:gd name="T1" fmla="*/ 138 h 138"/>
                    <a:gd name="T2" fmla="*/ 69 w 138"/>
                    <a:gd name="T3" fmla="*/ 138 h 138"/>
                    <a:gd name="T4" fmla="*/ 83 w 138"/>
                    <a:gd name="T5" fmla="*/ 136 h 138"/>
                    <a:gd name="T6" fmla="*/ 96 w 138"/>
                    <a:gd name="T7" fmla="*/ 133 h 138"/>
                    <a:gd name="T8" fmla="*/ 108 w 138"/>
                    <a:gd name="T9" fmla="*/ 126 h 138"/>
                    <a:gd name="T10" fmla="*/ 118 w 138"/>
                    <a:gd name="T11" fmla="*/ 117 h 138"/>
                    <a:gd name="T12" fmla="*/ 127 w 138"/>
                    <a:gd name="T13" fmla="*/ 107 h 138"/>
                    <a:gd name="T14" fmla="*/ 133 w 138"/>
                    <a:gd name="T15" fmla="*/ 96 h 138"/>
                    <a:gd name="T16" fmla="*/ 137 w 138"/>
                    <a:gd name="T17" fmla="*/ 83 h 138"/>
                    <a:gd name="T18" fmla="*/ 138 w 138"/>
                    <a:gd name="T19" fmla="*/ 69 h 138"/>
                    <a:gd name="T20" fmla="*/ 138 w 138"/>
                    <a:gd name="T21" fmla="*/ 69 h 138"/>
                    <a:gd name="T22" fmla="*/ 137 w 138"/>
                    <a:gd name="T23" fmla="*/ 55 h 138"/>
                    <a:gd name="T24" fmla="*/ 133 w 138"/>
                    <a:gd name="T25" fmla="*/ 42 h 138"/>
                    <a:gd name="T26" fmla="*/ 127 w 138"/>
                    <a:gd name="T27" fmla="*/ 30 h 138"/>
                    <a:gd name="T28" fmla="*/ 118 w 138"/>
                    <a:gd name="T29" fmla="*/ 20 h 138"/>
                    <a:gd name="T30" fmla="*/ 108 w 138"/>
                    <a:gd name="T31" fmla="*/ 13 h 138"/>
                    <a:gd name="T32" fmla="*/ 96 w 138"/>
                    <a:gd name="T33" fmla="*/ 6 h 138"/>
                    <a:gd name="T34" fmla="*/ 83 w 138"/>
                    <a:gd name="T35" fmla="*/ 1 h 138"/>
                    <a:gd name="T36" fmla="*/ 69 w 138"/>
                    <a:gd name="T37" fmla="*/ 0 h 138"/>
                    <a:gd name="T38" fmla="*/ 69 w 138"/>
                    <a:gd name="T39" fmla="*/ 0 h 138"/>
                    <a:gd name="T40" fmla="*/ 55 w 138"/>
                    <a:gd name="T41" fmla="*/ 1 h 138"/>
                    <a:gd name="T42" fmla="*/ 43 w 138"/>
                    <a:gd name="T43" fmla="*/ 6 h 138"/>
                    <a:gd name="T44" fmla="*/ 31 w 138"/>
                    <a:gd name="T45" fmla="*/ 13 h 138"/>
                    <a:gd name="T46" fmla="*/ 21 w 138"/>
                    <a:gd name="T47" fmla="*/ 20 h 138"/>
                    <a:gd name="T48" fmla="*/ 12 w 138"/>
                    <a:gd name="T49" fmla="*/ 30 h 138"/>
                    <a:gd name="T50" fmla="*/ 6 w 138"/>
                    <a:gd name="T51" fmla="*/ 42 h 138"/>
                    <a:gd name="T52" fmla="*/ 2 w 138"/>
                    <a:gd name="T53" fmla="*/ 55 h 138"/>
                    <a:gd name="T54" fmla="*/ 0 w 138"/>
                    <a:gd name="T55" fmla="*/ 69 h 138"/>
                    <a:gd name="T56" fmla="*/ 0 w 138"/>
                    <a:gd name="T57" fmla="*/ 69 h 138"/>
                    <a:gd name="T58" fmla="*/ 2 w 138"/>
                    <a:gd name="T59" fmla="*/ 83 h 138"/>
                    <a:gd name="T60" fmla="*/ 6 w 138"/>
                    <a:gd name="T61" fmla="*/ 96 h 138"/>
                    <a:gd name="T62" fmla="*/ 12 w 138"/>
                    <a:gd name="T63" fmla="*/ 107 h 138"/>
                    <a:gd name="T64" fmla="*/ 21 w 138"/>
                    <a:gd name="T65" fmla="*/ 117 h 138"/>
                    <a:gd name="T66" fmla="*/ 31 w 138"/>
                    <a:gd name="T67" fmla="*/ 126 h 138"/>
                    <a:gd name="T68" fmla="*/ 43 w 138"/>
                    <a:gd name="T69" fmla="*/ 133 h 138"/>
                    <a:gd name="T70" fmla="*/ 55 w 138"/>
                    <a:gd name="T71" fmla="*/ 136 h 138"/>
                    <a:gd name="T72" fmla="*/ 69 w 138"/>
                    <a:gd name="T7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38">
                      <a:moveTo>
                        <a:pt x="69" y="138"/>
                      </a:moveTo>
                      <a:lnTo>
                        <a:pt x="69" y="138"/>
                      </a:lnTo>
                      <a:lnTo>
                        <a:pt x="83" y="136"/>
                      </a:lnTo>
                      <a:lnTo>
                        <a:pt x="96" y="133"/>
                      </a:lnTo>
                      <a:lnTo>
                        <a:pt x="108" y="126"/>
                      </a:lnTo>
                      <a:lnTo>
                        <a:pt x="118" y="117"/>
                      </a:lnTo>
                      <a:lnTo>
                        <a:pt x="127" y="107"/>
                      </a:lnTo>
                      <a:lnTo>
                        <a:pt x="133" y="96"/>
                      </a:lnTo>
                      <a:lnTo>
                        <a:pt x="137" y="83"/>
                      </a:lnTo>
                      <a:lnTo>
                        <a:pt x="138" y="69"/>
                      </a:lnTo>
                      <a:lnTo>
                        <a:pt x="138" y="69"/>
                      </a:lnTo>
                      <a:lnTo>
                        <a:pt x="137" y="55"/>
                      </a:lnTo>
                      <a:lnTo>
                        <a:pt x="133" y="42"/>
                      </a:lnTo>
                      <a:lnTo>
                        <a:pt x="127" y="30"/>
                      </a:lnTo>
                      <a:lnTo>
                        <a:pt x="118" y="20"/>
                      </a:lnTo>
                      <a:lnTo>
                        <a:pt x="108" y="13"/>
                      </a:lnTo>
                      <a:lnTo>
                        <a:pt x="96" y="6"/>
                      </a:lnTo>
                      <a:lnTo>
                        <a:pt x="83" y="1"/>
                      </a:lnTo>
                      <a:lnTo>
                        <a:pt x="69" y="0"/>
                      </a:lnTo>
                      <a:lnTo>
                        <a:pt x="69" y="0"/>
                      </a:lnTo>
                      <a:lnTo>
                        <a:pt x="55" y="1"/>
                      </a:lnTo>
                      <a:lnTo>
                        <a:pt x="43" y="6"/>
                      </a:lnTo>
                      <a:lnTo>
                        <a:pt x="31" y="13"/>
                      </a:lnTo>
                      <a:lnTo>
                        <a:pt x="21" y="20"/>
                      </a:lnTo>
                      <a:lnTo>
                        <a:pt x="12" y="30"/>
                      </a:lnTo>
                      <a:lnTo>
                        <a:pt x="6" y="42"/>
                      </a:lnTo>
                      <a:lnTo>
                        <a:pt x="2" y="55"/>
                      </a:lnTo>
                      <a:lnTo>
                        <a:pt x="0" y="69"/>
                      </a:lnTo>
                      <a:lnTo>
                        <a:pt x="0" y="69"/>
                      </a:lnTo>
                      <a:lnTo>
                        <a:pt x="2" y="83"/>
                      </a:lnTo>
                      <a:lnTo>
                        <a:pt x="6" y="96"/>
                      </a:lnTo>
                      <a:lnTo>
                        <a:pt x="12" y="107"/>
                      </a:lnTo>
                      <a:lnTo>
                        <a:pt x="21" y="117"/>
                      </a:lnTo>
                      <a:lnTo>
                        <a:pt x="31" y="126"/>
                      </a:lnTo>
                      <a:lnTo>
                        <a:pt x="43" y="133"/>
                      </a:lnTo>
                      <a:lnTo>
                        <a:pt x="55" y="136"/>
                      </a:lnTo>
                      <a:lnTo>
                        <a:pt x="69" y="138"/>
                      </a:lnTo>
                      <a:close/>
                    </a:path>
                  </a:pathLst>
                </a:cu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66" name="Freeform 51">
                  <a:extLst>
                    <a:ext uri="{FF2B5EF4-FFF2-40B4-BE49-F238E27FC236}">
                      <a16:creationId xmlns:a16="http://schemas.microsoft.com/office/drawing/2014/main" id="{0C2658A4-E1CC-4375-9AC0-B8B926B3B5F5}"/>
                    </a:ext>
                  </a:extLst>
                </p:cNvPr>
                <p:cNvSpPr>
                  <a:spLocks/>
                </p:cNvSpPr>
                <p:nvPr/>
              </p:nvSpPr>
              <p:spPr bwMode="auto">
                <a:xfrm>
                  <a:off x="5534838" y="2454155"/>
                  <a:ext cx="118094" cy="118094"/>
                </a:xfrm>
                <a:custGeom>
                  <a:avLst/>
                  <a:gdLst>
                    <a:gd name="T0" fmla="*/ 69 w 138"/>
                    <a:gd name="T1" fmla="*/ 138 h 138"/>
                    <a:gd name="T2" fmla="*/ 69 w 138"/>
                    <a:gd name="T3" fmla="*/ 138 h 138"/>
                    <a:gd name="T4" fmla="*/ 83 w 138"/>
                    <a:gd name="T5" fmla="*/ 136 h 138"/>
                    <a:gd name="T6" fmla="*/ 96 w 138"/>
                    <a:gd name="T7" fmla="*/ 133 h 138"/>
                    <a:gd name="T8" fmla="*/ 108 w 138"/>
                    <a:gd name="T9" fmla="*/ 126 h 138"/>
                    <a:gd name="T10" fmla="*/ 118 w 138"/>
                    <a:gd name="T11" fmla="*/ 117 h 138"/>
                    <a:gd name="T12" fmla="*/ 127 w 138"/>
                    <a:gd name="T13" fmla="*/ 107 h 138"/>
                    <a:gd name="T14" fmla="*/ 133 w 138"/>
                    <a:gd name="T15" fmla="*/ 96 h 138"/>
                    <a:gd name="T16" fmla="*/ 137 w 138"/>
                    <a:gd name="T17" fmla="*/ 83 h 138"/>
                    <a:gd name="T18" fmla="*/ 138 w 138"/>
                    <a:gd name="T19" fmla="*/ 69 h 138"/>
                    <a:gd name="T20" fmla="*/ 138 w 138"/>
                    <a:gd name="T21" fmla="*/ 69 h 138"/>
                    <a:gd name="T22" fmla="*/ 137 w 138"/>
                    <a:gd name="T23" fmla="*/ 55 h 138"/>
                    <a:gd name="T24" fmla="*/ 133 w 138"/>
                    <a:gd name="T25" fmla="*/ 42 h 138"/>
                    <a:gd name="T26" fmla="*/ 127 w 138"/>
                    <a:gd name="T27" fmla="*/ 30 h 138"/>
                    <a:gd name="T28" fmla="*/ 118 w 138"/>
                    <a:gd name="T29" fmla="*/ 20 h 138"/>
                    <a:gd name="T30" fmla="*/ 108 w 138"/>
                    <a:gd name="T31" fmla="*/ 13 h 138"/>
                    <a:gd name="T32" fmla="*/ 96 w 138"/>
                    <a:gd name="T33" fmla="*/ 6 h 138"/>
                    <a:gd name="T34" fmla="*/ 83 w 138"/>
                    <a:gd name="T35" fmla="*/ 1 h 138"/>
                    <a:gd name="T36" fmla="*/ 69 w 138"/>
                    <a:gd name="T37" fmla="*/ 0 h 138"/>
                    <a:gd name="T38" fmla="*/ 69 w 138"/>
                    <a:gd name="T39" fmla="*/ 0 h 138"/>
                    <a:gd name="T40" fmla="*/ 55 w 138"/>
                    <a:gd name="T41" fmla="*/ 1 h 138"/>
                    <a:gd name="T42" fmla="*/ 43 w 138"/>
                    <a:gd name="T43" fmla="*/ 6 h 138"/>
                    <a:gd name="T44" fmla="*/ 31 w 138"/>
                    <a:gd name="T45" fmla="*/ 13 h 138"/>
                    <a:gd name="T46" fmla="*/ 21 w 138"/>
                    <a:gd name="T47" fmla="*/ 20 h 138"/>
                    <a:gd name="T48" fmla="*/ 12 w 138"/>
                    <a:gd name="T49" fmla="*/ 30 h 138"/>
                    <a:gd name="T50" fmla="*/ 6 w 138"/>
                    <a:gd name="T51" fmla="*/ 42 h 138"/>
                    <a:gd name="T52" fmla="*/ 2 w 138"/>
                    <a:gd name="T53" fmla="*/ 55 h 138"/>
                    <a:gd name="T54" fmla="*/ 0 w 138"/>
                    <a:gd name="T55" fmla="*/ 69 h 138"/>
                    <a:gd name="T56" fmla="*/ 0 w 138"/>
                    <a:gd name="T57" fmla="*/ 69 h 138"/>
                    <a:gd name="T58" fmla="*/ 2 w 138"/>
                    <a:gd name="T59" fmla="*/ 83 h 138"/>
                    <a:gd name="T60" fmla="*/ 6 w 138"/>
                    <a:gd name="T61" fmla="*/ 96 h 138"/>
                    <a:gd name="T62" fmla="*/ 12 w 138"/>
                    <a:gd name="T63" fmla="*/ 107 h 138"/>
                    <a:gd name="T64" fmla="*/ 21 w 138"/>
                    <a:gd name="T65" fmla="*/ 117 h 138"/>
                    <a:gd name="T66" fmla="*/ 31 w 138"/>
                    <a:gd name="T67" fmla="*/ 126 h 138"/>
                    <a:gd name="T68" fmla="*/ 43 w 138"/>
                    <a:gd name="T69" fmla="*/ 133 h 138"/>
                    <a:gd name="T70" fmla="*/ 55 w 138"/>
                    <a:gd name="T71" fmla="*/ 136 h 138"/>
                    <a:gd name="T72" fmla="*/ 69 w 138"/>
                    <a:gd name="T7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38">
                      <a:moveTo>
                        <a:pt x="69" y="138"/>
                      </a:moveTo>
                      <a:lnTo>
                        <a:pt x="69" y="138"/>
                      </a:lnTo>
                      <a:lnTo>
                        <a:pt x="83" y="136"/>
                      </a:lnTo>
                      <a:lnTo>
                        <a:pt x="96" y="133"/>
                      </a:lnTo>
                      <a:lnTo>
                        <a:pt x="108" y="126"/>
                      </a:lnTo>
                      <a:lnTo>
                        <a:pt x="118" y="117"/>
                      </a:lnTo>
                      <a:lnTo>
                        <a:pt x="127" y="107"/>
                      </a:lnTo>
                      <a:lnTo>
                        <a:pt x="133" y="96"/>
                      </a:lnTo>
                      <a:lnTo>
                        <a:pt x="137" y="83"/>
                      </a:lnTo>
                      <a:lnTo>
                        <a:pt x="138" y="69"/>
                      </a:lnTo>
                      <a:lnTo>
                        <a:pt x="138" y="69"/>
                      </a:lnTo>
                      <a:lnTo>
                        <a:pt x="137" y="55"/>
                      </a:lnTo>
                      <a:lnTo>
                        <a:pt x="133" y="42"/>
                      </a:lnTo>
                      <a:lnTo>
                        <a:pt x="127" y="30"/>
                      </a:lnTo>
                      <a:lnTo>
                        <a:pt x="118" y="20"/>
                      </a:lnTo>
                      <a:lnTo>
                        <a:pt x="108" y="13"/>
                      </a:lnTo>
                      <a:lnTo>
                        <a:pt x="96" y="6"/>
                      </a:lnTo>
                      <a:lnTo>
                        <a:pt x="83" y="1"/>
                      </a:lnTo>
                      <a:lnTo>
                        <a:pt x="69" y="0"/>
                      </a:lnTo>
                      <a:lnTo>
                        <a:pt x="69" y="0"/>
                      </a:lnTo>
                      <a:lnTo>
                        <a:pt x="55" y="1"/>
                      </a:lnTo>
                      <a:lnTo>
                        <a:pt x="43" y="6"/>
                      </a:lnTo>
                      <a:lnTo>
                        <a:pt x="31" y="13"/>
                      </a:lnTo>
                      <a:lnTo>
                        <a:pt x="21" y="20"/>
                      </a:lnTo>
                      <a:lnTo>
                        <a:pt x="12" y="30"/>
                      </a:lnTo>
                      <a:lnTo>
                        <a:pt x="6" y="42"/>
                      </a:lnTo>
                      <a:lnTo>
                        <a:pt x="2" y="55"/>
                      </a:lnTo>
                      <a:lnTo>
                        <a:pt x="0" y="69"/>
                      </a:lnTo>
                      <a:lnTo>
                        <a:pt x="0" y="69"/>
                      </a:lnTo>
                      <a:lnTo>
                        <a:pt x="2" y="83"/>
                      </a:lnTo>
                      <a:lnTo>
                        <a:pt x="6" y="96"/>
                      </a:lnTo>
                      <a:lnTo>
                        <a:pt x="12" y="107"/>
                      </a:lnTo>
                      <a:lnTo>
                        <a:pt x="21" y="117"/>
                      </a:lnTo>
                      <a:lnTo>
                        <a:pt x="31" y="126"/>
                      </a:lnTo>
                      <a:lnTo>
                        <a:pt x="43" y="133"/>
                      </a:lnTo>
                      <a:lnTo>
                        <a:pt x="55" y="136"/>
                      </a:lnTo>
                      <a:lnTo>
                        <a:pt x="69" y="138"/>
                      </a:lnTo>
                      <a:close/>
                    </a:path>
                  </a:pathLst>
                </a:cu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grpSp>
            <p:nvGrpSpPr>
              <p:cNvPr id="67" name="Group 66">
                <a:extLst>
                  <a:ext uri="{FF2B5EF4-FFF2-40B4-BE49-F238E27FC236}">
                    <a16:creationId xmlns:a16="http://schemas.microsoft.com/office/drawing/2014/main" id="{1C176B73-8527-4108-9359-45AB6D9432BD}"/>
                  </a:ext>
                </a:extLst>
              </p:cNvPr>
              <p:cNvGrpSpPr/>
              <p:nvPr/>
            </p:nvGrpSpPr>
            <p:grpSpPr>
              <a:xfrm>
                <a:off x="3600524" y="1775838"/>
                <a:ext cx="387350" cy="688517"/>
                <a:chOff x="5804845" y="2068790"/>
                <a:chExt cx="387350" cy="688517"/>
              </a:xfrm>
            </p:grpSpPr>
            <p:sp>
              <p:nvSpPr>
                <p:cNvPr id="68" name="Freeform: Shape 67">
                  <a:extLst>
                    <a:ext uri="{FF2B5EF4-FFF2-40B4-BE49-F238E27FC236}">
                      <a16:creationId xmlns:a16="http://schemas.microsoft.com/office/drawing/2014/main" id="{570427AF-5299-4562-A3EB-4A50C9211F43}"/>
                    </a:ext>
                  </a:extLst>
                </p:cNvPr>
                <p:cNvSpPr/>
                <p:nvPr/>
              </p:nvSpPr>
              <p:spPr>
                <a:xfrm>
                  <a:off x="5804845" y="2211081"/>
                  <a:ext cx="387350" cy="546226"/>
                </a:xfrm>
                <a:custGeom>
                  <a:avLst/>
                  <a:gdLst>
                    <a:gd name="connsiteX0" fmla="*/ 41910 w 285750"/>
                    <a:gd name="connsiteY0" fmla="*/ 0 h 419100"/>
                    <a:gd name="connsiteX1" fmla="*/ 19050 w 285750"/>
                    <a:gd name="connsiteY1" fmla="*/ 83820 h 419100"/>
                    <a:gd name="connsiteX2" fmla="*/ 0 w 285750"/>
                    <a:gd name="connsiteY2" fmla="*/ 186690 h 419100"/>
                    <a:gd name="connsiteX3" fmla="*/ 38100 w 285750"/>
                    <a:gd name="connsiteY3" fmla="*/ 285750 h 419100"/>
                    <a:gd name="connsiteX4" fmla="*/ 41910 w 285750"/>
                    <a:gd name="connsiteY4" fmla="*/ 350520 h 419100"/>
                    <a:gd name="connsiteX5" fmla="*/ 91440 w 285750"/>
                    <a:gd name="connsiteY5" fmla="*/ 419100 h 419100"/>
                    <a:gd name="connsiteX6" fmla="*/ 186690 w 285750"/>
                    <a:gd name="connsiteY6" fmla="*/ 415290 h 419100"/>
                    <a:gd name="connsiteX7" fmla="*/ 243840 w 285750"/>
                    <a:gd name="connsiteY7" fmla="*/ 350520 h 419100"/>
                    <a:gd name="connsiteX8" fmla="*/ 251460 w 285750"/>
                    <a:gd name="connsiteY8" fmla="*/ 262890 h 419100"/>
                    <a:gd name="connsiteX9" fmla="*/ 285750 w 285750"/>
                    <a:gd name="connsiteY9" fmla="*/ 198120 h 419100"/>
                    <a:gd name="connsiteX10" fmla="*/ 281940 w 285750"/>
                    <a:gd name="connsiteY10" fmla="*/ 114300 h 419100"/>
                    <a:gd name="connsiteX11" fmla="*/ 247650 w 285750"/>
                    <a:gd name="connsiteY11" fmla="*/ 0 h 419100"/>
                    <a:gd name="connsiteX12" fmla="*/ 171450 w 285750"/>
                    <a:gd name="connsiteY12" fmla="*/ 26670 h 419100"/>
                    <a:gd name="connsiteX13" fmla="*/ 41910 w 285750"/>
                    <a:gd name="connsiteY13" fmla="*/ 0 h 419100"/>
                    <a:gd name="connsiteX0" fmla="*/ 42339 w 286179"/>
                    <a:gd name="connsiteY0" fmla="*/ 0 h 419100"/>
                    <a:gd name="connsiteX1" fmla="*/ 19479 w 286179"/>
                    <a:gd name="connsiteY1" fmla="*/ 83820 h 419100"/>
                    <a:gd name="connsiteX2" fmla="*/ 429 w 286179"/>
                    <a:gd name="connsiteY2" fmla="*/ 186690 h 419100"/>
                    <a:gd name="connsiteX3" fmla="*/ 38529 w 286179"/>
                    <a:gd name="connsiteY3" fmla="*/ 285750 h 419100"/>
                    <a:gd name="connsiteX4" fmla="*/ 42339 w 286179"/>
                    <a:gd name="connsiteY4" fmla="*/ 350520 h 419100"/>
                    <a:gd name="connsiteX5" fmla="*/ 91869 w 286179"/>
                    <a:gd name="connsiteY5" fmla="*/ 419100 h 419100"/>
                    <a:gd name="connsiteX6" fmla="*/ 187119 w 286179"/>
                    <a:gd name="connsiteY6" fmla="*/ 415290 h 419100"/>
                    <a:gd name="connsiteX7" fmla="*/ 244269 w 286179"/>
                    <a:gd name="connsiteY7" fmla="*/ 350520 h 419100"/>
                    <a:gd name="connsiteX8" fmla="*/ 251889 w 286179"/>
                    <a:gd name="connsiteY8" fmla="*/ 262890 h 419100"/>
                    <a:gd name="connsiteX9" fmla="*/ 286179 w 286179"/>
                    <a:gd name="connsiteY9" fmla="*/ 198120 h 419100"/>
                    <a:gd name="connsiteX10" fmla="*/ 282369 w 286179"/>
                    <a:gd name="connsiteY10" fmla="*/ 114300 h 419100"/>
                    <a:gd name="connsiteX11" fmla="*/ 248079 w 286179"/>
                    <a:gd name="connsiteY11" fmla="*/ 0 h 419100"/>
                    <a:gd name="connsiteX12" fmla="*/ 171879 w 286179"/>
                    <a:gd name="connsiteY12" fmla="*/ 26670 h 419100"/>
                    <a:gd name="connsiteX13" fmla="*/ 42339 w 286179"/>
                    <a:gd name="connsiteY13" fmla="*/ 0 h 419100"/>
                    <a:gd name="connsiteX0" fmla="*/ 45476 w 289316"/>
                    <a:gd name="connsiteY0" fmla="*/ 0 h 419100"/>
                    <a:gd name="connsiteX1" fmla="*/ 22616 w 289316"/>
                    <a:gd name="connsiteY1" fmla="*/ 83820 h 419100"/>
                    <a:gd name="connsiteX2" fmla="*/ 3566 w 289316"/>
                    <a:gd name="connsiteY2" fmla="*/ 186690 h 419100"/>
                    <a:gd name="connsiteX3" fmla="*/ 41666 w 289316"/>
                    <a:gd name="connsiteY3" fmla="*/ 285750 h 419100"/>
                    <a:gd name="connsiteX4" fmla="*/ 45476 w 289316"/>
                    <a:gd name="connsiteY4" fmla="*/ 350520 h 419100"/>
                    <a:gd name="connsiteX5" fmla="*/ 95006 w 289316"/>
                    <a:gd name="connsiteY5" fmla="*/ 419100 h 419100"/>
                    <a:gd name="connsiteX6" fmla="*/ 190256 w 289316"/>
                    <a:gd name="connsiteY6" fmla="*/ 415290 h 419100"/>
                    <a:gd name="connsiteX7" fmla="*/ 247406 w 289316"/>
                    <a:gd name="connsiteY7" fmla="*/ 350520 h 419100"/>
                    <a:gd name="connsiteX8" fmla="*/ 255026 w 289316"/>
                    <a:gd name="connsiteY8" fmla="*/ 262890 h 419100"/>
                    <a:gd name="connsiteX9" fmla="*/ 289316 w 289316"/>
                    <a:gd name="connsiteY9" fmla="*/ 198120 h 419100"/>
                    <a:gd name="connsiteX10" fmla="*/ 285506 w 289316"/>
                    <a:gd name="connsiteY10" fmla="*/ 114300 h 419100"/>
                    <a:gd name="connsiteX11" fmla="*/ 251216 w 289316"/>
                    <a:gd name="connsiteY11" fmla="*/ 0 h 419100"/>
                    <a:gd name="connsiteX12" fmla="*/ 175016 w 289316"/>
                    <a:gd name="connsiteY12" fmla="*/ 26670 h 419100"/>
                    <a:gd name="connsiteX13" fmla="*/ 45476 w 289316"/>
                    <a:gd name="connsiteY13" fmla="*/ 0 h 419100"/>
                    <a:gd name="connsiteX0" fmla="*/ 45476 w 289316"/>
                    <a:gd name="connsiteY0" fmla="*/ 0 h 419100"/>
                    <a:gd name="connsiteX1" fmla="*/ 22616 w 289316"/>
                    <a:gd name="connsiteY1" fmla="*/ 83820 h 419100"/>
                    <a:gd name="connsiteX2" fmla="*/ 3566 w 289316"/>
                    <a:gd name="connsiteY2" fmla="*/ 186690 h 419100"/>
                    <a:gd name="connsiteX3" fmla="*/ 41666 w 289316"/>
                    <a:gd name="connsiteY3" fmla="*/ 285750 h 419100"/>
                    <a:gd name="connsiteX4" fmla="*/ 45476 w 289316"/>
                    <a:gd name="connsiteY4" fmla="*/ 350520 h 419100"/>
                    <a:gd name="connsiteX5" fmla="*/ 95006 w 289316"/>
                    <a:gd name="connsiteY5" fmla="*/ 419100 h 419100"/>
                    <a:gd name="connsiteX6" fmla="*/ 190256 w 289316"/>
                    <a:gd name="connsiteY6" fmla="*/ 415290 h 419100"/>
                    <a:gd name="connsiteX7" fmla="*/ 247406 w 289316"/>
                    <a:gd name="connsiteY7" fmla="*/ 350520 h 419100"/>
                    <a:gd name="connsiteX8" fmla="*/ 255026 w 289316"/>
                    <a:gd name="connsiteY8" fmla="*/ 262890 h 419100"/>
                    <a:gd name="connsiteX9" fmla="*/ 289316 w 289316"/>
                    <a:gd name="connsiteY9" fmla="*/ 198120 h 419100"/>
                    <a:gd name="connsiteX10" fmla="*/ 285506 w 289316"/>
                    <a:gd name="connsiteY10" fmla="*/ 114300 h 419100"/>
                    <a:gd name="connsiteX11" fmla="*/ 251216 w 289316"/>
                    <a:gd name="connsiteY11" fmla="*/ 0 h 419100"/>
                    <a:gd name="connsiteX12" fmla="*/ 175016 w 289316"/>
                    <a:gd name="connsiteY12" fmla="*/ 26670 h 419100"/>
                    <a:gd name="connsiteX13" fmla="*/ 45476 w 289316"/>
                    <a:gd name="connsiteY13" fmla="*/ 0 h 419100"/>
                    <a:gd name="connsiteX0" fmla="*/ 45476 w 289316"/>
                    <a:gd name="connsiteY0" fmla="*/ 0 h 419100"/>
                    <a:gd name="connsiteX1" fmla="*/ 22616 w 289316"/>
                    <a:gd name="connsiteY1" fmla="*/ 83820 h 419100"/>
                    <a:gd name="connsiteX2" fmla="*/ 3566 w 289316"/>
                    <a:gd name="connsiteY2" fmla="*/ 186690 h 419100"/>
                    <a:gd name="connsiteX3" fmla="*/ 41666 w 289316"/>
                    <a:gd name="connsiteY3" fmla="*/ 285750 h 419100"/>
                    <a:gd name="connsiteX4" fmla="*/ 45476 w 289316"/>
                    <a:gd name="connsiteY4" fmla="*/ 350520 h 419100"/>
                    <a:gd name="connsiteX5" fmla="*/ 95006 w 289316"/>
                    <a:gd name="connsiteY5" fmla="*/ 419100 h 419100"/>
                    <a:gd name="connsiteX6" fmla="*/ 190256 w 289316"/>
                    <a:gd name="connsiteY6" fmla="*/ 415290 h 419100"/>
                    <a:gd name="connsiteX7" fmla="*/ 247406 w 289316"/>
                    <a:gd name="connsiteY7" fmla="*/ 350520 h 419100"/>
                    <a:gd name="connsiteX8" fmla="*/ 255026 w 289316"/>
                    <a:gd name="connsiteY8" fmla="*/ 262890 h 419100"/>
                    <a:gd name="connsiteX9" fmla="*/ 289316 w 289316"/>
                    <a:gd name="connsiteY9" fmla="*/ 198120 h 419100"/>
                    <a:gd name="connsiteX10" fmla="*/ 285506 w 289316"/>
                    <a:gd name="connsiteY10" fmla="*/ 114300 h 419100"/>
                    <a:gd name="connsiteX11" fmla="*/ 251216 w 289316"/>
                    <a:gd name="connsiteY11" fmla="*/ 0 h 419100"/>
                    <a:gd name="connsiteX12" fmla="*/ 175016 w 289316"/>
                    <a:gd name="connsiteY12" fmla="*/ 26670 h 419100"/>
                    <a:gd name="connsiteX13" fmla="*/ 45476 w 289316"/>
                    <a:gd name="connsiteY13" fmla="*/ 0 h 419100"/>
                    <a:gd name="connsiteX0" fmla="*/ 41910 w 285750"/>
                    <a:gd name="connsiteY0" fmla="*/ 0 h 419100"/>
                    <a:gd name="connsiteX1" fmla="*/ 0 w 285750"/>
                    <a:gd name="connsiteY1" fmla="*/ 186690 h 419100"/>
                    <a:gd name="connsiteX2" fmla="*/ 38100 w 285750"/>
                    <a:gd name="connsiteY2" fmla="*/ 285750 h 419100"/>
                    <a:gd name="connsiteX3" fmla="*/ 41910 w 285750"/>
                    <a:gd name="connsiteY3" fmla="*/ 350520 h 419100"/>
                    <a:gd name="connsiteX4" fmla="*/ 91440 w 285750"/>
                    <a:gd name="connsiteY4" fmla="*/ 419100 h 419100"/>
                    <a:gd name="connsiteX5" fmla="*/ 186690 w 285750"/>
                    <a:gd name="connsiteY5" fmla="*/ 415290 h 419100"/>
                    <a:gd name="connsiteX6" fmla="*/ 243840 w 285750"/>
                    <a:gd name="connsiteY6" fmla="*/ 350520 h 419100"/>
                    <a:gd name="connsiteX7" fmla="*/ 251460 w 285750"/>
                    <a:gd name="connsiteY7" fmla="*/ 262890 h 419100"/>
                    <a:gd name="connsiteX8" fmla="*/ 285750 w 285750"/>
                    <a:gd name="connsiteY8" fmla="*/ 198120 h 419100"/>
                    <a:gd name="connsiteX9" fmla="*/ 281940 w 285750"/>
                    <a:gd name="connsiteY9" fmla="*/ 114300 h 419100"/>
                    <a:gd name="connsiteX10" fmla="*/ 247650 w 285750"/>
                    <a:gd name="connsiteY10" fmla="*/ 0 h 419100"/>
                    <a:gd name="connsiteX11" fmla="*/ 171450 w 285750"/>
                    <a:gd name="connsiteY11" fmla="*/ 26670 h 419100"/>
                    <a:gd name="connsiteX12" fmla="*/ 41910 w 285750"/>
                    <a:gd name="connsiteY12" fmla="*/ 0 h 419100"/>
                    <a:gd name="connsiteX0" fmla="*/ 41910 w 285750"/>
                    <a:gd name="connsiteY0" fmla="*/ 0 h 419100"/>
                    <a:gd name="connsiteX1" fmla="*/ 0 w 285750"/>
                    <a:gd name="connsiteY1" fmla="*/ 186690 h 419100"/>
                    <a:gd name="connsiteX2" fmla="*/ 38100 w 285750"/>
                    <a:gd name="connsiteY2" fmla="*/ 285750 h 419100"/>
                    <a:gd name="connsiteX3" fmla="*/ 91440 w 285750"/>
                    <a:gd name="connsiteY3" fmla="*/ 419100 h 419100"/>
                    <a:gd name="connsiteX4" fmla="*/ 186690 w 285750"/>
                    <a:gd name="connsiteY4" fmla="*/ 415290 h 419100"/>
                    <a:gd name="connsiteX5" fmla="*/ 243840 w 285750"/>
                    <a:gd name="connsiteY5" fmla="*/ 350520 h 419100"/>
                    <a:gd name="connsiteX6" fmla="*/ 251460 w 285750"/>
                    <a:gd name="connsiteY6" fmla="*/ 262890 h 419100"/>
                    <a:gd name="connsiteX7" fmla="*/ 285750 w 285750"/>
                    <a:gd name="connsiteY7" fmla="*/ 198120 h 419100"/>
                    <a:gd name="connsiteX8" fmla="*/ 281940 w 285750"/>
                    <a:gd name="connsiteY8" fmla="*/ 114300 h 419100"/>
                    <a:gd name="connsiteX9" fmla="*/ 247650 w 285750"/>
                    <a:gd name="connsiteY9" fmla="*/ 0 h 419100"/>
                    <a:gd name="connsiteX10" fmla="*/ 171450 w 285750"/>
                    <a:gd name="connsiteY10" fmla="*/ 26670 h 419100"/>
                    <a:gd name="connsiteX11" fmla="*/ 41910 w 285750"/>
                    <a:gd name="connsiteY11" fmla="*/ 0 h 419100"/>
                    <a:gd name="connsiteX0" fmla="*/ 41910 w 285750"/>
                    <a:gd name="connsiteY0" fmla="*/ 0 h 419112"/>
                    <a:gd name="connsiteX1" fmla="*/ 0 w 285750"/>
                    <a:gd name="connsiteY1" fmla="*/ 186690 h 419112"/>
                    <a:gd name="connsiteX2" fmla="*/ 38100 w 285750"/>
                    <a:gd name="connsiteY2" fmla="*/ 285750 h 419112"/>
                    <a:gd name="connsiteX3" fmla="*/ 91440 w 285750"/>
                    <a:gd name="connsiteY3" fmla="*/ 419100 h 419112"/>
                    <a:gd name="connsiteX4" fmla="*/ 186690 w 285750"/>
                    <a:gd name="connsiteY4" fmla="*/ 415290 h 419112"/>
                    <a:gd name="connsiteX5" fmla="*/ 243840 w 285750"/>
                    <a:gd name="connsiteY5" fmla="*/ 350520 h 419112"/>
                    <a:gd name="connsiteX6" fmla="*/ 251460 w 285750"/>
                    <a:gd name="connsiteY6" fmla="*/ 262890 h 419112"/>
                    <a:gd name="connsiteX7" fmla="*/ 285750 w 285750"/>
                    <a:gd name="connsiteY7" fmla="*/ 198120 h 419112"/>
                    <a:gd name="connsiteX8" fmla="*/ 281940 w 285750"/>
                    <a:gd name="connsiteY8" fmla="*/ 114300 h 419112"/>
                    <a:gd name="connsiteX9" fmla="*/ 247650 w 285750"/>
                    <a:gd name="connsiteY9" fmla="*/ 0 h 419112"/>
                    <a:gd name="connsiteX10" fmla="*/ 171450 w 285750"/>
                    <a:gd name="connsiteY10" fmla="*/ 26670 h 419112"/>
                    <a:gd name="connsiteX11" fmla="*/ 41910 w 285750"/>
                    <a:gd name="connsiteY11" fmla="*/ 0 h 419112"/>
                    <a:gd name="connsiteX0" fmla="*/ 41910 w 285750"/>
                    <a:gd name="connsiteY0" fmla="*/ 0 h 419112"/>
                    <a:gd name="connsiteX1" fmla="*/ 0 w 285750"/>
                    <a:gd name="connsiteY1" fmla="*/ 186690 h 419112"/>
                    <a:gd name="connsiteX2" fmla="*/ 38100 w 285750"/>
                    <a:gd name="connsiteY2" fmla="*/ 285750 h 419112"/>
                    <a:gd name="connsiteX3" fmla="*/ 91440 w 285750"/>
                    <a:gd name="connsiteY3" fmla="*/ 419100 h 419112"/>
                    <a:gd name="connsiteX4" fmla="*/ 186690 w 285750"/>
                    <a:gd name="connsiteY4" fmla="*/ 415290 h 419112"/>
                    <a:gd name="connsiteX5" fmla="*/ 243840 w 285750"/>
                    <a:gd name="connsiteY5" fmla="*/ 350520 h 419112"/>
                    <a:gd name="connsiteX6" fmla="*/ 251460 w 285750"/>
                    <a:gd name="connsiteY6" fmla="*/ 262890 h 419112"/>
                    <a:gd name="connsiteX7" fmla="*/ 285750 w 285750"/>
                    <a:gd name="connsiteY7" fmla="*/ 198120 h 419112"/>
                    <a:gd name="connsiteX8" fmla="*/ 281940 w 285750"/>
                    <a:gd name="connsiteY8" fmla="*/ 114300 h 419112"/>
                    <a:gd name="connsiteX9" fmla="*/ 247650 w 285750"/>
                    <a:gd name="connsiteY9" fmla="*/ 0 h 419112"/>
                    <a:gd name="connsiteX10" fmla="*/ 171450 w 285750"/>
                    <a:gd name="connsiteY10" fmla="*/ 26670 h 419112"/>
                    <a:gd name="connsiteX11" fmla="*/ 41910 w 285750"/>
                    <a:gd name="connsiteY11" fmla="*/ 0 h 419112"/>
                    <a:gd name="connsiteX0" fmla="*/ 41910 w 285750"/>
                    <a:gd name="connsiteY0" fmla="*/ 0 h 427616"/>
                    <a:gd name="connsiteX1" fmla="*/ 0 w 285750"/>
                    <a:gd name="connsiteY1" fmla="*/ 186690 h 427616"/>
                    <a:gd name="connsiteX2" fmla="*/ 38100 w 285750"/>
                    <a:gd name="connsiteY2" fmla="*/ 285750 h 427616"/>
                    <a:gd name="connsiteX3" fmla="*/ 91440 w 285750"/>
                    <a:gd name="connsiteY3" fmla="*/ 419100 h 427616"/>
                    <a:gd name="connsiteX4" fmla="*/ 186690 w 285750"/>
                    <a:gd name="connsiteY4" fmla="*/ 415290 h 427616"/>
                    <a:gd name="connsiteX5" fmla="*/ 251460 w 285750"/>
                    <a:gd name="connsiteY5" fmla="*/ 262890 h 427616"/>
                    <a:gd name="connsiteX6" fmla="*/ 285750 w 285750"/>
                    <a:gd name="connsiteY6" fmla="*/ 198120 h 427616"/>
                    <a:gd name="connsiteX7" fmla="*/ 281940 w 285750"/>
                    <a:gd name="connsiteY7" fmla="*/ 114300 h 427616"/>
                    <a:gd name="connsiteX8" fmla="*/ 247650 w 285750"/>
                    <a:gd name="connsiteY8" fmla="*/ 0 h 427616"/>
                    <a:gd name="connsiteX9" fmla="*/ 171450 w 285750"/>
                    <a:gd name="connsiteY9" fmla="*/ 26670 h 427616"/>
                    <a:gd name="connsiteX10" fmla="*/ 41910 w 285750"/>
                    <a:gd name="connsiteY10" fmla="*/ 0 h 427616"/>
                    <a:gd name="connsiteX0" fmla="*/ 41910 w 285750"/>
                    <a:gd name="connsiteY0" fmla="*/ 0 h 427616"/>
                    <a:gd name="connsiteX1" fmla="*/ 0 w 285750"/>
                    <a:gd name="connsiteY1" fmla="*/ 186690 h 427616"/>
                    <a:gd name="connsiteX2" fmla="*/ 38100 w 285750"/>
                    <a:gd name="connsiteY2" fmla="*/ 285750 h 427616"/>
                    <a:gd name="connsiteX3" fmla="*/ 91440 w 285750"/>
                    <a:gd name="connsiteY3" fmla="*/ 419100 h 427616"/>
                    <a:gd name="connsiteX4" fmla="*/ 186690 w 285750"/>
                    <a:gd name="connsiteY4" fmla="*/ 415290 h 427616"/>
                    <a:gd name="connsiteX5" fmla="*/ 251460 w 285750"/>
                    <a:gd name="connsiteY5" fmla="*/ 262890 h 427616"/>
                    <a:gd name="connsiteX6" fmla="*/ 285750 w 285750"/>
                    <a:gd name="connsiteY6" fmla="*/ 198120 h 427616"/>
                    <a:gd name="connsiteX7" fmla="*/ 281940 w 285750"/>
                    <a:gd name="connsiteY7" fmla="*/ 114300 h 427616"/>
                    <a:gd name="connsiteX8" fmla="*/ 247650 w 285750"/>
                    <a:gd name="connsiteY8" fmla="*/ 0 h 427616"/>
                    <a:gd name="connsiteX9" fmla="*/ 171450 w 285750"/>
                    <a:gd name="connsiteY9" fmla="*/ 26670 h 427616"/>
                    <a:gd name="connsiteX10" fmla="*/ 41910 w 285750"/>
                    <a:gd name="connsiteY10" fmla="*/ 0 h 427616"/>
                    <a:gd name="connsiteX0" fmla="*/ 41910 w 291264"/>
                    <a:gd name="connsiteY0" fmla="*/ 0 h 427616"/>
                    <a:gd name="connsiteX1" fmla="*/ 0 w 291264"/>
                    <a:gd name="connsiteY1" fmla="*/ 186690 h 427616"/>
                    <a:gd name="connsiteX2" fmla="*/ 38100 w 291264"/>
                    <a:gd name="connsiteY2" fmla="*/ 285750 h 427616"/>
                    <a:gd name="connsiteX3" fmla="*/ 91440 w 291264"/>
                    <a:gd name="connsiteY3" fmla="*/ 419100 h 427616"/>
                    <a:gd name="connsiteX4" fmla="*/ 186690 w 291264"/>
                    <a:gd name="connsiteY4" fmla="*/ 415290 h 427616"/>
                    <a:gd name="connsiteX5" fmla="*/ 251460 w 291264"/>
                    <a:gd name="connsiteY5" fmla="*/ 262890 h 427616"/>
                    <a:gd name="connsiteX6" fmla="*/ 285750 w 291264"/>
                    <a:gd name="connsiteY6" fmla="*/ 198120 h 427616"/>
                    <a:gd name="connsiteX7" fmla="*/ 281940 w 291264"/>
                    <a:gd name="connsiteY7" fmla="*/ 114300 h 427616"/>
                    <a:gd name="connsiteX8" fmla="*/ 247650 w 291264"/>
                    <a:gd name="connsiteY8" fmla="*/ 0 h 427616"/>
                    <a:gd name="connsiteX9" fmla="*/ 171450 w 291264"/>
                    <a:gd name="connsiteY9" fmla="*/ 26670 h 427616"/>
                    <a:gd name="connsiteX10" fmla="*/ 41910 w 291264"/>
                    <a:gd name="connsiteY10" fmla="*/ 0 h 427616"/>
                    <a:gd name="connsiteX0" fmla="*/ 41910 w 285762"/>
                    <a:gd name="connsiteY0" fmla="*/ 0 h 427616"/>
                    <a:gd name="connsiteX1" fmla="*/ 0 w 285762"/>
                    <a:gd name="connsiteY1" fmla="*/ 186690 h 427616"/>
                    <a:gd name="connsiteX2" fmla="*/ 38100 w 285762"/>
                    <a:gd name="connsiteY2" fmla="*/ 285750 h 427616"/>
                    <a:gd name="connsiteX3" fmla="*/ 91440 w 285762"/>
                    <a:gd name="connsiteY3" fmla="*/ 419100 h 427616"/>
                    <a:gd name="connsiteX4" fmla="*/ 186690 w 285762"/>
                    <a:gd name="connsiteY4" fmla="*/ 415290 h 427616"/>
                    <a:gd name="connsiteX5" fmla="*/ 251460 w 285762"/>
                    <a:gd name="connsiteY5" fmla="*/ 262890 h 427616"/>
                    <a:gd name="connsiteX6" fmla="*/ 285750 w 285762"/>
                    <a:gd name="connsiteY6" fmla="*/ 198120 h 427616"/>
                    <a:gd name="connsiteX7" fmla="*/ 247650 w 285762"/>
                    <a:gd name="connsiteY7" fmla="*/ 0 h 427616"/>
                    <a:gd name="connsiteX8" fmla="*/ 171450 w 285762"/>
                    <a:gd name="connsiteY8" fmla="*/ 26670 h 427616"/>
                    <a:gd name="connsiteX9" fmla="*/ 41910 w 285762"/>
                    <a:gd name="connsiteY9" fmla="*/ 0 h 427616"/>
                    <a:gd name="connsiteX0" fmla="*/ 41910 w 285764"/>
                    <a:gd name="connsiteY0" fmla="*/ 0 h 424672"/>
                    <a:gd name="connsiteX1" fmla="*/ 0 w 285764"/>
                    <a:gd name="connsiteY1" fmla="*/ 186690 h 424672"/>
                    <a:gd name="connsiteX2" fmla="*/ 38100 w 285764"/>
                    <a:gd name="connsiteY2" fmla="*/ 285750 h 424672"/>
                    <a:gd name="connsiteX3" fmla="*/ 91440 w 285764"/>
                    <a:gd name="connsiteY3" fmla="*/ 419100 h 424672"/>
                    <a:gd name="connsiteX4" fmla="*/ 186690 w 285764"/>
                    <a:gd name="connsiteY4" fmla="*/ 415290 h 424672"/>
                    <a:gd name="connsiteX5" fmla="*/ 243840 w 285764"/>
                    <a:gd name="connsiteY5" fmla="*/ 302895 h 424672"/>
                    <a:gd name="connsiteX6" fmla="*/ 285750 w 285764"/>
                    <a:gd name="connsiteY6" fmla="*/ 198120 h 424672"/>
                    <a:gd name="connsiteX7" fmla="*/ 247650 w 285764"/>
                    <a:gd name="connsiteY7" fmla="*/ 0 h 424672"/>
                    <a:gd name="connsiteX8" fmla="*/ 171450 w 285764"/>
                    <a:gd name="connsiteY8" fmla="*/ 26670 h 424672"/>
                    <a:gd name="connsiteX9" fmla="*/ 41910 w 285764"/>
                    <a:gd name="connsiteY9" fmla="*/ 0 h 424672"/>
                    <a:gd name="connsiteX0" fmla="*/ 41910 w 285764"/>
                    <a:gd name="connsiteY0" fmla="*/ 0 h 429530"/>
                    <a:gd name="connsiteX1" fmla="*/ 0 w 285764"/>
                    <a:gd name="connsiteY1" fmla="*/ 186690 h 429530"/>
                    <a:gd name="connsiteX2" fmla="*/ 38100 w 285764"/>
                    <a:gd name="connsiteY2" fmla="*/ 285750 h 429530"/>
                    <a:gd name="connsiteX3" fmla="*/ 91440 w 285764"/>
                    <a:gd name="connsiteY3" fmla="*/ 419100 h 429530"/>
                    <a:gd name="connsiteX4" fmla="*/ 207645 w 285764"/>
                    <a:gd name="connsiteY4" fmla="*/ 407670 h 429530"/>
                    <a:gd name="connsiteX5" fmla="*/ 243840 w 285764"/>
                    <a:gd name="connsiteY5" fmla="*/ 302895 h 429530"/>
                    <a:gd name="connsiteX6" fmla="*/ 285750 w 285764"/>
                    <a:gd name="connsiteY6" fmla="*/ 198120 h 429530"/>
                    <a:gd name="connsiteX7" fmla="*/ 247650 w 285764"/>
                    <a:gd name="connsiteY7" fmla="*/ 0 h 429530"/>
                    <a:gd name="connsiteX8" fmla="*/ 171450 w 285764"/>
                    <a:gd name="connsiteY8" fmla="*/ 26670 h 429530"/>
                    <a:gd name="connsiteX9" fmla="*/ 41910 w 285764"/>
                    <a:gd name="connsiteY9" fmla="*/ 0 h 429530"/>
                    <a:gd name="connsiteX0" fmla="*/ 41910 w 285764"/>
                    <a:gd name="connsiteY0" fmla="*/ 6694 h 436224"/>
                    <a:gd name="connsiteX1" fmla="*/ 0 w 285764"/>
                    <a:gd name="connsiteY1" fmla="*/ 193384 h 436224"/>
                    <a:gd name="connsiteX2" fmla="*/ 38100 w 285764"/>
                    <a:gd name="connsiteY2" fmla="*/ 292444 h 436224"/>
                    <a:gd name="connsiteX3" fmla="*/ 91440 w 285764"/>
                    <a:gd name="connsiteY3" fmla="*/ 425794 h 436224"/>
                    <a:gd name="connsiteX4" fmla="*/ 207645 w 285764"/>
                    <a:gd name="connsiteY4" fmla="*/ 414364 h 436224"/>
                    <a:gd name="connsiteX5" fmla="*/ 243840 w 285764"/>
                    <a:gd name="connsiteY5" fmla="*/ 309589 h 436224"/>
                    <a:gd name="connsiteX6" fmla="*/ 285750 w 285764"/>
                    <a:gd name="connsiteY6" fmla="*/ 204814 h 436224"/>
                    <a:gd name="connsiteX7" fmla="*/ 247650 w 285764"/>
                    <a:gd name="connsiteY7" fmla="*/ 6694 h 436224"/>
                    <a:gd name="connsiteX8" fmla="*/ 171450 w 285764"/>
                    <a:gd name="connsiteY8" fmla="*/ 33364 h 436224"/>
                    <a:gd name="connsiteX9" fmla="*/ 41910 w 285764"/>
                    <a:gd name="connsiteY9" fmla="*/ 6694 h 436224"/>
                    <a:gd name="connsiteX0" fmla="*/ 41910 w 285764"/>
                    <a:gd name="connsiteY0" fmla="*/ 6694 h 436224"/>
                    <a:gd name="connsiteX1" fmla="*/ 0 w 285764"/>
                    <a:gd name="connsiteY1" fmla="*/ 193384 h 436224"/>
                    <a:gd name="connsiteX2" fmla="*/ 38100 w 285764"/>
                    <a:gd name="connsiteY2" fmla="*/ 292444 h 436224"/>
                    <a:gd name="connsiteX3" fmla="*/ 91440 w 285764"/>
                    <a:gd name="connsiteY3" fmla="*/ 425794 h 436224"/>
                    <a:gd name="connsiteX4" fmla="*/ 207645 w 285764"/>
                    <a:gd name="connsiteY4" fmla="*/ 414364 h 436224"/>
                    <a:gd name="connsiteX5" fmla="*/ 243840 w 285764"/>
                    <a:gd name="connsiteY5" fmla="*/ 309589 h 436224"/>
                    <a:gd name="connsiteX6" fmla="*/ 285750 w 285764"/>
                    <a:gd name="connsiteY6" fmla="*/ 204814 h 436224"/>
                    <a:gd name="connsiteX7" fmla="*/ 247650 w 285764"/>
                    <a:gd name="connsiteY7" fmla="*/ 6694 h 436224"/>
                    <a:gd name="connsiteX8" fmla="*/ 156210 w 285764"/>
                    <a:gd name="connsiteY8" fmla="*/ 33364 h 436224"/>
                    <a:gd name="connsiteX9" fmla="*/ 41910 w 285764"/>
                    <a:gd name="connsiteY9" fmla="*/ 6694 h 436224"/>
                    <a:gd name="connsiteX0" fmla="*/ 41910 w 285764"/>
                    <a:gd name="connsiteY0" fmla="*/ 7467 h 436997"/>
                    <a:gd name="connsiteX1" fmla="*/ 0 w 285764"/>
                    <a:gd name="connsiteY1" fmla="*/ 194157 h 436997"/>
                    <a:gd name="connsiteX2" fmla="*/ 38100 w 285764"/>
                    <a:gd name="connsiteY2" fmla="*/ 293217 h 436997"/>
                    <a:gd name="connsiteX3" fmla="*/ 91440 w 285764"/>
                    <a:gd name="connsiteY3" fmla="*/ 426567 h 436997"/>
                    <a:gd name="connsiteX4" fmla="*/ 207645 w 285764"/>
                    <a:gd name="connsiteY4" fmla="*/ 415137 h 436997"/>
                    <a:gd name="connsiteX5" fmla="*/ 243840 w 285764"/>
                    <a:gd name="connsiteY5" fmla="*/ 310362 h 436997"/>
                    <a:gd name="connsiteX6" fmla="*/ 285750 w 285764"/>
                    <a:gd name="connsiteY6" fmla="*/ 205587 h 436997"/>
                    <a:gd name="connsiteX7" fmla="*/ 247650 w 285764"/>
                    <a:gd name="connsiteY7" fmla="*/ 7467 h 436997"/>
                    <a:gd name="connsiteX8" fmla="*/ 156210 w 285764"/>
                    <a:gd name="connsiteY8" fmla="*/ 34137 h 436997"/>
                    <a:gd name="connsiteX9" fmla="*/ 41910 w 285764"/>
                    <a:gd name="connsiteY9" fmla="*/ 7467 h 436997"/>
                    <a:gd name="connsiteX0" fmla="*/ 41910 w 285764"/>
                    <a:gd name="connsiteY0" fmla="*/ 1105 h 430635"/>
                    <a:gd name="connsiteX1" fmla="*/ 0 w 285764"/>
                    <a:gd name="connsiteY1" fmla="*/ 187795 h 430635"/>
                    <a:gd name="connsiteX2" fmla="*/ 38100 w 285764"/>
                    <a:gd name="connsiteY2" fmla="*/ 286855 h 430635"/>
                    <a:gd name="connsiteX3" fmla="*/ 91440 w 285764"/>
                    <a:gd name="connsiteY3" fmla="*/ 420205 h 430635"/>
                    <a:gd name="connsiteX4" fmla="*/ 207645 w 285764"/>
                    <a:gd name="connsiteY4" fmla="*/ 408775 h 430635"/>
                    <a:gd name="connsiteX5" fmla="*/ 243840 w 285764"/>
                    <a:gd name="connsiteY5" fmla="*/ 304000 h 430635"/>
                    <a:gd name="connsiteX6" fmla="*/ 285750 w 285764"/>
                    <a:gd name="connsiteY6" fmla="*/ 199225 h 430635"/>
                    <a:gd name="connsiteX7" fmla="*/ 247650 w 285764"/>
                    <a:gd name="connsiteY7" fmla="*/ 1105 h 430635"/>
                    <a:gd name="connsiteX8" fmla="*/ 156210 w 285764"/>
                    <a:gd name="connsiteY8" fmla="*/ 27775 h 430635"/>
                    <a:gd name="connsiteX9" fmla="*/ 41910 w 285764"/>
                    <a:gd name="connsiteY9" fmla="*/ 1105 h 430635"/>
                    <a:gd name="connsiteX0" fmla="*/ 41910 w 285764"/>
                    <a:gd name="connsiteY0" fmla="*/ 0 h 429530"/>
                    <a:gd name="connsiteX1" fmla="*/ 0 w 285764"/>
                    <a:gd name="connsiteY1" fmla="*/ 186690 h 429530"/>
                    <a:gd name="connsiteX2" fmla="*/ 38100 w 285764"/>
                    <a:gd name="connsiteY2" fmla="*/ 285750 h 429530"/>
                    <a:gd name="connsiteX3" fmla="*/ 91440 w 285764"/>
                    <a:gd name="connsiteY3" fmla="*/ 419100 h 429530"/>
                    <a:gd name="connsiteX4" fmla="*/ 207645 w 285764"/>
                    <a:gd name="connsiteY4" fmla="*/ 407670 h 429530"/>
                    <a:gd name="connsiteX5" fmla="*/ 243840 w 285764"/>
                    <a:gd name="connsiteY5" fmla="*/ 302895 h 429530"/>
                    <a:gd name="connsiteX6" fmla="*/ 285750 w 285764"/>
                    <a:gd name="connsiteY6" fmla="*/ 198120 h 429530"/>
                    <a:gd name="connsiteX7" fmla="*/ 247650 w 285764"/>
                    <a:gd name="connsiteY7" fmla="*/ 0 h 429530"/>
                    <a:gd name="connsiteX8" fmla="*/ 156210 w 285764"/>
                    <a:gd name="connsiteY8" fmla="*/ 26670 h 429530"/>
                    <a:gd name="connsiteX9" fmla="*/ 41910 w 285764"/>
                    <a:gd name="connsiteY9" fmla="*/ 0 h 429530"/>
                    <a:gd name="connsiteX0" fmla="*/ 41910 w 285764"/>
                    <a:gd name="connsiteY0" fmla="*/ 0 h 429530"/>
                    <a:gd name="connsiteX1" fmla="*/ 0 w 285764"/>
                    <a:gd name="connsiteY1" fmla="*/ 186690 h 429530"/>
                    <a:gd name="connsiteX2" fmla="*/ 38100 w 285764"/>
                    <a:gd name="connsiteY2" fmla="*/ 285750 h 429530"/>
                    <a:gd name="connsiteX3" fmla="*/ 91440 w 285764"/>
                    <a:gd name="connsiteY3" fmla="*/ 419100 h 429530"/>
                    <a:gd name="connsiteX4" fmla="*/ 207645 w 285764"/>
                    <a:gd name="connsiteY4" fmla="*/ 407670 h 429530"/>
                    <a:gd name="connsiteX5" fmla="*/ 243840 w 285764"/>
                    <a:gd name="connsiteY5" fmla="*/ 302895 h 429530"/>
                    <a:gd name="connsiteX6" fmla="*/ 285750 w 285764"/>
                    <a:gd name="connsiteY6" fmla="*/ 198120 h 429530"/>
                    <a:gd name="connsiteX7" fmla="*/ 247650 w 285764"/>
                    <a:gd name="connsiteY7" fmla="*/ 0 h 429530"/>
                    <a:gd name="connsiteX8" fmla="*/ 156210 w 285764"/>
                    <a:gd name="connsiteY8" fmla="*/ 26670 h 429530"/>
                    <a:gd name="connsiteX9" fmla="*/ 41910 w 285764"/>
                    <a:gd name="connsiteY9" fmla="*/ 0 h 429530"/>
                    <a:gd name="connsiteX0" fmla="*/ 41910 w 285764"/>
                    <a:gd name="connsiteY0" fmla="*/ 0 h 429530"/>
                    <a:gd name="connsiteX1" fmla="*/ 0 w 285764"/>
                    <a:gd name="connsiteY1" fmla="*/ 186690 h 429530"/>
                    <a:gd name="connsiteX2" fmla="*/ 38100 w 285764"/>
                    <a:gd name="connsiteY2" fmla="*/ 285750 h 429530"/>
                    <a:gd name="connsiteX3" fmla="*/ 91440 w 285764"/>
                    <a:gd name="connsiteY3" fmla="*/ 419100 h 429530"/>
                    <a:gd name="connsiteX4" fmla="*/ 207645 w 285764"/>
                    <a:gd name="connsiteY4" fmla="*/ 407670 h 429530"/>
                    <a:gd name="connsiteX5" fmla="*/ 243840 w 285764"/>
                    <a:gd name="connsiteY5" fmla="*/ 302895 h 429530"/>
                    <a:gd name="connsiteX6" fmla="*/ 285750 w 285764"/>
                    <a:gd name="connsiteY6" fmla="*/ 198120 h 429530"/>
                    <a:gd name="connsiteX7" fmla="*/ 247650 w 285764"/>
                    <a:gd name="connsiteY7" fmla="*/ 0 h 429530"/>
                    <a:gd name="connsiteX8" fmla="*/ 156210 w 285764"/>
                    <a:gd name="connsiteY8" fmla="*/ 26670 h 429530"/>
                    <a:gd name="connsiteX9" fmla="*/ 41910 w 285764"/>
                    <a:gd name="connsiteY9" fmla="*/ 0 h 42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64" h="429530">
                      <a:moveTo>
                        <a:pt x="41910" y="0"/>
                      </a:moveTo>
                      <a:cubicBezTo>
                        <a:pt x="22704" y="25375"/>
                        <a:pt x="635" y="139065"/>
                        <a:pt x="0" y="186690"/>
                      </a:cubicBezTo>
                      <a:lnTo>
                        <a:pt x="38100" y="285750"/>
                      </a:lnTo>
                      <a:cubicBezTo>
                        <a:pt x="53340" y="324485"/>
                        <a:pt x="63183" y="398780"/>
                        <a:pt x="91440" y="419100"/>
                      </a:cubicBezTo>
                      <a:cubicBezTo>
                        <a:pt x="119698" y="439420"/>
                        <a:pt x="182245" y="427037"/>
                        <a:pt x="207645" y="407670"/>
                      </a:cubicBezTo>
                      <a:cubicBezTo>
                        <a:pt x="233045" y="388303"/>
                        <a:pt x="230823" y="337820"/>
                        <a:pt x="243840" y="302895"/>
                      </a:cubicBezTo>
                      <a:cubicBezTo>
                        <a:pt x="256857" y="267970"/>
                        <a:pt x="285115" y="248602"/>
                        <a:pt x="285750" y="198120"/>
                      </a:cubicBezTo>
                      <a:cubicBezTo>
                        <a:pt x="286385" y="147638"/>
                        <a:pt x="266700" y="28575"/>
                        <a:pt x="247650" y="0"/>
                      </a:cubicBezTo>
                      <a:lnTo>
                        <a:pt x="156210" y="26670"/>
                      </a:lnTo>
                      <a:cubicBezTo>
                        <a:pt x="121920" y="26670"/>
                        <a:pt x="99060" y="13335"/>
                        <a:pt x="41910" y="0"/>
                      </a:cubicBezTo>
                      <a:close/>
                    </a:path>
                  </a:pathLst>
                </a:custGeom>
                <a:solidFill>
                  <a:srgbClr val="CFB09F"/>
                </a:solidFill>
                <a:ln>
                  <a:noFill/>
                </a:ln>
                <a:effectLst>
                  <a:outerShdw blurRad="44450" dist="27940" dir="5400000" algn="ctr">
                    <a:srgbClr val="000000">
                      <a:alpha val="32000"/>
                    </a:srgbClr>
                  </a:outerShdw>
                </a:effectLst>
                <a:scene3d>
                  <a:camera prst="orthographicFront">
                    <a:rot lat="0" lon="0" rev="0"/>
                  </a:camera>
                  <a:lightRig rig="balanced" dir="t">
                    <a:rot lat="0" lon="0" rev="9000000"/>
                  </a:lightRig>
                </a:scene3d>
                <a:sp3d prstMaterial="matte">
                  <a:bevelT w="101600" h="31750" prst="softRound"/>
                </a:sp3d>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defRPr/>
                  </a:pPr>
                  <a:endParaRPr lang="en-US" sz="1350" dirty="0">
                    <a:solidFill>
                      <a:srgbClr val="000000"/>
                    </a:solidFill>
                    <a:latin typeface="Arial"/>
                    <a:ea typeface="ＭＳ Ｐゴシック"/>
                    <a:cs typeface="Arial"/>
                  </a:endParaRPr>
                </a:p>
              </p:txBody>
            </p:sp>
            <p:sp>
              <p:nvSpPr>
                <p:cNvPr id="69" name="Freeform 51">
                  <a:extLst>
                    <a:ext uri="{FF2B5EF4-FFF2-40B4-BE49-F238E27FC236}">
                      <a16:creationId xmlns:a16="http://schemas.microsoft.com/office/drawing/2014/main" id="{43613734-C964-40EB-B056-16AEF69DD9B2}"/>
                    </a:ext>
                  </a:extLst>
                </p:cNvPr>
                <p:cNvSpPr>
                  <a:spLocks/>
                </p:cNvSpPr>
                <p:nvPr/>
              </p:nvSpPr>
              <p:spPr bwMode="auto">
                <a:xfrm>
                  <a:off x="5963344" y="2068790"/>
                  <a:ext cx="118094" cy="118094"/>
                </a:xfrm>
                <a:custGeom>
                  <a:avLst/>
                  <a:gdLst>
                    <a:gd name="T0" fmla="*/ 69 w 138"/>
                    <a:gd name="T1" fmla="*/ 138 h 138"/>
                    <a:gd name="T2" fmla="*/ 69 w 138"/>
                    <a:gd name="T3" fmla="*/ 138 h 138"/>
                    <a:gd name="T4" fmla="*/ 83 w 138"/>
                    <a:gd name="T5" fmla="*/ 136 h 138"/>
                    <a:gd name="T6" fmla="*/ 96 w 138"/>
                    <a:gd name="T7" fmla="*/ 133 h 138"/>
                    <a:gd name="T8" fmla="*/ 108 w 138"/>
                    <a:gd name="T9" fmla="*/ 126 h 138"/>
                    <a:gd name="T10" fmla="*/ 118 w 138"/>
                    <a:gd name="T11" fmla="*/ 117 h 138"/>
                    <a:gd name="T12" fmla="*/ 127 w 138"/>
                    <a:gd name="T13" fmla="*/ 107 h 138"/>
                    <a:gd name="T14" fmla="*/ 133 w 138"/>
                    <a:gd name="T15" fmla="*/ 96 h 138"/>
                    <a:gd name="T16" fmla="*/ 137 w 138"/>
                    <a:gd name="T17" fmla="*/ 83 h 138"/>
                    <a:gd name="T18" fmla="*/ 138 w 138"/>
                    <a:gd name="T19" fmla="*/ 69 h 138"/>
                    <a:gd name="T20" fmla="*/ 138 w 138"/>
                    <a:gd name="T21" fmla="*/ 69 h 138"/>
                    <a:gd name="T22" fmla="*/ 137 w 138"/>
                    <a:gd name="T23" fmla="*/ 55 h 138"/>
                    <a:gd name="T24" fmla="*/ 133 w 138"/>
                    <a:gd name="T25" fmla="*/ 42 h 138"/>
                    <a:gd name="T26" fmla="*/ 127 w 138"/>
                    <a:gd name="T27" fmla="*/ 30 h 138"/>
                    <a:gd name="T28" fmla="*/ 118 w 138"/>
                    <a:gd name="T29" fmla="*/ 20 h 138"/>
                    <a:gd name="T30" fmla="*/ 108 w 138"/>
                    <a:gd name="T31" fmla="*/ 13 h 138"/>
                    <a:gd name="T32" fmla="*/ 96 w 138"/>
                    <a:gd name="T33" fmla="*/ 6 h 138"/>
                    <a:gd name="T34" fmla="*/ 83 w 138"/>
                    <a:gd name="T35" fmla="*/ 1 h 138"/>
                    <a:gd name="T36" fmla="*/ 69 w 138"/>
                    <a:gd name="T37" fmla="*/ 0 h 138"/>
                    <a:gd name="T38" fmla="*/ 69 w 138"/>
                    <a:gd name="T39" fmla="*/ 0 h 138"/>
                    <a:gd name="T40" fmla="*/ 55 w 138"/>
                    <a:gd name="T41" fmla="*/ 1 h 138"/>
                    <a:gd name="T42" fmla="*/ 43 w 138"/>
                    <a:gd name="T43" fmla="*/ 6 h 138"/>
                    <a:gd name="T44" fmla="*/ 31 w 138"/>
                    <a:gd name="T45" fmla="*/ 13 h 138"/>
                    <a:gd name="T46" fmla="*/ 21 w 138"/>
                    <a:gd name="T47" fmla="*/ 20 h 138"/>
                    <a:gd name="T48" fmla="*/ 12 w 138"/>
                    <a:gd name="T49" fmla="*/ 30 h 138"/>
                    <a:gd name="T50" fmla="*/ 6 w 138"/>
                    <a:gd name="T51" fmla="*/ 42 h 138"/>
                    <a:gd name="T52" fmla="*/ 2 w 138"/>
                    <a:gd name="T53" fmla="*/ 55 h 138"/>
                    <a:gd name="T54" fmla="*/ 0 w 138"/>
                    <a:gd name="T55" fmla="*/ 69 h 138"/>
                    <a:gd name="T56" fmla="*/ 0 w 138"/>
                    <a:gd name="T57" fmla="*/ 69 h 138"/>
                    <a:gd name="T58" fmla="*/ 2 w 138"/>
                    <a:gd name="T59" fmla="*/ 83 h 138"/>
                    <a:gd name="T60" fmla="*/ 6 w 138"/>
                    <a:gd name="T61" fmla="*/ 96 h 138"/>
                    <a:gd name="T62" fmla="*/ 12 w 138"/>
                    <a:gd name="T63" fmla="*/ 107 h 138"/>
                    <a:gd name="T64" fmla="*/ 21 w 138"/>
                    <a:gd name="T65" fmla="*/ 117 h 138"/>
                    <a:gd name="T66" fmla="*/ 31 w 138"/>
                    <a:gd name="T67" fmla="*/ 126 h 138"/>
                    <a:gd name="T68" fmla="*/ 43 w 138"/>
                    <a:gd name="T69" fmla="*/ 133 h 138"/>
                    <a:gd name="T70" fmla="*/ 55 w 138"/>
                    <a:gd name="T71" fmla="*/ 136 h 138"/>
                    <a:gd name="T72" fmla="*/ 69 w 138"/>
                    <a:gd name="T7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38">
                      <a:moveTo>
                        <a:pt x="69" y="138"/>
                      </a:moveTo>
                      <a:lnTo>
                        <a:pt x="69" y="138"/>
                      </a:lnTo>
                      <a:lnTo>
                        <a:pt x="83" y="136"/>
                      </a:lnTo>
                      <a:lnTo>
                        <a:pt x="96" y="133"/>
                      </a:lnTo>
                      <a:lnTo>
                        <a:pt x="108" y="126"/>
                      </a:lnTo>
                      <a:lnTo>
                        <a:pt x="118" y="117"/>
                      </a:lnTo>
                      <a:lnTo>
                        <a:pt x="127" y="107"/>
                      </a:lnTo>
                      <a:lnTo>
                        <a:pt x="133" y="96"/>
                      </a:lnTo>
                      <a:lnTo>
                        <a:pt x="137" y="83"/>
                      </a:lnTo>
                      <a:lnTo>
                        <a:pt x="138" y="69"/>
                      </a:lnTo>
                      <a:lnTo>
                        <a:pt x="138" y="69"/>
                      </a:lnTo>
                      <a:lnTo>
                        <a:pt x="137" y="55"/>
                      </a:lnTo>
                      <a:lnTo>
                        <a:pt x="133" y="42"/>
                      </a:lnTo>
                      <a:lnTo>
                        <a:pt x="127" y="30"/>
                      </a:lnTo>
                      <a:lnTo>
                        <a:pt x="118" y="20"/>
                      </a:lnTo>
                      <a:lnTo>
                        <a:pt x="108" y="13"/>
                      </a:lnTo>
                      <a:lnTo>
                        <a:pt x="96" y="6"/>
                      </a:lnTo>
                      <a:lnTo>
                        <a:pt x="83" y="1"/>
                      </a:lnTo>
                      <a:lnTo>
                        <a:pt x="69" y="0"/>
                      </a:lnTo>
                      <a:lnTo>
                        <a:pt x="69" y="0"/>
                      </a:lnTo>
                      <a:lnTo>
                        <a:pt x="55" y="1"/>
                      </a:lnTo>
                      <a:lnTo>
                        <a:pt x="43" y="6"/>
                      </a:lnTo>
                      <a:lnTo>
                        <a:pt x="31" y="13"/>
                      </a:lnTo>
                      <a:lnTo>
                        <a:pt x="21" y="20"/>
                      </a:lnTo>
                      <a:lnTo>
                        <a:pt x="12" y="30"/>
                      </a:lnTo>
                      <a:lnTo>
                        <a:pt x="6" y="42"/>
                      </a:lnTo>
                      <a:lnTo>
                        <a:pt x="2" y="55"/>
                      </a:lnTo>
                      <a:lnTo>
                        <a:pt x="0" y="69"/>
                      </a:lnTo>
                      <a:lnTo>
                        <a:pt x="0" y="69"/>
                      </a:lnTo>
                      <a:lnTo>
                        <a:pt x="2" y="83"/>
                      </a:lnTo>
                      <a:lnTo>
                        <a:pt x="6" y="96"/>
                      </a:lnTo>
                      <a:lnTo>
                        <a:pt x="12" y="107"/>
                      </a:lnTo>
                      <a:lnTo>
                        <a:pt x="21" y="117"/>
                      </a:lnTo>
                      <a:lnTo>
                        <a:pt x="31" y="126"/>
                      </a:lnTo>
                      <a:lnTo>
                        <a:pt x="43" y="133"/>
                      </a:lnTo>
                      <a:lnTo>
                        <a:pt x="55" y="136"/>
                      </a:lnTo>
                      <a:lnTo>
                        <a:pt x="69" y="138"/>
                      </a:lnTo>
                      <a:close/>
                    </a:path>
                  </a:pathLst>
                </a:cu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70" name="Freeform 51">
                  <a:extLst>
                    <a:ext uri="{FF2B5EF4-FFF2-40B4-BE49-F238E27FC236}">
                      <a16:creationId xmlns:a16="http://schemas.microsoft.com/office/drawing/2014/main" id="{87E71F6C-6AB4-40C1-9023-5DCF2325C0BB}"/>
                    </a:ext>
                  </a:extLst>
                </p:cNvPr>
                <p:cNvSpPr>
                  <a:spLocks/>
                </p:cNvSpPr>
                <p:nvPr/>
              </p:nvSpPr>
              <p:spPr bwMode="auto">
                <a:xfrm>
                  <a:off x="5908801" y="2223770"/>
                  <a:ext cx="118094" cy="118094"/>
                </a:xfrm>
                <a:custGeom>
                  <a:avLst/>
                  <a:gdLst>
                    <a:gd name="T0" fmla="*/ 69 w 138"/>
                    <a:gd name="T1" fmla="*/ 138 h 138"/>
                    <a:gd name="T2" fmla="*/ 69 w 138"/>
                    <a:gd name="T3" fmla="*/ 138 h 138"/>
                    <a:gd name="T4" fmla="*/ 83 w 138"/>
                    <a:gd name="T5" fmla="*/ 136 h 138"/>
                    <a:gd name="T6" fmla="*/ 96 w 138"/>
                    <a:gd name="T7" fmla="*/ 133 h 138"/>
                    <a:gd name="T8" fmla="*/ 108 w 138"/>
                    <a:gd name="T9" fmla="*/ 126 h 138"/>
                    <a:gd name="T10" fmla="*/ 118 w 138"/>
                    <a:gd name="T11" fmla="*/ 117 h 138"/>
                    <a:gd name="T12" fmla="*/ 127 w 138"/>
                    <a:gd name="T13" fmla="*/ 107 h 138"/>
                    <a:gd name="T14" fmla="*/ 133 w 138"/>
                    <a:gd name="T15" fmla="*/ 96 h 138"/>
                    <a:gd name="T16" fmla="*/ 137 w 138"/>
                    <a:gd name="T17" fmla="*/ 83 h 138"/>
                    <a:gd name="T18" fmla="*/ 138 w 138"/>
                    <a:gd name="T19" fmla="*/ 69 h 138"/>
                    <a:gd name="T20" fmla="*/ 138 w 138"/>
                    <a:gd name="T21" fmla="*/ 69 h 138"/>
                    <a:gd name="T22" fmla="*/ 137 w 138"/>
                    <a:gd name="T23" fmla="*/ 55 h 138"/>
                    <a:gd name="T24" fmla="*/ 133 w 138"/>
                    <a:gd name="T25" fmla="*/ 42 h 138"/>
                    <a:gd name="T26" fmla="*/ 127 w 138"/>
                    <a:gd name="T27" fmla="*/ 30 h 138"/>
                    <a:gd name="T28" fmla="*/ 118 w 138"/>
                    <a:gd name="T29" fmla="*/ 20 h 138"/>
                    <a:gd name="T30" fmla="*/ 108 w 138"/>
                    <a:gd name="T31" fmla="*/ 13 h 138"/>
                    <a:gd name="T32" fmla="*/ 96 w 138"/>
                    <a:gd name="T33" fmla="*/ 6 h 138"/>
                    <a:gd name="T34" fmla="*/ 83 w 138"/>
                    <a:gd name="T35" fmla="*/ 1 h 138"/>
                    <a:gd name="T36" fmla="*/ 69 w 138"/>
                    <a:gd name="T37" fmla="*/ 0 h 138"/>
                    <a:gd name="T38" fmla="*/ 69 w 138"/>
                    <a:gd name="T39" fmla="*/ 0 h 138"/>
                    <a:gd name="T40" fmla="*/ 55 w 138"/>
                    <a:gd name="T41" fmla="*/ 1 h 138"/>
                    <a:gd name="T42" fmla="*/ 43 w 138"/>
                    <a:gd name="T43" fmla="*/ 6 h 138"/>
                    <a:gd name="T44" fmla="*/ 31 w 138"/>
                    <a:gd name="T45" fmla="*/ 13 h 138"/>
                    <a:gd name="T46" fmla="*/ 21 w 138"/>
                    <a:gd name="T47" fmla="*/ 20 h 138"/>
                    <a:gd name="T48" fmla="*/ 12 w 138"/>
                    <a:gd name="T49" fmla="*/ 30 h 138"/>
                    <a:gd name="T50" fmla="*/ 6 w 138"/>
                    <a:gd name="T51" fmla="*/ 42 h 138"/>
                    <a:gd name="T52" fmla="*/ 2 w 138"/>
                    <a:gd name="T53" fmla="*/ 55 h 138"/>
                    <a:gd name="T54" fmla="*/ 0 w 138"/>
                    <a:gd name="T55" fmla="*/ 69 h 138"/>
                    <a:gd name="T56" fmla="*/ 0 w 138"/>
                    <a:gd name="T57" fmla="*/ 69 h 138"/>
                    <a:gd name="T58" fmla="*/ 2 w 138"/>
                    <a:gd name="T59" fmla="*/ 83 h 138"/>
                    <a:gd name="T60" fmla="*/ 6 w 138"/>
                    <a:gd name="T61" fmla="*/ 96 h 138"/>
                    <a:gd name="T62" fmla="*/ 12 w 138"/>
                    <a:gd name="T63" fmla="*/ 107 h 138"/>
                    <a:gd name="T64" fmla="*/ 21 w 138"/>
                    <a:gd name="T65" fmla="*/ 117 h 138"/>
                    <a:gd name="T66" fmla="*/ 31 w 138"/>
                    <a:gd name="T67" fmla="*/ 126 h 138"/>
                    <a:gd name="T68" fmla="*/ 43 w 138"/>
                    <a:gd name="T69" fmla="*/ 133 h 138"/>
                    <a:gd name="T70" fmla="*/ 55 w 138"/>
                    <a:gd name="T71" fmla="*/ 136 h 138"/>
                    <a:gd name="T72" fmla="*/ 69 w 138"/>
                    <a:gd name="T7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38">
                      <a:moveTo>
                        <a:pt x="69" y="138"/>
                      </a:moveTo>
                      <a:lnTo>
                        <a:pt x="69" y="138"/>
                      </a:lnTo>
                      <a:lnTo>
                        <a:pt x="83" y="136"/>
                      </a:lnTo>
                      <a:lnTo>
                        <a:pt x="96" y="133"/>
                      </a:lnTo>
                      <a:lnTo>
                        <a:pt x="108" y="126"/>
                      </a:lnTo>
                      <a:lnTo>
                        <a:pt x="118" y="117"/>
                      </a:lnTo>
                      <a:lnTo>
                        <a:pt x="127" y="107"/>
                      </a:lnTo>
                      <a:lnTo>
                        <a:pt x="133" y="96"/>
                      </a:lnTo>
                      <a:lnTo>
                        <a:pt x="137" y="83"/>
                      </a:lnTo>
                      <a:lnTo>
                        <a:pt x="138" y="69"/>
                      </a:lnTo>
                      <a:lnTo>
                        <a:pt x="138" y="69"/>
                      </a:lnTo>
                      <a:lnTo>
                        <a:pt x="137" y="55"/>
                      </a:lnTo>
                      <a:lnTo>
                        <a:pt x="133" y="42"/>
                      </a:lnTo>
                      <a:lnTo>
                        <a:pt x="127" y="30"/>
                      </a:lnTo>
                      <a:lnTo>
                        <a:pt x="118" y="20"/>
                      </a:lnTo>
                      <a:lnTo>
                        <a:pt x="108" y="13"/>
                      </a:lnTo>
                      <a:lnTo>
                        <a:pt x="96" y="6"/>
                      </a:lnTo>
                      <a:lnTo>
                        <a:pt x="83" y="1"/>
                      </a:lnTo>
                      <a:lnTo>
                        <a:pt x="69" y="0"/>
                      </a:lnTo>
                      <a:lnTo>
                        <a:pt x="69" y="0"/>
                      </a:lnTo>
                      <a:lnTo>
                        <a:pt x="55" y="1"/>
                      </a:lnTo>
                      <a:lnTo>
                        <a:pt x="43" y="6"/>
                      </a:lnTo>
                      <a:lnTo>
                        <a:pt x="31" y="13"/>
                      </a:lnTo>
                      <a:lnTo>
                        <a:pt x="21" y="20"/>
                      </a:lnTo>
                      <a:lnTo>
                        <a:pt x="12" y="30"/>
                      </a:lnTo>
                      <a:lnTo>
                        <a:pt x="6" y="42"/>
                      </a:lnTo>
                      <a:lnTo>
                        <a:pt x="2" y="55"/>
                      </a:lnTo>
                      <a:lnTo>
                        <a:pt x="0" y="69"/>
                      </a:lnTo>
                      <a:lnTo>
                        <a:pt x="0" y="69"/>
                      </a:lnTo>
                      <a:lnTo>
                        <a:pt x="2" y="83"/>
                      </a:lnTo>
                      <a:lnTo>
                        <a:pt x="6" y="96"/>
                      </a:lnTo>
                      <a:lnTo>
                        <a:pt x="12" y="107"/>
                      </a:lnTo>
                      <a:lnTo>
                        <a:pt x="21" y="117"/>
                      </a:lnTo>
                      <a:lnTo>
                        <a:pt x="31" y="126"/>
                      </a:lnTo>
                      <a:lnTo>
                        <a:pt x="43" y="133"/>
                      </a:lnTo>
                      <a:lnTo>
                        <a:pt x="55" y="136"/>
                      </a:lnTo>
                      <a:lnTo>
                        <a:pt x="69" y="138"/>
                      </a:lnTo>
                      <a:close/>
                    </a:path>
                  </a:pathLst>
                </a:cu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71" name="Freeform 51">
                  <a:extLst>
                    <a:ext uri="{FF2B5EF4-FFF2-40B4-BE49-F238E27FC236}">
                      <a16:creationId xmlns:a16="http://schemas.microsoft.com/office/drawing/2014/main" id="{CBEEC2AE-1AC8-49E5-A0D3-8D5FC9443D3F}"/>
                    </a:ext>
                  </a:extLst>
                </p:cNvPr>
                <p:cNvSpPr>
                  <a:spLocks/>
                </p:cNvSpPr>
                <p:nvPr/>
              </p:nvSpPr>
              <p:spPr bwMode="auto">
                <a:xfrm>
                  <a:off x="6023539" y="2273305"/>
                  <a:ext cx="118094" cy="118094"/>
                </a:xfrm>
                <a:custGeom>
                  <a:avLst/>
                  <a:gdLst>
                    <a:gd name="T0" fmla="*/ 69 w 138"/>
                    <a:gd name="T1" fmla="*/ 138 h 138"/>
                    <a:gd name="T2" fmla="*/ 69 w 138"/>
                    <a:gd name="T3" fmla="*/ 138 h 138"/>
                    <a:gd name="T4" fmla="*/ 83 w 138"/>
                    <a:gd name="T5" fmla="*/ 136 h 138"/>
                    <a:gd name="T6" fmla="*/ 96 w 138"/>
                    <a:gd name="T7" fmla="*/ 133 h 138"/>
                    <a:gd name="T8" fmla="*/ 108 w 138"/>
                    <a:gd name="T9" fmla="*/ 126 h 138"/>
                    <a:gd name="T10" fmla="*/ 118 w 138"/>
                    <a:gd name="T11" fmla="*/ 117 h 138"/>
                    <a:gd name="T12" fmla="*/ 127 w 138"/>
                    <a:gd name="T13" fmla="*/ 107 h 138"/>
                    <a:gd name="T14" fmla="*/ 133 w 138"/>
                    <a:gd name="T15" fmla="*/ 96 h 138"/>
                    <a:gd name="T16" fmla="*/ 137 w 138"/>
                    <a:gd name="T17" fmla="*/ 83 h 138"/>
                    <a:gd name="T18" fmla="*/ 138 w 138"/>
                    <a:gd name="T19" fmla="*/ 69 h 138"/>
                    <a:gd name="T20" fmla="*/ 138 w 138"/>
                    <a:gd name="T21" fmla="*/ 69 h 138"/>
                    <a:gd name="T22" fmla="*/ 137 w 138"/>
                    <a:gd name="T23" fmla="*/ 55 h 138"/>
                    <a:gd name="T24" fmla="*/ 133 w 138"/>
                    <a:gd name="T25" fmla="*/ 42 h 138"/>
                    <a:gd name="T26" fmla="*/ 127 w 138"/>
                    <a:gd name="T27" fmla="*/ 30 h 138"/>
                    <a:gd name="T28" fmla="*/ 118 w 138"/>
                    <a:gd name="T29" fmla="*/ 20 h 138"/>
                    <a:gd name="T30" fmla="*/ 108 w 138"/>
                    <a:gd name="T31" fmla="*/ 13 h 138"/>
                    <a:gd name="T32" fmla="*/ 96 w 138"/>
                    <a:gd name="T33" fmla="*/ 6 h 138"/>
                    <a:gd name="T34" fmla="*/ 83 w 138"/>
                    <a:gd name="T35" fmla="*/ 1 h 138"/>
                    <a:gd name="T36" fmla="*/ 69 w 138"/>
                    <a:gd name="T37" fmla="*/ 0 h 138"/>
                    <a:gd name="T38" fmla="*/ 69 w 138"/>
                    <a:gd name="T39" fmla="*/ 0 h 138"/>
                    <a:gd name="T40" fmla="*/ 55 w 138"/>
                    <a:gd name="T41" fmla="*/ 1 h 138"/>
                    <a:gd name="T42" fmla="*/ 43 w 138"/>
                    <a:gd name="T43" fmla="*/ 6 h 138"/>
                    <a:gd name="T44" fmla="*/ 31 w 138"/>
                    <a:gd name="T45" fmla="*/ 13 h 138"/>
                    <a:gd name="T46" fmla="*/ 21 w 138"/>
                    <a:gd name="T47" fmla="*/ 20 h 138"/>
                    <a:gd name="T48" fmla="*/ 12 w 138"/>
                    <a:gd name="T49" fmla="*/ 30 h 138"/>
                    <a:gd name="T50" fmla="*/ 6 w 138"/>
                    <a:gd name="T51" fmla="*/ 42 h 138"/>
                    <a:gd name="T52" fmla="*/ 2 w 138"/>
                    <a:gd name="T53" fmla="*/ 55 h 138"/>
                    <a:gd name="T54" fmla="*/ 0 w 138"/>
                    <a:gd name="T55" fmla="*/ 69 h 138"/>
                    <a:gd name="T56" fmla="*/ 0 w 138"/>
                    <a:gd name="T57" fmla="*/ 69 h 138"/>
                    <a:gd name="T58" fmla="*/ 2 w 138"/>
                    <a:gd name="T59" fmla="*/ 83 h 138"/>
                    <a:gd name="T60" fmla="*/ 6 w 138"/>
                    <a:gd name="T61" fmla="*/ 96 h 138"/>
                    <a:gd name="T62" fmla="*/ 12 w 138"/>
                    <a:gd name="T63" fmla="*/ 107 h 138"/>
                    <a:gd name="T64" fmla="*/ 21 w 138"/>
                    <a:gd name="T65" fmla="*/ 117 h 138"/>
                    <a:gd name="T66" fmla="*/ 31 w 138"/>
                    <a:gd name="T67" fmla="*/ 126 h 138"/>
                    <a:gd name="T68" fmla="*/ 43 w 138"/>
                    <a:gd name="T69" fmla="*/ 133 h 138"/>
                    <a:gd name="T70" fmla="*/ 55 w 138"/>
                    <a:gd name="T71" fmla="*/ 136 h 138"/>
                    <a:gd name="T72" fmla="*/ 69 w 138"/>
                    <a:gd name="T7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38">
                      <a:moveTo>
                        <a:pt x="69" y="138"/>
                      </a:moveTo>
                      <a:lnTo>
                        <a:pt x="69" y="138"/>
                      </a:lnTo>
                      <a:lnTo>
                        <a:pt x="83" y="136"/>
                      </a:lnTo>
                      <a:lnTo>
                        <a:pt x="96" y="133"/>
                      </a:lnTo>
                      <a:lnTo>
                        <a:pt x="108" y="126"/>
                      </a:lnTo>
                      <a:lnTo>
                        <a:pt x="118" y="117"/>
                      </a:lnTo>
                      <a:lnTo>
                        <a:pt x="127" y="107"/>
                      </a:lnTo>
                      <a:lnTo>
                        <a:pt x="133" y="96"/>
                      </a:lnTo>
                      <a:lnTo>
                        <a:pt x="137" y="83"/>
                      </a:lnTo>
                      <a:lnTo>
                        <a:pt x="138" y="69"/>
                      </a:lnTo>
                      <a:lnTo>
                        <a:pt x="138" y="69"/>
                      </a:lnTo>
                      <a:lnTo>
                        <a:pt x="137" y="55"/>
                      </a:lnTo>
                      <a:lnTo>
                        <a:pt x="133" y="42"/>
                      </a:lnTo>
                      <a:lnTo>
                        <a:pt x="127" y="30"/>
                      </a:lnTo>
                      <a:lnTo>
                        <a:pt x="118" y="20"/>
                      </a:lnTo>
                      <a:lnTo>
                        <a:pt x="108" y="13"/>
                      </a:lnTo>
                      <a:lnTo>
                        <a:pt x="96" y="6"/>
                      </a:lnTo>
                      <a:lnTo>
                        <a:pt x="83" y="1"/>
                      </a:lnTo>
                      <a:lnTo>
                        <a:pt x="69" y="0"/>
                      </a:lnTo>
                      <a:lnTo>
                        <a:pt x="69" y="0"/>
                      </a:lnTo>
                      <a:lnTo>
                        <a:pt x="55" y="1"/>
                      </a:lnTo>
                      <a:lnTo>
                        <a:pt x="43" y="6"/>
                      </a:lnTo>
                      <a:lnTo>
                        <a:pt x="31" y="13"/>
                      </a:lnTo>
                      <a:lnTo>
                        <a:pt x="21" y="20"/>
                      </a:lnTo>
                      <a:lnTo>
                        <a:pt x="12" y="30"/>
                      </a:lnTo>
                      <a:lnTo>
                        <a:pt x="6" y="42"/>
                      </a:lnTo>
                      <a:lnTo>
                        <a:pt x="2" y="55"/>
                      </a:lnTo>
                      <a:lnTo>
                        <a:pt x="0" y="69"/>
                      </a:lnTo>
                      <a:lnTo>
                        <a:pt x="0" y="69"/>
                      </a:lnTo>
                      <a:lnTo>
                        <a:pt x="2" y="83"/>
                      </a:lnTo>
                      <a:lnTo>
                        <a:pt x="6" y="96"/>
                      </a:lnTo>
                      <a:lnTo>
                        <a:pt x="12" y="107"/>
                      </a:lnTo>
                      <a:lnTo>
                        <a:pt x="21" y="117"/>
                      </a:lnTo>
                      <a:lnTo>
                        <a:pt x="31" y="126"/>
                      </a:lnTo>
                      <a:lnTo>
                        <a:pt x="43" y="133"/>
                      </a:lnTo>
                      <a:lnTo>
                        <a:pt x="55" y="136"/>
                      </a:lnTo>
                      <a:lnTo>
                        <a:pt x="69" y="138"/>
                      </a:lnTo>
                      <a:close/>
                    </a:path>
                  </a:pathLst>
                </a:cu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72" name="Freeform 51">
                  <a:extLst>
                    <a:ext uri="{FF2B5EF4-FFF2-40B4-BE49-F238E27FC236}">
                      <a16:creationId xmlns:a16="http://schemas.microsoft.com/office/drawing/2014/main" id="{3D3068BD-8C35-4470-A447-BC94DF30A934}"/>
                    </a:ext>
                  </a:extLst>
                </p:cNvPr>
                <p:cNvSpPr>
                  <a:spLocks/>
                </p:cNvSpPr>
                <p:nvPr/>
              </p:nvSpPr>
              <p:spPr bwMode="auto">
                <a:xfrm>
                  <a:off x="5912403" y="2314003"/>
                  <a:ext cx="118094" cy="118094"/>
                </a:xfrm>
                <a:custGeom>
                  <a:avLst/>
                  <a:gdLst>
                    <a:gd name="T0" fmla="*/ 69 w 138"/>
                    <a:gd name="T1" fmla="*/ 138 h 138"/>
                    <a:gd name="T2" fmla="*/ 69 w 138"/>
                    <a:gd name="T3" fmla="*/ 138 h 138"/>
                    <a:gd name="T4" fmla="*/ 83 w 138"/>
                    <a:gd name="T5" fmla="*/ 136 h 138"/>
                    <a:gd name="T6" fmla="*/ 96 w 138"/>
                    <a:gd name="T7" fmla="*/ 133 h 138"/>
                    <a:gd name="T8" fmla="*/ 108 w 138"/>
                    <a:gd name="T9" fmla="*/ 126 h 138"/>
                    <a:gd name="T10" fmla="*/ 118 w 138"/>
                    <a:gd name="T11" fmla="*/ 117 h 138"/>
                    <a:gd name="T12" fmla="*/ 127 w 138"/>
                    <a:gd name="T13" fmla="*/ 107 h 138"/>
                    <a:gd name="T14" fmla="*/ 133 w 138"/>
                    <a:gd name="T15" fmla="*/ 96 h 138"/>
                    <a:gd name="T16" fmla="*/ 137 w 138"/>
                    <a:gd name="T17" fmla="*/ 83 h 138"/>
                    <a:gd name="T18" fmla="*/ 138 w 138"/>
                    <a:gd name="T19" fmla="*/ 69 h 138"/>
                    <a:gd name="T20" fmla="*/ 138 w 138"/>
                    <a:gd name="T21" fmla="*/ 69 h 138"/>
                    <a:gd name="T22" fmla="*/ 137 w 138"/>
                    <a:gd name="T23" fmla="*/ 55 h 138"/>
                    <a:gd name="T24" fmla="*/ 133 w 138"/>
                    <a:gd name="T25" fmla="*/ 42 h 138"/>
                    <a:gd name="T26" fmla="*/ 127 w 138"/>
                    <a:gd name="T27" fmla="*/ 30 h 138"/>
                    <a:gd name="T28" fmla="*/ 118 w 138"/>
                    <a:gd name="T29" fmla="*/ 20 h 138"/>
                    <a:gd name="T30" fmla="*/ 108 w 138"/>
                    <a:gd name="T31" fmla="*/ 13 h 138"/>
                    <a:gd name="T32" fmla="*/ 96 w 138"/>
                    <a:gd name="T33" fmla="*/ 6 h 138"/>
                    <a:gd name="T34" fmla="*/ 83 w 138"/>
                    <a:gd name="T35" fmla="*/ 1 h 138"/>
                    <a:gd name="T36" fmla="*/ 69 w 138"/>
                    <a:gd name="T37" fmla="*/ 0 h 138"/>
                    <a:gd name="T38" fmla="*/ 69 w 138"/>
                    <a:gd name="T39" fmla="*/ 0 h 138"/>
                    <a:gd name="T40" fmla="*/ 55 w 138"/>
                    <a:gd name="T41" fmla="*/ 1 h 138"/>
                    <a:gd name="T42" fmla="*/ 43 w 138"/>
                    <a:gd name="T43" fmla="*/ 6 h 138"/>
                    <a:gd name="T44" fmla="*/ 31 w 138"/>
                    <a:gd name="T45" fmla="*/ 13 h 138"/>
                    <a:gd name="T46" fmla="*/ 21 w 138"/>
                    <a:gd name="T47" fmla="*/ 20 h 138"/>
                    <a:gd name="T48" fmla="*/ 12 w 138"/>
                    <a:gd name="T49" fmla="*/ 30 h 138"/>
                    <a:gd name="T50" fmla="*/ 6 w 138"/>
                    <a:gd name="T51" fmla="*/ 42 h 138"/>
                    <a:gd name="T52" fmla="*/ 2 w 138"/>
                    <a:gd name="T53" fmla="*/ 55 h 138"/>
                    <a:gd name="T54" fmla="*/ 0 w 138"/>
                    <a:gd name="T55" fmla="*/ 69 h 138"/>
                    <a:gd name="T56" fmla="*/ 0 w 138"/>
                    <a:gd name="T57" fmla="*/ 69 h 138"/>
                    <a:gd name="T58" fmla="*/ 2 w 138"/>
                    <a:gd name="T59" fmla="*/ 83 h 138"/>
                    <a:gd name="T60" fmla="*/ 6 w 138"/>
                    <a:gd name="T61" fmla="*/ 96 h 138"/>
                    <a:gd name="T62" fmla="*/ 12 w 138"/>
                    <a:gd name="T63" fmla="*/ 107 h 138"/>
                    <a:gd name="T64" fmla="*/ 21 w 138"/>
                    <a:gd name="T65" fmla="*/ 117 h 138"/>
                    <a:gd name="T66" fmla="*/ 31 w 138"/>
                    <a:gd name="T67" fmla="*/ 126 h 138"/>
                    <a:gd name="T68" fmla="*/ 43 w 138"/>
                    <a:gd name="T69" fmla="*/ 133 h 138"/>
                    <a:gd name="T70" fmla="*/ 55 w 138"/>
                    <a:gd name="T71" fmla="*/ 136 h 138"/>
                    <a:gd name="T72" fmla="*/ 69 w 138"/>
                    <a:gd name="T7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38">
                      <a:moveTo>
                        <a:pt x="69" y="138"/>
                      </a:moveTo>
                      <a:lnTo>
                        <a:pt x="69" y="138"/>
                      </a:lnTo>
                      <a:lnTo>
                        <a:pt x="83" y="136"/>
                      </a:lnTo>
                      <a:lnTo>
                        <a:pt x="96" y="133"/>
                      </a:lnTo>
                      <a:lnTo>
                        <a:pt x="108" y="126"/>
                      </a:lnTo>
                      <a:lnTo>
                        <a:pt x="118" y="117"/>
                      </a:lnTo>
                      <a:lnTo>
                        <a:pt x="127" y="107"/>
                      </a:lnTo>
                      <a:lnTo>
                        <a:pt x="133" y="96"/>
                      </a:lnTo>
                      <a:lnTo>
                        <a:pt x="137" y="83"/>
                      </a:lnTo>
                      <a:lnTo>
                        <a:pt x="138" y="69"/>
                      </a:lnTo>
                      <a:lnTo>
                        <a:pt x="138" y="69"/>
                      </a:lnTo>
                      <a:lnTo>
                        <a:pt x="137" y="55"/>
                      </a:lnTo>
                      <a:lnTo>
                        <a:pt x="133" y="42"/>
                      </a:lnTo>
                      <a:lnTo>
                        <a:pt x="127" y="30"/>
                      </a:lnTo>
                      <a:lnTo>
                        <a:pt x="118" y="20"/>
                      </a:lnTo>
                      <a:lnTo>
                        <a:pt x="108" y="13"/>
                      </a:lnTo>
                      <a:lnTo>
                        <a:pt x="96" y="6"/>
                      </a:lnTo>
                      <a:lnTo>
                        <a:pt x="83" y="1"/>
                      </a:lnTo>
                      <a:lnTo>
                        <a:pt x="69" y="0"/>
                      </a:lnTo>
                      <a:lnTo>
                        <a:pt x="69" y="0"/>
                      </a:lnTo>
                      <a:lnTo>
                        <a:pt x="55" y="1"/>
                      </a:lnTo>
                      <a:lnTo>
                        <a:pt x="43" y="6"/>
                      </a:lnTo>
                      <a:lnTo>
                        <a:pt x="31" y="13"/>
                      </a:lnTo>
                      <a:lnTo>
                        <a:pt x="21" y="20"/>
                      </a:lnTo>
                      <a:lnTo>
                        <a:pt x="12" y="30"/>
                      </a:lnTo>
                      <a:lnTo>
                        <a:pt x="6" y="42"/>
                      </a:lnTo>
                      <a:lnTo>
                        <a:pt x="2" y="55"/>
                      </a:lnTo>
                      <a:lnTo>
                        <a:pt x="0" y="69"/>
                      </a:lnTo>
                      <a:lnTo>
                        <a:pt x="0" y="69"/>
                      </a:lnTo>
                      <a:lnTo>
                        <a:pt x="2" y="83"/>
                      </a:lnTo>
                      <a:lnTo>
                        <a:pt x="6" y="96"/>
                      </a:lnTo>
                      <a:lnTo>
                        <a:pt x="12" y="107"/>
                      </a:lnTo>
                      <a:lnTo>
                        <a:pt x="21" y="117"/>
                      </a:lnTo>
                      <a:lnTo>
                        <a:pt x="31" y="126"/>
                      </a:lnTo>
                      <a:lnTo>
                        <a:pt x="43" y="133"/>
                      </a:lnTo>
                      <a:lnTo>
                        <a:pt x="55" y="136"/>
                      </a:lnTo>
                      <a:lnTo>
                        <a:pt x="69" y="138"/>
                      </a:lnTo>
                      <a:close/>
                    </a:path>
                  </a:pathLst>
                </a:cu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73" name="Freeform 51">
                  <a:extLst>
                    <a:ext uri="{FF2B5EF4-FFF2-40B4-BE49-F238E27FC236}">
                      <a16:creationId xmlns:a16="http://schemas.microsoft.com/office/drawing/2014/main" id="{04F5F6A3-2259-4406-A4F6-B2A2D2FC6E53}"/>
                    </a:ext>
                  </a:extLst>
                </p:cNvPr>
                <p:cNvSpPr>
                  <a:spLocks/>
                </p:cNvSpPr>
                <p:nvPr/>
              </p:nvSpPr>
              <p:spPr bwMode="auto">
                <a:xfrm>
                  <a:off x="6026895" y="2370286"/>
                  <a:ext cx="118094" cy="118094"/>
                </a:xfrm>
                <a:custGeom>
                  <a:avLst/>
                  <a:gdLst>
                    <a:gd name="T0" fmla="*/ 69 w 138"/>
                    <a:gd name="T1" fmla="*/ 138 h 138"/>
                    <a:gd name="T2" fmla="*/ 69 w 138"/>
                    <a:gd name="T3" fmla="*/ 138 h 138"/>
                    <a:gd name="T4" fmla="*/ 83 w 138"/>
                    <a:gd name="T5" fmla="*/ 136 h 138"/>
                    <a:gd name="T6" fmla="*/ 96 w 138"/>
                    <a:gd name="T7" fmla="*/ 133 h 138"/>
                    <a:gd name="T8" fmla="*/ 108 w 138"/>
                    <a:gd name="T9" fmla="*/ 126 h 138"/>
                    <a:gd name="T10" fmla="*/ 118 w 138"/>
                    <a:gd name="T11" fmla="*/ 117 h 138"/>
                    <a:gd name="T12" fmla="*/ 127 w 138"/>
                    <a:gd name="T13" fmla="*/ 107 h 138"/>
                    <a:gd name="T14" fmla="*/ 133 w 138"/>
                    <a:gd name="T15" fmla="*/ 96 h 138"/>
                    <a:gd name="T16" fmla="*/ 137 w 138"/>
                    <a:gd name="T17" fmla="*/ 83 h 138"/>
                    <a:gd name="T18" fmla="*/ 138 w 138"/>
                    <a:gd name="T19" fmla="*/ 69 h 138"/>
                    <a:gd name="T20" fmla="*/ 138 w 138"/>
                    <a:gd name="T21" fmla="*/ 69 h 138"/>
                    <a:gd name="T22" fmla="*/ 137 w 138"/>
                    <a:gd name="T23" fmla="*/ 55 h 138"/>
                    <a:gd name="T24" fmla="*/ 133 w 138"/>
                    <a:gd name="T25" fmla="*/ 42 h 138"/>
                    <a:gd name="T26" fmla="*/ 127 w 138"/>
                    <a:gd name="T27" fmla="*/ 30 h 138"/>
                    <a:gd name="T28" fmla="*/ 118 w 138"/>
                    <a:gd name="T29" fmla="*/ 20 h 138"/>
                    <a:gd name="T30" fmla="*/ 108 w 138"/>
                    <a:gd name="T31" fmla="*/ 13 h 138"/>
                    <a:gd name="T32" fmla="*/ 96 w 138"/>
                    <a:gd name="T33" fmla="*/ 6 h 138"/>
                    <a:gd name="T34" fmla="*/ 83 w 138"/>
                    <a:gd name="T35" fmla="*/ 1 h 138"/>
                    <a:gd name="T36" fmla="*/ 69 w 138"/>
                    <a:gd name="T37" fmla="*/ 0 h 138"/>
                    <a:gd name="T38" fmla="*/ 69 w 138"/>
                    <a:gd name="T39" fmla="*/ 0 h 138"/>
                    <a:gd name="T40" fmla="*/ 55 w 138"/>
                    <a:gd name="T41" fmla="*/ 1 h 138"/>
                    <a:gd name="T42" fmla="*/ 43 w 138"/>
                    <a:gd name="T43" fmla="*/ 6 h 138"/>
                    <a:gd name="T44" fmla="*/ 31 w 138"/>
                    <a:gd name="T45" fmla="*/ 13 h 138"/>
                    <a:gd name="T46" fmla="*/ 21 w 138"/>
                    <a:gd name="T47" fmla="*/ 20 h 138"/>
                    <a:gd name="T48" fmla="*/ 12 w 138"/>
                    <a:gd name="T49" fmla="*/ 30 h 138"/>
                    <a:gd name="T50" fmla="*/ 6 w 138"/>
                    <a:gd name="T51" fmla="*/ 42 h 138"/>
                    <a:gd name="T52" fmla="*/ 2 w 138"/>
                    <a:gd name="T53" fmla="*/ 55 h 138"/>
                    <a:gd name="T54" fmla="*/ 0 w 138"/>
                    <a:gd name="T55" fmla="*/ 69 h 138"/>
                    <a:gd name="T56" fmla="*/ 0 w 138"/>
                    <a:gd name="T57" fmla="*/ 69 h 138"/>
                    <a:gd name="T58" fmla="*/ 2 w 138"/>
                    <a:gd name="T59" fmla="*/ 83 h 138"/>
                    <a:gd name="T60" fmla="*/ 6 w 138"/>
                    <a:gd name="T61" fmla="*/ 96 h 138"/>
                    <a:gd name="T62" fmla="*/ 12 w 138"/>
                    <a:gd name="T63" fmla="*/ 107 h 138"/>
                    <a:gd name="T64" fmla="*/ 21 w 138"/>
                    <a:gd name="T65" fmla="*/ 117 h 138"/>
                    <a:gd name="T66" fmla="*/ 31 w 138"/>
                    <a:gd name="T67" fmla="*/ 126 h 138"/>
                    <a:gd name="T68" fmla="*/ 43 w 138"/>
                    <a:gd name="T69" fmla="*/ 133 h 138"/>
                    <a:gd name="T70" fmla="*/ 55 w 138"/>
                    <a:gd name="T71" fmla="*/ 136 h 138"/>
                    <a:gd name="T72" fmla="*/ 69 w 138"/>
                    <a:gd name="T7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38">
                      <a:moveTo>
                        <a:pt x="69" y="138"/>
                      </a:moveTo>
                      <a:lnTo>
                        <a:pt x="69" y="138"/>
                      </a:lnTo>
                      <a:lnTo>
                        <a:pt x="83" y="136"/>
                      </a:lnTo>
                      <a:lnTo>
                        <a:pt x="96" y="133"/>
                      </a:lnTo>
                      <a:lnTo>
                        <a:pt x="108" y="126"/>
                      </a:lnTo>
                      <a:lnTo>
                        <a:pt x="118" y="117"/>
                      </a:lnTo>
                      <a:lnTo>
                        <a:pt x="127" y="107"/>
                      </a:lnTo>
                      <a:lnTo>
                        <a:pt x="133" y="96"/>
                      </a:lnTo>
                      <a:lnTo>
                        <a:pt x="137" y="83"/>
                      </a:lnTo>
                      <a:lnTo>
                        <a:pt x="138" y="69"/>
                      </a:lnTo>
                      <a:lnTo>
                        <a:pt x="138" y="69"/>
                      </a:lnTo>
                      <a:lnTo>
                        <a:pt x="137" y="55"/>
                      </a:lnTo>
                      <a:lnTo>
                        <a:pt x="133" y="42"/>
                      </a:lnTo>
                      <a:lnTo>
                        <a:pt x="127" y="30"/>
                      </a:lnTo>
                      <a:lnTo>
                        <a:pt x="118" y="20"/>
                      </a:lnTo>
                      <a:lnTo>
                        <a:pt x="108" y="13"/>
                      </a:lnTo>
                      <a:lnTo>
                        <a:pt x="96" y="6"/>
                      </a:lnTo>
                      <a:lnTo>
                        <a:pt x="83" y="1"/>
                      </a:lnTo>
                      <a:lnTo>
                        <a:pt x="69" y="0"/>
                      </a:lnTo>
                      <a:lnTo>
                        <a:pt x="69" y="0"/>
                      </a:lnTo>
                      <a:lnTo>
                        <a:pt x="55" y="1"/>
                      </a:lnTo>
                      <a:lnTo>
                        <a:pt x="43" y="6"/>
                      </a:lnTo>
                      <a:lnTo>
                        <a:pt x="31" y="13"/>
                      </a:lnTo>
                      <a:lnTo>
                        <a:pt x="21" y="20"/>
                      </a:lnTo>
                      <a:lnTo>
                        <a:pt x="12" y="30"/>
                      </a:lnTo>
                      <a:lnTo>
                        <a:pt x="6" y="42"/>
                      </a:lnTo>
                      <a:lnTo>
                        <a:pt x="2" y="55"/>
                      </a:lnTo>
                      <a:lnTo>
                        <a:pt x="0" y="69"/>
                      </a:lnTo>
                      <a:lnTo>
                        <a:pt x="0" y="69"/>
                      </a:lnTo>
                      <a:lnTo>
                        <a:pt x="2" y="83"/>
                      </a:lnTo>
                      <a:lnTo>
                        <a:pt x="6" y="96"/>
                      </a:lnTo>
                      <a:lnTo>
                        <a:pt x="12" y="107"/>
                      </a:lnTo>
                      <a:lnTo>
                        <a:pt x="21" y="117"/>
                      </a:lnTo>
                      <a:lnTo>
                        <a:pt x="31" y="126"/>
                      </a:lnTo>
                      <a:lnTo>
                        <a:pt x="43" y="133"/>
                      </a:lnTo>
                      <a:lnTo>
                        <a:pt x="55" y="136"/>
                      </a:lnTo>
                      <a:lnTo>
                        <a:pt x="69" y="138"/>
                      </a:lnTo>
                      <a:close/>
                    </a:path>
                  </a:pathLst>
                </a:cu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74" name="Freeform 51">
                  <a:extLst>
                    <a:ext uri="{FF2B5EF4-FFF2-40B4-BE49-F238E27FC236}">
                      <a16:creationId xmlns:a16="http://schemas.microsoft.com/office/drawing/2014/main" id="{335D226C-7075-4BB3-850C-273F0E8FB251}"/>
                    </a:ext>
                  </a:extLst>
                </p:cNvPr>
                <p:cNvSpPr>
                  <a:spLocks/>
                </p:cNvSpPr>
                <p:nvPr/>
              </p:nvSpPr>
              <p:spPr bwMode="auto">
                <a:xfrm>
                  <a:off x="5857276" y="2407793"/>
                  <a:ext cx="118094" cy="118094"/>
                </a:xfrm>
                <a:custGeom>
                  <a:avLst/>
                  <a:gdLst>
                    <a:gd name="T0" fmla="*/ 69 w 138"/>
                    <a:gd name="T1" fmla="*/ 138 h 138"/>
                    <a:gd name="T2" fmla="*/ 69 w 138"/>
                    <a:gd name="T3" fmla="*/ 138 h 138"/>
                    <a:gd name="T4" fmla="*/ 83 w 138"/>
                    <a:gd name="T5" fmla="*/ 136 h 138"/>
                    <a:gd name="T6" fmla="*/ 96 w 138"/>
                    <a:gd name="T7" fmla="*/ 133 h 138"/>
                    <a:gd name="T8" fmla="*/ 108 w 138"/>
                    <a:gd name="T9" fmla="*/ 126 h 138"/>
                    <a:gd name="T10" fmla="*/ 118 w 138"/>
                    <a:gd name="T11" fmla="*/ 117 h 138"/>
                    <a:gd name="T12" fmla="*/ 127 w 138"/>
                    <a:gd name="T13" fmla="*/ 107 h 138"/>
                    <a:gd name="T14" fmla="*/ 133 w 138"/>
                    <a:gd name="T15" fmla="*/ 96 h 138"/>
                    <a:gd name="T16" fmla="*/ 137 w 138"/>
                    <a:gd name="T17" fmla="*/ 83 h 138"/>
                    <a:gd name="T18" fmla="*/ 138 w 138"/>
                    <a:gd name="T19" fmla="*/ 69 h 138"/>
                    <a:gd name="T20" fmla="*/ 138 w 138"/>
                    <a:gd name="T21" fmla="*/ 69 h 138"/>
                    <a:gd name="T22" fmla="*/ 137 w 138"/>
                    <a:gd name="T23" fmla="*/ 55 h 138"/>
                    <a:gd name="T24" fmla="*/ 133 w 138"/>
                    <a:gd name="T25" fmla="*/ 42 h 138"/>
                    <a:gd name="T26" fmla="*/ 127 w 138"/>
                    <a:gd name="T27" fmla="*/ 30 h 138"/>
                    <a:gd name="T28" fmla="*/ 118 w 138"/>
                    <a:gd name="T29" fmla="*/ 20 h 138"/>
                    <a:gd name="T30" fmla="*/ 108 w 138"/>
                    <a:gd name="T31" fmla="*/ 13 h 138"/>
                    <a:gd name="T32" fmla="*/ 96 w 138"/>
                    <a:gd name="T33" fmla="*/ 6 h 138"/>
                    <a:gd name="T34" fmla="*/ 83 w 138"/>
                    <a:gd name="T35" fmla="*/ 1 h 138"/>
                    <a:gd name="T36" fmla="*/ 69 w 138"/>
                    <a:gd name="T37" fmla="*/ 0 h 138"/>
                    <a:gd name="T38" fmla="*/ 69 w 138"/>
                    <a:gd name="T39" fmla="*/ 0 h 138"/>
                    <a:gd name="T40" fmla="*/ 55 w 138"/>
                    <a:gd name="T41" fmla="*/ 1 h 138"/>
                    <a:gd name="T42" fmla="*/ 43 w 138"/>
                    <a:gd name="T43" fmla="*/ 6 h 138"/>
                    <a:gd name="T44" fmla="*/ 31 w 138"/>
                    <a:gd name="T45" fmla="*/ 13 h 138"/>
                    <a:gd name="T46" fmla="*/ 21 w 138"/>
                    <a:gd name="T47" fmla="*/ 20 h 138"/>
                    <a:gd name="T48" fmla="*/ 12 w 138"/>
                    <a:gd name="T49" fmla="*/ 30 h 138"/>
                    <a:gd name="T50" fmla="*/ 6 w 138"/>
                    <a:gd name="T51" fmla="*/ 42 h 138"/>
                    <a:gd name="T52" fmla="*/ 2 w 138"/>
                    <a:gd name="T53" fmla="*/ 55 h 138"/>
                    <a:gd name="T54" fmla="*/ 0 w 138"/>
                    <a:gd name="T55" fmla="*/ 69 h 138"/>
                    <a:gd name="T56" fmla="*/ 0 w 138"/>
                    <a:gd name="T57" fmla="*/ 69 h 138"/>
                    <a:gd name="T58" fmla="*/ 2 w 138"/>
                    <a:gd name="T59" fmla="*/ 83 h 138"/>
                    <a:gd name="T60" fmla="*/ 6 w 138"/>
                    <a:gd name="T61" fmla="*/ 96 h 138"/>
                    <a:gd name="T62" fmla="*/ 12 w 138"/>
                    <a:gd name="T63" fmla="*/ 107 h 138"/>
                    <a:gd name="T64" fmla="*/ 21 w 138"/>
                    <a:gd name="T65" fmla="*/ 117 h 138"/>
                    <a:gd name="T66" fmla="*/ 31 w 138"/>
                    <a:gd name="T67" fmla="*/ 126 h 138"/>
                    <a:gd name="T68" fmla="*/ 43 w 138"/>
                    <a:gd name="T69" fmla="*/ 133 h 138"/>
                    <a:gd name="T70" fmla="*/ 55 w 138"/>
                    <a:gd name="T71" fmla="*/ 136 h 138"/>
                    <a:gd name="T72" fmla="*/ 69 w 138"/>
                    <a:gd name="T7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38">
                      <a:moveTo>
                        <a:pt x="69" y="138"/>
                      </a:moveTo>
                      <a:lnTo>
                        <a:pt x="69" y="138"/>
                      </a:lnTo>
                      <a:lnTo>
                        <a:pt x="83" y="136"/>
                      </a:lnTo>
                      <a:lnTo>
                        <a:pt x="96" y="133"/>
                      </a:lnTo>
                      <a:lnTo>
                        <a:pt x="108" y="126"/>
                      </a:lnTo>
                      <a:lnTo>
                        <a:pt x="118" y="117"/>
                      </a:lnTo>
                      <a:lnTo>
                        <a:pt x="127" y="107"/>
                      </a:lnTo>
                      <a:lnTo>
                        <a:pt x="133" y="96"/>
                      </a:lnTo>
                      <a:lnTo>
                        <a:pt x="137" y="83"/>
                      </a:lnTo>
                      <a:lnTo>
                        <a:pt x="138" y="69"/>
                      </a:lnTo>
                      <a:lnTo>
                        <a:pt x="138" y="69"/>
                      </a:lnTo>
                      <a:lnTo>
                        <a:pt x="137" y="55"/>
                      </a:lnTo>
                      <a:lnTo>
                        <a:pt x="133" y="42"/>
                      </a:lnTo>
                      <a:lnTo>
                        <a:pt x="127" y="30"/>
                      </a:lnTo>
                      <a:lnTo>
                        <a:pt x="118" y="20"/>
                      </a:lnTo>
                      <a:lnTo>
                        <a:pt x="108" y="13"/>
                      </a:lnTo>
                      <a:lnTo>
                        <a:pt x="96" y="6"/>
                      </a:lnTo>
                      <a:lnTo>
                        <a:pt x="83" y="1"/>
                      </a:lnTo>
                      <a:lnTo>
                        <a:pt x="69" y="0"/>
                      </a:lnTo>
                      <a:lnTo>
                        <a:pt x="69" y="0"/>
                      </a:lnTo>
                      <a:lnTo>
                        <a:pt x="55" y="1"/>
                      </a:lnTo>
                      <a:lnTo>
                        <a:pt x="43" y="6"/>
                      </a:lnTo>
                      <a:lnTo>
                        <a:pt x="31" y="13"/>
                      </a:lnTo>
                      <a:lnTo>
                        <a:pt x="21" y="20"/>
                      </a:lnTo>
                      <a:lnTo>
                        <a:pt x="12" y="30"/>
                      </a:lnTo>
                      <a:lnTo>
                        <a:pt x="6" y="42"/>
                      </a:lnTo>
                      <a:lnTo>
                        <a:pt x="2" y="55"/>
                      </a:lnTo>
                      <a:lnTo>
                        <a:pt x="0" y="69"/>
                      </a:lnTo>
                      <a:lnTo>
                        <a:pt x="0" y="69"/>
                      </a:lnTo>
                      <a:lnTo>
                        <a:pt x="2" y="83"/>
                      </a:lnTo>
                      <a:lnTo>
                        <a:pt x="6" y="96"/>
                      </a:lnTo>
                      <a:lnTo>
                        <a:pt x="12" y="107"/>
                      </a:lnTo>
                      <a:lnTo>
                        <a:pt x="21" y="117"/>
                      </a:lnTo>
                      <a:lnTo>
                        <a:pt x="31" y="126"/>
                      </a:lnTo>
                      <a:lnTo>
                        <a:pt x="43" y="133"/>
                      </a:lnTo>
                      <a:lnTo>
                        <a:pt x="55" y="136"/>
                      </a:lnTo>
                      <a:lnTo>
                        <a:pt x="69" y="138"/>
                      </a:lnTo>
                      <a:close/>
                    </a:path>
                  </a:pathLst>
                </a:cu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75" name="Freeform 51">
                  <a:extLst>
                    <a:ext uri="{FF2B5EF4-FFF2-40B4-BE49-F238E27FC236}">
                      <a16:creationId xmlns:a16="http://schemas.microsoft.com/office/drawing/2014/main" id="{54BAB6F3-A223-4081-9355-D5C8D19419D7}"/>
                    </a:ext>
                  </a:extLst>
                </p:cNvPr>
                <p:cNvSpPr>
                  <a:spLocks/>
                </p:cNvSpPr>
                <p:nvPr/>
              </p:nvSpPr>
              <p:spPr bwMode="auto">
                <a:xfrm>
                  <a:off x="5907430" y="2533739"/>
                  <a:ext cx="118094" cy="118094"/>
                </a:xfrm>
                <a:custGeom>
                  <a:avLst/>
                  <a:gdLst>
                    <a:gd name="T0" fmla="*/ 69 w 138"/>
                    <a:gd name="T1" fmla="*/ 138 h 138"/>
                    <a:gd name="T2" fmla="*/ 69 w 138"/>
                    <a:gd name="T3" fmla="*/ 138 h 138"/>
                    <a:gd name="T4" fmla="*/ 83 w 138"/>
                    <a:gd name="T5" fmla="*/ 136 h 138"/>
                    <a:gd name="T6" fmla="*/ 96 w 138"/>
                    <a:gd name="T7" fmla="*/ 133 h 138"/>
                    <a:gd name="T8" fmla="*/ 108 w 138"/>
                    <a:gd name="T9" fmla="*/ 126 h 138"/>
                    <a:gd name="T10" fmla="*/ 118 w 138"/>
                    <a:gd name="T11" fmla="*/ 117 h 138"/>
                    <a:gd name="T12" fmla="*/ 127 w 138"/>
                    <a:gd name="T13" fmla="*/ 107 h 138"/>
                    <a:gd name="T14" fmla="*/ 133 w 138"/>
                    <a:gd name="T15" fmla="*/ 96 h 138"/>
                    <a:gd name="T16" fmla="*/ 137 w 138"/>
                    <a:gd name="T17" fmla="*/ 83 h 138"/>
                    <a:gd name="T18" fmla="*/ 138 w 138"/>
                    <a:gd name="T19" fmla="*/ 69 h 138"/>
                    <a:gd name="T20" fmla="*/ 138 w 138"/>
                    <a:gd name="T21" fmla="*/ 69 h 138"/>
                    <a:gd name="T22" fmla="*/ 137 w 138"/>
                    <a:gd name="T23" fmla="*/ 55 h 138"/>
                    <a:gd name="T24" fmla="*/ 133 w 138"/>
                    <a:gd name="T25" fmla="*/ 42 h 138"/>
                    <a:gd name="T26" fmla="*/ 127 w 138"/>
                    <a:gd name="T27" fmla="*/ 30 h 138"/>
                    <a:gd name="T28" fmla="*/ 118 w 138"/>
                    <a:gd name="T29" fmla="*/ 20 h 138"/>
                    <a:gd name="T30" fmla="*/ 108 w 138"/>
                    <a:gd name="T31" fmla="*/ 13 h 138"/>
                    <a:gd name="T32" fmla="*/ 96 w 138"/>
                    <a:gd name="T33" fmla="*/ 6 h 138"/>
                    <a:gd name="T34" fmla="*/ 83 w 138"/>
                    <a:gd name="T35" fmla="*/ 1 h 138"/>
                    <a:gd name="T36" fmla="*/ 69 w 138"/>
                    <a:gd name="T37" fmla="*/ 0 h 138"/>
                    <a:gd name="T38" fmla="*/ 69 w 138"/>
                    <a:gd name="T39" fmla="*/ 0 h 138"/>
                    <a:gd name="T40" fmla="*/ 55 w 138"/>
                    <a:gd name="T41" fmla="*/ 1 h 138"/>
                    <a:gd name="T42" fmla="*/ 43 w 138"/>
                    <a:gd name="T43" fmla="*/ 6 h 138"/>
                    <a:gd name="T44" fmla="*/ 31 w 138"/>
                    <a:gd name="T45" fmla="*/ 13 h 138"/>
                    <a:gd name="T46" fmla="*/ 21 w 138"/>
                    <a:gd name="T47" fmla="*/ 20 h 138"/>
                    <a:gd name="T48" fmla="*/ 12 w 138"/>
                    <a:gd name="T49" fmla="*/ 30 h 138"/>
                    <a:gd name="T50" fmla="*/ 6 w 138"/>
                    <a:gd name="T51" fmla="*/ 42 h 138"/>
                    <a:gd name="T52" fmla="*/ 2 w 138"/>
                    <a:gd name="T53" fmla="*/ 55 h 138"/>
                    <a:gd name="T54" fmla="*/ 0 w 138"/>
                    <a:gd name="T55" fmla="*/ 69 h 138"/>
                    <a:gd name="T56" fmla="*/ 0 w 138"/>
                    <a:gd name="T57" fmla="*/ 69 h 138"/>
                    <a:gd name="T58" fmla="*/ 2 w 138"/>
                    <a:gd name="T59" fmla="*/ 83 h 138"/>
                    <a:gd name="T60" fmla="*/ 6 w 138"/>
                    <a:gd name="T61" fmla="*/ 96 h 138"/>
                    <a:gd name="T62" fmla="*/ 12 w 138"/>
                    <a:gd name="T63" fmla="*/ 107 h 138"/>
                    <a:gd name="T64" fmla="*/ 21 w 138"/>
                    <a:gd name="T65" fmla="*/ 117 h 138"/>
                    <a:gd name="T66" fmla="*/ 31 w 138"/>
                    <a:gd name="T67" fmla="*/ 126 h 138"/>
                    <a:gd name="T68" fmla="*/ 43 w 138"/>
                    <a:gd name="T69" fmla="*/ 133 h 138"/>
                    <a:gd name="T70" fmla="*/ 55 w 138"/>
                    <a:gd name="T71" fmla="*/ 136 h 138"/>
                    <a:gd name="T72" fmla="*/ 69 w 138"/>
                    <a:gd name="T7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38">
                      <a:moveTo>
                        <a:pt x="69" y="138"/>
                      </a:moveTo>
                      <a:lnTo>
                        <a:pt x="69" y="138"/>
                      </a:lnTo>
                      <a:lnTo>
                        <a:pt x="83" y="136"/>
                      </a:lnTo>
                      <a:lnTo>
                        <a:pt x="96" y="133"/>
                      </a:lnTo>
                      <a:lnTo>
                        <a:pt x="108" y="126"/>
                      </a:lnTo>
                      <a:lnTo>
                        <a:pt x="118" y="117"/>
                      </a:lnTo>
                      <a:lnTo>
                        <a:pt x="127" y="107"/>
                      </a:lnTo>
                      <a:lnTo>
                        <a:pt x="133" y="96"/>
                      </a:lnTo>
                      <a:lnTo>
                        <a:pt x="137" y="83"/>
                      </a:lnTo>
                      <a:lnTo>
                        <a:pt x="138" y="69"/>
                      </a:lnTo>
                      <a:lnTo>
                        <a:pt x="138" y="69"/>
                      </a:lnTo>
                      <a:lnTo>
                        <a:pt x="137" y="55"/>
                      </a:lnTo>
                      <a:lnTo>
                        <a:pt x="133" y="42"/>
                      </a:lnTo>
                      <a:lnTo>
                        <a:pt x="127" y="30"/>
                      </a:lnTo>
                      <a:lnTo>
                        <a:pt x="118" y="20"/>
                      </a:lnTo>
                      <a:lnTo>
                        <a:pt x="108" y="13"/>
                      </a:lnTo>
                      <a:lnTo>
                        <a:pt x="96" y="6"/>
                      </a:lnTo>
                      <a:lnTo>
                        <a:pt x="83" y="1"/>
                      </a:lnTo>
                      <a:lnTo>
                        <a:pt x="69" y="0"/>
                      </a:lnTo>
                      <a:lnTo>
                        <a:pt x="69" y="0"/>
                      </a:lnTo>
                      <a:lnTo>
                        <a:pt x="55" y="1"/>
                      </a:lnTo>
                      <a:lnTo>
                        <a:pt x="43" y="6"/>
                      </a:lnTo>
                      <a:lnTo>
                        <a:pt x="31" y="13"/>
                      </a:lnTo>
                      <a:lnTo>
                        <a:pt x="21" y="20"/>
                      </a:lnTo>
                      <a:lnTo>
                        <a:pt x="12" y="30"/>
                      </a:lnTo>
                      <a:lnTo>
                        <a:pt x="6" y="42"/>
                      </a:lnTo>
                      <a:lnTo>
                        <a:pt x="2" y="55"/>
                      </a:lnTo>
                      <a:lnTo>
                        <a:pt x="0" y="69"/>
                      </a:lnTo>
                      <a:lnTo>
                        <a:pt x="0" y="69"/>
                      </a:lnTo>
                      <a:lnTo>
                        <a:pt x="2" y="83"/>
                      </a:lnTo>
                      <a:lnTo>
                        <a:pt x="6" y="96"/>
                      </a:lnTo>
                      <a:lnTo>
                        <a:pt x="12" y="107"/>
                      </a:lnTo>
                      <a:lnTo>
                        <a:pt x="21" y="117"/>
                      </a:lnTo>
                      <a:lnTo>
                        <a:pt x="31" y="126"/>
                      </a:lnTo>
                      <a:lnTo>
                        <a:pt x="43" y="133"/>
                      </a:lnTo>
                      <a:lnTo>
                        <a:pt x="55" y="136"/>
                      </a:lnTo>
                      <a:lnTo>
                        <a:pt x="69" y="138"/>
                      </a:lnTo>
                      <a:close/>
                    </a:path>
                  </a:pathLst>
                </a:cu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76" name="Freeform 51">
                  <a:extLst>
                    <a:ext uri="{FF2B5EF4-FFF2-40B4-BE49-F238E27FC236}">
                      <a16:creationId xmlns:a16="http://schemas.microsoft.com/office/drawing/2014/main" id="{E04C7C43-BF91-4BBC-8023-737AC66297D6}"/>
                    </a:ext>
                  </a:extLst>
                </p:cNvPr>
                <p:cNvSpPr>
                  <a:spLocks/>
                </p:cNvSpPr>
                <p:nvPr/>
              </p:nvSpPr>
              <p:spPr bwMode="auto">
                <a:xfrm>
                  <a:off x="5978874" y="2504095"/>
                  <a:ext cx="118094" cy="118094"/>
                </a:xfrm>
                <a:custGeom>
                  <a:avLst/>
                  <a:gdLst>
                    <a:gd name="T0" fmla="*/ 69 w 138"/>
                    <a:gd name="T1" fmla="*/ 138 h 138"/>
                    <a:gd name="T2" fmla="*/ 69 w 138"/>
                    <a:gd name="T3" fmla="*/ 138 h 138"/>
                    <a:gd name="T4" fmla="*/ 83 w 138"/>
                    <a:gd name="T5" fmla="*/ 136 h 138"/>
                    <a:gd name="T6" fmla="*/ 96 w 138"/>
                    <a:gd name="T7" fmla="*/ 133 h 138"/>
                    <a:gd name="T8" fmla="*/ 108 w 138"/>
                    <a:gd name="T9" fmla="*/ 126 h 138"/>
                    <a:gd name="T10" fmla="*/ 118 w 138"/>
                    <a:gd name="T11" fmla="*/ 117 h 138"/>
                    <a:gd name="T12" fmla="*/ 127 w 138"/>
                    <a:gd name="T13" fmla="*/ 107 h 138"/>
                    <a:gd name="T14" fmla="*/ 133 w 138"/>
                    <a:gd name="T15" fmla="*/ 96 h 138"/>
                    <a:gd name="T16" fmla="*/ 137 w 138"/>
                    <a:gd name="T17" fmla="*/ 83 h 138"/>
                    <a:gd name="T18" fmla="*/ 138 w 138"/>
                    <a:gd name="T19" fmla="*/ 69 h 138"/>
                    <a:gd name="T20" fmla="*/ 138 w 138"/>
                    <a:gd name="T21" fmla="*/ 69 h 138"/>
                    <a:gd name="T22" fmla="*/ 137 w 138"/>
                    <a:gd name="T23" fmla="*/ 55 h 138"/>
                    <a:gd name="T24" fmla="*/ 133 w 138"/>
                    <a:gd name="T25" fmla="*/ 42 h 138"/>
                    <a:gd name="T26" fmla="*/ 127 w 138"/>
                    <a:gd name="T27" fmla="*/ 30 h 138"/>
                    <a:gd name="T28" fmla="*/ 118 w 138"/>
                    <a:gd name="T29" fmla="*/ 20 h 138"/>
                    <a:gd name="T30" fmla="*/ 108 w 138"/>
                    <a:gd name="T31" fmla="*/ 13 h 138"/>
                    <a:gd name="T32" fmla="*/ 96 w 138"/>
                    <a:gd name="T33" fmla="*/ 6 h 138"/>
                    <a:gd name="T34" fmla="*/ 83 w 138"/>
                    <a:gd name="T35" fmla="*/ 1 h 138"/>
                    <a:gd name="T36" fmla="*/ 69 w 138"/>
                    <a:gd name="T37" fmla="*/ 0 h 138"/>
                    <a:gd name="T38" fmla="*/ 69 w 138"/>
                    <a:gd name="T39" fmla="*/ 0 h 138"/>
                    <a:gd name="T40" fmla="*/ 55 w 138"/>
                    <a:gd name="T41" fmla="*/ 1 h 138"/>
                    <a:gd name="T42" fmla="*/ 43 w 138"/>
                    <a:gd name="T43" fmla="*/ 6 h 138"/>
                    <a:gd name="T44" fmla="*/ 31 w 138"/>
                    <a:gd name="T45" fmla="*/ 13 h 138"/>
                    <a:gd name="T46" fmla="*/ 21 w 138"/>
                    <a:gd name="T47" fmla="*/ 20 h 138"/>
                    <a:gd name="T48" fmla="*/ 12 w 138"/>
                    <a:gd name="T49" fmla="*/ 30 h 138"/>
                    <a:gd name="T50" fmla="*/ 6 w 138"/>
                    <a:gd name="T51" fmla="*/ 42 h 138"/>
                    <a:gd name="T52" fmla="*/ 2 w 138"/>
                    <a:gd name="T53" fmla="*/ 55 h 138"/>
                    <a:gd name="T54" fmla="*/ 0 w 138"/>
                    <a:gd name="T55" fmla="*/ 69 h 138"/>
                    <a:gd name="T56" fmla="*/ 0 w 138"/>
                    <a:gd name="T57" fmla="*/ 69 h 138"/>
                    <a:gd name="T58" fmla="*/ 2 w 138"/>
                    <a:gd name="T59" fmla="*/ 83 h 138"/>
                    <a:gd name="T60" fmla="*/ 6 w 138"/>
                    <a:gd name="T61" fmla="*/ 96 h 138"/>
                    <a:gd name="T62" fmla="*/ 12 w 138"/>
                    <a:gd name="T63" fmla="*/ 107 h 138"/>
                    <a:gd name="T64" fmla="*/ 21 w 138"/>
                    <a:gd name="T65" fmla="*/ 117 h 138"/>
                    <a:gd name="T66" fmla="*/ 31 w 138"/>
                    <a:gd name="T67" fmla="*/ 126 h 138"/>
                    <a:gd name="T68" fmla="*/ 43 w 138"/>
                    <a:gd name="T69" fmla="*/ 133 h 138"/>
                    <a:gd name="T70" fmla="*/ 55 w 138"/>
                    <a:gd name="T71" fmla="*/ 136 h 138"/>
                    <a:gd name="T72" fmla="*/ 69 w 138"/>
                    <a:gd name="T7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38">
                      <a:moveTo>
                        <a:pt x="69" y="138"/>
                      </a:moveTo>
                      <a:lnTo>
                        <a:pt x="69" y="138"/>
                      </a:lnTo>
                      <a:lnTo>
                        <a:pt x="83" y="136"/>
                      </a:lnTo>
                      <a:lnTo>
                        <a:pt x="96" y="133"/>
                      </a:lnTo>
                      <a:lnTo>
                        <a:pt x="108" y="126"/>
                      </a:lnTo>
                      <a:lnTo>
                        <a:pt x="118" y="117"/>
                      </a:lnTo>
                      <a:lnTo>
                        <a:pt x="127" y="107"/>
                      </a:lnTo>
                      <a:lnTo>
                        <a:pt x="133" y="96"/>
                      </a:lnTo>
                      <a:lnTo>
                        <a:pt x="137" y="83"/>
                      </a:lnTo>
                      <a:lnTo>
                        <a:pt x="138" y="69"/>
                      </a:lnTo>
                      <a:lnTo>
                        <a:pt x="138" y="69"/>
                      </a:lnTo>
                      <a:lnTo>
                        <a:pt x="137" y="55"/>
                      </a:lnTo>
                      <a:lnTo>
                        <a:pt x="133" y="42"/>
                      </a:lnTo>
                      <a:lnTo>
                        <a:pt x="127" y="30"/>
                      </a:lnTo>
                      <a:lnTo>
                        <a:pt x="118" y="20"/>
                      </a:lnTo>
                      <a:lnTo>
                        <a:pt x="108" y="13"/>
                      </a:lnTo>
                      <a:lnTo>
                        <a:pt x="96" y="6"/>
                      </a:lnTo>
                      <a:lnTo>
                        <a:pt x="83" y="1"/>
                      </a:lnTo>
                      <a:lnTo>
                        <a:pt x="69" y="0"/>
                      </a:lnTo>
                      <a:lnTo>
                        <a:pt x="69" y="0"/>
                      </a:lnTo>
                      <a:lnTo>
                        <a:pt x="55" y="1"/>
                      </a:lnTo>
                      <a:lnTo>
                        <a:pt x="43" y="6"/>
                      </a:lnTo>
                      <a:lnTo>
                        <a:pt x="31" y="13"/>
                      </a:lnTo>
                      <a:lnTo>
                        <a:pt x="21" y="20"/>
                      </a:lnTo>
                      <a:lnTo>
                        <a:pt x="12" y="30"/>
                      </a:lnTo>
                      <a:lnTo>
                        <a:pt x="6" y="42"/>
                      </a:lnTo>
                      <a:lnTo>
                        <a:pt x="2" y="55"/>
                      </a:lnTo>
                      <a:lnTo>
                        <a:pt x="0" y="69"/>
                      </a:lnTo>
                      <a:lnTo>
                        <a:pt x="0" y="69"/>
                      </a:lnTo>
                      <a:lnTo>
                        <a:pt x="2" y="83"/>
                      </a:lnTo>
                      <a:lnTo>
                        <a:pt x="6" y="96"/>
                      </a:lnTo>
                      <a:lnTo>
                        <a:pt x="12" y="107"/>
                      </a:lnTo>
                      <a:lnTo>
                        <a:pt x="21" y="117"/>
                      </a:lnTo>
                      <a:lnTo>
                        <a:pt x="31" y="126"/>
                      </a:lnTo>
                      <a:lnTo>
                        <a:pt x="43" y="133"/>
                      </a:lnTo>
                      <a:lnTo>
                        <a:pt x="55" y="136"/>
                      </a:lnTo>
                      <a:lnTo>
                        <a:pt x="69" y="138"/>
                      </a:lnTo>
                      <a:close/>
                    </a:path>
                  </a:pathLst>
                </a:cu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77" name="Freeform 51">
                  <a:extLst>
                    <a:ext uri="{FF2B5EF4-FFF2-40B4-BE49-F238E27FC236}">
                      <a16:creationId xmlns:a16="http://schemas.microsoft.com/office/drawing/2014/main" id="{9CEC2034-D59F-4251-9A6C-817DAEBE8513}"/>
                    </a:ext>
                  </a:extLst>
                </p:cNvPr>
                <p:cNvSpPr>
                  <a:spLocks/>
                </p:cNvSpPr>
                <p:nvPr/>
              </p:nvSpPr>
              <p:spPr bwMode="auto">
                <a:xfrm>
                  <a:off x="5976365" y="2589286"/>
                  <a:ext cx="118094" cy="118094"/>
                </a:xfrm>
                <a:custGeom>
                  <a:avLst/>
                  <a:gdLst>
                    <a:gd name="T0" fmla="*/ 69 w 138"/>
                    <a:gd name="T1" fmla="*/ 138 h 138"/>
                    <a:gd name="T2" fmla="*/ 69 w 138"/>
                    <a:gd name="T3" fmla="*/ 138 h 138"/>
                    <a:gd name="T4" fmla="*/ 83 w 138"/>
                    <a:gd name="T5" fmla="*/ 136 h 138"/>
                    <a:gd name="T6" fmla="*/ 96 w 138"/>
                    <a:gd name="T7" fmla="*/ 133 h 138"/>
                    <a:gd name="T8" fmla="*/ 108 w 138"/>
                    <a:gd name="T9" fmla="*/ 126 h 138"/>
                    <a:gd name="T10" fmla="*/ 118 w 138"/>
                    <a:gd name="T11" fmla="*/ 117 h 138"/>
                    <a:gd name="T12" fmla="*/ 127 w 138"/>
                    <a:gd name="T13" fmla="*/ 107 h 138"/>
                    <a:gd name="T14" fmla="*/ 133 w 138"/>
                    <a:gd name="T15" fmla="*/ 96 h 138"/>
                    <a:gd name="T16" fmla="*/ 137 w 138"/>
                    <a:gd name="T17" fmla="*/ 83 h 138"/>
                    <a:gd name="T18" fmla="*/ 138 w 138"/>
                    <a:gd name="T19" fmla="*/ 69 h 138"/>
                    <a:gd name="T20" fmla="*/ 138 w 138"/>
                    <a:gd name="T21" fmla="*/ 69 h 138"/>
                    <a:gd name="T22" fmla="*/ 137 w 138"/>
                    <a:gd name="T23" fmla="*/ 55 h 138"/>
                    <a:gd name="T24" fmla="*/ 133 w 138"/>
                    <a:gd name="T25" fmla="*/ 42 h 138"/>
                    <a:gd name="T26" fmla="*/ 127 w 138"/>
                    <a:gd name="T27" fmla="*/ 30 h 138"/>
                    <a:gd name="T28" fmla="*/ 118 w 138"/>
                    <a:gd name="T29" fmla="*/ 20 h 138"/>
                    <a:gd name="T30" fmla="*/ 108 w 138"/>
                    <a:gd name="T31" fmla="*/ 13 h 138"/>
                    <a:gd name="T32" fmla="*/ 96 w 138"/>
                    <a:gd name="T33" fmla="*/ 6 h 138"/>
                    <a:gd name="T34" fmla="*/ 83 w 138"/>
                    <a:gd name="T35" fmla="*/ 1 h 138"/>
                    <a:gd name="T36" fmla="*/ 69 w 138"/>
                    <a:gd name="T37" fmla="*/ 0 h 138"/>
                    <a:gd name="T38" fmla="*/ 69 w 138"/>
                    <a:gd name="T39" fmla="*/ 0 h 138"/>
                    <a:gd name="T40" fmla="*/ 55 w 138"/>
                    <a:gd name="T41" fmla="*/ 1 h 138"/>
                    <a:gd name="T42" fmla="*/ 43 w 138"/>
                    <a:gd name="T43" fmla="*/ 6 h 138"/>
                    <a:gd name="T44" fmla="*/ 31 w 138"/>
                    <a:gd name="T45" fmla="*/ 13 h 138"/>
                    <a:gd name="T46" fmla="*/ 21 w 138"/>
                    <a:gd name="T47" fmla="*/ 20 h 138"/>
                    <a:gd name="T48" fmla="*/ 12 w 138"/>
                    <a:gd name="T49" fmla="*/ 30 h 138"/>
                    <a:gd name="T50" fmla="*/ 6 w 138"/>
                    <a:gd name="T51" fmla="*/ 42 h 138"/>
                    <a:gd name="T52" fmla="*/ 2 w 138"/>
                    <a:gd name="T53" fmla="*/ 55 h 138"/>
                    <a:gd name="T54" fmla="*/ 0 w 138"/>
                    <a:gd name="T55" fmla="*/ 69 h 138"/>
                    <a:gd name="T56" fmla="*/ 0 w 138"/>
                    <a:gd name="T57" fmla="*/ 69 h 138"/>
                    <a:gd name="T58" fmla="*/ 2 w 138"/>
                    <a:gd name="T59" fmla="*/ 83 h 138"/>
                    <a:gd name="T60" fmla="*/ 6 w 138"/>
                    <a:gd name="T61" fmla="*/ 96 h 138"/>
                    <a:gd name="T62" fmla="*/ 12 w 138"/>
                    <a:gd name="T63" fmla="*/ 107 h 138"/>
                    <a:gd name="T64" fmla="*/ 21 w 138"/>
                    <a:gd name="T65" fmla="*/ 117 h 138"/>
                    <a:gd name="T66" fmla="*/ 31 w 138"/>
                    <a:gd name="T67" fmla="*/ 126 h 138"/>
                    <a:gd name="T68" fmla="*/ 43 w 138"/>
                    <a:gd name="T69" fmla="*/ 133 h 138"/>
                    <a:gd name="T70" fmla="*/ 55 w 138"/>
                    <a:gd name="T71" fmla="*/ 136 h 138"/>
                    <a:gd name="T72" fmla="*/ 69 w 138"/>
                    <a:gd name="T7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38">
                      <a:moveTo>
                        <a:pt x="69" y="138"/>
                      </a:moveTo>
                      <a:lnTo>
                        <a:pt x="69" y="138"/>
                      </a:lnTo>
                      <a:lnTo>
                        <a:pt x="83" y="136"/>
                      </a:lnTo>
                      <a:lnTo>
                        <a:pt x="96" y="133"/>
                      </a:lnTo>
                      <a:lnTo>
                        <a:pt x="108" y="126"/>
                      </a:lnTo>
                      <a:lnTo>
                        <a:pt x="118" y="117"/>
                      </a:lnTo>
                      <a:lnTo>
                        <a:pt x="127" y="107"/>
                      </a:lnTo>
                      <a:lnTo>
                        <a:pt x="133" y="96"/>
                      </a:lnTo>
                      <a:lnTo>
                        <a:pt x="137" y="83"/>
                      </a:lnTo>
                      <a:lnTo>
                        <a:pt x="138" y="69"/>
                      </a:lnTo>
                      <a:lnTo>
                        <a:pt x="138" y="69"/>
                      </a:lnTo>
                      <a:lnTo>
                        <a:pt x="137" y="55"/>
                      </a:lnTo>
                      <a:lnTo>
                        <a:pt x="133" y="42"/>
                      </a:lnTo>
                      <a:lnTo>
                        <a:pt x="127" y="30"/>
                      </a:lnTo>
                      <a:lnTo>
                        <a:pt x="118" y="20"/>
                      </a:lnTo>
                      <a:lnTo>
                        <a:pt x="108" y="13"/>
                      </a:lnTo>
                      <a:lnTo>
                        <a:pt x="96" y="6"/>
                      </a:lnTo>
                      <a:lnTo>
                        <a:pt x="83" y="1"/>
                      </a:lnTo>
                      <a:lnTo>
                        <a:pt x="69" y="0"/>
                      </a:lnTo>
                      <a:lnTo>
                        <a:pt x="69" y="0"/>
                      </a:lnTo>
                      <a:lnTo>
                        <a:pt x="55" y="1"/>
                      </a:lnTo>
                      <a:lnTo>
                        <a:pt x="43" y="6"/>
                      </a:lnTo>
                      <a:lnTo>
                        <a:pt x="31" y="13"/>
                      </a:lnTo>
                      <a:lnTo>
                        <a:pt x="21" y="20"/>
                      </a:lnTo>
                      <a:lnTo>
                        <a:pt x="12" y="30"/>
                      </a:lnTo>
                      <a:lnTo>
                        <a:pt x="6" y="42"/>
                      </a:lnTo>
                      <a:lnTo>
                        <a:pt x="2" y="55"/>
                      </a:lnTo>
                      <a:lnTo>
                        <a:pt x="0" y="69"/>
                      </a:lnTo>
                      <a:lnTo>
                        <a:pt x="0" y="69"/>
                      </a:lnTo>
                      <a:lnTo>
                        <a:pt x="2" y="83"/>
                      </a:lnTo>
                      <a:lnTo>
                        <a:pt x="6" y="96"/>
                      </a:lnTo>
                      <a:lnTo>
                        <a:pt x="12" y="107"/>
                      </a:lnTo>
                      <a:lnTo>
                        <a:pt x="21" y="117"/>
                      </a:lnTo>
                      <a:lnTo>
                        <a:pt x="31" y="126"/>
                      </a:lnTo>
                      <a:lnTo>
                        <a:pt x="43" y="133"/>
                      </a:lnTo>
                      <a:lnTo>
                        <a:pt x="55" y="136"/>
                      </a:lnTo>
                      <a:lnTo>
                        <a:pt x="69" y="138"/>
                      </a:lnTo>
                      <a:close/>
                    </a:path>
                  </a:pathLst>
                </a:cu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grpSp>
            <p:nvGrpSpPr>
              <p:cNvPr id="78" name="Group 77">
                <a:extLst>
                  <a:ext uri="{FF2B5EF4-FFF2-40B4-BE49-F238E27FC236}">
                    <a16:creationId xmlns:a16="http://schemas.microsoft.com/office/drawing/2014/main" id="{34AB2263-ACE1-4C48-8C88-D2BC82345969}"/>
                  </a:ext>
                </a:extLst>
              </p:cNvPr>
              <p:cNvGrpSpPr/>
              <p:nvPr/>
            </p:nvGrpSpPr>
            <p:grpSpPr>
              <a:xfrm>
                <a:off x="5836367" y="1808542"/>
                <a:ext cx="387350" cy="679450"/>
                <a:chOff x="2475795" y="1623190"/>
                <a:chExt cx="387350" cy="679450"/>
              </a:xfrm>
            </p:grpSpPr>
            <p:sp>
              <p:nvSpPr>
                <p:cNvPr id="79" name="Freeform 47">
                  <a:extLst>
                    <a:ext uri="{FF2B5EF4-FFF2-40B4-BE49-F238E27FC236}">
                      <a16:creationId xmlns:a16="http://schemas.microsoft.com/office/drawing/2014/main" id="{D91C45D5-A1F3-47C5-B1E1-8800B5DB0DC6}"/>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close/>
                    </a:path>
                  </a:pathLst>
                </a:custGeom>
                <a:solidFill>
                  <a:srgbClr val="EECDBC"/>
                </a:solidFill>
                <a:ln>
                  <a:noFill/>
                </a:ln>
                <a:effectLst>
                  <a:outerShdw blurRad="44450" dist="27940" dir="5400000" algn="ctr">
                    <a:srgbClr val="000000">
                      <a:alpha val="32000"/>
                    </a:srgbClr>
                  </a:outerShdw>
                </a:effectLst>
                <a:scene3d>
                  <a:camera prst="orthographicFront">
                    <a:rot lat="0" lon="0" rev="0"/>
                  </a:camera>
                  <a:lightRig rig="balanced" dir="t">
                    <a:rot lat="0" lon="0" rev="9000000"/>
                  </a:lightRig>
                </a:scene3d>
                <a:sp3d>
                  <a:bevelT w="101600" h="508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80" name="Freeform 48">
                  <a:extLst>
                    <a:ext uri="{FF2B5EF4-FFF2-40B4-BE49-F238E27FC236}">
                      <a16:creationId xmlns:a16="http://schemas.microsoft.com/office/drawing/2014/main" id="{19A6044B-5659-4094-825F-18AC2FC59A07}"/>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81" name="Freeform 49">
                  <a:extLst>
                    <a:ext uri="{FF2B5EF4-FFF2-40B4-BE49-F238E27FC236}">
                      <a16:creationId xmlns:a16="http://schemas.microsoft.com/office/drawing/2014/main" id="{08D6651B-1496-4C18-BA19-746093E26FBB}"/>
                    </a:ext>
                  </a:extLst>
                </p:cNvPr>
                <p:cNvSpPr>
                  <a:spLocks/>
                </p:cNvSpPr>
                <p:nvPr/>
              </p:nvSpPr>
              <p:spPr bwMode="auto">
                <a:xfrm>
                  <a:off x="2559933" y="1985010"/>
                  <a:ext cx="222250" cy="176342"/>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close/>
                    </a:path>
                  </a:pathLst>
                </a:custGeom>
                <a:solidFill>
                  <a:srgbClr val="F4857E"/>
                </a:solidFill>
                <a:ln>
                  <a:noFill/>
                </a:ln>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82" name="Freeform 50">
                  <a:extLst>
                    <a:ext uri="{FF2B5EF4-FFF2-40B4-BE49-F238E27FC236}">
                      <a16:creationId xmlns:a16="http://schemas.microsoft.com/office/drawing/2014/main" id="{9C234A91-9643-4741-8BBF-A4D400188418}"/>
                    </a:ext>
                  </a:extLst>
                </p:cNvPr>
                <p:cNvSpPr>
                  <a:spLocks/>
                </p:cNvSpPr>
                <p:nvPr/>
              </p:nvSpPr>
              <p:spPr bwMode="auto">
                <a:xfrm>
                  <a:off x="2559933" y="2096265"/>
                  <a:ext cx="222250" cy="141288"/>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grpSp>
            <p:nvGrpSpPr>
              <p:cNvPr id="83" name="Group 82">
                <a:extLst>
                  <a:ext uri="{FF2B5EF4-FFF2-40B4-BE49-F238E27FC236}">
                    <a16:creationId xmlns:a16="http://schemas.microsoft.com/office/drawing/2014/main" id="{1ADBC0CD-50F1-4A57-8574-0DD24B00D088}"/>
                  </a:ext>
                </a:extLst>
              </p:cNvPr>
              <p:cNvGrpSpPr/>
              <p:nvPr/>
            </p:nvGrpSpPr>
            <p:grpSpPr>
              <a:xfrm>
                <a:off x="6208031" y="1808542"/>
                <a:ext cx="387350" cy="679450"/>
                <a:chOff x="2475795" y="1623190"/>
                <a:chExt cx="387350" cy="679450"/>
              </a:xfrm>
            </p:grpSpPr>
            <p:sp>
              <p:nvSpPr>
                <p:cNvPr id="84" name="Freeform 47">
                  <a:extLst>
                    <a:ext uri="{FF2B5EF4-FFF2-40B4-BE49-F238E27FC236}">
                      <a16:creationId xmlns:a16="http://schemas.microsoft.com/office/drawing/2014/main" id="{E5F534E2-7048-4B45-A1A4-B98783830095}"/>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close/>
                    </a:path>
                  </a:pathLst>
                </a:custGeom>
                <a:solidFill>
                  <a:srgbClr val="EECDBC"/>
                </a:solidFill>
                <a:ln>
                  <a:noFill/>
                </a:ln>
                <a:effectLst>
                  <a:outerShdw blurRad="44450" dist="27940" dir="5400000" algn="ctr">
                    <a:srgbClr val="000000">
                      <a:alpha val="32000"/>
                    </a:srgbClr>
                  </a:outerShdw>
                </a:effectLst>
                <a:scene3d>
                  <a:camera prst="orthographicFront">
                    <a:rot lat="0" lon="0" rev="0"/>
                  </a:camera>
                  <a:lightRig rig="balanced" dir="t">
                    <a:rot lat="0" lon="0" rev="9000000"/>
                  </a:lightRig>
                </a:scene3d>
                <a:sp3d>
                  <a:bevelT w="101600" h="508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85" name="Freeform 48">
                  <a:extLst>
                    <a:ext uri="{FF2B5EF4-FFF2-40B4-BE49-F238E27FC236}">
                      <a16:creationId xmlns:a16="http://schemas.microsoft.com/office/drawing/2014/main" id="{73C374EB-0056-46BB-B99B-BEE9A30A22C1}"/>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86" name="Freeform 49">
                  <a:extLst>
                    <a:ext uri="{FF2B5EF4-FFF2-40B4-BE49-F238E27FC236}">
                      <a16:creationId xmlns:a16="http://schemas.microsoft.com/office/drawing/2014/main" id="{B16F3FC1-D7CF-4133-93C4-C41BF78A0B64}"/>
                    </a:ext>
                  </a:extLst>
                </p:cNvPr>
                <p:cNvSpPr>
                  <a:spLocks/>
                </p:cNvSpPr>
                <p:nvPr/>
              </p:nvSpPr>
              <p:spPr bwMode="auto">
                <a:xfrm>
                  <a:off x="2559933" y="1985010"/>
                  <a:ext cx="222250" cy="176342"/>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close/>
                    </a:path>
                  </a:pathLst>
                </a:custGeom>
                <a:solidFill>
                  <a:srgbClr val="F4857E"/>
                </a:solidFill>
                <a:ln>
                  <a:noFill/>
                </a:ln>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87" name="Freeform 50">
                  <a:extLst>
                    <a:ext uri="{FF2B5EF4-FFF2-40B4-BE49-F238E27FC236}">
                      <a16:creationId xmlns:a16="http://schemas.microsoft.com/office/drawing/2014/main" id="{0807BBA3-7CAB-4D4F-9247-1642344B3309}"/>
                    </a:ext>
                  </a:extLst>
                </p:cNvPr>
                <p:cNvSpPr>
                  <a:spLocks/>
                </p:cNvSpPr>
                <p:nvPr/>
              </p:nvSpPr>
              <p:spPr bwMode="auto">
                <a:xfrm>
                  <a:off x="2559933" y="2096265"/>
                  <a:ext cx="222250" cy="141288"/>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grpSp>
            <p:nvGrpSpPr>
              <p:cNvPr id="88" name="Group 87">
                <a:extLst>
                  <a:ext uri="{FF2B5EF4-FFF2-40B4-BE49-F238E27FC236}">
                    <a16:creationId xmlns:a16="http://schemas.microsoft.com/office/drawing/2014/main" id="{0D839AA7-4A87-46D4-9B2C-1A489FAF79FE}"/>
                  </a:ext>
                </a:extLst>
              </p:cNvPr>
              <p:cNvGrpSpPr/>
              <p:nvPr/>
            </p:nvGrpSpPr>
            <p:grpSpPr>
              <a:xfrm>
                <a:off x="6579695" y="1808542"/>
                <a:ext cx="387350" cy="679450"/>
                <a:chOff x="2475795" y="1623190"/>
                <a:chExt cx="387350" cy="679450"/>
              </a:xfrm>
            </p:grpSpPr>
            <p:sp>
              <p:nvSpPr>
                <p:cNvPr id="89" name="Freeform 47">
                  <a:extLst>
                    <a:ext uri="{FF2B5EF4-FFF2-40B4-BE49-F238E27FC236}">
                      <a16:creationId xmlns:a16="http://schemas.microsoft.com/office/drawing/2014/main" id="{A8050BC6-B2F9-49C8-BA1F-C88FA8F7454B}"/>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close/>
                    </a:path>
                  </a:pathLst>
                </a:custGeom>
                <a:solidFill>
                  <a:srgbClr val="EECDBC"/>
                </a:solidFill>
                <a:ln>
                  <a:noFill/>
                </a:ln>
                <a:effectLst>
                  <a:outerShdw blurRad="44450" dist="27940" dir="5400000" algn="ctr">
                    <a:srgbClr val="000000">
                      <a:alpha val="32000"/>
                    </a:srgbClr>
                  </a:outerShdw>
                </a:effectLst>
                <a:scene3d>
                  <a:camera prst="orthographicFront">
                    <a:rot lat="0" lon="0" rev="0"/>
                  </a:camera>
                  <a:lightRig rig="balanced" dir="t">
                    <a:rot lat="0" lon="0" rev="9000000"/>
                  </a:lightRig>
                </a:scene3d>
                <a:sp3d>
                  <a:bevelT w="101600" h="508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90" name="Freeform 48">
                  <a:extLst>
                    <a:ext uri="{FF2B5EF4-FFF2-40B4-BE49-F238E27FC236}">
                      <a16:creationId xmlns:a16="http://schemas.microsoft.com/office/drawing/2014/main" id="{F8606C0F-C90A-4F95-BC50-E1659B56C915}"/>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91" name="Freeform 49">
                  <a:extLst>
                    <a:ext uri="{FF2B5EF4-FFF2-40B4-BE49-F238E27FC236}">
                      <a16:creationId xmlns:a16="http://schemas.microsoft.com/office/drawing/2014/main" id="{C9851550-3F90-4224-8C16-0241A8DFC49B}"/>
                    </a:ext>
                  </a:extLst>
                </p:cNvPr>
                <p:cNvSpPr>
                  <a:spLocks/>
                </p:cNvSpPr>
                <p:nvPr/>
              </p:nvSpPr>
              <p:spPr bwMode="auto">
                <a:xfrm>
                  <a:off x="2559933" y="1985010"/>
                  <a:ext cx="222250" cy="176342"/>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close/>
                    </a:path>
                  </a:pathLst>
                </a:custGeom>
                <a:solidFill>
                  <a:srgbClr val="F4857E"/>
                </a:solidFill>
                <a:ln>
                  <a:noFill/>
                </a:ln>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92" name="Freeform 50">
                  <a:extLst>
                    <a:ext uri="{FF2B5EF4-FFF2-40B4-BE49-F238E27FC236}">
                      <a16:creationId xmlns:a16="http://schemas.microsoft.com/office/drawing/2014/main" id="{202360A1-2EA0-43BA-8E3B-175F7E05368C}"/>
                    </a:ext>
                  </a:extLst>
                </p:cNvPr>
                <p:cNvSpPr>
                  <a:spLocks/>
                </p:cNvSpPr>
                <p:nvPr/>
              </p:nvSpPr>
              <p:spPr bwMode="auto">
                <a:xfrm>
                  <a:off x="2559933" y="2096265"/>
                  <a:ext cx="222250" cy="141288"/>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grpSp>
            <p:nvGrpSpPr>
              <p:cNvPr id="93" name="Group 92">
                <a:extLst>
                  <a:ext uri="{FF2B5EF4-FFF2-40B4-BE49-F238E27FC236}">
                    <a16:creationId xmlns:a16="http://schemas.microsoft.com/office/drawing/2014/main" id="{F92BB51F-0556-47BF-88C6-52FBE36FD8FC}"/>
                  </a:ext>
                </a:extLst>
              </p:cNvPr>
              <p:cNvGrpSpPr/>
              <p:nvPr/>
            </p:nvGrpSpPr>
            <p:grpSpPr>
              <a:xfrm>
                <a:off x="6951359" y="1808542"/>
                <a:ext cx="387350" cy="679450"/>
                <a:chOff x="2475795" y="1623190"/>
                <a:chExt cx="387350" cy="679450"/>
              </a:xfrm>
            </p:grpSpPr>
            <p:sp>
              <p:nvSpPr>
                <p:cNvPr id="94" name="Freeform 47">
                  <a:extLst>
                    <a:ext uri="{FF2B5EF4-FFF2-40B4-BE49-F238E27FC236}">
                      <a16:creationId xmlns:a16="http://schemas.microsoft.com/office/drawing/2014/main" id="{7E1AF067-1536-4BE0-87A8-D82C08AF4940}"/>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close/>
                    </a:path>
                  </a:pathLst>
                </a:custGeom>
                <a:solidFill>
                  <a:srgbClr val="EECDBC"/>
                </a:solidFill>
                <a:ln>
                  <a:noFill/>
                </a:ln>
                <a:effectLst>
                  <a:outerShdw blurRad="44450" dist="27940" dir="5400000" algn="ctr">
                    <a:srgbClr val="000000">
                      <a:alpha val="32000"/>
                    </a:srgbClr>
                  </a:outerShdw>
                </a:effectLst>
                <a:scene3d>
                  <a:camera prst="orthographicFront">
                    <a:rot lat="0" lon="0" rev="0"/>
                  </a:camera>
                  <a:lightRig rig="balanced" dir="t">
                    <a:rot lat="0" lon="0" rev="9000000"/>
                  </a:lightRig>
                </a:scene3d>
                <a:sp3d>
                  <a:bevelT w="101600" h="508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95" name="Freeform 48">
                  <a:extLst>
                    <a:ext uri="{FF2B5EF4-FFF2-40B4-BE49-F238E27FC236}">
                      <a16:creationId xmlns:a16="http://schemas.microsoft.com/office/drawing/2014/main" id="{6D64A729-127B-46DC-B127-B5726F6C72A3}"/>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96" name="Freeform 49">
                  <a:extLst>
                    <a:ext uri="{FF2B5EF4-FFF2-40B4-BE49-F238E27FC236}">
                      <a16:creationId xmlns:a16="http://schemas.microsoft.com/office/drawing/2014/main" id="{13778FF5-9222-4B34-A356-0FBEC860B027}"/>
                    </a:ext>
                  </a:extLst>
                </p:cNvPr>
                <p:cNvSpPr>
                  <a:spLocks/>
                </p:cNvSpPr>
                <p:nvPr/>
              </p:nvSpPr>
              <p:spPr bwMode="auto">
                <a:xfrm>
                  <a:off x="2559933" y="1985010"/>
                  <a:ext cx="222250" cy="176342"/>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close/>
                    </a:path>
                  </a:pathLst>
                </a:custGeom>
                <a:solidFill>
                  <a:srgbClr val="F4857E"/>
                </a:solidFill>
                <a:ln>
                  <a:noFill/>
                </a:ln>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97" name="Freeform 50">
                  <a:extLst>
                    <a:ext uri="{FF2B5EF4-FFF2-40B4-BE49-F238E27FC236}">
                      <a16:creationId xmlns:a16="http://schemas.microsoft.com/office/drawing/2014/main" id="{83178FFA-D9AB-42C3-A57D-946F739758F1}"/>
                    </a:ext>
                  </a:extLst>
                </p:cNvPr>
                <p:cNvSpPr>
                  <a:spLocks/>
                </p:cNvSpPr>
                <p:nvPr/>
              </p:nvSpPr>
              <p:spPr bwMode="auto">
                <a:xfrm>
                  <a:off x="2559933" y="2096265"/>
                  <a:ext cx="222250" cy="141288"/>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grpSp>
            <p:nvGrpSpPr>
              <p:cNvPr id="98" name="Group 97">
                <a:extLst>
                  <a:ext uri="{FF2B5EF4-FFF2-40B4-BE49-F238E27FC236}">
                    <a16:creationId xmlns:a16="http://schemas.microsoft.com/office/drawing/2014/main" id="{D672EE62-6015-4100-A5B8-3A30F371BCA6}"/>
                  </a:ext>
                </a:extLst>
              </p:cNvPr>
              <p:cNvGrpSpPr/>
              <p:nvPr/>
            </p:nvGrpSpPr>
            <p:grpSpPr>
              <a:xfrm>
                <a:off x="7323023" y="1808542"/>
                <a:ext cx="387350" cy="679450"/>
                <a:chOff x="2475795" y="1623190"/>
                <a:chExt cx="387350" cy="679450"/>
              </a:xfrm>
            </p:grpSpPr>
            <p:sp>
              <p:nvSpPr>
                <p:cNvPr id="99" name="Freeform 47">
                  <a:extLst>
                    <a:ext uri="{FF2B5EF4-FFF2-40B4-BE49-F238E27FC236}">
                      <a16:creationId xmlns:a16="http://schemas.microsoft.com/office/drawing/2014/main" id="{308A240A-5A79-4D20-9702-6A72622E38CA}"/>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close/>
                    </a:path>
                  </a:pathLst>
                </a:custGeom>
                <a:solidFill>
                  <a:srgbClr val="EECDBC"/>
                </a:solidFill>
                <a:ln>
                  <a:noFill/>
                </a:ln>
                <a:effectLst>
                  <a:outerShdw blurRad="44450" dist="27940" dir="5400000" algn="ctr">
                    <a:srgbClr val="000000">
                      <a:alpha val="32000"/>
                    </a:srgbClr>
                  </a:outerShdw>
                </a:effectLst>
                <a:scene3d>
                  <a:camera prst="orthographicFront">
                    <a:rot lat="0" lon="0" rev="0"/>
                  </a:camera>
                  <a:lightRig rig="balanced" dir="t">
                    <a:rot lat="0" lon="0" rev="9000000"/>
                  </a:lightRig>
                </a:scene3d>
                <a:sp3d>
                  <a:bevelT w="101600" h="508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00" name="Freeform 48">
                  <a:extLst>
                    <a:ext uri="{FF2B5EF4-FFF2-40B4-BE49-F238E27FC236}">
                      <a16:creationId xmlns:a16="http://schemas.microsoft.com/office/drawing/2014/main" id="{78D38E23-BE12-4DF8-97E8-A5C1A9755E95}"/>
                    </a:ext>
                  </a:extLst>
                </p:cNvPr>
                <p:cNvSpPr>
                  <a:spLocks/>
                </p:cNvSpPr>
                <p:nvPr/>
              </p:nvSpPr>
              <p:spPr bwMode="auto">
                <a:xfrm>
                  <a:off x="2475795" y="1623190"/>
                  <a:ext cx="387350" cy="679450"/>
                </a:xfrm>
                <a:custGeom>
                  <a:avLst/>
                  <a:gdLst>
                    <a:gd name="T0" fmla="*/ 218 w 244"/>
                    <a:gd name="T1" fmla="*/ 66 h 428"/>
                    <a:gd name="T2" fmla="*/ 241 w 244"/>
                    <a:gd name="T3" fmla="*/ 27 h 428"/>
                    <a:gd name="T4" fmla="*/ 243 w 244"/>
                    <a:gd name="T5" fmla="*/ 20 h 428"/>
                    <a:gd name="T6" fmla="*/ 234 w 244"/>
                    <a:gd name="T7" fmla="*/ 12 h 428"/>
                    <a:gd name="T8" fmla="*/ 224 w 244"/>
                    <a:gd name="T9" fmla="*/ 15 h 428"/>
                    <a:gd name="T10" fmla="*/ 197 w 244"/>
                    <a:gd name="T11" fmla="*/ 64 h 428"/>
                    <a:gd name="T12" fmla="*/ 178 w 244"/>
                    <a:gd name="T13" fmla="*/ 70 h 428"/>
                    <a:gd name="T14" fmla="*/ 167 w 244"/>
                    <a:gd name="T15" fmla="*/ 38 h 428"/>
                    <a:gd name="T16" fmla="*/ 165 w 244"/>
                    <a:gd name="T17" fmla="*/ 27 h 428"/>
                    <a:gd name="T18" fmla="*/ 174 w 244"/>
                    <a:gd name="T19" fmla="*/ 23 h 428"/>
                    <a:gd name="T20" fmla="*/ 179 w 244"/>
                    <a:gd name="T21" fmla="*/ 14 h 428"/>
                    <a:gd name="T22" fmla="*/ 175 w 244"/>
                    <a:gd name="T23" fmla="*/ 8 h 428"/>
                    <a:gd name="T24" fmla="*/ 160 w 244"/>
                    <a:gd name="T25" fmla="*/ 8 h 428"/>
                    <a:gd name="T26" fmla="*/ 147 w 244"/>
                    <a:gd name="T27" fmla="*/ 17 h 428"/>
                    <a:gd name="T28" fmla="*/ 145 w 244"/>
                    <a:gd name="T29" fmla="*/ 37 h 428"/>
                    <a:gd name="T30" fmla="*/ 156 w 244"/>
                    <a:gd name="T31" fmla="*/ 73 h 428"/>
                    <a:gd name="T32" fmla="*/ 133 w 244"/>
                    <a:gd name="T33" fmla="*/ 74 h 428"/>
                    <a:gd name="T34" fmla="*/ 137 w 244"/>
                    <a:gd name="T35" fmla="*/ 40 h 428"/>
                    <a:gd name="T36" fmla="*/ 140 w 244"/>
                    <a:gd name="T37" fmla="*/ 17 h 428"/>
                    <a:gd name="T38" fmla="*/ 141 w 244"/>
                    <a:gd name="T39" fmla="*/ 12 h 428"/>
                    <a:gd name="T40" fmla="*/ 132 w 244"/>
                    <a:gd name="T41" fmla="*/ 3 h 428"/>
                    <a:gd name="T42" fmla="*/ 122 w 244"/>
                    <a:gd name="T43" fmla="*/ 6 h 428"/>
                    <a:gd name="T44" fmla="*/ 115 w 244"/>
                    <a:gd name="T45" fmla="*/ 40 h 428"/>
                    <a:gd name="T46" fmla="*/ 110 w 244"/>
                    <a:gd name="T47" fmla="*/ 72 h 428"/>
                    <a:gd name="T48" fmla="*/ 78 w 244"/>
                    <a:gd name="T49" fmla="*/ 74 h 428"/>
                    <a:gd name="T50" fmla="*/ 99 w 244"/>
                    <a:gd name="T51" fmla="*/ 26 h 428"/>
                    <a:gd name="T52" fmla="*/ 101 w 244"/>
                    <a:gd name="T53" fmla="*/ 8 h 428"/>
                    <a:gd name="T54" fmla="*/ 94 w 244"/>
                    <a:gd name="T55" fmla="*/ 0 h 428"/>
                    <a:gd name="T56" fmla="*/ 82 w 244"/>
                    <a:gd name="T57" fmla="*/ 3 h 428"/>
                    <a:gd name="T58" fmla="*/ 80 w 244"/>
                    <a:gd name="T59" fmla="*/ 15 h 428"/>
                    <a:gd name="T60" fmla="*/ 62 w 244"/>
                    <a:gd name="T61" fmla="*/ 56 h 428"/>
                    <a:gd name="T62" fmla="*/ 36 w 244"/>
                    <a:gd name="T63" fmla="*/ 78 h 428"/>
                    <a:gd name="T64" fmla="*/ 38 w 244"/>
                    <a:gd name="T65" fmla="*/ 59 h 428"/>
                    <a:gd name="T66" fmla="*/ 46 w 244"/>
                    <a:gd name="T67" fmla="*/ 37 h 428"/>
                    <a:gd name="T68" fmla="*/ 53 w 244"/>
                    <a:gd name="T69" fmla="*/ 15 h 428"/>
                    <a:gd name="T70" fmla="*/ 46 w 244"/>
                    <a:gd name="T71" fmla="*/ 6 h 428"/>
                    <a:gd name="T72" fmla="*/ 34 w 244"/>
                    <a:gd name="T73" fmla="*/ 6 h 428"/>
                    <a:gd name="T74" fmla="*/ 30 w 244"/>
                    <a:gd name="T75" fmla="*/ 15 h 428"/>
                    <a:gd name="T76" fmla="*/ 22 w 244"/>
                    <a:gd name="T77" fmla="*/ 42 h 428"/>
                    <a:gd name="T78" fmla="*/ 17 w 244"/>
                    <a:gd name="T79" fmla="*/ 55 h 428"/>
                    <a:gd name="T80" fmla="*/ 16 w 244"/>
                    <a:gd name="T81" fmla="*/ 82 h 428"/>
                    <a:gd name="T82" fmla="*/ 0 w 244"/>
                    <a:gd name="T83" fmla="*/ 109 h 428"/>
                    <a:gd name="T84" fmla="*/ 3 w 244"/>
                    <a:gd name="T85" fmla="*/ 406 h 428"/>
                    <a:gd name="T86" fmla="*/ 21 w 244"/>
                    <a:gd name="T87" fmla="*/ 427 h 428"/>
                    <a:gd name="T88" fmla="*/ 219 w 244"/>
                    <a:gd name="T89" fmla="*/ 427 h 428"/>
                    <a:gd name="T90" fmla="*/ 241 w 244"/>
                    <a:gd name="T91" fmla="*/ 415 h 428"/>
                    <a:gd name="T92" fmla="*/ 244 w 244"/>
                    <a:gd name="T93" fmla="*/ 109 h 428"/>
                    <a:gd name="T94" fmla="*/ 237 w 244"/>
                    <a:gd name="T95" fmla="*/ 88 h 428"/>
                    <a:gd name="T96" fmla="*/ 223 w 244"/>
                    <a:gd name="T97" fmla="*/ 7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4" h="428">
                      <a:moveTo>
                        <a:pt x="218" y="74"/>
                      </a:moveTo>
                      <a:lnTo>
                        <a:pt x="218" y="74"/>
                      </a:lnTo>
                      <a:lnTo>
                        <a:pt x="218" y="66"/>
                      </a:lnTo>
                      <a:lnTo>
                        <a:pt x="218" y="66"/>
                      </a:lnTo>
                      <a:lnTo>
                        <a:pt x="220" y="56"/>
                      </a:lnTo>
                      <a:lnTo>
                        <a:pt x="225" y="46"/>
                      </a:lnTo>
                      <a:lnTo>
                        <a:pt x="232" y="37"/>
                      </a:lnTo>
                      <a:lnTo>
                        <a:pt x="241" y="27"/>
                      </a:lnTo>
                      <a:lnTo>
                        <a:pt x="241" y="27"/>
                      </a:lnTo>
                      <a:lnTo>
                        <a:pt x="242" y="24"/>
                      </a:lnTo>
                      <a:lnTo>
                        <a:pt x="243" y="20"/>
                      </a:lnTo>
                      <a:lnTo>
                        <a:pt x="243" y="20"/>
                      </a:lnTo>
                      <a:lnTo>
                        <a:pt x="242" y="17"/>
                      </a:lnTo>
                      <a:lnTo>
                        <a:pt x="238" y="14"/>
                      </a:lnTo>
                      <a:lnTo>
                        <a:pt x="238" y="14"/>
                      </a:lnTo>
                      <a:lnTo>
                        <a:pt x="234" y="12"/>
                      </a:lnTo>
                      <a:lnTo>
                        <a:pt x="230" y="12"/>
                      </a:lnTo>
                      <a:lnTo>
                        <a:pt x="227" y="13"/>
                      </a:lnTo>
                      <a:lnTo>
                        <a:pt x="224" y="15"/>
                      </a:lnTo>
                      <a:lnTo>
                        <a:pt x="224" y="15"/>
                      </a:lnTo>
                      <a:lnTo>
                        <a:pt x="214" y="27"/>
                      </a:lnTo>
                      <a:lnTo>
                        <a:pt x="206" y="38"/>
                      </a:lnTo>
                      <a:lnTo>
                        <a:pt x="201" y="50"/>
                      </a:lnTo>
                      <a:lnTo>
                        <a:pt x="197" y="64"/>
                      </a:lnTo>
                      <a:lnTo>
                        <a:pt x="197" y="64"/>
                      </a:lnTo>
                      <a:lnTo>
                        <a:pt x="196" y="69"/>
                      </a:lnTo>
                      <a:lnTo>
                        <a:pt x="196" y="69"/>
                      </a:lnTo>
                      <a:lnTo>
                        <a:pt x="178" y="70"/>
                      </a:lnTo>
                      <a:lnTo>
                        <a:pt x="178" y="70"/>
                      </a:lnTo>
                      <a:lnTo>
                        <a:pt x="172" y="54"/>
                      </a:lnTo>
                      <a:lnTo>
                        <a:pt x="172" y="54"/>
                      </a:lnTo>
                      <a:lnTo>
                        <a:pt x="167" y="38"/>
                      </a:lnTo>
                      <a:lnTo>
                        <a:pt x="164" y="31"/>
                      </a:lnTo>
                      <a:lnTo>
                        <a:pt x="164" y="28"/>
                      </a:lnTo>
                      <a:lnTo>
                        <a:pt x="165" y="27"/>
                      </a:lnTo>
                      <a:lnTo>
                        <a:pt x="165" y="27"/>
                      </a:lnTo>
                      <a:lnTo>
                        <a:pt x="168" y="26"/>
                      </a:lnTo>
                      <a:lnTo>
                        <a:pt x="170" y="24"/>
                      </a:lnTo>
                      <a:lnTo>
                        <a:pt x="170" y="24"/>
                      </a:lnTo>
                      <a:lnTo>
                        <a:pt x="174" y="23"/>
                      </a:lnTo>
                      <a:lnTo>
                        <a:pt x="178" y="20"/>
                      </a:lnTo>
                      <a:lnTo>
                        <a:pt x="179" y="18"/>
                      </a:lnTo>
                      <a:lnTo>
                        <a:pt x="179" y="14"/>
                      </a:lnTo>
                      <a:lnTo>
                        <a:pt x="179" y="14"/>
                      </a:lnTo>
                      <a:lnTo>
                        <a:pt x="179" y="14"/>
                      </a:lnTo>
                      <a:lnTo>
                        <a:pt x="179" y="14"/>
                      </a:lnTo>
                      <a:lnTo>
                        <a:pt x="178" y="10"/>
                      </a:lnTo>
                      <a:lnTo>
                        <a:pt x="175" y="8"/>
                      </a:lnTo>
                      <a:lnTo>
                        <a:pt x="172" y="6"/>
                      </a:lnTo>
                      <a:lnTo>
                        <a:pt x="168" y="6"/>
                      </a:lnTo>
                      <a:lnTo>
                        <a:pt x="168" y="6"/>
                      </a:lnTo>
                      <a:lnTo>
                        <a:pt x="160" y="8"/>
                      </a:lnTo>
                      <a:lnTo>
                        <a:pt x="155" y="10"/>
                      </a:lnTo>
                      <a:lnTo>
                        <a:pt x="150" y="13"/>
                      </a:lnTo>
                      <a:lnTo>
                        <a:pt x="147" y="17"/>
                      </a:lnTo>
                      <a:lnTo>
                        <a:pt x="147" y="17"/>
                      </a:lnTo>
                      <a:lnTo>
                        <a:pt x="145" y="22"/>
                      </a:lnTo>
                      <a:lnTo>
                        <a:pt x="144" y="27"/>
                      </a:lnTo>
                      <a:lnTo>
                        <a:pt x="144" y="32"/>
                      </a:lnTo>
                      <a:lnTo>
                        <a:pt x="145" y="37"/>
                      </a:lnTo>
                      <a:lnTo>
                        <a:pt x="147" y="49"/>
                      </a:lnTo>
                      <a:lnTo>
                        <a:pt x="151" y="60"/>
                      </a:lnTo>
                      <a:lnTo>
                        <a:pt x="151" y="60"/>
                      </a:lnTo>
                      <a:lnTo>
                        <a:pt x="156" y="73"/>
                      </a:lnTo>
                      <a:lnTo>
                        <a:pt x="156" y="73"/>
                      </a:lnTo>
                      <a:lnTo>
                        <a:pt x="147" y="73"/>
                      </a:lnTo>
                      <a:lnTo>
                        <a:pt x="147" y="73"/>
                      </a:lnTo>
                      <a:lnTo>
                        <a:pt x="133" y="74"/>
                      </a:lnTo>
                      <a:lnTo>
                        <a:pt x="133" y="74"/>
                      </a:lnTo>
                      <a:lnTo>
                        <a:pt x="136" y="65"/>
                      </a:lnTo>
                      <a:lnTo>
                        <a:pt x="137" y="56"/>
                      </a:lnTo>
                      <a:lnTo>
                        <a:pt x="137" y="40"/>
                      </a:lnTo>
                      <a:lnTo>
                        <a:pt x="137" y="40"/>
                      </a:lnTo>
                      <a:lnTo>
                        <a:pt x="137" y="26"/>
                      </a:lnTo>
                      <a:lnTo>
                        <a:pt x="138" y="20"/>
                      </a:lnTo>
                      <a:lnTo>
                        <a:pt x="140" y="17"/>
                      </a:lnTo>
                      <a:lnTo>
                        <a:pt x="140" y="17"/>
                      </a:lnTo>
                      <a:lnTo>
                        <a:pt x="141" y="14"/>
                      </a:lnTo>
                      <a:lnTo>
                        <a:pt x="141" y="12"/>
                      </a:lnTo>
                      <a:lnTo>
                        <a:pt x="141" y="12"/>
                      </a:lnTo>
                      <a:lnTo>
                        <a:pt x="140" y="6"/>
                      </a:lnTo>
                      <a:lnTo>
                        <a:pt x="136" y="4"/>
                      </a:lnTo>
                      <a:lnTo>
                        <a:pt x="136" y="4"/>
                      </a:lnTo>
                      <a:lnTo>
                        <a:pt x="132" y="3"/>
                      </a:lnTo>
                      <a:lnTo>
                        <a:pt x="128" y="3"/>
                      </a:lnTo>
                      <a:lnTo>
                        <a:pt x="124" y="4"/>
                      </a:lnTo>
                      <a:lnTo>
                        <a:pt x="122" y="6"/>
                      </a:lnTo>
                      <a:lnTo>
                        <a:pt x="122" y="6"/>
                      </a:lnTo>
                      <a:lnTo>
                        <a:pt x="118" y="14"/>
                      </a:lnTo>
                      <a:lnTo>
                        <a:pt x="117" y="22"/>
                      </a:lnTo>
                      <a:lnTo>
                        <a:pt x="115" y="40"/>
                      </a:lnTo>
                      <a:lnTo>
                        <a:pt x="115" y="40"/>
                      </a:lnTo>
                      <a:lnTo>
                        <a:pt x="115" y="54"/>
                      </a:lnTo>
                      <a:lnTo>
                        <a:pt x="114" y="63"/>
                      </a:lnTo>
                      <a:lnTo>
                        <a:pt x="112" y="70"/>
                      </a:lnTo>
                      <a:lnTo>
                        <a:pt x="110" y="72"/>
                      </a:lnTo>
                      <a:lnTo>
                        <a:pt x="108" y="74"/>
                      </a:lnTo>
                      <a:lnTo>
                        <a:pt x="108" y="74"/>
                      </a:lnTo>
                      <a:lnTo>
                        <a:pt x="78" y="74"/>
                      </a:lnTo>
                      <a:lnTo>
                        <a:pt x="78" y="74"/>
                      </a:lnTo>
                      <a:lnTo>
                        <a:pt x="84" y="60"/>
                      </a:lnTo>
                      <a:lnTo>
                        <a:pt x="90" y="46"/>
                      </a:lnTo>
                      <a:lnTo>
                        <a:pt x="90" y="46"/>
                      </a:lnTo>
                      <a:lnTo>
                        <a:pt x="99" y="26"/>
                      </a:lnTo>
                      <a:lnTo>
                        <a:pt x="101" y="17"/>
                      </a:lnTo>
                      <a:lnTo>
                        <a:pt x="101" y="9"/>
                      </a:lnTo>
                      <a:lnTo>
                        <a:pt x="101" y="9"/>
                      </a:lnTo>
                      <a:lnTo>
                        <a:pt x="101" y="8"/>
                      </a:lnTo>
                      <a:lnTo>
                        <a:pt x="101" y="8"/>
                      </a:lnTo>
                      <a:lnTo>
                        <a:pt x="100" y="4"/>
                      </a:lnTo>
                      <a:lnTo>
                        <a:pt x="98" y="1"/>
                      </a:lnTo>
                      <a:lnTo>
                        <a:pt x="94" y="0"/>
                      </a:lnTo>
                      <a:lnTo>
                        <a:pt x="90" y="0"/>
                      </a:lnTo>
                      <a:lnTo>
                        <a:pt x="90" y="0"/>
                      </a:lnTo>
                      <a:lnTo>
                        <a:pt x="86" y="0"/>
                      </a:lnTo>
                      <a:lnTo>
                        <a:pt x="82" y="3"/>
                      </a:lnTo>
                      <a:lnTo>
                        <a:pt x="81" y="6"/>
                      </a:lnTo>
                      <a:lnTo>
                        <a:pt x="81" y="10"/>
                      </a:lnTo>
                      <a:lnTo>
                        <a:pt x="81" y="10"/>
                      </a:lnTo>
                      <a:lnTo>
                        <a:pt x="80" y="15"/>
                      </a:lnTo>
                      <a:lnTo>
                        <a:pt x="77" y="22"/>
                      </a:lnTo>
                      <a:lnTo>
                        <a:pt x="69" y="40"/>
                      </a:lnTo>
                      <a:lnTo>
                        <a:pt x="69" y="40"/>
                      </a:lnTo>
                      <a:lnTo>
                        <a:pt x="62" y="56"/>
                      </a:lnTo>
                      <a:lnTo>
                        <a:pt x="59" y="66"/>
                      </a:lnTo>
                      <a:lnTo>
                        <a:pt x="57" y="74"/>
                      </a:lnTo>
                      <a:lnTo>
                        <a:pt x="57" y="74"/>
                      </a:lnTo>
                      <a:lnTo>
                        <a:pt x="36" y="78"/>
                      </a:lnTo>
                      <a:lnTo>
                        <a:pt x="36" y="78"/>
                      </a:lnTo>
                      <a:lnTo>
                        <a:pt x="36" y="72"/>
                      </a:lnTo>
                      <a:lnTo>
                        <a:pt x="36" y="65"/>
                      </a:lnTo>
                      <a:lnTo>
                        <a:pt x="38" y="59"/>
                      </a:lnTo>
                      <a:lnTo>
                        <a:pt x="40" y="51"/>
                      </a:lnTo>
                      <a:lnTo>
                        <a:pt x="41" y="50"/>
                      </a:lnTo>
                      <a:lnTo>
                        <a:pt x="41" y="50"/>
                      </a:lnTo>
                      <a:lnTo>
                        <a:pt x="46" y="37"/>
                      </a:lnTo>
                      <a:lnTo>
                        <a:pt x="50" y="28"/>
                      </a:lnTo>
                      <a:lnTo>
                        <a:pt x="53" y="20"/>
                      </a:lnTo>
                      <a:lnTo>
                        <a:pt x="53" y="15"/>
                      </a:lnTo>
                      <a:lnTo>
                        <a:pt x="53" y="15"/>
                      </a:lnTo>
                      <a:lnTo>
                        <a:pt x="52" y="13"/>
                      </a:lnTo>
                      <a:lnTo>
                        <a:pt x="50" y="10"/>
                      </a:lnTo>
                      <a:lnTo>
                        <a:pt x="50" y="10"/>
                      </a:lnTo>
                      <a:lnTo>
                        <a:pt x="46" y="6"/>
                      </a:lnTo>
                      <a:lnTo>
                        <a:pt x="41" y="4"/>
                      </a:lnTo>
                      <a:lnTo>
                        <a:pt x="41" y="4"/>
                      </a:lnTo>
                      <a:lnTo>
                        <a:pt x="38" y="5"/>
                      </a:lnTo>
                      <a:lnTo>
                        <a:pt x="34" y="6"/>
                      </a:lnTo>
                      <a:lnTo>
                        <a:pt x="31" y="9"/>
                      </a:lnTo>
                      <a:lnTo>
                        <a:pt x="30" y="13"/>
                      </a:lnTo>
                      <a:lnTo>
                        <a:pt x="30" y="13"/>
                      </a:lnTo>
                      <a:lnTo>
                        <a:pt x="30" y="15"/>
                      </a:lnTo>
                      <a:lnTo>
                        <a:pt x="31" y="19"/>
                      </a:lnTo>
                      <a:lnTo>
                        <a:pt x="31" y="19"/>
                      </a:lnTo>
                      <a:lnTo>
                        <a:pt x="29" y="27"/>
                      </a:lnTo>
                      <a:lnTo>
                        <a:pt x="22" y="42"/>
                      </a:lnTo>
                      <a:lnTo>
                        <a:pt x="22" y="42"/>
                      </a:lnTo>
                      <a:lnTo>
                        <a:pt x="21" y="45"/>
                      </a:lnTo>
                      <a:lnTo>
                        <a:pt x="21" y="45"/>
                      </a:lnTo>
                      <a:lnTo>
                        <a:pt x="17" y="55"/>
                      </a:lnTo>
                      <a:lnTo>
                        <a:pt x="16" y="64"/>
                      </a:lnTo>
                      <a:lnTo>
                        <a:pt x="15" y="73"/>
                      </a:lnTo>
                      <a:lnTo>
                        <a:pt x="16" y="82"/>
                      </a:lnTo>
                      <a:lnTo>
                        <a:pt x="16" y="82"/>
                      </a:lnTo>
                      <a:lnTo>
                        <a:pt x="11" y="86"/>
                      </a:lnTo>
                      <a:lnTo>
                        <a:pt x="6" y="92"/>
                      </a:lnTo>
                      <a:lnTo>
                        <a:pt x="2" y="98"/>
                      </a:lnTo>
                      <a:lnTo>
                        <a:pt x="0" y="109"/>
                      </a:lnTo>
                      <a:lnTo>
                        <a:pt x="0" y="397"/>
                      </a:lnTo>
                      <a:lnTo>
                        <a:pt x="0" y="397"/>
                      </a:lnTo>
                      <a:lnTo>
                        <a:pt x="2" y="401"/>
                      </a:lnTo>
                      <a:lnTo>
                        <a:pt x="3" y="406"/>
                      </a:lnTo>
                      <a:lnTo>
                        <a:pt x="4" y="413"/>
                      </a:lnTo>
                      <a:lnTo>
                        <a:pt x="8" y="418"/>
                      </a:lnTo>
                      <a:lnTo>
                        <a:pt x="13" y="423"/>
                      </a:lnTo>
                      <a:lnTo>
                        <a:pt x="21" y="427"/>
                      </a:lnTo>
                      <a:lnTo>
                        <a:pt x="31" y="428"/>
                      </a:lnTo>
                      <a:lnTo>
                        <a:pt x="214" y="428"/>
                      </a:lnTo>
                      <a:lnTo>
                        <a:pt x="214" y="428"/>
                      </a:lnTo>
                      <a:lnTo>
                        <a:pt x="219" y="427"/>
                      </a:lnTo>
                      <a:lnTo>
                        <a:pt x="224" y="425"/>
                      </a:lnTo>
                      <a:lnTo>
                        <a:pt x="229" y="424"/>
                      </a:lnTo>
                      <a:lnTo>
                        <a:pt x="235" y="420"/>
                      </a:lnTo>
                      <a:lnTo>
                        <a:pt x="241" y="415"/>
                      </a:lnTo>
                      <a:lnTo>
                        <a:pt x="243" y="407"/>
                      </a:lnTo>
                      <a:lnTo>
                        <a:pt x="244" y="397"/>
                      </a:lnTo>
                      <a:lnTo>
                        <a:pt x="244" y="109"/>
                      </a:lnTo>
                      <a:lnTo>
                        <a:pt x="244" y="109"/>
                      </a:lnTo>
                      <a:lnTo>
                        <a:pt x="244" y="105"/>
                      </a:lnTo>
                      <a:lnTo>
                        <a:pt x="243" y="97"/>
                      </a:lnTo>
                      <a:lnTo>
                        <a:pt x="241" y="92"/>
                      </a:lnTo>
                      <a:lnTo>
                        <a:pt x="237" y="88"/>
                      </a:lnTo>
                      <a:lnTo>
                        <a:pt x="233" y="83"/>
                      </a:lnTo>
                      <a:lnTo>
                        <a:pt x="227" y="81"/>
                      </a:lnTo>
                      <a:lnTo>
                        <a:pt x="227" y="81"/>
                      </a:lnTo>
                      <a:lnTo>
                        <a:pt x="223" y="77"/>
                      </a:lnTo>
                      <a:lnTo>
                        <a:pt x="218" y="74"/>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01" name="Freeform 49">
                  <a:extLst>
                    <a:ext uri="{FF2B5EF4-FFF2-40B4-BE49-F238E27FC236}">
                      <a16:creationId xmlns:a16="http://schemas.microsoft.com/office/drawing/2014/main" id="{D3CB99F4-7BDF-47B3-B499-14E10865FC1F}"/>
                    </a:ext>
                  </a:extLst>
                </p:cNvPr>
                <p:cNvSpPr>
                  <a:spLocks/>
                </p:cNvSpPr>
                <p:nvPr/>
              </p:nvSpPr>
              <p:spPr bwMode="auto">
                <a:xfrm>
                  <a:off x="2559933" y="1985010"/>
                  <a:ext cx="222250" cy="176342"/>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close/>
                    </a:path>
                  </a:pathLst>
                </a:custGeom>
                <a:solidFill>
                  <a:srgbClr val="F4857E"/>
                </a:solidFill>
                <a:ln>
                  <a:noFill/>
                </a:ln>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02" name="Freeform 50">
                  <a:extLst>
                    <a:ext uri="{FF2B5EF4-FFF2-40B4-BE49-F238E27FC236}">
                      <a16:creationId xmlns:a16="http://schemas.microsoft.com/office/drawing/2014/main" id="{FAC90B23-6DA4-4E69-A4D9-42CBB3DBF3FA}"/>
                    </a:ext>
                  </a:extLst>
                </p:cNvPr>
                <p:cNvSpPr>
                  <a:spLocks/>
                </p:cNvSpPr>
                <p:nvPr/>
              </p:nvSpPr>
              <p:spPr bwMode="auto">
                <a:xfrm>
                  <a:off x="2559933" y="2096265"/>
                  <a:ext cx="222250" cy="141288"/>
                </a:xfrm>
                <a:custGeom>
                  <a:avLst/>
                  <a:gdLst>
                    <a:gd name="T0" fmla="*/ 140 w 140"/>
                    <a:gd name="T1" fmla="*/ 43 h 89"/>
                    <a:gd name="T2" fmla="*/ 140 w 140"/>
                    <a:gd name="T3" fmla="*/ 43 h 89"/>
                    <a:gd name="T4" fmla="*/ 138 w 140"/>
                    <a:gd name="T5" fmla="*/ 52 h 89"/>
                    <a:gd name="T6" fmla="*/ 134 w 140"/>
                    <a:gd name="T7" fmla="*/ 61 h 89"/>
                    <a:gd name="T8" fmla="*/ 128 w 140"/>
                    <a:gd name="T9" fmla="*/ 69 h 89"/>
                    <a:gd name="T10" fmla="*/ 119 w 140"/>
                    <a:gd name="T11" fmla="*/ 75 h 89"/>
                    <a:gd name="T12" fmla="*/ 108 w 140"/>
                    <a:gd name="T13" fmla="*/ 81 h 89"/>
                    <a:gd name="T14" fmla="*/ 97 w 140"/>
                    <a:gd name="T15" fmla="*/ 85 h 89"/>
                    <a:gd name="T16" fmla="*/ 84 w 140"/>
                    <a:gd name="T17" fmla="*/ 88 h 89"/>
                    <a:gd name="T18" fmla="*/ 70 w 140"/>
                    <a:gd name="T19" fmla="*/ 89 h 89"/>
                    <a:gd name="T20" fmla="*/ 70 w 140"/>
                    <a:gd name="T21" fmla="*/ 89 h 89"/>
                    <a:gd name="T22" fmla="*/ 56 w 140"/>
                    <a:gd name="T23" fmla="*/ 89 h 89"/>
                    <a:gd name="T24" fmla="*/ 42 w 140"/>
                    <a:gd name="T25" fmla="*/ 86 h 89"/>
                    <a:gd name="T26" fmla="*/ 31 w 140"/>
                    <a:gd name="T27" fmla="*/ 83 h 89"/>
                    <a:gd name="T28" fmla="*/ 20 w 140"/>
                    <a:gd name="T29" fmla="*/ 77 h 89"/>
                    <a:gd name="T30" fmla="*/ 11 w 140"/>
                    <a:gd name="T31" fmla="*/ 71 h 89"/>
                    <a:gd name="T32" fmla="*/ 5 w 140"/>
                    <a:gd name="T33" fmla="*/ 63 h 89"/>
                    <a:gd name="T34" fmla="*/ 1 w 140"/>
                    <a:gd name="T35" fmla="*/ 55 h 89"/>
                    <a:gd name="T36" fmla="*/ 0 w 140"/>
                    <a:gd name="T37" fmla="*/ 46 h 89"/>
                    <a:gd name="T38" fmla="*/ 0 w 140"/>
                    <a:gd name="T39" fmla="*/ 46 h 89"/>
                    <a:gd name="T40" fmla="*/ 1 w 140"/>
                    <a:gd name="T41" fmla="*/ 37 h 89"/>
                    <a:gd name="T42" fmla="*/ 6 w 140"/>
                    <a:gd name="T43" fmla="*/ 28 h 89"/>
                    <a:gd name="T44" fmla="*/ 13 w 140"/>
                    <a:gd name="T45" fmla="*/ 20 h 89"/>
                    <a:gd name="T46" fmla="*/ 22 w 140"/>
                    <a:gd name="T47" fmla="*/ 14 h 89"/>
                    <a:gd name="T48" fmla="*/ 32 w 140"/>
                    <a:gd name="T49" fmla="*/ 9 h 89"/>
                    <a:gd name="T50" fmla="*/ 43 w 140"/>
                    <a:gd name="T51" fmla="*/ 3 h 89"/>
                    <a:gd name="T52" fmla="*/ 56 w 140"/>
                    <a:gd name="T53" fmla="*/ 1 h 89"/>
                    <a:gd name="T54" fmla="*/ 70 w 140"/>
                    <a:gd name="T55" fmla="*/ 0 h 89"/>
                    <a:gd name="T56" fmla="*/ 70 w 140"/>
                    <a:gd name="T57" fmla="*/ 0 h 89"/>
                    <a:gd name="T58" fmla="*/ 84 w 140"/>
                    <a:gd name="T59" fmla="*/ 1 h 89"/>
                    <a:gd name="T60" fmla="*/ 97 w 140"/>
                    <a:gd name="T61" fmla="*/ 3 h 89"/>
                    <a:gd name="T62" fmla="*/ 110 w 140"/>
                    <a:gd name="T63" fmla="*/ 7 h 89"/>
                    <a:gd name="T64" fmla="*/ 120 w 140"/>
                    <a:gd name="T65" fmla="*/ 12 h 89"/>
                    <a:gd name="T66" fmla="*/ 128 w 140"/>
                    <a:gd name="T67" fmla="*/ 19 h 89"/>
                    <a:gd name="T68" fmla="*/ 134 w 140"/>
                    <a:gd name="T69" fmla="*/ 26 h 89"/>
                    <a:gd name="T70" fmla="*/ 138 w 140"/>
                    <a:gd name="T71" fmla="*/ 34 h 89"/>
                    <a:gd name="T72" fmla="*/ 140 w 140"/>
                    <a:gd name="T7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89">
                      <a:moveTo>
                        <a:pt x="140" y="43"/>
                      </a:moveTo>
                      <a:lnTo>
                        <a:pt x="140" y="43"/>
                      </a:lnTo>
                      <a:lnTo>
                        <a:pt x="138" y="52"/>
                      </a:lnTo>
                      <a:lnTo>
                        <a:pt x="134" y="61"/>
                      </a:lnTo>
                      <a:lnTo>
                        <a:pt x="128" y="69"/>
                      </a:lnTo>
                      <a:lnTo>
                        <a:pt x="119" y="75"/>
                      </a:lnTo>
                      <a:lnTo>
                        <a:pt x="108" y="81"/>
                      </a:lnTo>
                      <a:lnTo>
                        <a:pt x="97" y="85"/>
                      </a:lnTo>
                      <a:lnTo>
                        <a:pt x="84" y="88"/>
                      </a:lnTo>
                      <a:lnTo>
                        <a:pt x="70" y="89"/>
                      </a:lnTo>
                      <a:lnTo>
                        <a:pt x="70" y="89"/>
                      </a:lnTo>
                      <a:lnTo>
                        <a:pt x="56" y="89"/>
                      </a:lnTo>
                      <a:lnTo>
                        <a:pt x="42" y="86"/>
                      </a:lnTo>
                      <a:lnTo>
                        <a:pt x="31" y="83"/>
                      </a:lnTo>
                      <a:lnTo>
                        <a:pt x="20" y="77"/>
                      </a:lnTo>
                      <a:lnTo>
                        <a:pt x="11" y="71"/>
                      </a:lnTo>
                      <a:lnTo>
                        <a:pt x="5" y="63"/>
                      </a:lnTo>
                      <a:lnTo>
                        <a:pt x="1" y="55"/>
                      </a:lnTo>
                      <a:lnTo>
                        <a:pt x="0" y="46"/>
                      </a:lnTo>
                      <a:lnTo>
                        <a:pt x="0" y="46"/>
                      </a:lnTo>
                      <a:lnTo>
                        <a:pt x="1" y="37"/>
                      </a:lnTo>
                      <a:lnTo>
                        <a:pt x="6" y="28"/>
                      </a:lnTo>
                      <a:lnTo>
                        <a:pt x="13" y="20"/>
                      </a:lnTo>
                      <a:lnTo>
                        <a:pt x="22" y="14"/>
                      </a:lnTo>
                      <a:lnTo>
                        <a:pt x="32" y="9"/>
                      </a:lnTo>
                      <a:lnTo>
                        <a:pt x="43" y="3"/>
                      </a:lnTo>
                      <a:lnTo>
                        <a:pt x="56" y="1"/>
                      </a:lnTo>
                      <a:lnTo>
                        <a:pt x="70" y="0"/>
                      </a:lnTo>
                      <a:lnTo>
                        <a:pt x="70" y="0"/>
                      </a:lnTo>
                      <a:lnTo>
                        <a:pt x="84" y="1"/>
                      </a:lnTo>
                      <a:lnTo>
                        <a:pt x="97" y="3"/>
                      </a:lnTo>
                      <a:lnTo>
                        <a:pt x="110" y="7"/>
                      </a:lnTo>
                      <a:lnTo>
                        <a:pt x="120" y="12"/>
                      </a:lnTo>
                      <a:lnTo>
                        <a:pt x="128" y="19"/>
                      </a:lnTo>
                      <a:lnTo>
                        <a:pt x="134" y="26"/>
                      </a:lnTo>
                      <a:lnTo>
                        <a:pt x="138" y="34"/>
                      </a:lnTo>
                      <a:lnTo>
                        <a:pt x="140" y="43"/>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grpSp>
            <p:nvGrpSpPr>
              <p:cNvPr id="103" name="Group 102">
                <a:extLst>
                  <a:ext uri="{FF2B5EF4-FFF2-40B4-BE49-F238E27FC236}">
                    <a16:creationId xmlns:a16="http://schemas.microsoft.com/office/drawing/2014/main" id="{173522F9-CE9F-4538-88A6-2FBD52AFE4AE}"/>
                  </a:ext>
                </a:extLst>
              </p:cNvPr>
              <p:cNvGrpSpPr/>
              <p:nvPr/>
            </p:nvGrpSpPr>
            <p:grpSpPr>
              <a:xfrm>
                <a:off x="7694687" y="1797936"/>
                <a:ext cx="387350" cy="666419"/>
                <a:chOff x="6168666" y="2090888"/>
                <a:chExt cx="387350" cy="666419"/>
              </a:xfrm>
            </p:grpSpPr>
            <p:sp>
              <p:nvSpPr>
                <p:cNvPr id="104" name="Freeform: Shape 103">
                  <a:extLst>
                    <a:ext uri="{FF2B5EF4-FFF2-40B4-BE49-F238E27FC236}">
                      <a16:creationId xmlns:a16="http://schemas.microsoft.com/office/drawing/2014/main" id="{1622CDBD-B23E-48F6-B041-C8FE44C75B3E}"/>
                    </a:ext>
                  </a:extLst>
                </p:cNvPr>
                <p:cNvSpPr/>
                <p:nvPr/>
              </p:nvSpPr>
              <p:spPr>
                <a:xfrm>
                  <a:off x="6168666" y="2211081"/>
                  <a:ext cx="387350" cy="546226"/>
                </a:xfrm>
                <a:custGeom>
                  <a:avLst/>
                  <a:gdLst>
                    <a:gd name="connsiteX0" fmla="*/ 41910 w 285750"/>
                    <a:gd name="connsiteY0" fmla="*/ 0 h 419100"/>
                    <a:gd name="connsiteX1" fmla="*/ 19050 w 285750"/>
                    <a:gd name="connsiteY1" fmla="*/ 83820 h 419100"/>
                    <a:gd name="connsiteX2" fmla="*/ 0 w 285750"/>
                    <a:gd name="connsiteY2" fmla="*/ 186690 h 419100"/>
                    <a:gd name="connsiteX3" fmla="*/ 38100 w 285750"/>
                    <a:gd name="connsiteY3" fmla="*/ 285750 h 419100"/>
                    <a:gd name="connsiteX4" fmla="*/ 41910 w 285750"/>
                    <a:gd name="connsiteY4" fmla="*/ 350520 h 419100"/>
                    <a:gd name="connsiteX5" fmla="*/ 91440 w 285750"/>
                    <a:gd name="connsiteY5" fmla="*/ 419100 h 419100"/>
                    <a:gd name="connsiteX6" fmla="*/ 186690 w 285750"/>
                    <a:gd name="connsiteY6" fmla="*/ 415290 h 419100"/>
                    <a:gd name="connsiteX7" fmla="*/ 243840 w 285750"/>
                    <a:gd name="connsiteY7" fmla="*/ 350520 h 419100"/>
                    <a:gd name="connsiteX8" fmla="*/ 251460 w 285750"/>
                    <a:gd name="connsiteY8" fmla="*/ 262890 h 419100"/>
                    <a:gd name="connsiteX9" fmla="*/ 285750 w 285750"/>
                    <a:gd name="connsiteY9" fmla="*/ 198120 h 419100"/>
                    <a:gd name="connsiteX10" fmla="*/ 281940 w 285750"/>
                    <a:gd name="connsiteY10" fmla="*/ 114300 h 419100"/>
                    <a:gd name="connsiteX11" fmla="*/ 247650 w 285750"/>
                    <a:gd name="connsiteY11" fmla="*/ 0 h 419100"/>
                    <a:gd name="connsiteX12" fmla="*/ 171450 w 285750"/>
                    <a:gd name="connsiteY12" fmla="*/ 26670 h 419100"/>
                    <a:gd name="connsiteX13" fmla="*/ 41910 w 285750"/>
                    <a:gd name="connsiteY13" fmla="*/ 0 h 419100"/>
                    <a:gd name="connsiteX0" fmla="*/ 42339 w 286179"/>
                    <a:gd name="connsiteY0" fmla="*/ 0 h 419100"/>
                    <a:gd name="connsiteX1" fmla="*/ 19479 w 286179"/>
                    <a:gd name="connsiteY1" fmla="*/ 83820 h 419100"/>
                    <a:gd name="connsiteX2" fmla="*/ 429 w 286179"/>
                    <a:gd name="connsiteY2" fmla="*/ 186690 h 419100"/>
                    <a:gd name="connsiteX3" fmla="*/ 38529 w 286179"/>
                    <a:gd name="connsiteY3" fmla="*/ 285750 h 419100"/>
                    <a:gd name="connsiteX4" fmla="*/ 42339 w 286179"/>
                    <a:gd name="connsiteY4" fmla="*/ 350520 h 419100"/>
                    <a:gd name="connsiteX5" fmla="*/ 91869 w 286179"/>
                    <a:gd name="connsiteY5" fmla="*/ 419100 h 419100"/>
                    <a:gd name="connsiteX6" fmla="*/ 187119 w 286179"/>
                    <a:gd name="connsiteY6" fmla="*/ 415290 h 419100"/>
                    <a:gd name="connsiteX7" fmla="*/ 244269 w 286179"/>
                    <a:gd name="connsiteY7" fmla="*/ 350520 h 419100"/>
                    <a:gd name="connsiteX8" fmla="*/ 251889 w 286179"/>
                    <a:gd name="connsiteY8" fmla="*/ 262890 h 419100"/>
                    <a:gd name="connsiteX9" fmla="*/ 286179 w 286179"/>
                    <a:gd name="connsiteY9" fmla="*/ 198120 h 419100"/>
                    <a:gd name="connsiteX10" fmla="*/ 282369 w 286179"/>
                    <a:gd name="connsiteY10" fmla="*/ 114300 h 419100"/>
                    <a:gd name="connsiteX11" fmla="*/ 248079 w 286179"/>
                    <a:gd name="connsiteY11" fmla="*/ 0 h 419100"/>
                    <a:gd name="connsiteX12" fmla="*/ 171879 w 286179"/>
                    <a:gd name="connsiteY12" fmla="*/ 26670 h 419100"/>
                    <a:gd name="connsiteX13" fmla="*/ 42339 w 286179"/>
                    <a:gd name="connsiteY13" fmla="*/ 0 h 419100"/>
                    <a:gd name="connsiteX0" fmla="*/ 45476 w 289316"/>
                    <a:gd name="connsiteY0" fmla="*/ 0 h 419100"/>
                    <a:gd name="connsiteX1" fmla="*/ 22616 w 289316"/>
                    <a:gd name="connsiteY1" fmla="*/ 83820 h 419100"/>
                    <a:gd name="connsiteX2" fmla="*/ 3566 w 289316"/>
                    <a:gd name="connsiteY2" fmla="*/ 186690 h 419100"/>
                    <a:gd name="connsiteX3" fmla="*/ 41666 w 289316"/>
                    <a:gd name="connsiteY3" fmla="*/ 285750 h 419100"/>
                    <a:gd name="connsiteX4" fmla="*/ 45476 w 289316"/>
                    <a:gd name="connsiteY4" fmla="*/ 350520 h 419100"/>
                    <a:gd name="connsiteX5" fmla="*/ 95006 w 289316"/>
                    <a:gd name="connsiteY5" fmla="*/ 419100 h 419100"/>
                    <a:gd name="connsiteX6" fmla="*/ 190256 w 289316"/>
                    <a:gd name="connsiteY6" fmla="*/ 415290 h 419100"/>
                    <a:gd name="connsiteX7" fmla="*/ 247406 w 289316"/>
                    <a:gd name="connsiteY7" fmla="*/ 350520 h 419100"/>
                    <a:gd name="connsiteX8" fmla="*/ 255026 w 289316"/>
                    <a:gd name="connsiteY8" fmla="*/ 262890 h 419100"/>
                    <a:gd name="connsiteX9" fmla="*/ 289316 w 289316"/>
                    <a:gd name="connsiteY9" fmla="*/ 198120 h 419100"/>
                    <a:gd name="connsiteX10" fmla="*/ 285506 w 289316"/>
                    <a:gd name="connsiteY10" fmla="*/ 114300 h 419100"/>
                    <a:gd name="connsiteX11" fmla="*/ 251216 w 289316"/>
                    <a:gd name="connsiteY11" fmla="*/ 0 h 419100"/>
                    <a:gd name="connsiteX12" fmla="*/ 175016 w 289316"/>
                    <a:gd name="connsiteY12" fmla="*/ 26670 h 419100"/>
                    <a:gd name="connsiteX13" fmla="*/ 45476 w 289316"/>
                    <a:gd name="connsiteY13" fmla="*/ 0 h 419100"/>
                    <a:gd name="connsiteX0" fmla="*/ 45476 w 289316"/>
                    <a:gd name="connsiteY0" fmla="*/ 0 h 419100"/>
                    <a:gd name="connsiteX1" fmla="*/ 22616 w 289316"/>
                    <a:gd name="connsiteY1" fmla="*/ 83820 h 419100"/>
                    <a:gd name="connsiteX2" fmla="*/ 3566 w 289316"/>
                    <a:gd name="connsiteY2" fmla="*/ 186690 h 419100"/>
                    <a:gd name="connsiteX3" fmla="*/ 41666 w 289316"/>
                    <a:gd name="connsiteY3" fmla="*/ 285750 h 419100"/>
                    <a:gd name="connsiteX4" fmla="*/ 45476 w 289316"/>
                    <a:gd name="connsiteY4" fmla="*/ 350520 h 419100"/>
                    <a:gd name="connsiteX5" fmla="*/ 95006 w 289316"/>
                    <a:gd name="connsiteY5" fmla="*/ 419100 h 419100"/>
                    <a:gd name="connsiteX6" fmla="*/ 190256 w 289316"/>
                    <a:gd name="connsiteY6" fmla="*/ 415290 h 419100"/>
                    <a:gd name="connsiteX7" fmla="*/ 247406 w 289316"/>
                    <a:gd name="connsiteY7" fmla="*/ 350520 h 419100"/>
                    <a:gd name="connsiteX8" fmla="*/ 255026 w 289316"/>
                    <a:gd name="connsiteY8" fmla="*/ 262890 h 419100"/>
                    <a:gd name="connsiteX9" fmla="*/ 289316 w 289316"/>
                    <a:gd name="connsiteY9" fmla="*/ 198120 h 419100"/>
                    <a:gd name="connsiteX10" fmla="*/ 285506 w 289316"/>
                    <a:gd name="connsiteY10" fmla="*/ 114300 h 419100"/>
                    <a:gd name="connsiteX11" fmla="*/ 251216 w 289316"/>
                    <a:gd name="connsiteY11" fmla="*/ 0 h 419100"/>
                    <a:gd name="connsiteX12" fmla="*/ 175016 w 289316"/>
                    <a:gd name="connsiteY12" fmla="*/ 26670 h 419100"/>
                    <a:gd name="connsiteX13" fmla="*/ 45476 w 289316"/>
                    <a:gd name="connsiteY13" fmla="*/ 0 h 419100"/>
                    <a:gd name="connsiteX0" fmla="*/ 45476 w 289316"/>
                    <a:gd name="connsiteY0" fmla="*/ 0 h 419100"/>
                    <a:gd name="connsiteX1" fmla="*/ 22616 w 289316"/>
                    <a:gd name="connsiteY1" fmla="*/ 83820 h 419100"/>
                    <a:gd name="connsiteX2" fmla="*/ 3566 w 289316"/>
                    <a:gd name="connsiteY2" fmla="*/ 186690 h 419100"/>
                    <a:gd name="connsiteX3" fmla="*/ 41666 w 289316"/>
                    <a:gd name="connsiteY3" fmla="*/ 285750 h 419100"/>
                    <a:gd name="connsiteX4" fmla="*/ 45476 w 289316"/>
                    <a:gd name="connsiteY4" fmla="*/ 350520 h 419100"/>
                    <a:gd name="connsiteX5" fmla="*/ 95006 w 289316"/>
                    <a:gd name="connsiteY5" fmla="*/ 419100 h 419100"/>
                    <a:gd name="connsiteX6" fmla="*/ 190256 w 289316"/>
                    <a:gd name="connsiteY6" fmla="*/ 415290 h 419100"/>
                    <a:gd name="connsiteX7" fmla="*/ 247406 w 289316"/>
                    <a:gd name="connsiteY7" fmla="*/ 350520 h 419100"/>
                    <a:gd name="connsiteX8" fmla="*/ 255026 w 289316"/>
                    <a:gd name="connsiteY8" fmla="*/ 262890 h 419100"/>
                    <a:gd name="connsiteX9" fmla="*/ 289316 w 289316"/>
                    <a:gd name="connsiteY9" fmla="*/ 198120 h 419100"/>
                    <a:gd name="connsiteX10" fmla="*/ 285506 w 289316"/>
                    <a:gd name="connsiteY10" fmla="*/ 114300 h 419100"/>
                    <a:gd name="connsiteX11" fmla="*/ 251216 w 289316"/>
                    <a:gd name="connsiteY11" fmla="*/ 0 h 419100"/>
                    <a:gd name="connsiteX12" fmla="*/ 175016 w 289316"/>
                    <a:gd name="connsiteY12" fmla="*/ 26670 h 419100"/>
                    <a:gd name="connsiteX13" fmla="*/ 45476 w 289316"/>
                    <a:gd name="connsiteY13" fmla="*/ 0 h 419100"/>
                    <a:gd name="connsiteX0" fmla="*/ 41910 w 285750"/>
                    <a:gd name="connsiteY0" fmla="*/ 0 h 419100"/>
                    <a:gd name="connsiteX1" fmla="*/ 0 w 285750"/>
                    <a:gd name="connsiteY1" fmla="*/ 186690 h 419100"/>
                    <a:gd name="connsiteX2" fmla="*/ 38100 w 285750"/>
                    <a:gd name="connsiteY2" fmla="*/ 285750 h 419100"/>
                    <a:gd name="connsiteX3" fmla="*/ 41910 w 285750"/>
                    <a:gd name="connsiteY3" fmla="*/ 350520 h 419100"/>
                    <a:gd name="connsiteX4" fmla="*/ 91440 w 285750"/>
                    <a:gd name="connsiteY4" fmla="*/ 419100 h 419100"/>
                    <a:gd name="connsiteX5" fmla="*/ 186690 w 285750"/>
                    <a:gd name="connsiteY5" fmla="*/ 415290 h 419100"/>
                    <a:gd name="connsiteX6" fmla="*/ 243840 w 285750"/>
                    <a:gd name="connsiteY6" fmla="*/ 350520 h 419100"/>
                    <a:gd name="connsiteX7" fmla="*/ 251460 w 285750"/>
                    <a:gd name="connsiteY7" fmla="*/ 262890 h 419100"/>
                    <a:gd name="connsiteX8" fmla="*/ 285750 w 285750"/>
                    <a:gd name="connsiteY8" fmla="*/ 198120 h 419100"/>
                    <a:gd name="connsiteX9" fmla="*/ 281940 w 285750"/>
                    <a:gd name="connsiteY9" fmla="*/ 114300 h 419100"/>
                    <a:gd name="connsiteX10" fmla="*/ 247650 w 285750"/>
                    <a:gd name="connsiteY10" fmla="*/ 0 h 419100"/>
                    <a:gd name="connsiteX11" fmla="*/ 171450 w 285750"/>
                    <a:gd name="connsiteY11" fmla="*/ 26670 h 419100"/>
                    <a:gd name="connsiteX12" fmla="*/ 41910 w 285750"/>
                    <a:gd name="connsiteY12" fmla="*/ 0 h 419100"/>
                    <a:gd name="connsiteX0" fmla="*/ 41910 w 285750"/>
                    <a:gd name="connsiteY0" fmla="*/ 0 h 419100"/>
                    <a:gd name="connsiteX1" fmla="*/ 0 w 285750"/>
                    <a:gd name="connsiteY1" fmla="*/ 186690 h 419100"/>
                    <a:gd name="connsiteX2" fmla="*/ 38100 w 285750"/>
                    <a:gd name="connsiteY2" fmla="*/ 285750 h 419100"/>
                    <a:gd name="connsiteX3" fmla="*/ 91440 w 285750"/>
                    <a:gd name="connsiteY3" fmla="*/ 419100 h 419100"/>
                    <a:gd name="connsiteX4" fmla="*/ 186690 w 285750"/>
                    <a:gd name="connsiteY4" fmla="*/ 415290 h 419100"/>
                    <a:gd name="connsiteX5" fmla="*/ 243840 w 285750"/>
                    <a:gd name="connsiteY5" fmla="*/ 350520 h 419100"/>
                    <a:gd name="connsiteX6" fmla="*/ 251460 w 285750"/>
                    <a:gd name="connsiteY6" fmla="*/ 262890 h 419100"/>
                    <a:gd name="connsiteX7" fmla="*/ 285750 w 285750"/>
                    <a:gd name="connsiteY7" fmla="*/ 198120 h 419100"/>
                    <a:gd name="connsiteX8" fmla="*/ 281940 w 285750"/>
                    <a:gd name="connsiteY8" fmla="*/ 114300 h 419100"/>
                    <a:gd name="connsiteX9" fmla="*/ 247650 w 285750"/>
                    <a:gd name="connsiteY9" fmla="*/ 0 h 419100"/>
                    <a:gd name="connsiteX10" fmla="*/ 171450 w 285750"/>
                    <a:gd name="connsiteY10" fmla="*/ 26670 h 419100"/>
                    <a:gd name="connsiteX11" fmla="*/ 41910 w 285750"/>
                    <a:gd name="connsiteY11" fmla="*/ 0 h 419100"/>
                    <a:gd name="connsiteX0" fmla="*/ 41910 w 285750"/>
                    <a:gd name="connsiteY0" fmla="*/ 0 h 419112"/>
                    <a:gd name="connsiteX1" fmla="*/ 0 w 285750"/>
                    <a:gd name="connsiteY1" fmla="*/ 186690 h 419112"/>
                    <a:gd name="connsiteX2" fmla="*/ 38100 w 285750"/>
                    <a:gd name="connsiteY2" fmla="*/ 285750 h 419112"/>
                    <a:gd name="connsiteX3" fmla="*/ 91440 w 285750"/>
                    <a:gd name="connsiteY3" fmla="*/ 419100 h 419112"/>
                    <a:gd name="connsiteX4" fmla="*/ 186690 w 285750"/>
                    <a:gd name="connsiteY4" fmla="*/ 415290 h 419112"/>
                    <a:gd name="connsiteX5" fmla="*/ 243840 w 285750"/>
                    <a:gd name="connsiteY5" fmla="*/ 350520 h 419112"/>
                    <a:gd name="connsiteX6" fmla="*/ 251460 w 285750"/>
                    <a:gd name="connsiteY6" fmla="*/ 262890 h 419112"/>
                    <a:gd name="connsiteX7" fmla="*/ 285750 w 285750"/>
                    <a:gd name="connsiteY7" fmla="*/ 198120 h 419112"/>
                    <a:gd name="connsiteX8" fmla="*/ 281940 w 285750"/>
                    <a:gd name="connsiteY8" fmla="*/ 114300 h 419112"/>
                    <a:gd name="connsiteX9" fmla="*/ 247650 w 285750"/>
                    <a:gd name="connsiteY9" fmla="*/ 0 h 419112"/>
                    <a:gd name="connsiteX10" fmla="*/ 171450 w 285750"/>
                    <a:gd name="connsiteY10" fmla="*/ 26670 h 419112"/>
                    <a:gd name="connsiteX11" fmla="*/ 41910 w 285750"/>
                    <a:gd name="connsiteY11" fmla="*/ 0 h 419112"/>
                    <a:gd name="connsiteX0" fmla="*/ 41910 w 285750"/>
                    <a:gd name="connsiteY0" fmla="*/ 0 h 419112"/>
                    <a:gd name="connsiteX1" fmla="*/ 0 w 285750"/>
                    <a:gd name="connsiteY1" fmla="*/ 186690 h 419112"/>
                    <a:gd name="connsiteX2" fmla="*/ 38100 w 285750"/>
                    <a:gd name="connsiteY2" fmla="*/ 285750 h 419112"/>
                    <a:gd name="connsiteX3" fmla="*/ 91440 w 285750"/>
                    <a:gd name="connsiteY3" fmla="*/ 419100 h 419112"/>
                    <a:gd name="connsiteX4" fmla="*/ 186690 w 285750"/>
                    <a:gd name="connsiteY4" fmla="*/ 415290 h 419112"/>
                    <a:gd name="connsiteX5" fmla="*/ 243840 w 285750"/>
                    <a:gd name="connsiteY5" fmla="*/ 350520 h 419112"/>
                    <a:gd name="connsiteX6" fmla="*/ 251460 w 285750"/>
                    <a:gd name="connsiteY6" fmla="*/ 262890 h 419112"/>
                    <a:gd name="connsiteX7" fmla="*/ 285750 w 285750"/>
                    <a:gd name="connsiteY7" fmla="*/ 198120 h 419112"/>
                    <a:gd name="connsiteX8" fmla="*/ 281940 w 285750"/>
                    <a:gd name="connsiteY8" fmla="*/ 114300 h 419112"/>
                    <a:gd name="connsiteX9" fmla="*/ 247650 w 285750"/>
                    <a:gd name="connsiteY9" fmla="*/ 0 h 419112"/>
                    <a:gd name="connsiteX10" fmla="*/ 171450 w 285750"/>
                    <a:gd name="connsiteY10" fmla="*/ 26670 h 419112"/>
                    <a:gd name="connsiteX11" fmla="*/ 41910 w 285750"/>
                    <a:gd name="connsiteY11" fmla="*/ 0 h 419112"/>
                    <a:gd name="connsiteX0" fmla="*/ 41910 w 285750"/>
                    <a:gd name="connsiteY0" fmla="*/ 0 h 427616"/>
                    <a:gd name="connsiteX1" fmla="*/ 0 w 285750"/>
                    <a:gd name="connsiteY1" fmla="*/ 186690 h 427616"/>
                    <a:gd name="connsiteX2" fmla="*/ 38100 w 285750"/>
                    <a:gd name="connsiteY2" fmla="*/ 285750 h 427616"/>
                    <a:gd name="connsiteX3" fmla="*/ 91440 w 285750"/>
                    <a:gd name="connsiteY3" fmla="*/ 419100 h 427616"/>
                    <a:gd name="connsiteX4" fmla="*/ 186690 w 285750"/>
                    <a:gd name="connsiteY4" fmla="*/ 415290 h 427616"/>
                    <a:gd name="connsiteX5" fmla="*/ 251460 w 285750"/>
                    <a:gd name="connsiteY5" fmla="*/ 262890 h 427616"/>
                    <a:gd name="connsiteX6" fmla="*/ 285750 w 285750"/>
                    <a:gd name="connsiteY6" fmla="*/ 198120 h 427616"/>
                    <a:gd name="connsiteX7" fmla="*/ 281940 w 285750"/>
                    <a:gd name="connsiteY7" fmla="*/ 114300 h 427616"/>
                    <a:gd name="connsiteX8" fmla="*/ 247650 w 285750"/>
                    <a:gd name="connsiteY8" fmla="*/ 0 h 427616"/>
                    <a:gd name="connsiteX9" fmla="*/ 171450 w 285750"/>
                    <a:gd name="connsiteY9" fmla="*/ 26670 h 427616"/>
                    <a:gd name="connsiteX10" fmla="*/ 41910 w 285750"/>
                    <a:gd name="connsiteY10" fmla="*/ 0 h 427616"/>
                    <a:gd name="connsiteX0" fmla="*/ 41910 w 285750"/>
                    <a:gd name="connsiteY0" fmla="*/ 0 h 427616"/>
                    <a:gd name="connsiteX1" fmla="*/ 0 w 285750"/>
                    <a:gd name="connsiteY1" fmla="*/ 186690 h 427616"/>
                    <a:gd name="connsiteX2" fmla="*/ 38100 w 285750"/>
                    <a:gd name="connsiteY2" fmla="*/ 285750 h 427616"/>
                    <a:gd name="connsiteX3" fmla="*/ 91440 w 285750"/>
                    <a:gd name="connsiteY3" fmla="*/ 419100 h 427616"/>
                    <a:gd name="connsiteX4" fmla="*/ 186690 w 285750"/>
                    <a:gd name="connsiteY4" fmla="*/ 415290 h 427616"/>
                    <a:gd name="connsiteX5" fmla="*/ 251460 w 285750"/>
                    <a:gd name="connsiteY5" fmla="*/ 262890 h 427616"/>
                    <a:gd name="connsiteX6" fmla="*/ 285750 w 285750"/>
                    <a:gd name="connsiteY6" fmla="*/ 198120 h 427616"/>
                    <a:gd name="connsiteX7" fmla="*/ 281940 w 285750"/>
                    <a:gd name="connsiteY7" fmla="*/ 114300 h 427616"/>
                    <a:gd name="connsiteX8" fmla="*/ 247650 w 285750"/>
                    <a:gd name="connsiteY8" fmla="*/ 0 h 427616"/>
                    <a:gd name="connsiteX9" fmla="*/ 171450 w 285750"/>
                    <a:gd name="connsiteY9" fmla="*/ 26670 h 427616"/>
                    <a:gd name="connsiteX10" fmla="*/ 41910 w 285750"/>
                    <a:gd name="connsiteY10" fmla="*/ 0 h 427616"/>
                    <a:gd name="connsiteX0" fmla="*/ 41910 w 291264"/>
                    <a:gd name="connsiteY0" fmla="*/ 0 h 427616"/>
                    <a:gd name="connsiteX1" fmla="*/ 0 w 291264"/>
                    <a:gd name="connsiteY1" fmla="*/ 186690 h 427616"/>
                    <a:gd name="connsiteX2" fmla="*/ 38100 w 291264"/>
                    <a:gd name="connsiteY2" fmla="*/ 285750 h 427616"/>
                    <a:gd name="connsiteX3" fmla="*/ 91440 w 291264"/>
                    <a:gd name="connsiteY3" fmla="*/ 419100 h 427616"/>
                    <a:gd name="connsiteX4" fmla="*/ 186690 w 291264"/>
                    <a:gd name="connsiteY4" fmla="*/ 415290 h 427616"/>
                    <a:gd name="connsiteX5" fmla="*/ 251460 w 291264"/>
                    <a:gd name="connsiteY5" fmla="*/ 262890 h 427616"/>
                    <a:gd name="connsiteX6" fmla="*/ 285750 w 291264"/>
                    <a:gd name="connsiteY6" fmla="*/ 198120 h 427616"/>
                    <a:gd name="connsiteX7" fmla="*/ 281940 w 291264"/>
                    <a:gd name="connsiteY7" fmla="*/ 114300 h 427616"/>
                    <a:gd name="connsiteX8" fmla="*/ 247650 w 291264"/>
                    <a:gd name="connsiteY8" fmla="*/ 0 h 427616"/>
                    <a:gd name="connsiteX9" fmla="*/ 171450 w 291264"/>
                    <a:gd name="connsiteY9" fmla="*/ 26670 h 427616"/>
                    <a:gd name="connsiteX10" fmla="*/ 41910 w 291264"/>
                    <a:gd name="connsiteY10" fmla="*/ 0 h 427616"/>
                    <a:gd name="connsiteX0" fmla="*/ 41910 w 285762"/>
                    <a:gd name="connsiteY0" fmla="*/ 0 h 427616"/>
                    <a:gd name="connsiteX1" fmla="*/ 0 w 285762"/>
                    <a:gd name="connsiteY1" fmla="*/ 186690 h 427616"/>
                    <a:gd name="connsiteX2" fmla="*/ 38100 w 285762"/>
                    <a:gd name="connsiteY2" fmla="*/ 285750 h 427616"/>
                    <a:gd name="connsiteX3" fmla="*/ 91440 w 285762"/>
                    <a:gd name="connsiteY3" fmla="*/ 419100 h 427616"/>
                    <a:gd name="connsiteX4" fmla="*/ 186690 w 285762"/>
                    <a:gd name="connsiteY4" fmla="*/ 415290 h 427616"/>
                    <a:gd name="connsiteX5" fmla="*/ 251460 w 285762"/>
                    <a:gd name="connsiteY5" fmla="*/ 262890 h 427616"/>
                    <a:gd name="connsiteX6" fmla="*/ 285750 w 285762"/>
                    <a:gd name="connsiteY6" fmla="*/ 198120 h 427616"/>
                    <a:gd name="connsiteX7" fmla="*/ 247650 w 285762"/>
                    <a:gd name="connsiteY7" fmla="*/ 0 h 427616"/>
                    <a:gd name="connsiteX8" fmla="*/ 171450 w 285762"/>
                    <a:gd name="connsiteY8" fmla="*/ 26670 h 427616"/>
                    <a:gd name="connsiteX9" fmla="*/ 41910 w 285762"/>
                    <a:gd name="connsiteY9" fmla="*/ 0 h 427616"/>
                    <a:gd name="connsiteX0" fmla="*/ 41910 w 285764"/>
                    <a:gd name="connsiteY0" fmla="*/ 0 h 424672"/>
                    <a:gd name="connsiteX1" fmla="*/ 0 w 285764"/>
                    <a:gd name="connsiteY1" fmla="*/ 186690 h 424672"/>
                    <a:gd name="connsiteX2" fmla="*/ 38100 w 285764"/>
                    <a:gd name="connsiteY2" fmla="*/ 285750 h 424672"/>
                    <a:gd name="connsiteX3" fmla="*/ 91440 w 285764"/>
                    <a:gd name="connsiteY3" fmla="*/ 419100 h 424672"/>
                    <a:gd name="connsiteX4" fmla="*/ 186690 w 285764"/>
                    <a:gd name="connsiteY4" fmla="*/ 415290 h 424672"/>
                    <a:gd name="connsiteX5" fmla="*/ 243840 w 285764"/>
                    <a:gd name="connsiteY5" fmla="*/ 302895 h 424672"/>
                    <a:gd name="connsiteX6" fmla="*/ 285750 w 285764"/>
                    <a:gd name="connsiteY6" fmla="*/ 198120 h 424672"/>
                    <a:gd name="connsiteX7" fmla="*/ 247650 w 285764"/>
                    <a:gd name="connsiteY7" fmla="*/ 0 h 424672"/>
                    <a:gd name="connsiteX8" fmla="*/ 171450 w 285764"/>
                    <a:gd name="connsiteY8" fmla="*/ 26670 h 424672"/>
                    <a:gd name="connsiteX9" fmla="*/ 41910 w 285764"/>
                    <a:gd name="connsiteY9" fmla="*/ 0 h 424672"/>
                    <a:gd name="connsiteX0" fmla="*/ 41910 w 285764"/>
                    <a:gd name="connsiteY0" fmla="*/ 0 h 429530"/>
                    <a:gd name="connsiteX1" fmla="*/ 0 w 285764"/>
                    <a:gd name="connsiteY1" fmla="*/ 186690 h 429530"/>
                    <a:gd name="connsiteX2" fmla="*/ 38100 w 285764"/>
                    <a:gd name="connsiteY2" fmla="*/ 285750 h 429530"/>
                    <a:gd name="connsiteX3" fmla="*/ 91440 w 285764"/>
                    <a:gd name="connsiteY3" fmla="*/ 419100 h 429530"/>
                    <a:gd name="connsiteX4" fmla="*/ 207645 w 285764"/>
                    <a:gd name="connsiteY4" fmla="*/ 407670 h 429530"/>
                    <a:gd name="connsiteX5" fmla="*/ 243840 w 285764"/>
                    <a:gd name="connsiteY5" fmla="*/ 302895 h 429530"/>
                    <a:gd name="connsiteX6" fmla="*/ 285750 w 285764"/>
                    <a:gd name="connsiteY6" fmla="*/ 198120 h 429530"/>
                    <a:gd name="connsiteX7" fmla="*/ 247650 w 285764"/>
                    <a:gd name="connsiteY7" fmla="*/ 0 h 429530"/>
                    <a:gd name="connsiteX8" fmla="*/ 171450 w 285764"/>
                    <a:gd name="connsiteY8" fmla="*/ 26670 h 429530"/>
                    <a:gd name="connsiteX9" fmla="*/ 41910 w 285764"/>
                    <a:gd name="connsiteY9" fmla="*/ 0 h 429530"/>
                    <a:gd name="connsiteX0" fmla="*/ 41910 w 285764"/>
                    <a:gd name="connsiteY0" fmla="*/ 6694 h 436224"/>
                    <a:gd name="connsiteX1" fmla="*/ 0 w 285764"/>
                    <a:gd name="connsiteY1" fmla="*/ 193384 h 436224"/>
                    <a:gd name="connsiteX2" fmla="*/ 38100 w 285764"/>
                    <a:gd name="connsiteY2" fmla="*/ 292444 h 436224"/>
                    <a:gd name="connsiteX3" fmla="*/ 91440 w 285764"/>
                    <a:gd name="connsiteY3" fmla="*/ 425794 h 436224"/>
                    <a:gd name="connsiteX4" fmla="*/ 207645 w 285764"/>
                    <a:gd name="connsiteY4" fmla="*/ 414364 h 436224"/>
                    <a:gd name="connsiteX5" fmla="*/ 243840 w 285764"/>
                    <a:gd name="connsiteY5" fmla="*/ 309589 h 436224"/>
                    <a:gd name="connsiteX6" fmla="*/ 285750 w 285764"/>
                    <a:gd name="connsiteY6" fmla="*/ 204814 h 436224"/>
                    <a:gd name="connsiteX7" fmla="*/ 247650 w 285764"/>
                    <a:gd name="connsiteY7" fmla="*/ 6694 h 436224"/>
                    <a:gd name="connsiteX8" fmla="*/ 171450 w 285764"/>
                    <a:gd name="connsiteY8" fmla="*/ 33364 h 436224"/>
                    <a:gd name="connsiteX9" fmla="*/ 41910 w 285764"/>
                    <a:gd name="connsiteY9" fmla="*/ 6694 h 436224"/>
                    <a:gd name="connsiteX0" fmla="*/ 41910 w 285764"/>
                    <a:gd name="connsiteY0" fmla="*/ 6694 h 436224"/>
                    <a:gd name="connsiteX1" fmla="*/ 0 w 285764"/>
                    <a:gd name="connsiteY1" fmla="*/ 193384 h 436224"/>
                    <a:gd name="connsiteX2" fmla="*/ 38100 w 285764"/>
                    <a:gd name="connsiteY2" fmla="*/ 292444 h 436224"/>
                    <a:gd name="connsiteX3" fmla="*/ 91440 w 285764"/>
                    <a:gd name="connsiteY3" fmla="*/ 425794 h 436224"/>
                    <a:gd name="connsiteX4" fmla="*/ 207645 w 285764"/>
                    <a:gd name="connsiteY4" fmla="*/ 414364 h 436224"/>
                    <a:gd name="connsiteX5" fmla="*/ 243840 w 285764"/>
                    <a:gd name="connsiteY5" fmla="*/ 309589 h 436224"/>
                    <a:gd name="connsiteX6" fmla="*/ 285750 w 285764"/>
                    <a:gd name="connsiteY6" fmla="*/ 204814 h 436224"/>
                    <a:gd name="connsiteX7" fmla="*/ 247650 w 285764"/>
                    <a:gd name="connsiteY7" fmla="*/ 6694 h 436224"/>
                    <a:gd name="connsiteX8" fmla="*/ 156210 w 285764"/>
                    <a:gd name="connsiteY8" fmla="*/ 33364 h 436224"/>
                    <a:gd name="connsiteX9" fmla="*/ 41910 w 285764"/>
                    <a:gd name="connsiteY9" fmla="*/ 6694 h 436224"/>
                    <a:gd name="connsiteX0" fmla="*/ 41910 w 285764"/>
                    <a:gd name="connsiteY0" fmla="*/ 7467 h 436997"/>
                    <a:gd name="connsiteX1" fmla="*/ 0 w 285764"/>
                    <a:gd name="connsiteY1" fmla="*/ 194157 h 436997"/>
                    <a:gd name="connsiteX2" fmla="*/ 38100 w 285764"/>
                    <a:gd name="connsiteY2" fmla="*/ 293217 h 436997"/>
                    <a:gd name="connsiteX3" fmla="*/ 91440 w 285764"/>
                    <a:gd name="connsiteY3" fmla="*/ 426567 h 436997"/>
                    <a:gd name="connsiteX4" fmla="*/ 207645 w 285764"/>
                    <a:gd name="connsiteY4" fmla="*/ 415137 h 436997"/>
                    <a:gd name="connsiteX5" fmla="*/ 243840 w 285764"/>
                    <a:gd name="connsiteY5" fmla="*/ 310362 h 436997"/>
                    <a:gd name="connsiteX6" fmla="*/ 285750 w 285764"/>
                    <a:gd name="connsiteY6" fmla="*/ 205587 h 436997"/>
                    <a:gd name="connsiteX7" fmla="*/ 247650 w 285764"/>
                    <a:gd name="connsiteY7" fmla="*/ 7467 h 436997"/>
                    <a:gd name="connsiteX8" fmla="*/ 156210 w 285764"/>
                    <a:gd name="connsiteY8" fmla="*/ 34137 h 436997"/>
                    <a:gd name="connsiteX9" fmla="*/ 41910 w 285764"/>
                    <a:gd name="connsiteY9" fmla="*/ 7467 h 436997"/>
                    <a:gd name="connsiteX0" fmla="*/ 41910 w 285764"/>
                    <a:gd name="connsiteY0" fmla="*/ 1105 h 430635"/>
                    <a:gd name="connsiteX1" fmla="*/ 0 w 285764"/>
                    <a:gd name="connsiteY1" fmla="*/ 187795 h 430635"/>
                    <a:gd name="connsiteX2" fmla="*/ 38100 w 285764"/>
                    <a:gd name="connsiteY2" fmla="*/ 286855 h 430635"/>
                    <a:gd name="connsiteX3" fmla="*/ 91440 w 285764"/>
                    <a:gd name="connsiteY3" fmla="*/ 420205 h 430635"/>
                    <a:gd name="connsiteX4" fmla="*/ 207645 w 285764"/>
                    <a:gd name="connsiteY4" fmla="*/ 408775 h 430635"/>
                    <a:gd name="connsiteX5" fmla="*/ 243840 w 285764"/>
                    <a:gd name="connsiteY5" fmla="*/ 304000 h 430635"/>
                    <a:gd name="connsiteX6" fmla="*/ 285750 w 285764"/>
                    <a:gd name="connsiteY6" fmla="*/ 199225 h 430635"/>
                    <a:gd name="connsiteX7" fmla="*/ 247650 w 285764"/>
                    <a:gd name="connsiteY7" fmla="*/ 1105 h 430635"/>
                    <a:gd name="connsiteX8" fmla="*/ 156210 w 285764"/>
                    <a:gd name="connsiteY8" fmla="*/ 27775 h 430635"/>
                    <a:gd name="connsiteX9" fmla="*/ 41910 w 285764"/>
                    <a:gd name="connsiteY9" fmla="*/ 1105 h 430635"/>
                    <a:gd name="connsiteX0" fmla="*/ 41910 w 285764"/>
                    <a:gd name="connsiteY0" fmla="*/ 0 h 429530"/>
                    <a:gd name="connsiteX1" fmla="*/ 0 w 285764"/>
                    <a:gd name="connsiteY1" fmla="*/ 186690 h 429530"/>
                    <a:gd name="connsiteX2" fmla="*/ 38100 w 285764"/>
                    <a:gd name="connsiteY2" fmla="*/ 285750 h 429530"/>
                    <a:gd name="connsiteX3" fmla="*/ 91440 w 285764"/>
                    <a:gd name="connsiteY3" fmla="*/ 419100 h 429530"/>
                    <a:gd name="connsiteX4" fmla="*/ 207645 w 285764"/>
                    <a:gd name="connsiteY4" fmla="*/ 407670 h 429530"/>
                    <a:gd name="connsiteX5" fmla="*/ 243840 w 285764"/>
                    <a:gd name="connsiteY5" fmla="*/ 302895 h 429530"/>
                    <a:gd name="connsiteX6" fmla="*/ 285750 w 285764"/>
                    <a:gd name="connsiteY6" fmla="*/ 198120 h 429530"/>
                    <a:gd name="connsiteX7" fmla="*/ 247650 w 285764"/>
                    <a:gd name="connsiteY7" fmla="*/ 0 h 429530"/>
                    <a:gd name="connsiteX8" fmla="*/ 156210 w 285764"/>
                    <a:gd name="connsiteY8" fmla="*/ 26670 h 429530"/>
                    <a:gd name="connsiteX9" fmla="*/ 41910 w 285764"/>
                    <a:gd name="connsiteY9" fmla="*/ 0 h 429530"/>
                    <a:gd name="connsiteX0" fmla="*/ 41910 w 285764"/>
                    <a:gd name="connsiteY0" fmla="*/ 0 h 429530"/>
                    <a:gd name="connsiteX1" fmla="*/ 0 w 285764"/>
                    <a:gd name="connsiteY1" fmla="*/ 186690 h 429530"/>
                    <a:gd name="connsiteX2" fmla="*/ 38100 w 285764"/>
                    <a:gd name="connsiteY2" fmla="*/ 285750 h 429530"/>
                    <a:gd name="connsiteX3" fmla="*/ 91440 w 285764"/>
                    <a:gd name="connsiteY3" fmla="*/ 419100 h 429530"/>
                    <a:gd name="connsiteX4" fmla="*/ 207645 w 285764"/>
                    <a:gd name="connsiteY4" fmla="*/ 407670 h 429530"/>
                    <a:gd name="connsiteX5" fmla="*/ 243840 w 285764"/>
                    <a:gd name="connsiteY5" fmla="*/ 302895 h 429530"/>
                    <a:gd name="connsiteX6" fmla="*/ 285750 w 285764"/>
                    <a:gd name="connsiteY6" fmla="*/ 198120 h 429530"/>
                    <a:gd name="connsiteX7" fmla="*/ 247650 w 285764"/>
                    <a:gd name="connsiteY7" fmla="*/ 0 h 429530"/>
                    <a:gd name="connsiteX8" fmla="*/ 156210 w 285764"/>
                    <a:gd name="connsiteY8" fmla="*/ 26670 h 429530"/>
                    <a:gd name="connsiteX9" fmla="*/ 41910 w 285764"/>
                    <a:gd name="connsiteY9" fmla="*/ 0 h 429530"/>
                    <a:gd name="connsiteX0" fmla="*/ 41910 w 285764"/>
                    <a:gd name="connsiteY0" fmla="*/ 0 h 429530"/>
                    <a:gd name="connsiteX1" fmla="*/ 0 w 285764"/>
                    <a:gd name="connsiteY1" fmla="*/ 186690 h 429530"/>
                    <a:gd name="connsiteX2" fmla="*/ 38100 w 285764"/>
                    <a:gd name="connsiteY2" fmla="*/ 285750 h 429530"/>
                    <a:gd name="connsiteX3" fmla="*/ 91440 w 285764"/>
                    <a:gd name="connsiteY3" fmla="*/ 419100 h 429530"/>
                    <a:gd name="connsiteX4" fmla="*/ 207645 w 285764"/>
                    <a:gd name="connsiteY4" fmla="*/ 407670 h 429530"/>
                    <a:gd name="connsiteX5" fmla="*/ 243840 w 285764"/>
                    <a:gd name="connsiteY5" fmla="*/ 302895 h 429530"/>
                    <a:gd name="connsiteX6" fmla="*/ 285750 w 285764"/>
                    <a:gd name="connsiteY6" fmla="*/ 198120 h 429530"/>
                    <a:gd name="connsiteX7" fmla="*/ 247650 w 285764"/>
                    <a:gd name="connsiteY7" fmla="*/ 0 h 429530"/>
                    <a:gd name="connsiteX8" fmla="*/ 156210 w 285764"/>
                    <a:gd name="connsiteY8" fmla="*/ 26670 h 429530"/>
                    <a:gd name="connsiteX9" fmla="*/ 41910 w 285764"/>
                    <a:gd name="connsiteY9" fmla="*/ 0 h 42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64" h="429530">
                      <a:moveTo>
                        <a:pt x="41910" y="0"/>
                      </a:moveTo>
                      <a:cubicBezTo>
                        <a:pt x="22704" y="25375"/>
                        <a:pt x="635" y="139065"/>
                        <a:pt x="0" y="186690"/>
                      </a:cubicBezTo>
                      <a:lnTo>
                        <a:pt x="38100" y="285750"/>
                      </a:lnTo>
                      <a:cubicBezTo>
                        <a:pt x="53340" y="324485"/>
                        <a:pt x="63183" y="398780"/>
                        <a:pt x="91440" y="419100"/>
                      </a:cubicBezTo>
                      <a:cubicBezTo>
                        <a:pt x="119698" y="439420"/>
                        <a:pt x="182245" y="427037"/>
                        <a:pt x="207645" y="407670"/>
                      </a:cubicBezTo>
                      <a:cubicBezTo>
                        <a:pt x="233045" y="388303"/>
                        <a:pt x="230823" y="337820"/>
                        <a:pt x="243840" y="302895"/>
                      </a:cubicBezTo>
                      <a:cubicBezTo>
                        <a:pt x="256857" y="267970"/>
                        <a:pt x="285115" y="248602"/>
                        <a:pt x="285750" y="198120"/>
                      </a:cubicBezTo>
                      <a:cubicBezTo>
                        <a:pt x="286385" y="147638"/>
                        <a:pt x="266700" y="28575"/>
                        <a:pt x="247650" y="0"/>
                      </a:cubicBezTo>
                      <a:lnTo>
                        <a:pt x="156210" y="26670"/>
                      </a:lnTo>
                      <a:cubicBezTo>
                        <a:pt x="121920" y="26670"/>
                        <a:pt x="99060" y="13335"/>
                        <a:pt x="41910" y="0"/>
                      </a:cubicBezTo>
                      <a:close/>
                    </a:path>
                  </a:pathLst>
                </a:custGeom>
                <a:solidFill>
                  <a:srgbClr val="CFB09F"/>
                </a:solidFill>
                <a:ln>
                  <a:noFill/>
                </a:ln>
                <a:effectLst>
                  <a:outerShdw blurRad="44450" dist="27940" dir="5400000" algn="ctr">
                    <a:srgbClr val="000000">
                      <a:alpha val="32000"/>
                    </a:srgbClr>
                  </a:outerShdw>
                </a:effectLst>
                <a:scene3d>
                  <a:camera prst="orthographicFront">
                    <a:rot lat="0" lon="0" rev="0"/>
                  </a:camera>
                  <a:lightRig rig="balanced" dir="t">
                    <a:rot lat="0" lon="0" rev="9000000"/>
                  </a:lightRig>
                </a:scene3d>
                <a:sp3d prstMaterial="matte">
                  <a:bevelT w="101600" h="31750" prst="softRound"/>
                </a:sp3d>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defRPr/>
                  </a:pPr>
                  <a:endParaRPr lang="en-US" sz="1350" dirty="0">
                    <a:solidFill>
                      <a:srgbClr val="000000"/>
                    </a:solidFill>
                    <a:latin typeface="Arial"/>
                    <a:ea typeface="ＭＳ Ｐゴシック"/>
                    <a:cs typeface="Arial"/>
                  </a:endParaRPr>
                </a:p>
              </p:txBody>
            </p:sp>
            <p:sp>
              <p:nvSpPr>
                <p:cNvPr id="105" name="Freeform 51">
                  <a:extLst>
                    <a:ext uri="{FF2B5EF4-FFF2-40B4-BE49-F238E27FC236}">
                      <a16:creationId xmlns:a16="http://schemas.microsoft.com/office/drawing/2014/main" id="{9DD65537-FB98-49B4-BB9F-E8297E9B50B6}"/>
                    </a:ext>
                  </a:extLst>
                </p:cNvPr>
                <p:cNvSpPr>
                  <a:spLocks/>
                </p:cNvSpPr>
                <p:nvPr/>
              </p:nvSpPr>
              <p:spPr bwMode="auto">
                <a:xfrm>
                  <a:off x="6249902" y="2090888"/>
                  <a:ext cx="118094" cy="118094"/>
                </a:xfrm>
                <a:custGeom>
                  <a:avLst/>
                  <a:gdLst>
                    <a:gd name="T0" fmla="*/ 69 w 138"/>
                    <a:gd name="T1" fmla="*/ 138 h 138"/>
                    <a:gd name="T2" fmla="*/ 69 w 138"/>
                    <a:gd name="T3" fmla="*/ 138 h 138"/>
                    <a:gd name="T4" fmla="*/ 83 w 138"/>
                    <a:gd name="T5" fmla="*/ 136 h 138"/>
                    <a:gd name="T6" fmla="*/ 96 w 138"/>
                    <a:gd name="T7" fmla="*/ 133 h 138"/>
                    <a:gd name="T8" fmla="*/ 108 w 138"/>
                    <a:gd name="T9" fmla="*/ 126 h 138"/>
                    <a:gd name="T10" fmla="*/ 118 w 138"/>
                    <a:gd name="T11" fmla="*/ 117 h 138"/>
                    <a:gd name="T12" fmla="*/ 127 w 138"/>
                    <a:gd name="T13" fmla="*/ 107 h 138"/>
                    <a:gd name="T14" fmla="*/ 133 w 138"/>
                    <a:gd name="T15" fmla="*/ 96 h 138"/>
                    <a:gd name="T16" fmla="*/ 137 w 138"/>
                    <a:gd name="T17" fmla="*/ 83 h 138"/>
                    <a:gd name="T18" fmla="*/ 138 w 138"/>
                    <a:gd name="T19" fmla="*/ 69 h 138"/>
                    <a:gd name="T20" fmla="*/ 138 w 138"/>
                    <a:gd name="T21" fmla="*/ 69 h 138"/>
                    <a:gd name="T22" fmla="*/ 137 w 138"/>
                    <a:gd name="T23" fmla="*/ 55 h 138"/>
                    <a:gd name="T24" fmla="*/ 133 w 138"/>
                    <a:gd name="T25" fmla="*/ 42 h 138"/>
                    <a:gd name="T26" fmla="*/ 127 w 138"/>
                    <a:gd name="T27" fmla="*/ 30 h 138"/>
                    <a:gd name="T28" fmla="*/ 118 w 138"/>
                    <a:gd name="T29" fmla="*/ 20 h 138"/>
                    <a:gd name="T30" fmla="*/ 108 w 138"/>
                    <a:gd name="T31" fmla="*/ 13 h 138"/>
                    <a:gd name="T32" fmla="*/ 96 w 138"/>
                    <a:gd name="T33" fmla="*/ 6 h 138"/>
                    <a:gd name="T34" fmla="*/ 83 w 138"/>
                    <a:gd name="T35" fmla="*/ 1 h 138"/>
                    <a:gd name="T36" fmla="*/ 69 w 138"/>
                    <a:gd name="T37" fmla="*/ 0 h 138"/>
                    <a:gd name="T38" fmla="*/ 69 w 138"/>
                    <a:gd name="T39" fmla="*/ 0 h 138"/>
                    <a:gd name="T40" fmla="*/ 55 w 138"/>
                    <a:gd name="T41" fmla="*/ 1 h 138"/>
                    <a:gd name="T42" fmla="*/ 43 w 138"/>
                    <a:gd name="T43" fmla="*/ 6 h 138"/>
                    <a:gd name="T44" fmla="*/ 31 w 138"/>
                    <a:gd name="T45" fmla="*/ 13 h 138"/>
                    <a:gd name="T46" fmla="*/ 21 w 138"/>
                    <a:gd name="T47" fmla="*/ 20 h 138"/>
                    <a:gd name="T48" fmla="*/ 12 w 138"/>
                    <a:gd name="T49" fmla="*/ 30 h 138"/>
                    <a:gd name="T50" fmla="*/ 6 w 138"/>
                    <a:gd name="T51" fmla="*/ 42 h 138"/>
                    <a:gd name="T52" fmla="*/ 2 w 138"/>
                    <a:gd name="T53" fmla="*/ 55 h 138"/>
                    <a:gd name="T54" fmla="*/ 0 w 138"/>
                    <a:gd name="T55" fmla="*/ 69 h 138"/>
                    <a:gd name="T56" fmla="*/ 0 w 138"/>
                    <a:gd name="T57" fmla="*/ 69 h 138"/>
                    <a:gd name="T58" fmla="*/ 2 w 138"/>
                    <a:gd name="T59" fmla="*/ 83 h 138"/>
                    <a:gd name="T60" fmla="*/ 6 w 138"/>
                    <a:gd name="T61" fmla="*/ 96 h 138"/>
                    <a:gd name="T62" fmla="*/ 12 w 138"/>
                    <a:gd name="T63" fmla="*/ 107 h 138"/>
                    <a:gd name="T64" fmla="*/ 21 w 138"/>
                    <a:gd name="T65" fmla="*/ 117 h 138"/>
                    <a:gd name="T66" fmla="*/ 31 w 138"/>
                    <a:gd name="T67" fmla="*/ 126 h 138"/>
                    <a:gd name="T68" fmla="*/ 43 w 138"/>
                    <a:gd name="T69" fmla="*/ 133 h 138"/>
                    <a:gd name="T70" fmla="*/ 55 w 138"/>
                    <a:gd name="T71" fmla="*/ 136 h 138"/>
                    <a:gd name="T72" fmla="*/ 69 w 138"/>
                    <a:gd name="T7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38">
                      <a:moveTo>
                        <a:pt x="69" y="138"/>
                      </a:moveTo>
                      <a:lnTo>
                        <a:pt x="69" y="138"/>
                      </a:lnTo>
                      <a:lnTo>
                        <a:pt x="83" y="136"/>
                      </a:lnTo>
                      <a:lnTo>
                        <a:pt x="96" y="133"/>
                      </a:lnTo>
                      <a:lnTo>
                        <a:pt x="108" y="126"/>
                      </a:lnTo>
                      <a:lnTo>
                        <a:pt x="118" y="117"/>
                      </a:lnTo>
                      <a:lnTo>
                        <a:pt x="127" y="107"/>
                      </a:lnTo>
                      <a:lnTo>
                        <a:pt x="133" y="96"/>
                      </a:lnTo>
                      <a:lnTo>
                        <a:pt x="137" y="83"/>
                      </a:lnTo>
                      <a:lnTo>
                        <a:pt x="138" y="69"/>
                      </a:lnTo>
                      <a:lnTo>
                        <a:pt x="138" y="69"/>
                      </a:lnTo>
                      <a:lnTo>
                        <a:pt x="137" y="55"/>
                      </a:lnTo>
                      <a:lnTo>
                        <a:pt x="133" y="42"/>
                      </a:lnTo>
                      <a:lnTo>
                        <a:pt x="127" y="30"/>
                      </a:lnTo>
                      <a:lnTo>
                        <a:pt x="118" y="20"/>
                      </a:lnTo>
                      <a:lnTo>
                        <a:pt x="108" y="13"/>
                      </a:lnTo>
                      <a:lnTo>
                        <a:pt x="96" y="6"/>
                      </a:lnTo>
                      <a:lnTo>
                        <a:pt x="83" y="1"/>
                      </a:lnTo>
                      <a:lnTo>
                        <a:pt x="69" y="0"/>
                      </a:lnTo>
                      <a:lnTo>
                        <a:pt x="69" y="0"/>
                      </a:lnTo>
                      <a:lnTo>
                        <a:pt x="55" y="1"/>
                      </a:lnTo>
                      <a:lnTo>
                        <a:pt x="43" y="6"/>
                      </a:lnTo>
                      <a:lnTo>
                        <a:pt x="31" y="13"/>
                      </a:lnTo>
                      <a:lnTo>
                        <a:pt x="21" y="20"/>
                      </a:lnTo>
                      <a:lnTo>
                        <a:pt x="12" y="30"/>
                      </a:lnTo>
                      <a:lnTo>
                        <a:pt x="6" y="42"/>
                      </a:lnTo>
                      <a:lnTo>
                        <a:pt x="2" y="55"/>
                      </a:lnTo>
                      <a:lnTo>
                        <a:pt x="0" y="69"/>
                      </a:lnTo>
                      <a:lnTo>
                        <a:pt x="0" y="69"/>
                      </a:lnTo>
                      <a:lnTo>
                        <a:pt x="2" y="83"/>
                      </a:lnTo>
                      <a:lnTo>
                        <a:pt x="6" y="96"/>
                      </a:lnTo>
                      <a:lnTo>
                        <a:pt x="12" y="107"/>
                      </a:lnTo>
                      <a:lnTo>
                        <a:pt x="21" y="117"/>
                      </a:lnTo>
                      <a:lnTo>
                        <a:pt x="31" y="126"/>
                      </a:lnTo>
                      <a:lnTo>
                        <a:pt x="43" y="133"/>
                      </a:lnTo>
                      <a:lnTo>
                        <a:pt x="55" y="136"/>
                      </a:lnTo>
                      <a:lnTo>
                        <a:pt x="69" y="138"/>
                      </a:lnTo>
                      <a:close/>
                    </a:path>
                  </a:pathLst>
                </a:cu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06" name="Freeform 51">
                  <a:extLst>
                    <a:ext uri="{FF2B5EF4-FFF2-40B4-BE49-F238E27FC236}">
                      <a16:creationId xmlns:a16="http://schemas.microsoft.com/office/drawing/2014/main" id="{42B8E6A8-987E-48BA-B639-A16855915DC7}"/>
                    </a:ext>
                  </a:extLst>
                </p:cNvPr>
                <p:cNvSpPr>
                  <a:spLocks/>
                </p:cNvSpPr>
                <p:nvPr/>
              </p:nvSpPr>
              <p:spPr bwMode="auto">
                <a:xfrm>
                  <a:off x="6289165" y="2252192"/>
                  <a:ext cx="118094" cy="118094"/>
                </a:xfrm>
                <a:custGeom>
                  <a:avLst/>
                  <a:gdLst>
                    <a:gd name="T0" fmla="*/ 69 w 138"/>
                    <a:gd name="T1" fmla="*/ 138 h 138"/>
                    <a:gd name="T2" fmla="*/ 69 w 138"/>
                    <a:gd name="T3" fmla="*/ 138 h 138"/>
                    <a:gd name="T4" fmla="*/ 83 w 138"/>
                    <a:gd name="T5" fmla="*/ 136 h 138"/>
                    <a:gd name="T6" fmla="*/ 96 w 138"/>
                    <a:gd name="T7" fmla="*/ 133 h 138"/>
                    <a:gd name="T8" fmla="*/ 108 w 138"/>
                    <a:gd name="T9" fmla="*/ 126 h 138"/>
                    <a:gd name="T10" fmla="*/ 118 w 138"/>
                    <a:gd name="T11" fmla="*/ 117 h 138"/>
                    <a:gd name="T12" fmla="*/ 127 w 138"/>
                    <a:gd name="T13" fmla="*/ 107 h 138"/>
                    <a:gd name="T14" fmla="*/ 133 w 138"/>
                    <a:gd name="T15" fmla="*/ 96 h 138"/>
                    <a:gd name="T16" fmla="*/ 137 w 138"/>
                    <a:gd name="T17" fmla="*/ 83 h 138"/>
                    <a:gd name="T18" fmla="*/ 138 w 138"/>
                    <a:gd name="T19" fmla="*/ 69 h 138"/>
                    <a:gd name="T20" fmla="*/ 138 w 138"/>
                    <a:gd name="T21" fmla="*/ 69 h 138"/>
                    <a:gd name="T22" fmla="*/ 137 w 138"/>
                    <a:gd name="T23" fmla="*/ 55 h 138"/>
                    <a:gd name="T24" fmla="*/ 133 w 138"/>
                    <a:gd name="T25" fmla="*/ 42 h 138"/>
                    <a:gd name="T26" fmla="*/ 127 w 138"/>
                    <a:gd name="T27" fmla="*/ 30 h 138"/>
                    <a:gd name="T28" fmla="*/ 118 w 138"/>
                    <a:gd name="T29" fmla="*/ 20 h 138"/>
                    <a:gd name="T30" fmla="*/ 108 w 138"/>
                    <a:gd name="T31" fmla="*/ 13 h 138"/>
                    <a:gd name="T32" fmla="*/ 96 w 138"/>
                    <a:gd name="T33" fmla="*/ 6 h 138"/>
                    <a:gd name="T34" fmla="*/ 83 w 138"/>
                    <a:gd name="T35" fmla="*/ 1 h 138"/>
                    <a:gd name="T36" fmla="*/ 69 w 138"/>
                    <a:gd name="T37" fmla="*/ 0 h 138"/>
                    <a:gd name="T38" fmla="*/ 69 w 138"/>
                    <a:gd name="T39" fmla="*/ 0 h 138"/>
                    <a:gd name="T40" fmla="*/ 55 w 138"/>
                    <a:gd name="T41" fmla="*/ 1 h 138"/>
                    <a:gd name="T42" fmla="*/ 43 w 138"/>
                    <a:gd name="T43" fmla="*/ 6 h 138"/>
                    <a:gd name="T44" fmla="*/ 31 w 138"/>
                    <a:gd name="T45" fmla="*/ 13 h 138"/>
                    <a:gd name="T46" fmla="*/ 21 w 138"/>
                    <a:gd name="T47" fmla="*/ 20 h 138"/>
                    <a:gd name="T48" fmla="*/ 12 w 138"/>
                    <a:gd name="T49" fmla="*/ 30 h 138"/>
                    <a:gd name="T50" fmla="*/ 6 w 138"/>
                    <a:gd name="T51" fmla="*/ 42 h 138"/>
                    <a:gd name="T52" fmla="*/ 2 w 138"/>
                    <a:gd name="T53" fmla="*/ 55 h 138"/>
                    <a:gd name="T54" fmla="*/ 0 w 138"/>
                    <a:gd name="T55" fmla="*/ 69 h 138"/>
                    <a:gd name="T56" fmla="*/ 0 w 138"/>
                    <a:gd name="T57" fmla="*/ 69 h 138"/>
                    <a:gd name="T58" fmla="*/ 2 w 138"/>
                    <a:gd name="T59" fmla="*/ 83 h 138"/>
                    <a:gd name="T60" fmla="*/ 6 w 138"/>
                    <a:gd name="T61" fmla="*/ 96 h 138"/>
                    <a:gd name="T62" fmla="*/ 12 w 138"/>
                    <a:gd name="T63" fmla="*/ 107 h 138"/>
                    <a:gd name="T64" fmla="*/ 21 w 138"/>
                    <a:gd name="T65" fmla="*/ 117 h 138"/>
                    <a:gd name="T66" fmla="*/ 31 w 138"/>
                    <a:gd name="T67" fmla="*/ 126 h 138"/>
                    <a:gd name="T68" fmla="*/ 43 w 138"/>
                    <a:gd name="T69" fmla="*/ 133 h 138"/>
                    <a:gd name="T70" fmla="*/ 55 w 138"/>
                    <a:gd name="T71" fmla="*/ 136 h 138"/>
                    <a:gd name="T72" fmla="*/ 69 w 138"/>
                    <a:gd name="T7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38">
                      <a:moveTo>
                        <a:pt x="69" y="138"/>
                      </a:moveTo>
                      <a:lnTo>
                        <a:pt x="69" y="138"/>
                      </a:lnTo>
                      <a:lnTo>
                        <a:pt x="83" y="136"/>
                      </a:lnTo>
                      <a:lnTo>
                        <a:pt x="96" y="133"/>
                      </a:lnTo>
                      <a:lnTo>
                        <a:pt x="108" y="126"/>
                      </a:lnTo>
                      <a:lnTo>
                        <a:pt x="118" y="117"/>
                      </a:lnTo>
                      <a:lnTo>
                        <a:pt x="127" y="107"/>
                      </a:lnTo>
                      <a:lnTo>
                        <a:pt x="133" y="96"/>
                      </a:lnTo>
                      <a:lnTo>
                        <a:pt x="137" y="83"/>
                      </a:lnTo>
                      <a:lnTo>
                        <a:pt x="138" y="69"/>
                      </a:lnTo>
                      <a:lnTo>
                        <a:pt x="138" y="69"/>
                      </a:lnTo>
                      <a:lnTo>
                        <a:pt x="137" y="55"/>
                      </a:lnTo>
                      <a:lnTo>
                        <a:pt x="133" y="42"/>
                      </a:lnTo>
                      <a:lnTo>
                        <a:pt x="127" y="30"/>
                      </a:lnTo>
                      <a:lnTo>
                        <a:pt x="118" y="20"/>
                      </a:lnTo>
                      <a:lnTo>
                        <a:pt x="108" y="13"/>
                      </a:lnTo>
                      <a:lnTo>
                        <a:pt x="96" y="6"/>
                      </a:lnTo>
                      <a:lnTo>
                        <a:pt x="83" y="1"/>
                      </a:lnTo>
                      <a:lnTo>
                        <a:pt x="69" y="0"/>
                      </a:lnTo>
                      <a:lnTo>
                        <a:pt x="69" y="0"/>
                      </a:lnTo>
                      <a:lnTo>
                        <a:pt x="55" y="1"/>
                      </a:lnTo>
                      <a:lnTo>
                        <a:pt x="43" y="6"/>
                      </a:lnTo>
                      <a:lnTo>
                        <a:pt x="31" y="13"/>
                      </a:lnTo>
                      <a:lnTo>
                        <a:pt x="21" y="20"/>
                      </a:lnTo>
                      <a:lnTo>
                        <a:pt x="12" y="30"/>
                      </a:lnTo>
                      <a:lnTo>
                        <a:pt x="6" y="42"/>
                      </a:lnTo>
                      <a:lnTo>
                        <a:pt x="2" y="55"/>
                      </a:lnTo>
                      <a:lnTo>
                        <a:pt x="0" y="69"/>
                      </a:lnTo>
                      <a:lnTo>
                        <a:pt x="0" y="69"/>
                      </a:lnTo>
                      <a:lnTo>
                        <a:pt x="2" y="83"/>
                      </a:lnTo>
                      <a:lnTo>
                        <a:pt x="6" y="96"/>
                      </a:lnTo>
                      <a:lnTo>
                        <a:pt x="12" y="107"/>
                      </a:lnTo>
                      <a:lnTo>
                        <a:pt x="21" y="117"/>
                      </a:lnTo>
                      <a:lnTo>
                        <a:pt x="31" y="126"/>
                      </a:lnTo>
                      <a:lnTo>
                        <a:pt x="43" y="133"/>
                      </a:lnTo>
                      <a:lnTo>
                        <a:pt x="55" y="136"/>
                      </a:lnTo>
                      <a:lnTo>
                        <a:pt x="69" y="138"/>
                      </a:lnTo>
                      <a:close/>
                    </a:path>
                  </a:pathLst>
                </a:cu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07" name="Freeform 51">
                  <a:extLst>
                    <a:ext uri="{FF2B5EF4-FFF2-40B4-BE49-F238E27FC236}">
                      <a16:creationId xmlns:a16="http://schemas.microsoft.com/office/drawing/2014/main" id="{761C96F2-7464-48A9-A705-FFC5F94C62C1}"/>
                    </a:ext>
                  </a:extLst>
                </p:cNvPr>
                <p:cNvSpPr>
                  <a:spLocks/>
                </p:cNvSpPr>
                <p:nvPr/>
              </p:nvSpPr>
              <p:spPr bwMode="auto">
                <a:xfrm>
                  <a:off x="6401335" y="2322648"/>
                  <a:ext cx="118094" cy="118094"/>
                </a:xfrm>
                <a:custGeom>
                  <a:avLst/>
                  <a:gdLst>
                    <a:gd name="T0" fmla="*/ 69 w 138"/>
                    <a:gd name="T1" fmla="*/ 138 h 138"/>
                    <a:gd name="T2" fmla="*/ 69 w 138"/>
                    <a:gd name="T3" fmla="*/ 138 h 138"/>
                    <a:gd name="T4" fmla="*/ 83 w 138"/>
                    <a:gd name="T5" fmla="*/ 136 h 138"/>
                    <a:gd name="T6" fmla="*/ 96 w 138"/>
                    <a:gd name="T7" fmla="*/ 133 h 138"/>
                    <a:gd name="T8" fmla="*/ 108 w 138"/>
                    <a:gd name="T9" fmla="*/ 126 h 138"/>
                    <a:gd name="T10" fmla="*/ 118 w 138"/>
                    <a:gd name="T11" fmla="*/ 117 h 138"/>
                    <a:gd name="T12" fmla="*/ 127 w 138"/>
                    <a:gd name="T13" fmla="*/ 107 h 138"/>
                    <a:gd name="T14" fmla="*/ 133 w 138"/>
                    <a:gd name="T15" fmla="*/ 96 h 138"/>
                    <a:gd name="T16" fmla="*/ 137 w 138"/>
                    <a:gd name="T17" fmla="*/ 83 h 138"/>
                    <a:gd name="T18" fmla="*/ 138 w 138"/>
                    <a:gd name="T19" fmla="*/ 69 h 138"/>
                    <a:gd name="T20" fmla="*/ 138 w 138"/>
                    <a:gd name="T21" fmla="*/ 69 h 138"/>
                    <a:gd name="T22" fmla="*/ 137 w 138"/>
                    <a:gd name="T23" fmla="*/ 55 h 138"/>
                    <a:gd name="T24" fmla="*/ 133 w 138"/>
                    <a:gd name="T25" fmla="*/ 42 h 138"/>
                    <a:gd name="T26" fmla="*/ 127 w 138"/>
                    <a:gd name="T27" fmla="*/ 30 h 138"/>
                    <a:gd name="T28" fmla="*/ 118 w 138"/>
                    <a:gd name="T29" fmla="*/ 20 h 138"/>
                    <a:gd name="T30" fmla="*/ 108 w 138"/>
                    <a:gd name="T31" fmla="*/ 13 h 138"/>
                    <a:gd name="T32" fmla="*/ 96 w 138"/>
                    <a:gd name="T33" fmla="*/ 6 h 138"/>
                    <a:gd name="T34" fmla="*/ 83 w 138"/>
                    <a:gd name="T35" fmla="*/ 1 h 138"/>
                    <a:gd name="T36" fmla="*/ 69 w 138"/>
                    <a:gd name="T37" fmla="*/ 0 h 138"/>
                    <a:gd name="T38" fmla="*/ 69 w 138"/>
                    <a:gd name="T39" fmla="*/ 0 h 138"/>
                    <a:gd name="T40" fmla="*/ 55 w 138"/>
                    <a:gd name="T41" fmla="*/ 1 h 138"/>
                    <a:gd name="T42" fmla="*/ 43 w 138"/>
                    <a:gd name="T43" fmla="*/ 6 h 138"/>
                    <a:gd name="T44" fmla="*/ 31 w 138"/>
                    <a:gd name="T45" fmla="*/ 13 h 138"/>
                    <a:gd name="T46" fmla="*/ 21 w 138"/>
                    <a:gd name="T47" fmla="*/ 20 h 138"/>
                    <a:gd name="T48" fmla="*/ 12 w 138"/>
                    <a:gd name="T49" fmla="*/ 30 h 138"/>
                    <a:gd name="T50" fmla="*/ 6 w 138"/>
                    <a:gd name="T51" fmla="*/ 42 h 138"/>
                    <a:gd name="T52" fmla="*/ 2 w 138"/>
                    <a:gd name="T53" fmla="*/ 55 h 138"/>
                    <a:gd name="T54" fmla="*/ 0 w 138"/>
                    <a:gd name="T55" fmla="*/ 69 h 138"/>
                    <a:gd name="T56" fmla="*/ 0 w 138"/>
                    <a:gd name="T57" fmla="*/ 69 h 138"/>
                    <a:gd name="T58" fmla="*/ 2 w 138"/>
                    <a:gd name="T59" fmla="*/ 83 h 138"/>
                    <a:gd name="T60" fmla="*/ 6 w 138"/>
                    <a:gd name="T61" fmla="*/ 96 h 138"/>
                    <a:gd name="T62" fmla="*/ 12 w 138"/>
                    <a:gd name="T63" fmla="*/ 107 h 138"/>
                    <a:gd name="T64" fmla="*/ 21 w 138"/>
                    <a:gd name="T65" fmla="*/ 117 h 138"/>
                    <a:gd name="T66" fmla="*/ 31 w 138"/>
                    <a:gd name="T67" fmla="*/ 126 h 138"/>
                    <a:gd name="T68" fmla="*/ 43 w 138"/>
                    <a:gd name="T69" fmla="*/ 133 h 138"/>
                    <a:gd name="T70" fmla="*/ 55 w 138"/>
                    <a:gd name="T71" fmla="*/ 136 h 138"/>
                    <a:gd name="T72" fmla="*/ 69 w 138"/>
                    <a:gd name="T7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38">
                      <a:moveTo>
                        <a:pt x="69" y="138"/>
                      </a:moveTo>
                      <a:lnTo>
                        <a:pt x="69" y="138"/>
                      </a:lnTo>
                      <a:lnTo>
                        <a:pt x="83" y="136"/>
                      </a:lnTo>
                      <a:lnTo>
                        <a:pt x="96" y="133"/>
                      </a:lnTo>
                      <a:lnTo>
                        <a:pt x="108" y="126"/>
                      </a:lnTo>
                      <a:lnTo>
                        <a:pt x="118" y="117"/>
                      </a:lnTo>
                      <a:lnTo>
                        <a:pt x="127" y="107"/>
                      </a:lnTo>
                      <a:lnTo>
                        <a:pt x="133" y="96"/>
                      </a:lnTo>
                      <a:lnTo>
                        <a:pt x="137" y="83"/>
                      </a:lnTo>
                      <a:lnTo>
                        <a:pt x="138" y="69"/>
                      </a:lnTo>
                      <a:lnTo>
                        <a:pt x="138" y="69"/>
                      </a:lnTo>
                      <a:lnTo>
                        <a:pt x="137" y="55"/>
                      </a:lnTo>
                      <a:lnTo>
                        <a:pt x="133" y="42"/>
                      </a:lnTo>
                      <a:lnTo>
                        <a:pt x="127" y="30"/>
                      </a:lnTo>
                      <a:lnTo>
                        <a:pt x="118" y="20"/>
                      </a:lnTo>
                      <a:lnTo>
                        <a:pt x="108" y="13"/>
                      </a:lnTo>
                      <a:lnTo>
                        <a:pt x="96" y="6"/>
                      </a:lnTo>
                      <a:lnTo>
                        <a:pt x="83" y="1"/>
                      </a:lnTo>
                      <a:lnTo>
                        <a:pt x="69" y="0"/>
                      </a:lnTo>
                      <a:lnTo>
                        <a:pt x="69" y="0"/>
                      </a:lnTo>
                      <a:lnTo>
                        <a:pt x="55" y="1"/>
                      </a:lnTo>
                      <a:lnTo>
                        <a:pt x="43" y="6"/>
                      </a:lnTo>
                      <a:lnTo>
                        <a:pt x="31" y="13"/>
                      </a:lnTo>
                      <a:lnTo>
                        <a:pt x="21" y="20"/>
                      </a:lnTo>
                      <a:lnTo>
                        <a:pt x="12" y="30"/>
                      </a:lnTo>
                      <a:lnTo>
                        <a:pt x="6" y="42"/>
                      </a:lnTo>
                      <a:lnTo>
                        <a:pt x="2" y="55"/>
                      </a:lnTo>
                      <a:lnTo>
                        <a:pt x="0" y="69"/>
                      </a:lnTo>
                      <a:lnTo>
                        <a:pt x="0" y="69"/>
                      </a:lnTo>
                      <a:lnTo>
                        <a:pt x="2" y="83"/>
                      </a:lnTo>
                      <a:lnTo>
                        <a:pt x="6" y="96"/>
                      </a:lnTo>
                      <a:lnTo>
                        <a:pt x="12" y="107"/>
                      </a:lnTo>
                      <a:lnTo>
                        <a:pt x="21" y="117"/>
                      </a:lnTo>
                      <a:lnTo>
                        <a:pt x="31" y="126"/>
                      </a:lnTo>
                      <a:lnTo>
                        <a:pt x="43" y="133"/>
                      </a:lnTo>
                      <a:lnTo>
                        <a:pt x="55" y="136"/>
                      </a:lnTo>
                      <a:lnTo>
                        <a:pt x="69" y="138"/>
                      </a:lnTo>
                      <a:close/>
                    </a:path>
                  </a:pathLst>
                </a:cu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08" name="Freeform 51">
                  <a:extLst>
                    <a:ext uri="{FF2B5EF4-FFF2-40B4-BE49-F238E27FC236}">
                      <a16:creationId xmlns:a16="http://schemas.microsoft.com/office/drawing/2014/main" id="{3198E69F-5FCF-4A62-9DFE-61E4AC516970}"/>
                    </a:ext>
                  </a:extLst>
                </p:cNvPr>
                <p:cNvSpPr>
                  <a:spLocks/>
                </p:cNvSpPr>
                <p:nvPr/>
              </p:nvSpPr>
              <p:spPr bwMode="auto">
                <a:xfrm>
                  <a:off x="6354578" y="2411719"/>
                  <a:ext cx="118094" cy="118094"/>
                </a:xfrm>
                <a:custGeom>
                  <a:avLst/>
                  <a:gdLst>
                    <a:gd name="T0" fmla="*/ 69 w 138"/>
                    <a:gd name="T1" fmla="*/ 138 h 138"/>
                    <a:gd name="T2" fmla="*/ 69 w 138"/>
                    <a:gd name="T3" fmla="*/ 138 h 138"/>
                    <a:gd name="T4" fmla="*/ 83 w 138"/>
                    <a:gd name="T5" fmla="*/ 136 h 138"/>
                    <a:gd name="T6" fmla="*/ 96 w 138"/>
                    <a:gd name="T7" fmla="*/ 133 h 138"/>
                    <a:gd name="T8" fmla="*/ 108 w 138"/>
                    <a:gd name="T9" fmla="*/ 126 h 138"/>
                    <a:gd name="T10" fmla="*/ 118 w 138"/>
                    <a:gd name="T11" fmla="*/ 117 h 138"/>
                    <a:gd name="T12" fmla="*/ 127 w 138"/>
                    <a:gd name="T13" fmla="*/ 107 h 138"/>
                    <a:gd name="T14" fmla="*/ 133 w 138"/>
                    <a:gd name="T15" fmla="*/ 96 h 138"/>
                    <a:gd name="T16" fmla="*/ 137 w 138"/>
                    <a:gd name="T17" fmla="*/ 83 h 138"/>
                    <a:gd name="T18" fmla="*/ 138 w 138"/>
                    <a:gd name="T19" fmla="*/ 69 h 138"/>
                    <a:gd name="T20" fmla="*/ 138 w 138"/>
                    <a:gd name="T21" fmla="*/ 69 h 138"/>
                    <a:gd name="T22" fmla="*/ 137 w 138"/>
                    <a:gd name="T23" fmla="*/ 55 h 138"/>
                    <a:gd name="T24" fmla="*/ 133 w 138"/>
                    <a:gd name="T25" fmla="*/ 42 h 138"/>
                    <a:gd name="T26" fmla="*/ 127 w 138"/>
                    <a:gd name="T27" fmla="*/ 30 h 138"/>
                    <a:gd name="T28" fmla="*/ 118 w 138"/>
                    <a:gd name="T29" fmla="*/ 20 h 138"/>
                    <a:gd name="T30" fmla="*/ 108 w 138"/>
                    <a:gd name="T31" fmla="*/ 13 h 138"/>
                    <a:gd name="T32" fmla="*/ 96 w 138"/>
                    <a:gd name="T33" fmla="*/ 6 h 138"/>
                    <a:gd name="T34" fmla="*/ 83 w 138"/>
                    <a:gd name="T35" fmla="*/ 1 h 138"/>
                    <a:gd name="T36" fmla="*/ 69 w 138"/>
                    <a:gd name="T37" fmla="*/ 0 h 138"/>
                    <a:gd name="T38" fmla="*/ 69 w 138"/>
                    <a:gd name="T39" fmla="*/ 0 h 138"/>
                    <a:gd name="T40" fmla="*/ 55 w 138"/>
                    <a:gd name="T41" fmla="*/ 1 h 138"/>
                    <a:gd name="T42" fmla="*/ 43 w 138"/>
                    <a:gd name="T43" fmla="*/ 6 h 138"/>
                    <a:gd name="T44" fmla="*/ 31 w 138"/>
                    <a:gd name="T45" fmla="*/ 13 h 138"/>
                    <a:gd name="T46" fmla="*/ 21 w 138"/>
                    <a:gd name="T47" fmla="*/ 20 h 138"/>
                    <a:gd name="T48" fmla="*/ 12 w 138"/>
                    <a:gd name="T49" fmla="*/ 30 h 138"/>
                    <a:gd name="T50" fmla="*/ 6 w 138"/>
                    <a:gd name="T51" fmla="*/ 42 h 138"/>
                    <a:gd name="T52" fmla="*/ 2 w 138"/>
                    <a:gd name="T53" fmla="*/ 55 h 138"/>
                    <a:gd name="T54" fmla="*/ 0 w 138"/>
                    <a:gd name="T55" fmla="*/ 69 h 138"/>
                    <a:gd name="T56" fmla="*/ 0 w 138"/>
                    <a:gd name="T57" fmla="*/ 69 h 138"/>
                    <a:gd name="T58" fmla="*/ 2 w 138"/>
                    <a:gd name="T59" fmla="*/ 83 h 138"/>
                    <a:gd name="T60" fmla="*/ 6 w 138"/>
                    <a:gd name="T61" fmla="*/ 96 h 138"/>
                    <a:gd name="T62" fmla="*/ 12 w 138"/>
                    <a:gd name="T63" fmla="*/ 107 h 138"/>
                    <a:gd name="T64" fmla="*/ 21 w 138"/>
                    <a:gd name="T65" fmla="*/ 117 h 138"/>
                    <a:gd name="T66" fmla="*/ 31 w 138"/>
                    <a:gd name="T67" fmla="*/ 126 h 138"/>
                    <a:gd name="T68" fmla="*/ 43 w 138"/>
                    <a:gd name="T69" fmla="*/ 133 h 138"/>
                    <a:gd name="T70" fmla="*/ 55 w 138"/>
                    <a:gd name="T71" fmla="*/ 136 h 138"/>
                    <a:gd name="T72" fmla="*/ 69 w 138"/>
                    <a:gd name="T7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38">
                      <a:moveTo>
                        <a:pt x="69" y="138"/>
                      </a:moveTo>
                      <a:lnTo>
                        <a:pt x="69" y="138"/>
                      </a:lnTo>
                      <a:lnTo>
                        <a:pt x="83" y="136"/>
                      </a:lnTo>
                      <a:lnTo>
                        <a:pt x="96" y="133"/>
                      </a:lnTo>
                      <a:lnTo>
                        <a:pt x="108" y="126"/>
                      </a:lnTo>
                      <a:lnTo>
                        <a:pt x="118" y="117"/>
                      </a:lnTo>
                      <a:lnTo>
                        <a:pt x="127" y="107"/>
                      </a:lnTo>
                      <a:lnTo>
                        <a:pt x="133" y="96"/>
                      </a:lnTo>
                      <a:lnTo>
                        <a:pt x="137" y="83"/>
                      </a:lnTo>
                      <a:lnTo>
                        <a:pt x="138" y="69"/>
                      </a:lnTo>
                      <a:lnTo>
                        <a:pt x="138" y="69"/>
                      </a:lnTo>
                      <a:lnTo>
                        <a:pt x="137" y="55"/>
                      </a:lnTo>
                      <a:lnTo>
                        <a:pt x="133" y="42"/>
                      </a:lnTo>
                      <a:lnTo>
                        <a:pt x="127" y="30"/>
                      </a:lnTo>
                      <a:lnTo>
                        <a:pt x="118" y="20"/>
                      </a:lnTo>
                      <a:lnTo>
                        <a:pt x="108" y="13"/>
                      </a:lnTo>
                      <a:lnTo>
                        <a:pt x="96" y="6"/>
                      </a:lnTo>
                      <a:lnTo>
                        <a:pt x="83" y="1"/>
                      </a:lnTo>
                      <a:lnTo>
                        <a:pt x="69" y="0"/>
                      </a:lnTo>
                      <a:lnTo>
                        <a:pt x="69" y="0"/>
                      </a:lnTo>
                      <a:lnTo>
                        <a:pt x="55" y="1"/>
                      </a:lnTo>
                      <a:lnTo>
                        <a:pt x="43" y="6"/>
                      </a:lnTo>
                      <a:lnTo>
                        <a:pt x="31" y="13"/>
                      </a:lnTo>
                      <a:lnTo>
                        <a:pt x="21" y="20"/>
                      </a:lnTo>
                      <a:lnTo>
                        <a:pt x="12" y="30"/>
                      </a:lnTo>
                      <a:lnTo>
                        <a:pt x="6" y="42"/>
                      </a:lnTo>
                      <a:lnTo>
                        <a:pt x="2" y="55"/>
                      </a:lnTo>
                      <a:lnTo>
                        <a:pt x="0" y="69"/>
                      </a:lnTo>
                      <a:lnTo>
                        <a:pt x="0" y="69"/>
                      </a:lnTo>
                      <a:lnTo>
                        <a:pt x="2" y="83"/>
                      </a:lnTo>
                      <a:lnTo>
                        <a:pt x="6" y="96"/>
                      </a:lnTo>
                      <a:lnTo>
                        <a:pt x="12" y="107"/>
                      </a:lnTo>
                      <a:lnTo>
                        <a:pt x="21" y="117"/>
                      </a:lnTo>
                      <a:lnTo>
                        <a:pt x="31" y="126"/>
                      </a:lnTo>
                      <a:lnTo>
                        <a:pt x="43" y="133"/>
                      </a:lnTo>
                      <a:lnTo>
                        <a:pt x="55" y="136"/>
                      </a:lnTo>
                      <a:lnTo>
                        <a:pt x="69" y="138"/>
                      </a:lnTo>
                      <a:close/>
                    </a:path>
                  </a:pathLst>
                </a:cu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09" name="Freeform 51">
                  <a:extLst>
                    <a:ext uri="{FF2B5EF4-FFF2-40B4-BE49-F238E27FC236}">
                      <a16:creationId xmlns:a16="http://schemas.microsoft.com/office/drawing/2014/main" id="{B694F0B9-922D-4A2E-A24C-DB131C640DB8}"/>
                    </a:ext>
                  </a:extLst>
                </p:cNvPr>
                <p:cNvSpPr>
                  <a:spLocks/>
                </p:cNvSpPr>
                <p:nvPr/>
              </p:nvSpPr>
              <p:spPr bwMode="auto">
                <a:xfrm>
                  <a:off x="6223463" y="2351889"/>
                  <a:ext cx="118094" cy="118094"/>
                </a:xfrm>
                <a:custGeom>
                  <a:avLst/>
                  <a:gdLst>
                    <a:gd name="T0" fmla="*/ 69 w 138"/>
                    <a:gd name="T1" fmla="*/ 138 h 138"/>
                    <a:gd name="T2" fmla="*/ 69 w 138"/>
                    <a:gd name="T3" fmla="*/ 138 h 138"/>
                    <a:gd name="T4" fmla="*/ 83 w 138"/>
                    <a:gd name="T5" fmla="*/ 136 h 138"/>
                    <a:gd name="T6" fmla="*/ 96 w 138"/>
                    <a:gd name="T7" fmla="*/ 133 h 138"/>
                    <a:gd name="T8" fmla="*/ 108 w 138"/>
                    <a:gd name="T9" fmla="*/ 126 h 138"/>
                    <a:gd name="T10" fmla="*/ 118 w 138"/>
                    <a:gd name="T11" fmla="*/ 117 h 138"/>
                    <a:gd name="T12" fmla="*/ 127 w 138"/>
                    <a:gd name="T13" fmla="*/ 107 h 138"/>
                    <a:gd name="T14" fmla="*/ 133 w 138"/>
                    <a:gd name="T15" fmla="*/ 96 h 138"/>
                    <a:gd name="T16" fmla="*/ 137 w 138"/>
                    <a:gd name="T17" fmla="*/ 83 h 138"/>
                    <a:gd name="T18" fmla="*/ 138 w 138"/>
                    <a:gd name="T19" fmla="*/ 69 h 138"/>
                    <a:gd name="T20" fmla="*/ 138 w 138"/>
                    <a:gd name="T21" fmla="*/ 69 h 138"/>
                    <a:gd name="T22" fmla="*/ 137 w 138"/>
                    <a:gd name="T23" fmla="*/ 55 h 138"/>
                    <a:gd name="T24" fmla="*/ 133 w 138"/>
                    <a:gd name="T25" fmla="*/ 42 h 138"/>
                    <a:gd name="T26" fmla="*/ 127 w 138"/>
                    <a:gd name="T27" fmla="*/ 30 h 138"/>
                    <a:gd name="T28" fmla="*/ 118 w 138"/>
                    <a:gd name="T29" fmla="*/ 20 h 138"/>
                    <a:gd name="T30" fmla="*/ 108 w 138"/>
                    <a:gd name="T31" fmla="*/ 13 h 138"/>
                    <a:gd name="T32" fmla="*/ 96 w 138"/>
                    <a:gd name="T33" fmla="*/ 6 h 138"/>
                    <a:gd name="T34" fmla="*/ 83 w 138"/>
                    <a:gd name="T35" fmla="*/ 1 h 138"/>
                    <a:gd name="T36" fmla="*/ 69 w 138"/>
                    <a:gd name="T37" fmla="*/ 0 h 138"/>
                    <a:gd name="T38" fmla="*/ 69 w 138"/>
                    <a:gd name="T39" fmla="*/ 0 h 138"/>
                    <a:gd name="T40" fmla="*/ 55 w 138"/>
                    <a:gd name="T41" fmla="*/ 1 h 138"/>
                    <a:gd name="T42" fmla="*/ 43 w 138"/>
                    <a:gd name="T43" fmla="*/ 6 h 138"/>
                    <a:gd name="T44" fmla="*/ 31 w 138"/>
                    <a:gd name="T45" fmla="*/ 13 h 138"/>
                    <a:gd name="T46" fmla="*/ 21 w 138"/>
                    <a:gd name="T47" fmla="*/ 20 h 138"/>
                    <a:gd name="T48" fmla="*/ 12 w 138"/>
                    <a:gd name="T49" fmla="*/ 30 h 138"/>
                    <a:gd name="T50" fmla="*/ 6 w 138"/>
                    <a:gd name="T51" fmla="*/ 42 h 138"/>
                    <a:gd name="T52" fmla="*/ 2 w 138"/>
                    <a:gd name="T53" fmla="*/ 55 h 138"/>
                    <a:gd name="T54" fmla="*/ 0 w 138"/>
                    <a:gd name="T55" fmla="*/ 69 h 138"/>
                    <a:gd name="T56" fmla="*/ 0 w 138"/>
                    <a:gd name="T57" fmla="*/ 69 h 138"/>
                    <a:gd name="T58" fmla="*/ 2 w 138"/>
                    <a:gd name="T59" fmla="*/ 83 h 138"/>
                    <a:gd name="T60" fmla="*/ 6 w 138"/>
                    <a:gd name="T61" fmla="*/ 96 h 138"/>
                    <a:gd name="T62" fmla="*/ 12 w 138"/>
                    <a:gd name="T63" fmla="*/ 107 h 138"/>
                    <a:gd name="T64" fmla="*/ 21 w 138"/>
                    <a:gd name="T65" fmla="*/ 117 h 138"/>
                    <a:gd name="T66" fmla="*/ 31 w 138"/>
                    <a:gd name="T67" fmla="*/ 126 h 138"/>
                    <a:gd name="T68" fmla="*/ 43 w 138"/>
                    <a:gd name="T69" fmla="*/ 133 h 138"/>
                    <a:gd name="T70" fmla="*/ 55 w 138"/>
                    <a:gd name="T71" fmla="*/ 136 h 138"/>
                    <a:gd name="T72" fmla="*/ 69 w 138"/>
                    <a:gd name="T7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38">
                      <a:moveTo>
                        <a:pt x="69" y="138"/>
                      </a:moveTo>
                      <a:lnTo>
                        <a:pt x="69" y="138"/>
                      </a:lnTo>
                      <a:lnTo>
                        <a:pt x="83" y="136"/>
                      </a:lnTo>
                      <a:lnTo>
                        <a:pt x="96" y="133"/>
                      </a:lnTo>
                      <a:lnTo>
                        <a:pt x="108" y="126"/>
                      </a:lnTo>
                      <a:lnTo>
                        <a:pt x="118" y="117"/>
                      </a:lnTo>
                      <a:lnTo>
                        <a:pt x="127" y="107"/>
                      </a:lnTo>
                      <a:lnTo>
                        <a:pt x="133" y="96"/>
                      </a:lnTo>
                      <a:lnTo>
                        <a:pt x="137" y="83"/>
                      </a:lnTo>
                      <a:lnTo>
                        <a:pt x="138" y="69"/>
                      </a:lnTo>
                      <a:lnTo>
                        <a:pt x="138" y="69"/>
                      </a:lnTo>
                      <a:lnTo>
                        <a:pt x="137" y="55"/>
                      </a:lnTo>
                      <a:lnTo>
                        <a:pt x="133" y="42"/>
                      </a:lnTo>
                      <a:lnTo>
                        <a:pt x="127" y="30"/>
                      </a:lnTo>
                      <a:lnTo>
                        <a:pt x="118" y="20"/>
                      </a:lnTo>
                      <a:lnTo>
                        <a:pt x="108" y="13"/>
                      </a:lnTo>
                      <a:lnTo>
                        <a:pt x="96" y="6"/>
                      </a:lnTo>
                      <a:lnTo>
                        <a:pt x="83" y="1"/>
                      </a:lnTo>
                      <a:lnTo>
                        <a:pt x="69" y="0"/>
                      </a:lnTo>
                      <a:lnTo>
                        <a:pt x="69" y="0"/>
                      </a:lnTo>
                      <a:lnTo>
                        <a:pt x="55" y="1"/>
                      </a:lnTo>
                      <a:lnTo>
                        <a:pt x="43" y="6"/>
                      </a:lnTo>
                      <a:lnTo>
                        <a:pt x="31" y="13"/>
                      </a:lnTo>
                      <a:lnTo>
                        <a:pt x="21" y="20"/>
                      </a:lnTo>
                      <a:lnTo>
                        <a:pt x="12" y="30"/>
                      </a:lnTo>
                      <a:lnTo>
                        <a:pt x="6" y="42"/>
                      </a:lnTo>
                      <a:lnTo>
                        <a:pt x="2" y="55"/>
                      </a:lnTo>
                      <a:lnTo>
                        <a:pt x="0" y="69"/>
                      </a:lnTo>
                      <a:lnTo>
                        <a:pt x="0" y="69"/>
                      </a:lnTo>
                      <a:lnTo>
                        <a:pt x="2" y="83"/>
                      </a:lnTo>
                      <a:lnTo>
                        <a:pt x="6" y="96"/>
                      </a:lnTo>
                      <a:lnTo>
                        <a:pt x="12" y="107"/>
                      </a:lnTo>
                      <a:lnTo>
                        <a:pt x="21" y="117"/>
                      </a:lnTo>
                      <a:lnTo>
                        <a:pt x="31" y="126"/>
                      </a:lnTo>
                      <a:lnTo>
                        <a:pt x="43" y="133"/>
                      </a:lnTo>
                      <a:lnTo>
                        <a:pt x="55" y="136"/>
                      </a:lnTo>
                      <a:lnTo>
                        <a:pt x="69" y="138"/>
                      </a:lnTo>
                      <a:close/>
                    </a:path>
                  </a:pathLst>
                </a:cu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10" name="Freeform 51">
                  <a:extLst>
                    <a:ext uri="{FF2B5EF4-FFF2-40B4-BE49-F238E27FC236}">
                      <a16:creationId xmlns:a16="http://schemas.microsoft.com/office/drawing/2014/main" id="{C68963B7-1151-469A-B88B-F0CC780E2C06}"/>
                    </a:ext>
                  </a:extLst>
                </p:cNvPr>
                <p:cNvSpPr>
                  <a:spLocks/>
                </p:cNvSpPr>
                <p:nvPr/>
              </p:nvSpPr>
              <p:spPr bwMode="auto">
                <a:xfrm>
                  <a:off x="6237436" y="2458563"/>
                  <a:ext cx="118094" cy="118094"/>
                </a:xfrm>
                <a:custGeom>
                  <a:avLst/>
                  <a:gdLst>
                    <a:gd name="T0" fmla="*/ 69 w 138"/>
                    <a:gd name="T1" fmla="*/ 138 h 138"/>
                    <a:gd name="T2" fmla="*/ 69 w 138"/>
                    <a:gd name="T3" fmla="*/ 138 h 138"/>
                    <a:gd name="T4" fmla="*/ 83 w 138"/>
                    <a:gd name="T5" fmla="*/ 136 h 138"/>
                    <a:gd name="T6" fmla="*/ 96 w 138"/>
                    <a:gd name="T7" fmla="*/ 133 h 138"/>
                    <a:gd name="T8" fmla="*/ 108 w 138"/>
                    <a:gd name="T9" fmla="*/ 126 h 138"/>
                    <a:gd name="T10" fmla="*/ 118 w 138"/>
                    <a:gd name="T11" fmla="*/ 117 h 138"/>
                    <a:gd name="T12" fmla="*/ 127 w 138"/>
                    <a:gd name="T13" fmla="*/ 107 h 138"/>
                    <a:gd name="T14" fmla="*/ 133 w 138"/>
                    <a:gd name="T15" fmla="*/ 96 h 138"/>
                    <a:gd name="T16" fmla="*/ 137 w 138"/>
                    <a:gd name="T17" fmla="*/ 83 h 138"/>
                    <a:gd name="T18" fmla="*/ 138 w 138"/>
                    <a:gd name="T19" fmla="*/ 69 h 138"/>
                    <a:gd name="T20" fmla="*/ 138 w 138"/>
                    <a:gd name="T21" fmla="*/ 69 h 138"/>
                    <a:gd name="T22" fmla="*/ 137 w 138"/>
                    <a:gd name="T23" fmla="*/ 55 h 138"/>
                    <a:gd name="T24" fmla="*/ 133 w 138"/>
                    <a:gd name="T25" fmla="*/ 42 h 138"/>
                    <a:gd name="T26" fmla="*/ 127 w 138"/>
                    <a:gd name="T27" fmla="*/ 30 h 138"/>
                    <a:gd name="T28" fmla="*/ 118 w 138"/>
                    <a:gd name="T29" fmla="*/ 20 h 138"/>
                    <a:gd name="T30" fmla="*/ 108 w 138"/>
                    <a:gd name="T31" fmla="*/ 13 h 138"/>
                    <a:gd name="T32" fmla="*/ 96 w 138"/>
                    <a:gd name="T33" fmla="*/ 6 h 138"/>
                    <a:gd name="T34" fmla="*/ 83 w 138"/>
                    <a:gd name="T35" fmla="*/ 1 h 138"/>
                    <a:gd name="T36" fmla="*/ 69 w 138"/>
                    <a:gd name="T37" fmla="*/ 0 h 138"/>
                    <a:gd name="T38" fmla="*/ 69 w 138"/>
                    <a:gd name="T39" fmla="*/ 0 h 138"/>
                    <a:gd name="T40" fmla="*/ 55 w 138"/>
                    <a:gd name="T41" fmla="*/ 1 h 138"/>
                    <a:gd name="T42" fmla="*/ 43 w 138"/>
                    <a:gd name="T43" fmla="*/ 6 h 138"/>
                    <a:gd name="T44" fmla="*/ 31 w 138"/>
                    <a:gd name="T45" fmla="*/ 13 h 138"/>
                    <a:gd name="T46" fmla="*/ 21 w 138"/>
                    <a:gd name="T47" fmla="*/ 20 h 138"/>
                    <a:gd name="T48" fmla="*/ 12 w 138"/>
                    <a:gd name="T49" fmla="*/ 30 h 138"/>
                    <a:gd name="T50" fmla="*/ 6 w 138"/>
                    <a:gd name="T51" fmla="*/ 42 h 138"/>
                    <a:gd name="T52" fmla="*/ 2 w 138"/>
                    <a:gd name="T53" fmla="*/ 55 h 138"/>
                    <a:gd name="T54" fmla="*/ 0 w 138"/>
                    <a:gd name="T55" fmla="*/ 69 h 138"/>
                    <a:gd name="T56" fmla="*/ 0 w 138"/>
                    <a:gd name="T57" fmla="*/ 69 h 138"/>
                    <a:gd name="T58" fmla="*/ 2 w 138"/>
                    <a:gd name="T59" fmla="*/ 83 h 138"/>
                    <a:gd name="T60" fmla="*/ 6 w 138"/>
                    <a:gd name="T61" fmla="*/ 96 h 138"/>
                    <a:gd name="T62" fmla="*/ 12 w 138"/>
                    <a:gd name="T63" fmla="*/ 107 h 138"/>
                    <a:gd name="T64" fmla="*/ 21 w 138"/>
                    <a:gd name="T65" fmla="*/ 117 h 138"/>
                    <a:gd name="T66" fmla="*/ 31 w 138"/>
                    <a:gd name="T67" fmla="*/ 126 h 138"/>
                    <a:gd name="T68" fmla="*/ 43 w 138"/>
                    <a:gd name="T69" fmla="*/ 133 h 138"/>
                    <a:gd name="T70" fmla="*/ 55 w 138"/>
                    <a:gd name="T71" fmla="*/ 136 h 138"/>
                    <a:gd name="T72" fmla="*/ 69 w 138"/>
                    <a:gd name="T7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38">
                      <a:moveTo>
                        <a:pt x="69" y="138"/>
                      </a:moveTo>
                      <a:lnTo>
                        <a:pt x="69" y="138"/>
                      </a:lnTo>
                      <a:lnTo>
                        <a:pt x="83" y="136"/>
                      </a:lnTo>
                      <a:lnTo>
                        <a:pt x="96" y="133"/>
                      </a:lnTo>
                      <a:lnTo>
                        <a:pt x="108" y="126"/>
                      </a:lnTo>
                      <a:lnTo>
                        <a:pt x="118" y="117"/>
                      </a:lnTo>
                      <a:lnTo>
                        <a:pt x="127" y="107"/>
                      </a:lnTo>
                      <a:lnTo>
                        <a:pt x="133" y="96"/>
                      </a:lnTo>
                      <a:lnTo>
                        <a:pt x="137" y="83"/>
                      </a:lnTo>
                      <a:lnTo>
                        <a:pt x="138" y="69"/>
                      </a:lnTo>
                      <a:lnTo>
                        <a:pt x="138" y="69"/>
                      </a:lnTo>
                      <a:lnTo>
                        <a:pt x="137" y="55"/>
                      </a:lnTo>
                      <a:lnTo>
                        <a:pt x="133" y="42"/>
                      </a:lnTo>
                      <a:lnTo>
                        <a:pt x="127" y="30"/>
                      </a:lnTo>
                      <a:lnTo>
                        <a:pt x="118" y="20"/>
                      </a:lnTo>
                      <a:lnTo>
                        <a:pt x="108" y="13"/>
                      </a:lnTo>
                      <a:lnTo>
                        <a:pt x="96" y="6"/>
                      </a:lnTo>
                      <a:lnTo>
                        <a:pt x="83" y="1"/>
                      </a:lnTo>
                      <a:lnTo>
                        <a:pt x="69" y="0"/>
                      </a:lnTo>
                      <a:lnTo>
                        <a:pt x="69" y="0"/>
                      </a:lnTo>
                      <a:lnTo>
                        <a:pt x="55" y="1"/>
                      </a:lnTo>
                      <a:lnTo>
                        <a:pt x="43" y="6"/>
                      </a:lnTo>
                      <a:lnTo>
                        <a:pt x="31" y="13"/>
                      </a:lnTo>
                      <a:lnTo>
                        <a:pt x="21" y="20"/>
                      </a:lnTo>
                      <a:lnTo>
                        <a:pt x="12" y="30"/>
                      </a:lnTo>
                      <a:lnTo>
                        <a:pt x="6" y="42"/>
                      </a:lnTo>
                      <a:lnTo>
                        <a:pt x="2" y="55"/>
                      </a:lnTo>
                      <a:lnTo>
                        <a:pt x="0" y="69"/>
                      </a:lnTo>
                      <a:lnTo>
                        <a:pt x="0" y="69"/>
                      </a:lnTo>
                      <a:lnTo>
                        <a:pt x="2" y="83"/>
                      </a:lnTo>
                      <a:lnTo>
                        <a:pt x="6" y="96"/>
                      </a:lnTo>
                      <a:lnTo>
                        <a:pt x="12" y="107"/>
                      </a:lnTo>
                      <a:lnTo>
                        <a:pt x="21" y="117"/>
                      </a:lnTo>
                      <a:lnTo>
                        <a:pt x="31" y="126"/>
                      </a:lnTo>
                      <a:lnTo>
                        <a:pt x="43" y="133"/>
                      </a:lnTo>
                      <a:lnTo>
                        <a:pt x="55" y="136"/>
                      </a:lnTo>
                      <a:lnTo>
                        <a:pt x="69" y="138"/>
                      </a:lnTo>
                      <a:close/>
                    </a:path>
                  </a:pathLst>
                </a:cu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11" name="Freeform 51">
                  <a:extLst>
                    <a:ext uri="{FF2B5EF4-FFF2-40B4-BE49-F238E27FC236}">
                      <a16:creationId xmlns:a16="http://schemas.microsoft.com/office/drawing/2014/main" id="{C7475471-5230-432E-BD09-9590D3F66D40}"/>
                    </a:ext>
                  </a:extLst>
                </p:cNvPr>
                <p:cNvSpPr>
                  <a:spLocks/>
                </p:cNvSpPr>
                <p:nvPr/>
              </p:nvSpPr>
              <p:spPr bwMode="auto">
                <a:xfrm>
                  <a:off x="6306414" y="2539337"/>
                  <a:ext cx="118094" cy="118094"/>
                </a:xfrm>
                <a:custGeom>
                  <a:avLst/>
                  <a:gdLst>
                    <a:gd name="T0" fmla="*/ 69 w 138"/>
                    <a:gd name="T1" fmla="*/ 138 h 138"/>
                    <a:gd name="T2" fmla="*/ 69 w 138"/>
                    <a:gd name="T3" fmla="*/ 138 h 138"/>
                    <a:gd name="T4" fmla="*/ 83 w 138"/>
                    <a:gd name="T5" fmla="*/ 136 h 138"/>
                    <a:gd name="T6" fmla="*/ 96 w 138"/>
                    <a:gd name="T7" fmla="*/ 133 h 138"/>
                    <a:gd name="T8" fmla="*/ 108 w 138"/>
                    <a:gd name="T9" fmla="*/ 126 h 138"/>
                    <a:gd name="T10" fmla="*/ 118 w 138"/>
                    <a:gd name="T11" fmla="*/ 117 h 138"/>
                    <a:gd name="T12" fmla="*/ 127 w 138"/>
                    <a:gd name="T13" fmla="*/ 107 h 138"/>
                    <a:gd name="T14" fmla="*/ 133 w 138"/>
                    <a:gd name="T15" fmla="*/ 96 h 138"/>
                    <a:gd name="T16" fmla="*/ 137 w 138"/>
                    <a:gd name="T17" fmla="*/ 83 h 138"/>
                    <a:gd name="T18" fmla="*/ 138 w 138"/>
                    <a:gd name="T19" fmla="*/ 69 h 138"/>
                    <a:gd name="T20" fmla="*/ 138 w 138"/>
                    <a:gd name="T21" fmla="*/ 69 h 138"/>
                    <a:gd name="T22" fmla="*/ 137 w 138"/>
                    <a:gd name="T23" fmla="*/ 55 h 138"/>
                    <a:gd name="T24" fmla="*/ 133 w 138"/>
                    <a:gd name="T25" fmla="*/ 42 h 138"/>
                    <a:gd name="T26" fmla="*/ 127 w 138"/>
                    <a:gd name="T27" fmla="*/ 30 h 138"/>
                    <a:gd name="T28" fmla="*/ 118 w 138"/>
                    <a:gd name="T29" fmla="*/ 20 h 138"/>
                    <a:gd name="T30" fmla="*/ 108 w 138"/>
                    <a:gd name="T31" fmla="*/ 13 h 138"/>
                    <a:gd name="T32" fmla="*/ 96 w 138"/>
                    <a:gd name="T33" fmla="*/ 6 h 138"/>
                    <a:gd name="T34" fmla="*/ 83 w 138"/>
                    <a:gd name="T35" fmla="*/ 1 h 138"/>
                    <a:gd name="T36" fmla="*/ 69 w 138"/>
                    <a:gd name="T37" fmla="*/ 0 h 138"/>
                    <a:gd name="T38" fmla="*/ 69 w 138"/>
                    <a:gd name="T39" fmla="*/ 0 h 138"/>
                    <a:gd name="T40" fmla="*/ 55 w 138"/>
                    <a:gd name="T41" fmla="*/ 1 h 138"/>
                    <a:gd name="T42" fmla="*/ 43 w 138"/>
                    <a:gd name="T43" fmla="*/ 6 h 138"/>
                    <a:gd name="T44" fmla="*/ 31 w 138"/>
                    <a:gd name="T45" fmla="*/ 13 h 138"/>
                    <a:gd name="T46" fmla="*/ 21 w 138"/>
                    <a:gd name="T47" fmla="*/ 20 h 138"/>
                    <a:gd name="T48" fmla="*/ 12 w 138"/>
                    <a:gd name="T49" fmla="*/ 30 h 138"/>
                    <a:gd name="T50" fmla="*/ 6 w 138"/>
                    <a:gd name="T51" fmla="*/ 42 h 138"/>
                    <a:gd name="T52" fmla="*/ 2 w 138"/>
                    <a:gd name="T53" fmla="*/ 55 h 138"/>
                    <a:gd name="T54" fmla="*/ 0 w 138"/>
                    <a:gd name="T55" fmla="*/ 69 h 138"/>
                    <a:gd name="T56" fmla="*/ 0 w 138"/>
                    <a:gd name="T57" fmla="*/ 69 h 138"/>
                    <a:gd name="T58" fmla="*/ 2 w 138"/>
                    <a:gd name="T59" fmla="*/ 83 h 138"/>
                    <a:gd name="T60" fmla="*/ 6 w 138"/>
                    <a:gd name="T61" fmla="*/ 96 h 138"/>
                    <a:gd name="T62" fmla="*/ 12 w 138"/>
                    <a:gd name="T63" fmla="*/ 107 h 138"/>
                    <a:gd name="T64" fmla="*/ 21 w 138"/>
                    <a:gd name="T65" fmla="*/ 117 h 138"/>
                    <a:gd name="T66" fmla="*/ 31 w 138"/>
                    <a:gd name="T67" fmla="*/ 126 h 138"/>
                    <a:gd name="T68" fmla="*/ 43 w 138"/>
                    <a:gd name="T69" fmla="*/ 133 h 138"/>
                    <a:gd name="T70" fmla="*/ 55 w 138"/>
                    <a:gd name="T71" fmla="*/ 136 h 138"/>
                    <a:gd name="T72" fmla="*/ 69 w 138"/>
                    <a:gd name="T7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38">
                      <a:moveTo>
                        <a:pt x="69" y="138"/>
                      </a:moveTo>
                      <a:lnTo>
                        <a:pt x="69" y="138"/>
                      </a:lnTo>
                      <a:lnTo>
                        <a:pt x="83" y="136"/>
                      </a:lnTo>
                      <a:lnTo>
                        <a:pt x="96" y="133"/>
                      </a:lnTo>
                      <a:lnTo>
                        <a:pt x="108" y="126"/>
                      </a:lnTo>
                      <a:lnTo>
                        <a:pt x="118" y="117"/>
                      </a:lnTo>
                      <a:lnTo>
                        <a:pt x="127" y="107"/>
                      </a:lnTo>
                      <a:lnTo>
                        <a:pt x="133" y="96"/>
                      </a:lnTo>
                      <a:lnTo>
                        <a:pt x="137" y="83"/>
                      </a:lnTo>
                      <a:lnTo>
                        <a:pt x="138" y="69"/>
                      </a:lnTo>
                      <a:lnTo>
                        <a:pt x="138" y="69"/>
                      </a:lnTo>
                      <a:lnTo>
                        <a:pt x="137" y="55"/>
                      </a:lnTo>
                      <a:lnTo>
                        <a:pt x="133" y="42"/>
                      </a:lnTo>
                      <a:lnTo>
                        <a:pt x="127" y="30"/>
                      </a:lnTo>
                      <a:lnTo>
                        <a:pt x="118" y="20"/>
                      </a:lnTo>
                      <a:lnTo>
                        <a:pt x="108" y="13"/>
                      </a:lnTo>
                      <a:lnTo>
                        <a:pt x="96" y="6"/>
                      </a:lnTo>
                      <a:lnTo>
                        <a:pt x="83" y="1"/>
                      </a:lnTo>
                      <a:lnTo>
                        <a:pt x="69" y="0"/>
                      </a:lnTo>
                      <a:lnTo>
                        <a:pt x="69" y="0"/>
                      </a:lnTo>
                      <a:lnTo>
                        <a:pt x="55" y="1"/>
                      </a:lnTo>
                      <a:lnTo>
                        <a:pt x="43" y="6"/>
                      </a:lnTo>
                      <a:lnTo>
                        <a:pt x="31" y="13"/>
                      </a:lnTo>
                      <a:lnTo>
                        <a:pt x="21" y="20"/>
                      </a:lnTo>
                      <a:lnTo>
                        <a:pt x="12" y="30"/>
                      </a:lnTo>
                      <a:lnTo>
                        <a:pt x="6" y="42"/>
                      </a:lnTo>
                      <a:lnTo>
                        <a:pt x="2" y="55"/>
                      </a:lnTo>
                      <a:lnTo>
                        <a:pt x="0" y="69"/>
                      </a:lnTo>
                      <a:lnTo>
                        <a:pt x="0" y="69"/>
                      </a:lnTo>
                      <a:lnTo>
                        <a:pt x="2" y="83"/>
                      </a:lnTo>
                      <a:lnTo>
                        <a:pt x="6" y="96"/>
                      </a:lnTo>
                      <a:lnTo>
                        <a:pt x="12" y="107"/>
                      </a:lnTo>
                      <a:lnTo>
                        <a:pt x="21" y="117"/>
                      </a:lnTo>
                      <a:lnTo>
                        <a:pt x="31" y="126"/>
                      </a:lnTo>
                      <a:lnTo>
                        <a:pt x="43" y="133"/>
                      </a:lnTo>
                      <a:lnTo>
                        <a:pt x="55" y="136"/>
                      </a:lnTo>
                      <a:lnTo>
                        <a:pt x="69" y="138"/>
                      </a:lnTo>
                      <a:close/>
                    </a:path>
                  </a:pathLst>
                </a:cu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grpSp>
            <p:nvGrpSpPr>
              <p:cNvPr id="112" name="Group 111">
                <a:extLst>
                  <a:ext uri="{FF2B5EF4-FFF2-40B4-BE49-F238E27FC236}">
                    <a16:creationId xmlns:a16="http://schemas.microsoft.com/office/drawing/2014/main" id="{11CF0713-6BF9-4065-8577-0D8B6D9C9090}"/>
                  </a:ext>
                </a:extLst>
              </p:cNvPr>
              <p:cNvGrpSpPr/>
              <p:nvPr/>
            </p:nvGrpSpPr>
            <p:grpSpPr>
              <a:xfrm>
                <a:off x="8070652" y="1905806"/>
                <a:ext cx="387350" cy="558549"/>
                <a:chOff x="5457525" y="2198758"/>
                <a:chExt cx="387350" cy="558549"/>
              </a:xfrm>
            </p:grpSpPr>
            <p:sp>
              <p:nvSpPr>
                <p:cNvPr id="113" name="Freeform: Shape 112">
                  <a:extLst>
                    <a:ext uri="{FF2B5EF4-FFF2-40B4-BE49-F238E27FC236}">
                      <a16:creationId xmlns:a16="http://schemas.microsoft.com/office/drawing/2014/main" id="{2A316315-D949-49BE-9DE6-23CA471D01BE}"/>
                    </a:ext>
                  </a:extLst>
                </p:cNvPr>
                <p:cNvSpPr/>
                <p:nvPr/>
              </p:nvSpPr>
              <p:spPr>
                <a:xfrm>
                  <a:off x="5457525" y="2211081"/>
                  <a:ext cx="387350" cy="546226"/>
                </a:xfrm>
                <a:custGeom>
                  <a:avLst/>
                  <a:gdLst>
                    <a:gd name="connsiteX0" fmla="*/ 41910 w 285750"/>
                    <a:gd name="connsiteY0" fmla="*/ 0 h 419100"/>
                    <a:gd name="connsiteX1" fmla="*/ 19050 w 285750"/>
                    <a:gd name="connsiteY1" fmla="*/ 83820 h 419100"/>
                    <a:gd name="connsiteX2" fmla="*/ 0 w 285750"/>
                    <a:gd name="connsiteY2" fmla="*/ 186690 h 419100"/>
                    <a:gd name="connsiteX3" fmla="*/ 38100 w 285750"/>
                    <a:gd name="connsiteY3" fmla="*/ 285750 h 419100"/>
                    <a:gd name="connsiteX4" fmla="*/ 41910 w 285750"/>
                    <a:gd name="connsiteY4" fmla="*/ 350520 h 419100"/>
                    <a:gd name="connsiteX5" fmla="*/ 91440 w 285750"/>
                    <a:gd name="connsiteY5" fmla="*/ 419100 h 419100"/>
                    <a:gd name="connsiteX6" fmla="*/ 186690 w 285750"/>
                    <a:gd name="connsiteY6" fmla="*/ 415290 h 419100"/>
                    <a:gd name="connsiteX7" fmla="*/ 243840 w 285750"/>
                    <a:gd name="connsiteY7" fmla="*/ 350520 h 419100"/>
                    <a:gd name="connsiteX8" fmla="*/ 251460 w 285750"/>
                    <a:gd name="connsiteY8" fmla="*/ 262890 h 419100"/>
                    <a:gd name="connsiteX9" fmla="*/ 285750 w 285750"/>
                    <a:gd name="connsiteY9" fmla="*/ 198120 h 419100"/>
                    <a:gd name="connsiteX10" fmla="*/ 281940 w 285750"/>
                    <a:gd name="connsiteY10" fmla="*/ 114300 h 419100"/>
                    <a:gd name="connsiteX11" fmla="*/ 247650 w 285750"/>
                    <a:gd name="connsiteY11" fmla="*/ 0 h 419100"/>
                    <a:gd name="connsiteX12" fmla="*/ 171450 w 285750"/>
                    <a:gd name="connsiteY12" fmla="*/ 26670 h 419100"/>
                    <a:gd name="connsiteX13" fmla="*/ 41910 w 285750"/>
                    <a:gd name="connsiteY13" fmla="*/ 0 h 419100"/>
                    <a:gd name="connsiteX0" fmla="*/ 42339 w 286179"/>
                    <a:gd name="connsiteY0" fmla="*/ 0 h 419100"/>
                    <a:gd name="connsiteX1" fmla="*/ 19479 w 286179"/>
                    <a:gd name="connsiteY1" fmla="*/ 83820 h 419100"/>
                    <a:gd name="connsiteX2" fmla="*/ 429 w 286179"/>
                    <a:gd name="connsiteY2" fmla="*/ 186690 h 419100"/>
                    <a:gd name="connsiteX3" fmla="*/ 38529 w 286179"/>
                    <a:gd name="connsiteY3" fmla="*/ 285750 h 419100"/>
                    <a:gd name="connsiteX4" fmla="*/ 42339 w 286179"/>
                    <a:gd name="connsiteY4" fmla="*/ 350520 h 419100"/>
                    <a:gd name="connsiteX5" fmla="*/ 91869 w 286179"/>
                    <a:gd name="connsiteY5" fmla="*/ 419100 h 419100"/>
                    <a:gd name="connsiteX6" fmla="*/ 187119 w 286179"/>
                    <a:gd name="connsiteY6" fmla="*/ 415290 h 419100"/>
                    <a:gd name="connsiteX7" fmla="*/ 244269 w 286179"/>
                    <a:gd name="connsiteY7" fmla="*/ 350520 h 419100"/>
                    <a:gd name="connsiteX8" fmla="*/ 251889 w 286179"/>
                    <a:gd name="connsiteY8" fmla="*/ 262890 h 419100"/>
                    <a:gd name="connsiteX9" fmla="*/ 286179 w 286179"/>
                    <a:gd name="connsiteY9" fmla="*/ 198120 h 419100"/>
                    <a:gd name="connsiteX10" fmla="*/ 282369 w 286179"/>
                    <a:gd name="connsiteY10" fmla="*/ 114300 h 419100"/>
                    <a:gd name="connsiteX11" fmla="*/ 248079 w 286179"/>
                    <a:gd name="connsiteY11" fmla="*/ 0 h 419100"/>
                    <a:gd name="connsiteX12" fmla="*/ 171879 w 286179"/>
                    <a:gd name="connsiteY12" fmla="*/ 26670 h 419100"/>
                    <a:gd name="connsiteX13" fmla="*/ 42339 w 286179"/>
                    <a:gd name="connsiteY13" fmla="*/ 0 h 419100"/>
                    <a:gd name="connsiteX0" fmla="*/ 45476 w 289316"/>
                    <a:gd name="connsiteY0" fmla="*/ 0 h 419100"/>
                    <a:gd name="connsiteX1" fmla="*/ 22616 w 289316"/>
                    <a:gd name="connsiteY1" fmla="*/ 83820 h 419100"/>
                    <a:gd name="connsiteX2" fmla="*/ 3566 w 289316"/>
                    <a:gd name="connsiteY2" fmla="*/ 186690 h 419100"/>
                    <a:gd name="connsiteX3" fmla="*/ 41666 w 289316"/>
                    <a:gd name="connsiteY3" fmla="*/ 285750 h 419100"/>
                    <a:gd name="connsiteX4" fmla="*/ 45476 w 289316"/>
                    <a:gd name="connsiteY4" fmla="*/ 350520 h 419100"/>
                    <a:gd name="connsiteX5" fmla="*/ 95006 w 289316"/>
                    <a:gd name="connsiteY5" fmla="*/ 419100 h 419100"/>
                    <a:gd name="connsiteX6" fmla="*/ 190256 w 289316"/>
                    <a:gd name="connsiteY6" fmla="*/ 415290 h 419100"/>
                    <a:gd name="connsiteX7" fmla="*/ 247406 w 289316"/>
                    <a:gd name="connsiteY7" fmla="*/ 350520 h 419100"/>
                    <a:gd name="connsiteX8" fmla="*/ 255026 w 289316"/>
                    <a:gd name="connsiteY8" fmla="*/ 262890 h 419100"/>
                    <a:gd name="connsiteX9" fmla="*/ 289316 w 289316"/>
                    <a:gd name="connsiteY9" fmla="*/ 198120 h 419100"/>
                    <a:gd name="connsiteX10" fmla="*/ 285506 w 289316"/>
                    <a:gd name="connsiteY10" fmla="*/ 114300 h 419100"/>
                    <a:gd name="connsiteX11" fmla="*/ 251216 w 289316"/>
                    <a:gd name="connsiteY11" fmla="*/ 0 h 419100"/>
                    <a:gd name="connsiteX12" fmla="*/ 175016 w 289316"/>
                    <a:gd name="connsiteY12" fmla="*/ 26670 h 419100"/>
                    <a:gd name="connsiteX13" fmla="*/ 45476 w 289316"/>
                    <a:gd name="connsiteY13" fmla="*/ 0 h 419100"/>
                    <a:gd name="connsiteX0" fmla="*/ 45476 w 289316"/>
                    <a:gd name="connsiteY0" fmla="*/ 0 h 419100"/>
                    <a:gd name="connsiteX1" fmla="*/ 22616 w 289316"/>
                    <a:gd name="connsiteY1" fmla="*/ 83820 h 419100"/>
                    <a:gd name="connsiteX2" fmla="*/ 3566 w 289316"/>
                    <a:gd name="connsiteY2" fmla="*/ 186690 h 419100"/>
                    <a:gd name="connsiteX3" fmla="*/ 41666 w 289316"/>
                    <a:gd name="connsiteY3" fmla="*/ 285750 h 419100"/>
                    <a:gd name="connsiteX4" fmla="*/ 45476 w 289316"/>
                    <a:gd name="connsiteY4" fmla="*/ 350520 h 419100"/>
                    <a:gd name="connsiteX5" fmla="*/ 95006 w 289316"/>
                    <a:gd name="connsiteY5" fmla="*/ 419100 h 419100"/>
                    <a:gd name="connsiteX6" fmla="*/ 190256 w 289316"/>
                    <a:gd name="connsiteY6" fmla="*/ 415290 h 419100"/>
                    <a:gd name="connsiteX7" fmla="*/ 247406 w 289316"/>
                    <a:gd name="connsiteY7" fmla="*/ 350520 h 419100"/>
                    <a:gd name="connsiteX8" fmla="*/ 255026 w 289316"/>
                    <a:gd name="connsiteY8" fmla="*/ 262890 h 419100"/>
                    <a:gd name="connsiteX9" fmla="*/ 289316 w 289316"/>
                    <a:gd name="connsiteY9" fmla="*/ 198120 h 419100"/>
                    <a:gd name="connsiteX10" fmla="*/ 285506 w 289316"/>
                    <a:gd name="connsiteY10" fmla="*/ 114300 h 419100"/>
                    <a:gd name="connsiteX11" fmla="*/ 251216 w 289316"/>
                    <a:gd name="connsiteY11" fmla="*/ 0 h 419100"/>
                    <a:gd name="connsiteX12" fmla="*/ 175016 w 289316"/>
                    <a:gd name="connsiteY12" fmla="*/ 26670 h 419100"/>
                    <a:gd name="connsiteX13" fmla="*/ 45476 w 289316"/>
                    <a:gd name="connsiteY13" fmla="*/ 0 h 419100"/>
                    <a:gd name="connsiteX0" fmla="*/ 45476 w 289316"/>
                    <a:gd name="connsiteY0" fmla="*/ 0 h 419100"/>
                    <a:gd name="connsiteX1" fmla="*/ 22616 w 289316"/>
                    <a:gd name="connsiteY1" fmla="*/ 83820 h 419100"/>
                    <a:gd name="connsiteX2" fmla="*/ 3566 w 289316"/>
                    <a:gd name="connsiteY2" fmla="*/ 186690 h 419100"/>
                    <a:gd name="connsiteX3" fmla="*/ 41666 w 289316"/>
                    <a:gd name="connsiteY3" fmla="*/ 285750 h 419100"/>
                    <a:gd name="connsiteX4" fmla="*/ 45476 w 289316"/>
                    <a:gd name="connsiteY4" fmla="*/ 350520 h 419100"/>
                    <a:gd name="connsiteX5" fmla="*/ 95006 w 289316"/>
                    <a:gd name="connsiteY5" fmla="*/ 419100 h 419100"/>
                    <a:gd name="connsiteX6" fmla="*/ 190256 w 289316"/>
                    <a:gd name="connsiteY6" fmla="*/ 415290 h 419100"/>
                    <a:gd name="connsiteX7" fmla="*/ 247406 w 289316"/>
                    <a:gd name="connsiteY7" fmla="*/ 350520 h 419100"/>
                    <a:gd name="connsiteX8" fmla="*/ 255026 w 289316"/>
                    <a:gd name="connsiteY8" fmla="*/ 262890 h 419100"/>
                    <a:gd name="connsiteX9" fmla="*/ 289316 w 289316"/>
                    <a:gd name="connsiteY9" fmla="*/ 198120 h 419100"/>
                    <a:gd name="connsiteX10" fmla="*/ 285506 w 289316"/>
                    <a:gd name="connsiteY10" fmla="*/ 114300 h 419100"/>
                    <a:gd name="connsiteX11" fmla="*/ 251216 w 289316"/>
                    <a:gd name="connsiteY11" fmla="*/ 0 h 419100"/>
                    <a:gd name="connsiteX12" fmla="*/ 175016 w 289316"/>
                    <a:gd name="connsiteY12" fmla="*/ 26670 h 419100"/>
                    <a:gd name="connsiteX13" fmla="*/ 45476 w 289316"/>
                    <a:gd name="connsiteY13" fmla="*/ 0 h 419100"/>
                    <a:gd name="connsiteX0" fmla="*/ 41910 w 285750"/>
                    <a:gd name="connsiteY0" fmla="*/ 0 h 419100"/>
                    <a:gd name="connsiteX1" fmla="*/ 0 w 285750"/>
                    <a:gd name="connsiteY1" fmla="*/ 186690 h 419100"/>
                    <a:gd name="connsiteX2" fmla="*/ 38100 w 285750"/>
                    <a:gd name="connsiteY2" fmla="*/ 285750 h 419100"/>
                    <a:gd name="connsiteX3" fmla="*/ 41910 w 285750"/>
                    <a:gd name="connsiteY3" fmla="*/ 350520 h 419100"/>
                    <a:gd name="connsiteX4" fmla="*/ 91440 w 285750"/>
                    <a:gd name="connsiteY4" fmla="*/ 419100 h 419100"/>
                    <a:gd name="connsiteX5" fmla="*/ 186690 w 285750"/>
                    <a:gd name="connsiteY5" fmla="*/ 415290 h 419100"/>
                    <a:gd name="connsiteX6" fmla="*/ 243840 w 285750"/>
                    <a:gd name="connsiteY6" fmla="*/ 350520 h 419100"/>
                    <a:gd name="connsiteX7" fmla="*/ 251460 w 285750"/>
                    <a:gd name="connsiteY7" fmla="*/ 262890 h 419100"/>
                    <a:gd name="connsiteX8" fmla="*/ 285750 w 285750"/>
                    <a:gd name="connsiteY8" fmla="*/ 198120 h 419100"/>
                    <a:gd name="connsiteX9" fmla="*/ 281940 w 285750"/>
                    <a:gd name="connsiteY9" fmla="*/ 114300 h 419100"/>
                    <a:gd name="connsiteX10" fmla="*/ 247650 w 285750"/>
                    <a:gd name="connsiteY10" fmla="*/ 0 h 419100"/>
                    <a:gd name="connsiteX11" fmla="*/ 171450 w 285750"/>
                    <a:gd name="connsiteY11" fmla="*/ 26670 h 419100"/>
                    <a:gd name="connsiteX12" fmla="*/ 41910 w 285750"/>
                    <a:gd name="connsiteY12" fmla="*/ 0 h 419100"/>
                    <a:gd name="connsiteX0" fmla="*/ 41910 w 285750"/>
                    <a:gd name="connsiteY0" fmla="*/ 0 h 419100"/>
                    <a:gd name="connsiteX1" fmla="*/ 0 w 285750"/>
                    <a:gd name="connsiteY1" fmla="*/ 186690 h 419100"/>
                    <a:gd name="connsiteX2" fmla="*/ 38100 w 285750"/>
                    <a:gd name="connsiteY2" fmla="*/ 285750 h 419100"/>
                    <a:gd name="connsiteX3" fmla="*/ 91440 w 285750"/>
                    <a:gd name="connsiteY3" fmla="*/ 419100 h 419100"/>
                    <a:gd name="connsiteX4" fmla="*/ 186690 w 285750"/>
                    <a:gd name="connsiteY4" fmla="*/ 415290 h 419100"/>
                    <a:gd name="connsiteX5" fmla="*/ 243840 w 285750"/>
                    <a:gd name="connsiteY5" fmla="*/ 350520 h 419100"/>
                    <a:gd name="connsiteX6" fmla="*/ 251460 w 285750"/>
                    <a:gd name="connsiteY6" fmla="*/ 262890 h 419100"/>
                    <a:gd name="connsiteX7" fmla="*/ 285750 w 285750"/>
                    <a:gd name="connsiteY7" fmla="*/ 198120 h 419100"/>
                    <a:gd name="connsiteX8" fmla="*/ 281940 w 285750"/>
                    <a:gd name="connsiteY8" fmla="*/ 114300 h 419100"/>
                    <a:gd name="connsiteX9" fmla="*/ 247650 w 285750"/>
                    <a:gd name="connsiteY9" fmla="*/ 0 h 419100"/>
                    <a:gd name="connsiteX10" fmla="*/ 171450 w 285750"/>
                    <a:gd name="connsiteY10" fmla="*/ 26670 h 419100"/>
                    <a:gd name="connsiteX11" fmla="*/ 41910 w 285750"/>
                    <a:gd name="connsiteY11" fmla="*/ 0 h 419100"/>
                    <a:gd name="connsiteX0" fmla="*/ 41910 w 285750"/>
                    <a:gd name="connsiteY0" fmla="*/ 0 h 419112"/>
                    <a:gd name="connsiteX1" fmla="*/ 0 w 285750"/>
                    <a:gd name="connsiteY1" fmla="*/ 186690 h 419112"/>
                    <a:gd name="connsiteX2" fmla="*/ 38100 w 285750"/>
                    <a:gd name="connsiteY2" fmla="*/ 285750 h 419112"/>
                    <a:gd name="connsiteX3" fmla="*/ 91440 w 285750"/>
                    <a:gd name="connsiteY3" fmla="*/ 419100 h 419112"/>
                    <a:gd name="connsiteX4" fmla="*/ 186690 w 285750"/>
                    <a:gd name="connsiteY4" fmla="*/ 415290 h 419112"/>
                    <a:gd name="connsiteX5" fmla="*/ 243840 w 285750"/>
                    <a:gd name="connsiteY5" fmla="*/ 350520 h 419112"/>
                    <a:gd name="connsiteX6" fmla="*/ 251460 w 285750"/>
                    <a:gd name="connsiteY6" fmla="*/ 262890 h 419112"/>
                    <a:gd name="connsiteX7" fmla="*/ 285750 w 285750"/>
                    <a:gd name="connsiteY7" fmla="*/ 198120 h 419112"/>
                    <a:gd name="connsiteX8" fmla="*/ 281940 w 285750"/>
                    <a:gd name="connsiteY8" fmla="*/ 114300 h 419112"/>
                    <a:gd name="connsiteX9" fmla="*/ 247650 w 285750"/>
                    <a:gd name="connsiteY9" fmla="*/ 0 h 419112"/>
                    <a:gd name="connsiteX10" fmla="*/ 171450 w 285750"/>
                    <a:gd name="connsiteY10" fmla="*/ 26670 h 419112"/>
                    <a:gd name="connsiteX11" fmla="*/ 41910 w 285750"/>
                    <a:gd name="connsiteY11" fmla="*/ 0 h 419112"/>
                    <a:gd name="connsiteX0" fmla="*/ 41910 w 285750"/>
                    <a:gd name="connsiteY0" fmla="*/ 0 h 419112"/>
                    <a:gd name="connsiteX1" fmla="*/ 0 w 285750"/>
                    <a:gd name="connsiteY1" fmla="*/ 186690 h 419112"/>
                    <a:gd name="connsiteX2" fmla="*/ 38100 w 285750"/>
                    <a:gd name="connsiteY2" fmla="*/ 285750 h 419112"/>
                    <a:gd name="connsiteX3" fmla="*/ 91440 w 285750"/>
                    <a:gd name="connsiteY3" fmla="*/ 419100 h 419112"/>
                    <a:gd name="connsiteX4" fmla="*/ 186690 w 285750"/>
                    <a:gd name="connsiteY4" fmla="*/ 415290 h 419112"/>
                    <a:gd name="connsiteX5" fmla="*/ 243840 w 285750"/>
                    <a:gd name="connsiteY5" fmla="*/ 350520 h 419112"/>
                    <a:gd name="connsiteX6" fmla="*/ 251460 w 285750"/>
                    <a:gd name="connsiteY6" fmla="*/ 262890 h 419112"/>
                    <a:gd name="connsiteX7" fmla="*/ 285750 w 285750"/>
                    <a:gd name="connsiteY7" fmla="*/ 198120 h 419112"/>
                    <a:gd name="connsiteX8" fmla="*/ 281940 w 285750"/>
                    <a:gd name="connsiteY8" fmla="*/ 114300 h 419112"/>
                    <a:gd name="connsiteX9" fmla="*/ 247650 w 285750"/>
                    <a:gd name="connsiteY9" fmla="*/ 0 h 419112"/>
                    <a:gd name="connsiteX10" fmla="*/ 171450 w 285750"/>
                    <a:gd name="connsiteY10" fmla="*/ 26670 h 419112"/>
                    <a:gd name="connsiteX11" fmla="*/ 41910 w 285750"/>
                    <a:gd name="connsiteY11" fmla="*/ 0 h 419112"/>
                    <a:gd name="connsiteX0" fmla="*/ 41910 w 285750"/>
                    <a:gd name="connsiteY0" fmla="*/ 0 h 427616"/>
                    <a:gd name="connsiteX1" fmla="*/ 0 w 285750"/>
                    <a:gd name="connsiteY1" fmla="*/ 186690 h 427616"/>
                    <a:gd name="connsiteX2" fmla="*/ 38100 w 285750"/>
                    <a:gd name="connsiteY2" fmla="*/ 285750 h 427616"/>
                    <a:gd name="connsiteX3" fmla="*/ 91440 w 285750"/>
                    <a:gd name="connsiteY3" fmla="*/ 419100 h 427616"/>
                    <a:gd name="connsiteX4" fmla="*/ 186690 w 285750"/>
                    <a:gd name="connsiteY4" fmla="*/ 415290 h 427616"/>
                    <a:gd name="connsiteX5" fmla="*/ 251460 w 285750"/>
                    <a:gd name="connsiteY5" fmla="*/ 262890 h 427616"/>
                    <a:gd name="connsiteX6" fmla="*/ 285750 w 285750"/>
                    <a:gd name="connsiteY6" fmla="*/ 198120 h 427616"/>
                    <a:gd name="connsiteX7" fmla="*/ 281940 w 285750"/>
                    <a:gd name="connsiteY7" fmla="*/ 114300 h 427616"/>
                    <a:gd name="connsiteX8" fmla="*/ 247650 w 285750"/>
                    <a:gd name="connsiteY8" fmla="*/ 0 h 427616"/>
                    <a:gd name="connsiteX9" fmla="*/ 171450 w 285750"/>
                    <a:gd name="connsiteY9" fmla="*/ 26670 h 427616"/>
                    <a:gd name="connsiteX10" fmla="*/ 41910 w 285750"/>
                    <a:gd name="connsiteY10" fmla="*/ 0 h 427616"/>
                    <a:gd name="connsiteX0" fmla="*/ 41910 w 285750"/>
                    <a:gd name="connsiteY0" fmla="*/ 0 h 427616"/>
                    <a:gd name="connsiteX1" fmla="*/ 0 w 285750"/>
                    <a:gd name="connsiteY1" fmla="*/ 186690 h 427616"/>
                    <a:gd name="connsiteX2" fmla="*/ 38100 w 285750"/>
                    <a:gd name="connsiteY2" fmla="*/ 285750 h 427616"/>
                    <a:gd name="connsiteX3" fmla="*/ 91440 w 285750"/>
                    <a:gd name="connsiteY3" fmla="*/ 419100 h 427616"/>
                    <a:gd name="connsiteX4" fmla="*/ 186690 w 285750"/>
                    <a:gd name="connsiteY4" fmla="*/ 415290 h 427616"/>
                    <a:gd name="connsiteX5" fmla="*/ 251460 w 285750"/>
                    <a:gd name="connsiteY5" fmla="*/ 262890 h 427616"/>
                    <a:gd name="connsiteX6" fmla="*/ 285750 w 285750"/>
                    <a:gd name="connsiteY6" fmla="*/ 198120 h 427616"/>
                    <a:gd name="connsiteX7" fmla="*/ 281940 w 285750"/>
                    <a:gd name="connsiteY7" fmla="*/ 114300 h 427616"/>
                    <a:gd name="connsiteX8" fmla="*/ 247650 w 285750"/>
                    <a:gd name="connsiteY8" fmla="*/ 0 h 427616"/>
                    <a:gd name="connsiteX9" fmla="*/ 171450 w 285750"/>
                    <a:gd name="connsiteY9" fmla="*/ 26670 h 427616"/>
                    <a:gd name="connsiteX10" fmla="*/ 41910 w 285750"/>
                    <a:gd name="connsiteY10" fmla="*/ 0 h 427616"/>
                    <a:gd name="connsiteX0" fmla="*/ 41910 w 291264"/>
                    <a:gd name="connsiteY0" fmla="*/ 0 h 427616"/>
                    <a:gd name="connsiteX1" fmla="*/ 0 w 291264"/>
                    <a:gd name="connsiteY1" fmla="*/ 186690 h 427616"/>
                    <a:gd name="connsiteX2" fmla="*/ 38100 w 291264"/>
                    <a:gd name="connsiteY2" fmla="*/ 285750 h 427616"/>
                    <a:gd name="connsiteX3" fmla="*/ 91440 w 291264"/>
                    <a:gd name="connsiteY3" fmla="*/ 419100 h 427616"/>
                    <a:gd name="connsiteX4" fmla="*/ 186690 w 291264"/>
                    <a:gd name="connsiteY4" fmla="*/ 415290 h 427616"/>
                    <a:gd name="connsiteX5" fmla="*/ 251460 w 291264"/>
                    <a:gd name="connsiteY5" fmla="*/ 262890 h 427616"/>
                    <a:gd name="connsiteX6" fmla="*/ 285750 w 291264"/>
                    <a:gd name="connsiteY6" fmla="*/ 198120 h 427616"/>
                    <a:gd name="connsiteX7" fmla="*/ 281940 w 291264"/>
                    <a:gd name="connsiteY7" fmla="*/ 114300 h 427616"/>
                    <a:gd name="connsiteX8" fmla="*/ 247650 w 291264"/>
                    <a:gd name="connsiteY8" fmla="*/ 0 h 427616"/>
                    <a:gd name="connsiteX9" fmla="*/ 171450 w 291264"/>
                    <a:gd name="connsiteY9" fmla="*/ 26670 h 427616"/>
                    <a:gd name="connsiteX10" fmla="*/ 41910 w 291264"/>
                    <a:gd name="connsiteY10" fmla="*/ 0 h 427616"/>
                    <a:gd name="connsiteX0" fmla="*/ 41910 w 285762"/>
                    <a:gd name="connsiteY0" fmla="*/ 0 h 427616"/>
                    <a:gd name="connsiteX1" fmla="*/ 0 w 285762"/>
                    <a:gd name="connsiteY1" fmla="*/ 186690 h 427616"/>
                    <a:gd name="connsiteX2" fmla="*/ 38100 w 285762"/>
                    <a:gd name="connsiteY2" fmla="*/ 285750 h 427616"/>
                    <a:gd name="connsiteX3" fmla="*/ 91440 w 285762"/>
                    <a:gd name="connsiteY3" fmla="*/ 419100 h 427616"/>
                    <a:gd name="connsiteX4" fmla="*/ 186690 w 285762"/>
                    <a:gd name="connsiteY4" fmla="*/ 415290 h 427616"/>
                    <a:gd name="connsiteX5" fmla="*/ 251460 w 285762"/>
                    <a:gd name="connsiteY5" fmla="*/ 262890 h 427616"/>
                    <a:gd name="connsiteX6" fmla="*/ 285750 w 285762"/>
                    <a:gd name="connsiteY6" fmla="*/ 198120 h 427616"/>
                    <a:gd name="connsiteX7" fmla="*/ 247650 w 285762"/>
                    <a:gd name="connsiteY7" fmla="*/ 0 h 427616"/>
                    <a:gd name="connsiteX8" fmla="*/ 171450 w 285762"/>
                    <a:gd name="connsiteY8" fmla="*/ 26670 h 427616"/>
                    <a:gd name="connsiteX9" fmla="*/ 41910 w 285762"/>
                    <a:gd name="connsiteY9" fmla="*/ 0 h 427616"/>
                    <a:gd name="connsiteX0" fmla="*/ 41910 w 285764"/>
                    <a:gd name="connsiteY0" fmla="*/ 0 h 424672"/>
                    <a:gd name="connsiteX1" fmla="*/ 0 w 285764"/>
                    <a:gd name="connsiteY1" fmla="*/ 186690 h 424672"/>
                    <a:gd name="connsiteX2" fmla="*/ 38100 w 285764"/>
                    <a:gd name="connsiteY2" fmla="*/ 285750 h 424672"/>
                    <a:gd name="connsiteX3" fmla="*/ 91440 w 285764"/>
                    <a:gd name="connsiteY3" fmla="*/ 419100 h 424672"/>
                    <a:gd name="connsiteX4" fmla="*/ 186690 w 285764"/>
                    <a:gd name="connsiteY4" fmla="*/ 415290 h 424672"/>
                    <a:gd name="connsiteX5" fmla="*/ 243840 w 285764"/>
                    <a:gd name="connsiteY5" fmla="*/ 302895 h 424672"/>
                    <a:gd name="connsiteX6" fmla="*/ 285750 w 285764"/>
                    <a:gd name="connsiteY6" fmla="*/ 198120 h 424672"/>
                    <a:gd name="connsiteX7" fmla="*/ 247650 w 285764"/>
                    <a:gd name="connsiteY7" fmla="*/ 0 h 424672"/>
                    <a:gd name="connsiteX8" fmla="*/ 171450 w 285764"/>
                    <a:gd name="connsiteY8" fmla="*/ 26670 h 424672"/>
                    <a:gd name="connsiteX9" fmla="*/ 41910 w 285764"/>
                    <a:gd name="connsiteY9" fmla="*/ 0 h 424672"/>
                    <a:gd name="connsiteX0" fmla="*/ 41910 w 285764"/>
                    <a:gd name="connsiteY0" fmla="*/ 0 h 429530"/>
                    <a:gd name="connsiteX1" fmla="*/ 0 w 285764"/>
                    <a:gd name="connsiteY1" fmla="*/ 186690 h 429530"/>
                    <a:gd name="connsiteX2" fmla="*/ 38100 w 285764"/>
                    <a:gd name="connsiteY2" fmla="*/ 285750 h 429530"/>
                    <a:gd name="connsiteX3" fmla="*/ 91440 w 285764"/>
                    <a:gd name="connsiteY3" fmla="*/ 419100 h 429530"/>
                    <a:gd name="connsiteX4" fmla="*/ 207645 w 285764"/>
                    <a:gd name="connsiteY4" fmla="*/ 407670 h 429530"/>
                    <a:gd name="connsiteX5" fmla="*/ 243840 w 285764"/>
                    <a:gd name="connsiteY5" fmla="*/ 302895 h 429530"/>
                    <a:gd name="connsiteX6" fmla="*/ 285750 w 285764"/>
                    <a:gd name="connsiteY6" fmla="*/ 198120 h 429530"/>
                    <a:gd name="connsiteX7" fmla="*/ 247650 w 285764"/>
                    <a:gd name="connsiteY7" fmla="*/ 0 h 429530"/>
                    <a:gd name="connsiteX8" fmla="*/ 171450 w 285764"/>
                    <a:gd name="connsiteY8" fmla="*/ 26670 h 429530"/>
                    <a:gd name="connsiteX9" fmla="*/ 41910 w 285764"/>
                    <a:gd name="connsiteY9" fmla="*/ 0 h 429530"/>
                    <a:gd name="connsiteX0" fmla="*/ 41910 w 285764"/>
                    <a:gd name="connsiteY0" fmla="*/ 6694 h 436224"/>
                    <a:gd name="connsiteX1" fmla="*/ 0 w 285764"/>
                    <a:gd name="connsiteY1" fmla="*/ 193384 h 436224"/>
                    <a:gd name="connsiteX2" fmla="*/ 38100 w 285764"/>
                    <a:gd name="connsiteY2" fmla="*/ 292444 h 436224"/>
                    <a:gd name="connsiteX3" fmla="*/ 91440 w 285764"/>
                    <a:gd name="connsiteY3" fmla="*/ 425794 h 436224"/>
                    <a:gd name="connsiteX4" fmla="*/ 207645 w 285764"/>
                    <a:gd name="connsiteY4" fmla="*/ 414364 h 436224"/>
                    <a:gd name="connsiteX5" fmla="*/ 243840 w 285764"/>
                    <a:gd name="connsiteY5" fmla="*/ 309589 h 436224"/>
                    <a:gd name="connsiteX6" fmla="*/ 285750 w 285764"/>
                    <a:gd name="connsiteY6" fmla="*/ 204814 h 436224"/>
                    <a:gd name="connsiteX7" fmla="*/ 247650 w 285764"/>
                    <a:gd name="connsiteY7" fmla="*/ 6694 h 436224"/>
                    <a:gd name="connsiteX8" fmla="*/ 171450 w 285764"/>
                    <a:gd name="connsiteY8" fmla="*/ 33364 h 436224"/>
                    <a:gd name="connsiteX9" fmla="*/ 41910 w 285764"/>
                    <a:gd name="connsiteY9" fmla="*/ 6694 h 436224"/>
                    <a:gd name="connsiteX0" fmla="*/ 41910 w 285764"/>
                    <a:gd name="connsiteY0" fmla="*/ 6694 h 436224"/>
                    <a:gd name="connsiteX1" fmla="*/ 0 w 285764"/>
                    <a:gd name="connsiteY1" fmla="*/ 193384 h 436224"/>
                    <a:gd name="connsiteX2" fmla="*/ 38100 w 285764"/>
                    <a:gd name="connsiteY2" fmla="*/ 292444 h 436224"/>
                    <a:gd name="connsiteX3" fmla="*/ 91440 w 285764"/>
                    <a:gd name="connsiteY3" fmla="*/ 425794 h 436224"/>
                    <a:gd name="connsiteX4" fmla="*/ 207645 w 285764"/>
                    <a:gd name="connsiteY4" fmla="*/ 414364 h 436224"/>
                    <a:gd name="connsiteX5" fmla="*/ 243840 w 285764"/>
                    <a:gd name="connsiteY5" fmla="*/ 309589 h 436224"/>
                    <a:gd name="connsiteX6" fmla="*/ 285750 w 285764"/>
                    <a:gd name="connsiteY6" fmla="*/ 204814 h 436224"/>
                    <a:gd name="connsiteX7" fmla="*/ 247650 w 285764"/>
                    <a:gd name="connsiteY7" fmla="*/ 6694 h 436224"/>
                    <a:gd name="connsiteX8" fmla="*/ 156210 w 285764"/>
                    <a:gd name="connsiteY8" fmla="*/ 33364 h 436224"/>
                    <a:gd name="connsiteX9" fmla="*/ 41910 w 285764"/>
                    <a:gd name="connsiteY9" fmla="*/ 6694 h 436224"/>
                    <a:gd name="connsiteX0" fmla="*/ 41910 w 285764"/>
                    <a:gd name="connsiteY0" fmla="*/ 7467 h 436997"/>
                    <a:gd name="connsiteX1" fmla="*/ 0 w 285764"/>
                    <a:gd name="connsiteY1" fmla="*/ 194157 h 436997"/>
                    <a:gd name="connsiteX2" fmla="*/ 38100 w 285764"/>
                    <a:gd name="connsiteY2" fmla="*/ 293217 h 436997"/>
                    <a:gd name="connsiteX3" fmla="*/ 91440 w 285764"/>
                    <a:gd name="connsiteY3" fmla="*/ 426567 h 436997"/>
                    <a:gd name="connsiteX4" fmla="*/ 207645 w 285764"/>
                    <a:gd name="connsiteY4" fmla="*/ 415137 h 436997"/>
                    <a:gd name="connsiteX5" fmla="*/ 243840 w 285764"/>
                    <a:gd name="connsiteY5" fmla="*/ 310362 h 436997"/>
                    <a:gd name="connsiteX6" fmla="*/ 285750 w 285764"/>
                    <a:gd name="connsiteY6" fmla="*/ 205587 h 436997"/>
                    <a:gd name="connsiteX7" fmla="*/ 247650 w 285764"/>
                    <a:gd name="connsiteY7" fmla="*/ 7467 h 436997"/>
                    <a:gd name="connsiteX8" fmla="*/ 156210 w 285764"/>
                    <a:gd name="connsiteY8" fmla="*/ 34137 h 436997"/>
                    <a:gd name="connsiteX9" fmla="*/ 41910 w 285764"/>
                    <a:gd name="connsiteY9" fmla="*/ 7467 h 436997"/>
                    <a:gd name="connsiteX0" fmla="*/ 41910 w 285764"/>
                    <a:gd name="connsiteY0" fmla="*/ 1105 h 430635"/>
                    <a:gd name="connsiteX1" fmla="*/ 0 w 285764"/>
                    <a:gd name="connsiteY1" fmla="*/ 187795 h 430635"/>
                    <a:gd name="connsiteX2" fmla="*/ 38100 w 285764"/>
                    <a:gd name="connsiteY2" fmla="*/ 286855 h 430635"/>
                    <a:gd name="connsiteX3" fmla="*/ 91440 w 285764"/>
                    <a:gd name="connsiteY3" fmla="*/ 420205 h 430635"/>
                    <a:gd name="connsiteX4" fmla="*/ 207645 w 285764"/>
                    <a:gd name="connsiteY4" fmla="*/ 408775 h 430635"/>
                    <a:gd name="connsiteX5" fmla="*/ 243840 w 285764"/>
                    <a:gd name="connsiteY5" fmla="*/ 304000 h 430635"/>
                    <a:gd name="connsiteX6" fmla="*/ 285750 w 285764"/>
                    <a:gd name="connsiteY6" fmla="*/ 199225 h 430635"/>
                    <a:gd name="connsiteX7" fmla="*/ 247650 w 285764"/>
                    <a:gd name="connsiteY7" fmla="*/ 1105 h 430635"/>
                    <a:gd name="connsiteX8" fmla="*/ 156210 w 285764"/>
                    <a:gd name="connsiteY8" fmla="*/ 27775 h 430635"/>
                    <a:gd name="connsiteX9" fmla="*/ 41910 w 285764"/>
                    <a:gd name="connsiteY9" fmla="*/ 1105 h 430635"/>
                    <a:gd name="connsiteX0" fmla="*/ 41910 w 285764"/>
                    <a:gd name="connsiteY0" fmla="*/ 0 h 429530"/>
                    <a:gd name="connsiteX1" fmla="*/ 0 w 285764"/>
                    <a:gd name="connsiteY1" fmla="*/ 186690 h 429530"/>
                    <a:gd name="connsiteX2" fmla="*/ 38100 w 285764"/>
                    <a:gd name="connsiteY2" fmla="*/ 285750 h 429530"/>
                    <a:gd name="connsiteX3" fmla="*/ 91440 w 285764"/>
                    <a:gd name="connsiteY3" fmla="*/ 419100 h 429530"/>
                    <a:gd name="connsiteX4" fmla="*/ 207645 w 285764"/>
                    <a:gd name="connsiteY4" fmla="*/ 407670 h 429530"/>
                    <a:gd name="connsiteX5" fmla="*/ 243840 w 285764"/>
                    <a:gd name="connsiteY5" fmla="*/ 302895 h 429530"/>
                    <a:gd name="connsiteX6" fmla="*/ 285750 w 285764"/>
                    <a:gd name="connsiteY6" fmla="*/ 198120 h 429530"/>
                    <a:gd name="connsiteX7" fmla="*/ 247650 w 285764"/>
                    <a:gd name="connsiteY7" fmla="*/ 0 h 429530"/>
                    <a:gd name="connsiteX8" fmla="*/ 156210 w 285764"/>
                    <a:gd name="connsiteY8" fmla="*/ 26670 h 429530"/>
                    <a:gd name="connsiteX9" fmla="*/ 41910 w 285764"/>
                    <a:gd name="connsiteY9" fmla="*/ 0 h 429530"/>
                    <a:gd name="connsiteX0" fmla="*/ 41910 w 285764"/>
                    <a:gd name="connsiteY0" fmla="*/ 0 h 429530"/>
                    <a:gd name="connsiteX1" fmla="*/ 0 w 285764"/>
                    <a:gd name="connsiteY1" fmla="*/ 186690 h 429530"/>
                    <a:gd name="connsiteX2" fmla="*/ 38100 w 285764"/>
                    <a:gd name="connsiteY2" fmla="*/ 285750 h 429530"/>
                    <a:gd name="connsiteX3" fmla="*/ 91440 w 285764"/>
                    <a:gd name="connsiteY3" fmla="*/ 419100 h 429530"/>
                    <a:gd name="connsiteX4" fmla="*/ 207645 w 285764"/>
                    <a:gd name="connsiteY4" fmla="*/ 407670 h 429530"/>
                    <a:gd name="connsiteX5" fmla="*/ 243840 w 285764"/>
                    <a:gd name="connsiteY5" fmla="*/ 302895 h 429530"/>
                    <a:gd name="connsiteX6" fmla="*/ 285750 w 285764"/>
                    <a:gd name="connsiteY6" fmla="*/ 198120 h 429530"/>
                    <a:gd name="connsiteX7" fmla="*/ 247650 w 285764"/>
                    <a:gd name="connsiteY7" fmla="*/ 0 h 429530"/>
                    <a:gd name="connsiteX8" fmla="*/ 156210 w 285764"/>
                    <a:gd name="connsiteY8" fmla="*/ 26670 h 429530"/>
                    <a:gd name="connsiteX9" fmla="*/ 41910 w 285764"/>
                    <a:gd name="connsiteY9" fmla="*/ 0 h 429530"/>
                    <a:gd name="connsiteX0" fmla="*/ 41910 w 285764"/>
                    <a:gd name="connsiteY0" fmla="*/ 0 h 429530"/>
                    <a:gd name="connsiteX1" fmla="*/ 0 w 285764"/>
                    <a:gd name="connsiteY1" fmla="*/ 186690 h 429530"/>
                    <a:gd name="connsiteX2" fmla="*/ 38100 w 285764"/>
                    <a:gd name="connsiteY2" fmla="*/ 285750 h 429530"/>
                    <a:gd name="connsiteX3" fmla="*/ 91440 w 285764"/>
                    <a:gd name="connsiteY3" fmla="*/ 419100 h 429530"/>
                    <a:gd name="connsiteX4" fmla="*/ 207645 w 285764"/>
                    <a:gd name="connsiteY4" fmla="*/ 407670 h 429530"/>
                    <a:gd name="connsiteX5" fmla="*/ 243840 w 285764"/>
                    <a:gd name="connsiteY5" fmla="*/ 302895 h 429530"/>
                    <a:gd name="connsiteX6" fmla="*/ 285750 w 285764"/>
                    <a:gd name="connsiteY6" fmla="*/ 198120 h 429530"/>
                    <a:gd name="connsiteX7" fmla="*/ 247650 w 285764"/>
                    <a:gd name="connsiteY7" fmla="*/ 0 h 429530"/>
                    <a:gd name="connsiteX8" fmla="*/ 156210 w 285764"/>
                    <a:gd name="connsiteY8" fmla="*/ 26670 h 429530"/>
                    <a:gd name="connsiteX9" fmla="*/ 41910 w 285764"/>
                    <a:gd name="connsiteY9" fmla="*/ 0 h 42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64" h="429530">
                      <a:moveTo>
                        <a:pt x="41910" y="0"/>
                      </a:moveTo>
                      <a:cubicBezTo>
                        <a:pt x="22704" y="25375"/>
                        <a:pt x="635" y="139065"/>
                        <a:pt x="0" y="186690"/>
                      </a:cubicBezTo>
                      <a:lnTo>
                        <a:pt x="38100" y="285750"/>
                      </a:lnTo>
                      <a:cubicBezTo>
                        <a:pt x="53340" y="324485"/>
                        <a:pt x="63183" y="398780"/>
                        <a:pt x="91440" y="419100"/>
                      </a:cubicBezTo>
                      <a:cubicBezTo>
                        <a:pt x="119698" y="439420"/>
                        <a:pt x="182245" y="427037"/>
                        <a:pt x="207645" y="407670"/>
                      </a:cubicBezTo>
                      <a:cubicBezTo>
                        <a:pt x="233045" y="388303"/>
                        <a:pt x="230823" y="337820"/>
                        <a:pt x="243840" y="302895"/>
                      </a:cubicBezTo>
                      <a:cubicBezTo>
                        <a:pt x="256857" y="267970"/>
                        <a:pt x="285115" y="248602"/>
                        <a:pt x="285750" y="198120"/>
                      </a:cubicBezTo>
                      <a:cubicBezTo>
                        <a:pt x="286385" y="147638"/>
                        <a:pt x="266700" y="28575"/>
                        <a:pt x="247650" y="0"/>
                      </a:cubicBezTo>
                      <a:lnTo>
                        <a:pt x="156210" y="26670"/>
                      </a:lnTo>
                      <a:cubicBezTo>
                        <a:pt x="121920" y="26670"/>
                        <a:pt x="99060" y="13335"/>
                        <a:pt x="41910" y="0"/>
                      </a:cubicBezTo>
                      <a:close/>
                    </a:path>
                  </a:pathLst>
                </a:custGeom>
                <a:solidFill>
                  <a:srgbClr val="CFB09F"/>
                </a:solidFill>
                <a:ln>
                  <a:noFill/>
                </a:ln>
                <a:effectLst>
                  <a:outerShdw blurRad="44450" dist="27940" dir="5400000" algn="ctr">
                    <a:srgbClr val="000000">
                      <a:alpha val="32000"/>
                    </a:srgbClr>
                  </a:outerShdw>
                </a:effectLst>
                <a:scene3d>
                  <a:camera prst="orthographicFront">
                    <a:rot lat="0" lon="0" rev="0"/>
                  </a:camera>
                  <a:lightRig rig="balanced" dir="t">
                    <a:rot lat="0" lon="0" rev="9000000"/>
                  </a:lightRig>
                </a:scene3d>
                <a:sp3d prstMaterial="matte">
                  <a:bevelT w="101600" h="31750" prst="softRound"/>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14" name="Freeform 51">
                  <a:extLst>
                    <a:ext uri="{FF2B5EF4-FFF2-40B4-BE49-F238E27FC236}">
                      <a16:creationId xmlns:a16="http://schemas.microsoft.com/office/drawing/2014/main" id="{4D26BFBA-8331-408B-8835-5BBA80A2E250}"/>
                    </a:ext>
                  </a:extLst>
                </p:cNvPr>
                <p:cNvSpPr>
                  <a:spLocks/>
                </p:cNvSpPr>
                <p:nvPr/>
              </p:nvSpPr>
              <p:spPr bwMode="auto">
                <a:xfrm>
                  <a:off x="5579015" y="2198758"/>
                  <a:ext cx="118094" cy="118094"/>
                </a:xfrm>
                <a:custGeom>
                  <a:avLst/>
                  <a:gdLst>
                    <a:gd name="T0" fmla="*/ 69 w 138"/>
                    <a:gd name="T1" fmla="*/ 138 h 138"/>
                    <a:gd name="T2" fmla="*/ 69 w 138"/>
                    <a:gd name="T3" fmla="*/ 138 h 138"/>
                    <a:gd name="T4" fmla="*/ 83 w 138"/>
                    <a:gd name="T5" fmla="*/ 136 h 138"/>
                    <a:gd name="T6" fmla="*/ 96 w 138"/>
                    <a:gd name="T7" fmla="*/ 133 h 138"/>
                    <a:gd name="T8" fmla="*/ 108 w 138"/>
                    <a:gd name="T9" fmla="*/ 126 h 138"/>
                    <a:gd name="T10" fmla="*/ 118 w 138"/>
                    <a:gd name="T11" fmla="*/ 117 h 138"/>
                    <a:gd name="T12" fmla="*/ 127 w 138"/>
                    <a:gd name="T13" fmla="*/ 107 h 138"/>
                    <a:gd name="T14" fmla="*/ 133 w 138"/>
                    <a:gd name="T15" fmla="*/ 96 h 138"/>
                    <a:gd name="T16" fmla="*/ 137 w 138"/>
                    <a:gd name="T17" fmla="*/ 83 h 138"/>
                    <a:gd name="T18" fmla="*/ 138 w 138"/>
                    <a:gd name="T19" fmla="*/ 69 h 138"/>
                    <a:gd name="T20" fmla="*/ 138 w 138"/>
                    <a:gd name="T21" fmla="*/ 69 h 138"/>
                    <a:gd name="T22" fmla="*/ 137 w 138"/>
                    <a:gd name="T23" fmla="*/ 55 h 138"/>
                    <a:gd name="T24" fmla="*/ 133 w 138"/>
                    <a:gd name="T25" fmla="*/ 42 h 138"/>
                    <a:gd name="T26" fmla="*/ 127 w 138"/>
                    <a:gd name="T27" fmla="*/ 30 h 138"/>
                    <a:gd name="T28" fmla="*/ 118 w 138"/>
                    <a:gd name="T29" fmla="*/ 20 h 138"/>
                    <a:gd name="T30" fmla="*/ 108 w 138"/>
                    <a:gd name="T31" fmla="*/ 13 h 138"/>
                    <a:gd name="T32" fmla="*/ 96 w 138"/>
                    <a:gd name="T33" fmla="*/ 6 h 138"/>
                    <a:gd name="T34" fmla="*/ 83 w 138"/>
                    <a:gd name="T35" fmla="*/ 1 h 138"/>
                    <a:gd name="T36" fmla="*/ 69 w 138"/>
                    <a:gd name="T37" fmla="*/ 0 h 138"/>
                    <a:gd name="T38" fmla="*/ 69 w 138"/>
                    <a:gd name="T39" fmla="*/ 0 h 138"/>
                    <a:gd name="T40" fmla="*/ 55 w 138"/>
                    <a:gd name="T41" fmla="*/ 1 h 138"/>
                    <a:gd name="T42" fmla="*/ 43 w 138"/>
                    <a:gd name="T43" fmla="*/ 6 h 138"/>
                    <a:gd name="T44" fmla="*/ 31 w 138"/>
                    <a:gd name="T45" fmla="*/ 13 h 138"/>
                    <a:gd name="T46" fmla="*/ 21 w 138"/>
                    <a:gd name="T47" fmla="*/ 20 h 138"/>
                    <a:gd name="T48" fmla="*/ 12 w 138"/>
                    <a:gd name="T49" fmla="*/ 30 h 138"/>
                    <a:gd name="T50" fmla="*/ 6 w 138"/>
                    <a:gd name="T51" fmla="*/ 42 h 138"/>
                    <a:gd name="T52" fmla="*/ 2 w 138"/>
                    <a:gd name="T53" fmla="*/ 55 h 138"/>
                    <a:gd name="T54" fmla="*/ 0 w 138"/>
                    <a:gd name="T55" fmla="*/ 69 h 138"/>
                    <a:gd name="T56" fmla="*/ 0 w 138"/>
                    <a:gd name="T57" fmla="*/ 69 h 138"/>
                    <a:gd name="T58" fmla="*/ 2 w 138"/>
                    <a:gd name="T59" fmla="*/ 83 h 138"/>
                    <a:gd name="T60" fmla="*/ 6 w 138"/>
                    <a:gd name="T61" fmla="*/ 96 h 138"/>
                    <a:gd name="T62" fmla="*/ 12 w 138"/>
                    <a:gd name="T63" fmla="*/ 107 h 138"/>
                    <a:gd name="T64" fmla="*/ 21 w 138"/>
                    <a:gd name="T65" fmla="*/ 117 h 138"/>
                    <a:gd name="T66" fmla="*/ 31 w 138"/>
                    <a:gd name="T67" fmla="*/ 126 h 138"/>
                    <a:gd name="T68" fmla="*/ 43 w 138"/>
                    <a:gd name="T69" fmla="*/ 133 h 138"/>
                    <a:gd name="T70" fmla="*/ 55 w 138"/>
                    <a:gd name="T71" fmla="*/ 136 h 138"/>
                    <a:gd name="T72" fmla="*/ 69 w 138"/>
                    <a:gd name="T7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38">
                      <a:moveTo>
                        <a:pt x="69" y="138"/>
                      </a:moveTo>
                      <a:lnTo>
                        <a:pt x="69" y="138"/>
                      </a:lnTo>
                      <a:lnTo>
                        <a:pt x="83" y="136"/>
                      </a:lnTo>
                      <a:lnTo>
                        <a:pt x="96" y="133"/>
                      </a:lnTo>
                      <a:lnTo>
                        <a:pt x="108" y="126"/>
                      </a:lnTo>
                      <a:lnTo>
                        <a:pt x="118" y="117"/>
                      </a:lnTo>
                      <a:lnTo>
                        <a:pt x="127" y="107"/>
                      </a:lnTo>
                      <a:lnTo>
                        <a:pt x="133" y="96"/>
                      </a:lnTo>
                      <a:lnTo>
                        <a:pt x="137" y="83"/>
                      </a:lnTo>
                      <a:lnTo>
                        <a:pt x="138" y="69"/>
                      </a:lnTo>
                      <a:lnTo>
                        <a:pt x="138" y="69"/>
                      </a:lnTo>
                      <a:lnTo>
                        <a:pt x="137" y="55"/>
                      </a:lnTo>
                      <a:lnTo>
                        <a:pt x="133" y="42"/>
                      </a:lnTo>
                      <a:lnTo>
                        <a:pt x="127" y="30"/>
                      </a:lnTo>
                      <a:lnTo>
                        <a:pt x="118" y="20"/>
                      </a:lnTo>
                      <a:lnTo>
                        <a:pt x="108" y="13"/>
                      </a:lnTo>
                      <a:lnTo>
                        <a:pt x="96" y="6"/>
                      </a:lnTo>
                      <a:lnTo>
                        <a:pt x="83" y="1"/>
                      </a:lnTo>
                      <a:lnTo>
                        <a:pt x="69" y="0"/>
                      </a:lnTo>
                      <a:lnTo>
                        <a:pt x="69" y="0"/>
                      </a:lnTo>
                      <a:lnTo>
                        <a:pt x="55" y="1"/>
                      </a:lnTo>
                      <a:lnTo>
                        <a:pt x="43" y="6"/>
                      </a:lnTo>
                      <a:lnTo>
                        <a:pt x="31" y="13"/>
                      </a:lnTo>
                      <a:lnTo>
                        <a:pt x="21" y="20"/>
                      </a:lnTo>
                      <a:lnTo>
                        <a:pt x="12" y="30"/>
                      </a:lnTo>
                      <a:lnTo>
                        <a:pt x="6" y="42"/>
                      </a:lnTo>
                      <a:lnTo>
                        <a:pt x="2" y="55"/>
                      </a:lnTo>
                      <a:lnTo>
                        <a:pt x="0" y="69"/>
                      </a:lnTo>
                      <a:lnTo>
                        <a:pt x="0" y="69"/>
                      </a:lnTo>
                      <a:lnTo>
                        <a:pt x="2" y="83"/>
                      </a:lnTo>
                      <a:lnTo>
                        <a:pt x="6" y="96"/>
                      </a:lnTo>
                      <a:lnTo>
                        <a:pt x="12" y="107"/>
                      </a:lnTo>
                      <a:lnTo>
                        <a:pt x="21" y="117"/>
                      </a:lnTo>
                      <a:lnTo>
                        <a:pt x="31" y="126"/>
                      </a:lnTo>
                      <a:lnTo>
                        <a:pt x="43" y="133"/>
                      </a:lnTo>
                      <a:lnTo>
                        <a:pt x="55" y="136"/>
                      </a:lnTo>
                      <a:lnTo>
                        <a:pt x="69" y="138"/>
                      </a:lnTo>
                      <a:close/>
                    </a:path>
                  </a:pathLst>
                </a:cu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15" name="Freeform 51">
                  <a:extLst>
                    <a:ext uri="{FF2B5EF4-FFF2-40B4-BE49-F238E27FC236}">
                      <a16:creationId xmlns:a16="http://schemas.microsoft.com/office/drawing/2014/main" id="{905B8669-13E1-4D47-8010-BD449EE89A1F}"/>
                    </a:ext>
                  </a:extLst>
                </p:cNvPr>
                <p:cNvSpPr>
                  <a:spLocks/>
                </p:cNvSpPr>
                <p:nvPr/>
              </p:nvSpPr>
              <p:spPr bwMode="auto">
                <a:xfrm>
                  <a:off x="5675369" y="2282817"/>
                  <a:ext cx="118094" cy="118094"/>
                </a:xfrm>
                <a:custGeom>
                  <a:avLst/>
                  <a:gdLst>
                    <a:gd name="T0" fmla="*/ 69 w 138"/>
                    <a:gd name="T1" fmla="*/ 138 h 138"/>
                    <a:gd name="T2" fmla="*/ 69 w 138"/>
                    <a:gd name="T3" fmla="*/ 138 h 138"/>
                    <a:gd name="T4" fmla="*/ 83 w 138"/>
                    <a:gd name="T5" fmla="*/ 136 h 138"/>
                    <a:gd name="T6" fmla="*/ 96 w 138"/>
                    <a:gd name="T7" fmla="*/ 133 h 138"/>
                    <a:gd name="T8" fmla="*/ 108 w 138"/>
                    <a:gd name="T9" fmla="*/ 126 h 138"/>
                    <a:gd name="T10" fmla="*/ 118 w 138"/>
                    <a:gd name="T11" fmla="*/ 117 h 138"/>
                    <a:gd name="T12" fmla="*/ 127 w 138"/>
                    <a:gd name="T13" fmla="*/ 107 h 138"/>
                    <a:gd name="T14" fmla="*/ 133 w 138"/>
                    <a:gd name="T15" fmla="*/ 96 h 138"/>
                    <a:gd name="T16" fmla="*/ 137 w 138"/>
                    <a:gd name="T17" fmla="*/ 83 h 138"/>
                    <a:gd name="T18" fmla="*/ 138 w 138"/>
                    <a:gd name="T19" fmla="*/ 69 h 138"/>
                    <a:gd name="T20" fmla="*/ 138 w 138"/>
                    <a:gd name="T21" fmla="*/ 69 h 138"/>
                    <a:gd name="T22" fmla="*/ 137 w 138"/>
                    <a:gd name="T23" fmla="*/ 55 h 138"/>
                    <a:gd name="T24" fmla="*/ 133 w 138"/>
                    <a:gd name="T25" fmla="*/ 42 h 138"/>
                    <a:gd name="T26" fmla="*/ 127 w 138"/>
                    <a:gd name="T27" fmla="*/ 30 h 138"/>
                    <a:gd name="T28" fmla="*/ 118 w 138"/>
                    <a:gd name="T29" fmla="*/ 20 h 138"/>
                    <a:gd name="T30" fmla="*/ 108 w 138"/>
                    <a:gd name="T31" fmla="*/ 13 h 138"/>
                    <a:gd name="T32" fmla="*/ 96 w 138"/>
                    <a:gd name="T33" fmla="*/ 6 h 138"/>
                    <a:gd name="T34" fmla="*/ 83 w 138"/>
                    <a:gd name="T35" fmla="*/ 1 h 138"/>
                    <a:gd name="T36" fmla="*/ 69 w 138"/>
                    <a:gd name="T37" fmla="*/ 0 h 138"/>
                    <a:gd name="T38" fmla="*/ 69 w 138"/>
                    <a:gd name="T39" fmla="*/ 0 h 138"/>
                    <a:gd name="T40" fmla="*/ 55 w 138"/>
                    <a:gd name="T41" fmla="*/ 1 h 138"/>
                    <a:gd name="T42" fmla="*/ 43 w 138"/>
                    <a:gd name="T43" fmla="*/ 6 h 138"/>
                    <a:gd name="T44" fmla="*/ 31 w 138"/>
                    <a:gd name="T45" fmla="*/ 13 h 138"/>
                    <a:gd name="T46" fmla="*/ 21 w 138"/>
                    <a:gd name="T47" fmla="*/ 20 h 138"/>
                    <a:gd name="T48" fmla="*/ 12 w 138"/>
                    <a:gd name="T49" fmla="*/ 30 h 138"/>
                    <a:gd name="T50" fmla="*/ 6 w 138"/>
                    <a:gd name="T51" fmla="*/ 42 h 138"/>
                    <a:gd name="T52" fmla="*/ 2 w 138"/>
                    <a:gd name="T53" fmla="*/ 55 h 138"/>
                    <a:gd name="T54" fmla="*/ 0 w 138"/>
                    <a:gd name="T55" fmla="*/ 69 h 138"/>
                    <a:gd name="T56" fmla="*/ 0 w 138"/>
                    <a:gd name="T57" fmla="*/ 69 h 138"/>
                    <a:gd name="T58" fmla="*/ 2 w 138"/>
                    <a:gd name="T59" fmla="*/ 83 h 138"/>
                    <a:gd name="T60" fmla="*/ 6 w 138"/>
                    <a:gd name="T61" fmla="*/ 96 h 138"/>
                    <a:gd name="T62" fmla="*/ 12 w 138"/>
                    <a:gd name="T63" fmla="*/ 107 h 138"/>
                    <a:gd name="T64" fmla="*/ 21 w 138"/>
                    <a:gd name="T65" fmla="*/ 117 h 138"/>
                    <a:gd name="T66" fmla="*/ 31 w 138"/>
                    <a:gd name="T67" fmla="*/ 126 h 138"/>
                    <a:gd name="T68" fmla="*/ 43 w 138"/>
                    <a:gd name="T69" fmla="*/ 133 h 138"/>
                    <a:gd name="T70" fmla="*/ 55 w 138"/>
                    <a:gd name="T71" fmla="*/ 136 h 138"/>
                    <a:gd name="T72" fmla="*/ 69 w 138"/>
                    <a:gd name="T7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38">
                      <a:moveTo>
                        <a:pt x="69" y="138"/>
                      </a:moveTo>
                      <a:lnTo>
                        <a:pt x="69" y="138"/>
                      </a:lnTo>
                      <a:lnTo>
                        <a:pt x="83" y="136"/>
                      </a:lnTo>
                      <a:lnTo>
                        <a:pt x="96" y="133"/>
                      </a:lnTo>
                      <a:lnTo>
                        <a:pt x="108" y="126"/>
                      </a:lnTo>
                      <a:lnTo>
                        <a:pt x="118" y="117"/>
                      </a:lnTo>
                      <a:lnTo>
                        <a:pt x="127" y="107"/>
                      </a:lnTo>
                      <a:lnTo>
                        <a:pt x="133" y="96"/>
                      </a:lnTo>
                      <a:lnTo>
                        <a:pt x="137" y="83"/>
                      </a:lnTo>
                      <a:lnTo>
                        <a:pt x="138" y="69"/>
                      </a:lnTo>
                      <a:lnTo>
                        <a:pt x="138" y="69"/>
                      </a:lnTo>
                      <a:lnTo>
                        <a:pt x="137" y="55"/>
                      </a:lnTo>
                      <a:lnTo>
                        <a:pt x="133" y="42"/>
                      </a:lnTo>
                      <a:lnTo>
                        <a:pt x="127" y="30"/>
                      </a:lnTo>
                      <a:lnTo>
                        <a:pt x="118" y="20"/>
                      </a:lnTo>
                      <a:lnTo>
                        <a:pt x="108" y="13"/>
                      </a:lnTo>
                      <a:lnTo>
                        <a:pt x="96" y="6"/>
                      </a:lnTo>
                      <a:lnTo>
                        <a:pt x="83" y="1"/>
                      </a:lnTo>
                      <a:lnTo>
                        <a:pt x="69" y="0"/>
                      </a:lnTo>
                      <a:lnTo>
                        <a:pt x="69" y="0"/>
                      </a:lnTo>
                      <a:lnTo>
                        <a:pt x="55" y="1"/>
                      </a:lnTo>
                      <a:lnTo>
                        <a:pt x="43" y="6"/>
                      </a:lnTo>
                      <a:lnTo>
                        <a:pt x="31" y="13"/>
                      </a:lnTo>
                      <a:lnTo>
                        <a:pt x="21" y="20"/>
                      </a:lnTo>
                      <a:lnTo>
                        <a:pt x="12" y="30"/>
                      </a:lnTo>
                      <a:lnTo>
                        <a:pt x="6" y="42"/>
                      </a:lnTo>
                      <a:lnTo>
                        <a:pt x="2" y="55"/>
                      </a:lnTo>
                      <a:lnTo>
                        <a:pt x="0" y="69"/>
                      </a:lnTo>
                      <a:lnTo>
                        <a:pt x="0" y="69"/>
                      </a:lnTo>
                      <a:lnTo>
                        <a:pt x="2" y="83"/>
                      </a:lnTo>
                      <a:lnTo>
                        <a:pt x="6" y="96"/>
                      </a:lnTo>
                      <a:lnTo>
                        <a:pt x="12" y="107"/>
                      </a:lnTo>
                      <a:lnTo>
                        <a:pt x="21" y="117"/>
                      </a:lnTo>
                      <a:lnTo>
                        <a:pt x="31" y="126"/>
                      </a:lnTo>
                      <a:lnTo>
                        <a:pt x="43" y="133"/>
                      </a:lnTo>
                      <a:lnTo>
                        <a:pt x="55" y="136"/>
                      </a:lnTo>
                      <a:lnTo>
                        <a:pt x="69" y="138"/>
                      </a:lnTo>
                      <a:close/>
                    </a:path>
                  </a:pathLst>
                </a:cu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16" name="Freeform 51">
                  <a:extLst>
                    <a:ext uri="{FF2B5EF4-FFF2-40B4-BE49-F238E27FC236}">
                      <a16:creationId xmlns:a16="http://schemas.microsoft.com/office/drawing/2014/main" id="{A995FAC4-D132-4565-BE0F-9E04DEAFFD01}"/>
                    </a:ext>
                  </a:extLst>
                </p:cNvPr>
                <p:cNvSpPr>
                  <a:spLocks/>
                </p:cNvSpPr>
                <p:nvPr/>
              </p:nvSpPr>
              <p:spPr bwMode="auto">
                <a:xfrm>
                  <a:off x="5504900" y="2316518"/>
                  <a:ext cx="118094" cy="118094"/>
                </a:xfrm>
                <a:custGeom>
                  <a:avLst/>
                  <a:gdLst>
                    <a:gd name="T0" fmla="*/ 69 w 138"/>
                    <a:gd name="T1" fmla="*/ 138 h 138"/>
                    <a:gd name="T2" fmla="*/ 69 w 138"/>
                    <a:gd name="T3" fmla="*/ 138 h 138"/>
                    <a:gd name="T4" fmla="*/ 83 w 138"/>
                    <a:gd name="T5" fmla="*/ 136 h 138"/>
                    <a:gd name="T6" fmla="*/ 96 w 138"/>
                    <a:gd name="T7" fmla="*/ 133 h 138"/>
                    <a:gd name="T8" fmla="*/ 108 w 138"/>
                    <a:gd name="T9" fmla="*/ 126 h 138"/>
                    <a:gd name="T10" fmla="*/ 118 w 138"/>
                    <a:gd name="T11" fmla="*/ 117 h 138"/>
                    <a:gd name="T12" fmla="*/ 127 w 138"/>
                    <a:gd name="T13" fmla="*/ 107 h 138"/>
                    <a:gd name="T14" fmla="*/ 133 w 138"/>
                    <a:gd name="T15" fmla="*/ 96 h 138"/>
                    <a:gd name="T16" fmla="*/ 137 w 138"/>
                    <a:gd name="T17" fmla="*/ 83 h 138"/>
                    <a:gd name="T18" fmla="*/ 138 w 138"/>
                    <a:gd name="T19" fmla="*/ 69 h 138"/>
                    <a:gd name="T20" fmla="*/ 138 w 138"/>
                    <a:gd name="T21" fmla="*/ 69 h 138"/>
                    <a:gd name="T22" fmla="*/ 137 w 138"/>
                    <a:gd name="T23" fmla="*/ 55 h 138"/>
                    <a:gd name="T24" fmla="*/ 133 w 138"/>
                    <a:gd name="T25" fmla="*/ 42 h 138"/>
                    <a:gd name="T26" fmla="*/ 127 w 138"/>
                    <a:gd name="T27" fmla="*/ 30 h 138"/>
                    <a:gd name="T28" fmla="*/ 118 w 138"/>
                    <a:gd name="T29" fmla="*/ 20 h 138"/>
                    <a:gd name="T30" fmla="*/ 108 w 138"/>
                    <a:gd name="T31" fmla="*/ 13 h 138"/>
                    <a:gd name="T32" fmla="*/ 96 w 138"/>
                    <a:gd name="T33" fmla="*/ 6 h 138"/>
                    <a:gd name="T34" fmla="*/ 83 w 138"/>
                    <a:gd name="T35" fmla="*/ 1 h 138"/>
                    <a:gd name="T36" fmla="*/ 69 w 138"/>
                    <a:gd name="T37" fmla="*/ 0 h 138"/>
                    <a:gd name="T38" fmla="*/ 69 w 138"/>
                    <a:gd name="T39" fmla="*/ 0 h 138"/>
                    <a:gd name="T40" fmla="*/ 55 w 138"/>
                    <a:gd name="T41" fmla="*/ 1 h 138"/>
                    <a:gd name="T42" fmla="*/ 43 w 138"/>
                    <a:gd name="T43" fmla="*/ 6 h 138"/>
                    <a:gd name="T44" fmla="*/ 31 w 138"/>
                    <a:gd name="T45" fmla="*/ 13 h 138"/>
                    <a:gd name="T46" fmla="*/ 21 w 138"/>
                    <a:gd name="T47" fmla="*/ 20 h 138"/>
                    <a:gd name="T48" fmla="*/ 12 w 138"/>
                    <a:gd name="T49" fmla="*/ 30 h 138"/>
                    <a:gd name="T50" fmla="*/ 6 w 138"/>
                    <a:gd name="T51" fmla="*/ 42 h 138"/>
                    <a:gd name="T52" fmla="*/ 2 w 138"/>
                    <a:gd name="T53" fmla="*/ 55 h 138"/>
                    <a:gd name="T54" fmla="*/ 0 w 138"/>
                    <a:gd name="T55" fmla="*/ 69 h 138"/>
                    <a:gd name="T56" fmla="*/ 0 w 138"/>
                    <a:gd name="T57" fmla="*/ 69 h 138"/>
                    <a:gd name="T58" fmla="*/ 2 w 138"/>
                    <a:gd name="T59" fmla="*/ 83 h 138"/>
                    <a:gd name="T60" fmla="*/ 6 w 138"/>
                    <a:gd name="T61" fmla="*/ 96 h 138"/>
                    <a:gd name="T62" fmla="*/ 12 w 138"/>
                    <a:gd name="T63" fmla="*/ 107 h 138"/>
                    <a:gd name="T64" fmla="*/ 21 w 138"/>
                    <a:gd name="T65" fmla="*/ 117 h 138"/>
                    <a:gd name="T66" fmla="*/ 31 w 138"/>
                    <a:gd name="T67" fmla="*/ 126 h 138"/>
                    <a:gd name="T68" fmla="*/ 43 w 138"/>
                    <a:gd name="T69" fmla="*/ 133 h 138"/>
                    <a:gd name="T70" fmla="*/ 55 w 138"/>
                    <a:gd name="T71" fmla="*/ 136 h 138"/>
                    <a:gd name="T72" fmla="*/ 69 w 138"/>
                    <a:gd name="T7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38">
                      <a:moveTo>
                        <a:pt x="69" y="138"/>
                      </a:moveTo>
                      <a:lnTo>
                        <a:pt x="69" y="138"/>
                      </a:lnTo>
                      <a:lnTo>
                        <a:pt x="83" y="136"/>
                      </a:lnTo>
                      <a:lnTo>
                        <a:pt x="96" y="133"/>
                      </a:lnTo>
                      <a:lnTo>
                        <a:pt x="108" y="126"/>
                      </a:lnTo>
                      <a:lnTo>
                        <a:pt x="118" y="117"/>
                      </a:lnTo>
                      <a:lnTo>
                        <a:pt x="127" y="107"/>
                      </a:lnTo>
                      <a:lnTo>
                        <a:pt x="133" y="96"/>
                      </a:lnTo>
                      <a:lnTo>
                        <a:pt x="137" y="83"/>
                      </a:lnTo>
                      <a:lnTo>
                        <a:pt x="138" y="69"/>
                      </a:lnTo>
                      <a:lnTo>
                        <a:pt x="138" y="69"/>
                      </a:lnTo>
                      <a:lnTo>
                        <a:pt x="137" y="55"/>
                      </a:lnTo>
                      <a:lnTo>
                        <a:pt x="133" y="42"/>
                      </a:lnTo>
                      <a:lnTo>
                        <a:pt x="127" y="30"/>
                      </a:lnTo>
                      <a:lnTo>
                        <a:pt x="118" y="20"/>
                      </a:lnTo>
                      <a:lnTo>
                        <a:pt x="108" y="13"/>
                      </a:lnTo>
                      <a:lnTo>
                        <a:pt x="96" y="6"/>
                      </a:lnTo>
                      <a:lnTo>
                        <a:pt x="83" y="1"/>
                      </a:lnTo>
                      <a:lnTo>
                        <a:pt x="69" y="0"/>
                      </a:lnTo>
                      <a:lnTo>
                        <a:pt x="69" y="0"/>
                      </a:lnTo>
                      <a:lnTo>
                        <a:pt x="55" y="1"/>
                      </a:lnTo>
                      <a:lnTo>
                        <a:pt x="43" y="6"/>
                      </a:lnTo>
                      <a:lnTo>
                        <a:pt x="31" y="13"/>
                      </a:lnTo>
                      <a:lnTo>
                        <a:pt x="21" y="20"/>
                      </a:lnTo>
                      <a:lnTo>
                        <a:pt x="12" y="30"/>
                      </a:lnTo>
                      <a:lnTo>
                        <a:pt x="6" y="42"/>
                      </a:lnTo>
                      <a:lnTo>
                        <a:pt x="2" y="55"/>
                      </a:lnTo>
                      <a:lnTo>
                        <a:pt x="0" y="69"/>
                      </a:lnTo>
                      <a:lnTo>
                        <a:pt x="0" y="69"/>
                      </a:lnTo>
                      <a:lnTo>
                        <a:pt x="2" y="83"/>
                      </a:lnTo>
                      <a:lnTo>
                        <a:pt x="6" y="96"/>
                      </a:lnTo>
                      <a:lnTo>
                        <a:pt x="12" y="107"/>
                      </a:lnTo>
                      <a:lnTo>
                        <a:pt x="21" y="117"/>
                      </a:lnTo>
                      <a:lnTo>
                        <a:pt x="31" y="126"/>
                      </a:lnTo>
                      <a:lnTo>
                        <a:pt x="43" y="133"/>
                      </a:lnTo>
                      <a:lnTo>
                        <a:pt x="55" y="136"/>
                      </a:lnTo>
                      <a:lnTo>
                        <a:pt x="69" y="138"/>
                      </a:lnTo>
                      <a:close/>
                    </a:path>
                  </a:pathLst>
                </a:cu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17" name="Freeform 51">
                  <a:extLst>
                    <a:ext uri="{FF2B5EF4-FFF2-40B4-BE49-F238E27FC236}">
                      <a16:creationId xmlns:a16="http://schemas.microsoft.com/office/drawing/2014/main" id="{D8C18F83-A810-48CE-9A0C-1E08E001B9FF}"/>
                    </a:ext>
                  </a:extLst>
                </p:cNvPr>
                <p:cNvSpPr>
                  <a:spLocks/>
                </p:cNvSpPr>
                <p:nvPr/>
              </p:nvSpPr>
              <p:spPr bwMode="auto">
                <a:xfrm>
                  <a:off x="5614426" y="2352672"/>
                  <a:ext cx="118094" cy="118094"/>
                </a:xfrm>
                <a:custGeom>
                  <a:avLst/>
                  <a:gdLst>
                    <a:gd name="T0" fmla="*/ 69 w 138"/>
                    <a:gd name="T1" fmla="*/ 138 h 138"/>
                    <a:gd name="T2" fmla="*/ 69 w 138"/>
                    <a:gd name="T3" fmla="*/ 138 h 138"/>
                    <a:gd name="T4" fmla="*/ 83 w 138"/>
                    <a:gd name="T5" fmla="*/ 136 h 138"/>
                    <a:gd name="T6" fmla="*/ 96 w 138"/>
                    <a:gd name="T7" fmla="*/ 133 h 138"/>
                    <a:gd name="T8" fmla="*/ 108 w 138"/>
                    <a:gd name="T9" fmla="*/ 126 h 138"/>
                    <a:gd name="T10" fmla="*/ 118 w 138"/>
                    <a:gd name="T11" fmla="*/ 117 h 138"/>
                    <a:gd name="T12" fmla="*/ 127 w 138"/>
                    <a:gd name="T13" fmla="*/ 107 h 138"/>
                    <a:gd name="T14" fmla="*/ 133 w 138"/>
                    <a:gd name="T15" fmla="*/ 96 h 138"/>
                    <a:gd name="T16" fmla="*/ 137 w 138"/>
                    <a:gd name="T17" fmla="*/ 83 h 138"/>
                    <a:gd name="T18" fmla="*/ 138 w 138"/>
                    <a:gd name="T19" fmla="*/ 69 h 138"/>
                    <a:gd name="T20" fmla="*/ 138 w 138"/>
                    <a:gd name="T21" fmla="*/ 69 h 138"/>
                    <a:gd name="T22" fmla="*/ 137 w 138"/>
                    <a:gd name="T23" fmla="*/ 55 h 138"/>
                    <a:gd name="T24" fmla="*/ 133 w 138"/>
                    <a:gd name="T25" fmla="*/ 42 h 138"/>
                    <a:gd name="T26" fmla="*/ 127 w 138"/>
                    <a:gd name="T27" fmla="*/ 30 h 138"/>
                    <a:gd name="T28" fmla="*/ 118 w 138"/>
                    <a:gd name="T29" fmla="*/ 20 h 138"/>
                    <a:gd name="T30" fmla="*/ 108 w 138"/>
                    <a:gd name="T31" fmla="*/ 13 h 138"/>
                    <a:gd name="T32" fmla="*/ 96 w 138"/>
                    <a:gd name="T33" fmla="*/ 6 h 138"/>
                    <a:gd name="T34" fmla="*/ 83 w 138"/>
                    <a:gd name="T35" fmla="*/ 1 h 138"/>
                    <a:gd name="T36" fmla="*/ 69 w 138"/>
                    <a:gd name="T37" fmla="*/ 0 h 138"/>
                    <a:gd name="T38" fmla="*/ 69 w 138"/>
                    <a:gd name="T39" fmla="*/ 0 h 138"/>
                    <a:gd name="T40" fmla="*/ 55 w 138"/>
                    <a:gd name="T41" fmla="*/ 1 h 138"/>
                    <a:gd name="T42" fmla="*/ 43 w 138"/>
                    <a:gd name="T43" fmla="*/ 6 h 138"/>
                    <a:gd name="T44" fmla="*/ 31 w 138"/>
                    <a:gd name="T45" fmla="*/ 13 h 138"/>
                    <a:gd name="T46" fmla="*/ 21 w 138"/>
                    <a:gd name="T47" fmla="*/ 20 h 138"/>
                    <a:gd name="T48" fmla="*/ 12 w 138"/>
                    <a:gd name="T49" fmla="*/ 30 h 138"/>
                    <a:gd name="T50" fmla="*/ 6 w 138"/>
                    <a:gd name="T51" fmla="*/ 42 h 138"/>
                    <a:gd name="T52" fmla="*/ 2 w 138"/>
                    <a:gd name="T53" fmla="*/ 55 h 138"/>
                    <a:gd name="T54" fmla="*/ 0 w 138"/>
                    <a:gd name="T55" fmla="*/ 69 h 138"/>
                    <a:gd name="T56" fmla="*/ 0 w 138"/>
                    <a:gd name="T57" fmla="*/ 69 h 138"/>
                    <a:gd name="T58" fmla="*/ 2 w 138"/>
                    <a:gd name="T59" fmla="*/ 83 h 138"/>
                    <a:gd name="T60" fmla="*/ 6 w 138"/>
                    <a:gd name="T61" fmla="*/ 96 h 138"/>
                    <a:gd name="T62" fmla="*/ 12 w 138"/>
                    <a:gd name="T63" fmla="*/ 107 h 138"/>
                    <a:gd name="T64" fmla="*/ 21 w 138"/>
                    <a:gd name="T65" fmla="*/ 117 h 138"/>
                    <a:gd name="T66" fmla="*/ 31 w 138"/>
                    <a:gd name="T67" fmla="*/ 126 h 138"/>
                    <a:gd name="T68" fmla="*/ 43 w 138"/>
                    <a:gd name="T69" fmla="*/ 133 h 138"/>
                    <a:gd name="T70" fmla="*/ 55 w 138"/>
                    <a:gd name="T71" fmla="*/ 136 h 138"/>
                    <a:gd name="T72" fmla="*/ 69 w 138"/>
                    <a:gd name="T7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38">
                      <a:moveTo>
                        <a:pt x="69" y="138"/>
                      </a:moveTo>
                      <a:lnTo>
                        <a:pt x="69" y="138"/>
                      </a:lnTo>
                      <a:lnTo>
                        <a:pt x="83" y="136"/>
                      </a:lnTo>
                      <a:lnTo>
                        <a:pt x="96" y="133"/>
                      </a:lnTo>
                      <a:lnTo>
                        <a:pt x="108" y="126"/>
                      </a:lnTo>
                      <a:lnTo>
                        <a:pt x="118" y="117"/>
                      </a:lnTo>
                      <a:lnTo>
                        <a:pt x="127" y="107"/>
                      </a:lnTo>
                      <a:lnTo>
                        <a:pt x="133" y="96"/>
                      </a:lnTo>
                      <a:lnTo>
                        <a:pt x="137" y="83"/>
                      </a:lnTo>
                      <a:lnTo>
                        <a:pt x="138" y="69"/>
                      </a:lnTo>
                      <a:lnTo>
                        <a:pt x="138" y="69"/>
                      </a:lnTo>
                      <a:lnTo>
                        <a:pt x="137" y="55"/>
                      </a:lnTo>
                      <a:lnTo>
                        <a:pt x="133" y="42"/>
                      </a:lnTo>
                      <a:lnTo>
                        <a:pt x="127" y="30"/>
                      </a:lnTo>
                      <a:lnTo>
                        <a:pt x="118" y="20"/>
                      </a:lnTo>
                      <a:lnTo>
                        <a:pt x="108" y="13"/>
                      </a:lnTo>
                      <a:lnTo>
                        <a:pt x="96" y="6"/>
                      </a:lnTo>
                      <a:lnTo>
                        <a:pt x="83" y="1"/>
                      </a:lnTo>
                      <a:lnTo>
                        <a:pt x="69" y="0"/>
                      </a:lnTo>
                      <a:lnTo>
                        <a:pt x="69" y="0"/>
                      </a:lnTo>
                      <a:lnTo>
                        <a:pt x="55" y="1"/>
                      </a:lnTo>
                      <a:lnTo>
                        <a:pt x="43" y="6"/>
                      </a:lnTo>
                      <a:lnTo>
                        <a:pt x="31" y="13"/>
                      </a:lnTo>
                      <a:lnTo>
                        <a:pt x="21" y="20"/>
                      </a:lnTo>
                      <a:lnTo>
                        <a:pt x="12" y="30"/>
                      </a:lnTo>
                      <a:lnTo>
                        <a:pt x="6" y="42"/>
                      </a:lnTo>
                      <a:lnTo>
                        <a:pt x="2" y="55"/>
                      </a:lnTo>
                      <a:lnTo>
                        <a:pt x="0" y="69"/>
                      </a:lnTo>
                      <a:lnTo>
                        <a:pt x="0" y="69"/>
                      </a:lnTo>
                      <a:lnTo>
                        <a:pt x="2" y="83"/>
                      </a:lnTo>
                      <a:lnTo>
                        <a:pt x="6" y="96"/>
                      </a:lnTo>
                      <a:lnTo>
                        <a:pt x="12" y="107"/>
                      </a:lnTo>
                      <a:lnTo>
                        <a:pt x="21" y="117"/>
                      </a:lnTo>
                      <a:lnTo>
                        <a:pt x="31" y="126"/>
                      </a:lnTo>
                      <a:lnTo>
                        <a:pt x="43" y="133"/>
                      </a:lnTo>
                      <a:lnTo>
                        <a:pt x="55" y="136"/>
                      </a:lnTo>
                      <a:lnTo>
                        <a:pt x="69" y="138"/>
                      </a:lnTo>
                      <a:close/>
                    </a:path>
                  </a:pathLst>
                </a:cu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18" name="Freeform 51">
                  <a:extLst>
                    <a:ext uri="{FF2B5EF4-FFF2-40B4-BE49-F238E27FC236}">
                      <a16:creationId xmlns:a16="http://schemas.microsoft.com/office/drawing/2014/main" id="{45C22615-E942-4943-BE69-C5856D326D22}"/>
                    </a:ext>
                  </a:extLst>
                </p:cNvPr>
                <p:cNvSpPr>
                  <a:spLocks/>
                </p:cNvSpPr>
                <p:nvPr/>
              </p:nvSpPr>
              <p:spPr bwMode="auto">
                <a:xfrm>
                  <a:off x="5691608" y="2390428"/>
                  <a:ext cx="118094" cy="118094"/>
                </a:xfrm>
                <a:custGeom>
                  <a:avLst/>
                  <a:gdLst>
                    <a:gd name="T0" fmla="*/ 69 w 138"/>
                    <a:gd name="T1" fmla="*/ 138 h 138"/>
                    <a:gd name="T2" fmla="*/ 69 w 138"/>
                    <a:gd name="T3" fmla="*/ 138 h 138"/>
                    <a:gd name="T4" fmla="*/ 83 w 138"/>
                    <a:gd name="T5" fmla="*/ 136 h 138"/>
                    <a:gd name="T6" fmla="*/ 96 w 138"/>
                    <a:gd name="T7" fmla="*/ 133 h 138"/>
                    <a:gd name="T8" fmla="*/ 108 w 138"/>
                    <a:gd name="T9" fmla="*/ 126 h 138"/>
                    <a:gd name="T10" fmla="*/ 118 w 138"/>
                    <a:gd name="T11" fmla="*/ 117 h 138"/>
                    <a:gd name="T12" fmla="*/ 127 w 138"/>
                    <a:gd name="T13" fmla="*/ 107 h 138"/>
                    <a:gd name="T14" fmla="*/ 133 w 138"/>
                    <a:gd name="T15" fmla="*/ 96 h 138"/>
                    <a:gd name="T16" fmla="*/ 137 w 138"/>
                    <a:gd name="T17" fmla="*/ 83 h 138"/>
                    <a:gd name="T18" fmla="*/ 138 w 138"/>
                    <a:gd name="T19" fmla="*/ 69 h 138"/>
                    <a:gd name="T20" fmla="*/ 138 w 138"/>
                    <a:gd name="T21" fmla="*/ 69 h 138"/>
                    <a:gd name="T22" fmla="*/ 137 w 138"/>
                    <a:gd name="T23" fmla="*/ 55 h 138"/>
                    <a:gd name="T24" fmla="*/ 133 w 138"/>
                    <a:gd name="T25" fmla="*/ 42 h 138"/>
                    <a:gd name="T26" fmla="*/ 127 w 138"/>
                    <a:gd name="T27" fmla="*/ 30 h 138"/>
                    <a:gd name="T28" fmla="*/ 118 w 138"/>
                    <a:gd name="T29" fmla="*/ 20 h 138"/>
                    <a:gd name="T30" fmla="*/ 108 w 138"/>
                    <a:gd name="T31" fmla="*/ 13 h 138"/>
                    <a:gd name="T32" fmla="*/ 96 w 138"/>
                    <a:gd name="T33" fmla="*/ 6 h 138"/>
                    <a:gd name="T34" fmla="*/ 83 w 138"/>
                    <a:gd name="T35" fmla="*/ 1 h 138"/>
                    <a:gd name="T36" fmla="*/ 69 w 138"/>
                    <a:gd name="T37" fmla="*/ 0 h 138"/>
                    <a:gd name="T38" fmla="*/ 69 w 138"/>
                    <a:gd name="T39" fmla="*/ 0 h 138"/>
                    <a:gd name="T40" fmla="*/ 55 w 138"/>
                    <a:gd name="T41" fmla="*/ 1 h 138"/>
                    <a:gd name="T42" fmla="*/ 43 w 138"/>
                    <a:gd name="T43" fmla="*/ 6 h 138"/>
                    <a:gd name="T44" fmla="*/ 31 w 138"/>
                    <a:gd name="T45" fmla="*/ 13 h 138"/>
                    <a:gd name="T46" fmla="*/ 21 w 138"/>
                    <a:gd name="T47" fmla="*/ 20 h 138"/>
                    <a:gd name="T48" fmla="*/ 12 w 138"/>
                    <a:gd name="T49" fmla="*/ 30 h 138"/>
                    <a:gd name="T50" fmla="*/ 6 w 138"/>
                    <a:gd name="T51" fmla="*/ 42 h 138"/>
                    <a:gd name="T52" fmla="*/ 2 w 138"/>
                    <a:gd name="T53" fmla="*/ 55 h 138"/>
                    <a:gd name="T54" fmla="*/ 0 w 138"/>
                    <a:gd name="T55" fmla="*/ 69 h 138"/>
                    <a:gd name="T56" fmla="*/ 0 w 138"/>
                    <a:gd name="T57" fmla="*/ 69 h 138"/>
                    <a:gd name="T58" fmla="*/ 2 w 138"/>
                    <a:gd name="T59" fmla="*/ 83 h 138"/>
                    <a:gd name="T60" fmla="*/ 6 w 138"/>
                    <a:gd name="T61" fmla="*/ 96 h 138"/>
                    <a:gd name="T62" fmla="*/ 12 w 138"/>
                    <a:gd name="T63" fmla="*/ 107 h 138"/>
                    <a:gd name="T64" fmla="*/ 21 w 138"/>
                    <a:gd name="T65" fmla="*/ 117 h 138"/>
                    <a:gd name="T66" fmla="*/ 31 w 138"/>
                    <a:gd name="T67" fmla="*/ 126 h 138"/>
                    <a:gd name="T68" fmla="*/ 43 w 138"/>
                    <a:gd name="T69" fmla="*/ 133 h 138"/>
                    <a:gd name="T70" fmla="*/ 55 w 138"/>
                    <a:gd name="T71" fmla="*/ 136 h 138"/>
                    <a:gd name="T72" fmla="*/ 69 w 138"/>
                    <a:gd name="T7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38">
                      <a:moveTo>
                        <a:pt x="69" y="138"/>
                      </a:moveTo>
                      <a:lnTo>
                        <a:pt x="69" y="138"/>
                      </a:lnTo>
                      <a:lnTo>
                        <a:pt x="83" y="136"/>
                      </a:lnTo>
                      <a:lnTo>
                        <a:pt x="96" y="133"/>
                      </a:lnTo>
                      <a:lnTo>
                        <a:pt x="108" y="126"/>
                      </a:lnTo>
                      <a:lnTo>
                        <a:pt x="118" y="117"/>
                      </a:lnTo>
                      <a:lnTo>
                        <a:pt x="127" y="107"/>
                      </a:lnTo>
                      <a:lnTo>
                        <a:pt x="133" y="96"/>
                      </a:lnTo>
                      <a:lnTo>
                        <a:pt x="137" y="83"/>
                      </a:lnTo>
                      <a:lnTo>
                        <a:pt x="138" y="69"/>
                      </a:lnTo>
                      <a:lnTo>
                        <a:pt x="138" y="69"/>
                      </a:lnTo>
                      <a:lnTo>
                        <a:pt x="137" y="55"/>
                      </a:lnTo>
                      <a:lnTo>
                        <a:pt x="133" y="42"/>
                      </a:lnTo>
                      <a:lnTo>
                        <a:pt x="127" y="30"/>
                      </a:lnTo>
                      <a:lnTo>
                        <a:pt x="118" y="20"/>
                      </a:lnTo>
                      <a:lnTo>
                        <a:pt x="108" y="13"/>
                      </a:lnTo>
                      <a:lnTo>
                        <a:pt x="96" y="6"/>
                      </a:lnTo>
                      <a:lnTo>
                        <a:pt x="83" y="1"/>
                      </a:lnTo>
                      <a:lnTo>
                        <a:pt x="69" y="0"/>
                      </a:lnTo>
                      <a:lnTo>
                        <a:pt x="69" y="0"/>
                      </a:lnTo>
                      <a:lnTo>
                        <a:pt x="55" y="1"/>
                      </a:lnTo>
                      <a:lnTo>
                        <a:pt x="43" y="6"/>
                      </a:lnTo>
                      <a:lnTo>
                        <a:pt x="31" y="13"/>
                      </a:lnTo>
                      <a:lnTo>
                        <a:pt x="21" y="20"/>
                      </a:lnTo>
                      <a:lnTo>
                        <a:pt x="12" y="30"/>
                      </a:lnTo>
                      <a:lnTo>
                        <a:pt x="6" y="42"/>
                      </a:lnTo>
                      <a:lnTo>
                        <a:pt x="2" y="55"/>
                      </a:lnTo>
                      <a:lnTo>
                        <a:pt x="0" y="69"/>
                      </a:lnTo>
                      <a:lnTo>
                        <a:pt x="0" y="69"/>
                      </a:lnTo>
                      <a:lnTo>
                        <a:pt x="2" y="83"/>
                      </a:lnTo>
                      <a:lnTo>
                        <a:pt x="6" y="96"/>
                      </a:lnTo>
                      <a:lnTo>
                        <a:pt x="12" y="107"/>
                      </a:lnTo>
                      <a:lnTo>
                        <a:pt x="21" y="117"/>
                      </a:lnTo>
                      <a:lnTo>
                        <a:pt x="31" y="126"/>
                      </a:lnTo>
                      <a:lnTo>
                        <a:pt x="43" y="133"/>
                      </a:lnTo>
                      <a:lnTo>
                        <a:pt x="55" y="136"/>
                      </a:lnTo>
                      <a:lnTo>
                        <a:pt x="69" y="138"/>
                      </a:lnTo>
                      <a:close/>
                    </a:path>
                  </a:pathLst>
                </a:cu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19" name="Freeform 51">
                  <a:extLst>
                    <a:ext uri="{FF2B5EF4-FFF2-40B4-BE49-F238E27FC236}">
                      <a16:creationId xmlns:a16="http://schemas.microsoft.com/office/drawing/2014/main" id="{41643344-ABFC-4510-8761-DD23346A384E}"/>
                    </a:ext>
                  </a:extLst>
                </p:cNvPr>
                <p:cNvSpPr>
                  <a:spLocks/>
                </p:cNvSpPr>
                <p:nvPr/>
              </p:nvSpPr>
              <p:spPr bwMode="auto">
                <a:xfrm>
                  <a:off x="5649182" y="2485634"/>
                  <a:ext cx="118094" cy="118094"/>
                </a:xfrm>
                <a:custGeom>
                  <a:avLst/>
                  <a:gdLst>
                    <a:gd name="T0" fmla="*/ 69 w 138"/>
                    <a:gd name="T1" fmla="*/ 138 h 138"/>
                    <a:gd name="T2" fmla="*/ 69 w 138"/>
                    <a:gd name="T3" fmla="*/ 138 h 138"/>
                    <a:gd name="T4" fmla="*/ 83 w 138"/>
                    <a:gd name="T5" fmla="*/ 136 h 138"/>
                    <a:gd name="T6" fmla="*/ 96 w 138"/>
                    <a:gd name="T7" fmla="*/ 133 h 138"/>
                    <a:gd name="T8" fmla="*/ 108 w 138"/>
                    <a:gd name="T9" fmla="*/ 126 h 138"/>
                    <a:gd name="T10" fmla="*/ 118 w 138"/>
                    <a:gd name="T11" fmla="*/ 117 h 138"/>
                    <a:gd name="T12" fmla="*/ 127 w 138"/>
                    <a:gd name="T13" fmla="*/ 107 h 138"/>
                    <a:gd name="T14" fmla="*/ 133 w 138"/>
                    <a:gd name="T15" fmla="*/ 96 h 138"/>
                    <a:gd name="T16" fmla="*/ 137 w 138"/>
                    <a:gd name="T17" fmla="*/ 83 h 138"/>
                    <a:gd name="T18" fmla="*/ 138 w 138"/>
                    <a:gd name="T19" fmla="*/ 69 h 138"/>
                    <a:gd name="T20" fmla="*/ 138 w 138"/>
                    <a:gd name="T21" fmla="*/ 69 h 138"/>
                    <a:gd name="T22" fmla="*/ 137 w 138"/>
                    <a:gd name="T23" fmla="*/ 55 h 138"/>
                    <a:gd name="T24" fmla="*/ 133 w 138"/>
                    <a:gd name="T25" fmla="*/ 42 h 138"/>
                    <a:gd name="T26" fmla="*/ 127 w 138"/>
                    <a:gd name="T27" fmla="*/ 30 h 138"/>
                    <a:gd name="T28" fmla="*/ 118 w 138"/>
                    <a:gd name="T29" fmla="*/ 20 h 138"/>
                    <a:gd name="T30" fmla="*/ 108 w 138"/>
                    <a:gd name="T31" fmla="*/ 13 h 138"/>
                    <a:gd name="T32" fmla="*/ 96 w 138"/>
                    <a:gd name="T33" fmla="*/ 6 h 138"/>
                    <a:gd name="T34" fmla="*/ 83 w 138"/>
                    <a:gd name="T35" fmla="*/ 1 h 138"/>
                    <a:gd name="T36" fmla="*/ 69 w 138"/>
                    <a:gd name="T37" fmla="*/ 0 h 138"/>
                    <a:gd name="T38" fmla="*/ 69 w 138"/>
                    <a:gd name="T39" fmla="*/ 0 h 138"/>
                    <a:gd name="T40" fmla="*/ 55 w 138"/>
                    <a:gd name="T41" fmla="*/ 1 h 138"/>
                    <a:gd name="T42" fmla="*/ 43 w 138"/>
                    <a:gd name="T43" fmla="*/ 6 h 138"/>
                    <a:gd name="T44" fmla="*/ 31 w 138"/>
                    <a:gd name="T45" fmla="*/ 13 h 138"/>
                    <a:gd name="T46" fmla="*/ 21 w 138"/>
                    <a:gd name="T47" fmla="*/ 20 h 138"/>
                    <a:gd name="T48" fmla="*/ 12 w 138"/>
                    <a:gd name="T49" fmla="*/ 30 h 138"/>
                    <a:gd name="T50" fmla="*/ 6 w 138"/>
                    <a:gd name="T51" fmla="*/ 42 h 138"/>
                    <a:gd name="T52" fmla="*/ 2 w 138"/>
                    <a:gd name="T53" fmla="*/ 55 h 138"/>
                    <a:gd name="T54" fmla="*/ 0 w 138"/>
                    <a:gd name="T55" fmla="*/ 69 h 138"/>
                    <a:gd name="T56" fmla="*/ 0 w 138"/>
                    <a:gd name="T57" fmla="*/ 69 h 138"/>
                    <a:gd name="T58" fmla="*/ 2 w 138"/>
                    <a:gd name="T59" fmla="*/ 83 h 138"/>
                    <a:gd name="T60" fmla="*/ 6 w 138"/>
                    <a:gd name="T61" fmla="*/ 96 h 138"/>
                    <a:gd name="T62" fmla="*/ 12 w 138"/>
                    <a:gd name="T63" fmla="*/ 107 h 138"/>
                    <a:gd name="T64" fmla="*/ 21 w 138"/>
                    <a:gd name="T65" fmla="*/ 117 h 138"/>
                    <a:gd name="T66" fmla="*/ 31 w 138"/>
                    <a:gd name="T67" fmla="*/ 126 h 138"/>
                    <a:gd name="T68" fmla="*/ 43 w 138"/>
                    <a:gd name="T69" fmla="*/ 133 h 138"/>
                    <a:gd name="T70" fmla="*/ 55 w 138"/>
                    <a:gd name="T71" fmla="*/ 136 h 138"/>
                    <a:gd name="T72" fmla="*/ 69 w 138"/>
                    <a:gd name="T7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38">
                      <a:moveTo>
                        <a:pt x="69" y="138"/>
                      </a:moveTo>
                      <a:lnTo>
                        <a:pt x="69" y="138"/>
                      </a:lnTo>
                      <a:lnTo>
                        <a:pt x="83" y="136"/>
                      </a:lnTo>
                      <a:lnTo>
                        <a:pt x="96" y="133"/>
                      </a:lnTo>
                      <a:lnTo>
                        <a:pt x="108" y="126"/>
                      </a:lnTo>
                      <a:lnTo>
                        <a:pt x="118" y="117"/>
                      </a:lnTo>
                      <a:lnTo>
                        <a:pt x="127" y="107"/>
                      </a:lnTo>
                      <a:lnTo>
                        <a:pt x="133" y="96"/>
                      </a:lnTo>
                      <a:lnTo>
                        <a:pt x="137" y="83"/>
                      </a:lnTo>
                      <a:lnTo>
                        <a:pt x="138" y="69"/>
                      </a:lnTo>
                      <a:lnTo>
                        <a:pt x="138" y="69"/>
                      </a:lnTo>
                      <a:lnTo>
                        <a:pt x="137" y="55"/>
                      </a:lnTo>
                      <a:lnTo>
                        <a:pt x="133" y="42"/>
                      </a:lnTo>
                      <a:lnTo>
                        <a:pt x="127" y="30"/>
                      </a:lnTo>
                      <a:lnTo>
                        <a:pt x="118" y="20"/>
                      </a:lnTo>
                      <a:lnTo>
                        <a:pt x="108" y="13"/>
                      </a:lnTo>
                      <a:lnTo>
                        <a:pt x="96" y="6"/>
                      </a:lnTo>
                      <a:lnTo>
                        <a:pt x="83" y="1"/>
                      </a:lnTo>
                      <a:lnTo>
                        <a:pt x="69" y="0"/>
                      </a:lnTo>
                      <a:lnTo>
                        <a:pt x="69" y="0"/>
                      </a:lnTo>
                      <a:lnTo>
                        <a:pt x="55" y="1"/>
                      </a:lnTo>
                      <a:lnTo>
                        <a:pt x="43" y="6"/>
                      </a:lnTo>
                      <a:lnTo>
                        <a:pt x="31" y="13"/>
                      </a:lnTo>
                      <a:lnTo>
                        <a:pt x="21" y="20"/>
                      </a:lnTo>
                      <a:lnTo>
                        <a:pt x="12" y="30"/>
                      </a:lnTo>
                      <a:lnTo>
                        <a:pt x="6" y="42"/>
                      </a:lnTo>
                      <a:lnTo>
                        <a:pt x="2" y="55"/>
                      </a:lnTo>
                      <a:lnTo>
                        <a:pt x="0" y="69"/>
                      </a:lnTo>
                      <a:lnTo>
                        <a:pt x="0" y="69"/>
                      </a:lnTo>
                      <a:lnTo>
                        <a:pt x="2" y="83"/>
                      </a:lnTo>
                      <a:lnTo>
                        <a:pt x="6" y="96"/>
                      </a:lnTo>
                      <a:lnTo>
                        <a:pt x="12" y="107"/>
                      </a:lnTo>
                      <a:lnTo>
                        <a:pt x="21" y="117"/>
                      </a:lnTo>
                      <a:lnTo>
                        <a:pt x="31" y="126"/>
                      </a:lnTo>
                      <a:lnTo>
                        <a:pt x="43" y="133"/>
                      </a:lnTo>
                      <a:lnTo>
                        <a:pt x="55" y="136"/>
                      </a:lnTo>
                      <a:lnTo>
                        <a:pt x="69" y="138"/>
                      </a:lnTo>
                      <a:close/>
                    </a:path>
                  </a:pathLst>
                </a:cu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20" name="Freeform 51">
                  <a:extLst>
                    <a:ext uri="{FF2B5EF4-FFF2-40B4-BE49-F238E27FC236}">
                      <a16:creationId xmlns:a16="http://schemas.microsoft.com/office/drawing/2014/main" id="{6CB8C97A-9DB0-492F-9BDF-4B8D8A1F2BDB}"/>
                    </a:ext>
                  </a:extLst>
                </p:cNvPr>
                <p:cNvSpPr>
                  <a:spLocks/>
                </p:cNvSpPr>
                <p:nvPr/>
              </p:nvSpPr>
              <p:spPr bwMode="auto">
                <a:xfrm>
                  <a:off x="5602302" y="2570440"/>
                  <a:ext cx="118094" cy="118094"/>
                </a:xfrm>
                <a:custGeom>
                  <a:avLst/>
                  <a:gdLst>
                    <a:gd name="T0" fmla="*/ 69 w 138"/>
                    <a:gd name="T1" fmla="*/ 138 h 138"/>
                    <a:gd name="T2" fmla="*/ 69 w 138"/>
                    <a:gd name="T3" fmla="*/ 138 h 138"/>
                    <a:gd name="T4" fmla="*/ 83 w 138"/>
                    <a:gd name="T5" fmla="*/ 136 h 138"/>
                    <a:gd name="T6" fmla="*/ 96 w 138"/>
                    <a:gd name="T7" fmla="*/ 133 h 138"/>
                    <a:gd name="T8" fmla="*/ 108 w 138"/>
                    <a:gd name="T9" fmla="*/ 126 h 138"/>
                    <a:gd name="T10" fmla="*/ 118 w 138"/>
                    <a:gd name="T11" fmla="*/ 117 h 138"/>
                    <a:gd name="T12" fmla="*/ 127 w 138"/>
                    <a:gd name="T13" fmla="*/ 107 h 138"/>
                    <a:gd name="T14" fmla="*/ 133 w 138"/>
                    <a:gd name="T15" fmla="*/ 96 h 138"/>
                    <a:gd name="T16" fmla="*/ 137 w 138"/>
                    <a:gd name="T17" fmla="*/ 83 h 138"/>
                    <a:gd name="T18" fmla="*/ 138 w 138"/>
                    <a:gd name="T19" fmla="*/ 69 h 138"/>
                    <a:gd name="T20" fmla="*/ 138 w 138"/>
                    <a:gd name="T21" fmla="*/ 69 h 138"/>
                    <a:gd name="T22" fmla="*/ 137 w 138"/>
                    <a:gd name="T23" fmla="*/ 55 h 138"/>
                    <a:gd name="T24" fmla="*/ 133 w 138"/>
                    <a:gd name="T25" fmla="*/ 42 h 138"/>
                    <a:gd name="T26" fmla="*/ 127 w 138"/>
                    <a:gd name="T27" fmla="*/ 30 h 138"/>
                    <a:gd name="T28" fmla="*/ 118 w 138"/>
                    <a:gd name="T29" fmla="*/ 20 h 138"/>
                    <a:gd name="T30" fmla="*/ 108 w 138"/>
                    <a:gd name="T31" fmla="*/ 13 h 138"/>
                    <a:gd name="T32" fmla="*/ 96 w 138"/>
                    <a:gd name="T33" fmla="*/ 6 h 138"/>
                    <a:gd name="T34" fmla="*/ 83 w 138"/>
                    <a:gd name="T35" fmla="*/ 1 h 138"/>
                    <a:gd name="T36" fmla="*/ 69 w 138"/>
                    <a:gd name="T37" fmla="*/ 0 h 138"/>
                    <a:gd name="T38" fmla="*/ 69 w 138"/>
                    <a:gd name="T39" fmla="*/ 0 h 138"/>
                    <a:gd name="T40" fmla="*/ 55 w 138"/>
                    <a:gd name="T41" fmla="*/ 1 h 138"/>
                    <a:gd name="T42" fmla="*/ 43 w 138"/>
                    <a:gd name="T43" fmla="*/ 6 h 138"/>
                    <a:gd name="T44" fmla="*/ 31 w 138"/>
                    <a:gd name="T45" fmla="*/ 13 h 138"/>
                    <a:gd name="T46" fmla="*/ 21 w 138"/>
                    <a:gd name="T47" fmla="*/ 20 h 138"/>
                    <a:gd name="T48" fmla="*/ 12 w 138"/>
                    <a:gd name="T49" fmla="*/ 30 h 138"/>
                    <a:gd name="T50" fmla="*/ 6 w 138"/>
                    <a:gd name="T51" fmla="*/ 42 h 138"/>
                    <a:gd name="T52" fmla="*/ 2 w 138"/>
                    <a:gd name="T53" fmla="*/ 55 h 138"/>
                    <a:gd name="T54" fmla="*/ 0 w 138"/>
                    <a:gd name="T55" fmla="*/ 69 h 138"/>
                    <a:gd name="T56" fmla="*/ 0 w 138"/>
                    <a:gd name="T57" fmla="*/ 69 h 138"/>
                    <a:gd name="T58" fmla="*/ 2 w 138"/>
                    <a:gd name="T59" fmla="*/ 83 h 138"/>
                    <a:gd name="T60" fmla="*/ 6 w 138"/>
                    <a:gd name="T61" fmla="*/ 96 h 138"/>
                    <a:gd name="T62" fmla="*/ 12 w 138"/>
                    <a:gd name="T63" fmla="*/ 107 h 138"/>
                    <a:gd name="T64" fmla="*/ 21 w 138"/>
                    <a:gd name="T65" fmla="*/ 117 h 138"/>
                    <a:gd name="T66" fmla="*/ 31 w 138"/>
                    <a:gd name="T67" fmla="*/ 126 h 138"/>
                    <a:gd name="T68" fmla="*/ 43 w 138"/>
                    <a:gd name="T69" fmla="*/ 133 h 138"/>
                    <a:gd name="T70" fmla="*/ 55 w 138"/>
                    <a:gd name="T71" fmla="*/ 136 h 138"/>
                    <a:gd name="T72" fmla="*/ 69 w 138"/>
                    <a:gd name="T7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38">
                      <a:moveTo>
                        <a:pt x="69" y="138"/>
                      </a:moveTo>
                      <a:lnTo>
                        <a:pt x="69" y="138"/>
                      </a:lnTo>
                      <a:lnTo>
                        <a:pt x="83" y="136"/>
                      </a:lnTo>
                      <a:lnTo>
                        <a:pt x="96" y="133"/>
                      </a:lnTo>
                      <a:lnTo>
                        <a:pt x="108" y="126"/>
                      </a:lnTo>
                      <a:lnTo>
                        <a:pt x="118" y="117"/>
                      </a:lnTo>
                      <a:lnTo>
                        <a:pt x="127" y="107"/>
                      </a:lnTo>
                      <a:lnTo>
                        <a:pt x="133" y="96"/>
                      </a:lnTo>
                      <a:lnTo>
                        <a:pt x="137" y="83"/>
                      </a:lnTo>
                      <a:lnTo>
                        <a:pt x="138" y="69"/>
                      </a:lnTo>
                      <a:lnTo>
                        <a:pt x="138" y="69"/>
                      </a:lnTo>
                      <a:lnTo>
                        <a:pt x="137" y="55"/>
                      </a:lnTo>
                      <a:lnTo>
                        <a:pt x="133" y="42"/>
                      </a:lnTo>
                      <a:lnTo>
                        <a:pt x="127" y="30"/>
                      </a:lnTo>
                      <a:lnTo>
                        <a:pt x="118" y="20"/>
                      </a:lnTo>
                      <a:lnTo>
                        <a:pt x="108" y="13"/>
                      </a:lnTo>
                      <a:lnTo>
                        <a:pt x="96" y="6"/>
                      </a:lnTo>
                      <a:lnTo>
                        <a:pt x="83" y="1"/>
                      </a:lnTo>
                      <a:lnTo>
                        <a:pt x="69" y="0"/>
                      </a:lnTo>
                      <a:lnTo>
                        <a:pt x="69" y="0"/>
                      </a:lnTo>
                      <a:lnTo>
                        <a:pt x="55" y="1"/>
                      </a:lnTo>
                      <a:lnTo>
                        <a:pt x="43" y="6"/>
                      </a:lnTo>
                      <a:lnTo>
                        <a:pt x="31" y="13"/>
                      </a:lnTo>
                      <a:lnTo>
                        <a:pt x="21" y="20"/>
                      </a:lnTo>
                      <a:lnTo>
                        <a:pt x="12" y="30"/>
                      </a:lnTo>
                      <a:lnTo>
                        <a:pt x="6" y="42"/>
                      </a:lnTo>
                      <a:lnTo>
                        <a:pt x="2" y="55"/>
                      </a:lnTo>
                      <a:lnTo>
                        <a:pt x="0" y="69"/>
                      </a:lnTo>
                      <a:lnTo>
                        <a:pt x="0" y="69"/>
                      </a:lnTo>
                      <a:lnTo>
                        <a:pt x="2" y="83"/>
                      </a:lnTo>
                      <a:lnTo>
                        <a:pt x="6" y="96"/>
                      </a:lnTo>
                      <a:lnTo>
                        <a:pt x="12" y="107"/>
                      </a:lnTo>
                      <a:lnTo>
                        <a:pt x="21" y="117"/>
                      </a:lnTo>
                      <a:lnTo>
                        <a:pt x="31" y="126"/>
                      </a:lnTo>
                      <a:lnTo>
                        <a:pt x="43" y="133"/>
                      </a:lnTo>
                      <a:lnTo>
                        <a:pt x="55" y="136"/>
                      </a:lnTo>
                      <a:lnTo>
                        <a:pt x="69" y="138"/>
                      </a:lnTo>
                      <a:close/>
                    </a:path>
                  </a:pathLst>
                </a:cu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21" name="Freeform 51">
                  <a:extLst>
                    <a:ext uri="{FF2B5EF4-FFF2-40B4-BE49-F238E27FC236}">
                      <a16:creationId xmlns:a16="http://schemas.microsoft.com/office/drawing/2014/main" id="{A82467D9-471B-44AE-959F-CA0BDE2528EB}"/>
                    </a:ext>
                  </a:extLst>
                </p:cNvPr>
                <p:cNvSpPr>
                  <a:spLocks/>
                </p:cNvSpPr>
                <p:nvPr/>
              </p:nvSpPr>
              <p:spPr bwMode="auto">
                <a:xfrm>
                  <a:off x="5534838" y="2454155"/>
                  <a:ext cx="118094" cy="118094"/>
                </a:xfrm>
                <a:custGeom>
                  <a:avLst/>
                  <a:gdLst>
                    <a:gd name="T0" fmla="*/ 69 w 138"/>
                    <a:gd name="T1" fmla="*/ 138 h 138"/>
                    <a:gd name="T2" fmla="*/ 69 w 138"/>
                    <a:gd name="T3" fmla="*/ 138 h 138"/>
                    <a:gd name="T4" fmla="*/ 83 w 138"/>
                    <a:gd name="T5" fmla="*/ 136 h 138"/>
                    <a:gd name="T6" fmla="*/ 96 w 138"/>
                    <a:gd name="T7" fmla="*/ 133 h 138"/>
                    <a:gd name="T8" fmla="*/ 108 w 138"/>
                    <a:gd name="T9" fmla="*/ 126 h 138"/>
                    <a:gd name="T10" fmla="*/ 118 w 138"/>
                    <a:gd name="T11" fmla="*/ 117 h 138"/>
                    <a:gd name="T12" fmla="*/ 127 w 138"/>
                    <a:gd name="T13" fmla="*/ 107 h 138"/>
                    <a:gd name="T14" fmla="*/ 133 w 138"/>
                    <a:gd name="T15" fmla="*/ 96 h 138"/>
                    <a:gd name="T16" fmla="*/ 137 w 138"/>
                    <a:gd name="T17" fmla="*/ 83 h 138"/>
                    <a:gd name="T18" fmla="*/ 138 w 138"/>
                    <a:gd name="T19" fmla="*/ 69 h 138"/>
                    <a:gd name="T20" fmla="*/ 138 w 138"/>
                    <a:gd name="T21" fmla="*/ 69 h 138"/>
                    <a:gd name="T22" fmla="*/ 137 w 138"/>
                    <a:gd name="T23" fmla="*/ 55 h 138"/>
                    <a:gd name="T24" fmla="*/ 133 w 138"/>
                    <a:gd name="T25" fmla="*/ 42 h 138"/>
                    <a:gd name="T26" fmla="*/ 127 w 138"/>
                    <a:gd name="T27" fmla="*/ 30 h 138"/>
                    <a:gd name="T28" fmla="*/ 118 w 138"/>
                    <a:gd name="T29" fmla="*/ 20 h 138"/>
                    <a:gd name="T30" fmla="*/ 108 w 138"/>
                    <a:gd name="T31" fmla="*/ 13 h 138"/>
                    <a:gd name="T32" fmla="*/ 96 w 138"/>
                    <a:gd name="T33" fmla="*/ 6 h 138"/>
                    <a:gd name="T34" fmla="*/ 83 w 138"/>
                    <a:gd name="T35" fmla="*/ 1 h 138"/>
                    <a:gd name="T36" fmla="*/ 69 w 138"/>
                    <a:gd name="T37" fmla="*/ 0 h 138"/>
                    <a:gd name="T38" fmla="*/ 69 w 138"/>
                    <a:gd name="T39" fmla="*/ 0 h 138"/>
                    <a:gd name="T40" fmla="*/ 55 w 138"/>
                    <a:gd name="T41" fmla="*/ 1 h 138"/>
                    <a:gd name="T42" fmla="*/ 43 w 138"/>
                    <a:gd name="T43" fmla="*/ 6 h 138"/>
                    <a:gd name="T44" fmla="*/ 31 w 138"/>
                    <a:gd name="T45" fmla="*/ 13 h 138"/>
                    <a:gd name="T46" fmla="*/ 21 w 138"/>
                    <a:gd name="T47" fmla="*/ 20 h 138"/>
                    <a:gd name="T48" fmla="*/ 12 w 138"/>
                    <a:gd name="T49" fmla="*/ 30 h 138"/>
                    <a:gd name="T50" fmla="*/ 6 w 138"/>
                    <a:gd name="T51" fmla="*/ 42 h 138"/>
                    <a:gd name="T52" fmla="*/ 2 w 138"/>
                    <a:gd name="T53" fmla="*/ 55 h 138"/>
                    <a:gd name="T54" fmla="*/ 0 w 138"/>
                    <a:gd name="T55" fmla="*/ 69 h 138"/>
                    <a:gd name="T56" fmla="*/ 0 w 138"/>
                    <a:gd name="T57" fmla="*/ 69 h 138"/>
                    <a:gd name="T58" fmla="*/ 2 w 138"/>
                    <a:gd name="T59" fmla="*/ 83 h 138"/>
                    <a:gd name="T60" fmla="*/ 6 w 138"/>
                    <a:gd name="T61" fmla="*/ 96 h 138"/>
                    <a:gd name="T62" fmla="*/ 12 w 138"/>
                    <a:gd name="T63" fmla="*/ 107 h 138"/>
                    <a:gd name="T64" fmla="*/ 21 w 138"/>
                    <a:gd name="T65" fmla="*/ 117 h 138"/>
                    <a:gd name="T66" fmla="*/ 31 w 138"/>
                    <a:gd name="T67" fmla="*/ 126 h 138"/>
                    <a:gd name="T68" fmla="*/ 43 w 138"/>
                    <a:gd name="T69" fmla="*/ 133 h 138"/>
                    <a:gd name="T70" fmla="*/ 55 w 138"/>
                    <a:gd name="T71" fmla="*/ 136 h 138"/>
                    <a:gd name="T72" fmla="*/ 69 w 138"/>
                    <a:gd name="T7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8" h="138">
                      <a:moveTo>
                        <a:pt x="69" y="138"/>
                      </a:moveTo>
                      <a:lnTo>
                        <a:pt x="69" y="138"/>
                      </a:lnTo>
                      <a:lnTo>
                        <a:pt x="83" y="136"/>
                      </a:lnTo>
                      <a:lnTo>
                        <a:pt x="96" y="133"/>
                      </a:lnTo>
                      <a:lnTo>
                        <a:pt x="108" y="126"/>
                      </a:lnTo>
                      <a:lnTo>
                        <a:pt x="118" y="117"/>
                      </a:lnTo>
                      <a:lnTo>
                        <a:pt x="127" y="107"/>
                      </a:lnTo>
                      <a:lnTo>
                        <a:pt x="133" y="96"/>
                      </a:lnTo>
                      <a:lnTo>
                        <a:pt x="137" y="83"/>
                      </a:lnTo>
                      <a:lnTo>
                        <a:pt x="138" y="69"/>
                      </a:lnTo>
                      <a:lnTo>
                        <a:pt x="138" y="69"/>
                      </a:lnTo>
                      <a:lnTo>
                        <a:pt x="137" y="55"/>
                      </a:lnTo>
                      <a:lnTo>
                        <a:pt x="133" y="42"/>
                      </a:lnTo>
                      <a:lnTo>
                        <a:pt x="127" y="30"/>
                      </a:lnTo>
                      <a:lnTo>
                        <a:pt x="118" y="20"/>
                      </a:lnTo>
                      <a:lnTo>
                        <a:pt x="108" y="13"/>
                      </a:lnTo>
                      <a:lnTo>
                        <a:pt x="96" y="6"/>
                      </a:lnTo>
                      <a:lnTo>
                        <a:pt x="83" y="1"/>
                      </a:lnTo>
                      <a:lnTo>
                        <a:pt x="69" y="0"/>
                      </a:lnTo>
                      <a:lnTo>
                        <a:pt x="69" y="0"/>
                      </a:lnTo>
                      <a:lnTo>
                        <a:pt x="55" y="1"/>
                      </a:lnTo>
                      <a:lnTo>
                        <a:pt x="43" y="6"/>
                      </a:lnTo>
                      <a:lnTo>
                        <a:pt x="31" y="13"/>
                      </a:lnTo>
                      <a:lnTo>
                        <a:pt x="21" y="20"/>
                      </a:lnTo>
                      <a:lnTo>
                        <a:pt x="12" y="30"/>
                      </a:lnTo>
                      <a:lnTo>
                        <a:pt x="6" y="42"/>
                      </a:lnTo>
                      <a:lnTo>
                        <a:pt x="2" y="55"/>
                      </a:lnTo>
                      <a:lnTo>
                        <a:pt x="0" y="69"/>
                      </a:lnTo>
                      <a:lnTo>
                        <a:pt x="0" y="69"/>
                      </a:lnTo>
                      <a:lnTo>
                        <a:pt x="2" y="83"/>
                      </a:lnTo>
                      <a:lnTo>
                        <a:pt x="6" y="96"/>
                      </a:lnTo>
                      <a:lnTo>
                        <a:pt x="12" y="107"/>
                      </a:lnTo>
                      <a:lnTo>
                        <a:pt x="21" y="117"/>
                      </a:lnTo>
                      <a:lnTo>
                        <a:pt x="31" y="126"/>
                      </a:lnTo>
                      <a:lnTo>
                        <a:pt x="43" y="133"/>
                      </a:lnTo>
                      <a:lnTo>
                        <a:pt x="55" y="136"/>
                      </a:lnTo>
                      <a:lnTo>
                        <a:pt x="69" y="138"/>
                      </a:lnTo>
                      <a:close/>
                    </a:path>
                  </a:pathLst>
                </a:cu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grpSp>
        <p:sp>
          <p:nvSpPr>
            <p:cNvPr id="153" name="TextBox 152">
              <a:extLst>
                <a:ext uri="{FF2B5EF4-FFF2-40B4-BE49-F238E27FC236}">
                  <a16:creationId xmlns:a16="http://schemas.microsoft.com/office/drawing/2014/main" id="{E2AEC5AC-D467-440B-ACC1-59AA3863D0D9}"/>
                </a:ext>
              </a:extLst>
            </p:cNvPr>
            <p:cNvSpPr txBox="1"/>
            <p:nvPr/>
          </p:nvSpPr>
          <p:spPr>
            <a:xfrm>
              <a:off x="2705455" y="2359744"/>
              <a:ext cx="540212" cy="147733"/>
            </a:xfrm>
            <a:prstGeom prst="rect">
              <a:avLst/>
            </a:prstGeom>
            <a:noFill/>
          </p:spPr>
          <p:txBody>
            <a:bodyPr wrap="none" lIns="0" tIns="0" rIns="0" bIns="0" rtlCol="0">
              <a:spAutoFit/>
            </a:bodyPr>
            <a:lstStyle/>
            <a:p>
              <a:pPr algn="ctr" defTabSz="685800">
                <a:lnSpc>
                  <a:spcPct val="80000"/>
                </a:lnSpc>
                <a:defRPr/>
              </a:pPr>
              <a:r>
                <a:rPr lang="en-US" sz="1200" b="1" dirty="0">
                  <a:solidFill>
                    <a:srgbClr val="000000"/>
                  </a:solidFill>
                  <a:latin typeface="Arial Narrow" panose="020B0606020202030204" pitchFamily="34" charset="0"/>
                  <a:ea typeface="ＭＳ Ｐゴシック"/>
                  <a:cs typeface="Arial"/>
                </a:rPr>
                <a:t>Antigens</a:t>
              </a:r>
            </a:p>
          </p:txBody>
        </p:sp>
        <p:sp>
          <p:nvSpPr>
            <p:cNvPr id="180" name="TextBox 179">
              <a:extLst>
                <a:ext uri="{FF2B5EF4-FFF2-40B4-BE49-F238E27FC236}">
                  <a16:creationId xmlns:a16="http://schemas.microsoft.com/office/drawing/2014/main" id="{9B1D075E-6B4C-424F-8C1E-15E9F8BB1531}"/>
                </a:ext>
              </a:extLst>
            </p:cNvPr>
            <p:cNvSpPr txBox="1"/>
            <p:nvPr/>
          </p:nvSpPr>
          <p:spPr>
            <a:xfrm>
              <a:off x="2501649" y="1668636"/>
              <a:ext cx="2950744" cy="295466"/>
            </a:xfrm>
            <a:prstGeom prst="rect">
              <a:avLst/>
            </a:prstGeom>
            <a:noFill/>
          </p:spPr>
          <p:txBody>
            <a:bodyPr wrap="none" lIns="0" tIns="0" rIns="0" bIns="0" rtlCol="0">
              <a:spAutoFit/>
            </a:bodyPr>
            <a:lstStyle/>
            <a:p>
              <a:pPr algn="ctr" defTabSz="685800">
                <a:lnSpc>
                  <a:spcPct val="80000"/>
                </a:lnSpc>
                <a:defRPr/>
              </a:pPr>
              <a:r>
                <a:rPr lang="en-US" sz="2400" b="1" dirty="0">
                  <a:solidFill>
                    <a:srgbClr val="C00000"/>
                  </a:solidFill>
                  <a:latin typeface="Arial"/>
                  <a:ea typeface="ＭＳ Ｐゴシック"/>
                  <a:cs typeface="Arial"/>
                </a:rPr>
                <a:t>Type 2 Inflammation</a:t>
              </a:r>
            </a:p>
          </p:txBody>
        </p:sp>
        <p:sp>
          <p:nvSpPr>
            <p:cNvPr id="182" name="TextBox 181">
              <a:extLst>
                <a:ext uri="{FF2B5EF4-FFF2-40B4-BE49-F238E27FC236}">
                  <a16:creationId xmlns:a16="http://schemas.microsoft.com/office/drawing/2014/main" id="{5B04B331-6032-4D05-B336-3867002F29BE}"/>
                </a:ext>
              </a:extLst>
            </p:cNvPr>
            <p:cNvSpPr txBox="1"/>
            <p:nvPr/>
          </p:nvSpPr>
          <p:spPr>
            <a:xfrm>
              <a:off x="3595696" y="3006548"/>
              <a:ext cx="548640" cy="205740"/>
            </a:xfrm>
            <a:prstGeom prst="roundRect">
              <a:avLst/>
            </a:prstGeom>
            <a:solidFill>
              <a:schemeClr val="tx2">
                <a:lumMod val="50000"/>
              </a:schemeClr>
            </a:solidFill>
            <a:ln/>
          </p:spPr>
          <p:style>
            <a:lnRef idx="0">
              <a:schemeClr val="accent1"/>
            </a:lnRef>
            <a:fillRef idx="3">
              <a:schemeClr val="accent1"/>
            </a:fillRef>
            <a:effectRef idx="3">
              <a:schemeClr val="accent1"/>
            </a:effectRef>
            <a:fontRef idx="minor">
              <a:schemeClr val="lt1"/>
            </a:fontRef>
          </p:style>
          <p:txBody>
            <a:bodyPr wrap="none" lIns="68580" tIns="20574" rIns="68580" bIns="20574" rtlCol="0" anchor="ctr">
              <a:noAutofit/>
            </a:bodyPr>
            <a:lstStyle/>
            <a:p>
              <a:pPr algn="ctr" defTabSz="685800">
                <a:lnSpc>
                  <a:spcPct val="85000"/>
                </a:lnSpc>
                <a:defRPr/>
              </a:pPr>
              <a:r>
                <a:rPr lang="en-US" sz="1050" b="1" dirty="0">
                  <a:solidFill>
                    <a:srgbClr val="FFFFFF"/>
                  </a:solidFill>
                  <a:latin typeface="Arial Narrow" panose="020B0606020202030204" pitchFamily="34" charset="0"/>
                  <a:ea typeface="ＭＳ Ｐゴシック"/>
                  <a:cs typeface="Arial"/>
                </a:rPr>
                <a:t>TSLP</a:t>
              </a:r>
            </a:p>
          </p:txBody>
        </p:sp>
        <p:cxnSp>
          <p:nvCxnSpPr>
            <p:cNvPr id="188" name="Straight Arrow Connector 187">
              <a:extLst>
                <a:ext uri="{FF2B5EF4-FFF2-40B4-BE49-F238E27FC236}">
                  <a16:creationId xmlns:a16="http://schemas.microsoft.com/office/drawing/2014/main" id="{0B6EA895-A9A2-424F-A58A-4BC5F3BD00D0}"/>
                </a:ext>
              </a:extLst>
            </p:cNvPr>
            <p:cNvCxnSpPr>
              <a:cxnSpLocks/>
            </p:cNvCxnSpPr>
            <p:nvPr/>
          </p:nvCxnSpPr>
          <p:spPr>
            <a:xfrm>
              <a:off x="3870017" y="2538611"/>
              <a:ext cx="0" cy="456473"/>
            </a:xfrm>
            <a:prstGeom prst="straightConnector1">
              <a:avLst/>
            </a:prstGeom>
            <a:ln w="38100">
              <a:solidFill>
                <a:schemeClr val="tx1"/>
              </a:solidFill>
              <a:tailEnd type="triangle" w="lg"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67" name="Group 166">
              <a:extLst>
                <a:ext uri="{FF2B5EF4-FFF2-40B4-BE49-F238E27FC236}">
                  <a16:creationId xmlns:a16="http://schemas.microsoft.com/office/drawing/2014/main" id="{96AFCA24-5046-4277-8C8E-CB98981FD8AA}"/>
                </a:ext>
              </a:extLst>
            </p:cNvPr>
            <p:cNvGrpSpPr/>
            <p:nvPr/>
          </p:nvGrpSpPr>
          <p:grpSpPr>
            <a:xfrm>
              <a:off x="3299096" y="2270242"/>
              <a:ext cx="940571" cy="283393"/>
              <a:chOff x="2166469" y="1369455"/>
              <a:chExt cx="1254095" cy="377857"/>
            </a:xfrm>
          </p:grpSpPr>
          <p:sp>
            <p:nvSpPr>
              <p:cNvPr id="168" name="Star: 16 Points 167">
                <a:extLst>
                  <a:ext uri="{FF2B5EF4-FFF2-40B4-BE49-F238E27FC236}">
                    <a16:creationId xmlns:a16="http://schemas.microsoft.com/office/drawing/2014/main" id="{72B6BA52-1C27-4E6D-A03F-2264AB969365}"/>
                  </a:ext>
                </a:extLst>
              </p:cNvPr>
              <p:cNvSpPr/>
              <p:nvPr/>
            </p:nvSpPr>
            <p:spPr>
              <a:xfrm>
                <a:off x="2166469" y="1502500"/>
                <a:ext cx="227632" cy="227632"/>
              </a:xfrm>
              <a:prstGeom prst="star16">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70" name="Star: 16 Points 169">
                <a:extLst>
                  <a:ext uri="{FF2B5EF4-FFF2-40B4-BE49-F238E27FC236}">
                    <a16:creationId xmlns:a16="http://schemas.microsoft.com/office/drawing/2014/main" id="{F938DA81-CD31-41DC-9213-1A33923686FC}"/>
                  </a:ext>
                </a:extLst>
              </p:cNvPr>
              <p:cNvSpPr/>
              <p:nvPr/>
            </p:nvSpPr>
            <p:spPr>
              <a:xfrm>
                <a:off x="2502668" y="1567825"/>
                <a:ext cx="174735" cy="174735"/>
              </a:xfrm>
              <a:prstGeom prst="star16">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71" name="Star: 16 Points 170">
                <a:extLst>
                  <a:ext uri="{FF2B5EF4-FFF2-40B4-BE49-F238E27FC236}">
                    <a16:creationId xmlns:a16="http://schemas.microsoft.com/office/drawing/2014/main" id="{91CA0B7F-12D4-4E17-A3FC-AD328206081D}"/>
                  </a:ext>
                </a:extLst>
              </p:cNvPr>
              <p:cNvSpPr/>
              <p:nvPr/>
            </p:nvSpPr>
            <p:spPr>
              <a:xfrm>
                <a:off x="2832170" y="1572577"/>
                <a:ext cx="174735" cy="174735"/>
              </a:xfrm>
              <a:prstGeom prst="star16">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72" name="Star: 16 Points 171">
                <a:extLst>
                  <a:ext uri="{FF2B5EF4-FFF2-40B4-BE49-F238E27FC236}">
                    <a16:creationId xmlns:a16="http://schemas.microsoft.com/office/drawing/2014/main" id="{EC592468-04BC-4506-B30A-E23AC16E4E2C}"/>
                  </a:ext>
                </a:extLst>
              </p:cNvPr>
              <p:cNvSpPr/>
              <p:nvPr/>
            </p:nvSpPr>
            <p:spPr>
              <a:xfrm>
                <a:off x="2634348" y="1369455"/>
                <a:ext cx="227632" cy="227632"/>
              </a:xfrm>
              <a:prstGeom prst="star16">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173" name="Star: 16 Points 172">
                <a:extLst>
                  <a:ext uri="{FF2B5EF4-FFF2-40B4-BE49-F238E27FC236}">
                    <a16:creationId xmlns:a16="http://schemas.microsoft.com/office/drawing/2014/main" id="{7E5F9A79-8D71-45F4-9293-DC5D7DB67B82}"/>
                  </a:ext>
                </a:extLst>
              </p:cNvPr>
              <p:cNvSpPr/>
              <p:nvPr/>
            </p:nvSpPr>
            <p:spPr>
              <a:xfrm>
                <a:off x="3152143" y="1473257"/>
                <a:ext cx="268421" cy="268421"/>
              </a:xfrm>
              <a:prstGeom prst="star16">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grpSp>
          <p:nvGrpSpPr>
            <p:cNvPr id="211" name="Group 210">
              <a:extLst>
                <a:ext uri="{FF2B5EF4-FFF2-40B4-BE49-F238E27FC236}">
                  <a16:creationId xmlns:a16="http://schemas.microsoft.com/office/drawing/2014/main" id="{8A5937A9-136F-4117-8876-DFADC9F93E98}"/>
                </a:ext>
              </a:extLst>
            </p:cNvPr>
            <p:cNvGrpSpPr/>
            <p:nvPr/>
          </p:nvGrpSpPr>
          <p:grpSpPr>
            <a:xfrm>
              <a:off x="5200307" y="3417776"/>
              <a:ext cx="507492" cy="507492"/>
              <a:chOff x="7231063" y="2351088"/>
              <a:chExt cx="777875" cy="779463"/>
            </a:xfrm>
          </p:grpSpPr>
          <p:sp>
            <p:nvSpPr>
              <p:cNvPr id="212" name="Freeform 5">
                <a:extLst>
                  <a:ext uri="{FF2B5EF4-FFF2-40B4-BE49-F238E27FC236}">
                    <a16:creationId xmlns:a16="http://schemas.microsoft.com/office/drawing/2014/main" id="{77776081-4A46-4B53-93DD-0FCCB8C54AF0}"/>
                  </a:ext>
                </a:extLst>
              </p:cNvPr>
              <p:cNvSpPr>
                <a:spLocks/>
              </p:cNvSpPr>
              <p:nvPr/>
            </p:nvSpPr>
            <p:spPr bwMode="auto">
              <a:xfrm>
                <a:off x="7231063" y="2351088"/>
                <a:ext cx="777875" cy="779463"/>
              </a:xfrm>
              <a:custGeom>
                <a:avLst/>
                <a:gdLst>
                  <a:gd name="T0" fmla="*/ 490 w 490"/>
                  <a:gd name="T1" fmla="*/ 246 h 491"/>
                  <a:gd name="T2" fmla="*/ 485 w 490"/>
                  <a:gd name="T3" fmla="*/ 295 h 491"/>
                  <a:gd name="T4" fmla="*/ 471 w 490"/>
                  <a:gd name="T5" fmla="*/ 341 h 491"/>
                  <a:gd name="T6" fmla="*/ 448 w 490"/>
                  <a:gd name="T7" fmla="*/ 383 h 491"/>
                  <a:gd name="T8" fmla="*/ 418 w 490"/>
                  <a:gd name="T9" fmla="*/ 419 h 491"/>
                  <a:gd name="T10" fmla="*/ 382 w 490"/>
                  <a:gd name="T11" fmla="*/ 449 h 491"/>
                  <a:gd name="T12" fmla="*/ 340 w 490"/>
                  <a:gd name="T13" fmla="*/ 472 h 491"/>
                  <a:gd name="T14" fmla="*/ 294 w 490"/>
                  <a:gd name="T15" fmla="*/ 486 h 491"/>
                  <a:gd name="T16" fmla="*/ 245 w 490"/>
                  <a:gd name="T17" fmla="*/ 491 h 491"/>
                  <a:gd name="T18" fmla="*/ 220 w 490"/>
                  <a:gd name="T19" fmla="*/ 489 h 491"/>
                  <a:gd name="T20" fmla="*/ 172 w 490"/>
                  <a:gd name="T21" fmla="*/ 481 h 491"/>
                  <a:gd name="T22" fmla="*/ 128 w 490"/>
                  <a:gd name="T23" fmla="*/ 461 h 491"/>
                  <a:gd name="T24" fmla="*/ 89 w 490"/>
                  <a:gd name="T25" fmla="*/ 435 h 491"/>
                  <a:gd name="T26" fmla="*/ 56 w 490"/>
                  <a:gd name="T27" fmla="*/ 401 h 491"/>
                  <a:gd name="T28" fmla="*/ 29 w 490"/>
                  <a:gd name="T29" fmla="*/ 363 h 491"/>
                  <a:gd name="T30" fmla="*/ 10 w 490"/>
                  <a:gd name="T31" fmla="*/ 318 h 491"/>
                  <a:gd name="T32" fmla="*/ 1 w 490"/>
                  <a:gd name="T33" fmla="*/ 271 h 491"/>
                  <a:gd name="T34" fmla="*/ 0 w 490"/>
                  <a:gd name="T35" fmla="*/ 246 h 491"/>
                  <a:gd name="T36" fmla="*/ 5 w 490"/>
                  <a:gd name="T37" fmla="*/ 197 h 491"/>
                  <a:gd name="T38" fmla="*/ 19 w 490"/>
                  <a:gd name="T39" fmla="*/ 150 h 491"/>
                  <a:gd name="T40" fmla="*/ 41 w 490"/>
                  <a:gd name="T41" fmla="*/ 109 h 491"/>
                  <a:gd name="T42" fmla="*/ 71 w 490"/>
                  <a:gd name="T43" fmla="*/ 72 h 491"/>
                  <a:gd name="T44" fmla="*/ 107 w 490"/>
                  <a:gd name="T45" fmla="*/ 43 h 491"/>
                  <a:gd name="T46" fmla="*/ 149 w 490"/>
                  <a:gd name="T47" fmla="*/ 20 h 491"/>
                  <a:gd name="T48" fmla="*/ 195 w 490"/>
                  <a:gd name="T49" fmla="*/ 5 h 491"/>
                  <a:gd name="T50" fmla="*/ 245 w 490"/>
                  <a:gd name="T51" fmla="*/ 0 h 491"/>
                  <a:gd name="T52" fmla="*/ 269 w 490"/>
                  <a:gd name="T53" fmla="*/ 2 h 491"/>
                  <a:gd name="T54" fmla="*/ 318 w 490"/>
                  <a:gd name="T55" fmla="*/ 12 h 491"/>
                  <a:gd name="T56" fmla="*/ 361 w 490"/>
                  <a:gd name="T57" fmla="*/ 30 h 491"/>
                  <a:gd name="T58" fmla="*/ 401 w 490"/>
                  <a:gd name="T59" fmla="*/ 57 h 491"/>
                  <a:gd name="T60" fmla="*/ 434 w 490"/>
                  <a:gd name="T61" fmla="*/ 90 h 491"/>
                  <a:gd name="T62" fmla="*/ 461 w 490"/>
                  <a:gd name="T63" fmla="*/ 129 h 491"/>
                  <a:gd name="T64" fmla="*/ 479 w 490"/>
                  <a:gd name="T65" fmla="*/ 173 h 491"/>
                  <a:gd name="T66" fmla="*/ 489 w 490"/>
                  <a:gd name="T67" fmla="*/ 2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0" h="491">
                    <a:moveTo>
                      <a:pt x="490" y="246"/>
                    </a:moveTo>
                    <a:lnTo>
                      <a:pt x="490" y="246"/>
                    </a:lnTo>
                    <a:lnTo>
                      <a:pt x="489" y="271"/>
                    </a:lnTo>
                    <a:lnTo>
                      <a:pt x="485" y="295"/>
                    </a:lnTo>
                    <a:lnTo>
                      <a:pt x="479" y="318"/>
                    </a:lnTo>
                    <a:lnTo>
                      <a:pt x="471" y="341"/>
                    </a:lnTo>
                    <a:lnTo>
                      <a:pt x="461" y="363"/>
                    </a:lnTo>
                    <a:lnTo>
                      <a:pt x="448" y="383"/>
                    </a:lnTo>
                    <a:lnTo>
                      <a:pt x="434" y="401"/>
                    </a:lnTo>
                    <a:lnTo>
                      <a:pt x="418" y="419"/>
                    </a:lnTo>
                    <a:lnTo>
                      <a:pt x="401" y="435"/>
                    </a:lnTo>
                    <a:lnTo>
                      <a:pt x="382" y="449"/>
                    </a:lnTo>
                    <a:lnTo>
                      <a:pt x="361" y="461"/>
                    </a:lnTo>
                    <a:lnTo>
                      <a:pt x="340" y="472"/>
                    </a:lnTo>
                    <a:lnTo>
                      <a:pt x="318" y="481"/>
                    </a:lnTo>
                    <a:lnTo>
                      <a:pt x="294" y="486"/>
                    </a:lnTo>
                    <a:lnTo>
                      <a:pt x="269" y="489"/>
                    </a:lnTo>
                    <a:lnTo>
                      <a:pt x="245" y="491"/>
                    </a:lnTo>
                    <a:lnTo>
                      <a:pt x="245" y="491"/>
                    </a:lnTo>
                    <a:lnTo>
                      <a:pt x="220" y="489"/>
                    </a:lnTo>
                    <a:lnTo>
                      <a:pt x="195" y="486"/>
                    </a:lnTo>
                    <a:lnTo>
                      <a:pt x="172" y="481"/>
                    </a:lnTo>
                    <a:lnTo>
                      <a:pt x="149" y="472"/>
                    </a:lnTo>
                    <a:lnTo>
                      <a:pt x="128" y="461"/>
                    </a:lnTo>
                    <a:lnTo>
                      <a:pt x="107" y="449"/>
                    </a:lnTo>
                    <a:lnTo>
                      <a:pt x="89" y="435"/>
                    </a:lnTo>
                    <a:lnTo>
                      <a:pt x="71" y="419"/>
                    </a:lnTo>
                    <a:lnTo>
                      <a:pt x="56" y="401"/>
                    </a:lnTo>
                    <a:lnTo>
                      <a:pt x="41" y="383"/>
                    </a:lnTo>
                    <a:lnTo>
                      <a:pt x="29" y="363"/>
                    </a:lnTo>
                    <a:lnTo>
                      <a:pt x="19" y="341"/>
                    </a:lnTo>
                    <a:lnTo>
                      <a:pt x="10" y="318"/>
                    </a:lnTo>
                    <a:lnTo>
                      <a:pt x="5" y="295"/>
                    </a:lnTo>
                    <a:lnTo>
                      <a:pt x="1" y="271"/>
                    </a:lnTo>
                    <a:lnTo>
                      <a:pt x="0" y="246"/>
                    </a:lnTo>
                    <a:lnTo>
                      <a:pt x="0" y="246"/>
                    </a:lnTo>
                    <a:lnTo>
                      <a:pt x="1" y="221"/>
                    </a:lnTo>
                    <a:lnTo>
                      <a:pt x="5" y="197"/>
                    </a:lnTo>
                    <a:lnTo>
                      <a:pt x="10" y="173"/>
                    </a:lnTo>
                    <a:lnTo>
                      <a:pt x="19" y="150"/>
                    </a:lnTo>
                    <a:lnTo>
                      <a:pt x="29" y="129"/>
                    </a:lnTo>
                    <a:lnTo>
                      <a:pt x="41" y="109"/>
                    </a:lnTo>
                    <a:lnTo>
                      <a:pt x="56" y="90"/>
                    </a:lnTo>
                    <a:lnTo>
                      <a:pt x="71" y="72"/>
                    </a:lnTo>
                    <a:lnTo>
                      <a:pt x="89" y="57"/>
                    </a:lnTo>
                    <a:lnTo>
                      <a:pt x="107" y="43"/>
                    </a:lnTo>
                    <a:lnTo>
                      <a:pt x="128" y="30"/>
                    </a:lnTo>
                    <a:lnTo>
                      <a:pt x="149" y="20"/>
                    </a:lnTo>
                    <a:lnTo>
                      <a:pt x="172" y="12"/>
                    </a:lnTo>
                    <a:lnTo>
                      <a:pt x="195" y="5"/>
                    </a:lnTo>
                    <a:lnTo>
                      <a:pt x="220" y="2"/>
                    </a:lnTo>
                    <a:lnTo>
                      <a:pt x="245" y="0"/>
                    </a:lnTo>
                    <a:lnTo>
                      <a:pt x="245" y="0"/>
                    </a:lnTo>
                    <a:lnTo>
                      <a:pt x="269" y="2"/>
                    </a:lnTo>
                    <a:lnTo>
                      <a:pt x="294" y="5"/>
                    </a:lnTo>
                    <a:lnTo>
                      <a:pt x="318" y="12"/>
                    </a:lnTo>
                    <a:lnTo>
                      <a:pt x="340" y="20"/>
                    </a:lnTo>
                    <a:lnTo>
                      <a:pt x="361" y="30"/>
                    </a:lnTo>
                    <a:lnTo>
                      <a:pt x="382" y="43"/>
                    </a:lnTo>
                    <a:lnTo>
                      <a:pt x="401" y="57"/>
                    </a:lnTo>
                    <a:lnTo>
                      <a:pt x="418" y="72"/>
                    </a:lnTo>
                    <a:lnTo>
                      <a:pt x="434" y="90"/>
                    </a:lnTo>
                    <a:lnTo>
                      <a:pt x="448" y="109"/>
                    </a:lnTo>
                    <a:lnTo>
                      <a:pt x="461" y="129"/>
                    </a:lnTo>
                    <a:lnTo>
                      <a:pt x="471" y="150"/>
                    </a:lnTo>
                    <a:lnTo>
                      <a:pt x="479" y="173"/>
                    </a:lnTo>
                    <a:lnTo>
                      <a:pt x="485" y="197"/>
                    </a:lnTo>
                    <a:lnTo>
                      <a:pt x="489" y="221"/>
                    </a:lnTo>
                    <a:lnTo>
                      <a:pt x="490" y="246"/>
                    </a:lnTo>
                    <a:close/>
                  </a:path>
                </a:pathLst>
              </a:custGeom>
              <a:solidFill>
                <a:srgbClr val="689EC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213" name="Freeform 6">
                <a:extLst>
                  <a:ext uri="{FF2B5EF4-FFF2-40B4-BE49-F238E27FC236}">
                    <a16:creationId xmlns:a16="http://schemas.microsoft.com/office/drawing/2014/main" id="{B79E64E3-3888-4269-96E2-6A43B9249F5F}"/>
                  </a:ext>
                </a:extLst>
              </p:cNvPr>
              <p:cNvSpPr>
                <a:spLocks/>
              </p:cNvSpPr>
              <p:nvPr/>
            </p:nvSpPr>
            <p:spPr bwMode="auto">
              <a:xfrm>
                <a:off x="7231063" y="2351088"/>
                <a:ext cx="777875" cy="779463"/>
              </a:xfrm>
              <a:custGeom>
                <a:avLst/>
                <a:gdLst>
                  <a:gd name="T0" fmla="*/ 490 w 490"/>
                  <a:gd name="T1" fmla="*/ 246 h 491"/>
                  <a:gd name="T2" fmla="*/ 485 w 490"/>
                  <a:gd name="T3" fmla="*/ 295 h 491"/>
                  <a:gd name="T4" fmla="*/ 471 w 490"/>
                  <a:gd name="T5" fmla="*/ 341 h 491"/>
                  <a:gd name="T6" fmla="*/ 448 w 490"/>
                  <a:gd name="T7" fmla="*/ 383 h 491"/>
                  <a:gd name="T8" fmla="*/ 418 w 490"/>
                  <a:gd name="T9" fmla="*/ 419 h 491"/>
                  <a:gd name="T10" fmla="*/ 382 w 490"/>
                  <a:gd name="T11" fmla="*/ 449 h 491"/>
                  <a:gd name="T12" fmla="*/ 340 w 490"/>
                  <a:gd name="T13" fmla="*/ 472 h 491"/>
                  <a:gd name="T14" fmla="*/ 294 w 490"/>
                  <a:gd name="T15" fmla="*/ 486 h 491"/>
                  <a:gd name="T16" fmla="*/ 245 w 490"/>
                  <a:gd name="T17" fmla="*/ 491 h 491"/>
                  <a:gd name="T18" fmla="*/ 220 w 490"/>
                  <a:gd name="T19" fmla="*/ 489 h 491"/>
                  <a:gd name="T20" fmla="*/ 172 w 490"/>
                  <a:gd name="T21" fmla="*/ 481 h 491"/>
                  <a:gd name="T22" fmla="*/ 128 w 490"/>
                  <a:gd name="T23" fmla="*/ 461 h 491"/>
                  <a:gd name="T24" fmla="*/ 89 w 490"/>
                  <a:gd name="T25" fmla="*/ 435 h 491"/>
                  <a:gd name="T26" fmla="*/ 56 w 490"/>
                  <a:gd name="T27" fmla="*/ 401 h 491"/>
                  <a:gd name="T28" fmla="*/ 29 w 490"/>
                  <a:gd name="T29" fmla="*/ 363 h 491"/>
                  <a:gd name="T30" fmla="*/ 10 w 490"/>
                  <a:gd name="T31" fmla="*/ 318 h 491"/>
                  <a:gd name="T32" fmla="*/ 1 w 490"/>
                  <a:gd name="T33" fmla="*/ 271 h 491"/>
                  <a:gd name="T34" fmla="*/ 0 w 490"/>
                  <a:gd name="T35" fmla="*/ 246 h 491"/>
                  <a:gd name="T36" fmla="*/ 5 w 490"/>
                  <a:gd name="T37" fmla="*/ 197 h 491"/>
                  <a:gd name="T38" fmla="*/ 19 w 490"/>
                  <a:gd name="T39" fmla="*/ 150 h 491"/>
                  <a:gd name="T40" fmla="*/ 41 w 490"/>
                  <a:gd name="T41" fmla="*/ 109 h 491"/>
                  <a:gd name="T42" fmla="*/ 71 w 490"/>
                  <a:gd name="T43" fmla="*/ 72 h 491"/>
                  <a:gd name="T44" fmla="*/ 107 w 490"/>
                  <a:gd name="T45" fmla="*/ 43 h 491"/>
                  <a:gd name="T46" fmla="*/ 149 w 490"/>
                  <a:gd name="T47" fmla="*/ 20 h 491"/>
                  <a:gd name="T48" fmla="*/ 195 w 490"/>
                  <a:gd name="T49" fmla="*/ 5 h 491"/>
                  <a:gd name="T50" fmla="*/ 245 w 490"/>
                  <a:gd name="T51" fmla="*/ 0 h 491"/>
                  <a:gd name="T52" fmla="*/ 269 w 490"/>
                  <a:gd name="T53" fmla="*/ 2 h 491"/>
                  <a:gd name="T54" fmla="*/ 318 w 490"/>
                  <a:gd name="T55" fmla="*/ 12 h 491"/>
                  <a:gd name="T56" fmla="*/ 361 w 490"/>
                  <a:gd name="T57" fmla="*/ 30 h 491"/>
                  <a:gd name="T58" fmla="*/ 401 w 490"/>
                  <a:gd name="T59" fmla="*/ 57 h 491"/>
                  <a:gd name="T60" fmla="*/ 434 w 490"/>
                  <a:gd name="T61" fmla="*/ 90 h 491"/>
                  <a:gd name="T62" fmla="*/ 461 w 490"/>
                  <a:gd name="T63" fmla="*/ 129 h 491"/>
                  <a:gd name="T64" fmla="*/ 479 w 490"/>
                  <a:gd name="T65" fmla="*/ 173 h 491"/>
                  <a:gd name="T66" fmla="*/ 489 w 490"/>
                  <a:gd name="T67" fmla="*/ 2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0" h="491">
                    <a:moveTo>
                      <a:pt x="490" y="246"/>
                    </a:moveTo>
                    <a:lnTo>
                      <a:pt x="490" y="246"/>
                    </a:lnTo>
                    <a:lnTo>
                      <a:pt x="489" y="271"/>
                    </a:lnTo>
                    <a:lnTo>
                      <a:pt x="485" y="295"/>
                    </a:lnTo>
                    <a:lnTo>
                      <a:pt x="479" y="318"/>
                    </a:lnTo>
                    <a:lnTo>
                      <a:pt x="471" y="341"/>
                    </a:lnTo>
                    <a:lnTo>
                      <a:pt x="461" y="363"/>
                    </a:lnTo>
                    <a:lnTo>
                      <a:pt x="448" y="383"/>
                    </a:lnTo>
                    <a:lnTo>
                      <a:pt x="434" y="401"/>
                    </a:lnTo>
                    <a:lnTo>
                      <a:pt x="418" y="419"/>
                    </a:lnTo>
                    <a:lnTo>
                      <a:pt x="401" y="435"/>
                    </a:lnTo>
                    <a:lnTo>
                      <a:pt x="382" y="449"/>
                    </a:lnTo>
                    <a:lnTo>
                      <a:pt x="361" y="461"/>
                    </a:lnTo>
                    <a:lnTo>
                      <a:pt x="340" y="472"/>
                    </a:lnTo>
                    <a:lnTo>
                      <a:pt x="318" y="481"/>
                    </a:lnTo>
                    <a:lnTo>
                      <a:pt x="294" y="486"/>
                    </a:lnTo>
                    <a:lnTo>
                      <a:pt x="269" y="489"/>
                    </a:lnTo>
                    <a:lnTo>
                      <a:pt x="245" y="491"/>
                    </a:lnTo>
                    <a:lnTo>
                      <a:pt x="245" y="491"/>
                    </a:lnTo>
                    <a:lnTo>
                      <a:pt x="220" y="489"/>
                    </a:lnTo>
                    <a:lnTo>
                      <a:pt x="195" y="486"/>
                    </a:lnTo>
                    <a:lnTo>
                      <a:pt x="172" y="481"/>
                    </a:lnTo>
                    <a:lnTo>
                      <a:pt x="149" y="472"/>
                    </a:lnTo>
                    <a:lnTo>
                      <a:pt x="128" y="461"/>
                    </a:lnTo>
                    <a:lnTo>
                      <a:pt x="107" y="449"/>
                    </a:lnTo>
                    <a:lnTo>
                      <a:pt x="89" y="435"/>
                    </a:lnTo>
                    <a:lnTo>
                      <a:pt x="71" y="419"/>
                    </a:lnTo>
                    <a:lnTo>
                      <a:pt x="56" y="401"/>
                    </a:lnTo>
                    <a:lnTo>
                      <a:pt x="41" y="383"/>
                    </a:lnTo>
                    <a:lnTo>
                      <a:pt x="29" y="363"/>
                    </a:lnTo>
                    <a:lnTo>
                      <a:pt x="19" y="341"/>
                    </a:lnTo>
                    <a:lnTo>
                      <a:pt x="10" y="318"/>
                    </a:lnTo>
                    <a:lnTo>
                      <a:pt x="5" y="295"/>
                    </a:lnTo>
                    <a:lnTo>
                      <a:pt x="1" y="271"/>
                    </a:lnTo>
                    <a:lnTo>
                      <a:pt x="0" y="246"/>
                    </a:lnTo>
                    <a:lnTo>
                      <a:pt x="0" y="246"/>
                    </a:lnTo>
                    <a:lnTo>
                      <a:pt x="1" y="221"/>
                    </a:lnTo>
                    <a:lnTo>
                      <a:pt x="5" y="197"/>
                    </a:lnTo>
                    <a:lnTo>
                      <a:pt x="10" y="173"/>
                    </a:lnTo>
                    <a:lnTo>
                      <a:pt x="19" y="150"/>
                    </a:lnTo>
                    <a:lnTo>
                      <a:pt x="29" y="129"/>
                    </a:lnTo>
                    <a:lnTo>
                      <a:pt x="41" y="109"/>
                    </a:lnTo>
                    <a:lnTo>
                      <a:pt x="56" y="90"/>
                    </a:lnTo>
                    <a:lnTo>
                      <a:pt x="71" y="72"/>
                    </a:lnTo>
                    <a:lnTo>
                      <a:pt x="89" y="57"/>
                    </a:lnTo>
                    <a:lnTo>
                      <a:pt x="107" y="43"/>
                    </a:lnTo>
                    <a:lnTo>
                      <a:pt x="128" y="30"/>
                    </a:lnTo>
                    <a:lnTo>
                      <a:pt x="149" y="20"/>
                    </a:lnTo>
                    <a:lnTo>
                      <a:pt x="172" y="12"/>
                    </a:lnTo>
                    <a:lnTo>
                      <a:pt x="195" y="5"/>
                    </a:lnTo>
                    <a:lnTo>
                      <a:pt x="220" y="2"/>
                    </a:lnTo>
                    <a:lnTo>
                      <a:pt x="245" y="0"/>
                    </a:lnTo>
                    <a:lnTo>
                      <a:pt x="245" y="0"/>
                    </a:lnTo>
                    <a:lnTo>
                      <a:pt x="269" y="2"/>
                    </a:lnTo>
                    <a:lnTo>
                      <a:pt x="294" y="5"/>
                    </a:lnTo>
                    <a:lnTo>
                      <a:pt x="318" y="12"/>
                    </a:lnTo>
                    <a:lnTo>
                      <a:pt x="340" y="20"/>
                    </a:lnTo>
                    <a:lnTo>
                      <a:pt x="361" y="30"/>
                    </a:lnTo>
                    <a:lnTo>
                      <a:pt x="382" y="43"/>
                    </a:lnTo>
                    <a:lnTo>
                      <a:pt x="401" y="57"/>
                    </a:lnTo>
                    <a:lnTo>
                      <a:pt x="418" y="72"/>
                    </a:lnTo>
                    <a:lnTo>
                      <a:pt x="434" y="90"/>
                    </a:lnTo>
                    <a:lnTo>
                      <a:pt x="448" y="109"/>
                    </a:lnTo>
                    <a:lnTo>
                      <a:pt x="461" y="129"/>
                    </a:lnTo>
                    <a:lnTo>
                      <a:pt x="471" y="150"/>
                    </a:lnTo>
                    <a:lnTo>
                      <a:pt x="479" y="173"/>
                    </a:lnTo>
                    <a:lnTo>
                      <a:pt x="485" y="197"/>
                    </a:lnTo>
                    <a:lnTo>
                      <a:pt x="489" y="221"/>
                    </a:lnTo>
                    <a:lnTo>
                      <a:pt x="490" y="2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214" name="Freeform 7">
                <a:extLst>
                  <a:ext uri="{FF2B5EF4-FFF2-40B4-BE49-F238E27FC236}">
                    <a16:creationId xmlns:a16="http://schemas.microsoft.com/office/drawing/2014/main" id="{16029FB2-68DE-4F59-BDE1-0D0F96718543}"/>
                  </a:ext>
                </a:extLst>
              </p:cNvPr>
              <p:cNvSpPr>
                <a:spLocks/>
              </p:cNvSpPr>
              <p:nvPr/>
            </p:nvSpPr>
            <p:spPr bwMode="auto">
              <a:xfrm>
                <a:off x="7304088" y="2427288"/>
                <a:ext cx="414338" cy="384175"/>
              </a:xfrm>
              <a:custGeom>
                <a:avLst/>
                <a:gdLst>
                  <a:gd name="T0" fmla="*/ 171 w 261"/>
                  <a:gd name="T1" fmla="*/ 0 h 242"/>
                  <a:gd name="T2" fmla="*/ 152 w 261"/>
                  <a:gd name="T3" fmla="*/ 2 h 242"/>
                  <a:gd name="T4" fmla="*/ 133 w 261"/>
                  <a:gd name="T5" fmla="*/ 9 h 242"/>
                  <a:gd name="T6" fmla="*/ 116 w 261"/>
                  <a:gd name="T7" fmla="*/ 18 h 242"/>
                  <a:gd name="T8" fmla="*/ 83 w 261"/>
                  <a:gd name="T9" fmla="*/ 42 h 242"/>
                  <a:gd name="T10" fmla="*/ 54 w 261"/>
                  <a:gd name="T11" fmla="*/ 71 h 242"/>
                  <a:gd name="T12" fmla="*/ 31 w 261"/>
                  <a:gd name="T13" fmla="*/ 106 h 242"/>
                  <a:gd name="T14" fmla="*/ 22 w 261"/>
                  <a:gd name="T15" fmla="*/ 122 h 242"/>
                  <a:gd name="T16" fmla="*/ 9 w 261"/>
                  <a:gd name="T17" fmla="*/ 158 h 242"/>
                  <a:gd name="T18" fmla="*/ 1 w 261"/>
                  <a:gd name="T19" fmla="*/ 187 h 242"/>
                  <a:gd name="T20" fmla="*/ 0 w 261"/>
                  <a:gd name="T21" fmla="*/ 214 h 242"/>
                  <a:gd name="T22" fmla="*/ 4 w 261"/>
                  <a:gd name="T23" fmla="*/ 223 h 242"/>
                  <a:gd name="T24" fmla="*/ 9 w 261"/>
                  <a:gd name="T25" fmla="*/ 231 h 242"/>
                  <a:gd name="T26" fmla="*/ 23 w 261"/>
                  <a:gd name="T27" fmla="*/ 240 h 242"/>
                  <a:gd name="T28" fmla="*/ 41 w 261"/>
                  <a:gd name="T29" fmla="*/ 242 h 242"/>
                  <a:gd name="T30" fmla="*/ 59 w 261"/>
                  <a:gd name="T31" fmla="*/ 237 h 242"/>
                  <a:gd name="T32" fmla="*/ 66 w 261"/>
                  <a:gd name="T33" fmla="*/ 233 h 242"/>
                  <a:gd name="T34" fmla="*/ 79 w 261"/>
                  <a:gd name="T35" fmla="*/ 222 h 242"/>
                  <a:gd name="T36" fmla="*/ 87 w 261"/>
                  <a:gd name="T37" fmla="*/ 205 h 242"/>
                  <a:gd name="T38" fmla="*/ 87 w 261"/>
                  <a:gd name="T39" fmla="*/ 195 h 242"/>
                  <a:gd name="T40" fmla="*/ 88 w 261"/>
                  <a:gd name="T41" fmla="*/ 175 h 242"/>
                  <a:gd name="T42" fmla="*/ 92 w 261"/>
                  <a:gd name="T43" fmla="*/ 166 h 242"/>
                  <a:gd name="T44" fmla="*/ 97 w 261"/>
                  <a:gd name="T45" fmla="*/ 162 h 242"/>
                  <a:gd name="T46" fmla="*/ 114 w 261"/>
                  <a:gd name="T47" fmla="*/ 154 h 242"/>
                  <a:gd name="T48" fmla="*/ 138 w 261"/>
                  <a:gd name="T49" fmla="*/ 149 h 242"/>
                  <a:gd name="T50" fmla="*/ 161 w 261"/>
                  <a:gd name="T51" fmla="*/ 145 h 242"/>
                  <a:gd name="T52" fmla="*/ 197 w 261"/>
                  <a:gd name="T53" fmla="*/ 143 h 242"/>
                  <a:gd name="T54" fmla="*/ 220 w 261"/>
                  <a:gd name="T55" fmla="*/ 138 h 242"/>
                  <a:gd name="T56" fmla="*/ 231 w 261"/>
                  <a:gd name="T57" fmla="*/ 132 h 242"/>
                  <a:gd name="T58" fmla="*/ 240 w 261"/>
                  <a:gd name="T59" fmla="*/ 126 h 242"/>
                  <a:gd name="T60" fmla="*/ 249 w 261"/>
                  <a:gd name="T61" fmla="*/ 116 h 242"/>
                  <a:gd name="T62" fmla="*/ 259 w 261"/>
                  <a:gd name="T63" fmla="*/ 89 h 242"/>
                  <a:gd name="T64" fmla="*/ 261 w 261"/>
                  <a:gd name="T65" fmla="*/ 61 h 242"/>
                  <a:gd name="T66" fmla="*/ 254 w 261"/>
                  <a:gd name="T67" fmla="*/ 37 h 242"/>
                  <a:gd name="T68" fmla="*/ 248 w 261"/>
                  <a:gd name="T69" fmla="*/ 26 h 242"/>
                  <a:gd name="T70" fmla="*/ 230 w 261"/>
                  <a:gd name="T71" fmla="*/ 11 h 242"/>
                  <a:gd name="T72" fmla="*/ 208 w 261"/>
                  <a:gd name="T73" fmla="*/ 2 h 242"/>
                  <a:gd name="T74" fmla="*/ 184 w 261"/>
                  <a:gd name="T7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1" h="242">
                    <a:moveTo>
                      <a:pt x="171" y="0"/>
                    </a:moveTo>
                    <a:lnTo>
                      <a:pt x="171" y="0"/>
                    </a:lnTo>
                    <a:lnTo>
                      <a:pt x="161" y="1"/>
                    </a:lnTo>
                    <a:lnTo>
                      <a:pt x="152" y="2"/>
                    </a:lnTo>
                    <a:lnTo>
                      <a:pt x="142" y="5"/>
                    </a:lnTo>
                    <a:lnTo>
                      <a:pt x="133" y="9"/>
                    </a:lnTo>
                    <a:lnTo>
                      <a:pt x="133" y="9"/>
                    </a:lnTo>
                    <a:lnTo>
                      <a:pt x="116" y="18"/>
                    </a:lnTo>
                    <a:lnTo>
                      <a:pt x="98" y="29"/>
                    </a:lnTo>
                    <a:lnTo>
                      <a:pt x="83" y="42"/>
                    </a:lnTo>
                    <a:lnTo>
                      <a:pt x="68" y="56"/>
                    </a:lnTo>
                    <a:lnTo>
                      <a:pt x="54" y="71"/>
                    </a:lnTo>
                    <a:lnTo>
                      <a:pt x="41" y="88"/>
                    </a:lnTo>
                    <a:lnTo>
                      <a:pt x="31" y="106"/>
                    </a:lnTo>
                    <a:lnTo>
                      <a:pt x="22" y="122"/>
                    </a:lnTo>
                    <a:lnTo>
                      <a:pt x="22" y="122"/>
                    </a:lnTo>
                    <a:lnTo>
                      <a:pt x="13" y="144"/>
                    </a:lnTo>
                    <a:lnTo>
                      <a:pt x="9" y="158"/>
                    </a:lnTo>
                    <a:lnTo>
                      <a:pt x="5" y="172"/>
                    </a:lnTo>
                    <a:lnTo>
                      <a:pt x="1" y="187"/>
                    </a:lnTo>
                    <a:lnTo>
                      <a:pt x="0" y="201"/>
                    </a:lnTo>
                    <a:lnTo>
                      <a:pt x="0" y="214"/>
                    </a:lnTo>
                    <a:lnTo>
                      <a:pt x="1" y="219"/>
                    </a:lnTo>
                    <a:lnTo>
                      <a:pt x="4" y="223"/>
                    </a:lnTo>
                    <a:lnTo>
                      <a:pt x="4" y="223"/>
                    </a:lnTo>
                    <a:lnTo>
                      <a:pt x="9" y="231"/>
                    </a:lnTo>
                    <a:lnTo>
                      <a:pt x="15" y="237"/>
                    </a:lnTo>
                    <a:lnTo>
                      <a:pt x="23" y="240"/>
                    </a:lnTo>
                    <a:lnTo>
                      <a:pt x="32" y="242"/>
                    </a:lnTo>
                    <a:lnTo>
                      <a:pt x="41" y="242"/>
                    </a:lnTo>
                    <a:lnTo>
                      <a:pt x="50" y="240"/>
                    </a:lnTo>
                    <a:lnTo>
                      <a:pt x="59" y="237"/>
                    </a:lnTo>
                    <a:lnTo>
                      <a:pt x="66" y="233"/>
                    </a:lnTo>
                    <a:lnTo>
                      <a:pt x="66" y="233"/>
                    </a:lnTo>
                    <a:lnTo>
                      <a:pt x="74" y="228"/>
                    </a:lnTo>
                    <a:lnTo>
                      <a:pt x="79" y="222"/>
                    </a:lnTo>
                    <a:lnTo>
                      <a:pt x="84" y="214"/>
                    </a:lnTo>
                    <a:lnTo>
                      <a:pt x="87" y="205"/>
                    </a:lnTo>
                    <a:lnTo>
                      <a:pt x="87" y="205"/>
                    </a:lnTo>
                    <a:lnTo>
                      <a:pt x="87" y="195"/>
                    </a:lnTo>
                    <a:lnTo>
                      <a:pt x="87" y="185"/>
                    </a:lnTo>
                    <a:lnTo>
                      <a:pt x="88" y="175"/>
                    </a:lnTo>
                    <a:lnTo>
                      <a:pt x="89" y="169"/>
                    </a:lnTo>
                    <a:lnTo>
                      <a:pt x="92" y="166"/>
                    </a:lnTo>
                    <a:lnTo>
                      <a:pt x="92" y="166"/>
                    </a:lnTo>
                    <a:lnTo>
                      <a:pt x="97" y="162"/>
                    </a:lnTo>
                    <a:lnTo>
                      <a:pt x="102" y="158"/>
                    </a:lnTo>
                    <a:lnTo>
                      <a:pt x="114" y="154"/>
                    </a:lnTo>
                    <a:lnTo>
                      <a:pt x="138" y="149"/>
                    </a:lnTo>
                    <a:lnTo>
                      <a:pt x="138" y="149"/>
                    </a:lnTo>
                    <a:lnTo>
                      <a:pt x="149" y="146"/>
                    </a:lnTo>
                    <a:lnTo>
                      <a:pt x="161" y="145"/>
                    </a:lnTo>
                    <a:lnTo>
                      <a:pt x="185" y="144"/>
                    </a:lnTo>
                    <a:lnTo>
                      <a:pt x="197" y="143"/>
                    </a:lnTo>
                    <a:lnTo>
                      <a:pt x="208" y="140"/>
                    </a:lnTo>
                    <a:lnTo>
                      <a:pt x="220" y="138"/>
                    </a:lnTo>
                    <a:lnTo>
                      <a:pt x="231" y="132"/>
                    </a:lnTo>
                    <a:lnTo>
                      <a:pt x="231" y="132"/>
                    </a:lnTo>
                    <a:lnTo>
                      <a:pt x="236" y="130"/>
                    </a:lnTo>
                    <a:lnTo>
                      <a:pt x="240" y="126"/>
                    </a:lnTo>
                    <a:lnTo>
                      <a:pt x="245" y="121"/>
                    </a:lnTo>
                    <a:lnTo>
                      <a:pt x="249" y="116"/>
                    </a:lnTo>
                    <a:lnTo>
                      <a:pt x="254" y="103"/>
                    </a:lnTo>
                    <a:lnTo>
                      <a:pt x="259" y="89"/>
                    </a:lnTo>
                    <a:lnTo>
                      <a:pt x="261" y="75"/>
                    </a:lnTo>
                    <a:lnTo>
                      <a:pt x="261" y="61"/>
                    </a:lnTo>
                    <a:lnTo>
                      <a:pt x="258" y="48"/>
                    </a:lnTo>
                    <a:lnTo>
                      <a:pt x="254" y="37"/>
                    </a:lnTo>
                    <a:lnTo>
                      <a:pt x="254" y="37"/>
                    </a:lnTo>
                    <a:lnTo>
                      <a:pt x="248" y="26"/>
                    </a:lnTo>
                    <a:lnTo>
                      <a:pt x="239" y="18"/>
                    </a:lnTo>
                    <a:lnTo>
                      <a:pt x="230" y="11"/>
                    </a:lnTo>
                    <a:lnTo>
                      <a:pt x="220" y="6"/>
                    </a:lnTo>
                    <a:lnTo>
                      <a:pt x="208" y="2"/>
                    </a:lnTo>
                    <a:lnTo>
                      <a:pt x="195" y="0"/>
                    </a:lnTo>
                    <a:lnTo>
                      <a:pt x="184" y="0"/>
                    </a:lnTo>
                    <a:lnTo>
                      <a:pt x="171" y="0"/>
                    </a:lnTo>
                    <a:close/>
                  </a:path>
                </a:pathLst>
              </a:custGeom>
              <a:solidFill>
                <a:srgbClr val="9BBED9"/>
              </a:solidFill>
              <a:ln>
                <a:noFill/>
              </a:ln>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215" name="Freeform 8">
                <a:extLst>
                  <a:ext uri="{FF2B5EF4-FFF2-40B4-BE49-F238E27FC236}">
                    <a16:creationId xmlns:a16="http://schemas.microsoft.com/office/drawing/2014/main" id="{49DF2EF7-1E87-4A8B-A0B0-DFBABBA01F4B}"/>
                  </a:ext>
                </a:extLst>
              </p:cNvPr>
              <p:cNvSpPr>
                <a:spLocks/>
              </p:cNvSpPr>
              <p:nvPr/>
            </p:nvSpPr>
            <p:spPr bwMode="auto">
              <a:xfrm>
                <a:off x="7304088" y="2427288"/>
                <a:ext cx="414338" cy="384175"/>
              </a:xfrm>
              <a:custGeom>
                <a:avLst/>
                <a:gdLst>
                  <a:gd name="T0" fmla="*/ 171 w 261"/>
                  <a:gd name="T1" fmla="*/ 0 h 242"/>
                  <a:gd name="T2" fmla="*/ 152 w 261"/>
                  <a:gd name="T3" fmla="*/ 2 h 242"/>
                  <a:gd name="T4" fmla="*/ 133 w 261"/>
                  <a:gd name="T5" fmla="*/ 9 h 242"/>
                  <a:gd name="T6" fmla="*/ 116 w 261"/>
                  <a:gd name="T7" fmla="*/ 18 h 242"/>
                  <a:gd name="T8" fmla="*/ 83 w 261"/>
                  <a:gd name="T9" fmla="*/ 42 h 242"/>
                  <a:gd name="T10" fmla="*/ 54 w 261"/>
                  <a:gd name="T11" fmla="*/ 71 h 242"/>
                  <a:gd name="T12" fmla="*/ 31 w 261"/>
                  <a:gd name="T13" fmla="*/ 106 h 242"/>
                  <a:gd name="T14" fmla="*/ 22 w 261"/>
                  <a:gd name="T15" fmla="*/ 122 h 242"/>
                  <a:gd name="T16" fmla="*/ 9 w 261"/>
                  <a:gd name="T17" fmla="*/ 158 h 242"/>
                  <a:gd name="T18" fmla="*/ 1 w 261"/>
                  <a:gd name="T19" fmla="*/ 187 h 242"/>
                  <a:gd name="T20" fmla="*/ 0 w 261"/>
                  <a:gd name="T21" fmla="*/ 214 h 242"/>
                  <a:gd name="T22" fmla="*/ 4 w 261"/>
                  <a:gd name="T23" fmla="*/ 223 h 242"/>
                  <a:gd name="T24" fmla="*/ 9 w 261"/>
                  <a:gd name="T25" fmla="*/ 231 h 242"/>
                  <a:gd name="T26" fmla="*/ 23 w 261"/>
                  <a:gd name="T27" fmla="*/ 240 h 242"/>
                  <a:gd name="T28" fmla="*/ 41 w 261"/>
                  <a:gd name="T29" fmla="*/ 242 h 242"/>
                  <a:gd name="T30" fmla="*/ 59 w 261"/>
                  <a:gd name="T31" fmla="*/ 237 h 242"/>
                  <a:gd name="T32" fmla="*/ 66 w 261"/>
                  <a:gd name="T33" fmla="*/ 233 h 242"/>
                  <a:gd name="T34" fmla="*/ 79 w 261"/>
                  <a:gd name="T35" fmla="*/ 222 h 242"/>
                  <a:gd name="T36" fmla="*/ 87 w 261"/>
                  <a:gd name="T37" fmla="*/ 205 h 242"/>
                  <a:gd name="T38" fmla="*/ 87 w 261"/>
                  <a:gd name="T39" fmla="*/ 195 h 242"/>
                  <a:gd name="T40" fmla="*/ 88 w 261"/>
                  <a:gd name="T41" fmla="*/ 175 h 242"/>
                  <a:gd name="T42" fmla="*/ 92 w 261"/>
                  <a:gd name="T43" fmla="*/ 166 h 242"/>
                  <a:gd name="T44" fmla="*/ 97 w 261"/>
                  <a:gd name="T45" fmla="*/ 162 h 242"/>
                  <a:gd name="T46" fmla="*/ 114 w 261"/>
                  <a:gd name="T47" fmla="*/ 154 h 242"/>
                  <a:gd name="T48" fmla="*/ 138 w 261"/>
                  <a:gd name="T49" fmla="*/ 149 h 242"/>
                  <a:gd name="T50" fmla="*/ 161 w 261"/>
                  <a:gd name="T51" fmla="*/ 145 h 242"/>
                  <a:gd name="T52" fmla="*/ 197 w 261"/>
                  <a:gd name="T53" fmla="*/ 143 h 242"/>
                  <a:gd name="T54" fmla="*/ 220 w 261"/>
                  <a:gd name="T55" fmla="*/ 138 h 242"/>
                  <a:gd name="T56" fmla="*/ 231 w 261"/>
                  <a:gd name="T57" fmla="*/ 132 h 242"/>
                  <a:gd name="T58" fmla="*/ 240 w 261"/>
                  <a:gd name="T59" fmla="*/ 126 h 242"/>
                  <a:gd name="T60" fmla="*/ 249 w 261"/>
                  <a:gd name="T61" fmla="*/ 116 h 242"/>
                  <a:gd name="T62" fmla="*/ 259 w 261"/>
                  <a:gd name="T63" fmla="*/ 89 h 242"/>
                  <a:gd name="T64" fmla="*/ 261 w 261"/>
                  <a:gd name="T65" fmla="*/ 61 h 242"/>
                  <a:gd name="T66" fmla="*/ 254 w 261"/>
                  <a:gd name="T67" fmla="*/ 37 h 242"/>
                  <a:gd name="T68" fmla="*/ 248 w 261"/>
                  <a:gd name="T69" fmla="*/ 26 h 242"/>
                  <a:gd name="T70" fmla="*/ 230 w 261"/>
                  <a:gd name="T71" fmla="*/ 11 h 242"/>
                  <a:gd name="T72" fmla="*/ 208 w 261"/>
                  <a:gd name="T73" fmla="*/ 2 h 242"/>
                  <a:gd name="T74" fmla="*/ 184 w 261"/>
                  <a:gd name="T7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1" h="242">
                    <a:moveTo>
                      <a:pt x="171" y="0"/>
                    </a:moveTo>
                    <a:lnTo>
                      <a:pt x="171" y="0"/>
                    </a:lnTo>
                    <a:lnTo>
                      <a:pt x="161" y="1"/>
                    </a:lnTo>
                    <a:lnTo>
                      <a:pt x="152" y="2"/>
                    </a:lnTo>
                    <a:lnTo>
                      <a:pt x="142" y="5"/>
                    </a:lnTo>
                    <a:lnTo>
                      <a:pt x="133" y="9"/>
                    </a:lnTo>
                    <a:lnTo>
                      <a:pt x="133" y="9"/>
                    </a:lnTo>
                    <a:lnTo>
                      <a:pt x="116" y="18"/>
                    </a:lnTo>
                    <a:lnTo>
                      <a:pt x="98" y="29"/>
                    </a:lnTo>
                    <a:lnTo>
                      <a:pt x="83" y="42"/>
                    </a:lnTo>
                    <a:lnTo>
                      <a:pt x="68" y="56"/>
                    </a:lnTo>
                    <a:lnTo>
                      <a:pt x="54" y="71"/>
                    </a:lnTo>
                    <a:lnTo>
                      <a:pt x="41" y="88"/>
                    </a:lnTo>
                    <a:lnTo>
                      <a:pt x="31" y="106"/>
                    </a:lnTo>
                    <a:lnTo>
                      <a:pt x="22" y="122"/>
                    </a:lnTo>
                    <a:lnTo>
                      <a:pt x="22" y="122"/>
                    </a:lnTo>
                    <a:lnTo>
                      <a:pt x="13" y="144"/>
                    </a:lnTo>
                    <a:lnTo>
                      <a:pt x="9" y="158"/>
                    </a:lnTo>
                    <a:lnTo>
                      <a:pt x="5" y="172"/>
                    </a:lnTo>
                    <a:lnTo>
                      <a:pt x="1" y="187"/>
                    </a:lnTo>
                    <a:lnTo>
                      <a:pt x="0" y="201"/>
                    </a:lnTo>
                    <a:lnTo>
                      <a:pt x="0" y="214"/>
                    </a:lnTo>
                    <a:lnTo>
                      <a:pt x="1" y="219"/>
                    </a:lnTo>
                    <a:lnTo>
                      <a:pt x="4" y="223"/>
                    </a:lnTo>
                    <a:lnTo>
                      <a:pt x="4" y="223"/>
                    </a:lnTo>
                    <a:lnTo>
                      <a:pt x="9" y="231"/>
                    </a:lnTo>
                    <a:lnTo>
                      <a:pt x="15" y="237"/>
                    </a:lnTo>
                    <a:lnTo>
                      <a:pt x="23" y="240"/>
                    </a:lnTo>
                    <a:lnTo>
                      <a:pt x="32" y="242"/>
                    </a:lnTo>
                    <a:lnTo>
                      <a:pt x="41" y="242"/>
                    </a:lnTo>
                    <a:lnTo>
                      <a:pt x="50" y="240"/>
                    </a:lnTo>
                    <a:lnTo>
                      <a:pt x="59" y="237"/>
                    </a:lnTo>
                    <a:lnTo>
                      <a:pt x="66" y="233"/>
                    </a:lnTo>
                    <a:lnTo>
                      <a:pt x="66" y="233"/>
                    </a:lnTo>
                    <a:lnTo>
                      <a:pt x="74" y="228"/>
                    </a:lnTo>
                    <a:lnTo>
                      <a:pt x="79" y="222"/>
                    </a:lnTo>
                    <a:lnTo>
                      <a:pt x="84" y="214"/>
                    </a:lnTo>
                    <a:lnTo>
                      <a:pt x="87" y="205"/>
                    </a:lnTo>
                    <a:lnTo>
                      <a:pt x="87" y="205"/>
                    </a:lnTo>
                    <a:lnTo>
                      <a:pt x="87" y="195"/>
                    </a:lnTo>
                    <a:lnTo>
                      <a:pt x="87" y="185"/>
                    </a:lnTo>
                    <a:lnTo>
                      <a:pt x="88" y="175"/>
                    </a:lnTo>
                    <a:lnTo>
                      <a:pt x="89" y="169"/>
                    </a:lnTo>
                    <a:lnTo>
                      <a:pt x="92" y="166"/>
                    </a:lnTo>
                    <a:lnTo>
                      <a:pt x="92" y="166"/>
                    </a:lnTo>
                    <a:lnTo>
                      <a:pt x="97" y="162"/>
                    </a:lnTo>
                    <a:lnTo>
                      <a:pt x="102" y="158"/>
                    </a:lnTo>
                    <a:lnTo>
                      <a:pt x="114" y="154"/>
                    </a:lnTo>
                    <a:lnTo>
                      <a:pt x="138" y="149"/>
                    </a:lnTo>
                    <a:lnTo>
                      <a:pt x="138" y="149"/>
                    </a:lnTo>
                    <a:lnTo>
                      <a:pt x="149" y="146"/>
                    </a:lnTo>
                    <a:lnTo>
                      <a:pt x="161" y="145"/>
                    </a:lnTo>
                    <a:lnTo>
                      <a:pt x="185" y="144"/>
                    </a:lnTo>
                    <a:lnTo>
                      <a:pt x="197" y="143"/>
                    </a:lnTo>
                    <a:lnTo>
                      <a:pt x="208" y="140"/>
                    </a:lnTo>
                    <a:lnTo>
                      <a:pt x="220" y="138"/>
                    </a:lnTo>
                    <a:lnTo>
                      <a:pt x="231" y="132"/>
                    </a:lnTo>
                    <a:lnTo>
                      <a:pt x="231" y="132"/>
                    </a:lnTo>
                    <a:lnTo>
                      <a:pt x="236" y="130"/>
                    </a:lnTo>
                    <a:lnTo>
                      <a:pt x="240" y="126"/>
                    </a:lnTo>
                    <a:lnTo>
                      <a:pt x="245" y="121"/>
                    </a:lnTo>
                    <a:lnTo>
                      <a:pt x="249" y="116"/>
                    </a:lnTo>
                    <a:lnTo>
                      <a:pt x="254" y="103"/>
                    </a:lnTo>
                    <a:lnTo>
                      <a:pt x="259" y="89"/>
                    </a:lnTo>
                    <a:lnTo>
                      <a:pt x="261" y="75"/>
                    </a:lnTo>
                    <a:lnTo>
                      <a:pt x="261" y="61"/>
                    </a:lnTo>
                    <a:lnTo>
                      <a:pt x="258" y="48"/>
                    </a:lnTo>
                    <a:lnTo>
                      <a:pt x="254" y="37"/>
                    </a:lnTo>
                    <a:lnTo>
                      <a:pt x="254" y="37"/>
                    </a:lnTo>
                    <a:lnTo>
                      <a:pt x="248" y="26"/>
                    </a:lnTo>
                    <a:lnTo>
                      <a:pt x="239" y="18"/>
                    </a:lnTo>
                    <a:lnTo>
                      <a:pt x="230" y="11"/>
                    </a:lnTo>
                    <a:lnTo>
                      <a:pt x="220" y="6"/>
                    </a:lnTo>
                    <a:lnTo>
                      <a:pt x="208" y="2"/>
                    </a:lnTo>
                    <a:lnTo>
                      <a:pt x="195" y="0"/>
                    </a:lnTo>
                    <a:lnTo>
                      <a:pt x="184" y="0"/>
                    </a:lnTo>
                    <a:lnTo>
                      <a:pt x="1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grpSp>
          <p:nvGrpSpPr>
            <p:cNvPr id="216" name="Group 215">
              <a:extLst>
                <a:ext uri="{FF2B5EF4-FFF2-40B4-BE49-F238E27FC236}">
                  <a16:creationId xmlns:a16="http://schemas.microsoft.com/office/drawing/2014/main" id="{9E6E1CE1-4AC3-4EF5-8A9E-4738781D3D15}"/>
                </a:ext>
              </a:extLst>
            </p:cNvPr>
            <p:cNvGrpSpPr/>
            <p:nvPr/>
          </p:nvGrpSpPr>
          <p:grpSpPr>
            <a:xfrm>
              <a:off x="2457494" y="3417020"/>
              <a:ext cx="507967" cy="509004"/>
              <a:chOff x="5473700" y="2351088"/>
              <a:chExt cx="777875" cy="779463"/>
            </a:xfrm>
          </p:grpSpPr>
          <p:sp>
            <p:nvSpPr>
              <p:cNvPr id="217" name="Freeform 57">
                <a:extLst>
                  <a:ext uri="{FF2B5EF4-FFF2-40B4-BE49-F238E27FC236}">
                    <a16:creationId xmlns:a16="http://schemas.microsoft.com/office/drawing/2014/main" id="{E951A1ED-A411-4CA0-B335-52F8F0892A55}"/>
                  </a:ext>
                </a:extLst>
              </p:cNvPr>
              <p:cNvSpPr>
                <a:spLocks/>
              </p:cNvSpPr>
              <p:nvPr/>
            </p:nvSpPr>
            <p:spPr bwMode="auto">
              <a:xfrm>
                <a:off x="5473700" y="2351088"/>
                <a:ext cx="777875" cy="779463"/>
              </a:xfrm>
              <a:custGeom>
                <a:avLst/>
                <a:gdLst>
                  <a:gd name="T0" fmla="*/ 490 w 490"/>
                  <a:gd name="T1" fmla="*/ 246 h 491"/>
                  <a:gd name="T2" fmla="*/ 485 w 490"/>
                  <a:gd name="T3" fmla="*/ 295 h 491"/>
                  <a:gd name="T4" fmla="*/ 471 w 490"/>
                  <a:gd name="T5" fmla="*/ 341 h 491"/>
                  <a:gd name="T6" fmla="*/ 448 w 490"/>
                  <a:gd name="T7" fmla="*/ 383 h 491"/>
                  <a:gd name="T8" fmla="*/ 419 w 490"/>
                  <a:gd name="T9" fmla="*/ 419 h 491"/>
                  <a:gd name="T10" fmla="*/ 383 w 490"/>
                  <a:gd name="T11" fmla="*/ 449 h 491"/>
                  <a:gd name="T12" fmla="*/ 341 w 490"/>
                  <a:gd name="T13" fmla="*/ 472 h 491"/>
                  <a:gd name="T14" fmla="*/ 295 w 490"/>
                  <a:gd name="T15" fmla="*/ 486 h 491"/>
                  <a:gd name="T16" fmla="*/ 245 w 490"/>
                  <a:gd name="T17" fmla="*/ 491 h 491"/>
                  <a:gd name="T18" fmla="*/ 221 w 490"/>
                  <a:gd name="T19" fmla="*/ 489 h 491"/>
                  <a:gd name="T20" fmla="*/ 172 w 490"/>
                  <a:gd name="T21" fmla="*/ 481 h 491"/>
                  <a:gd name="T22" fmla="*/ 129 w 490"/>
                  <a:gd name="T23" fmla="*/ 461 h 491"/>
                  <a:gd name="T24" fmla="*/ 89 w 490"/>
                  <a:gd name="T25" fmla="*/ 435 h 491"/>
                  <a:gd name="T26" fmla="*/ 56 w 490"/>
                  <a:gd name="T27" fmla="*/ 401 h 491"/>
                  <a:gd name="T28" fmla="*/ 29 w 490"/>
                  <a:gd name="T29" fmla="*/ 363 h 491"/>
                  <a:gd name="T30" fmla="*/ 11 w 490"/>
                  <a:gd name="T31" fmla="*/ 318 h 491"/>
                  <a:gd name="T32" fmla="*/ 1 w 490"/>
                  <a:gd name="T33" fmla="*/ 271 h 491"/>
                  <a:gd name="T34" fmla="*/ 0 w 490"/>
                  <a:gd name="T35" fmla="*/ 246 h 491"/>
                  <a:gd name="T36" fmla="*/ 5 w 490"/>
                  <a:gd name="T37" fmla="*/ 197 h 491"/>
                  <a:gd name="T38" fmla="*/ 19 w 490"/>
                  <a:gd name="T39" fmla="*/ 150 h 491"/>
                  <a:gd name="T40" fmla="*/ 42 w 490"/>
                  <a:gd name="T41" fmla="*/ 109 h 491"/>
                  <a:gd name="T42" fmla="*/ 72 w 490"/>
                  <a:gd name="T43" fmla="*/ 72 h 491"/>
                  <a:gd name="T44" fmla="*/ 108 w 490"/>
                  <a:gd name="T45" fmla="*/ 43 h 491"/>
                  <a:gd name="T46" fmla="*/ 150 w 490"/>
                  <a:gd name="T47" fmla="*/ 20 h 491"/>
                  <a:gd name="T48" fmla="*/ 196 w 490"/>
                  <a:gd name="T49" fmla="*/ 5 h 491"/>
                  <a:gd name="T50" fmla="*/ 245 w 490"/>
                  <a:gd name="T51" fmla="*/ 0 h 491"/>
                  <a:gd name="T52" fmla="*/ 270 w 490"/>
                  <a:gd name="T53" fmla="*/ 2 h 491"/>
                  <a:gd name="T54" fmla="*/ 318 w 490"/>
                  <a:gd name="T55" fmla="*/ 12 h 491"/>
                  <a:gd name="T56" fmla="*/ 362 w 490"/>
                  <a:gd name="T57" fmla="*/ 30 h 491"/>
                  <a:gd name="T58" fmla="*/ 401 w 490"/>
                  <a:gd name="T59" fmla="*/ 57 h 491"/>
                  <a:gd name="T60" fmla="*/ 434 w 490"/>
                  <a:gd name="T61" fmla="*/ 90 h 491"/>
                  <a:gd name="T62" fmla="*/ 461 w 490"/>
                  <a:gd name="T63" fmla="*/ 129 h 491"/>
                  <a:gd name="T64" fmla="*/ 480 w 490"/>
                  <a:gd name="T65" fmla="*/ 173 h 491"/>
                  <a:gd name="T66" fmla="*/ 489 w 490"/>
                  <a:gd name="T67" fmla="*/ 2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0" h="491">
                    <a:moveTo>
                      <a:pt x="490" y="246"/>
                    </a:moveTo>
                    <a:lnTo>
                      <a:pt x="490" y="246"/>
                    </a:lnTo>
                    <a:lnTo>
                      <a:pt x="489" y="271"/>
                    </a:lnTo>
                    <a:lnTo>
                      <a:pt x="485" y="295"/>
                    </a:lnTo>
                    <a:lnTo>
                      <a:pt x="480" y="318"/>
                    </a:lnTo>
                    <a:lnTo>
                      <a:pt x="471" y="341"/>
                    </a:lnTo>
                    <a:lnTo>
                      <a:pt x="461" y="363"/>
                    </a:lnTo>
                    <a:lnTo>
                      <a:pt x="448" y="383"/>
                    </a:lnTo>
                    <a:lnTo>
                      <a:pt x="434" y="401"/>
                    </a:lnTo>
                    <a:lnTo>
                      <a:pt x="419" y="419"/>
                    </a:lnTo>
                    <a:lnTo>
                      <a:pt x="401" y="435"/>
                    </a:lnTo>
                    <a:lnTo>
                      <a:pt x="383" y="449"/>
                    </a:lnTo>
                    <a:lnTo>
                      <a:pt x="362" y="461"/>
                    </a:lnTo>
                    <a:lnTo>
                      <a:pt x="341" y="472"/>
                    </a:lnTo>
                    <a:lnTo>
                      <a:pt x="318" y="481"/>
                    </a:lnTo>
                    <a:lnTo>
                      <a:pt x="295" y="486"/>
                    </a:lnTo>
                    <a:lnTo>
                      <a:pt x="270" y="489"/>
                    </a:lnTo>
                    <a:lnTo>
                      <a:pt x="245" y="491"/>
                    </a:lnTo>
                    <a:lnTo>
                      <a:pt x="245" y="491"/>
                    </a:lnTo>
                    <a:lnTo>
                      <a:pt x="221" y="489"/>
                    </a:lnTo>
                    <a:lnTo>
                      <a:pt x="196" y="486"/>
                    </a:lnTo>
                    <a:lnTo>
                      <a:pt x="172" y="481"/>
                    </a:lnTo>
                    <a:lnTo>
                      <a:pt x="150" y="472"/>
                    </a:lnTo>
                    <a:lnTo>
                      <a:pt x="129" y="461"/>
                    </a:lnTo>
                    <a:lnTo>
                      <a:pt x="108" y="449"/>
                    </a:lnTo>
                    <a:lnTo>
                      <a:pt x="89" y="435"/>
                    </a:lnTo>
                    <a:lnTo>
                      <a:pt x="72" y="419"/>
                    </a:lnTo>
                    <a:lnTo>
                      <a:pt x="56" y="401"/>
                    </a:lnTo>
                    <a:lnTo>
                      <a:pt x="42" y="383"/>
                    </a:lnTo>
                    <a:lnTo>
                      <a:pt x="29" y="363"/>
                    </a:lnTo>
                    <a:lnTo>
                      <a:pt x="19" y="341"/>
                    </a:lnTo>
                    <a:lnTo>
                      <a:pt x="11" y="318"/>
                    </a:lnTo>
                    <a:lnTo>
                      <a:pt x="5" y="295"/>
                    </a:lnTo>
                    <a:lnTo>
                      <a:pt x="1" y="271"/>
                    </a:lnTo>
                    <a:lnTo>
                      <a:pt x="0" y="246"/>
                    </a:lnTo>
                    <a:lnTo>
                      <a:pt x="0" y="246"/>
                    </a:lnTo>
                    <a:lnTo>
                      <a:pt x="1" y="221"/>
                    </a:lnTo>
                    <a:lnTo>
                      <a:pt x="5" y="197"/>
                    </a:lnTo>
                    <a:lnTo>
                      <a:pt x="11" y="173"/>
                    </a:lnTo>
                    <a:lnTo>
                      <a:pt x="19" y="150"/>
                    </a:lnTo>
                    <a:lnTo>
                      <a:pt x="29" y="129"/>
                    </a:lnTo>
                    <a:lnTo>
                      <a:pt x="42" y="109"/>
                    </a:lnTo>
                    <a:lnTo>
                      <a:pt x="56" y="90"/>
                    </a:lnTo>
                    <a:lnTo>
                      <a:pt x="72" y="72"/>
                    </a:lnTo>
                    <a:lnTo>
                      <a:pt x="89" y="57"/>
                    </a:lnTo>
                    <a:lnTo>
                      <a:pt x="108" y="43"/>
                    </a:lnTo>
                    <a:lnTo>
                      <a:pt x="129" y="30"/>
                    </a:lnTo>
                    <a:lnTo>
                      <a:pt x="150" y="20"/>
                    </a:lnTo>
                    <a:lnTo>
                      <a:pt x="172" y="12"/>
                    </a:lnTo>
                    <a:lnTo>
                      <a:pt x="196" y="5"/>
                    </a:lnTo>
                    <a:lnTo>
                      <a:pt x="221" y="2"/>
                    </a:lnTo>
                    <a:lnTo>
                      <a:pt x="245" y="0"/>
                    </a:lnTo>
                    <a:lnTo>
                      <a:pt x="245" y="0"/>
                    </a:lnTo>
                    <a:lnTo>
                      <a:pt x="270" y="2"/>
                    </a:lnTo>
                    <a:lnTo>
                      <a:pt x="295" y="5"/>
                    </a:lnTo>
                    <a:lnTo>
                      <a:pt x="318" y="12"/>
                    </a:lnTo>
                    <a:lnTo>
                      <a:pt x="341" y="20"/>
                    </a:lnTo>
                    <a:lnTo>
                      <a:pt x="362" y="30"/>
                    </a:lnTo>
                    <a:lnTo>
                      <a:pt x="383" y="43"/>
                    </a:lnTo>
                    <a:lnTo>
                      <a:pt x="401" y="57"/>
                    </a:lnTo>
                    <a:lnTo>
                      <a:pt x="419" y="72"/>
                    </a:lnTo>
                    <a:lnTo>
                      <a:pt x="434" y="90"/>
                    </a:lnTo>
                    <a:lnTo>
                      <a:pt x="448" y="109"/>
                    </a:lnTo>
                    <a:lnTo>
                      <a:pt x="461" y="129"/>
                    </a:lnTo>
                    <a:lnTo>
                      <a:pt x="471" y="150"/>
                    </a:lnTo>
                    <a:lnTo>
                      <a:pt x="480" y="173"/>
                    </a:lnTo>
                    <a:lnTo>
                      <a:pt x="485" y="197"/>
                    </a:lnTo>
                    <a:lnTo>
                      <a:pt x="489" y="221"/>
                    </a:lnTo>
                    <a:lnTo>
                      <a:pt x="490" y="246"/>
                    </a:lnTo>
                    <a:close/>
                  </a:path>
                </a:pathLst>
              </a:cu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218" name="Freeform 58">
                <a:extLst>
                  <a:ext uri="{FF2B5EF4-FFF2-40B4-BE49-F238E27FC236}">
                    <a16:creationId xmlns:a16="http://schemas.microsoft.com/office/drawing/2014/main" id="{0DCE83E0-67B6-4BAB-ACBA-C09AB4F22F1B}"/>
                  </a:ext>
                </a:extLst>
              </p:cNvPr>
              <p:cNvSpPr>
                <a:spLocks/>
              </p:cNvSpPr>
              <p:nvPr/>
            </p:nvSpPr>
            <p:spPr bwMode="auto">
              <a:xfrm>
                <a:off x="5473700" y="2351088"/>
                <a:ext cx="777875" cy="779463"/>
              </a:xfrm>
              <a:custGeom>
                <a:avLst/>
                <a:gdLst>
                  <a:gd name="T0" fmla="*/ 490 w 490"/>
                  <a:gd name="T1" fmla="*/ 246 h 491"/>
                  <a:gd name="T2" fmla="*/ 485 w 490"/>
                  <a:gd name="T3" fmla="*/ 295 h 491"/>
                  <a:gd name="T4" fmla="*/ 471 w 490"/>
                  <a:gd name="T5" fmla="*/ 341 h 491"/>
                  <a:gd name="T6" fmla="*/ 448 w 490"/>
                  <a:gd name="T7" fmla="*/ 383 h 491"/>
                  <a:gd name="T8" fmla="*/ 419 w 490"/>
                  <a:gd name="T9" fmla="*/ 419 h 491"/>
                  <a:gd name="T10" fmla="*/ 383 w 490"/>
                  <a:gd name="T11" fmla="*/ 449 h 491"/>
                  <a:gd name="T12" fmla="*/ 341 w 490"/>
                  <a:gd name="T13" fmla="*/ 472 h 491"/>
                  <a:gd name="T14" fmla="*/ 295 w 490"/>
                  <a:gd name="T15" fmla="*/ 486 h 491"/>
                  <a:gd name="T16" fmla="*/ 245 w 490"/>
                  <a:gd name="T17" fmla="*/ 491 h 491"/>
                  <a:gd name="T18" fmla="*/ 221 w 490"/>
                  <a:gd name="T19" fmla="*/ 489 h 491"/>
                  <a:gd name="T20" fmla="*/ 172 w 490"/>
                  <a:gd name="T21" fmla="*/ 481 h 491"/>
                  <a:gd name="T22" fmla="*/ 129 w 490"/>
                  <a:gd name="T23" fmla="*/ 461 h 491"/>
                  <a:gd name="T24" fmla="*/ 89 w 490"/>
                  <a:gd name="T25" fmla="*/ 435 h 491"/>
                  <a:gd name="T26" fmla="*/ 56 w 490"/>
                  <a:gd name="T27" fmla="*/ 401 h 491"/>
                  <a:gd name="T28" fmla="*/ 29 w 490"/>
                  <a:gd name="T29" fmla="*/ 363 h 491"/>
                  <a:gd name="T30" fmla="*/ 11 w 490"/>
                  <a:gd name="T31" fmla="*/ 318 h 491"/>
                  <a:gd name="T32" fmla="*/ 1 w 490"/>
                  <a:gd name="T33" fmla="*/ 271 h 491"/>
                  <a:gd name="T34" fmla="*/ 0 w 490"/>
                  <a:gd name="T35" fmla="*/ 246 h 491"/>
                  <a:gd name="T36" fmla="*/ 5 w 490"/>
                  <a:gd name="T37" fmla="*/ 197 h 491"/>
                  <a:gd name="T38" fmla="*/ 19 w 490"/>
                  <a:gd name="T39" fmla="*/ 150 h 491"/>
                  <a:gd name="T40" fmla="*/ 42 w 490"/>
                  <a:gd name="T41" fmla="*/ 109 h 491"/>
                  <a:gd name="T42" fmla="*/ 72 w 490"/>
                  <a:gd name="T43" fmla="*/ 72 h 491"/>
                  <a:gd name="T44" fmla="*/ 108 w 490"/>
                  <a:gd name="T45" fmla="*/ 43 h 491"/>
                  <a:gd name="T46" fmla="*/ 150 w 490"/>
                  <a:gd name="T47" fmla="*/ 20 h 491"/>
                  <a:gd name="T48" fmla="*/ 196 w 490"/>
                  <a:gd name="T49" fmla="*/ 5 h 491"/>
                  <a:gd name="T50" fmla="*/ 245 w 490"/>
                  <a:gd name="T51" fmla="*/ 0 h 491"/>
                  <a:gd name="T52" fmla="*/ 270 w 490"/>
                  <a:gd name="T53" fmla="*/ 2 h 491"/>
                  <a:gd name="T54" fmla="*/ 318 w 490"/>
                  <a:gd name="T55" fmla="*/ 12 h 491"/>
                  <a:gd name="T56" fmla="*/ 362 w 490"/>
                  <a:gd name="T57" fmla="*/ 30 h 491"/>
                  <a:gd name="T58" fmla="*/ 401 w 490"/>
                  <a:gd name="T59" fmla="*/ 57 h 491"/>
                  <a:gd name="T60" fmla="*/ 434 w 490"/>
                  <a:gd name="T61" fmla="*/ 90 h 491"/>
                  <a:gd name="T62" fmla="*/ 461 w 490"/>
                  <a:gd name="T63" fmla="*/ 129 h 491"/>
                  <a:gd name="T64" fmla="*/ 480 w 490"/>
                  <a:gd name="T65" fmla="*/ 173 h 491"/>
                  <a:gd name="T66" fmla="*/ 489 w 490"/>
                  <a:gd name="T67" fmla="*/ 2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0" h="491">
                    <a:moveTo>
                      <a:pt x="490" y="246"/>
                    </a:moveTo>
                    <a:lnTo>
                      <a:pt x="490" y="246"/>
                    </a:lnTo>
                    <a:lnTo>
                      <a:pt x="489" y="271"/>
                    </a:lnTo>
                    <a:lnTo>
                      <a:pt x="485" y="295"/>
                    </a:lnTo>
                    <a:lnTo>
                      <a:pt x="480" y="318"/>
                    </a:lnTo>
                    <a:lnTo>
                      <a:pt x="471" y="341"/>
                    </a:lnTo>
                    <a:lnTo>
                      <a:pt x="461" y="363"/>
                    </a:lnTo>
                    <a:lnTo>
                      <a:pt x="448" y="383"/>
                    </a:lnTo>
                    <a:lnTo>
                      <a:pt x="434" y="401"/>
                    </a:lnTo>
                    <a:lnTo>
                      <a:pt x="419" y="419"/>
                    </a:lnTo>
                    <a:lnTo>
                      <a:pt x="401" y="435"/>
                    </a:lnTo>
                    <a:lnTo>
                      <a:pt x="383" y="449"/>
                    </a:lnTo>
                    <a:lnTo>
                      <a:pt x="362" y="461"/>
                    </a:lnTo>
                    <a:lnTo>
                      <a:pt x="341" y="472"/>
                    </a:lnTo>
                    <a:lnTo>
                      <a:pt x="318" y="481"/>
                    </a:lnTo>
                    <a:lnTo>
                      <a:pt x="295" y="486"/>
                    </a:lnTo>
                    <a:lnTo>
                      <a:pt x="270" y="489"/>
                    </a:lnTo>
                    <a:lnTo>
                      <a:pt x="245" y="491"/>
                    </a:lnTo>
                    <a:lnTo>
                      <a:pt x="245" y="491"/>
                    </a:lnTo>
                    <a:lnTo>
                      <a:pt x="221" y="489"/>
                    </a:lnTo>
                    <a:lnTo>
                      <a:pt x="196" y="486"/>
                    </a:lnTo>
                    <a:lnTo>
                      <a:pt x="172" y="481"/>
                    </a:lnTo>
                    <a:lnTo>
                      <a:pt x="150" y="472"/>
                    </a:lnTo>
                    <a:lnTo>
                      <a:pt x="129" y="461"/>
                    </a:lnTo>
                    <a:lnTo>
                      <a:pt x="108" y="449"/>
                    </a:lnTo>
                    <a:lnTo>
                      <a:pt x="89" y="435"/>
                    </a:lnTo>
                    <a:lnTo>
                      <a:pt x="72" y="419"/>
                    </a:lnTo>
                    <a:lnTo>
                      <a:pt x="56" y="401"/>
                    </a:lnTo>
                    <a:lnTo>
                      <a:pt x="42" y="383"/>
                    </a:lnTo>
                    <a:lnTo>
                      <a:pt x="29" y="363"/>
                    </a:lnTo>
                    <a:lnTo>
                      <a:pt x="19" y="341"/>
                    </a:lnTo>
                    <a:lnTo>
                      <a:pt x="11" y="318"/>
                    </a:lnTo>
                    <a:lnTo>
                      <a:pt x="5" y="295"/>
                    </a:lnTo>
                    <a:lnTo>
                      <a:pt x="1" y="271"/>
                    </a:lnTo>
                    <a:lnTo>
                      <a:pt x="0" y="246"/>
                    </a:lnTo>
                    <a:lnTo>
                      <a:pt x="0" y="246"/>
                    </a:lnTo>
                    <a:lnTo>
                      <a:pt x="1" y="221"/>
                    </a:lnTo>
                    <a:lnTo>
                      <a:pt x="5" y="197"/>
                    </a:lnTo>
                    <a:lnTo>
                      <a:pt x="11" y="173"/>
                    </a:lnTo>
                    <a:lnTo>
                      <a:pt x="19" y="150"/>
                    </a:lnTo>
                    <a:lnTo>
                      <a:pt x="29" y="129"/>
                    </a:lnTo>
                    <a:lnTo>
                      <a:pt x="42" y="109"/>
                    </a:lnTo>
                    <a:lnTo>
                      <a:pt x="56" y="90"/>
                    </a:lnTo>
                    <a:lnTo>
                      <a:pt x="72" y="72"/>
                    </a:lnTo>
                    <a:lnTo>
                      <a:pt x="89" y="57"/>
                    </a:lnTo>
                    <a:lnTo>
                      <a:pt x="108" y="43"/>
                    </a:lnTo>
                    <a:lnTo>
                      <a:pt x="129" y="30"/>
                    </a:lnTo>
                    <a:lnTo>
                      <a:pt x="150" y="20"/>
                    </a:lnTo>
                    <a:lnTo>
                      <a:pt x="172" y="12"/>
                    </a:lnTo>
                    <a:lnTo>
                      <a:pt x="196" y="5"/>
                    </a:lnTo>
                    <a:lnTo>
                      <a:pt x="221" y="2"/>
                    </a:lnTo>
                    <a:lnTo>
                      <a:pt x="245" y="0"/>
                    </a:lnTo>
                    <a:lnTo>
                      <a:pt x="245" y="0"/>
                    </a:lnTo>
                    <a:lnTo>
                      <a:pt x="270" y="2"/>
                    </a:lnTo>
                    <a:lnTo>
                      <a:pt x="295" y="5"/>
                    </a:lnTo>
                    <a:lnTo>
                      <a:pt x="318" y="12"/>
                    </a:lnTo>
                    <a:lnTo>
                      <a:pt x="341" y="20"/>
                    </a:lnTo>
                    <a:lnTo>
                      <a:pt x="362" y="30"/>
                    </a:lnTo>
                    <a:lnTo>
                      <a:pt x="383" y="43"/>
                    </a:lnTo>
                    <a:lnTo>
                      <a:pt x="401" y="57"/>
                    </a:lnTo>
                    <a:lnTo>
                      <a:pt x="419" y="72"/>
                    </a:lnTo>
                    <a:lnTo>
                      <a:pt x="434" y="90"/>
                    </a:lnTo>
                    <a:lnTo>
                      <a:pt x="448" y="109"/>
                    </a:lnTo>
                    <a:lnTo>
                      <a:pt x="461" y="129"/>
                    </a:lnTo>
                    <a:lnTo>
                      <a:pt x="471" y="150"/>
                    </a:lnTo>
                    <a:lnTo>
                      <a:pt x="480" y="173"/>
                    </a:lnTo>
                    <a:lnTo>
                      <a:pt x="485" y="197"/>
                    </a:lnTo>
                    <a:lnTo>
                      <a:pt x="489" y="221"/>
                    </a:lnTo>
                    <a:lnTo>
                      <a:pt x="490" y="2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219" name="Freeform 59">
                <a:extLst>
                  <a:ext uri="{FF2B5EF4-FFF2-40B4-BE49-F238E27FC236}">
                    <a16:creationId xmlns:a16="http://schemas.microsoft.com/office/drawing/2014/main" id="{5BC79091-3FE9-45C6-BE6E-8962C6BD03A7}"/>
                  </a:ext>
                </a:extLst>
              </p:cNvPr>
              <p:cNvSpPr>
                <a:spLocks/>
              </p:cNvSpPr>
              <p:nvPr/>
            </p:nvSpPr>
            <p:spPr bwMode="auto">
              <a:xfrm>
                <a:off x="5548313" y="2427288"/>
                <a:ext cx="412750" cy="384175"/>
              </a:xfrm>
              <a:custGeom>
                <a:avLst/>
                <a:gdLst>
                  <a:gd name="T0" fmla="*/ 171 w 260"/>
                  <a:gd name="T1" fmla="*/ 0 h 242"/>
                  <a:gd name="T2" fmla="*/ 151 w 260"/>
                  <a:gd name="T3" fmla="*/ 2 h 242"/>
                  <a:gd name="T4" fmla="*/ 133 w 260"/>
                  <a:gd name="T5" fmla="*/ 9 h 242"/>
                  <a:gd name="T6" fmla="*/ 115 w 260"/>
                  <a:gd name="T7" fmla="*/ 18 h 242"/>
                  <a:gd name="T8" fmla="*/ 82 w 260"/>
                  <a:gd name="T9" fmla="*/ 42 h 242"/>
                  <a:gd name="T10" fmla="*/ 54 w 260"/>
                  <a:gd name="T11" fmla="*/ 71 h 242"/>
                  <a:gd name="T12" fmla="*/ 31 w 260"/>
                  <a:gd name="T13" fmla="*/ 106 h 242"/>
                  <a:gd name="T14" fmla="*/ 20 w 260"/>
                  <a:gd name="T15" fmla="*/ 122 h 242"/>
                  <a:gd name="T16" fmla="*/ 8 w 260"/>
                  <a:gd name="T17" fmla="*/ 158 h 242"/>
                  <a:gd name="T18" fmla="*/ 1 w 260"/>
                  <a:gd name="T19" fmla="*/ 187 h 242"/>
                  <a:gd name="T20" fmla="*/ 0 w 260"/>
                  <a:gd name="T21" fmla="*/ 214 h 242"/>
                  <a:gd name="T22" fmla="*/ 2 w 260"/>
                  <a:gd name="T23" fmla="*/ 223 h 242"/>
                  <a:gd name="T24" fmla="*/ 8 w 260"/>
                  <a:gd name="T25" fmla="*/ 231 h 242"/>
                  <a:gd name="T26" fmla="*/ 23 w 260"/>
                  <a:gd name="T27" fmla="*/ 240 h 242"/>
                  <a:gd name="T28" fmla="*/ 41 w 260"/>
                  <a:gd name="T29" fmla="*/ 242 h 242"/>
                  <a:gd name="T30" fmla="*/ 59 w 260"/>
                  <a:gd name="T31" fmla="*/ 237 h 242"/>
                  <a:gd name="T32" fmla="*/ 66 w 260"/>
                  <a:gd name="T33" fmla="*/ 233 h 242"/>
                  <a:gd name="T34" fmla="*/ 79 w 260"/>
                  <a:gd name="T35" fmla="*/ 222 h 242"/>
                  <a:gd name="T36" fmla="*/ 85 w 260"/>
                  <a:gd name="T37" fmla="*/ 205 h 242"/>
                  <a:gd name="T38" fmla="*/ 87 w 260"/>
                  <a:gd name="T39" fmla="*/ 195 h 242"/>
                  <a:gd name="T40" fmla="*/ 88 w 260"/>
                  <a:gd name="T41" fmla="*/ 175 h 242"/>
                  <a:gd name="T42" fmla="*/ 92 w 260"/>
                  <a:gd name="T43" fmla="*/ 166 h 242"/>
                  <a:gd name="T44" fmla="*/ 96 w 260"/>
                  <a:gd name="T45" fmla="*/ 162 h 242"/>
                  <a:gd name="T46" fmla="*/ 114 w 260"/>
                  <a:gd name="T47" fmla="*/ 154 h 242"/>
                  <a:gd name="T48" fmla="*/ 138 w 260"/>
                  <a:gd name="T49" fmla="*/ 149 h 242"/>
                  <a:gd name="T50" fmla="*/ 161 w 260"/>
                  <a:gd name="T51" fmla="*/ 145 h 242"/>
                  <a:gd name="T52" fmla="*/ 197 w 260"/>
                  <a:gd name="T53" fmla="*/ 143 h 242"/>
                  <a:gd name="T54" fmla="*/ 220 w 260"/>
                  <a:gd name="T55" fmla="*/ 138 h 242"/>
                  <a:gd name="T56" fmla="*/ 230 w 260"/>
                  <a:gd name="T57" fmla="*/ 132 h 242"/>
                  <a:gd name="T58" fmla="*/ 240 w 260"/>
                  <a:gd name="T59" fmla="*/ 126 h 242"/>
                  <a:gd name="T60" fmla="*/ 248 w 260"/>
                  <a:gd name="T61" fmla="*/ 116 h 242"/>
                  <a:gd name="T62" fmla="*/ 258 w 260"/>
                  <a:gd name="T63" fmla="*/ 89 h 242"/>
                  <a:gd name="T64" fmla="*/ 259 w 260"/>
                  <a:gd name="T65" fmla="*/ 61 h 242"/>
                  <a:gd name="T66" fmla="*/ 253 w 260"/>
                  <a:gd name="T67" fmla="*/ 37 h 242"/>
                  <a:gd name="T68" fmla="*/ 246 w 260"/>
                  <a:gd name="T69" fmla="*/ 26 h 242"/>
                  <a:gd name="T70" fmla="*/ 230 w 260"/>
                  <a:gd name="T71" fmla="*/ 11 h 242"/>
                  <a:gd name="T72" fmla="*/ 207 w 260"/>
                  <a:gd name="T73" fmla="*/ 2 h 242"/>
                  <a:gd name="T74" fmla="*/ 183 w 260"/>
                  <a:gd name="T7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0" h="242">
                    <a:moveTo>
                      <a:pt x="171" y="0"/>
                    </a:moveTo>
                    <a:lnTo>
                      <a:pt x="171" y="0"/>
                    </a:lnTo>
                    <a:lnTo>
                      <a:pt x="161" y="1"/>
                    </a:lnTo>
                    <a:lnTo>
                      <a:pt x="151" y="2"/>
                    </a:lnTo>
                    <a:lnTo>
                      <a:pt x="142" y="5"/>
                    </a:lnTo>
                    <a:lnTo>
                      <a:pt x="133" y="9"/>
                    </a:lnTo>
                    <a:lnTo>
                      <a:pt x="133" y="9"/>
                    </a:lnTo>
                    <a:lnTo>
                      <a:pt x="115" y="18"/>
                    </a:lnTo>
                    <a:lnTo>
                      <a:pt x="98" y="29"/>
                    </a:lnTo>
                    <a:lnTo>
                      <a:pt x="82" y="42"/>
                    </a:lnTo>
                    <a:lnTo>
                      <a:pt x="68" y="56"/>
                    </a:lnTo>
                    <a:lnTo>
                      <a:pt x="54" y="71"/>
                    </a:lnTo>
                    <a:lnTo>
                      <a:pt x="41" y="88"/>
                    </a:lnTo>
                    <a:lnTo>
                      <a:pt x="31" y="106"/>
                    </a:lnTo>
                    <a:lnTo>
                      <a:pt x="20" y="122"/>
                    </a:lnTo>
                    <a:lnTo>
                      <a:pt x="20" y="122"/>
                    </a:lnTo>
                    <a:lnTo>
                      <a:pt x="13" y="144"/>
                    </a:lnTo>
                    <a:lnTo>
                      <a:pt x="8" y="158"/>
                    </a:lnTo>
                    <a:lnTo>
                      <a:pt x="4" y="172"/>
                    </a:lnTo>
                    <a:lnTo>
                      <a:pt x="1" y="187"/>
                    </a:lnTo>
                    <a:lnTo>
                      <a:pt x="0" y="201"/>
                    </a:lnTo>
                    <a:lnTo>
                      <a:pt x="0" y="214"/>
                    </a:lnTo>
                    <a:lnTo>
                      <a:pt x="1" y="219"/>
                    </a:lnTo>
                    <a:lnTo>
                      <a:pt x="2" y="223"/>
                    </a:lnTo>
                    <a:lnTo>
                      <a:pt x="2" y="223"/>
                    </a:lnTo>
                    <a:lnTo>
                      <a:pt x="8" y="231"/>
                    </a:lnTo>
                    <a:lnTo>
                      <a:pt x="15" y="237"/>
                    </a:lnTo>
                    <a:lnTo>
                      <a:pt x="23" y="240"/>
                    </a:lnTo>
                    <a:lnTo>
                      <a:pt x="32" y="242"/>
                    </a:lnTo>
                    <a:lnTo>
                      <a:pt x="41" y="242"/>
                    </a:lnTo>
                    <a:lnTo>
                      <a:pt x="50" y="240"/>
                    </a:lnTo>
                    <a:lnTo>
                      <a:pt x="59" y="237"/>
                    </a:lnTo>
                    <a:lnTo>
                      <a:pt x="66" y="233"/>
                    </a:lnTo>
                    <a:lnTo>
                      <a:pt x="66" y="233"/>
                    </a:lnTo>
                    <a:lnTo>
                      <a:pt x="73" y="228"/>
                    </a:lnTo>
                    <a:lnTo>
                      <a:pt x="79" y="222"/>
                    </a:lnTo>
                    <a:lnTo>
                      <a:pt x="83" y="214"/>
                    </a:lnTo>
                    <a:lnTo>
                      <a:pt x="85" y="205"/>
                    </a:lnTo>
                    <a:lnTo>
                      <a:pt x="85" y="205"/>
                    </a:lnTo>
                    <a:lnTo>
                      <a:pt x="87" y="195"/>
                    </a:lnTo>
                    <a:lnTo>
                      <a:pt x="87" y="185"/>
                    </a:lnTo>
                    <a:lnTo>
                      <a:pt x="88" y="175"/>
                    </a:lnTo>
                    <a:lnTo>
                      <a:pt x="89" y="169"/>
                    </a:lnTo>
                    <a:lnTo>
                      <a:pt x="92" y="166"/>
                    </a:lnTo>
                    <a:lnTo>
                      <a:pt x="92" y="166"/>
                    </a:lnTo>
                    <a:lnTo>
                      <a:pt x="96" y="162"/>
                    </a:lnTo>
                    <a:lnTo>
                      <a:pt x="101" y="158"/>
                    </a:lnTo>
                    <a:lnTo>
                      <a:pt x="114" y="154"/>
                    </a:lnTo>
                    <a:lnTo>
                      <a:pt x="138" y="149"/>
                    </a:lnTo>
                    <a:lnTo>
                      <a:pt x="138" y="149"/>
                    </a:lnTo>
                    <a:lnTo>
                      <a:pt x="149" y="146"/>
                    </a:lnTo>
                    <a:lnTo>
                      <a:pt x="161" y="145"/>
                    </a:lnTo>
                    <a:lnTo>
                      <a:pt x="184" y="144"/>
                    </a:lnTo>
                    <a:lnTo>
                      <a:pt x="197" y="143"/>
                    </a:lnTo>
                    <a:lnTo>
                      <a:pt x="208" y="140"/>
                    </a:lnTo>
                    <a:lnTo>
                      <a:pt x="220" y="138"/>
                    </a:lnTo>
                    <a:lnTo>
                      <a:pt x="230" y="132"/>
                    </a:lnTo>
                    <a:lnTo>
                      <a:pt x="230" y="132"/>
                    </a:lnTo>
                    <a:lnTo>
                      <a:pt x="235" y="130"/>
                    </a:lnTo>
                    <a:lnTo>
                      <a:pt x="240" y="126"/>
                    </a:lnTo>
                    <a:lnTo>
                      <a:pt x="244" y="121"/>
                    </a:lnTo>
                    <a:lnTo>
                      <a:pt x="248" y="116"/>
                    </a:lnTo>
                    <a:lnTo>
                      <a:pt x="254" y="103"/>
                    </a:lnTo>
                    <a:lnTo>
                      <a:pt x="258" y="89"/>
                    </a:lnTo>
                    <a:lnTo>
                      <a:pt x="260" y="75"/>
                    </a:lnTo>
                    <a:lnTo>
                      <a:pt x="259" y="61"/>
                    </a:lnTo>
                    <a:lnTo>
                      <a:pt x="258" y="48"/>
                    </a:lnTo>
                    <a:lnTo>
                      <a:pt x="253" y="37"/>
                    </a:lnTo>
                    <a:lnTo>
                      <a:pt x="253" y="37"/>
                    </a:lnTo>
                    <a:lnTo>
                      <a:pt x="246" y="26"/>
                    </a:lnTo>
                    <a:lnTo>
                      <a:pt x="239" y="18"/>
                    </a:lnTo>
                    <a:lnTo>
                      <a:pt x="230" y="11"/>
                    </a:lnTo>
                    <a:lnTo>
                      <a:pt x="218" y="6"/>
                    </a:lnTo>
                    <a:lnTo>
                      <a:pt x="207" y="2"/>
                    </a:lnTo>
                    <a:lnTo>
                      <a:pt x="195" y="0"/>
                    </a:lnTo>
                    <a:lnTo>
                      <a:pt x="183" y="0"/>
                    </a:lnTo>
                    <a:lnTo>
                      <a:pt x="171" y="0"/>
                    </a:lnTo>
                    <a:close/>
                  </a:path>
                </a:pathLst>
              </a:custGeom>
              <a:solidFill>
                <a:srgbClr val="0D97FF"/>
              </a:solidFill>
              <a:ln>
                <a:noFill/>
              </a:ln>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220" name="Freeform 60">
                <a:extLst>
                  <a:ext uri="{FF2B5EF4-FFF2-40B4-BE49-F238E27FC236}">
                    <a16:creationId xmlns:a16="http://schemas.microsoft.com/office/drawing/2014/main" id="{3CD58B85-C151-4008-8D2A-216464465914}"/>
                  </a:ext>
                </a:extLst>
              </p:cNvPr>
              <p:cNvSpPr>
                <a:spLocks/>
              </p:cNvSpPr>
              <p:nvPr/>
            </p:nvSpPr>
            <p:spPr bwMode="auto">
              <a:xfrm>
                <a:off x="5548313" y="2427288"/>
                <a:ext cx="412750" cy="384175"/>
              </a:xfrm>
              <a:custGeom>
                <a:avLst/>
                <a:gdLst>
                  <a:gd name="T0" fmla="*/ 171 w 260"/>
                  <a:gd name="T1" fmla="*/ 0 h 242"/>
                  <a:gd name="T2" fmla="*/ 151 w 260"/>
                  <a:gd name="T3" fmla="*/ 2 h 242"/>
                  <a:gd name="T4" fmla="*/ 133 w 260"/>
                  <a:gd name="T5" fmla="*/ 9 h 242"/>
                  <a:gd name="T6" fmla="*/ 115 w 260"/>
                  <a:gd name="T7" fmla="*/ 18 h 242"/>
                  <a:gd name="T8" fmla="*/ 82 w 260"/>
                  <a:gd name="T9" fmla="*/ 42 h 242"/>
                  <a:gd name="T10" fmla="*/ 54 w 260"/>
                  <a:gd name="T11" fmla="*/ 71 h 242"/>
                  <a:gd name="T12" fmla="*/ 31 w 260"/>
                  <a:gd name="T13" fmla="*/ 106 h 242"/>
                  <a:gd name="T14" fmla="*/ 20 w 260"/>
                  <a:gd name="T15" fmla="*/ 122 h 242"/>
                  <a:gd name="T16" fmla="*/ 8 w 260"/>
                  <a:gd name="T17" fmla="*/ 158 h 242"/>
                  <a:gd name="T18" fmla="*/ 1 w 260"/>
                  <a:gd name="T19" fmla="*/ 187 h 242"/>
                  <a:gd name="T20" fmla="*/ 0 w 260"/>
                  <a:gd name="T21" fmla="*/ 214 h 242"/>
                  <a:gd name="T22" fmla="*/ 2 w 260"/>
                  <a:gd name="T23" fmla="*/ 223 h 242"/>
                  <a:gd name="T24" fmla="*/ 8 w 260"/>
                  <a:gd name="T25" fmla="*/ 231 h 242"/>
                  <a:gd name="T26" fmla="*/ 23 w 260"/>
                  <a:gd name="T27" fmla="*/ 240 h 242"/>
                  <a:gd name="T28" fmla="*/ 41 w 260"/>
                  <a:gd name="T29" fmla="*/ 242 h 242"/>
                  <a:gd name="T30" fmla="*/ 59 w 260"/>
                  <a:gd name="T31" fmla="*/ 237 h 242"/>
                  <a:gd name="T32" fmla="*/ 66 w 260"/>
                  <a:gd name="T33" fmla="*/ 233 h 242"/>
                  <a:gd name="T34" fmla="*/ 79 w 260"/>
                  <a:gd name="T35" fmla="*/ 222 h 242"/>
                  <a:gd name="T36" fmla="*/ 85 w 260"/>
                  <a:gd name="T37" fmla="*/ 205 h 242"/>
                  <a:gd name="T38" fmla="*/ 87 w 260"/>
                  <a:gd name="T39" fmla="*/ 195 h 242"/>
                  <a:gd name="T40" fmla="*/ 88 w 260"/>
                  <a:gd name="T41" fmla="*/ 175 h 242"/>
                  <a:gd name="T42" fmla="*/ 92 w 260"/>
                  <a:gd name="T43" fmla="*/ 166 h 242"/>
                  <a:gd name="T44" fmla="*/ 96 w 260"/>
                  <a:gd name="T45" fmla="*/ 162 h 242"/>
                  <a:gd name="T46" fmla="*/ 114 w 260"/>
                  <a:gd name="T47" fmla="*/ 154 h 242"/>
                  <a:gd name="T48" fmla="*/ 138 w 260"/>
                  <a:gd name="T49" fmla="*/ 149 h 242"/>
                  <a:gd name="T50" fmla="*/ 161 w 260"/>
                  <a:gd name="T51" fmla="*/ 145 h 242"/>
                  <a:gd name="T52" fmla="*/ 197 w 260"/>
                  <a:gd name="T53" fmla="*/ 143 h 242"/>
                  <a:gd name="T54" fmla="*/ 220 w 260"/>
                  <a:gd name="T55" fmla="*/ 138 h 242"/>
                  <a:gd name="T56" fmla="*/ 230 w 260"/>
                  <a:gd name="T57" fmla="*/ 132 h 242"/>
                  <a:gd name="T58" fmla="*/ 240 w 260"/>
                  <a:gd name="T59" fmla="*/ 126 h 242"/>
                  <a:gd name="T60" fmla="*/ 248 w 260"/>
                  <a:gd name="T61" fmla="*/ 116 h 242"/>
                  <a:gd name="T62" fmla="*/ 258 w 260"/>
                  <a:gd name="T63" fmla="*/ 89 h 242"/>
                  <a:gd name="T64" fmla="*/ 259 w 260"/>
                  <a:gd name="T65" fmla="*/ 61 h 242"/>
                  <a:gd name="T66" fmla="*/ 253 w 260"/>
                  <a:gd name="T67" fmla="*/ 37 h 242"/>
                  <a:gd name="T68" fmla="*/ 246 w 260"/>
                  <a:gd name="T69" fmla="*/ 26 h 242"/>
                  <a:gd name="T70" fmla="*/ 230 w 260"/>
                  <a:gd name="T71" fmla="*/ 11 h 242"/>
                  <a:gd name="T72" fmla="*/ 207 w 260"/>
                  <a:gd name="T73" fmla="*/ 2 h 242"/>
                  <a:gd name="T74" fmla="*/ 183 w 260"/>
                  <a:gd name="T7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0" h="242">
                    <a:moveTo>
                      <a:pt x="171" y="0"/>
                    </a:moveTo>
                    <a:lnTo>
                      <a:pt x="171" y="0"/>
                    </a:lnTo>
                    <a:lnTo>
                      <a:pt x="161" y="1"/>
                    </a:lnTo>
                    <a:lnTo>
                      <a:pt x="151" y="2"/>
                    </a:lnTo>
                    <a:lnTo>
                      <a:pt x="142" y="5"/>
                    </a:lnTo>
                    <a:lnTo>
                      <a:pt x="133" y="9"/>
                    </a:lnTo>
                    <a:lnTo>
                      <a:pt x="133" y="9"/>
                    </a:lnTo>
                    <a:lnTo>
                      <a:pt x="115" y="18"/>
                    </a:lnTo>
                    <a:lnTo>
                      <a:pt x="98" y="29"/>
                    </a:lnTo>
                    <a:lnTo>
                      <a:pt x="82" y="42"/>
                    </a:lnTo>
                    <a:lnTo>
                      <a:pt x="68" y="56"/>
                    </a:lnTo>
                    <a:lnTo>
                      <a:pt x="54" y="71"/>
                    </a:lnTo>
                    <a:lnTo>
                      <a:pt x="41" y="88"/>
                    </a:lnTo>
                    <a:lnTo>
                      <a:pt x="31" y="106"/>
                    </a:lnTo>
                    <a:lnTo>
                      <a:pt x="20" y="122"/>
                    </a:lnTo>
                    <a:lnTo>
                      <a:pt x="20" y="122"/>
                    </a:lnTo>
                    <a:lnTo>
                      <a:pt x="13" y="144"/>
                    </a:lnTo>
                    <a:lnTo>
                      <a:pt x="8" y="158"/>
                    </a:lnTo>
                    <a:lnTo>
                      <a:pt x="4" y="172"/>
                    </a:lnTo>
                    <a:lnTo>
                      <a:pt x="1" y="187"/>
                    </a:lnTo>
                    <a:lnTo>
                      <a:pt x="0" y="201"/>
                    </a:lnTo>
                    <a:lnTo>
                      <a:pt x="0" y="214"/>
                    </a:lnTo>
                    <a:lnTo>
                      <a:pt x="1" y="219"/>
                    </a:lnTo>
                    <a:lnTo>
                      <a:pt x="2" y="223"/>
                    </a:lnTo>
                    <a:lnTo>
                      <a:pt x="2" y="223"/>
                    </a:lnTo>
                    <a:lnTo>
                      <a:pt x="8" y="231"/>
                    </a:lnTo>
                    <a:lnTo>
                      <a:pt x="15" y="237"/>
                    </a:lnTo>
                    <a:lnTo>
                      <a:pt x="23" y="240"/>
                    </a:lnTo>
                    <a:lnTo>
                      <a:pt x="32" y="242"/>
                    </a:lnTo>
                    <a:lnTo>
                      <a:pt x="41" y="242"/>
                    </a:lnTo>
                    <a:lnTo>
                      <a:pt x="50" y="240"/>
                    </a:lnTo>
                    <a:lnTo>
                      <a:pt x="59" y="237"/>
                    </a:lnTo>
                    <a:lnTo>
                      <a:pt x="66" y="233"/>
                    </a:lnTo>
                    <a:lnTo>
                      <a:pt x="66" y="233"/>
                    </a:lnTo>
                    <a:lnTo>
                      <a:pt x="73" y="228"/>
                    </a:lnTo>
                    <a:lnTo>
                      <a:pt x="79" y="222"/>
                    </a:lnTo>
                    <a:lnTo>
                      <a:pt x="83" y="214"/>
                    </a:lnTo>
                    <a:lnTo>
                      <a:pt x="85" y="205"/>
                    </a:lnTo>
                    <a:lnTo>
                      <a:pt x="85" y="205"/>
                    </a:lnTo>
                    <a:lnTo>
                      <a:pt x="87" y="195"/>
                    </a:lnTo>
                    <a:lnTo>
                      <a:pt x="87" y="185"/>
                    </a:lnTo>
                    <a:lnTo>
                      <a:pt x="88" y="175"/>
                    </a:lnTo>
                    <a:lnTo>
                      <a:pt x="89" y="169"/>
                    </a:lnTo>
                    <a:lnTo>
                      <a:pt x="92" y="166"/>
                    </a:lnTo>
                    <a:lnTo>
                      <a:pt x="92" y="166"/>
                    </a:lnTo>
                    <a:lnTo>
                      <a:pt x="96" y="162"/>
                    </a:lnTo>
                    <a:lnTo>
                      <a:pt x="101" y="158"/>
                    </a:lnTo>
                    <a:lnTo>
                      <a:pt x="114" y="154"/>
                    </a:lnTo>
                    <a:lnTo>
                      <a:pt x="138" y="149"/>
                    </a:lnTo>
                    <a:lnTo>
                      <a:pt x="138" y="149"/>
                    </a:lnTo>
                    <a:lnTo>
                      <a:pt x="149" y="146"/>
                    </a:lnTo>
                    <a:lnTo>
                      <a:pt x="161" y="145"/>
                    </a:lnTo>
                    <a:lnTo>
                      <a:pt x="184" y="144"/>
                    </a:lnTo>
                    <a:lnTo>
                      <a:pt x="197" y="143"/>
                    </a:lnTo>
                    <a:lnTo>
                      <a:pt x="208" y="140"/>
                    </a:lnTo>
                    <a:lnTo>
                      <a:pt x="220" y="138"/>
                    </a:lnTo>
                    <a:lnTo>
                      <a:pt x="230" y="132"/>
                    </a:lnTo>
                    <a:lnTo>
                      <a:pt x="230" y="132"/>
                    </a:lnTo>
                    <a:lnTo>
                      <a:pt x="235" y="130"/>
                    </a:lnTo>
                    <a:lnTo>
                      <a:pt x="240" y="126"/>
                    </a:lnTo>
                    <a:lnTo>
                      <a:pt x="244" y="121"/>
                    </a:lnTo>
                    <a:lnTo>
                      <a:pt x="248" y="116"/>
                    </a:lnTo>
                    <a:lnTo>
                      <a:pt x="254" y="103"/>
                    </a:lnTo>
                    <a:lnTo>
                      <a:pt x="258" y="89"/>
                    </a:lnTo>
                    <a:lnTo>
                      <a:pt x="260" y="75"/>
                    </a:lnTo>
                    <a:lnTo>
                      <a:pt x="259" y="61"/>
                    </a:lnTo>
                    <a:lnTo>
                      <a:pt x="258" y="48"/>
                    </a:lnTo>
                    <a:lnTo>
                      <a:pt x="253" y="37"/>
                    </a:lnTo>
                    <a:lnTo>
                      <a:pt x="253" y="37"/>
                    </a:lnTo>
                    <a:lnTo>
                      <a:pt x="246" y="26"/>
                    </a:lnTo>
                    <a:lnTo>
                      <a:pt x="239" y="18"/>
                    </a:lnTo>
                    <a:lnTo>
                      <a:pt x="230" y="11"/>
                    </a:lnTo>
                    <a:lnTo>
                      <a:pt x="218" y="6"/>
                    </a:lnTo>
                    <a:lnTo>
                      <a:pt x="207" y="2"/>
                    </a:lnTo>
                    <a:lnTo>
                      <a:pt x="195" y="0"/>
                    </a:lnTo>
                    <a:lnTo>
                      <a:pt x="183" y="0"/>
                    </a:lnTo>
                    <a:lnTo>
                      <a:pt x="1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sp>
          <p:nvSpPr>
            <p:cNvPr id="231" name="TextBox 230">
              <a:extLst>
                <a:ext uri="{FF2B5EF4-FFF2-40B4-BE49-F238E27FC236}">
                  <a16:creationId xmlns:a16="http://schemas.microsoft.com/office/drawing/2014/main" id="{48C9D3D0-EE42-4FD6-A131-FB72112F1B9C}"/>
                </a:ext>
              </a:extLst>
            </p:cNvPr>
            <p:cNvSpPr txBox="1"/>
            <p:nvPr/>
          </p:nvSpPr>
          <p:spPr>
            <a:xfrm>
              <a:off x="2599266" y="3523789"/>
              <a:ext cx="224421" cy="295466"/>
            </a:xfrm>
            <a:prstGeom prst="rect">
              <a:avLst/>
            </a:prstGeom>
            <a:noFill/>
          </p:spPr>
          <p:txBody>
            <a:bodyPr wrap="none" lIns="0" tIns="0" rIns="0" bIns="0" rtlCol="0">
              <a:spAutoFit/>
            </a:bodyPr>
            <a:lstStyle/>
            <a:p>
              <a:pPr algn="ctr" defTabSz="685800">
                <a:lnSpc>
                  <a:spcPct val="80000"/>
                </a:lnSpc>
                <a:defRPr/>
              </a:pPr>
              <a:r>
                <a:rPr lang="en-US" sz="1200" b="1"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a:cs typeface="Arial"/>
                </a:rPr>
                <a:t>Th2</a:t>
              </a:r>
              <a:br>
                <a:rPr lang="en-US" sz="1200" b="1"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a:cs typeface="Arial"/>
                </a:rPr>
              </a:br>
              <a:r>
                <a:rPr lang="en-US" sz="1200" b="1"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a:cs typeface="Arial"/>
                </a:rPr>
                <a:t>cell</a:t>
              </a:r>
            </a:p>
          </p:txBody>
        </p:sp>
        <p:sp>
          <p:nvSpPr>
            <p:cNvPr id="232" name="TextBox 231">
              <a:extLst>
                <a:ext uri="{FF2B5EF4-FFF2-40B4-BE49-F238E27FC236}">
                  <a16:creationId xmlns:a16="http://schemas.microsoft.com/office/drawing/2014/main" id="{1044C4B0-E376-4727-83B4-15405356E854}"/>
                </a:ext>
              </a:extLst>
            </p:cNvPr>
            <p:cNvSpPr txBox="1"/>
            <p:nvPr/>
          </p:nvSpPr>
          <p:spPr>
            <a:xfrm>
              <a:off x="5316996" y="3597657"/>
              <a:ext cx="274114" cy="147733"/>
            </a:xfrm>
            <a:prstGeom prst="rect">
              <a:avLst/>
            </a:prstGeom>
            <a:noFill/>
          </p:spPr>
          <p:txBody>
            <a:bodyPr wrap="none" lIns="0" tIns="0" rIns="0" bIns="0" rtlCol="0">
              <a:spAutoFit/>
            </a:bodyPr>
            <a:lstStyle/>
            <a:p>
              <a:pPr algn="ctr" defTabSz="685800">
                <a:lnSpc>
                  <a:spcPct val="80000"/>
                </a:lnSpc>
                <a:defRPr/>
              </a:pPr>
              <a:r>
                <a:rPr lang="en-US" sz="1200" b="1"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a:cs typeface="Arial"/>
                </a:rPr>
                <a:t>ILC2</a:t>
              </a:r>
            </a:p>
          </p:txBody>
        </p:sp>
        <p:cxnSp>
          <p:nvCxnSpPr>
            <p:cNvPr id="244" name="Connector: Elbow 243">
              <a:extLst>
                <a:ext uri="{FF2B5EF4-FFF2-40B4-BE49-F238E27FC236}">
                  <a16:creationId xmlns:a16="http://schemas.microsoft.com/office/drawing/2014/main" id="{6F6661E2-0B26-4BD8-B1F7-F381EF8EF07E}"/>
                </a:ext>
              </a:extLst>
            </p:cNvPr>
            <p:cNvCxnSpPr>
              <a:cxnSpLocks/>
              <a:stCxn id="182" idx="3"/>
            </p:cNvCxnSpPr>
            <p:nvPr/>
          </p:nvCxnSpPr>
          <p:spPr>
            <a:xfrm>
              <a:off x="4144336" y="3109418"/>
              <a:ext cx="1130726" cy="480816"/>
            </a:xfrm>
            <a:prstGeom prst="bentConnector3">
              <a:avLst>
                <a:gd name="adj1" fmla="val 50000"/>
              </a:avLst>
            </a:prstGeom>
            <a:ln w="38100">
              <a:solidFill>
                <a:schemeClr val="tx1"/>
              </a:solidFill>
              <a:tailEnd type="triangle" w="lg"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9" name="Connector: Elbow 248">
              <a:extLst>
                <a:ext uri="{FF2B5EF4-FFF2-40B4-BE49-F238E27FC236}">
                  <a16:creationId xmlns:a16="http://schemas.microsoft.com/office/drawing/2014/main" id="{13B45FE8-6C38-4D82-AF1B-45CFCC155FEC}"/>
                </a:ext>
              </a:extLst>
            </p:cNvPr>
            <p:cNvCxnSpPr>
              <a:cxnSpLocks/>
              <a:stCxn id="182" idx="1"/>
              <a:endCxn id="217" idx="28"/>
            </p:cNvCxnSpPr>
            <p:nvPr/>
          </p:nvCxnSpPr>
          <p:spPr>
            <a:xfrm rot="10800000" flipV="1">
              <a:off x="2832769" y="3109418"/>
              <a:ext cx="762929" cy="338702"/>
            </a:xfrm>
            <a:prstGeom prst="bentConnector3">
              <a:avLst>
                <a:gd name="adj1" fmla="val 50000"/>
              </a:avLst>
            </a:prstGeom>
            <a:ln w="38100">
              <a:solidFill>
                <a:schemeClr val="tx1"/>
              </a:solidFill>
              <a:tailEnd type="triangle" w="lg"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3" name="TextBox 252">
              <a:extLst>
                <a:ext uri="{FF2B5EF4-FFF2-40B4-BE49-F238E27FC236}">
                  <a16:creationId xmlns:a16="http://schemas.microsoft.com/office/drawing/2014/main" id="{819136DE-C872-43DD-8864-50A0ACBA7779}"/>
                </a:ext>
              </a:extLst>
            </p:cNvPr>
            <p:cNvSpPr txBox="1"/>
            <p:nvPr/>
          </p:nvSpPr>
          <p:spPr>
            <a:xfrm>
              <a:off x="3602112" y="3325399"/>
              <a:ext cx="548640" cy="205740"/>
            </a:xfrm>
            <a:prstGeom prst="roundRect">
              <a:avLst/>
            </a:prstGeom>
            <a:solidFill>
              <a:srgbClr val="002060"/>
            </a:solidFill>
            <a:ln/>
          </p:spPr>
          <p:style>
            <a:lnRef idx="0">
              <a:schemeClr val="accent1"/>
            </a:lnRef>
            <a:fillRef idx="3">
              <a:schemeClr val="accent1"/>
            </a:fillRef>
            <a:effectRef idx="3">
              <a:schemeClr val="accent1"/>
            </a:effectRef>
            <a:fontRef idx="minor">
              <a:schemeClr val="lt1"/>
            </a:fontRef>
          </p:style>
          <p:txBody>
            <a:bodyPr wrap="none" lIns="68580" tIns="20574" rIns="68580" bIns="20574" rtlCol="0" anchor="ctr">
              <a:noAutofit/>
            </a:bodyPr>
            <a:lstStyle/>
            <a:p>
              <a:pPr algn="ctr" defTabSz="685800">
                <a:lnSpc>
                  <a:spcPct val="85000"/>
                </a:lnSpc>
                <a:defRPr/>
              </a:pPr>
              <a:r>
                <a:rPr lang="en-US" sz="1050" b="1" dirty="0">
                  <a:solidFill>
                    <a:srgbClr val="FFFFFF"/>
                  </a:solidFill>
                  <a:latin typeface="Arial Narrow" panose="020B0606020202030204" pitchFamily="34" charset="0"/>
                  <a:ea typeface="ＭＳ Ｐゴシック"/>
                  <a:cs typeface="Arial"/>
                </a:rPr>
                <a:t>IL-13</a:t>
              </a:r>
            </a:p>
          </p:txBody>
        </p:sp>
        <p:cxnSp>
          <p:nvCxnSpPr>
            <p:cNvPr id="256" name="Straight Arrow Connector 255">
              <a:extLst>
                <a:ext uri="{FF2B5EF4-FFF2-40B4-BE49-F238E27FC236}">
                  <a16:creationId xmlns:a16="http://schemas.microsoft.com/office/drawing/2014/main" id="{C43F8F7F-7ADB-45EB-AAB1-7773B3DEDDDA}"/>
                </a:ext>
              </a:extLst>
            </p:cNvPr>
            <p:cNvCxnSpPr>
              <a:cxnSpLocks/>
              <a:stCxn id="254" idx="0"/>
              <a:endCxn id="253" idx="2"/>
            </p:cNvCxnSpPr>
            <p:nvPr/>
          </p:nvCxnSpPr>
          <p:spPr>
            <a:xfrm flipV="1">
              <a:off x="3876432" y="3531139"/>
              <a:ext cx="0" cy="134984"/>
            </a:xfrm>
            <a:prstGeom prst="straightConnector1">
              <a:avLst/>
            </a:prstGeom>
            <a:ln w="38100">
              <a:solidFill>
                <a:schemeClr val="tx1"/>
              </a:solidFill>
              <a:tailEnd type="triangle" w="lg"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2" name="TextBox 261">
              <a:extLst>
                <a:ext uri="{FF2B5EF4-FFF2-40B4-BE49-F238E27FC236}">
                  <a16:creationId xmlns:a16="http://schemas.microsoft.com/office/drawing/2014/main" id="{D2C28648-A756-4EA5-9A50-05B7EF36C0B5}"/>
                </a:ext>
              </a:extLst>
            </p:cNvPr>
            <p:cNvSpPr txBox="1"/>
            <p:nvPr/>
          </p:nvSpPr>
          <p:spPr>
            <a:xfrm>
              <a:off x="5179733" y="3812482"/>
              <a:ext cx="548640" cy="205740"/>
            </a:xfrm>
            <a:prstGeom prst="roundRect">
              <a:avLst/>
            </a:prstGeom>
            <a:solidFill>
              <a:schemeClr val="tx2">
                <a:lumMod val="50000"/>
              </a:schemeClr>
            </a:solidFill>
            <a:ln/>
          </p:spPr>
          <p:style>
            <a:lnRef idx="0">
              <a:schemeClr val="accent1"/>
            </a:lnRef>
            <a:fillRef idx="3">
              <a:schemeClr val="accent1"/>
            </a:fillRef>
            <a:effectRef idx="3">
              <a:schemeClr val="accent1"/>
            </a:effectRef>
            <a:fontRef idx="minor">
              <a:schemeClr val="lt1"/>
            </a:fontRef>
          </p:style>
          <p:txBody>
            <a:bodyPr wrap="none" lIns="68580" tIns="20574" rIns="68580" bIns="20574" rtlCol="0" anchor="ctr">
              <a:noAutofit/>
            </a:bodyPr>
            <a:lstStyle/>
            <a:p>
              <a:pPr algn="ctr" defTabSz="685800">
                <a:lnSpc>
                  <a:spcPct val="85000"/>
                </a:lnSpc>
                <a:defRPr/>
              </a:pPr>
              <a:r>
                <a:rPr lang="en-US" sz="1050" b="1" dirty="0">
                  <a:solidFill>
                    <a:srgbClr val="FFFFFF"/>
                  </a:solidFill>
                  <a:latin typeface="Arial Narrow" panose="020B0606020202030204" pitchFamily="34" charset="0"/>
                  <a:ea typeface="ＭＳ Ｐゴシック"/>
                  <a:cs typeface="Arial"/>
                </a:rPr>
                <a:t>GATA3</a:t>
              </a:r>
            </a:p>
          </p:txBody>
        </p:sp>
        <p:sp>
          <p:nvSpPr>
            <p:cNvPr id="264" name="TextBox 263">
              <a:extLst>
                <a:ext uri="{FF2B5EF4-FFF2-40B4-BE49-F238E27FC236}">
                  <a16:creationId xmlns:a16="http://schemas.microsoft.com/office/drawing/2014/main" id="{6D3A62B5-05A7-43CF-960C-7AAD6DFEB985}"/>
                </a:ext>
              </a:extLst>
            </p:cNvPr>
            <p:cNvSpPr txBox="1"/>
            <p:nvPr/>
          </p:nvSpPr>
          <p:spPr>
            <a:xfrm>
              <a:off x="2173410" y="3206474"/>
              <a:ext cx="413989" cy="163449"/>
            </a:xfrm>
            <a:prstGeom prst="roundRect">
              <a:avLst/>
            </a:prstGeom>
            <a:noFill/>
          </p:spPr>
          <p:txBody>
            <a:bodyPr wrap="none" lIns="0" tIns="0" rIns="0" bIns="0" rtlCol="0">
              <a:spAutoFit/>
            </a:bodyPr>
            <a:lstStyle>
              <a:defPPr>
                <a:defRPr lang="en-US"/>
              </a:defPPr>
              <a:lvl1pPr algn="ctr">
                <a:lnSpc>
                  <a:spcPct val="80000"/>
                </a:lnSpc>
                <a:defRPr sz="1600" b="1">
                  <a:solidFill>
                    <a:schemeClr val="tx1"/>
                  </a:solidFill>
                  <a:latin typeface="Arial Narrow" panose="020B060602020203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685800">
                <a:defRPr/>
              </a:pPr>
              <a:r>
                <a:rPr lang="en-US" sz="1200" b="0" dirty="0">
                  <a:solidFill>
                    <a:srgbClr val="000000"/>
                  </a:solidFill>
                  <a:ea typeface="ＭＳ Ｐゴシック"/>
                  <a:cs typeface="Arial"/>
                </a:rPr>
                <a:t>CRTh2</a:t>
              </a:r>
            </a:p>
          </p:txBody>
        </p:sp>
        <p:grpSp>
          <p:nvGrpSpPr>
            <p:cNvPr id="277" name="Group 276">
              <a:extLst>
                <a:ext uri="{FF2B5EF4-FFF2-40B4-BE49-F238E27FC236}">
                  <a16:creationId xmlns:a16="http://schemas.microsoft.com/office/drawing/2014/main" id="{158B870C-2EA8-4435-A79B-299A3FACB04A}"/>
                </a:ext>
              </a:extLst>
            </p:cNvPr>
            <p:cNvGrpSpPr/>
            <p:nvPr/>
          </p:nvGrpSpPr>
          <p:grpSpPr>
            <a:xfrm>
              <a:off x="1981201" y="4140839"/>
              <a:ext cx="507967" cy="509004"/>
              <a:chOff x="5473700" y="2351088"/>
              <a:chExt cx="777875" cy="779463"/>
            </a:xfrm>
          </p:grpSpPr>
          <p:sp>
            <p:nvSpPr>
              <p:cNvPr id="278" name="Freeform 57">
                <a:extLst>
                  <a:ext uri="{FF2B5EF4-FFF2-40B4-BE49-F238E27FC236}">
                    <a16:creationId xmlns:a16="http://schemas.microsoft.com/office/drawing/2014/main" id="{BFC9507A-F839-4933-99F5-E7CF7D219A62}"/>
                  </a:ext>
                </a:extLst>
              </p:cNvPr>
              <p:cNvSpPr>
                <a:spLocks/>
              </p:cNvSpPr>
              <p:nvPr/>
            </p:nvSpPr>
            <p:spPr bwMode="auto">
              <a:xfrm>
                <a:off x="5473700" y="2351088"/>
                <a:ext cx="777875" cy="779463"/>
              </a:xfrm>
              <a:custGeom>
                <a:avLst/>
                <a:gdLst>
                  <a:gd name="T0" fmla="*/ 490 w 490"/>
                  <a:gd name="T1" fmla="*/ 246 h 491"/>
                  <a:gd name="T2" fmla="*/ 485 w 490"/>
                  <a:gd name="T3" fmla="*/ 295 h 491"/>
                  <a:gd name="T4" fmla="*/ 471 w 490"/>
                  <a:gd name="T5" fmla="*/ 341 h 491"/>
                  <a:gd name="T6" fmla="*/ 448 w 490"/>
                  <a:gd name="T7" fmla="*/ 383 h 491"/>
                  <a:gd name="T8" fmla="*/ 419 w 490"/>
                  <a:gd name="T9" fmla="*/ 419 h 491"/>
                  <a:gd name="T10" fmla="*/ 383 w 490"/>
                  <a:gd name="T11" fmla="*/ 449 h 491"/>
                  <a:gd name="T12" fmla="*/ 341 w 490"/>
                  <a:gd name="T13" fmla="*/ 472 h 491"/>
                  <a:gd name="T14" fmla="*/ 295 w 490"/>
                  <a:gd name="T15" fmla="*/ 486 h 491"/>
                  <a:gd name="T16" fmla="*/ 245 w 490"/>
                  <a:gd name="T17" fmla="*/ 491 h 491"/>
                  <a:gd name="T18" fmla="*/ 221 w 490"/>
                  <a:gd name="T19" fmla="*/ 489 h 491"/>
                  <a:gd name="T20" fmla="*/ 172 w 490"/>
                  <a:gd name="T21" fmla="*/ 481 h 491"/>
                  <a:gd name="T22" fmla="*/ 129 w 490"/>
                  <a:gd name="T23" fmla="*/ 461 h 491"/>
                  <a:gd name="T24" fmla="*/ 89 w 490"/>
                  <a:gd name="T25" fmla="*/ 435 h 491"/>
                  <a:gd name="T26" fmla="*/ 56 w 490"/>
                  <a:gd name="T27" fmla="*/ 401 h 491"/>
                  <a:gd name="T28" fmla="*/ 29 w 490"/>
                  <a:gd name="T29" fmla="*/ 363 h 491"/>
                  <a:gd name="T30" fmla="*/ 11 w 490"/>
                  <a:gd name="T31" fmla="*/ 318 h 491"/>
                  <a:gd name="T32" fmla="*/ 1 w 490"/>
                  <a:gd name="T33" fmla="*/ 271 h 491"/>
                  <a:gd name="T34" fmla="*/ 0 w 490"/>
                  <a:gd name="T35" fmla="*/ 246 h 491"/>
                  <a:gd name="T36" fmla="*/ 5 w 490"/>
                  <a:gd name="T37" fmla="*/ 197 h 491"/>
                  <a:gd name="T38" fmla="*/ 19 w 490"/>
                  <a:gd name="T39" fmla="*/ 150 h 491"/>
                  <a:gd name="T40" fmla="*/ 42 w 490"/>
                  <a:gd name="T41" fmla="*/ 109 h 491"/>
                  <a:gd name="T42" fmla="*/ 72 w 490"/>
                  <a:gd name="T43" fmla="*/ 72 h 491"/>
                  <a:gd name="T44" fmla="*/ 108 w 490"/>
                  <a:gd name="T45" fmla="*/ 43 h 491"/>
                  <a:gd name="T46" fmla="*/ 150 w 490"/>
                  <a:gd name="T47" fmla="*/ 20 h 491"/>
                  <a:gd name="T48" fmla="*/ 196 w 490"/>
                  <a:gd name="T49" fmla="*/ 5 h 491"/>
                  <a:gd name="T50" fmla="*/ 245 w 490"/>
                  <a:gd name="T51" fmla="*/ 0 h 491"/>
                  <a:gd name="T52" fmla="*/ 270 w 490"/>
                  <a:gd name="T53" fmla="*/ 2 h 491"/>
                  <a:gd name="T54" fmla="*/ 318 w 490"/>
                  <a:gd name="T55" fmla="*/ 12 h 491"/>
                  <a:gd name="T56" fmla="*/ 362 w 490"/>
                  <a:gd name="T57" fmla="*/ 30 h 491"/>
                  <a:gd name="T58" fmla="*/ 401 w 490"/>
                  <a:gd name="T59" fmla="*/ 57 h 491"/>
                  <a:gd name="T60" fmla="*/ 434 w 490"/>
                  <a:gd name="T61" fmla="*/ 90 h 491"/>
                  <a:gd name="T62" fmla="*/ 461 w 490"/>
                  <a:gd name="T63" fmla="*/ 129 h 491"/>
                  <a:gd name="T64" fmla="*/ 480 w 490"/>
                  <a:gd name="T65" fmla="*/ 173 h 491"/>
                  <a:gd name="T66" fmla="*/ 489 w 490"/>
                  <a:gd name="T67" fmla="*/ 2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0" h="491">
                    <a:moveTo>
                      <a:pt x="490" y="246"/>
                    </a:moveTo>
                    <a:lnTo>
                      <a:pt x="490" y="246"/>
                    </a:lnTo>
                    <a:lnTo>
                      <a:pt x="489" y="271"/>
                    </a:lnTo>
                    <a:lnTo>
                      <a:pt x="485" y="295"/>
                    </a:lnTo>
                    <a:lnTo>
                      <a:pt x="480" y="318"/>
                    </a:lnTo>
                    <a:lnTo>
                      <a:pt x="471" y="341"/>
                    </a:lnTo>
                    <a:lnTo>
                      <a:pt x="461" y="363"/>
                    </a:lnTo>
                    <a:lnTo>
                      <a:pt x="448" y="383"/>
                    </a:lnTo>
                    <a:lnTo>
                      <a:pt x="434" y="401"/>
                    </a:lnTo>
                    <a:lnTo>
                      <a:pt x="419" y="419"/>
                    </a:lnTo>
                    <a:lnTo>
                      <a:pt x="401" y="435"/>
                    </a:lnTo>
                    <a:lnTo>
                      <a:pt x="383" y="449"/>
                    </a:lnTo>
                    <a:lnTo>
                      <a:pt x="362" y="461"/>
                    </a:lnTo>
                    <a:lnTo>
                      <a:pt x="341" y="472"/>
                    </a:lnTo>
                    <a:lnTo>
                      <a:pt x="318" y="481"/>
                    </a:lnTo>
                    <a:lnTo>
                      <a:pt x="295" y="486"/>
                    </a:lnTo>
                    <a:lnTo>
                      <a:pt x="270" y="489"/>
                    </a:lnTo>
                    <a:lnTo>
                      <a:pt x="245" y="491"/>
                    </a:lnTo>
                    <a:lnTo>
                      <a:pt x="245" y="491"/>
                    </a:lnTo>
                    <a:lnTo>
                      <a:pt x="221" y="489"/>
                    </a:lnTo>
                    <a:lnTo>
                      <a:pt x="196" y="486"/>
                    </a:lnTo>
                    <a:lnTo>
                      <a:pt x="172" y="481"/>
                    </a:lnTo>
                    <a:lnTo>
                      <a:pt x="150" y="472"/>
                    </a:lnTo>
                    <a:lnTo>
                      <a:pt x="129" y="461"/>
                    </a:lnTo>
                    <a:lnTo>
                      <a:pt x="108" y="449"/>
                    </a:lnTo>
                    <a:lnTo>
                      <a:pt x="89" y="435"/>
                    </a:lnTo>
                    <a:lnTo>
                      <a:pt x="72" y="419"/>
                    </a:lnTo>
                    <a:lnTo>
                      <a:pt x="56" y="401"/>
                    </a:lnTo>
                    <a:lnTo>
                      <a:pt x="42" y="383"/>
                    </a:lnTo>
                    <a:lnTo>
                      <a:pt x="29" y="363"/>
                    </a:lnTo>
                    <a:lnTo>
                      <a:pt x="19" y="341"/>
                    </a:lnTo>
                    <a:lnTo>
                      <a:pt x="11" y="318"/>
                    </a:lnTo>
                    <a:lnTo>
                      <a:pt x="5" y="295"/>
                    </a:lnTo>
                    <a:lnTo>
                      <a:pt x="1" y="271"/>
                    </a:lnTo>
                    <a:lnTo>
                      <a:pt x="0" y="246"/>
                    </a:lnTo>
                    <a:lnTo>
                      <a:pt x="0" y="246"/>
                    </a:lnTo>
                    <a:lnTo>
                      <a:pt x="1" y="221"/>
                    </a:lnTo>
                    <a:lnTo>
                      <a:pt x="5" y="197"/>
                    </a:lnTo>
                    <a:lnTo>
                      <a:pt x="11" y="173"/>
                    </a:lnTo>
                    <a:lnTo>
                      <a:pt x="19" y="150"/>
                    </a:lnTo>
                    <a:lnTo>
                      <a:pt x="29" y="129"/>
                    </a:lnTo>
                    <a:lnTo>
                      <a:pt x="42" y="109"/>
                    </a:lnTo>
                    <a:lnTo>
                      <a:pt x="56" y="90"/>
                    </a:lnTo>
                    <a:lnTo>
                      <a:pt x="72" y="72"/>
                    </a:lnTo>
                    <a:lnTo>
                      <a:pt x="89" y="57"/>
                    </a:lnTo>
                    <a:lnTo>
                      <a:pt x="108" y="43"/>
                    </a:lnTo>
                    <a:lnTo>
                      <a:pt x="129" y="30"/>
                    </a:lnTo>
                    <a:lnTo>
                      <a:pt x="150" y="20"/>
                    </a:lnTo>
                    <a:lnTo>
                      <a:pt x="172" y="12"/>
                    </a:lnTo>
                    <a:lnTo>
                      <a:pt x="196" y="5"/>
                    </a:lnTo>
                    <a:lnTo>
                      <a:pt x="221" y="2"/>
                    </a:lnTo>
                    <a:lnTo>
                      <a:pt x="245" y="0"/>
                    </a:lnTo>
                    <a:lnTo>
                      <a:pt x="245" y="0"/>
                    </a:lnTo>
                    <a:lnTo>
                      <a:pt x="270" y="2"/>
                    </a:lnTo>
                    <a:lnTo>
                      <a:pt x="295" y="5"/>
                    </a:lnTo>
                    <a:lnTo>
                      <a:pt x="318" y="12"/>
                    </a:lnTo>
                    <a:lnTo>
                      <a:pt x="341" y="20"/>
                    </a:lnTo>
                    <a:lnTo>
                      <a:pt x="362" y="30"/>
                    </a:lnTo>
                    <a:lnTo>
                      <a:pt x="383" y="43"/>
                    </a:lnTo>
                    <a:lnTo>
                      <a:pt x="401" y="57"/>
                    </a:lnTo>
                    <a:lnTo>
                      <a:pt x="419" y="72"/>
                    </a:lnTo>
                    <a:lnTo>
                      <a:pt x="434" y="90"/>
                    </a:lnTo>
                    <a:lnTo>
                      <a:pt x="448" y="109"/>
                    </a:lnTo>
                    <a:lnTo>
                      <a:pt x="461" y="129"/>
                    </a:lnTo>
                    <a:lnTo>
                      <a:pt x="471" y="150"/>
                    </a:lnTo>
                    <a:lnTo>
                      <a:pt x="480" y="173"/>
                    </a:lnTo>
                    <a:lnTo>
                      <a:pt x="485" y="197"/>
                    </a:lnTo>
                    <a:lnTo>
                      <a:pt x="489" y="221"/>
                    </a:lnTo>
                    <a:lnTo>
                      <a:pt x="490" y="246"/>
                    </a:lnTo>
                    <a:close/>
                  </a:path>
                </a:pathLst>
              </a:custGeom>
              <a:solidFill>
                <a:srgbClr val="EF413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279" name="Freeform 58">
                <a:extLst>
                  <a:ext uri="{FF2B5EF4-FFF2-40B4-BE49-F238E27FC236}">
                    <a16:creationId xmlns:a16="http://schemas.microsoft.com/office/drawing/2014/main" id="{CC2932EB-7DFF-4849-9A24-05F1958DB77F}"/>
                  </a:ext>
                </a:extLst>
              </p:cNvPr>
              <p:cNvSpPr>
                <a:spLocks/>
              </p:cNvSpPr>
              <p:nvPr/>
            </p:nvSpPr>
            <p:spPr bwMode="auto">
              <a:xfrm>
                <a:off x="5473700" y="2351088"/>
                <a:ext cx="777875" cy="779463"/>
              </a:xfrm>
              <a:custGeom>
                <a:avLst/>
                <a:gdLst>
                  <a:gd name="T0" fmla="*/ 490 w 490"/>
                  <a:gd name="T1" fmla="*/ 246 h 491"/>
                  <a:gd name="T2" fmla="*/ 485 w 490"/>
                  <a:gd name="T3" fmla="*/ 295 h 491"/>
                  <a:gd name="T4" fmla="*/ 471 w 490"/>
                  <a:gd name="T5" fmla="*/ 341 h 491"/>
                  <a:gd name="T6" fmla="*/ 448 w 490"/>
                  <a:gd name="T7" fmla="*/ 383 h 491"/>
                  <a:gd name="T8" fmla="*/ 419 w 490"/>
                  <a:gd name="T9" fmla="*/ 419 h 491"/>
                  <a:gd name="T10" fmla="*/ 383 w 490"/>
                  <a:gd name="T11" fmla="*/ 449 h 491"/>
                  <a:gd name="T12" fmla="*/ 341 w 490"/>
                  <a:gd name="T13" fmla="*/ 472 h 491"/>
                  <a:gd name="T14" fmla="*/ 295 w 490"/>
                  <a:gd name="T15" fmla="*/ 486 h 491"/>
                  <a:gd name="T16" fmla="*/ 245 w 490"/>
                  <a:gd name="T17" fmla="*/ 491 h 491"/>
                  <a:gd name="T18" fmla="*/ 221 w 490"/>
                  <a:gd name="T19" fmla="*/ 489 h 491"/>
                  <a:gd name="T20" fmla="*/ 172 w 490"/>
                  <a:gd name="T21" fmla="*/ 481 h 491"/>
                  <a:gd name="T22" fmla="*/ 129 w 490"/>
                  <a:gd name="T23" fmla="*/ 461 h 491"/>
                  <a:gd name="T24" fmla="*/ 89 w 490"/>
                  <a:gd name="T25" fmla="*/ 435 h 491"/>
                  <a:gd name="T26" fmla="*/ 56 w 490"/>
                  <a:gd name="T27" fmla="*/ 401 h 491"/>
                  <a:gd name="T28" fmla="*/ 29 w 490"/>
                  <a:gd name="T29" fmla="*/ 363 h 491"/>
                  <a:gd name="T30" fmla="*/ 11 w 490"/>
                  <a:gd name="T31" fmla="*/ 318 h 491"/>
                  <a:gd name="T32" fmla="*/ 1 w 490"/>
                  <a:gd name="T33" fmla="*/ 271 h 491"/>
                  <a:gd name="T34" fmla="*/ 0 w 490"/>
                  <a:gd name="T35" fmla="*/ 246 h 491"/>
                  <a:gd name="T36" fmla="*/ 5 w 490"/>
                  <a:gd name="T37" fmla="*/ 197 h 491"/>
                  <a:gd name="T38" fmla="*/ 19 w 490"/>
                  <a:gd name="T39" fmla="*/ 150 h 491"/>
                  <a:gd name="T40" fmla="*/ 42 w 490"/>
                  <a:gd name="T41" fmla="*/ 109 h 491"/>
                  <a:gd name="T42" fmla="*/ 72 w 490"/>
                  <a:gd name="T43" fmla="*/ 72 h 491"/>
                  <a:gd name="T44" fmla="*/ 108 w 490"/>
                  <a:gd name="T45" fmla="*/ 43 h 491"/>
                  <a:gd name="T46" fmla="*/ 150 w 490"/>
                  <a:gd name="T47" fmla="*/ 20 h 491"/>
                  <a:gd name="T48" fmla="*/ 196 w 490"/>
                  <a:gd name="T49" fmla="*/ 5 h 491"/>
                  <a:gd name="T50" fmla="*/ 245 w 490"/>
                  <a:gd name="T51" fmla="*/ 0 h 491"/>
                  <a:gd name="T52" fmla="*/ 270 w 490"/>
                  <a:gd name="T53" fmla="*/ 2 h 491"/>
                  <a:gd name="T54" fmla="*/ 318 w 490"/>
                  <a:gd name="T55" fmla="*/ 12 h 491"/>
                  <a:gd name="T56" fmla="*/ 362 w 490"/>
                  <a:gd name="T57" fmla="*/ 30 h 491"/>
                  <a:gd name="T58" fmla="*/ 401 w 490"/>
                  <a:gd name="T59" fmla="*/ 57 h 491"/>
                  <a:gd name="T60" fmla="*/ 434 w 490"/>
                  <a:gd name="T61" fmla="*/ 90 h 491"/>
                  <a:gd name="T62" fmla="*/ 461 w 490"/>
                  <a:gd name="T63" fmla="*/ 129 h 491"/>
                  <a:gd name="T64" fmla="*/ 480 w 490"/>
                  <a:gd name="T65" fmla="*/ 173 h 491"/>
                  <a:gd name="T66" fmla="*/ 489 w 490"/>
                  <a:gd name="T67" fmla="*/ 2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0" h="491">
                    <a:moveTo>
                      <a:pt x="490" y="246"/>
                    </a:moveTo>
                    <a:lnTo>
                      <a:pt x="490" y="246"/>
                    </a:lnTo>
                    <a:lnTo>
                      <a:pt x="489" y="271"/>
                    </a:lnTo>
                    <a:lnTo>
                      <a:pt x="485" y="295"/>
                    </a:lnTo>
                    <a:lnTo>
                      <a:pt x="480" y="318"/>
                    </a:lnTo>
                    <a:lnTo>
                      <a:pt x="471" y="341"/>
                    </a:lnTo>
                    <a:lnTo>
                      <a:pt x="461" y="363"/>
                    </a:lnTo>
                    <a:lnTo>
                      <a:pt x="448" y="383"/>
                    </a:lnTo>
                    <a:lnTo>
                      <a:pt x="434" y="401"/>
                    </a:lnTo>
                    <a:lnTo>
                      <a:pt x="419" y="419"/>
                    </a:lnTo>
                    <a:lnTo>
                      <a:pt x="401" y="435"/>
                    </a:lnTo>
                    <a:lnTo>
                      <a:pt x="383" y="449"/>
                    </a:lnTo>
                    <a:lnTo>
                      <a:pt x="362" y="461"/>
                    </a:lnTo>
                    <a:lnTo>
                      <a:pt x="341" y="472"/>
                    </a:lnTo>
                    <a:lnTo>
                      <a:pt x="318" y="481"/>
                    </a:lnTo>
                    <a:lnTo>
                      <a:pt x="295" y="486"/>
                    </a:lnTo>
                    <a:lnTo>
                      <a:pt x="270" y="489"/>
                    </a:lnTo>
                    <a:lnTo>
                      <a:pt x="245" y="491"/>
                    </a:lnTo>
                    <a:lnTo>
                      <a:pt x="245" y="491"/>
                    </a:lnTo>
                    <a:lnTo>
                      <a:pt x="221" y="489"/>
                    </a:lnTo>
                    <a:lnTo>
                      <a:pt x="196" y="486"/>
                    </a:lnTo>
                    <a:lnTo>
                      <a:pt x="172" y="481"/>
                    </a:lnTo>
                    <a:lnTo>
                      <a:pt x="150" y="472"/>
                    </a:lnTo>
                    <a:lnTo>
                      <a:pt x="129" y="461"/>
                    </a:lnTo>
                    <a:lnTo>
                      <a:pt x="108" y="449"/>
                    </a:lnTo>
                    <a:lnTo>
                      <a:pt x="89" y="435"/>
                    </a:lnTo>
                    <a:lnTo>
                      <a:pt x="72" y="419"/>
                    </a:lnTo>
                    <a:lnTo>
                      <a:pt x="56" y="401"/>
                    </a:lnTo>
                    <a:lnTo>
                      <a:pt x="42" y="383"/>
                    </a:lnTo>
                    <a:lnTo>
                      <a:pt x="29" y="363"/>
                    </a:lnTo>
                    <a:lnTo>
                      <a:pt x="19" y="341"/>
                    </a:lnTo>
                    <a:lnTo>
                      <a:pt x="11" y="318"/>
                    </a:lnTo>
                    <a:lnTo>
                      <a:pt x="5" y="295"/>
                    </a:lnTo>
                    <a:lnTo>
                      <a:pt x="1" y="271"/>
                    </a:lnTo>
                    <a:lnTo>
                      <a:pt x="0" y="246"/>
                    </a:lnTo>
                    <a:lnTo>
                      <a:pt x="0" y="246"/>
                    </a:lnTo>
                    <a:lnTo>
                      <a:pt x="1" y="221"/>
                    </a:lnTo>
                    <a:lnTo>
                      <a:pt x="5" y="197"/>
                    </a:lnTo>
                    <a:lnTo>
                      <a:pt x="11" y="173"/>
                    </a:lnTo>
                    <a:lnTo>
                      <a:pt x="19" y="150"/>
                    </a:lnTo>
                    <a:lnTo>
                      <a:pt x="29" y="129"/>
                    </a:lnTo>
                    <a:lnTo>
                      <a:pt x="42" y="109"/>
                    </a:lnTo>
                    <a:lnTo>
                      <a:pt x="56" y="90"/>
                    </a:lnTo>
                    <a:lnTo>
                      <a:pt x="72" y="72"/>
                    </a:lnTo>
                    <a:lnTo>
                      <a:pt x="89" y="57"/>
                    </a:lnTo>
                    <a:lnTo>
                      <a:pt x="108" y="43"/>
                    </a:lnTo>
                    <a:lnTo>
                      <a:pt x="129" y="30"/>
                    </a:lnTo>
                    <a:lnTo>
                      <a:pt x="150" y="20"/>
                    </a:lnTo>
                    <a:lnTo>
                      <a:pt x="172" y="12"/>
                    </a:lnTo>
                    <a:lnTo>
                      <a:pt x="196" y="5"/>
                    </a:lnTo>
                    <a:lnTo>
                      <a:pt x="221" y="2"/>
                    </a:lnTo>
                    <a:lnTo>
                      <a:pt x="245" y="0"/>
                    </a:lnTo>
                    <a:lnTo>
                      <a:pt x="245" y="0"/>
                    </a:lnTo>
                    <a:lnTo>
                      <a:pt x="270" y="2"/>
                    </a:lnTo>
                    <a:lnTo>
                      <a:pt x="295" y="5"/>
                    </a:lnTo>
                    <a:lnTo>
                      <a:pt x="318" y="12"/>
                    </a:lnTo>
                    <a:lnTo>
                      <a:pt x="341" y="20"/>
                    </a:lnTo>
                    <a:lnTo>
                      <a:pt x="362" y="30"/>
                    </a:lnTo>
                    <a:lnTo>
                      <a:pt x="383" y="43"/>
                    </a:lnTo>
                    <a:lnTo>
                      <a:pt x="401" y="57"/>
                    </a:lnTo>
                    <a:lnTo>
                      <a:pt x="419" y="72"/>
                    </a:lnTo>
                    <a:lnTo>
                      <a:pt x="434" y="90"/>
                    </a:lnTo>
                    <a:lnTo>
                      <a:pt x="448" y="109"/>
                    </a:lnTo>
                    <a:lnTo>
                      <a:pt x="461" y="129"/>
                    </a:lnTo>
                    <a:lnTo>
                      <a:pt x="471" y="150"/>
                    </a:lnTo>
                    <a:lnTo>
                      <a:pt x="480" y="173"/>
                    </a:lnTo>
                    <a:lnTo>
                      <a:pt x="485" y="197"/>
                    </a:lnTo>
                    <a:lnTo>
                      <a:pt x="489" y="221"/>
                    </a:lnTo>
                    <a:lnTo>
                      <a:pt x="490" y="2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280" name="Freeform 59">
                <a:extLst>
                  <a:ext uri="{FF2B5EF4-FFF2-40B4-BE49-F238E27FC236}">
                    <a16:creationId xmlns:a16="http://schemas.microsoft.com/office/drawing/2014/main" id="{9A85ACB6-61B9-4B15-BE9D-3EF750A795DC}"/>
                  </a:ext>
                </a:extLst>
              </p:cNvPr>
              <p:cNvSpPr>
                <a:spLocks/>
              </p:cNvSpPr>
              <p:nvPr/>
            </p:nvSpPr>
            <p:spPr bwMode="auto">
              <a:xfrm>
                <a:off x="5548313" y="2427288"/>
                <a:ext cx="412750" cy="384175"/>
              </a:xfrm>
              <a:custGeom>
                <a:avLst/>
                <a:gdLst>
                  <a:gd name="T0" fmla="*/ 171 w 260"/>
                  <a:gd name="T1" fmla="*/ 0 h 242"/>
                  <a:gd name="T2" fmla="*/ 151 w 260"/>
                  <a:gd name="T3" fmla="*/ 2 h 242"/>
                  <a:gd name="T4" fmla="*/ 133 w 260"/>
                  <a:gd name="T5" fmla="*/ 9 h 242"/>
                  <a:gd name="T6" fmla="*/ 115 w 260"/>
                  <a:gd name="T7" fmla="*/ 18 h 242"/>
                  <a:gd name="T8" fmla="*/ 82 w 260"/>
                  <a:gd name="T9" fmla="*/ 42 h 242"/>
                  <a:gd name="T10" fmla="*/ 54 w 260"/>
                  <a:gd name="T11" fmla="*/ 71 h 242"/>
                  <a:gd name="T12" fmla="*/ 31 w 260"/>
                  <a:gd name="T13" fmla="*/ 106 h 242"/>
                  <a:gd name="T14" fmla="*/ 20 w 260"/>
                  <a:gd name="T15" fmla="*/ 122 h 242"/>
                  <a:gd name="T16" fmla="*/ 8 w 260"/>
                  <a:gd name="T17" fmla="*/ 158 h 242"/>
                  <a:gd name="T18" fmla="*/ 1 w 260"/>
                  <a:gd name="T19" fmla="*/ 187 h 242"/>
                  <a:gd name="T20" fmla="*/ 0 w 260"/>
                  <a:gd name="T21" fmla="*/ 214 h 242"/>
                  <a:gd name="T22" fmla="*/ 2 w 260"/>
                  <a:gd name="T23" fmla="*/ 223 h 242"/>
                  <a:gd name="T24" fmla="*/ 8 w 260"/>
                  <a:gd name="T25" fmla="*/ 231 h 242"/>
                  <a:gd name="T26" fmla="*/ 23 w 260"/>
                  <a:gd name="T27" fmla="*/ 240 h 242"/>
                  <a:gd name="T28" fmla="*/ 41 w 260"/>
                  <a:gd name="T29" fmla="*/ 242 h 242"/>
                  <a:gd name="T30" fmla="*/ 59 w 260"/>
                  <a:gd name="T31" fmla="*/ 237 h 242"/>
                  <a:gd name="T32" fmla="*/ 66 w 260"/>
                  <a:gd name="T33" fmla="*/ 233 h 242"/>
                  <a:gd name="T34" fmla="*/ 79 w 260"/>
                  <a:gd name="T35" fmla="*/ 222 h 242"/>
                  <a:gd name="T36" fmla="*/ 85 w 260"/>
                  <a:gd name="T37" fmla="*/ 205 h 242"/>
                  <a:gd name="T38" fmla="*/ 87 w 260"/>
                  <a:gd name="T39" fmla="*/ 195 h 242"/>
                  <a:gd name="T40" fmla="*/ 88 w 260"/>
                  <a:gd name="T41" fmla="*/ 175 h 242"/>
                  <a:gd name="T42" fmla="*/ 92 w 260"/>
                  <a:gd name="T43" fmla="*/ 166 h 242"/>
                  <a:gd name="T44" fmla="*/ 96 w 260"/>
                  <a:gd name="T45" fmla="*/ 162 h 242"/>
                  <a:gd name="T46" fmla="*/ 114 w 260"/>
                  <a:gd name="T47" fmla="*/ 154 h 242"/>
                  <a:gd name="T48" fmla="*/ 138 w 260"/>
                  <a:gd name="T49" fmla="*/ 149 h 242"/>
                  <a:gd name="T50" fmla="*/ 161 w 260"/>
                  <a:gd name="T51" fmla="*/ 145 h 242"/>
                  <a:gd name="T52" fmla="*/ 197 w 260"/>
                  <a:gd name="T53" fmla="*/ 143 h 242"/>
                  <a:gd name="T54" fmla="*/ 220 w 260"/>
                  <a:gd name="T55" fmla="*/ 138 h 242"/>
                  <a:gd name="T56" fmla="*/ 230 w 260"/>
                  <a:gd name="T57" fmla="*/ 132 h 242"/>
                  <a:gd name="T58" fmla="*/ 240 w 260"/>
                  <a:gd name="T59" fmla="*/ 126 h 242"/>
                  <a:gd name="T60" fmla="*/ 248 w 260"/>
                  <a:gd name="T61" fmla="*/ 116 h 242"/>
                  <a:gd name="T62" fmla="*/ 258 w 260"/>
                  <a:gd name="T63" fmla="*/ 89 h 242"/>
                  <a:gd name="T64" fmla="*/ 259 w 260"/>
                  <a:gd name="T65" fmla="*/ 61 h 242"/>
                  <a:gd name="T66" fmla="*/ 253 w 260"/>
                  <a:gd name="T67" fmla="*/ 37 h 242"/>
                  <a:gd name="T68" fmla="*/ 246 w 260"/>
                  <a:gd name="T69" fmla="*/ 26 h 242"/>
                  <a:gd name="T70" fmla="*/ 230 w 260"/>
                  <a:gd name="T71" fmla="*/ 11 h 242"/>
                  <a:gd name="T72" fmla="*/ 207 w 260"/>
                  <a:gd name="T73" fmla="*/ 2 h 242"/>
                  <a:gd name="T74" fmla="*/ 183 w 260"/>
                  <a:gd name="T7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0" h="242">
                    <a:moveTo>
                      <a:pt x="171" y="0"/>
                    </a:moveTo>
                    <a:lnTo>
                      <a:pt x="171" y="0"/>
                    </a:lnTo>
                    <a:lnTo>
                      <a:pt x="161" y="1"/>
                    </a:lnTo>
                    <a:lnTo>
                      <a:pt x="151" y="2"/>
                    </a:lnTo>
                    <a:lnTo>
                      <a:pt x="142" y="5"/>
                    </a:lnTo>
                    <a:lnTo>
                      <a:pt x="133" y="9"/>
                    </a:lnTo>
                    <a:lnTo>
                      <a:pt x="133" y="9"/>
                    </a:lnTo>
                    <a:lnTo>
                      <a:pt x="115" y="18"/>
                    </a:lnTo>
                    <a:lnTo>
                      <a:pt x="98" y="29"/>
                    </a:lnTo>
                    <a:lnTo>
                      <a:pt x="82" y="42"/>
                    </a:lnTo>
                    <a:lnTo>
                      <a:pt x="68" y="56"/>
                    </a:lnTo>
                    <a:lnTo>
                      <a:pt x="54" y="71"/>
                    </a:lnTo>
                    <a:lnTo>
                      <a:pt x="41" y="88"/>
                    </a:lnTo>
                    <a:lnTo>
                      <a:pt x="31" y="106"/>
                    </a:lnTo>
                    <a:lnTo>
                      <a:pt x="20" y="122"/>
                    </a:lnTo>
                    <a:lnTo>
                      <a:pt x="20" y="122"/>
                    </a:lnTo>
                    <a:lnTo>
                      <a:pt x="13" y="144"/>
                    </a:lnTo>
                    <a:lnTo>
                      <a:pt x="8" y="158"/>
                    </a:lnTo>
                    <a:lnTo>
                      <a:pt x="4" y="172"/>
                    </a:lnTo>
                    <a:lnTo>
                      <a:pt x="1" y="187"/>
                    </a:lnTo>
                    <a:lnTo>
                      <a:pt x="0" y="201"/>
                    </a:lnTo>
                    <a:lnTo>
                      <a:pt x="0" y="214"/>
                    </a:lnTo>
                    <a:lnTo>
                      <a:pt x="1" y="219"/>
                    </a:lnTo>
                    <a:lnTo>
                      <a:pt x="2" y="223"/>
                    </a:lnTo>
                    <a:lnTo>
                      <a:pt x="2" y="223"/>
                    </a:lnTo>
                    <a:lnTo>
                      <a:pt x="8" y="231"/>
                    </a:lnTo>
                    <a:lnTo>
                      <a:pt x="15" y="237"/>
                    </a:lnTo>
                    <a:lnTo>
                      <a:pt x="23" y="240"/>
                    </a:lnTo>
                    <a:lnTo>
                      <a:pt x="32" y="242"/>
                    </a:lnTo>
                    <a:lnTo>
                      <a:pt x="41" y="242"/>
                    </a:lnTo>
                    <a:lnTo>
                      <a:pt x="50" y="240"/>
                    </a:lnTo>
                    <a:lnTo>
                      <a:pt x="59" y="237"/>
                    </a:lnTo>
                    <a:lnTo>
                      <a:pt x="66" y="233"/>
                    </a:lnTo>
                    <a:lnTo>
                      <a:pt x="66" y="233"/>
                    </a:lnTo>
                    <a:lnTo>
                      <a:pt x="73" y="228"/>
                    </a:lnTo>
                    <a:lnTo>
                      <a:pt x="79" y="222"/>
                    </a:lnTo>
                    <a:lnTo>
                      <a:pt x="83" y="214"/>
                    </a:lnTo>
                    <a:lnTo>
                      <a:pt x="85" y="205"/>
                    </a:lnTo>
                    <a:lnTo>
                      <a:pt x="85" y="205"/>
                    </a:lnTo>
                    <a:lnTo>
                      <a:pt x="87" y="195"/>
                    </a:lnTo>
                    <a:lnTo>
                      <a:pt x="87" y="185"/>
                    </a:lnTo>
                    <a:lnTo>
                      <a:pt x="88" y="175"/>
                    </a:lnTo>
                    <a:lnTo>
                      <a:pt x="89" y="169"/>
                    </a:lnTo>
                    <a:lnTo>
                      <a:pt x="92" y="166"/>
                    </a:lnTo>
                    <a:lnTo>
                      <a:pt x="92" y="166"/>
                    </a:lnTo>
                    <a:lnTo>
                      <a:pt x="96" y="162"/>
                    </a:lnTo>
                    <a:lnTo>
                      <a:pt x="101" y="158"/>
                    </a:lnTo>
                    <a:lnTo>
                      <a:pt x="114" y="154"/>
                    </a:lnTo>
                    <a:lnTo>
                      <a:pt x="138" y="149"/>
                    </a:lnTo>
                    <a:lnTo>
                      <a:pt x="138" y="149"/>
                    </a:lnTo>
                    <a:lnTo>
                      <a:pt x="149" y="146"/>
                    </a:lnTo>
                    <a:lnTo>
                      <a:pt x="161" y="145"/>
                    </a:lnTo>
                    <a:lnTo>
                      <a:pt x="184" y="144"/>
                    </a:lnTo>
                    <a:lnTo>
                      <a:pt x="197" y="143"/>
                    </a:lnTo>
                    <a:lnTo>
                      <a:pt x="208" y="140"/>
                    </a:lnTo>
                    <a:lnTo>
                      <a:pt x="220" y="138"/>
                    </a:lnTo>
                    <a:lnTo>
                      <a:pt x="230" y="132"/>
                    </a:lnTo>
                    <a:lnTo>
                      <a:pt x="230" y="132"/>
                    </a:lnTo>
                    <a:lnTo>
                      <a:pt x="235" y="130"/>
                    </a:lnTo>
                    <a:lnTo>
                      <a:pt x="240" y="126"/>
                    </a:lnTo>
                    <a:lnTo>
                      <a:pt x="244" y="121"/>
                    </a:lnTo>
                    <a:lnTo>
                      <a:pt x="248" y="116"/>
                    </a:lnTo>
                    <a:lnTo>
                      <a:pt x="254" y="103"/>
                    </a:lnTo>
                    <a:lnTo>
                      <a:pt x="258" y="89"/>
                    </a:lnTo>
                    <a:lnTo>
                      <a:pt x="260" y="75"/>
                    </a:lnTo>
                    <a:lnTo>
                      <a:pt x="259" y="61"/>
                    </a:lnTo>
                    <a:lnTo>
                      <a:pt x="258" y="48"/>
                    </a:lnTo>
                    <a:lnTo>
                      <a:pt x="253" y="37"/>
                    </a:lnTo>
                    <a:lnTo>
                      <a:pt x="253" y="37"/>
                    </a:lnTo>
                    <a:lnTo>
                      <a:pt x="246" y="26"/>
                    </a:lnTo>
                    <a:lnTo>
                      <a:pt x="239" y="18"/>
                    </a:lnTo>
                    <a:lnTo>
                      <a:pt x="230" y="11"/>
                    </a:lnTo>
                    <a:lnTo>
                      <a:pt x="218" y="6"/>
                    </a:lnTo>
                    <a:lnTo>
                      <a:pt x="207" y="2"/>
                    </a:lnTo>
                    <a:lnTo>
                      <a:pt x="195" y="0"/>
                    </a:lnTo>
                    <a:lnTo>
                      <a:pt x="183" y="0"/>
                    </a:lnTo>
                    <a:lnTo>
                      <a:pt x="171" y="0"/>
                    </a:lnTo>
                    <a:close/>
                  </a:path>
                </a:pathLst>
              </a:custGeom>
              <a:solidFill>
                <a:srgbClr val="F58683"/>
              </a:solidFill>
              <a:ln>
                <a:noFill/>
              </a:ln>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281" name="Freeform 60">
                <a:extLst>
                  <a:ext uri="{FF2B5EF4-FFF2-40B4-BE49-F238E27FC236}">
                    <a16:creationId xmlns:a16="http://schemas.microsoft.com/office/drawing/2014/main" id="{11EF4496-3395-4852-A02E-633A03AF145A}"/>
                  </a:ext>
                </a:extLst>
              </p:cNvPr>
              <p:cNvSpPr>
                <a:spLocks/>
              </p:cNvSpPr>
              <p:nvPr/>
            </p:nvSpPr>
            <p:spPr bwMode="auto">
              <a:xfrm>
                <a:off x="5548313" y="2427288"/>
                <a:ext cx="412750" cy="384175"/>
              </a:xfrm>
              <a:custGeom>
                <a:avLst/>
                <a:gdLst>
                  <a:gd name="T0" fmla="*/ 171 w 260"/>
                  <a:gd name="T1" fmla="*/ 0 h 242"/>
                  <a:gd name="T2" fmla="*/ 151 w 260"/>
                  <a:gd name="T3" fmla="*/ 2 h 242"/>
                  <a:gd name="T4" fmla="*/ 133 w 260"/>
                  <a:gd name="T5" fmla="*/ 9 h 242"/>
                  <a:gd name="T6" fmla="*/ 115 w 260"/>
                  <a:gd name="T7" fmla="*/ 18 h 242"/>
                  <a:gd name="T8" fmla="*/ 82 w 260"/>
                  <a:gd name="T9" fmla="*/ 42 h 242"/>
                  <a:gd name="T10" fmla="*/ 54 w 260"/>
                  <a:gd name="T11" fmla="*/ 71 h 242"/>
                  <a:gd name="T12" fmla="*/ 31 w 260"/>
                  <a:gd name="T13" fmla="*/ 106 h 242"/>
                  <a:gd name="T14" fmla="*/ 20 w 260"/>
                  <a:gd name="T15" fmla="*/ 122 h 242"/>
                  <a:gd name="T16" fmla="*/ 8 w 260"/>
                  <a:gd name="T17" fmla="*/ 158 h 242"/>
                  <a:gd name="T18" fmla="*/ 1 w 260"/>
                  <a:gd name="T19" fmla="*/ 187 h 242"/>
                  <a:gd name="T20" fmla="*/ 0 w 260"/>
                  <a:gd name="T21" fmla="*/ 214 h 242"/>
                  <a:gd name="T22" fmla="*/ 2 w 260"/>
                  <a:gd name="T23" fmla="*/ 223 h 242"/>
                  <a:gd name="T24" fmla="*/ 8 w 260"/>
                  <a:gd name="T25" fmla="*/ 231 h 242"/>
                  <a:gd name="T26" fmla="*/ 23 w 260"/>
                  <a:gd name="T27" fmla="*/ 240 h 242"/>
                  <a:gd name="T28" fmla="*/ 41 w 260"/>
                  <a:gd name="T29" fmla="*/ 242 h 242"/>
                  <a:gd name="T30" fmla="*/ 59 w 260"/>
                  <a:gd name="T31" fmla="*/ 237 h 242"/>
                  <a:gd name="T32" fmla="*/ 66 w 260"/>
                  <a:gd name="T33" fmla="*/ 233 h 242"/>
                  <a:gd name="T34" fmla="*/ 79 w 260"/>
                  <a:gd name="T35" fmla="*/ 222 h 242"/>
                  <a:gd name="T36" fmla="*/ 85 w 260"/>
                  <a:gd name="T37" fmla="*/ 205 h 242"/>
                  <a:gd name="T38" fmla="*/ 87 w 260"/>
                  <a:gd name="T39" fmla="*/ 195 h 242"/>
                  <a:gd name="T40" fmla="*/ 88 w 260"/>
                  <a:gd name="T41" fmla="*/ 175 h 242"/>
                  <a:gd name="T42" fmla="*/ 92 w 260"/>
                  <a:gd name="T43" fmla="*/ 166 h 242"/>
                  <a:gd name="T44" fmla="*/ 96 w 260"/>
                  <a:gd name="T45" fmla="*/ 162 h 242"/>
                  <a:gd name="T46" fmla="*/ 114 w 260"/>
                  <a:gd name="T47" fmla="*/ 154 h 242"/>
                  <a:gd name="T48" fmla="*/ 138 w 260"/>
                  <a:gd name="T49" fmla="*/ 149 h 242"/>
                  <a:gd name="T50" fmla="*/ 161 w 260"/>
                  <a:gd name="T51" fmla="*/ 145 h 242"/>
                  <a:gd name="T52" fmla="*/ 197 w 260"/>
                  <a:gd name="T53" fmla="*/ 143 h 242"/>
                  <a:gd name="T54" fmla="*/ 220 w 260"/>
                  <a:gd name="T55" fmla="*/ 138 h 242"/>
                  <a:gd name="T56" fmla="*/ 230 w 260"/>
                  <a:gd name="T57" fmla="*/ 132 h 242"/>
                  <a:gd name="T58" fmla="*/ 240 w 260"/>
                  <a:gd name="T59" fmla="*/ 126 h 242"/>
                  <a:gd name="T60" fmla="*/ 248 w 260"/>
                  <a:gd name="T61" fmla="*/ 116 h 242"/>
                  <a:gd name="T62" fmla="*/ 258 w 260"/>
                  <a:gd name="T63" fmla="*/ 89 h 242"/>
                  <a:gd name="T64" fmla="*/ 259 w 260"/>
                  <a:gd name="T65" fmla="*/ 61 h 242"/>
                  <a:gd name="T66" fmla="*/ 253 w 260"/>
                  <a:gd name="T67" fmla="*/ 37 h 242"/>
                  <a:gd name="T68" fmla="*/ 246 w 260"/>
                  <a:gd name="T69" fmla="*/ 26 h 242"/>
                  <a:gd name="T70" fmla="*/ 230 w 260"/>
                  <a:gd name="T71" fmla="*/ 11 h 242"/>
                  <a:gd name="T72" fmla="*/ 207 w 260"/>
                  <a:gd name="T73" fmla="*/ 2 h 242"/>
                  <a:gd name="T74" fmla="*/ 183 w 260"/>
                  <a:gd name="T7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0" h="242">
                    <a:moveTo>
                      <a:pt x="171" y="0"/>
                    </a:moveTo>
                    <a:lnTo>
                      <a:pt x="171" y="0"/>
                    </a:lnTo>
                    <a:lnTo>
                      <a:pt x="161" y="1"/>
                    </a:lnTo>
                    <a:lnTo>
                      <a:pt x="151" y="2"/>
                    </a:lnTo>
                    <a:lnTo>
                      <a:pt x="142" y="5"/>
                    </a:lnTo>
                    <a:lnTo>
                      <a:pt x="133" y="9"/>
                    </a:lnTo>
                    <a:lnTo>
                      <a:pt x="133" y="9"/>
                    </a:lnTo>
                    <a:lnTo>
                      <a:pt x="115" y="18"/>
                    </a:lnTo>
                    <a:lnTo>
                      <a:pt x="98" y="29"/>
                    </a:lnTo>
                    <a:lnTo>
                      <a:pt x="82" y="42"/>
                    </a:lnTo>
                    <a:lnTo>
                      <a:pt x="68" y="56"/>
                    </a:lnTo>
                    <a:lnTo>
                      <a:pt x="54" y="71"/>
                    </a:lnTo>
                    <a:lnTo>
                      <a:pt x="41" y="88"/>
                    </a:lnTo>
                    <a:lnTo>
                      <a:pt x="31" y="106"/>
                    </a:lnTo>
                    <a:lnTo>
                      <a:pt x="20" y="122"/>
                    </a:lnTo>
                    <a:lnTo>
                      <a:pt x="20" y="122"/>
                    </a:lnTo>
                    <a:lnTo>
                      <a:pt x="13" y="144"/>
                    </a:lnTo>
                    <a:lnTo>
                      <a:pt x="8" y="158"/>
                    </a:lnTo>
                    <a:lnTo>
                      <a:pt x="4" y="172"/>
                    </a:lnTo>
                    <a:lnTo>
                      <a:pt x="1" y="187"/>
                    </a:lnTo>
                    <a:lnTo>
                      <a:pt x="0" y="201"/>
                    </a:lnTo>
                    <a:lnTo>
                      <a:pt x="0" y="214"/>
                    </a:lnTo>
                    <a:lnTo>
                      <a:pt x="1" y="219"/>
                    </a:lnTo>
                    <a:lnTo>
                      <a:pt x="2" y="223"/>
                    </a:lnTo>
                    <a:lnTo>
                      <a:pt x="2" y="223"/>
                    </a:lnTo>
                    <a:lnTo>
                      <a:pt x="8" y="231"/>
                    </a:lnTo>
                    <a:lnTo>
                      <a:pt x="15" y="237"/>
                    </a:lnTo>
                    <a:lnTo>
                      <a:pt x="23" y="240"/>
                    </a:lnTo>
                    <a:lnTo>
                      <a:pt x="32" y="242"/>
                    </a:lnTo>
                    <a:lnTo>
                      <a:pt x="41" y="242"/>
                    </a:lnTo>
                    <a:lnTo>
                      <a:pt x="50" y="240"/>
                    </a:lnTo>
                    <a:lnTo>
                      <a:pt x="59" y="237"/>
                    </a:lnTo>
                    <a:lnTo>
                      <a:pt x="66" y="233"/>
                    </a:lnTo>
                    <a:lnTo>
                      <a:pt x="66" y="233"/>
                    </a:lnTo>
                    <a:lnTo>
                      <a:pt x="73" y="228"/>
                    </a:lnTo>
                    <a:lnTo>
                      <a:pt x="79" y="222"/>
                    </a:lnTo>
                    <a:lnTo>
                      <a:pt x="83" y="214"/>
                    </a:lnTo>
                    <a:lnTo>
                      <a:pt x="85" y="205"/>
                    </a:lnTo>
                    <a:lnTo>
                      <a:pt x="85" y="205"/>
                    </a:lnTo>
                    <a:lnTo>
                      <a:pt x="87" y="195"/>
                    </a:lnTo>
                    <a:lnTo>
                      <a:pt x="87" y="185"/>
                    </a:lnTo>
                    <a:lnTo>
                      <a:pt x="88" y="175"/>
                    </a:lnTo>
                    <a:lnTo>
                      <a:pt x="89" y="169"/>
                    </a:lnTo>
                    <a:lnTo>
                      <a:pt x="92" y="166"/>
                    </a:lnTo>
                    <a:lnTo>
                      <a:pt x="92" y="166"/>
                    </a:lnTo>
                    <a:lnTo>
                      <a:pt x="96" y="162"/>
                    </a:lnTo>
                    <a:lnTo>
                      <a:pt x="101" y="158"/>
                    </a:lnTo>
                    <a:lnTo>
                      <a:pt x="114" y="154"/>
                    </a:lnTo>
                    <a:lnTo>
                      <a:pt x="138" y="149"/>
                    </a:lnTo>
                    <a:lnTo>
                      <a:pt x="138" y="149"/>
                    </a:lnTo>
                    <a:lnTo>
                      <a:pt x="149" y="146"/>
                    </a:lnTo>
                    <a:lnTo>
                      <a:pt x="161" y="145"/>
                    </a:lnTo>
                    <a:lnTo>
                      <a:pt x="184" y="144"/>
                    </a:lnTo>
                    <a:lnTo>
                      <a:pt x="197" y="143"/>
                    </a:lnTo>
                    <a:lnTo>
                      <a:pt x="208" y="140"/>
                    </a:lnTo>
                    <a:lnTo>
                      <a:pt x="220" y="138"/>
                    </a:lnTo>
                    <a:lnTo>
                      <a:pt x="230" y="132"/>
                    </a:lnTo>
                    <a:lnTo>
                      <a:pt x="230" y="132"/>
                    </a:lnTo>
                    <a:lnTo>
                      <a:pt x="235" y="130"/>
                    </a:lnTo>
                    <a:lnTo>
                      <a:pt x="240" y="126"/>
                    </a:lnTo>
                    <a:lnTo>
                      <a:pt x="244" y="121"/>
                    </a:lnTo>
                    <a:lnTo>
                      <a:pt x="248" y="116"/>
                    </a:lnTo>
                    <a:lnTo>
                      <a:pt x="254" y="103"/>
                    </a:lnTo>
                    <a:lnTo>
                      <a:pt x="258" y="89"/>
                    </a:lnTo>
                    <a:lnTo>
                      <a:pt x="260" y="75"/>
                    </a:lnTo>
                    <a:lnTo>
                      <a:pt x="259" y="61"/>
                    </a:lnTo>
                    <a:lnTo>
                      <a:pt x="258" y="48"/>
                    </a:lnTo>
                    <a:lnTo>
                      <a:pt x="253" y="37"/>
                    </a:lnTo>
                    <a:lnTo>
                      <a:pt x="253" y="37"/>
                    </a:lnTo>
                    <a:lnTo>
                      <a:pt x="246" y="26"/>
                    </a:lnTo>
                    <a:lnTo>
                      <a:pt x="239" y="18"/>
                    </a:lnTo>
                    <a:lnTo>
                      <a:pt x="230" y="11"/>
                    </a:lnTo>
                    <a:lnTo>
                      <a:pt x="218" y="6"/>
                    </a:lnTo>
                    <a:lnTo>
                      <a:pt x="207" y="2"/>
                    </a:lnTo>
                    <a:lnTo>
                      <a:pt x="195" y="0"/>
                    </a:lnTo>
                    <a:lnTo>
                      <a:pt x="183" y="0"/>
                    </a:lnTo>
                    <a:lnTo>
                      <a:pt x="1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sp>
          <p:nvSpPr>
            <p:cNvPr id="282" name="TextBox 281">
              <a:extLst>
                <a:ext uri="{FF2B5EF4-FFF2-40B4-BE49-F238E27FC236}">
                  <a16:creationId xmlns:a16="http://schemas.microsoft.com/office/drawing/2014/main" id="{085F9B4E-D927-4D39-9548-1B07DC5E25ED}"/>
                </a:ext>
              </a:extLst>
            </p:cNvPr>
            <p:cNvSpPr txBox="1"/>
            <p:nvPr/>
          </p:nvSpPr>
          <p:spPr>
            <a:xfrm>
              <a:off x="2066067" y="4321476"/>
              <a:ext cx="338234" cy="147733"/>
            </a:xfrm>
            <a:prstGeom prst="rect">
              <a:avLst/>
            </a:prstGeom>
            <a:noFill/>
          </p:spPr>
          <p:txBody>
            <a:bodyPr wrap="none" lIns="0" tIns="0" rIns="0" bIns="0" rtlCol="0">
              <a:spAutoFit/>
            </a:bodyPr>
            <a:lstStyle/>
            <a:p>
              <a:pPr algn="ctr" defTabSz="685800">
                <a:lnSpc>
                  <a:spcPct val="80000"/>
                </a:lnSpc>
                <a:defRPr/>
              </a:pPr>
              <a:r>
                <a:rPr lang="en-US" sz="1200" b="1"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a:cs typeface="Arial"/>
                </a:rPr>
                <a:t>B cell</a:t>
              </a:r>
            </a:p>
          </p:txBody>
        </p:sp>
        <p:grpSp>
          <p:nvGrpSpPr>
            <p:cNvPr id="288" name="Group 287">
              <a:extLst>
                <a:ext uri="{FF2B5EF4-FFF2-40B4-BE49-F238E27FC236}">
                  <a16:creationId xmlns:a16="http://schemas.microsoft.com/office/drawing/2014/main" id="{22B31020-3BF3-43B4-BECE-D5C3B668F0C4}"/>
                </a:ext>
              </a:extLst>
            </p:cNvPr>
            <p:cNvGrpSpPr/>
            <p:nvPr/>
          </p:nvGrpSpPr>
          <p:grpSpPr>
            <a:xfrm rot="5400000">
              <a:off x="2959486" y="4423243"/>
              <a:ext cx="729854" cy="697706"/>
              <a:chOff x="692150" y="3313117"/>
              <a:chExt cx="973138" cy="930275"/>
            </a:xfrm>
          </p:grpSpPr>
          <p:sp>
            <p:nvSpPr>
              <p:cNvPr id="289" name="Freeform 23">
                <a:extLst>
                  <a:ext uri="{FF2B5EF4-FFF2-40B4-BE49-F238E27FC236}">
                    <a16:creationId xmlns:a16="http://schemas.microsoft.com/office/drawing/2014/main" id="{F24AA00E-34CF-40DC-8DDA-B24C109FF708}"/>
                  </a:ext>
                </a:extLst>
              </p:cNvPr>
              <p:cNvSpPr>
                <a:spLocks/>
              </p:cNvSpPr>
              <p:nvPr/>
            </p:nvSpPr>
            <p:spPr bwMode="auto">
              <a:xfrm>
                <a:off x="692150" y="3313117"/>
                <a:ext cx="973138" cy="930275"/>
              </a:xfrm>
              <a:custGeom>
                <a:avLst/>
                <a:gdLst>
                  <a:gd name="T0" fmla="*/ 93 w 613"/>
                  <a:gd name="T1" fmla="*/ 139 h 586"/>
                  <a:gd name="T2" fmla="*/ 84 w 613"/>
                  <a:gd name="T3" fmla="*/ 180 h 586"/>
                  <a:gd name="T4" fmla="*/ 25 w 613"/>
                  <a:gd name="T5" fmla="*/ 203 h 586"/>
                  <a:gd name="T6" fmla="*/ 0 w 613"/>
                  <a:gd name="T7" fmla="*/ 222 h 586"/>
                  <a:gd name="T8" fmla="*/ 24 w 613"/>
                  <a:gd name="T9" fmla="*/ 245 h 586"/>
                  <a:gd name="T10" fmla="*/ 31 w 613"/>
                  <a:gd name="T11" fmla="*/ 276 h 586"/>
                  <a:gd name="T12" fmla="*/ 38 w 613"/>
                  <a:gd name="T13" fmla="*/ 285 h 586"/>
                  <a:gd name="T14" fmla="*/ 35 w 613"/>
                  <a:gd name="T15" fmla="*/ 328 h 586"/>
                  <a:gd name="T16" fmla="*/ 23 w 613"/>
                  <a:gd name="T17" fmla="*/ 379 h 586"/>
                  <a:gd name="T18" fmla="*/ 52 w 613"/>
                  <a:gd name="T19" fmla="*/ 390 h 586"/>
                  <a:gd name="T20" fmla="*/ 72 w 613"/>
                  <a:gd name="T21" fmla="*/ 415 h 586"/>
                  <a:gd name="T22" fmla="*/ 103 w 613"/>
                  <a:gd name="T23" fmla="*/ 430 h 586"/>
                  <a:gd name="T24" fmla="*/ 109 w 613"/>
                  <a:gd name="T25" fmla="*/ 473 h 586"/>
                  <a:gd name="T26" fmla="*/ 148 w 613"/>
                  <a:gd name="T27" fmla="*/ 497 h 586"/>
                  <a:gd name="T28" fmla="*/ 219 w 613"/>
                  <a:gd name="T29" fmla="*/ 505 h 586"/>
                  <a:gd name="T30" fmla="*/ 241 w 613"/>
                  <a:gd name="T31" fmla="*/ 543 h 586"/>
                  <a:gd name="T32" fmla="*/ 261 w 613"/>
                  <a:gd name="T33" fmla="*/ 548 h 586"/>
                  <a:gd name="T34" fmla="*/ 281 w 613"/>
                  <a:gd name="T35" fmla="*/ 525 h 586"/>
                  <a:gd name="T36" fmla="*/ 306 w 613"/>
                  <a:gd name="T37" fmla="*/ 552 h 586"/>
                  <a:gd name="T38" fmla="*/ 330 w 613"/>
                  <a:gd name="T39" fmla="*/ 586 h 586"/>
                  <a:gd name="T40" fmla="*/ 349 w 613"/>
                  <a:gd name="T41" fmla="*/ 568 h 586"/>
                  <a:gd name="T42" fmla="*/ 358 w 613"/>
                  <a:gd name="T43" fmla="*/ 521 h 586"/>
                  <a:gd name="T44" fmla="*/ 390 w 613"/>
                  <a:gd name="T45" fmla="*/ 505 h 586"/>
                  <a:gd name="T46" fmla="*/ 427 w 613"/>
                  <a:gd name="T47" fmla="*/ 553 h 586"/>
                  <a:gd name="T48" fmla="*/ 461 w 613"/>
                  <a:gd name="T49" fmla="*/ 567 h 586"/>
                  <a:gd name="T50" fmla="*/ 472 w 613"/>
                  <a:gd name="T51" fmla="*/ 524 h 586"/>
                  <a:gd name="T52" fmla="*/ 481 w 613"/>
                  <a:gd name="T53" fmla="*/ 478 h 586"/>
                  <a:gd name="T54" fmla="*/ 517 w 613"/>
                  <a:gd name="T55" fmla="*/ 479 h 586"/>
                  <a:gd name="T56" fmla="*/ 551 w 613"/>
                  <a:gd name="T57" fmla="*/ 473 h 586"/>
                  <a:gd name="T58" fmla="*/ 547 w 613"/>
                  <a:gd name="T59" fmla="*/ 425 h 586"/>
                  <a:gd name="T60" fmla="*/ 574 w 613"/>
                  <a:gd name="T61" fmla="*/ 393 h 586"/>
                  <a:gd name="T62" fmla="*/ 568 w 613"/>
                  <a:gd name="T63" fmla="*/ 367 h 586"/>
                  <a:gd name="T64" fmla="*/ 600 w 613"/>
                  <a:gd name="T65" fmla="*/ 330 h 586"/>
                  <a:gd name="T66" fmla="*/ 610 w 613"/>
                  <a:gd name="T67" fmla="*/ 305 h 586"/>
                  <a:gd name="T68" fmla="*/ 579 w 613"/>
                  <a:gd name="T69" fmla="*/ 307 h 586"/>
                  <a:gd name="T70" fmla="*/ 569 w 613"/>
                  <a:gd name="T71" fmla="*/ 287 h 586"/>
                  <a:gd name="T72" fmla="*/ 596 w 613"/>
                  <a:gd name="T73" fmla="*/ 256 h 586"/>
                  <a:gd name="T74" fmla="*/ 582 w 613"/>
                  <a:gd name="T75" fmla="*/ 229 h 586"/>
                  <a:gd name="T76" fmla="*/ 550 w 613"/>
                  <a:gd name="T77" fmla="*/ 202 h 586"/>
                  <a:gd name="T78" fmla="*/ 576 w 613"/>
                  <a:gd name="T79" fmla="*/ 176 h 586"/>
                  <a:gd name="T80" fmla="*/ 591 w 613"/>
                  <a:gd name="T81" fmla="*/ 153 h 586"/>
                  <a:gd name="T82" fmla="*/ 567 w 613"/>
                  <a:gd name="T83" fmla="*/ 146 h 586"/>
                  <a:gd name="T84" fmla="*/ 510 w 613"/>
                  <a:gd name="T85" fmla="*/ 165 h 586"/>
                  <a:gd name="T86" fmla="*/ 509 w 613"/>
                  <a:gd name="T87" fmla="*/ 152 h 586"/>
                  <a:gd name="T88" fmla="*/ 516 w 613"/>
                  <a:gd name="T89" fmla="*/ 109 h 586"/>
                  <a:gd name="T90" fmla="*/ 485 w 613"/>
                  <a:gd name="T91" fmla="*/ 100 h 586"/>
                  <a:gd name="T92" fmla="*/ 463 w 613"/>
                  <a:gd name="T93" fmla="*/ 69 h 586"/>
                  <a:gd name="T94" fmla="*/ 439 w 613"/>
                  <a:gd name="T95" fmla="*/ 41 h 586"/>
                  <a:gd name="T96" fmla="*/ 395 w 613"/>
                  <a:gd name="T97" fmla="*/ 65 h 586"/>
                  <a:gd name="T98" fmla="*/ 361 w 613"/>
                  <a:gd name="T99" fmla="*/ 47 h 586"/>
                  <a:gd name="T100" fmla="*/ 337 w 613"/>
                  <a:gd name="T101" fmla="*/ 3 h 586"/>
                  <a:gd name="T102" fmla="*/ 316 w 613"/>
                  <a:gd name="T103" fmla="*/ 14 h 586"/>
                  <a:gd name="T104" fmla="*/ 305 w 613"/>
                  <a:gd name="T105" fmla="*/ 56 h 586"/>
                  <a:gd name="T106" fmla="*/ 275 w 613"/>
                  <a:gd name="T107" fmla="*/ 68 h 586"/>
                  <a:gd name="T108" fmla="*/ 252 w 613"/>
                  <a:gd name="T109" fmla="*/ 41 h 586"/>
                  <a:gd name="T110" fmla="*/ 227 w 613"/>
                  <a:gd name="T111" fmla="*/ 51 h 586"/>
                  <a:gd name="T112" fmla="*/ 217 w 613"/>
                  <a:gd name="T113" fmla="*/ 79 h 586"/>
                  <a:gd name="T114" fmla="*/ 132 w 613"/>
                  <a:gd name="T115" fmla="*/ 69 h 586"/>
                  <a:gd name="T116" fmla="*/ 134 w 613"/>
                  <a:gd name="T117" fmla="*/ 97 h 586"/>
                  <a:gd name="T118" fmla="*/ 126 w 613"/>
                  <a:gd name="T119" fmla="*/ 116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3" h="586">
                    <a:moveTo>
                      <a:pt x="112" y="121"/>
                    </a:moveTo>
                    <a:lnTo>
                      <a:pt x="112" y="121"/>
                    </a:lnTo>
                    <a:lnTo>
                      <a:pt x="106" y="124"/>
                    </a:lnTo>
                    <a:lnTo>
                      <a:pt x="100" y="128"/>
                    </a:lnTo>
                    <a:lnTo>
                      <a:pt x="97" y="133"/>
                    </a:lnTo>
                    <a:lnTo>
                      <a:pt x="93" y="139"/>
                    </a:lnTo>
                    <a:lnTo>
                      <a:pt x="93" y="139"/>
                    </a:lnTo>
                    <a:lnTo>
                      <a:pt x="91" y="147"/>
                    </a:lnTo>
                    <a:lnTo>
                      <a:pt x="91" y="155"/>
                    </a:lnTo>
                    <a:lnTo>
                      <a:pt x="90" y="162"/>
                    </a:lnTo>
                    <a:lnTo>
                      <a:pt x="89" y="170"/>
                    </a:lnTo>
                    <a:lnTo>
                      <a:pt x="89" y="170"/>
                    </a:lnTo>
                    <a:lnTo>
                      <a:pt x="86" y="175"/>
                    </a:lnTo>
                    <a:lnTo>
                      <a:pt x="84" y="180"/>
                    </a:lnTo>
                    <a:lnTo>
                      <a:pt x="79" y="184"/>
                    </a:lnTo>
                    <a:lnTo>
                      <a:pt x="74" y="188"/>
                    </a:lnTo>
                    <a:lnTo>
                      <a:pt x="62" y="193"/>
                    </a:lnTo>
                    <a:lnTo>
                      <a:pt x="49" y="197"/>
                    </a:lnTo>
                    <a:lnTo>
                      <a:pt x="49" y="197"/>
                    </a:lnTo>
                    <a:lnTo>
                      <a:pt x="38" y="199"/>
                    </a:lnTo>
                    <a:lnTo>
                      <a:pt x="25" y="203"/>
                    </a:lnTo>
                    <a:lnTo>
                      <a:pt x="14" y="208"/>
                    </a:lnTo>
                    <a:lnTo>
                      <a:pt x="8" y="212"/>
                    </a:lnTo>
                    <a:lnTo>
                      <a:pt x="3" y="216"/>
                    </a:lnTo>
                    <a:lnTo>
                      <a:pt x="3" y="216"/>
                    </a:lnTo>
                    <a:lnTo>
                      <a:pt x="1" y="218"/>
                    </a:lnTo>
                    <a:lnTo>
                      <a:pt x="0" y="222"/>
                    </a:lnTo>
                    <a:lnTo>
                      <a:pt x="0" y="222"/>
                    </a:lnTo>
                    <a:lnTo>
                      <a:pt x="0" y="226"/>
                    </a:lnTo>
                    <a:lnTo>
                      <a:pt x="1" y="230"/>
                    </a:lnTo>
                    <a:lnTo>
                      <a:pt x="3" y="233"/>
                    </a:lnTo>
                    <a:lnTo>
                      <a:pt x="7" y="235"/>
                    </a:lnTo>
                    <a:lnTo>
                      <a:pt x="15" y="240"/>
                    </a:lnTo>
                    <a:lnTo>
                      <a:pt x="24" y="245"/>
                    </a:lnTo>
                    <a:lnTo>
                      <a:pt x="24" y="245"/>
                    </a:lnTo>
                    <a:lnTo>
                      <a:pt x="26" y="249"/>
                    </a:lnTo>
                    <a:lnTo>
                      <a:pt x="30" y="253"/>
                    </a:lnTo>
                    <a:lnTo>
                      <a:pt x="31" y="257"/>
                    </a:lnTo>
                    <a:lnTo>
                      <a:pt x="33" y="262"/>
                    </a:lnTo>
                    <a:lnTo>
                      <a:pt x="34" y="271"/>
                    </a:lnTo>
                    <a:lnTo>
                      <a:pt x="33" y="273"/>
                    </a:lnTo>
                    <a:lnTo>
                      <a:pt x="31" y="276"/>
                    </a:lnTo>
                    <a:lnTo>
                      <a:pt x="31" y="276"/>
                    </a:lnTo>
                    <a:lnTo>
                      <a:pt x="30" y="279"/>
                    </a:lnTo>
                    <a:lnTo>
                      <a:pt x="30" y="281"/>
                    </a:lnTo>
                    <a:lnTo>
                      <a:pt x="33" y="282"/>
                    </a:lnTo>
                    <a:lnTo>
                      <a:pt x="33" y="282"/>
                    </a:lnTo>
                    <a:lnTo>
                      <a:pt x="35" y="282"/>
                    </a:lnTo>
                    <a:lnTo>
                      <a:pt x="38" y="285"/>
                    </a:lnTo>
                    <a:lnTo>
                      <a:pt x="42" y="293"/>
                    </a:lnTo>
                    <a:lnTo>
                      <a:pt x="43" y="301"/>
                    </a:lnTo>
                    <a:lnTo>
                      <a:pt x="43" y="307"/>
                    </a:lnTo>
                    <a:lnTo>
                      <a:pt x="43" y="310"/>
                    </a:lnTo>
                    <a:lnTo>
                      <a:pt x="43" y="310"/>
                    </a:lnTo>
                    <a:lnTo>
                      <a:pt x="39" y="319"/>
                    </a:lnTo>
                    <a:lnTo>
                      <a:pt x="35" y="328"/>
                    </a:lnTo>
                    <a:lnTo>
                      <a:pt x="25" y="344"/>
                    </a:lnTo>
                    <a:lnTo>
                      <a:pt x="25" y="344"/>
                    </a:lnTo>
                    <a:lnTo>
                      <a:pt x="21" y="353"/>
                    </a:lnTo>
                    <a:lnTo>
                      <a:pt x="19" y="363"/>
                    </a:lnTo>
                    <a:lnTo>
                      <a:pt x="19" y="372"/>
                    </a:lnTo>
                    <a:lnTo>
                      <a:pt x="20" y="376"/>
                    </a:lnTo>
                    <a:lnTo>
                      <a:pt x="23" y="379"/>
                    </a:lnTo>
                    <a:lnTo>
                      <a:pt x="23" y="379"/>
                    </a:lnTo>
                    <a:lnTo>
                      <a:pt x="25" y="383"/>
                    </a:lnTo>
                    <a:lnTo>
                      <a:pt x="29" y="386"/>
                    </a:lnTo>
                    <a:lnTo>
                      <a:pt x="33" y="387"/>
                    </a:lnTo>
                    <a:lnTo>
                      <a:pt x="38" y="388"/>
                    </a:lnTo>
                    <a:lnTo>
                      <a:pt x="47" y="388"/>
                    </a:lnTo>
                    <a:lnTo>
                      <a:pt x="52" y="390"/>
                    </a:lnTo>
                    <a:lnTo>
                      <a:pt x="56" y="391"/>
                    </a:lnTo>
                    <a:lnTo>
                      <a:pt x="56" y="391"/>
                    </a:lnTo>
                    <a:lnTo>
                      <a:pt x="60" y="395"/>
                    </a:lnTo>
                    <a:lnTo>
                      <a:pt x="63" y="399"/>
                    </a:lnTo>
                    <a:lnTo>
                      <a:pt x="67" y="407"/>
                    </a:lnTo>
                    <a:lnTo>
                      <a:pt x="70" y="411"/>
                    </a:lnTo>
                    <a:lnTo>
                      <a:pt x="72" y="415"/>
                    </a:lnTo>
                    <a:lnTo>
                      <a:pt x="76" y="419"/>
                    </a:lnTo>
                    <a:lnTo>
                      <a:pt x="80" y="420"/>
                    </a:lnTo>
                    <a:lnTo>
                      <a:pt x="80" y="420"/>
                    </a:lnTo>
                    <a:lnTo>
                      <a:pt x="93" y="424"/>
                    </a:lnTo>
                    <a:lnTo>
                      <a:pt x="98" y="427"/>
                    </a:lnTo>
                    <a:lnTo>
                      <a:pt x="103" y="430"/>
                    </a:lnTo>
                    <a:lnTo>
                      <a:pt x="103" y="430"/>
                    </a:lnTo>
                    <a:lnTo>
                      <a:pt x="106" y="434"/>
                    </a:lnTo>
                    <a:lnTo>
                      <a:pt x="107" y="438"/>
                    </a:lnTo>
                    <a:lnTo>
                      <a:pt x="108" y="447"/>
                    </a:lnTo>
                    <a:lnTo>
                      <a:pt x="107" y="457"/>
                    </a:lnTo>
                    <a:lnTo>
                      <a:pt x="108" y="466"/>
                    </a:lnTo>
                    <a:lnTo>
                      <a:pt x="108" y="466"/>
                    </a:lnTo>
                    <a:lnTo>
                      <a:pt x="109" y="473"/>
                    </a:lnTo>
                    <a:lnTo>
                      <a:pt x="113" y="478"/>
                    </a:lnTo>
                    <a:lnTo>
                      <a:pt x="117" y="483"/>
                    </a:lnTo>
                    <a:lnTo>
                      <a:pt x="122" y="487"/>
                    </a:lnTo>
                    <a:lnTo>
                      <a:pt x="127" y="490"/>
                    </a:lnTo>
                    <a:lnTo>
                      <a:pt x="134" y="493"/>
                    </a:lnTo>
                    <a:lnTo>
                      <a:pt x="148" y="497"/>
                    </a:lnTo>
                    <a:lnTo>
                      <a:pt x="148" y="497"/>
                    </a:lnTo>
                    <a:lnTo>
                      <a:pt x="160" y="498"/>
                    </a:lnTo>
                    <a:lnTo>
                      <a:pt x="173" y="498"/>
                    </a:lnTo>
                    <a:lnTo>
                      <a:pt x="187" y="497"/>
                    </a:lnTo>
                    <a:lnTo>
                      <a:pt x="200" y="498"/>
                    </a:lnTo>
                    <a:lnTo>
                      <a:pt x="200" y="498"/>
                    </a:lnTo>
                    <a:lnTo>
                      <a:pt x="213" y="502"/>
                    </a:lnTo>
                    <a:lnTo>
                      <a:pt x="219" y="505"/>
                    </a:lnTo>
                    <a:lnTo>
                      <a:pt x="224" y="508"/>
                    </a:lnTo>
                    <a:lnTo>
                      <a:pt x="229" y="512"/>
                    </a:lnTo>
                    <a:lnTo>
                      <a:pt x="235" y="517"/>
                    </a:lnTo>
                    <a:lnTo>
                      <a:pt x="237" y="522"/>
                    </a:lnTo>
                    <a:lnTo>
                      <a:pt x="238" y="529"/>
                    </a:lnTo>
                    <a:lnTo>
                      <a:pt x="238" y="529"/>
                    </a:lnTo>
                    <a:lnTo>
                      <a:pt x="241" y="543"/>
                    </a:lnTo>
                    <a:lnTo>
                      <a:pt x="243" y="549"/>
                    </a:lnTo>
                    <a:lnTo>
                      <a:pt x="245" y="552"/>
                    </a:lnTo>
                    <a:lnTo>
                      <a:pt x="247" y="553"/>
                    </a:lnTo>
                    <a:lnTo>
                      <a:pt x="247" y="553"/>
                    </a:lnTo>
                    <a:lnTo>
                      <a:pt x="252" y="553"/>
                    </a:lnTo>
                    <a:lnTo>
                      <a:pt x="258" y="552"/>
                    </a:lnTo>
                    <a:lnTo>
                      <a:pt x="261" y="548"/>
                    </a:lnTo>
                    <a:lnTo>
                      <a:pt x="264" y="543"/>
                    </a:lnTo>
                    <a:lnTo>
                      <a:pt x="264" y="543"/>
                    </a:lnTo>
                    <a:lnTo>
                      <a:pt x="269" y="534"/>
                    </a:lnTo>
                    <a:lnTo>
                      <a:pt x="273" y="530"/>
                    </a:lnTo>
                    <a:lnTo>
                      <a:pt x="277" y="526"/>
                    </a:lnTo>
                    <a:lnTo>
                      <a:pt x="277" y="526"/>
                    </a:lnTo>
                    <a:lnTo>
                      <a:pt x="281" y="525"/>
                    </a:lnTo>
                    <a:lnTo>
                      <a:pt x="283" y="525"/>
                    </a:lnTo>
                    <a:lnTo>
                      <a:pt x="291" y="528"/>
                    </a:lnTo>
                    <a:lnTo>
                      <a:pt x="297" y="531"/>
                    </a:lnTo>
                    <a:lnTo>
                      <a:pt x="301" y="538"/>
                    </a:lnTo>
                    <a:lnTo>
                      <a:pt x="301" y="538"/>
                    </a:lnTo>
                    <a:lnTo>
                      <a:pt x="304" y="545"/>
                    </a:lnTo>
                    <a:lnTo>
                      <a:pt x="306" y="552"/>
                    </a:lnTo>
                    <a:lnTo>
                      <a:pt x="310" y="567"/>
                    </a:lnTo>
                    <a:lnTo>
                      <a:pt x="310" y="567"/>
                    </a:lnTo>
                    <a:lnTo>
                      <a:pt x="312" y="573"/>
                    </a:lnTo>
                    <a:lnTo>
                      <a:pt x="318" y="580"/>
                    </a:lnTo>
                    <a:lnTo>
                      <a:pt x="323" y="584"/>
                    </a:lnTo>
                    <a:lnTo>
                      <a:pt x="327" y="585"/>
                    </a:lnTo>
                    <a:lnTo>
                      <a:pt x="330" y="586"/>
                    </a:lnTo>
                    <a:lnTo>
                      <a:pt x="330" y="586"/>
                    </a:lnTo>
                    <a:lnTo>
                      <a:pt x="333" y="585"/>
                    </a:lnTo>
                    <a:lnTo>
                      <a:pt x="337" y="584"/>
                    </a:lnTo>
                    <a:lnTo>
                      <a:pt x="342" y="580"/>
                    </a:lnTo>
                    <a:lnTo>
                      <a:pt x="347" y="575"/>
                    </a:lnTo>
                    <a:lnTo>
                      <a:pt x="349" y="568"/>
                    </a:lnTo>
                    <a:lnTo>
                      <a:pt x="349" y="568"/>
                    </a:lnTo>
                    <a:lnTo>
                      <a:pt x="351" y="561"/>
                    </a:lnTo>
                    <a:lnTo>
                      <a:pt x="352" y="554"/>
                    </a:lnTo>
                    <a:lnTo>
                      <a:pt x="353" y="540"/>
                    </a:lnTo>
                    <a:lnTo>
                      <a:pt x="353" y="540"/>
                    </a:lnTo>
                    <a:lnTo>
                      <a:pt x="355" y="534"/>
                    </a:lnTo>
                    <a:lnTo>
                      <a:pt x="356" y="528"/>
                    </a:lnTo>
                    <a:lnTo>
                      <a:pt x="358" y="521"/>
                    </a:lnTo>
                    <a:lnTo>
                      <a:pt x="362" y="515"/>
                    </a:lnTo>
                    <a:lnTo>
                      <a:pt x="367" y="511"/>
                    </a:lnTo>
                    <a:lnTo>
                      <a:pt x="372" y="507"/>
                    </a:lnTo>
                    <a:lnTo>
                      <a:pt x="378" y="505"/>
                    </a:lnTo>
                    <a:lnTo>
                      <a:pt x="384" y="503"/>
                    </a:lnTo>
                    <a:lnTo>
                      <a:pt x="384" y="503"/>
                    </a:lnTo>
                    <a:lnTo>
                      <a:pt x="390" y="505"/>
                    </a:lnTo>
                    <a:lnTo>
                      <a:pt x="397" y="507"/>
                    </a:lnTo>
                    <a:lnTo>
                      <a:pt x="402" y="511"/>
                    </a:lnTo>
                    <a:lnTo>
                      <a:pt x="406" y="516"/>
                    </a:lnTo>
                    <a:lnTo>
                      <a:pt x="413" y="529"/>
                    </a:lnTo>
                    <a:lnTo>
                      <a:pt x="420" y="540"/>
                    </a:lnTo>
                    <a:lnTo>
                      <a:pt x="420" y="540"/>
                    </a:lnTo>
                    <a:lnTo>
                      <a:pt x="427" y="553"/>
                    </a:lnTo>
                    <a:lnTo>
                      <a:pt x="431" y="558"/>
                    </a:lnTo>
                    <a:lnTo>
                      <a:pt x="436" y="563"/>
                    </a:lnTo>
                    <a:lnTo>
                      <a:pt x="443" y="567"/>
                    </a:lnTo>
                    <a:lnTo>
                      <a:pt x="448" y="568"/>
                    </a:lnTo>
                    <a:lnTo>
                      <a:pt x="454" y="570"/>
                    </a:lnTo>
                    <a:lnTo>
                      <a:pt x="461" y="567"/>
                    </a:lnTo>
                    <a:lnTo>
                      <a:pt x="461" y="567"/>
                    </a:lnTo>
                    <a:lnTo>
                      <a:pt x="466" y="565"/>
                    </a:lnTo>
                    <a:lnTo>
                      <a:pt x="470" y="561"/>
                    </a:lnTo>
                    <a:lnTo>
                      <a:pt x="472" y="556"/>
                    </a:lnTo>
                    <a:lnTo>
                      <a:pt x="473" y="549"/>
                    </a:lnTo>
                    <a:lnTo>
                      <a:pt x="475" y="543"/>
                    </a:lnTo>
                    <a:lnTo>
                      <a:pt x="475" y="536"/>
                    </a:lnTo>
                    <a:lnTo>
                      <a:pt x="472" y="524"/>
                    </a:lnTo>
                    <a:lnTo>
                      <a:pt x="472" y="524"/>
                    </a:lnTo>
                    <a:lnTo>
                      <a:pt x="471" y="511"/>
                    </a:lnTo>
                    <a:lnTo>
                      <a:pt x="471" y="498"/>
                    </a:lnTo>
                    <a:lnTo>
                      <a:pt x="472" y="492"/>
                    </a:lnTo>
                    <a:lnTo>
                      <a:pt x="473" y="487"/>
                    </a:lnTo>
                    <a:lnTo>
                      <a:pt x="477" y="482"/>
                    </a:lnTo>
                    <a:lnTo>
                      <a:pt x="481" y="478"/>
                    </a:lnTo>
                    <a:lnTo>
                      <a:pt x="481" y="478"/>
                    </a:lnTo>
                    <a:lnTo>
                      <a:pt x="486" y="475"/>
                    </a:lnTo>
                    <a:lnTo>
                      <a:pt x="490" y="475"/>
                    </a:lnTo>
                    <a:lnTo>
                      <a:pt x="499" y="475"/>
                    </a:lnTo>
                    <a:lnTo>
                      <a:pt x="508" y="476"/>
                    </a:lnTo>
                    <a:lnTo>
                      <a:pt x="517" y="479"/>
                    </a:lnTo>
                    <a:lnTo>
                      <a:pt x="517" y="479"/>
                    </a:lnTo>
                    <a:lnTo>
                      <a:pt x="527" y="480"/>
                    </a:lnTo>
                    <a:lnTo>
                      <a:pt x="536" y="480"/>
                    </a:lnTo>
                    <a:lnTo>
                      <a:pt x="541" y="480"/>
                    </a:lnTo>
                    <a:lnTo>
                      <a:pt x="545" y="478"/>
                    </a:lnTo>
                    <a:lnTo>
                      <a:pt x="549" y="475"/>
                    </a:lnTo>
                    <a:lnTo>
                      <a:pt x="551" y="473"/>
                    </a:lnTo>
                    <a:lnTo>
                      <a:pt x="551" y="473"/>
                    </a:lnTo>
                    <a:lnTo>
                      <a:pt x="554" y="466"/>
                    </a:lnTo>
                    <a:lnTo>
                      <a:pt x="554" y="460"/>
                    </a:lnTo>
                    <a:lnTo>
                      <a:pt x="553" y="453"/>
                    </a:lnTo>
                    <a:lnTo>
                      <a:pt x="551" y="446"/>
                    </a:lnTo>
                    <a:lnTo>
                      <a:pt x="549" y="438"/>
                    </a:lnTo>
                    <a:lnTo>
                      <a:pt x="547" y="432"/>
                    </a:lnTo>
                    <a:lnTo>
                      <a:pt x="547" y="425"/>
                    </a:lnTo>
                    <a:lnTo>
                      <a:pt x="549" y="419"/>
                    </a:lnTo>
                    <a:lnTo>
                      <a:pt x="549" y="419"/>
                    </a:lnTo>
                    <a:lnTo>
                      <a:pt x="553" y="414"/>
                    </a:lnTo>
                    <a:lnTo>
                      <a:pt x="556" y="410"/>
                    </a:lnTo>
                    <a:lnTo>
                      <a:pt x="564" y="404"/>
                    </a:lnTo>
                    <a:lnTo>
                      <a:pt x="572" y="397"/>
                    </a:lnTo>
                    <a:lnTo>
                      <a:pt x="574" y="393"/>
                    </a:lnTo>
                    <a:lnTo>
                      <a:pt x="576" y="390"/>
                    </a:lnTo>
                    <a:lnTo>
                      <a:pt x="576" y="390"/>
                    </a:lnTo>
                    <a:lnTo>
                      <a:pt x="574" y="383"/>
                    </a:lnTo>
                    <a:lnTo>
                      <a:pt x="573" y="378"/>
                    </a:lnTo>
                    <a:lnTo>
                      <a:pt x="570" y="372"/>
                    </a:lnTo>
                    <a:lnTo>
                      <a:pt x="568" y="367"/>
                    </a:lnTo>
                    <a:lnTo>
                      <a:pt x="568" y="367"/>
                    </a:lnTo>
                    <a:lnTo>
                      <a:pt x="568" y="362"/>
                    </a:lnTo>
                    <a:lnTo>
                      <a:pt x="569" y="358"/>
                    </a:lnTo>
                    <a:lnTo>
                      <a:pt x="572" y="350"/>
                    </a:lnTo>
                    <a:lnTo>
                      <a:pt x="578" y="344"/>
                    </a:lnTo>
                    <a:lnTo>
                      <a:pt x="585" y="339"/>
                    </a:lnTo>
                    <a:lnTo>
                      <a:pt x="585" y="339"/>
                    </a:lnTo>
                    <a:lnTo>
                      <a:pt x="600" y="330"/>
                    </a:lnTo>
                    <a:lnTo>
                      <a:pt x="606" y="323"/>
                    </a:lnTo>
                    <a:lnTo>
                      <a:pt x="610" y="317"/>
                    </a:lnTo>
                    <a:lnTo>
                      <a:pt x="610" y="317"/>
                    </a:lnTo>
                    <a:lnTo>
                      <a:pt x="613" y="312"/>
                    </a:lnTo>
                    <a:lnTo>
                      <a:pt x="611" y="308"/>
                    </a:lnTo>
                    <a:lnTo>
                      <a:pt x="611" y="308"/>
                    </a:lnTo>
                    <a:lnTo>
                      <a:pt x="610" y="305"/>
                    </a:lnTo>
                    <a:lnTo>
                      <a:pt x="609" y="304"/>
                    </a:lnTo>
                    <a:lnTo>
                      <a:pt x="605" y="303"/>
                    </a:lnTo>
                    <a:lnTo>
                      <a:pt x="599" y="301"/>
                    </a:lnTo>
                    <a:lnTo>
                      <a:pt x="593" y="303"/>
                    </a:lnTo>
                    <a:lnTo>
                      <a:pt x="593" y="303"/>
                    </a:lnTo>
                    <a:lnTo>
                      <a:pt x="585" y="307"/>
                    </a:lnTo>
                    <a:lnTo>
                      <a:pt x="579" y="307"/>
                    </a:lnTo>
                    <a:lnTo>
                      <a:pt x="574" y="305"/>
                    </a:lnTo>
                    <a:lnTo>
                      <a:pt x="574" y="305"/>
                    </a:lnTo>
                    <a:lnTo>
                      <a:pt x="570" y="304"/>
                    </a:lnTo>
                    <a:lnTo>
                      <a:pt x="569" y="300"/>
                    </a:lnTo>
                    <a:lnTo>
                      <a:pt x="568" y="296"/>
                    </a:lnTo>
                    <a:lnTo>
                      <a:pt x="568" y="291"/>
                    </a:lnTo>
                    <a:lnTo>
                      <a:pt x="569" y="287"/>
                    </a:lnTo>
                    <a:lnTo>
                      <a:pt x="572" y="284"/>
                    </a:lnTo>
                    <a:lnTo>
                      <a:pt x="574" y="279"/>
                    </a:lnTo>
                    <a:lnTo>
                      <a:pt x="578" y="276"/>
                    </a:lnTo>
                    <a:lnTo>
                      <a:pt x="578" y="276"/>
                    </a:lnTo>
                    <a:lnTo>
                      <a:pt x="585" y="270"/>
                    </a:lnTo>
                    <a:lnTo>
                      <a:pt x="591" y="263"/>
                    </a:lnTo>
                    <a:lnTo>
                      <a:pt x="596" y="256"/>
                    </a:lnTo>
                    <a:lnTo>
                      <a:pt x="597" y="252"/>
                    </a:lnTo>
                    <a:lnTo>
                      <a:pt x="597" y="248"/>
                    </a:lnTo>
                    <a:lnTo>
                      <a:pt x="597" y="248"/>
                    </a:lnTo>
                    <a:lnTo>
                      <a:pt x="597" y="243"/>
                    </a:lnTo>
                    <a:lnTo>
                      <a:pt x="595" y="240"/>
                    </a:lnTo>
                    <a:lnTo>
                      <a:pt x="590" y="234"/>
                    </a:lnTo>
                    <a:lnTo>
                      <a:pt x="582" y="229"/>
                    </a:lnTo>
                    <a:lnTo>
                      <a:pt x="573" y="225"/>
                    </a:lnTo>
                    <a:lnTo>
                      <a:pt x="564" y="220"/>
                    </a:lnTo>
                    <a:lnTo>
                      <a:pt x="558" y="216"/>
                    </a:lnTo>
                    <a:lnTo>
                      <a:pt x="554" y="212"/>
                    </a:lnTo>
                    <a:lnTo>
                      <a:pt x="551" y="210"/>
                    </a:lnTo>
                    <a:lnTo>
                      <a:pt x="550" y="206"/>
                    </a:lnTo>
                    <a:lnTo>
                      <a:pt x="550" y="202"/>
                    </a:lnTo>
                    <a:lnTo>
                      <a:pt x="550" y="202"/>
                    </a:lnTo>
                    <a:lnTo>
                      <a:pt x="551" y="197"/>
                    </a:lnTo>
                    <a:lnTo>
                      <a:pt x="553" y="193"/>
                    </a:lnTo>
                    <a:lnTo>
                      <a:pt x="555" y="189"/>
                    </a:lnTo>
                    <a:lnTo>
                      <a:pt x="559" y="187"/>
                    </a:lnTo>
                    <a:lnTo>
                      <a:pt x="567" y="181"/>
                    </a:lnTo>
                    <a:lnTo>
                      <a:pt x="576" y="176"/>
                    </a:lnTo>
                    <a:lnTo>
                      <a:pt x="576" y="176"/>
                    </a:lnTo>
                    <a:lnTo>
                      <a:pt x="579" y="174"/>
                    </a:lnTo>
                    <a:lnTo>
                      <a:pt x="583" y="170"/>
                    </a:lnTo>
                    <a:lnTo>
                      <a:pt x="587" y="166"/>
                    </a:lnTo>
                    <a:lnTo>
                      <a:pt x="588" y="162"/>
                    </a:lnTo>
                    <a:lnTo>
                      <a:pt x="591" y="157"/>
                    </a:lnTo>
                    <a:lnTo>
                      <a:pt x="591" y="153"/>
                    </a:lnTo>
                    <a:lnTo>
                      <a:pt x="590" y="150"/>
                    </a:lnTo>
                    <a:lnTo>
                      <a:pt x="586" y="146"/>
                    </a:lnTo>
                    <a:lnTo>
                      <a:pt x="586" y="146"/>
                    </a:lnTo>
                    <a:lnTo>
                      <a:pt x="582" y="144"/>
                    </a:lnTo>
                    <a:lnTo>
                      <a:pt x="577" y="143"/>
                    </a:lnTo>
                    <a:lnTo>
                      <a:pt x="572" y="144"/>
                    </a:lnTo>
                    <a:lnTo>
                      <a:pt x="567" y="146"/>
                    </a:lnTo>
                    <a:lnTo>
                      <a:pt x="567" y="146"/>
                    </a:lnTo>
                    <a:lnTo>
                      <a:pt x="550" y="153"/>
                    </a:lnTo>
                    <a:lnTo>
                      <a:pt x="535" y="161"/>
                    </a:lnTo>
                    <a:lnTo>
                      <a:pt x="527" y="164"/>
                    </a:lnTo>
                    <a:lnTo>
                      <a:pt x="521" y="166"/>
                    </a:lnTo>
                    <a:lnTo>
                      <a:pt x="516" y="166"/>
                    </a:lnTo>
                    <a:lnTo>
                      <a:pt x="510" y="165"/>
                    </a:lnTo>
                    <a:lnTo>
                      <a:pt x="510" y="165"/>
                    </a:lnTo>
                    <a:lnTo>
                      <a:pt x="507" y="161"/>
                    </a:lnTo>
                    <a:lnTo>
                      <a:pt x="504" y="158"/>
                    </a:lnTo>
                    <a:lnTo>
                      <a:pt x="504" y="157"/>
                    </a:lnTo>
                    <a:lnTo>
                      <a:pt x="505" y="156"/>
                    </a:lnTo>
                    <a:lnTo>
                      <a:pt x="505" y="156"/>
                    </a:lnTo>
                    <a:lnTo>
                      <a:pt x="509" y="152"/>
                    </a:lnTo>
                    <a:lnTo>
                      <a:pt x="514" y="147"/>
                    </a:lnTo>
                    <a:lnTo>
                      <a:pt x="518" y="141"/>
                    </a:lnTo>
                    <a:lnTo>
                      <a:pt x="522" y="133"/>
                    </a:lnTo>
                    <a:lnTo>
                      <a:pt x="522" y="133"/>
                    </a:lnTo>
                    <a:lnTo>
                      <a:pt x="522" y="124"/>
                    </a:lnTo>
                    <a:lnTo>
                      <a:pt x="521" y="115"/>
                    </a:lnTo>
                    <a:lnTo>
                      <a:pt x="516" y="109"/>
                    </a:lnTo>
                    <a:lnTo>
                      <a:pt x="512" y="106"/>
                    </a:lnTo>
                    <a:lnTo>
                      <a:pt x="509" y="104"/>
                    </a:lnTo>
                    <a:lnTo>
                      <a:pt x="509" y="104"/>
                    </a:lnTo>
                    <a:lnTo>
                      <a:pt x="503" y="102"/>
                    </a:lnTo>
                    <a:lnTo>
                      <a:pt x="496" y="102"/>
                    </a:lnTo>
                    <a:lnTo>
                      <a:pt x="490" y="101"/>
                    </a:lnTo>
                    <a:lnTo>
                      <a:pt x="485" y="100"/>
                    </a:lnTo>
                    <a:lnTo>
                      <a:pt x="485" y="100"/>
                    </a:lnTo>
                    <a:lnTo>
                      <a:pt x="480" y="97"/>
                    </a:lnTo>
                    <a:lnTo>
                      <a:pt x="477" y="95"/>
                    </a:lnTo>
                    <a:lnTo>
                      <a:pt x="471" y="87"/>
                    </a:lnTo>
                    <a:lnTo>
                      <a:pt x="467" y="78"/>
                    </a:lnTo>
                    <a:lnTo>
                      <a:pt x="463" y="69"/>
                    </a:lnTo>
                    <a:lnTo>
                      <a:pt x="463" y="69"/>
                    </a:lnTo>
                    <a:lnTo>
                      <a:pt x="459" y="59"/>
                    </a:lnTo>
                    <a:lnTo>
                      <a:pt x="454" y="50"/>
                    </a:lnTo>
                    <a:lnTo>
                      <a:pt x="452" y="47"/>
                    </a:lnTo>
                    <a:lnTo>
                      <a:pt x="448" y="44"/>
                    </a:lnTo>
                    <a:lnTo>
                      <a:pt x="443" y="42"/>
                    </a:lnTo>
                    <a:lnTo>
                      <a:pt x="439" y="41"/>
                    </a:lnTo>
                    <a:lnTo>
                      <a:pt x="439" y="41"/>
                    </a:lnTo>
                    <a:lnTo>
                      <a:pt x="433" y="42"/>
                    </a:lnTo>
                    <a:lnTo>
                      <a:pt x="427" y="44"/>
                    </a:lnTo>
                    <a:lnTo>
                      <a:pt x="422" y="47"/>
                    </a:lnTo>
                    <a:lnTo>
                      <a:pt x="417" y="51"/>
                    </a:lnTo>
                    <a:lnTo>
                      <a:pt x="407" y="60"/>
                    </a:lnTo>
                    <a:lnTo>
                      <a:pt x="402" y="63"/>
                    </a:lnTo>
                    <a:lnTo>
                      <a:pt x="395" y="65"/>
                    </a:lnTo>
                    <a:lnTo>
                      <a:pt x="395" y="65"/>
                    </a:lnTo>
                    <a:lnTo>
                      <a:pt x="390" y="67"/>
                    </a:lnTo>
                    <a:lnTo>
                      <a:pt x="385" y="67"/>
                    </a:lnTo>
                    <a:lnTo>
                      <a:pt x="380" y="64"/>
                    </a:lnTo>
                    <a:lnTo>
                      <a:pt x="376" y="63"/>
                    </a:lnTo>
                    <a:lnTo>
                      <a:pt x="367" y="56"/>
                    </a:lnTo>
                    <a:lnTo>
                      <a:pt x="361" y="47"/>
                    </a:lnTo>
                    <a:lnTo>
                      <a:pt x="361" y="47"/>
                    </a:lnTo>
                    <a:lnTo>
                      <a:pt x="356" y="38"/>
                    </a:lnTo>
                    <a:lnTo>
                      <a:pt x="351" y="28"/>
                    </a:lnTo>
                    <a:lnTo>
                      <a:pt x="347" y="19"/>
                    </a:lnTo>
                    <a:lnTo>
                      <a:pt x="342" y="9"/>
                    </a:lnTo>
                    <a:lnTo>
                      <a:pt x="342" y="9"/>
                    </a:lnTo>
                    <a:lnTo>
                      <a:pt x="337" y="3"/>
                    </a:lnTo>
                    <a:lnTo>
                      <a:pt x="333" y="0"/>
                    </a:lnTo>
                    <a:lnTo>
                      <a:pt x="329" y="0"/>
                    </a:lnTo>
                    <a:lnTo>
                      <a:pt x="329" y="0"/>
                    </a:lnTo>
                    <a:lnTo>
                      <a:pt x="324" y="1"/>
                    </a:lnTo>
                    <a:lnTo>
                      <a:pt x="320" y="4"/>
                    </a:lnTo>
                    <a:lnTo>
                      <a:pt x="318" y="9"/>
                    </a:lnTo>
                    <a:lnTo>
                      <a:pt x="316" y="14"/>
                    </a:lnTo>
                    <a:lnTo>
                      <a:pt x="316" y="14"/>
                    </a:lnTo>
                    <a:lnTo>
                      <a:pt x="314" y="23"/>
                    </a:lnTo>
                    <a:lnTo>
                      <a:pt x="312" y="33"/>
                    </a:lnTo>
                    <a:lnTo>
                      <a:pt x="310" y="44"/>
                    </a:lnTo>
                    <a:lnTo>
                      <a:pt x="307" y="52"/>
                    </a:lnTo>
                    <a:lnTo>
                      <a:pt x="307" y="52"/>
                    </a:lnTo>
                    <a:lnTo>
                      <a:pt x="305" y="56"/>
                    </a:lnTo>
                    <a:lnTo>
                      <a:pt x="301" y="61"/>
                    </a:lnTo>
                    <a:lnTo>
                      <a:pt x="297" y="64"/>
                    </a:lnTo>
                    <a:lnTo>
                      <a:pt x="293" y="67"/>
                    </a:lnTo>
                    <a:lnTo>
                      <a:pt x="288" y="69"/>
                    </a:lnTo>
                    <a:lnTo>
                      <a:pt x="284" y="69"/>
                    </a:lnTo>
                    <a:lnTo>
                      <a:pt x="279" y="69"/>
                    </a:lnTo>
                    <a:lnTo>
                      <a:pt x="275" y="68"/>
                    </a:lnTo>
                    <a:lnTo>
                      <a:pt x="275" y="68"/>
                    </a:lnTo>
                    <a:lnTo>
                      <a:pt x="272" y="65"/>
                    </a:lnTo>
                    <a:lnTo>
                      <a:pt x="269" y="61"/>
                    </a:lnTo>
                    <a:lnTo>
                      <a:pt x="264" y="54"/>
                    </a:lnTo>
                    <a:lnTo>
                      <a:pt x="259" y="46"/>
                    </a:lnTo>
                    <a:lnTo>
                      <a:pt x="256" y="44"/>
                    </a:lnTo>
                    <a:lnTo>
                      <a:pt x="252" y="41"/>
                    </a:lnTo>
                    <a:lnTo>
                      <a:pt x="252" y="41"/>
                    </a:lnTo>
                    <a:lnTo>
                      <a:pt x="249" y="40"/>
                    </a:lnTo>
                    <a:lnTo>
                      <a:pt x="245" y="40"/>
                    </a:lnTo>
                    <a:lnTo>
                      <a:pt x="238" y="41"/>
                    </a:lnTo>
                    <a:lnTo>
                      <a:pt x="232" y="46"/>
                    </a:lnTo>
                    <a:lnTo>
                      <a:pt x="227" y="51"/>
                    </a:lnTo>
                    <a:lnTo>
                      <a:pt x="227" y="51"/>
                    </a:lnTo>
                    <a:lnTo>
                      <a:pt x="224" y="59"/>
                    </a:lnTo>
                    <a:lnTo>
                      <a:pt x="223" y="65"/>
                    </a:lnTo>
                    <a:lnTo>
                      <a:pt x="222" y="75"/>
                    </a:lnTo>
                    <a:lnTo>
                      <a:pt x="222" y="75"/>
                    </a:lnTo>
                    <a:lnTo>
                      <a:pt x="222" y="77"/>
                    </a:lnTo>
                    <a:lnTo>
                      <a:pt x="220" y="78"/>
                    </a:lnTo>
                    <a:lnTo>
                      <a:pt x="217" y="79"/>
                    </a:lnTo>
                    <a:lnTo>
                      <a:pt x="209" y="78"/>
                    </a:lnTo>
                    <a:lnTo>
                      <a:pt x="209" y="78"/>
                    </a:lnTo>
                    <a:lnTo>
                      <a:pt x="182" y="73"/>
                    </a:lnTo>
                    <a:lnTo>
                      <a:pt x="144" y="68"/>
                    </a:lnTo>
                    <a:lnTo>
                      <a:pt x="144" y="68"/>
                    </a:lnTo>
                    <a:lnTo>
                      <a:pt x="136" y="68"/>
                    </a:lnTo>
                    <a:lnTo>
                      <a:pt x="132" y="69"/>
                    </a:lnTo>
                    <a:lnTo>
                      <a:pt x="130" y="72"/>
                    </a:lnTo>
                    <a:lnTo>
                      <a:pt x="130" y="72"/>
                    </a:lnTo>
                    <a:lnTo>
                      <a:pt x="129" y="74"/>
                    </a:lnTo>
                    <a:lnTo>
                      <a:pt x="129" y="75"/>
                    </a:lnTo>
                    <a:lnTo>
                      <a:pt x="129" y="82"/>
                    </a:lnTo>
                    <a:lnTo>
                      <a:pt x="129" y="82"/>
                    </a:lnTo>
                    <a:lnTo>
                      <a:pt x="134" y="97"/>
                    </a:lnTo>
                    <a:lnTo>
                      <a:pt x="139" y="109"/>
                    </a:lnTo>
                    <a:lnTo>
                      <a:pt x="139" y="109"/>
                    </a:lnTo>
                    <a:lnTo>
                      <a:pt x="140" y="111"/>
                    </a:lnTo>
                    <a:lnTo>
                      <a:pt x="140" y="114"/>
                    </a:lnTo>
                    <a:lnTo>
                      <a:pt x="137" y="115"/>
                    </a:lnTo>
                    <a:lnTo>
                      <a:pt x="137" y="115"/>
                    </a:lnTo>
                    <a:lnTo>
                      <a:pt x="126" y="116"/>
                    </a:lnTo>
                    <a:lnTo>
                      <a:pt x="118" y="119"/>
                    </a:lnTo>
                    <a:lnTo>
                      <a:pt x="112" y="121"/>
                    </a:lnTo>
                    <a:close/>
                  </a:path>
                </a:pathLst>
              </a:custGeom>
              <a:solidFill>
                <a:srgbClr val="773DB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290" name="Freeform 25">
                <a:extLst>
                  <a:ext uri="{FF2B5EF4-FFF2-40B4-BE49-F238E27FC236}">
                    <a16:creationId xmlns:a16="http://schemas.microsoft.com/office/drawing/2014/main" id="{29512DFC-C944-4E65-BD9F-C55FF0C4C4BB}"/>
                  </a:ext>
                </a:extLst>
              </p:cNvPr>
              <p:cNvSpPr>
                <a:spLocks/>
              </p:cNvSpPr>
              <p:nvPr/>
            </p:nvSpPr>
            <p:spPr bwMode="auto">
              <a:xfrm>
                <a:off x="833437" y="3538542"/>
                <a:ext cx="461963" cy="255588"/>
              </a:xfrm>
              <a:custGeom>
                <a:avLst/>
                <a:gdLst>
                  <a:gd name="T0" fmla="*/ 238 w 291"/>
                  <a:gd name="T1" fmla="*/ 8 h 161"/>
                  <a:gd name="T2" fmla="*/ 202 w 291"/>
                  <a:gd name="T3" fmla="*/ 0 h 161"/>
                  <a:gd name="T4" fmla="*/ 183 w 291"/>
                  <a:gd name="T5" fmla="*/ 0 h 161"/>
                  <a:gd name="T6" fmla="*/ 144 w 291"/>
                  <a:gd name="T7" fmla="*/ 5 h 161"/>
                  <a:gd name="T8" fmla="*/ 107 w 291"/>
                  <a:gd name="T9" fmla="*/ 19 h 161"/>
                  <a:gd name="T10" fmla="*/ 73 w 291"/>
                  <a:gd name="T11" fmla="*/ 37 h 161"/>
                  <a:gd name="T12" fmla="*/ 57 w 291"/>
                  <a:gd name="T13" fmla="*/ 48 h 161"/>
                  <a:gd name="T14" fmla="*/ 23 w 291"/>
                  <a:gd name="T15" fmla="*/ 83 h 161"/>
                  <a:gd name="T16" fmla="*/ 6 w 291"/>
                  <a:gd name="T17" fmla="*/ 106 h 161"/>
                  <a:gd name="T18" fmla="*/ 0 w 291"/>
                  <a:gd name="T19" fmla="*/ 121 h 161"/>
                  <a:gd name="T20" fmla="*/ 0 w 291"/>
                  <a:gd name="T21" fmla="*/ 126 h 161"/>
                  <a:gd name="T22" fmla="*/ 4 w 291"/>
                  <a:gd name="T23" fmla="*/ 142 h 161"/>
                  <a:gd name="T24" fmla="*/ 17 w 291"/>
                  <a:gd name="T25" fmla="*/ 153 h 161"/>
                  <a:gd name="T26" fmla="*/ 32 w 291"/>
                  <a:gd name="T27" fmla="*/ 159 h 161"/>
                  <a:gd name="T28" fmla="*/ 48 w 291"/>
                  <a:gd name="T29" fmla="*/ 161 h 161"/>
                  <a:gd name="T30" fmla="*/ 57 w 291"/>
                  <a:gd name="T31" fmla="*/ 159 h 161"/>
                  <a:gd name="T32" fmla="*/ 71 w 291"/>
                  <a:gd name="T33" fmla="*/ 152 h 161"/>
                  <a:gd name="T34" fmla="*/ 78 w 291"/>
                  <a:gd name="T35" fmla="*/ 147 h 161"/>
                  <a:gd name="T36" fmla="*/ 87 w 291"/>
                  <a:gd name="T37" fmla="*/ 129 h 161"/>
                  <a:gd name="T38" fmla="*/ 96 w 291"/>
                  <a:gd name="T39" fmla="*/ 117 h 161"/>
                  <a:gd name="T40" fmla="*/ 100 w 291"/>
                  <a:gd name="T41" fmla="*/ 115 h 161"/>
                  <a:gd name="T42" fmla="*/ 111 w 291"/>
                  <a:gd name="T43" fmla="*/ 112 h 161"/>
                  <a:gd name="T44" fmla="*/ 146 w 291"/>
                  <a:gd name="T45" fmla="*/ 120 h 161"/>
                  <a:gd name="T46" fmla="*/ 156 w 291"/>
                  <a:gd name="T47" fmla="*/ 124 h 161"/>
                  <a:gd name="T48" fmla="*/ 188 w 291"/>
                  <a:gd name="T49" fmla="*/ 135 h 161"/>
                  <a:gd name="T50" fmla="*/ 208 w 291"/>
                  <a:gd name="T51" fmla="*/ 143 h 161"/>
                  <a:gd name="T52" fmla="*/ 231 w 291"/>
                  <a:gd name="T53" fmla="*/ 145 h 161"/>
                  <a:gd name="T54" fmla="*/ 236 w 291"/>
                  <a:gd name="T55" fmla="*/ 145 h 161"/>
                  <a:gd name="T56" fmla="*/ 253 w 291"/>
                  <a:gd name="T57" fmla="*/ 139 h 161"/>
                  <a:gd name="T58" fmla="*/ 273 w 291"/>
                  <a:gd name="T59" fmla="*/ 121 h 161"/>
                  <a:gd name="T60" fmla="*/ 286 w 291"/>
                  <a:gd name="T61" fmla="*/ 98 h 161"/>
                  <a:gd name="T62" fmla="*/ 291 w 291"/>
                  <a:gd name="T63" fmla="*/ 74 h 161"/>
                  <a:gd name="T64" fmla="*/ 290 w 291"/>
                  <a:gd name="T65" fmla="*/ 62 h 161"/>
                  <a:gd name="T66" fmla="*/ 282 w 291"/>
                  <a:gd name="T67" fmla="*/ 42 h 161"/>
                  <a:gd name="T68" fmla="*/ 267 w 291"/>
                  <a:gd name="T69" fmla="*/ 25 h 161"/>
                  <a:gd name="T70" fmla="*/ 248 w 291"/>
                  <a:gd name="T71" fmla="*/ 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1" h="161">
                    <a:moveTo>
                      <a:pt x="238" y="8"/>
                    </a:moveTo>
                    <a:lnTo>
                      <a:pt x="238" y="8"/>
                    </a:lnTo>
                    <a:lnTo>
                      <a:pt x="220" y="2"/>
                    </a:lnTo>
                    <a:lnTo>
                      <a:pt x="202" y="0"/>
                    </a:lnTo>
                    <a:lnTo>
                      <a:pt x="202" y="0"/>
                    </a:lnTo>
                    <a:lnTo>
                      <a:pt x="183" y="0"/>
                    </a:lnTo>
                    <a:lnTo>
                      <a:pt x="163" y="1"/>
                    </a:lnTo>
                    <a:lnTo>
                      <a:pt x="144" y="5"/>
                    </a:lnTo>
                    <a:lnTo>
                      <a:pt x="125" y="11"/>
                    </a:lnTo>
                    <a:lnTo>
                      <a:pt x="107" y="19"/>
                    </a:lnTo>
                    <a:lnTo>
                      <a:pt x="89" y="28"/>
                    </a:lnTo>
                    <a:lnTo>
                      <a:pt x="73" y="37"/>
                    </a:lnTo>
                    <a:lnTo>
                      <a:pt x="57" y="48"/>
                    </a:lnTo>
                    <a:lnTo>
                      <a:pt x="57" y="48"/>
                    </a:lnTo>
                    <a:lnTo>
                      <a:pt x="42" y="62"/>
                    </a:lnTo>
                    <a:lnTo>
                      <a:pt x="23" y="83"/>
                    </a:lnTo>
                    <a:lnTo>
                      <a:pt x="14" y="94"/>
                    </a:lnTo>
                    <a:lnTo>
                      <a:pt x="6" y="106"/>
                    </a:lnTo>
                    <a:lnTo>
                      <a:pt x="1" y="116"/>
                    </a:lnTo>
                    <a:lnTo>
                      <a:pt x="0" y="121"/>
                    </a:lnTo>
                    <a:lnTo>
                      <a:pt x="0" y="126"/>
                    </a:lnTo>
                    <a:lnTo>
                      <a:pt x="0" y="126"/>
                    </a:lnTo>
                    <a:lnTo>
                      <a:pt x="1" y="135"/>
                    </a:lnTo>
                    <a:lnTo>
                      <a:pt x="4" y="142"/>
                    </a:lnTo>
                    <a:lnTo>
                      <a:pt x="9" y="148"/>
                    </a:lnTo>
                    <a:lnTo>
                      <a:pt x="17" y="153"/>
                    </a:lnTo>
                    <a:lnTo>
                      <a:pt x="24" y="157"/>
                    </a:lnTo>
                    <a:lnTo>
                      <a:pt x="32" y="159"/>
                    </a:lnTo>
                    <a:lnTo>
                      <a:pt x="41" y="161"/>
                    </a:lnTo>
                    <a:lnTo>
                      <a:pt x="48" y="161"/>
                    </a:lnTo>
                    <a:lnTo>
                      <a:pt x="48" y="161"/>
                    </a:lnTo>
                    <a:lnTo>
                      <a:pt x="57" y="159"/>
                    </a:lnTo>
                    <a:lnTo>
                      <a:pt x="65" y="157"/>
                    </a:lnTo>
                    <a:lnTo>
                      <a:pt x="71" y="152"/>
                    </a:lnTo>
                    <a:lnTo>
                      <a:pt x="78" y="147"/>
                    </a:lnTo>
                    <a:lnTo>
                      <a:pt x="78" y="147"/>
                    </a:lnTo>
                    <a:lnTo>
                      <a:pt x="82" y="138"/>
                    </a:lnTo>
                    <a:lnTo>
                      <a:pt x="87" y="129"/>
                    </a:lnTo>
                    <a:lnTo>
                      <a:pt x="92" y="121"/>
                    </a:lnTo>
                    <a:lnTo>
                      <a:pt x="96" y="117"/>
                    </a:lnTo>
                    <a:lnTo>
                      <a:pt x="100" y="115"/>
                    </a:lnTo>
                    <a:lnTo>
                      <a:pt x="100" y="115"/>
                    </a:lnTo>
                    <a:lnTo>
                      <a:pt x="105" y="114"/>
                    </a:lnTo>
                    <a:lnTo>
                      <a:pt x="111" y="112"/>
                    </a:lnTo>
                    <a:lnTo>
                      <a:pt x="123" y="114"/>
                    </a:lnTo>
                    <a:lnTo>
                      <a:pt x="146" y="120"/>
                    </a:lnTo>
                    <a:lnTo>
                      <a:pt x="146" y="120"/>
                    </a:lnTo>
                    <a:lnTo>
                      <a:pt x="156" y="124"/>
                    </a:lnTo>
                    <a:lnTo>
                      <a:pt x="166" y="128"/>
                    </a:lnTo>
                    <a:lnTo>
                      <a:pt x="188" y="135"/>
                    </a:lnTo>
                    <a:lnTo>
                      <a:pt x="198" y="139"/>
                    </a:lnTo>
                    <a:lnTo>
                      <a:pt x="208" y="143"/>
                    </a:lnTo>
                    <a:lnTo>
                      <a:pt x="220" y="145"/>
                    </a:lnTo>
                    <a:lnTo>
                      <a:pt x="231" y="145"/>
                    </a:lnTo>
                    <a:lnTo>
                      <a:pt x="231" y="145"/>
                    </a:lnTo>
                    <a:lnTo>
                      <a:pt x="236" y="145"/>
                    </a:lnTo>
                    <a:lnTo>
                      <a:pt x="243" y="144"/>
                    </a:lnTo>
                    <a:lnTo>
                      <a:pt x="253" y="139"/>
                    </a:lnTo>
                    <a:lnTo>
                      <a:pt x="263" y="131"/>
                    </a:lnTo>
                    <a:lnTo>
                      <a:pt x="273" y="121"/>
                    </a:lnTo>
                    <a:lnTo>
                      <a:pt x="281" y="110"/>
                    </a:lnTo>
                    <a:lnTo>
                      <a:pt x="286" y="98"/>
                    </a:lnTo>
                    <a:lnTo>
                      <a:pt x="290" y="87"/>
                    </a:lnTo>
                    <a:lnTo>
                      <a:pt x="291" y="74"/>
                    </a:lnTo>
                    <a:lnTo>
                      <a:pt x="291" y="74"/>
                    </a:lnTo>
                    <a:lnTo>
                      <a:pt x="290" y="62"/>
                    </a:lnTo>
                    <a:lnTo>
                      <a:pt x="287" y="52"/>
                    </a:lnTo>
                    <a:lnTo>
                      <a:pt x="282" y="42"/>
                    </a:lnTo>
                    <a:lnTo>
                      <a:pt x="275" y="33"/>
                    </a:lnTo>
                    <a:lnTo>
                      <a:pt x="267" y="25"/>
                    </a:lnTo>
                    <a:lnTo>
                      <a:pt x="258" y="19"/>
                    </a:lnTo>
                    <a:lnTo>
                      <a:pt x="248" y="13"/>
                    </a:lnTo>
                    <a:lnTo>
                      <a:pt x="238" y="8"/>
                    </a:lnTo>
                    <a:close/>
                  </a:path>
                </a:pathLst>
              </a:custGeom>
              <a:solidFill>
                <a:srgbClr val="333399"/>
              </a:solidFill>
              <a:ln>
                <a:noFill/>
              </a:ln>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291" name="Freeform 26">
                <a:extLst>
                  <a:ext uri="{FF2B5EF4-FFF2-40B4-BE49-F238E27FC236}">
                    <a16:creationId xmlns:a16="http://schemas.microsoft.com/office/drawing/2014/main" id="{B62562B7-C594-4724-A87C-B7B74E61AE03}"/>
                  </a:ext>
                </a:extLst>
              </p:cNvPr>
              <p:cNvSpPr>
                <a:spLocks/>
              </p:cNvSpPr>
              <p:nvPr/>
            </p:nvSpPr>
            <p:spPr bwMode="auto">
              <a:xfrm>
                <a:off x="833437" y="3538542"/>
                <a:ext cx="461963" cy="255588"/>
              </a:xfrm>
              <a:custGeom>
                <a:avLst/>
                <a:gdLst>
                  <a:gd name="T0" fmla="*/ 238 w 291"/>
                  <a:gd name="T1" fmla="*/ 8 h 161"/>
                  <a:gd name="T2" fmla="*/ 202 w 291"/>
                  <a:gd name="T3" fmla="*/ 0 h 161"/>
                  <a:gd name="T4" fmla="*/ 183 w 291"/>
                  <a:gd name="T5" fmla="*/ 0 h 161"/>
                  <a:gd name="T6" fmla="*/ 144 w 291"/>
                  <a:gd name="T7" fmla="*/ 5 h 161"/>
                  <a:gd name="T8" fmla="*/ 107 w 291"/>
                  <a:gd name="T9" fmla="*/ 19 h 161"/>
                  <a:gd name="T10" fmla="*/ 73 w 291"/>
                  <a:gd name="T11" fmla="*/ 37 h 161"/>
                  <a:gd name="T12" fmla="*/ 57 w 291"/>
                  <a:gd name="T13" fmla="*/ 48 h 161"/>
                  <a:gd name="T14" fmla="*/ 23 w 291"/>
                  <a:gd name="T15" fmla="*/ 83 h 161"/>
                  <a:gd name="T16" fmla="*/ 6 w 291"/>
                  <a:gd name="T17" fmla="*/ 106 h 161"/>
                  <a:gd name="T18" fmla="*/ 0 w 291"/>
                  <a:gd name="T19" fmla="*/ 121 h 161"/>
                  <a:gd name="T20" fmla="*/ 0 w 291"/>
                  <a:gd name="T21" fmla="*/ 126 h 161"/>
                  <a:gd name="T22" fmla="*/ 4 w 291"/>
                  <a:gd name="T23" fmla="*/ 142 h 161"/>
                  <a:gd name="T24" fmla="*/ 17 w 291"/>
                  <a:gd name="T25" fmla="*/ 153 h 161"/>
                  <a:gd name="T26" fmla="*/ 32 w 291"/>
                  <a:gd name="T27" fmla="*/ 159 h 161"/>
                  <a:gd name="T28" fmla="*/ 48 w 291"/>
                  <a:gd name="T29" fmla="*/ 161 h 161"/>
                  <a:gd name="T30" fmla="*/ 57 w 291"/>
                  <a:gd name="T31" fmla="*/ 159 h 161"/>
                  <a:gd name="T32" fmla="*/ 71 w 291"/>
                  <a:gd name="T33" fmla="*/ 152 h 161"/>
                  <a:gd name="T34" fmla="*/ 78 w 291"/>
                  <a:gd name="T35" fmla="*/ 147 h 161"/>
                  <a:gd name="T36" fmla="*/ 87 w 291"/>
                  <a:gd name="T37" fmla="*/ 129 h 161"/>
                  <a:gd name="T38" fmla="*/ 96 w 291"/>
                  <a:gd name="T39" fmla="*/ 117 h 161"/>
                  <a:gd name="T40" fmla="*/ 100 w 291"/>
                  <a:gd name="T41" fmla="*/ 115 h 161"/>
                  <a:gd name="T42" fmla="*/ 111 w 291"/>
                  <a:gd name="T43" fmla="*/ 112 h 161"/>
                  <a:gd name="T44" fmla="*/ 146 w 291"/>
                  <a:gd name="T45" fmla="*/ 120 h 161"/>
                  <a:gd name="T46" fmla="*/ 156 w 291"/>
                  <a:gd name="T47" fmla="*/ 124 h 161"/>
                  <a:gd name="T48" fmla="*/ 188 w 291"/>
                  <a:gd name="T49" fmla="*/ 135 h 161"/>
                  <a:gd name="T50" fmla="*/ 208 w 291"/>
                  <a:gd name="T51" fmla="*/ 143 h 161"/>
                  <a:gd name="T52" fmla="*/ 231 w 291"/>
                  <a:gd name="T53" fmla="*/ 145 h 161"/>
                  <a:gd name="T54" fmla="*/ 236 w 291"/>
                  <a:gd name="T55" fmla="*/ 145 h 161"/>
                  <a:gd name="T56" fmla="*/ 253 w 291"/>
                  <a:gd name="T57" fmla="*/ 139 h 161"/>
                  <a:gd name="T58" fmla="*/ 273 w 291"/>
                  <a:gd name="T59" fmla="*/ 121 h 161"/>
                  <a:gd name="T60" fmla="*/ 286 w 291"/>
                  <a:gd name="T61" fmla="*/ 98 h 161"/>
                  <a:gd name="T62" fmla="*/ 291 w 291"/>
                  <a:gd name="T63" fmla="*/ 74 h 161"/>
                  <a:gd name="T64" fmla="*/ 290 w 291"/>
                  <a:gd name="T65" fmla="*/ 62 h 161"/>
                  <a:gd name="T66" fmla="*/ 282 w 291"/>
                  <a:gd name="T67" fmla="*/ 42 h 161"/>
                  <a:gd name="T68" fmla="*/ 267 w 291"/>
                  <a:gd name="T69" fmla="*/ 25 h 161"/>
                  <a:gd name="T70" fmla="*/ 248 w 291"/>
                  <a:gd name="T71" fmla="*/ 1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1" h="161">
                    <a:moveTo>
                      <a:pt x="238" y="8"/>
                    </a:moveTo>
                    <a:lnTo>
                      <a:pt x="238" y="8"/>
                    </a:lnTo>
                    <a:lnTo>
                      <a:pt x="220" y="2"/>
                    </a:lnTo>
                    <a:lnTo>
                      <a:pt x="202" y="0"/>
                    </a:lnTo>
                    <a:lnTo>
                      <a:pt x="202" y="0"/>
                    </a:lnTo>
                    <a:lnTo>
                      <a:pt x="183" y="0"/>
                    </a:lnTo>
                    <a:lnTo>
                      <a:pt x="163" y="1"/>
                    </a:lnTo>
                    <a:lnTo>
                      <a:pt x="144" y="5"/>
                    </a:lnTo>
                    <a:lnTo>
                      <a:pt x="125" y="11"/>
                    </a:lnTo>
                    <a:lnTo>
                      <a:pt x="107" y="19"/>
                    </a:lnTo>
                    <a:lnTo>
                      <a:pt x="89" y="28"/>
                    </a:lnTo>
                    <a:lnTo>
                      <a:pt x="73" y="37"/>
                    </a:lnTo>
                    <a:lnTo>
                      <a:pt x="57" y="48"/>
                    </a:lnTo>
                    <a:lnTo>
                      <a:pt x="57" y="48"/>
                    </a:lnTo>
                    <a:lnTo>
                      <a:pt x="42" y="62"/>
                    </a:lnTo>
                    <a:lnTo>
                      <a:pt x="23" y="83"/>
                    </a:lnTo>
                    <a:lnTo>
                      <a:pt x="14" y="94"/>
                    </a:lnTo>
                    <a:lnTo>
                      <a:pt x="6" y="106"/>
                    </a:lnTo>
                    <a:lnTo>
                      <a:pt x="1" y="116"/>
                    </a:lnTo>
                    <a:lnTo>
                      <a:pt x="0" y="121"/>
                    </a:lnTo>
                    <a:lnTo>
                      <a:pt x="0" y="126"/>
                    </a:lnTo>
                    <a:lnTo>
                      <a:pt x="0" y="126"/>
                    </a:lnTo>
                    <a:lnTo>
                      <a:pt x="1" y="135"/>
                    </a:lnTo>
                    <a:lnTo>
                      <a:pt x="4" y="142"/>
                    </a:lnTo>
                    <a:lnTo>
                      <a:pt x="9" y="148"/>
                    </a:lnTo>
                    <a:lnTo>
                      <a:pt x="17" y="153"/>
                    </a:lnTo>
                    <a:lnTo>
                      <a:pt x="24" y="157"/>
                    </a:lnTo>
                    <a:lnTo>
                      <a:pt x="32" y="159"/>
                    </a:lnTo>
                    <a:lnTo>
                      <a:pt x="41" y="161"/>
                    </a:lnTo>
                    <a:lnTo>
                      <a:pt x="48" y="161"/>
                    </a:lnTo>
                    <a:lnTo>
                      <a:pt x="48" y="161"/>
                    </a:lnTo>
                    <a:lnTo>
                      <a:pt x="57" y="159"/>
                    </a:lnTo>
                    <a:lnTo>
                      <a:pt x="65" y="157"/>
                    </a:lnTo>
                    <a:lnTo>
                      <a:pt x="71" y="152"/>
                    </a:lnTo>
                    <a:lnTo>
                      <a:pt x="78" y="147"/>
                    </a:lnTo>
                    <a:lnTo>
                      <a:pt x="78" y="147"/>
                    </a:lnTo>
                    <a:lnTo>
                      <a:pt x="82" y="138"/>
                    </a:lnTo>
                    <a:lnTo>
                      <a:pt x="87" y="129"/>
                    </a:lnTo>
                    <a:lnTo>
                      <a:pt x="92" y="121"/>
                    </a:lnTo>
                    <a:lnTo>
                      <a:pt x="96" y="117"/>
                    </a:lnTo>
                    <a:lnTo>
                      <a:pt x="100" y="115"/>
                    </a:lnTo>
                    <a:lnTo>
                      <a:pt x="100" y="115"/>
                    </a:lnTo>
                    <a:lnTo>
                      <a:pt x="105" y="114"/>
                    </a:lnTo>
                    <a:lnTo>
                      <a:pt x="111" y="112"/>
                    </a:lnTo>
                    <a:lnTo>
                      <a:pt x="123" y="114"/>
                    </a:lnTo>
                    <a:lnTo>
                      <a:pt x="146" y="120"/>
                    </a:lnTo>
                    <a:lnTo>
                      <a:pt x="146" y="120"/>
                    </a:lnTo>
                    <a:lnTo>
                      <a:pt x="156" y="124"/>
                    </a:lnTo>
                    <a:lnTo>
                      <a:pt x="166" y="128"/>
                    </a:lnTo>
                    <a:lnTo>
                      <a:pt x="188" y="135"/>
                    </a:lnTo>
                    <a:lnTo>
                      <a:pt x="198" y="139"/>
                    </a:lnTo>
                    <a:lnTo>
                      <a:pt x="208" y="143"/>
                    </a:lnTo>
                    <a:lnTo>
                      <a:pt x="220" y="145"/>
                    </a:lnTo>
                    <a:lnTo>
                      <a:pt x="231" y="145"/>
                    </a:lnTo>
                    <a:lnTo>
                      <a:pt x="231" y="145"/>
                    </a:lnTo>
                    <a:lnTo>
                      <a:pt x="236" y="145"/>
                    </a:lnTo>
                    <a:lnTo>
                      <a:pt x="243" y="144"/>
                    </a:lnTo>
                    <a:lnTo>
                      <a:pt x="253" y="139"/>
                    </a:lnTo>
                    <a:lnTo>
                      <a:pt x="263" y="131"/>
                    </a:lnTo>
                    <a:lnTo>
                      <a:pt x="273" y="121"/>
                    </a:lnTo>
                    <a:lnTo>
                      <a:pt x="281" y="110"/>
                    </a:lnTo>
                    <a:lnTo>
                      <a:pt x="286" y="98"/>
                    </a:lnTo>
                    <a:lnTo>
                      <a:pt x="290" y="87"/>
                    </a:lnTo>
                    <a:lnTo>
                      <a:pt x="291" y="74"/>
                    </a:lnTo>
                    <a:lnTo>
                      <a:pt x="291" y="74"/>
                    </a:lnTo>
                    <a:lnTo>
                      <a:pt x="290" y="62"/>
                    </a:lnTo>
                    <a:lnTo>
                      <a:pt x="287" y="52"/>
                    </a:lnTo>
                    <a:lnTo>
                      <a:pt x="282" y="42"/>
                    </a:lnTo>
                    <a:lnTo>
                      <a:pt x="275" y="33"/>
                    </a:lnTo>
                    <a:lnTo>
                      <a:pt x="267" y="25"/>
                    </a:lnTo>
                    <a:lnTo>
                      <a:pt x="258" y="19"/>
                    </a:lnTo>
                    <a:lnTo>
                      <a:pt x="248" y="13"/>
                    </a:lnTo>
                    <a:lnTo>
                      <a:pt x="238" y="8"/>
                    </a:lnTo>
                  </a:path>
                </a:pathLst>
              </a:custGeom>
              <a:solidFill>
                <a:srgbClr val="6600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292" name="Freeform 27">
                <a:extLst>
                  <a:ext uri="{FF2B5EF4-FFF2-40B4-BE49-F238E27FC236}">
                    <a16:creationId xmlns:a16="http://schemas.microsoft.com/office/drawing/2014/main" id="{54C9763B-A74B-456B-9267-FF69AAEB7D9C}"/>
                  </a:ext>
                </a:extLst>
              </p:cNvPr>
              <p:cNvSpPr>
                <a:spLocks/>
              </p:cNvSpPr>
              <p:nvPr/>
            </p:nvSpPr>
            <p:spPr bwMode="auto">
              <a:xfrm>
                <a:off x="896937" y="3811592"/>
                <a:ext cx="114300" cy="106363"/>
              </a:xfrm>
              <a:custGeom>
                <a:avLst/>
                <a:gdLst>
                  <a:gd name="T0" fmla="*/ 35 w 72"/>
                  <a:gd name="T1" fmla="*/ 67 h 67"/>
                  <a:gd name="T2" fmla="*/ 35 w 72"/>
                  <a:gd name="T3" fmla="*/ 67 h 67"/>
                  <a:gd name="T4" fmla="*/ 43 w 72"/>
                  <a:gd name="T5" fmla="*/ 65 h 67"/>
                  <a:gd name="T6" fmla="*/ 51 w 72"/>
                  <a:gd name="T7" fmla="*/ 64 h 67"/>
                  <a:gd name="T8" fmla="*/ 56 w 72"/>
                  <a:gd name="T9" fmla="*/ 60 h 67"/>
                  <a:gd name="T10" fmla="*/ 62 w 72"/>
                  <a:gd name="T11" fmla="*/ 56 h 67"/>
                  <a:gd name="T12" fmla="*/ 66 w 72"/>
                  <a:gd name="T13" fmla="*/ 51 h 67"/>
                  <a:gd name="T14" fmla="*/ 70 w 72"/>
                  <a:gd name="T15" fmla="*/ 46 h 67"/>
                  <a:gd name="T16" fmla="*/ 71 w 72"/>
                  <a:gd name="T17" fmla="*/ 40 h 67"/>
                  <a:gd name="T18" fmla="*/ 72 w 72"/>
                  <a:gd name="T19" fmla="*/ 33 h 67"/>
                  <a:gd name="T20" fmla="*/ 72 w 72"/>
                  <a:gd name="T21" fmla="*/ 33 h 67"/>
                  <a:gd name="T22" fmla="*/ 71 w 72"/>
                  <a:gd name="T23" fmla="*/ 27 h 67"/>
                  <a:gd name="T24" fmla="*/ 70 w 72"/>
                  <a:gd name="T25" fmla="*/ 21 h 67"/>
                  <a:gd name="T26" fmla="*/ 66 w 72"/>
                  <a:gd name="T27" fmla="*/ 14 h 67"/>
                  <a:gd name="T28" fmla="*/ 62 w 72"/>
                  <a:gd name="T29" fmla="*/ 9 h 67"/>
                  <a:gd name="T30" fmla="*/ 56 w 72"/>
                  <a:gd name="T31" fmla="*/ 5 h 67"/>
                  <a:gd name="T32" fmla="*/ 51 w 72"/>
                  <a:gd name="T33" fmla="*/ 3 h 67"/>
                  <a:gd name="T34" fmla="*/ 43 w 72"/>
                  <a:gd name="T35" fmla="*/ 0 h 67"/>
                  <a:gd name="T36" fmla="*/ 35 w 72"/>
                  <a:gd name="T37" fmla="*/ 0 h 67"/>
                  <a:gd name="T38" fmla="*/ 35 w 72"/>
                  <a:gd name="T39" fmla="*/ 0 h 67"/>
                  <a:gd name="T40" fmla="*/ 29 w 72"/>
                  <a:gd name="T41" fmla="*/ 0 h 67"/>
                  <a:gd name="T42" fmla="*/ 21 w 72"/>
                  <a:gd name="T43" fmla="*/ 3 h 67"/>
                  <a:gd name="T44" fmla="*/ 15 w 72"/>
                  <a:gd name="T45" fmla="*/ 5 h 67"/>
                  <a:gd name="T46" fmla="*/ 10 w 72"/>
                  <a:gd name="T47" fmla="*/ 9 h 67"/>
                  <a:gd name="T48" fmla="*/ 6 w 72"/>
                  <a:gd name="T49" fmla="*/ 14 h 67"/>
                  <a:gd name="T50" fmla="*/ 2 w 72"/>
                  <a:gd name="T51" fmla="*/ 21 h 67"/>
                  <a:gd name="T52" fmla="*/ 0 w 72"/>
                  <a:gd name="T53" fmla="*/ 27 h 67"/>
                  <a:gd name="T54" fmla="*/ 0 w 72"/>
                  <a:gd name="T55" fmla="*/ 33 h 67"/>
                  <a:gd name="T56" fmla="*/ 0 w 72"/>
                  <a:gd name="T57" fmla="*/ 33 h 67"/>
                  <a:gd name="T58" fmla="*/ 0 w 72"/>
                  <a:gd name="T59" fmla="*/ 40 h 67"/>
                  <a:gd name="T60" fmla="*/ 2 w 72"/>
                  <a:gd name="T61" fmla="*/ 46 h 67"/>
                  <a:gd name="T62" fmla="*/ 6 w 72"/>
                  <a:gd name="T63" fmla="*/ 51 h 67"/>
                  <a:gd name="T64" fmla="*/ 10 w 72"/>
                  <a:gd name="T65" fmla="*/ 56 h 67"/>
                  <a:gd name="T66" fmla="*/ 15 w 72"/>
                  <a:gd name="T67" fmla="*/ 60 h 67"/>
                  <a:gd name="T68" fmla="*/ 21 w 72"/>
                  <a:gd name="T69" fmla="*/ 64 h 67"/>
                  <a:gd name="T70" fmla="*/ 29 w 72"/>
                  <a:gd name="T71" fmla="*/ 65 h 67"/>
                  <a:gd name="T72" fmla="*/ 35 w 72"/>
                  <a:gd name="T7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67">
                    <a:moveTo>
                      <a:pt x="35" y="67"/>
                    </a:moveTo>
                    <a:lnTo>
                      <a:pt x="35" y="67"/>
                    </a:lnTo>
                    <a:lnTo>
                      <a:pt x="43" y="65"/>
                    </a:lnTo>
                    <a:lnTo>
                      <a:pt x="51" y="64"/>
                    </a:lnTo>
                    <a:lnTo>
                      <a:pt x="56" y="60"/>
                    </a:lnTo>
                    <a:lnTo>
                      <a:pt x="62" y="56"/>
                    </a:lnTo>
                    <a:lnTo>
                      <a:pt x="66" y="51"/>
                    </a:lnTo>
                    <a:lnTo>
                      <a:pt x="70" y="46"/>
                    </a:lnTo>
                    <a:lnTo>
                      <a:pt x="71" y="40"/>
                    </a:lnTo>
                    <a:lnTo>
                      <a:pt x="72" y="33"/>
                    </a:lnTo>
                    <a:lnTo>
                      <a:pt x="72" y="33"/>
                    </a:lnTo>
                    <a:lnTo>
                      <a:pt x="71" y="27"/>
                    </a:lnTo>
                    <a:lnTo>
                      <a:pt x="70" y="21"/>
                    </a:lnTo>
                    <a:lnTo>
                      <a:pt x="66" y="14"/>
                    </a:lnTo>
                    <a:lnTo>
                      <a:pt x="62" y="9"/>
                    </a:lnTo>
                    <a:lnTo>
                      <a:pt x="56" y="5"/>
                    </a:lnTo>
                    <a:lnTo>
                      <a:pt x="51" y="3"/>
                    </a:lnTo>
                    <a:lnTo>
                      <a:pt x="43" y="0"/>
                    </a:lnTo>
                    <a:lnTo>
                      <a:pt x="35" y="0"/>
                    </a:lnTo>
                    <a:lnTo>
                      <a:pt x="35" y="0"/>
                    </a:lnTo>
                    <a:lnTo>
                      <a:pt x="29" y="0"/>
                    </a:lnTo>
                    <a:lnTo>
                      <a:pt x="21" y="3"/>
                    </a:lnTo>
                    <a:lnTo>
                      <a:pt x="15" y="5"/>
                    </a:lnTo>
                    <a:lnTo>
                      <a:pt x="10" y="9"/>
                    </a:lnTo>
                    <a:lnTo>
                      <a:pt x="6" y="14"/>
                    </a:lnTo>
                    <a:lnTo>
                      <a:pt x="2" y="21"/>
                    </a:lnTo>
                    <a:lnTo>
                      <a:pt x="0" y="27"/>
                    </a:lnTo>
                    <a:lnTo>
                      <a:pt x="0" y="33"/>
                    </a:lnTo>
                    <a:lnTo>
                      <a:pt x="0" y="33"/>
                    </a:lnTo>
                    <a:lnTo>
                      <a:pt x="0" y="40"/>
                    </a:lnTo>
                    <a:lnTo>
                      <a:pt x="2" y="46"/>
                    </a:lnTo>
                    <a:lnTo>
                      <a:pt x="6" y="51"/>
                    </a:lnTo>
                    <a:lnTo>
                      <a:pt x="10" y="56"/>
                    </a:lnTo>
                    <a:lnTo>
                      <a:pt x="15" y="60"/>
                    </a:lnTo>
                    <a:lnTo>
                      <a:pt x="21" y="64"/>
                    </a:lnTo>
                    <a:lnTo>
                      <a:pt x="29" y="65"/>
                    </a:lnTo>
                    <a:lnTo>
                      <a:pt x="35" y="67"/>
                    </a:lnTo>
                    <a:close/>
                  </a:path>
                </a:pathLst>
              </a:custGeom>
              <a:solidFill>
                <a:srgbClr val="333399"/>
              </a:solidFill>
              <a:ln>
                <a:noFill/>
              </a:ln>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293" name="Freeform 28">
                <a:extLst>
                  <a:ext uri="{FF2B5EF4-FFF2-40B4-BE49-F238E27FC236}">
                    <a16:creationId xmlns:a16="http://schemas.microsoft.com/office/drawing/2014/main" id="{BDAD86F2-39F2-45C3-AECD-195FF58C7C47}"/>
                  </a:ext>
                </a:extLst>
              </p:cNvPr>
              <p:cNvSpPr>
                <a:spLocks/>
              </p:cNvSpPr>
              <p:nvPr/>
            </p:nvSpPr>
            <p:spPr bwMode="auto">
              <a:xfrm>
                <a:off x="896937" y="3811592"/>
                <a:ext cx="114300" cy="106363"/>
              </a:xfrm>
              <a:custGeom>
                <a:avLst/>
                <a:gdLst>
                  <a:gd name="T0" fmla="*/ 35 w 72"/>
                  <a:gd name="T1" fmla="*/ 67 h 67"/>
                  <a:gd name="T2" fmla="*/ 35 w 72"/>
                  <a:gd name="T3" fmla="*/ 67 h 67"/>
                  <a:gd name="T4" fmla="*/ 43 w 72"/>
                  <a:gd name="T5" fmla="*/ 65 h 67"/>
                  <a:gd name="T6" fmla="*/ 51 w 72"/>
                  <a:gd name="T7" fmla="*/ 64 h 67"/>
                  <a:gd name="T8" fmla="*/ 56 w 72"/>
                  <a:gd name="T9" fmla="*/ 60 h 67"/>
                  <a:gd name="T10" fmla="*/ 62 w 72"/>
                  <a:gd name="T11" fmla="*/ 56 h 67"/>
                  <a:gd name="T12" fmla="*/ 66 w 72"/>
                  <a:gd name="T13" fmla="*/ 51 h 67"/>
                  <a:gd name="T14" fmla="*/ 70 w 72"/>
                  <a:gd name="T15" fmla="*/ 46 h 67"/>
                  <a:gd name="T16" fmla="*/ 71 w 72"/>
                  <a:gd name="T17" fmla="*/ 40 h 67"/>
                  <a:gd name="T18" fmla="*/ 72 w 72"/>
                  <a:gd name="T19" fmla="*/ 33 h 67"/>
                  <a:gd name="T20" fmla="*/ 72 w 72"/>
                  <a:gd name="T21" fmla="*/ 33 h 67"/>
                  <a:gd name="T22" fmla="*/ 71 w 72"/>
                  <a:gd name="T23" fmla="*/ 27 h 67"/>
                  <a:gd name="T24" fmla="*/ 70 w 72"/>
                  <a:gd name="T25" fmla="*/ 21 h 67"/>
                  <a:gd name="T26" fmla="*/ 66 w 72"/>
                  <a:gd name="T27" fmla="*/ 14 h 67"/>
                  <a:gd name="T28" fmla="*/ 62 w 72"/>
                  <a:gd name="T29" fmla="*/ 9 h 67"/>
                  <a:gd name="T30" fmla="*/ 56 w 72"/>
                  <a:gd name="T31" fmla="*/ 5 h 67"/>
                  <a:gd name="T32" fmla="*/ 51 w 72"/>
                  <a:gd name="T33" fmla="*/ 3 h 67"/>
                  <a:gd name="T34" fmla="*/ 43 w 72"/>
                  <a:gd name="T35" fmla="*/ 0 h 67"/>
                  <a:gd name="T36" fmla="*/ 35 w 72"/>
                  <a:gd name="T37" fmla="*/ 0 h 67"/>
                  <a:gd name="T38" fmla="*/ 35 w 72"/>
                  <a:gd name="T39" fmla="*/ 0 h 67"/>
                  <a:gd name="T40" fmla="*/ 29 w 72"/>
                  <a:gd name="T41" fmla="*/ 0 h 67"/>
                  <a:gd name="T42" fmla="*/ 21 w 72"/>
                  <a:gd name="T43" fmla="*/ 3 h 67"/>
                  <a:gd name="T44" fmla="*/ 15 w 72"/>
                  <a:gd name="T45" fmla="*/ 5 h 67"/>
                  <a:gd name="T46" fmla="*/ 10 w 72"/>
                  <a:gd name="T47" fmla="*/ 9 h 67"/>
                  <a:gd name="T48" fmla="*/ 6 w 72"/>
                  <a:gd name="T49" fmla="*/ 14 h 67"/>
                  <a:gd name="T50" fmla="*/ 2 w 72"/>
                  <a:gd name="T51" fmla="*/ 21 h 67"/>
                  <a:gd name="T52" fmla="*/ 0 w 72"/>
                  <a:gd name="T53" fmla="*/ 27 h 67"/>
                  <a:gd name="T54" fmla="*/ 0 w 72"/>
                  <a:gd name="T55" fmla="*/ 33 h 67"/>
                  <a:gd name="T56" fmla="*/ 0 w 72"/>
                  <a:gd name="T57" fmla="*/ 33 h 67"/>
                  <a:gd name="T58" fmla="*/ 0 w 72"/>
                  <a:gd name="T59" fmla="*/ 40 h 67"/>
                  <a:gd name="T60" fmla="*/ 2 w 72"/>
                  <a:gd name="T61" fmla="*/ 46 h 67"/>
                  <a:gd name="T62" fmla="*/ 6 w 72"/>
                  <a:gd name="T63" fmla="*/ 51 h 67"/>
                  <a:gd name="T64" fmla="*/ 10 w 72"/>
                  <a:gd name="T65" fmla="*/ 56 h 67"/>
                  <a:gd name="T66" fmla="*/ 15 w 72"/>
                  <a:gd name="T67" fmla="*/ 60 h 67"/>
                  <a:gd name="T68" fmla="*/ 21 w 72"/>
                  <a:gd name="T69" fmla="*/ 64 h 67"/>
                  <a:gd name="T70" fmla="*/ 29 w 72"/>
                  <a:gd name="T71" fmla="*/ 65 h 67"/>
                  <a:gd name="T72" fmla="*/ 35 w 72"/>
                  <a:gd name="T7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67">
                    <a:moveTo>
                      <a:pt x="35" y="67"/>
                    </a:moveTo>
                    <a:lnTo>
                      <a:pt x="35" y="67"/>
                    </a:lnTo>
                    <a:lnTo>
                      <a:pt x="43" y="65"/>
                    </a:lnTo>
                    <a:lnTo>
                      <a:pt x="51" y="64"/>
                    </a:lnTo>
                    <a:lnTo>
                      <a:pt x="56" y="60"/>
                    </a:lnTo>
                    <a:lnTo>
                      <a:pt x="62" y="56"/>
                    </a:lnTo>
                    <a:lnTo>
                      <a:pt x="66" y="51"/>
                    </a:lnTo>
                    <a:lnTo>
                      <a:pt x="70" y="46"/>
                    </a:lnTo>
                    <a:lnTo>
                      <a:pt x="71" y="40"/>
                    </a:lnTo>
                    <a:lnTo>
                      <a:pt x="72" y="33"/>
                    </a:lnTo>
                    <a:lnTo>
                      <a:pt x="72" y="33"/>
                    </a:lnTo>
                    <a:lnTo>
                      <a:pt x="71" y="27"/>
                    </a:lnTo>
                    <a:lnTo>
                      <a:pt x="70" y="21"/>
                    </a:lnTo>
                    <a:lnTo>
                      <a:pt x="66" y="14"/>
                    </a:lnTo>
                    <a:lnTo>
                      <a:pt x="62" y="9"/>
                    </a:lnTo>
                    <a:lnTo>
                      <a:pt x="56" y="5"/>
                    </a:lnTo>
                    <a:lnTo>
                      <a:pt x="51" y="3"/>
                    </a:lnTo>
                    <a:lnTo>
                      <a:pt x="43" y="0"/>
                    </a:lnTo>
                    <a:lnTo>
                      <a:pt x="35" y="0"/>
                    </a:lnTo>
                    <a:lnTo>
                      <a:pt x="35" y="0"/>
                    </a:lnTo>
                    <a:lnTo>
                      <a:pt x="29" y="0"/>
                    </a:lnTo>
                    <a:lnTo>
                      <a:pt x="21" y="3"/>
                    </a:lnTo>
                    <a:lnTo>
                      <a:pt x="15" y="5"/>
                    </a:lnTo>
                    <a:lnTo>
                      <a:pt x="10" y="9"/>
                    </a:lnTo>
                    <a:lnTo>
                      <a:pt x="6" y="14"/>
                    </a:lnTo>
                    <a:lnTo>
                      <a:pt x="2" y="21"/>
                    </a:lnTo>
                    <a:lnTo>
                      <a:pt x="0" y="27"/>
                    </a:lnTo>
                    <a:lnTo>
                      <a:pt x="0" y="33"/>
                    </a:lnTo>
                    <a:lnTo>
                      <a:pt x="0" y="33"/>
                    </a:lnTo>
                    <a:lnTo>
                      <a:pt x="0" y="40"/>
                    </a:lnTo>
                    <a:lnTo>
                      <a:pt x="2" y="46"/>
                    </a:lnTo>
                    <a:lnTo>
                      <a:pt x="6" y="51"/>
                    </a:lnTo>
                    <a:lnTo>
                      <a:pt x="10" y="56"/>
                    </a:lnTo>
                    <a:lnTo>
                      <a:pt x="15" y="60"/>
                    </a:lnTo>
                    <a:lnTo>
                      <a:pt x="21" y="64"/>
                    </a:lnTo>
                    <a:lnTo>
                      <a:pt x="29" y="65"/>
                    </a:lnTo>
                    <a:lnTo>
                      <a:pt x="35" y="67"/>
                    </a:lnTo>
                  </a:path>
                </a:pathLst>
              </a:custGeom>
              <a:solidFill>
                <a:srgbClr val="3333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294" name="Freeform 29">
                <a:extLst>
                  <a:ext uri="{FF2B5EF4-FFF2-40B4-BE49-F238E27FC236}">
                    <a16:creationId xmlns:a16="http://schemas.microsoft.com/office/drawing/2014/main" id="{08350DA8-9062-4DFF-A334-3D4BC274B224}"/>
                  </a:ext>
                </a:extLst>
              </p:cNvPr>
              <p:cNvSpPr>
                <a:spLocks/>
              </p:cNvSpPr>
              <p:nvPr/>
            </p:nvSpPr>
            <p:spPr bwMode="auto">
              <a:xfrm>
                <a:off x="969962" y="3937005"/>
                <a:ext cx="114300" cy="106363"/>
              </a:xfrm>
              <a:custGeom>
                <a:avLst/>
                <a:gdLst>
                  <a:gd name="T0" fmla="*/ 35 w 72"/>
                  <a:gd name="T1" fmla="*/ 67 h 67"/>
                  <a:gd name="T2" fmla="*/ 35 w 72"/>
                  <a:gd name="T3" fmla="*/ 67 h 67"/>
                  <a:gd name="T4" fmla="*/ 43 w 72"/>
                  <a:gd name="T5" fmla="*/ 67 h 67"/>
                  <a:gd name="T6" fmla="*/ 51 w 72"/>
                  <a:gd name="T7" fmla="*/ 64 h 67"/>
                  <a:gd name="T8" fmla="*/ 56 w 72"/>
                  <a:gd name="T9" fmla="*/ 62 h 67"/>
                  <a:gd name="T10" fmla="*/ 62 w 72"/>
                  <a:gd name="T11" fmla="*/ 58 h 67"/>
                  <a:gd name="T12" fmla="*/ 66 w 72"/>
                  <a:gd name="T13" fmla="*/ 53 h 67"/>
                  <a:gd name="T14" fmla="*/ 70 w 72"/>
                  <a:gd name="T15" fmla="*/ 46 h 67"/>
                  <a:gd name="T16" fmla="*/ 71 w 72"/>
                  <a:gd name="T17" fmla="*/ 40 h 67"/>
                  <a:gd name="T18" fmla="*/ 72 w 72"/>
                  <a:gd name="T19" fmla="*/ 34 h 67"/>
                  <a:gd name="T20" fmla="*/ 72 w 72"/>
                  <a:gd name="T21" fmla="*/ 34 h 67"/>
                  <a:gd name="T22" fmla="*/ 71 w 72"/>
                  <a:gd name="T23" fmla="*/ 27 h 67"/>
                  <a:gd name="T24" fmla="*/ 70 w 72"/>
                  <a:gd name="T25" fmla="*/ 21 h 67"/>
                  <a:gd name="T26" fmla="*/ 66 w 72"/>
                  <a:gd name="T27" fmla="*/ 16 h 67"/>
                  <a:gd name="T28" fmla="*/ 62 w 72"/>
                  <a:gd name="T29" fmla="*/ 11 h 67"/>
                  <a:gd name="T30" fmla="*/ 56 w 72"/>
                  <a:gd name="T31" fmla="*/ 7 h 67"/>
                  <a:gd name="T32" fmla="*/ 51 w 72"/>
                  <a:gd name="T33" fmla="*/ 3 h 67"/>
                  <a:gd name="T34" fmla="*/ 43 w 72"/>
                  <a:gd name="T35" fmla="*/ 2 h 67"/>
                  <a:gd name="T36" fmla="*/ 35 w 72"/>
                  <a:gd name="T37" fmla="*/ 0 h 67"/>
                  <a:gd name="T38" fmla="*/ 35 w 72"/>
                  <a:gd name="T39" fmla="*/ 0 h 67"/>
                  <a:gd name="T40" fmla="*/ 29 w 72"/>
                  <a:gd name="T41" fmla="*/ 2 h 67"/>
                  <a:gd name="T42" fmla="*/ 21 w 72"/>
                  <a:gd name="T43" fmla="*/ 3 h 67"/>
                  <a:gd name="T44" fmla="*/ 15 w 72"/>
                  <a:gd name="T45" fmla="*/ 7 h 67"/>
                  <a:gd name="T46" fmla="*/ 10 w 72"/>
                  <a:gd name="T47" fmla="*/ 11 h 67"/>
                  <a:gd name="T48" fmla="*/ 6 w 72"/>
                  <a:gd name="T49" fmla="*/ 16 h 67"/>
                  <a:gd name="T50" fmla="*/ 2 w 72"/>
                  <a:gd name="T51" fmla="*/ 21 h 67"/>
                  <a:gd name="T52" fmla="*/ 0 w 72"/>
                  <a:gd name="T53" fmla="*/ 27 h 67"/>
                  <a:gd name="T54" fmla="*/ 0 w 72"/>
                  <a:gd name="T55" fmla="*/ 34 h 67"/>
                  <a:gd name="T56" fmla="*/ 0 w 72"/>
                  <a:gd name="T57" fmla="*/ 34 h 67"/>
                  <a:gd name="T58" fmla="*/ 0 w 72"/>
                  <a:gd name="T59" fmla="*/ 40 h 67"/>
                  <a:gd name="T60" fmla="*/ 2 w 72"/>
                  <a:gd name="T61" fmla="*/ 46 h 67"/>
                  <a:gd name="T62" fmla="*/ 6 w 72"/>
                  <a:gd name="T63" fmla="*/ 53 h 67"/>
                  <a:gd name="T64" fmla="*/ 10 w 72"/>
                  <a:gd name="T65" fmla="*/ 58 h 67"/>
                  <a:gd name="T66" fmla="*/ 15 w 72"/>
                  <a:gd name="T67" fmla="*/ 62 h 67"/>
                  <a:gd name="T68" fmla="*/ 21 w 72"/>
                  <a:gd name="T69" fmla="*/ 64 h 67"/>
                  <a:gd name="T70" fmla="*/ 29 w 72"/>
                  <a:gd name="T71" fmla="*/ 67 h 67"/>
                  <a:gd name="T72" fmla="*/ 35 w 72"/>
                  <a:gd name="T7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67">
                    <a:moveTo>
                      <a:pt x="35" y="67"/>
                    </a:moveTo>
                    <a:lnTo>
                      <a:pt x="35" y="67"/>
                    </a:lnTo>
                    <a:lnTo>
                      <a:pt x="43" y="67"/>
                    </a:lnTo>
                    <a:lnTo>
                      <a:pt x="51" y="64"/>
                    </a:lnTo>
                    <a:lnTo>
                      <a:pt x="56" y="62"/>
                    </a:lnTo>
                    <a:lnTo>
                      <a:pt x="62" y="58"/>
                    </a:lnTo>
                    <a:lnTo>
                      <a:pt x="66" y="53"/>
                    </a:lnTo>
                    <a:lnTo>
                      <a:pt x="70" y="46"/>
                    </a:lnTo>
                    <a:lnTo>
                      <a:pt x="71" y="40"/>
                    </a:lnTo>
                    <a:lnTo>
                      <a:pt x="72" y="34"/>
                    </a:lnTo>
                    <a:lnTo>
                      <a:pt x="72" y="34"/>
                    </a:lnTo>
                    <a:lnTo>
                      <a:pt x="71" y="27"/>
                    </a:lnTo>
                    <a:lnTo>
                      <a:pt x="70" y="21"/>
                    </a:lnTo>
                    <a:lnTo>
                      <a:pt x="66" y="16"/>
                    </a:lnTo>
                    <a:lnTo>
                      <a:pt x="62" y="11"/>
                    </a:lnTo>
                    <a:lnTo>
                      <a:pt x="56" y="7"/>
                    </a:lnTo>
                    <a:lnTo>
                      <a:pt x="51" y="3"/>
                    </a:lnTo>
                    <a:lnTo>
                      <a:pt x="43" y="2"/>
                    </a:lnTo>
                    <a:lnTo>
                      <a:pt x="35" y="0"/>
                    </a:lnTo>
                    <a:lnTo>
                      <a:pt x="35" y="0"/>
                    </a:lnTo>
                    <a:lnTo>
                      <a:pt x="29" y="2"/>
                    </a:lnTo>
                    <a:lnTo>
                      <a:pt x="21" y="3"/>
                    </a:lnTo>
                    <a:lnTo>
                      <a:pt x="15" y="7"/>
                    </a:lnTo>
                    <a:lnTo>
                      <a:pt x="10" y="11"/>
                    </a:lnTo>
                    <a:lnTo>
                      <a:pt x="6" y="16"/>
                    </a:lnTo>
                    <a:lnTo>
                      <a:pt x="2" y="21"/>
                    </a:lnTo>
                    <a:lnTo>
                      <a:pt x="0" y="27"/>
                    </a:lnTo>
                    <a:lnTo>
                      <a:pt x="0" y="34"/>
                    </a:lnTo>
                    <a:lnTo>
                      <a:pt x="0" y="34"/>
                    </a:lnTo>
                    <a:lnTo>
                      <a:pt x="0" y="40"/>
                    </a:lnTo>
                    <a:lnTo>
                      <a:pt x="2" y="46"/>
                    </a:lnTo>
                    <a:lnTo>
                      <a:pt x="6" y="53"/>
                    </a:lnTo>
                    <a:lnTo>
                      <a:pt x="10" y="58"/>
                    </a:lnTo>
                    <a:lnTo>
                      <a:pt x="15" y="62"/>
                    </a:lnTo>
                    <a:lnTo>
                      <a:pt x="21" y="64"/>
                    </a:lnTo>
                    <a:lnTo>
                      <a:pt x="29" y="67"/>
                    </a:lnTo>
                    <a:lnTo>
                      <a:pt x="35" y="67"/>
                    </a:lnTo>
                    <a:close/>
                  </a:path>
                </a:pathLst>
              </a:custGeom>
              <a:solidFill>
                <a:srgbClr val="333399"/>
              </a:solidFill>
              <a:ln>
                <a:noFill/>
              </a:ln>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295" name="Freeform 30">
                <a:extLst>
                  <a:ext uri="{FF2B5EF4-FFF2-40B4-BE49-F238E27FC236}">
                    <a16:creationId xmlns:a16="http://schemas.microsoft.com/office/drawing/2014/main" id="{939A3E14-4BD8-4C7E-945E-B76FB6F36E6D}"/>
                  </a:ext>
                </a:extLst>
              </p:cNvPr>
              <p:cNvSpPr>
                <a:spLocks/>
              </p:cNvSpPr>
              <p:nvPr/>
            </p:nvSpPr>
            <p:spPr bwMode="auto">
              <a:xfrm>
                <a:off x="969962" y="3937005"/>
                <a:ext cx="114300" cy="106363"/>
              </a:xfrm>
              <a:custGeom>
                <a:avLst/>
                <a:gdLst>
                  <a:gd name="T0" fmla="*/ 35 w 72"/>
                  <a:gd name="T1" fmla="*/ 67 h 67"/>
                  <a:gd name="T2" fmla="*/ 35 w 72"/>
                  <a:gd name="T3" fmla="*/ 67 h 67"/>
                  <a:gd name="T4" fmla="*/ 43 w 72"/>
                  <a:gd name="T5" fmla="*/ 67 h 67"/>
                  <a:gd name="T6" fmla="*/ 51 w 72"/>
                  <a:gd name="T7" fmla="*/ 64 h 67"/>
                  <a:gd name="T8" fmla="*/ 56 w 72"/>
                  <a:gd name="T9" fmla="*/ 62 h 67"/>
                  <a:gd name="T10" fmla="*/ 62 w 72"/>
                  <a:gd name="T11" fmla="*/ 58 h 67"/>
                  <a:gd name="T12" fmla="*/ 66 w 72"/>
                  <a:gd name="T13" fmla="*/ 53 h 67"/>
                  <a:gd name="T14" fmla="*/ 70 w 72"/>
                  <a:gd name="T15" fmla="*/ 46 h 67"/>
                  <a:gd name="T16" fmla="*/ 71 w 72"/>
                  <a:gd name="T17" fmla="*/ 40 h 67"/>
                  <a:gd name="T18" fmla="*/ 72 w 72"/>
                  <a:gd name="T19" fmla="*/ 34 h 67"/>
                  <a:gd name="T20" fmla="*/ 72 w 72"/>
                  <a:gd name="T21" fmla="*/ 34 h 67"/>
                  <a:gd name="T22" fmla="*/ 71 w 72"/>
                  <a:gd name="T23" fmla="*/ 27 h 67"/>
                  <a:gd name="T24" fmla="*/ 70 w 72"/>
                  <a:gd name="T25" fmla="*/ 21 h 67"/>
                  <a:gd name="T26" fmla="*/ 66 w 72"/>
                  <a:gd name="T27" fmla="*/ 16 h 67"/>
                  <a:gd name="T28" fmla="*/ 62 w 72"/>
                  <a:gd name="T29" fmla="*/ 11 h 67"/>
                  <a:gd name="T30" fmla="*/ 56 w 72"/>
                  <a:gd name="T31" fmla="*/ 7 h 67"/>
                  <a:gd name="T32" fmla="*/ 51 w 72"/>
                  <a:gd name="T33" fmla="*/ 3 h 67"/>
                  <a:gd name="T34" fmla="*/ 43 w 72"/>
                  <a:gd name="T35" fmla="*/ 2 h 67"/>
                  <a:gd name="T36" fmla="*/ 35 w 72"/>
                  <a:gd name="T37" fmla="*/ 0 h 67"/>
                  <a:gd name="T38" fmla="*/ 35 w 72"/>
                  <a:gd name="T39" fmla="*/ 0 h 67"/>
                  <a:gd name="T40" fmla="*/ 29 w 72"/>
                  <a:gd name="T41" fmla="*/ 2 h 67"/>
                  <a:gd name="T42" fmla="*/ 21 w 72"/>
                  <a:gd name="T43" fmla="*/ 3 h 67"/>
                  <a:gd name="T44" fmla="*/ 15 w 72"/>
                  <a:gd name="T45" fmla="*/ 7 h 67"/>
                  <a:gd name="T46" fmla="*/ 10 w 72"/>
                  <a:gd name="T47" fmla="*/ 11 h 67"/>
                  <a:gd name="T48" fmla="*/ 6 w 72"/>
                  <a:gd name="T49" fmla="*/ 16 h 67"/>
                  <a:gd name="T50" fmla="*/ 2 w 72"/>
                  <a:gd name="T51" fmla="*/ 21 h 67"/>
                  <a:gd name="T52" fmla="*/ 0 w 72"/>
                  <a:gd name="T53" fmla="*/ 27 h 67"/>
                  <a:gd name="T54" fmla="*/ 0 w 72"/>
                  <a:gd name="T55" fmla="*/ 34 h 67"/>
                  <a:gd name="T56" fmla="*/ 0 w 72"/>
                  <a:gd name="T57" fmla="*/ 34 h 67"/>
                  <a:gd name="T58" fmla="*/ 0 w 72"/>
                  <a:gd name="T59" fmla="*/ 40 h 67"/>
                  <a:gd name="T60" fmla="*/ 2 w 72"/>
                  <a:gd name="T61" fmla="*/ 46 h 67"/>
                  <a:gd name="T62" fmla="*/ 6 w 72"/>
                  <a:gd name="T63" fmla="*/ 53 h 67"/>
                  <a:gd name="T64" fmla="*/ 10 w 72"/>
                  <a:gd name="T65" fmla="*/ 58 h 67"/>
                  <a:gd name="T66" fmla="*/ 15 w 72"/>
                  <a:gd name="T67" fmla="*/ 62 h 67"/>
                  <a:gd name="T68" fmla="*/ 21 w 72"/>
                  <a:gd name="T69" fmla="*/ 64 h 67"/>
                  <a:gd name="T70" fmla="*/ 29 w 72"/>
                  <a:gd name="T71" fmla="*/ 67 h 67"/>
                  <a:gd name="T72" fmla="*/ 35 w 72"/>
                  <a:gd name="T7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67">
                    <a:moveTo>
                      <a:pt x="35" y="67"/>
                    </a:moveTo>
                    <a:lnTo>
                      <a:pt x="35" y="67"/>
                    </a:lnTo>
                    <a:lnTo>
                      <a:pt x="43" y="67"/>
                    </a:lnTo>
                    <a:lnTo>
                      <a:pt x="51" y="64"/>
                    </a:lnTo>
                    <a:lnTo>
                      <a:pt x="56" y="62"/>
                    </a:lnTo>
                    <a:lnTo>
                      <a:pt x="62" y="58"/>
                    </a:lnTo>
                    <a:lnTo>
                      <a:pt x="66" y="53"/>
                    </a:lnTo>
                    <a:lnTo>
                      <a:pt x="70" y="46"/>
                    </a:lnTo>
                    <a:lnTo>
                      <a:pt x="71" y="40"/>
                    </a:lnTo>
                    <a:lnTo>
                      <a:pt x="72" y="34"/>
                    </a:lnTo>
                    <a:lnTo>
                      <a:pt x="72" y="34"/>
                    </a:lnTo>
                    <a:lnTo>
                      <a:pt x="71" y="27"/>
                    </a:lnTo>
                    <a:lnTo>
                      <a:pt x="70" y="21"/>
                    </a:lnTo>
                    <a:lnTo>
                      <a:pt x="66" y="16"/>
                    </a:lnTo>
                    <a:lnTo>
                      <a:pt x="62" y="11"/>
                    </a:lnTo>
                    <a:lnTo>
                      <a:pt x="56" y="7"/>
                    </a:lnTo>
                    <a:lnTo>
                      <a:pt x="51" y="3"/>
                    </a:lnTo>
                    <a:lnTo>
                      <a:pt x="43" y="2"/>
                    </a:lnTo>
                    <a:lnTo>
                      <a:pt x="35" y="0"/>
                    </a:lnTo>
                    <a:lnTo>
                      <a:pt x="35" y="0"/>
                    </a:lnTo>
                    <a:lnTo>
                      <a:pt x="29" y="2"/>
                    </a:lnTo>
                    <a:lnTo>
                      <a:pt x="21" y="3"/>
                    </a:lnTo>
                    <a:lnTo>
                      <a:pt x="15" y="7"/>
                    </a:lnTo>
                    <a:lnTo>
                      <a:pt x="10" y="11"/>
                    </a:lnTo>
                    <a:lnTo>
                      <a:pt x="6" y="16"/>
                    </a:lnTo>
                    <a:lnTo>
                      <a:pt x="2" y="21"/>
                    </a:lnTo>
                    <a:lnTo>
                      <a:pt x="0" y="27"/>
                    </a:lnTo>
                    <a:lnTo>
                      <a:pt x="0" y="34"/>
                    </a:lnTo>
                    <a:lnTo>
                      <a:pt x="0" y="34"/>
                    </a:lnTo>
                    <a:lnTo>
                      <a:pt x="0" y="40"/>
                    </a:lnTo>
                    <a:lnTo>
                      <a:pt x="2" y="46"/>
                    </a:lnTo>
                    <a:lnTo>
                      <a:pt x="6" y="53"/>
                    </a:lnTo>
                    <a:lnTo>
                      <a:pt x="10" y="58"/>
                    </a:lnTo>
                    <a:lnTo>
                      <a:pt x="15" y="62"/>
                    </a:lnTo>
                    <a:lnTo>
                      <a:pt x="21" y="64"/>
                    </a:lnTo>
                    <a:lnTo>
                      <a:pt x="29" y="67"/>
                    </a:lnTo>
                    <a:lnTo>
                      <a:pt x="35" y="67"/>
                    </a:lnTo>
                  </a:path>
                </a:pathLst>
              </a:custGeom>
              <a:solidFill>
                <a:srgbClr val="3333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296" name="Freeform 31">
                <a:extLst>
                  <a:ext uri="{FF2B5EF4-FFF2-40B4-BE49-F238E27FC236}">
                    <a16:creationId xmlns:a16="http://schemas.microsoft.com/office/drawing/2014/main" id="{991E5725-940E-454C-BDDE-591F9F0B090B}"/>
                  </a:ext>
                </a:extLst>
              </p:cNvPr>
              <p:cNvSpPr>
                <a:spLocks/>
              </p:cNvSpPr>
              <p:nvPr/>
            </p:nvSpPr>
            <p:spPr bwMode="auto">
              <a:xfrm>
                <a:off x="1114425" y="3957642"/>
                <a:ext cx="115888" cy="106363"/>
              </a:xfrm>
              <a:custGeom>
                <a:avLst/>
                <a:gdLst>
                  <a:gd name="T0" fmla="*/ 36 w 73"/>
                  <a:gd name="T1" fmla="*/ 67 h 67"/>
                  <a:gd name="T2" fmla="*/ 36 w 73"/>
                  <a:gd name="T3" fmla="*/ 67 h 67"/>
                  <a:gd name="T4" fmla="*/ 44 w 73"/>
                  <a:gd name="T5" fmla="*/ 65 h 67"/>
                  <a:gd name="T6" fmla="*/ 52 w 73"/>
                  <a:gd name="T7" fmla="*/ 64 h 67"/>
                  <a:gd name="T8" fmla="*/ 57 w 73"/>
                  <a:gd name="T9" fmla="*/ 60 h 67"/>
                  <a:gd name="T10" fmla="*/ 63 w 73"/>
                  <a:gd name="T11" fmla="*/ 56 h 67"/>
                  <a:gd name="T12" fmla="*/ 67 w 73"/>
                  <a:gd name="T13" fmla="*/ 51 h 67"/>
                  <a:gd name="T14" fmla="*/ 71 w 73"/>
                  <a:gd name="T15" fmla="*/ 46 h 67"/>
                  <a:gd name="T16" fmla="*/ 72 w 73"/>
                  <a:gd name="T17" fmla="*/ 40 h 67"/>
                  <a:gd name="T18" fmla="*/ 73 w 73"/>
                  <a:gd name="T19" fmla="*/ 33 h 67"/>
                  <a:gd name="T20" fmla="*/ 73 w 73"/>
                  <a:gd name="T21" fmla="*/ 33 h 67"/>
                  <a:gd name="T22" fmla="*/ 72 w 73"/>
                  <a:gd name="T23" fmla="*/ 27 h 67"/>
                  <a:gd name="T24" fmla="*/ 71 w 73"/>
                  <a:gd name="T25" fmla="*/ 21 h 67"/>
                  <a:gd name="T26" fmla="*/ 67 w 73"/>
                  <a:gd name="T27" fmla="*/ 14 h 67"/>
                  <a:gd name="T28" fmla="*/ 63 w 73"/>
                  <a:gd name="T29" fmla="*/ 9 h 67"/>
                  <a:gd name="T30" fmla="*/ 57 w 73"/>
                  <a:gd name="T31" fmla="*/ 5 h 67"/>
                  <a:gd name="T32" fmla="*/ 52 w 73"/>
                  <a:gd name="T33" fmla="*/ 3 h 67"/>
                  <a:gd name="T34" fmla="*/ 44 w 73"/>
                  <a:gd name="T35" fmla="*/ 0 h 67"/>
                  <a:gd name="T36" fmla="*/ 36 w 73"/>
                  <a:gd name="T37" fmla="*/ 0 h 67"/>
                  <a:gd name="T38" fmla="*/ 36 w 73"/>
                  <a:gd name="T39" fmla="*/ 0 h 67"/>
                  <a:gd name="T40" fmla="*/ 30 w 73"/>
                  <a:gd name="T41" fmla="*/ 0 h 67"/>
                  <a:gd name="T42" fmla="*/ 22 w 73"/>
                  <a:gd name="T43" fmla="*/ 3 h 67"/>
                  <a:gd name="T44" fmla="*/ 16 w 73"/>
                  <a:gd name="T45" fmla="*/ 5 h 67"/>
                  <a:gd name="T46" fmla="*/ 11 w 73"/>
                  <a:gd name="T47" fmla="*/ 9 h 67"/>
                  <a:gd name="T48" fmla="*/ 7 w 73"/>
                  <a:gd name="T49" fmla="*/ 14 h 67"/>
                  <a:gd name="T50" fmla="*/ 3 w 73"/>
                  <a:gd name="T51" fmla="*/ 21 h 67"/>
                  <a:gd name="T52" fmla="*/ 0 w 73"/>
                  <a:gd name="T53" fmla="*/ 27 h 67"/>
                  <a:gd name="T54" fmla="*/ 0 w 73"/>
                  <a:gd name="T55" fmla="*/ 33 h 67"/>
                  <a:gd name="T56" fmla="*/ 0 w 73"/>
                  <a:gd name="T57" fmla="*/ 33 h 67"/>
                  <a:gd name="T58" fmla="*/ 0 w 73"/>
                  <a:gd name="T59" fmla="*/ 40 h 67"/>
                  <a:gd name="T60" fmla="*/ 3 w 73"/>
                  <a:gd name="T61" fmla="*/ 46 h 67"/>
                  <a:gd name="T62" fmla="*/ 7 w 73"/>
                  <a:gd name="T63" fmla="*/ 51 h 67"/>
                  <a:gd name="T64" fmla="*/ 11 w 73"/>
                  <a:gd name="T65" fmla="*/ 56 h 67"/>
                  <a:gd name="T66" fmla="*/ 16 w 73"/>
                  <a:gd name="T67" fmla="*/ 60 h 67"/>
                  <a:gd name="T68" fmla="*/ 22 w 73"/>
                  <a:gd name="T69" fmla="*/ 64 h 67"/>
                  <a:gd name="T70" fmla="*/ 30 w 73"/>
                  <a:gd name="T71" fmla="*/ 65 h 67"/>
                  <a:gd name="T72" fmla="*/ 36 w 73"/>
                  <a:gd name="T7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67">
                    <a:moveTo>
                      <a:pt x="36" y="67"/>
                    </a:moveTo>
                    <a:lnTo>
                      <a:pt x="36" y="67"/>
                    </a:lnTo>
                    <a:lnTo>
                      <a:pt x="44" y="65"/>
                    </a:lnTo>
                    <a:lnTo>
                      <a:pt x="52" y="64"/>
                    </a:lnTo>
                    <a:lnTo>
                      <a:pt x="57" y="60"/>
                    </a:lnTo>
                    <a:lnTo>
                      <a:pt x="63" y="56"/>
                    </a:lnTo>
                    <a:lnTo>
                      <a:pt x="67" y="51"/>
                    </a:lnTo>
                    <a:lnTo>
                      <a:pt x="71" y="46"/>
                    </a:lnTo>
                    <a:lnTo>
                      <a:pt x="72" y="40"/>
                    </a:lnTo>
                    <a:lnTo>
                      <a:pt x="73" y="33"/>
                    </a:lnTo>
                    <a:lnTo>
                      <a:pt x="73" y="33"/>
                    </a:lnTo>
                    <a:lnTo>
                      <a:pt x="72" y="27"/>
                    </a:lnTo>
                    <a:lnTo>
                      <a:pt x="71" y="21"/>
                    </a:lnTo>
                    <a:lnTo>
                      <a:pt x="67" y="14"/>
                    </a:lnTo>
                    <a:lnTo>
                      <a:pt x="63" y="9"/>
                    </a:lnTo>
                    <a:lnTo>
                      <a:pt x="57" y="5"/>
                    </a:lnTo>
                    <a:lnTo>
                      <a:pt x="52" y="3"/>
                    </a:lnTo>
                    <a:lnTo>
                      <a:pt x="44" y="0"/>
                    </a:lnTo>
                    <a:lnTo>
                      <a:pt x="36" y="0"/>
                    </a:lnTo>
                    <a:lnTo>
                      <a:pt x="36" y="0"/>
                    </a:lnTo>
                    <a:lnTo>
                      <a:pt x="30" y="0"/>
                    </a:lnTo>
                    <a:lnTo>
                      <a:pt x="22" y="3"/>
                    </a:lnTo>
                    <a:lnTo>
                      <a:pt x="16" y="5"/>
                    </a:lnTo>
                    <a:lnTo>
                      <a:pt x="11" y="9"/>
                    </a:lnTo>
                    <a:lnTo>
                      <a:pt x="7" y="14"/>
                    </a:lnTo>
                    <a:lnTo>
                      <a:pt x="3" y="21"/>
                    </a:lnTo>
                    <a:lnTo>
                      <a:pt x="0" y="27"/>
                    </a:lnTo>
                    <a:lnTo>
                      <a:pt x="0" y="33"/>
                    </a:lnTo>
                    <a:lnTo>
                      <a:pt x="0" y="33"/>
                    </a:lnTo>
                    <a:lnTo>
                      <a:pt x="0" y="40"/>
                    </a:lnTo>
                    <a:lnTo>
                      <a:pt x="3" y="46"/>
                    </a:lnTo>
                    <a:lnTo>
                      <a:pt x="7" y="51"/>
                    </a:lnTo>
                    <a:lnTo>
                      <a:pt x="11" y="56"/>
                    </a:lnTo>
                    <a:lnTo>
                      <a:pt x="16" y="60"/>
                    </a:lnTo>
                    <a:lnTo>
                      <a:pt x="22" y="64"/>
                    </a:lnTo>
                    <a:lnTo>
                      <a:pt x="30" y="65"/>
                    </a:lnTo>
                    <a:lnTo>
                      <a:pt x="36" y="67"/>
                    </a:lnTo>
                    <a:close/>
                  </a:path>
                </a:pathLst>
              </a:custGeom>
              <a:solidFill>
                <a:srgbClr val="333399"/>
              </a:solidFill>
              <a:ln>
                <a:noFill/>
              </a:ln>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297" name="Freeform 32">
                <a:extLst>
                  <a:ext uri="{FF2B5EF4-FFF2-40B4-BE49-F238E27FC236}">
                    <a16:creationId xmlns:a16="http://schemas.microsoft.com/office/drawing/2014/main" id="{7C22E2B4-B9FF-40A7-8732-C772D1DBE9C1}"/>
                  </a:ext>
                </a:extLst>
              </p:cNvPr>
              <p:cNvSpPr>
                <a:spLocks/>
              </p:cNvSpPr>
              <p:nvPr/>
            </p:nvSpPr>
            <p:spPr bwMode="auto">
              <a:xfrm>
                <a:off x="1114425" y="3957642"/>
                <a:ext cx="115888" cy="106363"/>
              </a:xfrm>
              <a:custGeom>
                <a:avLst/>
                <a:gdLst>
                  <a:gd name="T0" fmla="*/ 36 w 73"/>
                  <a:gd name="T1" fmla="*/ 67 h 67"/>
                  <a:gd name="T2" fmla="*/ 36 w 73"/>
                  <a:gd name="T3" fmla="*/ 67 h 67"/>
                  <a:gd name="T4" fmla="*/ 44 w 73"/>
                  <a:gd name="T5" fmla="*/ 65 h 67"/>
                  <a:gd name="T6" fmla="*/ 52 w 73"/>
                  <a:gd name="T7" fmla="*/ 64 h 67"/>
                  <a:gd name="T8" fmla="*/ 57 w 73"/>
                  <a:gd name="T9" fmla="*/ 60 h 67"/>
                  <a:gd name="T10" fmla="*/ 63 w 73"/>
                  <a:gd name="T11" fmla="*/ 56 h 67"/>
                  <a:gd name="T12" fmla="*/ 67 w 73"/>
                  <a:gd name="T13" fmla="*/ 51 h 67"/>
                  <a:gd name="T14" fmla="*/ 71 w 73"/>
                  <a:gd name="T15" fmla="*/ 46 h 67"/>
                  <a:gd name="T16" fmla="*/ 72 w 73"/>
                  <a:gd name="T17" fmla="*/ 40 h 67"/>
                  <a:gd name="T18" fmla="*/ 73 w 73"/>
                  <a:gd name="T19" fmla="*/ 33 h 67"/>
                  <a:gd name="T20" fmla="*/ 73 w 73"/>
                  <a:gd name="T21" fmla="*/ 33 h 67"/>
                  <a:gd name="T22" fmla="*/ 72 w 73"/>
                  <a:gd name="T23" fmla="*/ 27 h 67"/>
                  <a:gd name="T24" fmla="*/ 71 w 73"/>
                  <a:gd name="T25" fmla="*/ 21 h 67"/>
                  <a:gd name="T26" fmla="*/ 67 w 73"/>
                  <a:gd name="T27" fmla="*/ 14 h 67"/>
                  <a:gd name="T28" fmla="*/ 63 w 73"/>
                  <a:gd name="T29" fmla="*/ 9 h 67"/>
                  <a:gd name="T30" fmla="*/ 57 w 73"/>
                  <a:gd name="T31" fmla="*/ 5 h 67"/>
                  <a:gd name="T32" fmla="*/ 52 w 73"/>
                  <a:gd name="T33" fmla="*/ 3 h 67"/>
                  <a:gd name="T34" fmla="*/ 44 w 73"/>
                  <a:gd name="T35" fmla="*/ 0 h 67"/>
                  <a:gd name="T36" fmla="*/ 36 w 73"/>
                  <a:gd name="T37" fmla="*/ 0 h 67"/>
                  <a:gd name="T38" fmla="*/ 36 w 73"/>
                  <a:gd name="T39" fmla="*/ 0 h 67"/>
                  <a:gd name="T40" fmla="*/ 30 w 73"/>
                  <a:gd name="T41" fmla="*/ 0 h 67"/>
                  <a:gd name="T42" fmla="*/ 22 w 73"/>
                  <a:gd name="T43" fmla="*/ 3 h 67"/>
                  <a:gd name="T44" fmla="*/ 16 w 73"/>
                  <a:gd name="T45" fmla="*/ 5 h 67"/>
                  <a:gd name="T46" fmla="*/ 11 w 73"/>
                  <a:gd name="T47" fmla="*/ 9 h 67"/>
                  <a:gd name="T48" fmla="*/ 7 w 73"/>
                  <a:gd name="T49" fmla="*/ 14 h 67"/>
                  <a:gd name="T50" fmla="*/ 3 w 73"/>
                  <a:gd name="T51" fmla="*/ 21 h 67"/>
                  <a:gd name="T52" fmla="*/ 0 w 73"/>
                  <a:gd name="T53" fmla="*/ 27 h 67"/>
                  <a:gd name="T54" fmla="*/ 0 w 73"/>
                  <a:gd name="T55" fmla="*/ 33 h 67"/>
                  <a:gd name="T56" fmla="*/ 0 w 73"/>
                  <a:gd name="T57" fmla="*/ 33 h 67"/>
                  <a:gd name="T58" fmla="*/ 0 w 73"/>
                  <a:gd name="T59" fmla="*/ 40 h 67"/>
                  <a:gd name="T60" fmla="*/ 3 w 73"/>
                  <a:gd name="T61" fmla="*/ 46 h 67"/>
                  <a:gd name="T62" fmla="*/ 7 w 73"/>
                  <a:gd name="T63" fmla="*/ 51 h 67"/>
                  <a:gd name="T64" fmla="*/ 11 w 73"/>
                  <a:gd name="T65" fmla="*/ 56 h 67"/>
                  <a:gd name="T66" fmla="*/ 16 w 73"/>
                  <a:gd name="T67" fmla="*/ 60 h 67"/>
                  <a:gd name="T68" fmla="*/ 22 w 73"/>
                  <a:gd name="T69" fmla="*/ 64 h 67"/>
                  <a:gd name="T70" fmla="*/ 30 w 73"/>
                  <a:gd name="T71" fmla="*/ 65 h 67"/>
                  <a:gd name="T72" fmla="*/ 36 w 73"/>
                  <a:gd name="T7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67">
                    <a:moveTo>
                      <a:pt x="36" y="67"/>
                    </a:moveTo>
                    <a:lnTo>
                      <a:pt x="36" y="67"/>
                    </a:lnTo>
                    <a:lnTo>
                      <a:pt x="44" y="65"/>
                    </a:lnTo>
                    <a:lnTo>
                      <a:pt x="52" y="64"/>
                    </a:lnTo>
                    <a:lnTo>
                      <a:pt x="57" y="60"/>
                    </a:lnTo>
                    <a:lnTo>
                      <a:pt x="63" y="56"/>
                    </a:lnTo>
                    <a:lnTo>
                      <a:pt x="67" y="51"/>
                    </a:lnTo>
                    <a:lnTo>
                      <a:pt x="71" y="46"/>
                    </a:lnTo>
                    <a:lnTo>
                      <a:pt x="72" y="40"/>
                    </a:lnTo>
                    <a:lnTo>
                      <a:pt x="73" y="33"/>
                    </a:lnTo>
                    <a:lnTo>
                      <a:pt x="73" y="33"/>
                    </a:lnTo>
                    <a:lnTo>
                      <a:pt x="72" y="27"/>
                    </a:lnTo>
                    <a:lnTo>
                      <a:pt x="71" y="21"/>
                    </a:lnTo>
                    <a:lnTo>
                      <a:pt x="67" y="14"/>
                    </a:lnTo>
                    <a:lnTo>
                      <a:pt x="63" y="9"/>
                    </a:lnTo>
                    <a:lnTo>
                      <a:pt x="57" y="5"/>
                    </a:lnTo>
                    <a:lnTo>
                      <a:pt x="52" y="3"/>
                    </a:lnTo>
                    <a:lnTo>
                      <a:pt x="44" y="0"/>
                    </a:lnTo>
                    <a:lnTo>
                      <a:pt x="36" y="0"/>
                    </a:lnTo>
                    <a:lnTo>
                      <a:pt x="36" y="0"/>
                    </a:lnTo>
                    <a:lnTo>
                      <a:pt x="30" y="0"/>
                    </a:lnTo>
                    <a:lnTo>
                      <a:pt x="22" y="3"/>
                    </a:lnTo>
                    <a:lnTo>
                      <a:pt x="16" y="5"/>
                    </a:lnTo>
                    <a:lnTo>
                      <a:pt x="11" y="9"/>
                    </a:lnTo>
                    <a:lnTo>
                      <a:pt x="7" y="14"/>
                    </a:lnTo>
                    <a:lnTo>
                      <a:pt x="3" y="21"/>
                    </a:lnTo>
                    <a:lnTo>
                      <a:pt x="0" y="27"/>
                    </a:lnTo>
                    <a:lnTo>
                      <a:pt x="0" y="33"/>
                    </a:lnTo>
                    <a:lnTo>
                      <a:pt x="0" y="33"/>
                    </a:lnTo>
                    <a:lnTo>
                      <a:pt x="0" y="40"/>
                    </a:lnTo>
                    <a:lnTo>
                      <a:pt x="3" y="46"/>
                    </a:lnTo>
                    <a:lnTo>
                      <a:pt x="7" y="51"/>
                    </a:lnTo>
                    <a:lnTo>
                      <a:pt x="11" y="56"/>
                    </a:lnTo>
                    <a:lnTo>
                      <a:pt x="16" y="60"/>
                    </a:lnTo>
                    <a:lnTo>
                      <a:pt x="22" y="64"/>
                    </a:lnTo>
                    <a:lnTo>
                      <a:pt x="30" y="65"/>
                    </a:lnTo>
                    <a:lnTo>
                      <a:pt x="36" y="67"/>
                    </a:lnTo>
                  </a:path>
                </a:pathLst>
              </a:custGeom>
              <a:solidFill>
                <a:srgbClr val="3333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298" name="Freeform 33">
                <a:extLst>
                  <a:ext uri="{FF2B5EF4-FFF2-40B4-BE49-F238E27FC236}">
                    <a16:creationId xmlns:a16="http://schemas.microsoft.com/office/drawing/2014/main" id="{02D460B1-9EE7-4E76-9F49-6A9572587F8C}"/>
                  </a:ext>
                </a:extLst>
              </p:cNvPr>
              <p:cNvSpPr>
                <a:spLocks/>
              </p:cNvSpPr>
              <p:nvPr/>
            </p:nvSpPr>
            <p:spPr bwMode="auto">
              <a:xfrm>
                <a:off x="1073150" y="3811592"/>
                <a:ext cx="114300" cy="106363"/>
              </a:xfrm>
              <a:custGeom>
                <a:avLst/>
                <a:gdLst>
                  <a:gd name="T0" fmla="*/ 35 w 72"/>
                  <a:gd name="T1" fmla="*/ 67 h 67"/>
                  <a:gd name="T2" fmla="*/ 35 w 72"/>
                  <a:gd name="T3" fmla="*/ 67 h 67"/>
                  <a:gd name="T4" fmla="*/ 43 w 72"/>
                  <a:gd name="T5" fmla="*/ 65 h 67"/>
                  <a:gd name="T6" fmla="*/ 49 w 72"/>
                  <a:gd name="T7" fmla="*/ 64 h 67"/>
                  <a:gd name="T8" fmla="*/ 56 w 72"/>
                  <a:gd name="T9" fmla="*/ 60 h 67"/>
                  <a:gd name="T10" fmla="*/ 61 w 72"/>
                  <a:gd name="T11" fmla="*/ 56 h 67"/>
                  <a:gd name="T12" fmla="*/ 66 w 72"/>
                  <a:gd name="T13" fmla="*/ 51 h 67"/>
                  <a:gd name="T14" fmla="*/ 70 w 72"/>
                  <a:gd name="T15" fmla="*/ 46 h 67"/>
                  <a:gd name="T16" fmla="*/ 71 w 72"/>
                  <a:gd name="T17" fmla="*/ 40 h 67"/>
                  <a:gd name="T18" fmla="*/ 72 w 72"/>
                  <a:gd name="T19" fmla="*/ 33 h 67"/>
                  <a:gd name="T20" fmla="*/ 72 w 72"/>
                  <a:gd name="T21" fmla="*/ 33 h 67"/>
                  <a:gd name="T22" fmla="*/ 71 w 72"/>
                  <a:gd name="T23" fmla="*/ 27 h 67"/>
                  <a:gd name="T24" fmla="*/ 70 w 72"/>
                  <a:gd name="T25" fmla="*/ 21 h 67"/>
                  <a:gd name="T26" fmla="*/ 66 w 72"/>
                  <a:gd name="T27" fmla="*/ 14 h 67"/>
                  <a:gd name="T28" fmla="*/ 61 w 72"/>
                  <a:gd name="T29" fmla="*/ 9 h 67"/>
                  <a:gd name="T30" fmla="*/ 56 w 72"/>
                  <a:gd name="T31" fmla="*/ 5 h 67"/>
                  <a:gd name="T32" fmla="*/ 49 w 72"/>
                  <a:gd name="T33" fmla="*/ 3 h 67"/>
                  <a:gd name="T34" fmla="*/ 43 w 72"/>
                  <a:gd name="T35" fmla="*/ 0 h 67"/>
                  <a:gd name="T36" fmla="*/ 35 w 72"/>
                  <a:gd name="T37" fmla="*/ 0 h 67"/>
                  <a:gd name="T38" fmla="*/ 35 w 72"/>
                  <a:gd name="T39" fmla="*/ 0 h 67"/>
                  <a:gd name="T40" fmla="*/ 28 w 72"/>
                  <a:gd name="T41" fmla="*/ 0 h 67"/>
                  <a:gd name="T42" fmla="*/ 21 w 72"/>
                  <a:gd name="T43" fmla="*/ 3 h 67"/>
                  <a:gd name="T44" fmla="*/ 15 w 72"/>
                  <a:gd name="T45" fmla="*/ 5 h 67"/>
                  <a:gd name="T46" fmla="*/ 10 w 72"/>
                  <a:gd name="T47" fmla="*/ 9 h 67"/>
                  <a:gd name="T48" fmla="*/ 5 w 72"/>
                  <a:gd name="T49" fmla="*/ 14 h 67"/>
                  <a:gd name="T50" fmla="*/ 2 w 72"/>
                  <a:gd name="T51" fmla="*/ 21 h 67"/>
                  <a:gd name="T52" fmla="*/ 0 w 72"/>
                  <a:gd name="T53" fmla="*/ 27 h 67"/>
                  <a:gd name="T54" fmla="*/ 0 w 72"/>
                  <a:gd name="T55" fmla="*/ 33 h 67"/>
                  <a:gd name="T56" fmla="*/ 0 w 72"/>
                  <a:gd name="T57" fmla="*/ 33 h 67"/>
                  <a:gd name="T58" fmla="*/ 0 w 72"/>
                  <a:gd name="T59" fmla="*/ 40 h 67"/>
                  <a:gd name="T60" fmla="*/ 2 w 72"/>
                  <a:gd name="T61" fmla="*/ 46 h 67"/>
                  <a:gd name="T62" fmla="*/ 5 w 72"/>
                  <a:gd name="T63" fmla="*/ 51 h 67"/>
                  <a:gd name="T64" fmla="*/ 10 w 72"/>
                  <a:gd name="T65" fmla="*/ 56 h 67"/>
                  <a:gd name="T66" fmla="*/ 15 w 72"/>
                  <a:gd name="T67" fmla="*/ 60 h 67"/>
                  <a:gd name="T68" fmla="*/ 21 w 72"/>
                  <a:gd name="T69" fmla="*/ 64 h 67"/>
                  <a:gd name="T70" fmla="*/ 28 w 72"/>
                  <a:gd name="T71" fmla="*/ 65 h 67"/>
                  <a:gd name="T72" fmla="*/ 35 w 72"/>
                  <a:gd name="T7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67">
                    <a:moveTo>
                      <a:pt x="35" y="67"/>
                    </a:moveTo>
                    <a:lnTo>
                      <a:pt x="35" y="67"/>
                    </a:lnTo>
                    <a:lnTo>
                      <a:pt x="43" y="65"/>
                    </a:lnTo>
                    <a:lnTo>
                      <a:pt x="49" y="64"/>
                    </a:lnTo>
                    <a:lnTo>
                      <a:pt x="56" y="60"/>
                    </a:lnTo>
                    <a:lnTo>
                      <a:pt x="61" y="56"/>
                    </a:lnTo>
                    <a:lnTo>
                      <a:pt x="66" y="51"/>
                    </a:lnTo>
                    <a:lnTo>
                      <a:pt x="70" y="46"/>
                    </a:lnTo>
                    <a:lnTo>
                      <a:pt x="71" y="40"/>
                    </a:lnTo>
                    <a:lnTo>
                      <a:pt x="72" y="33"/>
                    </a:lnTo>
                    <a:lnTo>
                      <a:pt x="72" y="33"/>
                    </a:lnTo>
                    <a:lnTo>
                      <a:pt x="71" y="27"/>
                    </a:lnTo>
                    <a:lnTo>
                      <a:pt x="70" y="21"/>
                    </a:lnTo>
                    <a:lnTo>
                      <a:pt x="66" y="14"/>
                    </a:lnTo>
                    <a:lnTo>
                      <a:pt x="61" y="9"/>
                    </a:lnTo>
                    <a:lnTo>
                      <a:pt x="56" y="5"/>
                    </a:lnTo>
                    <a:lnTo>
                      <a:pt x="49" y="3"/>
                    </a:lnTo>
                    <a:lnTo>
                      <a:pt x="43" y="0"/>
                    </a:lnTo>
                    <a:lnTo>
                      <a:pt x="35" y="0"/>
                    </a:lnTo>
                    <a:lnTo>
                      <a:pt x="35" y="0"/>
                    </a:lnTo>
                    <a:lnTo>
                      <a:pt x="28" y="0"/>
                    </a:lnTo>
                    <a:lnTo>
                      <a:pt x="21" y="3"/>
                    </a:lnTo>
                    <a:lnTo>
                      <a:pt x="15" y="5"/>
                    </a:lnTo>
                    <a:lnTo>
                      <a:pt x="10" y="9"/>
                    </a:lnTo>
                    <a:lnTo>
                      <a:pt x="5" y="14"/>
                    </a:lnTo>
                    <a:lnTo>
                      <a:pt x="2" y="21"/>
                    </a:lnTo>
                    <a:lnTo>
                      <a:pt x="0" y="27"/>
                    </a:lnTo>
                    <a:lnTo>
                      <a:pt x="0" y="33"/>
                    </a:lnTo>
                    <a:lnTo>
                      <a:pt x="0" y="33"/>
                    </a:lnTo>
                    <a:lnTo>
                      <a:pt x="0" y="40"/>
                    </a:lnTo>
                    <a:lnTo>
                      <a:pt x="2" y="46"/>
                    </a:lnTo>
                    <a:lnTo>
                      <a:pt x="5" y="51"/>
                    </a:lnTo>
                    <a:lnTo>
                      <a:pt x="10" y="56"/>
                    </a:lnTo>
                    <a:lnTo>
                      <a:pt x="15" y="60"/>
                    </a:lnTo>
                    <a:lnTo>
                      <a:pt x="21" y="64"/>
                    </a:lnTo>
                    <a:lnTo>
                      <a:pt x="28" y="65"/>
                    </a:lnTo>
                    <a:lnTo>
                      <a:pt x="35" y="67"/>
                    </a:lnTo>
                    <a:close/>
                  </a:path>
                </a:pathLst>
              </a:custGeom>
              <a:solidFill>
                <a:srgbClr val="333399"/>
              </a:solidFill>
              <a:ln>
                <a:noFill/>
              </a:ln>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299" name="Freeform 34">
                <a:extLst>
                  <a:ext uri="{FF2B5EF4-FFF2-40B4-BE49-F238E27FC236}">
                    <a16:creationId xmlns:a16="http://schemas.microsoft.com/office/drawing/2014/main" id="{6CDA5C07-3D74-4E9B-9D00-FBC19FA690F3}"/>
                  </a:ext>
                </a:extLst>
              </p:cNvPr>
              <p:cNvSpPr>
                <a:spLocks/>
              </p:cNvSpPr>
              <p:nvPr/>
            </p:nvSpPr>
            <p:spPr bwMode="auto">
              <a:xfrm>
                <a:off x="1073150" y="3811592"/>
                <a:ext cx="114300" cy="106363"/>
              </a:xfrm>
              <a:custGeom>
                <a:avLst/>
                <a:gdLst>
                  <a:gd name="T0" fmla="*/ 35 w 72"/>
                  <a:gd name="T1" fmla="*/ 67 h 67"/>
                  <a:gd name="T2" fmla="*/ 35 w 72"/>
                  <a:gd name="T3" fmla="*/ 67 h 67"/>
                  <a:gd name="T4" fmla="*/ 43 w 72"/>
                  <a:gd name="T5" fmla="*/ 65 h 67"/>
                  <a:gd name="T6" fmla="*/ 49 w 72"/>
                  <a:gd name="T7" fmla="*/ 64 h 67"/>
                  <a:gd name="T8" fmla="*/ 56 w 72"/>
                  <a:gd name="T9" fmla="*/ 60 h 67"/>
                  <a:gd name="T10" fmla="*/ 61 w 72"/>
                  <a:gd name="T11" fmla="*/ 56 h 67"/>
                  <a:gd name="T12" fmla="*/ 66 w 72"/>
                  <a:gd name="T13" fmla="*/ 51 h 67"/>
                  <a:gd name="T14" fmla="*/ 70 w 72"/>
                  <a:gd name="T15" fmla="*/ 46 h 67"/>
                  <a:gd name="T16" fmla="*/ 71 w 72"/>
                  <a:gd name="T17" fmla="*/ 40 h 67"/>
                  <a:gd name="T18" fmla="*/ 72 w 72"/>
                  <a:gd name="T19" fmla="*/ 33 h 67"/>
                  <a:gd name="T20" fmla="*/ 72 w 72"/>
                  <a:gd name="T21" fmla="*/ 33 h 67"/>
                  <a:gd name="T22" fmla="*/ 71 w 72"/>
                  <a:gd name="T23" fmla="*/ 27 h 67"/>
                  <a:gd name="T24" fmla="*/ 70 w 72"/>
                  <a:gd name="T25" fmla="*/ 21 h 67"/>
                  <a:gd name="T26" fmla="*/ 66 w 72"/>
                  <a:gd name="T27" fmla="*/ 14 h 67"/>
                  <a:gd name="T28" fmla="*/ 61 w 72"/>
                  <a:gd name="T29" fmla="*/ 9 h 67"/>
                  <a:gd name="T30" fmla="*/ 56 w 72"/>
                  <a:gd name="T31" fmla="*/ 5 h 67"/>
                  <a:gd name="T32" fmla="*/ 49 w 72"/>
                  <a:gd name="T33" fmla="*/ 3 h 67"/>
                  <a:gd name="T34" fmla="*/ 43 w 72"/>
                  <a:gd name="T35" fmla="*/ 0 h 67"/>
                  <a:gd name="T36" fmla="*/ 35 w 72"/>
                  <a:gd name="T37" fmla="*/ 0 h 67"/>
                  <a:gd name="T38" fmla="*/ 35 w 72"/>
                  <a:gd name="T39" fmla="*/ 0 h 67"/>
                  <a:gd name="T40" fmla="*/ 28 w 72"/>
                  <a:gd name="T41" fmla="*/ 0 h 67"/>
                  <a:gd name="T42" fmla="*/ 21 w 72"/>
                  <a:gd name="T43" fmla="*/ 3 h 67"/>
                  <a:gd name="T44" fmla="*/ 15 w 72"/>
                  <a:gd name="T45" fmla="*/ 5 h 67"/>
                  <a:gd name="T46" fmla="*/ 10 w 72"/>
                  <a:gd name="T47" fmla="*/ 9 h 67"/>
                  <a:gd name="T48" fmla="*/ 5 w 72"/>
                  <a:gd name="T49" fmla="*/ 14 h 67"/>
                  <a:gd name="T50" fmla="*/ 2 w 72"/>
                  <a:gd name="T51" fmla="*/ 21 h 67"/>
                  <a:gd name="T52" fmla="*/ 0 w 72"/>
                  <a:gd name="T53" fmla="*/ 27 h 67"/>
                  <a:gd name="T54" fmla="*/ 0 w 72"/>
                  <a:gd name="T55" fmla="*/ 33 h 67"/>
                  <a:gd name="T56" fmla="*/ 0 w 72"/>
                  <a:gd name="T57" fmla="*/ 33 h 67"/>
                  <a:gd name="T58" fmla="*/ 0 w 72"/>
                  <a:gd name="T59" fmla="*/ 40 h 67"/>
                  <a:gd name="T60" fmla="*/ 2 w 72"/>
                  <a:gd name="T61" fmla="*/ 46 h 67"/>
                  <a:gd name="T62" fmla="*/ 5 w 72"/>
                  <a:gd name="T63" fmla="*/ 51 h 67"/>
                  <a:gd name="T64" fmla="*/ 10 w 72"/>
                  <a:gd name="T65" fmla="*/ 56 h 67"/>
                  <a:gd name="T66" fmla="*/ 15 w 72"/>
                  <a:gd name="T67" fmla="*/ 60 h 67"/>
                  <a:gd name="T68" fmla="*/ 21 w 72"/>
                  <a:gd name="T69" fmla="*/ 64 h 67"/>
                  <a:gd name="T70" fmla="*/ 28 w 72"/>
                  <a:gd name="T71" fmla="*/ 65 h 67"/>
                  <a:gd name="T72" fmla="*/ 35 w 72"/>
                  <a:gd name="T7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67">
                    <a:moveTo>
                      <a:pt x="35" y="67"/>
                    </a:moveTo>
                    <a:lnTo>
                      <a:pt x="35" y="67"/>
                    </a:lnTo>
                    <a:lnTo>
                      <a:pt x="43" y="65"/>
                    </a:lnTo>
                    <a:lnTo>
                      <a:pt x="49" y="64"/>
                    </a:lnTo>
                    <a:lnTo>
                      <a:pt x="56" y="60"/>
                    </a:lnTo>
                    <a:lnTo>
                      <a:pt x="61" y="56"/>
                    </a:lnTo>
                    <a:lnTo>
                      <a:pt x="66" y="51"/>
                    </a:lnTo>
                    <a:lnTo>
                      <a:pt x="70" y="46"/>
                    </a:lnTo>
                    <a:lnTo>
                      <a:pt x="71" y="40"/>
                    </a:lnTo>
                    <a:lnTo>
                      <a:pt x="72" y="33"/>
                    </a:lnTo>
                    <a:lnTo>
                      <a:pt x="72" y="33"/>
                    </a:lnTo>
                    <a:lnTo>
                      <a:pt x="71" y="27"/>
                    </a:lnTo>
                    <a:lnTo>
                      <a:pt x="70" y="21"/>
                    </a:lnTo>
                    <a:lnTo>
                      <a:pt x="66" y="14"/>
                    </a:lnTo>
                    <a:lnTo>
                      <a:pt x="61" y="9"/>
                    </a:lnTo>
                    <a:lnTo>
                      <a:pt x="56" y="5"/>
                    </a:lnTo>
                    <a:lnTo>
                      <a:pt x="49" y="3"/>
                    </a:lnTo>
                    <a:lnTo>
                      <a:pt x="43" y="0"/>
                    </a:lnTo>
                    <a:lnTo>
                      <a:pt x="35" y="0"/>
                    </a:lnTo>
                    <a:lnTo>
                      <a:pt x="35" y="0"/>
                    </a:lnTo>
                    <a:lnTo>
                      <a:pt x="28" y="0"/>
                    </a:lnTo>
                    <a:lnTo>
                      <a:pt x="21" y="3"/>
                    </a:lnTo>
                    <a:lnTo>
                      <a:pt x="15" y="5"/>
                    </a:lnTo>
                    <a:lnTo>
                      <a:pt x="10" y="9"/>
                    </a:lnTo>
                    <a:lnTo>
                      <a:pt x="5" y="14"/>
                    </a:lnTo>
                    <a:lnTo>
                      <a:pt x="2" y="21"/>
                    </a:lnTo>
                    <a:lnTo>
                      <a:pt x="0" y="27"/>
                    </a:lnTo>
                    <a:lnTo>
                      <a:pt x="0" y="33"/>
                    </a:lnTo>
                    <a:lnTo>
                      <a:pt x="0" y="33"/>
                    </a:lnTo>
                    <a:lnTo>
                      <a:pt x="0" y="40"/>
                    </a:lnTo>
                    <a:lnTo>
                      <a:pt x="2" y="46"/>
                    </a:lnTo>
                    <a:lnTo>
                      <a:pt x="5" y="51"/>
                    </a:lnTo>
                    <a:lnTo>
                      <a:pt x="10" y="56"/>
                    </a:lnTo>
                    <a:lnTo>
                      <a:pt x="15" y="60"/>
                    </a:lnTo>
                    <a:lnTo>
                      <a:pt x="21" y="64"/>
                    </a:lnTo>
                    <a:lnTo>
                      <a:pt x="28" y="65"/>
                    </a:lnTo>
                    <a:lnTo>
                      <a:pt x="35" y="67"/>
                    </a:lnTo>
                  </a:path>
                </a:pathLst>
              </a:custGeom>
              <a:solidFill>
                <a:srgbClr val="3333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00" name="Freeform 35">
                <a:extLst>
                  <a:ext uri="{FF2B5EF4-FFF2-40B4-BE49-F238E27FC236}">
                    <a16:creationId xmlns:a16="http://schemas.microsoft.com/office/drawing/2014/main" id="{B2194A92-B61D-46E8-887A-258D7DB41710}"/>
                  </a:ext>
                </a:extLst>
              </p:cNvPr>
              <p:cNvSpPr>
                <a:spLocks/>
              </p:cNvSpPr>
              <p:nvPr/>
            </p:nvSpPr>
            <p:spPr bwMode="auto">
              <a:xfrm>
                <a:off x="1219200" y="3779842"/>
                <a:ext cx="114300" cy="104775"/>
              </a:xfrm>
              <a:custGeom>
                <a:avLst/>
                <a:gdLst>
                  <a:gd name="T0" fmla="*/ 35 w 72"/>
                  <a:gd name="T1" fmla="*/ 66 h 66"/>
                  <a:gd name="T2" fmla="*/ 35 w 72"/>
                  <a:gd name="T3" fmla="*/ 66 h 66"/>
                  <a:gd name="T4" fmla="*/ 43 w 72"/>
                  <a:gd name="T5" fmla="*/ 65 h 66"/>
                  <a:gd name="T6" fmla="*/ 49 w 72"/>
                  <a:gd name="T7" fmla="*/ 64 h 66"/>
                  <a:gd name="T8" fmla="*/ 56 w 72"/>
                  <a:gd name="T9" fmla="*/ 60 h 66"/>
                  <a:gd name="T10" fmla="*/ 61 w 72"/>
                  <a:gd name="T11" fmla="*/ 56 h 66"/>
                  <a:gd name="T12" fmla="*/ 66 w 72"/>
                  <a:gd name="T13" fmla="*/ 51 h 66"/>
                  <a:gd name="T14" fmla="*/ 70 w 72"/>
                  <a:gd name="T15" fmla="*/ 46 h 66"/>
                  <a:gd name="T16" fmla="*/ 71 w 72"/>
                  <a:gd name="T17" fmla="*/ 39 h 66"/>
                  <a:gd name="T18" fmla="*/ 72 w 72"/>
                  <a:gd name="T19" fmla="*/ 33 h 66"/>
                  <a:gd name="T20" fmla="*/ 72 w 72"/>
                  <a:gd name="T21" fmla="*/ 33 h 66"/>
                  <a:gd name="T22" fmla="*/ 71 w 72"/>
                  <a:gd name="T23" fmla="*/ 27 h 66"/>
                  <a:gd name="T24" fmla="*/ 70 w 72"/>
                  <a:gd name="T25" fmla="*/ 20 h 66"/>
                  <a:gd name="T26" fmla="*/ 66 w 72"/>
                  <a:gd name="T27" fmla="*/ 14 h 66"/>
                  <a:gd name="T28" fmla="*/ 61 w 72"/>
                  <a:gd name="T29" fmla="*/ 10 h 66"/>
                  <a:gd name="T30" fmla="*/ 56 w 72"/>
                  <a:gd name="T31" fmla="*/ 5 h 66"/>
                  <a:gd name="T32" fmla="*/ 49 w 72"/>
                  <a:gd name="T33" fmla="*/ 2 h 66"/>
                  <a:gd name="T34" fmla="*/ 43 w 72"/>
                  <a:gd name="T35" fmla="*/ 1 h 66"/>
                  <a:gd name="T36" fmla="*/ 35 w 72"/>
                  <a:gd name="T37" fmla="*/ 0 h 66"/>
                  <a:gd name="T38" fmla="*/ 35 w 72"/>
                  <a:gd name="T39" fmla="*/ 0 h 66"/>
                  <a:gd name="T40" fmla="*/ 28 w 72"/>
                  <a:gd name="T41" fmla="*/ 1 h 66"/>
                  <a:gd name="T42" fmla="*/ 21 w 72"/>
                  <a:gd name="T43" fmla="*/ 2 h 66"/>
                  <a:gd name="T44" fmla="*/ 15 w 72"/>
                  <a:gd name="T45" fmla="*/ 5 h 66"/>
                  <a:gd name="T46" fmla="*/ 10 w 72"/>
                  <a:gd name="T47" fmla="*/ 10 h 66"/>
                  <a:gd name="T48" fmla="*/ 5 w 72"/>
                  <a:gd name="T49" fmla="*/ 14 h 66"/>
                  <a:gd name="T50" fmla="*/ 2 w 72"/>
                  <a:gd name="T51" fmla="*/ 20 h 66"/>
                  <a:gd name="T52" fmla="*/ 0 w 72"/>
                  <a:gd name="T53" fmla="*/ 27 h 66"/>
                  <a:gd name="T54" fmla="*/ 0 w 72"/>
                  <a:gd name="T55" fmla="*/ 33 h 66"/>
                  <a:gd name="T56" fmla="*/ 0 w 72"/>
                  <a:gd name="T57" fmla="*/ 33 h 66"/>
                  <a:gd name="T58" fmla="*/ 0 w 72"/>
                  <a:gd name="T59" fmla="*/ 39 h 66"/>
                  <a:gd name="T60" fmla="*/ 2 w 72"/>
                  <a:gd name="T61" fmla="*/ 46 h 66"/>
                  <a:gd name="T62" fmla="*/ 5 w 72"/>
                  <a:gd name="T63" fmla="*/ 51 h 66"/>
                  <a:gd name="T64" fmla="*/ 10 w 72"/>
                  <a:gd name="T65" fmla="*/ 56 h 66"/>
                  <a:gd name="T66" fmla="*/ 15 w 72"/>
                  <a:gd name="T67" fmla="*/ 60 h 66"/>
                  <a:gd name="T68" fmla="*/ 21 w 72"/>
                  <a:gd name="T69" fmla="*/ 64 h 66"/>
                  <a:gd name="T70" fmla="*/ 28 w 72"/>
                  <a:gd name="T71" fmla="*/ 65 h 66"/>
                  <a:gd name="T72" fmla="*/ 35 w 72"/>
                  <a:gd name="T7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66">
                    <a:moveTo>
                      <a:pt x="35" y="66"/>
                    </a:moveTo>
                    <a:lnTo>
                      <a:pt x="35" y="66"/>
                    </a:lnTo>
                    <a:lnTo>
                      <a:pt x="43" y="65"/>
                    </a:lnTo>
                    <a:lnTo>
                      <a:pt x="49" y="64"/>
                    </a:lnTo>
                    <a:lnTo>
                      <a:pt x="56" y="60"/>
                    </a:lnTo>
                    <a:lnTo>
                      <a:pt x="61" y="56"/>
                    </a:lnTo>
                    <a:lnTo>
                      <a:pt x="66" y="51"/>
                    </a:lnTo>
                    <a:lnTo>
                      <a:pt x="70" y="46"/>
                    </a:lnTo>
                    <a:lnTo>
                      <a:pt x="71" y="39"/>
                    </a:lnTo>
                    <a:lnTo>
                      <a:pt x="72" y="33"/>
                    </a:lnTo>
                    <a:lnTo>
                      <a:pt x="72" y="33"/>
                    </a:lnTo>
                    <a:lnTo>
                      <a:pt x="71" y="27"/>
                    </a:lnTo>
                    <a:lnTo>
                      <a:pt x="70" y="20"/>
                    </a:lnTo>
                    <a:lnTo>
                      <a:pt x="66" y="14"/>
                    </a:lnTo>
                    <a:lnTo>
                      <a:pt x="61" y="10"/>
                    </a:lnTo>
                    <a:lnTo>
                      <a:pt x="56" y="5"/>
                    </a:lnTo>
                    <a:lnTo>
                      <a:pt x="49" y="2"/>
                    </a:lnTo>
                    <a:lnTo>
                      <a:pt x="43" y="1"/>
                    </a:lnTo>
                    <a:lnTo>
                      <a:pt x="35" y="0"/>
                    </a:lnTo>
                    <a:lnTo>
                      <a:pt x="35" y="0"/>
                    </a:lnTo>
                    <a:lnTo>
                      <a:pt x="28" y="1"/>
                    </a:lnTo>
                    <a:lnTo>
                      <a:pt x="21" y="2"/>
                    </a:lnTo>
                    <a:lnTo>
                      <a:pt x="15" y="5"/>
                    </a:lnTo>
                    <a:lnTo>
                      <a:pt x="10" y="10"/>
                    </a:lnTo>
                    <a:lnTo>
                      <a:pt x="5" y="14"/>
                    </a:lnTo>
                    <a:lnTo>
                      <a:pt x="2" y="20"/>
                    </a:lnTo>
                    <a:lnTo>
                      <a:pt x="0" y="27"/>
                    </a:lnTo>
                    <a:lnTo>
                      <a:pt x="0" y="33"/>
                    </a:lnTo>
                    <a:lnTo>
                      <a:pt x="0" y="33"/>
                    </a:lnTo>
                    <a:lnTo>
                      <a:pt x="0" y="39"/>
                    </a:lnTo>
                    <a:lnTo>
                      <a:pt x="2" y="46"/>
                    </a:lnTo>
                    <a:lnTo>
                      <a:pt x="5" y="51"/>
                    </a:lnTo>
                    <a:lnTo>
                      <a:pt x="10" y="56"/>
                    </a:lnTo>
                    <a:lnTo>
                      <a:pt x="15" y="60"/>
                    </a:lnTo>
                    <a:lnTo>
                      <a:pt x="21" y="64"/>
                    </a:lnTo>
                    <a:lnTo>
                      <a:pt x="28" y="65"/>
                    </a:lnTo>
                    <a:lnTo>
                      <a:pt x="35" y="66"/>
                    </a:lnTo>
                    <a:close/>
                  </a:path>
                </a:pathLst>
              </a:custGeom>
              <a:solidFill>
                <a:srgbClr val="333399"/>
              </a:solidFill>
              <a:ln>
                <a:noFill/>
              </a:ln>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01" name="Freeform 36">
                <a:extLst>
                  <a:ext uri="{FF2B5EF4-FFF2-40B4-BE49-F238E27FC236}">
                    <a16:creationId xmlns:a16="http://schemas.microsoft.com/office/drawing/2014/main" id="{77395502-7F58-4F83-B01D-7FE1E58D0DB2}"/>
                  </a:ext>
                </a:extLst>
              </p:cNvPr>
              <p:cNvSpPr>
                <a:spLocks/>
              </p:cNvSpPr>
              <p:nvPr/>
            </p:nvSpPr>
            <p:spPr bwMode="auto">
              <a:xfrm>
                <a:off x="1219200" y="3779842"/>
                <a:ext cx="114300" cy="104775"/>
              </a:xfrm>
              <a:custGeom>
                <a:avLst/>
                <a:gdLst>
                  <a:gd name="T0" fmla="*/ 35 w 72"/>
                  <a:gd name="T1" fmla="*/ 66 h 66"/>
                  <a:gd name="T2" fmla="*/ 35 w 72"/>
                  <a:gd name="T3" fmla="*/ 66 h 66"/>
                  <a:gd name="T4" fmla="*/ 43 w 72"/>
                  <a:gd name="T5" fmla="*/ 65 h 66"/>
                  <a:gd name="T6" fmla="*/ 49 w 72"/>
                  <a:gd name="T7" fmla="*/ 64 h 66"/>
                  <a:gd name="T8" fmla="*/ 56 w 72"/>
                  <a:gd name="T9" fmla="*/ 60 h 66"/>
                  <a:gd name="T10" fmla="*/ 61 w 72"/>
                  <a:gd name="T11" fmla="*/ 56 h 66"/>
                  <a:gd name="T12" fmla="*/ 66 w 72"/>
                  <a:gd name="T13" fmla="*/ 51 h 66"/>
                  <a:gd name="T14" fmla="*/ 70 w 72"/>
                  <a:gd name="T15" fmla="*/ 46 h 66"/>
                  <a:gd name="T16" fmla="*/ 71 w 72"/>
                  <a:gd name="T17" fmla="*/ 39 h 66"/>
                  <a:gd name="T18" fmla="*/ 72 w 72"/>
                  <a:gd name="T19" fmla="*/ 33 h 66"/>
                  <a:gd name="T20" fmla="*/ 72 w 72"/>
                  <a:gd name="T21" fmla="*/ 33 h 66"/>
                  <a:gd name="T22" fmla="*/ 71 w 72"/>
                  <a:gd name="T23" fmla="*/ 27 h 66"/>
                  <a:gd name="T24" fmla="*/ 70 w 72"/>
                  <a:gd name="T25" fmla="*/ 20 h 66"/>
                  <a:gd name="T26" fmla="*/ 66 w 72"/>
                  <a:gd name="T27" fmla="*/ 14 h 66"/>
                  <a:gd name="T28" fmla="*/ 61 w 72"/>
                  <a:gd name="T29" fmla="*/ 10 h 66"/>
                  <a:gd name="T30" fmla="*/ 56 w 72"/>
                  <a:gd name="T31" fmla="*/ 5 h 66"/>
                  <a:gd name="T32" fmla="*/ 49 w 72"/>
                  <a:gd name="T33" fmla="*/ 2 h 66"/>
                  <a:gd name="T34" fmla="*/ 43 w 72"/>
                  <a:gd name="T35" fmla="*/ 1 h 66"/>
                  <a:gd name="T36" fmla="*/ 35 w 72"/>
                  <a:gd name="T37" fmla="*/ 0 h 66"/>
                  <a:gd name="T38" fmla="*/ 35 w 72"/>
                  <a:gd name="T39" fmla="*/ 0 h 66"/>
                  <a:gd name="T40" fmla="*/ 28 w 72"/>
                  <a:gd name="T41" fmla="*/ 1 h 66"/>
                  <a:gd name="T42" fmla="*/ 21 w 72"/>
                  <a:gd name="T43" fmla="*/ 2 h 66"/>
                  <a:gd name="T44" fmla="*/ 15 w 72"/>
                  <a:gd name="T45" fmla="*/ 5 h 66"/>
                  <a:gd name="T46" fmla="*/ 10 w 72"/>
                  <a:gd name="T47" fmla="*/ 10 h 66"/>
                  <a:gd name="T48" fmla="*/ 5 w 72"/>
                  <a:gd name="T49" fmla="*/ 14 h 66"/>
                  <a:gd name="T50" fmla="*/ 2 w 72"/>
                  <a:gd name="T51" fmla="*/ 20 h 66"/>
                  <a:gd name="T52" fmla="*/ 0 w 72"/>
                  <a:gd name="T53" fmla="*/ 27 h 66"/>
                  <a:gd name="T54" fmla="*/ 0 w 72"/>
                  <a:gd name="T55" fmla="*/ 33 h 66"/>
                  <a:gd name="T56" fmla="*/ 0 w 72"/>
                  <a:gd name="T57" fmla="*/ 33 h 66"/>
                  <a:gd name="T58" fmla="*/ 0 w 72"/>
                  <a:gd name="T59" fmla="*/ 39 h 66"/>
                  <a:gd name="T60" fmla="*/ 2 w 72"/>
                  <a:gd name="T61" fmla="*/ 46 h 66"/>
                  <a:gd name="T62" fmla="*/ 5 w 72"/>
                  <a:gd name="T63" fmla="*/ 51 h 66"/>
                  <a:gd name="T64" fmla="*/ 10 w 72"/>
                  <a:gd name="T65" fmla="*/ 56 h 66"/>
                  <a:gd name="T66" fmla="*/ 15 w 72"/>
                  <a:gd name="T67" fmla="*/ 60 h 66"/>
                  <a:gd name="T68" fmla="*/ 21 w 72"/>
                  <a:gd name="T69" fmla="*/ 64 h 66"/>
                  <a:gd name="T70" fmla="*/ 28 w 72"/>
                  <a:gd name="T71" fmla="*/ 65 h 66"/>
                  <a:gd name="T72" fmla="*/ 35 w 72"/>
                  <a:gd name="T7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66">
                    <a:moveTo>
                      <a:pt x="35" y="66"/>
                    </a:moveTo>
                    <a:lnTo>
                      <a:pt x="35" y="66"/>
                    </a:lnTo>
                    <a:lnTo>
                      <a:pt x="43" y="65"/>
                    </a:lnTo>
                    <a:lnTo>
                      <a:pt x="49" y="64"/>
                    </a:lnTo>
                    <a:lnTo>
                      <a:pt x="56" y="60"/>
                    </a:lnTo>
                    <a:lnTo>
                      <a:pt x="61" y="56"/>
                    </a:lnTo>
                    <a:lnTo>
                      <a:pt x="66" y="51"/>
                    </a:lnTo>
                    <a:lnTo>
                      <a:pt x="70" y="46"/>
                    </a:lnTo>
                    <a:lnTo>
                      <a:pt x="71" y="39"/>
                    </a:lnTo>
                    <a:lnTo>
                      <a:pt x="72" y="33"/>
                    </a:lnTo>
                    <a:lnTo>
                      <a:pt x="72" y="33"/>
                    </a:lnTo>
                    <a:lnTo>
                      <a:pt x="71" y="27"/>
                    </a:lnTo>
                    <a:lnTo>
                      <a:pt x="70" y="20"/>
                    </a:lnTo>
                    <a:lnTo>
                      <a:pt x="66" y="14"/>
                    </a:lnTo>
                    <a:lnTo>
                      <a:pt x="61" y="10"/>
                    </a:lnTo>
                    <a:lnTo>
                      <a:pt x="56" y="5"/>
                    </a:lnTo>
                    <a:lnTo>
                      <a:pt x="49" y="2"/>
                    </a:lnTo>
                    <a:lnTo>
                      <a:pt x="43" y="1"/>
                    </a:lnTo>
                    <a:lnTo>
                      <a:pt x="35" y="0"/>
                    </a:lnTo>
                    <a:lnTo>
                      <a:pt x="35" y="0"/>
                    </a:lnTo>
                    <a:lnTo>
                      <a:pt x="28" y="1"/>
                    </a:lnTo>
                    <a:lnTo>
                      <a:pt x="21" y="2"/>
                    </a:lnTo>
                    <a:lnTo>
                      <a:pt x="15" y="5"/>
                    </a:lnTo>
                    <a:lnTo>
                      <a:pt x="10" y="10"/>
                    </a:lnTo>
                    <a:lnTo>
                      <a:pt x="5" y="14"/>
                    </a:lnTo>
                    <a:lnTo>
                      <a:pt x="2" y="20"/>
                    </a:lnTo>
                    <a:lnTo>
                      <a:pt x="0" y="27"/>
                    </a:lnTo>
                    <a:lnTo>
                      <a:pt x="0" y="33"/>
                    </a:lnTo>
                    <a:lnTo>
                      <a:pt x="0" y="33"/>
                    </a:lnTo>
                    <a:lnTo>
                      <a:pt x="0" y="39"/>
                    </a:lnTo>
                    <a:lnTo>
                      <a:pt x="2" y="46"/>
                    </a:lnTo>
                    <a:lnTo>
                      <a:pt x="5" y="51"/>
                    </a:lnTo>
                    <a:lnTo>
                      <a:pt x="10" y="56"/>
                    </a:lnTo>
                    <a:lnTo>
                      <a:pt x="15" y="60"/>
                    </a:lnTo>
                    <a:lnTo>
                      <a:pt x="21" y="64"/>
                    </a:lnTo>
                    <a:lnTo>
                      <a:pt x="28" y="65"/>
                    </a:lnTo>
                    <a:lnTo>
                      <a:pt x="35" y="66"/>
                    </a:lnTo>
                  </a:path>
                </a:pathLst>
              </a:custGeom>
              <a:solidFill>
                <a:srgbClr val="3333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02" name="Freeform 37">
                <a:extLst>
                  <a:ext uri="{FF2B5EF4-FFF2-40B4-BE49-F238E27FC236}">
                    <a16:creationId xmlns:a16="http://schemas.microsoft.com/office/drawing/2014/main" id="{2A690A7B-BABF-4183-92D5-1D14D16EF5D0}"/>
                  </a:ext>
                </a:extLst>
              </p:cNvPr>
              <p:cNvSpPr>
                <a:spLocks/>
              </p:cNvSpPr>
              <p:nvPr/>
            </p:nvSpPr>
            <p:spPr bwMode="auto">
              <a:xfrm>
                <a:off x="1333500" y="3592517"/>
                <a:ext cx="115888" cy="106363"/>
              </a:xfrm>
              <a:custGeom>
                <a:avLst/>
                <a:gdLst>
                  <a:gd name="T0" fmla="*/ 36 w 73"/>
                  <a:gd name="T1" fmla="*/ 67 h 67"/>
                  <a:gd name="T2" fmla="*/ 36 w 73"/>
                  <a:gd name="T3" fmla="*/ 67 h 67"/>
                  <a:gd name="T4" fmla="*/ 44 w 73"/>
                  <a:gd name="T5" fmla="*/ 65 h 67"/>
                  <a:gd name="T6" fmla="*/ 52 w 73"/>
                  <a:gd name="T7" fmla="*/ 64 h 67"/>
                  <a:gd name="T8" fmla="*/ 57 w 73"/>
                  <a:gd name="T9" fmla="*/ 60 h 67"/>
                  <a:gd name="T10" fmla="*/ 63 w 73"/>
                  <a:gd name="T11" fmla="*/ 57 h 67"/>
                  <a:gd name="T12" fmla="*/ 67 w 73"/>
                  <a:gd name="T13" fmla="*/ 51 h 67"/>
                  <a:gd name="T14" fmla="*/ 71 w 73"/>
                  <a:gd name="T15" fmla="*/ 46 h 67"/>
                  <a:gd name="T16" fmla="*/ 72 w 73"/>
                  <a:gd name="T17" fmla="*/ 40 h 67"/>
                  <a:gd name="T18" fmla="*/ 73 w 73"/>
                  <a:gd name="T19" fmla="*/ 34 h 67"/>
                  <a:gd name="T20" fmla="*/ 73 w 73"/>
                  <a:gd name="T21" fmla="*/ 34 h 67"/>
                  <a:gd name="T22" fmla="*/ 72 w 73"/>
                  <a:gd name="T23" fmla="*/ 27 h 67"/>
                  <a:gd name="T24" fmla="*/ 71 w 73"/>
                  <a:gd name="T25" fmla="*/ 21 h 67"/>
                  <a:gd name="T26" fmla="*/ 67 w 73"/>
                  <a:gd name="T27" fmla="*/ 14 h 67"/>
                  <a:gd name="T28" fmla="*/ 63 w 73"/>
                  <a:gd name="T29" fmla="*/ 9 h 67"/>
                  <a:gd name="T30" fmla="*/ 57 w 73"/>
                  <a:gd name="T31" fmla="*/ 5 h 67"/>
                  <a:gd name="T32" fmla="*/ 52 w 73"/>
                  <a:gd name="T33" fmla="*/ 3 h 67"/>
                  <a:gd name="T34" fmla="*/ 44 w 73"/>
                  <a:gd name="T35" fmla="*/ 0 h 67"/>
                  <a:gd name="T36" fmla="*/ 36 w 73"/>
                  <a:gd name="T37" fmla="*/ 0 h 67"/>
                  <a:gd name="T38" fmla="*/ 36 w 73"/>
                  <a:gd name="T39" fmla="*/ 0 h 67"/>
                  <a:gd name="T40" fmla="*/ 30 w 73"/>
                  <a:gd name="T41" fmla="*/ 0 h 67"/>
                  <a:gd name="T42" fmla="*/ 22 w 73"/>
                  <a:gd name="T43" fmla="*/ 3 h 67"/>
                  <a:gd name="T44" fmla="*/ 16 w 73"/>
                  <a:gd name="T45" fmla="*/ 5 h 67"/>
                  <a:gd name="T46" fmla="*/ 11 w 73"/>
                  <a:gd name="T47" fmla="*/ 9 h 67"/>
                  <a:gd name="T48" fmla="*/ 7 w 73"/>
                  <a:gd name="T49" fmla="*/ 14 h 67"/>
                  <a:gd name="T50" fmla="*/ 3 w 73"/>
                  <a:gd name="T51" fmla="*/ 21 h 67"/>
                  <a:gd name="T52" fmla="*/ 0 w 73"/>
                  <a:gd name="T53" fmla="*/ 27 h 67"/>
                  <a:gd name="T54" fmla="*/ 0 w 73"/>
                  <a:gd name="T55" fmla="*/ 34 h 67"/>
                  <a:gd name="T56" fmla="*/ 0 w 73"/>
                  <a:gd name="T57" fmla="*/ 34 h 67"/>
                  <a:gd name="T58" fmla="*/ 0 w 73"/>
                  <a:gd name="T59" fmla="*/ 40 h 67"/>
                  <a:gd name="T60" fmla="*/ 3 w 73"/>
                  <a:gd name="T61" fmla="*/ 46 h 67"/>
                  <a:gd name="T62" fmla="*/ 7 w 73"/>
                  <a:gd name="T63" fmla="*/ 51 h 67"/>
                  <a:gd name="T64" fmla="*/ 11 w 73"/>
                  <a:gd name="T65" fmla="*/ 57 h 67"/>
                  <a:gd name="T66" fmla="*/ 16 w 73"/>
                  <a:gd name="T67" fmla="*/ 60 h 67"/>
                  <a:gd name="T68" fmla="*/ 22 w 73"/>
                  <a:gd name="T69" fmla="*/ 64 h 67"/>
                  <a:gd name="T70" fmla="*/ 30 w 73"/>
                  <a:gd name="T71" fmla="*/ 65 h 67"/>
                  <a:gd name="T72" fmla="*/ 36 w 73"/>
                  <a:gd name="T7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67">
                    <a:moveTo>
                      <a:pt x="36" y="67"/>
                    </a:moveTo>
                    <a:lnTo>
                      <a:pt x="36" y="67"/>
                    </a:lnTo>
                    <a:lnTo>
                      <a:pt x="44" y="65"/>
                    </a:lnTo>
                    <a:lnTo>
                      <a:pt x="52" y="64"/>
                    </a:lnTo>
                    <a:lnTo>
                      <a:pt x="57" y="60"/>
                    </a:lnTo>
                    <a:lnTo>
                      <a:pt x="63" y="57"/>
                    </a:lnTo>
                    <a:lnTo>
                      <a:pt x="67" y="51"/>
                    </a:lnTo>
                    <a:lnTo>
                      <a:pt x="71" y="46"/>
                    </a:lnTo>
                    <a:lnTo>
                      <a:pt x="72" y="40"/>
                    </a:lnTo>
                    <a:lnTo>
                      <a:pt x="73" y="34"/>
                    </a:lnTo>
                    <a:lnTo>
                      <a:pt x="73" y="34"/>
                    </a:lnTo>
                    <a:lnTo>
                      <a:pt x="72" y="27"/>
                    </a:lnTo>
                    <a:lnTo>
                      <a:pt x="71" y="21"/>
                    </a:lnTo>
                    <a:lnTo>
                      <a:pt x="67" y="14"/>
                    </a:lnTo>
                    <a:lnTo>
                      <a:pt x="63" y="9"/>
                    </a:lnTo>
                    <a:lnTo>
                      <a:pt x="57" y="5"/>
                    </a:lnTo>
                    <a:lnTo>
                      <a:pt x="52" y="3"/>
                    </a:lnTo>
                    <a:lnTo>
                      <a:pt x="44" y="0"/>
                    </a:lnTo>
                    <a:lnTo>
                      <a:pt x="36" y="0"/>
                    </a:lnTo>
                    <a:lnTo>
                      <a:pt x="36" y="0"/>
                    </a:lnTo>
                    <a:lnTo>
                      <a:pt x="30" y="0"/>
                    </a:lnTo>
                    <a:lnTo>
                      <a:pt x="22" y="3"/>
                    </a:lnTo>
                    <a:lnTo>
                      <a:pt x="16" y="5"/>
                    </a:lnTo>
                    <a:lnTo>
                      <a:pt x="11" y="9"/>
                    </a:lnTo>
                    <a:lnTo>
                      <a:pt x="7" y="14"/>
                    </a:lnTo>
                    <a:lnTo>
                      <a:pt x="3" y="21"/>
                    </a:lnTo>
                    <a:lnTo>
                      <a:pt x="0" y="27"/>
                    </a:lnTo>
                    <a:lnTo>
                      <a:pt x="0" y="34"/>
                    </a:lnTo>
                    <a:lnTo>
                      <a:pt x="0" y="34"/>
                    </a:lnTo>
                    <a:lnTo>
                      <a:pt x="0" y="40"/>
                    </a:lnTo>
                    <a:lnTo>
                      <a:pt x="3" y="46"/>
                    </a:lnTo>
                    <a:lnTo>
                      <a:pt x="7" y="51"/>
                    </a:lnTo>
                    <a:lnTo>
                      <a:pt x="11" y="57"/>
                    </a:lnTo>
                    <a:lnTo>
                      <a:pt x="16" y="60"/>
                    </a:lnTo>
                    <a:lnTo>
                      <a:pt x="22" y="64"/>
                    </a:lnTo>
                    <a:lnTo>
                      <a:pt x="30" y="65"/>
                    </a:lnTo>
                    <a:lnTo>
                      <a:pt x="36" y="67"/>
                    </a:lnTo>
                    <a:close/>
                  </a:path>
                </a:pathLst>
              </a:custGeom>
              <a:solidFill>
                <a:srgbClr val="333399"/>
              </a:solidFill>
              <a:ln>
                <a:noFill/>
              </a:ln>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03" name="Freeform 38">
                <a:extLst>
                  <a:ext uri="{FF2B5EF4-FFF2-40B4-BE49-F238E27FC236}">
                    <a16:creationId xmlns:a16="http://schemas.microsoft.com/office/drawing/2014/main" id="{9B577E53-5317-4490-8903-BA515535C4FD}"/>
                  </a:ext>
                </a:extLst>
              </p:cNvPr>
              <p:cNvSpPr>
                <a:spLocks/>
              </p:cNvSpPr>
              <p:nvPr/>
            </p:nvSpPr>
            <p:spPr bwMode="auto">
              <a:xfrm>
                <a:off x="1333500" y="3592517"/>
                <a:ext cx="115888" cy="106363"/>
              </a:xfrm>
              <a:custGeom>
                <a:avLst/>
                <a:gdLst>
                  <a:gd name="T0" fmla="*/ 36 w 73"/>
                  <a:gd name="T1" fmla="*/ 67 h 67"/>
                  <a:gd name="T2" fmla="*/ 36 w 73"/>
                  <a:gd name="T3" fmla="*/ 67 h 67"/>
                  <a:gd name="T4" fmla="*/ 44 w 73"/>
                  <a:gd name="T5" fmla="*/ 65 h 67"/>
                  <a:gd name="T6" fmla="*/ 52 w 73"/>
                  <a:gd name="T7" fmla="*/ 64 h 67"/>
                  <a:gd name="T8" fmla="*/ 57 w 73"/>
                  <a:gd name="T9" fmla="*/ 60 h 67"/>
                  <a:gd name="T10" fmla="*/ 63 w 73"/>
                  <a:gd name="T11" fmla="*/ 57 h 67"/>
                  <a:gd name="T12" fmla="*/ 67 w 73"/>
                  <a:gd name="T13" fmla="*/ 51 h 67"/>
                  <a:gd name="T14" fmla="*/ 71 w 73"/>
                  <a:gd name="T15" fmla="*/ 46 h 67"/>
                  <a:gd name="T16" fmla="*/ 72 w 73"/>
                  <a:gd name="T17" fmla="*/ 40 h 67"/>
                  <a:gd name="T18" fmla="*/ 73 w 73"/>
                  <a:gd name="T19" fmla="*/ 34 h 67"/>
                  <a:gd name="T20" fmla="*/ 73 w 73"/>
                  <a:gd name="T21" fmla="*/ 34 h 67"/>
                  <a:gd name="T22" fmla="*/ 72 w 73"/>
                  <a:gd name="T23" fmla="*/ 27 h 67"/>
                  <a:gd name="T24" fmla="*/ 71 w 73"/>
                  <a:gd name="T25" fmla="*/ 21 h 67"/>
                  <a:gd name="T26" fmla="*/ 67 w 73"/>
                  <a:gd name="T27" fmla="*/ 14 h 67"/>
                  <a:gd name="T28" fmla="*/ 63 w 73"/>
                  <a:gd name="T29" fmla="*/ 9 h 67"/>
                  <a:gd name="T30" fmla="*/ 57 w 73"/>
                  <a:gd name="T31" fmla="*/ 5 h 67"/>
                  <a:gd name="T32" fmla="*/ 52 w 73"/>
                  <a:gd name="T33" fmla="*/ 3 h 67"/>
                  <a:gd name="T34" fmla="*/ 44 w 73"/>
                  <a:gd name="T35" fmla="*/ 0 h 67"/>
                  <a:gd name="T36" fmla="*/ 36 w 73"/>
                  <a:gd name="T37" fmla="*/ 0 h 67"/>
                  <a:gd name="T38" fmla="*/ 36 w 73"/>
                  <a:gd name="T39" fmla="*/ 0 h 67"/>
                  <a:gd name="T40" fmla="*/ 30 w 73"/>
                  <a:gd name="T41" fmla="*/ 0 h 67"/>
                  <a:gd name="T42" fmla="*/ 22 w 73"/>
                  <a:gd name="T43" fmla="*/ 3 h 67"/>
                  <a:gd name="T44" fmla="*/ 16 w 73"/>
                  <a:gd name="T45" fmla="*/ 5 h 67"/>
                  <a:gd name="T46" fmla="*/ 11 w 73"/>
                  <a:gd name="T47" fmla="*/ 9 h 67"/>
                  <a:gd name="T48" fmla="*/ 7 w 73"/>
                  <a:gd name="T49" fmla="*/ 14 h 67"/>
                  <a:gd name="T50" fmla="*/ 3 w 73"/>
                  <a:gd name="T51" fmla="*/ 21 h 67"/>
                  <a:gd name="T52" fmla="*/ 0 w 73"/>
                  <a:gd name="T53" fmla="*/ 27 h 67"/>
                  <a:gd name="T54" fmla="*/ 0 w 73"/>
                  <a:gd name="T55" fmla="*/ 34 h 67"/>
                  <a:gd name="T56" fmla="*/ 0 w 73"/>
                  <a:gd name="T57" fmla="*/ 34 h 67"/>
                  <a:gd name="T58" fmla="*/ 0 w 73"/>
                  <a:gd name="T59" fmla="*/ 40 h 67"/>
                  <a:gd name="T60" fmla="*/ 3 w 73"/>
                  <a:gd name="T61" fmla="*/ 46 h 67"/>
                  <a:gd name="T62" fmla="*/ 7 w 73"/>
                  <a:gd name="T63" fmla="*/ 51 h 67"/>
                  <a:gd name="T64" fmla="*/ 11 w 73"/>
                  <a:gd name="T65" fmla="*/ 57 h 67"/>
                  <a:gd name="T66" fmla="*/ 16 w 73"/>
                  <a:gd name="T67" fmla="*/ 60 h 67"/>
                  <a:gd name="T68" fmla="*/ 22 w 73"/>
                  <a:gd name="T69" fmla="*/ 64 h 67"/>
                  <a:gd name="T70" fmla="*/ 30 w 73"/>
                  <a:gd name="T71" fmla="*/ 65 h 67"/>
                  <a:gd name="T72" fmla="*/ 36 w 73"/>
                  <a:gd name="T7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67">
                    <a:moveTo>
                      <a:pt x="36" y="67"/>
                    </a:moveTo>
                    <a:lnTo>
                      <a:pt x="36" y="67"/>
                    </a:lnTo>
                    <a:lnTo>
                      <a:pt x="44" y="65"/>
                    </a:lnTo>
                    <a:lnTo>
                      <a:pt x="52" y="64"/>
                    </a:lnTo>
                    <a:lnTo>
                      <a:pt x="57" y="60"/>
                    </a:lnTo>
                    <a:lnTo>
                      <a:pt x="63" y="57"/>
                    </a:lnTo>
                    <a:lnTo>
                      <a:pt x="67" y="51"/>
                    </a:lnTo>
                    <a:lnTo>
                      <a:pt x="71" y="46"/>
                    </a:lnTo>
                    <a:lnTo>
                      <a:pt x="72" y="40"/>
                    </a:lnTo>
                    <a:lnTo>
                      <a:pt x="73" y="34"/>
                    </a:lnTo>
                    <a:lnTo>
                      <a:pt x="73" y="34"/>
                    </a:lnTo>
                    <a:lnTo>
                      <a:pt x="72" y="27"/>
                    </a:lnTo>
                    <a:lnTo>
                      <a:pt x="71" y="21"/>
                    </a:lnTo>
                    <a:lnTo>
                      <a:pt x="67" y="14"/>
                    </a:lnTo>
                    <a:lnTo>
                      <a:pt x="63" y="9"/>
                    </a:lnTo>
                    <a:lnTo>
                      <a:pt x="57" y="5"/>
                    </a:lnTo>
                    <a:lnTo>
                      <a:pt x="52" y="3"/>
                    </a:lnTo>
                    <a:lnTo>
                      <a:pt x="44" y="0"/>
                    </a:lnTo>
                    <a:lnTo>
                      <a:pt x="36" y="0"/>
                    </a:lnTo>
                    <a:lnTo>
                      <a:pt x="36" y="0"/>
                    </a:lnTo>
                    <a:lnTo>
                      <a:pt x="30" y="0"/>
                    </a:lnTo>
                    <a:lnTo>
                      <a:pt x="22" y="3"/>
                    </a:lnTo>
                    <a:lnTo>
                      <a:pt x="16" y="5"/>
                    </a:lnTo>
                    <a:lnTo>
                      <a:pt x="11" y="9"/>
                    </a:lnTo>
                    <a:lnTo>
                      <a:pt x="7" y="14"/>
                    </a:lnTo>
                    <a:lnTo>
                      <a:pt x="3" y="21"/>
                    </a:lnTo>
                    <a:lnTo>
                      <a:pt x="0" y="27"/>
                    </a:lnTo>
                    <a:lnTo>
                      <a:pt x="0" y="34"/>
                    </a:lnTo>
                    <a:lnTo>
                      <a:pt x="0" y="34"/>
                    </a:lnTo>
                    <a:lnTo>
                      <a:pt x="0" y="40"/>
                    </a:lnTo>
                    <a:lnTo>
                      <a:pt x="3" y="46"/>
                    </a:lnTo>
                    <a:lnTo>
                      <a:pt x="7" y="51"/>
                    </a:lnTo>
                    <a:lnTo>
                      <a:pt x="11" y="57"/>
                    </a:lnTo>
                    <a:lnTo>
                      <a:pt x="16" y="60"/>
                    </a:lnTo>
                    <a:lnTo>
                      <a:pt x="22" y="64"/>
                    </a:lnTo>
                    <a:lnTo>
                      <a:pt x="30" y="65"/>
                    </a:lnTo>
                    <a:lnTo>
                      <a:pt x="36" y="67"/>
                    </a:lnTo>
                  </a:path>
                </a:pathLst>
              </a:custGeom>
              <a:solidFill>
                <a:srgbClr val="3333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04" name="Freeform 39">
                <a:extLst>
                  <a:ext uri="{FF2B5EF4-FFF2-40B4-BE49-F238E27FC236}">
                    <a16:creationId xmlns:a16="http://schemas.microsoft.com/office/drawing/2014/main" id="{3986CC5B-52FA-4B73-8719-86F5A855FD41}"/>
                  </a:ext>
                </a:extLst>
              </p:cNvPr>
              <p:cNvSpPr>
                <a:spLocks/>
              </p:cNvSpPr>
              <p:nvPr/>
            </p:nvSpPr>
            <p:spPr bwMode="auto">
              <a:xfrm>
                <a:off x="1382712" y="3811592"/>
                <a:ext cx="115888" cy="106363"/>
              </a:xfrm>
              <a:custGeom>
                <a:avLst/>
                <a:gdLst>
                  <a:gd name="T0" fmla="*/ 36 w 73"/>
                  <a:gd name="T1" fmla="*/ 67 h 67"/>
                  <a:gd name="T2" fmla="*/ 36 w 73"/>
                  <a:gd name="T3" fmla="*/ 67 h 67"/>
                  <a:gd name="T4" fmla="*/ 43 w 73"/>
                  <a:gd name="T5" fmla="*/ 65 h 67"/>
                  <a:gd name="T6" fmla="*/ 51 w 73"/>
                  <a:gd name="T7" fmla="*/ 64 h 67"/>
                  <a:gd name="T8" fmla="*/ 56 w 73"/>
                  <a:gd name="T9" fmla="*/ 60 h 67"/>
                  <a:gd name="T10" fmla="*/ 63 w 73"/>
                  <a:gd name="T11" fmla="*/ 56 h 67"/>
                  <a:gd name="T12" fmla="*/ 66 w 73"/>
                  <a:gd name="T13" fmla="*/ 51 h 67"/>
                  <a:gd name="T14" fmla="*/ 70 w 73"/>
                  <a:gd name="T15" fmla="*/ 46 h 67"/>
                  <a:gd name="T16" fmla="*/ 72 w 73"/>
                  <a:gd name="T17" fmla="*/ 40 h 67"/>
                  <a:gd name="T18" fmla="*/ 73 w 73"/>
                  <a:gd name="T19" fmla="*/ 33 h 67"/>
                  <a:gd name="T20" fmla="*/ 73 w 73"/>
                  <a:gd name="T21" fmla="*/ 33 h 67"/>
                  <a:gd name="T22" fmla="*/ 72 w 73"/>
                  <a:gd name="T23" fmla="*/ 27 h 67"/>
                  <a:gd name="T24" fmla="*/ 70 w 73"/>
                  <a:gd name="T25" fmla="*/ 21 h 67"/>
                  <a:gd name="T26" fmla="*/ 66 w 73"/>
                  <a:gd name="T27" fmla="*/ 14 h 67"/>
                  <a:gd name="T28" fmla="*/ 63 w 73"/>
                  <a:gd name="T29" fmla="*/ 9 h 67"/>
                  <a:gd name="T30" fmla="*/ 56 w 73"/>
                  <a:gd name="T31" fmla="*/ 5 h 67"/>
                  <a:gd name="T32" fmla="*/ 51 w 73"/>
                  <a:gd name="T33" fmla="*/ 3 h 67"/>
                  <a:gd name="T34" fmla="*/ 43 w 73"/>
                  <a:gd name="T35" fmla="*/ 0 h 67"/>
                  <a:gd name="T36" fmla="*/ 36 w 73"/>
                  <a:gd name="T37" fmla="*/ 0 h 67"/>
                  <a:gd name="T38" fmla="*/ 36 w 73"/>
                  <a:gd name="T39" fmla="*/ 0 h 67"/>
                  <a:gd name="T40" fmla="*/ 29 w 73"/>
                  <a:gd name="T41" fmla="*/ 0 h 67"/>
                  <a:gd name="T42" fmla="*/ 22 w 73"/>
                  <a:gd name="T43" fmla="*/ 3 h 67"/>
                  <a:gd name="T44" fmla="*/ 15 w 73"/>
                  <a:gd name="T45" fmla="*/ 5 h 67"/>
                  <a:gd name="T46" fmla="*/ 10 w 73"/>
                  <a:gd name="T47" fmla="*/ 9 h 67"/>
                  <a:gd name="T48" fmla="*/ 6 w 73"/>
                  <a:gd name="T49" fmla="*/ 14 h 67"/>
                  <a:gd name="T50" fmla="*/ 3 w 73"/>
                  <a:gd name="T51" fmla="*/ 21 h 67"/>
                  <a:gd name="T52" fmla="*/ 0 w 73"/>
                  <a:gd name="T53" fmla="*/ 27 h 67"/>
                  <a:gd name="T54" fmla="*/ 0 w 73"/>
                  <a:gd name="T55" fmla="*/ 33 h 67"/>
                  <a:gd name="T56" fmla="*/ 0 w 73"/>
                  <a:gd name="T57" fmla="*/ 33 h 67"/>
                  <a:gd name="T58" fmla="*/ 0 w 73"/>
                  <a:gd name="T59" fmla="*/ 40 h 67"/>
                  <a:gd name="T60" fmla="*/ 3 w 73"/>
                  <a:gd name="T61" fmla="*/ 46 h 67"/>
                  <a:gd name="T62" fmla="*/ 6 w 73"/>
                  <a:gd name="T63" fmla="*/ 51 h 67"/>
                  <a:gd name="T64" fmla="*/ 10 w 73"/>
                  <a:gd name="T65" fmla="*/ 56 h 67"/>
                  <a:gd name="T66" fmla="*/ 15 w 73"/>
                  <a:gd name="T67" fmla="*/ 60 h 67"/>
                  <a:gd name="T68" fmla="*/ 22 w 73"/>
                  <a:gd name="T69" fmla="*/ 64 h 67"/>
                  <a:gd name="T70" fmla="*/ 29 w 73"/>
                  <a:gd name="T71" fmla="*/ 65 h 67"/>
                  <a:gd name="T72" fmla="*/ 36 w 73"/>
                  <a:gd name="T7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67">
                    <a:moveTo>
                      <a:pt x="36" y="67"/>
                    </a:moveTo>
                    <a:lnTo>
                      <a:pt x="36" y="67"/>
                    </a:lnTo>
                    <a:lnTo>
                      <a:pt x="43" y="65"/>
                    </a:lnTo>
                    <a:lnTo>
                      <a:pt x="51" y="64"/>
                    </a:lnTo>
                    <a:lnTo>
                      <a:pt x="56" y="60"/>
                    </a:lnTo>
                    <a:lnTo>
                      <a:pt x="63" y="56"/>
                    </a:lnTo>
                    <a:lnTo>
                      <a:pt x="66" y="51"/>
                    </a:lnTo>
                    <a:lnTo>
                      <a:pt x="70" y="46"/>
                    </a:lnTo>
                    <a:lnTo>
                      <a:pt x="72" y="40"/>
                    </a:lnTo>
                    <a:lnTo>
                      <a:pt x="73" y="33"/>
                    </a:lnTo>
                    <a:lnTo>
                      <a:pt x="73" y="33"/>
                    </a:lnTo>
                    <a:lnTo>
                      <a:pt x="72" y="27"/>
                    </a:lnTo>
                    <a:lnTo>
                      <a:pt x="70" y="21"/>
                    </a:lnTo>
                    <a:lnTo>
                      <a:pt x="66" y="14"/>
                    </a:lnTo>
                    <a:lnTo>
                      <a:pt x="63" y="9"/>
                    </a:lnTo>
                    <a:lnTo>
                      <a:pt x="56" y="5"/>
                    </a:lnTo>
                    <a:lnTo>
                      <a:pt x="51" y="3"/>
                    </a:lnTo>
                    <a:lnTo>
                      <a:pt x="43" y="0"/>
                    </a:lnTo>
                    <a:lnTo>
                      <a:pt x="36" y="0"/>
                    </a:lnTo>
                    <a:lnTo>
                      <a:pt x="36" y="0"/>
                    </a:lnTo>
                    <a:lnTo>
                      <a:pt x="29" y="0"/>
                    </a:lnTo>
                    <a:lnTo>
                      <a:pt x="22" y="3"/>
                    </a:lnTo>
                    <a:lnTo>
                      <a:pt x="15" y="5"/>
                    </a:lnTo>
                    <a:lnTo>
                      <a:pt x="10" y="9"/>
                    </a:lnTo>
                    <a:lnTo>
                      <a:pt x="6" y="14"/>
                    </a:lnTo>
                    <a:lnTo>
                      <a:pt x="3" y="21"/>
                    </a:lnTo>
                    <a:lnTo>
                      <a:pt x="0" y="27"/>
                    </a:lnTo>
                    <a:lnTo>
                      <a:pt x="0" y="33"/>
                    </a:lnTo>
                    <a:lnTo>
                      <a:pt x="0" y="33"/>
                    </a:lnTo>
                    <a:lnTo>
                      <a:pt x="0" y="40"/>
                    </a:lnTo>
                    <a:lnTo>
                      <a:pt x="3" y="46"/>
                    </a:lnTo>
                    <a:lnTo>
                      <a:pt x="6" y="51"/>
                    </a:lnTo>
                    <a:lnTo>
                      <a:pt x="10" y="56"/>
                    </a:lnTo>
                    <a:lnTo>
                      <a:pt x="15" y="60"/>
                    </a:lnTo>
                    <a:lnTo>
                      <a:pt x="22" y="64"/>
                    </a:lnTo>
                    <a:lnTo>
                      <a:pt x="29" y="65"/>
                    </a:lnTo>
                    <a:lnTo>
                      <a:pt x="36" y="67"/>
                    </a:lnTo>
                    <a:close/>
                  </a:path>
                </a:pathLst>
              </a:custGeom>
              <a:solidFill>
                <a:srgbClr val="333399"/>
              </a:solidFill>
              <a:ln>
                <a:noFill/>
              </a:ln>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05" name="Freeform 40">
                <a:extLst>
                  <a:ext uri="{FF2B5EF4-FFF2-40B4-BE49-F238E27FC236}">
                    <a16:creationId xmlns:a16="http://schemas.microsoft.com/office/drawing/2014/main" id="{FA634B1F-9996-4CFF-86AE-E5A48864A146}"/>
                  </a:ext>
                </a:extLst>
              </p:cNvPr>
              <p:cNvSpPr>
                <a:spLocks/>
              </p:cNvSpPr>
              <p:nvPr/>
            </p:nvSpPr>
            <p:spPr bwMode="auto">
              <a:xfrm>
                <a:off x="1382712" y="3811592"/>
                <a:ext cx="115888" cy="106363"/>
              </a:xfrm>
              <a:custGeom>
                <a:avLst/>
                <a:gdLst>
                  <a:gd name="T0" fmla="*/ 36 w 73"/>
                  <a:gd name="T1" fmla="*/ 67 h 67"/>
                  <a:gd name="T2" fmla="*/ 36 w 73"/>
                  <a:gd name="T3" fmla="*/ 67 h 67"/>
                  <a:gd name="T4" fmla="*/ 43 w 73"/>
                  <a:gd name="T5" fmla="*/ 65 h 67"/>
                  <a:gd name="T6" fmla="*/ 51 w 73"/>
                  <a:gd name="T7" fmla="*/ 64 h 67"/>
                  <a:gd name="T8" fmla="*/ 56 w 73"/>
                  <a:gd name="T9" fmla="*/ 60 h 67"/>
                  <a:gd name="T10" fmla="*/ 63 w 73"/>
                  <a:gd name="T11" fmla="*/ 56 h 67"/>
                  <a:gd name="T12" fmla="*/ 66 w 73"/>
                  <a:gd name="T13" fmla="*/ 51 h 67"/>
                  <a:gd name="T14" fmla="*/ 70 w 73"/>
                  <a:gd name="T15" fmla="*/ 46 h 67"/>
                  <a:gd name="T16" fmla="*/ 72 w 73"/>
                  <a:gd name="T17" fmla="*/ 40 h 67"/>
                  <a:gd name="T18" fmla="*/ 73 w 73"/>
                  <a:gd name="T19" fmla="*/ 33 h 67"/>
                  <a:gd name="T20" fmla="*/ 73 w 73"/>
                  <a:gd name="T21" fmla="*/ 33 h 67"/>
                  <a:gd name="T22" fmla="*/ 72 w 73"/>
                  <a:gd name="T23" fmla="*/ 27 h 67"/>
                  <a:gd name="T24" fmla="*/ 70 w 73"/>
                  <a:gd name="T25" fmla="*/ 21 h 67"/>
                  <a:gd name="T26" fmla="*/ 66 w 73"/>
                  <a:gd name="T27" fmla="*/ 14 h 67"/>
                  <a:gd name="T28" fmla="*/ 63 w 73"/>
                  <a:gd name="T29" fmla="*/ 9 h 67"/>
                  <a:gd name="T30" fmla="*/ 56 w 73"/>
                  <a:gd name="T31" fmla="*/ 5 h 67"/>
                  <a:gd name="T32" fmla="*/ 51 w 73"/>
                  <a:gd name="T33" fmla="*/ 3 h 67"/>
                  <a:gd name="T34" fmla="*/ 43 w 73"/>
                  <a:gd name="T35" fmla="*/ 0 h 67"/>
                  <a:gd name="T36" fmla="*/ 36 w 73"/>
                  <a:gd name="T37" fmla="*/ 0 h 67"/>
                  <a:gd name="T38" fmla="*/ 36 w 73"/>
                  <a:gd name="T39" fmla="*/ 0 h 67"/>
                  <a:gd name="T40" fmla="*/ 29 w 73"/>
                  <a:gd name="T41" fmla="*/ 0 h 67"/>
                  <a:gd name="T42" fmla="*/ 22 w 73"/>
                  <a:gd name="T43" fmla="*/ 3 h 67"/>
                  <a:gd name="T44" fmla="*/ 15 w 73"/>
                  <a:gd name="T45" fmla="*/ 5 h 67"/>
                  <a:gd name="T46" fmla="*/ 10 w 73"/>
                  <a:gd name="T47" fmla="*/ 9 h 67"/>
                  <a:gd name="T48" fmla="*/ 6 w 73"/>
                  <a:gd name="T49" fmla="*/ 14 h 67"/>
                  <a:gd name="T50" fmla="*/ 3 w 73"/>
                  <a:gd name="T51" fmla="*/ 21 h 67"/>
                  <a:gd name="T52" fmla="*/ 0 w 73"/>
                  <a:gd name="T53" fmla="*/ 27 h 67"/>
                  <a:gd name="T54" fmla="*/ 0 w 73"/>
                  <a:gd name="T55" fmla="*/ 33 h 67"/>
                  <a:gd name="T56" fmla="*/ 0 w 73"/>
                  <a:gd name="T57" fmla="*/ 33 h 67"/>
                  <a:gd name="T58" fmla="*/ 0 w 73"/>
                  <a:gd name="T59" fmla="*/ 40 h 67"/>
                  <a:gd name="T60" fmla="*/ 3 w 73"/>
                  <a:gd name="T61" fmla="*/ 46 h 67"/>
                  <a:gd name="T62" fmla="*/ 6 w 73"/>
                  <a:gd name="T63" fmla="*/ 51 h 67"/>
                  <a:gd name="T64" fmla="*/ 10 w 73"/>
                  <a:gd name="T65" fmla="*/ 56 h 67"/>
                  <a:gd name="T66" fmla="*/ 15 w 73"/>
                  <a:gd name="T67" fmla="*/ 60 h 67"/>
                  <a:gd name="T68" fmla="*/ 22 w 73"/>
                  <a:gd name="T69" fmla="*/ 64 h 67"/>
                  <a:gd name="T70" fmla="*/ 29 w 73"/>
                  <a:gd name="T71" fmla="*/ 65 h 67"/>
                  <a:gd name="T72" fmla="*/ 36 w 73"/>
                  <a:gd name="T7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67">
                    <a:moveTo>
                      <a:pt x="36" y="67"/>
                    </a:moveTo>
                    <a:lnTo>
                      <a:pt x="36" y="67"/>
                    </a:lnTo>
                    <a:lnTo>
                      <a:pt x="43" y="65"/>
                    </a:lnTo>
                    <a:lnTo>
                      <a:pt x="51" y="64"/>
                    </a:lnTo>
                    <a:lnTo>
                      <a:pt x="56" y="60"/>
                    </a:lnTo>
                    <a:lnTo>
                      <a:pt x="63" y="56"/>
                    </a:lnTo>
                    <a:lnTo>
                      <a:pt x="66" y="51"/>
                    </a:lnTo>
                    <a:lnTo>
                      <a:pt x="70" y="46"/>
                    </a:lnTo>
                    <a:lnTo>
                      <a:pt x="72" y="40"/>
                    </a:lnTo>
                    <a:lnTo>
                      <a:pt x="73" y="33"/>
                    </a:lnTo>
                    <a:lnTo>
                      <a:pt x="73" y="33"/>
                    </a:lnTo>
                    <a:lnTo>
                      <a:pt x="72" y="27"/>
                    </a:lnTo>
                    <a:lnTo>
                      <a:pt x="70" y="21"/>
                    </a:lnTo>
                    <a:lnTo>
                      <a:pt x="66" y="14"/>
                    </a:lnTo>
                    <a:lnTo>
                      <a:pt x="63" y="9"/>
                    </a:lnTo>
                    <a:lnTo>
                      <a:pt x="56" y="5"/>
                    </a:lnTo>
                    <a:lnTo>
                      <a:pt x="51" y="3"/>
                    </a:lnTo>
                    <a:lnTo>
                      <a:pt x="43" y="0"/>
                    </a:lnTo>
                    <a:lnTo>
                      <a:pt x="36" y="0"/>
                    </a:lnTo>
                    <a:lnTo>
                      <a:pt x="36" y="0"/>
                    </a:lnTo>
                    <a:lnTo>
                      <a:pt x="29" y="0"/>
                    </a:lnTo>
                    <a:lnTo>
                      <a:pt x="22" y="3"/>
                    </a:lnTo>
                    <a:lnTo>
                      <a:pt x="15" y="5"/>
                    </a:lnTo>
                    <a:lnTo>
                      <a:pt x="10" y="9"/>
                    </a:lnTo>
                    <a:lnTo>
                      <a:pt x="6" y="14"/>
                    </a:lnTo>
                    <a:lnTo>
                      <a:pt x="3" y="21"/>
                    </a:lnTo>
                    <a:lnTo>
                      <a:pt x="0" y="27"/>
                    </a:lnTo>
                    <a:lnTo>
                      <a:pt x="0" y="33"/>
                    </a:lnTo>
                    <a:lnTo>
                      <a:pt x="0" y="33"/>
                    </a:lnTo>
                    <a:lnTo>
                      <a:pt x="0" y="40"/>
                    </a:lnTo>
                    <a:lnTo>
                      <a:pt x="3" y="46"/>
                    </a:lnTo>
                    <a:lnTo>
                      <a:pt x="6" y="51"/>
                    </a:lnTo>
                    <a:lnTo>
                      <a:pt x="10" y="56"/>
                    </a:lnTo>
                    <a:lnTo>
                      <a:pt x="15" y="60"/>
                    </a:lnTo>
                    <a:lnTo>
                      <a:pt x="22" y="64"/>
                    </a:lnTo>
                    <a:lnTo>
                      <a:pt x="29" y="65"/>
                    </a:lnTo>
                    <a:lnTo>
                      <a:pt x="36" y="67"/>
                    </a:lnTo>
                  </a:path>
                </a:pathLst>
              </a:custGeom>
              <a:solidFill>
                <a:srgbClr val="3333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06" name="Freeform 41">
                <a:extLst>
                  <a:ext uri="{FF2B5EF4-FFF2-40B4-BE49-F238E27FC236}">
                    <a16:creationId xmlns:a16="http://schemas.microsoft.com/office/drawing/2014/main" id="{57E14AD0-0FC5-4F8B-B4B0-6572F6A6A54D}"/>
                  </a:ext>
                </a:extLst>
              </p:cNvPr>
              <p:cNvSpPr>
                <a:spLocks/>
              </p:cNvSpPr>
              <p:nvPr/>
            </p:nvSpPr>
            <p:spPr bwMode="auto">
              <a:xfrm>
                <a:off x="1446212" y="3686180"/>
                <a:ext cx="114300" cy="104775"/>
              </a:xfrm>
              <a:custGeom>
                <a:avLst/>
                <a:gdLst>
                  <a:gd name="T0" fmla="*/ 37 w 72"/>
                  <a:gd name="T1" fmla="*/ 66 h 66"/>
                  <a:gd name="T2" fmla="*/ 37 w 72"/>
                  <a:gd name="T3" fmla="*/ 66 h 66"/>
                  <a:gd name="T4" fmla="*/ 43 w 72"/>
                  <a:gd name="T5" fmla="*/ 65 h 66"/>
                  <a:gd name="T6" fmla="*/ 51 w 72"/>
                  <a:gd name="T7" fmla="*/ 64 h 66"/>
                  <a:gd name="T8" fmla="*/ 57 w 72"/>
                  <a:gd name="T9" fmla="*/ 60 h 66"/>
                  <a:gd name="T10" fmla="*/ 62 w 72"/>
                  <a:gd name="T11" fmla="*/ 56 h 66"/>
                  <a:gd name="T12" fmla="*/ 66 w 72"/>
                  <a:gd name="T13" fmla="*/ 51 h 66"/>
                  <a:gd name="T14" fmla="*/ 70 w 72"/>
                  <a:gd name="T15" fmla="*/ 46 h 66"/>
                  <a:gd name="T16" fmla="*/ 72 w 72"/>
                  <a:gd name="T17" fmla="*/ 40 h 66"/>
                  <a:gd name="T18" fmla="*/ 72 w 72"/>
                  <a:gd name="T19" fmla="*/ 33 h 66"/>
                  <a:gd name="T20" fmla="*/ 72 w 72"/>
                  <a:gd name="T21" fmla="*/ 33 h 66"/>
                  <a:gd name="T22" fmla="*/ 72 w 72"/>
                  <a:gd name="T23" fmla="*/ 27 h 66"/>
                  <a:gd name="T24" fmla="*/ 70 w 72"/>
                  <a:gd name="T25" fmla="*/ 21 h 66"/>
                  <a:gd name="T26" fmla="*/ 66 w 72"/>
                  <a:gd name="T27" fmla="*/ 14 h 66"/>
                  <a:gd name="T28" fmla="*/ 62 w 72"/>
                  <a:gd name="T29" fmla="*/ 10 h 66"/>
                  <a:gd name="T30" fmla="*/ 57 w 72"/>
                  <a:gd name="T31" fmla="*/ 5 h 66"/>
                  <a:gd name="T32" fmla="*/ 51 w 72"/>
                  <a:gd name="T33" fmla="*/ 3 h 66"/>
                  <a:gd name="T34" fmla="*/ 43 w 72"/>
                  <a:gd name="T35" fmla="*/ 0 h 66"/>
                  <a:gd name="T36" fmla="*/ 37 w 72"/>
                  <a:gd name="T37" fmla="*/ 0 h 66"/>
                  <a:gd name="T38" fmla="*/ 37 w 72"/>
                  <a:gd name="T39" fmla="*/ 0 h 66"/>
                  <a:gd name="T40" fmla="*/ 29 w 72"/>
                  <a:gd name="T41" fmla="*/ 0 h 66"/>
                  <a:gd name="T42" fmla="*/ 21 w 72"/>
                  <a:gd name="T43" fmla="*/ 3 h 66"/>
                  <a:gd name="T44" fmla="*/ 16 w 72"/>
                  <a:gd name="T45" fmla="*/ 5 h 66"/>
                  <a:gd name="T46" fmla="*/ 10 w 72"/>
                  <a:gd name="T47" fmla="*/ 10 h 66"/>
                  <a:gd name="T48" fmla="*/ 6 w 72"/>
                  <a:gd name="T49" fmla="*/ 14 h 66"/>
                  <a:gd name="T50" fmla="*/ 2 w 72"/>
                  <a:gd name="T51" fmla="*/ 21 h 66"/>
                  <a:gd name="T52" fmla="*/ 1 w 72"/>
                  <a:gd name="T53" fmla="*/ 27 h 66"/>
                  <a:gd name="T54" fmla="*/ 0 w 72"/>
                  <a:gd name="T55" fmla="*/ 33 h 66"/>
                  <a:gd name="T56" fmla="*/ 0 w 72"/>
                  <a:gd name="T57" fmla="*/ 33 h 66"/>
                  <a:gd name="T58" fmla="*/ 1 w 72"/>
                  <a:gd name="T59" fmla="*/ 40 h 66"/>
                  <a:gd name="T60" fmla="*/ 2 w 72"/>
                  <a:gd name="T61" fmla="*/ 46 h 66"/>
                  <a:gd name="T62" fmla="*/ 6 w 72"/>
                  <a:gd name="T63" fmla="*/ 51 h 66"/>
                  <a:gd name="T64" fmla="*/ 10 w 72"/>
                  <a:gd name="T65" fmla="*/ 56 h 66"/>
                  <a:gd name="T66" fmla="*/ 16 w 72"/>
                  <a:gd name="T67" fmla="*/ 60 h 66"/>
                  <a:gd name="T68" fmla="*/ 21 w 72"/>
                  <a:gd name="T69" fmla="*/ 64 h 66"/>
                  <a:gd name="T70" fmla="*/ 29 w 72"/>
                  <a:gd name="T71" fmla="*/ 65 h 66"/>
                  <a:gd name="T72" fmla="*/ 37 w 72"/>
                  <a:gd name="T7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66">
                    <a:moveTo>
                      <a:pt x="37" y="66"/>
                    </a:moveTo>
                    <a:lnTo>
                      <a:pt x="37" y="66"/>
                    </a:lnTo>
                    <a:lnTo>
                      <a:pt x="43" y="65"/>
                    </a:lnTo>
                    <a:lnTo>
                      <a:pt x="51" y="64"/>
                    </a:lnTo>
                    <a:lnTo>
                      <a:pt x="57" y="60"/>
                    </a:lnTo>
                    <a:lnTo>
                      <a:pt x="62" y="56"/>
                    </a:lnTo>
                    <a:lnTo>
                      <a:pt x="66" y="51"/>
                    </a:lnTo>
                    <a:lnTo>
                      <a:pt x="70" y="46"/>
                    </a:lnTo>
                    <a:lnTo>
                      <a:pt x="72" y="40"/>
                    </a:lnTo>
                    <a:lnTo>
                      <a:pt x="72" y="33"/>
                    </a:lnTo>
                    <a:lnTo>
                      <a:pt x="72" y="33"/>
                    </a:lnTo>
                    <a:lnTo>
                      <a:pt x="72" y="27"/>
                    </a:lnTo>
                    <a:lnTo>
                      <a:pt x="70" y="21"/>
                    </a:lnTo>
                    <a:lnTo>
                      <a:pt x="66" y="14"/>
                    </a:lnTo>
                    <a:lnTo>
                      <a:pt x="62" y="10"/>
                    </a:lnTo>
                    <a:lnTo>
                      <a:pt x="57" y="5"/>
                    </a:lnTo>
                    <a:lnTo>
                      <a:pt x="51" y="3"/>
                    </a:lnTo>
                    <a:lnTo>
                      <a:pt x="43" y="0"/>
                    </a:lnTo>
                    <a:lnTo>
                      <a:pt x="37" y="0"/>
                    </a:lnTo>
                    <a:lnTo>
                      <a:pt x="37" y="0"/>
                    </a:lnTo>
                    <a:lnTo>
                      <a:pt x="29" y="0"/>
                    </a:lnTo>
                    <a:lnTo>
                      <a:pt x="21" y="3"/>
                    </a:lnTo>
                    <a:lnTo>
                      <a:pt x="16" y="5"/>
                    </a:lnTo>
                    <a:lnTo>
                      <a:pt x="10" y="10"/>
                    </a:lnTo>
                    <a:lnTo>
                      <a:pt x="6" y="14"/>
                    </a:lnTo>
                    <a:lnTo>
                      <a:pt x="2" y="21"/>
                    </a:lnTo>
                    <a:lnTo>
                      <a:pt x="1" y="27"/>
                    </a:lnTo>
                    <a:lnTo>
                      <a:pt x="0" y="33"/>
                    </a:lnTo>
                    <a:lnTo>
                      <a:pt x="0" y="33"/>
                    </a:lnTo>
                    <a:lnTo>
                      <a:pt x="1" y="40"/>
                    </a:lnTo>
                    <a:lnTo>
                      <a:pt x="2" y="46"/>
                    </a:lnTo>
                    <a:lnTo>
                      <a:pt x="6" y="51"/>
                    </a:lnTo>
                    <a:lnTo>
                      <a:pt x="10" y="56"/>
                    </a:lnTo>
                    <a:lnTo>
                      <a:pt x="16" y="60"/>
                    </a:lnTo>
                    <a:lnTo>
                      <a:pt x="21" y="64"/>
                    </a:lnTo>
                    <a:lnTo>
                      <a:pt x="29" y="65"/>
                    </a:lnTo>
                    <a:lnTo>
                      <a:pt x="37" y="66"/>
                    </a:lnTo>
                    <a:close/>
                  </a:path>
                </a:pathLst>
              </a:custGeom>
              <a:solidFill>
                <a:srgbClr val="333399"/>
              </a:solidFill>
              <a:ln>
                <a:noFill/>
              </a:ln>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07" name="Freeform 42">
                <a:extLst>
                  <a:ext uri="{FF2B5EF4-FFF2-40B4-BE49-F238E27FC236}">
                    <a16:creationId xmlns:a16="http://schemas.microsoft.com/office/drawing/2014/main" id="{8C8523FB-DB06-4CF3-A226-6F6C8D340895}"/>
                  </a:ext>
                </a:extLst>
              </p:cNvPr>
              <p:cNvSpPr>
                <a:spLocks/>
              </p:cNvSpPr>
              <p:nvPr/>
            </p:nvSpPr>
            <p:spPr bwMode="auto">
              <a:xfrm>
                <a:off x="1446212" y="3686180"/>
                <a:ext cx="114300" cy="104775"/>
              </a:xfrm>
              <a:custGeom>
                <a:avLst/>
                <a:gdLst>
                  <a:gd name="T0" fmla="*/ 37 w 72"/>
                  <a:gd name="T1" fmla="*/ 66 h 66"/>
                  <a:gd name="T2" fmla="*/ 37 w 72"/>
                  <a:gd name="T3" fmla="*/ 66 h 66"/>
                  <a:gd name="T4" fmla="*/ 43 w 72"/>
                  <a:gd name="T5" fmla="*/ 65 h 66"/>
                  <a:gd name="T6" fmla="*/ 51 w 72"/>
                  <a:gd name="T7" fmla="*/ 64 h 66"/>
                  <a:gd name="T8" fmla="*/ 57 w 72"/>
                  <a:gd name="T9" fmla="*/ 60 h 66"/>
                  <a:gd name="T10" fmla="*/ 62 w 72"/>
                  <a:gd name="T11" fmla="*/ 56 h 66"/>
                  <a:gd name="T12" fmla="*/ 66 w 72"/>
                  <a:gd name="T13" fmla="*/ 51 h 66"/>
                  <a:gd name="T14" fmla="*/ 70 w 72"/>
                  <a:gd name="T15" fmla="*/ 46 h 66"/>
                  <a:gd name="T16" fmla="*/ 72 w 72"/>
                  <a:gd name="T17" fmla="*/ 40 h 66"/>
                  <a:gd name="T18" fmla="*/ 72 w 72"/>
                  <a:gd name="T19" fmla="*/ 33 h 66"/>
                  <a:gd name="T20" fmla="*/ 72 w 72"/>
                  <a:gd name="T21" fmla="*/ 33 h 66"/>
                  <a:gd name="T22" fmla="*/ 72 w 72"/>
                  <a:gd name="T23" fmla="*/ 27 h 66"/>
                  <a:gd name="T24" fmla="*/ 70 w 72"/>
                  <a:gd name="T25" fmla="*/ 21 h 66"/>
                  <a:gd name="T26" fmla="*/ 66 w 72"/>
                  <a:gd name="T27" fmla="*/ 14 h 66"/>
                  <a:gd name="T28" fmla="*/ 62 w 72"/>
                  <a:gd name="T29" fmla="*/ 10 h 66"/>
                  <a:gd name="T30" fmla="*/ 57 w 72"/>
                  <a:gd name="T31" fmla="*/ 5 h 66"/>
                  <a:gd name="T32" fmla="*/ 51 w 72"/>
                  <a:gd name="T33" fmla="*/ 3 h 66"/>
                  <a:gd name="T34" fmla="*/ 43 w 72"/>
                  <a:gd name="T35" fmla="*/ 0 h 66"/>
                  <a:gd name="T36" fmla="*/ 37 w 72"/>
                  <a:gd name="T37" fmla="*/ 0 h 66"/>
                  <a:gd name="T38" fmla="*/ 37 w 72"/>
                  <a:gd name="T39" fmla="*/ 0 h 66"/>
                  <a:gd name="T40" fmla="*/ 29 w 72"/>
                  <a:gd name="T41" fmla="*/ 0 h 66"/>
                  <a:gd name="T42" fmla="*/ 21 w 72"/>
                  <a:gd name="T43" fmla="*/ 3 h 66"/>
                  <a:gd name="T44" fmla="*/ 16 w 72"/>
                  <a:gd name="T45" fmla="*/ 5 h 66"/>
                  <a:gd name="T46" fmla="*/ 10 w 72"/>
                  <a:gd name="T47" fmla="*/ 10 h 66"/>
                  <a:gd name="T48" fmla="*/ 6 w 72"/>
                  <a:gd name="T49" fmla="*/ 14 h 66"/>
                  <a:gd name="T50" fmla="*/ 2 w 72"/>
                  <a:gd name="T51" fmla="*/ 21 h 66"/>
                  <a:gd name="T52" fmla="*/ 1 w 72"/>
                  <a:gd name="T53" fmla="*/ 27 h 66"/>
                  <a:gd name="T54" fmla="*/ 0 w 72"/>
                  <a:gd name="T55" fmla="*/ 33 h 66"/>
                  <a:gd name="T56" fmla="*/ 0 w 72"/>
                  <a:gd name="T57" fmla="*/ 33 h 66"/>
                  <a:gd name="T58" fmla="*/ 1 w 72"/>
                  <a:gd name="T59" fmla="*/ 40 h 66"/>
                  <a:gd name="T60" fmla="*/ 2 w 72"/>
                  <a:gd name="T61" fmla="*/ 46 h 66"/>
                  <a:gd name="T62" fmla="*/ 6 w 72"/>
                  <a:gd name="T63" fmla="*/ 51 h 66"/>
                  <a:gd name="T64" fmla="*/ 10 w 72"/>
                  <a:gd name="T65" fmla="*/ 56 h 66"/>
                  <a:gd name="T66" fmla="*/ 16 w 72"/>
                  <a:gd name="T67" fmla="*/ 60 h 66"/>
                  <a:gd name="T68" fmla="*/ 21 w 72"/>
                  <a:gd name="T69" fmla="*/ 64 h 66"/>
                  <a:gd name="T70" fmla="*/ 29 w 72"/>
                  <a:gd name="T71" fmla="*/ 65 h 66"/>
                  <a:gd name="T72" fmla="*/ 37 w 72"/>
                  <a:gd name="T7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66">
                    <a:moveTo>
                      <a:pt x="37" y="66"/>
                    </a:moveTo>
                    <a:lnTo>
                      <a:pt x="37" y="66"/>
                    </a:lnTo>
                    <a:lnTo>
                      <a:pt x="43" y="65"/>
                    </a:lnTo>
                    <a:lnTo>
                      <a:pt x="51" y="64"/>
                    </a:lnTo>
                    <a:lnTo>
                      <a:pt x="57" y="60"/>
                    </a:lnTo>
                    <a:lnTo>
                      <a:pt x="62" y="56"/>
                    </a:lnTo>
                    <a:lnTo>
                      <a:pt x="66" y="51"/>
                    </a:lnTo>
                    <a:lnTo>
                      <a:pt x="70" y="46"/>
                    </a:lnTo>
                    <a:lnTo>
                      <a:pt x="72" y="40"/>
                    </a:lnTo>
                    <a:lnTo>
                      <a:pt x="72" y="33"/>
                    </a:lnTo>
                    <a:lnTo>
                      <a:pt x="72" y="33"/>
                    </a:lnTo>
                    <a:lnTo>
                      <a:pt x="72" y="27"/>
                    </a:lnTo>
                    <a:lnTo>
                      <a:pt x="70" y="21"/>
                    </a:lnTo>
                    <a:lnTo>
                      <a:pt x="66" y="14"/>
                    </a:lnTo>
                    <a:lnTo>
                      <a:pt x="62" y="10"/>
                    </a:lnTo>
                    <a:lnTo>
                      <a:pt x="57" y="5"/>
                    </a:lnTo>
                    <a:lnTo>
                      <a:pt x="51" y="3"/>
                    </a:lnTo>
                    <a:lnTo>
                      <a:pt x="43" y="0"/>
                    </a:lnTo>
                    <a:lnTo>
                      <a:pt x="37" y="0"/>
                    </a:lnTo>
                    <a:lnTo>
                      <a:pt x="37" y="0"/>
                    </a:lnTo>
                    <a:lnTo>
                      <a:pt x="29" y="0"/>
                    </a:lnTo>
                    <a:lnTo>
                      <a:pt x="21" y="3"/>
                    </a:lnTo>
                    <a:lnTo>
                      <a:pt x="16" y="5"/>
                    </a:lnTo>
                    <a:lnTo>
                      <a:pt x="10" y="10"/>
                    </a:lnTo>
                    <a:lnTo>
                      <a:pt x="6" y="14"/>
                    </a:lnTo>
                    <a:lnTo>
                      <a:pt x="2" y="21"/>
                    </a:lnTo>
                    <a:lnTo>
                      <a:pt x="1" y="27"/>
                    </a:lnTo>
                    <a:lnTo>
                      <a:pt x="0" y="33"/>
                    </a:lnTo>
                    <a:lnTo>
                      <a:pt x="0" y="33"/>
                    </a:lnTo>
                    <a:lnTo>
                      <a:pt x="1" y="40"/>
                    </a:lnTo>
                    <a:lnTo>
                      <a:pt x="2" y="46"/>
                    </a:lnTo>
                    <a:lnTo>
                      <a:pt x="6" y="51"/>
                    </a:lnTo>
                    <a:lnTo>
                      <a:pt x="10" y="56"/>
                    </a:lnTo>
                    <a:lnTo>
                      <a:pt x="16" y="60"/>
                    </a:lnTo>
                    <a:lnTo>
                      <a:pt x="21" y="64"/>
                    </a:lnTo>
                    <a:lnTo>
                      <a:pt x="29" y="65"/>
                    </a:lnTo>
                    <a:lnTo>
                      <a:pt x="37" y="66"/>
                    </a:lnTo>
                  </a:path>
                </a:pathLst>
              </a:custGeom>
              <a:solidFill>
                <a:srgbClr val="3333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08" name="Freeform 43">
                <a:extLst>
                  <a:ext uri="{FF2B5EF4-FFF2-40B4-BE49-F238E27FC236}">
                    <a16:creationId xmlns:a16="http://schemas.microsoft.com/office/drawing/2014/main" id="{EC1CE753-6BB9-42A2-9EB3-710421CE297D}"/>
                  </a:ext>
                </a:extLst>
              </p:cNvPr>
              <p:cNvSpPr>
                <a:spLocks/>
              </p:cNvSpPr>
              <p:nvPr/>
            </p:nvSpPr>
            <p:spPr bwMode="auto">
              <a:xfrm>
                <a:off x="1292225" y="3925892"/>
                <a:ext cx="114300" cy="104775"/>
              </a:xfrm>
              <a:custGeom>
                <a:avLst/>
                <a:gdLst>
                  <a:gd name="T0" fmla="*/ 35 w 72"/>
                  <a:gd name="T1" fmla="*/ 66 h 66"/>
                  <a:gd name="T2" fmla="*/ 35 w 72"/>
                  <a:gd name="T3" fmla="*/ 66 h 66"/>
                  <a:gd name="T4" fmla="*/ 43 w 72"/>
                  <a:gd name="T5" fmla="*/ 65 h 66"/>
                  <a:gd name="T6" fmla="*/ 49 w 72"/>
                  <a:gd name="T7" fmla="*/ 64 h 66"/>
                  <a:gd name="T8" fmla="*/ 56 w 72"/>
                  <a:gd name="T9" fmla="*/ 60 h 66"/>
                  <a:gd name="T10" fmla="*/ 61 w 72"/>
                  <a:gd name="T11" fmla="*/ 56 h 66"/>
                  <a:gd name="T12" fmla="*/ 66 w 72"/>
                  <a:gd name="T13" fmla="*/ 51 h 66"/>
                  <a:gd name="T14" fmla="*/ 70 w 72"/>
                  <a:gd name="T15" fmla="*/ 46 h 66"/>
                  <a:gd name="T16" fmla="*/ 71 w 72"/>
                  <a:gd name="T17" fmla="*/ 39 h 66"/>
                  <a:gd name="T18" fmla="*/ 72 w 72"/>
                  <a:gd name="T19" fmla="*/ 33 h 66"/>
                  <a:gd name="T20" fmla="*/ 72 w 72"/>
                  <a:gd name="T21" fmla="*/ 33 h 66"/>
                  <a:gd name="T22" fmla="*/ 71 w 72"/>
                  <a:gd name="T23" fmla="*/ 27 h 66"/>
                  <a:gd name="T24" fmla="*/ 70 w 72"/>
                  <a:gd name="T25" fmla="*/ 20 h 66"/>
                  <a:gd name="T26" fmla="*/ 66 w 72"/>
                  <a:gd name="T27" fmla="*/ 14 h 66"/>
                  <a:gd name="T28" fmla="*/ 61 w 72"/>
                  <a:gd name="T29" fmla="*/ 10 h 66"/>
                  <a:gd name="T30" fmla="*/ 56 w 72"/>
                  <a:gd name="T31" fmla="*/ 5 h 66"/>
                  <a:gd name="T32" fmla="*/ 49 w 72"/>
                  <a:gd name="T33" fmla="*/ 2 h 66"/>
                  <a:gd name="T34" fmla="*/ 43 w 72"/>
                  <a:gd name="T35" fmla="*/ 1 h 66"/>
                  <a:gd name="T36" fmla="*/ 35 w 72"/>
                  <a:gd name="T37" fmla="*/ 0 h 66"/>
                  <a:gd name="T38" fmla="*/ 35 w 72"/>
                  <a:gd name="T39" fmla="*/ 0 h 66"/>
                  <a:gd name="T40" fmla="*/ 28 w 72"/>
                  <a:gd name="T41" fmla="*/ 1 h 66"/>
                  <a:gd name="T42" fmla="*/ 21 w 72"/>
                  <a:gd name="T43" fmla="*/ 2 h 66"/>
                  <a:gd name="T44" fmla="*/ 15 w 72"/>
                  <a:gd name="T45" fmla="*/ 5 h 66"/>
                  <a:gd name="T46" fmla="*/ 10 w 72"/>
                  <a:gd name="T47" fmla="*/ 10 h 66"/>
                  <a:gd name="T48" fmla="*/ 5 w 72"/>
                  <a:gd name="T49" fmla="*/ 14 h 66"/>
                  <a:gd name="T50" fmla="*/ 2 w 72"/>
                  <a:gd name="T51" fmla="*/ 20 h 66"/>
                  <a:gd name="T52" fmla="*/ 0 w 72"/>
                  <a:gd name="T53" fmla="*/ 27 h 66"/>
                  <a:gd name="T54" fmla="*/ 0 w 72"/>
                  <a:gd name="T55" fmla="*/ 33 h 66"/>
                  <a:gd name="T56" fmla="*/ 0 w 72"/>
                  <a:gd name="T57" fmla="*/ 33 h 66"/>
                  <a:gd name="T58" fmla="*/ 0 w 72"/>
                  <a:gd name="T59" fmla="*/ 39 h 66"/>
                  <a:gd name="T60" fmla="*/ 2 w 72"/>
                  <a:gd name="T61" fmla="*/ 46 h 66"/>
                  <a:gd name="T62" fmla="*/ 5 w 72"/>
                  <a:gd name="T63" fmla="*/ 51 h 66"/>
                  <a:gd name="T64" fmla="*/ 10 w 72"/>
                  <a:gd name="T65" fmla="*/ 56 h 66"/>
                  <a:gd name="T66" fmla="*/ 15 w 72"/>
                  <a:gd name="T67" fmla="*/ 60 h 66"/>
                  <a:gd name="T68" fmla="*/ 21 w 72"/>
                  <a:gd name="T69" fmla="*/ 64 h 66"/>
                  <a:gd name="T70" fmla="*/ 28 w 72"/>
                  <a:gd name="T71" fmla="*/ 65 h 66"/>
                  <a:gd name="T72" fmla="*/ 35 w 72"/>
                  <a:gd name="T7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66">
                    <a:moveTo>
                      <a:pt x="35" y="66"/>
                    </a:moveTo>
                    <a:lnTo>
                      <a:pt x="35" y="66"/>
                    </a:lnTo>
                    <a:lnTo>
                      <a:pt x="43" y="65"/>
                    </a:lnTo>
                    <a:lnTo>
                      <a:pt x="49" y="64"/>
                    </a:lnTo>
                    <a:lnTo>
                      <a:pt x="56" y="60"/>
                    </a:lnTo>
                    <a:lnTo>
                      <a:pt x="61" y="56"/>
                    </a:lnTo>
                    <a:lnTo>
                      <a:pt x="66" y="51"/>
                    </a:lnTo>
                    <a:lnTo>
                      <a:pt x="70" y="46"/>
                    </a:lnTo>
                    <a:lnTo>
                      <a:pt x="71" y="39"/>
                    </a:lnTo>
                    <a:lnTo>
                      <a:pt x="72" y="33"/>
                    </a:lnTo>
                    <a:lnTo>
                      <a:pt x="72" y="33"/>
                    </a:lnTo>
                    <a:lnTo>
                      <a:pt x="71" y="27"/>
                    </a:lnTo>
                    <a:lnTo>
                      <a:pt x="70" y="20"/>
                    </a:lnTo>
                    <a:lnTo>
                      <a:pt x="66" y="14"/>
                    </a:lnTo>
                    <a:lnTo>
                      <a:pt x="61" y="10"/>
                    </a:lnTo>
                    <a:lnTo>
                      <a:pt x="56" y="5"/>
                    </a:lnTo>
                    <a:lnTo>
                      <a:pt x="49" y="2"/>
                    </a:lnTo>
                    <a:lnTo>
                      <a:pt x="43" y="1"/>
                    </a:lnTo>
                    <a:lnTo>
                      <a:pt x="35" y="0"/>
                    </a:lnTo>
                    <a:lnTo>
                      <a:pt x="35" y="0"/>
                    </a:lnTo>
                    <a:lnTo>
                      <a:pt x="28" y="1"/>
                    </a:lnTo>
                    <a:lnTo>
                      <a:pt x="21" y="2"/>
                    </a:lnTo>
                    <a:lnTo>
                      <a:pt x="15" y="5"/>
                    </a:lnTo>
                    <a:lnTo>
                      <a:pt x="10" y="10"/>
                    </a:lnTo>
                    <a:lnTo>
                      <a:pt x="5" y="14"/>
                    </a:lnTo>
                    <a:lnTo>
                      <a:pt x="2" y="20"/>
                    </a:lnTo>
                    <a:lnTo>
                      <a:pt x="0" y="27"/>
                    </a:lnTo>
                    <a:lnTo>
                      <a:pt x="0" y="33"/>
                    </a:lnTo>
                    <a:lnTo>
                      <a:pt x="0" y="33"/>
                    </a:lnTo>
                    <a:lnTo>
                      <a:pt x="0" y="39"/>
                    </a:lnTo>
                    <a:lnTo>
                      <a:pt x="2" y="46"/>
                    </a:lnTo>
                    <a:lnTo>
                      <a:pt x="5" y="51"/>
                    </a:lnTo>
                    <a:lnTo>
                      <a:pt x="10" y="56"/>
                    </a:lnTo>
                    <a:lnTo>
                      <a:pt x="15" y="60"/>
                    </a:lnTo>
                    <a:lnTo>
                      <a:pt x="21" y="64"/>
                    </a:lnTo>
                    <a:lnTo>
                      <a:pt x="28" y="65"/>
                    </a:lnTo>
                    <a:lnTo>
                      <a:pt x="35" y="66"/>
                    </a:lnTo>
                    <a:close/>
                  </a:path>
                </a:pathLst>
              </a:custGeom>
              <a:solidFill>
                <a:srgbClr val="333399"/>
              </a:solidFill>
              <a:ln>
                <a:noFill/>
              </a:ln>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09" name="Freeform 44">
                <a:extLst>
                  <a:ext uri="{FF2B5EF4-FFF2-40B4-BE49-F238E27FC236}">
                    <a16:creationId xmlns:a16="http://schemas.microsoft.com/office/drawing/2014/main" id="{3696A241-F589-49D8-A564-D87045AAC259}"/>
                  </a:ext>
                </a:extLst>
              </p:cNvPr>
              <p:cNvSpPr>
                <a:spLocks/>
              </p:cNvSpPr>
              <p:nvPr/>
            </p:nvSpPr>
            <p:spPr bwMode="auto">
              <a:xfrm>
                <a:off x="1292225" y="3925892"/>
                <a:ext cx="114300" cy="104775"/>
              </a:xfrm>
              <a:custGeom>
                <a:avLst/>
                <a:gdLst>
                  <a:gd name="T0" fmla="*/ 35 w 72"/>
                  <a:gd name="T1" fmla="*/ 66 h 66"/>
                  <a:gd name="T2" fmla="*/ 35 w 72"/>
                  <a:gd name="T3" fmla="*/ 66 h 66"/>
                  <a:gd name="T4" fmla="*/ 43 w 72"/>
                  <a:gd name="T5" fmla="*/ 65 h 66"/>
                  <a:gd name="T6" fmla="*/ 49 w 72"/>
                  <a:gd name="T7" fmla="*/ 64 h 66"/>
                  <a:gd name="T8" fmla="*/ 56 w 72"/>
                  <a:gd name="T9" fmla="*/ 60 h 66"/>
                  <a:gd name="T10" fmla="*/ 61 w 72"/>
                  <a:gd name="T11" fmla="*/ 56 h 66"/>
                  <a:gd name="T12" fmla="*/ 66 w 72"/>
                  <a:gd name="T13" fmla="*/ 51 h 66"/>
                  <a:gd name="T14" fmla="*/ 70 w 72"/>
                  <a:gd name="T15" fmla="*/ 46 h 66"/>
                  <a:gd name="T16" fmla="*/ 71 w 72"/>
                  <a:gd name="T17" fmla="*/ 39 h 66"/>
                  <a:gd name="T18" fmla="*/ 72 w 72"/>
                  <a:gd name="T19" fmla="*/ 33 h 66"/>
                  <a:gd name="T20" fmla="*/ 72 w 72"/>
                  <a:gd name="T21" fmla="*/ 33 h 66"/>
                  <a:gd name="T22" fmla="*/ 71 w 72"/>
                  <a:gd name="T23" fmla="*/ 27 h 66"/>
                  <a:gd name="T24" fmla="*/ 70 w 72"/>
                  <a:gd name="T25" fmla="*/ 20 h 66"/>
                  <a:gd name="T26" fmla="*/ 66 w 72"/>
                  <a:gd name="T27" fmla="*/ 14 h 66"/>
                  <a:gd name="T28" fmla="*/ 61 w 72"/>
                  <a:gd name="T29" fmla="*/ 10 h 66"/>
                  <a:gd name="T30" fmla="*/ 56 w 72"/>
                  <a:gd name="T31" fmla="*/ 5 h 66"/>
                  <a:gd name="T32" fmla="*/ 49 w 72"/>
                  <a:gd name="T33" fmla="*/ 2 h 66"/>
                  <a:gd name="T34" fmla="*/ 43 w 72"/>
                  <a:gd name="T35" fmla="*/ 1 h 66"/>
                  <a:gd name="T36" fmla="*/ 35 w 72"/>
                  <a:gd name="T37" fmla="*/ 0 h 66"/>
                  <a:gd name="T38" fmla="*/ 35 w 72"/>
                  <a:gd name="T39" fmla="*/ 0 h 66"/>
                  <a:gd name="T40" fmla="*/ 28 w 72"/>
                  <a:gd name="T41" fmla="*/ 1 h 66"/>
                  <a:gd name="T42" fmla="*/ 21 w 72"/>
                  <a:gd name="T43" fmla="*/ 2 h 66"/>
                  <a:gd name="T44" fmla="*/ 15 w 72"/>
                  <a:gd name="T45" fmla="*/ 5 h 66"/>
                  <a:gd name="T46" fmla="*/ 10 w 72"/>
                  <a:gd name="T47" fmla="*/ 10 h 66"/>
                  <a:gd name="T48" fmla="*/ 5 w 72"/>
                  <a:gd name="T49" fmla="*/ 14 h 66"/>
                  <a:gd name="T50" fmla="*/ 2 w 72"/>
                  <a:gd name="T51" fmla="*/ 20 h 66"/>
                  <a:gd name="T52" fmla="*/ 0 w 72"/>
                  <a:gd name="T53" fmla="*/ 27 h 66"/>
                  <a:gd name="T54" fmla="*/ 0 w 72"/>
                  <a:gd name="T55" fmla="*/ 33 h 66"/>
                  <a:gd name="T56" fmla="*/ 0 w 72"/>
                  <a:gd name="T57" fmla="*/ 33 h 66"/>
                  <a:gd name="T58" fmla="*/ 0 w 72"/>
                  <a:gd name="T59" fmla="*/ 39 h 66"/>
                  <a:gd name="T60" fmla="*/ 2 w 72"/>
                  <a:gd name="T61" fmla="*/ 46 h 66"/>
                  <a:gd name="T62" fmla="*/ 5 w 72"/>
                  <a:gd name="T63" fmla="*/ 51 h 66"/>
                  <a:gd name="T64" fmla="*/ 10 w 72"/>
                  <a:gd name="T65" fmla="*/ 56 h 66"/>
                  <a:gd name="T66" fmla="*/ 15 w 72"/>
                  <a:gd name="T67" fmla="*/ 60 h 66"/>
                  <a:gd name="T68" fmla="*/ 21 w 72"/>
                  <a:gd name="T69" fmla="*/ 64 h 66"/>
                  <a:gd name="T70" fmla="*/ 28 w 72"/>
                  <a:gd name="T71" fmla="*/ 65 h 66"/>
                  <a:gd name="T72" fmla="*/ 35 w 72"/>
                  <a:gd name="T7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66">
                    <a:moveTo>
                      <a:pt x="35" y="66"/>
                    </a:moveTo>
                    <a:lnTo>
                      <a:pt x="35" y="66"/>
                    </a:lnTo>
                    <a:lnTo>
                      <a:pt x="43" y="65"/>
                    </a:lnTo>
                    <a:lnTo>
                      <a:pt x="49" y="64"/>
                    </a:lnTo>
                    <a:lnTo>
                      <a:pt x="56" y="60"/>
                    </a:lnTo>
                    <a:lnTo>
                      <a:pt x="61" y="56"/>
                    </a:lnTo>
                    <a:lnTo>
                      <a:pt x="66" y="51"/>
                    </a:lnTo>
                    <a:lnTo>
                      <a:pt x="70" y="46"/>
                    </a:lnTo>
                    <a:lnTo>
                      <a:pt x="71" y="39"/>
                    </a:lnTo>
                    <a:lnTo>
                      <a:pt x="72" y="33"/>
                    </a:lnTo>
                    <a:lnTo>
                      <a:pt x="72" y="33"/>
                    </a:lnTo>
                    <a:lnTo>
                      <a:pt x="71" y="27"/>
                    </a:lnTo>
                    <a:lnTo>
                      <a:pt x="70" y="20"/>
                    </a:lnTo>
                    <a:lnTo>
                      <a:pt x="66" y="14"/>
                    </a:lnTo>
                    <a:lnTo>
                      <a:pt x="61" y="10"/>
                    </a:lnTo>
                    <a:lnTo>
                      <a:pt x="56" y="5"/>
                    </a:lnTo>
                    <a:lnTo>
                      <a:pt x="49" y="2"/>
                    </a:lnTo>
                    <a:lnTo>
                      <a:pt x="43" y="1"/>
                    </a:lnTo>
                    <a:lnTo>
                      <a:pt x="35" y="0"/>
                    </a:lnTo>
                    <a:lnTo>
                      <a:pt x="35" y="0"/>
                    </a:lnTo>
                    <a:lnTo>
                      <a:pt x="28" y="1"/>
                    </a:lnTo>
                    <a:lnTo>
                      <a:pt x="21" y="2"/>
                    </a:lnTo>
                    <a:lnTo>
                      <a:pt x="15" y="5"/>
                    </a:lnTo>
                    <a:lnTo>
                      <a:pt x="10" y="10"/>
                    </a:lnTo>
                    <a:lnTo>
                      <a:pt x="5" y="14"/>
                    </a:lnTo>
                    <a:lnTo>
                      <a:pt x="2" y="20"/>
                    </a:lnTo>
                    <a:lnTo>
                      <a:pt x="0" y="27"/>
                    </a:lnTo>
                    <a:lnTo>
                      <a:pt x="0" y="33"/>
                    </a:lnTo>
                    <a:lnTo>
                      <a:pt x="0" y="33"/>
                    </a:lnTo>
                    <a:lnTo>
                      <a:pt x="0" y="39"/>
                    </a:lnTo>
                    <a:lnTo>
                      <a:pt x="2" y="46"/>
                    </a:lnTo>
                    <a:lnTo>
                      <a:pt x="5" y="51"/>
                    </a:lnTo>
                    <a:lnTo>
                      <a:pt x="10" y="56"/>
                    </a:lnTo>
                    <a:lnTo>
                      <a:pt x="15" y="60"/>
                    </a:lnTo>
                    <a:lnTo>
                      <a:pt x="21" y="64"/>
                    </a:lnTo>
                    <a:lnTo>
                      <a:pt x="28" y="65"/>
                    </a:lnTo>
                    <a:lnTo>
                      <a:pt x="35" y="66"/>
                    </a:lnTo>
                  </a:path>
                </a:pathLst>
              </a:custGeom>
              <a:solidFill>
                <a:srgbClr val="3333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sp>
          <p:nvSpPr>
            <p:cNvPr id="310" name="Freeform 91">
              <a:extLst>
                <a:ext uri="{FF2B5EF4-FFF2-40B4-BE49-F238E27FC236}">
                  <a16:creationId xmlns:a16="http://schemas.microsoft.com/office/drawing/2014/main" id="{2B348DBD-7460-49F5-9A39-7BB325A47C3F}"/>
                </a:ext>
              </a:extLst>
            </p:cNvPr>
            <p:cNvSpPr>
              <a:spLocks/>
            </p:cNvSpPr>
            <p:nvPr/>
          </p:nvSpPr>
          <p:spPr bwMode="auto">
            <a:xfrm rot="15624296">
              <a:off x="2407800" y="4620341"/>
              <a:ext cx="164703" cy="199907"/>
            </a:xfrm>
            <a:custGeom>
              <a:avLst/>
              <a:gdLst>
                <a:gd name="T0" fmla="*/ 255 w 262"/>
                <a:gd name="T1" fmla="*/ 8 h 318"/>
                <a:gd name="T2" fmla="*/ 255 w 262"/>
                <a:gd name="T3" fmla="*/ 8 h 318"/>
                <a:gd name="T4" fmla="*/ 250 w 262"/>
                <a:gd name="T5" fmla="*/ 5 h 318"/>
                <a:gd name="T6" fmla="*/ 246 w 262"/>
                <a:gd name="T7" fmla="*/ 3 h 318"/>
                <a:gd name="T8" fmla="*/ 241 w 262"/>
                <a:gd name="T9" fmla="*/ 1 h 318"/>
                <a:gd name="T10" fmla="*/ 236 w 262"/>
                <a:gd name="T11" fmla="*/ 0 h 318"/>
                <a:gd name="T12" fmla="*/ 232 w 262"/>
                <a:gd name="T13" fmla="*/ 1 h 318"/>
                <a:gd name="T14" fmla="*/ 227 w 262"/>
                <a:gd name="T15" fmla="*/ 3 h 318"/>
                <a:gd name="T16" fmla="*/ 222 w 262"/>
                <a:gd name="T17" fmla="*/ 5 h 318"/>
                <a:gd name="T18" fmla="*/ 218 w 262"/>
                <a:gd name="T19" fmla="*/ 8 h 318"/>
                <a:gd name="T20" fmla="*/ 131 w 262"/>
                <a:gd name="T21" fmla="*/ 96 h 318"/>
                <a:gd name="T22" fmla="*/ 43 w 262"/>
                <a:gd name="T23" fmla="*/ 8 h 318"/>
                <a:gd name="T24" fmla="*/ 43 w 262"/>
                <a:gd name="T25" fmla="*/ 8 h 318"/>
                <a:gd name="T26" fmla="*/ 40 w 262"/>
                <a:gd name="T27" fmla="*/ 5 h 318"/>
                <a:gd name="T28" fmla="*/ 36 w 262"/>
                <a:gd name="T29" fmla="*/ 3 h 318"/>
                <a:gd name="T30" fmla="*/ 31 w 262"/>
                <a:gd name="T31" fmla="*/ 1 h 318"/>
                <a:gd name="T32" fmla="*/ 25 w 262"/>
                <a:gd name="T33" fmla="*/ 0 h 318"/>
                <a:gd name="T34" fmla="*/ 22 w 262"/>
                <a:gd name="T35" fmla="*/ 1 h 318"/>
                <a:gd name="T36" fmla="*/ 17 w 262"/>
                <a:gd name="T37" fmla="*/ 3 h 318"/>
                <a:gd name="T38" fmla="*/ 11 w 262"/>
                <a:gd name="T39" fmla="*/ 5 h 318"/>
                <a:gd name="T40" fmla="*/ 8 w 262"/>
                <a:gd name="T41" fmla="*/ 8 h 318"/>
                <a:gd name="T42" fmla="*/ 8 w 262"/>
                <a:gd name="T43" fmla="*/ 8 h 318"/>
                <a:gd name="T44" fmla="*/ 5 w 262"/>
                <a:gd name="T45" fmla="*/ 12 h 318"/>
                <a:gd name="T46" fmla="*/ 2 w 262"/>
                <a:gd name="T47" fmla="*/ 17 h 318"/>
                <a:gd name="T48" fmla="*/ 1 w 262"/>
                <a:gd name="T49" fmla="*/ 22 h 318"/>
                <a:gd name="T50" fmla="*/ 0 w 262"/>
                <a:gd name="T51" fmla="*/ 26 h 318"/>
                <a:gd name="T52" fmla="*/ 1 w 262"/>
                <a:gd name="T53" fmla="*/ 31 h 318"/>
                <a:gd name="T54" fmla="*/ 2 w 262"/>
                <a:gd name="T55" fmla="*/ 36 h 318"/>
                <a:gd name="T56" fmla="*/ 5 w 262"/>
                <a:gd name="T57" fmla="*/ 40 h 318"/>
                <a:gd name="T58" fmla="*/ 8 w 262"/>
                <a:gd name="T59" fmla="*/ 45 h 318"/>
                <a:gd name="T60" fmla="*/ 106 w 262"/>
                <a:gd name="T61" fmla="*/ 142 h 318"/>
                <a:gd name="T62" fmla="*/ 106 w 262"/>
                <a:gd name="T63" fmla="*/ 292 h 318"/>
                <a:gd name="T64" fmla="*/ 106 w 262"/>
                <a:gd name="T65" fmla="*/ 292 h 318"/>
                <a:gd name="T66" fmla="*/ 106 w 262"/>
                <a:gd name="T67" fmla="*/ 298 h 318"/>
                <a:gd name="T68" fmla="*/ 107 w 262"/>
                <a:gd name="T69" fmla="*/ 303 h 318"/>
                <a:gd name="T70" fmla="*/ 110 w 262"/>
                <a:gd name="T71" fmla="*/ 307 h 318"/>
                <a:gd name="T72" fmla="*/ 114 w 262"/>
                <a:gd name="T73" fmla="*/ 310 h 318"/>
                <a:gd name="T74" fmla="*/ 117 w 262"/>
                <a:gd name="T75" fmla="*/ 313 h 318"/>
                <a:gd name="T76" fmla="*/ 121 w 262"/>
                <a:gd name="T77" fmla="*/ 315 h 318"/>
                <a:gd name="T78" fmla="*/ 126 w 262"/>
                <a:gd name="T79" fmla="*/ 317 h 318"/>
                <a:gd name="T80" fmla="*/ 131 w 262"/>
                <a:gd name="T81" fmla="*/ 318 h 318"/>
                <a:gd name="T82" fmla="*/ 131 w 262"/>
                <a:gd name="T83" fmla="*/ 318 h 318"/>
                <a:gd name="T84" fmla="*/ 137 w 262"/>
                <a:gd name="T85" fmla="*/ 317 h 318"/>
                <a:gd name="T86" fmla="*/ 142 w 262"/>
                <a:gd name="T87" fmla="*/ 315 h 318"/>
                <a:gd name="T88" fmla="*/ 146 w 262"/>
                <a:gd name="T89" fmla="*/ 313 h 318"/>
                <a:gd name="T90" fmla="*/ 149 w 262"/>
                <a:gd name="T91" fmla="*/ 310 h 318"/>
                <a:gd name="T92" fmla="*/ 152 w 262"/>
                <a:gd name="T93" fmla="*/ 307 h 318"/>
                <a:gd name="T94" fmla="*/ 154 w 262"/>
                <a:gd name="T95" fmla="*/ 303 h 318"/>
                <a:gd name="T96" fmla="*/ 156 w 262"/>
                <a:gd name="T97" fmla="*/ 298 h 318"/>
                <a:gd name="T98" fmla="*/ 157 w 262"/>
                <a:gd name="T99" fmla="*/ 292 h 318"/>
                <a:gd name="T100" fmla="*/ 157 w 262"/>
                <a:gd name="T101" fmla="*/ 142 h 318"/>
                <a:gd name="T102" fmla="*/ 255 w 262"/>
                <a:gd name="T103" fmla="*/ 45 h 318"/>
                <a:gd name="T104" fmla="*/ 255 w 262"/>
                <a:gd name="T105" fmla="*/ 45 h 318"/>
                <a:gd name="T106" fmla="*/ 258 w 262"/>
                <a:gd name="T107" fmla="*/ 40 h 318"/>
                <a:gd name="T108" fmla="*/ 260 w 262"/>
                <a:gd name="T109" fmla="*/ 36 h 318"/>
                <a:gd name="T110" fmla="*/ 262 w 262"/>
                <a:gd name="T111" fmla="*/ 31 h 318"/>
                <a:gd name="T112" fmla="*/ 262 w 262"/>
                <a:gd name="T113" fmla="*/ 26 h 318"/>
                <a:gd name="T114" fmla="*/ 262 w 262"/>
                <a:gd name="T115" fmla="*/ 22 h 318"/>
                <a:gd name="T116" fmla="*/ 260 w 262"/>
                <a:gd name="T117" fmla="*/ 17 h 318"/>
                <a:gd name="T118" fmla="*/ 258 w 262"/>
                <a:gd name="T119" fmla="*/ 12 h 318"/>
                <a:gd name="T120" fmla="*/ 255 w 262"/>
                <a:gd name="T121" fmla="*/ 8 h 318"/>
                <a:gd name="T122" fmla="*/ 255 w 262"/>
                <a:gd name="T123" fmla="*/ 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318">
                  <a:moveTo>
                    <a:pt x="255" y="8"/>
                  </a:moveTo>
                  <a:lnTo>
                    <a:pt x="255" y="8"/>
                  </a:lnTo>
                  <a:lnTo>
                    <a:pt x="250" y="5"/>
                  </a:lnTo>
                  <a:lnTo>
                    <a:pt x="246" y="3"/>
                  </a:lnTo>
                  <a:lnTo>
                    <a:pt x="241" y="1"/>
                  </a:lnTo>
                  <a:lnTo>
                    <a:pt x="236" y="0"/>
                  </a:lnTo>
                  <a:lnTo>
                    <a:pt x="232" y="1"/>
                  </a:lnTo>
                  <a:lnTo>
                    <a:pt x="227" y="3"/>
                  </a:lnTo>
                  <a:lnTo>
                    <a:pt x="222" y="5"/>
                  </a:lnTo>
                  <a:lnTo>
                    <a:pt x="218" y="8"/>
                  </a:lnTo>
                  <a:lnTo>
                    <a:pt x="131" y="96"/>
                  </a:lnTo>
                  <a:lnTo>
                    <a:pt x="43" y="8"/>
                  </a:lnTo>
                  <a:lnTo>
                    <a:pt x="43" y="8"/>
                  </a:lnTo>
                  <a:lnTo>
                    <a:pt x="40" y="5"/>
                  </a:lnTo>
                  <a:lnTo>
                    <a:pt x="36" y="3"/>
                  </a:lnTo>
                  <a:lnTo>
                    <a:pt x="31" y="1"/>
                  </a:lnTo>
                  <a:lnTo>
                    <a:pt x="25" y="0"/>
                  </a:lnTo>
                  <a:lnTo>
                    <a:pt x="22" y="1"/>
                  </a:lnTo>
                  <a:lnTo>
                    <a:pt x="17" y="3"/>
                  </a:lnTo>
                  <a:lnTo>
                    <a:pt x="11" y="5"/>
                  </a:lnTo>
                  <a:lnTo>
                    <a:pt x="8" y="8"/>
                  </a:lnTo>
                  <a:lnTo>
                    <a:pt x="8" y="8"/>
                  </a:lnTo>
                  <a:lnTo>
                    <a:pt x="5" y="12"/>
                  </a:lnTo>
                  <a:lnTo>
                    <a:pt x="2" y="17"/>
                  </a:lnTo>
                  <a:lnTo>
                    <a:pt x="1" y="22"/>
                  </a:lnTo>
                  <a:lnTo>
                    <a:pt x="0" y="26"/>
                  </a:lnTo>
                  <a:lnTo>
                    <a:pt x="1" y="31"/>
                  </a:lnTo>
                  <a:lnTo>
                    <a:pt x="2" y="36"/>
                  </a:lnTo>
                  <a:lnTo>
                    <a:pt x="5" y="40"/>
                  </a:lnTo>
                  <a:lnTo>
                    <a:pt x="8" y="45"/>
                  </a:lnTo>
                  <a:lnTo>
                    <a:pt x="106" y="142"/>
                  </a:lnTo>
                  <a:lnTo>
                    <a:pt x="106" y="292"/>
                  </a:lnTo>
                  <a:lnTo>
                    <a:pt x="106" y="292"/>
                  </a:lnTo>
                  <a:lnTo>
                    <a:pt x="106" y="298"/>
                  </a:lnTo>
                  <a:lnTo>
                    <a:pt x="107" y="303"/>
                  </a:lnTo>
                  <a:lnTo>
                    <a:pt x="110" y="307"/>
                  </a:lnTo>
                  <a:lnTo>
                    <a:pt x="114" y="310"/>
                  </a:lnTo>
                  <a:lnTo>
                    <a:pt x="117" y="313"/>
                  </a:lnTo>
                  <a:lnTo>
                    <a:pt x="121" y="315"/>
                  </a:lnTo>
                  <a:lnTo>
                    <a:pt x="126" y="317"/>
                  </a:lnTo>
                  <a:lnTo>
                    <a:pt x="131" y="318"/>
                  </a:lnTo>
                  <a:lnTo>
                    <a:pt x="131" y="318"/>
                  </a:lnTo>
                  <a:lnTo>
                    <a:pt x="137" y="317"/>
                  </a:lnTo>
                  <a:lnTo>
                    <a:pt x="142" y="315"/>
                  </a:lnTo>
                  <a:lnTo>
                    <a:pt x="146" y="313"/>
                  </a:lnTo>
                  <a:lnTo>
                    <a:pt x="149" y="310"/>
                  </a:lnTo>
                  <a:lnTo>
                    <a:pt x="152" y="307"/>
                  </a:lnTo>
                  <a:lnTo>
                    <a:pt x="154" y="303"/>
                  </a:lnTo>
                  <a:lnTo>
                    <a:pt x="156" y="298"/>
                  </a:lnTo>
                  <a:lnTo>
                    <a:pt x="157" y="292"/>
                  </a:lnTo>
                  <a:lnTo>
                    <a:pt x="157" y="142"/>
                  </a:lnTo>
                  <a:lnTo>
                    <a:pt x="255" y="45"/>
                  </a:lnTo>
                  <a:lnTo>
                    <a:pt x="255" y="45"/>
                  </a:lnTo>
                  <a:lnTo>
                    <a:pt x="258" y="40"/>
                  </a:lnTo>
                  <a:lnTo>
                    <a:pt x="260" y="36"/>
                  </a:lnTo>
                  <a:lnTo>
                    <a:pt x="262" y="31"/>
                  </a:lnTo>
                  <a:lnTo>
                    <a:pt x="262" y="26"/>
                  </a:lnTo>
                  <a:lnTo>
                    <a:pt x="262" y="22"/>
                  </a:lnTo>
                  <a:lnTo>
                    <a:pt x="260" y="17"/>
                  </a:lnTo>
                  <a:lnTo>
                    <a:pt x="258" y="12"/>
                  </a:lnTo>
                  <a:lnTo>
                    <a:pt x="255" y="8"/>
                  </a:lnTo>
                  <a:lnTo>
                    <a:pt x="255" y="8"/>
                  </a:ln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19" name="Freeform 91">
              <a:extLst>
                <a:ext uri="{FF2B5EF4-FFF2-40B4-BE49-F238E27FC236}">
                  <a16:creationId xmlns:a16="http://schemas.microsoft.com/office/drawing/2014/main" id="{2565257B-6963-4017-83E9-F26DAB520B58}"/>
                </a:ext>
              </a:extLst>
            </p:cNvPr>
            <p:cNvSpPr>
              <a:spLocks/>
            </p:cNvSpPr>
            <p:nvPr/>
          </p:nvSpPr>
          <p:spPr bwMode="auto">
            <a:xfrm rot="18538802">
              <a:off x="2572990" y="4374268"/>
              <a:ext cx="164703" cy="199907"/>
            </a:xfrm>
            <a:custGeom>
              <a:avLst/>
              <a:gdLst>
                <a:gd name="T0" fmla="*/ 255 w 262"/>
                <a:gd name="T1" fmla="*/ 8 h 318"/>
                <a:gd name="T2" fmla="*/ 255 w 262"/>
                <a:gd name="T3" fmla="*/ 8 h 318"/>
                <a:gd name="T4" fmla="*/ 250 w 262"/>
                <a:gd name="T5" fmla="*/ 5 h 318"/>
                <a:gd name="T6" fmla="*/ 246 w 262"/>
                <a:gd name="T7" fmla="*/ 3 h 318"/>
                <a:gd name="T8" fmla="*/ 241 w 262"/>
                <a:gd name="T9" fmla="*/ 1 h 318"/>
                <a:gd name="T10" fmla="*/ 236 w 262"/>
                <a:gd name="T11" fmla="*/ 0 h 318"/>
                <a:gd name="T12" fmla="*/ 232 w 262"/>
                <a:gd name="T13" fmla="*/ 1 h 318"/>
                <a:gd name="T14" fmla="*/ 227 w 262"/>
                <a:gd name="T15" fmla="*/ 3 h 318"/>
                <a:gd name="T16" fmla="*/ 222 w 262"/>
                <a:gd name="T17" fmla="*/ 5 h 318"/>
                <a:gd name="T18" fmla="*/ 218 w 262"/>
                <a:gd name="T19" fmla="*/ 8 h 318"/>
                <a:gd name="T20" fmla="*/ 131 w 262"/>
                <a:gd name="T21" fmla="*/ 96 h 318"/>
                <a:gd name="T22" fmla="*/ 43 w 262"/>
                <a:gd name="T23" fmla="*/ 8 h 318"/>
                <a:gd name="T24" fmla="*/ 43 w 262"/>
                <a:gd name="T25" fmla="*/ 8 h 318"/>
                <a:gd name="T26" fmla="*/ 40 w 262"/>
                <a:gd name="T27" fmla="*/ 5 h 318"/>
                <a:gd name="T28" fmla="*/ 36 w 262"/>
                <a:gd name="T29" fmla="*/ 3 h 318"/>
                <a:gd name="T30" fmla="*/ 31 w 262"/>
                <a:gd name="T31" fmla="*/ 1 h 318"/>
                <a:gd name="T32" fmla="*/ 25 w 262"/>
                <a:gd name="T33" fmla="*/ 0 h 318"/>
                <a:gd name="T34" fmla="*/ 22 w 262"/>
                <a:gd name="T35" fmla="*/ 1 h 318"/>
                <a:gd name="T36" fmla="*/ 17 w 262"/>
                <a:gd name="T37" fmla="*/ 3 h 318"/>
                <a:gd name="T38" fmla="*/ 11 w 262"/>
                <a:gd name="T39" fmla="*/ 5 h 318"/>
                <a:gd name="T40" fmla="*/ 8 w 262"/>
                <a:gd name="T41" fmla="*/ 8 h 318"/>
                <a:gd name="T42" fmla="*/ 8 w 262"/>
                <a:gd name="T43" fmla="*/ 8 h 318"/>
                <a:gd name="T44" fmla="*/ 5 w 262"/>
                <a:gd name="T45" fmla="*/ 12 h 318"/>
                <a:gd name="T46" fmla="*/ 2 w 262"/>
                <a:gd name="T47" fmla="*/ 17 h 318"/>
                <a:gd name="T48" fmla="*/ 1 w 262"/>
                <a:gd name="T49" fmla="*/ 22 h 318"/>
                <a:gd name="T50" fmla="*/ 0 w 262"/>
                <a:gd name="T51" fmla="*/ 26 h 318"/>
                <a:gd name="T52" fmla="*/ 1 w 262"/>
                <a:gd name="T53" fmla="*/ 31 h 318"/>
                <a:gd name="T54" fmla="*/ 2 w 262"/>
                <a:gd name="T55" fmla="*/ 36 h 318"/>
                <a:gd name="T56" fmla="*/ 5 w 262"/>
                <a:gd name="T57" fmla="*/ 40 h 318"/>
                <a:gd name="T58" fmla="*/ 8 w 262"/>
                <a:gd name="T59" fmla="*/ 45 h 318"/>
                <a:gd name="T60" fmla="*/ 106 w 262"/>
                <a:gd name="T61" fmla="*/ 142 h 318"/>
                <a:gd name="T62" fmla="*/ 106 w 262"/>
                <a:gd name="T63" fmla="*/ 292 h 318"/>
                <a:gd name="T64" fmla="*/ 106 w 262"/>
                <a:gd name="T65" fmla="*/ 292 h 318"/>
                <a:gd name="T66" fmla="*/ 106 w 262"/>
                <a:gd name="T67" fmla="*/ 298 h 318"/>
                <a:gd name="T68" fmla="*/ 107 w 262"/>
                <a:gd name="T69" fmla="*/ 303 h 318"/>
                <a:gd name="T70" fmla="*/ 110 w 262"/>
                <a:gd name="T71" fmla="*/ 307 h 318"/>
                <a:gd name="T72" fmla="*/ 114 w 262"/>
                <a:gd name="T73" fmla="*/ 310 h 318"/>
                <a:gd name="T74" fmla="*/ 117 w 262"/>
                <a:gd name="T75" fmla="*/ 313 h 318"/>
                <a:gd name="T76" fmla="*/ 121 w 262"/>
                <a:gd name="T77" fmla="*/ 315 h 318"/>
                <a:gd name="T78" fmla="*/ 126 w 262"/>
                <a:gd name="T79" fmla="*/ 317 h 318"/>
                <a:gd name="T80" fmla="*/ 131 w 262"/>
                <a:gd name="T81" fmla="*/ 318 h 318"/>
                <a:gd name="T82" fmla="*/ 131 w 262"/>
                <a:gd name="T83" fmla="*/ 318 h 318"/>
                <a:gd name="T84" fmla="*/ 137 w 262"/>
                <a:gd name="T85" fmla="*/ 317 h 318"/>
                <a:gd name="T86" fmla="*/ 142 w 262"/>
                <a:gd name="T87" fmla="*/ 315 h 318"/>
                <a:gd name="T88" fmla="*/ 146 w 262"/>
                <a:gd name="T89" fmla="*/ 313 h 318"/>
                <a:gd name="T90" fmla="*/ 149 w 262"/>
                <a:gd name="T91" fmla="*/ 310 h 318"/>
                <a:gd name="T92" fmla="*/ 152 w 262"/>
                <a:gd name="T93" fmla="*/ 307 h 318"/>
                <a:gd name="T94" fmla="*/ 154 w 262"/>
                <a:gd name="T95" fmla="*/ 303 h 318"/>
                <a:gd name="T96" fmla="*/ 156 w 262"/>
                <a:gd name="T97" fmla="*/ 298 h 318"/>
                <a:gd name="T98" fmla="*/ 157 w 262"/>
                <a:gd name="T99" fmla="*/ 292 h 318"/>
                <a:gd name="T100" fmla="*/ 157 w 262"/>
                <a:gd name="T101" fmla="*/ 142 h 318"/>
                <a:gd name="T102" fmla="*/ 255 w 262"/>
                <a:gd name="T103" fmla="*/ 45 h 318"/>
                <a:gd name="T104" fmla="*/ 255 w 262"/>
                <a:gd name="T105" fmla="*/ 45 h 318"/>
                <a:gd name="T106" fmla="*/ 258 w 262"/>
                <a:gd name="T107" fmla="*/ 40 h 318"/>
                <a:gd name="T108" fmla="*/ 260 w 262"/>
                <a:gd name="T109" fmla="*/ 36 h 318"/>
                <a:gd name="T110" fmla="*/ 262 w 262"/>
                <a:gd name="T111" fmla="*/ 31 h 318"/>
                <a:gd name="T112" fmla="*/ 262 w 262"/>
                <a:gd name="T113" fmla="*/ 26 h 318"/>
                <a:gd name="T114" fmla="*/ 262 w 262"/>
                <a:gd name="T115" fmla="*/ 22 h 318"/>
                <a:gd name="T116" fmla="*/ 260 w 262"/>
                <a:gd name="T117" fmla="*/ 17 h 318"/>
                <a:gd name="T118" fmla="*/ 258 w 262"/>
                <a:gd name="T119" fmla="*/ 12 h 318"/>
                <a:gd name="T120" fmla="*/ 255 w 262"/>
                <a:gd name="T121" fmla="*/ 8 h 318"/>
                <a:gd name="T122" fmla="*/ 255 w 262"/>
                <a:gd name="T123" fmla="*/ 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318">
                  <a:moveTo>
                    <a:pt x="255" y="8"/>
                  </a:moveTo>
                  <a:lnTo>
                    <a:pt x="255" y="8"/>
                  </a:lnTo>
                  <a:lnTo>
                    <a:pt x="250" y="5"/>
                  </a:lnTo>
                  <a:lnTo>
                    <a:pt x="246" y="3"/>
                  </a:lnTo>
                  <a:lnTo>
                    <a:pt x="241" y="1"/>
                  </a:lnTo>
                  <a:lnTo>
                    <a:pt x="236" y="0"/>
                  </a:lnTo>
                  <a:lnTo>
                    <a:pt x="232" y="1"/>
                  </a:lnTo>
                  <a:lnTo>
                    <a:pt x="227" y="3"/>
                  </a:lnTo>
                  <a:lnTo>
                    <a:pt x="222" y="5"/>
                  </a:lnTo>
                  <a:lnTo>
                    <a:pt x="218" y="8"/>
                  </a:lnTo>
                  <a:lnTo>
                    <a:pt x="131" y="96"/>
                  </a:lnTo>
                  <a:lnTo>
                    <a:pt x="43" y="8"/>
                  </a:lnTo>
                  <a:lnTo>
                    <a:pt x="43" y="8"/>
                  </a:lnTo>
                  <a:lnTo>
                    <a:pt x="40" y="5"/>
                  </a:lnTo>
                  <a:lnTo>
                    <a:pt x="36" y="3"/>
                  </a:lnTo>
                  <a:lnTo>
                    <a:pt x="31" y="1"/>
                  </a:lnTo>
                  <a:lnTo>
                    <a:pt x="25" y="0"/>
                  </a:lnTo>
                  <a:lnTo>
                    <a:pt x="22" y="1"/>
                  </a:lnTo>
                  <a:lnTo>
                    <a:pt x="17" y="3"/>
                  </a:lnTo>
                  <a:lnTo>
                    <a:pt x="11" y="5"/>
                  </a:lnTo>
                  <a:lnTo>
                    <a:pt x="8" y="8"/>
                  </a:lnTo>
                  <a:lnTo>
                    <a:pt x="8" y="8"/>
                  </a:lnTo>
                  <a:lnTo>
                    <a:pt x="5" y="12"/>
                  </a:lnTo>
                  <a:lnTo>
                    <a:pt x="2" y="17"/>
                  </a:lnTo>
                  <a:lnTo>
                    <a:pt x="1" y="22"/>
                  </a:lnTo>
                  <a:lnTo>
                    <a:pt x="0" y="26"/>
                  </a:lnTo>
                  <a:lnTo>
                    <a:pt x="1" y="31"/>
                  </a:lnTo>
                  <a:lnTo>
                    <a:pt x="2" y="36"/>
                  </a:lnTo>
                  <a:lnTo>
                    <a:pt x="5" y="40"/>
                  </a:lnTo>
                  <a:lnTo>
                    <a:pt x="8" y="45"/>
                  </a:lnTo>
                  <a:lnTo>
                    <a:pt x="106" y="142"/>
                  </a:lnTo>
                  <a:lnTo>
                    <a:pt x="106" y="292"/>
                  </a:lnTo>
                  <a:lnTo>
                    <a:pt x="106" y="292"/>
                  </a:lnTo>
                  <a:lnTo>
                    <a:pt x="106" y="298"/>
                  </a:lnTo>
                  <a:lnTo>
                    <a:pt x="107" y="303"/>
                  </a:lnTo>
                  <a:lnTo>
                    <a:pt x="110" y="307"/>
                  </a:lnTo>
                  <a:lnTo>
                    <a:pt x="114" y="310"/>
                  </a:lnTo>
                  <a:lnTo>
                    <a:pt x="117" y="313"/>
                  </a:lnTo>
                  <a:lnTo>
                    <a:pt x="121" y="315"/>
                  </a:lnTo>
                  <a:lnTo>
                    <a:pt x="126" y="317"/>
                  </a:lnTo>
                  <a:lnTo>
                    <a:pt x="131" y="318"/>
                  </a:lnTo>
                  <a:lnTo>
                    <a:pt x="131" y="318"/>
                  </a:lnTo>
                  <a:lnTo>
                    <a:pt x="137" y="317"/>
                  </a:lnTo>
                  <a:lnTo>
                    <a:pt x="142" y="315"/>
                  </a:lnTo>
                  <a:lnTo>
                    <a:pt x="146" y="313"/>
                  </a:lnTo>
                  <a:lnTo>
                    <a:pt x="149" y="310"/>
                  </a:lnTo>
                  <a:lnTo>
                    <a:pt x="152" y="307"/>
                  </a:lnTo>
                  <a:lnTo>
                    <a:pt x="154" y="303"/>
                  </a:lnTo>
                  <a:lnTo>
                    <a:pt x="156" y="298"/>
                  </a:lnTo>
                  <a:lnTo>
                    <a:pt x="157" y="292"/>
                  </a:lnTo>
                  <a:lnTo>
                    <a:pt x="157" y="142"/>
                  </a:lnTo>
                  <a:lnTo>
                    <a:pt x="255" y="45"/>
                  </a:lnTo>
                  <a:lnTo>
                    <a:pt x="255" y="45"/>
                  </a:lnTo>
                  <a:lnTo>
                    <a:pt x="258" y="40"/>
                  </a:lnTo>
                  <a:lnTo>
                    <a:pt x="260" y="36"/>
                  </a:lnTo>
                  <a:lnTo>
                    <a:pt x="262" y="31"/>
                  </a:lnTo>
                  <a:lnTo>
                    <a:pt x="262" y="26"/>
                  </a:lnTo>
                  <a:lnTo>
                    <a:pt x="262" y="22"/>
                  </a:lnTo>
                  <a:lnTo>
                    <a:pt x="260" y="17"/>
                  </a:lnTo>
                  <a:lnTo>
                    <a:pt x="258" y="12"/>
                  </a:lnTo>
                  <a:lnTo>
                    <a:pt x="255" y="8"/>
                  </a:lnTo>
                  <a:lnTo>
                    <a:pt x="255" y="8"/>
                  </a:ln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20" name="TextBox 319">
              <a:extLst>
                <a:ext uri="{FF2B5EF4-FFF2-40B4-BE49-F238E27FC236}">
                  <a16:creationId xmlns:a16="http://schemas.microsoft.com/office/drawing/2014/main" id="{87DDCEE1-77E7-47C7-AA5A-9F345AFD3743}"/>
                </a:ext>
              </a:extLst>
            </p:cNvPr>
            <p:cNvSpPr txBox="1"/>
            <p:nvPr/>
          </p:nvSpPr>
          <p:spPr>
            <a:xfrm>
              <a:off x="2386232" y="4845320"/>
              <a:ext cx="197170" cy="147733"/>
            </a:xfrm>
            <a:prstGeom prst="rect">
              <a:avLst/>
            </a:prstGeom>
            <a:noFill/>
          </p:spPr>
          <p:txBody>
            <a:bodyPr wrap="none" lIns="0" tIns="0" rIns="0" bIns="0" rtlCol="0">
              <a:spAutoFit/>
            </a:bodyPr>
            <a:lstStyle/>
            <a:p>
              <a:pPr algn="ctr" defTabSz="685800">
                <a:lnSpc>
                  <a:spcPct val="80000"/>
                </a:lnSpc>
                <a:defRPr/>
              </a:pPr>
              <a:r>
                <a:rPr lang="en-US" sz="1200" b="1" dirty="0">
                  <a:solidFill>
                    <a:srgbClr val="000000"/>
                  </a:solidFill>
                  <a:latin typeface="Arial Narrow" panose="020B0606020202030204" pitchFamily="34" charset="0"/>
                  <a:ea typeface="ＭＳ Ｐゴシック"/>
                  <a:cs typeface="Arial"/>
                </a:rPr>
                <a:t>IgE</a:t>
              </a:r>
            </a:p>
          </p:txBody>
        </p:sp>
        <p:sp>
          <p:nvSpPr>
            <p:cNvPr id="321" name="Freeform 91">
              <a:extLst>
                <a:ext uri="{FF2B5EF4-FFF2-40B4-BE49-F238E27FC236}">
                  <a16:creationId xmlns:a16="http://schemas.microsoft.com/office/drawing/2014/main" id="{6A8BDBEC-2EEE-41B2-8FCB-2856BBCE1073}"/>
                </a:ext>
              </a:extLst>
            </p:cNvPr>
            <p:cNvSpPr>
              <a:spLocks/>
            </p:cNvSpPr>
            <p:nvPr/>
          </p:nvSpPr>
          <p:spPr bwMode="auto">
            <a:xfrm rot="16200000">
              <a:off x="2907772" y="4651018"/>
              <a:ext cx="164703" cy="199907"/>
            </a:xfrm>
            <a:custGeom>
              <a:avLst/>
              <a:gdLst>
                <a:gd name="T0" fmla="*/ 255 w 262"/>
                <a:gd name="T1" fmla="*/ 8 h 318"/>
                <a:gd name="T2" fmla="*/ 255 w 262"/>
                <a:gd name="T3" fmla="*/ 8 h 318"/>
                <a:gd name="T4" fmla="*/ 250 w 262"/>
                <a:gd name="T5" fmla="*/ 5 h 318"/>
                <a:gd name="T6" fmla="*/ 246 w 262"/>
                <a:gd name="T7" fmla="*/ 3 h 318"/>
                <a:gd name="T8" fmla="*/ 241 w 262"/>
                <a:gd name="T9" fmla="*/ 1 h 318"/>
                <a:gd name="T10" fmla="*/ 236 w 262"/>
                <a:gd name="T11" fmla="*/ 0 h 318"/>
                <a:gd name="T12" fmla="*/ 232 w 262"/>
                <a:gd name="T13" fmla="*/ 1 h 318"/>
                <a:gd name="T14" fmla="*/ 227 w 262"/>
                <a:gd name="T15" fmla="*/ 3 h 318"/>
                <a:gd name="T16" fmla="*/ 222 w 262"/>
                <a:gd name="T17" fmla="*/ 5 h 318"/>
                <a:gd name="T18" fmla="*/ 218 w 262"/>
                <a:gd name="T19" fmla="*/ 8 h 318"/>
                <a:gd name="T20" fmla="*/ 131 w 262"/>
                <a:gd name="T21" fmla="*/ 96 h 318"/>
                <a:gd name="T22" fmla="*/ 43 w 262"/>
                <a:gd name="T23" fmla="*/ 8 h 318"/>
                <a:gd name="T24" fmla="*/ 43 w 262"/>
                <a:gd name="T25" fmla="*/ 8 h 318"/>
                <a:gd name="T26" fmla="*/ 40 w 262"/>
                <a:gd name="T27" fmla="*/ 5 h 318"/>
                <a:gd name="T28" fmla="*/ 36 w 262"/>
                <a:gd name="T29" fmla="*/ 3 h 318"/>
                <a:gd name="T30" fmla="*/ 31 w 262"/>
                <a:gd name="T31" fmla="*/ 1 h 318"/>
                <a:gd name="T32" fmla="*/ 25 w 262"/>
                <a:gd name="T33" fmla="*/ 0 h 318"/>
                <a:gd name="T34" fmla="*/ 22 w 262"/>
                <a:gd name="T35" fmla="*/ 1 h 318"/>
                <a:gd name="T36" fmla="*/ 17 w 262"/>
                <a:gd name="T37" fmla="*/ 3 h 318"/>
                <a:gd name="T38" fmla="*/ 11 w 262"/>
                <a:gd name="T39" fmla="*/ 5 h 318"/>
                <a:gd name="T40" fmla="*/ 8 w 262"/>
                <a:gd name="T41" fmla="*/ 8 h 318"/>
                <a:gd name="T42" fmla="*/ 8 w 262"/>
                <a:gd name="T43" fmla="*/ 8 h 318"/>
                <a:gd name="T44" fmla="*/ 5 w 262"/>
                <a:gd name="T45" fmla="*/ 12 h 318"/>
                <a:gd name="T46" fmla="*/ 2 w 262"/>
                <a:gd name="T47" fmla="*/ 17 h 318"/>
                <a:gd name="T48" fmla="*/ 1 w 262"/>
                <a:gd name="T49" fmla="*/ 22 h 318"/>
                <a:gd name="T50" fmla="*/ 0 w 262"/>
                <a:gd name="T51" fmla="*/ 26 h 318"/>
                <a:gd name="T52" fmla="*/ 1 w 262"/>
                <a:gd name="T53" fmla="*/ 31 h 318"/>
                <a:gd name="T54" fmla="*/ 2 w 262"/>
                <a:gd name="T55" fmla="*/ 36 h 318"/>
                <a:gd name="T56" fmla="*/ 5 w 262"/>
                <a:gd name="T57" fmla="*/ 40 h 318"/>
                <a:gd name="T58" fmla="*/ 8 w 262"/>
                <a:gd name="T59" fmla="*/ 45 h 318"/>
                <a:gd name="T60" fmla="*/ 106 w 262"/>
                <a:gd name="T61" fmla="*/ 142 h 318"/>
                <a:gd name="T62" fmla="*/ 106 w 262"/>
                <a:gd name="T63" fmla="*/ 292 h 318"/>
                <a:gd name="T64" fmla="*/ 106 w 262"/>
                <a:gd name="T65" fmla="*/ 292 h 318"/>
                <a:gd name="T66" fmla="*/ 106 w 262"/>
                <a:gd name="T67" fmla="*/ 298 h 318"/>
                <a:gd name="T68" fmla="*/ 107 w 262"/>
                <a:gd name="T69" fmla="*/ 303 h 318"/>
                <a:gd name="T70" fmla="*/ 110 w 262"/>
                <a:gd name="T71" fmla="*/ 307 h 318"/>
                <a:gd name="T72" fmla="*/ 114 w 262"/>
                <a:gd name="T73" fmla="*/ 310 h 318"/>
                <a:gd name="T74" fmla="*/ 117 w 262"/>
                <a:gd name="T75" fmla="*/ 313 h 318"/>
                <a:gd name="T76" fmla="*/ 121 w 262"/>
                <a:gd name="T77" fmla="*/ 315 h 318"/>
                <a:gd name="T78" fmla="*/ 126 w 262"/>
                <a:gd name="T79" fmla="*/ 317 h 318"/>
                <a:gd name="T80" fmla="*/ 131 w 262"/>
                <a:gd name="T81" fmla="*/ 318 h 318"/>
                <a:gd name="T82" fmla="*/ 131 w 262"/>
                <a:gd name="T83" fmla="*/ 318 h 318"/>
                <a:gd name="T84" fmla="*/ 137 w 262"/>
                <a:gd name="T85" fmla="*/ 317 h 318"/>
                <a:gd name="T86" fmla="*/ 142 w 262"/>
                <a:gd name="T87" fmla="*/ 315 h 318"/>
                <a:gd name="T88" fmla="*/ 146 w 262"/>
                <a:gd name="T89" fmla="*/ 313 h 318"/>
                <a:gd name="T90" fmla="*/ 149 w 262"/>
                <a:gd name="T91" fmla="*/ 310 h 318"/>
                <a:gd name="T92" fmla="*/ 152 w 262"/>
                <a:gd name="T93" fmla="*/ 307 h 318"/>
                <a:gd name="T94" fmla="*/ 154 w 262"/>
                <a:gd name="T95" fmla="*/ 303 h 318"/>
                <a:gd name="T96" fmla="*/ 156 w 262"/>
                <a:gd name="T97" fmla="*/ 298 h 318"/>
                <a:gd name="T98" fmla="*/ 157 w 262"/>
                <a:gd name="T99" fmla="*/ 292 h 318"/>
                <a:gd name="T100" fmla="*/ 157 w 262"/>
                <a:gd name="T101" fmla="*/ 142 h 318"/>
                <a:gd name="T102" fmla="*/ 255 w 262"/>
                <a:gd name="T103" fmla="*/ 45 h 318"/>
                <a:gd name="T104" fmla="*/ 255 w 262"/>
                <a:gd name="T105" fmla="*/ 45 h 318"/>
                <a:gd name="T106" fmla="*/ 258 w 262"/>
                <a:gd name="T107" fmla="*/ 40 h 318"/>
                <a:gd name="T108" fmla="*/ 260 w 262"/>
                <a:gd name="T109" fmla="*/ 36 h 318"/>
                <a:gd name="T110" fmla="*/ 262 w 262"/>
                <a:gd name="T111" fmla="*/ 31 h 318"/>
                <a:gd name="T112" fmla="*/ 262 w 262"/>
                <a:gd name="T113" fmla="*/ 26 h 318"/>
                <a:gd name="T114" fmla="*/ 262 w 262"/>
                <a:gd name="T115" fmla="*/ 22 h 318"/>
                <a:gd name="T116" fmla="*/ 260 w 262"/>
                <a:gd name="T117" fmla="*/ 17 h 318"/>
                <a:gd name="T118" fmla="*/ 258 w 262"/>
                <a:gd name="T119" fmla="*/ 12 h 318"/>
                <a:gd name="T120" fmla="*/ 255 w 262"/>
                <a:gd name="T121" fmla="*/ 8 h 318"/>
                <a:gd name="T122" fmla="*/ 255 w 262"/>
                <a:gd name="T123" fmla="*/ 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318">
                  <a:moveTo>
                    <a:pt x="255" y="8"/>
                  </a:moveTo>
                  <a:lnTo>
                    <a:pt x="255" y="8"/>
                  </a:lnTo>
                  <a:lnTo>
                    <a:pt x="250" y="5"/>
                  </a:lnTo>
                  <a:lnTo>
                    <a:pt x="246" y="3"/>
                  </a:lnTo>
                  <a:lnTo>
                    <a:pt x="241" y="1"/>
                  </a:lnTo>
                  <a:lnTo>
                    <a:pt x="236" y="0"/>
                  </a:lnTo>
                  <a:lnTo>
                    <a:pt x="232" y="1"/>
                  </a:lnTo>
                  <a:lnTo>
                    <a:pt x="227" y="3"/>
                  </a:lnTo>
                  <a:lnTo>
                    <a:pt x="222" y="5"/>
                  </a:lnTo>
                  <a:lnTo>
                    <a:pt x="218" y="8"/>
                  </a:lnTo>
                  <a:lnTo>
                    <a:pt x="131" y="96"/>
                  </a:lnTo>
                  <a:lnTo>
                    <a:pt x="43" y="8"/>
                  </a:lnTo>
                  <a:lnTo>
                    <a:pt x="43" y="8"/>
                  </a:lnTo>
                  <a:lnTo>
                    <a:pt x="40" y="5"/>
                  </a:lnTo>
                  <a:lnTo>
                    <a:pt x="36" y="3"/>
                  </a:lnTo>
                  <a:lnTo>
                    <a:pt x="31" y="1"/>
                  </a:lnTo>
                  <a:lnTo>
                    <a:pt x="25" y="0"/>
                  </a:lnTo>
                  <a:lnTo>
                    <a:pt x="22" y="1"/>
                  </a:lnTo>
                  <a:lnTo>
                    <a:pt x="17" y="3"/>
                  </a:lnTo>
                  <a:lnTo>
                    <a:pt x="11" y="5"/>
                  </a:lnTo>
                  <a:lnTo>
                    <a:pt x="8" y="8"/>
                  </a:lnTo>
                  <a:lnTo>
                    <a:pt x="8" y="8"/>
                  </a:lnTo>
                  <a:lnTo>
                    <a:pt x="5" y="12"/>
                  </a:lnTo>
                  <a:lnTo>
                    <a:pt x="2" y="17"/>
                  </a:lnTo>
                  <a:lnTo>
                    <a:pt x="1" y="22"/>
                  </a:lnTo>
                  <a:lnTo>
                    <a:pt x="0" y="26"/>
                  </a:lnTo>
                  <a:lnTo>
                    <a:pt x="1" y="31"/>
                  </a:lnTo>
                  <a:lnTo>
                    <a:pt x="2" y="36"/>
                  </a:lnTo>
                  <a:lnTo>
                    <a:pt x="5" y="40"/>
                  </a:lnTo>
                  <a:lnTo>
                    <a:pt x="8" y="45"/>
                  </a:lnTo>
                  <a:lnTo>
                    <a:pt x="106" y="142"/>
                  </a:lnTo>
                  <a:lnTo>
                    <a:pt x="106" y="292"/>
                  </a:lnTo>
                  <a:lnTo>
                    <a:pt x="106" y="292"/>
                  </a:lnTo>
                  <a:lnTo>
                    <a:pt x="106" y="298"/>
                  </a:lnTo>
                  <a:lnTo>
                    <a:pt x="107" y="303"/>
                  </a:lnTo>
                  <a:lnTo>
                    <a:pt x="110" y="307"/>
                  </a:lnTo>
                  <a:lnTo>
                    <a:pt x="114" y="310"/>
                  </a:lnTo>
                  <a:lnTo>
                    <a:pt x="117" y="313"/>
                  </a:lnTo>
                  <a:lnTo>
                    <a:pt x="121" y="315"/>
                  </a:lnTo>
                  <a:lnTo>
                    <a:pt x="126" y="317"/>
                  </a:lnTo>
                  <a:lnTo>
                    <a:pt x="131" y="318"/>
                  </a:lnTo>
                  <a:lnTo>
                    <a:pt x="131" y="318"/>
                  </a:lnTo>
                  <a:lnTo>
                    <a:pt x="137" y="317"/>
                  </a:lnTo>
                  <a:lnTo>
                    <a:pt x="142" y="315"/>
                  </a:lnTo>
                  <a:lnTo>
                    <a:pt x="146" y="313"/>
                  </a:lnTo>
                  <a:lnTo>
                    <a:pt x="149" y="310"/>
                  </a:lnTo>
                  <a:lnTo>
                    <a:pt x="152" y="307"/>
                  </a:lnTo>
                  <a:lnTo>
                    <a:pt x="154" y="303"/>
                  </a:lnTo>
                  <a:lnTo>
                    <a:pt x="156" y="298"/>
                  </a:lnTo>
                  <a:lnTo>
                    <a:pt x="157" y="292"/>
                  </a:lnTo>
                  <a:lnTo>
                    <a:pt x="157" y="142"/>
                  </a:lnTo>
                  <a:lnTo>
                    <a:pt x="255" y="45"/>
                  </a:lnTo>
                  <a:lnTo>
                    <a:pt x="255" y="45"/>
                  </a:lnTo>
                  <a:lnTo>
                    <a:pt x="258" y="40"/>
                  </a:lnTo>
                  <a:lnTo>
                    <a:pt x="260" y="36"/>
                  </a:lnTo>
                  <a:lnTo>
                    <a:pt x="262" y="31"/>
                  </a:lnTo>
                  <a:lnTo>
                    <a:pt x="262" y="26"/>
                  </a:lnTo>
                  <a:lnTo>
                    <a:pt x="262" y="22"/>
                  </a:lnTo>
                  <a:lnTo>
                    <a:pt x="260" y="17"/>
                  </a:lnTo>
                  <a:lnTo>
                    <a:pt x="258" y="12"/>
                  </a:lnTo>
                  <a:lnTo>
                    <a:pt x="255" y="8"/>
                  </a:lnTo>
                  <a:lnTo>
                    <a:pt x="255" y="8"/>
                  </a:ln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nvGrpSpPr>
            <p:cNvPr id="326" name="Group 325">
              <a:extLst>
                <a:ext uri="{FF2B5EF4-FFF2-40B4-BE49-F238E27FC236}">
                  <a16:creationId xmlns:a16="http://schemas.microsoft.com/office/drawing/2014/main" id="{27ADA3DF-4DC9-4577-A5ED-504FD5BF74A0}"/>
                </a:ext>
              </a:extLst>
            </p:cNvPr>
            <p:cNvGrpSpPr/>
            <p:nvPr/>
          </p:nvGrpSpPr>
          <p:grpSpPr>
            <a:xfrm rot="20470082">
              <a:off x="5069663" y="4373970"/>
              <a:ext cx="802051" cy="796791"/>
              <a:chOff x="7149307" y="6886215"/>
              <a:chExt cx="968375" cy="962025"/>
            </a:xfrm>
          </p:grpSpPr>
          <p:sp>
            <p:nvSpPr>
              <p:cNvPr id="327" name="Freeform 74">
                <a:extLst>
                  <a:ext uri="{FF2B5EF4-FFF2-40B4-BE49-F238E27FC236}">
                    <a16:creationId xmlns:a16="http://schemas.microsoft.com/office/drawing/2014/main" id="{B0C98FF9-0730-4A4C-9E5B-61476DF85B82}"/>
                  </a:ext>
                </a:extLst>
              </p:cNvPr>
              <p:cNvSpPr>
                <a:spLocks/>
              </p:cNvSpPr>
              <p:nvPr/>
            </p:nvSpPr>
            <p:spPr bwMode="auto">
              <a:xfrm>
                <a:off x="7149307" y="6886215"/>
                <a:ext cx="968375" cy="962025"/>
              </a:xfrm>
              <a:custGeom>
                <a:avLst/>
                <a:gdLst>
                  <a:gd name="T0" fmla="*/ 191 w 610"/>
                  <a:gd name="T1" fmla="*/ 74 h 606"/>
                  <a:gd name="T2" fmla="*/ 230 w 610"/>
                  <a:gd name="T3" fmla="*/ 84 h 606"/>
                  <a:gd name="T4" fmla="*/ 237 w 610"/>
                  <a:gd name="T5" fmla="*/ 51 h 606"/>
                  <a:gd name="T6" fmla="*/ 252 w 610"/>
                  <a:gd name="T7" fmla="*/ 36 h 606"/>
                  <a:gd name="T8" fmla="*/ 292 w 610"/>
                  <a:gd name="T9" fmla="*/ 62 h 606"/>
                  <a:gd name="T10" fmla="*/ 316 w 610"/>
                  <a:gd name="T11" fmla="*/ 15 h 606"/>
                  <a:gd name="T12" fmla="*/ 354 w 610"/>
                  <a:gd name="T13" fmla="*/ 6 h 606"/>
                  <a:gd name="T14" fmla="*/ 376 w 610"/>
                  <a:gd name="T15" fmla="*/ 56 h 606"/>
                  <a:gd name="T16" fmla="*/ 421 w 610"/>
                  <a:gd name="T17" fmla="*/ 62 h 606"/>
                  <a:gd name="T18" fmla="*/ 465 w 610"/>
                  <a:gd name="T19" fmla="*/ 47 h 606"/>
                  <a:gd name="T20" fmla="*/ 470 w 610"/>
                  <a:gd name="T21" fmla="*/ 87 h 606"/>
                  <a:gd name="T22" fmla="*/ 493 w 610"/>
                  <a:gd name="T23" fmla="*/ 125 h 606"/>
                  <a:gd name="T24" fmla="*/ 533 w 610"/>
                  <a:gd name="T25" fmla="*/ 112 h 606"/>
                  <a:gd name="T26" fmla="*/ 524 w 610"/>
                  <a:gd name="T27" fmla="*/ 140 h 606"/>
                  <a:gd name="T28" fmla="*/ 510 w 610"/>
                  <a:gd name="T29" fmla="*/ 172 h 606"/>
                  <a:gd name="T30" fmla="*/ 547 w 610"/>
                  <a:gd name="T31" fmla="*/ 174 h 606"/>
                  <a:gd name="T32" fmla="*/ 593 w 610"/>
                  <a:gd name="T33" fmla="*/ 147 h 606"/>
                  <a:gd name="T34" fmla="*/ 583 w 610"/>
                  <a:gd name="T35" fmla="*/ 193 h 606"/>
                  <a:gd name="T36" fmla="*/ 575 w 610"/>
                  <a:gd name="T37" fmla="*/ 216 h 606"/>
                  <a:gd name="T38" fmla="*/ 596 w 610"/>
                  <a:gd name="T39" fmla="*/ 255 h 606"/>
                  <a:gd name="T40" fmla="*/ 570 w 610"/>
                  <a:gd name="T41" fmla="*/ 278 h 606"/>
                  <a:gd name="T42" fmla="*/ 561 w 610"/>
                  <a:gd name="T43" fmla="*/ 303 h 606"/>
                  <a:gd name="T44" fmla="*/ 602 w 610"/>
                  <a:gd name="T45" fmla="*/ 310 h 606"/>
                  <a:gd name="T46" fmla="*/ 597 w 610"/>
                  <a:gd name="T47" fmla="*/ 341 h 606"/>
                  <a:gd name="T48" fmla="*/ 551 w 610"/>
                  <a:gd name="T49" fmla="*/ 369 h 606"/>
                  <a:gd name="T50" fmla="*/ 570 w 610"/>
                  <a:gd name="T51" fmla="*/ 387 h 606"/>
                  <a:gd name="T52" fmla="*/ 594 w 610"/>
                  <a:gd name="T53" fmla="*/ 410 h 606"/>
                  <a:gd name="T54" fmla="*/ 581 w 610"/>
                  <a:gd name="T55" fmla="*/ 430 h 606"/>
                  <a:gd name="T56" fmla="*/ 548 w 610"/>
                  <a:gd name="T57" fmla="*/ 426 h 606"/>
                  <a:gd name="T58" fmla="*/ 553 w 610"/>
                  <a:gd name="T59" fmla="*/ 453 h 606"/>
                  <a:gd name="T60" fmla="*/ 547 w 610"/>
                  <a:gd name="T61" fmla="*/ 494 h 606"/>
                  <a:gd name="T62" fmla="*/ 498 w 610"/>
                  <a:gd name="T63" fmla="*/ 502 h 606"/>
                  <a:gd name="T64" fmla="*/ 468 w 610"/>
                  <a:gd name="T65" fmla="*/ 506 h 606"/>
                  <a:gd name="T66" fmla="*/ 468 w 610"/>
                  <a:gd name="T67" fmla="*/ 558 h 606"/>
                  <a:gd name="T68" fmla="*/ 442 w 610"/>
                  <a:gd name="T69" fmla="*/ 576 h 606"/>
                  <a:gd name="T70" fmla="*/ 395 w 610"/>
                  <a:gd name="T71" fmla="*/ 525 h 606"/>
                  <a:gd name="T72" fmla="*/ 367 w 610"/>
                  <a:gd name="T73" fmla="*/ 566 h 606"/>
                  <a:gd name="T74" fmla="*/ 330 w 610"/>
                  <a:gd name="T75" fmla="*/ 606 h 606"/>
                  <a:gd name="T76" fmla="*/ 307 w 610"/>
                  <a:gd name="T77" fmla="*/ 568 h 606"/>
                  <a:gd name="T78" fmla="*/ 309 w 610"/>
                  <a:gd name="T79" fmla="*/ 525 h 606"/>
                  <a:gd name="T80" fmla="*/ 251 w 610"/>
                  <a:gd name="T81" fmla="*/ 558 h 606"/>
                  <a:gd name="T82" fmla="*/ 229 w 610"/>
                  <a:gd name="T83" fmla="*/ 541 h 606"/>
                  <a:gd name="T84" fmla="*/ 233 w 610"/>
                  <a:gd name="T85" fmla="*/ 506 h 606"/>
                  <a:gd name="T86" fmla="*/ 173 w 610"/>
                  <a:gd name="T87" fmla="*/ 516 h 606"/>
                  <a:gd name="T88" fmla="*/ 134 w 610"/>
                  <a:gd name="T89" fmla="*/ 521 h 606"/>
                  <a:gd name="T90" fmla="*/ 109 w 610"/>
                  <a:gd name="T91" fmla="*/ 489 h 606"/>
                  <a:gd name="T92" fmla="*/ 115 w 610"/>
                  <a:gd name="T93" fmla="*/ 455 h 606"/>
                  <a:gd name="T94" fmla="*/ 129 w 610"/>
                  <a:gd name="T95" fmla="*/ 434 h 606"/>
                  <a:gd name="T96" fmla="*/ 96 w 610"/>
                  <a:gd name="T97" fmla="*/ 426 h 606"/>
                  <a:gd name="T98" fmla="*/ 62 w 610"/>
                  <a:gd name="T99" fmla="*/ 412 h 606"/>
                  <a:gd name="T100" fmla="*/ 71 w 610"/>
                  <a:gd name="T101" fmla="*/ 380 h 606"/>
                  <a:gd name="T102" fmla="*/ 45 w 610"/>
                  <a:gd name="T103" fmla="*/ 382 h 606"/>
                  <a:gd name="T104" fmla="*/ 11 w 610"/>
                  <a:gd name="T105" fmla="*/ 377 h 606"/>
                  <a:gd name="T106" fmla="*/ 65 w 610"/>
                  <a:gd name="T107" fmla="*/ 320 h 606"/>
                  <a:gd name="T108" fmla="*/ 45 w 610"/>
                  <a:gd name="T109" fmla="*/ 295 h 606"/>
                  <a:gd name="T110" fmla="*/ 31 w 610"/>
                  <a:gd name="T111" fmla="*/ 263 h 606"/>
                  <a:gd name="T112" fmla="*/ 28 w 610"/>
                  <a:gd name="T113" fmla="*/ 240 h 606"/>
                  <a:gd name="T114" fmla="*/ 0 w 610"/>
                  <a:gd name="T115" fmla="*/ 226 h 606"/>
                  <a:gd name="T116" fmla="*/ 55 w 610"/>
                  <a:gd name="T117" fmla="*/ 206 h 606"/>
                  <a:gd name="T118" fmla="*/ 97 w 610"/>
                  <a:gd name="T119" fmla="*/ 174 h 606"/>
                  <a:gd name="T120" fmla="*/ 115 w 610"/>
                  <a:gd name="T121" fmla="*/ 117 h 606"/>
                  <a:gd name="T122" fmla="*/ 159 w 610"/>
                  <a:gd name="T123" fmla="*/ 123 h 606"/>
                  <a:gd name="T124" fmla="*/ 166 w 610"/>
                  <a:gd name="T125" fmla="*/ 75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0" h="606">
                    <a:moveTo>
                      <a:pt x="173" y="66"/>
                    </a:moveTo>
                    <a:lnTo>
                      <a:pt x="173" y="66"/>
                    </a:lnTo>
                    <a:lnTo>
                      <a:pt x="174" y="66"/>
                    </a:lnTo>
                    <a:lnTo>
                      <a:pt x="174" y="66"/>
                    </a:lnTo>
                    <a:lnTo>
                      <a:pt x="177" y="66"/>
                    </a:lnTo>
                    <a:lnTo>
                      <a:pt x="179" y="66"/>
                    </a:lnTo>
                    <a:lnTo>
                      <a:pt x="186" y="70"/>
                    </a:lnTo>
                    <a:lnTo>
                      <a:pt x="191" y="74"/>
                    </a:lnTo>
                    <a:lnTo>
                      <a:pt x="196" y="78"/>
                    </a:lnTo>
                    <a:lnTo>
                      <a:pt x="196" y="78"/>
                    </a:lnTo>
                    <a:lnTo>
                      <a:pt x="203" y="83"/>
                    </a:lnTo>
                    <a:lnTo>
                      <a:pt x="212" y="87"/>
                    </a:lnTo>
                    <a:lnTo>
                      <a:pt x="217" y="88"/>
                    </a:lnTo>
                    <a:lnTo>
                      <a:pt x="223" y="88"/>
                    </a:lnTo>
                    <a:lnTo>
                      <a:pt x="226" y="87"/>
                    </a:lnTo>
                    <a:lnTo>
                      <a:pt x="230" y="84"/>
                    </a:lnTo>
                    <a:lnTo>
                      <a:pt x="230" y="84"/>
                    </a:lnTo>
                    <a:lnTo>
                      <a:pt x="234" y="82"/>
                    </a:lnTo>
                    <a:lnTo>
                      <a:pt x="235" y="78"/>
                    </a:lnTo>
                    <a:lnTo>
                      <a:pt x="237" y="74"/>
                    </a:lnTo>
                    <a:lnTo>
                      <a:pt x="238" y="69"/>
                    </a:lnTo>
                    <a:lnTo>
                      <a:pt x="237" y="60"/>
                    </a:lnTo>
                    <a:lnTo>
                      <a:pt x="237" y="51"/>
                    </a:lnTo>
                    <a:lnTo>
                      <a:pt x="237" y="51"/>
                    </a:lnTo>
                    <a:lnTo>
                      <a:pt x="235" y="42"/>
                    </a:lnTo>
                    <a:lnTo>
                      <a:pt x="237" y="38"/>
                    </a:lnTo>
                    <a:lnTo>
                      <a:pt x="238" y="36"/>
                    </a:lnTo>
                    <a:lnTo>
                      <a:pt x="240" y="34"/>
                    </a:lnTo>
                    <a:lnTo>
                      <a:pt x="240" y="34"/>
                    </a:lnTo>
                    <a:lnTo>
                      <a:pt x="244" y="33"/>
                    </a:lnTo>
                    <a:lnTo>
                      <a:pt x="248" y="34"/>
                    </a:lnTo>
                    <a:lnTo>
                      <a:pt x="252" y="36"/>
                    </a:lnTo>
                    <a:lnTo>
                      <a:pt x="256" y="38"/>
                    </a:lnTo>
                    <a:lnTo>
                      <a:pt x="263" y="45"/>
                    </a:lnTo>
                    <a:lnTo>
                      <a:pt x="270" y="51"/>
                    </a:lnTo>
                    <a:lnTo>
                      <a:pt x="270" y="51"/>
                    </a:lnTo>
                    <a:lnTo>
                      <a:pt x="275" y="56"/>
                    </a:lnTo>
                    <a:lnTo>
                      <a:pt x="284" y="61"/>
                    </a:lnTo>
                    <a:lnTo>
                      <a:pt x="288" y="62"/>
                    </a:lnTo>
                    <a:lnTo>
                      <a:pt x="292" y="62"/>
                    </a:lnTo>
                    <a:lnTo>
                      <a:pt x="295" y="62"/>
                    </a:lnTo>
                    <a:lnTo>
                      <a:pt x="298" y="59"/>
                    </a:lnTo>
                    <a:lnTo>
                      <a:pt x="298" y="59"/>
                    </a:lnTo>
                    <a:lnTo>
                      <a:pt x="303" y="48"/>
                    </a:lnTo>
                    <a:lnTo>
                      <a:pt x="307" y="37"/>
                    </a:lnTo>
                    <a:lnTo>
                      <a:pt x="311" y="25"/>
                    </a:lnTo>
                    <a:lnTo>
                      <a:pt x="316" y="15"/>
                    </a:lnTo>
                    <a:lnTo>
                      <a:pt x="316" y="15"/>
                    </a:lnTo>
                    <a:lnTo>
                      <a:pt x="318" y="9"/>
                    </a:lnTo>
                    <a:lnTo>
                      <a:pt x="322" y="5"/>
                    </a:lnTo>
                    <a:lnTo>
                      <a:pt x="327" y="1"/>
                    </a:lnTo>
                    <a:lnTo>
                      <a:pt x="331" y="0"/>
                    </a:lnTo>
                    <a:lnTo>
                      <a:pt x="336" y="0"/>
                    </a:lnTo>
                    <a:lnTo>
                      <a:pt x="343" y="0"/>
                    </a:lnTo>
                    <a:lnTo>
                      <a:pt x="348" y="2"/>
                    </a:lnTo>
                    <a:lnTo>
                      <a:pt x="354" y="6"/>
                    </a:lnTo>
                    <a:lnTo>
                      <a:pt x="354" y="6"/>
                    </a:lnTo>
                    <a:lnTo>
                      <a:pt x="362" y="13"/>
                    </a:lnTo>
                    <a:lnTo>
                      <a:pt x="367" y="22"/>
                    </a:lnTo>
                    <a:lnTo>
                      <a:pt x="371" y="32"/>
                    </a:lnTo>
                    <a:lnTo>
                      <a:pt x="372" y="42"/>
                    </a:lnTo>
                    <a:lnTo>
                      <a:pt x="372" y="42"/>
                    </a:lnTo>
                    <a:lnTo>
                      <a:pt x="373" y="51"/>
                    </a:lnTo>
                    <a:lnTo>
                      <a:pt x="376" y="56"/>
                    </a:lnTo>
                    <a:lnTo>
                      <a:pt x="380" y="61"/>
                    </a:lnTo>
                    <a:lnTo>
                      <a:pt x="385" y="64"/>
                    </a:lnTo>
                    <a:lnTo>
                      <a:pt x="391" y="65"/>
                    </a:lnTo>
                    <a:lnTo>
                      <a:pt x="398" y="66"/>
                    </a:lnTo>
                    <a:lnTo>
                      <a:pt x="412" y="65"/>
                    </a:lnTo>
                    <a:lnTo>
                      <a:pt x="412" y="65"/>
                    </a:lnTo>
                    <a:lnTo>
                      <a:pt x="417" y="65"/>
                    </a:lnTo>
                    <a:lnTo>
                      <a:pt x="421" y="62"/>
                    </a:lnTo>
                    <a:lnTo>
                      <a:pt x="428" y="57"/>
                    </a:lnTo>
                    <a:lnTo>
                      <a:pt x="436" y="51"/>
                    </a:lnTo>
                    <a:lnTo>
                      <a:pt x="442" y="46"/>
                    </a:lnTo>
                    <a:lnTo>
                      <a:pt x="442" y="46"/>
                    </a:lnTo>
                    <a:lnTo>
                      <a:pt x="449" y="43"/>
                    </a:lnTo>
                    <a:lnTo>
                      <a:pt x="456" y="43"/>
                    </a:lnTo>
                    <a:lnTo>
                      <a:pt x="463" y="45"/>
                    </a:lnTo>
                    <a:lnTo>
                      <a:pt x="465" y="47"/>
                    </a:lnTo>
                    <a:lnTo>
                      <a:pt x="468" y="50"/>
                    </a:lnTo>
                    <a:lnTo>
                      <a:pt x="468" y="50"/>
                    </a:lnTo>
                    <a:lnTo>
                      <a:pt x="470" y="54"/>
                    </a:lnTo>
                    <a:lnTo>
                      <a:pt x="470" y="59"/>
                    </a:lnTo>
                    <a:lnTo>
                      <a:pt x="469" y="68"/>
                    </a:lnTo>
                    <a:lnTo>
                      <a:pt x="468" y="78"/>
                    </a:lnTo>
                    <a:lnTo>
                      <a:pt x="468" y="82"/>
                    </a:lnTo>
                    <a:lnTo>
                      <a:pt x="470" y="87"/>
                    </a:lnTo>
                    <a:lnTo>
                      <a:pt x="470" y="87"/>
                    </a:lnTo>
                    <a:lnTo>
                      <a:pt x="474" y="92"/>
                    </a:lnTo>
                    <a:lnTo>
                      <a:pt x="475" y="97"/>
                    </a:lnTo>
                    <a:lnTo>
                      <a:pt x="479" y="107"/>
                    </a:lnTo>
                    <a:lnTo>
                      <a:pt x="481" y="112"/>
                    </a:lnTo>
                    <a:lnTo>
                      <a:pt x="483" y="117"/>
                    </a:lnTo>
                    <a:lnTo>
                      <a:pt x="487" y="121"/>
                    </a:lnTo>
                    <a:lnTo>
                      <a:pt x="493" y="125"/>
                    </a:lnTo>
                    <a:lnTo>
                      <a:pt x="493" y="125"/>
                    </a:lnTo>
                    <a:lnTo>
                      <a:pt x="497" y="125"/>
                    </a:lnTo>
                    <a:lnTo>
                      <a:pt x="502" y="123"/>
                    </a:lnTo>
                    <a:lnTo>
                      <a:pt x="513" y="119"/>
                    </a:lnTo>
                    <a:lnTo>
                      <a:pt x="513" y="119"/>
                    </a:lnTo>
                    <a:lnTo>
                      <a:pt x="519" y="116"/>
                    </a:lnTo>
                    <a:lnTo>
                      <a:pt x="528" y="112"/>
                    </a:lnTo>
                    <a:lnTo>
                      <a:pt x="533" y="112"/>
                    </a:lnTo>
                    <a:lnTo>
                      <a:pt x="536" y="112"/>
                    </a:lnTo>
                    <a:lnTo>
                      <a:pt x="539" y="114"/>
                    </a:lnTo>
                    <a:lnTo>
                      <a:pt x="541" y="117"/>
                    </a:lnTo>
                    <a:lnTo>
                      <a:pt x="541" y="117"/>
                    </a:lnTo>
                    <a:lnTo>
                      <a:pt x="539" y="120"/>
                    </a:lnTo>
                    <a:lnTo>
                      <a:pt x="538" y="124"/>
                    </a:lnTo>
                    <a:lnTo>
                      <a:pt x="534" y="130"/>
                    </a:lnTo>
                    <a:lnTo>
                      <a:pt x="524" y="140"/>
                    </a:lnTo>
                    <a:lnTo>
                      <a:pt x="524" y="140"/>
                    </a:lnTo>
                    <a:lnTo>
                      <a:pt x="519" y="145"/>
                    </a:lnTo>
                    <a:lnTo>
                      <a:pt x="514" y="152"/>
                    </a:lnTo>
                    <a:lnTo>
                      <a:pt x="510" y="160"/>
                    </a:lnTo>
                    <a:lnTo>
                      <a:pt x="509" y="163"/>
                    </a:lnTo>
                    <a:lnTo>
                      <a:pt x="509" y="167"/>
                    </a:lnTo>
                    <a:lnTo>
                      <a:pt x="509" y="167"/>
                    </a:lnTo>
                    <a:lnTo>
                      <a:pt x="510" y="172"/>
                    </a:lnTo>
                    <a:lnTo>
                      <a:pt x="513" y="175"/>
                    </a:lnTo>
                    <a:lnTo>
                      <a:pt x="516" y="177"/>
                    </a:lnTo>
                    <a:lnTo>
                      <a:pt x="520" y="179"/>
                    </a:lnTo>
                    <a:lnTo>
                      <a:pt x="529" y="179"/>
                    </a:lnTo>
                    <a:lnTo>
                      <a:pt x="538" y="177"/>
                    </a:lnTo>
                    <a:lnTo>
                      <a:pt x="538" y="177"/>
                    </a:lnTo>
                    <a:lnTo>
                      <a:pt x="542" y="175"/>
                    </a:lnTo>
                    <a:lnTo>
                      <a:pt x="547" y="174"/>
                    </a:lnTo>
                    <a:lnTo>
                      <a:pt x="555" y="167"/>
                    </a:lnTo>
                    <a:lnTo>
                      <a:pt x="561" y="160"/>
                    </a:lnTo>
                    <a:lnTo>
                      <a:pt x="569" y="153"/>
                    </a:lnTo>
                    <a:lnTo>
                      <a:pt x="569" y="153"/>
                    </a:lnTo>
                    <a:lnTo>
                      <a:pt x="574" y="149"/>
                    </a:lnTo>
                    <a:lnTo>
                      <a:pt x="580" y="148"/>
                    </a:lnTo>
                    <a:lnTo>
                      <a:pt x="587" y="147"/>
                    </a:lnTo>
                    <a:lnTo>
                      <a:pt x="593" y="147"/>
                    </a:lnTo>
                    <a:lnTo>
                      <a:pt x="598" y="148"/>
                    </a:lnTo>
                    <a:lnTo>
                      <a:pt x="602" y="152"/>
                    </a:lnTo>
                    <a:lnTo>
                      <a:pt x="602" y="154"/>
                    </a:lnTo>
                    <a:lnTo>
                      <a:pt x="602" y="157"/>
                    </a:lnTo>
                    <a:lnTo>
                      <a:pt x="599" y="165"/>
                    </a:lnTo>
                    <a:lnTo>
                      <a:pt x="599" y="165"/>
                    </a:lnTo>
                    <a:lnTo>
                      <a:pt x="589" y="184"/>
                    </a:lnTo>
                    <a:lnTo>
                      <a:pt x="583" y="193"/>
                    </a:lnTo>
                    <a:lnTo>
                      <a:pt x="575" y="202"/>
                    </a:lnTo>
                    <a:lnTo>
                      <a:pt x="575" y="202"/>
                    </a:lnTo>
                    <a:lnTo>
                      <a:pt x="571" y="206"/>
                    </a:lnTo>
                    <a:lnTo>
                      <a:pt x="570" y="207"/>
                    </a:lnTo>
                    <a:lnTo>
                      <a:pt x="570" y="209"/>
                    </a:lnTo>
                    <a:lnTo>
                      <a:pt x="570" y="209"/>
                    </a:lnTo>
                    <a:lnTo>
                      <a:pt x="571" y="213"/>
                    </a:lnTo>
                    <a:lnTo>
                      <a:pt x="575" y="216"/>
                    </a:lnTo>
                    <a:lnTo>
                      <a:pt x="578" y="220"/>
                    </a:lnTo>
                    <a:lnTo>
                      <a:pt x="580" y="222"/>
                    </a:lnTo>
                    <a:lnTo>
                      <a:pt x="580" y="222"/>
                    </a:lnTo>
                    <a:lnTo>
                      <a:pt x="585" y="231"/>
                    </a:lnTo>
                    <a:lnTo>
                      <a:pt x="590" y="240"/>
                    </a:lnTo>
                    <a:lnTo>
                      <a:pt x="590" y="240"/>
                    </a:lnTo>
                    <a:lnTo>
                      <a:pt x="594" y="248"/>
                    </a:lnTo>
                    <a:lnTo>
                      <a:pt x="596" y="255"/>
                    </a:lnTo>
                    <a:lnTo>
                      <a:pt x="594" y="263"/>
                    </a:lnTo>
                    <a:lnTo>
                      <a:pt x="592" y="271"/>
                    </a:lnTo>
                    <a:lnTo>
                      <a:pt x="592" y="271"/>
                    </a:lnTo>
                    <a:lnTo>
                      <a:pt x="589" y="274"/>
                    </a:lnTo>
                    <a:lnTo>
                      <a:pt x="584" y="277"/>
                    </a:lnTo>
                    <a:lnTo>
                      <a:pt x="580" y="278"/>
                    </a:lnTo>
                    <a:lnTo>
                      <a:pt x="575" y="278"/>
                    </a:lnTo>
                    <a:lnTo>
                      <a:pt x="570" y="278"/>
                    </a:lnTo>
                    <a:lnTo>
                      <a:pt x="565" y="280"/>
                    </a:lnTo>
                    <a:lnTo>
                      <a:pt x="561" y="282"/>
                    </a:lnTo>
                    <a:lnTo>
                      <a:pt x="559" y="287"/>
                    </a:lnTo>
                    <a:lnTo>
                      <a:pt x="559" y="287"/>
                    </a:lnTo>
                    <a:lnTo>
                      <a:pt x="559" y="292"/>
                    </a:lnTo>
                    <a:lnTo>
                      <a:pt x="559" y="296"/>
                    </a:lnTo>
                    <a:lnTo>
                      <a:pt x="560" y="300"/>
                    </a:lnTo>
                    <a:lnTo>
                      <a:pt x="561" y="303"/>
                    </a:lnTo>
                    <a:lnTo>
                      <a:pt x="564" y="305"/>
                    </a:lnTo>
                    <a:lnTo>
                      <a:pt x="567" y="308"/>
                    </a:lnTo>
                    <a:lnTo>
                      <a:pt x="576" y="309"/>
                    </a:lnTo>
                    <a:lnTo>
                      <a:pt x="576" y="309"/>
                    </a:lnTo>
                    <a:lnTo>
                      <a:pt x="583" y="310"/>
                    </a:lnTo>
                    <a:lnTo>
                      <a:pt x="589" y="309"/>
                    </a:lnTo>
                    <a:lnTo>
                      <a:pt x="596" y="309"/>
                    </a:lnTo>
                    <a:lnTo>
                      <a:pt x="602" y="310"/>
                    </a:lnTo>
                    <a:lnTo>
                      <a:pt x="602" y="310"/>
                    </a:lnTo>
                    <a:lnTo>
                      <a:pt x="607" y="313"/>
                    </a:lnTo>
                    <a:lnTo>
                      <a:pt x="610" y="317"/>
                    </a:lnTo>
                    <a:lnTo>
                      <a:pt x="610" y="320"/>
                    </a:lnTo>
                    <a:lnTo>
                      <a:pt x="610" y="324"/>
                    </a:lnTo>
                    <a:lnTo>
                      <a:pt x="607" y="328"/>
                    </a:lnTo>
                    <a:lnTo>
                      <a:pt x="604" y="332"/>
                    </a:lnTo>
                    <a:lnTo>
                      <a:pt x="597" y="341"/>
                    </a:lnTo>
                    <a:lnTo>
                      <a:pt x="587" y="350"/>
                    </a:lnTo>
                    <a:lnTo>
                      <a:pt x="575" y="357"/>
                    </a:lnTo>
                    <a:lnTo>
                      <a:pt x="566" y="363"/>
                    </a:lnTo>
                    <a:lnTo>
                      <a:pt x="560" y="365"/>
                    </a:lnTo>
                    <a:lnTo>
                      <a:pt x="560" y="365"/>
                    </a:lnTo>
                    <a:lnTo>
                      <a:pt x="555" y="366"/>
                    </a:lnTo>
                    <a:lnTo>
                      <a:pt x="551" y="369"/>
                    </a:lnTo>
                    <a:lnTo>
                      <a:pt x="551" y="369"/>
                    </a:lnTo>
                    <a:lnTo>
                      <a:pt x="548" y="373"/>
                    </a:lnTo>
                    <a:lnTo>
                      <a:pt x="548" y="375"/>
                    </a:lnTo>
                    <a:lnTo>
                      <a:pt x="550" y="378"/>
                    </a:lnTo>
                    <a:lnTo>
                      <a:pt x="552" y="379"/>
                    </a:lnTo>
                    <a:lnTo>
                      <a:pt x="561" y="383"/>
                    </a:lnTo>
                    <a:lnTo>
                      <a:pt x="566" y="384"/>
                    </a:lnTo>
                    <a:lnTo>
                      <a:pt x="566" y="384"/>
                    </a:lnTo>
                    <a:lnTo>
                      <a:pt x="570" y="387"/>
                    </a:lnTo>
                    <a:lnTo>
                      <a:pt x="573" y="391"/>
                    </a:lnTo>
                    <a:lnTo>
                      <a:pt x="575" y="395"/>
                    </a:lnTo>
                    <a:lnTo>
                      <a:pt x="579" y="397"/>
                    </a:lnTo>
                    <a:lnTo>
                      <a:pt x="579" y="397"/>
                    </a:lnTo>
                    <a:lnTo>
                      <a:pt x="583" y="401"/>
                    </a:lnTo>
                    <a:lnTo>
                      <a:pt x="588" y="402"/>
                    </a:lnTo>
                    <a:lnTo>
                      <a:pt x="592" y="405"/>
                    </a:lnTo>
                    <a:lnTo>
                      <a:pt x="594" y="410"/>
                    </a:lnTo>
                    <a:lnTo>
                      <a:pt x="594" y="410"/>
                    </a:lnTo>
                    <a:lnTo>
                      <a:pt x="596" y="412"/>
                    </a:lnTo>
                    <a:lnTo>
                      <a:pt x="596" y="416"/>
                    </a:lnTo>
                    <a:lnTo>
                      <a:pt x="594" y="419"/>
                    </a:lnTo>
                    <a:lnTo>
                      <a:pt x="593" y="423"/>
                    </a:lnTo>
                    <a:lnTo>
                      <a:pt x="588" y="426"/>
                    </a:lnTo>
                    <a:lnTo>
                      <a:pt x="581" y="430"/>
                    </a:lnTo>
                    <a:lnTo>
                      <a:pt x="581" y="430"/>
                    </a:lnTo>
                    <a:lnTo>
                      <a:pt x="578" y="432"/>
                    </a:lnTo>
                    <a:lnTo>
                      <a:pt x="573" y="433"/>
                    </a:lnTo>
                    <a:lnTo>
                      <a:pt x="569" y="433"/>
                    </a:lnTo>
                    <a:lnTo>
                      <a:pt x="565" y="432"/>
                    </a:lnTo>
                    <a:lnTo>
                      <a:pt x="565" y="432"/>
                    </a:lnTo>
                    <a:lnTo>
                      <a:pt x="557" y="426"/>
                    </a:lnTo>
                    <a:lnTo>
                      <a:pt x="553" y="425"/>
                    </a:lnTo>
                    <a:lnTo>
                      <a:pt x="548" y="426"/>
                    </a:lnTo>
                    <a:lnTo>
                      <a:pt x="548" y="426"/>
                    </a:lnTo>
                    <a:lnTo>
                      <a:pt x="546" y="429"/>
                    </a:lnTo>
                    <a:lnTo>
                      <a:pt x="544" y="434"/>
                    </a:lnTo>
                    <a:lnTo>
                      <a:pt x="544" y="438"/>
                    </a:lnTo>
                    <a:lnTo>
                      <a:pt x="546" y="442"/>
                    </a:lnTo>
                    <a:lnTo>
                      <a:pt x="546" y="442"/>
                    </a:lnTo>
                    <a:lnTo>
                      <a:pt x="548" y="447"/>
                    </a:lnTo>
                    <a:lnTo>
                      <a:pt x="553" y="453"/>
                    </a:lnTo>
                    <a:lnTo>
                      <a:pt x="556" y="460"/>
                    </a:lnTo>
                    <a:lnTo>
                      <a:pt x="557" y="463"/>
                    </a:lnTo>
                    <a:lnTo>
                      <a:pt x="556" y="466"/>
                    </a:lnTo>
                    <a:lnTo>
                      <a:pt x="556" y="466"/>
                    </a:lnTo>
                    <a:lnTo>
                      <a:pt x="553" y="474"/>
                    </a:lnTo>
                    <a:lnTo>
                      <a:pt x="551" y="483"/>
                    </a:lnTo>
                    <a:lnTo>
                      <a:pt x="548" y="490"/>
                    </a:lnTo>
                    <a:lnTo>
                      <a:pt x="547" y="494"/>
                    </a:lnTo>
                    <a:lnTo>
                      <a:pt x="544" y="497"/>
                    </a:lnTo>
                    <a:lnTo>
                      <a:pt x="544" y="497"/>
                    </a:lnTo>
                    <a:lnTo>
                      <a:pt x="541" y="499"/>
                    </a:lnTo>
                    <a:lnTo>
                      <a:pt x="536" y="500"/>
                    </a:lnTo>
                    <a:lnTo>
                      <a:pt x="525" y="500"/>
                    </a:lnTo>
                    <a:lnTo>
                      <a:pt x="525" y="500"/>
                    </a:lnTo>
                    <a:lnTo>
                      <a:pt x="513" y="502"/>
                    </a:lnTo>
                    <a:lnTo>
                      <a:pt x="498" y="502"/>
                    </a:lnTo>
                    <a:lnTo>
                      <a:pt x="498" y="502"/>
                    </a:lnTo>
                    <a:lnTo>
                      <a:pt x="488" y="497"/>
                    </a:lnTo>
                    <a:lnTo>
                      <a:pt x="482" y="495"/>
                    </a:lnTo>
                    <a:lnTo>
                      <a:pt x="477" y="495"/>
                    </a:lnTo>
                    <a:lnTo>
                      <a:pt x="477" y="495"/>
                    </a:lnTo>
                    <a:lnTo>
                      <a:pt x="473" y="497"/>
                    </a:lnTo>
                    <a:lnTo>
                      <a:pt x="472" y="499"/>
                    </a:lnTo>
                    <a:lnTo>
                      <a:pt x="468" y="506"/>
                    </a:lnTo>
                    <a:lnTo>
                      <a:pt x="463" y="521"/>
                    </a:lnTo>
                    <a:lnTo>
                      <a:pt x="463" y="521"/>
                    </a:lnTo>
                    <a:lnTo>
                      <a:pt x="461" y="525"/>
                    </a:lnTo>
                    <a:lnTo>
                      <a:pt x="461" y="530"/>
                    </a:lnTo>
                    <a:lnTo>
                      <a:pt x="463" y="540"/>
                    </a:lnTo>
                    <a:lnTo>
                      <a:pt x="465" y="549"/>
                    </a:lnTo>
                    <a:lnTo>
                      <a:pt x="468" y="558"/>
                    </a:lnTo>
                    <a:lnTo>
                      <a:pt x="468" y="558"/>
                    </a:lnTo>
                    <a:lnTo>
                      <a:pt x="468" y="563"/>
                    </a:lnTo>
                    <a:lnTo>
                      <a:pt x="467" y="568"/>
                    </a:lnTo>
                    <a:lnTo>
                      <a:pt x="464" y="572"/>
                    </a:lnTo>
                    <a:lnTo>
                      <a:pt x="460" y="576"/>
                    </a:lnTo>
                    <a:lnTo>
                      <a:pt x="456" y="577"/>
                    </a:lnTo>
                    <a:lnTo>
                      <a:pt x="452" y="578"/>
                    </a:lnTo>
                    <a:lnTo>
                      <a:pt x="447" y="578"/>
                    </a:lnTo>
                    <a:lnTo>
                      <a:pt x="442" y="576"/>
                    </a:lnTo>
                    <a:lnTo>
                      <a:pt x="442" y="576"/>
                    </a:lnTo>
                    <a:lnTo>
                      <a:pt x="436" y="571"/>
                    </a:lnTo>
                    <a:lnTo>
                      <a:pt x="430" y="564"/>
                    </a:lnTo>
                    <a:lnTo>
                      <a:pt x="430" y="564"/>
                    </a:lnTo>
                    <a:lnTo>
                      <a:pt x="403" y="531"/>
                    </a:lnTo>
                    <a:lnTo>
                      <a:pt x="403" y="531"/>
                    </a:lnTo>
                    <a:lnTo>
                      <a:pt x="398" y="527"/>
                    </a:lnTo>
                    <a:lnTo>
                      <a:pt x="395" y="525"/>
                    </a:lnTo>
                    <a:lnTo>
                      <a:pt x="392" y="525"/>
                    </a:lnTo>
                    <a:lnTo>
                      <a:pt x="392" y="525"/>
                    </a:lnTo>
                    <a:lnTo>
                      <a:pt x="389" y="525"/>
                    </a:lnTo>
                    <a:lnTo>
                      <a:pt x="386" y="526"/>
                    </a:lnTo>
                    <a:lnTo>
                      <a:pt x="380" y="530"/>
                    </a:lnTo>
                    <a:lnTo>
                      <a:pt x="376" y="538"/>
                    </a:lnTo>
                    <a:lnTo>
                      <a:pt x="372" y="546"/>
                    </a:lnTo>
                    <a:lnTo>
                      <a:pt x="367" y="566"/>
                    </a:lnTo>
                    <a:lnTo>
                      <a:pt x="364" y="573"/>
                    </a:lnTo>
                    <a:lnTo>
                      <a:pt x="362" y="578"/>
                    </a:lnTo>
                    <a:lnTo>
                      <a:pt x="362" y="578"/>
                    </a:lnTo>
                    <a:lnTo>
                      <a:pt x="354" y="590"/>
                    </a:lnTo>
                    <a:lnTo>
                      <a:pt x="349" y="596"/>
                    </a:lnTo>
                    <a:lnTo>
                      <a:pt x="343" y="601"/>
                    </a:lnTo>
                    <a:lnTo>
                      <a:pt x="338" y="605"/>
                    </a:lnTo>
                    <a:lnTo>
                      <a:pt x="330" y="606"/>
                    </a:lnTo>
                    <a:lnTo>
                      <a:pt x="323" y="605"/>
                    </a:lnTo>
                    <a:lnTo>
                      <a:pt x="321" y="604"/>
                    </a:lnTo>
                    <a:lnTo>
                      <a:pt x="317" y="601"/>
                    </a:lnTo>
                    <a:lnTo>
                      <a:pt x="317" y="601"/>
                    </a:lnTo>
                    <a:lnTo>
                      <a:pt x="312" y="594"/>
                    </a:lnTo>
                    <a:lnTo>
                      <a:pt x="309" y="586"/>
                    </a:lnTo>
                    <a:lnTo>
                      <a:pt x="308" y="577"/>
                    </a:lnTo>
                    <a:lnTo>
                      <a:pt x="307" y="568"/>
                    </a:lnTo>
                    <a:lnTo>
                      <a:pt x="309" y="550"/>
                    </a:lnTo>
                    <a:lnTo>
                      <a:pt x="312" y="534"/>
                    </a:lnTo>
                    <a:lnTo>
                      <a:pt x="312" y="534"/>
                    </a:lnTo>
                    <a:lnTo>
                      <a:pt x="312" y="530"/>
                    </a:lnTo>
                    <a:lnTo>
                      <a:pt x="312" y="527"/>
                    </a:lnTo>
                    <a:lnTo>
                      <a:pt x="312" y="527"/>
                    </a:lnTo>
                    <a:lnTo>
                      <a:pt x="311" y="526"/>
                    </a:lnTo>
                    <a:lnTo>
                      <a:pt x="309" y="525"/>
                    </a:lnTo>
                    <a:lnTo>
                      <a:pt x="304" y="523"/>
                    </a:lnTo>
                    <a:lnTo>
                      <a:pt x="299" y="525"/>
                    </a:lnTo>
                    <a:lnTo>
                      <a:pt x="293" y="527"/>
                    </a:lnTo>
                    <a:lnTo>
                      <a:pt x="281" y="534"/>
                    </a:lnTo>
                    <a:lnTo>
                      <a:pt x="274" y="539"/>
                    </a:lnTo>
                    <a:lnTo>
                      <a:pt x="274" y="539"/>
                    </a:lnTo>
                    <a:lnTo>
                      <a:pt x="258" y="552"/>
                    </a:lnTo>
                    <a:lnTo>
                      <a:pt x="251" y="558"/>
                    </a:lnTo>
                    <a:lnTo>
                      <a:pt x="247" y="561"/>
                    </a:lnTo>
                    <a:lnTo>
                      <a:pt x="242" y="561"/>
                    </a:lnTo>
                    <a:lnTo>
                      <a:pt x="242" y="561"/>
                    </a:lnTo>
                    <a:lnTo>
                      <a:pt x="237" y="561"/>
                    </a:lnTo>
                    <a:lnTo>
                      <a:pt x="233" y="559"/>
                    </a:lnTo>
                    <a:lnTo>
                      <a:pt x="232" y="555"/>
                    </a:lnTo>
                    <a:lnTo>
                      <a:pt x="230" y="552"/>
                    </a:lnTo>
                    <a:lnTo>
                      <a:pt x="229" y="541"/>
                    </a:lnTo>
                    <a:lnTo>
                      <a:pt x="229" y="534"/>
                    </a:lnTo>
                    <a:lnTo>
                      <a:pt x="229" y="534"/>
                    </a:lnTo>
                    <a:lnTo>
                      <a:pt x="232" y="526"/>
                    </a:lnTo>
                    <a:lnTo>
                      <a:pt x="234" y="520"/>
                    </a:lnTo>
                    <a:lnTo>
                      <a:pt x="235" y="512"/>
                    </a:lnTo>
                    <a:lnTo>
                      <a:pt x="235" y="508"/>
                    </a:lnTo>
                    <a:lnTo>
                      <a:pt x="233" y="506"/>
                    </a:lnTo>
                    <a:lnTo>
                      <a:pt x="233" y="506"/>
                    </a:lnTo>
                    <a:lnTo>
                      <a:pt x="230" y="503"/>
                    </a:lnTo>
                    <a:lnTo>
                      <a:pt x="226" y="502"/>
                    </a:lnTo>
                    <a:lnTo>
                      <a:pt x="223" y="500"/>
                    </a:lnTo>
                    <a:lnTo>
                      <a:pt x="219" y="502"/>
                    </a:lnTo>
                    <a:lnTo>
                      <a:pt x="202" y="506"/>
                    </a:lnTo>
                    <a:lnTo>
                      <a:pt x="202" y="506"/>
                    </a:lnTo>
                    <a:lnTo>
                      <a:pt x="187" y="511"/>
                    </a:lnTo>
                    <a:lnTo>
                      <a:pt x="173" y="516"/>
                    </a:lnTo>
                    <a:lnTo>
                      <a:pt x="173" y="516"/>
                    </a:lnTo>
                    <a:lnTo>
                      <a:pt x="159" y="520"/>
                    </a:lnTo>
                    <a:lnTo>
                      <a:pt x="152" y="522"/>
                    </a:lnTo>
                    <a:lnTo>
                      <a:pt x="145" y="523"/>
                    </a:lnTo>
                    <a:lnTo>
                      <a:pt x="145" y="523"/>
                    </a:lnTo>
                    <a:lnTo>
                      <a:pt x="140" y="523"/>
                    </a:lnTo>
                    <a:lnTo>
                      <a:pt x="136" y="522"/>
                    </a:lnTo>
                    <a:lnTo>
                      <a:pt x="134" y="521"/>
                    </a:lnTo>
                    <a:lnTo>
                      <a:pt x="132" y="520"/>
                    </a:lnTo>
                    <a:lnTo>
                      <a:pt x="131" y="513"/>
                    </a:lnTo>
                    <a:lnTo>
                      <a:pt x="129" y="504"/>
                    </a:lnTo>
                    <a:lnTo>
                      <a:pt x="129" y="504"/>
                    </a:lnTo>
                    <a:lnTo>
                      <a:pt x="127" y="500"/>
                    </a:lnTo>
                    <a:lnTo>
                      <a:pt x="123" y="497"/>
                    </a:lnTo>
                    <a:lnTo>
                      <a:pt x="114" y="492"/>
                    </a:lnTo>
                    <a:lnTo>
                      <a:pt x="109" y="489"/>
                    </a:lnTo>
                    <a:lnTo>
                      <a:pt x="106" y="485"/>
                    </a:lnTo>
                    <a:lnTo>
                      <a:pt x="104" y="480"/>
                    </a:lnTo>
                    <a:lnTo>
                      <a:pt x="104" y="474"/>
                    </a:lnTo>
                    <a:lnTo>
                      <a:pt x="104" y="474"/>
                    </a:lnTo>
                    <a:lnTo>
                      <a:pt x="106" y="469"/>
                    </a:lnTo>
                    <a:lnTo>
                      <a:pt x="109" y="463"/>
                    </a:lnTo>
                    <a:lnTo>
                      <a:pt x="115" y="455"/>
                    </a:lnTo>
                    <a:lnTo>
                      <a:pt x="115" y="455"/>
                    </a:lnTo>
                    <a:lnTo>
                      <a:pt x="122" y="449"/>
                    </a:lnTo>
                    <a:lnTo>
                      <a:pt x="124" y="446"/>
                    </a:lnTo>
                    <a:lnTo>
                      <a:pt x="126" y="443"/>
                    </a:lnTo>
                    <a:lnTo>
                      <a:pt x="126" y="443"/>
                    </a:lnTo>
                    <a:lnTo>
                      <a:pt x="127" y="440"/>
                    </a:lnTo>
                    <a:lnTo>
                      <a:pt x="127" y="440"/>
                    </a:lnTo>
                    <a:lnTo>
                      <a:pt x="128" y="437"/>
                    </a:lnTo>
                    <a:lnTo>
                      <a:pt x="129" y="434"/>
                    </a:lnTo>
                    <a:lnTo>
                      <a:pt x="128" y="432"/>
                    </a:lnTo>
                    <a:lnTo>
                      <a:pt x="128" y="432"/>
                    </a:lnTo>
                    <a:lnTo>
                      <a:pt x="127" y="429"/>
                    </a:lnTo>
                    <a:lnTo>
                      <a:pt x="123" y="426"/>
                    </a:lnTo>
                    <a:lnTo>
                      <a:pt x="119" y="426"/>
                    </a:lnTo>
                    <a:lnTo>
                      <a:pt x="114" y="426"/>
                    </a:lnTo>
                    <a:lnTo>
                      <a:pt x="104" y="426"/>
                    </a:lnTo>
                    <a:lnTo>
                      <a:pt x="96" y="426"/>
                    </a:lnTo>
                    <a:lnTo>
                      <a:pt x="96" y="426"/>
                    </a:lnTo>
                    <a:lnTo>
                      <a:pt x="80" y="425"/>
                    </a:lnTo>
                    <a:lnTo>
                      <a:pt x="72" y="423"/>
                    </a:lnTo>
                    <a:lnTo>
                      <a:pt x="68" y="421"/>
                    </a:lnTo>
                    <a:lnTo>
                      <a:pt x="65" y="419"/>
                    </a:lnTo>
                    <a:lnTo>
                      <a:pt x="65" y="419"/>
                    </a:lnTo>
                    <a:lnTo>
                      <a:pt x="63" y="416"/>
                    </a:lnTo>
                    <a:lnTo>
                      <a:pt x="62" y="412"/>
                    </a:lnTo>
                    <a:lnTo>
                      <a:pt x="62" y="409"/>
                    </a:lnTo>
                    <a:lnTo>
                      <a:pt x="63" y="405"/>
                    </a:lnTo>
                    <a:lnTo>
                      <a:pt x="63" y="405"/>
                    </a:lnTo>
                    <a:lnTo>
                      <a:pt x="64" y="398"/>
                    </a:lnTo>
                    <a:lnTo>
                      <a:pt x="68" y="392"/>
                    </a:lnTo>
                    <a:lnTo>
                      <a:pt x="71" y="386"/>
                    </a:lnTo>
                    <a:lnTo>
                      <a:pt x="71" y="383"/>
                    </a:lnTo>
                    <a:lnTo>
                      <a:pt x="71" y="380"/>
                    </a:lnTo>
                    <a:lnTo>
                      <a:pt x="71" y="380"/>
                    </a:lnTo>
                    <a:lnTo>
                      <a:pt x="69" y="378"/>
                    </a:lnTo>
                    <a:lnTo>
                      <a:pt x="65" y="377"/>
                    </a:lnTo>
                    <a:lnTo>
                      <a:pt x="63" y="377"/>
                    </a:lnTo>
                    <a:lnTo>
                      <a:pt x="59" y="377"/>
                    </a:lnTo>
                    <a:lnTo>
                      <a:pt x="51" y="379"/>
                    </a:lnTo>
                    <a:lnTo>
                      <a:pt x="45" y="382"/>
                    </a:lnTo>
                    <a:lnTo>
                      <a:pt x="45" y="382"/>
                    </a:lnTo>
                    <a:lnTo>
                      <a:pt x="37" y="383"/>
                    </a:lnTo>
                    <a:lnTo>
                      <a:pt x="25" y="383"/>
                    </a:lnTo>
                    <a:lnTo>
                      <a:pt x="18" y="383"/>
                    </a:lnTo>
                    <a:lnTo>
                      <a:pt x="14" y="382"/>
                    </a:lnTo>
                    <a:lnTo>
                      <a:pt x="11" y="380"/>
                    </a:lnTo>
                    <a:lnTo>
                      <a:pt x="11" y="379"/>
                    </a:lnTo>
                    <a:lnTo>
                      <a:pt x="11" y="377"/>
                    </a:lnTo>
                    <a:lnTo>
                      <a:pt x="11" y="377"/>
                    </a:lnTo>
                    <a:lnTo>
                      <a:pt x="16" y="368"/>
                    </a:lnTo>
                    <a:lnTo>
                      <a:pt x="22" y="360"/>
                    </a:lnTo>
                    <a:lnTo>
                      <a:pt x="36" y="345"/>
                    </a:lnTo>
                    <a:lnTo>
                      <a:pt x="36" y="345"/>
                    </a:lnTo>
                    <a:lnTo>
                      <a:pt x="44" y="338"/>
                    </a:lnTo>
                    <a:lnTo>
                      <a:pt x="51" y="333"/>
                    </a:lnTo>
                    <a:lnTo>
                      <a:pt x="59" y="328"/>
                    </a:lnTo>
                    <a:lnTo>
                      <a:pt x="65" y="320"/>
                    </a:lnTo>
                    <a:lnTo>
                      <a:pt x="65" y="320"/>
                    </a:lnTo>
                    <a:lnTo>
                      <a:pt x="68" y="317"/>
                    </a:lnTo>
                    <a:lnTo>
                      <a:pt x="67" y="313"/>
                    </a:lnTo>
                    <a:lnTo>
                      <a:pt x="65" y="309"/>
                    </a:lnTo>
                    <a:lnTo>
                      <a:pt x="62" y="305"/>
                    </a:lnTo>
                    <a:lnTo>
                      <a:pt x="53" y="299"/>
                    </a:lnTo>
                    <a:lnTo>
                      <a:pt x="45" y="295"/>
                    </a:lnTo>
                    <a:lnTo>
                      <a:pt x="45" y="295"/>
                    </a:lnTo>
                    <a:lnTo>
                      <a:pt x="34" y="289"/>
                    </a:lnTo>
                    <a:lnTo>
                      <a:pt x="28" y="285"/>
                    </a:lnTo>
                    <a:lnTo>
                      <a:pt x="23" y="281"/>
                    </a:lnTo>
                    <a:lnTo>
                      <a:pt x="21" y="277"/>
                    </a:lnTo>
                    <a:lnTo>
                      <a:pt x="21" y="272"/>
                    </a:lnTo>
                    <a:lnTo>
                      <a:pt x="25" y="268"/>
                    </a:lnTo>
                    <a:lnTo>
                      <a:pt x="31" y="263"/>
                    </a:lnTo>
                    <a:lnTo>
                      <a:pt x="31" y="263"/>
                    </a:lnTo>
                    <a:lnTo>
                      <a:pt x="40" y="257"/>
                    </a:lnTo>
                    <a:lnTo>
                      <a:pt x="44" y="253"/>
                    </a:lnTo>
                    <a:lnTo>
                      <a:pt x="45" y="250"/>
                    </a:lnTo>
                    <a:lnTo>
                      <a:pt x="45" y="248"/>
                    </a:lnTo>
                    <a:lnTo>
                      <a:pt x="45" y="248"/>
                    </a:lnTo>
                    <a:lnTo>
                      <a:pt x="43" y="245"/>
                    </a:lnTo>
                    <a:lnTo>
                      <a:pt x="39" y="243"/>
                    </a:lnTo>
                    <a:lnTo>
                      <a:pt x="28" y="240"/>
                    </a:lnTo>
                    <a:lnTo>
                      <a:pt x="17" y="237"/>
                    </a:lnTo>
                    <a:lnTo>
                      <a:pt x="8" y="236"/>
                    </a:lnTo>
                    <a:lnTo>
                      <a:pt x="8" y="236"/>
                    </a:lnTo>
                    <a:lnTo>
                      <a:pt x="4" y="234"/>
                    </a:lnTo>
                    <a:lnTo>
                      <a:pt x="2" y="231"/>
                    </a:lnTo>
                    <a:lnTo>
                      <a:pt x="0" y="230"/>
                    </a:lnTo>
                    <a:lnTo>
                      <a:pt x="0" y="230"/>
                    </a:lnTo>
                    <a:lnTo>
                      <a:pt x="0" y="226"/>
                    </a:lnTo>
                    <a:lnTo>
                      <a:pt x="0" y="223"/>
                    </a:lnTo>
                    <a:lnTo>
                      <a:pt x="3" y="220"/>
                    </a:lnTo>
                    <a:lnTo>
                      <a:pt x="7" y="216"/>
                    </a:lnTo>
                    <a:lnTo>
                      <a:pt x="13" y="212"/>
                    </a:lnTo>
                    <a:lnTo>
                      <a:pt x="27" y="208"/>
                    </a:lnTo>
                    <a:lnTo>
                      <a:pt x="39" y="207"/>
                    </a:lnTo>
                    <a:lnTo>
                      <a:pt x="39" y="207"/>
                    </a:lnTo>
                    <a:lnTo>
                      <a:pt x="55" y="206"/>
                    </a:lnTo>
                    <a:lnTo>
                      <a:pt x="64" y="206"/>
                    </a:lnTo>
                    <a:lnTo>
                      <a:pt x="72" y="203"/>
                    </a:lnTo>
                    <a:lnTo>
                      <a:pt x="80" y="200"/>
                    </a:lnTo>
                    <a:lnTo>
                      <a:pt x="86" y="195"/>
                    </a:lnTo>
                    <a:lnTo>
                      <a:pt x="91" y="190"/>
                    </a:lnTo>
                    <a:lnTo>
                      <a:pt x="96" y="181"/>
                    </a:lnTo>
                    <a:lnTo>
                      <a:pt x="96" y="181"/>
                    </a:lnTo>
                    <a:lnTo>
                      <a:pt x="97" y="174"/>
                    </a:lnTo>
                    <a:lnTo>
                      <a:pt x="99" y="166"/>
                    </a:lnTo>
                    <a:lnTo>
                      <a:pt x="99" y="149"/>
                    </a:lnTo>
                    <a:lnTo>
                      <a:pt x="100" y="142"/>
                    </a:lnTo>
                    <a:lnTo>
                      <a:pt x="101" y="134"/>
                    </a:lnTo>
                    <a:lnTo>
                      <a:pt x="105" y="128"/>
                    </a:lnTo>
                    <a:lnTo>
                      <a:pt x="110" y="121"/>
                    </a:lnTo>
                    <a:lnTo>
                      <a:pt x="110" y="121"/>
                    </a:lnTo>
                    <a:lnTo>
                      <a:pt x="115" y="117"/>
                    </a:lnTo>
                    <a:lnTo>
                      <a:pt x="120" y="116"/>
                    </a:lnTo>
                    <a:lnTo>
                      <a:pt x="124" y="116"/>
                    </a:lnTo>
                    <a:lnTo>
                      <a:pt x="128" y="117"/>
                    </a:lnTo>
                    <a:lnTo>
                      <a:pt x="137" y="121"/>
                    </a:lnTo>
                    <a:lnTo>
                      <a:pt x="146" y="125"/>
                    </a:lnTo>
                    <a:lnTo>
                      <a:pt x="146" y="125"/>
                    </a:lnTo>
                    <a:lnTo>
                      <a:pt x="154" y="125"/>
                    </a:lnTo>
                    <a:lnTo>
                      <a:pt x="159" y="123"/>
                    </a:lnTo>
                    <a:lnTo>
                      <a:pt x="163" y="117"/>
                    </a:lnTo>
                    <a:lnTo>
                      <a:pt x="165" y="112"/>
                    </a:lnTo>
                    <a:lnTo>
                      <a:pt x="166" y="105"/>
                    </a:lnTo>
                    <a:lnTo>
                      <a:pt x="166" y="98"/>
                    </a:lnTo>
                    <a:lnTo>
                      <a:pt x="165" y="85"/>
                    </a:lnTo>
                    <a:lnTo>
                      <a:pt x="165" y="85"/>
                    </a:lnTo>
                    <a:lnTo>
                      <a:pt x="165" y="80"/>
                    </a:lnTo>
                    <a:lnTo>
                      <a:pt x="166" y="75"/>
                    </a:lnTo>
                    <a:lnTo>
                      <a:pt x="169" y="70"/>
                    </a:lnTo>
                    <a:lnTo>
                      <a:pt x="173" y="66"/>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28" name="Freeform 73">
                <a:extLst>
                  <a:ext uri="{FF2B5EF4-FFF2-40B4-BE49-F238E27FC236}">
                    <a16:creationId xmlns:a16="http://schemas.microsoft.com/office/drawing/2014/main" id="{9E7F311D-E21D-45F8-8499-D2A878069993}"/>
                  </a:ext>
                </a:extLst>
              </p:cNvPr>
              <p:cNvSpPr>
                <a:spLocks/>
              </p:cNvSpPr>
              <p:nvPr/>
            </p:nvSpPr>
            <p:spPr bwMode="auto">
              <a:xfrm>
                <a:off x="7149307" y="6886215"/>
                <a:ext cx="968375" cy="962025"/>
              </a:xfrm>
              <a:custGeom>
                <a:avLst/>
                <a:gdLst>
                  <a:gd name="T0" fmla="*/ 191 w 610"/>
                  <a:gd name="T1" fmla="*/ 74 h 606"/>
                  <a:gd name="T2" fmla="*/ 230 w 610"/>
                  <a:gd name="T3" fmla="*/ 84 h 606"/>
                  <a:gd name="T4" fmla="*/ 237 w 610"/>
                  <a:gd name="T5" fmla="*/ 51 h 606"/>
                  <a:gd name="T6" fmla="*/ 252 w 610"/>
                  <a:gd name="T7" fmla="*/ 36 h 606"/>
                  <a:gd name="T8" fmla="*/ 292 w 610"/>
                  <a:gd name="T9" fmla="*/ 62 h 606"/>
                  <a:gd name="T10" fmla="*/ 316 w 610"/>
                  <a:gd name="T11" fmla="*/ 15 h 606"/>
                  <a:gd name="T12" fmla="*/ 354 w 610"/>
                  <a:gd name="T13" fmla="*/ 6 h 606"/>
                  <a:gd name="T14" fmla="*/ 376 w 610"/>
                  <a:gd name="T15" fmla="*/ 56 h 606"/>
                  <a:gd name="T16" fmla="*/ 421 w 610"/>
                  <a:gd name="T17" fmla="*/ 62 h 606"/>
                  <a:gd name="T18" fmla="*/ 465 w 610"/>
                  <a:gd name="T19" fmla="*/ 47 h 606"/>
                  <a:gd name="T20" fmla="*/ 470 w 610"/>
                  <a:gd name="T21" fmla="*/ 87 h 606"/>
                  <a:gd name="T22" fmla="*/ 493 w 610"/>
                  <a:gd name="T23" fmla="*/ 125 h 606"/>
                  <a:gd name="T24" fmla="*/ 533 w 610"/>
                  <a:gd name="T25" fmla="*/ 112 h 606"/>
                  <a:gd name="T26" fmla="*/ 524 w 610"/>
                  <a:gd name="T27" fmla="*/ 140 h 606"/>
                  <a:gd name="T28" fmla="*/ 510 w 610"/>
                  <a:gd name="T29" fmla="*/ 172 h 606"/>
                  <a:gd name="T30" fmla="*/ 547 w 610"/>
                  <a:gd name="T31" fmla="*/ 174 h 606"/>
                  <a:gd name="T32" fmla="*/ 593 w 610"/>
                  <a:gd name="T33" fmla="*/ 147 h 606"/>
                  <a:gd name="T34" fmla="*/ 583 w 610"/>
                  <a:gd name="T35" fmla="*/ 193 h 606"/>
                  <a:gd name="T36" fmla="*/ 575 w 610"/>
                  <a:gd name="T37" fmla="*/ 216 h 606"/>
                  <a:gd name="T38" fmla="*/ 596 w 610"/>
                  <a:gd name="T39" fmla="*/ 255 h 606"/>
                  <a:gd name="T40" fmla="*/ 570 w 610"/>
                  <a:gd name="T41" fmla="*/ 278 h 606"/>
                  <a:gd name="T42" fmla="*/ 561 w 610"/>
                  <a:gd name="T43" fmla="*/ 303 h 606"/>
                  <a:gd name="T44" fmla="*/ 602 w 610"/>
                  <a:gd name="T45" fmla="*/ 310 h 606"/>
                  <a:gd name="T46" fmla="*/ 597 w 610"/>
                  <a:gd name="T47" fmla="*/ 341 h 606"/>
                  <a:gd name="T48" fmla="*/ 551 w 610"/>
                  <a:gd name="T49" fmla="*/ 369 h 606"/>
                  <a:gd name="T50" fmla="*/ 570 w 610"/>
                  <a:gd name="T51" fmla="*/ 387 h 606"/>
                  <a:gd name="T52" fmla="*/ 594 w 610"/>
                  <a:gd name="T53" fmla="*/ 410 h 606"/>
                  <a:gd name="T54" fmla="*/ 581 w 610"/>
                  <a:gd name="T55" fmla="*/ 430 h 606"/>
                  <a:gd name="T56" fmla="*/ 548 w 610"/>
                  <a:gd name="T57" fmla="*/ 426 h 606"/>
                  <a:gd name="T58" fmla="*/ 553 w 610"/>
                  <a:gd name="T59" fmla="*/ 453 h 606"/>
                  <a:gd name="T60" fmla="*/ 547 w 610"/>
                  <a:gd name="T61" fmla="*/ 494 h 606"/>
                  <a:gd name="T62" fmla="*/ 498 w 610"/>
                  <a:gd name="T63" fmla="*/ 502 h 606"/>
                  <a:gd name="T64" fmla="*/ 468 w 610"/>
                  <a:gd name="T65" fmla="*/ 506 h 606"/>
                  <a:gd name="T66" fmla="*/ 468 w 610"/>
                  <a:gd name="T67" fmla="*/ 558 h 606"/>
                  <a:gd name="T68" fmla="*/ 442 w 610"/>
                  <a:gd name="T69" fmla="*/ 576 h 606"/>
                  <a:gd name="T70" fmla="*/ 395 w 610"/>
                  <a:gd name="T71" fmla="*/ 525 h 606"/>
                  <a:gd name="T72" fmla="*/ 367 w 610"/>
                  <a:gd name="T73" fmla="*/ 566 h 606"/>
                  <a:gd name="T74" fmla="*/ 330 w 610"/>
                  <a:gd name="T75" fmla="*/ 606 h 606"/>
                  <a:gd name="T76" fmla="*/ 307 w 610"/>
                  <a:gd name="T77" fmla="*/ 568 h 606"/>
                  <a:gd name="T78" fmla="*/ 309 w 610"/>
                  <a:gd name="T79" fmla="*/ 525 h 606"/>
                  <a:gd name="T80" fmla="*/ 251 w 610"/>
                  <a:gd name="T81" fmla="*/ 558 h 606"/>
                  <a:gd name="T82" fmla="*/ 229 w 610"/>
                  <a:gd name="T83" fmla="*/ 541 h 606"/>
                  <a:gd name="T84" fmla="*/ 233 w 610"/>
                  <a:gd name="T85" fmla="*/ 506 h 606"/>
                  <a:gd name="T86" fmla="*/ 173 w 610"/>
                  <a:gd name="T87" fmla="*/ 516 h 606"/>
                  <a:gd name="T88" fmla="*/ 134 w 610"/>
                  <a:gd name="T89" fmla="*/ 521 h 606"/>
                  <a:gd name="T90" fmla="*/ 109 w 610"/>
                  <a:gd name="T91" fmla="*/ 489 h 606"/>
                  <a:gd name="T92" fmla="*/ 115 w 610"/>
                  <a:gd name="T93" fmla="*/ 455 h 606"/>
                  <a:gd name="T94" fmla="*/ 129 w 610"/>
                  <a:gd name="T95" fmla="*/ 434 h 606"/>
                  <a:gd name="T96" fmla="*/ 96 w 610"/>
                  <a:gd name="T97" fmla="*/ 426 h 606"/>
                  <a:gd name="T98" fmla="*/ 62 w 610"/>
                  <a:gd name="T99" fmla="*/ 412 h 606"/>
                  <a:gd name="T100" fmla="*/ 71 w 610"/>
                  <a:gd name="T101" fmla="*/ 380 h 606"/>
                  <a:gd name="T102" fmla="*/ 45 w 610"/>
                  <a:gd name="T103" fmla="*/ 382 h 606"/>
                  <a:gd name="T104" fmla="*/ 11 w 610"/>
                  <a:gd name="T105" fmla="*/ 377 h 606"/>
                  <a:gd name="T106" fmla="*/ 65 w 610"/>
                  <a:gd name="T107" fmla="*/ 320 h 606"/>
                  <a:gd name="T108" fmla="*/ 45 w 610"/>
                  <a:gd name="T109" fmla="*/ 295 h 606"/>
                  <a:gd name="T110" fmla="*/ 31 w 610"/>
                  <a:gd name="T111" fmla="*/ 263 h 606"/>
                  <a:gd name="T112" fmla="*/ 28 w 610"/>
                  <a:gd name="T113" fmla="*/ 240 h 606"/>
                  <a:gd name="T114" fmla="*/ 0 w 610"/>
                  <a:gd name="T115" fmla="*/ 226 h 606"/>
                  <a:gd name="T116" fmla="*/ 55 w 610"/>
                  <a:gd name="T117" fmla="*/ 206 h 606"/>
                  <a:gd name="T118" fmla="*/ 97 w 610"/>
                  <a:gd name="T119" fmla="*/ 174 h 606"/>
                  <a:gd name="T120" fmla="*/ 115 w 610"/>
                  <a:gd name="T121" fmla="*/ 117 h 606"/>
                  <a:gd name="T122" fmla="*/ 159 w 610"/>
                  <a:gd name="T123" fmla="*/ 123 h 606"/>
                  <a:gd name="T124" fmla="*/ 166 w 610"/>
                  <a:gd name="T125" fmla="*/ 75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0" h="606">
                    <a:moveTo>
                      <a:pt x="173" y="66"/>
                    </a:moveTo>
                    <a:lnTo>
                      <a:pt x="173" y="66"/>
                    </a:lnTo>
                    <a:lnTo>
                      <a:pt x="174" y="66"/>
                    </a:lnTo>
                    <a:lnTo>
                      <a:pt x="174" y="66"/>
                    </a:lnTo>
                    <a:lnTo>
                      <a:pt x="177" y="66"/>
                    </a:lnTo>
                    <a:lnTo>
                      <a:pt x="179" y="66"/>
                    </a:lnTo>
                    <a:lnTo>
                      <a:pt x="186" y="70"/>
                    </a:lnTo>
                    <a:lnTo>
                      <a:pt x="191" y="74"/>
                    </a:lnTo>
                    <a:lnTo>
                      <a:pt x="196" y="78"/>
                    </a:lnTo>
                    <a:lnTo>
                      <a:pt x="196" y="78"/>
                    </a:lnTo>
                    <a:lnTo>
                      <a:pt x="203" y="83"/>
                    </a:lnTo>
                    <a:lnTo>
                      <a:pt x="212" y="87"/>
                    </a:lnTo>
                    <a:lnTo>
                      <a:pt x="217" y="88"/>
                    </a:lnTo>
                    <a:lnTo>
                      <a:pt x="223" y="88"/>
                    </a:lnTo>
                    <a:lnTo>
                      <a:pt x="226" y="87"/>
                    </a:lnTo>
                    <a:lnTo>
                      <a:pt x="230" y="84"/>
                    </a:lnTo>
                    <a:lnTo>
                      <a:pt x="230" y="84"/>
                    </a:lnTo>
                    <a:lnTo>
                      <a:pt x="234" y="82"/>
                    </a:lnTo>
                    <a:lnTo>
                      <a:pt x="235" y="78"/>
                    </a:lnTo>
                    <a:lnTo>
                      <a:pt x="237" y="74"/>
                    </a:lnTo>
                    <a:lnTo>
                      <a:pt x="238" y="69"/>
                    </a:lnTo>
                    <a:lnTo>
                      <a:pt x="237" y="60"/>
                    </a:lnTo>
                    <a:lnTo>
                      <a:pt x="237" y="51"/>
                    </a:lnTo>
                    <a:lnTo>
                      <a:pt x="237" y="51"/>
                    </a:lnTo>
                    <a:lnTo>
                      <a:pt x="235" y="42"/>
                    </a:lnTo>
                    <a:lnTo>
                      <a:pt x="237" y="38"/>
                    </a:lnTo>
                    <a:lnTo>
                      <a:pt x="238" y="36"/>
                    </a:lnTo>
                    <a:lnTo>
                      <a:pt x="240" y="34"/>
                    </a:lnTo>
                    <a:lnTo>
                      <a:pt x="240" y="34"/>
                    </a:lnTo>
                    <a:lnTo>
                      <a:pt x="244" y="33"/>
                    </a:lnTo>
                    <a:lnTo>
                      <a:pt x="248" y="34"/>
                    </a:lnTo>
                    <a:lnTo>
                      <a:pt x="252" y="36"/>
                    </a:lnTo>
                    <a:lnTo>
                      <a:pt x="256" y="38"/>
                    </a:lnTo>
                    <a:lnTo>
                      <a:pt x="263" y="45"/>
                    </a:lnTo>
                    <a:lnTo>
                      <a:pt x="270" y="51"/>
                    </a:lnTo>
                    <a:lnTo>
                      <a:pt x="270" y="51"/>
                    </a:lnTo>
                    <a:lnTo>
                      <a:pt x="275" y="56"/>
                    </a:lnTo>
                    <a:lnTo>
                      <a:pt x="284" y="61"/>
                    </a:lnTo>
                    <a:lnTo>
                      <a:pt x="288" y="62"/>
                    </a:lnTo>
                    <a:lnTo>
                      <a:pt x="292" y="62"/>
                    </a:lnTo>
                    <a:lnTo>
                      <a:pt x="295" y="62"/>
                    </a:lnTo>
                    <a:lnTo>
                      <a:pt x="298" y="59"/>
                    </a:lnTo>
                    <a:lnTo>
                      <a:pt x="298" y="59"/>
                    </a:lnTo>
                    <a:lnTo>
                      <a:pt x="303" y="48"/>
                    </a:lnTo>
                    <a:lnTo>
                      <a:pt x="307" y="37"/>
                    </a:lnTo>
                    <a:lnTo>
                      <a:pt x="311" y="25"/>
                    </a:lnTo>
                    <a:lnTo>
                      <a:pt x="316" y="15"/>
                    </a:lnTo>
                    <a:lnTo>
                      <a:pt x="316" y="15"/>
                    </a:lnTo>
                    <a:lnTo>
                      <a:pt x="318" y="9"/>
                    </a:lnTo>
                    <a:lnTo>
                      <a:pt x="322" y="5"/>
                    </a:lnTo>
                    <a:lnTo>
                      <a:pt x="327" y="1"/>
                    </a:lnTo>
                    <a:lnTo>
                      <a:pt x="331" y="0"/>
                    </a:lnTo>
                    <a:lnTo>
                      <a:pt x="336" y="0"/>
                    </a:lnTo>
                    <a:lnTo>
                      <a:pt x="343" y="0"/>
                    </a:lnTo>
                    <a:lnTo>
                      <a:pt x="348" y="2"/>
                    </a:lnTo>
                    <a:lnTo>
                      <a:pt x="354" y="6"/>
                    </a:lnTo>
                    <a:lnTo>
                      <a:pt x="354" y="6"/>
                    </a:lnTo>
                    <a:lnTo>
                      <a:pt x="362" y="13"/>
                    </a:lnTo>
                    <a:lnTo>
                      <a:pt x="367" y="22"/>
                    </a:lnTo>
                    <a:lnTo>
                      <a:pt x="371" y="32"/>
                    </a:lnTo>
                    <a:lnTo>
                      <a:pt x="372" y="42"/>
                    </a:lnTo>
                    <a:lnTo>
                      <a:pt x="372" y="42"/>
                    </a:lnTo>
                    <a:lnTo>
                      <a:pt x="373" y="51"/>
                    </a:lnTo>
                    <a:lnTo>
                      <a:pt x="376" y="56"/>
                    </a:lnTo>
                    <a:lnTo>
                      <a:pt x="380" y="61"/>
                    </a:lnTo>
                    <a:lnTo>
                      <a:pt x="385" y="64"/>
                    </a:lnTo>
                    <a:lnTo>
                      <a:pt x="391" y="65"/>
                    </a:lnTo>
                    <a:lnTo>
                      <a:pt x="398" y="66"/>
                    </a:lnTo>
                    <a:lnTo>
                      <a:pt x="412" y="65"/>
                    </a:lnTo>
                    <a:lnTo>
                      <a:pt x="412" y="65"/>
                    </a:lnTo>
                    <a:lnTo>
                      <a:pt x="417" y="65"/>
                    </a:lnTo>
                    <a:lnTo>
                      <a:pt x="421" y="62"/>
                    </a:lnTo>
                    <a:lnTo>
                      <a:pt x="428" y="57"/>
                    </a:lnTo>
                    <a:lnTo>
                      <a:pt x="436" y="51"/>
                    </a:lnTo>
                    <a:lnTo>
                      <a:pt x="442" y="46"/>
                    </a:lnTo>
                    <a:lnTo>
                      <a:pt x="442" y="46"/>
                    </a:lnTo>
                    <a:lnTo>
                      <a:pt x="449" y="43"/>
                    </a:lnTo>
                    <a:lnTo>
                      <a:pt x="456" y="43"/>
                    </a:lnTo>
                    <a:lnTo>
                      <a:pt x="463" y="45"/>
                    </a:lnTo>
                    <a:lnTo>
                      <a:pt x="465" y="47"/>
                    </a:lnTo>
                    <a:lnTo>
                      <a:pt x="468" y="50"/>
                    </a:lnTo>
                    <a:lnTo>
                      <a:pt x="468" y="50"/>
                    </a:lnTo>
                    <a:lnTo>
                      <a:pt x="470" y="54"/>
                    </a:lnTo>
                    <a:lnTo>
                      <a:pt x="470" y="59"/>
                    </a:lnTo>
                    <a:lnTo>
                      <a:pt x="469" y="68"/>
                    </a:lnTo>
                    <a:lnTo>
                      <a:pt x="468" y="78"/>
                    </a:lnTo>
                    <a:lnTo>
                      <a:pt x="468" y="82"/>
                    </a:lnTo>
                    <a:lnTo>
                      <a:pt x="470" y="87"/>
                    </a:lnTo>
                    <a:lnTo>
                      <a:pt x="470" y="87"/>
                    </a:lnTo>
                    <a:lnTo>
                      <a:pt x="474" y="92"/>
                    </a:lnTo>
                    <a:lnTo>
                      <a:pt x="475" y="97"/>
                    </a:lnTo>
                    <a:lnTo>
                      <a:pt x="479" y="107"/>
                    </a:lnTo>
                    <a:lnTo>
                      <a:pt x="481" y="112"/>
                    </a:lnTo>
                    <a:lnTo>
                      <a:pt x="483" y="117"/>
                    </a:lnTo>
                    <a:lnTo>
                      <a:pt x="487" y="121"/>
                    </a:lnTo>
                    <a:lnTo>
                      <a:pt x="493" y="125"/>
                    </a:lnTo>
                    <a:lnTo>
                      <a:pt x="493" y="125"/>
                    </a:lnTo>
                    <a:lnTo>
                      <a:pt x="497" y="125"/>
                    </a:lnTo>
                    <a:lnTo>
                      <a:pt x="502" y="123"/>
                    </a:lnTo>
                    <a:lnTo>
                      <a:pt x="513" y="119"/>
                    </a:lnTo>
                    <a:lnTo>
                      <a:pt x="513" y="119"/>
                    </a:lnTo>
                    <a:lnTo>
                      <a:pt x="519" y="116"/>
                    </a:lnTo>
                    <a:lnTo>
                      <a:pt x="528" y="112"/>
                    </a:lnTo>
                    <a:lnTo>
                      <a:pt x="533" y="112"/>
                    </a:lnTo>
                    <a:lnTo>
                      <a:pt x="536" y="112"/>
                    </a:lnTo>
                    <a:lnTo>
                      <a:pt x="539" y="114"/>
                    </a:lnTo>
                    <a:lnTo>
                      <a:pt x="541" y="117"/>
                    </a:lnTo>
                    <a:lnTo>
                      <a:pt x="541" y="117"/>
                    </a:lnTo>
                    <a:lnTo>
                      <a:pt x="539" y="120"/>
                    </a:lnTo>
                    <a:lnTo>
                      <a:pt x="538" y="124"/>
                    </a:lnTo>
                    <a:lnTo>
                      <a:pt x="534" y="130"/>
                    </a:lnTo>
                    <a:lnTo>
                      <a:pt x="524" y="140"/>
                    </a:lnTo>
                    <a:lnTo>
                      <a:pt x="524" y="140"/>
                    </a:lnTo>
                    <a:lnTo>
                      <a:pt x="519" y="145"/>
                    </a:lnTo>
                    <a:lnTo>
                      <a:pt x="514" y="152"/>
                    </a:lnTo>
                    <a:lnTo>
                      <a:pt x="510" y="160"/>
                    </a:lnTo>
                    <a:lnTo>
                      <a:pt x="509" y="163"/>
                    </a:lnTo>
                    <a:lnTo>
                      <a:pt x="509" y="167"/>
                    </a:lnTo>
                    <a:lnTo>
                      <a:pt x="509" y="167"/>
                    </a:lnTo>
                    <a:lnTo>
                      <a:pt x="510" y="172"/>
                    </a:lnTo>
                    <a:lnTo>
                      <a:pt x="513" y="175"/>
                    </a:lnTo>
                    <a:lnTo>
                      <a:pt x="516" y="177"/>
                    </a:lnTo>
                    <a:lnTo>
                      <a:pt x="520" y="179"/>
                    </a:lnTo>
                    <a:lnTo>
                      <a:pt x="529" y="179"/>
                    </a:lnTo>
                    <a:lnTo>
                      <a:pt x="538" y="177"/>
                    </a:lnTo>
                    <a:lnTo>
                      <a:pt x="538" y="177"/>
                    </a:lnTo>
                    <a:lnTo>
                      <a:pt x="542" y="175"/>
                    </a:lnTo>
                    <a:lnTo>
                      <a:pt x="547" y="174"/>
                    </a:lnTo>
                    <a:lnTo>
                      <a:pt x="555" y="167"/>
                    </a:lnTo>
                    <a:lnTo>
                      <a:pt x="561" y="160"/>
                    </a:lnTo>
                    <a:lnTo>
                      <a:pt x="569" y="153"/>
                    </a:lnTo>
                    <a:lnTo>
                      <a:pt x="569" y="153"/>
                    </a:lnTo>
                    <a:lnTo>
                      <a:pt x="574" y="149"/>
                    </a:lnTo>
                    <a:lnTo>
                      <a:pt x="580" y="148"/>
                    </a:lnTo>
                    <a:lnTo>
                      <a:pt x="587" y="147"/>
                    </a:lnTo>
                    <a:lnTo>
                      <a:pt x="593" y="147"/>
                    </a:lnTo>
                    <a:lnTo>
                      <a:pt x="598" y="148"/>
                    </a:lnTo>
                    <a:lnTo>
                      <a:pt x="602" y="152"/>
                    </a:lnTo>
                    <a:lnTo>
                      <a:pt x="602" y="154"/>
                    </a:lnTo>
                    <a:lnTo>
                      <a:pt x="602" y="157"/>
                    </a:lnTo>
                    <a:lnTo>
                      <a:pt x="599" y="165"/>
                    </a:lnTo>
                    <a:lnTo>
                      <a:pt x="599" y="165"/>
                    </a:lnTo>
                    <a:lnTo>
                      <a:pt x="589" y="184"/>
                    </a:lnTo>
                    <a:lnTo>
                      <a:pt x="583" y="193"/>
                    </a:lnTo>
                    <a:lnTo>
                      <a:pt x="575" y="202"/>
                    </a:lnTo>
                    <a:lnTo>
                      <a:pt x="575" y="202"/>
                    </a:lnTo>
                    <a:lnTo>
                      <a:pt x="571" y="206"/>
                    </a:lnTo>
                    <a:lnTo>
                      <a:pt x="570" y="207"/>
                    </a:lnTo>
                    <a:lnTo>
                      <a:pt x="570" y="209"/>
                    </a:lnTo>
                    <a:lnTo>
                      <a:pt x="570" y="209"/>
                    </a:lnTo>
                    <a:lnTo>
                      <a:pt x="571" y="213"/>
                    </a:lnTo>
                    <a:lnTo>
                      <a:pt x="575" y="216"/>
                    </a:lnTo>
                    <a:lnTo>
                      <a:pt x="578" y="220"/>
                    </a:lnTo>
                    <a:lnTo>
                      <a:pt x="580" y="222"/>
                    </a:lnTo>
                    <a:lnTo>
                      <a:pt x="580" y="222"/>
                    </a:lnTo>
                    <a:lnTo>
                      <a:pt x="585" y="231"/>
                    </a:lnTo>
                    <a:lnTo>
                      <a:pt x="590" y="240"/>
                    </a:lnTo>
                    <a:lnTo>
                      <a:pt x="590" y="240"/>
                    </a:lnTo>
                    <a:lnTo>
                      <a:pt x="594" y="248"/>
                    </a:lnTo>
                    <a:lnTo>
                      <a:pt x="596" y="255"/>
                    </a:lnTo>
                    <a:lnTo>
                      <a:pt x="594" y="263"/>
                    </a:lnTo>
                    <a:lnTo>
                      <a:pt x="592" y="271"/>
                    </a:lnTo>
                    <a:lnTo>
                      <a:pt x="592" y="271"/>
                    </a:lnTo>
                    <a:lnTo>
                      <a:pt x="589" y="274"/>
                    </a:lnTo>
                    <a:lnTo>
                      <a:pt x="584" y="277"/>
                    </a:lnTo>
                    <a:lnTo>
                      <a:pt x="580" y="278"/>
                    </a:lnTo>
                    <a:lnTo>
                      <a:pt x="575" y="278"/>
                    </a:lnTo>
                    <a:lnTo>
                      <a:pt x="570" y="278"/>
                    </a:lnTo>
                    <a:lnTo>
                      <a:pt x="565" y="280"/>
                    </a:lnTo>
                    <a:lnTo>
                      <a:pt x="561" y="282"/>
                    </a:lnTo>
                    <a:lnTo>
                      <a:pt x="559" y="287"/>
                    </a:lnTo>
                    <a:lnTo>
                      <a:pt x="559" y="287"/>
                    </a:lnTo>
                    <a:lnTo>
                      <a:pt x="559" y="292"/>
                    </a:lnTo>
                    <a:lnTo>
                      <a:pt x="559" y="296"/>
                    </a:lnTo>
                    <a:lnTo>
                      <a:pt x="560" y="300"/>
                    </a:lnTo>
                    <a:lnTo>
                      <a:pt x="561" y="303"/>
                    </a:lnTo>
                    <a:lnTo>
                      <a:pt x="564" y="305"/>
                    </a:lnTo>
                    <a:lnTo>
                      <a:pt x="567" y="308"/>
                    </a:lnTo>
                    <a:lnTo>
                      <a:pt x="576" y="309"/>
                    </a:lnTo>
                    <a:lnTo>
                      <a:pt x="576" y="309"/>
                    </a:lnTo>
                    <a:lnTo>
                      <a:pt x="583" y="310"/>
                    </a:lnTo>
                    <a:lnTo>
                      <a:pt x="589" y="309"/>
                    </a:lnTo>
                    <a:lnTo>
                      <a:pt x="596" y="309"/>
                    </a:lnTo>
                    <a:lnTo>
                      <a:pt x="602" y="310"/>
                    </a:lnTo>
                    <a:lnTo>
                      <a:pt x="602" y="310"/>
                    </a:lnTo>
                    <a:lnTo>
                      <a:pt x="607" y="313"/>
                    </a:lnTo>
                    <a:lnTo>
                      <a:pt x="610" y="317"/>
                    </a:lnTo>
                    <a:lnTo>
                      <a:pt x="610" y="320"/>
                    </a:lnTo>
                    <a:lnTo>
                      <a:pt x="610" y="324"/>
                    </a:lnTo>
                    <a:lnTo>
                      <a:pt x="607" y="328"/>
                    </a:lnTo>
                    <a:lnTo>
                      <a:pt x="604" y="332"/>
                    </a:lnTo>
                    <a:lnTo>
                      <a:pt x="597" y="341"/>
                    </a:lnTo>
                    <a:lnTo>
                      <a:pt x="587" y="350"/>
                    </a:lnTo>
                    <a:lnTo>
                      <a:pt x="575" y="357"/>
                    </a:lnTo>
                    <a:lnTo>
                      <a:pt x="566" y="363"/>
                    </a:lnTo>
                    <a:lnTo>
                      <a:pt x="560" y="365"/>
                    </a:lnTo>
                    <a:lnTo>
                      <a:pt x="560" y="365"/>
                    </a:lnTo>
                    <a:lnTo>
                      <a:pt x="555" y="366"/>
                    </a:lnTo>
                    <a:lnTo>
                      <a:pt x="551" y="369"/>
                    </a:lnTo>
                    <a:lnTo>
                      <a:pt x="551" y="369"/>
                    </a:lnTo>
                    <a:lnTo>
                      <a:pt x="548" y="373"/>
                    </a:lnTo>
                    <a:lnTo>
                      <a:pt x="548" y="375"/>
                    </a:lnTo>
                    <a:lnTo>
                      <a:pt x="550" y="378"/>
                    </a:lnTo>
                    <a:lnTo>
                      <a:pt x="552" y="379"/>
                    </a:lnTo>
                    <a:lnTo>
                      <a:pt x="561" y="383"/>
                    </a:lnTo>
                    <a:lnTo>
                      <a:pt x="566" y="384"/>
                    </a:lnTo>
                    <a:lnTo>
                      <a:pt x="566" y="384"/>
                    </a:lnTo>
                    <a:lnTo>
                      <a:pt x="570" y="387"/>
                    </a:lnTo>
                    <a:lnTo>
                      <a:pt x="573" y="391"/>
                    </a:lnTo>
                    <a:lnTo>
                      <a:pt x="575" y="395"/>
                    </a:lnTo>
                    <a:lnTo>
                      <a:pt x="579" y="397"/>
                    </a:lnTo>
                    <a:lnTo>
                      <a:pt x="579" y="397"/>
                    </a:lnTo>
                    <a:lnTo>
                      <a:pt x="583" y="401"/>
                    </a:lnTo>
                    <a:lnTo>
                      <a:pt x="588" y="402"/>
                    </a:lnTo>
                    <a:lnTo>
                      <a:pt x="592" y="405"/>
                    </a:lnTo>
                    <a:lnTo>
                      <a:pt x="594" y="410"/>
                    </a:lnTo>
                    <a:lnTo>
                      <a:pt x="594" y="410"/>
                    </a:lnTo>
                    <a:lnTo>
                      <a:pt x="596" y="412"/>
                    </a:lnTo>
                    <a:lnTo>
                      <a:pt x="596" y="416"/>
                    </a:lnTo>
                    <a:lnTo>
                      <a:pt x="594" y="419"/>
                    </a:lnTo>
                    <a:lnTo>
                      <a:pt x="593" y="423"/>
                    </a:lnTo>
                    <a:lnTo>
                      <a:pt x="588" y="426"/>
                    </a:lnTo>
                    <a:lnTo>
                      <a:pt x="581" y="430"/>
                    </a:lnTo>
                    <a:lnTo>
                      <a:pt x="581" y="430"/>
                    </a:lnTo>
                    <a:lnTo>
                      <a:pt x="578" y="432"/>
                    </a:lnTo>
                    <a:lnTo>
                      <a:pt x="573" y="433"/>
                    </a:lnTo>
                    <a:lnTo>
                      <a:pt x="569" y="433"/>
                    </a:lnTo>
                    <a:lnTo>
                      <a:pt x="565" y="432"/>
                    </a:lnTo>
                    <a:lnTo>
                      <a:pt x="565" y="432"/>
                    </a:lnTo>
                    <a:lnTo>
                      <a:pt x="557" y="426"/>
                    </a:lnTo>
                    <a:lnTo>
                      <a:pt x="553" y="425"/>
                    </a:lnTo>
                    <a:lnTo>
                      <a:pt x="548" y="426"/>
                    </a:lnTo>
                    <a:lnTo>
                      <a:pt x="548" y="426"/>
                    </a:lnTo>
                    <a:lnTo>
                      <a:pt x="546" y="429"/>
                    </a:lnTo>
                    <a:lnTo>
                      <a:pt x="544" y="434"/>
                    </a:lnTo>
                    <a:lnTo>
                      <a:pt x="544" y="438"/>
                    </a:lnTo>
                    <a:lnTo>
                      <a:pt x="546" y="442"/>
                    </a:lnTo>
                    <a:lnTo>
                      <a:pt x="546" y="442"/>
                    </a:lnTo>
                    <a:lnTo>
                      <a:pt x="548" y="447"/>
                    </a:lnTo>
                    <a:lnTo>
                      <a:pt x="553" y="453"/>
                    </a:lnTo>
                    <a:lnTo>
                      <a:pt x="556" y="460"/>
                    </a:lnTo>
                    <a:lnTo>
                      <a:pt x="557" y="463"/>
                    </a:lnTo>
                    <a:lnTo>
                      <a:pt x="556" y="466"/>
                    </a:lnTo>
                    <a:lnTo>
                      <a:pt x="556" y="466"/>
                    </a:lnTo>
                    <a:lnTo>
                      <a:pt x="553" y="474"/>
                    </a:lnTo>
                    <a:lnTo>
                      <a:pt x="551" y="483"/>
                    </a:lnTo>
                    <a:lnTo>
                      <a:pt x="548" y="490"/>
                    </a:lnTo>
                    <a:lnTo>
                      <a:pt x="547" y="494"/>
                    </a:lnTo>
                    <a:lnTo>
                      <a:pt x="544" y="497"/>
                    </a:lnTo>
                    <a:lnTo>
                      <a:pt x="544" y="497"/>
                    </a:lnTo>
                    <a:lnTo>
                      <a:pt x="541" y="499"/>
                    </a:lnTo>
                    <a:lnTo>
                      <a:pt x="536" y="500"/>
                    </a:lnTo>
                    <a:lnTo>
                      <a:pt x="525" y="500"/>
                    </a:lnTo>
                    <a:lnTo>
                      <a:pt x="525" y="500"/>
                    </a:lnTo>
                    <a:lnTo>
                      <a:pt x="513" y="502"/>
                    </a:lnTo>
                    <a:lnTo>
                      <a:pt x="498" y="502"/>
                    </a:lnTo>
                    <a:lnTo>
                      <a:pt x="498" y="502"/>
                    </a:lnTo>
                    <a:lnTo>
                      <a:pt x="488" y="497"/>
                    </a:lnTo>
                    <a:lnTo>
                      <a:pt x="482" y="495"/>
                    </a:lnTo>
                    <a:lnTo>
                      <a:pt x="477" y="495"/>
                    </a:lnTo>
                    <a:lnTo>
                      <a:pt x="477" y="495"/>
                    </a:lnTo>
                    <a:lnTo>
                      <a:pt x="473" y="497"/>
                    </a:lnTo>
                    <a:lnTo>
                      <a:pt x="472" y="499"/>
                    </a:lnTo>
                    <a:lnTo>
                      <a:pt x="468" y="506"/>
                    </a:lnTo>
                    <a:lnTo>
                      <a:pt x="463" y="521"/>
                    </a:lnTo>
                    <a:lnTo>
                      <a:pt x="463" y="521"/>
                    </a:lnTo>
                    <a:lnTo>
                      <a:pt x="461" y="525"/>
                    </a:lnTo>
                    <a:lnTo>
                      <a:pt x="461" y="530"/>
                    </a:lnTo>
                    <a:lnTo>
                      <a:pt x="463" y="540"/>
                    </a:lnTo>
                    <a:lnTo>
                      <a:pt x="465" y="549"/>
                    </a:lnTo>
                    <a:lnTo>
                      <a:pt x="468" y="558"/>
                    </a:lnTo>
                    <a:lnTo>
                      <a:pt x="468" y="558"/>
                    </a:lnTo>
                    <a:lnTo>
                      <a:pt x="468" y="563"/>
                    </a:lnTo>
                    <a:lnTo>
                      <a:pt x="467" y="568"/>
                    </a:lnTo>
                    <a:lnTo>
                      <a:pt x="464" y="572"/>
                    </a:lnTo>
                    <a:lnTo>
                      <a:pt x="460" y="576"/>
                    </a:lnTo>
                    <a:lnTo>
                      <a:pt x="456" y="577"/>
                    </a:lnTo>
                    <a:lnTo>
                      <a:pt x="452" y="578"/>
                    </a:lnTo>
                    <a:lnTo>
                      <a:pt x="447" y="578"/>
                    </a:lnTo>
                    <a:lnTo>
                      <a:pt x="442" y="576"/>
                    </a:lnTo>
                    <a:lnTo>
                      <a:pt x="442" y="576"/>
                    </a:lnTo>
                    <a:lnTo>
                      <a:pt x="436" y="571"/>
                    </a:lnTo>
                    <a:lnTo>
                      <a:pt x="430" y="564"/>
                    </a:lnTo>
                    <a:lnTo>
                      <a:pt x="430" y="564"/>
                    </a:lnTo>
                    <a:lnTo>
                      <a:pt x="403" y="531"/>
                    </a:lnTo>
                    <a:lnTo>
                      <a:pt x="403" y="531"/>
                    </a:lnTo>
                    <a:lnTo>
                      <a:pt x="398" y="527"/>
                    </a:lnTo>
                    <a:lnTo>
                      <a:pt x="395" y="525"/>
                    </a:lnTo>
                    <a:lnTo>
                      <a:pt x="392" y="525"/>
                    </a:lnTo>
                    <a:lnTo>
                      <a:pt x="392" y="525"/>
                    </a:lnTo>
                    <a:lnTo>
                      <a:pt x="389" y="525"/>
                    </a:lnTo>
                    <a:lnTo>
                      <a:pt x="386" y="526"/>
                    </a:lnTo>
                    <a:lnTo>
                      <a:pt x="380" y="530"/>
                    </a:lnTo>
                    <a:lnTo>
                      <a:pt x="376" y="538"/>
                    </a:lnTo>
                    <a:lnTo>
                      <a:pt x="372" y="546"/>
                    </a:lnTo>
                    <a:lnTo>
                      <a:pt x="367" y="566"/>
                    </a:lnTo>
                    <a:lnTo>
                      <a:pt x="364" y="573"/>
                    </a:lnTo>
                    <a:lnTo>
                      <a:pt x="362" y="578"/>
                    </a:lnTo>
                    <a:lnTo>
                      <a:pt x="362" y="578"/>
                    </a:lnTo>
                    <a:lnTo>
                      <a:pt x="354" y="590"/>
                    </a:lnTo>
                    <a:lnTo>
                      <a:pt x="349" y="596"/>
                    </a:lnTo>
                    <a:lnTo>
                      <a:pt x="343" y="601"/>
                    </a:lnTo>
                    <a:lnTo>
                      <a:pt x="338" y="605"/>
                    </a:lnTo>
                    <a:lnTo>
                      <a:pt x="330" y="606"/>
                    </a:lnTo>
                    <a:lnTo>
                      <a:pt x="323" y="605"/>
                    </a:lnTo>
                    <a:lnTo>
                      <a:pt x="321" y="604"/>
                    </a:lnTo>
                    <a:lnTo>
                      <a:pt x="317" y="601"/>
                    </a:lnTo>
                    <a:lnTo>
                      <a:pt x="317" y="601"/>
                    </a:lnTo>
                    <a:lnTo>
                      <a:pt x="312" y="594"/>
                    </a:lnTo>
                    <a:lnTo>
                      <a:pt x="309" y="586"/>
                    </a:lnTo>
                    <a:lnTo>
                      <a:pt x="308" y="577"/>
                    </a:lnTo>
                    <a:lnTo>
                      <a:pt x="307" y="568"/>
                    </a:lnTo>
                    <a:lnTo>
                      <a:pt x="309" y="550"/>
                    </a:lnTo>
                    <a:lnTo>
                      <a:pt x="312" y="534"/>
                    </a:lnTo>
                    <a:lnTo>
                      <a:pt x="312" y="534"/>
                    </a:lnTo>
                    <a:lnTo>
                      <a:pt x="312" y="530"/>
                    </a:lnTo>
                    <a:lnTo>
                      <a:pt x="312" y="527"/>
                    </a:lnTo>
                    <a:lnTo>
                      <a:pt x="312" y="527"/>
                    </a:lnTo>
                    <a:lnTo>
                      <a:pt x="311" y="526"/>
                    </a:lnTo>
                    <a:lnTo>
                      <a:pt x="309" y="525"/>
                    </a:lnTo>
                    <a:lnTo>
                      <a:pt x="304" y="523"/>
                    </a:lnTo>
                    <a:lnTo>
                      <a:pt x="299" y="525"/>
                    </a:lnTo>
                    <a:lnTo>
                      <a:pt x="293" y="527"/>
                    </a:lnTo>
                    <a:lnTo>
                      <a:pt x="281" y="534"/>
                    </a:lnTo>
                    <a:lnTo>
                      <a:pt x="274" y="539"/>
                    </a:lnTo>
                    <a:lnTo>
                      <a:pt x="274" y="539"/>
                    </a:lnTo>
                    <a:lnTo>
                      <a:pt x="258" y="552"/>
                    </a:lnTo>
                    <a:lnTo>
                      <a:pt x="251" y="558"/>
                    </a:lnTo>
                    <a:lnTo>
                      <a:pt x="247" y="561"/>
                    </a:lnTo>
                    <a:lnTo>
                      <a:pt x="242" y="561"/>
                    </a:lnTo>
                    <a:lnTo>
                      <a:pt x="242" y="561"/>
                    </a:lnTo>
                    <a:lnTo>
                      <a:pt x="237" y="561"/>
                    </a:lnTo>
                    <a:lnTo>
                      <a:pt x="233" y="559"/>
                    </a:lnTo>
                    <a:lnTo>
                      <a:pt x="232" y="555"/>
                    </a:lnTo>
                    <a:lnTo>
                      <a:pt x="230" y="552"/>
                    </a:lnTo>
                    <a:lnTo>
                      <a:pt x="229" y="541"/>
                    </a:lnTo>
                    <a:lnTo>
                      <a:pt x="229" y="534"/>
                    </a:lnTo>
                    <a:lnTo>
                      <a:pt x="229" y="534"/>
                    </a:lnTo>
                    <a:lnTo>
                      <a:pt x="232" y="526"/>
                    </a:lnTo>
                    <a:lnTo>
                      <a:pt x="234" y="520"/>
                    </a:lnTo>
                    <a:lnTo>
                      <a:pt x="235" y="512"/>
                    </a:lnTo>
                    <a:lnTo>
                      <a:pt x="235" y="508"/>
                    </a:lnTo>
                    <a:lnTo>
                      <a:pt x="233" y="506"/>
                    </a:lnTo>
                    <a:lnTo>
                      <a:pt x="233" y="506"/>
                    </a:lnTo>
                    <a:lnTo>
                      <a:pt x="230" y="503"/>
                    </a:lnTo>
                    <a:lnTo>
                      <a:pt x="226" y="502"/>
                    </a:lnTo>
                    <a:lnTo>
                      <a:pt x="223" y="500"/>
                    </a:lnTo>
                    <a:lnTo>
                      <a:pt x="219" y="502"/>
                    </a:lnTo>
                    <a:lnTo>
                      <a:pt x="202" y="506"/>
                    </a:lnTo>
                    <a:lnTo>
                      <a:pt x="202" y="506"/>
                    </a:lnTo>
                    <a:lnTo>
                      <a:pt x="187" y="511"/>
                    </a:lnTo>
                    <a:lnTo>
                      <a:pt x="173" y="516"/>
                    </a:lnTo>
                    <a:lnTo>
                      <a:pt x="173" y="516"/>
                    </a:lnTo>
                    <a:lnTo>
                      <a:pt x="159" y="520"/>
                    </a:lnTo>
                    <a:lnTo>
                      <a:pt x="152" y="522"/>
                    </a:lnTo>
                    <a:lnTo>
                      <a:pt x="145" y="523"/>
                    </a:lnTo>
                    <a:lnTo>
                      <a:pt x="145" y="523"/>
                    </a:lnTo>
                    <a:lnTo>
                      <a:pt x="140" y="523"/>
                    </a:lnTo>
                    <a:lnTo>
                      <a:pt x="136" y="522"/>
                    </a:lnTo>
                    <a:lnTo>
                      <a:pt x="134" y="521"/>
                    </a:lnTo>
                    <a:lnTo>
                      <a:pt x="132" y="520"/>
                    </a:lnTo>
                    <a:lnTo>
                      <a:pt x="131" y="513"/>
                    </a:lnTo>
                    <a:lnTo>
                      <a:pt x="129" y="504"/>
                    </a:lnTo>
                    <a:lnTo>
                      <a:pt x="129" y="504"/>
                    </a:lnTo>
                    <a:lnTo>
                      <a:pt x="127" y="500"/>
                    </a:lnTo>
                    <a:lnTo>
                      <a:pt x="123" y="497"/>
                    </a:lnTo>
                    <a:lnTo>
                      <a:pt x="114" y="492"/>
                    </a:lnTo>
                    <a:lnTo>
                      <a:pt x="109" y="489"/>
                    </a:lnTo>
                    <a:lnTo>
                      <a:pt x="106" y="485"/>
                    </a:lnTo>
                    <a:lnTo>
                      <a:pt x="104" y="480"/>
                    </a:lnTo>
                    <a:lnTo>
                      <a:pt x="104" y="474"/>
                    </a:lnTo>
                    <a:lnTo>
                      <a:pt x="104" y="474"/>
                    </a:lnTo>
                    <a:lnTo>
                      <a:pt x="106" y="469"/>
                    </a:lnTo>
                    <a:lnTo>
                      <a:pt x="109" y="463"/>
                    </a:lnTo>
                    <a:lnTo>
                      <a:pt x="115" y="455"/>
                    </a:lnTo>
                    <a:lnTo>
                      <a:pt x="115" y="455"/>
                    </a:lnTo>
                    <a:lnTo>
                      <a:pt x="122" y="449"/>
                    </a:lnTo>
                    <a:lnTo>
                      <a:pt x="124" y="446"/>
                    </a:lnTo>
                    <a:lnTo>
                      <a:pt x="126" y="443"/>
                    </a:lnTo>
                    <a:lnTo>
                      <a:pt x="126" y="443"/>
                    </a:lnTo>
                    <a:lnTo>
                      <a:pt x="127" y="440"/>
                    </a:lnTo>
                    <a:lnTo>
                      <a:pt x="127" y="440"/>
                    </a:lnTo>
                    <a:lnTo>
                      <a:pt x="128" y="437"/>
                    </a:lnTo>
                    <a:lnTo>
                      <a:pt x="129" y="434"/>
                    </a:lnTo>
                    <a:lnTo>
                      <a:pt x="128" y="432"/>
                    </a:lnTo>
                    <a:lnTo>
                      <a:pt x="128" y="432"/>
                    </a:lnTo>
                    <a:lnTo>
                      <a:pt x="127" y="429"/>
                    </a:lnTo>
                    <a:lnTo>
                      <a:pt x="123" y="426"/>
                    </a:lnTo>
                    <a:lnTo>
                      <a:pt x="119" y="426"/>
                    </a:lnTo>
                    <a:lnTo>
                      <a:pt x="114" y="426"/>
                    </a:lnTo>
                    <a:lnTo>
                      <a:pt x="104" y="426"/>
                    </a:lnTo>
                    <a:lnTo>
                      <a:pt x="96" y="426"/>
                    </a:lnTo>
                    <a:lnTo>
                      <a:pt x="96" y="426"/>
                    </a:lnTo>
                    <a:lnTo>
                      <a:pt x="80" y="425"/>
                    </a:lnTo>
                    <a:lnTo>
                      <a:pt x="72" y="423"/>
                    </a:lnTo>
                    <a:lnTo>
                      <a:pt x="68" y="421"/>
                    </a:lnTo>
                    <a:lnTo>
                      <a:pt x="65" y="419"/>
                    </a:lnTo>
                    <a:lnTo>
                      <a:pt x="65" y="419"/>
                    </a:lnTo>
                    <a:lnTo>
                      <a:pt x="63" y="416"/>
                    </a:lnTo>
                    <a:lnTo>
                      <a:pt x="62" y="412"/>
                    </a:lnTo>
                    <a:lnTo>
                      <a:pt x="62" y="409"/>
                    </a:lnTo>
                    <a:lnTo>
                      <a:pt x="63" y="405"/>
                    </a:lnTo>
                    <a:lnTo>
                      <a:pt x="63" y="405"/>
                    </a:lnTo>
                    <a:lnTo>
                      <a:pt x="64" y="398"/>
                    </a:lnTo>
                    <a:lnTo>
                      <a:pt x="68" y="392"/>
                    </a:lnTo>
                    <a:lnTo>
                      <a:pt x="71" y="386"/>
                    </a:lnTo>
                    <a:lnTo>
                      <a:pt x="71" y="383"/>
                    </a:lnTo>
                    <a:lnTo>
                      <a:pt x="71" y="380"/>
                    </a:lnTo>
                    <a:lnTo>
                      <a:pt x="71" y="380"/>
                    </a:lnTo>
                    <a:lnTo>
                      <a:pt x="69" y="378"/>
                    </a:lnTo>
                    <a:lnTo>
                      <a:pt x="65" y="377"/>
                    </a:lnTo>
                    <a:lnTo>
                      <a:pt x="63" y="377"/>
                    </a:lnTo>
                    <a:lnTo>
                      <a:pt x="59" y="377"/>
                    </a:lnTo>
                    <a:lnTo>
                      <a:pt x="51" y="379"/>
                    </a:lnTo>
                    <a:lnTo>
                      <a:pt x="45" y="382"/>
                    </a:lnTo>
                    <a:lnTo>
                      <a:pt x="45" y="382"/>
                    </a:lnTo>
                    <a:lnTo>
                      <a:pt x="37" y="383"/>
                    </a:lnTo>
                    <a:lnTo>
                      <a:pt x="25" y="383"/>
                    </a:lnTo>
                    <a:lnTo>
                      <a:pt x="18" y="383"/>
                    </a:lnTo>
                    <a:lnTo>
                      <a:pt x="14" y="382"/>
                    </a:lnTo>
                    <a:lnTo>
                      <a:pt x="11" y="380"/>
                    </a:lnTo>
                    <a:lnTo>
                      <a:pt x="11" y="379"/>
                    </a:lnTo>
                    <a:lnTo>
                      <a:pt x="11" y="377"/>
                    </a:lnTo>
                    <a:lnTo>
                      <a:pt x="11" y="377"/>
                    </a:lnTo>
                    <a:lnTo>
                      <a:pt x="16" y="368"/>
                    </a:lnTo>
                    <a:lnTo>
                      <a:pt x="22" y="360"/>
                    </a:lnTo>
                    <a:lnTo>
                      <a:pt x="36" y="345"/>
                    </a:lnTo>
                    <a:lnTo>
                      <a:pt x="36" y="345"/>
                    </a:lnTo>
                    <a:lnTo>
                      <a:pt x="44" y="338"/>
                    </a:lnTo>
                    <a:lnTo>
                      <a:pt x="51" y="333"/>
                    </a:lnTo>
                    <a:lnTo>
                      <a:pt x="59" y="328"/>
                    </a:lnTo>
                    <a:lnTo>
                      <a:pt x="65" y="320"/>
                    </a:lnTo>
                    <a:lnTo>
                      <a:pt x="65" y="320"/>
                    </a:lnTo>
                    <a:lnTo>
                      <a:pt x="68" y="317"/>
                    </a:lnTo>
                    <a:lnTo>
                      <a:pt x="67" y="313"/>
                    </a:lnTo>
                    <a:lnTo>
                      <a:pt x="65" y="309"/>
                    </a:lnTo>
                    <a:lnTo>
                      <a:pt x="62" y="305"/>
                    </a:lnTo>
                    <a:lnTo>
                      <a:pt x="53" y="299"/>
                    </a:lnTo>
                    <a:lnTo>
                      <a:pt x="45" y="295"/>
                    </a:lnTo>
                    <a:lnTo>
                      <a:pt x="45" y="295"/>
                    </a:lnTo>
                    <a:lnTo>
                      <a:pt x="34" y="289"/>
                    </a:lnTo>
                    <a:lnTo>
                      <a:pt x="28" y="285"/>
                    </a:lnTo>
                    <a:lnTo>
                      <a:pt x="23" y="281"/>
                    </a:lnTo>
                    <a:lnTo>
                      <a:pt x="21" y="277"/>
                    </a:lnTo>
                    <a:lnTo>
                      <a:pt x="21" y="272"/>
                    </a:lnTo>
                    <a:lnTo>
                      <a:pt x="25" y="268"/>
                    </a:lnTo>
                    <a:lnTo>
                      <a:pt x="31" y="263"/>
                    </a:lnTo>
                    <a:lnTo>
                      <a:pt x="31" y="263"/>
                    </a:lnTo>
                    <a:lnTo>
                      <a:pt x="40" y="257"/>
                    </a:lnTo>
                    <a:lnTo>
                      <a:pt x="44" y="253"/>
                    </a:lnTo>
                    <a:lnTo>
                      <a:pt x="45" y="250"/>
                    </a:lnTo>
                    <a:lnTo>
                      <a:pt x="45" y="248"/>
                    </a:lnTo>
                    <a:lnTo>
                      <a:pt x="45" y="248"/>
                    </a:lnTo>
                    <a:lnTo>
                      <a:pt x="43" y="245"/>
                    </a:lnTo>
                    <a:lnTo>
                      <a:pt x="39" y="243"/>
                    </a:lnTo>
                    <a:lnTo>
                      <a:pt x="28" y="240"/>
                    </a:lnTo>
                    <a:lnTo>
                      <a:pt x="17" y="237"/>
                    </a:lnTo>
                    <a:lnTo>
                      <a:pt x="8" y="236"/>
                    </a:lnTo>
                    <a:lnTo>
                      <a:pt x="8" y="236"/>
                    </a:lnTo>
                    <a:lnTo>
                      <a:pt x="4" y="234"/>
                    </a:lnTo>
                    <a:lnTo>
                      <a:pt x="2" y="231"/>
                    </a:lnTo>
                    <a:lnTo>
                      <a:pt x="0" y="230"/>
                    </a:lnTo>
                    <a:lnTo>
                      <a:pt x="0" y="230"/>
                    </a:lnTo>
                    <a:lnTo>
                      <a:pt x="0" y="226"/>
                    </a:lnTo>
                    <a:lnTo>
                      <a:pt x="0" y="223"/>
                    </a:lnTo>
                    <a:lnTo>
                      <a:pt x="3" y="220"/>
                    </a:lnTo>
                    <a:lnTo>
                      <a:pt x="7" y="216"/>
                    </a:lnTo>
                    <a:lnTo>
                      <a:pt x="13" y="212"/>
                    </a:lnTo>
                    <a:lnTo>
                      <a:pt x="27" y="208"/>
                    </a:lnTo>
                    <a:lnTo>
                      <a:pt x="39" y="207"/>
                    </a:lnTo>
                    <a:lnTo>
                      <a:pt x="39" y="207"/>
                    </a:lnTo>
                    <a:lnTo>
                      <a:pt x="55" y="206"/>
                    </a:lnTo>
                    <a:lnTo>
                      <a:pt x="64" y="206"/>
                    </a:lnTo>
                    <a:lnTo>
                      <a:pt x="72" y="203"/>
                    </a:lnTo>
                    <a:lnTo>
                      <a:pt x="80" y="200"/>
                    </a:lnTo>
                    <a:lnTo>
                      <a:pt x="86" y="195"/>
                    </a:lnTo>
                    <a:lnTo>
                      <a:pt x="91" y="190"/>
                    </a:lnTo>
                    <a:lnTo>
                      <a:pt x="96" y="181"/>
                    </a:lnTo>
                    <a:lnTo>
                      <a:pt x="96" y="181"/>
                    </a:lnTo>
                    <a:lnTo>
                      <a:pt x="97" y="174"/>
                    </a:lnTo>
                    <a:lnTo>
                      <a:pt x="99" y="166"/>
                    </a:lnTo>
                    <a:lnTo>
                      <a:pt x="99" y="149"/>
                    </a:lnTo>
                    <a:lnTo>
                      <a:pt x="100" y="142"/>
                    </a:lnTo>
                    <a:lnTo>
                      <a:pt x="101" y="134"/>
                    </a:lnTo>
                    <a:lnTo>
                      <a:pt x="105" y="128"/>
                    </a:lnTo>
                    <a:lnTo>
                      <a:pt x="110" y="121"/>
                    </a:lnTo>
                    <a:lnTo>
                      <a:pt x="110" y="121"/>
                    </a:lnTo>
                    <a:lnTo>
                      <a:pt x="115" y="117"/>
                    </a:lnTo>
                    <a:lnTo>
                      <a:pt x="120" y="116"/>
                    </a:lnTo>
                    <a:lnTo>
                      <a:pt x="124" y="116"/>
                    </a:lnTo>
                    <a:lnTo>
                      <a:pt x="128" y="117"/>
                    </a:lnTo>
                    <a:lnTo>
                      <a:pt x="137" y="121"/>
                    </a:lnTo>
                    <a:lnTo>
                      <a:pt x="146" y="125"/>
                    </a:lnTo>
                    <a:lnTo>
                      <a:pt x="146" y="125"/>
                    </a:lnTo>
                    <a:lnTo>
                      <a:pt x="154" y="125"/>
                    </a:lnTo>
                    <a:lnTo>
                      <a:pt x="159" y="123"/>
                    </a:lnTo>
                    <a:lnTo>
                      <a:pt x="163" y="117"/>
                    </a:lnTo>
                    <a:lnTo>
                      <a:pt x="165" y="112"/>
                    </a:lnTo>
                    <a:lnTo>
                      <a:pt x="166" y="105"/>
                    </a:lnTo>
                    <a:lnTo>
                      <a:pt x="166" y="98"/>
                    </a:lnTo>
                    <a:lnTo>
                      <a:pt x="165" y="85"/>
                    </a:lnTo>
                    <a:lnTo>
                      <a:pt x="165" y="85"/>
                    </a:lnTo>
                    <a:lnTo>
                      <a:pt x="165" y="80"/>
                    </a:lnTo>
                    <a:lnTo>
                      <a:pt x="166" y="75"/>
                    </a:lnTo>
                    <a:lnTo>
                      <a:pt x="169" y="70"/>
                    </a:lnTo>
                    <a:lnTo>
                      <a:pt x="173" y="66"/>
                    </a:lnTo>
                    <a:close/>
                  </a:path>
                </a:pathLst>
              </a:custGeom>
              <a:solidFill>
                <a:srgbClr val="F8AC7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29" name="Freeform 76">
                <a:extLst>
                  <a:ext uri="{FF2B5EF4-FFF2-40B4-BE49-F238E27FC236}">
                    <a16:creationId xmlns:a16="http://schemas.microsoft.com/office/drawing/2014/main" id="{7DA17632-4F00-4850-BC28-142D8DA95BF6}"/>
                  </a:ext>
                </a:extLst>
              </p:cNvPr>
              <p:cNvSpPr>
                <a:spLocks/>
              </p:cNvSpPr>
              <p:nvPr/>
            </p:nvSpPr>
            <p:spPr bwMode="auto">
              <a:xfrm>
                <a:off x="7320757" y="7049728"/>
                <a:ext cx="669925" cy="611188"/>
              </a:xfrm>
              <a:custGeom>
                <a:avLst/>
                <a:gdLst>
                  <a:gd name="T0" fmla="*/ 180 w 422"/>
                  <a:gd name="T1" fmla="*/ 4 h 385"/>
                  <a:gd name="T2" fmla="*/ 148 w 422"/>
                  <a:gd name="T3" fmla="*/ 14 h 385"/>
                  <a:gd name="T4" fmla="*/ 117 w 422"/>
                  <a:gd name="T5" fmla="*/ 30 h 385"/>
                  <a:gd name="T6" fmla="*/ 89 w 422"/>
                  <a:gd name="T7" fmla="*/ 48 h 385"/>
                  <a:gd name="T8" fmla="*/ 64 w 422"/>
                  <a:gd name="T9" fmla="*/ 68 h 385"/>
                  <a:gd name="T10" fmla="*/ 37 w 422"/>
                  <a:gd name="T11" fmla="*/ 94 h 385"/>
                  <a:gd name="T12" fmla="*/ 16 w 422"/>
                  <a:gd name="T13" fmla="*/ 123 h 385"/>
                  <a:gd name="T14" fmla="*/ 3 w 422"/>
                  <a:gd name="T15" fmla="*/ 156 h 385"/>
                  <a:gd name="T16" fmla="*/ 0 w 422"/>
                  <a:gd name="T17" fmla="*/ 192 h 385"/>
                  <a:gd name="T18" fmla="*/ 1 w 422"/>
                  <a:gd name="T19" fmla="*/ 212 h 385"/>
                  <a:gd name="T20" fmla="*/ 5 w 422"/>
                  <a:gd name="T21" fmla="*/ 230 h 385"/>
                  <a:gd name="T22" fmla="*/ 20 w 422"/>
                  <a:gd name="T23" fmla="*/ 266 h 385"/>
                  <a:gd name="T24" fmla="*/ 42 w 422"/>
                  <a:gd name="T25" fmla="*/ 298 h 385"/>
                  <a:gd name="T26" fmla="*/ 70 w 422"/>
                  <a:gd name="T27" fmla="*/ 327 h 385"/>
                  <a:gd name="T28" fmla="*/ 102 w 422"/>
                  <a:gd name="T29" fmla="*/ 352 h 385"/>
                  <a:gd name="T30" fmla="*/ 138 w 422"/>
                  <a:gd name="T31" fmla="*/ 369 h 385"/>
                  <a:gd name="T32" fmla="*/ 176 w 422"/>
                  <a:gd name="T33" fmla="*/ 381 h 385"/>
                  <a:gd name="T34" fmla="*/ 214 w 422"/>
                  <a:gd name="T35" fmla="*/ 385 h 385"/>
                  <a:gd name="T36" fmla="*/ 233 w 422"/>
                  <a:gd name="T37" fmla="*/ 382 h 385"/>
                  <a:gd name="T38" fmla="*/ 276 w 422"/>
                  <a:gd name="T39" fmla="*/ 372 h 385"/>
                  <a:gd name="T40" fmla="*/ 315 w 422"/>
                  <a:gd name="T41" fmla="*/ 354 h 385"/>
                  <a:gd name="T42" fmla="*/ 350 w 422"/>
                  <a:gd name="T43" fmla="*/ 330 h 385"/>
                  <a:gd name="T44" fmla="*/ 379 w 422"/>
                  <a:gd name="T45" fmla="*/ 298 h 385"/>
                  <a:gd name="T46" fmla="*/ 402 w 422"/>
                  <a:gd name="T47" fmla="*/ 262 h 385"/>
                  <a:gd name="T48" fmla="*/ 417 w 422"/>
                  <a:gd name="T49" fmla="*/ 223 h 385"/>
                  <a:gd name="T50" fmla="*/ 422 w 422"/>
                  <a:gd name="T51" fmla="*/ 180 h 385"/>
                  <a:gd name="T52" fmla="*/ 417 w 422"/>
                  <a:gd name="T53" fmla="*/ 136 h 385"/>
                  <a:gd name="T54" fmla="*/ 412 w 422"/>
                  <a:gd name="T55" fmla="*/ 119 h 385"/>
                  <a:gd name="T56" fmla="*/ 396 w 422"/>
                  <a:gd name="T57" fmla="*/ 87 h 385"/>
                  <a:gd name="T58" fmla="*/ 373 w 422"/>
                  <a:gd name="T59" fmla="*/ 60 h 385"/>
                  <a:gd name="T60" fmla="*/ 344 w 422"/>
                  <a:gd name="T61" fmla="*/ 39 h 385"/>
                  <a:gd name="T62" fmla="*/ 329 w 422"/>
                  <a:gd name="T63" fmla="*/ 30 h 385"/>
                  <a:gd name="T64" fmla="*/ 277 w 422"/>
                  <a:gd name="T65" fmla="*/ 9 h 385"/>
                  <a:gd name="T66" fmla="*/ 235 w 422"/>
                  <a:gd name="T67" fmla="*/ 2 h 385"/>
                  <a:gd name="T68" fmla="*/ 221 w 422"/>
                  <a:gd name="T69" fmla="*/ 0 h 385"/>
                  <a:gd name="T70" fmla="*/ 200 w 422"/>
                  <a:gd name="T71"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2" h="385">
                    <a:moveTo>
                      <a:pt x="180" y="4"/>
                    </a:moveTo>
                    <a:lnTo>
                      <a:pt x="180" y="4"/>
                    </a:lnTo>
                    <a:lnTo>
                      <a:pt x="163" y="8"/>
                    </a:lnTo>
                    <a:lnTo>
                      <a:pt x="148" y="14"/>
                    </a:lnTo>
                    <a:lnTo>
                      <a:pt x="132" y="22"/>
                    </a:lnTo>
                    <a:lnTo>
                      <a:pt x="117" y="30"/>
                    </a:lnTo>
                    <a:lnTo>
                      <a:pt x="103" y="39"/>
                    </a:lnTo>
                    <a:lnTo>
                      <a:pt x="89" y="48"/>
                    </a:lnTo>
                    <a:lnTo>
                      <a:pt x="64" y="68"/>
                    </a:lnTo>
                    <a:lnTo>
                      <a:pt x="64" y="68"/>
                    </a:lnTo>
                    <a:lnTo>
                      <a:pt x="49" y="80"/>
                    </a:lnTo>
                    <a:lnTo>
                      <a:pt x="37" y="94"/>
                    </a:lnTo>
                    <a:lnTo>
                      <a:pt x="26" y="108"/>
                    </a:lnTo>
                    <a:lnTo>
                      <a:pt x="16" y="123"/>
                    </a:lnTo>
                    <a:lnTo>
                      <a:pt x="9" y="138"/>
                    </a:lnTo>
                    <a:lnTo>
                      <a:pt x="3" y="156"/>
                    </a:lnTo>
                    <a:lnTo>
                      <a:pt x="1" y="174"/>
                    </a:lnTo>
                    <a:lnTo>
                      <a:pt x="0" y="192"/>
                    </a:lnTo>
                    <a:lnTo>
                      <a:pt x="0" y="192"/>
                    </a:lnTo>
                    <a:lnTo>
                      <a:pt x="1" y="212"/>
                    </a:lnTo>
                    <a:lnTo>
                      <a:pt x="1" y="212"/>
                    </a:lnTo>
                    <a:lnTo>
                      <a:pt x="5" y="230"/>
                    </a:lnTo>
                    <a:lnTo>
                      <a:pt x="11" y="248"/>
                    </a:lnTo>
                    <a:lnTo>
                      <a:pt x="20" y="266"/>
                    </a:lnTo>
                    <a:lnTo>
                      <a:pt x="30" y="283"/>
                    </a:lnTo>
                    <a:lnTo>
                      <a:pt x="42" y="298"/>
                    </a:lnTo>
                    <a:lnTo>
                      <a:pt x="55" y="313"/>
                    </a:lnTo>
                    <a:lnTo>
                      <a:pt x="70" y="327"/>
                    </a:lnTo>
                    <a:lnTo>
                      <a:pt x="85" y="340"/>
                    </a:lnTo>
                    <a:lnTo>
                      <a:pt x="102" y="352"/>
                    </a:lnTo>
                    <a:lnTo>
                      <a:pt x="120" y="360"/>
                    </a:lnTo>
                    <a:lnTo>
                      <a:pt x="138" y="369"/>
                    </a:lnTo>
                    <a:lnTo>
                      <a:pt x="157" y="376"/>
                    </a:lnTo>
                    <a:lnTo>
                      <a:pt x="176" y="381"/>
                    </a:lnTo>
                    <a:lnTo>
                      <a:pt x="195" y="383"/>
                    </a:lnTo>
                    <a:lnTo>
                      <a:pt x="214" y="385"/>
                    </a:lnTo>
                    <a:lnTo>
                      <a:pt x="233" y="382"/>
                    </a:lnTo>
                    <a:lnTo>
                      <a:pt x="233" y="382"/>
                    </a:lnTo>
                    <a:lnTo>
                      <a:pt x="254" y="378"/>
                    </a:lnTo>
                    <a:lnTo>
                      <a:pt x="276" y="372"/>
                    </a:lnTo>
                    <a:lnTo>
                      <a:pt x="296" y="364"/>
                    </a:lnTo>
                    <a:lnTo>
                      <a:pt x="315" y="354"/>
                    </a:lnTo>
                    <a:lnTo>
                      <a:pt x="333" y="343"/>
                    </a:lnTo>
                    <a:lnTo>
                      <a:pt x="350" y="330"/>
                    </a:lnTo>
                    <a:lnTo>
                      <a:pt x="365" y="314"/>
                    </a:lnTo>
                    <a:lnTo>
                      <a:pt x="379" y="298"/>
                    </a:lnTo>
                    <a:lnTo>
                      <a:pt x="392" y="281"/>
                    </a:lnTo>
                    <a:lnTo>
                      <a:pt x="402" y="262"/>
                    </a:lnTo>
                    <a:lnTo>
                      <a:pt x="411" y="243"/>
                    </a:lnTo>
                    <a:lnTo>
                      <a:pt x="417" y="223"/>
                    </a:lnTo>
                    <a:lnTo>
                      <a:pt x="421" y="202"/>
                    </a:lnTo>
                    <a:lnTo>
                      <a:pt x="422" y="180"/>
                    </a:lnTo>
                    <a:lnTo>
                      <a:pt x="421" y="159"/>
                    </a:lnTo>
                    <a:lnTo>
                      <a:pt x="417" y="136"/>
                    </a:lnTo>
                    <a:lnTo>
                      <a:pt x="417" y="136"/>
                    </a:lnTo>
                    <a:lnTo>
                      <a:pt x="412" y="119"/>
                    </a:lnTo>
                    <a:lnTo>
                      <a:pt x="405" y="103"/>
                    </a:lnTo>
                    <a:lnTo>
                      <a:pt x="396" y="87"/>
                    </a:lnTo>
                    <a:lnTo>
                      <a:pt x="385" y="73"/>
                    </a:lnTo>
                    <a:lnTo>
                      <a:pt x="373" y="60"/>
                    </a:lnTo>
                    <a:lnTo>
                      <a:pt x="360" y="49"/>
                    </a:lnTo>
                    <a:lnTo>
                      <a:pt x="344" y="39"/>
                    </a:lnTo>
                    <a:lnTo>
                      <a:pt x="329" y="30"/>
                    </a:lnTo>
                    <a:lnTo>
                      <a:pt x="329" y="30"/>
                    </a:lnTo>
                    <a:lnTo>
                      <a:pt x="304" y="18"/>
                    </a:lnTo>
                    <a:lnTo>
                      <a:pt x="277" y="9"/>
                    </a:lnTo>
                    <a:lnTo>
                      <a:pt x="249" y="3"/>
                    </a:lnTo>
                    <a:lnTo>
                      <a:pt x="235" y="2"/>
                    </a:lnTo>
                    <a:lnTo>
                      <a:pt x="221" y="0"/>
                    </a:lnTo>
                    <a:lnTo>
                      <a:pt x="221" y="0"/>
                    </a:lnTo>
                    <a:lnTo>
                      <a:pt x="210" y="0"/>
                    </a:lnTo>
                    <a:lnTo>
                      <a:pt x="200" y="0"/>
                    </a:lnTo>
                    <a:lnTo>
                      <a:pt x="180" y="4"/>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30" name="Freeform 77">
                <a:extLst>
                  <a:ext uri="{FF2B5EF4-FFF2-40B4-BE49-F238E27FC236}">
                    <a16:creationId xmlns:a16="http://schemas.microsoft.com/office/drawing/2014/main" id="{3AE693F7-B20C-49EB-977A-E86FBD22A78A}"/>
                  </a:ext>
                </a:extLst>
              </p:cNvPr>
              <p:cNvSpPr>
                <a:spLocks/>
              </p:cNvSpPr>
              <p:nvPr/>
            </p:nvSpPr>
            <p:spPr bwMode="auto">
              <a:xfrm>
                <a:off x="7398544" y="7122753"/>
                <a:ext cx="84138" cy="84138"/>
              </a:xfrm>
              <a:custGeom>
                <a:avLst/>
                <a:gdLst>
                  <a:gd name="T0" fmla="*/ 53 w 53"/>
                  <a:gd name="T1" fmla="*/ 27 h 53"/>
                  <a:gd name="T2" fmla="*/ 53 w 53"/>
                  <a:gd name="T3" fmla="*/ 27 h 53"/>
                  <a:gd name="T4" fmla="*/ 52 w 53"/>
                  <a:gd name="T5" fmla="*/ 32 h 53"/>
                  <a:gd name="T6" fmla="*/ 50 w 53"/>
                  <a:gd name="T7" fmla="*/ 36 h 53"/>
                  <a:gd name="T8" fmla="*/ 48 w 53"/>
                  <a:gd name="T9" fmla="*/ 41 h 53"/>
                  <a:gd name="T10" fmla="*/ 45 w 53"/>
                  <a:gd name="T11" fmla="*/ 45 h 53"/>
                  <a:gd name="T12" fmla="*/ 41 w 53"/>
                  <a:gd name="T13" fmla="*/ 48 h 53"/>
                  <a:gd name="T14" fmla="*/ 36 w 53"/>
                  <a:gd name="T15" fmla="*/ 50 h 53"/>
                  <a:gd name="T16" fmla="*/ 31 w 53"/>
                  <a:gd name="T17" fmla="*/ 53 h 53"/>
                  <a:gd name="T18" fmla="*/ 26 w 53"/>
                  <a:gd name="T19" fmla="*/ 53 h 53"/>
                  <a:gd name="T20" fmla="*/ 26 w 53"/>
                  <a:gd name="T21" fmla="*/ 53 h 53"/>
                  <a:gd name="T22" fmla="*/ 21 w 53"/>
                  <a:gd name="T23" fmla="*/ 53 h 53"/>
                  <a:gd name="T24" fmla="*/ 16 w 53"/>
                  <a:gd name="T25" fmla="*/ 50 h 53"/>
                  <a:gd name="T26" fmla="*/ 12 w 53"/>
                  <a:gd name="T27" fmla="*/ 48 h 53"/>
                  <a:gd name="T28" fmla="*/ 8 w 53"/>
                  <a:gd name="T29" fmla="*/ 45 h 53"/>
                  <a:gd name="T30" fmla="*/ 4 w 53"/>
                  <a:gd name="T31" fmla="*/ 41 h 53"/>
                  <a:gd name="T32" fmla="*/ 2 w 53"/>
                  <a:gd name="T33" fmla="*/ 36 h 53"/>
                  <a:gd name="T34" fmla="*/ 0 w 53"/>
                  <a:gd name="T35" fmla="*/ 32 h 53"/>
                  <a:gd name="T36" fmla="*/ 0 w 53"/>
                  <a:gd name="T37" fmla="*/ 27 h 53"/>
                  <a:gd name="T38" fmla="*/ 0 w 53"/>
                  <a:gd name="T39" fmla="*/ 27 h 53"/>
                  <a:gd name="T40" fmla="*/ 0 w 53"/>
                  <a:gd name="T41" fmla="*/ 21 h 53"/>
                  <a:gd name="T42" fmla="*/ 2 w 53"/>
                  <a:gd name="T43" fmla="*/ 17 h 53"/>
                  <a:gd name="T44" fmla="*/ 4 w 53"/>
                  <a:gd name="T45" fmla="*/ 12 h 53"/>
                  <a:gd name="T46" fmla="*/ 8 w 53"/>
                  <a:gd name="T47" fmla="*/ 8 h 53"/>
                  <a:gd name="T48" fmla="*/ 12 w 53"/>
                  <a:gd name="T49" fmla="*/ 5 h 53"/>
                  <a:gd name="T50" fmla="*/ 16 w 53"/>
                  <a:gd name="T51" fmla="*/ 3 h 53"/>
                  <a:gd name="T52" fmla="*/ 21 w 53"/>
                  <a:gd name="T53" fmla="*/ 2 h 53"/>
                  <a:gd name="T54" fmla="*/ 26 w 53"/>
                  <a:gd name="T55" fmla="*/ 0 h 53"/>
                  <a:gd name="T56" fmla="*/ 26 w 53"/>
                  <a:gd name="T57" fmla="*/ 0 h 53"/>
                  <a:gd name="T58" fmla="*/ 31 w 53"/>
                  <a:gd name="T59" fmla="*/ 2 h 53"/>
                  <a:gd name="T60" fmla="*/ 36 w 53"/>
                  <a:gd name="T61" fmla="*/ 3 h 53"/>
                  <a:gd name="T62" fmla="*/ 41 w 53"/>
                  <a:gd name="T63" fmla="*/ 5 h 53"/>
                  <a:gd name="T64" fmla="*/ 45 w 53"/>
                  <a:gd name="T65" fmla="*/ 8 h 53"/>
                  <a:gd name="T66" fmla="*/ 48 w 53"/>
                  <a:gd name="T67" fmla="*/ 12 h 53"/>
                  <a:gd name="T68" fmla="*/ 50 w 53"/>
                  <a:gd name="T69" fmla="*/ 17 h 53"/>
                  <a:gd name="T70" fmla="*/ 52 w 53"/>
                  <a:gd name="T71" fmla="*/ 21 h 53"/>
                  <a:gd name="T72" fmla="*/ 53 w 53"/>
                  <a:gd name="T73"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53">
                    <a:moveTo>
                      <a:pt x="53" y="27"/>
                    </a:moveTo>
                    <a:lnTo>
                      <a:pt x="53" y="27"/>
                    </a:lnTo>
                    <a:lnTo>
                      <a:pt x="52" y="32"/>
                    </a:lnTo>
                    <a:lnTo>
                      <a:pt x="50" y="36"/>
                    </a:lnTo>
                    <a:lnTo>
                      <a:pt x="48" y="41"/>
                    </a:lnTo>
                    <a:lnTo>
                      <a:pt x="45" y="45"/>
                    </a:lnTo>
                    <a:lnTo>
                      <a:pt x="41" y="48"/>
                    </a:lnTo>
                    <a:lnTo>
                      <a:pt x="36" y="50"/>
                    </a:lnTo>
                    <a:lnTo>
                      <a:pt x="31" y="53"/>
                    </a:lnTo>
                    <a:lnTo>
                      <a:pt x="26" y="53"/>
                    </a:lnTo>
                    <a:lnTo>
                      <a:pt x="26" y="53"/>
                    </a:lnTo>
                    <a:lnTo>
                      <a:pt x="21" y="53"/>
                    </a:lnTo>
                    <a:lnTo>
                      <a:pt x="16" y="50"/>
                    </a:lnTo>
                    <a:lnTo>
                      <a:pt x="12" y="48"/>
                    </a:lnTo>
                    <a:lnTo>
                      <a:pt x="8" y="45"/>
                    </a:lnTo>
                    <a:lnTo>
                      <a:pt x="4" y="41"/>
                    </a:lnTo>
                    <a:lnTo>
                      <a:pt x="2" y="36"/>
                    </a:lnTo>
                    <a:lnTo>
                      <a:pt x="0" y="32"/>
                    </a:lnTo>
                    <a:lnTo>
                      <a:pt x="0" y="27"/>
                    </a:lnTo>
                    <a:lnTo>
                      <a:pt x="0" y="27"/>
                    </a:lnTo>
                    <a:lnTo>
                      <a:pt x="0" y="21"/>
                    </a:lnTo>
                    <a:lnTo>
                      <a:pt x="2" y="17"/>
                    </a:lnTo>
                    <a:lnTo>
                      <a:pt x="4" y="12"/>
                    </a:lnTo>
                    <a:lnTo>
                      <a:pt x="8" y="8"/>
                    </a:lnTo>
                    <a:lnTo>
                      <a:pt x="12" y="5"/>
                    </a:lnTo>
                    <a:lnTo>
                      <a:pt x="16" y="3"/>
                    </a:lnTo>
                    <a:lnTo>
                      <a:pt x="21" y="2"/>
                    </a:lnTo>
                    <a:lnTo>
                      <a:pt x="26" y="0"/>
                    </a:lnTo>
                    <a:lnTo>
                      <a:pt x="26" y="0"/>
                    </a:lnTo>
                    <a:lnTo>
                      <a:pt x="31" y="2"/>
                    </a:lnTo>
                    <a:lnTo>
                      <a:pt x="36" y="3"/>
                    </a:lnTo>
                    <a:lnTo>
                      <a:pt x="41" y="5"/>
                    </a:lnTo>
                    <a:lnTo>
                      <a:pt x="45" y="8"/>
                    </a:lnTo>
                    <a:lnTo>
                      <a:pt x="48" y="12"/>
                    </a:lnTo>
                    <a:lnTo>
                      <a:pt x="50" y="17"/>
                    </a:lnTo>
                    <a:lnTo>
                      <a:pt x="52" y="21"/>
                    </a:lnTo>
                    <a:lnTo>
                      <a:pt x="53" y="27"/>
                    </a:lnTo>
                    <a:close/>
                  </a:path>
                </a:pathLst>
              </a:custGeom>
              <a:solidFill>
                <a:srgbClr val="009ADB"/>
              </a:solidFill>
              <a:ln>
                <a:noFill/>
              </a:ln>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31" name="Freeform 78">
                <a:extLst>
                  <a:ext uri="{FF2B5EF4-FFF2-40B4-BE49-F238E27FC236}">
                    <a16:creationId xmlns:a16="http://schemas.microsoft.com/office/drawing/2014/main" id="{252BA75E-1481-4ECA-88B0-A78F4714FB4B}"/>
                  </a:ext>
                </a:extLst>
              </p:cNvPr>
              <p:cNvSpPr>
                <a:spLocks/>
              </p:cNvSpPr>
              <p:nvPr/>
            </p:nvSpPr>
            <p:spPr bwMode="auto">
              <a:xfrm>
                <a:off x="7398544" y="7122753"/>
                <a:ext cx="84138" cy="84138"/>
              </a:xfrm>
              <a:custGeom>
                <a:avLst/>
                <a:gdLst>
                  <a:gd name="T0" fmla="*/ 53 w 53"/>
                  <a:gd name="T1" fmla="*/ 27 h 53"/>
                  <a:gd name="T2" fmla="*/ 53 w 53"/>
                  <a:gd name="T3" fmla="*/ 27 h 53"/>
                  <a:gd name="T4" fmla="*/ 52 w 53"/>
                  <a:gd name="T5" fmla="*/ 32 h 53"/>
                  <a:gd name="T6" fmla="*/ 50 w 53"/>
                  <a:gd name="T7" fmla="*/ 36 h 53"/>
                  <a:gd name="T8" fmla="*/ 48 w 53"/>
                  <a:gd name="T9" fmla="*/ 41 h 53"/>
                  <a:gd name="T10" fmla="*/ 45 w 53"/>
                  <a:gd name="T11" fmla="*/ 45 h 53"/>
                  <a:gd name="T12" fmla="*/ 41 w 53"/>
                  <a:gd name="T13" fmla="*/ 48 h 53"/>
                  <a:gd name="T14" fmla="*/ 36 w 53"/>
                  <a:gd name="T15" fmla="*/ 50 h 53"/>
                  <a:gd name="T16" fmla="*/ 31 w 53"/>
                  <a:gd name="T17" fmla="*/ 53 h 53"/>
                  <a:gd name="T18" fmla="*/ 26 w 53"/>
                  <a:gd name="T19" fmla="*/ 53 h 53"/>
                  <a:gd name="T20" fmla="*/ 26 w 53"/>
                  <a:gd name="T21" fmla="*/ 53 h 53"/>
                  <a:gd name="T22" fmla="*/ 21 w 53"/>
                  <a:gd name="T23" fmla="*/ 53 h 53"/>
                  <a:gd name="T24" fmla="*/ 16 w 53"/>
                  <a:gd name="T25" fmla="*/ 50 h 53"/>
                  <a:gd name="T26" fmla="*/ 12 w 53"/>
                  <a:gd name="T27" fmla="*/ 48 h 53"/>
                  <a:gd name="T28" fmla="*/ 8 w 53"/>
                  <a:gd name="T29" fmla="*/ 45 h 53"/>
                  <a:gd name="T30" fmla="*/ 4 w 53"/>
                  <a:gd name="T31" fmla="*/ 41 h 53"/>
                  <a:gd name="T32" fmla="*/ 2 w 53"/>
                  <a:gd name="T33" fmla="*/ 36 h 53"/>
                  <a:gd name="T34" fmla="*/ 0 w 53"/>
                  <a:gd name="T35" fmla="*/ 32 h 53"/>
                  <a:gd name="T36" fmla="*/ 0 w 53"/>
                  <a:gd name="T37" fmla="*/ 27 h 53"/>
                  <a:gd name="T38" fmla="*/ 0 w 53"/>
                  <a:gd name="T39" fmla="*/ 27 h 53"/>
                  <a:gd name="T40" fmla="*/ 0 w 53"/>
                  <a:gd name="T41" fmla="*/ 21 h 53"/>
                  <a:gd name="T42" fmla="*/ 2 w 53"/>
                  <a:gd name="T43" fmla="*/ 17 h 53"/>
                  <a:gd name="T44" fmla="*/ 4 w 53"/>
                  <a:gd name="T45" fmla="*/ 12 h 53"/>
                  <a:gd name="T46" fmla="*/ 8 w 53"/>
                  <a:gd name="T47" fmla="*/ 8 h 53"/>
                  <a:gd name="T48" fmla="*/ 12 w 53"/>
                  <a:gd name="T49" fmla="*/ 5 h 53"/>
                  <a:gd name="T50" fmla="*/ 16 w 53"/>
                  <a:gd name="T51" fmla="*/ 3 h 53"/>
                  <a:gd name="T52" fmla="*/ 21 w 53"/>
                  <a:gd name="T53" fmla="*/ 2 h 53"/>
                  <a:gd name="T54" fmla="*/ 26 w 53"/>
                  <a:gd name="T55" fmla="*/ 0 h 53"/>
                  <a:gd name="T56" fmla="*/ 26 w 53"/>
                  <a:gd name="T57" fmla="*/ 0 h 53"/>
                  <a:gd name="T58" fmla="*/ 31 w 53"/>
                  <a:gd name="T59" fmla="*/ 2 h 53"/>
                  <a:gd name="T60" fmla="*/ 36 w 53"/>
                  <a:gd name="T61" fmla="*/ 3 h 53"/>
                  <a:gd name="T62" fmla="*/ 41 w 53"/>
                  <a:gd name="T63" fmla="*/ 5 h 53"/>
                  <a:gd name="T64" fmla="*/ 45 w 53"/>
                  <a:gd name="T65" fmla="*/ 8 h 53"/>
                  <a:gd name="T66" fmla="*/ 48 w 53"/>
                  <a:gd name="T67" fmla="*/ 12 h 53"/>
                  <a:gd name="T68" fmla="*/ 50 w 53"/>
                  <a:gd name="T69" fmla="*/ 17 h 53"/>
                  <a:gd name="T70" fmla="*/ 52 w 53"/>
                  <a:gd name="T71" fmla="*/ 21 h 53"/>
                  <a:gd name="T72" fmla="*/ 53 w 53"/>
                  <a:gd name="T73"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53">
                    <a:moveTo>
                      <a:pt x="53" y="27"/>
                    </a:moveTo>
                    <a:lnTo>
                      <a:pt x="53" y="27"/>
                    </a:lnTo>
                    <a:lnTo>
                      <a:pt x="52" y="32"/>
                    </a:lnTo>
                    <a:lnTo>
                      <a:pt x="50" y="36"/>
                    </a:lnTo>
                    <a:lnTo>
                      <a:pt x="48" y="41"/>
                    </a:lnTo>
                    <a:lnTo>
                      <a:pt x="45" y="45"/>
                    </a:lnTo>
                    <a:lnTo>
                      <a:pt x="41" y="48"/>
                    </a:lnTo>
                    <a:lnTo>
                      <a:pt x="36" y="50"/>
                    </a:lnTo>
                    <a:lnTo>
                      <a:pt x="31" y="53"/>
                    </a:lnTo>
                    <a:lnTo>
                      <a:pt x="26" y="53"/>
                    </a:lnTo>
                    <a:lnTo>
                      <a:pt x="26" y="53"/>
                    </a:lnTo>
                    <a:lnTo>
                      <a:pt x="21" y="53"/>
                    </a:lnTo>
                    <a:lnTo>
                      <a:pt x="16" y="50"/>
                    </a:lnTo>
                    <a:lnTo>
                      <a:pt x="12" y="48"/>
                    </a:lnTo>
                    <a:lnTo>
                      <a:pt x="8" y="45"/>
                    </a:lnTo>
                    <a:lnTo>
                      <a:pt x="4" y="41"/>
                    </a:lnTo>
                    <a:lnTo>
                      <a:pt x="2" y="36"/>
                    </a:lnTo>
                    <a:lnTo>
                      <a:pt x="0" y="32"/>
                    </a:lnTo>
                    <a:lnTo>
                      <a:pt x="0" y="27"/>
                    </a:lnTo>
                    <a:lnTo>
                      <a:pt x="0" y="27"/>
                    </a:lnTo>
                    <a:lnTo>
                      <a:pt x="0" y="21"/>
                    </a:lnTo>
                    <a:lnTo>
                      <a:pt x="2" y="17"/>
                    </a:lnTo>
                    <a:lnTo>
                      <a:pt x="4" y="12"/>
                    </a:lnTo>
                    <a:lnTo>
                      <a:pt x="8" y="8"/>
                    </a:lnTo>
                    <a:lnTo>
                      <a:pt x="12" y="5"/>
                    </a:lnTo>
                    <a:lnTo>
                      <a:pt x="16" y="3"/>
                    </a:lnTo>
                    <a:lnTo>
                      <a:pt x="21" y="2"/>
                    </a:lnTo>
                    <a:lnTo>
                      <a:pt x="26" y="0"/>
                    </a:lnTo>
                    <a:lnTo>
                      <a:pt x="26" y="0"/>
                    </a:lnTo>
                    <a:lnTo>
                      <a:pt x="31" y="2"/>
                    </a:lnTo>
                    <a:lnTo>
                      <a:pt x="36" y="3"/>
                    </a:lnTo>
                    <a:lnTo>
                      <a:pt x="41" y="5"/>
                    </a:lnTo>
                    <a:lnTo>
                      <a:pt x="45" y="8"/>
                    </a:lnTo>
                    <a:lnTo>
                      <a:pt x="48" y="12"/>
                    </a:lnTo>
                    <a:lnTo>
                      <a:pt x="50" y="17"/>
                    </a:lnTo>
                    <a:lnTo>
                      <a:pt x="52" y="21"/>
                    </a:lnTo>
                    <a:lnTo>
                      <a:pt x="53" y="27"/>
                    </a:lnTo>
                  </a:path>
                </a:pathLst>
              </a:custGeom>
              <a:solidFill>
                <a:srgbClr val="009ADB"/>
              </a:solidFill>
              <a:ln>
                <a:noFill/>
              </a:ln>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32" name="Freeform 79">
                <a:extLst>
                  <a:ext uri="{FF2B5EF4-FFF2-40B4-BE49-F238E27FC236}">
                    <a16:creationId xmlns:a16="http://schemas.microsoft.com/office/drawing/2014/main" id="{DB1A016D-09AE-46BD-B445-97ED7D10123A}"/>
                  </a:ext>
                </a:extLst>
              </p:cNvPr>
              <p:cNvSpPr>
                <a:spLocks/>
              </p:cNvSpPr>
              <p:nvPr/>
            </p:nvSpPr>
            <p:spPr bwMode="auto">
              <a:xfrm>
                <a:off x="7366794" y="7216415"/>
                <a:ext cx="82550" cy="82550"/>
              </a:xfrm>
              <a:custGeom>
                <a:avLst/>
                <a:gdLst>
                  <a:gd name="T0" fmla="*/ 52 w 52"/>
                  <a:gd name="T1" fmla="*/ 26 h 52"/>
                  <a:gd name="T2" fmla="*/ 52 w 52"/>
                  <a:gd name="T3" fmla="*/ 26 h 52"/>
                  <a:gd name="T4" fmla="*/ 51 w 52"/>
                  <a:gd name="T5" fmla="*/ 31 h 52"/>
                  <a:gd name="T6" fmla="*/ 50 w 52"/>
                  <a:gd name="T7" fmla="*/ 36 h 52"/>
                  <a:gd name="T8" fmla="*/ 47 w 52"/>
                  <a:gd name="T9" fmla="*/ 41 h 52"/>
                  <a:gd name="T10" fmla="*/ 45 w 52"/>
                  <a:gd name="T11" fmla="*/ 45 h 52"/>
                  <a:gd name="T12" fmla="*/ 41 w 52"/>
                  <a:gd name="T13" fmla="*/ 47 h 52"/>
                  <a:gd name="T14" fmla="*/ 36 w 52"/>
                  <a:gd name="T15" fmla="*/ 50 h 52"/>
                  <a:gd name="T16" fmla="*/ 31 w 52"/>
                  <a:gd name="T17" fmla="*/ 51 h 52"/>
                  <a:gd name="T18" fmla="*/ 26 w 52"/>
                  <a:gd name="T19" fmla="*/ 52 h 52"/>
                  <a:gd name="T20" fmla="*/ 26 w 52"/>
                  <a:gd name="T21" fmla="*/ 52 h 52"/>
                  <a:gd name="T22" fmla="*/ 20 w 52"/>
                  <a:gd name="T23" fmla="*/ 51 h 52"/>
                  <a:gd name="T24" fmla="*/ 15 w 52"/>
                  <a:gd name="T25" fmla="*/ 50 h 52"/>
                  <a:gd name="T26" fmla="*/ 12 w 52"/>
                  <a:gd name="T27" fmla="*/ 47 h 52"/>
                  <a:gd name="T28" fmla="*/ 8 w 52"/>
                  <a:gd name="T29" fmla="*/ 45 h 52"/>
                  <a:gd name="T30" fmla="*/ 4 w 52"/>
                  <a:gd name="T31" fmla="*/ 41 h 52"/>
                  <a:gd name="T32" fmla="*/ 3 w 52"/>
                  <a:gd name="T33" fmla="*/ 36 h 52"/>
                  <a:gd name="T34" fmla="*/ 0 w 52"/>
                  <a:gd name="T35" fmla="*/ 31 h 52"/>
                  <a:gd name="T36" fmla="*/ 0 w 52"/>
                  <a:gd name="T37" fmla="*/ 26 h 52"/>
                  <a:gd name="T38" fmla="*/ 0 w 52"/>
                  <a:gd name="T39" fmla="*/ 26 h 52"/>
                  <a:gd name="T40" fmla="*/ 0 w 52"/>
                  <a:gd name="T41" fmla="*/ 20 h 52"/>
                  <a:gd name="T42" fmla="*/ 3 w 52"/>
                  <a:gd name="T43" fmla="*/ 15 h 52"/>
                  <a:gd name="T44" fmla="*/ 4 w 52"/>
                  <a:gd name="T45" fmla="*/ 12 h 52"/>
                  <a:gd name="T46" fmla="*/ 8 w 52"/>
                  <a:gd name="T47" fmla="*/ 8 h 52"/>
                  <a:gd name="T48" fmla="*/ 12 w 52"/>
                  <a:gd name="T49" fmla="*/ 4 h 52"/>
                  <a:gd name="T50" fmla="*/ 15 w 52"/>
                  <a:gd name="T51" fmla="*/ 1 h 52"/>
                  <a:gd name="T52" fmla="*/ 20 w 52"/>
                  <a:gd name="T53" fmla="*/ 0 h 52"/>
                  <a:gd name="T54" fmla="*/ 26 w 52"/>
                  <a:gd name="T55" fmla="*/ 0 h 52"/>
                  <a:gd name="T56" fmla="*/ 26 w 52"/>
                  <a:gd name="T57" fmla="*/ 0 h 52"/>
                  <a:gd name="T58" fmla="*/ 31 w 52"/>
                  <a:gd name="T59" fmla="*/ 0 h 52"/>
                  <a:gd name="T60" fmla="*/ 36 w 52"/>
                  <a:gd name="T61" fmla="*/ 1 h 52"/>
                  <a:gd name="T62" fmla="*/ 41 w 52"/>
                  <a:gd name="T63" fmla="*/ 4 h 52"/>
                  <a:gd name="T64" fmla="*/ 45 w 52"/>
                  <a:gd name="T65" fmla="*/ 8 h 52"/>
                  <a:gd name="T66" fmla="*/ 47 w 52"/>
                  <a:gd name="T67" fmla="*/ 12 h 52"/>
                  <a:gd name="T68" fmla="*/ 50 w 52"/>
                  <a:gd name="T69" fmla="*/ 15 h 52"/>
                  <a:gd name="T70" fmla="*/ 51 w 52"/>
                  <a:gd name="T71" fmla="*/ 20 h 52"/>
                  <a:gd name="T72" fmla="*/ 52 w 52"/>
                  <a:gd name="T73"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52">
                    <a:moveTo>
                      <a:pt x="52" y="26"/>
                    </a:moveTo>
                    <a:lnTo>
                      <a:pt x="52" y="26"/>
                    </a:lnTo>
                    <a:lnTo>
                      <a:pt x="51" y="31"/>
                    </a:lnTo>
                    <a:lnTo>
                      <a:pt x="50" y="36"/>
                    </a:lnTo>
                    <a:lnTo>
                      <a:pt x="47" y="41"/>
                    </a:lnTo>
                    <a:lnTo>
                      <a:pt x="45" y="45"/>
                    </a:lnTo>
                    <a:lnTo>
                      <a:pt x="41" y="47"/>
                    </a:lnTo>
                    <a:lnTo>
                      <a:pt x="36" y="50"/>
                    </a:lnTo>
                    <a:lnTo>
                      <a:pt x="31" y="51"/>
                    </a:lnTo>
                    <a:lnTo>
                      <a:pt x="26" y="52"/>
                    </a:lnTo>
                    <a:lnTo>
                      <a:pt x="26" y="52"/>
                    </a:lnTo>
                    <a:lnTo>
                      <a:pt x="20" y="51"/>
                    </a:lnTo>
                    <a:lnTo>
                      <a:pt x="15" y="50"/>
                    </a:lnTo>
                    <a:lnTo>
                      <a:pt x="12" y="47"/>
                    </a:lnTo>
                    <a:lnTo>
                      <a:pt x="8" y="45"/>
                    </a:lnTo>
                    <a:lnTo>
                      <a:pt x="4" y="41"/>
                    </a:lnTo>
                    <a:lnTo>
                      <a:pt x="3" y="36"/>
                    </a:lnTo>
                    <a:lnTo>
                      <a:pt x="0" y="31"/>
                    </a:lnTo>
                    <a:lnTo>
                      <a:pt x="0" y="26"/>
                    </a:lnTo>
                    <a:lnTo>
                      <a:pt x="0" y="26"/>
                    </a:lnTo>
                    <a:lnTo>
                      <a:pt x="0" y="20"/>
                    </a:lnTo>
                    <a:lnTo>
                      <a:pt x="3" y="15"/>
                    </a:lnTo>
                    <a:lnTo>
                      <a:pt x="4" y="12"/>
                    </a:lnTo>
                    <a:lnTo>
                      <a:pt x="8" y="8"/>
                    </a:lnTo>
                    <a:lnTo>
                      <a:pt x="12" y="4"/>
                    </a:lnTo>
                    <a:lnTo>
                      <a:pt x="15" y="1"/>
                    </a:lnTo>
                    <a:lnTo>
                      <a:pt x="20" y="0"/>
                    </a:lnTo>
                    <a:lnTo>
                      <a:pt x="26" y="0"/>
                    </a:lnTo>
                    <a:lnTo>
                      <a:pt x="26" y="0"/>
                    </a:lnTo>
                    <a:lnTo>
                      <a:pt x="31" y="0"/>
                    </a:lnTo>
                    <a:lnTo>
                      <a:pt x="36" y="1"/>
                    </a:lnTo>
                    <a:lnTo>
                      <a:pt x="41" y="4"/>
                    </a:lnTo>
                    <a:lnTo>
                      <a:pt x="45" y="8"/>
                    </a:lnTo>
                    <a:lnTo>
                      <a:pt x="47" y="12"/>
                    </a:lnTo>
                    <a:lnTo>
                      <a:pt x="50" y="15"/>
                    </a:lnTo>
                    <a:lnTo>
                      <a:pt x="51" y="20"/>
                    </a:lnTo>
                    <a:lnTo>
                      <a:pt x="52" y="26"/>
                    </a:lnTo>
                    <a:close/>
                  </a:path>
                </a:pathLst>
              </a:custGeom>
              <a:solidFill>
                <a:srgbClr val="009ADB"/>
              </a:solidFill>
              <a:ln>
                <a:noFill/>
              </a:ln>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33" name="Freeform 80">
                <a:extLst>
                  <a:ext uri="{FF2B5EF4-FFF2-40B4-BE49-F238E27FC236}">
                    <a16:creationId xmlns:a16="http://schemas.microsoft.com/office/drawing/2014/main" id="{443483F3-8F9A-45B9-B8BF-7985375B8D9B}"/>
                  </a:ext>
                </a:extLst>
              </p:cNvPr>
              <p:cNvSpPr>
                <a:spLocks/>
              </p:cNvSpPr>
              <p:nvPr/>
            </p:nvSpPr>
            <p:spPr bwMode="auto">
              <a:xfrm>
                <a:off x="7366794" y="7216415"/>
                <a:ext cx="82550" cy="82550"/>
              </a:xfrm>
              <a:custGeom>
                <a:avLst/>
                <a:gdLst>
                  <a:gd name="T0" fmla="*/ 52 w 52"/>
                  <a:gd name="T1" fmla="*/ 26 h 52"/>
                  <a:gd name="T2" fmla="*/ 52 w 52"/>
                  <a:gd name="T3" fmla="*/ 26 h 52"/>
                  <a:gd name="T4" fmla="*/ 51 w 52"/>
                  <a:gd name="T5" fmla="*/ 31 h 52"/>
                  <a:gd name="T6" fmla="*/ 50 w 52"/>
                  <a:gd name="T7" fmla="*/ 36 h 52"/>
                  <a:gd name="T8" fmla="*/ 47 w 52"/>
                  <a:gd name="T9" fmla="*/ 41 h 52"/>
                  <a:gd name="T10" fmla="*/ 45 w 52"/>
                  <a:gd name="T11" fmla="*/ 45 h 52"/>
                  <a:gd name="T12" fmla="*/ 41 w 52"/>
                  <a:gd name="T13" fmla="*/ 47 h 52"/>
                  <a:gd name="T14" fmla="*/ 36 w 52"/>
                  <a:gd name="T15" fmla="*/ 50 h 52"/>
                  <a:gd name="T16" fmla="*/ 31 w 52"/>
                  <a:gd name="T17" fmla="*/ 51 h 52"/>
                  <a:gd name="T18" fmla="*/ 26 w 52"/>
                  <a:gd name="T19" fmla="*/ 52 h 52"/>
                  <a:gd name="T20" fmla="*/ 26 w 52"/>
                  <a:gd name="T21" fmla="*/ 52 h 52"/>
                  <a:gd name="T22" fmla="*/ 20 w 52"/>
                  <a:gd name="T23" fmla="*/ 51 h 52"/>
                  <a:gd name="T24" fmla="*/ 15 w 52"/>
                  <a:gd name="T25" fmla="*/ 50 h 52"/>
                  <a:gd name="T26" fmla="*/ 12 w 52"/>
                  <a:gd name="T27" fmla="*/ 47 h 52"/>
                  <a:gd name="T28" fmla="*/ 8 w 52"/>
                  <a:gd name="T29" fmla="*/ 45 h 52"/>
                  <a:gd name="T30" fmla="*/ 4 w 52"/>
                  <a:gd name="T31" fmla="*/ 41 h 52"/>
                  <a:gd name="T32" fmla="*/ 3 w 52"/>
                  <a:gd name="T33" fmla="*/ 36 h 52"/>
                  <a:gd name="T34" fmla="*/ 0 w 52"/>
                  <a:gd name="T35" fmla="*/ 31 h 52"/>
                  <a:gd name="T36" fmla="*/ 0 w 52"/>
                  <a:gd name="T37" fmla="*/ 26 h 52"/>
                  <a:gd name="T38" fmla="*/ 0 w 52"/>
                  <a:gd name="T39" fmla="*/ 26 h 52"/>
                  <a:gd name="T40" fmla="*/ 0 w 52"/>
                  <a:gd name="T41" fmla="*/ 20 h 52"/>
                  <a:gd name="T42" fmla="*/ 3 w 52"/>
                  <a:gd name="T43" fmla="*/ 15 h 52"/>
                  <a:gd name="T44" fmla="*/ 4 w 52"/>
                  <a:gd name="T45" fmla="*/ 12 h 52"/>
                  <a:gd name="T46" fmla="*/ 8 w 52"/>
                  <a:gd name="T47" fmla="*/ 8 h 52"/>
                  <a:gd name="T48" fmla="*/ 12 w 52"/>
                  <a:gd name="T49" fmla="*/ 4 h 52"/>
                  <a:gd name="T50" fmla="*/ 15 w 52"/>
                  <a:gd name="T51" fmla="*/ 1 h 52"/>
                  <a:gd name="T52" fmla="*/ 20 w 52"/>
                  <a:gd name="T53" fmla="*/ 0 h 52"/>
                  <a:gd name="T54" fmla="*/ 26 w 52"/>
                  <a:gd name="T55" fmla="*/ 0 h 52"/>
                  <a:gd name="T56" fmla="*/ 26 w 52"/>
                  <a:gd name="T57" fmla="*/ 0 h 52"/>
                  <a:gd name="T58" fmla="*/ 31 w 52"/>
                  <a:gd name="T59" fmla="*/ 0 h 52"/>
                  <a:gd name="T60" fmla="*/ 36 w 52"/>
                  <a:gd name="T61" fmla="*/ 1 h 52"/>
                  <a:gd name="T62" fmla="*/ 41 w 52"/>
                  <a:gd name="T63" fmla="*/ 4 h 52"/>
                  <a:gd name="T64" fmla="*/ 45 w 52"/>
                  <a:gd name="T65" fmla="*/ 8 h 52"/>
                  <a:gd name="T66" fmla="*/ 47 w 52"/>
                  <a:gd name="T67" fmla="*/ 12 h 52"/>
                  <a:gd name="T68" fmla="*/ 50 w 52"/>
                  <a:gd name="T69" fmla="*/ 15 h 52"/>
                  <a:gd name="T70" fmla="*/ 51 w 52"/>
                  <a:gd name="T71" fmla="*/ 20 h 52"/>
                  <a:gd name="T72" fmla="*/ 52 w 52"/>
                  <a:gd name="T73"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52">
                    <a:moveTo>
                      <a:pt x="52" y="26"/>
                    </a:moveTo>
                    <a:lnTo>
                      <a:pt x="52" y="26"/>
                    </a:lnTo>
                    <a:lnTo>
                      <a:pt x="51" y="31"/>
                    </a:lnTo>
                    <a:lnTo>
                      <a:pt x="50" y="36"/>
                    </a:lnTo>
                    <a:lnTo>
                      <a:pt x="47" y="41"/>
                    </a:lnTo>
                    <a:lnTo>
                      <a:pt x="45" y="45"/>
                    </a:lnTo>
                    <a:lnTo>
                      <a:pt x="41" y="47"/>
                    </a:lnTo>
                    <a:lnTo>
                      <a:pt x="36" y="50"/>
                    </a:lnTo>
                    <a:lnTo>
                      <a:pt x="31" y="51"/>
                    </a:lnTo>
                    <a:lnTo>
                      <a:pt x="26" y="52"/>
                    </a:lnTo>
                    <a:lnTo>
                      <a:pt x="26" y="52"/>
                    </a:lnTo>
                    <a:lnTo>
                      <a:pt x="20" y="51"/>
                    </a:lnTo>
                    <a:lnTo>
                      <a:pt x="15" y="50"/>
                    </a:lnTo>
                    <a:lnTo>
                      <a:pt x="12" y="47"/>
                    </a:lnTo>
                    <a:lnTo>
                      <a:pt x="8" y="45"/>
                    </a:lnTo>
                    <a:lnTo>
                      <a:pt x="4" y="41"/>
                    </a:lnTo>
                    <a:lnTo>
                      <a:pt x="3" y="36"/>
                    </a:lnTo>
                    <a:lnTo>
                      <a:pt x="0" y="31"/>
                    </a:lnTo>
                    <a:lnTo>
                      <a:pt x="0" y="26"/>
                    </a:lnTo>
                    <a:lnTo>
                      <a:pt x="0" y="26"/>
                    </a:lnTo>
                    <a:lnTo>
                      <a:pt x="0" y="20"/>
                    </a:lnTo>
                    <a:lnTo>
                      <a:pt x="3" y="15"/>
                    </a:lnTo>
                    <a:lnTo>
                      <a:pt x="4" y="12"/>
                    </a:lnTo>
                    <a:lnTo>
                      <a:pt x="8" y="8"/>
                    </a:lnTo>
                    <a:lnTo>
                      <a:pt x="12" y="4"/>
                    </a:lnTo>
                    <a:lnTo>
                      <a:pt x="15" y="1"/>
                    </a:lnTo>
                    <a:lnTo>
                      <a:pt x="20" y="0"/>
                    </a:lnTo>
                    <a:lnTo>
                      <a:pt x="26" y="0"/>
                    </a:lnTo>
                    <a:lnTo>
                      <a:pt x="26" y="0"/>
                    </a:lnTo>
                    <a:lnTo>
                      <a:pt x="31" y="0"/>
                    </a:lnTo>
                    <a:lnTo>
                      <a:pt x="36" y="1"/>
                    </a:lnTo>
                    <a:lnTo>
                      <a:pt x="41" y="4"/>
                    </a:lnTo>
                    <a:lnTo>
                      <a:pt x="45" y="8"/>
                    </a:lnTo>
                    <a:lnTo>
                      <a:pt x="47" y="12"/>
                    </a:lnTo>
                    <a:lnTo>
                      <a:pt x="50" y="15"/>
                    </a:lnTo>
                    <a:lnTo>
                      <a:pt x="51" y="20"/>
                    </a:lnTo>
                    <a:lnTo>
                      <a:pt x="52" y="26"/>
                    </a:lnTo>
                  </a:path>
                </a:pathLst>
              </a:custGeom>
              <a:solidFill>
                <a:srgbClr val="009ADB"/>
              </a:solidFill>
              <a:ln>
                <a:noFill/>
              </a:ln>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34" name="Freeform 81">
                <a:extLst>
                  <a:ext uri="{FF2B5EF4-FFF2-40B4-BE49-F238E27FC236}">
                    <a16:creationId xmlns:a16="http://schemas.microsoft.com/office/drawing/2014/main" id="{B26AE902-8C16-448E-8159-99F97769E846}"/>
                  </a:ext>
                </a:extLst>
              </p:cNvPr>
              <p:cNvSpPr>
                <a:spLocks/>
              </p:cNvSpPr>
              <p:nvPr/>
            </p:nvSpPr>
            <p:spPr bwMode="auto">
              <a:xfrm>
                <a:off x="7573169" y="7165615"/>
                <a:ext cx="80963" cy="80963"/>
              </a:xfrm>
              <a:custGeom>
                <a:avLst/>
                <a:gdLst>
                  <a:gd name="T0" fmla="*/ 51 w 51"/>
                  <a:gd name="T1" fmla="*/ 26 h 51"/>
                  <a:gd name="T2" fmla="*/ 51 w 51"/>
                  <a:gd name="T3" fmla="*/ 26 h 51"/>
                  <a:gd name="T4" fmla="*/ 51 w 51"/>
                  <a:gd name="T5" fmla="*/ 31 h 51"/>
                  <a:gd name="T6" fmla="*/ 50 w 51"/>
                  <a:gd name="T7" fmla="*/ 36 h 51"/>
                  <a:gd name="T8" fmla="*/ 48 w 51"/>
                  <a:gd name="T9" fmla="*/ 40 h 51"/>
                  <a:gd name="T10" fmla="*/ 44 w 51"/>
                  <a:gd name="T11" fmla="*/ 44 h 51"/>
                  <a:gd name="T12" fmla="*/ 40 w 51"/>
                  <a:gd name="T13" fmla="*/ 47 h 51"/>
                  <a:gd name="T14" fmla="*/ 36 w 51"/>
                  <a:gd name="T15" fmla="*/ 50 h 51"/>
                  <a:gd name="T16" fmla="*/ 31 w 51"/>
                  <a:gd name="T17" fmla="*/ 51 h 51"/>
                  <a:gd name="T18" fmla="*/ 26 w 51"/>
                  <a:gd name="T19" fmla="*/ 51 h 51"/>
                  <a:gd name="T20" fmla="*/ 26 w 51"/>
                  <a:gd name="T21" fmla="*/ 51 h 51"/>
                  <a:gd name="T22" fmla="*/ 21 w 51"/>
                  <a:gd name="T23" fmla="*/ 51 h 51"/>
                  <a:gd name="T24" fmla="*/ 16 w 51"/>
                  <a:gd name="T25" fmla="*/ 50 h 51"/>
                  <a:gd name="T26" fmla="*/ 12 w 51"/>
                  <a:gd name="T27" fmla="*/ 47 h 51"/>
                  <a:gd name="T28" fmla="*/ 8 w 51"/>
                  <a:gd name="T29" fmla="*/ 44 h 51"/>
                  <a:gd name="T30" fmla="*/ 4 w 51"/>
                  <a:gd name="T31" fmla="*/ 40 h 51"/>
                  <a:gd name="T32" fmla="*/ 2 w 51"/>
                  <a:gd name="T33" fmla="*/ 36 h 51"/>
                  <a:gd name="T34" fmla="*/ 0 w 51"/>
                  <a:gd name="T35" fmla="*/ 31 h 51"/>
                  <a:gd name="T36" fmla="*/ 0 w 51"/>
                  <a:gd name="T37" fmla="*/ 26 h 51"/>
                  <a:gd name="T38" fmla="*/ 0 w 51"/>
                  <a:gd name="T39" fmla="*/ 26 h 51"/>
                  <a:gd name="T40" fmla="*/ 0 w 51"/>
                  <a:gd name="T41" fmla="*/ 21 h 51"/>
                  <a:gd name="T42" fmla="*/ 2 w 51"/>
                  <a:gd name="T43" fmla="*/ 15 h 51"/>
                  <a:gd name="T44" fmla="*/ 4 w 51"/>
                  <a:gd name="T45" fmla="*/ 12 h 51"/>
                  <a:gd name="T46" fmla="*/ 8 w 51"/>
                  <a:gd name="T47" fmla="*/ 8 h 51"/>
                  <a:gd name="T48" fmla="*/ 12 w 51"/>
                  <a:gd name="T49" fmla="*/ 4 h 51"/>
                  <a:gd name="T50" fmla="*/ 16 w 51"/>
                  <a:gd name="T51" fmla="*/ 1 h 51"/>
                  <a:gd name="T52" fmla="*/ 21 w 51"/>
                  <a:gd name="T53" fmla="*/ 0 h 51"/>
                  <a:gd name="T54" fmla="*/ 26 w 51"/>
                  <a:gd name="T55" fmla="*/ 0 h 51"/>
                  <a:gd name="T56" fmla="*/ 26 w 51"/>
                  <a:gd name="T57" fmla="*/ 0 h 51"/>
                  <a:gd name="T58" fmla="*/ 31 w 51"/>
                  <a:gd name="T59" fmla="*/ 0 h 51"/>
                  <a:gd name="T60" fmla="*/ 36 w 51"/>
                  <a:gd name="T61" fmla="*/ 1 h 51"/>
                  <a:gd name="T62" fmla="*/ 40 w 51"/>
                  <a:gd name="T63" fmla="*/ 4 h 51"/>
                  <a:gd name="T64" fmla="*/ 44 w 51"/>
                  <a:gd name="T65" fmla="*/ 8 h 51"/>
                  <a:gd name="T66" fmla="*/ 48 w 51"/>
                  <a:gd name="T67" fmla="*/ 12 h 51"/>
                  <a:gd name="T68" fmla="*/ 50 w 51"/>
                  <a:gd name="T69" fmla="*/ 15 h 51"/>
                  <a:gd name="T70" fmla="*/ 51 w 51"/>
                  <a:gd name="T71" fmla="*/ 21 h 51"/>
                  <a:gd name="T72" fmla="*/ 51 w 51"/>
                  <a:gd name="T73"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 h="51">
                    <a:moveTo>
                      <a:pt x="51" y="26"/>
                    </a:moveTo>
                    <a:lnTo>
                      <a:pt x="51" y="26"/>
                    </a:lnTo>
                    <a:lnTo>
                      <a:pt x="51" y="31"/>
                    </a:lnTo>
                    <a:lnTo>
                      <a:pt x="50" y="36"/>
                    </a:lnTo>
                    <a:lnTo>
                      <a:pt x="48" y="40"/>
                    </a:lnTo>
                    <a:lnTo>
                      <a:pt x="44" y="44"/>
                    </a:lnTo>
                    <a:lnTo>
                      <a:pt x="40" y="47"/>
                    </a:lnTo>
                    <a:lnTo>
                      <a:pt x="36" y="50"/>
                    </a:lnTo>
                    <a:lnTo>
                      <a:pt x="31" y="51"/>
                    </a:lnTo>
                    <a:lnTo>
                      <a:pt x="26" y="51"/>
                    </a:lnTo>
                    <a:lnTo>
                      <a:pt x="26" y="51"/>
                    </a:lnTo>
                    <a:lnTo>
                      <a:pt x="21" y="51"/>
                    </a:lnTo>
                    <a:lnTo>
                      <a:pt x="16" y="50"/>
                    </a:lnTo>
                    <a:lnTo>
                      <a:pt x="12" y="47"/>
                    </a:lnTo>
                    <a:lnTo>
                      <a:pt x="8" y="44"/>
                    </a:lnTo>
                    <a:lnTo>
                      <a:pt x="4" y="40"/>
                    </a:lnTo>
                    <a:lnTo>
                      <a:pt x="2" y="36"/>
                    </a:lnTo>
                    <a:lnTo>
                      <a:pt x="0" y="31"/>
                    </a:lnTo>
                    <a:lnTo>
                      <a:pt x="0" y="26"/>
                    </a:lnTo>
                    <a:lnTo>
                      <a:pt x="0" y="26"/>
                    </a:lnTo>
                    <a:lnTo>
                      <a:pt x="0" y="21"/>
                    </a:lnTo>
                    <a:lnTo>
                      <a:pt x="2" y="15"/>
                    </a:lnTo>
                    <a:lnTo>
                      <a:pt x="4" y="12"/>
                    </a:lnTo>
                    <a:lnTo>
                      <a:pt x="8" y="8"/>
                    </a:lnTo>
                    <a:lnTo>
                      <a:pt x="12" y="4"/>
                    </a:lnTo>
                    <a:lnTo>
                      <a:pt x="16" y="1"/>
                    </a:lnTo>
                    <a:lnTo>
                      <a:pt x="21" y="0"/>
                    </a:lnTo>
                    <a:lnTo>
                      <a:pt x="26" y="0"/>
                    </a:lnTo>
                    <a:lnTo>
                      <a:pt x="26" y="0"/>
                    </a:lnTo>
                    <a:lnTo>
                      <a:pt x="31" y="0"/>
                    </a:lnTo>
                    <a:lnTo>
                      <a:pt x="36" y="1"/>
                    </a:lnTo>
                    <a:lnTo>
                      <a:pt x="40" y="4"/>
                    </a:lnTo>
                    <a:lnTo>
                      <a:pt x="44" y="8"/>
                    </a:lnTo>
                    <a:lnTo>
                      <a:pt x="48" y="12"/>
                    </a:lnTo>
                    <a:lnTo>
                      <a:pt x="50" y="15"/>
                    </a:lnTo>
                    <a:lnTo>
                      <a:pt x="51" y="21"/>
                    </a:lnTo>
                    <a:lnTo>
                      <a:pt x="51" y="26"/>
                    </a:lnTo>
                    <a:close/>
                  </a:path>
                </a:pathLst>
              </a:custGeom>
              <a:solidFill>
                <a:srgbClr val="009ADB"/>
              </a:solidFill>
              <a:ln>
                <a:noFill/>
              </a:ln>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35" name="Freeform 82">
                <a:extLst>
                  <a:ext uri="{FF2B5EF4-FFF2-40B4-BE49-F238E27FC236}">
                    <a16:creationId xmlns:a16="http://schemas.microsoft.com/office/drawing/2014/main" id="{BA2F4FB7-0905-4AFF-8F0A-E53DA7A2F6B9}"/>
                  </a:ext>
                </a:extLst>
              </p:cNvPr>
              <p:cNvSpPr>
                <a:spLocks/>
              </p:cNvSpPr>
              <p:nvPr/>
            </p:nvSpPr>
            <p:spPr bwMode="auto">
              <a:xfrm>
                <a:off x="7573169" y="7165615"/>
                <a:ext cx="80963" cy="80963"/>
              </a:xfrm>
              <a:custGeom>
                <a:avLst/>
                <a:gdLst>
                  <a:gd name="T0" fmla="*/ 51 w 51"/>
                  <a:gd name="T1" fmla="*/ 26 h 51"/>
                  <a:gd name="T2" fmla="*/ 51 w 51"/>
                  <a:gd name="T3" fmla="*/ 26 h 51"/>
                  <a:gd name="T4" fmla="*/ 51 w 51"/>
                  <a:gd name="T5" fmla="*/ 31 h 51"/>
                  <a:gd name="T6" fmla="*/ 50 w 51"/>
                  <a:gd name="T7" fmla="*/ 36 h 51"/>
                  <a:gd name="T8" fmla="*/ 48 w 51"/>
                  <a:gd name="T9" fmla="*/ 40 h 51"/>
                  <a:gd name="T10" fmla="*/ 44 w 51"/>
                  <a:gd name="T11" fmla="*/ 44 h 51"/>
                  <a:gd name="T12" fmla="*/ 40 w 51"/>
                  <a:gd name="T13" fmla="*/ 47 h 51"/>
                  <a:gd name="T14" fmla="*/ 36 w 51"/>
                  <a:gd name="T15" fmla="*/ 50 h 51"/>
                  <a:gd name="T16" fmla="*/ 31 w 51"/>
                  <a:gd name="T17" fmla="*/ 51 h 51"/>
                  <a:gd name="T18" fmla="*/ 26 w 51"/>
                  <a:gd name="T19" fmla="*/ 51 h 51"/>
                  <a:gd name="T20" fmla="*/ 26 w 51"/>
                  <a:gd name="T21" fmla="*/ 51 h 51"/>
                  <a:gd name="T22" fmla="*/ 21 w 51"/>
                  <a:gd name="T23" fmla="*/ 51 h 51"/>
                  <a:gd name="T24" fmla="*/ 16 w 51"/>
                  <a:gd name="T25" fmla="*/ 50 h 51"/>
                  <a:gd name="T26" fmla="*/ 12 w 51"/>
                  <a:gd name="T27" fmla="*/ 47 h 51"/>
                  <a:gd name="T28" fmla="*/ 8 w 51"/>
                  <a:gd name="T29" fmla="*/ 44 h 51"/>
                  <a:gd name="T30" fmla="*/ 4 w 51"/>
                  <a:gd name="T31" fmla="*/ 40 h 51"/>
                  <a:gd name="T32" fmla="*/ 2 w 51"/>
                  <a:gd name="T33" fmla="*/ 36 h 51"/>
                  <a:gd name="T34" fmla="*/ 0 w 51"/>
                  <a:gd name="T35" fmla="*/ 31 h 51"/>
                  <a:gd name="T36" fmla="*/ 0 w 51"/>
                  <a:gd name="T37" fmla="*/ 26 h 51"/>
                  <a:gd name="T38" fmla="*/ 0 w 51"/>
                  <a:gd name="T39" fmla="*/ 26 h 51"/>
                  <a:gd name="T40" fmla="*/ 0 w 51"/>
                  <a:gd name="T41" fmla="*/ 21 h 51"/>
                  <a:gd name="T42" fmla="*/ 2 w 51"/>
                  <a:gd name="T43" fmla="*/ 15 h 51"/>
                  <a:gd name="T44" fmla="*/ 4 w 51"/>
                  <a:gd name="T45" fmla="*/ 12 h 51"/>
                  <a:gd name="T46" fmla="*/ 8 w 51"/>
                  <a:gd name="T47" fmla="*/ 8 h 51"/>
                  <a:gd name="T48" fmla="*/ 12 w 51"/>
                  <a:gd name="T49" fmla="*/ 4 h 51"/>
                  <a:gd name="T50" fmla="*/ 16 w 51"/>
                  <a:gd name="T51" fmla="*/ 1 h 51"/>
                  <a:gd name="T52" fmla="*/ 21 w 51"/>
                  <a:gd name="T53" fmla="*/ 0 h 51"/>
                  <a:gd name="T54" fmla="*/ 26 w 51"/>
                  <a:gd name="T55" fmla="*/ 0 h 51"/>
                  <a:gd name="T56" fmla="*/ 26 w 51"/>
                  <a:gd name="T57" fmla="*/ 0 h 51"/>
                  <a:gd name="T58" fmla="*/ 31 w 51"/>
                  <a:gd name="T59" fmla="*/ 0 h 51"/>
                  <a:gd name="T60" fmla="*/ 36 w 51"/>
                  <a:gd name="T61" fmla="*/ 1 h 51"/>
                  <a:gd name="T62" fmla="*/ 40 w 51"/>
                  <a:gd name="T63" fmla="*/ 4 h 51"/>
                  <a:gd name="T64" fmla="*/ 44 w 51"/>
                  <a:gd name="T65" fmla="*/ 8 h 51"/>
                  <a:gd name="T66" fmla="*/ 48 w 51"/>
                  <a:gd name="T67" fmla="*/ 12 h 51"/>
                  <a:gd name="T68" fmla="*/ 50 w 51"/>
                  <a:gd name="T69" fmla="*/ 15 h 51"/>
                  <a:gd name="T70" fmla="*/ 51 w 51"/>
                  <a:gd name="T71" fmla="*/ 21 h 51"/>
                  <a:gd name="T72" fmla="*/ 51 w 51"/>
                  <a:gd name="T73"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 h="51">
                    <a:moveTo>
                      <a:pt x="51" y="26"/>
                    </a:moveTo>
                    <a:lnTo>
                      <a:pt x="51" y="26"/>
                    </a:lnTo>
                    <a:lnTo>
                      <a:pt x="51" y="31"/>
                    </a:lnTo>
                    <a:lnTo>
                      <a:pt x="50" y="36"/>
                    </a:lnTo>
                    <a:lnTo>
                      <a:pt x="48" y="40"/>
                    </a:lnTo>
                    <a:lnTo>
                      <a:pt x="44" y="44"/>
                    </a:lnTo>
                    <a:lnTo>
                      <a:pt x="40" y="47"/>
                    </a:lnTo>
                    <a:lnTo>
                      <a:pt x="36" y="50"/>
                    </a:lnTo>
                    <a:lnTo>
                      <a:pt x="31" y="51"/>
                    </a:lnTo>
                    <a:lnTo>
                      <a:pt x="26" y="51"/>
                    </a:lnTo>
                    <a:lnTo>
                      <a:pt x="26" y="51"/>
                    </a:lnTo>
                    <a:lnTo>
                      <a:pt x="21" y="51"/>
                    </a:lnTo>
                    <a:lnTo>
                      <a:pt x="16" y="50"/>
                    </a:lnTo>
                    <a:lnTo>
                      <a:pt x="12" y="47"/>
                    </a:lnTo>
                    <a:lnTo>
                      <a:pt x="8" y="44"/>
                    </a:lnTo>
                    <a:lnTo>
                      <a:pt x="4" y="40"/>
                    </a:lnTo>
                    <a:lnTo>
                      <a:pt x="2" y="36"/>
                    </a:lnTo>
                    <a:lnTo>
                      <a:pt x="0" y="31"/>
                    </a:lnTo>
                    <a:lnTo>
                      <a:pt x="0" y="26"/>
                    </a:lnTo>
                    <a:lnTo>
                      <a:pt x="0" y="26"/>
                    </a:lnTo>
                    <a:lnTo>
                      <a:pt x="0" y="21"/>
                    </a:lnTo>
                    <a:lnTo>
                      <a:pt x="2" y="15"/>
                    </a:lnTo>
                    <a:lnTo>
                      <a:pt x="4" y="12"/>
                    </a:lnTo>
                    <a:lnTo>
                      <a:pt x="8" y="8"/>
                    </a:lnTo>
                    <a:lnTo>
                      <a:pt x="12" y="4"/>
                    </a:lnTo>
                    <a:lnTo>
                      <a:pt x="16" y="1"/>
                    </a:lnTo>
                    <a:lnTo>
                      <a:pt x="21" y="0"/>
                    </a:lnTo>
                    <a:lnTo>
                      <a:pt x="26" y="0"/>
                    </a:lnTo>
                    <a:lnTo>
                      <a:pt x="26" y="0"/>
                    </a:lnTo>
                    <a:lnTo>
                      <a:pt x="31" y="0"/>
                    </a:lnTo>
                    <a:lnTo>
                      <a:pt x="36" y="1"/>
                    </a:lnTo>
                    <a:lnTo>
                      <a:pt x="40" y="4"/>
                    </a:lnTo>
                    <a:lnTo>
                      <a:pt x="44" y="8"/>
                    </a:lnTo>
                    <a:lnTo>
                      <a:pt x="48" y="12"/>
                    </a:lnTo>
                    <a:lnTo>
                      <a:pt x="50" y="15"/>
                    </a:lnTo>
                    <a:lnTo>
                      <a:pt x="51" y="21"/>
                    </a:lnTo>
                    <a:lnTo>
                      <a:pt x="51" y="26"/>
                    </a:lnTo>
                  </a:path>
                </a:pathLst>
              </a:custGeom>
              <a:solidFill>
                <a:srgbClr val="009ADB"/>
              </a:solidFill>
              <a:ln>
                <a:noFill/>
              </a:ln>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36" name="Freeform 83">
                <a:extLst>
                  <a:ext uri="{FF2B5EF4-FFF2-40B4-BE49-F238E27FC236}">
                    <a16:creationId xmlns:a16="http://schemas.microsoft.com/office/drawing/2014/main" id="{608E7300-1F83-4C67-8135-2CD6020C332F}"/>
                  </a:ext>
                </a:extLst>
              </p:cNvPr>
              <p:cNvSpPr>
                <a:spLocks/>
              </p:cNvSpPr>
              <p:nvPr/>
            </p:nvSpPr>
            <p:spPr bwMode="auto">
              <a:xfrm>
                <a:off x="7738269" y="7040203"/>
                <a:ext cx="82550" cy="82550"/>
              </a:xfrm>
              <a:custGeom>
                <a:avLst/>
                <a:gdLst>
                  <a:gd name="T0" fmla="*/ 52 w 52"/>
                  <a:gd name="T1" fmla="*/ 27 h 52"/>
                  <a:gd name="T2" fmla="*/ 52 w 52"/>
                  <a:gd name="T3" fmla="*/ 27 h 52"/>
                  <a:gd name="T4" fmla="*/ 52 w 52"/>
                  <a:gd name="T5" fmla="*/ 32 h 52"/>
                  <a:gd name="T6" fmla="*/ 50 w 52"/>
                  <a:gd name="T7" fmla="*/ 37 h 52"/>
                  <a:gd name="T8" fmla="*/ 48 w 52"/>
                  <a:gd name="T9" fmla="*/ 41 h 52"/>
                  <a:gd name="T10" fmla="*/ 44 w 52"/>
                  <a:gd name="T11" fmla="*/ 45 h 52"/>
                  <a:gd name="T12" fmla="*/ 41 w 52"/>
                  <a:gd name="T13" fmla="*/ 48 h 52"/>
                  <a:gd name="T14" fmla="*/ 37 w 52"/>
                  <a:gd name="T15" fmla="*/ 51 h 52"/>
                  <a:gd name="T16" fmla="*/ 32 w 52"/>
                  <a:gd name="T17" fmla="*/ 52 h 52"/>
                  <a:gd name="T18" fmla="*/ 27 w 52"/>
                  <a:gd name="T19" fmla="*/ 52 h 52"/>
                  <a:gd name="T20" fmla="*/ 27 w 52"/>
                  <a:gd name="T21" fmla="*/ 52 h 52"/>
                  <a:gd name="T22" fmla="*/ 21 w 52"/>
                  <a:gd name="T23" fmla="*/ 52 h 52"/>
                  <a:gd name="T24" fmla="*/ 16 w 52"/>
                  <a:gd name="T25" fmla="*/ 51 h 52"/>
                  <a:gd name="T26" fmla="*/ 11 w 52"/>
                  <a:gd name="T27" fmla="*/ 48 h 52"/>
                  <a:gd name="T28" fmla="*/ 7 w 52"/>
                  <a:gd name="T29" fmla="*/ 45 h 52"/>
                  <a:gd name="T30" fmla="*/ 5 w 52"/>
                  <a:gd name="T31" fmla="*/ 41 h 52"/>
                  <a:gd name="T32" fmla="*/ 2 w 52"/>
                  <a:gd name="T33" fmla="*/ 37 h 52"/>
                  <a:gd name="T34" fmla="*/ 1 w 52"/>
                  <a:gd name="T35" fmla="*/ 32 h 52"/>
                  <a:gd name="T36" fmla="*/ 0 w 52"/>
                  <a:gd name="T37" fmla="*/ 27 h 52"/>
                  <a:gd name="T38" fmla="*/ 0 w 52"/>
                  <a:gd name="T39" fmla="*/ 27 h 52"/>
                  <a:gd name="T40" fmla="*/ 1 w 52"/>
                  <a:gd name="T41" fmla="*/ 22 h 52"/>
                  <a:gd name="T42" fmla="*/ 2 w 52"/>
                  <a:gd name="T43" fmla="*/ 17 h 52"/>
                  <a:gd name="T44" fmla="*/ 5 w 52"/>
                  <a:gd name="T45" fmla="*/ 11 h 52"/>
                  <a:gd name="T46" fmla="*/ 7 w 52"/>
                  <a:gd name="T47" fmla="*/ 8 h 52"/>
                  <a:gd name="T48" fmla="*/ 11 w 52"/>
                  <a:gd name="T49" fmla="*/ 5 h 52"/>
                  <a:gd name="T50" fmla="*/ 16 w 52"/>
                  <a:gd name="T51" fmla="*/ 3 h 52"/>
                  <a:gd name="T52" fmla="*/ 21 w 52"/>
                  <a:gd name="T53" fmla="*/ 1 h 52"/>
                  <a:gd name="T54" fmla="*/ 27 w 52"/>
                  <a:gd name="T55" fmla="*/ 0 h 52"/>
                  <a:gd name="T56" fmla="*/ 27 w 52"/>
                  <a:gd name="T57" fmla="*/ 0 h 52"/>
                  <a:gd name="T58" fmla="*/ 32 w 52"/>
                  <a:gd name="T59" fmla="*/ 1 h 52"/>
                  <a:gd name="T60" fmla="*/ 37 w 52"/>
                  <a:gd name="T61" fmla="*/ 3 h 52"/>
                  <a:gd name="T62" fmla="*/ 41 w 52"/>
                  <a:gd name="T63" fmla="*/ 5 h 52"/>
                  <a:gd name="T64" fmla="*/ 44 w 52"/>
                  <a:gd name="T65" fmla="*/ 8 h 52"/>
                  <a:gd name="T66" fmla="*/ 48 w 52"/>
                  <a:gd name="T67" fmla="*/ 11 h 52"/>
                  <a:gd name="T68" fmla="*/ 50 w 52"/>
                  <a:gd name="T69" fmla="*/ 17 h 52"/>
                  <a:gd name="T70" fmla="*/ 52 w 52"/>
                  <a:gd name="T71" fmla="*/ 22 h 52"/>
                  <a:gd name="T72" fmla="*/ 52 w 52"/>
                  <a:gd name="T73"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52">
                    <a:moveTo>
                      <a:pt x="52" y="27"/>
                    </a:moveTo>
                    <a:lnTo>
                      <a:pt x="52" y="27"/>
                    </a:lnTo>
                    <a:lnTo>
                      <a:pt x="52" y="32"/>
                    </a:lnTo>
                    <a:lnTo>
                      <a:pt x="50" y="37"/>
                    </a:lnTo>
                    <a:lnTo>
                      <a:pt x="48" y="41"/>
                    </a:lnTo>
                    <a:lnTo>
                      <a:pt x="44" y="45"/>
                    </a:lnTo>
                    <a:lnTo>
                      <a:pt x="41" y="48"/>
                    </a:lnTo>
                    <a:lnTo>
                      <a:pt x="37" y="51"/>
                    </a:lnTo>
                    <a:lnTo>
                      <a:pt x="32" y="52"/>
                    </a:lnTo>
                    <a:lnTo>
                      <a:pt x="27" y="52"/>
                    </a:lnTo>
                    <a:lnTo>
                      <a:pt x="27" y="52"/>
                    </a:lnTo>
                    <a:lnTo>
                      <a:pt x="21" y="52"/>
                    </a:lnTo>
                    <a:lnTo>
                      <a:pt x="16" y="51"/>
                    </a:lnTo>
                    <a:lnTo>
                      <a:pt x="11" y="48"/>
                    </a:lnTo>
                    <a:lnTo>
                      <a:pt x="7" y="45"/>
                    </a:lnTo>
                    <a:lnTo>
                      <a:pt x="5" y="41"/>
                    </a:lnTo>
                    <a:lnTo>
                      <a:pt x="2" y="37"/>
                    </a:lnTo>
                    <a:lnTo>
                      <a:pt x="1" y="32"/>
                    </a:lnTo>
                    <a:lnTo>
                      <a:pt x="0" y="27"/>
                    </a:lnTo>
                    <a:lnTo>
                      <a:pt x="0" y="27"/>
                    </a:lnTo>
                    <a:lnTo>
                      <a:pt x="1" y="22"/>
                    </a:lnTo>
                    <a:lnTo>
                      <a:pt x="2" y="17"/>
                    </a:lnTo>
                    <a:lnTo>
                      <a:pt x="5" y="11"/>
                    </a:lnTo>
                    <a:lnTo>
                      <a:pt x="7" y="8"/>
                    </a:lnTo>
                    <a:lnTo>
                      <a:pt x="11" y="5"/>
                    </a:lnTo>
                    <a:lnTo>
                      <a:pt x="16" y="3"/>
                    </a:lnTo>
                    <a:lnTo>
                      <a:pt x="21" y="1"/>
                    </a:lnTo>
                    <a:lnTo>
                      <a:pt x="27" y="0"/>
                    </a:lnTo>
                    <a:lnTo>
                      <a:pt x="27" y="0"/>
                    </a:lnTo>
                    <a:lnTo>
                      <a:pt x="32" y="1"/>
                    </a:lnTo>
                    <a:lnTo>
                      <a:pt x="37" y="3"/>
                    </a:lnTo>
                    <a:lnTo>
                      <a:pt x="41" y="5"/>
                    </a:lnTo>
                    <a:lnTo>
                      <a:pt x="44" y="8"/>
                    </a:lnTo>
                    <a:lnTo>
                      <a:pt x="48" y="11"/>
                    </a:lnTo>
                    <a:lnTo>
                      <a:pt x="50" y="17"/>
                    </a:lnTo>
                    <a:lnTo>
                      <a:pt x="52" y="22"/>
                    </a:lnTo>
                    <a:lnTo>
                      <a:pt x="52" y="27"/>
                    </a:lnTo>
                    <a:close/>
                  </a:path>
                </a:pathLst>
              </a:custGeom>
              <a:solidFill>
                <a:srgbClr val="009ADB"/>
              </a:solidFill>
              <a:ln>
                <a:noFill/>
              </a:ln>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37" name="Freeform 84">
                <a:extLst>
                  <a:ext uri="{FF2B5EF4-FFF2-40B4-BE49-F238E27FC236}">
                    <a16:creationId xmlns:a16="http://schemas.microsoft.com/office/drawing/2014/main" id="{10D7BAF1-6F1B-4AC6-BDA5-0AD629685D8D}"/>
                  </a:ext>
                </a:extLst>
              </p:cNvPr>
              <p:cNvSpPr>
                <a:spLocks/>
              </p:cNvSpPr>
              <p:nvPr/>
            </p:nvSpPr>
            <p:spPr bwMode="auto">
              <a:xfrm>
                <a:off x="7738269" y="7040203"/>
                <a:ext cx="82550" cy="82550"/>
              </a:xfrm>
              <a:custGeom>
                <a:avLst/>
                <a:gdLst>
                  <a:gd name="T0" fmla="*/ 52 w 52"/>
                  <a:gd name="T1" fmla="*/ 27 h 52"/>
                  <a:gd name="T2" fmla="*/ 52 w 52"/>
                  <a:gd name="T3" fmla="*/ 27 h 52"/>
                  <a:gd name="T4" fmla="*/ 52 w 52"/>
                  <a:gd name="T5" fmla="*/ 32 h 52"/>
                  <a:gd name="T6" fmla="*/ 50 w 52"/>
                  <a:gd name="T7" fmla="*/ 37 h 52"/>
                  <a:gd name="T8" fmla="*/ 48 w 52"/>
                  <a:gd name="T9" fmla="*/ 41 h 52"/>
                  <a:gd name="T10" fmla="*/ 44 w 52"/>
                  <a:gd name="T11" fmla="*/ 45 h 52"/>
                  <a:gd name="T12" fmla="*/ 41 w 52"/>
                  <a:gd name="T13" fmla="*/ 48 h 52"/>
                  <a:gd name="T14" fmla="*/ 37 w 52"/>
                  <a:gd name="T15" fmla="*/ 51 h 52"/>
                  <a:gd name="T16" fmla="*/ 32 w 52"/>
                  <a:gd name="T17" fmla="*/ 52 h 52"/>
                  <a:gd name="T18" fmla="*/ 27 w 52"/>
                  <a:gd name="T19" fmla="*/ 52 h 52"/>
                  <a:gd name="T20" fmla="*/ 27 w 52"/>
                  <a:gd name="T21" fmla="*/ 52 h 52"/>
                  <a:gd name="T22" fmla="*/ 21 w 52"/>
                  <a:gd name="T23" fmla="*/ 52 h 52"/>
                  <a:gd name="T24" fmla="*/ 16 w 52"/>
                  <a:gd name="T25" fmla="*/ 51 h 52"/>
                  <a:gd name="T26" fmla="*/ 11 w 52"/>
                  <a:gd name="T27" fmla="*/ 48 h 52"/>
                  <a:gd name="T28" fmla="*/ 7 w 52"/>
                  <a:gd name="T29" fmla="*/ 45 h 52"/>
                  <a:gd name="T30" fmla="*/ 5 w 52"/>
                  <a:gd name="T31" fmla="*/ 41 h 52"/>
                  <a:gd name="T32" fmla="*/ 2 w 52"/>
                  <a:gd name="T33" fmla="*/ 37 h 52"/>
                  <a:gd name="T34" fmla="*/ 1 w 52"/>
                  <a:gd name="T35" fmla="*/ 32 h 52"/>
                  <a:gd name="T36" fmla="*/ 0 w 52"/>
                  <a:gd name="T37" fmla="*/ 27 h 52"/>
                  <a:gd name="T38" fmla="*/ 0 w 52"/>
                  <a:gd name="T39" fmla="*/ 27 h 52"/>
                  <a:gd name="T40" fmla="*/ 1 w 52"/>
                  <a:gd name="T41" fmla="*/ 22 h 52"/>
                  <a:gd name="T42" fmla="*/ 2 w 52"/>
                  <a:gd name="T43" fmla="*/ 17 h 52"/>
                  <a:gd name="T44" fmla="*/ 5 w 52"/>
                  <a:gd name="T45" fmla="*/ 11 h 52"/>
                  <a:gd name="T46" fmla="*/ 7 w 52"/>
                  <a:gd name="T47" fmla="*/ 8 h 52"/>
                  <a:gd name="T48" fmla="*/ 11 w 52"/>
                  <a:gd name="T49" fmla="*/ 5 h 52"/>
                  <a:gd name="T50" fmla="*/ 16 w 52"/>
                  <a:gd name="T51" fmla="*/ 3 h 52"/>
                  <a:gd name="T52" fmla="*/ 21 w 52"/>
                  <a:gd name="T53" fmla="*/ 1 h 52"/>
                  <a:gd name="T54" fmla="*/ 27 w 52"/>
                  <a:gd name="T55" fmla="*/ 0 h 52"/>
                  <a:gd name="T56" fmla="*/ 27 w 52"/>
                  <a:gd name="T57" fmla="*/ 0 h 52"/>
                  <a:gd name="T58" fmla="*/ 32 w 52"/>
                  <a:gd name="T59" fmla="*/ 1 h 52"/>
                  <a:gd name="T60" fmla="*/ 37 w 52"/>
                  <a:gd name="T61" fmla="*/ 3 h 52"/>
                  <a:gd name="T62" fmla="*/ 41 w 52"/>
                  <a:gd name="T63" fmla="*/ 5 h 52"/>
                  <a:gd name="T64" fmla="*/ 44 w 52"/>
                  <a:gd name="T65" fmla="*/ 8 h 52"/>
                  <a:gd name="T66" fmla="*/ 48 w 52"/>
                  <a:gd name="T67" fmla="*/ 11 h 52"/>
                  <a:gd name="T68" fmla="*/ 50 w 52"/>
                  <a:gd name="T69" fmla="*/ 17 h 52"/>
                  <a:gd name="T70" fmla="*/ 52 w 52"/>
                  <a:gd name="T71" fmla="*/ 22 h 52"/>
                  <a:gd name="T72" fmla="*/ 52 w 52"/>
                  <a:gd name="T73"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52">
                    <a:moveTo>
                      <a:pt x="52" y="27"/>
                    </a:moveTo>
                    <a:lnTo>
                      <a:pt x="52" y="27"/>
                    </a:lnTo>
                    <a:lnTo>
                      <a:pt x="52" y="32"/>
                    </a:lnTo>
                    <a:lnTo>
                      <a:pt x="50" y="37"/>
                    </a:lnTo>
                    <a:lnTo>
                      <a:pt x="48" y="41"/>
                    </a:lnTo>
                    <a:lnTo>
                      <a:pt x="44" y="45"/>
                    </a:lnTo>
                    <a:lnTo>
                      <a:pt x="41" y="48"/>
                    </a:lnTo>
                    <a:lnTo>
                      <a:pt x="37" y="51"/>
                    </a:lnTo>
                    <a:lnTo>
                      <a:pt x="32" y="52"/>
                    </a:lnTo>
                    <a:lnTo>
                      <a:pt x="27" y="52"/>
                    </a:lnTo>
                    <a:lnTo>
                      <a:pt x="27" y="52"/>
                    </a:lnTo>
                    <a:lnTo>
                      <a:pt x="21" y="52"/>
                    </a:lnTo>
                    <a:lnTo>
                      <a:pt x="16" y="51"/>
                    </a:lnTo>
                    <a:lnTo>
                      <a:pt x="11" y="48"/>
                    </a:lnTo>
                    <a:lnTo>
                      <a:pt x="7" y="45"/>
                    </a:lnTo>
                    <a:lnTo>
                      <a:pt x="5" y="41"/>
                    </a:lnTo>
                    <a:lnTo>
                      <a:pt x="2" y="37"/>
                    </a:lnTo>
                    <a:lnTo>
                      <a:pt x="1" y="32"/>
                    </a:lnTo>
                    <a:lnTo>
                      <a:pt x="0" y="27"/>
                    </a:lnTo>
                    <a:lnTo>
                      <a:pt x="0" y="27"/>
                    </a:lnTo>
                    <a:lnTo>
                      <a:pt x="1" y="22"/>
                    </a:lnTo>
                    <a:lnTo>
                      <a:pt x="2" y="17"/>
                    </a:lnTo>
                    <a:lnTo>
                      <a:pt x="5" y="11"/>
                    </a:lnTo>
                    <a:lnTo>
                      <a:pt x="7" y="8"/>
                    </a:lnTo>
                    <a:lnTo>
                      <a:pt x="11" y="5"/>
                    </a:lnTo>
                    <a:lnTo>
                      <a:pt x="16" y="3"/>
                    </a:lnTo>
                    <a:lnTo>
                      <a:pt x="21" y="1"/>
                    </a:lnTo>
                    <a:lnTo>
                      <a:pt x="27" y="0"/>
                    </a:lnTo>
                    <a:lnTo>
                      <a:pt x="27" y="0"/>
                    </a:lnTo>
                    <a:lnTo>
                      <a:pt x="32" y="1"/>
                    </a:lnTo>
                    <a:lnTo>
                      <a:pt x="37" y="3"/>
                    </a:lnTo>
                    <a:lnTo>
                      <a:pt x="41" y="5"/>
                    </a:lnTo>
                    <a:lnTo>
                      <a:pt x="44" y="8"/>
                    </a:lnTo>
                    <a:lnTo>
                      <a:pt x="48" y="11"/>
                    </a:lnTo>
                    <a:lnTo>
                      <a:pt x="50" y="17"/>
                    </a:lnTo>
                    <a:lnTo>
                      <a:pt x="52" y="22"/>
                    </a:lnTo>
                    <a:lnTo>
                      <a:pt x="52" y="27"/>
                    </a:lnTo>
                  </a:path>
                </a:pathLst>
              </a:custGeom>
              <a:solidFill>
                <a:srgbClr val="009ADB"/>
              </a:solidFill>
              <a:ln>
                <a:noFill/>
              </a:ln>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38" name="Freeform 85">
                <a:extLst>
                  <a:ext uri="{FF2B5EF4-FFF2-40B4-BE49-F238E27FC236}">
                    <a16:creationId xmlns:a16="http://schemas.microsoft.com/office/drawing/2014/main" id="{9EB9D567-8548-4F21-AD7D-8F2F26C96C63}"/>
                  </a:ext>
                </a:extLst>
              </p:cNvPr>
              <p:cNvSpPr>
                <a:spLocks/>
              </p:cNvSpPr>
              <p:nvPr/>
            </p:nvSpPr>
            <p:spPr bwMode="auto">
              <a:xfrm>
                <a:off x="7712869" y="7262453"/>
                <a:ext cx="84138" cy="84138"/>
              </a:xfrm>
              <a:custGeom>
                <a:avLst/>
                <a:gdLst>
                  <a:gd name="T0" fmla="*/ 53 w 53"/>
                  <a:gd name="T1" fmla="*/ 27 h 53"/>
                  <a:gd name="T2" fmla="*/ 53 w 53"/>
                  <a:gd name="T3" fmla="*/ 27 h 53"/>
                  <a:gd name="T4" fmla="*/ 53 w 53"/>
                  <a:gd name="T5" fmla="*/ 32 h 53"/>
                  <a:gd name="T6" fmla="*/ 52 w 53"/>
                  <a:gd name="T7" fmla="*/ 37 h 53"/>
                  <a:gd name="T8" fmla="*/ 49 w 53"/>
                  <a:gd name="T9" fmla="*/ 41 h 53"/>
                  <a:gd name="T10" fmla="*/ 45 w 53"/>
                  <a:gd name="T11" fmla="*/ 45 h 53"/>
                  <a:gd name="T12" fmla="*/ 41 w 53"/>
                  <a:gd name="T13" fmla="*/ 49 h 53"/>
                  <a:gd name="T14" fmla="*/ 37 w 53"/>
                  <a:gd name="T15" fmla="*/ 52 h 53"/>
                  <a:gd name="T16" fmla="*/ 32 w 53"/>
                  <a:gd name="T17" fmla="*/ 53 h 53"/>
                  <a:gd name="T18" fmla="*/ 27 w 53"/>
                  <a:gd name="T19" fmla="*/ 53 h 53"/>
                  <a:gd name="T20" fmla="*/ 27 w 53"/>
                  <a:gd name="T21" fmla="*/ 53 h 53"/>
                  <a:gd name="T22" fmla="*/ 22 w 53"/>
                  <a:gd name="T23" fmla="*/ 53 h 53"/>
                  <a:gd name="T24" fmla="*/ 17 w 53"/>
                  <a:gd name="T25" fmla="*/ 52 h 53"/>
                  <a:gd name="T26" fmla="*/ 12 w 53"/>
                  <a:gd name="T27" fmla="*/ 49 h 53"/>
                  <a:gd name="T28" fmla="*/ 8 w 53"/>
                  <a:gd name="T29" fmla="*/ 45 h 53"/>
                  <a:gd name="T30" fmla="*/ 6 w 53"/>
                  <a:gd name="T31" fmla="*/ 41 h 53"/>
                  <a:gd name="T32" fmla="*/ 3 w 53"/>
                  <a:gd name="T33" fmla="*/ 37 h 53"/>
                  <a:gd name="T34" fmla="*/ 2 w 53"/>
                  <a:gd name="T35" fmla="*/ 32 h 53"/>
                  <a:gd name="T36" fmla="*/ 0 w 53"/>
                  <a:gd name="T37" fmla="*/ 27 h 53"/>
                  <a:gd name="T38" fmla="*/ 0 w 53"/>
                  <a:gd name="T39" fmla="*/ 27 h 53"/>
                  <a:gd name="T40" fmla="*/ 2 w 53"/>
                  <a:gd name="T41" fmla="*/ 22 h 53"/>
                  <a:gd name="T42" fmla="*/ 3 w 53"/>
                  <a:gd name="T43" fmla="*/ 17 h 53"/>
                  <a:gd name="T44" fmla="*/ 6 w 53"/>
                  <a:gd name="T45" fmla="*/ 12 h 53"/>
                  <a:gd name="T46" fmla="*/ 8 w 53"/>
                  <a:gd name="T47" fmla="*/ 8 h 53"/>
                  <a:gd name="T48" fmla="*/ 12 w 53"/>
                  <a:gd name="T49" fmla="*/ 6 h 53"/>
                  <a:gd name="T50" fmla="*/ 17 w 53"/>
                  <a:gd name="T51" fmla="*/ 3 h 53"/>
                  <a:gd name="T52" fmla="*/ 22 w 53"/>
                  <a:gd name="T53" fmla="*/ 2 h 53"/>
                  <a:gd name="T54" fmla="*/ 27 w 53"/>
                  <a:gd name="T55" fmla="*/ 0 h 53"/>
                  <a:gd name="T56" fmla="*/ 27 w 53"/>
                  <a:gd name="T57" fmla="*/ 0 h 53"/>
                  <a:gd name="T58" fmla="*/ 32 w 53"/>
                  <a:gd name="T59" fmla="*/ 2 h 53"/>
                  <a:gd name="T60" fmla="*/ 37 w 53"/>
                  <a:gd name="T61" fmla="*/ 3 h 53"/>
                  <a:gd name="T62" fmla="*/ 41 w 53"/>
                  <a:gd name="T63" fmla="*/ 6 h 53"/>
                  <a:gd name="T64" fmla="*/ 45 w 53"/>
                  <a:gd name="T65" fmla="*/ 8 h 53"/>
                  <a:gd name="T66" fmla="*/ 49 w 53"/>
                  <a:gd name="T67" fmla="*/ 12 h 53"/>
                  <a:gd name="T68" fmla="*/ 52 w 53"/>
                  <a:gd name="T69" fmla="*/ 17 h 53"/>
                  <a:gd name="T70" fmla="*/ 53 w 53"/>
                  <a:gd name="T71" fmla="*/ 22 h 53"/>
                  <a:gd name="T72" fmla="*/ 53 w 53"/>
                  <a:gd name="T73"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53">
                    <a:moveTo>
                      <a:pt x="53" y="27"/>
                    </a:moveTo>
                    <a:lnTo>
                      <a:pt x="53" y="27"/>
                    </a:lnTo>
                    <a:lnTo>
                      <a:pt x="53" y="32"/>
                    </a:lnTo>
                    <a:lnTo>
                      <a:pt x="52" y="37"/>
                    </a:lnTo>
                    <a:lnTo>
                      <a:pt x="49" y="41"/>
                    </a:lnTo>
                    <a:lnTo>
                      <a:pt x="45" y="45"/>
                    </a:lnTo>
                    <a:lnTo>
                      <a:pt x="41" y="49"/>
                    </a:lnTo>
                    <a:lnTo>
                      <a:pt x="37" y="52"/>
                    </a:lnTo>
                    <a:lnTo>
                      <a:pt x="32" y="53"/>
                    </a:lnTo>
                    <a:lnTo>
                      <a:pt x="27" y="53"/>
                    </a:lnTo>
                    <a:lnTo>
                      <a:pt x="27" y="53"/>
                    </a:lnTo>
                    <a:lnTo>
                      <a:pt x="22" y="53"/>
                    </a:lnTo>
                    <a:lnTo>
                      <a:pt x="17" y="52"/>
                    </a:lnTo>
                    <a:lnTo>
                      <a:pt x="12" y="49"/>
                    </a:lnTo>
                    <a:lnTo>
                      <a:pt x="8" y="45"/>
                    </a:lnTo>
                    <a:lnTo>
                      <a:pt x="6" y="41"/>
                    </a:lnTo>
                    <a:lnTo>
                      <a:pt x="3" y="37"/>
                    </a:lnTo>
                    <a:lnTo>
                      <a:pt x="2" y="32"/>
                    </a:lnTo>
                    <a:lnTo>
                      <a:pt x="0" y="27"/>
                    </a:lnTo>
                    <a:lnTo>
                      <a:pt x="0" y="27"/>
                    </a:lnTo>
                    <a:lnTo>
                      <a:pt x="2" y="22"/>
                    </a:lnTo>
                    <a:lnTo>
                      <a:pt x="3" y="17"/>
                    </a:lnTo>
                    <a:lnTo>
                      <a:pt x="6" y="12"/>
                    </a:lnTo>
                    <a:lnTo>
                      <a:pt x="8" y="8"/>
                    </a:lnTo>
                    <a:lnTo>
                      <a:pt x="12" y="6"/>
                    </a:lnTo>
                    <a:lnTo>
                      <a:pt x="17" y="3"/>
                    </a:lnTo>
                    <a:lnTo>
                      <a:pt x="22" y="2"/>
                    </a:lnTo>
                    <a:lnTo>
                      <a:pt x="27" y="0"/>
                    </a:lnTo>
                    <a:lnTo>
                      <a:pt x="27" y="0"/>
                    </a:lnTo>
                    <a:lnTo>
                      <a:pt x="32" y="2"/>
                    </a:lnTo>
                    <a:lnTo>
                      <a:pt x="37" y="3"/>
                    </a:lnTo>
                    <a:lnTo>
                      <a:pt x="41" y="6"/>
                    </a:lnTo>
                    <a:lnTo>
                      <a:pt x="45" y="8"/>
                    </a:lnTo>
                    <a:lnTo>
                      <a:pt x="49" y="12"/>
                    </a:lnTo>
                    <a:lnTo>
                      <a:pt x="52" y="17"/>
                    </a:lnTo>
                    <a:lnTo>
                      <a:pt x="53" y="22"/>
                    </a:lnTo>
                    <a:lnTo>
                      <a:pt x="53" y="27"/>
                    </a:lnTo>
                    <a:close/>
                  </a:path>
                </a:pathLst>
              </a:custGeom>
              <a:solidFill>
                <a:srgbClr val="009ADB"/>
              </a:solidFill>
              <a:ln>
                <a:noFill/>
              </a:ln>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39" name="Freeform 86">
                <a:extLst>
                  <a:ext uri="{FF2B5EF4-FFF2-40B4-BE49-F238E27FC236}">
                    <a16:creationId xmlns:a16="http://schemas.microsoft.com/office/drawing/2014/main" id="{7619FDFB-423D-4EA4-A8C7-CC64F2672AD1}"/>
                  </a:ext>
                </a:extLst>
              </p:cNvPr>
              <p:cNvSpPr>
                <a:spLocks/>
              </p:cNvSpPr>
              <p:nvPr/>
            </p:nvSpPr>
            <p:spPr bwMode="auto">
              <a:xfrm>
                <a:off x="7712869" y="7262453"/>
                <a:ext cx="84138" cy="84138"/>
              </a:xfrm>
              <a:custGeom>
                <a:avLst/>
                <a:gdLst>
                  <a:gd name="T0" fmla="*/ 53 w 53"/>
                  <a:gd name="T1" fmla="*/ 27 h 53"/>
                  <a:gd name="T2" fmla="*/ 53 w 53"/>
                  <a:gd name="T3" fmla="*/ 27 h 53"/>
                  <a:gd name="T4" fmla="*/ 53 w 53"/>
                  <a:gd name="T5" fmla="*/ 32 h 53"/>
                  <a:gd name="T6" fmla="*/ 52 w 53"/>
                  <a:gd name="T7" fmla="*/ 37 h 53"/>
                  <a:gd name="T8" fmla="*/ 49 w 53"/>
                  <a:gd name="T9" fmla="*/ 41 h 53"/>
                  <a:gd name="T10" fmla="*/ 45 w 53"/>
                  <a:gd name="T11" fmla="*/ 45 h 53"/>
                  <a:gd name="T12" fmla="*/ 41 w 53"/>
                  <a:gd name="T13" fmla="*/ 49 h 53"/>
                  <a:gd name="T14" fmla="*/ 37 w 53"/>
                  <a:gd name="T15" fmla="*/ 52 h 53"/>
                  <a:gd name="T16" fmla="*/ 32 w 53"/>
                  <a:gd name="T17" fmla="*/ 53 h 53"/>
                  <a:gd name="T18" fmla="*/ 27 w 53"/>
                  <a:gd name="T19" fmla="*/ 53 h 53"/>
                  <a:gd name="T20" fmla="*/ 27 w 53"/>
                  <a:gd name="T21" fmla="*/ 53 h 53"/>
                  <a:gd name="T22" fmla="*/ 22 w 53"/>
                  <a:gd name="T23" fmla="*/ 53 h 53"/>
                  <a:gd name="T24" fmla="*/ 17 w 53"/>
                  <a:gd name="T25" fmla="*/ 52 h 53"/>
                  <a:gd name="T26" fmla="*/ 12 w 53"/>
                  <a:gd name="T27" fmla="*/ 49 h 53"/>
                  <a:gd name="T28" fmla="*/ 8 w 53"/>
                  <a:gd name="T29" fmla="*/ 45 h 53"/>
                  <a:gd name="T30" fmla="*/ 6 w 53"/>
                  <a:gd name="T31" fmla="*/ 41 h 53"/>
                  <a:gd name="T32" fmla="*/ 3 w 53"/>
                  <a:gd name="T33" fmla="*/ 37 h 53"/>
                  <a:gd name="T34" fmla="*/ 2 w 53"/>
                  <a:gd name="T35" fmla="*/ 32 h 53"/>
                  <a:gd name="T36" fmla="*/ 0 w 53"/>
                  <a:gd name="T37" fmla="*/ 27 h 53"/>
                  <a:gd name="T38" fmla="*/ 0 w 53"/>
                  <a:gd name="T39" fmla="*/ 27 h 53"/>
                  <a:gd name="T40" fmla="*/ 2 w 53"/>
                  <a:gd name="T41" fmla="*/ 22 h 53"/>
                  <a:gd name="T42" fmla="*/ 3 w 53"/>
                  <a:gd name="T43" fmla="*/ 17 h 53"/>
                  <a:gd name="T44" fmla="*/ 6 w 53"/>
                  <a:gd name="T45" fmla="*/ 12 h 53"/>
                  <a:gd name="T46" fmla="*/ 8 w 53"/>
                  <a:gd name="T47" fmla="*/ 8 h 53"/>
                  <a:gd name="T48" fmla="*/ 12 w 53"/>
                  <a:gd name="T49" fmla="*/ 6 h 53"/>
                  <a:gd name="T50" fmla="*/ 17 w 53"/>
                  <a:gd name="T51" fmla="*/ 3 h 53"/>
                  <a:gd name="T52" fmla="*/ 22 w 53"/>
                  <a:gd name="T53" fmla="*/ 2 h 53"/>
                  <a:gd name="T54" fmla="*/ 27 w 53"/>
                  <a:gd name="T55" fmla="*/ 0 h 53"/>
                  <a:gd name="T56" fmla="*/ 27 w 53"/>
                  <a:gd name="T57" fmla="*/ 0 h 53"/>
                  <a:gd name="T58" fmla="*/ 32 w 53"/>
                  <a:gd name="T59" fmla="*/ 2 h 53"/>
                  <a:gd name="T60" fmla="*/ 37 w 53"/>
                  <a:gd name="T61" fmla="*/ 3 h 53"/>
                  <a:gd name="T62" fmla="*/ 41 w 53"/>
                  <a:gd name="T63" fmla="*/ 6 h 53"/>
                  <a:gd name="T64" fmla="*/ 45 w 53"/>
                  <a:gd name="T65" fmla="*/ 8 h 53"/>
                  <a:gd name="T66" fmla="*/ 49 w 53"/>
                  <a:gd name="T67" fmla="*/ 12 h 53"/>
                  <a:gd name="T68" fmla="*/ 52 w 53"/>
                  <a:gd name="T69" fmla="*/ 17 h 53"/>
                  <a:gd name="T70" fmla="*/ 53 w 53"/>
                  <a:gd name="T71" fmla="*/ 22 h 53"/>
                  <a:gd name="T72" fmla="*/ 53 w 53"/>
                  <a:gd name="T73"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53">
                    <a:moveTo>
                      <a:pt x="53" y="27"/>
                    </a:moveTo>
                    <a:lnTo>
                      <a:pt x="53" y="27"/>
                    </a:lnTo>
                    <a:lnTo>
                      <a:pt x="53" y="32"/>
                    </a:lnTo>
                    <a:lnTo>
                      <a:pt x="52" y="37"/>
                    </a:lnTo>
                    <a:lnTo>
                      <a:pt x="49" y="41"/>
                    </a:lnTo>
                    <a:lnTo>
                      <a:pt x="45" y="45"/>
                    </a:lnTo>
                    <a:lnTo>
                      <a:pt x="41" y="49"/>
                    </a:lnTo>
                    <a:lnTo>
                      <a:pt x="37" y="52"/>
                    </a:lnTo>
                    <a:lnTo>
                      <a:pt x="32" y="53"/>
                    </a:lnTo>
                    <a:lnTo>
                      <a:pt x="27" y="53"/>
                    </a:lnTo>
                    <a:lnTo>
                      <a:pt x="27" y="53"/>
                    </a:lnTo>
                    <a:lnTo>
                      <a:pt x="22" y="53"/>
                    </a:lnTo>
                    <a:lnTo>
                      <a:pt x="17" y="52"/>
                    </a:lnTo>
                    <a:lnTo>
                      <a:pt x="12" y="49"/>
                    </a:lnTo>
                    <a:lnTo>
                      <a:pt x="8" y="45"/>
                    </a:lnTo>
                    <a:lnTo>
                      <a:pt x="6" y="41"/>
                    </a:lnTo>
                    <a:lnTo>
                      <a:pt x="3" y="37"/>
                    </a:lnTo>
                    <a:lnTo>
                      <a:pt x="2" y="32"/>
                    </a:lnTo>
                    <a:lnTo>
                      <a:pt x="0" y="27"/>
                    </a:lnTo>
                    <a:lnTo>
                      <a:pt x="0" y="27"/>
                    </a:lnTo>
                    <a:lnTo>
                      <a:pt x="2" y="22"/>
                    </a:lnTo>
                    <a:lnTo>
                      <a:pt x="3" y="17"/>
                    </a:lnTo>
                    <a:lnTo>
                      <a:pt x="6" y="12"/>
                    </a:lnTo>
                    <a:lnTo>
                      <a:pt x="8" y="8"/>
                    </a:lnTo>
                    <a:lnTo>
                      <a:pt x="12" y="6"/>
                    </a:lnTo>
                    <a:lnTo>
                      <a:pt x="17" y="3"/>
                    </a:lnTo>
                    <a:lnTo>
                      <a:pt x="22" y="2"/>
                    </a:lnTo>
                    <a:lnTo>
                      <a:pt x="27" y="0"/>
                    </a:lnTo>
                    <a:lnTo>
                      <a:pt x="27" y="0"/>
                    </a:lnTo>
                    <a:lnTo>
                      <a:pt x="32" y="2"/>
                    </a:lnTo>
                    <a:lnTo>
                      <a:pt x="37" y="3"/>
                    </a:lnTo>
                    <a:lnTo>
                      <a:pt x="41" y="6"/>
                    </a:lnTo>
                    <a:lnTo>
                      <a:pt x="45" y="8"/>
                    </a:lnTo>
                    <a:lnTo>
                      <a:pt x="49" y="12"/>
                    </a:lnTo>
                    <a:lnTo>
                      <a:pt x="52" y="17"/>
                    </a:lnTo>
                    <a:lnTo>
                      <a:pt x="53" y="22"/>
                    </a:lnTo>
                    <a:lnTo>
                      <a:pt x="53" y="27"/>
                    </a:lnTo>
                  </a:path>
                </a:pathLst>
              </a:custGeom>
              <a:solidFill>
                <a:srgbClr val="009ADB"/>
              </a:solidFill>
              <a:ln>
                <a:noFill/>
              </a:ln>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40" name="Freeform 87">
                <a:extLst>
                  <a:ext uri="{FF2B5EF4-FFF2-40B4-BE49-F238E27FC236}">
                    <a16:creationId xmlns:a16="http://schemas.microsoft.com/office/drawing/2014/main" id="{91B5E167-6C77-4576-8C01-F4E8F689CB8F}"/>
                  </a:ext>
                </a:extLst>
              </p:cNvPr>
              <p:cNvSpPr>
                <a:spLocks/>
              </p:cNvSpPr>
              <p:nvPr/>
            </p:nvSpPr>
            <p:spPr bwMode="auto">
              <a:xfrm>
                <a:off x="7673182" y="7375165"/>
                <a:ext cx="82550" cy="82550"/>
              </a:xfrm>
              <a:custGeom>
                <a:avLst/>
                <a:gdLst>
                  <a:gd name="T0" fmla="*/ 52 w 52"/>
                  <a:gd name="T1" fmla="*/ 25 h 52"/>
                  <a:gd name="T2" fmla="*/ 52 w 52"/>
                  <a:gd name="T3" fmla="*/ 25 h 52"/>
                  <a:gd name="T4" fmla="*/ 51 w 52"/>
                  <a:gd name="T5" fmla="*/ 30 h 52"/>
                  <a:gd name="T6" fmla="*/ 50 w 52"/>
                  <a:gd name="T7" fmla="*/ 35 h 52"/>
                  <a:gd name="T8" fmla="*/ 47 w 52"/>
                  <a:gd name="T9" fmla="*/ 41 h 52"/>
                  <a:gd name="T10" fmla="*/ 45 w 52"/>
                  <a:gd name="T11" fmla="*/ 44 h 52"/>
                  <a:gd name="T12" fmla="*/ 41 w 52"/>
                  <a:gd name="T13" fmla="*/ 47 h 52"/>
                  <a:gd name="T14" fmla="*/ 36 w 52"/>
                  <a:gd name="T15" fmla="*/ 49 h 52"/>
                  <a:gd name="T16" fmla="*/ 32 w 52"/>
                  <a:gd name="T17" fmla="*/ 51 h 52"/>
                  <a:gd name="T18" fmla="*/ 25 w 52"/>
                  <a:gd name="T19" fmla="*/ 52 h 52"/>
                  <a:gd name="T20" fmla="*/ 25 w 52"/>
                  <a:gd name="T21" fmla="*/ 52 h 52"/>
                  <a:gd name="T22" fmla="*/ 20 w 52"/>
                  <a:gd name="T23" fmla="*/ 51 h 52"/>
                  <a:gd name="T24" fmla="*/ 16 w 52"/>
                  <a:gd name="T25" fmla="*/ 49 h 52"/>
                  <a:gd name="T26" fmla="*/ 11 w 52"/>
                  <a:gd name="T27" fmla="*/ 47 h 52"/>
                  <a:gd name="T28" fmla="*/ 8 w 52"/>
                  <a:gd name="T29" fmla="*/ 44 h 52"/>
                  <a:gd name="T30" fmla="*/ 5 w 52"/>
                  <a:gd name="T31" fmla="*/ 41 h 52"/>
                  <a:gd name="T32" fmla="*/ 2 w 52"/>
                  <a:gd name="T33" fmla="*/ 35 h 52"/>
                  <a:gd name="T34" fmla="*/ 0 w 52"/>
                  <a:gd name="T35" fmla="*/ 30 h 52"/>
                  <a:gd name="T36" fmla="*/ 0 w 52"/>
                  <a:gd name="T37" fmla="*/ 25 h 52"/>
                  <a:gd name="T38" fmla="*/ 0 w 52"/>
                  <a:gd name="T39" fmla="*/ 25 h 52"/>
                  <a:gd name="T40" fmla="*/ 0 w 52"/>
                  <a:gd name="T41" fmla="*/ 20 h 52"/>
                  <a:gd name="T42" fmla="*/ 2 w 52"/>
                  <a:gd name="T43" fmla="*/ 15 h 52"/>
                  <a:gd name="T44" fmla="*/ 5 w 52"/>
                  <a:gd name="T45" fmla="*/ 11 h 52"/>
                  <a:gd name="T46" fmla="*/ 8 w 52"/>
                  <a:gd name="T47" fmla="*/ 7 h 52"/>
                  <a:gd name="T48" fmla="*/ 11 w 52"/>
                  <a:gd name="T49" fmla="*/ 3 h 52"/>
                  <a:gd name="T50" fmla="*/ 16 w 52"/>
                  <a:gd name="T51" fmla="*/ 2 h 52"/>
                  <a:gd name="T52" fmla="*/ 20 w 52"/>
                  <a:gd name="T53" fmla="*/ 0 h 52"/>
                  <a:gd name="T54" fmla="*/ 25 w 52"/>
                  <a:gd name="T55" fmla="*/ 0 h 52"/>
                  <a:gd name="T56" fmla="*/ 25 w 52"/>
                  <a:gd name="T57" fmla="*/ 0 h 52"/>
                  <a:gd name="T58" fmla="*/ 32 w 52"/>
                  <a:gd name="T59" fmla="*/ 0 h 52"/>
                  <a:gd name="T60" fmla="*/ 36 w 52"/>
                  <a:gd name="T61" fmla="*/ 2 h 52"/>
                  <a:gd name="T62" fmla="*/ 41 w 52"/>
                  <a:gd name="T63" fmla="*/ 3 h 52"/>
                  <a:gd name="T64" fmla="*/ 45 w 52"/>
                  <a:gd name="T65" fmla="*/ 7 h 52"/>
                  <a:gd name="T66" fmla="*/ 47 w 52"/>
                  <a:gd name="T67" fmla="*/ 11 h 52"/>
                  <a:gd name="T68" fmla="*/ 50 w 52"/>
                  <a:gd name="T69" fmla="*/ 15 h 52"/>
                  <a:gd name="T70" fmla="*/ 51 w 52"/>
                  <a:gd name="T71" fmla="*/ 20 h 52"/>
                  <a:gd name="T72" fmla="*/ 52 w 52"/>
                  <a:gd name="T73" fmla="*/ 2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52">
                    <a:moveTo>
                      <a:pt x="52" y="25"/>
                    </a:moveTo>
                    <a:lnTo>
                      <a:pt x="52" y="25"/>
                    </a:lnTo>
                    <a:lnTo>
                      <a:pt x="51" y="30"/>
                    </a:lnTo>
                    <a:lnTo>
                      <a:pt x="50" y="35"/>
                    </a:lnTo>
                    <a:lnTo>
                      <a:pt x="47" y="41"/>
                    </a:lnTo>
                    <a:lnTo>
                      <a:pt x="45" y="44"/>
                    </a:lnTo>
                    <a:lnTo>
                      <a:pt x="41" y="47"/>
                    </a:lnTo>
                    <a:lnTo>
                      <a:pt x="36" y="49"/>
                    </a:lnTo>
                    <a:lnTo>
                      <a:pt x="32" y="51"/>
                    </a:lnTo>
                    <a:lnTo>
                      <a:pt x="25" y="52"/>
                    </a:lnTo>
                    <a:lnTo>
                      <a:pt x="25" y="52"/>
                    </a:lnTo>
                    <a:lnTo>
                      <a:pt x="20" y="51"/>
                    </a:lnTo>
                    <a:lnTo>
                      <a:pt x="16" y="49"/>
                    </a:lnTo>
                    <a:lnTo>
                      <a:pt x="11" y="47"/>
                    </a:lnTo>
                    <a:lnTo>
                      <a:pt x="8" y="44"/>
                    </a:lnTo>
                    <a:lnTo>
                      <a:pt x="5" y="41"/>
                    </a:lnTo>
                    <a:lnTo>
                      <a:pt x="2" y="35"/>
                    </a:lnTo>
                    <a:lnTo>
                      <a:pt x="0" y="30"/>
                    </a:lnTo>
                    <a:lnTo>
                      <a:pt x="0" y="25"/>
                    </a:lnTo>
                    <a:lnTo>
                      <a:pt x="0" y="25"/>
                    </a:lnTo>
                    <a:lnTo>
                      <a:pt x="0" y="20"/>
                    </a:lnTo>
                    <a:lnTo>
                      <a:pt x="2" y="15"/>
                    </a:lnTo>
                    <a:lnTo>
                      <a:pt x="5" y="11"/>
                    </a:lnTo>
                    <a:lnTo>
                      <a:pt x="8" y="7"/>
                    </a:lnTo>
                    <a:lnTo>
                      <a:pt x="11" y="3"/>
                    </a:lnTo>
                    <a:lnTo>
                      <a:pt x="16" y="2"/>
                    </a:lnTo>
                    <a:lnTo>
                      <a:pt x="20" y="0"/>
                    </a:lnTo>
                    <a:lnTo>
                      <a:pt x="25" y="0"/>
                    </a:lnTo>
                    <a:lnTo>
                      <a:pt x="25" y="0"/>
                    </a:lnTo>
                    <a:lnTo>
                      <a:pt x="32" y="0"/>
                    </a:lnTo>
                    <a:lnTo>
                      <a:pt x="36" y="2"/>
                    </a:lnTo>
                    <a:lnTo>
                      <a:pt x="41" y="3"/>
                    </a:lnTo>
                    <a:lnTo>
                      <a:pt x="45" y="7"/>
                    </a:lnTo>
                    <a:lnTo>
                      <a:pt x="47" y="11"/>
                    </a:lnTo>
                    <a:lnTo>
                      <a:pt x="50" y="15"/>
                    </a:lnTo>
                    <a:lnTo>
                      <a:pt x="51" y="20"/>
                    </a:lnTo>
                    <a:lnTo>
                      <a:pt x="52" y="25"/>
                    </a:lnTo>
                    <a:close/>
                  </a:path>
                </a:pathLst>
              </a:custGeom>
              <a:solidFill>
                <a:srgbClr val="009ADB"/>
              </a:solidFill>
              <a:ln>
                <a:noFill/>
              </a:ln>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41" name="Freeform 88">
                <a:extLst>
                  <a:ext uri="{FF2B5EF4-FFF2-40B4-BE49-F238E27FC236}">
                    <a16:creationId xmlns:a16="http://schemas.microsoft.com/office/drawing/2014/main" id="{36965FC6-2C8D-43D4-85AC-6277DBD70D2B}"/>
                  </a:ext>
                </a:extLst>
              </p:cNvPr>
              <p:cNvSpPr>
                <a:spLocks/>
              </p:cNvSpPr>
              <p:nvPr/>
            </p:nvSpPr>
            <p:spPr bwMode="auto">
              <a:xfrm>
                <a:off x="7673182" y="7375165"/>
                <a:ext cx="82550" cy="82550"/>
              </a:xfrm>
              <a:custGeom>
                <a:avLst/>
                <a:gdLst>
                  <a:gd name="T0" fmla="*/ 52 w 52"/>
                  <a:gd name="T1" fmla="*/ 25 h 52"/>
                  <a:gd name="T2" fmla="*/ 52 w 52"/>
                  <a:gd name="T3" fmla="*/ 25 h 52"/>
                  <a:gd name="T4" fmla="*/ 51 w 52"/>
                  <a:gd name="T5" fmla="*/ 30 h 52"/>
                  <a:gd name="T6" fmla="*/ 50 w 52"/>
                  <a:gd name="T7" fmla="*/ 35 h 52"/>
                  <a:gd name="T8" fmla="*/ 47 w 52"/>
                  <a:gd name="T9" fmla="*/ 41 h 52"/>
                  <a:gd name="T10" fmla="*/ 45 w 52"/>
                  <a:gd name="T11" fmla="*/ 44 h 52"/>
                  <a:gd name="T12" fmla="*/ 41 w 52"/>
                  <a:gd name="T13" fmla="*/ 47 h 52"/>
                  <a:gd name="T14" fmla="*/ 36 w 52"/>
                  <a:gd name="T15" fmla="*/ 49 h 52"/>
                  <a:gd name="T16" fmla="*/ 32 w 52"/>
                  <a:gd name="T17" fmla="*/ 51 h 52"/>
                  <a:gd name="T18" fmla="*/ 25 w 52"/>
                  <a:gd name="T19" fmla="*/ 52 h 52"/>
                  <a:gd name="T20" fmla="*/ 25 w 52"/>
                  <a:gd name="T21" fmla="*/ 52 h 52"/>
                  <a:gd name="T22" fmla="*/ 20 w 52"/>
                  <a:gd name="T23" fmla="*/ 51 h 52"/>
                  <a:gd name="T24" fmla="*/ 16 w 52"/>
                  <a:gd name="T25" fmla="*/ 49 h 52"/>
                  <a:gd name="T26" fmla="*/ 11 w 52"/>
                  <a:gd name="T27" fmla="*/ 47 h 52"/>
                  <a:gd name="T28" fmla="*/ 8 w 52"/>
                  <a:gd name="T29" fmla="*/ 44 h 52"/>
                  <a:gd name="T30" fmla="*/ 5 w 52"/>
                  <a:gd name="T31" fmla="*/ 41 h 52"/>
                  <a:gd name="T32" fmla="*/ 2 w 52"/>
                  <a:gd name="T33" fmla="*/ 35 h 52"/>
                  <a:gd name="T34" fmla="*/ 0 w 52"/>
                  <a:gd name="T35" fmla="*/ 30 h 52"/>
                  <a:gd name="T36" fmla="*/ 0 w 52"/>
                  <a:gd name="T37" fmla="*/ 25 h 52"/>
                  <a:gd name="T38" fmla="*/ 0 w 52"/>
                  <a:gd name="T39" fmla="*/ 25 h 52"/>
                  <a:gd name="T40" fmla="*/ 0 w 52"/>
                  <a:gd name="T41" fmla="*/ 20 h 52"/>
                  <a:gd name="T42" fmla="*/ 2 w 52"/>
                  <a:gd name="T43" fmla="*/ 15 h 52"/>
                  <a:gd name="T44" fmla="*/ 5 w 52"/>
                  <a:gd name="T45" fmla="*/ 11 h 52"/>
                  <a:gd name="T46" fmla="*/ 8 w 52"/>
                  <a:gd name="T47" fmla="*/ 7 h 52"/>
                  <a:gd name="T48" fmla="*/ 11 w 52"/>
                  <a:gd name="T49" fmla="*/ 3 h 52"/>
                  <a:gd name="T50" fmla="*/ 16 w 52"/>
                  <a:gd name="T51" fmla="*/ 2 h 52"/>
                  <a:gd name="T52" fmla="*/ 20 w 52"/>
                  <a:gd name="T53" fmla="*/ 0 h 52"/>
                  <a:gd name="T54" fmla="*/ 25 w 52"/>
                  <a:gd name="T55" fmla="*/ 0 h 52"/>
                  <a:gd name="T56" fmla="*/ 25 w 52"/>
                  <a:gd name="T57" fmla="*/ 0 h 52"/>
                  <a:gd name="T58" fmla="*/ 32 w 52"/>
                  <a:gd name="T59" fmla="*/ 0 h 52"/>
                  <a:gd name="T60" fmla="*/ 36 w 52"/>
                  <a:gd name="T61" fmla="*/ 2 h 52"/>
                  <a:gd name="T62" fmla="*/ 41 w 52"/>
                  <a:gd name="T63" fmla="*/ 3 h 52"/>
                  <a:gd name="T64" fmla="*/ 45 w 52"/>
                  <a:gd name="T65" fmla="*/ 7 h 52"/>
                  <a:gd name="T66" fmla="*/ 47 w 52"/>
                  <a:gd name="T67" fmla="*/ 11 h 52"/>
                  <a:gd name="T68" fmla="*/ 50 w 52"/>
                  <a:gd name="T69" fmla="*/ 15 h 52"/>
                  <a:gd name="T70" fmla="*/ 51 w 52"/>
                  <a:gd name="T71" fmla="*/ 20 h 52"/>
                  <a:gd name="T72" fmla="*/ 52 w 52"/>
                  <a:gd name="T73" fmla="*/ 2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52">
                    <a:moveTo>
                      <a:pt x="52" y="25"/>
                    </a:moveTo>
                    <a:lnTo>
                      <a:pt x="52" y="25"/>
                    </a:lnTo>
                    <a:lnTo>
                      <a:pt x="51" y="30"/>
                    </a:lnTo>
                    <a:lnTo>
                      <a:pt x="50" y="35"/>
                    </a:lnTo>
                    <a:lnTo>
                      <a:pt x="47" y="41"/>
                    </a:lnTo>
                    <a:lnTo>
                      <a:pt x="45" y="44"/>
                    </a:lnTo>
                    <a:lnTo>
                      <a:pt x="41" y="47"/>
                    </a:lnTo>
                    <a:lnTo>
                      <a:pt x="36" y="49"/>
                    </a:lnTo>
                    <a:lnTo>
                      <a:pt x="32" y="51"/>
                    </a:lnTo>
                    <a:lnTo>
                      <a:pt x="25" y="52"/>
                    </a:lnTo>
                    <a:lnTo>
                      <a:pt x="25" y="52"/>
                    </a:lnTo>
                    <a:lnTo>
                      <a:pt x="20" y="51"/>
                    </a:lnTo>
                    <a:lnTo>
                      <a:pt x="16" y="49"/>
                    </a:lnTo>
                    <a:lnTo>
                      <a:pt x="11" y="47"/>
                    </a:lnTo>
                    <a:lnTo>
                      <a:pt x="8" y="44"/>
                    </a:lnTo>
                    <a:lnTo>
                      <a:pt x="5" y="41"/>
                    </a:lnTo>
                    <a:lnTo>
                      <a:pt x="2" y="35"/>
                    </a:lnTo>
                    <a:lnTo>
                      <a:pt x="0" y="30"/>
                    </a:lnTo>
                    <a:lnTo>
                      <a:pt x="0" y="25"/>
                    </a:lnTo>
                    <a:lnTo>
                      <a:pt x="0" y="25"/>
                    </a:lnTo>
                    <a:lnTo>
                      <a:pt x="0" y="20"/>
                    </a:lnTo>
                    <a:lnTo>
                      <a:pt x="2" y="15"/>
                    </a:lnTo>
                    <a:lnTo>
                      <a:pt x="5" y="11"/>
                    </a:lnTo>
                    <a:lnTo>
                      <a:pt x="8" y="7"/>
                    </a:lnTo>
                    <a:lnTo>
                      <a:pt x="11" y="3"/>
                    </a:lnTo>
                    <a:lnTo>
                      <a:pt x="16" y="2"/>
                    </a:lnTo>
                    <a:lnTo>
                      <a:pt x="20" y="0"/>
                    </a:lnTo>
                    <a:lnTo>
                      <a:pt x="25" y="0"/>
                    </a:lnTo>
                    <a:lnTo>
                      <a:pt x="25" y="0"/>
                    </a:lnTo>
                    <a:lnTo>
                      <a:pt x="32" y="0"/>
                    </a:lnTo>
                    <a:lnTo>
                      <a:pt x="36" y="2"/>
                    </a:lnTo>
                    <a:lnTo>
                      <a:pt x="41" y="3"/>
                    </a:lnTo>
                    <a:lnTo>
                      <a:pt x="45" y="7"/>
                    </a:lnTo>
                    <a:lnTo>
                      <a:pt x="47" y="11"/>
                    </a:lnTo>
                    <a:lnTo>
                      <a:pt x="50" y="15"/>
                    </a:lnTo>
                    <a:lnTo>
                      <a:pt x="51" y="20"/>
                    </a:lnTo>
                    <a:lnTo>
                      <a:pt x="52" y="25"/>
                    </a:lnTo>
                  </a:path>
                </a:pathLst>
              </a:custGeom>
              <a:solidFill>
                <a:srgbClr val="009ADB"/>
              </a:solidFill>
              <a:ln>
                <a:noFill/>
              </a:ln>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42" name="Freeform 89">
                <a:extLst>
                  <a:ext uri="{FF2B5EF4-FFF2-40B4-BE49-F238E27FC236}">
                    <a16:creationId xmlns:a16="http://schemas.microsoft.com/office/drawing/2014/main" id="{54DB60C7-54DC-4111-9C44-94670648FB64}"/>
                  </a:ext>
                </a:extLst>
              </p:cNvPr>
              <p:cNvSpPr>
                <a:spLocks/>
              </p:cNvSpPr>
              <p:nvPr/>
            </p:nvSpPr>
            <p:spPr bwMode="auto">
              <a:xfrm>
                <a:off x="7424907" y="7170715"/>
                <a:ext cx="536575" cy="441325"/>
              </a:xfrm>
              <a:custGeom>
                <a:avLst/>
                <a:gdLst>
                  <a:gd name="T0" fmla="*/ 139 w 338"/>
                  <a:gd name="T1" fmla="*/ 202 h 278"/>
                  <a:gd name="T2" fmla="*/ 134 w 338"/>
                  <a:gd name="T3" fmla="*/ 184 h 278"/>
                  <a:gd name="T4" fmla="*/ 132 w 338"/>
                  <a:gd name="T5" fmla="*/ 165 h 278"/>
                  <a:gd name="T6" fmla="*/ 121 w 338"/>
                  <a:gd name="T7" fmla="*/ 133 h 278"/>
                  <a:gd name="T8" fmla="*/ 105 w 338"/>
                  <a:gd name="T9" fmla="*/ 96 h 278"/>
                  <a:gd name="T10" fmla="*/ 92 w 338"/>
                  <a:gd name="T11" fmla="*/ 82 h 278"/>
                  <a:gd name="T12" fmla="*/ 78 w 338"/>
                  <a:gd name="T13" fmla="*/ 73 h 278"/>
                  <a:gd name="T14" fmla="*/ 63 w 338"/>
                  <a:gd name="T15" fmla="*/ 71 h 278"/>
                  <a:gd name="T16" fmla="*/ 46 w 338"/>
                  <a:gd name="T17" fmla="*/ 80 h 278"/>
                  <a:gd name="T18" fmla="*/ 40 w 338"/>
                  <a:gd name="T19" fmla="*/ 87 h 278"/>
                  <a:gd name="T20" fmla="*/ 27 w 338"/>
                  <a:gd name="T21" fmla="*/ 112 h 278"/>
                  <a:gd name="T22" fmla="*/ 18 w 338"/>
                  <a:gd name="T23" fmla="*/ 133 h 278"/>
                  <a:gd name="T24" fmla="*/ 4 w 338"/>
                  <a:gd name="T25" fmla="*/ 166 h 278"/>
                  <a:gd name="T26" fmla="*/ 0 w 338"/>
                  <a:gd name="T27" fmla="*/ 188 h 278"/>
                  <a:gd name="T28" fmla="*/ 3 w 338"/>
                  <a:gd name="T29" fmla="*/ 198 h 278"/>
                  <a:gd name="T30" fmla="*/ 14 w 338"/>
                  <a:gd name="T31" fmla="*/ 220 h 278"/>
                  <a:gd name="T32" fmla="*/ 33 w 338"/>
                  <a:gd name="T33" fmla="*/ 234 h 278"/>
                  <a:gd name="T34" fmla="*/ 61 w 338"/>
                  <a:gd name="T35" fmla="*/ 250 h 278"/>
                  <a:gd name="T36" fmla="*/ 91 w 338"/>
                  <a:gd name="T37" fmla="*/ 264 h 278"/>
                  <a:gd name="T38" fmla="*/ 111 w 338"/>
                  <a:gd name="T39" fmla="*/ 273 h 278"/>
                  <a:gd name="T40" fmla="*/ 134 w 338"/>
                  <a:gd name="T41" fmla="*/ 277 h 278"/>
                  <a:gd name="T42" fmla="*/ 180 w 338"/>
                  <a:gd name="T43" fmla="*/ 278 h 278"/>
                  <a:gd name="T44" fmla="*/ 190 w 338"/>
                  <a:gd name="T45" fmla="*/ 277 h 278"/>
                  <a:gd name="T46" fmla="*/ 209 w 338"/>
                  <a:gd name="T47" fmla="*/ 272 h 278"/>
                  <a:gd name="T48" fmla="*/ 226 w 338"/>
                  <a:gd name="T49" fmla="*/ 262 h 278"/>
                  <a:gd name="T50" fmla="*/ 250 w 338"/>
                  <a:gd name="T51" fmla="*/ 244 h 278"/>
                  <a:gd name="T52" fmla="*/ 273 w 338"/>
                  <a:gd name="T53" fmla="*/ 225 h 278"/>
                  <a:gd name="T54" fmla="*/ 294 w 338"/>
                  <a:gd name="T55" fmla="*/ 203 h 278"/>
                  <a:gd name="T56" fmla="*/ 299 w 338"/>
                  <a:gd name="T57" fmla="*/ 194 h 278"/>
                  <a:gd name="T58" fmla="*/ 312 w 338"/>
                  <a:gd name="T59" fmla="*/ 165 h 278"/>
                  <a:gd name="T60" fmla="*/ 322 w 338"/>
                  <a:gd name="T61" fmla="*/ 125 h 278"/>
                  <a:gd name="T62" fmla="*/ 331 w 338"/>
                  <a:gd name="T63" fmla="*/ 97 h 278"/>
                  <a:gd name="T64" fmla="*/ 337 w 338"/>
                  <a:gd name="T65" fmla="*/ 68 h 278"/>
                  <a:gd name="T66" fmla="*/ 338 w 338"/>
                  <a:gd name="T67" fmla="*/ 46 h 278"/>
                  <a:gd name="T68" fmla="*/ 336 w 338"/>
                  <a:gd name="T69" fmla="*/ 33 h 278"/>
                  <a:gd name="T70" fmla="*/ 328 w 338"/>
                  <a:gd name="T71" fmla="*/ 20 h 278"/>
                  <a:gd name="T72" fmla="*/ 324 w 338"/>
                  <a:gd name="T73" fmla="*/ 14 h 278"/>
                  <a:gd name="T74" fmla="*/ 304 w 338"/>
                  <a:gd name="T75" fmla="*/ 2 h 278"/>
                  <a:gd name="T76" fmla="*/ 282 w 338"/>
                  <a:gd name="T77" fmla="*/ 1 h 278"/>
                  <a:gd name="T78" fmla="*/ 261 w 338"/>
                  <a:gd name="T79" fmla="*/ 6 h 278"/>
                  <a:gd name="T80" fmla="*/ 241 w 338"/>
                  <a:gd name="T81" fmla="*/ 19 h 278"/>
                  <a:gd name="T82" fmla="*/ 234 w 338"/>
                  <a:gd name="T83" fmla="*/ 27 h 278"/>
                  <a:gd name="T84" fmla="*/ 226 w 338"/>
                  <a:gd name="T85" fmla="*/ 45 h 278"/>
                  <a:gd name="T86" fmla="*/ 226 w 338"/>
                  <a:gd name="T87" fmla="*/ 64 h 278"/>
                  <a:gd name="T88" fmla="*/ 234 w 338"/>
                  <a:gd name="T89" fmla="*/ 93 h 278"/>
                  <a:gd name="T90" fmla="*/ 239 w 338"/>
                  <a:gd name="T91" fmla="*/ 112 h 278"/>
                  <a:gd name="T92" fmla="*/ 243 w 338"/>
                  <a:gd name="T93" fmla="*/ 133 h 278"/>
                  <a:gd name="T94" fmla="*/ 241 w 338"/>
                  <a:gd name="T95" fmla="*/ 142 h 278"/>
                  <a:gd name="T96" fmla="*/ 234 w 338"/>
                  <a:gd name="T97" fmla="*/ 171 h 278"/>
                  <a:gd name="T98" fmla="*/ 229 w 338"/>
                  <a:gd name="T99" fmla="*/ 185 h 278"/>
                  <a:gd name="T100" fmla="*/ 220 w 338"/>
                  <a:gd name="T101" fmla="*/ 208 h 278"/>
                  <a:gd name="T102" fmla="*/ 208 w 338"/>
                  <a:gd name="T103" fmla="*/ 218 h 278"/>
                  <a:gd name="T104" fmla="*/ 201 w 338"/>
                  <a:gd name="T105" fmla="*/ 222 h 278"/>
                  <a:gd name="T106" fmla="*/ 178 w 338"/>
                  <a:gd name="T107" fmla="*/ 223 h 278"/>
                  <a:gd name="T108" fmla="*/ 156 w 338"/>
                  <a:gd name="T109" fmla="*/ 220 h 278"/>
                  <a:gd name="T110" fmla="*/ 149 w 338"/>
                  <a:gd name="T111" fmla="*/ 216 h 278"/>
                  <a:gd name="T112" fmla="*/ 142 w 338"/>
                  <a:gd name="T113" fmla="*/ 20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8" h="278">
                    <a:moveTo>
                      <a:pt x="139" y="202"/>
                    </a:moveTo>
                    <a:lnTo>
                      <a:pt x="139" y="202"/>
                    </a:lnTo>
                    <a:lnTo>
                      <a:pt x="137" y="193"/>
                    </a:lnTo>
                    <a:lnTo>
                      <a:pt x="134" y="184"/>
                    </a:lnTo>
                    <a:lnTo>
                      <a:pt x="132" y="165"/>
                    </a:lnTo>
                    <a:lnTo>
                      <a:pt x="132" y="165"/>
                    </a:lnTo>
                    <a:lnTo>
                      <a:pt x="128" y="151"/>
                    </a:lnTo>
                    <a:lnTo>
                      <a:pt x="121" y="133"/>
                    </a:lnTo>
                    <a:lnTo>
                      <a:pt x="114" y="114"/>
                    </a:lnTo>
                    <a:lnTo>
                      <a:pt x="105" y="96"/>
                    </a:lnTo>
                    <a:lnTo>
                      <a:pt x="98" y="88"/>
                    </a:lnTo>
                    <a:lnTo>
                      <a:pt x="92" y="82"/>
                    </a:lnTo>
                    <a:lnTo>
                      <a:pt x="86" y="75"/>
                    </a:lnTo>
                    <a:lnTo>
                      <a:pt x="78" y="73"/>
                    </a:lnTo>
                    <a:lnTo>
                      <a:pt x="72" y="70"/>
                    </a:lnTo>
                    <a:lnTo>
                      <a:pt x="63" y="71"/>
                    </a:lnTo>
                    <a:lnTo>
                      <a:pt x="55" y="74"/>
                    </a:lnTo>
                    <a:lnTo>
                      <a:pt x="46" y="80"/>
                    </a:lnTo>
                    <a:lnTo>
                      <a:pt x="46" y="80"/>
                    </a:lnTo>
                    <a:lnTo>
                      <a:pt x="40" y="87"/>
                    </a:lnTo>
                    <a:lnTo>
                      <a:pt x="34" y="96"/>
                    </a:lnTo>
                    <a:lnTo>
                      <a:pt x="27" y="112"/>
                    </a:lnTo>
                    <a:lnTo>
                      <a:pt x="27" y="112"/>
                    </a:lnTo>
                    <a:lnTo>
                      <a:pt x="18" y="133"/>
                    </a:lnTo>
                    <a:lnTo>
                      <a:pt x="8" y="154"/>
                    </a:lnTo>
                    <a:lnTo>
                      <a:pt x="4" y="166"/>
                    </a:lnTo>
                    <a:lnTo>
                      <a:pt x="1" y="176"/>
                    </a:lnTo>
                    <a:lnTo>
                      <a:pt x="0" y="188"/>
                    </a:lnTo>
                    <a:lnTo>
                      <a:pt x="3" y="198"/>
                    </a:lnTo>
                    <a:lnTo>
                      <a:pt x="3" y="198"/>
                    </a:lnTo>
                    <a:lnTo>
                      <a:pt x="8" y="209"/>
                    </a:lnTo>
                    <a:lnTo>
                      <a:pt x="14" y="220"/>
                    </a:lnTo>
                    <a:lnTo>
                      <a:pt x="23" y="227"/>
                    </a:lnTo>
                    <a:lnTo>
                      <a:pt x="33" y="234"/>
                    </a:lnTo>
                    <a:lnTo>
                      <a:pt x="33" y="234"/>
                    </a:lnTo>
                    <a:lnTo>
                      <a:pt x="61" y="250"/>
                    </a:lnTo>
                    <a:lnTo>
                      <a:pt x="91" y="264"/>
                    </a:lnTo>
                    <a:lnTo>
                      <a:pt x="91" y="264"/>
                    </a:lnTo>
                    <a:lnTo>
                      <a:pt x="101" y="269"/>
                    </a:lnTo>
                    <a:lnTo>
                      <a:pt x="111" y="273"/>
                    </a:lnTo>
                    <a:lnTo>
                      <a:pt x="123" y="274"/>
                    </a:lnTo>
                    <a:lnTo>
                      <a:pt x="134" y="277"/>
                    </a:lnTo>
                    <a:lnTo>
                      <a:pt x="157" y="278"/>
                    </a:lnTo>
                    <a:lnTo>
                      <a:pt x="180" y="278"/>
                    </a:lnTo>
                    <a:lnTo>
                      <a:pt x="180" y="278"/>
                    </a:lnTo>
                    <a:lnTo>
                      <a:pt x="190" y="277"/>
                    </a:lnTo>
                    <a:lnTo>
                      <a:pt x="199" y="274"/>
                    </a:lnTo>
                    <a:lnTo>
                      <a:pt x="209" y="272"/>
                    </a:lnTo>
                    <a:lnTo>
                      <a:pt x="218" y="267"/>
                    </a:lnTo>
                    <a:lnTo>
                      <a:pt x="226" y="262"/>
                    </a:lnTo>
                    <a:lnTo>
                      <a:pt x="235" y="257"/>
                    </a:lnTo>
                    <a:lnTo>
                      <a:pt x="250" y="244"/>
                    </a:lnTo>
                    <a:lnTo>
                      <a:pt x="250" y="244"/>
                    </a:lnTo>
                    <a:lnTo>
                      <a:pt x="273" y="225"/>
                    </a:lnTo>
                    <a:lnTo>
                      <a:pt x="285" y="214"/>
                    </a:lnTo>
                    <a:lnTo>
                      <a:pt x="294" y="203"/>
                    </a:lnTo>
                    <a:lnTo>
                      <a:pt x="294" y="203"/>
                    </a:lnTo>
                    <a:lnTo>
                      <a:pt x="299" y="194"/>
                    </a:lnTo>
                    <a:lnTo>
                      <a:pt x="304" y="185"/>
                    </a:lnTo>
                    <a:lnTo>
                      <a:pt x="312" y="165"/>
                    </a:lnTo>
                    <a:lnTo>
                      <a:pt x="317" y="145"/>
                    </a:lnTo>
                    <a:lnTo>
                      <a:pt x="322" y="125"/>
                    </a:lnTo>
                    <a:lnTo>
                      <a:pt x="322" y="125"/>
                    </a:lnTo>
                    <a:lnTo>
                      <a:pt x="331" y="97"/>
                    </a:lnTo>
                    <a:lnTo>
                      <a:pt x="335" y="83"/>
                    </a:lnTo>
                    <a:lnTo>
                      <a:pt x="337" y="68"/>
                    </a:lnTo>
                    <a:lnTo>
                      <a:pt x="338" y="54"/>
                    </a:lnTo>
                    <a:lnTo>
                      <a:pt x="338" y="46"/>
                    </a:lnTo>
                    <a:lnTo>
                      <a:pt x="337" y="39"/>
                    </a:lnTo>
                    <a:lnTo>
                      <a:pt x="336" y="33"/>
                    </a:lnTo>
                    <a:lnTo>
                      <a:pt x="332" y="25"/>
                    </a:lnTo>
                    <a:lnTo>
                      <a:pt x="328" y="20"/>
                    </a:lnTo>
                    <a:lnTo>
                      <a:pt x="324" y="14"/>
                    </a:lnTo>
                    <a:lnTo>
                      <a:pt x="324" y="14"/>
                    </a:lnTo>
                    <a:lnTo>
                      <a:pt x="314" y="8"/>
                    </a:lnTo>
                    <a:lnTo>
                      <a:pt x="304" y="2"/>
                    </a:lnTo>
                    <a:lnTo>
                      <a:pt x="294" y="0"/>
                    </a:lnTo>
                    <a:lnTo>
                      <a:pt x="282" y="1"/>
                    </a:lnTo>
                    <a:lnTo>
                      <a:pt x="271" y="2"/>
                    </a:lnTo>
                    <a:lnTo>
                      <a:pt x="261" y="6"/>
                    </a:lnTo>
                    <a:lnTo>
                      <a:pt x="250" y="11"/>
                    </a:lnTo>
                    <a:lnTo>
                      <a:pt x="241" y="19"/>
                    </a:lnTo>
                    <a:lnTo>
                      <a:pt x="241" y="19"/>
                    </a:lnTo>
                    <a:lnTo>
                      <a:pt x="234" y="27"/>
                    </a:lnTo>
                    <a:lnTo>
                      <a:pt x="229" y="36"/>
                    </a:lnTo>
                    <a:lnTo>
                      <a:pt x="226" y="45"/>
                    </a:lnTo>
                    <a:lnTo>
                      <a:pt x="225" y="54"/>
                    </a:lnTo>
                    <a:lnTo>
                      <a:pt x="226" y="64"/>
                    </a:lnTo>
                    <a:lnTo>
                      <a:pt x="227" y="73"/>
                    </a:lnTo>
                    <a:lnTo>
                      <a:pt x="234" y="93"/>
                    </a:lnTo>
                    <a:lnTo>
                      <a:pt x="234" y="93"/>
                    </a:lnTo>
                    <a:lnTo>
                      <a:pt x="239" y="112"/>
                    </a:lnTo>
                    <a:lnTo>
                      <a:pt x="241" y="122"/>
                    </a:lnTo>
                    <a:lnTo>
                      <a:pt x="243" y="133"/>
                    </a:lnTo>
                    <a:lnTo>
                      <a:pt x="243" y="133"/>
                    </a:lnTo>
                    <a:lnTo>
                      <a:pt x="241" y="142"/>
                    </a:lnTo>
                    <a:lnTo>
                      <a:pt x="240" y="152"/>
                    </a:lnTo>
                    <a:lnTo>
                      <a:pt x="234" y="171"/>
                    </a:lnTo>
                    <a:lnTo>
                      <a:pt x="234" y="171"/>
                    </a:lnTo>
                    <a:lnTo>
                      <a:pt x="229" y="185"/>
                    </a:lnTo>
                    <a:lnTo>
                      <a:pt x="224" y="202"/>
                    </a:lnTo>
                    <a:lnTo>
                      <a:pt x="220" y="208"/>
                    </a:lnTo>
                    <a:lnTo>
                      <a:pt x="215" y="214"/>
                    </a:lnTo>
                    <a:lnTo>
                      <a:pt x="208" y="218"/>
                    </a:lnTo>
                    <a:lnTo>
                      <a:pt x="201" y="222"/>
                    </a:lnTo>
                    <a:lnTo>
                      <a:pt x="201" y="222"/>
                    </a:lnTo>
                    <a:lnTo>
                      <a:pt x="189" y="223"/>
                    </a:lnTo>
                    <a:lnTo>
                      <a:pt x="178" y="223"/>
                    </a:lnTo>
                    <a:lnTo>
                      <a:pt x="166" y="222"/>
                    </a:lnTo>
                    <a:lnTo>
                      <a:pt x="156" y="220"/>
                    </a:lnTo>
                    <a:lnTo>
                      <a:pt x="156" y="220"/>
                    </a:lnTo>
                    <a:lnTo>
                      <a:pt x="149" y="216"/>
                    </a:lnTo>
                    <a:lnTo>
                      <a:pt x="146" y="212"/>
                    </a:lnTo>
                    <a:lnTo>
                      <a:pt x="142" y="207"/>
                    </a:lnTo>
                    <a:lnTo>
                      <a:pt x="139" y="202"/>
                    </a:lnTo>
                    <a:close/>
                  </a:path>
                </a:pathLst>
              </a:custGeom>
              <a:solidFill>
                <a:srgbClr val="007283"/>
              </a:solidFill>
              <a:ln>
                <a:noFill/>
              </a:ln>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43" name="Freeform 90">
                <a:extLst>
                  <a:ext uri="{FF2B5EF4-FFF2-40B4-BE49-F238E27FC236}">
                    <a16:creationId xmlns:a16="http://schemas.microsoft.com/office/drawing/2014/main" id="{CD9AE8FB-00A6-4C33-B417-B59A49821CF6}"/>
                  </a:ext>
                </a:extLst>
              </p:cNvPr>
              <p:cNvSpPr>
                <a:spLocks/>
              </p:cNvSpPr>
              <p:nvPr/>
            </p:nvSpPr>
            <p:spPr bwMode="auto">
              <a:xfrm>
                <a:off x="7403307" y="7127515"/>
                <a:ext cx="536575" cy="441325"/>
              </a:xfrm>
              <a:custGeom>
                <a:avLst/>
                <a:gdLst>
                  <a:gd name="T0" fmla="*/ 139 w 338"/>
                  <a:gd name="T1" fmla="*/ 202 h 278"/>
                  <a:gd name="T2" fmla="*/ 134 w 338"/>
                  <a:gd name="T3" fmla="*/ 184 h 278"/>
                  <a:gd name="T4" fmla="*/ 132 w 338"/>
                  <a:gd name="T5" fmla="*/ 165 h 278"/>
                  <a:gd name="T6" fmla="*/ 121 w 338"/>
                  <a:gd name="T7" fmla="*/ 133 h 278"/>
                  <a:gd name="T8" fmla="*/ 105 w 338"/>
                  <a:gd name="T9" fmla="*/ 96 h 278"/>
                  <a:gd name="T10" fmla="*/ 92 w 338"/>
                  <a:gd name="T11" fmla="*/ 82 h 278"/>
                  <a:gd name="T12" fmla="*/ 78 w 338"/>
                  <a:gd name="T13" fmla="*/ 73 h 278"/>
                  <a:gd name="T14" fmla="*/ 63 w 338"/>
                  <a:gd name="T15" fmla="*/ 71 h 278"/>
                  <a:gd name="T16" fmla="*/ 46 w 338"/>
                  <a:gd name="T17" fmla="*/ 80 h 278"/>
                  <a:gd name="T18" fmla="*/ 40 w 338"/>
                  <a:gd name="T19" fmla="*/ 87 h 278"/>
                  <a:gd name="T20" fmla="*/ 27 w 338"/>
                  <a:gd name="T21" fmla="*/ 112 h 278"/>
                  <a:gd name="T22" fmla="*/ 18 w 338"/>
                  <a:gd name="T23" fmla="*/ 133 h 278"/>
                  <a:gd name="T24" fmla="*/ 4 w 338"/>
                  <a:gd name="T25" fmla="*/ 166 h 278"/>
                  <a:gd name="T26" fmla="*/ 0 w 338"/>
                  <a:gd name="T27" fmla="*/ 188 h 278"/>
                  <a:gd name="T28" fmla="*/ 3 w 338"/>
                  <a:gd name="T29" fmla="*/ 198 h 278"/>
                  <a:gd name="T30" fmla="*/ 14 w 338"/>
                  <a:gd name="T31" fmla="*/ 220 h 278"/>
                  <a:gd name="T32" fmla="*/ 33 w 338"/>
                  <a:gd name="T33" fmla="*/ 234 h 278"/>
                  <a:gd name="T34" fmla="*/ 61 w 338"/>
                  <a:gd name="T35" fmla="*/ 250 h 278"/>
                  <a:gd name="T36" fmla="*/ 91 w 338"/>
                  <a:gd name="T37" fmla="*/ 264 h 278"/>
                  <a:gd name="T38" fmla="*/ 111 w 338"/>
                  <a:gd name="T39" fmla="*/ 273 h 278"/>
                  <a:gd name="T40" fmla="*/ 134 w 338"/>
                  <a:gd name="T41" fmla="*/ 277 h 278"/>
                  <a:gd name="T42" fmla="*/ 180 w 338"/>
                  <a:gd name="T43" fmla="*/ 278 h 278"/>
                  <a:gd name="T44" fmla="*/ 190 w 338"/>
                  <a:gd name="T45" fmla="*/ 277 h 278"/>
                  <a:gd name="T46" fmla="*/ 209 w 338"/>
                  <a:gd name="T47" fmla="*/ 272 h 278"/>
                  <a:gd name="T48" fmla="*/ 226 w 338"/>
                  <a:gd name="T49" fmla="*/ 262 h 278"/>
                  <a:gd name="T50" fmla="*/ 250 w 338"/>
                  <a:gd name="T51" fmla="*/ 244 h 278"/>
                  <a:gd name="T52" fmla="*/ 273 w 338"/>
                  <a:gd name="T53" fmla="*/ 225 h 278"/>
                  <a:gd name="T54" fmla="*/ 294 w 338"/>
                  <a:gd name="T55" fmla="*/ 203 h 278"/>
                  <a:gd name="T56" fmla="*/ 299 w 338"/>
                  <a:gd name="T57" fmla="*/ 194 h 278"/>
                  <a:gd name="T58" fmla="*/ 312 w 338"/>
                  <a:gd name="T59" fmla="*/ 165 h 278"/>
                  <a:gd name="T60" fmla="*/ 322 w 338"/>
                  <a:gd name="T61" fmla="*/ 125 h 278"/>
                  <a:gd name="T62" fmla="*/ 331 w 338"/>
                  <a:gd name="T63" fmla="*/ 97 h 278"/>
                  <a:gd name="T64" fmla="*/ 337 w 338"/>
                  <a:gd name="T65" fmla="*/ 68 h 278"/>
                  <a:gd name="T66" fmla="*/ 338 w 338"/>
                  <a:gd name="T67" fmla="*/ 46 h 278"/>
                  <a:gd name="T68" fmla="*/ 336 w 338"/>
                  <a:gd name="T69" fmla="*/ 33 h 278"/>
                  <a:gd name="T70" fmla="*/ 328 w 338"/>
                  <a:gd name="T71" fmla="*/ 20 h 278"/>
                  <a:gd name="T72" fmla="*/ 324 w 338"/>
                  <a:gd name="T73" fmla="*/ 14 h 278"/>
                  <a:gd name="T74" fmla="*/ 304 w 338"/>
                  <a:gd name="T75" fmla="*/ 2 h 278"/>
                  <a:gd name="T76" fmla="*/ 282 w 338"/>
                  <a:gd name="T77" fmla="*/ 1 h 278"/>
                  <a:gd name="T78" fmla="*/ 261 w 338"/>
                  <a:gd name="T79" fmla="*/ 6 h 278"/>
                  <a:gd name="T80" fmla="*/ 241 w 338"/>
                  <a:gd name="T81" fmla="*/ 19 h 278"/>
                  <a:gd name="T82" fmla="*/ 234 w 338"/>
                  <a:gd name="T83" fmla="*/ 27 h 278"/>
                  <a:gd name="T84" fmla="*/ 226 w 338"/>
                  <a:gd name="T85" fmla="*/ 45 h 278"/>
                  <a:gd name="T86" fmla="*/ 226 w 338"/>
                  <a:gd name="T87" fmla="*/ 64 h 278"/>
                  <a:gd name="T88" fmla="*/ 234 w 338"/>
                  <a:gd name="T89" fmla="*/ 93 h 278"/>
                  <a:gd name="T90" fmla="*/ 239 w 338"/>
                  <a:gd name="T91" fmla="*/ 112 h 278"/>
                  <a:gd name="T92" fmla="*/ 243 w 338"/>
                  <a:gd name="T93" fmla="*/ 133 h 278"/>
                  <a:gd name="T94" fmla="*/ 241 w 338"/>
                  <a:gd name="T95" fmla="*/ 142 h 278"/>
                  <a:gd name="T96" fmla="*/ 234 w 338"/>
                  <a:gd name="T97" fmla="*/ 171 h 278"/>
                  <a:gd name="T98" fmla="*/ 229 w 338"/>
                  <a:gd name="T99" fmla="*/ 185 h 278"/>
                  <a:gd name="T100" fmla="*/ 220 w 338"/>
                  <a:gd name="T101" fmla="*/ 208 h 278"/>
                  <a:gd name="T102" fmla="*/ 208 w 338"/>
                  <a:gd name="T103" fmla="*/ 218 h 278"/>
                  <a:gd name="T104" fmla="*/ 201 w 338"/>
                  <a:gd name="T105" fmla="*/ 222 h 278"/>
                  <a:gd name="T106" fmla="*/ 178 w 338"/>
                  <a:gd name="T107" fmla="*/ 223 h 278"/>
                  <a:gd name="T108" fmla="*/ 156 w 338"/>
                  <a:gd name="T109" fmla="*/ 220 h 278"/>
                  <a:gd name="T110" fmla="*/ 149 w 338"/>
                  <a:gd name="T111" fmla="*/ 216 h 278"/>
                  <a:gd name="T112" fmla="*/ 142 w 338"/>
                  <a:gd name="T113" fmla="*/ 20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8" h="278">
                    <a:moveTo>
                      <a:pt x="139" y="202"/>
                    </a:moveTo>
                    <a:lnTo>
                      <a:pt x="139" y="202"/>
                    </a:lnTo>
                    <a:lnTo>
                      <a:pt x="137" y="193"/>
                    </a:lnTo>
                    <a:lnTo>
                      <a:pt x="134" y="184"/>
                    </a:lnTo>
                    <a:lnTo>
                      <a:pt x="132" y="165"/>
                    </a:lnTo>
                    <a:lnTo>
                      <a:pt x="132" y="165"/>
                    </a:lnTo>
                    <a:lnTo>
                      <a:pt x="128" y="151"/>
                    </a:lnTo>
                    <a:lnTo>
                      <a:pt x="121" y="133"/>
                    </a:lnTo>
                    <a:lnTo>
                      <a:pt x="114" y="114"/>
                    </a:lnTo>
                    <a:lnTo>
                      <a:pt x="105" y="96"/>
                    </a:lnTo>
                    <a:lnTo>
                      <a:pt x="98" y="88"/>
                    </a:lnTo>
                    <a:lnTo>
                      <a:pt x="92" y="82"/>
                    </a:lnTo>
                    <a:lnTo>
                      <a:pt x="86" y="75"/>
                    </a:lnTo>
                    <a:lnTo>
                      <a:pt x="78" y="73"/>
                    </a:lnTo>
                    <a:lnTo>
                      <a:pt x="72" y="70"/>
                    </a:lnTo>
                    <a:lnTo>
                      <a:pt x="63" y="71"/>
                    </a:lnTo>
                    <a:lnTo>
                      <a:pt x="55" y="74"/>
                    </a:lnTo>
                    <a:lnTo>
                      <a:pt x="46" y="80"/>
                    </a:lnTo>
                    <a:lnTo>
                      <a:pt x="46" y="80"/>
                    </a:lnTo>
                    <a:lnTo>
                      <a:pt x="40" y="87"/>
                    </a:lnTo>
                    <a:lnTo>
                      <a:pt x="34" y="96"/>
                    </a:lnTo>
                    <a:lnTo>
                      <a:pt x="27" y="112"/>
                    </a:lnTo>
                    <a:lnTo>
                      <a:pt x="27" y="112"/>
                    </a:lnTo>
                    <a:lnTo>
                      <a:pt x="18" y="133"/>
                    </a:lnTo>
                    <a:lnTo>
                      <a:pt x="8" y="154"/>
                    </a:lnTo>
                    <a:lnTo>
                      <a:pt x="4" y="166"/>
                    </a:lnTo>
                    <a:lnTo>
                      <a:pt x="1" y="176"/>
                    </a:lnTo>
                    <a:lnTo>
                      <a:pt x="0" y="188"/>
                    </a:lnTo>
                    <a:lnTo>
                      <a:pt x="3" y="198"/>
                    </a:lnTo>
                    <a:lnTo>
                      <a:pt x="3" y="198"/>
                    </a:lnTo>
                    <a:lnTo>
                      <a:pt x="8" y="209"/>
                    </a:lnTo>
                    <a:lnTo>
                      <a:pt x="14" y="220"/>
                    </a:lnTo>
                    <a:lnTo>
                      <a:pt x="23" y="227"/>
                    </a:lnTo>
                    <a:lnTo>
                      <a:pt x="33" y="234"/>
                    </a:lnTo>
                    <a:lnTo>
                      <a:pt x="33" y="234"/>
                    </a:lnTo>
                    <a:lnTo>
                      <a:pt x="61" y="250"/>
                    </a:lnTo>
                    <a:lnTo>
                      <a:pt x="91" y="264"/>
                    </a:lnTo>
                    <a:lnTo>
                      <a:pt x="91" y="264"/>
                    </a:lnTo>
                    <a:lnTo>
                      <a:pt x="101" y="269"/>
                    </a:lnTo>
                    <a:lnTo>
                      <a:pt x="111" y="273"/>
                    </a:lnTo>
                    <a:lnTo>
                      <a:pt x="123" y="274"/>
                    </a:lnTo>
                    <a:lnTo>
                      <a:pt x="134" y="277"/>
                    </a:lnTo>
                    <a:lnTo>
                      <a:pt x="157" y="278"/>
                    </a:lnTo>
                    <a:lnTo>
                      <a:pt x="180" y="278"/>
                    </a:lnTo>
                    <a:lnTo>
                      <a:pt x="180" y="278"/>
                    </a:lnTo>
                    <a:lnTo>
                      <a:pt x="190" y="277"/>
                    </a:lnTo>
                    <a:lnTo>
                      <a:pt x="199" y="274"/>
                    </a:lnTo>
                    <a:lnTo>
                      <a:pt x="209" y="272"/>
                    </a:lnTo>
                    <a:lnTo>
                      <a:pt x="218" y="267"/>
                    </a:lnTo>
                    <a:lnTo>
                      <a:pt x="226" y="262"/>
                    </a:lnTo>
                    <a:lnTo>
                      <a:pt x="235" y="257"/>
                    </a:lnTo>
                    <a:lnTo>
                      <a:pt x="250" y="244"/>
                    </a:lnTo>
                    <a:lnTo>
                      <a:pt x="250" y="244"/>
                    </a:lnTo>
                    <a:lnTo>
                      <a:pt x="273" y="225"/>
                    </a:lnTo>
                    <a:lnTo>
                      <a:pt x="285" y="214"/>
                    </a:lnTo>
                    <a:lnTo>
                      <a:pt x="294" y="203"/>
                    </a:lnTo>
                    <a:lnTo>
                      <a:pt x="294" y="203"/>
                    </a:lnTo>
                    <a:lnTo>
                      <a:pt x="299" y="194"/>
                    </a:lnTo>
                    <a:lnTo>
                      <a:pt x="304" y="185"/>
                    </a:lnTo>
                    <a:lnTo>
                      <a:pt x="312" y="165"/>
                    </a:lnTo>
                    <a:lnTo>
                      <a:pt x="317" y="145"/>
                    </a:lnTo>
                    <a:lnTo>
                      <a:pt x="322" y="125"/>
                    </a:lnTo>
                    <a:lnTo>
                      <a:pt x="322" y="125"/>
                    </a:lnTo>
                    <a:lnTo>
                      <a:pt x="331" y="97"/>
                    </a:lnTo>
                    <a:lnTo>
                      <a:pt x="335" y="83"/>
                    </a:lnTo>
                    <a:lnTo>
                      <a:pt x="337" y="68"/>
                    </a:lnTo>
                    <a:lnTo>
                      <a:pt x="338" y="54"/>
                    </a:lnTo>
                    <a:lnTo>
                      <a:pt x="338" y="46"/>
                    </a:lnTo>
                    <a:lnTo>
                      <a:pt x="337" y="39"/>
                    </a:lnTo>
                    <a:lnTo>
                      <a:pt x="336" y="33"/>
                    </a:lnTo>
                    <a:lnTo>
                      <a:pt x="332" y="25"/>
                    </a:lnTo>
                    <a:lnTo>
                      <a:pt x="328" y="20"/>
                    </a:lnTo>
                    <a:lnTo>
                      <a:pt x="324" y="14"/>
                    </a:lnTo>
                    <a:lnTo>
                      <a:pt x="324" y="14"/>
                    </a:lnTo>
                    <a:lnTo>
                      <a:pt x="314" y="8"/>
                    </a:lnTo>
                    <a:lnTo>
                      <a:pt x="304" y="2"/>
                    </a:lnTo>
                    <a:lnTo>
                      <a:pt x="294" y="0"/>
                    </a:lnTo>
                    <a:lnTo>
                      <a:pt x="282" y="1"/>
                    </a:lnTo>
                    <a:lnTo>
                      <a:pt x="271" y="2"/>
                    </a:lnTo>
                    <a:lnTo>
                      <a:pt x="261" y="6"/>
                    </a:lnTo>
                    <a:lnTo>
                      <a:pt x="250" y="11"/>
                    </a:lnTo>
                    <a:lnTo>
                      <a:pt x="241" y="19"/>
                    </a:lnTo>
                    <a:lnTo>
                      <a:pt x="241" y="19"/>
                    </a:lnTo>
                    <a:lnTo>
                      <a:pt x="234" y="27"/>
                    </a:lnTo>
                    <a:lnTo>
                      <a:pt x="229" y="36"/>
                    </a:lnTo>
                    <a:lnTo>
                      <a:pt x="226" y="45"/>
                    </a:lnTo>
                    <a:lnTo>
                      <a:pt x="225" y="54"/>
                    </a:lnTo>
                    <a:lnTo>
                      <a:pt x="226" y="64"/>
                    </a:lnTo>
                    <a:lnTo>
                      <a:pt x="227" y="73"/>
                    </a:lnTo>
                    <a:lnTo>
                      <a:pt x="234" y="93"/>
                    </a:lnTo>
                    <a:lnTo>
                      <a:pt x="234" y="93"/>
                    </a:lnTo>
                    <a:lnTo>
                      <a:pt x="239" y="112"/>
                    </a:lnTo>
                    <a:lnTo>
                      <a:pt x="241" y="122"/>
                    </a:lnTo>
                    <a:lnTo>
                      <a:pt x="243" y="133"/>
                    </a:lnTo>
                    <a:lnTo>
                      <a:pt x="243" y="133"/>
                    </a:lnTo>
                    <a:lnTo>
                      <a:pt x="241" y="142"/>
                    </a:lnTo>
                    <a:lnTo>
                      <a:pt x="240" y="152"/>
                    </a:lnTo>
                    <a:lnTo>
                      <a:pt x="234" y="171"/>
                    </a:lnTo>
                    <a:lnTo>
                      <a:pt x="234" y="171"/>
                    </a:lnTo>
                    <a:lnTo>
                      <a:pt x="229" y="185"/>
                    </a:lnTo>
                    <a:lnTo>
                      <a:pt x="224" y="202"/>
                    </a:lnTo>
                    <a:lnTo>
                      <a:pt x="220" y="208"/>
                    </a:lnTo>
                    <a:lnTo>
                      <a:pt x="215" y="214"/>
                    </a:lnTo>
                    <a:lnTo>
                      <a:pt x="208" y="218"/>
                    </a:lnTo>
                    <a:lnTo>
                      <a:pt x="201" y="222"/>
                    </a:lnTo>
                    <a:lnTo>
                      <a:pt x="201" y="222"/>
                    </a:lnTo>
                    <a:lnTo>
                      <a:pt x="189" y="223"/>
                    </a:lnTo>
                    <a:lnTo>
                      <a:pt x="178" y="223"/>
                    </a:lnTo>
                    <a:lnTo>
                      <a:pt x="166" y="222"/>
                    </a:lnTo>
                    <a:lnTo>
                      <a:pt x="156" y="220"/>
                    </a:lnTo>
                    <a:lnTo>
                      <a:pt x="156" y="220"/>
                    </a:lnTo>
                    <a:lnTo>
                      <a:pt x="149" y="216"/>
                    </a:lnTo>
                    <a:lnTo>
                      <a:pt x="146" y="212"/>
                    </a:lnTo>
                    <a:lnTo>
                      <a:pt x="142" y="207"/>
                    </a:lnTo>
                    <a:lnTo>
                      <a:pt x="139" y="202"/>
                    </a:lnTo>
                  </a:path>
                </a:pathLst>
              </a:cu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sp>
          <p:nvSpPr>
            <p:cNvPr id="350" name="Freeform 91">
              <a:extLst>
                <a:ext uri="{FF2B5EF4-FFF2-40B4-BE49-F238E27FC236}">
                  <a16:creationId xmlns:a16="http://schemas.microsoft.com/office/drawing/2014/main" id="{09B7A16B-F988-4AB3-921C-A8EC8C5538F4}"/>
                </a:ext>
              </a:extLst>
            </p:cNvPr>
            <p:cNvSpPr>
              <a:spLocks/>
            </p:cNvSpPr>
            <p:nvPr/>
          </p:nvSpPr>
          <p:spPr bwMode="auto">
            <a:xfrm rot="3431496">
              <a:off x="3522989" y="4515575"/>
              <a:ext cx="164703" cy="199907"/>
            </a:xfrm>
            <a:custGeom>
              <a:avLst/>
              <a:gdLst>
                <a:gd name="T0" fmla="*/ 255 w 262"/>
                <a:gd name="T1" fmla="*/ 8 h 318"/>
                <a:gd name="T2" fmla="*/ 255 w 262"/>
                <a:gd name="T3" fmla="*/ 8 h 318"/>
                <a:gd name="T4" fmla="*/ 250 w 262"/>
                <a:gd name="T5" fmla="*/ 5 h 318"/>
                <a:gd name="T6" fmla="*/ 246 w 262"/>
                <a:gd name="T7" fmla="*/ 3 h 318"/>
                <a:gd name="T8" fmla="*/ 241 w 262"/>
                <a:gd name="T9" fmla="*/ 1 h 318"/>
                <a:gd name="T10" fmla="*/ 236 w 262"/>
                <a:gd name="T11" fmla="*/ 0 h 318"/>
                <a:gd name="T12" fmla="*/ 232 w 262"/>
                <a:gd name="T13" fmla="*/ 1 h 318"/>
                <a:gd name="T14" fmla="*/ 227 w 262"/>
                <a:gd name="T15" fmla="*/ 3 h 318"/>
                <a:gd name="T16" fmla="*/ 222 w 262"/>
                <a:gd name="T17" fmla="*/ 5 h 318"/>
                <a:gd name="T18" fmla="*/ 218 w 262"/>
                <a:gd name="T19" fmla="*/ 8 h 318"/>
                <a:gd name="T20" fmla="*/ 131 w 262"/>
                <a:gd name="T21" fmla="*/ 96 h 318"/>
                <a:gd name="T22" fmla="*/ 43 w 262"/>
                <a:gd name="T23" fmla="*/ 8 h 318"/>
                <a:gd name="T24" fmla="*/ 43 w 262"/>
                <a:gd name="T25" fmla="*/ 8 h 318"/>
                <a:gd name="T26" fmla="*/ 40 w 262"/>
                <a:gd name="T27" fmla="*/ 5 h 318"/>
                <a:gd name="T28" fmla="*/ 36 w 262"/>
                <a:gd name="T29" fmla="*/ 3 h 318"/>
                <a:gd name="T30" fmla="*/ 31 w 262"/>
                <a:gd name="T31" fmla="*/ 1 h 318"/>
                <a:gd name="T32" fmla="*/ 25 w 262"/>
                <a:gd name="T33" fmla="*/ 0 h 318"/>
                <a:gd name="T34" fmla="*/ 22 w 262"/>
                <a:gd name="T35" fmla="*/ 1 h 318"/>
                <a:gd name="T36" fmla="*/ 17 w 262"/>
                <a:gd name="T37" fmla="*/ 3 h 318"/>
                <a:gd name="T38" fmla="*/ 11 w 262"/>
                <a:gd name="T39" fmla="*/ 5 h 318"/>
                <a:gd name="T40" fmla="*/ 8 w 262"/>
                <a:gd name="T41" fmla="*/ 8 h 318"/>
                <a:gd name="T42" fmla="*/ 8 w 262"/>
                <a:gd name="T43" fmla="*/ 8 h 318"/>
                <a:gd name="T44" fmla="*/ 5 w 262"/>
                <a:gd name="T45" fmla="*/ 12 h 318"/>
                <a:gd name="T46" fmla="*/ 2 w 262"/>
                <a:gd name="T47" fmla="*/ 17 h 318"/>
                <a:gd name="T48" fmla="*/ 1 w 262"/>
                <a:gd name="T49" fmla="*/ 22 h 318"/>
                <a:gd name="T50" fmla="*/ 0 w 262"/>
                <a:gd name="T51" fmla="*/ 26 h 318"/>
                <a:gd name="T52" fmla="*/ 1 w 262"/>
                <a:gd name="T53" fmla="*/ 31 h 318"/>
                <a:gd name="T54" fmla="*/ 2 w 262"/>
                <a:gd name="T55" fmla="*/ 36 h 318"/>
                <a:gd name="T56" fmla="*/ 5 w 262"/>
                <a:gd name="T57" fmla="*/ 40 h 318"/>
                <a:gd name="T58" fmla="*/ 8 w 262"/>
                <a:gd name="T59" fmla="*/ 45 h 318"/>
                <a:gd name="T60" fmla="*/ 106 w 262"/>
                <a:gd name="T61" fmla="*/ 142 h 318"/>
                <a:gd name="T62" fmla="*/ 106 w 262"/>
                <a:gd name="T63" fmla="*/ 292 h 318"/>
                <a:gd name="T64" fmla="*/ 106 w 262"/>
                <a:gd name="T65" fmla="*/ 292 h 318"/>
                <a:gd name="T66" fmla="*/ 106 w 262"/>
                <a:gd name="T67" fmla="*/ 298 h 318"/>
                <a:gd name="T68" fmla="*/ 107 w 262"/>
                <a:gd name="T69" fmla="*/ 303 h 318"/>
                <a:gd name="T70" fmla="*/ 110 w 262"/>
                <a:gd name="T71" fmla="*/ 307 h 318"/>
                <a:gd name="T72" fmla="*/ 114 w 262"/>
                <a:gd name="T73" fmla="*/ 310 h 318"/>
                <a:gd name="T74" fmla="*/ 117 w 262"/>
                <a:gd name="T75" fmla="*/ 313 h 318"/>
                <a:gd name="T76" fmla="*/ 121 w 262"/>
                <a:gd name="T77" fmla="*/ 315 h 318"/>
                <a:gd name="T78" fmla="*/ 126 w 262"/>
                <a:gd name="T79" fmla="*/ 317 h 318"/>
                <a:gd name="T80" fmla="*/ 131 w 262"/>
                <a:gd name="T81" fmla="*/ 318 h 318"/>
                <a:gd name="T82" fmla="*/ 131 w 262"/>
                <a:gd name="T83" fmla="*/ 318 h 318"/>
                <a:gd name="T84" fmla="*/ 137 w 262"/>
                <a:gd name="T85" fmla="*/ 317 h 318"/>
                <a:gd name="T86" fmla="*/ 142 w 262"/>
                <a:gd name="T87" fmla="*/ 315 h 318"/>
                <a:gd name="T88" fmla="*/ 146 w 262"/>
                <a:gd name="T89" fmla="*/ 313 h 318"/>
                <a:gd name="T90" fmla="*/ 149 w 262"/>
                <a:gd name="T91" fmla="*/ 310 h 318"/>
                <a:gd name="T92" fmla="*/ 152 w 262"/>
                <a:gd name="T93" fmla="*/ 307 h 318"/>
                <a:gd name="T94" fmla="*/ 154 w 262"/>
                <a:gd name="T95" fmla="*/ 303 h 318"/>
                <a:gd name="T96" fmla="*/ 156 w 262"/>
                <a:gd name="T97" fmla="*/ 298 h 318"/>
                <a:gd name="T98" fmla="*/ 157 w 262"/>
                <a:gd name="T99" fmla="*/ 292 h 318"/>
                <a:gd name="T100" fmla="*/ 157 w 262"/>
                <a:gd name="T101" fmla="*/ 142 h 318"/>
                <a:gd name="T102" fmla="*/ 255 w 262"/>
                <a:gd name="T103" fmla="*/ 45 h 318"/>
                <a:gd name="T104" fmla="*/ 255 w 262"/>
                <a:gd name="T105" fmla="*/ 45 h 318"/>
                <a:gd name="T106" fmla="*/ 258 w 262"/>
                <a:gd name="T107" fmla="*/ 40 h 318"/>
                <a:gd name="T108" fmla="*/ 260 w 262"/>
                <a:gd name="T109" fmla="*/ 36 h 318"/>
                <a:gd name="T110" fmla="*/ 262 w 262"/>
                <a:gd name="T111" fmla="*/ 31 h 318"/>
                <a:gd name="T112" fmla="*/ 262 w 262"/>
                <a:gd name="T113" fmla="*/ 26 h 318"/>
                <a:gd name="T114" fmla="*/ 262 w 262"/>
                <a:gd name="T115" fmla="*/ 22 h 318"/>
                <a:gd name="T116" fmla="*/ 260 w 262"/>
                <a:gd name="T117" fmla="*/ 17 h 318"/>
                <a:gd name="T118" fmla="*/ 258 w 262"/>
                <a:gd name="T119" fmla="*/ 12 h 318"/>
                <a:gd name="T120" fmla="*/ 255 w 262"/>
                <a:gd name="T121" fmla="*/ 8 h 318"/>
                <a:gd name="T122" fmla="*/ 255 w 262"/>
                <a:gd name="T123" fmla="*/ 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318">
                  <a:moveTo>
                    <a:pt x="255" y="8"/>
                  </a:moveTo>
                  <a:lnTo>
                    <a:pt x="255" y="8"/>
                  </a:lnTo>
                  <a:lnTo>
                    <a:pt x="250" y="5"/>
                  </a:lnTo>
                  <a:lnTo>
                    <a:pt x="246" y="3"/>
                  </a:lnTo>
                  <a:lnTo>
                    <a:pt x="241" y="1"/>
                  </a:lnTo>
                  <a:lnTo>
                    <a:pt x="236" y="0"/>
                  </a:lnTo>
                  <a:lnTo>
                    <a:pt x="232" y="1"/>
                  </a:lnTo>
                  <a:lnTo>
                    <a:pt x="227" y="3"/>
                  </a:lnTo>
                  <a:lnTo>
                    <a:pt x="222" y="5"/>
                  </a:lnTo>
                  <a:lnTo>
                    <a:pt x="218" y="8"/>
                  </a:lnTo>
                  <a:lnTo>
                    <a:pt x="131" y="96"/>
                  </a:lnTo>
                  <a:lnTo>
                    <a:pt x="43" y="8"/>
                  </a:lnTo>
                  <a:lnTo>
                    <a:pt x="43" y="8"/>
                  </a:lnTo>
                  <a:lnTo>
                    <a:pt x="40" y="5"/>
                  </a:lnTo>
                  <a:lnTo>
                    <a:pt x="36" y="3"/>
                  </a:lnTo>
                  <a:lnTo>
                    <a:pt x="31" y="1"/>
                  </a:lnTo>
                  <a:lnTo>
                    <a:pt x="25" y="0"/>
                  </a:lnTo>
                  <a:lnTo>
                    <a:pt x="22" y="1"/>
                  </a:lnTo>
                  <a:lnTo>
                    <a:pt x="17" y="3"/>
                  </a:lnTo>
                  <a:lnTo>
                    <a:pt x="11" y="5"/>
                  </a:lnTo>
                  <a:lnTo>
                    <a:pt x="8" y="8"/>
                  </a:lnTo>
                  <a:lnTo>
                    <a:pt x="8" y="8"/>
                  </a:lnTo>
                  <a:lnTo>
                    <a:pt x="5" y="12"/>
                  </a:lnTo>
                  <a:lnTo>
                    <a:pt x="2" y="17"/>
                  </a:lnTo>
                  <a:lnTo>
                    <a:pt x="1" y="22"/>
                  </a:lnTo>
                  <a:lnTo>
                    <a:pt x="0" y="26"/>
                  </a:lnTo>
                  <a:lnTo>
                    <a:pt x="1" y="31"/>
                  </a:lnTo>
                  <a:lnTo>
                    <a:pt x="2" y="36"/>
                  </a:lnTo>
                  <a:lnTo>
                    <a:pt x="5" y="40"/>
                  </a:lnTo>
                  <a:lnTo>
                    <a:pt x="8" y="45"/>
                  </a:lnTo>
                  <a:lnTo>
                    <a:pt x="106" y="142"/>
                  </a:lnTo>
                  <a:lnTo>
                    <a:pt x="106" y="292"/>
                  </a:lnTo>
                  <a:lnTo>
                    <a:pt x="106" y="292"/>
                  </a:lnTo>
                  <a:lnTo>
                    <a:pt x="106" y="298"/>
                  </a:lnTo>
                  <a:lnTo>
                    <a:pt x="107" y="303"/>
                  </a:lnTo>
                  <a:lnTo>
                    <a:pt x="110" y="307"/>
                  </a:lnTo>
                  <a:lnTo>
                    <a:pt x="114" y="310"/>
                  </a:lnTo>
                  <a:lnTo>
                    <a:pt x="117" y="313"/>
                  </a:lnTo>
                  <a:lnTo>
                    <a:pt x="121" y="315"/>
                  </a:lnTo>
                  <a:lnTo>
                    <a:pt x="126" y="317"/>
                  </a:lnTo>
                  <a:lnTo>
                    <a:pt x="131" y="318"/>
                  </a:lnTo>
                  <a:lnTo>
                    <a:pt x="131" y="318"/>
                  </a:lnTo>
                  <a:lnTo>
                    <a:pt x="137" y="317"/>
                  </a:lnTo>
                  <a:lnTo>
                    <a:pt x="142" y="315"/>
                  </a:lnTo>
                  <a:lnTo>
                    <a:pt x="146" y="313"/>
                  </a:lnTo>
                  <a:lnTo>
                    <a:pt x="149" y="310"/>
                  </a:lnTo>
                  <a:lnTo>
                    <a:pt x="152" y="307"/>
                  </a:lnTo>
                  <a:lnTo>
                    <a:pt x="154" y="303"/>
                  </a:lnTo>
                  <a:lnTo>
                    <a:pt x="156" y="298"/>
                  </a:lnTo>
                  <a:lnTo>
                    <a:pt x="157" y="292"/>
                  </a:lnTo>
                  <a:lnTo>
                    <a:pt x="157" y="142"/>
                  </a:lnTo>
                  <a:lnTo>
                    <a:pt x="255" y="45"/>
                  </a:lnTo>
                  <a:lnTo>
                    <a:pt x="255" y="45"/>
                  </a:lnTo>
                  <a:lnTo>
                    <a:pt x="258" y="40"/>
                  </a:lnTo>
                  <a:lnTo>
                    <a:pt x="260" y="36"/>
                  </a:lnTo>
                  <a:lnTo>
                    <a:pt x="262" y="31"/>
                  </a:lnTo>
                  <a:lnTo>
                    <a:pt x="262" y="26"/>
                  </a:lnTo>
                  <a:lnTo>
                    <a:pt x="262" y="22"/>
                  </a:lnTo>
                  <a:lnTo>
                    <a:pt x="260" y="17"/>
                  </a:lnTo>
                  <a:lnTo>
                    <a:pt x="258" y="12"/>
                  </a:lnTo>
                  <a:lnTo>
                    <a:pt x="255" y="8"/>
                  </a:lnTo>
                  <a:lnTo>
                    <a:pt x="255" y="8"/>
                  </a:ln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93" name="TextBox 392">
              <a:extLst>
                <a:ext uri="{FF2B5EF4-FFF2-40B4-BE49-F238E27FC236}">
                  <a16:creationId xmlns:a16="http://schemas.microsoft.com/office/drawing/2014/main" id="{9E4AD845-DC17-42B0-93B0-D1CC7A65D95A}"/>
                </a:ext>
              </a:extLst>
            </p:cNvPr>
            <p:cNvSpPr txBox="1"/>
            <p:nvPr/>
          </p:nvSpPr>
          <p:spPr>
            <a:xfrm>
              <a:off x="5698013" y="5053096"/>
              <a:ext cx="646011" cy="147733"/>
            </a:xfrm>
            <a:prstGeom prst="rect">
              <a:avLst/>
            </a:prstGeom>
            <a:noFill/>
          </p:spPr>
          <p:txBody>
            <a:bodyPr wrap="none" lIns="0" tIns="0" rIns="0" bIns="0" rtlCol="0">
              <a:spAutoFit/>
            </a:bodyPr>
            <a:lstStyle/>
            <a:p>
              <a:pPr algn="ctr" defTabSz="685800">
                <a:lnSpc>
                  <a:spcPct val="80000"/>
                </a:lnSpc>
                <a:defRPr/>
              </a:pPr>
              <a:r>
                <a:rPr lang="en-US" sz="1200" b="1" dirty="0">
                  <a:solidFill>
                    <a:srgbClr val="000000"/>
                  </a:solidFill>
                  <a:latin typeface="Arial Narrow" panose="020B0606020202030204" pitchFamily="34" charset="0"/>
                  <a:ea typeface="ＭＳ Ｐゴシック"/>
                  <a:cs typeface="Arial"/>
                </a:rPr>
                <a:t>Eosinophil</a:t>
              </a:r>
            </a:p>
          </p:txBody>
        </p:sp>
        <p:sp>
          <p:nvSpPr>
            <p:cNvPr id="397" name="Freeform 92">
              <a:extLst>
                <a:ext uri="{FF2B5EF4-FFF2-40B4-BE49-F238E27FC236}">
                  <a16:creationId xmlns:a16="http://schemas.microsoft.com/office/drawing/2014/main" id="{5DB7B662-5826-464B-B34E-E15553E577CD}"/>
                </a:ext>
              </a:extLst>
            </p:cNvPr>
            <p:cNvSpPr>
              <a:spLocks/>
            </p:cNvSpPr>
            <p:nvPr/>
          </p:nvSpPr>
          <p:spPr bwMode="auto">
            <a:xfrm rot="1831130">
              <a:off x="5598320" y="4309796"/>
              <a:ext cx="137160" cy="205740"/>
            </a:xfrm>
            <a:custGeom>
              <a:avLst/>
              <a:gdLst>
                <a:gd name="T0" fmla="*/ 263 w 263"/>
                <a:gd name="T1" fmla="*/ 26 h 318"/>
                <a:gd name="T2" fmla="*/ 260 w 263"/>
                <a:gd name="T3" fmla="*/ 17 h 318"/>
                <a:gd name="T4" fmla="*/ 255 w 263"/>
                <a:gd name="T5" fmla="*/ 8 h 318"/>
                <a:gd name="T6" fmla="*/ 246 w 263"/>
                <a:gd name="T7" fmla="*/ 3 h 318"/>
                <a:gd name="T8" fmla="*/ 237 w 263"/>
                <a:gd name="T9" fmla="*/ 0 h 318"/>
                <a:gd name="T10" fmla="*/ 231 w 263"/>
                <a:gd name="T11" fmla="*/ 1 h 318"/>
                <a:gd name="T12" fmla="*/ 222 w 263"/>
                <a:gd name="T13" fmla="*/ 5 h 318"/>
                <a:gd name="T14" fmla="*/ 215 w 263"/>
                <a:gd name="T15" fmla="*/ 12 h 318"/>
                <a:gd name="T16" fmla="*/ 212 w 263"/>
                <a:gd name="T17" fmla="*/ 20 h 318"/>
                <a:gd name="T18" fmla="*/ 212 w 263"/>
                <a:gd name="T19" fmla="*/ 134 h 318"/>
                <a:gd name="T20" fmla="*/ 51 w 263"/>
                <a:gd name="T21" fmla="*/ 26 h 318"/>
                <a:gd name="T22" fmla="*/ 51 w 263"/>
                <a:gd name="T23" fmla="*/ 20 h 318"/>
                <a:gd name="T24" fmla="*/ 47 w 263"/>
                <a:gd name="T25" fmla="*/ 12 h 318"/>
                <a:gd name="T26" fmla="*/ 40 w 263"/>
                <a:gd name="T27" fmla="*/ 5 h 318"/>
                <a:gd name="T28" fmla="*/ 30 w 263"/>
                <a:gd name="T29" fmla="*/ 1 h 318"/>
                <a:gd name="T30" fmla="*/ 25 w 263"/>
                <a:gd name="T31" fmla="*/ 0 h 318"/>
                <a:gd name="T32" fmla="*/ 16 w 263"/>
                <a:gd name="T33" fmla="*/ 3 h 318"/>
                <a:gd name="T34" fmla="*/ 7 w 263"/>
                <a:gd name="T35" fmla="*/ 8 h 318"/>
                <a:gd name="T36" fmla="*/ 2 w 263"/>
                <a:gd name="T37" fmla="*/ 17 h 318"/>
                <a:gd name="T38" fmla="*/ 0 w 263"/>
                <a:gd name="T39" fmla="*/ 26 h 318"/>
                <a:gd name="T40" fmla="*/ 106 w 263"/>
                <a:gd name="T41" fmla="*/ 185 h 318"/>
                <a:gd name="T42" fmla="*/ 106 w 263"/>
                <a:gd name="T43" fmla="*/ 292 h 318"/>
                <a:gd name="T44" fmla="*/ 108 w 263"/>
                <a:gd name="T45" fmla="*/ 303 h 318"/>
                <a:gd name="T46" fmla="*/ 113 w 263"/>
                <a:gd name="T47" fmla="*/ 310 h 318"/>
                <a:gd name="T48" fmla="*/ 121 w 263"/>
                <a:gd name="T49" fmla="*/ 315 h 318"/>
                <a:gd name="T50" fmla="*/ 131 w 263"/>
                <a:gd name="T51" fmla="*/ 318 h 318"/>
                <a:gd name="T52" fmla="*/ 136 w 263"/>
                <a:gd name="T53" fmla="*/ 317 h 318"/>
                <a:gd name="T54" fmla="*/ 145 w 263"/>
                <a:gd name="T55" fmla="*/ 313 h 318"/>
                <a:gd name="T56" fmla="*/ 153 w 263"/>
                <a:gd name="T57" fmla="*/ 307 h 318"/>
                <a:gd name="T58" fmla="*/ 157 w 263"/>
                <a:gd name="T59" fmla="*/ 298 h 318"/>
                <a:gd name="T60" fmla="*/ 157 w 263"/>
                <a:gd name="T61" fmla="*/ 185 h 318"/>
                <a:gd name="T62" fmla="*/ 263 w 263"/>
                <a:gd name="T63" fmla="*/ 2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 h="318">
                  <a:moveTo>
                    <a:pt x="263" y="26"/>
                  </a:moveTo>
                  <a:lnTo>
                    <a:pt x="263" y="26"/>
                  </a:lnTo>
                  <a:lnTo>
                    <a:pt x="261" y="20"/>
                  </a:lnTo>
                  <a:lnTo>
                    <a:pt x="260" y="17"/>
                  </a:lnTo>
                  <a:lnTo>
                    <a:pt x="258" y="12"/>
                  </a:lnTo>
                  <a:lnTo>
                    <a:pt x="255" y="8"/>
                  </a:lnTo>
                  <a:lnTo>
                    <a:pt x="251" y="5"/>
                  </a:lnTo>
                  <a:lnTo>
                    <a:pt x="246" y="3"/>
                  </a:lnTo>
                  <a:lnTo>
                    <a:pt x="242" y="1"/>
                  </a:lnTo>
                  <a:lnTo>
                    <a:pt x="237" y="0"/>
                  </a:lnTo>
                  <a:lnTo>
                    <a:pt x="237" y="0"/>
                  </a:lnTo>
                  <a:lnTo>
                    <a:pt x="231" y="1"/>
                  </a:lnTo>
                  <a:lnTo>
                    <a:pt x="227" y="3"/>
                  </a:lnTo>
                  <a:lnTo>
                    <a:pt x="222" y="5"/>
                  </a:lnTo>
                  <a:lnTo>
                    <a:pt x="218" y="8"/>
                  </a:lnTo>
                  <a:lnTo>
                    <a:pt x="215" y="12"/>
                  </a:lnTo>
                  <a:lnTo>
                    <a:pt x="213" y="17"/>
                  </a:lnTo>
                  <a:lnTo>
                    <a:pt x="212" y="20"/>
                  </a:lnTo>
                  <a:lnTo>
                    <a:pt x="212" y="26"/>
                  </a:lnTo>
                  <a:lnTo>
                    <a:pt x="212" y="134"/>
                  </a:lnTo>
                  <a:lnTo>
                    <a:pt x="51" y="134"/>
                  </a:lnTo>
                  <a:lnTo>
                    <a:pt x="51" y="26"/>
                  </a:lnTo>
                  <a:lnTo>
                    <a:pt x="51" y="26"/>
                  </a:lnTo>
                  <a:lnTo>
                    <a:pt x="51" y="20"/>
                  </a:lnTo>
                  <a:lnTo>
                    <a:pt x="49" y="17"/>
                  </a:lnTo>
                  <a:lnTo>
                    <a:pt x="47" y="12"/>
                  </a:lnTo>
                  <a:lnTo>
                    <a:pt x="44" y="8"/>
                  </a:lnTo>
                  <a:lnTo>
                    <a:pt x="40" y="5"/>
                  </a:lnTo>
                  <a:lnTo>
                    <a:pt x="35" y="3"/>
                  </a:lnTo>
                  <a:lnTo>
                    <a:pt x="30" y="1"/>
                  </a:lnTo>
                  <a:lnTo>
                    <a:pt x="25" y="0"/>
                  </a:lnTo>
                  <a:lnTo>
                    <a:pt x="25" y="0"/>
                  </a:lnTo>
                  <a:lnTo>
                    <a:pt x="20" y="1"/>
                  </a:lnTo>
                  <a:lnTo>
                    <a:pt x="16" y="3"/>
                  </a:lnTo>
                  <a:lnTo>
                    <a:pt x="11" y="5"/>
                  </a:lnTo>
                  <a:lnTo>
                    <a:pt x="7" y="8"/>
                  </a:lnTo>
                  <a:lnTo>
                    <a:pt x="5" y="12"/>
                  </a:lnTo>
                  <a:lnTo>
                    <a:pt x="2" y="17"/>
                  </a:lnTo>
                  <a:lnTo>
                    <a:pt x="1" y="20"/>
                  </a:lnTo>
                  <a:lnTo>
                    <a:pt x="0" y="26"/>
                  </a:lnTo>
                  <a:lnTo>
                    <a:pt x="0" y="185"/>
                  </a:lnTo>
                  <a:lnTo>
                    <a:pt x="106" y="185"/>
                  </a:lnTo>
                  <a:lnTo>
                    <a:pt x="106" y="292"/>
                  </a:lnTo>
                  <a:lnTo>
                    <a:pt x="106" y="292"/>
                  </a:lnTo>
                  <a:lnTo>
                    <a:pt x="106" y="298"/>
                  </a:lnTo>
                  <a:lnTo>
                    <a:pt x="108" y="303"/>
                  </a:lnTo>
                  <a:lnTo>
                    <a:pt x="109" y="307"/>
                  </a:lnTo>
                  <a:lnTo>
                    <a:pt x="113" y="310"/>
                  </a:lnTo>
                  <a:lnTo>
                    <a:pt x="117" y="313"/>
                  </a:lnTo>
                  <a:lnTo>
                    <a:pt x="121" y="315"/>
                  </a:lnTo>
                  <a:lnTo>
                    <a:pt x="126" y="317"/>
                  </a:lnTo>
                  <a:lnTo>
                    <a:pt x="131" y="318"/>
                  </a:lnTo>
                  <a:lnTo>
                    <a:pt x="131" y="318"/>
                  </a:lnTo>
                  <a:lnTo>
                    <a:pt x="136" y="317"/>
                  </a:lnTo>
                  <a:lnTo>
                    <a:pt x="141" y="315"/>
                  </a:lnTo>
                  <a:lnTo>
                    <a:pt x="145" y="313"/>
                  </a:lnTo>
                  <a:lnTo>
                    <a:pt x="149" y="310"/>
                  </a:lnTo>
                  <a:lnTo>
                    <a:pt x="153" y="307"/>
                  </a:lnTo>
                  <a:lnTo>
                    <a:pt x="154" y="303"/>
                  </a:lnTo>
                  <a:lnTo>
                    <a:pt x="157" y="298"/>
                  </a:lnTo>
                  <a:lnTo>
                    <a:pt x="157" y="292"/>
                  </a:lnTo>
                  <a:lnTo>
                    <a:pt x="157" y="185"/>
                  </a:lnTo>
                  <a:lnTo>
                    <a:pt x="263" y="185"/>
                  </a:lnTo>
                  <a:lnTo>
                    <a:pt x="263" y="26"/>
                  </a:lnTo>
                  <a:close/>
                </a:path>
              </a:pathLst>
            </a:custGeom>
            <a:solidFill>
              <a:srgbClr val="006600"/>
            </a:solidFill>
            <a:ln>
              <a:noFill/>
            </a:ln>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98" name="TextBox 397">
              <a:extLst>
                <a:ext uri="{FF2B5EF4-FFF2-40B4-BE49-F238E27FC236}">
                  <a16:creationId xmlns:a16="http://schemas.microsoft.com/office/drawing/2014/main" id="{A637AC48-450F-48F8-85EB-223278451DCD}"/>
                </a:ext>
              </a:extLst>
            </p:cNvPr>
            <p:cNvSpPr txBox="1"/>
            <p:nvPr/>
          </p:nvSpPr>
          <p:spPr>
            <a:xfrm>
              <a:off x="5787725" y="4248529"/>
              <a:ext cx="413989" cy="163449"/>
            </a:xfrm>
            <a:prstGeom prst="roundRect">
              <a:avLst/>
            </a:prstGeom>
            <a:noFill/>
          </p:spPr>
          <p:txBody>
            <a:bodyPr wrap="none" lIns="0" tIns="0" rIns="0" bIns="0" rtlCol="0">
              <a:spAutoFit/>
            </a:bodyPr>
            <a:lstStyle>
              <a:defPPr>
                <a:defRPr lang="en-US"/>
              </a:defPPr>
              <a:lvl1pPr algn="ctr">
                <a:lnSpc>
                  <a:spcPct val="80000"/>
                </a:lnSpc>
                <a:defRPr sz="1600" b="1">
                  <a:solidFill>
                    <a:schemeClr val="tx1"/>
                  </a:solidFill>
                  <a:latin typeface="Arial Narrow" panose="020B060602020203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685800">
                <a:defRPr/>
              </a:pPr>
              <a:r>
                <a:rPr lang="en-US" sz="1200" b="0" dirty="0">
                  <a:solidFill>
                    <a:srgbClr val="000000"/>
                  </a:solidFill>
                  <a:ea typeface="ＭＳ Ｐゴシック"/>
                  <a:cs typeface="Arial"/>
                </a:rPr>
                <a:t>CRTh2</a:t>
              </a:r>
            </a:p>
          </p:txBody>
        </p:sp>
        <p:sp>
          <p:nvSpPr>
            <p:cNvPr id="399" name="Freeform 92">
              <a:extLst>
                <a:ext uri="{FF2B5EF4-FFF2-40B4-BE49-F238E27FC236}">
                  <a16:creationId xmlns:a16="http://schemas.microsoft.com/office/drawing/2014/main" id="{B8A6B59F-BBA1-48B8-9030-DD60F54B24A3}"/>
                </a:ext>
              </a:extLst>
            </p:cNvPr>
            <p:cNvSpPr>
              <a:spLocks/>
            </p:cNvSpPr>
            <p:nvPr/>
          </p:nvSpPr>
          <p:spPr bwMode="auto">
            <a:xfrm rot="5225374">
              <a:off x="5715994" y="3549094"/>
              <a:ext cx="137160" cy="205740"/>
            </a:xfrm>
            <a:custGeom>
              <a:avLst/>
              <a:gdLst>
                <a:gd name="T0" fmla="*/ 263 w 263"/>
                <a:gd name="T1" fmla="*/ 26 h 318"/>
                <a:gd name="T2" fmla="*/ 260 w 263"/>
                <a:gd name="T3" fmla="*/ 17 h 318"/>
                <a:gd name="T4" fmla="*/ 255 w 263"/>
                <a:gd name="T5" fmla="*/ 8 h 318"/>
                <a:gd name="T6" fmla="*/ 246 w 263"/>
                <a:gd name="T7" fmla="*/ 3 h 318"/>
                <a:gd name="T8" fmla="*/ 237 w 263"/>
                <a:gd name="T9" fmla="*/ 0 h 318"/>
                <a:gd name="T10" fmla="*/ 231 w 263"/>
                <a:gd name="T11" fmla="*/ 1 h 318"/>
                <a:gd name="T12" fmla="*/ 222 w 263"/>
                <a:gd name="T13" fmla="*/ 5 h 318"/>
                <a:gd name="T14" fmla="*/ 215 w 263"/>
                <a:gd name="T15" fmla="*/ 12 h 318"/>
                <a:gd name="T16" fmla="*/ 212 w 263"/>
                <a:gd name="T17" fmla="*/ 20 h 318"/>
                <a:gd name="T18" fmla="*/ 212 w 263"/>
                <a:gd name="T19" fmla="*/ 134 h 318"/>
                <a:gd name="T20" fmla="*/ 51 w 263"/>
                <a:gd name="T21" fmla="*/ 26 h 318"/>
                <a:gd name="T22" fmla="*/ 51 w 263"/>
                <a:gd name="T23" fmla="*/ 20 h 318"/>
                <a:gd name="T24" fmla="*/ 47 w 263"/>
                <a:gd name="T25" fmla="*/ 12 h 318"/>
                <a:gd name="T26" fmla="*/ 40 w 263"/>
                <a:gd name="T27" fmla="*/ 5 h 318"/>
                <a:gd name="T28" fmla="*/ 30 w 263"/>
                <a:gd name="T29" fmla="*/ 1 h 318"/>
                <a:gd name="T30" fmla="*/ 25 w 263"/>
                <a:gd name="T31" fmla="*/ 0 h 318"/>
                <a:gd name="T32" fmla="*/ 16 w 263"/>
                <a:gd name="T33" fmla="*/ 3 h 318"/>
                <a:gd name="T34" fmla="*/ 7 w 263"/>
                <a:gd name="T35" fmla="*/ 8 h 318"/>
                <a:gd name="T36" fmla="*/ 2 w 263"/>
                <a:gd name="T37" fmla="*/ 17 h 318"/>
                <a:gd name="T38" fmla="*/ 0 w 263"/>
                <a:gd name="T39" fmla="*/ 26 h 318"/>
                <a:gd name="T40" fmla="*/ 106 w 263"/>
                <a:gd name="T41" fmla="*/ 185 h 318"/>
                <a:gd name="T42" fmla="*/ 106 w 263"/>
                <a:gd name="T43" fmla="*/ 292 h 318"/>
                <a:gd name="T44" fmla="*/ 108 w 263"/>
                <a:gd name="T45" fmla="*/ 303 h 318"/>
                <a:gd name="T46" fmla="*/ 113 w 263"/>
                <a:gd name="T47" fmla="*/ 310 h 318"/>
                <a:gd name="T48" fmla="*/ 121 w 263"/>
                <a:gd name="T49" fmla="*/ 315 h 318"/>
                <a:gd name="T50" fmla="*/ 131 w 263"/>
                <a:gd name="T51" fmla="*/ 318 h 318"/>
                <a:gd name="T52" fmla="*/ 136 w 263"/>
                <a:gd name="T53" fmla="*/ 317 h 318"/>
                <a:gd name="T54" fmla="*/ 145 w 263"/>
                <a:gd name="T55" fmla="*/ 313 h 318"/>
                <a:gd name="T56" fmla="*/ 153 w 263"/>
                <a:gd name="T57" fmla="*/ 307 h 318"/>
                <a:gd name="T58" fmla="*/ 157 w 263"/>
                <a:gd name="T59" fmla="*/ 298 h 318"/>
                <a:gd name="T60" fmla="*/ 157 w 263"/>
                <a:gd name="T61" fmla="*/ 185 h 318"/>
                <a:gd name="T62" fmla="*/ 263 w 263"/>
                <a:gd name="T63" fmla="*/ 2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 h="318">
                  <a:moveTo>
                    <a:pt x="263" y="26"/>
                  </a:moveTo>
                  <a:lnTo>
                    <a:pt x="263" y="26"/>
                  </a:lnTo>
                  <a:lnTo>
                    <a:pt x="261" y="20"/>
                  </a:lnTo>
                  <a:lnTo>
                    <a:pt x="260" y="17"/>
                  </a:lnTo>
                  <a:lnTo>
                    <a:pt x="258" y="12"/>
                  </a:lnTo>
                  <a:lnTo>
                    <a:pt x="255" y="8"/>
                  </a:lnTo>
                  <a:lnTo>
                    <a:pt x="251" y="5"/>
                  </a:lnTo>
                  <a:lnTo>
                    <a:pt x="246" y="3"/>
                  </a:lnTo>
                  <a:lnTo>
                    <a:pt x="242" y="1"/>
                  </a:lnTo>
                  <a:lnTo>
                    <a:pt x="237" y="0"/>
                  </a:lnTo>
                  <a:lnTo>
                    <a:pt x="237" y="0"/>
                  </a:lnTo>
                  <a:lnTo>
                    <a:pt x="231" y="1"/>
                  </a:lnTo>
                  <a:lnTo>
                    <a:pt x="227" y="3"/>
                  </a:lnTo>
                  <a:lnTo>
                    <a:pt x="222" y="5"/>
                  </a:lnTo>
                  <a:lnTo>
                    <a:pt x="218" y="8"/>
                  </a:lnTo>
                  <a:lnTo>
                    <a:pt x="215" y="12"/>
                  </a:lnTo>
                  <a:lnTo>
                    <a:pt x="213" y="17"/>
                  </a:lnTo>
                  <a:lnTo>
                    <a:pt x="212" y="20"/>
                  </a:lnTo>
                  <a:lnTo>
                    <a:pt x="212" y="26"/>
                  </a:lnTo>
                  <a:lnTo>
                    <a:pt x="212" y="134"/>
                  </a:lnTo>
                  <a:lnTo>
                    <a:pt x="51" y="134"/>
                  </a:lnTo>
                  <a:lnTo>
                    <a:pt x="51" y="26"/>
                  </a:lnTo>
                  <a:lnTo>
                    <a:pt x="51" y="26"/>
                  </a:lnTo>
                  <a:lnTo>
                    <a:pt x="51" y="20"/>
                  </a:lnTo>
                  <a:lnTo>
                    <a:pt x="49" y="17"/>
                  </a:lnTo>
                  <a:lnTo>
                    <a:pt x="47" y="12"/>
                  </a:lnTo>
                  <a:lnTo>
                    <a:pt x="44" y="8"/>
                  </a:lnTo>
                  <a:lnTo>
                    <a:pt x="40" y="5"/>
                  </a:lnTo>
                  <a:lnTo>
                    <a:pt x="35" y="3"/>
                  </a:lnTo>
                  <a:lnTo>
                    <a:pt x="30" y="1"/>
                  </a:lnTo>
                  <a:lnTo>
                    <a:pt x="25" y="0"/>
                  </a:lnTo>
                  <a:lnTo>
                    <a:pt x="25" y="0"/>
                  </a:lnTo>
                  <a:lnTo>
                    <a:pt x="20" y="1"/>
                  </a:lnTo>
                  <a:lnTo>
                    <a:pt x="16" y="3"/>
                  </a:lnTo>
                  <a:lnTo>
                    <a:pt x="11" y="5"/>
                  </a:lnTo>
                  <a:lnTo>
                    <a:pt x="7" y="8"/>
                  </a:lnTo>
                  <a:lnTo>
                    <a:pt x="5" y="12"/>
                  </a:lnTo>
                  <a:lnTo>
                    <a:pt x="2" y="17"/>
                  </a:lnTo>
                  <a:lnTo>
                    <a:pt x="1" y="20"/>
                  </a:lnTo>
                  <a:lnTo>
                    <a:pt x="0" y="26"/>
                  </a:lnTo>
                  <a:lnTo>
                    <a:pt x="0" y="185"/>
                  </a:lnTo>
                  <a:lnTo>
                    <a:pt x="106" y="185"/>
                  </a:lnTo>
                  <a:lnTo>
                    <a:pt x="106" y="292"/>
                  </a:lnTo>
                  <a:lnTo>
                    <a:pt x="106" y="292"/>
                  </a:lnTo>
                  <a:lnTo>
                    <a:pt x="106" y="298"/>
                  </a:lnTo>
                  <a:lnTo>
                    <a:pt x="108" y="303"/>
                  </a:lnTo>
                  <a:lnTo>
                    <a:pt x="109" y="307"/>
                  </a:lnTo>
                  <a:lnTo>
                    <a:pt x="113" y="310"/>
                  </a:lnTo>
                  <a:lnTo>
                    <a:pt x="117" y="313"/>
                  </a:lnTo>
                  <a:lnTo>
                    <a:pt x="121" y="315"/>
                  </a:lnTo>
                  <a:lnTo>
                    <a:pt x="126" y="317"/>
                  </a:lnTo>
                  <a:lnTo>
                    <a:pt x="131" y="318"/>
                  </a:lnTo>
                  <a:lnTo>
                    <a:pt x="131" y="318"/>
                  </a:lnTo>
                  <a:lnTo>
                    <a:pt x="136" y="317"/>
                  </a:lnTo>
                  <a:lnTo>
                    <a:pt x="141" y="315"/>
                  </a:lnTo>
                  <a:lnTo>
                    <a:pt x="145" y="313"/>
                  </a:lnTo>
                  <a:lnTo>
                    <a:pt x="149" y="310"/>
                  </a:lnTo>
                  <a:lnTo>
                    <a:pt x="153" y="307"/>
                  </a:lnTo>
                  <a:lnTo>
                    <a:pt x="154" y="303"/>
                  </a:lnTo>
                  <a:lnTo>
                    <a:pt x="157" y="298"/>
                  </a:lnTo>
                  <a:lnTo>
                    <a:pt x="157" y="292"/>
                  </a:lnTo>
                  <a:lnTo>
                    <a:pt x="157" y="185"/>
                  </a:lnTo>
                  <a:lnTo>
                    <a:pt x="263" y="185"/>
                  </a:lnTo>
                  <a:lnTo>
                    <a:pt x="263" y="26"/>
                  </a:lnTo>
                  <a:close/>
                </a:path>
              </a:pathLst>
            </a:custGeom>
            <a:solidFill>
              <a:srgbClr val="006600"/>
            </a:solidFill>
            <a:ln>
              <a:noFill/>
            </a:ln>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400" name="TextBox 399">
              <a:extLst>
                <a:ext uri="{FF2B5EF4-FFF2-40B4-BE49-F238E27FC236}">
                  <a16:creationId xmlns:a16="http://schemas.microsoft.com/office/drawing/2014/main" id="{877CC27B-2496-4F84-91B4-8FC99F491884}"/>
                </a:ext>
              </a:extLst>
            </p:cNvPr>
            <p:cNvSpPr txBox="1"/>
            <p:nvPr/>
          </p:nvSpPr>
          <p:spPr>
            <a:xfrm>
              <a:off x="5919128" y="3676557"/>
              <a:ext cx="413989" cy="163449"/>
            </a:xfrm>
            <a:prstGeom prst="roundRect">
              <a:avLst/>
            </a:prstGeom>
            <a:noFill/>
          </p:spPr>
          <p:txBody>
            <a:bodyPr wrap="none" lIns="0" tIns="0" rIns="0" bIns="0" rtlCol="0">
              <a:spAutoFit/>
            </a:bodyPr>
            <a:lstStyle>
              <a:defPPr>
                <a:defRPr lang="en-US"/>
              </a:defPPr>
              <a:lvl1pPr algn="ctr">
                <a:lnSpc>
                  <a:spcPct val="80000"/>
                </a:lnSpc>
                <a:defRPr sz="1600" b="1">
                  <a:solidFill>
                    <a:schemeClr val="tx1"/>
                  </a:solidFill>
                  <a:latin typeface="Arial Narrow" panose="020B060602020203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685800">
                <a:defRPr/>
              </a:pPr>
              <a:r>
                <a:rPr lang="en-US" sz="1200" b="0" dirty="0">
                  <a:solidFill>
                    <a:srgbClr val="000000"/>
                  </a:solidFill>
                  <a:ea typeface="ＭＳ Ｐゴシック"/>
                  <a:cs typeface="Arial"/>
                </a:rPr>
                <a:t>CRTh2</a:t>
              </a:r>
            </a:p>
          </p:txBody>
        </p:sp>
        <p:sp>
          <p:nvSpPr>
            <p:cNvPr id="472" name="Freeform: Shape 471">
              <a:extLst>
                <a:ext uri="{FF2B5EF4-FFF2-40B4-BE49-F238E27FC236}">
                  <a16:creationId xmlns:a16="http://schemas.microsoft.com/office/drawing/2014/main" id="{1B49FB8F-94AD-44A7-90E1-2913BAABF26E}"/>
                </a:ext>
              </a:extLst>
            </p:cNvPr>
            <p:cNvSpPr/>
            <p:nvPr/>
          </p:nvSpPr>
          <p:spPr>
            <a:xfrm>
              <a:off x="2461447" y="3829015"/>
              <a:ext cx="1348962" cy="423949"/>
            </a:xfrm>
            <a:custGeom>
              <a:avLst/>
              <a:gdLst>
                <a:gd name="connsiteX0" fmla="*/ 1866900 w 1866900"/>
                <a:gd name="connsiteY0" fmla="*/ 0 h 762000"/>
                <a:gd name="connsiteX1" fmla="*/ 1866900 w 1866900"/>
                <a:gd name="connsiteY1" fmla="*/ 297180 h 762000"/>
                <a:gd name="connsiteX2" fmla="*/ 1546860 w 1866900"/>
                <a:gd name="connsiteY2" fmla="*/ 297180 h 762000"/>
                <a:gd name="connsiteX3" fmla="*/ 1546860 w 1866900"/>
                <a:gd name="connsiteY3" fmla="*/ 762000 h 762000"/>
                <a:gd name="connsiteX4" fmla="*/ 0 w 1866900"/>
                <a:gd name="connsiteY4" fmla="*/ 76200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6900" h="762000">
                  <a:moveTo>
                    <a:pt x="1866900" y="0"/>
                  </a:moveTo>
                  <a:lnTo>
                    <a:pt x="1866900" y="297180"/>
                  </a:lnTo>
                  <a:lnTo>
                    <a:pt x="1546860" y="297180"/>
                  </a:lnTo>
                  <a:lnTo>
                    <a:pt x="1546860" y="762000"/>
                  </a:lnTo>
                  <a:lnTo>
                    <a:pt x="0" y="762000"/>
                  </a:lnTo>
                </a:path>
              </a:pathLst>
            </a:custGeom>
            <a:ln w="38100">
              <a:solidFill>
                <a:schemeClr val="tx1"/>
              </a:solidFill>
              <a:tailEnd type="triangle" w="lg"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1350" dirty="0">
                <a:solidFill>
                  <a:srgbClr val="000000"/>
                </a:solidFill>
                <a:latin typeface="Arial"/>
                <a:ea typeface="ＭＳ Ｐゴシック"/>
                <a:cs typeface="Arial"/>
              </a:endParaRPr>
            </a:p>
          </p:txBody>
        </p:sp>
        <p:sp>
          <p:nvSpPr>
            <p:cNvPr id="287" name="TextBox 286">
              <a:extLst>
                <a:ext uri="{FF2B5EF4-FFF2-40B4-BE49-F238E27FC236}">
                  <a16:creationId xmlns:a16="http://schemas.microsoft.com/office/drawing/2014/main" id="{737B7E3C-42FF-4F2E-8B51-36CDA01CDA26}"/>
                </a:ext>
              </a:extLst>
            </p:cNvPr>
            <p:cNvSpPr txBox="1"/>
            <p:nvPr/>
          </p:nvSpPr>
          <p:spPr>
            <a:xfrm>
              <a:off x="2759233" y="4131269"/>
              <a:ext cx="548640" cy="205740"/>
            </a:xfrm>
            <a:prstGeom prst="roundRect">
              <a:avLst/>
            </a:prstGeom>
            <a:solidFill>
              <a:srgbClr val="002060"/>
            </a:solidFill>
            <a:ln/>
          </p:spPr>
          <p:style>
            <a:lnRef idx="0">
              <a:schemeClr val="accent1"/>
            </a:lnRef>
            <a:fillRef idx="3">
              <a:schemeClr val="accent1"/>
            </a:fillRef>
            <a:effectRef idx="3">
              <a:schemeClr val="accent1"/>
            </a:effectRef>
            <a:fontRef idx="minor">
              <a:schemeClr val="lt1"/>
            </a:fontRef>
          </p:style>
          <p:txBody>
            <a:bodyPr wrap="none" lIns="68580" tIns="20574" rIns="68580" bIns="20574" rtlCol="0" anchor="ctr">
              <a:noAutofit/>
            </a:bodyPr>
            <a:lstStyle/>
            <a:p>
              <a:pPr algn="ctr" defTabSz="685800">
                <a:lnSpc>
                  <a:spcPct val="85000"/>
                </a:lnSpc>
                <a:defRPr/>
              </a:pPr>
              <a:r>
                <a:rPr lang="en-US" sz="1050" b="1" dirty="0">
                  <a:solidFill>
                    <a:srgbClr val="FFFFFF"/>
                  </a:solidFill>
                  <a:latin typeface="Arial Narrow" panose="020B0606020202030204" pitchFamily="34" charset="0"/>
                  <a:ea typeface="ＭＳ Ｐゴシック"/>
                  <a:cs typeface="Arial"/>
                </a:rPr>
                <a:t>IL-4</a:t>
              </a:r>
            </a:p>
          </p:txBody>
        </p:sp>
        <p:sp>
          <p:nvSpPr>
            <p:cNvPr id="474" name="Freeform: Shape 473">
              <a:extLst>
                <a:ext uri="{FF2B5EF4-FFF2-40B4-BE49-F238E27FC236}">
                  <a16:creationId xmlns:a16="http://schemas.microsoft.com/office/drawing/2014/main" id="{C15FC0BB-9E15-4018-8C7E-F28BF36F6341}"/>
                </a:ext>
              </a:extLst>
            </p:cNvPr>
            <p:cNvSpPr/>
            <p:nvPr/>
          </p:nvSpPr>
          <p:spPr>
            <a:xfrm>
              <a:off x="3924488" y="3850529"/>
              <a:ext cx="1285875" cy="735663"/>
            </a:xfrm>
            <a:custGeom>
              <a:avLst/>
              <a:gdLst>
                <a:gd name="connsiteX0" fmla="*/ 0 w 1714500"/>
                <a:gd name="connsiteY0" fmla="*/ 0 h 1196340"/>
                <a:gd name="connsiteX1" fmla="*/ 0 w 1714500"/>
                <a:gd name="connsiteY1" fmla="*/ 297180 h 1196340"/>
                <a:gd name="connsiteX2" fmla="*/ 1463040 w 1714500"/>
                <a:gd name="connsiteY2" fmla="*/ 297180 h 1196340"/>
                <a:gd name="connsiteX3" fmla="*/ 1463040 w 1714500"/>
                <a:gd name="connsiteY3" fmla="*/ 1196340 h 1196340"/>
                <a:gd name="connsiteX4" fmla="*/ 1714500 w 1714500"/>
                <a:gd name="connsiteY4" fmla="*/ 1196340 h 1196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0" h="1196340">
                  <a:moveTo>
                    <a:pt x="0" y="0"/>
                  </a:moveTo>
                  <a:lnTo>
                    <a:pt x="0" y="297180"/>
                  </a:lnTo>
                  <a:lnTo>
                    <a:pt x="1463040" y="297180"/>
                  </a:lnTo>
                  <a:lnTo>
                    <a:pt x="1463040" y="1196340"/>
                  </a:lnTo>
                  <a:lnTo>
                    <a:pt x="1714500" y="1196340"/>
                  </a:lnTo>
                </a:path>
              </a:pathLst>
            </a:custGeom>
            <a:ln w="38100">
              <a:solidFill>
                <a:schemeClr val="tx1"/>
              </a:solidFill>
              <a:tailEnd type="triangle" w="lg"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US" sz="1350" dirty="0">
                <a:solidFill>
                  <a:srgbClr val="000000"/>
                </a:solidFill>
                <a:latin typeface="Arial"/>
                <a:ea typeface="ＭＳ Ｐゴシック"/>
                <a:cs typeface="Arial"/>
              </a:endParaRPr>
            </a:p>
          </p:txBody>
        </p:sp>
        <p:sp>
          <p:nvSpPr>
            <p:cNvPr id="396" name="TextBox 395">
              <a:extLst>
                <a:ext uri="{FF2B5EF4-FFF2-40B4-BE49-F238E27FC236}">
                  <a16:creationId xmlns:a16="http://schemas.microsoft.com/office/drawing/2014/main" id="{F6780896-21ED-4130-B37B-28A52394AE50}"/>
                </a:ext>
              </a:extLst>
            </p:cNvPr>
            <p:cNvSpPr txBox="1"/>
            <p:nvPr/>
          </p:nvSpPr>
          <p:spPr>
            <a:xfrm>
              <a:off x="4898812" y="4125554"/>
              <a:ext cx="548640" cy="205740"/>
            </a:xfrm>
            <a:prstGeom prst="roundRect">
              <a:avLst/>
            </a:prstGeom>
            <a:solidFill>
              <a:srgbClr val="002060"/>
            </a:solidFill>
            <a:ln/>
          </p:spPr>
          <p:style>
            <a:lnRef idx="0">
              <a:schemeClr val="accent1"/>
            </a:lnRef>
            <a:fillRef idx="3">
              <a:schemeClr val="accent1"/>
            </a:fillRef>
            <a:effectRef idx="3">
              <a:schemeClr val="accent1"/>
            </a:effectRef>
            <a:fontRef idx="minor">
              <a:schemeClr val="lt1"/>
            </a:fontRef>
          </p:style>
          <p:txBody>
            <a:bodyPr wrap="none" lIns="68580" tIns="20574" rIns="68580" bIns="20574" rtlCol="0" anchor="ctr">
              <a:noAutofit/>
            </a:bodyPr>
            <a:lstStyle/>
            <a:p>
              <a:pPr algn="ctr" defTabSz="685800">
                <a:lnSpc>
                  <a:spcPct val="85000"/>
                </a:lnSpc>
                <a:defRPr/>
              </a:pPr>
              <a:r>
                <a:rPr lang="en-US" sz="1050" b="1" dirty="0">
                  <a:solidFill>
                    <a:srgbClr val="FFFFFF"/>
                  </a:solidFill>
                  <a:latin typeface="Arial Narrow" panose="020B0606020202030204" pitchFamily="34" charset="0"/>
                  <a:ea typeface="ＭＳ Ｐゴシック"/>
                  <a:cs typeface="Arial"/>
                </a:rPr>
                <a:t>IL-5</a:t>
              </a:r>
            </a:p>
          </p:txBody>
        </p:sp>
        <p:sp>
          <p:nvSpPr>
            <p:cNvPr id="254" name="TextBox 253">
              <a:extLst>
                <a:ext uri="{FF2B5EF4-FFF2-40B4-BE49-F238E27FC236}">
                  <a16:creationId xmlns:a16="http://schemas.microsoft.com/office/drawing/2014/main" id="{D5575C0B-836D-475E-9A73-D738BBB1F655}"/>
                </a:ext>
              </a:extLst>
            </p:cNvPr>
            <p:cNvSpPr txBox="1"/>
            <p:nvPr/>
          </p:nvSpPr>
          <p:spPr>
            <a:xfrm>
              <a:off x="3451688" y="3666123"/>
              <a:ext cx="849488" cy="205740"/>
            </a:xfrm>
            <a:prstGeom prst="roundRect">
              <a:avLst/>
            </a:prstGeom>
            <a:solidFill>
              <a:srgbClr val="002060"/>
            </a:solidFill>
            <a:ln/>
          </p:spPr>
          <p:style>
            <a:lnRef idx="0">
              <a:schemeClr val="accent1"/>
            </a:lnRef>
            <a:fillRef idx="3">
              <a:schemeClr val="accent1"/>
            </a:fillRef>
            <a:effectRef idx="3">
              <a:schemeClr val="accent1"/>
            </a:effectRef>
            <a:fontRef idx="minor">
              <a:schemeClr val="lt1"/>
            </a:fontRef>
          </p:style>
          <p:txBody>
            <a:bodyPr wrap="none" lIns="68580" tIns="20574" rIns="68580" bIns="20574" rtlCol="0" anchor="ctr">
              <a:noAutofit/>
            </a:bodyPr>
            <a:lstStyle/>
            <a:p>
              <a:pPr algn="ctr" defTabSz="685800">
                <a:lnSpc>
                  <a:spcPct val="85000"/>
                </a:lnSpc>
                <a:defRPr/>
              </a:pPr>
              <a:r>
                <a:rPr lang="en-US" sz="1050" b="1" dirty="0">
                  <a:solidFill>
                    <a:srgbClr val="FFFFFF"/>
                  </a:solidFill>
                  <a:latin typeface="Arial Narrow" panose="020B0606020202030204" pitchFamily="34" charset="0"/>
                  <a:ea typeface="ＭＳ Ｐゴシック"/>
                  <a:cs typeface="Arial"/>
                </a:rPr>
                <a:t>IL-4, IL-5, IL-13</a:t>
              </a:r>
            </a:p>
          </p:txBody>
        </p:sp>
        <p:sp>
          <p:nvSpPr>
            <p:cNvPr id="351" name="TextBox 350">
              <a:extLst>
                <a:ext uri="{FF2B5EF4-FFF2-40B4-BE49-F238E27FC236}">
                  <a16:creationId xmlns:a16="http://schemas.microsoft.com/office/drawing/2014/main" id="{BB63E115-B3CA-4779-88D3-4451FC983692}"/>
                </a:ext>
              </a:extLst>
            </p:cNvPr>
            <p:cNvSpPr txBox="1"/>
            <p:nvPr/>
          </p:nvSpPr>
          <p:spPr>
            <a:xfrm>
              <a:off x="2659159" y="5106711"/>
              <a:ext cx="535404" cy="147733"/>
            </a:xfrm>
            <a:prstGeom prst="rect">
              <a:avLst/>
            </a:prstGeom>
            <a:noFill/>
          </p:spPr>
          <p:txBody>
            <a:bodyPr wrap="none" lIns="0" tIns="0" rIns="0" bIns="0" rtlCol="0">
              <a:spAutoFit/>
            </a:bodyPr>
            <a:lstStyle/>
            <a:p>
              <a:pPr algn="ctr" defTabSz="685800">
                <a:lnSpc>
                  <a:spcPct val="80000"/>
                </a:lnSpc>
                <a:defRPr/>
              </a:pPr>
              <a:r>
                <a:rPr lang="en-US" sz="1200" b="1" dirty="0">
                  <a:solidFill>
                    <a:srgbClr val="000000"/>
                  </a:solidFill>
                  <a:latin typeface="Arial Narrow" panose="020B0606020202030204" pitchFamily="34" charset="0"/>
                  <a:ea typeface="ＭＳ Ｐゴシック"/>
                  <a:cs typeface="Arial"/>
                </a:rPr>
                <a:t>Mast cell</a:t>
              </a:r>
            </a:p>
          </p:txBody>
        </p:sp>
        <p:grpSp>
          <p:nvGrpSpPr>
            <p:cNvPr id="356" name="Group 355">
              <a:extLst>
                <a:ext uri="{FF2B5EF4-FFF2-40B4-BE49-F238E27FC236}">
                  <a16:creationId xmlns:a16="http://schemas.microsoft.com/office/drawing/2014/main" id="{F1DC8FE5-A9AC-4DEA-AA46-C9E997FD8EE1}"/>
                </a:ext>
              </a:extLst>
            </p:cNvPr>
            <p:cNvGrpSpPr/>
            <p:nvPr/>
          </p:nvGrpSpPr>
          <p:grpSpPr>
            <a:xfrm>
              <a:off x="8159223" y="4366589"/>
              <a:ext cx="807076" cy="805722"/>
              <a:chOff x="5820410" y="3570288"/>
              <a:chExt cx="946150" cy="944563"/>
            </a:xfrm>
          </p:grpSpPr>
          <p:sp>
            <p:nvSpPr>
              <p:cNvPr id="357" name="Freeform 9">
                <a:extLst>
                  <a:ext uri="{FF2B5EF4-FFF2-40B4-BE49-F238E27FC236}">
                    <a16:creationId xmlns:a16="http://schemas.microsoft.com/office/drawing/2014/main" id="{582EB5C9-B383-4F2B-9888-752274AB15B5}"/>
                  </a:ext>
                </a:extLst>
              </p:cNvPr>
              <p:cNvSpPr>
                <a:spLocks/>
              </p:cNvSpPr>
              <p:nvPr/>
            </p:nvSpPr>
            <p:spPr bwMode="auto">
              <a:xfrm>
                <a:off x="5820410" y="3570288"/>
                <a:ext cx="946150" cy="944563"/>
              </a:xfrm>
              <a:custGeom>
                <a:avLst/>
                <a:gdLst>
                  <a:gd name="T0" fmla="*/ 186 w 596"/>
                  <a:gd name="T1" fmla="*/ 74 h 595"/>
                  <a:gd name="T2" fmla="*/ 226 w 596"/>
                  <a:gd name="T3" fmla="*/ 84 h 595"/>
                  <a:gd name="T4" fmla="*/ 231 w 596"/>
                  <a:gd name="T5" fmla="*/ 51 h 595"/>
                  <a:gd name="T6" fmla="*/ 250 w 596"/>
                  <a:gd name="T7" fmla="*/ 40 h 595"/>
                  <a:gd name="T8" fmla="*/ 288 w 596"/>
                  <a:gd name="T9" fmla="*/ 61 h 595"/>
                  <a:gd name="T10" fmla="*/ 311 w 596"/>
                  <a:gd name="T11" fmla="*/ 10 h 595"/>
                  <a:gd name="T12" fmla="*/ 346 w 596"/>
                  <a:gd name="T13" fmla="*/ 6 h 595"/>
                  <a:gd name="T14" fmla="*/ 371 w 596"/>
                  <a:gd name="T15" fmla="*/ 61 h 595"/>
                  <a:gd name="T16" fmla="*/ 418 w 596"/>
                  <a:gd name="T17" fmla="*/ 57 h 595"/>
                  <a:gd name="T18" fmla="*/ 458 w 596"/>
                  <a:gd name="T19" fmla="*/ 50 h 595"/>
                  <a:gd name="T20" fmla="*/ 461 w 596"/>
                  <a:gd name="T21" fmla="*/ 86 h 595"/>
                  <a:gd name="T22" fmla="*/ 482 w 596"/>
                  <a:gd name="T23" fmla="*/ 124 h 595"/>
                  <a:gd name="T24" fmla="*/ 524 w 596"/>
                  <a:gd name="T25" fmla="*/ 111 h 595"/>
                  <a:gd name="T26" fmla="*/ 513 w 596"/>
                  <a:gd name="T27" fmla="*/ 138 h 595"/>
                  <a:gd name="T28" fmla="*/ 501 w 596"/>
                  <a:gd name="T29" fmla="*/ 172 h 595"/>
                  <a:gd name="T30" fmla="*/ 542 w 596"/>
                  <a:gd name="T31" fmla="*/ 165 h 595"/>
                  <a:gd name="T32" fmla="*/ 586 w 596"/>
                  <a:gd name="T33" fmla="*/ 147 h 595"/>
                  <a:gd name="T34" fmla="*/ 563 w 596"/>
                  <a:gd name="T35" fmla="*/ 198 h 595"/>
                  <a:gd name="T36" fmla="*/ 565 w 596"/>
                  <a:gd name="T37" fmla="*/ 216 h 595"/>
                  <a:gd name="T38" fmla="*/ 582 w 596"/>
                  <a:gd name="T39" fmla="*/ 259 h 595"/>
                  <a:gd name="T40" fmla="*/ 553 w 596"/>
                  <a:gd name="T41" fmla="*/ 276 h 595"/>
                  <a:gd name="T42" fmla="*/ 551 w 596"/>
                  <a:gd name="T43" fmla="*/ 300 h 595"/>
                  <a:gd name="T44" fmla="*/ 590 w 596"/>
                  <a:gd name="T45" fmla="*/ 305 h 595"/>
                  <a:gd name="T46" fmla="*/ 573 w 596"/>
                  <a:gd name="T47" fmla="*/ 344 h 595"/>
                  <a:gd name="T48" fmla="*/ 536 w 596"/>
                  <a:gd name="T49" fmla="*/ 365 h 595"/>
                  <a:gd name="T50" fmla="*/ 560 w 596"/>
                  <a:gd name="T51" fmla="*/ 383 h 595"/>
                  <a:gd name="T52" fmla="*/ 582 w 596"/>
                  <a:gd name="T53" fmla="*/ 402 h 595"/>
                  <a:gd name="T54" fmla="*/ 565 w 596"/>
                  <a:gd name="T55" fmla="*/ 424 h 595"/>
                  <a:gd name="T56" fmla="*/ 537 w 596"/>
                  <a:gd name="T57" fmla="*/ 419 h 595"/>
                  <a:gd name="T58" fmla="*/ 544 w 596"/>
                  <a:gd name="T59" fmla="*/ 452 h 595"/>
                  <a:gd name="T60" fmla="*/ 532 w 596"/>
                  <a:gd name="T61" fmla="*/ 488 h 595"/>
                  <a:gd name="T62" fmla="*/ 487 w 596"/>
                  <a:gd name="T63" fmla="*/ 492 h 595"/>
                  <a:gd name="T64" fmla="*/ 453 w 596"/>
                  <a:gd name="T65" fmla="*/ 511 h 595"/>
                  <a:gd name="T66" fmla="*/ 457 w 596"/>
                  <a:gd name="T67" fmla="*/ 553 h 595"/>
                  <a:gd name="T68" fmla="*/ 433 w 596"/>
                  <a:gd name="T69" fmla="*/ 566 h 595"/>
                  <a:gd name="T70" fmla="*/ 383 w 596"/>
                  <a:gd name="T71" fmla="*/ 515 h 595"/>
                  <a:gd name="T72" fmla="*/ 356 w 596"/>
                  <a:gd name="T73" fmla="*/ 562 h 595"/>
                  <a:gd name="T74" fmla="*/ 316 w 596"/>
                  <a:gd name="T75" fmla="*/ 594 h 595"/>
                  <a:gd name="T76" fmla="*/ 302 w 596"/>
                  <a:gd name="T77" fmla="*/ 540 h 595"/>
                  <a:gd name="T78" fmla="*/ 297 w 596"/>
                  <a:gd name="T79" fmla="*/ 515 h 595"/>
                  <a:gd name="T80" fmla="*/ 241 w 596"/>
                  <a:gd name="T81" fmla="*/ 549 h 595"/>
                  <a:gd name="T82" fmla="*/ 224 w 596"/>
                  <a:gd name="T83" fmla="*/ 524 h 595"/>
                  <a:gd name="T84" fmla="*/ 224 w 596"/>
                  <a:gd name="T85" fmla="*/ 494 h 595"/>
                  <a:gd name="T86" fmla="*/ 168 w 596"/>
                  <a:gd name="T87" fmla="*/ 506 h 595"/>
                  <a:gd name="T88" fmla="*/ 129 w 596"/>
                  <a:gd name="T89" fmla="*/ 510 h 595"/>
                  <a:gd name="T90" fmla="*/ 103 w 596"/>
                  <a:gd name="T91" fmla="*/ 476 h 595"/>
                  <a:gd name="T92" fmla="*/ 118 w 596"/>
                  <a:gd name="T93" fmla="*/ 441 h 595"/>
                  <a:gd name="T94" fmla="*/ 125 w 596"/>
                  <a:gd name="T95" fmla="*/ 424 h 595"/>
                  <a:gd name="T96" fmla="*/ 94 w 596"/>
                  <a:gd name="T97" fmla="*/ 419 h 595"/>
                  <a:gd name="T98" fmla="*/ 60 w 596"/>
                  <a:gd name="T99" fmla="*/ 401 h 595"/>
                  <a:gd name="T100" fmla="*/ 69 w 596"/>
                  <a:gd name="T101" fmla="*/ 374 h 595"/>
                  <a:gd name="T102" fmla="*/ 37 w 596"/>
                  <a:gd name="T103" fmla="*/ 375 h 595"/>
                  <a:gd name="T104" fmla="*/ 15 w 596"/>
                  <a:gd name="T105" fmla="*/ 361 h 595"/>
                  <a:gd name="T106" fmla="*/ 63 w 596"/>
                  <a:gd name="T107" fmla="*/ 315 h 595"/>
                  <a:gd name="T108" fmla="*/ 31 w 596"/>
                  <a:gd name="T109" fmla="*/ 284 h 595"/>
                  <a:gd name="T110" fmla="*/ 39 w 596"/>
                  <a:gd name="T111" fmla="*/ 253 h 595"/>
                  <a:gd name="T112" fmla="*/ 16 w 596"/>
                  <a:gd name="T113" fmla="*/ 234 h 595"/>
                  <a:gd name="T114" fmla="*/ 0 w 596"/>
                  <a:gd name="T115" fmla="*/ 221 h 595"/>
                  <a:gd name="T116" fmla="*/ 62 w 596"/>
                  <a:gd name="T117" fmla="*/ 202 h 595"/>
                  <a:gd name="T118" fmla="*/ 95 w 596"/>
                  <a:gd name="T119" fmla="*/ 163 h 595"/>
                  <a:gd name="T120" fmla="*/ 117 w 596"/>
                  <a:gd name="T121" fmla="*/ 115 h 595"/>
                  <a:gd name="T122" fmla="*/ 158 w 596"/>
                  <a:gd name="T123" fmla="*/ 116 h 595"/>
                  <a:gd name="T124" fmla="*/ 164 w 596"/>
                  <a:gd name="T125" fmla="*/ 7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6" h="595">
                    <a:moveTo>
                      <a:pt x="168" y="66"/>
                    </a:moveTo>
                    <a:lnTo>
                      <a:pt x="168" y="66"/>
                    </a:lnTo>
                    <a:lnTo>
                      <a:pt x="169" y="66"/>
                    </a:lnTo>
                    <a:lnTo>
                      <a:pt x="169" y="66"/>
                    </a:lnTo>
                    <a:lnTo>
                      <a:pt x="172" y="65"/>
                    </a:lnTo>
                    <a:lnTo>
                      <a:pt x="176" y="66"/>
                    </a:lnTo>
                    <a:lnTo>
                      <a:pt x="181" y="69"/>
                    </a:lnTo>
                    <a:lnTo>
                      <a:pt x="186" y="74"/>
                    </a:lnTo>
                    <a:lnTo>
                      <a:pt x="190" y="78"/>
                    </a:lnTo>
                    <a:lnTo>
                      <a:pt x="190" y="78"/>
                    </a:lnTo>
                    <a:lnTo>
                      <a:pt x="199" y="83"/>
                    </a:lnTo>
                    <a:lnTo>
                      <a:pt x="208" y="87"/>
                    </a:lnTo>
                    <a:lnTo>
                      <a:pt x="212" y="87"/>
                    </a:lnTo>
                    <a:lnTo>
                      <a:pt x="217" y="88"/>
                    </a:lnTo>
                    <a:lnTo>
                      <a:pt x="220" y="87"/>
                    </a:lnTo>
                    <a:lnTo>
                      <a:pt x="226" y="84"/>
                    </a:lnTo>
                    <a:lnTo>
                      <a:pt x="226" y="84"/>
                    </a:lnTo>
                    <a:lnTo>
                      <a:pt x="228" y="80"/>
                    </a:lnTo>
                    <a:lnTo>
                      <a:pt x="231" y="77"/>
                    </a:lnTo>
                    <a:lnTo>
                      <a:pt x="232" y="73"/>
                    </a:lnTo>
                    <a:lnTo>
                      <a:pt x="232" y="69"/>
                    </a:lnTo>
                    <a:lnTo>
                      <a:pt x="232" y="60"/>
                    </a:lnTo>
                    <a:lnTo>
                      <a:pt x="231" y="51"/>
                    </a:lnTo>
                    <a:lnTo>
                      <a:pt x="231" y="51"/>
                    </a:lnTo>
                    <a:lnTo>
                      <a:pt x="229" y="42"/>
                    </a:lnTo>
                    <a:lnTo>
                      <a:pt x="231" y="38"/>
                    </a:lnTo>
                    <a:lnTo>
                      <a:pt x="235" y="35"/>
                    </a:lnTo>
                    <a:lnTo>
                      <a:pt x="235" y="35"/>
                    </a:lnTo>
                    <a:lnTo>
                      <a:pt x="238" y="35"/>
                    </a:lnTo>
                    <a:lnTo>
                      <a:pt x="242" y="35"/>
                    </a:lnTo>
                    <a:lnTo>
                      <a:pt x="246" y="37"/>
                    </a:lnTo>
                    <a:lnTo>
                      <a:pt x="250" y="40"/>
                    </a:lnTo>
                    <a:lnTo>
                      <a:pt x="258" y="46"/>
                    </a:lnTo>
                    <a:lnTo>
                      <a:pt x="263" y="51"/>
                    </a:lnTo>
                    <a:lnTo>
                      <a:pt x="263" y="51"/>
                    </a:lnTo>
                    <a:lnTo>
                      <a:pt x="269" y="56"/>
                    </a:lnTo>
                    <a:lnTo>
                      <a:pt x="277" y="61"/>
                    </a:lnTo>
                    <a:lnTo>
                      <a:pt x="281" y="63"/>
                    </a:lnTo>
                    <a:lnTo>
                      <a:pt x="284" y="63"/>
                    </a:lnTo>
                    <a:lnTo>
                      <a:pt x="288" y="61"/>
                    </a:lnTo>
                    <a:lnTo>
                      <a:pt x="292" y="59"/>
                    </a:lnTo>
                    <a:lnTo>
                      <a:pt x="292" y="59"/>
                    </a:lnTo>
                    <a:lnTo>
                      <a:pt x="297" y="49"/>
                    </a:lnTo>
                    <a:lnTo>
                      <a:pt x="300" y="37"/>
                    </a:lnTo>
                    <a:lnTo>
                      <a:pt x="304" y="27"/>
                    </a:lnTo>
                    <a:lnTo>
                      <a:pt x="309" y="15"/>
                    </a:lnTo>
                    <a:lnTo>
                      <a:pt x="309" y="15"/>
                    </a:lnTo>
                    <a:lnTo>
                      <a:pt x="311" y="10"/>
                    </a:lnTo>
                    <a:lnTo>
                      <a:pt x="315" y="6"/>
                    </a:lnTo>
                    <a:lnTo>
                      <a:pt x="320" y="3"/>
                    </a:lnTo>
                    <a:lnTo>
                      <a:pt x="324" y="1"/>
                    </a:lnTo>
                    <a:lnTo>
                      <a:pt x="329" y="0"/>
                    </a:lnTo>
                    <a:lnTo>
                      <a:pt x="334" y="1"/>
                    </a:lnTo>
                    <a:lnTo>
                      <a:pt x="339" y="4"/>
                    </a:lnTo>
                    <a:lnTo>
                      <a:pt x="346" y="6"/>
                    </a:lnTo>
                    <a:lnTo>
                      <a:pt x="346" y="6"/>
                    </a:lnTo>
                    <a:lnTo>
                      <a:pt x="353" y="14"/>
                    </a:lnTo>
                    <a:lnTo>
                      <a:pt x="360" y="22"/>
                    </a:lnTo>
                    <a:lnTo>
                      <a:pt x="362" y="32"/>
                    </a:lnTo>
                    <a:lnTo>
                      <a:pt x="364" y="42"/>
                    </a:lnTo>
                    <a:lnTo>
                      <a:pt x="364" y="42"/>
                    </a:lnTo>
                    <a:lnTo>
                      <a:pt x="365" y="51"/>
                    </a:lnTo>
                    <a:lnTo>
                      <a:pt x="367" y="56"/>
                    </a:lnTo>
                    <a:lnTo>
                      <a:pt x="371" y="61"/>
                    </a:lnTo>
                    <a:lnTo>
                      <a:pt x="376" y="64"/>
                    </a:lnTo>
                    <a:lnTo>
                      <a:pt x="381" y="65"/>
                    </a:lnTo>
                    <a:lnTo>
                      <a:pt x="389" y="65"/>
                    </a:lnTo>
                    <a:lnTo>
                      <a:pt x="403" y="65"/>
                    </a:lnTo>
                    <a:lnTo>
                      <a:pt x="403" y="65"/>
                    </a:lnTo>
                    <a:lnTo>
                      <a:pt x="407" y="64"/>
                    </a:lnTo>
                    <a:lnTo>
                      <a:pt x="412" y="63"/>
                    </a:lnTo>
                    <a:lnTo>
                      <a:pt x="418" y="57"/>
                    </a:lnTo>
                    <a:lnTo>
                      <a:pt x="426" y="51"/>
                    </a:lnTo>
                    <a:lnTo>
                      <a:pt x="433" y="46"/>
                    </a:lnTo>
                    <a:lnTo>
                      <a:pt x="433" y="46"/>
                    </a:lnTo>
                    <a:lnTo>
                      <a:pt x="439" y="43"/>
                    </a:lnTo>
                    <a:lnTo>
                      <a:pt x="447" y="43"/>
                    </a:lnTo>
                    <a:lnTo>
                      <a:pt x="453" y="46"/>
                    </a:lnTo>
                    <a:lnTo>
                      <a:pt x="456" y="47"/>
                    </a:lnTo>
                    <a:lnTo>
                      <a:pt x="458" y="50"/>
                    </a:lnTo>
                    <a:lnTo>
                      <a:pt x="458" y="50"/>
                    </a:lnTo>
                    <a:lnTo>
                      <a:pt x="459" y="54"/>
                    </a:lnTo>
                    <a:lnTo>
                      <a:pt x="461" y="59"/>
                    </a:lnTo>
                    <a:lnTo>
                      <a:pt x="459" y="68"/>
                    </a:lnTo>
                    <a:lnTo>
                      <a:pt x="458" y="77"/>
                    </a:lnTo>
                    <a:lnTo>
                      <a:pt x="458" y="82"/>
                    </a:lnTo>
                    <a:lnTo>
                      <a:pt x="461" y="86"/>
                    </a:lnTo>
                    <a:lnTo>
                      <a:pt x="461" y="86"/>
                    </a:lnTo>
                    <a:lnTo>
                      <a:pt x="463" y="91"/>
                    </a:lnTo>
                    <a:lnTo>
                      <a:pt x="466" y="96"/>
                    </a:lnTo>
                    <a:lnTo>
                      <a:pt x="468" y="106"/>
                    </a:lnTo>
                    <a:lnTo>
                      <a:pt x="471" y="111"/>
                    </a:lnTo>
                    <a:lnTo>
                      <a:pt x="473" y="116"/>
                    </a:lnTo>
                    <a:lnTo>
                      <a:pt x="477" y="120"/>
                    </a:lnTo>
                    <a:lnTo>
                      <a:pt x="482" y="124"/>
                    </a:lnTo>
                    <a:lnTo>
                      <a:pt x="482" y="124"/>
                    </a:lnTo>
                    <a:lnTo>
                      <a:pt x="486" y="124"/>
                    </a:lnTo>
                    <a:lnTo>
                      <a:pt x="491" y="121"/>
                    </a:lnTo>
                    <a:lnTo>
                      <a:pt x="500" y="118"/>
                    </a:lnTo>
                    <a:lnTo>
                      <a:pt x="500" y="118"/>
                    </a:lnTo>
                    <a:lnTo>
                      <a:pt x="508" y="115"/>
                    </a:lnTo>
                    <a:lnTo>
                      <a:pt x="517" y="111"/>
                    </a:lnTo>
                    <a:lnTo>
                      <a:pt x="521" y="111"/>
                    </a:lnTo>
                    <a:lnTo>
                      <a:pt x="524" y="111"/>
                    </a:lnTo>
                    <a:lnTo>
                      <a:pt x="527" y="112"/>
                    </a:lnTo>
                    <a:lnTo>
                      <a:pt x="528" y="116"/>
                    </a:lnTo>
                    <a:lnTo>
                      <a:pt x="528" y="116"/>
                    </a:lnTo>
                    <a:lnTo>
                      <a:pt x="528" y="119"/>
                    </a:lnTo>
                    <a:lnTo>
                      <a:pt x="527" y="121"/>
                    </a:lnTo>
                    <a:lnTo>
                      <a:pt x="522" y="128"/>
                    </a:lnTo>
                    <a:lnTo>
                      <a:pt x="513" y="138"/>
                    </a:lnTo>
                    <a:lnTo>
                      <a:pt x="513" y="138"/>
                    </a:lnTo>
                    <a:lnTo>
                      <a:pt x="507" y="144"/>
                    </a:lnTo>
                    <a:lnTo>
                      <a:pt x="503" y="151"/>
                    </a:lnTo>
                    <a:lnTo>
                      <a:pt x="499" y="157"/>
                    </a:lnTo>
                    <a:lnTo>
                      <a:pt x="498" y="161"/>
                    </a:lnTo>
                    <a:lnTo>
                      <a:pt x="498" y="165"/>
                    </a:lnTo>
                    <a:lnTo>
                      <a:pt x="498" y="165"/>
                    </a:lnTo>
                    <a:lnTo>
                      <a:pt x="499" y="170"/>
                    </a:lnTo>
                    <a:lnTo>
                      <a:pt x="501" y="172"/>
                    </a:lnTo>
                    <a:lnTo>
                      <a:pt x="504" y="175"/>
                    </a:lnTo>
                    <a:lnTo>
                      <a:pt x="509" y="176"/>
                    </a:lnTo>
                    <a:lnTo>
                      <a:pt x="518" y="176"/>
                    </a:lnTo>
                    <a:lnTo>
                      <a:pt x="526" y="175"/>
                    </a:lnTo>
                    <a:lnTo>
                      <a:pt x="526" y="175"/>
                    </a:lnTo>
                    <a:lnTo>
                      <a:pt x="531" y="174"/>
                    </a:lnTo>
                    <a:lnTo>
                      <a:pt x="535" y="171"/>
                    </a:lnTo>
                    <a:lnTo>
                      <a:pt x="542" y="165"/>
                    </a:lnTo>
                    <a:lnTo>
                      <a:pt x="549" y="157"/>
                    </a:lnTo>
                    <a:lnTo>
                      <a:pt x="555" y="151"/>
                    </a:lnTo>
                    <a:lnTo>
                      <a:pt x="555" y="151"/>
                    </a:lnTo>
                    <a:lnTo>
                      <a:pt x="560" y="148"/>
                    </a:lnTo>
                    <a:lnTo>
                      <a:pt x="567" y="146"/>
                    </a:lnTo>
                    <a:lnTo>
                      <a:pt x="573" y="146"/>
                    </a:lnTo>
                    <a:lnTo>
                      <a:pt x="579" y="146"/>
                    </a:lnTo>
                    <a:lnTo>
                      <a:pt x="586" y="147"/>
                    </a:lnTo>
                    <a:lnTo>
                      <a:pt x="588" y="149"/>
                    </a:lnTo>
                    <a:lnTo>
                      <a:pt x="590" y="152"/>
                    </a:lnTo>
                    <a:lnTo>
                      <a:pt x="590" y="155"/>
                    </a:lnTo>
                    <a:lnTo>
                      <a:pt x="587" y="162"/>
                    </a:lnTo>
                    <a:lnTo>
                      <a:pt x="587" y="162"/>
                    </a:lnTo>
                    <a:lnTo>
                      <a:pt x="576" y="181"/>
                    </a:lnTo>
                    <a:lnTo>
                      <a:pt x="570" y="190"/>
                    </a:lnTo>
                    <a:lnTo>
                      <a:pt x="563" y="198"/>
                    </a:lnTo>
                    <a:lnTo>
                      <a:pt x="563" y="198"/>
                    </a:lnTo>
                    <a:lnTo>
                      <a:pt x="559" y="202"/>
                    </a:lnTo>
                    <a:lnTo>
                      <a:pt x="558" y="204"/>
                    </a:lnTo>
                    <a:lnTo>
                      <a:pt x="558" y="207"/>
                    </a:lnTo>
                    <a:lnTo>
                      <a:pt x="558" y="207"/>
                    </a:lnTo>
                    <a:lnTo>
                      <a:pt x="559" y="209"/>
                    </a:lnTo>
                    <a:lnTo>
                      <a:pt x="562" y="213"/>
                    </a:lnTo>
                    <a:lnTo>
                      <a:pt x="565" y="216"/>
                    </a:lnTo>
                    <a:lnTo>
                      <a:pt x="568" y="220"/>
                    </a:lnTo>
                    <a:lnTo>
                      <a:pt x="568" y="220"/>
                    </a:lnTo>
                    <a:lnTo>
                      <a:pt x="572" y="227"/>
                    </a:lnTo>
                    <a:lnTo>
                      <a:pt x="578" y="236"/>
                    </a:lnTo>
                    <a:lnTo>
                      <a:pt x="578" y="236"/>
                    </a:lnTo>
                    <a:lnTo>
                      <a:pt x="581" y="243"/>
                    </a:lnTo>
                    <a:lnTo>
                      <a:pt x="582" y="252"/>
                    </a:lnTo>
                    <a:lnTo>
                      <a:pt x="582" y="259"/>
                    </a:lnTo>
                    <a:lnTo>
                      <a:pt x="579" y="267"/>
                    </a:lnTo>
                    <a:lnTo>
                      <a:pt x="579" y="267"/>
                    </a:lnTo>
                    <a:lnTo>
                      <a:pt x="576" y="271"/>
                    </a:lnTo>
                    <a:lnTo>
                      <a:pt x="572" y="272"/>
                    </a:lnTo>
                    <a:lnTo>
                      <a:pt x="567" y="273"/>
                    </a:lnTo>
                    <a:lnTo>
                      <a:pt x="562" y="273"/>
                    </a:lnTo>
                    <a:lnTo>
                      <a:pt x="556" y="275"/>
                    </a:lnTo>
                    <a:lnTo>
                      <a:pt x="553" y="276"/>
                    </a:lnTo>
                    <a:lnTo>
                      <a:pt x="549" y="278"/>
                    </a:lnTo>
                    <a:lnTo>
                      <a:pt x="547" y="282"/>
                    </a:lnTo>
                    <a:lnTo>
                      <a:pt x="547" y="282"/>
                    </a:lnTo>
                    <a:lnTo>
                      <a:pt x="546" y="287"/>
                    </a:lnTo>
                    <a:lnTo>
                      <a:pt x="546" y="291"/>
                    </a:lnTo>
                    <a:lnTo>
                      <a:pt x="547" y="295"/>
                    </a:lnTo>
                    <a:lnTo>
                      <a:pt x="549" y="298"/>
                    </a:lnTo>
                    <a:lnTo>
                      <a:pt x="551" y="300"/>
                    </a:lnTo>
                    <a:lnTo>
                      <a:pt x="555" y="303"/>
                    </a:lnTo>
                    <a:lnTo>
                      <a:pt x="564" y="304"/>
                    </a:lnTo>
                    <a:lnTo>
                      <a:pt x="564" y="304"/>
                    </a:lnTo>
                    <a:lnTo>
                      <a:pt x="570" y="304"/>
                    </a:lnTo>
                    <a:lnTo>
                      <a:pt x="577" y="304"/>
                    </a:lnTo>
                    <a:lnTo>
                      <a:pt x="583" y="304"/>
                    </a:lnTo>
                    <a:lnTo>
                      <a:pt x="590" y="305"/>
                    </a:lnTo>
                    <a:lnTo>
                      <a:pt x="590" y="305"/>
                    </a:lnTo>
                    <a:lnTo>
                      <a:pt x="593" y="308"/>
                    </a:lnTo>
                    <a:lnTo>
                      <a:pt x="596" y="312"/>
                    </a:lnTo>
                    <a:lnTo>
                      <a:pt x="596" y="314"/>
                    </a:lnTo>
                    <a:lnTo>
                      <a:pt x="596" y="318"/>
                    </a:lnTo>
                    <a:lnTo>
                      <a:pt x="595" y="323"/>
                    </a:lnTo>
                    <a:lnTo>
                      <a:pt x="591" y="327"/>
                    </a:lnTo>
                    <a:lnTo>
                      <a:pt x="583" y="336"/>
                    </a:lnTo>
                    <a:lnTo>
                      <a:pt x="573" y="344"/>
                    </a:lnTo>
                    <a:lnTo>
                      <a:pt x="563" y="351"/>
                    </a:lnTo>
                    <a:lnTo>
                      <a:pt x="554" y="356"/>
                    </a:lnTo>
                    <a:lnTo>
                      <a:pt x="547" y="359"/>
                    </a:lnTo>
                    <a:lnTo>
                      <a:pt x="547" y="359"/>
                    </a:lnTo>
                    <a:lnTo>
                      <a:pt x="542" y="360"/>
                    </a:lnTo>
                    <a:lnTo>
                      <a:pt x="539" y="363"/>
                    </a:lnTo>
                    <a:lnTo>
                      <a:pt x="539" y="363"/>
                    </a:lnTo>
                    <a:lnTo>
                      <a:pt x="536" y="365"/>
                    </a:lnTo>
                    <a:lnTo>
                      <a:pt x="536" y="369"/>
                    </a:lnTo>
                    <a:lnTo>
                      <a:pt x="537" y="372"/>
                    </a:lnTo>
                    <a:lnTo>
                      <a:pt x="541" y="373"/>
                    </a:lnTo>
                    <a:lnTo>
                      <a:pt x="549" y="375"/>
                    </a:lnTo>
                    <a:lnTo>
                      <a:pt x="554" y="378"/>
                    </a:lnTo>
                    <a:lnTo>
                      <a:pt x="554" y="378"/>
                    </a:lnTo>
                    <a:lnTo>
                      <a:pt x="558" y="381"/>
                    </a:lnTo>
                    <a:lnTo>
                      <a:pt x="560" y="383"/>
                    </a:lnTo>
                    <a:lnTo>
                      <a:pt x="563" y="387"/>
                    </a:lnTo>
                    <a:lnTo>
                      <a:pt x="565" y="391"/>
                    </a:lnTo>
                    <a:lnTo>
                      <a:pt x="565" y="391"/>
                    </a:lnTo>
                    <a:lnTo>
                      <a:pt x="570" y="393"/>
                    </a:lnTo>
                    <a:lnTo>
                      <a:pt x="574" y="396"/>
                    </a:lnTo>
                    <a:lnTo>
                      <a:pt x="578" y="398"/>
                    </a:lnTo>
                    <a:lnTo>
                      <a:pt x="582" y="402"/>
                    </a:lnTo>
                    <a:lnTo>
                      <a:pt x="582" y="402"/>
                    </a:lnTo>
                    <a:lnTo>
                      <a:pt x="583" y="406"/>
                    </a:lnTo>
                    <a:lnTo>
                      <a:pt x="583" y="409"/>
                    </a:lnTo>
                    <a:lnTo>
                      <a:pt x="582" y="411"/>
                    </a:lnTo>
                    <a:lnTo>
                      <a:pt x="579" y="415"/>
                    </a:lnTo>
                    <a:lnTo>
                      <a:pt x="574" y="419"/>
                    </a:lnTo>
                    <a:lnTo>
                      <a:pt x="569" y="423"/>
                    </a:lnTo>
                    <a:lnTo>
                      <a:pt x="569" y="423"/>
                    </a:lnTo>
                    <a:lnTo>
                      <a:pt x="565" y="424"/>
                    </a:lnTo>
                    <a:lnTo>
                      <a:pt x="560" y="425"/>
                    </a:lnTo>
                    <a:lnTo>
                      <a:pt x="556" y="425"/>
                    </a:lnTo>
                    <a:lnTo>
                      <a:pt x="553" y="424"/>
                    </a:lnTo>
                    <a:lnTo>
                      <a:pt x="553" y="424"/>
                    </a:lnTo>
                    <a:lnTo>
                      <a:pt x="545" y="419"/>
                    </a:lnTo>
                    <a:lnTo>
                      <a:pt x="541" y="418"/>
                    </a:lnTo>
                    <a:lnTo>
                      <a:pt x="537" y="419"/>
                    </a:lnTo>
                    <a:lnTo>
                      <a:pt x="537" y="419"/>
                    </a:lnTo>
                    <a:lnTo>
                      <a:pt x="535" y="421"/>
                    </a:lnTo>
                    <a:lnTo>
                      <a:pt x="533" y="425"/>
                    </a:lnTo>
                    <a:lnTo>
                      <a:pt x="532" y="430"/>
                    </a:lnTo>
                    <a:lnTo>
                      <a:pt x="533" y="434"/>
                    </a:lnTo>
                    <a:lnTo>
                      <a:pt x="533" y="434"/>
                    </a:lnTo>
                    <a:lnTo>
                      <a:pt x="536" y="439"/>
                    </a:lnTo>
                    <a:lnTo>
                      <a:pt x="541" y="446"/>
                    </a:lnTo>
                    <a:lnTo>
                      <a:pt x="544" y="452"/>
                    </a:lnTo>
                    <a:lnTo>
                      <a:pt x="545" y="455"/>
                    </a:lnTo>
                    <a:lnTo>
                      <a:pt x="545" y="457"/>
                    </a:lnTo>
                    <a:lnTo>
                      <a:pt x="545" y="457"/>
                    </a:lnTo>
                    <a:lnTo>
                      <a:pt x="541" y="465"/>
                    </a:lnTo>
                    <a:lnTo>
                      <a:pt x="539" y="474"/>
                    </a:lnTo>
                    <a:lnTo>
                      <a:pt x="536" y="481"/>
                    </a:lnTo>
                    <a:lnTo>
                      <a:pt x="535" y="485"/>
                    </a:lnTo>
                    <a:lnTo>
                      <a:pt x="532" y="488"/>
                    </a:lnTo>
                    <a:lnTo>
                      <a:pt x="532" y="488"/>
                    </a:lnTo>
                    <a:lnTo>
                      <a:pt x="528" y="490"/>
                    </a:lnTo>
                    <a:lnTo>
                      <a:pt x="523" y="490"/>
                    </a:lnTo>
                    <a:lnTo>
                      <a:pt x="514" y="492"/>
                    </a:lnTo>
                    <a:lnTo>
                      <a:pt x="514" y="492"/>
                    </a:lnTo>
                    <a:lnTo>
                      <a:pt x="501" y="493"/>
                    </a:lnTo>
                    <a:lnTo>
                      <a:pt x="487" y="492"/>
                    </a:lnTo>
                    <a:lnTo>
                      <a:pt x="487" y="492"/>
                    </a:lnTo>
                    <a:lnTo>
                      <a:pt x="477" y="488"/>
                    </a:lnTo>
                    <a:lnTo>
                      <a:pt x="471" y="487"/>
                    </a:lnTo>
                    <a:lnTo>
                      <a:pt x="466" y="487"/>
                    </a:lnTo>
                    <a:lnTo>
                      <a:pt x="466" y="487"/>
                    </a:lnTo>
                    <a:lnTo>
                      <a:pt x="463" y="488"/>
                    </a:lnTo>
                    <a:lnTo>
                      <a:pt x="461" y="489"/>
                    </a:lnTo>
                    <a:lnTo>
                      <a:pt x="457" y="497"/>
                    </a:lnTo>
                    <a:lnTo>
                      <a:pt x="453" y="511"/>
                    </a:lnTo>
                    <a:lnTo>
                      <a:pt x="453" y="511"/>
                    </a:lnTo>
                    <a:lnTo>
                      <a:pt x="452" y="516"/>
                    </a:lnTo>
                    <a:lnTo>
                      <a:pt x="452" y="520"/>
                    </a:lnTo>
                    <a:lnTo>
                      <a:pt x="453" y="530"/>
                    </a:lnTo>
                    <a:lnTo>
                      <a:pt x="456" y="539"/>
                    </a:lnTo>
                    <a:lnTo>
                      <a:pt x="457" y="548"/>
                    </a:lnTo>
                    <a:lnTo>
                      <a:pt x="457" y="548"/>
                    </a:lnTo>
                    <a:lnTo>
                      <a:pt x="457" y="553"/>
                    </a:lnTo>
                    <a:lnTo>
                      <a:pt x="456" y="558"/>
                    </a:lnTo>
                    <a:lnTo>
                      <a:pt x="453" y="562"/>
                    </a:lnTo>
                    <a:lnTo>
                      <a:pt x="450" y="564"/>
                    </a:lnTo>
                    <a:lnTo>
                      <a:pt x="447" y="567"/>
                    </a:lnTo>
                    <a:lnTo>
                      <a:pt x="441" y="568"/>
                    </a:lnTo>
                    <a:lnTo>
                      <a:pt x="438" y="567"/>
                    </a:lnTo>
                    <a:lnTo>
                      <a:pt x="433" y="566"/>
                    </a:lnTo>
                    <a:lnTo>
                      <a:pt x="433" y="566"/>
                    </a:lnTo>
                    <a:lnTo>
                      <a:pt x="426" y="561"/>
                    </a:lnTo>
                    <a:lnTo>
                      <a:pt x="420" y="554"/>
                    </a:lnTo>
                    <a:lnTo>
                      <a:pt x="420" y="554"/>
                    </a:lnTo>
                    <a:lnTo>
                      <a:pt x="393" y="522"/>
                    </a:lnTo>
                    <a:lnTo>
                      <a:pt x="393" y="522"/>
                    </a:lnTo>
                    <a:lnTo>
                      <a:pt x="389" y="517"/>
                    </a:lnTo>
                    <a:lnTo>
                      <a:pt x="387" y="516"/>
                    </a:lnTo>
                    <a:lnTo>
                      <a:pt x="383" y="515"/>
                    </a:lnTo>
                    <a:lnTo>
                      <a:pt x="383" y="515"/>
                    </a:lnTo>
                    <a:lnTo>
                      <a:pt x="380" y="515"/>
                    </a:lnTo>
                    <a:lnTo>
                      <a:pt x="376" y="516"/>
                    </a:lnTo>
                    <a:lnTo>
                      <a:pt x="371" y="521"/>
                    </a:lnTo>
                    <a:lnTo>
                      <a:pt x="367" y="527"/>
                    </a:lnTo>
                    <a:lnTo>
                      <a:pt x="364" y="536"/>
                    </a:lnTo>
                    <a:lnTo>
                      <a:pt x="358" y="554"/>
                    </a:lnTo>
                    <a:lnTo>
                      <a:pt x="356" y="562"/>
                    </a:lnTo>
                    <a:lnTo>
                      <a:pt x="353" y="568"/>
                    </a:lnTo>
                    <a:lnTo>
                      <a:pt x="353" y="568"/>
                    </a:lnTo>
                    <a:lnTo>
                      <a:pt x="346" y="580"/>
                    </a:lnTo>
                    <a:lnTo>
                      <a:pt x="341" y="585"/>
                    </a:lnTo>
                    <a:lnTo>
                      <a:pt x="335" y="590"/>
                    </a:lnTo>
                    <a:lnTo>
                      <a:pt x="329" y="594"/>
                    </a:lnTo>
                    <a:lnTo>
                      <a:pt x="323" y="595"/>
                    </a:lnTo>
                    <a:lnTo>
                      <a:pt x="316" y="594"/>
                    </a:lnTo>
                    <a:lnTo>
                      <a:pt x="314" y="593"/>
                    </a:lnTo>
                    <a:lnTo>
                      <a:pt x="310" y="590"/>
                    </a:lnTo>
                    <a:lnTo>
                      <a:pt x="310" y="590"/>
                    </a:lnTo>
                    <a:lnTo>
                      <a:pt x="305" y="584"/>
                    </a:lnTo>
                    <a:lnTo>
                      <a:pt x="302" y="575"/>
                    </a:lnTo>
                    <a:lnTo>
                      <a:pt x="301" y="567"/>
                    </a:lnTo>
                    <a:lnTo>
                      <a:pt x="300" y="558"/>
                    </a:lnTo>
                    <a:lnTo>
                      <a:pt x="302" y="540"/>
                    </a:lnTo>
                    <a:lnTo>
                      <a:pt x="305" y="524"/>
                    </a:lnTo>
                    <a:lnTo>
                      <a:pt x="305" y="524"/>
                    </a:lnTo>
                    <a:lnTo>
                      <a:pt x="305" y="521"/>
                    </a:lnTo>
                    <a:lnTo>
                      <a:pt x="305" y="517"/>
                    </a:lnTo>
                    <a:lnTo>
                      <a:pt x="305" y="517"/>
                    </a:lnTo>
                    <a:lnTo>
                      <a:pt x="304" y="516"/>
                    </a:lnTo>
                    <a:lnTo>
                      <a:pt x="302" y="515"/>
                    </a:lnTo>
                    <a:lnTo>
                      <a:pt x="297" y="515"/>
                    </a:lnTo>
                    <a:lnTo>
                      <a:pt x="292" y="516"/>
                    </a:lnTo>
                    <a:lnTo>
                      <a:pt x="286" y="517"/>
                    </a:lnTo>
                    <a:lnTo>
                      <a:pt x="274" y="524"/>
                    </a:lnTo>
                    <a:lnTo>
                      <a:pt x="266" y="529"/>
                    </a:lnTo>
                    <a:lnTo>
                      <a:pt x="266" y="529"/>
                    </a:lnTo>
                    <a:lnTo>
                      <a:pt x="252" y="541"/>
                    </a:lnTo>
                    <a:lnTo>
                      <a:pt x="245" y="548"/>
                    </a:lnTo>
                    <a:lnTo>
                      <a:pt x="241" y="549"/>
                    </a:lnTo>
                    <a:lnTo>
                      <a:pt x="236" y="550"/>
                    </a:lnTo>
                    <a:lnTo>
                      <a:pt x="236" y="550"/>
                    </a:lnTo>
                    <a:lnTo>
                      <a:pt x="231" y="550"/>
                    </a:lnTo>
                    <a:lnTo>
                      <a:pt x="228" y="549"/>
                    </a:lnTo>
                    <a:lnTo>
                      <a:pt x="226" y="545"/>
                    </a:lnTo>
                    <a:lnTo>
                      <a:pt x="224" y="541"/>
                    </a:lnTo>
                    <a:lnTo>
                      <a:pt x="223" y="533"/>
                    </a:lnTo>
                    <a:lnTo>
                      <a:pt x="224" y="524"/>
                    </a:lnTo>
                    <a:lnTo>
                      <a:pt x="224" y="524"/>
                    </a:lnTo>
                    <a:lnTo>
                      <a:pt x="226" y="517"/>
                    </a:lnTo>
                    <a:lnTo>
                      <a:pt x="228" y="510"/>
                    </a:lnTo>
                    <a:lnTo>
                      <a:pt x="229" y="503"/>
                    </a:lnTo>
                    <a:lnTo>
                      <a:pt x="229" y="499"/>
                    </a:lnTo>
                    <a:lnTo>
                      <a:pt x="228" y="497"/>
                    </a:lnTo>
                    <a:lnTo>
                      <a:pt x="228" y="497"/>
                    </a:lnTo>
                    <a:lnTo>
                      <a:pt x="224" y="494"/>
                    </a:lnTo>
                    <a:lnTo>
                      <a:pt x="222" y="492"/>
                    </a:lnTo>
                    <a:lnTo>
                      <a:pt x="218" y="492"/>
                    </a:lnTo>
                    <a:lnTo>
                      <a:pt x="213" y="493"/>
                    </a:lnTo>
                    <a:lnTo>
                      <a:pt x="198" y="497"/>
                    </a:lnTo>
                    <a:lnTo>
                      <a:pt x="198" y="497"/>
                    </a:lnTo>
                    <a:lnTo>
                      <a:pt x="182" y="502"/>
                    </a:lnTo>
                    <a:lnTo>
                      <a:pt x="168" y="506"/>
                    </a:lnTo>
                    <a:lnTo>
                      <a:pt x="168" y="506"/>
                    </a:lnTo>
                    <a:lnTo>
                      <a:pt x="155" y="511"/>
                    </a:lnTo>
                    <a:lnTo>
                      <a:pt x="148" y="512"/>
                    </a:lnTo>
                    <a:lnTo>
                      <a:pt x="141" y="513"/>
                    </a:lnTo>
                    <a:lnTo>
                      <a:pt x="141" y="513"/>
                    </a:lnTo>
                    <a:lnTo>
                      <a:pt x="136" y="515"/>
                    </a:lnTo>
                    <a:lnTo>
                      <a:pt x="132" y="513"/>
                    </a:lnTo>
                    <a:lnTo>
                      <a:pt x="130" y="512"/>
                    </a:lnTo>
                    <a:lnTo>
                      <a:pt x="129" y="510"/>
                    </a:lnTo>
                    <a:lnTo>
                      <a:pt x="127" y="503"/>
                    </a:lnTo>
                    <a:lnTo>
                      <a:pt x="126" y="495"/>
                    </a:lnTo>
                    <a:lnTo>
                      <a:pt x="126" y="495"/>
                    </a:lnTo>
                    <a:lnTo>
                      <a:pt x="123" y="492"/>
                    </a:lnTo>
                    <a:lnTo>
                      <a:pt x="120" y="488"/>
                    </a:lnTo>
                    <a:lnTo>
                      <a:pt x="111" y="483"/>
                    </a:lnTo>
                    <a:lnTo>
                      <a:pt x="107" y="480"/>
                    </a:lnTo>
                    <a:lnTo>
                      <a:pt x="103" y="476"/>
                    </a:lnTo>
                    <a:lnTo>
                      <a:pt x="100" y="471"/>
                    </a:lnTo>
                    <a:lnTo>
                      <a:pt x="102" y="465"/>
                    </a:lnTo>
                    <a:lnTo>
                      <a:pt x="102" y="465"/>
                    </a:lnTo>
                    <a:lnTo>
                      <a:pt x="103" y="460"/>
                    </a:lnTo>
                    <a:lnTo>
                      <a:pt x="106" y="456"/>
                    </a:lnTo>
                    <a:lnTo>
                      <a:pt x="112" y="447"/>
                    </a:lnTo>
                    <a:lnTo>
                      <a:pt x="112" y="447"/>
                    </a:lnTo>
                    <a:lnTo>
                      <a:pt x="118" y="441"/>
                    </a:lnTo>
                    <a:lnTo>
                      <a:pt x="121" y="438"/>
                    </a:lnTo>
                    <a:lnTo>
                      <a:pt x="122" y="435"/>
                    </a:lnTo>
                    <a:lnTo>
                      <a:pt x="122" y="435"/>
                    </a:lnTo>
                    <a:lnTo>
                      <a:pt x="123" y="433"/>
                    </a:lnTo>
                    <a:lnTo>
                      <a:pt x="123" y="433"/>
                    </a:lnTo>
                    <a:lnTo>
                      <a:pt x="125" y="429"/>
                    </a:lnTo>
                    <a:lnTo>
                      <a:pt x="126" y="427"/>
                    </a:lnTo>
                    <a:lnTo>
                      <a:pt x="125" y="424"/>
                    </a:lnTo>
                    <a:lnTo>
                      <a:pt x="125" y="424"/>
                    </a:lnTo>
                    <a:lnTo>
                      <a:pt x="123" y="421"/>
                    </a:lnTo>
                    <a:lnTo>
                      <a:pt x="120" y="419"/>
                    </a:lnTo>
                    <a:lnTo>
                      <a:pt x="116" y="419"/>
                    </a:lnTo>
                    <a:lnTo>
                      <a:pt x="111" y="419"/>
                    </a:lnTo>
                    <a:lnTo>
                      <a:pt x="102" y="419"/>
                    </a:lnTo>
                    <a:lnTo>
                      <a:pt x="94" y="419"/>
                    </a:lnTo>
                    <a:lnTo>
                      <a:pt x="94" y="419"/>
                    </a:lnTo>
                    <a:lnTo>
                      <a:pt x="77" y="418"/>
                    </a:lnTo>
                    <a:lnTo>
                      <a:pt x="70" y="415"/>
                    </a:lnTo>
                    <a:lnTo>
                      <a:pt x="66" y="414"/>
                    </a:lnTo>
                    <a:lnTo>
                      <a:pt x="63" y="412"/>
                    </a:lnTo>
                    <a:lnTo>
                      <a:pt x="63" y="412"/>
                    </a:lnTo>
                    <a:lnTo>
                      <a:pt x="61" y="409"/>
                    </a:lnTo>
                    <a:lnTo>
                      <a:pt x="60" y="405"/>
                    </a:lnTo>
                    <a:lnTo>
                      <a:pt x="60" y="401"/>
                    </a:lnTo>
                    <a:lnTo>
                      <a:pt x="61" y="397"/>
                    </a:lnTo>
                    <a:lnTo>
                      <a:pt x="61" y="397"/>
                    </a:lnTo>
                    <a:lnTo>
                      <a:pt x="62" y="392"/>
                    </a:lnTo>
                    <a:lnTo>
                      <a:pt x="66" y="386"/>
                    </a:lnTo>
                    <a:lnTo>
                      <a:pt x="69" y="379"/>
                    </a:lnTo>
                    <a:lnTo>
                      <a:pt x="69" y="377"/>
                    </a:lnTo>
                    <a:lnTo>
                      <a:pt x="69" y="374"/>
                    </a:lnTo>
                    <a:lnTo>
                      <a:pt x="69" y="374"/>
                    </a:lnTo>
                    <a:lnTo>
                      <a:pt x="66" y="370"/>
                    </a:lnTo>
                    <a:lnTo>
                      <a:pt x="63" y="370"/>
                    </a:lnTo>
                    <a:lnTo>
                      <a:pt x="61" y="370"/>
                    </a:lnTo>
                    <a:lnTo>
                      <a:pt x="57" y="370"/>
                    </a:lnTo>
                    <a:lnTo>
                      <a:pt x="49" y="373"/>
                    </a:lnTo>
                    <a:lnTo>
                      <a:pt x="43" y="375"/>
                    </a:lnTo>
                    <a:lnTo>
                      <a:pt x="43" y="375"/>
                    </a:lnTo>
                    <a:lnTo>
                      <a:pt x="37" y="375"/>
                    </a:lnTo>
                    <a:lnTo>
                      <a:pt x="24" y="377"/>
                    </a:lnTo>
                    <a:lnTo>
                      <a:pt x="17" y="377"/>
                    </a:lnTo>
                    <a:lnTo>
                      <a:pt x="12" y="375"/>
                    </a:lnTo>
                    <a:lnTo>
                      <a:pt x="10" y="374"/>
                    </a:lnTo>
                    <a:lnTo>
                      <a:pt x="10" y="373"/>
                    </a:lnTo>
                    <a:lnTo>
                      <a:pt x="10" y="370"/>
                    </a:lnTo>
                    <a:lnTo>
                      <a:pt x="10" y="370"/>
                    </a:lnTo>
                    <a:lnTo>
                      <a:pt x="15" y="361"/>
                    </a:lnTo>
                    <a:lnTo>
                      <a:pt x="21" y="354"/>
                    </a:lnTo>
                    <a:lnTo>
                      <a:pt x="35" y="338"/>
                    </a:lnTo>
                    <a:lnTo>
                      <a:pt x="35" y="338"/>
                    </a:lnTo>
                    <a:lnTo>
                      <a:pt x="42" y="333"/>
                    </a:lnTo>
                    <a:lnTo>
                      <a:pt x="49" y="328"/>
                    </a:lnTo>
                    <a:lnTo>
                      <a:pt x="57" y="322"/>
                    </a:lnTo>
                    <a:lnTo>
                      <a:pt x="63" y="315"/>
                    </a:lnTo>
                    <a:lnTo>
                      <a:pt x="63" y="315"/>
                    </a:lnTo>
                    <a:lnTo>
                      <a:pt x="66" y="312"/>
                    </a:lnTo>
                    <a:lnTo>
                      <a:pt x="65" y="308"/>
                    </a:lnTo>
                    <a:lnTo>
                      <a:pt x="63" y="304"/>
                    </a:lnTo>
                    <a:lnTo>
                      <a:pt x="60" y="300"/>
                    </a:lnTo>
                    <a:lnTo>
                      <a:pt x="51" y="294"/>
                    </a:lnTo>
                    <a:lnTo>
                      <a:pt x="43" y="290"/>
                    </a:lnTo>
                    <a:lnTo>
                      <a:pt x="43" y="290"/>
                    </a:lnTo>
                    <a:lnTo>
                      <a:pt x="31" y="284"/>
                    </a:lnTo>
                    <a:lnTo>
                      <a:pt x="26" y="280"/>
                    </a:lnTo>
                    <a:lnTo>
                      <a:pt x="23" y="277"/>
                    </a:lnTo>
                    <a:lnTo>
                      <a:pt x="20" y="272"/>
                    </a:lnTo>
                    <a:lnTo>
                      <a:pt x="20" y="268"/>
                    </a:lnTo>
                    <a:lnTo>
                      <a:pt x="23" y="263"/>
                    </a:lnTo>
                    <a:lnTo>
                      <a:pt x="29" y="259"/>
                    </a:lnTo>
                    <a:lnTo>
                      <a:pt x="29" y="259"/>
                    </a:lnTo>
                    <a:lnTo>
                      <a:pt x="39" y="253"/>
                    </a:lnTo>
                    <a:lnTo>
                      <a:pt x="43" y="249"/>
                    </a:lnTo>
                    <a:lnTo>
                      <a:pt x="43" y="246"/>
                    </a:lnTo>
                    <a:lnTo>
                      <a:pt x="43" y="244"/>
                    </a:lnTo>
                    <a:lnTo>
                      <a:pt x="43" y="244"/>
                    </a:lnTo>
                    <a:lnTo>
                      <a:pt x="40" y="241"/>
                    </a:lnTo>
                    <a:lnTo>
                      <a:pt x="37" y="239"/>
                    </a:lnTo>
                    <a:lnTo>
                      <a:pt x="26" y="236"/>
                    </a:lnTo>
                    <a:lnTo>
                      <a:pt x="16" y="234"/>
                    </a:lnTo>
                    <a:lnTo>
                      <a:pt x="7" y="232"/>
                    </a:lnTo>
                    <a:lnTo>
                      <a:pt x="7" y="232"/>
                    </a:lnTo>
                    <a:lnTo>
                      <a:pt x="3" y="230"/>
                    </a:lnTo>
                    <a:lnTo>
                      <a:pt x="1" y="229"/>
                    </a:lnTo>
                    <a:lnTo>
                      <a:pt x="0" y="226"/>
                    </a:lnTo>
                    <a:lnTo>
                      <a:pt x="0" y="226"/>
                    </a:lnTo>
                    <a:lnTo>
                      <a:pt x="0" y="223"/>
                    </a:lnTo>
                    <a:lnTo>
                      <a:pt x="0" y="221"/>
                    </a:lnTo>
                    <a:lnTo>
                      <a:pt x="2" y="216"/>
                    </a:lnTo>
                    <a:lnTo>
                      <a:pt x="6" y="212"/>
                    </a:lnTo>
                    <a:lnTo>
                      <a:pt x="12" y="209"/>
                    </a:lnTo>
                    <a:lnTo>
                      <a:pt x="26" y="204"/>
                    </a:lnTo>
                    <a:lnTo>
                      <a:pt x="37" y="203"/>
                    </a:lnTo>
                    <a:lnTo>
                      <a:pt x="37" y="203"/>
                    </a:lnTo>
                    <a:lnTo>
                      <a:pt x="53" y="203"/>
                    </a:lnTo>
                    <a:lnTo>
                      <a:pt x="62" y="202"/>
                    </a:lnTo>
                    <a:lnTo>
                      <a:pt x="70" y="201"/>
                    </a:lnTo>
                    <a:lnTo>
                      <a:pt x="77" y="198"/>
                    </a:lnTo>
                    <a:lnTo>
                      <a:pt x="84" y="193"/>
                    </a:lnTo>
                    <a:lnTo>
                      <a:pt x="89" y="186"/>
                    </a:lnTo>
                    <a:lnTo>
                      <a:pt x="93" y="179"/>
                    </a:lnTo>
                    <a:lnTo>
                      <a:pt x="93" y="179"/>
                    </a:lnTo>
                    <a:lnTo>
                      <a:pt x="95" y="171"/>
                    </a:lnTo>
                    <a:lnTo>
                      <a:pt x="95" y="163"/>
                    </a:lnTo>
                    <a:lnTo>
                      <a:pt x="97" y="147"/>
                    </a:lnTo>
                    <a:lnTo>
                      <a:pt x="97" y="139"/>
                    </a:lnTo>
                    <a:lnTo>
                      <a:pt x="99" y="133"/>
                    </a:lnTo>
                    <a:lnTo>
                      <a:pt x="102" y="125"/>
                    </a:lnTo>
                    <a:lnTo>
                      <a:pt x="108" y="120"/>
                    </a:lnTo>
                    <a:lnTo>
                      <a:pt x="108" y="120"/>
                    </a:lnTo>
                    <a:lnTo>
                      <a:pt x="112" y="116"/>
                    </a:lnTo>
                    <a:lnTo>
                      <a:pt x="117" y="115"/>
                    </a:lnTo>
                    <a:lnTo>
                      <a:pt x="121" y="115"/>
                    </a:lnTo>
                    <a:lnTo>
                      <a:pt x="125" y="116"/>
                    </a:lnTo>
                    <a:lnTo>
                      <a:pt x="134" y="120"/>
                    </a:lnTo>
                    <a:lnTo>
                      <a:pt x="143" y="123"/>
                    </a:lnTo>
                    <a:lnTo>
                      <a:pt x="143" y="123"/>
                    </a:lnTo>
                    <a:lnTo>
                      <a:pt x="149" y="124"/>
                    </a:lnTo>
                    <a:lnTo>
                      <a:pt x="155" y="121"/>
                    </a:lnTo>
                    <a:lnTo>
                      <a:pt x="158" y="116"/>
                    </a:lnTo>
                    <a:lnTo>
                      <a:pt x="160" y="111"/>
                    </a:lnTo>
                    <a:lnTo>
                      <a:pt x="162" y="103"/>
                    </a:lnTo>
                    <a:lnTo>
                      <a:pt x="162" y="97"/>
                    </a:lnTo>
                    <a:lnTo>
                      <a:pt x="162" y="84"/>
                    </a:lnTo>
                    <a:lnTo>
                      <a:pt x="162" y="84"/>
                    </a:lnTo>
                    <a:lnTo>
                      <a:pt x="162" y="79"/>
                    </a:lnTo>
                    <a:lnTo>
                      <a:pt x="162" y="74"/>
                    </a:lnTo>
                    <a:lnTo>
                      <a:pt x="164" y="70"/>
                    </a:lnTo>
                    <a:lnTo>
                      <a:pt x="168" y="66"/>
                    </a:lnTo>
                    <a:close/>
                  </a:path>
                </a:pathLst>
              </a:custGeom>
              <a:solidFill>
                <a:srgbClr val="CC9EB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58" name="Freeform 11">
                <a:extLst>
                  <a:ext uri="{FF2B5EF4-FFF2-40B4-BE49-F238E27FC236}">
                    <a16:creationId xmlns:a16="http://schemas.microsoft.com/office/drawing/2014/main" id="{7FF31578-6E1C-4DC6-B7B7-D956D3CC0697}"/>
                  </a:ext>
                </a:extLst>
              </p:cNvPr>
              <p:cNvSpPr>
                <a:spLocks/>
              </p:cNvSpPr>
              <p:nvPr/>
            </p:nvSpPr>
            <p:spPr bwMode="auto">
              <a:xfrm>
                <a:off x="5979160" y="3732213"/>
                <a:ext cx="657225" cy="598488"/>
              </a:xfrm>
              <a:custGeom>
                <a:avLst/>
                <a:gdLst>
                  <a:gd name="T0" fmla="*/ 177 w 414"/>
                  <a:gd name="T1" fmla="*/ 4 h 377"/>
                  <a:gd name="T2" fmla="*/ 146 w 414"/>
                  <a:gd name="T3" fmla="*/ 14 h 377"/>
                  <a:gd name="T4" fmla="*/ 115 w 414"/>
                  <a:gd name="T5" fmla="*/ 30 h 377"/>
                  <a:gd name="T6" fmla="*/ 87 w 414"/>
                  <a:gd name="T7" fmla="*/ 47 h 377"/>
                  <a:gd name="T8" fmla="*/ 63 w 414"/>
                  <a:gd name="T9" fmla="*/ 67 h 377"/>
                  <a:gd name="T10" fmla="*/ 37 w 414"/>
                  <a:gd name="T11" fmla="*/ 92 h 377"/>
                  <a:gd name="T12" fmla="*/ 17 w 414"/>
                  <a:gd name="T13" fmla="*/ 120 h 377"/>
                  <a:gd name="T14" fmla="*/ 4 w 414"/>
                  <a:gd name="T15" fmla="*/ 152 h 377"/>
                  <a:gd name="T16" fmla="*/ 0 w 414"/>
                  <a:gd name="T17" fmla="*/ 188 h 377"/>
                  <a:gd name="T18" fmla="*/ 2 w 414"/>
                  <a:gd name="T19" fmla="*/ 208 h 377"/>
                  <a:gd name="T20" fmla="*/ 6 w 414"/>
                  <a:gd name="T21" fmla="*/ 226 h 377"/>
                  <a:gd name="T22" fmla="*/ 20 w 414"/>
                  <a:gd name="T23" fmla="*/ 261 h 377"/>
                  <a:gd name="T24" fmla="*/ 41 w 414"/>
                  <a:gd name="T25" fmla="*/ 293 h 377"/>
                  <a:gd name="T26" fmla="*/ 69 w 414"/>
                  <a:gd name="T27" fmla="*/ 321 h 377"/>
                  <a:gd name="T28" fmla="*/ 101 w 414"/>
                  <a:gd name="T29" fmla="*/ 344 h 377"/>
                  <a:gd name="T30" fmla="*/ 136 w 414"/>
                  <a:gd name="T31" fmla="*/ 362 h 377"/>
                  <a:gd name="T32" fmla="*/ 173 w 414"/>
                  <a:gd name="T33" fmla="*/ 373 h 377"/>
                  <a:gd name="T34" fmla="*/ 210 w 414"/>
                  <a:gd name="T35" fmla="*/ 377 h 377"/>
                  <a:gd name="T36" fmla="*/ 229 w 414"/>
                  <a:gd name="T37" fmla="*/ 376 h 377"/>
                  <a:gd name="T38" fmla="*/ 270 w 414"/>
                  <a:gd name="T39" fmla="*/ 365 h 377"/>
                  <a:gd name="T40" fmla="*/ 310 w 414"/>
                  <a:gd name="T41" fmla="*/ 348 h 377"/>
                  <a:gd name="T42" fmla="*/ 344 w 414"/>
                  <a:gd name="T43" fmla="*/ 322 h 377"/>
                  <a:gd name="T44" fmla="*/ 372 w 414"/>
                  <a:gd name="T45" fmla="*/ 293 h 377"/>
                  <a:gd name="T46" fmla="*/ 395 w 414"/>
                  <a:gd name="T47" fmla="*/ 257 h 377"/>
                  <a:gd name="T48" fmla="*/ 409 w 414"/>
                  <a:gd name="T49" fmla="*/ 219 h 377"/>
                  <a:gd name="T50" fmla="*/ 414 w 414"/>
                  <a:gd name="T51" fmla="*/ 176 h 377"/>
                  <a:gd name="T52" fmla="*/ 409 w 414"/>
                  <a:gd name="T53" fmla="*/ 133 h 377"/>
                  <a:gd name="T54" fmla="*/ 404 w 414"/>
                  <a:gd name="T55" fmla="*/ 116 h 377"/>
                  <a:gd name="T56" fmla="*/ 389 w 414"/>
                  <a:gd name="T57" fmla="*/ 86 h 377"/>
                  <a:gd name="T58" fmla="*/ 366 w 414"/>
                  <a:gd name="T59" fmla="*/ 59 h 377"/>
                  <a:gd name="T60" fmla="*/ 339 w 414"/>
                  <a:gd name="T61" fmla="*/ 37 h 377"/>
                  <a:gd name="T62" fmla="*/ 324 w 414"/>
                  <a:gd name="T63" fmla="*/ 28 h 377"/>
                  <a:gd name="T64" fmla="*/ 271 w 414"/>
                  <a:gd name="T65" fmla="*/ 9 h 377"/>
                  <a:gd name="T66" fmla="*/ 230 w 414"/>
                  <a:gd name="T67" fmla="*/ 1 h 377"/>
                  <a:gd name="T68" fmla="*/ 218 w 414"/>
                  <a:gd name="T69" fmla="*/ 0 h 377"/>
                  <a:gd name="T70" fmla="*/ 197 w 414"/>
                  <a:gd name="T71"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4" h="377">
                    <a:moveTo>
                      <a:pt x="177" y="4"/>
                    </a:moveTo>
                    <a:lnTo>
                      <a:pt x="177" y="4"/>
                    </a:lnTo>
                    <a:lnTo>
                      <a:pt x="161" y="8"/>
                    </a:lnTo>
                    <a:lnTo>
                      <a:pt x="146" y="14"/>
                    </a:lnTo>
                    <a:lnTo>
                      <a:pt x="131" y="22"/>
                    </a:lnTo>
                    <a:lnTo>
                      <a:pt x="115" y="30"/>
                    </a:lnTo>
                    <a:lnTo>
                      <a:pt x="101" y="38"/>
                    </a:lnTo>
                    <a:lnTo>
                      <a:pt x="87" y="47"/>
                    </a:lnTo>
                    <a:lnTo>
                      <a:pt x="63" y="67"/>
                    </a:lnTo>
                    <a:lnTo>
                      <a:pt x="63" y="67"/>
                    </a:lnTo>
                    <a:lnTo>
                      <a:pt x="49" y="78"/>
                    </a:lnTo>
                    <a:lnTo>
                      <a:pt x="37" y="92"/>
                    </a:lnTo>
                    <a:lnTo>
                      <a:pt x="26" y="105"/>
                    </a:lnTo>
                    <a:lnTo>
                      <a:pt x="17" y="120"/>
                    </a:lnTo>
                    <a:lnTo>
                      <a:pt x="9" y="136"/>
                    </a:lnTo>
                    <a:lnTo>
                      <a:pt x="4" y="152"/>
                    </a:lnTo>
                    <a:lnTo>
                      <a:pt x="2" y="170"/>
                    </a:lnTo>
                    <a:lnTo>
                      <a:pt x="0" y="188"/>
                    </a:lnTo>
                    <a:lnTo>
                      <a:pt x="0" y="188"/>
                    </a:lnTo>
                    <a:lnTo>
                      <a:pt x="2" y="208"/>
                    </a:lnTo>
                    <a:lnTo>
                      <a:pt x="2" y="208"/>
                    </a:lnTo>
                    <a:lnTo>
                      <a:pt x="6" y="226"/>
                    </a:lnTo>
                    <a:lnTo>
                      <a:pt x="12" y="243"/>
                    </a:lnTo>
                    <a:lnTo>
                      <a:pt x="20" y="261"/>
                    </a:lnTo>
                    <a:lnTo>
                      <a:pt x="30" y="277"/>
                    </a:lnTo>
                    <a:lnTo>
                      <a:pt x="41" y="293"/>
                    </a:lnTo>
                    <a:lnTo>
                      <a:pt x="54" y="307"/>
                    </a:lnTo>
                    <a:lnTo>
                      <a:pt x="69" y="321"/>
                    </a:lnTo>
                    <a:lnTo>
                      <a:pt x="85" y="332"/>
                    </a:lnTo>
                    <a:lnTo>
                      <a:pt x="101" y="344"/>
                    </a:lnTo>
                    <a:lnTo>
                      <a:pt x="118" y="354"/>
                    </a:lnTo>
                    <a:lnTo>
                      <a:pt x="136" y="362"/>
                    </a:lnTo>
                    <a:lnTo>
                      <a:pt x="155" y="368"/>
                    </a:lnTo>
                    <a:lnTo>
                      <a:pt x="173" y="373"/>
                    </a:lnTo>
                    <a:lnTo>
                      <a:pt x="192" y="376"/>
                    </a:lnTo>
                    <a:lnTo>
                      <a:pt x="210" y="377"/>
                    </a:lnTo>
                    <a:lnTo>
                      <a:pt x="229" y="376"/>
                    </a:lnTo>
                    <a:lnTo>
                      <a:pt x="229" y="376"/>
                    </a:lnTo>
                    <a:lnTo>
                      <a:pt x="249" y="371"/>
                    </a:lnTo>
                    <a:lnTo>
                      <a:pt x="270" y="365"/>
                    </a:lnTo>
                    <a:lnTo>
                      <a:pt x="290" y="356"/>
                    </a:lnTo>
                    <a:lnTo>
                      <a:pt x="310" y="348"/>
                    </a:lnTo>
                    <a:lnTo>
                      <a:pt x="327" y="336"/>
                    </a:lnTo>
                    <a:lnTo>
                      <a:pt x="344" y="322"/>
                    </a:lnTo>
                    <a:lnTo>
                      <a:pt x="358" y="308"/>
                    </a:lnTo>
                    <a:lnTo>
                      <a:pt x="372" y="293"/>
                    </a:lnTo>
                    <a:lnTo>
                      <a:pt x="385" y="275"/>
                    </a:lnTo>
                    <a:lnTo>
                      <a:pt x="395" y="257"/>
                    </a:lnTo>
                    <a:lnTo>
                      <a:pt x="403" y="238"/>
                    </a:lnTo>
                    <a:lnTo>
                      <a:pt x="409" y="219"/>
                    </a:lnTo>
                    <a:lnTo>
                      <a:pt x="413" y="198"/>
                    </a:lnTo>
                    <a:lnTo>
                      <a:pt x="414" y="176"/>
                    </a:lnTo>
                    <a:lnTo>
                      <a:pt x="413" y="155"/>
                    </a:lnTo>
                    <a:lnTo>
                      <a:pt x="409" y="133"/>
                    </a:lnTo>
                    <a:lnTo>
                      <a:pt x="409" y="133"/>
                    </a:lnTo>
                    <a:lnTo>
                      <a:pt x="404" y="116"/>
                    </a:lnTo>
                    <a:lnTo>
                      <a:pt x="396" y="100"/>
                    </a:lnTo>
                    <a:lnTo>
                      <a:pt x="389" y="86"/>
                    </a:lnTo>
                    <a:lnTo>
                      <a:pt x="378" y="72"/>
                    </a:lnTo>
                    <a:lnTo>
                      <a:pt x="366" y="59"/>
                    </a:lnTo>
                    <a:lnTo>
                      <a:pt x="353" y="47"/>
                    </a:lnTo>
                    <a:lnTo>
                      <a:pt x="339" y="37"/>
                    </a:lnTo>
                    <a:lnTo>
                      <a:pt x="324" y="28"/>
                    </a:lnTo>
                    <a:lnTo>
                      <a:pt x="324" y="28"/>
                    </a:lnTo>
                    <a:lnTo>
                      <a:pt x="298" y="18"/>
                    </a:lnTo>
                    <a:lnTo>
                      <a:pt x="271" y="9"/>
                    </a:lnTo>
                    <a:lnTo>
                      <a:pt x="244" y="3"/>
                    </a:lnTo>
                    <a:lnTo>
                      <a:pt x="230" y="1"/>
                    </a:lnTo>
                    <a:lnTo>
                      <a:pt x="218" y="0"/>
                    </a:lnTo>
                    <a:lnTo>
                      <a:pt x="218" y="0"/>
                    </a:lnTo>
                    <a:lnTo>
                      <a:pt x="207" y="0"/>
                    </a:lnTo>
                    <a:lnTo>
                      <a:pt x="197" y="0"/>
                    </a:lnTo>
                    <a:lnTo>
                      <a:pt x="177" y="4"/>
                    </a:lnTo>
                    <a:close/>
                  </a:path>
                </a:pathLst>
              </a:custGeom>
              <a:solidFill>
                <a:srgbClr val="E6CBE2">
                  <a:alpha val="69804"/>
                </a:srgb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59" name="Freeform 12">
                <a:extLst>
                  <a:ext uri="{FF2B5EF4-FFF2-40B4-BE49-F238E27FC236}">
                    <a16:creationId xmlns:a16="http://schemas.microsoft.com/office/drawing/2014/main" id="{ED2807B3-5A08-4DAA-AB49-CACE00710CBE}"/>
                  </a:ext>
                </a:extLst>
              </p:cNvPr>
              <p:cNvSpPr>
                <a:spLocks/>
              </p:cNvSpPr>
              <p:nvPr/>
            </p:nvSpPr>
            <p:spPr bwMode="auto">
              <a:xfrm>
                <a:off x="5979160" y="3732213"/>
                <a:ext cx="657225" cy="598488"/>
              </a:xfrm>
              <a:custGeom>
                <a:avLst/>
                <a:gdLst>
                  <a:gd name="T0" fmla="*/ 177 w 414"/>
                  <a:gd name="T1" fmla="*/ 4 h 377"/>
                  <a:gd name="T2" fmla="*/ 146 w 414"/>
                  <a:gd name="T3" fmla="*/ 14 h 377"/>
                  <a:gd name="T4" fmla="*/ 115 w 414"/>
                  <a:gd name="T5" fmla="*/ 30 h 377"/>
                  <a:gd name="T6" fmla="*/ 87 w 414"/>
                  <a:gd name="T7" fmla="*/ 47 h 377"/>
                  <a:gd name="T8" fmla="*/ 63 w 414"/>
                  <a:gd name="T9" fmla="*/ 67 h 377"/>
                  <a:gd name="T10" fmla="*/ 37 w 414"/>
                  <a:gd name="T11" fmla="*/ 92 h 377"/>
                  <a:gd name="T12" fmla="*/ 17 w 414"/>
                  <a:gd name="T13" fmla="*/ 120 h 377"/>
                  <a:gd name="T14" fmla="*/ 4 w 414"/>
                  <a:gd name="T15" fmla="*/ 152 h 377"/>
                  <a:gd name="T16" fmla="*/ 0 w 414"/>
                  <a:gd name="T17" fmla="*/ 188 h 377"/>
                  <a:gd name="T18" fmla="*/ 2 w 414"/>
                  <a:gd name="T19" fmla="*/ 208 h 377"/>
                  <a:gd name="T20" fmla="*/ 6 w 414"/>
                  <a:gd name="T21" fmla="*/ 226 h 377"/>
                  <a:gd name="T22" fmla="*/ 20 w 414"/>
                  <a:gd name="T23" fmla="*/ 261 h 377"/>
                  <a:gd name="T24" fmla="*/ 41 w 414"/>
                  <a:gd name="T25" fmla="*/ 293 h 377"/>
                  <a:gd name="T26" fmla="*/ 69 w 414"/>
                  <a:gd name="T27" fmla="*/ 321 h 377"/>
                  <a:gd name="T28" fmla="*/ 101 w 414"/>
                  <a:gd name="T29" fmla="*/ 344 h 377"/>
                  <a:gd name="T30" fmla="*/ 136 w 414"/>
                  <a:gd name="T31" fmla="*/ 362 h 377"/>
                  <a:gd name="T32" fmla="*/ 173 w 414"/>
                  <a:gd name="T33" fmla="*/ 373 h 377"/>
                  <a:gd name="T34" fmla="*/ 210 w 414"/>
                  <a:gd name="T35" fmla="*/ 377 h 377"/>
                  <a:gd name="T36" fmla="*/ 229 w 414"/>
                  <a:gd name="T37" fmla="*/ 376 h 377"/>
                  <a:gd name="T38" fmla="*/ 270 w 414"/>
                  <a:gd name="T39" fmla="*/ 365 h 377"/>
                  <a:gd name="T40" fmla="*/ 310 w 414"/>
                  <a:gd name="T41" fmla="*/ 348 h 377"/>
                  <a:gd name="T42" fmla="*/ 344 w 414"/>
                  <a:gd name="T43" fmla="*/ 322 h 377"/>
                  <a:gd name="T44" fmla="*/ 372 w 414"/>
                  <a:gd name="T45" fmla="*/ 293 h 377"/>
                  <a:gd name="T46" fmla="*/ 395 w 414"/>
                  <a:gd name="T47" fmla="*/ 257 h 377"/>
                  <a:gd name="T48" fmla="*/ 409 w 414"/>
                  <a:gd name="T49" fmla="*/ 219 h 377"/>
                  <a:gd name="T50" fmla="*/ 414 w 414"/>
                  <a:gd name="T51" fmla="*/ 176 h 377"/>
                  <a:gd name="T52" fmla="*/ 409 w 414"/>
                  <a:gd name="T53" fmla="*/ 133 h 377"/>
                  <a:gd name="T54" fmla="*/ 404 w 414"/>
                  <a:gd name="T55" fmla="*/ 116 h 377"/>
                  <a:gd name="T56" fmla="*/ 389 w 414"/>
                  <a:gd name="T57" fmla="*/ 86 h 377"/>
                  <a:gd name="T58" fmla="*/ 366 w 414"/>
                  <a:gd name="T59" fmla="*/ 59 h 377"/>
                  <a:gd name="T60" fmla="*/ 339 w 414"/>
                  <a:gd name="T61" fmla="*/ 37 h 377"/>
                  <a:gd name="T62" fmla="*/ 324 w 414"/>
                  <a:gd name="T63" fmla="*/ 28 h 377"/>
                  <a:gd name="T64" fmla="*/ 271 w 414"/>
                  <a:gd name="T65" fmla="*/ 9 h 377"/>
                  <a:gd name="T66" fmla="*/ 230 w 414"/>
                  <a:gd name="T67" fmla="*/ 1 h 377"/>
                  <a:gd name="T68" fmla="*/ 218 w 414"/>
                  <a:gd name="T69" fmla="*/ 0 h 377"/>
                  <a:gd name="T70" fmla="*/ 197 w 414"/>
                  <a:gd name="T71" fmla="*/ 0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4" h="377">
                    <a:moveTo>
                      <a:pt x="177" y="4"/>
                    </a:moveTo>
                    <a:lnTo>
                      <a:pt x="177" y="4"/>
                    </a:lnTo>
                    <a:lnTo>
                      <a:pt x="161" y="8"/>
                    </a:lnTo>
                    <a:lnTo>
                      <a:pt x="146" y="14"/>
                    </a:lnTo>
                    <a:lnTo>
                      <a:pt x="131" y="22"/>
                    </a:lnTo>
                    <a:lnTo>
                      <a:pt x="115" y="30"/>
                    </a:lnTo>
                    <a:lnTo>
                      <a:pt x="101" y="38"/>
                    </a:lnTo>
                    <a:lnTo>
                      <a:pt x="87" y="47"/>
                    </a:lnTo>
                    <a:lnTo>
                      <a:pt x="63" y="67"/>
                    </a:lnTo>
                    <a:lnTo>
                      <a:pt x="63" y="67"/>
                    </a:lnTo>
                    <a:lnTo>
                      <a:pt x="49" y="78"/>
                    </a:lnTo>
                    <a:lnTo>
                      <a:pt x="37" y="92"/>
                    </a:lnTo>
                    <a:lnTo>
                      <a:pt x="26" y="105"/>
                    </a:lnTo>
                    <a:lnTo>
                      <a:pt x="17" y="120"/>
                    </a:lnTo>
                    <a:lnTo>
                      <a:pt x="9" y="136"/>
                    </a:lnTo>
                    <a:lnTo>
                      <a:pt x="4" y="152"/>
                    </a:lnTo>
                    <a:lnTo>
                      <a:pt x="2" y="170"/>
                    </a:lnTo>
                    <a:lnTo>
                      <a:pt x="0" y="188"/>
                    </a:lnTo>
                    <a:lnTo>
                      <a:pt x="0" y="188"/>
                    </a:lnTo>
                    <a:lnTo>
                      <a:pt x="2" y="208"/>
                    </a:lnTo>
                    <a:lnTo>
                      <a:pt x="2" y="208"/>
                    </a:lnTo>
                    <a:lnTo>
                      <a:pt x="6" y="226"/>
                    </a:lnTo>
                    <a:lnTo>
                      <a:pt x="12" y="243"/>
                    </a:lnTo>
                    <a:lnTo>
                      <a:pt x="20" y="261"/>
                    </a:lnTo>
                    <a:lnTo>
                      <a:pt x="30" y="277"/>
                    </a:lnTo>
                    <a:lnTo>
                      <a:pt x="41" y="293"/>
                    </a:lnTo>
                    <a:lnTo>
                      <a:pt x="54" y="307"/>
                    </a:lnTo>
                    <a:lnTo>
                      <a:pt x="69" y="321"/>
                    </a:lnTo>
                    <a:lnTo>
                      <a:pt x="85" y="332"/>
                    </a:lnTo>
                    <a:lnTo>
                      <a:pt x="101" y="344"/>
                    </a:lnTo>
                    <a:lnTo>
                      <a:pt x="118" y="354"/>
                    </a:lnTo>
                    <a:lnTo>
                      <a:pt x="136" y="362"/>
                    </a:lnTo>
                    <a:lnTo>
                      <a:pt x="155" y="368"/>
                    </a:lnTo>
                    <a:lnTo>
                      <a:pt x="173" y="373"/>
                    </a:lnTo>
                    <a:lnTo>
                      <a:pt x="192" y="376"/>
                    </a:lnTo>
                    <a:lnTo>
                      <a:pt x="210" y="377"/>
                    </a:lnTo>
                    <a:lnTo>
                      <a:pt x="229" y="376"/>
                    </a:lnTo>
                    <a:lnTo>
                      <a:pt x="229" y="376"/>
                    </a:lnTo>
                    <a:lnTo>
                      <a:pt x="249" y="371"/>
                    </a:lnTo>
                    <a:lnTo>
                      <a:pt x="270" y="365"/>
                    </a:lnTo>
                    <a:lnTo>
                      <a:pt x="290" y="356"/>
                    </a:lnTo>
                    <a:lnTo>
                      <a:pt x="310" y="348"/>
                    </a:lnTo>
                    <a:lnTo>
                      <a:pt x="327" y="336"/>
                    </a:lnTo>
                    <a:lnTo>
                      <a:pt x="344" y="322"/>
                    </a:lnTo>
                    <a:lnTo>
                      <a:pt x="358" y="308"/>
                    </a:lnTo>
                    <a:lnTo>
                      <a:pt x="372" y="293"/>
                    </a:lnTo>
                    <a:lnTo>
                      <a:pt x="385" y="275"/>
                    </a:lnTo>
                    <a:lnTo>
                      <a:pt x="395" y="257"/>
                    </a:lnTo>
                    <a:lnTo>
                      <a:pt x="403" y="238"/>
                    </a:lnTo>
                    <a:lnTo>
                      <a:pt x="409" y="219"/>
                    </a:lnTo>
                    <a:lnTo>
                      <a:pt x="413" y="198"/>
                    </a:lnTo>
                    <a:lnTo>
                      <a:pt x="414" y="176"/>
                    </a:lnTo>
                    <a:lnTo>
                      <a:pt x="413" y="155"/>
                    </a:lnTo>
                    <a:lnTo>
                      <a:pt x="409" y="133"/>
                    </a:lnTo>
                    <a:lnTo>
                      <a:pt x="409" y="133"/>
                    </a:lnTo>
                    <a:lnTo>
                      <a:pt x="404" y="116"/>
                    </a:lnTo>
                    <a:lnTo>
                      <a:pt x="396" y="100"/>
                    </a:lnTo>
                    <a:lnTo>
                      <a:pt x="389" y="86"/>
                    </a:lnTo>
                    <a:lnTo>
                      <a:pt x="378" y="72"/>
                    </a:lnTo>
                    <a:lnTo>
                      <a:pt x="366" y="59"/>
                    </a:lnTo>
                    <a:lnTo>
                      <a:pt x="353" y="47"/>
                    </a:lnTo>
                    <a:lnTo>
                      <a:pt x="339" y="37"/>
                    </a:lnTo>
                    <a:lnTo>
                      <a:pt x="324" y="28"/>
                    </a:lnTo>
                    <a:lnTo>
                      <a:pt x="324" y="28"/>
                    </a:lnTo>
                    <a:lnTo>
                      <a:pt x="298" y="18"/>
                    </a:lnTo>
                    <a:lnTo>
                      <a:pt x="271" y="9"/>
                    </a:lnTo>
                    <a:lnTo>
                      <a:pt x="244" y="3"/>
                    </a:lnTo>
                    <a:lnTo>
                      <a:pt x="230" y="1"/>
                    </a:lnTo>
                    <a:lnTo>
                      <a:pt x="218" y="0"/>
                    </a:lnTo>
                    <a:lnTo>
                      <a:pt x="218" y="0"/>
                    </a:lnTo>
                    <a:lnTo>
                      <a:pt x="207" y="0"/>
                    </a:lnTo>
                    <a:lnTo>
                      <a:pt x="197" y="0"/>
                    </a:lnTo>
                    <a:lnTo>
                      <a:pt x="17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60" name="Freeform 13">
                <a:extLst>
                  <a:ext uri="{FF2B5EF4-FFF2-40B4-BE49-F238E27FC236}">
                    <a16:creationId xmlns:a16="http://schemas.microsoft.com/office/drawing/2014/main" id="{1F4225CF-4B18-45BC-AD19-B52C725A1F78}"/>
                  </a:ext>
                </a:extLst>
              </p:cNvPr>
              <p:cNvSpPr>
                <a:spLocks/>
              </p:cNvSpPr>
              <p:nvPr/>
            </p:nvSpPr>
            <p:spPr bwMode="auto">
              <a:xfrm>
                <a:off x="6010910" y="4038600"/>
                <a:ext cx="384175" cy="242888"/>
              </a:xfrm>
              <a:custGeom>
                <a:avLst/>
                <a:gdLst>
                  <a:gd name="T0" fmla="*/ 6 w 242"/>
                  <a:gd name="T1" fmla="*/ 1 h 153"/>
                  <a:gd name="T2" fmla="*/ 6 w 242"/>
                  <a:gd name="T3" fmla="*/ 1 h 153"/>
                  <a:gd name="T4" fmla="*/ 3 w 242"/>
                  <a:gd name="T5" fmla="*/ 3 h 153"/>
                  <a:gd name="T6" fmla="*/ 1 w 242"/>
                  <a:gd name="T7" fmla="*/ 5 h 153"/>
                  <a:gd name="T8" fmla="*/ 0 w 242"/>
                  <a:gd name="T9" fmla="*/ 8 h 153"/>
                  <a:gd name="T10" fmla="*/ 0 w 242"/>
                  <a:gd name="T11" fmla="*/ 10 h 153"/>
                  <a:gd name="T12" fmla="*/ 1 w 242"/>
                  <a:gd name="T13" fmla="*/ 17 h 153"/>
                  <a:gd name="T14" fmla="*/ 3 w 242"/>
                  <a:gd name="T15" fmla="*/ 24 h 153"/>
                  <a:gd name="T16" fmla="*/ 12 w 242"/>
                  <a:gd name="T17" fmla="*/ 38 h 153"/>
                  <a:gd name="T18" fmla="*/ 21 w 242"/>
                  <a:gd name="T19" fmla="*/ 51 h 153"/>
                  <a:gd name="T20" fmla="*/ 21 w 242"/>
                  <a:gd name="T21" fmla="*/ 51 h 153"/>
                  <a:gd name="T22" fmla="*/ 39 w 242"/>
                  <a:gd name="T23" fmla="*/ 77 h 153"/>
                  <a:gd name="T24" fmla="*/ 49 w 242"/>
                  <a:gd name="T25" fmla="*/ 89 h 153"/>
                  <a:gd name="T26" fmla="*/ 60 w 242"/>
                  <a:gd name="T27" fmla="*/ 101 h 153"/>
                  <a:gd name="T28" fmla="*/ 60 w 242"/>
                  <a:gd name="T29" fmla="*/ 101 h 153"/>
                  <a:gd name="T30" fmla="*/ 74 w 242"/>
                  <a:gd name="T31" fmla="*/ 111 h 153"/>
                  <a:gd name="T32" fmla="*/ 86 w 242"/>
                  <a:gd name="T33" fmla="*/ 119 h 153"/>
                  <a:gd name="T34" fmla="*/ 99 w 242"/>
                  <a:gd name="T35" fmla="*/ 124 h 153"/>
                  <a:gd name="T36" fmla="*/ 112 w 242"/>
                  <a:gd name="T37" fmla="*/ 126 h 153"/>
                  <a:gd name="T38" fmla="*/ 140 w 242"/>
                  <a:gd name="T39" fmla="*/ 132 h 153"/>
                  <a:gd name="T40" fmla="*/ 155 w 242"/>
                  <a:gd name="T41" fmla="*/ 134 h 153"/>
                  <a:gd name="T42" fmla="*/ 171 w 242"/>
                  <a:gd name="T43" fmla="*/ 138 h 153"/>
                  <a:gd name="T44" fmla="*/ 171 w 242"/>
                  <a:gd name="T45" fmla="*/ 138 h 153"/>
                  <a:gd name="T46" fmla="*/ 184 w 242"/>
                  <a:gd name="T47" fmla="*/ 142 h 153"/>
                  <a:gd name="T48" fmla="*/ 198 w 242"/>
                  <a:gd name="T49" fmla="*/ 148 h 153"/>
                  <a:gd name="T50" fmla="*/ 210 w 242"/>
                  <a:gd name="T51" fmla="*/ 152 h 153"/>
                  <a:gd name="T52" fmla="*/ 218 w 242"/>
                  <a:gd name="T53" fmla="*/ 153 h 153"/>
                  <a:gd name="T54" fmla="*/ 224 w 242"/>
                  <a:gd name="T55" fmla="*/ 153 h 153"/>
                  <a:gd name="T56" fmla="*/ 224 w 242"/>
                  <a:gd name="T57" fmla="*/ 153 h 153"/>
                  <a:gd name="T58" fmla="*/ 229 w 242"/>
                  <a:gd name="T59" fmla="*/ 152 h 153"/>
                  <a:gd name="T60" fmla="*/ 233 w 242"/>
                  <a:gd name="T61" fmla="*/ 151 h 153"/>
                  <a:gd name="T62" fmla="*/ 236 w 242"/>
                  <a:gd name="T63" fmla="*/ 148 h 153"/>
                  <a:gd name="T64" fmla="*/ 238 w 242"/>
                  <a:gd name="T65" fmla="*/ 144 h 153"/>
                  <a:gd name="T66" fmla="*/ 241 w 242"/>
                  <a:gd name="T67" fmla="*/ 137 h 153"/>
                  <a:gd name="T68" fmla="*/ 242 w 242"/>
                  <a:gd name="T69" fmla="*/ 128 h 153"/>
                  <a:gd name="T70" fmla="*/ 241 w 242"/>
                  <a:gd name="T71" fmla="*/ 119 h 153"/>
                  <a:gd name="T72" fmla="*/ 240 w 242"/>
                  <a:gd name="T73" fmla="*/ 109 h 153"/>
                  <a:gd name="T74" fmla="*/ 237 w 242"/>
                  <a:gd name="T75" fmla="*/ 101 h 153"/>
                  <a:gd name="T76" fmla="*/ 235 w 242"/>
                  <a:gd name="T77" fmla="*/ 93 h 153"/>
                  <a:gd name="T78" fmla="*/ 235 w 242"/>
                  <a:gd name="T79" fmla="*/ 93 h 153"/>
                  <a:gd name="T80" fmla="*/ 231 w 242"/>
                  <a:gd name="T81" fmla="*/ 87 h 153"/>
                  <a:gd name="T82" fmla="*/ 227 w 242"/>
                  <a:gd name="T83" fmla="*/ 82 h 153"/>
                  <a:gd name="T84" fmla="*/ 217 w 242"/>
                  <a:gd name="T85" fmla="*/ 74 h 153"/>
                  <a:gd name="T86" fmla="*/ 207 w 242"/>
                  <a:gd name="T87" fmla="*/ 68 h 153"/>
                  <a:gd name="T88" fmla="*/ 195 w 242"/>
                  <a:gd name="T89" fmla="*/ 59 h 153"/>
                  <a:gd name="T90" fmla="*/ 195 w 242"/>
                  <a:gd name="T91" fmla="*/ 59 h 153"/>
                  <a:gd name="T92" fmla="*/ 177 w 242"/>
                  <a:gd name="T93" fmla="*/ 43 h 153"/>
                  <a:gd name="T94" fmla="*/ 159 w 242"/>
                  <a:gd name="T95" fmla="*/ 29 h 153"/>
                  <a:gd name="T96" fmla="*/ 150 w 242"/>
                  <a:gd name="T97" fmla="*/ 23 h 153"/>
                  <a:gd name="T98" fmla="*/ 141 w 242"/>
                  <a:gd name="T99" fmla="*/ 18 h 153"/>
                  <a:gd name="T100" fmla="*/ 130 w 242"/>
                  <a:gd name="T101" fmla="*/ 13 h 153"/>
                  <a:gd name="T102" fmla="*/ 118 w 242"/>
                  <a:gd name="T103" fmla="*/ 9 h 153"/>
                  <a:gd name="T104" fmla="*/ 118 w 242"/>
                  <a:gd name="T105" fmla="*/ 9 h 153"/>
                  <a:gd name="T106" fmla="*/ 107 w 242"/>
                  <a:gd name="T107" fmla="*/ 6 h 153"/>
                  <a:gd name="T108" fmla="*/ 94 w 242"/>
                  <a:gd name="T109" fmla="*/ 4 h 153"/>
                  <a:gd name="T110" fmla="*/ 70 w 242"/>
                  <a:gd name="T111" fmla="*/ 1 h 153"/>
                  <a:gd name="T112" fmla="*/ 20 w 242"/>
                  <a:gd name="T113" fmla="*/ 0 h 153"/>
                  <a:gd name="T114" fmla="*/ 20 w 242"/>
                  <a:gd name="T115" fmla="*/ 0 h 153"/>
                  <a:gd name="T116" fmla="*/ 11 w 242"/>
                  <a:gd name="T117" fmla="*/ 0 h 153"/>
                  <a:gd name="T118" fmla="*/ 6 w 242"/>
                  <a:gd name="T119" fmla="*/ 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2" h="153">
                    <a:moveTo>
                      <a:pt x="6" y="1"/>
                    </a:moveTo>
                    <a:lnTo>
                      <a:pt x="6" y="1"/>
                    </a:lnTo>
                    <a:lnTo>
                      <a:pt x="3" y="3"/>
                    </a:lnTo>
                    <a:lnTo>
                      <a:pt x="1" y="5"/>
                    </a:lnTo>
                    <a:lnTo>
                      <a:pt x="0" y="8"/>
                    </a:lnTo>
                    <a:lnTo>
                      <a:pt x="0" y="10"/>
                    </a:lnTo>
                    <a:lnTo>
                      <a:pt x="1" y="17"/>
                    </a:lnTo>
                    <a:lnTo>
                      <a:pt x="3" y="24"/>
                    </a:lnTo>
                    <a:lnTo>
                      <a:pt x="12" y="38"/>
                    </a:lnTo>
                    <a:lnTo>
                      <a:pt x="21" y="51"/>
                    </a:lnTo>
                    <a:lnTo>
                      <a:pt x="21" y="51"/>
                    </a:lnTo>
                    <a:lnTo>
                      <a:pt x="39" y="77"/>
                    </a:lnTo>
                    <a:lnTo>
                      <a:pt x="49" y="89"/>
                    </a:lnTo>
                    <a:lnTo>
                      <a:pt x="60" y="101"/>
                    </a:lnTo>
                    <a:lnTo>
                      <a:pt x="60" y="101"/>
                    </a:lnTo>
                    <a:lnTo>
                      <a:pt x="74" y="111"/>
                    </a:lnTo>
                    <a:lnTo>
                      <a:pt x="86" y="119"/>
                    </a:lnTo>
                    <a:lnTo>
                      <a:pt x="99" y="124"/>
                    </a:lnTo>
                    <a:lnTo>
                      <a:pt x="112" y="126"/>
                    </a:lnTo>
                    <a:lnTo>
                      <a:pt x="140" y="132"/>
                    </a:lnTo>
                    <a:lnTo>
                      <a:pt x="155" y="134"/>
                    </a:lnTo>
                    <a:lnTo>
                      <a:pt x="171" y="138"/>
                    </a:lnTo>
                    <a:lnTo>
                      <a:pt x="171" y="138"/>
                    </a:lnTo>
                    <a:lnTo>
                      <a:pt x="184" y="142"/>
                    </a:lnTo>
                    <a:lnTo>
                      <a:pt x="198" y="148"/>
                    </a:lnTo>
                    <a:lnTo>
                      <a:pt x="210" y="152"/>
                    </a:lnTo>
                    <a:lnTo>
                      <a:pt x="218" y="153"/>
                    </a:lnTo>
                    <a:lnTo>
                      <a:pt x="224" y="153"/>
                    </a:lnTo>
                    <a:lnTo>
                      <a:pt x="224" y="153"/>
                    </a:lnTo>
                    <a:lnTo>
                      <a:pt x="229" y="152"/>
                    </a:lnTo>
                    <a:lnTo>
                      <a:pt x="233" y="151"/>
                    </a:lnTo>
                    <a:lnTo>
                      <a:pt x="236" y="148"/>
                    </a:lnTo>
                    <a:lnTo>
                      <a:pt x="238" y="144"/>
                    </a:lnTo>
                    <a:lnTo>
                      <a:pt x="241" y="137"/>
                    </a:lnTo>
                    <a:lnTo>
                      <a:pt x="242" y="128"/>
                    </a:lnTo>
                    <a:lnTo>
                      <a:pt x="241" y="119"/>
                    </a:lnTo>
                    <a:lnTo>
                      <a:pt x="240" y="109"/>
                    </a:lnTo>
                    <a:lnTo>
                      <a:pt x="237" y="101"/>
                    </a:lnTo>
                    <a:lnTo>
                      <a:pt x="235" y="93"/>
                    </a:lnTo>
                    <a:lnTo>
                      <a:pt x="235" y="93"/>
                    </a:lnTo>
                    <a:lnTo>
                      <a:pt x="231" y="87"/>
                    </a:lnTo>
                    <a:lnTo>
                      <a:pt x="227" y="82"/>
                    </a:lnTo>
                    <a:lnTo>
                      <a:pt x="217" y="74"/>
                    </a:lnTo>
                    <a:lnTo>
                      <a:pt x="207" y="68"/>
                    </a:lnTo>
                    <a:lnTo>
                      <a:pt x="195" y="59"/>
                    </a:lnTo>
                    <a:lnTo>
                      <a:pt x="195" y="59"/>
                    </a:lnTo>
                    <a:lnTo>
                      <a:pt x="177" y="43"/>
                    </a:lnTo>
                    <a:lnTo>
                      <a:pt x="159" y="29"/>
                    </a:lnTo>
                    <a:lnTo>
                      <a:pt x="150" y="23"/>
                    </a:lnTo>
                    <a:lnTo>
                      <a:pt x="141" y="18"/>
                    </a:lnTo>
                    <a:lnTo>
                      <a:pt x="130" y="13"/>
                    </a:lnTo>
                    <a:lnTo>
                      <a:pt x="118" y="9"/>
                    </a:lnTo>
                    <a:lnTo>
                      <a:pt x="118" y="9"/>
                    </a:lnTo>
                    <a:lnTo>
                      <a:pt x="107" y="6"/>
                    </a:lnTo>
                    <a:lnTo>
                      <a:pt x="94" y="4"/>
                    </a:lnTo>
                    <a:lnTo>
                      <a:pt x="70" y="1"/>
                    </a:lnTo>
                    <a:lnTo>
                      <a:pt x="20" y="0"/>
                    </a:lnTo>
                    <a:lnTo>
                      <a:pt x="20" y="0"/>
                    </a:lnTo>
                    <a:lnTo>
                      <a:pt x="11" y="0"/>
                    </a:lnTo>
                    <a:lnTo>
                      <a:pt x="6" y="1"/>
                    </a:lnTo>
                    <a:close/>
                  </a:path>
                </a:pathLst>
              </a:custGeom>
              <a:solidFill>
                <a:srgbClr val="977FAF"/>
              </a:solidFill>
              <a:ln>
                <a:noFill/>
              </a:ln>
              <a:effectLst/>
              <a:scene3d>
                <a:camera prst="orthographicFront">
                  <a:rot lat="0" lon="0" rev="0"/>
                </a:camera>
                <a:lightRig rig="contrasting" dir="t">
                  <a:rot lat="0" lon="0" rev="7800000"/>
                </a:lightRig>
              </a:scene3d>
              <a:sp3d>
                <a:bevelT w="139700" h="1397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62" name="Freeform 14">
                <a:extLst>
                  <a:ext uri="{FF2B5EF4-FFF2-40B4-BE49-F238E27FC236}">
                    <a16:creationId xmlns:a16="http://schemas.microsoft.com/office/drawing/2014/main" id="{9C2C47A4-D52D-4733-B568-D26CF1EAB8C0}"/>
                  </a:ext>
                </a:extLst>
              </p:cNvPr>
              <p:cNvSpPr>
                <a:spLocks/>
              </p:cNvSpPr>
              <p:nvPr/>
            </p:nvSpPr>
            <p:spPr bwMode="auto">
              <a:xfrm>
                <a:off x="6010910" y="4038600"/>
                <a:ext cx="384175" cy="242888"/>
              </a:xfrm>
              <a:custGeom>
                <a:avLst/>
                <a:gdLst>
                  <a:gd name="T0" fmla="*/ 6 w 242"/>
                  <a:gd name="T1" fmla="*/ 1 h 153"/>
                  <a:gd name="T2" fmla="*/ 6 w 242"/>
                  <a:gd name="T3" fmla="*/ 1 h 153"/>
                  <a:gd name="T4" fmla="*/ 3 w 242"/>
                  <a:gd name="T5" fmla="*/ 3 h 153"/>
                  <a:gd name="T6" fmla="*/ 1 w 242"/>
                  <a:gd name="T7" fmla="*/ 5 h 153"/>
                  <a:gd name="T8" fmla="*/ 0 w 242"/>
                  <a:gd name="T9" fmla="*/ 8 h 153"/>
                  <a:gd name="T10" fmla="*/ 0 w 242"/>
                  <a:gd name="T11" fmla="*/ 10 h 153"/>
                  <a:gd name="T12" fmla="*/ 1 w 242"/>
                  <a:gd name="T13" fmla="*/ 17 h 153"/>
                  <a:gd name="T14" fmla="*/ 3 w 242"/>
                  <a:gd name="T15" fmla="*/ 24 h 153"/>
                  <a:gd name="T16" fmla="*/ 12 w 242"/>
                  <a:gd name="T17" fmla="*/ 38 h 153"/>
                  <a:gd name="T18" fmla="*/ 21 w 242"/>
                  <a:gd name="T19" fmla="*/ 51 h 153"/>
                  <a:gd name="T20" fmla="*/ 21 w 242"/>
                  <a:gd name="T21" fmla="*/ 51 h 153"/>
                  <a:gd name="T22" fmla="*/ 39 w 242"/>
                  <a:gd name="T23" fmla="*/ 77 h 153"/>
                  <a:gd name="T24" fmla="*/ 49 w 242"/>
                  <a:gd name="T25" fmla="*/ 89 h 153"/>
                  <a:gd name="T26" fmla="*/ 60 w 242"/>
                  <a:gd name="T27" fmla="*/ 101 h 153"/>
                  <a:gd name="T28" fmla="*/ 60 w 242"/>
                  <a:gd name="T29" fmla="*/ 101 h 153"/>
                  <a:gd name="T30" fmla="*/ 74 w 242"/>
                  <a:gd name="T31" fmla="*/ 111 h 153"/>
                  <a:gd name="T32" fmla="*/ 86 w 242"/>
                  <a:gd name="T33" fmla="*/ 119 h 153"/>
                  <a:gd name="T34" fmla="*/ 99 w 242"/>
                  <a:gd name="T35" fmla="*/ 124 h 153"/>
                  <a:gd name="T36" fmla="*/ 112 w 242"/>
                  <a:gd name="T37" fmla="*/ 126 h 153"/>
                  <a:gd name="T38" fmla="*/ 140 w 242"/>
                  <a:gd name="T39" fmla="*/ 132 h 153"/>
                  <a:gd name="T40" fmla="*/ 155 w 242"/>
                  <a:gd name="T41" fmla="*/ 134 h 153"/>
                  <a:gd name="T42" fmla="*/ 171 w 242"/>
                  <a:gd name="T43" fmla="*/ 138 h 153"/>
                  <a:gd name="T44" fmla="*/ 171 w 242"/>
                  <a:gd name="T45" fmla="*/ 138 h 153"/>
                  <a:gd name="T46" fmla="*/ 184 w 242"/>
                  <a:gd name="T47" fmla="*/ 142 h 153"/>
                  <a:gd name="T48" fmla="*/ 198 w 242"/>
                  <a:gd name="T49" fmla="*/ 148 h 153"/>
                  <a:gd name="T50" fmla="*/ 210 w 242"/>
                  <a:gd name="T51" fmla="*/ 152 h 153"/>
                  <a:gd name="T52" fmla="*/ 218 w 242"/>
                  <a:gd name="T53" fmla="*/ 153 h 153"/>
                  <a:gd name="T54" fmla="*/ 224 w 242"/>
                  <a:gd name="T55" fmla="*/ 153 h 153"/>
                  <a:gd name="T56" fmla="*/ 224 w 242"/>
                  <a:gd name="T57" fmla="*/ 153 h 153"/>
                  <a:gd name="T58" fmla="*/ 229 w 242"/>
                  <a:gd name="T59" fmla="*/ 152 h 153"/>
                  <a:gd name="T60" fmla="*/ 233 w 242"/>
                  <a:gd name="T61" fmla="*/ 151 h 153"/>
                  <a:gd name="T62" fmla="*/ 236 w 242"/>
                  <a:gd name="T63" fmla="*/ 148 h 153"/>
                  <a:gd name="T64" fmla="*/ 238 w 242"/>
                  <a:gd name="T65" fmla="*/ 144 h 153"/>
                  <a:gd name="T66" fmla="*/ 241 w 242"/>
                  <a:gd name="T67" fmla="*/ 137 h 153"/>
                  <a:gd name="T68" fmla="*/ 242 w 242"/>
                  <a:gd name="T69" fmla="*/ 128 h 153"/>
                  <a:gd name="T70" fmla="*/ 241 w 242"/>
                  <a:gd name="T71" fmla="*/ 119 h 153"/>
                  <a:gd name="T72" fmla="*/ 240 w 242"/>
                  <a:gd name="T73" fmla="*/ 109 h 153"/>
                  <a:gd name="T74" fmla="*/ 237 w 242"/>
                  <a:gd name="T75" fmla="*/ 101 h 153"/>
                  <a:gd name="T76" fmla="*/ 235 w 242"/>
                  <a:gd name="T77" fmla="*/ 93 h 153"/>
                  <a:gd name="T78" fmla="*/ 235 w 242"/>
                  <a:gd name="T79" fmla="*/ 93 h 153"/>
                  <a:gd name="T80" fmla="*/ 231 w 242"/>
                  <a:gd name="T81" fmla="*/ 87 h 153"/>
                  <a:gd name="T82" fmla="*/ 227 w 242"/>
                  <a:gd name="T83" fmla="*/ 82 h 153"/>
                  <a:gd name="T84" fmla="*/ 217 w 242"/>
                  <a:gd name="T85" fmla="*/ 74 h 153"/>
                  <a:gd name="T86" fmla="*/ 207 w 242"/>
                  <a:gd name="T87" fmla="*/ 68 h 153"/>
                  <a:gd name="T88" fmla="*/ 195 w 242"/>
                  <a:gd name="T89" fmla="*/ 59 h 153"/>
                  <a:gd name="T90" fmla="*/ 195 w 242"/>
                  <a:gd name="T91" fmla="*/ 59 h 153"/>
                  <a:gd name="T92" fmla="*/ 177 w 242"/>
                  <a:gd name="T93" fmla="*/ 43 h 153"/>
                  <a:gd name="T94" fmla="*/ 159 w 242"/>
                  <a:gd name="T95" fmla="*/ 29 h 153"/>
                  <a:gd name="T96" fmla="*/ 150 w 242"/>
                  <a:gd name="T97" fmla="*/ 23 h 153"/>
                  <a:gd name="T98" fmla="*/ 141 w 242"/>
                  <a:gd name="T99" fmla="*/ 18 h 153"/>
                  <a:gd name="T100" fmla="*/ 130 w 242"/>
                  <a:gd name="T101" fmla="*/ 13 h 153"/>
                  <a:gd name="T102" fmla="*/ 118 w 242"/>
                  <a:gd name="T103" fmla="*/ 9 h 153"/>
                  <a:gd name="T104" fmla="*/ 118 w 242"/>
                  <a:gd name="T105" fmla="*/ 9 h 153"/>
                  <a:gd name="T106" fmla="*/ 107 w 242"/>
                  <a:gd name="T107" fmla="*/ 6 h 153"/>
                  <a:gd name="T108" fmla="*/ 94 w 242"/>
                  <a:gd name="T109" fmla="*/ 4 h 153"/>
                  <a:gd name="T110" fmla="*/ 70 w 242"/>
                  <a:gd name="T111" fmla="*/ 1 h 153"/>
                  <a:gd name="T112" fmla="*/ 20 w 242"/>
                  <a:gd name="T113" fmla="*/ 0 h 153"/>
                  <a:gd name="T114" fmla="*/ 20 w 242"/>
                  <a:gd name="T115" fmla="*/ 0 h 153"/>
                  <a:gd name="T116" fmla="*/ 11 w 242"/>
                  <a:gd name="T117" fmla="*/ 0 h 153"/>
                  <a:gd name="T118" fmla="*/ 6 w 242"/>
                  <a:gd name="T119" fmla="*/ 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2" h="153">
                    <a:moveTo>
                      <a:pt x="6" y="1"/>
                    </a:moveTo>
                    <a:lnTo>
                      <a:pt x="6" y="1"/>
                    </a:lnTo>
                    <a:lnTo>
                      <a:pt x="3" y="3"/>
                    </a:lnTo>
                    <a:lnTo>
                      <a:pt x="1" y="5"/>
                    </a:lnTo>
                    <a:lnTo>
                      <a:pt x="0" y="8"/>
                    </a:lnTo>
                    <a:lnTo>
                      <a:pt x="0" y="10"/>
                    </a:lnTo>
                    <a:lnTo>
                      <a:pt x="1" y="17"/>
                    </a:lnTo>
                    <a:lnTo>
                      <a:pt x="3" y="24"/>
                    </a:lnTo>
                    <a:lnTo>
                      <a:pt x="12" y="38"/>
                    </a:lnTo>
                    <a:lnTo>
                      <a:pt x="21" y="51"/>
                    </a:lnTo>
                    <a:lnTo>
                      <a:pt x="21" y="51"/>
                    </a:lnTo>
                    <a:lnTo>
                      <a:pt x="39" y="77"/>
                    </a:lnTo>
                    <a:lnTo>
                      <a:pt x="49" y="89"/>
                    </a:lnTo>
                    <a:lnTo>
                      <a:pt x="60" y="101"/>
                    </a:lnTo>
                    <a:lnTo>
                      <a:pt x="60" y="101"/>
                    </a:lnTo>
                    <a:lnTo>
                      <a:pt x="74" y="111"/>
                    </a:lnTo>
                    <a:lnTo>
                      <a:pt x="86" y="119"/>
                    </a:lnTo>
                    <a:lnTo>
                      <a:pt x="99" y="124"/>
                    </a:lnTo>
                    <a:lnTo>
                      <a:pt x="112" y="126"/>
                    </a:lnTo>
                    <a:lnTo>
                      <a:pt x="140" y="132"/>
                    </a:lnTo>
                    <a:lnTo>
                      <a:pt x="155" y="134"/>
                    </a:lnTo>
                    <a:lnTo>
                      <a:pt x="171" y="138"/>
                    </a:lnTo>
                    <a:lnTo>
                      <a:pt x="171" y="138"/>
                    </a:lnTo>
                    <a:lnTo>
                      <a:pt x="184" y="142"/>
                    </a:lnTo>
                    <a:lnTo>
                      <a:pt x="198" y="148"/>
                    </a:lnTo>
                    <a:lnTo>
                      <a:pt x="210" y="152"/>
                    </a:lnTo>
                    <a:lnTo>
                      <a:pt x="218" y="153"/>
                    </a:lnTo>
                    <a:lnTo>
                      <a:pt x="224" y="153"/>
                    </a:lnTo>
                    <a:lnTo>
                      <a:pt x="224" y="153"/>
                    </a:lnTo>
                    <a:lnTo>
                      <a:pt x="229" y="152"/>
                    </a:lnTo>
                    <a:lnTo>
                      <a:pt x="233" y="151"/>
                    </a:lnTo>
                    <a:lnTo>
                      <a:pt x="236" y="148"/>
                    </a:lnTo>
                    <a:lnTo>
                      <a:pt x="238" y="144"/>
                    </a:lnTo>
                    <a:lnTo>
                      <a:pt x="241" y="137"/>
                    </a:lnTo>
                    <a:lnTo>
                      <a:pt x="242" y="128"/>
                    </a:lnTo>
                    <a:lnTo>
                      <a:pt x="241" y="119"/>
                    </a:lnTo>
                    <a:lnTo>
                      <a:pt x="240" y="109"/>
                    </a:lnTo>
                    <a:lnTo>
                      <a:pt x="237" y="101"/>
                    </a:lnTo>
                    <a:lnTo>
                      <a:pt x="235" y="93"/>
                    </a:lnTo>
                    <a:lnTo>
                      <a:pt x="235" y="93"/>
                    </a:lnTo>
                    <a:lnTo>
                      <a:pt x="231" y="87"/>
                    </a:lnTo>
                    <a:lnTo>
                      <a:pt x="227" y="82"/>
                    </a:lnTo>
                    <a:lnTo>
                      <a:pt x="217" y="74"/>
                    </a:lnTo>
                    <a:lnTo>
                      <a:pt x="207" y="68"/>
                    </a:lnTo>
                    <a:lnTo>
                      <a:pt x="195" y="59"/>
                    </a:lnTo>
                    <a:lnTo>
                      <a:pt x="195" y="59"/>
                    </a:lnTo>
                    <a:lnTo>
                      <a:pt x="177" y="43"/>
                    </a:lnTo>
                    <a:lnTo>
                      <a:pt x="159" y="29"/>
                    </a:lnTo>
                    <a:lnTo>
                      <a:pt x="150" y="23"/>
                    </a:lnTo>
                    <a:lnTo>
                      <a:pt x="141" y="18"/>
                    </a:lnTo>
                    <a:lnTo>
                      <a:pt x="130" y="13"/>
                    </a:lnTo>
                    <a:lnTo>
                      <a:pt x="118" y="9"/>
                    </a:lnTo>
                    <a:lnTo>
                      <a:pt x="118" y="9"/>
                    </a:lnTo>
                    <a:lnTo>
                      <a:pt x="107" y="6"/>
                    </a:lnTo>
                    <a:lnTo>
                      <a:pt x="94" y="4"/>
                    </a:lnTo>
                    <a:lnTo>
                      <a:pt x="70" y="1"/>
                    </a:lnTo>
                    <a:lnTo>
                      <a:pt x="20" y="0"/>
                    </a:lnTo>
                    <a:lnTo>
                      <a:pt x="20" y="0"/>
                    </a:lnTo>
                    <a:lnTo>
                      <a:pt x="11" y="0"/>
                    </a:lnTo>
                    <a:lnTo>
                      <a:pt x="6"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63" name="Freeform 15">
                <a:extLst>
                  <a:ext uri="{FF2B5EF4-FFF2-40B4-BE49-F238E27FC236}">
                    <a16:creationId xmlns:a16="http://schemas.microsoft.com/office/drawing/2014/main" id="{F92CDFE2-2DEE-4550-9C4B-1BCBD1BE8F86}"/>
                  </a:ext>
                </a:extLst>
              </p:cNvPr>
              <p:cNvSpPr>
                <a:spLocks/>
              </p:cNvSpPr>
              <p:nvPr/>
            </p:nvSpPr>
            <p:spPr bwMode="auto">
              <a:xfrm>
                <a:off x="6151401" y="3794282"/>
                <a:ext cx="468313" cy="422275"/>
              </a:xfrm>
              <a:custGeom>
                <a:avLst/>
                <a:gdLst>
                  <a:gd name="T0" fmla="*/ 47 w 295"/>
                  <a:gd name="T1" fmla="*/ 5 h 266"/>
                  <a:gd name="T2" fmla="*/ 30 w 295"/>
                  <a:gd name="T3" fmla="*/ 12 h 266"/>
                  <a:gd name="T4" fmla="*/ 21 w 295"/>
                  <a:gd name="T5" fmla="*/ 17 h 266"/>
                  <a:gd name="T6" fmla="*/ 8 w 295"/>
                  <a:gd name="T7" fmla="*/ 31 h 266"/>
                  <a:gd name="T8" fmla="*/ 0 w 295"/>
                  <a:gd name="T9" fmla="*/ 46 h 266"/>
                  <a:gd name="T10" fmla="*/ 1 w 295"/>
                  <a:gd name="T11" fmla="*/ 64 h 266"/>
                  <a:gd name="T12" fmla="*/ 5 w 295"/>
                  <a:gd name="T13" fmla="*/ 75 h 266"/>
                  <a:gd name="T14" fmla="*/ 10 w 295"/>
                  <a:gd name="T15" fmla="*/ 84 h 266"/>
                  <a:gd name="T16" fmla="*/ 18 w 295"/>
                  <a:gd name="T17" fmla="*/ 89 h 266"/>
                  <a:gd name="T18" fmla="*/ 37 w 295"/>
                  <a:gd name="T19" fmla="*/ 95 h 266"/>
                  <a:gd name="T20" fmla="*/ 59 w 295"/>
                  <a:gd name="T21" fmla="*/ 95 h 266"/>
                  <a:gd name="T22" fmla="*/ 78 w 295"/>
                  <a:gd name="T23" fmla="*/ 93 h 266"/>
                  <a:gd name="T24" fmla="*/ 125 w 295"/>
                  <a:gd name="T25" fmla="*/ 93 h 266"/>
                  <a:gd name="T26" fmla="*/ 137 w 295"/>
                  <a:gd name="T27" fmla="*/ 95 h 266"/>
                  <a:gd name="T28" fmla="*/ 151 w 295"/>
                  <a:gd name="T29" fmla="*/ 101 h 266"/>
                  <a:gd name="T30" fmla="*/ 160 w 295"/>
                  <a:gd name="T31" fmla="*/ 107 h 266"/>
                  <a:gd name="T32" fmla="*/ 176 w 295"/>
                  <a:gd name="T33" fmla="*/ 115 h 266"/>
                  <a:gd name="T34" fmla="*/ 183 w 295"/>
                  <a:gd name="T35" fmla="*/ 115 h 266"/>
                  <a:gd name="T36" fmla="*/ 189 w 295"/>
                  <a:gd name="T37" fmla="*/ 110 h 266"/>
                  <a:gd name="T38" fmla="*/ 197 w 295"/>
                  <a:gd name="T39" fmla="*/ 100 h 266"/>
                  <a:gd name="T40" fmla="*/ 203 w 295"/>
                  <a:gd name="T41" fmla="*/ 88 h 266"/>
                  <a:gd name="T42" fmla="*/ 208 w 295"/>
                  <a:gd name="T43" fmla="*/ 79 h 266"/>
                  <a:gd name="T44" fmla="*/ 215 w 295"/>
                  <a:gd name="T45" fmla="*/ 77 h 266"/>
                  <a:gd name="T46" fmla="*/ 217 w 295"/>
                  <a:gd name="T47" fmla="*/ 78 h 266"/>
                  <a:gd name="T48" fmla="*/ 221 w 295"/>
                  <a:gd name="T49" fmla="*/ 86 h 266"/>
                  <a:gd name="T50" fmla="*/ 224 w 295"/>
                  <a:gd name="T51" fmla="*/ 98 h 266"/>
                  <a:gd name="T52" fmla="*/ 224 w 295"/>
                  <a:gd name="T53" fmla="*/ 124 h 266"/>
                  <a:gd name="T54" fmla="*/ 221 w 295"/>
                  <a:gd name="T55" fmla="*/ 137 h 266"/>
                  <a:gd name="T56" fmla="*/ 207 w 295"/>
                  <a:gd name="T57" fmla="*/ 172 h 266"/>
                  <a:gd name="T58" fmla="*/ 188 w 295"/>
                  <a:gd name="T59" fmla="*/ 206 h 266"/>
                  <a:gd name="T60" fmla="*/ 182 w 295"/>
                  <a:gd name="T61" fmla="*/ 221 h 266"/>
                  <a:gd name="T62" fmla="*/ 180 w 295"/>
                  <a:gd name="T63" fmla="*/ 238 h 266"/>
                  <a:gd name="T64" fmla="*/ 185 w 295"/>
                  <a:gd name="T65" fmla="*/ 253 h 266"/>
                  <a:gd name="T66" fmla="*/ 198 w 295"/>
                  <a:gd name="T67" fmla="*/ 263 h 266"/>
                  <a:gd name="T68" fmla="*/ 205 w 295"/>
                  <a:gd name="T69" fmla="*/ 264 h 266"/>
                  <a:gd name="T70" fmla="*/ 220 w 295"/>
                  <a:gd name="T71" fmla="*/ 264 h 266"/>
                  <a:gd name="T72" fmla="*/ 238 w 295"/>
                  <a:gd name="T73" fmla="*/ 257 h 266"/>
                  <a:gd name="T74" fmla="*/ 253 w 295"/>
                  <a:gd name="T75" fmla="*/ 243 h 266"/>
                  <a:gd name="T76" fmla="*/ 267 w 295"/>
                  <a:gd name="T77" fmla="*/ 226 h 266"/>
                  <a:gd name="T78" fmla="*/ 286 w 295"/>
                  <a:gd name="T79" fmla="*/ 199 h 266"/>
                  <a:gd name="T80" fmla="*/ 293 w 295"/>
                  <a:gd name="T81" fmla="*/ 184 h 266"/>
                  <a:gd name="T82" fmla="*/ 295 w 295"/>
                  <a:gd name="T83" fmla="*/ 167 h 266"/>
                  <a:gd name="T84" fmla="*/ 295 w 295"/>
                  <a:gd name="T85" fmla="*/ 153 h 266"/>
                  <a:gd name="T86" fmla="*/ 290 w 295"/>
                  <a:gd name="T87" fmla="*/ 110 h 266"/>
                  <a:gd name="T88" fmla="*/ 288 w 295"/>
                  <a:gd name="T89" fmla="*/ 97 h 266"/>
                  <a:gd name="T90" fmla="*/ 284 w 295"/>
                  <a:gd name="T91" fmla="*/ 77 h 266"/>
                  <a:gd name="T92" fmla="*/ 277 w 295"/>
                  <a:gd name="T93" fmla="*/ 65 h 266"/>
                  <a:gd name="T94" fmla="*/ 274 w 295"/>
                  <a:gd name="T95" fmla="*/ 60 h 266"/>
                  <a:gd name="T96" fmla="*/ 263 w 295"/>
                  <a:gd name="T97" fmla="*/ 55 h 266"/>
                  <a:gd name="T98" fmla="*/ 253 w 295"/>
                  <a:gd name="T99" fmla="*/ 55 h 266"/>
                  <a:gd name="T100" fmla="*/ 235 w 295"/>
                  <a:gd name="T101" fmla="*/ 55 h 266"/>
                  <a:gd name="T102" fmla="*/ 230 w 295"/>
                  <a:gd name="T103" fmla="*/ 55 h 266"/>
                  <a:gd name="T104" fmla="*/ 220 w 295"/>
                  <a:gd name="T105" fmla="*/ 47 h 266"/>
                  <a:gd name="T106" fmla="*/ 215 w 295"/>
                  <a:gd name="T107" fmla="*/ 36 h 266"/>
                  <a:gd name="T108" fmla="*/ 208 w 295"/>
                  <a:gd name="T109" fmla="*/ 18 h 266"/>
                  <a:gd name="T110" fmla="*/ 203 w 295"/>
                  <a:gd name="T111" fmla="*/ 14 h 266"/>
                  <a:gd name="T112" fmla="*/ 185 w 295"/>
                  <a:gd name="T113" fmla="*/ 6 h 266"/>
                  <a:gd name="T114" fmla="*/ 164 w 295"/>
                  <a:gd name="T115" fmla="*/ 3 h 266"/>
                  <a:gd name="T116" fmla="*/ 122 w 295"/>
                  <a:gd name="T117" fmla="*/ 0 h 266"/>
                  <a:gd name="T118" fmla="*/ 78 w 295"/>
                  <a:gd name="T119" fmla="*/ 1 h 266"/>
                  <a:gd name="T120" fmla="*/ 47 w 295"/>
                  <a:gd name="T121" fmla="*/ 5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5" h="266">
                    <a:moveTo>
                      <a:pt x="47" y="5"/>
                    </a:moveTo>
                    <a:lnTo>
                      <a:pt x="47" y="5"/>
                    </a:lnTo>
                    <a:lnTo>
                      <a:pt x="37" y="8"/>
                    </a:lnTo>
                    <a:lnTo>
                      <a:pt x="30" y="12"/>
                    </a:lnTo>
                    <a:lnTo>
                      <a:pt x="21" y="17"/>
                    </a:lnTo>
                    <a:lnTo>
                      <a:pt x="21" y="17"/>
                    </a:lnTo>
                    <a:lnTo>
                      <a:pt x="12" y="26"/>
                    </a:lnTo>
                    <a:lnTo>
                      <a:pt x="8" y="31"/>
                    </a:lnTo>
                    <a:lnTo>
                      <a:pt x="4" y="38"/>
                    </a:lnTo>
                    <a:lnTo>
                      <a:pt x="0" y="46"/>
                    </a:lnTo>
                    <a:lnTo>
                      <a:pt x="0" y="55"/>
                    </a:lnTo>
                    <a:lnTo>
                      <a:pt x="1" y="64"/>
                    </a:lnTo>
                    <a:lnTo>
                      <a:pt x="5" y="75"/>
                    </a:lnTo>
                    <a:lnTo>
                      <a:pt x="5" y="75"/>
                    </a:lnTo>
                    <a:lnTo>
                      <a:pt x="8" y="81"/>
                    </a:lnTo>
                    <a:lnTo>
                      <a:pt x="10" y="84"/>
                    </a:lnTo>
                    <a:lnTo>
                      <a:pt x="14" y="87"/>
                    </a:lnTo>
                    <a:lnTo>
                      <a:pt x="18" y="89"/>
                    </a:lnTo>
                    <a:lnTo>
                      <a:pt x="27" y="93"/>
                    </a:lnTo>
                    <a:lnTo>
                      <a:pt x="37" y="95"/>
                    </a:lnTo>
                    <a:lnTo>
                      <a:pt x="47" y="95"/>
                    </a:lnTo>
                    <a:lnTo>
                      <a:pt x="59" y="95"/>
                    </a:lnTo>
                    <a:lnTo>
                      <a:pt x="78" y="93"/>
                    </a:lnTo>
                    <a:lnTo>
                      <a:pt x="78" y="93"/>
                    </a:lnTo>
                    <a:lnTo>
                      <a:pt x="102" y="93"/>
                    </a:lnTo>
                    <a:lnTo>
                      <a:pt x="125" y="93"/>
                    </a:lnTo>
                    <a:lnTo>
                      <a:pt x="125" y="93"/>
                    </a:lnTo>
                    <a:lnTo>
                      <a:pt x="137" y="95"/>
                    </a:lnTo>
                    <a:lnTo>
                      <a:pt x="145" y="97"/>
                    </a:lnTo>
                    <a:lnTo>
                      <a:pt x="151" y="101"/>
                    </a:lnTo>
                    <a:lnTo>
                      <a:pt x="160" y="107"/>
                    </a:lnTo>
                    <a:lnTo>
                      <a:pt x="160" y="107"/>
                    </a:lnTo>
                    <a:lnTo>
                      <a:pt x="169" y="112"/>
                    </a:lnTo>
                    <a:lnTo>
                      <a:pt x="176" y="115"/>
                    </a:lnTo>
                    <a:lnTo>
                      <a:pt x="180" y="115"/>
                    </a:lnTo>
                    <a:lnTo>
                      <a:pt x="183" y="115"/>
                    </a:lnTo>
                    <a:lnTo>
                      <a:pt x="189" y="110"/>
                    </a:lnTo>
                    <a:lnTo>
                      <a:pt x="189" y="110"/>
                    </a:lnTo>
                    <a:lnTo>
                      <a:pt x="194" y="105"/>
                    </a:lnTo>
                    <a:lnTo>
                      <a:pt x="197" y="100"/>
                    </a:lnTo>
                    <a:lnTo>
                      <a:pt x="203" y="88"/>
                    </a:lnTo>
                    <a:lnTo>
                      <a:pt x="203" y="88"/>
                    </a:lnTo>
                    <a:lnTo>
                      <a:pt x="205" y="84"/>
                    </a:lnTo>
                    <a:lnTo>
                      <a:pt x="208" y="79"/>
                    </a:lnTo>
                    <a:lnTo>
                      <a:pt x="212" y="77"/>
                    </a:lnTo>
                    <a:lnTo>
                      <a:pt x="215" y="77"/>
                    </a:lnTo>
                    <a:lnTo>
                      <a:pt x="217" y="78"/>
                    </a:lnTo>
                    <a:lnTo>
                      <a:pt x="217" y="78"/>
                    </a:lnTo>
                    <a:lnTo>
                      <a:pt x="220" y="82"/>
                    </a:lnTo>
                    <a:lnTo>
                      <a:pt x="221" y="86"/>
                    </a:lnTo>
                    <a:lnTo>
                      <a:pt x="221" y="86"/>
                    </a:lnTo>
                    <a:lnTo>
                      <a:pt x="224" y="98"/>
                    </a:lnTo>
                    <a:lnTo>
                      <a:pt x="225" y="111"/>
                    </a:lnTo>
                    <a:lnTo>
                      <a:pt x="224" y="124"/>
                    </a:lnTo>
                    <a:lnTo>
                      <a:pt x="221" y="137"/>
                    </a:lnTo>
                    <a:lnTo>
                      <a:pt x="221" y="137"/>
                    </a:lnTo>
                    <a:lnTo>
                      <a:pt x="215" y="156"/>
                    </a:lnTo>
                    <a:lnTo>
                      <a:pt x="207" y="172"/>
                    </a:lnTo>
                    <a:lnTo>
                      <a:pt x="188" y="206"/>
                    </a:lnTo>
                    <a:lnTo>
                      <a:pt x="188" y="206"/>
                    </a:lnTo>
                    <a:lnTo>
                      <a:pt x="184" y="213"/>
                    </a:lnTo>
                    <a:lnTo>
                      <a:pt x="182" y="221"/>
                    </a:lnTo>
                    <a:lnTo>
                      <a:pt x="180" y="229"/>
                    </a:lnTo>
                    <a:lnTo>
                      <a:pt x="180" y="238"/>
                    </a:lnTo>
                    <a:lnTo>
                      <a:pt x="182" y="245"/>
                    </a:lnTo>
                    <a:lnTo>
                      <a:pt x="185" y="253"/>
                    </a:lnTo>
                    <a:lnTo>
                      <a:pt x="191" y="259"/>
                    </a:lnTo>
                    <a:lnTo>
                      <a:pt x="198" y="263"/>
                    </a:lnTo>
                    <a:lnTo>
                      <a:pt x="198" y="263"/>
                    </a:lnTo>
                    <a:lnTo>
                      <a:pt x="205" y="264"/>
                    </a:lnTo>
                    <a:lnTo>
                      <a:pt x="210" y="266"/>
                    </a:lnTo>
                    <a:lnTo>
                      <a:pt x="220" y="264"/>
                    </a:lnTo>
                    <a:lnTo>
                      <a:pt x="229" y="262"/>
                    </a:lnTo>
                    <a:lnTo>
                      <a:pt x="238" y="257"/>
                    </a:lnTo>
                    <a:lnTo>
                      <a:pt x="245" y="250"/>
                    </a:lnTo>
                    <a:lnTo>
                      <a:pt x="253" y="243"/>
                    </a:lnTo>
                    <a:lnTo>
                      <a:pt x="267" y="226"/>
                    </a:lnTo>
                    <a:lnTo>
                      <a:pt x="267" y="226"/>
                    </a:lnTo>
                    <a:lnTo>
                      <a:pt x="277" y="212"/>
                    </a:lnTo>
                    <a:lnTo>
                      <a:pt x="286" y="199"/>
                    </a:lnTo>
                    <a:lnTo>
                      <a:pt x="290" y="192"/>
                    </a:lnTo>
                    <a:lnTo>
                      <a:pt x="293" y="184"/>
                    </a:lnTo>
                    <a:lnTo>
                      <a:pt x="294" y="176"/>
                    </a:lnTo>
                    <a:lnTo>
                      <a:pt x="295" y="167"/>
                    </a:lnTo>
                    <a:lnTo>
                      <a:pt x="295" y="167"/>
                    </a:lnTo>
                    <a:lnTo>
                      <a:pt x="295" y="153"/>
                    </a:lnTo>
                    <a:lnTo>
                      <a:pt x="294" y="139"/>
                    </a:lnTo>
                    <a:lnTo>
                      <a:pt x="290" y="110"/>
                    </a:lnTo>
                    <a:lnTo>
                      <a:pt x="290" y="110"/>
                    </a:lnTo>
                    <a:lnTo>
                      <a:pt x="288" y="97"/>
                    </a:lnTo>
                    <a:lnTo>
                      <a:pt x="285" y="83"/>
                    </a:lnTo>
                    <a:lnTo>
                      <a:pt x="284" y="77"/>
                    </a:lnTo>
                    <a:lnTo>
                      <a:pt x="281" y="70"/>
                    </a:lnTo>
                    <a:lnTo>
                      <a:pt x="277" y="65"/>
                    </a:lnTo>
                    <a:lnTo>
                      <a:pt x="274" y="60"/>
                    </a:lnTo>
                    <a:lnTo>
                      <a:pt x="274" y="60"/>
                    </a:lnTo>
                    <a:lnTo>
                      <a:pt x="268" y="56"/>
                    </a:lnTo>
                    <a:lnTo>
                      <a:pt x="263" y="55"/>
                    </a:lnTo>
                    <a:lnTo>
                      <a:pt x="258" y="55"/>
                    </a:lnTo>
                    <a:lnTo>
                      <a:pt x="253" y="55"/>
                    </a:lnTo>
                    <a:lnTo>
                      <a:pt x="240" y="55"/>
                    </a:lnTo>
                    <a:lnTo>
                      <a:pt x="235" y="55"/>
                    </a:lnTo>
                    <a:lnTo>
                      <a:pt x="230" y="55"/>
                    </a:lnTo>
                    <a:lnTo>
                      <a:pt x="230" y="55"/>
                    </a:lnTo>
                    <a:lnTo>
                      <a:pt x="224" y="51"/>
                    </a:lnTo>
                    <a:lnTo>
                      <a:pt x="220" y="47"/>
                    </a:lnTo>
                    <a:lnTo>
                      <a:pt x="217" y="42"/>
                    </a:lnTo>
                    <a:lnTo>
                      <a:pt x="215" y="36"/>
                    </a:lnTo>
                    <a:lnTo>
                      <a:pt x="211" y="23"/>
                    </a:lnTo>
                    <a:lnTo>
                      <a:pt x="208" y="18"/>
                    </a:lnTo>
                    <a:lnTo>
                      <a:pt x="203" y="14"/>
                    </a:lnTo>
                    <a:lnTo>
                      <a:pt x="203" y="14"/>
                    </a:lnTo>
                    <a:lnTo>
                      <a:pt x="196" y="9"/>
                    </a:lnTo>
                    <a:lnTo>
                      <a:pt x="185" y="6"/>
                    </a:lnTo>
                    <a:lnTo>
                      <a:pt x="175" y="4"/>
                    </a:lnTo>
                    <a:lnTo>
                      <a:pt x="164" y="3"/>
                    </a:lnTo>
                    <a:lnTo>
                      <a:pt x="141" y="0"/>
                    </a:lnTo>
                    <a:lnTo>
                      <a:pt x="122" y="0"/>
                    </a:lnTo>
                    <a:lnTo>
                      <a:pt x="122" y="0"/>
                    </a:lnTo>
                    <a:lnTo>
                      <a:pt x="78" y="1"/>
                    </a:lnTo>
                    <a:lnTo>
                      <a:pt x="60" y="3"/>
                    </a:lnTo>
                    <a:lnTo>
                      <a:pt x="47" y="5"/>
                    </a:lnTo>
                    <a:close/>
                  </a:path>
                </a:pathLst>
              </a:custGeom>
              <a:solidFill>
                <a:srgbClr val="977FAF"/>
              </a:solidFill>
              <a:ln>
                <a:noFill/>
              </a:ln>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65" name="Freeform 16">
                <a:extLst>
                  <a:ext uri="{FF2B5EF4-FFF2-40B4-BE49-F238E27FC236}">
                    <a16:creationId xmlns:a16="http://schemas.microsoft.com/office/drawing/2014/main" id="{0F6DD3A0-B85B-427E-A558-B30FF41342A1}"/>
                  </a:ext>
                </a:extLst>
              </p:cNvPr>
              <p:cNvSpPr>
                <a:spLocks/>
              </p:cNvSpPr>
              <p:nvPr/>
            </p:nvSpPr>
            <p:spPr bwMode="auto">
              <a:xfrm>
                <a:off x="6168073" y="3819525"/>
                <a:ext cx="468313" cy="422275"/>
              </a:xfrm>
              <a:custGeom>
                <a:avLst/>
                <a:gdLst>
                  <a:gd name="T0" fmla="*/ 47 w 295"/>
                  <a:gd name="T1" fmla="*/ 5 h 266"/>
                  <a:gd name="T2" fmla="*/ 30 w 295"/>
                  <a:gd name="T3" fmla="*/ 12 h 266"/>
                  <a:gd name="T4" fmla="*/ 21 w 295"/>
                  <a:gd name="T5" fmla="*/ 17 h 266"/>
                  <a:gd name="T6" fmla="*/ 8 w 295"/>
                  <a:gd name="T7" fmla="*/ 31 h 266"/>
                  <a:gd name="T8" fmla="*/ 0 w 295"/>
                  <a:gd name="T9" fmla="*/ 46 h 266"/>
                  <a:gd name="T10" fmla="*/ 1 w 295"/>
                  <a:gd name="T11" fmla="*/ 64 h 266"/>
                  <a:gd name="T12" fmla="*/ 5 w 295"/>
                  <a:gd name="T13" fmla="*/ 75 h 266"/>
                  <a:gd name="T14" fmla="*/ 10 w 295"/>
                  <a:gd name="T15" fmla="*/ 84 h 266"/>
                  <a:gd name="T16" fmla="*/ 18 w 295"/>
                  <a:gd name="T17" fmla="*/ 89 h 266"/>
                  <a:gd name="T18" fmla="*/ 37 w 295"/>
                  <a:gd name="T19" fmla="*/ 95 h 266"/>
                  <a:gd name="T20" fmla="*/ 59 w 295"/>
                  <a:gd name="T21" fmla="*/ 95 h 266"/>
                  <a:gd name="T22" fmla="*/ 78 w 295"/>
                  <a:gd name="T23" fmla="*/ 93 h 266"/>
                  <a:gd name="T24" fmla="*/ 125 w 295"/>
                  <a:gd name="T25" fmla="*/ 93 h 266"/>
                  <a:gd name="T26" fmla="*/ 137 w 295"/>
                  <a:gd name="T27" fmla="*/ 95 h 266"/>
                  <a:gd name="T28" fmla="*/ 151 w 295"/>
                  <a:gd name="T29" fmla="*/ 101 h 266"/>
                  <a:gd name="T30" fmla="*/ 160 w 295"/>
                  <a:gd name="T31" fmla="*/ 107 h 266"/>
                  <a:gd name="T32" fmla="*/ 176 w 295"/>
                  <a:gd name="T33" fmla="*/ 115 h 266"/>
                  <a:gd name="T34" fmla="*/ 183 w 295"/>
                  <a:gd name="T35" fmla="*/ 115 h 266"/>
                  <a:gd name="T36" fmla="*/ 189 w 295"/>
                  <a:gd name="T37" fmla="*/ 110 h 266"/>
                  <a:gd name="T38" fmla="*/ 197 w 295"/>
                  <a:gd name="T39" fmla="*/ 100 h 266"/>
                  <a:gd name="T40" fmla="*/ 203 w 295"/>
                  <a:gd name="T41" fmla="*/ 88 h 266"/>
                  <a:gd name="T42" fmla="*/ 208 w 295"/>
                  <a:gd name="T43" fmla="*/ 79 h 266"/>
                  <a:gd name="T44" fmla="*/ 215 w 295"/>
                  <a:gd name="T45" fmla="*/ 77 h 266"/>
                  <a:gd name="T46" fmla="*/ 217 w 295"/>
                  <a:gd name="T47" fmla="*/ 78 h 266"/>
                  <a:gd name="T48" fmla="*/ 221 w 295"/>
                  <a:gd name="T49" fmla="*/ 86 h 266"/>
                  <a:gd name="T50" fmla="*/ 224 w 295"/>
                  <a:gd name="T51" fmla="*/ 98 h 266"/>
                  <a:gd name="T52" fmla="*/ 224 w 295"/>
                  <a:gd name="T53" fmla="*/ 124 h 266"/>
                  <a:gd name="T54" fmla="*/ 221 w 295"/>
                  <a:gd name="T55" fmla="*/ 137 h 266"/>
                  <a:gd name="T56" fmla="*/ 207 w 295"/>
                  <a:gd name="T57" fmla="*/ 172 h 266"/>
                  <a:gd name="T58" fmla="*/ 188 w 295"/>
                  <a:gd name="T59" fmla="*/ 206 h 266"/>
                  <a:gd name="T60" fmla="*/ 182 w 295"/>
                  <a:gd name="T61" fmla="*/ 221 h 266"/>
                  <a:gd name="T62" fmla="*/ 180 w 295"/>
                  <a:gd name="T63" fmla="*/ 238 h 266"/>
                  <a:gd name="T64" fmla="*/ 185 w 295"/>
                  <a:gd name="T65" fmla="*/ 253 h 266"/>
                  <a:gd name="T66" fmla="*/ 198 w 295"/>
                  <a:gd name="T67" fmla="*/ 263 h 266"/>
                  <a:gd name="T68" fmla="*/ 205 w 295"/>
                  <a:gd name="T69" fmla="*/ 264 h 266"/>
                  <a:gd name="T70" fmla="*/ 220 w 295"/>
                  <a:gd name="T71" fmla="*/ 264 h 266"/>
                  <a:gd name="T72" fmla="*/ 238 w 295"/>
                  <a:gd name="T73" fmla="*/ 257 h 266"/>
                  <a:gd name="T74" fmla="*/ 253 w 295"/>
                  <a:gd name="T75" fmla="*/ 243 h 266"/>
                  <a:gd name="T76" fmla="*/ 267 w 295"/>
                  <a:gd name="T77" fmla="*/ 226 h 266"/>
                  <a:gd name="T78" fmla="*/ 286 w 295"/>
                  <a:gd name="T79" fmla="*/ 199 h 266"/>
                  <a:gd name="T80" fmla="*/ 293 w 295"/>
                  <a:gd name="T81" fmla="*/ 184 h 266"/>
                  <a:gd name="T82" fmla="*/ 295 w 295"/>
                  <a:gd name="T83" fmla="*/ 167 h 266"/>
                  <a:gd name="T84" fmla="*/ 295 w 295"/>
                  <a:gd name="T85" fmla="*/ 153 h 266"/>
                  <a:gd name="T86" fmla="*/ 290 w 295"/>
                  <a:gd name="T87" fmla="*/ 110 h 266"/>
                  <a:gd name="T88" fmla="*/ 288 w 295"/>
                  <a:gd name="T89" fmla="*/ 97 h 266"/>
                  <a:gd name="T90" fmla="*/ 284 w 295"/>
                  <a:gd name="T91" fmla="*/ 77 h 266"/>
                  <a:gd name="T92" fmla="*/ 277 w 295"/>
                  <a:gd name="T93" fmla="*/ 65 h 266"/>
                  <a:gd name="T94" fmla="*/ 274 w 295"/>
                  <a:gd name="T95" fmla="*/ 60 h 266"/>
                  <a:gd name="T96" fmla="*/ 263 w 295"/>
                  <a:gd name="T97" fmla="*/ 55 h 266"/>
                  <a:gd name="T98" fmla="*/ 253 w 295"/>
                  <a:gd name="T99" fmla="*/ 55 h 266"/>
                  <a:gd name="T100" fmla="*/ 235 w 295"/>
                  <a:gd name="T101" fmla="*/ 55 h 266"/>
                  <a:gd name="T102" fmla="*/ 230 w 295"/>
                  <a:gd name="T103" fmla="*/ 55 h 266"/>
                  <a:gd name="T104" fmla="*/ 220 w 295"/>
                  <a:gd name="T105" fmla="*/ 47 h 266"/>
                  <a:gd name="T106" fmla="*/ 215 w 295"/>
                  <a:gd name="T107" fmla="*/ 36 h 266"/>
                  <a:gd name="T108" fmla="*/ 208 w 295"/>
                  <a:gd name="T109" fmla="*/ 18 h 266"/>
                  <a:gd name="T110" fmla="*/ 203 w 295"/>
                  <a:gd name="T111" fmla="*/ 14 h 266"/>
                  <a:gd name="T112" fmla="*/ 185 w 295"/>
                  <a:gd name="T113" fmla="*/ 6 h 266"/>
                  <a:gd name="T114" fmla="*/ 164 w 295"/>
                  <a:gd name="T115" fmla="*/ 3 h 266"/>
                  <a:gd name="T116" fmla="*/ 122 w 295"/>
                  <a:gd name="T117" fmla="*/ 0 h 266"/>
                  <a:gd name="T118" fmla="*/ 78 w 295"/>
                  <a:gd name="T119" fmla="*/ 1 h 266"/>
                  <a:gd name="T120" fmla="*/ 47 w 295"/>
                  <a:gd name="T121" fmla="*/ 5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5" h="266">
                    <a:moveTo>
                      <a:pt x="47" y="5"/>
                    </a:moveTo>
                    <a:lnTo>
                      <a:pt x="47" y="5"/>
                    </a:lnTo>
                    <a:lnTo>
                      <a:pt x="37" y="8"/>
                    </a:lnTo>
                    <a:lnTo>
                      <a:pt x="30" y="12"/>
                    </a:lnTo>
                    <a:lnTo>
                      <a:pt x="21" y="17"/>
                    </a:lnTo>
                    <a:lnTo>
                      <a:pt x="21" y="17"/>
                    </a:lnTo>
                    <a:lnTo>
                      <a:pt x="12" y="26"/>
                    </a:lnTo>
                    <a:lnTo>
                      <a:pt x="8" y="31"/>
                    </a:lnTo>
                    <a:lnTo>
                      <a:pt x="4" y="38"/>
                    </a:lnTo>
                    <a:lnTo>
                      <a:pt x="0" y="46"/>
                    </a:lnTo>
                    <a:lnTo>
                      <a:pt x="0" y="55"/>
                    </a:lnTo>
                    <a:lnTo>
                      <a:pt x="1" y="64"/>
                    </a:lnTo>
                    <a:lnTo>
                      <a:pt x="5" y="75"/>
                    </a:lnTo>
                    <a:lnTo>
                      <a:pt x="5" y="75"/>
                    </a:lnTo>
                    <a:lnTo>
                      <a:pt x="8" y="81"/>
                    </a:lnTo>
                    <a:lnTo>
                      <a:pt x="10" y="84"/>
                    </a:lnTo>
                    <a:lnTo>
                      <a:pt x="14" y="87"/>
                    </a:lnTo>
                    <a:lnTo>
                      <a:pt x="18" y="89"/>
                    </a:lnTo>
                    <a:lnTo>
                      <a:pt x="27" y="93"/>
                    </a:lnTo>
                    <a:lnTo>
                      <a:pt x="37" y="95"/>
                    </a:lnTo>
                    <a:lnTo>
                      <a:pt x="47" y="95"/>
                    </a:lnTo>
                    <a:lnTo>
                      <a:pt x="59" y="95"/>
                    </a:lnTo>
                    <a:lnTo>
                      <a:pt x="78" y="93"/>
                    </a:lnTo>
                    <a:lnTo>
                      <a:pt x="78" y="93"/>
                    </a:lnTo>
                    <a:lnTo>
                      <a:pt x="102" y="93"/>
                    </a:lnTo>
                    <a:lnTo>
                      <a:pt x="125" y="93"/>
                    </a:lnTo>
                    <a:lnTo>
                      <a:pt x="125" y="93"/>
                    </a:lnTo>
                    <a:lnTo>
                      <a:pt x="137" y="95"/>
                    </a:lnTo>
                    <a:lnTo>
                      <a:pt x="145" y="97"/>
                    </a:lnTo>
                    <a:lnTo>
                      <a:pt x="151" y="101"/>
                    </a:lnTo>
                    <a:lnTo>
                      <a:pt x="160" y="107"/>
                    </a:lnTo>
                    <a:lnTo>
                      <a:pt x="160" y="107"/>
                    </a:lnTo>
                    <a:lnTo>
                      <a:pt x="169" y="112"/>
                    </a:lnTo>
                    <a:lnTo>
                      <a:pt x="176" y="115"/>
                    </a:lnTo>
                    <a:lnTo>
                      <a:pt x="180" y="115"/>
                    </a:lnTo>
                    <a:lnTo>
                      <a:pt x="183" y="115"/>
                    </a:lnTo>
                    <a:lnTo>
                      <a:pt x="189" y="110"/>
                    </a:lnTo>
                    <a:lnTo>
                      <a:pt x="189" y="110"/>
                    </a:lnTo>
                    <a:lnTo>
                      <a:pt x="194" y="105"/>
                    </a:lnTo>
                    <a:lnTo>
                      <a:pt x="197" y="100"/>
                    </a:lnTo>
                    <a:lnTo>
                      <a:pt x="203" y="88"/>
                    </a:lnTo>
                    <a:lnTo>
                      <a:pt x="203" y="88"/>
                    </a:lnTo>
                    <a:lnTo>
                      <a:pt x="205" y="84"/>
                    </a:lnTo>
                    <a:lnTo>
                      <a:pt x="208" y="79"/>
                    </a:lnTo>
                    <a:lnTo>
                      <a:pt x="212" y="77"/>
                    </a:lnTo>
                    <a:lnTo>
                      <a:pt x="215" y="77"/>
                    </a:lnTo>
                    <a:lnTo>
                      <a:pt x="217" y="78"/>
                    </a:lnTo>
                    <a:lnTo>
                      <a:pt x="217" y="78"/>
                    </a:lnTo>
                    <a:lnTo>
                      <a:pt x="220" y="82"/>
                    </a:lnTo>
                    <a:lnTo>
                      <a:pt x="221" y="86"/>
                    </a:lnTo>
                    <a:lnTo>
                      <a:pt x="221" y="86"/>
                    </a:lnTo>
                    <a:lnTo>
                      <a:pt x="224" y="98"/>
                    </a:lnTo>
                    <a:lnTo>
                      <a:pt x="225" y="111"/>
                    </a:lnTo>
                    <a:lnTo>
                      <a:pt x="224" y="124"/>
                    </a:lnTo>
                    <a:lnTo>
                      <a:pt x="221" y="137"/>
                    </a:lnTo>
                    <a:lnTo>
                      <a:pt x="221" y="137"/>
                    </a:lnTo>
                    <a:lnTo>
                      <a:pt x="215" y="156"/>
                    </a:lnTo>
                    <a:lnTo>
                      <a:pt x="207" y="172"/>
                    </a:lnTo>
                    <a:lnTo>
                      <a:pt x="188" y="206"/>
                    </a:lnTo>
                    <a:lnTo>
                      <a:pt x="188" y="206"/>
                    </a:lnTo>
                    <a:lnTo>
                      <a:pt x="184" y="213"/>
                    </a:lnTo>
                    <a:lnTo>
                      <a:pt x="182" y="221"/>
                    </a:lnTo>
                    <a:lnTo>
                      <a:pt x="180" y="229"/>
                    </a:lnTo>
                    <a:lnTo>
                      <a:pt x="180" y="238"/>
                    </a:lnTo>
                    <a:lnTo>
                      <a:pt x="182" y="245"/>
                    </a:lnTo>
                    <a:lnTo>
                      <a:pt x="185" y="253"/>
                    </a:lnTo>
                    <a:lnTo>
                      <a:pt x="191" y="259"/>
                    </a:lnTo>
                    <a:lnTo>
                      <a:pt x="198" y="263"/>
                    </a:lnTo>
                    <a:lnTo>
                      <a:pt x="198" y="263"/>
                    </a:lnTo>
                    <a:lnTo>
                      <a:pt x="205" y="264"/>
                    </a:lnTo>
                    <a:lnTo>
                      <a:pt x="210" y="266"/>
                    </a:lnTo>
                    <a:lnTo>
                      <a:pt x="220" y="264"/>
                    </a:lnTo>
                    <a:lnTo>
                      <a:pt x="229" y="262"/>
                    </a:lnTo>
                    <a:lnTo>
                      <a:pt x="238" y="257"/>
                    </a:lnTo>
                    <a:lnTo>
                      <a:pt x="245" y="250"/>
                    </a:lnTo>
                    <a:lnTo>
                      <a:pt x="253" y="243"/>
                    </a:lnTo>
                    <a:lnTo>
                      <a:pt x="267" y="226"/>
                    </a:lnTo>
                    <a:lnTo>
                      <a:pt x="267" y="226"/>
                    </a:lnTo>
                    <a:lnTo>
                      <a:pt x="277" y="212"/>
                    </a:lnTo>
                    <a:lnTo>
                      <a:pt x="286" y="199"/>
                    </a:lnTo>
                    <a:lnTo>
                      <a:pt x="290" y="192"/>
                    </a:lnTo>
                    <a:lnTo>
                      <a:pt x="293" y="184"/>
                    </a:lnTo>
                    <a:lnTo>
                      <a:pt x="294" y="176"/>
                    </a:lnTo>
                    <a:lnTo>
                      <a:pt x="295" y="167"/>
                    </a:lnTo>
                    <a:lnTo>
                      <a:pt x="295" y="167"/>
                    </a:lnTo>
                    <a:lnTo>
                      <a:pt x="295" y="153"/>
                    </a:lnTo>
                    <a:lnTo>
                      <a:pt x="294" y="139"/>
                    </a:lnTo>
                    <a:lnTo>
                      <a:pt x="290" y="110"/>
                    </a:lnTo>
                    <a:lnTo>
                      <a:pt x="290" y="110"/>
                    </a:lnTo>
                    <a:lnTo>
                      <a:pt x="288" y="97"/>
                    </a:lnTo>
                    <a:lnTo>
                      <a:pt x="285" y="83"/>
                    </a:lnTo>
                    <a:lnTo>
                      <a:pt x="284" y="77"/>
                    </a:lnTo>
                    <a:lnTo>
                      <a:pt x="281" y="70"/>
                    </a:lnTo>
                    <a:lnTo>
                      <a:pt x="277" y="65"/>
                    </a:lnTo>
                    <a:lnTo>
                      <a:pt x="274" y="60"/>
                    </a:lnTo>
                    <a:lnTo>
                      <a:pt x="274" y="60"/>
                    </a:lnTo>
                    <a:lnTo>
                      <a:pt x="268" y="56"/>
                    </a:lnTo>
                    <a:lnTo>
                      <a:pt x="263" y="55"/>
                    </a:lnTo>
                    <a:lnTo>
                      <a:pt x="258" y="55"/>
                    </a:lnTo>
                    <a:lnTo>
                      <a:pt x="253" y="55"/>
                    </a:lnTo>
                    <a:lnTo>
                      <a:pt x="240" y="55"/>
                    </a:lnTo>
                    <a:lnTo>
                      <a:pt x="235" y="55"/>
                    </a:lnTo>
                    <a:lnTo>
                      <a:pt x="230" y="55"/>
                    </a:lnTo>
                    <a:lnTo>
                      <a:pt x="230" y="55"/>
                    </a:lnTo>
                    <a:lnTo>
                      <a:pt x="224" y="51"/>
                    </a:lnTo>
                    <a:lnTo>
                      <a:pt x="220" y="47"/>
                    </a:lnTo>
                    <a:lnTo>
                      <a:pt x="217" y="42"/>
                    </a:lnTo>
                    <a:lnTo>
                      <a:pt x="215" y="36"/>
                    </a:lnTo>
                    <a:lnTo>
                      <a:pt x="211" y="23"/>
                    </a:lnTo>
                    <a:lnTo>
                      <a:pt x="208" y="18"/>
                    </a:lnTo>
                    <a:lnTo>
                      <a:pt x="203" y="14"/>
                    </a:lnTo>
                    <a:lnTo>
                      <a:pt x="203" y="14"/>
                    </a:lnTo>
                    <a:lnTo>
                      <a:pt x="196" y="9"/>
                    </a:lnTo>
                    <a:lnTo>
                      <a:pt x="185" y="6"/>
                    </a:lnTo>
                    <a:lnTo>
                      <a:pt x="175" y="4"/>
                    </a:lnTo>
                    <a:lnTo>
                      <a:pt x="164" y="3"/>
                    </a:lnTo>
                    <a:lnTo>
                      <a:pt x="141" y="0"/>
                    </a:lnTo>
                    <a:lnTo>
                      <a:pt x="122" y="0"/>
                    </a:lnTo>
                    <a:lnTo>
                      <a:pt x="122" y="0"/>
                    </a:lnTo>
                    <a:lnTo>
                      <a:pt x="78" y="1"/>
                    </a:lnTo>
                    <a:lnTo>
                      <a:pt x="60" y="3"/>
                    </a:lnTo>
                    <a:lnTo>
                      <a:pt x="47"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66" name="Freeform 17">
                <a:extLst>
                  <a:ext uri="{FF2B5EF4-FFF2-40B4-BE49-F238E27FC236}">
                    <a16:creationId xmlns:a16="http://schemas.microsoft.com/office/drawing/2014/main" id="{0790080B-528C-46AB-A666-1A853B7E56F6}"/>
                  </a:ext>
                </a:extLst>
              </p:cNvPr>
              <p:cNvSpPr>
                <a:spLocks/>
              </p:cNvSpPr>
              <p:nvPr/>
            </p:nvSpPr>
            <p:spPr bwMode="auto">
              <a:xfrm>
                <a:off x="6063298" y="3848100"/>
                <a:ext cx="73025" cy="73025"/>
              </a:xfrm>
              <a:custGeom>
                <a:avLst/>
                <a:gdLst>
                  <a:gd name="T0" fmla="*/ 46 w 46"/>
                  <a:gd name="T1" fmla="*/ 23 h 46"/>
                  <a:gd name="T2" fmla="*/ 46 w 46"/>
                  <a:gd name="T3" fmla="*/ 23 h 46"/>
                  <a:gd name="T4" fmla="*/ 46 w 46"/>
                  <a:gd name="T5" fmla="*/ 28 h 46"/>
                  <a:gd name="T6" fmla="*/ 45 w 46"/>
                  <a:gd name="T7" fmla="*/ 32 h 46"/>
                  <a:gd name="T8" fmla="*/ 42 w 46"/>
                  <a:gd name="T9" fmla="*/ 36 h 46"/>
                  <a:gd name="T10" fmla="*/ 39 w 46"/>
                  <a:gd name="T11" fmla="*/ 40 h 46"/>
                  <a:gd name="T12" fmla="*/ 36 w 46"/>
                  <a:gd name="T13" fmla="*/ 42 h 46"/>
                  <a:gd name="T14" fmla="*/ 32 w 46"/>
                  <a:gd name="T15" fmla="*/ 45 h 46"/>
                  <a:gd name="T16" fmla="*/ 27 w 46"/>
                  <a:gd name="T17" fmla="*/ 46 h 46"/>
                  <a:gd name="T18" fmla="*/ 23 w 46"/>
                  <a:gd name="T19" fmla="*/ 46 h 46"/>
                  <a:gd name="T20" fmla="*/ 23 w 46"/>
                  <a:gd name="T21" fmla="*/ 46 h 46"/>
                  <a:gd name="T22" fmla="*/ 18 w 46"/>
                  <a:gd name="T23" fmla="*/ 46 h 46"/>
                  <a:gd name="T24" fmla="*/ 14 w 46"/>
                  <a:gd name="T25" fmla="*/ 45 h 46"/>
                  <a:gd name="T26" fmla="*/ 10 w 46"/>
                  <a:gd name="T27" fmla="*/ 42 h 46"/>
                  <a:gd name="T28" fmla="*/ 6 w 46"/>
                  <a:gd name="T29" fmla="*/ 40 h 46"/>
                  <a:gd name="T30" fmla="*/ 4 w 46"/>
                  <a:gd name="T31" fmla="*/ 36 h 46"/>
                  <a:gd name="T32" fmla="*/ 1 w 46"/>
                  <a:gd name="T33" fmla="*/ 32 h 46"/>
                  <a:gd name="T34" fmla="*/ 0 w 46"/>
                  <a:gd name="T35" fmla="*/ 28 h 46"/>
                  <a:gd name="T36" fmla="*/ 0 w 46"/>
                  <a:gd name="T37" fmla="*/ 23 h 46"/>
                  <a:gd name="T38" fmla="*/ 0 w 46"/>
                  <a:gd name="T39" fmla="*/ 23 h 46"/>
                  <a:gd name="T40" fmla="*/ 0 w 46"/>
                  <a:gd name="T41" fmla="*/ 19 h 46"/>
                  <a:gd name="T42" fmla="*/ 1 w 46"/>
                  <a:gd name="T43" fmla="*/ 14 h 46"/>
                  <a:gd name="T44" fmla="*/ 4 w 46"/>
                  <a:gd name="T45" fmla="*/ 10 h 46"/>
                  <a:gd name="T46" fmla="*/ 6 w 46"/>
                  <a:gd name="T47" fmla="*/ 8 h 46"/>
                  <a:gd name="T48" fmla="*/ 10 w 46"/>
                  <a:gd name="T49" fmla="*/ 4 h 46"/>
                  <a:gd name="T50" fmla="*/ 14 w 46"/>
                  <a:gd name="T51" fmla="*/ 3 h 46"/>
                  <a:gd name="T52" fmla="*/ 18 w 46"/>
                  <a:gd name="T53" fmla="*/ 1 h 46"/>
                  <a:gd name="T54" fmla="*/ 23 w 46"/>
                  <a:gd name="T55" fmla="*/ 0 h 46"/>
                  <a:gd name="T56" fmla="*/ 23 w 46"/>
                  <a:gd name="T57" fmla="*/ 0 h 46"/>
                  <a:gd name="T58" fmla="*/ 27 w 46"/>
                  <a:gd name="T59" fmla="*/ 1 h 46"/>
                  <a:gd name="T60" fmla="*/ 32 w 46"/>
                  <a:gd name="T61" fmla="*/ 3 h 46"/>
                  <a:gd name="T62" fmla="*/ 36 w 46"/>
                  <a:gd name="T63" fmla="*/ 4 h 46"/>
                  <a:gd name="T64" fmla="*/ 39 w 46"/>
                  <a:gd name="T65" fmla="*/ 8 h 46"/>
                  <a:gd name="T66" fmla="*/ 42 w 46"/>
                  <a:gd name="T67" fmla="*/ 10 h 46"/>
                  <a:gd name="T68" fmla="*/ 45 w 46"/>
                  <a:gd name="T69" fmla="*/ 14 h 46"/>
                  <a:gd name="T70" fmla="*/ 46 w 46"/>
                  <a:gd name="T71" fmla="*/ 19 h 46"/>
                  <a:gd name="T72" fmla="*/ 46 w 46"/>
                  <a:gd name="T7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 h="46">
                    <a:moveTo>
                      <a:pt x="46" y="23"/>
                    </a:moveTo>
                    <a:lnTo>
                      <a:pt x="46" y="23"/>
                    </a:lnTo>
                    <a:lnTo>
                      <a:pt x="46" y="28"/>
                    </a:lnTo>
                    <a:lnTo>
                      <a:pt x="45" y="32"/>
                    </a:lnTo>
                    <a:lnTo>
                      <a:pt x="42" y="36"/>
                    </a:lnTo>
                    <a:lnTo>
                      <a:pt x="39" y="40"/>
                    </a:lnTo>
                    <a:lnTo>
                      <a:pt x="36" y="42"/>
                    </a:lnTo>
                    <a:lnTo>
                      <a:pt x="32" y="45"/>
                    </a:lnTo>
                    <a:lnTo>
                      <a:pt x="27" y="46"/>
                    </a:lnTo>
                    <a:lnTo>
                      <a:pt x="23" y="46"/>
                    </a:lnTo>
                    <a:lnTo>
                      <a:pt x="23" y="46"/>
                    </a:lnTo>
                    <a:lnTo>
                      <a:pt x="18" y="46"/>
                    </a:lnTo>
                    <a:lnTo>
                      <a:pt x="14" y="45"/>
                    </a:lnTo>
                    <a:lnTo>
                      <a:pt x="10" y="42"/>
                    </a:lnTo>
                    <a:lnTo>
                      <a:pt x="6" y="40"/>
                    </a:lnTo>
                    <a:lnTo>
                      <a:pt x="4" y="36"/>
                    </a:lnTo>
                    <a:lnTo>
                      <a:pt x="1" y="32"/>
                    </a:lnTo>
                    <a:lnTo>
                      <a:pt x="0" y="28"/>
                    </a:lnTo>
                    <a:lnTo>
                      <a:pt x="0" y="23"/>
                    </a:lnTo>
                    <a:lnTo>
                      <a:pt x="0" y="23"/>
                    </a:lnTo>
                    <a:lnTo>
                      <a:pt x="0" y="19"/>
                    </a:lnTo>
                    <a:lnTo>
                      <a:pt x="1" y="14"/>
                    </a:lnTo>
                    <a:lnTo>
                      <a:pt x="4" y="10"/>
                    </a:lnTo>
                    <a:lnTo>
                      <a:pt x="6" y="8"/>
                    </a:lnTo>
                    <a:lnTo>
                      <a:pt x="10" y="4"/>
                    </a:lnTo>
                    <a:lnTo>
                      <a:pt x="14" y="3"/>
                    </a:lnTo>
                    <a:lnTo>
                      <a:pt x="18" y="1"/>
                    </a:lnTo>
                    <a:lnTo>
                      <a:pt x="23" y="0"/>
                    </a:lnTo>
                    <a:lnTo>
                      <a:pt x="23" y="0"/>
                    </a:lnTo>
                    <a:lnTo>
                      <a:pt x="27" y="1"/>
                    </a:lnTo>
                    <a:lnTo>
                      <a:pt x="32" y="3"/>
                    </a:lnTo>
                    <a:lnTo>
                      <a:pt x="36" y="4"/>
                    </a:lnTo>
                    <a:lnTo>
                      <a:pt x="39" y="8"/>
                    </a:lnTo>
                    <a:lnTo>
                      <a:pt x="42" y="10"/>
                    </a:lnTo>
                    <a:lnTo>
                      <a:pt x="45" y="14"/>
                    </a:lnTo>
                    <a:lnTo>
                      <a:pt x="46" y="19"/>
                    </a:lnTo>
                    <a:lnTo>
                      <a:pt x="46" y="23"/>
                    </a:lnTo>
                    <a:close/>
                  </a:path>
                </a:pathLst>
              </a:custGeom>
              <a:solidFill>
                <a:srgbClr val="977FAF"/>
              </a:solidFill>
              <a:ln>
                <a:noFill/>
              </a:ln>
              <a:effectLst/>
              <a:scene3d>
                <a:camera prst="orthographicFront">
                  <a:rot lat="0" lon="0" rev="0"/>
                </a:camera>
                <a:lightRig rig="contrasting" dir="t">
                  <a:rot lat="0" lon="0" rev="7800000"/>
                </a:lightRig>
              </a:scene3d>
              <a:sp3d>
                <a:bevelT w="139700" h="1397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68" name="Freeform 18">
                <a:extLst>
                  <a:ext uri="{FF2B5EF4-FFF2-40B4-BE49-F238E27FC236}">
                    <a16:creationId xmlns:a16="http://schemas.microsoft.com/office/drawing/2014/main" id="{F09BE622-D91E-485D-BA6B-FC29F15E18A0}"/>
                  </a:ext>
                </a:extLst>
              </p:cNvPr>
              <p:cNvSpPr>
                <a:spLocks/>
              </p:cNvSpPr>
              <p:nvPr/>
            </p:nvSpPr>
            <p:spPr bwMode="auto">
              <a:xfrm>
                <a:off x="6063298" y="3848100"/>
                <a:ext cx="73025" cy="73025"/>
              </a:xfrm>
              <a:custGeom>
                <a:avLst/>
                <a:gdLst>
                  <a:gd name="T0" fmla="*/ 46 w 46"/>
                  <a:gd name="T1" fmla="*/ 23 h 46"/>
                  <a:gd name="T2" fmla="*/ 46 w 46"/>
                  <a:gd name="T3" fmla="*/ 23 h 46"/>
                  <a:gd name="T4" fmla="*/ 46 w 46"/>
                  <a:gd name="T5" fmla="*/ 28 h 46"/>
                  <a:gd name="T6" fmla="*/ 45 w 46"/>
                  <a:gd name="T7" fmla="*/ 32 h 46"/>
                  <a:gd name="T8" fmla="*/ 42 w 46"/>
                  <a:gd name="T9" fmla="*/ 36 h 46"/>
                  <a:gd name="T10" fmla="*/ 39 w 46"/>
                  <a:gd name="T11" fmla="*/ 40 h 46"/>
                  <a:gd name="T12" fmla="*/ 36 w 46"/>
                  <a:gd name="T13" fmla="*/ 42 h 46"/>
                  <a:gd name="T14" fmla="*/ 32 w 46"/>
                  <a:gd name="T15" fmla="*/ 45 h 46"/>
                  <a:gd name="T16" fmla="*/ 27 w 46"/>
                  <a:gd name="T17" fmla="*/ 46 h 46"/>
                  <a:gd name="T18" fmla="*/ 23 w 46"/>
                  <a:gd name="T19" fmla="*/ 46 h 46"/>
                  <a:gd name="T20" fmla="*/ 23 w 46"/>
                  <a:gd name="T21" fmla="*/ 46 h 46"/>
                  <a:gd name="T22" fmla="*/ 18 w 46"/>
                  <a:gd name="T23" fmla="*/ 46 h 46"/>
                  <a:gd name="T24" fmla="*/ 14 w 46"/>
                  <a:gd name="T25" fmla="*/ 45 h 46"/>
                  <a:gd name="T26" fmla="*/ 10 w 46"/>
                  <a:gd name="T27" fmla="*/ 42 h 46"/>
                  <a:gd name="T28" fmla="*/ 6 w 46"/>
                  <a:gd name="T29" fmla="*/ 40 h 46"/>
                  <a:gd name="T30" fmla="*/ 4 w 46"/>
                  <a:gd name="T31" fmla="*/ 36 h 46"/>
                  <a:gd name="T32" fmla="*/ 1 w 46"/>
                  <a:gd name="T33" fmla="*/ 32 h 46"/>
                  <a:gd name="T34" fmla="*/ 0 w 46"/>
                  <a:gd name="T35" fmla="*/ 28 h 46"/>
                  <a:gd name="T36" fmla="*/ 0 w 46"/>
                  <a:gd name="T37" fmla="*/ 23 h 46"/>
                  <a:gd name="T38" fmla="*/ 0 w 46"/>
                  <a:gd name="T39" fmla="*/ 23 h 46"/>
                  <a:gd name="T40" fmla="*/ 0 w 46"/>
                  <a:gd name="T41" fmla="*/ 19 h 46"/>
                  <a:gd name="T42" fmla="*/ 1 w 46"/>
                  <a:gd name="T43" fmla="*/ 14 h 46"/>
                  <a:gd name="T44" fmla="*/ 4 w 46"/>
                  <a:gd name="T45" fmla="*/ 10 h 46"/>
                  <a:gd name="T46" fmla="*/ 6 w 46"/>
                  <a:gd name="T47" fmla="*/ 8 h 46"/>
                  <a:gd name="T48" fmla="*/ 10 w 46"/>
                  <a:gd name="T49" fmla="*/ 4 h 46"/>
                  <a:gd name="T50" fmla="*/ 14 w 46"/>
                  <a:gd name="T51" fmla="*/ 3 h 46"/>
                  <a:gd name="T52" fmla="*/ 18 w 46"/>
                  <a:gd name="T53" fmla="*/ 1 h 46"/>
                  <a:gd name="T54" fmla="*/ 23 w 46"/>
                  <a:gd name="T55" fmla="*/ 0 h 46"/>
                  <a:gd name="T56" fmla="*/ 23 w 46"/>
                  <a:gd name="T57" fmla="*/ 0 h 46"/>
                  <a:gd name="T58" fmla="*/ 27 w 46"/>
                  <a:gd name="T59" fmla="*/ 1 h 46"/>
                  <a:gd name="T60" fmla="*/ 32 w 46"/>
                  <a:gd name="T61" fmla="*/ 3 h 46"/>
                  <a:gd name="T62" fmla="*/ 36 w 46"/>
                  <a:gd name="T63" fmla="*/ 4 h 46"/>
                  <a:gd name="T64" fmla="*/ 39 w 46"/>
                  <a:gd name="T65" fmla="*/ 8 h 46"/>
                  <a:gd name="T66" fmla="*/ 42 w 46"/>
                  <a:gd name="T67" fmla="*/ 10 h 46"/>
                  <a:gd name="T68" fmla="*/ 45 w 46"/>
                  <a:gd name="T69" fmla="*/ 14 h 46"/>
                  <a:gd name="T70" fmla="*/ 46 w 46"/>
                  <a:gd name="T71" fmla="*/ 19 h 46"/>
                  <a:gd name="T72" fmla="*/ 46 w 46"/>
                  <a:gd name="T7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 h="46">
                    <a:moveTo>
                      <a:pt x="46" y="23"/>
                    </a:moveTo>
                    <a:lnTo>
                      <a:pt x="46" y="23"/>
                    </a:lnTo>
                    <a:lnTo>
                      <a:pt x="46" y="28"/>
                    </a:lnTo>
                    <a:lnTo>
                      <a:pt x="45" y="32"/>
                    </a:lnTo>
                    <a:lnTo>
                      <a:pt x="42" y="36"/>
                    </a:lnTo>
                    <a:lnTo>
                      <a:pt x="39" y="40"/>
                    </a:lnTo>
                    <a:lnTo>
                      <a:pt x="36" y="42"/>
                    </a:lnTo>
                    <a:lnTo>
                      <a:pt x="32" y="45"/>
                    </a:lnTo>
                    <a:lnTo>
                      <a:pt x="27" y="46"/>
                    </a:lnTo>
                    <a:lnTo>
                      <a:pt x="23" y="46"/>
                    </a:lnTo>
                    <a:lnTo>
                      <a:pt x="23" y="46"/>
                    </a:lnTo>
                    <a:lnTo>
                      <a:pt x="18" y="46"/>
                    </a:lnTo>
                    <a:lnTo>
                      <a:pt x="14" y="45"/>
                    </a:lnTo>
                    <a:lnTo>
                      <a:pt x="10" y="42"/>
                    </a:lnTo>
                    <a:lnTo>
                      <a:pt x="6" y="40"/>
                    </a:lnTo>
                    <a:lnTo>
                      <a:pt x="4" y="36"/>
                    </a:lnTo>
                    <a:lnTo>
                      <a:pt x="1" y="32"/>
                    </a:lnTo>
                    <a:lnTo>
                      <a:pt x="0" y="28"/>
                    </a:lnTo>
                    <a:lnTo>
                      <a:pt x="0" y="23"/>
                    </a:lnTo>
                    <a:lnTo>
                      <a:pt x="0" y="23"/>
                    </a:lnTo>
                    <a:lnTo>
                      <a:pt x="0" y="19"/>
                    </a:lnTo>
                    <a:lnTo>
                      <a:pt x="1" y="14"/>
                    </a:lnTo>
                    <a:lnTo>
                      <a:pt x="4" y="10"/>
                    </a:lnTo>
                    <a:lnTo>
                      <a:pt x="6" y="8"/>
                    </a:lnTo>
                    <a:lnTo>
                      <a:pt x="10" y="4"/>
                    </a:lnTo>
                    <a:lnTo>
                      <a:pt x="14" y="3"/>
                    </a:lnTo>
                    <a:lnTo>
                      <a:pt x="18" y="1"/>
                    </a:lnTo>
                    <a:lnTo>
                      <a:pt x="23" y="0"/>
                    </a:lnTo>
                    <a:lnTo>
                      <a:pt x="23" y="0"/>
                    </a:lnTo>
                    <a:lnTo>
                      <a:pt x="27" y="1"/>
                    </a:lnTo>
                    <a:lnTo>
                      <a:pt x="32" y="3"/>
                    </a:lnTo>
                    <a:lnTo>
                      <a:pt x="36" y="4"/>
                    </a:lnTo>
                    <a:lnTo>
                      <a:pt x="39" y="8"/>
                    </a:lnTo>
                    <a:lnTo>
                      <a:pt x="42" y="10"/>
                    </a:lnTo>
                    <a:lnTo>
                      <a:pt x="45" y="14"/>
                    </a:lnTo>
                    <a:lnTo>
                      <a:pt x="46" y="19"/>
                    </a:lnTo>
                    <a:lnTo>
                      <a:pt x="46"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69" name="Freeform 19">
                <a:extLst>
                  <a:ext uri="{FF2B5EF4-FFF2-40B4-BE49-F238E27FC236}">
                    <a16:creationId xmlns:a16="http://schemas.microsoft.com/office/drawing/2014/main" id="{B4226AEE-C26E-41C9-8CD8-4C08733BF360}"/>
                  </a:ext>
                </a:extLst>
              </p:cNvPr>
              <p:cNvSpPr>
                <a:spLocks/>
              </p:cNvSpPr>
              <p:nvPr/>
            </p:nvSpPr>
            <p:spPr bwMode="auto">
              <a:xfrm>
                <a:off x="6037898" y="3913188"/>
                <a:ext cx="73025" cy="73025"/>
              </a:xfrm>
              <a:custGeom>
                <a:avLst/>
                <a:gdLst>
                  <a:gd name="T0" fmla="*/ 46 w 46"/>
                  <a:gd name="T1" fmla="*/ 23 h 46"/>
                  <a:gd name="T2" fmla="*/ 46 w 46"/>
                  <a:gd name="T3" fmla="*/ 23 h 46"/>
                  <a:gd name="T4" fmla="*/ 46 w 46"/>
                  <a:gd name="T5" fmla="*/ 28 h 46"/>
                  <a:gd name="T6" fmla="*/ 45 w 46"/>
                  <a:gd name="T7" fmla="*/ 32 h 46"/>
                  <a:gd name="T8" fmla="*/ 43 w 46"/>
                  <a:gd name="T9" fmla="*/ 36 h 46"/>
                  <a:gd name="T10" fmla="*/ 40 w 46"/>
                  <a:gd name="T11" fmla="*/ 39 h 46"/>
                  <a:gd name="T12" fmla="*/ 36 w 46"/>
                  <a:gd name="T13" fmla="*/ 42 h 46"/>
                  <a:gd name="T14" fmla="*/ 32 w 46"/>
                  <a:gd name="T15" fmla="*/ 45 h 46"/>
                  <a:gd name="T16" fmla="*/ 29 w 46"/>
                  <a:gd name="T17" fmla="*/ 46 h 46"/>
                  <a:gd name="T18" fmla="*/ 23 w 46"/>
                  <a:gd name="T19" fmla="*/ 46 h 46"/>
                  <a:gd name="T20" fmla="*/ 23 w 46"/>
                  <a:gd name="T21" fmla="*/ 46 h 46"/>
                  <a:gd name="T22" fmla="*/ 18 w 46"/>
                  <a:gd name="T23" fmla="*/ 46 h 46"/>
                  <a:gd name="T24" fmla="*/ 15 w 46"/>
                  <a:gd name="T25" fmla="*/ 45 h 46"/>
                  <a:gd name="T26" fmla="*/ 11 w 46"/>
                  <a:gd name="T27" fmla="*/ 42 h 46"/>
                  <a:gd name="T28" fmla="*/ 7 w 46"/>
                  <a:gd name="T29" fmla="*/ 39 h 46"/>
                  <a:gd name="T30" fmla="*/ 4 w 46"/>
                  <a:gd name="T31" fmla="*/ 36 h 46"/>
                  <a:gd name="T32" fmla="*/ 2 w 46"/>
                  <a:gd name="T33" fmla="*/ 32 h 46"/>
                  <a:gd name="T34" fmla="*/ 0 w 46"/>
                  <a:gd name="T35" fmla="*/ 28 h 46"/>
                  <a:gd name="T36" fmla="*/ 0 w 46"/>
                  <a:gd name="T37" fmla="*/ 23 h 46"/>
                  <a:gd name="T38" fmla="*/ 0 w 46"/>
                  <a:gd name="T39" fmla="*/ 23 h 46"/>
                  <a:gd name="T40" fmla="*/ 0 w 46"/>
                  <a:gd name="T41" fmla="*/ 18 h 46"/>
                  <a:gd name="T42" fmla="*/ 2 w 46"/>
                  <a:gd name="T43" fmla="*/ 14 h 46"/>
                  <a:gd name="T44" fmla="*/ 4 w 46"/>
                  <a:gd name="T45" fmla="*/ 10 h 46"/>
                  <a:gd name="T46" fmla="*/ 7 w 46"/>
                  <a:gd name="T47" fmla="*/ 6 h 46"/>
                  <a:gd name="T48" fmla="*/ 11 w 46"/>
                  <a:gd name="T49" fmla="*/ 4 h 46"/>
                  <a:gd name="T50" fmla="*/ 15 w 46"/>
                  <a:gd name="T51" fmla="*/ 1 h 46"/>
                  <a:gd name="T52" fmla="*/ 18 w 46"/>
                  <a:gd name="T53" fmla="*/ 0 h 46"/>
                  <a:gd name="T54" fmla="*/ 23 w 46"/>
                  <a:gd name="T55" fmla="*/ 0 h 46"/>
                  <a:gd name="T56" fmla="*/ 23 w 46"/>
                  <a:gd name="T57" fmla="*/ 0 h 46"/>
                  <a:gd name="T58" fmla="*/ 29 w 46"/>
                  <a:gd name="T59" fmla="*/ 0 h 46"/>
                  <a:gd name="T60" fmla="*/ 32 w 46"/>
                  <a:gd name="T61" fmla="*/ 1 h 46"/>
                  <a:gd name="T62" fmla="*/ 36 w 46"/>
                  <a:gd name="T63" fmla="*/ 4 h 46"/>
                  <a:gd name="T64" fmla="*/ 40 w 46"/>
                  <a:gd name="T65" fmla="*/ 6 h 46"/>
                  <a:gd name="T66" fmla="*/ 43 w 46"/>
                  <a:gd name="T67" fmla="*/ 10 h 46"/>
                  <a:gd name="T68" fmla="*/ 45 w 46"/>
                  <a:gd name="T69" fmla="*/ 14 h 46"/>
                  <a:gd name="T70" fmla="*/ 46 w 46"/>
                  <a:gd name="T71" fmla="*/ 18 h 46"/>
                  <a:gd name="T72" fmla="*/ 46 w 46"/>
                  <a:gd name="T7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 h="46">
                    <a:moveTo>
                      <a:pt x="46" y="23"/>
                    </a:moveTo>
                    <a:lnTo>
                      <a:pt x="46" y="23"/>
                    </a:lnTo>
                    <a:lnTo>
                      <a:pt x="46" y="28"/>
                    </a:lnTo>
                    <a:lnTo>
                      <a:pt x="45" y="32"/>
                    </a:lnTo>
                    <a:lnTo>
                      <a:pt x="43" y="36"/>
                    </a:lnTo>
                    <a:lnTo>
                      <a:pt x="40" y="39"/>
                    </a:lnTo>
                    <a:lnTo>
                      <a:pt x="36" y="42"/>
                    </a:lnTo>
                    <a:lnTo>
                      <a:pt x="32" y="45"/>
                    </a:lnTo>
                    <a:lnTo>
                      <a:pt x="29" y="46"/>
                    </a:lnTo>
                    <a:lnTo>
                      <a:pt x="23" y="46"/>
                    </a:lnTo>
                    <a:lnTo>
                      <a:pt x="23" y="46"/>
                    </a:lnTo>
                    <a:lnTo>
                      <a:pt x="18" y="46"/>
                    </a:lnTo>
                    <a:lnTo>
                      <a:pt x="15" y="45"/>
                    </a:lnTo>
                    <a:lnTo>
                      <a:pt x="11" y="42"/>
                    </a:lnTo>
                    <a:lnTo>
                      <a:pt x="7" y="39"/>
                    </a:lnTo>
                    <a:lnTo>
                      <a:pt x="4" y="36"/>
                    </a:lnTo>
                    <a:lnTo>
                      <a:pt x="2" y="32"/>
                    </a:lnTo>
                    <a:lnTo>
                      <a:pt x="0" y="28"/>
                    </a:lnTo>
                    <a:lnTo>
                      <a:pt x="0" y="23"/>
                    </a:lnTo>
                    <a:lnTo>
                      <a:pt x="0" y="23"/>
                    </a:lnTo>
                    <a:lnTo>
                      <a:pt x="0" y="18"/>
                    </a:lnTo>
                    <a:lnTo>
                      <a:pt x="2" y="14"/>
                    </a:lnTo>
                    <a:lnTo>
                      <a:pt x="4" y="10"/>
                    </a:lnTo>
                    <a:lnTo>
                      <a:pt x="7" y="6"/>
                    </a:lnTo>
                    <a:lnTo>
                      <a:pt x="11" y="4"/>
                    </a:lnTo>
                    <a:lnTo>
                      <a:pt x="15" y="1"/>
                    </a:lnTo>
                    <a:lnTo>
                      <a:pt x="18" y="0"/>
                    </a:lnTo>
                    <a:lnTo>
                      <a:pt x="23" y="0"/>
                    </a:lnTo>
                    <a:lnTo>
                      <a:pt x="23" y="0"/>
                    </a:lnTo>
                    <a:lnTo>
                      <a:pt x="29" y="0"/>
                    </a:lnTo>
                    <a:lnTo>
                      <a:pt x="32" y="1"/>
                    </a:lnTo>
                    <a:lnTo>
                      <a:pt x="36" y="4"/>
                    </a:lnTo>
                    <a:lnTo>
                      <a:pt x="40" y="6"/>
                    </a:lnTo>
                    <a:lnTo>
                      <a:pt x="43" y="10"/>
                    </a:lnTo>
                    <a:lnTo>
                      <a:pt x="45" y="14"/>
                    </a:lnTo>
                    <a:lnTo>
                      <a:pt x="46" y="18"/>
                    </a:lnTo>
                    <a:lnTo>
                      <a:pt x="46" y="23"/>
                    </a:lnTo>
                    <a:close/>
                  </a:path>
                </a:pathLst>
              </a:custGeom>
              <a:solidFill>
                <a:srgbClr val="977FAF"/>
              </a:solidFill>
              <a:ln>
                <a:noFill/>
              </a:ln>
              <a:effectLst/>
              <a:scene3d>
                <a:camera prst="orthographicFront">
                  <a:rot lat="0" lon="0" rev="0"/>
                </a:camera>
                <a:lightRig rig="contrasting" dir="t">
                  <a:rot lat="0" lon="0" rev="7800000"/>
                </a:lightRig>
              </a:scene3d>
              <a:sp3d>
                <a:bevelT w="139700" h="1397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71" name="Freeform 20">
                <a:extLst>
                  <a:ext uri="{FF2B5EF4-FFF2-40B4-BE49-F238E27FC236}">
                    <a16:creationId xmlns:a16="http://schemas.microsoft.com/office/drawing/2014/main" id="{2E7D1FEB-CEEC-4CB1-B1C6-06B5CBC43873}"/>
                  </a:ext>
                </a:extLst>
              </p:cNvPr>
              <p:cNvSpPr>
                <a:spLocks/>
              </p:cNvSpPr>
              <p:nvPr/>
            </p:nvSpPr>
            <p:spPr bwMode="auto">
              <a:xfrm>
                <a:off x="6037898" y="3913188"/>
                <a:ext cx="73025" cy="73025"/>
              </a:xfrm>
              <a:custGeom>
                <a:avLst/>
                <a:gdLst>
                  <a:gd name="T0" fmla="*/ 46 w 46"/>
                  <a:gd name="T1" fmla="*/ 23 h 46"/>
                  <a:gd name="T2" fmla="*/ 46 w 46"/>
                  <a:gd name="T3" fmla="*/ 23 h 46"/>
                  <a:gd name="T4" fmla="*/ 46 w 46"/>
                  <a:gd name="T5" fmla="*/ 28 h 46"/>
                  <a:gd name="T6" fmla="*/ 45 w 46"/>
                  <a:gd name="T7" fmla="*/ 32 h 46"/>
                  <a:gd name="T8" fmla="*/ 43 w 46"/>
                  <a:gd name="T9" fmla="*/ 36 h 46"/>
                  <a:gd name="T10" fmla="*/ 40 w 46"/>
                  <a:gd name="T11" fmla="*/ 39 h 46"/>
                  <a:gd name="T12" fmla="*/ 36 w 46"/>
                  <a:gd name="T13" fmla="*/ 42 h 46"/>
                  <a:gd name="T14" fmla="*/ 32 w 46"/>
                  <a:gd name="T15" fmla="*/ 45 h 46"/>
                  <a:gd name="T16" fmla="*/ 29 w 46"/>
                  <a:gd name="T17" fmla="*/ 46 h 46"/>
                  <a:gd name="T18" fmla="*/ 23 w 46"/>
                  <a:gd name="T19" fmla="*/ 46 h 46"/>
                  <a:gd name="T20" fmla="*/ 23 w 46"/>
                  <a:gd name="T21" fmla="*/ 46 h 46"/>
                  <a:gd name="T22" fmla="*/ 18 w 46"/>
                  <a:gd name="T23" fmla="*/ 46 h 46"/>
                  <a:gd name="T24" fmla="*/ 15 w 46"/>
                  <a:gd name="T25" fmla="*/ 45 h 46"/>
                  <a:gd name="T26" fmla="*/ 11 w 46"/>
                  <a:gd name="T27" fmla="*/ 42 h 46"/>
                  <a:gd name="T28" fmla="*/ 7 w 46"/>
                  <a:gd name="T29" fmla="*/ 39 h 46"/>
                  <a:gd name="T30" fmla="*/ 4 w 46"/>
                  <a:gd name="T31" fmla="*/ 36 h 46"/>
                  <a:gd name="T32" fmla="*/ 2 w 46"/>
                  <a:gd name="T33" fmla="*/ 32 h 46"/>
                  <a:gd name="T34" fmla="*/ 0 w 46"/>
                  <a:gd name="T35" fmla="*/ 28 h 46"/>
                  <a:gd name="T36" fmla="*/ 0 w 46"/>
                  <a:gd name="T37" fmla="*/ 23 h 46"/>
                  <a:gd name="T38" fmla="*/ 0 w 46"/>
                  <a:gd name="T39" fmla="*/ 23 h 46"/>
                  <a:gd name="T40" fmla="*/ 0 w 46"/>
                  <a:gd name="T41" fmla="*/ 18 h 46"/>
                  <a:gd name="T42" fmla="*/ 2 w 46"/>
                  <a:gd name="T43" fmla="*/ 14 h 46"/>
                  <a:gd name="T44" fmla="*/ 4 w 46"/>
                  <a:gd name="T45" fmla="*/ 10 h 46"/>
                  <a:gd name="T46" fmla="*/ 7 w 46"/>
                  <a:gd name="T47" fmla="*/ 6 h 46"/>
                  <a:gd name="T48" fmla="*/ 11 w 46"/>
                  <a:gd name="T49" fmla="*/ 4 h 46"/>
                  <a:gd name="T50" fmla="*/ 15 w 46"/>
                  <a:gd name="T51" fmla="*/ 1 h 46"/>
                  <a:gd name="T52" fmla="*/ 18 w 46"/>
                  <a:gd name="T53" fmla="*/ 0 h 46"/>
                  <a:gd name="T54" fmla="*/ 23 w 46"/>
                  <a:gd name="T55" fmla="*/ 0 h 46"/>
                  <a:gd name="T56" fmla="*/ 23 w 46"/>
                  <a:gd name="T57" fmla="*/ 0 h 46"/>
                  <a:gd name="T58" fmla="*/ 29 w 46"/>
                  <a:gd name="T59" fmla="*/ 0 h 46"/>
                  <a:gd name="T60" fmla="*/ 32 w 46"/>
                  <a:gd name="T61" fmla="*/ 1 h 46"/>
                  <a:gd name="T62" fmla="*/ 36 w 46"/>
                  <a:gd name="T63" fmla="*/ 4 h 46"/>
                  <a:gd name="T64" fmla="*/ 40 w 46"/>
                  <a:gd name="T65" fmla="*/ 6 h 46"/>
                  <a:gd name="T66" fmla="*/ 43 w 46"/>
                  <a:gd name="T67" fmla="*/ 10 h 46"/>
                  <a:gd name="T68" fmla="*/ 45 w 46"/>
                  <a:gd name="T69" fmla="*/ 14 h 46"/>
                  <a:gd name="T70" fmla="*/ 46 w 46"/>
                  <a:gd name="T71" fmla="*/ 18 h 46"/>
                  <a:gd name="T72" fmla="*/ 46 w 46"/>
                  <a:gd name="T7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 h="46">
                    <a:moveTo>
                      <a:pt x="46" y="23"/>
                    </a:moveTo>
                    <a:lnTo>
                      <a:pt x="46" y="23"/>
                    </a:lnTo>
                    <a:lnTo>
                      <a:pt x="46" y="28"/>
                    </a:lnTo>
                    <a:lnTo>
                      <a:pt x="45" y="32"/>
                    </a:lnTo>
                    <a:lnTo>
                      <a:pt x="43" y="36"/>
                    </a:lnTo>
                    <a:lnTo>
                      <a:pt x="40" y="39"/>
                    </a:lnTo>
                    <a:lnTo>
                      <a:pt x="36" y="42"/>
                    </a:lnTo>
                    <a:lnTo>
                      <a:pt x="32" y="45"/>
                    </a:lnTo>
                    <a:lnTo>
                      <a:pt x="29" y="46"/>
                    </a:lnTo>
                    <a:lnTo>
                      <a:pt x="23" y="46"/>
                    </a:lnTo>
                    <a:lnTo>
                      <a:pt x="23" y="46"/>
                    </a:lnTo>
                    <a:lnTo>
                      <a:pt x="18" y="46"/>
                    </a:lnTo>
                    <a:lnTo>
                      <a:pt x="15" y="45"/>
                    </a:lnTo>
                    <a:lnTo>
                      <a:pt x="11" y="42"/>
                    </a:lnTo>
                    <a:lnTo>
                      <a:pt x="7" y="39"/>
                    </a:lnTo>
                    <a:lnTo>
                      <a:pt x="4" y="36"/>
                    </a:lnTo>
                    <a:lnTo>
                      <a:pt x="2" y="32"/>
                    </a:lnTo>
                    <a:lnTo>
                      <a:pt x="0" y="28"/>
                    </a:lnTo>
                    <a:lnTo>
                      <a:pt x="0" y="23"/>
                    </a:lnTo>
                    <a:lnTo>
                      <a:pt x="0" y="23"/>
                    </a:lnTo>
                    <a:lnTo>
                      <a:pt x="0" y="18"/>
                    </a:lnTo>
                    <a:lnTo>
                      <a:pt x="2" y="14"/>
                    </a:lnTo>
                    <a:lnTo>
                      <a:pt x="4" y="10"/>
                    </a:lnTo>
                    <a:lnTo>
                      <a:pt x="7" y="6"/>
                    </a:lnTo>
                    <a:lnTo>
                      <a:pt x="11" y="4"/>
                    </a:lnTo>
                    <a:lnTo>
                      <a:pt x="15" y="1"/>
                    </a:lnTo>
                    <a:lnTo>
                      <a:pt x="18" y="0"/>
                    </a:lnTo>
                    <a:lnTo>
                      <a:pt x="23" y="0"/>
                    </a:lnTo>
                    <a:lnTo>
                      <a:pt x="23" y="0"/>
                    </a:lnTo>
                    <a:lnTo>
                      <a:pt x="29" y="0"/>
                    </a:lnTo>
                    <a:lnTo>
                      <a:pt x="32" y="1"/>
                    </a:lnTo>
                    <a:lnTo>
                      <a:pt x="36" y="4"/>
                    </a:lnTo>
                    <a:lnTo>
                      <a:pt x="40" y="6"/>
                    </a:lnTo>
                    <a:lnTo>
                      <a:pt x="43" y="10"/>
                    </a:lnTo>
                    <a:lnTo>
                      <a:pt x="45" y="14"/>
                    </a:lnTo>
                    <a:lnTo>
                      <a:pt x="46" y="18"/>
                    </a:lnTo>
                    <a:lnTo>
                      <a:pt x="46"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72" name="Freeform 21">
                <a:extLst>
                  <a:ext uri="{FF2B5EF4-FFF2-40B4-BE49-F238E27FC236}">
                    <a16:creationId xmlns:a16="http://schemas.microsoft.com/office/drawing/2014/main" id="{BCEB0A19-635C-4431-B206-8181DB14A5CF}"/>
                  </a:ext>
                </a:extLst>
              </p:cNvPr>
              <p:cNvSpPr>
                <a:spLocks/>
              </p:cNvSpPr>
              <p:nvPr/>
            </p:nvSpPr>
            <p:spPr bwMode="auto">
              <a:xfrm>
                <a:off x="6348252" y="4051299"/>
                <a:ext cx="74613" cy="74613"/>
              </a:xfrm>
              <a:custGeom>
                <a:avLst/>
                <a:gdLst>
                  <a:gd name="T0" fmla="*/ 47 w 47"/>
                  <a:gd name="T1" fmla="*/ 24 h 47"/>
                  <a:gd name="T2" fmla="*/ 47 w 47"/>
                  <a:gd name="T3" fmla="*/ 24 h 47"/>
                  <a:gd name="T4" fmla="*/ 46 w 47"/>
                  <a:gd name="T5" fmla="*/ 28 h 47"/>
                  <a:gd name="T6" fmla="*/ 45 w 47"/>
                  <a:gd name="T7" fmla="*/ 33 h 47"/>
                  <a:gd name="T8" fmla="*/ 44 w 47"/>
                  <a:gd name="T9" fmla="*/ 37 h 47"/>
                  <a:gd name="T10" fmla="*/ 40 w 47"/>
                  <a:gd name="T11" fmla="*/ 39 h 47"/>
                  <a:gd name="T12" fmla="*/ 37 w 47"/>
                  <a:gd name="T13" fmla="*/ 43 h 47"/>
                  <a:gd name="T14" fmla="*/ 33 w 47"/>
                  <a:gd name="T15" fmla="*/ 44 h 47"/>
                  <a:gd name="T16" fmla="*/ 28 w 47"/>
                  <a:gd name="T17" fmla="*/ 46 h 47"/>
                  <a:gd name="T18" fmla="*/ 24 w 47"/>
                  <a:gd name="T19" fmla="*/ 47 h 47"/>
                  <a:gd name="T20" fmla="*/ 24 w 47"/>
                  <a:gd name="T21" fmla="*/ 47 h 47"/>
                  <a:gd name="T22" fmla="*/ 19 w 47"/>
                  <a:gd name="T23" fmla="*/ 46 h 47"/>
                  <a:gd name="T24" fmla="*/ 14 w 47"/>
                  <a:gd name="T25" fmla="*/ 44 h 47"/>
                  <a:gd name="T26" fmla="*/ 10 w 47"/>
                  <a:gd name="T27" fmla="*/ 43 h 47"/>
                  <a:gd name="T28" fmla="*/ 8 w 47"/>
                  <a:gd name="T29" fmla="*/ 39 h 47"/>
                  <a:gd name="T30" fmla="*/ 4 w 47"/>
                  <a:gd name="T31" fmla="*/ 37 h 47"/>
                  <a:gd name="T32" fmla="*/ 3 w 47"/>
                  <a:gd name="T33" fmla="*/ 33 h 47"/>
                  <a:gd name="T34" fmla="*/ 2 w 47"/>
                  <a:gd name="T35" fmla="*/ 28 h 47"/>
                  <a:gd name="T36" fmla="*/ 0 w 47"/>
                  <a:gd name="T37" fmla="*/ 24 h 47"/>
                  <a:gd name="T38" fmla="*/ 0 w 47"/>
                  <a:gd name="T39" fmla="*/ 24 h 47"/>
                  <a:gd name="T40" fmla="*/ 2 w 47"/>
                  <a:gd name="T41" fmla="*/ 19 h 47"/>
                  <a:gd name="T42" fmla="*/ 3 w 47"/>
                  <a:gd name="T43" fmla="*/ 14 h 47"/>
                  <a:gd name="T44" fmla="*/ 4 w 47"/>
                  <a:gd name="T45" fmla="*/ 10 h 47"/>
                  <a:gd name="T46" fmla="*/ 8 w 47"/>
                  <a:gd name="T47" fmla="*/ 7 h 47"/>
                  <a:gd name="T48" fmla="*/ 10 w 47"/>
                  <a:gd name="T49" fmla="*/ 3 h 47"/>
                  <a:gd name="T50" fmla="*/ 14 w 47"/>
                  <a:gd name="T51" fmla="*/ 2 h 47"/>
                  <a:gd name="T52" fmla="*/ 19 w 47"/>
                  <a:gd name="T53" fmla="*/ 1 h 47"/>
                  <a:gd name="T54" fmla="*/ 24 w 47"/>
                  <a:gd name="T55" fmla="*/ 0 h 47"/>
                  <a:gd name="T56" fmla="*/ 24 w 47"/>
                  <a:gd name="T57" fmla="*/ 0 h 47"/>
                  <a:gd name="T58" fmla="*/ 28 w 47"/>
                  <a:gd name="T59" fmla="*/ 1 h 47"/>
                  <a:gd name="T60" fmla="*/ 33 w 47"/>
                  <a:gd name="T61" fmla="*/ 2 h 47"/>
                  <a:gd name="T62" fmla="*/ 37 w 47"/>
                  <a:gd name="T63" fmla="*/ 3 h 47"/>
                  <a:gd name="T64" fmla="*/ 40 w 47"/>
                  <a:gd name="T65" fmla="*/ 7 h 47"/>
                  <a:gd name="T66" fmla="*/ 44 w 47"/>
                  <a:gd name="T67" fmla="*/ 10 h 47"/>
                  <a:gd name="T68" fmla="*/ 45 w 47"/>
                  <a:gd name="T69" fmla="*/ 14 h 47"/>
                  <a:gd name="T70" fmla="*/ 46 w 47"/>
                  <a:gd name="T71" fmla="*/ 19 h 47"/>
                  <a:gd name="T72" fmla="*/ 47 w 47"/>
                  <a:gd name="T73"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 h="47">
                    <a:moveTo>
                      <a:pt x="47" y="24"/>
                    </a:moveTo>
                    <a:lnTo>
                      <a:pt x="47" y="24"/>
                    </a:lnTo>
                    <a:lnTo>
                      <a:pt x="46" y="28"/>
                    </a:lnTo>
                    <a:lnTo>
                      <a:pt x="45" y="33"/>
                    </a:lnTo>
                    <a:lnTo>
                      <a:pt x="44" y="37"/>
                    </a:lnTo>
                    <a:lnTo>
                      <a:pt x="40" y="39"/>
                    </a:lnTo>
                    <a:lnTo>
                      <a:pt x="37" y="43"/>
                    </a:lnTo>
                    <a:lnTo>
                      <a:pt x="33" y="44"/>
                    </a:lnTo>
                    <a:lnTo>
                      <a:pt x="28" y="46"/>
                    </a:lnTo>
                    <a:lnTo>
                      <a:pt x="24" y="47"/>
                    </a:lnTo>
                    <a:lnTo>
                      <a:pt x="24" y="47"/>
                    </a:lnTo>
                    <a:lnTo>
                      <a:pt x="19" y="46"/>
                    </a:lnTo>
                    <a:lnTo>
                      <a:pt x="14" y="44"/>
                    </a:lnTo>
                    <a:lnTo>
                      <a:pt x="10" y="43"/>
                    </a:lnTo>
                    <a:lnTo>
                      <a:pt x="8" y="39"/>
                    </a:lnTo>
                    <a:lnTo>
                      <a:pt x="4" y="37"/>
                    </a:lnTo>
                    <a:lnTo>
                      <a:pt x="3" y="33"/>
                    </a:lnTo>
                    <a:lnTo>
                      <a:pt x="2" y="28"/>
                    </a:lnTo>
                    <a:lnTo>
                      <a:pt x="0" y="24"/>
                    </a:lnTo>
                    <a:lnTo>
                      <a:pt x="0" y="24"/>
                    </a:lnTo>
                    <a:lnTo>
                      <a:pt x="2" y="19"/>
                    </a:lnTo>
                    <a:lnTo>
                      <a:pt x="3" y="14"/>
                    </a:lnTo>
                    <a:lnTo>
                      <a:pt x="4" y="10"/>
                    </a:lnTo>
                    <a:lnTo>
                      <a:pt x="8" y="7"/>
                    </a:lnTo>
                    <a:lnTo>
                      <a:pt x="10" y="3"/>
                    </a:lnTo>
                    <a:lnTo>
                      <a:pt x="14" y="2"/>
                    </a:lnTo>
                    <a:lnTo>
                      <a:pt x="19" y="1"/>
                    </a:lnTo>
                    <a:lnTo>
                      <a:pt x="24" y="0"/>
                    </a:lnTo>
                    <a:lnTo>
                      <a:pt x="24" y="0"/>
                    </a:lnTo>
                    <a:lnTo>
                      <a:pt x="28" y="1"/>
                    </a:lnTo>
                    <a:lnTo>
                      <a:pt x="33" y="2"/>
                    </a:lnTo>
                    <a:lnTo>
                      <a:pt x="37" y="3"/>
                    </a:lnTo>
                    <a:lnTo>
                      <a:pt x="40" y="7"/>
                    </a:lnTo>
                    <a:lnTo>
                      <a:pt x="44" y="10"/>
                    </a:lnTo>
                    <a:lnTo>
                      <a:pt x="45" y="14"/>
                    </a:lnTo>
                    <a:lnTo>
                      <a:pt x="46" y="19"/>
                    </a:lnTo>
                    <a:lnTo>
                      <a:pt x="47" y="24"/>
                    </a:lnTo>
                    <a:close/>
                  </a:path>
                </a:pathLst>
              </a:custGeom>
              <a:solidFill>
                <a:srgbClr val="977FAF"/>
              </a:solidFill>
              <a:ln>
                <a:noFill/>
              </a:ln>
              <a:effectLst/>
              <a:scene3d>
                <a:camera prst="orthographicFront">
                  <a:rot lat="0" lon="0" rev="0"/>
                </a:camera>
                <a:lightRig rig="contrasting" dir="t">
                  <a:rot lat="0" lon="0" rev="7800000"/>
                </a:lightRig>
              </a:scene3d>
              <a:sp3d>
                <a:bevelT w="139700" h="1397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73" name="Freeform 22">
                <a:extLst>
                  <a:ext uri="{FF2B5EF4-FFF2-40B4-BE49-F238E27FC236}">
                    <a16:creationId xmlns:a16="http://schemas.microsoft.com/office/drawing/2014/main" id="{0B9F2715-29F8-4720-B161-04D99A6AFA6A}"/>
                  </a:ext>
                </a:extLst>
              </p:cNvPr>
              <p:cNvSpPr>
                <a:spLocks/>
              </p:cNvSpPr>
              <p:nvPr/>
            </p:nvSpPr>
            <p:spPr bwMode="auto">
              <a:xfrm>
                <a:off x="6336348" y="4051300"/>
                <a:ext cx="74613" cy="74613"/>
              </a:xfrm>
              <a:custGeom>
                <a:avLst/>
                <a:gdLst>
                  <a:gd name="T0" fmla="*/ 47 w 47"/>
                  <a:gd name="T1" fmla="*/ 24 h 47"/>
                  <a:gd name="T2" fmla="*/ 47 w 47"/>
                  <a:gd name="T3" fmla="*/ 24 h 47"/>
                  <a:gd name="T4" fmla="*/ 46 w 47"/>
                  <a:gd name="T5" fmla="*/ 28 h 47"/>
                  <a:gd name="T6" fmla="*/ 45 w 47"/>
                  <a:gd name="T7" fmla="*/ 33 h 47"/>
                  <a:gd name="T8" fmla="*/ 44 w 47"/>
                  <a:gd name="T9" fmla="*/ 37 h 47"/>
                  <a:gd name="T10" fmla="*/ 40 w 47"/>
                  <a:gd name="T11" fmla="*/ 39 h 47"/>
                  <a:gd name="T12" fmla="*/ 37 w 47"/>
                  <a:gd name="T13" fmla="*/ 43 h 47"/>
                  <a:gd name="T14" fmla="*/ 33 w 47"/>
                  <a:gd name="T15" fmla="*/ 44 h 47"/>
                  <a:gd name="T16" fmla="*/ 28 w 47"/>
                  <a:gd name="T17" fmla="*/ 46 h 47"/>
                  <a:gd name="T18" fmla="*/ 24 w 47"/>
                  <a:gd name="T19" fmla="*/ 47 h 47"/>
                  <a:gd name="T20" fmla="*/ 24 w 47"/>
                  <a:gd name="T21" fmla="*/ 47 h 47"/>
                  <a:gd name="T22" fmla="*/ 19 w 47"/>
                  <a:gd name="T23" fmla="*/ 46 h 47"/>
                  <a:gd name="T24" fmla="*/ 14 w 47"/>
                  <a:gd name="T25" fmla="*/ 44 h 47"/>
                  <a:gd name="T26" fmla="*/ 10 w 47"/>
                  <a:gd name="T27" fmla="*/ 43 h 47"/>
                  <a:gd name="T28" fmla="*/ 8 w 47"/>
                  <a:gd name="T29" fmla="*/ 39 h 47"/>
                  <a:gd name="T30" fmla="*/ 4 w 47"/>
                  <a:gd name="T31" fmla="*/ 37 h 47"/>
                  <a:gd name="T32" fmla="*/ 3 w 47"/>
                  <a:gd name="T33" fmla="*/ 33 h 47"/>
                  <a:gd name="T34" fmla="*/ 2 w 47"/>
                  <a:gd name="T35" fmla="*/ 28 h 47"/>
                  <a:gd name="T36" fmla="*/ 0 w 47"/>
                  <a:gd name="T37" fmla="*/ 24 h 47"/>
                  <a:gd name="T38" fmla="*/ 0 w 47"/>
                  <a:gd name="T39" fmla="*/ 24 h 47"/>
                  <a:gd name="T40" fmla="*/ 2 w 47"/>
                  <a:gd name="T41" fmla="*/ 19 h 47"/>
                  <a:gd name="T42" fmla="*/ 3 w 47"/>
                  <a:gd name="T43" fmla="*/ 14 h 47"/>
                  <a:gd name="T44" fmla="*/ 4 w 47"/>
                  <a:gd name="T45" fmla="*/ 10 h 47"/>
                  <a:gd name="T46" fmla="*/ 8 w 47"/>
                  <a:gd name="T47" fmla="*/ 7 h 47"/>
                  <a:gd name="T48" fmla="*/ 10 w 47"/>
                  <a:gd name="T49" fmla="*/ 3 h 47"/>
                  <a:gd name="T50" fmla="*/ 14 w 47"/>
                  <a:gd name="T51" fmla="*/ 2 h 47"/>
                  <a:gd name="T52" fmla="*/ 19 w 47"/>
                  <a:gd name="T53" fmla="*/ 1 h 47"/>
                  <a:gd name="T54" fmla="*/ 24 w 47"/>
                  <a:gd name="T55" fmla="*/ 0 h 47"/>
                  <a:gd name="T56" fmla="*/ 24 w 47"/>
                  <a:gd name="T57" fmla="*/ 0 h 47"/>
                  <a:gd name="T58" fmla="*/ 28 w 47"/>
                  <a:gd name="T59" fmla="*/ 1 h 47"/>
                  <a:gd name="T60" fmla="*/ 33 w 47"/>
                  <a:gd name="T61" fmla="*/ 2 h 47"/>
                  <a:gd name="T62" fmla="*/ 37 w 47"/>
                  <a:gd name="T63" fmla="*/ 3 h 47"/>
                  <a:gd name="T64" fmla="*/ 40 w 47"/>
                  <a:gd name="T65" fmla="*/ 7 h 47"/>
                  <a:gd name="T66" fmla="*/ 44 w 47"/>
                  <a:gd name="T67" fmla="*/ 10 h 47"/>
                  <a:gd name="T68" fmla="*/ 45 w 47"/>
                  <a:gd name="T69" fmla="*/ 14 h 47"/>
                  <a:gd name="T70" fmla="*/ 46 w 47"/>
                  <a:gd name="T71" fmla="*/ 19 h 47"/>
                  <a:gd name="T72" fmla="*/ 47 w 47"/>
                  <a:gd name="T73"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 h="47">
                    <a:moveTo>
                      <a:pt x="47" y="24"/>
                    </a:moveTo>
                    <a:lnTo>
                      <a:pt x="47" y="24"/>
                    </a:lnTo>
                    <a:lnTo>
                      <a:pt x="46" y="28"/>
                    </a:lnTo>
                    <a:lnTo>
                      <a:pt x="45" y="33"/>
                    </a:lnTo>
                    <a:lnTo>
                      <a:pt x="44" y="37"/>
                    </a:lnTo>
                    <a:lnTo>
                      <a:pt x="40" y="39"/>
                    </a:lnTo>
                    <a:lnTo>
                      <a:pt x="37" y="43"/>
                    </a:lnTo>
                    <a:lnTo>
                      <a:pt x="33" y="44"/>
                    </a:lnTo>
                    <a:lnTo>
                      <a:pt x="28" y="46"/>
                    </a:lnTo>
                    <a:lnTo>
                      <a:pt x="24" y="47"/>
                    </a:lnTo>
                    <a:lnTo>
                      <a:pt x="24" y="47"/>
                    </a:lnTo>
                    <a:lnTo>
                      <a:pt x="19" y="46"/>
                    </a:lnTo>
                    <a:lnTo>
                      <a:pt x="14" y="44"/>
                    </a:lnTo>
                    <a:lnTo>
                      <a:pt x="10" y="43"/>
                    </a:lnTo>
                    <a:lnTo>
                      <a:pt x="8" y="39"/>
                    </a:lnTo>
                    <a:lnTo>
                      <a:pt x="4" y="37"/>
                    </a:lnTo>
                    <a:lnTo>
                      <a:pt x="3" y="33"/>
                    </a:lnTo>
                    <a:lnTo>
                      <a:pt x="2" y="28"/>
                    </a:lnTo>
                    <a:lnTo>
                      <a:pt x="0" y="24"/>
                    </a:lnTo>
                    <a:lnTo>
                      <a:pt x="0" y="24"/>
                    </a:lnTo>
                    <a:lnTo>
                      <a:pt x="2" y="19"/>
                    </a:lnTo>
                    <a:lnTo>
                      <a:pt x="3" y="14"/>
                    </a:lnTo>
                    <a:lnTo>
                      <a:pt x="4" y="10"/>
                    </a:lnTo>
                    <a:lnTo>
                      <a:pt x="8" y="7"/>
                    </a:lnTo>
                    <a:lnTo>
                      <a:pt x="10" y="3"/>
                    </a:lnTo>
                    <a:lnTo>
                      <a:pt x="14" y="2"/>
                    </a:lnTo>
                    <a:lnTo>
                      <a:pt x="19" y="1"/>
                    </a:lnTo>
                    <a:lnTo>
                      <a:pt x="24" y="0"/>
                    </a:lnTo>
                    <a:lnTo>
                      <a:pt x="24" y="0"/>
                    </a:lnTo>
                    <a:lnTo>
                      <a:pt x="28" y="1"/>
                    </a:lnTo>
                    <a:lnTo>
                      <a:pt x="33" y="2"/>
                    </a:lnTo>
                    <a:lnTo>
                      <a:pt x="37" y="3"/>
                    </a:lnTo>
                    <a:lnTo>
                      <a:pt x="40" y="7"/>
                    </a:lnTo>
                    <a:lnTo>
                      <a:pt x="44" y="10"/>
                    </a:lnTo>
                    <a:lnTo>
                      <a:pt x="45" y="14"/>
                    </a:lnTo>
                    <a:lnTo>
                      <a:pt x="46" y="19"/>
                    </a:lnTo>
                    <a:lnTo>
                      <a:pt x="47"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cxnSp>
          <p:nvCxnSpPr>
            <p:cNvPr id="374" name="Connector: Elbow 373">
              <a:extLst>
                <a:ext uri="{FF2B5EF4-FFF2-40B4-BE49-F238E27FC236}">
                  <a16:creationId xmlns:a16="http://schemas.microsoft.com/office/drawing/2014/main" id="{A4511380-477B-4C51-9654-0F0D97E86CC6}"/>
                </a:ext>
              </a:extLst>
            </p:cNvPr>
            <p:cNvCxnSpPr>
              <a:cxnSpLocks/>
            </p:cNvCxnSpPr>
            <p:nvPr/>
          </p:nvCxnSpPr>
          <p:spPr>
            <a:xfrm rot="16200000" flipH="1">
              <a:off x="7045436" y="3503867"/>
              <a:ext cx="970043" cy="1406491"/>
            </a:xfrm>
            <a:prstGeom prst="bentConnector2">
              <a:avLst/>
            </a:prstGeom>
            <a:ln w="38100">
              <a:solidFill>
                <a:schemeClr val="tx1"/>
              </a:solidFill>
              <a:tailEnd type="triangle" w="lg"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5" name="TextBox 374">
              <a:extLst>
                <a:ext uri="{FF2B5EF4-FFF2-40B4-BE49-F238E27FC236}">
                  <a16:creationId xmlns:a16="http://schemas.microsoft.com/office/drawing/2014/main" id="{05ED3C82-9686-4738-AA61-F86CA9702ADD}"/>
                </a:ext>
              </a:extLst>
            </p:cNvPr>
            <p:cNvSpPr txBox="1"/>
            <p:nvPr/>
          </p:nvSpPr>
          <p:spPr>
            <a:xfrm>
              <a:off x="8197896" y="2231921"/>
              <a:ext cx="1848263" cy="295466"/>
            </a:xfrm>
            <a:prstGeom prst="rect">
              <a:avLst/>
            </a:prstGeom>
            <a:noFill/>
          </p:spPr>
          <p:txBody>
            <a:bodyPr wrap="none" lIns="0" tIns="0" rIns="0" bIns="0" rtlCol="0">
              <a:spAutoFit/>
            </a:bodyPr>
            <a:lstStyle/>
            <a:p>
              <a:pPr algn="ctr" defTabSz="685800">
                <a:lnSpc>
                  <a:spcPct val="80000"/>
                </a:lnSpc>
                <a:defRPr/>
              </a:pPr>
              <a:r>
                <a:rPr lang="en-US" sz="1200" b="1" dirty="0">
                  <a:solidFill>
                    <a:srgbClr val="000000"/>
                  </a:solidFill>
                  <a:latin typeface="Arial Narrow" panose="020B0606020202030204" pitchFamily="34" charset="0"/>
                  <a:ea typeface="ＭＳ Ｐゴシック"/>
                  <a:cs typeface="Arial"/>
                </a:rPr>
                <a:t>Irritants, pollutants, microbes, </a:t>
              </a:r>
              <a:br>
                <a:rPr lang="en-US" sz="1200" b="1" dirty="0">
                  <a:solidFill>
                    <a:srgbClr val="000000"/>
                  </a:solidFill>
                  <a:latin typeface="Arial Narrow" panose="020B0606020202030204" pitchFamily="34" charset="0"/>
                  <a:ea typeface="ＭＳ Ｐゴシック"/>
                  <a:cs typeface="Arial"/>
                </a:rPr>
              </a:br>
              <a:r>
                <a:rPr lang="en-US" sz="1200" b="1" dirty="0">
                  <a:solidFill>
                    <a:srgbClr val="000000"/>
                  </a:solidFill>
                  <a:latin typeface="Arial Narrow" panose="020B0606020202030204" pitchFamily="34" charset="0"/>
                  <a:ea typeface="ＭＳ Ｐゴシック"/>
                  <a:cs typeface="Arial"/>
                </a:rPr>
                <a:t>and viruses</a:t>
              </a:r>
            </a:p>
          </p:txBody>
        </p:sp>
        <p:sp>
          <p:nvSpPr>
            <p:cNvPr id="376" name="TextBox 375">
              <a:extLst>
                <a:ext uri="{FF2B5EF4-FFF2-40B4-BE49-F238E27FC236}">
                  <a16:creationId xmlns:a16="http://schemas.microsoft.com/office/drawing/2014/main" id="{E4778F17-4E98-4162-8087-E88E901B9768}"/>
                </a:ext>
              </a:extLst>
            </p:cNvPr>
            <p:cNvSpPr txBox="1"/>
            <p:nvPr/>
          </p:nvSpPr>
          <p:spPr>
            <a:xfrm>
              <a:off x="6349345" y="1666477"/>
              <a:ext cx="3651256" cy="295466"/>
            </a:xfrm>
            <a:prstGeom prst="rect">
              <a:avLst/>
            </a:prstGeom>
            <a:noFill/>
          </p:spPr>
          <p:txBody>
            <a:bodyPr wrap="none" lIns="0" tIns="0" rIns="0" bIns="0" rtlCol="0">
              <a:spAutoFit/>
            </a:bodyPr>
            <a:lstStyle/>
            <a:p>
              <a:pPr algn="ctr" defTabSz="685800">
                <a:lnSpc>
                  <a:spcPct val="80000"/>
                </a:lnSpc>
                <a:defRPr/>
              </a:pPr>
              <a:r>
                <a:rPr lang="en-US" sz="2400" b="1" dirty="0">
                  <a:solidFill>
                    <a:srgbClr val="C00000"/>
                  </a:solidFill>
                  <a:latin typeface="Arial"/>
                  <a:ea typeface="ＭＳ Ｐゴシック"/>
                  <a:cs typeface="Arial"/>
                </a:rPr>
                <a:t>Non-Type 2 Inflammation</a:t>
              </a:r>
            </a:p>
          </p:txBody>
        </p:sp>
        <p:sp>
          <p:nvSpPr>
            <p:cNvPr id="377" name="TextBox 376">
              <a:extLst>
                <a:ext uri="{FF2B5EF4-FFF2-40B4-BE49-F238E27FC236}">
                  <a16:creationId xmlns:a16="http://schemas.microsoft.com/office/drawing/2014/main" id="{0B0397B7-56C7-43DF-AF35-A4569D603F4F}"/>
                </a:ext>
              </a:extLst>
            </p:cNvPr>
            <p:cNvSpPr txBox="1"/>
            <p:nvPr/>
          </p:nvSpPr>
          <p:spPr>
            <a:xfrm>
              <a:off x="6208472" y="3006548"/>
              <a:ext cx="548640" cy="205740"/>
            </a:xfrm>
            <a:prstGeom prst="roundRect">
              <a:avLst/>
            </a:prstGeom>
            <a:solidFill>
              <a:srgbClr val="002060"/>
            </a:solidFill>
            <a:ln/>
          </p:spPr>
          <p:style>
            <a:lnRef idx="0">
              <a:schemeClr val="accent1"/>
            </a:lnRef>
            <a:fillRef idx="3">
              <a:schemeClr val="accent1"/>
            </a:fillRef>
            <a:effectRef idx="3">
              <a:schemeClr val="accent1"/>
            </a:effectRef>
            <a:fontRef idx="minor">
              <a:schemeClr val="lt1"/>
            </a:fontRef>
          </p:style>
          <p:txBody>
            <a:bodyPr wrap="none" lIns="68580" tIns="20574" rIns="68580" bIns="20574" rtlCol="0" anchor="ctr">
              <a:noAutofit/>
            </a:bodyPr>
            <a:lstStyle/>
            <a:p>
              <a:pPr algn="ctr" defTabSz="685800">
                <a:lnSpc>
                  <a:spcPct val="85000"/>
                </a:lnSpc>
                <a:defRPr/>
              </a:pPr>
              <a:r>
                <a:rPr lang="en-US" sz="1050" b="1" dirty="0">
                  <a:solidFill>
                    <a:srgbClr val="FFFFFF"/>
                  </a:solidFill>
                  <a:latin typeface="Arial Narrow" panose="020B0606020202030204" pitchFamily="34" charset="0"/>
                  <a:ea typeface="ＭＳ Ｐゴシック"/>
                  <a:cs typeface="Arial"/>
                </a:rPr>
                <a:t>IL-33</a:t>
              </a:r>
            </a:p>
          </p:txBody>
        </p:sp>
        <p:sp>
          <p:nvSpPr>
            <p:cNvPr id="378" name="TextBox 377">
              <a:extLst>
                <a:ext uri="{FF2B5EF4-FFF2-40B4-BE49-F238E27FC236}">
                  <a16:creationId xmlns:a16="http://schemas.microsoft.com/office/drawing/2014/main" id="{49A87571-B63A-4637-9DDF-6E353B60466F}"/>
                </a:ext>
              </a:extLst>
            </p:cNvPr>
            <p:cNvSpPr txBox="1"/>
            <p:nvPr/>
          </p:nvSpPr>
          <p:spPr>
            <a:xfrm>
              <a:off x="7445126" y="3006548"/>
              <a:ext cx="548640" cy="205740"/>
            </a:xfrm>
            <a:prstGeom prst="roundRect">
              <a:avLst/>
            </a:prstGeom>
            <a:solidFill>
              <a:srgbClr val="002060"/>
            </a:solidFill>
            <a:ln/>
          </p:spPr>
          <p:style>
            <a:lnRef idx="0">
              <a:schemeClr val="accent1"/>
            </a:lnRef>
            <a:fillRef idx="3">
              <a:schemeClr val="accent1"/>
            </a:fillRef>
            <a:effectRef idx="3">
              <a:schemeClr val="accent1"/>
            </a:effectRef>
            <a:fontRef idx="minor">
              <a:schemeClr val="lt1"/>
            </a:fontRef>
          </p:style>
          <p:txBody>
            <a:bodyPr wrap="none" lIns="68580" tIns="20574" rIns="68580" bIns="20574" rtlCol="0" anchor="ctr">
              <a:noAutofit/>
            </a:bodyPr>
            <a:lstStyle/>
            <a:p>
              <a:pPr algn="ctr" defTabSz="685800">
                <a:lnSpc>
                  <a:spcPct val="85000"/>
                </a:lnSpc>
                <a:defRPr/>
              </a:pPr>
              <a:r>
                <a:rPr lang="en-US" sz="1050" b="1" dirty="0">
                  <a:solidFill>
                    <a:srgbClr val="FFFFFF"/>
                  </a:solidFill>
                  <a:latin typeface="Arial Narrow" panose="020B0606020202030204" pitchFamily="34" charset="0"/>
                  <a:ea typeface="ＭＳ Ｐゴシック"/>
                  <a:cs typeface="Arial"/>
                </a:rPr>
                <a:t>IL-6</a:t>
              </a:r>
            </a:p>
          </p:txBody>
        </p:sp>
        <p:sp>
          <p:nvSpPr>
            <p:cNvPr id="379" name="TextBox 378">
              <a:extLst>
                <a:ext uri="{FF2B5EF4-FFF2-40B4-BE49-F238E27FC236}">
                  <a16:creationId xmlns:a16="http://schemas.microsoft.com/office/drawing/2014/main" id="{FD768955-85AA-40AF-9B4B-EF69109088F2}"/>
                </a:ext>
              </a:extLst>
            </p:cNvPr>
            <p:cNvSpPr txBox="1"/>
            <p:nvPr/>
          </p:nvSpPr>
          <p:spPr>
            <a:xfrm>
              <a:off x="8330829" y="3006548"/>
              <a:ext cx="548640" cy="205740"/>
            </a:xfrm>
            <a:prstGeom prst="roundRect">
              <a:avLst/>
            </a:prstGeom>
            <a:solidFill>
              <a:srgbClr val="7B0A0E"/>
            </a:solidFill>
            <a:ln/>
          </p:spPr>
          <p:style>
            <a:lnRef idx="0">
              <a:schemeClr val="accent1"/>
            </a:lnRef>
            <a:fillRef idx="3">
              <a:schemeClr val="accent1"/>
            </a:fillRef>
            <a:effectRef idx="3">
              <a:schemeClr val="accent1"/>
            </a:effectRef>
            <a:fontRef idx="minor">
              <a:schemeClr val="lt1"/>
            </a:fontRef>
          </p:style>
          <p:txBody>
            <a:bodyPr wrap="none" lIns="68580" tIns="20574" rIns="68580" bIns="20574" rtlCol="0" anchor="ctr">
              <a:noAutofit/>
            </a:bodyPr>
            <a:lstStyle/>
            <a:p>
              <a:pPr algn="ctr" defTabSz="685800">
                <a:lnSpc>
                  <a:spcPct val="85000"/>
                </a:lnSpc>
                <a:defRPr/>
              </a:pPr>
              <a:r>
                <a:rPr lang="en-US" sz="1050" b="1" dirty="0">
                  <a:solidFill>
                    <a:srgbClr val="FFFFFF"/>
                  </a:solidFill>
                  <a:latin typeface="Arial Narrow" panose="020B0606020202030204" pitchFamily="34" charset="0"/>
                  <a:ea typeface="ＭＳ Ｐゴシック"/>
                  <a:cs typeface="Arial"/>
                </a:rPr>
                <a:t>CXCL8</a:t>
              </a:r>
            </a:p>
          </p:txBody>
        </p:sp>
        <p:sp>
          <p:nvSpPr>
            <p:cNvPr id="380" name="TextBox 379">
              <a:extLst>
                <a:ext uri="{FF2B5EF4-FFF2-40B4-BE49-F238E27FC236}">
                  <a16:creationId xmlns:a16="http://schemas.microsoft.com/office/drawing/2014/main" id="{9DE91912-8FB4-4BBB-B3A9-3BBA40D62313}"/>
                </a:ext>
              </a:extLst>
            </p:cNvPr>
            <p:cNvSpPr txBox="1"/>
            <p:nvPr/>
          </p:nvSpPr>
          <p:spPr>
            <a:xfrm>
              <a:off x="8330829" y="3229559"/>
              <a:ext cx="548640" cy="205740"/>
            </a:xfrm>
            <a:prstGeom prst="roundRect">
              <a:avLst/>
            </a:prstGeom>
            <a:solidFill>
              <a:schemeClr val="tx2">
                <a:lumMod val="50000"/>
              </a:schemeClr>
            </a:solidFill>
            <a:ln/>
          </p:spPr>
          <p:style>
            <a:lnRef idx="0">
              <a:schemeClr val="accent1"/>
            </a:lnRef>
            <a:fillRef idx="3">
              <a:schemeClr val="accent1"/>
            </a:fillRef>
            <a:effectRef idx="3">
              <a:schemeClr val="accent1"/>
            </a:effectRef>
            <a:fontRef idx="minor">
              <a:schemeClr val="lt1"/>
            </a:fontRef>
          </p:style>
          <p:txBody>
            <a:bodyPr wrap="none" lIns="68580" tIns="20574" rIns="68580" bIns="20574" rtlCol="0" anchor="ctr">
              <a:noAutofit/>
            </a:bodyPr>
            <a:lstStyle/>
            <a:p>
              <a:pPr algn="ctr" defTabSz="685800">
                <a:lnSpc>
                  <a:spcPct val="85000"/>
                </a:lnSpc>
                <a:defRPr/>
              </a:pPr>
              <a:r>
                <a:rPr lang="en-US" sz="1050" b="1" dirty="0">
                  <a:solidFill>
                    <a:srgbClr val="FFFFFF"/>
                  </a:solidFill>
                  <a:latin typeface="Arial Narrow" panose="020B0606020202030204" pitchFamily="34" charset="0"/>
                  <a:ea typeface="ＭＳ Ｐゴシック"/>
                  <a:cs typeface="Arial"/>
                </a:rPr>
                <a:t>GM-CSF</a:t>
              </a:r>
            </a:p>
          </p:txBody>
        </p:sp>
        <p:cxnSp>
          <p:nvCxnSpPr>
            <p:cNvPr id="381" name="Connector: Elbow 380">
              <a:extLst>
                <a:ext uri="{FF2B5EF4-FFF2-40B4-BE49-F238E27FC236}">
                  <a16:creationId xmlns:a16="http://schemas.microsoft.com/office/drawing/2014/main" id="{16519333-D77A-4E9A-BE9D-7A7DD433E3B1}"/>
                </a:ext>
              </a:extLst>
            </p:cNvPr>
            <p:cNvCxnSpPr>
              <a:cxnSpLocks/>
              <a:endCxn id="436" idx="0"/>
            </p:cNvCxnSpPr>
            <p:nvPr/>
          </p:nvCxnSpPr>
          <p:spPr>
            <a:xfrm rot="10800000" flipV="1">
              <a:off x="5454053" y="2490859"/>
              <a:ext cx="2230722" cy="515690"/>
            </a:xfrm>
            <a:prstGeom prst="bentConnector2">
              <a:avLst/>
            </a:prstGeom>
            <a:ln w="38100">
              <a:solidFill>
                <a:schemeClr val="tx1"/>
              </a:solidFill>
              <a:tailEnd type="triangle" w="lg"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2" name="Connector: Elbow 381">
              <a:extLst>
                <a:ext uri="{FF2B5EF4-FFF2-40B4-BE49-F238E27FC236}">
                  <a16:creationId xmlns:a16="http://schemas.microsoft.com/office/drawing/2014/main" id="{BF310C26-1C7C-4FD6-9875-9FF0D640CDC4}"/>
                </a:ext>
              </a:extLst>
            </p:cNvPr>
            <p:cNvCxnSpPr>
              <a:cxnSpLocks/>
              <a:endCxn id="377" idx="0"/>
            </p:cNvCxnSpPr>
            <p:nvPr/>
          </p:nvCxnSpPr>
          <p:spPr>
            <a:xfrm rot="10800000" flipV="1">
              <a:off x="6482793" y="2490859"/>
              <a:ext cx="990920" cy="515690"/>
            </a:xfrm>
            <a:prstGeom prst="bentConnector2">
              <a:avLst/>
            </a:prstGeom>
            <a:ln w="38100">
              <a:solidFill>
                <a:schemeClr val="tx1"/>
              </a:solidFill>
              <a:tailEnd type="triangle" w="lg"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3" name="Connector: Elbow 382">
              <a:extLst>
                <a:ext uri="{FF2B5EF4-FFF2-40B4-BE49-F238E27FC236}">
                  <a16:creationId xmlns:a16="http://schemas.microsoft.com/office/drawing/2014/main" id="{F8164BCA-EFAB-4461-8570-E62AC4DA7D7C}"/>
                </a:ext>
              </a:extLst>
            </p:cNvPr>
            <p:cNvCxnSpPr>
              <a:cxnSpLocks/>
              <a:endCxn id="379" idx="0"/>
            </p:cNvCxnSpPr>
            <p:nvPr/>
          </p:nvCxnSpPr>
          <p:spPr>
            <a:xfrm>
              <a:off x="7754119" y="2490859"/>
              <a:ext cx="851030" cy="515690"/>
            </a:xfrm>
            <a:prstGeom prst="bentConnector2">
              <a:avLst/>
            </a:prstGeom>
            <a:ln w="38100">
              <a:solidFill>
                <a:schemeClr val="tx1"/>
              </a:solidFill>
              <a:tailEnd type="triangle" w="lg"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4" name="Straight Arrow Connector 383">
              <a:extLst>
                <a:ext uri="{FF2B5EF4-FFF2-40B4-BE49-F238E27FC236}">
                  <a16:creationId xmlns:a16="http://schemas.microsoft.com/office/drawing/2014/main" id="{F1074F2D-0D00-424C-961A-EDDF2946C32B}"/>
                </a:ext>
              </a:extLst>
            </p:cNvPr>
            <p:cNvCxnSpPr>
              <a:cxnSpLocks/>
              <a:endCxn id="378" idx="0"/>
            </p:cNvCxnSpPr>
            <p:nvPr/>
          </p:nvCxnSpPr>
          <p:spPr>
            <a:xfrm>
              <a:off x="7719446" y="2502531"/>
              <a:ext cx="0" cy="504019"/>
            </a:xfrm>
            <a:prstGeom prst="straightConnector1">
              <a:avLst/>
            </a:prstGeom>
            <a:ln w="38100">
              <a:solidFill>
                <a:schemeClr val="tx1"/>
              </a:solidFill>
              <a:tailEnd type="triangle" w="lg"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85" name="Group 384">
              <a:extLst>
                <a:ext uri="{FF2B5EF4-FFF2-40B4-BE49-F238E27FC236}">
                  <a16:creationId xmlns:a16="http://schemas.microsoft.com/office/drawing/2014/main" id="{249FB945-B730-4D8F-98D7-26A2394E704D}"/>
                </a:ext>
              </a:extLst>
            </p:cNvPr>
            <p:cNvGrpSpPr/>
            <p:nvPr/>
          </p:nvGrpSpPr>
          <p:grpSpPr>
            <a:xfrm>
              <a:off x="7876539" y="2356751"/>
              <a:ext cx="179785" cy="201216"/>
              <a:chOff x="1630363" y="2041525"/>
              <a:chExt cx="239713" cy="268288"/>
            </a:xfrm>
          </p:grpSpPr>
          <p:sp>
            <p:nvSpPr>
              <p:cNvPr id="386" name="Freeform 69">
                <a:extLst>
                  <a:ext uri="{FF2B5EF4-FFF2-40B4-BE49-F238E27FC236}">
                    <a16:creationId xmlns:a16="http://schemas.microsoft.com/office/drawing/2014/main" id="{95771033-E3C0-48F2-BBF7-CCC912B85864}"/>
                  </a:ext>
                </a:extLst>
              </p:cNvPr>
              <p:cNvSpPr>
                <a:spLocks/>
              </p:cNvSpPr>
              <p:nvPr/>
            </p:nvSpPr>
            <p:spPr bwMode="auto">
              <a:xfrm>
                <a:off x="1630363" y="2041525"/>
                <a:ext cx="239713" cy="268288"/>
              </a:xfrm>
              <a:custGeom>
                <a:avLst/>
                <a:gdLst>
                  <a:gd name="T0" fmla="*/ 49 w 151"/>
                  <a:gd name="T1" fmla="*/ 77 h 169"/>
                  <a:gd name="T2" fmla="*/ 49 w 151"/>
                  <a:gd name="T3" fmla="*/ 77 h 169"/>
                  <a:gd name="T4" fmla="*/ 23 w 151"/>
                  <a:gd name="T5" fmla="*/ 38 h 169"/>
                  <a:gd name="T6" fmla="*/ 7 w 151"/>
                  <a:gd name="T7" fmla="*/ 11 h 169"/>
                  <a:gd name="T8" fmla="*/ 0 w 151"/>
                  <a:gd name="T9" fmla="*/ 0 h 169"/>
                  <a:gd name="T10" fmla="*/ 0 w 151"/>
                  <a:gd name="T11" fmla="*/ 0 h 169"/>
                  <a:gd name="T12" fmla="*/ 69 w 151"/>
                  <a:gd name="T13" fmla="*/ 56 h 169"/>
                  <a:gd name="T14" fmla="*/ 106 w 151"/>
                  <a:gd name="T15" fmla="*/ 38 h 169"/>
                  <a:gd name="T16" fmla="*/ 109 w 151"/>
                  <a:gd name="T17" fmla="*/ 64 h 169"/>
                  <a:gd name="T18" fmla="*/ 151 w 151"/>
                  <a:gd name="T19" fmla="*/ 84 h 169"/>
                  <a:gd name="T20" fmla="*/ 92 w 151"/>
                  <a:gd name="T21" fmla="*/ 89 h 169"/>
                  <a:gd name="T22" fmla="*/ 72 w 151"/>
                  <a:gd name="T23" fmla="*/ 134 h 169"/>
                  <a:gd name="T24" fmla="*/ 74 w 151"/>
                  <a:gd name="T25" fmla="*/ 169 h 169"/>
                  <a:gd name="T26" fmla="*/ 54 w 151"/>
                  <a:gd name="T27" fmla="*/ 138 h 169"/>
                  <a:gd name="T28" fmla="*/ 7 w 151"/>
                  <a:gd name="T29" fmla="*/ 157 h 169"/>
                  <a:gd name="T30" fmla="*/ 44 w 151"/>
                  <a:gd name="T31" fmla="*/ 89 h 169"/>
                  <a:gd name="T32" fmla="*/ 21 w 151"/>
                  <a:gd name="T33" fmla="*/ 73 h 169"/>
                  <a:gd name="T34" fmla="*/ 49 w 151"/>
                  <a:gd name="T35" fmla="*/ 7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69">
                    <a:moveTo>
                      <a:pt x="49" y="77"/>
                    </a:moveTo>
                    <a:lnTo>
                      <a:pt x="49" y="77"/>
                    </a:lnTo>
                    <a:lnTo>
                      <a:pt x="23" y="38"/>
                    </a:lnTo>
                    <a:lnTo>
                      <a:pt x="7" y="11"/>
                    </a:lnTo>
                    <a:lnTo>
                      <a:pt x="0" y="0"/>
                    </a:lnTo>
                    <a:lnTo>
                      <a:pt x="0" y="0"/>
                    </a:lnTo>
                    <a:lnTo>
                      <a:pt x="69" y="56"/>
                    </a:lnTo>
                    <a:lnTo>
                      <a:pt x="106" y="38"/>
                    </a:lnTo>
                    <a:lnTo>
                      <a:pt x="109" y="64"/>
                    </a:lnTo>
                    <a:lnTo>
                      <a:pt x="151" y="84"/>
                    </a:lnTo>
                    <a:lnTo>
                      <a:pt x="92" y="89"/>
                    </a:lnTo>
                    <a:lnTo>
                      <a:pt x="72" y="134"/>
                    </a:lnTo>
                    <a:lnTo>
                      <a:pt x="74" y="169"/>
                    </a:lnTo>
                    <a:lnTo>
                      <a:pt x="54" y="138"/>
                    </a:lnTo>
                    <a:lnTo>
                      <a:pt x="7" y="157"/>
                    </a:lnTo>
                    <a:lnTo>
                      <a:pt x="44" y="89"/>
                    </a:lnTo>
                    <a:lnTo>
                      <a:pt x="21" y="73"/>
                    </a:lnTo>
                    <a:lnTo>
                      <a:pt x="49" y="77"/>
                    </a:lnTo>
                    <a:close/>
                  </a:path>
                </a:pathLst>
              </a:custGeom>
              <a:solidFill>
                <a:schemeClr val="bg2">
                  <a:lumMod val="50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87" name="Freeform 70">
                <a:extLst>
                  <a:ext uri="{FF2B5EF4-FFF2-40B4-BE49-F238E27FC236}">
                    <a16:creationId xmlns:a16="http://schemas.microsoft.com/office/drawing/2014/main" id="{1C646F22-4C53-4E55-BA90-955717400918}"/>
                  </a:ext>
                </a:extLst>
              </p:cNvPr>
              <p:cNvSpPr>
                <a:spLocks/>
              </p:cNvSpPr>
              <p:nvPr/>
            </p:nvSpPr>
            <p:spPr bwMode="auto">
              <a:xfrm>
                <a:off x="1657350" y="2071688"/>
                <a:ext cx="84138" cy="92075"/>
              </a:xfrm>
              <a:custGeom>
                <a:avLst/>
                <a:gdLst>
                  <a:gd name="T0" fmla="*/ 0 w 53"/>
                  <a:gd name="T1" fmla="*/ 0 h 58"/>
                  <a:gd name="T2" fmla="*/ 34 w 53"/>
                  <a:gd name="T3" fmla="*/ 55 h 58"/>
                  <a:gd name="T4" fmla="*/ 53 w 53"/>
                  <a:gd name="T5" fmla="*/ 58 h 58"/>
                  <a:gd name="T6" fmla="*/ 48 w 53"/>
                  <a:gd name="T7" fmla="*/ 37 h 58"/>
                  <a:gd name="T8" fmla="*/ 0 w 53"/>
                  <a:gd name="T9" fmla="*/ 0 h 58"/>
                </a:gdLst>
                <a:ahLst/>
                <a:cxnLst>
                  <a:cxn ang="0">
                    <a:pos x="T0" y="T1"/>
                  </a:cxn>
                  <a:cxn ang="0">
                    <a:pos x="T2" y="T3"/>
                  </a:cxn>
                  <a:cxn ang="0">
                    <a:pos x="T4" y="T5"/>
                  </a:cxn>
                  <a:cxn ang="0">
                    <a:pos x="T6" y="T7"/>
                  </a:cxn>
                  <a:cxn ang="0">
                    <a:pos x="T8" y="T9"/>
                  </a:cxn>
                </a:cxnLst>
                <a:rect l="0" t="0" r="r" b="b"/>
                <a:pathLst>
                  <a:path w="53" h="58">
                    <a:moveTo>
                      <a:pt x="0" y="0"/>
                    </a:moveTo>
                    <a:lnTo>
                      <a:pt x="34" y="55"/>
                    </a:lnTo>
                    <a:lnTo>
                      <a:pt x="53" y="58"/>
                    </a:lnTo>
                    <a:lnTo>
                      <a:pt x="48" y="37"/>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88" name="Freeform 71">
                <a:extLst>
                  <a:ext uri="{FF2B5EF4-FFF2-40B4-BE49-F238E27FC236}">
                    <a16:creationId xmlns:a16="http://schemas.microsoft.com/office/drawing/2014/main" id="{B3166FB8-E1C0-4BE1-9C9D-8CD4E6E29AF6}"/>
                  </a:ext>
                </a:extLst>
              </p:cNvPr>
              <p:cNvSpPr>
                <a:spLocks/>
              </p:cNvSpPr>
              <p:nvPr/>
            </p:nvSpPr>
            <p:spPr bwMode="auto">
              <a:xfrm>
                <a:off x="1673225" y="2165350"/>
                <a:ext cx="74613" cy="90488"/>
              </a:xfrm>
              <a:custGeom>
                <a:avLst/>
                <a:gdLst>
                  <a:gd name="T0" fmla="*/ 26 w 47"/>
                  <a:gd name="T1" fmla="*/ 6 h 57"/>
                  <a:gd name="T2" fmla="*/ 0 w 47"/>
                  <a:gd name="T3" fmla="*/ 57 h 57"/>
                  <a:gd name="T4" fmla="*/ 47 w 47"/>
                  <a:gd name="T5" fmla="*/ 19 h 57"/>
                  <a:gd name="T6" fmla="*/ 37 w 47"/>
                  <a:gd name="T7" fmla="*/ 0 h 57"/>
                  <a:gd name="T8" fmla="*/ 26 w 47"/>
                  <a:gd name="T9" fmla="*/ 6 h 57"/>
                </a:gdLst>
                <a:ahLst/>
                <a:cxnLst>
                  <a:cxn ang="0">
                    <a:pos x="T0" y="T1"/>
                  </a:cxn>
                  <a:cxn ang="0">
                    <a:pos x="T2" y="T3"/>
                  </a:cxn>
                  <a:cxn ang="0">
                    <a:pos x="T4" y="T5"/>
                  </a:cxn>
                  <a:cxn ang="0">
                    <a:pos x="T6" y="T7"/>
                  </a:cxn>
                  <a:cxn ang="0">
                    <a:pos x="T8" y="T9"/>
                  </a:cxn>
                </a:cxnLst>
                <a:rect l="0" t="0" r="r" b="b"/>
                <a:pathLst>
                  <a:path w="47" h="57">
                    <a:moveTo>
                      <a:pt x="26" y="6"/>
                    </a:moveTo>
                    <a:lnTo>
                      <a:pt x="0" y="57"/>
                    </a:lnTo>
                    <a:lnTo>
                      <a:pt x="47" y="19"/>
                    </a:lnTo>
                    <a:lnTo>
                      <a:pt x="37" y="0"/>
                    </a:lnTo>
                    <a:lnTo>
                      <a:pt x="26" y="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89" name="Freeform 72">
                <a:extLst>
                  <a:ext uri="{FF2B5EF4-FFF2-40B4-BE49-F238E27FC236}">
                    <a16:creationId xmlns:a16="http://schemas.microsoft.com/office/drawing/2014/main" id="{34B75866-FF41-47D0-A416-3AC74273E75D}"/>
                  </a:ext>
                </a:extLst>
              </p:cNvPr>
              <p:cNvSpPr>
                <a:spLocks/>
              </p:cNvSpPr>
              <p:nvPr/>
            </p:nvSpPr>
            <p:spPr bwMode="auto">
              <a:xfrm>
                <a:off x="1741488" y="2114550"/>
                <a:ext cx="42863" cy="57150"/>
              </a:xfrm>
              <a:custGeom>
                <a:avLst/>
                <a:gdLst>
                  <a:gd name="T0" fmla="*/ 0 w 27"/>
                  <a:gd name="T1" fmla="*/ 14 h 36"/>
                  <a:gd name="T2" fmla="*/ 0 w 27"/>
                  <a:gd name="T3" fmla="*/ 14 h 36"/>
                  <a:gd name="T4" fmla="*/ 3 w 27"/>
                  <a:gd name="T5" fmla="*/ 26 h 36"/>
                  <a:gd name="T6" fmla="*/ 4 w 27"/>
                  <a:gd name="T7" fmla="*/ 36 h 36"/>
                  <a:gd name="T8" fmla="*/ 27 w 27"/>
                  <a:gd name="T9" fmla="*/ 0 h 36"/>
                  <a:gd name="T10" fmla="*/ 0 w 27"/>
                  <a:gd name="T11" fmla="*/ 14 h 36"/>
                </a:gdLst>
                <a:ahLst/>
                <a:cxnLst>
                  <a:cxn ang="0">
                    <a:pos x="T0" y="T1"/>
                  </a:cxn>
                  <a:cxn ang="0">
                    <a:pos x="T2" y="T3"/>
                  </a:cxn>
                  <a:cxn ang="0">
                    <a:pos x="T4" y="T5"/>
                  </a:cxn>
                  <a:cxn ang="0">
                    <a:pos x="T6" y="T7"/>
                  </a:cxn>
                  <a:cxn ang="0">
                    <a:pos x="T8" y="T9"/>
                  </a:cxn>
                  <a:cxn ang="0">
                    <a:pos x="T10" y="T11"/>
                  </a:cxn>
                </a:cxnLst>
                <a:rect l="0" t="0" r="r" b="b"/>
                <a:pathLst>
                  <a:path w="27" h="36">
                    <a:moveTo>
                      <a:pt x="0" y="14"/>
                    </a:moveTo>
                    <a:lnTo>
                      <a:pt x="0" y="14"/>
                    </a:lnTo>
                    <a:lnTo>
                      <a:pt x="3" y="26"/>
                    </a:lnTo>
                    <a:lnTo>
                      <a:pt x="4" y="36"/>
                    </a:lnTo>
                    <a:lnTo>
                      <a:pt x="27" y="0"/>
                    </a:lnTo>
                    <a:lnTo>
                      <a:pt x="0" y="1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sp>
          <p:nvSpPr>
            <p:cNvPr id="390" name="Freeform 45">
              <a:extLst>
                <a:ext uri="{FF2B5EF4-FFF2-40B4-BE49-F238E27FC236}">
                  <a16:creationId xmlns:a16="http://schemas.microsoft.com/office/drawing/2014/main" id="{EBF599D4-B735-4658-8C8A-0DFEFC3D3997}"/>
                </a:ext>
              </a:extLst>
            </p:cNvPr>
            <p:cNvSpPr>
              <a:spLocks/>
            </p:cNvSpPr>
            <p:nvPr/>
          </p:nvSpPr>
          <p:spPr bwMode="auto">
            <a:xfrm>
              <a:off x="7458639" y="2324524"/>
              <a:ext cx="187924" cy="182952"/>
            </a:xfrm>
            <a:custGeom>
              <a:avLst/>
              <a:gdLst>
                <a:gd name="T0" fmla="*/ 165 w 189"/>
                <a:gd name="T1" fmla="*/ 101 h 184"/>
                <a:gd name="T2" fmla="*/ 151 w 189"/>
                <a:gd name="T3" fmla="*/ 104 h 184"/>
                <a:gd name="T4" fmla="*/ 144 w 189"/>
                <a:gd name="T5" fmla="*/ 98 h 184"/>
                <a:gd name="T6" fmla="*/ 139 w 189"/>
                <a:gd name="T7" fmla="*/ 78 h 184"/>
                <a:gd name="T8" fmla="*/ 144 w 189"/>
                <a:gd name="T9" fmla="*/ 62 h 184"/>
                <a:gd name="T10" fmla="*/ 152 w 189"/>
                <a:gd name="T11" fmla="*/ 61 h 184"/>
                <a:gd name="T12" fmla="*/ 167 w 189"/>
                <a:gd name="T13" fmla="*/ 57 h 184"/>
                <a:gd name="T14" fmla="*/ 171 w 189"/>
                <a:gd name="T15" fmla="*/ 39 h 184"/>
                <a:gd name="T16" fmla="*/ 156 w 189"/>
                <a:gd name="T17" fmla="*/ 29 h 184"/>
                <a:gd name="T18" fmla="*/ 139 w 189"/>
                <a:gd name="T19" fmla="*/ 46 h 184"/>
                <a:gd name="T20" fmla="*/ 133 w 189"/>
                <a:gd name="T21" fmla="*/ 56 h 184"/>
                <a:gd name="T22" fmla="*/ 123 w 189"/>
                <a:gd name="T23" fmla="*/ 60 h 184"/>
                <a:gd name="T24" fmla="*/ 102 w 189"/>
                <a:gd name="T25" fmla="*/ 42 h 184"/>
                <a:gd name="T26" fmla="*/ 105 w 189"/>
                <a:gd name="T27" fmla="*/ 29 h 184"/>
                <a:gd name="T28" fmla="*/ 111 w 189"/>
                <a:gd name="T29" fmla="*/ 21 h 184"/>
                <a:gd name="T30" fmla="*/ 107 w 189"/>
                <a:gd name="T31" fmla="*/ 5 h 184"/>
                <a:gd name="T32" fmla="*/ 89 w 189"/>
                <a:gd name="T33" fmla="*/ 1 h 184"/>
                <a:gd name="T34" fmla="*/ 79 w 189"/>
                <a:gd name="T35" fmla="*/ 16 h 184"/>
                <a:gd name="T36" fmla="*/ 91 w 189"/>
                <a:gd name="T37" fmla="*/ 32 h 184"/>
                <a:gd name="T38" fmla="*/ 88 w 189"/>
                <a:gd name="T39" fmla="*/ 52 h 184"/>
                <a:gd name="T40" fmla="*/ 82 w 189"/>
                <a:gd name="T41" fmla="*/ 55 h 184"/>
                <a:gd name="T42" fmla="*/ 57 w 189"/>
                <a:gd name="T43" fmla="*/ 58 h 184"/>
                <a:gd name="T44" fmla="*/ 50 w 189"/>
                <a:gd name="T45" fmla="*/ 51 h 184"/>
                <a:gd name="T46" fmla="*/ 46 w 189"/>
                <a:gd name="T47" fmla="*/ 35 h 184"/>
                <a:gd name="T48" fmla="*/ 28 w 189"/>
                <a:gd name="T49" fmla="*/ 32 h 184"/>
                <a:gd name="T50" fmla="*/ 18 w 189"/>
                <a:gd name="T51" fmla="*/ 47 h 184"/>
                <a:gd name="T52" fmla="*/ 34 w 189"/>
                <a:gd name="T53" fmla="*/ 62 h 184"/>
                <a:gd name="T54" fmla="*/ 50 w 189"/>
                <a:gd name="T55" fmla="*/ 67 h 184"/>
                <a:gd name="T56" fmla="*/ 56 w 189"/>
                <a:gd name="T57" fmla="*/ 76 h 184"/>
                <a:gd name="T58" fmla="*/ 51 w 189"/>
                <a:gd name="T59" fmla="*/ 92 h 184"/>
                <a:gd name="T60" fmla="*/ 41 w 189"/>
                <a:gd name="T61" fmla="*/ 101 h 184"/>
                <a:gd name="T62" fmla="*/ 28 w 189"/>
                <a:gd name="T63" fmla="*/ 101 h 184"/>
                <a:gd name="T64" fmla="*/ 20 w 189"/>
                <a:gd name="T65" fmla="*/ 95 h 184"/>
                <a:gd name="T66" fmla="*/ 4 w 189"/>
                <a:gd name="T67" fmla="*/ 99 h 184"/>
                <a:gd name="T68" fmla="*/ 1 w 189"/>
                <a:gd name="T69" fmla="*/ 117 h 184"/>
                <a:gd name="T70" fmla="*/ 15 w 189"/>
                <a:gd name="T71" fmla="*/ 127 h 184"/>
                <a:gd name="T72" fmla="*/ 32 w 189"/>
                <a:gd name="T73" fmla="*/ 115 h 184"/>
                <a:gd name="T74" fmla="*/ 52 w 189"/>
                <a:gd name="T75" fmla="*/ 115 h 184"/>
                <a:gd name="T76" fmla="*/ 56 w 189"/>
                <a:gd name="T77" fmla="*/ 121 h 184"/>
                <a:gd name="T78" fmla="*/ 64 w 189"/>
                <a:gd name="T79" fmla="*/ 141 h 184"/>
                <a:gd name="T80" fmla="*/ 60 w 189"/>
                <a:gd name="T81" fmla="*/ 149 h 184"/>
                <a:gd name="T82" fmla="*/ 45 w 189"/>
                <a:gd name="T83" fmla="*/ 159 h 184"/>
                <a:gd name="T84" fmla="*/ 49 w 189"/>
                <a:gd name="T85" fmla="*/ 177 h 184"/>
                <a:gd name="T86" fmla="*/ 66 w 189"/>
                <a:gd name="T87" fmla="*/ 180 h 184"/>
                <a:gd name="T88" fmla="*/ 75 w 189"/>
                <a:gd name="T89" fmla="*/ 166 h 184"/>
                <a:gd name="T90" fmla="*/ 75 w 189"/>
                <a:gd name="T91" fmla="*/ 148 h 184"/>
                <a:gd name="T92" fmla="*/ 82 w 189"/>
                <a:gd name="T93" fmla="*/ 143 h 184"/>
                <a:gd name="T94" fmla="*/ 105 w 189"/>
                <a:gd name="T95" fmla="*/ 144 h 184"/>
                <a:gd name="T96" fmla="*/ 116 w 189"/>
                <a:gd name="T97" fmla="*/ 153 h 184"/>
                <a:gd name="T98" fmla="*/ 115 w 189"/>
                <a:gd name="T99" fmla="*/ 162 h 184"/>
                <a:gd name="T100" fmla="*/ 119 w 189"/>
                <a:gd name="T101" fmla="*/ 180 h 184"/>
                <a:gd name="T102" fmla="*/ 137 w 189"/>
                <a:gd name="T103" fmla="*/ 182 h 184"/>
                <a:gd name="T104" fmla="*/ 147 w 189"/>
                <a:gd name="T105" fmla="*/ 168 h 184"/>
                <a:gd name="T106" fmla="*/ 130 w 189"/>
                <a:gd name="T107" fmla="*/ 152 h 184"/>
                <a:gd name="T108" fmla="*/ 126 w 189"/>
                <a:gd name="T109" fmla="*/ 144 h 184"/>
                <a:gd name="T110" fmla="*/ 126 w 189"/>
                <a:gd name="T111" fmla="*/ 135 h 184"/>
                <a:gd name="T112" fmla="*/ 141 w 189"/>
                <a:gd name="T113" fmla="*/ 115 h 184"/>
                <a:gd name="T114" fmla="*/ 156 w 189"/>
                <a:gd name="T115" fmla="*/ 118 h 184"/>
                <a:gd name="T116" fmla="*/ 162 w 189"/>
                <a:gd name="T117" fmla="*/ 127 h 184"/>
                <a:gd name="T118" fmla="*/ 179 w 189"/>
                <a:gd name="T119" fmla="*/ 130 h 184"/>
                <a:gd name="T120" fmla="*/ 189 w 189"/>
                <a:gd name="T121" fmla="*/ 115 h 184"/>
                <a:gd name="T122" fmla="*/ 172 w 189"/>
                <a:gd name="T123" fmla="*/ 9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 h="184">
                  <a:moveTo>
                    <a:pt x="172" y="98"/>
                  </a:moveTo>
                  <a:lnTo>
                    <a:pt x="172" y="98"/>
                  </a:lnTo>
                  <a:lnTo>
                    <a:pt x="169" y="99"/>
                  </a:lnTo>
                  <a:lnTo>
                    <a:pt x="165" y="101"/>
                  </a:lnTo>
                  <a:lnTo>
                    <a:pt x="161" y="103"/>
                  </a:lnTo>
                  <a:lnTo>
                    <a:pt x="158" y="106"/>
                  </a:lnTo>
                  <a:lnTo>
                    <a:pt x="151" y="104"/>
                  </a:lnTo>
                  <a:lnTo>
                    <a:pt x="151" y="104"/>
                  </a:lnTo>
                  <a:lnTo>
                    <a:pt x="147" y="103"/>
                  </a:lnTo>
                  <a:lnTo>
                    <a:pt x="144" y="102"/>
                  </a:lnTo>
                  <a:lnTo>
                    <a:pt x="144" y="102"/>
                  </a:lnTo>
                  <a:lnTo>
                    <a:pt x="144" y="98"/>
                  </a:lnTo>
                  <a:lnTo>
                    <a:pt x="144" y="98"/>
                  </a:lnTo>
                  <a:lnTo>
                    <a:pt x="143" y="92"/>
                  </a:lnTo>
                  <a:lnTo>
                    <a:pt x="142" y="84"/>
                  </a:lnTo>
                  <a:lnTo>
                    <a:pt x="139" y="78"/>
                  </a:lnTo>
                  <a:lnTo>
                    <a:pt x="135" y="71"/>
                  </a:lnTo>
                  <a:lnTo>
                    <a:pt x="141" y="65"/>
                  </a:lnTo>
                  <a:lnTo>
                    <a:pt x="141" y="65"/>
                  </a:lnTo>
                  <a:lnTo>
                    <a:pt x="144" y="62"/>
                  </a:lnTo>
                  <a:lnTo>
                    <a:pt x="147" y="61"/>
                  </a:lnTo>
                  <a:lnTo>
                    <a:pt x="148" y="60"/>
                  </a:lnTo>
                  <a:lnTo>
                    <a:pt x="148" y="60"/>
                  </a:lnTo>
                  <a:lnTo>
                    <a:pt x="152" y="61"/>
                  </a:lnTo>
                  <a:lnTo>
                    <a:pt x="156" y="62"/>
                  </a:lnTo>
                  <a:lnTo>
                    <a:pt x="156" y="62"/>
                  </a:lnTo>
                  <a:lnTo>
                    <a:pt x="162" y="61"/>
                  </a:lnTo>
                  <a:lnTo>
                    <a:pt x="167" y="57"/>
                  </a:lnTo>
                  <a:lnTo>
                    <a:pt x="171" y="52"/>
                  </a:lnTo>
                  <a:lnTo>
                    <a:pt x="172" y="46"/>
                  </a:lnTo>
                  <a:lnTo>
                    <a:pt x="172" y="46"/>
                  </a:lnTo>
                  <a:lnTo>
                    <a:pt x="171" y="39"/>
                  </a:lnTo>
                  <a:lnTo>
                    <a:pt x="167" y="34"/>
                  </a:lnTo>
                  <a:lnTo>
                    <a:pt x="162" y="30"/>
                  </a:lnTo>
                  <a:lnTo>
                    <a:pt x="156" y="29"/>
                  </a:lnTo>
                  <a:lnTo>
                    <a:pt x="156" y="29"/>
                  </a:lnTo>
                  <a:lnTo>
                    <a:pt x="149" y="30"/>
                  </a:lnTo>
                  <a:lnTo>
                    <a:pt x="144" y="34"/>
                  </a:lnTo>
                  <a:lnTo>
                    <a:pt x="141" y="39"/>
                  </a:lnTo>
                  <a:lnTo>
                    <a:pt x="139" y="46"/>
                  </a:lnTo>
                  <a:lnTo>
                    <a:pt x="139" y="46"/>
                  </a:lnTo>
                  <a:lnTo>
                    <a:pt x="141" y="49"/>
                  </a:lnTo>
                  <a:lnTo>
                    <a:pt x="133" y="56"/>
                  </a:lnTo>
                  <a:lnTo>
                    <a:pt x="133" y="56"/>
                  </a:lnTo>
                  <a:lnTo>
                    <a:pt x="129" y="58"/>
                  </a:lnTo>
                  <a:lnTo>
                    <a:pt x="126" y="60"/>
                  </a:lnTo>
                  <a:lnTo>
                    <a:pt x="123" y="60"/>
                  </a:lnTo>
                  <a:lnTo>
                    <a:pt x="123" y="60"/>
                  </a:lnTo>
                  <a:lnTo>
                    <a:pt x="115" y="56"/>
                  </a:lnTo>
                  <a:lnTo>
                    <a:pt x="109" y="53"/>
                  </a:lnTo>
                  <a:lnTo>
                    <a:pt x="102" y="52"/>
                  </a:lnTo>
                  <a:lnTo>
                    <a:pt x="102" y="42"/>
                  </a:lnTo>
                  <a:lnTo>
                    <a:pt x="102" y="42"/>
                  </a:lnTo>
                  <a:lnTo>
                    <a:pt x="103" y="35"/>
                  </a:lnTo>
                  <a:lnTo>
                    <a:pt x="103" y="32"/>
                  </a:lnTo>
                  <a:lnTo>
                    <a:pt x="105" y="29"/>
                  </a:lnTo>
                  <a:lnTo>
                    <a:pt x="105" y="29"/>
                  </a:lnTo>
                  <a:lnTo>
                    <a:pt x="107" y="28"/>
                  </a:lnTo>
                  <a:lnTo>
                    <a:pt x="110" y="25"/>
                  </a:lnTo>
                  <a:lnTo>
                    <a:pt x="111" y="21"/>
                  </a:lnTo>
                  <a:lnTo>
                    <a:pt x="111" y="16"/>
                  </a:lnTo>
                  <a:lnTo>
                    <a:pt x="111" y="16"/>
                  </a:lnTo>
                  <a:lnTo>
                    <a:pt x="110" y="10"/>
                  </a:lnTo>
                  <a:lnTo>
                    <a:pt x="107" y="5"/>
                  </a:lnTo>
                  <a:lnTo>
                    <a:pt x="101" y="1"/>
                  </a:lnTo>
                  <a:lnTo>
                    <a:pt x="96" y="0"/>
                  </a:lnTo>
                  <a:lnTo>
                    <a:pt x="96" y="0"/>
                  </a:lnTo>
                  <a:lnTo>
                    <a:pt x="89" y="1"/>
                  </a:lnTo>
                  <a:lnTo>
                    <a:pt x="83" y="5"/>
                  </a:lnTo>
                  <a:lnTo>
                    <a:pt x="80" y="10"/>
                  </a:lnTo>
                  <a:lnTo>
                    <a:pt x="79" y="16"/>
                  </a:lnTo>
                  <a:lnTo>
                    <a:pt x="79" y="16"/>
                  </a:lnTo>
                  <a:lnTo>
                    <a:pt x="79" y="21"/>
                  </a:lnTo>
                  <a:lnTo>
                    <a:pt x="82" y="26"/>
                  </a:lnTo>
                  <a:lnTo>
                    <a:pt x="86" y="29"/>
                  </a:lnTo>
                  <a:lnTo>
                    <a:pt x="91" y="32"/>
                  </a:lnTo>
                  <a:lnTo>
                    <a:pt x="91" y="42"/>
                  </a:lnTo>
                  <a:lnTo>
                    <a:pt x="91" y="42"/>
                  </a:lnTo>
                  <a:lnTo>
                    <a:pt x="89" y="48"/>
                  </a:lnTo>
                  <a:lnTo>
                    <a:pt x="88" y="52"/>
                  </a:lnTo>
                  <a:lnTo>
                    <a:pt x="87" y="53"/>
                  </a:lnTo>
                  <a:lnTo>
                    <a:pt x="86" y="53"/>
                  </a:lnTo>
                  <a:lnTo>
                    <a:pt x="86" y="53"/>
                  </a:lnTo>
                  <a:lnTo>
                    <a:pt x="82" y="55"/>
                  </a:lnTo>
                  <a:lnTo>
                    <a:pt x="77" y="57"/>
                  </a:lnTo>
                  <a:lnTo>
                    <a:pt x="70" y="61"/>
                  </a:lnTo>
                  <a:lnTo>
                    <a:pt x="65" y="65"/>
                  </a:lnTo>
                  <a:lnTo>
                    <a:pt x="57" y="58"/>
                  </a:lnTo>
                  <a:lnTo>
                    <a:pt x="57" y="58"/>
                  </a:lnTo>
                  <a:lnTo>
                    <a:pt x="54" y="55"/>
                  </a:lnTo>
                  <a:lnTo>
                    <a:pt x="50" y="51"/>
                  </a:lnTo>
                  <a:lnTo>
                    <a:pt x="50" y="51"/>
                  </a:lnTo>
                  <a:lnTo>
                    <a:pt x="51" y="47"/>
                  </a:lnTo>
                  <a:lnTo>
                    <a:pt x="51" y="47"/>
                  </a:lnTo>
                  <a:lnTo>
                    <a:pt x="50" y="40"/>
                  </a:lnTo>
                  <a:lnTo>
                    <a:pt x="46" y="35"/>
                  </a:lnTo>
                  <a:lnTo>
                    <a:pt x="41" y="32"/>
                  </a:lnTo>
                  <a:lnTo>
                    <a:pt x="34" y="30"/>
                  </a:lnTo>
                  <a:lnTo>
                    <a:pt x="34" y="30"/>
                  </a:lnTo>
                  <a:lnTo>
                    <a:pt x="28" y="32"/>
                  </a:lnTo>
                  <a:lnTo>
                    <a:pt x="23" y="35"/>
                  </a:lnTo>
                  <a:lnTo>
                    <a:pt x="19" y="40"/>
                  </a:lnTo>
                  <a:lnTo>
                    <a:pt x="18" y="47"/>
                  </a:lnTo>
                  <a:lnTo>
                    <a:pt x="18" y="47"/>
                  </a:lnTo>
                  <a:lnTo>
                    <a:pt x="19" y="53"/>
                  </a:lnTo>
                  <a:lnTo>
                    <a:pt x="23" y="58"/>
                  </a:lnTo>
                  <a:lnTo>
                    <a:pt x="28" y="61"/>
                  </a:lnTo>
                  <a:lnTo>
                    <a:pt x="34" y="62"/>
                  </a:lnTo>
                  <a:lnTo>
                    <a:pt x="34" y="62"/>
                  </a:lnTo>
                  <a:lnTo>
                    <a:pt x="38" y="62"/>
                  </a:lnTo>
                  <a:lnTo>
                    <a:pt x="42" y="61"/>
                  </a:lnTo>
                  <a:lnTo>
                    <a:pt x="50" y="67"/>
                  </a:lnTo>
                  <a:lnTo>
                    <a:pt x="50" y="67"/>
                  </a:lnTo>
                  <a:lnTo>
                    <a:pt x="54" y="71"/>
                  </a:lnTo>
                  <a:lnTo>
                    <a:pt x="55" y="75"/>
                  </a:lnTo>
                  <a:lnTo>
                    <a:pt x="56" y="76"/>
                  </a:lnTo>
                  <a:lnTo>
                    <a:pt x="56" y="79"/>
                  </a:lnTo>
                  <a:lnTo>
                    <a:pt x="56" y="79"/>
                  </a:lnTo>
                  <a:lnTo>
                    <a:pt x="52" y="86"/>
                  </a:lnTo>
                  <a:lnTo>
                    <a:pt x="51" y="92"/>
                  </a:lnTo>
                  <a:lnTo>
                    <a:pt x="51" y="98"/>
                  </a:lnTo>
                  <a:lnTo>
                    <a:pt x="51" y="98"/>
                  </a:lnTo>
                  <a:lnTo>
                    <a:pt x="51" y="99"/>
                  </a:lnTo>
                  <a:lnTo>
                    <a:pt x="41" y="101"/>
                  </a:lnTo>
                  <a:lnTo>
                    <a:pt x="41" y="101"/>
                  </a:lnTo>
                  <a:lnTo>
                    <a:pt x="34" y="102"/>
                  </a:lnTo>
                  <a:lnTo>
                    <a:pt x="31" y="102"/>
                  </a:lnTo>
                  <a:lnTo>
                    <a:pt x="28" y="101"/>
                  </a:lnTo>
                  <a:lnTo>
                    <a:pt x="28" y="101"/>
                  </a:lnTo>
                  <a:lnTo>
                    <a:pt x="27" y="98"/>
                  </a:lnTo>
                  <a:lnTo>
                    <a:pt x="24" y="97"/>
                  </a:lnTo>
                  <a:lnTo>
                    <a:pt x="20" y="95"/>
                  </a:lnTo>
                  <a:lnTo>
                    <a:pt x="15" y="94"/>
                  </a:lnTo>
                  <a:lnTo>
                    <a:pt x="15" y="94"/>
                  </a:lnTo>
                  <a:lnTo>
                    <a:pt x="9" y="95"/>
                  </a:lnTo>
                  <a:lnTo>
                    <a:pt x="4" y="99"/>
                  </a:lnTo>
                  <a:lnTo>
                    <a:pt x="1" y="104"/>
                  </a:lnTo>
                  <a:lnTo>
                    <a:pt x="0" y="111"/>
                  </a:lnTo>
                  <a:lnTo>
                    <a:pt x="0" y="111"/>
                  </a:lnTo>
                  <a:lnTo>
                    <a:pt x="1" y="117"/>
                  </a:lnTo>
                  <a:lnTo>
                    <a:pt x="4" y="122"/>
                  </a:lnTo>
                  <a:lnTo>
                    <a:pt x="9" y="126"/>
                  </a:lnTo>
                  <a:lnTo>
                    <a:pt x="15" y="127"/>
                  </a:lnTo>
                  <a:lnTo>
                    <a:pt x="15" y="127"/>
                  </a:lnTo>
                  <a:lnTo>
                    <a:pt x="22" y="126"/>
                  </a:lnTo>
                  <a:lnTo>
                    <a:pt x="26" y="123"/>
                  </a:lnTo>
                  <a:lnTo>
                    <a:pt x="29" y="120"/>
                  </a:lnTo>
                  <a:lnTo>
                    <a:pt x="32" y="115"/>
                  </a:lnTo>
                  <a:lnTo>
                    <a:pt x="42" y="113"/>
                  </a:lnTo>
                  <a:lnTo>
                    <a:pt x="42" y="113"/>
                  </a:lnTo>
                  <a:lnTo>
                    <a:pt x="47" y="113"/>
                  </a:lnTo>
                  <a:lnTo>
                    <a:pt x="52" y="115"/>
                  </a:lnTo>
                  <a:lnTo>
                    <a:pt x="54" y="115"/>
                  </a:lnTo>
                  <a:lnTo>
                    <a:pt x="55" y="116"/>
                  </a:lnTo>
                  <a:lnTo>
                    <a:pt x="55" y="116"/>
                  </a:lnTo>
                  <a:lnTo>
                    <a:pt x="56" y="121"/>
                  </a:lnTo>
                  <a:lnTo>
                    <a:pt x="59" y="125"/>
                  </a:lnTo>
                  <a:lnTo>
                    <a:pt x="64" y="130"/>
                  </a:lnTo>
                  <a:lnTo>
                    <a:pt x="69" y="135"/>
                  </a:lnTo>
                  <a:lnTo>
                    <a:pt x="64" y="141"/>
                  </a:lnTo>
                  <a:lnTo>
                    <a:pt x="64" y="141"/>
                  </a:lnTo>
                  <a:lnTo>
                    <a:pt x="60" y="149"/>
                  </a:lnTo>
                  <a:lnTo>
                    <a:pt x="60" y="149"/>
                  </a:lnTo>
                  <a:lnTo>
                    <a:pt x="60" y="149"/>
                  </a:lnTo>
                  <a:lnTo>
                    <a:pt x="60" y="149"/>
                  </a:lnTo>
                  <a:lnTo>
                    <a:pt x="54" y="150"/>
                  </a:lnTo>
                  <a:lnTo>
                    <a:pt x="49" y="154"/>
                  </a:lnTo>
                  <a:lnTo>
                    <a:pt x="45" y="159"/>
                  </a:lnTo>
                  <a:lnTo>
                    <a:pt x="43" y="166"/>
                  </a:lnTo>
                  <a:lnTo>
                    <a:pt x="43" y="166"/>
                  </a:lnTo>
                  <a:lnTo>
                    <a:pt x="45" y="172"/>
                  </a:lnTo>
                  <a:lnTo>
                    <a:pt x="49" y="177"/>
                  </a:lnTo>
                  <a:lnTo>
                    <a:pt x="54" y="180"/>
                  </a:lnTo>
                  <a:lnTo>
                    <a:pt x="60" y="181"/>
                  </a:lnTo>
                  <a:lnTo>
                    <a:pt x="60" y="181"/>
                  </a:lnTo>
                  <a:lnTo>
                    <a:pt x="66" y="180"/>
                  </a:lnTo>
                  <a:lnTo>
                    <a:pt x="72" y="177"/>
                  </a:lnTo>
                  <a:lnTo>
                    <a:pt x="74" y="172"/>
                  </a:lnTo>
                  <a:lnTo>
                    <a:pt x="75" y="166"/>
                  </a:lnTo>
                  <a:lnTo>
                    <a:pt x="75" y="166"/>
                  </a:lnTo>
                  <a:lnTo>
                    <a:pt x="74" y="159"/>
                  </a:lnTo>
                  <a:lnTo>
                    <a:pt x="72" y="154"/>
                  </a:lnTo>
                  <a:lnTo>
                    <a:pt x="75" y="148"/>
                  </a:lnTo>
                  <a:lnTo>
                    <a:pt x="75" y="148"/>
                  </a:lnTo>
                  <a:lnTo>
                    <a:pt x="78" y="144"/>
                  </a:lnTo>
                  <a:lnTo>
                    <a:pt x="79" y="143"/>
                  </a:lnTo>
                  <a:lnTo>
                    <a:pt x="82" y="143"/>
                  </a:lnTo>
                  <a:lnTo>
                    <a:pt x="82" y="143"/>
                  </a:lnTo>
                  <a:lnTo>
                    <a:pt x="88" y="144"/>
                  </a:lnTo>
                  <a:lnTo>
                    <a:pt x="97" y="145"/>
                  </a:lnTo>
                  <a:lnTo>
                    <a:pt x="97" y="145"/>
                  </a:lnTo>
                  <a:lnTo>
                    <a:pt x="105" y="144"/>
                  </a:lnTo>
                  <a:lnTo>
                    <a:pt x="111" y="143"/>
                  </a:lnTo>
                  <a:lnTo>
                    <a:pt x="115" y="150"/>
                  </a:lnTo>
                  <a:lnTo>
                    <a:pt x="115" y="150"/>
                  </a:lnTo>
                  <a:lnTo>
                    <a:pt x="116" y="153"/>
                  </a:lnTo>
                  <a:lnTo>
                    <a:pt x="118" y="157"/>
                  </a:lnTo>
                  <a:lnTo>
                    <a:pt x="118" y="158"/>
                  </a:lnTo>
                  <a:lnTo>
                    <a:pt x="118" y="158"/>
                  </a:lnTo>
                  <a:lnTo>
                    <a:pt x="115" y="162"/>
                  </a:lnTo>
                  <a:lnTo>
                    <a:pt x="114" y="168"/>
                  </a:lnTo>
                  <a:lnTo>
                    <a:pt x="114" y="168"/>
                  </a:lnTo>
                  <a:lnTo>
                    <a:pt x="115" y="175"/>
                  </a:lnTo>
                  <a:lnTo>
                    <a:pt x="119" y="180"/>
                  </a:lnTo>
                  <a:lnTo>
                    <a:pt x="124" y="182"/>
                  </a:lnTo>
                  <a:lnTo>
                    <a:pt x="130" y="184"/>
                  </a:lnTo>
                  <a:lnTo>
                    <a:pt x="130" y="184"/>
                  </a:lnTo>
                  <a:lnTo>
                    <a:pt x="137" y="182"/>
                  </a:lnTo>
                  <a:lnTo>
                    <a:pt x="142" y="180"/>
                  </a:lnTo>
                  <a:lnTo>
                    <a:pt x="146" y="175"/>
                  </a:lnTo>
                  <a:lnTo>
                    <a:pt x="147" y="168"/>
                  </a:lnTo>
                  <a:lnTo>
                    <a:pt x="147" y="168"/>
                  </a:lnTo>
                  <a:lnTo>
                    <a:pt x="146" y="162"/>
                  </a:lnTo>
                  <a:lnTo>
                    <a:pt x="142" y="157"/>
                  </a:lnTo>
                  <a:lnTo>
                    <a:pt x="137" y="153"/>
                  </a:lnTo>
                  <a:lnTo>
                    <a:pt x="130" y="152"/>
                  </a:lnTo>
                  <a:lnTo>
                    <a:pt x="130" y="152"/>
                  </a:lnTo>
                  <a:lnTo>
                    <a:pt x="129" y="152"/>
                  </a:lnTo>
                  <a:lnTo>
                    <a:pt x="126" y="144"/>
                  </a:lnTo>
                  <a:lnTo>
                    <a:pt x="126" y="144"/>
                  </a:lnTo>
                  <a:lnTo>
                    <a:pt x="125" y="140"/>
                  </a:lnTo>
                  <a:lnTo>
                    <a:pt x="125" y="138"/>
                  </a:lnTo>
                  <a:lnTo>
                    <a:pt x="126" y="135"/>
                  </a:lnTo>
                  <a:lnTo>
                    <a:pt x="126" y="135"/>
                  </a:lnTo>
                  <a:lnTo>
                    <a:pt x="130" y="131"/>
                  </a:lnTo>
                  <a:lnTo>
                    <a:pt x="134" y="127"/>
                  </a:lnTo>
                  <a:lnTo>
                    <a:pt x="138" y="121"/>
                  </a:lnTo>
                  <a:lnTo>
                    <a:pt x="141" y="115"/>
                  </a:lnTo>
                  <a:lnTo>
                    <a:pt x="149" y="116"/>
                  </a:lnTo>
                  <a:lnTo>
                    <a:pt x="149" y="116"/>
                  </a:lnTo>
                  <a:lnTo>
                    <a:pt x="153" y="117"/>
                  </a:lnTo>
                  <a:lnTo>
                    <a:pt x="156" y="118"/>
                  </a:lnTo>
                  <a:lnTo>
                    <a:pt x="157" y="121"/>
                  </a:lnTo>
                  <a:lnTo>
                    <a:pt x="157" y="121"/>
                  </a:lnTo>
                  <a:lnTo>
                    <a:pt x="158" y="125"/>
                  </a:lnTo>
                  <a:lnTo>
                    <a:pt x="162" y="127"/>
                  </a:lnTo>
                  <a:lnTo>
                    <a:pt x="167" y="130"/>
                  </a:lnTo>
                  <a:lnTo>
                    <a:pt x="172" y="131"/>
                  </a:lnTo>
                  <a:lnTo>
                    <a:pt x="172" y="131"/>
                  </a:lnTo>
                  <a:lnTo>
                    <a:pt x="179" y="130"/>
                  </a:lnTo>
                  <a:lnTo>
                    <a:pt x="184" y="126"/>
                  </a:lnTo>
                  <a:lnTo>
                    <a:pt x="188" y="121"/>
                  </a:lnTo>
                  <a:lnTo>
                    <a:pt x="189" y="115"/>
                  </a:lnTo>
                  <a:lnTo>
                    <a:pt x="189" y="115"/>
                  </a:lnTo>
                  <a:lnTo>
                    <a:pt x="188" y="108"/>
                  </a:lnTo>
                  <a:lnTo>
                    <a:pt x="184" y="103"/>
                  </a:lnTo>
                  <a:lnTo>
                    <a:pt x="179" y="99"/>
                  </a:lnTo>
                  <a:lnTo>
                    <a:pt x="172" y="98"/>
                  </a:lnTo>
                  <a:close/>
                </a:path>
              </a:pathLst>
            </a:custGeom>
            <a:solidFill>
              <a:srgbClr val="EF413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91" name="Freeform 45">
              <a:extLst>
                <a:ext uri="{FF2B5EF4-FFF2-40B4-BE49-F238E27FC236}">
                  <a16:creationId xmlns:a16="http://schemas.microsoft.com/office/drawing/2014/main" id="{FFA7F3C1-D32C-4896-AFA1-4B3683FE51A7}"/>
                </a:ext>
              </a:extLst>
            </p:cNvPr>
            <p:cNvSpPr>
              <a:spLocks/>
            </p:cNvSpPr>
            <p:nvPr/>
          </p:nvSpPr>
          <p:spPr bwMode="auto">
            <a:xfrm>
              <a:off x="7677769" y="2249247"/>
              <a:ext cx="155695" cy="151576"/>
            </a:xfrm>
            <a:custGeom>
              <a:avLst/>
              <a:gdLst>
                <a:gd name="T0" fmla="*/ 165 w 189"/>
                <a:gd name="T1" fmla="*/ 101 h 184"/>
                <a:gd name="T2" fmla="*/ 151 w 189"/>
                <a:gd name="T3" fmla="*/ 104 h 184"/>
                <a:gd name="T4" fmla="*/ 144 w 189"/>
                <a:gd name="T5" fmla="*/ 98 h 184"/>
                <a:gd name="T6" fmla="*/ 139 w 189"/>
                <a:gd name="T7" fmla="*/ 78 h 184"/>
                <a:gd name="T8" fmla="*/ 144 w 189"/>
                <a:gd name="T9" fmla="*/ 62 h 184"/>
                <a:gd name="T10" fmla="*/ 152 w 189"/>
                <a:gd name="T11" fmla="*/ 61 h 184"/>
                <a:gd name="T12" fmla="*/ 167 w 189"/>
                <a:gd name="T13" fmla="*/ 57 h 184"/>
                <a:gd name="T14" fmla="*/ 171 w 189"/>
                <a:gd name="T15" fmla="*/ 39 h 184"/>
                <a:gd name="T16" fmla="*/ 156 w 189"/>
                <a:gd name="T17" fmla="*/ 29 h 184"/>
                <a:gd name="T18" fmla="*/ 139 w 189"/>
                <a:gd name="T19" fmla="*/ 46 h 184"/>
                <a:gd name="T20" fmla="*/ 133 w 189"/>
                <a:gd name="T21" fmla="*/ 56 h 184"/>
                <a:gd name="T22" fmla="*/ 123 w 189"/>
                <a:gd name="T23" fmla="*/ 60 h 184"/>
                <a:gd name="T24" fmla="*/ 102 w 189"/>
                <a:gd name="T25" fmla="*/ 42 h 184"/>
                <a:gd name="T26" fmla="*/ 105 w 189"/>
                <a:gd name="T27" fmla="*/ 29 h 184"/>
                <a:gd name="T28" fmla="*/ 111 w 189"/>
                <a:gd name="T29" fmla="*/ 21 h 184"/>
                <a:gd name="T30" fmla="*/ 107 w 189"/>
                <a:gd name="T31" fmla="*/ 5 h 184"/>
                <a:gd name="T32" fmla="*/ 89 w 189"/>
                <a:gd name="T33" fmla="*/ 1 h 184"/>
                <a:gd name="T34" fmla="*/ 79 w 189"/>
                <a:gd name="T35" fmla="*/ 16 h 184"/>
                <a:gd name="T36" fmla="*/ 91 w 189"/>
                <a:gd name="T37" fmla="*/ 32 h 184"/>
                <a:gd name="T38" fmla="*/ 88 w 189"/>
                <a:gd name="T39" fmla="*/ 52 h 184"/>
                <a:gd name="T40" fmla="*/ 82 w 189"/>
                <a:gd name="T41" fmla="*/ 55 h 184"/>
                <a:gd name="T42" fmla="*/ 57 w 189"/>
                <a:gd name="T43" fmla="*/ 58 h 184"/>
                <a:gd name="T44" fmla="*/ 50 w 189"/>
                <a:gd name="T45" fmla="*/ 51 h 184"/>
                <a:gd name="T46" fmla="*/ 46 w 189"/>
                <a:gd name="T47" fmla="*/ 35 h 184"/>
                <a:gd name="T48" fmla="*/ 28 w 189"/>
                <a:gd name="T49" fmla="*/ 32 h 184"/>
                <a:gd name="T50" fmla="*/ 18 w 189"/>
                <a:gd name="T51" fmla="*/ 47 h 184"/>
                <a:gd name="T52" fmla="*/ 34 w 189"/>
                <a:gd name="T53" fmla="*/ 62 h 184"/>
                <a:gd name="T54" fmla="*/ 50 w 189"/>
                <a:gd name="T55" fmla="*/ 67 h 184"/>
                <a:gd name="T56" fmla="*/ 56 w 189"/>
                <a:gd name="T57" fmla="*/ 76 h 184"/>
                <a:gd name="T58" fmla="*/ 51 w 189"/>
                <a:gd name="T59" fmla="*/ 92 h 184"/>
                <a:gd name="T60" fmla="*/ 41 w 189"/>
                <a:gd name="T61" fmla="*/ 101 h 184"/>
                <a:gd name="T62" fmla="*/ 28 w 189"/>
                <a:gd name="T63" fmla="*/ 101 h 184"/>
                <a:gd name="T64" fmla="*/ 20 w 189"/>
                <a:gd name="T65" fmla="*/ 95 h 184"/>
                <a:gd name="T66" fmla="*/ 4 w 189"/>
                <a:gd name="T67" fmla="*/ 99 h 184"/>
                <a:gd name="T68" fmla="*/ 1 w 189"/>
                <a:gd name="T69" fmla="*/ 117 h 184"/>
                <a:gd name="T70" fmla="*/ 15 w 189"/>
                <a:gd name="T71" fmla="*/ 127 h 184"/>
                <a:gd name="T72" fmla="*/ 32 w 189"/>
                <a:gd name="T73" fmla="*/ 115 h 184"/>
                <a:gd name="T74" fmla="*/ 52 w 189"/>
                <a:gd name="T75" fmla="*/ 115 h 184"/>
                <a:gd name="T76" fmla="*/ 56 w 189"/>
                <a:gd name="T77" fmla="*/ 121 h 184"/>
                <a:gd name="T78" fmla="*/ 64 w 189"/>
                <a:gd name="T79" fmla="*/ 141 h 184"/>
                <a:gd name="T80" fmla="*/ 60 w 189"/>
                <a:gd name="T81" fmla="*/ 149 h 184"/>
                <a:gd name="T82" fmla="*/ 45 w 189"/>
                <a:gd name="T83" fmla="*/ 159 h 184"/>
                <a:gd name="T84" fmla="*/ 49 w 189"/>
                <a:gd name="T85" fmla="*/ 177 h 184"/>
                <a:gd name="T86" fmla="*/ 66 w 189"/>
                <a:gd name="T87" fmla="*/ 180 h 184"/>
                <a:gd name="T88" fmla="*/ 75 w 189"/>
                <a:gd name="T89" fmla="*/ 166 h 184"/>
                <a:gd name="T90" fmla="*/ 75 w 189"/>
                <a:gd name="T91" fmla="*/ 148 h 184"/>
                <a:gd name="T92" fmla="*/ 82 w 189"/>
                <a:gd name="T93" fmla="*/ 143 h 184"/>
                <a:gd name="T94" fmla="*/ 105 w 189"/>
                <a:gd name="T95" fmla="*/ 144 h 184"/>
                <a:gd name="T96" fmla="*/ 116 w 189"/>
                <a:gd name="T97" fmla="*/ 153 h 184"/>
                <a:gd name="T98" fmla="*/ 115 w 189"/>
                <a:gd name="T99" fmla="*/ 162 h 184"/>
                <a:gd name="T100" fmla="*/ 119 w 189"/>
                <a:gd name="T101" fmla="*/ 180 h 184"/>
                <a:gd name="T102" fmla="*/ 137 w 189"/>
                <a:gd name="T103" fmla="*/ 182 h 184"/>
                <a:gd name="T104" fmla="*/ 147 w 189"/>
                <a:gd name="T105" fmla="*/ 168 h 184"/>
                <a:gd name="T106" fmla="*/ 130 w 189"/>
                <a:gd name="T107" fmla="*/ 152 h 184"/>
                <a:gd name="T108" fmla="*/ 126 w 189"/>
                <a:gd name="T109" fmla="*/ 144 h 184"/>
                <a:gd name="T110" fmla="*/ 126 w 189"/>
                <a:gd name="T111" fmla="*/ 135 h 184"/>
                <a:gd name="T112" fmla="*/ 141 w 189"/>
                <a:gd name="T113" fmla="*/ 115 h 184"/>
                <a:gd name="T114" fmla="*/ 156 w 189"/>
                <a:gd name="T115" fmla="*/ 118 h 184"/>
                <a:gd name="T116" fmla="*/ 162 w 189"/>
                <a:gd name="T117" fmla="*/ 127 h 184"/>
                <a:gd name="T118" fmla="*/ 179 w 189"/>
                <a:gd name="T119" fmla="*/ 130 h 184"/>
                <a:gd name="T120" fmla="*/ 189 w 189"/>
                <a:gd name="T121" fmla="*/ 115 h 184"/>
                <a:gd name="T122" fmla="*/ 172 w 189"/>
                <a:gd name="T123" fmla="*/ 9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 h="184">
                  <a:moveTo>
                    <a:pt x="172" y="98"/>
                  </a:moveTo>
                  <a:lnTo>
                    <a:pt x="172" y="98"/>
                  </a:lnTo>
                  <a:lnTo>
                    <a:pt x="169" y="99"/>
                  </a:lnTo>
                  <a:lnTo>
                    <a:pt x="165" y="101"/>
                  </a:lnTo>
                  <a:lnTo>
                    <a:pt x="161" y="103"/>
                  </a:lnTo>
                  <a:lnTo>
                    <a:pt x="158" y="106"/>
                  </a:lnTo>
                  <a:lnTo>
                    <a:pt x="151" y="104"/>
                  </a:lnTo>
                  <a:lnTo>
                    <a:pt x="151" y="104"/>
                  </a:lnTo>
                  <a:lnTo>
                    <a:pt x="147" y="103"/>
                  </a:lnTo>
                  <a:lnTo>
                    <a:pt x="144" y="102"/>
                  </a:lnTo>
                  <a:lnTo>
                    <a:pt x="144" y="102"/>
                  </a:lnTo>
                  <a:lnTo>
                    <a:pt x="144" y="98"/>
                  </a:lnTo>
                  <a:lnTo>
                    <a:pt x="144" y="98"/>
                  </a:lnTo>
                  <a:lnTo>
                    <a:pt x="143" y="92"/>
                  </a:lnTo>
                  <a:lnTo>
                    <a:pt x="142" y="84"/>
                  </a:lnTo>
                  <a:lnTo>
                    <a:pt x="139" y="78"/>
                  </a:lnTo>
                  <a:lnTo>
                    <a:pt x="135" y="71"/>
                  </a:lnTo>
                  <a:lnTo>
                    <a:pt x="141" y="65"/>
                  </a:lnTo>
                  <a:lnTo>
                    <a:pt x="141" y="65"/>
                  </a:lnTo>
                  <a:lnTo>
                    <a:pt x="144" y="62"/>
                  </a:lnTo>
                  <a:lnTo>
                    <a:pt x="147" y="61"/>
                  </a:lnTo>
                  <a:lnTo>
                    <a:pt x="148" y="60"/>
                  </a:lnTo>
                  <a:lnTo>
                    <a:pt x="148" y="60"/>
                  </a:lnTo>
                  <a:lnTo>
                    <a:pt x="152" y="61"/>
                  </a:lnTo>
                  <a:lnTo>
                    <a:pt x="156" y="62"/>
                  </a:lnTo>
                  <a:lnTo>
                    <a:pt x="156" y="62"/>
                  </a:lnTo>
                  <a:lnTo>
                    <a:pt x="162" y="61"/>
                  </a:lnTo>
                  <a:lnTo>
                    <a:pt x="167" y="57"/>
                  </a:lnTo>
                  <a:lnTo>
                    <a:pt x="171" y="52"/>
                  </a:lnTo>
                  <a:lnTo>
                    <a:pt x="172" y="46"/>
                  </a:lnTo>
                  <a:lnTo>
                    <a:pt x="172" y="46"/>
                  </a:lnTo>
                  <a:lnTo>
                    <a:pt x="171" y="39"/>
                  </a:lnTo>
                  <a:lnTo>
                    <a:pt x="167" y="34"/>
                  </a:lnTo>
                  <a:lnTo>
                    <a:pt x="162" y="30"/>
                  </a:lnTo>
                  <a:lnTo>
                    <a:pt x="156" y="29"/>
                  </a:lnTo>
                  <a:lnTo>
                    <a:pt x="156" y="29"/>
                  </a:lnTo>
                  <a:lnTo>
                    <a:pt x="149" y="30"/>
                  </a:lnTo>
                  <a:lnTo>
                    <a:pt x="144" y="34"/>
                  </a:lnTo>
                  <a:lnTo>
                    <a:pt x="141" y="39"/>
                  </a:lnTo>
                  <a:lnTo>
                    <a:pt x="139" y="46"/>
                  </a:lnTo>
                  <a:lnTo>
                    <a:pt x="139" y="46"/>
                  </a:lnTo>
                  <a:lnTo>
                    <a:pt x="141" y="49"/>
                  </a:lnTo>
                  <a:lnTo>
                    <a:pt x="133" y="56"/>
                  </a:lnTo>
                  <a:lnTo>
                    <a:pt x="133" y="56"/>
                  </a:lnTo>
                  <a:lnTo>
                    <a:pt x="129" y="58"/>
                  </a:lnTo>
                  <a:lnTo>
                    <a:pt x="126" y="60"/>
                  </a:lnTo>
                  <a:lnTo>
                    <a:pt x="123" y="60"/>
                  </a:lnTo>
                  <a:lnTo>
                    <a:pt x="123" y="60"/>
                  </a:lnTo>
                  <a:lnTo>
                    <a:pt x="115" y="56"/>
                  </a:lnTo>
                  <a:lnTo>
                    <a:pt x="109" y="53"/>
                  </a:lnTo>
                  <a:lnTo>
                    <a:pt x="102" y="52"/>
                  </a:lnTo>
                  <a:lnTo>
                    <a:pt x="102" y="42"/>
                  </a:lnTo>
                  <a:lnTo>
                    <a:pt x="102" y="42"/>
                  </a:lnTo>
                  <a:lnTo>
                    <a:pt x="103" y="35"/>
                  </a:lnTo>
                  <a:lnTo>
                    <a:pt x="103" y="32"/>
                  </a:lnTo>
                  <a:lnTo>
                    <a:pt x="105" y="29"/>
                  </a:lnTo>
                  <a:lnTo>
                    <a:pt x="105" y="29"/>
                  </a:lnTo>
                  <a:lnTo>
                    <a:pt x="107" y="28"/>
                  </a:lnTo>
                  <a:lnTo>
                    <a:pt x="110" y="25"/>
                  </a:lnTo>
                  <a:lnTo>
                    <a:pt x="111" y="21"/>
                  </a:lnTo>
                  <a:lnTo>
                    <a:pt x="111" y="16"/>
                  </a:lnTo>
                  <a:lnTo>
                    <a:pt x="111" y="16"/>
                  </a:lnTo>
                  <a:lnTo>
                    <a:pt x="110" y="10"/>
                  </a:lnTo>
                  <a:lnTo>
                    <a:pt x="107" y="5"/>
                  </a:lnTo>
                  <a:lnTo>
                    <a:pt x="101" y="1"/>
                  </a:lnTo>
                  <a:lnTo>
                    <a:pt x="96" y="0"/>
                  </a:lnTo>
                  <a:lnTo>
                    <a:pt x="96" y="0"/>
                  </a:lnTo>
                  <a:lnTo>
                    <a:pt x="89" y="1"/>
                  </a:lnTo>
                  <a:lnTo>
                    <a:pt x="83" y="5"/>
                  </a:lnTo>
                  <a:lnTo>
                    <a:pt x="80" y="10"/>
                  </a:lnTo>
                  <a:lnTo>
                    <a:pt x="79" y="16"/>
                  </a:lnTo>
                  <a:lnTo>
                    <a:pt x="79" y="16"/>
                  </a:lnTo>
                  <a:lnTo>
                    <a:pt x="79" y="21"/>
                  </a:lnTo>
                  <a:lnTo>
                    <a:pt x="82" y="26"/>
                  </a:lnTo>
                  <a:lnTo>
                    <a:pt x="86" y="29"/>
                  </a:lnTo>
                  <a:lnTo>
                    <a:pt x="91" y="32"/>
                  </a:lnTo>
                  <a:lnTo>
                    <a:pt x="91" y="42"/>
                  </a:lnTo>
                  <a:lnTo>
                    <a:pt x="91" y="42"/>
                  </a:lnTo>
                  <a:lnTo>
                    <a:pt x="89" y="48"/>
                  </a:lnTo>
                  <a:lnTo>
                    <a:pt x="88" y="52"/>
                  </a:lnTo>
                  <a:lnTo>
                    <a:pt x="87" y="53"/>
                  </a:lnTo>
                  <a:lnTo>
                    <a:pt x="86" y="53"/>
                  </a:lnTo>
                  <a:lnTo>
                    <a:pt x="86" y="53"/>
                  </a:lnTo>
                  <a:lnTo>
                    <a:pt x="82" y="55"/>
                  </a:lnTo>
                  <a:lnTo>
                    <a:pt x="77" y="57"/>
                  </a:lnTo>
                  <a:lnTo>
                    <a:pt x="70" y="61"/>
                  </a:lnTo>
                  <a:lnTo>
                    <a:pt x="65" y="65"/>
                  </a:lnTo>
                  <a:lnTo>
                    <a:pt x="57" y="58"/>
                  </a:lnTo>
                  <a:lnTo>
                    <a:pt x="57" y="58"/>
                  </a:lnTo>
                  <a:lnTo>
                    <a:pt x="54" y="55"/>
                  </a:lnTo>
                  <a:lnTo>
                    <a:pt x="50" y="51"/>
                  </a:lnTo>
                  <a:lnTo>
                    <a:pt x="50" y="51"/>
                  </a:lnTo>
                  <a:lnTo>
                    <a:pt x="51" y="47"/>
                  </a:lnTo>
                  <a:lnTo>
                    <a:pt x="51" y="47"/>
                  </a:lnTo>
                  <a:lnTo>
                    <a:pt x="50" y="40"/>
                  </a:lnTo>
                  <a:lnTo>
                    <a:pt x="46" y="35"/>
                  </a:lnTo>
                  <a:lnTo>
                    <a:pt x="41" y="32"/>
                  </a:lnTo>
                  <a:lnTo>
                    <a:pt x="34" y="30"/>
                  </a:lnTo>
                  <a:lnTo>
                    <a:pt x="34" y="30"/>
                  </a:lnTo>
                  <a:lnTo>
                    <a:pt x="28" y="32"/>
                  </a:lnTo>
                  <a:lnTo>
                    <a:pt x="23" y="35"/>
                  </a:lnTo>
                  <a:lnTo>
                    <a:pt x="19" y="40"/>
                  </a:lnTo>
                  <a:lnTo>
                    <a:pt x="18" y="47"/>
                  </a:lnTo>
                  <a:lnTo>
                    <a:pt x="18" y="47"/>
                  </a:lnTo>
                  <a:lnTo>
                    <a:pt x="19" y="53"/>
                  </a:lnTo>
                  <a:lnTo>
                    <a:pt x="23" y="58"/>
                  </a:lnTo>
                  <a:lnTo>
                    <a:pt x="28" y="61"/>
                  </a:lnTo>
                  <a:lnTo>
                    <a:pt x="34" y="62"/>
                  </a:lnTo>
                  <a:lnTo>
                    <a:pt x="34" y="62"/>
                  </a:lnTo>
                  <a:lnTo>
                    <a:pt x="38" y="62"/>
                  </a:lnTo>
                  <a:lnTo>
                    <a:pt x="42" y="61"/>
                  </a:lnTo>
                  <a:lnTo>
                    <a:pt x="50" y="67"/>
                  </a:lnTo>
                  <a:lnTo>
                    <a:pt x="50" y="67"/>
                  </a:lnTo>
                  <a:lnTo>
                    <a:pt x="54" y="71"/>
                  </a:lnTo>
                  <a:lnTo>
                    <a:pt x="55" y="75"/>
                  </a:lnTo>
                  <a:lnTo>
                    <a:pt x="56" y="76"/>
                  </a:lnTo>
                  <a:lnTo>
                    <a:pt x="56" y="79"/>
                  </a:lnTo>
                  <a:lnTo>
                    <a:pt x="56" y="79"/>
                  </a:lnTo>
                  <a:lnTo>
                    <a:pt x="52" y="86"/>
                  </a:lnTo>
                  <a:lnTo>
                    <a:pt x="51" y="92"/>
                  </a:lnTo>
                  <a:lnTo>
                    <a:pt x="51" y="98"/>
                  </a:lnTo>
                  <a:lnTo>
                    <a:pt x="51" y="98"/>
                  </a:lnTo>
                  <a:lnTo>
                    <a:pt x="51" y="99"/>
                  </a:lnTo>
                  <a:lnTo>
                    <a:pt x="41" y="101"/>
                  </a:lnTo>
                  <a:lnTo>
                    <a:pt x="41" y="101"/>
                  </a:lnTo>
                  <a:lnTo>
                    <a:pt x="34" y="102"/>
                  </a:lnTo>
                  <a:lnTo>
                    <a:pt x="31" y="102"/>
                  </a:lnTo>
                  <a:lnTo>
                    <a:pt x="28" y="101"/>
                  </a:lnTo>
                  <a:lnTo>
                    <a:pt x="28" y="101"/>
                  </a:lnTo>
                  <a:lnTo>
                    <a:pt x="27" y="98"/>
                  </a:lnTo>
                  <a:lnTo>
                    <a:pt x="24" y="97"/>
                  </a:lnTo>
                  <a:lnTo>
                    <a:pt x="20" y="95"/>
                  </a:lnTo>
                  <a:lnTo>
                    <a:pt x="15" y="94"/>
                  </a:lnTo>
                  <a:lnTo>
                    <a:pt x="15" y="94"/>
                  </a:lnTo>
                  <a:lnTo>
                    <a:pt x="9" y="95"/>
                  </a:lnTo>
                  <a:lnTo>
                    <a:pt x="4" y="99"/>
                  </a:lnTo>
                  <a:lnTo>
                    <a:pt x="1" y="104"/>
                  </a:lnTo>
                  <a:lnTo>
                    <a:pt x="0" y="111"/>
                  </a:lnTo>
                  <a:lnTo>
                    <a:pt x="0" y="111"/>
                  </a:lnTo>
                  <a:lnTo>
                    <a:pt x="1" y="117"/>
                  </a:lnTo>
                  <a:lnTo>
                    <a:pt x="4" y="122"/>
                  </a:lnTo>
                  <a:lnTo>
                    <a:pt x="9" y="126"/>
                  </a:lnTo>
                  <a:lnTo>
                    <a:pt x="15" y="127"/>
                  </a:lnTo>
                  <a:lnTo>
                    <a:pt x="15" y="127"/>
                  </a:lnTo>
                  <a:lnTo>
                    <a:pt x="22" y="126"/>
                  </a:lnTo>
                  <a:lnTo>
                    <a:pt x="26" y="123"/>
                  </a:lnTo>
                  <a:lnTo>
                    <a:pt x="29" y="120"/>
                  </a:lnTo>
                  <a:lnTo>
                    <a:pt x="32" y="115"/>
                  </a:lnTo>
                  <a:lnTo>
                    <a:pt x="42" y="113"/>
                  </a:lnTo>
                  <a:lnTo>
                    <a:pt x="42" y="113"/>
                  </a:lnTo>
                  <a:lnTo>
                    <a:pt x="47" y="113"/>
                  </a:lnTo>
                  <a:lnTo>
                    <a:pt x="52" y="115"/>
                  </a:lnTo>
                  <a:lnTo>
                    <a:pt x="54" y="115"/>
                  </a:lnTo>
                  <a:lnTo>
                    <a:pt x="55" y="116"/>
                  </a:lnTo>
                  <a:lnTo>
                    <a:pt x="55" y="116"/>
                  </a:lnTo>
                  <a:lnTo>
                    <a:pt x="56" y="121"/>
                  </a:lnTo>
                  <a:lnTo>
                    <a:pt x="59" y="125"/>
                  </a:lnTo>
                  <a:lnTo>
                    <a:pt x="64" y="130"/>
                  </a:lnTo>
                  <a:lnTo>
                    <a:pt x="69" y="135"/>
                  </a:lnTo>
                  <a:lnTo>
                    <a:pt x="64" y="141"/>
                  </a:lnTo>
                  <a:lnTo>
                    <a:pt x="64" y="141"/>
                  </a:lnTo>
                  <a:lnTo>
                    <a:pt x="60" y="149"/>
                  </a:lnTo>
                  <a:lnTo>
                    <a:pt x="60" y="149"/>
                  </a:lnTo>
                  <a:lnTo>
                    <a:pt x="60" y="149"/>
                  </a:lnTo>
                  <a:lnTo>
                    <a:pt x="60" y="149"/>
                  </a:lnTo>
                  <a:lnTo>
                    <a:pt x="54" y="150"/>
                  </a:lnTo>
                  <a:lnTo>
                    <a:pt x="49" y="154"/>
                  </a:lnTo>
                  <a:lnTo>
                    <a:pt x="45" y="159"/>
                  </a:lnTo>
                  <a:lnTo>
                    <a:pt x="43" y="166"/>
                  </a:lnTo>
                  <a:lnTo>
                    <a:pt x="43" y="166"/>
                  </a:lnTo>
                  <a:lnTo>
                    <a:pt x="45" y="172"/>
                  </a:lnTo>
                  <a:lnTo>
                    <a:pt x="49" y="177"/>
                  </a:lnTo>
                  <a:lnTo>
                    <a:pt x="54" y="180"/>
                  </a:lnTo>
                  <a:lnTo>
                    <a:pt x="60" y="181"/>
                  </a:lnTo>
                  <a:lnTo>
                    <a:pt x="60" y="181"/>
                  </a:lnTo>
                  <a:lnTo>
                    <a:pt x="66" y="180"/>
                  </a:lnTo>
                  <a:lnTo>
                    <a:pt x="72" y="177"/>
                  </a:lnTo>
                  <a:lnTo>
                    <a:pt x="74" y="172"/>
                  </a:lnTo>
                  <a:lnTo>
                    <a:pt x="75" y="166"/>
                  </a:lnTo>
                  <a:lnTo>
                    <a:pt x="75" y="166"/>
                  </a:lnTo>
                  <a:lnTo>
                    <a:pt x="74" y="159"/>
                  </a:lnTo>
                  <a:lnTo>
                    <a:pt x="72" y="154"/>
                  </a:lnTo>
                  <a:lnTo>
                    <a:pt x="75" y="148"/>
                  </a:lnTo>
                  <a:lnTo>
                    <a:pt x="75" y="148"/>
                  </a:lnTo>
                  <a:lnTo>
                    <a:pt x="78" y="144"/>
                  </a:lnTo>
                  <a:lnTo>
                    <a:pt x="79" y="143"/>
                  </a:lnTo>
                  <a:lnTo>
                    <a:pt x="82" y="143"/>
                  </a:lnTo>
                  <a:lnTo>
                    <a:pt x="82" y="143"/>
                  </a:lnTo>
                  <a:lnTo>
                    <a:pt x="88" y="144"/>
                  </a:lnTo>
                  <a:lnTo>
                    <a:pt x="97" y="145"/>
                  </a:lnTo>
                  <a:lnTo>
                    <a:pt x="97" y="145"/>
                  </a:lnTo>
                  <a:lnTo>
                    <a:pt x="105" y="144"/>
                  </a:lnTo>
                  <a:lnTo>
                    <a:pt x="111" y="143"/>
                  </a:lnTo>
                  <a:lnTo>
                    <a:pt x="115" y="150"/>
                  </a:lnTo>
                  <a:lnTo>
                    <a:pt x="115" y="150"/>
                  </a:lnTo>
                  <a:lnTo>
                    <a:pt x="116" y="153"/>
                  </a:lnTo>
                  <a:lnTo>
                    <a:pt x="118" y="157"/>
                  </a:lnTo>
                  <a:lnTo>
                    <a:pt x="118" y="158"/>
                  </a:lnTo>
                  <a:lnTo>
                    <a:pt x="118" y="158"/>
                  </a:lnTo>
                  <a:lnTo>
                    <a:pt x="115" y="162"/>
                  </a:lnTo>
                  <a:lnTo>
                    <a:pt x="114" y="168"/>
                  </a:lnTo>
                  <a:lnTo>
                    <a:pt x="114" y="168"/>
                  </a:lnTo>
                  <a:lnTo>
                    <a:pt x="115" y="175"/>
                  </a:lnTo>
                  <a:lnTo>
                    <a:pt x="119" y="180"/>
                  </a:lnTo>
                  <a:lnTo>
                    <a:pt x="124" y="182"/>
                  </a:lnTo>
                  <a:lnTo>
                    <a:pt x="130" y="184"/>
                  </a:lnTo>
                  <a:lnTo>
                    <a:pt x="130" y="184"/>
                  </a:lnTo>
                  <a:lnTo>
                    <a:pt x="137" y="182"/>
                  </a:lnTo>
                  <a:lnTo>
                    <a:pt x="142" y="180"/>
                  </a:lnTo>
                  <a:lnTo>
                    <a:pt x="146" y="175"/>
                  </a:lnTo>
                  <a:lnTo>
                    <a:pt x="147" y="168"/>
                  </a:lnTo>
                  <a:lnTo>
                    <a:pt x="147" y="168"/>
                  </a:lnTo>
                  <a:lnTo>
                    <a:pt x="146" y="162"/>
                  </a:lnTo>
                  <a:lnTo>
                    <a:pt x="142" y="157"/>
                  </a:lnTo>
                  <a:lnTo>
                    <a:pt x="137" y="153"/>
                  </a:lnTo>
                  <a:lnTo>
                    <a:pt x="130" y="152"/>
                  </a:lnTo>
                  <a:lnTo>
                    <a:pt x="130" y="152"/>
                  </a:lnTo>
                  <a:lnTo>
                    <a:pt x="129" y="152"/>
                  </a:lnTo>
                  <a:lnTo>
                    <a:pt x="126" y="144"/>
                  </a:lnTo>
                  <a:lnTo>
                    <a:pt x="126" y="144"/>
                  </a:lnTo>
                  <a:lnTo>
                    <a:pt x="125" y="140"/>
                  </a:lnTo>
                  <a:lnTo>
                    <a:pt x="125" y="138"/>
                  </a:lnTo>
                  <a:lnTo>
                    <a:pt x="126" y="135"/>
                  </a:lnTo>
                  <a:lnTo>
                    <a:pt x="126" y="135"/>
                  </a:lnTo>
                  <a:lnTo>
                    <a:pt x="130" y="131"/>
                  </a:lnTo>
                  <a:lnTo>
                    <a:pt x="134" y="127"/>
                  </a:lnTo>
                  <a:lnTo>
                    <a:pt x="138" y="121"/>
                  </a:lnTo>
                  <a:lnTo>
                    <a:pt x="141" y="115"/>
                  </a:lnTo>
                  <a:lnTo>
                    <a:pt x="149" y="116"/>
                  </a:lnTo>
                  <a:lnTo>
                    <a:pt x="149" y="116"/>
                  </a:lnTo>
                  <a:lnTo>
                    <a:pt x="153" y="117"/>
                  </a:lnTo>
                  <a:lnTo>
                    <a:pt x="156" y="118"/>
                  </a:lnTo>
                  <a:lnTo>
                    <a:pt x="157" y="121"/>
                  </a:lnTo>
                  <a:lnTo>
                    <a:pt x="157" y="121"/>
                  </a:lnTo>
                  <a:lnTo>
                    <a:pt x="158" y="125"/>
                  </a:lnTo>
                  <a:lnTo>
                    <a:pt x="162" y="127"/>
                  </a:lnTo>
                  <a:lnTo>
                    <a:pt x="167" y="130"/>
                  </a:lnTo>
                  <a:lnTo>
                    <a:pt x="172" y="131"/>
                  </a:lnTo>
                  <a:lnTo>
                    <a:pt x="172" y="131"/>
                  </a:lnTo>
                  <a:lnTo>
                    <a:pt x="179" y="130"/>
                  </a:lnTo>
                  <a:lnTo>
                    <a:pt x="184" y="126"/>
                  </a:lnTo>
                  <a:lnTo>
                    <a:pt x="188" y="121"/>
                  </a:lnTo>
                  <a:lnTo>
                    <a:pt x="189" y="115"/>
                  </a:lnTo>
                  <a:lnTo>
                    <a:pt x="189" y="115"/>
                  </a:lnTo>
                  <a:lnTo>
                    <a:pt x="188" y="108"/>
                  </a:lnTo>
                  <a:lnTo>
                    <a:pt x="184" y="103"/>
                  </a:lnTo>
                  <a:lnTo>
                    <a:pt x="179" y="99"/>
                  </a:lnTo>
                  <a:lnTo>
                    <a:pt x="172" y="98"/>
                  </a:lnTo>
                  <a:close/>
                </a:path>
              </a:pathLst>
            </a:custGeom>
            <a:solidFill>
              <a:srgbClr val="EF413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nvGrpSpPr>
            <p:cNvPr id="392" name="Group 391">
              <a:extLst>
                <a:ext uri="{FF2B5EF4-FFF2-40B4-BE49-F238E27FC236}">
                  <a16:creationId xmlns:a16="http://schemas.microsoft.com/office/drawing/2014/main" id="{15FD2120-6158-44A5-9336-555F7AB8F0EA}"/>
                </a:ext>
              </a:extLst>
            </p:cNvPr>
            <p:cNvGrpSpPr/>
            <p:nvPr/>
          </p:nvGrpSpPr>
          <p:grpSpPr>
            <a:xfrm rot="6727106">
              <a:off x="8127320" y="2366340"/>
              <a:ext cx="179785" cy="201216"/>
              <a:chOff x="1630363" y="2041525"/>
              <a:chExt cx="239713" cy="268288"/>
            </a:xfrm>
          </p:grpSpPr>
          <p:sp>
            <p:nvSpPr>
              <p:cNvPr id="394" name="Freeform 69">
                <a:extLst>
                  <a:ext uri="{FF2B5EF4-FFF2-40B4-BE49-F238E27FC236}">
                    <a16:creationId xmlns:a16="http://schemas.microsoft.com/office/drawing/2014/main" id="{A5C69AAD-AE2D-4F7B-9C06-739FEB0155F8}"/>
                  </a:ext>
                </a:extLst>
              </p:cNvPr>
              <p:cNvSpPr>
                <a:spLocks/>
              </p:cNvSpPr>
              <p:nvPr/>
            </p:nvSpPr>
            <p:spPr bwMode="auto">
              <a:xfrm>
                <a:off x="1630363" y="2041525"/>
                <a:ext cx="239713" cy="268288"/>
              </a:xfrm>
              <a:custGeom>
                <a:avLst/>
                <a:gdLst>
                  <a:gd name="T0" fmla="*/ 49 w 151"/>
                  <a:gd name="T1" fmla="*/ 77 h 169"/>
                  <a:gd name="T2" fmla="*/ 49 w 151"/>
                  <a:gd name="T3" fmla="*/ 77 h 169"/>
                  <a:gd name="T4" fmla="*/ 23 w 151"/>
                  <a:gd name="T5" fmla="*/ 38 h 169"/>
                  <a:gd name="T6" fmla="*/ 7 w 151"/>
                  <a:gd name="T7" fmla="*/ 11 h 169"/>
                  <a:gd name="T8" fmla="*/ 0 w 151"/>
                  <a:gd name="T9" fmla="*/ 0 h 169"/>
                  <a:gd name="T10" fmla="*/ 0 w 151"/>
                  <a:gd name="T11" fmla="*/ 0 h 169"/>
                  <a:gd name="T12" fmla="*/ 69 w 151"/>
                  <a:gd name="T13" fmla="*/ 56 h 169"/>
                  <a:gd name="T14" fmla="*/ 106 w 151"/>
                  <a:gd name="T15" fmla="*/ 38 h 169"/>
                  <a:gd name="T16" fmla="*/ 109 w 151"/>
                  <a:gd name="T17" fmla="*/ 64 h 169"/>
                  <a:gd name="T18" fmla="*/ 151 w 151"/>
                  <a:gd name="T19" fmla="*/ 84 h 169"/>
                  <a:gd name="T20" fmla="*/ 92 w 151"/>
                  <a:gd name="T21" fmla="*/ 89 h 169"/>
                  <a:gd name="T22" fmla="*/ 72 w 151"/>
                  <a:gd name="T23" fmla="*/ 134 h 169"/>
                  <a:gd name="T24" fmla="*/ 74 w 151"/>
                  <a:gd name="T25" fmla="*/ 169 h 169"/>
                  <a:gd name="T26" fmla="*/ 54 w 151"/>
                  <a:gd name="T27" fmla="*/ 138 h 169"/>
                  <a:gd name="T28" fmla="*/ 7 w 151"/>
                  <a:gd name="T29" fmla="*/ 157 h 169"/>
                  <a:gd name="T30" fmla="*/ 44 w 151"/>
                  <a:gd name="T31" fmla="*/ 89 h 169"/>
                  <a:gd name="T32" fmla="*/ 21 w 151"/>
                  <a:gd name="T33" fmla="*/ 73 h 169"/>
                  <a:gd name="T34" fmla="*/ 49 w 151"/>
                  <a:gd name="T35" fmla="*/ 7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69">
                    <a:moveTo>
                      <a:pt x="49" y="77"/>
                    </a:moveTo>
                    <a:lnTo>
                      <a:pt x="49" y="77"/>
                    </a:lnTo>
                    <a:lnTo>
                      <a:pt x="23" y="38"/>
                    </a:lnTo>
                    <a:lnTo>
                      <a:pt x="7" y="11"/>
                    </a:lnTo>
                    <a:lnTo>
                      <a:pt x="0" y="0"/>
                    </a:lnTo>
                    <a:lnTo>
                      <a:pt x="0" y="0"/>
                    </a:lnTo>
                    <a:lnTo>
                      <a:pt x="69" y="56"/>
                    </a:lnTo>
                    <a:lnTo>
                      <a:pt x="106" y="38"/>
                    </a:lnTo>
                    <a:lnTo>
                      <a:pt x="109" y="64"/>
                    </a:lnTo>
                    <a:lnTo>
                      <a:pt x="151" y="84"/>
                    </a:lnTo>
                    <a:lnTo>
                      <a:pt x="92" y="89"/>
                    </a:lnTo>
                    <a:lnTo>
                      <a:pt x="72" y="134"/>
                    </a:lnTo>
                    <a:lnTo>
                      <a:pt x="74" y="169"/>
                    </a:lnTo>
                    <a:lnTo>
                      <a:pt x="54" y="138"/>
                    </a:lnTo>
                    <a:lnTo>
                      <a:pt x="7" y="157"/>
                    </a:lnTo>
                    <a:lnTo>
                      <a:pt x="44" y="89"/>
                    </a:lnTo>
                    <a:lnTo>
                      <a:pt x="21" y="73"/>
                    </a:lnTo>
                    <a:lnTo>
                      <a:pt x="49" y="77"/>
                    </a:lnTo>
                    <a:close/>
                  </a:path>
                </a:pathLst>
              </a:custGeom>
              <a:solidFill>
                <a:schemeClr val="bg2">
                  <a:lumMod val="50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395" name="Freeform 70">
                <a:extLst>
                  <a:ext uri="{FF2B5EF4-FFF2-40B4-BE49-F238E27FC236}">
                    <a16:creationId xmlns:a16="http://schemas.microsoft.com/office/drawing/2014/main" id="{AAA7045A-D364-4CD7-BA53-1EABD0E2AD3A}"/>
                  </a:ext>
                </a:extLst>
              </p:cNvPr>
              <p:cNvSpPr>
                <a:spLocks/>
              </p:cNvSpPr>
              <p:nvPr/>
            </p:nvSpPr>
            <p:spPr bwMode="auto">
              <a:xfrm>
                <a:off x="1657350" y="2071688"/>
                <a:ext cx="84138" cy="92075"/>
              </a:xfrm>
              <a:custGeom>
                <a:avLst/>
                <a:gdLst>
                  <a:gd name="T0" fmla="*/ 0 w 53"/>
                  <a:gd name="T1" fmla="*/ 0 h 58"/>
                  <a:gd name="T2" fmla="*/ 34 w 53"/>
                  <a:gd name="T3" fmla="*/ 55 h 58"/>
                  <a:gd name="T4" fmla="*/ 53 w 53"/>
                  <a:gd name="T5" fmla="*/ 58 h 58"/>
                  <a:gd name="T6" fmla="*/ 48 w 53"/>
                  <a:gd name="T7" fmla="*/ 37 h 58"/>
                  <a:gd name="T8" fmla="*/ 0 w 53"/>
                  <a:gd name="T9" fmla="*/ 0 h 58"/>
                </a:gdLst>
                <a:ahLst/>
                <a:cxnLst>
                  <a:cxn ang="0">
                    <a:pos x="T0" y="T1"/>
                  </a:cxn>
                  <a:cxn ang="0">
                    <a:pos x="T2" y="T3"/>
                  </a:cxn>
                  <a:cxn ang="0">
                    <a:pos x="T4" y="T5"/>
                  </a:cxn>
                  <a:cxn ang="0">
                    <a:pos x="T6" y="T7"/>
                  </a:cxn>
                  <a:cxn ang="0">
                    <a:pos x="T8" y="T9"/>
                  </a:cxn>
                </a:cxnLst>
                <a:rect l="0" t="0" r="r" b="b"/>
                <a:pathLst>
                  <a:path w="53" h="58">
                    <a:moveTo>
                      <a:pt x="0" y="0"/>
                    </a:moveTo>
                    <a:lnTo>
                      <a:pt x="34" y="55"/>
                    </a:lnTo>
                    <a:lnTo>
                      <a:pt x="53" y="58"/>
                    </a:lnTo>
                    <a:lnTo>
                      <a:pt x="48" y="37"/>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401" name="Freeform 71">
                <a:extLst>
                  <a:ext uri="{FF2B5EF4-FFF2-40B4-BE49-F238E27FC236}">
                    <a16:creationId xmlns:a16="http://schemas.microsoft.com/office/drawing/2014/main" id="{690527D6-FC2F-40B3-9188-CD235FA184EA}"/>
                  </a:ext>
                </a:extLst>
              </p:cNvPr>
              <p:cNvSpPr>
                <a:spLocks/>
              </p:cNvSpPr>
              <p:nvPr/>
            </p:nvSpPr>
            <p:spPr bwMode="auto">
              <a:xfrm>
                <a:off x="1673225" y="2165350"/>
                <a:ext cx="74613" cy="90488"/>
              </a:xfrm>
              <a:custGeom>
                <a:avLst/>
                <a:gdLst>
                  <a:gd name="T0" fmla="*/ 26 w 47"/>
                  <a:gd name="T1" fmla="*/ 6 h 57"/>
                  <a:gd name="T2" fmla="*/ 0 w 47"/>
                  <a:gd name="T3" fmla="*/ 57 h 57"/>
                  <a:gd name="T4" fmla="*/ 47 w 47"/>
                  <a:gd name="T5" fmla="*/ 19 h 57"/>
                  <a:gd name="T6" fmla="*/ 37 w 47"/>
                  <a:gd name="T7" fmla="*/ 0 h 57"/>
                  <a:gd name="T8" fmla="*/ 26 w 47"/>
                  <a:gd name="T9" fmla="*/ 6 h 57"/>
                </a:gdLst>
                <a:ahLst/>
                <a:cxnLst>
                  <a:cxn ang="0">
                    <a:pos x="T0" y="T1"/>
                  </a:cxn>
                  <a:cxn ang="0">
                    <a:pos x="T2" y="T3"/>
                  </a:cxn>
                  <a:cxn ang="0">
                    <a:pos x="T4" y="T5"/>
                  </a:cxn>
                  <a:cxn ang="0">
                    <a:pos x="T6" y="T7"/>
                  </a:cxn>
                  <a:cxn ang="0">
                    <a:pos x="T8" y="T9"/>
                  </a:cxn>
                </a:cxnLst>
                <a:rect l="0" t="0" r="r" b="b"/>
                <a:pathLst>
                  <a:path w="47" h="57">
                    <a:moveTo>
                      <a:pt x="26" y="6"/>
                    </a:moveTo>
                    <a:lnTo>
                      <a:pt x="0" y="57"/>
                    </a:lnTo>
                    <a:lnTo>
                      <a:pt x="47" y="19"/>
                    </a:lnTo>
                    <a:lnTo>
                      <a:pt x="37" y="0"/>
                    </a:lnTo>
                    <a:lnTo>
                      <a:pt x="26" y="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402" name="Freeform 72">
                <a:extLst>
                  <a:ext uri="{FF2B5EF4-FFF2-40B4-BE49-F238E27FC236}">
                    <a16:creationId xmlns:a16="http://schemas.microsoft.com/office/drawing/2014/main" id="{AC7C22CE-CFB3-4B29-9061-80736E3D951C}"/>
                  </a:ext>
                </a:extLst>
              </p:cNvPr>
              <p:cNvSpPr>
                <a:spLocks/>
              </p:cNvSpPr>
              <p:nvPr/>
            </p:nvSpPr>
            <p:spPr bwMode="auto">
              <a:xfrm>
                <a:off x="1741488" y="2114550"/>
                <a:ext cx="42863" cy="57150"/>
              </a:xfrm>
              <a:custGeom>
                <a:avLst/>
                <a:gdLst>
                  <a:gd name="T0" fmla="*/ 0 w 27"/>
                  <a:gd name="T1" fmla="*/ 14 h 36"/>
                  <a:gd name="T2" fmla="*/ 0 w 27"/>
                  <a:gd name="T3" fmla="*/ 14 h 36"/>
                  <a:gd name="T4" fmla="*/ 3 w 27"/>
                  <a:gd name="T5" fmla="*/ 26 h 36"/>
                  <a:gd name="T6" fmla="*/ 4 w 27"/>
                  <a:gd name="T7" fmla="*/ 36 h 36"/>
                  <a:gd name="T8" fmla="*/ 27 w 27"/>
                  <a:gd name="T9" fmla="*/ 0 h 36"/>
                  <a:gd name="T10" fmla="*/ 0 w 27"/>
                  <a:gd name="T11" fmla="*/ 14 h 36"/>
                </a:gdLst>
                <a:ahLst/>
                <a:cxnLst>
                  <a:cxn ang="0">
                    <a:pos x="T0" y="T1"/>
                  </a:cxn>
                  <a:cxn ang="0">
                    <a:pos x="T2" y="T3"/>
                  </a:cxn>
                  <a:cxn ang="0">
                    <a:pos x="T4" y="T5"/>
                  </a:cxn>
                  <a:cxn ang="0">
                    <a:pos x="T6" y="T7"/>
                  </a:cxn>
                  <a:cxn ang="0">
                    <a:pos x="T8" y="T9"/>
                  </a:cxn>
                  <a:cxn ang="0">
                    <a:pos x="T10" y="T11"/>
                  </a:cxn>
                </a:cxnLst>
                <a:rect l="0" t="0" r="r" b="b"/>
                <a:pathLst>
                  <a:path w="27" h="36">
                    <a:moveTo>
                      <a:pt x="0" y="14"/>
                    </a:moveTo>
                    <a:lnTo>
                      <a:pt x="0" y="14"/>
                    </a:lnTo>
                    <a:lnTo>
                      <a:pt x="3" y="26"/>
                    </a:lnTo>
                    <a:lnTo>
                      <a:pt x="4" y="36"/>
                    </a:lnTo>
                    <a:lnTo>
                      <a:pt x="27" y="0"/>
                    </a:lnTo>
                    <a:lnTo>
                      <a:pt x="0" y="1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grpSp>
          <p:nvGrpSpPr>
            <p:cNvPr id="403" name="Group 402">
              <a:extLst>
                <a:ext uri="{FF2B5EF4-FFF2-40B4-BE49-F238E27FC236}">
                  <a16:creationId xmlns:a16="http://schemas.microsoft.com/office/drawing/2014/main" id="{17CD602D-5C18-4DAE-A4CB-9A10BBE8CCD7}"/>
                </a:ext>
              </a:extLst>
            </p:cNvPr>
            <p:cNvGrpSpPr/>
            <p:nvPr/>
          </p:nvGrpSpPr>
          <p:grpSpPr>
            <a:xfrm rot="4154829">
              <a:off x="7964371" y="2235215"/>
              <a:ext cx="179785" cy="201216"/>
              <a:chOff x="1630363" y="2041525"/>
              <a:chExt cx="239713" cy="268288"/>
            </a:xfrm>
          </p:grpSpPr>
          <p:sp>
            <p:nvSpPr>
              <p:cNvPr id="405" name="Freeform 69">
                <a:extLst>
                  <a:ext uri="{FF2B5EF4-FFF2-40B4-BE49-F238E27FC236}">
                    <a16:creationId xmlns:a16="http://schemas.microsoft.com/office/drawing/2014/main" id="{FA5A5C7A-83D3-4DF3-A5C6-2915B952174C}"/>
                  </a:ext>
                </a:extLst>
              </p:cNvPr>
              <p:cNvSpPr>
                <a:spLocks/>
              </p:cNvSpPr>
              <p:nvPr/>
            </p:nvSpPr>
            <p:spPr bwMode="auto">
              <a:xfrm>
                <a:off x="1630363" y="2041525"/>
                <a:ext cx="239713" cy="268288"/>
              </a:xfrm>
              <a:custGeom>
                <a:avLst/>
                <a:gdLst>
                  <a:gd name="T0" fmla="*/ 49 w 151"/>
                  <a:gd name="T1" fmla="*/ 77 h 169"/>
                  <a:gd name="T2" fmla="*/ 49 w 151"/>
                  <a:gd name="T3" fmla="*/ 77 h 169"/>
                  <a:gd name="T4" fmla="*/ 23 w 151"/>
                  <a:gd name="T5" fmla="*/ 38 h 169"/>
                  <a:gd name="T6" fmla="*/ 7 w 151"/>
                  <a:gd name="T7" fmla="*/ 11 h 169"/>
                  <a:gd name="T8" fmla="*/ 0 w 151"/>
                  <a:gd name="T9" fmla="*/ 0 h 169"/>
                  <a:gd name="T10" fmla="*/ 0 w 151"/>
                  <a:gd name="T11" fmla="*/ 0 h 169"/>
                  <a:gd name="T12" fmla="*/ 69 w 151"/>
                  <a:gd name="T13" fmla="*/ 56 h 169"/>
                  <a:gd name="T14" fmla="*/ 106 w 151"/>
                  <a:gd name="T15" fmla="*/ 38 h 169"/>
                  <a:gd name="T16" fmla="*/ 109 w 151"/>
                  <a:gd name="T17" fmla="*/ 64 h 169"/>
                  <a:gd name="T18" fmla="*/ 151 w 151"/>
                  <a:gd name="T19" fmla="*/ 84 h 169"/>
                  <a:gd name="T20" fmla="*/ 92 w 151"/>
                  <a:gd name="T21" fmla="*/ 89 h 169"/>
                  <a:gd name="T22" fmla="*/ 72 w 151"/>
                  <a:gd name="T23" fmla="*/ 134 h 169"/>
                  <a:gd name="T24" fmla="*/ 74 w 151"/>
                  <a:gd name="T25" fmla="*/ 169 h 169"/>
                  <a:gd name="T26" fmla="*/ 54 w 151"/>
                  <a:gd name="T27" fmla="*/ 138 h 169"/>
                  <a:gd name="T28" fmla="*/ 7 w 151"/>
                  <a:gd name="T29" fmla="*/ 157 h 169"/>
                  <a:gd name="T30" fmla="*/ 44 w 151"/>
                  <a:gd name="T31" fmla="*/ 89 h 169"/>
                  <a:gd name="T32" fmla="*/ 21 w 151"/>
                  <a:gd name="T33" fmla="*/ 73 h 169"/>
                  <a:gd name="T34" fmla="*/ 49 w 151"/>
                  <a:gd name="T35" fmla="*/ 7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69">
                    <a:moveTo>
                      <a:pt x="49" y="77"/>
                    </a:moveTo>
                    <a:lnTo>
                      <a:pt x="49" y="77"/>
                    </a:lnTo>
                    <a:lnTo>
                      <a:pt x="23" y="38"/>
                    </a:lnTo>
                    <a:lnTo>
                      <a:pt x="7" y="11"/>
                    </a:lnTo>
                    <a:lnTo>
                      <a:pt x="0" y="0"/>
                    </a:lnTo>
                    <a:lnTo>
                      <a:pt x="0" y="0"/>
                    </a:lnTo>
                    <a:lnTo>
                      <a:pt x="69" y="56"/>
                    </a:lnTo>
                    <a:lnTo>
                      <a:pt x="106" y="38"/>
                    </a:lnTo>
                    <a:lnTo>
                      <a:pt x="109" y="64"/>
                    </a:lnTo>
                    <a:lnTo>
                      <a:pt x="151" y="84"/>
                    </a:lnTo>
                    <a:lnTo>
                      <a:pt x="92" y="89"/>
                    </a:lnTo>
                    <a:lnTo>
                      <a:pt x="72" y="134"/>
                    </a:lnTo>
                    <a:lnTo>
                      <a:pt x="74" y="169"/>
                    </a:lnTo>
                    <a:lnTo>
                      <a:pt x="54" y="138"/>
                    </a:lnTo>
                    <a:lnTo>
                      <a:pt x="7" y="157"/>
                    </a:lnTo>
                    <a:lnTo>
                      <a:pt x="44" y="89"/>
                    </a:lnTo>
                    <a:lnTo>
                      <a:pt x="21" y="73"/>
                    </a:lnTo>
                    <a:lnTo>
                      <a:pt x="49" y="77"/>
                    </a:lnTo>
                    <a:close/>
                  </a:path>
                </a:pathLst>
              </a:custGeom>
              <a:solidFill>
                <a:schemeClr val="bg2">
                  <a:lumMod val="50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406" name="Freeform 70">
                <a:extLst>
                  <a:ext uri="{FF2B5EF4-FFF2-40B4-BE49-F238E27FC236}">
                    <a16:creationId xmlns:a16="http://schemas.microsoft.com/office/drawing/2014/main" id="{49BB5346-7C4F-4F1F-9A23-9BE5F03ECF12}"/>
                  </a:ext>
                </a:extLst>
              </p:cNvPr>
              <p:cNvSpPr>
                <a:spLocks/>
              </p:cNvSpPr>
              <p:nvPr/>
            </p:nvSpPr>
            <p:spPr bwMode="auto">
              <a:xfrm>
                <a:off x="1657350" y="2071688"/>
                <a:ext cx="84138" cy="92075"/>
              </a:xfrm>
              <a:custGeom>
                <a:avLst/>
                <a:gdLst>
                  <a:gd name="T0" fmla="*/ 0 w 53"/>
                  <a:gd name="T1" fmla="*/ 0 h 58"/>
                  <a:gd name="T2" fmla="*/ 34 w 53"/>
                  <a:gd name="T3" fmla="*/ 55 h 58"/>
                  <a:gd name="T4" fmla="*/ 53 w 53"/>
                  <a:gd name="T5" fmla="*/ 58 h 58"/>
                  <a:gd name="T6" fmla="*/ 48 w 53"/>
                  <a:gd name="T7" fmla="*/ 37 h 58"/>
                  <a:gd name="T8" fmla="*/ 0 w 53"/>
                  <a:gd name="T9" fmla="*/ 0 h 58"/>
                </a:gdLst>
                <a:ahLst/>
                <a:cxnLst>
                  <a:cxn ang="0">
                    <a:pos x="T0" y="T1"/>
                  </a:cxn>
                  <a:cxn ang="0">
                    <a:pos x="T2" y="T3"/>
                  </a:cxn>
                  <a:cxn ang="0">
                    <a:pos x="T4" y="T5"/>
                  </a:cxn>
                  <a:cxn ang="0">
                    <a:pos x="T6" y="T7"/>
                  </a:cxn>
                  <a:cxn ang="0">
                    <a:pos x="T8" y="T9"/>
                  </a:cxn>
                </a:cxnLst>
                <a:rect l="0" t="0" r="r" b="b"/>
                <a:pathLst>
                  <a:path w="53" h="58">
                    <a:moveTo>
                      <a:pt x="0" y="0"/>
                    </a:moveTo>
                    <a:lnTo>
                      <a:pt x="34" y="55"/>
                    </a:lnTo>
                    <a:lnTo>
                      <a:pt x="53" y="58"/>
                    </a:lnTo>
                    <a:lnTo>
                      <a:pt x="48" y="37"/>
                    </a:lnTo>
                    <a:lnTo>
                      <a:pt x="0" y="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407" name="Freeform 71">
                <a:extLst>
                  <a:ext uri="{FF2B5EF4-FFF2-40B4-BE49-F238E27FC236}">
                    <a16:creationId xmlns:a16="http://schemas.microsoft.com/office/drawing/2014/main" id="{5D87F15E-A94D-4EBC-8298-0FF45782983E}"/>
                  </a:ext>
                </a:extLst>
              </p:cNvPr>
              <p:cNvSpPr>
                <a:spLocks/>
              </p:cNvSpPr>
              <p:nvPr/>
            </p:nvSpPr>
            <p:spPr bwMode="auto">
              <a:xfrm>
                <a:off x="1673225" y="2165350"/>
                <a:ext cx="74613" cy="90488"/>
              </a:xfrm>
              <a:custGeom>
                <a:avLst/>
                <a:gdLst>
                  <a:gd name="T0" fmla="*/ 26 w 47"/>
                  <a:gd name="T1" fmla="*/ 6 h 57"/>
                  <a:gd name="T2" fmla="*/ 0 w 47"/>
                  <a:gd name="T3" fmla="*/ 57 h 57"/>
                  <a:gd name="T4" fmla="*/ 47 w 47"/>
                  <a:gd name="T5" fmla="*/ 19 h 57"/>
                  <a:gd name="T6" fmla="*/ 37 w 47"/>
                  <a:gd name="T7" fmla="*/ 0 h 57"/>
                  <a:gd name="T8" fmla="*/ 26 w 47"/>
                  <a:gd name="T9" fmla="*/ 6 h 57"/>
                </a:gdLst>
                <a:ahLst/>
                <a:cxnLst>
                  <a:cxn ang="0">
                    <a:pos x="T0" y="T1"/>
                  </a:cxn>
                  <a:cxn ang="0">
                    <a:pos x="T2" y="T3"/>
                  </a:cxn>
                  <a:cxn ang="0">
                    <a:pos x="T4" y="T5"/>
                  </a:cxn>
                  <a:cxn ang="0">
                    <a:pos x="T6" y="T7"/>
                  </a:cxn>
                  <a:cxn ang="0">
                    <a:pos x="T8" y="T9"/>
                  </a:cxn>
                </a:cxnLst>
                <a:rect l="0" t="0" r="r" b="b"/>
                <a:pathLst>
                  <a:path w="47" h="57">
                    <a:moveTo>
                      <a:pt x="26" y="6"/>
                    </a:moveTo>
                    <a:lnTo>
                      <a:pt x="0" y="57"/>
                    </a:lnTo>
                    <a:lnTo>
                      <a:pt x="47" y="19"/>
                    </a:lnTo>
                    <a:lnTo>
                      <a:pt x="37" y="0"/>
                    </a:lnTo>
                    <a:lnTo>
                      <a:pt x="26" y="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424" name="Freeform 72">
                <a:extLst>
                  <a:ext uri="{FF2B5EF4-FFF2-40B4-BE49-F238E27FC236}">
                    <a16:creationId xmlns:a16="http://schemas.microsoft.com/office/drawing/2014/main" id="{3E29DBF3-5B98-4F05-9163-F12019FDAED3}"/>
                  </a:ext>
                </a:extLst>
              </p:cNvPr>
              <p:cNvSpPr>
                <a:spLocks/>
              </p:cNvSpPr>
              <p:nvPr/>
            </p:nvSpPr>
            <p:spPr bwMode="auto">
              <a:xfrm>
                <a:off x="1741488" y="2114550"/>
                <a:ext cx="42863" cy="57150"/>
              </a:xfrm>
              <a:custGeom>
                <a:avLst/>
                <a:gdLst>
                  <a:gd name="T0" fmla="*/ 0 w 27"/>
                  <a:gd name="T1" fmla="*/ 14 h 36"/>
                  <a:gd name="T2" fmla="*/ 0 w 27"/>
                  <a:gd name="T3" fmla="*/ 14 h 36"/>
                  <a:gd name="T4" fmla="*/ 3 w 27"/>
                  <a:gd name="T5" fmla="*/ 26 h 36"/>
                  <a:gd name="T6" fmla="*/ 4 w 27"/>
                  <a:gd name="T7" fmla="*/ 36 h 36"/>
                  <a:gd name="T8" fmla="*/ 27 w 27"/>
                  <a:gd name="T9" fmla="*/ 0 h 36"/>
                  <a:gd name="T10" fmla="*/ 0 w 27"/>
                  <a:gd name="T11" fmla="*/ 14 h 36"/>
                </a:gdLst>
                <a:ahLst/>
                <a:cxnLst>
                  <a:cxn ang="0">
                    <a:pos x="T0" y="T1"/>
                  </a:cxn>
                  <a:cxn ang="0">
                    <a:pos x="T2" y="T3"/>
                  </a:cxn>
                  <a:cxn ang="0">
                    <a:pos x="T4" y="T5"/>
                  </a:cxn>
                  <a:cxn ang="0">
                    <a:pos x="T6" y="T7"/>
                  </a:cxn>
                  <a:cxn ang="0">
                    <a:pos x="T8" y="T9"/>
                  </a:cxn>
                  <a:cxn ang="0">
                    <a:pos x="T10" y="T11"/>
                  </a:cxn>
                </a:cxnLst>
                <a:rect l="0" t="0" r="r" b="b"/>
                <a:pathLst>
                  <a:path w="27" h="36">
                    <a:moveTo>
                      <a:pt x="0" y="14"/>
                    </a:moveTo>
                    <a:lnTo>
                      <a:pt x="0" y="14"/>
                    </a:lnTo>
                    <a:lnTo>
                      <a:pt x="3" y="26"/>
                    </a:lnTo>
                    <a:lnTo>
                      <a:pt x="4" y="36"/>
                    </a:lnTo>
                    <a:lnTo>
                      <a:pt x="27" y="0"/>
                    </a:lnTo>
                    <a:lnTo>
                      <a:pt x="0" y="1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sp>
          <p:nvSpPr>
            <p:cNvPr id="425" name="Freeform 45">
              <a:extLst>
                <a:ext uri="{FF2B5EF4-FFF2-40B4-BE49-F238E27FC236}">
                  <a16:creationId xmlns:a16="http://schemas.microsoft.com/office/drawing/2014/main" id="{7609FFDB-F519-44AE-84CA-40DD88FC22C1}"/>
                </a:ext>
              </a:extLst>
            </p:cNvPr>
            <p:cNvSpPr>
              <a:spLocks/>
            </p:cNvSpPr>
            <p:nvPr/>
          </p:nvSpPr>
          <p:spPr bwMode="auto">
            <a:xfrm>
              <a:off x="7631580" y="2400280"/>
              <a:ext cx="187924" cy="182952"/>
            </a:xfrm>
            <a:custGeom>
              <a:avLst/>
              <a:gdLst>
                <a:gd name="T0" fmla="*/ 165 w 189"/>
                <a:gd name="T1" fmla="*/ 101 h 184"/>
                <a:gd name="T2" fmla="*/ 151 w 189"/>
                <a:gd name="T3" fmla="*/ 104 h 184"/>
                <a:gd name="T4" fmla="*/ 144 w 189"/>
                <a:gd name="T5" fmla="*/ 98 h 184"/>
                <a:gd name="T6" fmla="*/ 139 w 189"/>
                <a:gd name="T7" fmla="*/ 78 h 184"/>
                <a:gd name="T8" fmla="*/ 144 w 189"/>
                <a:gd name="T9" fmla="*/ 62 h 184"/>
                <a:gd name="T10" fmla="*/ 152 w 189"/>
                <a:gd name="T11" fmla="*/ 61 h 184"/>
                <a:gd name="T12" fmla="*/ 167 w 189"/>
                <a:gd name="T13" fmla="*/ 57 h 184"/>
                <a:gd name="T14" fmla="*/ 171 w 189"/>
                <a:gd name="T15" fmla="*/ 39 h 184"/>
                <a:gd name="T16" fmla="*/ 156 w 189"/>
                <a:gd name="T17" fmla="*/ 29 h 184"/>
                <a:gd name="T18" fmla="*/ 139 w 189"/>
                <a:gd name="T19" fmla="*/ 46 h 184"/>
                <a:gd name="T20" fmla="*/ 133 w 189"/>
                <a:gd name="T21" fmla="*/ 56 h 184"/>
                <a:gd name="T22" fmla="*/ 123 w 189"/>
                <a:gd name="T23" fmla="*/ 60 h 184"/>
                <a:gd name="T24" fmla="*/ 102 w 189"/>
                <a:gd name="T25" fmla="*/ 42 h 184"/>
                <a:gd name="T26" fmla="*/ 105 w 189"/>
                <a:gd name="T27" fmla="*/ 29 h 184"/>
                <a:gd name="T28" fmla="*/ 111 w 189"/>
                <a:gd name="T29" fmla="*/ 21 h 184"/>
                <a:gd name="T30" fmla="*/ 107 w 189"/>
                <a:gd name="T31" fmla="*/ 5 h 184"/>
                <a:gd name="T32" fmla="*/ 89 w 189"/>
                <a:gd name="T33" fmla="*/ 1 h 184"/>
                <a:gd name="T34" fmla="*/ 79 w 189"/>
                <a:gd name="T35" fmla="*/ 16 h 184"/>
                <a:gd name="T36" fmla="*/ 91 w 189"/>
                <a:gd name="T37" fmla="*/ 32 h 184"/>
                <a:gd name="T38" fmla="*/ 88 w 189"/>
                <a:gd name="T39" fmla="*/ 52 h 184"/>
                <a:gd name="T40" fmla="*/ 82 w 189"/>
                <a:gd name="T41" fmla="*/ 55 h 184"/>
                <a:gd name="T42" fmla="*/ 57 w 189"/>
                <a:gd name="T43" fmla="*/ 58 h 184"/>
                <a:gd name="T44" fmla="*/ 50 w 189"/>
                <a:gd name="T45" fmla="*/ 51 h 184"/>
                <a:gd name="T46" fmla="*/ 46 w 189"/>
                <a:gd name="T47" fmla="*/ 35 h 184"/>
                <a:gd name="T48" fmla="*/ 28 w 189"/>
                <a:gd name="T49" fmla="*/ 32 h 184"/>
                <a:gd name="T50" fmla="*/ 18 w 189"/>
                <a:gd name="T51" fmla="*/ 47 h 184"/>
                <a:gd name="T52" fmla="*/ 34 w 189"/>
                <a:gd name="T53" fmla="*/ 62 h 184"/>
                <a:gd name="T54" fmla="*/ 50 w 189"/>
                <a:gd name="T55" fmla="*/ 67 h 184"/>
                <a:gd name="T56" fmla="*/ 56 w 189"/>
                <a:gd name="T57" fmla="*/ 76 h 184"/>
                <a:gd name="T58" fmla="*/ 51 w 189"/>
                <a:gd name="T59" fmla="*/ 92 h 184"/>
                <a:gd name="T60" fmla="*/ 41 w 189"/>
                <a:gd name="T61" fmla="*/ 101 h 184"/>
                <a:gd name="T62" fmla="*/ 28 w 189"/>
                <a:gd name="T63" fmla="*/ 101 h 184"/>
                <a:gd name="T64" fmla="*/ 20 w 189"/>
                <a:gd name="T65" fmla="*/ 95 h 184"/>
                <a:gd name="T66" fmla="*/ 4 w 189"/>
                <a:gd name="T67" fmla="*/ 99 h 184"/>
                <a:gd name="T68" fmla="*/ 1 w 189"/>
                <a:gd name="T69" fmla="*/ 117 h 184"/>
                <a:gd name="T70" fmla="*/ 15 w 189"/>
                <a:gd name="T71" fmla="*/ 127 h 184"/>
                <a:gd name="T72" fmla="*/ 32 w 189"/>
                <a:gd name="T73" fmla="*/ 115 h 184"/>
                <a:gd name="T74" fmla="*/ 52 w 189"/>
                <a:gd name="T75" fmla="*/ 115 h 184"/>
                <a:gd name="T76" fmla="*/ 56 w 189"/>
                <a:gd name="T77" fmla="*/ 121 h 184"/>
                <a:gd name="T78" fmla="*/ 64 w 189"/>
                <a:gd name="T79" fmla="*/ 141 h 184"/>
                <a:gd name="T80" fmla="*/ 60 w 189"/>
                <a:gd name="T81" fmla="*/ 149 h 184"/>
                <a:gd name="T82" fmla="*/ 45 w 189"/>
                <a:gd name="T83" fmla="*/ 159 h 184"/>
                <a:gd name="T84" fmla="*/ 49 w 189"/>
                <a:gd name="T85" fmla="*/ 177 h 184"/>
                <a:gd name="T86" fmla="*/ 66 w 189"/>
                <a:gd name="T87" fmla="*/ 180 h 184"/>
                <a:gd name="T88" fmla="*/ 75 w 189"/>
                <a:gd name="T89" fmla="*/ 166 h 184"/>
                <a:gd name="T90" fmla="*/ 75 w 189"/>
                <a:gd name="T91" fmla="*/ 148 h 184"/>
                <a:gd name="T92" fmla="*/ 82 w 189"/>
                <a:gd name="T93" fmla="*/ 143 h 184"/>
                <a:gd name="T94" fmla="*/ 105 w 189"/>
                <a:gd name="T95" fmla="*/ 144 h 184"/>
                <a:gd name="T96" fmla="*/ 116 w 189"/>
                <a:gd name="T97" fmla="*/ 153 h 184"/>
                <a:gd name="T98" fmla="*/ 115 w 189"/>
                <a:gd name="T99" fmla="*/ 162 h 184"/>
                <a:gd name="T100" fmla="*/ 119 w 189"/>
                <a:gd name="T101" fmla="*/ 180 h 184"/>
                <a:gd name="T102" fmla="*/ 137 w 189"/>
                <a:gd name="T103" fmla="*/ 182 h 184"/>
                <a:gd name="T104" fmla="*/ 147 w 189"/>
                <a:gd name="T105" fmla="*/ 168 h 184"/>
                <a:gd name="T106" fmla="*/ 130 w 189"/>
                <a:gd name="T107" fmla="*/ 152 h 184"/>
                <a:gd name="T108" fmla="*/ 126 w 189"/>
                <a:gd name="T109" fmla="*/ 144 h 184"/>
                <a:gd name="T110" fmla="*/ 126 w 189"/>
                <a:gd name="T111" fmla="*/ 135 h 184"/>
                <a:gd name="T112" fmla="*/ 141 w 189"/>
                <a:gd name="T113" fmla="*/ 115 h 184"/>
                <a:gd name="T114" fmla="*/ 156 w 189"/>
                <a:gd name="T115" fmla="*/ 118 h 184"/>
                <a:gd name="T116" fmla="*/ 162 w 189"/>
                <a:gd name="T117" fmla="*/ 127 h 184"/>
                <a:gd name="T118" fmla="*/ 179 w 189"/>
                <a:gd name="T119" fmla="*/ 130 h 184"/>
                <a:gd name="T120" fmla="*/ 189 w 189"/>
                <a:gd name="T121" fmla="*/ 115 h 184"/>
                <a:gd name="T122" fmla="*/ 172 w 189"/>
                <a:gd name="T123" fmla="*/ 9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 h="184">
                  <a:moveTo>
                    <a:pt x="172" y="98"/>
                  </a:moveTo>
                  <a:lnTo>
                    <a:pt x="172" y="98"/>
                  </a:lnTo>
                  <a:lnTo>
                    <a:pt x="169" y="99"/>
                  </a:lnTo>
                  <a:lnTo>
                    <a:pt x="165" y="101"/>
                  </a:lnTo>
                  <a:lnTo>
                    <a:pt x="161" y="103"/>
                  </a:lnTo>
                  <a:lnTo>
                    <a:pt x="158" y="106"/>
                  </a:lnTo>
                  <a:lnTo>
                    <a:pt x="151" y="104"/>
                  </a:lnTo>
                  <a:lnTo>
                    <a:pt x="151" y="104"/>
                  </a:lnTo>
                  <a:lnTo>
                    <a:pt x="147" y="103"/>
                  </a:lnTo>
                  <a:lnTo>
                    <a:pt x="144" y="102"/>
                  </a:lnTo>
                  <a:lnTo>
                    <a:pt x="144" y="102"/>
                  </a:lnTo>
                  <a:lnTo>
                    <a:pt x="144" y="98"/>
                  </a:lnTo>
                  <a:lnTo>
                    <a:pt x="144" y="98"/>
                  </a:lnTo>
                  <a:lnTo>
                    <a:pt x="143" y="92"/>
                  </a:lnTo>
                  <a:lnTo>
                    <a:pt x="142" y="84"/>
                  </a:lnTo>
                  <a:lnTo>
                    <a:pt x="139" y="78"/>
                  </a:lnTo>
                  <a:lnTo>
                    <a:pt x="135" y="71"/>
                  </a:lnTo>
                  <a:lnTo>
                    <a:pt x="141" y="65"/>
                  </a:lnTo>
                  <a:lnTo>
                    <a:pt x="141" y="65"/>
                  </a:lnTo>
                  <a:lnTo>
                    <a:pt x="144" y="62"/>
                  </a:lnTo>
                  <a:lnTo>
                    <a:pt x="147" y="61"/>
                  </a:lnTo>
                  <a:lnTo>
                    <a:pt x="148" y="60"/>
                  </a:lnTo>
                  <a:lnTo>
                    <a:pt x="148" y="60"/>
                  </a:lnTo>
                  <a:lnTo>
                    <a:pt x="152" y="61"/>
                  </a:lnTo>
                  <a:lnTo>
                    <a:pt x="156" y="62"/>
                  </a:lnTo>
                  <a:lnTo>
                    <a:pt x="156" y="62"/>
                  </a:lnTo>
                  <a:lnTo>
                    <a:pt x="162" y="61"/>
                  </a:lnTo>
                  <a:lnTo>
                    <a:pt x="167" y="57"/>
                  </a:lnTo>
                  <a:lnTo>
                    <a:pt x="171" y="52"/>
                  </a:lnTo>
                  <a:lnTo>
                    <a:pt x="172" y="46"/>
                  </a:lnTo>
                  <a:lnTo>
                    <a:pt x="172" y="46"/>
                  </a:lnTo>
                  <a:lnTo>
                    <a:pt x="171" y="39"/>
                  </a:lnTo>
                  <a:lnTo>
                    <a:pt x="167" y="34"/>
                  </a:lnTo>
                  <a:lnTo>
                    <a:pt x="162" y="30"/>
                  </a:lnTo>
                  <a:lnTo>
                    <a:pt x="156" y="29"/>
                  </a:lnTo>
                  <a:lnTo>
                    <a:pt x="156" y="29"/>
                  </a:lnTo>
                  <a:lnTo>
                    <a:pt x="149" y="30"/>
                  </a:lnTo>
                  <a:lnTo>
                    <a:pt x="144" y="34"/>
                  </a:lnTo>
                  <a:lnTo>
                    <a:pt x="141" y="39"/>
                  </a:lnTo>
                  <a:lnTo>
                    <a:pt x="139" y="46"/>
                  </a:lnTo>
                  <a:lnTo>
                    <a:pt x="139" y="46"/>
                  </a:lnTo>
                  <a:lnTo>
                    <a:pt x="141" y="49"/>
                  </a:lnTo>
                  <a:lnTo>
                    <a:pt x="133" y="56"/>
                  </a:lnTo>
                  <a:lnTo>
                    <a:pt x="133" y="56"/>
                  </a:lnTo>
                  <a:lnTo>
                    <a:pt x="129" y="58"/>
                  </a:lnTo>
                  <a:lnTo>
                    <a:pt x="126" y="60"/>
                  </a:lnTo>
                  <a:lnTo>
                    <a:pt x="123" y="60"/>
                  </a:lnTo>
                  <a:lnTo>
                    <a:pt x="123" y="60"/>
                  </a:lnTo>
                  <a:lnTo>
                    <a:pt x="115" y="56"/>
                  </a:lnTo>
                  <a:lnTo>
                    <a:pt x="109" y="53"/>
                  </a:lnTo>
                  <a:lnTo>
                    <a:pt x="102" y="52"/>
                  </a:lnTo>
                  <a:lnTo>
                    <a:pt x="102" y="42"/>
                  </a:lnTo>
                  <a:lnTo>
                    <a:pt x="102" y="42"/>
                  </a:lnTo>
                  <a:lnTo>
                    <a:pt x="103" y="35"/>
                  </a:lnTo>
                  <a:lnTo>
                    <a:pt x="103" y="32"/>
                  </a:lnTo>
                  <a:lnTo>
                    <a:pt x="105" y="29"/>
                  </a:lnTo>
                  <a:lnTo>
                    <a:pt x="105" y="29"/>
                  </a:lnTo>
                  <a:lnTo>
                    <a:pt x="107" y="28"/>
                  </a:lnTo>
                  <a:lnTo>
                    <a:pt x="110" y="25"/>
                  </a:lnTo>
                  <a:lnTo>
                    <a:pt x="111" y="21"/>
                  </a:lnTo>
                  <a:lnTo>
                    <a:pt x="111" y="16"/>
                  </a:lnTo>
                  <a:lnTo>
                    <a:pt x="111" y="16"/>
                  </a:lnTo>
                  <a:lnTo>
                    <a:pt x="110" y="10"/>
                  </a:lnTo>
                  <a:lnTo>
                    <a:pt x="107" y="5"/>
                  </a:lnTo>
                  <a:lnTo>
                    <a:pt x="101" y="1"/>
                  </a:lnTo>
                  <a:lnTo>
                    <a:pt x="96" y="0"/>
                  </a:lnTo>
                  <a:lnTo>
                    <a:pt x="96" y="0"/>
                  </a:lnTo>
                  <a:lnTo>
                    <a:pt x="89" y="1"/>
                  </a:lnTo>
                  <a:lnTo>
                    <a:pt x="83" y="5"/>
                  </a:lnTo>
                  <a:lnTo>
                    <a:pt x="80" y="10"/>
                  </a:lnTo>
                  <a:lnTo>
                    <a:pt x="79" y="16"/>
                  </a:lnTo>
                  <a:lnTo>
                    <a:pt x="79" y="16"/>
                  </a:lnTo>
                  <a:lnTo>
                    <a:pt x="79" y="21"/>
                  </a:lnTo>
                  <a:lnTo>
                    <a:pt x="82" y="26"/>
                  </a:lnTo>
                  <a:lnTo>
                    <a:pt x="86" y="29"/>
                  </a:lnTo>
                  <a:lnTo>
                    <a:pt x="91" y="32"/>
                  </a:lnTo>
                  <a:lnTo>
                    <a:pt x="91" y="42"/>
                  </a:lnTo>
                  <a:lnTo>
                    <a:pt x="91" y="42"/>
                  </a:lnTo>
                  <a:lnTo>
                    <a:pt x="89" y="48"/>
                  </a:lnTo>
                  <a:lnTo>
                    <a:pt x="88" y="52"/>
                  </a:lnTo>
                  <a:lnTo>
                    <a:pt x="87" y="53"/>
                  </a:lnTo>
                  <a:lnTo>
                    <a:pt x="86" y="53"/>
                  </a:lnTo>
                  <a:lnTo>
                    <a:pt x="86" y="53"/>
                  </a:lnTo>
                  <a:lnTo>
                    <a:pt x="82" y="55"/>
                  </a:lnTo>
                  <a:lnTo>
                    <a:pt x="77" y="57"/>
                  </a:lnTo>
                  <a:lnTo>
                    <a:pt x="70" y="61"/>
                  </a:lnTo>
                  <a:lnTo>
                    <a:pt x="65" y="65"/>
                  </a:lnTo>
                  <a:lnTo>
                    <a:pt x="57" y="58"/>
                  </a:lnTo>
                  <a:lnTo>
                    <a:pt x="57" y="58"/>
                  </a:lnTo>
                  <a:lnTo>
                    <a:pt x="54" y="55"/>
                  </a:lnTo>
                  <a:lnTo>
                    <a:pt x="50" y="51"/>
                  </a:lnTo>
                  <a:lnTo>
                    <a:pt x="50" y="51"/>
                  </a:lnTo>
                  <a:lnTo>
                    <a:pt x="51" y="47"/>
                  </a:lnTo>
                  <a:lnTo>
                    <a:pt x="51" y="47"/>
                  </a:lnTo>
                  <a:lnTo>
                    <a:pt x="50" y="40"/>
                  </a:lnTo>
                  <a:lnTo>
                    <a:pt x="46" y="35"/>
                  </a:lnTo>
                  <a:lnTo>
                    <a:pt x="41" y="32"/>
                  </a:lnTo>
                  <a:lnTo>
                    <a:pt x="34" y="30"/>
                  </a:lnTo>
                  <a:lnTo>
                    <a:pt x="34" y="30"/>
                  </a:lnTo>
                  <a:lnTo>
                    <a:pt x="28" y="32"/>
                  </a:lnTo>
                  <a:lnTo>
                    <a:pt x="23" y="35"/>
                  </a:lnTo>
                  <a:lnTo>
                    <a:pt x="19" y="40"/>
                  </a:lnTo>
                  <a:lnTo>
                    <a:pt x="18" y="47"/>
                  </a:lnTo>
                  <a:lnTo>
                    <a:pt x="18" y="47"/>
                  </a:lnTo>
                  <a:lnTo>
                    <a:pt x="19" y="53"/>
                  </a:lnTo>
                  <a:lnTo>
                    <a:pt x="23" y="58"/>
                  </a:lnTo>
                  <a:lnTo>
                    <a:pt x="28" y="61"/>
                  </a:lnTo>
                  <a:lnTo>
                    <a:pt x="34" y="62"/>
                  </a:lnTo>
                  <a:lnTo>
                    <a:pt x="34" y="62"/>
                  </a:lnTo>
                  <a:lnTo>
                    <a:pt x="38" y="62"/>
                  </a:lnTo>
                  <a:lnTo>
                    <a:pt x="42" y="61"/>
                  </a:lnTo>
                  <a:lnTo>
                    <a:pt x="50" y="67"/>
                  </a:lnTo>
                  <a:lnTo>
                    <a:pt x="50" y="67"/>
                  </a:lnTo>
                  <a:lnTo>
                    <a:pt x="54" y="71"/>
                  </a:lnTo>
                  <a:lnTo>
                    <a:pt x="55" y="75"/>
                  </a:lnTo>
                  <a:lnTo>
                    <a:pt x="56" y="76"/>
                  </a:lnTo>
                  <a:lnTo>
                    <a:pt x="56" y="79"/>
                  </a:lnTo>
                  <a:lnTo>
                    <a:pt x="56" y="79"/>
                  </a:lnTo>
                  <a:lnTo>
                    <a:pt x="52" y="86"/>
                  </a:lnTo>
                  <a:lnTo>
                    <a:pt x="51" y="92"/>
                  </a:lnTo>
                  <a:lnTo>
                    <a:pt x="51" y="98"/>
                  </a:lnTo>
                  <a:lnTo>
                    <a:pt x="51" y="98"/>
                  </a:lnTo>
                  <a:lnTo>
                    <a:pt x="51" y="99"/>
                  </a:lnTo>
                  <a:lnTo>
                    <a:pt x="41" y="101"/>
                  </a:lnTo>
                  <a:lnTo>
                    <a:pt x="41" y="101"/>
                  </a:lnTo>
                  <a:lnTo>
                    <a:pt x="34" y="102"/>
                  </a:lnTo>
                  <a:lnTo>
                    <a:pt x="31" y="102"/>
                  </a:lnTo>
                  <a:lnTo>
                    <a:pt x="28" y="101"/>
                  </a:lnTo>
                  <a:lnTo>
                    <a:pt x="28" y="101"/>
                  </a:lnTo>
                  <a:lnTo>
                    <a:pt x="27" y="98"/>
                  </a:lnTo>
                  <a:lnTo>
                    <a:pt x="24" y="97"/>
                  </a:lnTo>
                  <a:lnTo>
                    <a:pt x="20" y="95"/>
                  </a:lnTo>
                  <a:lnTo>
                    <a:pt x="15" y="94"/>
                  </a:lnTo>
                  <a:lnTo>
                    <a:pt x="15" y="94"/>
                  </a:lnTo>
                  <a:lnTo>
                    <a:pt x="9" y="95"/>
                  </a:lnTo>
                  <a:lnTo>
                    <a:pt x="4" y="99"/>
                  </a:lnTo>
                  <a:lnTo>
                    <a:pt x="1" y="104"/>
                  </a:lnTo>
                  <a:lnTo>
                    <a:pt x="0" y="111"/>
                  </a:lnTo>
                  <a:lnTo>
                    <a:pt x="0" y="111"/>
                  </a:lnTo>
                  <a:lnTo>
                    <a:pt x="1" y="117"/>
                  </a:lnTo>
                  <a:lnTo>
                    <a:pt x="4" y="122"/>
                  </a:lnTo>
                  <a:lnTo>
                    <a:pt x="9" y="126"/>
                  </a:lnTo>
                  <a:lnTo>
                    <a:pt x="15" y="127"/>
                  </a:lnTo>
                  <a:lnTo>
                    <a:pt x="15" y="127"/>
                  </a:lnTo>
                  <a:lnTo>
                    <a:pt x="22" y="126"/>
                  </a:lnTo>
                  <a:lnTo>
                    <a:pt x="26" y="123"/>
                  </a:lnTo>
                  <a:lnTo>
                    <a:pt x="29" y="120"/>
                  </a:lnTo>
                  <a:lnTo>
                    <a:pt x="32" y="115"/>
                  </a:lnTo>
                  <a:lnTo>
                    <a:pt x="42" y="113"/>
                  </a:lnTo>
                  <a:lnTo>
                    <a:pt x="42" y="113"/>
                  </a:lnTo>
                  <a:lnTo>
                    <a:pt x="47" y="113"/>
                  </a:lnTo>
                  <a:lnTo>
                    <a:pt x="52" y="115"/>
                  </a:lnTo>
                  <a:lnTo>
                    <a:pt x="54" y="115"/>
                  </a:lnTo>
                  <a:lnTo>
                    <a:pt x="55" y="116"/>
                  </a:lnTo>
                  <a:lnTo>
                    <a:pt x="55" y="116"/>
                  </a:lnTo>
                  <a:lnTo>
                    <a:pt x="56" y="121"/>
                  </a:lnTo>
                  <a:lnTo>
                    <a:pt x="59" y="125"/>
                  </a:lnTo>
                  <a:lnTo>
                    <a:pt x="64" y="130"/>
                  </a:lnTo>
                  <a:lnTo>
                    <a:pt x="69" y="135"/>
                  </a:lnTo>
                  <a:lnTo>
                    <a:pt x="64" y="141"/>
                  </a:lnTo>
                  <a:lnTo>
                    <a:pt x="64" y="141"/>
                  </a:lnTo>
                  <a:lnTo>
                    <a:pt x="60" y="149"/>
                  </a:lnTo>
                  <a:lnTo>
                    <a:pt x="60" y="149"/>
                  </a:lnTo>
                  <a:lnTo>
                    <a:pt x="60" y="149"/>
                  </a:lnTo>
                  <a:lnTo>
                    <a:pt x="60" y="149"/>
                  </a:lnTo>
                  <a:lnTo>
                    <a:pt x="54" y="150"/>
                  </a:lnTo>
                  <a:lnTo>
                    <a:pt x="49" y="154"/>
                  </a:lnTo>
                  <a:lnTo>
                    <a:pt x="45" y="159"/>
                  </a:lnTo>
                  <a:lnTo>
                    <a:pt x="43" y="166"/>
                  </a:lnTo>
                  <a:lnTo>
                    <a:pt x="43" y="166"/>
                  </a:lnTo>
                  <a:lnTo>
                    <a:pt x="45" y="172"/>
                  </a:lnTo>
                  <a:lnTo>
                    <a:pt x="49" y="177"/>
                  </a:lnTo>
                  <a:lnTo>
                    <a:pt x="54" y="180"/>
                  </a:lnTo>
                  <a:lnTo>
                    <a:pt x="60" y="181"/>
                  </a:lnTo>
                  <a:lnTo>
                    <a:pt x="60" y="181"/>
                  </a:lnTo>
                  <a:lnTo>
                    <a:pt x="66" y="180"/>
                  </a:lnTo>
                  <a:lnTo>
                    <a:pt x="72" y="177"/>
                  </a:lnTo>
                  <a:lnTo>
                    <a:pt x="74" y="172"/>
                  </a:lnTo>
                  <a:lnTo>
                    <a:pt x="75" y="166"/>
                  </a:lnTo>
                  <a:lnTo>
                    <a:pt x="75" y="166"/>
                  </a:lnTo>
                  <a:lnTo>
                    <a:pt x="74" y="159"/>
                  </a:lnTo>
                  <a:lnTo>
                    <a:pt x="72" y="154"/>
                  </a:lnTo>
                  <a:lnTo>
                    <a:pt x="75" y="148"/>
                  </a:lnTo>
                  <a:lnTo>
                    <a:pt x="75" y="148"/>
                  </a:lnTo>
                  <a:lnTo>
                    <a:pt x="78" y="144"/>
                  </a:lnTo>
                  <a:lnTo>
                    <a:pt x="79" y="143"/>
                  </a:lnTo>
                  <a:lnTo>
                    <a:pt x="82" y="143"/>
                  </a:lnTo>
                  <a:lnTo>
                    <a:pt x="82" y="143"/>
                  </a:lnTo>
                  <a:lnTo>
                    <a:pt x="88" y="144"/>
                  </a:lnTo>
                  <a:lnTo>
                    <a:pt x="97" y="145"/>
                  </a:lnTo>
                  <a:lnTo>
                    <a:pt x="97" y="145"/>
                  </a:lnTo>
                  <a:lnTo>
                    <a:pt x="105" y="144"/>
                  </a:lnTo>
                  <a:lnTo>
                    <a:pt x="111" y="143"/>
                  </a:lnTo>
                  <a:lnTo>
                    <a:pt x="115" y="150"/>
                  </a:lnTo>
                  <a:lnTo>
                    <a:pt x="115" y="150"/>
                  </a:lnTo>
                  <a:lnTo>
                    <a:pt x="116" y="153"/>
                  </a:lnTo>
                  <a:lnTo>
                    <a:pt x="118" y="157"/>
                  </a:lnTo>
                  <a:lnTo>
                    <a:pt x="118" y="158"/>
                  </a:lnTo>
                  <a:lnTo>
                    <a:pt x="118" y="158"/>
                  </a:lnTo>
                  <a:lnTo>
                    <a:pt x="115" y="162"/>
                  </a:lnTo>
                  <a:lnTo>
                    <a:pt x="114" y="168"/>
                  </a:lnTo>
                  <a:lnTo>
                    <a:pt x="114" y="168"/>
                  </a:lnTo>
                  <a:lnTo>
                    <a:pt x="115" y="175"/>
                  </a:lnTo>
                  <a:lnTo>
                    <a:pt x="119" y="180"/>
                  </a:lnTo>
                  <a:lnTo>
                    <a:pt x="124" y="182"/>
                  </a:lnTo>
                  <a:lnTo>
                    <a:pt x="130" y="184"/>
                  </a:lnTo>
                  <a:lnTo>
                    <a:pt x="130" y="184"/>
                  </a:lnTo>
                  <a:lnTo>
                    <a:pt x="137" y="182"/>
                  </a:lnTo>
                  <a:lnTo>
                    <a:pt x="142" y="180"/>
                  </a:lnTo>
                  <a:lnTo>
                    <a:pt x="146" y="175"/>
                  </a:lnTo>
                  <a:lnTo>
                    <a:pt x="147" y="168"/>
                  </a:lnTo>
                  <a:lnTo>
                    <a:pt x="147" y="168"/>
                  </a:lnTo>
                  <a:lnTo>
                    <a:pt x="146" y="162"/>
                  </a:lnTo>
                  <a:lnTo>
                    <a:pt x="142" y="157"/>
                  </a:lnTo>
                  <a:lnTo>
                    <a:pt x="137" y="153"/>
                  </a:lnTo>
                  <a:lnTo>
                    <a:pt x="130" y="152"/>
                  </a:lnTo>
                  <a:lnTo>
                    <a:pt x="130" y="152"/>
                  </a:lnTo>
                  <a:lnTo>
                    <a:pt x="129" y="152"/>
                  </a:lnTo>
                  <a:lnTo>
                    <a:pt x="126" y="144"/>
                  </a:lnTo>
                  <a:lnTo>
                    <a:pt x="126" y="144"/>
                  </a:lnTo>
                  <a:lnTo>
                    <a:pt x="125" y="140"/>
                  </a:lnTo>
                  <a:lnTo>
                    <a:pt x="125" y="138"/>
                  </a:lnTo>
                  <a:lnTo>
                    <a:pt x="126" y="135"/>
                  </a:lnTo>
                  <a:lnTo>
                    <a:pt x="126" y="135"/>
                  </a:lnTo>
                  <a:lnTo>
                    <a:pt x="130" y="131"/>
                  </a:lnTo>
                  <a:lnTo>
                    <a:pt x="134" y="127"/>
                  </a:lnTo>
                  <a:lnTo>
                    <a:pt x="138" y="121"/>
                  </a:lnTo>
                  <a:lnTo>
                    <a:pt x="141" y="115"/>
                  </a:lnTo>
                  <a:lnTo>
                    <a:pt x="149" y="116"/>
                  </a:lnTo>
                  <a:lnTo>
                    <a:pt x="149" y="116"/>
                  </a:lnTo>
                  <a:lnTo>
                    <a:pt x="153" y="117"/>
                  </a:lnTo>
                  <a:lnTo>
                    <a:pt x="156" y="118"/>
                  </a:lnTo>
                  <a:lnTo>
                    <a:pt x="157" y="121"/>
                  </a:lnTo>
                  <a:lnTo>
                    <a:pt x="157" y="121"/>
                  </a:lnTo>
                  <a:lnTo>
                    <a:pt x="158" y="125"/>
                  </a:lnTo>
                  <a:lnTo>
                    <a:pt x="162" y="127"/>
                  </a:lnTo>
                  <a:lnTo>
                    <a:pt x="167" y="130"/>
                  </a:lnTo>
                  <a:lnTo>
                    <a:pt x="172" y="131"/>
                  </a:lnTo>
                  <a:lnTo>
                    <a:pt x="172" y="131"/>
                  </a:lnTo>
                  <a:lnTo>
                    <a:pt x="179" y="130"/>
                  </a:lnTo>
                  <a:lnTo>
                    <a:pt x="184" y="126"/>
                  </a:lnTo>
                  <a:lnTo>
                    <a:pt x="188" y="121"/>
                  </a:lnTo>
                  <a:lnTo>
                    <a:pt x="189" y="115"/>
                  </a:lnTo>
                  <a:lnTo>
                    <a:pt x="189" y="115"/>
                  </a:lnTo>
                  <a:lnTo>
                    <a:pt x="188" y="108"/>
                  </a:lnTo>
                  <a:lnTo>
                    <a:pt x="184" y="103"/>
                  </a:lnTo>
                  <a:lnTo>
                    <a:pt x="179" y="99"/>
                  </a:lnTo>
                  <a:lnTo>
                    <a:pt x="172" y="98"/>
                  </a:lnTo>
                  <a:close/>
                </a:path>
              </a:pathLst>
            </a:custGeom>
            <a:solidFill>
              <a:srgbClr val="EF413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427" name="TextBox 426">
              <a:extLst>
                <a:ext uri="{FF2B5EF4-FFF2-40B4-BE49-F238E27FC236}">
                  <a16:creationId xmlns:a16="http://schemas.microsoft.com/office/drawing/2014/main" id="{8D3B80D6-C336-42FB-A50C-5617FBC193C8}"/>
                </a:ext>
              </a:extLst>
            </p:cNvPr>
            <p:cNvSpPr txBox="1"/>
            <p:nvPr/>
          </p:nvSpPr>
          <p:spPr>
            <a:xfrm>
              <a:off x="7445126" y="3229559"/>
              <a:ext cx="548640" cy="205740"/>
            </a:xfrm>
            <a:prstGeom prst="roundRect">
              <a:avLst/>
            </a:prstGeom>
            <a:solidFill>
              <a:srgbClr val="7B0A0E"/>
            </a:solidFill>
            <a:ln/>
          </p:spPr>
          <p:style>
            <a:lnRef idx="0">
              <a:schemeClr val="accent1"/>
            </a:lnRef>
            <a:fillRef idx="3">
              <a:schemeClr val="accent1"/>
            </a:fillRef>
            <a:effectRef idx="3">
              <a:schemeClr val="accent1"/>
            </a:effectRef>
            <a:fontRef idx="minor">
              <a:schemeClr val="lt1"/>
            </a:fontRef>
          </p:style>
          <p:txBody>
            <a:bodyPr wrap="none" lIns="68580" tIns="20574" rIns="68580" bIns="20574" rtlCol="0" anchor="ctr">
              <a:noAutofit/>
            </a:bodyPr>
            <a:lstStyle/>
            <a:p>
              <a:pPr algn="ctr" defTabSz="685800">
                <a:lnSpc>
                  <a:spcPct val="85000"/>
                </a:lnSpc>
                <a:defRPr/>
              </a:pPr>
              <a:r>
                <a:rPr lang="en-US" sz="1050" b="1" dirty="0">
                  <a:solidFill>
                    <a:srgbClr val="FFFFFF"/>
                  </a:solidFill>
                  <a:latin typeface="Arial Narrow" panose="020B0606020202030204" pitchFamily="34" charset="0"/>
                  <a:ea typeface="ＭＳ Ｐゴシック"/>
                  <a:cs typeface="Arial"/>
                </a:rPr>
                <a:t>TGF-</a:t>
              </a:r>
              <a:r>
                <a:rPr lang="el-GR" sz="1050" b="1" dirty="0">
                  <a:solidFill>
                    <a:srgbClr val="FFFFFF"/>
                  </a:solidFill>
                  <a:latin typeface="Arial Narrow" panose="020B0606020202030204" pitchFamily="34" charset="0"/>
                  <a:ea typeface="ＭＳ Ｐゴシック"/>
                  <a:cs typeface="Arial"/>
                </a:rPr>
                <a:t>β</a:t>
              </a:r>
              <a:endParaRPr lang="en-US" sz="1050" b="1" dirty="0">
                <a:solidFill>
                  <a:srgbClr val="FFFFFF"/>
                </a:solidFill>
                <a:latin typeface="Arial Narrow" panose="020B0606020202030204" pitchFamily="34" charset="0"/>
                <a:ea typeface="ＭＳ Ｐゴシック"/>
                <a:cs typeface="Arial"/>
              </a:endParaRPr>
            </a:p>
          </p:txBody>
        </p:sp>
        <p:sp>
          <p:nvSpPr>
            <p:cNvPr id="428" name="TextBox 427">
              <a:extLst>
                <a:ext uri="{FF2B5EF4-FFF2-40B4-BE49-F238E27FC236}">
                  <a16:creationId xmlns:a16="http://schemas.microsoft.com/office/drawing/2014/main" id="{A8B8F8C6-09F4-4402-BBA3-BD8E6032DED7}"/>
                </a:ext>
              </a:extLst>
            </p:cNvPr>
            <p:cNvSpPr txBox="1"/>
            <p:nvPr/>
          </p:nvSpPr>
          <p:spPr>
            <a:xfrm>
              <a:off x="7445126" y="3452630"/>
              <a:ext cx="548640" cy="205740"/>
            </a:xfrm>
            <a:prstGeom prst="roundRect">
              <a:avLst/>
            </a:prstGeom>
            <a:solidFill>
              <a:srgbClr val="002060"/>
            </a:solidFill>
            <a:ln/>
          </p:spPr>
          <p:style>
            <a:lnRef idx="0">
              <a:schemeClr val="accent1"/>
            </a:lnRef>
            <a:fillRef idx="3">
              <a:schemeClr val="accent1"/>
            </a:fillRef>
            <a:effectRef idx="3">
              <a:schemeClr val="accent1"/>
            </a:effectRef>
            <a:fontRef idx="minor">
              <a:schemeClr val="lt1"/>
            </a:fontRef>
          </p:style>
          <p:txBody>
            <a:bodyPr wrap="none" lIns="68580" tIns="20574" rIns="68580" bIns="20574" rtlCol="0" anchor="ctr">
              <a:noAutofit/>
            </a:bodyPr>
            <a:lstStyle/>
            <a:p>
              <a:pPr algn="ctr" defTabSz="685800">
                <a:lnSpc>
                  <a:spcPct val="85000"/>
                </a:lnSpc>
                <a:defRPr/>
              </a:pPr>
              <a:r>
                <a:rPr lang="en-US" sz="1050" b="1" dirty="0">
                  <a:solidFill>
                    <a:srgbClr val="FFFFFF"/>
                  </a:solidFill>
                  <a:latin typeface="Arial Narrow" panose="020B0606020202030204" pitchFamily="34" charset="0"/>
                  <a:ea typeface="ＭＳ Ｐゴシック"/>
                  <a:cs typeface="Arial"/>
                </a:rPr>
                <a:t>IL-23</a:t>
              </a:r>
            </a:p>
          </p:txBody>
        </p:sp>
        <p:grpSp>
          <p:nvGrpSpPr>
            <p:cNvPr id="429" name="Group 428">
              <a:extLst>
                <a:ext uri="{FF2B5EF4-FFF2-40B4-BE49-F238E27FC236}">
                  <a16:creationId xmlns:a16="http://schemas.microsoft.com/office/drawing/2014/main" id="{15657AB5-2CDE-4C24-917F-185650A94252}"/>
                </a:ext>
              </a:extLst>
            </p:cNvPr>
            <p:cNvGrpSpPr/>
            <p:nvPr/>
          </p:nvGrpSpPr>
          <p:grpSpPr>
            <a:xfrm>
              <a:off x="6585194" y="3417020"/>
              <a:ext cx="509004" cy="509004"/>
              <a:chOff x="2595563" y="2351088"/>
              <a:chExt cx="779463" cy="779463"/>
            </a:xfrm>
          </p:grpSpPr>
          <p:sp>
            <p:nvSpPr>
              <p:cNvPr id="430" name="Freeform 53">
                <a:extLst>
                  <a:ext uri="{FF2B5EF4-FFF2-40B4-BE49-F238E27FC236}">
                    <a16:creationId xmlns:a16="http://schemas.microsoft.com/office/drawing/2014/main" id="{D94901D5-2FEF-48A9-A36C-6CD8223D1796}"/>
                  </a:ext>
                </a:extLst>
              </p:cNvPr>
              <p:cNvSpPr>
                <a:spLocks/>
              </p:cNvSpPr>
              <p:nvPr/>
            </p:nvSpPr>
            <p:spPr bwMode="auto">
              <a:xfrm>
                <a:off x="2595563" y="2351088"/>
                <a:ext cx="779463" cy="779463"/>
              </a:xfrm>
              <a:custGeom>
                <a:avLst/>
                <a:gdLst>
                  <a:gd name="T0" fmla="*/ 491 w 491"/>
                  <a:gd name="T1" fmla="*/ 246 h 491"/>
                  <a:gd name="T2" fmla="*/ 486 w 491"/>
                  <a:gd name="T3" fmla="*/ 295 h 491"/>
                  <a:gd name="T4" fmla="*/ 470 w 491"/>
                  <a:gd name="T5" fmla="*/ 341 h 491"/>
                  <a:gd name="T6" fmla="*/ 449 w 491"/>
                  <a:gd name="T7" fmla="*/ 383 h 491"/>
                  <a:gd name="T8" fmla="*/ 418 w 491"/>
                  <a:gd name="T9" fmla="*/ 419 h 491"/>
                  <a:gd name="T10" fmla="*/ 382 w 491"/>
                  <a:gd name="T11" fmla="*/ 449 h 491"/>
                  <a:gd name="T12" fmla="*/ 340 w 491"/>
                  <a:gd name="T13" fmla="*/ 472 h 491"/>
                  <a:gd name="T14" fmla="*/ 294 w 491"/>
                  <a:gd name="T15" fmla="*/ 486 h 491"/>
                  <a:gd name="T16" fmla="*/ 245 w 491"/>
                  <a:gd name="T17" fmla="*/ 491 h 491"/>
                  <a:gd name="T18" fmla="*/ 220 w 491"/>
                  <a:gd name="T19" fmla="*/ 489 h 491"/>
                  <a:gd name="T20" fmla="*/ 171 w 491"/>
                  <a:gd name="T21" fmla="*/ 481 h 491"/>
                  <a:gd name="T22" fmla="*/ 128 w 491"/>
                  <a:gd name="T23" fmla="*/ 461 h 491"/>
                  <a:gd name="T24" fmla="*/ 88 w 491"/>
                  <a:gd name="T25" fmla="*/ 435 h 491"/>
                  <a:gd name="T26" fmla="*/ 55 w 491"/>
                  <a:gd name="T27" fmla="*/ 401 h 491"/>
                  <a:gd name="T28" fmla="*/ 30 w 491"/>
                  <a:gd name="T29" fmla="*/ 363 h 491"/>
                  <a:gd name="T30" fmla="*/ 10 w 491"/>
                  <a:gd name="T31" fmla="*/ 318 h 491"/>
                  <a:gd name="T32" fmla="*/ 1 w 491"/>
                  <a:gd name="T33" fmla="*/ 271 h 491"/>
                  <a:gd name="T34" fmla="*/ 0 w 491"/>
                  <a:gd name="T35" fmla="*/ 246 h 491"/>
                  <a:gd name="T36" fmla="*/ 4 w 491"/>
                  <a:gd name="T37" fmla="*/ 197 h 491"/>
                  <a:gd name="T38" fmla="*/ 19 w 491"/>
                  <a:gd name="T39" fmla="*/ 150 h 491"/>
                  <a:gd name="T40" fmla="*/ 41 w 491"/>
                  <a:gd name="T41" fmla="*/ 109 h 491"/>
                  <a:gd name="T42" fmla="*/ 72 w 491"/>
                  <a:gd name="T43" fmla="*/ 72 h 491"/>
                  <a:gd name="T44" fmla="*/ 108 w 491"/>
                  <a:gd name="T45" fmla="*/ 43 h 491"/>
                  <a:gd name="T46" fmla="*/ 150 w 491"/>
                  <a:gd name="T47" fmla="*/ 20 h 491"/>
                  <a:gd name="T48" fmla="*/ 196 w 491"/>
                  <a:gd name="T49" fmla="*/ 5 h 491"/>
                  <a:gd name="T50" fmla="*/ 245 w 491"/>
                  <a:gd name="T51" fmla="*/ 0 h 491"/>
                  <a:gd name="T52" fmla="*/ 270 w 491"/>
                  <a:gd name="T53" fmla="*/ 2 h 491"/>
                  <a:gd name="T54" fmla="*/ 318 w 491"/>
                  <a:gd name="T55" fmla="*/ 12 h 491"/>
                  <a:gd name="T56" fmla="*/ 362 w 491"/>
                  <a:gd name="T57" fmla="*/ 30 h 491"/>
                  <a:gd name="T58" fmla="*/ 401 w 491"/>
                  <a:gd name="T59" fmla="*/ 57 h 491"/>
                  <a:gd name="T60" fmla="*/ 434 w 491"/>
                  <a:gd name="T61" fmla="*/ 90 h 491"/>
                  <a:gd name="T62" fmla="*/ 460 w 491"/>
                  <a:gd name="T63" fmla="*/ 129 h 491"/>
                  <a:gd name="T64" fmla="*/ 479 w 491"/>
                  <a:gd name="T65" fmla="*/ 173 h 491"/>
                  <a:gd name="T66" fmla="*/ 489 w 491"/>
                  <a:gd name="T67" fmla="*/ 2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1" h="491">
                    <a:moveTo>
                      <a:pt x="491" y="246"/>
                    </a:moveTo>
                    <a:lnTo>
                      <a:pt x="491" y="246"/>
                    </a:lnTo>
                    <a:lnTo>
                      <a:pt x="489" y="271"/>
                    </a:lnTo>
                    <a:lnTo>
                      <a:pt x="486" y="295"/>
                    </a:lnTo>
                    <a:lnTo>
                      <a:pt x="479" y="318"/>
                    </a:lnTo>
                    <a:lnTo>
                      <a:pt x="470" y="341"/>
                    </a:lnTo>
                    <a:lnTo>
                      <a:pt x="460" y="363"/>
                    </a:lnTo>
                    <a:lnTo>
                      <a:pt x="449" y="383"/>
                    </a:lnTo>
                    <a:lnTo>
                      <a:pt x="434" y="401"/>
                    </a:lnTo>
                    <a:lnTo>
                      <a:pt x="418" y="419"/>
                    </a:lnTo>
                    <a:lnTo>
                      <a:pt x="401" y="435"/>
                    </a:lnTo>
                    <a:lnTo>
                      <a:pt x="382" y="449"/>
                    </a:lnTo>
                    <a:lnTo>
                      <a:pt x="362" y="461"/>
                    </a:lnTo>
                    <a:lnTo>
                      <a:pt x="340" y="472"/>
                    </a:lnTo>
                    <a:lnTo>
                      <a:pt x="318" y="481"/>
                    </a:lnTo>
                    <a:lnTo>
                      <a:pt x="294" y="486"/>
                    </a:lnTo>
                    <a:lnTo>
                      <a:pt x="270" y="489"/>
                    </a:lnTo>
                    <a:lnTo>
                      <a:pt x="245" y="491"/>
                    </a:lnTo>
                    <a:lnTo>
                      <a:pt x="245" y="491"/>
                    </a:lnTo>
                    <a:lnTo>
                      <a:pt x="220" y="489"/>
                    </a:lnTo>
                    <a:lnTo>
                      <a:pt x="196" y="486"/>
                    </a:lnTo>
                    <a:lnTo>
                      <a:pt x="171" y="481"/>
                    </a:lnTo>
                    <a:lnTo>
                      <a:pt x="150" y="472"/>
                    </a:lnTo>
                    <a:lnTo>
                      <a:pt x="128" y="461"/>
                    </a:lnTo>
                    <a:lnTo>
                      <a:pt x="108" y="449"/>
                    </a:lnTo>
                    <a:lnTo>
                      <a:pt x="88" y="435"/>
                    </a:lnTo>
                    <a:lnTo>
                      <a:pt x="72" y="419"/>
                    </a:lnTo>
                    <a:lnTo>
                      <a:pt x="55" y="401"/>
                    </a:lnTo>
                    <a:lnTo>
                      <a:pt x="41" y="383"/>
                    </a:lnTo>
                    <a:lnTo>
                      <a:pt x="30" y="363"/>
                    </a:lnTo>
                    <a:lnTo>
                      <a:pt x="19" y="341"/>
                    </a:lnTo>
                    <a:lnTo>
                      <a:pt x="10" y="318"/>
                    </a:lnTo>
                    <a:lnTo>
                      <a:pt x="4" y="295"/>
                    </a:lnTo>
                    <a:lnTo>
                      <a:pt x="1" y="271"/>
                    </a:lnTo>
                    <a:lnTo>
                      <a:pt x="0" y="246"/>
                    </a:lnTo>
                    <a:lnTo>
                      <a:pt x="0" y="246"/>
                    </a:lnTo>
                    <a:lnTo>
                      <a:pt x="1" y="221"/>
                    </a:lnTo>
                    <a:lnTo>
                      <a:pt x="4" y="197"/>
                    </a:lnTo>
                    <a:lnTo>
                      <a:pt x="10" y="173"/>
                    </a:lnTo>
                    <a:lnTo>
                      <a:pt x="19" y="150"/>
                    </a:lnTo>
                    <a:lnTo>
                      <a:pt x="30" y="129"/>
                    </a:lnTo>
                    <a:lnTo>
                      <a:pt x="41" y="109"/>
                    </a:lnTo>
                    <a:lnTo>
                      <a:pt x="55" y="90"/>
                    </a:lnTo>
                    <a:lnTo>
                      <a:pt x="72" y="72"/>
                    </a:lnTo>
                    <a:lnTo>
                      <a:pt x="88" y="57"/>
                    </a:lnTo>
                    <a:lnTo>
                      <a:pt x="108" y="43"/>
                    </a:lnTo>
                    <a:lnTo>
                      <a:pt x="128" y="30"/>
                    </a:lnTo>
                    <a:lnTo>
                      <a:pt x="150" y="20"/>
                    </a:lnTo>
                    <a:lnTo>
                      <a:pt x="171" y="12"/>
                    </a:lnTo>
                    <a:lnTo>
                      <a:pt x="196" y="5"/>
                    </a:lnTo>
                    <a:lnTo>
                      <a:pt x="220" y="2"/>
                    </a:lnTo>
                    <a:lnTo>
                      <a:pt x="245" y="0"/>
                    </a:lnTo>
                    <a:lnTo>
                      <a:pt x="245" y="0"/>
                    </a:lnTo>
                    <a:lnTo>
                      <a:pt x="270" y="2"/>
                    </a:lnTo>
                    <a:lnTo>
                      <a:pt x="294" y="5"/>
                    </a:lnTo>
                    <a:lnTo>
                      <a:pt x="318" y="12"/>
                    </a:lnTo>
                    <a:lnTo>
                      <a:pt x="340" y="20"/>
                    </a:lnTo>
                    <a:lnTo>
                      <a:pt x="362" y="30"/>
                    </a:lnTo>
                    <a:lnTo>
                      <a:pt x="382" y="43"/>
                    </a:lnTo>
                    <a:lnTo>
                      <a:pt x="401" y="57"/>
                    </a:lnTo>
                    <a:lnTo>
                      <a:pt x="418" y="72"/>
                    </a:lnTo>
                    <a:lnTo>
                      <a:pt x="434" y="90"/>
                    </a:lnTo>
                    <a:lnTo>
                      <a:pt x="449" y="109"/>
                    </a:lnTo>
                    <a:lnTo>
                      <a:pt x="460" y="129"/>
                    </a:lnTo>
                    <a:lnTo>
                      <a:pt x="470" y="150"/>
                    </a:lnTo>
                    <a:lnTo>
                      <a:pt x="479" y="173"/>
                    </a:lnTo>
                    <a:lnTo>
                      <a:pt x="486" y="197"/>
                    </a:lnTo>
                    <a:lnTo>
                      <a:pt x="489" y="221"/>
                    </a:lnTo>
                    <a:lnTo>
                      <a:pt x="491" y="246"/>
                    </a:lnTo>
                    <a:close/>
                  </a:path>
                </a:pathLst>
              </a:custGeom>
              <a:solidFill>
                <a:srgbClr val="F0772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431" name="Freeform 54">
                <a:extLst>
                  <a:ext uri="{FF2B5EF4-FFF2-40B4-BE49-F238E27FC236}">
                    <a16:creationId xmlns:a16="http://schemas.microsoft.com/office/drawing/2014/main" id="{57A37CC2-B606-4808-8010-311D15839788}"/>
                  </a:ext>
                </a:extLst>
              </p:cNvPr>
              <p:cNvSpPr>
                <a:spLocks/>
              </p:cNvSpPr>
              <p:nvPr/>
            </p:nvSpPr>
            <p:spPr bwMode="auto">
              <a:xfrm>
                <a:off x="2595563" y="2351088"/>
                <a:ext cx="779463" cy="779463"/>
              </a:xfrm>
              <a:custGeom>
                <a:avLst/>
                <a:gdLst>
                  <a:gd name="T0" fmla="*/ 491 w 491"/>
                  <a:gd name="T1" fmla="*/ 246 h 491"/>
                  <a:gd name="T2" fmla="*/ 486 w 491"/>
                  <a:gd name="T3" fmla="*/ 295 h 491"/>
                  <a:gd name="T4" fmla="*/ 470 w 491"/>
                  <a:gd name="T5" fmla="*/ 341 h 491"/>
                  <a:gd name="T6" fmla="*/ 449 w 491"/>
                  <a:gd name="T7" fmla="*/ 383 h 491"/>
                  <a:gd name="T8" fmla="*/ 418 w 491"/>
                  <a:gd name="T9" fmla="*/ 419 h 491"/>
                  <a:gd name="T10" fmla="*/ 382 w 491"/>
                  <a:gd name="T11" fmla="*/ 449 h 491"/>
                  <a:gd name="T12" fmla="*/ 340 w 491"/>
                  <a:gd name="T13" fmla="*/ 472 h 491"/>
                  <a:gd name="T14" fmla="*/ 294 w 491"/>
                  <a:gd name="T15" fmla="*/ 486 h 491"/>
                  <a:gd name="T16" fmla="*/ 245 w 491"/>
                  <a:gd name="T17" fmla="*/ 491 h 491"/>
                  <a:gd name="T18" fmla="*/ 220 w 491"/>
                  <a:gd name="T19" fmla="*/ 489 h 491"/>
                  <a:gd name="T20" fmla="*/ 171 w 491"/>
                  <a:gd name="T21" fmla="*/ 481 h 491"/>
                  <a:gd name="T22" fmla="*/ 128 w 491"/>
                  <a:gd name="T23" fmla="*/ 461 h 491"/>
                  <a:gd name="T24" fmla="*/ 88 w 491"/>
                  <a:gd name="T25" fmla="*/ 435 h 491"/>
                  <a:gd name="T26" fmla="*/ 55 w 491"/>
                  <a:gd name="T27" fmla="*/ 401 h 491"/>
                  <a:gd name="T28" fmla="*/ 30 w 491"/>
                  <a:gd name="T29" fmla="*/ 363 h 491"/>
                  <a:gd name="T30" fmla="*/ 10 w 491"/>
                  <a:gd name="T31" fmla="*/ 318 h 491"/>
                  <a:gd name="T32" fmla="*/ 1 w 491"/>
                  <a:gd name="T33" fmla="*/ 271 h 491"/>
                  <a:gd name="T34" fmla="*/ 0 w 491"/>
                  <a:gd name="T35" fmla="*/ 246 h 491"/>
                  <a:gd name="T36" fmla="*/ 4 w 491"/>
                  <a:gd name="T37" fmla="*/ 197 h 491"/>
                  <a:gd name="T38" fmla="*/ 19 w 491"/>
                  <a:gd name="T39" fmla="*/ 150 h 491"/>
                  <a:gd name="T40" fmla="*/ 41 w 491"/>
                  <a:gd name="T41" fmla="*/ 109 h 491"/>
                  <a:gd name="T42" fmla="*/ 72 w 491"/>
                  <a:gd name="T43" fmla="*/ 72 h 491"/>
                  <a:gd name="T44" fmla="*/ 108 w 491"/>
                  <a:gd name="T45" fmla="*/ 43 h 491"/>
                  <a:gd name="T46" fmla="*/ 150 w 491"/>
                  <a:gd name="T47" fmla="*/ 20 h 491"/>
                  <a:gd name="T48" fmla="*/ 196 w 491"/>
                  <a:gd name="T49" fmla="*/ 5 h 491"/>
                  <a:gd name="T50" fmla="*/ 245 w 491"/>
                  <a:gd name="T51" fmla="*/ 0 h 491"/>
                  <a:gd name="T52" fmla="*/ 270 w 491"/>
                  <a:gd name="T53" fmla="*/ 2 h 491"/>
                  <a:gd name="T54" fmla="*/ 318 w 491"/>
                  <a:gd name="T55" fmla="*/ 12 h 491"/>
                  <a:gd name="T56" fmla="*/ 362 w 491"/>
                  <a:gd name="T57" fmla="*/ 30 h 491"/>
                  <a:gd name="T58" fmla="*/ 401 w 491"/>
                  <a:gd name="T59" fmla="*/ 57 h 491"/>
                  <a:gd name="T60" fmla="*/ 434 w 491"/>
                  <a:gd name="T61" fmla="*/ 90 h 491"/>
                  <a:gd name="T62" fmla="*/ 460 w 491"/>
                  <a:gd name="T63" fmla="*/ 129 h 491"/>
                  <a:gd name="T64" fmla="*/ 479 w 491"/>
                  <a:gd name="T65" fmla="*/ 173 h 491"/>
                  <a:gd name="T66" fmla="*/ 489 w 491"/>
                  <a:gd name="T67" fmla="*/ 2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1" h="491">
                    <a:moveTo>
                      <a:pt x="491" y="246"/>
                    </a:moveTo>
                    <a:lnTo>
                      <a:pt x="491" y="246"/>
                    </a:lnTo>
                    <a:lnTo>
                      <a:pt x="489" y="271"/>
                    </a:lnTo>
                    <a:lnTo>
                      <a:pt x="486" y="295"/>
                    </a:lnTo>
                    <a:lnTo>
                      <a:pt x="479" y="318"/>
                    </a:lnTo>
                    <a:lnTo>
                      <a:pt x="470" y="341"/>
                    </a:lnTo>
                    <a:lnTo>
                      <a:pt x="460" y="363"/>
                    </a:lnTo>
                    <a:lnTo>
                      <a:pt x="449" y="383"/>
                    </a:lnTo>
                    <a:lnTo>
                      <a:pt x="434" y="401"/>
                    </a:lnTo>
                    <a:lnTo>
                      <a:pt x="418" y="419"/>
                    </a:lnTo>
                    <a:lnTo>
                      <a:pt x="401" y="435"/>
                    </a:lnTo>
                    <a:lnTo>
                      <a:pt x="382" y="449"/>
                    </a:lnTo>
                    <a:lnTo>
                      <a:pt x="362" y="461"/>
                    </a:lnTo>
                    <a:lnTo>
                      <a:pt x="340" y="472"/>
                    </a:lnTo>
                    <a:lnTo>
                      <a:pt x="318" y="481"/>
                    </a:lnTo>
                    <a:lnTo>
                      <a:pt x="294" y="486"/>
                    </a:lnTo>
                    <a:lnTo>
                      <a:pt x="270" y="489"/>
                    </a:lnTo>
                    <a:lnTo>
                      <a:pt x="245" y="491"/>
                    </a:lnTo>
                    <a:lnTo>
                      <a:pt x="245" y="491"/>
                    </a:lnTo>
                    <a:lnTo>
                      <a:pt x="220" y="489"/>
                    </a:lnTo>
                    <a:lnTo>
                      <a:pt x="196" y="486"/>
                    </a:lnTo>
                    <a:lnTo>
                      <a:pt x="171" y="481"/>
                    </a:lnTo>
                    <a:lnTo>
                      <a:pt x="150" y="472"/>
                    </a:lnTo>
                    <a:lnTo>
                      <a:pt x="128" y="461"/>
                    </a:lnTo>
                    <a:lnTo>
                      <a:pt x="108" y="449"/>
                    </a:lnTo>
                    <a:lnTo>
                      <a:pt x="88" y="435"/>
                    </a:lnTo>
                    <a:lnTo>
                      <a:pt x="72" y="419"/>
                    </a:lnTo>
                    <a:lnTo>
                      <a:pt x="55" y="401"/>
                    </a:lnTo>
                    <a:lnTo>
                      <a:pt x="41" y="383"/>
                    </a:lnTo>
                    <a:lnTo>
                      <a:pt x="30" y="363"/>
                    </a:lnTo>
                    <a:lnTo>
                      <a:pt x="19" y="341"/>
                    </a:lnTo>
                    <a:lnTo>
                      <a:pt x="10" y="318"/>
                    </a:lnTo>
                    <a:lnTo>
                      <a:pt x="4" y="295"/>
                    </a:lnTo>
                    <a:lnTo>
                      <a:pt x="1" y="271"/>
                    </a:lnTo>
                    <a:lnTo>
                      <a:pt x="0" y="246"/>
                    </a:lnTo>
                    <a:lnTo>
                      <a:pt x="0" y="246"/>
                    </a:lnTo>
                    <a:lnTo>
                      <a:pt x="1" y="221"/>
                    </a:lnTo>
                    <a:lnTo>
                      <a:pt x="4" y="197"/>
                    </a:lnTo>
                    <a:lnTo>
                      <a:pt x="10" y="173"/>
                    </a:lnTo>
                    <a:lnTo>
                      <a:pt x="19" y="150"/>
                    </a:lnTo>
                    <a:lnTo>
                      <a:pt x="30" y="129"/>
                    </a:lnTo>
                    <a:lnTo>
                      <a:pt x="41" y="109"/>
                    </a:lnTo>
                    <a:lnTo>
                      <a:pt x="55" y="90"/>
                    </a:lnTo>
                    <a:lnTo>
                      <a:pt x="72" y="72"/>
                    </a:lnTo>
                    <a:lnTo>
                      <a:pt x="88" y="57"/>
                    </a:lnTo>
                    <a:lnTo>
                      <a:pt x="108" y="43"/>
                    </a:lnTo>
                    <a:lnTo>
                      <a:pt x="128" y="30"/>
                    </a:lnTo>
                    <a:lnTo>
                      <a:pt x="150" y="20"/>
                    </a:lnTo>
                    <a:lnTo>
                      <a:pt x="171" y="12"/>
                    </a:lnTo>
                    <a:lnTo>
                      <a:pt x="196" y="5"/>
                    </a:lnTo>
                    <a:lnTo>
                      <a:pt x="220" y="2"/>
                    </a:lnTo>
                    <a:lnTo>
                      <a:pt x="245" y="0"/>
                    </a:lnTo>
                    <a:lnTo>
                      <a:pt x="245" y="0"/>
                    </a:lnTo>
                    <a:lnTo>
                      <a:pt x="270" y="2"/>
                    </a:lnTo>
                    <a:lnTo>
                      <a:pt x="294" y="5"/>
                    </a:lnTo>
                    <a:lnTo>
                      <a:pt x="318" y="12"/>
                    </a:lnTo>
                    <a:lnTo>
                      <a:pt x="340" y="20"/>
                    </a:lnTo>
                    <a:lnTo>
                      <a:pt x="362" y="30"/>
                    </a:lnTo>
                    <a:lnTo>
                      <a:pt x="382" y="43"/>
                    </a:lnTo>
                    <a:lnTo>
                      <a:pt x="401" y="57"/>
                    </a:lnTo>
                    <a:lnTo>
                      <a:pt x="418" y="72"/>
                    </a:lnTo>
                    <a:lnTo>
                      <a:pt x="434" y="90"/>
                    </a:lnTo>
                    <a:lnTo>
                      <a:pt x="449" y="109"/>
                    </a:lnTo>
                    <a:lnTo>
                      <a:pt x="460" y="129"/>
                    </a:lnTo>
                    <a:lnTo>
                      <a:pt x="470" y="150"/>
                    </a:lnTo>
                    <a:lnTo>
                      <a:pt x="479" y="173"/>
                    </a:lnTo>
                    <a:lnTo>
                      <a:pt x="486" y="197"/>
                    </a:lnTo>
                    <a:lnTo>
                      <a:pt x="489" y="221"/>
                    </a:lnTo>
                    <a:lnTo>
                      <a:pt x="491" y="2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432" name="Freeform 55">
                <a:extLst>
                  <a:ext uri="{FF2B5EF4-FFF2-40B4-BE49-F238E27FC236}">
                    <a16:creationId xmlns:a16="http://schemas.microsoft.com/office/drawing/2014/main" id="{4332BA4D-A507-4297-B851-780714BEAABA}"/>
                  </a:ext>
                </a:extLst>
              </p:cNvPr>
              <p:cNvSpPr>
                <a:spLocks/>
              </p:cNvSpPr>
              <p:nvPr/>
            </p:nvSpPr>
            <p:spPr bwMode="auto">
              <a:xfrm>
                <a:off x="2668588" y="2427288"/>
                <a:ext cx="414338" cy="384175"/>
              </a:xfrm>
              <a:custGeom>
                <a:avLst/>
                <a:gdLst>
                  <a:gd name="T0" fmla="*/ 171 w 261"/>
                  <a:gd name="T1" fmla="*/ 0 h 242"/>
                  <a:gd name="T2" fmla="*/ 151 w 261"/>
                  <a:gd name="T3" fmla="*/ 2 h 242"/>
                  <a:gd name="T4" fmla="*/ 133 w 261"/>
                  <a:gd name="T5" fmla="*/ 9 h 242"/>
                  <a:gd name="T6" fmla="*/ 116 w 261"/>
                  <a:gd name="T7" fmla="*/ 18 h 242"/>
                  <a:gd name="T8" fmla="*/ 83 w 261"/>
                  <a:gd name="T9" fmla="*/ 42 h 242"/>
                  <a:gd name="T10" fmla="*/ 54 w 261"/>
                  <a:gd name="T11" fmla="*/ 71 h 242"/>
                  <a:gd name="T12" fmla="*/ 31 w 261"/>
                  <a:gd name="T13" fmla="*/ 106 h 242"/>
                  <a:gd name="T14" fmla="*/ 22 w 261"/>
                  <a:gd name="T15" fmla="*/ 122 h 242"/>
                  <a:gd name="T16" fmla="*/ 9 w 261"/>
                  <a:gd name="T17" fmla="*/ 158 h 242"/>
                  <a:gd name="T18" fmla="*/ 1 w 261"/>
                  <a:gd name="T19" fmla="*/ 187 h 242"/>
                  <a:gd name="T20" fmla="*/ 0 w 261"/>
                  <a:gd name="T21" fmla="*/ 214 h 242"/>
                  <a:gd name="T22" fmla="*/ 3 w 261"/>
                  <a:gd name="T23" fmla="*/ 223 h 242"/>
                  <a:gd name="T24" fmla="*/ 9 w 261"/>
                  <a:gd name="T25" fmla="*/ 231 h 242"/>
                  <a:gd name="T26" fmla="*/ 23 w 261"/>
                  <a:gd name="T27" fmla="*/ 240 h 242"/>
                  <a:gd name="T28" fmla="*/ 41 w 261"/>
                  <a:gd name="T29" fmla="*/ 242 h 242"/>
                  <a:gd name="T30" fmla="*/ 59 w 261"/>
                  <a:gd name="T31" fmla="*/ 237 h 242"/>
                  <a:gd name="T32" fmla="*/ 67 w 261"/>
                  <a:gd name="T33" fmla="*/ 233 h 242"/>
                  <a:gd name="T34" fmla="*/ 79 w 261"/>
                  <a:gd name="T35" fmla="*/ 222 h 242"/>
                  <a:gd name="T36" fmla="*/ 86 w 261"/>
                  <a:gd name="T37" fmla="*/ 205 h 242"/>
                  <a:gd name="T38" fmla="*/ 87 w 261"/>
                  <a:gd name="T39" fmla="*/ 195 h 242"/>
                  <a:gd name="T40" fmla="*/ 88 w 261"/>
                  <a:gd name="T41" fmla="*/ 175 h 242"/>
                  <a:gd name="T42" fmla="*/ 92 w 261"/>
                  <a:gd name="T43" fmla="*/ 166 h 242"/>
                  <a:gd name="T44" fmla="*/ 97 w 261"/>
                  <a:gd name="T45" fmla="*/ 162 h 242"/>
                  <a:gd name="T46" fmla="*/ 114 w 261"/>
                  <a:gd name="T47" fmla="*/ 154 h 242"/>
                  <a:gd name="T48" fmla="*/ 138 w 261"/>
                  <a:gd name="T49" fmla="*/ 149 h 242"/>
                  <a:gd name="T50" fmla="*/ 161 w 261"/>
                  <a:gd name="T51" fmla="*/ 145 h 242"/>
                  <a:gd name="T52" fmla="*/ 197 w 261"/>
                  <a:gd name="T53" fmla="*/ 143 h 242"/>
                  <a:gd name="T54" fmla="*/ 220 w 261"/>
                  <a:gd name="T55" fmla="*/ 138 h 242"/>
                  <a:gd name="T56" fmla="*/ 230 w 261"/>
                  <a:gd name="T57" fmla="*/ 132 h 242"/>
                  <a:gd name="T58" fmla="*/ 240 w 261"/>
                  <a:gd name="T59" fmla="*/ 126 h 242"/>
                  <a:gd name="T60" fmla="*/ 249 w 261"/>
                  <a:gd name="T61" fmla="*/ 116 h 242"/>
                  <a:gd name="T62" fmla="*/ 258 w 261"/>
                  <a:gd name="T63" fmla="*/ 89 h 242"/>
                  <a:gd name="T64" fmla="*/ 261 w 261"/>
                  <a:gd name="T65" fmla="*/ 61 h 242"/>
                  <a:gd name="T66" fmla="*/ 254 w 261"/>
                  <a:gd name="T67" fmla="*/ 37 h 242"/>
                  <a:gd name="T68" fmla="*/ 248 w 261"/>
                  <a:gd name="T69" fmla="*/ 26 h 242"/>
                  <a:gd name="T70" fmla="*/ 230 w 261"/>
                  <a:gd name="T71" fmla="*/ 11 h 242"/>
                  <a:gd name="T72" fmla="*/ 208 w 261"/>
                  <a:gd name="T73" fmla="*/ 2 h 242"/>
                  <a:gd name="T74" fmla="*/ 184 w 261"/>
                  <a:gd name="T7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1" h="242">
                    <a:moveTo>
                      <a:pt x="171" y="0"/>
                    </a:moveTo>
                    <a:lnTo>
                      <a:pt x="171" y="0"/>
                    </a:lnTo>
                    <a:lnTo>
                      <a:pt x="161" y="1"/>
                    </a:lnTo>
                    <a:lnTo>
                      <a:pt x="151" y="2"/>
                    </a:lnTo>
                    <a:lnTo>
                      <a:pt x="142" y="5"/>
                    </a:lnTo>
                    <a:lnTo>
                      <a:pt x="133" y="9"/>
                    </a:lnTo>
                    <a:lnTo>
                      <a:pt x="133" y="9"/>
                    </a:lnTo>
                    <a:lnTo>
                      <a:pt x="116" y="18"/>
                    </a:lnTo>
                    <a:lnTo>
                      <a:pt x="99" y="29"/>
                    </a:lnTo>
                    <a:lnTo>
                      <a:pt x="83" y="42"/>
                    </a:lnTo>
                    <a:lnTo>
                      <a:pt x="68" y="56"/>
                    </a:lnTo>
                    <a:lnTo>
                      <a:pt x="54" y="71"/>
                    </a:lnTo>
                    <a:lnTo>
                      <a:pt x="41" y="88"/>
                    </a:lnTo>
                    <a:lnTo>
                      <a:pt x="31" y="106"/>
                    </a:lnTo>
                    <a:lnTo>
                      <a:pt x="22" y="122"/>
                    </a:lnTo>
                    <a:lnTo>
                      <a:pt x="22" y="122"/>
                    </a:lnTo>
                    <a:lnTo>
                      <a:pt x="13" y="144"/>
                    </a:lnTo>
                    <a:lnTo>
                      <a:pt x="9" y="158"/>
                    </a:lnTo>
                    <a:lnTo>
                      <a:pt x="4" y="172"/>
                    </a:lnTo>
                    <a:lnTo>
                      <a:pt x="1" y="187"/>
                    </a:lnTo>
                    <a:lnTo>
                      <a:pt x="0" y="201"/>
                    </a:lnTo>
                    <a:lnTo>
                      <a:pt x="0" y="214"/>
                    </a:lnTo>
                    <a:lnTo>
                      <a:pt x="1" y="219"/>
                    </a:lnTo>
                    <a:lnTo>
                      <a:pt x="3" y="223"/>
                    </a:lnTo>
                    <a:lnTo>
                      <a:pt x="3" y="223"/>
                    </a:lnTo>
                    <a:lnTo>
                      <a:pt x="9" y="231"/>
                    </a:lnTo>
                    <a:lnTo>
                      <a:pt x="16" y="237"/>
                    </a:lnTo>
                    <a:lnTo>
                      <a:pt x="23" y="240"/>
                    </a:lnTo>
                    <a:lnTo>
                      <a:pt x="32" y="242"/>
                    </a:lnTo>
                    <a:lnTo>
                      <a:pt x="41" y="242"/>
                    </a:lnTo>
                    <a:lnTo>
                      <a:pt x="50" y="240"/>
                    </a:lnTo>
                    <a:lnTo>
                      <a:pt x="59" y="237"/>
                    </a:lnTo>
                    <a:lnTo>
                      <a:pt x="67" y="233"/>
                    </a:lnTo>
                    <a:lnTo>
                      <a:pt x="67" y="233"/>
                    </a:lnTo>
                    <a:lnTo>
                      <a:pt x="74" y="228"/>
                    </a:lnTo>
                    <a:lnTo>
                      <a:pt x="79" y="222"/>
                    </a:lnTo>
                    <a:lnTo>
                      <a:pt x="83" y="214"/>
                    </a:lnTo>
                    <a:lnTo>
                      <a:pt x="86" y="205"/>
                    </a:lnTo>
                    <a:lnTo>
                      <a:pt x="86" y="205"/>
                    </a:lnTo>
                    <a:lnTo>
                      <a:pt x="87" y="195"/>
                    </a:lnTo>
                    <a:lnTo>
                      <a:pt x="87" y="185"/>
                    </a:lnTo>
                    <a:lnTo>
                      <a:pt x="88" y="175"/>
                    </a:lnTo>
                    <a:lnTo>
                      <a:pt x="90" y="169"/>
                    </a:lnTo>
                    <a:lnTo>
                      <a:pt x="92" y="166"/>
                    </a:lnTo>
                    <a:lnTo>
                      <a:pt x="92" y="166"/>
                    </a:lnTo>
                    <a:lnTo>
                      <a:pt x="97" y="162"/>
                    </a:lnTo>
                    <a:lnTo>
                      <a:pt x="102" y="158"/>
                    </a:lnTo>
                    <a:lnTo>
                      <a:pt x="114" y="154"/>
                    </a:lnTo>
                    <a:lnTo>
                      <a:pt x="138" y="149"/>
                    </a:lnTo>
                    <a:lnTo>
                      <a:pt x="138" y="149"/>
                    </a:lnTo>
                    <a:lnTo>
                      <a:pt x="150" y="146"/>
                    </a:lnTo>
                    <a:lnTo>
                      <a:pt x="161" y="145"/>
                    </a:lnTo>
                    <a:lnTo>
                      <a:pt x="185" y="144"/>
                    </a:lnTo>
                    <a:lnTo>
                      <a:pt x="197" y="143"/>
                    </a:lnTo>
                    <a:lnTo>
                      <a:pt x="208" y="140"/>
                    </a:lnTo>
                    <a:lnTo>
                      <a:pt x="220" y="138"/>
                    </a:lnTo>
                    <a:lnTo>
                      <a:pt x="230" y="132"/>
                    </a:lnTo>
                    <a:lnTo>
                      <a:pt x="230" y="132"/>
                    </a:lnTo>
                    <a:lnTo>
                      <a:pt x="236" y="130"/>
                    </a:lnTo>
                    <a:lnTo>
                      <a:pt x="240" y="126"/>
                    </a:lnTo>
                    <a:lnTo>
                      <a:pt x="245" y="121"/>
                    </a:lnTo>
                    <a:lnTo>
                      <a:pt x="249" y="116"/>
                    </a:lnTo>
                    <a:lnTo>
                      <a:pt x="254" y="103"/>
                    </a:lnTo>
                    <a:lnTo>
                      <a:pt x="258" y="89"/>
                    </a:lnTo>
                    <a:lnTo>
                      <a:pt x="261" y="75"/>
                    </a:lnTo>
                    <a:lnTo>
                      <a:pt x="261" y="61"/>
                    </a:lnTo>
                    <a:lnTo>
                      <a:pt x="258" y="48"/>
                    </a:lnTo>
                    <a:lnTo>
                      <a:pt x="254" y="37"/>
                    </a:lnTo>
                    <a:lnTo>
                      <a:pt x="254" y="37"/>
                    </a:lnTo>
                    <a:lnTo>
                      <a:pt x="248" y="26"/>
                    </a:lnTo>
                    <a:lnTo>
                      <a:pt x="239" y="18"/>
                    </a:lnTo>
                    <a:lnTo>
                      <a:pt x="230" y="11"/>
                    </a:lnTo>
                    <a:lnTo>
                      <a:pt x="220" y="6"/>
                    </a:lnTo>
                    <a:lnTo>
                      <a:pt x="208" y="2"/>
                    </a:lnTo>
                    <a:lnTo>
                      <a:pt x="196" y="0"/>
                    </a:lnTo>
                    <a:lnTo>
                      <a:pt x="184" y="0"/>
                    </a:lnTo>
                    <a:lnTo>
                      <a:pt x="171" y="0"/>
                    </a:lnTo>
                    <a:close/>
                  </a:path>
                </a:pathLst>
              </a:custGeom>
              <a:solidFill>
                <a:srgbClr val="F5A66B"/>
              </a:solidFill>
              <a:ln>
                <a:noFill/>
              </a:ln>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433" name="Freeform 56">
                <a:extLst>
                  <a:ext uri="{FF2B5EF4-FFF2-40B4-BE49-F238E27FC236}">
                    <a16:creationId xmlns:a16="http://schemas.microsoft.com/office/drawing/2014/main" id="{CBF118EC-BF7E-4A4A-A9D2-092D2600C6A2}"/>
                  </a:ext>
                </a:extLst>
              </p:cNvPr>
              <p:cNvSpPr>
                <a:spLocks/>
              </p:cNvSpPr>
              <p:nvPr/>
            </p:nvSpPr>
            <p:spPr bwMode="auto">
              <a:xfrm>
                <a:off x="2668588" y="2427288"/>
                <a:ext cx="414338" cy="384175"/>
              </a:xfrm>
              <a:custGeom>
                <a:avLst/>
                <a:gdLst>
                  <a:gd name="T0" fmla="*/ 171 w 261"/>
                  <a:gd name="T1" fmla="*/ 0 h 242"/>
                  <a:gd name="T2" fmla="*/ 151 w 261"/>
                  <a:gd name="T3" fmla="*/ 2 h 242"/>
                  <a:gd name="T4" fmla="*/ 133 w 261"/>
                  <a:gd name="T5" fmla="*/ 9 h 242"/>
                  <a:gd name="T6" fmla="*/ 116 w 261"/>
                  <a:gd name="T7" fmla="*/ 18 h 242"/>
                  <a:gd name="T8" fmla="*/ 83 w 261"/>
                  <a:gd name="T9" fmla="*/ 42 h 242"/>
                  <a:gd name="T10" fmla="*/ 54 w 261"/>
                  <a:gd name="T11" fmla="*/ 71 h 242"/>
                  <a:gd name="T12" fmla="*/ 31 w 261"/>
                  <a:gd name="T13" fmla="*/ 106 h 242"/>
                  <a:gd name="T14" fmla="*/ 22 w 261"/>
                  <a:gd name="T15" fmla="*/ 122 h 242"/>
                  <a:gd name="T16" fmla="*/ 9 w 261"/>
                  <a:gd name="T17" fmla="*/ 158 h 242"/>
                  <a:gd name="T18" fmla="*/ 1 w 261"/>
                  <a:gd name="T19" fmla="*/ 187 h 242"/>
                  <a:gd name="T20" fmla="*/ 0 w 261"/>
                  <a:gd name="T21" fmla="*/ 214 h 242"/>
                  <a:gd name="T22" fmla="*/ 3 w 261"/>
                  <a:gd name="T23" fmla="*/ 223 h 242"/>
                  <a:gd name="T24" fmla="*/ 9 w 261"/>
                  <a:gd name="T25" fmla="*/ 231 h 242"/>
                  <a:gd name="T26" fmla="*/ 23 w 261"/>
                  <a:gd name="T27" fmla="*/ 240 h 242"/>
                  <a:gd name="T28" fmla="*/ 41 w 261"/>
                  <a:gd name="T29" fmla="*/ 242 h 242"/>
                  <a:gd name="T30" fmla="*/ 59 w 261"/>
                  <a:gd name="T31" fmla="*/ 237 h 242"/>
                  <a:gd name="T32" fmla="*/ 67 w 261"/>
                  <a:gd name="T33" fmla="*/ 233 h 242"/>
                  <a:gd name="T34" fmla="*/ 79 w 261"/>
                  <a:gd name="T35" fmla="*/ 222 h 242"/>
                  <a:gd name="T36" fmla="*/ 86 w 261"/>
                  <a:gd name="T37" fmla="*/ 205 h 242"/>
                  <a:gd name="T38" fmla="*/ 87 w 261"/>
                  <a:gd name="T39" fmla="*/ 195 h 242"/>
                  <a:gd name="T40" fmla="*/ 88 w 261"/>
                  <a:gd name="T41" fmla="*/ 175 h 242"/>
                  <a:gd name="T42" fmla="*/ 92 w 261"/>
                  <a:gd name="T43" fmla="*/ 166 h 242"/>
                  <a:gd name="T44" fmla="*/ 97 w 261"/>
                  <a:gd name="T45" fmla="*/ 162 h 242"/>
                  <a:gd name="T46" fmla="*/ 114 w 261"/>
                  <a:gd name="T47" fmla="*/ 154 h 242"/>
                  <a:gd name="T48" fmla="*/ 138 w 261"/>
                  <a:gd name="T49" fmla="*/ 149 h 242"/>
                  <a:gd name="T50" fmla="*/ 161 w 261"/>
                  <a:gd name="T51" fmla="*/ 145 h 242"/>
                  <a:gd name="T52" fmla="*/ 197 w 261"/>
                  <a:gd name="T53" fmla="*/ 143 h 242"/>
                  <a:gd name="T54" fmla="*/ 220 w 261"/>
                  <a:gd name="T55" fmla="*/ 138 h 242"/>
                  <a:gd name="T56" fmla="*/ 230 w 261"/>
                  <a:gd name="T57" fmla="*/ 132 h 242"/>
                  <a:gd name="T58" fmla="*/ 240 w 261"/>
                  <a:gd name="T59" fmla="*/ 126 h 242"/>
                  <a:gd name="T60" fmla="*/ 249 w 261"/>
                  <a:gd name="T61" fmla="*/ 116 h 242"/>
                  <a:gd name="T62" fmla="*/ 258 w 261"/>
                  <a:gd name="T63" fmla="*/ 89 h 242"/>
                  <a:gd name="T64" fmla="*/ 261 w 261"/>
                  <a:gd name="T65" fmla="*/ 61 h 242"/>
                  <a:gd name="T66" fmla="*/ 254 w 261"/>
                  <a:gd name="T67" fmla="*/ 37 h 242"/>
                  <a:gd name="T68" fmla="*/ 248 w 261"/>
                  <a:gd name="T69" fmla="*/ 26 h 242"/>
                  <a:gd name="T70" fmla="*/ 230 w 261"/>
                  <a:gd name="T71" fmla="*/ 11 h 242"/>
                  <a:gd name="T72" fmla="*/ 208 w 261"/>
                  <a:gd name="T73" fmla="*/ 2 h 242"/>
                  <a:gd name="T74" fmla="*/ 184 w 261"/>
                  <a:gd name="T7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1" h="242">
                    <a:moveTo>
                      <a:pt x="171" y="0"/>
                    </a:moveTo>
                    <a:lnTo>
                      <a:pt x="171" y="0"/>
                    </a:lnTo>
                    <a:lnTo>
                      <a:pt x="161" y="1"/>
                    </a:lnTo>
                    <a:lnTo>
                      <a:pt x="151" y="2"/>
                    </a:lnTo>
                    <a:lnTo>
                      <a:pt x="142" y="5"/>
                    </a:lnTo>
                    <a:lnTo>
                      <a:pt x="133" y="9"/>
                    </a:lnTo>
                    <a:lnTo>
                      <a:pt x="133" y="9"/>
                    </a:lnTo>
                    <a:lnTo>
                      <a:pt x="116" y="18"/>
                    </a:lnTo>
                    <a:lnTo>
                      <a:pt x="99" y="29"/>
                    </a:lnTo>
                    <a:lnTo>
                      <a:pt x="83" y="42"/>
                    </a:lnTo>
                    <a:lnTo>
                      <a:pt x="68" y="56"/>
                    </a:lnTo>
                    <a:lnTo>
                      <a:pt x="54" y="71"/>
                    </a:lnTo>
                    <a:lnTo>
                      <a:pt x="41" y="88"/>
                    </a:lnTo>
                    <a:lnTo>
                      <a:pt x="31" y="106"/>
                    </a:lnTo>
                    <a:lnTo>
                      <a:pt x="22" y="122"/>
                    </a:lnTo>
                    <a:lnTo>
                      <a:pt x="22" y="122"/>
                    </a:lnTo>
                    <a:lnTo>
                      <a:pt x="13" y="144"/>
                    </a:lnTo>
                    <a:lnTo>
                      <a:pt x="9" y="158"/>
                    </a:lnTo>
                    <a:lnTo>
                      <a:pt x="4" y="172"/>
                    </a:lnTo>
                    <a:lnTo>
                      <a:pt x="1" y="187"/>
                    </a:lnTo>
                    <a:lnTo>
                      <a:pt x="0" y="201"/>
                    </a:lnTo>
                    <a:lnTo>
                      <a:pt x="0" y="214"/>
                    </a:lnTo>
                    <a:lnTo>
                      <a:pt x="1" y="219"/>
                    </a:lnTo>
                    <a:lnTo>
                      <a:pt x="3" y="223"/>
                    </a:lnTo>
                    <a:lnTo>
                      <a:pt x="3" y="223"/>
                    </a:lnTo>
                    <a:lnTo>
                      <a:pt x="9" y="231"/>
                    </a:lnTo>
                    <a:lnTo>
                      <a:pt x="16" y="237"/>
                    </a:lnTo>
                    <a:lnTo>
                      <a:pt x="23" y="240"/>
                    </a:lnTo>
                    <a:lnTo>
                      <a:pt x="32" y="242"/>
                    </a:lnTo>
                    <a:lnTo>
                      <a:pt x="41" y="242"/>
                    </a:lnTo>
                    <a:lnTo>
                      <a:pt x="50" y="240"/>
                    </a:lnTo>
                    <a:lnTo>
                      <a:pt x="59" y="237"/>
                    </a:lnTo>
                    <a:lnTo>
                      <a:pt x="67" y="233"/>
                    </a:lnTo>
                    <a:lnTo>
                      <a:pt x="67" y="233"/>
                    </a:lnTo>
                    <a:lnTo>
                      <a:pt x="74" y="228"/>
                    </a:lnTo>
                    <a:lnTo>
                      <a:pt x="79" y="222"/>
                    </a:lnTo>
                    <a:lnTo>
                      <a:pt x="83" y="214"/>
                    </a:lnTo>
                    <a:lnTo>
                      <a:pt x="86" y="205"/>
                    </a:lnTo>
                    <a:lnTo>
                      <a:pt x="86" y="205"/>
                    </a:lnTo>
                    <a:lnTo>
                      <a:pt x="87" y="195"/>
                    </a:lnTo>
                    <a:lnTo>
                      <a:pt x="87" y="185"/>
                    </a:lnTo>
                    <a:lnTo>
                      <a:pt x="88" y="175"/>
                    </a:lnTo>
                    <a:lnTo>
                      <a:pt x="90" y="169"/>
                    </a:lnTo>
                    <a:lnTo>
                      <a:pt x="92" y="166"/>
                    </a:lnTo>
                    <a:lnTo>
                      <a:pt x="92" y="166"/>
                    </a:lnTo>
                    <a:lnTo>
                      <a:pt x="97" y="162"/>
                    </a:lnTo>
                    <a:lnTo>
                      <a:pt x="102" y="158"/>
                    </a:lnTo>
                    <a:lnTo>
                      <a:pt x="114" y="154"/>
                    </a:lnTo>
                    <a:lnTo>
                      <a:pt x="138" y="149"/>
                    </a:lnTo>
                    <a:lnTo>
                      <a:pt x="138" y="149"/>
                    </a:lnTo>
                    <a:lnTo>
                      <a:pt x="150" y="146"/>
                    </a:lnTo>
                    <a:lnTo>
                      <a:pt x="161" y="145"/>
                    </a:lnTo>
                    <a:lnTo>
                      <a:pt x="185" y="144"/>
                    </a:lnTo>
                    <a:lnTo>
                      <a:pt x="197" y="143"/>
                    </a:lnTo>
                    <a:lnTo>
                      <a:pt x="208" y="140"/>
                    </a:lnTo>
                    <a:lnTo>
                      <a:pt x="220" y="138"/>
                    </a:lnTo>
                    <a:lnTo>
                      <a:pt x="230" y="132"/>
                    </a:lnTo>
                    <a:lnTo>
                      <a:pt x="230" y="132"/>
                    </a:lnTo>
                    <a:lnTo>
                      <a:pt x="236" y="130"/>
                    </a:lnTo>
                    <a:lnTo>
                      <a:pt x="240" y="126"/>
                    </a:lnTo>
                    <a:lnTo>
                      <a:pt x="245" y="121"/>
                    </a:lnTo>
                    <a:lnTo>
                      <a:pt x="249" y="116"/>
                    </a:lnTo>
                    <a:lnTo>
                      <a:pt x="254" y="103"/>
                    </a:lnTo>
                    <a:lnTo>
                      <a:pt x="258" y="89"/>
                    </a:lnTo>
                    <a:lnTo>
                      <a:pt x="261" y="75"/>
                    </a:lnTo>
                    <a:lnTo>
                      <a:pt x="261" y="61"/>
                    </a:lnTo>
                    <a:lnTo>
                      <a:pt x="258" y="48"/>
                    </a:lnTo>
                    <a:lnTo>
                      <a:pt x="254" y="37"/>
                    </a:lnTo>
                    <a:lnTo>
                      <a:pt x="254" y="37"/>
                    </a:lnTo>
                    <a:lnTo>
                      <a:pt x="248" y="26"/>
                    </a:lnTo>
                    <a:lnTo>
                      <a:pt x="239" y="18"/>
                    </a:lnTo>
                    <a:lnTo>
                      <a:pt x="230" y="11"/>
                    </a:lnTo>
                    <a:lnTo>
                      <a:pt x="220" y="6"/>
                    </a:lnTo>
                    <a:lnTo>
                      <a:pt x="208" y="2"/>
                    </a:lnTo>
                    <a:lnTo>
                      <a:pt x="196" y="0"/>
                    </a:lnTo>
                    <a:lnTo>
                      <a:pt x="184" y="0"/>
                    </a:lnTo>
                    <a:lnTo>
                      <a:pt x="1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sp>
          <p:nvSpPr>
            <p:cNvPr id="434" name="TextBox 433">
              <a:extLst>
                <a:ext uri="{FF2B5EF4-FFF2-40B4-BE49-F238E27FC236}">
                  <a16:creationId xmlns:a16="http://schemas.microsoft.com/office/drawing/2014/main" id="{5016B603-4930-4F3C-A13B-47E8405065C5}"/>
                </a:ext>
              </a:extLst>
            </p:cNvPr>
            <p:cNvSpPr txBox="1"/>
            <p:nvPr/>
          </p:nvSpPr>
          <p:spPr>
            <a:xfrm>
              <a:off x="6679736" y="3523789"/>
              <a:ext cx="294953" cy="295466"/>
            </a:xfrm>
            <a:prstGeom prst="rect">
              <a:avLst/>
            </a:prstGeom>
            <a:noFill/>
          </p:spPr>
          <p:txBody>
            <a:bodyPr wrap="none" lIns="0" tIns="0" rIns="0" bIns="0" rtlCol="0">
              <a:spAutoFit/>
            </a:bodyPr>
            <a:lstStyle/>
            <a:p>
              <a:pPr algn="ctr" defTabSz="685800">
                <a:lnSpc>
                  <a:spcPct val="80000"/>
                </a:lnSpc>
                <a:defRPr/>
              </a:pPr>
              <a:r>
                <a:rPr lang="en-US" sz="1200" b="1"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a:cs typeface="Arial"/>
                </a:rPr>
                <a:t>Th17</a:t>
              </a:r>
              <a:br>
                <a:rPr lang="en-US" sz="1200" b="1"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a:cs typeface="Arial"/>
                </a:rPr>
              </a:br>
              <a:r>
                <a:rPr lang="en-US" sz="1200" b="1"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a:cs typeface="Arial"/>
                </a:rPr>
                <a:t>cell</a:t>
              </a:r>
            </a:p>
          </p:txBody>
        </p:sp>
        <p:cxnSp>
          <p:nvCxnSpPr>
            <p:cNvPr id="435" name="Straight Arrow Connector 434">
              <a:extLst>
                <a:ext uri="{FF2B5EF4-FFF2-40B4-BE49-F238E27FC236}">
                  <a16:creationId xmlns:a16="http://schemas.microsoft.com/office/drawing/2014/main" id="{C438311C-2489-4968-9C7C-B5814E876036}"/>
                </a:ext>
              </a:extLst>
            </p:cNvPr>
            <p:cNvCxnSpPr>
              <a:cxnSpLocks/>
            </p:cNvCxnSpPr>
            <p:nvPr/>
          </p:nvCxnSpPr>
          <p:spPr>
            <a:xfrm>
              <a:off x="5454053" y="3097990"/>
              <a:ext cx="0" cy="319787"/>
            </a:xfrm>
            <a:prstGeom prst="straightConnector1">
              <a:avLst/>
            </a:prstGeom>
            <a:ln w="38100">
              <a:solidFill>
                <a:schemeClr val="tx1"/>
              </a:solidFill>
              <a:tailEnd type="triangle" w="lg"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36" name="TextBox 435">
              <a:extLst>
                <a:ext uri="{FF2B5EF4-FFF2-40B4-BE49-F238E27FC236}">
                  <a16:creationId xmlns:a16="http://schemas.microsoft.com/office/drawing/2014/main" id="{408E2704-184B-4EEE-9C0C-91CABFB7DC8B}"/>
                </a:ext>
              </a:extLst>
            </p:cNvPr>
            <p:cNvSpPr txBox="1"/>
            <p:nvPr/>
          </p:nvSpPr>
          <p:spPr>
            <a:xfrm>
              <a:off x="5179733" y="3006548"/>
              <a:ext cx="548640" cy="205740"/>
            </a:xfrm>
            <a:prstGeom prst="roundRect">
              <a:avLst/>
            </a:prstGeom>
            <a:solidFill>
              <a:srgbClr val="002060"/>
            </a:solidFill>
            <a:ln/>
          </p:spPr>
          <p:style>
            <a:lnRef idx="0">
              <a:schemeClr val="accent1"/>
            </a:lnRef>
            <a:fillRef idx="3">
              <a:schemeClr val="accent1"/>
            </a:fillRef>
            <a:effectRef idx="3">
              <a:schemeClr val="accent1"/>
            </a:effectRef>
            <a:fontRef idx="minor">
              <a:schemeClr val="lt1"/>
            </a:fontRef>
          </p:style>
          <p:txBody>
            <a:bodyPr wrap="none" lIns="68580" tIns="20574" rIns="68580" bIns="20574" rtlCol="0" anchor="ctr">
              <a:noAutofit/>
            </a:bodyPr>
            <a:lstStyle/>
            <a:p>
              <a:pPr algn="ctr" defTabSz="685800">
                <a:lnSpc>
                  <a:spcPct val="85000"/>
                </a:lnSpc>
                <a:defRPr/>
              </a:pPr>
              <a:r>
                <a:rPr lang="en-US" sz="1050" b="1" dirty="0">
                  <a:solidFill>
                    <a:srgbClr val="FFFFFF"/>
                  </a:solidFill>
                  <a:latin typeface="Arial Narrow" panose="020B0606020202030204" pitchFamily="34" charset="0"/>
                  <a:ea typeface="ＭＳ Ｐゴシック"/>
                  <a:cs typeface="Arial"/>
                </a:rPr>
                <a:t>IL-25</a:t>
              </a:r>
            </a:p>
          </p:txBody>
        </p:sp>
        <p:cxnSp>
          <p:nvCxnSpPr>
            <p:cNvPr id="441" name="Connector: Elbow 440">
              <a:extLst>
                <a:ext uri="{FF2B5EF4-FFF2-40B4-BE49-F238E27FC236}">
                  <a16:creationId xmlns:a16="http://schemas.microsoft.com/office/drawing/2014/main" id="{A14F55F0-0A50-4D01-AECF-8C2E0AB81F39}"/>
                </a:ext>
              </a:extLst>
            </p:cNvPr>
            <p:cNvCxnSpPr>
              <a:cxnSpLocks/>
              <a:stCxn id="377" idx="1"/>
            </p:cNvCxnSpPr>
            <p:nvPr/>
          </p:nvCxnSpPr>
          <p:spPr>
            <a:xfrm rot="10800000" flipV="1">
              <a:off x="5615623" y="3109418"/>
              <a:ext cx="592850" cy="367272"/>
            </a:xfrm>
            <a:prstGeom prst="bentConnector3">
              <a:avLst>
                <a:gd name="adj1" fmla="val 50000"/>
              </a:avLst>
            </a:prstGeom>
            <a:ln w="38100">
              <a:solidFill>
                <a:schemeClr val="tx1"/>
              </a:solidFill>
              <a:tailEnd type="triangle" w="lg"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7" name="Connector: Elbow 446">
              <a:extLst>
                <a:ext uri="{FF2B5EF4-FFF2-40B4-BE49-F238E27FC236}">
                  <a16:creationId xmlns:a16="http://schemas.microsoft.com/office/drawing/2014/main" id="{13D69CAB-EDCC-4905-957B-AB48D0593ADF}"/>
                </a:ext>
              </a:extLst>
            </p:cNvPr>
            <p:cNvCxnSpPr>
              <a:cxnSpLocks/>
              <a:stCxn id="377" idx="3"/>
            </p:cNvCxnSpPr>
            <p:nvPr/>
          </p:nvCxnSpPr>
          <p:spPr>
            <a:xfrm>
              <a:off x="6757112" y="3109419"/>
              <a:ext cx="67286" cy="291405"/>
            </a:xfrm>
            <a:prstGeom prst="bentConnector2">
              <a:avLst/>
            </a:prstGeom>
            <a:ln w="38100">
              <a:solidFill>
                <a:schemeClr val="tx1"/>
              </a:solidFill>
              <a:tailEnd type="triangle" w="lg"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8" name="TextBox 447">
              <a:extLst>
                <a:ext uri="{FF2B5EF4-FFF2-40B4-BE49-F238E27FC236}">
                  <a16:creationId xmlns:a16="http://schemas.microsoft.com/office/drawing/2014/main" id="{512FBFC8-EA69-4C1F-B2CA-A9C9467EF3CF}"/>
                </a:ext>
              </a:extLst>
            </p:cNvPr>
            <p:cNvSpPr txBox="1"/>
            <p:nvPr/>
          </p:nvSpPr>
          <p:spPr>
            <a:xfrm>
              <a:off x="8840237" y="5053096"/>
              <a:ext cx="631583" cy="147733"/>
            </a:xfrm>
            <a:prstGeom prst="rect">
              <a:avLst/>
            </a:prstGeom>
            <a:noFill/>
          </p:spPr>
          <p:txBody>
            <a:bodyPr wrap="none" lIns="0" tIns="0" rIns="0" bIns="0" rtlCol="0">
              <a:spAutoFit/>
            </a:bodyPr>
            <a:lstStyle/>
            <a:p>
              <a:pPr algn="ctr" defTabSz="685800">
                <a:lnSpc>
                  <a:spcPct val="80000"/>
                </a:lnSpc>
                <a:defRPr/>
              </a:pPr>
              <a:r>
                <a:rPr lang="en-US" sz="1200" b="1" dirty="0">
                  <a:solidFill>
                    <a:srgbClr val="000000"/>
                  </a:solidFill>
                  <a:latin typeface="Arial Narrow" panose="020B0606020202030204" pitchFamily="34" charset="0"/>
                  <a:ea typeface="ＭＳ Ｐゴシック"/>
                  <a:cs typeface="Arial"/>
                </a:rPr>
                <a:t>Neutrophil</a:t>
              </a:r>
            </a:p>
          </p:txBody>
        </p:sp>
        <p:cxnSp>
          <p:nvCxnSpPr>
            <p:cNvPr id="449" name="Straight Arrow Connector 448">
              <a:extLst>
                <a:ext uri="{FF2B5EF4-FFF2-40B4-BE49-F238E27FC236}">
                  <a16:creationId xmlns:a16="http://schemas.microsoft.com/office/drawing/2014/main" id="{1F7366CC-F1B9-4D29-8DEF-CF192EB36E61}"/>
                </a:ext>
              </a:extLst>
            </p:cNvPr>
            <p:cNvCxnSpPr>
              <a:cxnSpLocks/>
              <a:stCxn id="380" idx="2"/>
            </p:cNvCxnSpPr>
            <p:nvPr/>
          </p:nvCxnSpPr>
          <p:spPr>
            <a:xfrm>
              <a:off x="8605149" y="3435300"/>
              <a:ext cx="0" cy="976677"/>
            </a:xfrm>
            <a:prstGeom prst="straightConnector1">
              <a:avLst/>
            </a:prstGeom>
            <a:ln w="38100">
              <a:solidFill>
                <a:schemeClr val="tx1"/>
              </a:solidFill>
              <a:tailEnd type="triangle" w="lg"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0" name="TextBox 449">
              <a:extLst>
                <a:ext uri="{FF2B5EF4-FFF2-40B4-BE49-F238E27FC236}">
                  <a16:creationId xmlns:a16="http://schemas.microsoft.com/office/drawing/2014/main" id="{D19B01F1-A834-4385-8797-C64C915D89B9}"/>
                </a:ext>
              </a:extLst>
            </p:cNvPr>
            <p:cNvSpPr txBox="1"/>
            <p:nvPr/>
          </p:nvSpPr>
          <p:spPr>
            <a:xfrm>
              <a:off x="6324066" y="4185981"/>
              <a:ext cx="1012814" cy="205740"/>
            </a:xfrm>
            <a:prstGeom prst="roundRect">
              <a:avLst/>
            </a:prstGeom>
            <a:solidFill>
              <a:srgbClr val="002060"/>
            </a:solidFill>
            <a:ln/>
          </p:spPr>
          <p:style>
            <a:lnRef idx="0">
              <a:schemeClr val="accent1"/>
            </a:lnRef>
            <a:fillRef idx="3">
              <a:schemeClr val="accent1"/>
            </a:fillRef>
            <a:effectRef idx="3">
              <a:schemeClr val="accent1"/>
            </a:effectRef>
            <a:fontRef idx="minor">
              <a:schemeClr val="lt1"/>
            </a:fontRef>
          </p:style>
          <p:txBody>
            <a:bodyPr wrap="none" lIns="68580" tIns="20574" rIns="68580" bIns="20574" rtlCol="0" anchor="ctr">
              <a:noAutofit/>
            </a:bodyPr>
            <a:lstStyle/>
            <a:p>
              <a:pPr algn="ctr" defTabSz="685800">
                <a:lnSpc>
                  <a:spcPct val="85000"/>
                </a:lnSpc>
                <a:defRPr/>
              </a:pPr>
              <a:r>
                <a:rPr lang="en-US" sz="1050" b="1" dirty="0">
                  <a:solidFill>
                    <a:srgbClr val="FFFFFF"/>
                  </a:solidFill>
                  <a:latin typeface="Arial Narrow" panose="020B0606020202030204" pitchFamily="34" charset="0"/>
                  <a:ea typeface="ＭＳ Ｐゴシック"/>
                  <a:cs typeface="Arial"/>
                </a:rPr>
                <a:t>IL-6, IL-17, IL-8</a:t>
              </a:r>
            </a:p>
          </p:txBody>
        </p:sp>
        <p:sp>
          <p:nvSpPr>
            <p:cNvPr id="454" name="Freeform 92">
              <a:extLst>
                <a:ext uri="{FF2B5EF4-FFF2-40B4-BE49-F238E27FC236}">
                  <a16:creationId xmlns:a16="http://schemas.microsoft.com/office/drawing/2014/main" id="{35A997EA-40C0-41FF-8082-B0FE7848E9C8}"/>
                </a:ext>
              </a:extLst>
            </p:cNvPr>
            <p:cNvSpPr>
              <a:spLocks/>
            </p:cNvSpPr>
            <p:nvPr/>
          </p:nvSpPr>
          <p:spPr bwMode="auto">
            <a:xfrm rot="18655820">
              <a:off x="8201479" y="4416214"/>
              <a:ext cx="137160" cy="205740"/>
            </a:xfrm>
            <a:custGeom>
              <a:avLst/>
              <a:gdLst>
                <a:gd name="T0" fmla="*/ 263 w 263"/>
                <a:gd name="T1" fmla="*/ 26 h 318"/>
                <a:gd name="T2" fmla="*/ 260 w 263"/>
                <a:gd name="T3" fmla="*/ 17 h 318"/>
                <a:gd name="T4" fmla="*/ 255 w 263"/>
                <a:gd name="T5" fmla="*/ 8 h 318"/>
                <a:gd name="T6" fmla="*/ 246 w 263"/>
                <a:gd name="T7" fmla="*/ 3 h 318"/>
                <a:gd name="T8" fmla="*/ 237 w 263"/>
                <a:gd name="T9" fmla="*/ 0 h 318"/>
                <a:gd name="T10" fmla="*/ 231 w 263"/>
                <a:gd name="T11" fmla="*/ 1 h 318"/>
                <a:gd name="T12" fmla="*/ 222 w 263"/>
                <a:gd name="T13" fmla="*/ 5 h 318"/>
                <a:gd name="T14" fmla="*/ 215 w 263"/>
                <a:gd name="T15" fmla="*/ 12 h 318"/>
                <a:gd name="T16" fmla="*/ 212 w 263"/>
                <a:gd name="T17" fmla="*/ 20 h 318"/>
                <a:gd name="T18" fmla="*/ 212 w 263"/>
                <a:gd name="T19" fmla="*/ 134 h 318"/>
                <a:gd name="T20" fmla="*/ 51 w 263"/>
                <a:gd name="T21" fmla="*/ 26 h 318"/>
                <a:gd name="T22" fmla="*/ 51 w 263"/>
                <a:gd name="T23" fmla="*/ 20 h 318"/>
                <a:gd name="T24" fmla="*/ 47 w 263"/>
                <a:gd name="T25" fmla="*/ 12 h 318"/>
                <a:gd name="T26" fmla="*/ 40 w 263"/>
                <a:gd name="T27" fmla="*/ 5 h 318"/>
                <a:gd name="T28" fmla="*/ 30 w 263"/>
                <a:gd name="T29" fmla="*/ 1 h 318"/>
                <a:gd name="T30" fmla="*/ 25 w 263"/>
                <a:gd name="T31" fmla="*/ 0 h 318"/>
                <a:gd name="T32" fmla="*/ 16 w 263"/>
                <a:gd name="T33" fmla="*/ 3 h 318"/>
                <a:gd name="T34" fmla="*/ 7 w 263"/>
                <a:gd name="T35" fmla="*/ 8 h 318"/>
                <a:gd name="T36" fmla="*/ 2 w 263"/>
                <a:gd name="T37" fmla="*/ 17 h 318"/>
                <a:gd name="T38" fmla="*/ 0 w 263"/>
                <a:gd name="T39" fmla="*/ 26 h 318"/>
                <a:gd name="T40" fmla="*/ 106 w 263"/>
                <a:gd name="T41" fmla="*/ 185 h 318"/>
                <a:gd name="T42" fmla="*/ 106 w 263"/>
                <a:gd name="T43" fmla="*/ 292 h 318"/>
                <a:gd name="T44" fmla="*/ 108 w 263"/>
                <a:gd name="T45" fmla="*/ 303 h 318"/>
                <a:gd name="T46" fmla="*/ 113 w 263"/>
                <a:gd name="T47" fmla="*/ 310 h 318"/>
                <a:gd name="T48" fmla="*/ 121 w 263"/>
                <a:gd name="T49" fmla="*/ 315 h 318"/>
                <a:gd name="T50" fmla="*/ 131 w 263"/>
                <a:gd name="T51" fmla="*/ 318 h 318"/>
                <a:gd name="T52" fmla="*/ 136 w 263"/>
                <a:gd name="T53" fmla="*/ 317 h 318"/>
                <a:gd name="T54" fmla="*/ 145 w 263"/>
                <a:gd name="T55" fmla="*/ 313 h 318"/>
                <a:gd name="T56" fmla="*/ 153 w 263"/>
                <a:gd name="T57" fmla="*/ 307 h 318"/>
                <a:gd name="T58" fmla="*/ 157 w 263"/>
                <a:gd name="T59" fmla="*/ 298 h 318"/>
                <a:gd name="T60" fmla="*/ 157 w 263"/>
                <a:gd name="T61" fmla="*/ 185 h 318"/>
                <a:gd name="T62" fmla="*/ 263 w 263"/>
                <a:gd name="T63" fmla="*/ 2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 h="318">
                  <a:moveTo>
                    <a:pt x="263" y="26"/>
                  </a:moveTo>
                  <a:lnTo>
                    <a:pt x="263" y="26"/>
                  </a:lnTo>
                  <a:lnTo>
                    <a:pt x="261" y="20"/>
                  </a:lnTo>
                  <a:lnTo>
                    <a:pt x="260" y="17"/>
                  </a:lnTo>
                  <a:lnTo>
                    <a:pt x="258" y="12"/>
                  </a:lnTo>
                  <a:lnTo>
                    <a:pt x="255" y="8"/>
                  </a:lnTo>
                  <a:lnTo>
                    <a:pt x="251" y="5"/>
                  </a:lnTo>
                  <a:lnTo>
                    <a:pt x="246" y="3"/>
                  </a:lnTo>
                  <a:lnTo>
                    <a:pt x="242" y="1"/>
                  </a:lnTo>
                  <a:lnTo>
                    <a:pt x="237" y="0"/>
                  </a:lnTo>
                  <a:lnTo>
                    <a:pt x="237" y="0"/>
                  </a:lnTo>
                  <a:lnTo>
                    <a:pt x="231" y="1"/>
                  </a:lnTo>
                  <a:lnTo>
                    <a:pt x="227" y="3"/>
                  </a:lnTo>
                  <a:lnTo>
                    <a:pt x="222" y="5"/>
                  </a:lnTo>
                  <a:lnTo>
                    <a:pt x="218" y="8"/>
                  </a:lnTo>
                  <a:lnTo>
                    <a:pt x="215" y="12"/>
                  </a:lnTo>
                  <a:lnTo>
                    <a:pt x="213" y="17"/>
                  </a:lnTo>
                  <a:lnTo>
                    <a:pt x="212" y="20"/>
                  </a:lnTo>
                  <a:lnTo>
                    <a:pt x="212" y="26"/>
                  </a:lnTo>
                  <a:lnTo>
                    <a:pt x="212" y="134"/>
                  </a:lnTo>
                  <a:lnTo>
                    <a:pt x="51" y="134"/>
                  </a:lnTo>
                  <a:lnTo>
                    <a:pt x="51" y="26"/>
                  </a:lnTo>
                  <a:lnTo>
                    <a:pt x="51" y="26"/>
                  </a:lnTo>
                  <a:lnTo>
                    <a:pt x="51" y="20"/>
                  </a:lnTo>
                  <a:lnTo>
                    <a:pt x="49" y="17"/>
                  </a:lnTo>
                  <a:lnTo>
                    <a:pt x="47" y="12"/>
                  </a:lnTo>
                  <a:lnTo>
                    <a:pt x="44" y="8"/>
                  </a:lnTo>
                  <a:lnTo>
                    <a:pt x="40" y="5"/>
                  </a:lnTo>
                  <a:lnTo>
                    <a:pt x="35" y="3"/>
                  </a:lnTo>
                  <a:lnTo>
                    <a:pt x="30" y="1"/>
                  </a:lnTo>
                  <a:lnTo>
                    <a:pt x="25" y="0"/>
                  </a:lnTo>
                  <a:lnTo>
                    <a:pt x="25" y="0"/>
                  </a:lnTo>
                  <a:lnTo>
                    <a:pt x="20" y="1"/>
                  </a:lnTo>
                  <a:lnTo>
                    <a:pt x="16" y="3"/>
                  </a:lnTo>
                  <a:lnTo>
                    <a:pt x="11" y="5"/>
                  </a:lnTo>
                  <a:lnTo>
                    <a:pt x="7" y="8"/>
                  </a:lnTo>
                  <a:lnTo>
                    <a:pt x="5" y="12"/>
                  </a:lnTo>
                  <a:lnTo>
                    <a:pt x="2" y="17"/>
                  </a:lnTo>
                  <a:lnTo>
                    <a:pt x="1" y="20"/>
                  </a:lnTo>
                  <a:lnTo>
                    <a:pt x="0" y="26"/>
                  </a:lnTo>
                  <a:lnTo>
                    <a:pt x="0" y="185"/>
                  </a:lnTo>
                  <a:lnTo>
                    <a:pt x="106" y="185"/>
                  </a:lnTo>
                  <a:lnTo>
                    <a:pt x="106" y="292"/>
                  </a:lnTo>
                  <a:lnTo>
                    <a:pt x="106" y="292"/>
                  </a:lnTo>
                  <a:lnTo>
                    <a:pt x="106" y="298"/>
                  </a:lnTo>
                  <a:lnTo>
                    <a:pt x="108" y="303"/>
                  </a:lnTo>
                  <a:lnTo>
                    <a:pt x="109" y="307"/>
                  </a:lnTo>
                  <a:lnTo>
                    <a:pt x="113" y="310"/>
                  </a:lnTo>
                  <a:lnTo>
                    <a:pt x="117" y="313"/>
                  </a:lnTo>
                  <a:lnTo>
                    <a:pt x="121" y="315"/>
                  </a:lnTo>
                  <a:lnTo>
                    <a:pt x="126" y="317"/>
                  </a:lnTo>
                  <a:lnTo>
                    <a:pt x="131" y="318"/>
                  </a:lnTo>
                  <a:lnTo>
                    <a:pt x="131" y="318"/>
                  </a:lnTo>
                  <a:lnTo>
                    <a:pt x="136" y="317"/>
                  </a:lnTo>
                  <a:lnTo>
                    <a:pt x="141" y="315"/>
                  </a:lnTo>
                  <a:lnTo>
                    <a:pt x="145" y="313"/>
                  </a:lnTo>
                  <a:lnTo>
                    <a:pt x="149" y="310"/>
                  </a:lnTo>
                  <a:lnTo>
                    <a:pt x="153" y="307"/>
                  </a:lnTo>
                  <a:lnTo>
                    <a:pt x="154" y="303"/>
                  </a:lnTo>
                  <a:lnTo>
                    <a:pt x="157" y="298"/>
                  </a:lnTo>
                  <a:lnTo>
                    <a:pt x="157" y="292"/>
                  </a:lnTo>
                  <a:lnTo>
                    <a:pt x="157" y="185"/>
                  </a:lnTo>
                  <a:lnTo>
                    <a:pt x="263" y="185"/>
                  </a:lnTo>
                  <a:lnTo>
                    <a:pt x="263" y="26"/>
                  </a:lnTo>
                  <a:close/>
                </a:path>
              </a:pathLst>
            </a:custGeom>
            <a:solidFill>
              <a:srgbClr val="006600"/>
            </a:solidFill>
            <a:ln>
              <a:noFill/>
            </a:ln>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458" name="TextBox 457">
              <a:extLst>
                <a:ext uri="{FF2B5EF4-FFF2-40B4-BE49-F238E27FC236}">
                  <a16:creationId xmlns:a16="http://schemas.microsoft.com/office/drawing/2014/main" id="{F1CB7EB2-9CF5-4115-BA5B-ECEBE3C0CC95}"/>
                </a:ext>
              </a:extLst>
            </p:cNvPr>
            <p:cNvSpPr txBox="1"/>
            <p:nvPr/>
          </p:nvSpPr>
          <p:spPr>
            <a:xfrm>
              <a:off x="7703131" y="4417693"/>
              <a:ext cx="442070" cy="163449"/>
            </a:xfrm>
            <a:prstGeom prst="roundRect">
              <a:avLst/>
            </a:prstGeom>
            <a:noFill/>
          </p:spPr>
          <p:txBody>
            <a:bodyPr wrap="none" lIns="0" tIns="0" rIns="0" bIns="0" rtlCol="0">
              <a:spAutoFit/>
            </a:bodyPr>
            <a:lstStyle>
              <a:defPPr>
                <a:defRPr lang="en-US"/>
              </a:defPPr>
              <a:lvl1pPr algn="ctr">
                <a:lnSpc>
                  <a:spcPct val="80000"/>
                </a:lnSpc>
                <a:defRPr sz="1600" b="1">
                  <a:solidFill>
                    <a:schemeClr val="tx1"/>
                  </a:solidFill>
                  <a:latin typeface="Arial Narrow" panose="020B060602020203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685800">
                <a:defRPr/>
              </a:pPr>
              <a:r>
                <a:rPr lang="en-US" sz="1200" b="0" dirty="0">
                  <a:solidFill>
                    <a:srgbClr val="000000"/>
                  </a:solidFill>
                  <a:ea typeface="ＭＳ Ｐゴシック"/>
                  <a:cs typeface="Arial"/>
                </a:rPr>
                <a:t>CXCR2</a:t>
              </a:r>
            </a:p>
          </p:txBody>
        </p:sp>
        <p:sp>
          <p:nvSpPr>
            <p:cNvPr id="459" name="Freeform 92">
              <a:extLst>
                <a:ext uri="{FF2B5EF4-FFF2-40B4-BE49-F238E27FC236}">
                  <a16:creationId xmlns:a16="http://schemas.microsoft.com/office/drawing/2014/main" id="{2772C63F-9AB2-4B2C-930C-73C0F27DD2E0}"/>
                </a:ext>
              </a:extLst>
            </p:cNvPr>
            <p:cNvSpPr>
              <a:spLocks/>
            </p:cNvSpPr>
            <p:nvPr/>
          </p:nvSpPr>
          <p:spPr bwMode="auto">
            <a:xfrm rot="5114952">
              <a:off x="8933233" y="4617054"/>
              <a:ext cx="137160" cy="205740"/>
            </a:xfrm>
            <a:custGeom>
              <a:avLst/>
              <a:gdLst>
                <a:gd name="T0" fmla="*/ 263 w 263"/>
                <a:gd name="T1" fmla="*/ 26 h 318"/>
                <a:gd name="T2" fmla="*/ 260 w 263"/>
                <a:gd name="T3" fmla="*/ 17 h 318"/>
                <a:gd name="T4" fmla="*/ 255 w 263"/>
                <a:gd name="T5" fmla="*/ 8 h 318"/>
                <a:gd name="T6" fmla="*/ 246 w 263"/>
                <a:gd name="T7" fmla="*/ 3 h 318"/>
                <a:gd name="T8" fmla="*/ 237 w 263"/>
                <a:gd name="T9" fmla="*/ 0 h 318"/>
                <a:gd name="T10" fmla="*/ 231 w 263"/>
                <a:gd name="T11" fmla="*/ 1 h 318"/>
                <a:gd name="T12" fmla="*/ 222 w 263"/>
                <a:gd name="T13" fmla="*/ 5 h 318"/>
                <a:gd name="T14" fmla="*/ 215 w 263"/>
                <a:gd name="T15" fmla="*/ 12 h 318"/>
                <a:gd name="T16" fmla="*/ 212 w 263"/>
                <a:gd name="T17" fmla="*/ 20 h 318"/>
                <a:gd name="T18" fmla="*/ 212 w 263"/>
                <a:gd name="T19" fmla="*/ 134 h 318"/>
                <a:gd name="T20" fmla="*/ 51 w 263"/>
                <a:gd name="T21" fmla="*/ 26 h 318"/>
                <a:gd name="T22" fmla="*/ 51 w 263"/>
                <a:gd name="T23" fmla="*/ 20 h 318"/>
                <a:gd name="T24" fmla="*/ 47 w 263"/>
                <a:gd name="T25" fmla="*/ 12 h 318"/>
                <a:gd name="T26" fmla="*/ 40 w 263"/>
                <a:gd name="T27" fmla="*/ 5 h 318"/>
                <a:gd name="T28" fmla="*/ 30 w 263"/>
                <a:gd name="T29" fmla="*/ 1 h 318"/>
                <a:gd name="T30" fmla="*/ 25 w 263"/>
                <a:gd name="T31" fmla="*/ 0 h 318"/>
                <a:gd name="T32" fmla="*/ 16 w 263"/>
                <a:gd name="T33" fmla="*/ 3 h 318"/>
                <a:gd name="T34" fmla="*/ 7 w 263"/>
                <a:gd name="T35" fmla="*/ 8 h 318"/>
                <a:gd name="T36" fmla="*/ 2 w 263"/>
                <a:gd name="T37" fmla="*/ 17 h 318"/>
                <a:gd name="T38" fmla="*/ 0 w 263"/>
                <a:gd name="T39" fmla="*/ 26 h 318"/>
                <a:gd name="T40" fmla="*/ 106 w 263"/>
                <a:gd name="T41" fmla="*/ 185 h 318"/>
                <a:gd name="T42" fmla="*/ 106 w 263"/>
                <a:gd name="T43" fmla="*/ 292 h 318"/>
                <a:gd name="T44" fmla="*/ 108 w 263"/>
                <a:gd name="T45" fmla="*/ 303 h 318"/>
                <a:gd name="T46" fmla="*/ 113 w 263"/>
                <a:gd name="T47" fmla="*/ 310 h 318"/>
                <a:gd name="T48" fmla="*/ 121 w 263"/>
                <a:gd name="T49" fmla="*/ 315 h 318"/>
                <a:gd name="T50" fmla="*/ 131 w 263"/>
                <a:gd name="T51" fmla="*/ 318 h 318"/>
                <a:gd name="T52" fmla="*/ 136 w 263"/>
                <a:gd name="T53" fmla="*/ 317 h 318"/>
                <a:gd name="T54" fmla="*/ 145 w 263"/>
                <a:gd name="T55" fmla="*/ 313 h 318"/>
                <a:gd name="T56" fmla="*/ 153 w 263"/>
                <a:gd name="T57" fmla="*/ 307 h 318"/>
                <a:gd name="T58" fmla="*/ 157 w 263"/>
                <a:gd name="T59" fmla="*/ 298 h 318"/>
                <a:gd name="T60" fmla="*/ 157 w 263"/>
                <a:gd name="T61" fmla="*/ 185 h 318"/>
                <a:gd name="T62" fmla="*/ 263 w 263"/>
                <a:gd name="T63" fmla="*/ 2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 h="318">
                  <a:moveTo>
                    <a:pt x="263" y="26"/>
                  </a:moveTo>
                  <a:lnTo>
                    <a:pt x="263" y="26"/>
                  </a:lnTo>
                  <a:lnTo>
                    <a:pt x="261" y="20"/>
                  </a:lnTo>
                  <a:lnTo>
                    <a:pt x="260" y="17"/>
                  </a:lnTo>
                  <a:lnTo>
                    <a:pt x="258" y="12"/>
                  </a:lnTo>
                  <a:lnTo>
                    <a:pt x="255" y="8"/>
                  </a:lnTo>
                  <a:lnTo>
                    <a:pt x="251" y="5"/>
                  </a:lnTo>
                  <a:lnTo>
                    <a:pt x="246" y="3"/>
                  </a:lnTo>
                  <a:lnTo>
                    <a:pt x="242" y="1"/>
                  </a:lnTo>
                  <a:lnTo>
                    <a:pt x="237" y="0"/>
                  </a:lnTo>
                  <a:lnTo>
                    <a:pt x="237" y="0"/>
                  </a:lnTo>
                  <a:lnTo>
                    <a:pt x="231" y="1"/>
                  </a:lnTo>
                  <a:lnTo>
                    <a:pt x="227" y="3"/>
                  </a:lnTo>
                  <a:lnTo>
                    <a:pt x="222" y="5"/>
                  </a:lnTo>
                  <a:lnTo>
                    <a:pt x="218" y="8"/>
                  </a:lnTo>
                  <a:lnTo>
                    <a:pt x="215" y="12"/>
                  </a:lnTo>
                  <a:lnTo>
                    <a:pt x="213" y="17"/>
                  </a:lnTo>
                  <a:lnTo>
                    <a:pt x="212" y="20"/>
                  </a:lnTo>
                  <a:lnTo>
                    <a:pt x="212" y="26"/>
                  </a:lnTo>
                  <a:lnTo>
                    <a:pt x="212" y="134"/>
                  </a:lnTo>
                  <a:lnTo>
                    <a:pt x="51" y="134"/>
                  </a:lnTo>
                  <a:lnTo>
                    <a:pt x="51" y="26"/>
                  </a:lnTo>
                  <a:lnTo>
                    <a:pt x="51" y="26"/>
                  </a:lnTo>
                  <a:lnTo>
                    <a:pt x="51" y="20"/>
                  </a:lnTo>
                  <a:lnTo>
                    <a:pt x="49" y="17"/>
                  </a:lnTo>
                  <a:lnTo>
                    <a:pt x="47" y="12"/>
                  </a:lnTo>
                  <a:lnTo>
                    <a:pt x="44" y="8"/>
                  </a:lnTo>
                  <a:lnTo>
                    <a:pt x="40" y="5"/>
                  </a:lnTo>
                  <a:lnTo>
                    <a:pt x="35" y="3"/>
                  </a:lnTo>
                  <a:lnTo>
                    <a:pt x="30" y="1"/>
                  </a:lnTo>
                  <a:lnTo>
                    <a:pt x="25" y="0"/>
                  </a:lnTo>
                  <a:lnTo>
                    <a:pt x="25" y="0"/>
                  </a:lnTo>
                  <a:lnTo>
                    <a:pt x="20" y="1"/>
                  </a:lnTo>
                  <a:lnTo>
                    <a:pt x="16" y="3"/>
                  </a:lnTo>
                  <a:lnTo>
                    <a:pt x="11" y="5"/>
                  </a:lnTo>
                  <a:lnTo>
                    <a:pt x="7" y="8"/>
                  </a:lnTo>
                  <a:lnTo>
                    <a:pt x="5" y="12"/>
                  </a:lnTo>
                  <a:lnTo>
                    <a:pt x="2" y="17"/>
                  </a:lnTo>
                  <a:lnTo>
                    <a:pt x="1" y="20"/>
                  </a:lnTo>
                  <a:lnTo>
                    <a:pt x="0" y="26"/>
                  </a:lnTo>
                  <a:lnTo>
                    <a:pt x="0" y="185"/>
                  </a:lnTo>
                  <a:lnTo>
                    <a:pt x="106" y="185"/>
                  </a:lnTo>
                  <a:lnTo>
                    <a:pt x="106" y="292"/>
                  </a:lnTo>
                  <a:lnTo>
                    <a:pt x="106" y="292"/>
                  </a:lnTo>
                  <a:lnTo>
                    <a:pt x="106" y="298"/>
                  </a:lnTo>
                  <a:lnTo>
                    <a:pt x="108" y="303"/>
                  </a:lnTo>
                  <a:lnTo>
                    <a:pt x="109" y="307"/>
                  </a:lnTo>
                  <a:lnTo>
                    <a:pt x="113" y="310"/>
                  </a:lnTo>
                  <a:lnTo>
                    <a:pt x="117" y="313"/>
                  </a:lnTo>
                  <a:lnTo>
                    <a:pt x="121" y="315"/>
                  </a:lnTo>
                  <a:lnTo>
                    <a:pt x="126" y="317"/>
                  </a:lnTo>
                  <a:lnTo>
                    <a:pt x="131" y="318"/>
                  </a:lnTo>
                  <a:lnTo>
                    <a:pt x="131" y="318"/>
                  </a:lnTo>
                  <a:lnTo>
                    <a:pt x="136" y="317"/>
                  </a:lnTo>
                  <a:lnTo>
                    <a:pt x="141" y="315"/>
                  </a:lnTo>
                  <a:lnTo>
                    <a:pt x="145" y="313"/>
                  </a:lnTo>
                  <a:lnTo>
                    <a:pt x="149" y="310"/>
                  </a:lnTo>
                  <a:lnTo>
                    <a:pt x="153" y="307"/>
                  </a:lnTo>
                  <a:lnTo>
                    <a:pt x="154" y="303"/>
                  </a:lnTo>
                  <a:lnTo>
                    <a:pt x="157" y="298"/>
                  </a:lnTo>
                  <a:lnTo>
                    <a:pt x="157" y="292"/>
                  </a:lnTo>
                  <a:lnTo>
                    <a:pt x="157" y="185"/>
                  </a:lnTo>
                  <a:lnTo>
                    <a:pt x="263" y="185"/>
                  </a:lnTo>
                  <a:lnTo>
                    <a:pt x="263" y="26"/>
                  </a:lnTo>
                  <a:close/>
                </a:path>
              </a:pathLst>
            </a:custGeom>
            <a:solidFill>
              <a:srgbClr val="7030A0"/>
            </a:solidFill>
            <a:ln>
              <a:noFill/>
            </a:ln>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461" name="TextBox 460">
              <a:extLst>
                <a:ext uri="{FF2B5EF4-FFF2-40B4-BE49-F238E27FC236}">
                  <a16:creationId xmlns:a16="http://schemas.microsoft.com/office/drawing/2014/main" id="{25189446-9580-4FFE-9C74-E87DD1A5CD93}"/>
                </a:ext>
              </a:extLst>
            </p:cNvPr>
            <p:cNvSpPr txBox="1"/>
            <p:nvPr/>
          </p:nvSpPr>
          <p:spPr>
            <a:xfrm>
              <a:off x="9113933" y="4778832"/>
              <a:ext cx="285340" cy="163449"/>
            </a:xfrm>
            <a:prstGeom prst="roundRect">
              <a:avLst/>
            </a:prstGeom>
            <a:noFill/>
          </p:spPr>
          <p:txBody>
            <a:bodyPr wrap="none" lIns="0" tIns="0" rIns="0" bIns="0" rtlCol="0">
              <a:spAutoFit/>
            </a:bodyPr>
            <a:lstStyle>
              <a:defPPr>
                <a:defRPr lang="en-US"/>
              </a:defPPr>
              <a:lvl1pPr algn="ctr">
                <a:lnSpc>
                  <a:spcPct val="80000"/>
                </a:lnSpc>
                <a:defRPr sz="1600" b="1">
                  <a:solidFill>
                    <a:schemeClr val="tx1"/>
                  </a:solidFill>
                  <a:latin typeface="Arial Narrow" panose="020B060602020203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685800">
                <a:defRPr/>
              </a:pPr>
              <a:r>
                <a:rPr lang="en-US" sz="1200" b="0" dirty="0">
                  <a:solidFill>
                    <a:srgbClr val="000000"/>
                  </a:solidFill>
                  <a:ea typeface="ＭＳ Ｐゴシック"/>
                  <a:cs typeface="Arial"/>
                </a:rPr>
                <a:t>BLT</a:t>
              </a:r>
              <a:r>
                <a:rPr lang="en-US" sz="1200" b="0" baseline="-25000" dirty="0">
                  <a:solidFill>
                    <a:srgbClr val="000000"/>
                  </a:solidFill>
                  <a:ea typeface="ＭＳ Ｐゴシック"/>
                  <a:cs typeface="Arial"/>
                </a:rPr>
                <a:t>2</a:t>
              </a:r>
            </a:p>
          </p:txBody>
        </p:sp>
        <p:sp>
          <p:nvSpPr>
            <p:cNvPr id="462" name="Freeform: Shape 461">
              <a:extLst>
                <a:ext uri="{FF2B5EF4-FFF2-40B4-BE49-F238E27FC236}">
                  <a16:creationId xmlns:a16="http://schemas.microsoft.com/office/drawing/2014/main" id="{44D9F51C-C4CA-4BDE-BC9B-10E272A7C8E6}"/>
                </a:ext>
              </a:extLst>
            </p:cNvPr>
            <p:cNvSpPr/>
            <p:nvPr/>
          </p:nvSpPr>
          <p:spPr>
            <a:xfrm>
              <a:off x="8797833" y="3671791"/>
              <a:ext cx="681635" cy="811530"/>
            </a:xfrm>
            <a:custGeom>
              <a:avLst/>
              <a:gdLst>
                <a:gd name="connsiteX0" fmla="*/ 937260 w 937260"/>
                <a:gd name="connsiteY0" fmla="*/ 0 h 1082040"/>
                <a:gd name="connsiteX1" fmla="*/ 0 w 937260"/>
                <a:gd name="connsiteY1" fmla="*/ 0 h 1082040"/>
                <a:gd name="connsiteX2" fmla="*/ 0 w 937260"/>
                <a:gd name="connsiteY2" fmla="*/ 1082040 h 1082040"/>
              </a:gdLst>
              <a:ahLst/>
              <a:cxnLst>
                <a:cxn ang="0">
                  <a:pos x="connsiteX0" y="connsiteY0"/>
                </a:cxn>
                <a:cxn ang="0">
                  <a:pos x="connsiteX1" y="connsiteY1"/>
                </a:cxn>
                <a:cxn ang="0">
                  <a:pos x="connsiteX2" y="connsiteY2"/>
                </a:cxn>
              </a:cxnLst>
              <a:rect l="l" t="t" r="r" b="b"/>
              <a:pathLst>
                <a:path w="937260" h="1082040">
                  <a:moveTo>
                    <a:pt x="937260" y="0"/>
                  </a:moveTo>
                  <a:lnTo>
                    <a:pt x="0" y="0"/>
                  </a:lnTo>
                  <a:lnTo>
                    <a:pt x="0" y="1082040"/>
                  </a:lnTo>
                </a:path>
              </a:pathLst>
            </a:custGeom>
            <a:ln w="38100">
              <a:solidFill>
                <a:schemeClr val="tx1"/>
              </a:solidFill>
              <a:tailEnd type="triangle" w="lg"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1350" dirty="0">
                <a:solidFill>
                  <a:srgbClr val="000000"/>
                </a:solidFill>
                <a:latin typeface="Arial"/>
                <a:ea typeface="ＭＳ Ｐゴシック"/>
                <a:cs typeface="Arial"/>
              </a:endParaRPr>
            </a:p>
          </p:txBody>
        </p:sp>
        <p:grpSp>
          <p:nvGrpSpPr>
            <p:cNvPr id="463" name="Group 462">
              <a:extLst>
                <a:ext uri="{FF2B5EF4-FFF2-40B4-BE49-F238E27FC236}">
                  <a16:creationId xmlns:a16="http://schemas.microsoft.com/office/drawing/2014/main" id="{0D422C2F-083A-405E-8600-0FA5139718E1}"/>
                </a:ext>
              </a:extLst>
            </p:cNvPr>
            <p:cNvGrpSpPr/>
            <p:nvPr/>
          </p:nvGrpSpPr>
          <p:grpSpPr>
            <a:xfrm>
              <a:off x="9397365" y="3417020"/>
              <a:ext cx="509004" cy="509004"/>
              <a:chOff x="2595563" y="2351088"/>
              <a:chExt cx="779463" cy="779463"/>
            </a:xfrm>
          </p:grpSpPr>
          <p:sp>
            <p:nvSpPr>
              <p:cNvPr id="464" name="Freeform 53">
                <a:extLst>
                  <a:ext uri="{FF2B5EF4-FFF2-40B4-BE49-F238E27FC236}">
                    <a16:creationId xmlns:a16="http://schemas.microsoft.com/office/drawing/2014/main" id="{B6BE8E1F-7BEF-45E3-879A-F0B2881B2E5C}"/>
                  </a:ext>
                </a:extLst>
              </p:cNvPr>
              <p:cNvSpPr>
                <a:spLocks/>
              </p:cNvSpPr>
              <p:nvPr/>
            </p:nvSpPr>
            <p:spPr bwMode="auto">
              <a:xfrm>
                <a:off x="2595563" y="2351088"/>
                <a:ext cx="779463" cy="779463"/>
              </a:xfrm>
              <a:custGeom>
                <a:avLst/>
                <a:gdLst>
                  <a:gd name="T0" fmla="*/ 491 w 491"/>
                  <a:gd name="T1" fmla="*/ 246 h 491"/>
                  <a:gd name="T2" fmla="*/ 486 w 491"/>
                  <a:gd name="T3" fmla="*/ 295 h 491"/>
                  <a:gd name="T4" fmla="*/ 470 w 491"/>
                  <a:gd name="T5" fmla="*/ 341 h 491"/>
                  <a:gd name="T6" fmla="*/ 449 w 491"/>
                  <a:gd name="T7" fmla="*/ 383 h 491"/>
                  <a:gd name="T8" fmla="*/ 418 w 491"/>
                  <a:gd name="T9" fmla="*/ 419 h 491"/>
                  <a:gd name="T10" fmla="*/ 382 w 491"/>
                  <a:gd name="T11" fmla="*/ 449 h 491"/>
                  <a:gd name="T12" fmla="*/ 340 w 491"/>
                  <a:gd name="T13" fmla="*/ 472 h 491"/>
                  <a:gd name="T14" fmla="*/ 294 w 491"/>
                  <a:gd name="T15" fmla="*/ 486 h 491"/>
                  <a:gd name="T16" fmla="*/ 245 w 491"/>
                  <a:gd name="T17" fmla="*/ 491 h 491"/>
                  <a:gd name="T18" fmla="*/ 220 w 491"/>
                  <a:gd name="T19" fmla="*/ 489 h 491"/>
                  <a:gd name="T20" fmla="*/ 171 w 491"/>
                  <a:gd name="T21" fmla="*/ 481 h 491"/>
                  <a:gd name="T22" fmla="*/ 128 w 491"/>
                  <a:gd name="T23" fmla="*/ 461 h 491"/>
                  <a:gd name="T24" fmla="*/ 88 w 491"/>
                  <a:gd name="T25" fmla="*/ 435 h 491"/>
                  <a:gd name="T26" fmla="*/ 55 w 491"/>
                  <a:gd name="T27" fmla="*/ 401 h 491"/>
                  <a:gd name="T28" fmla="*/ 30 w 491"/>
                  <a:gd name="T29" fmla="*/ 363 h 491"/>
                  <a:gd name="T30" fmla="*/ 10 w 491"/>
                  <a:gd name="T31" fmla="*/ 318 h 491"/>
                  <a:gd name="T32" fmla="*/ 1 w 491"/>
                  <a:gd name="T33" fmla="*/ 271 h 491"/>
                  <a:gd name="T34" fmla="*/ 0 w 491"/>
                  <a:gd name="T35" fmla="*/ 246 h 491"/>
                  <a:gd name="T36" fmla="*/ 4 w 491"/>
                  <a:gd name="T37" fmla="*/ 197 h 491"/>
                  <a:gd name="T38" fmla="*/ 19 w 491"/>
                  <a:gd name="T39" fmla="*/ 150 h 491"/>
                  <a:gd name="T40" fmla="*/ 41 w 491"/>
                  <a:gd name="T41" fmla="*/ 109 h 491"/>
                  <a:gd name="T42" fmla="*/ 72 w 491"/>
                  <a:gd name="T43" fmla="*/ 72 h 491"/>
                  <a:gd name="T44" fmla="*/ 108 w 491"/>
                  <a:gd name="T45" fmla="*/ 43 h 491"/>
                  <a:gd name="T46" fmla="*/ 150 w 491"/>
                  <a:gd name="T47" fmla="*/ 20 h 491"/>
                  <a:gd name="T48" fmla="*/ 196 w 491"/>
                  <a:gd name="T49" fmla="*/ 5 h 491"/>
                  <a:gd name="T50" fmla="*/ 245 w 491"/>
                  <a:gd name="T51" fmla="*/ 0 h 491"/>
                  <a:gd name="T52" fmla="*/ 270 w 491"/>
                  <a:gd name="T53" fmla="*/ 2 h 491"/>
                  <a:gd name="T54" fmla="*/ 318 w 491"/>
                  <a:gd name="T55" fmla="*/ 12 h 491"/>
                  <a:gd name="T56" fmla="*/ 362 w 491"/>
                  <a:gd name="T57" fmla="*/ 30 h 491"/>
                  <a:gd name="T58" fmla="*/ 401 w 491"/>
                  <a:gd name="T59" fmla="*/ 57 h 491"/>
                  <a:gd name="T60" fmla="*/ 434 w 491"/>
                  <a:gd name="T61" fmla="*/ 90 h 491"/>
                  <a:gd name="T62" fmla="*/ 460 w 491"/>
                  <a:gd name="T63" fmla="*/ 129 h 491"/>
                  <a:gd name="T64" fmla="*/ 479 w 491"/>
                  <a:gd name="T65" fmla="*/ 173 h 491"/>
                  <a:gd name="T66" fmla="*/ 489 w 491"/>
                  <a:gd name="T67" fmla="*/ 2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1" h="491">
                    <a:moveTo>
                      <a:pt x="491" y="246"/>
                    </a:moveTo>
                    <a:lnTo>
                      <a:pt x="491" y="246"/>
                    </a:lnTo>
                    <a:lnTo>
                      <a:pt x="489" y="271"/>
                    </a:lnTo>
                    <a:lnTo>
                      <a:pt x="486" y="295"/>
                    </a:lnTo>
                    <a:lnTo>
                      <a:pt x="479" y="318"/>
                    </a:lnTo>
                    <a:lnTo>
                      <a:pt x="470" y="341"/>
                    </a:lnTo>
                    <a:lnTo>
                      <a:pt x="460" y="363"/>
                    </a:lnTo>
                    <a:lnTo>
                      <a:pt x="449" y="383"/>
                    </a:lnTo>
                    <a:lnTo>
                      <a:pt x="434" y="401"/>
                    </a:lnTo>
                    <a:lnTo>
                      <a:pt x="418" y="419"/>
                    </a:lnTo>
                    <a:lnTo>
                      <a:pt x="401" y="435"/>
                    </a:lnTo>
                    <a:lnTo>
                      <a:pt x="382" y="449"/>
                    </a:lnTo>
                    <a:lnTo>
                      <a:pt x="362" y="461"/>
                    </a:lnTo>
                    <a:lnTo>
                      <a:pt x="340" y="472"/>
                    </a:lnTo>
                    <a:lnTo>
                      <a:pt x="318" y="481"/>
                    </a:lnTo>
                    <a:lnTo>
                      <a:pt x="294" y="486"/>
                    </a:lnTo>
                    <a:lnTo>
                      <a:pt x="270" y="489"/>
                    </a:lnTo>
                    <a:lnTo>
                      <a:pt x="245" y="491"/>
                    </a:lnTo>
                    <a:lnTo>
                      <a:pt x="245" y="491"/>
                    </a:lnTo>
                    <a:lnTo>
                      <a:pt x="220" y="489"/>
                    </a:lnTo>
                    <a:lnTo>
                      <a:pt x="196" y="486"/>
                    </a:lnTo>
                    <a:lnTo>
                      <a:pt x="171" y="481"/>
                    </a:lnTo>
                    <a:lnTo>
                      <a:pt x="150" y="472"/>
                    </a:lnTo>
                    <a:lnTo>
                      <a:pt x="128" y="461"/>
                    </a:lnTo>
                    <a:lnTo>
                      <a:pt x="108" y="449"/>
                    </a:lnTo>
                    <a:lnTo>
                      <a:pt x="88" y="435"/>
                    </a:lnTo>
                    <a:lnTo>
                      <a:pt x="72" y="419"/>
                    </a:lnTo>
                    <a:lnTo>
                      <a:pt x="55" y="401"/>
                    </a:lnTo>
                    <a:lnTo>
                      <a:pt x="41" y="383"/>
                    </a:lnTo>
                    <a:lnTo>
                      <a:pt x="30" y="363"/>
                    </a:lnTo>
                    <a:lnTo>
                      <a:pt x="19" y="341"/>
                    </a:lnTo>
                    <a:lnTo>
                      <a:pt x="10" y="318"/>
                    </a:lnTo>
                    <a:lnTo>
                      <a:pt x="4" y="295"/>
                    </a:lnTo>
                    <a:lnTo>
                      <a:pt x="1" y="271"/>
                    </a:lnTo>
                    <a:lnTo>
                      <a:pt x="0" y="246"/>
                    </a:lnTo>
                    <a:lnTo>
                      <a:pt x="0" y="246"/>
                    </a:lnTo>
                    <a:lnTo>
                      <a:pt x="1" y="221"/>
                    </a:lnTo>
                    <a:lnTo>
                      <a:pt x="4" y="197"/>
                    </a:lnTo>
                    <a:lnTo>
                      <a:pt x="10" y="173"/>
                    </a:lnTo>
                    <a:lnTo>
                      <a:pt x="19" y="150"/>
                    </a:lnTo>
                    <a:lnTo>
                      <a:pt x="30" y="129"/>
                    </a:lnTo>
                    <a:lnTo>
                      <a:pt x="41" y="109"/>
                    </a:lnTo>
                    <a:lnTo>
                      <a:pt x="55" y="90"/>
                    </a:lnTo>
                    <a:lnTo>
                      <a:pt x="72" y="72"/>
                    </a:lnTo>
                    <a:lnTo>
                      <a:pt x="88" y="57"/>
                    </a:lnTo>
                    <a:lnTo>
                      <a:pt x="108" y="43"/>
                    </a:lnTo>
                    <a:lnTo>
                      <a:pt x="128" y="30"/>
                    </a:lnTo>
                    <a:lnTo>
                      <a:pt x="150" y="20"/>
                    </a:lnTo>
                    <a:lnTo>
                      <a:pt x="171" y="12"/>
                    </a:lnTo>
                    <a:lnTo>
                      <a:pt x="196" y="5"/>
                    </a:lnTo>
                    <a:lnTo>
                      <a:pt x="220" y="2"/>
                    </a:lnTo>
                    <a:lnTo>
                      <a:pt x="245" y="0"/>
                    </a:lnTo>
                    <a:lnTo>
                      <a:pt x="245" y="0"/>
                    </a:lnTo>
                    <a:lnTo>
                      <a:pt x="270" y="2"/>
                    </a:lnTo>
                    <a:lnTo>
                      <a:pt x="294" y="5"/>
                    </a:lnTo>
                    <a:lnTo>
                      <a:pt x="318" y="12"/>
                    </a:lnTo>
                    <a:lnTo>
                      <a:pt x="340" y="20"/>
                    </a:lnTo>
                    <a:lnTo>
                      <a:pt x="362" y="30"/>
                    </a:lnTo>
                    <a:lnTo>
                      <a:pt x="382" y="43"/>
                    </a:lnTo>
                    <a:lnTo>
                      <a:pt x="401" y="57"/>
                    </a:lnTo>
                    <a:lnTo>
                      <a:pt x="418" y="72"/>
                    </a:lnTo>
                    <a:lnTo>
                      <a:pt x="434" y="90"/>
                    </a:lnTo>
                    <a:lnTo>
                      <a:pt x="449" y="109"/>
                    </a:lnTo>
                    <a:lnTo>
                      <a:pt x="460" y="129"/>
                    </a:lnTo>
                    <a:lnTo>
                      <a:pt x="470" y="150"/>
                    </a:lnTo>
                    <a:lnTo>
                      <a:pt x="479" y="173"/>
                    </a:lnTo>
                    <a:lnTo>
                      <a:pt x="486" y="197"/>
                    </a:lnTo>
                    <a:lnTo>
                      <a:pt x="489" y="221"/>
                    </a:lnTo>
                    <a:lnTo>
                      <a:pt x="491" y="246"/>
                    </a:lnTo>
                    <a:close/>
                  </a:path>
                </a:pathLst>
              </a:custGeom>
              <a:solidFill>
                <a:srgbClr val="6666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465" name="Freeform 54">
                <a:extLst>
                  <a:ext uri="{FF2B5EF4-FFF2-40B4-BE49-F238E27FC236}">
                    <a16:creationId xmlns:a16="http://schemas.microsoft.com/office/drawing/2014/main" id="{1C87BD03-D1F5-434B-A33A-52A4F498E55A}"/>
                  </a:ext>
                </a:extLst>
              </p:cNvPr>
              <p:cNvSpPr>
                <a:spLocks/>
              </p:cNvSpPr>
              <p:nvPr/>
            </p:nvSpPr>
            <p:spPr bwMode="auto">
              <a:xfrm>
                <a:off x="2595563" y="2351088"/>
                <a:ext cx="779463" cy="779463"/>
              </a:xfrm>
              <a:custGeom>
                <a:avLst/>
                <a:gdLst>
                  <a:gd name="T0" fmla="*/ 491 w 491"/>
                  <a:gd name="T1" fmla="*/ 246 h 491"/>
                  <a:gd name="T2" fmla="*/ 486 w 491"/>
                  <a:gd name="T3" fmla="*/ 295 h 491"/>
                  <a:gd name="T4" fmla="*/ 470 w 491"/>
                  <a:gd name="T5" fmla="*/ 341 h 491"/>
                  <a:gd name="T6" fmla="*/ 449 w 491"/>
                  <a:gd name="T7" fmla="*/ 383 h 491"/>
                  <a:gd name="T8" fmla="*/ 418 w 491"/>
                  <a:gd name="T9" fmla="*/ 419 h 491"/>
                  <a:gd name="T10" fmla="*/ 382 w 491"/>
                  <a:gd name="T11" fmla="*/ 449 h 491"/>
                  <a:gd name="T12" fmla="*/ 340 w 491"/>
                  <a:gd name="T13" fmla="*/ 472 h 491"/>
                  <a:gd name="T14" fmla="*/ 294 w 491"/>
                  <a:gd name="T15" fmla="*/ 486 h 491"/>
                  <a:gd name="T16" fmla="*/ 245 w 491"/>
                  <a:gd name="T17" fmla="*/ 491 h 491"/>
                  <a:gd name="T18" fmla="*/ 220 w 491"/>
                  <a:gd name="T19" fmla="*/ 489 h 491"/>
                  <a:gd name="T20" fmla="*/ 171 w 491"/>
                  <a:gd name="T21" fmla="*/ 481 h 491"/>
                  <a:gd name="T22" fmla="*/ 128 w 491"/>
                  <a:gd name="T23" fmla="*/ 461 h 491"/>
                  <a:gd name="T24" fmla="*/ 88 w 491"/>
                  <a:gd name="T25" fmla="*/ 435 h 491"/>
                  <a:gd name="T26" fmla="*/ 55 w 491"/>
                  <a:gd name="T27" fmla="*/ 401 h 491"/>
                  <a:gd name="T28" fmla="*/ 30 w 491"/>
                  <a:gd name="T29" fmla="*/ 363 h 491"/>
                  <a:gd name="T30" fmla="*/ 10 w 491"/>
                  <a:gd name="T31" fmla="*/ 318 h 491"/>
                  <a:gd name="T32" fmla="*/ 1 w 491"/>
                  <a:gd name="T33" fmla="*/ 271 h 491"/>
                  <a:gd name="T34" fmla="*/ 0 w 491"/>
                  <a:gd name="T35" fmla="*/ 246 h 491"/>
                  <a:gd name="T36" fmla="*/ 4 w 491"/>
                  <a:gd name="T37" fmla="*/ 197 h 491"/>
                  <a:gd name="T38" fmla="*/ 19 w 491"/>
                  <a:gd name="T39" fmla="*/ 150 h 491"/>
                  <a:gd name="T40" fmla="*/ 41 w 491"/>
                  <a:gd name="T41" fmla="*/ 109 h 491"/>
                  <a:gd name="T42" fmla="*/ 72 w 491"/>
                  <a:gd name="T43" fmla="*/ 72 h 491"/>
                  <a:gd name="T44" fmla="*/ 108 w 491"/>
                  <a:gd name="T45" fmla="*/ 43 h 491"/>
                  <a:gd name="T46" fmla="*/ 150 w 491"/>
                  <a:gd name="T47" fmla="*/ 20 h 491"/>
                  <a:gd name="T48" fmla="*/ 196 w 491"/>
                  <a:gd name="T49" fmla="*/ 5 h 491"/>
                  <a:gd name="T50" fmla="*/ 245 w 491"/>
                  <a:gd name="T51" fmla="*/ 0 h 491"/>
                  <a:gd name="T52" fmla="*/ 270 w 491"/>
                  <a:gd name="T53" fmla="*/ 2 h 491"/>
                  <a:gd name="T54" fmla="*/ 318 w 491"/>
                  <a:gd name="T55" fmla="*/ 12 h 491"/>
                  <a:gd name="T56" fmla="*/ 362 w 491"/>
                  <a:gd name="T57" fmla="*/ 30 h 491"/>
                  <a:gd name="T58" fmla="*/ 401 w 491"/>
                  <a:gd name="T59" fmla="*/ 57 h 491"/>
                  <a:gd name="T60" fmla="*/ 434 w 491"/>
                  <a:gd name="T61" fmla="*/ 90 h 491"/>
                  <a:gd name="T62" fmla="*/ 460 w 491"/>
                  <a:gd name="T63" fmla="*/ 129 h 491"/>
                  <a:gd name="T64" fmla="*/ 479 w 491"/>
                  <a:gd name="T65" fmla="*/ 173 h 491"/>
                  <a:gd name="T66" fmla="*/ 489 w 491"/>
                  <a:gd name="T67" fmla="*/ 22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1" h="491">
                    <a:moveTo>
                      <a:pt x="491" y="246"/>
                    </a:moveTo>
                    <a:lnTo>
                      <a:pt x="491" y="246"/>
                    </a:lnTo>
                    <a:lnTo>
                      <a:pt x="489" y="271"/>
                    </a:lnTo>
                    <a:lnTo>
                      <a:pt x="486" y="295"/>
                    </a:lnTo>
                    <a:lnTo>
                      <a:pt x="479" y="318"/>
                    </a:lnTo>
                    <a:lnTo>
                      <a:pt x="470" y="341"/>
                    </a:lnTo>
                    <a:lnTo>
                      <a:pt x="460" y="363"/>
                    </a:lnTo>
                    <a:lnTo>
                      <a:pt x="449" y="383"/>
                    </a:lnTo>
                    <a:lnTo>
                      <a:pt x="434" y="401"/>
                    </a:lnTo>
                    <a:lnTo>
                      <a:pt x="418" y="419"/>
                    </a:lnTo>
                    <a:lnTo>
                      <a:pt x="401" y="435"/>
                    </a:lnTo>
                    <a:lnTo>
                      <a:pt x="382" y="449"/>
                    </a:lnTo>
                    <a:lnTo>
                      <a:pt x="362" y="461"/>
                    </a:lnTo>
                    <a:lnTo>
                      <a:pt x="340" y="472"/>
                    </a:lnTo>
                    <a:lnTo>
                      <a:pt x="318" y="481"/>
                    </a:lnTo>
                    <a:lnTo>
                      <a:pt x="294" y="486"/>
                    </a:lnTo>
                    <a:lnTo>
                      <a:pt x="270" y="489"/>
                    </a:lnTo>
                    <a:lnTo>
                      <a:pt x="245" y="491"/>
                    </a:lnTo>
                    <a:lnTo>
                      <a:pt x="245" y="491"/>
                    </a:lnTo>
                    <a:lnTo>
                      <a:pt x="220" y="489"/>
                    </a:lnTo>
                    <a:lnTo>
                      <a:pt x="196" y="486"/>
                    </a:lnTo>
                    <a:lnTo>
                      <a:pt x="171" y="481"/>
                    </a:lnTo>
                    <a:lnTo>
                      <a:pt x="150" y="472"/>
                    </a:lnTo>
                    <a:lnTo>
                      <a:pt x="128" y="461"/>
                    </a:lnTo>
                    <a:lnTo>
                      <a:pt x="108" y="449"/>
                    </a:lnTo>
                    <a:lnTo>
                      <a:pt x="88" y="435"/>
                    </a:lnTo>
                    <a:lnTo>
                      <a:pt x="72" y="419"/>
                    </a:lnTo>
                    <a:lnTo>
                      <a:pt x="55" y="401"/>
                    </a:lnTo>
                    <a:lnTo>
                      <a:pt x="41" y="383"/>
                    </a:lnTo>
                    <a:lnTo>
                      <a:pt x="30" y="363"/>
                    </a:lnTo>
                    <a:lnTo>
                      <a:pt x="19" y="341"/>
                    </a:lnTo>
                    <a:lnTo>
                      <a:pt x="10" y="318"/>
                    </a:lnTo>
                    <a:lnTo>
                      <a:pt x="4" y="295"/>
                    </a:lnTo>
                    <a:lnTo>
                      <a:pt x="1" y="271"/>
                    </a:lnTo>
                    <a:lnTo>
                      <a:pt x="0" y="246"/>
                    </a:lnTo>
                    <a:lnTo>
                      <a:pt x="0" y="246"/>
                    </a:lnTo>
                    <a:lnTo>
                      <a:pt x="1" y="221"/>
                    </a:lnTo>
                    <a:lnTo>
                      <a:pt x="4" y="197"/>
                    </a:lnTo>
                    <a:lnTo>
                      <a:pt x="10" y="173"/>
                    </a:lnTo>
                    <a:lnTo>
                      <a:pt x="19" y="150"/>
                    </a:lnTo>
                    <a:lnTo>
                      <a:pt x="30" y="129"/>
                    </a:lnTo>
                    <a:lnTo>
                      <a:pt x="41" y="109"/>
                    </a:lnTo>
                    <a:lnTo>
                      <a:pt x="55" y="90"/>
                    </a:lnTo>
                    <a:lnTo>
                      <a:pt x="72" y="72"/>
                    </a:lnTo>
                    <a:lnTo>
                      <a:pt x="88" y="57"/>
                    </a:lnTo>
                    <a:lnTo>
                      <a:pt x="108" y="43"/>
                    </a:lnTo>
                    <a:lnTo>
                      <a:pt x="128" y="30"/>
                    </a:lnTo>
                    <a:lnTo>
                      <a:pt x="150" y="20"/>
                    </a:lnTo>
                    <a:lnTo>
                      <a:pt x="171" y="12"/>
                    </a:lnTo>
                    <a:lnTo>
                      <a:pt x="196" y="5"/>
                    </a:lnTo>
                    <a:lnTo>
                      <a:pt x="220" y="2"/>
                    </a:lnTo>
                    <a:lnTo>
                      <a:pt x="245" y="0"/>
                    </a:lnTo>
                    <a:lnTo>
                      <a:pt x="245" y="0"/>
                    </a:lnTo>
                    <a:lnTo>
                      <a:pt x="270" y="2"/>
                    </a:lnTo>
                    <a:lnTo>
                      <a:pt x="294" y="5"/>
                    </a:lnTo>
                    <a:lnTo>
                      <a:pt x="318" y="12"/>
                    </a:lnTo>
                    <a:lnTo>
                      <a:pt x="340" y="20"/>
                    </a:lnTo>
                    <a:lnTo>
                      <a:pt x="362" y="30"/>
                    </a:lnTo>
                    <a:lnTo>
                      <a:pt x="382" y="43"/>
                    </a:lnTo>
                    <a:lnTo>
                      <a:pt x="401" y="57"/>
                    </a:lnTo>
                    <a:lnTo>
                      <a:pt x="418" y="72"/>
                    </a:lnTo>
                    <a:lnTo>
                      <a:pt x="434" y="90"/>
                    </a:lnTo>
                    <a:lnTo>
                      <a:pt x="449" y="109"/>
                    </a:lnTo>
                    <a:lnTo>
                      <a:pt x="460" y="129"/>
                    </a:lnTo>
                    <a:lnTo>
                      <a:pt x="470" y="150"/>
                    </a:lnTo>
                    <a:lnTo>
                      <a:pt x="479" y="173"/>
                    </a:lnTo>
                    <a:lnTo>
                      <a:pt x="486" y="197"/>
                    </a:lnTo>
                    <a:lnTo>
                      <a:pt x="489" y="221"/>
                    </a:lnTo>
                    <a:lnTo>
                      <a:pt x="491" y="2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466" name="Freeform 55">
                <a:extLst>
                  <a:ext uri="{FF2B5EF4-FFF2-40B4-BE49-F238E27FC236}">
                    <a16:creationId xmlns:a16="http://schemas.microsoft.com/office/drawing/2014/main" id="{E9635BB4-E567-412F-9A26-4EDFB0FF899A}"/>
                  </a:ext>
                </a:extLst>
              </p:cNvPr>
              <p:cNvSpPr>
                <a:spLocks/>
              </p:cNvSpPr>
              <p:nvPr/>
            </p:nvSpPr>
            <p:spPr bwMode="auto">
              <a:xfrm>
                <a:off x="2668588" y="2427288"/>
                <a:ext cx="414338" cy="384175"/>
              </a:xfrm>
              <a:custGeom>
                <a:avLst/>
                <a:gdLst>
                  <a:gd name="T0" fmla="*/ 171 w 261"/>
                  <a:gd name="T1" fmla="*/ 0 h 242"/>
                  <a:gd name="T2" fmla="*/ 151 w 261"/>
                  <a:gd name="T3" fmla="*/ 2 h 242"/>
                  <a:gd name="T4" fmla="*/ 133 w 261"/>
                  <a:gd name="T5" fmla="*/ 9 h 242"/>
                  <a:gd name="T6" fmla="*/ 116 w 261"/>
                  <a:gd name="T7" fmla="*/ 18 h 242"/>
                  <a:gd name="T8" fmla="*/ 83 w 261"/>
                  <a:gd name="T9" fmla="*/ 42 h 242"/>
                  <a:gd name="T10" fmla="*/ 54 w 261"/>
                  <a:gd name="T11" fmla="*/ 71 h 242"/>
                  <a:gd name="T12" fmla="*/ 31 w 261"/>
                  <a:gd name="T13" fmla="*/ 106 h 242"/>
                  <a:gd name="T14" fmla="*/ 22 w 261"/>
                  <a:gd name="T15" fmla="*/ 122 h 242"/>
                  <a:gd name="T16" fmla="*/ 9 w 261"/>
                  <a:gd name="T17" fmla="*/ 158 h 242"/>
                  <a:gd name="T18" fmla="*/ 1 w 261"/>
                  <a:gd name="T19" fmla="*/ 187 h 242"/>
                  <a:gd name="T20" fmla="*/ 0 w 261"/>
                  <a:gd name="T21" fmla="*/ 214 h 242"/>
                  <a:gd name="T22" fmla="*/ 3 w 261"/>
                  <a:gd name="T23" fmla="*/ 223 h 242"/>
                  <a:gd name="T24" fmla="*/ 9 w 261"/>
                  <a:gd name="T25" fmla="*/ 231 h 242"/>
                  <a:gd name="T26" fmla="*/ 23 w 261"/>
                  <a:gd name="T27" fmla="*/ 240 h 242"/>
                  <a:gd name="T28" fmla="*/ 41 w 261"/>
                  <a:gd name="T29" fmla="*/ 242 h 242"/>
                  <a:gd name="T30" fmla="*/ 59 w 261"/>
                  <a:gd name="T31" fmla="*/ 237 h 242"/>
                  <a:gd name="T32" fmla="*/ 67 w 261"/>
                  <a:gd name="T33" fmla="*/ 233 h 242"/>
                  <a:gd name="T34" fmla="*/ 79 w 261"/>
                  <a:gd name="T35" fmla="*/ 222 h 242"/>
                  <a:gd name="T36" fmla="*/ 86 w 261"/>
                  <a:gd name="T37" fmla="*/ 205 h 242"/>
                  <a:gd name="T38" fmla="*/ 87 w 261"/>
                  <a:gd name="T39" fmla="*/ 195 h 242"/>
                  <a:gd name="T40" fmla="*/ 88 w 261"/>
                  <a:gd name="T41" fmla="*/ 175 h 242"/>
                  <a:gd name="T42" fmla="*/ 92 w 261"/>
                  <a:gd name="T43" fmla="*/ 166 h 242"/>
                  <a:gd name="T44" fmla="*/ 97 w 261"/>
                  <a:gd name="T45" fmla="*/ 162 h 242"/>
                  <a:gd name="T46" fmla="*/ 114 w 261"/>
                  <a:gd name="T47" fmla="*/ 154 h 242"/>
                  <a:gd name="T48" fmla="*/ 138 w 261"/>
                  <a:gd name="T49" fmla="*/ 149 h 242"/>
                  <a:gd name="T50" fmla="*/ 161 w 261"/>
                  <a:gd name="T51" fmla="*/ 145 h 242"/>
                  <a:gd name="T52" fmla="*/ 197 w 261"/>
                  <a:gd name="T53" fmla="*/ 143 h 242"/>
                  <a:gd name="T54" fmla="*/ 220 w 261"/>
                  <a:gd name="T55" fmla="*/ 138 h 242"/>
                  <a:gd name="T56" fmla="*/ 230 w 261"/>
                  <a:gd name="T57" fmla="*/ 132 h 242"/>
                  <a:gd name="T58" fmla="*/ 240 w 261"/>
                  <a:gd name="T59" fmla="*/ 126 h 242"/>
                  <a:gd name="T60" fmla="*/ 249 w 261"/>
                  <a:gd name="T61" fmla="*/ 116 h 242"/>
                  <a:gd name="T62" fmla="*/ 258 w 261"/>
                  <a:gd name="T63" fmla="*/ 89 h 242"/>
                  <a:gd name="T64" fmla="*/ 261 w 261"/>
                  <a:gd name="T65" fmla="*/ 61 h 242"/>
                  <a:gd name="T66" fmla="*/ 254 w 261"/>
                  <a:gd name="T67" fmla="*/ 37 h 242"/>
                  <a:gd name="T68" fmla="*/ 248 w 261"/>
                  <a:gd name="T69" fmla="*/ 26 h 242"/>
                  <a:gd name="T70" fmla="*/ 230 w 261"/>
                  <a:gd name="T71" fmla="*/ 11 h 242"/>
                  <a:gd name="T72" fmla="*/ 208 w 261"/>
                  <a:gd name="T73" fmla="*/ 2 h 242"/>
                  <a:gd name="T74" fmla="*/ 184 w 261"/>
                  <a:gd name="T7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1" h="242">
                    <a:moveTo>
                      <a:pt x="171" y="0"/>
                    </a:moveTo>
                    <a:lnTo>
                      <a:pt x="171" y="0"/>
                    </a:lnTo>
                    <a:lnTo>
                      <a:pt x="161" y="1"/>
                    </a:lnTo>
                    <a:lnTo>
                      <a:pt x="151" y="2"/>
                    </a:lnTo>
                    <a:lnTo>
                      <a:pt x="142" y="5"/>
                    </a:lnTo>
                    <a:lnTo>
                      <a:pt x="133" y="9"/>
                    </a:lnTo>
                    <a:lnTo>
                      <a:pt x="133" y="9"/>
                    </a:lnTo>
                    <a:lnTo>
                      <a:pt x="116" y="18"/>
                    </a:lnTo>
                    <a:lnTo>
                      <a:pt x="99" y="29"/>
                    </a:lnTo>
                    <a:lnTo>
                      <a:pt x="83" y="42"/>
                    </a:lnTo>
                    <a:lnTo>
                      <a:pt x="68" y="56"/>
                    </a:lnTo>
                    <a:lnTo>
                      <a:pt x="54" y="71"/>
                    </a:lnTo>
                    <a:lnTo>
                      <a:pt x="41" y="88"/>
                    </a:lnTo>
                    <a:lnTo>
                      <a:pt x="31" y="106"/>
                    </a:lnTo>
                    <a:lnTo>
                      <a:pt x="22" y="122"/>
                    </a:lnTo>
                    <a:lnTo>
                      <a:pt x="22" y="122"/>
                    </a:lnTo>
                    <a:lnTo>
                      <a:pt x="13" y="144"/>
                    </a:lnTo>
                    <a:lnTo>
                      <a:pt x="9" y="158"/>
                    </a:lnTo>
                    <a:lnTo>
                      <a:pt x="4" y="172"/>
                    </a:lnTo>
                    <a:lnTo>
                      <a:pt x="1" y="187"/>
                    </a:lnTo>
                    <a:lnTo>
                      <a:pt x="0" y="201"/>
                    </a:lnTo>
                    <a:lnTo>
                      <a:pt x="0" y="214"/>
                    </a:lnTo>
                    <a:lnTo>
                      <a:pt x="1" y="219"/>
                    </a:lnTo>
                    <a:lnTo>
                      <a:pt x="3" y="223"/>
                    </a:lnTo>
                    <a:lnTo>
                      <a:pt x="3" y="223"/>
                    </a:lnTo>
                    <a:lnTo>
                      <a:pt x="9" y="231"/>
                    </a:lnTo>
                    <a:lnTo>
                      <a:pt x="16" y="237"/>
                    </a:lnTo>
                    <a:lnTo>
                      <a:pt x="23" y="240"/>
                    </a:lnTo>
                    <a:lnTo>
                      <a:pt x="32" y="242"/>
                    </a:lnTo>
                    <a:lnTo>
                      <a:pt x="41" y="242"/>
                    </a:lnTo>
                    <a:lnTo>
                      <a:pt x="50" y="240"/>
                    </a:lnTo>
                    <a:lnTo>
                      <a:pt x="59" y="237"/>
                    </a:lnTo>
                    <a:lnTo>
                      <a:pt x="67" y="233"/>
                    </a:lnTo>
                    <a:lnTo>
                      <a:pt x="67" y="233"/>
                    </a:lnTo>
                    <a:lnTo>
                      <a:pt x="74" y="228"/>
                    </a:lnTo>
                    <a:lnTo>
                      <a:pt x="79" y="222"/>
                    </a:lnTo>
                    <a:lnTo>
                      <a:pt x="83" y="214"/>
                    </a:lnTo>
                    <a:lnTo>
                      <a:pt x="86" y="205"/>
                    </a:lnTo>
                    <a:lnTo>
                      <a:pt x="86" y="205"/>
                    </a:lnTo>
                    <a:lnTo>
                      <a:pt x="87" y="195"/>
                    </a:lnTo>
                    <a:lnTo>
                      <a:pt x="87" y="185"/>
                    </a:lnTo>
                    <a:lnTo>
                      <a:pt x="88" y="175"/>
                    </a:lnTo>
                    <a:lnTo>
                      <a:pt x="90" y="169"/>
                    </a:lnTo>
                    <a:lnTo>
                      <a:pt x="92" y="166"/>
                    </a:lnTo>
                    <a:lnTo>
                      <a:pt x="92" y="166"/>
                    </a:lnTo>
                    <a:lnTo>
                      <a:pt x="97" y="162"/>
                    </a:lnTo>
                    <a:lnTo>
                      <a:pt x="102" y="158"/>
                    </a:lnTo>
                    <a:lnTo>
                      <a:pt x="114" y="154"/>
                    </a:lnTo>
                    <a:lnTo>
                      <a:pt x="138" y="149"/>
                    </a:lnTo>
                    <a:lnTo>
                      <a:pt x="138" y="149"/>
                    </a:lnTo>
                    <a:lnTo>
                      <a:pt x="150" y="146"/>
                    </a:lnTo>
                    <a:lnTo>
                      <a:pt x="161" y="145"/>
                    </a:lnTo>
                    <a:lnTo>
                      <a:pt x="185" y="144"/>
                    </a:lnTo>
                    <a:lnTo>
                      <a:pt x="197" y="143"/>
                    </a:lnTo>
                    <a:lnTo>
                      <a:pt x="208" y="140"/>
                    </a:lnTo>
                    <a:lnTo>
                      <a:pt x="220" y="138"/>
                    </a:lnTo>
                    <a:lnTo>
                      <a:pt x="230" y="132"/>
                    </a:lnTo>
                    <a:lnTo>
                      <a:pt x="230" y="132"/>
                    </a:lnTo>
                    <a:lnTo>
                      <a:pt x="236" y="130"/>
                    </a:lnTo>
                    <a:lnTo>
                      <a:pt x="240" y="126"/>
                    </a:lnTo>
                    <a:lnTo>
                      <a:pt x="245" y="121"/>
                    </a:lnTo>
                    <a:lnTo>
                      <a:pt x="249" y="116"/>
                    </a:lnTo>
                    <a:lnTo>
                      <a:pt x="254" y="103"/>
                    </a:lnTo>
                    <a:lnTo>
                      <a:pt x="258" y="89"/>
                    </a:lnTo>
                    <a:lnTo>
                      <a:pt x="261" y="75"/>
                    </a:lnTo>
                    <a:lnTo>
                      <a:pt x="261" y="61"/>
                    </a:lnTo>
                    <a:lnTo>
                      <a:pt x="258" y="48"/>
                    </a:lnTo>
                    <a:lnTo>
                      <a:pt x="254" y="37"/>
                    </a:lnTo>
                    <a:lnTo>
                      <a:pt x="254" y="37"/>
                    </a:lnTo>
                    <a:lnTo>
                      <a:pt x="248" y="26"/>
                    </a:lnTo>
                    <a:lnTo>
                      <a:pt x="239" y="18"/>
                    </a:lnTo>
                    <a:lnTo>
                      <a:pt x="230" y="11"/>
                    </a:lnTo>
                    <a:lnTo>
                      <a:pt x="220" y="6"/>
                    </a:lnTo>
                    <a:lnTo>
                      <a:pt x="208" y="2"/>
                    </a:lnTo>
                    <a:lnTo>
                      <a:pt x="196" y="0"/>
                    </a:lnTo>
                    <a:lnTo>
                      <a:pt x="184" y="0"/>
                    </a:lnTo>
                    <a:lnTo>
                      <a:pt x="171" y="0"/>
                    </a:lnTo>
                    <a:close/>
                  </a:path>
                </a:pathLst>
              </a:custGeom>
              <a:solidFill>
                <a:srgbClr val="A0A0C0"/>
              </a:solidFill>
              <a:ln>
                <a:noFill/>
              </a:ln>
              <a:effectLst/>
              <a:scene3d>
                <a:camera prst="orthographicFront">
                  <a:rot lat="0" lon="0" rev="0"/>
                </a:camera>
                <a:lightRig rig="contrasting" dir="t">
                  <a:rot lat="0" lon="0" rev="7800000"/>
                </a:lightRig>
              </a:scene3d>
              <a:sp3d>
                <a:bevelT w="139700" h="139700"/>
              </a:sp3d>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467" name="Freeform 56">
                <a:extLst>
                  <a:ext uri="{FF2B5EF4-FFF2-40B4-BE49-F238E27FC236}">
                    <a16:creationId xmlns:a16="http://schemas.microsoft.com/office/drawing/2014/main" id="{19599A66-ADC7-42A2-AE2E-2A6C37A1B5F8}"/>
                  </a:ext>
                </a:extLst>
              </p:cNvPr>
              <p:cNvSpPr>
                <a:spLocks/>
              </p:cNvSpPr>
              <p:nvPr/>
            </p:nvSpPr>
            <p:spPr bwMode="auto">
              <a:xfrm>
                <a:off x="2668588" y="2427288"/>
                <a:ext cx="414338" cy="384175"/>
              </a:xfrm>
              <a:custGeom>
                <a:avLst/>
                <a:gdLst>
                  <a:gd name="T0" fmla="*/ 171 w 261"/>
                  <a:gd name="T1" fmla="*/ 0 h 242"/>
                  <a:gd name="T2" fmla="*/ 151 w 261"/>
                  <a:gd name="T3" fmla="*/ 2 h 242"/>
                  <a:gd name="T4" fmla="*/ 133 w 261"/>
                  <a:gd name="T5" fmla="*/ 9 h 242"/>
                  <a:gd name="T6" fmla="*/ 116 w 261"/>
                  <a:gd name="T7" fmla="*/ 18 h 242"/>
                  <a:gd name="T8" fmla="*/ 83 w 261"/>
                  <a:gd name="T9" fmla="*/ 42 h 242"/>
                  <a:gd name="T10" fmla="*/ 54 w 261"/>
                  <a:gd name="T11" fmla="*/ 71 h 242"/>
                  <a:gd name="T12" fmla="*/ 31 w 261"/>
                  <a:gd name="T13" fmla="*/ 106 h 242"/>
                  <a:gd name="T14" fmla="*/ 22 w 261"/>
                  <a:gd name="T15" fmla="*/ 122 h 242"/>
                  <a:gd name="T16" fmla="*/ 9 w 261"/>
                  <a:gd name="T17" fmla="*/ 158 h 242"/>
                  <a:gd name="T18" fmla="*/ 1 w 261"/>
                  <a:gd name="T19" fmla="*/ 187 h 242"/>
                  <a:gd name="T20" fmla="*/ 0 w 261"/>
                  <a:gd name="T21" fmla="*/ 214 h 242"/>
                  <a:gd name="T22" fmla="*/ 3 w 261"/>
                  <a:gd name="T23" fmla="*/ 223 h 242"/>
                  <a:gd name="T24" fmla="*/ 9 w 261"/>
                  <a:gd name="T25" fmla="*/ 231 h 242"/>
                  <a:gd name="T26" fmla="*/ 23 w 261"/>
                  <a:gd name="T27" fmla="*/ 240 h 242"/>
                  <a:gd name="T28" fmla="*/ 41 w 261"/>
                  <a:gd name="T29" fmla="*/ 242 h 242"/>
                  <a:gd name="T30" fmla="*/ 59 w 261"/>
                  <a:gd name="T31" fmla="*/ 237 h 242"/>
                  <a:gd name="T32" fmla="*/ 67 w 261"/>
                  <a:gd name="T33" fmla="*/ 233 h 242"/>
                  <a:gd name="T34" fmla="*/ 79 w 261"/>
                  <a:gd name="T35" fmla="*/ 222 h 242"/>
                  <a:gd name="T36" fmla="*/ 86 w 261"/>
                  <a:gd name="T37" fmla="*/ 205 h 242"/>
                  <a:gd name="T38" fmla="*/ 87 w 261"/>
                  <a:gd name="T39" fmla="*/ 195 h 242"/>
                  <a:gd name="T40" fmla="*/ 88 w 261"/>
                  <a:gd name="T41" fmla="*/ 175 h 242"/>
                  <a:gd name="T42" fmla="*/ 92 w 261"/>
                  <a:gd name="T43" fmla="*/ 166 h 242"/>
                  <a:gd name="T44" fmla="*/ 97 w 261"/>
                  <a:gd name="T45" fmla="*/ 162 h 242"/>
                  <a:gd name="T46" fmla="*/ 114 w 261"/>
                  <a:gd name="T47" fmla="*/ 154 h 242"/>
                  <a:gd name="T48" fmla="*/ 138 w 261"/>
                  <a:gd name="T49" fmla="*/ 149 h 242"/>
                  <a:gd name="T50" fmla="*/ 161 w 261"/>
                  <a:gd name="T51" fmla="*/ 145 h 242"/>
                  <a:gd name="T52" fmla="*/ 197 w 261"/>
                  <a:gd name="T53" fmla="*/ 143 h 242"/>
                  <a:gd name="T54" fmla="*/ 220 w 261"/>
                  <a:gd name="T55" fmla="*/ 138 h 242"/>
                  <a:gd name="T56" fmla="*/ 230 w 261"/>
                  <a:gd name="T57" fmla="*/ 132 h 242"/>
                  <a:gd name="T58" fmla="*/ 240 w 261"/>
                  <a:gd name="T59" fmla="*/ 126 h 242"/>
                  <a:gd name="T60" fmla="*/ 249 w 261"/>
                  <a:gd name="T61" fmla="*/ 116 h 242"/>
                  <a:gd name="T62" fmla="*/ 258 w 261"/>
                  <a:gd name="T63" fmla="*/ 89 h 242"/>
                  <a:gd name="T64" fmla="*/ 261 w 261"/>
                  <a:gd name="T65" fmla="*/ 61 h 242"/>
                  <a:gd name="T66" fmla="*/ 254 w 261"/>
                  <a:gd name="T67" fmla="*/ 37 h 242"/>
                  <a:gd name="T68" fmla="*/ 248 w 261"/>
                  <a:gd name="T69" fmla="*/ 26 h 242"/>
                  <a:gd name="T70" fmla="*/ 230 w 261"/>
                  <a:gd name="T71" fmla="*/ 11 h 242"/>
                  <a:gd name="T72" fmla="*/ 208 w 261"/>
                  <a:gd name="T73" fmla="*/ 2 h 242"/>
                  <a:gd name="T74" fmla="*/ 184 w 261"/>
                  <a:gd name="T7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1" h="242">
                    <a:moveTo>
                      <a:pt x="171" y="0"/>
                    </a:moveTo>
                    <a:lnTo>
                      <a:pt x="171" y="0"/>
                    </a:lnTo>
                    <a:lnTo>
                      <a:pt x="161" y="1"/>
                    </a:lnTo>
                    <a:lnTo>
                      <a:pt x="151" y="2"/>
                    </a:lnTo>
                    <a:lnTo>
                      <a:pt x="142" y="5"/>
                    </a:lnTo>
                    <a:lnTo>
                      <a:pt x="133" y="9"/>
                    </a:lnTo>
                    <a:lnTo>
                      <a:pt x="133" y="9"/>
                    </a:lnTo>
                    <a:lnTo>
                      <a:pt x="116" y="18"/>
                    </a:lnTo>
                    <a:lnTo>
                      <a:pt x="99" y="29"/>
                    </a:lnTo>
                    <a:lnTo>
                      <a:pt x="83" y="42"/>
                    </a:lnTo>
                    <a:lnTo>
                      <a:pt x="68" y="56"/>
                    </a:lnTo>
                    <a:lnTo>
                      <a:pt x="54" y="71"/>
                    </a:lnTo>
                    <a:lnTo>
                      <a:pt x="41" y="88"/>
                    </a:lnTo>
                    <a:lnTo>
                      <a:pt x="31" y="106"/>
                    </a:lnTo>
                    <a:lnTo>
                      <a:pt x="22" y="122"/>
                    </a:lnTo>
                    <a:lnTo>
                      <a:pt x="22" y="122"/>
                    </a:lnTo>
                    <a:lnTo>
                      <a:pt x="13" y="144"/>
                    </a:lnTo>
                    <a:lnTo>
                      <a:pt x="9" y="158"/>
                    </a:lnTo>
                    <a:lnTo>
                      <a:pt x="4" y="172"/>
                    </a:lnTo>
                    <a:lnTo>
                      <a:pt x="1" y="187"/>
                    </a:lnTo>
                    <a:lnTo>
                      <a:pt x="0" y="201"/>
                    </a:lnTo>
                    <a:lnTo>
                      <a:pt x="0" y="214"/>
                    </a:lnTo>
                    <a:lnTo>
                      <a:pt x="1" y="219"/>
                    </a:lnTo>
                    <a:lnTo>
                      <a:pt x="3" y="223"/>
                    </a:lnTo>
                    <a:lnTo>
                      <a:pt x="3" y="223"/>
                    </a:lnTo>
                    <a:lnTo>
                      <a:pt x="9" y="231"/>
                    </a:lnTo>
                    <a:lnTo>
                      <a:pt x="16" y="237"/>
                    </a:lnTo>
                    <a:lnTo>
                      <a:pt x="23" y="240"/>
                    </a:lnTo>
                    <a:lnTo>
                      <a:pt x="32" y="242"/>
                    </a:lnTo>
                    <a:lnTo>
                      <a:pt x="41" y="242"/>
                    </a:lnTo>
                    <a:lnTo>
                      <a:pt x="50" y="240"/>
                    </a:lnTo>
                    <a:lnTo>
                      <a:pt x="59" y="237"/>
                    </a:lnTo>
                    <a:lnTo>
                      <a:pt x="67" y="233"/>
                    </a:lnTo>
                    <a:lnTo>
                      <a:pt x="67" y="233"/>
                    </a:lnTo>
                    <a:lnTo>
                      <a:pt x="74" y="228"/>
                    </a:lnTo>
                    <a:lnTo>
                      <a:pt x="79" y="222"/>
                    </a:lnTo>
                    <a:lnTo>
                      <a:pt x="83" y="214"/>
                    </a:lnTo>
                    <a:lnTo>
                      <a:pt x="86" y="205"/>
                    </a:lnTo>
                    <a:lnTo>
                      <a:pt x="86" y="205"/>
                    </a:lnTo>
                    <a:lnTo>
                      <a:pt x="87" y="195"/>
                    </a:lnTo>
                    <a:lnTo>
                      <a:pt x="87" y="185"/>
                    </a:lnTo>
                    <a:lnTo>
                      <a:pt x="88" y="175"/>
                    </a:lnTo>
                    <a:lnTo>
                      <a:pt x="90" y="169"/>
                    </a:lnTo>
                    <a:lnTo>
                      <a:pt x="92" y="166"/>
                    </a:lnTo>
                    <a:lnTo>
                      <a:pt x="92" y="166"/>
                    </a:lnTo>
                    <a:lnTo>
                      <a:pt x="97" y="162"/>
                    </a:lnTo>
                    <a:lnTo>
                      <a:pt x="102" y="158"/>
                    </a:lnTo>
                    <a:lnTo>
                      <a:pt x="114" y="154"/>
                    </a:lnTo>
                    <a:lnTo>
                      <a:pt x="138" y="149"/>
                    </a:lnTo>
                    <a:lnTo>
                      <a:pt x="138" y="149"/>
                    </a:lnTo>
                    <a:lnTo>
                      <a:pt x="150" y="146"/>
                    </a:lnTo>
                    <a:lnTo>
                      <a:pt x="161" y="145"/>
                    </a:lnTo>
                    <a:lnTo>
                      <a:pt x="185" y="144"/>
                    </a:lnTo>
                    <a:lnTo>
                      <a:pt x="197" y="143"/>
                    </a:lnTo>
                    <a:lnTo>
                      <a:pt x="208" y="140"/>
                    </a:lnTo>
                    <a:lnTo>
                      <a:pt x="220" y="138"/>
                    </a:lnTo>
                    <a:lnTo>
                      <a:pt x="230" y="132"/>
                    </a:lnTo>
                    <a:lnTo>
                      <a:pt x="230" y="132"/>
                    </a:lnTo>
                    <a:lnTo>
                      <a:pt x="236" y="130"/>
                    </a:lnTo>
                    <a:lnTo>
                      <a:pt x="240" y="126"/>
                    </a:lnTo>
                    <a:lnTo>
                      <a:pt x="245" y="121"/>
                    </a:lnTo>
                    <a:lnTo>
                      <a:pt x="249" y="116"/>
                    </a:lnTo>
                    <a:lnTo>
                      <a:pt x="254" y="103"/>
                    </a:lnTo>
                    <a:lnTo>
                      <a:pt x="258" y="89"/>
                    </a:lnTo>
                    <a:lnTo>
                      <a:pt x="261" y="75"/>
                    </a:lnTo>
                    <a:lnTo>
                      <a:pt x="261" y="61"/>
                    </a:lnTo>
                    <a:lnTo>
                      <a:pt x="258" y="48"/>
                    </a:lnTo>
                    <a:lnTo>
                      <a:pt x="254" y="37"/>
                    </a:lnTo>
                    <a:lnTo>
                      <a:pt x="254" y="37"/>
                    </a:lnTo>
                    <a:lnTo>
                      <a:pt x="248" y="26"/>
                    </a:lnTo>
                    <a:lnTo>
                      <a:pt x="239" y="18"/>
                    </a:lnTo>
                    <a:lnTo>
                      <a:pt x="230" y="11"/>
                    </a:lnTo>
                    <a:lnTo>
                      <a:pt x="220" y="6"/>
                    </a:lnTo>
                    <a:lnTo>
                      <a:pt x="208" y="2"/>
                    </a:lnTo>
                    <a:lnTo>
                      <a:pt x="196" y="0"/>
                    </a:lnTo>
                    <a:lnTo>
                      <a:pt x="184" y="0"/>
                    </a:lnTo>
                    <a:lnTo>
                      <a:pt x="1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grpSp>
        <p:sp>
          <p:nvSpPr>
            <p:cNvPr id="468" name="TextBox 467">
              <a:extLst>
                <a:ext uri="{FF2B5EF4-FFF2-40B4-BE49-F238E27FC236}">
                  <a16:creationId xmlns:a16="http://schemas.microsoft.com/office/drawing/2014/main" id="{8CCB03A7-5B8D-4F1B-8E96-63BDE73B9488}"/>
                </a:ext>
              </a:extLst>
            </p:cNvPr>
            <p:cNvSpPr txBox="1"/>
            <p:nvPr/>
          </p:nvSpPr>
          <p:spPr>
            <a:xfrm>
              <a:off x="8719523" y="3763618"/>
              <a:ext cx="548640" cy="205740"/>
            </a:xfrm>
            <a:prstGeom prst="roundRect">
              <a:avLst/>
            </a:prstGeom>
            <a:solidFill>
              <a:schemeClr val="tx2">
                <a:lumMod val="50000"/>
              </a:schemeClr>
            </a:solidFill>
            <a:ln/>
          </p:spPr>
          <p:style>
            <a:lnRef idx="0">
              <a:schemeClr val="accent1"/>
            </a:lnRef>
            <a:fillRef idx="3">
              <a:schemeClr val="accent1"/>
            </a:fillRef>
            <a:effectRef idx="3">
              <a:schemeClr val="accent1"/>
            </a:effectRef>
            <a:fontRef idx="minor">
              <a:schemeClr val="lt1"/>
            </a:fontRef>
          </p:style>
          <p:txBody>
            <a:bodyPr wrap="none" lIns="68580" tIns="20574" rIns="68580" bIns="20574" rtlCol="0" anchor="ctr">
              <a:noAutofit/>
            </a:bodyPr>
            <a:lstStyle>
              <a:defPPr>
                <a:defRPr lang="en-US"/>
              </a:defPPr>
              <a:lvl1pPr algn="ctr">
                <a:lnSpc>
                  <a:spcPct val="85000"/>
                </a:lnSpc>
                <a:defRPr sz="1400" b="1">
                  <a:solidFill>
                    <a:schemeClr val="bg1"/>
                  </a:solidFill>
                  <a:latin typeface="Arial Narrow" panose="020B0606020202030204" pitchFamily="34" charset="0"/>
                </a:defRPr>
              </a:lvl1pPr>
            </a:lstStyle>
            <a:p>
              <a:pPr defTabSz="685800">
                <a:defRPr/>
              </a:pPr>
              <a:r>
                <a:rPr lang="en-US" sz="1050" dirty="0">
                  <a:solidFill>
                    <a:srgbClr val="FFFFFF"/>
                  </a:solidFill>
                  <a:ea typeface="ＭＳ Ｐゴシック"/>
                  <a:cs typeface="Arial"/>
                </a:rPr>
                <a:t>IFN-</a:t>
              </a:r>
              <a:r>
                <a:rPr lang="el-GR" sz="1050" dirty="0">
                  <a:solidFill>
                    <a:srgbClr val="FFFFFF"/>
                  </a:solidFill>
                  <a:ea typeface="ＭＳ Ｐゴシック"/>
                  <a:cs typeface="Arial"/>
                </a:rPr>
                <a:t>γ</a:t>
              </a:r>
              <a:endParaRPr lang="en-US" sz="1050" dirty="0">
                <a:solidFill>
                  <a:srgbClr val="FFFFFF"/>
                </a:solidFill>
                <a:ea typeface="ＭＳ Ｐゴシック"/>
                <a:cs typeface="Arial"/>
              </a:endParaRPr>
            </a:p>
          </p:txBody>
        </p:sp>
        <p:sp>
          <p:nvSpPr>
            <p:cNvPr id="469" name="TextBox 468">
              <a:extLst>
                <a:ext uri="{FF2B5EF4-FFF2-40B4-BE49-F238E27FC236}">
                  <a16:creationId xmlns:a16="http://schemas.microsoft.com/office/drawing/2014/main" id="{C1BA1A74-C5AC-4783-9BE4-CBCB362E15D2}"/>
                </a:ext>
              </a:extLst>
            </p:cNvPr>
            <p:cNvSpPr txBox="1"/>
            <p:nvPr/>
          </p:nvSpPr>
          <p:spPr>
            <a:xfrm>
              <a:off x="8719523" y="3980241"/>
              <a:ext cx="548640" cy="205740"/>
            </a:xfrm>
            <a:prstGeom prst="roundRect">
              <a:avLst/>
            </a:prstGeom>
            <a:solidFill>
              <a:srgbClr val="002060"/>
            </a:solidFill>
            <a:ln/>
          </p:spPr>
          <p:style>
            <a:lnRef idx="0">
              <a:schemeClr val="accent1"/>
            </a:lnRef>
            <a:fillRef idx="3">
              <a:schemeClr val="accent1"/>
            </a:fillRef>
            <a:effectRef idx="3">
              <a:schemeClr val="accent1"/>
            </a:effectRef>
            <a:fontRef idx="minor">
              <a:schemeClr val="lt1"/>
            </a:fontRef>
          </p:style>
          <p:txBody>
            <a:bodyPr wrap="none" lIns="68580" tIns="20574" rIns="68580" bIns="20574" rtlCol="0" anchor="ctr">
              <a:noAutofit/>
            </a:bodyPr>
            <a:lstStyle>
              <a:defPPr>
                <a:defRPr lang="en-US"/>
              </a:defPPr>
              <a:lvl1pPr algn="ctr">
                <a:lnSpc>
                  <a:spcPct val="85000"/>
                </a:lnSpc>
                <a:defRPr sz="1400" b="1">
                  <a:solidFill>
                    <a:schemeClr val="bg1"/>
                  </a:solidFill>
                  <a:latin typeface="Arial Narrow" panose="020B0606020202030204" pitchFamily="34" charset="0"/>
                </a:defRPr>
              </a:lvl1pPr>
            </a:lstStyle>
            <a:p>
              <a:pPr defTabSz="685800">
                <a:defRPr/>
              </a:pPr>
              <a:r>
                <a:rPr lang="en-US" sz="1050" dirty="0">
                  <a:solidFill>
                    <a:srgbClr val="FFFFFF"/>
                  </a:solidFill>
                  <a:ea typeface="ＭＳ Ｐゴシック"/>
                  <a:cs typeface="Arial"/>
                </a:rPr>
                <a:t>TNF</a:t>
              </a:r>
            </a:p>
          </p:txBody>
        </p:sp>
        <p:sp>
          <p:nvSpPr>
            <p:cNvPr id="470" name="TextBox 469">
              <a:extLst>
                <a:ext uri="{FF2B5EF4-FFF2-40B4-BE49-F238E27FC236}">
                  <a16:creationId xmlns:a16="http://schemas.microsoft.com/office/drawing/2014/main" id="{E76E57E4-9347-419B-95F5-090D7FC7FE8F}"/>
                </a:ext>
              </a:extLst>
            </p:cNvPr>
            <p:cNvSpPr txBox="1"/>
            <p:nvPr/>
          </p:nvSpPr>
          <p:spPr>
            <a:xfrm>
              <a:off x="9539658" y="3523789"/>
              <a:ext cx="224421" cy="295466"/>
            </a:xfrm>
            <a:prstGeom prst="rect">
              <a:avLst/>
            </a:prstGeom>
            <a:noFill/>
          </p:spPr>
          <p:txBody>
            <a:bodyPr wrap="none" lIns="0" tIns="0" rIns="0" bIns="0" rtlCol="0">
              <a:spAutoFit/>
            </a:bodyPr>
            <a:lstStyle/>
            <a:p>
              <a:pPr algn="ctr" defTabSz="685800">
                <a:lnSpc>
                  <a:spcPct val="80000"/>
                </a:lnSpc>
                <a:defRPr/>
              </a:pPr>
              <a:r>
                <a:rPr lang="en-US" sz="1200" b="1"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a:cs typeface="Arial"/>
                </a:rPr>
                <a:t>Th1</a:t>
              </a:r>
              <a:br>
                <a:rPr lang="en-US" sz="1200" b="1"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a:cs typeface="Arial"/>
                </a:rPr>
              </a:br>
              <a:r>
                <a:rPr lang="en-US" sz="1200" b="1" dirty="0">
                  <a:solidFill>
                    <a:srgbClr val="FFFFFF"/>
                  </a:solidFill>
                  <a:effectLst>
                    <a:outerShdw blurRad="38100" dist="38100" dir="2700000" algn="tl">
                      <a:srgbClr val="000000">
                        <a:alpha val="43137"/>
                      </a:srgbClr>
                    </a:outerShdw>
                  </a:effectLst>
                  <a:latin typeface="Arial Narrow" panose="020B0606020202030204" pitchFamily="34" charset="0"/>
                  <a:ea typeface="ＭＳ Ｐゴシック"/>
                  <a:cs typeface="Arial"/>
                </a:rPr>
                <a:t>cell</a:t>
              </a:r>
            </a:p>
          </p:txBody>
        </p:sp>
        <p:sp>
          <p:nvSpPr>
            <p:cNvPr id="471" name="Freeform 92">
              <a:extLst>
                <a:ext uri="{FF2B5EF4-FFF2-40B4-BE49-F238E27FC236}">
                  <a16:creationId xmlns:a16="http://schemas.microsoft.com/office/drawing/2014/main" id="{0E53C347-EE72-4C86-B13D-7729348EAD7E}"/>
                </a:ext>
              </a:extLst>
            </p:cNvPr>
            <p:cNvSpPr>
              <a:spLocks/>
            </p:cNvSpPr>
            <p:nvPr/>
          </p:nvSpPr>
          <p:spPr bwMode="auto">
            <a:xfrm rot="15061673">
              <a:off x="8145769" y="4808917"/>
              <a:ext cx="137160" cy="205740"/>
            </a:xfrm>
            <a:custGeom>
              <a:avLst/>
              <a:gdLst>
                <a:gd name="T0" fmla="*/ 263 w 263"/>
                <a:gd name="T1" fmla="*/ 26 h 318"/>
                <a:gd name="T2" fmla="*/ 260 w 263"/>
                <a:gd name="T3" fmla="*/ 17 h 318"/>
                <a:gd name="T4" fmla="*/ 255 w 263"/>
                <a:gd name="T5" fmla="*/ 8 h 318"/>
                <a:gd name="T6" fmla="*/ 246 w 263"/>
                <a:gd name="T7" fmla="*/ 3 h 318"/>
                <a:gd name="T8" fmla="*/ 237 w 263"/>
                <a:gd name="T9" fmla="*/ 0 h 318"/>
                <a:gd name="T10" fmla="*/ 231 w 263"/>
                <a:gd name="T11" fmla="*/ 1 h 318"/>
                <a:gd name="T12" fmla="*/ 222 w 263"/>
                <a:gd name="T13" fmla="*/ 5 h 318"/>
                <a:gd name="T14" fmla="*/ 215 w 263"/>
                <a:gd name="T15" fmla="*/ 12 h 318"/>
                <a:gd name="T16" fmla="*/ 212 w 263"/>
                <a:gd name="T17" fmla="*/ 20 h 318"/>
                <a:gd name="T18" fmla="*/ 212 w 263"/>
                <a:gd name="T19" fmla="*/ 134 h 318"/>
                <a:gd name="T20" fmla="*/ 51 w 263"/>
                <a:gd name="T21" fmla="*/ 26 h 318"/>
                <a:gd name="T22" fmla="*/ 51 w 263"/>
                <a:gd name="T23" fmla="*/ 20 h 318"/>
                <a:gd name="T24" fmla="*/ 47 w 263"/>
                <a:gd name="T25" fmla="*/ 12 h 318"/>
                <a:gd name="T26" fmla="*/ 40 w 263"/>
                <a:gd name="T27" fmla="*/ 5 h 318"/>
                <a:gd name="T28" fmla="*/ 30 w 263"/>
                <a:gd name="T29" fmla="*/ 1 h 318"/>
                <a:gd name="T30" fmla="*/ 25 w 263"/>
                <a:gd name="T31" fmla="*/ 0 h 318"/>
                <a:gd name="T32" fmla="*/ 16 w 263"/>
                <a:gd name="T33" fmla="*/ 3 h 318"/>
                <a:gd name="T34" fmla="*/ 7 w 263"/>
                <a:gd name="T35" fmla="*/ 8 h 318"/>
                <a:gd name="T36" fmla="*/ 2 w 263"/>
                <a:gd name="T37" fmla="*/ 17 h 318"/>
                <a:gd name="T38" fmla="*/ 0 w 263"/>
                <a:gd name="T39" fmla="*/ 26 h 318"/>
                <a:gd name="T40" fmla="*/ 106 w 263"/>
                <a:gd name="T41" fmla="*/ 185 h 318"/>
                <a:gd name="T42" fmla="*/ 106 w 263"/>
                <a:gd name="T43" fmla="*/ 292 h 318"/>
                <a:gd name="T44" fmla="*/ 108 w 263"/>
                <a:gd name="T45" fmla="*/ 303 h 318"/>
                <a:gd name="T46" fmla="*/ 113 w 263"/>
                <a:gd name="T47" fmla="*/ 310 h 318"/>
                <a:gd name="T48" fmla="*/ 121 w 263"/>
                <a:gd name="T49" fmla="*/ 315 h 318"/>
                <a:gd name="T50" fmla="*/ 131 w 263"/>
                <a:gd name="T51" fmla="*/ 318 h 318"/>
                <a:gd name="T52" fmla="*/ 136 w 263"/>
                <a:gd name="T53" fmla="*/ 317 h 318"/>
                <a:gd name="T54" fmla="*/ 145 w 263"/>
                <a:gd name="T55" fmla="*/ 313 h 318"/>
                <a:gd name="T56" fmla="*/ 153 w 263"/>
                <a:gd name="T57" fmla="*/ 307 h 318"/>
                <a:gd name="T58" fmla="*/ 157 w 263"/>
                <a:gd name="T59" fmla="*/ 298 h 318"/>
                <a:gd name="T60" fmla="*/ 157 w 263"/>
                <a:gd name="T61" fmla="*/ 185 h 318"/>
                <a:gd name="T62" fmla="*/ 263 w 263"/>
                <a:gd name="T63" fmla="*/ 2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3" h="318">
                  <a:moveTo>
                    <a:pt x="263" y="26"/>
                  </a:moveTo>
                  <a:lnTo>
                    <a:pt x="263" y="26"/>
                  </a:lnTo>
                  <a:lnTo>
                    <a:pt x="261" y="20"/>
                  </a:lnTo>
                  <a:lnTo>
                    <a:pt x="260" y="17"/>
                  </a:lnTo>
                  <a:lnTo>
                    <a:pt x="258" y="12"/>
                  </a:lnTo>
                  <a:lnTo>
                    <a:pt x="255" y="8"/>
                  </a:lnTo>
                  <a:lnTo>
                    <a:pt x="251" y="5"/>
                  </a:lnTo>
                  <a:lnTo>
                    <a:pt x="246" y="3"/>
                  </a:lnTo>
                  <a:lnTo>
                    <a:pt x="242" y="1"/>
                  </a:lnTo>
                  <a:lnTo>
                    <a:pt x="237" y="0"/>
                  </a:lnTo>
                  <a:lnTo>
                    <a:pt x="237" y="0"/>
                  </a:lnTo>
                  <a:lnTo>
                    <a:pt x="231" y="1"/>
                  </a:lnTo>
                  <a:lnTo>
                    <a:pt x="227" y="3"/>
                  </a:lnTo>
                  <a:lnTo>
                    <a:pt x="222" y="5"/>
                  </a:lnTo>
                  <a:lnTo>
                    <a:pt x="218" y="8"/>
                  </a:lnTo>
                  <a:lnTo>
                    <a:pt x="215" y="12"/>
                  </a:lnTo>
                  <a:lnTo>
                    <a:pt x="213" y="17"/>
                  </a:lnTo>
                  <a:lnTo>
                    <a:pt x="212" y="20"/>
                  </a:lnTo>
                  <a:lnTo>
                    <a:pt x="212" y="26"/>
                  </a:lnTo>
                  <a:lnTo>
                    <a:pt x="212" y="134"/>
                  </a:lnTo>
                  <a:lnTo>
                    <a:pt x="51" y="134"/>
                  </a:lnTo>
                  <a:lnTo>
                    <a:pt x="51" y="26"/>
                  </a:lnTo>
                  <a:lnTo>
                    <a:pt x="51" y="26"/>
                  </a:lnTo>
                  <a:lnTo>
                    <a:pt x="51" y="20"/>
                  </a:lnTo>
                  <a:lnTo>
                    <a:pt x="49" y="17"/>
                  </a:lnTo>
                  <a:lnTo>
                    <a:pt x="47" y="12"/>
                  </a:lnTo>
                  <a:lnTo>
                    <a:pt x="44" y="8"/>
                  </a:lnTo>
                  <a:lnTo>
                    <a:pt x="40" y="5"/>
                  </a:lnTo>
                  <a:lnTo>
                    <a:pt x="35" y="3"/>
                  </a:lnTo>
                  <a:lnTo>
                    <a:pt x="30" y="1"/>
                  </a:lnTo>
                  <a:lnTo>
                    <a:pt x="25" y="0"/>
                  </a:lnTo>
                  <a:lnTo>
                    <a:pt x="25" y="0"/>
                  </a:lnTo>
                  <a:lnTo>
                    <a:pt x="20" y="1"/>
                  </a:lnTo>
                  <a:lnTo>
                    <a:pt x="16" y="3"/>
                  </a:lnTo>
                  <a:lnTo>
                    <a:pt x="11" y="5"/>
                  </a:lnTo>
                  <a:lnTo>
                    <a:pt x="7" y="8"/>
                  </a:lnTo>
                  <a:lnTo>
                    <a:pt x="5" y="12"/>
                  </a:lnTo>
                  <a:lnTo>
                    <a:pt x="2" y="17"/>
                  </a:lnTo>
                  <a:lnTo>
                    <a:pt x="1" y="20"/>
                  </a:lnTo>
                  <a:lnTo>
                    <a:pt x="0" y="26"/>
                  </a:lnTo>
                  <a:lnTo>
                    <a:pt x="0" y="185"/>
                  </a:lnTo>
                  <a:lnTo>
                    <a:pt x="106" y="185"/>
                  </a:lnTo>
                  <a:lnTo>
                    <a:pt x="106" y="292"/>
                  </a:lnTo>
                  <a:lnTo>
                    <a:pt x="106" y="292"/>
                  </a:lnTo>
                  <a:lnTo>
                    <a:pt x="106" y="298"/>
                  </a:lnTo>
                  <a:lnTo>
                    <a:pt x="108" y="303"/>
                  </a:lnTo>
                  <a:lnTo>
                    <a:pt x="109" y="307"/>
                  </a:lnTo>
                  <a:lnTo>
                    <a:pt x="113" y="310"/>
                  </a:lnTo>
                  <a:lnTo>
                    <a:pt x="117" y="313"/>
                  </a:lnTo>
                  <a:lnTo>
                    <a:pt x="121" y="315"/>
                  </a:lnTo>
                  <a:lnTo>
                    <a:pt x="126" y="317"/>
                  </a:lnTo>
                  <a:lnTo>
                    <a:pt x="131" y="318"/>
                  </a:lnTo>
                  <a:lnTo>
                    <a:pt x="131" y="318"/>
                  </a:lnTo>
                  <a:lnTo>
                    <a:pt x="136" y="317"/>
                  </a:lnTo>
                  <a:lnTo>
                    <a:pt x="141" y="315"/>
                  </a:lnTo>
                  <a:lnTo>
                    <a:pt x="145" y="313"/>
                  </a:lnTo>
                  <a:lnTo>
                    <a:pt x="149" y="310"/>
                  </a:lnTo>
                  <a:lnTo>
                    <a:pt x="153" y="307"/>
                  </a:lnTo>
                  <a:lnTo>
                    <a:pt x="154" y="303"/>
                  </a:lnTo>
                  <a:lnTo>
                    <a:pt x="157" y="298"/>
                  </a:lnTo>
                  <a:lnTo>
                    <a:pt x="157" y="292"/>
                  </a:lnTo>
                  <a:lnTo>
                    <a:pt x="157" y="185"/>
                  </a:lnTo>
                  <a:lnTo>
                    <a:pt x="263" y="185"/>
                  </a:lnTo>
                  <a:lnTo>
                    <a:pt x="263" y="26"/>
                  </a:lnTo>
                  <a:close/>
                </a:path>
              </a:pathLst>
            </a:custGeom>
            <a:solidFill>
              <a:srgbClr val="FF9900"/>
            </a:solidFill>
            <a:ln>
              <a:noFill/>
            </a:ln>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a typeface="ＭＳ Ｐゴシック"/>
                <a:cs typeface="Arial"/>
              </a:endParaRPr>
            </a:p>
          </p:txBody>
        </p:sp>
        <p:sp>
          <p:nvSpPr>
            <p:cNvPr id="473" name="TextBox 472">
              <a:extLst>
                <a:ext uri="{FF2B5EF4-FFF2-40B4-BE49-F238E27FC236}">
                  <a16:creationId xmlns:a16="http://schemas.microsoft.com/office/drawing/2014/main" id="{BDB8B397-48A8-41F2-89F4-89D22BA7C0C6}"/>
                </a:ext>
              </a:extLst>
            </p:cNvPr>
            <p:cNvSpPr txBox="1"/>
            <p:nvPr/>
          </p:nvSpPr>
          <p:spPr>
            <a:xfrm>
              <a:off x="8031516" y="5024986"/>
              <a:ext cx="254404" cy="163449"/>
            </a:xfrm>
            <a:prstGeom prst="roundRect">
              <a:avLst/>
            </a:prstGeom>
            <a:noFill/>
          </p:spPr>
          <p:txBody>
            <a:bodyPr wrap="none" lIns="0" tIns="0" rIns="0" bIns="0" rtlCol="0">
              <a:spAutoFit/>
            </a:bodyPr>
            <a:lstStyle>
              <a:defPPr>
                <a:defRPr lang="en-US"/>
              </a:defPPr>
              <a:lvl1pPr algn="ctr">
                <a:lnSpc>
                  <a:spcPct val="80000"/>
                </a:lnSpc>
                <a:defRPr sz="1600" b="1">
                  <a:solidFill>
                    <a:schemeClr val="tx1"/>
                  </a:solidFill>
                  <a:latin typeface="Arial Narrow" panose="020B060602020203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685800">
                <a:defRPr/>
              </a:pPr>
              <a:r>
                <a:rPr lang="en-US" sz="1200" b="0" dirty="0">
                  <a:solidFill>
                    <a:srgbClr val="000000"/>
                  </a:solidFill>
                  <a:ea typeface="ＭＳ Ｐゴシック"/>
                  <a:cs typeface="Arial"/>
                </a:rPr>
                <a:t>ALX</a:t>
              </a:r>
              <a:endParaRPr lang="en-US" sz="1200" b="0" baseline="-25000" dirty="0">
                <a:solidFill>
                  <a:srgbClr val="000000"/>
                </a:solidFill>
                <a:ea typeface="ＭＳ Ｐゴシック"/>
                <a:cs typeface="Arial"/>
              </a:endParaRPr>
            </a:p>
          </p:txBody>
        </p:sp>
        <p:cxnSp>
          <p:nvCxnSpPr>
            <p:cNvPr id="475" name="Straight Arrow Connector 474">
              <a:extLst>
                <a:ext uri="{FF2B5EF4-FFF2-40B4-BE49-F238E27FC236}">
                  <a16:creationId xmlns:a16="http://schemas.microsoft.com/office/drawing/2014/main" id="{2BF6227D-F2C0-4A35-A7D4-913A600816F8}"/>
                </a:ext>
              </a:extLst>
            </p:cNvPr>
            <p:cNvCxnSpPr>
              <a:cxnSpLocks/>
              <a:stCxn id="476" idx="3"/>
            </p:cNvCxnSpPr>
            <p:nvPr/>
          </p:nvCxnSpPr>
          <p:spPr>
            <a:xfrm>
              <a:off x="7764743" y="4946287"/>
              <a:ext cx="356123" cy="1"/>
            </a:xfrm>
            <a:prstGeom prst="straightConnector1">
              <a:avLst/>
            </a:prstGeom>
            <a:ln w="38100">
              <a:solidFill>
                <a:schemeClr val="tx1"/>
              </a:solidFill>
              <a:tailEnd type="triangle" w="lg" len="sm"/>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76" name="TextBox 475">
              <a:extLst>
                <a:ext uri="{FF2B5EF4-FFF2-40B4-BE49-F238E27FC236}">
                  <a16:creationId xmlns:a16="http://schemas.microsoft.com/office/drawing/2014/main" id="{6E6523EB-0366-43DE-AD27-BB7A796F4E90}"/>
                </a:ext>
              </a:extLst>
            </p:cNvPr>
            <p:cNvSpPr txBox="1"/>
            <p:nvPr/>
          </p:nvSpPr>
          <p:spPr>
            <a:xfrm>
              <a:off x="7009727" y="4843415"/>
              <a:ext cx="755016" cy="205740"/>
            </a:xfrm>
            <a:prstGeom prst="roundRect">
              <a:avLst/>
            </a:prstGeom>
            <a:solidFill>
              <a:srgbClr val="7B0A0E"/>
            </a:solidFill>
            <a:ln/>
          </p:spPr>
          <p:style>
            <a:lnRef idx="0">
              <a:schemeClr val="accent1"/>
            </a:lnRef>
            <a:fillRef idx="3">
              <a:schemeClr val="accent1"/>
            </a:fillRef>
            <a:effectRef idx="3">
              <a:schemeClr val="accent1"/>
            </a:effectRef>
            <a:fontRef idx="minor">
              <a:schemeClr val="lt1"/>
            </a:fontRef>
          </p:style>
          <p:txBody>
            <a:bodyPr wrap="none" lIns="68580" tIns="20574" rIns="68580" bIns="20574" rtlCol="0" anchor="ctr">
              <a:noAutofit/>
            </a:bodyPr>
            <a:lstStyle/>
            <a:p>
              <a:pPr algn="ctr" defTabSz="685800">
                <a:lnSpc>
                  <a:spcPct val="85000"/>
                </a:lnSpc>
                <a:defRPr/>
              </a:pPr>
              <a:r>
                <a:rPr lang="en-US" sz="1050" b="1" dirty="0">
                  <a:solidFill>
                    <a:srgbClr val="FFFFFF"/>
                  </a:solidFill>
                  <a:latin typeface="Arial Narrow" panose="020B0606020202030204" pitchFamily="34" charset="0"/>
                  <a:ea typeface="ＭＳ Ｐゴシック"/>
                  <a:cs typeface="Arial"/>
                </a:rPr>
                <a:t>Lipoxin</a:t>
              </a:r>
              <a:endParaRPr lang="en-US" sz="1050" b="1" baseline="-25000" dirty="0">
                <a:solidFill>
                  <a:srgbClr val="FFFFFF"/>
                </a:solidFill>
                <a:latin typeface="Arial Narrow" panose="020B0606020202030204" pitchFamily="34" charset="0"/>
                <a:ea typeface="ＭＳ Ｐゴシック"/>
                <a:cs typeface="Arial"/>
              </a:endParaRPr>
            </a:p>
          </p:txBody>
        </p:sp>
      </p:grpSp>
      <p:sp>
        <p:nvSpPr>
          <p:cNvPr id="6" name="TextBox 5">
            <a:extLst>
              <a:ext uri="{FF2B5EF4-FFF2-40B4-BE49-F238E27FC236}">
                <a16:creationId xmlns:a16="http://schemas.microsoft.com/office/drawing/2014/main" id="{E23628E2-089A-451B-A798-C794691421CC}"/>
              </a:ext>
            </a:extLst>
          </p:cNvPr>
          <p:cNvSpPr txBox="1"/>
          <p:nvPr/>
        </p:nvSpPr>
        <p:spPr>
          <a:xfrm>
            <a:off x="4262942" y="6461954"/>
            <a:ext cx="7774570" cy="276999"/>
          </a:xfrm>
          <a:prstGeom prst="rect">
            <a:avLst/>
          </a:prstGeom>
          <a:noFill/>
        </p:spPr>
        <p:txBody>
          <a:bodyPr wrap="square" rtlCol="0">
            <a:spAutoFit/>
          </a:bodyPr>
          <a:lstStyle/>
          <a:p>
            <a:r>
              <a:rPr lang="en-US" sz="1200" dirty="0">
                <a:cs typeface="Arial" panose="020B0604020202020204" pitchFamily="34" charset="0"/>
              </a:rPr>
              <a:t>Adapted from Israel E, et al. </a:t>
            </a:r>
            <a:r>
              <a:rPr lang="en-US" sz="1200" i="1" dirty="0">
                <a:cs typeface="Arial" panose="020B0604020202020204" pitchFamily="34" charset="0"/>
              </a:rPr>
              <a:t>N Engl J Med</a:t>
            </a:r>
            <a:r>
              <a:rPr lang="en-US" sz="1200" dirty="0">
                <a:cs typeface="Arial" panose="020B0604020202020204" pitchFamily="34" charset="0"/>
              </a:rPr>
              <a:t>. 2017;377(10):965-976.</a:t>
            </a:r>
            <a:endParaRPr lang="en-US" sz="1200" dirty="0"/>
          </a:p>
        </p:txBody>
      </p:sp>
      <p:sp>
        <p:nvSpPr>
          <p:cNvPr id="148" name="TextBox 147">
            <a:extLst>
              <a:ext uri="{FF2B5EF4-FFF2-40B4-BE49-F238E27FC236}">
                <a16:creationId xmlns:a16="http://schemas.microsoft.com/office/drawing/2014/main" id="{FD911B75-5367-4DF5-8B4D-A31D988E1470}"/>
              </a:ext>
            </a:extLst>
          </p:cNvPr>
          <p:cNvSpPr txBox="1"/>
          <p:nvPr/>
        </p:nvSpPr>
        <p:spPr>
          <a:xfrm>
            <a:off x="1204278" y="5347121"/>
            <a:ext cx="9830791" cy="954107"/>
          </a:xfrm>
          <a:prstGeom prst="rect">
            <a:avLst/>
          </a:prstGeom>
          <a:solidFill>
            <a:schemeClr val="bg1"/>
          </a:solidFill>
        </p:spPr>
        <p:txBody>
          <a:bodyPr wrap="square" rtlCol="0">
            <a:spAutoFit/>
          </a:bodyPr>
          <a:lstStyle/>
          <a:p>
            <a:r>
              <a:rPr lang="en-US" sz="1400" dirty="0">
                <a:latin typeface="Arial" panose="020B0604020202020204" pitchFamily="34" charset="0"/>
                <a:cs typeface="Arial" panose="020B0604020202020204" pitchFamily="34" charset="0"/>
              </a:rPr>
              <a:t>LX, lipoxin A4 receptor; BLT</a:t>
            </a:r>
            <a:r>
              <a:rPr lang="en-US" sz="1400" baseline="-25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 leukotriene B receptor 2; CRTh2, chemoattractant receptor homologue from Th2 cells; CXCL8, CXC motif chemokine ligand 8; CXCR3, CXC chemokine receptor 3; GM-CSF, granulocyte–macrophage colony-stimulating factor; IFN-</a:t>
            </a:r>
            <a:r>
              <a:rPr lang="el-GR" sz="1400" dirty="0">
                <a:latin typeface="Arial" panose="020B0604020202020204" pitchFamily="34" charset="0"/>
                <a:cs typeface="Arial" panose="020B0604020202020204" pitchFamily="34" charset="0"/>
              </a:rPr>
              <a:t>γ</a:t>
            </a:r>
            <a:r>
              <a:rPr lang="en-US" sz="1400" dirty="0">
                <a:latin typeface="Arial" panose="020B0604020202020204" pitchFamily="34" charset="0"/>
                <a:cs typeface="Arial" panose="020B0604020202020204" pitchFamily="34" charset="0"/>
              </a:rPr>
              <a:t>, interferon </a:t>
            </a:r>
            <a:r>
              <a:rPr lang="el-GR" sz="1400" dirty="0">
                <a:latin typeface="Arial" panose="020B0604020202020204" pitchFamily="34" charset="0"/>
                <a:cs typeface="Arial" panose="020B0604020202020204" pitchFamily="34" charset="0"/>
              </a:rPr>
              <a:t>γ</a:t>
            </a:r>
            <a:r>
              <a:rPr lang="en-US" sz="1400" dirty="0">
                <a:latin typeface="Arial" panose="020B0604020202020204" pitchFamily="34" charset="0"/>
                <a:cs typeface="Arial" panose="020B0604020202020204" pitchFamily="34" charset="0"/>
              </a:rPr>
              <a:t>; PGD2, prostaglandin D2; ILC2, innate lymphoid cells; PGD2, prostaglandin D2; TSLP, thymic stromal lymphopoietin; TGF-</a:t>
            </a:r>
            <a:r>
              <a:rPr lang="el-GR" sz="1400" dirty="0">
                <a:latin typeface="Arial" panose="020B0604020202020204" pitchFamily="34" charset="0"/>
                <a:cs typeface="Arial" panose="020B0604020202020204" pitchFamily="34" charset="0"/>
              </a:rPr>
              <a:t>β</a:t>
            </a:r>
            <a:r>
              <a:rPr lang="en-US" sz="1400" dirty="0">
                <a:latin typeface="Arial" panose="020B0604020202020204" pitchFamily="34" charset="0"/>
                <a:cs typeface="Arial" panose="020B0604020202020204" pitchFamily="34" charset="0"/>
              </a:rPr>
              <a:t>, transforming growth factor-</a:t>
            </a:r>
            <a:r>
              <a:rPr lang="el-GR" sz="1400" dirty="0">
                <a:latin typeface="Arial" panose="020B0604020202020204" pitchFamily="34" charset="0"/>
                <a:cs typeface="Arial" panose="020B0604020202020204" pitchFamily="34" charset="0"/>
              </a:rPr>
              <a:t>β</a:t>
            </a:r>
            <a:r>
              <a:rPr lang="en-US"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73970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1136A1-7CE9-482D-871A-FBB617715CDB}"/>
              </a:ext>
            </a:extLst>
          </p:cNvPr>
          <p:cNvGrpSpPr/>
          <p:nvPr/>
        </p:nvGrpSpPr>
        <p:grpSpPr>
          <a:xfrm>
            <a:off x="5821876" y="4889020"/>
            <a:ext cx="5672980" cy="677956"/>
            <a:chOff x="4357687" y="5415243"/>
            <a:chExt cx="5672980" cy="677956"/>
          </a:xfrm>
        </p:grpSpPr>
        <p:sp>
          <p:nvSpPr>
            <p:cNvPr id="1035" name="Rectangle 29"/>
            <p:cNvSpPr>
              <a:spLocks noChangeArrowheads="1"/>
            </p:cNvSpPr>
            <p:nvPr/>
          </p:nvSpPr>
          <p:spPr bwMode="auto">
            <a:xfrm>
              <a:off x="4357688" y="5415243"/>
              <a:ext cx="231121"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No.</a:t>
              </a:r>
              <a:endParaRPr lang="en-US" altLang="en-US" sz="1588" dirty="0"/>
            </a:p>
          </p:txBody>
        </p:sp>
        <p:sp>
          <p:nvSpPr>
            <p:cNvPr id="1036" name="Rectangle 30"/>
            <p:cNvSpPr>
              <a:spLocks noChangeArrowheads="1"/>
            </p:cNvSpPr>
            <p:nvPr/>
          </p:nvSpPr>
          <p:spPr bwMode="auto">
            <a:xfrm>
              <a:off x="4621027" y="5415243"/>
              <a:ext cx="78441"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a</a:t>
              </a:r>
              <a:endParaRPr lang="en-US" altLang="en-US" sz="1588" dirty="0"/>
            </a:p>
          </p:txBody>
        </p:sp>
        <p:sp>
          <p:nvSpPr>
            <p:cNvPr id="1037" name="Rectangle 31"/>
            <p:cNvSpPr>
              <a:spLocks noChangeArrowheads="1"/>
            </p:cNvSpPr>
            <p:nvPr/>
          </p:nvSpPr>
          <p:spPr bwMode="auto">
            <a:xfrm>
              <a:off x="4699468" y="5415243"/>
              <a:ext cx="355787"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t Risk</a:t>
              </a:r>
              <a:endParaRPr lang="en-US" altLang="en-US" sz="1588" dirty="0"/>
            </a:p>
          </p:txBody>
        </p:sp>
        <p:sp>
          <p:nvSpPr>
            <p:cNvPr id="1038" name="Rectangle 32"/>
            <p:cNvSpPr>
              <a:spLocks noChangeArrowheads="1"/>
            </p:cNvSpPr>
            <p:nvPr/>
          </p:nvSpPr>
          <p:spPr bwMode="auto">
            <a:xfrm>
              <a:off x="4357688" y="5597319"/>
              <a:ext cx="1465145" cy="16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059" b="1" dirty="0">
                  <a:latin typeface="Calibri" pitchFamily="34" charset="0"/>
                </a:rPr>
                <a:t>Benralizumab 30 mg Q4W</a:t>
              </a:r>
              <a:endParaRPr lang="en-US" altLang="en-US" sz="1588" dirty="0"/>
            </a:p>
          </p:txBody>
        </p:sp>
        <p:sp>
          <p:nvSpPr>
            <p:cNvPr id="1039" name="Rectangle 33"/>
            <p:cNvSpPr>
              <a:spLocks noChangeArrowheads="1"/>
            </p:cNvSpPr>
            <p:nvPr/>
          </p:nvSpPr>
          <p:spPr bwMode="auto">
            <a:xfrm>
              <a:off x="4573402" y="5597339"/>
              <a:ext cx="65" cy="24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endParaRPr lang="en-US" altLang="en-US" sz="1588" dirty="0"/>
            </a:p>
          </p:txBody>
        </p:sp>
        <p:sp>
          <p:nvSpPr>
            <p:cNvPr id="1048" name="Rectangle 42"/>
            <p:cNvSpPr>
              <a:spLocks noChangeArrowheads="1"/>
            </p:cNvSpPr>
            <p:nvPr/>
          </p:nvSpPr>
          <p:spPr bwMode="auto">
            <a:xfrm>
              <a:off x="4357688" y="5919508"/>
              <a:ext cx="444033" cy="16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059" b="1" dirty="0">
                  <a:latin typeface="Calibri" pitchFamily="34" charset="0"/>
                </a:rPr>
                <a:t>Placebo</a:t>
              </a:r>
              <a:endParaRPr lang="en-US" altLang="en-US" sz="1588" dirty="0"/>
            </a:p>
          </p:txBody>
        </p:sp>
        <p:sp>
          <p:nvSpPr>
            <p:cNvPr id="1064" name="Rectangle 58"/>
            <p:cNvSpPr>
              <a:spLocks noChangeArrowheads="1"/>
            </p:cNvSpPr>
            <p:nvPr/>
          </p:nvSpPr>
          <p:spPr bwMode="auto">
            <a:xfrm>
              <a:off x="6559644" y="5902699"/>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68</a:t>
              </a:r>
              <a:endParaRPr lang="en-US" altLang="en-US" sz="1588" dirty="0"/>
            </a:p>
          </p:txBody>
        </p:sp>
        <p:sp>
          <p:nvSpPr>
            <p:cNvPr id="1065" name="Rectangle 59"/>
            <p:cNvSpPr>
              <a:spLocks noChangeArrowheads="1"/>
            </p:cNvSpPr>
            <p:nvPr/>
          </p:nvSpPr>
          <p:spPr bwMode="auto">
            <a:xfrm>
              <a:off x="6007755" y="5902699"/>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75</a:t>
              </a:r>
              <a:endParaRPr lang="en-US" altLang="en-US" sz="1588" dirty="0"/>
            </a:p>
          </p:txBody>
        </p:sp>
        <p:sp>
          <p:nvSpPr>
            <p:cNvPr id="1066" name="Rectangle 60"/>
            <p:cNvSpPr>
              <a:spLocks noChangeArrowheads="1"/>
            </p:cNvSpPr>
            <p:nvPr/>
          </p:nvSpPr>
          <p:spPr bwMode="auto">
            <a:xfrm>
              <a:off x="7114336" y="5902699"/>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64</a:t>
              </a:r>
              <a:endParaRPr lang="en-US" altLang="en-US" sz="1588" dirty="0"/>
            </a:p>
          </p:txBody>
        </p:sp>
        <p:sp>
          <p:nvSpPr>
            <p:cNvPr id="1067" name="Rectangle 61"/>
            <p:cNvSpPr>
              <a:spLocks noChangeArrowheads="1"/>
            </p:cNvSpPr>
            <p:nvPr/>
          </p:nvSpPr>
          <p:spPr bwMode="auto">
            <a:xfrm>
              <a:off x="7669027" y="5902699"/>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56</a:t>
              </a:r>
              <a:endParaRPr lang="en-US" altLang="en-US" sz="1588" dirty="0"/>
            </a:p>
          </p:txBody>
        </p:sp>
        <p:sp>
          <p:nvSpPr>
            <p:cNvPr id="1068" name="Rectangle 62"/>
            <p:cNvSpPr>
              <a:spLocks noChangeArrowheads="1"/>
            </p:cNvSpPr>
            <p:nvPr/>
          </p:nvSpPr>
          <p:spPr bwMode="auto">
            <a:xfrm>
              <a:off x="8218115" y="5902699"/>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45</a:t>
              </a:r>
              <a:endParaRPr lang="en-US" altLang="en-US" sz="1588" dirty="0"/>
            </a:p>
          </p:txBody>
        </p:sp>
        <p:sp>
          <p:nvSpPr>
            <p:cNvPr id="1069" name="Rectangle 63"/>
            <p:cNvSpPr>
              <a:spLocks noChangeArrowheads="1"/>
            </p:cNvSpPr>
            <p:nvPr/>
          </p:nvSpPr>
          <p:spPr bwMode="auto">
            <a:xfrm>
              <a:off x="8767203" y="5902699"/>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40</a:t>
              </a:r>
              <a:endParaRPr lang="en-US" altLang="en-US" sz="1588" dirty="0"/>
            </a:p>
          </p:txBody>
        </p:sp>
        <p:sp>
          <p:nvSpPr>
            <p:cNvPr id="1070" name="Rectangle 64"/>
            <p:cNvSpPr>
              <a:spLocks noChangeArrowheads="1"/>
            </p:cNvSpPr>
            <p:nvPr/>
          </p:nvSpPr>
          <p:spPr bwMode="auto">
            <a:xfrm>
              <a:off x="9321895" y="5902699"/>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37</a:t>
              </a:r>
              <a:endParaRPr lang="en-US" altLang="en-US" sz="1588" dirty="0"/>
            </a:p>
          </p:txBody>
        </p:sp>
        <p:sp>
          <p:nvSpPr>
            <p:cNvPr id="1071" name="Rectangle 65"/>
            <p:cNvSpPr>
              <a:spLocks noChangeArrowheads="1"/>
            </p:cNvSpPr>
            <p:nvPr/>
          </p:nvSpPr>
          <p:spPr bwMode="auto">
            <a:xfrm>
              <a:off x="9870983" y="5902699"/>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31</a:t>
              </a:r>
              <a:endParaRPr lang="en-US" altLang="en-US" sz="1588" dirty="0"/>
            </a:p>
          </p:txBody>
        </p:sp>
        <p:sp>
          <p:nvSpPr>
            <p:cNvPr id="1072" name="Rectangle 66"/>
            <p:cNvSpPr>
              <a:spLocks noChangeArrowheads="1"/>
            </p:cNvSpPr>
            <p:nvPr/>
          </p:nvSpPr>
          <p:spPr bwMode="auto">
            <a:xfrm>
              <a:off x="6559644" y="5729008"/>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68</a:t>
              </a:r>
              <a:endParaRPr lang="en-US" altLang="en-US" sz="1588" dirty="0"/>
            </a:p>
          </p:txBody>
        </p:sp>
        <p:sp>
          <p:nvSpPr>
            <p:cNvPr id="1073" name="Rectangle 67"/>
            <p:cNvSpPr>
              <a:spLocks noChangeArrowheads="1"/>
            </p:cNvSpPr>
            <p:nvPr/>
          </p:nvSpPr>
          <p:spPr bwMode="auto">
            <a:xfrm>
              <a:off x="6007755" y="5729008"/>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73</a:t>
              </a:r>
              <a:endParaRPr lang="en-US" altLang="en-US" sz="1588" dirty="0"/>
            </a:p>
          </p:txBody>
        </p:sp>
        <p:sp>
          <p:nvSpPr>
            <p:cNvPr id="1074" name="Rectangle 68"/>
            <p:cNvSpPr>
              <a:spLocks noChangeArrowheads="1"/>
            </p:cNvSpPr>
            <p:nvPr/>
          </p:nvSpPr>
          <p:spPr bwMode="auto">
            <a:xfrm>
              <a:off x="7114336" y="5729008"/>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66</a:t>
              </a:r>
              <a:endParaRPr lang="en-US" altLang="en-US" sz="1588" dirty="0"/>
            </a:p>
          </p:txBody>
        </p:sp>
        <p:sp>
          <p:nvSpPr>
            <p:cNvPr id="1075" name="Rectangle 69"/>
            <p:cNvSpPr>
              <a:spLocks noChangeArrowheads="1"/>
            </p:cNvSpPr>
            <p:nvPr/>
          </p:nvSpPr>
          <p:spPr bwMode="auto">
            <a:xfrm>
              <a:off x="7669027" y="5729008"/>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60</a:t>
              </a:r>
              <a:endParaRPr lang="en-US" altLang="en-US" sz="1588" dirty="0"/>
            </a:p>
          </p:txBody>
        </p:sp>
        <p:sp>
          <p:nvSpPr>
            <p:cNvPr id="1076" name="Rectangle 70"/>
            <p:cNvSpPr>
              <a:spLocks noChangeArrowheads="1"/>
            </p:cNvSpPr>
            <p:nvPr/>
          </p:nvSpPr>
          <p:spPr bwMode="auto">
            <a:xfrm>
              <a:off x="8218115" y="5729008"/>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58</a:t>
              </a:r>
              <a:endParaRPr lang="en-US" altLang="en-US" sz="1588" dirty="0"/>
            </a:p>
          </p:txBody>
        </p:sp>
        <p:sp>
          <p:nvSpPr>
            <p:cNvPr id="1077" name="Rectangle 71"/>
            <p:cNvSpPr>
              <a:spLocks noChangeArrowheads="1"/>
            </p:cNvSpPr>
            <p:nvPr/>
          </p:nvSpPr>
          <p:spPr bwMode="auto">
            <a:xfrm>
              <a:off x="8767203" y="5729008"/>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56</a:t>
              </a:r>
              <a:endParaRPr lang="en-US" altLang="en-US" sz="1588" dirty="0"/>
            </a:p>
          </p:txBody>
        </p:sp>
        <p:sp>
          <p:nvSpPr>
            <p:cNvPr id="1078" name="Rectangle 72"/>
            <p:cNvSpPr>
              <a:spLocks noChangeArrowheads="1"/>
            </p:cNvSpPr>
            <p:nvPr/>
          </p:nvSpPr>
          <p:spPr bwMode="auto">
            <a:xfrm>
              <a:off x="9321895" y="5729008"/>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55</a:t>
              </a:r>
              <a:endParaRPr lang="en-US" altLang="en-US" sz="1588" dirty="0"/>
            </a:p>
          </p:txBody>
        </p:sp>
        <p:sp>
          <p:nvSpPr>
            <p:cNvPr id="1079" name="Rectangle 73"/>
            <p:cNvSpPr>
              <a:spLocks noChangeArrowheads="1"/>
            </p:cNvSpPr>
            <p:nvPr/>
          </p:nvSpPr>
          <p:spPr bwMode="auto">
            <a:xfrm>
              <a:off x="9870983" y="5729008"/>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51</a:t>
              </a:r>
              <a:endParaRPr lang="en-US" altLang="en-US" sz="1588" dirty="0"/>
            </a:p>
          </p:txBody>
        </p:sp>
        <p:sp>
          <p:nvSpPr>
            <p:cNvPr id="1080" name="Rectangle 74"/>
            <p:cNvSpPr>
              <a:spLocks noChangeArrowheads="1"/>
            </p:cNvSpPr>
            <p:nvPr/>
          </p:nvSpPr>
          <p:spPr bwMode="auto">
            <a:xfrm>
              <a:off x="6559644" y="5574927"/>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69</a:t>
              </a:r>
              <a:endParaRPr lang="en-US" altLang="en-US" sz="1588" dirty="0"/>
            </a:p>
          </p:txBody>
        </p:sp>
        <p:sp>
          <p:nvSpPr>
            <p:cNvPr id="1081" name="Rectangle 75"/>
            <p:cNvSpPr>
              <a:spLocks noChangeArrowheads="1"/>
            </p:cNvSpPr>
            <p:nvPr/>
          </p:nvSpPr>
          <p:spPr bwMode="auto">
            <a:xfrm>
              <a:off x="6007755" y="5574927"/>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72</a:t>
              </a:r>
              <a:endParaRPr lang="en-US" altLang="en-US" sz="1588" dirty="0"/>
            </a:p>
          </p:txBody>
        </p:sp>
        <p:sp>
          <p:nvSpPr>
            <p:cNvPr id="1082" name="Rectangle 76"/>
            <p:cNvSpPr>
              <a:spLocks noChangeArrowheads="1"/>
            </p:cNvSpPr>
            <p:nvPr/>
          </p:nvSpPr>
          <p:spPr bwMode="auto">
            <a:xfrm>
              <a:off x="7114336" y="5574927"/>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68</a:t>
              </a:r>
              <a:endParaRPr lang="en-US" altLang="en-US" sz="1588" dirty="0"/>
            </a:p>
          </p:txBody>
        </p:sp>
        <p:sp>
          <p:nvSpPr>
            <p:cNvPr id="1083" name="Rectangle 77"/>
            <p:cNvSpPr>
              <a:spLocks noChangeArrowheads="1"/>
            </p:cNvSpPr>
            <p:nvPr/>
          </p:nvSpPr>
          <p:spPr bwMode="auto">
            <a:xfrm>
              <a:off x="7669027" y="5574927"/>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62</a:t>
              </a:r>
              <a:endParaRPr lang="en-US" altLang="en-US" sz="1588" dirty="0"/>
            </a:p>
          </p:txBody>
        </p:sp>
        <p:sp>
          <p:nvSpPr>
            <p:cNvPr id="1084" name="Rectangle 78"/>
            <p:cNvSpPr>
              <a:spLocks noChangeArrowheads="1"/>
            </p:cNvSpPr>
            <p:nvPr/>
          </p:nvSpPr>
          <p:spPr bwMode="auto">
            <a:xfrm>
              <a:off x="8218115" y="5574927"/>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61</a:t>
              </a:r>
              <a:endParaRPr lang="en-US" altLang="en-US" sz="1588" dirty="0"/>
            </a:p>
          </p:txBody>
        </p:sp>
        <p:sp>
          <p:nvSpPr>
            <p:cNvPr id="1085" name="Rectangle 79"/>
            <p:cNvSpPr>
              <a:spLocks noChangeArrowheads="1"/>
            </p:cNvSpPr>
            <p:nvPr/>
          </p:nvSpPr>
          <p:spPr bwMode="auto">
            <a:xfrm>
              <a:off x="8767203" y="5574927"/>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56</a:t>
              </a:r>
              <a:endParaRPr lang="en-US" altLang="en-US" sz="1588" dirty="0"/>
            </a:p>
          </p:txBody>
        </p:sp>
        <p:sp>
          <p:nvSpPr>
            <p:cNvPr id="1086" name="Rectangle 80"/>
            <p:cNvSpPr>
              <a:spLocks noChangeArrowheads="1"/>
            </p:cNvSpPr>
            <p:nvPr/>
          </p:nvSpPr>
          <p:spPr bwMode="auto">
            <a:xfrm>
              <a:off x="9321895" y="5574927"/>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51</a:t>
              </a:r>
              <a:endParaRPr lang="en-US" altLang="en-US" sz="1588" dirty="0"/>
            </a:p>
          </p:txBody>
        </p:sp>
        <p:sp>
          <p:nvSpPr>
            <p:cNvPr id="1087" name="Rectangle 81"/>
            <p:cNvSpPr>
              <a:spLocks noChangeArrowheads="1"/>
            </p:cNvSpPr>
            <p:nvPr/>
          </p:nvSpPr>
          <p:spPr bwMode="auto">
            <a:xfrm>
              <a:off x="9870983" y="5574927"/>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dirty="0">
                  <a:latin typeface="Calibri" pitchFamily="34" charset="0"/>
                </a:rPr>
                <a:t>45</a:t>
              </a:r>
              <a:endParaRPr lang="en-US" altLang="en-US" sz="1588" dirty="0"/>
            </a:p>
          </p:txBody>
        </p:sp>
        <p:sp>
          <p:nvSpPr>
            <p:cNvPr id="96" name="Rectangle 32">
              <a:extLst>
                <a:ext uri="{FF2B5EF4-FFF2-40B4-BE49-F238E27FC236}">
                  <a16:creationId xmlns:a16="http://schemas.microsoft.com/office/drawing/2014/main" id="{261A639F-7E7A-48D3-A41C-68FBC542168A}"/>
                </a:ext>
              </a:extLst>
            </p:cNvPr>
            <p:cNvSpPr>
              <a:spLocks noChangeArrowheads="1"/>
            </p:cNvSpPr>
            <p:nvPr/>
          </p:nvSpPr>
          <p:spPr bwMode="auto">
            <a:xfrm>
              <a:off x="4357687" y="5749719"/>
              <a:ext cx="1465145" cy="16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059" b="1" dirty="0">
                  <a:latin typeface="Calibri" pitchFamily="34" charset="0"/>
                </a:rPr>
                <a:t>Benralizumab 30 mg Q8W</a:t>
              </a:r>
              <a:endParaRPr lang="en-US" altLang="en-US" sz="1588" dirty="0"/>
            </a:p>
          </p:txBody>
        </p:sp>
      </p:grpSp>
      <p:sp>
        <p:nvSpPr>
          <p:cNvPr id="1091" name="Line 85"/>
          <p:cNvSpPr>
            <a:spLocks noChangeShapeType="1"/>
          </p:cNvSpPr>
          <p:nvPr/>
        </p:nvSpPr>
        <p:spPr bwMode="auto">
          <a:xfrm>
            <a:off x="3545262" y="454118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1092" name="Line 86"/>
          <p:cNvSpPr>
            <a:spLocks noChangeShapeType="1"/>
          </p:cNvSpPr>
          <p:nvPr/>
        </p:nvSpPr>
        <p:spPr bwMode="auto">
          <a:xfrm>
            <a:off x="3545262" y="4541184"/>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2" name="Title 1"/>
          <p:cNvSpPr>
            <a:spLocks noGrp="1"/>
          </p:cNvSpPr>
          <p:nvPr>
            <p:ph type="title"/>
          </p:nvPr>
        </p:nvSpPr>
        <p:spPr>
          <a:xfrm>
            <a:off x="209552" y="220504"/>
            <a:ext cx="11618768" cy="838200"/>
          </a:xfrm>
        </p:spPr>
        <p:txBody>
          <a:bodyPr>
            <a:normAutofit/>
          </a:bodyPr>
          <a:lstStyle/>
          <a:p>
            <a:r>
              <a:rPr lang="en-US" sz="3600" dirty="0">
                <a:solidFill>
                  <a:schemeClr val="tx1"/>
                </a:solidFill>
              </a:rPr>
              <a:t>Benralizumab: Longer Time to Asthma Exacerbation </a:t>
            </a:r>
          </a:p>
        </p:txBody>
      </p:sp>
      <p:sp>
        <p:nvSpPr>
          <p:cNvPr id="5" name="TextBox 4"/>
          <p:cNvSpPr txBox="1"/>
          <p:nvPr/>
        </p:nvSpPr>
        <p:spPr>
          <a:xfrm>
            <a:off x="431289" y="1515131"/>
            <a:ext cx="4003578" cy="3477875"/>
          </a:xfrm>
          <a:prstGeom prst="rect">
            <a:avLst/>
          </a:prstGeom>
          <a:noFill/>
        </p:spPr>
        <p:txBody>
          <a:bodyPr wrap="square" rtlCol="0">
            <a:spAutoFit/>
          </a:bodyPr>
          <a:lstStyle/>
          <a:p>
            <a:pPr marL="252146" indent="-252146">
              <a:buFont typeface="Arial" panose="020B0604020202020204" pitchFamily="34" charset="0"/>
              <a:buChar char="•"/>
            </a:pPr>
            <a:r>
              <a:rPr lang="en-US" sz="2000" dirty="0"/>
              <a:t>Benralizu­mab administered every 4 weeks was associated with a longer time to the first exacerbation than placebo (HR, 0.39; 95% CI, 0.22 to 0.66; </a:t>
            </a:r>
            <a:r>
              <a:rPr lang="en-US" sz="2000" i="1" dirty="0"/>
              <a:t>P</a:t>
            </a:r>
            <a:r>
              <a:rPr lang="en-US" sz="2000" dirty="0"/>
              <a:t>&lt;.001)</a:t>
            </a:r>
          </a:p>
          <a:p>
            <a:pPr marL="252146" indent="-252146">
              <a:buFont typeface="Arial" panose="020B0604020202020204" pitchFamily="34" charset="0"/>
              <a:buChar char="•"/>
            </a:pPr>
            <a:endParaRPr lang="en-US" sz="2000" dirty="0"/>
          </a:p>
          <a:p>
            <a:pPr marL="252146" indent="-252146">
              <a:buFont typeface="Arial" panose="020B0604020202020204" pitchFamily="34" charset="0"/>
              <a:buChar char="•"/>
            </a:pPr>
            <a:r>
              <a:rPr lang="en-US" sz="2000" dirty="0"/>
              <a:t>Benralizumab administered every </a:t>
            </a:r>
            <a:br>
              <a:rPr lang="en-US" sz="2000" dirty="0"/>
            </a:br>
            <a:r>
              <a:rPr lang="en-US" sz="2000" dirty="0"/>
              <a:t>8 weeks was also associated with a longer time to the first exacerbation than placebo (HR, 0.32; 95% CI, 0.17 to 0.57; </a:t>
            </a:r>
            <a:r>
              <a:rPr lang="en-US" sz="2000" i="1" dirty="0"/>
              <a:t>P</a:t>
            </a:r>
            <a:r>
              <a:rPr lang="en-US" sz="2000" dirty="0"/>
              <a:t>&lt;.001)</a:t>
            </a:r>
          </a:p>
        </p:txBody>
      </p:sp>
      <p:sp>
        <p:nvSpPr>
          <p:cNvPr id="7" name="TextBox 6"/>
          <p:cNvSpPr txBox="1"/>
          <p:nvPr/>
        </p:nvSpPr>
        <p:spPr>
          <a:xfrm>
            <a:off x="6053954" y="1067605"/>
            <a:ext cx="4179794" cy="336695"/>
          </a:xfrm>
          <a:prstGeom prst="rect">
            <a:avLst/>
          </a:prstGeom>
          <a:noFill/>
        </p:spPr>
        <p:txBody>
          <a:bodyPr wrap="square" rtlCol="0">
            <a:spAutoFit/>
          </a:bodyPr>
          <a:lstStyle/>
          <a:p>
            <a:pPr algn="ctr"/>
            <a:r>
              <a:rPr lang="en-US" sz="1588" b="1" dirty="0"/>
              <a:t>Time to First Asthma Exacerbation</a:t>
            </a:r>
          </a:p>
        </p:txBody>
      </p:sp>
      <p:grpSp>
        <p:nvGrpSpPr>
          <p:cNvPr id="4" name="Group 3">
            <a:extLst>
              <a:ext uri="{FF2B5EF4-FFF2-40B4-BE49-F238E27FC236}">
                <a16:creationId xmlns:a16="http://schemas.microsoft.com/office/drawing/2014/main" id="{9189BDCC-7394-4AF1-81B2-9381A65069E5}"/>
              </a:ext>
            </a:extLst>
          </p:cNvPr>
          <p:cNvGrpSpPr/>
          <p:nvPr/>
        </p:nvGrpSpPr>
        <p:grpSpPr>
          <a:xfrm>
            <a:off x="5393518" y="1453046"/>
            <a:ext cx="5685599" cy="3502089"/>
            <a:chOff x="5393519" y="1933015"/>
            <a:chExt cx="4957444" cy="3369628"/>
          </a:xfrm>
        </p:grpSpPr>
        <p:sp>
          <p:nvSpPr>
            <p:cNvPr id="19" name="Freeform 6"/>
            <p:cNvSpPr>
              <a:spLocks/>
            </p:cNvSpPr>
            <p:nvPr/>
          </p:nvSpPr>
          <p:spPr bwMode="auto">
            <a:xfrm>
              <a:off x="6021762" y="2033868"/>
              <a:ext cx="4224618" cy="2683809"/>
            </a:xfrm>
            <a:custGeom>
              <a:avLst/>
              <a:gdLst>
                <a:gd name="T0" fmla="*/ 0 w 3016"/>
                <a:gd name="T1" fmla="*/ 0 h 1916"/>
                <a:gd name="T2" fmla="*/ 42 w 3016"/>
                <a:gd name="T3" fmla="*/ 0 h 1916"/>
                <a:gd name="T4" fmla="*/ 42 w 3016"/>
                <a:gd name="T5" fmla="*/ 1916 h 1916"/>
                <a:gd name="T6" fmla="*/ 3016 w 3016"/>
                <a:gd name="T7" fmla="*/ 1916 h 1916"/>
              </a:gdLst>
              <a:ahLst/>
              <a:cxnLst>
                <a:cxn ang="0">
                  <a:pos x="T0" y="T1"/>
                </a:cxn>
                <a:cxn ang="0">
                  <a:pos x="T2" y="T3"/>
                </a:cxn>
                <a:cxn ang="0">
                  <a:pos x="T4" y="T5"/>
                </a:cxn>
                <a:cxn ang="0">
                  <a:pos x="T6" y="T7"/>
                </a:cxn>
              </a:cxnLst>
              <a:rect l="0" t="0" r="r" b="b"/>
              <a:pathLst>
                <a:path w="3016" h="1916">
                  <a:moveTo>
                    <a:pt x="0" y="0"/>
                  </a:moveTo>
                  <a:lnTo>
                    <a:pt x="42" y="0"/>
                  </a:lnTo>
                  <a:lnTo>
                    <a:pt x="42" y="1916"/>
                  </a:lnTo>
                  <a:lnTo>
                    <a:pt x="3016" y="1916"/>
                  </a:lnTo>
                </a:path>
              </a:pathLst>
            </a:custGeom>
            <a:noFill/>
            <a:ln w="28575">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0" name="Rectangle 7"/>
            <p:cNvSpPr>
              <a:spLocks noChangeArrowheads="1"/>
            </p:cNvSpPr>
            <p:nvPr/>
          </p:nvSpPr>
          <p:spPr bwMode="auto">
            <a:xfrm>
              <a:off x="5755622" y="1933015"/>
              <a:ext cx="240926"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100</a:t>
              </a:r>
              <a:endParaRPr lang="en-US" altLang="en-US" sz="1588" dirty="0"/>
            </a:p>
          </p:txBody>
        </p:sp>
        <p:sp>
          <p:nvSpPr>
            <p:cNvPr id="21" name="Line 8"/>
            <p:cNvSpPr>
              <a:spLocks noChangeShapeType="1"/>
            </p:cNvSpPr>
            <p:nvPr/>
          </p:nvSpPr>
          <p:spPr bwMode="auto">
            <a:xfrm>
              <a:off x="6021762" y="2302809"/>
              <a:ext cx="58831"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2" name="Rectangle 9"/>
            <p:cNvSpPr>
              <a:spLocks noChangeArrowheads="1"/>
            </p:cNvSpPr>
            <p:nvPr/>
          </p:nvSpPr>
          <p:spPr bwMode="auto">
            <a:xfrm>
              <a:off x="5834064" y="2201956"/>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90</a:t>
              </a:r>
              <a:endParaRPr lang="en-US" altLang="en-US" sz="1588" dirty="0"/>
            </a:p>
          </p:txBody>
        </p:sp>
        <p:sp>
          <p:nvSpPr>
            <p:cNvPr id="23" name="Line 10"/>
            <p:cNvSpPr>
              <a:spLocks noChangeShapeType="1"/>
            </p:cNvSpPr>
            <p:nvPr/>
          </p:nvSpPr>
          <p:spPr bwMode="auto">
            <a:xfrm>
              <a:off x="6021762" y="2568949"/>
              <a:ext cx="58831"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4" name="Rectangle 11"/>
            <p:cNvSpPr>
              <a:spLocks noChangeArrowheads="1"/>
            </p:cNvSpPr>
            <p:nvPr/>
          </p:nvSpPr>
          <p:spPr bwMode="auto">
            <a:xfrm>
              <a:off x="5834064" y="2468096"/>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80</a:t>
              </a:r>
              <a:endParaRPr lang="en-US" altLang="en-US" sz="1588" dirty="0"/>
            </a:p>
          </p:txBody>
        </p:sp>
        <p:sp>
          <p:nvSpPr>
            <p:cNvPr id="25" name="Line 12"/>
            <p:cNvSpPr>
              <a:spLocks noChangeShapeType="1"/>
            </p:cNvSpPr>
            <p:nvPr/>
          </p:nvSpPr>
          <p:spPr bwMode="auto">
            <a:xfrm>
              <a:off x="6021762" y="2840692"/>
              <a:ext cx="58831"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6" name="Rectangle 13"/>
            <p:cNvSpPr>
              <a:spLocks noChangeArrowheads="1"/>
            </p:cNvSpPr>
            <p:nvPr/>
          </p:nvSpPr>
          <p:spPr bwMode="auto">
            <a:xfrm>
              <a:off x="5834064" y="2739839"/>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70</a:t>
              </a:r>
              <a:endParaRPr lang="en-US" altLang="en-US" sz="1588" dirty="0"/>
            </a:p>
          </p:txBody>
        </p:sp>
        <p:sp>
          <p:nvSpPr>
            <p:cNvPr id="27" name="Line 14"/>
            <p:cNvSpPr>
              <a:spLocks noChangeShapeType="1"/>
            </p:cNvSpPr>
            <p:nvPr/>
          </p:nvSpPr>
          <p:spPr bwMode="auto">
            <a:xfrm>
              <a:off x="6021762" y="3104030"/>
              <a:ext cx="58831"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28" name="Rectangle 15"/>
            <p:cNvSpPr>
              <a:spLocks noChangeArrowheads="1"/>
            </p:cNvSpPr>
            <p:nvPr/>
          </p:nvSpPr>
          <p:spPr bwMode="auto">
            <a:xfrm>
              <a:off x="5834064" y="3003177"/>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60</a:t>
              </a:r>
              <a:endParaRPr lang="en-US" altLang="en-US" sz="1588" dirty="0"/>
            </a:p>
          </p:txBody>
        </p:sp>
        <p:sp>
          <p:nvSpPr>
            <p:cNvPr id="29" name="Line 16"/>
            <p:cNvSpPr>
              <a:spLocks noChangeShapeType="1"/>
            </p:cNvSpPr>
            <p:nvPr/>
          </p:nvSpPr>
          <p:spPr bwMode="auto">
            <a:xfrm>
              <a:off x="6021762" y="3384177"/>
              <a:ext cx="58831"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30" name="Rectangle 17"/>
            <p:cNvSpPr>
              <a:spLocks noChangeArrowheads="1"/>
            </p:cNvSpPr>
            <p:nvPr/>
          </p:nvSpPr>
          <p:spPr bwMode="auto">
            <a:xfrm>
              <a:off x="5834064" y="3283324"/>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50</a:t>
              </a:r>
              <a:endParaRPr lang="en-US" altLang="en-US" sz="1588" dirty="0"/>
            </a:p>
          </p:txBody>
        </p:sp>
        <p:sp>
          <p:nvSpPr>
            <p:cNvPr id="31" name="Line 18"/>
            <p:cNvSpPr>
              <a:spLocks noChangeShapeType="1"/>
            </p:cNvSpPr>
            <p:nvPr/>
          </p:nvSpPr>
          <p:spPr bwMode="auto">
            <a:xfrm>
              <a:off x="6021762" y="3647515"/>
              <a:ext cx="58831"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1024" name="Rectangle 19"/>
            <p:cNvSpPr>
              <a:spLocks noChangeArrowheads="1"/>
            </p:cNvSpPr>
            <p:nvPr/>
          </p:nvSpPr>
          <p:spPr bwMode="auto">
            <a:xfrm>
              <a:off x="5834064" y="3546662"/>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40</a:t>
              </a:r>
              <a:endParaRPr lang="en-US" altLang="en-US" sz="1588" dirty="0"/>
            </a:p>
          </p:txBody>
        </p:sp>
        <p:sp>
          <p:nvSpPr>
            <p:cNvPr id="1025" name="Line 20"/>
            <p:cNvSpPr>
              <a:spLocks noChangeShapeType="1"/>
            </p:cNvSpPr>
            <p:nvPr/>
          </p:nvSpPr>
          <p:spPr bwMode="auto">
            <a:xfrm>
              <a:off x="6021762" y="3922059"/>
              <a:ext cx="58831"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1027" name="Rectangle 21"/>
            <p:cNvSpPr>
              <a:spLocks noChangeArrowheads="1"/>
            </p:cNvSpPr>
            <p:nvPr/>
          </p:nvSpPr>
          <p:spPr bwMode="auto">
            <a:xfrm>
              <a:off x="5834064" y="3821206"/>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30</a:t>
              </a:r>
              <a:endParaRPr lang="en-US" altLang="en-US" sz="1588" dirty="0"/>
            </a:p>
          </p:txBody>
        </p:sp>
        <p:sp>
          <p:nvSpPr>
            <p:cNvPr id="1028" name="Line 22"/>
            <p:cNvSpPr>
              <a:spLocks noChangeShapeType="1"/>
            </p:cNvSpPr>
            <p:nvPr/>
          </p:nvSpPr>
          <p:spPr bwMode="auto">
            <a:xfrm>
              <a:off x="6021762" y="4185397"/>
              <a:ext cx="58831"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1029" name="Rectangle 23"/>
            <p:cNvSpPr>
              <a:spLocks noChangeArrowheads="1"/>
            </p:cNvSpPr>
            <p:nvPr/>
          </p:nvSpPr>
          <p:spPr bwMode="auto">
            <a:xfrm>
              <a:off x="5834064" y="4084545"/>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20</a:t>
              </a:r>
              <a:endParaRPr lang="en-US" altLang="en-US" sz="1588" dirty="0"/>
            </a:p>
          </p:txBody>
        </p:sp>
        <p:sp>
          <p:nvSpPr>
            <p:cNvPr id="1030" name="Line 24"/>
            <p:cNvSpPr>
              <a:spLocks noChangeShapeType="1"/>
            </p:cNvSpPr>
            <p:nvPr/>
          </p:nvSpPr>
          <p:spPr bwMode="auto">
            <a:xfrm>
              <a:off x="6021762" y="4454339"/>
              <a:ext cx="58831"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1031" name="Rectangle 25"/>
            <p:cNvSpPr>
              <a:spLocks noChangeArrowheads="1"/>
            </p:cNvSpPr>
            <p:nvPr/>
          </p:nvSpPr>
          <p:spPr bwMode="auto">
            <a:xfrm>
              <a:off x="5834064" y="4353486"/>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10</a:t>
              </a:r>
              <a:endParaRPr lang="en-US" altLang="en-US" sz="1588" dirty="0"/>
            </a:p>
          </p:txBody>
        </p:sp>
        <p:sp>
          <p:nvSpPr>
            <p:cNvPr id="1032" name="Line 26"/>
            <p:cNvSpPr>
              <a:spLocks noChangeShapeType="1"/>
            </p:cNvSpPr>
            <p:nvPr/>
          </p:nvSpPr>
          <p:spPr bwMode="auto">
            <a:xfrm>
              <a:off x="6021762" y="4717677"/>
              <a:ext cx="58831" cy="0"/>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1033" name="Line 27"/>
            <p:cNvSpPr>
              <a:spLocks noChangeShapeType="1"/>
            </p:cNvSpPr>
            <p:nvPr/>
          </p:nvSpPr>
          <p:spPr bwMode="auto">
            <a:xfrm flipV="1">
              <a:off x="6083394" y="4720478"/>
              <a:ext cx="0" cy="58831"/>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1034" name="Rectangle 28"/>
            <p:cNvSpPr>
              <a:spLocks noChangeArrowheads="1"/>
            </p:cNvSpPr>
            <p:nvPr/>
          </p:nvSpPr>
          <p:spPr bwMode="auto">
            <a:xfrm>
              <a:off x="5915306" y="4616824"/>
              <a:ext cx="79842"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0</a:t>
              </a:r>
              <a:endParaRPr lang="en-US" altLang="en-US" sz="1588" dirty="0"/>
            </a:p>
          </p:txBody>
        </p:sp>
        <p:sp>
          <p:nvSpPr>
            <p:cNvPr id="1049" name="Line 43"/>
            <p:cNvSpPr>
              <a:spLocks noChangeShapeType="1"/>
            </p:cNvSpPr>
            <p:nvPr/>
          </p:nvSpPr>
          <p:spPr bwMode="auto">
            <a:xfrm flipV="1">
              <a:off x="6638086" y="4720478"/>
              <a:ext cx="0" cy="58831"/>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1050" name="Rectangle 44"/>
            <p:cNvSpPr>
              <a:spLocks noChangeArrowheads="1"/>
            </p:cNvSpPr>
            <p:nvPr/>
          </p:nvSpPr>
          <p:spPr bwMode="auto">
            <a:xfrm>
              <a:off x="6598865" y="4773706"/>
              <a:ext cx="79842"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4</a:t>
              </a:r>
              <a:endParaRPr lang="en-US" altLang="en-US" sz="1588" dirty="0"/>
            </a:p>
          </p:txBody>
        </p:sp>
        <p:sp>
          <p:nvSpPr>
            <p:cNvPr id="1051" name="Rectangle 45"/>
            <p:cNvSpPr>
              <a:spLocks noChangeArrowheads="1"/>
            </p:cNvSpPr>
            <p:nvPr/>
          </p:nvSpPr>
          <p:spPr bwMode="auto">
            <a:xfrm>
              <a:off x="6046975" y="4773706"/>
              <a:ext cx="79842"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0</a:t>
              </a:r>
              <a:endParaRPr lang="en-US" altLang="en-US" sz="1588" dirty="0"/>
            </a:p>
          </p:txBody>
        </p:sp>
        <p:sp>
          <p:nvSpPr>
            <p:cNvPr id="1052" name="Line 46"/>
            <p:cNvSpPr>
              <a:spLocks noChangeShapeType="1"/>
            </p:cNvSpPr>
            <p:nvPr/>
          </p:nvSpPr>
          <p:spPr bwMode="auto">
            <a:xfrm flipV="1">
              <a:off x="7192777" y="4720478"/>
              <a:ext cx="0" cy="58831"/>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1053" name="Rectangle 47"/>
            <p:cNvSpPr>
              <a:spLocks noChangeArrowheads="1"/>
            </p:cNvSpPr>
            <p:nvPr/>
          </p:nvSpPr>
          <p:spPr bwMode="auto">
            <a:xfrm>
              <a:off x="7153556" y="4773706"/>
              <a:ext cx="79842"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8</a:t>
              </a:r>
              <a:endParaRPr lang="en-US" altLang="en-US" sz="1588" dirty="0"/>
            </a:p>
          </p:txBody>
        </p:sp>
        <p:sp>
          <p:nvSpPr>
            <p:cNvPr id="1054" name="Line 48"/>
            <p:cNvSpPr>
              <a:spLocks noChangeShapeType="1"/>
            </p:cNvSpPr>
            <p:nvPr/>
          </p:nvSpPr>
          <p:spPr bwMode="auto">
            <a:xfrm flipV="1">
              <a:off x="7747468" y="4720478"/>
              <a:ext cx="0" cy="58831"/>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1055" name="Rectangle 49"/>
            <p:cNvSpPr>
              <a:spLocks noChangeArrowheads="1"/>
            </p:cNvSpPr>
            <p:nvPr/>
          </p:nvSpPr>
          <p:spPr bwMode="auto">
            <a:xfrm>
              <a:off x="7669027" y="4773706"/>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12</a:t>
              </a:r>
              <a:endParaRPr lang="en-US" altLang="en-US" sz="1588" dirty="0"/>
            </a:p>
          </p:txBody>
        </p:sp>
        <p:sp>
          <p:nvSpPr>
            <p:cNvPr id="1056" name="Line 50"/>
            <p:cNvSpPr>
              <a:spLocks noChangeShapeType="1"/>
            </p:cNvSpPr>
            <p:nvPr/>
          </p:nvSpPr>
          <p:spPr bwMode="auto">
            <a:xfrm flipV="1">
              <a:off x="8296556" y="4720478"/>
              <a:ext cx="0" cy="58831"/>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1057" name="Rectangle 51"/>
            <p:cNvSpPr>
              <a:spLocks noChangeArrowheads="1"/>
            </p:cNvSpPr>
            <p:nvPr/>
          </p:nvSpPr>
          <p:spPr bwMode="auto">
            <a:xfrm>
              <a:off x="8218115" y="4773706"/>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16</a:t>
              </a:r>
              <a:endParaRPr lang="en-US" altLang="en-US" sz="1588" dirty="0"/>
            </a:p>
          </p:txBody>
        </p:sp>
        <p:sp>
          <p:nvSpPr>
            <p:cNvPr id="1058" name="Line 52"/>
            <p:cNvSpPr>
              <a:spLocks noChangeShapeType="1"/>
            </p:cNvSpPr>
            <p:nvPr/>
          </p:nvSpPr>
          <p:spPr bwMode="auto">
            <a:xfrm flipV="1">
              <a:off x="8848446" y="4720478"/>
              <a:ext cx="0" cy="58831"/>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1059" name="Rectangle 53"/>
            <p:cNvSpPr>
              <a:spLocks noChangeArrowheads="1"/>
            </p:cNvSpPr>
            <p:nvPr/>
          </p:nvSpPr>
          <p:spPr bwMode="auto">
            <a:xfrm>
              <a:off x="8767203" y="4773706"/>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20</a:t>
              </a:r>
              <a:endParaRPr lang="en-US" altLang="en-US" sz="1588" dirty="0"/>
            </a:p>
          </p:txBody>
        </p:sp>
        <p:sp>
          <p:nvSpPr>
            <p:cNvPr id="1060" name="Line 54"/>
            <p:cNvSpPr>
              <a:spLocks noChangeShapeType="1"/>
            </p:cNvSpPr>
            <p:nvPr/>
          </p:nvSpPr>
          <p:spPr bwMode="auto">
            <a:xfrm flipV="1">
              <a:off x="9403137" y="4720478"/>
              <a:ext cx="0" cy="58831"/>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1061" name="Rectangle 55"/>
            <p:cNvSpPr>
              <a:spLocks noChangeArrowheads="1"/>
            </p:cNvSpPr>
            <p:nvPr/>
          </p:nvSpPr>
          <p:spPr bwMode="auto">
            <a:xfrm>
              <a:off x="9321895" y="4773706"/>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24</a:t>
              </a:r>
              <a:endParaRPr lang="en-US" altLang="en-US" sz="1588" dirty="0"/>
            </a:p>
          </p:txBody>
        </p:sp>
        <p:sp>
          <p:nvSpPr>
            <p:cNvPr id="1062" name="Line 56"/>
            <p:cNvSpPr>
              <a:spLocks noChangeShapeType="1"/>
            </p:cNvSpPr>
            <p:nvPr/>
          </p:nvSpPr>
          <p:spPr bwMode="auto">
            <a:xfrm flipV="1">
              <a:off x="9952225" y="4720478"/>
              <a:ext cx="0" cy="58831"/>
            </a:xfrm>
            <a:prstGeom prst="line">
              <a:avLst/>
            </a:prstGeom>
            <a:noFill/>
            <a:ln w="2857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1063" name="Rectangle 57"/>
            <p:cNvSpPr>
              <a:spLocks noChangeArrowheads="1"/>
            </p:cNvSpPr>
            <p:nvPr/>
          </p:nvSpPr>
          <p:spPr bwMode="auto">
            <a:xfrm>
              <a:off x="9870983" y="4773706"/>
              <a:ext cx="159684"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defTabSz="806867"/>
              <a:r>
                <a:rPr lang="en-US" altLang="en-US" sz="1235" b="1" dirty="0">
                  <a:latin typeface="Calibri" pitchFamily="34" charset="0"/>
                </a:rPr>
                <a:t>28</a:t>
              </a:r>
              <a:endParaRPr lang="en-US" altLang="en-US" sz="1588" dirty="0"/>
            </a:p>
          </p:txBody>
        </p:sp>
        <p:sp>
          <p:nvSpPr>
            <p:cNvPr id="1088" name="Freeform 82"/>
            <p:cNvSpPr>
              <a:spLocks/>
            </p:cNvSpPr>
            <p:nvPr/>
          </p:nvSpPr>
          <p:spPr bwMode="auto">
            <a:xfrm>
              <a:off x="6203858" y="3319743"/>
              <a:ext cx="4073338" cy="1389529"/>
            </a:xfrm>
            <a:custGeom>
              <a:avLst/>
              <a:gdLst>
                <a:gd name="T0" fmla="*/ 0 w 2908"/>
                <a:gd name="T1" fmla="*/ 966 h 992"/>
                <a:gd name="T2" fmla="*/ 46 w 2908"/>
                <a:gd name="T3" fmla="*/ 944 h 992"/>
                <a:gd name="T4" fmla="*/ 126 w 2908"/>
                <a:gd name="T5" fmla="*/ 922 h 992"/>
                <a:gd name="T6" fmla="*/ 180 w 2908"/>
                <a:gd name="T7" fmla="*/ 904 h 992"/>
                <a:gd name="T8" fmla="*/ 202 w 2908"/>
                <a:gd name="T9" fmla="*/ 870 h 992"/>
                <a:gd name="T10" fmla="*/ 224 w 2908"/>
                <a:gd name="T11" fmla="*/ 844 h 992"/>
                <a:gd name="T12" fmla="*/ 284 w 2908"/>
                <a:gd name="T13" fmla="*/ 816 h 992"/>
                <a:gd name="T14" fmla="*/ 386 w 2908"/>
                <a:gd name="T15" fmla="*/ 796 h 992"/>
                <a:gd name="T16" fmla="*/ 514 w 2908"/>
                <a:gd name="T17" fmla="*/ 772 h 992"/>
                <a:gd name="T18" fmla="*/ 602 w 2908"/>
                <a:gd name="T19" fmla="*/ 738 h 992"/>
                <a:gd name="T20" fmla="*/ 638 w 2908"/>
                <a:gd name="T21" fmla="*/ 718 h 992"/>
                <a:gd name="T22" fmla="*/ 708 w 2908"/>
                <a:gd name="T23" fmla="*/ 672 h 992"/>
                <a:gd name="T24" fmla="*/ 724 w 2908"/>
                <a:gd name="T25" fmla="*/ 638 h 992"/>
                <a:gd name="T26" fmla="*/ 804 w 2908"/>
                <a:gd name="T27" fmla="*/ 616 h 992"/>
                <a:gd name="T28" fmla="*/ 834 w 2908"/>
                <a:gd name="T29" fmla="*/ 590 h 992"/>
                <a:gd name="T30" fmla="*/ 880 w 2908"/>
                <a:gd name="T31" fmla="*/ 564 h 992"/>
                <a:gd name="T32" fmla="*/ 1014 w 2908"/>
                <a:gd name="T33" fmla="*/ 538 h 992"/>
                <a:gd name="T34" fmla="*/ 1078 w 2908"/>
                <a:gd name="T35" fmla="*/ 516 h 992"/>
                <a:gd name="T36" fmla="*/ 1094 w 2908"/>
                <a:gd name="T37" fmla="*/ 486 h 992"/>
                <a:gd name="T38" fmla="*/ 1114 w 2908"/>
                <a:gd name="T39" fmla="*/ 458 h 992"/>
                <a:gd name="T40" fmla="*/ 1140 w 2908"/>
                <a:gd name="T41" fmla="*/ 436 h 992"/>
                <a:gd name="T42" fmla="*/ 1196 w 2908"/>
                <a:gd name="T43" fmla="*/ 410 h 992"/>
                <a:gd name="T44" fmla="*/ 1220 w 2908"/>
                <a:gd name="T45" fmla="*/ 358 h 992"/>
                <a:gd name="T46" fmla="*/ 1394 w 2908"/>
                <a:gd name="T47" fmla="*/ 330 h 992"/>
                <a:gd name="T48" fmla="*/ 1414 w 2908"/>
                <a:gd name="T49" fmla="*/ 312 h 992"/>
                <a:gd name="T50" fmla="*/ 1438 w 2908"/>
                <a:gd name="T51" fmla="*/ 280 h 992"/>
                <a:gd name="T52" fmla="*/ 1478 w 2908"/>
                <a:gd name="T53" fmla="*/ 226 h 992"/>
                <a:gd name="T54" fmla="*/ 1512 w 2908"/>
                <a:gd name="T55" fmla="*/ 210 h 992"/>
                <a:gd name="T56" fmla="*/ 1540 w 2908"/>
                <a:gd name="T57" fmla="*/ 176 h 992"/>
                <a:gd name="T58" fmla="*/ 1648 w 2908"/>
                <a:gd name="T59" fmla="*/ 156 h 992"/>
                <a:gd name="T60" fmla="*/ 1770 w 2908"/>
                <a:gd name="T61" fmla="*/ 134 h 992"/>
                <a:gd name="T62" fmla="*/ 1870 w 2908"/>
                <a:gd name="T63" fmla="*/ 106 h 992"/>
                <a:gd name="T64" fmla="*/ 1958 w 2908"/>
                <a:gd name="T65" fmla="*/ 78 h 992"/>
                <a:gd name="T66" fmla="*/ 2074 w 2908"/>
                <a:gd name="T67" fmla="*/ 52 h 992"/>
                <a:gd name="T68" fmla="*/ 2102 w 2908"/>
                <a:gd name="T69" fmla="*/ 26 h 992"/>
                <a:gd name="T70" fmla="*/ 2606 w 2908"/>
                <a:gd name="T71" fmla="*/ 0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08" h="992">
                  <a:moveTo>
                    <a:pt x="0" y="992"/>
                  </a:moveTo>
                  <a:lnTo>
                    <a:pt x="0" y="966"/>
                  </a:lnTo>
                  <a:lnTo>
                    <a:pt x="46" y="966"/>
                  </a:lnTo>
                  <a:lnTo>
                    <a:pt x="46" y="944"/>
                  </a:lnTo>
                  <a:lnTo>
                    <a:pt x="126" y="944"/>
                  </a:lnTo>
                  <a:lnTo>
                    <a:pt x="126" y="922"/>
                  </a:lnTo>
                  <a:lnTo>
                    <a:pt x="180" y="922"/>
                  </a:lnTo>
                  <a:lnTo>
                    <a:pt x="180" y="904"/>
                  </a:lnTo>
                  <a:lnTo>
                    <a:pt x="202" y="904"/>
                  </a:lnTo>
                  <a:lnTo>
                    <a:pt x="202" y="870"/>
                  </a:lnTo>
                  <a:lnTo>
                    <a:pt x="224" y="870"/>
                  </a:lnTo>
                  <a:lnTo>
                    <a:pt x="224" y="844"/>
                  </a:lnTo>
                  <a:lnTo>
                    <a:pt x="284" y="844"/>
                  </a:lnTo>
                  <a:lnTo>
                    <a:pt x="284" y="816"/>
                  </a:lnTo>
                  <a:lnTo>
                    <a:pt x="386" y="816"/>
                  </a:lnTo>
                  <a:lnTo>
                    <a:pt x="386" y="796"/>
                  </a:lnTo>
                  <a:lnTo>
                    <a:pt x="514" y="796"/>
                  </a:lnTo>
                  <a:lnTo>
                    <a:pt x="514" y="772"/>
                  </a:lnTo>
                  <a:lnTo>
                    <a:pt x="602" y="772"/>
                  </a:lnTo>
                  <a:lnTo>
                    <a:pt x="602" y="738"/>
                  </a:lnTo>
                  <a:lnTo>
                    <a:pt x="638" y="738"/>
                  </a:lnTo>
                  <a:lnTo>
                    <a:pt x="638" y="718"/>
                  </a:lnTo>
                  <a:lnTo>
                    <a:pt x="708" y="718"/>
                  </a:lnTo>
                  <a:lnTo>
                    <a:pt x="708" y="672"/>
                  </a:lnTo>
                  <a:lnTo>
                    <a:pt x="724" y="672"/>
                  </a:lnTo>
                  <a:lnTo>
                    <a:pt x="724" y="638"/>
                  </a:lnTo>
                  <a:lnTo>
                    <a:pt x="804" y="638"/>
                  </a:lnTo>
                  <a:lnTo>
                    <a:pt x="804" y="616"/>
                  </a:lnTo>
                  <a:lnTo>
                    <a:pt x="834" y="616"/>
                  </a:lnTo>
                  <a:lnTo>
                    <a:pt x="834" y="590"/>
                  </a:lnTo>
                  <a:lnTo>
                    <a:pt x="880" y="590"/>
                  </a:lnTo>
                  <a:lnTo>
                    <a:pt x="880" y="564"/>
                  </a:lnTo>
                  <a:lnTo>
                    <a:pt x="1014" y="564"/>
                  </a:lnTo>
                  <a:lnTo>
                    <a:pt x="1014" y="538"/>
                  </a:lnTo>
                  <a:lnTo>
                    <a:pt x="1078" y="538"/>
                  </a:lnTo>
                  <a:lnTo>
                    <a:pt x="1078" y="516"/>
                  </a:lnTo>
                  <a:lnTo>
                    <a:pt x="1094" y="516"/>
                  </a:lnTo>
                  <a:lnTo>
                    <a:pt x="1094" y="486"/>
                  </a:lnTo>
                  <a:lnTo>
                    <a:pt x="1114" y="486"/>
                  </a:lnTo>
                  <a:lnTo>
                    <a:pt x="1114" y="458"/>
                  </a:lnTo>
                  <a:lnTo>
                    <a:pt x="1140" y="458"/>
                  </a:lnTo>
                  <a:lnTo>
                    <a:pt x="1140" y="436"/>
                  </a:lnTo>
                  <a:lnTo>
                    <a:pt x="1196" y="436"/>
                  </a:lnTo>
                  <a:lnTo>
                    <a:pt x="1196" y="410"/>
                  </a:lnTo>
                  <a:lnTo>
                    <a:pt x="1220" y="410"/>
                  </a:lnTo>
                  <a:lnTo>
                    <a:pt x="1220" y="358"/>
                  </a:lnTo>
                  <a:lnTo>
                    <a:pt x="1394" y="358"/>
                  </a:lnTo>
                  <a:lnTo>
                    <a:pt x="1394" y="330"/>
                  </a:lnTo>
                  <a:lnTo>
                    <a:pt x="1414" y="330"/>
                  </a:lnTo>
                  <a:lnTo>
                    <a:pt x="1414" y="312"/>
                  </a:lnTo>
                  <a:lnTo>
                    <a:pt x="1438" y="312"/>
                  </a:lnTo>
                  <a:lnTo>
                    <a:pt x="1438" y="280"/>
                  </a:lnTo>
                  <a:lnTo>
                    <a:pt x="1478" y="280"/>
                  </a:lnTo>
                  <a:lnTo>
                    <a:pt x="1478" y="226"/>
                  </a:lnTo>
                  <a:lnTo>
                    <a:pt x="1512" y="226"/>
                  </a:lnTo>
                  <a:lnTo>
                    <a:pt x="1512" y="210"/>
                  </a:lnTo>
                  <a:lnTo>
                    <a:pt x="1540" y="210"/>
                  </a:lnTo>
                  <a:lnTo>
                    <a:pt x="1540" y="176"/>
                  </a:lnTo>
                  <a:lnTo>
                    <a:pt x="1648" y="176"/>
                  </a:lnTo>
                  <a:lnTo>
                    <a:pt x="1648" y="156"/>
                  </a:lnTo>
                  <a:lnTo>
                    <a:pt x="1770" y="156"/>
                  </a:lnTo>
                  <a:lnTo>
                    <a:pt x="1770" y="134"/>
                  </a:lnTo>
                  <a:lnTo>
                    <a:pt x="1870" y="134"/>
                  </a:lnTo>
                  <a:lnTo>
                    <a:pt x="1870" y="106"/>
                  </a:lnTo>
                  <a:lnTo>
                    <a:pt x="1958" y="106"/>
                  </a:lnTo>
                  <a:lnTo>
                    <a:pt x="1958" y="78"/>
                  </a:lnTo>
                  <a:lnTo>
                    <a:pt x="2074" y="78"/>
                  </a:lnTo>
                  <a:lnTo>
                    <a:pt x="2074" y="52"/>
                  </a:lnTo>
                  <a:lnTo>
                    <a:pt x="2102" y="52"/>
                  </a:lnTo>
                  <a:lnTo>
                    <a:pt x="2102" y="26"/>
                  </a:lnTo>
                  <a:lnTo>
                    <a:pt x="2606" y="26"/>
                  </a:lnTo>
                  <a:lnTo>
                    <a:pt x="2606" y="0"/>
                  </a:lnTo>
                  <a:lnTo>
                    <a:pt x="2908" y="0"/>
                  </a:lnTo>
                </a:path>
              </a:pathLst>
            </a:custGeom>
            <a:noFill/>
            <a:ln w="28575">
              <a:solidFill>
                <a:srgbClr val="B4A3C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1089" name="Freeform 83"/>
            <p:cNvSpPr>
              <a:spLocks/>
            </p:cNvSpPr>
            <p:nvPr/>
          </p:nvSpPr>
          <p:spPr bwMode="auto">
            <a:xfrm>
              <a:off x="6212262" y="3989294"/>
              <a:ext cx="3938868" cy="719978"/>
            </a:xfrm>
            <a:custGeom>
              <a:avLst/>
              <a:gdLst>
                <a:gd name="T0" fmla="*/ 0 w 2812"/>
                <a:gd name="T1" fmla="*/ 514 h 514"/>
                <a:gd name="T2" fmla="*/ 0 w 2812"/>
                <a:gd name="T3" fmla="*/ 494 h 514"/>
                <a:gd name="T4" fmla="*/ 220 w 2812"/>
                <a:gd name="T5" fmla="*/ 494 h 514"/>
                <a:gd name="T6" fmla="*/ 220 w 2812"/>
                <a:gd name="T7" fmla="*/ 468 h 514"/>
                <a:gd name="T8" fmla="*/ 330 w 2812"/>
                <a:gd name="T9" fmla="*/ 468 h 514"/>
                <a:gd name="T10" fmla="*/ 330 w 2812"/>
                <a:gd name="T11" fmla="*/ 442 h 514"/>
                <a:gd name="T12" fmla="*/ 546 w 2812"/>
                <a:gd name="T13" fmla="*/ 442 h 514"/>
                <a:gd name="T14" fmla="*/ 546 w 2812"/>
                <a:gd name="T15" fmla="*/ 414 h 514"/>
                <a:gd name="T16" fmla="*/ 698 w 2812"/>
                <a:gd name="T17" fmla="*/ 414 h 514"/>
                <a:gd name="T18" fmla="*/ 698 w 2812"/>
                <a:gd name="T19" fmla="*/ 378 h 514"/>
                <a:gd name="T20" fmla="*/ 714 w 2812"/>
                <a:gd name="T21" fmla="*/ 378 h 514"/>
                <a:gd name="T22" fmla="*/ 714 w 2812"/>
                <a:gd name="T23" fmla="*/ 326 h 514"/>
                <a:gd name="T24" fmla="*/ 804 w 2812"/>
                <a:gd name="T25" fmla="*/ 326 h 514"/>
                <a:gd name="T26" fmla="*/ 804 w 2812"/>
                <a:gd name="T27" fmla="*/ 302 h 514"/>
                <a:gd name="T28" fmla="*/ 922 w 2812"/>
                <a:gd name="T29" fmla="*/ 302 h 514"/>
                <a:gd name="T30" fmla="*/ 922 w 2812"/>
                <a:gd name="T31" fmla="*/ 274 h 514"/>
                <a:gd name="T32" fmla="*/ 1634 w 2812"/>
                <a:gd name="T33" fmla="*/ 274 h 514"/>
                <a:gd name="T34" fmla="*/ 1634 w 2812"/>
                <a:gd name="T35" fmla="*/ 244 h 514"/>
                <a:gd name="T36" fmla="*/ 1674 w 2812"/>
                <a:gd name="T37" fmla="*/ 244 h 514"/>
                <a:gd name="T38" fmla="*/ 1674 w 2812"/>
                <a:gd name="T39" fmla="*/ 220 h 514"/>
                <a:gd name="T40" fmla="*/ 1700 w 2812"/>
                <a:gd name="T41" fmla="*/ 220 h 514"/>
                <a:gd name="T42" fmla="*/ 1700 w 2812"/>
                <a:gd name="T43" fmla="*/ 194 h 514"/>
                <a:gd name="T44" fmla="*/ 1792 w 2812"/>
                <a:gd name="T45" fmla="*/ 194 h 514"/>
                <a:gd name="T46" fmla="*/ 1792 w 2812"/>
                <a:gd name="T47" fmla="*/ 162 h 514"/>
                <a:gd name="T48" fmla="*/ 1898 w 2812"/>
                <a:gd name="T49" fmla="*/ 162 h 514"/>
                <a:gd name="T50" fmla="*/ 1898 w 2812"/>
                <a:gd name="T51" fmla="*/ 112 h 514"/>
                <a:gd name="T52" fmla="*/ 2092 w 2812"/>
                <a:gd name="T53" fmla="*/ 112 h 514"/>
                <a:gd name="T54" fmla="*/ 2092 w 2812"/>
                <a:gd name="T55" fmla="*/ 74 h 514"/>
                <a:gd name="T56" fmla="*/ 2108 w 2812"/>
                <a:gd name="T57" fmla="*/ 74 h 514"/>
                <a:gd name="T58" fmla="*/ 2108 w 2812"/>
                <a:gd name="T59" fmla="*/ 56 h 514"/>
                <a:gd name="T60" fmla="*/ 2188 w 2812"/>
                <a:gd name="T61" fmla="*/ 56 h 514"/>
                <a:gd name="T62" fmla="*/ 2188 w 2812"/>
                <a:gd name="T63" fmla="*/ 36 h 514"/>
                <a:gd name="T64" fmla="*/ 2462 w 2812"/>
                <a:gd name="T65" fmla="*/ 36 h 514"/>
                <a:gd name="T66" fmla="*/ 2462 w 2812"/>
                <a:gd name="T67" fmla="*/ 0 h 514"/>
                <a:gd name="T68" fmla="*/ 2812 w 2812"/>
                <a:gd name="T69" fmla="*/ 0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12" h="514">
                  <a:moveTo>
                    <a:pt x="0" y="514"/>
                  </a:moveTo>
                  <a:lnTo>
                    <a:pt x="0" y="494"/>
                  </a:lnTo>
                  <a:lnTo>
                    <a:pt x="220" y="494"/>
                  </a:lnTo>
                  <a:lnTo>
                    <a:pt x="220" y="468"/>
                  </a:lnTo>
                  <a:lnTo>
                    <a:pt x="330" y="468"/>
                  </a:lnTo>
                  <a:lnTo>
                    <a:pt x="330" y="442"/>
                  </a:lnTo>
                  <a:lnTo>
                    <a:pt x="546" y="442"/>
                  </a:lnTo>
                  <a:lnTo>
                    <a:pt x="546" y="414"/>
                  </a:lnTo>
                  <a:lnTo>
                    <a:pt x="698" y="414"/>
                  </a:lnTo>
                  <a:lnTo>
                    <a:pt x="698" y="378"/>
                  </a:lnTo>
                  <a:lnTo>
                    <a:pt x="714" y="378"/>
                  </a:lnTo>
                  <a:lnTo>
                    <a:pt x="714" y="326"/>
                  </a:lnTo>
                  <a:lnTo>
                    <a:pt x="804" y="326"/>
                  </a:lnTo>
                  <a:lnTo>
                    <a:pt x="804" y="302"/>
                  </a:lnTo>
                  <a:lnTo>
                    <a:pt x="922" y="302"/>
                  </a:lnTo>
                  <a:lnTo>
                    <a:pt x="922" y="274"/>
                  </a:lnTo>
                  <a:lnTo>
                    <a:pt x="1634" y="274"/>
                  </a:lnTo>
                  <a:lnTo>
                    <a:pt x="1634" y="244"/>
                  </a:lnTo>
                  <a:lnTo>
                    <a:pt x="1674" y="244"/>
                  </a:lnTo>
                  <a:lnTo>
                    <a:pt x="1674" y="220"/>
                  </a:lnTo>
                  <a:lnTo>
                    <a:pt x="1700" y="220"/>
                  </a:lnTo>
                  <a:lnTo>
                    <a:pt x="1700" y="194"/>
                  </a:lnTo>
                  <a:lnTo>
                    <a:pt x="1792" y="194"/>
                  </a:lnTo>
                  <a:lnTo>
                    <a:pt x="1792" y="162"/>
                  </a:lnTo>
                  <a:lnTo>
                    <a:pt x="1898" y="162"/>
                  </a:lnTo>
                  <a:lnTo>
                    <a:pt x="1898" y="112"/>
                  </a:lnTo>
                  <a:lnTo>
                    <a:pt x="2092" y="112"/>
                  </a:lnTo>
                  <a:lnTo>
                    <a:pt x="2092" y="74"/>
                  </a:lnTo>
                  <a:lnTo>
                    <a:pt x="2108" y="74"/>
                  </a:lnTo>
                  <a:lnTo>
                    <a:pt x="2108" y="56"/>
                  </a:lnTo>
                  <a:lnTo>
                    <a:pt x="2188" y="56"/>
                  </a:lnTo>
                  <a:lnTo>
                    <a:pt x="2188" y="36"/>
                  </a:lnTo>
                  <a:lnTo>
                    <a:pt x="2462" y="36"/>
                  </a:lnTo>
                  <a:lnTo>
                    <a:pt x="2462" y="0"/>
                  </a:lnTo>
                  <a:lnTo>
                    <a:pt x="2812" y="0"/>
                  </a:lnTo>
                </a:path>
              </a:pathLst>
            </a:custGeom>
            <a:noFill/>
            <a:ln w="28575">
              <a:solidFill>
                <a:srgbClr val="2EACE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1090" name="Freeform 84"/>
            <p:cNvSpPr>
              <a:spLocks/>
            </p:cNvSpPr>
            <p:nvPr/>
          </p:nvSpPr>
          <p:spPr bwMode="auto">
            <a:xfrm>
              <a:off x="6184247" y="4076140"/>
              <a:ext cx="4059331" cy="633132"/>
            </a:xfrm>
            <a:custGeom>
              <a:avLst/>
              <a:gdLst>
                <a:gd name="T0" fmla="*/ 0 w 2898"/>
                <a:gd name="T1" fmla="*/ 452 h 452"/>
                <a:gd name="T2" fmla="*/ 0 w 2898"/>
                <a:gd name="T3" fmla="*/ 424 h 452"/>
                <a:gd name="T4" fmla="*/ 112 w 2898"/>
                <a:gd name="T5" fmla="*/ 424 h 452"/>
                <a:gd name="T6" fmla="*/ 112 w 2898"/>
                <a:gd name="T7" fmla="*/ 404 h 452"/>
                <a:gd name="T8" fmla="*/ 140 w 2898"/>
                <a:gd name="T9" fmla="*/ 404 h 452"/>
                <a:gd name="T10" fmla="*/ 140 w 2898"/>
                <a:gd name="T11" fmla="*/ 382 h 452"/>
                <a:gd name="T12" fmla="*/ 382 w 2898"/>
                <a:gd name="T13" fmla="*/ 382 h 452"/>
                <a:gd name="T14" fmla="*/ 382 w 2898"/>
                <a:gd name="T15" fmla="*/ 352 h 452"/>
                <a:gd name="T16" fmla="*/ 626 w 2898"/>
                <a:gd name="T17" fmla="*/ 352 h 452"/>
                <a:gd name="T18" fmla="*/ 626 w 2898"/>
                <a:gd name="T19" fmla="*/ 326 h 452"/>
                <a:gd name="T20" fmla="*/ 784 w 2898"/>
                <a:gd name="T21" fmla="*/ 326 h 452"/>
                <a:gd name="T22" fmla="*/ 784 w 2898"/>
                <a:gd name="T23" fmla="*/ 290 h 452"/>
                <a:gd name="T24" fmla="*/ 900 w 2898"/>
                <a:gd name="T25" fmla="*/ 290 h 452"/>
                <a:gd name="T26" fmla="*/ 900 w 2898"/>
                <a:gd name="T27" fmla="*/ 266 h 452"/>
                <a:gd name="T28" fmla="*/ 936 w 2898"/>
                <a:gd name="T29" fmla="*/ 266 h 452"/>
                <a:gd name="T30" fmla="*/ 936 w 2898"/>
                <a:gd name="T31" fmla="*/ 246 h 452"/>
                <a:gd name="T32" fmla="*/ 1044 w 2898"/>
                <a:gd name="T33" fmla="*/ 246 h 452"/>
                <a:gd name="T34" fmla="*/ 1044 w 2898"/>
                <a:gd name="T35" fmla="*/ 216 h 452"/>
                <a:gd name="T36" fmla="*/ 1062 w 2898"/>
                <a:gd name="T37" fmla="*/ 216 h 452"/>
                <a:gd name="T38" fmla="*/ 1062 w 2898"/>
                <a:gd name="T39" fmla="*/ 162 h 452"/>
                <a:gd name="T40" fmla="*/ 1200 w 2898"/>
                <a:gd name="T41" fmla="*/ 162 h 452"/>
                <a:gd name="T42" fmla="*/ 1200 w 2898"/>
                <a:gd name="T43" fmla="*/ 136 h 452"/>
                <a:gd name="T44" fmla="*/ 1282 w 2898"/>
                <a:gd name="T45" fmla="*/ 136 h 452"/>
                <a:gd name="T46" fmla="*/ 1282 w 2898"/>
                <a:gd name="T47" fmla="*/ 112 h 452"/>
                <a:gd name="T48" fmla="*/ 1536 w 2898"/>
                <a:gd name="T49" fmla="*/ 112 h 452"/>
                <a:gd name="T50" fmla="*/ 1536 w 2898"/>
                <a:gd name="T51" fmla="*/ 72 h 452"/>
                <a:gd name="T52" fmla="*/ 1552 w 2898"/>
                <a:gd name="T53" fmla="*/ 72 h 452"/>
                <a:gd name="T54" fmla="*/ 1552 w 2898"/>
                <a:gd name="T55" fmla="*/ 50 h 452"/>
                <a:gd name="T56" fmla="*/ 2028 w 2898"/>
                <a:gd name="T57" fmla="*/ 50 h 452"/>
                <a:gd name="T58" fmla="*/ 2028 w 2898"/>
                <a:gd name="T59" fmla="*/ 24 h 452"/>
                <a:gd name="T60" fmla="*/ 2512 w 2898"/>
                <a:gd name="T61" fmla="*/ 24 h 452"/>
                <a:gd name="T62" fmla="*/ 2512 w 2898"/>
                <a:gd name="T63" fmla="*/ 0 h 452"/>
                <a:gd name="T64" fmla="*/ 2898 w 2898"/>
                <a:gd name="T65"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98" h="452">
                  <a:moveTo>
                    <a:pt x="0" y="452"/>
                  </a:moveTo>
                  <a:lnTo>
                    <a:pt x="0" y="424"/>
                  </a:lnTo>
                  <a:lnTo>
                    <a:pt x="112" y="424"/>
                  </a:lnTo>
                  <a:lnTo>
                    <a:pt x="112" y="404"/>
                  </a:lnTo>
                  <a:lnTo>
                    <a:pt x="140" y="404"/>
                  </a:lnTo>
                  <a:lnTo>
                    <a:pt x="140" y="382"/>
                  </a:lnTo>
                  <a:lnTo>
                    <a:pt x="382" y="382"/>
                  </a:lnTo>
                  <a:lnTo>
                    <a:pt x="382" y="352"/>
                  </a:lnTo>
                  <a:lnTo>
                    <a:pt x="626" y="352"/>
                  </a:lnTo>
                  <a:lnTo>
                    <a:pt x="626" y="326"/>
                  </a:lnTo>
                  <a:lnTo>
                    <a:pt x="784" y="326"/>
                  </a:lnTo>
                  <a:lnTo>
                    <a:pt x="784" y="290"/>
                  </a:lnTo>
                  <a:lnTo>
                    <a:pt x="900" y="290"/>
                  </a:lnTo>
                  <a:lnTo>
                    <a:pt x="900" y="266"/>
                  </a:lnTo>
                  <a:lnTo>
                    <a:pt x="936" y="266"/>
                  </a:lnTo>
                  <a:lnTo>
                    <a:pt x="936" y="246"/>
                  </a:lnTo>
                  <a:lnTo>
                    <a:pt x="1044" y="246"/>
                  </a:lnTo>
                  <a:lnTo>
                    <a:pt x="1044" y="216"/>
                  </a:lnTo>
                  <a:lnTo>
                    <a:pt x="1062" y="216"/>
                  </a:lnTo>
                  <a:lnTo>
                    <a:pt x="1062" y="162"/>
                  </a:lnTo>
                  <a:lnTo>
                    <a:pt x="1200" y="162"/>
                  </a:lnTo>
                  <a:lnTo>
                    <a:pt x="1200" y="136"/>
                  </a:lnTo>
                  <a:lnTo>
                    <a:pt x="1282" y="136"/>
                  </a:lnTo>
                  <a:lnTo>
                    <a:pt x="1282" y="112"/>
                  </a:lnTo>
                  <a:lnTo>
                    <a:pt x="1536" y="112"/>
                  </a:lnTo>
                  <a:lnTo>
                    <a:pt x="1536" y="72"/>
                  </a:lnTo>
                  <a:lnTo>
                    <a:pt x="1552" y="72"/>
                  </a:lnTo>
                  <a:lnTo>
                    <a:pt x="1552" y="50"/>
                  </a:lnTo>
                  <a:lnTo>
                    <a:pt x="2028" y="50"/>
                  </a:lnTo>
                  <a:lnTo>
                    <a:pt x="2028" y="24"/>
                  </a:lnTo>
                  <a:lnTo>
                    <a:pt x="2512" y="24"/>
                  </a:lnTo>
                  <a:lnTo>
                    <a:pt x="2512" y="0"/>
                  </a:lnTo>
                  <a:lnTo>
                    <a:pt x="2898" y="0"/>
                  </a:lnTo>
                </a:path>
              </a:pathLst>
            </a:custGeom>
            <a:noFill/>
            <a:ln w="28575">
              <a:solidFill>
                <a:srgbClr val="E36E2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0682" tIns="40341" rIns="80682" bIns="40341" numCol="1" anchor="t" anchorCtr="0" compatLnSpc="1">
              <a:prstTxWarp prst="textNoShape">
                <a:avLst/>
              </a:prstTxWarp>
            </a:bodyPr>
            <a:lstStyle/>
            <a:p>
              <a:endParaRPr lang="en-US" sz="1588" dirty="0"/>
            </a:p>
          </p:txBody>
        </p:sp>
        <p:sp>
          <p:nvSpPr>
            <p:cNvPr id="8" name="TextBox 7"/>
            <p:cNvSpPr txBox="1"/>
            <p:nvPr/>
          </p:nvSpPr>
          <p:spPr>
            <a:xfrm>
              <a:off x="8044178" y="1957223"/>
              <a:ext cx="2306785" cy="662489"/>
            </a:xfrm>
            <a:prstGeom prst="rect">
              <a:avLst/>
            </a:prstGeom>
            <a:noFill/>
          </p:spPr>
          <p:txBody>
            <a:bodyPr wrap="none" rtlCol="0">
              <a:spAutoFit/>
            </a:bodyPr>
            <a:lstStyle/>
            <a:p>
              <a:r>
                <a:rPr lang="en-US" sz="1235" b="1" dirty="0"/>
                <a:t>Placebo</a:t>
              </a:r>
            </a:p>
            <a:p>
              <a:r>
                <a:rPr lang="en-US" sz="1235" b="1" dirty="0"/>
                <a:t>Benralizu­mab 30 mg, every 4 wk</a:t>
              </a:r>
            </a:p>
            <a:p>
              <a:r>
                <a:rPr lang="en-US" sz="1235" b="1" dirty="0"/>
                <a:t>Benralizu­mab 30 mg, every 8 wk</a:t>
              </a:r>
            </a:p>
          </p:txBody>
        </p:sp>
        <p:cxnSp>
          <p:nvCxnSpPr>
            <p:cNvPr id="11" name="Straight Connector 10"/>
            <p:cNvCxnSpPr/>
            <p:nvPr/>
          </p:nvCxnSpPr>
          <p:spPr>
            <a:xfrm flipH="1">
              <a:off x="7804834" y="2093202"/>
              <a:ext cx="262897" cy="0"/>
            </a:xfrm>
            <a:prstGeom prst="line">
              <a:avLst/>
            </a:prstGeom>
            <a:ln w="28575">
              <a:solidFill>
                <a:schemeClr val="accent4">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7804834" y="2292642"/>
              <a:ext cx="262897" cy="0"/>
            </a:xfrm>
            <a:prstGeom prst="line">
              <a:avLst/>
            </a:prstGeom>
            <a:ln w="285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7804834" y="2473951"/>
              <a:ext cx="262897" cy="0"/>
            </a:xfrm>
            <a:prstGeom prst="line">
              <a:avLst/>
            </a:prstGeom>
            <a:ln w="28575">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rot="16200000">
              <a:off x="4192903" y="3219790"/>
              <a:ext cx="2710870" cy="309637"/>
            </a:xfrm>
            <a:prstGeom prst="rect">
              <a:avLst/>
            </a:prstGeom>
            <a:noFill/>
          </p:spPr>
          <p:txBody>
            <a:bodyPr wrap="none" rtlCol="0">
              <a:spAutoFit/>
            </a:bodyPr>
            <a:lstStyle/>
            <a:p>
              <a:r>
                <a:rPr lang="en-US" sz="1412" b="1" dirty="0"/>
                <a:t>Patients with an Exacerbation (%)</a:t>
              </a:r>
            </a:p>
          </p:txBody>
        </p:sp>
        <p:sp>
          <p:nvSpPr>
            <p:cNvPr id="16" name="TextBox 15"/>
            <p:cNvSpPr txBox="1"/>
            <p:nvPr/>
          </p:nvSpPr>
          <p:spPr>
            <a:xfrm>
              <a:off x="7735284" y="4993006"/>
              <a:ext cx="611001" cy="309637"/>
            </a:xfrm>
            <a:prstGeom prst="rect">
              <a:avLst/>
            </a:prstGeom>
            <a:noFill/>
          </p:spPr>
          <p:txBody>
            <a:bodyPr wrap="none" rtlCol="0">
              <a:spAutoFit/>
            </a:bodyPr>
            <a:lstStyle/>
            <a:p>
              <a:r>
                <a:rPr lang="en-US" sz="1412" b="1" dirty="0"/>
                <a:t>Week</a:t>
              </a:r>
            </a:p>
          </p:txBody>
        </p:sp>
      </p:grpSp>
      <p:sp>
        <p:nvSpPr>
          <p:cNvPr id="91" name="Text Placeholder 2">
            <a:extLst>
              <a:ext uri="{FF2B5EF4-FFF2-40B4-BE49-F238E27FC236}">
                <a16:creationId xmlns:a16="http://schemas.microsoft.com/office/drawing/2014/main" id="{5659D4CB-F474-4E16-B42E-861EEB1930A1}"/>
              </a:ext>
            </a:extLst>
          </p:cNvPr>
          <p:cNvSpPr>
            <a:spLocks noGrp="1"/>
          </p:cNvSpPr>
          <p:nvPr>
            <p:ph type="body" sz="quarter" idx="10"/>
          </p:nvPr>
        </p:nvSpPr>
        <p:spPr>
          <a:xfrm>
            <a:off x="2912631" y="6124861"/>
            <a:ext cx="5363063" cy="283534"/>
          </a:xfrm>
        </p:spPr>
        <p:txBody>
          <a:bodyPr/>
          <a:lstStyle/>
          <a:p>
            <a:r>
              <a:rPr lang="en-US" sz="1200" b="0" dirty="0">
                <a:solidFill>
                  <a:schemeClr val="tx1"/>
                </a:solidFill>
              </a:rPr>
              <a:t>Nair P, et al. </a:t>
            </a:r>
            <a:r>
              <a:rPr lang="en-US" sz="1200" b="0" i="1" dirty="0">
                <a:solidFill>
                  <a:schemeClr val="tx1"/>
                </a:solidFill>
              </a:rPr>
              <a:t>N Engl J Med</a:t>
            </a:r>
            <a:r>
              <a:rPr lang="en-US" sz="1200" b="0" dirty="0">
                <a:solidFill>
                  <a:schemeClr val="tx1"/>
                </a:solidFill>
              </a:rPr>
              <a:t>. 2017;376(25):2448-2458.</a:t>
            </a:r>
          </a:p>
        </p:txBody>
      </p:sp>
    </p:spTree>
    <p:extLst>
      <p:ext uri="{BB962C8B-B14F-4D97-AF65-F5344CB8AC3E}">
        <p14:creationId xmlns:p14="http://schemas.microsoft.com/office/powerpoint/2010/main" val="8254323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2911803" y="6125783"/>
            <a:ext cx="5446239" cy="223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353" tIns="43676" rIns="87353" bIns="43676"/>
          <a:lstStyle>
            <a:lvl1pPr>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9pPr>
          </a:lstStyle>
          <a:p>
            <a:pPr defTabSz="443777" fontAlgn="base">
              <a:spcBef>
                <a:spcPct val="0"/>
              </a:spcBef>
              <a:spcAft>
                <a:spcPct val="0"/>
              </a:spcAft>
              <a:tabLst>
                <a:tab pos="702646" algn="l"/>
                <a:tab pos="1405293" algn="l"/>
                <a:tab pos="2107939" algn="l"/>
                <a:tab pos="2810585" algn="l"/>
                <a:tab pos="3513231" algn="l"/>
                <a:tab pos="4215878" algn="l"/>
                <a:tab pos="4918524" algn="l"/>
                <a:tab pos="5621170" algn="l"/>
                <a:tab pos="6323817" algn="l"/>
                <a:tab pos="7026463" algn="l"/>
                <a:tab pos="7729109" algn="l"/>
              </a:tabLst>
            </a:pPr>
            <a:r>
              <a:rPr lang="en-US" altLang="en-US" sz="1200" dirty="0">
                <a:solidFill>
                  <a:srgbClr val="000000"/>
                </a:solidFill>
                <a:latin typeface="+mn-lt"/>
                <a:cs typeface="Times New Roman"/>
              </a:rPr>
              <a:t>Mukherjee M, et al. </a:t>
            </a:r>
            <a:r>
              <a:rPr lang="en-US" altLang="en-US" sz="1200" i="1" dirty="0">
                <a:solidFill>
                  <a:srgbClr val="000000"/>
                </a:solidFill>
                <a:latin typeface="+mn-lt"/>
                <a:cs typeface="Times New Roman"/>
              </a:rPr>
              <a:t>Am J Respir Crit Care Med</a:t>
            </a:r>
            <a:r>
              <a:rPr lang="en-US" altLang="en-US" sz="1200" dirty="0">
                <a:solidFill>
                  <a:srgbClr val="000000"/>
                </a:solidFill>
                <a:latin typeface="+mn-lt"/>
                <a:cs typeface="Times New Roman"/>
              </a:rPr>
              <a:t> 2018;197(1):38-46.</a:t>
            </a:r>
          </a:p>
        </p:txBody>
      </p:sp>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87" y="1494285"/>
            <a:ext cx="11947426" cy="36200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161925" y="504506"/>
            <a:ext cx="11877675" cy="646331"/>
          </a:xfrm>
          <a:prstGeom prst="rect">
            <a:avLst/>
          </a:prstGeom>
          <a:noFill/>
        </p:spPr>
        <p:txBody>
          <a:bodyPr wrap="square" rtlCol="0">
            <a:spAutoFit/>
          </a:bodyPr>
          <a:lstStyle/>
          <a:p>
            <a:r>
              <a:rPr lang="en-US" sz="3600" b="1" dirty="0">
                <a:latin typeface="+mj-lt"/>
              </a:rPr>
              <a:t>Mepolizumab </a:t>
            </a:r>
            <a:r>
              <a:rPr lang="en-US" sz="3600" b="1" i="1" dirty="0">
                <a:latin typeface="+mj-lt"/>
              </a:rPr>
              <a:t>vs</a:t>
            </a:r>
            <a:r>
              <a:rPr lang="en-US" sz="3600" b="1" dirty="0">
                <a:latin typeface="+mj-lt"/>
              </a:rPr>
              <a:t> Reslizumab</a:t>
            </a:r>
          </a:p>
        </p:txBody>
      </p:sp>
    </p:spTree>
    <p:extLst>
      <p:ext uri="{BB962C8B-B14F-4D97-AF65-F5344CB8AC3E}">
        <p14:creationId xmlns:p14="http://schemas.microsoft.com/office/powerpoint/2010/main" val="2098872580"/>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317" y="930606"/>
            <a:ext cx="10624415" cy="45535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p:cNvSpPr txBox="1"/>
          <p:nvPr/>
        </p:nvSpPr>
        <p:spPr>
          <a:xfrm>
            <a:off x="171450" y="240737"/>
            <a:ext cx="11868150" cy="689869"/>
          </a:xfrm>
          <a:prstGeom prst="rect">
            <a:avLst/>
          </a:prstGeom>
          <a:noFill/>
        </p:spPr>
        <p:txBody>
          <a:bodyPr wrap="square" rtlCol="0">
            <a:spAutoFit/>
          </a:bodyPr>
          <a:lstStyle/>
          <a:p>
            <a:r>
              <a:rPr lang="en-US" sz="3883" b="1" dirty="0">
                <a:latin typeface="+mj-lt"/>
              </a:rPr>
              <a:t>Mepolizumab </a:t>
            </a:r>
            <a:r>
              <a:rPr lang="en-US" sz="3883" b="1" i="1" dirty="0">
                <a:latin typeface="+mj-lt"/>
              </a:rPr>
              <a:t>vs</a:t>
            </a:r>
            <a:r>
              <a:rPr lang="en-US" sz="3883" b="1" dirty="0">
                <a:latin typeface="+mj-lt"/>
              </a:rPr>
              <a:t> Reslizumab</a:t>
            </a:r>
            <a:r>
              <a:rPr lang="en-US" sz="3883" dirty="0">
                <a:latin typeface="+mj-lt"/>
              </a:rPr>
              <a:t> (cont)</a:t>
            </a:r>
            <a:endParaRPr lang="en-US" sz="3883" b="1" dirty="0">
              <a:latin typeface="+mj-lt"/>
            </a:endParaRPr>
          </a:p>
        </p:txBody>
      </p:sp>
      <p:sp>
        <p:nvSpPr>
          <p:cNvPr id="2" name="TextBox 1">
            <a:extLst>
              <a:ext uri="{FF2B5EF4-FFF2-40B4-BE49-F238E27FC236}">
                <a16:creationId xmlns:a16="http://schemas.microsoft.com/office/drawing/2014/main" id="{299242F8-B967-4EF5-A3B5-D1E7F10635BE}"/>
              </a:ext>
            </a:extLst>
          </p:cNvPr>
          <p:cNvSpPr txBox="1"/>
          <p:nvPr/>
        </p:nvSpPr>
        <p:spPr>
          <a:xfrm>
            <a:off x="793317" y="932737"/>
            <a:ext cx="193037" cy="369332"/>
          </a:xfrm>
          <a:prstGeom prst="rect">
            <a:avLst/>
          </a:prstGeom>
          <a:solidFill>
            <a:schemeClr val="bg1"/>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95C4AF9C-72AC-4605-9DCF-27A243661767}"/>
              </a:ext>
            </a:extLst>
          </p:cNvPr>
          <p:cNvSpPr txBox="1"/>
          <p:nvPr/>
        </p:nvSpPr>
        <p:spPr>
          <a:xfrm>
            <a:off x="5751095" y="1125191"/>
            <a:ext cx="193037" cy="369332"/>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110EBBA7-61B0-4C01-9D12-DF6DDDEAF66B}"/>
              </a:ext>
            </a:extLst>
          </p:cNvPr>
          <p:cNvSpPr txBox="1"/>
          <p:nvPr/>
        </p:nvSpPr>
        <p:spPr>
          <a:xfrm>
            <a:off x="6105524" y="932737"/>
            <a:ext cx="193037" cy="369332"/>
          </a:xfrm>
          <a:prstGeom prst="rect">
            <a:avLst/>
          </a:prstGeom>
          <a:solidFill>
            <a:schemeClr val="bg1"/>
          </a:solidFill>
        </p:spPr>
        <p:txBody>
          <a:bodyPr wrap="square" rtlCol="0">
            <a:spAutoFit/>
          </a:bodyPr>
          <a:lstStyle/>
          <a:p>
            <a:endParaRPr lang="en-US" dirty="0"/>
          </a:p>
        </p:txBody>
      </p:sp>
      <p:sp>
        <p:nvSpPr>
          <p:cNvPr id="10" name="Text Box 1">
            <a:extLst>
              <a:ext uri="{FF2B5EF4-FFF2-40B4-BE49-F238E27FC236}">
                <a16:creationId xmlns:a16="http://schemas.microsoft.com/office/drawing/2014/main" id="{7918F3AC-DC13-42C0-9710-F391E48E8783}"/>
              </a:ext>
            </a:extLst>
          </p:cNvPr>
          <p:cNvSpPr txBox="1">
            <a:spLocks noChangeArrowheads="1"/>
          </p:cNvSpPr>
          <p:nvPr/>
        </p:nvSpPr>
        <p:spPr bwMode="auto">
          <a:xfrm>
            <a:off x="2911803" y="6125783"/>
            <a:ext cx="5446239" cy="223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353" tIns="43676" rIns="87353" bIns="43676"/>
          <a:lstStyle>
            <a:lvl1pPr>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9pPr>
          </a:lstStyle>
          <a:p>
            <a:pPr defTabSz="443777" fontAlgn="base">
              <a:spcBef>
                <a:spcPct val="0"/>
              </a:spcBef>
              <a:spcAft>
                <a:spcPct val="0"/>
              </a:spcAft>
              <a:tabLst>
                <a:tab pos="702646" algn="l"/>
                <a:tab pos="1405293" algn="l"/>
                <a:tab pos="2107939" algn="l"/>
                <a:tab pos="2810585" algn="l"/>
                <a:tab pos="3513231" algn="l"/>
                <a:tab pos="4215878" algn="l"/>
                <a:tab pos="4918524" algn="l"/>
                <a:tab pos="5621170" algn="l"/>
                <a:tab pos="6323817" algn="l"/>
                <a:tab pos="7026463" algn="l"/>
                <a:tab pos="7729109" algn="l"/>
              </a:tabLst>
            </a:pPr>
            <a:r>
              <a:rPr lang="en-US" altLang="en-US" sz="1200" dirty="0">
                <a:solidFill>
                  <a:srgbClr val="000000"/>
                </a:solidFill>
                <a:latin typeface="+mn-lt"/>
                <a:cs typeface="Times New Roman"/>
              </a:rPr>
              <a:t>Mukherjee M, et al. </a:t>
            </a:r>
            <a:r>
              <a:rPr lang="en-US" altLang="en-US" sz="1200" i="1" dirty="0">
                <a:solidFill>
                  <a:srgbClr val="000000"/>
                </a:solidFill>
                <a:latin typeface="+mn-lt"/>
                <a:cs typeface="Times New Roman"/>
              </a:rPr>
              <a:t>Am J Respir Crit Care Med</a:t>
            </a:r>
            <a:r>
              <a:rPr lang="en-US" altLang="en-US" sz="1200" dirty="0">
                <a:solidFill>
                  <a:srgbClr val="000000"/>
                </a:solidFill>
                <a:latin typeface="+mn-lt"/>
                <a:cs typeface="Times New Roman"/>
              </a:rPr>
              <a:t> 2018;197(1):38-46.</a:t>
            </a:r>
          </a:p>
        </p:txBody>
      </p:sp>
    </p:spTree>
    <p:extLst>
      <p:ext uri="{BB962C8B-B14F-4D97-AF65-F5344CB8AC3E}">
        <p14:creationId xmlns:p14="http://schemas.microsoft.com/office/powerpoint/2010/main" val="1399927876"/>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4819D58-E126-4CED-8A4D-22A822E02B00}"/>
              </a:ext>
            </a:extLst>
          </p:cNvPr>
          <p:cNvSpPr txBox="1"/>
          <p:nvPr/>
        </p:nvSpPr>
        <p:spPr>
          <a:xfrm>
            <a:off x="1063256" y="240737"/>
            <a:ext cx="7892920" cy="689869"/>
          </a:xfrm>
          <a:prstGeom prst="rect">
            <a:avLst/>
          </a:prstGeom>
          <a:noFill/>
        </p:spPr>
        <p:txBody>
          <a:bodyPr wrap="square" rtlCol="0">
            <a:spAutoFit/>
          </a:bodyPr>
          <a:lstStyle/>
          <a:p>
            <a:r>
              <a:rPr lang="en-US" sz="3883" b="1" dirty="0">
                <a:latin typeface="+mj-lt"/>
              </a:rPr>
              <a:t>Mepolizumab </a:t>
            </a:r>
            <a:r>
              <a:rPr lang="en-US" sz="3883" b="1" i="1" dirty="0">
                <a:latin typeface="+mj-lt"/>
              </a:rPr>
              <a:t>vs</a:t>
            </a:r>
            <a:r>
              <a:rPr lang="en-US" sz="3883" b="1" dirty="0">
                <a:latin typeface="+mj-lt"/>
              </a:rPr>
              <a:t> Reslizumab</a:t>
            </a:r>
            <a:r>
              <a:rPr lang="en-US" sz="3883" dirty="0">
                <a:latin typeface="+mj-lt"/>
              </a:rPr>
              <a:t> (cont)</a:t>
            </a:r>
            <a:endParaRPr lang="en-US" sz="3883" b="1" dirty="0">
              <a:latin typeface="+mj-lt"/>
            </a:endParaRPr>
          </a:p>
        </p:txBody>
      </p:sp>
      <p:grpSp>
        <p:nvGrpSpPr>
          <p:cNvPr id="3" name="Group 2">
            <a:extLst>
              <a:ext uri="{FF2B5EF4-FFF2-40B4-BE49-F238E27FC236}">
                <a16:creationId xmlns:a16="http://schemas.microsoft.com/office/drawing/2014/main" id="{64961A3D-E6BF-41C0-90C3-01FA8DDB96F3}"/>
              </a:ext>
            </a:extLst>
          </p:cNvPr>
          <p:cNvGrpSpPr/>
          <p:nvPr/>
        </p:nvGrpSpPr>
        <p:grpSpPr>
          <a:xfrm>
            <a:off x="676275" y="1708054"/>
            <a:ext cx="7195651" cy="3312322"/>
            <a:chOff x="531130" y="1700650"/>
            <a:chExt cx="7195651" cy="3312322"/>
          </a:xfrm>
        </p:grpSpPr>
        <p:pic>
          <p:nvPicPr>
            <p:cNvPr id="205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 b="49518"/>
            <a:stretch/>
          </p:blipFill>
          <p:spPr bwMode="auto">
            <a:xfrm>
              <a:off x="536473" y="1700650"/>
              <a:ext cx="7190308" cy="33123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a:extLst>
                <a:ext uri="{FF2B5EF4-FFF2-40B4-BE49-F238E27FC236}">
                  <a16:creationId xmlns:a16="http://schemas.microsoft.com/office/drawing/2014/main" id="{FB4564A7-8A70-460A-B440-965568FDBBE3}"/>
                </a:ext>
              </a:extLst>
            </p:cNvPr>
            <p:cNvSpPr/>
            <p:nvPr/>
          </p:nvSpPr>
          <p:spPr>
            <a:xfrm>
              <a:off x="531130" y="1700650"/>
              <a:ext cx="145145" cy="14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2C4AD50-EE14-4813-90CC-1E89600CF3C4}"/>
                </a:ext>
              </a:extLst>
            </p:cNvPr>
            <p:cNvSpPr/>
            <p:nvPr/>
          </p:nvSpPr>
          <p:spPr>
            <a:xfrm>
              <a:off x="4242229" y="1700650"/>
              <a:ext cx="145145" cy="14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884BFF78-F7ED-496F-85C5-09449A9A04E0}"/>
              </a:ext>
            </a:extLst>
          </p:cNvPr>
          <p:cNvGrpSpPr/>
          <p:nvPr/>
        </p:nvGrpSpPr>
        <p:grpSpPr>
          <a:xfrm>
            <a:off x="7871926" y="1708054"/>
            <a:ext cx="3624040" cy="3509525"/>
            <a:chOff x="8055880" y="1700649"/>
            <a:chExt cx="3624040" cy="3509525"/>
          </a:xfrm>
        </p:grpSpPr>
        <p:pic>
          <p:nvPicPr>
            <p:cNvPr id="6" name="Picture 2">
              <a:extLst>
                <a:ext uri="{FF2B5EF4-FFF2-40B4-BE49-F238E27FC236}">
                  <a16:creationId xmlns:a16="http://schemas.microsoft.com/office/drawing/2014/main" id="{114267C2-A90D-4C4F-BDC0-6A6C9D2AA0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8938" r="47581" b="-2913"/>
            <a:stretch/>
          </p:blipFill>
          <p:spPr bwMode="auto">
            <a:xfrm>
              <a:off x="8060374" y="1700649"/>
              <a:ext cx="3619546" cy="3509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10">
              <a:extLst>
                <a:ext uri="{FF2B5EF4-FFF2-40B4-BE49-F238E27FC236}">
                  <a16:creationId xmlns:a16="http://schemas.microsoft.com/office/drawing/2014/main" id="{82215826-85BE-49A1-A823-BB8D6A34A231}"/>
                </a:ext>
              </a:extLst>
            </p:cNvPr>
            <p:cNvSpPr/>
            <p:nvPr/>
          </p:nvSpPr>
          <p:spPr>
            <a:xfrm>
              <a:off x="8055880" y="1824475"/>
              <a:ext cx="145145" cy="14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 name="Text Box 1">
            <a:extLst>
              <a:ext uri="{FF2B5EF4-FFF2-40B4-BE49-F238E27FC236}">
                <a16:creationId xmlns:a16="http://schemas.microsoft.com/office/drawing/2014/main" id="{309912B8-E804-4D31-B595-8630798406A2}"/>
              </a:ext>
            </a:extLst>
          </p:cNvPr>
          <p:cNvSpPr txBox="1">
            <a:spLocks noChangeArrowheads="1"/>
          </p:cNvSpPr>
          <p:nvPr/>
        </p:nvSpPr>
        <p:spPr bwMode="auto">
          <a:xfrm>
            <a:off x="2911803" y="6125783"/>
            <a:ext cx="5446239" cy="223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353" tIns="43676" rIns="87353" bIns="43676"/>
          <a:lstStyle>
            <a:lvl1pPr>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1pPr>
            <a:lvl2pPr>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2pPr>
            <a:lvl3pPr>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3pPr>
            <a:lvl4pPr>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4pPr>
            <a:lvl5pPr>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panose="020B0604020202020204" pitchFamily="34" charset="0"/>
                <a:ea typeface="ＭＳ Ｐゴシック" panose="020B0600070205080204" pitchFamily="34" charset="-128"/>
              </a:defRPr>
            </a:lvl9pPr>
          </a:lstStyle>
          <a:p>
            <a:pPr defTabSz="443777" fontAlgn="base">
              <a:spcBef>
                <a:spcPct val="0"/>
              </a:spcBef>
              <a:spcAft>
                <a:spcPct val="0"/>
              </a:spcAft>
              <a:tabLst>
                <a:tab pos="702646" algn="l"/>
                <a:tab pos="1405293" algn="l"/>
                <a:tab pos="2107939" algn="l"/>
                <a:tab pos="2810585" algn="l"/>
                <a:tab pos="3513231" algn="l"/>
                <a:tab pos="4215878" algn="l"/>
                <a:tab pos="4918524" algn="l"/>
                <a:tab pos="5621170" algn="l"/>
                <a:tab pos="6323817" algn="l"/>
                <a:tab pos="7026463" algn="l"/>
                <a:tab pos="7729109" algn="l"/>
              </a:tabLst>
            </a:pPr>
            <a:r>
              <a:rPr lang="en-US" altLang="en-US" sz="1200" dirty="0">
                <a:solidFill>
                  <a:srgbClr val="000000"/>
                </a:solidFill>
                <a:latin typeface="+mn-lt"/>
                <a:cs typeface="Times New Roman"/>
              </a:rPr>
              <a:t>Mukherjee M, et al. </a:t>
            </a:r>
            <a:r>
              <a:rPr lang="en-US" altLang="en-US" sz="1200" i="1" dirty="0">
                <a:solidFill>
                  <a:srgbClr val="000000"/>
                </a:solidFill>
                <a:latin typeface="+mn-lt"/>
                <a:cs typeface="Times New Roman"/>
              </a:rPr>
              <a:t>Am J Respir Crit Care Med</a:t>
            </a:r>
            <a:r>
              <a:rPr lang="en-US" altLang="en-US" sz="1200" dirty="0">
                <a:solidFill>
                  <a:srgbClr val="000000"/>
                </a:solidFill>
                <a:latin typeface="+mn-lt"/>
                <a:cs typeface="Times New Roman"/>
              </a:rPr>
              <a:t> 2018;197(1):38-46.</a:t>
            </a:r>
          </a:p>
        </p:txBody>
      </p:sp>
    </p:spTree>
    <p:extLst>
      <p:ext uri="{BB962C8B-B14F-4D97-AF65-F5344CB8AC3E}">
        <p14:creationId xmlns:p14="http://schemas.microsoft.com/office/powerpoint/2010/main" val="4093546753"/>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D741D-C93C-42B5-AB6C-C657B44CBBF5}"/>
              </a:ext>
            </a:extLst>
          </p:cNvPr>
          <p:cNvSpPr>
            <a:spLocks noGrp="1"/>
          </p:cNvSpPr>
          <p:nvPr>
            <p:ph type="title"/>
          </p:nvPr>
        </p:nvSpPr>
        <p:spPr>
          <a:xfrm>
            <a:off x="215693" y="365126"/>
            <a:ext cx="11833431" cy="704139"/>
          </a:xfrm>
        </p:spPr>
        <p:txBody>
          <a:bodyPr>
            <a:normAutofit/>
          </a:bodyPr>
          <a:lstStyle/>
          <a:p>
            <a:r>
              <a:rPr lang="en-US" sz="3600" dirty="0"/>
              <a:t>Dupilumab: IL-4/IL-13 Antibody Targeting T2 Pathway</a:t>
            </a:r>
          </a:p>
        </p:txBody>
      </p:sp>
      <p:sp>
        <p:nvSpPr>
          <p:cNvPr id="3" name="Content Placeholder 2">
            <a:extLst>
              <a:ext uri="{FF2B5EF4-FFF2-40B4-BE49-F238E27FC236}">
                <a16:creationId xmlns:a16="http://schemas.microsoft.com/office/drawing/2014/main" id="{2A168820-DD78-4903-93B9-1B210289A8C1}"/>
              </a:ext>
            </a:extLst>
          </p:cNvPr>
          <p:cNvSpPr txBox="1">
            <a:spLocks/>
          </p:cNvSpPr>
          <p:nvPr/>
        </p:nvSpPr>
        <p:spPr>
          <a:xfrm>
            <a:off x="1978026" y="1183466"/>
            <a:ext cx="8106229" cy="945541"/>
          </a:xfrm>
          <a:prstGeom prst="rect">
            <a:avLst/>
          </a:prstGeom>
        </p:spPr>
        <p:txBody>
          <a:bodyPr/>
          <a:lstStyle>
            <a:lvl1pPr marL="342900" indent="-342900" algn="l" defTabSz="914400" rtl="0" eaLnBrk="1" latinLnBrk="0" hangingPunct="1">
              <a:spcBef>
                <a:spcPts val="0"/>
              </a:spcBef>
              <a:spcAft>
                <a:spcPts val="1200"/>
              </a:spcAft>
              <a:buClr>
                <a:schemeClr val="accent1"/>
              </a:buClr>
              <a:buFont typeface="Wingdings" pitchFamily="2" charset="2"/>
              <a:buChar char="§"/>
              <a:defRPr sz="2800" kern="1200">
                <a:solidFill>
                  <a:schemeClr val="tx1"/>
                </a:solidFill>
                <a:latin typeface="+mj-lt"/>
                <a:ea typeface="+mn-ea"/>
                <a:cs typeface="Calibri" panose="020F0502020204030204" pitchFamily="34" charset="0"/>
              </a:defRPr>
            </a:lvl1pPr>
            <a:lvl2pPr marL="742950" indent="-285750" algn="l" defTabSz="914400" rtl="0" eaLnBrk="1" latinLnBrk="0" hangingPunct="1">
              <a:spcBef>
                <a:spcPts val="0"/>
              </a:spcBef>
              <a:spcAft>
                <a:spcPts val="1200"/>
              </a:spcAft>
              <a:buClr>
                <a:schemeClr val="accent1"/>
              </a:buClr>
              <a:buFont typeface="Arial" pitchFamily="34" charset="0"/>
              <a:buChar char="–"/>
              <a:defRPr sz="2400" kern="1200">
                <a:solidFill>
                  <a:schemeClr val="tx1"/>
                </a:solidFill>
                <a:latin typeface="+mj-lt"/>
                <a:ea typeface="+mn-ea"/>
                <a:cs typeface="Calibri" panose="020F0502020204030204" pitchFamily="34" charset="0"/>
              </a:defRPr>
            </a:lvl2pPr>
            <a:lvl3pPr marL="1143000" indent="-228600" algn="l" defTabSz="914400" rtl="0" eaLnBrk="1" latinLnBrk="0" hangingPunct="1">
              <a:spcBef>
                <a:spcPts val="0"/>
              </a:spcBef>
              <a:spcAft>
                <a:spcPts val="1200"/>
              </a:spcAft>
              <a:buFont typeface="Arial" pitchFamily="34" charset="0"/>
              <a:buChar char="•"/>
              <a:defRPr sz="2000" kern="1200">
                <a:solidFill>
                  <a:schemeClr val="tx1"/>
                </a:solidFill>
                <a:latin typeface="+mj-lt"/>
                <a:ea typeface="+mn-ea"/>
                <a:cs typeface="Calibri" panose="020F0502020204030204" pitchFamily="34" charset="0"/>
              </a:defRPr>
            </a:lvl3pPr>
            <a:lvl4pPr marL="1600200" indent="-228600" algn="l" defTabSz="914400" rtl="0" eaLnBrk="1" latinLnBrk="0" hangingPunct="1">
              <a:spcBef>
                <a:spcPts val="0"/>
              </a:spcBef>
              <a:spcAft>
                <a:spcPts val="1200"/>
              </a:spcAft>
              <a:buFont typeface="Arial" pitchFamily="34" charset="0"/>
              <a:buChar char="–"/>
              <a:defRPr sz="1800" kern="1200">
                <a:solidFill>
                  <a:schemeClr val="tx1"/>
                </a:solidFill>
                <a:latin typeface="+mj-lt"/>
                <a:ea typeface="+mn-ea"/>
                <a:cs typeface="Calibri" panose="020F0502020204030204" pitchFamily="34" charset="0"/>
              </a:defRPr>
            </a:lvl4pPr>
            <a:lvl5pPr marL="2057400" indent="-228600" algn="l" defTabSz="914400" rtl="0" eaLnBrk="1" latinLnBrk="0" hangingPunct="1">
              <a:spcBef>
                <a:spcPts val="0"/>
              </a:spcBef>
              <a:spcAft>
                <a:spcPts val="1200"/>
              </a:spcAft>
              <a:buFont typeface="Arial" pitchFamily="34" charset="0"/>
              <a:buChar char="»"/>
              <a:defRPr sz="1800" kern="1200">
                <a:solidFill>
                  <a:schemeClr val="tx1"/>
                </a:solidFill>
                <a:latin typeface="+mj-lt"/>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dirty="0"/>
              <a:t>Dupilumab is a fully human monoclonal antibody </a:t>
            </a:r>
            <a:br>
              <a:rPr lang="en-US" sz="2400" b="1" dirty="0"/>
            </a:br>
            <a:r>
              <a:rPr lang="en-US" sz="2400" b="1" dirty="0"/>
              <a:t>that targets the IL-4R</a:t>
            </a:r>
            <a:r>
              <a:rPr lang="el-GR" sz="2400" b="1" dirty="0"/>
              <a:t>α</a:t>
            </a:r>
            <a:r>
              <a:rPr lang="en-US" sz="2400" b="1" dirty="0"/>
              <a:t> of the IL-4 and IL-13 receptors</a:t>
            </a:r>
          </a:p>
          <a:p>
            <a:pPr algn="ctr"/>
            <a:endParaRPr lang="en-US" sz="2400" b="1" dirty="0"/>
          </a:p>
        </p:txBody>
      </p:sp>
      <p:sp>
        <p:nvSpPr>
          <p:cNvPr id="4" name="Rectangle 3">
            <a:extLst>
              <a:ext uri="{FF2B5EF4-FFF2-40B4-BE49-F238E27FC236}">
                <a16:creationId xmlns:a16="http://schemas.microsoft.com/office/drawing/2014/main" id="{A7E1BFAF-7A28-4D51-A737-9ADE68719229}"/>
              </a:ext>
            </a:extLst>
          </p:cNvPr>
          <p:cNvSpPr/>
          <p:nvPr/>
        </p:nvSpPr>
        <p:spPr>
          <a:xfrm>
            <a:off x="2907148" y="6119239"/>
            <a:ext cx="4726789" cy="276999"/>
          </a:xfrm>
          <a:prstGeom prst="rect">
            <a:avLst/>
          </a:prstGeom>
        </p:spPr>
        <p:txBody>
          <a:bodyPr wrap="square" anchor="b">
            <a:spAutoFit/>
          </a:bodyPr>
          <a:lstStyle/>
          <a:p>
            <a:r>
              <a:rPr lang="en-US" sz="1200" dirty="0">
                <a:cs typeface="Arial" panose="020B0604020202020204" pitchFamily="34" charset="0"/>
              </a:rPr>
              <a:t>D’Erme AM. </a:t>
            </a:r>
            <a:r>
              <a:rPr lang="en-US" sz="1200" i="1" dirty="0">
                <a:cs typeface="Arial" panose="020B0604020202020204" pitchFamily="34" charset="0"/>
              </a:rPr>
              <a:t>Drug Design Dev Ther</a:t>
            </a:r>
            <a:r>
              <a:rPr lang="en-US" sz="1200" dirty="0">
                <a:cs typeface="Arial" panose="020B0604020202020204" pitchFamily="34" charset="0"/>
              </a:rPr>
              <a:t>. 2017;11:1473-1480. </a:t>
            </a:r>
          </a:p>
        </p:txBody>
      </p:sp>
      <p:grpSp>
        <p:nvGrpSpPr>
          <p:cNvPr id="30" name="Group 29">
            <a:extLst>
              <a:ext uri="{FF2B5EF4-FFF2-40B4-BE49-F238E27FC236}">
                <a16:creationId xmlns:a16="http://schemas.microsoft.com/office/drawing/2014/main" id="{5285C37B-D6A1-4942-A2D7-E8C1B49EE11A}"/>
              </a:ext>
            </a:extLst>
          </p:cNvPr>
          <p:cNvGrpSpPr/>
          <p:nvPr/>
        </p:nvGrpSpPr>
        <p:grpSpPr>
          <a:xfrm>
            <a:off x="1766032" y="2069411"/>
            <a:ext cx="8214044" cy="3211981"/>
            <a:chOff x="1766032" y="2183711"/>
            <a:chExt cx="8214044" cy="3319259"/>
          </a:xfrm>
        </p:grpSpPr>
        <p:sp>
          <p:nvSpPr>
            <p:cNvPr id="5" name="TextBox 4">
              <a:extLst>
                <a:ext uri="{FF2B5EF4-FFF2-40B4-BE49-F238E27FC236}">
                  <a16:creationId xmlns:a16="http://schemas.microsoft.com/office/drawing/2014/main" id="{93D7078A-5E62-4935-945A-2AC52C8C5E2F}"/>
                </a:ext>
              </a:extLst>
            </p:cNvPr>
            <p:cNvSpPr txBox="1"/>
            <p:nvPr/>
          </p:nvSpPr>
          <p:spPr>
            <a:xfrm>
              <a:off x="7817448" y="2970106"/>
              <a:ext cx="2162628" cy="1384995"/>
            </a:xfrm>
            <a:prstGeom prst="rect">
              <a:avLst/>
            </a:prstGeom>
            <a:noFill/>
          </p:spPr>
          <p:txBody>
            <a:bodyPr wrap="square" rtlCol="0">
              <a:spAutoFit/>
            </a:bodyPr>
            <a:lstStyle/>
            <a:p>
              <a:r>
                <a:rPr lang="en-US" sz="1200" dirty="0"/>
                <a:t>↑Airway inflammation</a:t>
              </a:r>
            </a:p>
            <a:p>
              <a:endParaRPr lang="en-US" sz="1200" dirty="0"/>
            </a:p>
            <a:p>
              <a:r>
                <a:rPr lang="en-US" sz="1200" dirty="0"/>
                <a:t>↑Mucus production</a:t>
              </a:r>
            </a:p>
            <a:p>
              <a:endParaRPr lang="en-US" sz="1200" dirty="0"/>
            </a:p>
            <a:p>
              <a:r>
                <a:rPr lang="en-US" sz="1200" dirty="0"/>
                <a:t>↑ Airway hyperresponsiveness</a:t>
              </a:r>
            </a:p>
            <a:p>
              <a:endParaRPr lang="en-US" sz="1200" dirty="0"/>
            </a:p>
            <a:p>
              <a:r>
                <a:rPr lang="en-US" sz="1200" dirty="0"/>
                <a:t>↑Airway remodeling</a:t>
              </a:r>
            </a:p>
          </p:txBody>
        </p:sp>
        <p:pic>
          <p:nvPicPr>
            <p:cNvPr id="6" name="Picture 4" descr="https://www.dovepress.com/cr_data/article_fulltext/s113000/113192/img/DDDT-113192-F01.jpg">
              <a:extLst>
                <a:ext uri="{FF2B5EF4-FFF2-40B4-BE49-F238E27FC236}">
                  <a16:creationId xmlns:a16="http://schemas.microsoft.com/office/drawing/2014/main" id="{51636983-EB49-4E18-9DA4-DE5EA2924B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94" t="35809" r="88473" b="47527"/>
            <a:stretch/>
          </p:blipFill>
          <p:spPr bwMode="auto">
            <a:xfrm>
              <a:off x="1766032" y="3646446"/>
              <a:ext cx="515566" cy="6614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www.dovepress.com/cr_data/article_fulltext/s113000/113192/img/DDDT-113192-F01.jpg">
              <a:extLst>
                <a:ext uri="{FF2B5EF4-FFF2-40B4-BE49-F238E27FC236}">
                  <a16:creationId xmlns:a16="http://schemas.microsoft.com/office/drawing/2014/main" id="{B8CFF124-C45F-4F03-A47A-DC56254392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215" r="44031" b="86082"/>
            <a:stretch/>
          </p:blipFill>
          <p:spPr bwMode="auto">
            <a:xfrm>
              <a:off x="4421690" y="2183711"/>
              <a:ext cx="447473" cy="5524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www.dovepress.com/cr_data/article_fulltext/s113000/113192/img/DDDT-113192-F01.jpg">
              <a:extLst>
                <a:ext uri="{FF2B5EF4-FFF2-40B4-BE49-F238E27FC236}">
                  <a16:creationId xmlns:a16="http://schemas.microsoft.com/office/drawing/2014/main" id="{815751EF-4194-4AEF-9DAA-535EF22272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215" t="20290" r="44200" b="66967"/>
            <a:stretch/>
          </p:blipFill>
          <p:spPr bwMode="auto">
            <a:xfrm>
              <a:off x="4402230" y="2935921"/>
              <a:ext cx="437745" cy="5058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www.dovepress.com/cr_data/article_fulltext/s113000/113192/img/DDDT-113192-F01.jpg">
              <a:extLst>
                <a:ext uri="{FF2B5EF4-FFF2-40B4-BE49-F238E27FC236}">
                  <a16:creationId xmlns:a16="http://schemas.microsoft.com/office/drawing/2014/main" id="{5AB2A0A6-862F-4B6D-ACCE-67AE53CBA8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811" t="36382" r="43245" b="50875"/>
            <a:stretch/>
          </p:blipFill>
          <p:spPr bwMode="auto">
            <a:xfrm>
              <a:off x="4314680" y="3660295"/>
              <a:ext cx="573932" cy="5058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s://www.dovepress.com/cr_data/article_fulltext/s113000/113192/img/DDDT-113192-F01.jpg">
              <a:extLst>
                <a:ext uri="{FF2B5EF4-FFF2-40B4-BE49-F238E27FC236}">
                  <a16:creationId xmlns:a16="http://schemas.microsoft.com/office/drawing/2014/main" id="{19AF90EB-9ABE-4D81-B4E4-DB69A3D5AA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272" t="52964" r="44481" b="32577"/>
            <a:stretch/>
          </p:blipFill>
          <p:spPr bwMode="auto">
            <a:xfrm>
              <a:off x="4402230" y="4365279"/>
              <a:ext cx="418289" cy="5739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www.dovepress.com/cr_data/article_fulltext/s113000/113192/img/DDDT-113192-F01.jpg">
              <a:extLst>
                <a:ext uri="{FF2B5EF4-FFF2-40B4-BE49-F238E27FC236}">
                  <a16:creationId xmlns:a16="http://schemas.microsoft.com/office/drawing/2014/main" id="{7A7037E2-0C9E-4BAE-802C-CC51078936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553" t="69687" r="44705" b="16241"/>
            <a:stretch/>
          </p:blipFill>
          <p:spPr bwMode="auto">
            <a:xfrm>
              <a:off x="4418877" y="4944372"/>
              <a:ext cx="389107" cy="55859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708BB64-FFCC-4069-A341-648B900781CB}"/>
                </a:ext>
              </a:extLst>
            </p:cNvPr>
            <p:cNvSpPr/>
            <p:nvPr/>
          </p:nvSpPr>
          <p:spPr>
            <a:xfrm>
              <a:off x="4860076" y="2217076"/>
              <a:ext cx="2647234" cy="763927"/>
            </a:xfrm>
            <a:prstGeom prst="rect">
              <a:avLst/>
            </a:prstGeom>
            <a:noFill/>
          </p:spPr>
          <p:txBody>
            <a:bodyPr wrap="square">
              <a:spAutoFit/>
            </a:bodyPr>
            <a:lstStyle/>
            <a:p>
              <a:pPr>
                <a:lnSpc>
                  <a:spcPct val="80000"/>
                </a:lnSpc>
                <a:spcAft>
                  <a:spcPts val="300"/>
                </a:spcAft>
              </a:pPr>
              <a:r>
                <a:rPr lang="en-US" altLang="en-US" sz="1200" b="1" dirty="0">
                  <a:latin typeface="Calibri" panose="020F0502020204030204" pitchFamily="34" charset="0"/>
                  <a:cs typeface="Calibri" panose="020F0502020204030204" pitchFamily="34" charset="0"/>
                </a:rPr>
                <a:t>Impaired KC differentiation</a:t>
              </a:r>
            </a:p>
            <a:p>
              <a:pPr>
                <a:lnSpc>
                  <a:spcPct val="80000"/>
                </a:lnSpc>
                <a:spcAft>
                  <a:spcPts val="300"/>
                </a:spcAft>
              </a:pPr>
              <a:r>
                <a:rPr lang="en-US" sz="1200" b="1" dirty="0">
                  <a:latin typeface="Calibri" panose="020F0502020204030204" pitchFamily="34" charset="0"/>
                  <a:cs typeface="Calibri" panose="020F0502020204030204" pitchFamily="34" charset="0"/>
                </a:rPr>
                <a:t>Low AMPs production</a:t>
              </a:r>
            </a:p>
            <a:p>
              <a:pPr>
                <a:lnSpc>
                  <a:spcPct val="80000"/>
                </a:lnSpc>
                <a:spcAft>
                  <a:spcPts val="300"/>
                </a:spcAft>
              </a:pPr>
              <a:r>
                <a:rPr lang="en-US" sz="1200" b="1" dirty="0">
                  <a:latin typeface="Calibri" panose="020F0502020204030204" pitchFamily="34" charset="0"/>
                  <a:cs typeface="Calibri" panose="020F0502020204030204" pitchFamily="34" charset="0"/>
                </a:rPr>
                <a:t>Increased expression of TARC and oxtaxin-3 (CCL26) </a:t>
              </a:r>
              <a:endParaRPr lang="en-US" sz="1200" dirty="0"/>
            </a:p>
          </p:txBody>
        </p:sp>
        <p:sp>
          <p:nvSpPr>
            <p:cNvPr id="13" name="Rectangle 12">
              <a:extLst>
                <a:ext uri="{FF2B5EF4-FFF2-40B4-BE49-F238E27FC236}">
                  <a16:creationId xmlns:a16="http://schemas.microsoft.com/office/drawing/2014/main" id="{DBC3D1DB-912B-4B07-AE2D-C2A62D406056}"/>
                </a:ext>
              </a:extLst>
            </p:cNvPr>
            <p:cNvSpPr/>
            <p:nvPr/>
          </p:nvSpPr>
          <p:spPr>
            <a:xfrm>
              <a:off x="4869321" y="3166117"/>
              <a:ext cx="1870941" cy="243785"/>
            </a:xfrm>
            <a:prstGeom prst="rect">
              <a:avLst/>
            </a:prstGeom>
            <a:noFill/>
          </p:spPr>
          <p:txBody>
            <a:bodyPr wrap="square">
              <a:spAutoFit/>
            </a:bodyPr>
            <a:lstStyle/>
            <a:p>
              <a:pPr>
                <a:lnSpc>
                  <a:spcPct val="80000"/>
                </a:lnSpc>
                <a:spcAft>
                  <a:spcPts val="300"/>
                </a:spcAft>
              </a:pPr>
              <a:r>
                <a:rPr lang="en-US" altLang="en-US" sz="1200" b="1" dirty="0">
                  <a:latin typeface="Calibri" panose="020F0502020204030204" pitchFamily="34" charset="0"/>
                  <a:cs typeface="Calibri" panose="020F0502020204030204" pitchFamily="34" charset="0"/>
                </a:rPr>
                <a:t>Eosinophil recruitment</a:t>
              </a:r>
              <a:endParaRPr lang="en-US" sz="1200" dirty="0"/>
            </a:p>
          </p:txBody>
        </p:sp>
        <p:sp>
          <p:nvSpPr>
            <p:cNvPr id="14" name="Rectangle 13">
              <a:extLst>
                <a:ext uri="{FF2B5EF4-FFF2-40B4-BE49-F238E27FC236}">
                  <a16:creationId xmlns:a16="http://schemas.microsoft.com/office/drawing/2014/main" id="{AF72D306-5145-4D0C-BABB-6FB54AB27188}"/>
                </a:ext>
              </a:extLst>
            </p:cNvPr>
            <p:cNvSpPr/>
            <p:nvPr/>
          </p:nvSpPr>
          <p:spPr>
            <a:xfrm>
              <a:off x="4869321" y="3810341"/>
              <a:ext cx="1870941" cy="391517"/>
            </a:xfrm>
            <a:prstGeom prst="rect">
              <a:avLst/>
            </a:prstGeom>
            <a:noFill/>
          </p:spPr>
          <p:txBody>
            <a:bodyPr wrap="square">
              <a:spAutoFit/>
            </a:bodyPr>
            <a:lstStyle/>
            <a:p>
              <a:pPr>
                <a:lnSpc>
                  <a:spcPct val="80000"/>
                </a:lnSpc>
                <a:spcAft>
                  <a:spcPts val="300"/>
                </a:spcAft>
              </a:pPr>
              <a:r>
                <a:rPr lang="en-US" altLang="en-US" sz="1200" b="1" dirty="0">
                  <a:latin typeface="Calibri" panose="020F0502020204030204" pitchFamily="34" charset="0"/>
                  <a:cs typeface="Calibri" panose="020F0502020204030204" pitchFamily="34" charset="0"/>
                </a:rPr>
                <a:t>Increased production of eotaxin-1 (CCL11)</a:t>
              </a:r>
              <a:endParaRPr lang="en-US" sz="1200" dirty="0"/>
            </a:p>
          </p:txBody>
        </p:sp>
        <p:sp>
          <p:nvSpPr>
            <p:cNvPr id="15" name="Rectangle 14">
              <a:extLst>
                <a:ext uri="{FF2B5EF4-FFF2-40B4-BE49-F238E27FC236}">
                  <a16:creationId xmlns:a16="http://schemas.microsoft.com/office/drawing/2014/main" id="{AF7313F8-2745-456A-B44B-74D2CC7D2B07}"/>
                </a:ext>
              </a:extLst>
            </p:cNvPr>
            <p:cNvSpPr/>
            <p:nvPr/>
          </p:nvSpPr>
          <p:spPr>
            <a:xfrm>
              <a:off x="4862393" y="4516921"/>
              <a:ext cx="1642338" cy="243785"/>
            </a:xfrm>
            <a:prstGeom prst="rect">
              <a:avLst/>
            </a:prstGeom>
            <a:noFill/>
          </p:spPr>
          <p:txBody>
            <a:bodyPr wrap="square">
              <a:spAutoFit/>
            </a:bodyPr>
            <a:lstStyle/>
            <a:p>
              <a:pPr>
                <a:lnSpc>
                  <a:spcPct val="80000"/>
                </a:lnSpc>
                <a:spcAft>
                  <a:spcPts val="300"/>
                </a:spcAft>
              </a:pPr>
              <a:r>
                <a:rPr lang="en-US" altLang="en-US" sz="1200" b="1" dirty="0">
                  <a:latin typeface="Calibri" panose="020F0502020204030204" pitchFamily="34" charset="0"/>
                  <a:cs typeface="Calibri" panose="020F0502020204030204" pitchFamily="34" charset="0"/>
                </a:rPr>
                <a:t>IgE production</a:t>
              </a:r>
              <a:endParaRPr lang="en-US" sz="1200" dirty="0"/>
            </a:p>
          </p:txBody>
        </p:sp>
        <p:sp>
          <p:nvSpPr>
            <p:cNvPr id="16" name="Rectangle 15">
              <a:extLst>
                <a:ext uri="{FF2B5EF4-FFF2-40B4-BE49-F238E27FC236}">
                  <a16:creationId xmlns:a16="http://schemas.microsoft.com/office/drawing/2014/main" id="{2EC376BD-21FE-47ED-8F5C-A355BA42EDEE}"/>
                </a:ext>
              </a:extLst>
            </p:cNvPr>
            <p:cNvSpPr/>
            <p:nvPr/>
          </p:nvSpPr>
          <p:spPr>
            <a:xfrm>
              <a:off x="4869322" y="5188866"/>
              <a:ext cx="2238082" cy="243785"/>
            </a:xfrm>
            <a:prstGeom prst="rect">
              <a:avLst/>
            </a:prstGeom>
            <a:noFill/>
          </p:spPr>
          <p:txBody>
            <a:bodyPr wrap="square">
              <a:spAutoFit/>
            </a:bodyPr>
            <a:lstStyle/>
            <a:p>
              <a:pPr>
                <a:lnSpc>
                  <a:spcPct val="80000"/>
                </a:lnSpc>
                <a:spcAft>
                  <a:spcPts val="300"/>
                </a:spcAft>
              </a:pPr>
              <a:r>
                <a:rPr lang="en-US" altLang="en-US" sz="1200" b="1" dirty="0">
                  <a:latin typeface="Calibri" panose="020F0502020204030204" pitchFamily="34" charset="0"/>
                  <a:cs typeface="Calibri" panose="020F0502020204030204" pitchFamily="34" charset="0"/>
                </a:rPr>
                <a:t>Th2 differentiation and survival</a:t>
              </a:r>
              <a:endParaRPr lang="en-US" sz="1200" dirty="0"/>
            </a:p>
          </p:txBody>
        </p:sp>
        <p:sp>
          <p:nvSpPr>
            <p:cNvPr id="17" name="Rectangle 16">
              <a:extLst>
                <a:ext uri="{FF2B5EF4-FFF2-40B4-BE49-F238E27FC236}">
                  <a16:creationId xmlns:a16="http://schemas.microsoft.com/office/drawing/2014/main" id="{D0613E4C-62C9-4ED1-AE78-38C674C9F000}"/>
                </a:ext>
              </a:extLst>
            </p:cNvPr>
            <p:cNvSpPr/>
            <p:nvPr/>
          </p:nvSpPr>
          <p:spPr>
            <a:xfrm>
              <a:off x="2977306" y="3597549"/>
              <a:ext cx="647934" cy="646331"/>
            </a:xfrm>
            <a:prstGeom prst="rect">
              <a:avLst/>
            </a:prstGeom>
          </p:spPr>
          <p:txBody>
            <a:bodyPr wrap="none">
              <a:spAutoFit/>
            </a:bodyPr>
            <a:lstStyle/>
            <a:p>
              <a:pPr algn="ctr"/>
              <a:r>
                <a:rPr lang="en-US" altLang="en-US" b="1" dirty="0">
                  <a:latin typeface="Calibri" panose="020F0502020204030204" pitchFamily="34" charset="0"/>
                  <a:cs typeface="Calibri" panose="020F0502020204030204" pitchFamily="34" charset="0"/>
                </a:rPr>
                <a:t>IL-4</a:t>
              </a:r>
            </a:p>
            <a:p>
              <a:pPr algn="ctr"/>
              <a:r>
                <a:rPr lang="en-US" b="1" dirty="0">
                  <a:latin typeface="Calibri" panose="020F0502020204030204" pitchFamily="34" charset="0"/>
                  <a:cs typeface="Calibri" panose="020F0502020204030204" pitchFamily="34" charset="0"/>
                </a:rPr>
                <a:t>IL-13</a:t>
              </a:r>
              <a:endParaRPr lang="en-US" sz="2800" dirty="0"/>
            </a:p>
          </p:txBody>
        </p:sp>
        <p:sp>
          <p:nvSpPr>
            <p:cNvPr id="18" name="Rectangle 17">
              <a:extLst>
                <a:ext uri="{FF2B5EF4-FFF2-40B4-BE49-F238E27FC236}">
                  <a16:creationId xmlns:a16="http://schemas.microsoft.com/office/drawing/2014/main" id="{25A15AD4-D357-48F5-A72D-0C429922A3A7}"/>
                </a:ext>
              </a:extLst>
            </p:cNvPr>
            <p:cNvSpPr/>
            <p:nvPr/>
          </p:nvSpPr>
          <p:spPr>
            <a:xfrm>
              <a:off x="4139650" y="3372417"/>
              <a:ext cx="964368" cy="276999"/>
            </a:xfrm>
            <a:prstGeom prst="rect">
              <a:avLst/>
            </a:prstGeom>
          </p:spPr>
          <p:txBody>
            <a:bodyPr wrap="square">
              <a:spAutoFit/>
            </a:bodyPr>
            <a:lstStyle/>
            <a:p>
              <a:pPr algn="ctr"/>
              <a:r>
                <a:rPr lang="en-US" altLang="en-US" sz="1200" b="1" dirty="0">
                  <a:latin typeface="Calibri" panose="020F0502020204030204" pitchFamily="34" charset="0"/>
                  <a:cs typeface="Calibri" panose="020F0502020204030204" pitchFamily="34" charset="0"/>
                </a:rPr>
                <a:t>Eosinophil</a:t>
              </a:r>
              <a:endParaRPr lang="en-US" dirty="0"/>
            </a:p>
          </p:txBody>
        </p:sp>
        <p:sp>
          <p:nvSpPr>
            <p:cNvPr id="19" name="Rectangle 18">
              <a:extLst>
                <a:ext uri="{FF2B5EF4-FFF2-40B4-BE49-F238E27FC236}">
                  <a16:creationId xmlns:a16="http://schemas.microsoft.com/office/drawing/2014/main" id="{4FD8F7CC-415D-4E5E-B5C0-5C794F5A8636}"/>
                </a:ext>
              </a:extLst>
            </p:cNvPr>
            <p:cNvSpPr/>
            <p:nvPr/>
          </p:nvSpPr>
          <p:spPr>
            <a:xfrm>
              <a:off x="4113327" y="4068609"/>
              <a:ext cx="964368" cy="276999"/>
            </a:xfrm>
            <a:prstGeom prst="rect">
              <a:avLst/>
            </a:prstGeom>
          </p:spPr>
          <p:txBody>
            <a:bodyPr wrap="square">
              <a:spAutoFit/>
            </a:bodyPr>
            <a:lstStyle/>
            <a:p>
              <a:pPr algn="ctr"/>
              <a:r>
                <a:rPr lang="en-US" altLang="en-US" sz="1200" b="1" dirty="0">
                  <a:latin typeface="Calibri" panose="020F0502020204030204" pitchFamily="34" charset="0"/>
                  <a:cs typeface="Calibri" panose="020F0502020204030204" pitchFamily="34" charset="0"/>
                </a:rPr>
                <a:t>Fibroblast</a:t>
              </a:r>
              <a:endParaRPr lang="en-US" dirty="0"/>
            </a:p>
          </p:txBody>
        </p:sp>
        <p:cxnSp>
          <p:nvCxnSpPr>
            <p:cNvPr id="20" name="Straight Arrow Connector 19">
              <a:extLst>
                <a:ext uri="{FF2B5EF4-FFF2-40B4-BE49-F238E27FC236}">
                  <a16:creationId xmlns:a16="http://schemas.microsoft.com/office/drawing/2014/main" id="{28B5E381-4584-410A-9331-8A9BE68623D8}"/>
                </a:ext>
              </a:extLst>
            </p:cNvPr>
            <p:cNvCxnSpPr/>
            <p:nvPr/>
          </p:nvCxnSpPr>
          <p:spPr>
            <a:xfrm>
              <a:off x="2348345" y="3943863"/>
              <a:ext cx="623455"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C34282F-0978-4928-81A6-251540B78385}"/>
                </a:ext>
              </a:extLst>
            </p:cNvPr>
            <p:cNvCxnSpPr/>
            <p:nvPr/>
          </p:nvCxnSpPr>
          <p:spPr>
            <a:xfrm flipV="1">
              <a:off x="3539835" y="2565344"/>
              <a:ext cx="713511" cy="89361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B37095D-DFC8-431F-8611-877B81E2B031}"/>
                </a:ext>
              </a:extLst>
            </p:cNvPr>
            <p:cNvCxnSpPr/>
            <p:nvPr/>
          </p:nvCxnSpPr>
          <p:spPr>
            <a:xfrm flipV="1">
              <a:off x="3650671" y="3285779"/>
              <a:ext cx="623456" cy="37406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83FE0AF-6DD6-4D36-9B15-14D428131579}"/>
                </a:ext>
              </a:extLst>
            </p:cNvPr>
            <p:cNvCxnSpPr/>
            <p:nvPr/>
          </p:nvCxnSpPr>
          <p:spPr>
            <a:xfrm>
              <a:off x="3643745" y="3944729"/>
              <a:ext cx="623455"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57E00D0-1B26-4C95-9ABC-20154FF2075B}"/>
                </a:ext>
              </a:extLst>
            </p:cNvPr>
            <p:cNvCxnSpPr/>
            <p:nvPr/>
          </p:nvCxnSpPr>
          <p:spPr>
            <a:xfrm>
              <a:off x="3616035" y="4130901"/>
              <a:ext cx="678874" cy="415643"/>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0D54D16-29DE-43E6-A7F4-B6FCFAF382A9}"/>
                </a:ext>
              </a:extLst>
            </p:cNvPr>
            <p:cNvCxnSpPr/>
            <p:nvPr/>
          </p:nvCxnSpPr>
          <p:spPr>
            <a:xfrm>
              <a:off x="3574471" y="4394137"/>
              <a:ext cx="658092" cy="685807"/>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D572EEB-758B-4A8F-A08A-5363394035E2}"/>
                </a:ext>
              </a:extLst>
            </p:cNvPr>
            <p:cNvCxnSpPr/>
            <p:nvPr/>
          </p:nvCxnSpPr>
          <p:spPr>
            <a:xfrm>
              <a:off x="6989618" y="2295172"/>
              <a:ext cx="824347" cy="67195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55EA451-10E9-4261-8B3D-4305346B5E43}"/>
                </a:ext>
              </a:extLst>
            </p:cNvPr>
            <p:cNvCxnSpPr/>
            <p:nvPr/>
          </p:nvCxnSpPr>
          <p:spPr>
            <a:xfrm flipV="1">
              <a:off x="7055304" y="4514012"/>
              <a:ext cx="738620" cy="86590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166388B9-B7E2-4E7C-B14F-B92FC26AF953}"/>
              </a:ext>
            </a:extLst>
          </p:cNvPr>
          <p:cNvSpPr/>
          <p:nvPr/>
        </p:nvSpPr>
        <p:spPr>
          <a:xfrm>
            <a:off x="215693" y="5395692"/>
            <a:ext cx="8779985" cy="307777"/>
          </a:xfrm>
          <a:prstGeom prst="rect">
            <a:avLst/>
          </a:prstGeom>
        </p:spPr>
        <p:txBody>
          <a:bodyPr wrap="square">
            <a:spAutoFit/>
          </a:bodyPr>
          <a:lstStyle/>
          <a:p>
            <a:r>
              <a:rPr lang="en-US" sz="1400" dirty="0"/>
              <a:t>AMPs, antimicrobial peptides; KC, keratinocyte; TARC, thymus- and activation-regulated chemokine.</a:t>
            </a:r>
          </a:p>
        </p:txBody>
      </p:sp>
    </p:spTree>
    <p:extLst>
      <p:ext uri="{BB962C8B-B14F-4D97-AF65-F5344CB8AC3E}">
        <p14:creationId xmlns:p14="http://schemas.microsoft.com/office/powerpoint/2010/main" val="9505333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D741D-C93C-42B5-AB6C-C657B44CBBF5}"/>
              </a:ext>
            </a:extLst>
          </p:cNvPr>
          <p:cNvSpPr>
            <a:spLocks noGrp="1"/>
          </p:cNvSpPr>
          <p:nvPr>
            <p:ph type="title"/>
          </p:nvPr>
        </p:nvSpPr>
        <p:spPr>
          <a:xfrm>
            <a:off x="215693" y="365126"/>
            <a:ext cx="11833431" cy="282573"/>
          </a:xfrm>
        </p:spPr>
        <p:txBody>
          <a:bodyPr>
            <a:noAutofit/>
          </a:bodyPr>
          <a:lstStyle/>
          <a:p>
            <a:r>
              <a:rPr lang="en-US" altLang="en-US" sz="3200" dirty="0">
                <a:solidFill>
                  <a:schemeClr val="tx1"/>
                </a:solidFill>
                <a:ea typeface="Verdana" panose="020B0604030504040204" pitchFamily="34" charset="0"/>
                <a:cs typeface="Verdana" panose="020B0604030504040204" pitchFamily="34" charset="0"/>
              </a:rPr>
              <a:t>Efficacy of Dupilumab in Patients with Asthma: LIBERTY ASTHMA Phase 3 Trials </a:t>
            </a:r>
            <a:endParaRPr lang="en-US" sz="3200" dirty="0">
              <a:solidFill>
                <a:schemeClr val="tx1"/>
              </a:solidFill>
            </a:endParaRPr>
          </a:p>
        </p:txBody>
      </p:sp>
      <p:sp>
        <p:nvSpPr>
          <p:cNvPr id="4" name="Rectangle 3">
            <a:extLst>
              <a:ext uri="{FF2B5EF4-FFF2-40B4-BE49-F238E27FC236}">
                <a16:creationId xmlns:a16="http://schemas.microsoft.com/office/drawing/2014/main" id="{A7E1BFAF-7A28-4D51-A737-9ADE68719229}"/>
              </a:ext>
            </a:extLst>
          </p:cNvPr>
          <p:cNvSpPr/>
          <p:nvPr/>
        </p:nvSpPr>
        <p:spPr>
          <a:xfrm>
            <a:off x="2902271" y="6530404"/>
            <a:ext cx="5377980" cy="276999"/>
          </a:xfrm>
          <a:prstGeom prst="rect">
            <a:avLst/>
          </a:prstGeom>
        </p:spPr>
        <p:txBody>
          <a:bodyPr wrap="square" anchor="b">
            <a:spAutoFit/>
          </a:bodyPr>
          <a:lstStyle/>
          <a:p>
            <a:pPr>
              <a:lnSpc>
                <a:spcPct val="100000"/>
              </a:lnSpc>
              <a:spcBef>
                <a:spcPct val="0"/>
              </a:spcBef>
              <a:buClr>
                <a:schemeClr val="tx2"/>
              </a:buClr>
              <a:buFont typeface="Arial" panose="020B0604020202020204" pitchFamily="34" charset="0"/>
              <a:buNone/>
            </a:pPr>
            <a:r>
              <a:rPr lang="en-US" altLang="en-US" sz="1200" dirty="0">
                <a:cs typeface="Arial" panose="020B0604020202020204" pitchFamily="34" charset="0"/>
              </a:rPr>
              <a:t>Castro M, et al. </a:t>
            </a:r>
            <a:r>
              <a:rPr lang="en-US" altLang="en-US" sz="1200" i="1" dirty="0">
                <a:cs typeface="Arial" panose="020B0604020202020204" pitchFamily="34" charset="0"/>
              </a:rPr>
              <a:t>N Engl J Med</a:t>
            </a:r>
            <a:r>
              <a:rPr lang="en-US" altLang="en-US" sz="1200" dirty="0">
                <a:cs typeface="Arial" panose="020B0604020202020204" pitchFamily="34" charset="0"/>
              </a:rPr>
              <a:t>. 2018;378(26):2486-2496.</a:t>
            </a:r>
            <a:endParaRPr lang="en-US" altLang="en-US" sz="1050" dirty="0">
              <a:cs typeface="Arial" panose="020B0604020202020204" pitchFamily="34" charset="0"/>
            </a:endParaRPr>
          </a:p>
        </p:txBody>
      </p:sp>
      <p:grpSp>
        <p:nvGrpSpPr>
          <p:cNvPr id="32" name="Group 34">
            <a:extLst>
              <a:ext uri="{FF2B5EF4-FFF2-40B4-BE49-F238E27FC236}">
                <a16:creationId xmlns:a16="http://schemas.microsoft.com/office/drawing/2014/main" id="{7005FAC6-A722-42DC-8D8F-E7A047391617}"/>
              </a:ext>
            </a:extLst>
          </p:cNvPr>
          <p:cNvGrpSpPr>
            <a:grpSpLocks/>
          </p:cNvGrpSpPr>
          <p:nvPr/>
        </p:nvGrpSpPr>
        <p:grpSpPr bwMode="auto">
          <a:xfrm>
            <a:off x="1395293" y="1267426"/>
            <a:ext cx="9705545" cy="338554"/>
            <a:chOff x="1224632" y="2176818"/>
            <a:chExt cx="9706403" cy="339502"/>
          </a:xfrm>
        </p:grpSpPr>
        <p:grpSp>
          <p:nvGrpSpPr>
            <p:cNvPr id="33" name="Group 35">
              <a:extLst>
                <a:ext uri="{FF2B5EF4-FFF2-40B4-BE49-F238E27FC236}">
                  <a16:creationId xmlns:a16="http://schemas.microsoft.com/office/drawing/2014/main" id="{EF87F652-7929-4C54-99C2-BBC9B1B29519}"/>
                </a:ext>
              </a:extLst>
            </p:cNvPr>
            <p:cNvGrpSpPr>
              <a:grpSpLocks/>
            </p:cNvGrpSpPr>
            <p:nvPr/>
          </p:nvGrpSpPr>
          <p:grpSpPr bwMode="auto">
            <a:xfrm>
              <a:off x="1224632" y="2176818"/>
              <a:ext cx="1966492" cy="339502"/>
              <a:chOff x="2222852" y="2176818"/>
              <a:chExt cx="1966492" cy="339502"/>
            </a:xfrm>
          </p:grpSpPr>
          <p:sp>
            <p:nvSpPr>
              <p:cNvPr id="51" name="TextBox 50">
                <a:extLst>
                  <a:ext uri="{FF2B5EF4-FFF2-40B4-BE49-F238E27FC236}">
                    <a16:creationId xmlns:a16="http://schemas.microsoft.com/office/drawing/2014/main" id="{E5D657C4-01F1-4B31-9BB9-8FFECC18C9C7}"/>
                  </a:ext>
                </a:extLst>
              </p:cNvPr>
              <p:cNvSpPr txBox="1"/>
              <p:nvPr/>
            </p:nvSpPr>
            <p:spPr>
              <a:xfrm>
                <a:off x="2641989" y="2176818"/>
                <a:ext cx="1547355" cy="339502"/>
              </a:xfrm>
              <a:prstGeom prst="rect">
                <a:avLst/>
              </a:prstGeom>
              <a:noFill/>
            </p:spPr>
            <p:txBody>
              <a:bodyPr wrap="none">
                <a:spAutoFit/>
              </a:bodyPr>
              <a:lstStyle/>
              <a:p>
                <a:pPr>
                  <a:defRPr/>
                </a:pPr>
                <a:r>
                  <a:rPr lang="en-PH" sz="1600" kern="0" dirty="0">
                    <a:solidFill>
                      <a:prstClr val="black"/>
                    </a:solidFill>
                  </a:rPr>
                  <a:t>Placebo 1.14 mL</a:t>
                </a:r>
              </a:p>
            </p:txBody>
          </p:sp>
          <p:grpSp>
            <p:nvGrpSpPr>
              <p:cNvPr id="52" name="Group 54">
                <a:extLst>
                  <a:ext uri="{FF2B5EF4-FFF2-40B4-BE49-F238E27FC236}">
                    <a16:creationId xmlns:a16="http://schemas.microsoft.com/office/drawing/2014/main" id="{831F7912-4A05-4AD5-9ACC-0D7907B98809}"/>
                  </a:ext>
                </a:extLst>
              </p:cNvPr>
              <p:cNvGrpSpPr>
                <a:grpSpLocks/>
              </p:cNvGrpSpPr>
              <p:nvPr/>
            </p:nvGrpSpPr>
            <p:grpSpPr bwMode="auto">
              <a:xfrm>
                <a:off x="2222852" y="2285135"/>
                <a:ext cx="399143" cy="121920"/>
                <a:chOff x="2284679" y="1981545"/>
                <a:chExt cx="399143" cy="121920"/>
              </a:xfrm>
            </p:grpSpPr>
            <p:cxnSp>
              <p:nvCxnSpPr>
                <p:cNvPr id="53" name="Straight Connector 52">
                  <a:extLst>
                    <a:ext uri="{FF2B5EF4-FFF2-40B4-BE49-F238E27FC236}">
                      <a16:creationId xmlns:a16="http://schemas.microsoft.com/office/drawing/2014/main" id="{BE001964-8142-4B86-83D3-B1F2697689D6}"/>
                    </a:ext>
                  </a:extLst>
                </p:cNvPr>
                <p:cNvCxnSpPr>
                  <a:cxnSpLocks/>
                </p:cNvCxnSpPr>
                <p:nvPr/>
              </p:nvCxnSpPr>
              <p:spPr>
                <a:xfrm>
                  <a:off x="2284679" y="2043035"/>
                  <a:ext cx="400084" cy="0"/>
                </a:xfrm>
                <a:prstGeom prst="line">
                  <a:avLst/>
                </a:prstGeom>
                <a:ln w="28575">
                  <a:solidFill>
                    <a:srgbClr val="95A4A6"/>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26301DF4-3EC9-4D3D-9D5B-D41011B8E49B}"/>
                    </a:ext>
                  </a:extLst>
                </p:cNvPr>
                <p:cNvSpPr>
                  <a:spLocks/>
                </p:cNvSpPr>
                <p:nvPr/>
              </p:nvSpPr>
              <p:spPr>
                <a:xfrm>
                  <a:off x="2424391" y="1981479"/>
                  <a:ext cx="120660" cy="120988"/>
                </a:xfrm>
                <a:prstGeom prst="ellipse">
                  <a:avLst/>
                </a:prstGeom>
                <a:solidFill>
                  <a:srgbClr val="95A4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sz="2400" dirty="0">
                    <a:solidFill>
                      <a:prstClr val="white"/>
                    </a:solidFill>
                  </a:endParaRPr>
                </a:p>
              </p:txBody>
            </p:sp>
          </p:grpSp>
        </p:grpSp>
        <p:grpSp>
          <p:nvGrpSpPr>
            <p:cNvPr id="34" name="Group 36">
              <a:extLst>
                <a:ext uri="{FF2B5EF4-FFF2-40B4-BE49-F238E27FC236}">
                  <a16:creationId xmlns:a16="http://schemas.microsoft.com/office/drawing/2014/main" id="{7D60E6D1-3BF9-44F1-996E-E60ED43306F7}"/>
                </a:ext>
              </a:extLst>
            </p:cNvPr>
            <p:cNvGrpSpPr>
              <a:grpSpLocks/>
            </p:cNvGrpSpPr>
            <p:nvPr/>
          </p:nvGrpSpPr>
          <p:grpSpPr bwMode="auto">
            <a:xfrm>
              <a:off x="6366886" y="2176818"/>
              <a:ext cx="1706366" cy="339502"/>
              <a:chOff x="6370923" y="2176818"/>
              <a:chExt cx="1706366" cy="339502"/>
            </a:xfrm>
          </p:grpSpPr>
          <p:sp>
            <p:nvSpPr>
              <p:cNvPr id="47" name="TextBox 46">
                <a:extLst>
                  <a:ext uri="{FF2B5EF4-FFF2-40B4-BE49-F238E27FC236}">
                    <a16:creationId xmlns:a16="http://schemas.microsoft.com/office/drawing/2014/main" id="{A8763DA5-7B51-4B18-80A5-62EC1318095E}"/>
                  </a:ext>
                </a:extLst>
              </p:cNvPr>
              <p:cNvSpPr txBox="1"/>
              <p:nvPr/>
            </p:nvSpPr>
            <p:spPr>
              <a:xfrm>
                <a:off x="6789643" y="2176818"/>
                <a:ext cx="1287646" cy="339502"/>
              </a:xfrm>
              <a:prstGeom prst="rect">
                <a:avLst/>
              </a:prstGeom>
              <a:noFill/>
            </p:spPr>
            <p:txBody>
              <a:bodyPr wrap="none">
                <a:spAutoFit/>
              </a:bodyPr>
              <a:lstStyle/>
              <a:p>
                <a:pPr>
                  <a:defRPr/>
                </a:pPr>
                <a:r>
                  <a:rPr lang="en-PH" sz="1600" kern="0" dirty="0">
                    <a:solidFill>
                      <a:prstClr val="black"/>
                    </a:solidFill>
                  </a:rPr>
                  <a:t>Placebo 2 mL</a:t>
                </a:r>
              </a:p>
            </p:txBody>
          </p:sp>
          <p:grpSp>
            <p:nvGrpSpPr>
              <p:cNvPr id="48" name="Group 50">
                <a:extLst>
                  <a:ext uri="{FF2B5EF4-FFF2-40B4-BE49-F238E27FC236}">
                    <a16:creationId xmlns:a16="http://schemas.microsoft.com/office/drawing/2014/main" id="{985D5650-2ACC-4F4B-B3EA-A9025EC8305C}"/>
                  </a:ext>
                </a:extLst>
              </p:cNvPr>
              <p:cNvGrpSpPr>
                <a:grpSpLocks/>
              </p:cNvGrpSpPr>
              <p:nvPr/>
            </p:nvGrpSpPr>
            <p:grpSpPr bwMode="auto">
              <a:xfrm>
                <a:off x="6370923" y="2285135"/>
                <a:ext cx="399143" cy="121920"/>
                <a:chOff x="6174216" y="1981545"/>
                <a:chExt cx="399143" cy="121920"/>
              </a:xfrm>
            </p:grpSpPr>
            <p:cxnSp>
              <p:nvCxnSpPr>
                <p:cNvPr id="49" name="Straight Connector 48">
                  <a:extLst>
                    <a:ext uri="{FF2B5EF4-FFF2-40B4-BE49-F238E27FC236}">
                      <a16:creationId xmlns:a16="http://schemas.microsoft.com/office/drawing/2014/main" id="{A25A183E-0297-4D2D-AD17-BEA112330E15}"/>
                    </a:ext>
                  </a:extLst>
                </p:cNvPr>
                <p:cNvCxnSpPr>
                  <a:cxnSpLocks/>
                </p:cNvCxnSpPr>
                <p:nvPr/>
              </p:nvCxnSpPr>
              <p:spPr>
                <a:xfrm>
                  <a:off x="6173799" y="2043035"/>
                  <a:ext cx="400086" cy="0"/>
                </a:xfrm>
                <a:prstGeom prst="line">
                  <a:avLst/>
                </a:prstGeom>
                <a:ln w="28575">
                  <a:solidFill>
                    <a:srgbClr val="777777"/>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C1069A8B-E2C4-46BB-91C9-EAE123C7FA63}"/>
                    </a:ext>
                  </a:extLst>
                </p:cNvPr>
                <p:cNvSpPr>
                  <a:spLocks/>
                </p:cNvSpPr>
                <p:nvPr/>
              </p:nvSpPr>
              <p:spPr>
                <a:xfrm>
                  <a:off x="6313511" y="1981479"/>
                  <a:ext cx="120661" cy="120988"/>
                </a:xfrm>
                <a:prstGeom prst="ellipse">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sz="2400" dirty="0">
                    <a:solidFill>
                      <a:prstClr val="white"/>
                    </a:solidFill>
                  </a:endParaRPr>
                </a:p>
              </p:txBody>
            </p:sp>
          </p:grpSp>
        </p:grpSp>
        <p:grpSp>
          <p:nvGrpSpPr>
            <p:cNvPr id="35" name="Group 37">
              <a:extLst>
                <a:ext uri="{FF2B5EF4-FFF2-40B4-BE49-F238E27FC236}">
                  <a16:creationId xmlns:a16="http://schemas.microsoft.com/office/drawing/2014/main" id="{65A41E76-C552-4D54-AF03-1626BE301926}"/>
                </a:ext>
              </a:extLst>
            </p:cNvPr>
            <p:cNvGrpSpPr>
              <a:grpSpLocks/>
            </p:cNvGrpSpPr>
            <p:nvPr/>
          </p:nvGrpSpPr>
          <p:grpSpPr bwMode="auto">
            <a:xfrm>
              <a:off x="8345702" y="2176818"/>
              <a:ext cx="2585333" cy="339502"/>
              <a:chOff x="7873262" y="2176818"/>
              <a:chExt cx="2585333" cy="339502"/>
            </a:xfrm>
          </p:grpSpPr>
          <p:sp>
            <p:nvSpPr>
              <p:cNvPr id="41" name="TextBox 40">
                <a:extLst>
                  <a:ext uri="{FF2B5EF4-FFF2-40B4-BE49-F238E27FC236}">
                    <a16:creationId xmlns:a16="http://schemas.microsoft.com/office/drawing/2014/main" id="{DD785F82-E05E-4B3D-9173-F0CD559E2004}"/>
                  </a:ext>
                </a:extLst>
              </p:cNvPr>
              <p:cNvSpPr txBox="1"/>
              <p:nvPr/>
            </p:nvSpPr>
            <p:spPr>
              <a:xfrm>
                <a:off x="8292426" y="2176818"/>
                <a:ext cx="2166169" cy="339502"/>
              </a:xfrm>
              <a:prstGeom prst="rect">
                <a:avLst/>
              </a:prstGeom>
              <a:noFill/>
            </p:spPr>
            <p:txBody>
              <a:bodyPr wrap="none">
                <a:spAutoFit/>
              </a:bodyPr>
              <a:lstStyle/>
              <a:p>
                <a:pPr>
                  <a:defRPr/>
                </a:pPr>
                <a:r>
                  <a:rPr lang="en-PH" sz="1600" kern="0" dirty="0">
                    <a:solidFill>
                      <a:prstClr val="black"/>
                    </a:solidFill>
                  </a:rPr>
                  <a:t>Dupilumab 300 mg q2w</a:t>
                </a:r>
              </a:p>
            </p:txBody>
          </p:sp>
          <p:grpSp>
            <p:nvGrpSpPr>
              <p:cNvPr id="42" name="Group 44">
                <a:extLst>
                  <a:ext uri="{FF2B5EF4-FFF2-40B4-BE49-F238E27FC236}">
                    <a16:creationId xmlns:a16="http://schemas.microsoft.com/office/drawing/2014/main" id="{D396BBC3-7893-4431-B39A-B701EB47B3C7}"/>
                  </a:ext>
                </a:extLst>
              </p:cNvPr>
              <p:cNvGrpSpPr>
                <a:grpSpLocks/>
              </p:cNvGrpSpPr>
              <p:nvPr/>
            </p:nvGrpSpPr>
            <p:grpSpPr bwMode="auto">
              <a:xfrm>
                <a:off x="7873262" y="2286659"/>
                <a:ext cx="399143" cy="118872"/>
                <a:chOff x="7676555" y="1976609"/>
                <a:chExt cx="399143" cy="118872"/>
              </a:xfrm>
            </p:grpSpPr>
            <p:cxnSp>
              <p:nvCxnSpPr>
                <p:cNvPr id="43" name="Straight Connector 42">
                  <a:extLst>
                    <a:ext uri="{FF2B5EF4-FFF2-40B4-BE49-F238E27FC236}">
                      <a16:creationId xmlns:a16="http://schemas.microsoft.com/office/drawing/2014/main" id="{E65B5530-3643-48CC-93DB-84BEA822DC73}"/>
                    </a:ext>
                  </a:extLst>
                </p:cNvPr>
                <p:cNvCxnSpPr>
                  <a:cxnSpLocks/>
                </p:cNvCxnSpPr>
                <p:nvPr/>
              </p:nvCxnSpPr>
              <p:spPr>
                <a:xfrm>
                  <a:off x="7676582" y="2036575"/>
                  <a:ext cx="400084"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4" name="Group 46">
                  <a:extLst>
                    <a:ext uri="{FF2B5EF4-FFF2-40B4-BE49-F238E27FC236}">
                      <a16:creationId xmlns:a16="http://schemas.microsoft.com/office/drawing/2014/main" id="{D7224629-5FD2-4983-8E55-C31CE5E8D6A5}"/>
                    </a:ext>
                  </a:extLst>
                </p:cNvPr>
                <p:cNvGrpSpPr>
                  <a:grpSpLocks/>
                </p:cNvGrpSpPr>
                <p:nvPr/>
              </p:nvGrpSpPr>
              <p:grpSpPr bwMode="auto">
                <a:xfrm>
                  <a:off x="7816690" y="1976609"/>
                  <a:ext cx="118872" cy="118872"/>
                  <a:chOff x="2486213" y="2319223"/>
                  <a:chExt cx="73152" cy="73153"/>
                </a:xfrm>
              </p:grpSpPr>
              <p:cxnSp>
                <p:nvCxnSpPr>
                  <p:cNvPr id="45" name="Straight Connector 47">
                    <a:extLst>
                      <a:ext uri="{FF2B5EF4-FFF2-40B4-BE49-F238E27FC236}">
                        <a16:creationId xmlns:a16="http://schemas.microsoft.com/office/drawing/2014/main" id="{D4E4BF5B-DCDA-448F-AAF3-05A6F83DE82D}"/>
                      </a:ext>
                    </a:extLst>
                  </p:cNvPr>
                  <p:cNvCxnSpPr>
                    <a:cxnSpLocks noChangeShapeType="1"/>
                  </p:cNvCxnSpPr>
                  <p:nvPr/>
                </p:nvCxnSpPr>
                <p:spPr bwMode="auto">
                  <a:xfrm>
                    <a:off x="2486213" y="2319223"/>
                    <a:ext cx="73152" cy="7315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46" name="Straight Connector 48">
                    <a:extLst>
                      <a:ext uri="{FF2B5EF4-FFF2-40B4-BE49-F238E27FC236}">
                        <a16:creationId xmlns:a16="http://schemas.microsoft.com/office/drawing/2014/main" id="{BFDCB4C3-B333-44C2-9DED-A59A1017A5A3}"/>
                      </a:ext>
                    </a:extLst>
                  </p:cNvPr>
                  <p:cNvCxnSpPr>
                    <a:cxnSpLocks noChangeShapeType="1"/>
                  </p:cNvCxnSpPr>
                  <p:nvPr/>
                </p:nvCxnSpPr>
                <p:spPr bwMode="auto">
                  <a:xfrm rot="-5400000">
                    <a:off x="2486213" y="2319224"/>
                    <a:ext cx="73152" cy="7315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grpSp>
          </p:grpSp>
        </p:grpSp>
        <p:grpSp>
          <p:nvGrpSpPr>
            <p:cNvPr id="36" name="Group 38">
              <a:extLst>
                <a:ext uri="{FF2B5EF4-FFF2-40B4-BE49-F238E27FC236}">
                  <a16:creationId xmlns:a16="http://schemas.microsoft.com/office/drawing/2014/main" id="{517F1309-1F2A-460E-AF93-9485F7D6E1FF}"/>
                </a:ext>
              </a:extLst>
            </p:cNvPr>
            <p:cNvGrpSpPr>
              <a:grpSpLocks/>
            </p:cNvGrpSpPr>
            <p:nvPr/>
          </p:nvGrpSpPr>
          <p:grpSpPr bwMode="auto">
            <a:xfrm>
              <a:off x="3488784" y="2176818"/>
              <a:ext cx="2586187" cy="339502"/>
              <a:chOff x="3938391" y="2176818"/>
              <a:chExt cx="2586187" cy="339502"/>
            </a:xfrm>
          </p:grpSpPr>
          <p:sp>
            <p:nvSpPr>
              <p:cNvPr id="37" name="TextBox 36">
                <a:extLst>
                  <a:ext uri="{FF2B5EF4-FFF2-40B4-BE49-F238E27FC236}">
                    <a16:creationId xmlns:a16="http://schemas.microsoft.com/office/drawing/2014/main" id="{C661ED13-C83A-4C83-B9AC-58CD633C8279}"/>
                  </a:ext>
                </a:extLst>
              </p:cNvPr>
              <p:cNvSpPr txBox="1"/>
              <p:nvPr/>
            </p:nvSpPr>
            <p:spPr>
              <a:xfrm>
                <a:off x="4358409" y="2176818"/>
                <a:ext cx="2166169" cy="339502"/>
              </a:xfrm>
              <a:prstGeom prst="rect">
                <a:avLst/>
              </a:prstGeom>
              <a:noFill/>
            </p:spPr>
            <p:txBody>
              <a:bodyPr wrap="none">
                <a:spAutoFit/>
              </a:bodyPr>
              <a:lstStyle/>
              <a:p>
                <a:pPr>
                  <a:defRPr/>
                </a:pPr>
                <a:r>
                  <a:rPr lang="en-PH" sz="1600" kern="0" dirty="0">
                    <a:solidFill>
                      <a:prstClr val="black"/>
                    </a:solidFill>
                  </a:rPr>
                  <a:t>Dupilumab 200 mg q2w</a:t>
                </a:r>
              </a:p>
            </p:txBody>
          </p:sp>
          <p:grpSp>
            <p:nvGrpSpPr>
              <p:cNvPr id="38" name="Group 40">
                <a:extLst>
                  <a:ext uri="{FF2B5EF4-FFF2-40B4-BE49-F238E27FC236}">
                    <a16:creationId xmlns:a16="http://schemas.microsoft.com/office/drawing/2014/main" id="{828367AD-BE79-436F-A8AA-FAAF87BA8F37}"/>
                  </a:ext>
                </a:extLst>
              </p:cNvPr>
              <p:cNvGrpSpPr>
                <a:grpSpLocks/>
              </p:cNvGrpSpPr>
              <p:nvPr/>
            </p:nvGrpSpPr>
            <p:grpSpPr bwMode="auto">
              <a:xfrm>
                <a:off x="3938391" y="2286659"/>
                <a:ext cx="399143" cy="118872"/>
                <a:chOff x="4000218" y="1976924"/>
                <a:chExt cx="399143" cy="118872"/>
              </a:xfrm>
            </p:grpSpPr>
            <p:cxnSp>
              <p:nvCxnSpPr>
                <p:cNvPr id="39" name="Straight Connector 38">
                  <a:extLst>
                    <a:ext uri="{FF2B5EF4-FFF2-40B4-BE49-F238E27FC236}">
                      <a16:creationId xmlns:a16="http://schemas.microsoft.com/office/drawing/2014/main" id="{DDCEAAFD-98BA-48D5-8A8B-1DCC3CB3FBDA}"/>
                    </a:ext>
                  </a:extLst>
                </p:cNvPr>
                <p:cNvCxnSpPr>
                  <a:cxnSpLocks/>
                </p:cNvCxnSpPr>
                <p:nvPr/>
              </p:nvCxnSpPr>
              <p:spPr>
                <a:xfrm>
                  <a:off x="4001099" y="2036890"/>
                  <a:ext cx="438188" cy="0"/>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
              <p:nvSpPr>
                <p:cNvPr id="40" name="Isosceles Triangle 651">
                  <a:extLst>
                    <a:ext uri="{FF2B5EF4-FFF2-40B4-BE49-F238E27FC236}">
                      <a16:creationId xmlns:a16="http://schemas.microsoft.com/office/drawing/2014/main" id="{4EBA5EE4-3856-41E4-90C8-E6900EA460BC}"/>
                    </a:ext>
                  </a:extLst>
                </p:cNvPr>
                <p:cNvSpPr>
                  <a:spLocks/>
                </p:cNvSpPr>
                <p:nvPr/>
              </p:nvSpPr>
              <p:spPr>
                <a:xfrm>
                  <a:off x="4178915" y="1977457"/>
                  <a:ext cx="120660" cy="118865"/>
                </a:xfrm>
                <a:prstGeom prst="triangle">
                  <a:avLst/>
                </a:prstGeom>
                <a:solidFill>
                  <a:srgbClr val="FF9900"/>
                </a:solidFill>
                <a:ln w="25400" cap="flat" cmpd="sng" algn="ctr">
                  <a:noFill/>
                  <a:prstDash val="solid"/>
                </a:ln>
                <a:effectLst/>
              </p:spPr>
              <p:txBody>
                <a:bodyPr anchor="ctr"/>
                <a:lstStyle/>
                <a:p>
                  <a:pPr algn="ctr">
                    <a:defRPr/>
                  </a:pPr>
                  <a:endParaRPr lang="en-PH" sz="2400" kern="0" dirty="0">
                    <a:solidFill>
                      <a:prstClr val="white"/>
                    </a:solidFill>
                    <a:latin typeface="Arial"/>
                  </a:endParaRPr>
                </a:p>
              </p:txBody>
            </p:sp>
          </p:grpSp>
        </p:grpSp>
      </p:grpSp>
      <p:graphicFrame>
        <p:nvGraphicFramePr>
          <p:cNvPr id="55" name="Content Placeholder 5">
            <a:extLst>
              <a:ext uri="{FF2B5EF4-FFF2-40B4-BE49-F238E27FC236}">
                <a16:creationId xmlns:a16="http://schemas.microsoft.com/office/drawing/2014/main" id="{39B20D82-3ADD-4977-A93E-E222EED65850}"/>
              </a:ext>
            </a:extLst>
          </p:cNvPr>
          <p:cNvGraphicFramePr>
            <a:graphicFrameLocks/>
          </p:cNvGraphicFramePr>
          <p:nvPr>
            <p:extLst>
              <p:ext uri="{D42A27DB-BD31-4B8C-83A1-F6EECF244321}">
                <p14:modId xmlns:p14="http://schemas.microsoft.com/office/powerpoint/2010/main" val="1783918766"/>
              </p:ext>
            </p:extLst>
          </p:nvPr>
        </p:nvGraphicFramePr>
        <p:xfrm>
          <a:off x="571909" y="1841042"/>
          <a:ext cx="5473700" cy="3657600"/>
        </p:xfrm>
        <a:graphic>
          <a:graphicData uri="http://schemas.openxmlformats.org/presentationml/2006/ole">
            <mc:AlternateContent xmlns:mc="http://schemas.openxmlformats.org/markup-compatibility/2006">
              <mc:Choice xmlns:v="urn:schemas-microsoft-com:vml" Requires="v">
                <p:oleObj spid="_x0000_s2113" name="Worksheet" r:id="rId4" imgW="4105210" imgH="2743200" progId="Excel.Sheet.8">
                  <p:embed/>
                </p:oleObj>
              </mc:Choice>
              <mc:Fallback>
                <p:oleObj name="Worksheet" r:id="rId4" imgW="4105210" imgH="2743200" progId="Excel.Sheet.8">
                  <p:embed/>
                  <p:pic>
                    <p:nvPicPr>
                      <p:cNvPr id="144388" name="Content Placeholder 5">
                        <a:extLst>
                          <a:ext uri="{FF2B5EF4-FFF2-40B4-BE49-F238E27FC236}">
                            <a16:creationId xmlns:a16="http://schemas.microsoft.com/office/drawing/2014/main" id="{6A00068F-6DBC-4BF8-BEB2-7B0372F0963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909" y="1841042"/>
                        <a:ext cx="54737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 name="TextBox 39">
            <a:extLst>
              <a:ext uri="{FF2B5EF4-FFF2-40B4-BE49-F238E27FC236}">
                <a16:creationId xmlns:a16="http://schemas.microsoft.com/office/drawing/2014/main" id="{1506ED3D-1201-496B-BDB6-8144DA3FA0D8}"/>
              </a:ext>
            </a:extLst>
          </p:cNvPr>
          <p:cNvSpPr txBox="1">
            <a:spLocks noChangeArrowheads="1"/>
          </p:cNvSpPr>
          <p:nvPr/>
        </p:nvSpPr>
        <p:spPr bwMode="auto">
          <a:xfrm rot="16200000">
            <a:off x="-1409235" y="3199712"/>
            <a:ext cx="34923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sz="1600" b="1" kern="0" dirty="0">
                <a:solidFill>
                  <a:prstClr val="black"/>
                </a:solidFill>
              </a:rPr>
              <a:t>Adjusted annual severe exacerbations, event rate (95% CI)</a:t>
            </a:r>
          </a:p>
        </p:txBody>
      </p:sp>
      <p:sp>
        <p:nvSpPr>
          <p:cNvPr id="57" name="TextBox 56">
            <a:extLst>
              <a:ext uri="{FF2B5EF4-FFF2-40B4-BE49-F238E27FC236}">
                <a16:creationId xmlns:a16="http://schemas.microsoft.com/office/drawing/2014/main" id="{16FF37BD-A1AE-4362-981D-6458D9927862}"/>
              </a:ext>
            </a:extLst>
          </p:cNvPr>
          <p:cNvSpPr txBox="1"/>
          <p:nvPr/>
        </p:nvSpPr>
        <p:spPr>
          <a:xfrm>
            <a:off x="925393" y="4929260"/>
            <a:ext cx="336549" cy="338554"/>
          </a:xfrm>
          <a:prstGeom prst="rect">
            <a:avLst/>
          </a:prstGeom>
          <a:noFill/>
        </p:spPr>
        <p:txBody>
          <a:bodyPr lIns="91440" tIns="45720" rIns="91440" bIns="45720">
            <a:spAutoFit/>
          </a:bodyPr>
          <a:lstStyle/>
          <a:p>
            <a:pPr algn="r">
              <a:defRPr/>
            </a:pPr>
            <a:r>
              <a:rPr lang="en-GB" sz="1600" b="1" dirty="0"/>
              <a:t>n</a:t>
            </a:r>
          </a:p>
        </p:txBody>
      </p:sp>
      <p:grpSp>
        <p:nvGrpSpPr>
          <p:cNvPr id="58" name="Group 985">
            <a:extLst>
              <a:ext uri="{FF2B5EF4-FFF2-40B4-BE49-F238E27FC236}">
                <a16:creationId xmlns:a16="http://schemas.microsoft.com/office/drawing/2014/main" id="{AF0063BF-F732-431E-8EEA-5DF8467C932F}"/>
              </a:ext>
            </a:extLst>
          </p:cNvPr>
          <p:cNvGrpSpPr>
            <a:grpSpLocks/>
          </p:cNvGrpSpPr>
          <p:nvPr/>
        </p:nvGrpSpPr>
        <p:grpSpPr bwMode="auto">
          <a:xfrm>
            <a:off x="2557284" y="1745906"/>
            <a:ext cx="3223801" cy="2074221"/>
            <a:chOff x="4852843" y="1619177"/>
            <a:chExt cx="6390814" cy="2613616"/>
          </a:xfrm>
        </p:grpSpPr>
        <p:sp>
          <p:nvSpPr>
            <p:cNvPr id="59" name="TextBox 58">
              <a:extLst>
                <a:ext uri="{FF2B5EF4-FFF2-40B4-BE49-F238E27FC236}">
                  <a16:creationId xmlns:a16="http://schemas.microsoft.com/office/drawing/2014/main" id="{BB74B5BD-A257-4BEB-B8EE-6A8D9DE53ED2}"/>
                </a:ext>
              </a:extLst>
            </p:cNvPr>
            <p:cNvSpPr txBox="1"/>
            <p:nvPr/>
          </p:nvSpPr>
          <p:spPr>
            <a:xfrm>
              <a:off x="4987569" y="1619177"/>
              <a:ext cx="1274921" cy="426594"/>
            </a:xfrm>
            <a:prstGeom prst="rect">
              <a:avLst/>
            </a:prstGeom>
            <a:noFill/>
            <a:effectLst/>
          </p:spPr>
          <p:txBody>
            <a:bodyPr wrap="none" anchor="b">
              <a:spAutoFit/>
            </a:bodyPr>
            <a:lstStyle/>
            <a:p>
              <a:pPr algn="ctr">
                <a:defRPr/>
              </a:pPr>
              <a:r>
                <a:rPr lang="en-US" sz="1600" dirty="0"/>
                <a:t>−48%</a:t>
              </a:r>
            </a:p>
          </p:txBody>
        </p:sp>
        <p:sp>
          <p:nvSpPr>
            <p:cNvPr id="60" name="TextBox 59">
              <a:extLst>
                <a:ext uri="{FF2B5EF4-FFF2-40B4-BE49-F238E27FC236}">
                  <a16:creationId xmlns:a16="http://schemas.microsoft.com/office/drawing/2014/main" id="{DD846CC5-8727-40E0-BA52-EF26513093AE}"/>
                </a:ext>
              </a:extLst>
            </p:cNvPr>
            <p:cNvSpPr txBox="1"/>
            <p:nvPr/>
          </p:nvSpPr>
          <p:spPr>
            <a:xfrm>
              <a:off x="9792043" y="1619177"/>
              <a:ext cx="1274921" cy="426594"/>
            </a:xfrm>
            <a:prstGeom prst="rect">
              <a:avLst/>
            </a:prstGeom>
            <a:noFill/>
            <a:effectLst/>
          </p:spPr>
          <p:txBody>
            <a:bodyPr wrap="none" anchor="b">
              <a:spAutoFit/>
            </a:bodyPr>
            <a:lstStyle/>
            <a:p>
              <a:pPr algn="ctr">
                <a:defRPr/>
              </a:pPr>
              <a:r>
                <a:rPr lang="en-US" sz="1600" dirty="0"/>
                <a:t>−46%</a:t>
              </a:r>
            </a:p>
          </p:txBody>
        </p:sp>
        <p:sp>
          <p:nvSpPr>
            <p:cNvPr id="61" name="Down Arrow 115">
              <a:extLst>
                <a:ext uri="{FF2B5EF4-FFF2-40B4-BE49-F238E27FC236}">
                  <a16:creationId xmlns:a16="http://schemas.microsoft.com/office/drawing/2014/main" id="{1A40B2FF-A1E5-48F9-A6BB-D21D36E087E1}"/>
                </a:ext>
              </a:extLst>
            </p:cNvPr>
            <p:cNvSpPr/>
            <p:nvPr/>
          </p:nvSpPr>
          <p:spPr>
            <a:xfrm>
              <a:off x="5096328" y="2056440"/>
              <a:ext cx="1057404" cy="1096177"/>
            </a:xfrm>
            <a:prstGeom prst="downArrow">
              <a:avLst>
                <a:gd name="adj1" fmla="val 50000"/>
                <a:gd name="adj2" fmla="val 42996"/>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67" b="1" dirty="0"/>
            </a:p>
          </p:txBody>
        </p:sp>
        <p:sp>
          <p:nvSpPr>
            <p:cNvPr id="62" name="TextBox 71">
              <a:extLst>
                <a:ext uri="{FF2B5EF4-FFF2-40B4-BE49-F238E27FC236}">
                  <a16:creationId xmlns:a16="http://schemas.microsoft.com/office/drawing/2014/main" id="{3919A64D-7B87-42AD-AEA8-C998AAA7B1B7}"/>
                </a:ext>
              </a:extLst>
            </p:cNvPr>
            <p:cNvSpPr txBox="1"/>
            <p:nvPr/>
          </p:nvSpPr>
          <p:spPr>
            <a:xfrm>
              <a:off x="4852843" y="3495949"/>
              <a:ext cx="1586342" cy="736844"/>
            </a:xfrm>
            <a:prstGeom prst="rect">
              <a:avLst/>
            </a:prstGeom>
            <a:noFill/>
            <a:effectLst/>
          </p:spPr>
          <p:txBody>
            <a:bodyPr wrap="none" anchor="b">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3200" b="1" kern="0" dirty="0">
                  <a:solidFill>
                    <a:srgbClr val="FF9900"/>
                  </a:solidFill>
                  <a:cs typeface="Arial Black" panose="020B0604020202020204" pitchFamily="34" charset="0"/>
                </a:rPr>
                <a:t>***</a:t>
              </a:r>
              <a:endParaRPr lang="en-US" sz="3200" b="1" dirty="0"/>
            </a:p>
          </p:txBody>
        </p:sp>
        <p:sp>
          <p:nvSpPr>
            <p:cNvPr id="63" name="TextBox 72">
              <a:extLst>
                <a:ext uri="{FF2B5EF4-FFF2-40B4-BE49-F238E27FC236}">
                  <a16:creationId xmlns:a16="http://schemas.microsoft.com/office/drawing/2014/main" id="{39B2361A-A9B1-4DAE-82E8-37784DAD5D5B}"/>
                </a:ext>
              </a:extLst>
            </p:cNvPr>
            <p:cNvSpPr txBox="1"/>
            <p:nvPr/>
          </p:nvSpPr>
          <p:spPr>
            <a:xfrm>
              <a:off x="9657315" y="3306584"/>
              <a:ext cx="1586342" cy="736844"/>
            </a:xfrm>
            <a:prstGeom prst="rect">
              <a:avLst/>
            </a:prstGeom>
            <a:noFill/>
            <a:effectLst/>
          </p:spPr>
          <p:txBody>
            <a:bodyPr wrap="none" anchor="b">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3200" b="1" kern="0" dirty="0">
                  <a:solidFill>
                    <a:srgbClr val="00B0F0"/>
                  </a:solidFill>
                  <a:cs typeface="Arial Black" panose="020B0604020202020204" pitchFamily="34" charset="0"/>
                </a:rPr>
                <a:t>***</a:t>
              </a:r>
            </a:p>
          </p:txBody>
        </p:sp>
        <p:sp>
          <p:nvSpPr>
            <p:cNvPr id="64" name="Down Arrow 115">
              <a:extLst>
                <a:ext uri="{FF2B5EF4-FFF2-40B4-BE49-F238E27FC236}">
                  <a16:creationId xmlns:a16="http://schemas.microsoft.com/office/drawing/2014/main" id="{CF2C9FB4-F002-4261-89FF-BFF3E214A11D}"/>
                </a:ext>
              </a:extLst>
            </p:cNvPr>
            <p:cNvSpPr/>
            <p:nvPr/>
          </p:nvSpPr>
          <p:spPr>
            <a:xfrm>
              <a:off x="9900804" y="2056440"/>
              <a:ext cx="1057404" cy="1096177"/>
            </a:xfrm>
            <a:prstGeom prst="downArrow">
              <a:avLst>
                <a:gd name="adj1" fmla="val 50000"/>
                <a:gd name="adj2" fmla="val 42996"/>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67" b="1" dirty="0"/>
            </a:p>
          </p:txBody>
        </p:sp>
      </p:grpSp>
      <p:sp>
        <p:nvSpPr>
          <p:cNvPr id="65" name="TextBox 27">
            <a:extLst>
              <a:ext uri="{FF2B5EF4-FFF2-40B4-BE49-F238E27FC236}">
                <a16:creationId xmlns:a16="http://schemas.microsoft.com/office/drawing/2014/main" id="{256E3342-FBD2-4D8E-9D29-A68498809E51}"/>
              </a:ext>
            </a:extLst>
          </p:cNvPr>
          <p:cNvSpPr txBox="1">
            <a:spLocks noChangeArrowheads="1"/>
          </p:cNvSpPr>
          <p:nvPr/>
        </p:nvSpPr>
        <p:spPr bwMode="auto">
          <a:xfrm>
            <a:off x="1199127" y="2700409"/>
            <a:ext cx="1029448" cy="44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1200" dirty="0">
                <a:latin typeface="Arial" panose="020B0604020202020204" pitchFamily="34" charset="0"/>
              </a:rPr>
              <a:t>0.871</a:t>
            </a:r>
          </a:p>
          <a:p>
            <a:pPr algn="ctr">
              <a:lnSpc>
                <a:spcPct val="100000"/>
              </a:lnSpc>
              <a:spcBef>
                <a:spcPct val="0"/>
              </a:spcBef>
              <a:buFontTx/>
              <a:buNone/>
            </a:pPr>
            <a:r>
              <a:rPr lang="en-US" altLang="en-US" sz="1067" dirty="0">
                <a:latin typeface="Arial" panose="020B0604020202020204" pitchFamily="34" charset="0"/>
              </a:rPr>
              <a:t>(0.724–1.048)</a:t>
            </a:r>
          </a:p>
        </p:txBody>
      </p:sp>
      <p:sp>
        <p:nvSpPr>
          <p:cNvPr id="66" name="TextBox 28">
            <a:extLst>
              <a:ext uri="{FF2B5EF4-FFF2-40B4-BE49-F238E27FC236}">
                <a16:creationId xmlns:a16="http://schemas.microsoft.com/office/drawing/2014/main" id="{9282BC6B-C062-4F2B-A992-F3208E7C1A27}"/>
              </a:ext>
            </a:extLst>
          </p:cNvPr>
          <p:cNvSpPr txBox="1">
            <a:spLocks noChangeArrowheads="1"/>
          </p:cNvSpPr>
          <p:nvPr/>
        </p:nvSpPr>
        <p:spPr bwMode="auto">
          <a:xfrm>
            <a:off x="2407558" y="3498393"/>
            <a:ext cx="1067920" cy="44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en-US" sz="1200" dirty="0">
                <a:latin typeface="Arial" panose="020B0604020202020204" pitchFamily="34" charset="0"/>
              </a:rPr>
              <a:t>0.456</a:t>
            </a:r>
          </a:p>
          <a:p>
            <a:pPr algn="ctr">
              <a:lnSpc>
                <a:spcPct val="100000"/>
              </a:lnSpc>
              <a:spcBef>
                <a:spcPct val="0"/>
              </a:spcBef>
              <a:buFontTx/>
              <a:buNone/>
            </a:pPr>
            <a:r>
              <a:rPr lang="en-US" altLang="en-US" sz="1067" dirty="0">
                <a:latin typeface="Arial" panose="020B0604020202020204" pitchFamily="34" charset="0"/>
              </a:rPr>
              <a:t>(0.389–0.534) </a:t>
            </a:r>
          </a:p>
        </p:txBody>
      </p:sp>
      <p:sp>
        <p:nvSpPr>
          <p:cNvPr id="67" name="TextBox 29">
            <a:extLst>
              <a:ext uri="{FF2B5EF4-FFF2-40B4-BE49-F238E27FC236}">
                <a16:creationId xmlns:a16="http://schemas.microsoft.com/office/drawing/2014/main" id="{8A8E69E3-3C4B-44F7-9209-0BBA91C3DC39}"/>
              </a:ext>
            </a:extLst>
          </p:cNvPr>
          <p:cNvSpPr txBox="1">
            <a:spLocks noChangeArrowheads="1"/>
          </p:cNvSpPr>
          <p:nvPr/>
        </p:nvSpPr>
        <p:spPr bwMode="auto">
          <a:xfrm>
            <a:off x="3627816" y="2501442"/>
            <a:ext cx="1067920" cy="44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1200" dirty="0">
                <a:latin typeface="Arial" panose="020B0604020202020204" pitchFamily="34" charset="0"/>
              </a:rPr>
              <a:t>0.970</a:t>
            </a:r>
          </a:p>
          <a:p>
            <a:pPr algn="ctr">
              <a:lnSpc>
                <a:spcPct val="100000"/>
              </a:lnSpc>
              <a:spcBef>
                <a:spcPct val="0"/>
              </a:spcBef>
              <a:buFontTx/>
              <a:buNone/>
            </a:pPr>
            <a:r>
              <a:rPr lang="en-US" altLang="en-US" sz="1067" dirty="0">
                <a:latin typeface="Arial" panose="020B0604020202020204" pitchFamily="34" charset="0"/>
              </a:rPr>
              <a:t>(0.810–1.160) </a:t>
            </a:r>
          </a:p>
        </p:txBody>
      </p:sp>
      <p:sp>
        <p:nvSpPr>
          <p:cNvPr id="68" name="TextBox 30">
            <a:extLst>
              <a:ext uri="{FF2B5EF4-FFF2-40B4-BE49-F238E27FC236}">
                <a16:creationId xmlns:a16="http://schemas.microsoft.com/office/drawing/2014/main" id="{157A9ED1-9CEC-4188-B3F5-9DC18B2C33CD}"/>
              </a:ext>
            </a:extLst>
          </p:cNvPr>
          <p:cNvSpPr txBox="1">
            <a:spLocks noChangeArrowheads="1"/>
          </p:cNvSpPr>
          <p:nvPr/>
        </p:nvSpPr>
        <p:spPr bwMode="auto">
          <a:xfrm>
            <a:off x="4864134" y="3362926"/>
            <a:ext cx="1029449" cy="44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spcBef>
                <a:spcPct val="20000"/>
              </a:spcBef>
              <a:buClr>
                <a:schemeClr val="tx2"/>
              </a:buClr>
              <a:buFont typeface="Arial" charset="0"/>
              <a:buChar char="•"/>
              <a:defRPr sz="2400">
                <a:solidFill>
                  <a:schemeClr val="tx1"/>
                </a:solidFill>
                <a:latin typeface="Arial" charset="0"/>
              </a:defRPr>
            </a:lvl1pPr>
            <a:lvl2pPr marL="742950" indent="-285750">
              <a:spcBef>
                <a:spcPct val="20000"/>
              </a:spcBef>
              <a:buClr>
                <a:schemeClr val="tx2"/>
              </a:buClr>
              <a:buFont typeface="Arial" charset="0"/>
              <a:buChar char="–"/>
              <a:defRPr sz="2000">
                <a:solidFill>
                  <a:schemeClr val="tx1"/>
                </a:solidFill>
                <a:latin typeface="Arial" charset="0"/>
              </a:defRPr>
            </a:lvl2pPr>
            <a:lvl3pPr marL="1143000" indent="-228600">
              <a:spcBef>
                <a:spcPct val="20000"/>
              </a:spcBef>
              <a:buClr>
                <a:schemeClr val="tx2"/>
              </a:buClr>
              <a:buFont typeface="Arial" charset="0"/>
              <a:buChar char="•"/>
              <a:defRPr>
                <a:solidFill>
                  <a:schemeClr val="tx1"/>
                </a:solidFill>
                <a:latin typeface="Arial" charset="0"/>
              </a:defRPr>
            </a:lvl3pPr>
            <a:lvl4pPr marL="1600200" indent="-228600">
              <a:spcBef>
                <a:spcPct val="20000"/>
              </a:spcBef>
              <a:buClr>
                <a:schemeClr val="tx2"/>
              </a:buClr>
              <a:buFont typeface="Arial" charset="0"/>
              <a:buChar char="–"/>
              <a:defRPr sz="1600">
                <a:solidFill>
                  <a:schemeClr val="tx1"/>
                </a:solidFill>
                <a:latin typeface="Arial" charset="0"/>
              </a:defRPr>
            </a:lvl4pPr>
            <a:lvl5pPr marL="2057400" indent="-228600">
              <a:spcBef>
                <a:spcPct val="20000"/>
              </a:spcBef>
              <a:buClr>
                <a:schemeClr val="tx2"/>
              </a:buClr>
              <a:buFont typeface="Arial" charset="0"/>
              <a:buChar char="»"/>
              <a:defRPr sz="1600">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sz="1600">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sz="1600">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sz="1600">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sz="1600">
                <a:solidFill>
                  <a:schemeClr val="tx1"/>
                </a:solidFill>
                <a:latin typeface="Arial" charset="0"/>
              </a:defRPr>
            </a:lvl9pPr>
          </a:lstStyle>
          <a:p>
            <a:pPr algn="ctr">
              <a:spcBef>
                <a:spcPts val="0"/>
              </a:spcBef>
              <a:buClrTx/>
              <a:buNone/>
              <a:defRPr/>
            </a:pPr>
            <a:r>
              <a:rPr lang="en-US" altLang="en-US" sz="1200" dirty="0"/>
              <a:t>0.524</a:t>
            </a:r>
            <a:endParaRPr lang="en-PH" sz="1200" kern="0" dirty="0">
              <a:solidFill>
                <a:srgbClr val="00B0F0"/>
              </a:solidFill>
              <a:latin typeface="Arial Black" panose="020B0604020202020204" pitchFamily="34" charset="0"/>
              <a:cs typeface="Arial Black" panose="020B0604020202020204" pitchFamily="34" charset="0"/>
            </a:endParaRPr>
          </a:p>
          <a:p>
            <a:pPr>
              <a:spcBef>
                <a:spcPct val="0"/>
              </a:spcBef>
              <a:buClrTx/>
              <a:buFontTx/>
              <a:buNone/>
              <a:defRPr/>
            </a:pPr>
            <a:r>
              <a:rPr lang="en-US" altLang="en-US" sz="1067" dirty="0"/>
              <a:t>(0.450–0.611)</a:t>
            </a:r>
          </a:p>
        </p:txBody>
      </p:sp>
      <p:sp>
        <p:nvSpPr>
          <p:cNvPr id="69" name="Text Placeholder 4">
            <a:extLst>
              <a:ext uri="{FF2B5EF4-FFF2-40B4-BE49-F238E27FC236}">
                <a16:creationId xmlns:a16="http://schemas.microsoft.com/office/drawing/2014/main" id="{6983DEC5-4C77-42E2-879D-E36D519E3725}"/>
              </a:ext>
            </a:extLst>
          </p:cNvPr>
          <p:cNvSpPr txBox="1">
            <a:spLocks noChangeArrowheads="1"/>
          </p:cNvSpPr>
          <p:nvPr/>
        </p:nvSpPr>
        <p:spPr bwMode="auto">
          <a:xfrm>
            <a:off x="2902272" y="6120360"/>
            <a:ext cx="9269594"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Clr>
                <a:schemeClr val="tx2"/>
              </a:buClr>
              <a:buFont typeface="Arial" panose="020B0604020202020204" pitchFamily="34" charset="0"/>
              <a:buNone/>
            </a:pPr>
            <a:r>
              <a:rPr lang="en-US" altLang="en-US" sz="1067" dirty="0">
                <a:latin typeface="Arial" panose="020B0604020202020204" pitchFamily="34" charset="0"/>
                <a:cs typeface="Arial" panose="020B0604020202020204" pitchFamily="34" charset="0"/>
              </a:rPr>
              <a:t>***</a:t>
            </a:r>
            <a:r>
              <a:rPr lang="en-US" altLang="en-US" sz="1067" i="1" dirty="0">
                <a:latin typeface="Arial" panose="020B0604020202020204" pitchFamily="34" charset="0"/>
                <a:cs typeface="Arial" panose="020B0604020202020204" pitchFamily="34" charset="0"/>
              </a:rPr>
              <a:t>P</a:t>
            </a:r>
            <a:r>
              <a:rPr lang="en-US" altLang="en-US" sz="1067" dirty="0">
                <a:latin typeface="Arial" panose="020B0604020202020204" pitchFamily="34" charset="0"/>
                <a:cs typeface="Arial" panose="020B0604020202020204" pitchFamily="34" charset="0"/>
              </a:rPr>
              <a:t> &lt; 0.001 vs matched placebo. CI, confidence interval; ITT, intent-to-treat; LS, least squares; SE, standard error.</a:t>
            </a:r>
          </a:p>
        </p:txBody>
      </p:sp>
      <p:grpSp>
        <p:nvGrpSpPr>
          <p:cNvPr id="70" name="Group 1">
            <a:extLst>
              <a:ext uri="{FF2B5EF4-FFF2-40B4-BE49-F238E27FC236}">
                <a16:creationId xmlns:a16="http://schemas.microsoft.com/office/drawing/2014/main" id="{822EFA3D-6292-4145-8297-4804CE3CDA8E}"/>
              </a:ext>
            </a:extLst>
          </p:cNvPr>
          <p:cNvGrpSpPr>
            <a:grpSpLocks/>
          </p:cNvGrpSpPr>
          <p:nvPr/>
        </p:nvGrpSpPr>
        <p:grpSpPr bwMode="auto">
          <a:xfrm>
            <a:off x="6058476" y="1804254"/>
            <a:ext cx="6049120" cy="3613702"/>
            <a:chOff x="51059" y="1514417"/>
            <a:chExt cx="4536707" cy="2709141"/>
          </a:xfrm>
        </p:grpSpPr>
        <p:grpSp>
          <p:nvGrpSpPr>
            <p:cNvPr id="71" name="Group 10">
              <a:extLst>
                <a:ext uri="{FF2B5EF4-FFF2-40B4-BE49-F238E27FC236}">
                  <a16:creationId xmlns:a16="http://schemas.microsoft.com/office/drawing/2014/main" id="{BE560075-46FA-43AE-AF93-1A7CEEDFEFDE}"/>
                </a:ext>
              </a:extLst>
            </p:cNvPr>
            <p:cNvGrpSpPr>
              <a:grpSpLocks/>
            </p:cNvGrpSpPr>
            <p:nvPr/>
          </p:nvGrpSpPr>
          <p:grpSpPr bwMode="auto">
            <a:xfrm>
              <a:off x="731838" y="1719263"/>
              <a:ext cx="3779837" cy="2087562"/>
              <a:chOff x="810216" y="1821096"/>
              <a:chExt cx="5040486" cy="2783007"/>
            </a:xfrm>
          </p:grpSpPr>
          <p:grpSp>
            <p:nvGrpSpPr>
              <p:cNvPr id="473" name="Group 955">
                <a:extLst>
                  <a:ext uri="{FF2B5EF4-FFF2-40B4-BE49-F238E27FC236}">
                    <a16:creationId xmlns:a16="http://schemas.microsoft.com/office/drawing/2014/main" id="{B52766F5-6632-413A-B1FE-E094FC9E5574}"/>
                  </a:ext>
                </a:extLst>
              </p:cNvPr>
              <p:cNvGrpSpPr>
                <a:grpSpLocks/>
              </p:cNvGrpSpPr>
              <p:nvPr/>
            </p:nvGrpSpPr>
            <p:grpSpPr bwMode="auto">
              <a:xfrm>
                <a:off x="810216" y="1821096"/>
                <a:ext cx="54864" cy="2724975"/>
                <a:chOff x="1693932" y="1698776"/>
                <a:chExt cx="73025" cy="3429000"/>
              </a:xfrm>
            </p:grpSpPr>
            <p:sp>
              <p:nvSpPr>
                <p:cNvPr id="493" name="Right Bracket 105">
                  <a:extLst>
                    <a:ext uri="{FF2B5EF4-FFF2-40B4-BE49-F238E27FC236}">
                      <a16:creationId xmlns:a16="http://schemas.microsoft.com/office/drawing/2014/main" id="{C1B44E01-9E8D-4AD3-B764-FD5919F28404}"/>
                    </a:ext>
                  </a:extLst>
                </p:cNvPr>
                <p:cNvSpPr/>
                <p:nvPr/>
              </p:nvSpPr>
              <p:spPr bwMode="auto">
                <a:xfrm>
                  <a:off x="1694133" y="1699546"/>
                  <a:ext cx="73259" cy="3428686"/>
                </a:xfrm>
                <a:custGeom>
                  <a:avLst/>
                  <a:gdLst>
                    <a:gd name="connsiteX0" fmla="*/ 0 w 73025"/>
                    <a:gd name="connsiteY0" fmla="*/ 0 h 3429000"/>
                    <a:gd name="connsiteX1" fmla="*/ 73025 w 73025"/>
                    <a:gd name="connsiteY1" fmla="*/ 1 h 3429000"/>
                    <a:gd name="connsiteX2" fmla="*/ 73025 w 73025"/>
                    <a:gd name="connsiteY2" fmla="*/ 3428999 h 3429000"/>
                    <a:gd name="connsiteX3" fmla="*/ 0 w 73025"/>
                    <a:gd name="connsiteY3" fmla="*/ 3429000 h 3429000"/>
                    <a:gd name="connsiteX4" fmla="*/ 0 w 73025"/>
                    <a:gd name="connsiteY4" fmla="*/ 0 h 3429000"/>
                    <a:gd name="connsiteX0" fmla="*/ 0 w 73025"/>
                    <a:gd name="connsiteY0" fmla="*/ 0 h 3429000"/>
                    <a:gd name="connsiteX1" fmla="*/ 73025 w 73025"/>
                    <a:gd name="connsiteY1" fmla="*/ 1 h 3429000"/>
                    <a:gd name="connsiteX2" fmla="*/ 73025 w 73025"/>
                    <a:gd name="connsiteY2" fmla="*/ 3428999 h 3429000"/>
                    <a:gd name="connsiteX3" fmla="*/ 0 w 73025"/>
                    <a:gd name="connsiteY3" fmla="*/ 3429000 h 3429000"/>
                    <a:gd name="connsiteX0" fmla="*/ 0 w 73025"/>
                    <a:gd name="connsiteY0" fmla="*/ 0 h 3429000"/>
                    <a:gd name="connsiteX1" fmla="*/ 73025 w 73025"/>
                    <a:gd name="connsiteY1" fmla="*/ 1 h 3429000"/>
                    <a:gd name="connsiteX2" fmla="*/ 73025 w 73025"/>
                    <a:gd name="connsiteY2" fmla="*/ 3428999 h 3429000"/>
                    <a:gd name="connsiteX3" fmla="*/ 0 w 73025"/>
                    <a:gd name="connsiteY3" fmla="*/ 3429000 h 3429000"/>
                    <a:gd name="connsiteX4" fmla="*/ 0 w 73025"/>
                    <a:gd name="connsiteY4" fmla="*/ 0 h 3429000"/>
                    <a:gd name="connsiteX0" fmla="*/ 0 w 73025"/>
                    <a:gd name="connsiteY0" fmla="*/ 0 h 3429000"/>
                    <a:gd name="connsiteX1" fmla="*/ 73025 w 73025"/>
                    <a:gd name="connsiteY1" fmla="*/ 1 h 3429000"/>
                    <a:gd name="connsiteX2" fmla="*/ 73025 w 73025"/>
                    <a:gd name="connsiteY2" fmla="*/ 3428999 h 3429000"/>
                  </a:gdLst>
                  <a:ahLst/>
                  <a:cxnLst>
                    <a:cxn ang="0">
                      <a:pos x="connsiteX0" y="connsiteY0"/>
                    </a:cxn>
                    <a:cxn ang="0">
                      <a:pos x="connsiteX1" y="connsiteY1"/>
                    </a:cxn>
                    <a:cxn ang="0">
                      <a:pos x="connsiteX2" y="connsiteY2"/>
                    </a:cxn>
                  </a:cxnLst>
                  <a:rect l="l" t="t" r="r" b="b"/>
                  <a:pathLst>
                    <a:path w="73025" h="3429000" stroke="0" extrusionOk="0">
                      <a:moveTo>
                        <a:pt x="0" y="0"/>
                      </a:moveTo>
                      <a:lnTo>
                        <a:pt x="73025" y="1"/>
                      </a:lnTo>
                      <a:lnTo>
                        <a:pt x="73025" y="3428999"/>
                      </a:lnTo>
                      <a:cubicBezTo>
                        <a:pt x="73025" y="3429000"/>
                        <a:pt x="40331" y="3429000"/>
                        <a:pt x="0" y="3429000"/>
                      </a:cubicBezTo>
                      <a:lnTo>
                        <a:pt x="0" y="0"/>
                      </a:lnTo>
                      <a:close/>
                    </a:path>
                    <a:path w="73025" h="3429000" fill="none">
                      <a:moveTo>
                        <a:pt x="0" y="0"/>
                      </a:moveTo>
                      <a:lnTo>
                        <a:pt x="73025" y="1"/>
                      </a:lnTo>
                      <a:lnTo>
                        <a:pt x="73025" y="3428999"/>
                      </a:lnTo>
                    </a:path>
                  </a:pathLst>
                </a:custGeom>
                <a:ln w="95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x-none" sz="1467">
                    <a:solidFill>
                      <a:prstClr val="black"/>
                    </a:solidFill>
                  </a:endParaRPr>
                </a:p>
              </p:txBody>
            </p:sp>
            <p:cxnSp>
              <p:nvCxnSpPr>
                <p:cNvPr id="494" name="Straight Connector 493">
                  <a:extLst>
                    <a:ext uri="{FF2B5EF4-FFF2-40B4-BE49-F238E27FC236}">
                      <a16:creationId xmlns:a16="http://schemas.microsoft.com/office/drawing/2014/main" id="{0558F099-0A2F-4985-BA6E-422A874295BD}"/>
                    </a:ext>
                  </a:extLst>
                </p:cNvPr>
                <p:cNvCxnSpPr/>
                <p:nvPr/>
              </p:nvCxnSpPr>
              <p:spPr bwMode="auto">
                <a:xfrm>
                  <a:off x="1694133" y="4271061"/>
                  <a:ext cx="7325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9FDA160F-7454-4F53-95BF-4E9427CE100E}"/>
                    </a:ext>
                  </a:extLst>
                </p:cNvPr>
                <p:cNvCxnSpPr/>
                <p:nvPr/>
              </p:nvCxnSpPr>
              <p:spPr bwMode="auto">
                <a:xfrm>
                  <a:off x="1694133" y="3413889"/>
                  <a:ext cx="7325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a16="http://schemas.microsoft.com/office/drawing/2014/main" id="{124F759C-A72E-4D3B-8CFB-B3A9D3711827}"/>
                    </a:ext>
                  </a:extLst>
                </p:cNvPr>
                <p:cNvCxnSpPr/>
                <p:nvPr/>
              </p:nvCxnSpPr>
              <p:spPr bwMode="auto">
                <a:xfrm>
                  <a:off x="1694133" y="1699546"/>
                  <a:ext cx="7325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1C839BB2-A6A3-4AA2-A2A4-4BADA9C3C821}"/>
                    </a:ext>
                  </a:extLst>
                </p:cNvPr>
                <p:cNvCxnSpPr/>
                <p:nvPr/>
              </p:nvCxnSpPr>
              <p:spPr bwMode="auto">
                <a:xfrm>
                  <a:off x="1694133" y="2556717"/>
                  <a:ext cx="7325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4" name="Group 9">
                <a:extLst>
                  <a:ext uri="{FF2B5EF4-FFF2-40B4-BE49-F238E27FC236}">
                    <a16:creationId xmlns:a16="http://schemas.microsoft.com/office/drawing/2014/main" id="{8EB33BA5-6C18-4EE4-AD80-8F5809DF6B83}"/>
                  </a:ext>
                </a:extLst>
              </p:cNvPr>
              <p:cNvGrpSpPr>
                <a:grpSpLocks/>
              </p:cNvGrpSpPr>
              <p:nvPr/>
            </p:nvGrpSpPr>
            <p:grpSpPr bwMode="auto">
              <a:xfrm>
                <a:off x="810216" y="4546071"/>
                <a:ext cx="5040486" cy="58032"/>
                <a:chOff x="810216" y="4546071"/>
                <a:chExt cx="5040486" cy="58032"/>
              </a:xfrm>
            </p:grpSpPr>
            <p:cxnSp>
              <p:nvCxnSpPr>
                <p:cNvPr id="475" name="Straight Connector 474">
                  <a:extLst>
                    <a:ext uri="{FF2B5EF4-FFF2-40B4-BE49-F238E27FC236}">
                      <a16:creationId xmlns:a16="http://schemas.microsoft.com/office/drawing/2014/main" id="{A21C3928-4645-4288-9C10-5F63F1254049}"/>
                    </a:ext>
                  </a:extLst>
                </p:cNvPr>
                <p:cNvCxnSpPr>
                  <a:cxnSpLocks/>
                </p:cNvCxnSpPr>
                <p:nvPr/>
              </p:nvCxnSpPr>
              <p:spPr bwMode="auto">
                <a:xfrm>
                  <a:off x="810367" y="4546433"/>
                  <a:ext cx="504033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a16="http://schemas.microsoft.com/office/drawing/2014/main" id="{9087ED20-B95A-4A53-BC8E-676092E999B3}"/>
                    </a:ext>
                  </a:extLst>
                </p:cNvPr>
                <p:cNvCxnSpPr/>
                <p:nvPr/>
              </p:nvCxnSpPr>
              <p:spPr bwMode="auto">
                <a:xfrm>
                  <a:off x="2061454" y="4546433"/>
                  <a:ext cx="0" cy="571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a16="http://schemas.microsoft.com/office/drawing/2014/main" id="{A22E1890-8448-4CDD-A6D7-593F38B3BFDD}"/>
                    </a:ext>
                  </a:extLst>
                </p:cNvPr>
                <p:cNvCxnSpPr/>
                <p:nvPr/>
              </p:nvCxnSpPr>
              <p:spPr bwMode="auto">
                <a:xfrm>
                  <a:off x="2804487" y="4546433"/>
                  <a:ext cx="0" cy="571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a16="http://schemas.microsoft.com/office/drawing/2014/main" id="{AD9C4279-19AD-4623-BEB7-FC8316C6BBD0}"/>
                    </a:ext>
                  </a:extLst>
                </p:cNvPr>
                <p:cNvCxnSpPr/>
                <p:nvPr/>
              </p:nvCxnSpPr>
              <p:spPr bwMode="auto">
                <a:xfrm>
                  <a:off x="3547518" y="4546433"/>
                  <a:ext cx="0" cy="571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E2A1CAAC-81A7-4E83-948A-5D6308CE8103}"/>
                    </a:ext>
                  </a:extLst>
                </p:cNvPr>
                <p:cNvCxnSpPr/>
                <p:nvPr/>
              </p:nvCxnSpPr>
              <p:spPr bwMode="auto">
                <a:xfrm>
                  <a:off x="4290551" y="4546433"/>
                  <a:ext cx="0" cy="571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6CA31E8F-620E-47B1-9B9E-17BEB6C5F589}"/>
                    </a:ext>
                  </a:extLst>
                </p:cNvPr>
                <p:cNvCxnSpPr/>
                <p:nvPr/>
              </p:nvCxnSpPr>
              <p:spPr bwMode="auto">
                <a:xfrm>
                  <a:off x="5035700" y="4546433"/>
                  <a:ext cx="0" cy="571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7ABE4810-5E44-4294-9DBF-FDEAD1A79A03}"/>
                    </a:ext>
                  </a:extLst>
                </p:cNvPr>
                <p:cNvCxnSpPr/>
                <p:nvPr/>
              </p:nvCxnSpPr>
              <p:spPr bwMode="auto">
                <a:xfrm>
                  <a:off x="945848" y="4546433"/>
                  <a:ext cx="0" cy="571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AC87BC76-C6F9-4821-9F7E-0014AEB1E57D}"/>
                    </a:ext>
                  </a:extLst>
                </p:cNvPr>
                <p:cNvCxnSpPr/>
                <p:nvPr/>
              </p:nvCxnSpPr>
              <p:spPr bwMode="auto">
                <a:xfrm>
                  <a:off x="5778731" y="4546433"/>
                  <a:ext cx="0" cy="571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a:extLst>
                    <a:ext uri="{FF2B5EF4-FFF2-40B4-BE49-F238E27FC236}">
                      <a16:creationId xmlns:a16="http://schemas.microsoft.com/office/drawing/2014/main" id="{3E1B4454-B555-4A45-AF92-B4F751FC06FF}"/>
                    </a:ext>
                  </a:extLst>
                </p:cNvPr>
                <p:cNvCxnSpPr/>
                <p:nvPr/>
              </p:nvCxnSpPr>
              <p:spPr bwMode="auto">
                <a:xfrm>
                  <a:off x="1688880" y="4546433"/>
                  <a:ext cx="0" cy="571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a:extLst>
                    <a:ext uri="{FF2B5EF4-FFF2-40B4-BE49-F238E27FC236}">
                      <a16:creationId xmlns:a16="http://schemas.microsoft.com/office/drawing/2014/main" id="{FF4AD2DC-E452-4EC0-A373-54CD000DD6AC}"/>
                    </a:ext>
                  </a:extLst>
                </p:cNvPr>
                <p:cNvCxnSpPr/>
                <p:nvPr/>
              </p:nvCxnSpPr>
              <p:spPr bwMode="auto">
                <a:xfrm>
                  <a:off x="2434029" y="4546433"/>
                  <a:ext cx="0" cy="571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a:extLst>
                    <a:ext uri="{FF2B5EF4-FFF2-40B4-BE49-F238E27FC236}">
                      <a16:creationId xmlns:a16="http://schemas.microsoft.com/office/drawing/2014/main" id="{6381B0AD-450A-4D8E-A686-3A31B78A0BC3}"/>
                    </a:ext>
                  </a:extLst>
                </p:cNvPr>
                <p:cNvCxnSpPr/>
                <p:nvPr/>
              </p:nvCxnSpPr>
              <p:spPr bwMode="auto">
                <a:xfrm>
                  <a:off x="3177061" y="4546433"/>
                  <a:ext cx="0" cy="571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a:extLst>
                    <a:ext uri="{FF2B5EF4-FFF2-40B4-BE49-F238E27FC236}">
                      <a16:creationId xmlns:a16="http://schemas.microsoft.com/office/drawing/2014/main" id="{F2406601-E404-487B-B035-FC59B1562C45}"/>
                    </a:ext>
                  </a:extLst>
                </p:cNvPr>
                <p:cNvCxnSpPr/>
                <p:nvPr/>
              </p:nvCxnSpPr>
              <p:spPr bwMode="auto">
                <a:xfrm>
                  <a:off x="3920093" y="4546433"/>
                  <a:ext cx="0" cy="571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a:extLst>
                    <a:ext uri="{FF2B5EF4-FFF2-40B4-BE49-F238E27FC236}">
                      <a16:creationId xmlns:a16="http://schemas.microsoft.com/office/drawing/2014/main" id="{F4388EBB-EED0-4AC1-A9A6-E5251A9CD00C}"/>
                    </a:ext>
                  </a:extLst>
                </p:cNvPr>
                <p:cNvCxnSpPr/>
                <p:nvPr/>
              </p:nvCxnSpPr>
              <p:spPr bwMode="auto">
                <a:xfrm>
                  <a:off x="4663126" y="4546433"/>
                  <a:ext cx="0" cy="571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a:extLst>
                    <a:ext uri="{FF2B5EF4-FFF2-40B4-BE49-F238E27FC236}">
                      <a16:creationId xmlns:a16="http://schemas.microsoft.com/office/drawing/2014/main" id="{06556351-E076-4D6E-8EE7-3D70CE0B7356}"/>
                    </a:ext>
                  </a:extLst>
                </p:cNvPr>
                <p:cNvCxnSpPr/>
                <p:nvPr/>
              </p:nvCxnSpPr>
              <p:spPr bwMode="auto">
                <a:xfrm>
                  <a:off x="5406157" y="4546433"/>
                  <a:ext cx="0" cy="571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a16="http://schemas.microsoft.com/office/drawing/2014/main" id="{FD69EC53-C367-4AA0-8637-EF0594D88C9B}"/>
                    </a:ext>
                  </a:extLst>
                </p:cNvPr>
                <p:cNvCxnSpPr/>
                <p:nvPr/>
              </p:nvCxnSpPr>
              <p:spPr bwMode="auto">
                <a:xfrm>
                  <a:off x="1318423" y="4546433"/>
                  <a:ext cx="0" cy="571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id="{BA422C97-941B-4E4A-A6A7-13FE3B734392}"/>
                    </a:ext>
                  </a:extLst>
                </p:cNvPr>
                <p:cNvCxnSpPr/>
                <p:nvPr/>
              </p:nvCxnSpPr>
              <p:spPr bwMode="auto">
                <a:xfrm>
                  <a:off x="1132136" y="4546433"/>
                  <a:ext cx="0" cy="571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6F268287-1609-4340-B0B4-5CB1BEE9C304}"/>
                    </a:ext>
                  </a:extLst>
                </p:cNvPr>
                <p:cNvCxnSpPr/>
                <p:nvPr/>
              </p:nvCxnSpPr>
              <p:spPr bwMode="auto">
                <a:xfrm>
                  <a:off x="1875167" y="4546433"/>
                  <a:ext cx="0" cy="571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a:extLst>
                    <a:ext uri="{FF2B5EF4-FFF2-40B4-BE49-F238E27FC236}">
                      <a16:creationId xmlns:a16="http://schemas.microsoft.com/office/drawing/2014/main" id="{8904A1AC-2E68-468A-AD9D-944EC39C8559}"/>
                    </a:ext>
                  </a:extLst>
                </p:cNvPr>
                <p:cNvCxnSpPr/>
                <p:nvPr/>
              </p:nvCxnSpPr>
              <p:spPr bwMode="auto">
                <a:xfrm>
                  <a:off x="1504710" y="4546433"/>
                  <a:ext cx="0" cy="571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2" name="Group 17">
              <a:extLst>
                <a:ext uri="{FF2B5EF4-FFF2-40B4-BE49-F238E27FC236}">
                  <a16:creationId xmlns:a16="http://schemas.microsoft.com/office/drawing/2014/main" id="{CB087CAD-8372-49EA-90EC-5EF39803DB29}"/>
                </a:ext>
              </a:extLst>
            </p:cNvPr>
            <p:cNvGrpSpPr>
              <a:grpSpLocks/>
            </p:cNvGrpSpPr>
            <p:nvPr/>
          </p:nvGrpSpPr>
          <p:grpSpPr bwMode="auto">
            <a:xfrm>
              <a:off x="800100" y="2636838"/>
              <a:ext cx="3654425" cy="1160462"/>
              <a:chOff x="901379" y="3044687"/>
              <a:chExt cx="4871960" cy="1547848"/>
            </a:xfrm>
          </p:grpSpPr>
          <p:grpSp>
            <p:nvGrpSpPr>
              <p:cNvPr id="389" name="Group 15">
                <a:extLst>
                  <a:ext uri="{FF2B5EF4-FFF2-40B4-BE49-F238E27FC236}">
                    <a16:creationId xmlns:a16="http://schemas.microsoft.com/office/drawing/2014/main" id="{47968AD6-FB6E-4A1F-9B80-85BA555200CB}"/>
                  </a:ext>
                </a:extLst>
              </p:cNvPr>
              <p:cNvGrpSpPr>
                <a:grpSpLocks/>
              </p:cNvGrpSpPr>
              <p:nvPr/>
            </p:nvGrpSpPr>
            <p:grpSpPr bwMode="auto">
              <a:xfrm>
                <a:off x="1041463" y="3044687"/>
                <a:ext cx="4731876" cy="891056"/>
                <a:chOff x="1041463" y="3044687"/>
                <a:chExt cx="4731876" cy="891056"/>
              </a:xfrm>
            </p:grpSpPr>
            <p:grpSp>
              <p:nvGrpSpPr>
                <p:cNvPr id="409" name="Group 891">
                  <a:extLst>
                    <a:ext uri="{FF2B5EF4-FFF2-40B4-BE49-F238E27FC236}">
                      <a16:creationId xmlns:a16="http://schemas.microsoft.com/office/drawing/2014/main" id="{3E59EB08-6310-486C-AB32-2776C5D5FC0D}"/>
                    </a:ext>
                  </a:extLst>
                </p:cNvPr>
                <p:cNvGrpSpPr>
                  <a:grpSpLocks/>
                </p:cNvGrpSpPr>
                <p:nvPr/>
              </p:nvGrpSpPr>
              <p:grpSpPr bwMode="auto">
                <a:xfrm>
                  <a:off x="1041463" y="3662973"/>
                  <a:ext cx="91440" cy="272770"/>
                  <a:chOff x="4359928" y="1419622"/>
                  <a:chExt cx="73152" cy="216024"/>
                </a:xfrm>
              </p:grpSpPr>
              <p:cxnSp>
                <p:nvCxnSpPr>
                  <p:cNvPr id="470" name="Straight Connector 952">
                    <a:extLst>
                      <a:ext uri="{FF2B5EF4-FFF2-40B4-BE49-F238E27FC236}">
                        <a16:creationId xmlns:a16="http://schemas.microsoft.com/office/drawing/2014/main" id="{15EAD192-A5F9-4318-9760-9CD33E7888E7}"/>
                      </a:ext>
                    </a:extLst>
                  </p:cNvPr>
                  <p:cNvCxnSpPr>
                    <a:cxnSpLocks noChangeShapeType="1"/>
                  </p:cNvCxnSpPr>
                  <p:nvPr/>
                </p:nvCxnSpPr>
                <p:spPr bwMode="auto">
                  <a:xfrm>
                    <a:off x="4359928" y="1419622"/>
                    <a:ext cx="73152" cy="0"/>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cxnSp>
                <p:nvCxnSpPr>
                  <p:cNvPr id="471" name="Straight Connector 953">
                    <a:extLst>
                      <a:ext uri="{FF2B5EF4-FFF2-40B4-BE49-F238E27FC236}">
                        <a16:creationId xmlns:a16="http://schemas.microsoft.com/office/drawing/2014/main" id="{1721230B-E598-41E0-8B5A-77D92E5CFA66}"/>
                      </a:ext>
                    </a:extLst>
                  </p:cNvPr>
                  <p:cNvCxnSpPr>
                    <a:cxnSpLocks noChangeShapeType="1"/>
                  </p:cNvCxnSpPr>
                  <p:nvPr/>
                </p:nvCxnSpPr>
                <p:spPr bwMode="auto">
                  <a:xfrm>
                    <a:off x="4359928" y="1635646"/>
                    <a:ext cx="73152" cy="0"/>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cxnSp>
                <p:nvCxnSpPr>
                  <p:cNvPr id="472" name="Straight Connector 954">
                    <a:extLst>
                      <a:ext uri="{FF2B5EF4-FFF2-40B4-BE49-F238E27FC236}">
                        <a16:creationId xmlns:a16="http://schemas.microsoft.com/office/drawing/2014/main" id="{6714233A-F9E2-4D98-B434-4744ACF71CC6}"/>
                      </a:ext>
                    </a:extLst>
                  </p:cNvPr>
                  <p:cNvCxnSpPr>
                    <a:cxnSpLocks noChangeShapeType="1"/>
                  </p:cNvCxnSpPr>
                  <p:nvPr/>
                </p:nvCxnSpPr>
                <p:spPr bwMode="auto">
                  <a:xfrm flipV="1">
                    <a:off x="4396504" y="1419622"/>
                    <a:ext cx="0" cy="216024"/>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grpSp>
            <p:grpSp>
              <p:nvGrpSpPr>
                <p:cNvPr id="410" name="Group 892">
                  <a:extLst>
                    <a:ext uri="{FF2B5EF4-FFF2-40B4-BE49-F238E27FC236}">
                      <a16:creationId xmlns:a16="http://schemas.microsoft.com/office/drawing/2014/main" id="{CD73D890-6713-4DF6-8FE1-80AF66E24A3F}"/>
                    </a:ext>
                  </a:extLst>
                </p:cNvPr>
                <p:cNvGrpSpPr>
                  <a:grpSpLocks/>
                </p:cNvGrpSpPr>
                <p:nvPr/>
              </p:nvGrpSpPr>
              <p:grpSpPr bwMode="auto">
                <a:xfrm>
                  <a:off x="1413071" y="3252759"/>
                  <a:ext cx="91440" cy="268735"/>
                  <a:chOff x="4359928" y="1198228"/>
                  <a:chExt cx="73152" cy="216027"/>
                </a:xfrm>
              </p:grpSpPr>
              <p:cxnSp>
                <p:nvCxnSpPr>
                  <p:cNvPr id="467" name="Straight Connector 949">
                    <a:extLst>
                      <a:ext uri="{FF2B5EF4-FFF2-40B4-BE49-F238E27FC236}">
                        <a16:creationId xmlns:a16="http://schemas.microsoft.com/office/drawing/2014/main" id="{5333C399-4D24-4551-92E2-F113D98B2C80}"/>
                      </a:ext>
                    </a:extLst>
                  </p:cNvPr>
                  <p:cNvCxnSpPr>
                    <a:cxnSpLocks noChangeShapeType="1"/>
                  </p:cNvCxnSpPr>
                  <p:nvPr/>
                </p:nvCxnSpPr>
                <p:spPr bwMode="auto">
                  <a:xfrm>
                    <a:off x="4359928" y="1198228"/>
                    <a:ext cx="73152" cy="0"/>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cxnSp>
                <p:nvCxnSpPr>
                  <p:cNvPr id="468" name="Straight Connector 950">
                    <a:extLst>
                      <a:ext uri="{FF2B5EF4-FFF2-40B4-BE49-F238E27FC236}">
                        <a16:creationId xmlns:a16="http://schemas.microsoft.com/office/drawing/2014/main" id="{544B940D-5BAA-4A5D-B7F7-3CBF97AF6A60}"/>
                      </a:ext>
                    </a:extLst>
                  </p:cNvPr>
                  <p:cNvCxnSpPr>
                    <a:cxnSpLocks noChangeShapeType="1"/>
                  </p:cNvCxnSpPr>
                  <p:nvPr/>
                </p:nvCxnSpPr>
                <p:spPr bwMode="auto">
                  <a:xfrm>
                    <a:off x="4359928" y="1414250"/>
                    <a:ext cx="73152" cy="0"/>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cxnSp>
                <p:nvCxnSpPr>
                  <p:cNvPr id="469" name="Straight Connector 951">
                    <a:extLst>
                      <a:ext uri="{FF2B5EF4-FFF2-40B4-BE49-F238E27FC236}">
                        <a16:creationId xmlns:a16="http://schemas.microsoft.com/office/drawing/2014/main" id="{CECAAA76-E105-4950-8B5F-10BEE3B8B56A}"/>
                      </a:ext>
                    </a:extLst>
                  </p:cNvPr>
                  <p:cNvCxnSpPr>
                    <a:cxnSpLocks noChangeShapeType="1"/>
                  </p:cNvCxnSpPr>
                  <p:nvPr/>
                </p:nvCxnSpPr>
                <p:spPr bwMode="auto">
                  <a:xfrm flipV="1">
                    <a:off x="4396504" y="1198232"/>
                    <a:ext cx="0" cy="216023"/>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grpSp>
            <p:grpSp>
              <p:nvGrpSpPr>
                <p:cNvPr id="411" name="Group 893">
                  <a:extLst>
                    <a:ext uri="{FF2B5EF4-FFF2-40B4-BE49-F238E27FC236}">
                      <a16:creationId xmlns:a16="http://schemas.microsoft.com/office/drawing/2014/main" id="{6D74AF35-7459-466D-8467-83C91C3B0F33}"/>
                    </a:ext>
                  </a:extLst>
                </p:cNvPr>
                <p:cNvGrpSpPr>
                  <a:grpSpLocks/>
                </p:cNvGrpSpPr>
                <p:nvPr/>
              </p:nvGrpSpPr>
              <p:grpSpPr bwMode="auto">
                <a:xfrm>
                  <a:off x="1598875" y="3183082"/>
                  <a:ext cx="91440" cy="272269"/>
                  <a:chOff x="4359928" y="1182965"/>
                  <a:chExt cx="73152" cy="216026"/>
                </a:xfrm>
              </p:grpSpPr>
              <p:cxnSp>
                <p:nvCxnSpPr>
                  <p:cNvPr id="464" name="Straight Connector 946">
                    <a:extLst>
                      <a:ext uri="{FF2B5EF4-FFF2-40B4-BE49-F238E27FC236}">
                        <a16:creationId xmlns:a16="http://schemas.microsoft.com/office/drawing/2014/main" id="{D5FED901-71BC-4277-BA56-51E5FAFCEE9C}"/>
                      </a:ext>
                    </a:extLst>
                  </p:cNvPr>
                  <p:cNvCxnSpPr>
                    <a:cxnSpLocks noChangeShapeType="1"/>
                  </p:cNvCxnSpPr>
                  <p:nvPr/>
                </p:nvCxnSpPr>
                <p:spPr bwMode="auto">
                  <a:xfrm>
                    <a:off x="4359928" y="1182968"/>
                    <a:ext cx="73152" cy="0"/>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cxnSp>
                <p:nvCxnSpPr>
                  <p:cNvPr id="465" name="Straight Connector 947">
                    <a:extLst>
                      <a:ext uri="{FF2B5EF4-FFF2-40B4-BE49-F238E27FC236}">
                        <a16:creationId xmlns:a16="http://schemas.microsoft.com/office/drawing/2014/main" id="{8D1C98FB-1B60-4D91-926F-CCEBF4D7F93D}"/>
                      </a:ext>
                    </a:extLst>
                  </p:cNvPr>
                  <p:cNvCxnSpPr>
                    <a:cxnSpLocks noChangeShapeType="1"/>
                  </p:cNvCxnSpPr>
                  <p:nvPr/>
                </p:nvCxnSpPr>
                <p:spPr bwMode="auto">
                  <a:xfrm>
                    <a:off x="4359928" y="1398987"/>
                    <a:ext cx="73152" cy="0"/>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cxnSp>
                <p:nvCxnSpPr>
                  <p:cNvPr id="466" name="Straight Connector 948">
                    <a:extLst>
                      <a:ext uri="{FF2B5EF4-FFF2-40B4-BE49-F238E27FC236}">
                        <a16:creationId xmlns:a16="http://schemas.microsoft.com/office/drawing/2014/main" id="{221180F8-2E26-45F6-9333-1D5291BC6904}"/>
                      </a:ext>
                    </a:extLst>
                  </p:cNvPr>
                  <p:cNvCxnSpPr>
                    <a:cxnSpLocks noChangeShapeType="1"/>
                  </p:cNvCxnSpPr>
                  <p:nvPr/>
                </p:nvCxnSpPr>
                <p:spPr bwMode="auto">
                  <a:xfrm flipV="1">
                    <a:off x="4396504" y="1182965"/>
                    <a:ext cx="0" cy="216026"/>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grpSp>
            <p:grpSp>
              <p:nvGrpSpPr>
                <p:cNvPr id="412" name="Group 894">
                  <a:extLst>
                    <a:ext uri="{FF2B5EF4-FFF2-40B4-BE49-F238E27FC236}">
                      <a16:creationId xmlns:a16="http://schemas.microsoft.com/office/drawing/2014/main" id="{5E0D291B-C703-4CD1-918A-4878CC9D2B0D}"/>
                    </a:ext>
                  </a:extLst>
                </p:cNvPr>
                <p:cNvGrpSpPr>
                  <a:grpSpLocks/>
                </p:cNvGrpSpPr>
                <p:nvPr/>
              </p:nvGrpSpPr>
              <p:grpSpPr bwMode="auto">
                <a:xfrm>
                  <a:off x="1784679" y="3181146"/>
                  <a:ext cx="91440" cy="274604"/>
                  <a:chOff x="4359928" y="1175326"/>
                  <a:chExt cx="73152" cy="216033"/>
                </a:xfrm>
              </p:grpSpPr>
              <p:cxnSp>
                <p:nvCxnSpPr>
                  <p:cNvPr id="461" name="Straight Connector 943">
                    <a:extLst>
                      <a:ext uri="{FF2B5EF4-FFF2-40B4-BE49-F238E27FC236}">
                        <a16:creationId xmlns:a16="http://schemas.microsoft.com/office/drawing/2014/main" id="{5777E782-DF77-4E8E-9D95-D518A9E583E4}"/>
                      </a:ext>
                    </a:extLst>
                  </p:cNvPr>
                  <p:cNvCxnSpPr>
                    <a:cxnSpLocks noChangeShapeType="1"/>
                  </p:cNvCxnSpPr>
                  <p:nvPr/>
                </p:nvCxnSpPr>
                <p:spPr bwMode="auto">
                  <a:xfrm>
                    <a:off x="4359928" y="1175326"/>
                    <a:ext cx="73152" cy="0"/>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cxnSp>
                <p:nvCxnSpPr>
                  <p:cNvPr id="462" name="Straight Connector 944">
                    <a:extLst>
                      <a:ext uri="{FF2B5EF4-FFF2-40B4-BE49-F238E27FC236}">
                        <a16:creationId xmlns:a16="http://schemas.microsoft.com/office/drawing/2014/main" id="{F3493256-CEF9-47C7-8C54-CF4B7C72D031}"/>
                      </a:ext>
                    </a:extLst>
                  </p:cNvPr>
                  <p:cNvCxnSpPr>
                    <a:cxnSpLocks noChangeShapeType="1"/>
                  </p:cNvCxnSpPr>
                  <p:nvPr/>
                </p:nvCxnSpPr>
                <p:spPr bwMode="auto">
                  <a:xfrm>
                    <a:off x="4359928" y="1391359"/>
                    <a:ext cx="73152" cy="0"/>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cxnSp>
                <p:nvCxnSpPr>
                  <p:cNvPr id="463" name="Straight Connector 945">
                    <a:extLst>
                      <a:ext uri="{FF2B5EF4-FFF2-40B4-BE49-F238E27FC236}">
                        <a16:creationId xmlns:a16="http://schemas.microsoft.com/office/drawing/2014/main" id="{518DB8A4-1795-43E5-8DF6-EE9FD7AC772D}"/>
                      </a:ext>
                    </a:extLst>
                  </p:cNvPr>
                  <p:cNvCxnSpPr>
                    <a:cxnSpLocks noChangeShapeType="1"/>
                  </p:cNvCxnSpPr>
                  <p:nvPr/>
                </p:nvCxnSpPr>
                <p:spPr bwMode="auto">
                  <a:xfrm flipV="1">
                    <a:off x="4396504" y="1175331"/>
                    <a:ext cx="0" cy="216023"/>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grpSp>
            <p:grpSp>
              <p:nvGrpSpPr>
                <p:cNvPr id="413" name="Group 895">
                  <a:extLst>
                    <a:ext uri="{FF2B5EF4-FFF2-40B4-BE49-F238E27FC236}">
                      <a16:creationId xmlns:a16="http://schemas.microsoft.com/office/drawing/2014/main" id="{C4DBDB2F-7737-4D61-B140-0A5BB3A7219B}"/>
                    </a:ext>
                  </a:extLst>
                </p:cNvPr>
                <p:cNvGrpSpPr>
                  <a:grpSpLocks/>
                </p:cNvGrpSpPr>
                <p:nvPr/>
              </p:nvGrpSpPr>
              <p:grpSpPr bwMode="auto">
                <a:xfrm>
                  <a:off x="1970482" y="3115318"/>
                  <a:ext cx="91440" cy="276334"/>
                  <a:chOff x="4359928" y="1182969"/>
                  <a:chExt cx="73152" cy="216028"/>
                </a:xfrm>
              </p:grpSpPr>
              <p:cxnSp>
                <p:nvCxnSpPr>
                  <p:cNvPr id="458" name="Straight Connector 940">
                    <a:extLst>
                      <a:ext uri="{FF2B5EF4-FFF2-40B4-BE49-F238E27FC236}">
                        <a16:creationId xmlns:a16="http://schemas.microsoft.com/office/drawing/2014/main" id="{21F23811-381D-4033-B60A-A385D91C61FA}"/>
                      </a:ext>
                    </a:extLst>
                  </p:cNvPr>
                  <p:cNvCxnSpPr>
                    <a:cxnSpLocks noChangeShapeType="1"/>
                  </p:cNvCxnSpPr>
                  <p:nvPr/>
                </p:nvCxnSpPr>
                <p:spPr bwMode="auto">
                  <a:xfrm>
                    <a:off x="4359928" y="1182969"/>
                    <a:ext cx="73152" cy="0"/>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cxnSp>
                <p:nvCxnSpPr>
                  <p:cNvPr id="459" name="Straight Connector 941">
                    <a:extLst>
                      <a:ext uri="{FF2B5EF4-FFF2-40B4-BE49-F238E27FC236}">
                        <a16:creationId xmlns:a16="http://schemas.microsoft.com/office/drawing/2014/main" id="{82DB7817-360F-4F2A-B598-24E5348C09FC}"/>
                      </a:ext>
                    </a:extLst>
                  </p:cNvPr>
                  <p:cNvCxnSpPr>
                    <a:cxnSpLocks noChangeShapeType="1"/>
                  </p:cNvCxnSpPr>
                  <p:nvPr/>
                </p:nvCxnSpPr>
                <p:spPr bwMode="auto">
                  <a:xfrm>
                    <a:off x="4359928" y="1398997"/>
                    <a:ext cx="73152" cy="0"/>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cxnSp>
                <p:nvCxnSpPr>
                  <p:cNvPr id="460" name="Straight Connector 942">
                    <a:extLst>
                      <a:ext uri="{FF2B5EF4-FFF2-40B4-BE49-F238E27FC236}">
                        <a16:creationId xmlns:a16="http://schemas.microsoft.com/office/drawing/2014/main" id="{78D8AF63-77AD-4FF7-98E9-66A33B5F4E48}"/>
                      </a:ext>
                    </a:extLst>
                  </p:cNvPr>
                  <p:cNvCxnSpPr>
                    <a:cxnSpLocks noChangeShapeType="1"/>
                  </p:cNvCxnSpPr>
                  <p:nvPr/>
                </p:nvCxnSpPr>
                <p:spPr bwMode="auto">
                  <a:xfrm flipV="1">
                    <a:off x="4396504" y="1182969"/>
                    <a:ext cx="0" cy="216026"/>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grpSp>
            <p:grpSp>
              <p:nvGrpSpPr>
                <p:cNvPr id="414" name="Group 896">
                  <a:extLst>
                    <a:ext uri="{FF2B5EF4-FFF2-40B4-BE49-F238E27FC236}">
                      <a16:creationId xmlns:a16="http://schemas.microsoft.com/office/drawing/2014/main" id="{6672309E-2F41-4770-95A7-01257043F1DD}"/>
                    </a:ext>
                  </a:extLst>
                </p:cNvPr>
                <p:cNvGrpSpPr>
                  <a:grpSpLocks/>
                </p:cNvGrpSpPr>
                <p:nvPr/>
              </p:nvGrpSpPr>
              <p:grpSpPr bwMode="auto">
                <a:xfrm>
                  <a:off x="2312113" y="3181689"/>
                  <a:ext cx="91440" cy="276177"/>
                  <a:chOff x="4359928" y="1175326"/>
                  <a:chExt cx="73152" cy="216026"/>
                </a:xfrm>
              </p:grpSpPr>
              <p:cxnSp>
                <p:nvCxnSpPr>
                  <p:cNvPr id="455" name="Straight Connector 937">
                    <a:extLst>
                      <a:ext uri="{FF2B5EF4-FFF2-40B4-BE49-F238E27FC236}">
                        <a16:creationId xmlns:a16="http://schemas.microsoft.com/office/drawing/2014/main" id="{58F65EF0-29F5-4FBD-AA39-A1A48C483EFF}"/>
                      </a:ext>
                    </a:extLst>
                  </p:cNvPr>
                  <p:cNvCxnSpPr>
                    <a:cxnSpLocks noChangeShapeType="1"/>
                  </p:cNvCxnSpPr>
                  <p:nvPr/>
                </p:nvCxnSpPr>
                <p:spPr bwMode="auto">
                  <a:xfrm>
                    <a:off x="4359928" y="1175329"/>
                    <a:ext cx="73152" cy="0"/>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cxnSp>
                <p:nvCxnSpPr>
                  <p:cNvPr id="456" name="Straight Connector 938">
                    <a:extLst>
                      <a:ext uri="{FF2B5EF4-FFF2-40B4-BE49-F238E27FC236}">
                        <a16:creationId xmlns:a16="http://schemas.microsoft.com/office/drawing/2014/main" id="{BC2A085F-75B7-48D2-B630-45287A877166}"/>
                      </a:ext>
                    </a:extLst>
                  </p:cNvPr>
                  <p:cNvCxnSpPr>
                    <a:cxnSpLocks noChangeShapeType="1"/>
                  </p:cNvCxnSpPr>
                  <p:nvPr/>
                </p:nvCxnSpPr>
                <p:spPr bwMode="auto">
                  <a:xfrm>
                    <a:off x="4359928" y="1391352"/>
                    <a:ext cx="73152" cy="0"/>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cxnSp>
                <p:nvCxnSpPr>
                  <p:cNvPr id="457" name="Straight Connector 939">
                    <a:extLst>
                      <a:ext uri="{FF2B5EF4-FFF2-40B4-BE49-F238E27FC236}">
                        <a16:creationId xmlns:a16="http://schemas.microsoft.com/office/drawing/2014/main" id="{CC217DFA-6A36-4AD4-8363-F81BE0216DC9}"/>
                      </a:ext>
                    </a:extLst>
                  </p:cNvPr>
                  <p:cNvCxnSpPr>
                    <a:cxnSpLocks noChangeShapeType="1"/>
                  </p:cNvCxnSpPr>
                  <p:nvPr/>
                </p:nvCxnSpPr>
                <p:spPr bwMode="auto">
                  <a:xfrm flipV="1">
                    <a:off x="4396504" y="1175326"/>
                    <a:ext cx="0" cy="216023"/>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grpSp>
            <p:grpSp>
              <p:nvGrpSpPr>
                <p:cNvPr id="415" name="Group 897">
                  <a:extLst>
                    <a:ext uri="{FF2B5EF4-FFF2-40B4-BE49-F238E27FC236}">
                      <a16:creationId xmlns:a16="http://schemas.microsoft.com/office/drawing/2014/main" id="{D165E6B4-B605-4833-966C-A57F2941DDA6}"/>
                    </a:ext>
                  </a:extLst>
                </p:cNvPr>
                <p:cNvGrpSpPr>
                  <a:grpSpLocks/>
                </p:cNvGrpSpPr>
                <p:nvPr/>
              </p:nvGrpSpPr>
              <p:grpSpPr bwMode="auto">
                <a:xfrm>
                  <a:off x="2686534" y="3239954"/>
                  <a:ext cx="91440" cy="281347"/>
                  <a:chOff x="4359928" y="1213503"/>
                  <a:chExt cx="73152" cy="216024"/>
                </a:xfrm>
              </p:grpSpPr>
              <p:cxnSp>
                <p:nvCxnSpPr>
                  <p:cNvPr id="452" name="Straight Connector 934">
                    <a:extLst>
                      <a:ext uri="{FF2B5EF4-FFF2-40B4-BE49-F238E27FC236}">
                        <a16:creationId xmlns:a16="http://schemas.microsoft.com/office/drawing/2014/main" id="{79B15F96-D84C-4751-AFC8-399EC7E3F401}"/>
                      </a:ext>
                    </a:extLst>
                  </p:cNvPr>
                  <p:cNvCxnSpPr>
                    <a:cxnSpLocks noChangeShapeType="1"/>
                  </p:cNvCxnSpPr>
                  <p:nvPr/>
                </p:nvCxnSpPr>
                <p:spPr bwMode="auto">
                  <a:xfrm>
                    <a:off x="4359928" y="1213503"/>
                    <a:ext cx="73152" cy="0"/>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cxnSp>
                <p:nvCxnSpPr>
                  <p:cNvPr id="453" name="Straight Connector 935">
                    <a:extLst>
                      <a:ext uri="{FF2B5EF4-FFF2-40B4-BE49-F238E27FC236}">
                        <a16:creationId xmlns:a16="http://schemas.microsoft.com/office/drawing/2014/main" id="{AB4F5E6F-6CAF-42C8-AB95-F8C68C35FE67}"/>
                      </a:ext>
                    </a:extLst>
                  </p:cNvPr>
                  <p:cNvCxnSpPr>
                    <a:cxnSpLocks noChangeShapeType="1"/>
                  </p:cNvCxnSpPr>
                  <p:nvPr/>
                </p:nvCxnSpPr>
                <p:spPr bwMode="auto">
                  <a:xfrm>
                    <a:off x="4359928" y="1429517"/>
                    <a:ext cx="73152" cy="0"/>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cxnSp>
                <p:nvCxnSpPr>
                  <p:cNvPr id="454" name="Straight Connector 936">
                    <a:extLst>
                      <a:ext uri="{FF2B5EF4-FFF2-40B4-BE49-F238E27FC236}">
                        <a16:creationId xmlns:a16="http://schemas.microsoft.com/office/drawing/2014/main" id="{C109246E-1DBD-4E78-8C53-0251F8D32A5E}"/>
                      </a:ext>
                    </a:extLst>
                  </p:cNvPr>
                  <p:cNvCxnSpPr>
                    <a:cxnSpLocks noChangeShapeType="1"/>
                  </p:cNvCxnSpPr>
                  <p:nvPr/>
                </p:nvCxnSpPr>
                <p:spPr bwMode="auto">
                  <a:xfrm flipV="1">
                    <a:off x="4396504" y="1213503"/>
                    <a:ext cx="0" cy="216024"/>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grpSp>
            <p:grpSp>
              <p:nvGrpSpPr>
                <p:cNvPr id="416" name="Group 898">
                  <a:extLst>
                    <a:ext uri="{FF2B5EF4-FFF2-40B4-BE49-F238E27FC236}">
                      <a16:creationId xmlns:a16="http://schemas.microsoft.com/office/drawing/2014/main" id="{5DD51709-92F4-49A8-8ACB-D61722E91323}"/>
                    </a:ext>
                  </a:extLst>
                </p:cNvPr>
                <p:cNvGrpSpPr>
                  <a:grpSpLocks/>
                </p:cNvGrpSpPr>
                <p:nvPr/>
              </p:nvGrpSpPr>
              <p:grpSpPr bwMode="auto">
                <a:xfrm>
                  <a:off x="3060955" y="3247282"/>
                  <a:ext cx="91440" cy="280360"/>
                  <a:chOff x="4359928" y="1228773"/>
                  <a:chExt cx="73152" cy="216024"/>
                </a:xfrm>
              </p:grpSpPr>
              <p:cxnSp>
                <p:nvCxnSpPr>
                  <p:cNvPr id="449" name="Straight Connector 931">
                    <a:extLst>
                      <a:ext uri="{FF2B5EF4-FFF2-40B4-BE49-F238E27FC236}">
                        <a16:creationId xmlns:a16="http://schemas.microsoft.com/office/drawing/2014/main" id="{CAF0DE76-FA11-434D-AA54-AF281B44C40D}"/>
                      </a:ext>
                    </a:extLst>
                  </p:cNvPr>
                  <p:cNvCxnSpPr>
                    <a:cxnSpLocks noChangeShapeType="1"/>
                  </p:cNvCxnSpPr>
                  <p:nvPr/>
                </p:nvCxnSpPr>
                <p:spPr bwMode="auto">
                  <a:xfrm>
                    <a:off x="4359928" y="1228773"/>
                    <a:ext cx="73152" cy="0"/>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cxnSp>
                <p:nvCxnSpPr>
                  <p:cNvPr id="450" name="Straight Connector 932">
                    <a:extLst>
                      <a:ext uri="{FF2B5EF4-FFF2-40B4-BE49-F238E27FC236}">
                        <a16:creationId xmlns:a16="http://schemas.microsoft.com/office/drawing/2014/main" id="{9B8041CD-CC4C-4FB6-945C-A9B5B6BA490D}"/>
                      </a:ext>
                    </a:extLst>
                  </p:cNvPr>
                  <p:cNvCxnSpPr>
                    <a:cxnSpLocks noChangeShapeType="1"/>
                  </p:cNvCxnSpPr>
                  <p:nvPr/>
                </p:nvCxnSpPr>
                <p:spPr bwMode="auto">
                  <a:xfrm>
                    <a:off x="4359928" y="1444786"/>
                    <a:ext cx="73152" cy="0"/>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cxnSp>
                <p:nvCxnSpPr>
                  <p:cNvPr id="451" name="Straight Connector 933">
                    <a:extLst>
                      <a:ext uri="{FF2B5EF4-FFF2-40B4-BE49-F238E27FC236}">
                        <a16:creationId xmlns:a16="http://schemas.microsoft.com/office/drawing/2014/main" id="{B2CB25DF-A0F7-4DC9-B4C4-583A79B4BDEF}"/>
                      </a:ext>
                    </a:extLst>
                  </p:cNvPr>
                  <p:cNvCxnSpPr>
                    <a:cxnSpLocks noChangeShapeType="1"/>
                  </p:cNvCxnSpPr>
                  <p:nvPr/>
                </p:nvCxnSpPr>
                <p:spPr bwMode="auto">
                  <a:xfrm flipV="1">
                    <a:off x="4396504" y="1228773"/>
                    <a:ext cx="0" cy="216024"/>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grpSp>
            <p:grpSp>
              <p:nvGrpSpPr>
                <p:cNvPr id="417" name="Group 899">
                  <a:extLst>
                    <a:ext uri="{FF2B5EF4-FFF2-40B4-BE49-F238E27FC236}">
                      <a16:creationId xmlns:a16="http://schemas.microsoft.com/office/drawing/2014/main" id="{317623A5-3985-440A-B026-A032E92BDC8B}"/>
                    </a:ext>
                  </a:extLst>
                </p:cNvPr>
                <p:cNvGrpSpPr>
                  <a:grpSpLocks/>
                </p:cNvGrpSpPr>
                <p:nvPr/>
              </p:nvGrpSpPr>
              <p:grpSpPr bwMode="auto">
                <a:xfrm>
                  <a:off x="3435376" y="3109834"/>
                  <a:ext cx="91440" cy="280368"/>
                  <a:chOff x="4359928" y="1098969"/>
                  <a:chExt cx="73152" cy="216042"/>
                </a:xfrm>
              </p:grpSpPr>
              <p:cxnSp>
                <p:nvCxnSpPr>
                  <p:cNvPr id="446" name="Straight Connector 928">
                    <a:extLst>
                      <a:ext uri="{FF2B5EF4-FFF2-40B4-BE49-F238E27FC236}">
                        <a16:creationId xmlns:a16="http://schemas.microsoft.com/office/drawing/2014/main" id="{AAABC173-E1C8-4396-99A4-E1D885A06512}"/>
                      </a:ext>
                    </a:extLst>
                  </p:cNvPr>
                  <p:cNvCxnSpPr>
                    <a:cxnSpLocks noChangeShapeType="1"/>
                  </p:cNvCxnSpPr>
                  <p:nvPr/>
                </p:nvCxnSpPr>
                <p:spPr bwMode="auto">
                  <a:xfrm>
                    <a:off x="4359928" y="1098969"/>
                    <a:ext cx="73152" cy="0"/>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cxnSp>
                <p:nvCxnSpPr>
                  <p:cNvPr id="447" name="Straight Connector 929">
                    <a:extLst>
                      <a:ext uri="{FF2B5EF4-FFF2-40B4-BE49-F238E27FC236}">
                        <a16:creationId xmlns:a16="http://schemas.microsoft.com/office/drawing/2014/main" id="{FCAC5E5F-F201-4055-AFCB-FF648072789C}"/>
                      </a:ext>
                    </a:extLst>
                  </p:cNvPr>
                  <p:cNvCxnSpPr>
                    <a:cxnSpLocks noChangeShapeType="1"/>
                  </p:cNvCxnSpPr>
                  <p:nvPr/>
                </p:nvCxnSpPr>
                <p:spPr bwMode="auto">
                  <a:xfrm>
                    <a:off x="4359928" y="1314990"/>
                    <a:ext cx="73152" cy="0"/>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cxnSp>
                <p:nvCxnSpPr>
                  <p:cNvPr id="448" name="Straight Connector 930">
                    <a:extLst>
                      <a:ext uri="{FF2B5EF4-FFF2-40B4-BE49-F238E27FC236}">
                        <a16:creationId xmlns:a16="http://schemas.microsoft.com/office/drawing/2014/main" id="{F15AE9E9-537A-4128-B1A9-9624254E806E}"/>
                      </a:ext>
                    </a:extLst>
                  </p:cNvPr>
                  <p:cNvCxnSpPr>
                    <a:cxnSpLocks noChangeShapeType="1"/>
                  </p:cNvCxnSpPr>
                  <p:nvPr/>
                </p:nvCxnSpPr>
                <p:spPr bwMode="auto">
                  <a:xfrm flipV="1">
                    <a:off x="4396504" y="1098986"/>
                    <a:ext cx="0" cy="216025"/>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grpSp>
            <p:grpSp>
              <p:nvGrpSpPr>
                <p:cNvPr id="418" name="Group 900">
                  <a:extLst>
                    <a:ext uri="{FF2B5EF4-FFF2-40B4-BE49-F238E27FC236}">
                      <a16:creationId xmlns:a16="http://schemas.microsoft.com/office/drawing/2014/main" id="{5FEF0B3B-2B47-4934-8D33-07BF9A867BA9}"/>
                    </a:ext>
                  </a:extLst>
                </p:cNvPr>
                <p:cNvGrpSpPr>
                  <a:grpSpLocks/>
                </p:cNvGrpSpPr>
                <p:nvPr/>
              </p:nvGrpSpPr>
              <p:grpSpPr bwMode="auto">
                <a:xfrm>
                  <a:off x="3809797" y="3112563"/>
                  <a:ext cx="91440" cy="275523"/>
                  <a:chOff x="4359928" y="1137149"/>
                  <a:chExt cx="73152" cy="216039"/>
                </a:xfrm>
              </p:grpSpPr>
              <p:cxnSp>
                <p:nvCxnSpPr>
                  <p:cNvPr id="443" name="Straight Connector 925">
                    <a:extLst>
                      <a:ext uri="{FF2B5EF4-FFF2-40B4-BE49-F238E27FC236}">
                        <a16:creationId xmlns:a16="http://schemas.microsoft.com/office/drawing/2014/main" id="{D7E1FB5D-5074-449D-B4AC-31255DB4FD7D}"/>
                      </a:ext>
                    </a:extLst>
                  </p:cNvPr>
                  <p:cNvCxnSpPr>
                    <a:cxnSpLocks noChangeShapeType="1"/>
                  </p:cNvCxnSpPr>
                  <p:nvPr/>
                </p:nvCxnSpPr>
                <p:spPr bwMode="auto">
                  <a:xfrm>
                    <a:off x="4359928" y="1137159"/>
                    <a:ext cx="73152" cy="0"/>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cxnSp>
                <p:nvCxnSpPr>
                  <p:cNvPr id="444" name="Straight Connector 926">
                    <a:extLst>
                      <a:ext uri="{FF2B5EF4-FFF2-40B4-BE49-F238E27FC236}">
                        <a16:creationId xmlns:a16="http://schemas.microsoft.com/office/drawing/2014/main" id="{6C5E1414-38F2-458E-B9DC-F181F955C236}"/>
                      </a:ext>
                    </a:extLst>
                  </p:cNvPr>
                  <p:cNvCxnSpPr>
                    <a:cxnSpLocks noChangeShapeType="1"/>
                  </p:cNvCxnSpPr>
                  <p:nvPr/>
                </p:nvCxnSpPr>
                <p:spPr bwMode="auto">
                  <a:xfrm>
                    <a:off x="4359928" y="1353188"/>
                    <a:ext cx="73152" cy="0"/>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cxnSp>
                <p:nvCxnSpPr>
                  <p:cNvPr id="445" name="Straight Connector 927">
                    <a:extLst>
                      <a:ext uri="{FF2B5EF4-FFF2-40B4-BE49-F238E27FC236}">
                        <a16:creationId xmlns:a16="http://schemas.microsoft.com/office/drawing/2014/main" id="{95C05AE4-0531-4F1B-BAF1-AAB0AADD4234}"/>
                      </a:ext>
                    </a:extLst>
                  </p:cNvPr>
                  <p:cNvCxnSpPr>
                    <a:cxnSpLocks noChangeShapeType="1"/>
                  </p:cNvCxnSpPr>
                  <p:nvPr/>
                </p:nvCxnSpPr>
                <p:spPr bwMode="auto">
                  <a:xfrm flipV="1">
                    <a:off x="4396504" y="1137149"/>
                    <a:ext cx="0" cy="216027"/>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grpSp>
            <p:grpSp>
              <p:nvGrpSpPr>
                <p:cNvPr id="419" name="Group 901">
                  <a:extLst>
                    <a:ext uri="{FF2B5EF4-FFF2-40B4-BE49-F238E27FC236}">
                      <a16:creationId xmlns:a16="http://schemas.microsoft.com/office/drawing/2014/main" id="{BE16EC51-19F3-4D38-9A1A-BAE265D0B008}"/>
                    </a:ext>
                  </a:extLst>
                </p:cNvPr>
                <p:cNvGrpSpPr>
                  <a:grpSpLocks/>
                </p:cNvGrpSpPr>
                <p:nvPr/>
              </p:nvGrpSpPr>
              <p:grpSpPr bwMode="auto">
                <a:xfrm>
                  <a:off x="4184218" y="3249312"/>
                  <a:ext cx="91440" cy="274104"/>
                  <a:chOff x="4359928" y="1244030"/>
                  <a:chExt cx="73152" cy="216024"/>
                </a:xfrm>
              </p:grpSpPr>
              <p:cxnSp>
                <p:nvCxnSpPr>
                  <p:cNvPr id="440" name="Straight Connector 922">
                    <a:extLst>
                      <a:ext uri="{FF2B5EF4-FFF2-40B4-BE49-F238E27FC236}">
                        <a16:creationId xmlns:a16="http://schemas.microsoft.com/office/drawing/2014/main" id="{95AD08B6-F4E9-44DF-AF46-2B108110C21F}"/>
                      </a:ext>
                    </a:extLst>
                  </p:cNvPr>
                  <p:cNvCxnSpPr>
                    <a:cxnSpLocks noChangeShapeType="1"/>
                  </p:cNvCxnSpPr>
                  <p:nvPr/>
                </p:nvCxnSpPr>
                <p:spPr bwMode="auto">
                  <a:xfrm>
                    <a:off x="4359928" y="1244036"/>
                    <a:ext cx="73152" cy="0"/>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cxnSp>
                <p:nvCxnSpPr>
                  <p:cNvPr id="441" name="Straight Connector 923">
                    <a:extLst>
                      <a:ext uri="{FF2B5EF4-FFF2-40B4-BE49-F238E27FC236}">
                        <a16:creationId xmlns:a16="http://schemas.microsoft.com/office/drawing/2014/main" id="{A80F7A61-2597-4A46-AFFE-F40158EBD7F7}"/>
                      </a:ext>
                    </a:extLst>
                  </p:cNvPr>
                  <p:cNvCxnSpPr>
                    <a:cxnSpLocks noChangeShapeType="1"/>
                  </p:cNvCxnSpPr>
                  <p:nvPr/>
                </p:nvCxnSpPr>
                <p:spPr bwMode="auto">
                  <a:xfrm>
                    <a:off x="4359928" y="1460045"/>
                    <a:ext cx="73152" cy="0"/>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cxnSp>
                <p:nvCxnSpPr>
                  <p:cNvPr id="442" name="Straight Connector 924">
                    <a:extLst>
                      <a:ext uri="{FF2B5EF4-FFF2-40B4-BE49-F238E27FC236}">
                        <a16:creationId xmlns:a16="http://schemas.microsoft.com/office/drawing/2014/main" id="{19642D59-E51C-4A16-BDAB-86748F077C4D}"/>
                      </a:ext>
                    </a:extLst>
                  </p:cNvPr>
                  <p:cNvCxnSpPr>
                    <a:cxnSpLocks noChangeShapeType="1"/>
                  </p:cNvCxnSpPr>
                  <p:nvPr/>
                </p:nvCxnSpPr>
                <p:spPr bwMode="auto">
                  <a:xfrm flipV="1">
                    <a:off x="4396504" y="1244030"/>
                    <a:ext cx="0" cy="216024"/>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grpSp>
            <p:grpSp>
              <p:nvGrpSpPr>
                <p:cNvPr id="420" name="Group 902">
                  <a:extLst>
                    <a:ext uri="{FF2B5EF4-FFF2-40B4-BE49-F238E27FC236}">
                      <a16:creationId xmlns:a16="http://schemas.microsoft.com/office/drawing/2014/main" id="{5DFC9903-04EB-4FAD-B283-03C4E93658F8}"/>
                    </a:ext>
                  </a:extLst>
                </p:cNvPr>
                <p:cNvGrpSpPr>
                  <a:grpSpLocks/>
                </p:cNvGrpSpPr>
                <p:nvPr/>
              </p:nvGrpSpPr>
              <p:grpSpPr bwMode="auto">
                <a:xfrm>
                  <a:off x="4558639" y="3044687"/>
                  <a:ext cx="91440" cy="273622"/>
                  <a:chOff x="4359928" y="1083720"/>
                  <a:chExt cx="73152" cy="216024"/>
                </a:xfrm>
              </p:grpSpPr>
              <p:cxnSp>
                <p:nvCxnSpPr>
                  <p:cNvPr id="437" name="Straight Connector 919">
                    <a:extLst>
                      <a:ext uri="{FF2B5EF4-FFF2-40B4-BE49-F238E27FC236}">
                        <a16:creationId xmlns:a16="http://schemas.microsoft.com/office/drawing/2014/main" id="{082215A5-CD2F-415F-A97E-51DB619E30CE}"/>
                      </a:ext>
                    </a:extLst>
                  </p:cNvPr>
                  <p:cNvCxnSpPr>
                    <a:cxnSpLocks noChangeShapeType="1"/>
                  </p:cNvCxnSpPr>
                  <p:nvPr/>
                </p:nvCxnSpPr>
                <p:spPr bwMode="auto">
                  <a:xfrm>
                    <a:off x="4359928" y="1083721"/>
                    <a:ext cx="73152" cy="0"/>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cxnSp>
                <p:nvCxnSpPr>
                  <p:cNvPr id="438" name="Straight Connector 920">
                    <a:extLst>
                      <a:ext uri="{FF2B5EF4-FFF2-40B4-BE49-F238E27FC236}">
                        <a16:creationId xmlns:a16="http://schemas.microsoft.com/office/drawing/2014/main" id="{888521F4-B65C-4680-9B1A-8D4F921BBAA2}"/>
                      </a:ext>
                    </a:extLst>
                  </p:cNvPr>
                  <p:cNvCxnSpPr>
                    <a:cxnSpLocks noChangeShapeType="1"/>
                  </p:cNvCxnSpPr>
                  <p:nvPr/>
                </p:nvCxnSpPr>
                <p:spPr bwMode="auto">
                  <a:xfrm>
                    <a:off x="4359928" y="1299738"/>
                    <a:ext cx="73152" cy="0"/>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cxnSp>
                <p:nvCxnSpPr>
                  <p:cNvPr id="439" name="Straight Connector 921">
                    <a:extLst>
                      <a:ext uri="{FF2B5EF4-FFF2-40B4-BE49-F238E27FC236}">
                        <a16:creationId xmlns:a16="http://schemas.microsoft.com/office/drawing/2014/main" id="{FA3E7A5A-F09C-4234-9679-5CFE24DC15EB}"/>
                      </a:ext>
                    </a:extLst>
                  </p:cNvPr>
                  <p:cNvCxnSpPr>
                    <a:cxnSpLocks noChangeShapeType="1"/>
                  </p:cNvCxnSpPr>
                  <p:nvPr/>
                </p:nvCxnSpPr>
                <p:spPr bwMode="auto">
                  <a:xfrm flipV="1">
                    <a:off x="4396504" y="1083720"/>
                    <a:ext cx="0" cy="216024"/>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grpSp>
            <p:grpSp>
              <p:nvGrpSpPr>
                <p:cNvPr id="421" name="Group 903">
                  <a:extLst>
                    <a:ext uri="{FF2B5EF4-FFF2-40B4-BE49-F238E27FC236}">
                      <a16:creationId xmlns:a16="http://schemas.microsoft.com/office/drawing/2014/main" id="{852A8468-F91C-4784-95E8-CD86F977CC85}"/>
                    </a:ext>
                  </a:extLst>
                </p:cNvPr>
                <p:cNvGrpSpPr>
                  <a:grpSpLocks/>
                </p:cNvGrpSpPr>
                <p:nvPr/>
              </p:nvGrpSpPr>
              <p:grpSpPr bwMode="auto">
                <a:xfrm>
                  <a:off x="4933060" y="3255787"/>
                  <a:ext cx="91440" cy="267628"/>
                  <a:chOff x="4359928" y="1259306"/>
                  <a:chExt cx="73152" cy="216024"/>
                </a:xfrm>
              </p:grpSpPr>
              <p:cxnSp>
                <p:nvCxnSpPr>
                  <p:cNvPr id="434" name="Straight Connector 916">
                    <a:extLst>
                      <a:ext uri="{FF2B5EF4-FFF2-40B4-BE49-F238E27FC236}">
                        <a16:creationId xmlns:a16="http://schemas.microsoft.com/office/drawing/2014/main" id="{5A619730-00DF-4543-A252-38D77FDEDDDF}"/>
                      </a:ext>
                    </a:extLst>
                  </p:cNvPr>
                  <p:cNvCxnSpPr>
                    <a:cxnSpLocks noChangeShapeType="1"/>
                  </p:cNvCxnSpPr>
                  <p:nvPr/>
                </p:nvCxnSpPr>
                <p:spPr bwMode="auto">
                  <a:xfrm>
                    <a:off x="4359928" y="1259307"/>
                    <a:ext cx="73152" cy="0"/>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cxnSp>
                <p:nvCxnSpPr>
                  <p:cNvPr id="435" name="Straight Connector 917">
                    <a:extLst>
                      <a:ext uri="{FF2B5EF4-FFF2-40B4-BE49-F238E27FC236}">
                        <a16:creationId xmlns:a16="http://schemas.microsoft.com/office/drawing/2014/main" id="{6CB88FEA-1E5F-426E-82DC-8EB4A734B81A}"/>
                      </a:ext>
                    </a:extLst>
                  </p:cNvPr>
                  <p:cNvCxnSpPr>
                    <a:cxnSpLocks noChangeShapeType="1"/>
                  </p:cNvCxnSpPr>
                  <p:nvPr/>
                </p:nvCxnSpPr>
                <p:spPr bwMode="auto">
                  <a:xfrm>
                    <a:off x="4359928" y="1475328"/>
                    <a:ext cx="73152" cy="0"/>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cxnSp>
                <p:nvCxnSpPr>
                  <p:cNvPr id="436" name="Straight Connector 918">
                    <a:extLst>
                      <a:ext uri="{FF2B5EF4-FFF2-40B4-BE49-F238E27FC236}">
                        <a16:creationId xmlns:a16="http://schemas.microsoft.com/office/drawing/2014/main" id="{74056FFE-E88D-4F59-97AD-87E5450F7E3E}"/>
                      </a:ext>
                    </a:extLst>
                  </p:cNvPr>
                  <p:cNvCxnSpPr>
                    <a:cxnSpLocks noChangeShapeType="1"/>
                  </p:cNvCxnSpPr>
                  <p:nvPr/>
                </p:nvCxnSpPr>
                <p:spPr bwMode="auto">
                  <a:xfrm flipV="1">
                    <a:off x="4396504" y="1259306"/>
                    <a:ext cx="0" cy="216024"/>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grpSp>
            <p:grpSp>
              <p:nvGrpSpPr>
                <p:cNvPr id="422" name="Group 904">
                  <a:extLst>
                    <a:ext uri="{FF2B5EF4-FFF2-40B4-BE49-F238E27FC236}">
                      <a16:creationId xmlns:a16="http://schemas.microsoft.com/office/drawing/2014/main" id="{36638FA7-3F23-489F-BC89-CF23DC752E1B}"/>
                    </a:ext>
                  </a:extLst>
                </p:cNvPr>
                <p:cNvGrpSpPr>
                  <a:grpSpLocks/>
                </p:cNvGrpSpPr>
                <p:nvPr/>
              </p:nvGrpSpPr>
              <p:grpSpPr bwMode="auto">
                <a:xfrm>
                  <a:off x="5307481" y="3114778"/>
                  <a:ext cx="91440" cy="269080"/>
                  <a:chOff x="4359928" y="1037912"/>
                  <a:chExt cx="73152" cy="216024"/>
                </a:xfrm>
              </p:grpSpPr>
              <p:cxnSp>
                <p:nvCxnSpPr>
                  <p:cNvPr id="431" name="Straight Connector 913">
                    <a:extLst>
                      <a:ext uri="{FF2B5EF4-FFF2-40B4-BE49-F238E27FC236}">
                        <a16:creationId xmlns:a16="http://schemas.microsoft.com/office/drawing/2014/main" id="{DDF25245-1B1C-426E-9D8E-A57D924E5B79}"/>
                      </a:ext>
                    </a:extLst>
                  </p:cNvPr>
                  <p:cNvCxnSpPr>
                    <a:cxnSpLocks noChangeShapeType="1"/>
                  </p:cNvCxnSpPr>
                  <p:nvPr/>
                </p:nvCxnSpPr>
                <p:spPr bwMode="auto">
                  <a:xfrm>
                    <a:off x="4359928" y="1037915"/>
                    <a:ext cx="73152" cy="0"/>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cxnSp>
                <p:nvCxnSpPr>
                  <p:cNvPr id="432" name="Straight Connector 914">
                    <a:extLst>
                      <a:ext uri="{FF2B5EF4-FFF2-40B4-BE49-F238E27FC236}">
                        <a16:creationId xmlns:a16="http://schemas.microsoft.com/office/drawing/2014/main" id="{5D5067A4-90A8-44BD-9EF7-89A59B345B5B}"/>
                      </a:ext>
                    </a:extLst>
                  </p:cNvPr>
                  <p:cNvCxnSpPr>
                    <a:cxnSpLocks noChangeShapeType="1"/>
                  </p:cNvCxnSpPr>
                  <p:nvPr/>
                </p:nvCxnSpPr>
                <p:spPr bwMode="auto">
                  <a:xfrm>
                    <a:off x="4359928" y="1253935"/>
                    <a:ext cx="73152" cy="0"/>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cxnSp>
                <p:nvCxnSpPr>
                  <p:cNvPr id="433" name="Straight Connector 915">
                    <a:extLst>
                      <a:ext uri="{FF2B5EF4-FFF2-40B4-BE49-F238E27FC236}">
                        <a16:creationId xmlns:a16="http://schemas.microsoft.com/office/drawing/2014/main" id="{6A0A5599-A026-4E23-8857-992DEB679F6C}"/>
                      </a:ext>
                    </a:extLst>
                  </p:cNvPr>
                  <p:cNvCxnSpPr>
                    <a:cxnSpLocks noChangeShapeType="1"/>
                  </p:cNvCxnSpPr>
                  <p:nvPr/>
                </p:nvCxnSpPr>
                <p:spPr bwMode="auto">
                  <a:xfrm flipV="1">
                    <a:off x="4396504" y="1037912"/>
                    <a:ext cx="0" cy="216024"/>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grpSp>
            <p:grpSp>
              <p:nvGrpSpPr>
                <p:cNvPr id="423" name="Group 905">
                  <a:extLst>
                    <a:ext uri="{FF2B5EF4-FFF2-40B4-BE49-F238E27FC236}">
                      <a16:creationId xmlns:a16="http://schemas.microsoft.com/office/drawing/2014/main" id="{EA535196-9550-4965-907E-BD7EAAB4F865}"/>
                    </a:ext>
                  </a:extLst>
                </p:cNvPr>
                <p:cNvGrpSpPr>
                  <a:grpSpLocks/>
                </p:cNvGrpSpPr>
                <p:nvPr/>
              </p:nvGrpSpPr>
              <p:grpSpPr bwMode="auto">
                <a:xfrm>
                  <a:off x="5681899" y="3320172"/>
                  <a:ext cx="91440" cy="275847"/>
                  <a:chOff x="4359928" y="1274575"/>
                  <a:chExt cx="73152" cy="216024"/>
                </a:xfrm>
              </p:grpSpPr>
              <p:cxnSp>
                <p:nvCxnSpPr>
                  <p:cNvPr id="428" name="Straight Connector 910">
                    <a:extLst>
                      <a:ext uri="{FF2B5EF4-FFF2-40B4-BE49-F238E27FC236}">
                        <a16:creationId xmlns:a16="http://schemas.microsoft.com/office/drawing/2014/main" id="{CE833B1C-6E64-4A5B-805A-A5216D05E0A3}"/>
                      </a:ext>
                    </a:extLst>
                  </p:cNvPr>
                  <p:cNvCxnSpPr>
                    <a:cxnSpLocks noChangeShapeType="1"/>
                  </p:cNvCxnSpPr>
                  <p:nvPr/>
                </p:nvCxnSpPr>
                <p:spPr bwMode="auto">
                  <a:xfrm>
                    <a:off x="4359928" y="1274578"/>
                    <a:ext cx="73152" cy="0"/>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cxnSp>
                <p:nvCxnSpPr>
                  <p:cNvPr id="429" name="Straight Connector 911">
                    <a:extLst>
                      <a:ext uri="{FF2B5EF4-FFF2-40B4-BE49-F238E27FC236}">
                        <a16:creationId xmlns:a16="http://schemas.microsoft.com/office/drawing/2014/main" id="{1F0B8FB7-AA3F-4F64-816B-113844813BFD}"/>
                      </a:ext>
                    </a:extLst>
                  </p:cNvPr>
                  <p:cNvCxnSpPr>
                    <a:cxnSpLocks noChangeShapeType="1"/>
                  </p:cNvCxnSpPr>
                  <p:nvPr/>
                </p:nvCxnSpPr>
                <p:spPr bwMode="auto">
                  <a:xfrm>
                    <a:off x="4359928" y="1490595"/>
                    <a:ext cx="73152" cy="0"/>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cxnSp>
                <p:nvCxnSpPr>
                  <p:cNvPr id="430" name="Straight Connector 912">
                    <a:extLst>
                      <a:ext uri="{FF2B5EF4-FFF2-40B4-BE49-F238E27FC236}">
                        <a16:creationId xmlns:a16="http://schemas.microsoft.com/office/drawing/2014/main" id="{436204B7-12C3-4E21-A5D2-E4905A7E6B14}"/>
                      </a:ext>
                    </a:extLst>
                  </p:cNvPr>
                  <p:cNvCxnSpPr>
                    <a:cxnSpLocks noChangeShapeType="1"/>
                  </p:cNvCxnSpPr>
                  <p:nvPr/>
                </p:nvCxnSpPr>
                <p:spPr bwMode="auto">
                  <a:xfrm flipV="1">
                    <a:off x="4396504" y="1274575"/>
                    <a:ext cx="0" cy="216024"/>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grpSp>
            <p:grpSp>
              <p:nvGrpSpPr>
                <p:cNvPr id="424" name="Group 906">
                  <a:extLst>
                    <a:ext uri="{FF2B5EF4-FFF2-40B4-BE49-F238E27FC236}">
                      <a16:creationId xmlns:a16="http://schemas.microsoft.com/office/drawing/2014/main" id="{3EA37845-C586-4ABB-BF02-9AC1064CFF84}"/>
                    </a:ext>
                  </a:extLst>
                </p:cNvPr>
                <p:cNvGrpSpPr>
                  <a:grpSpLocks/>
                </p:cNvGrpSpPr>
                <p:nvPr/>
              </p:nvGrpSpPr>
              <p:grpSpPr bwMode="auto">
                <a:xfrm>
                  <a:off x="1227267" y="3320422"/>
                  <a:ext cx="91440" cy="272770"/>
                  <a:chOff x="4359928" y="1198228"/>
                  <a:chExt cx="73152" cy="216027"/>
                </a:xfrm>
              </p:grpSpPr>
              <p:cxnSp>
                <p:nvCxnSpPr>
                  <p:cNvPr id="425" name="Straight Connector 907">
                    <a:extLst>
                      <a:ext uri="{FF2B5EF4-FFF2-40B4-BE49-F238E27FC236}">
                        <a16:creationId xmlns:a16="http://schemas.microsoft.com/office/drawing/2014/main" id="{C282A358-383A-435F-8078-E16A2EB63052}"/>
                      </a:ext>
                    </a:extLst>
                  </p:cNvPr>
                  <p:cNvCxnSpPr>
                    <a:cxnSpLocks noChangeShapeType="1"/>
                  </p:cNvCxnSpPr>
                  <p:nvPr/>
                </p:nvCxnSpPr>
                <p:spPr bwMode="auto">
                  <a:xfrm>
                    <a:off x="4359928" y="1198228"/>
                    <a:ext cx="73152" cy="0"/>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cxnSp>
                <p:nvCxnSpPr>
                  <p:cNvPr id="426" name="Straight Connector 908">
                    <a:extLst>
                      <a:ext uri="{FF2B5EF4-FFF2-40B4-BE49-F238E27FC236}">
                        <a16:creationId xmlns:a16="http://schemas.microsoft.com/office/drawing/2014/main" id="{F87BB7DD-671F-48BA-BF06-AB1182FE9662}"/>
                      </a:ext>
                    </a:extLst>
                  </p:cNvPr>
                  <p:cNvCxnSpPr>
                    <a:cxnSpLocks noChangeShapeType="1"/>
                  </p:cNvCxnSpPr>
                  <p:nvPr/>
                </p:nvCxnSpPr>
                <p:spPr bwMode="auto">
                  <a:xfrm>
                    <a:off x="4359928" y="1414250"/>
                    <a:ext cx="73152" cy="0"/>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cxnSp>
                <p:nvCxnSpPr>
                  <p:cNvPr id="427" name="Straight Connector 909">
                    <a:extLst>
                      <a:ext uri="{FF2B5EF4-FFF2-40B4-BE49-F238E27FC236}">
                        <a16:creationId xmlns:a16="http://schemas.microsoft.com/office/drawing/2014/main" id="{5897B687-CCBD-458A-BF85-FF4086C73AAF}"/>
                      </a:ext>
                    </a:extLst>
                  </p:cNvPr>
                  <p:cNvCxnSpPr>
                    <a:cxnSpLocks noChangeShapeType="1"/>
                  </p:cNvCxnSpPr>
                  <p:nvPr/>
                </p:nvCxnSpPr>
                <p:spPr bwMode="auto">
                  <a:xfrm flipV="1">
                    <a:off x="4396504" y="1198232"/>
                    <a:ext cx="0" cy="216023"/>
                  </a:xfrm>
                  <a:prstGeom prst="line">
                    <a:avLst/>
                  </a:prstGeom>
                  <a:noFill/>
                  <a:ln w="12700" algn="ctr">
                    <a:solidFill>
                      <a:srgbClr val="95A4A6"/>
                    </a:solidFill>
                    <a:round/>
                    <a:headEnd/>
                    <a:tailEnd/>
                  </a:ln>
                  <a:extLst>
                    <a:ext uri="{909E8E84-426E-40DD-AFC4-6F175D3DCCD1}">
                      <a14:hiddenFill xmlns:a14="http://schemas.microsoft.com/office/drawing/2010/main">
                        <a:noFill/>
                      </a14:hiddenFill>
                    </a:ext>
                  </a:extLst>
                </p:spPr>
              </p:cxnSp>
            </p:grpSp>
          </p:grpSp>
          <p:sp>
            <p:nvSpPr>
              <p:cNvPr id="390" name="Freeform: Shape 872">
                <a:extLst>
                  <a:ext uri="{FF2B5EF4-FFF2-40B4-BE49-F238E27FC236}">
                    <a16:creationId xmlns:a16="http://schemas.microsoft.com/office/drawing/2014/main" id="{C3506AFC-F302-467A-BBF2-7A9F88BB5E3F}"/>
                  </a:ext>
                </a:extLst>
              </p:cNvPr>
              <p:cNvSpPr>
                <a:spLocks/>
              </p:cNvSpPr>
              <p:nvPr/>
            </p:nvSpPr>
            <p:spPr bwMode="auto">
              <a:xfrm>
                <a:off x="947613" y="3173817"/>
                <a:ext cx="4780006" cy="1369491"/>
              </a:xfrm>
              <a:custGeom>
                <a:avLst/>
                <a:gdLst>
                  <a:gd name="T0" fmla="*/ 0 w 5995670"/>
                  <a:gd name="T1" fmla="*/ 8957507 h 1233805"/>
                  <a:gd name="T2" fmla="*/ 2346 w 5995670"/>
                  <a:gd name="T3" fmla="*/ 4125221 h 1233805"/>
                  <a:gd name="T4" fmla="*/ 5845 w 5995670"/>
                  <a:gd name="T5" fmla="*/ 1844055 h 1233805"/>
                  <a:gd name="T6" fmla="*/ 8879 w 5995670"/>
                  <a:gd name="T7" fmla="*/ 1401478 h 1233805"/>
                  <a:gd name="T8" fmla="*/ 12027 w 5995670"/>
                  <a:gd name="T9" fmla="*/ 883787 h 1233805"/>
                  <a:gd name="T10" fmla="*/ 15158 w 5995670"/>
                  <a:gd name="T11" fmla="*/ 986569 h 1233805"/>
                  <a:gd name="T12" fmla="*/ 18289 w 5995670"/>
                  <a:gd name="T13" fmla="*/ 488670 h 1233805"/>
                  <a:gd name="T14" fmla="*/ 24084 w 5995670"/>
                  <a:gd name="T15" fmla="*/ 936727 h 1233805"/>
                  <a:gd name="T16" fmla="*/ 30726 w 5995670"/>
                  <a:gd name="T17" fmla="*/ 1364605 h 1233805"/>
                  <a:gd name="T18" fmla="*/ 37051 w 5995670"/>
                  <a:gd name="T19" fmla="*/ 1385770 h 1233805"/>
                  <a:gd name="T20" fmla="*/ 43320 w 5995670"/>
                  <a:gd name="T21" fmla="*/ 468864 h 1233805"/>
                  <a:gd name="T22" fmla="*/ 49493 w 5995670"/>
                  <a:gd name="T23" fmla="*/ 441206 h 1233805"/>
                  <a:gd name="T24" fmla="*/ 55755 w 5995670"/>
                  <a:gd name="T25" fmla="*/ 1401478 h 1233805"/>
                  <a:gd name="T26" fmla="*/ 62026 w 5995670"/>
                  <a:gd name="T27" fmla="*/ 0 h 1233805"/>
                  <a:gd name="T28" fmla="*/ 68349 w 5995670"/>
                  <a:gd name="T29" fmla="*/ 1381675 h 1233805"/>
                  <a:gd name="T30" fmla="*/ 74630 w 5995670"/>
                  <a:gd name="T31" fmla="*/ 451800 h 1233805"/>
                  <a:gd name="T32" fmla="*/ 80920 w 5995670"/>
                  <a:gd name="T33" fmla="*/ 1862501 h 12338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995670" h="1233805">
                    <a:moveTo>
                      <a:pt x="0" y="1233805"/>
                    </a:moveTo>
                    <a:lnTo>
                      <a:pt x="173818" y="568207"/>
                    </a:lnTo>
                    <a:lnTo>
                      <a:pt x="433070" y="254000"/>
                    </a:lnTo>
                    <a:lnTo>
                      <a:pt x="657860" y="193040"/>
                    </a:lnTo>
                    <a:lnTo>
                      <a:pt x="891132" y="121732"/>
                    </a:lnTo>
                    <a:lnTo>
                      <a:pt x="1123111" y="135890"/>
                    </a:lnTo>
                    <a:lnTo>
                      <a:pt x="1355090" y="67310"/>
                    </a:lnTo>
                    <a:lnTo>
                      <a:pt x="1784492" y="129025"/>
                    </a:lnTo>
                    <a:lnTo>
                      <a:pt x="2276558" y="187960"/>
                    </a:lnTo>
                    <a:lnTo>
                      <a:pt x="2745188" y="190876"/>
                    </a:lnTo>
                    <a:lnTo>
                      <a:pt x="3209721" y="64582"/>
                    </a:lnTo>
                    <a:lnTo>
                      <a:pt x="3667065" y="60772"/>
                    </a:lnTo>
                    <a:lnTo>
                      <a:pt x="4131046" y="193040"/>
                    </a:lnTo>
                    <a:lnTo>
                      <a:pt x="4595722" y="0"/>
                    </a:lnTo>
                    <a:lnTo>
                      <a:pt x="5064209" y="190312"/>
                    </a:lnTo>
                    <a:lnTo>
                      <a:pt x="5529580" y="62230"/>
                    </a:lnTo>
                    <a:lnTo>
                      <a:pt x="5995670" y="256540"/>
                    </a:lnTo>
                  </a:path>
                </a:pathLst>
              </a:custGeom>
              <a:noFill/>
              <a:ln w="28575">
                <a:solidFill>
                  <a:srgbClr val="95A4A6"/>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sz="2400" dirty="0"/>
              </a:p>
            </p:txBody>
          </p:sp>
          <p:grpSp>
            <p:nvGrpSpPr>
              <p:cNvPr id="391" name="Group 16">
                <a:extLst>
                  <a:ext uri="{FF2B5EF4-FFF2-40B4-BE49-F238E27FC236}">
                    <a16:creationId xmlns:a16="http://schemas.microsoft.com/office/drawing/2014/main" id="{E5FC2F76-B2AE-413C-8E75-EEBA9E080C50}"/>
                  </a:ext>
                </a:extLst>
              </p:cNvPr>
              <p:cNvGrpSpPr>
                <a:grpSpLocks/>
              </p:cNvGrpSpPr>
              <p:nvPr/>
            </p:nvGrpSpPr>
            <p:grpSpPr bwMode="auto">
              <a:xfrm>
                <a:off x="901379" y="3134265"/>
                <a:ext cx="4871960" cy="1458270"/>
                <a:chOff x="901379" y="3134265"/>
                <a:chExt cx="4871960" cy="1458270"/>
              </a:xfrm>
            </p:grpSpPr>
            <p:sp>
              <p:nvSpPr>
                <p:cNvPr id="392" name="Oval 391">
                  <a:extLst>
                    <a:ext uri="{FF2B5EF4-FFF2-40B4-BE49-F238E27FC236}">
                      <a16:creationId xmlns:a16="http://schemas.microsoft.com/office/drawing/2014/main" id="{D624DBE6-9A0E-4857-B8EC-149AA164FC0E}"/>
                    </a:ext>
                  </a:extLst>
                </p:cNvPr>
                <p:cNvSpPr/>
                <p:nvPr/>
              </p:nvSpPr>
              <p:spPr>
                <a:xfrm>
                  <a:off x="2685603" y="3332638"/>
                  <a:ext cx="93119" cy="95246"/>
                </a:xfrm>
                <a:prstGeom prst="ellipse">
                  <a:avLst/>
                </a:prstGeom>
                <a:solidFill>
                  <a:srgbClr val="95A4A6"/>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393" name="Oval 392">
                  <a:extLst>
                    <a:ext uri="{FF2B5EF4-FFF2-40B4-BE49-F238E27FC236}">
                      <a16:creationId xmlns:a16="http://schemas.microsoft.com/office/drawing/2014/main" id="{6A4C8C92-6896-4A0B-8A79-BC1F9CE0B383}"/>
                    </a:ext>
                  </a:extLst>
                </p:cNvPr>
                <p:cNvSpPr/>
                <p:nvPr/>
              </p:nvSpPr>
              <p:spPr>
                <a:xfrm>
                  <a:off x="3060195" y="3338989"/>
                  <a:ext cx="93119" cy="95244"/>
                </a:xfrm>
                <a:prstGeom prst="ellipse">
                  <a:avLst/>
                </a:prstGeom>
                <a:solidFill>
                  <a:srgbClr val="95A4A6"/>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394" name="Oval 393">
                  <a:extLst>
                    <a:ext uri="{FF2B5EF4-FFF2-40B4-BE49-F238E27FC236}">
                      <a16:creationId xmlns:a16="http://schemas.microsoft.com/office/drawing/2014/main" id="{C6A1EEBE-1387-4D88-9597-19A89DA76195}"/>
                    </a:ext>
                  </a:extLst>
                </p:cNvPr>
                <p:cNvSpPr/>
                <p:nvPr/>
              </p:nvSpPr>
              <p:spPr>
                <a:xfrm>
                  <a:off x="1599920" y="3271259"/>
                  <a:ext cx="91003" cy="95244"/>
                </a:xfrm>
                <a:prstGeom prst="ellipse">
                  <a:avLst/>
                </a:prstGeom>
                <a:solidFill>
                  <a:srgbClr val="95A4A6"/>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395" name="Oval 394">
                  <a:extLst>
                    <a:ext uri="{FF2B5EF4-FFF2-40B4-BE49-F238E27FC236}">
                      <a16:creationId xmlns:a16="http://schemas.microsoft.com/office/drawing/2014/main" id="{8BFACD0D-235E-4E48-9E72-3F1FBFDD3AB8}"/>
                    </a:ext>
                  </a:extLst>
                </p:cNvPr>
                <p:cNvSpPr/>
                <p:nvPr/>
              </p:nvSpPr>
              <p:spPr>
                <a:xfrm>
                  <a:off x="901527" y="4496743"/>
                  <a:ext cx="91003" cy="95246"/>
                </a:xfrm>
                <a:prstGeom prst="ellipse">
                  <a:avLst/>
                </a:prstGeom>
                <a:solidFill>
                  <a:srgbClr val="95A4A6"/>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396" name="Oval 395">
                  <a:extLst>
                    <a:ext uri="{FF2B5EF4-FFF2-40B4-BE49-F238E27FC236}">
                      <a16:creationId xmlns:a16="http://schemas.microsoft.com/office/drawing/2014/main" id="{5D2157FB-7BBE-4D8E-958C-0C72C1C222C6}"/>
                    </a:ext>
                  </a:extLst>
                </p:cNvPr>
                <p:cNvSpPr/>
                <p:nvPr/>
              </p:nvSpPr>
              <p:spPr>
                <a:xfrm>
                  <a:off x="1041205" y="3751716"/>
                  <a:ext cx="91003" cy="95246"/>
                </a:xfrm>
                <a:prstGeom prst="ellipse">
                  <a:avLst/>
                </a:prstGeom>
                <a:solidFill>
                  <a:srgbClr val="95A4A6"/>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397" name="Oval 396">
                  <a:extLst>
                    <a:ext uri="{FF2B5EF4-FFF2-40B4-BE49-F238E27FC236}">
                      <a16:creationId xmlns:a16="http://schemas.microsoft.com/office/drawing/2014/main" id="{9F7C26C6-F8F3-45D0-81BC-BD1F972F6680}"/>
                    </a:ext>
                  </a:extLst>
                </p:cNvPr>
                <p:cNvSpPr/>
                <p:nvPr/>
              </p:nvSpPr>
              <p:spPr>
                <a:xfrm>
                  <a:off x="1227444" y="3408834"/>
                  <a:ext cx="91003" cy="95246"/>
                </a:xfrm>
                <a:prstGeom prst="ellipse">
                  <a:avLst/>
                </a:prstGeom>
                <a:solidFill>
                  <a:srgbClr val="95A4A6"/>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398" name="Oval 397">
                  <a:extLst>
                    <a:ext uri="{FF2B5EF4-FFF2-40B4-BE49-F238E27FC236}">
                      <a16:creationId xmlns:a16="http://schemas.microsoft.com/office/drawing/2014/main" id="{EEF4E11C-D485-4195-9AD4-983CBEC5B9DF}"/>
                    </a:ext>
                  </a:extLst>
                </p:cNvPr>
                <p:cNvSpPr/>
                <p:nvPr/>
              </p:nvSpPr>
              <p:spPr>
                <a:xfrm>
                  <a:off x="5682342" y="3410952"/>
                  <a:ext cx="91002" cy="93128"/>
                </a:xfrm>
                <a:prstGeom prst="ellipse">
                  <a:avLst/>
                </a:prstGeom>
                <a:solidFill>
                  <a:srgbClr val="95A4A6"/>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399" name="Oval 398">
                  <a:extLst>
                    <a:ext uri="{FF2B5EF4-FFF2-40B4-BE49-F238E27FC236}">
                      <a16:creationId xmlns:a16="http://schemas.microsoft.com/office/drawing/2014/main" id="{9FCA7506-7797-4019-BC3E-5D51EF439D92}"/>
                    </a:ext>
                  </a:extLst>
                </p:cNvPr>
                <p:cNvSpPr/>
                <p:nvPr/>
              </p:nvSpPr>
              <p:spPr>
                <a:xfrm>
                  <a:off x="5307749" y="3201412"/>
                  <a:ext cx="91003" cy="95246"/>
                </a:xfrm>
                <a:prstGeom prst="ellipse">
                  <a:avLst/>
                </a:prstGeom>
                <a:solidFill>
                  <a:srgbClr val="95A4A6"/>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400" name="Oval 399">
                  <a:extLst>
                    <a:ext uri="{FF2B5EF4-FFF2-40B4-BE49-F238E27FC236}">
                      <a16:creationId xmlns:a16="http://schemas.microsoft.com/office/drawing/2014/main" id="{DE50C65A-A6E7-4314-B32D-C95FFC732800}"/>
                    </a:ext>
                  </a:extLst>
                </p:cNvPr>
                <p:cNvSpPr/>
                <p:nvPr/>
              </p:nvSpPr>
              <p:spPr>
                <a:xfrm>
                  <a:off x="4933158" y="3341105"/>
                  <a:ext cx="91002" cy="95246"/>
                </a:xfrm>
                <a:prstGeom prst="ellipse">
                  <a:avLst/>
                </a:prstGeom>
                <a:solidFill>
                  <a:srgbClr val="95A4A6"/>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401" name="Oval 400">
                  <a:extLst>
                    <a:ext uri="{FF2B5EF4-FFF2-40B4-BE49-F238E27FC236}">
                      <a16:creationId xmlns:a16="http://schemas.microsoft.com/office/drawing/2014/main" id="{1BCC3F51-82F6-4EB1-9973-03CB6837CB89}"/>
                    </a:ext>
                  </a:extLst>
                </p:cNvPr>
                <p:cNvSpPr/>
                <p:nvPr/>
              </p:nvSpPr>
              <p:spPr>
                <a:xfrm>
                  <a:off x="4558565" y="3133682"/>
                  <a:ext cx="91003" cy="95246"/>
                </a:xfrm>
                <a:prstGeom prst="ellipse">
                  <a:avLst/>
                </a:prstGeom>
                <a:solidFill>
                  <a:srgbClr val="95A4A6"/>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402" name="Oval 401">
                  <a:extLst>
                    <a:ext uri="{FF2B5EF4-FFF2-40B4-BE49-F238E27FC236}">
                      <a16:creationId xmlns:a16="http://schemas.microsoft.com/office/drawing/2014/main" id="{08569CF8-EB5C-44DB-9F75-45C9DE6F5814}"/>
                    </a:ext>
                  </a:extLst>
                </p:cNvPr>
                <p:cNvSpPr/>
                <p:nvPr/>
              </p:nvSpPr>
              <p:spPr>
                <a:xfrm>
                  <a:off x="4183973" y="3338989"/>
                  <a:ext cx="91002" cy="93128"/>
                </a:xfrm>
                <a:prstGeom prst="ellipse">
                  <a:avLst/>
                </a:prstGeom>
                <a:solidFill>
                  <a:srgbClr val="95A4A6"/>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403" name="Oval 402">
                  <a:extLst>
                    <a:ext uri="{FF2B5EF4-FFF2-40B4-BE49-F238E27FC236}">
                      <a16:creationId xmlns:a16="http://schemas.microsoft.com/office/drawing/2014/main" id="{16C8BC86-2962-432E-827F-25F3055344F5}"/>
                    </a:ext>
                  </a:extLst>
                </p:cNvPr>
                <p:cNvSpPr/>
                <p:nvPr/>
              </p:nvSpPr>
              <p:spPr>
                <a:xfrm>
                  <a:off x="3809380" y="3203529"/>
                  <a:ext cx="91003" cy="93128"/>
                </a:xfrm>
                <a:prstGeom prst="ellipse">
                  <a:avLst/>
                </a:prstGeom>
                <a:solidFill>
                  <a:srgbClr val="95A4A6"/>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404" name="Oval 403">
                  <a:extLst>
                    <a:ext uri="{FF2B5EF4-FFF2-40B4-BE49-F238E27FC236}">
                      <a16:creationId xmlns:a16="http://schemas.microsoft.com/office/drawing/2014/main" id="{AF4B6963-9B8D-409C-99E0-AE22B0CC8738}"/>
                    </a:ext>
                  </a:extLst>
                </p:cNvPr>
                <p:cNvSpPr/>
                <p:nvPr/>
              </p:nvSpPr>
              <p:spPr>
                <a:xfrm>
                  <a:off x="1413682" y="3338989"/>
                  <a:ext cx="91003" cy="95244"/>
                </a:xfrm>
                <a:prstGeom prst="ellipse">
                  <a:avLst/>
                </a:prstGeom>
                <a:solidFill>
                  <a:srgbClr val="95A4A6"/>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405" name="Oval 404">
                  <a:extLst>
                    <a:ext uri="{FF2B5EF4-FFF2-40B4-BE49-F238E27FC236}">
                      <a16:creationId xmlns:a16="http://schemas.microsoft.com/office/drawing/2014/main" id="{451A2861-E087-4324-92A1-E78553241DE3}"/>
                    </a:ext>
                  </a:extLst>
                </p:cNvPr>
                <p:cNvSpPr/>
                <p:nvPr/>
              </p:nvSpPr>
              <p:spPr>
                <a:xfrm>
                  <a:off x="1784042" y="3271259"/>
                  <a:ext cx="93119" cy="93128"/>
                </a:xfrm>
                <a:prstGeom prst="ellipse">
                  <a:avLst/>
                </a:prstGeom>
                <a:solidFill>
                  <a:srgbClr val="95A4A6"/>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406" name="Oval 405">
                  <a:extLst>
                    <a:ext uri="{FF2B5EF4-FFF2-40B4-BE49-F238E27FC236}">
                      <a16:creationId xmlns:a16="http://schemas.microsoft.com/office/drawing/2014/main" id="{3024EBC0-8C4B-45B6-9FA0-6BDFFD091095}"/>
                    </a:ext>
                  </a:extLst>
                </p:cNvPr>
                <p:cNvSpPr/>
                <p:nvPr/>
              </p:nvSpPr>
              <p:spPr>
                <a:xfrm>
                  <a:off x="1970280" y="3205645"/>
                  <a:ext cx="91002" cy="95246"/>
                </a:xfrm>
                <a:prstGeom prst="ellipse">
                  <a:avLst/>
                </a:prstGeom>
                <a:solidFill>
                  <a:srgbClr val="95A4A6"/>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407" name="Oval 406">
                  <a:extLst>
                    <a:ext uri="{FF2B5EF4-FFF2-40B4-BE49-F238E27FC236}">
                      <a16:creationId xmlns:a16="http://schemas.microsoft.com/office/drawing/2014/main" id="{C4C2090A-245D-4F96-8734-1E8C2D57FC3F}"/>
                    </a:ext>
                  </a:extLst>
                </p:cNvPr>
                <p:cNvSpPr/>
                <p:nvPr/>
              </p:nvSpPr>
              <p:spPr>
                <a:xfrm>
                  <a:off x="2313127" y="3271259"/>
                  <a:ext cx="91002" cy="95244"/>
                </a:xfrm>
                <a:prstGeom prst="ellipse">
                  <a:avLst/>
                </a:prstGeom>
                <a:solidFill>
                  <a:srgbClr val="95A4A6"/>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408" name="Oval 407">
                  <a:extLst>
                    <a:ext uri="{FF2B5EF4-FFF2-40B4-BE49-F238E27FC236}">
                      <a16:creationId xmlns:a16="http://schemas.microsoft.com/office/drawing/2014/main" id="{8F90DB28-CFBF-46A0-8ABC-7D638D613B0C}"/>
                    </a:ext>
                  </a:extLst>
                </p:cNvPr>
                <p:cNvSpPr/>
                <p:nvPr/>
              </p:nvSpPr>
              <p:spPr>
                <a:xfrm>
                  <a:off x="3434788" y="3201412"/>
                  <a:ext cx="93119" cy="95246"/>
                </a:xfrm>
                <a:prstGeom prst="ellipse">
                  <a:avLst/>
                </a:prstGeom>
                <a:solidFill>
                  <a:srgbClr val="95A4A6"/>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grpSp>
        </p:grpSp>
        <p:grpSp>
          <p:nvGrpSpPr>
            <p:cNvPr id="73" name="Group 14">
              <a:extLst>
                <a:ext uri="{FF2B5EF4-FFF2-40B4-BE49-F238E27FC236}">
                  <a16:creationId xmlns:a16="http://schemas.microsoft.com/office/drawing/2014/main" id="{8A63DE01-A403-417D-9C52-043F18589DE6}"/>
                </a:ext>
              </a:extLst>
            </p:cNvPr>
            <p:cNvGrpSpPr>
              <a:grpSpLocks/>
            </p:cNvGrpSpPr>
            <p:nvPr/>
          </p:nvGrpSpPr>
          <p:grpSpPr bwMode="auto">
            <a:xfrm>
              <a:off x="800100" y="2428875"/>
              <a:ext cx="3722688" cy="1368425"/>
              <a:chOff x="901379" y="2767132"/>
              <a:chExt cx="4963400" cy="1825403"/>
            </a:xfrm>
          </p:grpSpPr>
          <p:grpSp>
            <p:nvGrpSpPr>
              <p:cNvPr id="305" name="Group 13">
                <a:extLst>
                  <a:ext uri="{FF2B5EF4-FFF2-40B4-BE49-F238E27FC236}">
                    <a16:creationId xmlns:a16="http://schemas.microsoft.com/office/drawing/2014/main" id="{1AE28F01-9703-45FB-BF33-D03571198B71}"/>
                  </a:ext>
                </a:extLst>
              </p:cNvPr>
              <p:cNvGrpSpPr>
                <a:grpSpLocks/>
              </p:cNvGrpSpPr>
              <p:nvPr/>
            </p:nvGrpSpPr>
            <p:grpSpPr bwMode="auto">
              <a:xfrm>
                <a:off x="1132903" y="2767132"/>
                <a:ext cx="4731876" cy="1031169"/>
                <a:chOff x="1132903" y="2767132"/>
                <a:chExt cx="4731876" cy="1031169"/>
              </a:xfrm>
            </p:grpSpPr>
            <p:grpSp>
              <p:nvGrpSpPr>
                <p:cNvPr id="325" name="Group 807">
                  <a:extLst>
                    <a:ext uri="{FF2B5EF4-FFF2-40B4-BE49-F238E27FC236}">
                      <a16:creationId xmlns:a16="http://schemas.microsoft.com/office/drawing/2014/main" id="{A9C9DB1A-CF2F-4A69-AC4F-D547CFA204FE}"/>
                    </a:ext>
                  </a:extLst>
                </p:cNvPr>
                <p:cNvGrpSpPr>
                  <a:grpSpLocks/>
                </p:cNvGrpSpPr>
                <p:nvPr/>
              </p:nvGrpSpPr>
              <p:grpSpPr bwMode="auto">
                <a:xfrm>
                  <a:off x="1132903" y="3530576"/>
                  <a:ext cx="91440" cy="267725"/>
                  <a:chOff x="4359928" y="1419622"/>
                  <a:chExt cx="73152" cy="216024"/>
                </a:xfrm>
              </p:grpSpPr>
              <p:cxnSp>
                <p:nvCxnSpPr>
                  <p:cNvPr id="386" name="Straight Connector 868">
                    <a:extLst>
                      <a:ext uri="{FF2B5EF4-FFF2-40B4-BE49-F238E27FC236}">
                        <a16:creationId xmlns:a16="http://schemas.microsoft.com/office/drawing/2014/main" id="{67321B30-2940-4AD9-BC5F-A2BFFD6946B5}"/>
                      </a:ext>
                    </a:extLst>
                  </p:cNvPr>
                  <p:cNvCxnSpPr>
                    <a:cxnSpLocks noChangeShapeType="1"/>
                  </p:cNvCxnSpPr>
                  <p:nvPr/>
                </p:nvCxnSpPr>
                <p:spPr bwMode="auto">
                  <a:xfrm>
                    <a:off x="4359928" y="1419622"/>
                    <a:ext cx="73152" cy="0"/>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cxnSp>
                <p:nvCxnSpPr>
                  <p:cNvPr id="387" name="Straight Connector 869">
                    <a:extLst>
                      <a:ext uri="{FF2B5EF4-FFF2-40B4-BE49-F238E27FC236}">
                        <a16:creationId xmlns:a16="http://schemas.microsoft.com/office/drawing/2014/main" id="{5F9A1FDC-669C-4B1D-ABB9-9D23FB594DEF}"/>
                      </a:ext>
                    </a:extLst>
                  </p:cNvPr>
                  <p:cNvCxnSpPr>
                    <a:cxnSpLocks noChangeShapeType="1"/>
                  </p:cNvCxnSpPr>
                  <p:nvPr/>
                </p:nvCxnSpPr>
                <p:spPr bwMode="auto">
                  <a:xfrm>
                    <a:off x="4359928" y="1635646"/>
                    <a:ext cx="73152" cy="0"/>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cxnSp>
                <p:nvCxnSpPr>
                  <p:cNvPr id="388" name="Straight Connector 870">
                    <a:extLst>
                      <a:ext uri="{FF2B5EF4-FFF2-40B4-BE49-F238E27FC236}">
                        <a16:creationId xmlns:a16="http://schemas.microsoft.com/office/drawing/2014/main" id="{4BE6EFF1-E3F6-4DE4-9A5E-0C74EB38C3B7}"/>
                      </a:ext>
                    </a:extLst>
                  </p:cNvPr>
                  <p:cNvCxnSpPr>
                    <a:cxnSpLocks noChangeShapeType="1"/>
                  </p:cNvCxnSpPr>
                  <p:nvPr/>
                </p:nvCxnSpPr>
                <p:spPr bwMode="auto">
                  <a:xfrm flipV="1">
                    <a:off x="4396504" y="1419622"/>
                    <a:ext cx="0" cy="216024"/>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grpSp>
            <p:grpSp>
              <p:nvGrpSpPr>
                <p:cNvPr id="326" name="Group 808">
                  <a:extLst>
                    <a:ext uri="{FF2B5EF4-FFF2-40B4-BE49-F238E27FC236}">
                      <a16:creationId xmlns:a16="http://schemas.microsoft.com/office/drawing/2014/main" id="{638E0F1F-69DC-4778-9C29-C44D53E8BF8F}"/>
                    </a:ext>
                  </a:extLst>
                </p:cNvPr>
                <p:cNvGrpSpPr>
                  <a:grpSpLocks/>
                </p:cNvGrpSpPr>
                <p:nvPr/>
              </p:nvGrpSpPr>
              <p:grpSpPr bwMode="auto">
                <a:xfrm>
                  <a:off x="5773339" y="2913646"/>
                  <a:ext cx="91440" cy="269335"/>
                  <a:chOff x="4359928" y="847069"/>
                  <a:chExt cx="73152" cy="216024"/>
                </a:xfrm>
              </p:grpSpPr>
              <p:cxnSp>
                <p:nvCxnSpPr>
                  <p:cNvPr id="383" name="Straight Connector 865">
                    <a:extLst>
                      <a:ext uri="{FF2B5EF4-FFF2-40B4-BE49-F238E27FC236}">
                        <a16:creationId xmlns:a16="http://schemas.microsoft.com/office/drawing/2014/main" id="{67ECFF6A-07C4-4031-ABAB-C2955903BA14}"/>
                      </a:ext>
                    </a:extLst>
                  </p:cNvPr>
                  <p:cNvCxnSpPr>
                    <a:cxnSpLocks noChangeShapeType="1"/>
                  </p:cNvCxnSpPr>
                  <p:nvPr/>
                </p:nvCxnSpPr>
                <p:spPr bwMode="auto">
                  <a:xfrm>
                    <a:off x="4359928" y="847069"/>
                    <a:ext cx="73152" cy="0"/>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cxnSp>
                <p:nvCxnSpPr>
                  <p:cNvPr id="384" name="Straight Connector 866">
                    <a:extLst>
                      <a:ext uri="{FF2B5EF4-FFF2-40B4-BE49-F238E27FC236}">
                        <a16:creationId xmlns:a16="http://schemas.microsoft.com/office/drawing/2014/main" id="{765FE462-0282-4A1E-ADD8-C1DBB90D718E}"/>
                      </a:ext>
                    </a:extLst>
                  </p:cNvPr>
                  <p:cNvCxnSpPr>
                    <a:cxnSpLocks noChangeShapeType="1"/>
                  </p:cNvCxnSpPr>
                  <p:nvPr/>
                </p:nvCxnSpPr>
                <p:spPr bwMode="auto">
                  <a:xfrm>
                    <a:off x="4359928" y="1063090"/>
                    <a:ext cx="73152" cy="0"/>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cxnSp>
                <p:nvCxnSpPr>
                  <p:cNvPr id="385" name="Straight Connector 867">
                    <a:extLst>
                      <a:ext uri="{FF2B5EF4-FFF2-40B4-BE49-F238E27FC236}">
                        <a16:creationId xmlns:a16="http://schemas.microsoft.com/office/drawing/2014/main" id="{70ADB98F-22F2-4495-B37E-3D71CD25E4F1}"/>
                      </a:ext>
                    </a:extLst>
                  </p:cNvPr>
                  <p:cNvCxnSpPr>
                    <a:cxnSpLocks noChangeShapeType="1"/>
                  </p:cNvCxnSpPr>
                  <p:nvPr/>
                </p:nvCxnSpPr>
                <p:spPr bwMode="auto">
                  <a:xfrm flipV="1">
                    <a:off x="4396504" y="847069"/>
                    <a:ext cx="0" cy="216024"/>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grpSp>
            <p:grpSp>
              <p:nvGrpSpPr>
                <p:cNvPr id="327" name="Group 809">
                  <a:extLst>
                    <a:ext uri="{FF2B5EF4-FFF2-40B4-BE49-F238E27FC236}">
                      <a16:creationId xmlns:a16="http://schemas.microsoft.com/office/drawing/2014/main" id="{1DDB33A6-8CF4-4E37-B25A-B66A562064FF}"/>
                    </a:ext>
                  </a:extLst>
                </p:cNvPr>
                <p:cNvGrpSpPr>
                  <a:grpSpLocks/>
                </p:cNvGrpSpPr>
                <p:nvPr/>
              </p:nvGrpSpPr>
              <p:grpSpPr bwMode="auto">
                <a:xfrm>
                  <a:off x="5398921" y="2771603"/>
                  <a:ext cx="91440" cy="276050"/>
                  <a:chOff x="4359928" y="847069"/>
                  <a:chExt cx="73152" cy="216024"/>
                </a:xfrm>
              </p:grpSpPr>
              <p:cxnSp>
                <p:nvCxnSpPr>
                  <p:cNvPr id="380" name="Straight Connector 862">
                    <a:extLst>
                      <a:ext uri="{FF2B5EF4-FFF2-40B4-BE49-F238E27FC236}">
                        <a16:creationId xmlns:a16="http://schemas.microsoft.com/office/drawing/2014/main" id="{6C00C209-1F17-4CFA-A219-102C166AECA5}"/>
                      </a:ext>
                    </a:extLst>
                  </p:cNvPr>
                  <p:cNvCxnSpPr>
                    <a:cxnSpLocks noChangeShapeType="1"/>
                  </p:cNvCxnSpPr>
                  <p:nvPr/>
                </p:nvCxnSpPr>
                <p:spPr bwMode="auto">
                  <a:xfrm>
                    <a:off x="4359928" y="847069"/>
                    <a:ext cx="73152" cy="0"/>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cxnSp>
                <p:nvCxnSpPr>
                  <p:cNvPr id="381" name="Straight Connector 863">
                    <a:extLst>
                      <a:ext uri="{FF2B5EF4-FFF2-40B4-BE49-F238E27FC236}">
                        <a16:creationId xmlns:a16="http://schemas.microsoft.com/office/drawing/2014/main" id="{9B19BF14-C1F7-4AC6-9A07-045E5DB8E047}"/>
                      </a:ext>
                    </a:extLst>
                  </p:cNvPr>
                  <p:cNvCxnSpPr>
                    <a:cxnSpLocks noChangeShapeType="1"/>
                  </p:cNvCxnSpPr>
                  <p:nvPr/>
                </p:nvCxnSpPr>
                <p:spPr bwMode="auto">
                  <a:xfrm>
                    <a:off x="4359928" y="1063090"/>
                    <a:ext cx="73152" cy="0"/>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cxnSp>
                <p:nvCxnSpPr>
                  <p:cNvPr id="382" name="Straight Connector 864">
                    <a:extLst>
                      <a:ext uri="{FF2B5EF4-FFF2-40B4-BE49-F238E27FC236}">
                        <a16:creationId xmlns:a16="http://schemas.microsoft.com/office/drawing/2014/main" id="{380731EE-405E-4FF3-B70D-8ABCF76053D3}"/>
                      </a:ext>
                    </a:extLst>
                  </p:cNvPr>
                  <p:cNvCxnSpPr>
                    <a:cxnSpLocks noChangeShapeType="1"/>
                  </p:cNvCxnSpPr>
                  <p:nvPr/>
                </p:nvCxnSpPr>
                <p:spPr bwMode="auto">
                  <a:xfrm flipV="1">
                    <a:off x="4396504" y="847069"/>
                    <a:ext cx="0" cy="216024"/>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grpSp>
            <p:grpSp>
              <p:nvGrpSpPr>
                <p:cNvPr id="328" name="Group 810">
                  <a:extLst>
                    <a:ext uri="{FF2B5EF4-FFF2-40B4-BE49-F238E27FC236}">
                      <a16:creationId xmlns:a16="http://schemas.microsoft.com/office/drawing/2014/main" id="{6982977A-91FF-4BD3-B6B0-0D7ED183D7EA}"/>
                    </a:ext>
                  </a:extLst>
                </p:cNvPr>
                <p:cNvGrpSpPr>
                  <a:grpSpLocks/>
                </p:cNvGrpSpPr>
                <p:nvPr/>
              </p:nvGrpSpPr>
              <p:grpSpPr bwMode="auto">
                <a:xfrm>
                  <a:off x="5024500" y="2767132"/>
                  <a:ext cx="91440" cy="286865"/>
                  <a:chOff x="4359928" y="855161"/>
                  <a:chExt cx="73152" cy="216025"/>
                </a:xfrm>
              </p:grpSpPr>
              <p:cxnSp>
                <p:nvCxnSpPr>
                  <p:cNvPr id="377" name="Straight Connector 859">
                    <a:extLst>
                      <a:ext uri="{FF2B5EF4-FFF2-40B4-BE49-F238E27FC236}">
                        <a16:creationId xmlns:a16="http://schemas.microsoft.com/office/drawing/2014/main" id="{7A13691C-4209-4F0E-BC6A-A73D9910895D}"/>
                      </a:ext>
                    </a:extLst>
                  </p:cNvPr>
                  <p:cNvCxnSpPr>
                    <a:cxnSpLocks noChangeShapeType="1"/>
                  </p:cNvCxnSpPr>
                  <p:nvPr/>
                </p:nvCxnSpPr>
                <p:spPr bwMode="auto">
                  <a:xfrm>
                    <a:off x="4359928" y="855161"/>
                    <a:ext cx="73152" cy="0"/>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cxnSp>
                <p:nvCxnSpPr>
                  <p:cNvPr id="378" name="Straight Connector 860">
                    <a:extLst>
                      <a:ext uri="{FF2B5EF4-FFF2-40B4-BE49-F238E27FC236}">
                        <a16:creationId xmlns:a16="http://schemas.microsoft.com/office/drawing/2014/main" id="{C476247C-03D3-4286-B589-ADD50E4B5B65}"/>
                      </a:ext>
                    </a:extLst>
                  </p:cNvPr>
                  <p:cNvCxnSpPr>
                    <a:cxnSpLocks noChangeShapeType="1"/>
                  </p:cNvCxnSpPr>
                  <p:nvPr/>
                </p:nvCxnSpPr>
                <p:spPr bwMode="auto">
                  <a:xfrm>
                    <a:off x="4359928" y="1071186"/>
                    <a:ext cx="73152" cy="0"/>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cxnSp>
                <p:nvCxnSpPr>
                  <p:cNvPr id="379" name="Straight Connector 861">
                    <a:extLst>
                      <a:ext uri="{FF2B5EF4-FFF2-40B4-BE49-F238E27FC236}">
                        <a16:creationId xmlns:a16="http://schemas.microsoft.com/office/drawing/2014/main" id="{E88B1BDE-60A9-4D2A-96C0-43B84D8E4AE3}"/>
                      </a:ext>
                    </a:extLst>
                  </p:cNvPr>
                  <p:cNvCxnSpPr>
                    <a:cxnSpLocks noChangeShapeType="1"/>
                  </p:cNvCxnSpPr>
                  <p:nvPr/>
                </p:nvCxnSpPr>
                <p:spPr bwMode="auto">
                  <a:xfrm flipV="1">
                    <a:off x="4396504" y="855162"/>
                    <a:ext cx="0" cy="216024"/>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grpSp>
            <p:grpSp>
              <p:nvGrpSpPr>
                <p:cNvPr id="329" name="Group 811">
                  <a:extLst>
                    <a:ext uri="{FF2B5EF4-FFF2-40B4-BE49-F238E27FC236}">
                      <a16:creationId xmlns:a16="http://schemas.microsoft.com/office/drawing/2014/main" id="{7E578E8A-C99C-4F4A-B346-1C245409C101}"/>
                    </a:ext>
                  </a:extLst>
                </p:cNvPr>
                <p:cNvGrpSpPr>
                  <a:grpSpLocks/>
                </p:cNvGrpSpPr>
                <p:nvPr/>
              </p:nvGrpSpPr>
              <p:grpSpPr bwMode="auto">
                <a:xfrm>
                  <a:off x="4650079" y="2775360"/>
                  <a:ext cx="91440" cy="272293"/>
                  <a:chOff x="4359928" y="855161"/>
                  <a:chExt cx="73152" cy="216025"/>
                </a:xfrm>
              </p:grpSpPr>
              <p:cxnSp>
                <p:nvCxnSpPr>
                  <p:cNvPr id="374" name="Straight Connector 856">
                    <a:extLst>
                      <a:ext uri="{FF2B5EF4-FFF2-40B4-BE49-F238E27FC236}">
                        <a16:creationId xmlns:a16="http://schemas.microsoft.com/office/drawing/2014/main" id="{AD638B99-7827-4225-B356-884A4C5F935F}"/>
                      </a:ext>
                    </a:extLst>
                  </p:cNvPr>
                  <p:cNvCxnSpPr>
                    <a:cxnSpLocks noChangeShapeType="1"/>
                  </p:cNvCxnSpPr>
                  <p:nvPr/>
                </p:nvCxnSpPr>
                <p:spPr bwMode="auto">
                  <a:xfrm>
                    <a:off x="4359928" y="855161"/>
                    <a:ext cx="73152" cy="0"/>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cxnSp>
                <p:nvCxnSpPr>
                  <p:cNvPr id="375" name="Straight Connector 857">
                    <a:extLst>
                      <a:ext uri="{FF2B5EF4-FFF2-40B4-BE49-F238E27FC236}">
                        <a16:creationId xmlns:a16="http://schemas.microsoft.com/office/drawing/2014/main" id="{C6201CEA-53D6-4482-8285-59390F38A2A1}"/>
                      </a:ext>
                    </a:extLst>
                  </p:cNvPr>
                  <p:cNvCxnSpPr>
                    <a:cxnSpLocks noChangeShapeType="1"/>
                  </p:cNvCxnSpPr>
                  <p:nvPr/>
                </p:nvCxnSpPr>
                <p:spPr bwMode="auto">
                  <a:xfrm>
                    <a:off x="4359928" y="1071186"/>
                    <a:ext cx="73152" cy="0"/>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cxnSp>
                <p:nvCxnSpPr>
                  <p:cNvPr id="376" name="Straight Connector 858">
                    <a:extLst>
                      <a:ext uri="{FF2B5EF4-FFF2-40B4-BE49-F238E27FC236}">
                        <a16:creationId xmlns:a16="http://schemas.microsoft.com/office/drawing/2014/main" id="{C35ACAEA-C061-4CC2-A2A2-E55F3E6912FC}"/>
                      </a:ext>
                    </a:extLst>
                  </p:cNvPr>
                  <p:cNvCxnSpPr>
                    <a:cxnSpLocks noChangeShapeType="1"/>
                  </p:cNvCxnSpPr>
                  <p:nvPr/>
                </p:nvCxnSpPr>
                <p:spPr bwMode="auto">
                  <a:xfrm flipV="1">
                    <a:off x="4396504" y="855162"/>
                    <a:ext cx="0" cy="216024"/>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grpSp>
            <p:grpSp>
              <p:nvGrpSpPr>
                <p:cNvPr id="330" name="Group 812">
                  <a:extLst>
                    <a:ext uri="{FF2B5EF4-FFF2-40B4-BE49-F238E27FC236}">
                      <a16:creationId xmlns:a16="http://schemas.microsoft.com/office/drawing/2014/main" id="{3E404F4E-7AE7-49DB-A448-2FCADAE5A713}"/>
                    </a:ext>
                  </a:extLst>
                </p:cNvPr>
                <p:cNvGrpSpPr>
                  <a:grpSpLocks/>
                </p:cNvGrpSpPr>
                <p:nvPr/>
              </p:nvGrpSpPr>
              <p:grpSpPr bwMode="auto">
                <a:xfrm>
                  <a:off x="1504511" y="3180893"/>
                  <a:ext cx="91440" cy="276974"/>
                  <a:chOff x="2577380" y="2480333"/>
                  <a:chExt cx="73152" cy="154021"/>
                </a:xfrm>
              </p:grpSpPr>
              <p:cxnSp>
                <p:nvCxnSpPr>
                  <p:cNvPr id="371" name="Straight Connector 853">
                    <a:extLst>
                      <a:ext uri="{FF2B5EF4-FFF2-40B4-BE49-F238E27FC236}">
                        <a16:creationId xmlns:a16="http://schemas.microsoft.com/office/drawing/2014/main" id="{FBD38D5C-F7AA-490D-B613-1F52DB5DF9E3}"/>
                      </a:ext>
                    </a:extLst>
                  </p:cNvPr>
                  <p:cNvCxnSpPr>
                    <a:cxnSpLocks noChangeShapeType="1"/>
                  </p:cNvCxnSpPr>
                  <p:nvPr/>
                </p:nvCxnSpPr>
                <p:spPr bwMode="auto">
                  <a:xfrm>
                    <a:off x="2577380" y="2480334"/>
                    <a:ext cx="73152" cy="0"/>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cxnSp>
                <p:nvCxnSpPr>
                  <p:cNvPr id="372" name="Straight Connector 854">
                    <a:extLst>
                      <a:ext uri="{FF2B5EF4-FFF2-40B4-BE49-F238E27FC236}">
                        <a16:creationId xmlns:a16="http://schemas.microsoft.com/office/drawing/2014/main" id="{9CC19B28-312D-4F29-B466-381B4B33425D}"/>
                      </a:ext>
                    </a:extLst>
                  </p:cNvPr>
                  <p:cNvCxnSpPr>
                    <a:cxnSpLocks noChangeShapeType="1"/>
                  </p:cNvCxnSpPr>
                  <p:nvPr/>
                </p:nvCxnSpPr>
                <p:spPr bwMode="auto">
                  <a:xfrm>
                    <a:off x="2577380" y="2634328"/>
                    <a:ext cx="73152" cy="0"/>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cxnSp>
                <p:nvCxnSpPr>
                  <p:cNvPr id="373" name="Straight Connector 855">
                    <a:extLst>
                      <a:ext uri="{FF2B5EF4-FFF2-40B4-BE49-F238E27FC236}">
                        <a16:creationId xmlns:a16="http://schemas.microsoft.com/office/drawing/2014/main" id="{FA241600-7975-4872-8982-36C3CA5E1E7E}"/>
                      </a:ext>
                    </a:extLst>
                  </p:cNvPr>
                  <p:cNvCxnSpPr>
                    <a:cxnSpLocks noChangeShapeType="1"/>
                  </p:cNvCxnSpPr>
                  <p:nvPr/>
                </p:nvCxnSpPr>
                <p:spPr bwMode="auto">
                  <a:xfrm flipV="1">
                    <a:off x="2613956" y="2480333"/>
                    <a:ext cx="0" cy="154021"/>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grpSp>
            <p:grpSp>
              <p:nvGrpSpPr>
                <p:cNvPr id="331" name="Group 813">
                  <a:extLst>
                    <a:ext uri="{FF2B5EF4-FFF2-40B4-BE49-F238E27FC236}">
                      <a16:creationId xmlns:a16="http://schemas.microsoft.com/office/drawing/2014/main" id="{75F7F777-2F16-4227-AAEB-F03902C08E45}"/>
                    </a:ext>
                  </a:extLst>
                </p:cNvPr>
                <p:cNvGrpSpPr>
                  <a:grpSpLocks/>
                </p:cNvGrpSpPr>
                <p:nvPr/>
              </p:nvGrpSpPr>
              <p:grpSpPr bwMode="auto">
                <a:xfrm>
                  <a:off x="1318707" y="3321116"/>
                  <a:ext cx="91440" cy="276308"/>
                  <a:chOff x="2339878" y="2816213"/>
                  <a:chExt cx="73152" cy="154023"/>
                </a:xfrm>
              </p:grpSpPr>
              <p:cxnSp>
                <p:nvCxnSpPr>
                  <p:cNvPr id="368" name="Straight Connector 850">
                    <a:extLst>
                      <a:ext uri="{FF2B5EF4-FFF2-40B4-BE49-F238E27FC236}">
                        <a16:creationId xmlns:a16="http://schemas.microsoft.com/office/drawing/2014/main" id="{77D7DFCD-B51E-4673-8E9D-5FA3A6953F5B}"/>
                      </a:ext>
                    </a:extLst>
                  </p:cNvPr>
                  <p:cNvCxnSpPr>
                    <a:cxnSpLocks noChangeShapeType="1"/>
                  </p:cNvCxnSpPr>
                  <p:nvPr/>
                </p:nvCxnSpPr>
                <p:spPr bwMode="auto">
                  <a:xfrm>
                    <a:off x="2339878" y="2816213"/>
                    <a:ext cx="73152" cy="0"/>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cxnSp>
                <p:nvCxnSpPr>
                  <p:cNvPr id="369" name="Straight Connector 851">
                    <a:extLst>
                      <a:ext uri="{FF2B5EF4-FFF2-40B4-BE49-F238E27FC236}">
                        <a16:creationId xmlns:a16="http://schemas.microsoft.com/office/drawing/2014/main" id="{264CED65-F372-4296-A7EF-5955E7D8EE93}"/>
                      </a:ext>
                    </a:extLst>
                  </p:cNvPr>
                  <p:cNvCxnSpPr>
                    <a:cxnSpLocks noChangeShapeType="1"/>
                  </p:cNvCxnSpPr>
                  <p:nvPr/>
                </p:nvCxnSpPr>
                <p:spPr bwMode="auto">
                  <a:xfrm>
                    <a:off x="2339878" y="2970235"/>
                    <a:ext cx="73152" cy="0"/>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cxnSp>
                <p:nvCxnSpPr>
                  <p:cNvPr id="370" name="Straight Connector 852">
                    <a:extLst>
                      <a:ext uri="{FF2B5EF4-FFF2-40B4-BE49-F238E27FC236}">
                        <a16:creationId xmlns:a16="http://schemas.microsoft.com/office/drawing/2014/main" id="{0D3036BE-BE74-4A16-9749-8F7A95FDD541}"/>
                      </a:ext>
                    </a:extLst>
                  </p:cNvPr>
                  <p:cNvCxnSpPr>
                    <a:cxnSpLocks noChangeShapeType="1"/>
                  </p:cNvCxnSpPr>
                  <p:nvPr/>
                </p:nvCxnSpPr>
                <p:spPr bwMode="auto">
                  <a:xfrm flipV="1">
                    <a:off x="2376454" y="2816214"/>
                    <a:ext cx="0" cy="154022"/>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grpSp>
            <p:grpSp>
              <p:nvGrpSpPr>
                <p:cNvPr id="332" name="Group 814">
                  <a:extLst>
                    <a:ext uri="{FF2B5EF4-FFF2-40B4-BE49-F238E27FC236}">
                      <a16:creationId xmlns:a16="http://schemas.microsoft.com/office/drawing/2014/main" id="{CB7F3288-81CD-4120-87E7-6BF5381C2E33}"/>
                    </a:ext>
                  </a:extLst>
                </p:cNvPr>
                <p:cNvGrpSpPr>
                  <a:grpSpLocks/>
                </p:cNvGrpSpPr>
                <p:nvPr/>
              </p:nvGrpSpPr>
              <p:grpSpPr bwMode="auto">
                <a:xfrm>
                  <a:off x="1690315" y="2911638"/>
                  <a:ext cx="91440" cy="275573"/>
                  <a:chOff x="4359928" y="946313"/>
                  <a:chExt cx="73152" cy="216024"/>
                </a:xfrm>
              </p:grpSpPr>
              <p:cxnSp>
                <p:nvCxnSpPr>
                  <p:cNvPr id="365" name="Straight Connector 847">
                    <a:extLst>
                      <a:ext uri="{FF2B5EF4-FFF2-40B4-BE49-F238E27FC236}">
                        <a16:creationId xmlns:a16="http://schemas.microsoft.com/office/drawing/2014/main" id="{B2D0BB46-EFE0-4397-AAC1-5F3DAE0F63A5}"/>
                      </a:ext>
                    </a:extLst>
                  </p:cNvPr>
                  <p:cNvCxnSpPr>
                    <a:cxnSpLocks/>
                  </p:cNvCxnSpPr>
                  <p:nvPr/>
                </p:nvCxnSpPr>
                <p:spPr bwMode="auto">
                  <a:xfrm>
                    <a:off x="4359928" y="946316"/>
                    <a:ext cx="73152" cy="0"/>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cxnSp>
                <p:nvCxnSpPr>
                  <p:cNvPr id="366" name="Straight Connector 848">
                    <a:extLst>
                      <a:ext uri="{FF2B5EF4-FFF2-40B4-BE49-F238E27FC236}">
                        <a16:creationId xmlns:a16="http://schemas.microsoft.com/office/drawing/2014/main" id="{8DA69866-3A69-407C-8B94-D596C77A1BFC}"/>
                      </a:ext>
                    </a:extLst>
                  </p:cNvPr>
                  <p:cNvCxnSpPr>
                    <a:cxnSpLocks/>
                  </p:cNvCxnSpPr>
                  <p:nvPr/>
                </p:nvCxnSpPr>
                <p:spPr bwMode="auto">
                  <a:xfrm>
                    <a:off x="4359928" y="1162333"/>
                    <a:ext cx="73152" cy="0"/>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cxnSp>
                <p:nvCxnSpPr>
                  <p:cNvPr id="367" name="Straight Connector 849">
                    <a:extLst>
                      <a:ext uri="{FF2B5EF4-FFF2-40B4-BE49-F238E27FC236}">
                        <a16:creationId xmlns:a16="http://schemas.microsoft.com/office/drawing/2014/main" id="{2EC1AAA4-C570-4C79-93BB-C3A867D6E62B}"/>
                      </a:ext>
                    </a:extLst>
                  </p:cNvPr>
                  <p:cNvCxnSpPr>
                    <a:cxnSpLocks/>
                  </p:cNvCxnSpPr>
                  <p:nvPr/>
                </p:nvCxnSpPr>
                <p:spPr bwMode="auto">
                  <a:xfrm flipV="1">
                    <a:off x="4396504" y="946313"/>
                    <a:ext cx="0" cy="216024"/>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grpSp>
            <p:grpSp>
              <p:nvGrpSpPr>
                <p:cNvPr id="333" name="Group 815">
                  <a:extLst>
                    <a:ext uri="{FF2B5EF4-FFF2-40B4-BE49-F238E27FC236}">
                      <a16:creationId xmlns:a16="http://schemas.microsoft.com/office/drawing/2014/main" id="{8D969681-C55F-40C2-9FF8-51422204EC9F}"/>
                    </a:ext>
                  </a:extLst>
                </p:cNvPr>
                <p:cNvGrpSpPr>
                  <a:grpSpLocks/>
                </p:cNvGrpSpPr>
                <p:nvPr/>
              </p:nvGrpSpPr>
              <p:grpSpPr bwMode="auto">
                <a:xfrm>
                  <a:off x="1876119" y="2976254"/>
                  <a:ext cx="91440" cy="270162"/>
                  <a:chOff x="4359928" y="946300"/>
                  <a:chExt cx="73152" cy="216025"/>
                </a:xfrm>
              </p:grpSpPr>
              <p:cxnSp>
                <p:nvCxnSpPr>
                  <p:cNvPr id="362" name="Straight Connector 844">
                    <a:extLst>
                      <a:ext uri="{FF2B5EF4-FFF2-40B4-BE49-F238E27FC236}">
                        <a16:creationId xmlns:a16="http://schemas.microsoft.com/office/drawing/2014/main" id="{AE35129D-699C-4031-B6AC-4362D2F11E85}"/>
                      </a:ext>
                    </a:extLst>
                  </p:cNvPr>
                  <p:cNvCxnSpPr>
                    <a:cxnSpLocks noChangeShapeType="1"/>
                  </p:cNvCxnSpPr>
                  <p:nvPr/>
                </p:nvCxnSpPr>
                <p:spPr bwMode="auto">
                  <a:xfrm>
                    <a:off x="4359928" y="946300"/>
                    <a:ext cx="73152" cy="0"/>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cxnSp>
                <p:nvCxnSpPr>
                  <p:cNvPr id="363" name="Straight Connector 845">
                    <a:extLst>
                      <a:ext uri="{FF2B5EF4-FFF2-40B4-BE49-F238E27FC236}">
                        <a16:creationId xmlns:a16="http://schemas.microsoft.com/office/drawing/2014/main" id="{13A38F83-78FD-4E39-931B-2E9AEBD86B8E}"/>
                      </a:ext>
                    </a:extLst>
                  </p:cNvPr>
                  <p:cNvCxnSpPr>
                    <a:cxnSpLocks noChangeShapeType="1"/>
                  </p:cNvCxnSpPr>
                  <p:nvPr/>
                </p:nvCxnSpPr>
                <p:spPr bwMode="auto">
                  <a:xfrm>
                    <a:off x="4359928" y="1162316"/>
                    <a:ext cx="73152" cy="0"/>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cxnSp>
                <p:nvCxnSpPr>
                  <p:cNvPr id="364" name="Straight Connector 846">
                    <a:extLst>
                      <a:ext uri="{FF2B5EF4-FFF2-40B4-BE49-F238E27FC236}">
                        <a16:creationId xmlns:a16="http://schemas.microsoft.com/office/drawing/2014/main" id="{C42B51AD-8641-464C-A79B-CB9CEC5DA107}"/>
                      </a:ext>
                    </a:extLst>
                  </p:cNvPr>
                  <p:cNvCxnSpPr>
                    <a:cxnSpLocks noChangeShapeType="1"/>
                  </p:cNvCxnSpPr>
                  <p:nvPr/>
                </p:nvCxnSpPr>
                <p:spPr bwMode="auto">
                  <a:xfrm flipV="1">
                    <a:off x="4396504" y="946300"/>
                    <a:ext cx="0" cy="216025"/>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grpSp>
            <p:grpSp>
              <p:nvGrpSpPr>
                <p:cNvPr id="334" name="Group 816">
                  <a:extLst>
                    <a:ext uri="{FF2B5EF4-FFF2-40B4-BE49-F238E27FC236}">
                      <a16:creationId xmlns:a16="http://schemas.microsoft.com/office/drawing/2014/main" id="{A403199B-22D4-47E1-8A93-925A7EC6C8C4}"/>
                    </a:ext>
                  </a:extLst>
                </p:cNvPr>
                <p:cNvGrpSpPr>
                  <a:grpSpLocks/>
                </p:cNvGrpSpPr>
                <p:nvPr/>
              </p:nvGrpSpPr>
              <p:grpSpPr bwMode="auto">
                <a:xfrm>
                  <a:off x="2061922" y="2976849"/>
                  <a:ext cx="91440" cy="271683"/>
                  <a:chOff x="3250010" y="3154492"/>
                  <a:chExt cx="73152" cy="154023"/>
                </a:xfrm>
              </p:grpSpPr>
              <p:cxnSp>
                <p:nvCxnSpPr>
                  <p:cNvPr id="359" name="Straight Connector 841">
                    <a:extLst>
                      <a:ext uri="{FF2B5EF4-FFF2-40B4-BE49-F238E27FC236}">
                        <a16:creationId xmlns:a16="http://schemas.microsoft.com/office/drawing/2014/main" id="{FD18F1E7-14BA-467A-BEBB-2F393F45E4CC}"/>
                      </a:ext>
                    </a:extLst>
                  </p:cNvPr>
                  <p:cNvCxnSpPr>
                    <a:cxnSpLocks noChangeShapeType="1"/>
                  </p:cNvCxnSpPr>
                  <p:nvPr/>
                </p:nvCxnSpPr>
                <p:spPr bwMode="auto">
                  <a:xfrm>
                    <a:off x="3250010" y="3154492"/>
                    <a:ext cx="73152" cy="0"/>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cxnSp>
                <p:nvCxnSpPr>
                  <p:cNvPr id="360" name="Straight Connector 842">
                    <a:extLst>
                      <a:ext uri="{FF2B5EF4-FFF2-40B4-BE49-F238E27FC236}">
                        <a16:creationId xmlns:a16="http://schemas.microsoft.com/office/drawing/2014/main" id="{0FFD483B-F5CF-49B0-B459-AC97C59EB03E}"/>
                      </a:ext>
                    </a:extLst>
                  </p:cNvPr>
                  <p:cNvCxnSpPr>
                    <a:cxnSpLocks noChangeShapeType="1"/>
                  </p:cNvCxnSpPr>
                  <p:nvPr/>
                </p:nvCxnSpPr>
                <p:spPr bwMode="auto">
                  <a:xfrm>
                    <a:off x="3250010" y="3308508"/>
                    <a:ext cx="73152" cy="0"/>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cxnSp>
                <p:nvCxnSpPr>
                  <p:cNvPr id="361" name="Straight Connector 843">
                    <a:extLst>
                      <a:ext uri="{FF2B5EF4-FFF2-40B4-BE49-F238E27FC236}">
                        <a16:creationId xmlns:a16="http://schemas.microsoft.com/office/drawing/2014/main" id="{96B1DD78-90F1-4246-B5CC-10FE804C03A4}"/>
                      </a:ext>
                    </a:extLst>
                  </p:cNvPr>
                  <p:cNvCxnSpPr>
                    <a:cxnSpLocks noChangeShapeType="1"/>
                  </p:cNvCxnSpPr>
                  <p:nvPr/>
                </p:nvCxnSpPr>
                <p:spPr bwMode="auto">
                  <a:xfrm flipV="1">
                    <a:off x="3286586" y="3154492"/>
                    <a:ext cx="0" cy="154023"/>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grpSp>
            <p:grpSp>
              <p:nvGrpSpPr>
                <p:cNvPr id="335" name="Group 817">
                  <a:extLst>
                    <a:ext uri="{FF2B5EF4-FFF2-40B4-BE49-F238E27FC236}">
                      <a16:creationId xmlns:a16="http://schemas.microsoft.com/office/drawing/2014/main" id="{E244EBED-57C3-4881-B7BE-C527568A955E}"/>
                    </a:ext>
                  </a:extLst>
                </p:cNvPr>
                <p:cNvGrpSpPr>
                  <a:grpSpLocks/>
                </p:cNvGrpSpPr>
                <p:nvPr/>
              </p:nvGrpSpPr>
              <p:grpSpPr bwMode="auto">
                <a:xfrm>
                  <a:off x="2403553" y="2912464"/>
                  <a:ext cx="91440" cy="268402"/>
                  <a:chOff x="3250010" y="3154492"/>
                  <a:chExt cx="73152" cy="154023"/>
                </a:xfrm>
              </p:grpSpPr>
              <p:cxnSp>
                <p:nvCxnSpPr>
                  <p:cNvPr id="356" name="Straight Connector 838">
                    <a:extLst>
                      <a:ext uri="{FF2B5EF4-FFF2-40B4-BE49-F238E27FC236}">
                        <a16:creationId xmlns:a16="http://schemas.microsoft.com/office/drawing/2014/main" id="{8A8838E2-BDD5-4EAF-A976-DA5C9E19F540}"/>
                      </a:ext>
                    </a:extLst>
                  </p:cNvPr>
                  <p:cNvCxnSpPr>
                    <a:cxnSpLocks noChangeShapeType="1"/>
                  </p:cNvCxnSpPr>
                  <p:nvPr/>
                </p:nvCxnSpPr>
                <p:spPr bwMode="auto">
                  <a:xfrm>
                    <a:off x="3250010" y="3154492"/>
                    <a:ext cx="73152" cy="0"/>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cxnSp>
                <p:nvCxnSpPr>
                  <p:cNvPr id="357" name="Straight Connector 839">
                    <a:extLst>
                      <a:ext uri="{FF2B5EF4-FFF2-40B4-BE49-F238E27FC236}">
                        <a16:creationId xmlns:a16="http://schemas.microsoft.com/office/drawing/2014/main" id="{12B19086-E12B-4160-8E90-766201F81123}"/>
                      </a:ext>
                    </a:extLst>
                  </p:cNvPr>
                  <p:cNvCxnSpPr>
                    <a:cxnSpLocks noChangeShapeType="1"/>
                  </p:cNvCxnSpPr>
                  <p:nvPr/>
                </p:nvCxnSpPr>
                <p:spPr bwMode="auto">
                  <a:xfrm>
                    <a:off x="3250010" y="3308508"/>
                    <a:ext cx="73152" cy="0"/>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cxnSp>
                <p:nvCxnSpPr>
                  <p:cNvPr id="358" name="Straight Connector 840">
                    <a:extLst>
                      <a:ext uri="{FF2B5EF4-FFF2-40B4-BE49-F238E27FC236}">
                        <a16:creationId xmlns:a16="http://schemas.microsoft.com/office/drawing/2014/main" id="{24D45436-3790-4057-9D02-B2588DA93DD1}"/>
                      </a:ext>
                    </a:extLst>
                  </p:cNvPr>
                  <p:cNvCxnSpPr>
                    <a:cxnSpLocks noChangeShapeType="1"/>
                  </p:cNvCxnSpPr>
                  <p:nvPr/>
                </p:nvCxnSpPr>
                <p:spPr bwMode="auto">
                  <a:xfrm flipV="1">
                    <a:off x="3286586" y="3154492"/>
                    <a:ext cx="0" cy="154023"/>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grpSp>
            <p:grpSp>
              <p:nvGrpSpPr>
                <p:cNvPr id="336" name="Group 818">
                  <a:extLst>
                    <a:ext uri="{FF2B5EF4-FFF2-40B4-BE49-F238E27FC236}">
                      <a16:creationId xmlns:a16="http://schemas.microsoft.com/office/drawing/2014/main" id="{47DAA33B-3BEB-44BC-9FBD-5DB797EC0CAA}"/>
                    </a:ext>
                  </a:extLst>
                </p:cNvPr>
                <p:cNvGrpSpPr>
                  <a:grpSpLocks/>
                </p:cNvGrpSpPr>
                <p:nvPr/>
              </p:nvGrpSpPr>
              <p:grpSpPr bwMode="auto">
                <a:xfrm>
                  <a:off x="2777974" y="2776565"/>
                  <a:ext cx="91440" cy="280153"/>
                  <a:chOff x="3250010" y="3154492"/>
                  <a:chExt cx="73152" cy="154023"/>
                </a:xfrm>
              </p:grpSpPr>
              <p:cxnSp>
                <p:nvCxnSpPr>
                  <p:cNvPr id="353" name="Straight Connector 835">
                    <a:extLst>
                      <a:ext uri="{FF2B5EF4-FFF2-40B4-BE49-F238E27FC236}">
                        <a16:creationId xmlns:a16="http://schemas.microsoft.com/office/drawing/2014/main" id="{D8FA2AAC-F80E-4275-B040-AAFDED6E6705}"/>
                      </a:ext>
                    </a:extLst>
                  </p:cNvPr>
                  <p:cNvCxnSpPr>
                    <a:cxnSpLocks noChangeShapeType="1"/>
                  </p:cNvCxnSpPr>
                  <p:nvPr/>
                </p:nvCxnSpPr>
                <p:spPr bwMode="auto">
                  <a:xfrm>
                    <a:off x="3250010" y="3154492"/>
                    <a:ext cx="73152" cy="0"/>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cxnSp>
                <p:nvCxnSpPr>
                  <p:cNvPr id="354" name="Straight Connector 836">
                    <a:extLst>
                      <a:ext uri="{FF2B5EF4-FFF2-40B4-BE49-F238E27FC236}">
                        <a16:creationId xmlns:a16="http://schemas.microsoft.com/office/drawing/2014/main" id="{4D58E4F1-C603-4466-8B6D-833E08C9C063}"/>
                      </a:ext>
                    </a:extLst>
                  </p:cNvPr>
                  <p:cNvCxnSpPr>
                    <a:cxnSpLocks noChangeShapeType="1"/>
                  </p:cNvCxnSpPr>
                  <p:nvPr/>
                </p:nvCxnSpPr>
                <p:spPr bwMode="auto">
                  <a:xfrm>
                    <a:off x="3250010" y="3308508"/>
                    <a:ext cx="73152" cy="0"/>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cxnSp>
                <p:nvCxnSpPr>
                  <p:cNvPr id="355" name="Straight Connector 837">
                    <a:extLst>
                      <a:ext uri="{FF2B5EF4-FFF2-40B4-BE49-F238E27FC236}">
                        <a16:creationId xmlns:a16="http://schemas.microsoft.com/office/drawing/2014/main" id="{AAA59708-4566-4211-BC73-EA5D3352446E}"/>
                      </a:ext>
                    </a:extLst>
                  </p:cNvPr>
                  <p:cNvCxnSpPr>
                    <a:cxnSpLocks noChangeShapeType="1"/>
                  </p:cNvCxnSpPr>
                  <p:nvPr/>
                </p:nvCxnSpPr>
                <p:spPr bwMode="auto">
                  <a:xfrm flipV="1">
                    <a:off x="3286586" y="3154492"/>
                    <a:ext cx="0" cy="154023"/>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grpSp>
            <p:grpSp>
              <p:nvGrpSpPr>
                <p:cNvPr id="337" name="Group 819">
                  <a:extLst>
                    <a:ext uri="{FF2B5EF4-FFF2-40B4-BE49-F238E27FC236}">
                      <a16:creationId xmlns:a16="http://schemas.microsoft.com/office/drawing/2014/main" id="{A5456053-E64B-4BBB-AFBD-353294D732C0}"/>
                    </a:ext>
                  </a:extLst>
                </p:cNvPr>
                <p:cNvGrpSpPr>
                  <a:grpSpLocks/>
                </p:cNvGrpSpPr>
                <p:nvPr/>
              </p:nvGrpSpPr>
              <p:grpSpPr bwMode="auto">
                <a:xfrm>
                  <a:off x="3152395" y="2912464"/>
                  <a:ext cx="91440" cy="268402"/>
                  <a:chOff x="3250010" y="3154492"/>
                  <a:chExt cx="73152" cy="154023"/>
                </a:xfrm>
              </p:grpSpPr>
              <p:cxnSp>
                <p:nvCxnSpPr>
                  <p:cNvPr id="350" name="Straight Connector 832">
                    <a:extLst>
                      <a:ext uri="{FF2B5EF4-FFF2-40B4-BE49-F238E27FC236}">
                        <a16:creationId xmlns:a16="http://schemas.microsoft.com/office/drawing/2014/main" id="{3E1B80ED-8DAA-46F3-9D77-75BF5DD32EAB}"/>
                      </a:ext>
                    </a:extLst>
                  </p:cNvPr>
                  <p:cNvCxnSpPr>
                    <a:cxnSpLocks noChangeShapeType="1"/>
                  </p:cNvCxnSpPr>
                  <p:nvPr/>
                </p:nvCxnSpPr>
                <p:spPr bwMode="auto">
                  <a:xfrm>
                    <a:off x="3250010" y="3154492"/>
                    <a:ext cx="73152" cy="0"/>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cxnSp>
                <p:nvCxnSpPr>
                  <p:cNvPr id="351" name="Straight Connector 833">
                    <a:extLst>
                      <a:ext uri="{FF2B5EF4-FFF2-40B4-BE49-F238E27FC236}">
                        <a16:creationId xmlns:a16="http://schemas.microsoft.com/office/drawing/2014/main" id="{938875C6-72CF-4C09-BCD0-DF274A6920FA}"/>
                      </a:ext>
                    </a:extLst>
                  </p:cNvPr>
                  <p:cNvCxnSpPr>
                    <a:cxnSpLocks noChangeShapeType="1"/>
                  </p:cNvCxnSpPr>
                  <p:nvPr/>
                </p:nvCxnSpPr>
                <p:spPr bwMode="auto">
                  <a:xfrm>
                    <a:off x="3250010" y="3308508"/>
                    <a:ext cx="73152" cy="0"/>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cxnSp>
                <p:nvCxnSpPr>
                  <p:cNvPr id="352" name="Straight Connector 834">
                    <a:extLst>
                      <a:ext uri="{FF2B5EF4-FFF2-40B4-BE49-F238E27FC236}">
                        <a16:creationId xmlns:a16="http://schemas.microsoft.com/office/drawing/2014/main" id="{A0410C10-EA7A-4361-B9FE-D662123DC8B7}"/>
                      </a:ext>
                    </a:extLst>
                  </p:cNvPr>
                  <p:cNvCxnSpPr>
                    <a:cxnSpLocks noChangeShapeType="1"/>
                  </p:cNvCxnSpPr>
                  <p:nvPr/>
                </p:nvCxnSpPr>
                <p:spPr bwMode="auto">
                  <a:xfrm flipV="1">
                    <a:off x="3286586" y="3154492"/>
                    <a:ext cx="0" cy="154023"/>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grpSp>
            <p:grpSp>
              <p:nvGrpSpPr>
                <p:cNvPr id="338" name="Group 820">
                  <a:extLst>
                    <a:ext uri="{FF2B5EF4-FFF2-40B4-BE49-F238E27FC236}">
                      <a16:creationId xmlns:a16="http://schemas.microsoft.com/office/drawing/2014/main" id="{2CF1DB1B-E636-4F8B-B6D6-7D6864A84D10}"/>
                    </a:ext>
                  </a:extLst>
                </p:cNvPr>
                <p:cNvGrpSpPr>
                  <a:grpSpLocks/>
                </p:cNvGrpSpPr>
                <p:nvPr/>
              </p:nvGrpSpPr>
              <p:grpSpPr bwMode="auto">
                <a:xfrm>
                  <a:off x="3901237" y="2768539"/>
                  <a:ext cx="91440" cy="282267"/>
                  <a:chOff x="3250010" y="3154492"/>
                  <a:chExt cx="73152" cy="154023"/>
                </a:xfrm>
              </p:grpSpPr>
              <p:cxnSp>
                <p:nvCxnSpPr>
                  <p:cNvPr id="347" name="Straight Connector 829">
                    <a:extLst>
                      <a:ext uri="{FF2B5EF4-FFF2-40B4-BE49-F238E27FC236}">
                        <a16:creationId xmlns:a16="http://schemas.microsoft.com/office/drawing/2014/main" id="{1504F712-4F76-4D7C-B473-3AF9EEA53120}"/>
                      </a:ext>
                    </a:extLst>
                  </p:cNvPr>
                  <p:cNvCxnSpPr>
                    <a:cxnSpLocks noChangeShapeType="1"/>
                  </p:cNvCxnSpPr>
                  <p:nvPr/>
                </p:nvCxnSpPr>
                <p:spPr bwMode="auto">
                  <a:xfrm>
                    <a:off x="3250010" y="3154492"/>
                    <a:ext cx="73152" cy="0"/>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cxnSp>
                <p:nvCxnSpPr>
                  <p:cNvPr id="348" name="Straight Connector 830">
                    <a:extLst>
                      <a:ext uri="{FF2B5EF4-FFF2-40B4-BE49-F238E27FC236}">
                        <a16:creationId xmlns:a16="http://schemas.microsoft.com/office/drawing/2014/main" id="{1C405BCC-64C6-4244-BB36-FA3E60B07132}"/>
                      </a:ext>
                    </a:extLst>
                  </p:cNvPr>
                  <p:cNvCxnSpPr>
                    <a:cxnSpLocks noChangeShapeType="1"/>
                  </p:cNvCxnSpPr>
                  <p:nvPr/>
                </p:nvCxnSpPr>
                <p:spPr bwMode="auto">
                  <a:xfrm>
                    <a:off x="3250010" y="3308508"/>
                    <a:ext cx="73152" cy="0"/>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cxnSp>
                <p:nvCxnSpPr>
                  <p:cNvPr id="349" name="Straight Connector 831">
                    <a:extLst>
                      <a:ext uri="{FF2B5EF4-FFF2-40B4-BE49-F238E27FC236}">
                        <a16:creationId xmlns:a16="http://schemas.microsoft.com/office/drawing/2014/main" id="{279BF553-6900-4D31-B734-DF0232B77C29}"/>
                      </a:ext>
                    </a:extLst>
                  </p:cNvPr>
                  <p:cNvCxnSpPr>
                    <a:cxnSpLocks noChangeShapeType="1"/>
                  </p:cNvCxnSpPr>
                  <p:nvPr/>
                </p:nvCxnSpPr>
                <p:spPr bwMode="auto">
                  <a:xfrm flipV="1">
                    <a:off x="3286586" y="3154492"/>
                    <a:ext cx="0" cy="154023"/>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grpSp>
            <p:grpSp>
              <p:nvGrpSpPr>
                <p:cNvPr id="339" name="Group 821">
                  <a:extLst>
                    <a:ext uri="{FF2B5EF4-FFF2-40B4-BE49-F238E27FC236}">
                      <a16:creationId xmlns:a16="http://schemas.microsoft.com/office/drawing/2014/main" id="{F7BF92FC-F3D0-4CDB-9A35-F8DCDBB95D24}"/>
                    </a:ext>
                  </a:extLst>
                </p:cNvPr>
                <p:cNvGrpSpPr>
                  <a:grpSpLocks/>
                </p:cNvGrpSpPr>
                <p:nvPr/>
              </p:nvGrpSpPr>
              <p:grpSpPr bwMode="auto">
                <a:xfrm>
                  <a:off x="4275658" y="2838318"/>
                  <a:ext cx="91440" cy="269798"/>
                  <a:chOff x="3250010" y="3154492"/>
                  <a:chExt cx="73152" cy="154023"/>
                </a:xfrm>
              </p:grpSpPr>
              <p:cxnSp>
                <p:nvCxnSpPr>
                  <p:cNvPr id="344" name="Straight Connector 826">
                    <a:extLst>
                      <a:ext uri="{FF2B5EF4-FFF2-40B4-BE49-F238E27FC236}">
                        <a16:creationId xmlns:a16="http://schemas.microsoft.com/office/drawing/2014/main" id="{9F7D0E30-EA50-401A-A2D0-607B491EE3DA}"/>
                      </a:ext>
                    </a:extLst>
                  </p:cNvPr>
                  <p:cNvCxnSpPr>
                    <a:cxnSpLocks noChangeShapeType="1"/>
                  </p:cNvCxnSpPr>
                  <p:nvPr/>
                </p:nvCxnSpPr>
                <p:spPr bwMode="auto">
                  <a:xfrm>
                    <a:off x="3250010" y="3154492"/>
                    <a:ext cx="73152" cy="0"/>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cxnSp>
                <p:nvCxnSpPr>
                  <p:cNvPr id="345" name="Straight Connector 827">
                    <a:extLst>
                      <a:ext uri="{FF2B5EF4-FFF2-40B4-BE49-F238E27FC236}">
                        <a16:creationId xmlns:a16="http://schemas.microsoft.com/office/drawing/2014/main" id="{ABFE2C7F-FB4F-47F9-A2CB-0B5B9059EDF3}"/>
                      </a:ext>
                    </a:extLst>
                  </p:cNvPr>
                  <p:cNvCxnSpPr>
                    <a:cxnSpLocks noChangeShapeType="1"/>
                  </p:cNvCxnSpPr>
                  <p:nvPr/>
                </p:nvCxnSpPr>
                <p:spPr bwMode="auto">
                  <a:xfrm>
                    <a:off x="3250010" y="3308508"/>
                    <a:ext cx="73152" cy="0"/>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cxnSp>
                <p:nvCxnSpPr>
                  <p:cNvPr id="346" name="Straight Connector 828">
                    <a:extLst>
                      <a:ext uri="{FF2B5EF4-FFF2-40B4-BE49-F238E27FC236}">
                        <a16:creationId xmlns:a16="http://schemas.microsoft.com/office/drawing/2014/main" id="{3D3A27A6-D288-4F08-8A18-4195952EA05F}"/>
                      </a:ext>
                    </a:extLst>
                  </p:cNvPr>
                  <p:cNvCxnSpPr>
                    <a:cxnSpLocks noChangeShapeType="1"/>
                  </p:cNvCxnSpPr>
                  <p:nvPr/>
                </p:nvCxnSpPr>
                <p:spPr bwMode="auto">
                  <a:xfrm flipV="1">
                    <a:off x="3286586" y="3154492"/>
                    <a:ext cx="0" cy="154023"/>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grpSp>
            <p:grpSp>
              <p:nvGrpSpPr>
                <p:cNvPr id="340" name="Group 822">
                  <a:extLst>
                    <a:ext uri="{FF2B5EF4-FFF2-40B4-BE49-F238E27FC236}">
                      <a16:creationId xmlns:a16="http://schemas.microsoft.com/office/drawing/2014/main" id="{DD9A25D9-9D73-4384-B6A9-0BC9CCEE2B88}"/>
                    </a:ext>
                  </a:extLst>
                </p:cNvPr>
                <p:cNvGrpSpPr>
                  <a:grpSpLocks/>
                </p:cNvGrpSpPr>
                <p:nvPr/>
              </p:nvGrpSpPr>
              <p:grpSpPr bwMode="auto">
                <a:xfrm>
                  <a:off x="3526816" y="2906121"/>
                  <a:ext cx="91440" cy="281090"/>
                  <a:chOff x="7088253" y="3064128"/>
                  <a:chExt cx="116308" cy="353712"/>
                </a:xfrm>
              </p:grpSpPr>
              <p:cxnSp>
                <p:nvCxnSpPr>
                  <p:cNvPr id="341" name="Straight Connector 823">
                    <a:extLst>
                      <a:ext uri="{FF2B5EF4-FFF2-40B4-BE49-F238E27FC236}">
                        <a16:creationId xmlns:a16="http://schemas.microsoft.com/office/drawing/2014/main" id="{BF61BDB0-6710-4325-8373-658B21398A1B}"/>
                      </a:ext>
                    </a:extLst>
                  </p:cNvPr>
                  <p:cNvCxnSpPr>
                    <a:cxnSpLocks noChangeShapeType="1"/>
                  </p:cNvCxnSpPr>
                  <p:nvPr/>
                </p:nvCxnSpPr>
                <p:spPr bwMode="auto">
                  <a:xfrm>
                    <a:off x="7088253" y="3064128"/>
                    <a:ext cx="116308" cy="0"/>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cxnSp>
                <p:nvCxnSpPr>
                  <p:cNvPr id="342" name="Straight Connector 824">
                    <a:extLst>
                      <a:ext uri="{FF2B5EF4-FFF2-40B4-BE49-F238E27FC236}">
                        <a16:creationId xmlns:a16="http://schemas.microsoft.com/office/drawing/2014/main" id="{E9AF6EF7-B201-431B-81DF-2A444F7FC3BD}"/>
                      </a:ext>
                    </a:extLst>
                  </p:cNvPr>
                  <p:cNvCxnSpPr>
                    <a:cxnSpLocks noChangeShapeType="1"/>
                  </p:cNvCxnSpPr>
                  <p:nvPr/>
                </p:nvCxnSpPr>
                <p:spPr bwMode="auto">
                  <a:xfrm>
                    <a:off x="7088253" y="3417824"/>
                    <a:ext cx="116308" cy="0"/>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cxnSp>
                <p:nvCxnSpPr>
                  <p:cNvPr id="343" name="Straight Connector 825">
                    <a:extLst>
                      <a:ext uri="{FF2B5EF4-FFF2-40B4-BE49-F238E27FC236}">
                        <a16:creationId xmlns:a16="http://schemas.microsoft.com/office/drawing/2014/main" id="{84D3B559-F199-4122-91C5-F3081877C58B}"/>
                      </a:ext>
                    </a:extLst>
                  </p:cNvPr>
                  <p:cNvCxnSpPr>
                    <a:cxnSpLocks noChangeShapeType="1"/>
                  </p:cNvCxnSpPr>
                  <p:nvPr/>
                </p:nvCxnSpPr>
                <p:spPr bwMode="auto">
                  <a:xfrm flipV="1">
                    <a:off x="7146407" y="3064128"/>
                    <a:ext cx="0" cy="353712"/>
                  </a:xfrm>
                  <a:prstGeom prst="line">
                    <a:avLst/>
                  </a:prstGeom>
                  <a:noFill/>
                  <a:ln w="12700" algn="ctr">
                    <a:solidFill>
                      <a:srgbClr val="777777"/>
                    </a:solidFill>
                    <a:round/>
                    <a:headEnd/>
                    <a:tailEnd/>
                  </a:ln>
                  <a:extLst>
                    <a:ext uri="{909E8E84-426E-40DD-AFC4-6F175D3DCCD1}">
                      <a14:hiddenFill xmlns:a14="http://schemas.microsoft.com/office/drawing/2010/main">
                        <a:noFill/>
                      </a14:hiddenFill>
                    </a:ext>
                  </a:extLst>
                </p:spPr>
              </p:cxnSp>
            </p:grpSp>
          </p:grpSp>
          <p:sp>
            <p:nvSpPr>
              <p:cNvPr id="306" name="Freeform: Shape 788">
                <a:extLst>
                  <a:ext uri="{FF2B5EF4-FFF2-40B4-BE49-F238E27FC236}">
                    <a16:creationId xmlns:a16="http://schemas.microsoft.com/office/drawing/2014/main" id="{FC3F0733-1648-4E11-836C-341563BFD86B}"/>
                  </a:ext>
                </a:extLst>
              </p:cNvPr>
              <p:cNvSpPr>
                <a:spLocks/>
              </p:cNvSpPr>
              <p:nvPr/>
            </p:nvSpPr>
            <p:spPr bwMode="auto">
              <a:xfrm>
                <a:off x="947151" y="2901753"/>
                <a:ext cx="4871908" cy="1653540"/>
              </a:xfrm>
              <a:custGeom>
                <a:avLst/>
                <a:gdLst>
                  <a:gd name="T0" fmla="*/ 0 w 6055360"/>
                  <a:gd name="T1" fmla="*/ 10815546 h 1489710"/>
                  <a:gd name="T2" fmla="*/ 4592 w 6055360"/>
                  <a:gd name="T3" fmla="*/ 5023382 h 1489710"/>
                  <a:gd name="T4" fmla="*/ 8097 w 6055360"/>
                  <a:gd name="T5" fmla="*/ 3603816 h 1489710"/>
                  <a:gd name="T6" fmla="*/ 11644 w 6055360"/>
                  <a:gd name="T7" fmla="*/ 2710797 h 1489710"/>
                  <a:gd name="T8" fmla="*/ 15436 w 6055360"/>
                  <a:gd name="T9" fmla="*/ 912824 h 1489710"/>
                  <a:gd name="T10" fmla="*/ 19176 w 6055360"/>
                  <a:gd name="T11" fmla="*/ 1383059 h 1489710"/>
                  <a:gd name="T12" fmla="*/ 22792 w 6055360"/>
                  <a:gd name="T13" fmla="*/ 1383059 h 1489710"/>
                  <a:gd name="T14" fmla="*/ 30195 w 6055360"/>
                  <a:gd name="T15" fmla="*/ 940490 h 1489710"/>
                  <a:gd name="T16" fmla="*/ 37788 w 6055360"/>
                  <a:gd name="T17" fmla="*/ 90836 h 1489710"/>
                  <a:gd name="T18" fmla="*/ 45271 w 6055360"/>
                  <a:gd name="T19" fmla="*/ 931261 h 1489710"/>
                  <a:gd name="T20" fmla="*/ 52668 w 6055360"/>
                  <a:gd name="T21" fmla="*/ 922048 h 1489710"/>
                  <a:gd name="T22" fmla="*/ 60077 w 6055360"/>
                  <a:gd name="T23" fmla="*/ 27659 h 1489710"/>
                  <a:gd name="T24" fmla="*/ 67545 w 6055360"/>
                  <a:gd name="T25" fmla="*/ 497901 h 1489710"/>
                  <a:gd name="T26" fmla="*/ 75041 w 6055360"/>
                  <a:gd name="T27" fmla="*/ 27659 h 1489710"/>
                  <a:gd name="T28" fmla="*/ 82411 w 6055360"/>
                  <a:gd name="T29" fmla="*/ 64539 h 1489710"/>
                  <a:gd name="T30" fmla="*/ 89816 w 6055360"/>
                  <a:gd name="T31" fmla="*/ 0 h 1489710"/>
                  <a:gd name="T32" fmla="*/ 97222 w 6055360"/>
                  <a:gd name="T33" fmla="*/ 968144 h 14897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55360" h="1489710">
                    <a:moveTo>
                      <a:pt x="0" y="1489710"/>
                    </a:moveTo>
                    <a:lnTo>
                      <a:pt x="285932" y="691910"/>
                    </a:lnTo>
                    <a:lnTo>
                      <a:pt x="504311" y="496382"/>
                    </a:lnTo>
                    <a:lnTo>
                      <a:pt x="725170" y="373380"/>
                    </a:lnTo>
                    <a:lnTo>
                      <a:pt x="961390" y="125730"/>
                    </a:lnTo>
                    <a:lnTo>
                      <a:pt x="1194352" y="190500"/>
                    </a:lnTo>
                    <a:lnTo>
                      <a:pt x="1419573" y="190500"/>
                    </a:lnTo>
                    <a:lnTo>
                      <a:pt x="1880703" y="129540"/>
                    </a:lnTo>
                    <a:lnTo>
                      <a:pt x="2353574" y="12512"/>
                    </a:lnTo>
                    <a:lnTo>
                      <a:pt x="2819664" y="128270"/>
                    </a:lnTo>
                    <a:lnTo>
                      <a:pt x="3280387" y="127000"/>
                    </a:lnTo>
                    <a:lnTo>
                      <a:pt x="3741828" y="3810"/>
                    </a:lnTo>
                    <a:lnTo>
                      <a:pt x="4206936" y="68580"/>
                    </a:lnTo>
                    <a:lnTo>
                      <a:pt x="4673865" y="3810"/>
                    </a:lnTo>
                    <a:lnTo>
                      <a:pt x="5132909" y="8890"/>
                    </a:lnTo>
                    <a:lnTo>
                      <a:pt x="5594063" y="0"/>
                    </a:lnTo>
                    <a:lnTo>
                      <a:pt x="6055360" y="133350"/>
                    </a:lnTo>
                  </a:path>
                </a:pathLst>
              </a:custGeom>
              <a:noFill/>
              <a:ln w="28575">
                <a:solidFill>
                  <a:srgbClr val="777777"/>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sz="2400" dirty="0"/>
              </a:p>
            </p:txBody>
          </p:sp>
          <p:grpSp>
            <p:nvGrpSpPr>
              <p:cNvPr id="307" name="Group 12">
                <a:extLst>
                  <a:ext uri="{FF2B5EF4-FFF2-40B4-BE49-F238E27FC236}">
                    <a16:creationId xmlns:a16="http://schemas.microsoft.com/office/drawing/2014/main" id="{05A55561-3C4C-478C-89B7-0BAA29FF006A}"/>
                  </a:ext>
                </a:extLst>
              </p:cNvPr>
              <p:cNvGrpSpPr>
                <a:grpSpLocks/>
              </p:cNvGrpSpPr>
              <p:nvPr/>
            </p:nvGrpSpPr>
            <p:grpSpPr bwMode="auto">
              <a:xfrm>
                <a:off x="901379" y="2862395"/>
                <a:ext cx="4963400" cy="1730140"/>
                <a:chOff x="901379" y="2862395"/>
                <a:chExt cx="4963400" cy="1730140"/>
              </a:xfrm>
            </p:grpSpPr>
            <p:sp>
              <p:nvSpPr>
                <p:cNvPr id="308" name="Oval 307">
                  <a:extLst>
                    <a:ext uri="{FF2B5EF4-FFF2-40B4-BE49-F238E27FC236}">
                      <a16:creationId xmlns:a16="http://schemas.microsoft.com/office/drawing/2014/main" id="{F9497C1F-DC68-45C5-BCFD-3042D606E30A}"/>
                    </a:ext>
                  </a:extLst>
                </p:cNvPr>
                <p:cNvSpPr/>
                <p:nvPr/>
              </p:nvSpPr>
              <p:spPr>
                <a:xfrm>
                  <a:off x="901527" y="4496734"/>
                  <a:ext cx="91011" cy="95254"/>
                </a:xfrm>
                <a:prstGeom prst="ellipse">
                  <a:avLst/>
                </a:prstGeom>
                <a:solidFill>
                  <a:srgbClr val="777777"/>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309" name="Oval 308">
                  <a:extLst>
                    <a:ext uri="{FF2B5EF4-FFF2-40B4-BE49-F238E27FC236}">
                      <a16:creationId xmlns:a16="http://schemas.microsoft.com/office/drawing/2014/main" id="{63D4B27A-0FF3-41B8-A36A-920402DD1D39}"/>
                    </a:ext>
                  </a:extLst>
                </p:cNvPr>
                <p:cNvSpPr/>
                <p:nvPr/>
              </p:nvSpPr>
              <p:spPr>
                <a:xfrm>
                  <a:off x="1132229" y="3616166"/>
                  <a:ext cx="93127" cy="95254"/>
                </a:xfrm>
                <a:prstGeom prst="ellipse">
                  <a:avLst/>
                </a:prstGeom>
                <a:solidFill>
                  <a:srgbClr val="777777"/>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310" name="Oval 309">
                  <a:extLst>
                    <a:ext uri="{FF2B5EF4-FFF2-40B4-BE49-F238E27FC236}">
                      <a16:creationId xmlns:a16="http://schemas.microsoft.com/office/drawing/2014/main" id="{6DE0BDC6-DBAF-4080-9741-5E036E0B5935}"/>
                    </a:ext>
                  </a:extLst>
                </p:cNvPr>
                <p:cNvSpPr/>
                <p:nvPr/>
              </p:nvSpPr>
              <p:spPr>
                <a:xfrm>
                  <a:off x="1318483" y="3412958"/>
                  <a:ext cx="91010" cy="93137"/>
                </a:xfrm>
                <a:prstGeom prst="ellipse">
                  <a:avLst/>
                </a:prstGeom>
                <a:solidFill>
                  <a:srgbClr val="777777"/>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311" name="Oval 310">
                  <a:extLst>
                    <a:ext uri="{FF2B5EF4-FFF2-40B4-BE49-F238E27FC236}">
                      <a16:creationId xmlns:a16="http://schemas.microsoft.com/office/drawing/2014/main" id="{2B68FDC8-6A77-4893-A13C-6F5BC49EDCBD}"/>
                    </a:ext>
                  </a:extLst>
                </p:cNvPr>
                <p:cNvSpPr/>
                <p:nvPr/>
              </p:nvSpPr>
              <p:spPr>
                <a:xfrm>
                  <a:off x="1504738" y="3271136"/>
                  <a:ext cx="91010" cy="95253"/>
                </a:xfrm>
                <a:prstGeom prst="ellipse">
                  <a:avLst/>
                </a:prstGeom>
                <a:solidFill>
                  <a:srgbClr val="777777"/>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312" name="Oval 311">
                  <a:extLst>
                    <a:ext uri="{FF2B5EF4-FFF2-40B4-BE49-F238E27FC236}">
                      <a16:creationId xmlns:a16="http://schemas.microsoft.com/office/drawing/2014/main" id="{6D149EE3-9DF0-4F0B-999A-557B8EDFFA00}"/>
                    </a:ext>
                  </a:extLst>
                </p:cNvPr>
                <p:cNvSpPr/>
                <p:nvPr/>
              </p:nvSpPr>
              <p:spPr>
                <a:xfrm>
                  <a:off x="1690992" y="3002308"/>
                  <a:ext cx="91010" cy="95254"/>
                </a:xfrm>
                <a:prstGeom prst="ellipse">
                  <a:avLst/>
                </a:prstGeom>
                <a:solidFill>
                  <a:srgbClr val="777777"/>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313" name="Oval 312">
                  <a:extLst>
                    <a:ext uri="{FF2B5EF4-FFF2-40B4-BE49-F238E27FC236}">
                      <a16:creationId xmlns:a16="http://schemas.microsoft.com/office/drawing/2014/main" id="{3D41AB58-91A8-48BF-AF48-0C9D1E9F91E6}"/>
                    </a:ext>
                  </a:extLst>
                </p:cNvPr>
                <p:cNvSpPr/>
                <p:nvPr/>
              </p:nvSpPr>
              <p:spPr>
                <a:xfrm>
                  <a:off x="1877246" y="3063695"/>
                  <a:ext cx="91010" cy="95253"/>
                </a:xfrm>
                <a:prstGeom prst="ellipse">
                  <a:avLst/>
                </a:prstGeom>
                <a:solidFill>
                  <a:srgbClr val="777777"/>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314" name="Oval 313">
                  <a:extLst>
                    <a:ext uri="{FF2B5EF4-FFF2-40B4-BE49-F238E27FC236}">
                      <a16:creationId xmlns:a16="http://schemas.microsoft.com/office/drawing/2014/main" id="{DE66594E-2906-4EE0-910E-F87F1D5242D9}"/>
                    </a:ext>
                  </a:extLst>
                </p:cNvPr>
                <p:cNvSpPr/>
                <p:nvPr/>
              </p:nvSpPr>
              <p:spPr>
                <a:xfrm>
                  <a:off x="2061383" y="3065811"/>
                  <a:ext cx="93127" cy="93137"/>
                </a:xfrm>
                <a:prstGeom prst="ellipse">
                  <a:avLst/>
                </a:prstGeom>
                <a:solidFill>
                  <a:srgbClr val="777777"/>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315" name="Oval 314">
                  <a:extLst>
                    <a:ext uri="{FF2B5EF4-FFF2-40B4-BE49-F238E27FC236}">
                      <a16:creationId xmlns:a16="http://schemas.microsoft.com/office/drawing/2014/main" id="{11982856-0F26-41AA-9E4C-4D91879C4FC3}"/>
                    </a:ext>
                  </a:extLst>
                </p:cNvPr>
                <p:cNvSpPr/>
                <p:nvPr/>
              </p:nvSpPr>
              <p:spPr>
                <a:xfrm>
                  <a:off x="5773770" y="3000192"/>
                  <a:ext cx="91011" cy="95253"/>
                </a:xfrm>
                <a:prstGeom prst="ellipse">
                  <a:avLst/>
                </a:prstGeom>
                <a:solidFill>
                  <a:srgbClr val="777777"/>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316" name="Oval 315">
                  <a:extLst>
                    <a:ext uri="{FF2B5EF4-FFF2-40B4-BE49-F238E27FC236}">
                      <a16:creationId xmlns:a16="http://schemas.microsoft.com/office/drawing/2014/main" id="{8C322385-3A26-460C-8EE6-0CFCD6B5AF60}"/>
                    </a:ext>
                  </a:extLst>
                </p:cNvPr>
                <p:cNvSpPr/>
                <p:nvPr/>
              </p:nvSpPr>
              <p:spPr>
                <a:xfrm>
                  <a:off x="5399146" y="2862603"/>
                  <a:ext cx="91010" cy="95254"/>
                </a:xfrm>
                <a:prstGeom prst="ellipse">
                  <a:avLst/>
                </a:prstGeom>
                <a:solidFill>
                  <a:srgbClr val="777777"/>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317" name="Oval 316">
                  <a:extLst>
                    <a:ext uri="{FF2B5EF4-FFF2-40B4-BE49-F238E27FC236}">
                      <a16:creationId xmlns:a16="http://schemas.microsoft.com/office/drawing/2014/main" id="{18210E12-D1F7-4736-A68C-0BB2D62CB4C2}"/>
                    </a:ext>
                  </a:extLst>
                </p:cNvPr>
                <p:cNvSpPr/>
                <p:nvPr/>
              </p:nvSpPr>
              <p:spPr>
                <a:xfrm>
                  <a:off x="5024520" y="2862603"/>
                  <a:ext cx="91011" cy="95254"/>
                </a:xfrm>
                <a:prstGeom prst="ellipse">
                  <a:avLst/>
                </a:prstGeom>
                <a:solidFill>
                  <a:srgbClr val="777777"/>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318" name="Oval 317">
                  <a:extLst>
                    <a:ext uri="{FF2B5EF4-FFF2-40B4-BE49-F238E27FC236}">
                      <a16:creationId xmlns:a16="http://schemas.microsoft.com/office/drawing/2014/main" id="{601A4D17-FCD1-4701-96F2-F136B02EAAF9}"/>
                    </a:ext>
                  </a:extLst>
                </p:cNvPr>
                <p:cNvSpPr/>
                <p:nvPr/>
              </p:nvSpPr>
              <p:spPr>
                <a:xfrm>
                  <a:off x="4649896" y="2864720"/>
                  <a:ext cx="91010" cy="93137"/>
                </a:xfrm>
                <a:prstGeom prst="ellipse">
                  <a:avLst/>
                </a:prstGeom>
                <a:solidFill>
                  <a:srgbClr val="777777"/>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319" name="Oval 318">
                  <a:extLst>
                    <a:ext uri="{FF2B5EF4-FFF2-40B4-BE49-F238E27FC236}">
                      <a16:creationId xmlns:a16="http://schemas.microsoft.com/office/drawing/2014/main" id="{154FE35E-DD9E-4EEF-9729-F04E90AA71DC}"/>
                    </a:ext>
                  </a:extLst>
                </p:cNvPr>
                <p:cNvSpPr/>
                <p:nvPr/>
              </p:nvSpPr>
              <p:spPr>
                <a:xfrm>
                  <a:off x="4275270" y="2926106"/>
                  <a:ext cx="91011" cy="95254"/>
                </a:xfrm>
                <a:prstGeom prst="ellipse">
                  <a:avLst/>
                </a:prstGeom>
                <a:solidFill>
                  <a:srgbClr val="777777"/>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320" name="Oval 319">
                  <a:extLst>
                    <a:ext uri="{FF2B5EF4-FFF2-40B4-BE49-F238E27FC236}">
                      <a16:creationId xmlns:a16="http://schemas.microsoft.com/office/drawing/2014/main" id="{31AE9CAA-389B-4FC1-9AB5-C89E3C98DBFC}"/>
                    </a:ext>
                  </a:extLst>
                </p:cNvPr>
                <p:cNvSpPr/>
                <p:nvPr/>
              </p:nvSpPr>
              <p:spPr>
                <a:xfrm>
                  <a:off x="3900645" y="2862603"/>
                  <a:ext cx="93127" cy="95254"/>
                </a:xfrm>
                <a:prstGeom prst="ellipse">
                  <a:avLst/>
                </a:prstGeom>
                <a:solidFill>
                  <a:srgbClr val="777777"/>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321" name="Oval 320">
                  <a:extLst>
                    <a:ext uri="{FF2B5EF4-FFF2-40B4-BE49-F238E27FC236}">
                      <a16:creationId xmlns:a16="http://schemas.microsoft.com/office/drawing/2014/main" id="{2B09CF8C-BF45-4C9F-BEC2-0080412C5646}"/>
                    </a:ext>
                  </a:extLst>
                </p:cNvPr>
                <p:cNvSpPr/>
                <p:nvPr/>
              </p:nvSpPr>
              <p:spPr>
                <a:xfrm>
                  <a:off x="3526020" y="3000192"/>
                  <a:ext cx="93127" cy="93137"/>
                </a:xfrm>
                <a:prstGeom prst="ellipse">
                  <a:avLst/>
                </a:prstGeom>
                <a:solidFill>
                  <a:srgbClr val="777777"/>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322" name="Oval 321">
                  <a:extLst>
                    <a:ext uri="{FF2B5EF4-FFF2-40B4-BE49-F238E27FC236}">
                      <a16:creationId xmlns:a16="http://schemas.microsoft.com/office/drawing/2014/main" id="{F0608D40-6EAB-434F-8D31-D55118B9F695}"/>
                    </a:ext>
                  </a:extLst>
                </p:cNvPr>
                <p:cNvSpPr/>
                <p:nvPr/>
              </p:nvSpPr>
              <p:spPr>
                <a:xfrm>
                  <a:off x="3153511" y="3000192"/>
                  <a:ext cx="91011" cy="93137"/>
                </a:xfrm>
                <a:prstGeom prst="ellipse">
                  <a:avLst/>
                </a:prstGeom>
                <a:solidFill>
                  <a:srgbClr val="777777"/>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323" name="Oval 322">
                  <a:extLst>
                    <a:ext uri="{FF2B5EF4-FFF2-40B4-BE49-F238E27FC236}">
                      <a16:creationId xmlns:a16="http://schemas.microsoft.com/office/drawing/2014/main" id="{E6504FC8-7F89-4D9F-B234-08E5AEC9D2BE}"/>
                    </a:ext>
                  </a:extLst>
                </p:cNvPr>
                <p:cNvSpPr/>
                <p:nvPr/>
              </p:nvSpPr>
              <p:spPr>
                <a:xfrm>
                  <a:off x="2404261" y="3000192"/>
                  <a:ext cx="91011" cy="93137"/>
                </a:xfrm>
                <a:prstGeom prst="ellipse">
                  <a:avLst/>
                </a:prstGeom>
                <a:solidFill>
                  <a:srgbClr val="777777"/>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324" name="Oval 323">
                  <a:extLst>
                    <a:ext uri="{FF2B5EF4-FFF2-40B4-BE49-F238E27FC236}">
                      <a16:creationId xmlns:a16="http://schemas.microsoft.com/office/drawing/2014/main" id="{DB493074-6B74-4DF5-BD9B-19F1355EA7E6}"/>
                    </a:ext>
                  </a:extLst>
                </p:cNvPr>
                <p:cNvSpPr/>
                <p:nvPr/>
              </p:nvSpPr>
              <p:spPr>
                <a:xfrm>
                  <a:off x="2778886" y="2868954"/>
                  <a:ext cx="91010" cy="95253"/>
                </a:xfrm>
                <a:prstGeom prst="ellipse">
                  <a:avLst/>
                </a:prstGeom>
                <a:solidFill>
                  <a:srgbClr val="777777"/>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grpSp>
        </p:grpSp>
        <p:grpSp>
          <p:nvGrpSpPr>
            <p:cNvPr id="74" name="Group 11">
              <a:extLst>
                <a:ext uri="{FF2B5EF4-FFF2-40B4-BE49-F238E27FC236}">
                  <a16:creationId xmlns:a16="http://schemas.microsoft.com/office/drawing/2014/main" id="{F597BF72-9ABB-428B-8160-82761C5E19CB}"/>
                </a:ext>
              </a:extLst>
            </p:cNvPr>
            <p:cNvGrpSpPr>
              <a:grpSpLocks/>
            </p:cNvGrpSpPr>
            <p:nvPr/>
          </p:nvGrpSpPr>
          <p:grpSpPr bwMode="auto">
            <a:xfrm>
              <a:off x="800100" y="1819275"/>
              <a:ext cx="3722688" cy="1978025"/>
              <a:chOff x="901379" y="1953885"/>
              <a:chExt cx="4963400" cy="2638651"/>
            </a:xfrm>
          </p:grpSpPr>
          <p:grpSp>
            <p:nvGrpSpPr>
              <p:cNvPr id="187" name="Group 6">
                <a:extLst>
                  <a:ext uri="{FF2B5EF4-FFF2-40B4-BE49-F238E27FC236}">
                    <a16:creationId xmlns:a16="http://schemas.microsoft.com/office/drawing/2014/main" id="{1852B391-D086-40FF-AE36-4809217777E6}"/>
                  </a:ext>
                </a:extLst>
              </p:cNvPr>
              <p:cNvGrpSpPr>
                <a:grpSpLocks/>
              </p:cNvGrpSpPr>
              <p:nvPr/>
            </p:nvGrpSpPr>
            <p:grpSpPr bwMode="auto">
              <a:xfrm>
                <a:off x="1132903" y="1953885"/>
                <a:ext cx="4731876" cy="758418"/>
                <a:chOff x="1132903" y="1953885"/>
                <a:chExt cx="4731876" cy="758418"/>
              </a:xfrm>
            </p:grpSpPr>
            <p:grpSp>
              <p:nvGrpSpPr>
                <p:cNvPr id="241" name="Group 723">
                  <a:extLst>
                    <a:ext uri="{FF2B5EF4-FFF2-40B4-BE49-F238E27FC236}">
                      <a16:creationId xmlns:a16="http://schemas.microsoft.com/office/drawing/2014/main" id="{25214C5F-831B-48A5-9258-83E036909053}"/>
                    </a:ext>
                  </a:extLst>
                </p:cNvPr>
                <p:cNvGrpSpPr>
                  <a:grpSpLocks/>
                </p:cNvGrpSpPr>
                <p:nvPr/>
              </p:nvGrpSpPr>
              <p:grpSpPr bwMode="auto">
                <a:xfrm>
                  <a:off x="3152395" y="2157017"/>
                  <a:ext cx="91440" cy="275318"/>
                  <a:chOff x="4859481" y="2598848"/>
                  <a:chExt cx="73152" cy="154020"/>
                </a:xfrm>
              </p:grpSpPr>
              <p:cxnSp>
                <p:nvCxnSpPr>
                  <p:cNvPr id="302" name="Straight Connector 784">
                    <a:extLst>
                      <a:ext uri="{FF2B5EF4-FFF2-40B4-BE49-F238E27FC236}">
                        <a16:creationId xmlns:a16="http://schemas.microsoft.com/office/drawing/2014/main" id="{1EA11B22-87F8-461C-88B7-FA54D7A57AB1}"/>
                      </a:ext>
                    </a:extLst>
                  </p:cNvPr>
                  <p:cNvCxnSpPr>
                    <a:cxnSpLocks noChangeShapeType="1"/>
                  </p:cNvCxnSpPr>
                  <p:nvPr/>
                </p:nvCxnSpPr>
                <p:spPr bwMode="auto">
                  <a:xfrm>
                    <a:off x="4859481" y="2598848"/>
                    <a:ext cx="73152" cy="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cxnSp>
                <p:nvCxnSpPr>
                  <p:cNvPr id="303" name="Straight Connector 785">
                    <a:extLst>
                      <a:ext uri="{FF2B5EF4-FFF2-40B4-BE49-F238E27FC236}">
                        <a16:creationId xmlns:a16="http://schemas.microsoft.com/office/drawing/2014/main" id="{E36AAF95-52C8-4EAB-87B1-3EBA75CC872A}"/>
                      </a:ext>
                    </a:extLst>
                  </p:cNvPr>
                  <p:cNvCxnSpPr>
                    <a:cxnSpLocks noChangeShapeType="1"/>
                  </p:cNvCxnSpPr>
                  <p:nvPr/>
                </p:nvCxnSpPr>
                <p:spPr bwMode="auto">
                  <a:xfrm>
                    <a:off x="4859481" y="2752868"/>
                    <a:ext cx="73152" cy="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cxnSp>
                <p:nvCxnSpPr>
                  <p:cNvPr id="304" name="Straight Connector 786">
                    <a:extLst>
                      <a:ext uri="{FF2B5EF4-FFF2-40B4-BE49-F238E27FC236}">
                        <a16:creationId xmlns:a16="http://schemas.microsoft.com/office/drawing/2014/main" id="{AA5C10AF-63DD-4199-BC0B-14160A534EE4}"/>
                      </a:ext>
                    </a:extLst>
                  </p:cNvPr>
                  <p:cNvCxnSpPr>
                    <a:cxnSpLocks noChangeShapeType="1"/>
                  </p:cNvCxnSpPr>
                  <p:nvPr/>
                </p:nvCxnSpPr>
                <p:spPr bwMode="auto">
                  <a:xfrm flipV="1">
                    <a:off x="4896057" y="2598848"/>
                    <a:ext cx="0" cy="15402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grpSp>
            <p:grpSp>
              <p:nvGrpSpPr>
                <p:cNvPr id="242" name="Group 724">
                  <a:extLst>
                    <a:ext uri="{FF2B5EF4-FFF2-40B4-BE49-F238E27FC236}">
                      <a16:creationId xmlns:a16="http://schemas.microsoft.com/office/drawing/2014/main" id="{E7766E50-D858-4BA4-A1C1-8CDB159F1C76}"/>
                    </a:ext>
                  </a:extLst>
                </p:cNvPr>
                <p:cNvGrpSpPr>
                  <a:grpSpLocks/>
                </p:cNvGrpSpPr>
                <p:nvPr/>
              </p:nvGrpSpPr>
              <p:grpSpPr bwMode="auto">
                <a:xfrm>
                  <a:off x="2777974" y="2089786"/>
                  <a:ext cx="91440" cy="272845"/>
                  <a:chOff x="4859481" y="2598848"/>
                  <a:chExt cx="73152" cy="154020"/>
                </a:xfrm>
              </p:grpSpPr>
              <p:cxnSp>
                <p:nvCxnSpPr>
                  <p:cNvPr id="299" name="Straight Connector 781">
                    <a:extLst>
                      <a:ext uri="{FF2B5EF4-FFF2-40B4-BE49-F238E27FC236}">
                        <a16:creationId xmlns:a16="http://schemas.microsoft.com/office/drawing/2014/main" id="{3E1EFEA1-5C80-4F71-9C4A-83C085104962}"/>
                      </a:ext>
                    </a:extLst>
                  </p:cNvPr>
                  <p:cNvCxnSpPr>
                    <a:cxnSpLocks noChangeShapeType="1"/>
                  </p:cNvCxnSpPr>
                  <p:nvPr/>
                </p:nvCxnSpPr>
                <p:spPr bwMode="auto">
                  <a:xfrm>
                    <a:off x="4859481" y="2598848"/>
                    <a:ext cx="73152" cy="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cxnSp>
                <p:nvCxnSpPr>
                  <p:cNvPr id="300" name="Straight Connector 782">
                    <a:extLst>
                      <a:ext uri="{FF2B5EF4-FFF2-40B4-BE49-F238E27FC236}">
                        <a16:creationId xmlns:a16="http://schemas.microsoft.com/office/drawing/2014/main" id="{7DD2F5E5-83BA-4E16-9010-896BDA9A336A}"/>
                      </a:ext>
                    </a:extLst>
                  </p:cNvPr>
                  <p:cNvCxnSpPr>
                    <a:cxnSpLocks noChangeShapeType="1"/>
                  </p:cNvCxnSpPr>
                  <p:nvPr/>
                </p:nvCxnSpPr>
                <p:spPr bwMode="auto">
                  <a:xfrm>
                    <a:off x="4859481" y="2752868"/>
                    <a:ext cx="73152" cy="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cxnSp>
                <p:nvCxnSpPr>
                  <p:cNvPr id="301" name="Straight Connector 783">
                    <a:extLst>
                      <a:ext uri="{FF2B5EF4-FFF2-40B4-BE49-F238E27FC236}">
                        <a16:creationId xmlns:a16="http://schemas.microsoft.com/office/drawing/2014/main" id="{D8AF0372-1D67-4EFC-8762-5772300F268E}"/>
                      </a:ext>
                    </a:extLst>
                  </p:cNvPr>
                  <p:cNvCxnSpPr>
                    <a:cxnSpLocks noChangeShapeType="1"/>
                  </p:cNvCxnSpPr>
                  <p:nvPr/>
                </p:nvCxnSpPr>
                <p:spPr bwMode="auto">
                  <a:xfrm flipV="1">
                    <a:off x="4896057" y="2598848"/>
                    <a:ext cx="0" cy="15402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grpSp>
            <p:grpSp>
              <p:nvGrpSpPr>
                <p:cNvPr id="243" name="Group 725">
                  <a:extLst>
                    <a:ext uri="{FF2B5EF4-FFF2-40B4-BE49-F238E27FC236}">
                      <a16:creationId xmlns:a16="http://schemas.microsoft.com/office/drawing/2014/main" id="{C62D8AC7-054D-4FCC-8D04-653562DD86AE}"/>
                    </a:ext>
                  </a:extLst>
                </p:cNvPr>
                <p:cNvGrpSpPr>
                  <a:grpSpLocks/>
                </p:cNvGrpSpPr>
                <p:nvPr/>
              </p:nvGrpSpPr>
              <p:grpSpPr bwMode="auto">
                <a:xfrm>
                  <a:off x="2403553" y="2026351"/>
                  <a:ext cx="91440" cy="261702"/>
                  <a:chOff x="4859481" y="2598848"/>
                  <a:chExt cx="73152" cy="154020"/>
                </a:xfrm>
              </p:grpSpPr>
              <p:cxnSp>
                <p:nvCxnSpPr>
                  <p:cNvPr id="296" name="Straight Connector 778">
                    <a:extLst>
                      <a:ext uri="{FF2B5EF4-FFF2-40B4-BE49-F238E27FC236}">
                        <a16:creationId xmlns:a16="http://schemas.microsoft.com/office/drawing/2014/main" id="{0FA07E5C-793F-4150-B360-F35A96A5C9ED}"/>
                      </a:ext>
                    </a:extLst>
                  </p:cNvPr>
                  <p:cNvCxnSpPr>
                    <a:cxnSpLocks noChangeShapeType="1"/>
                  </p:cNvCxnSpPr>
                  <p:nvPr/>
                </p:nvCxnSpPr>
                <p:spPr bwMode="auto">
                  <a:xfrm>
                    <a:off x="4859481" y="2598848"/>
                    <a:ext cx="73152" cy="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cxnSp>
                <p:nvCxnSpPr>
                  <p:cNvPr id="297" name="Straight Connector 779">
                    <a:extLst>
                      <a:ext uri="{FF2B5EF4-FFF2-40B4-BE49-F238E27FC236}">
                        <a16:creationId xmlns:a16="http://schemas.microsoft.com/office/drawing/2014/main" id="{7C3B20C3-D1BC-4A29-AB22-B3C82F04E145}"/>
                      </a:ext>
                    </a:extLst>
                  </p:cNvPr>
                  <p:cNvCxnSpPr>
                    <a:cxnSpLocks noChangeShapeType="1"/>
                  </p:cNvCxnSpPr>
                  <p:nvPr/>
                </p:nvCxnSpPr>
                <p:spPr bwMode="auto">
                  <a:xfrm>
                    <a:off x="4859481" y="2752868"/>
                    <a:ext cx="73152" cy="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cxnSp>
                <p:nvCxnSpPr>
                  <p:cNvPr id="298" name="Straight Connector 780">
                    <a:extLst>
                      <a:ext uri="{FF2B5EF4-FFF2-40B4-BE49-F238E27FC236}">
                        <a16:creationId xmlns:a16="http://schemas.microsoft.com/office/drawing/2014/main" id="{1C14658C-28B0-4444-8F33-6F2E328FEAAA}"/>
                      </a:ext>
                    </a:extLst>
                  </p:cNvPr>
                  <p:cNvCxnSpPr>
                    <a:cxnSpLocks noChangeShapeType="1"/>
                  </p:cNvCxnSpPr>
                  <p:nvPr/>
                </p:nvCxnSpPr>
                <p:spPr bwMode="auto">
                  <a:xfrm flipV="1">
                    <a:off x="4896057" y="2598848"/>
                    <a:ext cx="0" cy="15402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grpSp>
            <p:grpSp>
              <p:nvGrpSpPr>
                <p:cNvPr id="244" name="Group 726">
                  <a:extLst>
                    <a:ext uri="{FF2B5EF4-FFF2-40B4-BE49-F238E27FC236}">
                      <a16:creationId xmlns:a16="http://schemas.microsoft.com/office/drawing/2014/main" id="{2C72C00D-538F-4D35-A9FD-D11D0E285E02}"/>
                    </a:ext>
                  </a:extLst>
                </p:cNvPr>
                <p:cNvGrpSpPr>
                  <a:grpSpLocks/>
                </p:cNvGrpSpPr>
                <p:nvPr/>
              </p:nvGrpSpPr>
              <p:grpSpPr bwMode="auto">
                <a:xfrm>
                  <a:off x="4650079" y="2090658"/>
                  <a:ext cx="91440" cy="276127"/>
                  <a:chOff x="4859481" y="2598848"/>
                  <a:chExt cx="73152" cy="154020"/>
                </a:xfrm>
              </p:grpSpPr>
              <p:cxnSp>
                <p:nvCxnSpPr>
                  <p:cNvPr id="293" name="Straight Connector 775">
                    <a:extLst>
                      <a:ext uri="{FF2B5EF4-FFF2-40B4-BE49-F238E27FC236}">
                        <a16:creationId xmlns:a16="http://schemas.microsoft.com/office/drawing/2014/main" id="{6ED5E45E-CDF7-4532-9A35-96194314A71E}"/>
                      </a:ext>
                    </a:extLst>
                  </p:cNvPr>
                  <p:cNvCxnSpPr>
                    <a:cxnSpLocks noChangeShapeType="1"/>
                  </p:cNvCxnSpPr>
                  <p:nvPr/>
                </p:nvCxnSpPr>
                <p:spPr bwMode="auto">
                  <a:xfrm>
                    <a:off x="4859481" y="2598848"/>
                    <a:ext cx="73152" cy="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cxnSp>
                <p:nvCxnSpPr>
                  <p:cNvPr id="294" name="Straight Connector 776">
                    <a:extLst>
                      <a:ext uri="{FF2B5EF4-FFF2-40B4-BE49-F238E27FC236}">
                        <a16:creationId xmlns:a16="http://schemas.microsoft.com/office/drawing/2014/main" id="{B45B2213-F760-442B-881B-D384C428B5C8}"/>
                      </a:ext>
                    </a:extLst>
                  </p:cNvPr>
                  <p:cNvCxnSpPr>
                    <a:cxnSpLocks noChangeShapeType="1"/>
                  </p:cNvCxnSpPr>
                  <p:nvPr/>
                </p:nvCxnSpPr>
                <p:spPr bwMode="auto">
                  <a:xfrm>
                    <a:off x="4859481" y="2752868"/>
                    <a:ext cx="73152" cy="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cxnSp>
                <p:nvCxnSpPr>
                  <p:cNvPr id="295" name="Straight Connector 777">
                    <a:extLst>
                      <a:ext uri="{FF2B5EF4-FFF2-40B4-BE49-F238E27FC236}">
                        <a16:creationId xmlns:a16="http://schemas.microsoft.com/office/drawing/2014/main" id="{6CC0313B-CA72-41B9-A188-936F16B13238}"/>
                      </a:ext>
                    </a:extLst>
                  </p:cNvPr>
                  <p:cNvCxnSpPr>
                    <a:cxnSpLocks noChangeShapeType="1"/>
                  </p:cNvCxnSpPr>
                  <p:nvPr/>
                </p:nvCxnSpPr>
                <p:spPr bwMode="auto">
                  <a:xfrm flipV="1">
                    <a:off x="4896057" y="2598848"/>
                    <a:ext cx="0" cy="15402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grpSp>
            <p:grpSp>
              <p:nvGrpSpPr>
                <p:cNvPr id="245" name="Group 727">
                  <a:extLst>
                    <a:ext uri="{FF2B5EF4-FFF2-40B4-BE49-F238E27FC236}">
                      <a16:creationId xmlns:a16="http://schemas.microsoft.com/office/drawing/2014/main" id="{E51CCB94-4A59-485A-A510-81547E3C31F2}"/>
                    </a:ext>
                  </a:extLst>
                </p:cNvPr>
                <p:cNvGrpSpPr>
                  <a:grpSpLocks/>
                </p:cNvGrpSpPr>
                <p:nvPr/>
              </p:nvGrpSpPr>
              <p:grpSpPr bwMode="auto">
                <a:xfrm>
                  <a:off x="5773339" y="2022076"/>
                  <a:ext cx="91440" cy="272815"/>
                  <a:chOff x="4859481" y="2598848"/>
                  <a:chExt cx="73152" cy="154020"/>
                </a:xfrm>
              </p:grpSpPr>
              <p:cxnSp>
                <p:nvCxnSpPr>
                  <p:cNvPr id="290" name="Straight Connector 772">
                    <a:extLst>
                      <a:ext uri="{FF2B5EF4-FFF2-40B4-BE49-F238E27FC236}">
                        <a16:creationId xmlns:a16="http://schemas.microsoft.com/office/drawing/2014/main" id="{A02A9318-EDD7-4C18-B1C7-BF201F48D188}"/>
                      </a:ext>
                    </a:extLst>
                  </p:cNvPr>
                  <p:cNvCxnSpPr>
                    <a:cxnSpLocks noChangeShapeType="1"/>
                  </p:cNvCxnSpPr>
                  <p:nvPr/>
                </p:nvCxnSpPr>
                <p:spPr bwMode="auto">
                  <a:xfrm>
                    <a:off x="4859481" y="2598848"/>
                    <a:ext cx="73152" cy="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cxnSp>
                <p:nvCxnSpPr>
                  <p:cNvPr id="291" name="Straight Connector 773">
                    <a:extLst>
                      <a:ext uri="{FF2B5EF4-FFF2-40B4-BE49-F238E27FC236}">
                        <a16:creationId xmlns:a16="http://schemas.microsoft.com/office/drawing/2014/main" id="{15829B68-BCFF-4EF2-B698-0A5989496F59}"/>
                      </a:ext>
                    </a:extLst>
                  </p:cNvPr>
                  <p:cNvCxnSpPr>
                    <a:cxnSpLocks noChangeShapeType="1"/>
                  </p:cNvCxnSpPr>
                  <p:nvPr/>
                </p:nvCxnSpPr>
                <p:spPr bwMode="auto">
                  <a:xfrm>
                    <a:off x="4859481" y="2752868"/>
                    <a:ext cx="73152" cy="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cxnSp>
                <p:nvCxnSpPr>
                  <p:cNvPr id="292" name="Straight Connector 774">
                    <a:extLst>
                      <a:ext uri="{FF2B5EF4-FFF2-40B4-BE49-F238E27FC236}">
                        <a16:creationId xmlns:a16="http://schemas.microsoft.com/office/drawing/2014/main" id="{E60F3651-ECC6-493B-B4F8-84475926DA90}"/>
                      </a:ext>
                    </a:extLst>
                  </p:cNvPr>
                  <p:cNvCxnSpPr>
                    <a:cxnSpLocks noChangeShapeType="1"/>
                  </p:cNvCxnSpPr>
                  <p:nvPr/>
                </p:nvCxnSpPr>
                <p:spPr bwMode="auto">
                  <a:xfrm flipV="1">
                    <a:off x="4896057" y="2598848"/>
                    <a:ext cx="0" cy="15402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grpSp>
            <p:grpSp>
              <p:nvGrpSpPr>
                <p:cNvPr id="246" name="Group 728">
                  <a:extLst>
                    <a:ext uri="{FF2B5EF4-FFF2-40B4-BE49-F238E27FC236}">
                      <a16:creationId xmlns:a16="http://schemas.microsoft.com/office/drawing/2014/main" id="{AE72873B-F48B-4F7B-ACBF-8DC07942FCE6}"/>
                    </a:ext>
                  </a:extLst>
                </p:cNvPr>
                <p:cNvGrpSpPr>
                  <a:grpSpLocks/>
                </p:cNvGrpSpPr>
                <p:nvPr/>
              </p:nvGrpSpPr>
              <p:grpSpPr bwMode="auto">
                <a:xfrm>
                  <a:off x="5398921" y="1953885"/>
                  <a:ext cx="91440" cy="275458"/>
                  <a:chOff x="4859481" y="2598848"/>
                  <a:chExt cx="73152" cy="154020"/>
                </a:xfrm>
              </p:grpSpPr>
              <p:cxnSp>
                <p:nvCxnSpPr>
                  <p:cNvPr id="287" name="Straight Connector 769">
                    <a:extLst>
                      <a:ext uri="{FF2B5EF4-FFF2-40B4-BE49-F238E27FC236}">
                        <a16:creationId xmlns:a16="http://schemas.microsoft.com/office/drawing/2014/main" id="{996FB38F-4407-40F4-ADEE-927DD042ADFC}"/>
                      </a:ext>
                    </a:extLst>
                  </p:cNvPr>
                  <p:cNvCxnSpPr>
                    <a:cxnSpLocks noChangeShapeType="1"/>
                  </p:cNvCxnSpPr>
                  <p:nvPr/>
                </p:nvCxnSpPr>
                <p:spPr bwMode="auto">
                  <a:xfrm>
                    <a:off x="4859481" y="2598848"/>
                    <a:ext cx="73152" cy="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cxnSp>
                <p:nvCxnSpPr>
                  <p:cNvPr id="288" name="Straight Connector 770">
                    <a:extLst>
                      <a:ext uri="{FF2B5EF4-FFF2-40B4-BE49-F238E27FC236}">
                        <a16:creationId xmlns:a16="http://schemas.microsoft.com/office/drawing/2014/main" id="{BC875A29-F316-48F2-872C-26B87A39B549}"/>
                      </a:ext>
                    </a:extLst>
                  </p:cNvPr>
                  <p:cNvCxnSpPr>
                    <a:cxnSpLocks noChangeShapeType="1"/>
                  </p:cNvCxnSpPr>
                  <p:nvPr/>
                </p:nvCxnSpPr>
                <p:spPr bwMode="auto">
                  <a:xfrm>
                    <a:off x="4859481" y="2752868"/>
                    <a:ext cx="73152" cy="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cxnSp>
                <p:nvCxnSpPr>
                  <p:cNvPr id="289" name="Straight Connector 771">
                    <a:extLst>
                      <a:ext uri="{FF2B5EF4-FFF2-40B4-BE49-F238E27FC236}">
                        <a16:creationId xmlns:a16="http://schemas.microsoft.com/office/drawing/2014/main" id="{47BE9555-787B-423F-AD38-E0F7A6D6E2C7}"/>
                      </a:ext>
                    </a:extLst>
                  </p:cNvPr>
                  <p:cNvCxnSpPr>
                    <a:cxnSpLocks noChangeShapeType="1"/>
                  </p:cNvCxnSpPr>
                  <p:nvPr/>
                </p:nvCxnSpPr>
                <p:spPr bwMode="auto">
                  <a:xfrm flipV="1">
                    <a:off x="4896057" y="2598848"/>
                    <a:ext cx="0" cy="15402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grpSp>
            <p:grpSp>
              <p:nvGrpSpPr>
                <p:cNvPr id="247" name="Group 729">
                  <a:extLst>
                    <a:ext uri="{FF2B5EF4-FFF2-40B4-BE49-F238E27FC236}">
                      <a16:creationId xmlns:a16="http://schemas.microsoft.com/office/drawing/2014/main" id="{33A9D15A-064D-47A6-9E48-F2EC83F71003}"/>
                    </a:ext>
                  </a:extLst>
                </p:cNvPr>
                <p:cNvGrpSpPr>
                  <a:grpSpLocks/>
                </p:cNvGrpSpPr>
                <p:nvPr/>
              </p:nvGrpSpPr>
              <p:grpSpPr bwMode="auto">
                <a:xfrm>
                  <a:off x="5024500" y="2087671"/>
                  <a:ext cx="91440" cy="279114"/>
                  <a:chOff x="4859481" y="2598848"/>
                  <a:chExt cx="73152" cy="154020"/>
                </a:xfrm>
              </p:grpSpPr>
              <p:cxnSp>
                <p:nvCxnSpPr>
                  <p:cNvPr id="284" name="Straight Connector 766">
                    <a:extLst>
                      <a:ext uri="{FF2B5EF4-FFF2-40B4-BE49-F238E27FC236}">
                        <a16:creationId xmlns:a16="http://schemas.microsoft.com/office/drawing/2014/main" id="{5A06C61B-216E-4EDE-B7DF-322F3815DDDB}"/>
                      </a:ext>
                    </a:extLst>
                  </p:cNvPr>
                  <p:cNvCxnSpPr>
                    <a:cxnSpLocks noChangeShapeType="1"/>
                  </p:cNvCxnSpPr>
                  <p:nvPr/>
                </p:nvCxnSpPr>
                <p:spPr bwMode="auto">
                  <a:xfrm>
                    <a:off x="4859481" y="2598848"/>
                    <a:ext cx="73152" cy="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cxnSp>
                <p:nvCxnSpPr>
                  <p:cNvPr id="285" name="Straight Connector 767">
                    <a:extLst>
                      <a:ext uri="{FF2B5EF4-FFF2-40B4-BE49-F238E27FC236}">
                        <a16:creationId xmlns:a16="http://schemas.microsoft.com/office/drawing/2014/main" id="{0D10A214-BAE0-4C60-827E-0FB630C7A4B4}"/>
                      </a:ext>
                    </a:extLst>
                  </p:cNvPr>
                  <p:cNvCxnSpPr>
                    <a:cxnSpLocks noChangeShapeType="1"/>
                  </p:cNvCxnSpPr>
                  <p:nvPr/>
                </p:nvCxnSpPr>
                <p:spPr bwMode="auto">
                  <a:xfrm>
                    <a:off x="4859481" y="2752868"/>
                    <a:ext cx="73152" cy="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cxnSp>
                <p:nvCxnSpPr>
                  <p:cNvPr id="286" name="Straight Connector 768">
                    <a:extLst>
                      <a:ext uri="{FF2B5EF4-FFF2-40B4-BE49-F238E27FC236}">
                        <a16:creationId xmlns:a16="http://schemas.microsoft.com/office/drawing/2014/main" id="{90E5A201-C82D-4564-ADF2-C75932C0A3D2}"/>
                      </a:ext>
                    </a:extLst>
                  </p:cNvPr>
                  <p:cNvCxnSpPr>
                    <a:cxnSpLocks noChangeShapeType="1"/>
                  </p:cNvCxnSpPr>
                  <p:nvPr/>
                </p:nvCxnSpPr>
                <p:spPr bwMode="auto">
                  <a:xfrm flipV="1">
                    <a:off x="4896057" y="2598848"/>
                    <a:ext cx="0" cy="15402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grpSp>
            <p:grpSp>
              <p:nvGrpSpPr>
                <p:cNvPr id="248" name="Group 730">
                  <a:extLst>
                    <a:ext uri="{FF2B5EF4-FFF2-40B4-BE49-F238E27FC236}">
                      <a16:creationId xmlns:a16="http://schemas.microsoft.com/office/drawing/2014/main" id="{F1D03456-13E4-4A52-AB81-996C013198E3}"/>
                    </a:ext>
                  </a:extLst>
                </p:cNvPr>
                <p:cNvGrpSpPr>
                  <a:grpSpLocks/>
                </p:cNvGrpSpPr>
                <p:nvPr/>
              </p:nvGrpSpPr>
              <p:grpSpPr bwMode="auto">
                <a:xfrm>
                  <a:off x="4275658" y="2026306"/>
                  <a:ext cx="91440" cy="272815"/>
                  <a:chOff x="4859481" y="2598848"/>
                  <a:chExt cx="73152" cy="154020"/>
                </a:xfrm>
              </p:grpSpPr>
              <p:cxnSp>
                <p:nvCxnSpPr>
                  <p:cNvPr id="281" name="Straight Connector 763">
                    <a:extLst>
                      <a:ext uri="{FF2B5EF4-FFF2-40B4-BE49-F238E27FC236}">
                        <a16:creationId xmlns:a16="http://schemas.microsoft.com/office/drawing/2014/main" id="{1251DD5A-979B-4A28-9D44-3B328C48E4D9}"/>
                      </a:ext>
                    </a:extLst>
                  </p:cNvPr>
                  <p:cNvCxnSpPr>
                    <a:cxnSpLocks noChangeShapeType="1"/>
                  </p:cNvCxnSpPr>
                  <p:nvPr/>
                </p:nvCxnSpPr>
                <p:spPr bwMode="auto">
                  <a:xfrm>
                    <a:off x="4859481" y="2598848"/>
                    <a:ext cx="73152" cy="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cxnSp>
                <p:nvCxnSpPr>
                  <p:cNvPr id="282" name="Straight Connector 764">
                    <a:extLst>
                      <a:ext uri="{FF2B5EF4-FFF2-40B4-BE49-F238E27FC236}">
                        <a16:creationId xmlns:a16="http://schemas.microsoft.com/office/drawing/2014/main" id="{A1DD3AE0-DFB0-47E5-A56F-CF43F575B380}"/>
                      </a:ext>
                    </a:extLst>
                  </p:cNvPr>
                  <p:cNvCxnSpPr>
                    <a:cxnSpLocks noChangeShapeType="1"/>
                  </p:cNvCxnSpPr>
                  <p:nvPr/>
                </p:nvCxnSpPr>
                <p:spPr bwMode="auto">
                  <a:xfrm>
                    <a:off x="4859481" y="2752868"/>
                    <a:ext cx="73152" cy="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cxnSp>
                <p:nvCxnSpPr>
                  <p:cNvPr id="283" name="Straight Connector 765">
                    <a:extLst>
                      <a:ext uri="{FF2B5EF4-FFF2-40B4-BE49-F238E27FC236}">
                        <a16:creationId xmlns:a16="http://schemas.microsoft.com/office/drawing/2014/main" id="{86719571-B7B5-4817-B656-F5870A1F834C}"/>
                      </a:ext>
                    </a:extLst>
                  </p:cNvPr>
                  <p:cNvCxnSpPr>
                    <a:cxnSpLocks noChangeShapeType="1"/>
                  </p:cNvCxnSpPr>
                  <p:nvPr/>
                </p:nvCxnSpPr>
                <p:spPr bwMode="auto">
                  <a:xfrm flipV="1">
                    <a:off x="4896057" y="2598848"/>
                    <a:ext cx="0" cy="15402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grpSp>
            <p:grpSp>
              <p:nvGrpSpPr>
                <p:cNvPr id="249" name="Group 731">
                  <a:extLst>
                    <a:ext uri="{FF2B5EF4-FFF2-40B4-BE49-F238E27FC236}">
                      <a16:creationId xmlns:a16="http://schemas.microsoft.com/office/drawing/2014/main" id="{BB244983-86E2-4CA7-998F-D90549AE2C34}"/>
                    </a:ext>
                  </a:extLst>
                </p:cNvPr>
                <p:cNvGrpSpPr>
                  <a:grpSpLocks/>
                </p:cNvGrpSpPr>
                <p:nvPr/>
              </p:nvGrpSpPr>
              <p:grpSpPr bwMode="auto">
                <a:xfrm>
                  <a:off x="3526816" y="2093710"/>
                  <a:ext cx="91440" cy="268847"/>
                  <a:chOff x="4859481" y="2598848"/>
                  <a:chExt cx="73152" cy="154020"/>
                </a:xfrm>
              </p:grpSpPr>
              <p:cxnSp>
                <p:nvCxnSpPr>
                  <p:cNvPr id="278" name="Straight Connector 760">
                    <a:extLst>
                      <a:ext uri="{FF2B5EF4-FFF2-40B4-BE49-F238E27FC236}">
                        <a16:creationId xmlns:a16="http://schemas.microsoft.com/office/drawing/2014/main" id="{AFE5F9CD-AE4F-4A22-8C05-55A36444A737}"/>
                      </a:ext>
                    </a:extLst>
                  </p:cNvPr>
                  <p:cNvCxnSpPr>
                    <a:cxnSpLocks noChangeShapeType="1"/>
                  </p:cNvCxnSpPr>
                  <p:nvPr/>
                </p:nvCxnSpPr>
                <p:spPr bwMode="auto">
                  <a:xfrm>
                    <a:off x="4859481" y="2598848"/>
                    <a:ext cx="73152" cy="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cxnSp>
                <p:nvCxnSpPr>
                  <p:cNvPr id="279" name="Straight Connector 761">
                    <a:extLst>
                      <a:ext uri="{FF2B5EF4-FFF2-40B4-BE49-F238E27FC236}">
                        <a16:creationId xmlns:a16="http://schemas.microsoft.com/office/drawing/2014/main" id="{05EA2EA7-B4B7-4C59-AC9F-EA1F8E61A0C5}"/>
                      </a:ext>
                    </a:extLst>
                  </p:cNvPr>
                  <p:cNvCxnSpPr>
                    <a:cxnSpLocks noChangeShapeType="1"/>
                  </p:cNvCxnSpPr>
                  <p:nvPr/>
                </p:nvCxnSpPr>
                <p:spPr bwMode="auto">
                  <a:xfrm>
                    <a:off x="4859481" y="2752868"/>
                    <a:ext cx="73152" cy="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cxnSp>
                <p:nvCxnSpPr>
                  <p:cNvPr id="280" name="Straight Connector 762">
                    <a:extLst>
                      <a:ext uri="{FF2B5EF4-FFF2-40B4-BE49-F238E27FC236}">
                        <a16:creationId xmlns:a16="http://schemas.microsoft.com/office/drawing/2014/main" id="{6E57E4D5-3179-48D2-83FA-88198E753920}"/>
                      </a:ext>
                    </a:extLst>
                  </p:cNvPr>
                  <p:cNvCxnSpPr>
                    <a:cxnSpLocks noChangeShapeType="1"/>
                  </p:cNvCxnSpPr>
                  <p:nvPr/>
                </p:nvCxnSpPr>
                <p:spPr bwMode="auto">
                  <a:xfrm flipV="1">
                    <a:off x="4896057" y="2598848"/>
                    <a:ext cx="0" cy="15402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grpSp>
            <p:grpSp>
              <p:nvGrpSpPr>
                <p:cNvPr id="250" name="Group 732">
                  <a:extLst>
                    <a:ext uri="{FF2B5EF4-FFF2-40B4-BE49-F238E27FC236}">
                      <a16:creationId xmlns:a16="http://schemas.microsoft.com/office/drawing/2014/main" id="{07A668CB-6C09-4B9B-A91F-44132CA4ACE1}"/>
                    </a:ext>
                  </a:extLst>
                </p:cNvPr>
                <p:cNvGrpSpPr>
                  <a:grpSpLocks/>
                </p:cNvGrpSpPr>
                <p:nvPr/>
              </p:nvGrpSpPr>
              <p:grpSpPr bwMode="auto">
                <a:xfrm>
                  <a:off x="2061922" y="2093834"/>
                  <a:ext cx="91440" cy="272951"/>
                  <a:chOff x="4859481" y="2598848"/>
                  <a:chExt cx="73152" cy="154020"/>
                </a:xfrm>
              </p:grpSpPr>
              <p:cxnSp>
                <p:nvCxnSpPr>
                  <p:cNvPr id="275" name="Straight Connector 757">
                    <a:extLst>
                      <a:ext uri="{FF2B5EF4-FFF2-40B4-BE49-F238E27FC236}">
                        <a16:creationId xmlns:a16="http://schemas.microsoft.com/office/drawing/2014/main" id="{318B5A80-B598-44AB-B416-2CCBF01C9572}"/>
                      </a:ext>
                    </a:extLst>
                  </p:cNvPr>
                  <p:cNvCxnSpPr>
                    <a:cxnSpLocks noChangeShapeType="1"/>
                  </p:cNvCxnSpPr>
                  <p:nvPr/>
                </p:nvCxnSpPr>
                <p:spPr bwMode="auto">
                  <a:xfrm>
                    <a:off x="4859481" y="2598848"/>
                    <a:ext cx="73152" cy="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cxnSp>
                <p:nvCxnSpPr>
                  <p:cNvPr id="276" name="Straight Connector 758">
                    <a:extLst>
                      <a:ext uri="{FF2B5EF4-FFF2-40B4-BE49-F238E27FC236}">
                        <a16:creationId xmlns:a16="http://schemas.microsoft.com/office/drawing/2014/main" id="{18C20EE7-000F-4ADA-8956-2BF4C9640011}"/>
                      </a:ext>
                    </a:extLst>
                  </p:cNvPr>
                  <p:cNvCxnSpPr>
                    <a:cxnSpLocks noChangeShapeType="1"/>
                  </p:cNvCxnSpPr>
                  <p:nvPr/>
                </p:nvCxnSpPr>
                <p:spPr bwMode="auto">
                  <a:xfrm>
                    <a:off x="4859481" y="2752868"/>
                    <a:ext cx="73152" cy="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cxnSp>
                <p:nvCxnSpPr>
                  <p:cNvPr id="277" name="Straight Connector 759">
                    <a:extLst>
                      <a:ext uri="{FF2B5EF4-FFF2-40B4-BE49-F238E27FC236}">
                        <a16:creationId xmlns:a16="http://schemas.microsoft.com/office/drawing/2014/main" id="{4885F1F4-CF64-4769-8DF7-40945C5CE551}"/>
                      </a:ext>
                    </a:extLst>
                  </p:cNvPr>
                  <p:cNvCxnSpPr>
                    <a:cxnSpLocks noChangeShapeType="1"/>
                  </p:cNvCxnSpPr>
                  <p:nvPr/>
                </p:nvCxnSpPr>
                <p:spPr bwMode="auto">
                  <a:xfrm flipV="1">
                    <a:off x="4896057" y="2598848"/>
                    <a:ext cx="0" cy="15402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grpSp>
            <p:grpSp>
              <p:nvGrpSpPr>
                <p:cNvPr id="251" name="Group 733">
                  <a:extLst>
                    <a:ext uri="{FF2B5EF4-FFF2-40B4-BE49-F238E27FC236}">
                      <a16:creationId xmlns:a16="http://schemas.microsoft.com/office/drawing/2014/main" id="{3C114970-FB92-4175-8188-A2678D242334}"/>
                    </a:ext>
                  </a:extLst>
                </p:cNvPr>
                <p:cNvGrpSpPr>
                  <a:grpSpLocks/>
                </p:cNvGrpSpPr>
                <p:nvPr/>
              </p:nvGrpSpPr>
              <p:grpSpPr bwMode="auto">
                <a:xfrm>
                  <a:off x="1876119" y="2093834"/>
                  <a:ext cx="91440" cy="272951"/>
                  <a:chOff x="4859481" y="2598848"/>
                  <a:chExt cx="73152" cy="154020"/>
                </a:xfrm>
              </p:grpSpPr>
              <p:cxnSp>
                <p:nvCxnSpPr>
                  <p:cNvPr id="272" name="Straight Connector 754">
                    <a:extLst>
                      <a:ext uri="{FF2B5EF4-FFF2-40B4-BE49-F238E27FC236}">
                        <a16:creationId xmlns:a16="http://schemas.microsoft.com/office/drawing/2014/main" id="{4DBC7F4C-AA7D-409E-A67F-F29FC8D3F920}"/>
                      </a:ext>
                    </a:extLst>
                  </p:cNvPr>
                  <p:cNvCxnSpPr>
                    <a:cxnSpLocks noChangeShapeType="1"/>
                  </p:cNvCxnSpPr>
                  <p:nvPr/>
                </p:nvCxnSpPr>
                <p:spPr bwMode="auto">
                  <a:xfrm>
                    <a:off x="4859481" y="2598848"/>
                    <a:ext cx="73152" cy="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cxnSp>
                <p:nvCxnSpPr>
                  <p:cNvPr id="273" name="Straight Connector 755">
                    <a:extLst>
                      <a:ext uri="{FF2B5EF4-FFF2-40B4-BE49-F238E27FC236}">
                        <a16:creationId xmlns:a16="http://schemas.microsoft.com/office/drawing/2014/main" id="{7886A318-D0FD-42CE-BCA4-EA05C38E4BE6}"/>
                      </a:ext>
                    </a:extLst>
                  </p:cNvPr>
                  <p:cNvCxnSpPr>
                    <a:cxnSpLocks noChangeShapeType="1"/>
                  </p:cNvCxnSpPr>
                  <p:nvPr/>
                </p:nvCxnSpPr>
                <p:spPr bwMode="auto">
                  <a:xfrm>
                    <a:off x="4859481" y="2752868"/>
                    <a:ext cx="73152" cy="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cxnSp>
                <p:nvCxnSpPr>
                  <p:cNvPr id="274" name="Straight Connector 756">
                    <a:extLst>
                      <a:ext uri="{FF2B5EF4-FFF2-40B4-BE49-F238E27FC236}">
                        <a16:creationId xmlns:a16="http://schemas.microsoft.com/office/drawing/2014/main" id="{5021DD28-C436-478D-96BC-C11F4CDF97B3}"/>
                      </a:ext>
                    </a:extLst>
                  </p:cNvPr>
                  <p:cNvCxnSpPr>
                    <a:cxnSpLocks noChangeShapeType="1"/>
                  </p:cNvCxnSpPr>
                  <p:nvPr/>
                </p:nvCxnSpPr>
                <p:spPr bwMode="auto">
                  <a:xfrm flipV="1">
                    <a:off x="4896057" y="2598848"/>
                    <a:ext cx="0" cy="15402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grpSp>
            <p:grpSp>
              <p:nvGrpSpPr>
                <p:cNvPr id="252" name="Group 734">
                  <a:extLst>
                    <a:ext uri="{FF2B5EF4-FFF2-40B4-BE49-F238E27FC236}">
                      <a16:creationId xmlns:a16="http://schemas.microsoft.com/office/drawing/2014/main" id="{4017B90B-EA0A-4117-A805-E810AF7C1156}"/>
                    </a:ext>
                  </a:extLst>
                </p:cNvPr>
                <p:cNvGrpSpPr>
                  <a:grpSpLocks/>
                </p:cNvGrpSpPr>
                <p:nvPr/>
              </p:nvGrpSpPr>
              <p:grpSpPr bwMode="auto">
                <a:xfrm>
                  <a:off x="1690315" y="2231278"/>
                  <a:ext cx="91440" cy="275065"/>
                  <a:chOff x="4859481" y="2598848"/>
                  <a:chExt cx="73152" cy="154020"/>
                </a:xfrm>
              </p:grpSpPr>
              <p:cxnSp>
                <p:nvCxnSpPr>
                  <p:cNvPr id="269" name="Straight Connector 751">
                    <a:extLst>
                      <a:ext uri="{FF2B5EF4-FFF2-40B4-BE49-F238E27FC236}">
                        <a16:creationId xmlns:a16="http://schemas.microsoft.com/office/drawing/2014/main" id="{47D828A1-3F49-477F-9D1B-F50780DE81DA}"/>
                      </a:ext>
                    </a:extLst>
                  </p:cNvPr>
                  <p:cNvCxnSpPr>
                    <a:cxnSpLocks noChangeShapeType="1"/>
                  </p:cNvCxnSpPr>
                  <p:nvPr/>
                </p:nvCxnSpPr>
                <p:spPr bwMode="auto">
                  <a:xfrm>
                    <a:off x="4859481" y="2598848"/>
                    <a:ext cx="73152" cy="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cxnSp>
                <p:nvCxnSpPr>
                  <p:cNvPr id="270" name="Straight Connector 752">
                    <a:extLst>
                      <a:ext uri="{FF2B5EF4-FFF2-40B4-BE49-F238E27FC236}">
                        <a16:creationId xmlns:a16="http://schemas.microsoft.com/office/drawing/2014/main" id="{15E27F3D-D2F9-4B4D-A8E0-2816476D0483}"/>
                      </a:ext>
                    </a:extLst>
                  </p:cNvPr>
                  <p:cNvCxnSpPr>
                    <a:cxnSpLocks noChangeShapeType="1"/>
                  </p:cNvCxnSpPr>
                  <p:nvPr/>
                </p:nvCxnSpPr>
                <p:spPr bwMode="auto">
                  <a:xfrm>
                    <a:off x="4859481" y="2752868"/>
                    <a:ext cx="73152" cy="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cxnSp>
                <p:nvCxnSpPr>
                  <p:cNvPr id="271" name="Straight Connector 753">
                    <a:extLst>
                      <a:ext uri="{FF2B5EF4-FFF2-40B4-BE49-F238E27FC236}">
                        <a16:creationId xmlns:a16="http://schemas.microsoft.com/office/drawing/2014/main" id="{A547AF69-8834-439D-AA06-B15C62999067}"/>
                      </a:ext>
                    </a:extLst>
                  </p:cNvPr>
                  <p:cNvCxnSpPr>
                    <a:cxnSpLocks noChangeShapeType="1"/>
                  </p:cNvCxnSpPr>
                  <p:nvPr/>
                </p:nvCxnSpPr>
                <p:spPr bwMode="auto">
                  <a:xfrm flipV="1">
                    <a:off x="4896057" y="2598848"/>
                    <a:ext cx="0" cy="15402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grpSp>
            <p:grpSp>
              <p:nvGrpSpPr>
                <p:cNvPr id="253" name="Group 735">
                  <a:extLst>
                    <a:ext uri="{FF2B5EF4-FFF2-40B4-BE49-F238E27FC236}">
                      <a16:creationId xmlns:a16="http://schemas.microsoft.com/office/drawing/2014/main" id="{DEEE8912-C651-49BE-A044-549E645FBCF0}"/>
                    </a:ext>
                  </a:extLst>
                </p:cNvPr>
                <p:cNvGrpSpPr>
                  <a:grpSpLocks/>
                </p:cNvGrpSpPr>
                <p:nvPr/>
              </p:nvGrpSpPr>
              <p:grpSpPr bwMode="auto">
                <a:xfrm>
                  <a:off x="1504511" y="2095949"/>
                  <a:ext cx="91440" cy="264493"/>
                  <a:chOff x="4859481" y="2598848"/>
                  <a:chExt cx="73152" cy="154020"/>
                </a:xfrm>
              </p:grpSpPr>
              <p:cxnSp>
                <p:nvCxnSpPr>
                  <p:cNvPr id="266" name="Straight Connector 748">
                    <a:extLst>
                      <a:ext uri="{FF2B5EF4-FFF2-40B4-BE49-F238E27FC236}">
                        <a16:creationId xmlns:a16="http://schemas.microsoft.com/office/drawing/2014/main" id="{C5411652-4ED2-4E2D-A6D8-A1967B71F5FD}"/>
                      </a:ext>
                    </a:extLst>
                  </p:cNvPr>
                  <p:cNvCxnSpPr>
                    <a:cxnSpLocks noChangeShapeType="1"/>
                  </p:cNvCxnSpPr>
                  <p:nvPr/>
                </p:nvCxnSpPr>
                <p:spPr bwMode="auto">
                  <a:xfrm>
                    <a:off x="4859481" y="2598848"/>
                    <a:ext cx="73152" cy="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cxnSp>
                <p:nvCxnSpPr>
                  <p:cNvPr id="267" name="Straight Connector 749">
                    <a:extLst>
                      <a:ext uri="{FF2B5EF4-FFF2-40B4-BE49-F238E27FC236}">
                        <a16:creationId xmlns:a16="http://schemas.microsoft.com/office/drawing/2014/main" id="{F4A49518-A2A1-4A74-B65E-598DD3E5CD70}"/>
                      </a:ext>
                    </a:extLst>
                  </p:cNvPr>
                  <p:cNvCxnSpPr>
                    <a:cxnSpLocks noChangeShapeType="1"/>
                  </p:cNvCxnSpPr>
                  <p:nvPr/>
                </p:nvCxnSpPr>
                <p:spPr bwMode="auto">
                  <a:xfrm>
                    <a:off x="4859481" y="2752868"/>
                    <a:ext cx="73152" cy="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cxnSp>
                <p:nvCxnSpPr>
                  <p:cNvPr id="268" name="Straight Connector 750">
                    <a:extLst>
                      <a:ext uri="{FF2B5EF4-FFF2-40B4-BE49-F238E27FC236}">
                        <a16:creationId xmlns:a16="http://schemas.microsoft.com/office/drawing/2014/main" id="{2F150DF4-DEF7-42E0-BB96-44E60811E973}"/>
                      </a:ext>
                    </a:extLst>
                  </p:cNvPr>
                  <p:cNvCxnSpPr>
                    <a:cxnSpLocks noChangeShapeType="1"/>
                  </p:cNvCxnSpPr>
                  <p:nvPr/>
                </p:nvCxnSpPr>
                <p:spPr bwMode="auto">
                  <a:xfrm flipV="1">
                    <a:off x="4896057" y="2598848"/>
                    <a:ext cx="0" cy="15402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grpSp>
            <p:grpSp>
              <p:nvGrpSpPr>
                <p:cNvPr id="254" name="Group 736">
                  <a:extLst>
                    <a:ext uri="{FF2B5EF4-FFF2-40B4-BE49-F238E27FC236}">
                      <a16:creationId xmlns:a16="http://schemas.microsoft.com/office/drawing/2014/main" id="{12718BF6-BA17-49A0-B9CD-2A0E9A092181}"/>
                    </a:ext>
                  </a:extLst>
                </p:cNvPr>
                <p:cNvGrpSpPr>
                  <a:grpSpLocks/>
                </p:cNvGrpSpPr>
                <p:nvPr/>
              </p:nvGrpSpPr>
              <p:grpSpPr bwMode="auto">
                <a:xfrm>
                  <a:off x="1318707" y="2364491"/>
                  <a:ext cx="91440" cy="275065"/>
                  <a:chOff x="4859481" y="2598848"/>
                  <a:chExt cx="73152" cy="154020"/>
                </a:xfrm>
              </p:grpSpPr>
              <p:cxnSp>
                <p:nvCxnSpPr>
                  <p:cNvPr id="263" name="Straight Connector 745">
                    <a:extLst>
                      <a:ext uri="{FF2B5EF4-FFF2-40B4-BE49-F238E27FC236}">
                        <a16:creationId xmlns:a16="http://schemas.microsoft.com/office/drawing/2014/main" id="{F64715DF-084E-436E-B4A2-B6C11268F5E2}"/>
                      </a:ext>
                    </a:extLst>
                  </p:cNvPr>
                  <p:cNvCxnSpPr>
                    <a:cxnSpLocks noChangeShapeType="1"/>
                  </p:cNvCxnSpPr>
                  <p:nvPr/>
                </p:nvCxnSpPr>
                <p:spPr bwMode="auto">
                  <a:xfrm>
                    <a:off x="4859481" y="2598848"/>
                    <a:ext cx="73152" cy="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cxnSp>
                <p:nvCxnSpPr>
                  <p:cNvPr id="264" name="Straight Connector 746">
                    <a:extLst>
                      <a:ext uri="{FF2B5EF4-FFF2-40B4-BE49-F238E27FC236}">
                        <a16:creationId xmlns:a16="http://schemas.microsoft.com/office/drawing/2014/main" id="{71FE17C1-4E6B-4A9A-8B3B-674ADFF51768}"/>
                      </a:ext>
                    </a:extLst>
                  </p:cNvPr>
                  <p:cNvCxnSpPr>
                    <a:cxnSpLocks noChangeShapeType="1"/>
                  </p:cNvCxnSpPr>
                  <p:nvPr/>
                </p:nvCxnSpPr>
                <p:spPr bwMode="auto">
                  <a:xfrm>
                    <a:off x="4859481" y="2752868"/>
                    <a:ext cx="73152" cy="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cxnSp>
                <p:nvCxnSpPr>
                  <p:cNvPr id="265" name="Straight Connector 747">
                    <a:extLst>
                      <a:ext uri="{FF2B5EF4-FFF2-40B4-BE49-F238E27FC236}">
                        <a16:creationId xmlns:a16="http://schemas.microsoft.com/office/drawing/2014/main" id="{62D88D71-7D4A-4A77-B849-1A7FEF81DD0B}"/>
                      </a:ext>
                    </a:extLst>
                  </p:cNvPr>
                  <p:cNvCxnSpPr>
                    <a:cxnSpLocks noChangeShapeType="1"/>
                  </p:cNvCxnSpPr>
                  <p:nvPr/>
                </p:nvCxnSpPr>
                <p:spPr bwMode="auto">
                  <a:xfrm flipV="1">
                    <a:off x="4896057" y="2598848"/>
                    <a:ext cx="0" cy="15402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grpSp>
            <p:grpSp>
              <p:nvGrpSpPr>
                <p:cNvPr id="255" name="Group 737">
                  <a:extLst>
                    <a:ext uri="{FF2B5EF4-FFF2-40B4-BE49-F238E27FC236}">
                      <a16:creationId xmlns:a16="http://schemas.microsoft.com/office/drawing/2014/main" id="{95B93C5C-0F24-4100-834D-D23379CAD204}"/>
                    </a:ext>
                  </a:extLst>
                </p:cNvPr>
                <p:cNvGrpSpPr>
                  <a:grpSpLocks/>
                </p:cNvGrpSpPr>
                <p:nvPr/>
              </p:nvGrpSpPr>
              <p:grpSpPr bwMode="auto">
                <a:xfrm>
                  <a:off x="1132903" y="2574681"/>
                  <a:ext cx="91440" cy="137622"/>
                  <a:chOff x="4859481" y="2598848"/>
                  <a:chExt cx="73152" cy="154020"/>
                </a:xfrm>
              </p:grpSpPr>
              <p:cxnSp>
                <p:nvCxnSpPr>
                  <p:cNvPr id="260" name="Straight Connector 742">
                    <a:extLst>
                      <a:ext uri="{FF2B5EF4-FFF2-40B4-BE49-F238E27FC236}">
                        <a16:creationId xmlns:a16="http://schemas.microsoft.com/office/drawing/2014/main" id="{221190EE-45F9-44FE-957B-033A5E5B9925}"/>
                      </a:ext>
                    </a:extLst>
                  </p:cNvPr>
                  <p:cNvCxnSpPr>
                    <a:cxnSpLocks noChangeShapeType="1"/>
                  </p:cNvCxnSpPr>
                  <p:nvPr/>
                </p:nvCxnSpPr>
                <p:spPr bwMode="auto">
                  <a:xfrm>
                    <a:off x="4859481" y="2598848"/>
                    <a:ext cx="73152" cy="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cxnSp>
                <p:nvCxnSpPr>
                  <p:cNvPr id="261" name="Straight Connector 743">
                    <a:extLst>
                      <a:ext uri="{FF2B5EF4-FFF2-40B4-BE49-F238E27FC236}">
                        <a16:creationId xmlns:a16="http://schemas.microsoft.com/office/drawing/2014/main" id="{2F0AD2A1-07BA-4437-8919-624C68293BA2}"/>
                      </a:ext>
                    </a:extLst>
                  </p:cNvPr>
                  <p:cNvCxnSpPr>
                    <a:cxnSpLocks noChangeShapeType="1"/>
                  </p:cNvCxnSpPr>
                  <p:nvPr/>
                </p:nvCxnSpPr>
                <p:spPr bwMode="auto">
                  <a:xfrm>
                    <a:off x="4859481" y="2752868"/>
                    <a:ext cx="73152" cy="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cxnSp>
                <p:nvCxnSpPr>
                  <p:cNvPr id="262" name="Straight Connector 744">
                    <a:extLst>
                      <a:ext uri="{FF2B5EF4-FFF2-40B4-BE49-F238E27FC236}">
                        <a16:creationId xmlns:a16="http://schemas.microsoft.com/office/drawing/2014/main" id="{A5A2E41B-919B-4B49-9E6E-8EE2AB7A9984}"/>
                      </a:ext>
                    </a:extLst>
                  </p:cNvPr>
                  <p:cNvCxnSpPr>
                    <a:cxnSpLocks noChangeShapeType="1"/>
                  </p:cNvCxnSpPr>
                  <p:nvPr/>
                </p:nvCxnSpPr>
                <p:spPr bwMode="auto">
                  <a:xfrm flipV="1">
                    <a:off x="4896057" y="2598848"/>
                    <a:ext cx="0" cy="15402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grpSp>
            <p:grpSp>
              <p:nvGrpSpPr>
                <p:cNvPr id="256" name="Group 738">
                  <a:extLst>
                    <a:ext uri="{FF2B5EF4-FFF2-40B4-BE49-F238E27FC236}">
                      <a16:creationId xmlns:a16="http://schemas.microsoft.com/office/drawing/2014/main" id="{610D3E19-6DFC-4ACD-81AE-F3DE3353269E}"/>
                    </a:ext>
                  </a:extLst>
                </p:cNvPr>
                <p:cNvGrpSpPr>
                  <a:grpSpLocks/>
                </p:cNvGrpSpPr>
                <p:nvPr/>
              </p:nvGrpSpPr>
              <p:grpSpPr bwMode="auto">
                <a:xfrm>
                  <a:off x="3901237" y="2091432"/>
                  <a:ext cx="91440" cy="271124"/>
                  <a:chOff x="4859481" y="2598848"/>
                  <a:chExt cx="73152" cy="154020"/>
                </a:xfrm>
              </p:grpSpPr>
              <p:cxnSp>
                <p:nvCxnSpPr>
                  <p:cNvPr id="257" name="Straight Connector 739">
                    <a:extLst>
                      <a:ext uri="{FF2B5EF4-FFF2-40B4-BE49-F238E27FC236}">
                        <a16:creationId xmlns:a16="http://schemas.microsoft.com/office/drawing/2014/main" id="{D69577E1-E592-4B8C-87D4-12A88E0A20BF}"/>
                      </a:ext>
                    </a:extLst>
                  </p:cNvPr>
                  <p:cNvCxnSpPr>
                    <a:cxnSpLocks noChangeShapeType="1"/>
                  </p:cNvCxnSpPr>
                  <p:nvPr/>
                </p:nvCxnSpPr>
                <p:spPr bwMode="auto">
                  <a:xfrm>
                    <a:off x="4859481" y="2598848"/>
                    <a:ext cx="73152" cy="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cxnSp>
                <p:nvCxnSpPr>
                  <p:cNvPr id="258" name="Straight Connector 740">
                    <a:extLst>
                      <a:ext uri="{FF2B5EF4-FFF2-40B4-BE49-F238E27FC236}">
                        <a16:creationId xmlns:a16="http://schemas.microsoft.com/office/drawing/2014/main" id="{76ECA476-8BF8-4398-9FDB-52860FC3803E}"/>
                      </a:ext>
                    </a:extLst>
                  </p:cNvPr>
                  <p:cNvCxnSpPr>
                    <a:cxnSpLocks noChangeShapeType="1"/>
                  </p:cNvCxnSpPr>
                  <p:nvPr/>
                </p:nvCxnSpPr>
                <p:spPr bwMode="auto">
                  <a:xfrm>
                    <a:off x="4859481" y="2752868"/>
                    <a:ext cx="73152" cy="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cxnSp>
                <p:nvCxnSpPr>
                  <p:cNvPr id="259" name="Straight Connector 741">
                    <a:extLst>
                      <a:ext uri="{FF2B5EF4-FFF2-40B4-BE49-F238E27FC236}">
                        <a16:creationId xmlns:a16="http://schemas.microsoft.com/office/drawing/2014/main" id="{8DDF6FAF-4670-4BA2-9868-788AC87380B6}"/>
                      </a:ext>
                    </a:extLst>
                  </p:cNvPr>
                  <p:cNvCxnSpPr>
                    <a:cxnSpLocks noChangeShapeType="1"/>
                  </p:cNvCxnSpPr>
                  <p:nvPr/>
                </p:nvCxnSpPr>
                <p:spPr bwMode="auto">
                  <a:xfrm flipV="1">
                    <a:off x="4896057" y="2598848"/>
                    <a:ext cx="0" cy="154020"/>
                  </a:xfrm>
                  <a:prstGeom prst="line">
                    <a:avLst/>
                  </a:prstGeom>
                  <a:noFill/>
                  <a:ln w="12700" algn="ctr">
                    <a:solidFill>
                      <a:srgbClr val="00B0F0"/>
                    </a:solidFill>
                    <a:round/>
                    <a:headEnd/>
                    <a:tailEnd/>
                  </a:ln>
                  <a:extLst>
                    <a:ext uri="{909E8E84-426E-40DD-AFC4-6F175D3DCCD1}">
                      <a14:hiddenFill xmlns:a14="http://schemas.microsoft.com/office/drawing/2010/main">
                        <a:noFill/>
                      </a14:hiddenFill>
                    </a:ext>
                  </a:extLst>
                </p:spPr>
              </p:cxnSp>
            </p:grpSp>
          </p:grpSp>
          <p:grpSp>
            <p:nvGrpSpPr>
              <p:cNvPr id="188" name="Group 7">
                <a:extLst>
                  <a:ext uri="{FF2B5EF4-FFF2-40B4-BE49-F238E27FC236}">
                    <a16:creationId xmlns:a16="http://schemas.microsoft.com/office/drawing/2014/main" id="{15D55827-CA4F-4123-A09F-65930ACF844D}"/>
                  </a:ext>
                </a:extLst>
              </p:cNvPr>
              <p:cNvGrpSpPr>
                <a:grpSpLocks/>
              </p:cNvGrpSpPr>
              <p:nvPr/>
            </p:nvGrpSpPr>
            <p:grpSpPr bwMode="auto">
              <a:xfrm>
                <a:off x="901379" y="2044381"/>
                <a:ext cx="4963400" cy="2548155"/>
                <a:chOff x="901379" y="2044381"/>
                <a:chExt cx="4963400" cy="2548155"/>
              </a:xfrm>
            </p:grpSpPr>
            <p:grpSp>
              <p:nvGrpSpPr>
                <p:cNvPr id="190" name="Group 672">
                  <a:extLst>
                    <a:ext uri="{FF2B5EF4-FFF2-40B4-BE49-F238E27FC236}">
                      <a16:creationId xmlns:a16="http://schemas.microsoft.com/office/drawing/2014/main" id="{337A0E76-5E4A-4053-8ABC-C0AE2B09C156}"/>
                    </a:ext>
                  </a:extLst>
                </p:cNvPr>
                <p:cNvGrpSpPr>
                  <a:grpSpLocks/>
                </p:cNvGrpSpPr>
                <p:nvPr/>
              </p:nvGrpSpPr>
              <p:grpSpPr bwMode="auto">
                <a:xfrm>
                  <a:off x="901379" y="4498070"/>
                  <a:ext cx="91440" cy="94466"/>
                  <a:chOff x="2465268" y="3084845"/>
                  <a:chExt cx="73152" cy="73153"/>
                </a:xfrm>
              </p:grpSpPr>
              <p:cxnSp>
                <p:nvCxnSpPr>
                  <p:cNvPr id="239" name="Straight Connector 721">
                    <a:extLst>
                      <a:ext uri="{FF2B5EF4-FFF2-40B4-BE49-F238E27FC236}">
                        <a16:creationId xmlns:a16="http://schemas.microsoft.com/office/drawing/2014/main" id="{9A17B2E8-6CBB-4A77-A1AE-D2C23C53D6CD}"/>
                      </a:ext>
                    </a:extLst>
                  </p:cNvPr>
                  <p:cNvCxnSpPr>
                    <a:cxnSpLocks noChangeShapeType="1"/>
                  </p:cNvCxnSpPr>
                  <p:nvPr/>
                </p:nvCxnSpPr>
                <p:spPr bwMode="auto">
                  <a:xfrm>
                    <a:off x="2465268" y="3084845"/>
                    <a:ext cx="73152" cy="7315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240" name="Straight Connector 722">
                    <a:extLst>
                      <a:ext uri="{FF2B5EF4-FFF2-40B4-BE49-F238E27FC236}">
                        <a16:creationId xmlns:a16="http://schemas.microsoft.com/office/drawing/2014/main" id="{FDF9FBD3-B9FD-4DBD-B5A8-BFA4FF864673}"/>
                      </a:ext>
                    </a:extLst>
                  </p:cNvPr>
                  <p:cNvCxnSpPr>
                    <a:cxnSpLocks noChangeShapeType="1"/>
                  </p:cNvCxnSpPr>
                  <p:nvPr/>
                </p:nvCxnSpPr>
                <p:spPr bwMode="auto">
                  <a:xfrm rot="-5400000">
                    <a:off x="2465268" y="3084846"/>
                    <a:ext cx="73152" cy="7315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grpSp>
            <p:grpSp>
              <p:nvGrpSpPr>
                <p:cNvPr id="191" name="Group 673">
                  <a:extLst>
                    <a:ext uri="{FF2B5EF4-FFF2-40B4-BE49-F238E27FC236}">
                      <a16:creationId xmlns:a16="http://schemas.microsoft.com/office/drawing/2014/main" id="{DC008870-F195-4F5D-9821-F1B25DFAF63B}"/>
                    </a:ext>
                  </a:extLst>
                </p:cNvPr>
                <p:cNvGrpSpPr>
                  <a:grpSpLocks/>
                </p:cNvGrpSpPr>
                <p:nvPr/>
              </p:nvGrpSpPr>
              <p:grpSpPr bwMode="auto">
                <a:xfrm>
                  <a:off x="1132903" y="2596259"/>
                  <a:ext cx="91440" cy="94466"/>
                  <a:chOff x="2472672" y="2515118"/>
                  <a:chExt cx="73152" cy="73152"/>
                </a:xfrm>
              </p:grpSpPr>
              <p:cxnSp>
                <p:nvCxnSpPr>
                  <p:cNvPr id="237" name="Straight Connector 719">
                    <a:extLst>
                      <a:ext uri="{FF2B5EF4-FFF2-40B4-BE49-F238E27FC236}">
                        <a16:creationId xmlns:a16="http://schemas.microsoft.com/office/drawing/2014/main" id="{B651935F-8974-421A-A6D9-E2375E77C3E1}"/>
                      </a:ext>
                    </a:extLst>
                  </p:cNvPr>
                  <p:cNvCxnSpPr>
                    <a:cxnSpLocks noChangeShapeType="1"/>
                  </p:cNvCxnSpPr>
                  <p:nvPr/>
                </p:nvCxnSpPr>
                <p:spPr bwMode="auto">
                  <a:xfrm>
                    <a:off x="2472672" y="2518442"/>
                    <a:ext cx="73152" cy="6650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238" name="Straight Connector 720">
                    <a:extLst>
                      <a:ext uri="{FF2B5EF4-FFF2-40B4-BE49-F238E27FC236}">
                        <a16:creationId xmlns:a16="http://schemas.microsoft.com/office/drawing/2014/main" id="{182407C3-BAED-443E-A76E-E60AE105858C}"/>
                      </a:ext>
                    </a:extLst>
                  </p:cNvPr>
                  <p:cNvCxnSpPr>
                    <a:cxnSpLocks noChangeShapeType="1"/>
                  </p:cNvCxnSpPr>
                  <p:nvPr/>
                </p:nvCxnSpPr>
                <p:spPr bwMode="auto">
                  <a:xfrm rot="-5400000">
                    <a:off x="2472672" y="2518443"/>
                    <a:ext cx="73152" cy="6650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grpSp>
            <p:grpSp>
              <p:nvGrpSpPr>
                <p:cNvPr id="192" name="Group 674">
                  <a:extLst>
                    <a:ext uri="{FF2B5EF4-FFF2-40B4-BE49-F238E27FC236}">
                      <a16:creationId xmlns:a16="http://schemas.microsoft.com/office/drawing/2014/main" id="{FE6188DB-3E29-4A62-971A-6C62630D8DBE}"/>
                    </a:ext>
                  </a:extLst>
                </p:cNvPr>
                <p:cNvGrpSpPr>
                  <a:grpSpLocks/>
                </p:cNvGrpSpPr>
                <p:nvPr/>
              </p:nvGrpSpPr>
              <p:grpSpPr bwMode="auto">
                <a:xfrm>
                  <a:off x="1318707" y="2454791"/>
                  <a:ext cx="91440" cy="94466"/>
                  <a:chOff x="2483778" y="2481799"/>
                  <a:chExt cx="73152" cy="73153"/>
                </a:xfrm>
              </p:grpSpPr>
              <p:cxnSp>
                <p:nvCxnSpPr>
                  <p:cNvPr id="235" name="Straight Connector 717">
                    <a:extLst>
                      <a:ext uri="{FF2B5EF4-FFF2-40B4-BE49-F238E27FC236}">
                        <a16:creationId xmlns:a16="http://schemas.microsoft.com/office/drawing/2014/main" id="{08E8DB08-D702-4348-A834-FF3D9F98DEB1}"/>
                      </a:ext>
                    </a:extLst>
                  </p:cNvPr>
                  <p:cNvCxnSpPr>
                    <a:cxnSpLocks noChangeShapeType="1"/>
                  </p:cNvCxnSpPr>
                  <p:nvPr/>
                </p:nvCxnSpPr>
                <p:spPr bwMode="auto">
                  <a:xfrm>
                    <a:off x="2483778" y="2481799"/>
                    <a:ext cx="73152" cy="7315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236" name="Straight Connector 718">
                    <a:extLst>
                      <a:ext uri="{FF2B5EF4-FFF2-40B4-BE49-F238E27FC236}">
                        <a16:creationId xmlns:a16="http://schemas.microsoft.com/office/drawing/2014/main" id="{51131E18-3ABF-444B-B420-A84515D5AAC0}"/>
                      </a:ext>
                    </a:extLst>
                  </p:cNvPr>
                  <p:cNvCxnSpPr>
                    <a:cxnSpLocks noChangeShapeType="1"/>
                  </p:cNvCxnSpPr>
                  <p:nvPr/>
                </p:nvCxnSpPr>
                <p:spPr bwMode="auto">
                  <a:xfrm rot="-5400000">
                    <a:off x="2483778" y="2481800"/>
                    <a:ext cx="73152" cy="7315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grpSp>
            <p:grpSp>
              <p:nvGrpSpPr>
                <p:cNvPr id="193" name="Group 675">
                  <a:extLst>
                    <a:ext uri="{FF2B5EF4-FFF2-40B4-BE49-F238E27FC236}">
                      <a16:creationId xmlns:a16="http://schemas.microsoft.com/office/drawing/2014/main" id="{EA6D657E-9180-4A6D-B71D-4E3B76EF6BE5}"/>
                    </a:ext>
                  </a:extLst>
                </p:cNvPr>
                <p:cNvGrpSpPr>
                  <a:grpSpLocks/>
                </p:cNvGrpSpPr>
                <p:nvPr/>
              </p:nvGrpSpPr>
              <p:grpSpPr bwMode="auto">
                <a:xfrm>
                  <a:off x="5773339" y="2111251"/>
                  <a:ext cx="91440" cy="94466"/>
                  <a:chOff x="2480076" y="2312692"/>
                  <a:chExt cx="73152" cy="73153"/>
                </a:xfrm>
              </p:grpSpPr>
              <p:cxnSp>
                <p:nvCxnSpPr>
                  <p:cNvPr id="233" name="Straight Connector 715">
                    <a:extLst>
                      <a:ext uri="{FF2B5EF4-FFF2-40B4-BE49-F238E27FC236}">
                        <a16:creationId xmlns:a16="http://schemas.microsoft.com/office/drawing/2014/main" id="{67D1E02E-236C-4733-8A6B-C73178BD5C94}"/>
                      </a:ext>
                    </a:extLst>
                  </p:cNvPr>
                  <p:cNvCxnSpPr>
                    <a:cxnSpLocks noChangeShapeType="1"/>
                  </p:cNvCxnSpPr>
                  <p:nvPr/>
                </p:nvCxnSpPr>
                <p:spPr bwMode="auto">
                  <a:xfrm>
                    <a:off x="2480076" y="2312692"/>
                    <a:ext cx="73152" cy="7315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234" name="Straight Connector 716">
                    <a:extLst>
                      <a:ext uri="{FF2B5EF4-FFF2-40B4-BE49-F238E27FC236}">
                        <a16:creationId xmlns:a16="http://schemas.microsoft.com/office/drawing/2014/main" id="{236DC5C7-4EF1-4B36-A4B4-FE6B413353F0}"/>
                      </a:ext>
                    </a:extLst>
                  </p:cNvPr>
                  <p:cNvCxnSpPr>
                    <a:cxnSpLocks noChangeShapeType="1"/>
                  </p:cNvCxnSpPr>
                  <p:nvPr/>
                </p:nvCxnSpPr>
                <p:spPr bwMode="auto">
                  <a:xfrm rot="-5400000">
                    <a:off x="2480076" y="2312693"/>
                    <a:ext cx="73152" cy="7315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grpSp>
            <p:grpSp>
              <p:nvGrpSpPr>
                <p:cNvPr id="194" name="Group 676">
                  <a:extLst>
                    <a:ext uri="{FF2B5EF4-FFF2-40B4-BE49-F238E27FC236}">
                      <a16:creationId xmlns:a16="http://schemas.microsoft.com/office/drawing/2014/main" id="{736474FD-93A4-4AEC-8480-71320B793218}"/>
                    </a:ext>
                  </a:extLst>
                </p:cNvPr>
                <p:cNvGrpSpPr>
                  <a:grpSpLocks/>
                </p:cNvGrpSpPr>
                <p:nvPr/>
              </p:nvGrpSpPr>
              <p:grpSpPr bwMode="auto">
                <a:xfrm>
                  <a:off x="5398921" y="2044381"/>
                  <a:ext cx="91440" cy="94466"/>
                  <a:chOff x="2480076" y="2312692"/>
                  <a:chExt cx="73152" cy="73153"/>
                </a:xfrm>
              </p:grpSpPr>
              <p:cxnSp>
                <p:nvCxnSpPr>
                  <p:cNvPr id="231" name="Straight Connector 713">
                    <a:extLst>
                      <a:ext uri="{FF2B5EF4-FFF2-40B4-BE49-F238E27FC236}">
                        <a16:creationId xmlns:a16="http://schemas.microsoft.com/office/drawing/2014/main" id="{6436AC68-4CDD-4CC2-BF67-A49511771A2D}"/>
                      </a:ext>
                    </a:extLst>
                  </p:cNvPr>
                  <p:cNvCxnSpPr>
                    <a:cxnSpLocks noChangeShapeType="1"/>
                  </p:cNvCxnSpPr>
                  <p:nvPr/>
                </p:nvCxnSpPr>
                <p:spPr bwMode="auto">
                  <a:xfrm>
                    <a:off x="2480076" y="2312692"/>
                    <a:ext cx="73152" cy="7315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232" name="Straight Connector 714">
                    <a:extLst>
                      <a:ext uri="{FF2B5EF4-FFF2-40B4-BE49-F238E27FC236}">
                        <a16:creationId xmlns:a16="http://schemas.microsoft.com/office/drawing/2014/main" id="{272AF793-BB43-4BD6-80AB-EE83A51980A1}"/>
                      </a:ext>
                    </a:extLst>
                  </p:cNvPr>
                  <p:cNvCxnSpPr>
                    <a:cxnSpLocks noChangeShapeType="1"/>
                  </p:cNvCxnSpPr>
                  <p:nvPr/>
                </p:nvCxnSpPr>
                <p:spPr bwMode="auto">
                  <a:xfrm rot="-5400000">
                    <a:off x="2480076" y="2312693"/>
                    <a:ext cx="73152" cy="7315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grpSp>
            <p:grpSp>
              <p:nvGrpSpPr>
                <p:cNvPr id="195" name="Group 677">
                  <a:extLst>
                    <a:ext uri="{FF2B5EF4-FFF2-40B4-BE49-F238E27FC236}">
                      <a16:creationId xmlns:a16="http://schemas.microsoft.com/office/drawing/2014/main" id="{82FEDEA5-A5CD-439E-93A8-C0005279C2A2}"/>
                    </a:ext>
                  </a:extLst>
                </p:cNvPr>
                <p:cNvGrpSpPr>
                  <a:grpSpLocks/>
                </p:cNvGrpSpPr>
                <p:nvPr/>
              </p:nvGrpSpPr>
              <p:grpSpPr bwMode="auto">
                <a:xfrm>
                  <a:off x="5024500" y="2179996"/>
                  <a:ext cx="91440" cy="94466"/>
                  <a:chOff x="2480076" y="2307012"/>
                  <a:chExt cx="73152" cy="73153"/>
                </a:xfrm>
              </p:grpSpPr>
              <p:cxnSp>
                <p:nvCxnSpPr>
                  <p:cNvPr id="229" name="Straight Connector 711">
                    <a:extLst>
                      <a:ext uri="{FF2B5EF4-FFF2-40B4-BE49-F238E27FC236}">
                        <a16:creationId xmlns:a16="http://schemas.microsoft.com/office/drawing/2014/main" id="{33C5DE84-1618-4552-A9F4-CA66B99C37DE}"/>
                      </a:ext>
                    </a:extLst>
                  </p:cNvPr>
                  <p:cNvCxnSpPr>
                    <a:cxnSpLocks noChangeShapeType="1"/>
                  </p:cNvCxnSpPr>
                  <p:nvPr/>
                </p:nvCxnSpPr>
                <p:spPr bwMode="auto">
                  <a:xfrm>
                    <a:off x="2480076" y="2307012"/>
                    <a:ext cx="73152" cy="7315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230" name="Straight Connector 712">
                    <a:extLst>
                      <a:ext uri="{FF2B5EF4-FFF2-40B4-BE49-F238E27FC236}">
                        <a16:creationId xmlns:a16="http://schemas.microsoft.com/office/drawing/2014/main" id="{325F0026-3330-4DEF-ADDC-F4C3EE55C144}"/>
                      </a:ext>
                    </a:extLst>
                  </p:cNvPr>
                  <p:cNvCxnSpPr>
                    <a:cxnSpLocks noChangeShapeType="1"/>
                  </p:cNvCxnSpPr>
                  <p:nvPr/>
                </p:nvCxnSpPr>
                <p:spPr bwMode="auto">
                  <a:xfrm rot="-5400000">
                    <a:off x="2480076" y="2307013"/>
                    <a:ext cx="73152" cy="7315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grpSp>
            <p:grpSp>
              <p:nvGrpSpPr>
                <p:cNvPr id="196" name="Group 678">
                  <a:extLst>
                    <a:ext uri="{FF2B5EF4-FFF2-40B4-BE49-F238E27FC236}">
                      <a16:creationId xmlns:a16="http://schemas.microsoft.com/office/drawing/2014/main" id="{26CF2EC5-E54C-45C9-9000-F7B9C72A55EB}"/>
                    </a:ext>
                  </a:extLst>
                </p:cNvPr>
                <p:cNvGrpSpPr>
                  <a:grpSpLocks/>
                </p:cNvGrpSpPr>
                <p:nvPr/>
              </p:nvGrpSpPr>
              <p:grpSpPr bwMode="auto">
                <a:xfrm>
                  <a:off x="4650079" y="2181488"/>
                  <a:ext cx="91440" cy="94466"/>
                  <a:chOff x="2480076" y="2313149"/>
                  <a:chExt cx="73152" cy="73153"/>
                </a:xfrm>
              </p:grpSpPr>
              <p:cxnSp>
                <p:nvCxnSpPr>
                  <p:cNvPr id="227" name="Straight Connector 709">
                    <a:extLst>
                      <a:ext uri="{FF2B5EF4-FFF2-40B4-BE49-F238E27FC236}">
                        <a16:creationId xmlns:a16="http://schemas.microsoft.com/office/drawing/2014/main" id="{87AC6B5A-0C62-477A-8936-F26C57E3356D}"/>
                      </a:ext>
                    </a:extLst>
                  </p:cNvPr>
                  <p:cNvCxnSpPr>
                    <a:cxnSpLocks noChangeShapeType="1"/>
                  </p:cNvCxnSpPr>
                  <p:nvPr/>
                </p:nvCxnSpPr>
                <p:spPr bwMode="auto">
                  <a:xfrm>
                    <a:off x="2480076" y="2313149"/>
                    <a:ext cx="73152" cy="7315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228" name="Straight Connector 710">
                    <a:extLst>
                      <a:ext uri="{FF2B5EF4-FFF2-40B4-BE49-F238E27FC236}">
                        <a16:creationId xmlns:a16="http://schemas.microsoft.com/office/drawing/2014/main" id="{E1799D6C-3F3B-4063-98C9-BC79CB459511}"/>
                      </a:ext>
                    </a:extLst>
                  </p:cNvPr>
                  <p:cNvCxnSpPr>
                    <a:cxnSpLocks noChangeShapeType="1"/>
                  </p:cNvCxnSpPr>
                  <p:nvPr/>
                </p:nvCxnSpPr>
                <p:spPr bwMode="auto">
                  <a:xfrm rot="-5400000">
                    <a:off x="2480076" y="2313150"/>
                    <a:ext cx="73152" cy="7315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grpSp>
            <p:grpSp>
              <p:nvGrpSpPr>
                <p:cNvPr id="197" name="Group 679">
                  <a:extLst>
                    <a:ext uri="{FF2B5EF4-FFF2-40B4-BE49-F238E27FC236}">
                      <a16:creationId xmlns:a16="http://schemas.microsoft.com/office/drawing/2014/main" id="{9E948C75-0386-4E71-A7D2-BBD5F4985E4A}"/>
                    </a:ext>
                  </a:extLst>
                </p:cNvPr>
                <p:cNvGrpSpPr>
                  <a:grpSpLocks/>
                </p:cNvGrpSpPr>
                <p:nvPr/>
              </p:nvGrpSpPr>
              <p:grpSpPr bwMode="auto">
                <a:xfrm>
                  <a:off x="4275658" y="2115480"/>
                  <a:ext cx="91440" cy="94466"/>
                  <a:chOff x="2499328" y="2304945"/>
                  <a:chExt cx="73152" cy="73153"/>
                </a:xfrm>
              </p:grpSpPr>
              <p:cxnSp>
                <p:nvCxnSpPr>
                  <p:cNvPr id="225" name="Straight Connector 707">
                    <a:extLst>
                      <a:ext uri="{FF2B5EF4-FFF2-40B4-BE49-F238E27FC236}">
                        <a16:creationId xmlns:a16="http://schemas.microsoft.com/office/drawing/2014/main" id="{70CFD7A6-A9F9-44B7-B0C9-B4138CFD18C7}"/>
                      </a:ext>
                    </a:extLst>
                  </p:cNvPr>
                  <p:cNvCxnSpPr>
                    <a:cxnSpLocks noChangeShapeType="1"/>
                  </p:cNvCxnSpPr>
                  <p:nvPr/>
                </p:nvCxnSpPr>
                <p:spPr bwMode="auto">
                  <a:xfrm>
                    <a:off x="2499328" y="2304945"/>
                    <a:ext cx="73152" cy="7315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226" name="Straight Connector 708">
                    <a:extLst>
                      <a:ext uri="{FF2B5EF4-FFF2-40B4-BE49-F238E27FC236}">
                        <a16:creationId xmlns:a16="http://schemas.microsoft.com/office/drawing/2014/main" id="{72F01212-F3C0-4999-818E-98106C82EFA6}"/>
                      </a:ext>
                    </a:extLst>
                  </p:cNvPr>
                  <p:cNvCxnSpPr>
                    <a:cxnSpLocks noChangeShapeType="1"/>
                  </p:cNvCxnSpPr>
                  <p:nvPr/>
                </p:nvCxnSpPr>
                <p:spPr bwMode="auto">
                  <a:xfrm rot="-5400000">
                    <a:off x="2499328" y="2304946"/>
                    <a:ext cx="73152" cy="7315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grpSp>
            <p:grpSp>
              <p:nvGrpSpPr>
                <p:cNvPr id="198" name="Group 680">
                  <a:extLst>
                    <a:ext uri="{FF2B5EF4-FFF2-40B4-BE49-F238E27FC236}">
                      <a16:creationId xmlns:a16="http://schemas.microsoft.com/office/drawing/2014/main" id="{626097AB-90F1-4501-AE65-70B994E41FC4}"/>
                    </a:ext>
                  </a:extLst>
                </p:cNvPr>
                <p:cNvGrpSpPr>
                  <a:grpSpLocks/>
                </p:cNvGrpSpPr>
                <p:nvPr/>
              </p:nvGrpSpPr>
              <p:grpSpPr bwMode="auto">
                <a:xfrm>
                  <a:off x="3901237" y="2179760"/>
                  <a:ext cx="91440" cy="94466"/>
                  <a:chOff x="2480076" y="2320243"/>
                  <a:chExt cx="73152" cy="73153"/>
                </a:xfrm>
              </p:grpSpPr>
              <p:cxnSp>
                <p:nvCxnSpPr>
                  <p:cNvPr id="223" name="Straight Connector 705">
                    <a:extLst>
                      <a:ext uri="{FF2B5EF4-FFF2-40B4-BE49-F238E27FC236}">
                        <a16:creationId xmlns:a16="http://schemas.microsoft.com/office/drawing/2014/main" id="{30A81CCA-69C1-4D6C-8543-394BA7C086C1}"/>
                      </a:ext>
                    </a:extLst>
                  </p:cNvPr>
                  <p:cNvCxnSpPr>
                    <a:cxnSpLocks noChangeShapeType="1"/>
                  </p:cNvCxnSpPr>
                  <p:nvPr/>
                </p:nvCxnSpPr>
                <p:spPr bwMode="auto">
                  <a:xfrm>
                    <a:off x="2480076" y="2320243"/>
                    <a:ext cx="73152" cy="7315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224" name="Straight Connector 706">
                    <a:extLst>
                      <a:ext uri="{FF2B5EF4-FFF2-40B4-BE49-F238E27FC236}">
                        <a16:creationId xmlns:a16="http://schemas.microsoft.com/office/drawing/2014/main" id="{4EED1520-D7DA-48E5-81EC-1EA82E47B008}"/>
                      </a:ext>
                    </a:extLst>
                  </p:cNvPr>
                  <p:cNvCxnSpPr>
                    <a:cxnSpLocks noChangeShapeType="1"/>
                  </p:cNvCxnSpPr>
                  <p:nvPr/>
                </p:nvCxnSpPr>
                <p:spPr bwMode="auto">
                  <a:xfrm rot="-5400000">
                    <a:off x="2480076" y="2320244"/>
                    <a:ext cx="73152" cy="7315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grpSp>
            <p:grpSp>
              <p:nvGrpSpPr>
                <p:cNvPr id="199" name="Group 681">
                  <a:extLst>
                    <a:ext uri="{FF2B5EF4-FFF2-40B4-BE49-F238E27FC236}">
                      <a16:creationId xmlns:a16="http://schemas.microsoft.com/office/drawing/2014/main" id="{10BD0411-A85E-47B9-9F7F-20CE4C2DC6CA}"/>
                    </a:ext>
                  </a:extLst>
                </p:cNvPr>
                <p:cNvGrpSpPr>
                  <a:grpSpLocks/>
                </p:cNvGrpSpPr>
                <p:nvPr/>
              </p:nvGrpSpPr>
              <p:grpSpPr bwMode="auto">
                <a:xfrm>
                  <a:off x="3526816" y="2180901"/>
                  <a:ext cx="91440" cy="94466"/>
                  <a:chOff x="2480076" y="2320243"/>
                  <a:chExt cx="73152" cy="73153"/>
                </a:xfrm>
              </p:grpSpPr>
              <p:cxnSp>
                <p:nvCxnSpPr>
                  <p:cNvPr id="221" name="Straight Connector 703">
                    <a:extLst>
                      <a:ext uri="{FF2B5EF4-FFF2-40B4-BE49-F238E27FC236}">
                        <a16:creationId xmlns:a16="http://schemas.microsoft.com/office/drawing/2014/main" id="{8B2DE2A1-D9E8-40AC-B3AB-A29C7F0AB551}"/>
                      </a:ext>
                    </a:extLst>
                  </p:cNvPr>
                  <p:cNvCxnSpPr>
                    <a:cxnSpLocks noChangeShapeType="1"/>
                  </p:cNvCxnSpPr>
                  <p:nvPr/>
                </p:nvCxnSpPr>
                <p:spPr bwMode="auto">
                  <a:xfrm>
                    <a:off x="2480076" y="2320243"/>
                    <a:ext cx="73152" cy="7315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222" name="Straight Connector 704">
                    <a:extLst>
                      <a:ext uri="{FF2B5EF4-FFF2-40B4-BE49-F238E27FC236}">
                        <a16:creationId xmlns:a16="http://schemas.microsoft.com/office/drawing/2014/main" id="{D84FDEDD-05A5-453D-9F95-1EE7CF758F6D}"/>
                      </a:ext>
                    </a:extLst>
                  </p:cNvPr>
                  <p:cNvCxnSpPr>
                    <a:cxnSpLocks noChangeShapeType="1"/>
                  </p:cNvCxnSpPr>
                  <p:nvPr/>
                </p:nvCxnSpPr>
                <p:spPr bwMode="auto">
                  <a:xfrm rot="-5400000">
                    <a:off x="2480076" y="2320244"/>
                    <a:ext cx="73152" cy="7315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grpSp>
            <p:grpSp>
              <p:nvGrpSpPr>
                <p:cNvPr id="200" name="Group 682">
                  <a:extLst>
                    <a:ext uri="{FF2B5EF4-FFF2-40B4-BE49-F238E27FC236}">
                      <a16:creationId xmlns:a16="http://schemas.microsoft.com/office/drawing/2014/main" id="{2AF0480C-D3EA-4F39-A96E-CCAC4BE064D9}"/>
                    </a:ext>
                  </a:extLst>
                </p:cNvPr>
                <p:cNvGrpSpPr>
                  <a:grpSpLocks/>
                </p:cNvGrpSpPr>
                <p:nvPr/>
              </p:nvGrpSpPr>
              <p:grpSpPr bwMode="auto">
                <a:xfrm>
                  <a:off x="3152395" y="2247443"/>
                  <a:ext cx="91440" cy="94466"/>
                  <a:chOff x="2460824" y="2367416"/>
                  <a:chExt cx="73152" cy="73153"/>
                </a:xfrm>
              </p:grpSpPr>
              <p:cxnSp>
                <p:nvCxnSpPr>
                  <p:cNvPr id="219" name="Straight Connector 701">
                    <a:extLst>
                      <a:ext uri="{FF2B5EF4-FFF2-40B4-BE49-F238E27FC236}">
                        <a16:creationId xmlns:a16="http://schemas.microsoft.com/office/drawing/2014/main" id="{3EC4CD58-84EC-4793-805D-AB2CF08A50ED}"/>
                      </a:ext>
                    </a:extLst>
                  </p:cNvPr>
                  <p:cNvCxnSpPr>
                    <a:cxnSpLocks noChangeShapeType="1"/>
                  </p:cNvCxnSpPr>
                  <p:nvPr/>
                </p:nvCxnSpPr>
                <p:spPr bwMode="auto">
                  <a:xfrm>
                    <a:off x="2460824" y="2367416"/>
                    <a:ext cx="73152" cy="7315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220" name="Straight Connector 702">
                    <a:extLst>
                      <a:ext uri="{FF2B5EF4-FFF2-40B4-BE49-F238E27FC236}">
                        <a16:creationId xmlns:a16="http://schemas.microsoft.com/office/drawing/2014/main" id="{86CAF38E-5C9C-447B-9DEA-3948F9ADF69F}"/>
                      </a:ext>
                    </a:extLst>
                  </p:cNvPr>
                  <p:cNvCxnSpPr>
                    <a:cxnSpLocks noChangeShapeType="1"/>
                  </p:cNvCxnSpPr>
                  <p:nvPr/>
                </p:nvCxnSpPr>
                <p:spPr bwMode="auto">
                  <a:xfrm rot="-5400000">
                    <a:off x="2460824" y="2367417"/>
                    <a:ext cx="73152" cy="7315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grpSp>
            <p:grpSp>
              <p:nvGrpSpPr>
                <p:cNvPr id="201" name="Group 683">
                  <a:extLst>
                    <a:ext uri="{FF2B5EF4-FFF2-40B4-BE49-F238E27FC236}">
                      <a16:creationId xmlns:a16="http://schemas.microsoft.com/office/drawing/2014/main" id="{B689274E-21AF-4B9C-B159-C90BF5BB774A}"/>
                    </a:ext>
                  </a:extLst>
                </p:cNvPr>
                <p:cNvGrpSpPr>
                  <a:grpSpLocks/>
                </p:cNvGrpSpPr>
                <p:nvPr/>
              </p:nvGrpSpPr>
              <p:grpSpPr bwMode="auto">
                <a:xfrm>
                  <a:off x="2777974" y="2178975"/>
                  <a:ext cx="91440" cy="94466"/>
                  <a:chOff x="2461566" y="2352118"/>
                  <a:chExt cx="73152" cy="73153"/>
                </a:xfrm>
              </p:grpSpPr>
              <p:cxnSp>
                <p:nvCxnSpPr>
                  <p:cNvPr id="217" name="Straight Connector 699">
                    <a:extLst>
                      <a:ext uri="{FF2B5EF4-FFF2-40B4-BE49-F238E27FC236}">
                        <a16:creationId xmlns:a16="http://schemas.microsoft.com/office/drawing/2014/main" id="{FED9B8D4-B4F0-4200-813B-F8289F0B9DF0}"/>
                      </a:ext>
                    </a:extLst>
                  </p:cNvPr>
                  <p:cNvCxnSpPr>
                    <a:cxnSpLocks noChangeShapeType="1"/>
                  </p:cNvCxnSpPr>
                  <p:nvPr/>
                </p:nvCxnSpPr>
                <p:spPr bwMode="auto">
                  <a:xfrm>
                    <a:off x="2461566" y="2352118"/>
                    <a:ext cx="73152" cy="7315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218" name="Straight Connector 700">
                    <a:extLst>
                      <a:ext uri="{FF2B5EF4-FFF2-40B4-BE49-F238E27FC236}">
                        <a16:creationId xmlns:a16="http://schemas.microsoft.com/office/drawing/2014/main" id="{A4E9CE57-6000-4CBA-ADDE-B87F53796A28}"/>
                      </a:ext>
                    </a:extLst>
                  </p:cNvPr>
                  <p:cNvCxnSpPr>
                    <a:cxnSpLocks noChangeShapeType="1"/>
                  </p:cNvCxnSpPr>
                  <p:nvPr/>
                </p:nvCxnSpPr>
                <p:spPr bwMode="auto">
                  <a:xfrm rot="-5400000">
                    <a:off x="2461566" y="2352119"/>
                    <a:ext cx="73152" cy="7315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grpSp>
            <p:grpSp>
              <p:nvGrpSpPr>
                <p:cNvPr id="202" name="Group 684">
                  <a:extLst>
                    <a:ext uri="{FF2B5EF4-FFF2-40B4-BE49-F238E27FC236}">
                      <a16:creationId xmlns:a16="http://schemas.microsoft.com/office/drawing/2014/main" id="{62F0325F-1B8E-434C-BC1E-ACDC12D36F00}"/>
                    </a:ext>
                  </a:extLst>
                </p:cNvPr>
                <p:cNvGrpSpPr>
                  <a:grpSpLocks/>
                </p:cNvGrpSpPr>
                <p:nvPr/>
              </p:nvGrpSpPr>
              <p:grpSpPr bwMode="auto">
                <a:xfrm>
                  <a:off x="2403553" y="2109969"/>
                  <a:ext cx="91440" cy="94466"/>
                  <a:chOff x="2486213" y="2319223"/>
                  <a:chExt cx="73152" cy="73153"/>
                </a:xfrm>
              </p:grpSpPr>
              <p:cxnSp>
                <p:nvCxnSpPr>
                  <p:cNvPr id="215" name="Straight Connector 697">
                    <a:extLst>
                      <a:ext uri="{FF2B5EF4-FFF2-40B4-BE49-F238E27FC236}">
                        <a16:creationId xmlns:a16="http://schemas.microsoft.com/office/drawing/2014/main" id="{3E883926-A582-4B73-951F-D2641CC46935}"/>
                      </a:ext>
                    </a:extLst>
                  </p:cNvPr>
                  <p:cNvCxnSpPr>
                    <a:cxnSpLocks noChangeShapeType="1"/>
                  </p:cNvCxnSpPr>
                  <p:nvPr/>
                </p:nvCxnSpPr>
                <p:spPr bwMode="auto">
                  <a:xfrm>
                    <a:off x="2486213" y="2319223"/>
                    <a:ext cx="73152" cy="7315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216" name="Straight Connector 698">
                    <a:extLst>
                      <a:ext uri="{FF2B5EF4-FFF2-40B4-BE49-F238E27FC236}">
                        <a16:creationId xmlns:a16="http://schemas.microsoft.com/office/drawing/2014/main" id="{5ED5EF1B-6D9D-4BDE-A1A6-07BCCC051AAC}"/>
                      </a:ext>
                    </a:extLst>
                  </p:cNvPr>
                  <p:cNvCxnSpPr>
                    <a:cxnSpLocks noChangeShapeType="1"/>
                  </p:cNvCxnSpPr>
                  <p:nvPr/>
                </p:nvCxnSpPr>
                <p:spPr bwMode="auto">
                  <a:xfrm rot="-5400000">
                    <a:off x="2486213" y="2319224"/>
                    <a:ext cx="73152" cy="7315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grpSp>
            <p:grpSp>
              <p:nvGrpSpPr>
                <p:cNvPr id="203" name="Group 685">
                  <a:extLst>
                    <a:ext uri="{FF2B5EF4-FFF2-40B4-BE49-F238E27FC236}">
                      <a16:creationId xmlns:a16="http://schemas.microsoft.com/office/drawing/2014/main" id="{612977A1-E27D-4882-8A65-FE0AC97A17BC}"/>
                    </a:ext>
                  </a:extLst>
                </p:cNvPr>
                <p:cNvGrpSpPr>
                  <a:grpSpLocks/>
                </p:cNvGrpSpPr>
                <p:nvPr/>
              </p:nvGrpSpPr>
              <p:grpSpPr bwMode="auto">
                <a:xfrm>
                  <a:off x="2061922" y="2183077"/>
                  <a:ext cx="91440" cy="94466"/>
                  <a:chOff x="2480076" y="2340727"/>
                  <a:chExt cx="73152" cy="73153"/>
                </a:xfrm>
              </p:grpSpPr>
              <p:cxnSp>
                <p:nvCxnSpPr>
                  <p:cNvPr id="213" name="Straight Connector 695">
                    <a:extLst>
                      <a:ext uri="{FF2B5EF4-FFF2-40B4-BE49-F238E27FC236}">
                        <a16:creationId xmlns:a16="http://schemas.microsoft.com/office/drawing/2014/main" id="{FA3D9641-03AC-436B-8F6B-3A76E45581F2}"/>
                      </a:ext>
                    </a:extLst>
                  </p:cNvPr>
                  <p:cNvCxnSpPr>
                    <a:cxnSpLocks noChangeShapeType="1"/>
                  </p:cNvCxnSpPr>
                  <p:nvPr/>
                </p:nvCxnSpPr>
                <p:spPr bwMode="auto">
                  <a:xfrm>
                    <a:off x="2480076" y="2340727"/>
                    <a:ext cx="73152" cy="7315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214" name="Straight Connector 696">
                    <a:extLst>
                      <a:ext uri="{FF2B5EF4-FFF2-40B4-BE49-F238E27FC236}">
                        <a16:creationId xmlns:a16="http://schemas.microsoft.com/office/drawing/2014/main" id="{35B0C99F-80A2-4314-90B7-826CA750EBC8}"/>
                      </a:ext>
                    </a:extLst>
                  </p:cNvPr>
                  <p:cNvCxnSpPr>
                    <a:cxnSpLocks noChangeShapeType="1"/>
                  </p:cNvCxnSpPr>
                  <p:nvPr/>
                </p:nvCxnSpPr>
                <p:spPr bwMode="auto">
                  <a:xfrm rot="-5400000">
                    <a:off x="2480076" y="2340728"/>
                    <a:ext cx="73152" cy="7315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grpSp>
            <p:grpSp>
              <p:nvGrpSpPr>
                <p:cNvPr id="204" name="Group 686">
                  <a:extLst>
                    <a:ext uri="{FF2B5EF4-FFF2-40B4-BE49-F238E27FC236}">
                      <a16:creationId xmlns:a16="http://schemas.microsoft.com/office/drawing/2014/main" id="{6555515A-E8C9-467B-8322-781CCC89BC0C}"/>
                    </a:ext>
                  </a:extLst>
                </p:cNvPr>
                <p:cNvGrpSpPr>
                  <a:grpSpLocks/>
                </p:cNvGrpSpPr>
                <p:nvPr/>
              </p:nvGrpSpPr>
              <p:grpSpPr bwMode="auto">
                <a:xfrm>
                  <a:off x="1876119" y="2183077"/>
                  <a:ext cx="91440" cy="94466"/>
                  <a:chOff x="2480076" y="2352111"/>
                  <a:chExt cx="73152" cy="73153"/>
                </a:xfrm>
              </p:grpSpPr>
              <p:cxnSp>
                <p:nvCxnSpPr>
                  <p:cNvPr id="211" name="Straight Connector 693">
                    <a:extLst>
                      <a:ext uri="{FF2B5EF4-FFF2-40B4-BE49-F238E27FC236}">
                        <a16:creationId xmlns:a16="http://schemas.microsoft.com/office/drawing/2014/main" id="{B8A34A22-109A-47B7-BE6C-0AB5A512E3A8}"/>
                      </a:ext>
                    </a:extLst>
                  </p:cNvPr>
                  <p:cNvCxnSpPr>
                    <a:cxnSpLocks noChangeShapeType="1"/>
                  </p:cNvCxnSpPr>
                  <p:nvPr/>
                </p:nvCxnSpPr>
                <p:spPr bwMode="auto">
                  <a:xfrm>
                    <a:off x="2480076" y="2352111"/>
                    <a:ext cx="73152" cy="7315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212" name="Straight Connector 694">
                    <a:extLst>
                      <a:ext uri="{FF2B5EF4-FFF2-40B4-BE49-F238E27FC236}">
                        <a16:creationId xmlns:a16="http://schemas.microsoft.com/office/drawing/2014/main" id="{DC9AC3C9-783D-49E2-ADE5-B6AECBEBC9EE}"/>
                      </a:ext>
                    </a:extLst>
                  </p:cNvPr>
                  <p:cNvCxnSpPr>
                    <a:cxnSpLocks noChangeShapeType="1"/>
                  </p:cNvCxnSpPr>
                  <p:nvPr/>
                </p:nvCxnSpPr>
                <p:spPr bwMode="auto">
                  <a:xfrm rot="-5400000">
                    <a:off x="2480076" y="2352112"/>
                    <a:ext cx="73152" cy="7315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grpSp>
            <p:grpSp>
              <p:nvGrpSpPr>
                <p:cNvPr id="205" name="Group 687">
                  <a:extLst>
                    <a:ext uri="{FF2B5EF4-FFF2-40B4-BE49-F238E27FC236}">
                      <a16:creationId xmlns:a16="http://schemas.microsoft.com/office/drawing/2014/main" id="{0A3B3457-6C84-4D03-AE32-E243161A2DBD}"/>
                    </a:ext>
                  </a:extLst>
                </p:cNvPr>
                <p:cNvGrpSpPr>
                  <a:grpSpLocks/>
                </p:cNvGrpSpPr>
                <p:nvPr/>
              </p:nvGrpSpPr>
              <p:grpSpPr bwMode="auto">
                <a:xfrm>
                  <a:off x="1690315" y="2321578"/>
                  <a:ext cx="91440" cy="94466"/>
                  <a:chOff x="2480076" y="2371508"/>
                  <a:chExt cx="73152" cy="73153"/>
                </a:xfrm>
              </p:grpSpPr>
              <p:cxnSp>
                <p:nvCxnSpPr>
                  <p:cNvPr id="209" name="Straight Connector 691">
                    <a:extLst>
                      <a:ext uri="{FF2B5EF4-FFF2-40B4-BE49-F238E27FC236}">
                        <a16:creationId xmlns:a16="http://schemas.microsoft.com/office/drawing/2014/main" id="{19362D2D-0AC7-4039-92F3-2FD9007696BC}"/>
                      </a:ext>
                    </a:extLst>
                  </p:cNvPr>
                  <p:cNvCxnSpPr>
                    <a:cxnSpLocks noChangeShapeType="1"/>
                  </p:cNvCxnSpPr>
                  <p:nvPr/>
                </p:nvCxnSpPr>
                <p:spPr bwMode="auto">
                  <a:xfrm>
                    <a:off x="2480076" y="2371508"/>
                    <a:ext cx="73152" cy="7315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210" name="Straight Connector 692">
                    <a:extLst>
                      <a:ext uri="{FF2B5EF4-FFF2-40B4-BE49-F238E27FC236}">
                        <a16:creationId xmlns:a16="http://schemas.microsoft.com/office/drawing/2014/main" id="{71CBC65C-E48D-4193-8E74-7D6CB0DEC7E0}"/>
                      </a:ext>
                    </a:extLst>
                  </p:cNvPr>
                  <p:cNvCxnSpPr>
                    <a:cxnSpLocks noChangeShapeType="1"/>
                  </p:cNvCxnSpPr>
                  <p:nvPr/>
                </p:nvCxnSpPr>
                <p:spPr bwMode="auto">
                  <a:xfrm rot="-5400000">
                    <a:off x="2480076" y="2371509"/>
                    <a:ext cx="73152" cy="7315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grpSp>
            <p:grpSp>
              <p:nvGrpSpPr>
                <p:cNvPr id="206" name="Group 688">
                  <a:extLst>
                    <a:ext uri="{FF2B5EF4-FFF2-40B4-BE49-F238E27FC236}">
                      <a16:creationId xmlns:a16="http://schemas.microsoft.com/office/drawing/2014/main" id="{F01C4A87-99BB-4909-974F-24CA4C772E5C}"/>
                    </a:ext>
                  </a:extLst>
                </p:cNvPr>
                <p:cNvGrpSpPr>
                  <a:grpSpLocks/>
                </p:cNvGrpSpPr>
                <p:nvPr/>
              </p:nvGrpSpPr>
              <p:grpSpPr bwMode="auto">
                <a:xfrm>
                  <a:off x="1504511" y="2180962"/>
                  <a:ext cx="91440" cy="94466"/>
                  <a:chOff x="2480076" y="2341994"/>
                  <a:chExt cx="73152" cy="73153"/>
                </a:xfrm>
              </p:grpSpPr>
              <p:cxnSp>
                <p:nvCxnSpPr>
                  <p:cNvPr id="207" name="Straight Connector 689">
                    <a:extLst>
                      <a:ext uri="{FF2B5EF4-FFF2-40B4-BE49-F238E27FC236}">
                        <a16:creationId xmlns:a16="http://schemas.microsoft.com/office/drawing/2014/main" id="{D18F1ED2-1292-4701-9BBD-CE89E3745127}"/>
                      </a:ext>
                    </a:extLst>
                  </p:cNvPr>
                  <p:cNvCxnSpPr>
                    <a:cxnSpLocks noChangeShapeType="1"/>
                  </p:cNvCxnSpPr>
                  <p:nvPr/>
                </p:nvCxnSpPr>
                <p:spPr bwMode="auto">
                  <a:xfrm>
                    <a:off x="2480076" y="2341994"/>
                    <a:ext cx="73152" cy="7315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208" name="Straight Connector 690">
                    <a:extLst>
                      <a:ext uri="{FF2B5EF4-FFF2-40B4-BE49-F238E27FC236}">
                        <a16:creationId xmlns:a16="http://schemas.microsoft.com/office/drawing/2014/main" id="{C98ABE5B-DABC-4263-AD83-24E5EF546033}"/>
                      </a:ext>
                    </a:extLst>
                  </p:cNvPr>
                  <p:cNvCxnSpPr>
                    <a:cxnSpLocks noChangeShapeType="1"/>
                  </p:cNvCxnSpPr>
                  <p:nvPr/>
                </p:nvCxnSpPr>
                <p:spPr bwMode="auto">
                  <a:xfrm rot="-5400000">
                    <a:off x="2480076" y="2341995"/>
                    <a:ext cx="73152" cy="73152"/>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grpSp>
          </p:grpSp>
          <p:sp>
            <p:nvSpPr>
              <p:cNvPr id="189" name="Freeform: Shape 671">
                <a:extLst>
                  <a:ext uri="{FF2B5EF4-FFF2-40B4-BE49-F238E27FC236}">
                    <a16:creationId xmlns:a16="http://schemas.microsoft.com/office/drawing/2014/main" id="{5842F163-C7D1-430E-82BD-972C9FD1E80F}"/>
                  </a:ext>
                </a:extLst>
              </p:cNvPr>
              <p:cNvSpPr>
                <a:spLocks/>
              </p:cNvSpPr>
              <p:nvPr/>
            </p:nvSpPr>
            <p:spPr bwMode="auto">
              <a:xfrm>
                <a:off x="945227" y="2094015"/>
                <a:ext cx="4873832" cy="2459868"/>
              </a:xfrm>
              <a:custGeom>
                <a:avLst/>
                <a:gdLst>
                  <a:gd name="T0" fmla="*/ 0 w 6057265"/>
                  <a:gd name="T1" fmla="*/ 16089397 h 2216150"/>
                  <a:gd name="T2" fmla="*/ 4466 w 6057265"/>
                  <a:gd name="T3" fmla="*/ 3618464 h 2216150"/>
                  <a:gd name="T4" fmla="*/ 7995 w 6057265"/>
                  <a:gd name="T5" fmla="*/ 2655450 h 2216150"/>
                  <a:gd name="T6" fmla="*/ 11795 w 6057265"/>
                  <a:gd name="T7" fmla="*/ 861576 h 2216150"/>
                  <a:gd name="T8" fmla="*/ 15630 w 6057265"/>
                  <a:gd name="T9" fmla="*/ 1742633 h 2216150"/>
                  <a:gd name="T10" fmla="*/ 19276 w 6057265"/>
                  <a:gd name="T11" fmla="*/ 845539 h 2216150"/>
                  <a:gd name="T12" fmla="*/ 22876 w 6057265"/>
                  <a:gd name="T13" fmla="*/ 865348 h 2216150"/>
                  <a:gd name="T14" fmla="*/ 30475 w 6057265"/>
                  <a:gd name="T15" fmla="*/ 422766 h 2216150"/>
                  <a:gd name="T16" fmla="*/ 37755 w 6057265"/>
                  <a:gd name="T17" fmla="*/ 885151 h 2216150"/>
                  <a:gd name="T18" fmla="*/ 45140 w 6057265"/>
                  <a:gd name="T19" fmla="*/ 1277892 h 2216150"/>
                  <a:gd name="T20" fmla="*/ 52818 w 6057265"/>
                  <a:gd name="T21" fmla="*/ 873207 h 2216150"/>
                  <a:gd name="T22" fmla="*/ 60151 w 6057265"/>
                  <a:gd name="T23" fmla="*/ 894367 h 2216150"/>
                  <a:gd name="T24" fmla="*/ 67735 w 6057265"/>
                  <a:gd name="T25" fmla="*/ 402960 h 2216150"/>
                  <a:gd name="T26" fmla="*/ 75165 w 6057265"/>
                  <a:gd name="T27" fmla="*/ 893007 h 2216150"/>
                  <a:gd name="T28" fmla="*/ 82507 w 6057265"/>
                  <a:gd name="T29" fmla="*/ 839045 h 2216150"/>
                  <a:gd name="T30" fmla="*/ 89947 w 6057265"/>
                  <a:gd name="T31" fmla="*/ 0 h 2216150"/>
                  <a:gd name="T32" fmla="*/ 97400 w 6057265"/>
                  <a:gd name="T33" fmla="*/ 424133 h 2216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57265" h="2216150">
                    <a:moveTo>
                      <a:pt x="0" y="2216150"/>
                    </a:moveTo>
                    <a:lnTo>
                      <a:pt x="277702" y="498406"/>
                    </a:lnTo>
                    <a:lnTo>
                      <a:pt x="497205" y="365760"/>
                    </a:lnTo>
                    <a:lnTo>
                      <a:pt x="733546" y="118673"/>
                    </a:lnTo>
                    <a:lnTo>
                      <a:pt x="972047" y="240030"/>
                    </a:lnTo>
                    <a:lnTo>
                      <a:pt x="1198797" y="116464"/>
                    </a:lnTo>
                    <a:lnTo>
                      <a:pt x="1422604" y="119192"/>
                    </a:lnTo>
                    <a:lnTo>
                      <a:pt x="1895164" y="58232"/>
                    </a:lnTo>
                    <a:lnTo>
                      <a:pt x="2348003" y="121920"/>
                    </a:lnTo>
                    <a:lnTo>
                      <a:pt x="2807220" y="176016"/>
                    </a:lnTo>
                    <a:lnTo>
                      <a:pt x="3284688" y="120275"/>
                    </a:lnTo>
                    <a:lnTo>
                      <a:pt x="3740785" y="123190"/>
                    </a:lnTo>
                    <a:lnTo>
                      <a:pt x="4212363" y="55505"/>
                    </a:lnTo>
                    <a:lnTo>
                      <a:pt x="4674500" y="123002"/>
                    </a:lnTo>
                    <a:lnTo>
                      <a:pt x="5131004" y="115570"/>
                    </a:lnTo>
                    <a:lnTo>
                      <a:pt x="5593715" y="0"/>
                    </a:lnTo>
                    <a:lnTo>
                      <a:pt x="6057265" y="58420"/>
                    </a:lnTo>
                  </a:path>
                </a:pathLst>
              </a:custGeom>
              <a:noFill/>
              <a:ln w="28575">
                <a:solidFill>
                  <a:srgbClr val="00B0F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sz="2400" dirty="0"/>
              </a:p>
            </p:txBody>
          </p:sp>
        </p:grpSp>
        <p:grpSp>
          <p:nvGrpSpPr>
            <p:cNvPr id="75" name="Group 5">
              <a:extLst>
                <a:ext uri="{FF2B5EF4-FFF2-40B4-BE49-F238E27FC236}">
                  <a16:creationId xmlns:a16="http://schemas.microsoft.com/office/drawing/2014/main" id="{158B3589-B85A-4450-B574-EF6373E93BF2}"/>
                </a:ext>
              </a:extLst>
            </p:cNvPr>
            <p:cNvGrpSpPr>
              <a:grpSpLocks/>
            </p:cNvGrpSpPr>
            <p:nvPr/>
          </p:nvGrpSpPr>
          <p:grpSpPr bwMode="auto">
            <a:xfrm>
              <a:off x="800100" y="1820863"/>
              <a:ext cx="3654425" cy="1976437"/>
              <a:chOff x="901379" y="1955878"/>
              <a:chExt cx="4871960" cy="2636657"/>
            </a:xfrm>
          </p:grpSpPr>
          <p:grpSp>
            <p:nvGrpSpPr>
              <p:cNvPr id="103" name="Group 4">
                <a:extLst>
                  <a:ext uri="{FF2B5EF4-FFF2-40B4-BE49-F238E27FC236}">
                    <a16:creationId xmlns:a16="http://schemas.microsoft.com/office/drawing/2014/main" id="{394B0AC6-4982-4A81-8839-7581111E7D99}"/>
                  </a:ext>
                </a:extLst>
              </p:cNvPr>
              <p:cNvGrpSpPr>
                <a:grpSpLocks/>
              </p:cNvGrpSpPr>
              <p:nvPr/>
            </p:nvGrpSpPr>
            <p:grpSpPr bwMode="auto">
              <a:xfrm>
                <a:off x="1041463" y="1955878"/>
                <a:ext cx="4731876" cy="954332"/>
                <a:chOff x="1041463" y="1955878"/>
                <a:chExt cx="4731876" cy="954332"/>
              </a:xfrm>
            </p:grpSpPr>
            <p:grpSp>
              <p:nvGrpSpPr>
                <p:cNvPr id="123" name="Group 605">
                  <a:extLst>
                    <a:ext uri="{FF2B5EF4-FFF2-40B4-BE49-F238E27FC236}">
                      <a16:creationId xmlns:a16="http://schemas.microsoft.com/office/drawing/2014/main" id="{98D397D0-6B26-4D6A-9C09-9B8AEE43CD1C}"/>
                    </a:ext>
                  </a:extLst>
                </p:cNvPr>
                <p:cNvGrpSpPr>
                  <a:grpSpLocks/>
                </p:cNvGrpSpPr>
                <p:nvPr/>
              </p:nvGrpSpPr>
              <p:grpSpPr bwMode="auto">
                <a:xfrm>
                  <a:off x="5307481" y="2025656"/>
                  <a:ext cx="91440" cy="273463"/>
                  <a:chOff x="8057878" y="1402610"/>
                  <a:chExt cx="73152" cy="154020"/>
                </a:xfrm>
              </p:grpSpPr>
              <p:cxnSp>
                <p:nvCxnSpPr>
                  <p:cNvPr id="184" name="Straight Connector 666">
                    <a:extLst>
                      <a:ext uri="{FF2B5EF4-FFF2-40B4-BE49-F238E27FC236}">
                        <a16:creationId xmlns:a16="http://schemas.microsoft.com/office/drawing/2014/main" id="{A742C8F0-BC97-4B1F-864D-1218C6541112}"/>
                      </a:ext>
                    </a:extLst>
                  </p:cNvPr>
                  <p:cNvCxnSpPr>
                    <a:cxnSpLocks noChangeShapeType="1"/>
                  </p:cNvCxnSpPr>
                  <p:nvPr/>
                </p:nvCxnSpPr>
                <p:spPr bwMode="auto">
                  <a:xfrm>
                    <a:off x="8057878" y="1402610"/>
                    <a:ext cx="73152" cy="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cxnSp>
                <p:nvCxnSpPr>
                  <p:cNvPr id="185" name="Straight Connector 667">
                    <a:extLst>
                      <a:ext uri="{FF2B5EF4-FFF2-40B4-BE49-F238E27FC236}">
                        <a16:creationId xmlns:a16="http://schemas.microsoft.com/office/drawing/2014/main" id="{F5AB703A-AF31-4280-BF03-A5FF6F08B914}"/>
                      </a:ext>
                    </a:extLst>
                  </p:cNvPr>
                  <p:cNvCxnSpPr>
                    <a:cxnSpLocks noChangeShapeType="1"/>
                  </p:cNvCxnSpPr>
                  <p:nvPr/>
                </p:nvCxnSpPr>
                <p:spPr bwMode="auto">
                  <a:xfrm>
                    <a:off x="8057878" y="1556630"/>
                    <a:ext cx="73152" cy="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cxnSp>
                <p:nvCxnSpPr>
                  <p:cNvPr id="186" name="Straight Connector 668">
                    <a:extLst>
                      <a:ext uri="{FF2B5EF4-FFF2-40B4-BE49-F238E27FC236}">
                        <a16:creationId xmlns:a16="http://schemas.microsoft.com/office/drawing/2014/main" id="{548920BA-9CB4-4ACE-AC7C-489F192CEECD}"/>
                      </a:ext>
                    </a:extLst>
                  </p:cNvPr>
                  <p:cNvCxnSpPr>
                    <a:cxnSpLocks noChangeShapeType="1"/>
                  </p:cNvCxnSpPr>
                  <p:nvPr/>
                </p:nvCxnSpPr>
                <p:spPr bwMode="auto">
                  <a:xfrm flipV="1">
                    <a:off x="8094454" y="1402610"/>
                    <a:ext cx="0" cy="15402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grpSp>
            <p:grpSp>
              <p:nvGrpSpPr>
                <p:cNvPr id="124" name="Group 606">
                  <a:extLst>
                    <a:ext uri="{FF2B5EF4-FFF2-40B4-BE49-F238E27FC236}">
                      <a16:creationId xmlns:a16="http://schemas.microsoft.com/office/drawing/2014/main" id="{C67A4044-410E-46AB-800B-1628B22D5E4F}"/>
                    </a:ext>
                  </a:extLst>
                </p:cNvPr>
                <p:cNvGrpSpPr>
                  <a:grpSpLocks/>
                </p:cNvGrpSpPr>
                <p:nvPr/>
              </p:nvGrpSpPr>
              <p:grpSpPr bwMode="auto">
                <a:xfrm>
                  <a:off x="4933060" y="2089785"/>
                  <a:ext cx="91440" cy="272282"/>
                  <a:chOff x="8057878" y="1386378"/>
                  <a:chExt cx="73152" cy="154020"/>
                </a:xfrm>
              </p:grpSpPr>
              <p:cxnSp>
                <p:nvCxnSpPr>
                  <p:cNvPr id="181" name="Straight Connector 663">
                    <a:extLst>
                      <a:ext uri="{FF2B5EF4-FFF2-40B4-BE49-F238E27FC236}">
                        <a16:creationId xmlns:a16="http://schemas.microsoft.com/office/drawing/2014/main" id="{39017B34-8477-4EF6-B43A-562F044C1C76}"/>
                      </a:ext>
                    </a:extLst>
                  </p:cNvPr>
                  <p:cNvCxnSpPr>
                    <a:cxnSpLocks noChangeShapeType="1"/>
                  </p:cNvCxnSpPr>
                  <p:nvPr/>
                </p:nvCxnSpPr>
                <p:spPr bwMode="auto">
                  <a:xfrm>
                    <a:off x="8057878" y="1386378"/>
                    <a:ext cx="73152" cy="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cxnSp>
                <p:nvCxnSpPr>
                  <p:cNvPr id="182" name="Straight Connector 664">
                    <a:extLst>
                      <a:ext uri="{FF2B5EF4-FFF2-40B4-BE49-F238E27FC236}">
                        <a16:creationId xmlns:a16="http://schemas.microsoft.com/office/drawing/2014/main" id="{68470A46-536C-4379-A918-0F7A48CBAAB8}"/>
                      </a:ext>
                    </a:extLst>
                  </p:cNvPr>
                  <p:cNvCxnSpPr>
                    <a:cxnSpLocks noChangeShapeType="1"/>
                  </p:cNvCxnSpPr>
                  <p:nvPr/>
                </p:nvCxnSpPr>
                <p:spPr bwMode="auto">
                  <a:xfrm>
                    <a:off x="8057878" y="1540398"/>
                    <a:ext cx="73152" cy="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cxnSp>
                <p:nvCxnSpPr>
                  <p:cNvPr id="183" name="Straight Connector 665">
                    <a:extLst>
                      <a:ext uri="{FF2B5EF4-FFF2-40B4-BE49-F238E27FC236}">
                        <a16:creationId xmlns:a16="http://schemas.microsoft.com/office/drawing/2014/main" id="{9416B577-3DC3-4C38-9C93-9DCD7E985CC9}"/>
                      </a:ext>
                    </a:extLst>
                  </p:cNvPr>
                  <p:cNvCxnSpPr>
                    <a:cxnSpLocks noChangeShapeType="1"/>
                  </p:cNvCxnSpPr>
                  <p:nvPr/>
                </p:nvCxnSpPr>
                <p:spPr bwMode="auto">
                  <a:xfrm flipV="1">
                    <a:off x="8094454" y="1386378"/>
                    <a:ext cx="0" cy="15402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grpSp>
            <p:grpSp>
              <p:nvGrpSpPr>
                <p:cNvPr id="125" name="Group 607">
                  <a:extLst>
                    <a:ext uri="{FF2B5EF4-FFF2-40B4-BE49-F238E27FC236}">
                      <a16:creationId xmlns:a16="http://schemas.microsoft.com/office/drawing/2014/main" id="{9B691F2E-0AE6-466A-9E7D-796D9D721134}"/>
                    </a:ext>
                  </a:extLst>
                </p:cNvPr>
                <p:cNvGrpSpPr>
                  <a:grpSpLocks/>
                </p:cNvGrpSpPr>
                <p:nvPr/>
              </p:nvGrpSpPr>
              <p:grpSpPr bwMode="auto">
                <a:xfrm>
                  <a:off x="4558639" y="2024236"/>
                  <a:ext cx="91440" cy="276872"/>
                  <a:chOff x="8052467" y="1402610"/>
                  <a:chExt cx="73152" cy="154020"/>
                </a:xfrm>
              </p:grpSpPr>
              <p:cxnSp>
                <p:nvCxnSpPr>
                  <p:cNvPr id="178" name="Straight Connector 660">
                    <a:extLst>
                      <a:ext uri="{FF2B5EF4-FFF2-40B4-BE49-F238E27FC236}">
                        <a16:creationId xmlns:a16="http://schemas.microsoft.com/office/drawing/2014/main" id="{DB59D644-A3DE-4F90-BEFA-AFE5DA6A8FF7}"/>
                      </a:ext>
                    </a:extLst>
                  </p:cNvPr>
                  <p:cNvCxnSpPr>
                    <a:cxnSpLocks noChangeShapeType="1"/>
                  </p:cNvCxnSpPr>
                  <p:nvPr/>
                </p:nvCxnSpPr>
                <p:spPr bwMode="auto">
                  <a:xfrm>
                    <a:off x="8052467" y="1402610"/>
                    <a:ext cx="73152" cy="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cxnSp>
                <p:nvCxnSpPr>
                  <p:cNvPr id="179" name="Straight Connector 661">
                    <a:extLst>
                      <a:ext uri="{FF2B5EF4-FFF2-40B4-BE49-F238E27FC236}">
                        <a16:creationId xmlns:a16="http://schemas.microsoft.com/office/drawing/2014/main" id="{16B3302E-4614-4A83-BFA9-45179E10E83A}"/>
                      </a:ext>
                    </a:extLst>
                  </p:cNvPr>
                  <p:cNvCxnSpPr>
                    <a:cxnSpLocks noChangeShapeType="1"/>
                  </p:cNvCxnSpPr>
                  <p:nvPr/>
                </p:nvCxnSpPr>
                <p:spPr bwMode="auto">
                  <a:xfrm>
                    <a:off x="8052467" y="1556630"/>
                    <a:ext cx="73152" cy="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cxnSp>
                <p:nvCxnSpPr>
                  <p:cNvPr id="180" name="Straight Connector 662">
                    <a:extLst>
                      <a:ext uri="{FF2B5EF4-FFF2-40B4-BE49-F238E27FC236}">
                        <a16:creationId xmlns:a16="http://schemas.microsoft.com/office/drawing/2014/main" id="{C6A0F4E9-F1AD-481E-81D9-C2FD46B48A5C}"/>
                      </a:ext>
                    </a:extLst>
                  </p:cNvPr>
                  <p:cNvCxnSpPr>
                    <a:cxnSpLocks noChangeShapeType="1"/>
                  </p:cNvCxnSpPr>
                  <p:nvPr/>
                </p:nvCxnSpPr>
                <p:spPr bwMode="auto">
                  <a:xfrm flipV="1">
                    <a:off x="8089043" y="1402610"/>
                    <a:ext cx="0" cy="15402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grpSp>
            <p:grpSp>
              <p:nvGrpSpPr>
                <p:cNvPr id="126" name="Group 608">
                  <a:extLst>
                    <a:ext uri="{FF2B5EF4-FFF2-40B4-BE49-F238E27FC236}">
                      <a16:creationId xmlns:a16="http://schemas.microsoft.com/office/drawing/2014/main" id="{E03CAD13-505A-4A49-9FEA-5E396E8FE6E4}"/>
                    </a:ext>
                  </a:extLst>
                </p:cNvPr>
                <p:cNvGrpSpPr>
                  <a:grpSpLocks/>
                </p:cNvGrpSpPr>
                <p:nvPr/>
              </p:nvGrpSpPr>
              <p:grpSpPr bwMode="auto">
                <a:xfrm>
                  <a:off x="4184218" y="2097472"/>
                  <a:ext cx="91440" cy="250282"/>
                  <a:chOff x="6006118" y="1816675"/>
                  <a:chExt cx="73152" cy="127625"/>
                </a:xfrm>
              </p:grpSpPr>
              <p:cxnSp>
                <p:nvCxnSpPr>
                  <p:cNvPr id="175" name="Straight Connector 657">
                    <a:extLst>
                      <a:ext uri="{FF2B5EF4-FFF2-40B4-BE49-F238E27FC236}">
                        <a16:creationId xmlns:a16="http://schemas.microsoft.com/office/drawing/2014/main" id="{22400D98-FD2C-48DD-A1EB-6E0F56D5F538}"/>
                      </a:ext>
                    </a:extLst>
                  </p:cNvPr>
                  <p:cNvCxnSpPr>
                    <a:cxnSpLocks noChangeShapeType="1"/>
                  </p:cNvCxnSpPr>
                  <p:nvPr/>
                </p:nvCxnSpPr>
                <p:spPr bwMode="auto">
                  <a:xfrm>
                    <a:off x="6006118" y="1816705"/>
                    <a:ext cx="73152" cy="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cxnSp>
                <p:nvCxnSpPr>
                  <p:cNvPr id="176" name="Straight Connector 658">
                    <a:extLst>
                      <a:ext uri="{FF2B5EF4-FFF2-40B4-BE49-F238E27FC236}">
                        <a16:creationId xmlns:a16="http://schemas.microsoft.com/office/drawing/2014/main" id="{C5B6400D-3BE5-4177-BC6C-658FECDD1271}"/>
                      </a:ext>
                    </a:extLst>
                  </p:cNvPr>
                  <p:cNvCxnSpPr>
                    <a:cxnSpLocks noChangeShapeType="1"/>
                  </p:cNvCxnSpPr>
                  <p:nvPr/>
                </p:nvCxnSpPr>
                <p:spPr bwMode="auto">
                  <a:xfrm>
                    <a:off x="6006118" y="1944300"/>
                    <a:ext cx="73152" cy="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cxnSp>
                <p:nvCxnSpPr>
                  <p:cNvPr id="177" name="Straight Connector 659">
                    <a:extLst>
                      <a:ext uri="{FF2B5EF4-FFF2-40B4-BE49-F238E27FC236}">
                        <a16:creationId xmlns:a16="http://schemas.microsoft.com/office/drawing/2014/main" id="{5D7CD7E8-151F-4E6E-A09F-B04207ED7E1C}"/>
                      </a:ext>
                    </a:extLst>
                  </p:cNvPr>
                  <p:cNvCxnSpPr>
                    <a:cxnSpLocks noChangeShapeType="1"/>
                  </p:cNvCxnSpPr>
                  <p:nvPr/>
                </p:nvCxnSpPr>
                <p:spPr bwMode="auto">
                  <a:xfrm flipV="1">
                    <a:off x="6042694" y="1816675"/>
                    <a:ext cx="0" cy="127481"/>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grpSp>
            <p:grpSp>
              <p:nvGrpSpPr>
                <p:cNvPr id="127" name="Group 609">
                  <a:extLst>
                    <a:ext uri="{FF2B5EF4-FFF2-40B4-BE49-F238E27FC236}">
                      <a16:creationId xmlns:a16="http://schemas.microsoft.com/office/drawing/2014/main" id="{1D78DC39-8EC9-4D36-9645-1FFDA403468F}"/>
                    </a:ext>
                  </a:extLst>
                </p:cNvPr>
                <p:cNvGrpSpPr>
                  <a:grpSpLocks/>
                </p:cNvGrpSpPr>
                <p:nvPr/>
              </p:nvGrpSpPr>
              <p:grpSpPr bwMode="auto">
                <a:xfrm>
                  <a:off x="1598875" y="2225424"/>
                  <a:ext cx="91440" cy="278803"/>
                  <a:chOff x="2770020" y="1895755"/>
                  <a:chExt cx="73152" cy="127655"/>
                </a:xfrm>
              </p:grpSpPr>
              <p:cxnSp>
                <p:nvCxnSpPr>
                  <p:cNvPr id="172" name="Straight Connector 654">
                    <a:extLst>
                      <a:ext uri="{FF2B5EF4-FFF2-40B4-BE49-F238E27FC236}">
                        <a16:creationId xmlns:a16="http://schemas.microsoft.com/office/drawing/2014/main" id="{26558F56-C9B3-4E1D-916F-E96055305571}"/>
                      </a:ext>
                    </a:extLst>
                  </p:cNvPr>
                  <p:cNvCxnSpPr>
                    <a:cxnSpLocks noChangeShapeType="1"/>
                  </p:cNvCxnSpPr>
                  <p:nvPr/>
                </p:nvCxnSpPr>
                <p:spPr bwMode="auto">
                  <a:xfrm>
                    <a:off x="2770020" y="1895792"/>
                    <a:ext cx="73152" cy="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cxnSp>
                <p:nvCxnSpPr>
                  <p:cNvPr id="173" name="Straight Connector 655">
                    <a:extLst>
                      <a:ext uri="{FF2B5EF4-FFF2-40B4-BE49-F238E27FC236}">
                        <a16:creationId xmlns:a16="http://schemas.microsoft.com/office/drawing/2014/main" id="{253810BE-7D76-43B2-945D-05CFB6DDE597}"/>
                      </a:ext>
                    </a:extLst>
                  </p:cNvPr>
                  <p:cNvCxnSpPr>
                    <a:cxnSpLocks noChangeShapeType="1"/>
                  </p:cNvCxnSpPr>
                  <p:nvPr/>
                </p:nvCxnSpPr>
                <p:spPr bwMode="auto">
                  <a:xfrm>
                    <a:off x="2770020" y="2023410"/>
                    <a:ext cx="73152" cy="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cxnSp>
                <p:nvCxnSpPr>
                  <p:cNvPr id="174" name="Straight Connector 656">
                    <a:extLst>
                      <a:ext uri="{FF2B5EF4-FFF2-40B4-BE49-F238E27FC236}">
                        <a16:creationId xmlns:a16="http://schemas.microsoft.com/office/drawing/2014/main" id="{49932D19-F3A7-4A7E-800F-AC383C236912}"/>
                      </a:ext>
                    </a:extLst>
                  </p:cNvPr>
                  <p:cNvCxnSpPr>
                    <a:cxnSpLocks noChangeShapeType="1"/>
                  </p:cNvCxnSpPr>
                  <p:nvPr/>
                </p:nvCxnSpPr>
                <p:spPr bwMode="auto">
                  <a:xfrm flipV="1">
                    <a:off x="2806596" y="1895755"/>
                    <a:ext cx="0" cy="127484"/>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grpSp>
            <p:grpSp>
              <p:nvGrpSpPr>
                <p:cNvPr id="128" name="Group 610">
                  <a:extLst>
                    <a:ext uri="{FF2B5EF4-FFF2-40B4-BE49-F238E27FC236}">
                      <a16:creationId xmlns:a16="http://schemas.microsoft.com/office/drawing/2014/main" id="{5572E8F5-271D-47E4-9D7C-98FA9647B3C0}"/>
                    </a:ext>
                  </a:extLst>
                </p:cNvPr>
                <p:cNvGrpSpPr>
                  <a:grpSpLocks/>
                </p:cNvGrpSpPr>
                <p:nvPr/>
              </p:nvGrpSpPr>
              <p:grpSpPr bwMode="auto">
                <a:xfrm>
                  <a:off x="1227267" y="2504804"/>
                  <a:ext cx="91440" cy="270079"/>
                  <a:chOff x="8052467" y="1510830"/>
                  <a:chExt cx="73152" cy="154020"/>
                </a:xfrm>
              </p:grpSpPr>
              <p:cxnSp>
                <p:nvCxnSpPr>
                  <p:cNvPr id="169" name="Straight Connector 651">
                    <a:extLst>
                      <a:ext uri="{FF2B5EF4-FFF2-40B4-BE49-F238E27FC236}">
                        <a16:creationId xmlns:a16="http://schemas.microsoft.com/office/drawing/2014/main" id="{C6209DD1-D72C-4A1D-B417-7C2AB20DA986}"/>
                      </a:ext>
                    </a:extLst>
                  </p:cNvPr>
                  <p:cNvCxnSpPr>
                    <a:cxnSpLocks noChangeShapeType="1"/>
                  </p:cNvCxnSpPr>
                  <p:nvPr/>
                </p:nvCxnSpPr>
                <p:spPr bwMode="auto">
                  <a:xfrm>
                    <a:off x="8052467" y="1510830"/>
                    <a:ext cx="73152" cy="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cxnSp>
                <p:nvCxnSpPr>
                  <p:cNvPr id="170" name="Straight Connector 652">
                    <a:extLst>
                      <a:ext uri="{FF2B5EF4-FFF2-40B4-BE49-F238E27FC236}">
                        <a16:creationId xmlns:a16="http://schemas.microsoft.com/office/drawing/2014/main" id="{CB9CC415-46E0-4672-9332-7A00B2E21DE9}"/>
                      </a:ext>
                    </a:extLst>
                  </p:cNvPr>
                  <p:cNvCxnSpPr>
                    <a:cxnSpLocks noChangeShapeType="1"/>
                  </p:cNvCxnSpPr>
                  <p:nvPr/>
                </p:nvCxnSpPr>
                <p:spPr bwMode="auto">
                  <a:xfrm>
                    <a:off x="8052467" y="1664850"/>
                    <a:ext cx="73152" cy="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cxnSp>
                <p:nvCxnSpPr>
                  <p:cNvPr id="171" name="Straight Connector 653">
                    <a:extLst>
                      <a:ext uri="{FF2B5EF4-FFF2-40B4-BE49-F238E27FC236}">
                        <a16:creationId xmlns:a16="http://schemas.microsoft.com/office/drawing/2014/main" id="{5B487316-77EC-4553-9BE0-5F1A089EE81F}"/>
                      </a:ext>
                    </a:extLst>
                  </p:cNvPr>
                  <p:cNvCxnSpPr>
                    <a:cxnSpLocks noChangeShapeType="1"/>
                  </p:cNvCxnSpPr>
                  <p:nvPr/>
                </p:nvCxnSpPr>
                <p:spPr bwMode="auto">
                  <a:xfrm flipV="1">
                    <a:off x="8089043" y="1510830"/>
                    <a:ext cx="0" cy="15402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grpSp>
            <p:grpSp>
              <p:nvGrpSpPr>
                <p:cNvPr id="129" name="Group 611">
                  <a:extLst>
                    <a:ext uri="{FF2B5EF4-FFF2-40B4-BE49-F238E27FC236}">
                      <a16:creationId xmlns:a16="http://schemas.microsoft.com/office/drawing/2014/main" id="{B921354E-957C-4C05-8448-EB22F1FDEDE5}"/>
                    </a:ext>
                  </a:extLst>
                </p:cNvPr>
                <p:cNvGrpSpPr>
                  <a:grpSpLocks/>
                </p:cNvGrpSpPr>
                <p:nvPr/>
              </p:nvGrpSpPr>
              <p:grpSpPr bwMode="auto">
                <a:xfrm>
                  <a:off x="1413071" y="2224494"/>
                  <a:ext cx="91440" cy="283961"/>
                  <a:chOff x="8047056" y="1402610"/>
                  <a:chExt cx="73152" cy="154020"/>
                </a:xfrm>
              </p:grpSpPr>
              <p:cxnSp>
                <p:nvCxnSpPr>
                  <p:cNvPr id="166" name="Straight Connector 648">
                    <a:extLst>
                      <a:ext uri="{FF2B5EF4-FFF2-40B4-BE49-F238E27FC236}">
                        <a16:creationId xmlns:a16="http://schemas.microsoft.com/office/drawing/2014/main" id="{DA6B3092-8867-48EC-809C-787A8A6A6C9C}"/>
                      </a:ext>
                    </a:extLst>
                  </p:cNvPr>
                  <p:cNvCxnSpPr>
                    <a:cxnSpLocks noChangeShapeType="1"/>
                  </p:cNvCxnSpPr>
                  <p:nvPr/>
                </p:nvCxnSpPr>
                <p:spPr bwMode="auto">
                  <a:xfrm>
                    <a:off x="8047056" y="1402610"/>
                    <a:ext cx="73152" cy="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cxnSp>
                <p:nvCxnSpPr>
                  <p:cNvPr id="167" name="Straight Connector 649">
                    <a:extLst>
                      <a:ext uri="{FF2B5EF4-FFF2-40B4-BE49-F238E27FC236}">
                        <a16:creationId xmlns:a16="http://schemas.microsoft.com/office/drawing/2014/main" id="{F99DD6B1-0210-4348-B660-8C555FFA920D}"/>
                      </a:ext>
                    </a:extLst>
                  </p:cNvPr>
                  <p:cNvCxnSpPr>
                    <a:cxnSpLocks noChangeShapeType="1"/>
                  </p:cNvCxnSpPr>
                  <p:nvPr/>
                </p:nvCxnSpPr>
                <p:spPr bwMode="auto">
                  <a:xfrm>
                    <a:off x="8047056" y="1556630"/>
                    <a:ext cx="73152" cy="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cxnSp>
                <p:nvCxnSpPr>
                  <p:cNvPr id="168" name="Straight Connector 650">
                    <a:extLst>
                      <a:ext uri="{FF2B5EF4-FFF2-40B4-BE49-F238E27FC236}">
                        <a16:creationId xmlns:a16="http://schemas.microsoft.com/office/drawing/2014/main" id="{9784F4EB-BE3A-4B98-BA84-9F778F712CEB}"/>
                      </a:ext>
                    </a:extLst>
                  </p:cNvPr>
                  <p:cNvCxnSpPr>
                    <a:cxnSpLocks noChangeShapeType="1"/>
                  </p:cNvCxnSpPr>
                  <p:nvPr/>
                </p:nvCxnSpPr>
                <p:spPr bwMode="auto">
                  <a:xfrm flipV="1">
                    <a:off x="8083632" y="1402610"/>
                    <a:ext cx="0" cy="15402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grpSp>
            <p:grpSp>
              <p:nvGrpSpPr>
                <p:cNvPr id="130" name="Group 612">
                  <a:extLst>
                    <a:ext uri="{FF2B5EF4-FFF2-40B4-BE49-F238E27FC236}">
                      <a16:creationId xmlns:a16="http://schemas.microsoft.com/office/drawing/2014/main" id="{D0685325-7E8A-417F-8B37-6B02CD6D7D9D}"/>
                    </a:ext>
                  </a:extLst>
                </p:cNvPr>
                <p:cNvGrpSpPr>
                  <a:grpSpLocks/>
                </p:cNvGrpSpPr>
                <p:nvPr/>
              </p:nvGrpSpPr>
              <p:grpSpPr bwMode="auto">
                <a:xfrm>
                  <a:off x="1041463" y="2771977"/>
                  <a:ext cx="91440" cy="138233"/>
                  <a:chOff x="2067650" y="2300528"/>
                  <a:chExt cx="73152" cy="77010"/>
                </a:xfrm>
              </p:grpSpPr>
              <p:cxnSp>
                <p:nvCxnSpPr>
                  <p:cNvPr id="163" name="Straight Connector 645">
                    <a:extLst>
                      <a:ext uri="{FF2B5EF4-FFF2-40B4-BE49-F238E27FC236}">
                        <a16:creationId xmlns:a16="http://schemas.microsoft.com/office/drawing/2014/main" id="{80DC5F00-176E-4FCB-9F3C-76E85F5E4A10}"/>
                      </a:ext>
                    </a:extLst>
                  </p:cNvPr>
                  <p:cNvCxnSpPr>
                    <a:cxnSpLocks noChangeShapeType="1"/>
                  </p:cNvCxnSpPr>
                  <p:nvPr/>
                </p:nvCxnSpPr>
                <p:spPr bwMode="auto">
                  <a:xfrm>
                    <a:off x="2067650" y="2300528"/>
                    <a:ext cx="73152" cy="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cxnSp>
                <p:nvCxnSpPr>
                  <p:cNvPr id="164" name="Straight Connector 646">
                    <a:extLst>
                      <a:ext uri="{FF2B5EF4-FFF2-40B4-BE49-F238E27FC236}">
                        <a16:creationId xmlns:a16="http://schemas.microsoft.com/office/drawing/2014/main" id="{179E4CE9-434E-4F74-8498-909FF8F42A2B}"/>
                      </a:ext>
                    </a:extLst>
                  </p:cNvPr>
                  <p:cNvCxnSpPr>
                    <a:cxnSpLocks noChangeShapeType="1"/>
                  </p:cNvCxnSpPr>
                  <p:nvPr/>
                </p:nvCxnSpPr>
                <p:spPr bwMode="auto">
                  <a:xfrm>
                    <a:off x="2067650" y="2377538"/>
                    <a:ext cx="73152" cy="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cxnSp>
                <p:nvCxnSpPr>
                  <p:cNvPr id="165" name="Straight Connector 647">
                    <a:extLst>
                      <a:ext uri="{FF2B5EF4-FFF2-40B4-BE49-F238E27FC236}">
                        <a16:creationId xmlns:a16="http://schemas.microsoft.com/office/drawing/2014/main" id="{D03F2EB1-0105-4F65-A752-5C974587A449}"/>
                      </a:ext>
                    </a:extLst>
                  </p:cNvPr>
                  <p:cNvCxnSpPr>
                    <a:cxnSpLocks noChangeShapeType="1"/>
                  </p:cNvCxnSpPr>
                  <p:nvPr/>
                </p:nvCxnSpPr>
                <p:spPr bwMode="auto">
                  <a:xfrm flipV="1">
                    <a:off x="2104226" y="2300528"/>
                    <a:ext cx="0" cy="7701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grpSp>
            <p:grpSp>
              <p:nvGrpSpPr>
                <p:cNvPr id="131" name="Group 613">
                  <a:extLst>
                    <a:ext uri="{FF2B5EF4-FFF2-40B4-BE49-F238E27FC236}">
                      <a16:creationId xmlns:a16="http://schemas.microsoft.com/office/drawing/2014/main" id="{B2BE8128-CBBF-4DCD-BAD7-40FDDD9613D2}"/>
                    </a:ext>
                  </a:extLst>
                </p:cNvPr>
                <p:cNvGrpSpPr>
                  <a:grpSpLocks/>
                </p:cNvGrpSpPr>
                <p:nvPr/>
              </p:nvGrpSpPr>
              <p:grpSpPr bwMode="auto">
                <a:xfrm>
                  <a:off x="2312113" y="2159564"/>
                  <a:ext cx="91440" cy="276552"/>
                  <a:chOff x="8052467" y="1408021"/>
                  <a:chExt cx="73152" cy="154020"/>
                </a:xfrm>
              </p:grpSpPr>
              <p:cxnSp>
                <p:nvCxnSpPr>
                  <p:cNvPr id="160" name="Straight Connector 642">
                    <a:extLst>
                      <a:ext uri="{FF2B5EF4-FFF2-40B4-BE49-F238E27FC236}">
                        <a16:creationId xmlns:a16="http://schemas.microsoft.com/office/drawing/2014/main" id="{A02947A2-E82B-4A02-880D-F15F4BE190DE}"/>
                      </a:ext>
                    </a:extLst>
                  </p:cNvPr>
                  <p:cNvCxnSpPr>
                    <a:cxnSpLocks noChangeShapeType="1"/>
                  </p:cNvCxnSpPr>
                  <p:nvPr/>
                </p:nvCxnSpPr>
                <p:spPr bwMode="auto">
                  <a:xfrm>
                    <a:off x="8052467" y="1408021"/>
                    <a:ext cx="73152" cy="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cxnSp>
                <p:nvCxnSpPr>
                  <p:cNvPr id="161" name="Straight Connector 643">
                    <a:extLst>
                      <a:ext uri="{FF2B5EF4-FFF2-40B4-BE49-F238E27FC236}">
                        <a16:creationId xmlns:a16="http://schemas.microsoft.com/office/drawing/2014/main" id="{89E43FC0-77BB-4061-A01C-DB57EE1824D3}"/>
                      </a:ext>
                    </a:extLst>
                  </p:cNvPr>
                  <p:cNvCxnSpPr>
                    <a:cxnSpLocks noChangeShapeType="1"/>
                  </p:cNvCxnSpPr>
                  <p:nvPr/>
                </p:nvCxnSpPr>
                <p:spPr bwMode="auto">
                  <a:xfrm>
                    <a:off x="8052467" y="1562041"/>
                    <a:ext cx="73152" cy="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cxnSp>
                <p:nvCxnSpPr>
                  <p:cNvPr id="162" name="Straight Connector 644">
                    <a:extLst>
                      <a:ext uri="{FF2B5EF4-FFF2-40B4-BE49-F238E27FC236}">
                        <a16:creationId xmlns:a16="http://schemas.microsoft.com/office/drawing/2014/main" id="{502CC999-F7BC-4C60-A906-361AD5F26073}"/>
                      </a:ext>
                    </a:extLst>
                  </p:cNvPr>
                  <p:cNvCxnSpPr>
                    <a:cxnSpLocks noChangeShapeType="1"/>
                  </p:cNvCxnSpPr>
                  <p:nvPr/>
                </p:nvCxnSpPr>
                <p:spPr bwMode="auto">
                  <a:xfrm flipV="1">
                    <a:off x="8089043" y="1408021"/>
                    <a:ext cx="0" cy="15402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grpSp>
            <p:grpSp>
              <p:nvGrpSpPr>
                <p:cNvPr id="132" name="Group 614">
                  <a:extLst>
                    <a:ext uri="{FF2B5EF4-FFF2-40B4-BE49-F238E27FC236}">
                      <a16:creationId xmlns:a16="http://schemas.microsoft.com/office/drawing/2014/main" id="{76DF529C-01D3-48A1-AFD4-C72D792F3B15}"/>
                    </a:ext>
                  </a:extLst>
                </p:cNvPr>
                <p:cNvGrpSpPr>
                  <a:grpSpLocks/>
                </p:cNvGrpSpPr>
                <p:nvPr/>
              </p:nvGrpSpPr>
              <p:grpSpPr bwMode="auto">
                <a:xfrm>
                  <a:off x="1784679" y="2164104"/>
                  <a:ext cx="91440" cy="274574"/>
                  <a:chOff x="2770020" y="1895755"/>
                  <a:chExt cx="73152" cy="127655"/>
                </a:xfrm>
              </p:grpSpPr>
              <p:cxnSp>
                <p:nvCxnSpPr>
                  <p:cNvPr id="157" name="Straight Connector 639">
                    <a:extLst>
                      <a:ext uri="{FF2B5EF4-FFF2-40B4-BE49-F238E27FC236}">
                        <a16:creationId xmlns:a16="http://schemas.microsoft.com/office/drawing/2014/main" id="{DBF0E9F1-6397-4D48-883D-BDEE49D68634}"/>
                      </a:ext>
                    </a:extLst>
                  </p:cNvPr>
                  <p:cNvCxnSpPr>
                    <a:cxnSpLocks noChangeShapeType="1"/>
                  </p:cNvCxnSpPr>
                  <p:nvPr/>
                </p:nvCxnSpPr>
                <p:spPr bwMode="auto">
                  <a:xfrm>
                    <a:off x="2770020" y="1895792"/>
                    <a:ext cx="73152" cy="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cxnSp>
                <p:nvCxnSpPr>
                  <p:cNvPr id="158" name="Straight Connector 640">
                    <a:extLst>
                      <a:ext uri="{FF2B5EF4-FFF2-40B4-BE49-F238E27FC236}">
                        <a16:creationId xmlns:a16="http://schemas.microsoft.com/office/drawing/2014/main" id="{073BA17F-1349-4041-A390-A65685AEB5DC}"/>
                      </a:ext>
                    </a:extLst>
                  </p:cNvPr>
                  <p:cNvCxnSpPr>
                    <a:cxnSpLocks noChangeShapeType="1"/>
                  </p:cNvCxnSpPr>
                  <p:nvPr/>
                </p:nvCxnSpPr>
                <p:spPr bwMode="auto">
                  <a:xfrm>
                    <a:off x="2770020" y="2023410"/>
                    <a:ext cx="73152" cy="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cxnSp>
                <p:nvCxnSpPr>
                  <p:cNvPr id="159" name="Straight Connector 641">
                    <a:extLst>
                      <a:ext uri="{FF2B5EF4-FFF2-40B4-BE49-F238E27FC236}">
                        <a16:creationId xmlns:a16="http://schemas.microsoft.com/office/drawing/2014/main" id="{2D235BFC-9ADA-47A7-AF51-8501E2CEE691}"/>
                      </a:ext>
                    </a:extLst>
                  </p:cNvPr>
                  <p:cNvCxnSpPr>
                    <a:cxnSpLocks noChangeShapeType="1"/>
                  </p:cNvCxnSpPr>
                  <p:nvPr/>
                </p:nvCxnSpPr>
                <p:spPr bwMode="auto">
                  <a:xfrm flipV="1">
                    <a:off x="2806596" y="1895755"/>
                    <a:ext cx="0" cy="127484"/>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grpSp>
            <p:grpSp>
              <p:nvGrpSpPr>
                <p:cNvPr id="133" name="Group 615">
                  <a:extLst>
                    <a:ext uri="{FF2B5EF4-FFF2-40B4-BE49-F238E27FC236}">
                      <a16:creationId xmlns:a16="http://schemas.microsoft.com/office/drawing/2014/main" id="{9CB8CA1A-7A22-4E6D-B4C8-D23011ABFE69}"/>
                    </a:ext>
                  </a:extLst>
                </p:cNvPr>
                <p:cNvGrpSpPr>
                  <a:grpSpLocks/>
                </p:cNvGrpSpPr>
                <p:nvPr/>
              </p:nvGrpSpPr>
              <p:grpSpPr bwMode="auto">
                <a:xfrm>
                  <a:off x="1970482" y="2229653"/>
                  <a:ext cx="91440" cy="278803"/>
                  <a:chOff x="2770020" y="1895755"/>
                  <a:chExt cx="73152" cy="127655"/>
                </a:xfrm>
              </p:grpSpPr>
              <p:cxnSp>
                <p:nvCxnSpPr>
                  <p:cNvPr id="154" name="Straight Connector 636">
                    <a:extLst>
                      <a:ext uri="{FF2B5EF4-FFF2-40B4-BE49-F238E27FC236}">
                        <a16:creationId xmlns:a16="http://schemas.microsoft.com/office/drawing/2014/main" id="{A6658BF0-1B5D-47F8-8160-0CAA7B69D092}"/>
                      </a:ext>
                    </a:extLst>
                  </p:cNvPr>
                  <p:cNvCxnSpPr>
                    <a:cxnSpLocks noChangeShapeType="1"/>
                  </p:cNvCxnSpPr>
                  <p:nvPr/>
                </p:nvCxnSpPr>
                <p:spPr bwMode="auto">
                  <a:xfrm>
                    <a:off x="2770020" y="1895792"/>
                    <a:ext cx="73152" cy="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cxnSp>
                <p:nvCxnSpPr>
                  <p:cNvPr id="155" name="Straight Connector 637">
                    <a:extLst>
                      <a:ext uri="{FF2B5EF4-FFF2-40B4-BE49-F238E27FC236}">
                        <a16:creationId xmlns:a16="http://schemas.microsoft.com/office/drawing/2014/main" id="{5294063A-F5CA-40F1-9192-3E7914CB392E}"/>
                      </a:ext>
                    </a:extLst>
                  </p:cNvPr>
                  <p:cNvCxnSpPr>
                    <a:cxnSpLocks noChangeShapeType="1"/>
                  </p:cNvCxnSpPr>
                  <p:nvPr/>
                </p:nvCxnSpPr>
                <p:spPr bwMode="auto">
                  <a:xfrm>
                    <a:off x="2770020" y="2023410"/>
                    <a:ext cx="73152" cy="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cxnSp>
                <p:nvCxnSpPr>
                  <p:cNvPr id="156" name="Straight Connector 638">
                    <a:extLst>
                      <a:ext uri="{FF2B5EF4-FFF2-40B4-BE49-F238E27FC236}">
                        <a16:creationId xmlns:a16="http://schemas.microsoft.com/office/drawing/2014/main" id="{914128B1-8F7F-4B8A-A27F-7032D78ADE11}"/>
                      </a:ext>
                    </a:extLst>
                  </p:cNvPr>
                  <p:cNvCxnSpPr>
                    <a:cxnSpLocks noChangeShapeType="1"/>
                  </p:cNvCxnSpPr>
                  <p:nvPr/>
                </p:nvCxnSpPr>
                <p:spPr bwMode="auto">
                  <a:xfrm flipV="1">
                    <a:off x="2806596" y="1895755"/>
                    <a:ext cx="0" cy="127484"/>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grpSp>
            <p:grpSp>
              <p:nvGrpSpPr>
                <p:cNvPr id="134" name="Group 616">
                  <a:extLst>
                    <a:ext uri="{FF2B5EF4-FFF2-40B4-BE49-F238E27FC236}">
                      <a16:creationId xmlns:a16="http://schemas.microsoft.com/office/drawing/2014/main" id="{5C22F54E-0D29-4533-8007-52D8F94EBD19}"/>
                    </a:ext>
                  </a:extLst>
                </p:cNvPr>
                <p:cNvGrpSpPr>
                  <a:grpSpLocks/>
                </p:cNvGrpSpPr>
                <p:nvPr/>
              </p:nvGrpSpPr>
              <p:grpSpPr bwMode="auto">
                <a:xfrm>
                  <a:off x="5681899" y="1955878"/>
                  <a:ext cx="91440" cy="273463"/>
                  <a:chOff x="8057878" y="1402610"/>
                  <a:chExt cx="73152" cy="154020"/>
                </a:xfrm>
              </p:grpSpPr>
              <p:cxnSp>
                <p:nvCxnSpPr>
                  <p:cNvPr id="151" name="Straight Connector 633">
                    <a:extLst>
                      <a:ext uri="{FF2B5EF4-FFF2-40B4-BE49-F238E27FC236}">
                        <a16:creationId xmlns:a16="http://schemas.microsoft.com/office/drawing/2014/main" id="{64582BBF-C4DA-4EBB-BD5B-C99DE5368054}"/>
                      </a:ext>
                    </a:extLst>
                  </p:cNvPr>
                  <p:cNvCxnSpPr>
                    <a:cxnSpLocks noChangeShapeType="1"/>
                  </p:cNvCxnSpPr>
                  <p:nvPr/>
                </p:nvCxnSpPr>
                <p:spPr bwMode="auto">
                  <a:xfrm>
                    <a:off x="8057878" y="1402610"/>
                    <a:ext cx="73152" cy="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cxnSp>
                <p:nvCxnSpPr>
                  <p:cNvPr id="152" name="Straight Connector 634">
                    <a:extLst>
                      <a:ext uri="{FF2B5EF4-FFF2-40B4-BE49-F238E27FC236}">
                        <a16:creationId xmlns:a16="http://schemas.microsoft.com/office/drawing/2014/main" id="{CDEFBFEA-C048-4138-8EAF-F469D1795463}"/>
                      </a:ext>
                    </a:extLst>
                  </p:cNvPr>
                  <p:cNvCxnSpPr>
                    <a:cxnSpLocks noChangeShapeType="1"/>
                  </p:cNvCxnSpPr>
                  <p:nvPr/>
                </p:nvCxnSpPr>
                <p:spPr bwMode="auto">
                  <a:xfrm>
                    <a:off x="8057878" y="1556630"/>
                    <a:ext cx="73152" cy="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cxnSp>
                <p:nvCxnSpPr>
                  <p:cNvPr id="153" name="Straight Connector 635">
                    <a:extLst>
                      <a:ext uri="{FF2B5EF4-FFF2-40B4-BE49-F238E27FC236}">
                        <a16:creationId xmlns:a16="http://schemas.microsoft.com/office/drawing/2014/main" id="{CEC1B99A-8BD5-41CD-972D-CD088334B0A9}"/>
                      </a:ext>
                    </a:extLst>
                  </p:cNvPr>
                  <p:cNvCxnSpPr>
                    <a:cxnSpLocks noChangeShapeType="1"/>
                  </p:cNvCxnSpPr>
                  <p:nvPr/>
                </p:nvCxnSpPr>
                <p:spPr bwMode="auto">
                  <a:xfrm flipV="1">
                    <a:off x="8094454" y="1402610"/>
                    <a:ext cx="0" cy="15402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grpSp>
            <p:grpSp>
              <p:nvGrpSpPr>
                <p:cNvPr id="135" name="Group 617">
                  <a:extLst>
                    <a:ext uri="{FF2B5EF4-FFF2-40B4-BE49-F238E27FC236}">
                      <a16:creationId xmlns:a16="http://schemas.microsoft.com/office/drawing/2014/main" id="{E30D447E-A150-4DD2-8ABA-330D5375CF79}"/>
                    </a:ext>
                  </a:extLst>
                </p:cNvPr>
                <p:cNvGrpSpPr>
                  <a:grpSpLocks/>
                </p:cNvGrpSpPr>
                <p:nvPr/>
              </p:nvGrpSpPr>
              <p:grpSpPr bwMode="auto">
                <a:xfrm>
                  <a:off x="3809797" y="2092087"/>
                  <a:ext cx="91440" cy="276811"/>
                  <a:chOff x="8052467" y="1402610"/>
                  <a:chExt cx="73152" cy="154020"/>
                </a:xfrm>
              </p:grpSpPr>
              <p:cxnSp>
                <p:nvCxnSpPr>
                  <p:cNvPr id="148" name="Straight Connector 630">
                    <a:extLst>
                      <a:ext uri="{FF2B5EF4-FFF2-40B4-BE49-F238E27FC236}">
                        <a16:creationId xmlns:a16="http://schemas.microsoft.com/office/drawing/2014/main" id="{1C7D4588-3F93-486D-8A77-D0851E15E5A9}"/>
                      </a:ext>
                    </a:extLst>
                  </p:cNvPr>
                  <p:cNvCxnSpPr>
                    <a:cxnSpLocks noChangeShapeType="1"/>
                  </p:cNvCxnSpPr>
                  <p:nvPr/>
                </p:nvCxnSpPr>
                <p:spPr bwMode="auto">
                  <a:xfrm>
                    <a:off x="8052467" y="1402610"/>
                    <a:ext cx="73152" cy="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cxnSp>
                <p:nvCxnSpPr>
                  <p:cNvPr id="149" name="Straight Connector 631">
                    <a:extLst>
                      <a:ext uri="{FF2B5EF4-FFF2-40B4-BE49-F238E27FC236}">
                        <a16:creationId xmlns:a16="http://schemas.microsoft.com/office/drawing/2014/main" id="{1426A39C-8E6F-4AE6-9A10-0090CCE0D929}"/>
                      </a:ext>
                    </a:extLst>
                  </p:cNvPr>
                  <p:cNvCxnSpPr>
                    <a:cxnSpLocks noChangeShapeType="1"/>
                  </p:cNvCxnSpPr>
                  <p:nvPr/>
                </p:nvCxnSpPr>
                <p:spPr bwMode="auto">
                  <a:xfrm>
                    <a:off x="8052467" y="1556630"/>
                    <a:ext cx="73152" cy="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cxnSp>
                <p:nvCxnSpPr>
                  <p:cNvPr id="150" name="Straight Connector 632">
                    <a:extLst>
                      <a:ext uri="{FF2B5EF4-FFF2-40B4-BE49-F238E27FC236}">
                        <a16:creationId xmlns:a16="http://schemas.microsoft.com/office/drawing/2014/main" id="{44218BED-8471-4B24-AAA0-530DD87E4905}"/>
                      </a:ext>
                    </a:extLst>
                  </p:cNvPr>
                  <p:cNvCxnSpPr>
                    <a:cxnSpLocks noChangeShapeType="1"/>
                  </p:cNvCxnSpPr>
                  <p:nvPr/>
                </p:nvCxnSpPr>
                <p:spPr bwMode="auto">
                  <a:xfrm flipV="1">
                    <a:off x="8089043" y="1402610"/>
                    <a:ext cx="0" cy="15402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grpSp>
            <p:grpSp>
              <p:nvGrpSpPr>
                <p:cNvPr id="136" name="Group 618">
                  <a:extLst>
                    <a:ext uri="{FF2B5EF4-FFF2-40B4-BE49-F238E27FC236}">
                      <a16:creationId xmlns:a16="http://schemas.microsoft.com/office/drawing/2014/main" id="{9A911B98-A245-4941-B632-6EB86292E535}"/>
                    </a:ext>
                  </a:extLst>
                </p:cNvPr>
                <p:cNvGrpSpPr>
                  <a:grpSpLocks/>
                </p:cNvGrpSpPr>
                <p:nvPr/>
              </p:nvGrpSpPr>
              <p:grpSpPr bwMode="auto">
                <a:xfrm>
                  <a:off x="3435376" y="2096317"/>
                  <a:ext cx="91440" cy="270467"/>
                  <a:chOff x="8052467" y="1402610"/>
                  <a:chExt cx="73152" cy="154020"/>
                </a:xfrm>
              </p:grpSpPr>
              <p:cxnSp>
                <p:nvCxnSpPr>
                  <p:cNvPr id="145" name="Straight Connector 627">
                    <a:extLst>
                      <a:ext uri="{FF2B5EF4-FFF2-40B4-BE49-F238E27FC236}">
                        <a16:creationId xmlns:a16="http://schemas.microsoft.com/office/drawing/2014/main" id="{899C4CE5-18B5-454D-86A0-BC892EC0D535}"/>
                      </a:ext>
                    </a:extLst>
                  </p:cNvPr>
                  <p:cNvCxnSpPr>
                    <a:cxnSpLocks noChangeShapeType="1"/>
                  </p:cNvCxnSpPr>
                  <p:nvPr/>
                </p:nvCxnSpPr>
                <p:spPr bwMode="auto">
                  <a:xfrm>
                    <a:off x="8052467" y="1402610"/>
                    <a:ext cx="73152" cy="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cxnSp>
                <p:nvCxnSpPr>
                  <p:cNvPr id="146" name="Straight Connector 628">
                    <a:extLst>
                      <a:ext uri="{FF2B5EF4-FFF2-40B4-BE49-F238E27FC236}">
                        <a16:creationId xmlns:a16="http://schemas.microsoft.com/office/drawing/2014/main" id="{1CE0A5ED-F4C6-4AA8-B8DB-592E0B8C4B4E}"/>
                      </a:ext>
                    </a:extLst>
                  </p:cNvPr>
                  <p:cNvCxnSpPr>
                    <a:cxnSpLocks noChangeShapeType="1"/>
                  </p:cNvCxnSpPr>
                  <p:nvPr/>
                </p:nvCxnSpPr>
                <p:spPr bwMode="auto">
                  <a:xfrm>
                    <a:off x="8052467" y="1556630"/>
                    <a:ext cx="73152" cy="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cxnSp>
                <p:nvCxnSpPr>
                  <p:cNvPr id="147" name="Straight Connector 629">
                    <a:extLst>
                      <a:ext uri="{FF2B5EF4-FFF2-40B4-BE49-F238E27FC236}">
                        <a16:creationId xmlns:a16="http://schemas.microsoft.com/office/drawing/2014/main" id="{3328CE24-05E0-4F3E-BFF2-3EB579085E8F}"/>
                      </a:ext>
                    </a:extLst>
                  </p:cNvPr>
                  <p:cNvCxnSpPr>
                    <a:cxnSpLocks noChangeShapeType="1"/>
                  </p:cNvCxnSpPr>
                  <p:nvPr/>
                </p:nvCxnSpPr>
                <p:spPr bwMode="auto">
                  <a:xfrm flipV="1">
                    <a:off x="8089043" y="1402610"/>
                    <a:ext cx="0" cy="15402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grpSp>
            <p:grpSp>
              <p:nvGrpSpPr>
                <p:cNvPr id="137" name="Group 619">
                  <a:extLst>
                    <a:ext uri="{FF2B5EF4-FFF2-40B4-BE49-F238E27FC236}">
                      <a16:creationId xmlns:a16="http://schemas.microsoft.com/office/drawing/2014/main" id="{30586A7C-CEC9-4CE9-B349-D14626C22BCC}"/>
                    </a:ext>
                  </a:extLst>
                </p:cNvPr>
                <p:cNvGrpSpPr>
                  <a:grpSpLocks/>
                </p:cNvGrpSpPr>
                <p:nvPr/>
              </p:nvGrpSpPr>
              <p:grpSpPr bwMode="auto">
                <a:xfrm>
                  <a:off x="3060955" y="2089973"/>
                  <a:ext cx="91440" cy="276811"/>
                  <a:chOff x="8052467" y="1402610"/>
                  <a:chExt cx="73152" cy="154020"/>
                </a:xfrm>
              </p:grpSpPr>
              <p:cxnSp>
                <p:nvCxnSpPr>
                  <p:cNvPr id="142" name="Straight Connector 624">
                    <a:extLst>
                      <a:ext uri="{FF2B5EF4-FFF2-40B4-BE49-F238E27FC236}">
                        <a16:creationId xmlns:a16="http://schemas.microsoft.com/office/drawing/2014/main" id="{EB46AF65-B2DD-4DF6-BB10-FC6E82D8A7CE}"/>
                      </a:ext>
                    </a:extLst>
                  </p:cNvPr>
                  <p:cNvCxnSpPr>
                    <a:cxnSpLocks noChangeShapeType="1"/>
                  </p:cNvCxnSpPr>
                  <p:nvPr/>
                </p:nvCxnSpPr>
                <p:spPr bwMode="auto">
                  <a:xfrm>
                    <a:off x="8052467" y="1402610"/>
                    <a:ext cx="73152" cy="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cxnSp>
                <p:nvCxnSpPr>
                  <p:cNvPr id="143" name="Straight Connector 625">
                    <a:extLst>
                      <a:ext uri="{FF2B5EF4-FFF2-40B4-BE49-F238E27FC236}">
                        <a16:creationId xmlns:a16="http://schemas.microsoft.com/office/drawing/2014/main" id="{764F2029-0EBF-4CF0-8DD6-A7C79430649A}"/>
                      </a:ext>
                    </a:extLst>
                  </p:cNvPr>
                  <p:cNvCxnSpPr>
                    <a:cxnSpLocks noChangeShapeType="1"/>
                  </p:cNvCxnSpPr>
                  <p:nvPr/>
                </p:nvCxnSpPr>
                <p:spPr bwMode="auto">
                  <a:xfrm>
                    <a:off x="8052467" y="1556630"/>
                    <a:ext cx="73152" cy="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cxnSp>
                <p:nvCxnSpPr>
                  <p:cNvPr id="144" name="Straight Connector 626">
                    <a:extLst>
                      <a:ext uri="{FF2B5EF4-FFF2-40B4-BE49-F238E27FC236}">
                        <a16:creationId xmlns:a16="http://schemas.microsoft.com/office/drawing/2014/main" id="{5681C28C-AC76-4893-B09A-7D0BE1BCDB7E}"/>
                      </a:ext>
                    </a:extLst>
                  </p:cNvPr>
                  <p:cNvCxnSpPr>
                    <a:cxnSpLocks noChangeShapeType="1"/>
                  </p:cNvCxnSpPr>
                  <p:nvPr/>
                </p:nvCxnSpPr>
                <p:spPr bwMode="auto">
                  <a:xfrm flipV="1">
                    <a:off x="8089043" y="1402610"/>
                    <a:ext cx="0" cy="15402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grpSp>
            <p:grpSp>
              <p:nvGrpSpPr>
                <p:cNvPr id="138" name="Group 620">
                  <a:extLst>
                    <a:ext uri="{FF2B5EF4-FFF2-40B4-BE49-F238E27FC236}">
                      <a16:creationId xmlns:a16="http://schemas.microsoft.com/office/drawing/2014/main" id="{E2C82EF4-C7A3-49FE-BA3B-5936586631C1}"/>
                    </a:ext>
                  </a:extLst>
                </p:cNvPr>
                <p:cNvGrpSpPr>
                  <a:grpSpLocks/>
                </p:cNvGrpSpPr>
                <p:nvPr/>
              </p:nvGrpSpPr>
              <p:grpSpPr bwMode="auto">
                <a:xfrm>
                  <a:off x="2686534" y="2094203"/>
                  <a:ext cx="91440" cy="270467"/>
                  <a:chOff x="8052467" y="1402610"/>
                  <a:chExt cx="73152" cy="154020"/>
                </a:xfrm>
              </p:grpSpPr>
              <p:cxnSp>
                <p:nvCxnSpPr>
                  <p:cNvPr id="139" name="Straight Connector 621">
                    <a:extLst>
                      <a:ext uri="{FF2B5EF4-FFF2-40B4-BE49-F238E27FC236}">
                        <a16:creationId xmlns:a16="http://schemas.microsoft.com/office/drawing/2014/main" id="{A3885EE4-8DBA-4FC1-AE04-291EE677C9A5}"/>
                      </a:ext>
                    </a:extLst>
                  </p:cNvPr>
                  <p:cNvCxnSpPr>
                    <a:cxnSpLocks noChangeShapeType="1"/>
                  </p:cNvCxnSpPr>
                  <p:nvPr/>
                </p:nvCxnSpPr>
                <p:spPr bwMode="auto">
                  <a:xfrm>
                    <a:off x="8052467" y="1402610"/>
                    <a:ext cx="73152" cy="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cxnSp>
                <p:nvCxnSpPr>
                  <p:cNvPr id="140" name="Straight Connector 622">
                    <a:extLst>
                      <a:ext uri="{FF2B5EF4-FFF2-40B4-BE49-F238E27FC236}">
                        <a16:creationId xmlns:a16="http://schemas.microsoft.com/office/drawing/2014/main" id="{3C190024-F915-4047-A444-09F8A15B4671}"/>
                      </a:ext>
                    </a:extLst>
                  </p:cNvPr>
                  <p:cNvCxnSpPr>
                    <a:cxnSpLocks noChangeShapeType="1"/>
                  </p:cNvCxnSpPr>
                  <p:nvPr/>
                </p:nvCxnSpPr>
                <p:spPr bwMode="auto">
                  <a:xfrm>
                    <a:off x="8052467" y="1556630"/>
                    <a:ext cx="73152" cy="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cxnSp>
                <p:nvCxnSpPr>
                  <p:cNvPr id="141" name="Straight Connector 623">
                    <a:extLst>
                      <a:ext uri="{FF2B5EF4-FFF2-40B4-BE49-F238E27FC236}">
                        <a16:creationId xmlns:a16="http://schemas.microsoft.com/office/drawing/2014/main" id="{E8FF348B-B940-4656-9E89-B5B88C9D4DFA}"/>
                      </a:ext>
                    </a:extLst>
                  </p:cNvPr>
                  <p:cNvCxnSpPr>
                    <a:cxnSpLocks noChangeShapeType="1"/>
                  </p:cNvCxnSpPr>
                  <p:nvPr/>
                </p:nvCxnSpPr>
                <p:spPr bwMode="auto">
                  <a:xfrm flipV="1">
                    <a:off x="8089043" y="1402610"/>
                    <a:ext cx="0" cy="154020"/>
                  </a:xfrm>
                  <a:prstGeom prst="line">
                    <a:avLst/>
                  </a:prstGeom>
                  <a:noFill/>
                  <a:ln w="12700" algn="ctr">
                    <a:solidFill>
                      <a:srgbClr val="FF9900"/>
                    </a:solidFill>
                    <a:round/>
                    <a:headEnd/>
                    <a:tailEnd/>
                  </a:ln>
                  <a:extLst>
                    <a:ext uri="{909E8E84-426E-40DD-AFC4-6F175D3DCCD1}">
                      <a14:hiddenFill xmlns:a14="http://schemas.microsoft.com/office/drawing/2010/main">
                        <a:noFill/>
                      </a14:hiddenFill>
                    </a:ext>
                  </a:extLst>
                </p:spPr>
              </p:cxnSp>
            </p:grpSp>
          </p:grpSp>
          <p:sp>
            <p:nvSpPr>
              <p:cNvPr id="104" name="Freeform: Shape 586">
                <a:extLst>
                  <a:ext uri="{FF2B5EF4-FFF2-40B4-BE49-F238E27FC236}">
                    <a16:creationId xmlns:a16="http://schemas.microsoft.com/office/drawing/2014/main" id="{CC7639B5-585E-4FAB-B19E-860E577D45E9}"/>
                  </a:ext>
                </a:extLst>
              </p:cNvPr>
              <p:cNvSpPr>
                <a:spLocks/>
              </p:cNvSpPr>
              <p:nvPr/>
            </p:nvSpPr>
            <p:spPr bwMode="auto">
              <a:xfrm>
                <a:off x="944718" y="2099444"/>
                <a:ext cx="4782901" cy="2457257"/>
              </a:xfrm>
              <a:custGeom>
                <a:avLst/>
                <a:gdLst>
                  <a:gd name="T0" fmla="*/ 0 w 5942574"/>
                  <a:gd name="T1" fmla="*/ 16072265 h 2213798"/>
                  <a:gd name="T2" fmla="*/ 2780 w 5942574"/>
                  <a:gd name="T3" fmla="*/ 4952632 h 2213798"/>
                  <a:gd name="T4" fmla="*/ 6521 w 5942574"/>
                  <a:gd name="T5" fmla="*/ 3623881 h 2213798"/>
                  <a:gd name="T6" fmla="*/ 10554 w 5942574"/>
                  <a:gd name="T7" fmla="*/ 1762435 h 2213798"/>
                  <a:gd name="T8" fmla="*/ 14289 w 5942574"/>
                  <a:gd name="T9" fmla="*/ 1809902 h 2213798"/>
                  <a:gd name="T10" fmla="*/ 18024 w 5942574"/>
                  <a:gd name="T11" fmla="*/ 1312009 h 2213798"/>
                  <a:gd name="T12" fmla="*/ 21799 w 5942574"/>
                  <a:gd name="T13" fmla="*/ 1845413 h 2213798"/>
                  <a:gd name="T14" fmla="*/ 28184 w 5942574"/>
                  <a:gd name="T15" fmla="*/ 1364590 h 2213798"/>
                  <a:gd name="T16" fmla="*/ 36258 w 5942574"/>
                  <a:gd name="T17" fmla="*/ 904949 h 2213798"/>
                  <a:gd name="T18" fmla="*/ 43511 w 5942574"/>
                  <a:gd name="T19" fmla="*/ 910920 h 2213798"/>
                  <a:gd name="T20" fmla="*/ 51284 w 5942574"/>
                  <a:gd name="T21" fmla="*/ 863463 h 2213798"/>
                  <a:gd name="T22" fmla="*/ 58411 w 5942574"/>
                  <a:gd name="T23" fmla="*/ 904949 h 2213798"/>
                  <a:gd name="T24" fmla="*/ 66421 w 5942574"/>
                  <a:gd name="T25" fmla="*/ 904949 h 2213798"/>
                  <a:gd name="T26" fmla="*/ 73791 w 5942574"/>
                  <a:gd name="T27" fmla="*/ 428735 h 2213798"/>
                  <a:gd name="T28" fmla="*/ 81259 w 5942574"/>
                  <a:gd name="T29" fmla="*/ 863463 h 2213798"/>
                  <a:gd name="T30" fmla="*/ 88621 w 5942574"/>
                  <a:gd name="T31" fmla="*/ 490033 h 2213798"/>
                  <a:gd name="T32" fmla="*/ 96071 w 5942574"/>
                  <a:gd name="T33" fmla="*/ 0 h 22137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942574" h="2213798">
                    <a:moveTo>
                      <a:pt x="0" y="2213798"/>
                    </a:moveTo>
                    <a:lnTo>
                      <a:pt x="171956" y="682177"/>
                    </a:lnTo>
                    <a:lnTo>
                      <a:pt x="403398" y="499154"/>
                    </a:lnTo>
                    <a:lnTo>
                      <a:pt x="652803" y="242758"/>
                    </a:lnTo>
                    <a:lnTo>
                      <a:pt x="883808" y="249296"/>
                    </a:lnTo>
                    <a:lnTo>
                      <a:pt x="1114876" y="180716"/>
                    </a:lnTo>
                    <a:lnTo>
                      <a:pt x="1348374" y="254188"/>
                    </a:lnTo>
                    <a:lnTo>
                      <a:pt x="1743376" y="187959"/>
                    </a:lnTo>
                    <a:lnTo>
                      <a:pt x="2242781" y="124648"/>
                    </a:lnTo>
                    <a:lnTo>
                      <a:pt x="2691450" y="125471"/>
                    </a:lnTo>
                    <a:lnTo>
                      <a:pt x="3172311" y="118933"/>
                    </a:lnTo>
                    <a:lnTo>
                      <a:pt x="3613043" y="124648"/>
                    </a:lnTo>
                    <a:lnTo>
                      <a:pt x="4108532" y="124648"/>
                    </a:lnTo>
                    <a:lnTo>
                      <a:pt x="4564388" y="59055"/>
                    </a:lnTo>
                    <a:lnTo>
                      <a:pt x="5026314" y="118933"/>
                    </a:lnTo>
                    <a:lnTo>
                      <a:pt x="5481712" y="67498"/>
                    </a:lnTo>
                    <a:lnTo>
                      <a:pt x="5942574" y="0"/>
                    </a:lnTo>
                  </a:path>
                </a:pathLst>
              </a:custGeom>
              <a:noFill/>
              <a:ln w="28575">
                <a:solidFill>
                  <a:srgbClr val="FF990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sz="2400" dirty="0"/>
              </a:p>
            </p:txBody>
          </p:sp>
          <p:grpSp>
            <p:nvGrpSpPr>
              <p:cNvPr id="105" name="Group 3">
                <a:extLst>
                  <a:ext uri="{FF2B5EF4-FFF2-40B4-BE49-F238E27FC236}">
                    <a16:creationId xmlns:a16="http://schemas.microsoft.com/office/drawing/2014/main" id="{0B6F6457-BB12-4851-8406-D335415576FE}"/>
                  </a:ext>
                </a:extLst>
              </p:cNvPr>
              <p:cNvGrpSpPr>
                <a:grpSpLocks/>
              </p:cNvGrpSpPr>
              <p:nvPr/>
            </p:nvGrpSpPr>
            <p:grpSpPr bwMode="auto">
              <a:xfrm>
                <a:off x="901379" y="2045376"/>
                <a:ext cx="4871960" cy="2547159"/>
                <a:chOff x="901379" y="2045376"/>
                <a:chExt cx="4871960" cy="2547159"/>
              </a:xfrm>
            </p:grpSpPr>
            <p:sp>
              <p:nvSpPr>
                <p:cNvPr id="106" name="Isosceles Triangle 105">
                  <a:extLst>
                    <a:ext uri="{FF2B5EF4-FFF2-40B4-BE49-F238E27FC236}">
                      <a16:creationId xmlns:a16="http://schemas.microsoft.com/office/drawing/2014/main" id="{00501D3F-30ED-495E-BA82-5BCA5793B596}"/>
                    </a:ext>
                  </a:extLst>
                </p:cNvPr>
                <p:cNvSpPr/>
                <p:nvPr/>
              </p:nvSpPr>
              <p:spPr>
                <a:xfrm>
                  <a:off x="901527" y="4496728"/>
                  <a:ext cx="91003" cy="95262"/>
                </a:xfrm>
                <a:prstGeom prst="triangle">
                  <a:avLst/>
                </a:prstGeom>
                <a:solidFill>
                  <a:srgbClr val="FF9900"/>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107" name="Isosceles Triangle 106">
                  <a:extLst>
                    <a:ext uri="{FF2B5EF4-FFF2-40B4-BE49-F238E27FC236}">
                      <a16:creationId xmlns:a16="http://schemas.microsoft.com/office/drawing/2014/main" id="{AE7B2608-9365-439B-AA67-C0C3C75310CA}"/>
                    </a:ext>
                  </a:extLst>
                </p:cNvPr>
                <p:cNvSpPr/>
                <p:nvPr/>
              </p:nvSpPr>
              <p:spPr>
                <a:xfrm>
                  <a:off x="1041205" y="2794731"/>
                  <a:ext cx="91003" cy="93144"/>
                </a:xfrm>
                <a:prstGeom prst="triangle">
                  <a:avLst/>
                </a:prstGeom>
                <a:solidFill>
                  <a:srgbClr val="FF9900"/>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108" name="Isosceles Triangle 107">
                  <a:extLst>
                    <a:ext uri="{FF2B5EF4-FFF2-40B4-BE49-F238E27FC236}">
                      <a16:creationId xmlns:a16="http://schemas.microsoft.com/office/drawing/2014/main" id="{B6381BE8-C6AD-4541-9FA3-FD568816CB33}"/>
                    </a:ext>
                  </a:extLst>
                </p:cNvPr>
                <p:cNvSpPr/>
                <p:nvPr/>
              </p:nvSpPr>
              <p:spPr>
                <a:xfrm>
                  <a:off x="1227444" y="2591507"/>
                  <a:ext cx="91003" cy="95262"/>
                </a:xfrm>
                <a:prstGeom prst="triangle">
                  <a:avLst/>
                </a:prstGeom>
                <a:solidFill>
                  <a:srgbClr val="FF9900"/>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109" name="Isosceles Triangle 108">
                  <a:extLst>
                    <a:ext uri="{FF2B5EF4-FFF2-40B4-BE49-F238E27FC236}">
                      <a16:creationId xmlns:a16="http://schemas.microsoft.com/office/drawing/2014/main" id="{4DD961A0-22BD-4412-B5B1-BAFD3E3E7B7C}"/>
                    </a:ext>
                  </a:extLst>
                </p:cNvPr>
                <p:cNvSpPr/>
                <p:nvPr/>
              </p:nvSpPr>
              <p:spPr>
                <a:xfrm>
                  <a:off x="1413682" y="2318426"/>
                  <a:ext cx="91003" cy="95260"/>
                </a:xfrm>
                <a:prstGeom prst="triangle">
                  <a:avLst/>
                </a:prstGeom>
                <a:solidFill>
                  <a:srgbClr val="FF9900"/>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110" name="Isosceles Triangle 109">
                  <a:extLst>
                    <a:ext uri="{FF2B5EF4-FFF2-40B4-BE49-F238E27FC236}">
                      <a16:creationId xmlns:a16="http://schemas.microsoft.com/office/drawing/2014/main" id="{BA686792-549E-4540-97D6-EE91A9FF4DFA}"/>
                    </a:ext>
                  </a:extLst>
                </p:cNvPr>
                <p:cNvSpPr/>
                <p:nvPr/>
              </p:nvSpPr>
              <p:spPr>
                <a:xfrm>
                  <a:off x="1970280" y="2322660"/>
                  <a:ext cx="91002" cy="93144"/>
                </a:xfrm>
                <a:prstGeom prst="triangle">
                  <a:avLst/>
                </a:prstGeom>
                <a:solidFill>
                  <a:srgbClr val="FF9900"/>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111" name="Isosceles Triangle 110">
                  <a:extLst>
                    <a:ext uri="{FF2B5EF4-FFF2-40B4-BE49-F238E27FC236}">
                      <a16:creationId xmlns:a16="http://schemas.microsoft.com/office/drawing/2014/main" id="{4A70795F-3AB8-4F30-95CA-F009F79540F5}"/>
                    </a:ext>
                  </a:extLst>
                </p:cNvPr>
                <p:cNvSpPr/>
                <p:nvPr/>
              </p:nvSpPr>
              <p:spPr>
                <a:xfrm>
                  <a:off x="2313127" y="2250685"/>
                  <a:ext cx="91002" cy="95260"/>
                </a:xfrm>
                <a:prstGeom prst="triangle">
                  <a:avLst/>
                </a:prstGeom>
                <a:solidFill>
                  <a:srgbClr val="FF9900"/>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112" name="Isosceles Triangle 111">
                  <a:extLst>
                    <a:ext uri="{FF2B5EF4-FFF2-40B4-BE49-F238E27FC236}">
                      <a16:creationId xmlns:a16="http://schemas.microsoft.com/office/drawing/2014/main" id="{140DB5E7-36EF-4244-9344-764BE5C7D443}"/>
                    </a:ext>
                  </a:extLst>
                </p:cNvPr>
                <p:cNvSpPr/>
                <p:nvPr/>
              </p:nvSpPr>
              <p:spPr>
                <a:xfrm>
                  <a:off x="1784042" y="2254919"/>
                  <a:ext cx="93119" cy="93144"/>
                </a:xfrm>
                <a:prstGeom prst="triangle">
                  <a:avLst/>
                </a:prstGeom>
                <a:solidFill>
                  <a:srgbClr val="FF9900"/>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113" name="Isosceles Triangle 112">
                  <a:extLst>
                    <a:ext uri="{FF2B5EF4-FFF2-40B4-BE49-F238E27FC236}">
                      <a16:creationId xmlns:a16="http://schemas.microsoft.com/office/drawing/2014/main" id="{4CEE5BAA-11C2-49E7-B503-0A83B9ACC117}"/>
                    </a:ext>
                  </a:extLst>
                </p:cNvPr>
                <p:cNvSpPr/>
                <p:nvPr/>
              </p:nvSpPr>
              <p:spPr>
                <a:xfrm>
                  <a:off x="1599920" y="2318426"/>
                  <a:ext cx="91003" cy="93144"/>
                </a:xfrm>
                <a:prstGeom prst="triangle">
                  <a:avLst/>
                </a:prstGeom>
                <a:solidFill>
                  <a:srgbClr val="FF9900"/>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114" name="Isosceles Triangle 113">
                  <a:extLst>
                    <a:ext uri="{FF2B5EF4-FFF2-40B4-BE49-F238E27FC236}">
                      <a16:creationId xmlns:a16="http://schemas.microsoft.com/office/drawing/2014/main" id="{176710D3-B11B-4CCC-B1B7-15316745A648}"/>
                    </a:ext>
                  </a:extLst>
                </p:cNvPr>
                <p:cNvSpPr/>
                <p:nvPr/>
              </p:nvSpPr>
              <p:spPr>
                <a:xfrm>
                  <a:off x="2685603" y="2182944"/>
                  <a:ext cx="93119" cy="93144"/>
                </a:xfrm>
                <a:prstGeom prst="triangle">
                  <a:avLst/>
                </a:prstGeom>
                <a:solidFill>
                  <a:srgbClr val="FF9900"/>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115" name="Isosceles Triangle 114">
                  <a:extLst>
                    <a:ext uri="{FF2B5EF4-FFF2-40B4-BE49-F238E27FC236}">
                      <a16:creationId xmlns:a16="http://schemas.microsoft.com/office/drawing/2014/main" id="{7020EDA7-218B-425A-BB00-7B2E5BFBE855}"/>
                    </a:ext>
                  </a:extLst>
                </p:cNvPr>
                <p:cNvSpPr/>
                <p:nvPr/>
              </p:nvSpPr>
              <p:spPr>
                <a:xfrm>
                  <a:off x="3060195" y="2180826"/>
                  <a:ext cx="93119" cy="95262"/>
                </a:xfrm>
                <a:prstGeom prst="triangle">
                  <a:avLst/>
                </a:prstGeom>
                <a:solidFill>
                  <a:srgbClr val="FF9900"/>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116" name="Isosceles Triangle 115">
                  <a:extLst>
                    <a:ext uri="{FF2B5EF4-FFF2-40B4-BE49-F238E27FC236}">
                      <a16:creationId xmlns:a16="http://schemas.microsoft.com/office/drawing/2014/main" id="{C652C75F-DD7D-4EF7-86E6-C509ACFC7B14}"/>
                    </a:ext>
                  </a:extLst>
                </p:cNvPr>
                <p:cNvSpPr/>
                <p:nvPr/>
              </p:nvSpPr>
              <p:spPr>
                <a:xfrm>
                  <a:off x="5682342" y="2045344"/>
                  <a:ext cx="91002" cy="95262"/>
                </a:xfrm>
                <a:prstGeom prst="triangle">
                  <a:avLst/>
                </a:prstGeom>
                <a:solidFill>
                  <a:srgbClr val="FF9900"/>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117" name="Isosceles Triangle 116">
                  <a:extLst>
                    <a:ext uri="{FF2B5EF4-FFF2-40B4-BE49-F238E27FC236}">
                      <a16:creationId xmlns:a16="http://schemas.microsoft.com/office/drawing/2014/main" id="{3C3D403B-0311-4F98-B1C9-48E5443797FD}"/>
                    </a:ext>
                  </a:extLst>
                </p:cNvPr>
                <p:cNvSpPr/>
                <p:nvPr/>
              </p:nvSpPr>
              <p:spPr>
                <a:xfrm>
                  <a:off x="5307749" y="2115203"/>
                  <a:ext cx="91003" cy="95260"/>
                </a:xfrm>
                <a:prstGeom prst="triangle">
                  <a:avLst/>
                </a:prstGeom>
                <a:solidFill>
                  <a:srgbClr val="FF9900"/>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118" name="Isosceles Triangle 117">
                  <a:extLst>
                    <a:ext uri="{FF2B5EF4-FFF2-40B4-BE49-F238E27FC236}">
                      <a16:creationId xmlns:a16="http://schemas.microsoft.com/office/drawing/2014/main" id="{A9AA4713-13D6-4931-A6BD-2AFCAC692138}"/>
                    </a:ext>
                  </a:extLst>
                </p:cNvPr>
                <p:cNvSpPr/>
                <p:nvPr/>
              </p:nvSpPr>
              <p:spPr>
                <a:xfrm>
                  <a:off x="4933158" y="2178710"/>
                  <a:ext cx="91002" cy="95260"/>
                </a:xfrm>
                <a:prstGeom prst="triangle">
                  <a:avLst/>
                </a:prstGeom>
                <a:solidFill>
                  <a:srgbClr val="FF9900"/>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119" name="Isosceles Triangle 118">
                  <a:extLst>
                    <a:ext uri="{FF2B5EF4-FFF2-40B4-BE49-F238E27FC236}">
                      <a16:creationId xmlns:a16="http://schemas.microsoft.com/office/drawing/2014/main" id="{0A783656-8ADA-42C3-A1FD-361D8A24155F}"/>
                    </a:ext>
                  </a:extLst>
                </p:cNvPr>
                <p:cNvSpPr/>
                <p:nvPr/>
              </p:nvSpPr>
              <p:spPr>
                <a:xfrm>
                  <a:off x="4558565" y="2115203"/>
                  <a:ext cx="91003" cy="95260"/>
                </a:xfrm>
                <a:prstGeom prst="triangle">
                  <a:avLst/>
                </a:prstGeom>
                <a:solidFill>
                  <a:srgbClr val="FF9900"/>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120" name="Isosceles Triangle 119">
                  <a:extLst>
                    <a:ext uri="{FF2B5EF4-FFF2-40B4-BE49-F238E27FC236}">
                      <a16:creationId xmlns:a16="http://schemas.microsoft.com/office/drawing/2014/main" id="{9C6F1774-3A3F-4BE5-B913-796F05C115A0}"/>
                    </a:ext>
                  </a:extLst>
                </p:cNvPr>
                <p:cNvSpPr/>
                <p:nvPr/>
              </p:nvSpPr>
              <p:spPr>
                <a:xfrm>
                  <a:off x="4183973" y="2174476"/>
                  <a:ext cx="91002" cy="95260"/>
                </a:xfrm>
                <a:prstGeom prst="triangle">
                  <a:avLst/>
                </a:prstGeom>
                <a:solidFill>
                  <a:srgbClr val="FF9900"/>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121" name="Isosceles Triangle 120">
                  <a:extLst>
                    <a:ext uri="{FF2B5EF4-FFF2-40B4-BE49-F238E27FC236}">
                      <a16:creationId xmlns:a16="http://schemas.microsoft.com/office/drawing/2014/main" id="{B696E266-201B-43DA-B46A-2596809F9423}"/>
                    </a:ext>
                  </a:extLst>
                </p:cNvPr>
                <p:cNvSpPr/>
                <p:nvPr/>
              </p:nvSpPr>
              <p:spPr>
                <a:xfrm>
                  <a:off x="3809380" y="2182944"/>
                  <a:ext cx="91003" cy="95260"/>
                </a:xfrm>
                <a:prstGeom prst="triangle">
                  <a:avLst/>
                </a:prstGeom>
                <a:solidFill>
                  <a:srgbClr val="FF9900"/>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sp>
              <p:nvSpPr>
                <p:cNvPr id="122" name="Isosceles Triangle 121">
                  <a:extLst>
                    <a:ext uri="{FF2B5EF4-FFF2-40B4-BE49-F238E27FC236}">
                      <a16:creationId xmlns:a16="http://schemas.microsoft.com/office/drawing/2014/main" id="{47636B5C-E64B-4AA5-8699-7F94F51F5EB4}"/>
                    </a:ext>
                  </a:extLst>
                </p:cNvPr>
                <p:cNvSpPr/>
                <p:nvPr/>
              </p:nvSpPr>
              <p:spPr>
                <a:xfrm>
                  <a:off x="3434788" y="2185060"/>
                  <a:ext cx="93119" cy="93144"/>
                </a:xfrm>
                <a:prstGeom prst="triangle">
                  <a:avLst/>
                </a:prstGeom>
                <a:solidFill>
                  <a:srgbClr val="FF9900"/>
                </a:solidFill>
                <a:ln w="25400" cap="flat" cmpd="sng" algn="ctr">
                  <a:noFill/>
                  <a:prstDash val="solid"/>
                </a:ln>
                <a:effectLst/>
              </p:spPr>
              <p:txBody>
                <a:bodyPr anchor="ctr"/>
                <a:lstStyle/>
                <a:p>
                  <a:pPr algn="ctr">
                    <a:defRPr/>
                  </a:pPr>
                  <a:endParaRPr lang="en-PH" sz="1467" kern="0" dirty="0">
                    <a:solidFill>
                      <a:prstClr val="white"/>
                    </a:solidFill>
                    <a:latin typeface="Arial"/>
                  </a:endParaRPr>
                </a:p>
              </p:txBody>
            </p:sp>
          </p:grpSp>
        </p:grpSp>
        <p:sp>
          <p:nvSpPr>
            <p:cNvPr id="76" name="TextBox 38">
              <a:extLst>
                <a:ext uri="{FF2B5EF4-FFF2-40B4-BE49-F238E27FC236}">
                  <a16:creationId xmlns:a16="http://schemas.microsoft.com/office/drawing/2014/main" id="{962457CF-B721-468B-8F37-9F67FE11A5C1}"/>
                </a:ext>
              </a:extLst>
            </p:cNvPr>
            <p:cNvSpPr txBox="1">
              <a:spLocks noChangeArrowheads="1"/>
            </p:cNvSpPr>
            <p:nvPr/>
          </p:nvSpPr>
          <p:spPr bwMode="auto">
            <a:xfrm>
              <a:off x="2377739" y="3969749"/>
              <a:ext cx="537247" cy="25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1600" b="1" dirty="0">
                  <a:solidFill>
                    <a:srgbClr val="000000"/>
                  </a:solidFill>
                  <a:latin typeface="Arial" panose="020B0604020202020204" pitchFamily="34" charset="0"/>
                </a:rPr>
                <a:t>Week</a:t>
              </a:r>
            </a:p>
          </p:txBody>
        </p:sp>
        <p:sp>
          <p:nvSpPr>
            <p:cNvPr id="77" name="TextBox 39">
              <a:extLst>
                <a:ext uri="{FF2B5EF4-FFF2-40B4-BE49-F238E27FC236}">
                  <a16:creationId xmlns:a16="http://schemas.microsoft.com/office/drawing/2014/main" id="{FAA2FFA8-0939-48B9-8583-6D93F6513D08}"/>
                </a:ext>
              </a:extLst>
            </p:cNvPr>
            <p:cNvSpPr txBox="1">
              <a:spLocks noChangeArrowheads="1"/>
            </p:cNvSpPr>
            <p:nvPr/>
          </p:nvSpPr>
          <p:spPr bwMode="auto">
            <a:xfrm rot="16200000">
              <a:off x="-749199" y="2569173"/>
              <a:ext cx="2039083" cy="43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PH" sz="1600" b="1" kern="0" dirty="0">
                  <a:solidFill>
                    <a:prstClr val="black"/>
                  </a:solidFill>
                </a:rPr>
                <a:t>Change from baseline in FEV</a:t>
              </a:r>
              <a:r>
                <a:rPr lang="en-PH" sz="1600" b="1" kern="0" baseline="-25000" dirty="0">
                  <a:solidFill>
                    <a:prstClr val="black"/>
                  </a:solidFill>
                </a:rPr>
                <a:t>1 </a:t>
              </a:r>
              <a:r>
                <a:rPr lang="en-PH" sz="1600" b="1" kern="0" dirty="0">
                  <a:solidFill>
                    <a:prstClr val="black"/>
                  </a:solidFill>
                </a:rPr>
                <a:t>(L), LS mean (</a:t>
              </a:r>
              <a:r>
                <a:rPr lang="en-PH" sz="1600" b="1" kern="0" dirty="0">
                  <a:solidFill>
                    <a:prstClr val="black"/>
                  </a:solidFill>
                  <a:sym typeface="Symbol"/>
                </a:rPr>
                <a:t> </a:t>
              </a:r>
              <a:r>
                <a:rPr lang="en-PH" sz="1600" b="1" kern="0" dirty="0">
                  <a:solidFill>
                    <a:prstClr val="black"/>
                  </a:solidFill>
                </a:rPr>
                <a:t>SE)</a:t>
              </a:r>
              <a:endParaRPr lang="en-PH" sz="1600" b="1" kern="0" baseline="-25000" dirty="0">
                <a:solidFill>
                  <a:prstClr val="black"/>
                </a:solidFill>
              </a:endParaRPr>
            </a:p>
          </p:txBody>
        </p:sp>
        <p:grpSp>
          <p:nvGrpSpPr>
            <p:cNvPr id="78" name="Group 503">
              <a:extLst>
                <a:ext uri="{FF2B5EF4-FFF2-40B4-BE49-F238E27FC236}">
                  <a16:creationId xmlns:a16="http://schemas.microsoft.com/office/drawing/2014/main" id="{4282A5C4-12A3-4299-BA79-90F34FA971AB}"/>
                </a:ext>
              </a:extLst>
            </p:cNvPr>
            <p:cNvGrpSpPr>
              <a:grpSpLocks/>
            </p:cNvGrpSpPr>
            <p:nvPr/>
          </p:nvGrpSpPr>
          <p:grpSpPr bwMode="auto">
            <a:xfrm>
              <a:off x="412870" y="1617663"/>
              <a:ext cx="333254" cy="2297743"/>
              <a:chOff x="809759" y="1528913"/>
              <a:chExt cx="880421" cy="3854372"/>
            </a:xfrm>
          </p:grpSpPr>
          <p:sp>
            <p:nvSpPr>
              <p:cNvPr id="98" name="TextBox 150">
                <a:extLst>
                  <a:ext uri="{FF2B5EF4-FFF2-40B4-BE49-F238E27FC236}">
                    <a16:creationId xmlns:a16="http://schemas.microsoft.com/office/drawing/2014/main" id="{64C3095D-8399-467E-BFB4-B143B9CCE24E}"/>
                  </a:ext>
                </a:extLst>
              </p:cNvPr>
              <p:cNvSpPr txBox="1">
                <a:spLocks noChangeArrowheads="1"/>
              </p:cNvSpPr>
              <p:nvPr/>
            </p:nvSpPr>
            <p:spPr bwMode="auto">
              <a:xfrm>
                <a:off x="809759" y="1528913"/>
                <a:ext cx="880421" cy="4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a:lnSpc>
                    <a:spcPct val="100000"/>
                  </a:lnSpc>
                  <a:spcBef>
                    <a:spcPct val="0"/>
                  </a:spcBef>
                  <a:buFontTx/>
                  <a:buNone/>
                </a:pPr>
                <a:r>
                  <a:rPr lang="en-US" altLang="en-US" sz="1600" dirty="0">
                    <a:solidFill>
                      <a:srgbClr val="000000"/>
                    </a:solidFill>
                  </a:rPr>
                  <a:t>0.4</a:t>
                </a:r>
              </a:p>
            </p:txBody>
          </p:sp>
          <p:sp>
            <p:nvSpPr>
              <p:cNvPr id="99" name="TextBox 151">
                <a:extLst>
                  <a:ext uri="{FF2B5EF4-FFF2-40B4-BE49-F238E27FC236}">
                    <a16:creationId xmlns:a16="http://schemas.microsoft.com/office/drawing/2014/main" id="{808713AD-D130-4D1F-84E3-50ADA2F86334}"/>
                  </a:ext>
                </a:extLst>
              </p:cNvPr>
              <p:cNvSpPr txBox="1">
                <a:spLocks noChangeArrowheads="1"/>
              </p:cNvSpPr>
              <p:nvPr/>
            </p:nvSpPr>
            <p:spPr bwMode="auto">
              <a:xfrm>
                <a:off x="1117841" y="4957530"/>
                <a:ext cx="572339" cy="4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a:lnSpc>
                    <a:spcPct val="100000"/>
                  </a:lnSpc>
                  <a:spcBef>
                    <a:spcPct val="0"/>
                  </a:spcBef>
                  <a:buFontTx/>
                  <a:buNone/>
                </a:pPr>
                <a:r>
                  <a:rPr lang="en-US" altLang="en-US" sz="1600" dirty="0">
                    <a:solidFill>
                      <a:srgbClr val="000000"/>
                    </a:solidFill>
                  </a:rPr>
                  <a:t>0</a:t>
                </a:r>
              </a:p>
            </p:txBody>
          </p:sp>
          <p:sp>
            <p:nvSpPr>
              <p:cNvPr id="100" name="TextBox 152">
                <a:extLst>
                  <a:ext uri="{FF2B5EF4-FFF2-40B4-BE49-F238E27FC236}">
                    <a16:creationId xmlns:a16="http://schemas.microsoft.com/office/drawing/2014/main" id="{6938BDD3-A1C5-4D6A-81D4-B84EBCC14F87}"/>
                  </a:ext>
                </a:extLst>
              </p:cNvPr>
              <p:cNvSpPr txBox="1">
                <a:spLocks noChangeArrowheads="1"/>
              </p:cNvSpPr>
              <p:nvPr/>
            </p:nvSpPr>
            <p:spPr bwMode="auto">
              <a:xfrm>
                <a:off x="809759" y="2386066"/>
                <a:ext cx="880421" cy="4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a:lnSpc>
                    <a:spcPct val="100000"/>
                  </a:lnSpc>
                  <a:spcBef>
                    <a:spcPct val="0"/>
                  </a:spcBef>
                  <a:buFontTx/>
                  <a:buNone/>
                </a:pPr>
                <a:r>
                  <a:rPr lang="en-US" altLang="en-US" sz="1600" dirty="0">
                    <a:solidFill>
                      <a:srgbClr val="000000"/>
                    </a:solidFill>
                  </a:rPr>
                  <a:t>0.3</a:t>
                </a:r>
              </a:p>
            </p:txBody>
          </p:sp>
          <p:sp>
            <p:nvSpPr>
              <p:cNvPr id="101" name="TextBox 153">
                <a:extLst>
                  <a:ext uri="{FF2B5EF4-FFF2-40B4-BE49-F238E27FC236}">
                    <a16:creationId xmlns:a16="http://schemas.microsoft.com/office/drawing/2014/main" id="{5D7AEB82-26F5-44E3-8A9D-84359A6B0C60}"/>
                  </a:ext>
                </a:extLst>
              </p:cNvPr>
              <p:cNvSpPr txBox="1">
                <a:spLocks noChangeArrowheads="1"/>
              </p:cNvSpPr>
              <p:nvPr/>
            </p:nvSpPr>
            <p:spPr bwMode="auto">
              <a:xfrm>
                <a:off x="809759" y="3243224"/>
                <a:ext cx="880421" cy="4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a:lnSpc>
                    <a:spcPct val="100000"/>
                  </a:lnSpc>
                  <a:spcBef>
                    <a:spcPct val="0"/>
                  </a:spcBef>
                  <a:buFontTx/>
                  <a:buNone/>
                </a:pPr>
                <a:r>
                  <a:rPr lang="en-US" altLang="en-US" sz="1600" dirty="0">
                    <a:solidFill>
                      <a:srgbClr val="000000"/>
                    </a:solidFill>
                  </a:rPr>
                  <a:t>0.2</a:t>
                </a:r>
              </a:p>
            </p:txBody>
          </p:sp>
          <p:sp>
            <p:nvSpPr>
              <p:cNvPr id="102" name="TextBox 154">
                <a:extLst>
                  <a:ext uri="{FF2B5EF4-FFF2-40B4-BE49-F238E27FC236}">
                    <a16:creationId xmlns:a16="http://schemas.microsoft.com/office/drawing/2014/main" id="{E36D5D86-E700-4893-80B2-A2E9370C7249}"/>
                  </a:ext>
                </a:extLst>
              </p:cNvPr>
              <p:cNvSpPr txBox="1">
                <a:spLocks noChangeArrowheads="1"/>
              </p:cNvSpPr>
              <p:nvPr/>
            </p:nvSpPr>
            <p:spPr bwMode="auto">
              <a:xfrm>
                <a:off x="809759" y="4100378"/>
                <a:ext cx="880421" cy="42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a:lnSpc>
                    <a:spcPct val="100000"/>
                  </a:lnSpc>
                  <a:spcBef>
                    <a:spcPct val="0"/>
                  </a:spcBef>
                  <a:buFontTx/>
                  <a:buNone/>
                </a:pPr>
                <a:r>
                  <a:rPr lang="en-US" altLang="en-US" sz="1600" dirty="0">
                    <a:solidFill>
                      <a:srgbClr val="000000"/>
                    </a:solidFill>
                  </a:rPr>
                  <a:t>0.1</a:t>
                </a:r>
              </a:p>
            </p:txBody>
          </p:sp>
        </p:grpSp>
        <p:grpSp>
          <p:nvGrpSpPr>
            <p:cNvPr id="79" name="Group 2">
              <a:extLst>
                <a:ext uri="{FF2B5EF4-FFF2-40B4-BE49-F238E27FC236}">
                  <a16:creationId xmlns:a16="http://schemas.microsoft.com/office/drawing/2014/main" id="{51D6F624-DEEA-496F-ABA1-6E298812920F}"/>
                </a:ext>
              </a:extLst>
            </p:cNvPr>
            <p:cNvGrpSpPr>
              <a:grpSpLocks/>
            </p:cNvGrpSpPr>
            <p:nvPr/>
          </p:nvGrpSpPr>
          <p:grpSpPr bwMode="auto">
            <a:xfrm>
              <a:off x="731537" y="3786184"/>
              <a:ext cx="3856229" cy="222997"/>
              <a:chOff x="811516" y="4577449"/>
              <a:chExt cx="5140679" cy="298355"/>
            </a:xfrm>
          </p:grpSpPr>
          <p:sp>
            <p:nvSpPr>
              <p:cNvPr id="81" name="TextBox 143">
                <a:extLst>
                  <a:ext uri="{FF2B5EF4-FFF2-40B4-BE49-F238E27FC236}">
                    <a16:creationId xmlns:a16="http://schemas.microsoft.com/office/drawing/2014/main" id="{B19911E2-6D83-484E-BA88-5562B767ACB9}"/>
                  </a:ext>
                </a:extLst>
              </p:cNvPr>
              <p:cNvSpPr txBox="1">
                <a:spLocks noChangeArrowheads="1"/>
              </p:cNvSpPr>
              <p:nvPr/>
            </p:nvSpPr>
            <p:spPr bwMode="auto">
              <a:xfrm>
                <a:off x="1697261" y="4577449"/>
                <a:ext cx="357713" cy="29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1333" dirty="0">
                    <a:solidFill>
                      <a:srgbClr val="000000"/>
                    </a:solidFill>
                  </a:rPr>
                  <a:t>10</a:t>
                </a:r>
              </a:p>
            </p:txBody>
          </p:sp>
          <p:sp>
            <p:nvSpPr>
              <p:cNvPr id="82" name="TextBox 143">
                <a:extLst>
                  <a:ext uri="{FF2B5EF4-FFF2-40B4-BE49-F238E27FC236}">
                    <a16:creationId xmlns:a16="http://schemas.microsoft.com/office/drawing/2014/main" id="{3448DBBA-B085-4AD2-89C2-B520C43F5145}"/>
                  </a:ext>
                </a:extLst>
              </p:cNvPr>
              <p:cNvSpPr txBox="1">
                <a:spLocks noChangeArrowheads="1"/>
              </p:cNvSpPr>
              <p:nvPr/>
            </p:nvSpPr>
            <p:spPr bwMode="auto">
              <a:xfrm>
                <a:off x="1923705" y="4577449"/>
                <a:ext cx="357713" cy="29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1333" dirty="0">
                    <a:solidFill>
                      <a:srgbClr val="000000"/>
                    </a:solidFill>
                  </a:rPr>
                  <a:t>12</a:t>
                </a:r>
              </a:p>
            </p:txBody>
          </p:sp>
          <p:sp>
            <p:nvSpPr>
              <p:cNvPr id="83" name="TextBox 145">
                <a:extLst>
                  <a:ext uri="{FF2B5EF4-FFF2-40B4-BE49-F238E27FC236}">
                    <a16:creationId xmlns:a16="http://schemas.microsoft.com/office/drawing/2014/main" id="{4B26A3BC-EA2F-4776-A675-E23FC9201864}"/>
                  </a:ext>
                </a:extLst>
              </p:cNvPr>
              <p:cNvSpPr txBox="1">
                <a:spLocks noChangeArrowheads="1"/>
              </p:cNvSpPr>
              <p:nvPr/>
            </p:nvSpPr>
            <p:spPr bwMode="auto">
              <a:xfrm>
                <a:off x="2626281" y="4577449"/>
                <a:ext cx="357713" cy="29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1333" dirty="0">
                    <a:solidFill>
                      <a:srgbClr val="000000"/>
                    </a:solidFill>
                  </a:rPr>
                  <a:t>20</a:t>
                </a:r>
              </a:p>
            </p:txBody>
          </p:sp>
          <p:sp>
            <p:nvSpPr>
              <p:cNvPr id="84" name="TextBox 146">
                <a:extLst>
                  <a:ext uri="{FF2B5EF4-FFF2-40B4-BE49-F238E27FC236}">
                    <a16:creationId xmlns:a16="http://schemas.microsoft.com/office/drawing/2014/main" id="{5C43DFAA-FD41-4266-B53E-6EEB02404CF3}"/>
                  </a:ext>
                </a:extLst>
              </p:cNvPr>
              <p:cNvSpPr txBox="1">
                <a:spLocks noChangeArrowheads="1"/>
              </p:cNvSpPr>
              <p:nvPr/>
            </p:nvSpPr>
            <p:spPr bwMode="auto">
              <a:xfrm>
                <a:off x="3369495" y="4577449"/>
                <a:ext cx="357713" cy="29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1333" dirty="0">
                    <a:solidFill>
                      <a:srgbClr val="000000"/>
                    </a:solidFill>
                  </a:rPr>
                  <a:t>28</a:t>
                </a:r>
              </a:p>
            </p:txBody>
          </p:sp>
          <p:sp>
            <p:nvSpPr>
              <p:cNvPr id="85" name="TextBox 147">
                <a:extLst>
                  <a:ext uri="{FF2B5EF4-FFF2-40B4-BE49-F238E27FC236}">
                    <a16:creationId xmlns:a16="http://schemas.microsoft.com/office/drawing/2014/main" id="{3CD1B226-DB94-4C0B-8C69-2205ECA0EA1B}"/>
                  </a:ext>
                </a:extLst>
              </p:cNvPr>
              <p:cNvSpPr txBox="1">
                <a:spLocks noChangeArrowheads="1"/>
              </p:cNvSpPr>
              <p:nvPr/>
            </p:nvSpPr>
            <p:spPr bwMode="auto">
              <a:xfrm>
                <a:off x="4112712" y="4577449"/>
                <a:ext cx="357713" cy="29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1333" dirty="0">
                    <a:solidFill>
                      <a:srgbClr val="000000"/>
                    </a:solidFill>
                  </a:rPr>
                  <a:t>36</a:t>
                </a:r>
              </a:p>
            </p:txBody>
          </p:sp>
          <p:sp>
            <p:nvSpPr>
              <p:cNvPr id="86" name="TextBox 148">
                <a:extLst>
                  <a:ext uri="{FF2B5EF4-FFF2-40B4-BE49-F238E27FC236}">
                    <a16:creationId xmlns:a16="http://schemas.microsoft.com/office/drawing/2014/main" id="{E95866F8-23B4-48C3-8B75-4A98BB8AD62E}"/>
                  </a:ext>
                </a:extLst>
              </p:cNvPr>
              <p:cNvSpPr txBox="1">
                <a:spLocks noChangeArrowheads="1"/>
              </p:cNvSpPr>
              <p:nvPr/>
            </p:nvSpPr>
            <p:spPr bwMode="auto">
              <a:xfrm>
                <a:off x="4855926" y="4577449"/>
                <a:ext cx="357713" cy="29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1333" dirty="0">
                    <a:solidFill>
                      <a:srgbClr val="000000"/>
                    </a:solidFill>
                  </a:rPr>
                  <a:t>44</a:t>
                </a:r>
              </a:p>
            </p:txBody>
          </p:sp>
          <p:sp>
            <p:nvSpPr>
              <p:cNvPr id="87" name="TextBox 141">
                <a:extLst>
                  <a:ext uri="{FF2B5EF4-FFF2-40B4-BE49-F238E27FC236}">
                    <a16:creationId xmlns:a16="http://schemas.microsoft.com/office/drawing/2014/main" id="{35B69EA6-CF72-43CB-9DCC-C1CADE6CB53D}"/>
                  </a:ext>
                </a:extLst>
              </p:cNvPr>
              <p:cNvSpPr txBox="1">
                <a:spLocks noChangeArrowheads="1"/>
              </p:cNvSpPr>
              <p:nvPr/>
            </p:nvSpPr>
            <p:spPr bwMode="auto">
              <a:xfrm>
                <a:off x="811516" y="4577449"/>
                <a:ext cx="271169" cy="29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1333" dirty="0">
                    <a:solidFill>
                      <a:srgbClr val="000000"/>
                    </a:solidFill>
                  </a:rPr>
                  <a:t>0</a:t>
                </a:r>
              </a:p>
            </p:txBody>
          </p:sp>
          <p:sp>
            <p:nvSpPr>
              <p:cNvPr id="88" name="TextBox 149">
                <a:extLst>
                  <a:ext uri="{FF2B5EF4-FFF2-40B4-BE49-F238E27FC236}">
                    <a16:creationId xmlns:a16="http://schemas.microsoft.com/office/drawing/2014/main" id="{FD7A3BC9-4EBB-41C4-9DF1-B437CEAE6DB3}"/>
                  </a:ext>
                </a:extLst>
              </p:cNvPr>
              <p:cNvSpPr txBox="1">
                <a:spLocks noChangeArrowheads="1"/>
              </p:cNvSpPr>
              <p:nvPr/>
            </p:nvSpPr>
            <p:spPr bwMode="auto">
              <a:xfrm>
                <a:off x="5594482" y="4577449"/>
                <a:ext cx="357713" cy="29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1333" dirty="0">
                    <a:solidFill>
                      <a:srgbClr val="000000"/>
                    </a:solidFill>
                  </a:rPr>
                  <a:t>52</a:t>
                </a:r>
              </a:p>
            </p:txBody>
          </p:sp>
          <p:sp>
            <p:nvSpPr>
              <p:cNvPr id="89" name="TextBox 143">
                <a:extLst>
                  <a:ext uri="{FF2B5EF4-FFF2-40B4-BE49-F238E27FC236}">
                    <a16:creationId xmlns:a16="http://schemas.microsoft.com/office/drawing/2014/main" id="{E3F5DED5-D73E-4AB1-B770-34B883B63B32}"/>
                  </a:ext>
                </a:extLst>
              </p:cNvPr>
              <p:cNvSpPr txBox="1">
                <a:spLocks noChangeArrowheads="1"/>
              </p:cNvSpPr>
              <p:nvPr/>
            </p:nvSpPr>
            <p:spPr bwMode="auto">
              <a:xfrm>
                <a:off x="1544571" y="4577449"/>
                <a:ext cx="271169" cy="29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1333" dirty="0">
                    <a:solidFill>
                      <a:srgbClr val="000000"/>
                    </a:solidFill>
                  </a:rPr>
                  <a:t>8</a:t>
                </a:r>
              </a:p>
            </p:txBody>
          </p:sp>
          <p:sp>
            <p:nvSpPr>
              <p:cNvPr id="90" name="TextBox 145">
                <a:extLst>
                  <a:ext uri="{FF2B5EF4-FFF2-40B4-BE49-F238E27FC236}">
                    <a16:creationId xmlns:a16="http://schemas.microsoft.com/office/drawing/2014/main" id="{64A6A534-9740-4DDB-A122-79B0E65B0CB3}"/>
                  </a:ext>
                </a:extLst>
              </p:cNvPr>
              <p:cNvSpPr txBox="1">
                <a:spLocks noChangeArrowheads="1"/>
              </p:cNvSpPr>
              <p:nvPr/>
            </p:nvSpPr>
            <p:spPr bwMode="auto">
              <a:xfrm>
                <a:off x="2254674" y="4577449"/>
                <a:ext cx="357713" cy="29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1333" dirty="0">
                    <a:solidFill>
                      <a:srgbClr val="000000"/>
                    </a:solidFill>
                  </a:rPr>
                  <a:t>16</a:t>
                </a:r>
              </a:p>
            </p:txBody>
          </p:sp>
          <p:sp>
            <p:nvSpPr>
              <p:cNvPr id="91" name="TextBox 146">
                <a:extLst>
                  <a:ext uri="{FF2B5EF4-FFF2-40B4-BE49-F238E27FC236}">
                    <a16:creationId xmlns:a16="http://schemas.microsoft.com/office/drawing/2014/main" id="{0D7EEFDE-3F1A-4DCF-B296-31443F49CDDB}"/>
                  </a:ext>
                </a:extLst>
              </p:cNvPr>
              <p:cNvSpPr txBox="1">
                <a:spLocks noChangeArrowheads="1"/>
              </p:cNvSpPr>
              <p:nvPr/>
            </p:nvSpPr>
            <p:spPr bwMode="auto">
              <a:xfrm>
                <a:off x="2997888" y="4577449"/>
                <a:ext cx="357713" cy="29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1333" dirty="0">
                    <a:solidFill>
                      <a:srgbClr val="000000"/>
                    </a:solidFill>
                  </a:rPr>
                  <a:t>24</a:t>
                </a:r>
              </a:p>
            </p:txBody>
          </p:sp>
          <p:sp>
            <p:nvSpPr>
              <p:cNvPr id="92" name="TextBox 147">
                <a:extLst>
                  <a:ext uri="{FF2B5EF4-FFF2-40B4-BE49-F238E27FC236}">
                    <a16:creationId xmlns:a16="http://schemas.microsoft.com/office/drawing/2014/main" id="{EFF435B7-26E3-47EB-8FC4-05A90C343C6B}"/>
                  </a:ext>
                </a:extLst>
              </p:cNvPr>
              <p:cNvSpPr txBox="1">
                <a:spLocks noChangeArrowheads="1"/>
              </p:cNvSpPr>
              <p:nvPr/>
            </p:nvSpPr>
            <p:spPr bwMode="auto">
              <a:xfrm>
                <a:off x="3741103" y="4577449"/>
                <a:ext cx="357713" cy="29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1333" dirty="0">
                    <a:solidFill>
                      <a:srgbClr val="000000"/>
                    </a:solidFill>
                  </a:rPr>
                  <a:t>32</a:t>
                </a:r>
              </a:p>
            </p:txBody>
          </p:sp>
          <p:sp>
            <p:nvSpPr>
              <p:cNvPr id="93" name="TextBox 148">
                <a:extLst>
                  <a:ext uri="{FF2B5EF4-FFF2-40B4-BE49-F238E27FC236}">
                    <a16:creationId xmlns:a16="http://schemas.microsoft.com/office/drawing/2014/main" id="{403AA6BC-9365-48EF-AD72-29A120F16B9D}"/>
                  </a:ext>
                </a:extLst>
              </p:cNvPr>
              <p:cNvSpPr txBox="1">
                <a:spLocks noChangeArrowheads="1"/>
              </p:cNvSpPr>
              <p:nvPr/>
            </p:nvSpPr>
            <p:spPr bwMode="auto">
              <a:xfrm>
                <a:off x="4484319" y="4577449"/>
                <a:ext cx="357713" cy="29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1333" dirty="0">
                    <a:solidFill>
                      <a:srgbClr val="000000"/>
                    </a:solidFill>
                  </a:rPr>
                  <a:t>40</a:t>
                </a:r>
              </a:p>
            </p:txBody>
          </p:sp>
          <p:sp>
            <p:nvSpPr>
              <p:cNvPr id="94" name="TextBox 149">
                <a:extLst>
                  <a:ext uri="{FF2B5EF4-FFF2-40B4-BE49-F238E27FC236}">
                    <a16:creationId xmlns:a16="http://schemas.microsoft.com/office/drawing/2014/main" id="{EDD3AC46-61B9-44EE-AE75-3DE286E8184E}"/>
                  </a:ext>
                </a:extLst>
              </p:cNvPr>
              <p:cNvSpPr txBox="1">
                <a:spLocks noChangeArrowheads="1"/>
              </p:cNvSpPr>
              <p:nvPr/>
            </p:nvSpPr>
            <p:spPr bwMode="auto">
              <a:xfrm>
                <a:off x="5227534" y="4577449"/>
                <a:ext cx="357713" cy="29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1333" dirty="0">
                    <a:solidFill>
                      <a:srgbClr val="000000"/>
                    </a:solidFill>
                  </a:rPr>
                  <a:t>48</a:t>
                </a:r>
              </a:p>
            </p:txBody>
          </p:sp>
          <p:sp>
            <p:nvSpPr>
              <p:cNvPr id="95" name="TextBox 143">
                <a:extLst>
                  <a:ext uri="{FF2B5EF4-FFF2-40B4-BE49-F238E27FC236}">
                    <a16:creationId xmlns:a16="http://schemas.microsoft.com/office/drawing/2014/main" id="{5A53D782-F15C-4031-8B8E-55C9F3D19369}"/>
                  </a:ext>
                </a:extLst>
              </p:cNvPr>
              <p:cNvSpPr txBox="1">
                <a:spLocks noChangeArrowheads="1"/>
              </p:cNvSpPr>
              <p:nvPr/>
            </p:nvSpPr>
            <p:spPr bwMode="auto">
              <a:xfrm>
                <a:off x="1183124" y="4577449"/>
                <a:ext cx="271169" cy="29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1333" dirty="0">
                    <a:solidFill>
                      <a:srgbClr val="000000"/>
                    </a:solidFill>
                  </a:rPr>
                  <a:t>4</a:t>
                </a:r>
              </a:p>
            </p:txBody>
          </p:sp>
          <p:sp>
            <p:nvSpPr>
              <p:cNvPr id="96" name="TextBox 141">
                <a:extLst>
                  <a:ext uri="{FF2B5EF4-FFF2-40B4-BE49-F238E27FC236}">
                    <a16:creationId xmlns:a16="http://schemas.microsoft.com/office/drawing/2014/main" id="{FE0C3A75-B2CA-4010-A239-ECD380B98666}"/>
                  </a:ext>
                </a:extLst>
              </p:cNvPr>
              <p:cNvSpPr txBox="1">
                <a:spLocks noChangeArrowheads="1"/>
              </p:cNvSpPr>
              <p:nvPr/>
            </p:nvSpPr>
            <p:spPr bwMode="auto">
              <a:xfrm>
                <a:off x="997321" y="4577449"/>
                <a:ext cx="271169" cy="29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1333" dirty="0">
                    <a:solidFill>
                      <a:srgbClr val="000000"/>
                    </a:solidFill>
                  </a:rPr>
                  <a:t>2</a:t>
                </a:r>
              </a:p>
            </p:txBody>
          </p:sp>
          <p:sp>
            <p:nvSpPr>
              <p:cNvPr id="97" name="TextBox 143">
                <a:extLst>
                  <a:ext uri="{FF2B5EF4-FFF2-40B4-BE49-F238E27FC236}">
                    <a16:creationId xmlns:a16="http://schemas.microsoft.com/office/drawing/2014/main" id="{D79C7C28-FC1B-4059-BDA4-65687C7353E9}"/>
                  </a:ext>
                </a:extLst>
              </p:cNvPr>
              <p:cNvSpPr txBox="1">
                <a:spLocks noChangeArrowheads="1"/>
              </p:cNvSpPr>
              <p:nvPr/>
            </p:nvSpPr>
            <p:spPr bwMode="auto">
              <a:xfrm>
                <a:off x="1368929" y="4577449"/>
                <a:ext cx="271169" cy="298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1333" dirty="0">
                    <a:solidFill>
                      <a:srgbClr val="000000"/>
                    </a:solidFill>
                  </a:rPr>
                  <a:t>6</a:t>
                </a:r>
              </a:p>
            </p:txBody>
          </p:sp>
        </p:grpSp>
        <p:sp>
          <p:nvSpPr>
            <p:cNvPr id="80" name="Text Placeholder 4">
              <a:extLst>
                <a:ext uri="{FF2B5EF4-FFF2-40B4-BE49-F238E27FC236}">
                  <a16:creationId xmlns:a16="http://schemas.microsoft.com/office/drawing/2014/main" id="{7898F124-9D0F-4EF5-B8B7-CBAF252D62A3}"/>
                </a:ext>
              </a:extLst>
            </p:cNvPr>
            <p:cNvSpPr txBox="1">
              <a:spLocks noChangeArrowheads="1"/>
            </p:cNvSpPr>
            <p:nvPr/>
          </p:nvSpPr>
          <p:spPr bwMode="auto">
            <a:xfrm>
              <a:off x="1751149" y="1514417"/>
              <a:ext cx="2717800" cy="27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2556" tIns="81277" rIns="162556" bIns="81277" anchor="b">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4572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Clr>
                  <a:schemeClr val="tx2"/>
                </a:buClr>
                <a:buFont typeface="Arial" panose="020B0604020202020204" pitchFamily="34" charset="0"/>
                <a:buNone/>
              </a:pPr>
              <a:r>
                <a:rPr lang="en-US" altLang="en-US" sz="1333" i="1" dirty="0">
                  <a:latin typeface="Arial" panose="020B0604020202020204" pitchFamily="34" charset="0"/>
                  <a:cs typeface="Arial" panose="020B0604020202020204" pitchFamily="34" charset="0"/>
                </a:rPr>
                <a:t>P </a:t>
              </a:r>
              <a:r>
                <a:rPr lang="en-US" altLang="en-US" sz="1333" dirty="0">
                  <a:latin typeface="Arial" panose="020B0604020202020204" pitchFamily="34" charset="0"/>
                  <a:cs typeface="Arial" panose="020B0604020202020204" pitchFamily="34" charset="0"/>
                </a:rPr>
                <a:t>&lt; 0.001 at all timepoints</a:t>
              </a:r>
            </a:p>
          </p:txBody>
        </p:sp>
      </p:grpSp>
      <p:sp>
        <p:nvSpPr>
          <p:cNvPr id="498" name="Rectangle 497">
            <a:extLst>
              <a:ext uri="{FF2B5EF4-FFF2-40B4-BE49-F238E27FC236}">
                <a16:creationId xmlns:a16="http://schemas.microsoft.com/office/drawing/2014/main" id="{2FA6880C-3FEA-4D6F-855B-D71F0990BEED}"/>
              </a:ext>
            </a:extLst>
          </p:cNvPr>
          <p:cNvSpPr/>
          <p:nvPr/>
        </p:nvSpPr>
        <p:spPr>
          <a:xfrm>
            <a:off x="2100142" y="1489676"/>
            <a:ext cx="4161367" cy="503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67" dirty="0">
                <a:solidFill>
                  <a:prstClr val="black"/>
                </a:solidFill>
              </a:rPr>
              <a:t>Reduction vs placebo</a:t>
            </a:r>
            <a:endParaRPr lang="x-none" sz="1467" dirty="0">
              <a:solidFill>
                <a:prstClr val="black"/>
              </a:solidFill>
            </a:endParaRPr>
          </a:p>
        </p:txBody>
      </p:sp>
      <p:sp>
        <p:nvSpPr>
          <p:cNvPr id="499" name="TextBox 498">
            <a:extLst>
              <a:ext uri="{FF2B5EF4-FFF2-40B4-BE49-F238E27FC236}">
                <a16:creationId xmlns:a16="http://schemas.microsoft.com/office/drawing/2014/main" id="{F5A19FE7-E881-4CEB-8DF6-32234B93D0A9}"/>
              </a:ext>
            </a:extLst>
          </p:cNvPr>
          <p:cNvSpPr txBox="1"/>
          <p:nvPr/>
        </p:nvSpPr>
        <p:spPr>
          <a:xfrm>
            <a:off x="195061" y="5438937"/>
            <a:ext cx="11673416" cy="602355"/>
          </a:xfrm>
          <a:prstGeom prst="rect">
            <a:avLst/>
          </a:prstGeom>
          <a:solidFill>
            <a:schemeClr val="accent1">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108852" tIns="54425" rIns="108852" bIns="54425">
            <a:spAutoFit/>
          </a:bodyPr>
          <a:lstStyle/>
          <a:p>
            <a:pPr algn="ctr">
              <a:defRPr/>
            </a:pPr>
            <a:r>
              <a:rPr lang="en-US" sz="1600" b="1" dirty="0">
                <a:solidFill>
                  <a:srgbClr val="000000"/>
                </a:solidFill>
              </a:rPr>
              <a:t>Dupilumab Q2W treatment arms more consistent and efficacious at improving time to first exacerbation, asthma control scores, quality of life, and FeNO values across patient subgroups</a:t>
            </a:r>
          </a:p>
        </p:txBody>
      </p:sp>
      <p:sp>
        <p:nvSpPr>
          <p:cNvPr id="500" name="TextBox 32">
            <a:extLst>
              <a:ext uri="{FF2B5EF4-FFF2-40B4-BE49-F238E27FC236}">
                <a16:creationId xmlns:a16="http://schemas.microsoft.com/office/drawing/2014/main" id="{00106738-4847-4047-8043-36C0C7E9ED43}"/>
              </a:ext>
            </a:extLst>
          </p:cNvPr>
          <p:cNvSpPr txBox="1">
            <a:spLocks noChangeArrowheads="1"/>
          </p:cNvSpPr>
          <p:nvPr/>
        </p:nvSpPr>
        <p:spPr bwMode="auto">
          <a:xfrm>
            <a:off x="463960" y="433459"/>
            <a:ext cx="10799233" cy="79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ea typeface="MS PGothic" panose="020B0600070205080204" pitchFamily="34" charset="-128"/>
              </a:defRPr>
            </a:lvl1pPr>
            <a:lvl2pPr marL="742950" indent="-285750" defTabSz="815975">
              <a:defRPr>
                <a:solidFill>
                  <a:schemeClr val="tx1"/>
                </a:solidFill>
                <a:latin typeface="Arial" panose="020B0604020202020204" pitchFamily="34" charset="0"/>
                <a:ea typeface="MS PGothic" panose="020B0600070205080204" pitchFamily="34" charset="-128"/>
              </a:defRPr>
            </a:lvl2pPr>
            <a:lvl3pPr marL="1143000" indent="-228600" defTabSz="815975">
              <a:defRPr>
                <a:solidFill>
                  <a:schemeClr val="tx1"/>
                </a:solidFill>
                <a:latin typeface="Arial" panose="020B0604020202020204" pitchFamily="34" charset="0"/>
                <a:ea typeface="MS PGothic" panose="020B0600070205080204" pitchFamily="34" charset="-128"/>
              </a:defRPr>
            </a:lvl3pPr>
            <a:lvl4pPr marL="1600200" indent="-228600" defTabSz="815975">
              <a:defRPr>
                <a:solidFill>
                  <a:schemeClr val="tx1"/>
                </a:solidFill>
                <a:latin typeface="Arial" panose="020B0604020202020204" pitchFamily="34" charset="0"/>
                <a:ea typeface="MS PGothic" panose="020B0600070205080204" pitchFamily="34" charset="-128"/>
              </a:defRPr>
            </a:lvl4pPr>
            <a:lvl5pPr marL="2057400" indent="-228600" defTabSz="815975">
              <a:defRPr>
                <a:solidFill>
                  <a:schemeClr val="tx1"/>
                </a:solidFill>
                <a:latin typeface="Arial" panose="020B0604020202020204" pitchFamily="34" charset="0"/>
                <a:ea typeface="MS PGothic" panose="020B0600070205080204" pitchFamily="34" charset="-128"/>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altLang="en-US" sz="2667" b="1" dirty="0">
                <a:solidFill>
                  <a:srgbClr val="C00000"/>
                </a:solidFill>
                <a:latin typeface="Calibri" panose="020F0502020204030204" pitchFamily="34" charset="0"/>
              </a:rPr>
              <a:t>QUEST Phase 3 Trial </a:t>
            </a:r>
            <a:br>
              <a:rPr lang="en-US" altLang="en-US" sz="1867" dirty="0">
                <a:solidFill>
                  <a:srgbClr val="000000"/>
                </a:solidFill>
                <a:latin typeface="Calibri" panose="020F0502020204030204" pitchFamily="34" charset="0"/>
              </a:rPr>
            </a:br>
            <a:r>
              <a:rPr lang="en-US" altLang="en-US" sz="1867" dirty="0">
                <a:solidFill>
                  <a:srgbClr val="0070C0"/>
                </a:solidFill>
                <a:latin typeface="Calibri" panose="020F0502020204030204" pitchFamily="34" charset="0"/>
              </a:rPr>
              <a:t> </a:t>
            </a:r>
            <a:r>
              <a:rPr lang="en-US" altLang="en-US" sz="1867" b="1" dirty="0">
                <a:solidFill>
                  <a:srgbClr val="0070C0"/>
                </a:solidFill>
                <a:latin typeface="Calibri" panose="020F0502020204030204" pitchFamily="34" charset="0"/>
              </a:rPr>
              <a:t>1902 patients ≥ 12 years with uncontrolled, moderate-to-severe asthma</a:t>
            </a:r>
            <a:endParaRPr lang="en-US" altLang="en-US" sz="1867"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1589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703B2-5A76-4E62-972B-96DDD0425776}"/>
              </a:ext>
            </a:extLst>
          </p:cNvPr>
          <p:cNvSpPr>
            <a:spLocks noGrp="1"/>
          </p:cNvSpPr>
          <p:nvPr>
            <p:ph type="title"/>
          </p:nvPr>
        </p:nvSpPr>
        <p:spPr>
          <a:xfrm>
            <a:off x="135056" y="174882"/>
            <a:ext cx="11923594" cy="1143000"/>
          </a:xfrm>
        </p:spPr>
        <p:txBody>
          <a:bodyPr>
            <a:normAutofit fontScale="90000"/>
          </a:bodyPr>
          <a:lstStyle/>
          <a:p>
            <a:r>
              <a:rPr lang="en-US" dirty="0"/>
              <a:t>Dupilumab 300 mg Q2W* in Steroid-Dependent Moderate/Severe Uncontrolled Asthma</a:t>
            </a:r>
          </a:p>
        </p:txBody>
      </p:sp>
      <p:graphicFrame>
        <p:nvGraphicFramePr>
          <p:cNvPr id="19" name="Content Placeholder 18">
            <a:extLst>
              <a:ext uri="{FF2B5EF4-FFF2-40B4-BE49-F238E27FC236}">
                <a16:creationId xmlns:a16="http://schemas.microsoft.com/office/drawing/2014/main" id="{5A54AD3D-C228-4B7F-ABE1-113C4017EF0E}"/>
              </a:ext>
            </a:extLst>
          </p:cNvPr>
          <p:cNvGraphicFramePr>
            <a:graphicFrameLocks noGrp="1"/>
          </p:cNvGraphicFramePr>
          <p:nvPr>
            <p:ph sz="half" idx="2"/>
            <p:extLst>
              <p:ext uri="{D42A27DB-BD31-4B8C-83A1-F6EECF244321}">
                <p14:modId xmlns:p14="http://schemas.microsoft.com/office/powerpoint/2010/main" val="2505189896"/>
              </p:ext>
            </p:extLst>
          </p:nvPr>
        </p:nvGraphicFramePr>
        <p:xfrm>
          <a:off x="5481378" y="1470282"/>
          <a:ext cx="6494131" cy="434514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a:extLst>
              <a:ext uri="{FF2B5EF4-FFF2-40B4-BE49-F238E27FC236}">
                <a16:creationId xmlns:a16="http://schemas.microsoft.com/office/drawing/2014/main" id="{7A273CBE-C076-4299-9CD9-80DED8A7D5BC}"/>
              </a:ext>
            </a:extLst>
          </p:cNvPr>
          <p:cNvSpPr>
            <a:spLocks noGrp="1"/>
          </p:cNvSpPr>
          <p:nvPr>
            <p:ph type="body" sz="quarter" idx="10"/>
          </p:nvPr>
        </p:nvSpPr>
        <p:spPr>
          <a:xfrm>
            <a:off x="2907032" y="6128229"/>
            <a:ext cx="4705350" cy="271463"/>
          </a:xfrm>
        </p:spPr>
        <p:txBody>
          <a:bodyPr>
            <a:normAutofit/>
          </a:bodyPr>
          <a:lstStyle/>
          <a:p>
            <a:r>
              <a:rPr lang="en-US" sz="1200" dirty="0">
                <a:solidFill>
                  <a:schemeClr val="tx1"/>
                </a:solidFill>
              </a:rPr>
              <a:t>Rabe KF, et al. </a:t>
            </a:r>
            <a:r>
              <a:rPr lang="en-US" sz="1200" i="1" dirty="0">
                <a:solidFill>
                  <a:schemeClr val="tx1"/>
                </a:solidFill>
              </a:rPr>
              <a:t>N Engl J Med</a:t>
            </a:r>
            <a:r>
              <a:rPr lang="en-US" sz="1200" dirty="0">
                <a:solidFill>
                  <a:schemeClr val="tx1"/>
                </a:solidFill>
              </a:rPr>
              <a:t>. 2018;378(26):2475-2485</a:t>
            </a:r>
          </a:p>
        </p:txBody>
      </p:sp>
      <p:sp>
        <p:nvSpPr>
          <p:cNvPr id="8" name="TextBox 7">
            <a:extLst>
              <a:ext uri="{FF2B5EF4-FFF2-40B4-BE49-F238E27FC236}">
                <a16:creationId xmlns:a16="http://schemas.microsoft.com/office/drawing/2014/main" id="{D4FE0E3D-C87A-4D51-A95F-1CF65AB182B4}"/>
              </a:ext>
            </a:extLst>
          </p:cNvPr>
          <p:cNvSpPr txBox="1"/>
          <p:nvPr/>
        </p:nvSpPr>
        <p:spPr>
          <a:xfrm>
            <a:off x="1112339" y="5301734"/>
            <a:ext cx="5225790" cy="369332"/>
          </a:xfrm>
          <a:prstGeom prst="rect">
            <a:avLst/>
          </a:prstGeom>
          <a:noFill/>
        </p:spPr>
        <p:txBody>
          <a:bodyPr wrap="none" rtlCol="0">
            <a:spAutoFit/>
          </a:bodyPr>
          <a:lstStyle/>
          <a:p>
            <a:r>
              <a:rPr lang="en-US" dirty="0"/>
              <a:t>*Not approved for severe asthma in the United States</a:t>
            </a:r>
          </a:p>
        </p:txBody>
      </p:sp>
      <p:graphicFrame>
        <p:nvGraphicFramePr>
          <p:cNvPr id="15" name="Content Placeholder 14">
            <a:extLst>
              <a:ext uri="{FF2B5EF4-FFF2-40B4-BE49-F238E27FC236}">
                <a16:creationId xmlns:a16="http://schemas.microsoft.com/office/drawing/2014/main" id="{C491F172-59FB-44F6-9425-A90351A959A7}"/>
              </a:ext>
            </a:extLst>
          </p:cNvPr>
          <p:cNvGraphicFramePr>
            <a:graphicFrameLocks noGrp="1"/>
          </p:cNvGraphicFramePr>
          <p:nvPr>
            <p:ph sz="half" idx="1"/>
            <p:extLst>
              <p:ext uri="{D42A27DB-BD31-4B8C-83A1-F6EECF244321}">
                <p14:modId xmlns:p14="http://schemas.microsoft.com/office/powerpoint/2010/main" val="3618477885"/>
              </p:ext>
            </p:extLst>
          </p:nvPr>
        </p:nvGraphicFramePr>
        <p:xfrm>
          <a:off x="255588" y="1333500"/>
          <a:ext cx="5225790" cy="4210050"/>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F0693494-5520-4D25-934C-F4B73478DB7F}"/>
              </a:ext>
            </a:extLst>
          </p:cNvPr>
          <p:cNvSpPr txBox="1"/>
          <p:nvPr/>
        </p:nvSpPr>
        <p:spPr>
          <a:xfrm>
            <a:off x="1460751" y="4866441"/>
            <a:ext cx="777777" cy="307777"/>
          </a:xfrm>
          <a:prstGeom prst="rect">
            <a:avLst/>
          </a:prstGeom>
          <a:noFill/>
        </p:spPr>
        <p:txBody>
          <a:bodyPr wrap="none" rtlCol="0">
            <a:spAutoFit/>
          </a:bodyPr>
          <a:lstStyle/>
          <a:p>
            <a:r>
              <a:rPr lang="en-US" sz="1400" i="1" dirty="0"/>
              <a:t>P</a:t>
            </a:r>
            <a:r>
              <a:rPr lang="en-US" sz="1400" dirty="0"/>
              <a:t>&lt;0.001</a:t>
            </a:r>
            <a:endParaRPr lang="en-US" sz="1400" i="1" dirty="0"/>
          </a:p>
        </p:txBody>
      </p:sp>
      <p:sp>
        <p:nvSpPr>
          <p:cNvPr id="20" name="TextBox 19">
            <a:extLst>
              <a:ext uri="{FF2B5EF4-FFF2-40B4-BE49-F238E27FC236}">
                <a16:creationId xmlns:a16="http://schemas.microsoft.com/office/drawing/2014/main" id="{83095B67-047C-4DBE-B054-A16E62E9F57C}"/>
              </a:ext>
            </a:extLst>
          </p:cNvPr>
          <p:cNvSpPr txBox="1"/>
          <p:nvPr/>
        </p:nvSpPr>
        <p:spPr>
          <a:xfrm>
            <a:off x="135056" y="5301734"/>
            <a:ext cx="732893" cy="338554"/>
          </a:xfrm>
          <a:prstGeom prst="rect">
            <a:avLst/>
          </a:prstGeom>
          <a:noFill/>
        </p:spPr>
        <p:txBody>
          <a:bodyPr wrap="square" rtlCol="0">
            <a:spAutoFit/>
          </a:bodyPr>
          <a:lstStyle/>
          <a:p>
            <a:r>
              <a:rPr lang="en-US" sz="1600" dirty="0"/>
              <a:t>N=210</a:t>
            </a:r>
          </a:p>
        </p:txBody>
      </p:sp>
    </p:spTree>
    <p:extLst>
      <p:ext uri="{BB962C8B-B14F-4D97-AF65-F5344CB8AC3E}">
        <p14:creationId xmlns:p14="http://schemas.microsoft.com/office/powerpoint/2010/main" val="31946729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5694" y="343894"/>
            <a:ext cx="11833431" cy="838200"/>
          </a:xfrm>
        </p:spPr>
        <p:txBody>
          <a:bodyPr/>
          <a:lstStyle/>
          <a:p>
            <a:r>
              <a:rPr lang="en-US" sz="3530" dirty="0">
                <a:solidFill>
                  <a:schemeClr val="tx1"/>
                </a:solidFill>
              </a:rPr>
              <a:t>Limitations of Major Trials for New Biologics</a:t>
            </a:r>
          </a:p>
        </p:txBody>
      </p:sp>
      <p:sp>
        <p:nvSpPr>
          <p:cNvPr id="3" name="Text Placeholder 2"/>
          <p:cNvSpPr>
            <a:spLocks noGrp="1"/>
          </p:cNvSpPr>
          <p:nvPr>
            <p:ph type="body" sz="quarter" idx="10"/>
          </p:nvPr>
        </p:nvSpPr>
        <p:spPr>
          <a:xfrm>
            <a:off x="2900218" y="6114473"/>
            <a:ext cx="4202546" cy="743527"/>
          </a:xfrm>
        </p:spPr>
        <p:txBody>
          <a:bodyPr anchor="t"/>
          <a:lstStyle/>
          <a:p>
            <a:r>
              <a:rPr lang="da-DK" sz="1200" b="0" dirty="0">
                <a:solidFill>
                  <a:schemeClr val="tx1"/>
                </a:solidFill>
              </a:rPr>
              <a:t>Nair P, et al. </a:t>
            </a:r>
            <a:r>
              <a:rPr lang="da-DK" sz="1200" b="0" i="1" dirty="0">
                <a:solidFill>
                  <a:schemeClr val="tx1"/>
                </a:solidFill>
              </a:rPr>
              <a:t>N Engl J Med</a:t>
            </a:r>
            <a:r>
              <a:rPr lang="da-DK" sz="1200" b="0" dirty="0">
                <a:solidFill>
                  <a:schemeClr val="tx1"/>
                </a:solidFill>
              </a:rPr>
              <a:t>. 2009;360(10):985-993;  </a:t>
            </a:r>
          </a:p>
          <a:p>
            <a:r>
              <a:rPr lang="en-US" sz="1200" b="0" dirty="0">
                <a:solidFill>
                  <a:schemeClr val="tx1"/>
                </a:solidFill>
              </a:rPr>
              <a:t>Haldar P, et al</a:t>
            </a:r>
            <a:r>
              <a:rPr lang="en-US" sz="1200" b="0" i="1" dirty="0">
                <a:solidFill>
                  <a:schemeClr val="tx1"/>
                </a:solidFill>
              </a:rPr>
              <a:t>. N Engl J Med</a:t>
            </a:r>
            <a:r>
              <a:rPr lang="en-US" sz="1200" b="0" dirty="0">
                <a:solidFill>
                  <a:schemeClr val="tx1"/>
                </a:solidFill>
              </a:rPr>
              <a:t>. 2009;360(10):973-984;  </a:t>
            </a:r>
          </a:p>
          <a:p>
            <a:r>
              <a:rPr lang="en-US" sz="1200" b="0" dirty="0">
                <a:solidFill>
                  <a:schemeClr val="tx1"/>
                </a:solidFill>
              </a:rPr>
              <a:t>Corren J, et al. </a:t>
            </a:r>
            <a:r>
              <a:rPr lang="en-US" sz="1200" b="0" i="1" dirty="0">
                <a:solidFill>
                  <a:schemeClr val="tx1"/>
                </a:solidFill>
              </a:rPr>
              <a:t>N Engl J Med</a:t>
            </a:r>
            <a:r>
              <a:rPr lang="en-US" sz="1200" b="0" dirty="0">
                <a:solidFill>
                  <a:schemeClr val="tx1"/>
                </a:solidFill>
              </a:rPr>
              <a:t>. 2011;365(12):1088-1098;  </a:t>
            </a:r>
          </a:p>
        </p:txBody>
      </p:sp>
      <p:sp>
        <p:nvSpPr>
          <p:cNvPr id="5" name="Content Placeholder 2"/>
          <p:cNvSpPr txBox="1">
            <a:spLocks/>
          </p:cNvSpPr>
          <p:nvPr/>
        </p:nvSpPr>
        <p:spPr>
          <a:xfrm>
            <a:off x="600075" y="1218097"/>
            <a:ext cx="10944225" cy="4304769"/>
          </a:xfrm>
          <a:prstGeom prst="rect">
            <a:avLst/>
          </a:prstGeom>
        </p:spPr>
        <p:txBody>
          <a:bodyPr/>
          <a:lstStyle>
            <a:lvl1pPr marL="342859" indent="-342859" algn="l" defTabSz="457146" rtl="0" eaLnBrk="1" latinLnBrk="0" hangingPunct="1">
              <a:spcBef>
                <a:spcPct val="20000"/>
              </a:spcBef>
              <a:buFont typeface="Arial"/>
              <a:buChar char="•"/>
              <a:defRPr sz="3200" kern="1200">
                <a:solidFill>
                  <a:schemeClr val="tx1"/>
                </a:solidFill>
                <a:latin typeface="+mn-lt"/>
                <a:ea typeface="+mn-ea"/>
                <a:cs typeface="+mn-cs"/>
              </a:defRPr>
            </a:lvl1pPr>
            <a:lvl2pPr marL="742863" indent="-285717" algn="l" defTabSz="457146" rtl="0" eaLnBrk="1" latinLnBrk="0" hangingPunct="1">
              <a:spcBef>
                <a:spcPct val="20000"/>
              </a:spcBef>
              <a:buFont typeface="Arial"/>
              <a:buChar char="–"/>
              <a:defRPr sz="2800" kern="1200">
                <a:solidFill>
                  <a:schemeClr val="tx1"/>
                </a:solidFill>
                <a:latin typeface="+mn-lt"/>
                <a:ea typeface="+mn-ea"/>
                <a:cs typeface="+mn-cs"/>
              </a:defRPr>
            </a:lvl2pPr>
            <a:lvl3pPr marL="1142866" indent="-228574" algn="l" defTabSz="457146" rtl="0" eaLnBrk="1" latinLnBrk="0" hangingPunct="1">
              <a:spcBef>
                <a:spcPct val="20000"/>
              </a:spcBef>
              <a:buFont typeface="Arial"/>
              <a:buChar char="•"/>
              <a:defRPr sz="2500" kern="1200">
                <a:solidFill>
                  <a:schemeClr val="tx1"/>
                </a:solidFill>
                <a:latin typeface="+mn-lt"/>
                <a:ea typeface="+mn-ea"/>
                <a:cs typeface="+mn-cs"/>
              </a:defRPr>
            </a:lvl3pPr>
            <a:lvl4pPr marL="1600012" indent="-228574" algn="l" defTabSz="457146" rtl="0" eaLnBrk="1" latinLnBrk="0" hangingPunct="1">
              <a:spcBef>
                <a:spcPct val="20000"/>
              </a:spcBef>
              <a:buFont typeface="Arial"/>
              <a:buChar char="–"/>
              <a:defRPr sz="2000" kern="1200">
                <a:solidFill>
                  <a:schemeClr val="tx1"/>
                </a:solidFill>
                <a:latin typeface="+mn-lt"/>
                <a:ea typeface="+mn-ea"/>
                <a:cs typeface="+mn-cs"/>
              </a:defRPr>
            </a:lvl4pPr>
            <a:lvl5pPr marL="2057160" indent="-228574" algn="l" defTabSz="457146" rtl="0" eaLnBrk="1" latinLnBrk="0" hangingPunct="1">
              <a:spcBef>
                <a:spcPct val="20000"/>
              </a:spcBef>
              <a:buFont typeface="Arial"/>
              <a:buChar char="»"/>
              <a:defRPr sz="2000" kern="1200">
                <a:solidFill>
                  <a:schemeClr val="tx1"/>
                </a:solidFill>
                <a:latin typeface="+mn-lt"/>
                <a:ea typeface="+mn-ea"/>
                <a:cs typeface="+mn-cs"/>
              </a:defRPr>
            </a:lvl5pPr>
            <a:lvl6pPr marL="2514306" indent="-228574"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2" indent="-228574"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600" indent="-228574"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4"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529"/>
              </a:spcAft>
            </a:pPr>
            <a:r>
              <a:rPr lang="en-US" altLang="en-US" sz="2471" dirty="0"/>
              <a:t>The major trials for new biologics had limitations, including:</a:t>
            </a:r>
          </a:p>
          <a:p>
            <a:pPr lvl="1">
              <a:spcAft>
                <a:spcPts val="529"/>
              </a:spcAft>
            </a:pPr>
            <a:r>
              <a:rPr lang="en-US" altLang="en-US" sz="2471" dirty="0"/>
              <a:t>Small sample size</a:t>
            </a:r>
          </a:p>
          <a:p>
            <a:pPr lvl="2">
              <a:spcAft>
                <a:spcPts val="529"/>
              </a:spcAft>
            </a:pPr>
            <a:r>
              <a:rPr lang="en-US" altLang="en-US" sz="2171" dirty="0"/>
              <a:t>Additional studies with larger groups of patients are needed to confirm findings </a:t>
            </a:r>
          </a:p>
          <a:p>
            <a:pPr lvl="1">
              <a:spcAft>
                <a:spcPts val="529"/>
              </a:spcAft>
            </a:pPr>
            <a:r>
              <a:rPr lang="en-US" altLang="en-US" sz="2471" dirty="0"/>
              <a:t>Short treatment period</a:t>
            </a:r>
          </a:p>
          <a:p>
            <a:pPr lvl="2">
              <a:spcAft>
                <a:spcPts val="529"/>
              </a:spcAft>
            </a:pPr>
            <a:r>
              <a:rPr lang="en-US" altLang="en-US" sz="2171" dirty="0"/>
              <a:t>Limited data on durability of response exist</a:t>
            </a:r>
          </a:p>
          <a:p>
            <a:pPr lvl="1">
              <a:spcAft>
                <a:spcPts val="529"/>
              </a:spcAft>
            </a:pPr>
            <a:r>
              <a:rPr lang="en-US" altLang="en-US" sz="2471" dirty="0"/>
              <a:t>Determination of most effective biomarkers to select responsive patients is still an unmet need</a:t>
            </a:r>
          </a:p>
          <a:p>
            <a:pPr lvl="1">
              <a:spcAft>
                <a:spcPts val="529"/>
              </a:spcAft>
            </a:pPr>
            <a:r>
              <a:rPr lang="en-US" sz="2471" dirty="0"/>
              <a:t>Limited data on which biologic to try first </a:t>
            </a:r>
          </a:p>
          <a:p>
            <a:pPr lvl="1">
              <a:spcAft>
                <a:spcPts val="529"/>
              </a:spcAft>
            </a:pPr>
            <a:r>
              <a:rPr lang="en-US" sz="2471" dirty="0"/>
              <a:t>No data on combination therapy with two biologics</a:t>
            </a:r>
            <a:endParaRPr lang="en-US" altLang="en-US" sz="2471" dirty="0"/>
          </a:p>
        </p:txBody>
      </p:sp>
      <p:sp>
        <p:nvSpPr>
          <p:cNvPr id="7" name="Text Placeholder 2">
            <a:extLst>
              <a:ext uri="{FF2B5EF4-FFF2-40B4-BE49-F238E27FC236}">
                <a16:creationId xmlns:a16="http://schemas.microsoft.com/office/drawing/2014/main" id="{03A33095-997C-4261-AED0-19BE73CC4581}"/>
              </a:ext>
            </a:extLst>
          </p:cNvPr>
          <p:cNvSpPr txBox="1">
            <a:spLocks/>
          </p:cNvSpPr>
          <p:nvPr/>
        </p:nvSpPr>
        <p:spPr>
          <a:xfrm>
            <a:off x="7024254" y="6114472"/>
            <a:ext cx="4202546" cy="743527"/>
          </a:xfrm>
          <a:prstGeom prst="rect">
            <a:avLst/>
          </a:prstGeom>
        </p:spPr>
        <p:txBody>
          <a:bodyPr vert="horz" lIns="91440" tIns="45720" rIns="91440" bIns="45720" rtlCol="0" anchor="t">
            <a:noAutofit/>
          </a:bodyPr>
          <a:lstStyle>
            <a:lvl1pPr marL="0" indent="0" algn="l" defTabSz="457200" rtl="0" eaLnBrk="1" latinLnBrk="0" hangingPunct="1">
              <a:lnSpc>
                <a:spcPct val="90000"/>
              </a:lnSpc>
              <a:spcBef>
                <a:spcPts val="0"/>
              </a:spcBef>
              <a:buClr>
                <a:schemeClr val="tx1">
                  <a:lumMod val="65000"/>
                  <a:lumOff val="35000"/>
                </a:schemeClr>
              </a:buClr>
              <a:buFont typeface="Arial"/>
              <a:buNone/>
              <a:defRPr sz="1059" b="1" kern="1200" baseline="0">
                <a:solidFill>
                  <a:schemeClr val="bg1"/>
                </a:solidFill>
                <a:latin typeface="+mn-lt"/>
                <a:ea typeface="+mn-ea"/>
                <a:cs typeface="+mn-cs"/>
              </a:defRPr>
            </a:lvl1pPr>
            <a:lvl2pPr marL="403386" indent="0" algn="l" defTabSz="457200" rtl="0" eaLnBrk="1" latinLnBrk="0" hangingPunct="1">
              <a:lnSpc>
                <a:spcPct val="90000"/>
              </a:lnSpc>
              <a:spcBef>
                <a:spcPts val="0"/>
              </a:spcBef>
              <a:buClr>
                <a:schemeClr val="tx1">
                  <a:lumMod val="65000"/>
                  <a:lumOff val="35000"/>
                </a:schemeClr>
              </a:buClr>
              <a:buFont typeface="Arial"/>
              <a:buNone/>
              <a:defRPr sz="1059" kern="1200" baseline="0">
                <a:solidFill>
                  <a:schemeClr val="bg1"/>
                </a:solidFill>
                <a:latin typeface="+mn-lt"/>
                <a:ea typeface="+mn-ea"/>
                <a:cs typeface="+mn-cs"/>
              </a:defRPr>
            </a:lvl2pPr>
            <a:lvl3pPr marL="806771" indent="0" algn="l" defTabSz="457200" rtl="0" eaLnBrk="1" latinLnBrk="0" hangingPunct="1">
              <a:lnSpc>
                <a:spcPct val="90000"/>
              </a:lnSpc>
              <a:spcBef>
                <a:spcPts val="0"/>
              </a:spcBef>
              <a:buClr>
                <a:schemeClr val="tx1">
                  <a:lumMod val="65000"/>
                  <a:lumOff val="35000"/>
                </a:schemeClr>
              </a:buClr>
              <a:buFont typeface="Arial"/>
              <a:buNone/>
              <a:defRPr sz="1059" kern="1200" baseline="0">
                <a:solidFill>
                  <a:schemeClr val="bg1"/>
                </a:solidFill>
                <a:latin typeface="+mn-lt"/>
                <a:ea typeface="+mn-ea"/>
                <a:cs typeface="+mn-cs"/>
              </a:defRPr>
            </a:lvl3pPr>
            <a:lvl4pPr marL="1210157" indent="0" algn="l" defTabSz="457200" rtl="0" eaLnBrk="1" latinLnBrk="0" hangingPunct="1">
              <a:lnSpc>
                <a:spcPct val="90000"/>
              </a:lnSpc>
              <a:spcBef>
                <a:spcPts val="0"/>
              </a:spcBef>
              <a:buClr>
                <a:schemeClr val="tx1">
                  <a:lumMod val="65000"/>
                  <a:lumOff val="35000"/>
                </a:schemeClr>
              </a:buClr>
              <a:buFont typeface="Arial"/>
              <a:buNone/>
              <a:defRPr sz="1059" kern="1200" baseline="0">
                <a:solidFill>
                  <a:schemeClr val="bg1"/>
                </a:solidFill>
                <a:latin typeface="+mn-lt"/>
                <a:ea typeface="+mn-ea"/>
                <a:cs typeface="+mn-cs"/>
              </a:defRPr>
            </a:lvl4pPr>
            <a:lvl5pPr marL="1613544" indent="0" algn="l" defTabSz="457200" rtl="0" eaLnBrk="1" latinLnBrk="0" hangingPunct="1">
              <a:lnSpc>
                <a:spcPct val="90000"/>
              </a:lnSpc>
              <a:spcBef>
                <a:spcPts val="0"/>
              </a:spcBef>
              <a:buClr>
                <a:schemeClr val="tx1">
                  <a:lumMod val="65000"/>
                  <a:lumOff val="35000"/>
                </a:schemeClr>
              </a:buClr>
              <a:buFont typeface="Arial"/>
              <a:buNone/>
              <a:defRPr sz="1059" kern="1200" baseline="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0" dirty="0">
                <a:solidFill>
                  <a:schemeClr val="tx1"/>
                </a:solidFill>
              </a:rPr>
              <a:t>Slager RE, et al. </a:t>
            </a:r>
            <a:r>
              <a:rPr lang="en-US" sz="1200" b="0" i="1" dirty="0">
                <a:solidFill>
                  <a:schemeClr val="tx1"/>
                </a:solidFill>
              </a:rPr>
              <a:t>J Allergy Clin Immunol</a:t>
            </a:r>
            <a:r>
              <a:rPr lang="en-US" sz="1200" b="0" dirty="0">
                <a:solidFill>
                  <a:schemeClr val="tx1"/>
                </a:solidFill>
              </a:rPr>
              <a:t>. 2012;130(2):516-522;  </a:t>
            </a:r>
          </a:p>
          <a:p>
            <a:r>
              <a:rPr lang="en-US" sz="1200" b="0" dirty="0">
                <a:solidFill>
                  <a:schemeClr val="tx1"/>
                </a:solidFill>
              </a:rPr>
              <a:t>Piper E, et al. </a:t>
            </a:r>
            <a:r>
              <a:rPr lang="en-US" sz="1200" b="0" i="1" dirty="0">
                <a:solidFill>
                  <a:schemeClr val="tx1"/>
                </a:solidFill>
              </a:rPr>
              <a:t>Eur Respir J</a:t>
            </a:r>
            <a:r>
              <a:rPr lang="en-US" sz="1200" b="0" dirty="0">
                <a:solidFill>
                  <a:schemeClr val="tx1"/>
                </a:solidFill>
              </a:rPr>
              <a:t>. 2013;41(12):330-338.</a:t>
            </a:r>
          </a:p>
        </p:txBody>
      </p:sp>
    </p:spTree>
    <p:extLst>
      <p:ext uri="{BB962C8B-B14F-4D97-AF65-F5344CB8AC3E}">
        <p14:creationId xmlns:p14="http://schemas.microsoft.com/office/powerpoint/2010/main" val="23158729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7DC857-7BA4-42FF-99A5-1768CE74D4C7}"/>
              </a:ext>
            </a:extLst>
          </p:cNvPr>
          <p:cNvPicPr>
            <a:picLocks noChangeAspect="1"/>
          </p:cNvPicPr>
          <p:nvPr/>
        </p:nvPicPr>
        <p:blipFill>
          <a:blip r:embed="rId2"/>
          <a:stretch>
            <a:fillRect/>
          </a:stretch>
        </p:blipFill>
        <p:spPr>
          <a:xfrm>
            <a:off x="3580157" y="0"/>
            <a:ext cx="5031685" cy="6858000"/>
          </a:xfrm>
          <a:prstGeom prst="rect">
            <a:avLst/>
          </a:prstGeom>
        </p:spPr>
      </p:pic>
      <p:sp>
        <p:nvSpPr>
          <p:cNvPr id="8" name="TextBox 7">
            <a:extLst>
              <a:ext uri="{FF2B5EF4-FFF2-40B4-BE49-F238E27FC236}">
                <a16:creationId xmlns:a16="http://schemas.microsoft.com/office/drawing/2014/main" id="{C9442F3E-0D02-4A45-BACC-AC15038E3F8A}"/>
              </a:ext>
            </a:extLst>
          </p:cNvPr>
          <p:cNvSpPr txBox="1"/>
          <p:nvPr/>
        </p:nvSpPr>
        <p:spPr>
          <a:xfrm>
            <a:off x="8738672" y="6115214"/>
            <a:ext cx="2905125" cy="646331"/>
          </a:xfrm>
          <a:prstGeom prst="rect">
            <a:avLst/>
          </a:prstGeom>
          <a:noFill/>
        </p:spPr>
        <p:txBody>
          <a:bodyPr wrap="square" rtlCol="0">
            <a:spAutoFit/>
          </a:bodyPr>
          <a:lstStyle/>
          <a:p>
            <a:r>
              <a:rPr lang="en-US" sz="1200" dirty="0"/>
              <a:t>Chest Foundation. SevereAsthmaTreatments.Chestnet.org. Accessed September 5, 2018.</a:t>
            </a:r>
          </a:p>
        </p:txBody>
      </p:sp>
    </p:spTree>
    <p:extLst>
      <p:ext uri="{BB962C8B-B14F-4D97-AF65-F5344CB8AC3E}">
        <p14:creationId xmlns:p14="http://schemas.microsoft.com/office/powerpoint/2010/main" val="671546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CFFA0F-58F4-4395-BF82-3A89FF1AD7B5}"/>
              </a:ext>
            </a:extLst>
          </p:cNvPr>
          <p:cNvSpPr txBox="1"/>
          <p:nvPr/>
        </p:nvSpPr>
        <p:spPr>
          <a:xfrm>
            <a:off x="4428588" y="2615609"/>
            <a:ext cx="3334824" cy="923330"/>
          </a:xfrm>
          <a:prstGeom prst="rect">
            <a:avLst/>
          </a:prstGeom>
          <a:noFill/>
        </p:spPr>
        <p:txBody>
          <a:bodyPr wrap="none" rtlCol="0">
            <a:spAutoFit/>
          </a:bodyPr>
          <a:lstStyle/>
          <a:p>
            <a:r>
              <a:rPr lang="en-US" sz="5400" dirty="0"/>
              <a:t>Questions?</a:t>
            </a:r>
          </a:p>
        </p:txBody>
      </p:sp>
    </p:spTree>
    <p:extLst>
      <p:ext uri="{BB962C8B-B14F-4D97-AF65-F5344CB8AC3E}">
        <p14:creationId xmlns:p14="http://schemas.microsoft.com/office/powerpoint/2010/main" val="3106642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CDBABA-28E7-46AE-AA3B-07199639286E}"/>
              </a:ext>
            </a:extLst>
          </p:cNvPr>
          <p:cNvSpPr/>
          <p:nvPr/>
        </p:nvSpPr>
        <p:spPr>
          <a:xfrm>
            <a:off x="1" y="5386192"/>
            <a:ext cx="12192000" cy="1381866"/>
          </a:xfrm>
          <a:prstGeom prst="rect">
            <a:avLst/>
          </a:prstGeom>
          <a:solidFill>
            <a:srgbClr val="F9E1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30D32B-91F3-4125-942F-56EB68B39F37}"/>
              </a:ext>
            </a:extLst>
          </p:cNvPr>
          <p:cNvSpPr>
            <a:spLocks noGrp="1"/>
          </p:cNvSpPr>
          <p:nvPr>
            <p:ph type="title"/>
          </p:nvPr>
        </p:nvSpPr>
        <p:spPr>
          <a:xfrm>
            <a:off x="150312" y="174882"/>
            <a:ext cx="11899726" cy="597278"/>
          </a:xfrm>
        </p:spPr>
        <p:txBody>
          <a:bodyPr>
            <a:normAutofit/>
          </a:bodyPr>
          <a:lstStyle/>
          <a:p>
            <a:r>
              <a:rPr lang="en-US" sz="3600" dirty="0"/>
              <a:t>Definition of Severe Asthma</a:t>
            </a:r>
          </a:p>
        </p:txBody>
      </p:sp>
      <p:graphicFrame>
        <p:nvGraphicFramePr>
          <p:cNvPr id="6" name="Content Placeholder 5">
            <a:extLst>
              <a:ext uri="{FF2B5EF4-FFF2-40B4-BE49-F238E27FC236}">
                <a16:creationId xmlns:a16="http://schemas.microsoft.com/office/drawing/2014/main" id="{065B24B9-3530-46FC-9782-0279922ACDDE}"/>
              </a:ext>
            </a:extLst>
          </p:cNvPr>
          <p:cNvGraphicFramePr>
            <a:graphicFrameLocks noGrp="1"/>
          </p:cNvGraphicFramePr>
          <p:nvPr>
            <p:ph idx="1"/>
            <p:extLst>
              <p:ext uri="{D42A27DB-BD31-4B8C-83A1-F6EECF244321}">
                <p14:modId xmlns:p14="http://schemas.microsoft.com/office/powerpoint/2010/main" val="2902399829"/>
              </p:ext>
            </p:extLst>
          </p:nvPr>
        </p:nvGraphicFramePr>
        <p:xfrm>
          <a:off x="267295" y="811570"/>
          <a:ext cx="11680828" cy="4295689"/>
        </p:xfrm>
        <a:graphic>
          <a:graphicData uri="http://schemas.openxmlformats.org/drawingml/2006/table">
            <a:tbl>
              <a:tblPr firstRow="1" bandRow="1">
                <a:tableStyleId>{7DF18680-E054-41AD-8BC1-D1AEF772440D}</a:tableStyleId>
              </a:tblPr>
              <a:tblGrid>
                <a:gridCol w="4923830">
                  <a:extLst>
                    <a:ext uri="{9D8B030D-6E8A-4147-A177-3AD203B41FA5}">
                      <a16:colId xmlns:a16="http://schemas.microsoft.com/office/drawing/2014/main" val="2327540879"/>
                    </a:ext>
                  </a:extLst>
                </a:gridCol>
                <a:gridCol w="1143000">
                  <a:extLst>
                    <a:ext uri="{9D8B030D-6E8A-4147-A177-3AD203B41FA5}">
                      <a16:colId xmlns:a16="http://schemas.microsoft.com/office/drawing/2014/main" val="329321428"/>
                    </a:ext>
                  </a:extLst>
                </a:gridCol>
                <a:gridCol w="2693791">
                  <a:extLst>
                    <a:ext uri="{9D8B030D-6E8A-4147-A177-3AD203B41FA5}">
                      <a16:colId xmlns:a16="http://schemas.microsoft.com/office/drawing/2014/main" val="3954219788"/>
                    </a:ext>
                  </a:extLst>
                </a:gridCol>
                <a:gridCol w="2920207">
                  <a:extLst>
                    <a:ext uri="{9D8B030D-6E8A-4147-A177-3AD203B41FA5}">
                      <a16:colId xmlns:a16="http://schemas.microsoft.com/office/drawing/2014/main" val="2137108335"/>
                    </a:ext>
                  </a:extLst>
                </a:gridCol>
              </a:tblGrid>
              <a:tr h="399428">
                <a:tc>
                  <a:txBody>
                    <a:bodyPr/>
                    <a:lstStyle/>
                    <a:p>
                      <a:pPr algn="ctr"/>
                      <a:r>
                        <a:rPr lang="en-US" sz="2400" dirty="0"/>
                        <a:t>ERS/ATS 2014</a:t>
                      </a:r>
                      <a:r>
                        <a:rPr lang="en-US" sz="2400" baseline="30000" dirty="0"/>
                        <a:t>1</a:t>
                      </a:r>
                      <a:endParaRPr lang="en-US" sz="2400" dirty="0"/>
                    </a:p>
                  </a:txBody>
                  <a:tcPr/>
                </a:tc>
                <a:tc gridSpan="3">
                  <a:txBody>
                    <a:bodyPr/>
                    <a:lstStyle/>
                    <a:p>
                      <a:pPr algn="ctr"/>
                      <a:r>
                        <a:rPr lang="en-US" sz="2400" dirty="0"/>
                        <a:t>GINA</a:t>
                      </a:r>
                      <a:r>
                        <a:rPr lang="en-US" sz="2400" baseline="30000" dirty="0"/>
                        <a:t>2</a:t>
                      </a:r>
                      <a:endParaRPr lang="en-US" sz="2400"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223441005"/>
                  </a:ext>
                </a:extLst>
              </a:tr>
              <a:tr h="1278169">
                <a:tc rowSpan="5">
                  <a:txBody>
                    <a:bodyPr/>
                    <a:lstStyle/>
                    <a:p>
                      <a:r>
                        <a:rPr lang="en-US" dirty="0"/>
                        <a:t>Asthma which requires treatment with high-dose ICS plus a second controller and/or systemic corticosteroids to prevent it from becoming ‘uncontrolled’ or which remains ‘uncontrolled’ despite this therapy</a:t>
                      </a:r>
                    </a:p>
                  </a:txBody>
                  <a:tcPr/>
                </a:tc>
                <a:tc gridSpan="3">
                  <a:txBody>
                    <a:bodyPr/>
                    <a:lstStyle/>
                    <a:p>
                      <a:r>
                        <a:rPr lang="en-US" dirty="0"/>
                        <a:t>Asthma that requires step 4 or 5 treatment, eg, high-dose ICS/LABA, to prevent it from becoming ‘uncontrolled’, or asthma that remains ‘uncontrolled’ despite this treatment</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55165267"/>
                  </a:ext>
                </a:extLst>
              </a:tr>
              <a:tr h="323980">
                <a:tc vMerge="1">
                  <a:txBody>
                    <a:bodyPr/>
                    <a:lstStyle/>
                    <a:p>
                      <a:endParaRPr lang="en-US" dirty="0"/>
                    </a:p>
                  </a:txBody>
                  <a:tcPr/>
                </a:tc>
                <a:tc>
                  <a:txBody>
                    <a:bodyPr/>
                    <a:lstStyle/>
                    <a:p>
                      <a:endParaRPr lang="en-US" dirty="0"/>
                    </a:p>
                  </a:txBody>
                  <a:tcPr/>
                </a:tc>
                <a:tc>
                  <a:txBody>
                    <a:bodyPr/>
                    <a:lstStyle/>
                    <a:p>
                      <a:pPr algn="ctr"/>
                      <a:r>
                        <a:rPr lang="en-US" dirty="0"/>
                        <a:t>Step 4</a:t>
                      </a:r>
                      <a:endParaRPr lang="en-US" b="1" dirty="0"/>
                    </a:p>
                  </a:txBody>
                  <a:tcPr/>
                </a:tc>
                <a:tc>
                  <a:txBody>
                    <a:bodyPr/>
                    <a:lstStyle/>
                    <a:p>
                      <a:pPr algn="ctr"/>
                      <a:r>
                        <a:rPr lang="en-US" dirty="0"/>
                        <a:t>Step 5</a:t>
                      </a:r>
                      <a:endParaRPr lang="en-US" b="1" dirty="0"/>
                    </a:p>
                  </a:txBody>
                  <a:tcPr/>
                </a:tc>
                <a:extLst>
                  <a:ext uri="{0D108BD9-81ED-4DB2-BD59-A6C34878D82A}">
                    <a16:rowId xmlns:a16="http://schemas.microsoft.com/office/drawing/2014/main" val="3432332555"/>
                  </a:ext>
                </a:extLst>
              </a:tr>
              <a:tr h="798856">
                <a:tc vMerge="1">
                  <a:txBody>
                    <a:bodyPr/>
                    <a:lstStyle/>
                    <a:p>
                      <a:endParaRPr lang="en-US" dirty="0"/>
                    </a:p>
                  </a:txBody>
                  <a:tcPr/>
                </a:tc>
                <a:tc>
                  <a:txBody>
                    <a:bodyPr/>
                    <a:lstStyle/>
                    <a:p>
                      <a:r>
                        <a:rPr lang="en-US" dirty="0"/>
                        <a:t>Preferred controller</a:t>
                      </a:r>
                      <a:endParaRPr lang="en-US" b="1" dirty="0"/>
                    </a:p>
                  </a:txBody>
                  <a:tcPr/>
                </a:tc>
                <a:tc>
                  <a:txBody>
                    <a:bodyPr/>
                    <a:lstStyle/>
                    <a:p>
                      <a:r>
                        <a:rPr lang="en-US" dirty="0"/>
                        <a:t>Med-/High-dose ICS/LABA</a:t>
                      </a:r>
                    </a:p>
                  </a:txBody>
                  <a:tcPr/>
                </a:tc>
                <a:tc>
                  <a:txBody>
                    <a:bodyPr/>
                    <a:lstStyle/>
                    <a:p>
                      <a:r>
                        <a:rPr lang="en-US" dirty="0"/>
                        <a:t>Refer for add-on treatment, eg, tiotropium*</a:t>
                      </a:r>
                      <a:r>
                        <a:rPr lang="en-US" baseline="30000" dirty="0"/>
                        <a:t>†</a:t>
                      </a:r>
                      <a:r>
                        <a:rPr lang="en-US" dirty="0"/>
                        <a:t>, anti-IgE, anti-IL-5*</a:t>
                      </a:r>
                    </a:p>
                  </a:txBody>
                  <a:tcPr/>
                </a:tc>
                <a:extLst>
                  <a:ext uri="{0D108BD9-81ED-4DB2-BD59-A6C34878D82A}">
                    <a16:rowId xmlns:a16="http://schemas.microsoft.com/office/drawing/2014/main" val="3445341432"/>
                  </a:ext>
                </a:extLst>
              </a:tr>
              <a:tr h="798856">
                <a:tc vMerge="1">
                  <a:txBody>
                    <a:bodyPr/>
                    <a:lstStyle/>
                    <a:p>
                      <a:endParaRPr lang="en-US" dirty="0"/>
                    </a:p>
                  </a:txBody>
                  <a:tcPr/>
                </a:tc>
                <a:tc>
                  <a:txBody>
                    <a:bodyPr/>
                    <a:lstStyle/>
                    <a:p>
                      <a:r>
                        <a:rPr lang="en-US" dirty="0"/>
                        <a:t>Other controller options</a:t>
                      </a:r>
                      <a:endParaRPr lang="en-US" b="1" dirty="0"/>
                    </a:p>
                  </a:txBody>
                  <a:tcPr/>
                </a:tc>
                <a:tc>
                  <a:txBody>
                    <a:bodyPr/>
                    <a:lstStyle/>
                    <a:p>
                      <a:r>
                        <a:rPr lang="en-US" dirty="0"/>
                        <a:t>Add tiotropium*</a:t>
                      </a:r>
                      <a:r>
                        <a:rPr lang="en-US" baseline="30000" dirty="0"/>
                        <a:t>†</a:t>
                      </a:r>
                      <a:endParaRPr lang="en-US" dirty="0"/>
                    </a:p>
                    <a:p>
                      <a:r>
                        <a:rPr lang="en-US" dirty="0"/>
                        <a:t>Med-/High-dose ICS + LTRA (or + theophylline*)</a:t>
                      </a:r>
                    </a:p>
                  </a:txBody>
                  <a:tcPr/>
                </a:tc>
                <a:tc>
                  <a:txBody>
                    <a:bodyPr/>
                    <a:lstStyle/>
                    <a:p>
                      <a:r>
                        <a:rPr lang="en-US" dirty="0"/>
                        <a:t>Add low-dose OCS</a:t>
                      </a:r>
                    </a:p>
                  </a:txBody>
                  <a:tcPr/>
                </a:tc>
                <a:extLst>
                  <a:ext uri="{0D108BD9-81ED-4DB2-BD59-A6C34878D82A}">
                    <a16:rowId xmlns:a16="http://schemas.microsoft.com/office/drawing/2014/main" val="2254719449"/>
                  </a:ext>
                </a:extLst>
              </a:tr>
              <a:tr h="323980">
                <a:tc vMerge="1">
                  <a:txBody>
                    <a:bodyPr/>
                    <a:lstStyle/>
                    <a:p>
                      <a:endParaRPr lang="en-US" dirty="0"/>
                    </a:p>
                  </a:txBody>
                  <a:tcPr/>
                </a:tc>
                <a:tc>
                  <a:txBody>
                    <a:bodyPr/>
                    <a:lstStyle/>
                    <a:p>
                      <a:r>
                        <a:rPr lang="en-US" dirty="0"/>
                        <a:t>Reliever</a:t>
                      </a:r>
                      <a:endParaRPr lang="en-US" b="1" dirty="0"/>
                    </a:p>
                  </a:txBody>
                  <a:tcPr/>
                </a:tc>
                <a:tc gridSpan="2">
                  <a:txBody>
                    <a:bodyPr/>
                    <a:lstStyle/>
                    <a:p>
                      <a:pPr algn="ctr"/>
                      <a:r>
                        <a:rPr lang="en-US" dirty="0"/>
                        <a:t>As-needed SABA or low-dose ICS/formoterol</a:t>
                      </a:r>
                      <a:r>
                        <a:rPr lang="en-US" baseline="30000" dirty="0"/>
                        <a:t>#</a:t>
                      </a:r>
                      <a:endParaRPr lang="en-US" dirty="0"/>
                    </a:p>
                  </a:txBody>
                  <a:tcPr/>
                </a:tc>
                <a:tc hMerge="1">
                  <a:txBody>
                    <a:bodyPr/>
                    <a:lstStyle/>
                    <a:p>
                      <a:endParaRPr lang="en-US" dirty="0"/>
                    </a:p>
                  </a:txBody>
                  <a:tcPr/>
                </a:tc>
                <a:extLst>
                  <a:ext uri="{0D108BD9-81ED-4DB2-BD59-A6C34878D82A}">
                    <a16:rowId xmlns:a16="http://schemas.microsoft.com/office/drawing/2014/main" val="1538067536"/>
                  </a:ext>
                </a:extLst>
              </a:tr>
            </a:tbl>
          </a:graphicData>
        </a:graphic>
      </p:graphicFrame>
      <p:sp>
        <p:nvSpPr>
          <p:cNvPr id="4" name="Text Placeholder 3">
            <a:extLst>
              <a:ext uri="{FF2B5EF4-FFF2-40B4-BE49-F238E27FC236}">
                <a16:creationId xmlns:a16="http://schemas.microsoft.com/office/drawing/2014/main" id="{8CA9FA6D-655C-434F-B95D-07DABE914F5B}"/>
              </a:ext>
            </a:extLst>
          </p:cNvPr>
          <p:cNvSpPr>
            <a:spLocks noGrp="1"/>
          </p:cNvSpPr>
          <p:nvPr>
            <p:ph type="body" sz="quarter" idx="10"/>
          </p:nvPr>
        </p:nvSpPr>
        <p:spPr>
          <a:xfrm>
            <a:off x="1257800" y="6383225"/>
            <a:ext cx="10292516" cy="387093"/>
          </a:xfrm>
        </p:spPr>
        <p:txBody>
          <a:bodyPr>
            <a:noAutofit/>
          </a:bodyPr>
          <a:lstStyle/>
          <a:p>
            <a:r>
              <a:rPr lang="en-US" sz="1200" dirty="0">
                <a:solidFill>
                  <a:schemeClr val="tx1"/>
                </a:solidFill>
              </a:rPr>
              <a:t>1. Chung KF, et al. </a:t>
            </a:r>
            <a:r>
              <a:rPr lang="en-US" sz="1200" i="1" dirty="0">
                <a:solidFill>
                  <a:schemeClr val="tx1"/>
                </a:solidFill>
              </a:rPr>
              <a:t>Eur Respir J</a:t>
            </a:r>
            <a:r>
              <a:rPr lang="en-US" sz="1200" dirty="0">
                <a:solidFill>
                  <a:schemeClr val="tx1"/>
                </a:solidFill>
              </a:rPr>
              <a:t>. 2014;43:343-373.</a:t>
            </a:r>
          </a:p>
          <a:p>
            <a:r>
              <a:rPr lang="en-US" sz="1200" dirty="0">
                <a:solidFill>
                  <a:schemeClr val="tx1"/>
                </a:solidFill>
              </a:rPr>
              <a:t>2. Global Initiative for Asthma. https://ginasthma.org/2018-gina-report-global-strategy-for-asthma-management-and-prevention/. Accessed September 5, 2018.</a:t>
            </a:r>
          </a:p>
        </p:txBody>
      </p:sp>
      <p:sp>
        <p:nvSpPr>
          <p:cNvPr id="5" name="Text Placeholder 4">
            <a:extLst>
              <a:ext uri="{FF2B5EF4-FFF2-40B4-BE49-F238E27FC236}">
                <a16:creationId xmlns:a16="http://schemas.microsoft.com/office/drawing/2014/main" id="{67798EF7-6761-4A7F-A8FA-40788DF0D616}"/>
              </a:ext>
            </a:extLst>
          </p:cNvPr>
          <p:cNvSpPr>
            <a:spLocks noGrp="1"/>
          </p:cNvSpPr>
          <p:nvPr>
            <p:ph type="body" sz="quarter" idx="11"/>
          </p:nvPr>
        </p:nvSpPr>
        <p:spPr>
          <a:xfrm>
            <a:off x="266007" y="5345809"/>
            <a:ext cx="11682077" cy="1035155"/>
          </a:xfrm>
        </p:spPr>
        <p:txBody>
          <a:bodyPr/>
          <a:lstStyle/>
          <a:p>
            <a:r>
              <a:rPr lang="en-US" dirty="0">
                <a:solidFill>
                  <a:schemeClr val="tx1"/>
                </a:solidFill>
              </a:rPr>
              <a:t>ICS, inhaled corticosteroid; LABA, long-acting beta-agonist; LTRA, leukotriene receptor antagonist; OCS, oral corticosteroid; SABA, short-acting beta-agonist</a:t>
            </a:r>
          </a:p>
          <a:p>
            <a:r>
              <a:rPr lang="en-US" dirty="0">
                <a:solidFill>
                  <a:schemeClr val="tx1"/>
                </a:solidFill>
              </a:rPr>
              <a:t>*Not for children age &lt;12 y</a:t>
            </a:r>
          </a:p>
          <a:p>
            <a:r>
              <a:rPr lang="en-US" baseline="30000" dirty="0">
                <a:solidFill>
                  <a:schemeClr val="tx1"/>
                </a:solidFill>
              </a:rPr>
              <a:t>#</a:t>
            </a:r>
            <a:r>
              <a:rPr lang="en-US" dirty="0">
                <a:solidFill>
                  <a:schemeClr val="tx1"/>
                </a:solidFill>
              </a:rPr>
              <a:t>Low-dose ICS/formoterol is the reliever medication for patients prescribed low-dose budesonide/formoterol or low-dose beclomethasone/formoterol maintenance and reliever therapy</a:t>
            </a:r>
          </a:p>
          <a:p>
            <a:r>
              <a:rPr lang="en-US" baseline="30000" dirty="0">
                <a:solidFill>
                  <a:schemeClr val="tx1"/>
                </a:solidFill>
              </a:rPr>
              <a:t>†</a:t>
            </a:r>
            <a:r>
              <a:rPr lang="en-US" dirty="0">
                <a:solidFill>
                  <a:schemeClr val="tx1"/>
                </a:solidFill>
              </a:rPr>
              <a:t>Tiotropium by mist inhaler is an add-on treatment for patients with a history of exacerbations; it is not indicated in children age &lt;12y</a:t>
            </a:r>
          </a:p>
        </p:txBody>
      </p:sp>
    </p:spTree>
    <p:extLst>
      <p:ext uri="{BB962C8B-B14F-4D97-AF65-F5344CB8AC3E}">
        <p14:creationId xmlns:p14="http://schemas.microsoft.com/office/powerpoint/2010/main" val="4055190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8D46C-EDFE-4A7B-B9B2-1724CF5F7C37}"/>
              </a:ext>
            </a:extLst>
          </p:cNvPr>
          <p:cNvSpPr>
            <a:spLocks noGrp="1"/>
          </p:cNvSpPr>
          <p:nvPr>
            <p:ph type="title"/>
          </p:nvPr>
        </p:nvSpPr>
        <p:spPr/>
        <p:txBody>
          <a:bodyPr>
            <a:normAutofit fontScale="90000"/>
          </a:bodyPr>
          <a:lstStyle/>
          <a:p>
            <a:r>
              <a:rPr lang="en-US" dirty="0"/>
              <a:t>Differentiating Severe from Uncontrolled Asthma: Assess Comorbidities and Contributing Factors</a:t>
            </a:r>
          </a:p>
        </p:txBody>
      </p:sp>
      <p:sp>
        <p:nvSpPr>
          <p:cNvPr id="6" name="Content Placeholder 5">
            <a:extLst>
              <a:ext uri="{FF2B5EF4-FFF2-40B4-BE49-F238E27FC236}">
                <a16:creationId xmlns:a16="http://schemas.microsoft.com/office/drawing/2014/main" id="{9B7C6D4F-FD19-492D-BD31-82E6F360EC4E}"/>
              </a:ext>
            </a:extLst>
          </p:cNvPr>
          <p:cNvSpPr>
            <a:spLocks noGrp="1"/>
          </p:cNvSpPr>
          <p:nvPr>
            <p:ph sz="half" idx="1"/>
          </p:nvPr>
        </p:nvSpPr>
        <p:spPr>
          <a:xfrm>
            <a:off x="254925" y="1762125"/>
            <a:ext cx="5739476" cy="3890964"/>
          </a:xfrm>
        </p:spPr>
        <p:txBody>
          <a:bodyPr>
            <a:normAutofit lnSpcReduction="10000"/>
          </a:bodyPr>
          <a:lstStyle/>
          <a:p>
            <a:pPr marL="0" indent="0">
              <a:buNone/>
            </a:pPr>
            <a:r>
              <a:rPr lang="en-US" sz="2800" dirty="0"/>
              <a:t>Comorbidities</a:t>
            </a:r>
          </a:p>
          <a:p>
            <a:pPr marL="576263"/>
            <a:r>
              <a:rPr lang="en-US" dirty="0"/>
              <a:t>Rhinosinusitis/(adults) nasal polyps</a:t>
            </a:r>
          </a:p>
          <a:p>
            <a:pPr marL="576263"/>
            <a:r>
              <a:rPr lang="en-US" dirty="0"/>
              <a:t>Psychological factors</a:t>
            </a:r>
          </a:p>
          <a:p>
            <a:pPr marL="576263"/>
            <a:r>
              <a:rPr lang="en-US" dirty="0"/>
              <a:t>Vocal cord dysfunction</a:t>
            </a:r>
          </a:p>
          <a:p>
            <a:pPr marL="576263"/>
            <a:r>
              <a:rPr lang="en-US" dirty="0"/>
              <a:t>Obesity</a:t>
            </a:r>
          </a:p>
          <a:p>
            <a:pPr marL="576263"/>
            <a:r>
              <a:rPr lang="en-US" dirty="0"/>
              <a:t>Smoking and related diseases</a:t>
            </a:r>
          </a:p>
          <a:p>
            <a:pPr marL="576263"/>
            <a:r>
              <a:rPr lang="en-US" dirty="0"/>
              <a:t>Obstructive sleep apnea</a:t>
            </a:r>
          </a:p>
          <a:p>
            <a:pPr marL="576263"/>
            <a:r>
              <a:rPr lang="en-US" dirty="0"/>
              <a:t>Hyperventilation syndrome</a:t>
            </a:r>
          </a:p>
          <a:p>
            <a:pPr marL="576263"/>
            <a:r>
              <a:rPr lang="en-US" dirty="0"/>
              <a:t>Hormonal influences</a:t>
            </a:r>
          </a:p>
          <a:p>
            <a:pPr marL="576263"/>
            <a:r>
              <a:rPr lang="en-US" dirty="0"/>
              <a:t>Gastroesophageal reflux disease</a:t>
            </a:r>
          </a:p>
          <a:p>
            <a:pPr marL="576263"/>
            <a:r>
              <a:rPr lang="en-US" dirty="0"/>
              <a:t>Medications</a:t>
            </a:r>
          </a:p>
          <a:p>
            <a:pPr marL="576263"/>
            <a:r>
              <a:rPr lang="en-US" dirty="0"/>
              <a:t>Others</a:t>
            </a:r>
          </a:p>
        </p:txBody>
      </p:sp>
      <p:sp>
        <p:nvSpPr>
          <p:cNvPr id="7" name="Content Placeholder 6">
            <a:extLst>
              <a:ext uri="{FF2B5EF4-FFF2-40B4-BE49-F238E27FC236}">
                <a16:creationId xmlns:a16="http://schemas.microsoft.com/office/drawing/2014/main" id="{77187EC2-267A-4916-B309-B241BAFF789B}"/>
              </a:ext>
            </a:extLst>
          </p:cNvPr>
          <p:cNvSpPr>
            <a:spLocks noGrp="1"/>
          </p:cNvSpPr>
          <p:nvPr>
            <p:ph sz="half" idx="2"/>
          </p:nvPr>
        </p:nvSpPr>
        <p:spPr>
          <a:xfrm>
            <a:off x="6197600" y="1762125"/>
            <a:ext cx="5742432" cy="3890964"/>
          </a:xfrm>
        </p:spPr>
        <p:txBody>
          <a:bodyPr/>
          <a:lstStyle/>
          <a:p>
            <a:pPr marL="0" indent="0">
              <a:buNone/>
            </a:pPr>
            <a:r>
              <a:rPr lang="en-US" sz="2800" dirty="0"/>
              <a:t>Contributing Factors</a:t>
            </a:r>
          </a:p>
          <a:p>
            <a:pPr marL="576263"/>
            <a:r>
              <a:rPr lang="en-US" dirty="0"/>
              <a:t>Poor treatment adherence</a:t>
            </a:r>
          </a:p>
          <a:p>
            <a:pPr marL="576263"/>
            <a:r>
              <a:rPr lang="en-US" dirty="0"/>
              <a:t>Poor inhaler technique</a:t>
            </a:r>
          </a:p>
          <a:p>
            <a:pPr marL="576263"/>
            <a:r>
              <a:rPr lang="en-US" dirty="0"/>
              <a:t>Environmental exposure</a:t>
            </a:r>
          </a:p>
        </p:txBody>
      </p:sp>
      <p:sp>
        <p:nvSpPr>
          <p:cNvPr id="8" name="Text Placeholder 7">
            <a:extLst>
              <a:ext uri="{FF2B5EF4-FFF2-40B4-BE49-F238E27FC236}">
                <a16:creationId xmlns:a16="http://schemas.microsoft.com/office/drawing/2014/main" id="{6920522C-B618-42C2-8D83-D259EE3D1601}"/>
              </a:ext>
            </a:extLst>
          </p:cNvPr>
          <p:cNvSpPr>
            <a:spLocks noGrp="1"/>
          </p:cNvSpPr>
          <p:nvPr>
            <p:ph type="body" sz="quarter" idx="10"/>
          </p:nvPr>
        </p:nvSpPr>
        <p:spPr>
          <a:xfrm>
            <a:off x="2900218" y="6122820"/>
            <a:ext cx="9239465" cy="545832"/>
          </a:xfrm>
        </p:spPr>
        <p:txBody>
          <a:bodyPr>
            <a:noAutofit/>
          </a:bodyPr>
          <a:lstStyle/>
          <a:p>
            <a:r>
              <a:rPr lang="en-US" sz="1200" dirty="0"/>
              <a:t>1. Chung KF, et al. </a:t>
            </a:r>
            <a:r>
              <a:rPr lang="en-US" sz="1200" i="1" dirty="0"/>
              <a:t>Eur Respir J</a:t>
            </a:r>
            <a:r>
              <a:rPr lang="en-US" sz="1200" dirty="0"/>
              <a:t>. 2014;43:343-373.</a:t>
            </a:r>
          </a:p>
          <a:p>
            <a:r>
              <a:rPr lang="en-US" sz="1200" dirty="0"/>
              <a:t>2. Global Initiative for Asthma. https://ginasthma.org/2018-gina-report-global-strategy-for-asthma-management-and-prevention/. Accessed September 5, 2018.</a:t>
            </a:r>
          </a:p>
        </p:txBody>
      </p:sp>
    </p:spTree>
    <p:extLst>
      <p:ext uri="{BB962C8B-B14F-4D97-AF65-F5344CB8AC3E}">
        <p14:creationId xmlns:p14="http://schemas.microsoft.com/office/powerpoint/2010/main" val="1461778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6287AA-497D-46BC-8B9E-A19B4AD294BE}"/>
              </a:ext>
            </a:extLst>
          </p:cNvPr>
          <p:cNvSpPr>
            <a:spLocks noGrp="1"/>
          </p:cNvSpPr>
          <p:nvPr>
            <p:ph type="title"/>
          </p:nvPr>
        </p:nvSpPr>
        <p:spPr>
          <a:xfrm>
            <a:off x="150312" y="174882"/>
            <a:ext cx="11989372" cy="1143000"/>
          </a:xfrm>
        </p:spPr>
        <p:txBody>
          <a:bodyPr/>
          <a:lstStyle/>
          <a:p>
            <a:r>
              <a:rPr lang="en-US" dirty="0"/>
              <a:t>Differentiating Severe from Uncontrolled Asthma</a:t>
            </a:r>
          </a:p>
        </p:txBody>
      </p:sp>
      <p:graphicFrame>
        <p:nvGraphicFramePr>
          <p:cNvPr id="11" name="Content Placeholder 10">
            <a:extLst>
              <a:ext uri="{FF2B5EF4-FFF2-40B4-BE49-F238E27FC236}">
                <a16:creationId xmlns:a16="http://schemas.microsoft.com/office/drawing/2014/main" id="{24C09859-4852-4C92-BDC4-7BCE509E4588}"/>
              </a:ext>
            </a:extLst>
          </p:cNvPr>
          <p:cNvGraphicFramePr>
            <a:graphicFrameLocks noGrp="1"/>
          </p:cNvGraphicFramePr>
          <p:nvPr>
            <p:ph idx="1"/>
            <p:extLst>
              <p:ext uri="{D42A27DB-BD31-4B8C-83A1-F6EECF244321}">
                <p14:modId xmlns:p14="http://schemas.microsoft.com/office/powerpoint/2010/main" val="608033852"/>
              </p:ext>
            </p:extLst>
          </p:nvPr>
        </p:nvGraphicFramePr>
        <p:xfrm>
          <a:off x="1530957" y="1119516"/>
          <a:ext cx="9283207" cy="4450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Placeholder 8">
            <a:extLst>
              <a:ext uri="{FF2B5EF4-FFF2-40B4-BE49-F238E27FC236}">
                <a16:creationId xmlns:a16="http://schemas.microsoft.com/office/drawing/2014/main" id="{36B3BDFF-1D98-4DC0-B2C0-89D45F46B7CB}"/>
              </a:ext>
            </a:extLst>
          </p:cNvPr>
          <p:cNvSpPr>
            <a:spLocks noGrp="1"/>
          </p:cNvSpPr>
          <p:nvPr>
            <p:ph type="body" sz="quarter" idx="10"/>
          </p:nvPr>
        </p:nvSpPr>
        <p:spPr>
          <a:xfrm>
            <a:off x="2909460" y="6123454"/>
            <a:ext cx="9119392" cy="677674"/>
          </a:xfrm>
        </p:spPr>
        <p:txBody>
          <a:bodyPr>
            <a:noAutofit/>
          </a:bodyPr>
          <a:lstStyle/>
          <a:p>
            <a:r>
              <a:rPr lang="en-US" sz="1200" dirty="0"/>
              <a:t>Global Initiative for Asthma. https://ginasthma.org/2018-gina-report-global-strategy-for-asthma-management-and-prevention/. </a:t>
            </a:r>
          </a:p>
          <a:p>
            <a:r>
              <a:rPr lang="en-US" sz="1200" dirty="0"/>
              <a:t>Accessed September 5, 2018.</a:t>
            </a:r>
          </a:p>
        </p:txBody>
      </p:sp>
    </p:spTree>
    <p:extLst>
      <p:ext uri="{BB962C8B-B14F-4D97-AF65-F5344CB8AC3E}">
        <p14:creationId xmlns:p14="http://schemas.microsoft.com/office/powerpoint/2010/main" val="205826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FCE5B8-1889-47D7-B7D3-D54937B917B7}"/>
              </a:ext>
            </a:extLst>
          </p:cNvPr>
          <p:cNvSpPr>
            <a:spLocks noGrp="1"/>
          </p:cNvSpPr>
          <p:nvPr>
            <p:ph type="title"/>
          </p:nvPr>
        </p:nvSpPr>
        <p:spPr>
          <a:xfrm>
            <a:off x="215694" y="174882"/>
            <a:ext cx="11732429" cy="1143000"/>
          </a:xfrm>
        </p:spPr>
        <p:txBody>
          <a:bodyPr/>
          <a:lstStyle/>
          <a:p>
            <a:r>
              <a:rPr lang="en-US" dirty="0"/>
              <a:t>Severe Asthma: Clinical Features</a:t>
            </a:r>
          </a:p>
        </p:txBody>
      </p:sp>
      <p:sp>
        <p:nvSpPr>
          <p:cNvPr id="5" name="Content Placeholder 4">
            <a:extLst>
              <a:ext uri="{FF2B5EF4-FFF2-40B4-BE49-F238E27FC236}">
                <a16:creationId xmlns:a16="http://schemas.microsoft.com/office/drawing/2014/main" id="{DBB99290-07AD-4A42-B9ED-88DF2A0A67CD}"/>
              </a:ext>
            </a:extLst>
          </p:cNvPr>
          <p:cNvSpPr>
            <a:spLocks noGrp="1"/>
          </p:cNvSpPr>
          <p:nvPr>
            <p:ph idx="1"/>
          </p:nvPr>
        </p:nvSpPr>
        <p:spPr/>
        <p:txBody>
          <a:bodyPr/>
          <a:lstStyle/>
          <a:p>
            <a:pPr>
              <a:spcAft>
                <a:spcPts val="600"/>
              </a:spcAft>
            </a:pPr>
            <a:r>
              <a:rPr lang="en-US" sz="3200" dirty="0"/>
              <a:t>Frequent or persistent asthma symptoms</a:t>
            </a:r>
          </a:p>
          <a:p>
            <a:pPr>
              <a:spcAft>
                <a:spcPts val="600"/>
              </a:spcAft>
            </a:pPr>
            <a:r>
              <a:rPr lang="en-US" sz="3200" dirty="0"/>
              <a:t>Frequent exacerbations</a:t>
            </a:r>
          </a:p>
          <a:p>
            <a:pPr>
              <a:spcAft>
                <a:spcPts val="600"/>
              </a:spcAft>
            </a:pPr>
            <a:r>
              <a:rPr lang="en-US" sz="3200" dirty="0"/>
              <a:t>Persistent loss of lung function</a:t>
            </a:r>
          </a:p>
          <a:p>
            <a:pPr>
              <a:spcAft>
                <a:spcPts val="600"/>
              </a:spcAft>
            </a:pPr>
            <a:r>
              <a:rPr lang="en-US" sz="3200" dirty="0"/>
              <a:t>Substantial impairment of quality of life</a:t>
            </a:r>
          </a:p>
          <a:p>
            <a:pPr>
              <a:spcAft>
                <a:spcPts val="600"/>
              </a:spcAft>
            </a:pPr>
            <a:r>
              <a:rPr lang="en-US" sz="3200" dirty="0"/>
              <a:t>Troublesome comorbidities, eg, anxiety or depression</a:t>
            </a:r>
          </a:p>
        </p:txBody>
      </p:sp>
      <p:sp>
        <p:nvSpPr>
          <p:cNvPr id="7" name="Text Placeholder 6">
            <a:extLst>
              <a:ext uri="{FF2B5EF4-FFF2-40B4-BE49-F238E27FC236}">
                <a16:creationId xmlns:a16="http://schemas.microsoft.com/office/drawing/2014/main" id="{F33B3FAB-2619-4DA2-BFFE-C40422AC7F8C}"/>
              </a:ext>
            </a:extLst>
          </p:cNvPr>
          <p:cNvSpPr>
            <a:spLocks noGrp="1"/>
          </p:cNvSpPr>
          <p:nvPr>
            <p:ph type="body" sz="quarter" idx="10"/>
          </p:nvPr>
        </p:nvSpPr>
        <p:spPr>
          <a:xfrm>
            <a:off x="2900218" y="6120153"/>
            <a:ext cx="9174872" cy="548499"/>
          </a:xfrm>
        </p:spPr>
        <p:txBody>
          <a:bodyPr>
            <a:noAutofit/>
          </a:bodyPr>
          <a:lstStyle/>
          <a:p>
            <a:r>
              <a:rPr lang="en-US" sz="1200" dirty="0"/>
              <a:t>1. Chung KF, et al. </a:t>
            </a:r>
            <a:r>
              <a:rPr lang="en-US" sz="1200" i="1" dirty="0"/>
              <a:t>Eur Respir J</a:t>
            </a:r>
            <a:r>
              <a:rPr lang="en-US" sz="1200" dirty="0"/>
              <a:t>. 2014;43:343-373.</a:t>
            </a:r>
          </a:p>
          <a:p>
            <a:r>
              <a:rPr lang="en-US" sz="1200" dirty="0"/>
              <a:t>2. Global Initiative for Asthma. https://ginasthma.org/2018-gina-report-global-strategy-for-asthma-management-and-prevention/. </a:t>
            </a:r>
          </a:p>
          <a:p>
            <a:r>
              <a:rPr lang="en-US" sz="1200" dirty="0"/>
              <a:t>Accessed September 5, 2018.</a:t>
            </a:r>
          </a:p>
        </p:txBody>
      </p:sp>
    </p:spTree>
    <p:extLst>
      <p:ext uri="{BB962C8B-B14F-4D97-AF65-F5344CB8AC3E}">
        <p14:creationId xmlns:p14="http://schemas.microsoft.com/office/powerpoint/2010/main" val="3869203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232935-BB7E-4588-9B52-1A8DC3FC8050}"/>
              </a:ext>
            </a:extLst>
          </p:cNvPr>
          <p:cNvSpPr>
            <a:spLocks noGrp="1"/>
          </p:cNvSpPr>
          <p:nvPr>
            <p:ph type="title"/>
          </p:nvPr>
        </p:nvSpPr>
        <p:spPr>
          <a:xfrm>
            <a:off x="215694" y="174882"/>
            <a:ext cx="11760612" cy="1143000"/>
          </a:xfrm>
        </p:spPr>
        <p:txBody>
          <a:bodyPr>
            <a:normAutofit fontScale="90000"/>
          </a:bodyPr>
          <a:lstStyle/>
          <a:p>
            <a:r>
              <a:rPr lang="en-US" dirty="0"/>
              <a:t>Factors That May Contribute to the Phenotype of Severe Asthma</a:t>
            </a:r>
          </a:p>
        </p:txBody>
      </p:sp>
      <p:sp>
        <p:nvSpPr>
          <p:cNvPr id="5" name="Text Placeholder 4">
            <a:extLst>
              <a:ext uri="{FF2B5EF4-FFF2-40B4-BE49-F238E27FC236}">
                <a16:creationId xmlns:a16="http://schemas.microsoft.com/office/drawing/2014/main" id="{060EE826-DF7C-47B5-84D4-C3F9A8C7AB1B}"/>
              </a:ext>
            </a:extLst>
          </p:cNvPr>
          <p:cNvSpPr>
            <a:spLocks noGrp="1"/>
          </p:cNvSpPr>
          <p:nvPr>
            <p:ph type="body" sz="quarter" idx="10"/>
          </p:nvPr>
        </p:nvSpPr>
        <p:spPr>
          <a:xfrm>
            <a:off x="2905026" y="6136406"/>
            <a:ext cx="6019881" cy="444230"/>
          </a:xfrm>
        </p:spPr>
        <p:txBody>
          <a:bodyPr>
            <a:normAutofit/>
          </a:bodyPr>
          <a:lstStyle/>
          <a:p>
            <a:r>
              <a:rPr lang="en-US" sz="1200" dirty="0"/>
              <a:t>Chung KF, et al. </a:t>
            </a:r>
            <a:r>
              <a:rPr lang="en-US" sz="1200" i="1" dirty="0"/>
              <a:t>Eur Respir J</a:t>
            </a:r>
            <a:r>
              <a:rPr lang="en-US" sz="1200" dirty="0"/>
              <a:t>. 2014;43:343-373.</a:t>
            </a:r>
          </a:p>
        </p:txBody>
      </p:sp>
      <p:pic>
        <p:nvPicPr>
          <p:cNvPr id="7" name="Picture 6">
            <a:extLst>
              <a:ext uri="{FF2B5EF4-FFF2-40B4-BE49-F238E27FC236}">
                <a16:creationId xmlns:a16="http://schemas.microsoft.com/office/drawing/2014/main" id="{17F5C8E7-2725-4FB7-800A-1E3E3DF20A9F}"/>
              </a:ext>
            </a:extLst>
          </p:cNvPr>
          <p:cNvPicPr>
            <a:picLocks noChangeAspect="1"/>
          </p:cNvPicPr>
          <p:nvPr/>
        </p:nvPicPr>
        <p:blipFill>
          <a:blip r:embed="rId2"/>
          <a:stretch>
            <a:fillRect/>
          </a:stretch>
        </p:blipFill>
        <p:spPr>
          <a:xfrm>
            <a:off x="1438499" y="1292666"/>
            <a:ext cx="9315001" cy="4272667"/>
          </a:xfrm>
          <a:prstGeom prst="rect">
            <a:avLst/>
          </a:prstGeom>
        </p:spPr>
      </p:pic>
    </p:spTree>
    <p:extLst>
      <p:ext uri="{BB962C8B-B14F-4D97-AF65-F5344CB8AC3E}">
        <p14:creationId xmlns:p14="http://schemas.microsoft.com/office/powerpoint/2010/main" val="25862736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ASPOLLED" val="B1ABDFF19E20493EB53FEAA049CFC905"/>
  <p:tag name="TPVERSION" val="5"/>
  <p:tag name="TPFULLVERSION" val="5.4.1.2"/>
  <p:tag name="PPTVERSION" val="16"/>
  <p:tag name="TPOS" val="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3851</TotalTime>
  <Words>6288</Words>
  <Application>Microsoft Office PowerPoint</Application>
  <PresentationFormat>Widescreen</PresentationFormat>
  <Paragraphs>1394</Paragraphs>
  <Slides>49</Slides>
  <Notes>24</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64" baseType="lpstr">
      <vt:lpstr>ＭＳ Ｐゴシック</vt:lpstr>
      <vt:lpstr>ＭＳ Ｐゴシック</vt:lpstr>
      <vt:lpstr>arial</vt:lpstr>
      <vt:lpstr>arial</vt:lpstr>
      <vt:lpstr>Arial Black</vt:lpstr>
      <vt:lpstr>Arial Narrow</vt:lpstr>
      <vt:lpstr>Calibri</vt:lpstr>
      <vt:lpstr>HelveticaNeueLT Std</vt:lpstr>
      <vt:lpstr>Symbol</vt:lpstr>
      <vt:lpstr>Times</vt:lpstr>
      <vt:lpstr>Times New Roman</vt:lpstr>
      <vt:lpstr>Verdana</vt:lpstr>
      <vt:lpstr>Wingdings</vt:lpstr>
      <vt:lpstr>Office Theme</vt:lpstr>
      <vt:lpstr>Worksheet</vt:lpstr>
      <vt:lpstr>PowerPoint Presentation</vt:lpstr>
      <vt:lpstr>Asthma: A Highly Prevalent and Often Inadequately Controlled Disease</vt:lpstr>
      <vt:lpstr>Immunobiology of Asthma</vt:lpstr>
      <vt:lpstr>Pathophysiology of Severe Asthma Basis for Biologic Therapies</vt:lpstr>
      <vt:lpstr>Definition of Severe Asthma</vt:lpstr>
      <vt:lpstr>Differentiating Severe from Uncontrolled Asthma: Assess Comorbidities and Contributing Factors</vt:lpstr>
      <vt:lpstr>Differentiating Severe from Uncontrolled Asthma</vt:lpstr>
      <vt:lpstr>Severe Asthma: Clinical Features</vt:lpstr>
      <vt:lpstr>Factors That May Contribute to the Phenotype of Severe Asthma</vt:lpstr>
      <vt:lpstr>Severe Asthma: Phenotypes</vt:lpstr>
      <vt:lpstr>Goals of Asthma Management: Reduce Current Impairment and Future Risk</vt:lpstr>
      <vt:lpstr>Management of Severe Asthma</vt:lpstr>
      <vt:lpstr>Management of Severe Asthma (cont)</vt:lpstr>
      <vt:lpstr>How do the guidelines compare regarding use of oral corticosteroids for patients with severe asthma?</vt:lpstr>
      <vt:lpstr>Management of Severe Asthma (cont)</vt:lpstr>
      <vt:lpstr>Selected Biomarkers Used in Asthma</vt:lpstr>
      <vt:lpstr>Exploring the Effects of Omalizumab in Allergic Asthma: An Analysis of Biomarkers in the EXTRA Study</vt:lpstr>
      <vt:lpstr>Exploring the Effects of Omalizumab in Allergic Asthma: An Analysis of Biomarkers in the Real-World STELLAR Study</vt:lpstr>
      <vt:lpstr>Novel Therapeutic Targets for Severe Asthma</vt:lpstr>
      <vt:lpstr>Targeted Biologics Approved for Severe Asthma</vt:lpstr>
      <vt:lpstr>Targeting IgE</vt:lpstr>
      <vt:lpstr>Omalizumab in Severe Asthma As Add-on to Standard Therapy </vt:lpstr>
      <vt:lpstr>Omalizumab in Severe Asthma: Real-World Evidence</vt:lpstr>
      <vt:lpstr>Omalizumab: Clinical Evidence</vt:lpstr>
      <vt:lpstr>Eosinophilic Asthma</vt:lpstr>
      <vt:lpstr>The Targets: IL-5 or Eosinophils (IL-5Rα)</vt:lpstr>
      <vt:lpstr>Effect of Anti-IL-5 on Blood Eosinophil Count</vt:lpstr>
      <vt:lpstr>Mepolizumab in Severe Prednisone-Dependent Eosinophilic Asthma</vt:lpstr>
      <vt:lpstr>Mepolizumab and Exacerbations of Refractory Eosinophilic Asthma</vt:lpstr>
      <vt:lpstr>Dose-Ranging Efficacy of Mepolizumab in Reducing Exacerbation: The DREAM Study</vt:lpstr>
      <vt:lpstr>Mepolizumab: Impact on Asthma Endpoints </vt:lpstr>
      <vt:lpstr>Reslizumab: BREATH Program</vt:lpstr>
      <vt:lpstr>Improvement in FEV1 With Reslizumab Is Dependent Upon Blood Eosinophil Count (≥400cells/µL)1,2</vt:lpstr>
      <vt:lpstr>Efficacy of Reslizumab for Poorly Controlled Eosinophilic Asthma</vt:lpstr>
      <vt:lpstr>Reslizumab—Effects on Exacerbations and Lung Function</vt:lpstr>
      <vt:lpstr>Reslizumab Reduced Frequency of Asthma Exacerbations (Primary Endpoint)</vt:lpstr>
      <vt:lpstr>Benralizumab Depletes Eosinophils</vt:lpstr>
      <vt:lpstr>Benralizumab Reduced Frequency of Asthma Exacerbations (Primary Endpoint)</vt:lpstr>
      <vt:lpstr>Benralizumab Reduced Oral Glucocorticoid Dose in Severe Asthma (Primary Endpoint)</vt:lpstr>
      <vt:lpstr>Benralizumab: Longer Time to Asthma Exacerbation </vt:lpstr>
      <vt:lpstr>PowerPoint Presentation</vt:lpstr>
      <vt:lpstr>PowerPoint Presentation</vt:lpstr>
      <vt:lpstr>PowerPoint Presentation</vt:lpstr>
      <vt:lpstr>Dupilumab: IL-4/IL-13 Antibody Targeting T2 Pathway</vt:lpstr>
      <vt:lpstr>Efficacy of Dupilumab in Patients with Asthma: LIBERTY ASTHMA Phase 3 Trials </vt:lpstr>
      <vt:lpstr>Dupilumab 300 mg Q2W* in Steroid-Dependent Moderate/Severe Uncontrolled Asthma</vt:lpstr>
      <vt:lpstr>Limitations of Major Trials for New Biologics</vt:lpstr>
      <vt:lpstr>PowerPoint Presentation</vt:lpstr>
      <vt:lpstr>PowerPoint Presentation</vt:lpstr>
    </vt:vector>
  </TitlesOfParts>
  <Company>Annenberg Center for Health Sciences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cme@annenberg.net</dc:creator>
  <cp:lastModifiedBy>Brett Mutschler</cp:lastModifiedBy>
  <cp:revision>324</cp:revision>
  <cp:lastPrinted>2016-11-04T21:05:25Z</cp:lastPrinted>
  <dcterms:created xsi:type="dcterms:W3CDTF">2016-04-20T21:57:17Z</dcterms:created>
  <dcterms:modified xsi:type="dcterms:W3CDTF">2018-11-02T19:43:35Z</dcterms:modified>
</cp:coreProperties>
</file>