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6C2B577-F918-45EE-8C97-B5DF65DD176C}">
          <p14:sldIdLst>
            <p14:sldId id="269"/>
            <p14:sldId id="259"/>
          </p14:sldIdLst>
        </p14:section>
        <p14:section name="Module 1" id="{880C8AAE-6D90-4C62-B6F7-39B138C22945}">
          <p14:sldIdLst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Module 2" id="{F2E13A08-7758-47F3-B0F0-05D80D31DD0D}">
          <p14:sldIdLst>
            <p14:sldId id="266"/>
            <p14:sldId id="267"/>
            <p14:sldId id="268"/>
            <p14:sldId id="281"/>
            <p14:sldId id="270"/>
            <p14:sldId id="271"/>
            <p14:sldId id="272"/>
            <p14:sldId id="273"/>
            <p14:sldId id="274"/>
          </p14:sldIdLst>
        </p14:section>
        <p14:section name="Module 3" id="{944444E6-C5AA-4F75-A2F6-27989722D4A9}">
          <p14:sldIdLst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4EB3"/>
    <a:srgbClr val="990033"/>
    <a:srgbClr val="D0E6DB"/>
    <a:srgbClr val="0F3B1D"/>
    <a:srgbClr val="60939E"/>
    <a:srgbClr val="E9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74"/>
    <p:restoredTop sz="94657"/>
  </p:normalViewPr>
  <p:slideViewPr>
    <p:cSldViewPr snapToGrid="0" snapToObjects="1">
      <p:cViewPr varScale="1">
        <p:scale>
          <a:sx n="101" d="100"/>
          <a:sy n="101" d="100"/>
        </p:scale>
        <p:origin x="120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OCTAVE Induction 1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(n=122)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Remission: treated</c:v>
                </c:pt>
                <c:pt idx="1">
                  <c:v>Remission: naïve </c:v>
                </c:pt>
                <c:pt idx="2">
                  <c:v>Healing: treated</c:v>
                </c:pt>
                <c:pt idx="3">
                  <c:v>Healing: naïve </c:v>
                </c:pt>
                <c:pt idx="4">
                  <c:v>Clinical response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</c:v>
                </c:pt>
                <c:pt idx="1">
                  <c:v>15.8</c:v>
                </c:pt>
                <c:pt idx="2">
                  <c:v>6.2</c:v>
                </c:pt>
                <c:pt idx="3">
                  <c:v>26.3</c:v>
                </c:pt>
                <c:pt idx="4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3-49A0-918B-4EEFA4875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Tofacitinib 10mg (n=476)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Remission: treated</c:v>
                </c:pt>
                <c:pt idx="1">
                  <c:v>Remission: naïve </c:v>
                </c:pt>
                <c:pt idx="2">
                  <c:v>Healing: treated</c:v>
                </c:pt>
                <c:pt idx="3">
                  <c:v>Healing: naïve </c:v>
                </c:pt>
                <c:pt idx="4">
                  <c:v>Clinical response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12.6</c:v>
                </c:pt>
                <c:pt idx="1">
                  <c:v>25.5</c:v>
                </c:pt>
                <c:pt idx="2">
                  <c:v>24</c:v>
                </c:pt>
                <c:pt idx="3">
                  <c:v>39.6</c:v>
                </c:pt>
                <c:pt idx="4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3-49A0-918B-4EEFA48758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7265112"/>
        <c:axId val="347396776"/>
      </c:barChart>
      <c:catAx>
        <c:axId val="347265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396776"/>
        <c:crosses val="autoZero"/>
        <c:auto val="1"/>
        <c:lblAlgn val="ctr"/>
        <c:lblOffset val="100"/>
        <c:noMultiLvlLbl val="0"/>
      </c:catAx>
      <c:valAx>
        <c:axId val="3473967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726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333333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OCTAVE Induction 2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(n=122)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Remission: treated</c:v>
                </c:pt>
                <c:pt idx="1">
                  <c:v>Remission: naïve</c:v>
                </c:pt>
                <c:pt idx="2">
                  <c:v>Healing: treated</c:v>
                </c:pt>
                <c:pt idx="3">
                  <c:v>Healing: naïve </c:v>
                </c:pt>
                <c:pt idx="4">
                  <c:v>Clinical response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8.5</c:v>
                </c:pt>
                <c:pt idx="2">
                  <c:v>6.2</c:v>
                </c:pt>
                <c:pt idx="3">
                  <c:v>19.100000000000001</c:v>
                </c:pt>
                <c:pt idx="4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D-4106-889C-9B1EC2C5B9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Tofacitinib 10mg (429)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Remission: treated</c:v>
                </c:pt>
                <c:pt idx="1">
                  <c:v>Remission: naïve</c:v>
                </c:pt>
                <c:pt idx="2">
                  <c:v>Healing: treated</c:v>
                </c:pt>
                <c:pt idx="3">
                  <c:v>Healing: naïve </c:v>
                </c:pt>
                <c:pt idx="4">
                  <c:v>Clinical response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20.5</c:v>
                </c:pt>
                <c:pt idx="2">
                  <c:v>21.8</c:v>
                </c:pt>
                <c:pt idx="3">
                  <c:v>36.4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D-4106-889C-9B1EC2C5B9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4561480"/>
        <c:axId val="254682984"/>
      </c:barChart>
      <c:catAx>
        <c:axId val="254561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82984"/>
        <c:crosses val="autoZero"/>
        <c:auto val="1"/>
        <c:lblAlgn val="ctr"/>
        <c:lblOffset val="100"/>
        <c:noMultiLvlLbl val="0"/>
      </c:catAx>
      <c:valAx>
        <c:axId val="2546829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5456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333333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response -70</c:v>
                </c:pt>
                <c:pt idx="1">
                  <c:v>Clinical response-100</c:v>
                </c:pt>
                <c:pt idx="2">
                  <c:v>Clinical remission CDAI&lt;150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47.1</c:v>
                </c:pt>
                <c:pt idx="1">
                  <c:v>29.4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4-4C98-A456-0F539E74CA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Tofacitinb 1 mg (n=36)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response -70</c:v>
                </c:pt>
                <c:pt idx="1">
                  <c:v>Clinical response-100</c:v>
                </c:pt>
                <c:pt idx="2">
                  <c:v>Clinical remission CDAI&lt;150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36.1</c:v>
                </c:pt>
                <c:pt idx="1">
                  <c:v>30.6</c:v>
                </c:pt>
                <c:pt idx="2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4-4C98-A456-0F539E74CA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Tofacitinib 5 mg (n=34)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response -70</c:v>
                </c:pt>
                <c:pt idx="1">
                  <c:v>Clinical response-100</c:v>
                </c:pt>
                <c:pt idx="2">
                  <c:v>Clinical remission CDAI&lt;150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57.6</c:v>
                </c:pt>
                <c:pt idx="1">
                  <c:v>45.5</c:v>
                </c:pt>
                <c:pt idx="2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4-4C98-A456-0F539E74CA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Tofacitinib 10 mg (n=35)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Clinical response -70</c:v>
                </c:pt>
                <c:pt idx="1">
                  <c:v>Clinical response-100</c:v>
                </c:pt>
                <c:pt idx="2">
                  <c:v>Clinical remission CDAI&lt;150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45.7</c:v>
                </c:pt>
                <c:pt idx="1">
                  <c:v>37.1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4-4C98-A456-0F539E74C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248232"/>
        <c:axId val="347416872"/>
      </c:barChart>
      <c:catAx>
        <c:axId val="34724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16872"/>
        <c:crosses val="autoZero"/>
        <c:auto val="1"/>
        <c:lblAlgn val="ctr"/>
        <c:lblOffset val="100"/>
        <c:noMultiLvlLbl val="0"/>
      </c:catAx>
      <c:valAx>
        <c:axId val="347416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"/>
              <c:y val="0.34328804720674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4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333333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</a:t>
            </a:r>
          </a:p>
        </c:rich>
      </c:tx>
      <c:layout>
        <c:manualLayout>
          <c:xMode val="edge"/>
          <c:yMode val="edge"/>
          <c:x val="0.45513013998250201"/>
          <c:y val="0.93923128792987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910177894429865"/>
          <c:y val="9.9176493700256454E-2"/>
          <c:w val="0.65816673957421989"/>
          <c:h val="0.871153917628131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(n=90)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remission: maintenance</c:v>
                </c:pt>
                <c:pt idx="1">
                  <c:v>Clinical response-100*: maintenance</c:v>
                </c:pt>
                <c:pt idx="2">
                  <c:v>Clinical remission (CDAI&lt;150): induction</c:v>
                </c:pt>
                <c:pt idx="3">
                  <c:v>Clinical response-100: induction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28.6</c:v>
                </c:pt>
                <c:pt idx="1">
                  <c:v>38.1</c:v>
                </c:pt>
                <c:pt idx="2">
                  <c:v>36.700000000000003</c:v>
                </c:pt>
                <c:pt idx="3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B-43AC-AC77-1CDB259F09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Tofacitinib 5mg (n=85)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remission: maintenance</c:v>
                </c:pt>
                <c:pt idx="1">
                  <c:v>Clinical response-100*: maintenance</c:v>
                </c:pt>
                <c:pt idx="2">
                  <c:v>Clinical remission (CDAI&lt;150): induction</c:v>
                </c:pt>
                <c:pt idx="3">
                  <c:v>Clinical response-100: induction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39.5</c:v>
                </c:pt>
                <c:pt idx="2">
                  <c:v>43.5</c:v>
                </c:pt>
                <c:pt idx="3">
                  <c:v>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B-43AC-AC77-1CDB259F09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Tofacitinib 10mg (n=86)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Clinical remission: maintenance</c:v>
                </c:pt>
                <c:pt idx="1">
                  <c:v>Clinical response-100*: maintenance</c:v>
                </c:pt>
                <c:pt idx="2">
                  <c:v>Clinical remission (CDAI&lt;150): induction</c:v>
                </c:pt>
                <c:pt idx="3">
                  <c:v>Clinical response-100: induction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41.9</c:v>
                </c:pt>
                <c:pt idx="1">
                  <c:v>55.8</c:v>
                </c:pt>
                <c:pt idx="2">
                  <c:v>43</c:v>
                </c:pt>
                <c:pt idx="3">
                  <c:v>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B-43AC-AC77-1CDB259F0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860552"/>
        <c:axId val="318864184"/>
      </c:barChart>
      <c:catAx>
        <c:axId val="31886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64184"/>
        <c:crosses val="autoZero"/>
        <c:auto val="1"/>
        <c:lblAlgn val="ctr"/>
        <c:lblOffset val="100"/>
        <c:noMultiLvlLbl val="0"/>
      </c:catAx>
      <c:valAx>
        <c:axId val="3188641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1886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661672499270923"/>
          <c:y val="3.0842992232174619E-2"/>
          <c:w val="0.62676655001458148"/>
          <c:h val="6.8333501468081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333333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Percentage</a:t>
            </a:r>
          </a:p>
        </c:rich>
      </c:tx>
      <c:layout>
        <c:manualLayout>
          <c:xMode val="edge"/>
          <c:yMode val="edge"/>
          <c:x val="0.50197472026523005"/>
          <c:y val="0.91982196597555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546523789789436"/>
          <c:y val="9.7588537791760382E-2"/>
          <c:w val="0.69075030094922341"/>
          <c:h val="0.87349262911317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(n=44)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Clinical remission (CDAI&lt;150)</c:v>
                </c:pt>
                <c:pt idx="1">
                  <c:v>Clinical response (CDAI-100)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E-4A75-AD39-DA9246783F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Filgotinib 200mg (n=128)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Clinical remission (CDAI&lt;150)</c:v>
                </c:pt>
                <c:pt idx="1">
                  <c:v>Clinical response (CDAI-100)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E-4A75-AD39-DA9246783F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7218520"/>
        <c:axId val="347643544"/>
      </c:barChart>
      <c:catAx>
        <c:axId val="347218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643544"/>
        <c:crosses val="autoZero"/>
        <c:auto val="1"/>
        <c:lblAlgn val="ctr"/>
        <c:lblOffset val="100"/>
        <c:noMultiLvlLbl val="0"/>
      </c:catAx>
      <c:valAx>
        <c:axId val="3476435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72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726639433228742"/>
          <c:y val="2.7249531233374775E-2"/>
          <c:w val="0.50546721133542516"/>
          <c:h val="7.296799138521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333333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Anti-TNF naïve 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Clinical remission (CDAI&lt;150)</c:v>
                </c:pt>
                <c:pt idx="1">
                  <c:v>Clinical response (CDAI-100)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A-4382-AB53-CF38A88E02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Anti-TNF Treated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Clinical remission (CDAI&lt;150)</c:v>
                </c:pt>
                <c:pt idx="1">
                  <c:v>Clinical response (CDAI-100)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A-4382-AB53-CF38A88E02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7544472"/>
        <c:axId val="268669624"/>
      </c:barChart>
      <c:catAx>
        <c:axId val="347544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669624"/>
        <c:crosses val="autoZero"/>
        <c:auto val="1"/>
        <c:lblAlgn val="ctr"/>
        <c:lblOffset val="100"/>
        <c:noMultiLvlLbl val="0"/>
      </c:catAx>
      <c:valAx>
        <c:axId val="26866962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0.51870107903178797"/>
              <c:y val="0.90068017232493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crossAx val="34754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333333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20484939382598E-2"/>
          <c:y val="3.4204446035154698E-2"/>
          <c:w val="0.94414028603567401"/>
          <c:h val="0.7835262069514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AE</c:v>
                </c:pt>
                <c:pt idx="1">
                  <c:v>SAE</c:v>
                </c:pt>
                <c:pt idx="2">
                  <c:v>SAE from
infection</c:v>
                </c:pt>
                <c:pt idx="3">
                  <c:v>AE leading
to stop</c:v>
                </c:pt>
                <c:pt idx="4">
                  <c:v>Abdominal pain</c:v>
                </c:pt>
                <c:pt idx="5">
                  <c:v>Ulcerative colitis</c:v>
                </c:pt>
                <c:pt idx="6">
                  <c:v>Influenza</c:v>
                </c:pt>
                <c:pt idx="7">
                  <c:v>Nasopharyngitis</c:v>
                </c:pt>
                <c:pt idx="8">
                  <c:v>Sinusitis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48</c:v>
                </c:pt>
                <c:pt idx="1">
                  <c:v>8</c:v>
                </c:pt>
                <c:pt idx="2">
                  <c:v>0</c:v>
                </c:pt>
                <c:pt idx="3">
                  <c:v>8</c:v>
                </c:pt>
                <c:pt idx="4">
                  <c:v>2</c:v>
                </c:pt>
                <c:pt idx="5">
                  <c:v>19</c:v>
                </c:pt>
                <c:pt idx="6">
                  <c:v>6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1-43B6-B30E-199C5A32F7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Tofacitinib 10mg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AE</c:v>
                </c:pt>
                <c:pt idx="1">
                  <c:v>SAE</c:v>
                </c:pt>
                <c:pt idx="2">
                  <c:v>SAE from
infection</c:v>
                </c:pt>
                <c:pt idx="3">
                  <c:v>AE leading
to stop</c:v>
                </c:pt>
                <c:pt idx="4">
                  <c:v>Abdominal pain</c:v>
                </c:pt>
                <c:pt idx="5">
                  <c:v>Ulcerative colitis</c:v>
                </c:pt>
                <c:pt idx="6">
                  <c:v>Influenza</c:v>
                </c:pt>
                <c:pt idx="7">
                  <c:v>Nasopharyngitis</c:v>
                </c:pt>
                <c:pt idx="8">
                  <c:v>Sinusitis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42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1-43B6-B30E-199C5A32F7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Tofacitinib 15mg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AE</c:v>
                </c:pt>
                <c:pt idx="1">
                  <c:v>SAE</c:v>
                </c:pt>
                <c:pt idx="2">
                  <c:v>SAE from
infection</c:v>
                </c:pt>
                <c:pt idx="3">
                  <c:v>AE leading
to stop</c:v>
                </c:pt>
                <c:pt idx="4">
                  <c:v>Abdominal pain</c:v>
                </c:pt>
                <c:pt idx="5">
                  <c:v>Ulcerative colitis</c:v>
                </c:pt>
                <c:pt idx="6">
                  <c:v>Influenza</c:v>
                </c:pt>
                <c:pt idx="7">
                  <c:v>Nasopharyngitis</c:v>
                </c:pt>
                <c:pt idx="8">
                  <c:v>Sinusitis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41</c:v>
                </c:pt>
                <c:pt idx="1">
                  <c:v>4</c:v>
                </c:pt>
                <c:pt idx="2">
                  <c:v>0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1-43B6-B30E-199C5A32F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453336"/>
        <c:axId val="347979592"/>
      </c:barChart>
      <c:catAx>
        <c:axId val="28245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79592"/>
        <c:crosses val="autoZero"/>
        <c:auto val="1"/>
        <c:lblAlgn val="ctr"/>
        <c:lblOffset val="100"/>
        <c:noMultiLvlLbl val="0"/>
      </c:catAx>
      <c:valAx>
        <c:axId val="34797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4.08163265306122E-2"/>
              <c:y val="6.81581563668177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5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92620121590911"/>
          <c:y val="0.90847924678755054"/>
          <c:w val="0.41784886424088774"/>
          <c:h val="5.1676608605742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(n=34)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AE</c:v>
                </c:pt>
                <c:pt idx="1">
                  <c:v>TEAE</c:v>
                </c:pt>
                <c:pt idx="2">
                  <c:v>SEA</c:v>
                </c:pt>
                <c:pt idx="3">
                  <c:v>AE from infection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64.7</c:v>
                </c:pt>
                <c:pt idx="1">
                  <c:v>26.5</c:v>
                </c:pt>
                <c:pt idx="2">
                  <c:v>2.9</c:v>
                </c:pt>
                <c:pt idx="3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C-459E-B653-86DDAD84E5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Tofacitinib 5mg (n=34)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AE</c:v>
                </c:pt>
                <c:pt idx="1">
                  <c:v>TEAE</c:v>
                </c:pt>
                <c:pt idx="2">
                  <c:v>SEA</c:v>
                </c:pt>
                <c:pt idx="3">
                  <c:v>AE from infection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61.8</c:v>
                </c:pt>
                <c:pt idx="1">
                  <c:v>29.4</c:v>
                </c:pt>
                <c:pt idx="2">
                  <c:v>2.9</c:v>
                </c:pt>
                <c:pt idx="3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C-459E-B653-86DDAD84E5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Tofacitinib 15 mg (n=35)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AE</c:v>
                </c:pt>
                <c:pt idx="1">
                  <c:v>TEAE</c:v>
                </c:pt>
                <c:pt idx="2">
                  <c:v>SEA</c:v>
                </c:pt>
                <c:pt idx="3">
                  <c:v>AE from infection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62.9</c:v>
                </c:pt>
                <c:pt idx="1">
                  <c:v>31.4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9C-459E-B653-86DDAD84E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441192"/>
        <c:axId val="254659528"/>
      </c:barChart>
      <c:catAx>
        <c:axId val="28244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59528"/>
        <c:crosses val="autoZero"/>
        <c:auto val="1"/>
        <c:lblAlgn val="ctr"/>
        <c:lblOffset val="100"/>
        <c:noMultiLvlLbl val="0"/>
      </c:catAx>
      <c:valAx>
        <c:axId val="25465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4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(n=67)</c:v>
                </c:pt>
              </c:strCache>
            </c:strRef>
          </c:tx>
          <c:spPr>
            <a:solidFill>
              <a:srgbClr val="004EB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04C-4E48-9CCE-6CA738592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Serious infection</c:v>
                </c:pt>
                <c:pt idx="1">
                  <c:v>TEAE leading to stop</c:v>
                </c:pt>
                <c:pt idx="2">
                  <c:v>STEAE</c:v>
                </c:pt>
                <c:pt idx="3">
                  <c:v>TEAE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4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C-4E48-9CCE-6CA7385928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Filgotinib (n=152)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5879629629629602E-2"/>
                  <c:y val="4.54908928708839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C-4E48-9CCE-6CA738592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Serious infection</c:v>
                </c:pt>
                <c:pt idx="1">
                  <c:v>TEAE leading to stop</c:v>
                </c:pt>
                <c:pt idx="2">
                  <c:v>STEAE</c:v>
                </c:pt>
                <c:pt idx="3">
                  <c:v>TEAE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9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C-4E48-9CCE-6CA738592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607304"/>
        <c:axId val="372156888"/>
      </c:barChart>
      <c:catAx>
        <c:axId val="371607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156888"/>
        <c:crosses val="autoZero"/>
        <c:auto val="1"/>
        <c:lblAlgn val="ctr"/>
        <c:lblOffset val="100"/>
        <c:noMultiLvlLbl val="0"/>
      </c:catAx>
      <c:valAx>
        <c:axId val="37215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.45960274496937881"/>
              <c:y val="0.85170694940932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0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0.65278</cdr:x>
      <cdr:y>0</cdr:y>
    </cdr:from>
    <cdr:to>
      <cdr:x>1</cdr:x>
      <cdr:y>0.33263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8246" y="-1752600"/>
          <a:ext cx="3254354" cy="1460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0.65278</cdr:x>
      <cdr:y>0</cdr:y>
    </cdr:from>
    <cdr:to>
      <cdr:x>1</cdr:x>
      <cdr:y>0.33263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4800" y="-201088"/>
          <a:ext cx="3810000" cy="1505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0.65278</cdr:x>
      <cdr:y>0</cdr:y>
    </cdr:from>
    <cdr:to>
      <cdr:x>1</cdr:x>
      <cdr:y>0.33263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1000" y="0"/>
          <a:ext cx="3810000" cy="1505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0.65278</cdr:x>
      <cdr:y>0</cdr:y>
    </cdr:from>
    <cdr:to>
      <cdr:x>1</cdr:x>
      <cdr:y>0.33263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4800" y="-201088"/>
          <a:ext cx="3810000" cy="1505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0.50694</cdr:x>
      <cdr:y>0.25312</cdr:y>
    </cdr:from>
    <cdr:to>
      <cdr:x>0.88889</cdr:x>
      <cdr:y>0.47812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62600" y="1371600"/>
          <a:ext cx="4191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</cdr:x>
      <cdr:y>0.11928</cdr:y>
    </cdr:from>
    <cdr:to>
      <cdr:x>0.97222</cdr:x>
      <cdr:y>0.47084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86400" y="646316"/>
          <a:ext cx="51816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0.5625</cdr:x>
      <cdr:y>0.17553</cdr:y>
    </cdr:from>
    <cdr:to>
      <cdr:x>0.88194</cdr:x>
      <cdr:y>0.40053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72200" y="951116"/>
          <a:ext cx="35052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7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175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47963"/>
            <a:ext cx="10363200" cy="1362075"/>
          </a:xfrm>
        </p:spPr>
        <p:txBody>
          <a:bodyPr anchor="ctr">
            <a:normAutofit/>
          </a:bodyPr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237393"/>
            <a:ext cx="10363200" cy="1500187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3084" y="2737580"/>
            <a:ext cx="10363200" cy="10383"/>
          </a:xfrm>
          <a:prstGeom prst="line">
            <a:avLst/>
          </a:prstGeom>
          <a:ln w="635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194"/>
            <a:ext cx="5742432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8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4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24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396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90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7173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8288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273050"/>
            <a:ext cx="4350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95112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87" y="1435101"/>
            <a:ext cx="4350097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081062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52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109053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9265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1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Tofacitinib Efficacy in Ulcerative Colitis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7" t="1020" r="807" b="50490"/>
          <a:stretch/>
        </p:blipFill>
        <p:spPr>
          <a:xfrm>
            <a:off x="481063" y="1344168"/>
            <a:ext cx="11229875" cy="449218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The New England Journal of Medicine,</a:t>
            </a:r>
            <a:r>
              <a:rPr lang="en-US" dirty="0"/>
              <a:t> </a:t>
            </a:r>
            <a:r>
              <a:rPr lang="en-US" dirty="0" err="1"/>
              <a:t>Sandborn</a:t>
            </a:r>
            <a:r>
              <a:rPr lang="en-US" dirty="0"/>
              <a:t> WJ, Subrata G, Panes J, et al., Tofacitinib, an Oral Janus Kinase Inhibitor, in Active Ulcerative Colitis, Volume 367, Page 616-624, Copyright © 2012 Massachusetts Medical Society. Reprinted with permission from Massachusetts Medical Society.</a:t>
            </a:r>
          </a:p>
        </p:txBody>
      </p:sp>
      <p:sp>
        <p:nvSpPr>
          <p:cNvPr id="10" name="Oval 9"/>
          <p:cNvSpPr/>
          <p:nvPr/>
        </p:nvSpPr>
        <p:spPr>
          <a:xfrm>
            <a:off x="4903735" y="2186730"/>
            <a:ext cx="1101953" cy="3356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Tofacitinib Efficacy in UC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Sandborn</a:t>
            </a:r>
            <a:r>
              <a:rPr lang="en-US" dirty="0"/>
              <a:t> WJ, et al. Abstract 767. Presented at Digestive Disease Week May 21-24, 2016; San Diego, California.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Treated, tumor necrosis factor-alpha inhibitor treated; Healing, mucosal healing.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745260"/>
              </p:ext>
            </p:extLst>
          </p:nvPr>
        </p:nvGraphicFramePr>
        <p:xfrm>
          <a:off x="307623" y="1080293"/>
          <a:ext cx="5742432" cy="457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737655"/>
              </p:ext>
            </p:extLst>
          </p:nvPr>
        </p:nvGraphicFramePr>
        <p:xfrm>
          <a:off x="6114698" y="1080293"/>
          <a:ext cx="57424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72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B1180-403C-448D-8848-A8A6BCA2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OCTAVE Sustain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4B288-FE60-45CC-9988-DCCCD0988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7"/>
            <a:ext cx="11682153" cy="4502121"/>
          </a:xfrm>
        </p:spPr>
        <p:txBody>
          <a:bodyPr/>
          <a:lstStyle/>
          <a:p>
            <a:r>
              <a:rPr lang="en-US" dirty="0"/>
              <a:t>Phase 3 trial of tofacitinib as maintenance therapy vs placebo in adult patients with moderate to severe UC</a:t>
            </a:r>
          </a:p>
          <a:p>
            <a:pPr>
              <a:spcBef>
                <a:spcPts val="1200"/>
              </a:spcBef>
            </a:pPr>
            <a:r>
              <a:rPr lang="en-US" dirty="0"/>
              <a:t>Patients (N=593) who had completed one of the OCTAVE Induction studies and had clinical response to induction therapy </a:t>
            </a:r>
          </a:p>
          <a:p>
            <a:pPr>
              <a:spcBef>
                <a:spcPts val="1200"/>
              </a:spcBef>
            </a:pPr>
            <a:r>
              <a:rPr lang="en-US" dirty="0"/>
              <a:t>Randomized to receive maintenance treatment with tofacitinib 5 mg BID, tofacitinib 10 mg BID, or placebo </a:t>
            </a:r>
          </a:p>
          <a:p>
            <a:pPr>
              <a:spcBef>
                <a:spcPts val="1200"/>
              </a:spcBef>
            </a:pPr>
            <a:r>
              <a:rPr lang="en-US" dirty="0"/>
              <a:t>Remission at 52 weeks (p&lt;0.001 for both doses vs placebo)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Tofacitinib 5mg = 34.3%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Tofacitinib 10 mg = 40.6%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Placebo = 11.1%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1B8CD9-B4C4-4F77-9967-68928D949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Sandborn</a:t>
            </a:r>
            <a:r>
              <a:rPr lang="en-US" dirty="0"/>
              <a:t> WJ, et al. </a:t>
            </a:r>
            <a:r>
              <a:rPr lang="en-US" i="1" dirty="0"/>
              <a:t>New </a:t>
            </a:r>
            <a:r>
              <a:rPr lang="en-US" i="1" dirty="0" err="1"/>
              <a:t>Engl</a:t>
            </a:r>
            <a:r>
              <a:rPr lang="en-US" i="1" dirty="0"/>
              <a:t> J Med.</a:t>
            </a:r>
            <a:r>
              <a:rPr lang="en-US" dirty="0"/>
              <a:t> 2017;376(18):1723-1736.</a:t>
            </a:r>
          </a:p>
        </p:txBody>
      </p:sp>
    </p:spTree>
    <p:extLst>
      <p:ext uri="{BB962C8B-B14F-4D97-AF65-F5344CB8AC3E}">
        <p14:creationId xmlns:p14="http://schemas.microsoft.com/office/powerpoint/2010/main" val="41548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Filgotinib in Ulcerative Colitis: SELECTION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sz="3000" dirty="0"/>
              <a:t>Phase 2b/3 clinical trial investigating efficacy and safety of </a:t>
            </a:r>
            <a:r>
              <a:rPr lang="en-US" sz="3000" dirty="0" err="1"/>
              <a:t>filgotinib</a:t>
            </a:r>
            <a:r>
              <a:rPr lang="en-US" sz="3000" dirty="0"/>
              <a:t> (100 mg, 200 mg)</a:t>
            </a:r>
          </a:p>
          <a:p>
            <a:pPr>
              <a:spcBef>
                <a:spcPts val="3600"/>
              </a:spcBef>
            </a:pPr>
            <a:r>
              <a:rPr lang="en-US" sz="3000" dirty="0"/>
              <a:t>Induction and maintenance treatment for patients with moderately to severely active ulcerative colitis</a:t>
            </a:r>
          </a:p>
          <a:p>
            <a:pPr>
              <a:spcBef>
                <a:spcPts val="3600"/>
              </a:spcBef>
            </a:pPr>
            <a:r>
              <a:rPr lang="en-US" sz="3000" dirty="0"/>
              <a:t>Primary endpoint: proportion achieving remission at weeks 10 and 58</a:t>
            </a:r>
          </a:p>
          <a:p>
            <a:pPr>
              <a:spcBef>
                <a:spcPts val="3600"/>
              </a:spcBef>
            </a:pPr>
            <a:r>
              <a:rPr lang="en-US" sz="3000" dirty="0"/>
              <a:t>Currently recruiting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https://www.clinicaltrials.gov/ct2/show/NCT02914522?term=filgotinib&amp;rank=2</a:t>
            </a:r>
          </a:p>
        </p:txBody>
      </p:sp>
    </p:spTree>
    <p:extLst>
      <p:ext uri="{BB962C8B-B14F-4D97-AF65-F5344CB8AC3E}">
        <p14:creationId xmlns:p14="http://schemas.microsoft.com/office/powerpoint/2010/main" val="382359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Tofacitinib Efficacy in Crohn’s Disease: Phase 2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Sandborn</a:t>
            </a:r>
            <a:r>
              <a:rPr lang="en-US" dirty="0"/>
              <a:t> WJ, et al.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i="1" dirty="0"/>
              <a:t>.</a:t>
            </a:r>
            <a:r>
              <a:rPr lang="en-US" dirty="0"/>
              <a:t> 2014;12(9):1485-1493.e1482.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CDAI, Crohn’s Disease Activity Index.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978533"/>
              </p:ext>
            </p:extLst>
          </p:nvPr>
        </p:nvGraphicFramePr>
        <p:xfrm>
          <a:off x="266007" y="1127125"/>
          <a:ext cx="116821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72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Tofacitinib Efficacy in Crohn’s Disease: Phase 2b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Panes J, et al. </a:t>
            </a:r>
            <a:r>
              <a:rPr lang="en-US" i="1" dirty="0"/>
              <a:t>Gut.</a:t>
            </a:r>
            <a:r>
              <a:rPr lang="en-US" dirty="0"/>
              <a:t> 2017 [</a:t>
            </a:r>
            <a:r>
              <a:rPr lang="en-US" dirty="0" err="1"/>
              <a:t>Epub</a:t>
            </a:r>
            <a:r>
              <a:rPr lang="en-US" dirty="0"/>
              <a:t> March 2017] doi:10.1136/ gutjnl-2016-312735.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dirty="0"/>
              <a:t>CDAI, Crohn’s Disease Activity Index; *Or remission NRI, non-responder imputation.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2910"/>
              </p:ext>
            </p:extLst>
          </p:nvPr>
        </p:nvGraphicFramePr>
        <p:xfrm>
          <a:off x="371475" y="942976"/>
          <a:ext cx="11210925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27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Filgotinib in Crohn’s Disease: FITZROY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Vermeire</a:t>
            </a:r>
            <a:r>
              <a:rPr lang="en-US" dirty="0"/>
              <a:t> S, et al. </a:t>
            </a:r>
            <a:r>
              <a:rPr lang="en-US" i="1" dirty="0"/>
              <a:t>Lancet.</a:t>
            </a:r>
            <a:r>
              <a:rPr lang="en-US" dirty="0"/>
              <a:t> 2017;389:266-275.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CDAI, Crohn’s Disease Activity Index.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443563"/>
              </p:ext>
            </p:extLst>
          </p:nvPr>
        </p:nvGraphicFramePr>
        <p:xfrm>
          <a:off x="947738" y="1097280"/>
          <a:ext cx="10287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68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Filgotinib in Crohn’s Disease: FITZROY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Vermeire</a:t>
            </a:r>
            <a:r>
              <a:rPr lang="en-US" dirty="0"/>
              <a:t> S, et al. </a:t>
            </a:r>
            <a:r>
              <a:rPr lang="en-US" i="1" dirty="0"/>
              <a:t>Lancet.</a:t>
            </a:r>
            <a:r>
              <a:rPr lang="en-US" dirty="0"/>
              <a:t> 2017;389:266-275.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CDAI, Crohn’s Disease Activity Index.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003572"/>
              </p:ext>
            </p:extLst>
          </p:nvPr>
        </p:nvGraphicFramePr>
        <p:xfrm>
          <a:off x="952500" y="1097280"/>
          <a:ext cx="10287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23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35744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Tofacitinib Tolerability and Side Effects (UC)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Sandborn WJ, et al. </a:t>
            </a:r>
            <a:r>
              <a:rPr lang="da-DK" i="1" dirty="0"/>
              <a:t>N Engl J Med.</a:t>
            </a:r>
            <a:r>
              <a:rPr lang="da-DK" dirty="0"/>
              <a:t> 2012;367(7):616-624.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18595"/>
              </p:ext>
            </p:extLst>
          </p:nvPr>
        </p:nvGraphicFramePr>
        <p:xfrm>
          <a:off x="380999" y="1108910"/>
          <a:ext cx="11336867" cy="48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9675" y="1851933"/>
            <a:ext cx="662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US" sz="2400" dirty="0"/>
              <a:t>Dose-dependent hyperlipidemia and viral infections noted in highest tofacitinib dose group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dirty="0"/>
              <a:t>AE, adverse event; SEA, serious adverse event.</a:t>
            </a:r>
          </a:p>
        </p:txBody>
      </p:sp>
    </p:spTree>
    <p:extLst>
      <p:ext uri="{BB962C8B-B14F-4D97-AF65-F5344CB8AC3E}">
        <p14:creationId xmlns:p14="http://schemas.microsoft.com/office/powerpoint/2010/main" val="132945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/>
        </p:nvSpPr>
        <p:spPr>
          <a:xfrm>
            <a:off x="265176" y="1344169"/>
            <a:ext cx="11682908" cy="1346537"/>
          </a:xfrm>
          <a:custGeom>
            <a:avLst/>
            <a:gdLst>
              <a:gd name="connsiteX0" fmla="*/ 0 w 11682908"/>
              <a:gd name="connsiteY0" fmla="*/ 134654 h 1346537"/>
              <a:gd name="connsiteX1" fmla="*/ 134654 w 11682908"/>
              <a:gd name="connsiteY1" fmla="*/ 0 h 1346537"/>
              <a:gd name="connsiteX2" fmla="*/ 11548254 w 11682908"/>
              <a:gd name="connsiteY2" fmla="*/ 0 h 1346537"/>
              <a:gd name="connsiteX3" fmla="*/ 11682908 w 11682908"/>
              <a:gd name="connsiteY3" fmla="*/ 134654 h 1346537"/>
              <a:gd name="connsiteX4" fmla="*/ 11682908 w 11682908"/>
              <a:gd name="connsiteY4" fmla="*/ 1211883 h 1346537"/>
              <a:gd name="connsiteX5" fmla="*/ 11548254 w 11682908"/>
              <a:gd name="connsiteY5" fmla="*/ 1346537 h 1346537"/>
              <a:gd name="connsiteX6" fmla="*/ 134654 w 11682908"/>
              <a:gd name="connsiteY6" fmla="*/ 1346537 h 1346537"/>
              <a:gd name="connsiteX7" fmla="*/ 0 w 11682908"/>
              <a:gd name="connsiteY7" fmla="*/ 1211883 h 1346537"/>
              <a:gd name="connsiteX8" fmla="*/ 0 w 11682908"/>
              <a:gd name="connsiteY8" fmla="*/ 134654 h 13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2908" h="1346537">
                <a:moveTo>
                  <a:pt x="0" y="134654"/>
                </a:moveTo>
                <a:cubicBezTo>
                  <a:pt x="0" y="60287"/>
                  <a:pt x="60287" y="0"/>
                  <a:pt x="134654" y="0"/>
                </a:cubicBezTo>
                <a:lnTo>
                  <a:pt x="11548254" y="0"/>
                </a:lnTo>
                <a:cubicBezTo>
                  <a:pt x="11622621" y="0"/>
                  <a:pt x="11682908" y="60287"/>
                  <a:pt x="11682908" y="134654"/>
                </a:cubicBezTo>
                <a:lnTo>
                  <a:pt x="11682908" y="1211883"/>
                </a:lnTo>
                <a:cubicBezTo>
                  <a:pt x="11682908" y="1286250"/>
                  <a:pt x="11622621" y="1346537"/>
                  <a:pt x="11548254" y="1346537"/>
                </a:cubicBezTo>
                <a:lnTo>
                  <a:pt x="134654" y="1346537"/>
                </a:lnTo>
                <a:cubicBezTo>
                  <a:pt x="60287" y="1346537"/>
                  <a:pt x="0" y="1286250"/>
                  <a:pt x="0" y="1211883"/>
                </a:cubicBezTo>
                <a:lnTo>
                  <a:pt x="0" y="134654"/>
                </a:lnTo>
                <a:close/>
              </a:path>
            </a:pathLst>
          </a:custGeom>
          <a:solidFill>
            <a:srgbClr val="D0E6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28" tIns="110490" rIns="110491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rgbClr val="333333"/>
                </a:solidFill>
              </a:rPr>
              <a:t>Describe the relationship between the JAK-STAT signaling pathway and pathogenesis of inflammatory bowel disease.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265176" y="2825360"/>
            <a:ext cx="11682908" cy="1346537"/>
          </a:xfrm>
          <a:custGeom>
            <a:avLst/>
            <a:gdLst>
              <a:gd name="connsiteX0" fmla="*/ 0 w 11682908"/>
              <a:gd name="connsiteY0" fmla="*/ 134654 h 1346537"/>
              <a:gd name="connsiteX1" fmla="*/ 134654 w 11682908"/>
              <a:gd name="connsiteY1" fmla="*/ 0 h 1346537"/>
              <a:gd name="connsiteX2" fmla="*/ 11548254 w 11682908"/>
              <a:gd name="connsiteY2" fmla="*/ 0 h 1346537"/>
              <a:gd name="connsiteX3" fmla="*/ 11682908 w 11682908"/>
              <a:gd name="connsiteY3" fmla="*/ 134654 h 1346537"/>
              <a:gd name="connsiteX4" fmla="*/ 11682908 w 11682908"/>
              <a:gd name="connsiteY4" fmla="*/ 1211883 h 1346537"/>
              <a:gd name="connsiteX5" fmla="*/ 11548254 w 11682908"/>
              <a:gd name="connsiteY5" fmla="*/ 1346537 h 1346537"/>
              <a:gd name="connsiteX6" fmla="*/ 134654 w 11682908"/>
              <a:gd name="connsiteY6" fmla="*/ 1346537 h 1346537"/>
              <a:gd name="connsiteX7" fmla="*/ 0 w 11682908"/>
              <a:gd name="connsiteY7" fmla="*/ 1211883 h 1346537"/>
              <a:gd name="connsiteX8" fmla="*/ 0 w 11682908"/>
              <a:gd name="connsiteY8" fmla="*/ 134654 h 13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2908" h="1346537">
                <a:moveTo>
                  <a:pt x="0" y="134654"/>
                </a:moveTo>
                <a:cubicBezTo>
                  <a:pt x="0" y="60287"/>
                  <a:pt x="60287" y="0"/>
                  <a:pt x="134654" y="0"/>
                </a:cubicBezTo>
                <a:lnTo>
                  <a:pt x="11548254" y="0"/>
                </a:lnTo>
                <a:cubicBezTo>
                  <a:pt x="11622621" y="0"/>
                  <a:pt x="11682908" y="60287"/>
                  <a:pt x="11682908" y="134654"/>
                </a:cubicBezTo>
                <a:lnTo>
                  <a:pt x="11682908" y="1211883"/>
                </a:lnTo>
                <a:cubicBezTo>
                  <a:pt x="11682908" y="1286250"/>
                  <a:pt x="11622621" y="1346537"/>
                  <a:pt x="11548254" y="1346537"/>
                </a:cubicBezTo>
                <a:lnTo>
                  <a:pt x="134654" y="1346537"/>
                </a:lnTo>
                <a:cubicBezTo>
                  <a:pt x="60287" y="1346537"/>
                  <a:pt x="0" y="1286250"/>
                  <a:pt x="0" y="1211883"/>
                </a:cubicBezTo>
                <a:lnTo>
                  <a:pt x="0" y="134654"/>
                </a:lnTo>
                <a:close/>
              </a:path>
            </a:pathLst>
          </a:custGeom>
          <a:solidFill>
            <a:srgbClr val="D0E6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28" tIns="110490" rIns="110491" bIns="110490" numCol="1" spcCol="1270" anchor="ctr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rgbClr val="333333"/>
                </a:solidFill>
              </a:rPr>
              <a:t>Summarize the latest research developments in treatment of inflammatory bowel disease with JAK inhibitors.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265176" y="4306551"/>
            <a:ext cx="11682908" cy="1346537"/>
          </a:xfrm>
          <a:custGeom>
            <a:avLst/>
            <a:gdLst>
              <a:gd name="connsiteX0" fmla="*/ 0 w 11682908"/>
              <a:gd name="connsiteY0" fmla="*/ 134654 h 1346537"/>
              <a:gd name="connsiteX1" fmla="*/ 134654 w 11682908"/>
              <a:gd name="connsiteY1" fmla="*/ 0 h 1346537"/>
              <a:gd name="connsiteX2" fmla="*/ 11548254 w 11682908"/>
              <a:gd name="connsiteY2" fmla="*/ 0 h 1346537"/>
              <a:gd name="connsiteX3" fmla="*/ 11682908 w 11682908"/>
              <a:gd name="connsiteY3" fmla="*/ 134654 h 1346537"/>
              <a:gd name="connsiteX4" fmla="*/ 11682908 w 11682908"/>
              <a:gd name="connsiteY4" fmla="*/ 1211883 h 1346537"/>
              <a:gd name="connsiteX5" fmla="*/ 11548254 w 11682908"/>
              <a:gd name="connsiteY5" fmla="*/ 1346537 h 1346537"/>
              <a:gd name="connsiteX6" fmla="*/ 134654 w 11682908"/>
              <a:gd name="connsiteY6" fmla="*/ 1346537 h 1346537"/>
              <a:gd name="connsiteX7" fmla="*/ 0 w 11682908"/>
              <a:gd name="connsiteY7" fmla="*/ 1211883 h 1346537"/>
              <a:gd name="connsiteX8" fmla="*/ 0 w 11682908"/>
              <a:gd name="connsiteY8" fmla="*/ 134654 h 13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2908" h="1346537">
                <a:moveTo>
                  <a:pt x="0" y="134654"/>
                </a:moveTo>
                <a:cubicBezTo>
                  <a:pt x="0" y="60287"/>
                  <a:pt x="60287" y="0"/>
                  <a:pt x="134654" y="0"/>
                </a:cubicBezTo>
                <a:lnTo>
                  <a:pt x="11548254" y="0"/>
                </a:lnTo>
                <a:cubicBezTo>
                  <a:pt x="11622621" y="0"/>
                  <a:pt x="11682908" y="60287"/>
                  <a:pt x="11682908" y="134654"/>
                </a:cubicBezTo>
                <a:lnTo>
                  <a:pt x="11682908" y="1211883"/>
                </a:lnTo>
                <a:cubicBezTo>
                  <a:pt x="11682908" y="1286250"/>
                  <a:pt x="11622621" y="1346537"/>
                  <a:pt x="11548254" y="1346537"/>
                </a:cubicBezTo>
                <a:lnTo>
                  <a:pt x="134654" y="1346537"/>
                </a:lnTo>
                <a:cubicBezTo>
                  <a:pt x="60287" y="1346537"/>
                  <a:pt x="0" y="1286250"/>
                  <a:pt x="0" y="1211883"/>
                </a:cubicBezTo>
                <a:lnTo>
                  <a:pt x="0" y="134654"/>
                </a:lnTo>
                <a:close/>
              </a:path>
            </a:pathLst>
          </a:custGeom>
          <a:solidFill>
            <a:srgbClr val="D0E6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28" tIns="110490" rIns="110491" bIns="110490" numCol="1" spcCol="1270" anchor="ctr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rgbClr val="333333"/>
                </a:solidFill>
              </a:rPr>
              <a:t>Incorporate evidence-based research into clinical practice.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JAK, Janus kinase; STAT, signal transducer and activator of transcription.</a:t>
            </a:r>
          </a:p>
        </p:txBody>
      </p:sp>
    </p:spTree>
    <p:extLst>
      <p:ext uri="{BB962C8B-B14F-4D97-AF65-F5344CB8AC3E}">
        <p14:creationId xmlns:p14="http://schemas.microsoft.com/office/powerpoint/2010/main" val="31447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Tofacitinib Tolerability and Side Effects (CD)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Sandborn</a:t>
            </a:r>
            <a:r>
              <a:rPr lang="en-US" dirty="0"/>
              <a:t> WJ, et al.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i="1" dirty="0"/>
              <a:t>.</a:t>
            </a:r>
            <a:r>
              <a:rPr lang="en-US" dirty="0"/>
              <a:t> 2014;12(9):1485-1493.e1482.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24945"/>
              </p:ext>
            </p:extLst>
          </p:nvPr>
        </p:nvGraphicFramePr>
        <p:xfrm>
          <a:off x="265970" y="1250148"/>
          <a:ext cx="1168211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dirty="0"/>
              <a:t>AE, adverse event; TEAE, treatment-emergent adverse event; SEA, serious adverse event.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9675" y="1851933"/>
            <a:ext cx="662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US" sz="2400" dirty="0"/>
              <a:t>Dose-dependent hyperlipidemia and viral infections noted in highest tofacitinib dose group</a:t>
            </a:r>
          </a:p>
        </p:txBody>
      </p:sp>
    </p:spTree>
    <p:extLst>
      <p:ext uri="{BB962C8B-B14F-4D97-AF65-F5344CB8AC3E}">
        <p14:creationId xmlns:p14="http://schemas.microsoft.com/office/powerpoint/2010/main" val="133872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Filgotinib Pooled Safety Analysis (100mg + 200mg), Week 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Vermeire</a:t>
            </a:r>
            <a:r>
              <a:rPr lang="en-US" dirty="0"/>
              <a:t> S, et al. </a:t>
            </a:r>
            <a:r>
              <a:rPr lang="en-US" i="1" dirty="0"/>
              <a:t>Lancet.</a:t>
            </a:r>
            <a:r>
              <a:rPr lang="en-US" dirty="0"/>
              <a:t> 2017;389:266-275.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TEAE, treatment-emergent adverse event; STEAE, serious treatment-emergent adverse event.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2172740"/>
              </p:ext>
            </p:extLst>
          </p:nvPr>
        </p:nvGraphicFramePr>
        <p:xfrm>
          <a:off x="369534" y="1151467"/>
          <a:ext cx="10972800" cy="461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47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 of JAK Inhibitors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3826933"/>
            <a:ext cx="11682153" cy="1746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Potential uses:</a:t>
            </a:r>
          </a:p>
          <a:p>
            <a:pPr lvl="1"/>
            <a:r>
              <a:rPr lang="en-US" dirty="0"/>
              <a:t>Salvage therapy?</a:t>
            </a:r>
          </a:p>
          <a:p>
            <a:pPr lvl="1"/>
            <a:r>
              <a:rPr lang="en-US" dirty="0"/>
              <a:t>In combinations?</a:t>
            </a:r>
          </a:p>
          <a:p>
            <a:pPr lvl="1"/>
            <a:r>
              <a:rPr lang="en-US" dirty="0"/>
              <a:t>As substitute for corticosteroids in first-line setting?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49467"/>
              </p:ext>
            </p:extLst>
          </p:nvPr>
        </p:nvGraphicFramePr>
        <p:xfrm>
          <a:off x="389223" y="1337083"/>
          <a:ext cx="11418956" cy="23881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70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Tofacitanib</a:t>
                      </a:r>
                      <a:r>
                        <a:rPr lang="en-US" sz="2800" dirty="0"/>
                        <a:t>:</a:t>
                      </a:r>
                      <a:r>
                        <a:rPr lang="en-US" sz="2800" baseline="0" dirty="0"/>
                        <a:t> UC/CD</a:t>
                      </a:r>
                      <a:endParaRPr lang="en-US" sz="2800" dirty="0"/>
                    </a:p>
                  </a:txBody>
                  <a:tcPr>
                    <a:solidFill>
                      <a:srgbClr val="004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Filgotinib: CD</a:t>
                      </a:r>
                    </a:p>
                  </a:txBody>
                  <a:tcPr>
                    <a:solidFill>
                      <a:srgbClr val="004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Oral dosing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Low antibody 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2100" dirty="0"/>
                        <a:t>Increased infection risk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2100" dirty="0"/>
                        <a:t>Anemia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2100" baseline="0" dirty="0"/>
                        <a:t>L</a:t>
                      </a:r>
                      <a:r>
                        <a:rPr lang="en-US" sz="2100" dirty="0"/>
                        <a:t>ipid elevations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Lower response rates in anti-TNF exposed patients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effectLst/>
                        </a:rPr>
                        <a:t>Favorable lipid profile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3846" y="524669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Shared decision-making is key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93034" y="5808887"/>
            <a:ext cx="600593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93034" y="5326467"/>
            <a:ext cx="600593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26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7"/>
            <a:ext cx="11682153" cy="45615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JAK-STAT inhibition is a promising therapeutic target in IBD</a:t>
            </a:r>
          </a:p>
          <a:p>
            <a:pPr>
              <a:spcBef>
                <a:spcPts val="1500"/>
              </a:spcBef>
            </a:pPr>
            <a:r>
              <a:rPr lang="en-US" sz="3200" dirty="0"/>
              <a:t>Tofacitinib has shown efficacy in UC and CD</a:t>
            </a:r>
          </a:p>
          <a:p>
            <a:pPr>
              <a:spcBef>
                <a:spcPts val="1500"/>
              </a:spcBef>
            </a:pPr>
            <a:r>
              <a:rPr lang="en-US" sz="3200" dirty="0"/>
              <a:t>Filgotinib has shown efficacy in CD</a:t>
            </a:r>
          </a:p>
          <a:p>
            <a:pPr>
              <a:spcBef>
                <a:spcPts val="1500"/>
              </a:spcBef>
            </a:pPr>
            <a:r>
              <a:rPr lang="en-US" sz="3200" dirty="0"/>
              <a:t>Both agents demonstrate tolerability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Dose dependent hyperlipidemia w/tofacitinib</a:t>
            </a:r>
          </a:p>
          <a:p>
            <a:pPr>
              <a:spcBef>
                <a:spcPts val="1500"/>
              </a:spcBef>
            </a:pPr>
            <a:r>
              <a:rPr lang="en-US" sz="3200" dirty="0"/>
              <a:t>Several trials are ongoing</a:t>
            </a:r>
          </a:p>
          <a:p>
            <a:pPr>
              <a:spcBef>
                <a:spcPts val="1500"/>
              </a:spcBef>
            </a:pPr>
            <a:r>
              <a:rPr lang="en-US" sz="3200" dirty="0"/>
              <a:t>Shared decision-making with patient will be key to effective use in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298077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Rationale for jak inhibitors in ibd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233002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and Current Treatment of IBD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2015 prevalence data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3.1 million people (1.3%) ≥18 years have received a diagnosis of IBD</a:t>
            </a:r>
            <a:br>
              <a:rPr lang="en-US" sz="2400" dirty="0"/>
            </a:br>
            <a:r>
              <a:rPr lang="en-US" sz="2400" dirty="0"/>
              <a:t>(UC, CD)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Current treatments:</a:t>
            </a:r>
          </a:p>
          <a:p>
            <a:pPr lvl="1">
              <a:spcBef>
                <a:spcPts val="600"/>
              </a:spcBef>
            </a:pPr>
            <a:r>
              <a:rPr lang="en-US" sz="2400" dirty="0" err="1"/>
              <a:t>Aminosalicylates</a:t>
            </a:r>
            <a:endParaRPr lang="en-US" sz="2400" dirty="0"/>
          </a:p>
          <a:p>
            <a:pPr lvl="1">
              <a:spcBef>
                <a:spcPts val="1000"/>
              </a:spcBef>
            </a:pPr>
            <a:r>
              <a:rPr lang="en-US" sz="2400" dirty="0" err="1"/>
              <a:t>Immunosuppressives</a:t>
            </a:r>
            <a:endParaRPr lang="en-US" sz="2400" dirty="0"/>
          </a:p>
          <a:p>
            <a:pPr lvl="1">
              <a:spcBef>
                <a:spcPts val="1000"/>
              </a:spcBef>
            </a:pPr>
            <a:r>
              <a:rPr lang="en-US" sz="2400" dirty="0"/>
              <a:t>Corticosteroids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TNF antagonists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Induction and maintenance of remission remains challenging with conventional and biologic therapies</a:t>
            </a:r>
            <a:r>
              <a:rPr lang="en-US" sz="2800" baseline="30000" dirty="0"/>
              <a:t>2-4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~25% patients fail to achieve response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Decreased quality of life, substantial morbidity, and complications requiring hospitalizations and surgical procedures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IBD, inflammatory bowel disease; TNF, tumor necrosis factor; UC, ulcerative colitis; CD, Crohn’s disease.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Centers for Disease Control. https://www.cdc.gov/mmwr/volumes/65/wr/mm6542a3.htm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Scott FI, et al. </a:t>
            </a:r>
            <a:r>
              <a:rPr lang="en-US" i="1" dirty="0" err="1"/>
              <a:t>Curr</a:t>
            </a:r>
            <a:r>
              <a:rPr lang="en-US" i="1" dirty="0"/>
              <a:t> Treat Options </a:t>
            </a:r>
            <a:r>
              <a:rPr lang="en-US" i="1" dirty="0" err="1"/>
              <a:t>Gastroenterol</a:t>
            </a:r>
            <a:r>
              <a:rPr lang="en-US" i="1" dirty="0"/>
              <a:t>.</a:t>
            </a:r>
            <a:r>
              <a:rPr lang="en-US" dirty="0"/>
              <a:t> 2016;14:91-102.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Cohen RD. </a:t>
            </a:r>
            <a:r>
              <a:rPr lang="en-US" i="1" dirty="0"/>
              <a:t>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.</a:t>
            </a:r>
            <a:r>
              <a:rPr lang="en-US" dirty="0"/>
              <a:t> 2002;16:1603–9.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 err="1"/>
              <a:t>Bewtra</a:t>
            </a:r>
            <a:r>
              <a:rPr lang="en-US" dirty="0"/>
              <a:t> M, et al.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Hepatol</a:t>
            </a:r>
            <a:r>
              <a:rPr lang="en-US" i="1" dirty="0"/>
              <a:t>.</a:t>
            </a:r>
            <a:r>
              <a:rPr lang="en-US" dirty="0"/>
              <a:t> 2007;5:597–601.</a:t>
            </a:r>
          </a:p>
        </p:txBody>
      </p:sp>
    </p:spTree>
    <p:extLst>
      <p:ext uri="{BB962C8B-B14F-4D97-AF65-F5344CB8AC3E}">
        <p14:creationId xmlns:p14="http://schemas.microsoft.com/office/powerpoint/2010/main" val="94122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IBD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Multifactorial pathogenesis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Genetic, environmental, microbial</a:t>
            </a:r>
          </a:p>
          <a:p>
            <a:pPr>
              <a:spcBef>
                <a:spcPts val="2400"/>
              </a:spcBef>
            </a:pPr>
            <a:r>
              <a:rPr lang="en-US" dirty="0"/>
              <a:t>Involves dysfunctional response from the innate and adaptive immune system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Multiple inflammatory cytokines are overexpressed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Amplification of the immune response leads to phenotypic expression of the disease and tissue destruction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Mediate dysfunctional cell-cell interactions in innate and adaptive immune response pathways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4287" y="1334194"/>
            <a:ext cx="5873797" cy="4309899"/>
          </a:xfr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Reprinted from </a:t>
            </a:r>
            <a:r>
              <a:rPr lang="en-US" i="1" dirty="0"/>
              <a:t>Translational Research</a:t>
            </a:r>
            <a:r>
              <a:rPr lang="en-US" dirty="0"/>
              <a:t>, Vol 167, </a:t>
            </a:r>
            <a:r>
              <a:rPr lang="en-US" dirty="0" err="1"/>
              <a:t>Bamias</a:t>
            </a:r>
            <a:r>
              <a:rPr lang="en-US" dirty="0"/>
              <a:t> G, Pizarro TT, </a:t>
            </a:r>
            <a:r>
              <a:rPr lang="en-US" dirty="0" err="1"/>
              <a:t>Cominelli</a:t>
            </a:r>
            <a:r>
              <a:rPr lang="en-US" dirty="0"/>
              <a:t> F, Pathway-based approaches to the treatment of inflammatory bowel disease, Pages 104-115, Copyright 2016, with permission from Elsevier.</a:t>
            </a:r>
          </a:p>
        </p:txBody>
      </p:sp>
    </p:spTree>
    <p:extLst>
      <p:ext uri="{BB962C8B-B14F-4D97-AF65-F5344CB8AC3E}">
        <p14:creationId xmlns:p14="http://schemas.microsoft.com/office/powerpoint/2010/main" val="180698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Targeting JAK-STAT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JAKs play a role in regulating cellular proliferation, differentiation, and immune cell functions</a:t>
            </a:r>
          </a:p>
          <a:p>
            <a:pPr>
              <a:spcBef>
                <a:spcPts val="2400"/>
              </a:spcBef>
            </a:pPr>
            <a:r>
              <a:rPr lang="en-US" dirty="0"/>
              <a:t>JAK-STAT is the major signaling cascade downstream from cytokine and growth factor receptors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JAK family = JAK1, JAK2, JAK3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STAT family = 7 transcription factors </a:t>
            </a:r>
          </a:p>
          <a:p>
            <a:pPr>
              <a:spcBef>
                <a:spcPts val="2400"/>
              </a:spcBef>
            </a:pPr>
            <a:r>
              <a:rPr lang="en-US" dirty="0"/>
              <a:t>JAKs serve to transduce signals from cytokine receptors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JAK inhibitors interfere with JAK-STAT signaling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Compete with ATP for binding to the kinase domain of JAKs and inhibit JAK1, JAK2, JAK3</a:t>
            </a:r>
          </a:p>
          <a:p>
            <a:pPr>
              <a:spcBef>
                <a:spcPts val="2400"/>
              </a:spcBef>
            </a:pPr>
            <a:r>
              <a:rPr lang="en-US" dirty="0"/>
              <a:t>JAK inhibitors are used effectively in other chronic inflammatory conditions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rheumatoid arthritis, psoriasis)</a:t>
            </a:r>
          </a:p>
          <a:p>
            <a:pPr>
              <a:spcBef>
                <a:spcPts val="2400"/>
              </a:spcBef>
            </a:pPr>
            <a:r>
              <a:rPr lang="en-US" dirty="0"/>
              <a:t>JAK inhibition is a potential therapeutic target in IBD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JAK1/JAK3 involved in transduction processes of IL-2R and IL-6R (including IL-12 and IL-23)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JAK, Janus kinase family; STAT, signaling transducers and activators of transcription; IBD, inflammatory bowel disease.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Boland BS, et al.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North Am.</a:t>
            </a:r>
            <a:r>
              <a:rPr lang="en-US" dirty="0"/>
              <a:t> 2014;43:603-17.</a:t>
            </a:r>
            <a:br>
              <a:rPr lang="en-US" dirty="0"/>
            </a:br>
            <a:r>
              <a:rPr lang="en-US" dirty="0" err="1"/>
              <a:t>Villarino</a:t>
            </a:r>
            <a:r>
              <a:rPr lang="en-US" dirty="0"/>
              <a:t> AV, et al. </a:t>
            </a:r>
            <a:r>
              <a:rPr lang="en-US" i="1" dirty="0"/>
              <a:t>J </a:t>
            </a:r>
            <a:r>
              <a:rPr lang="en-US" i="1" dirty="0" err="1"/>
              <a:t>Immunol</a:t>
            </a:r>
            <a:r>
              <a:rPr lang="en-US" i="1" dirty="0"/>
              <a:t>.</a:t>
            </a:r>
            <a:r>
              <a:rPr lang="en-US" dirty="0"/>
              <a:t> 2015;194:21-27.</a:t>
            </a:r>
          </a:p>
          <a:p>
            <a:r>
              <a:rPr lang="en-US" dirty="0"/>
              <a:t>Patterson H, et al.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Exp</a:t>
            </a:r>
            <a:r>
              <a:rPr lang="en-US" i="1" dirty="0"/>
              <a:t> </a:t>
            </a:r>
            <a:r>
              <a:rPr lang="en-US" i="1" dirty="0" err="1"/>
              <a:t>Immunol</a:t>
            </a:r>
            <a:r>
              <a:rPr lang="en-US" i="1" dirty="0"/>
              <a:t>.</a:t>
            </a:r>
            <a:r>
              <a:rPr lang="en-US" dirty="0"/>
              <a:t> 2014;176(1):1-10.</a:t>
            </a:r>
          </a:p>
        </p:txBody>
      </p:sp>
    </p:spTree>
    <p:extLst>
      <p:ext uri="{BB962C8B-B14F-4D97-AF65-F5344CB8AC3E}">
        <p14:creationId xmlns:p14="http://schemas.microsoft.com/office/powerpoint/2010/main" val="231722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Signaling Pathways in IBD and Therapeutic Targets of JAK Inhibitors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Reprinted from </a:t>
            </a:r>
            <a:r>
              <a:rPr lang="en-US" i="1" dirty="0"/>
              <a:t>Gastroenterology Clinics of North America</a:t>
            </a:r>
            <a:r>
              <a:rPr lang="en-US" dirty="0"/>
              <a:t>, Vol 43, Boland BS, Sanborn WJ, Chang JT, Update on Janus Kinase Antagonists in Inflammatory Bowel Disease, Pages 603-617, Copyright 2014, with permission from Elsevier.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66" y="1344168"/>
            <a:ext cx="7534068" cy="449218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44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Studies of Small Molecule Inhibitors of JAK-STAT Signaling in IBD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767656"/>
              </p:ext>
            </p:extLst>
          </p:nvPr>
        </p:nvGraphicFramePr>
        <p:xfrm>
          <a:off x="1471087" y="1873608"/>
          <a:ext cx="9882011" cy="27432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402190">
                  <a:extLst>
                    <a:ext uri="{9D8B030D-6E8A-4147-A177-3AD203B41FA5}">
                      <a16:colId xmlns:a16="http://schemas.microsoft.com/office/drawing/2014/main" val="768134302"/>
                    </a:ext>
                  </a:extLst>
                </a:gridCol>
                <a:gridCol w="2619022">
                  <a:extLst>
                    <a:ext uri="{9D8B030D-6E8A-4147-A177-3AD203B41FA5}">
                      <a16:colId xmlns:a16="http://schemas.microsoft.com/office/drawing/2014/main" val="1494491902"/>
                    </a:ext>
                  </a:extLst>
                </a:gridCol>
                <a:gridCol w="3860799">
                  <a:extLst>
                    <a:ext uri="{9D8B030D-6E8A-4147-A177-3AD203B41FA5}">
                      <a16:colId xmlns:a16="http://schemas.microsoft.com/office/drawing/2014/main" val="497178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Agent</a:t>
                      </a:r>
                    </a:p>
                  </a:txBody>
                  <a:tcPr>
                    <a:solidFill>
                      <a:srgbClr val="004E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Primary Inhibition</a:t>
                      </a:r>
                    </a:p>
                  </a:txBody>
                  <a:tcPr>
                    <a:solidFill>
                      <a:srgbClr val="004E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Ongoing Studies</a:t>
                      </a:r>
                    </a:p>
                  </a:txBody>
                  <a:tcPr>
                    <a:solidFill>
                      <a:srgbClr val="004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9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Tofacitinib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JAK1, JAK3, &gt;JAK2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UC, CD, phase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0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Filgotinib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CD, phase III; UC phase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III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7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GLPG0634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JAK1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&gt; JAK2 &amp; TYK2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CD, phase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9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Peficitinib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(JNJ-54781532)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JAK1 &amp; JAK3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UC, phase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03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Upadacitinib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(ABT-494)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CD, phase II; UC phase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85982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Boland BS, et al. </a:t>
            </a:r>
            <a:r>
              <a:rPr lang="en-US" i="1" dirty="0" err="1"/>
              <a:t>Gastroenterol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North Am.</a:t>
            </a:r>
            <a:r>
              <a:rPr lang="en-US" dirty="0"/>
              <a:t> 2014;43(3):603-617.</a:t>
            </a:r>
          </a:p>
          <a:p>
            <a:r>
              <a:rPr lang="en-US" dirty="0"/>
              <a:t>www.clinicaltrials.gov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496711" y="2388029"/>
            <a:ext cx="1008243" cy="33866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496711" y="2833939"/>
            <a:ext cx="1008243" cy="33866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dirty="0"/>
              <a:t>UC, ulcerative colitis; CD, Crohn’s disease.</a:t>
            </a:r>
          </a:p>
        </p:txBody>
      </p:sp>
    </p:spTree>
    <p:extLst>
      <p:ext uri="{BB962C8B-B14F-4D97-AF65-F5344CB8AC3E}">
        <p14:creationId xmlns:p14="http://schemas.microsoft.com/office/powerpoint/2010/main" val="370260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414290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1223</Words>
  <Application>Microsoft Office PowerPoint</Application>
  <PresentationFormat>Widescreen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Learning Objectives</vt:lpstr>
      <vt:lpstr>Rationale for jak inhibitors in ibd</vt:lpstr>
      <vt:lpstr>Prevalence and Current Treatment of IBD</vt:lpstr>
      <vt:lpstr>Pathogenesis of IBD</vt:lpstr>
      <vt:lpstr>Rationale for Targeting JAK-STAT Signaling</vt:lpstr>
      <vt:lpstr>JAK Signaling Pathways in IBD and Therapeutic Targets of JAK Inhibitors</vt:lpstr>
      <vt:lpstr>Ongoing Studies of Small Molecule Inhibitors of JAK-STAT Signaling in IBD</vt:lpstr>
      <vt:lpstr>efficacy</vt:lpstr>
      <vt:lpstr>Tofacitinib Efficacy in Ulcerative Colitis</vt:lpstr>
      <vt:lpstr>Tofacitinib Efficacy in UC</vt:lpstr>
      <vt:lpstr>OCTAVE Sustain</vt:lpstr>
      <vt:lpstr>Filgotinib in Ulcerative Colitis: SELECTION Trial</vt:lpstr>
      <vt:lpstr>Tofacitinib Efficacy in Crohn’s Disease: Phase 2 Study</vt:lpstr>
      <vt:lpstr>Tofacitinib Efficacy in Crohn’s Disease: Phase 2b</vt:lpstr>
      <vt:lpstr>Filgotinib in Crohn’s Disease: FITZROY</vt:lpstr>
      <vt:lpstr>Filgotinib in Crohn’s Disease: FITZROY</vt:lpstr>
      <vt:lpstr>Safety</vt:lpstr>
      <vt:lpstr>Tofacitinib Tolerability and Side Effects (UC)</vt:lpstr>
      <vt:lpstr>Tofacitinib Tolerability and Side Effects (CD)</vt:lpstr>
      <vt:lpstr>Filgotinib Pooled Safety Analysis (100mg + 200mg), Week 20</vt:lpstr>
      <vt:lpstr>Clinical Implications of JAK Inhibitors </vt:lpstr>
      <vt:lpstr>Summary</vt:lpstr>
    </vt:vector>
  </TitlesOfParts>
  <Company>Annenberg Center for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cme@annenberg.net</dc:creator>
  <cp:lastModifiedBy>Mark Gorney</cp:lastModifiedBy>
  <cp:revision>69</cp:revision>
  <cp:lastPrinted>2016-11-04T21:05:25Z</cp:lastPrinted>
  <dcterms:created xsi:type="dcterms:W3CDTF">2016-04-20T21:57:17Z</dcterms:created>
  <dcterms:modified xsi:type="dcterms:W3CDTF">2017-06-27T17:26:30Z</dcterms:modified>
</cp:coreProperties>
</file>