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  <p:sldId id="260" r:id="rId5"/>
    <p:sldId id="261" r:id="rId6"/>
    <p:sldId id="262" r:id="rId7"/>
    <p:sldId id="279" r:id="rId8"/>
    <p:sldId id="280" r:id="rId9"/>
    <p:sldId id="263" r:id="rId10"/>
    <p:sldId id="264" r:id="rId11"/>
    <p:sldId id="281" r:id="rId12"/>
    <p:sldId id="282" r:id="rId13"/>
    <p:sldId id="267" r:id="rId14"/>
    <p:sldId id="268" r:id="rId15"/>
    <p:sldId id="270" r:id="rId16"/>
    <p:sldId id="271" r:id="rId17"/>
    <p:sldId id="272" r:id="rId18"/>
    <p:sldId id="273" r:id="rId19"/>
    <p:sldId id="283" r:id="rId20"/>
    <p:sldId id="269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5" d="100"/>
          <a:sy n="135" d="100"/>
        </p:scale>
        <p:origin x="8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5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9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0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82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CF83-1D12-8F42-B200-90A288F60471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44ED-68C9-D04E-884A-9CED8B4D4F8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buildings and boats on water&#10;&#10;Description automatically generated with medium confidence">
            <a:extLst>
              <a:ext uri="{FF2B5EF4-FFF2-40B4-BE49-F238E27FC236}">
                <a16:creationId xmlns:a16="http://schemas.microsoft.com/office/drawing/2014/main" id="{88ECBA57-448D-C6E3-E051-D90E9AD2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" y="-1"/>
            <a:ext cx="9138363" cy="5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Corticosteroid Use with Ravulizumab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  <a:p>
            <a:pPr lvl="1"/>
            <a:r>
              <a:rPr lang="en-US" dirty="0"/>
              <a:t>OLE of CHAMPION-MG</a:t>
            </a:r>
          </a:p>
          <a:p>
            <a:pPr lvl="2"/>
            <a:r>
              <a:rPr lang="en-US" dirty="0"/>
              <a:t>26-week blinded, placebo-controlled RCT of ravulizumab</a:t>
            </a:r>
          </a:p>
          <a:p>
            <a:pPr lvl="1"/>
            <a:r>
              <a:rPr lang="en-US" dirty="0"/>
              <a:t>At </a:t>
            </a:r>
            <a:r>
              <a:rPr lang="en-US" dirty="0" err="1"/>
              <a:t>wk</a:t>
            </a:r>
            <a:r>
              <a:rPr lang="en-US" dirty="0"/>
              <a:t> 26, OLE began</a:t>
            </a:r>
          </a:p>
          <a:p>
            <a:pPr lvl="2"/>
            <a:r>
              <a:rPr lang="en-US" dirty="0"/>
              <a:t>All patients initiated or continued ravulizumab</a:t>
            </a:r>
          </a:p>
          <a:p>
            <a:pPr lvl="1"/>
            <a:r>
              <a:rPr lang="en-US" dirty="0"/>
              <a:t>At </a:t>
            </a:r>
            <a:r>
              <a:rPr lang="en-US" dirty="0" err="1"/>
              <a:t>wk</a:t>
            </a:r>
            <a:r>
              <a:rPr lang="en-US" dirty="0"/>
              <a:t> 28, all patients received ravulizumab 3000 – 3600 mg according to body weight</a:t>
            </a:r>
          </a:p>
          <a:p>
            <a:pPr lvl="2"/>
            <a:r>
              <a:rPr lang="en-US" dirty="0"/>
              <a:t>Administered every 8 </a:t>
            </a:r>
            <a:r>
              <a:rPr lang="en-US" dirty="0" err="1"/>
              <a:t>wks</a:t>
            </a:r>
            <a:r>
              <a:rPr lang="en-US" dirty="0"/>
              <a:t> for ≤4 y</a:t>
            </a:r>
          </a:p>
          <a:p>
            <a:pPr lvl="1"/>
            <a:r>
              <a:rPr lang="en-US" dirty="0"/>
              <a:t>CS dose adjusted at clinician discretion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819D0-3F6D-3A7C-737E-24BA6526561C}"/>
              </a:ext>
            </a:extLst>
          </p:cNvPr>
          <p:cNvSpPr txBox="1"/>
          <p:nvPr/>
        </p:nvSpPr>
        <p:spPr>
          <a:xfrm>
            <a:off x="0" y="4275853"/>
            <a:ext cx="5976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OLE: open label extension</a:t>
            </a:r>
          </a:p>
        </p:txBody>
      </p:sp>
    </p:spTree>
    <p:extLst>
      <p:ext uri="{BB962C8B-B14F-4D97-AF65-F5344CB8AC3E}">
        <p14:creationId xmlns:p14="http://schemas.microsoft.com/office/powerpoint/2010/main" val="223600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Corticosteroid Use with Ravulizumab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133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Findings</a:t>
            </a:r>
          </a:p>
          <a:p>
            <a:pPr lvl="1"/>
            <a:r>
              <a:rPr lang="en-US" dirty="0"/>
              <a:t>161 patients received ravulizumab for ≤164 </a:t>
            </a:r>
            <a:r>
              <a:rPr lang="en-US" dirty="0" err="1"/>
              <a:t>wks</a:t>
            </a:r>
            <a:endParaRPr lang="en-US" dirty="0"/>
          </a:p>
          <a:p>
            <a:pPr lvl="1"/>
            <a:r>
              <a:rPr lang="en-US" dirty="0"/>
              <a:t>70% received CS throughout OLE</a:t>
            </a:r>
          </a:p>
          <a:p>
            <a:pPr lvl="1"/>
            <a:r>
              <a:rPr lang="en-US" dirty="0"/>
              <a:t>Patients treated with CS &gt;10 mg/d</a:t>
            </a:r>
          </a:p>
          <a:p>
            <a:pPr lvl="2"/>
            <a:r>
              <a:rPr lang="en-US" sz="1600" dirty="0"/>
              <a:t>Start of OLE: 58%</a:t>
            </a:r>
          </a:p>
          <a:p>
            <a:pPr lvl="2"/>
            <a:r>
              <a:rPr lang="en-US" sz="1600" dirty="0"/>
              <a:t>Last reported dose: 37%</a:t>
            </a:r>
          </a:p>
          <a:p>
            <a:pPr lvl="1"/>
            <a:r>
              <a:rPr lang="en-US" dirty="0"/>
              <a:t>Patients treated with CS ≤10 mg/d</a:t>
            </a:r>
          </a:p>
          <a:p>
            <a:pPr lvl="2"/>
            <a:r>
              <a:rPr lang="en-US" sz="1600" dirty="0"/>
              <a:t>Start of OLE: 42%</a:t>
            </a:r>
          </a:p>
          <a:p>
            <a:pPr lvl="2"/>
            <a:r>
              <a:rPr lang="en-US" sz="1600" dirty="0"/>
              <a:t>Last reported dose: 63%</a:t>
            </a:r>
          </a:p>
          <a:p>
            <a:pPr lvl="1"/>
            <a:r>
              <a:rPr lang="en-US" dirty="0"/>
              <a:t>12% discontinued CS by last visit</a:t>
            </a:r>
          </a:p>
          <a:p>
            <a:pPr lvl="1"/>
            <a:r>
              <a:rPr lang="en-US" dirty="0"/>
              <a:t>Mean CS dosage</a:t>
            </a:r>
          </a:p>
          <a:p>
            <a:pPr lvl="2"/>
            <a:r>
              <a:rPr lang="en-US" sz="1600" dirty="0"/>
              <a:t>Start of OLE: 17.5 mg/d</a:t>
            </a:r>
          </a:p>
          <a:p>
            <a:pPr lvl="2"/>
            <a:r>
              <a:rPr lang="en-US" sz="1600" dirty="0"/>
              <a:t>Last assessment: 10.9 mg/d</a:t>
            </a:r>
          </a:p>
        </p:txBody>
      </p:sp>
    </p:spTree>
    <p:extLst>
      <p:ext uri="{BB962C8B-B14F-4D97-AF65-F5344CB8AC3E}">
        <p14:creationId xmlns:p14="http://schemas.microsoft.com/office/powerpoint/2010/main" val="427710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Corticosteroid Use with Ravulizumab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Faculty Commentary</a:t>
            </a:r>
          </a:p>
          <a:p>
            <a:pPr lvl="1"/>
            <a:r>
              <a:rPr lang="en-US" dirty="0"/>
              <a:t>Imperative to reduce dose/discontinue CS due to myriad long-term adverse events</a:t>
            </a:r>
          </a:p>
          <a:p>
            <a:pPr lvl="1"/>
            <a:r>
              <a:rPr lang="en-US" dirty="0"/>
              <a:t>Tapering of CS with onset of ravulizumab</a:t>
            </a:r>
          </a:p>
          <a:p>
            <a:pPr lvl="1"/>
            <a:r>
              <a:rPr lang="en-US" dirty="0"/>
              <a:t>Timing and duration of CS tapering likely variable from patient-to-patient</a:t>
            </a:r>
          </a:p>
          <a:p>
            <a:pPr lvl="2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3527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C513-7C6C-3ACB-0905-5DACD6B4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10363"/>
            <a:ext cx="6858000" cy="212210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Efficacy and Safety of Nipocalimab in Patients with Generalized Myasthenia Gravis: Topline Results from the Double-Blind, Placebo-Controlled, Randomized Phase III VIVACITY-MG3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6A5CC-4ECA-75D3-DE61-123BD8E5E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Vu T, et al.</a:t>
            </a:r>
          </a:p>
        </p:txBody>
      </p:sp>
    </p:spTree>
    <p:extLst>
      <p:ext uri="{BB962C8B-B14F-4D97-AF65-F5344CB8AC3E}">
        <p14:creationId xmlns:p14="http://schemas.microsoft.com/office/powerpoint/2010/main" val="267100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Nipocalimab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 err="1"/>
              <a:t>FcRn</a:t>
            </a:r>
            <a:r>
              <a:rPr lang="en-US" dirty="0"/>
              <a:t> medications are approved to treat gMG manifestations</a:t>
            </a:r>
          </a:p>
          <a:p>
            <a:pPr lvl="1"/>
            <a:r>
              <a:rPr lang="en-US" dirty="0"/>
              <a:t>Safety concerns</a:t>
            </a:r>
          </a:p>
          <a:p>
            <a:pPr lvl="1"/>
            <a:r>
              <a:rPr lang="en-US" dirty="0"/>
              <a:t>Re-dosing requires patient deterioration</a:t>
            </a:r>
          </a:p>
          <a:p>
            <a:r>
              <a:rPr lang="en-US" dirty="0"/>
              <a:t>Nipocalimab</a:t>
            </a:r>
          </a:p>
          <a:p>
            <a:pPr lvl="1"/>
            <a:r>
              <a:rPr lang="en-US" dirty="0"/>
              <a:t>Molecularly unique </a:t>
            </a:r>
            <a:r>
              <a:rPr lang="en-US" dirty="0" err="1"/>
              <a:t>FcRn</a:t>
            </a:r>
            <a:r>
              <a:rPr lang="en-US" dirty="0"/>
              <a:t> with predictable dosing</a:t>
            </a:r>
          </a:p>
          <a:p>
            <a:pPr lvl="1"/>
            <a:r>
              <a:rPr lang="en-US" dirty="0"/>
              <a:t>Potential to lower IgG resulting in sustained disease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DC417-F0B2-C058-79C7-8C7C0F4EBC5B}"/>
              </a:ext>
            </a:extLst>
          </p:cNvPr>
          <p:cNvSpPr txBox="1"/>
          <p:nvPr/>
        </p:nvSpPr>
        <p:spPr>
          <a:xfrm>
            <a:off x="0" y="4268587"/>
            <a:ext cx="5976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IgG: immunoglobulin G</a:t>
            </a:r>
          </a:p>
        </p:txBody>
      </p:sp>
    </p:spTree>
    <p:extLst>
      <p:ext uri="{BB962C8B-B14F-4D97-AF65-F5344CB8AC3E}">
        <p14:creationId xmlns:p14="http://schemas.microsoft.com/office/powerpoint/2010/main" val="35930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Nipocalimab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02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Methods</a:t>
            </a:r>
          </a:p>
          <a:p>
            <a:pPr lvl="1"/>
            <a:r>
              <a:rPr lang="en-US" dirty="0"/>
              <a:t>Phase III study evaluating nipocalimab to placebo with SOC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Included seropositive/seronegative patients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gMG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inadequately controlled on SOC</a:t>
            </a:r>
            <a:endParaRPr lang="en-US" dirty="0"/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Patients randomized 1:1 to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nipocalimab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SOC or placebo + SOC</a:t>
            </a:r>
            <a:endParaRPr lang="en-US" dirty="0"/>
          </a:p>
          <a:p>
            <a:pPr lvl="1"/>
            <a:r>
              <a:rPr lang="en-US" dirty="0"/>
              <a:t>Primary endpoint</a:t>
            </a:r>
          </a:p>
          <a:p>
            <a:pPr lvl="2"/>
            <a:r>
              <a:rPr lang="en-US" dirty="0"/>
              <a:t>Mean change in MG-ADL score from baseline over weeks 22-24 in seropositive patients</a:t>
            </a:r>
          </a:p>
          <a:p>
            <a:pPr lvl="1"/>
            <a:r>
              <a:rPr lang="en-US" dirty="0"/>
              <a:t>Secondary endpoint</a:t>
            </a:r>
          </a:p>
          <a:p>
            <a:pPr lvl="2"/>
            <a:r>
              <a:rPr lang="en-US" dirty="0"/>
              <a:t>Change in QMG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942ED-AAC5-EEF6-6C4D-5F5250FC0722}"/>
              </a:ext>
            </a:extLst>
          </p:cNvPr>
          <p:cNvSpPr txBox="1"/>
          <p:nvPr/>
        </p:nvSpPr>
        <p:spPr>
          <a:xfrm>
            <a:off x="0" y="4137353"/>
            <a:ext cx="5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SOC: standard of care</a:t>
            </a:r>
          </a:p>
          <a:p>
            <a:r>
              <a:rPr lang="en-US" sz="900" dirty="0"/>
              <a:t>QMG: Quantitative Myasthenia Gravis</a:t>
            </a:r>
          </a:p>
        </p:txBody>
      </p:sp>
    </p:spTree>
    <p:extLst>
      <p:ext uri="{BB962C8B-B14F-4D97-AF65-F5344CB8AC3E}">
        <p14:creationId xmlns:p14="http://schemas.microsoft.com/office/powerpoint/2010/main" val="168543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Nipocalimab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Key Findings</a:t>
            </a:r>
          </a:p>
          <a:p>
            <a:pPr lvl="1"/>
            <a:r>
              <a:rPr lang="en-US" dirty="0"/>
              <a:t>199 patients (seropositive, n=153)</a:t>
            </a:r>
          </a:p>
          <a:p>
            <a:pPr lvl="1"/>
            <a:r>
              <a:rPr lang="en-US" dirty="0"/>
              <a:t>Mean change in MG-ADL from baseline to weeks 22-24 </a:t>
            </a:r>
          </a:p>
          <a:p>
            <a:pPr lvl="2"/>
            <a:r>
              <a:rPr lang="en-US" sz="1600" dirty="0"/>
              <a:t>Nipocalimab: -4.70</a:t>
            </a:r>
          </a:p>
          <a:p>
            <a:pPr lvl="2"/>
            <a:r>
              <a:rPr lang="en-US" sz="1600" dirty="0"/>
              <a:t>Placebo: -3.25</a:t>
            </a:r>
          </a:p>
          <a:p>
            <a:pPr lvl="1"/>
            <a:r>
              <a:rPr lang="en-US" dirty="0"/>
              <a:t>Mean change in QMG score</a:t>
            </a:r>
          </a:p>
          <a:p>
            <a:pPr lvl="2"/>
            <a:r>
              <a:rPr lang="en-US" sz="1600" dirty="0"/>
              <a:t>Nipocalimab: -4.86</a:t>
            </a:r>
          </a:p>
          <a:p>
            <a:pPr lvl="2"/>
            <a:r>
              <a:rPr lang="en-US" sz="1600" dirty="0"/>
              <a:t>Placebo: -2.05</a:t>
            </a:r>
          </a:p>
          <a:p>
            <a:pPr lvl="1"/>
            <a:r>
              <a:rPr lang="en-US" dirty="0"/>
              <a:t>Nipocalimab well-tolerated and comparable to placebo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08384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Nipocalimab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Faculty Commentary</a:t>
            </a:r>
          </a:p>
          <a:p>
            <a:pPr lvl="1"/>
            <a:r>
              <a:rPr lang="en-US" dirty="0"/>
              <a:t>Additional </a:t>
            </a:r>
            <a:r>
              <a:rPr lang="en-US" dirty="0" err="1"/>
              <a:t>FcRn</a:t>
            </a:r>
            <a:r>
              <a:rPr lang="en-US" dirty="0"/>
              <a:t> option for MG</a:t>
            </a:r>
          </a:p>
          <a:p>
            <a:pPr lvl="1"/>
            <a:r>
              <a:rPr lang="en-US" dirty="0"/>
              <a:t>Compared to approved </a:t>
            </a:r>
            <a:r>
              <a:rPr lang="en-US" dirty="0" err="1"/>
              <a:t>FcRns</a:t>
            </a:r>
            <a:endParaRPr lang="en-US" dirty="0"/>
          </a:p>
          <a:p>
            <a:pPr lvl="2"/>
            <a:r>
              <a:rPr lang="en-US" dirty="0"/>
              <a:t>Similar safety, efficacy</a:t>
            </a:r>
          </a:p>
          <a:p>
            <a:pPr lvl="2"/>
            <a:r>
              <a:rPr lang="en-US" dirty="0"/>
              <a:t>Different dosing</a:t>
            </a:r>
          </a:p>
          <a:p>
            <a:pPr lvl="1"/>
            <a:r>
              <a:rPr lang="en-US" dirty="0"/>
              <a:t>Unclear if a specific </a:t>
            </a:r>
            <a:r>
              <a:rPr lang="en-US" dirty="0" err="1"/>
              <a:t>FcRn</a:t>
            </a:r>
            <a:r>
              <a:rPr lang="en-US" dirty="0"/>
              <a:t> is superior or if there is patient-to-patient variability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2918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Nipocalimab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06634"/>
          </a:xfrm>
        </p:spPr>
        <p:txBody>
          <a:bodyPr>
            <a:normAutofit/>
          </a:bodyPr>
          <a:lstStyle/>
          <a:p>
            <a:r>
              <a:rPr lang="en-US" dirty="0"/>
              <a:t>Primary Author Comments</a:t>
            </a:r>
          </a:p>
          <a:p>
            <a:pPr lvl="1"/>
            <a:r>
              <a:rPr lang="en-US" dirty="0" err="1"/>
              <a:t>FcRn</a:t>
            </a:r>
            <a:r>
              <a:rPr lang="en-US" dirty="0"/>
              <a:t> inhibitors</a:t>
            </a:r>
          </a:p>
          <a:p>
            <a:pPr lvl="2"/>
            <a:r>
              <a:rPr lang="en-US" sz="1600" dirty="0"/>
              <a:t>Can be given on a fixed schedule</a:t>
            </a:r>
          </a:p>
          <a:p>
            <a:pPr lvl="2"/>
            <a:r>
              <a:rPr lang="en-US" sz="1600" dirty="0"/>
              <a:t>Lessen the fluctuation in symptom control with on demand (cyclic dosing)</a:t>
            </a:r>
          </a:p>
          <a:p>
            <a:pPr lvl="1"/>
            <a:r>
              <a:rPr lang="en-US" dirty="0"/>
              <a:t>Nipocalimab was well-tolerated and efficacious in patients with </a:t>
            </a:r>
            <a:r>
              <a:rPr lang="en-US" dirty="0" err="1"/>
              <a:t>MuSK</a:t>
            </a:r>
            <a:r>
              <a:rPr lang="en-US" dirty="0"/>
              <a:t> Ab-associated MG</a:t>
            </a:r>
          </a:p>
          <a:p>
            <a:pPr lvl="1"/>
            <a:r>
              <a:rPr lang="en-US" dirty="0"/>
              <a:t>Nipocalimab is another effective downstream option in patients with seropositive gMG with steady control of MG symptoms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059C8-CD43-70BA-EB05-BE3FF7612778}"/>
              </a:ext>
            </a:extLst>
          </p:cNvPr>
          <p:cNvSpPr txBox="1"/>
          <p:nvPr/>
        </p:nvSpPr>
        <p:spPr>
          <a:xfrm>
            <a:off x="0" y="4275853"/>
            <a:ext cx="5976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MuSK Ab: muscle-specific tyrosine kinase antibody</a:t>
            </a:r>
          </a:p>
        </p:txBody>
      </p:sp>
    </p:spTree>
    <p:extLst>
      <p:ext uri="{BB962C8B-B14F-4D97-AF65-F5344CB8AC3E}">
        <p14:creationId xmlns:p14="http://schemas.microsoft.com/office/powerpoint/2010/main" val="58469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C513-7C6C-3ACB-0905-5DACD6B4F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Long-Term Safety and Efficacy of Zilucoplan in Generalized Myasthenia Gravis: 120-Week Interim Analysis of RAISE-XT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6A5CC-4ECA-75D3-DE61-123BD8E5E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Howard JF Jr, et al.</a:t>
            </a:r>
          </a:p>
        </p:txBody>
      </p:sp>
    </p:spTree>
    <p:extLst>
      <p:ext uri="{BB962C8B-B14F-4D97-AF65-F5344CB8AC3E}">
        <p14:creationId xmlns:p14="http://schemas.microsoft.com/office/powerpoint/2010/main" val="177409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Myasthenia Gravis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/>
          <a:lstStyle/>
          <a:p>
            <a:r>
              <a:rPr lang="en-US" dirty="0"/>
              <a:t>Autoimmune disease resulting in neuromuscular junction dysfunction</a:t>
            </a:r>
          </a:p>
          <a:p>
            <a:r>
              <a:rPr lang="en-US" dirty="0"/>
              <a:t>Current treatment options</a:t>
            </a:r>
          </a:p>
          <a:p>
            <a:pPr lvl="1"/>
            <a:r>
              <a:rPr lang="en-US" dirty="0"/>
              <a:t>Acetylcholinesterase inhibitors</a:t>
            </a:r>
          </a:p>
          <a:p>
            <a:pPr lvl="1"/>
            <a:r>
              <a:rPr lang="en-US" dirty="0"/>
              <a:t>General immunosuppression</a:t>
            </a:r>
          </a:p>
          <a:p>
            <a:pPr lvl="1"/>
            <a:r>
              <a:rPr lang="en-US" dirty="0"/>
              <a:t>Intravenous immunoglobulin</a:t>
            </a:r>
          </a:p>
          <a:p>
            <a:pPr lvl="1"/>
            <a:r>
              <a:rPr lang="en-US" dirty="0"/>
              <a:t>Plasmapheresis</a:t>
            </a:r>
          </a:p>
          <a:p>
            <a:r>
              <a:rPr lang="en-US" dirty="0"/>
              <a:t>Existing therapies limited in efficacy, safety, and patient flexibility</a:t>
            </a:r>
          </a:p>
          <a:p>
            <a:r>
              <a:rPr lang="en-US" dirty="0"/>
              <a:t>Need for therapies with disease burden improvement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25678-3ED6-B5CB-AFD8-46AC788C29C6}"/>
              </a:ext>
            </a:extLst>
          </p:cNvPr>
          <p:cNvSpPr txBox="1"/>
          <p:nvPr/>
        </p:nvSpPr>
        <p:spPr>
          <a:xfrm>
            <a:off x="3082835" y="4506685"/>
            <a:ext cx="5976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Gilhus NE. </a:t>
            </a:r>
            <a:r>
              <a:rPr lang="en-US" sz="900" i="1" dirty="0">
                <a:solidFill>
                  <a:schemeClr val="bg1"/>
                </a:solidFill>
              </a:rPr>
              <a:t>N Engl J Med. </a:t>
            </a:r>
            <a:r>
              <a:rPr lang="en-US" sz="900" dirty="0">
                <a:solidFill>
                  <a:schemeClr val="bg1"/>
                </a:solidFill>
              </a:rPr>
              <a:t>2016;375(26):2570-2581.</a:t>
            </a:r>
          </a:p>
        </p:txBody>
      </p:sp>
    </p:spTree>
    <p:extLst>
      <p:ext uri="{BB962C8B-B14F-4D97-AF65-F5344CB8AC3E}">
        <p14:creationId xmlns:p14="http://schemas.microsoft.com/office/powerpoint/2010/main" val="113984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Use of Zilucoplan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Zilucoplan</a:t>
            </a:r>
          </a:p>
          <a:p>
            <a:pPr lvl="1"/>
            <a:r>
              <a:rPr lang="en-US" dirty="0"/>
              <a:t>Targeted complement 5 inhibitor</a:t>
            </a:r>
          </a:p>
          <a:p>
            <a:r>
              <a:rPr lang="en-US" dirty="0"/>
              <a:t>Clinically meaningful improvements observed in MG-ADL scores with treatment in previous phase III RAISE trial</a:t>
            </a:r>
          </a:p>
          <a:p>
            <a:r>
              <a:rPr lang="en-US" dirty="0"/>
              <a:t>Long-term efficacy and safety remain unknown</a:t>
            </a:r>
          </a:p>
        </p:txBody>
      </p:sp>
    </p:spTree>
    <p:extLst>
      <p:ext uri="{BB962C8B-B14F-4D97-AF65-F5344CB8AC3E}">
        <p14:creationId xmlns:p14="http://schemas.microsoft.com/office/powerpoint/2010/main" val="398833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Use of Zilucoplan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  <a:p>
            <a:pPr lvl="1"/>
            <a:r>
              <a:rPr lang="en-US" dirty="0"/>
              <a:t>Phase III OLE evaluating zilucoplan</a:t>
            </a:r>
          </a:p>
          <a:p>
            <a:pPr lvl="1"/>
            <a:r>
              <a:rPr lang="en-US" dirty="0"/>
              <a:t>Included patients with </a:t>
            </a:r>
            <a:r>
              <a:rPr lang="en-US" dirty="0" err="1"/>
              <a:t>AChR</a:t>
            </a:r>
            <a:r>
              <a:rPr lang="en-US" dirty="0"/>
              <a:t>+ gMG</a:t>
            </a:r>
          </a:p>
          <a:p>
            <a:pPr lvl="1"/>
            <a:r>
              <a:rPr lang="en-US" dirty="0"/>
              <a:t>Self-administration of zilucoplan 0.3 mg/kg once daily</a:t>
            </a:r>
          </a:p>
          <a:p>
            <a:pPr lvl="1"/>
            <a:r>
              <a:rPr lang="en-US" dirty="0"/>
              <a:t>Primary outcome</a:t>
            </a:r>
          </a:p>
          <a:p>
            <a:pPr lvl="2"/>
            <a:r>
              <a:rPr lang="en-US" sz="1600" dirty="0"/>
              <a:t>Incidence of TEAEs</a:t>
            </a:r>
          </a:p>
          <a:p>
            <a:pPr lvl="1"/>
            <a:r>
              <a:rPr lang="en-US" dirty="0"/>
              <a:t>Secondary outcome</a:t>
            </a:r>
          </a:p>
          <a:p>
            <a:pPr lvl="2"/>
            <a:r>
              <a:rPr lang="en-US" dirty="0"/>
              <a:t>Change in MG-ADL score from baseline to week 120 evaluated in qualifying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E8EA8-5E90-5B15-C0D5-D0D931E58BC2}"/>
              </a:ext>
            </a:extLst>
          </p:cNvPr>
          <p:cNvSpPr txBox="1"/>
          <p:nvPr/>
        </p:nvSpPr>
        <p:spPr>
          <a:xfrm>
            <a:off x="0" y="4275853"/>
            <a:ext cx="5976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TEAE: treatment-emergent adverse event</a:t>
            </a:r>
          </a:p>
        </p:txBody>
      </p:sp>
    </p:spTree>
    <p:extLst>
      <p:ext uri="{BB962C8B-B14F-4D97-AF65-F5344CB8AC3E}">
        <p14:creationId xmlns:p14="http://schemas.microsoft.com/office/powerpoint/2010/main" val="141678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Use of Zilucoplan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Key Findings</a:t>
            </a:r>
          </a:p>
          <a:p>
            <a:pPr lvl="1"/>
            <a:r>
              <a:rPr lang="en-US" dirty="0"/>
              <a:t>200 patients (continuation, n=93; switch to zilucoplan, n=90)	</a:t>
            </a:r>
          </a:p>
          <a:p>
            <a:pPr lvl="1"/>
            <a:r>
              <a:rPr lang="en-US" dirty="0"/>
              <a:t>Median exposure to zilucoplan of 2.2 (0.1-5.6) years</a:t>
            </a:r>
          </a:p>
          <a:p>
            <a:pPr lvl="1"/>
            <a:r>
              <a:rPr lang="en-US" dirty="0"/>
              <a:t>TEAEs occurred in 97% of patients</a:t>
            </a:r>
          </a:p>
          <a:p>
            <a:pPr lvl="2"/>
            <a:r>
              <a:rPr lang="en-US" sz="1600" dirty="0"/>
              <a:t>Serious TEAEs: 40.5%</a:t>
            </a:r>
          </a:p>
          <a:p>
            <a:pPr lvl="2"/>
            <a:r>
              <a:rPr lang="en-US" sz="1600" dirty="0"/>
              <a:t>Common TEAEs</a:t>
            </a:r>
          </a:p>
          <a:p>
            <a:pPr lvl="3"/>
            <a:r>
              <a:rPr lang="en-US" sz="1500" dirty="0"/>
              <a:t>COVID-19 (35.5%)</a:t>
            </a:r>
          </a:p>
          <a:p>
            <a:pPr lvl="3"/>
            <a:r>
              <a:rPr lang="en-US" sz="1500" dirty="0"/>
              <a:t>Worsening of MG (29.5%)</a:t>
            </a:r>
          </a:p>
          <a:p>
            <a:pPr lvl="1"/>
            <a:r>
              <a:rPr lang="en-US" sz="1600" dirty="0"/>
              <a:t>Mean reduction in MG-ADL score at week 120</a:t>
            </a:r>
          </a:p>
          <a:p>
            <a:pPr lvl="2"/>
            <a:r>
              <a:rPr lang="en-US" sz="1600" dirty="0"/>
              <a:t>Zilucoplan: 7.14</a:t>
            </a:r>
          </a:p>
        </p:txBody>
      </p:sp>
    </p:spTree>
    <p:extLst>
      <p:ext uri="{BB962C8B-B14F-4D97-AF65-F5344CB8AC3E}">
        <p14:creationId xmlns:p14="http://schemas.microsoft.com/office/powerpoint/2010/main" val="266111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Use of Zilucoplan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172471"/>
          </a:xfrm>
        </p:spPr>
        <p:txBody>
          <a:bodyPr>
            <a:normAutofit/>
          </a:bodyPr>
          <a:lstStyle/>
          <a:p>
            <a:r>
              <a:rPr lang="en-US" dirty="0"/>
              <a:t>Faculty Commentary</a:t>
            </a:r>
          </a:p>
          <a:p>
            <a:pPr lvl="1"/>
            <a:r>
              <a:rPr lang="en-US" dirty="0"/>
              <a:t>Long-term safety of </a:t>
            </a:r>
            <a:r>
              <a:rPr lang="en-US" dirty="0" err="1"/>
              <a:t>FcRn</a:t>
            </a:r>
            <a:r>
              <a:rPr lang="en-US" dirty="0"/>
              <a:t> antagonists and complement inhibitors unknown</a:t>
            </a:r>
          </a:p>
          <a:p>
            <a:pPr lvl="1"/>
            <a:r>
              <a:rPr lang="en-US" dirty="0"/>
              <a:t>Study adds to growing evidence of complement inhibitor safety in MG</a:t>
            </a:r>
          </a:p>
          <a:p>
            <a:pPr lvl="1"/>
            <a:r>
              <a:rPr lang="en-US" dirty="0"/>
              <a:t>Safety beyond 10 years remains unknown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5234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C513-7C6C-3ACB-0905-5DACD6B4F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Cyclic and Every-Other-Week Dosing of Intravenous Efgartigimod for Generalized Myasthenia Gravis: Part A of ADAPT-NXT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6A5CC-4ECA-75D3-DE61-123BD8E5E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Habib AA, et al.</a:t>
            </a:r>
          </a:p>
        </p:txBody>
      </p:sp>
    </p:spTree>
    <p:extLst>
      <p:ext uri="{BB962C8B-B14F-4D97-AF65-F5344CB8AC3E}">
        <p14:creationId xmlns:p14="http://schemas.microsoft.com/office/powerpoint/2010/main" val="274034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Efgartigimod Regimens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36488"/>
          </a:xfrm>
        </p:spPr>
        <p:txBody>
          <a:bodyPr>
            <a:normAutofit/>
          </a:bodyPr>
          <a:lstStyle/>
          <a:p>
            <a:r>
              <a:rPr lang="en-US" dirty="0"/>
              <a:t>Efgartigimod</a:t>
            </a:r>
          </a:p>
          <a:p>
            <a:pPr lvl="1"/>
            <a:r>
              <a:rPr lang="en-US" dirty="0"/>
              <a:t>Human immunoglobulin G1 Fc-fragment</a:t>
            </a:r>
          </a:p>
          <a:p>
            <a:pPr lvl="1"/>
            <a:r>
              <a:rPr lang="en-US" dirty="0" err="1"/>
              <a:t>FcRn</a:t>
            </a:r>
            <a:r>
              <a:rPr lang="en-US" dirty="0"/>
              <a:t> antagonist</a:t>
            </a:r>
          </a:p>
          <a:p>
            <a:r>
              <a:rPr lang="en-US" dirty="0"/>
              <a:t>Efficacy and safety observed in phase III ADAPT/ADAPT+ in gMG population</a:t>
            </a:r>
          </a:p>
          <a:p>
            <a:r>
              <a:rPr lang="en-US" dirty="0"/>
              <a:t>How do differing efgartigimod regimens compare?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5A481-972C-132C-BC81-3A16B9C844DE}"/>
              </a:ext>
            </a:extLst>
          </p:cNvPr>
          <p:cNvSpPr txBox="1"/>
          <p:nvPr/>
        </p:nvSpPr>
        <p:spPr>
          <a:xfrm>
            <a:off x="0" y="4134186"/>
            <a:ext cx="5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FcRn</a:t>
            </a:r>
            <a:r>
              <a:rPr lang="en-US" sz="900" dirty="0"/>
              <a:t>: neonatal Fc receptor</a:t>
            </a:r>
          </a:p>
          <a:p>
            <a:r>
              <a:rPr lang="en-US" sz="900" dirty="0"/>
              <a:t>gMG: generalized Myasthenia Gravis</a:t>
            </a:r>
          </a:p>
        </p:txBody>
      </p:sp>
    </p:spTree>
    <p:extLst>
      <p:ext uri="{BB962C8B-B14F-4D97-AF65-F5344CB8AC3E}">
        <p14:creationId xmlns:p14="http://schemas.microsoft.com/office/powerpoint/2010/main" val="345278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Efgartigimod Regimens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358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  <a:p>
            <a:pPr lvl="1"/>
            <a:r>
              <a:rPr lang="en-US" dirty="0"/>
              <a:t>Phase </a:t>
            </a:r>
            <a:r>
              <a:rPr lang="en-US" dirty="0" err="1"/>
              <a:t>IIIb</a:t>
            </a:r>
            <a:r>
              <a:rPr lang="en-US" dirty="0"/>
              <a:t> study evaluating fixed-cycle to every-other-week (Q2W) efgartigimod</a:t>
            </a:r>
          </a:p>
          <a:p>
            <a:pPr lvl="2"/>
            <a:r>
              <a:rPr lang="en-US" dirty="0"/>
              <a:t>Fixed-cycle regimen: once weekly x 4 </a:t>
            </a:r>
            <a:r>
              <a:rPr lang="en-US" dirty="0" err="1"/>
              <a:t>wks</a:t>
            </a:r>
            <a:r>
              <a:rPr lang="en-US" dirty="0"/>
              <a:t> with 4 </a:t>
            </a:r>
            <a:r>
              <a:rPr lang="en-US" dirty="0" err="1"/>
              <a:t>wks</a:t>
            </a:r>
            <a:r>
              <a:rPr lang="en-US" dirty="0"/>
              <a:t> between cycles</a:t>
            </a:r>
          </a:p>
          <a:p>
            <a:pPr lvl="1"/>
            <a:r>
              <a:rPr lang="en-US" dirty="0"/>
              <a:t>Included adults with anti-</a:t>
            </a:r>
            <a:r>
              <a:rPr lang="en-US" dirty="0" err="1"/>
              <a:t>AChR</a:t>
            </a:r>
            <a:r>
              <a:rPr lang="en-US" dirty="0"/>
              <a:t>+ gMG</a:t>
            </a:r>
          </a:p>
          <a:p>
            <a:pPr lvl="1"/>
            <a:r>
              <a:rPr lang="en-US" dirty="0"/>
              <a:t>Dosed at 10 mg/kg for a 21-week period</a:t>
            </a:r>
          </a:p>
          <a:p>
            <a:pPr lvl="1"/>
            <a:r>
              <a:rPr lang="en-US" dirty="0"/>
              <a:t>Primary outcome</a:t>
            </a:r>
          </a:p>
          <a:p>
            <a:pPr lvl="2"/>
            <a:r>
              <a:rPr lang="en-US" dirty="0"/>
              <a:t>Mean change in MG-ADL score from baseline to week 1-21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96C64-F58A-275D-3337-A92DB3EC6443}"/>
              </a:ext>
            </a:extLst>
          </p:cNvPr>
          <p:cNvSpPr txBox="1"/>
          <p:nvPr/>
        </p:nvSpPr>
        <p:spPr>
          <a:xfrm>
            <a:off x="0" y="4137353"/>
            <a:ext cx="59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AChR</a:t>
            </a:r>
            <a:r>
              <a:rPr lang="en-US" sz="900" dirty="0"/>
              <a:t>+: acetylcholine receptor antibody-positive</a:t>
            </a:r>
          </a:p>
          <a:p>
            <a:r>
              <a:rPr lang="en-US" sz="900" dirty="0"/>
              <a:t>MG-ADL: Myasthenia Gravis Activities of Daily Living</a:t>
            </a:r>
          </a:p>
        </p:txBody>
      </p:sp>
    </p:spTree>
    <p:extLst>
      <p:ext uri="{BB962C8B-B14F-4D97-AF65-F5344CB8AC3E}">
        <p14:creationId xmlns:p14="http://schemas.microsoft.com/office/powerpoint/2010/main" val="97388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Efgartigimod Regimens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Findings</a:t>
            </a:r>
          </a:p>
          <a:p>
            <a:pPr lvl="1"/>
            <a:r>
              <a:rPr lang="en-US" dirty="0"/>
              <a:t>69 patients (fixed-cycle, n=17; Q2W, n=52)</a:t>
            </a:r>
          </a:p>
          <a:p>
            <a:pPr lvl="1"/>
            <a:r>
              <a:rPr lang="en-US" dirty="0"/>
              <a:t>Mean change in MG-ADL from baseline to weeks 1-21</a:t>
            </a:r>
          </a:p>
          <a:p>
            <a:pPr lvl="2"/>
            <a:r>
              <a:rPr lang="en-US" dirty="0"/>
              <a:t>Fixed-cycle: -5.1 (-6.5 to -3.8)</a:t>
            </a:r>
          </a:p>
          <a:p>
            <a:pPr lvl="2"/>
            <a:r>
              <a:rPr lang="en-US" dirty="0"/>
              <a:t>Q2W: -4.6 (-5.4 to -3.8)</a:t>
            </a:r>
          </a:p>
          <a:p>
            <a:pPr lvl="2"/>
            <a:r>
              <a:rPr lang="en-US" dirty="0"/>
              <a:t>Improvements as early as </a:t>
            </a:r>
            <a:r>
              <a:rPr lang="en-US" dirty="0" err="1"/>
              <a:t>wk</a:t>
            </a:r>
            <a:r>
              <a:rPr lang="en-US" dirty="0"/>
              <a:t> 1 (-2.0 [0.4]) in both treatment groups</a:t>
            </a:r>
          </a:p>
          <a:p>
            <a:pPr lvl="1"/>
            <a:r>
              <a:rPr lang="en-US" dirty="0"/>
              <a:t>Achievement of minimal symptom expression</a:t>
            </a:r>
          </a:p>
          <a:p>
            <a:pPr lvl="2"/>
            <a:r>
              <a:rPr lang="en-US" dirty="0"/>
              <a:t>Fixed-cycle: 47.1%</a:t>
            </a:r>
          </a:p>
          <a:p>
            <a:pPr lvl="2"/>
            <a:r>
              <a:rPr lang="en-US" dirty="0"/>
              <a:t>Q2W: 44.2%</a:t>
            </a:r>
          </a:p>
          <a:p>
            <a:pPr lvl="1"/>
            <a:r>
              <a:rPr lang="en-US" dirty="0"/>
              <a:t>Treatment was well-tolerated</a:t>
            </a:r>
          </a:p>
          <a:p>
            <a:pPr lvl="2"/>
            <a:r>
              <a:rPr lang="en-US" dirty="0"/>
              <a:t>Upper respiratory tract infection, headache, COVID-19 common</a:t>
            </a:r>
          </a:p>
        </p:txBody>
      </p:sp>
    </p:spTree>
    <p:extLst>
      <p:ext uri="{BB962C8B-B14F-4D97-AF65-F5344CB8AC3E}">
        <p14:creationId xmlns:p14="http://schemas.microsoft.com/office/powerpoint/2010/main" val="326581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Efgartigimod Regimens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882696"/>
          </a:xfrm>
        </p:spPr>
        <p:txBody>
          <a:bodyPr>
            <a:normAutofit/>
          </a:bodyPr>
          <a:lstStyle/>
          <a:p>
            <a:r>
              <a:rPr lang="en-US" dirty="0"/>
              <a:t>Faculty Commentary</a:t>
            </a:r>
          </a:p>
          <a:p>
            <a:pPr lvl="1"/>
            <a:r>
              <a:rPr lang="en-US" dirty="0"/>
              <a:t>Flexibility in efgartigimod dosing based on patient response to treatment</a:t>
            </a:r>
          </a:p>
          <a:p>
            <a:pPr lvl="1"/>
            <a:r>
              <a:rPr lang="en-US" dirty="0"/>
              <a:t>Return of symptoms following the off period with Q2W dosing</a:t>
            </a:r>
          </a:p>
          <a:p>
            <a:pPr lvl="1"/>
            <a:r>
              <a:rPr lang="en-US" dirty="0"/>
              <a:t>Payer approval remains to be determined</a:t>
            </a:r>
          </a:p>
          <a:p>
            <a:pPr lvl="1"/>
            <a:r>
              <a:rPr lang="en-US" dirty="0"/>
              <a:t>Optimal efgartigimod dosing regimen unclear</a:t>
            </a:r>
          </a:p>
        </p:txBody>
      </p:sp>
    </p:spTree>
    <p:extLst>
      <p:ext uri="{BB962C8B-B14F-4D97-AF65-F5344CB8AC3E}">
        <p14:creationId xmlns:p14="http://schemas.microsoft.com/office/powerpoint/2010/main" val="426377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C513-7C6C-3ACB-0905-5DACD6B4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9359"/>
            <a:ext cx="6858000" cy="23631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Concomitant Corticosteroid Use in Ravulizumab in Adults with Anti-Acetylcholine Receptor Positive Generalized Myasthenia Gravis: Phase 3 CHAMPION-MG Open-Label Extension Final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6A5CC-4ECA-75D3-DE61-123BD8E5E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Nicolle M, et al.</a:t>
            </a:r>
          </a:p>
        </p:txBody>
      </p:sp>
    </p:spTree>
    <p:extLst>
      <p:ext uri="{BB962C8B-B14F-4D97-AF65-F5344CB8AC3E}">
        <p14:creationId xmlns:p14="http://schemas.microsoft.com/office/powerpoint/2010/main" val="59556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9E4B-80A5-EB10-70C7-486947EF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Corticosteroid Use with Ravulizumab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9687-A1A7-05D1-AF06-484285FE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78684"/>
          </a:xfrm>
        </p:spPr>
        <p:txBody>
          <a:bodyPr>
            <a:normAutofit/>
          </a:bodyPr>
          <a:lstStyle/>
          <a:p>
            <a:r>
              <a:rPr lang="en-US" dirty="0"/>
              <a:t>Adverse effects associated with long-term CS use</a:t>
            </a:r>
          </a:p>
          <a:p>
            <a:r>
              <a:rPr lang="en-US" dirty="0"/>
              <a:t>Complement C5 inhibitor therapies approved for treatment of </a:t>
            </a:r>
            <a:r>
              <a:rPr lang="en-US" dirty="0" err="1"/>
              <a:t>AChR</a:t>
            </a:r>
            <a:r>
              <a:rPr lang="en-US" dirty="0"/>
              <a:t>+ gMG</a:t>
            </a:r>
          </a:p>
          <a:p>
            <a:r>
              <a:rPr lang="en-US" dirty="0"/>
              <a:t>What is the influence of complement-based therapies on concomitant CS use?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C8565-5E40-F833-3DF0-7E429E0526BF}"/>
              </a:ext>
            </a:extLst>
          </p:cNvPr>
          <p:cNvSpPr txBox="1"/>
          <p:nvPr/>
        </p:nvSpPr>
        <p:spPr>
          <a:xfrm>
            <a:off x="0" y="4275853"/>
            <a:ext cx="5976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CS: corticosteroid</a:t>
            </a:r>
          </a:p>
        </p:txBody>
      </p:sp>
    </p:spTree>
    <p:extLst>
      <p:ext uri="{BB962C8B-B14F-4D97-AF65-F5344CB8AC3E}">
        <p14:creationId xmlns:p14="http://schemas.microsoft.com/office/powerpoint/2010/main" val="364740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1030</Words>
  <Application>Microsoft Office PowerPoint</Application>
  <PresentationFormat>On-screen Show (16:9)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Myasthenia Gravis</vt:lpstr>
      <vt:lpstr>Cyclic and Every-Other-Week Dosing of Intravenous Efgartigimod for Generalized Myasthenia Gravis: Part A of ADAPT-NXT</vt:lpstr>
      <vt:lpstr>Comparing Efgartigimod Regimens</vt:lpstr>
      <vt:lpstr>Comparing Efgartigimod Regimens</vt:lpstr>
      <vt:lpstr>Comparing Efgartigimod Regimens</vt:lpstr>
      <vt:lpstr>Comparing Efgartigimod Regimens</vt:lpstr>
      <vt:lpstr>Concomitant Corticosteroid Use in Ravulizumab in Adults with Anti-Acetylcholine Receptor Positive Generalized Myasthenia Gravis: Phase 3 CHAMPION-MG Open-Label Extension Final Results</vt:lpstr>
      <vt:lpstr>Corticosteroid Use with Ravulizumab</vt:lpstr>
      <vt:lpstr>Corticosteroid Use with Ravulizumab</vt:lpstr>
      <vt:lpstr>Corticosteroid Use with Ravulizumab</vt:lpstr>
      <vt:lpstr>Corticosteroid Use with Ravulizumab</vt:lpstr>
      <vt:lpstr>Efficacy and Safety of Nipocalimab in Patients with Generalized Myasthenia Gravis: Topline Results from the Double-Blind, Placebo-Controlled, Randomized Phase III VIVACITY-MG3 Study</vt:lpstr>
      <vt:lpstr>Nipocalimab </vt:lpstr>
      <vt:lpstr>Nipocalimab</vt:lpstr>
      <vt:lpstr>Nipocalimab</vt:lpstr>
      <vt:lpstr>Nipocalimab</vt:lpstr>
      <vt:lpstr>Nipocalimab</vt:lpstr>
      <vt:lpstr>Long-Term Safety and Efficacy of Zilucoplan in Generalized Myasthenia Gravis: 120-Week Interim Analysis of RAISE-XT</vt:lpstr>
      <vt:lpstr>Long-Term Use of Zilucoplan</vt:lpstr>
      <vt:lpstr>Long-Term Use of Zilucoplan</vt:lpstr>
      <vt:lpstr>Long-Term Use of Zilucoplan</vt:lpstr>
      <vt:lpstr>Long-Term Use of Zilucoplan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13</cp:revision>
  <dcterms:created xsi:type="dcterms:W3CDTF">2023-03-07T03:49:22Z</dcterms:created>
  <dcterms:modified xsi:type="dcterms:W3CDTF">2024-11-20T17:35:19Z</dcterms:modified>
</cp:coreProperties>
</file>