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7" r:id="rId2"/>
    <p:sldId id="322" r:id="rId3"/>
    <p:sldId id="303" r:id="rId4"/>
    <p:sldId id="304" r:id="rId5"/>
    <p:sldId id="305" r:id="rId6"/>
    <p:sldId id="261" r:id="rId7"/>
    <p:sldId id="323" r:id="rId8"/>
    <p:sldId id="262" r:id="rId9"/>
    <p:sldId id="309" r:id="rId10"/>
    <p:sldId id="263" r:id="rId11"/>
    <p:sldId id="310" r:id="rId12"/>
    <p:sldId id="327" r:id="rId13"/>
    <p:sldId id="311" r:id="rId14"/>
    <p:sldId id="267" r:id="rId15"/>
    <p:sldId id="306" r:id="rId16"/>
    <p:sldId id="302" r:id="rId17"/>
    <p:sldId id="324" r:id="rId18"/>
    <p:sldId id="268" r:id="rId19"/>
    <p:sldId id="269" r:id="rId20"/>
    <p:sldId id="307" r:id="rId21"/>
    <p:sldId id="272" r:id="rId22"/>
    <p:sldId id="312" r:id="rId23"/>
    <p:sldId id="316" r:id="rId24"/>
    <p:sldId id="273" r:id="rId25"/>
    <p:sldId id="274" r:id="rId26"/>
    <p:sldId id="319" r:id="rId27"/>
    <p:sldId id="317" r:id="rId28"/>
    <p:sldId id="321" r:id="rId29"/>
    <p:sldId id="289" r:id="rId30"/>
    <p:sldId id="284" r:id="rId31"/>
    <p:sldId id="277" r:id="rId32"/>
    <p:sldId id="283" r:id="rId33"/>
    <p:sldId id="285" r:id="rId34"/>
    <p:sldId id="286" r:id="rId35"/>
    <p:sldId id="287" r:id="rId36"/>
    <p:sldId id="308" r:id="rId37"/>
    <p:sldId id="301" r:id="rId38"/>
    <p:sldId id="325" r:id="rId39"/>
    <p:sldId id="290" r:id="rId40"/>
    <p:sldId id="292" r:id="rId41"/>
    <p:sldId id="294" r:id="rId42"/>
    <p:sldId id="293" r:id="rId43"/>
    <p:sldId id="320" r:id="rId44"/>
    <p:sldId id="291" r:id="rId45"/>
    <p:sldId id="295" r:id="rId46"/>
    <p:sldId id="296" r:id="rId47"/>
    <p:sldId id="300" r:id="rId48"/>
    <p:sldId id="326" r:id="rId49"/>
    <p:sldId id="297" r:id="rId50"/>
    <p:sldId id="315"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B4BD14-E4FF-4239-A2D6-44BBBAFDEDA0}">
          <p14:sldIdLst>
            <p14:sldId id="257"/>
          </p14:sldIdLst>
        </p14:section>
        <p14:section name="Introduction" id="{1188A685-0D46-4210-A679-705A491F41AD}">
          <p14:sldIdLst>
            <p14:sldId id="322"/>
            <p14:sldId id="303"/>
            <p14:sldId id="304"/>
            <p14:sldId id="305"/>
            <p14:sldId id="261"/>
          </p14:sldIdLst>
        </p14:section>
        <p14:section name="Diagnosis and Monitoring" id="{B6C39DDC-67D1-4CA5-9E04-2616DC19A0AD}">
          <p14:sldIdLst>
            <p14:sldId id="323"/>
            <p14:sldId id="262"/>
            <p14:sldId id="309"/>
            <p14:sldId id="263"/>
            <p14:sldId id="310"/>
          </p14:sldIdLst>
        </p14:section>
        <p14:section name="Treatment Overview" id="{428B8A20-6808-4AC2-BAD7-A9DD8B79A12E}">
          <p14:sldIdLst>
            <p14:sldId id="327"/>
            <p14:sldId id="311"/>
            <p14:sldId id="267"/>
            <p14:sldId id="306"/>
            <p14:sldId id="302"/>
          </p14:sldIdLst>
        </p14:section>
        <p14:section name="Current Treatment Options" id="{DDD7D686-E4C0-4074-8841-B559C0053AAB}">
          <p14:sldIdLst>
            <p14:sldId id="324"/>
            <p14:sldId id="268"/>
            <p14:sldId id="269"/>
            <p14:sldId id="307"/>
            <p14:sldId id="272"/>
            <p14:sldId id="312"/>
            <p14:sldId id="316"/>
            <p14:sldId id="273"/>
            <p14:sldId id="274"/>
            <p14:sldId id="319"/>
            <p14:sldId id="317"/>
            <p14:sldId id="321"/>
            <p14:sldId id="289"/>
            <p14:sldId id="284"/>
            <p14:sldId id="277"/>
            <p14:sldId id="283"/>
            <p14:sldId id="285"/>
            <p14:sldId id="286"/>
            <p14:sldId id="287"/>
            <p14:sldId id="308"/>
            <p14:sldId id="301"/>
          </p14:sldIdLst>
        </p14:section>
        <p14:section name="Investigational Therapies" id="{7C903742-61B7-4728-8D30-C9ECB935C7C8}">
          <p14:sldIdLst>
            <p14:sldId id="325"/>
            <p14:sldId id="290"/>
            <p14:sldId id="292"/>
            <p14:sldId id="294"/>
            <p14:sldId id="293"/>
            <p14:sldId id="320"/>
            <p14:sldId id="291"/>
            <p14:sldId id="295"/>
            <p14:sldId id="296"/>
            <p14:sldId id="300"/>
          </p14:sldIdLst>
        </p14:section>
        <p14:section name="Interprofessional Patient Care" id="{29326862-0C30-421C-B913-ACF0AC088438}">
          <p14:sldIdLst>
            <p14:sldId id="326"/>
            <p14:sldId id="297"/>
            <p14:sldId id="3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8F8A2B-0916-286C-C03C-6DE1490353FE}" name="Gregory Scott, PharmD, RPh" initials="GS" userId="S::gscott@annenberg.net::a1d2e09a-5d42-406a-bca9-a2cb80190ea7" providerId="AD"/>
  <p188:author id="{6C449340-6010-C520-1BC8-7AFCB6654880}" name="Tim Drake" initials="TD" userId="S::Tim.Drake@imail.org::6620c4e3-4520-4270-823a-92838505fbe8" providerId="AD"/>
  <p188:author id="{98800555-23FE-FB67-1EB1-5A551B4CC95A}" name="Gregory Scott" initials="GS" userId="3ce193bdb26424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8" autoAdjust="0"/>
    <p:restoredTop sz="91527" autoAdjust="0"/>
  </p:normalViewPr>
  <p:slideViewPr>
    <p:cSldViewPr snapToGrid="0">
      <p:cViewPr varScale="1">
        <p:scale>
          <a:sx n="130" d="100"/>
          <a:sy n="130" d="100"/>
        </p:scale>
        <p:origin x="684" y="114"/>
      </p:cViewPr>
      <p:guideLst/>
    </p:cSldViewPr>
  </p:slideViewPr>
  <p:notesTextViewPr>
    <p:cViewPr>
      <p:scale>
        <a:sx n="1" d="1"/>
        <a:sy n="1" d="1"/>
      </p:scale>
      <p:origin x="0" y="0"/>
    </p:cViewPr>
  </p:notesTextViewPr>
  <p:sorterViewPr>
    <p:cViewPr>
      <p:scale>
        <a:sx n="150" d="100"/>
        <a:sy n="150" d="100"/>
      </p:scale>
      <p:origin x="0" y="-10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Elafibranor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Adverse Event</c:v>
                </c:pt>
                <c:pt idx="1">
                  <c:v>Abdominal Pain</c:v>
                </c:pt>
                <c:pt idx="2">
                  <c:v>Diarrhea</c:v>
                </c:pt>
                <c:pt idx="3">
                  <c:v>Nausea</c:v>
                </c:pt>
                <c:pt idx="4">
                  <c:v>Vomiting</c:v>
                </c:pt>
              </c:strCache>
            </c:strRef>
          </c:cat>
          <c:val>
            <c:numRef>
              <c:f>Sheet1!$B$2:$B$6</c:f>
              <c:numCache>
                <c:formatCode>General</c:formatCode>
                <c:ptCount val="5"/>
                <c:pt idx="0">
                  <c:v>96</c:v>
                </c:pt>
                <c:pt idx="1">
                  <c:v>11</c:v>
                </c:pt>
                <c:pt idx="2">
                  <c:v>11</c:v>
                </c:pt>
                <c:pt idx="3">
                  <c:v>11</c:v>
                </c:pt>
                <c:pt idx="4">
                  <c:v>11</c:v>
                </c:pt>
              </c:numCache>
            </c:numRef>
          </c:val>
          <c:extLst>
            <c:ext xmlns:c16="http://schemas.microsoft.com/office/drawing/2014/chart" uri="{C3380CC4-5D6E-409C-BE32-E72D297353CC}">
              <c16:uniqueId val="{00000000-DF84-44B4-AEDA-4BA4D00D74CB}"/>
            </c:ext>
          </c:extLst>
        </c:ser>
        <c:ser>
          <c:idx val="1"/>
          <c:order val="1"/>
          <c:tx>
            <c:strRef>
              <c:f>Sheet1!$C$1</c:f>
              <c:strCache>
                <c:ptCount val="1"/>
                <c:pt idx="0">
                  <c:v>Placebo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Adverse Event</c:v>
                </c:pt>
                <c:pt idx="1">
                  <c:v>Abdominal Pain</c:v>
                </c:pt>
                <c:pt idx="2">
                  <c:v>Diarrhea</c:v>
                </c:pt>
                <c:pt idx="3">
                  <c:v>Nausea</c:v>
                </c:pt>
                <c:pt idx="4">
                  <c:v>Vomiting</c:v>
                </c:pt>
              </c:strCache>
            </c:strRef>
          </c:cat>
          <c:val>
            <c:numRef>
              <c:f>Sheet1!$C$2:$C$6</c:f>
              <c:numCache>
                <c:formatCode>General</c:formatCode>
                <c:ptCount val="5"/>
                <c:pt idx="0">
                  <c:v>91</c:v>
                </c:pt>
                <c:pt idx="1">
                  <c:v>6</c:v>
                </c:pt>
                <c:pt idx="2">
                  <c:v>9</c:v>
                </c:pt>
                <c:pt idx="3">
                  <c:v>6</c:v>
                </c:pt>
                <c:pt idx="4">
                  <c:v>2</c:v>
                </c:pt>
              </c:numCache>
            </c:numRef>
          </c:val>
          <c:extLst>
            <c:ext xmlns:c16="http://schemas.microsoft.com/office/drawing/2014/chart" uri="{C3380CC4-5D6E-409C-BE32-E72D297353CC}">
              <c16:uniqueId val="{00000001-DF84-44B4-AEDA-4BA4D00D74CB}"/>
            </c:ext>
          </c:extLst>
        </c:ser>
        <c:dLbls>
          <c:dLblPos val="outEnd"/>
          <c:showLegendKey val="0"/>
          <c:showVal val="1"/>
          <c:showCatName val="0"/>
          <c:showSerName val="0"/>
          <c:showPercent val="0"/>
          <c:showBubbleSize val="0"/>
        </c:dLbls>
        <c:gapWidth val="219"/>
        <c:overlap val="-27"/>
        <c:axId val="2104907728"/>
        <c:axId val="2104904448"/>
      </c:barChart>
      <c:catAx>
        <c:axId val="21049077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4904448"/>
        <c:crosses val="autoZero"/>
        <c:auto val="1"/>
        <c:lblAlgn val="ctr"/>
        <c:lblOffset val="100"/>
        <c:noMultiLvlLbl val="0"/>
      </c:catAx>
      <c:valAx>
        <c:axId val="21049044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a:t>
                </a:r>
                <a:r>
                  <a:rPr lang="en-US" baseline="0" dirty="0"/>
                  <a:t> of Patients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490772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FEC80-EB31-49F6-8235-BF57DFFCB2F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C69C8C4-FDC0-45BD-A272-2553669647A9}">
      <dgm:prSet phldrT="[Text]"/>
      <dgm:spPr/>
      <dgm:t>
        <a:bodyPr/>
        <a:lstStyle/>
        <a:p>
          <a:pPr>
            <a:lnSpc>
              <a:spcPct val="100000"/>
            </a:lnSpc>
            <a:spcAft>
              <a:spcPts val="0"/>
            </a:spcAft>
          </a:pPr>
          <a:r>
            <a:rPr lang="en-US" dirty="0"/>
            <a:t>Ameliorate itch symptoms</a:t>
          </a:r>
        </a:p>
      </dgm:t>
    </dgm:pt>
    <dgm:pt modelId="{A9399222-DE52-4012-808B-F464FED63C91}" type="parTrans" cxnId="{6E083167-40BB-4C85-834E-4AA6A38DCA62}">
      <dgm:prSet/>
      <dgm:spPr/>
      <dgm:t>
        <a:bodyPr/>
        <a:lstStyle/>
        <a:p>
          <a:endParaRPr lang="en-US"/>
        </a:p>
      </dgm:t>
    </dgm:pt>
    <dgm:pt modelId="{6E2591F1-13AB-4CAC-914B-6CAB215ED81F}" type="sibTrans" cxnId="{6E083167-40BB-4C85-834E-4AA6A38DCA62}">
      <dgm:prSet/>
      <dgm:spPr/>
      <dgm:t>
        <a:bodyPr/>
        <a:lstStyle/>
        <a:p>
          <a:endParaRPr lang="en-US"/>
        </a:p>
      </dgm:t>
    </dgm:pt>
    <dgm:pt modelId="{90456344-0891-44A4-84CB-B904B4153362}">
      <dgm:prSet phldrT="[Text]"/>
      <dgm:spPr>
        <a:solidFill>
          <a:schemeClr val="accent6"/>
        </a:solidFill>
      </dgm:spPr>
      <dgm:t>
        <a:bodyPr/>
        <a:lstStyle/>
        <a:p>
          <a:r>
            <a:rPr lang="en-US" dirty="0"/>
            <a:t>Minimize treatment-related adverse events</a:t>
          </a:r>
        </a:p>
      </dgm:t>
    </dgm:pt>
    <dgm:pt modelId="{364207D3-C8C3-4428-BE70-C7EDA85C3208}" type="parTrans" cxnId="{A94BE22C-2F8A-4D16-83C0-B1CF7205790D}">
      <dgm:prSet/>
      <dgm:spPr/>
      <dgm:t>
        <a:bodyPr/>
        <a:lstStyle/>
        <a:p>
          <a:endParaRPr lang="en-US"/>
        </a:p>
      </dgm:t>
    </dgm:pt>
    <dgm:pt modelId="{2BE09ED0-D701-4AD1-9A06-7AC8DA53068E}" type="sibTrans" cxnId="{A94BE22C-2F8A-4D16-83C0-B1CF7205790D}">
      <dgm:prSet/>
      <dgm:spPr/>
      <dgm:t>
        <a:bodyPr/>
        <a:lstStyle/>
        <a:p>
          <a:endParaRPr lang="en-US"/>
        </a:p>
      </dgm:t>
    </dgm:pt>
    <dgm:pt modelId="{F6AFCC57-4FBC-4C4C-9BD0-6BB71813C6A6}">
      <dgm:prSet phldrT="[Text]"/>
      <dgm:spPr>
        <a:solidFill>
          <a:schemeClr val="accent2"/>
        </a:solidFill>
      </dgm:spPr>
      <dgm:t>
        <a:bodyPr/>
        <a:lstStyle/>
        <a:p>
          <a:r>
            <a:rPr lang="en-US" dirty="0"/>
            <a:t>Prevent PBC disease progression</a:t>
          </a:r>
        </a:p>
      </dgm:t>
    </dgm:pt>
    <dgm:pt modelId="{044DF329-FDED-411C-9F7A-FBD8A292858D}" type="parTrans" cxnId="{7D12AFD5-E560-4E0B-A674-F6FD35369ABC}">
      <dgm:prSet/>
      <dgm:spPr/>
      <dgm:t>
        <a:bodyPr/>
        <a:lstStyle/>
        <a:p>
          <a:endParaRPr lang="en-US"/>
        </a:p>
      </dgm:t>
    </dgm:pt>
    <dgm:pt modelId="{257395DB-1392-4700-96F4-E5557B622DEE}" type="sibTrans" cxnId="{7D12AFD5-E560-4E0B-A674-F6FD35369ABC}">
      <dgm:prSet/>
      <dgm:spPr/>
      <dgm:t>
        <a:bodyPr/>
        <a:lstStyle/>
        <a:p>
          <a:endParaRPr lang="en-US"/>
        </a:p>
      </dgm:t>
    </dgm:pt>
    <dgm:pt modelId="{730EBE1A-15D0-4474-9D57-C9BEB3EF8A5C}">
      <dgm:prSet/>
      <dgm:spPr/>
      <dgm:t>
        <a:bodyPr/>
        <a:lstStyle/>
        <a:p>
          <a:pPr>
            <a:lnSpc>
              <a:spcPct val="90000"/>
            </a:lnSpc>
            <a:spcAft>
              <a:spcPct val="15000"/>
            </a:spcAft>
          </a:pPr>
          <a:r>
            <a:rPr lang="en-US" dirty="0"/>
            <a:t>Reduce disease burden</a:t>
          </a:r>
        </a:p>
      </dgm:t>
    </dgm:pt>
    <dgm:pt modelId="{70A22D28-1B5F-48C6-8E98-59BEB839746D}" type="parTrans" cxnId="{44D01A42-844D-4618-9798-5FBC21AE74EE}">
      <dgm:prSet/>
      <dgm:spPr/>
      <dgm:t>
        <a:bodyPr/>
        <a:lstStyle/>
        <a:p>
          <a:endParaRPr lang="en-US"/>
        </a:p>
      </dgm:t>
    </dgm:pt>
    <dgm:pt modelId="{56CDB661-99EF-4B25-8657-B421F1CAA139}" type="sibTrans" cxnId="{44D01A42-844D-4618-9798-5FBC21AE74EE}">
      <dgm:prSet/>
      <dgm:spPr/>
      <dgm:t>
        <a:bodyPr/>
        <a:lstStyle/>
        <a:p>
          <a:endParaRPr lang="en-US"/>
        </a:p>
      </dgm:t>
    </dgm:pt>
    <dgm:pt modelId="{9A43525E-7062-4FB2-A62E-4119374BAD36}">
      <dgm:prSet/>
      <dgm:spPr/>
      <dgm:t>
        <a:bodyPr/>
        <a:lstStyle/>
        <a:p>
          <a:pPr>
            <a:lnSpc>
              <a:spcPct val="90000"/>
            </a:lnSpc>
            <a:spcAft>
              <a:spcPct val="15000"/>
            </a:spcAft>
          </a:pPr>
          <a:r>
            <a:rPr lang="en-US" dirty="0"/>
            <a:t>Improve quality of life</a:t>
          </a:r>
        </a:p>
      </dgm:t>
    </dgm:pt>
    <dgm:pt modelId="{4B59C794-3C44-41CF-B9D7-15956EE6DBA9}" type="parTrans" cxnId="{34132392-2318-497E-B922-195A14821062}">
      <dgm:prSet/>
      <dgm:spPr/>
      <dgm:t>
        <a:bodyPr/>
        <a:lstStyle/>
        <a:p>
          <a:endParaRPr lang="en-US"/>
        </a:p>
      </dgm:t>
    </dgm:pt>
    <dgm:pt modelId="{597A2EF0-CD88-48F0-B967-F83C506BBB1A}" type="sibTrans" cxnId="{34132392-2318-497E-B922-195A14821062}">
      <dgm:prSet/>
      <dgm:spPr/>
      <dgm:t>
        <a:bodyPr/>
        <a:lstStyle/>
        <a:p>
          <a:endParaRPr lang="en-US"/>
        </a:p>
      </dgm:t>
    </dgm:pt>
    <dgm:pt modelId="{DCEC0F4C-0A14-44A3-8445-6C6DB221A9D6}" type="pres">
      <dgm:prSet presAssocID="{1A6FEC80-EB31-49F6-8235-BF57DFFCB2F0}" presName="Name0" presStyleCnt="0">
        <dgm:presLayoutVars>
          <dgm:chMax val="7"/>
          <dgm:chPref val="7"/>
          <dgm:dir/>
        </dgm:presLayoutVars>
      </dgm:prSet>
      <dgm:spPr/>
    </dgm:pt>
    <dgm:pt modelId="{48CF4DA7-12FA-4EC2-B69E-7C741678CBD6}" type="pres">
      <dgm:prSet presAssocID="{1A6FEC80-EB31-49F6-8235-BF57DFFCB2F0}" presName="Name1" presStyleCnt="0"/>
      <dgm:spPr/>
    </dgm:pt>
    <dgm:pt modelId="{8127E133-8022-47AB-A405-092F647EFCE8}" type="pres">
      <dgm:prSet presAssocID="{1A6FEC80-EB31-49F6-8235-BF57DFFCB2F0}" presName="cycle" presStyleCnt="0"/>
      <dgm:spPr/>
    </dgm:pt>
    <dgm:pt modelId="{8E8C5043-E126-44F9-BE59-4BB7CFB85919}" type="pres">
      <dgm:prSet presAssocID="{1A6FEC80-EB31-49F6-8235-BF57DFFCB2F0}" presName="srcNode" presStyleLbl="node1" presStyleIdx="0" presStyleCnt="3"/>
      <dgm:spPr/>
    </dgm:pt>
    <dgm:pt modelId="{6A91E738-A7B7-4AAB-B601-65795785FAD4}" type="pres">
      <dgm:prSet presAssocID="{1A6FEC80-EB31-49F6-8235-BF57DFFCB2F0}" presName="conn" presStyleLbl="parChTrans1D2" presStyleIdx="0" presStyleCnt="1"/>
      <dgm:spPr/>
    </dgm:pt>
    <dgm:pt modelId="{5BFBF40A-DA69-47E3-B6DF-482856DB2B22}" type="pres">
      <dgm:prSet presAssocID="{1A6FEC80-EB31-49F6-8235-BF57DFFCB2F0}" presName="extraNode" presStyleLbl="node1" presStyleIdx="0" presStyleCnt="3"/>
      <dgm:spPr/>
    </dgm:pt>
    <dgm:pt modelId="{CDAE4011-3630-4BD5-995E-FC08DACEC010}" type="pres">
      <dgm:prSet presAssocID="{1A6FEC80-EB31-49F6-8235-BF57DFFCB2F0}" presName="dstNode" presStyleLbl="node1" presStyleIdx="0" presStyleCnt="3"/>
      <dgm:spPr/>
    </dgm:pt>
    <dgm:pt modelId="{B8FEC904-57FE-4794-A33A-8767DFCA2A56}" type="pres">
      <dgm:prSet presAssocID="{5C69C8C4-FDC0-45BD-A272-2553669647A9}" presName="text_1" presStyleLbl="node1" presStyleIdx="0" presStyleCnt="3" custScaleY="133333">
        <dgm:presLayoutVars>
          <dgm:bulletEnabled val="1"/>
        </dgm:presLayoutVars>
      </dgm:prSet>
      <dgm:spPr/>
    </dgm:pt>
    <dgm:pt modelId="{405A440C-0888-4E48-9DFA-D6111F65F027}" type="pres">
      <dgm:prSet presAssocID="{5C69C8C4-FDC0-45BD-A272-2553669647A9}" presName="accent_1" presStyleCnt="0"/>
      <dgm:spPr/>
    </dgm:pt>
    <dgm:pt modelId="{540417E1-8A98-4A6A-8B61-2E817DF9C442}" type="pres">
      <dgm:prSet presAssocID="{5C69C8C4-FDC0-45BD-A272-2553669647A9}" presName="accentRepeatNode" presStyleLbl="solidFgAcc1" presStyleIdx="0" presStyleCnt="3"/>
      <dgm:spPr/>
    </dgm:pt>
    <dgm:pt modelId="{6F480D9B-F33A-4575-8A79-CC697CBDB483}" type="pres">
      <dgm:prSet presAssocID="{90456344-0891-44A4-84CB-B904B4153362}" presName="text_2" presStyleLbl="node1" presStyleIdx="1" presStyleCnt="3" custScaleY="133333">
        <dgm:presLayoutVars>
          <dgm:bulletEnabled val="1"/>
        </dgm:presLayoutVars>
      </dgm:prSet>
      <dgm:spPr/>
    </dgm:pt>
    <dgm:pt modelId="{F1F6E14E-A519-4BAA-A494-9106E37A2B15}" type="pres">
      <dgm:prSet presAssocID="{90456344-0891-44A4-84CB-B904B4153362}" presName="accent_2" presStyleCnt="0"/>
      <dgm:spPr/>
    </dgm:pt>
    <dgm:pt modelId="{24B1B78F-37C9-482F-9AAE-C8AE1716BBA6}" type="pres">
      <dgm:prSet presAssocID="{90456344-0891-44A4-84CB-B904B4153362}" presName="accentRepeatNode" presStyleLbl="solidFgAcc1" presStyleIdx="1" presStyleCnt="3"/>
      <dgm:spPr/>
    </dgm:pt>
    <dgm:pt modelId="{15EC1E3F-0A5F-492E-8829-14F85DC9AB2A}" type="pres">
      <dgm:prSet presAssocID="{F6AFCC57-4FBC-4C4C-9BD0-6BB71813C6A6}" presName="text_3" presStyleLbl="node1" presStyleIdx="2" presStyleCnt="3" custScaleY="133333">
        <dgm:presLayoutVars>
          <dgm:bulletEnabled val="1"/>
        </dgm:presLayoutVars>
      </dgm:prSet>
      <dgm:spPr/>
    </dgm:pt>
    <dgm:pt modelId="{26BD6FB9-B1B0-44EA-9F5C-8E7FC94E19B7}" type="pres">
      <dgm:prSet presAssocID="{F6AFCC57-4FBC-4C4C-9BD0-6BB71813C6A6}" presName="accent_3" presStyleCnt="0"/>
      <dgm:spPr/>
    </dgm:pt>
    <dgm:pt modelId="{B854648D-9DFB-4278-A332-A63D1BC857BE}" type="pres">
      <dgm:prSet presAssocID="{F6AFCC57-4FBC-4C4C-9BD0-6BB71813C6A6}" presName="accentRepeatNode" presStyleLbl="solidFgAcc1" presStyleIdx="2" presStyleCnt="3"/>
      <dgm:spPr/>
    </dgm:pt>
  </dgm:ptLst>
  <dgm:cxnLst>
    <dgm:cxn modelId="{CB843306-ACEF-45C5-A64A-949FA7CFA6DC}" type="presOf" srcId="{90456344-0891-44A4-84CB-B904B4153362}" destId="{6F480D9B-F33A-4575-8A79-CC697CBDB483}" srcOrd="0" destOrd="0" presId="urn:microsoft.com/office/officeart/2008/layout/VerticalCurvedList"/>
    <dgm:cxn modelId="{5F29B312-AFA2-40ED-A8C9-668EF8C96D9C}" type="presOf" srcId="{9A43525E-7062-4FB2-A62E-4119374BAD36}" destId="{B8FEC904-57FE-4794-A33A-8767DFCA2A56}" srcOrd="0" destOrd="2" presId="urn:microsoft.com/office/officeart/2008/layout/VerticalCurvedList"/>
    <dgm:cxn modelId="{A94BE22C-2F8A-4D16-83C0-B1CF7205790D}" srcId="{1A6FEC80-EB31-49F6-8235-BF57DFFCB2F0}" destId="{90456344-0891-44A4-84CB-B904B4153362}" srcOrd="1" destOrd="0" parTransId="{364207D3-C8C3-4428-BE70-C7EDA85C3208}" sibTransId="{2BE09ED0-D701-4AD1-9A06-7AC8DA53068E}"/>
    <dgm:cxn modelId="{44D01A42-844D-4618-9798-5FBC21AE74EE}" srcId="{5C69C8C4-FDC0-45BD-A272-2553669647A9}" destId="{730EBE1A-15D0-4474-9D57-C9BEB3EF8A5C}" srcOrd="0" destOrd="0" parTransId="{70A22D28-1B5F-48C6-8E98-59BEB839746D}" sibTransId="{56CDB661-99EF-4B25-8657-B421F1CAA139}"/>
    <dgm:cxn modelId="{6E083167-40BB-4C85-834E-4AA6A38DCA62}" srcId="{1A6FEC80-EB31-49F6-8235-BF57DFFCB2F0}" destId="{5C69C8C4-FDC0-45BD-A272-2553669647A9}" srcOrd="0" destOrd="0" parTransId="{A9399222-DE52-4012-808B-F464FED63C91}" sibTransId="{6E2591F1-13AB-4CAC-914B-6CAB215ED81F}"/>
    <dgm:cxn modelId="{34132392-2318-497E-B922-195A14821062}" srcId="{5C69C8C4-FDC0-45BD-A272-2553669647A9}" destId="{9A43525E-7062-4FB2-A62E-4119374BAD36}" srcOrd="1" destOrd="0" parTransId="{4B59C794-3C44-41CF-B9D7-15956EE6DBA9}" sibTransId="{597A2EF0-CD88-48F0-B967-F83C506BBB1A}"/>
    <dgm:cxn modelId="{2584039C-73FA-4119-BA62-7F6C062F7606}" type="presOf" srcId="{1A6FEC80-EB31-49F6-8235-BF57DFFCB2F0}" destId="{DCEC0F4C-0A14-44A3-8445-6C6DB221A9D6}" srcOrd="0" destOrd="0" presId="urn:microsoft.com/office/officeart/2008/layout/VerticalCurvedList"/>
    <dgm:cxn modelId="{83ECEAA5-5215-4D1F-80F0-642E9106D43A}" type="presOf" srcId="{F6AFCC57-4FBC-4C4C-9BD0-6BB71813C6A6}" destId="{15EC1E3F-0A5F-492E-8829-14F85DC9AB2A}" srcOrd="0" destOrd="0" presId="urn:microsoft.com/office/officeart/2008/layout/VerticalCurvedList"/>
    <dgm:cxn modelId="{7D12AFD5-E560-4E0B-A674-F6FD35369ABC}" srcId="{1A6FEC80-EB31-49F6-8235-BF57DFFCB2F0}" destId="{F6AFCC57-4FBC-4C4C-9BD0-6BB71813C6A6}" srcOrd="2" destOrd="0" parTransId="{044DF329-FDED-411C-9F7A-FBD8A292858D}" sibTransId="{257395DB-1392-4700-96F4-E5557B622DEE}"/>
    <dgm:cxn modelId="{50EA25E5-7AD2-4DCF-9A3C-E94918A0119B}" type="presOf" srcId="{56CDB661-99EF-4B25-8657-B421F1CAA139}" destId="{6A91E738-A7B7-4AAB-B601-65795785FAD4}" srcOrd="0" destOrd="0" presId="urn:microsoft.com/office/officeart/2008/layout/VerticalCurvedList"/>
    <dgm:cxn modelId="{54D195EF-7622-48DC-84F1-D57C812964EE}" type="presOf" srcId="{730EBE1A-15D0-4474-9D57-C9BEB3EF8A5C}" destId="{B8FEC904-57FE-4794-A33A-8767DFCA2A56}" srcOrd="0" destOrd="1" presId="urn:microsoft.com/office/officeart/2008/layout/VerticalCurvedList"/>
    <dgm:cxn modelId="{5211F2FC-6873-4136-BF38-BD8FCAD137F6}" type="presOf" srcId="{5C69C8C4-FDC0-45BD-A272-2553669647A9}" destId="{B8FEC904-57FE-4794-A33A-8767DFCA2A56}" srcOrd="0" destOrd="0" presId="urn:microsoft.com/office/officeart/2008/layout/VerticalCurvedList"/>
    <dgm:cxn modelId="{761036D6-25FB-4D29-A983-1EF29DB76F28}" type="presParOf" srcId="{DCEC0F4C-0A14-44A3-8445-6C6DB221A9D6}" destId="{48CF4DA7-12FA-4EC2-B69E-7C741678CBD6}" srcOrd="0" destOrd="0" presId="urn:microsoft.com/office/officeart/2008/layout/VerticalCurvedList"/>
    <dgm:cxn modelId="{1ED97A90-83D6-455C-AA1A-B8A4AB24B2F2}" type="presParOf" srcId="{48CF4DA7-12FA-4EC2-B69E-7C741678CBD6}" destId="{8127E133-8022-47AB-A405-092F647EFCE8}" srcOrd="0" destOrd="0" presId="urn:microsoft.com/office/officeart/2008/layout/VerticalCurvedList"/>
    <dgm:cxn modelId="{9EB12295-8D8A-44CA-94E7-71DE9F29DF93}" type="presParOf" srcId="{8127E133-8022-47AB-A405-092F647EFCE8}" destId="{8E8C5043-E126-44F9-BE59-4BB7CFB85919}" srcOrd="0" destOrd="0" presId="urn:microsoft.com/office/officeart/2008/layout/VerticalCurvedList"/>
    <dgm:cxn modelId="{77EEF79C-B587-4123-848C-CF561B4CDF68}" type="presParOf" srcId="{8127E133-8022-47AB-A405-092F647EFCE8}" destId="{6A91E738-A7B7-4AAB-B601-65795785FAD4}" srcOrd="1" destOrd="0" presId="urn:microsoft.com/office/officeart/2008/layout/VerticalCurvedList"/>
    <dgm:cxn modelId="{DABEAB14-394D-4EAB-87CB-ED0747952DDB}" type="presParOf" srcId="{8127E133-8022-47AB-A405-092F647EFCE8}" destId="{5BFBF40A-DA69-47E3-B6DF-482856DB2B22}" srcOrd="2" destOrd="0" presId="urn:microsoft.com/office/officeart/2008/layout/VerticalCurvedList"/>
    <dgm:cxn modelId="{17B823B3-F6A7-4CD5-BC00-BFF131C30578}" type="presParOf" srcId="{8127E133-8022-47AB-A405-092F647EFCE8}" destId="{CDAE4011-3630-4BD5-995E-FC08DACEC010}" srcOrd="3" destOrd="0" presId="urn:microsoft.com/office/officeart/2008/layout/VerticalCurvedList"/>
    <dgm:cxn modelId="{2D099FF1-E8F7-423F-A9A6-230155AB0627}" type="presParOf" srcId="{48CF4DA7-12FA-4EC2-B69E-7C741678CBD6}" destId="{B8FEC904-57FE-4794-A33A-8767DFCA2A56}" srcOrd="1" destOrd="0" presId="urn:microsoft.com/office/officeart/2008/layout/VerticalCurvedList"/>
    <dgm:cxn modelId="{DD4B1776-5E2A-49DF-B7DD-68A9EFD860D8}" type="presParOf" srcId="{48CF4DA7-12FA-4EC2-B69E-7C741678CBD6}" destId="{405A440C-0888-4E48-9DFA-D6111F65F027}" srcOrd="2" destOrd="0" presId="urn:microsoft.com/office/officeart/2008/layout/VerticalCurvedList"/>
    <dgm:cxn modelId="{E59F9AD6-C832-4B6A-8821-94265D1592CA}" type="presParOf" srcId="{405A440C-0888-4E48-9DFA-D6111F65F027}" destId="{540417E1-8A98-4A6A-8B61-2E817DF9C442}" srcOrd="0" destOrd="0" presId="urn:microsoft.com/office/officeart/2008/layout/VerticalCurvedList"/>
    <dgm:cxn modelId="{41517D21-2FA9-4B44-9793-606320C08CE4}" type="presParOf" srcId="{48CF4DA7-12FA-4EC2-B69E-7C741678CBD6}" destId="{6F480D9B-F33A-4575-8A79-CC697CBDB483}" srcOrd="3" destOrd="0" presId="urn:microsoft.com/office/officeart/2008/layout/VerticalCurvedList"/>
    <dgm:cxn modelId="{0D034F06-31AE-467D-9132-3925952241BF}" type="presParOf" srcId="{48CF4DA7-12FA-4EC2-B69E-7C741678CBD6}" destId="{F1F6E14E-A519-4BAA-A494-9106E37A2B15}" srcOrd="4" destOrd="0" presId="urn:microsoft.com/office/officeart/2008/layout/VerticalCurvedList"/>
    <dgm:cxn modelId="{999EA8D8-9199-43CC-B1C4-37446BEF2528}" type="presParOf" srcId="{F1F6E14E-A519-4BAA-A494-9106E37A2B15}" destId="{24B1B78F-37C9-482F-9AAE-C8AE1716BBA6}" srcOrd="0" destOrd="0" presId="urn:microsoft.com/office/officeart/2008/layout/VerticalCurvedList"/>
    <dgm:cxn modelId="{3CBB993B-E98C-4FD0-A902-91219BEB8773}" type="presParOf" srcId="{48CF4DA7-12FA-4EC2-B69E-7C741678CBD6}" destId="{15EC1E3F-0A5F-492E-8829-14F85DC9AB2A}" srcOrd="5" destOrd="0" presId="urn:microsoft.com/office/officeart/2008/layout/VerticalCurvedList"/>
    <dgm:cxn modelId="{7D2641DD-2DA4-47B6-A3E5-CCCF708D8B9D}" type="presParOf" srcId="{48CF4DA7-12FA-4EC2-B69E-7C741678CBD6}" destId="{26BD6FB9-B1B0-44EA-9F5C-8E7FC94E19B7}" srcOrd="6" destOrd="0" presId="urn:microsoft.com/office/officeart/2008/layout/VerticalCurvedList"/>
    <dgm:cxn modelId="{37C700DA-4B19-4340-B458-C54F98485484}" type="presParOf" srcId="{26BD6FB9-B1B0-44EA-9F5C-8E7FC94E19B7}" destId="{B854648D-9DFB-4278-A332-A63D1BC85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1E738-A7B7-4AAB-B601-65795785FAD4}">
      <dsp:nvSpPr>
        <dsp:cNvPr id="0" name=""/>
        <dsp:cNvSpPr/>
      </dsp:nvSpPr>
      <dsp:spPr>
        <a:xfrm>
          <a:off x="-3912278" y="-600717"/>
          <a:ext cx="4662581" cy="4662581"/>
        </a:xfrm>
        <a:prstGeom prst="blockArc">
          <a:avLst>
            <a:gd name="adj1" fmla="val 18900000"/>
            <a:gd name="adj2" fmla="val 2700000"/>
            <a:gd name="adj3" fmla="val 46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FEC904-57FE-4794-A33A-8767DFCA2A56}">
      <dsp:nvSpPr>
        <dsp:cNvPr id="0" name=""/>
        <dsp:cNvSpPr/>
      </dsp:nvSpPr>
      <dsp:spPr>
        <a:xfrm>
          <a:off x="482505" y="230744"/>
          <a:ext cx="7358528" cy="92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57" tIns="53340" rIns="53340" bIns="53340" numCol="1" spcCol="1270" anchor="t" anchorCtr="0">
          <a:noAutofit/>
        </a:bodyPr>
        <a:lstStyle/>
        <a:p>
          <a:pPr marL="0" lvl="0" indent="0" algn="l" defTabSz="933450">
            <a:lnSpc>
              <a:spcPct val="100000"/>
            </a:lnSpc>
            <a:spcBef>
              <a:spcPct val="0"/>
            </a:spcBef>
            <a:spcAft>
              <a:spcPts val="0"/>
            </a:spcAft>
            <a:buNone/>
          </a:pPr>
          <a:r>
            <a:rPr lang="en-US" sz="2100" kern="1200" dirty="0"/>
            <a:t>Ameliorate itch symptoms</a:t>
          </a:r>
        </a:p>
        <a:p>
          <a:pPr marL="171450" lvl="1" indent="-171450" algn="l" defTabSz="711200">
            <a:lnSpc>
              <a:spcPct val="90000"/>
            </a:lnSpc>
            <a:spcBef>
              <a:spcPct val="0"/>
            </a:spcBef>
            <a:spcAft>
              <a:spcPct val="15000"/>
            </a:spcAft>
            <a:buChar char="•"/>
          </a:pPr>
          <a:r>
            <a:rPr lang="en-US" sz="1600" kern="1200" dirty="0"/>
            <a:t>Reduce disease burden</a:t>
          </a:r>
        </a:p>
        <a:p>
          <a:pPr marL="171450" lvl="1" indent="-171450" algn="l" defTabSz="711200">
            <a:lnSpc>
              <a:spcPct val="90000"/>
            </a:lnSpc>
            <a:spcBef>
              <a:spcPct val="0"/>
            </a:spcBef>
            <a:spcAft>
              <a:spcPct val="15000"/>
            </a:spcAft>
            <a:buChar char="•"/>
          </a:pPr>
          <a:r>
            <a:rPr lang="en-US" sz="1600" kern="1200" dirty="0"/>
            <a:t>Improve quality of life</a:t>
          </a:r>
        </a:p>
      </dsp:txBody>
      <dsp:txXfrm>
        <a:off x="482505" y="230744"/>
        <a:ext cx="7358528" cy="922970"/>
      </dsp:txXfrm>
    </dsp:sp>
    <dsp:sp modelId="{540417E1-8A98-4A6A-8B61-2E817DF9C442}">
      <dsp:nvSpPr>
        <dsp:cNvPr id="0" name=""/>
        <dsp:cNvSpPr/>
      </dsp:nvSpPr>
      <dsp:spPr>
        <a:xfrm>
          <a:off x="49862" y="259586"/>
          <a:ext cx="865286" cy="8652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80D9B-F33A-4575-8A79-CC697CBDB483}">
      <dsp:nvSpPr>
        <dsp:cNvPr id="0" name=""/>
        <dsp:cNvSpPr/>
      </dsp:nvSpPr>
      <dsp:spPr>
        <a:xfrm>
          <a:off x="734131" y="1269088"/>
          <a:ext cx="7106903" cy="9229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5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Minimize treatment-related adverse events</a:t>
          </a:r>
        </a:p>
      </dsp:txBody>
      <dsp:txXfrm>
        <a:off x="734131" y="1269088"/>
        <a:ext cx="7106903" cy="922970"/>
      </dsp:txXfrm>
    </dsp:sp>
    <dsp:sp modelId="{24B1B78F-37C9-482F-9AAE-C8AE1716BBA6}">
      <dsp:nvSpPr>
        <dsp:cNvPr id="0" name=""/>
        <dsp:cNvSpPr/>
      </dsp:nvSpPr>
      <dsp:spPr>
        <a:xfrm>
          <a:off x="301487" y="1297930"/>
          <a:ext cx="865286" cy="8652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EC1E3F-0A5F-492E-8829-14F85DC9AB2A}">
      <dsp:nvSpPr>
        <dsp:cNvPr id="0" name=""/>
        <dsp:cNvSpPr/>
      </dsp:nvSpPr>
      <dsp:spPr>
        <a:xfrm>
          <a:off x="482505" y="2307432"/>
          <a:ext cx="7358528" cy="92297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9457"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Prevent PBC disease progression</a:t>
          </a:r>
        </a:p>
      </dsp:txBody>
      <dsp:txXfrm>
        <a:off x="482505" y="2307432"/>
        <a:ext cx="7358528" cy="922970"/>
      </dsp:txXfrm>
    </dsp:sp>
    <dsp:sp modelId="{B854648D-9DFB-4278-A332-A63D1BC857BE}">
      <dsp:nvSpPr>
        <dsp:cNvPr id="0" name=""/>
        <dsp:cNvSpPr/>
      </dsp:nvSpPr>
      <dsp:spPr>
        <a:xfrm>
          <a:off x="49862" y="2336274"/>
          <a:ext cx="865286" cy="8652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9DF6B-BB8E-4F59-AB6C-76601B571693}" type="datetimeFigureOut">
              <a:rPr lang="en-US" smtClean="0"/>
              <a:t>12/26/2024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741A2-9014-4E36-96A8-A7A754E65D19}" type="slidenum">
              <a:rPr lang="en-US" smtClean="0"/>
              <a:t>‹#›</a:t>
            </a:fld>
            <a:endParaRPr lang="en-US" dirty="0"/>
          </a:p>
        </p:txBody>
      </p:sp>
    </p:spTree>
    <p:extLst>
      <p:ext uri="{BB962C8B-B14F-4D97-AF65-F5344CB8AC3E}">
        <p14:creationId xmlns:p14="http://schemas.microsoft.com/office/powerpoint/2010/main" val="51604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741A2-9014-4E36-96A8-A7A754E65D19}" type="slidenum">
              <a:rPr lang="en-US" smtClean="0"/>
              <a:t>3</a:t>
            </a:fld>
            <a:endParaRPr lang="en-US" dirty="0"/>
          </a:p>
        </p:txBody>
      </p:sp>
    </p:spTree>
    <p:extLst>
      <p:ext uri="{BB962C8B-B14F-4D97-AF65-F5344CB8AC3E}">
        <p14:creationId xmlns:p14="http://schemas.microsoft.com/office/powerpoint/2010/main" val="387371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B69C8-7498-4308-99F1-3E6B4858C016}" type="slidenum">
              <a:rPr lang="en-US" smtClean="0"/>
              <a:t>21</a:t>
            </a:fld>
            <a:endParaRPr lang="en-US" dirty="0"/>
          </a:p>
        </p:txBody>
      </p:sp>
    </p:spTree>
    <p:extLst>
      <p:ext uri="{BB962C8B-B14F-4D97-AF65-F5344CB8AC3E}">
        <p14:creationId xmlns:p14="http://schemas.microsoft.com/office/powerpoint/2010/main" val="317837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C49DE-2A10-BA26-2518-5E5AE5EC7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6C9D0-38A6-034F-6560-4359C57B4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81B1D-8654-FB9A-0AB9-21368212D767}"/>
              </a:ext>
            </a:extLst>
          </p:cNvPr>
          <p:cNvSpPr>
            <a:spLocks noGrp="1"/>
          </p:cNvSpPr>
          <p:nvPr>
            <p:ph type="body" idx="1"/>
          </p:nvPr>
        </p:nvSpPr>
        <p:spPr/>
        <p:txBody>
          <a:bodyPr/>
          <a:lstStyle/>
          <a:p>
            <a:r>
              <a:rPr lang="en-US" dirty="0"/>
              <a:t>IBAT controls the reuptake of bile acids from the small intestine into the enterohepatic circulation</a:t>
            </a:r>
          </a:p>
          <a:p>
            <a:r>
              <a:rPr lang="en-US" dirty="0"/>
              <a:t>Inhibition of IBAT results in an increased amount of bile acid in the colon and less in the enterohepatic circulation</a:t>
            </a:r>
          </a:p>
          <a:p>
            <a:endParaRPr lang="en-US" dirty="0"/>
          </a:p>
        </p:txBody>
      </p:sp>
      <p:sp>
        <p:nvSpPr>
          <p:cNvPr id="4" name="Slide Number Placeholder 3">
            <a:extLst>
              <a:ext uri="{FF2B5EF4-FFF2-40B4-BE49-F238E27FC236}">
                <a16:creationId xmlns:a16="http://schemas.microsoft.com/office/drawing/2014/main" id="{3A0A2FB9-4DC5-BF4F-F743-7C863B7B81E6}"/>
              </a:ext>
            </a:extLst>
          </p:cNvPr>
          <p:cNvSpPr>
            <a:spLocks noGrp="1"/>
          </p:cNvSpPr>
          <p:nvPr>
            <p:ph type="sldNum" sz="quarter" idx="5"/>
          </p:nvPr>
        </p:nvSpPr>
        <p:spPr/>
        <p:txBody>
          <a:bodyPr/>
          <a:lstStyle/>
          <a:p>
            <a:fld id="{241B69C8-7498-4308-99F1-3E6B4858C016}" type="slidenum">
              <a:rPr lang="en-US" smtClean="0"/>
              <a:t>28</a:t>
            </a:fld>
            <a:endParaRPr lang="en-US" dirty="0"/>
          </a:p>
        </p:txBody>
      </p:sp>
    </p:spTree>
    <p:extLst>
      <p:ext uri="{BB962C8B-B14F-4D97-AF65-F5344CB8AC3E}">
        <p14:creationId xmlns:p14="http://schemas.microsoft.com/office/powerpoint/2010/main" val="95265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A741A2-9014-4E36-96A8-A7A754E65D19}" type="slidenum">
              <a:rPr lang="en-US" smtClean="0"/>
              <a:t>30</a:t>
            </a:fld>
            <a:endParaRPr lang="en-US" dirty="0"/>
          </a:p>
        </p:txBody>
      </p:sp>
    </p:spTree>
    <p:extLst>
      <p:ext uri="{BB962C8B-B14F-4D97-AF65-F5344CB8AC3E}">
        <p14:creationId xmlns:p14="http://schemas.microsoft.com/office/powerpoint/2010/main" val="157528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B69C8-7498-4308-99F1-3E6B4858C016}" type="slidenum">
              <a:rPr lang="en-US" smtClean="0"/>
              <a:t>49</a:t>
            </a:fld>
            <a:endParaRPr lang="en-US" dirty="0"/>
          </a:p>
        </p:txBody>
      </p:sp>
    </p:spTree>
    <p:extLst>
      <p:ext uri="{BB962C8B-B14F-4D97-AF65-F5344CB8AC3E}">
        <p14:creationId xmlns:p14="http://schemas.microsoft.com/office/powerpoint/2010/main" val="4006657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B69C8-7498-4308-99F1-3E6B4858C016}" type="slidenum">
              <a:rPr lang="en-US" smtClean="0"/>
              <a:t>50</a:t>
            </a:fld>
            <a:endParaRPr lang="en-US" dirty="0"/>
          </a:p>
        </p:txBody>
      </p:sp>
    </p:spTree>
    <p:extLst>
      <p:ext uri="{BB962C8B-B14F-4D97-AF65-F5344CB8AC3E}">
        <p14:creationId xmlns:p14="http://schemas.microsoft.com/office/powerpoint/2010/main" val="420942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p>
        </p:txBody>
      </p:sp>
      <p:sp>
        <p:nvSpPr>
          <p:cNvPr id="4" name="Slide Number Placeholder 3"/>
          <p:cNvSpPr>
            <a:spLocks noGrp="1"/>
          </p:cNvSpPr>
          <p:nvPr>
            <p:ph type="sldNum" sz="quarter" idx="5"/>
          </p:nvPr>
        </p:nvSpPr>
        <p:spPr/>
        <p:txBody>
          <a:bodyPr/>
          <a:lstStyle/>
          <a:p>
            <a:fld id="{59A741A2-9014-4E36-96A8-A7A754E65D19}" type="slidenum">
              <a:rPr lang="en-US" smtClean="0"/>
              <a:t>4</a:t>
            </a:fld>
            <a:endParaRPr lang="en-US" dirty="0"/>
          </a:p>
        </p:txBody>
      </p:sp>
    </p:spTree>
    <p:extLst>
      <p:ext uri="{BB962C8B-B14F-4D97-AF65-F5344CB8AC3E}">
        <p14:creationId xmlns:p14="http://schemas.microsoft.com/office/powerpoint/2010/main" val="332986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don’t like the graphs here – any chance we can only change it to the part from the left? </a:t>
            </a:r>
          </a:p>
        </p:txBody>
      </p:sp>
      <p:sp>
        <p:nvSpPr>
          <p:cNvPr id="4" name="Slide Number Placeholder 3"/>
          <p:cNvSpPr>
            <a:spLocks noGrp="1"/>
          </p:cNvSpPr>
          <p:nvPr>
            <p:ph type="sldNum" sz="quarter" idx="5"/>
          </p:nvPr>
        </p:nvSpPr>
        <p:spPr/>
        <p:txBody>
          <a:bodyPr/>
          <a:lstStyle/>
          <a:p>
            <a:fld id="{59A741A2-9014-4E36-96A8-A7A754E65D19}" type="slidenum">
              <a:rPr lang="en-US" smtClean="0"/>
              <a:t>5</a:t>
            </a:fld>
            <a:endParaRPr lang="en-US" dirty="0"/>
          </a:p>
        </p:txBody>
      </p:sp>
    </p:spTree>
    <p:extLst>
      <p:ext uri="{BB962C8B-B14F-4D97-AF65-F5344CB8AC3E}">
        <p14:creationId xmlns:p14="http://schemas.microsoft.com/office/powerpoint/2010/main" val="419997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fully known and may be multifaceted</a:t>
            </a:r>
          </a:p>
          <a:p>
            <a:r>
              <a:rPr lang="en-US" dirty="0"/>
              <a:t>Presence of cholephilic pruritogens in the enterohepatic circulation</a:t>
            </a:r>
          </a:p>
          <a:p>
            <a:pPr lvl="1"/>
            <a:r>
              <a:rPr lang="en-US" dirty="0"/>
              <a:t>Evidenced by improved pruritus by removing bile contents</a:t>
            </a:r>
          </a:p>
          <a:p>
            <a:pPr lvl="1"/>
            <a:r>
              <a:rPr lang="en-US" dirty="0"/>
              <a:t>The Mas-related G protein-coupled receptor family X4 (MRGPRX4) on sensory neurons that mediate itch can be activated by bile acid subspecies</a:t>
            </a:r>
          </a:p>
          <a:p>
            <a:pPr lvl="1"/>
            <a:r>
              <a:rPr lang="en-US" dirty="0"/>
              <a:t>Obeticholic Acid (OCA), a farnesoid X receptor (FXR) agonist approved to treat PBC, reduces bile acid synthesis and promotes choleresis.  OCA can induce or intensify pruritus</a:t>
            </a:r>
            <a:r>
              <a:rPr lang="en-US" baseline="30000" dirty="0"/>
              <a:t>3</a:t>
            </a:r>
          </a:p>
          <a:p>
            <a:r>
              <a:rPr lang="en-US" dirty="0"/>
              <a:t>Formation, biotransformation, or secretion of potential pruritogens in the liver</a:t>
            </a:r>
          </a:p>
          <a:p>
            <a:pPr lvl="1"/>
            <a:r>
              <a:rPr lang="en-US" dirty="0"/>
              <a:t>Rifampin, which induces hepatic enzymatic activity and is a pregnane X receptor agonist, has been shown to reduce hepatic pruritus</a:t>
            </a:r>
            <a:endParaRPr lang="en-US" baseline="30000" dirty="0"/>
          </a:p>
          <a:p>
            <a:r>
              <a:rPr lang="en-US" dirty="0"/>
              <a:t>Influence of pruritogens on endogenous opioid and serotonin receptors</a:t>
            </a:r>
          </a:p>
          <a:p>
            <a:pPr lvl="1"/>
            <a:r>
              <a:rPr lang="en-US" dirty="0"/>
              <a:t>Mild antipruritic effect in cholestatic pruritus of </a:t>
            </a:r>
            <a:r>
              <a:rPr lang="el-GR" dirty="0"/>
              <a:t>μ</a:t>
            </a:r>
            <a:r>
              <a:rPr lang="en-US" dirty="0"/>
              <a:t>-opioid antagonists, </a:t>
            </a:r>
            <a:r>
              <a:rPr lang="el-GR" dirty="0"/>
              <a:t>κ</a:t>
            </a:r>
            <a:r>
              <a:rPr lang="en-US" dirty="0"/>
              <a:t>-opioid agonists, and selective serotonin reuptake inhibitors (SSRIs)</a:t>
            </a:r>
            <a:endParaRPr lang="en-US" baseline="30000" dirty="0"/>
          </a:p>
          <a:p>
            <a:r>
              <a:rPr lang="en-US" dirty="0"/>
              <a:t>Presence of potential pruritogens in the systemic circulation</a:t>
            </a:r>
          </a:p>
          <a:p>
            <a:pPr lvl="1"/>
            <a:r>
              <a:rPr lang="en-US" dirty="0"/>
              <a:t>Autotaxin (ATX) activity was correlated with itch intensity in patients with PBC</a:t>
            </a:r>
          </a:p>
          <a:p>
            <a:endParaRPr lang="en-US" dirty="0"/>
          </a:p>
        </p:txBody>
      </p:sp>
      <p:sp>
        <p:nvSpPr>
          <p:cNvPr id="4" name="Slide Number Placeholder 3"/>
          <p:cNvSpPr>
            <a:spLocks noGrp="1"/>
          </p:cNvSpPr>
          <p:nvPr>
            <p:ph type="sldNum" sz="quarter" idx="5"/>
          </p:nvPr>
        </p:nvSpPr>
        <p:spPr/>
        <p:txBody>
          <a:bodyPr/>
          <a:lstStyle/>
          <a:p>
            <a:fld id="{241B69C8-7498-4308-99F1-3E6B4858C016}" type="slidenum">
              <a:rPr lang="en-US" smtClean="0"/>
              <a:t>6</a:t>
            </a:fld>
            <a:endParaRPr lang="en-US" dirty="0"/>
          </a:p>
        </p:txBody>
      </p:sp>
    </p:spTree>
    <p:extLst>
      <p:ext uri="{BB962C8B-B14F-4D97-AF65-F5344CB8AC3E}">
        <p14:creationId xmlns:p14="http://schemas.microsoft.com/office/powerpoint/2010/main" val="146922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presents with itch in the extremities involving the palms of the hands and soles of the feet</a:t>
            </a:r>
          </a:p>
          <a:p>
            <a:pPr lvl="1"/>
            <a:r>
              <a:rPr lang="en-US" dirty="0"/>
              <a:t>Can also be generalized</a:t>
            </a:r>
          </a:p>
          <a:p>
            <a:r>
              <a:rPr lang="en-US" dirty="0"/>
              <a:t>Can begin at any stage of PBC and is independent of PBC severity</a:t>
            </a:r>
          </a:p>
          <a:p>
            <a:r>
              <a:rPr lang="en-US" dirty="0"/>
              <a:t>Can wax/wane over the course of the disease</a:t>
            </a:r>
          </a:p>
          <a:p>
            <a:r>
              <a:rPr lang="en-US" dirty="0"/>
              <a:t>Follows a circadian rhythm with a higher intensity in the evening or night hours</a:t>
            </a:r>
          </a:p>
          <a:p>
            <a:r>
              <a:rPr lang="en-US" dirty="0"/>
              <a:t>The skin of patients with PBC-associated pruritus usually does not have any lesions </a:t>
            </a:r>
          </a:p>
          <a:p>
            <a:endParaRPr lang="en-US" dirty="0"/>
          </a:p>
        </p:txBody>
      </p:sp>
      <p:sp>
        <p:nvSpPr>
          <p:cNvPr id="4" name="Slide Number Placeholder 3"/>
          <p:cNvSpPr>
            <a:spLocks noGrp="1"/>
          </p:cNvSpPr>
          <p:nvPr>
            <p:ph type="sldNum" sz="quarter" idx="5"/>
          </p:nvPr>
        </p:nvSpPr>
        <p:spPr/>
        <p:txBody>
          <a:bodyPr/>
          <a:lstStyle/>
          <a:p>
            <a:fld id="{241B69C8-7498-4308-99F1-3E6B4858C016}" type="slidenum">
              <a:rPr lang="en-US" smtClean="0"/>
              <a:t>8</a:t>
            </a:fld>
            <a:endParaRPr lang="en-US" dirty="0"/>
          </a:p>
        </p:txBody>
      </p:sp>
    </p:spTree>
    <p:extLst>
      <p:ext uri="{BB962C8B-B14F-4D97-AF65-F5344CB8AC3E}">
        <p14:creationId xmlns:p14="http://schemas.microsoft.com/office/powerpoint/2010/main" val="273419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this slide? </a:t>
            </a:r>
          </a:p>
        </p:txBody>
      </p:sp>
      <p:sp>
        <p:nvSpPr>
          <p:cNvPr id="4" name="Slide Number Placeholder 3"/>
          <p:cNvSpPr>
            <a:spLocks noGrp="1"/>
          </p:cNvSpPr>
          <p:nvPr>
            <p:ph type="sldNum" sz="quarter" idx="5"/>
          </p:nvPr>
        </p:nvSpPr>
        <p:spPr/>
        <p:txBody>
          <a:bodyPr/>
          <a:lstStyle/>
          <a:p>
            <a:fld id="{59A741A2-9014-4E36-96A8-A7A754E65D19}" type="slidenum">
              <a:rPr lang="en-US" smtClean="0"/>
              <a:t>9</a:t>
            </a:fld>
            <a:endParaRPr lang="en-US" dirty="0"/>
          </a:p>
        </p:txBody>
      </p:sp>
    </p:spTree>
    <p:extLst>
      <p:ext uri="{BB962C8B-B14F-4D97-AF65-F5344CB8AC3E}">
        <p14:creationId xmlns:p14="http://schemas.microsoft.com/office/powerpoint/2010/main" val="279706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slide</a:t>
            </a:r>
          </a:p>
        </p:txBody>
      </p:sp>
      <p:sp>
        <p:nvSpPr>
          <p:cNvPr id="4" name="Slide Number Placeholder 3"/>
          <p:cNvSpPr>
            <a:spLocks noGrp="1"/>
          </p:cNvSpPr>
          <p:nvPr>
            <p:ph type="sldNum" sz="quarter" idx="5"/>
          </p:nvPr>
        </p:nvSpPr>
        <p:spPr/>
        <p:txBody>
          <a:bodyPr/>
          <a:lstStyle/>
          <a:p>
            <a:fld id="{59A741A2-9014-4E36-96A8-A7A754E65D19}" type="slidenum">
              <a:rPr lang="en-US" smtClean="0"/>
              <a:t>14</a:t>
            </a:fld>
            <a:endParaRPr lang="en-US" dirty="0"/>
          </a:p>
        </p:txBody>
      </p:sp>
    </p:spTree>
    <p:extLst>
      <p:ext uri="{BB962C8B-B14F-4D97-AF65-F5344CB8AC3E}">
        <p14:creationId xmlns:p14="http://schemas.microsoft.com/office/powerpoint/2010/main" val="114384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should we include a slide about meds that don’t change disease activity? </a:t>
            </a:r>
          </a:p>
        </p:txBody>
      </p:sp>
      <p:sp>
        <p:nvSpPr>
          <p:cNvPr id="4" name="Slide Number Placeholder 3"/>
          <p:cNvSpPr>
            <a:spLocks noGrp="1"/>
          </p:cNvSpPr>
          <p:nvPr>
            <p:ph type="sldNum" sz="quarter" idx="5"/>
          </p:nvPr>
        </p:nvSpPr>
        <p:spPr/>
        <p:txBody>
          <a:bodyPr/>
          <a:lstStyle/>
          <a:p>
            <a:fld id="{59A741A2-9014-4E36-96A8-A7A754E65D19}" type="slidenum">
              <a:rPr lang="en-US" smtClean="0"/>
              <a:t>15</a:t>
            </a:fld>
            <a:endParaRPr lang="en-US" dirty="0"/>
          </a:p>
        </p:txBody>
      </p:sp>
    </p:spTree>
    <p:extLst>
      <p:ext uri="{BB962C8B-B14F-4D97-AF65-F5344CB8AC3E}">
        <p14:creationId xmlns:p14="http://schemas.microsoft.com/office/powerpoint/2010/main" val="53745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B69C8-7498-4308-99F1-3E6B4858C016}" type="slidenum">
              <a:rPr lang="en-US" smtClean="0"/>
              <a:t>18</a:t>
            </a:fld>
            <a:endParaRPr lang="en-US" dirty="0"/>
          </a:p>
        </p:txBody>
      </p:sp>
    </p:spTree>
    <p:extLst>
      <p:ext uri="{BB962C8B-B14F-4D97-AF65-F5344CB8AC3E}">
        <p14:creationId xmlns:p14="http://schemas.microsoft.com/office/powerpoint/2010/main" val="213325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9203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5336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419702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7273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422065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4991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8333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152092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99615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124776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8444ED-68C9-D04E-884A-9CED8B4D4F80}" type="datetimeFigureOut">
              <a:rPr lang="en-US" smtClean="0"/>
              <a:t>12/26/2024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82974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8444ED-68C9-D04E-884A-9CED8B4D4F80}" type="datetimeFigureOut">
              <a:rPr lang="en-US" smtClean="0"/>
              <a:t>12/26/2024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AB33B9-3454-B04D-AAB4-F2B68E325C42}" type="slidenum">
              <a:rPr lang="en-US" smtClean="0"/>
              <a:t>‹#›</a:t>
            </a:fld>
            <a:endParaRPr lang="en-US" dirty="0"/>
          </a:p>
        </p:txBody>
      </p:sp>
    </p:spTree>
    <p:extLst>
      <p:ext uri="{BB962C8B-B14F-4D97-AF65-F5344CB8AC3E}">
        <p14:creationId xmlns:p14="http://schemas.microsoft.com/office/powerpoint/2010/main" val="3465392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ver.theclinics.com/article/S1089-3261(22)00047-2/fulltext"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nd/4.0/" TargetMode="External"/><Relationship Id="rId4" Type="http://schemas.openxmlformats.org/officeDocument/2006/relationships/hyperlink" Target="https://www.cghjournal.org/article/S1542-3565(23)00110-6/fulltex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ver.theclinics.com/article/S1089-3261(22)00047-2/fulltex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ccessdata.fda.gov/scripts/cder/daf/index.cfm?event=BasicSearch.proces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ccessdata.fda.gov/scripts/cder/daf/index.cfm?event=BasicSearch.proces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hyperlink" Target="https://creativecommons.org/licenses/by/4.0/" TargetMode="External"/><Relationship Id="rId4" Type="http://schemas.openxmlformats.org/officeDocument/2006/relationships/hyperlink" Target="https://www.cghjournal.org/article/S1542-3565(22)01021-7/fulltex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gsk.com/en-gb/media/press-releases/linerixibat-shows-positive-phase-iii-results-in-cholestatic-prurit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ir.mirumpharma.com/news-events/News/news-details/2024/Mirums-Volixibat-Achieves-Positive-Interim-Analyses-in-VANTAGE-PBC-and-VISTAS-PSC-Studies/default.aspx#xd_co_f=NzlmOThkOGYtZGVlMy00Nzk4LTlkNTItZDY1Zjk4YmM1YjVh~"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ir.mirumpharma.com/news-events/News/news-details/2024/Mirums-Volixibat-Achieves-Positive-Interim-Analyses-in-VANTAGE-PBC-and-VISTAS-PSC-Studies/default.aspx#xd_co_f=NzlmOThkOGYtZGVlMy00Nzk4LTlkNTItZDY1Zjk4YmM1YjVh~"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ir.mirumpharma.com/news-events/News/news-details/2024/Mirums-Volixibat-Achieves-Positive-Interim-Analyses-in-VANTAGE-PBC-and-VISTAS-PSC-Studies/default.aspx#xd_co_f=NzlmOThkOGYtZGVlMy00Nzk4LTlkNTItZDY1Zjk4YmM1YjVh~"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s://link.springer.com/article/10.1007/s10620-022-07581-x#change-history"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iver.theclinics.com/article/S1089-3261(22)00047-2/full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edical poster with a human body&#10;&#10;Description automatically generated with medium confidence">
            <a:extLst>
              <a:ext uri="{FF2B5EF4-FFF2-40B4-BE49-F238E27FC236}">
                <a16:creationId xmlns:a16="http://schemas.microsoft.com/office/drawing/2014/main" id="{3EB52CB7-3B71-C5E1-4E2E-2C8CCC059616}"/>
              </a:ext>
            </a:extLst>
          </p:cNvPr>
          <p:cNvPicPr>
            <a:picLocks noChangeAspect="1"/>
          </p:cNvPicPr>
          <p:nvPr/>
        </p:nvPicPr>
        <p:blipFill>
          <a:blip r:embed="rId2"/>
          <a:stretch>
            <a:fillRect/>
          </a:stretch>
        </p:blipFill>
        <p:spPr>
          <a:xfrm>
            <a:off x="5637" y="0"/>
            <a:ext cx="9132726" cy="5143500"/>
          </a:xfrm>
          <a:prstGeom prst="rect">
            <a:avLst/>
          </a:prstGeom>
        </p:spPr>
      </p:pic>
    </p:spTree>
    <p:extLst>
      <p:ext uri="{BB962C8B-B14F-4D97-AF65-F5344CB8AC3E}">
        <p14:creationId xmlns:p14="http://schemas.microsoft.com/office/powerpoint/2010/main" val="9053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19DCB102-9B1B-4AE9-907B-13BC81668416}"/>
              </a:ext>
            </a:extLst>
          </p:cNvPr>
          <p:cNvGrpSpPr>
            <a:grpSpLocks noChangeAspect="1"/>
          </p:cNvGrpSpPr>
          <p:nvPr/>
        </p:nvGrpSpPr>
        <p:grpSpPr bwMode="auto">
          <a:xfrm>
            <a:off x="1277471" y="1092964"/>
            <a:ext cx="5936876" cy="3358408"/>
            <a:chOff x="1427" y="795"/>
            <a:chExt cx="4826" cy="2730"/>
          </a:xfrm>
        </p:grpSpPr>
        <p:sp>
          <p:nvSpPr>
            <p:cNvPr id="7" name="AutoShape 3">
              <a:extLst>
                <a:ext uri="{FF2B5EF4-FFF2-40B4-BE49-F238E27FC236}">
                  <a16:creationId xmlns:a16="http://schemas.microsoft.com/office/drawing/2014/main" id="{387B6D04-0815-468B-B8F5-14F330E2A065}"/>
                </a:ext>
              </a:extLst>
            </p:cNvPr>
            <p:cNvSpPr>
              <a:spLocks noChangeAspect="1" noChangeArrowheads="1" noTextEdit="1"/>
            </p:cNvSpPr>
            <p:nvPr/>
          </p:nvSpPr>
          <p:spPr bwMode="auto">
            <a:xfrm>
              <a:off x="1427" y="795"/>
              <a:ext cx="4826" cy="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a:extLst>
                <a:ext uri="{FF2B5EF4-FFF2-40B4-BE49-F238E27FC236}">
                  <a16:creationId xmlns:a16="http://schemas.microsoft.com/office/drawing/2014/main" id="{DBC255C6-7099-4293-84AE-A1D5C7B70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 y="795"/>
              <a:ext cx="4830"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a:extLst>
              <a:ext uri="{FF2B5EF4-FFF2-40B4-BE49-F238E27FC236}">
                <a16:creationId xmlns:a16="http://schemas.microsoft.com/office/drawing/2014/main" id="{E84049D3-B5E2-4BA4-8DCF-6625FB8E93C7}"/>
              </a:ext>
            </a:extLst>
          </p:cNvPr>
          <p:cNvSpPr>
            <a:spLocks noGrp="1"/>
          </p:cNvSpPr>
          <p:nvPr>
            <p:ph type="title"/>
          </p:nvPr>
        </p:nvSpPr>
        <p:spPr>
          <a:xfrm>
            <a:off x="628650" y="273844"/>
            <a:ext cx="7886700" cy="994172"/>
          </a:xfrm>
        </p:spPr>
        <p:txBody>
          <a:bodyPr/>
          <a:lstStyle/>
          <a:p>
            <a:r>
              <a:rPr lang="en-US" dirty="0"/>
              <a:t>Diagnosis of Pruritus Associated With PBC </a:t>
            </a:r>
          </a:p>
        </p:txBody>
      </p:sp>
      <p:sp>
        <p:nvSpPr>
          <p:cNvPr id="2" name="TextBox 1">
            <a:extLst>
              <a:ext uri="{FF2B5EF4-FFF2-40B4-BE49-F238E27FC236}">
                <a16:creationId xmlns:a16="http://schemas.microsoft.com/office/drawing/2014/main" id="{03328BD6-D789-ECCC-FD32-56D50ABC13AB}"/>
              </a:ext>
            </a:extLst>
          </p:cNvPr>
          <p:cNvSpPr txBox="1"/>
          <p:nvPr/>
        </p:nvSpPr>
        <p:spPr>
          <a:xfrm>
            <a:off x="3121352" y="4534824"/>
            <a:ext cx="5374948" cy="369332"/>
          </a:xfrm>
          <a:prstGeom prst="rect">
            <a:avLst/>
          </a:prstGeom>
          <a:noFill/>
        </p:spPr>
        <p:txBody>
          <a:bodyPr wrap="square" rtlCol="0">
            <a:spAutoFit/>
          </a:bodyPr>
          <a:lstStyle/>
          <a:p>
            <a:r>
              <a:rPr lang="en-US" sz="900" dirty="0"/>
              <a:t>Reproduced without modification from: </a:t>
            </a:r>
            <a:r>
              <a:rPr lang="en-US" sz="900" dirty="0">
                <a:hlinkClick r:id="rId3"/>
              </a:rPr>
              <a:t>Dull MM, et al. </a:t>
            </a:r>
            <a:r>
              <a:rPr lang="en-US" sz="900" i="1" dirty="0">
                <a:hlinkClick r:id="rId3"/>
              </a:rPr>
              <a:t>Clin Liver Dis</a:t>
            </a:r>
            <a:r>
              <a:rPr lang="en-US" sz="900" dirty="0">
                <a:hlinkClick r:id="rId3"/>
              </a:rPr>
              <a:t>. 2022;26(4):727-745 </a:t>
            </a:r>
            <a:r>
              <a:rPr lang="en-US" sz="900" dirty="0"/>
              <a:t>under the terms of Creative Commons license </a:t>
            </a:r>
            <a:r>
              <a:rPr lang="en-US" sz="900" dirty="0">
                <a:hlinkClick r:id="rId4"/>
              </a:rPr>
              <a:t>CC BY 4.0</a:t>
            </a:r>
            <a:r>
              <a:rPr lang="en-US" sz="900" dirty="0"/>
              <a:t>. © The Authors.</a:t>
            </a:r>
          </a:p>
        </p:txBody>
      </p:sp>
    </p:spTree>
    <p:extLst>
      <p:ext uri="{BB962C8B-B14F-4D97-AF65-F5344CB8AC3E}">
        <p14:creationId xmlns:p14="http://schemas.microsoft.com/office/powerpoint/2010/main" val="124867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5787-9B1F-4ED0-84CF-6B15ED93DA11}"/>
              </a:ext>
            </a:extLst>
          </p:cNvPr>
          <p:cNvSpPr>
            <a:spLocks noGrp="1"/>
          </p:cNvSpPr>
          <p:nvPr>
            <p:ph type="title"/>
          </p:nvPr>
        </p:nvSpPr>
        <p:spPr>
          <a:xfrm>
            <a:off x="628650" y="273844"/>
            <a:ext cx="7886700" cy="571445"/>
          </a:xfrm>
        </p:spPr>
        <p:txBody>
          <a:bodyPr/>
          <a:lstStyle/>
          <a:p>
            <a:r>
              <a:rPr lang="en-US" dirty="0"/>
              <a:t>Assessment Tools</a:t>
            </a:r>
          </a:p>
        </p:txBody>
      </p:sp>
      <p:sp>
        <p:nvSpPr>
          <p:cNvPr id="3" name="Content Placeholder 2">
            <a:extLst>
              <a:ext uri="{FF2B5EF4-FFF2-40B4-BE49-F238E27FC236}">
                <a16:creationId xmlns:a16="http://schemas.microsoft.com/office/drawing/2014/main" id="{80B8F30C-AA14-418B-B02C-94FBF6EE885C}"/>
              </a:ext>
            </a:extLst>
          </p:cNvPr>
          <p:cNvSpPr>
            <a:spLocks noGrp="1"/>
          </p:cNvSpPr>
          <p:nvPr>
            <p:ph sz="half" idx="1"/>
          </p:nvPr>
        </p:nvSpPr>
        <p:spPr>
          <a:xfrm>
            <a:off x="628650" y="981803"/>
            <a:ext cx="3886200" cy="3263504"/>
          </a:xfrm>
        </p:spPr>
        <p:txBody>
          <a:bodyPr>
            <a:normAutofit/>
          </a:bodyPr>
          <a:lstStyle/>
          <a:p>
            <a:r>
              <a:rPr lang="en-US" dirty="0"/>
              <a:t>Worst Itch Numerical Rating Scale (WI-NRS)</a:t>
            </a:r>
            <a:r>
              <a:rPr lang="en-US" baseline="30000" dirty="0"/>
              <a:t>1</a:t>
            </a:r>
          </a:p>
          <a:p>
            <a:pPr lvl="1"/>
            <a:r>
              <a:rPr lang="en-US" dirty="0"/>
              <a:t>Scale of 0-10 (over past 7 d)</a:t>
            </a:r>
          </a:p>
          <a:p>
            <a:pPr lvl="2"/>
            <a:r>
              <a:rPr lang="en-US" dirty="0"/>
              <a:t>0 = no itch</a:t>
            </a:r>
          </a:p>
          <a:p>
            <a:pPr lvl="2"/>
            <a:r>
              <a:rPr lang="en-US" dirty="0"/>
              <a:t>10 = unbearable itch</a:t>
            </a:r>
          </a:p>
          <a:p>
            <a:pPr lvl="1"/>
            <a:r>
              <a:rPr lang="en-US" dirty="0"/>
              <a:t>Worst itch:___/10</a:t>
            </a:r>
          </a:p>
          <a:p>
            <a:r>
              <a:rPr lang="en-US" dirty="0"/>
              <a:t>Worst Itch Visual Analog Scale (WI-VAS)</a:t>
            </a:r>
            <a:r>
              <a:rPr lang="en-US" baseline="30000" dirty="0"/>
              <a:t>1,2</a:t>
            </a:r>
          </a:p>
          <a:p>
            <a:pPr lvl="1"/>
            <a:endParaRPr lang="en-US" dirty="0"/>
          </a:p>
          <a:p>
            <a:pPr marL="342900" lvl="1" indent="0">
              <a:buNone/>
            </a:pPr>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EEDE5F06-2C61-D315-8301-8299B818CA30}"/>
              </a:ext>
            </a:extLst>
          </p:cNvPr>
          <p:cNvSpPr>
            <a:spLocks noGrp="1"/>
          </p:cNvSpPr>
          <p:nvPr>
            <p:ph sz="half" idx="2"/>
          </p:nvPr>
        </p:nvSpPr>
        <p:spPr>
          <a:xfrm>
            <a:off x="4629150" y="981803"/>
            <a:ext cx="3886200" cy="3263504"/>
          </a:xfrm>
        </p:spPr>
        <p:txBody>
          <a:bodyPr>
            <a:normAutofit/>
          </a:bodyPr>
          <a:lstStyle/>
          <a:p>
            <a:r>
              <a:rPr lang="en-US" dirty="0"/>
              <a:t>PBC-40</a:t>
            </a:r>
            <a:r>
              <a:rPr lang="en-US" baseline="30000" dirty="0"/>
              <a:t>3</a:t>
            </a:r>
          </a:p>
          <a:p>
            <a:pPr lvl="1"/>
            <a:r>
              <a:rPr lang="en-US" dirty="0"/>
              <a:t>5-point Likert scale</a:t>
            </a:r>
          </a:p>
          <a:p>
            <a:pPr lvl="2"/>
            <a:r>
              <a:rPr lang="en-US" dirty="0"/>
              <a:t>1 = least burden</a:t>
            </a:r>
          </a:p>
          <a:p>
            <a:pPr lvl="2"/>
            <a:r>
              <a:rPr lang="en-US" dirty="0"/>
              <a:t>5 = greatest burden</a:t>
            </a:r>
          </a:p>
          <a:p>
            <a:pPr lvl="1"/>
            <a:r>
              <a:rPr lang="en-US" dirty="0"/>
              <a:t>Multi-dimensional</a:t>
            </a:r>
          </a:p>
          <a:p>
            <a:pPr lvl="2"/>
            <a:r>
              <a:rPr lang="en-US" dirty="0"/>
              <a:t>Symptoms, itch, fatigue, cognition, social, and emotional</a:t>
            </a:r>
          </a:p>
          <a:p>
            <a:pPr lvl="1"/>
            <a:r>
              <a:rPr lang="en-US" dirty="0"/>
              <a:t>Assesses:</a:t>
            </a:r>
          </a:p>
          <a:p>
            <a:pPr lvl="2"/>
            <a:r>
              <a:rPr lang="en-US" dirty="0"/>
              <a:t>How itch disturbed sleep</a:t>
            </a:r>
          </a:p>
          <a:p>
            <a:pPr lvl="2"/>
            <a:r>
              <a:rPr lang="en-US" dirty="0"/>
              <a:t>If scratching made the skin raw</a:t>
            </a:r>
          </a:p>
          <a:p>
            <a:pPr lvl="2"/>
            <a:r>
              <a:rPr lang="en-US" dirty="0"/>
              <a:t>How embarrassed the patient felt because of itching.</a:t>
            </a:r>
          </a:p>
        </p:txBody>
      </p:sp>
      <p:sp>
        <p:nvSpPr>
          <p:cNvPr id="4" name="TextBox 3">
            <a:extLst>
              <a:ext uri="{FF2B5EF4-FFF2-40B4-BE49-F238E27FC236}">
                <a16:creationId xmlns:a16="http://schemas.microsoft.com/office/drawing/2014/main" id="{F735892B-7FF2-4396-8E6D-E89532810B05}"/>
              </a:ext>
            </a:extLst>
          </p:cNvPr>
          <p:cNvSpPr txBox="1"/>
          <p:nvPr/>
        </p:nvSpPr>
        <p:spPr>
          <a:xfrm>
            <a:off x="3081054" y="4508690"/>
            <a:ext cx="4196593" cy="507831"/>
          </a:xfrm>
          <a:prstGeom prst="rect">
            <a:avLst/>
          </a:prstGeom>
          <a:noFill/>
        </p:spPr>
        <p:txBody>
          <a:bodyPr wrap="square" rtlCol="0">
            <a:spAutoFit/>
          </a:bodyPr>
          <a:lstStyle/>
          <a:p>
            <a:pPr marL="114300" indent="-114300">
              <a:buAutoNum type="arabicPeriod"/>
            </a:pPr>
            <a:r>
              <a:rPr lang="en-US" sz="900" dirty="0"/>
              <a:t>Elman S, et al. </a:t>
            </a:r>
            <a:r>
              <a:rPr lang="en-US" sz="900" i="1" dirty="0"/>
              <a:t>Br J Dermatol. </a:t>
            </a:r>
            <a:r>
              <a:rPr lang="en-US" sz="900" dirty="0"/>
              <a:t>2010;162:587-593.</a:t>
            </a:r>
          </a:p>
          <a:p>
            <a:pPr marL="114300" indent="-114300">
              <a:buAutoNum type="arabicPeriod"/>
            </a:pPr>
            <a:r>
              <a:rPr lang="en-US" sz="900" dirty="0"/>
              <a:t>Hegade VS, et al. </a:t>
            </a:r>
            <a:r>
              <a:rPr lang="en-US" sz="900" i="1" dirty="0"/>
              <a:t>Frontline Gastroenterol</a:t>
            </a:r>
            <a:r>
              <a:rPr lang="en-US" sz="900" dirty="0"/>
              <a:t>. 2016;7:158-166.</a:t>
            </a:r>
          </a:p>
          <a:p>
            <a:pPr marL="114300" indent="-114300">
              <a:buAutoNum type="arabicPeriod"/>
            </a:pPr>
            <a:r>
              <a:rPr lang="en-US" sz="900" dirty="0"/>
              <a:t>Jacoby A, et al. </a:t>
            </a:r>
            <a:r>
              <a:rPr lang="en-US" sz="900" i="1" dirty="0"/>
              <a:t>Gut.</a:t>
            </a:r>
            <a:r>
              <a:rPr lang="en-US" sz="900" dirty="0"/>
              <a:t> 2005;54:1622-1629.</a:t>
            </a:r>
          </a:p>
        </p:txBody>
      </p:sp>
      <p:cxnSp>
        <p:nvCxnSpPr>
          <p:cNvPr id="9" name="Straight Connector 8">
            <a:extLst>
              <a:ext uri="{FF2B5EF4-FFF2-40B4-BE49-F238E27FC236}">
                <a16:creationId xmlns:a16="http://schemas.microsoft.com/office/drawing/2014/main" id="{EC985246-6ABB-3050-324F-6996236FC5F0}"/>
              </a:ext>
            </a:extLst>
          </p:cNvPr>
          <p:cNvCxnSpPr/>
          <p:nvPr/>
        </p:nvCxnSpPr>
        <p:spPr>
          <a:xfrm>
            <a:off x="1005325" y="3882842"/>
            <a:ext cx="274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486AF8-7C59-12EC-31C3-081D3840DCE8}"/>
              </a:ext>
            </a:extLst>
          </p:cNvPr>
          <p:cNvSpPr txBox="1"/>
          <p:nvPr/>
        </p:nvSpPr>
        <p:spPr>
          <a:xfrm>
            <a:off x="771928" y="3494989"/>
            <a:ext cx="466794" cy="246221"/>
          </a:xfrm>
          <a:prstGeom prst="rect">
            <a:avLst/>
          </a:prstGeom>
          <a:noFill/>
        </p:spPr>
        <p:txBody>
          <a:bodyPr wrap="none" rtlCol="0">
            <a:spAutoFit/>
          </a:bodyPr>
          <a:lstStyle/>
          <a:p>
            <a:r>
              <a:rPr lang="en-US" sz="1000" dirty="0"/>
              <a:t>None</a:t>
            </a:r>
          </a:p>
        </p:txBody>
      </p:sp>
      <p:sp>
        <p:nvSpPr>
          <p:cNvPr id="11" name="TextBox 10">
            <a:extLst>
              <a:ext uri="{FF2B5EF4-FFF2-40B4-BE49-F238E27FC236}">
                <a16:creationId xmlns:a16="http://schemas.microsoft.com/office/drawing/2014/main" id="{A39A7F6B-03F5-1E78-8529-F34FCF81F2FD}"/>
              </a:ext>
            </a:extLst>
          </p:cNvPr>
          <p:cNvSpPr txBox="1"/>
          <p:nvPr/>
        </p:nvSpPr>
        <p:spPr>
          <a:xfrm>
            <a:off x="3352422" y="3485678"/>
            <a:ext cx="792205" cy="246221"/>
          </a:xfrm>
          <a:prstGeom prst="rect">
            <a:avLst/>
          </a:prstGeom>
          <a:noFill/>
        </p:spPr>
        <p:txBody>
          <a:bodyPr wrap="none" rtlCol="0">
            <a:spAutoFit/>
          </a:bodyPr>
          <a:lstStyle/>
          <a:p>
            <a:r>
              <a:rPr lang="en-US" sz="1000" dirty="0"/>
              <a:t>Unbearable</a:t>
            </a:r>
          </a:p>
        </p:txBody>
      </p:sp>
    </p:spTree>
    <p:extLst>
      <p:ext uri="{BB962C8B-B14F-4D97-AF65-F5344CB8AC3E}">
        <p14:creationId xmlns:p14="http://schemas.microsoft.com/office/powerpoint/2010/main" val="40535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E00FFE-C4F0-3CAA-3DAB-E503ACB0E102}"/>
              </a:ext>
            </a:extLst>
          </p:cNvPr>
          <p:cNvSpPr>
            <a:spLocks noGrp="1"/>
          </p:cNvSpPr>
          <p:nvPr>
            <p:ph type="title"/>
          </p:nvPr>
        </p:nvSpPr>
        <p:spPr/>
        <p:txBody>
          <a:bodyPr/>
          <a:lstStyle/>
          <a:p>
            <a:r>
              <a:rPr lang="en-US" dirty="0"/>
              <a:t>Treatment Overview</a:t>
            </a:r>
          </a:p>
        </p:txBody>
      </p:sp>
    </p:spTree>
    <p:extLst>
      <p:ext uri="{BB962C8B-B14F-4D97-AF65-F5344CB8AC3E}">
        <p14:creationId xmlns:p14="http://schemas.microsoft.com/office/powerpoint/2010/main" val="45515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B299-9363-EADD-C7C6-56E73F3CDEB2}"/>
              </a:ext>
            </a:extLst>
          </p:cNvPr>
          <p:cNvSpPr>
            <a:spLocks noGrp="1"/>
          </p:cNvSpPr>
          <p:nvPr>
            <p:ph type="title"/>
          </p:nvPr>
        </p:nvSpPr>
        <p:spPr/>
        <p:txBody>
          <a:bodyPr>
            <a:normAutofit fontScale="90000"/>
          </a:bodyPr>
          <a:lstStyle/>
          <a:p>
            <a:r>
              <a:rPr lang="en-US" dirty="0"/>
              <a:t>Goals for Treating Pruritus Associated With PBC</a:t>
            </a:r>
          </a:p>
        </p:txBody>
      </p:sp>
      <p:graphicFrame>
        <p:nvGraphicFramePr>
          <p:cNvPr id="4" name="Content Placeholder 3">
            <a:extLst>
              <a:ext uri="{FF2B5EF4-FFF2-40B4-BE49-F238E27FC236}">
                <a16:creationId xmlns:a16="http://schemas.microsoft.com/office/drawing/2014/main" id="{688793DE-C3D9-9FBA-CC44-8C7B8201E122}"/>
              </a:ext>
            </a:extLst>
          </p:cNvPr>
          <p:cNvGraphicFramePr>
            <a:graphicFrameLocks noGrp="1"/>
          </p:cNvGraphicFramePr>
          <p:nvPr>
            <p:ph idx="1"/>
            <p:extLst>
              <p:ext uri="{D42A27DB-BD31-4B8C-83A1-F6EECF244321}">
                <p14:modId xmlns:p14="http://schemas.microsoft.com/office/powerpoint/2010/main" val="4201957299"/>
              </p:ext>
            </p:extLst>
          </p:nvPr>
        </p:nvGraphicFramePr>
        <p:xfrm>
          <a:off x="628650" y="1056247"/>
          <a:ext cx="7886700" cy="3461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8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E224-D7BA-4458-88B7-C744A5F1B742}"/>
              </a:ext>
            </a:extLst>
          </p:cNvPr>
          <p:cNvSpPr>
            <a:spLocks noGrp="1"/>
          </p:cNvSpPr>
          <p:nvPr>
            <p:ph type="title"/>
          </p:nvPr>
        </p:nvSpPr>
        <p:spPr>
          <a:xfrm>
            <a:off x="155121" y="-52963"/>
            <a:ext cx="7886700" cy="994172"/>
          </a:xfrm>
        </p:spPr>
        <p:txBody>
          <a:bodyPr/>
          <a:lstStyle/>
          <a:p>
            <a:r>
              <a:rPr lang="en-US" dirty="0"/>
              <a:t>Treatment of Underlying PBC</a:t>
            </a:r>
          </a:p>
        </p:txBody>
      </p:sp>
      <p:grpSp>
        <p:nvGrpSpPr>
          <p:cNvPr id="6" name="Group 4">
            <a:extLst>
              <a:ext uri="{FF2B5EF4-FFF2-40B4-BE49-F238E27FC236}">
                <a16:creationId xmlns:a16="http://schemas.microsoft.com/office/drawing/2014/main" id="{3F055573-0ADE-4A40-A33B-35BE9392A10D}"/>
              </a:ext>
            </a:extLst>
          </p:cNvPr>
          <p:cNvGrpSpPr>
            <a:grpSpLocks noChangeAspect="1"/>
          </p:cNvGrpSpPr>
          <p:nvPr/>
        </p:nvGrpSpPr>
        <p:grpSpPr bwMode="auto">
          <a:xfrm>
            <a:off x="812486" y="627309"/>
            <a:ext cx="7052883" cy="3641075"/>
            <a:chOff x="2025" y="1223"/>
            <a:chExt cx="3630" cy="1874"/>
          </a:xfrm>
        </p:grpSpPr>
        <p:sp>
          <p:nvSpPr>
            <p:cNvPr id="7" name="AutoShape 3">
              <a:extLst>
                <a:ext uri="{FF2B5EF4-FFF2-40B4-BE49-F238E27FC236}">
                  <a16:creationId xmlns:a16="http://schemas.microsoft.com/office/drawing/2014/main" id="{B70BCBC9-8D63-4A48-AD79-3C6AA3F7CCA1}"/>
                </a:ext>
              </a:extLst>
            </p:cNvPr>
            <p:cNvSpPr>
              <a:spLocks noChangeAspect="1" noChangeArrowheads="1" noTextEdit="1"/>
            </p:cNvSpPr>
            <p:nvPr/>
          </p:nvSpPr>
          <p:spPr bwMode="auto">
            <a:xfrm>
              <a:off x="2025" y="1223"/>
              <a:ext cx="3630" cy="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2053" name="Picture 5">
              <a:extLst>
                <a:ext uri="{FF2B5EF4-FFF2-40B4-BE49-F238E27FC236}">
                  <a16:creationId xmlns:a16="http://schemas.microsoft.com/office/drawing/2014/main" id="{7B58B839-F7AE-4A34-AD81-BC4AFDEAB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 y="1223"/>
              <a:ext cx="3634"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A8D739E-D8AD-43F4-A3D9-201F30148A39}"/>
              </a:ext>
            </a:extLst>
          </p:cNvPr>
          <p:cNvSpPr txBox="1"/>
          <p:nvPr/>
        </p:nvSpPr>
        <p:spPr>
          <a:xfrm>
            <a:off x="3072777" y="4516191"/>
            <a:ext cx="5634618" cy="369332"/>
          </a:xfrm>
          <a:prstGeom prst="rect">
            <a:avLst/>
          </a:prstGeom>
          <a:noFill/>
        </p:spPr>
        <p:txBody>
          <a:bodyPr wrap="square" rtlCol="0">
            <a:spAutoFit/>
          </a:bodyPr>
          <a:lstStyle/>
          <a:p>
            <a:r>
              <a:rPr lang="en-US" sz="900" dirty="0"/>
              <a:t>Reproduced without modification from: </a:t>
            </a:r>
            <a:r>
              <a:rPr lang="en-US" sz="900" dirty="0">
                <a:hlinkClick r:id="rId4"/>
              </a:rPr>
              <a:t>Levy C. et al. </a:t>
            </a:r>
            <a:r>
              <a:rPr lang="en-US" sz="900" i="1" dirty="0">
                <a:hlinkClick r:id="rId4"/>
              </a:rPr>
              <a:t>Clin Gastroenterol Hepatol. </a:t>
            </a:r>
            <a:r>
              <a:rPr lang="en-US" sz="900" dirty="0">
                <a:hlinkClick r:id="rId4"/>
              </a:rPr>
              <a:t>2023;21:2076-2087 </a:t>
            </a:r>
            <a:r>
              <a:rPr lang="en-US" sz="900" dirty="0"/>
              <a:t>under the terms of Creative Commons license </a:t>
            </a:r>
            <a:r>
              <a:rPr lang="en-US" sz="900" dirty="0">
                <a:hlinkClick r:id="rId5"/>
              </a:rPr>
              <a:t>CC BY-NC-ND 4.0</a:t>
            </a:r>
            <a:r>
              <a:rPr lang="en-US" sz="900" dirty="0"/>
              <a:t>. © 2023 by the AGA Institute.</a:t>
            </a:r>
          </a:p>
        </p:txBody>
      </p:sp>
      <p:sp>
        <p:nvSpPr>
          <p:cNvPr id="3" name="TextBox 2">
            <a:extLst>
              <a:ext uri="{FF2B5EF4-FFF2-40B4-BE49-F238E27FC236}">
                <a16:creationId xmlns:a16="http://schemas.microsoft.com/office/drawing/2014/main" id="{7E0EF3D7-61DC-4F30-BA54-3DEE57C83E23}"/>
              </a:ext>
            </a:extLst>
          </p:cNvPr>
          <p:cNvSpPr txBox="1"/>
          <p:nvPr/>
        </p:nvSpPr>
        <p:spPr>
          <a:xfrm>
            <a:off x="1197765" y="4268385"/>
            <a:ext cx="3374235" cy="300082"/>
          </a:xfrm>
          <a:prstGeom prst="rect">
            <a:avLst/>
          </a:prstGeom>
          <a:noFill/>
        </p:spPr>
        <p:txBody>
          <a:bodyPr wrap="square" rtlCol="0">
            <a:spAutoFit/>
          </a:bodyPr>
          <a:lstStyle/>
          <a:p>
            <a:r>
              <a:rPr lang="en-US" sz="1350" dirty="0"/>
              <a:t>UDCA, ursodeoxycholic acid</a:t>
            </a:r>
          </a:p>
        </p:txBody>
      </p:sp>
      <p:sp>
        <p:nvSpPr>
          <p:cNvPr id="5" name="TextBox 4">
            <a:extLst>
              <a:ext uri="{FF2B5EF4-FFF2-40B4-BE49-F238E27FC236}">
                <a16:creationId xmlns:a16="http://schemas.microsoft.com/office/drawing/2014/main" id="{5E531C80-72C8-A8FE-08BD-6BE5495AF54C}"/>
              </a:ext>
            </a:extLst>
          </p:cNvPr>
          <p:cNvSpPr txBox="1"/>
          <p:nvPr/>
        </p:nvSpPr>
        <p:spPr>
          <a:xfrm>
            <a:off x="1371718" y="2244527"/>
            <a:ext cx="2059056" cy="523220"/>
          </a:xfrm>
          <a:prstGeom prst="rect">
            <a:avLst/>
          </a:prstGeom>
          <a:gradFill flip="none" rotWithShape="1">
            <a:gsLst>
              <a:gs pos="78000">
                <a:schemeClr val="accent4">
                  <a:lumMod val="40000"/>
                  <a:lumOff val="60000"/>
                </a:schemeClr>
              </a:gs>
              <a:gs pos="44000">
                <a:schemeClr val="accent4">
                  <a:lumMod val="20000"/>
                  <a:lumOff val="80000"/>
                </a:schemeClr>
              </a:gs>
            </a:gsLst>
            <a:lin ang="16200000" scaled="1"/>
            <a:tileRect/>
          </a:gradFill>
        </p:spPr>
        <p:txBody>
          <a:bodyPr wrap="square" rtlCol="0">
            <a:spAutoFit/>
          </a:bodyPr>
          <a:lstStyle/>
          <a:p>
            <a:pPr algn="ctr"/>
            <a:r>
              <a:rPr lang="en-US" sz="1400" b="1" dirty="0"/>
              <a:t>At 12 months</a:t>
            </a:r>
          </a:p>
          <a:p>
            <a:pPr algn="ctr"/>
            <a:r>
              <a:rPr lang="en-US" sz="1400" dirty="0"/>
              <a:t>Assess response to UDCA</a:t>
            </a:r>
          </a:p>
        </p:txBody>
      </p:sp>
    </p:spTree>
    <p:extLst>
      <p:ext uri="{BB962C8B-B14F-4D97-AF65-F5344CB8AC3E}">
        <p14:creationId xmlns:p14="http://schemas.microsoft.com/office/powerpoint/2010/main" val="384851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8AB8-03B4-4AD8-A6D9-3258BEBADA93}"/>
              </a:ext>
            </a:extLst>
          </p:cNvPr>
          <p:cNvSpPr>
            <a:spLocks noGrp="1"/>
          </p:cNvSpPr>
          <p:nvPr>
            <p:ph type="title"/>
          </p:nvPr>
        </p:nvSpPr>
        <p:spPr/>
        <p:txBody>
          <a:bodyPr/>
          <a:lstStyle/>
          <a:p>
            <a:r>
              <a:rPr lang="en-US" dirty="0"/>
              <a:t>Considerations for Treating Underlying PBC</a:t>
            </a:r>
          </a:p>
        </p:txBody>
      </p:sp>
      <p:sp>
        <p:nvSpPr>
          <p:cNvPr id="3" name="Content Placeholder 2">
            <a:extLst>
              <a:ext uri="{FF2B5EF4-FFF2-40B4-BE49-F238E27FC236}">
                <a16:creationId xmlns:a16="http://schemas.microsoft.com/office/drawing/2014/main" id="{38C1868E-E9D4-4CC0-AEFF-1BF9DA718DD4}"/>
              </a:ext>
            </a:extLst>
          </p:cNvPr>
          <p:cNvSpPr>
            <a:spLocks noGrp="1"/>
          </p:cNvSpPr>
          <p:nvPr>
            <p:ph idx="1"/>
          </p:nvPr>
        </p:nvSpPr>
        <p:spPr>
          <a:xfrm>
            <a:off x="628650" y="1071414"/>
            <a:ext cx="7886700" cy="3263504"/>
          </a:xfrm>
        </p:spPr>
        <p:txBody>
          <a:bodyPr>
            <a:normAutofit/>
          </a:bodyPr>
          <a:lstStyle/>
          <a:p>
            <a:r>
              <a:rPr lang="en-US" dirty="0"/>
              <a:t>Ursodeoxycholic acid does not improve itch</a:t>
            </a:r>
            <a:r>
              <a:rPr lang="en-US" baseline="30000" dirty="0"/>
              <a:t>1</a:t>
            </a:r>
          </a:p>
          <a:p>
            <a:r>
              <a:rPr lang="en-US" dirty="0"/>
              <a:t>Bezafibrate* (fibric acid derivative)</a:t>
            </a:r>
          </a:p>
          <a:p>
            <a:pPr lvl="1"/>
            <a:r>
              <a:rPr lang="en-US" dirty="0"/>
              <a:t>Improves biochemical markers, relieves itch in PBC</a:t>
            </a:r>
            <a:r>
              <a:rPr lang="en-US" baseline="30000" dirty="0"/>
              <a:t>2</a:t>
            </a:r>
          </a:p>
          <a:p>
            <a:pPr lvl="1"/>
            <a:r>
              <a:rPr lang="en-US" dirty="0"/>
              <a:t>May be a role for fenofibrate** </a:t>
            </a:r>
          </a:p>
          <a:p>
            <a:r>
              <a:rPr lang="en-US" dirty="0"/>
              <a:t>Obeticholic acid (farnesoid X receptor agonist)</a:t>
            </a:r>
          </a:p>
          <a:p>
            <a:pPr lvl="1"/>
            <a:r>
              <a:rPr lang="en-US" dirty="0"/>
              <a:t>Improves biochemical markers in PBC; can make pruritis worse</a:t>
            </a:r>
            <a:r>
              <a:rPr lang="en-US" baseline="30000" dirty="0"/>
              <a:t>1</a:t>
            </a:r>
          </a:p>
          <a:p>
            <a:r>
              <a:rPr lang="en-US" dirty="0"/>
              <a:t>Elafibranor and seladelpar (peroxisome-proliferator activated receptor- PPAR- agonists)</a:t>
            </a:r>
          </a:p>
          <a:p>
            <a:pPr lvl="1"/>
            <a:r>
              <a:rPr lang="en-US" dirty="0"/>
              <a:t>Recently approved for PBC, may improve itch</a:t>
            </a:r>
            <a:r>
              <a:rPr lang="en-US" baseline="30000" dirty="0"/>
              <a:t>3,4</a:t>
            </a:r>
          </a:p>
          <a:p>
            <a:endParaRPr lang="en-US" dirty="0"/>
          </a:p>
        </p:txBody>
      </p:sp>
      <p:sp>
        <p:nvSpPr>
          <p:cNvPr id="4" name="TextBox 3">
            <a:extLst>
              <a:ext uri="{FF2B5EF4-FFF2-40B4-BE49-F238E27FC236}">
                <a16:creationId xmlns:a16="http://schemas.microsoft.com/office/drawing/2014/main" id="{6D08C5EE-8D78-4CDA-81FE-4B66E19F1107}"/>
              </a:ext>
            </a:extLst>
          </p:cNvPr>
          <p:cNvSpPr txBox="1"/>
          <p:nvPr/>
        </p:nvSpPr>
        <p:spPr>
          <a:xfrm>
            <a:off x="3084399" y="4427920"/>
            <a:ext cx="3545002" cy="646331"/>
          </a:xfrm>
          <a:prstGeom prst="rect">
            <a:avLst/>
          </a:prstGeom>
          <a:noFill/>
        </p:spPr>
        <p:txBody>
          <a:bodyPr wrap="square" rtlCol="0">
            <a:spAutoFit/>
          </a:bodyPr>
          <a:lstStyle/>
          <a:p>
            <a:pPr marL="114300" indent="-114300">
              <a:buAutoNum type="arabicPeriod"/>
            </a:pPr>
            <a:r>
              <a:rPr lang="en-US" sz="900" dirty="0"/>
              <a:t>Düll MM, et al. </a:t>
            </a:r>
            <a:r>
              <a:rPr lang="en-US" sz="900" i="1" dirty="0"/>
              <a:t>Clin Liver Dis</a:t>
            </a:r>
            <a:r>
              <a:rPr lang="en-US" sz="900" dirty="0"/>
              <a:t>. 2022;26(4):727-745.</a:t>
            </a:r>
          </a:p>
          <a:p>
            <a:pPr marL="114300" indent="-114300">
              <a:buAutoNum type="arabicPeriod"/>
            </a:pPr>
            <a:r>
              <a:rPr lang="en-US" sz="900" dirty="0"/>
              <a:t>Corpechot C, et al. </a:t>
            </a:r>
            <a:r>
              <a:rPr lang="en-US" sz="900" i="1" dirty="0"/>
              <a:t>N Engl J Med</a:t>
            </a:r>
            <a:r>
              <a:rPr lang="en-US" sz="900" dirty="0"/>
              <a:t> 2018;378:2171-2181</a:t>
            </a:r>
          </a:p>
          <a:p>
            <a:pPr marL="114300" indent="-114300">
              <a:buFontTx/>
              <a:buAutoNum type="arabicPeriod"/>
            </a:pPr>
            <a:r>
              <a:rPr lang="en-US" sz="900" dirty="0"/>
              <a:t>Kowdley KV, et al. </a:t>
            </a:r>
            <a:r>
              <a:rPr lang="en-US" sz="900" i="1" dirty="0"/>
              <a:t>N Engl J Med</a:t>
            </a:r>
            <a:r>
              <a:rPr lang="en-US" sz="900" dirty="0"/>
              <a:t>. 2024;390:795-805.</a:t>
            </a:r>
          </a:p>
          <a:p>
            <a:pPr marL="114300" indent="-114300">
              <a:buFontTx/>
              <a:buAutoNum type="arabicPeriod"/>
            </a:pPr>
            <a:r>
              <a:rPr lang="en-US" sz="900" dirty="0"/>
              <a:t>Hirschfield GM, et al. </a:t>
            </a:r>
            <a:r>
              <a:rPr lang="en-US" sz="900" i="1" dirty="0"/>
              <a:t>N Engl J Med</a:t>
            </a:r>
            <a:r>
              <a:rPr lang="en-US" sz="900" dirty="0"/>
              <a:t>. 2024;390:783-794.</a:t>
            </a:r>
          </a:p>
        </p:txBody>
      </p:sp>
      <p:sp>
        <p:nvSpPr>
          <p:cNvPr id="6" name="TextBox 5">
            <a:extLst>
              <a:ext uri="{FF2B5EF4-FFF2-40B4-BE49-F238E27FC236}">
                <a16:creationId xmlns:a16="http://schemas.microsoft.com/office/drawing/2014/main" id="{5A5BEC4B-AEF8-FAB3-F36F-F71B5246BFF0}"/>
              </a:ext>
            </a:extLst>
          </p:cNvPr>
          <p:cNvSpPr txBox="1"/>
          <p:nvPr/>
        </p:nvSpPr>
        <p:spPr>
          <a:xfrm>
            <a:off x="628650" y="4231378"/>
            <a:ext cx="6315768" cy="300082"/>
          </a:xfrm>
          <a:prstGeom prst="rect">
            <a:avLst/>
          </a:prstGeom>
          <a:noFill/>
        </p:spPr>
        <p:txBody>
          <a:bodyPr wrap="none" rtlCol="0">
            <a:spAutoFit/>
          </a:bodyPr>
          <a:lstStyle/>
          <a:p>
            <a:r>
              <a:rPr lang="en-US" sz="1350" dirty="0"/>
              <a:t>*Not available in U.S.  **</a:t>
            </a:r>
            <a:r>
              <a:rPr lang="en-US" sz="1350" dirty="0">
                <a:effectLst/>
                <a:latin typeface="Calibri" panose="020F0502020204030204" pitchFamily="34" charset="0"/>
                <a:ea typeface="Calibri" panose="020F0502020204030204" pitchFamily="34" charset="0"/>
                <a:cs typeface="Times New Roman" panose="02020603050405020304" pitchFamily="18" charset="0"/>
              </a:rPr>
              <a:t>Not approved for PBC by the US Food and Drug Administration</a:t>
            </a:r>
            <a:endParaRPr lang="en-US" sz="1350" dirty="0"/>
          </a:p>
        </p:txBody>
      </p:sp>
    </p:spTree>
    <p:extLst>
      <p:ext uri="{BB962C8B-B14F-4D97-AF65-F5344CB8AC3E}">
        <p14:creationId xmlns:p14="http://schemas.microsoft.com/office/powerpoint/2010/main" val="374750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2E9F-2300-49B5-8A38-03A00F50475B}"/>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F5426F89-42EC-4DB7-9BEC-79AD13B75182}"/>
              </a:ext>
            </a:extLst>
          </p:cNvPr>
          <p:cNvSpPr>
            <a:spLocks noGrp="1"/>
          </p:cNvSpPr>
          <p:nvPr>
            <p:ph idx="1"/>
          </p:nvPr>
        </p:nvSpPr>
        <p:spPr/>
        <p:txBody>
          <a:bodyPr/>
          <a:lstStyle/>
          <a:p>
            <a:r>
              <a:rPr lang="en-US" dirty="0"/>
              <a:t>UDCA is not effective for pruritus</a:t>
            </a:r>
          </a:p>
          <a:p>
            <a:r>
              <a:rPr lang="en-US" dirty="0"/>
              <a:t>Obeticholic acid may worsen pruritus</a:t>
            </a:r>
          </a:p>
          <a:p>
            <a:r>
              <a:rPr lang="en-US" dirty="0"/>
              <a:t>Fibric acid derivatives and PPAR agonists can improve liver biomarkers and may improve pruritus</a:t>
            </a:r>
          </a:p>
          <a:p>
            <a:r>
              <a:rPr lang="en-US" dirty="0"/>
              <a:t>Pruritus should be assessed with each PBC office visit using validated tools</a:t>
            </a:r>
          </a:p>
          <a:p>
            <a:r>
              <a:rPr lang="en-US" dirty="0"/>
              <a:t>A step-wise approach with 2-4 week follow up intervals should be taken to improve pruritus symptoms in patients with PBC</a:t>
            </a:r>
          </a:p>
        </p:txBody>
      </p:sp>
    </p:spTree>
    <p:extLst>
      <p:ext uri="{BB962C8B-B14F-4D97-AF65-F5344CB8AC3E}">
        <p14:creationId xmlns:p14="http://schemas.microsoft.com/office/powerpoint/2010/main" val="158414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1B904-AF5E-ADA5-7273-D90842B35C6E}"/>
              </a:ext>
            </a:extLst>
          </p:cNvPr>
          <p:cNvSpPr>
            <a:spLocks noGrp="1"/>
          </p:cNvSpPr>
          <p:nvPr>
            <p:ph type="title"/>
          </p:nvPr>
        </p:nvSpPr>
        <p:spPr/>
        <p:txBody>
          <a:bodyPr/>
          <a:lstStyle/>
          <a:p>
            <a:r>
              <a:rPr lang="en-US" dirty="0"/>
              <a:t>Current Treatment Options</a:t>
            </a:r>
          </a:p>
        </p:txBody>
      </p:sp>
    </p:spTree>
    <p:extLst>
      <p:ext uri="{BB962C8B-B14F-4D97-AF65-F5344CB8AC3E}">
        <p14:creationId xmlns:p14="http://schemas.microsoft.com/office/powerpoint/2010/main" val="405105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E224-D7BA-4458-88B7-C744A5F1B742}"/>
              </a:ext>
            </a:extLst>
          </p:cNvPr>
          <p:cNvSpPr>
            <a:spLocks noGrp="1"/>
          </p:cNvSpPr>
          <p:nvPr>
            <p:ph type="title"/>
          </p:nvPr>
        </p:nvSpPr>
        <p:spPr/>
        <p:txBody>
          <a:bodyPr/>
          <a:lstStyle/>
          <a:p>
            <a:r>
              <a:rPr lang="en-US" dirty="0"/>
              <a:t>General Measures for Itch Relief</a:t>
            </a:r>
          </a:p>
        </p:txBody>
      </p:sp>
      <p:sp>
        <p:nvSpPr>
          <p:cNvPr id="3" name="Content Placeholder 2">
            <a:extLst>
              <a:ext uri="{FF2B5EF4-FFF2-40B4-BE49-F238E27FC236}">
                <a16:creationId xmlns:a16="http://schemas.microsoft.com/office/drawing/2014/main" id="{87802A1C-4519-439F-850B-CCD8443AADB2}"/>
              </a:ext>
            </a:extLst>
          </p:cNvPr>
          <p:cNvSpPr>
            <a:spLocks noGrp="1"/>
          </p:cNvSpPr>
          <p:nvPr>
            <p:ph sz="half" idx="1"/>
          </p:nvPr>
        </p:nvSpPr>
        <p:spPr>
          <a:xfrm>
            <a:off x="628650" y="1148239"/>
            <a:ext cx="3886200" cy="3263504"/>
          </a:xfrm>
          <a:solidFill>
            <a:srgbClr val="FFB3B3"/>
          </a:solidFill>
        </p:spPr>
        <p:txBody>
          <a:bodyPr>
            <a:normAutofit fontScale="92500" lnSpcReduction="20000"/>
          </a:bodyPr>
          <a:lstStyle/>
          <a:p>
            <a:r>
              <a:rPr lang="en-US" dirty="0"/>
              <a:t>Avoid:</a:t>
            </a:r>
          </a:p>
          <a:p>
            <a:pPr marL="342900" lvl="1"/>
            <a:r>
              <a:rPr lang="en-US" dirty="0"/>
              <a:t>Heat</a:t>
            </a:r>
          </a:p>
          <a:p>
            <a:pPr marL="342900" lvl="1"/>
            <a:r>
              <a:rPr lang="en-US" dirty="0"/>
              <a:t>Frequent bathing with hot water</a:t>
            </a:r>
          </a:p>
          <a:p>
            <a:pPr marL="342900" lvl="1"/>
            <a:r>
              <a:rPr lang="en-US" dirty="0"/>
              <a:t>Ice packs</a:t>
            </a:r>
          </a:p>
          <a:p>
            <a:pPr marL="342900" lvl="1"/>
            <a:r>
              <a:rPr lang="en-US" dirty="0"/>
              <a:t>Skin contact with irritants</a:t>
            </a:r>
          </a:p>
          <a:p>
            <a:pPr marL="342900" lvl="1"/>
            <a:r>
              <a:rPr lang="en-US" dirty="0"/>
              <a:t>Consumption of large amounts of hot/spicy food, hot drinks, or alcohol</a:t>
            </a:r>
          </a:p>
          <a:p>
            <a:pPr marL="342900" lvl="1"/>
            <a:r>
              <a:rPr lang="en-US" dirty="0"/>
              <a:t>Tight clothing or wool</a:t>
            </a:r>
          </a:p>
          <a:p>
            <a:pPr marL="342900" lvl="1"/>
            <a:r>
              <a:rPr lang="en-US" dirty="0"/>
              <a:t>Scented detergents</a:t>
            </a:r>
          </a:p>
          <a:p>
            <a:pPr marL="342900" lvl="1"/>
            <a:r>
              <a:rPr lang="en-US" dirty="0"/>
              <a:t>Extensive rubbing of the skin</a:t>
            </a:r>
          </a:p>
          <a:p>
            <a:pPr marL="342900" lvl="1"/>
            <a:r>
              <a:rPr lang="en-US" dirty="0"/>
              <a:t>Psychological factors like stress</a:t>
            </a:r>
          </a:p>
        </p:txBody>
      </p:sp>
      <p:sp>
        <p:nvSpPr>
          <p:cNvPr id="4" name="Content Placeholder 3">
            <a:extLst>
              <a:ext uri="{FF2B5EF4-FFF2-40B4-BE49-F238E27FC236}">
                <a16:creationId xmlns:a16="http://schemas.microsoft.com/office/drawing/2014/main" id="{2570D50D-22DF-43D3-B020-EFFEF39D925B}"/>
              </a:ext>
            </a:extLst>
          </p:cNvPr>
          <p:cNvSpPr>
            <a:spLocks noGrp="1"/>
          </p:cNvSpPr>
          <p:nvPr>
            <p:ph sz="half" idx="2"/>
          </p:nvPr>
        </p:nvSpPr>
        <p:spPr>
          <a:xfrm>
            <a:off x="4629150" y="1148239"/>
            <a:ext cx="3886200" cy="3263504"/>
          </a:xfrm>
          <a:solidFill>
            <a:schemeClr val="accent6">
              <a:lumMod val="40000"/>
              <a:lumOff val="60000"/>
            </a:schemeClr>
          </a:solidFill>
        </p:spPr>
        <p:txBody>
          <a:bodyPr>
            <a:normAutofit fontScale="92500" lnSpcReduction="20000"/>
          </a:bodyPr>
          <a:lstStyle/>
          <a:p>
            <a:r>
              <a:rPr lang="en-US" dirty="0"/>
              <a:t>Utilize/Promote:</a:t>
            </a:r>
          </a:p>
          <a:p>
            <a:pPr marL="403225" lvl="1"/>
            <a:r>
              <a:rPr lang="en-US" dirty="0"/>
              <a:t>Mild, nonalkaline soaps for bathing</a:t>
            </a:r>
          </a:p>
          <a:p>
            <a:pPr marL="403225" lvl="1"/>
            <a:r>
              <a:rPr lang="en-US" dirty="0"/>
              <a:t>Luke-warm water for bathing (&lt;20 min)</a:t>
            </a:r>
          </a:p>
          <a:p>
            <a:pPr marL="403225" lvl="1"/>
            <a:r>
              <a:rPr lang="en-US" dirty="0"/>
              <a:t>Mild, moisturizing creams or lotions on the whole skin daily</a:t>
            </a:r>
          </a:p>
          <a:p>
            <a:pPr marL="403225" lvl="1"/>
            <a:r>
              <a:rPr lang="en-US" dirty="0"/>
              <a:t>Topical agents with anesthetic effects for pruritic skin areas</a:t>
            </a:r>
          </a:p>
          <a:p>
            <a:pPr marL="403225" lvl="1"/>
            <a:r>
              <a:rPr lang="en-US" dirty="0"/>
              <a:t>Soft, loose, permeable clothes</a:t>
            </a:r>
          </a:p>
          <a:p>
            <a:pPr marL="403225" lvl="1"/>
            <a:r>
              <a:rPr lang="en-US" dirty="0"/>
              <a:t>Trim fingernails to avoid skin damage when scratching</a:t>
            </a:r>
          </a:p>
          <a:p>
            <a:pPr marL="403225" lvl="1"/>
            <a:r>
              <a:rPr lang="en-US" dirty="0"/>
              <a:t>Relaxation techniques or autogenic training to disrupt the itch-scratch cycle</a:t>
            </a:r>
          </a:p>
        </p:txBody>
      </p:sp>
      <p:sp>
        <p:nvSpPr>
          <p:cNvPr id="6" name="TextBox 5">
            <a:extLst>
              <a:ext uri="{FF2B5EF4-FFF2-40B4-BE49-F238E27FC236}">
                <a16:creationId xmlns:a16="http://schemas.microsoft.com/office/drawing/2014/main" id="{41F0323C-9CB4-0A51-58FD-81F17C81E970}"/>
              </a:ext>
            </a:extLst>
          </p:cNvPr>
          <p:cNvSpPr txBox="1"/>
          <p:nvPr/>
        </p:nvSpPr>
        <p:spPr>
          <a:xfrm>
            <a:off x="3121352" y="4534824"/>
            <a:ext cx="5374948" cy="369332"/>
          </a:xfrm>
          <a:prstGeom prst="rect">
            <a:avLst/>
          </a:prstGeom>
          <a:noFill/>
        </p:spPr>
        <p:txBody>
          <a:bodyPr wrap="square" rtlCol="0">
            <a:spAutoFit/>
          </a:bodyPr>
          <a:lstStyle/>
          <a:p>
            <a:r>
              <a:rPr lang="en-US" sz="900" dirty="0"/>
              <a:t>Reproduced with modification from: </a:t>
            </a:r>
            <a:r>
              <a:rPr lang="en-US" sz="900" dirty="0">
                <a:hlinkClick r:id="rId3"/>
              </a:rPr>
              <a:t>Dull MM, et al. </a:t>
            </a:r>
            <a:r>
              <a:rPr lang="en-US" sz="900" i="1" dirty="0">
                <a:hlinkClick r:id="rId3"/>
              </a:rPr>
              <a:t>Clin Liver Dis</a:t>
            </a:r>
            <a:r>
              <a:rPr lang="en-US" sz="900" dirty="0">
                <a:hlinkClick r:id="rId3"/>
              </a:rPr>
              <a:t>. 2022;26(4):727-745 </a:t>
            </a:r>
            <a:r>
              <a:rPr lang="en-US" sz="900" dirty="0"/>
              <a:t>under the terms of Creative Commons license </a:t>
            </a:r>
            <a:r>
              <a:rPr lang="en-US" sz="900" dirty="0">
                <a:hlinkClick r:id="rId4"/>
              </a:rPr>
              <a:t>CC BY 4.0</a:t>
            </a:r>
            <a:r>
              <a:rPr lang="en-US" sz="900" dirty="0"/>
              <a:t>. © The Authors.</a:t>
            </a:r>
          </a:p>
        </p:txBody>
      </p:sp>
    </p:spTree>
    <p:extLst>
      <p:ext uri="{BB962C8B-B14F-4D97-AF65-F5344CB8AC3E}">
        <p14:creationId xmlns:p14="http://schemas.microsoft.com/office/powerpoint/2010/main" val="276169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176E7E-D403-4419-A4B9-0F8FEE12EBF4}"/>
              </a:ext>
            </a:extLst>
          </p:cNvPr>
          <p:cNvSpPr>
            <a:spLocks noGrp="1"/>
          </p:cNvSpPr>
          <p:nvPr>
            <p:ph type="title"/>
          </p:nvPr>
        </p:nvSpPr>
        <p:spPr>
          <a:xfrm>
            <a:off x="0" y="-76"/>
            <a:ext cx="6269534" cy="994172"/>
          </a:xfrm>
        </p:spPr>
        <p:txBody>
          <a:bodyPr>
            <a:normAutofit fontScale="90000"/>
          </a:bodyPr>
          <a:lstStyle/>
          <a:p>
            <a:r>
              <a:rPr lang="en-US" dirty="0"/>
              <a:t>Conventional Approach to Therapy</a:t>
            </a:r>
            <a:r>
              <a:rPr lang="en-US" baseline="30000" dirty="0"/>
              <a:t>1,2</a:t>
            </a:r>
            <a:endParaRPr lang="en-US" dirty="0"/>
          </a:p>
        </p:txBody>
      </p:sp>
      <p:sp>
        <p:nvSpPr>
          <p:cNvPr id="6" name="Content Placeholder 5">
            <a:extLst>
              <a:ext uri="{FF2B5EF4-FFF2-40B4-BE49-F238E27FC236}">
                <a16:creationId xmlns:a16="http://schemas.microsoft.com/office/drawing/2014/main" id="{D1436073-53B2-4628-9EA0-02A6D69B7E59}"/>
              </a:ext>
            </a:extLst>
          </p:cNvPr>
          <p:cNvSpPr>
            <a:spLocks noGrp="1"/>
          </p:cNvSpPr>
          <p:nvPr>
            <p:ph idx="1"/>
          </p:nvPr>
        </p:nvSpPr>
        <p:spPr>
          <a:xfrm>
            <a:off x="408899" y="838944"/>
            <a:ext cx="4931135" cy="3739971"/>
          </a:xfrm>
        </p:spPr>
        <p:txBody>
          <a:bodyPr>
            <a:normAutofit fontScale="85000" lnSpcReduction="20000"/>
          </a:bodyPr>
          <a:lstStyle/>
          <a:p>
            <a:r>
              <a:rPr lang="en-US" dirty="0"/>
              <a:t>Use a step-wise approach</a:t>
            </a:r>
          </a:p>
          <a:p>
            <a:r>
              <a:rPr lang="en-US" dirty="0"/>
              <a:t>Cholestyramine is the only medication with an approved indication for pruritus associated with PBC</a:t>
            </a:r>
          </a:p>
          <a:p>
            <a:r>
              <a:rPr lang="en-US" dirty="0"/>
              <a:t>Most mild symptoms can be controlled with moisturizers and other general measures for itch relief</a:t>
            </a:r>
          </a:p>
          <a:p>
            <a:r>
              <a:rPr lang="en-US" dirty="0"/>
              <a:t>Antihistamines are not effective</a:t>
            </a:r>
          </a:p>
          <a:p>
            <a:r>
              <a:rPr lang="en-US" dirty="0"/>
              <a:t>Moderate to severe symptoms may need additional therapy</a:t>
            </a:r>
          </a:p>
          <a:p>
            <a:r>
              <a:rPr lang="en-US" dirty="0"/>
              <a:t>Start with a medication, follow up in 2-4 weeks and advance therapy until pruritus is managed </a:t>
            </a:r>
          </a:p>
          <a:p>
            <a:r>
              <a:rPr lang="en-US" dirty="0"/>
              <a:t>Refer to PBC experts for possible inclusion into clinical trials or other experimental therapies</a:t>
            </a:r>
          </a:p>
        </p:txBody>
      </p:sp>
      <p:sp>
        <p:nvSpPr>
          <p:cNvPr id="7" name="TextBox 6">
            <a:extLst>
              <a:ext uri="{FF2B5EF4-FFF2-40B4-BE49-F238E27FC236}">
                <a16:creationId xmlns:a16="http://schemas.microsoft.com/office/drawing/2014/main" id="{A34A5D95-DBDD-45E2-B9E5-A0499CA2795E}"/>
              </a:ext>
            </a:extLst>
          </p:cNvPr>
          <p:cNvSpPr txBox="1"/>
          <p:nvPr/>
        </p:nvSpPr>
        <p:spPr>
          <a:xfrm>
            <a:off x="3095826" y="4513653"/>
            <a:ext cx="3912326" cy="369332"/>
          </a:xfrm>
          <a:prstGeom prst="rect">
            <a:avLst/>
          </a:prstGeom>
          <a:noFill/>
        </p:spPr>
        <p:txBody>
          <a:bodyPr wrap="square" rtlCol="0">
            <a:spAutoFit/>
          </a:bodyPr>
          <a:lstStyle/>
          <a:p>
            <a:pPr marL="114300" indent="-114300">
              <a:buAutoNum type="arabicPeriod"/>
            </a:pPr>
            <a:r>
              <a:rPr lang="en-US" sz="900" dirty="0"/>
              <a:t>Düll MM, et al. </a:t>
            </a:r>
            <a:r>
              <a:rPr lang="en-US" sz="900" i="1" dirty="0"/>
              <a:t>Clin Liver Dis</a:t>
            </a:r>
            <a:r>
              <a:rPr lang="en-US" sz="900" dirty="0"/>
              <a:t>. 2022;26:727-745.</a:t>
            </a:r>
          </a:p>
          <a:p>
            <a:pPr marL="114300" indent="-114300">
              <a:buAutoNum type="arabicPeriod"/>
            </a:pPr>
            <a:r>
              <a:rPr lang="it-IT" sz="900" dirty="0"/>
              <a:t>Trivedi HD, et al. </a:t>
            </a:r>
            <a:r>
              <a:rPr lang="it-IT" sz="900" i="1" dirty="0"/>
              <a:t>Am J Med</a:t>
            </a:r>
            <a:r>
              <a:rPr lang="it-IT" sz="900" dirty="0"/>
              <a:t>. 2017;130(6):744.e1-744.e7.</a:t>
            </a:r>
            <a:endParaRPr lang="en-US" sz="900" dirty="0"/>
          </a:p>
        </p:txBody>
      </p:sp>
      <p:sp>
        <p:nvSpPr>
          <p:cNvPr id="2" name="Arrow: Down 1">
            <a:extLst>
              <a:ext uri="{FF2B5EF4-FFF2-40B4-BE49-F238E27FC236}">
                <a16:creationId xmlns:a16="http://schemas.microsoft.com/office/drawing/2014/main" id="{08273208-3FBD-E6D3-DFAC-AEFAD5D36D6F}"/>
              </a:ext>
            </a:extLst>
          </p:cNvPr>
          <p:cNvSpPr/>
          <p:nvPr/>
        </p:nvSpPr>
        <p:spPr>
          <a:xfrm>
            <a:off x="8137329" y="66077"/>
            <a:ext cx="654423" cy="43978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endParaRPr lang="en-US" sz="1500" dirty="0"/>
          </a:p>
        </p:txBody>
      </p:sp>
      <p:graphicFrame>
        <p:nvGraphicFramePr>
          <p:cNvPr id="4" name="Table 3">
            <a:extLst>
              <a:ext uri="{FF2B5EF4-FFF2-40B4-BE49-F238E27FC236}">
                <a16:creationId xmlns:a16="http://schemas.microsoft.com/office/drawing/2014/main" id="{2D3CF855-E904-6D42-35A0-A5E823D795A2}"/>
              </a:ext>
            </a:extLst>
          </p:cNvPr>
          <p:cNvGraphicFramePr>
            <a:graphicFrameLocks noGrp="1"/>
          </p:cNvGraphicFramePr>
          <p:nvPr>
            <p:extLst>
              <p:ext uri="{D42A27DB-BD31-4B8C-83A1-F6EECF244321}">
                <p14:modId xmlns:p14="http://schemas.microsoft.com/office/powerpoint/2010/main" val="1640184297"/>
              </p:ext>
            </p:extLst>
          </p:nvPr>
        </p:nvGraphicFramePr>
        <p:xfrm>
          <a:off x="6178378" y="66078"/>
          <a:ext cx="1871796" cy="4399416"/>
        </p:xfrm>
        <a:graphic>
          <a:graphicData uri="http://schemas.openxmlformats.org/drawingml/2006/table">
            <a:tbl>
              <a:tblPr firstRow="1" bandRow="1">
                <a:tableStyleId>{5C22544A-7EE6-4342-B048-85BDC9FD1C3A}</a:tableStyleId>
              </a:tblPr>
              <a:tblGrid>
                <a:gridCol w="311495">
                  <a:extLst>
                    <a:ext uri="{9D8B030D-6E8A-4147-A177-3AD203B41FA5}">
                      <a16:colId xmlns:a16="http://schemas.microsoft.com/office/drawing/2014/main" val="456325871"/>
                    </a:ext>
                  </a:extLst>
                </a:gridCol>
                <a:gridCol w="1560301">
                  <a:extLst>
                    <a:ext uri="{9D8B030D-6E8A-4147-A177-3AD203B41FA5}">
                      <a16:colId xmlns:a16="http://schemas.microsoft.com/office/drawing/2014/main" val="3101815565"/>
                    </a:ext>
                  </a:extLst>
                </a:gridCol>
              </a:tblGrid>
              <a:tr h="1499354">
                <a:tc>
                  <a:txBody>
                    <a:bodyPr/>
                    <a:lstStyle/>
                    <a:p>
                      <a:pPr marL="0" indent="0" algn="ctr">
                        <a:buFont typeface="Arial" panose="020B0604020202020204" pitchFamily="34" charset="0"/>
                        <a:buNone/>
                      </a:pPr>
                      <a:r>
                        <a:rPr lang="en-US" sz="1000" b="1" dirty="0">
                          <a:solidFill>
                            <a:schemeClr val="tx1"/>
                          </a:solidFill>
                        </a:rPr>
                        <a:t>1</a:t>
                      </a:r>
                    </a:p>
                  </a:txBody>
                  <a:tcPr anchor="ctr">
                    <a:solidFill>
                      <a:schemeClr val="accent1">
                        <a:lumMod val="40000"/>
                        <a:lumOff val="60000"/>
                      </a:schemeClr>
                    </a:solidFill>
                  </a:tcPr>
                </a:tc>
                <a:tc>
                  <a:txBody>
                    <a:bodyPr/>
                    <a:lstStyle/>
                    <a:p>
                      <a:pPr marL="114300" indent="-114300">
                        <a:buFont typeface="Arial" panose="020B0604020202020204" pitchFamily="34" charset="0"/>
                        <a:buChar char="•"/>
                      </a:pPr>
                      <a:r>
                        <a:rPr lang="en-US" sz="1000" b="1" dirty="0">
                          <a:solidFill>
                            <a:schemeClr val="tx1"/>
                          </a:solidFill>
                        </a:rPr>
                        <a:t>R/O other systemic causes</a:t>
                      </a:r>
                    </a:p>
                    <a:p>
                      <a:pPr marL="114300" indent="-114300">
                        <a:buFont typeface="Arial" panose="020B0604020202020204" pitchFamily="34" charset="0"/>
                        <a:buChar char="•"/>
                      </a:pPr>
                      <a:r>
                        <a:rPr lang="en-US" sz="1000" b="1" dirty="0">
                          <a:solidFill>
                            <a:schemeClr val="tx1"/>
                          </a:solidFill>
                        </a:rPr>
                        <a:t>Assess QOL</a:t>
                      </a:r>
                    </a:p>
                    <a:p>
                      <a:pPr marL="114300" indent="-114300">
                        <a:buFont typeface="Arial" panose="020B0604020202020204" pitchFamily="34" charset="0"/>
                        <a:buChar char="•"/>
                      </a:pPr>
                      <a:r>
                        <a:rPr lang="en-US" sz="1000" b="1" dirty="0">
                          <a:solidFill>
                            <a:schemeClr val="tx1"/>
                          </a:solidFill>
                        </a:rPr>
                        <a:t>Provide interprofessional, multidisciplinary care</a:t>
                      </a:r>
                    </a:p>
                    <a:p>
                      <a:pPr marL="114300" indent="-114300">
                        <a:buFont typeface="Arial" panose="020B0604020202020204" pitchFamily="34" charset="0"/>
                        <a:buChar char="•"/>
                      </a:pPr>
                      <a:r>
                        <a:rPr lang="en-US" sz="1000" b="1" dirty="0">
                          <a:solidFill>
                            <a:schemeClr val="tx1"/>
                          </a:solidFill>
                        </a:rPr>
                        <a:t>Assess pruritus severity</a:t>
                      </a:r>
                    </a:p>
                    <a:p>
                      <a:pPr marL="114300" indent="-114300">
                        <a:buFont typeface="Arial" panose="020B0604020202020204" pitchFamily="34" charset="0"/>
                        <a:buChar char="•"/>
                      </a:pPr>
                      <a:r>
                        <a:rPr lang="en-US" sz="1000" b="1" dirty="0">
                          <a:solidFill>
                            <a:schemeClr val="tx1"/>
                          </a:solidFill>
                        </a:rPr>
                        <a:t>Consider conservative measures</a:t>
                      </a:r>
                    </a:p>
                  </a:txBody>
                  <a:tcPr anchor="ctr">
                    <a:solidFill>
                      <a:schemeClr val="accent1">
                        <a:lumMod val="40000"/>
                        <a:lumOff val="60000"/>
                      </a:schemeClr>
                    </a:solidFill>
                  </a:tcPr>
                </a:tc>
                <a:extLst>
                  <a:ext uri="{0D108BD9-81ED-4DB2-BD59-A6C34878D82A}">
                    <a16:rowId xmlns:a16="http://schemas.microsoft.com/office/drawing/2014/main" val="2577054288"/>
                  </a:ext>
                </a:extLst>
              </a:tr>
              <a:tr h="344191">
                <a:tc>
                  <a:txBody>
                    <a:bodyPr/>
                    <a:lstStyle/>
                    <a:p>
                      <a:pPr algn="ctr"/>
                      <a:r>
                        <a:rPr lang="en-US" sz="1000" b="1" dirty="0"/>
                        <a:t>2</a:t>
                      </a:r>
                    </a:p>
                  </a:txBody>
                  <a:tcPr anchor="ctr"/>
                </a:tc>
                <a:tc>
                  <a:txBody>
                    <a:bodyPr/>
                    <a:lstStyle/>
                    <a:p>
                      <a:r>
                        <a:rPr lang="en-US" sz="1000" b="1" dirty="0"/>
                        <a:t>Cholestyramine</a:t>
                      </a:r>
                    </a:p>
                  </a:txBody>
                  <a:tcPr anchor="ctr"/>
                </a:tc>
                <a:extLst>
                  <a:ext uri="{0D108BD9-81ED-4DB2-BD59-A6C34878D82A}">
                    <a16:rowId xmlns:a16="http://schemas.microsoft.com/office/drawing/2014/main" val="2056399468"/>
                  </a:ext>
                </a:extLst>
              </a:tr>
              <a:tr h="344191">
                <a:tc>
                  <a:txBody>
                    <a:bodyPr/>
                    <a:lstStyle/>
                    <a:p>
                      <a:pPr algn="ctr"/>
                      <a:r>
                        <a:rPr lang="en-US" sz="1000" b="1" dirty="0"/>
                        <a:t>3</a:t>
                      </a:r>
                    </a:p>
                  </a:txBody>
                  <a:tcPr anchor="ctr">
                    <a:solidFill>
                      <a:schemeClr val="accent1">
                        <a:lumMod val="40000"/>
                        <a:lumOff val="60000"/>
                      </a:schemeClr>
                    </a:solidFill>
                  </a:tcPr>
                </a:tc>
                <a:tc>
                  <a:txBody>
                    <a:bodyPr/>
                    <a:lstStyle/>
                    <a:p>
                      <a:r>
                        <a:rPr lang="en-US" sz="1000" b="1" dirty="0"/>
                        <a:t>Rifampin</a:t>
                      </a:r>
                    </a:p>
                  </a:txBody>
                  <a:tcPr anchor="ctr">
                    <a:solidFill>
                      <a:schemeClr val="accent1">
                        <a:lumMod val="40000"/>
                        <a:lumOff val="60000"/>
                      </a:schemeClr>
                    </a:solidFill>
                  </a:tcPr>
                </a:tc>
                <a:extLst>
                  <a:ext uri="{0D108BD9-81ED-4DB2-BD59-A6C34878D82A}">
                    <a16:rowId xmlns:a16="http://schemas.microsoft.com/office/drawing/2014/main" val="2460096886"/>
                  </a:ext>
                </a:extLst>
              </a:tr>
              <a:tr h="395476">
                <a:tc>
                  <a:txBody>
                    <a:bodyPr/>
                    <a:lstStyle/>
                    <a:p>
                      <a:pPr algn="ctr"/>
                      <a:r>
                        <a:rPr lang="en-US" sz="1000" b="1" dirty="0"/>
                        <a:t>4</a:t>
                      </a:r>
                    </a:p>
                  </a:txBody>
                  <a:tcPr anchor="ctr"/>
                </a:tc>
                <a:tc>
                  <a:txBody>
                    <a:bodyPr/>
                    <a:lstStyle/>
                    <a:p>
                      <a:r>
                        <a:rPr lang="en-US" sz="1000" b="1" dirty="0"/>
                        <a:t>Opioid antagonist (naloxone, naltrexone)</a:t>
                      </a:r>
                    </a:p>
                  </a:txBody>
                  <a:tcPr anchor="ctr"/>
                </a:tc>
                <a:extLst>
                  <a:ext uri="{0D108BD9-81ED-4DB2-BD59-A6C34878D82A}">
                    <a16:rowId xmlns:a16="http://schemas.microsoft.com/office/drawing/2014/main" val="1070004037"/>
                  </a:ext>
                </a:extLst>
              </a:tr>
              <a:tr h="344191">
                <a:tc>
                  <a:txBody>
                    <a:bodyPr/>
                    <a:lstStyle/>
                    <a:p>
                      <a:pPr algn="ctr"/>
                      <a:r>
                        <a:rPr lang="en-US" sz="1000" b="1" dirty="0"/>
                        <a:t>5</a:t>
                      </a:r>
                    </a:p>
                  </a:txBody>
                  <a:tcPr anchor="ctr">
                    <a:solidFill>
                      <a:schemeClr val="accent1">
                        <a:lumMod val="40000"/>
                        <a:lumOff val="60000"/>
                      </a:schemeClr>
                    </a:solidFill>
                  </a:tcPr>
                </a:tc>
                <a:tc>
                  <a:txBody>
                    <a:bodyPr/>
                    <a:lstStyle/>
                    <a:p>
                      <a:r>
                        <a:rPr lang="en-US" sz="1000" b="1" dirty="0"/>
                        <a:t>Sertraline</a:t>
                      </a:r>
                    </a:p>
                  </a:txBody>
                  <a:tcPr anchor="ctr">
                    <a:solidFill>
                      <a:schemeClr val="accent1">
                        <a:lumMod val="40000"/>
                        <a:lumOff val="60000"/>
                      </a:schemeClr>
                    </a:solidFill>
                  </a:tcPr>
                </a:tc>
                <a:extLst>
                  <a:ext uri="{0D108BD9-81ED-4DB2-BD59-A6C34878D82A}">
                    <a16:rowId xmlns:a16="http://schemas.microsoft.com/office/drawing/2014/main" val="1428050607"/>
                  </a:ext>
                </a:extLst>
              </a:tr>
              <a:tr h="1075009">
                <a:tc>
                  <a:txBody>
                    <a:bodyPr/>
                    <a:lstStyle/>
                    <a:p>
                      <a:pPr algn="ctr"/>
                      <a:r>
                        <a:rPr lang="en-US" sz="1000" b="1" dirty="0"/>
                        <a:t>6</a:t>
                      </a:r>
                    </a:p>
                  </a:txBody>
                  <a:tcPr anchor="ctr"/>
                </a:tc>
                <a:tc>
                  <a:txBody>
                    <a:bodyPr/>
                    <a:lstStyle/>
                    <a:p>
                      <a:r>
                        <a:rPr lang="en-US" sz="1000" b="1" dirty="0"/>
                        <a:t>Investigational therapies (phototherapy, plasmapheresis, albumin dialysis, nasobiliary drainage, clinical trial</a:t>
                      </a:r>
                    </a:p>
                  </a:txBody>
                  <a:tcPr anchor="ctr"/>
                </a:tc>
                <a:extLst>
                  <a:ext uri="{0D108BD9-81ED-4DB2-BD59-A6C34878D82A}">
                    <a16:rowId xmlns:a16="http://schemas.microsoft.com/office/drawing/2014/main" val="2233055177"/>
                  </a:ext>
                </a:extLst>
              </a:tr>
              <a:tr h="395476">
                <a:tc>
                  <a:txBody>
                    <a:bodyPr/>
                    <a:lstStyle/>
                    <a:p>
                      <a:pPr algn="ctr"/>
                      <a:r>
                        <a:rPr lang="en-US" sz="1000" b="1" dirty="0"/>
                        <a:t>7</a:t>
                      </a:r>
                    </a:p>
                  </a:txBody>
                  <a:tcPr anchor="ctr">
                    <a:solidFill>
                      <a:schemeClr val="accent1">
                        <a:lumMod val="40000"/>
                        <a:lumOff val="60000"/>
                      </a:schemeClr>
                    </a:solidFill>
                  </a:tcPr>
                </a:tc>
                <a:tc>
                  <a:txBody>
                    <a:bodyPr/>
                    <a:lstStyle/>
                    <a:p>
                      <a:r>
                        <a:rPr lang="en-US" sz="1000" b="1" dirty="0"/>
                        <a:t>Consider liver transplantation</a:t>
                      </a:r>
                    </a:p>
                  </a:txBody>
                  <a:tcPr anchor="ctr">
                    <a:solidFill>
                      <a:schemeClr val="accent1">
                        <a:lumMod val="40000"/>
                        <a:lumOff val="60000"/>
                      </a:schemeClr>
                    </a:solidFill>
                  </a:tcPr>
                </a:tc>
                <a:extLst>
                  <a:ext uri="{0D108BD9-81ED-4DB2-BD59-A6C34878D82A}">
                    <a16:rowId xmlns:a16="http://schemas.microsoft.com/office/drawing/2014/main" val="2827645240"/>
                  </a:ext>
                </a:extLst>
              </a:tr>
            </a:tbl>
          </a:graphicData>
        </a:graphic>
      </p:graphicFrame>
      <p:sp>
        <p:nvSpPr>
          <p:cNvPr id="8" name="TextBox 7">
            <a:extLst>
              <a:ext uri="{FF2B5EF4-FFF2-40B4-BE49-F238E27FC236}">
                <a16:creationId xmlns:a16="http://schemas.microsoft.com/office/drawing/2014/main" id="{FCD1490D-2B53-5893-298B-0B773CCCFBF3}"/>
              </a:ext>
            </a:extLst>
          </p:cNvPr>
          <p:cNvSpPr txBox="1"/>
          <p:nvPr/>
        </p:nvSpPr>
        <p:spPr>
          <a:xfrm>
            <a:off x="8233709" y="497010"/>
            <a:ext cx="461665" cy="3156407"/>
          </a:xfrm>
          <a:prstGeom prst="rect">
            <a:avLst/>
          </a:prstGeom>
          <a:noFill/>
        </p:spPr>
        <p:txBody>
          <a:bodyPr vert="vert270" wrap="square" rtlCol="0">
            <a:spAutoFit/>
          </a:bodyPr>
          <a:lstStyle/>
          <a:p>
            <a:r>
              <a:rPr lang="en-US" dirty="0">
                <a:solidFill>
                  <a:schemeClr val="bg1"/>
                </a:solidFill>
              </a:rPr>
              <a:t>O n g o I n g   A s s e s s m e n t</a:t>
            </a:r>
          </a:p>
        </p:txBody>
      </p:sp>
    </p:spTree>
    <p:extLst>
      <p:ext uri="{BB962C8B-B14F-4D97-AF65-F5344CB8AC3E}">
        <p14:creationId xmlns:p14="http://schemas.microsoft.com/office/powerpoint/2010/main" val="415804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BF0A8-074A-C1DC-3C0B-3F347A63D02C}"/>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15560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83A2-A1F7-4BD6-B0EF-08C6529B577B}"/>
              </a:ext>
            </a:extLst>
          </p:cNvPr>
          <p:cNvSpPr>
            <a:spLocks noGrp="1"/>
          </p:cNvSpPr>
          <p:nvPr>
            <p:ph type="title"/>
          </p:nvPr>
        </p:nvSpPr>
        <p:spPr/>
        <p:txBody>
          <a:bodyPr/>
          <a:lstStyle/>
          <a:p>
            <a:r>
              <a:rPr lang="en-US" dirty="0"/>
              <a:t>Elafibranor*: ELATIVE Trial</a:t>
            </a:r>
            <a:r>
              <a:rPr lang="en-US" dirty="0">
                <a:sym typeface="Symbol" panose="05050102010706020507" pitchFamily="18" charset="2"/>
              </a:rPr>
              <a:t> Design</a:t>
            </a:r>
            <a:endParaRPr lang="en-US" dirty="0"/>
          </a:p>
        </p:txBody>
      </p:sp>
      <p:sp>
        <p:nvSpPr>
          <p:cNvPr id="3" name="Content Placeholder 2">
            <a:extLst>
              <a:ext uri="{FF2B5EF4-FFF2-40B4-BE49-F238E27FC236}">
                <a16:creationId xmlns:a16="http://schemas.microsoft.com/office/drawing/2014/main" id="{C1FF5C75-A1F4-453B-9943-D3852612075E}"/>
              </a:ext>
            </a:extLst>
          </p:cNvPr>
          <p:cNvSpPr>
            <a:spLocks noGrp="1"/>
          </p:cNvSpPr>
          <p:nvPr>
            <p:ph idx="1"/>
          </p:nvPr>
        </p:nvSpPr>
        <p:spPr>
          <a:xfrm>
            <a:off x="628650" y="1163479"/>
            <a:ext cx="7886700" cy="3067050"/>
          </a:xfrm>
        </p:spPr>
        <p:txBody>
          <a:bodyPr>
            <a:normAutofit fontScale="92500" lnSpcReduction="10000"/>
          </a:bodyPr>
          <a:lstStyle/>
          <a:p>
            <a:r>
              <a:rPr lang="en-US" dirty="0"/>
              <a:t>Phase 3, double-blind, placebo-controlled</a:t>
            </a:r>
          </a:p>
          <a:p>
            <a:pPr lvl="1"/>
            <a:r>
              <a:rPr lang="en-US" dirty="0"/>
              <a:t>Elafibranor 80 mg daily</a:t>
            </a:r>
          </a:p>
          <a:p>
            <a:r>
              <a:rPr lang="en-US" dirty="0"/>
              <a:t>Patients with PBC who had inadequate biochemical response or unacceptable side effects to UDCA (N=161)</a:t>
            </a:r>
          </a:p>
          <a:p>
            <a:r>
              <a:rPr lang="en-US" dirty="0"/>
              <a:t>Primary endpoint</a:t>
            </a:r>
          </a:p>
          <a:p>
            <a:pPr lvl="1"/>
            <a:r>
              <a:rPr lang="en-US" dirty="0"/>
              <a:t>% Patients achieving a biochemical response at 52 wks</a:t>
            </a:r>
          </a:p>
          <a:p>
            <a:pPr lvl="2"/>
            <a:r>
              <a:rPr lang="en-US" dirty="0"/>
              <a:t>Alkaline phosphate &lt;1.67 x ULN and ≥15% reduction from baseline</a:t>
            </a:r>
          </a:p>
          <a:p>
            <a:pPr lvl="2"/>
            <a:r>
              <a:rPr lang="en-US" dirty="0"/>
              <a:t>Normal total bilirubin level</a:t>
            </a:r>
          </a:p>
          <a:p>
            <a:r>
              <a:rPr lang="en-US" dirty="0"/>
              <a:t>Secondary endpoints</a:t>
            </a:r>
          </a:p>
          <a:p>
            <a:pPr lvl="1"/>
            <a:r>
              <a:rPr lang="en-US" dirty="0"/>
              <a:t>Alkaline phosphatase WNL at 52 wks</a:t>
            </a:r>
          </a:p>
          <a:p>
            <a:pPr lvl="1"/>
            <a:r>
              <a:rPr lang="en-US" dirty="0"/>
              <a:t>Change in pruritus intensity (WI-NRS) at 24 and 52 wks</a:t>
            </a:r>
          </a:p>
          <a:p>
            <a:endParaRPr lang="en-US" dirty="0"/>
          </a:p>
        </p:txBody>
      </p:sp>
      <p:sp>
        <p:nvSpPr>
          <p:cNvPr id="4" name="TextBox 3">
            <a:extLst>
              <a:ext uri="{FF2B5EF4-FFF2-40B4-BE49-F238E27FC236}">
                <a16:creationId xmlns:a16="http://schemas.microsoft.com/office/drawing/2014/main" id="{4DD2E20E-EB04-4816-A156-3802BF091AEB}"/>
              </a:ext>
            </a:extLst>
          </p:cNvPr>
          <p:cNvSpPr txBox="1"/>
          <p:nvPr/>
        </p:nvSpPr>
        <p:spPr>
          <a:xfrm>
            <a:off x="3111538" y="4537472"/>
            <a:ext cx="3489158" cy="230832"/>
          </a:xfrm>
          <a:prstGeom prst="rect">
            <a:avLst/>
          </a:prstGeom>
          <a:noFill/>
        </p:spPr>
        <p:txBody>
          <a:bodyPr wrap="square" rtlCol="0">
            <a:spAutoFit/>
          </a:bodyPr>
          <a:lstStyle/>
          <a:p>
            <a:r>
              <a:rPr lang="en-US" sz="900" dirty="0"/>
              <a:t>Kowdley KV, et al. </a:t>
            </a:r>
            <a:r>
              <a:rPr lang="en-US" sz="900" i="1" dirty="0"/>
              <a:t>N Engl J Med</a:t>
            </a:r>
            <a:r>
              <a:rPr lang="en-US" sz="900" dirty="0"/>
              <a:t>. 2024;390:795-805. </a:t>
            </a:r>
          </a:p>
        </p:txBody>
      </p:sp>
      <p:sp>
        <p:nvSpPr>
          <p:cNvPr id="5" name="TextBox 4">
            <a:extLst>
              <a:ext uri="{FF2B5EF4-FFF2-40B4-BE49-F238E27FC236}">
                <a16:creationId xmlns:a16="http://schemas.microsoft.com/office/drawing/2014/main" id="{9994D84A-7AF6-2125-83E6-6B292AA40765}"/>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409299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83A2-A1F7-4BD6-B0EF-08C6529B577B}"/>
              </a:ext>
            </a:extLst>
          </p:cNvPr>
          <p:cNvSpPr>
            <a:spLocks noGrp="1"/>
          </p:cNvSpPr>
          <p:nvPr>
            <p:ph type="title"/>
          </p:nvPr>
        </p:nvSpPr>
        <p:spPr>
          <a:xfrm>
            <a:off x="628650" y="68104"/>
            <a:ext cx="7886700" cy="994172"/>
          </a:xfrm>
        </p:spPr>
        <p:txBody>
          <a:bodyPr/>
          <a:lstStyle/>
          <a:p>
            <a:r>
              <a:rPr lang="en-US" dirty="0"/>
              <a:t>Elafibranor*: ELATIVE Trial</a:t>
            </a:r>
            <a:r>
              <a:rPr lang="en-US" dirty="0">
                <a:sym typeface="Symbol" panose="05050102010706020507" pitchFamily="18" charset="2"/>
              </a:rPr>
              <a:t> Efficacy</a:t>
            </a:r>
            <a:endParaRPr lang="en-US" dirty="0"/>
          </a:p>
        </p:txBody>
      </p:sp>
      <p:graphicFrame>
        <p:nvGraphicFramePr>
          <p:cNvPr id="261" name="Table 260">
            <a:extLst>
              <a:ext uri="{FF2B5EF4-FFF2-40B4-BE49-F238E27FC236}">
                <a16:creationId xmlns:a16="http://schemas.microsoft.com/office/drawing/2014/main" id="{12609A15-218F-4202-BFE7-A646D7E10EB8}"/>
              </a:ext>
            </a:extLst>
          </p:cNvPr>
          <p:cNvGraphicFramePr>
            <a:graphicFrameLocks noGrp="1"/>
          </p:cNvGraphicFramePr>
          <p:nvPr>
            <p:extLst>
              <p:ext uri="{D42A27DB-BD31-4B8C-83A1-F6EECF244321}">
                <p14:modId xmlns:p14="http://schemas.microsoft.com/office/powerpoint/2010/main" val="1743151171"/>
              </p:ext>
            </p:extLst>
          </p:nvPr>
        </p:nvGraphicFramePr>
        <p:xfrm>
          <a:off x="755705" y="941411"/>
          <a:ext cx="6913604" cy="2893510"/>
        </p:xfrm>
        <a:graphic>
          <a:graphicData uri="http://schemas.openxmlformats.org/drawingml/2006/table">
            <a:tbl>
              <a:tblPr firstRow="1" firstCol="1" bandRow="1">
                <a:tableStyleId>{5C22544A-7EE6-4342-B048-85BDC9FD1C3A}</a:tableStyleId>
              </a:tblPr>
              <a:tblGrid>
                <a:gridCol w="2280366">
                  <a:extLst>
                    <a:ext uri="{9D8B030D-6E8A-4147-A177-3AD203B41FA5}">
                      <a16:colId xmlns:a16="http://schemas.microsoft.com/office/drawing/2014/main" val="3140043070"/>
                    </a:ext>
                  </a:extLst>
                </a:gridCol>
                <a:gridCol w="1239881">
                  <a:extLst>
                    <a:ext uri="{9D8B030D-6E8A-4147-A177-3AD203B41FA5}">
                      <a16:colId xmlns:a16="http://schemas.microsoft.com/office/drawing/2014/main" val="2084926283"/>
                    </a:ext>
                  </a:extLst>
                </a:gridCol>
                <a:gridCol w="1109366">
                  <a:extLst>
                    <a:ext uri="{9D8B030D-6E8A-4147-A177-3AD203B41FA5}">
                      <a16:colId xmlns:a16="http://schemas.microsoft.com/office/drawing/2014/main" val="2227542402"/>
                    </a:ext>
                  </a:extLst>
                </a:gridCol>
                <a:gridCol w="2283991">
                  <a:extLst>
                    <a:ext uri="{9D8B030D-6E8A-4147-A177-3AD203B41FA5}">
                      <a16:colId xmlns:a16="http://schemas.microsoft.com/office/drawing/2014/main" val="1774890120"/>
                    </a:ext>
                  </a:extLst>
                </a:gridCol>
              </a:tblGrid>
              <a:tr h="282761">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Elafibranor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Placebo</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Statistical Significance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7408297"/>
                  </a:ext>
                </a:extLst>
              </a:tr>
              <a:tr h="874643">
                <a:tc>
                  <a:txBody>
                    <a:bodyPr/>
                    <a:lstStyle/>
                    <a:p>
                      <a:pPr marL="0" marR="0">
                        <a:lnSpc>
                          <a:spcPct val="107000"/>
                        </a:lnSpc>
                        <a:spcBef>
                          <a:spcPts val="0"/>
                        </a:spcBef>
                        <a:spcAft>
                          <a:spcPts val="0"/>
                        </a:spcAft>
                      </a:pPr>
                      <a:r>
                        <a:rPr lang="en-US" sz="1500" dirty="0">
                          <a:effectLst/>
                        </a:rPr>
                        <a:t>% who achieved a biochemical response*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i="1" dirty="0">
                          <a:effectLst/>
                        </a:rPr>
                        <a:t>P</a:t>
                      </a:r>
                      <a:r>
                        <a:rPr lang="en-US" sz="1500" dirty="0">
                          <a:effectLst/>
                        </a:rPr>
                        <a:t>&lt;0.001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19855850"/>
                  </a:ext>
                </a:extLst>
              </a:tr>
              <a:tr h="578702">
                <a:tc>
                  <a:txBody>
                    <a:bodyPr/>
                    <a:lstStyle/>
                    <a:p>
                      <a:pPr marL="0" marR="0">
                        <a:lnSpc>
                          <a:spcPct val="107000"/>
                        </a:lnSpc>
                        <a:spcBef>
                          <a:spcPts val="0"/>
                        </a:spcBef>
                        <a:spcAft>
                          <a:spcPts val="0"/>
                        </a:spcAft>
                      </a:pPr>
                      <a:r>
                        <a:rPr lang="en-US" sz="1500" dirty="0">
                          <a:effectLst/>
                        </a:rPr>
                        <a:t>LSM change WI-NRS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-1.93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-1.15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Difference = -0.78</a:t>
                      </a:r>
                    </a:p>
                    <a:p>
                      <a:pPr marL="0" marR="0">
                        <a:lnSpc>
                          <a:spcPct val="107000"/>
                        </a:lnSpc>
                        <a:spcBef>
                          <a:spcPts val="0"/>
                        </a:spcBef>
                        <a:spcAft>
                          <a:spcPts val="0"/>
                        </a:spcAft>
                      </a:pPr>
                      <a:r>
                        <a:rPr lang="en-US" sz="1500" dirty="0">
                          <a:effectLst/>
                        </a:rPr>
                        <a:t>95% CI (-1.99 to 0.42)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88137579"/>
                  </a:ext>
                </a:extLst>
              </a:tr>
              <a:tr h="578702">
                <a:tc>
                  <a:txBody>
                    <a:bodyPr/>
                    <a:lstStyle/>
                    <a:p>
                      <a:pPr marL="0" marR="0">
                        <a:lnSpc>
                          <a:spcPct val="107000"/>
                        </a:lnSpc>
                        <a:spcBef>
                          <a:spcPts val="0"/>
                        </a:spcBef>
                        <a:spcAft>
                          <a:spcPts val="0"/>
                        </a:spcAft>
                      </a:pPr>
                      <a:r>
                        <a:rPr lang="en-US" sz="1500" dirty="0">
                          <a:effectLst/>
                        </a:rPr>
                        <a:t>LSM change from baseline in itch domain PBC-40**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-2.5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-0.1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Difference = -2.3</a:t>
                      </a:r>
                    </a:p>
                    <a:p>
                      <a:pPr marL="0" marR="0">
                        <a:lnSpc>
                          <a:spcPct val="107000"/>
                        </a:lnSpc>
                        <a:spcBef>
                          <a:spcPts val="0"/>
                        </a:spcBef>
                        <a:spcAft>
                          <a:spcPts val="0"/>
                        </a:spcAft>
                      </a:pPr>
                      <a:r>
                        <a:rPr lang="en-US" sz="1500" dirty="0">
                          <a:effectLst/>
                        </a:rPr>
                        <a:t>95% CI (-4.0 to -0.7)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50823610"/>
                  </a:ext>
                </a:extLst>
              </a:tr>
              <a:tr h="578702">
                <a:tc>
                  <a:txBody>
                    <a:bodyPr/>
                    <a:lstStyle/>
                    <a:p>
                      <a:pPr marL="0" marR="0">
                        <a:lnSpc>
                          <a:spcPct val="107000"/>
                        </a:lnSpc>
                        <a:spcBef>
                          <a:spcPts val="0"/>
                        </a:spcBef>
                        <a:spcAft>
                          <a:spcPts val="0"/>
                        </a:spcAft>
                      </a:pPr>
                      <a:r>
                        <a:rPr lang="en-US" sz="1500" dirty="0">
                          <a:effectLst/>
                        </a:rPr>
                        <a:t>LSM change from baseline in 5-D itch score**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-4.2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-1.2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Difference = -3.0</a:t>
                      </a:r>
                    </a:p>
                    <a:p>
                      <a:pPr marL="0" marR="0">
                        <a:lnSpc>
                          <a:spcPct val="107000"/>
                        </a:lnSpc>
                        <a:spcBef>
                          <a:spcPts val="0"/>
                        </a:spcBef>
                        <a:spcAft>
                          <a:spcPts val="0"/>
                        </a:spcAft>
                      </a:pPr>
                      <a:r>
                        <a:rPr lang="en-US" sz="1500" dirty="0">
                          <a:effectLst/>
                        </a:rPr>
                        <a:t>95% CI (-5.5 to –0.5)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84117119"/>
                  </a:ext>
                </a:extLst>
              </a:tr>
            </a:tbl>
          </a:graphicData>
        </a:graphic>
      </p:graphicFrame>
      <p:sp>
        <p:nvSpPr>
          <p:cNvPr id="262" name="TextBox 261">
            <a:extLst>
              <a:ext uri="{FF2B5EF4-FFF2-40B4-BE49-F238E27FC236}">
                <a16:creationId xmlns:a16="http://schemas.microsoft.com/office/drawing/2014/main" id="{D28E6868-F711-4E13-AEAB-B59E1BD2AF9C}"/>
              </a:ext>
            </a:extLst>
          </p:cNvPr>
          <p:cNvSpPr txBox="1"/>
          <p:nvPr/>
        </p:nvSpPr>
        <p:spPr>
          <a:xfrm>
            <a:off x="676062" y="3834920"/>
            <a:ext cx="6913604" cy="415498"/>
          </a:xfrm>
          <a:prstGeom prst="rect">
            <a:avLst/>
          </a:prstGeom>
          <a:noFill/>
        </p:spPr>
        <p:txBody>
          <a:bodyPr wrap="square" rtlCol="0">
            <a:spAutoFit/>
          </a:bodyPr>
          <a:lstStyle/>
          <a:p>
            <a:r>
              <a:rPr lang="en-US" sz="1050" dirty="0"/>
              <a:t>Results after 52 weeks	*Primary endpoint	**Patients with baseline moderate-to-severe pruritus</a:t>
            </a:r>
          </a:p>
          <a:p>
            <a:r>
              <a:rPr lang="en-US" sz="1050" dirty="0"/>
              <a:t>CI, confidence interval; LSM, least square mean; WI-NRS, worst itch numerical rating scale</a:t>
            </a:r>
          </a:p>
        </p:txBody>
      </p:sp>
      <p:sp>
        <p:nvSpPr>
          <p:cNvPr id="3" name="TextBox 2">
            <a:extLst>
              <a:ext uri="{FF2B5EF4-FFF2-40B4-BE49-F238E27FC236}">
                <a16:creationId xmlns:a16="http://schemas.microsoft.com/office/drawing/2014/main" id="{F44394D5-56C5-7951-7329-2900F47D432F}"/>
              </a:ext>
            </a:extLst>
          </p:cNvPr>
          <p:cNvSpPr txBox="1"/>
          <p:nvPr/>
        </p:nvSpPr>
        <p:spPr>
          <a:xfrm>
            <a:off x="3111538" y="4537472"/>
            <a:ext cx="3489158" cy="230832"/>
          </a:xfrm>
          <a:prstGeom prst="rect">
            <a:avLst/>
          </a:prstGeom>
          <a:noFill/>
        </p:spPr>
        <p:txBody>
          <a:bodyPr wrap="square" rtlCol="0">
            <a:spAutoFit/>
          </a:bodyPr>
          <a:lstStyle/>
          <a:p>
            <a:r>
              <a:rPr lang="en-US" sz="900" dirty="0"/>
              <a:t>Kowdley KV, et al. </a:t>
            </a:r>
            <a:r>
              <a:rPr lang="en-US" sz="900" i="1" dirty="0"/>
              <a:t>N Engl J Med</a:t>
            </a:r>
            <a:r>
              <a:rPr lang="en-US" sz="900" dirty="0"/>
              <a:t>. 2024;390:795-805. </a:t>
            </a:r>
          </a:p>
        </p:txBody>
      </p:sp>
      <p:sp>
        <p:nvSpPr>
          <p:cNvPr id="4" name="TextBox 3">
            <a:extLst>
              <a:ext uri="{FF2B5EF4-FFF2-40B4-BE49-F238E27FC236}">
                <a16:creationId xmlns:a16="http://schemas.microsoft.com/office/drawing/2014/main" id="{47239E8F-839B-3F90-7CC4-D446BFDA66CF}"/>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265259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83A2-A1F7-4BD6-B0EF-08C6529B577B}"/>
              </a:ext>
            </a:extLst>
          </p:cNvPr>
          <p:cNvSpPr>
            <a:spLocks noGrp="1"/>
          </p:cNvSpPr>
          <p:nvPr>
            <p:ph type="title"/>
          </p:nvPr>
        </p:nvSpPr>
        <p:spPr>
          <a:xfrm>
            <a:off x="707027" y="60484"/>
            <a:ext cx="7886700" cy="994172"/>
          </a:xfrm>
        </p:spPr>
        <p:txBody>
          <a:bodyPr/>
          <a:lstStyle/>
          <a:p>
            <a:r>
              <a:rPr lang="en-US" dirty="0"/>
              <a:t>Elafibranor*: ELATIVE Trial</a:t>
            </a:r>
            <a:r>
              <a:rPr lang="en-US" dirty="0">
                <a:sym typeface="Symbol" panose="05050102010706020507" pitchFamily="18" charset="2"/>
              </a:rPr>
              <a:t> Safety</a:t>
            </a:r>
            <a:endParaRPr lang="en-US" dirty="0"/>
          </a:p>
        </p:txBody>
      </p:sp>
      <p:sp>
        <p:nvSpPr>
          <p:cNvPr id="3" name="Content Placeholder 2">
            <a:extLst>
              <a:ext uri="{FF2B5EF4-FFF2-40B4-BE49-F238E27FC236}">
                <a16:creationId xmlns:a16="http://schemas.microsoft.com/office/drawing/2014/main" id="{C1FF5C75-A1F4-453B-9943-D3852612075E}"/>
              </a:ext>
            </a:extLst>
          </p:cNvPr>
          <p:cNvSpPr>
            <a:spLocks noGrp="1"/>
          </p:cNvSpPr>
          <p:nvPr>
            <p:ph idx="1"/>
          </p:nvPr>
        </p:nvSpPr>
        <p:spPr>
          <a:xfrm>
            <a:off x="628650" y="1054657"/>
            <a:ext cx="3943350" cy="3269456"/>
          </a:xfrm>
        </p:spPr>
        <p:txBody>
          <a:bodyPr>
            <a:normAutofit lnSpcReduction="10000"/>
          </a:bodyPr>
          <a:lstStyle/>
          <a:p>
            <a:r>
              <a:rPr lang="en-US" dirty="0"/>
              <a:t>Similar incidence of adverse events between the 2 groups</a:t>
            </a:r>
          </a:p>
          <a:p>
            <a:pPr lvl="1"/>
            <a:r>
              <a:rPr lang="en-US" dirty="0"/>
              <a:t>Most were mild or moderate in intensity</a:t>
            </a:r>
          </a:p>
          <a:p>
            <a:r>
              <a:rPr lang="en-US" dirty="0"/>
              <a:t>Selected AEs more common with elafibranor (vs placebo):</a:t>
            </a:r>
          </a:p>
          <a:p>
            <a:pPr lvl="1"/>
            <a:r>
              <a:rPr lang="en-US" dirty="0"/>
              <a:t>Elevated creatine phosphokinase</a:t>
            </a:r>
          </a:p>
          <a:p>
            <a:pPr lvl="2"/>
            <a:r>
              <a:rPr lang="en-US" dirty="0"/>
              <a:t>4 patients dropped out of the trial due to ↑ CPK</a:t>
            </a:r>
          </a:p>
          <a:p>
            <a:pPr lvl="1"/>
            <a:r>
              <a:rPr lang="en-US" dirty="0"/>
              <a:t>Arthralgia/Myalgia (11.1% vs 3.8%)</a:t>
            </a:r>
          </a:p>
          <a:p>
            <a:pPr lvl="1"/>
            <a:r>
              <a:rPr lang="en-US" dirty="0"/>
              <a:t>Ligament sprain, hip/wrist fracture (6.6% vs 0%)</a:t>
            </a:r>
          </a:p>
        </p:txBody>
      </p:sp>
      <p:graphicFrame>
        <p:nvGraphicFramePr>
          <p:cNvPr id="8" name="Chart 7">
            <a:extLst>
              <a:ext uri="{FF2B5EF4-FFF2-40B4-BE49-F238E27FC236}">
                <a16:creationId xmlns:a16="http://schemas.microsoft.com/office/drawing/2014/main" id="{7468D7D3-A142-4AE3-B06A-D64EBF56A916}"/>
              </a:ext>
            </a:extLst>
          </p:cNvPr>
          <p:cNvGraphicFramePr/>
          <p:nvPr>
            <p:extLst>
              <p:ext uri="{D42A27DB-BD31-4B8C-83A1-F6EECF244321}">
                <p14:modId xmlns:p14="http://schemas.microsoft.com/office/powerpoint/2010/main" val="1233606138"/>
              </p:ext>
            </p:extLst>
          </p:nvPr>
        </p:nvGraphicFramePr>
        <p:xfrm>
          <a:off x="4572000" y="866775"/>
          <a:ext cx="4265023" cy="35236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73DD8F1-0E8B-CC07-4A97-D969F249B60D}"/>
              </a:ext>
            </a:extLst>
          </p:cNvPr>
          <p:cNvSpPr txBox="1"/>
          <p:nvPr/>
        </p:nvSpPr>
        <p:spPr>
          <a:xfrm>
            <a:off x="3111538" y="4537472"/>
            <a:ext cx="3489158" cy="230832"/>
          </a:xfrm>
          <a:prstGeom prst="rect">
            <a:avLst/>
          </a:prstGeom>
          <a:noFill/>
        </p:spPr>
        <p:txBody>
          <a:bodyPr wrap="square" rtlCol="0">
            <a:spAutoFit/>
          </a:bodyPr>
          <a:lstStyle/>
          <a:p>
            <a:r>
              <a:rPr lang="en-US" sz="900" dirty="0"/>
              <a:t>Kowdley KV, et al. </a:t>
            </a:r>
            <a:r>
              <a:rPr lang="en-US" sz="900" i="1" dirty="0"/>
              <a:t>N Engl J Med</a:t>
            </a:r>
            <a:r>
              <a:rPr lang="en-US" sz="900" dirty="0"/>
              <a:t>. 2024;390:795-805. </a:t>
            </a:r>
          </a:p>
        </p:txBody>
      </p:sp>
      <p:sp>
        <p:nvSpPr>
          <p:cNvPr id="4" name="TextBox 3">
            <a:extLst>
              <a:ext uri="{FF2B5EF4-FFF2-40B4-BE49-F238E27FC236}">
                <a16:creationId xmlns:a16="http://schemas.microsoft.com/office/drawing/2014/main" id="{342E4966-CF1C-9ED7-6DFB-3971CA40E753}"/>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87219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FCFA-68D5-782A-6DA9-00F30B26A678}"/>
              </a:ext>
            </a:extLst>
          </p:cNvPr>
          <p:cNvSpPr>
            <a:spLocks noGrp="1"/>
          </p:cNvSpPr>
          <p:nvPr>
            <p:ph type="title"/>
          </p:nvPr>
        </p:nvSpPr>
        <p:spPr/>
        <p:txBody>
          <a:bodyPr/>
          <a:lstStyle/>
          <a:p>
            <a:r>
              <a:rPr lang="en-US" dirty="0"/>
              <a:t>Elafibranor*: Safety</a:t>
            </a:r>
          </a:p>
        </p:txBody>
      </p:sp>
      <p:sp>
        <p:nvSpPr>
          <p:cNvPr id="3" name="Content Placeholder 2">
            <a:extLst>
              <a:ext uri="{FF2B5EF4-FFF2-40B4-BE49-F238E27FC236}">
                <a16:creationId xmlns:a16="http://schemas.microsoft.com/office/drawing/2014/main" id="{3E1E8011-2E1E-B041-FF61-08B1E854A2E5}"/>
              </a:ext>
            </a:extLst>
          </p:cNvPr>
          <p:cNvSpPr>
            <a:spLocks noGrp="1"/>
          </p:cNvSpPr>
          <p:nvPr>
            <p:ph idx="1"/>
          </p:nvPr>
        </p:nvSpPr>
        <p:spPr/>
        <p:txBody>
          <a:bodyPr/>
          <a:lstStyle/>
          <a:p>
            <a:r>
              <a:rPr lang="en-US" dirty="0"/>
              <a:t>Package labeling lists the following cautions:</a:t>
            </a:r>
          </a:p>
          <a:p>
            <a:pPr lvl="1"/>
            <a:r>
              <a:rPr lang="en-US" dirty="0"/>
              <a:t>Elafibranor may cause fetal harm when administered during pregnancy</a:t>
            </a:r>
          </a:p>
          <a:p>
            <a:pPr lvl="1"/>
            <a:r>
              <a:rPr lang="en-US" dirty="0"/>
              <a:t>Drug-induced liver injury occurred in 1 patient who took 80mg of elafibranor and 2 patients who took 120mg</a:t>
            </a:r>
          </a:p>
          <a:p>
            <a:pPr lvl="2"/>
            <a:r>
              <a:rPr lang="en-US" dirty="0"/>
              <a:t>Increases of ALT or AST ≥ 5 times the upper limit of normal occurred equally (6%) of active and placebo treated patients</a:t>
            </a:r>
          </a:p>
          <a:p>
            <a:pPr lvl="1"/>
            <a:r>
              <a:rPr lang="en-US" dirty="0"/>
              <a:t>Hypersensitivity reactions</a:t>
            </a:r>
          </a:p>
          <a:p>
            <a:pPr lvl="1"/>
            <a:r>
              <a:rPr lang="en-US" dirty="0"/>
              <a:t>Avoid in patients with biliary obstruction</a:t>
            </a:r>
          </a:p>
        </p:txBody>
      </p:sp>
      <p:sp>
        <p:nvSpPr>
          <p:cNvPr id="4" name="TextBox 3">
            <a:extLst>
              <a:ext uri="{FF2B5EF4-FFF2-40B4-BE49-F238E27FC236}">
                <a16:creationId xmlns:a16="http://schemas.microsoft.com/office/drawing/2014/main" id="{9B1F7498-A9AA-F72A-CF6E-DFA23FC96E3A}"/>
              </a:ext>
            </a:extLst>
          </p:cNvPr>
          <p:cNvSpPr txBox="1"/>
          <p:nvPr/>
        </p:nvSpPr>
        <p:spPr>
          <a:xfrm>
            <a:off x="3076096" y="4517307"/>
            <a:ext cx="5580224" cy="369332"/>
          </a:xfrm>
          <a:prstGeom prst="rect">
            <a:avLst/>
          </a:prstGeom>
          <a:noFill/>
        </p:spPr>
        <p:txBody>
          <a:bodyPr wrap="square" rtlCol="0">
            <a:spAutoFit/>
          </a:bodyPr>
          <a:lstStyle/>
          <a:p>
            <a:r>
              <a:rPr lang="en-US" sz="900" dirty="0"/>
              <a:t>Iqirvo. Prescribing information. Ipsen Biopharmaceuticals, Inc. Accessed December 13, 2024. </a:t>
            </a:r>
            <a:r>
              <a:rPr lang="en-US" sz="900" dirty="0">
                <a:hlinkClick r:id="rId2"/>
              </a:rPr>
              <a:t>https://www.accessdata.fda.gov/scripts/cder/daf/index.cfm?event=BasicSearch.process - </a:t>
            </a:r>
            <a:r>
              <a:rPr lang="en-US" sz="900" dirty="0"/>
              <a:t>    </a:t>
            </a:r>
          </a:p>
        </p:txBody>
      </p:sp>
      <p:sp>
        <p:nvSpPr>
          <p:cNvPr id="5" name="TextBox 4">
            <a:extLst>
              <a:ext uri="{FF2B5EF4-FFF2-40B4-BE49-F238E27FC236}">
                <a16:creationId xmlns:a16="http://schemas.microsoft.com/office/drawing/2014/main" id="{0C8809FE-728F-CC2D-686B-FC40686F9FF1}"/>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202061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154D-2374-472C-87B0-E9FDA666A742}"/>
              </a:ext>
            </a:extLst>
          </p:cNvPr>
          <p:cNvSpPr>
            <a:spLocks noGrp="1"/>
          </p:cNvSpPr>
          <p:nvPr>
            <p:ph type="title"/>
          </p:nvPr>
        </p:nvSpPr>
        <p:spPr/>
        <p:txBody>
          <a:bodyPr/>
          <a:lstStyle/>
          <a:p>
            <a:r>
              <a:rPr lang="en-US" dirty="0"/>
              <a:t>Seladelpar*: RESPONSE Trial</a:t>
            </a:r>
            <a:r>
              <a:rPr lang="en-US" dirty="0">
                <a:sym typeface="Symbol" panose="05050102010706020507" pitchFamily="18" charset="2"/>
              </a:rPr>
              <a:t> Design</a:t>
            </a:r>
            <a:endParaRPr lang="en-US" dirty="0"/>
          </a:p>
        </p:txBody>
      </p:sp>
      <p:sp>
        <p:nvSpPr>
          <p:cNvPr id="3" name="Content Placeholder 2">
            <a:extLst>
              <a:ext uri="{FF2B5EF4-FFF2-40B4-BE49-F238E27FC236}">
                <a16:creationId xmlns:a16="http://schemas.microsoft.com/office/drawing/2014/main" id="{14633EB1-751B-484A-92C2-38DFFFD971C8}"/>
              </a:ext>
            </a:extLst>
          </p:cNvPr>
          <p:cNvSpPr>
            <a:spLocks noGrp="1"/>
          </p:cNvSpPr>
          <p:nvPr>
            <p:ph idx="1"/>
          </p:nvPr>
        </p:nvSpPr>
        <p:spPr>
          <a:xfrm>
            <a:off x="628650" y="1205032"/>
            <a:ext cx="7977468" cy="3088481"/>
          </a:xfrm>
        </p:spPr>
        <p:txBody>
          <a:bodyPr>
            <a:normAutofit fontScale="92500" lnSpcReduction="20000"/>
          </a:bodyPr>
          <a:lstStyle/>
          <a:p>
            <a:r>
              <a:rPr lang="en-US" dirty="0"/>
              <a:t>Phase 3, double-blind, placebo-controlled trial </a:t>
            </a:r>
          </a:p>
          <a:p>
            <a:pPr lvl="1"/>
            <a:r>
              <a:rPr lang="en-US" dirty="0"/>
              <a:t>Seladelpar 10mg daily</a:t>
            </a:r>
          </a:p>
          <a:p>
            <a:r>
              <a:rPr lang="en-US" dirty="0"/>
              <a:t>Patients with PBC who had an inadequate biochemical response or were intolerant to UDCA (N=193)</a:t>
            </a:r>
          </a:p>
          <a:p>
            <a:r>
              <a:rPr lang="en-US" dirty="0"/>
              <a:t>Primary endpoint</a:t>
            </a:r>
          </a:p>
          <a:p>
            <a:pPr lvl="1"/>
            <a:r>
              <a:rPr lang="en-US" dirty="0"/>
              <a:t> % of patients achieving a biochemical response at 12 months</a:t>
            </a:r>
          </a:p>
          <a:p>
            <a:pPr lvl="2"/>
            <a:r>
              <a:rPr lang="en-US" dirty="0"/>
              <a:t>Alkaline phosphate &lt;1.67 times the upper limit of normal and ≥ 15% reduction from baseline</a:t>
            </a:r>
          </a:p>
          <a:p>
            <a:pPr lvl="2"/>
            <a:r>
              <a:rPr lang="en-US" dirty="0"/>
              <a:t>Normal total bilirubin levels</a:t>
            </a:r>
          </a:p>
          <a:p>
            <a:r>
              <a:rPr lang="en-US" dirty="0"/>
              <a:t>Secondary endpoints </a:t>
            </a:r>
          </a:p>
          <a:p>
            <a:pPr lvl="1"/>
            <a:r>
              <a:rPr lang="en-US" dirty="0"/>
              <a:t>Normalization of alkaline phosphatase (ALP) levels at 12 months </a:t>
            </a:r>
          </a:p>
          <a:p>
            <a:pPr lvl="1"/>
            <a:r>
              <a:rPr lang="en-US" dirty="0"/>
              <a:t>Change in pruritus intensity (mean weekly pruritus NRS score) at 6 months in patients with moderate-to-severe pruritus</a:t>
            </a:r>
          </a:p>
          <a:p>
            <a:endParaRPr lang="en-US" dirty="0"/>
          </a:p>
        </p:txBody>
      </p:sp>
      <p:sp>
        <p:nvSpPr>
          <p:cNvPr id="5" name="TextBox 4">
            <a:extLst>
              <a:ext uri="{FF2B5EF4-FFF2-40B4-BE49-F238E27FC236}">
                <a16:creationId xmlns:a16="http://schemas.microsoft.com/office/drawing/2014/main" id="{19267C33-D71A-423B-9151-08EAA5C89F69}"/>
              </a:ext>
            </a:extLst>
          </p:cNvPr>
          <p:cNvSpPr txBox="1"/>
          <p:nvPr/>
        </p:nvSpPr>
        <p:spPr>
          <a:xfrm>
            <a:off x="3107515" y="4558903"/>
            <a:ext cx="3994484" cy="230832"/>
          </a:xfrm>
          <a:prstGeom prst="rect">
            <a:avLst/>
          </a:prstGeom>
          <a:noFill/>
        </p:spPr>
        <p:txBody>
          <a:bodyPr wrap="square" rtlCol="0">
            <a:spAutoFit/>
          </a:bodyPr>
          <a:lstStyle/>
          <a:p>
            <a:r>
              <a:rPr lang="en-US" sz="900" dirty="0"/>
              <a:t>Hirschfield GM, et al. </a:t>
            </a:r>
            <a:r>
              <a:rPr lang="en-US" sz="900" i="1" dirty="0"/>
              <a:t>N Engl J Med</a:t>
            </a:r>
            <a:r>
              <a:rPr lang="en-US" sz="900" dirty="0"/>
              <a:t>. 2024;390:783-794.</a:t>
            </a:r>
          </a:p>
        </p:txBody>
      </p:sp>
      <p:sp>
        <p:nvSpPr>
          <p:cNvPr id="4" name="TextBox 3">
            <a:extLst>
              <a:ext uri="{FF2B5EF4-FFF2-40B4-BE49-F238E27FC236}">
                <a16:creationId xmlns:a16="http://schemas.microsoft.com/office/drawing/2014/main" id="{5B751DC2-7428-FFDD-0257-E3FE3C988A15}"/>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306951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154D-2374-472C-87B0-E9FDA666A742}"/>
              </a:ext>
            </a:extLst>
          </p:cNvPr>
          <p:cNvSpPr>
            <a:spLocks noGrp="1"/>
          </p:cNvSpPr>
          <p:nvPr>
            <p:ph type="title"/>
          </p:nvPr>
        </p:nvSpPr>
        <p:spPr>
          <a:xfrm>
            <a:off x="636270" y="90964"/>
            <a:ext cx="7886700" cy="994172"/>
          </a:xfrm>
        </p:spPr>
        <p:txBody>
          <a:bodyPr/>
          <a:lstStyle/>
          <a:p>
            <a:r>
              <a:rPr lang="en-US" dirty="0"/>
              <a:t>Seladelpar*: RESPONSE Trial</a:t>
            </a:r>
            <a:r>
              <a:rPr lang="en-US" dirty="0">
                <a:sym typeface="Symbol" panose="05050102010706020507" pitchFamily="18" charset="2"/>
              </a:rPr>
              <a:t> Efficacy</a:t>
            </a:r>
            <a:endParaRPr lang="en-US" dirty="0"/>
          </a:p>
        </p:txBody>
      </p:sp>
      <p:graphicFrame>
        <p:nvGraphicFramePr>
          <p:cNvPr id="8" name="Content Placeholder 7">
            <a:extLst>
              <a:ext uri="{FF2B5EF4-FFF2-40B4-BE49-F238E27FC236}">
                <a16:creationId xmlns:a16="http://schemas.microsoft.com/office/drawing/2014/main" id="{025867D9-A46D-4CDE-A083-1264F627D6CC}"/>
              </a:ext>
            </a:extLst>
          </p:cNvPr>
          <p:cNvGraphicFramePr>
            <a:graphicFrameLocks noGrp="1"/>
          </p:cNvGraphicFramePr>
          <p:nvPr>
            <p:ph idx="1"/>
            <p:extLst>
              <p:ext uri="{D42A27DB-BD31-4B8C-83A1-F6EECF244321}">
                <p14:modId xmlns:p14="http://schemas.microsoft.com/office/powerpoint/2010/main" val="3837447907"/>
              </p:ext>
            </p:extLst>
          </p:nvPr>
        </p:nvGraphicFramePr>
        <p:xfrm>
          <a:off x="636271" y="1016358"/>
          <a:ext cx="6913604" cy="2798885"/>
        </p:xfrm>
        <a:graphic>
          <a:graphicData uri="http://schemas.openxmlformats.org/drawingml/2006/table">
            <a:tbl>
              <a:tblPr firstRow="1" firstCol="1" bandRow="1">
                <a:tableStyleId>{5C22544A-7EE6-4342-B048-85BDC9FD1C3A}</a:tableStyleId>
              </a:tblPr>
              <a:tblGrid>
                <a:gridCol w="2280366">
                  <a:extLst>
                    <a:ext uri="{9D8B030D-6E8A-4147-A177-3AD203B41FA5}">
                      <a16:colId xmlns:a16="http://schemas.microsoft.com/office/drawing/2014/main" val="965034869"/>
                    </a:ext>
                  </a:extLst>
                </a:gridCol>
                <a:gridCol w="1239881">
                  <a:extLst>
                    <a:ext uri="{9D8B030D-6E8A-4147-A177-3AD203B41FA5}">
                      <a16:colId xmlns:a16="http://schemas.microsoft.com/office/drawing/2014/main" val="3605479612"/>
                    </a:ext>
                  </a:extLst>
                </a:gridCol>
                <a:gridCol w="1109366">
                  <a:extLst>
                    <a:ext uri="{9D8B030D-6E8A-4147-A177-3AD203B41FA5}">
                      <a16:colId xmlns:a16="http://schemas.microsoft.com/office/drawing/2014/main" val="2919831853"/>
                    </a:ext>
                  </a:extLst>
                </a:gridCol>
                <a:gridCol w="2283991">
                  <a:extLst>
                    <a:ext uri="{9D8B030D-6E8A-4147-A177-3AD203B41FA5}">
                      <a16:colId xmlns:a16="http://schemas.microsoft.com/office/drawing/2014/main" val="4022868657"/>
                    </a:ext>
                  </a:extLst>
                </a:gridCol>
              </a:tblGrid>
              <a:tr h="478346">
                <a:tc>
                  <a:txBody>
                    <a:bodyPr/>
                    <a:lstStyle/>
                    <a:p>
                      <a:pPr marL="0" marR="0">
                        <a:lnSpc>
                          <a:spcPct val="107000"/>
                        </a:lnSpc>
                        <a:spcBef>
                          <a:spcPts val="0"/>
                        </a:spcBef>
                        <a:spcAft>
                          <a:spcPts val="0"/>
                        </a:spcAft>
                      </a:pPr>
                      <a:r>
                        <a:rPr lang="en-US" sz="12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Seladelpar (N=128)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Placebo (N=65)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Statistical Significance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00324963"/>
                  </a:ext>
                </a:extLst>
              </a:tr>
              <a:tr h="874643">
                <a:tc>
                  <a:txBody>
                    <a:bodyPr/>
                    <a:lstStyle/>
                    <a:p>
                      <a:pPr marL="0" marR="0">
                        <a:lnSpc>
                          <a:spcPct val="107000"/>
                        </a:lnSpc>
                        <a:spcBef>
                          <a:spcPts val="0"/>
                        </a:spcBef>
                        <a:spcAft>
                          <a:spcPts val="0"/>
                        </a:spcAft>
                      </a:pPr>
                      <a:r>
                        <a:rPr lang="en-US" sz="1500" dirty="0">
                          <a:effectLst/>
                        </a:rPr>
                        <a:t>% who achieved a biochemical response at 12 months*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61.7%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i="1" dirty="0">
                          <a:effectLst/>
                        </a:rPr>
                        <a:t>P</a:t>
                      </a:r>
                      <a:r>
                        <a:rPr lang="en-US" sz="1500" dirty="0">
                          <a:effectLst/>
                        </a:rPr>
                        <a:t>&lt;0.001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31167785"/>
                  </a:ext>
                </a:extLst>
              </a:tr>
              <a:tr h="722948">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who achieved normalization of ALP at 12 months</a:t>
                      </a:r>
                    </a:p>
                  </a:txBody>
                  <a:tcPr marL="51435" marR="51435" marT="0" marB="0"/>
                </a:tc>
                <a:tc>
                  <a:txBody>
                    <a:bodyPr/>
                    <a:lstStyle/>
                    <a:p>
                      <a:pPr marL="0" marR="0">
                        <a:lnSpc>
                          <a:spcPct val="107000"/>
                        </a:lnSpc>
                        <a:spcBef>
                          <a:spcPts val="0"/>
                        </a:spcBef>
                        <a:spcAft>
                          <a:spcPts val="0"/>
                        </a:spcAft>
                      </a:pPr>
                      <a:r>
                        <a:rPr lang="en-US" sz="1500" dirty="0">
                          <a:effectLst/>
                        </a:rPr>
                        <a:t>25%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tc>
                <a:tc>
                  <a:txBody>
                    <a:bodyPr/>
                    <a:lstStyle/>
                    <a:p>
                      <a:pPr marL="0" marR="0">
                        <a:lnSpc>
                          <a:spcPct val="107000"/>
                        </a:lnSpc>
                        <a:spcBef>
                          <a:spcPts val="0"/>
                        </a:spcBef>
                        <a:spcAft>
                          <a:spcPts val="0"/>
                        </a:spcAft>
                      </a:pPr>
                      <a:r>
                        <a:rPr lang="en-US" sz="1500" i="1" dirty="0">
                          <a:effectLst/>
                          <a:latin typeface="Calibri" panose="020F0502020204030204" pitchFamily="34" charset="0"/>
                          <a:ea typeface="Calibri" panose="020F0502020204030204" pitchFamily="34" charset="0"/>
                          <a:cs typeface="Times New Roman" panose="02020603050405020304" pitchFamily="18" charset="0"/>
                        </a:rPr>
                        <a:t>P</a:t>
                      </a:r>
                      <a:r>
                        <a:rPr lang="en-US" sz="1500" dirty="0">
                          <a:effectLst/>
                          <a:latin typeface="Calibri" panose="020F0502020204030204" pitchFamily="34" charset="0"/>
                          <a:ea typeface="Calibri" panose="020F0502020204030204" pitchFamily="34" charset="0"/>
                          <a:cs typeface="Times New Roman" panose="02020603050405020304" pitchFamily="18" charset="0"/>
                        </a:rPr>
                        <a:t>&lt;0.001</a:t>
                      </a:r>
                    </a:p>
                  </a:txBody>
                  <a:tcPr marL="51435" marR="51435" marT="0" marB="0"/>
                </a:tc>
                <a:extLst>
                  <a:ext uri="{0D108BD9-81ED-4DB2-BD59-A6C34878D82A}">
                    <a16:rowId xmlns:a16="http://schemas.microsoft.com/office/drawing/2014/main" val="1686632420"/>
                  </a:ext>
                </a:extLst>
              </a:tr>
              <a:tr h="722948">
                <a:tc>
                  <a:txBody>
                    <a:bodyPr/>
                    <a:lstStyle/>
                    <a:p>
                      <a:pPr marL="0" marR="0">
                        <a:lnSpc>
                          <a:spcPct val="107000"/>
                        </a:lnSpc>
                        <a:spcBef>
                          <a:spcPts val="0"/>
                        </a:spcBef>
                        <a:spcAft>
                          <a:spcPts val="0"/>
                        </a:spcAft>
                      </a:pPr>
                      <a:r>
                        <a:rPr lang="en-US" sz="1500" dirty="0">
                          <a:effectLst/>
                        </a:rPr>
                        <a:t>LSM change from baseline in the pruritus NRS score at 6 months**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-3.2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-1.7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Difference = -1.5</a:t>
                      </a:r>
                    </a:p>
                    <a:p>
                      <a:pPr marL="0" marR="0">
                        <a:lnSpc>
                          <a:spcPct val="107000"/>
                        </a:lnSpc>
                        <a:spcBef>
                          <a:spcPts val="0"/>
                        </a:spcBef>
                        <a:spcAft>
                          <a:spcPts val="0"/>
                        </a:spcAft>
                      </a:pPr>
                      <a:r>
                        <a:rPr lang="en-US" sz="1500" dirty="0">
                          <a:effectLst/>
                        </a:rPr>
                        <a:t>95% CI (-2.5 to -0.5)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92582550"/>
                  </a:ext>
                </a:extLst>
              </a:tr>
            </a:tbl>
          </a:graphicData>
        </a:graphic>
      </p:graphicFrame>
      <p:sp>
        <p:nvSpPr>
          <p:cNvPr id="9" name="TextBox 8">
            <a:extLst>
              <a:ext uri="{FF2B5EF4-FFF2-40B4-BE49-F238E27FC236}">
                <a16:creationId xmlns:a16="http://schemas.microsoft.com/office/drawing/2014/main" id="{CA0DED05-44CC-48F1-9286-106FE1C47FFD}"/>
              </a:ext>
            </a:extLst>
          </p:cNvPr>
          <p:cNvSpPr txBox="1"/>
          <p:nvPr/>
        </p:nvSpPr>
        <p:spPr>
          <a:xfrm>
            <a:off x="636271" y="3845829"/>
            <a:ext cx="6913604" cy="415498"/>
          </a:xfrm>
          <a:prstGeom prst="rect">
            <a:avLst/>
          </a:prstGeom>
          <a:noFill/>
        </p:spPr>
        <p:txBody>
          <a:bodyPr wrap="square" rtlCol="0">
            <a:spAutoFit/>
          </a:bodyPr>
          <a:lstStyle/>
          <a:p>
            <a:r>
              <a:rPr lang="en-US" sz="1050" dirty="0"/>
              <a:t>*Primary endpoint	**Patients with baseline moderate-to-severe pruritus</a:t>
            </a:r>
          </a:p>
          <a:p>
            <a:r>
              <a:rPr lang="en-US" sz="1050" dirty="0"/>
              <a:t>CI, confidence interval; LSM, least square mean; NRS, numerical rating scale</a:t>
            </a:r>
          </a:p>
        </p:txBody>
      </p:sp>
      <p:sp>
        <p:nvSpPr>
          <p:cNvPr id="3" name="TextBox 2">
            <a:extLst>
              <a:ext uri="{FF2B5EF4-FFF2-40B4-BE49-F238E27FC236}">
                <a16:creationId xmlns:a16="http://schemas.microsoft.com/office/drawing/2014/main" id="{7C5BCC31-8EDA-7272-5C8B-573244E80E67}"/>
              </a:ext>
            </a:extLst>
          </p:cNvPr>
          <p:cNvSpPr txBox="1"/>
          <p:nvPr/>
        </p:nvSpPr>
        <p:spPr>
          <a:xfrm>
            <a:off x="3107515" y="4558903"/>
            <a:ext cx="3994484" cy="230832"/>
          </a:xfrm>
          <a:prstGeom prst="rect">
            <a:avLst/>
          </a:prstGeom>
          <a:noFill/>
        </p:spPr>
        <p:txBody>
          <a:bodyPr wrap="square" rtlCol="0">
            <a:spAutoFit/>
          </a:bodyPr>
          <a:lstStyle/>
          <a:p>
            <a:r>
              <a:rPr lang="en-US" sz="900" dirty="0"/>
              <a:t>Hirschfield GM, et al. </a:t>
            </a:r>
            <a:r>
              <a:rPr lang="en-US" sz="900" i="1" dirty="0"/>
              <a:t>N Engl J Med</a:t>
            </a:r>
            <a:r>
              <a:rPr lang="en-US" sz="900" dirty="0"/>
              <a:t>. 2024;390:783-794.</a:t>
            </a:r>
          </a:p>
        </p:txBody>
      </p:sp>
      <p:sp>
        <p:nvSpPr>
          <p:cNvPr id="4" name="TextBox 3">
            <a:extLst>
              <a:ext uri="{FF2B5EF4-FFF2-40B4-BE49-F238E27FC236}">
                <a16:creationId xmlns:a16="http://schemas.microsoft.com/office/drawing/2014/main" id="{F861F2F0-62D2-F103-C374-868C2D0FB42D}"/>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280628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E9E97-467A-D755-BD2E-96D7C0E08C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A7475-0410-7FC5-076A-7B8BF2BEBB62}"/>
              </a:ext>
            </a:extLst>
          </p:cNvPr>
          <p:cNvSpPr>
            <a:spLocks noGrp="1"/>
          </p:cNvSpPr>
          <p:nvPr>
            <p:ph type="title"/>
          </p:nvPr>
        </p:nvSpPr>
        <p:spPr>
          <a:xfrm>
            <a:off x="628650" y="177789"/>
            <a:ext cx="7886700" cy="554669"/>
          </a:xfrm>
        </p:spPr>
        <p:txBody>
          <a:bodyPr/>
          <a:lstStyle/>
          <a:p>
            <a:r>
              <a:rPr lang="en-US" dirty="0"/>
              <a:t>Seladelpar*: RESPONSE Trial</a:t>
            </a:r>
            <a:r>
              <a:rPr lang="en-US" dirty="0">
                <a:sym typeface="Symbol" panose="05050102010706020507" pitchFamily="18" charset="2"/>
              </a:rPr>
              <a:t> Safety</a:t>
            </a:r>
            <a:endParaRPr lang="en-US" dirty="0"/>
          </a:p>
        </p:txBody>
      </p:sp>
      <p:graphicFrame>
        <p:nvGraphicFramePr>
          <p:cNvPr id="4" name="Content Placeholder 3">
            <a:extLst>
              <a:ext uri="{FF2B5EF4-FFF2-40B4-BE49-F238E27FC236}">
                <a16:creationId xmlns:a16="http://schemas.microsoft.com/office/drawing/2014/main" id="{428F00AE-B7EF-327C-F8EA-7AC68911046F}"/>
              </a:ext>
            </a:extLst>
          </p:cNvPr>
          <p:cNvGraphicFramePr>
            <a:graphicFrameLocks noGrp="1"/>
          </p:cNvGraphicFramePr>
          <p:nvPr>
            <p:ph idx="1"/>
            <p:extLst>
              <p:ext uri="{D42A27DB-BD31-4B8C-83A1-F6EECF244321}">
                <p14:modId xmlns:p14="http://schemas.microsoft.com/office/powerpoint/2010/main" val="3413377086"/>
              </p:ext>
            </p:extLst>
          </p:nvPr>
        </p:nvGraphicFramePr>
        <p:xfrm>
          <a:off x="628650" y="732458"/>
          <a:ext cx="7492092" cy="3351161"/>
        </p:xfrm>
        <a:graphic>
          <a:graphicData uri="http://schemas.openxmlformats.org/drawingml/2006/table">
            <a:tbl>
              <a:tblPr firstRow="1" bandRow="1">
                <a:tableStyleId>{5C22544A-7EE6-4342-B048-85BDC9FD1C3A}</a:tableStyleId>
              </a:tblPr>
              <a:tblGrid>
                <a:gridCol w="3780064">
                  <a:extLst>
                    <a:ext uri="{9D8B030D-6E8A-4147-A177-3AD203B41FA5}">
                      <a16:colId xmlns:a16="http://schemas.microsoft.com/office/drawing/2014/main" val="3593890923"/>
                    </a:ext>
                  </a:extLst>
                </a:gridCol>
                <a:gridCol w="1905000">
                  <a:extLst>
                    <a:ext uri="{9D8B030D-6E8A-4147-A177-3AD203B41FA5}">
                      <a16:colId xmlns:a16="http://schemas.microsoft.com/office/drawing/2014/main" val="1142610113"/>
                    </a:ext>
                  </a:extLst>
                </a:gridCol>
                <a:gridCol w="1807028">
                  <a:extLst>
                    <a:ext uri="{9D8B030D-6E8A-4147-A177-3AD203B41FA5}">
                      <a16:colId xmlns:a16="http://schemas.microsoft.com/office/drawing/2014/main" val="2543959597"/>
                    </a:ext>
                  </a:extLst>
                </a:gridCol>
              </a:tblGrid>
              <a:tr h="662867">
                <a:tc>
                  <a:txBody>
                    <a:bodyPr/>
                    <a:lstStyle/>
                    <a:p>
                      <a:r>
                        <a:rPr lang="en-US" sz="1800" dirty="0"/>
                        <a:t>Event*</a:t>
                      </a:r>
                    </a:p>
                  </a:txBody>
                  <a:tcPr/>
                </a:tc>
                <a:tc>
                  <a:txBody>
                    <a:bodyPr/>
                    <a:lstStyle/>
                    <a:p>
                      <a:r>
                        <a:rPr lang="en-US" sz="1800" dirty="0"/>
                        <a:t>Seladelpar</a:t>
                      </a:r>
                    </a:p>
                    <a:p>
                      <a:r>
                        <a:rPr lang="en-US" sz="1800" dirty="0"/>
                        <a:t>(N=128)</a:t>
                      </a:r>
                    </a:p>
                  </a:txBody>
                  <a:tcPr/>
                </a:tc>
                <a:tc>
                  <a:txBody>
                    <a:bodyPr/>
                    <a:lstStyle/>
                    <a:p>
                      <a:r>
                        <a:rPr lang="en-US" sz="1800" dirty="0"/>
                        <a:t>Placebo</a:t>
                      </a:r>
                    </a:p>
                    <a:p>
                      <a:r>
                        <a:rPr lang="en-US" sz="1800" dirty="0"/>
                        <a:t>(N=65)</a:t>
                      </a:r>
                    </a:p>
                  </a:txBody>
                  <a:tcPr/>
                </a:tc>
                <a:extLst>
                  <a:ext uri="{0D108BD9-81ED-4DB2-BD59-A6C34878D82A}">
                    <a16:rowId xmlns:a16="http://schemas.microsoft.com/office/drawing/2014/main" val="1727308210"/>
                  </a:ext>
                </a:extLst>
              </a:tr>
              <a:tr h="384042">
                <a:tc>
                  <a:txBody>
                    <a:bodyPr/>
                    <a:lstStyle/>
                    <a:p>
                      <a:r>
                        <a:rPr lang="en-US" sz="1800" dirty="0"/>
                        <a:t>Any adverse event</a:t>
                      </a:r>
                    </a:p>
                  </a:txBody>
                  <a:tcPr/>
                </a:tc>
                <a:tc>
                  <a:txBody>
                    <a:bodyPr/>
                    <a:lstStyle/>
                    <a:p>
                      <a:r>
                        <a:rPr lang="en-US" sz="1800" dirty="0"/>
                        <a:t>86.7%</a:t>
                      </a:r>
                    </a:p>
                  </a:txBody>
                  <a:tcPr/>
                </a:tc>
                <a:tc>
                  <a:txBody>
                    <a:bodyPr/>
                    <a:lstStyle/>
                    <a:p>
                      <a:r>
                        <a:rPr lang="en-US" sz="1800" dirty="0"/>
                        <a:t>84.6%</a:t>
                      </a:r>
                    </a:p>
                  </a:txBody>
                  <a:tcPr/>
                </a:tc>
                <a:extLst>
                  <a:ext uri="{0D108BD9-81ED-4DB2-BD59-A6C34878D82A}">
                    <a16:rowId xmlns:a16="http://schemas.microsoft.com/office/drawing/2014/main" val="2610962958"/>
                  </a:ext>
                </a:extLst>
              </a:tr>
              <a:tr h="384042">
                <a:tc>
                  <a:txBody>
                    <a:bodyPr/>
                    <a:lstStyle/>
                    <a:p>
                      <a:r>
                        <a:rPr lang="en-US" sz="1800" dirty="0"/>
                        <a:t>Any serious adverse event</a:t>
                      </a:r>
                    </a:p>
                  </a:txBody>
                  <a:tcPr/>
                </a:tc>
                <a:tc>
                  <a:txBody>
                    <a:bodyPr/>
                    <a:lstStyle/>
                    <a:p>
                      <a:r>
                        <a:rPr lang="en-US" sz="1800" dirty="0"/>
                        <a:t>7.0%</a:t>
                      </a:r>
                    </a:p>
                  </a:txBody>
                  <a:tcPr/>
                </a:tc>
                <a:tc>
                  <a:txBody>
                    <a:bodyPr/>
                    <a:lstStyle/>
                    <a:p>
                      <a:r>
                        <a:rPr lang="en-US" sz="1800" dirty="0"/>
                        <a:t>6.2%</a:t>
                      </a:r>
                    </a:p>
                  </a:txBody>
                  <a:tcPr/>
                </a:tc>
                <a:extLst>
                  <a:ext uri="{0D108BD9-81ED-4DB2-BD59-A6C34878D82A}">
                    <a16:rowId xmlns:a16="http://schemas.microsoft.com/office/drawing/2014/main" val="1896998204"/>
                  </a:ext>
                </a:extLst>
              </a:tr>
              <a:tr h="384042">
                <a:tc>
                  <a:txBody>
                    <a:bodyPr/>
                    <a:lstStyle/>
                    <a:p>
                      <a:r>
                        <a:rPr lang="en-US" sz="1800" dirty="0"/>
                        <a:t>Adverse leading to discontinuation</a:t>
                      </a:r>
                    </a:p>
                  </a:txBody>
                  <a:tcPr/>
                </a:tc>
                <a:tc>
                  <a:txBody>
                    <a:bodyPr/>
                    <a:lstStyle/>
                    <a:p>
                      <a:r>
                        <a:rPr lang="en-US" sz="1800" dirty="0"/>
                        <a:t>3.1%</a:t>
                      </a:r>
                    </a:p>
                  </a:txBody>
                  <a:tcPr/>
                </a:tc>
                <a:tc>
                  <a:txBody>
                    <a:bodyPr/>
                    <a:lstStyle/>
                    <a:p>
                      <a:r>
                        <a:rPr lang="en-US" sz="1800" dirty="0"/>
                        <a:t>4.6%</a:t>
                      </a:r>
                    </a:p>
                  </a:txBody>
                  <a:tcPr/>
                </a:tc>
                <a:extLst>
                  <a:ext uri="{0D108BD9-81ED-4DB2-BD59-A6C34878D82A}">
                    <a16:rowId xmlns:a16="http://schemas.microsoft.com/office/drawing/2014/main" val="1834377066"/>
                  </a:ext>
                </a:extLst>
              </a:tr>
              <a:tr h="384042">
                <a:tc>
                  <a:txBody>
                    <a:bodyPr/>
                    <a:lstStyle/>
                    <a:p>
                      <a:r>
                        <a:rPr lang="en-US" sz="1800" dirty="0"/>
                        <a:t>Headache</a:t>
                      </a:r>
                    </a:p>
                  </a:txBody>
                  <a:tcPr/>
                </a:tc>
                <a:tc>
                  <a:txBody>
                    <a:bodyPr/>
                    <a:lstStyle/>
                    <a:p>
                      <a:r>
                        <a:rPr lang="en-US" sz="1800" dirty="0"/>
                        <a:t>7.8%</a:t>
                      </a:r>
                    </a:p>
                  </a:txBody>
                  <a:tcPr/>
                </a:tc>
                <a:tc>
                  <a:txBody>
                    <a:bodyPr/>
                    <a:lstStyle/>
                    <a:p>
                      <a:r>
                        <a:rPr lang="en-US" sz="1800" dirty="0"/>
                        <a:t>3.1%</a:t>
                      </a:r>
                    </a:p>
                  </a:txBody>
                  <a:tcPr/>
                </a:tc>
                <a:extLst>
                  <a:ext uri="{0D108BD9-81ED-4DB2-BD59-A6C34878D82A}">
                    <a16:rowId xmlns:a16="http://schemas.microsoft.com/office/drawing/2014/main" val="1185608203"/>
                  </a:ext>
                </a:extLst>
              </a:tr>
              <a:tr h="384042">
                <a:tc>
                  <a:txBody>
                    <a:bodyPr/>
                    <a:lstStyle/>
                    <a:p>
                      <a:r>
                        <a:rPr lang="en-US" sz="1800" dirty="0"/>
                        <a:t>Abdominal pain</a:t>
                      </a:r>
                    </a:p>
                  </a:txBody>
                  <a:tcPr/>
                </a:tc>
                <a:tc>
                  <a:txBody>
                    <a:bodyPr/>
                    <a:lstStyle/>
                    <a:p>
                      <a:r>
                        <a:rPr lang="en-US" sz="1800" dirty="0"/>
                        <a:t>7.0%</a:t>
                      </a:r>
                    </a:p>
                  </a:txBody>
                  <a:tcPr/>
                </a:tc>
                <a:tc>
                  <a:txBody>
                    <a:bodyPr/>
                    <a:lstStyle/>
                    <a:p>
                      <a:r>
                        <a:rPr lang="en-US" sz="1800" dirty="0"/>
                        <a:t>1.5%</a:t>
                      </a:r>
                    </a:p>
                  </a:txBody>
                  <a:tcPr/>
                </a:tc>
                <a:extLst>
                  <a:ext uri="{0D108BD9-81ED-4DB2-BD59-A6C34878D82A}">
                    <a16:rowId xmlns:a16="http://schemas.microsoft.com/office/drawing/2014/main" val="2369891985"/>
                  </a:ext>
                </a:extLst>
              </a:tr>
              <a:tr h="384042">
                <a:tc>
                  <a:txBody>
                    <a:bodyPr/>
                    <a:lstStyle/>
                    <a:p>
                      <a:r>
                        <a:rPr lang="en-US" sz="1800" dirty="0"/>
                        <a:t>Abdominal distention</a:t>
                      </a:r>
                    </a:p>
                  </a:txBody>
                  <a:tcPr/>
                </a:tc>
                <a:tc>
                  <a:txBody>
                    <a:bodyPr/>
                    <a:lstStyle/>
                    <a:p>
                      <a:r>
                        <a:rPr lang="en-US" sz="1800" dirty="0"/>
                        <a:t>6.2%</a:t>
                      </a:r>
                    </a:p>
                  </a:txBody>
                  <a:tcPr/>
                </a:tc>
                <a:tc>
                  <a:txBody>
                    <a:bodyPr/>
                    <a:lstStyle/>
                    <a:p>
                      <a:r>
                        <a:rPr lang="en-US" sz="1800" dirty="0"/>
                        <a:t>3.1%</a:t>
                      </a:r>
                    </a:p>
                  </a:txBody>
                  <a:tcPr/>
                </a:tc>
                <a:extLst>
                  <a:ext uri="{0D108BD9-81ED-4DB2-BD59-A6C34878D82A}">
                    <a16:rowId xmlns:a16="http://schemas.microsoft.com/office/drawing/2014/main" val="3686292774"/>
                  </a:ext>
                </a:extLst>
              </a:tr>
              <a:tr h="384042">
                <a:tc>
                  <a:txBody>
                    <a:bodyPr/>
                    <a:lstStyle/>
                    <a:p>
                      <a:r>
                        <a:rPr lang="en-US" sz="1800" dirty="0"/>
                        <a:t>Nausea</a:t>
                      </a:r>
                    </a:p>
                  </a:txBody>
                  <a:tcPr/>
                </a:tc>
                <a:tc>
                  <a:txBody>
                    <a:bodyPr/>
                    <a:lstStyle/>
                    <a:p>
                      <a:r>
                        <a:rPr lang="en-US" sz="1800" dirty="0"/>
                        <a:t>6.2%</a:t>
                      </a:r>
                    </a:p>
                  </a:txBody>
                  <a:tcPr/>
                </a:tc>
                <a:tc>
                  <a:txBody>
                    <a:bodyPr/>
                    <a:lstStyle/>
                    <a:p>
                      <a:r>
                        <a:rPr lang="en-US" sz="1800" dirty="0"/>
                        <a:t>4.6%</a:t>
                      </a:r>
                    </a:p>
                  </a:txBody>
                  <a:tcPr/>
                </a:tc>
                <a:extLst>
                  <a:ext uri="{0D108BD9-81ED-4DB2-BD59-A6C34878D82A}">
                    <a16:rowId xmlns:a16="http://schemas.microsoft.com/office/drawing/2014/main" val="191625428"/>
                  </a:ext>
                </a:extLst>
              </a:tr>
            </a:tbl>
          </a:graphicData>
        </a:graphic>
      </p:graphicFrame>
      <p:sp>
        <p:nvSpPr>
          <p:cNvPr id="5" name="TextBox 4">
            <a:extLst>
              <a:ext uri="{FF2B5EF4-FFF2-40B4-BE49-F238E27FC236}">
                <a16:creationId xmlns:a16="http://schemas.microsoft.com/office/drawing/2014/main" id="{BD75DD85-6E28-831E-A828-203670D50F39}"/>
              </a:ext>
            </a:extLst>
          </p:cNvPr>
          <p:cNvSpPr txBox="1"/>
          <p:nvPr/>
        </p:nvSpPr>
        <p:spPr>
          <a:xfrm>
            <a:off x="3117453" y="4509612"/>
            <a:ext cx="3994484" cy="230832"/>
          </a:xfrm>
          <a:prstGeom prst="rect">
            <a:avLst/>
          </a:prstGeom>
          <a:noFill/>
        </p:spPr>
        <p:txBody>
          <a:bodyPr wrap="square" rtlCol="0">
            <a:spAutoFit/>
          </a:bodyPr>
          <a:lstStyle/>
          <a:p>
            <a:r>
              <a:rPr lang="en-US" sz="900" dirty="0"/>
              <a:t>Hirschfield GM, et al. </a:t>
            </a:r>
            <a:r>
              <a:rPr lang="en-US" sz="900" i="1" dirty="0"/>
              <a:t>N Engl J Med</a:t>
            </a:r>
            <a:r>
              <a:rPr lang="en-US" sz="900" dirty="0"/>
              <a:t>. 2024;390:783-794.</a:t>
            </a:r>
          </a:p>
        </p:txBody>
      </p:sp>
      <p:sp>
        <p:nvSpPr>
          <p:cNvPr id="7" name="TextBox 6">
            <a:extLst>
              <a:ext uri="{FF2B5EF4-FFF2-40B4-BE49-F238E27FC236}">
                <a16:creationId xmlns:a16="http://schemas.microsoft.com/office/drawing/2014/main" id="{990B640A-AACC-9142-A1F3-C7CA8C26F0C0}"/>
              </a:ext>
            </a:extLst>
          </p:cNvPr>
          <p:cNvSpPr txBox="1"/>
          <p:nvPr/>
        </p:nvSpPr>
        <p:spPr>
          <a:xfrm>
            <a:off x="628650" y="4035006"/>
            <a:ext cx="6622967" cy="523220"/>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a:p>
            <a:r>
              <a:rPr lang="en-US" sz="1400" dirty="0"/>
              <a:t>*Adverse event occurring more frequently in the seladelpar group</a:t>
            </a:r>
          </a:p>
        </p:txBody>
      </p:sp>
    </p:spTree>
    <p:extLst>
      <p:ext uri="{BB962C8B-B14F-4D97-AF65-F5344CB8AC3E}">
        <p14:creationId xmlns:p14="http://schemas.microsoft.com/office/powerpoint/2010/main" val="394354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2CD7-AC54-B1D2-A27F-F01680893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C5A86-134B-5C5D-DFD6-EEF0BF0086CA}"/>
              </a:ext>
            </a:extLst>
          </p:cNvPr>
          <p:cNvSpPr>
            <a:spLocks noGrp="1"/>
          </p:cNvSpPr>
          <p:nvPr>
            <p:ph type="title"/>
          </p:nvPr>
        </p:nvSpPr>
        <p:spPr/>
        <p:txBody>
          <a:bodyPr/>
          <a:lstStyle/>
          <a:p>
            <a:r>
              <a:rPr lang="en-US" dirty="0"/>
              <a:t>Seladelpar*: Safety</a:t>
            </a:r>
          </a:p>
        </p:txBody>
      </p:sp>
      <p:sp>
        <p:nvSpPr>
          <p:cNvPr id="3" name="Content Placeholder 2">
            <a:extLst>
              <a:ext uri="{FF2B5EF4-FFF2-40B4-BE49-F238E27FC236}">
                <a16:creationId xmlns:a16="http://schemas.microsoft.com/office/drawing/2014/main" id="{E62F231A-2BBC-4C81-1436-A581836688F1}"/>
              </a:ext>
            </a:extLst>
          </p:cNvPr>
          <p:cNvSpPr>
            <a:spLocks noGrp="1"/>
          </p:cNvSpPr>
          <p:nvPr>
            <p:ph idx="1"/>
          </p:nvPr>
        </p:nvSpPr>
        <p:spPr>
          <a:xfrm>
            <a:off x="628650" y="1369219"/>
            <a:ext cx="7886700" cy="2707481"/>
          </a:xfrm>
        </p:spPr>
        <p:txBody>
          <a:bodyPr>
            <a:normAutofit/>
          </a:bodyPr>
          <a:lstStyle/>
          <a:p>
            <a:r>
              <a:rPr lang="en-US" dirty="0"/>
              <a:t>Cautions listed in the package labeling:</a:t>
            </a:r>
          </a:p>
          <a:p>
            <a:pPr lvl="1"/>
            <a:r>
              <a:rPr lang="en-US" dirty="0"/>
              <a:t>Fractures in 4% of patients</a:t>
            </a:r>
          </a:p>
          <a:p>
            <a:pPr lvl="1"/>
            <a:r>
              <a:rPr lang="en-US" dirty="0"/>
              <a:t>Elevated (&gt;3 times ULN) ALT and AST levels occurred in patients taking higher than recommended dosages</a:t>
            </a:r>
          </a:p>
          <a:p>
            <a:pPr lvl="1"/>
            <a:r>
              <a:rPr lang="en-US" dirty="0"/>
              <a:t>Avoid using seladelpar in patients with biliary obstruction</a:t>
            </a:r>
          </a:p>
        </p:txBody>
      </p:sp>
      <p:sp>
        <p:nvSpPr>
          <p:cNvPr id="5" name="TextBox 4">
            <a:extLst>
              <a:ext uri="{FF2B5EF4-FFF2-40B4-BE49-F238E27FC236}">
                <a16:creationId xmlns:a16="http://schemas.microsoft.com/office/drawing/2014/main" id="{6C416C7C-AEBC-E0AE-79F7-3A6C99A8CEC1}"/>
              </a:ext>
            </a:extLst>
          </p:cNvPr>
          <p:cNvSpPr txBox="1"/>
          <p:nvPr/>
        </p:nvSpPr>
        <p:spPr>
          <a:xfrm>
            <a:off x="3096188" y="4517307"/>
            <a:ext cx="5110552" cy="369332"/>
          </a:xfrm>
          <a:prstGeom prst="rect">
            <a:avLst/>
          </a:prstGeom>
          <a:noFill/>
        </p:spPr>
        <p:txBody>
          <a:bodyPr wrap="square" rtlCol="0">
            <a:spAutoFit/>
          </a:bodyPr>
          <a:lstStyle/>
          <a:p>
            <a:r>
              <a:rPr lang="en-US" sz="900" dirty="0"/>
              <a:t>Livdelzi. Prescribing information. Gilead Sciences, Inc. Accessed December 13, 2024. </a:t>
            </a:r>
            <a:r>
              <a:rPr lang="en-US" sz="900" dirty="0">
                <a:hlinkClick r:id="rId2"/>
              </a:rPr>
              <a:t>https://www.accessdata.fda.gov/scripts/cder/daf/index.cfm?event=BasicSearch.process</a:t>
            </a:r>
            <a:endParaRPr lang="en-US" sz="900" dirty="0"/>
          </a:p>
        </p:txBody>
      </p:sp>
      <p:sp>
        <p:nvSpPr>
          <p:cNvPr id="6" name="TextBox 5">
            <a:extLst>
              <a:ext uri="{FF2B5EF4-FFF2-40B4-BE49-F238E27FC236}">
                <a16:creationId xmlns:a16="http://schemas.microsoft.com/office/drawing/2014/main" id="{0ABD1433-7BEB-4830-98C2-596005FA4FD2}"/>
              </a:ext>
            </a:extLst>
          </p:cNvPr>
          <p:cNvSpPr txBox="1"/>
          <p:nvPr/>
        </p:nvSpPr>
        <p:spPr>
          <a:xfrm>
            <a:off x="472440" y="3994087"/>
            <a:ext cx="6622967" cy="523220"/>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p>
          <a:p>
            <a:r>
              <a:rPr lang="en-US" sz="1400" dirty="0">
                <a:latin typeface="Calibri" panose="020F0502020204030204" pitchFamily="34" charset="0"/>
                <a:ea typeface="Calibri" panose="020F0502020204030204" pitchFamily="34" charset="0"/>
                <a:cs typeface="Times New Roman" panose="02020603050405020304" pitchFamily="18" charset="0"/>
              </a:rPr>
              <a:t>ULN, upper limit of normal</a:t>
            </a:r>
            <a:endParaRPr lang="en-US" sz="1400" dirty="0"/>
          </a:p>
        </p:txBody>
      </p:sp>
    </p:spTree>
    <p:extLst>
      <p:ext uri="{BB962C8B-B14F-4D97-AF65-F5344CB8AC3E}">
        <p14:creationId xmlns:p14="http://schemas.microsoft.com/office/powerpoint/2010/main" val="125889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A602-C02F-EF8B-B660-9A2537E0C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BE95B-D5CD-83D9-B5E4-7969A37E3311}"/>
              </a:ext>
            </a:extLst>
          </p:cNvPr>
          <p:cNvSpPr>
            <a:spLocks noGrp="1"/>
          </p:cNvSpPr>
          <p:nvPr>
            <p:ph type="title"/>
          </p:nvPr>
        </p:nvSpPr>
        <p:spPr/>
        <p:txBody>
          <a:bodyPr>
            <a:normAutofit fontScale="90000"/>
          </a:bodyPr>
          <a:lstStyle/>
          <a:p>
            <a:r>
              <a:rPr lang="en-US" dirty="0"/>
              <a:t>Ileal Bile Acid Transporter (IBAT) Inhibitor Mechanism of Action</a:t>
            </a:r>
          </a:p>
        </p:txBody>
      </p:sp>
      <p:sp>
        <p:nvSpPr>
          <p:cNvPr id="6" name="TextBox 5">
            <a:extLst>
              <a:ext uri="{FF2B5EF4-FFF2-40B4-BE49-F238E27FC236}">
                <a16:creationId xmlns:a16="http://schemas.microsoft.com/office/drawing/2014/main" id="{AA1BAEEE-7953-E20C-6424-108051AFE429}"/>
              </a:ext>
            </a:extLst>
          </p:cNvPr>
          <p:cNvSpPr txBox="1"/>
          <p:nvPr/>
        </p:nvSpPr>
        <p:spPr>
          <a:xfrm>
            <a:off x="3136175" y="4556120"/>
            <a:ext cx="4931228" cy="230832"/>
          </a:xfrm>
          <a:prstGeom prst="rect">
            <a:avLst/>
          </a:prstGeom>
          <a:noFill/>
        </p:spPr>
        <p:txBody>
          <a:bodyPr wrap="square" rtlCol="0">
            <a:spAutoFit/>
          </a:bodyPr>
          <a:lstStyle/>
          <a:p>
            <a:r>
              <a:rPr lang="en-US" sz="900" dirty="0"/>
              <a:t>Bedoyan SM, et al. </a:t>
            </a:r>
            <a:r>
              <a:rPr lang="en-US" sz="900" i="1" dirty="0"/>
              <a:t>Expert Opin Pharmacother</a:t>
            </a:r>
            <a:r>
              <a:rPr lang="en-US" sz="900" dirty="0"/>
              <a:t>. 2022;23:1771-1779.</a:t>
            </a:r>
          </a:p>
        </p:txBody>
      </p:sp>
      <p:sp>
        <p:nvSpPr>
          <p:cNvPr id="3" name="Flowchart: Connector 2">
            <a:extLst>
              <a:ext uri="{FF2B5EF4-FFF2-40B4-BE49-F238E27FC236}">
                <a16:creationId xmlns:a16="http://schemas.microsoft.com/office/drawing/2014/main" id="{A2DA1C6E-48F5-9DFB-9D57-675C54DC5A9B}"/>
              </a:ext>
            </a:extLst>
          </p:cNvPr>
          <p:cNvSpPr/>
          <p:nvPr/>
        </p:nvSpPr>
        <p:spPr>
          <a:xfrm>
            <a:off x="3556820" y="1750544"/>
            <a:ext cx="1912620" cy="192405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AE55672-AD1E-E738-D079-92E0FFD4EF78}"/>
              </a:ext>
            </a:extLst>
          </p:cNvPr>
          <p:cNvSpPr txBox="1"/>
          <p:nvPr/>
        </p:nvSpPr>
        <p:spPr>
          <a:xfrm>
            <a:off x="3147631" y="2958542"/>
            <a:ext cx="859466" cy="276999"/>
          </a:xfrm>
          <a:prstGeom prst="rect">
            <a:avLst/>
          </a:prstGeom>
          <a:solidFill>
            <a:schemeClr val="accent1">
              <a:lumMod val="40000"/>
              <a:lumOff val="60000"/>
            </a:schemeClr>
          </a:solidFill>
          <a:ln>
            <a:solidFill>
              <a:schemeClr val="accent1">
                <a:shade val="15000"/>
              </a:schemeClr>
            </a:solidFill>
          </a:ln>
        </p:spPr>
        <p:txBody>
          <a:bodyPr wrap="none" rtlCol="0">
            <a:spAutoFit/>
          </a:bodyPr>
          <a:lstStyle/>
          <a:p>
            <a:r>
              <a:rPr lang="en-US" sz="1200" dirty="0"/>
              <a:t>Enterocyte</a:t>
            </a:r>
          </a:p>
        </p:txBody>
      </p:sp>
      <p:pic>
        <p:nvPicPr>
          <p:cNvPr id="7" name="Picture 2" descr="Human Anatomy Liver - Anatomical Charts &amp; Posters">
            <a:extLst>
              <a:ext uri="{FF2B5EF4-FFF2-40B4-BE49-F238E27FC236}">
                <a16:creationId xmlns:a16="http://schemas.microsoft.com/office/drawing/2014/main" id="{6450B525-E259-1937-A3E1-8EBAA3DFA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967" b="-19967"/>
          <a:stretch/>
        </p:blipFill>
        <p:spPr bwMode="auto">
          <a:xfrm>
            <a:off x="3767204" y="1371600"/>
            <a:ext cx="1162764" cy="1162764"/>
          </a:xfrm>
          <a:prstGeom prst="rect">
            <a:avLst/>
          </a:prstGeom>
          <a:noFill/>
        </p:spPr>
      </p:pic>
      <p:pic>
        <p:nvPicPr>
          <p:cNvPr id="8" name="Picture 4" descr="Image result for small intestine image">
            <a:extLst>
              <a:ext uri="{FF2B5EF4-FFF2-40B4-BE49-F238E27FC236}">
                <a16:creationId xmlns:a16="http://schemas.microsoft.com/office/drawing/2014/main" id="{AC1B4016-809C-78C6-19CC-8909E0E14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605" y="2448102"/>
            <a:ext cx="923669" cy="97177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or: Curved 11">
            <a:extLst>
              <a:ext uri="{FF2B5EF4-FFF2-40B4-BE49-F238E27FC236}">
                <a16:creationId xmlns:a16="http://schemas.microsoft.com/office/drawing/2014/main" id="{C01543A4-00C4-9F17-65CD-9A7ECFCBF99A}"/>
              </a:ext>
            </a:extLst>
          </p:cNvPr>
          <p:cNvCxnSpPr>
            <a:cxnSpLocks/>
          </p:cNvCxnSpPr>
          <p:nvPr/>
        </p:nvCxnSpPr>
        <p:spPr>
          <a:xfrm rot="16200000" flipV="1">
            <a:off x="4390182" y="2332337"/>
            <a:ext cx="728675" cy="594292"/>
          </a:xfrm>
          <a:prstGeom prst="curvedConnector3">
            <a:avLst>
              <a:gd name="adj1" fmla="val 2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0295A5-C7B4-DAF9-65D1-A5A2F0593165}"/>
              </a:ext>
            </a:extLst>
          </p:cNvPr>
          <p:cNvSpPr txBox="1"/>
          <p:nvPr/>
        </p:nvSpPr>
        <p:spPr>
          <a:xfrm>
            <a:off x="5107336" y="1846032"/>
            <a:ext cx="705642" cy="276999"/>
          </a:xfrm>
          <a:prstGeom prst="rect">
            <a:avLst/>
          </a:prstGeom>
          <a:noFill/>
        </p:spPr>
        <p:txBody>
          <a:bodyPr wrap="none" rtlCol="0">
            <a:spAutoFit/>
          </a:bodyPr>
          <a:lstStyle/>
          <a:p>
            <a:r>
              <a:rPr lang="en-US" sz="1200" dirty="0"/>
              <a:t>Bile acid</a:t>
            </a:r>
          </a:p>
        </p:txBody>
      </p:sp>
      <p:sp>
        <p:nvSpPr>
          <p:cNvPr id="33" name="TextBox 32">
            <a:extLst>
              <a:ext uri="{FF2B5EF4-FFF2-40B4-BE49-F238E27FC236}">
                <a16:creationId xmlns:a16="http://schemas.microsoft.com/office/drawing/2014/main" id="{5A92C156-5EE2-6B04-0E89-EDD798786058}"/>
              </a:ext>
            </a:extLst>
          </p:cNvPr>
          <p:cNvSpPr txBox="1"/>
          <p:nvPr/>
        </p:nvSpPr>
        <p:spPr>
          <a:xfrm>
            <a:off x="3440586" y="3664731"/>
            <a:ext cx="533480" cy="276999"/>
          </a:xfrm>
          <a:prstGeom prst="rect">
            <a:avLst/>
          </a:prstGeom>
          <a:noFill/>
        </p:spPr>
        <p:txBody>
          <a:bodyPr wrap="none" rtlCol="0">
            <a:spAutoFit/>
          </a:bodyPr>
          <a:lstStyle/>
          <a:p>
            <a:pPr algn="ctr"/>
            <a:r>
              <a:rPr lang="en-US" sz="1200" dirty="0"/>
              <a:t>Feces</a:t>
            </a:r>
          </a:p>
        </p:txBody>
      </p:sp>
      <p:cxnSp>
        <p:nvCxnSpPr>
          <p:cNvPr id="36" name="Connector: Curved 35">
            <a:extLst>
              <a:ext uri="{FF2B5EF4-FFF2-40B4-BE49-F238E27FC236}">
                <a16:creationId xmlns:a16="http://schemas.microsoft.com/office/drawing/2014/main" id="{75A85365-FD8F-749C-33EF-BFB9539818BA}"/>
              </a:ext>
            </a:extLst>
          </p:cNvPr>
          <p:cNvCxnSpPr>
            <a:cxnSpLocks/>
          </p:cNvCxnSpPr>
          <p:nvPr/>
        </p:nvCxnSpPr>
        <p:spPr>
          <a:xfrm rot="10800000" flipV="1">
            <a:off x="3724493" y="3524214"/>
            <a:ext cx="269009" cy="139185"/>
          </a:xfrm>
          <a:prstGeom prst="curvedConnector3">
            <a:avLst>
              <a:gd name="adj1" fmla="val 806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2BDC9A6-2AFC-5D9E-5062-9BCBF9E7A231}"/>
              </a:ext>
            </a:extLst>
          </p:cNvPr>
          <p:cNvSpPr txBox="1"/>
          <p:nvPr/>
        </p:nvSpPr>
        <p:spPr>
          <a:xfrm>
            <a:off x="2937379" y="2271052"/>
            <a:ext cx="705642" cy="276999"/>
          </a:xfrm>
          <a:prstGeom prst="rect">
            <a:avLst/>
          </a:prstGeom>
          <a:noFill/>
        </p:spPr>
        <p:txBody>
          <a:bodyPr wrap="none" rtlCol="0">
            <a:spAutoFit/>
          </a:bodyPr>
          <a:lstStyle/>
          <a:p>
            <a:r>
              <a:rPr lang="en-US" sz="1200" dirty="0"/>
              <a:t>Bile acid</a:t>
            </a:r>
          </a:p>
        </p:txBody>
      </p:sp>
      <p:cxnSp>
        <p:nvCxnSpPr>
          <p:cNvPr id="49" name="Straight Arrow Connector 48">
            <a:extLst>
              <a:ext uri="{FF2B5EF4-FFF2-40B4-BE49-F238E27FC236}">
                <a16:creationId xmlns:a16="http://schemas.microsoft.com/office/drawing/2014/main" id="{E0A6696D-2958-08BD-A558-6169D212902B}"/>
              </a:ext>
            </a:extLst>
          </p:cNvPr>
          <p:cNvCxnSpPr>
            <a:cxnSpLocks/>
          </p:cNvCxnSpPr>
          <p:nvPr/>
        </p:nvCxnSpPr>
        <p:spPr>
          <a:xfrm flipV="1">
            <a:off x="3724492" y="1989026"/>
            <a:ext cx="134505" cy="1850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a16="http://schemas.microsoft.com/office/drawing/2014/main" id="{89F64780-B86C-47CA-2A4B-47C514DF1D4D}"/>
              </a:ext>
            </a:extLst>
          </p:cNvPr>
          <p:cNvCxnSpPr>
            <a:cxnSpLocks/>
          </p:cNvCxnSpPr>
          <p:nvPr/>
        </p:nvCxnSpPr>
        <p:spPr>
          <a:xfrm>
            <a:off x="5416074" y="2410871"/>
            <a:ext cx="53366" cy="727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9" name="TextBox 1038">
            <a:extLst>
              <a:ext uri="{FF2B5EF4-FFF2-40B4-BE49-F238E27FC236}">
                <a16:creationId xmlns:a16="http://schemas.microsoft.com/office/drawing/2014/main" id="{E400A0C6-8A21-839B-8ABD-44969B87B3FE}"/>
              </a:ext>
            </a:extLst>
          </p:cNvPr>
          <p:cNvSpPr txBox="1"/>
          <p:nvPr/>
        </p:nvSpPr>
        <p:spPr>
          <a:xfrm>
            <a:off x="3537575" y="2488853"/>
            <a:ext cx="1001030" cy="461665"/>
          </a:xfrm>
          <a:prstGeom prst="rect">
            <a:avLst/>
          </a:prstGeom>
          <a:noFill/>
        </p:spPr>
        <p:txBody>
          <a:bodyPr wrap="square" rtlCol="0">
            <a:spAutoFit/>
          </a:bodyPr>
          <a:lstStyle/>
          <a:p>
            <a:pPr algn="r"/>
            <a:r>
              <a:rPr lang="en-US" sz="1200" dirty="0"/>
              <a:t>Reabsorbed lipid</a:t>
            </a:r>
          </a:p>
        </p:txBody>
      </p:sp>
      <p:sp>
        <p:nvSpPr>
          <p:cNvPr id="1041" name="TextBox 1040">
            <a:extLst>
              <a:ext uri="{FF2B5EF4-FFF2-40B4-BE49-F238E27FC236}">
                <a16:creationId xmlns:a16="http://schemas.microsoft.com/office/drawing/2014/main" id="{992EA59A-393B-CA3C-F059-FDA12AEEC467}"/>
              </a:ext>
            </a:extLst>
          </p:cNvPr>
          <p:cNvSpPr txBox="1"/>
          <p:nvPr/>
        </p:nvSpPr>
        <p:spPr>
          <a:xfrm>
            <a:off x="2619454" y="3320254"/>
            <a:ext cx="718595" cy="461665"/>
          </a:xfrm>
          <a:prstGeom prst="rect">
            <a:avLst/>
          </a:prstGeom>
          <a:noFill/>
        </p:spPr>
        <p:txBody>
          <a:bodyPr wrap="none" rtlCol="0">
            <a:spAutoFit/>
          </a:bodyPr>
          <a:lstStyle/>
          <a:p>
            <a:pPr algn="ctr"/>
            <a:r>
              <a:rPr lang="en-US" sz="1200" dirty="0">
                <a:solidFill>
                  <a:srgbClr val="FF0000"/>
                </a:solidFill>
              </a:rPr>
              <a:t>IBAT</a:t>
            </a:r>
          </a:p>
          <a:p>
            <a:pPr algn="ctr"/>
            <a:r>
              <a:rPr lang="en-US" sz="1200" dirty="0">
                <a:solidFill>
                  <a:srgbClr val="FF0000"/>
                </a:solidFill>
              </a:rPr>
              <a:t>Inhibitor</a:t>
            </a:r>
          </a:p>
        </p:txBody>
      </p:sp>
      <p:cxnSp>
        <p:nvCxnSpPr>
          <p:cNvPr id="1043" name="Straight Arrow Connector 1042">
            <a:extLst>
              <a:ext uri="{FF2B5EF4-FFF2-40B4-BE49-F238E27FC236}">
                <a16:creationId xmlns:a16="http://schemas.microsoft.com/office/drawing/2014/main" id="{0FA2948D-CD74-387A-D0A1-DC18871ED13D}"/>
              </a:ext>
            </a:extLst>
          </p:cNvPr>
          <p:cNvCxnSpPr>
            <a:cxnSpLocks/>
          </p:cNvCxnSpPr>
          <p:nvPr/>
        </p:nvCxnSpPr>
        <p:spPr>
          <a:xfrm flipV="1">
            <a:off x="3161751" y="3276085"/>
            <a:ext cx="545574" cy="2481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6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F095-FC5A-48D7-B839-991C1CB9E0E2}"/>
              </a:ext>
            </a:extLst>
          </p:cNvPr>
          <p:cNvSpPr>
            <a:spLocks noGrp="1"/>
          </p:cNvSpPr>
          <p:nvPr>
            <p:ph type="title"/>
          </p:nvPr>
        </p:nvSpPr>
        <p:spPr/>
        <p:txBody>
          <a:bodyPr/>
          <a:lstStyle/>
          <a:p>
            <a:r>
              <a:rPr lang="en-US" dirty="0"/>
              <a:t>Maralixibat* and Odevixibat*</a:t>
            </a:r>
          </a:p>
        </p:txBody>
      </p:sp>
      <p:sp>
        <p:nvSpPr>
          <p:cNvPr id="3" name="Content Placeholder 2">
            <a:extLst>
              <a:ext uri="{FF2B5EF4-FFF2-40B4-BE49-F238E27FC236}">
                <a16:creationId xmlns:a16="http://schemas.microsoft.com/office/drawing/2014/main" id="{8FD7AAD9-9C97-495B-BD05-848C4FCBF6B3}"/>
              </a:ext>
            </a:extLst>
          </p:cNvPr>
          <p:cNvSpPr>
            <a:spLocks noGrp="1"/>
          </p:cNvSpPr>
          <p:nvPr>
            <p:ph idx="1"/>
          </p:nvPr>
        </p:nvSpPr>
        <p:spPr/>
        <p:txBody>
          <a:bodyPr/>
          <a:lstStyle/>
          <a:p>
            <a:r>
              <a:rPr lang="en-US" dirty="0"/>
              <a:t>Ileal Bile Acid Transporter (IBAT) Inhibitors</a:t>
            </a:r>
          </a:p>
          <a:p>
            <a:r>
              <a:rPr lang="en-US" dirty="0"/>
              <a:t>Approved to treat cholestatic pruritus in patients with Alagille syndrome and progressive familial intrahepatic cholestasis</a:t>
            </a:r>
          </a:p>
          <a:p>
            <a:r>
              <a:rPr lang="en-US" dirty="0"/>
              <a:t>Clinical trials for PBC-associated pruritus are ongoing</a:t>
            </a:r>
          </a:p>
        </p:txBody>
      </p:sp>
      <p:sp>
        <p:nvSpPr>
          <p:cNvPr id="4" name="TextBox 3">
            <a:extLst>
              <a:ext uri="{FF2B5EF4-FFF2-40B4-BE49-F238E27FC236}">
                <a16:creationId xmlns:a16="http://schemas.microsoft.com/office/drawing/2014/main" id="{5E3ECFEA-F633-40EF-990B-D2BBE3FC4B70}"/>
              </a:ext>
            </a:extLst>
          </p:cNvPr>
          <p:cNvSpPr txBox="1"/>
          <p:nvPr/>
        </p:nvSpPr>
        <p:spPr>
          <a:xfrm>
            <a:off x="3093721" y="4505765"/>
            <a:ext cx="3833948" cy="230832"/>
          </a:xfrm>
          <a:prstGeom prst="rect">
            <a:avLst/>
          </a:prstGeom>
          <a:noFill/>
        </p:spPr>
        <p:txBody>
          <a:bodyPr wrap="square" rtlCol="0">
            <a:spAutoFit/>
          </a:bodyPr>
          <a:lstStyle/>
          <a:p>
            <a:r>
              <a:rPr lang="en-US" sz="900" dirty="0"/>
              <a:t>Jeyaraj R, et al. </a:t>
            </a:r>
            <a:r>
              <a:rPr lang="en-US" sz="900" i="1" dirty="0"/>
              <a:t>Lancet Child Adolesc Health</a:t>
            </a:r>
            <a:r>
              <a:rPr lang="en-US" sz="900" dirty="0"/>
              <a:t>. 2024;8:75-84. </a:t>
            </a:r>
          </a:p>
        </p:txBody>
      </p:sp>
      <p:sp>
        <p:nvSpPr>
          <p:cNvPr id="5" name="TextBox 4">
            <a:extLst>
              <a:ext uri="{FF2B5EF4-FFF2-40B4-BE49-F238E27FC236}">
                <a16:creationId xmlns:a16="http://schemas.microsoft.com/office/drawing/2014/main" id="{1E083AE3-4332-3DA3-CED3-5449B9B3D7C8}"/>
              </a:ext>
            </a:extLst>
          </p:cNvPr>
          <p:cNvSpPr txBox="1"/>
          <p:nvPr/>
        </p:nvSpPr>
        <p:spPr>
          <a:xfrm>
            <a:off x="487680" y="4230529"/>
            <a:ext cx="6622967" cy="307777"/>
          </a:xfrm>
          <a:prstGeom prst="rect">
            <a:avLst/>
          </a:prstGeom>
          <a:noFill/>
        </p:spPr>
        <p:txBody>
          <a:bodyPr wrap="none" rtlCol="0">
            <a:spAutoFit/>
          </a:bodyPr>
          <a:lstStyle/>
          <a:p>
            <a:r>
              <a:rPr lang="en-US" sz="1400" dirty="0"/>
              <a:t>*</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pruritus associated with PBC by the US Food and Drug Administration</a:t>
            </a:r>
            <a:endParaRPr lang="en-US" sz="1400" dirty="0"/>
          </a:p>
        </p:txBody>
      </p:sp>
    </p:spTree>
    <p:extLst>
      <p:ext uri="{BB962C8B-B14F-4D97-AF65-F5344CB8AC3E}">
        <p14:creationId xmlns:p14="http://schemas.microsoft.com/office/powerpoint/2010/main" val="172064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FBE6-BB2B-4B2A-A0C6-4A40BC2FF1C4}"/>
              </a:ext>
            </a:extLst>
          </p:cNvPr>
          <p:cNvSpPr>
            <a:spLocks noGrp="1"/>
          </p:cNvSpPr>
          <p:nvPr>
            <p:ph type="title"/>
          </p:nvPr>
        </p:nvSpPr>
        <p:spPr/>
        <p:txBody>
          <a:bodyPr/>
          <a:lstStyle/>
          <a:p>
            <a:r>
              <a:rPr lang="en-US" dirty="0"/>
              <a:t>Primary Biliary Cholangitis (PBC)</a:t>
            </a:r>
          </a:p>
        </p:txBody>
      </p:sp>
      <p:sp>
        <p:nvSpPr>
          <p:cNvPr id="3" name="Content Placeholder 2">
            <a:extLst>
              <a:ext uri="{FF2B5EF4-FFF2-40B4-BE49-F238E27FC236}">
                <a16:creationId xmlns:a16="http://schemas.microsoft.com/office/drawing/2014/main" id="{AFC58CB2-F14E-4C4F-A577-AFCB76087DDE}"/>
              </a:ext>
            </a:extLst>
          </p:cNvPr>
          <p:cNvSpPr>
            <a:spLocks noGrp="1"/>
          </p:cNvSpPr>
          <p:nvPr>
            <p:ph sz="half" idx="1"/>
          </p:nvPr>
        </p:nvSpPr>
        <p:spPr/>
        <p:txBody>
          <a:bodyPr>
            <a:normAutofit lnSpcReduction="10000"/>
          </a:bodyPr>
          <a:lstStyle/>
          <a:p>
            <a:r>
              <a:rPr lang="en-US" dirty="0"/>
              <a:t>Immune-mediated disease </a:t>
            </a:r>
            <a:r>
              <a:rPr lang="en-US" dirty="0">
                <a:sym typeface="Symbol" panose="05050102010706020507" pitchFamily="18" charset="2"/>
              </a:rPr>
              <a:t> </a:t>
            </a:r>
            <a:r>
              <a:rPr lang="en-US" dirty="0"/>
              <a:t>destruction of small bile ducts </a:t>
            </a:r>
            <a:r>
              <a:rPr lang="en-US" dirty="0">
                <a:sym typeface="Symbol" panose="05050102010706020507" pitchFamily="18" charset="2"/>
              </a:rPr>
              <a:t> </a:t>
            </a:r>
            <a:r>
              <a:rPr lang="en-US" dirty="0"/>
              <a:t>chronic intrahepatic cholestasis</a:t>
            </a:r>
          </a:p>
          <a:p>
            <a:r>
              <a:rPr lang="en-US" dirty="0"/>
              <a:t>Incidence: 2.75 per 100,000 persons in North America</a:t>
            </a:r>
          </a:p>
          <a:p>
            <a:pPr lvl="1"/>
            <a:r>
              <a:rPr lang="en-US" dirty="0"/>
              <a:t>Female-to-male ratio: 5-to-1</a:t>
            </a:r>
            <a:r>
              <a:rPr lang="en-US" baseline="30000" dirty="0"/>
              <a:t>1</a:t>
            </a:r>
          </a:p>
        </p:txBody>
      </p:sp>
      <p:sp>
        <p:nvSpPr>
          <p:cNvPr id="7" name="Content Placeholder 6">
            <a:extLst>
              <a:ext uri="{FF2B5EF4-FFF2-40B4-BE49-F238E27FC236}">
                <a16:creationId xmlns:a16="http://schemas.microsoft.com/office/drawing/2014/main" id="{769AC048-4631-4564-FA4F-9AFC5082957F}"/>
              </a:ext>
            </a:extLst>
          </p:cNvPr>
          <p:cNvSpPr>
            <a:spLocks noGrp="1"/>
          </p:cNvSpPr>
          <p:nvPr>
            <p:ph sz="half" idx="2"/>
          </p:nvPr>
        </p:nvSpPr>
        <p:spPr/>
        <p:txBody>
          <a:bodyPr>
            <a:normAutofit lnSpcReduction="10000"/>
          </a:bodyPr>
          <a:lstStyle/>
          <a:p>
            <a:r>
              <a:rPr lang="en-US" dirty="0"/>
              <a:t>Transplant-free survival</a:t>
            </a:r>
            <a:r>
              <a:rPr lang="en-US" baseline="30000" dirty="0"/>
              <a:t>2</a:t>
            </a:r>
            <a:endParaRPr lang="en-US" dirty="0"/>
          </a:p>
          <a:p>
            <a:endParaRPr lang="en-US" dirty="0"/>
          </a:p>
          <a:p>
            <a:endParaRPr lang="en-US" dirty="0"/>
          </a:p>
          <a:p>
            <a:pPr marL="0" indent="0">
              <a:buNone/>
            </a:pPr>
            <a:endParaRPr lang="en-US" dirty="0"/>
          </a:p>
          <a:p>
            <a:r>
              <a:rPr lang="en-US" dirty="0"/>
              <a:t>Diminished quality of life due to</a:t>
            </a:r>
            <a:r>
              <a:rPr lang="en-US" baseline="30000" dirty="0"/>
              <a:t>3</a:t>
            </a:r>
            <a:r>
              <a:rPr lang="en-US" dirty="0"/>
              <a:t>:</a:t>
            </a:r>
          </a:p>
          <a:p>
            <a:pPr lvl="1"/>
            <a:r>
              <a:rPr lang="en-US" dirty="0"/>
              <a:t>Fatigue</a:t>
            </a:r>
          </a:p>
          <a:p>
            <a:pPr lvl="1"/>
            <a:r>
              <a:rPr lang="en-US" dirty="0"/>
              <a:t>Pruritus</a:t>
            </a:r>
          </a:p>
          <a:p>
            <a:pPr lvl="1"/>
            <a:r>
              <a:rPr lang="en-US" dirty="0"/>
              <a:t>Right upper quadrant pain</a:t>
            </a:r>
          </a:p>
          <a:p>
            <a:pPr lvl="1"/>
            <a:r>
              <a:rPr lang="en-US" dirty="0"/>
              <a:t>Sicca syndrome </a:t>
            </a:r>
          </a:p>
          <a:p>
            <a:endParaRPr lang="en-US" dirty="0"/>
          </a:p>
        </p:txBody>
      </p:sp>
      <p:sp>
        <p:nvSpPr>
          <p:cNvPr id="4" name="TextBox 3">
            <a:extLst>
              <a:ext uri="{FF2B5EF4-FFF2-40B4-BE49-F238E27FC236}">
                <a16:creationId xmlns:a16="http://schemas.microsoft.com/office/drawing/2014/main" id="{C6D2DB54-3E17-4956-84E3-E617434416B3}"/>
              </a:ext>
            </a:extLst>
          </p:cNvPr>
          <p:cNvSpPr txBox="1"/>
          <p:nvPr/>
        </p:nvSpPr>
        <p:spPr>
          <a:xfrm>
            <a:off x="3075876" y="4480010"/>
            <a:ext cx="3894590" cy="507831"/>
          </a:xfrm>
          <a:prstGeom prst="rect">
            <a:avLst/>
          </a:prstGeom>
          <a:noFill/>
        </p:spPr>
        <p:txBody>
          <a:bodyPr wrap="square" rtlCol="0">
            <a:spAutoFit/>
          </a:bodyPr>
          <a:lstStyle/>
          <a:p>
            <a:pPr marL="171450" indent="-171450">
              <a:buAutoNum type="arabicPeriod"/>
            </a:pPr>
            <a:r>
              <a:rPr lang="en-US" sz="900" dirty="0"/>
              <a:t>Lleo A, et al. </a:t>
            </a:r>
            <a:r>
              <a:rPr lang="en-US" sz="900" i="1" dirty="0"/>
              <a:t>Sci Rep</a:t>
            </a:r>
            <a:r>
              <a:rPr lang="en-US" sz="900" dirty="0"/>
              <a:t>. 2016;6:25906.</a:t>
            </a:r>
          </a:p>
          <a:p>
            <a:pPr marL="171450" indent="-171450">
              <a:buFontTx/>
              <a:buAutoNum type="arabicPeriod"/>
            </a:pPr>
            <a:r>
              <a:rPr lang="en-US" sz="900" dirty="0"/>
              <a:t>Lammers WJ, et al. </a:t>
            </a:r>
            <a:r>
              <a:rPr lang="en-US" sz="900" i="1" dirty="0"/>
              <a:t>Gastroenterology</a:t>
            </a:r>
            <a:r>
              <a:rPr lang="en-US" sz="900" dirty="0"/>
              <a:t>. 2014;147:1338-1349.</a:t>
            </a:r>
          </a:p>
          <a:p>
            <a:pPr marL="171450" indent="-171450">
              <a:buFontTx/>
              <a:buAutoNum type="arabicPeriod"/>
            </a:pPr>
            <a:r>
              <a:rPr lang="en-US" sz="900" dirty="0"/>
              <a:t>Lindor KD, et al. </a:t>
            </a:r>
            <a:r>
              <a:rPr lang="en-US" sz="900" i="1" dirty="0"/>
              <a:t>Hepatology</a:t>
            </a:r>
            <a:r>
              <a:rPr lang="en-US" sz="900" dirty="0"/>
              <a:t>. 2019;69(1):394-419.</a:t>
            </a:r>
          </a:p>
        </p:txBody>
      </p:sp>
      <p:graphicFrame>
        <p:nvGraphicFramePr>
          <p:cNvPr id="6" name="Table 5">
            <a:extLst>
              <a:ext uri="{FF2B5EF4-FFF2-40B4-BE49-F238E27FC236}">
                <a16:creationId xmlns:a16="http://schemas.microsoft.com/office/drawing/2014/main" id="{15D7FDE2-08CA-A0FC-A349-A994976E91E7}"/>
              </a:ext>
            </a:extLst>
          </p:cNvPr>
          <p:cNvGraphicFramePr>
            <a:graphicFrameLocks noGrp="1"/>
          </p:cNvGraphicFramePr>
          <p:nvPr>
            <p:extLst>
              <p:ext uri="{D42A27DB-BD31-4B8C-83A1-F6EECF244321}">
                <p14:modId xmlns:p14="http://schemas.microsoft.com/office/powerpoint/2010/main" val="1885303744"/>
              </p:ext>
            </p:extLst>
          </p:nvPr>
        </p:nvGraphicFramePr>
        <p:xfrm>
          <a:off x="4865724" y="1697603"/>
          <a:ext cx="3763926" cy="1028700"/>
        </p:xfrm>
        <a:graphic>
          <a:graphicData uri="http://schemas.openxmlformats.org/drawingml/2006/table">
            <a:tbl>
              <a:tblPr firstRow="1" bandRow="1">
                <a:tableStyleId>{5C22544A-7EE6-4342-B048-85BDC9FD1C3A}</a:tableStyleId>
              </a:tblPr>
              <a:tblGrid>
                <a:gridCol w="1254642">
                  <a:extLst>
                    <a:ext uri="{9D8B030D-6E8A-4147-A177-3AD203B41FA5}">
                      <a16:colId xmlns:a16="http://schemas.microsoft.com/office/drawing/2014/main" val="2826918649"/>
                    </a:ext>
                  </a:extLst>
                </a:gridCol>
                <a:gridCol w="1254642">
                  <a:extLst>
                    <a:ext uri="{9D8B030D-6E8A-4147-A177-3AD203B41FA5}">
                      <a16:colId xmlns:a16="http://schemas.microsoft.com/office/drawing/2014/main" val="2337249055"/>
                    </a:ext>
                  </a:extLst>
                </a:gridCol>
                <a:gridCol w="1254642">
                  <a:extLst>
                    <a:ext uri="{9D8B030D-6E8A-4147-A177-3AD203B41FA5}">
                      <a16:colId xmlns:a16="http://schemas.microsoft.com/office/drawing/2014/main" val="4146410755"/>
                    </a:ext>
                  </a:extLst>
                </a:gridCol>
              </a:tblGrid>
              <a:tr h="278130">
                <a:tc>
                  <a:txBody>
                    <a:bodyPr/>
                    <a:lstStyle/>
                    <a:p>
                      <a:endParaRPr lang="en-US" sz="1800" dirty="0"/>
                    </a:p>
                  </a:txBody>
                  <a:tcPr marL="68580" marR="68580" marT="34290" marB="34290"/>
                </a:tc>
                <a:tc>
                  <a:txBody>
                    <a:bodyPr/>
                    <a:lstStyle/>
                    <a:p>
                      <a:r>
                        <a:rPr lang="en-US" sz="1800" dirty="0"/>
                        <a:t>10 years</a:t>
                      </a:r>
                    </a:p>
                  </a:txBody>
                  <a:tcPr marL="68580" marR="68580" marT="34290" marB="34290"/>
                </a:tc>
                <a:tc>
                  <a:txBody>
                    <a:bodyPr/>
                    <a:lstStyle/>
                    <a:p>
                      <a:r>
                        <a:rPr lang="en-US" sz="1800" dirty="0"/>
                        <a:t>15 years</a:t>
                      </a:r>
                    </a:p>
                  </a:txBody>
                  <a:tcPr marL="68580" marR="68580" marT="34290" marB="34290"/>
                </a:tc>
                <a:extLst>
                  <a:ext uri="{0D108BD9-81ED-4DB2-BD59-A6C34878D82A}">
                    <a16:rowId xmlns:a16="http://schemas.microsoft.com/office/drawing/2014/main" val="2110765667"/>
                  </a:ext>
                </a:extLst>
              </a:tr>
              <a:tr h="278130">
                <a:tc>
                  <a:txBody>
                    <a:bodyPr/>
                    <a:lstStyle/>
                    <a:p>
                      <a:r>
                        <a:rPr lang="en-US" sz="1800" dirty="0"/>
                        <a:t>Untreated</a:t>
                      </a:r>
                    </a:p>
                  </a:txBody>
                  <a:tcPr marL="68580" marR="68580" marT="34290" marB="34290"/>
                </a:tc>
                <a:tc>
                  <a:txBody>
                    <a:bodyPr/>
                    <a:lstStyle/>
                    <a:p>
                      <a:r>
                        <a:rPr lang="en-US" sz="1800" dirty="0"/>
                        <a:t>59%</a:t>
                      </a:r>
                    </a:p>
                  </a:txBody>
                  <a:tcPr marL="68580" marR="68580" marT="34290" marB="34290"/>
                </a:tc>
                <a:tc>
                  <a:txBody>
                    <a:bodyPr/>
                    <a:lstStyle/>
                    <a:p>
                      <a:r>
                        <a:rPr lang="en-US" sz="1800" dirty="0"/>
                        <a:t>32%</a:t>
                      </a:r>
                    </a:p>
                  </a:txBody>
                  <a:tcPr marL="68580" marR="68580" marT="34290" marB="34290"/>
                </a:tc>
                <a:extLst>
                  <a:ext uri="{0D108BD9-81ED-4DB2-BD59-A6C34878D82A}">
                    <a16:rowId xmlns:a16="http://schemas.microsoft.com/office/drawing/2014/main" val="130641326"/>
                  </a:ext>
                </a:extLst>
              </a:tr>
              <a:tr h="278130">
                <a:tc>
                  <a:txBody>
                    <a:bodyPr/>
                    <a:lstStyle/>
                    <a:p>
                      <a:r>
                        <a:rPr lang="en-US" sz="1800" dirty="0"/>
                        <a:t>Treated</a:t>
                      </a:r>
                    </a:p>
                  </a:txBody>
                  <a:tcPr marL="68580" marR="68580" marT="34290" marB="34290">
                    <a:solidFill>
                      <a:schemeClr val="accent1">
                        <a:lumMod val="20000"/>
                        <a:lumOff val="80000"/>
                      </a:schemeClr>
                    </a:solidFill>
                  </a:tcPr>
                </a:tc>
                <a:tc>
                  <a:txBody>
                    <a:bodyPr/>
                    <a:lstStyle/>
                    <a:p>
                      <a:r>
                        <a:rPr lang="en-US" sz="1800" dirty="0"/>
                        <a:t>78%</a:t>
                      </a:r>
                    </a:p>
                  </a:txBody>
                  <a:tcPr marL="68580" marR="68580" marT="34290" marB="34290">
                    <a:solidFill>
                      <a:schemeClr val="accent1">
                        <a:lumMod val="20000"/>
                        <a:lumOff val="80000"/>
                      </a:schemeClr>
                    </a:solidFill>
                  </a:tcPr>
                </a:tc>
                <a:tc>
                  <a:txBody>
                    <a:bodyPr/>
                    <a:lstStyle/>
                    <a:p>
                      <a:r>
                        <a:rPr lang="en-US" sz="1800" dirty="0"/>
                        <a:t>60%</a:t>
                      </a:r>
                    </a:p>
                  </a:txBody>
                  <a:tcPr marL="68580" marR="68580" marT="34290" marB="34290">
                    <a:solidFill>
                      <a:schemeClr val="accent1">
                        <a:lumMod val="20000"/>
                        <a:lumOff val="80000"/>
                      </a:schemeClr>
                    </a:solidFill>
                  </a:tcPr>
                </a:tc>
                <a:extLst>
                  <a:ext uri="{0D108BD9-81ED-4DB2-BD59-A6C34878D82A}">
                    <a16:rowId xmlns:a16="http://schemas.microsoft.com/office/drawing/2014/main" val="2807158315"/>
                  </a:ext>
                </a:extLst>
              </a:tr>
            </a:tbl>
          </a:graphicData>
        </a:graphic>
      </p:graphicFrame>
    </p:spTree>
    <p:extLst>
      <p:ext uri="{BB962C8B-B14F-4D97-AF65-F5344CB8AC3E}">
        <p14:creationId xmlns:p14="http://schemas.microsoft.com/office/powerpoint/2010/main" val="77988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B4E-EDC0-4C97-95B9-71515410E647}"/>
              </a:ext>
            </a:extLst>
          </p:cNvPr>
          <p:cNvSpPr>
            <a:spLocks noGrp="1"/>
          </p:cNvSpPr>
          <p:nvPr>
            <p:ph type="title"/>
          </p:nvPr>
        </p:nvSpPr>
        <p:spPr/>
        <p:txBody>
          <a:bodyPr/>
          <a:lstStyle/>
          <a:p>
            <a:r>
              <a:rPr lang="en-US" dirty="0"/>
              <a:t>Non-Pharmacologic Therapy</a:t>
            </a:r>
          </a:p>
        </p:txBody>
      </p:sp>
      <p:sp>
        <p:nvSpPr>
          <p:cNvPr id="3" name="Content Placeholder 2">
            <a:extLst>
              <a:ext uri="{FF2B5EF4-FFF2-40B4-BE49-F238E27FC236}">
                <a16:creationId xmlns:a16="http://schemas.microsoft.com/office/drawing/2014/main" id="{FA221AD8-8860-412C-AD73-245B98B75523}"/>
              </a:ext>
            </a:extLst>
          </p:cNvPr>
          <p:cNvSpPr>
            <a:spLocks noGrp="1"/>
          </p:cNvSpPr>
          <p:nvPr>
            <p:ph idx="1"/>
          </p:nvPr>
        </p:nvSpPr>
        <p:spPr/>
        <p:txBody>
          <a:bodyPr/>
          <a:lstStyle/>
          <a:p>
            <a:r>
              <a:rPr lang="en-US" dirty="0"/>
              <a:t>Phototherapy</a:t>
            </a:r>
          </a:p>
          <a:p>
            <a:r>
              <a:rPr lang="en-US" dirty="0"/>
              <a:t>Plasmapheresis</a:t>
            </a:r>
          </a:p>
          <a:p>
            <a:r>
              <a:rPr lang="en-US" dirty="0"/>
              <a:t>Albumin dialysis</a:t>
            </a:r>
          </a:p>
          <a:p>
            <a:r>
              <a:rPr lang="en-US" dirty="0"/>
              <a:t>Nasobiliary drainage</a:t>
            </a:r>
          </a:p>
          <a:p>
            <a:r>
              <a:rPr lang="en-US" dirty="0"/>
              <a:t>Liver transplantation</a:t>
            </a:r>
          </a:p>
          <a:p>
            <a:r>
              <a:rPr lang="en-US" dirty="0"/>
              <a:t>Patient education</a:t>
            </a:r>
          </a:p>
        </p:txBody>
      </p:sp>
    </p:spTree>
    <p:extLst>
      <p:ext uri="{BB962C8B-B14F-4D97-AF65-F5344CB8AC3E}">
        <p14:creationId xmlns:p14="http://schemas.microsoft.com/office/powerpoint/2010/main" val="428667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15F-2ABE-4654-BA73-00ACC8FA5CEC}"/>
              </a:ext>
            </a:extLst>
          </p:cNvPr>
          <p:cNvSpPr>
            <a:spLocks noGrp="1"/>
          </p:cNvSpPr>
          <p:nvPr>
            <p:ph type="title"/>
          </p:nvPr>
        </p:nvSpPr>
        <p:spPr/>
        <p:txBody>
          <a:bodyPr/>
          <a:lstStyle/>
          <a:p>
            <a:r>
              <a:rPr lang="en-US" dirty="0"/>
              <a:t>Phototherapy</a:t>
            </a:r>
          </a:p>
        </p:txBody>
      </p:sp>
      <p:sp>
        <p:nvSpPr>
          <p:cNvPr id="3" name="Content Placeholder 2">
            <a:extLst>
              <a:ext uri="{FF2B5EF4-FFF2-40B4-BE49-F238E27FC236}">
                <a16:creationId xmlns:a16="http://schemas.microsoft.com/office/drawing/2014/main" id="{35CE0E5D-15BC-4669-9D0E-0DD0BA2F01D5}"/>
              </a:ext>
            </a:extLst>
          </p:cNvPr>
          <p:cNvSpPr>
            <a:spLocks noGrp="1"/>
          </p:cNvSpPr>
          <p:nvPr>
            <p:ph idx="1"/>
          </p:nvPr>
        </p:nvSpPr>
        <p:spPr/>
        <p:txBody>
          <a:bodyPr/>
          <a:lstStyle/>
          <a:p>
            <a:r>
              <a:rPr lang="en-US" dirty="0"/>
              <a:t>Ultraviolet B phototherapy</a:t>
            </a:r>
          </a:p>
          <a:p>
            <a:pPr lvl="1"/>
            <a:r>
              <a:rPr lang="en-US" dirty="0"/>
              <a:t>Mechanism is unknown</a:t>
            </a:r>
          </a:p>
          <a:p>
            <a:r>
              <a:rPr lang="en-US" dirty="0"/>
              <a:t>Observational study (N=13) in patients with different cholestatic liver disorders</a:t>
            </a:r>
          </a:p>
          <a:p>
            <a:pPr lvl="1"/>
            <a:r>
              <a:rPr lang="en-US" dirty="0"/>
              <a:t>Standard treatment with cholestyramine, rifampin, or naltrexone failed to control pruritus</a:t>
            </a:r>
          </a:p>
          <a:p>
            <a:pPr lvl="1"/>
            <a:r>
              <a:rPr lang="en-US" dirty="0"/>
              <a:t>Mean visual analogue score decreased from 8.0-2.0 (</a:t>
            </a:r>
            <a:r>
              <a:rPr lang="en-US" i="1" dirty="0"/>
              <a:t>P</a:t>
            </a:r>
            <a:r>
              <a:rPr lang="en-US" dirty="0"/>
              <a:t>&lt;0.001) after a mean of 8 weeks and 26 treatments.  </a:t>
            </a:r>
          </a:p>
          <a:p>
            <a:r>
              <a:rPr lang="en-US" dirty="0"/>
              <a:t>Treatment was generally well tolerated</a:t>
            </a:r>
          </a:p>
        </p:txBody>
      </p:sp>
      <p:sp>
        <p:nvSpPr>
          <p:cNvPr id="4" name="TextBox 3">
            <a:extLst>
              <a:ext uri="{FF2B5EF4-FFF2-40B4-BE49-F238E27FC236}">
                <a16:creationId xmlns:a16="http://schemas.microsoft.com/office/drawing/2014/main" id="{F219891F-5096-4812-98CE-90B28DF1B96C}"/>
              </a:ext>
            </a:extLst>
          </p:cNvPr>
          <p:cNvSpPr txBox="1"/>
          <p:nvPr/>
        </p:nvSpPr>
        <p:spPr>
          <a:xfrm>
            <a:off x="3099877" y="4505765"/>
            <a:ext cx="3573710" cy="230832"/>
          </a:xfrm>
          <a:prstGeom prst="rect">
            <a:avLst/>
          </a:prstGeom>
          <a:noFill/>
        </p:spPr>
        <p:txBody>
          <a:bodyPr wrap="square" rtlCol="0">
            <a:spAutoFit/>
          </a:bodyPr>
          <a:lstStyle/>
          <a:p>
            <a:r>
              <a:rPr lang="en-US" sz="900" dirty="0"/>
              <a:t>Decock S, et al. </a:t>
            </a:r>
            <a:r>
              <a:rPr lang="en-US" sz="900" i="1" dirty="0"/>
              <a:t>J Hepatol</a:t>
            </a:r>
            <a:r>
              <a:rPr lang="en-US" sz="900" dirty="0"/>
              <a:t>. 2012;57:637-641.</a:t>
            </a:r>
          </a:p>
        </p:txBody>
      </p:sp>
    </p:spTree>
    <p:extLst>
      <p:ext uri="{BB962C8B-B14F-4D97-AF65-F5344CB8AC3E}">
        <p14:creationId xmlns:p14="http://schemas.microsoft.com/office/powerpoint/2010/main" val="203423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D03D-DA52-46B4-B705-772814CA6D1B}"/>
              </a:ext>
            </a:extLst>
          </p:cNvPr>
          <p:cNvSpPr>
            <a:spLocks noGrp="1"/>
          </p:cNvSpPr>
          <p:nvPr>
            <p:ph type="title"/>
          </p:nvPr>
        </p:nvSpPr>
        <p:spPr/>
        <p:txBody>
          <a:bodyPr/>
          <a:lstStyle/>
          <a:p>
            <a:r>
              <a:rPr lang="en-US" dirty="0"/>
              <a:t>Plasmapheresis</a:t>
            </a:r>
          </a:p>
        </p:txBody>
      </p:sp>
      <p:sp>
        <p:nvSpPr>
          <p:cNvPr id="3" name="Content Placeholder 2">
            <a:extLst>
              <a:ext uri="{FF2B5EF4-FFF2-40B4-BE49-F238E27FC236}">
                <a16:creationId xmlns:a16="http://schemas.microsoft.com/office/drawing/2014/main" id="{94B450C1-BE85-4579-8D76-F0C745B346C3}"/>
              </a:ext>
            </a:extLst>
          </p:cNvPr>
          <p:cNvSpPr>
            <a:spLocks noGrp="1"/>
          </p:cNvSpPr>
          <p:nvPr>
            <p:ph idx="1"/>
          </p:nvPr>
        </p:nvSpPr>
        <p:spPr/>
        <p:txBody>
          <a:bodyPr/>
          <a:lstStyle/>
          <a:p>
            <a:r>
              <a:rPr lang="en-US" dirty="0"/>
              <a:t>Removes pruritogens from systemic circulation</a:t>
            </a:r>
          </a:p>
          <a:p>
            <a:r>
              <a:rPr lang="en-US" dirty="0"/>
              <a:t>Observational study of PBC patients (N=17) who used plasmapheresis</a:t>
            </a:r>
          </a:p>
          <a:p>
            <a:pPr lvl="1"/>
            <a:r>
              <a:rPr lang="en-US" dirty="0"/>
              <a:t>Patients had refractory pruritus that did not respond to cholestyramine and rifampin</a:t>
            </a:r>
          </a:p>
          <a:p>
            <a:pPr lvl="1"/>
            <a:r>
              <a:rPr lang="en-US" dirty="0"/>
              <a:t>Patients had an average of 2 admissions each with 2-4 procedures performed during each admission</a:t>
            </a:r>
          </a:p>
          <a:p>
            <a:pPr lvl="1"/>
            <a:r>
              <a:rPr lang="en-US" dirty="0"/>
              <a:t>NRS score decreased to ≤ 5 in 35 admissions</a:t>
            </a:r>
          </a:p>
          <a:p>
            <a:pPr lvl="1"/>
            <a:r>
              <a:rPr lang="en-US" dirty="0"/>
              <a:t>Mean decrease in the NRS score from 8.3 to 3.1 (</a:t>
            </a:r>
            <a:r>
              <a:rPr lang="en-US" i="1" dirty="0"/>
              <a:t>P</a:t>
            </a:r>
            <a:r>
              <a:rPr lang="en-US" dirty="0"/>
              <a:t>&lt;0.0001)</a:t>
            </a:r>
          </a:p>
          <a:p>
            <a:r>
              <a:rPr lang="en-US" dirty="0"/>
              <a:t>The reduction in itch lasted through the 90-day follow up period</a:t>
            </a:r>
          </a:p>
        </p:txBody>
      </p:sp>
      <p:sp>
        <p:nvSpPr>
          <p:cNvPr id="4" name="TextBox 3">
            <a:extLst>
              <a:ext uri="{FF2B5EF4-FFF2-40B4-BE49-F238E27FC236}">
                <a16:creationId xmlns:a16="http://schemas.microsoft.com/office/drawing/2014/main" id="{A3F65713-E8FB-464D-8EA5-02ED30372CEA}"/>
              </a:ext>
            </a:extLst>
          </p:cNvPr>
          <p:cNvSpPr txBox="1"/>
          <p:nvPr/>
        </p:nvSpPr>
        <p:spPr>
          <a:xfrm>
            <a:off x="3073797" y="4518586"/>
            <a:ext cx="2648824" cy="230832"/>
          </a:xfrm>
          <a:prstGeom prst="rect">
            <a:avLst/>
          </a:prstGeom>
          <a:noFill/>
        </p:spPr>
        <p:txBody>
          <a:bodyPr wrap="square" rtlCol="0">
            <a:spAutoFit/>
          </a:bodyPr>
          <a:lstStyle/>
          <a:p>
            <a:r>
              <a:rPr lang="en-US" sz="900" dirty="0"/>
              <a:t>Krawczyk M, et al. </a:t>
            </a:r>
            <a:r>
              <a:rPr lang="en-US" sz="900" i="1" dirty="0"/>
              <a:t>Liver Int</a:t>
            </a:r>
            <a:r>
              <a:rPr lang="en-US" sz="900" dirty="0"/>
              <a:t>. 2017;37:743-747.</a:t>
            </a:r>
          </a:p>
        </p:txBody>
      </p:sp>
    </p:spTree>
    <p:extLst>
      <p:ext uri="{BB962C8B-B14F-4D97-AF65-F5344CB8AC3E}">
        <p14:creationId xmlns:p14="http://schemas.microsoft.com/office/powerpoint/2010/main" val="1035866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3EF9-A039-4326-AC84-1FAD68A6F846}"/>
              </a:ext>
            </a:extLst>
          </p:cNvPr>
          <p:cNvSpPr>
            <a:spLocks noGrp="1"/>
          </p:cNvSpPr>
          <p:nvPr>
            <p:ph type="title"/>
          </p:nvPr>
        </p:nvSpPr>
        <p:spPr/>
        <p:txBody>
          <a:bodyPr/>
          <a:lstStyle/>
          <a:p>
            <a:r>
              <a:rPr lang="en-US" dirty="0"/>
              <a:t>Albumin Dialysis</a:t>
            </a:r>
          </a:p>
        </p:txBody>
      </p:sp>
      <p:sp>
        <p:nvSpPr>
          <p:cNvPr id="3" name="Content Placeholder 2">
            <a:extLst>
              <a:ext uri="{FF2B5EF4-FFF2-40B4-BE49-F238E27FC236}">
                <a16:creationId xmlns:a16="http://schemas.microsoft.com/office/drawing/2014/main" id="{94FD6CE9-971A-4C8B-9C45-0938E647EB65}"/>
              </a:ext>
            </a:extLst>
          </p:cNvPr>
          <p:cNvSpPr>
            <a:spLocks noGrp="1"/>
          </p:cNvSpPr>
          <p:nvPr>
            <p:ph idx="1"/>
          </p:nvPr>
        </p:nvSpPr>
        <p:spPr>
          <a:xfrm>
            <a:off x="628650" y="1349048"/>
            <a:ext cx="7886700" cy="3263504"/>
          </a:xfrm>
        </p:spPr>
        <p:txBody>
          <a:bodyPr/>
          <a:lstStyle/>
          <a:p>
            <a:r>
              <a:rPr lang="en-US" dirty="0"/>
              <a:t>Removes pruritogens from systemic circulation through a molecular adsorbent recirculating system (MARS)</a:t>
            </a:r>
          </a:p>
          <a:p>
            <a:r>
              <a:rPr lang="en-US" dirty="0"/>
              <a:t>Observational study of patients with cholestatic liver disease </a:t>
            </a:r>
          </a:p>
          <a:p>
            <a:pPr lvl="1"/>
            <a:r>
              <a:rPr lang="en-US" dirty="0"/>
              <a:t>Patients had severe pruritus refractory to cholestyramine, rifampin, or naltrexone</a:t>
            </a:r>
          </a:p>
          <a:p>
            <a:pPr lvl="1"/>
            <a:r>
              <a:rPr lang="en-US" dirty="0"/>
              <a:t>28 total treatments carried out in 20 patients</a:t>
            </a:r>
          </a:p>
          <a:p>
            <a:pPr lvl="1"/>
            <a:r>
              <a:rPr lang="en-US" dirty="0"/>
              <a:t>VAS scores decreased by 72% immediately after treatment and by 51% at </a:t>
            </a:r>
            <a:br>
              <a:rPr lang="en-US" dirty="0"/>
            </a:br>
            <a:r>
              <a:rPr lang="en-US" dirty="0"/>
              <a:t>1 month </a:t>
            </a:r>
          </a:p>
          <a:p>
            <a:r>
              <a:rPr lang="en-US" dirty="0"/>
              <a:t>Considered to be safe and well tolerated</a:t>
            </a:r>
          </a:p>
        </p:txBody>
      </p:sp>
      <p:sp>
        <p:nvSpPr>
          <p:cNvPr id="4" name="TextBox 3">
            <a:extLst>
              <a:ext uri="{FF2B5EF4-FFF2-40B4-BE49-F238E27FC236}">
                <a16:creationId xmlns:a16="http://schemas.microsoft.com/office/drawing/2014/main" id="{EF0EFD8E-C39C-467A-8904-CFAB9895B04A}"/>
              </a:ext>
            </a:extLst>
          </p:cNvPr>
          <p:cNvSpPr txBox="1"/>
          <p:nvPr/>
        </p:nvSpPr>
        <p:spPr>
          <a:xfrm>
            <a:off x="3110048" y="4485594"/>
            <a:ext cx="3396344" cy="230832"/>
          </a:xfrm>
          <a:prstGeom prst="rect">
            <a:avLst/>
          </a:prstGeom>
          <a:noFill/>
        </p:spPr>
        <p:txBody>
          <a:bodyPr wrap="square" rtlCol="0">
            <a:spAutoFit/>
          </a:bodyPr>
          <a:lstStyle/>
          <a:p>
            <a:r>
              <a:rPr lang="en-US" sz="900" dirty="0"/>
              <a:t>Pares A, et al. </a:t>
            </a:r>
            <a:r>
              <a:rPr lang="en-US" sz="900" i="1" dirty="0"/>
              <a:t>J Hepatol</a:t>
            </a:r>
            <a:r>
              <a:rPr lang="en-US" sz="900" dirty="0"/>
              <a:t>. 2010;53:307-312.</a:t>
            </a:r>
          </a:p>
        </p:txBody>
      </p:sp>
    </p:spTree>
    <p:extLst>
      <p:ext uri="{BB962C8B-B14F-4D97-AF65-F5344CB8AC3E}">
        <p14:creationId xmlns:p14="http://schemas.microsoft.com/office/powerpoint/2010/main" val="295107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ED0C-5BC5-4E73-8F4E-3AD91592D354}"/>
              </a:ext>
            </a:extLst>
          </p:cNvPr>
          <p:cNvSpPr>
            <a:spLocks noGrp="1"/>
          </p:cNvSpPr>
          <p:nvPr>
            <p:ph type="title"/>
          </p:nvPr>
        </p:nvSpPr>
        <p:spPr/>
        <p:txBody>
          <a:bodyPr/>
          <a:lstStyle/>
          <a:p>
            <a:r>
              <a:rPr lang="en-US" dirty="0"/>
              <a:t>Nasobiliary Drainage</a:t>
            </a:r>
          </a:p>
        </p:txBody>
      </p:sp>
      <p:sp>
        <p:nvSpPr>
          <p:cNvPr id="3" name="Content Placeholder 2">
            <a:extLst>
              <a:ext uri="{FF2B5EF4-FFF2-40B4-BE49-F238E27FC236}">
                <a16:creationId xmlns:a16="http://schemas.microsoft.com/office/drawing/2014/main" id="{D30A89EF-480D-4CC5-BFF7-064C9D14EFF0}"/>
              </a:ext>
            </a:extLst>
          </p:cNvPr>
          <p:cNvSpPr>
            <a:spLocks noGrp="1"/>
          </p:cNvSpPr>
          <p:nvPr>
            <p:ph idx="1"/>
          </p:nvPr>
        </p:nvSpPr>
        <p:spPr>
          <a:xfrm>
            <a:off x="628650" y="1363778"/>
            <a:ext cx="7886700" cy="3263504"/>
          </a:xfrm>
        </p:spPr>
        <p:txBody>
          <a:bodyPr/>
          <a:lstStyle/>
          <a:p>
            <a:r>
              <a:rPr lang="en-US" dirty="0"/>
              <a:t>Transient effect on pruritus</a:t>
            </a:r>
            <a:r>
              <a:rPr lang="en-US" baseline="30000" dirty="0"/>
              <a:t>1</a:t>
            </a:r>
          </a:p>
          <a:p>
            <a:r>
              <a:rPr lang="en-US" dirty="0"/>
              <a:t>Retrospective study in patients with severe cholestatic pruritus (N=27)</a:t>
            </a:r>
            <a:r>
              <a:rPr lang="en-US" baseline="30000" dirty="0"/>
              <a:t>2</a:t>
            </a:r>
            <a:endParaRPr lang="en-US" dirty="0"/>
          </a:p>
          <a:p>
            <a:pPr lvl="1"/>
            <a:r>
              <a:rPr lang="en-US" dirty="0"/>
              <a:t>Refractory to oral guideline recommended therapy</a:t>
            </a:r>
          </a:p>
          <a:p>
            <a:pPr lvl="1"/>
            <a:r>
              <a:rPr lang="en-US" dirty="0"/>
              <a:t>Nasobiliary drainage reduced itch in 89.6% of cases with complete resolution in 41.3% of cases</a:t>
            </a:r>
          </a:p>
          <a:p>
            <a:pPr lvl="1"/>
            <a:r>
              <a:rPr lang="en-US" dirty="0"/>
              <a:t>VAS scores decreased from 10.0 to 0.3 (</a:t>
            </a:r>
            <a:r>
              <a:rPr lang="en-US" i="1" dirty="0"/>
              <a:t>P</a:t>
            </a:r>
            <a:r>
              <a:rPr lang="en-US" dirty="0"/>
              <a:t>&lt;0.0001)</a:t>
            </a:r>
          </a:p>
          <a:p>
            <a:pPr lvl="1"/>
            <a:r>
              <a:rPr lang="en-US" dirty="0"/>
              <a:t>Median duration of effect was 50 days</a:t>
            </a:r>
          </a:p>
          <a:p>
            <a:pPr lvl="1"/>
            <a:r>
              <a:rPr lang="en-US" dirty="0"/>
              <a:t>Most common adverse effect was mild post-endoscopic retrograde cholangiopancreatography pancreatitis</a:t>
            </a:r>
            <a:endParaRPr lang="en-US" baseline="30000" dirty="0"/>
          </a:p>
        </p:txBody>
      </p:sp>
      <p:sp>
        <p:nvSpPr>
          <p:cNvPr id="4" name="TextBox 3">
            <a:extLst>
              <a:ext uri="{FF2B5EF4-FFF2-40B4-BE49-F238E27FC236}">
                <a16:creationId xmlns:a16="http://schemas.microsoft.com/office/drawing/2014/main" id="{226A8206-0E7F-4077-8CE9-96FEF0239535}"/>
              </a:ext>
            </a:extLst>
          </p:cNvPr>
          <p:cNvSpPr txBox="1"/>
          <p:nvPr/>
        </p:nvSpPr>
        <p:spPr>
          <a:xfrm>
            <a:off x="3089799" y="4516858"/>
            <a:ext cx="4731391" cy="369332"/>
          </a:xfrm>
          <a:prstGeom prst="rect">
            <a:avLst/>
          </a:prstGeom>
          <a:noFill/>
        </p:spPr>
        <p:txBody>
          <a:bodyPr wrap="square" rtlCol="0">
            <a:spAutoFit/>
          </a:bodyPr>
          <a:lstStyle/>
          <a:p>
            <a:r>
              <a:rPr lang="en-US" sz="900" dirty="0"/>
              <a:t>1.  Kremer AD, et al. </a:t>
            </a:r>
            <a:r>
              <a:rPr lang="en-US" sz="900" i="1" dirty="0"/>
              <a:t>Acta Dermato Venereologica</a:t>
            </a:r>
            <a:r>
              <a:rPr lang="en-US" sz="900" dirty="0"/>
              <a:t>. 2009;89:702.</a:t>
            </a:r>
          </a:p>
          <a:p>
            <a:r>
              <a:rPr lang="en-US" sz="900" dirty="0"/>
              <a:t>2.  Hegade VS, et al. </a:t>
            </a:r>
            <a:r>
              <a:rPr lang="en-US" sz="900" i="1" dirty="0"/>
              <a:t>Aliment Pharmacol Ther</a:t>
            </a:r>
            <a:r>
              <a:rPr lang="en-US" sz="900" dirty="0"/>
              <a:t>. 2016;43:294-302.</a:t>
            </a:r>
          </a:p>
        </p:txBody>
      </p:sp>
    </p:spTree>
    <p:extLst>
      <p:ext uri="{BB962C8B-B14F-4D97-AF65-F5344CB8AC3E}">
        <p14:creationId xmlns:p14="http://schemas.microsoft.com/office/powerpoint/2010/main" val="1960295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DB15-44C2-42FB-8AC6-DBD7E0F8B070}"/>
              </a:ext>
            </a:extLst>
          </p:cNvPr>
          <p:cNvSpPr>
            <a:spLocks noGrp="1"/>
          </p:cNvSpPr>
          <p:nvPr>
            <p:ph type="title"/>
          </p:nvPr>
        </p:nvSpPr>
        <p:spPr/>
        <p:txBody>
          <a:bodyPr/>
          <a:lstStyle/>
          <a:p>
            <a:r>
              <a:rPr lang="en-US" dirty="0"/>
              <a:t>Liver Transplantation</a:t>
            </a:r>
          </a:p>
        </p:txBody>
      </p:sp>
      <p:sp>
        <p:nvSpPr>
          <p:cNvPr id="3" name="Content Placeholder 2">
            <a:extLst>
              <a:ext uri="{FF2B5EF4-FFF2-40B4-BE49-F238E27FC236}">
                <a16:creationId xmlns:a16="http://schemas.microsoft.com/office/drawing/2014/main" id="{FBB45066-1266-4176-9DA4-A5F7D4461D0A}"/>
              </a:ext>
            </a:extLst>
          </p:cNvPr>
          <p:cNvSpPr>
            <a:spLocks noGrp="1"/>
          </p:cNvSpPr>
          <p:nvPr>
            <p:ph idx="1"/>
          </p:nvPr>
        </p:nvSpPr>
        <p:spPr>
          <a:xfrm>
            <a:off x="615203" y="1369219"/>
            <a:ext cx="7886700" cy="3263504"/>
          </a:xfrm>
        </p:spPr>
        <p:txBody>
          <a:bodyPr/>
          <a:lstStyle/>
          <a:p>
            <a:r>
              <a:rPr lang="en-US" dirty="0"/>
              <a:t>Transplant improves symptoms of pruritus and fatigue</a:t>
            </a:r>
          </a:p>
          <a:p>
            <a:r>
              <a:rPr lang="en-US" dirty="0"/>
              <a:t>Intractable pruritus is an indication for liver transplantation</a:t>
            </a:r>
          </a:p>
          <a:p>
            <a:r>
              <a:rPr lang="en-US" dirty="0"/>
              <a:t>Should only be considered when all other measures have failed</a:t>
            </a:r>
          </a:p>
        </p:txBody>
      </p:sp>
      <p:sp>
        <p:nvSpPr>
          <p:cNvPr id="4" name="TextBox 3">
            <a:extLst>
              <a:ext uri="{FF2B5EF4-FFF2-40B4-BE49-F238E27FC236}">
                <a16:creationId xmlns:a16="http://schemas.microsoft.com/office/drawing/2014/main" id="{B9A213D5-6916-49FE-834B-DBBFC07E6749}"/>
              </a:ext>
            </a:extLst>
          </p:cNvPr>
          <p:cNvSpPr txBox="1"/>
          <p:nvPr/>
        </p:nvSpPr>
        <p:spPr>
          <a:xfrm>
            <a:off x="3058353" y="4505765"/>
            <a:ext cx="4196593" cy="230832"/>
          </a:xfrm>
          <a:prstGeom prst="rect">
            <a:avLst/>
          </a:prstGeom>
          <a:noFill/>
        </p:spPr>
        <p:txBody>
          <a:bodyPr wrap="square" rtlCol="0">
            <a:spAutoFit/>
          </a:bodyPr>
          <a:lstStyle/>
          <a:p>
            <a:r>
              <a:rPr lang="en-US" sz="900" dirty="0"/>
              <a:t>Trivedi HD, et al. </a:t>
            </a:r>
            <a:r>
              <a:rPr lang="en-US" sz="900" i="1" dirty="0"/>
              <a:t>Am J Med</a:t>
            </a:r>
            <a:r>
              <a:rPr lang="en-US" sz="900" dirty="0"/>
              <a:t>. 2017;130(6):744.e1-744.e7.</a:t>
            </a:r>
          </a:p>
        </p:txBody>
      </p:sp>
    </p:spTree>
    <p:extLst>
      <p:ext uri="{BB962C8B-B14F-4D97-AF65-F5344CB8AC3E}">
        <p14:creationId xmlns:p14="http://schemas.microsoft.com/office/powerpoint/2010/main" val="1336588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BB57-6B54-C584-BA6C-C9E6352BC80F}"/>
              </a:ext>
            </a:extLst>
          </p:cNvPr>
          <p:cNvSpPr>
            <a:spLocks noGrp="1"/>
          </p:cNvSpPr>
          <p:nvPr>
            <p:ph type="title"/>
          </p:nvPr>
        </p:nvSpPr>
        <p:spPr/>
        <p:txBody>
          <a:bodyPr/>
          <a:lstStyle/>
          <a:p>
            <a:r>
              <a:rPr lang="en-US" dirty="0"/>
              <a:t>Patient Education</a:t>
            </a:r>
          </a:p>
        </p:txBody>
      </p:sp>
      <p:sp>
        <p:nvSpPr>
          <p:cNvPr id="3" name="Content Placeholder 2">
            <a:extLst>
              <a:ext uri="{FF2B5EF4-FFF2-40B4-BE49-F238E27FC236}">
                <a16:creationId xmlns:a16="http://schemas.microsoft.com/office/drawing/2014/main" id="{4F5A5AE8-4005-F2EA-7496-DF790D98629C}"/>
              </a:ext>
            </a:extLst>
          </p:cNvPr>
          <p:cNvSpPr>
            <a:spLocks noGrp="1"/>
          </p:cNvSpPr>
          <p:nvPr>
            <p:ph idx="1"/>
          </p:nvPr>
        </p:nvSpPr>
        <p:spPr/>
        <p:txBody>
          <a:bodyPr/>
          <a:lstStyle/>
          <a:p>
            <a:r>
              <a:rPr lang="en-US" dirty="0"/>
              <a:t>Some general itch remedies such as antihistamines may not work</a:t>
            </a:r>
          </a:p>
          <a:p>
            <a:r>
              <a:rPr lang="en-US" dirty="0"/>
              <a:t>Itch tends to be worse in the evening</a:t>
            </a:r>
          </a:p>
          <a:p>
            <a:r>
              <a:rPr lang="en-US" dirty="0"/>
              <a:t>Medications useful for PBC may not help with itch</a:t>
            </a:r>
          </a:p>
          <a:p>
            <a:r>
              <a:rPr lang="en-US" dirty="0"/>
              <a:t>Discuss general measures for itch relief</a:t>
            </a:r>
          </a:p>
          <a:p>
            <a:r>
              <a:rPr lang="en-US" dirty="0"/>
              <a:t>Watch for signs of infection</a:t>
            </a:r>
          </a:p>
          <a:p>
            <a:r>
              <a:rPr lang="en-US" dirty="0"/>
              <a:t>Itch journal</a:t>
            </a:r>
          </a:p>
        </p:txBody>
      </p:sp>
    </p:spTree>
    <p:extLst>
      <p:ext uri="{BB962C8B-B14F-4D97-AF65-F5344CB8AC3E}">
        <p14:creationId xmlns:p14="http://schemas.microsoft.com/office/powerpoint/2010/main" val="1209002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330D-1882-45DD-8980-0F3DADD193CC}"/>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F592BA34-820E-4FCD-9B8E-683EA7916F44}"/>
              </a:ext>
            </a:extLst>
          </p:cNvPr>
          <p:cNvSpPr>
            <a:spLocks noGrp="1"/>
          </p:cNvSpPr>
          <p:nvPr>
            <p:ph idx="1"/>
          </p:nvPr>
        </p:nvSpPr>
        <p:spPr/>
        <p:txBody>
          <a:bodyPr>
            <a:normAutofit/>
          </a:bodyPr>
          <a:lstStyle/>
          <a:p>
            <a:r>
              <a:rPr lang="en-US" dirty="0"/>
              <a:t>Efficacy of treatment options must be weighed against ease of use and side effects</a:t>
            </a:r>
          </a:p>
          <a:p>
            <a:r>
              <a:rPr lang="en-US" dirty="0"/>
              <a:t>Regular assessment of pruritus with follow up is key for therapy adjustment to achieve patient-centered goals</a:t>
            </a:r>
          </a:p>
          <a:p>
            <a:r>
              <a:rPr lang="en-US" dirty="0"/>
              <a:t>Recently approved PPAR agonists may provide benefit for patients with pruritus while treating PBC</a:t>
            </a:r>
          </a:p>
        </p:txBody>
      </p:sp>
    </p:spTree>
    <p:extLst>
      <p:ext uri="{BB962C8B-B14F-4D97-AF65-F5344CB8AC3E}">
        <p14:creationId xmlns:p14="http://schemas.microsoft.com/office/powerpoint/2010/main" val="884479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0F580-B678-F784-A2A3-DE3671C18C0C}"/>
              </a:ext>
            </a:extLst>
          </p:cNvPr>
          <p:cNvSpPr>
            <a:spLocks noGrp="1"/>
          </p:cNvSpPr>
          <p:nvPr>
            <p:ph type="title"/>
          </p:nvPr>
        </p:nvSpPr>
        <p:spPr/>
        <p:txBody>
          <a:bodyPr/>
          <a:lstStyle/>
          <a:p>
            <a:r>
              <a:rPr lang="en-US" dirty="0"/>
              <a:t>Investigational Therapies</a:t>
            </a:r>
          </a:p>
        </p:txBody>
      </p:sp>
    </p:spTree>
    <p:extLst>
      <p:ext uri="{BB962C8B-B14F-4D97-AF65-F5344CB8AC3E}">
        <p14:creationId xmlns:p14="http://schemas.microsoft.com/office/powerpoint/2010/main" val="3561571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489D-97A0-405C-9E02-5FE99EEBF4E4}"/>
              </a:ext>
            </a:extLst>
          </p:cNvPr>
          <p:cNvSpPr>
            <a:spLocks noGrp="1"/>
          </p:cNvSpPr>
          <p:nvPr>
            <p:ph type="title"/>
          </p:nvPr>
        </p:nvSpPr>
        <p:spPr/>
        <p:txBody>
          <a:bodyPr/>
          <a:lstStyle/>
          <a:p>
            <a:r>
              <a:rPr lang="en-US" dirty="0"/>
              <a:t>Linerixibat*: GLIMMER Trial</a:t>
            </a:r>
            <a:r>
              <a:rPr lang="en-US" dirty="0">
                <a:sym typeface="Symbol" panose="05050102010706020507" pitchFamily="18" charset="2"/>
              </a:rPr>
              <a:t> Design</a:t>
            </a:r>
            <a:endParaRPr lang="en-US" dirty="0"/>
          </a:p>
        </p:txBody>
      </p:sp>
      <p:sp>
        <p:nvSpPr>
          <p:cNvPr id="3" name="Content Placeholder 2">
            <a:extLst>
              <a:ext uri="{FF2B5EF4-FFF2-40B4-BE49-F238E27FC236}">
                <a16:creationId xmlns:a16="http://schemas.microsoft.com/office/drawing/2014/main" id="{68CE1199-1ACC-4CE4-B42A-13C4DE998D14}"/>
              </a:ext>
            </a:extLst>
          </p:cNvPr>
          <p:cNvSpPr>
            <a:spLocks noGrp="1"/>
          </p:cNvSpPr>
          <p:nvPr>
            <p:ph idx="1"/>
          </p:nvPr>
        </p:nvSpPr>
        <p:spPr>
          <a:xfrm>
            <a:off x="628650" y="1067001"/>
            <a:ext cx="7886700" cy="3263504"/>
          </a:xfrm>
        </p:spPr>
        <p:txBody>
          <a:bodyPr>
            <a:normAutofit fontScale="92500" lnSpcReduction="20000"/>
          </a:bodyPr>
          <a:lstStyle/>
          <a:p>
            <a:r>
              <a:rPr lang="en-US" dirty="0"/>
              <a:t>Phase 2b, multicenter, double-blind, randomized, parallel-group study</a:t>
            </a:r>
          </a:p>
          <a:p>
            <a:pPr lvl="1"/>
            <a:r>
              <a:rPr lang="en-US" dirty="0"/>
              <a:t>147 adults with PBC and moderate-to-severe pruritus (≥4 on a 0-10 NRS scale)</a:t>
            </a:r>
          </a:p>
          <a:p>
            <a:pPr lvl="1"/>
            <a:r>
              <a:rPr lang="en-US" dirty="0"/>
              <a:t>All patients received placebo for 4 weeks</a:t>
            </a:r>
          </a:p>
          <a:p>
            <a:pPr lvl="1"/>
            <a:r>
              <a:rPr lang="en-US" dirty="0"/>
              <a:t>Those who had an NRS-WI score ≥3 were randomized in a 3:1 ratio to 12 weeks of linerixibat or placebo</a:t>
            </a:r>
          </a:p>
          <a:p>
            <a:pPr lvl="2"/>
            <a:r>
              <a:rPr lang="en-US" dirty="0"/>
              <a:t>Linerixibat 20mg, 90mg, 180mg once daily or 40mg, 90mg twice daily, or placebo</a:t>
            </a:r>
          </a:p>
          <a:p>
            <a:r>
              <a:rPr lang="en-US" dirty="0"/>
              <a:t>Primary endpoint was the change from baseline in the mean worst daily itch (MWDI) NRS score at week 16 using 3 methods</a:t>
            </a:r>
          </a:p>
          <a:p>
            <a:pPr lvl="1"/>
            <a:r>
              <a:rPr lang="en-US" dirty="0"/>
              <a:t>Score &lt;4</a:t>
            </a:r>
          </a:p>
          <a:p>
            <a:pPr lvl="1"/>
            <a:r>
              <a:rPr lang="en-US" dirty="0"/>
              <a:t>Reduction from baseline ≥ 30%</a:t>
            </a:r>
          </a:p>
          <a:p>
            <a:pPr lvl="1"/>
            <a:r>
              <a:rPr lang="en-US" dirty="0"/>
              <a:t>Reduction from baseline ≥ 2 points</a:t>
            </a:r>
          </a:p>
          <a:p>
            <a:r>
              <a:rPr lang="en-US" dirty="0"/>
              <a:t>Secondary endpoints included the mean change from baseline for all 6 domains of the PBC-40</a:t>
            </a:r>
          </a:p>
        </p:txBody>
      </p:sp>
      <p:sp>
        <p:nvSpPr>
          <p:cNvPr id="4" name="TextBox 3">
            <a:extLst>
              <a:ext uri="{FF2B5EF4-FFF2-40B4-BE49-F238E27FC236}">
                <a16:creationId xmlns:a16="http://schemas.microsoft.com/office/drawing/2014/main" id="{B9592C4D-D734-4BCB-A8F2-E9DC7BD14A51}"/>
              </a:ext>
            </a:extLst>
          </p:cNvPr>
          <p:cNvSpPr txBox="1"/>
          <p:nvPr/>
        </p:nvSpPr>
        <p:spPr>
          <a:xfrm>
            <a:off x="3164478" y="4505765"/>
            <a:ext cx="3886200" cy="230832"/>
          </a:xfrm>
          <a:prstGeom prst="rect">
            <a:avLst/>
          </a:prstGeom>
          <a:noFill/>
        </p:spPr>
        <p:txBody>
          <a:bodyPr wrap="square" rtlCol="0">
            <a:spAutoFit/>
          </a:bodyPr>
          <a:lstStyle/>
          <a:p>
            <a:r>
              <a:rPr lang="en-US" sz="900" dirty="0"/>
              <a:t>Levy C, et al. </a:t>
            </a:r>
            <a:r>
              <a:rPr lang="pt-BR" sz="900" i="1" dirty="0"/>
              <a:t>Clin Gastroenterol Hepatol</a:t>
            </a:r>
            <a:r>
              <a:rPr lang="pt-BR" sz="900" dirty="0"/>
              <a:t>. 2023;21(7):1902-1912.e13.</a:t>
            </a:r>
            <a:endParaRPr lang="en-US" sz="900" dirty="0"/>
          </a:p>
        </p:txBody>
      </p:sp>
      <p:sp>
        <p:nvSpPr>
          <p:cNvPr id="5" name="TextBox 4">
            <a:extLst>
              <a:ext uri="{FF2B5EF4-FFF2-40B4-BE49-F238E27FC236}">
                <a16:creationId xmlns:a16="http://schemas.microsoft.com/office/drawing/2014/main" id="{76A8FCAA-D7A1-5F87-9709-563306D52AD6}"/>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637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3216-F12E-4C6C-887E-108D2C8788C3}"/>
              </a:ext>
            </a:extLst>
          </p:cNvPr>
          <p:cNvSpPr>
            <a:spLocks noGrp="1"/>
          </p:cNvSpPr>
          <p:nvPr>
            <p:ph type="title"/>
          </p:nvPr>
        </p:nvSpPr>
        <p:spPr/>
        <p:txBody>
          <a:bodyPr/>
          <a:lstStyle/>
          <a:p>
            <a:r>
              <a:rPr lang="en-US" dirty="0"/>
              <a:t>Epidemiology of Pruritus Associated With PBC</a:t>
            </a:r>
          </a:p>
        </p:txBody>
      </p:sp>
      <p:sp>
        <p:nvSpPr>
          <p:cNvPr id="3" name="Content Placeholder 2">
            <a:extLst>
              <a:ext uri="{FF2B5EF4-FFF2-40B4-BE49-F238E27FC236}">
                <a16:creationId xmlns:a16="http://schemas.microsoft.com/office/drawing/2014/main" id="{8DCE2479-35FA-44DE-BDCB-2EFB6960ACD6}"/>
              </a:ext>
            </a:extLst>
          </p:cNvPr>
          <p:cNvSpPr>
            <a:spLocks noGrp="1"/>
          </p:cNvSpPr>
          <p:nvPr>
            <p:ph idx="1"/>
          </p:nvPr>
        </p:nvSpPr>
        <p:spPr/>
        <p:txBody>
          <a:bodyPr/>
          <a:lstStyle/>
          <a:p>
            <a:r>
              <a:rPr lang="en-US" dirty="0"/>
              <a:t>2019 UK-PBC epidemiologic study</a:t>
            </a:r>
            <a:r>
              <a:rPr lang="en-US" baseline="30000" dirty="0"/>
              <a:t>1</a:t>
            </a:r>
            <a:endParaRPr lang="en-US" dirty="0"/>
          </a:p>
          <a:p>
            <a:pPr lvl="1"/>
            <a:r>
              <a:rPr lang="en-US" dirty="0"/>
              <a:t>74% of patients experienced pruritus </a:t>
            </a:r>
          </a:p>
          <a:p>
            <a:pPr lvl="1"/>
            <a:r>
              <a:rPr lang="en-US" dirty="0"/>
              <a:t>35% reported persistent itching </a:t>
            </a:r>
          </a:p>
          <a:p>
            <a:pPr lvl="1"/>
            <a:r>
              <a:rPr lang="en-US" dirty="0"/>
              <a:t>12% complained of severe pruritus</a:t>
            </a:r>
          </a:p>
          <a:p>
            <a:r>
              <a:rPr lang="en-US" dirty="0"/>
              <a:t>75% of patients complained of pruritus before diagnosis</a:t>
            </a:r>
            <a:r>
              <a:rPr lang="en-US" baseline="30000" dirty="0"/>
              <a:t>2</a:t>
            </a:r>
          </a:p>
          <a:p>
            <a:r>
              <a:rPr lang="en-US" dirty="0"/>
              <a:t>Pruritus may improve as the disease progresses to cirrhosis</a:t>
            </a:r>
            <a:r>
              <a:rPr lang="en-US" baseline="30000" dirty="0"/>
              <a:t>3</a:t>
            </a:r>
          </a:p>
          <a:p>
            <a:pPr marL="0" indent="0">
              <a:buNone/>
            </a:pPr>
            <a:endParaRPr lang="en-US" dirty="0"/>
          </a:p>
        </p:txBody>
      </p:sp>
      <p:sp>
        <p:nvSpPr>
          <p:cNvPr id="5" name="TextBox 4">
            <a:extLst>
              <a:ext uri="{FF2B5EF4-FFF2-40B4-BE49-F238E27FC236}">
                <a16:creationId xmlns:a16="http://schemas.microsoft.com/office/drawing/2014/main" id="{B2ED1920-438E-4B1D-93C8-A98DAA7460D6}"/>
              </a:ext>
            </a:extLst>
          </p:cNvPr>
          <p:cNvSpPr txBox="1"/>
          <p:nvPr/>
        </p:nvSpPr>
        <p:spPr>
          <a:xfrm>
            <a:off x="3094735" y="4480010"/>
            <a:ext cx="4303553" cy="507831"/>
          </a:xfrm>
          <a:prstGeom prst="rect">
            <a:avLst/>
          </a:prstGeom>
          <a:noFill/>
        </p:spPr>
        <p:txBody>
          <a:bodyPr wrap="square" rtlCol="0">
            <a:spAutoFit/>
          </a:bodyPr>
          <a:lstStyle/>
          <a:p>
            <a:pPr marL="171450" indent="-171450">
              <a:buAutoNum type="arabicPeriod"/>
            </a:pPr>
            <a:r>
              <a:rPr lang="en-US" sz="900" dirty="0"/>
              <a:t>Hegade VS, et al. </a:t>
            </a:r>
            <a:r>
              <a:rPr lang="en-US" sz="900" i="1" dirty="0"/>
              <a:t>Clin Gastroenterol Hepatol</a:t>
            </a:r>
            <a:r>
              <a:rPr lang="en-US" sz="900" dirty="0"/>
              <a:t>. 2019;17(7):1379-1387.</a:t>
            </a:r>
          </a:p>
          <a:p>
            <a:pPr marL="171450" indent="-171450">
              <a:buAutoNum type="arabicPeriod"/>
            </a:pPr>
            <a:r>
              <a:rPr lang="en-US" sz="900" dirty="0"/>
              <a:t>Rishe E, et al. </a:t>
            </a:r>
            <a:r>
              <a:rPr lang="en-US" sz="900" i="1" dirty="0"/>
              <a:t>Acta Derm Venereol</a:t>
            </a:r>
            <a:r>
              <a:rPr lang="en-US" sz="900" dirty="0"/>
              <a:t>. 2008;88(1):34-37.</a:t>
            </a:r>
          </a:p>
          <a:p>
            <a:pPr marL="171450" indent="-171450">
              <a:buAutoNum type="arabicPeriod"/>
            </a:pPr>
            <a:r>
              <a:rPr lang="en-US" sz="900" dirty="0"/>
              <a:t>Talwalkar JA, et al. </a:t>
            </a:r>
            <a:r>
              <a:rPr lang="en-US" sz="900" i="1" dirty="0"/>
              <a:t>Clin Gastroenterol Hepatol</a:t>
            </a:r>
            <a:r>
              <a:rPr lang="en-US" sz="900" dirty="0"/>
              <a:t>. 2003;1:297-302.</a:t>
            </a:r>
          </a:p>
        </p:txBody>
      </p:sp>
    </p:spTree>
    <p:extLst>
      <p:ext uri="{BB962C8B-B14F-4D97-AF65-F5344CB8AC3E}">
        <p14:creationId xmlns:p14="http://schemas.microsoft.com/office/powerpoint/2010/main" val="202911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489D-97A0-405C-9E02-5FE99EEBF4E4}"/>
              </a:ext>
            </a:extLst>
          </p:cNvPr>
          <p:cNvSpPr>
            <a:spLocks noGrp="1"/>
          </p:cNvSpPr>
          <p:nvPr>
            <p:ph type="title"/>
          </p:nvPr>
        </p:nvSpPr>
        <p:spPr>
          <a:xfrm>
            <a:off x="646511" y="0"/>
            <a:ext cx="7886700" cy="833962"/>
          </a:xfrm>
        </p:spPr>
        <p:txBody>
          <a:bodyPr/>
          <a:lstStyle/>
          <a:p>
            <a:r>
              <a:rPr lang="en-US" dirty="0"/>
              <a:t>Linerixibat*: GLIMMER Trial</a:t>
            </a:r>
            <a:r>
              <a:rPr lang="en-US" dirty="0">
                <a:sym typeface="Symbol" panose="05050102010706020507" pitchFamily="18" charset="2"/>
              </a:rPr>
              <a:t> Efficacy</a:t>
            </a:r>
            <a:endParaRPr lang="en-US" dirty="0"/>
          </a:p>
        </p:txBody>
      </p:sp>
      <p:sp>
        <p:nvSpPr>
          <p:cNvPr id="8" name="Text Placeholder 7">
            <a:extLst>
              <a:ext uri="{FF2B5EF4-FFF2-40B4-BE49-F238E27FC236}">
                <a16:creationId xmlns:a16="http://schemas.microsoft.com/office/drawing/2014/main" id="{FA561624-F146-40A2-BAD3-D589D2AC506C}"/>
              </a:ext>
            </a:extLst>
          </p:cNvPr>
          <p:cNvSpPr>
            <a:spLocks noGrp="1"/>
          </p:cNvSpPr>
          <p:nvPr>
            <p:ph type="body" idx="1"/>
          </p:nvPr>
        </p:nvSpPr>
        <p:spPr>
          <a:xfrm>
            <a:off x="646511" y="833962"/>
            <a:ext cx="3868340" cy="617934"/>
          </a:xfrm>
        </p:spPr>
        <p:txBody>
          <a:bodyPr>
            <a:noAutofit/>
          </a:bodyPr>
          <a:lstStyle/>
          <a:p>
            <a:r>
              <a:rPr lang="en-US" sz="1400" b="0" dirty="0"/>
              <a:t>All groups including placebo reduced MWDI from baseline at week 16 (</a:t>
            </a:r>
            <a:r>
              <a:rPr lang="en-US" sz="1400" b="0" i="1" dirty="0"/>
              <a:t>P</a:t>
            </a:r>
            <a:r>
              <a:rPr lang="en-US" sz="1400" b="0" dirty="0"/>
              <a:t>=0.1106) in the intent to treat analysis. </a:t>
            </a:r>
          </a:p>
        </p:txBody>
      </p:sp>
      <p:sp>
        <p:nvSpPr>
          <p:cNvPr id="10" name="Text Placeholder 9">
            <a:extLst>
              <a:ext uri="{FF2B5EF4-FFF2-40B4-BE49-F238E27FC236}">
                <a16:creationId xmlns:a16="http://schemas.microsoft.com/office/drawing/2014/main" id="{5D735B05-CC3F-4793-96EF-740777FD2D7E}"/>
              </a:ext>
            </a:extLst>
          </p:cNvPr>
          <p:cNvSpPr>
            <a:spLocks noGrp="1"/>
          </p:cNvSpPr>
          <p:nvPr>
            <p:ph type="body" sz="quarter" idx="3"/>
          </p:nvPr>
        </p:nvSpPr>
        <p:spPr>
          <a:xfrm>
            <a:off x="4514851" y="523048"/>
            <a:ext cx="4629149" cy="1188733"/>
          </a:xfrm>
        </p:spPr>
        <p:txBody>
          <a:bodyPr>
            <a:noAutofit/>
          </a:bodyPr>
          <a:lstStyle/>
          <a:p>
            <a:pPr>
              <a:lnSpc>
                <a:spcPct val="100000"/>
              </a:lnSpc>
              <a:spcBef>
                <a:spcPts val="0"/>
              </a:spcBef>
            </a:pPr>
            <a:r>
              <a:rPr lang="en-US" sz="1400" b="0" dirty="0"/>
              <a:t>Change from baseline in the monthly itch score (vs placebo)</a:t>
            </a:r>
          </a:p>
          <a:p>
            <a:pPr marL="285750" indent="-285750">
              <a:lnSpc>
                <a:spcPct val="100000"/>
              </a:lnSpc>
              <a:spcBef>
                <a:spcPts val="0"/>
              </a:spcBef>
              <a:buFont typeface="Arial" panose="020B0604020202020204" pitchFamily="34" charset="0"/>
              <a:buChar char="•"/>
            </a:pPr>
            <a:r>
              <a:rPr lang="en-US" sz="1400" b="0" dirty="0"/>
              <a:t>Linerixibat 180mg daily: -0.9</a:t>
            </a:r>
          </a:p>
          <a:p>
            <a:pPr marL="285750" indent="-285750">
              <a:lnSpc>
                <a:spcPct val="100000"/>
              </a:lnSpc>
              <a:spcBef>
                <a:spcPts val="0"/>
              </a:spcBef>
              <a:buFont typeface="Arial" panose="020B0604020202020204" pitchFamily="34" charset="0"/>
              <a:buChar char="•"/>
            </a:pPr>
            <a:r>
              <a:rPr lang="en-US" sz="1400" b="0" dirty="0"/>
              <a:t>Linerixibat 40mg BID: -1.16</a:t>
            </a:r>
          </a:p>
          <a:p>
            <a:pPr marL="285750" indent="-285750">
              <a:lnSpc>
                <a:spcPct val="100000"/>
              </a:lnSpc>
              <a:spcBef>
                <a:spcPts val="0"/>
              </a:spcBef>
              <a:buFont typeface="Arial" panose="020B0604020202020204" pitchFamily="34" charset="0"/>
              <a:buChar char="•"/>
            </a:pPr>
            <a:r>
              <a:rPr lang="en-US" sz="1400" b="0" dirty="0"/>
              <a:t>Linerixibat 90mg BID:  -0.95</a:t>
            </a:r>
          </a:p>
        </p:txBody>
      </p:sp>
      <p:grpSp>
        <p:nvGrpSpPr>
          <p:cNvPr id="19" name="Group 4">
            <a:extLst>
              <a:ext uri="{FF2B5EF4-FFF2-40B4-BE49-F238E27FC236}">
                <a16:creationId xmlns:a16="http://schemas.microsoft.com/office/drawing/2014/main" id="{EDBE0389-DD96-4963-A1B1-C83BFFB0BF5F}"/>
              </a:ext>
            </a:extLst>
          </p:cNvPr>
          <p:cNvGrpSpPr>
            <a:grpSpLocks noChangeAspect="1"/>
          </p:cNvGrpSpPr>
          <p:nvPr/>
        </p:nvGrpSpPr>
        <p:grpSpPr bwMode="auto">
          <a:xfrm>
            <a:off x="627459" y="1753683"/>
            <a:ext cx="3473450" cy="2292350"/>
            <a:chOff x="1786" y="898"/>
            <a:chExt cx="2188" cy="1444"/>
          </a:xfrm>
        </p:grpSpPr>
        <p:sp>
          <p:nvSpPr>
            <p:cNvPr id="20" name="AutoShape 3">
              <a:extLst>
                <a:ext uri="{FF2B5EF4-FFF2-40B4-BE49-F238E27FC236}">
                  <a16:creationId xmlns:a16="http://schemas.microsoft.com/office/drawing/2014/main" id="{07F31DE3-F52D-404D-B52A-FBD71969B5AA}"/>
                </a:ext>
              </a:extLst>
            </p:cNvPr>
            <p:cNvSpPr>
              <a:spLocks noChangeAspect="1" noChangeArrowheads="1" noTextEdit="1"/>
            </p:cNvSpPr>
            <p:nvPr/>
          </p:nvSpPr>
          <p:spPr bwMode="auto">
            <a:xfrm>
              <a:off x="1786" y="898"/>
              <a:ext cx="2188"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013EBB4-73DC-4768-A20C-57B4C017B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 y="898"/>
              <a:ext cx="2192"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8">
            <a:extLst>
              <a:ext uri="{FF2B5EF4-FFF2-40B4-BE49-F238E27FC236}">
                <a16:creationId xmlns:a16="http://schemas.microsoft.com/office/drawing/2014/main" id="{AE05A820-8439-4585-9CBC-FECEEF5ED183}"/>
              </a:ext>
            </a:extLst>
          </p:cNvPr>
          <p:cNvGrpSpPr>
            <a:grpSpLocks noChangeAspect="1"/>
          </p:cNvGrpSpPr>
          <p:nvPr/>
        </p:nvGrpSpPr>
        <p:grpSpPr bwMode="auto">
          <a:xfrm>
            <a:off x="4870251" y="1753683"/>
            <a:ext cx="3405188" cy="2520950"/>
            <a:chOff x="2916" y="1236"/>
            <a:chExt cx="2145" cy="1588"/>
          </a:xfrm>
        </p:grpSpPr>
        <p:sp>
          <p:nvSpPr>
            <p:cNvPr id="24" name="AutoShape 7">
              <a:extLst>
                <a:ext uri="{FF2B5EF4-FFF2-40B4-BE49-F238E27FC236}">
                  <a16:creationId xmlns:a16="http://schemas.microsoft.com/office/drawing/2014/main" id="{A8815F34-4F52-4247-B602-47990594F84A}"/>
                </a:ext>
              </a:extLst>
            </p:cNvPr>
            <p:cNvSpPr>
              <a:spLocks noChangeAspect="1" noChangeArrowheads="1" noTextEdit="1"/>
            </p:cNvSpPr>
            <p:nvPr/>
          </p:nvSpPr>
          <p:spPr bwMode="auto">
            <a:xfrm>
              <a:off x="2916" y="1236"/>
              <a:ext cx="214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33" name="Picture 9">
              <a:extLst>
                <a:ext uri="{FF2B5EF4-FFF2-40B4-BE49-F238E27FC236}">
                  <a16:creationId xmlns:a16="http://schemas.microsoft.com/office/drawing/2014/main" id="{1C11CF85-D9B8-4124-BAD2-FF393809C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 y="1236"/>
              <a:ext cx="2149" cy="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CB459419-1656-15D6-5D7F-5911C1FA77EA}"/>
              </a:ext>
            </a:extLst>
          </p:cNvPr>
          <p:cNvSpPr txBox="1"/>
          <p:nvPr/>
        </p:nvSpPr>
        <p:spPr>
          <a:xfrm>
            <a:off x="3164478" y="4505765"/>
            <a:ext cx="5536348" cy="369332"/>
          </a:xfrm>
          <a:prstGeom prst="rect">
            <a:avLst/>
          </a:prstGeom>
          <a:noFill/>
        </p:spPr>
        <p:txBody>
          <a:bodyPr wrap="square" rtlCol="0">
            <a:spAutoFit/>
          </a:bodyPr>
          <a:lstStyle/>
          <a:p>
            <a:r>
              <a:rPr lang="en-US" sz="900" dirty="0"/>
              <a:t>Reproduced without modification from: </a:t>
            </a:r>
            <a:r>
              <a:rPr lang="en-US" sz="900" dirty="0">
                <a:hlinkClick r:id="rId4"/>
              </a:rPr>
              <a:t>Levy C, et al. </a:t>
            </a:r>
            <a:r>
              <a:rPr lang="pt-BR" sz="900" i="1" dirty="0">
                <a:hlinkClick r:id="rId4"/>
              </a:rPr>
              <a:t>Clin Gastroenterol Hepatol</a:t>
            </a:r>
            <a:r>
              <a:rPr lang="pt-BR" sz="900" dirty="0">
                <a:hlinkClick r:id="rId4"/>
              </a:rPr>
              <a:t>. 2023;21(7):1902-1912.e13 </a:t>
            </a:r>
            <a:r>
              <a:rPr lang="pt-BR" sz="900" dirty="0"/>
              <a:t>under the terms of </a:t>
            </a:r>
            <a:r>
              <a:rPr lang="en-US" sz="900" dirty="0"/>
              <a:t>Creative Commons license </a:t>
            </a:r>
            <a:r>
              <a:rPr lang="en-US" sz="900" dirty="0">
                <a:hlinkClick r:id="rId5"/>
              </a:rPr>
              <a:t>CC BY 4.0</a:t>
            </a:r>
            <a:r>
              <a:rPr lang="en-US" sz="900" dirty="0"/>
              <a:t>. © 2023 by the AGA Institute.</a:t>
            </a:r>
          </a:p>
        </p:txBody>
      </p:sp>
      <p:sp>
        <p:nvSpPr>
          <p:cNvPr id="5" name="TextBox 4">
            <a:extLst>
              <a:ext uri="{FF2B5EF4-FFF2-40B4-BE49-F238E27FC236}">
                <a16:creationId xmlns:a16="http://schemas.microsoft.com/office/drawing/2014/main" id="{325D1FFC-9A0C-1F1D-21E0-C09A3B4F6770}"/>
              </a:ext>
            </a:extLst>
          </p:cNvPr>
          <p:cNvSpPr txBox="1"/>
          <p:nvPr/>
        </p:nvSpPr>
        <p:spPr>
          <a:xfrm>
            <a:off x="627459" y="4034244"/>
            <a:ext cx="5385962" cy="523220"/>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p>
          <a:p>
            <a:r>
              <a:rPr lang="en-US" sz="1400" dirty="0">
                <a:latin typeface="Calibri" panose="020F0502020204030204" pitchFamily="34" charset="0"/>
                <a:ea typeface="Calibri" panose="020F0502020204030204" pitchFamily="34" charset="0"/>
                <a:cs typeface="Times New Roman" panose="02020603050405020304" pitchFamily="18" charset="0"/>
              </a:rPr>
              <a:t>MWDI, mean worst daily itch</a:t>
            </a:r>
            <a:endParaRPr lang="en-US" sz="1400" dirty="0"/>
          </a:p>
        </p:txBody>
      </p:sp>
    </p:spTree>
    <p:extLst>
      <p:ext uri="{BB962C8B-B14F-4D97-AF65-F5344CB8AC3E}">
        <p14:creationId xmlns:p14="http://schemas.microsoft.com/office/powerpoint/2010/main" val="1338926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489D-97A0-405C-9E02-5FE99EEBF4E4}"/>
              </a:ext>
            </a:extLst>
          </p:cNvPr>
          <p:cNvSpPr>
            <a:spLocks noGrp="1"/>
          </p:cNvSpPr>
          <p:nvPr>
            <p:ph type="title"/>
          </p:nvPr>
        </p:nvSpPr>
        <p:spPr/>
        <p:txBody>
          <a:bodyPr/>
          <a:lstStyle/>
          <a:p>
            <a:r>
              <a:rPr lang="en-US" dirty="0"/>
              <a:t>Linerixibat*: GLIMMER Trial</a:t>
            </a:r>
            <a:r>
              <a:rPr lang="en-US" dirty="0">
                <a:sym typeface="Symbol" panose="05050102010706020507" pitchFamily="18" charset="2"/>
              </a:rPr>
              <a:t> Efficacy </a:t>
            </a:r>
            <a:r>
              <a:rPr lang="en-US" sz="1800" dirty="0">
                <a:sym typeface="Symbol" panose="05050102010706020507" pitchFamily="18" charset="2"/>
              </a:rPr>
              <a:t>(cont)</a:t>
            </a:r>
            <a:endParaRPr lang="en-US" sz="1800" dirty="0"/>
          </a:p>
        </p:txBody>
      </p:sp>
      <p:sp>
        <p:nvSpPr>
          <p:cNvPr id="3" name="Content Placeholder 2">
            <a:extLst>
              <a:ext uri="{FF2B5EF4-FFF2-40B4-BE49-F238E27FC236}">
                <a16:creationId xmlns:a16="http://schemas.microsoft.com/office/drawing/2014/main" id="{68CE1199-1ACC-4CE4-B42A-13C4DE998D14}"/>
              </a:ext>
            </a:extLst>
          </p:cNvPr>
          <p:cNvSpPr>
            <a:spLocks noGrp="1"/>
          </p:cNvSpPr>
          <p:nvPr>
            <p:ph idx="1"/>
          </p:nvPr>
        </p:nvSpPr>
        <p:spPr/>
        <p:txBody>
          <a:bodyPr>
            <a:normAutofit/>
          </a:bodyPr>
          <a:lstStyle/>
          <a:p>
            <a:r>
              <a:rPr lang="en-US" dirty="0"/>
              <a:t>Linerixibat 40mg BID group showed significant improvements compared to baseline at week 16 in the PBC-40 itch, social, and emotional domains</a:t>
            </a:r>
          </a:p>
          <a:p>
            <a:r>
              <a:rPr lang="en-US" dirty="0"/>
              <a:t>Itch scores, 5-D itch scores, and sleep scores improved vs baseline in all groups, including placebo</a:t>
            </a:r>
          </a:p>
          <a:p>
            <a:r>
              <a:rPr lang="en-US" dirty="0"/>
              <a:t>No consistent or clinically relevant improvement in fatigue scores</a:t>
            </a:r>
          </a:p>
          <a:p>
            <a:r>
              <a:rPr lang="en-US" dirty="0"/>
              <a:t>High concordance between improvements in itch and sleep</a:t>
            </a:r>
          </a:p>
          <a:p>
            <a:pPr marL="0" indent="0">
              <a:buNone/>
            </a:pPr>
            <a:endParaRPr lang="en-US" dirty="0"/>
          </a:p>
        </p:txBody>
      </p:sp>
      <p:sp>
        <p:nvSpPr>
          <p:cNvPr id="4" name="TextBox 3">
            <a:extLst>
              <a:ext uri="{FF2B5EF4-FFF2-40B4-BE49-F238E27FC236}">
                <a16:creationId xmlns:a16="http://schemas.microsoft.com/office/drawing/2014/main" id="{B9592C4D-D734-4BCB-A8F2-E9DC7BD14A51}"/>
              </a:ext>
            </a:extLst>
          </p:cNvPr>
          <p:cNvSpPr txBox="1"/>
          <p:nvPr/>
        </p:nvSpPr>
        <p:spPr>
          <a:xfrm>
            <a:off x="3111138" y="4505765"/>
            <a:ext cx="3886200" cy="230832"/>
          </a:xfrm>
          <a:prstGeom prst="rect">
            <a:avLst/>
          </a:prstGeom>
          <a:noFill/>
        </p:spPr>
        <p:txBody>
          <a:bodyPr wrap="square" rtlCol="0">
            <a:spAutoFit/>
          </a:bodyPr>
          <a:lstStyle/>
          <a:p>
            <a:r>
              <a:rPr lang="en-US" sz="900" dirty="0"/>
              <a:t>Levy C, et al. </a:t>
            </a:r>
            <a:r>
              <a:rPr lang="pt-BR" sz="900" i="1" dirty="0"/>
              <a:t>Clin Gastroenterol Hepatol</a:t>
            </a:r>
            <a:r>
              <a:rPr lang="pt-BR" sz="900" dirty="0"/>
              <a:t>. 2023;21(7):1902-1912.e13.</a:t>
            </a:r>
            <a:endParaRPr lang="en-US" sz="900" dirty="0"/>
          </a:p>
        </p:txBody>
      </p:sp>
      <p:sp>
        <p:nvSpPr>
          <p:cNvPr id="5" name="TextBox 4">
            <a:extLst>
              <a:ext uri="{FF2B5EF4-FFF2-40B4-BE49-F238E27FC236}">
                <a16:creationId xmlns:a16="http://schemas.microsoft.com/office/drawing/2014/main" id="{142906B5-426E-E582-A19F-1BED28D64A80}"/>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1798614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489D-97A0-405C-9E02-5FE99EEBF4E4}"/>
              </a:ext>
            </a:extLst>
          </p:cNvPr>
          <p:cNvSpPr>
            <a:spLocks noGrp="1"/>
          </p:cNvSpPr>
          <p:nvPr>
            <p:ph type="title"/>
          </p:nvPr>
        </p:nvSpPr>
        <p:spPr>
          <a:xfrm>
            <a:off x="628650" y="98584"/>
            <a:ext cx="7886700" cy="994172"/>
          </a:xfrm>
        </p:spPr>
        <p:txBody>
          <a:bodyPr/>
          <a:lstStyle/>
          <a:p>
            <a:r>
              <a:rPr lang="en-US" dirty="0"/>
              <a:t>Linerixibat*: GLIMMER Trial</a:t>
            </a:r>
            <a:r>
              <a:rPr lang="en-US" dirty="0">
                <a:sym typeface="Symbol" panose="05050102010706020507" pitchFamily="18" charset="2"/>
              </a:rPr>
              <a:t></a:t>
            </a:r>
            <a:r>
              <a:rPr lang="en-US" dirty="0"/>
              <a:t> Safety</a:t>
            </a:r>
          </a:p>
        </p:txBody>
      </p:sp>
      <p:sp>
        <p:nvSpPr>
          <p:cNvPr id="3" name="Content Placeholder 2">
            <a:extLst>
              <a:ext uri="{FF2B5EF4-FFF2-40B4-BE49-F238E27FC236}">
                <a16:creationId xmlns:a16="http://schemas.microsoft.com/office/drawing/2014/main" id="{68CE1199-1ACC-4CE4-B42A-13C4DE998D14}"/>
              </a:ext>
            </a:extLst>
          </p:cNvPr>
          <p:cNvSpPr>
            <a:spLocks noGrp="1"/>
          </p:cNvSpPr>
          <p:nvPr>
            <p:ph idx="1"/>
          </p:nvPr>
        </p:nvSpPr>
        <p:spPr>
          <a:xfrm>
            <a:off x="628650" y="1039318"/>
            <a:ext cx="7886700" cy="3263504"/>
          </a:xfrm>
        </p:spPr>
        <p:txBody>
          <a:bodyPr>
            <a:normAutofit/>
          </a:bodyPr>
          <a:lstStyle/>
          <a:p>
            <a:r>
              <a:rPr lang="en-US" dirty="0"/>
              <a:t>Drug-related adverse events (AEs) occurred in 19% of the placebo group and 31% to 78% of patients in the linerixibat groups</a:t>
            </a:r>
          </a:p>
          <a:p>
            <a:r>
              <a:rPr lang="en-US" dirty="0"/>
              <a:t>Most common AEs were diarrhea and abdominal pain</a:t>
            </a:r>
          </a:p>
          <a:p>
            <a:pPr lvl="1"/>
            <a:r>
              <a:rPr lang="en-US" dirty="0"/>
              <a:t>Diarrhea: 11% for placebo; 38% to 68% for the linerixibat groups</a:t>
            </a:r>
          </a:p>
          <a:p>
            <a:pPr lvl="1"/>
            <a:r>
              <a:rPr lang="en-US" dirty="0"/>
              <a:t>Abdominal pain: 8% for placebo; 9% to 30% for linerixibat</a:t>
            </a:r>
          </a:p>
          <a:p>
            <a:pPr lvl="1"/>
            <a:r>
              <a:rPr lang="en-US" dirty="0"/>
              <a:t>Dose-response relationship observed for diarrhea and abdominal pain</a:t>
            </a:r>
          </a:p>
          <a:p>
            <a:r>
              <a:rPr lang="en-US" dirty="0"/>
              <a:t>Treatment-related adverse events → discontinuation of therapy</a:t>
            </a:r>
          </a:p>
          <a:p>
            <a:pPr lvl="1"/>
            <a:r>
              <a:rPr lang="en-US" dirty="0"/>
              <a:t>Diarrhea (n=10)</a:t>
            </a:r>
          </a:p>
          <a:p>
            <a:pPr lvl="1"/>
            <a:r>
              <a:rPr lang="en-US" dirty="0"/>
              <a:t>Abdominal pain (n=5)</a:t>
            </a:r>
          </a:p>
          <a:p>
            <a:pPr lvl="1"/>
            <a:r>
              <a:rPr lang="en-US" dirty="0"/>
              <a:t>Abnormal liver function tests (n=1)</a:t>
            </a:r>
          </a:p>
        </p:txBody>
      </p:sp>
      <p:sp>
        <p:nvSpPr>
          <p:cNvPr id="8" name="TextBox 7">
            <a:extLst>
              <a:ext uri="{FF2B5EF4-FFF2-40B4-BE49-F238E27FC236}">
                <a16:creationId xmlns:a16="http://schemas.microsoft.com/office/drawing/2014/main" id="{1FFE5042-5DBF-C147-8BCA-FD920B5B64A7}"/>
              </a:ext>
            </a:extLst>
          </p:cNvPr>
          <p:cNvSpPr txBox="1"/>
          <p:nvPr/>
        </p:nvSpPr>
        <p:spPr>
          <a:xfrm>
            <a:off x="3111138" y="4505765"/>
            <a:ext cx="3886200" cy="230832"/>
          </a:xfrm>
          <a:prstGeom prst="rect">
            <a:avLst/>
          </a:prstGeom>
          <a:noFill/>
        </p:spPr>
        <p:txBody>
          <a:bodyPr wrap="square" rtlCol="0">
            <a:spAutoFit/>
          </a:bodyPr>
          <a:lstStyle/>
          <a:p>
            <a:r>
              <a:rPr lang="en-US" sz="900" dirty="0"/>
              <a:t>Levy C, et al. </a:t>
            </a:r>
            <a:r>
              <a:rPr lang="pt-BR" sz="900" i="1" dirty="0"/>
              <a:t>Clin Gastroenterol Hepatol</a:t>
            </a:r>
            <a:r>
              <a:rPr lang="pt-BR" sz="900" dirty="0"/>
              <a:t>. 2023;21(7):1902-1912.e13.</a:t>
            </a:r>
            <a:endParaRPr lang="en-US" sz="900" dirty="0"/>
          </a:p>
        </p:txBody>
      </p:sp>
      <p:sp>
        <p:nvSpPr>
          <p:cNvPr id="4" name="TextBox 3">
            <a:extLst>
              <a:ext uri="{FF2B5EF4-FFF2-40B4-BE49-F238E27FC236}">
                <a16:creationId xmlns:a16="http://schemas.microsoft.com/office/drawing/2014/main" id="{D22678B0-F1D5-8016-77A7-F5438A33C516}"/>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231323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6B04D-EFD3-E2E6-3FC1-7CAE77DA8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70842-F169-7DF3-F7DA-FC944F8D87C4}"/>
              </a:ext>
            </a:extLst>
          </p:cNvPr>
          <p:cNvSpPr>
            <a:spLocks noGrp="1"/>
          </p:cNvSpPr>
          <p:nvPr>
            <p:ph type="title"/>
          </p:nvPr>
        </p:nvSpPr>
        <p:spPr/>
        <p:txBody>
          <a:bodyPr>
            <a:normAutofit fontScale="90000"/>
          </a:bodyPr>
          <a:lstStyle/>
          <a:p>
            <a:r>
              <a:rPr lang="en-US" dirty="0"/>
              <a:t>Linerixibat*: GLISTEN Trial</a:t>
            </a:r>
            <a:r>
              <a:rPr lang="en-US" dirty="0">
                <a:sym typeface="Symbol" panose="05050102010706020507" pitchFamily="18" charset="2"/>
              </a:rPr>
              <a:t> Preliminary Findings</a:t>
            </a:r>
            <a:endParaRPr lang="en-US" dirty="0"/>
          </a:p>
        </p:txBody>
      </p:sp>
      <p:sp>
        <p:nvSpPr>
          <p:cNvPr id="3" name="Content Placeholder 2">
            <a:extLst>
              <a:ext uri="{FF2B5EF4-FFF2-40B4-BE49-F238E27FC236}">
                <a16:creationId xmlns:a16="http://schemas.microsoft.com/office/drawing/2014/main" id="{FB360BD2-8193-AD84-F500-262513F295E5}"/>
              </a:ext>
            </a:extLst>
          </p:cNvPr>
          <p:cNvSpPr>
            <a:spLocks noGrp="1"/>
          </p:cNvSpPr>
          <p:nvPr>
            <p:ph idx="1"/>
          </p:nvPr>
        </p:nvSpPr>
        <p:spPr/>
        <p:txBody>
          <a:bodyPr>
            <a:normAutofit/>
          </a:bodyPr>
          <a:lstStyle/>
          <a:p>
            <a:r>
              <a:rPr lang="en-US" dirty="0"/>
              <a:t>Phase 3, randomized, placebo-controlled trial</a:t>
            </a:r>
          </a:p>
          <a:p>
            <a:r>
              <a:rPr lang="en-US" dirty="0"/>
              <a:t>Adults with moderate-severe PBC-associated pruritus</a:t>
            </a:r>
          </a:p>
          <a:p>
            <a:pPr lvl="1"/>
            <a:r>
              <a:rPr lang="en-US" dirty="0"/>
              <a:t>Receiving stable dose of guideline-recommended therapy for pruritus or treatment naïve or previously treated</a:t>
            </a:r>
          </a:p>
          <a:p>
            <a:r>
              <a:rPr lang="en-US" dirty="0"/>
              <a:t>Linerixibat met primary endpoint</a:t>
            </a:r>
          </a:p>
          <a:p>
            <a:pPr lvl="1"/>
            <a:r>
              <a:rPr lang="en-US" dirty="0"/>
              <a:t>Statistically significant reduction in monthly itch score at 24 wks vs placebo</a:t>
            </a:r>
          </a:p>
          <a:p>
            <a:r>
              <a:rPr lang="en-US" dirty="0"/>
              <a:t>Safety findings consistent with previous investigations</a:t>
            </a:r>
          </a:p>
        </p:txBody>
      </p:sp>
      <p:sp>
        <p:nvSpPr>
          <p:cNvPr id="4" name="TextBox 3">
            <a:extLst>
              <a:ext uri="{FF2B5EF4-FFF2-40B4-BE49-F238E27FC236}">
                <a16:creationId xmlns:a16="http://schemas.microsoft.com/office/drawing/2014/main" id="{41BCA8D5-850C-1ABF-4283-9A5C2F9B188F}"/>
              </a:ext>
            </a:extLst>
          </p:cNvPr>
          <p:cNvSpPr txBox="1"/>
          <p:nvPr/>
        </p:nvSpPr>
        <p:spPr>
          <a:xfrm>
            <a:off x="3164478" y="4505765"/>
            <a:ext cx="5830666" cy="369332"/>
          </a:xfrm>
          <a:prstGeom prst="rect">
            <a:avLst/>
          </a:prstGeom>
          <a:noFill/>
        </p:spPr>
        <p:txBody>
          <a:bodyPr wrap="square" rtlCol="0">
            <a:spAutoFit/>
          </a:bodyPr>
          <a:lstStyle/>
          <a:p>
            <a:pPr algn="l">
              <a:spcAft>
                <a:spcPts val="6600"/>
              </a:spcAft>
            </a:pPr>
            <a:r>
              <a:rPr lang="en-US" sz="900" b="0" i="0" dirty="0">
                <a:solidFill>
                  <a:srgbClr val="151515"/>
                </a:solidFill>
                <a:effectLst/>
                <a:latin typeface="GSK"/>
              </a:rPr>
              <a:t>GlaxoSmithKline. Published November 19, 2024. Accessed November 25, 2024. </a:t>
            </a:r>
            <a:r>
              <a:rPr lang="en-US" sz="900" b="0" i="0" dirty="0">
                <a:solidFill>
                  <a:srgbClr val="151515"/>
                </a:solidFill>
                <a:effectLst/>
                <a:latin typeface="GSK"/>
                <a:hlinkClick r:id="rId2"/>
              </a:rPr>
              <a:t>https://www.gsk.com/en-gb/media/press-releases/linerixibat-shows-positive-phase-iii-results-in-cholestatic-pruritus/</a:t>
            </a:r>
            <a:r>
              <a:rPr lang="en-US" sz="900" b="0" i="0" dirty="0">
                <a:solidFill>
                  <a:srgbClr val="151515"/>
                </a:solidFill>
                <a:effectLst/>
                <a:latin typeface="GSK"/>
              </a:rPr>
              <a:t> </a:t>
            </a:r>
          </a:p>
        </p:txBody>
      </p:sp>
      <p:sp>
        <p:nvSpPr>
          <p:cNvPr id="5" name="TextBox 4">
            <a:extLst>
              <a:ext uri="{FF2B5EF4-FFF2-40B4-BE49-F238E27FC236}">
                <a16:creationId xmlns:a16="http://schemas.microsoft.com/office/drawing/2014/main" id="{2D5D301F-B4BF-6F74-819B-BDC7025D3607}"/>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1677370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27CA-B7FD-48DA-B6B0-E9BF267C9E84}"/>
              </a:ext>
            </a:extLst>
          </p:cNvPr>
          <p:cNvSpPr>
            <a:spLocks noGrp="1"/>
          </p:cNvSpPr>
          <p:nvPr>
            <p:ph type="title"/>
          </p:nvPr>
        </p:nvSpPr>
        <p:spPr/>
        <p:txBody>
          <a:bodyPr/>
          <a:lstStyle/>
          <a:p>
            <a:r>
              <a:rPr lang="en-US" dirty="0"/>
              <a:t>Volixibat*: VANTAGE PBC Trial</a:t>
            </a:r>
            <a:r>
              <a:rPr lang="en-US" dirty="0">
                <a:sym typeface="Symbol" panose="05050102010706020507" pitchFamily="18" charset="2"/>
              </a:rPr>
              <a:t> Design</a:t>
            </a:r>
            <a:endParaRPr lang="en-US" dirty="0"/>
          </a:p>
        </p:txBody>
      </p:sp>
      <p:sp>
        <p:nvSpPr>
          <p:cNvPr id="3" name="Content Placeholder 2">
            <a:extLst>
              <a:ext uri="{FF2B5EF4-FFF2-40B4-BE49-F238E27FC236}">
                <a16:creationId xmlns:a16="http://schemas.microsoft.com/office/drawing/2014/main" id="{991C1E19-8F96-452A-9EFC-7D494732460C}"/>
              </a:ext>
            </a:extLst>
          </p:cNvPr>
          <p:cNvSpPr>
            <a:spLocks noGrp="1"/>
          </p:cNvSpPr>
          <p:nvPr>
            <p:ph idx="1"/>
          </p:nvPr>
        </p:nvSpPr>
        <p:spPr/>
        <p:txBody>
          <a:bodyPr/>
          <a:lstStyle/>
          <a:p>
            <a:r>
              <a:rPr lang="en-US" dirty="0"/>
              <a:t>Phase 2b multicenter, double-blind study in adult patients with PBC (N=50)</a:t>
            </a:r>
          </a:p>
          <a:p>
            <a:r>
              <a:rPr lang="en-US" dirty="0"/>
              <a:t>Compared volixibat 20mg daily, 80mg daily or 20+80mg daily to placebo</a:t>
            </a:r>
          </a:p>
          <a:p>
            <a:r>
              <a:rPr lang="en-US" dirty="0"/>
              <a:t>Primary outcome was the mean reduction in itch score based on the Adult ItchRO scale</a:t>
            </a:r>
          </a:p>
          <a:p>
            <a:pPr marL="0" indent="0">
              <a:buNone/>
            </a:pPr>
            <a:endParaRPr lang="en-US" dirty="0"/>
          </a:p>
        </p:txBody>
      </p:sp>
      <p:sp>
        <p:nvSpPr>
          <p:cNvPr id="6" name="TextBox 5">
            <a:extLst>
              <a:ext uri="{FF2B5EF4-FFF2-40B4-BE49-F238E27FC236}">
                <a16:creationId xmlns:a16="http://schemas.microsoft.com/office/drawing/2014/main" id="{7E229E9C-DF4A-48B6-8C16-2F74DB5B5969}"/>
              </a:ext>
            </a:extLst>
          </p:cNvPr>
          <p:cNvSpPr txBox="1"/>
          <p:nvPr/>
        </p:nvSpPr>
        <p:spPr>
          <a:xfrm>
            <a:off x="3115490" y="4514635"/>
            <a:ext cx="5578929" cy="461665"/>
          </a:xfrm>
          <a:prstGeom prst="rect">
            <a:avLst/>
          </a:prstGeom>
          <a:noFill/>
        </p:spPr>
        <p:txBody>
          <a:bodyPr wrap="square" rtlCol="0">
            <a:spAutoFit/>
          </a:bodyPr>
          <a:lstStyle/>
          <a:p>
            <a:r>
              <a:rPr lang="en-US" sz="800" dirty="0"/>
              <a:t>Mirum Pharmaceuticals, Inc. Published June 17, 2024. Accessed November 25, 2024. </a:t>
            </a:r>
            <a:r>
              <a:rPr lang="en-US" sz="800" dirty="0">
                <a:hlinkClick r:id="rId2"/>
              </a:rPr>
              <a:t>https://ir.mirumpharma.com/news-events/News/news-details/2024/Mirums-Volixibat-Achieves-Positive-Interim-Analyses-in-VANTAGE-PBC-and-VISTAS-PSC-Studies/default.aspx#xd_co_f=NzlmOThkOGYtZGVlMy00Nzk4LTlkNTItZDY1Zjk4YmM1YjVh~</a:t>
            </a:r>
            <a:r>
              <a:rPr lang="en-US" sz="800" dirty="0"/>
              <a:t>   </a:t>
            </a:r>
          </a:p>
        </p:txBody>
      </p:sp>
      <p:sp>
        <p:nvSpPr>
          <p:cNvPr id="4" name="TextBox 3">
            <a:extLst>
              <a:ext uri="{FF2B5EF4-FFF2-40B4-BE49-F238E27FC236}">
                <a16:creationId xmlns:a16="http://schemas.microsoft.com/office/drawing/2014/main" id="{6782966F-7EA1-613F-122E-C823A1B8B76C}"/>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3808980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27CA-B7FD-48DA-B6B0-E9BF267C9E84}"/>
              </a:ext>
            </a:extLst>
          </p:cNvPr>
          <p:cNvSpPr>
            <a:spLocks noGrp="1"/>
          </p:cNvSpPr>
          <p:nvPr>
            <p:ph type="title"/>
          </p:nvPr>
        </p:nvSpPr>
        <p:spPr/>
        <p:txBody>
          <a:bodyPr/>
          <a:lstStyle/>
          <a:p>
            <a:r>
              <a:rPr lang="en-US" dirty="0"/>
              <a:t>Volixibat*: VANTAGE PBC Trial</a:t>
            </a:r>
            <a:r>
              <a:rPr lang="en-US" dirty="0">
                <a:sym typeface="Symbol" panose="05050102010706020507" pitchFamily="18" charset="2"/>
              </a:rPr>
              <a:t> Efficacy</a:t>
            </a:r>
            <a:endParaRPr lang="en-US" dirty="0"/>
          </a:p>
        </p:txBody>
      </p:sp>
      <p:graphicFrame>
        <p:nvGraphicFramePr>
          <p:cNvPr id="7" name="Content Placeholder 6">
            <a:extLst>
              <a:ext uri="{FF2B5EF4-FFF2-40B4-BE49-F238E27FC236}">
                <a16:creationId xmlns:a16="http://schemas.microsoft.com/office/drawing/2014/main" id="{28C26913-4A24-4B89-A6B2-00FBB5A629DE}"/>
              </a:ext>
            </a:extLst>
          </p:cNvPr>
          <p:cNvGraphicFramePr>
            <a:graphicFrameLocks noGrp="1"/>
          </p:cNvGraphicFramePr>
          <p:nvPr>
            <p:ph idx="1"/>
            <p:extLst>
              <p:ext uri="{D42A27DB-BD31-4B8C-83A1-F6EECF244321}">
                <p14:modId xmlns:p14="http://schemas.microsoft.com/office/powerpoint/2010/main" val="4271504867"/>
              </p:ext>
            </p:extLst>
          </p:nvPr>
        </p:nvGraphicFramePr>
        <p:xfrm>
          <a:off x="628650" y="1377039"/>
          <a:ext cx="7886701" cy="2676297"/>
        </p:xfrm>
        <a:graphic>
          <a:graphicData uri="http://schemas.openxmlformats.org/drawingml/2006/table">
            <a:tbl>
              <a:tblPr/>
              <a:tblGrid>
                <a:gridCol w="2839299">
                  <a:extLst>
                    <a:ext uri="{9D8B030D-6E8A-4147-A177-3AD203B41FA5}">
                      <a16:colId xmlns:a16="http://schemas.microsoft.com/office/drawing/2014/main" val="1039246203"/>
                    </a:ext>
                  </a:extLst>
                </a:gridCol>
                <a:gridCol w="1261772">
                  <a:extLst>
                    <a:ext uri="{9D8B030D-6E8A-4147-A177-3AD203B41FA5}">
                      <a16:colId xmlns:a16="http://schemas.microsoft.com/office/drawing/2014/main" val="1909204246"/>
                    </a:ext>
                  </a:extLst>
                </a:gridCol>
                <a:gridCol w="1261772">
                  <a:extLst>
                    <a:ext uri="{9D8B030D-6E8A-4147-A177-3AD203B41FA5}">
                      <a16:colId xmlns:a16="http://schemas.microsoft.com/office/drawing/2014/main" val="3886311139"/>
                    </a:ext>
                  </a:extLst>
                </a:gridCol>
                <a:gridCol w="1261772">
                  <a:extLst>
                    <a:ext uri="{9D8B030D-6E8A-4147-A177-3AD203B41FA5}">
                      <a16:colId xmlns:a16="http://schemas.microsoft.com/office/drawing/2014/main" val="88944449"/>
                    </a:ext>
                  </a:extLst>
                </a:gridCol>
                <a:gridCol w="1262086">
                  <a:extLst>
                    <a:ext uri="{9D8B030D-6E8A-4147-A177-3AD203B41FA5}">
                      <a16:colId xmlns:a16="http://schemas.microsoft.com/office/drawing/2014/main" val="2937877615"/>
                    </a:ext>
                  </a:extLst>
                </a:gridCol>
              </a:tblGrid>
              <a:tr h="449141">
                <a:tc rowSpan="2">
                  <a:txBody>
                    <a:bodyPr/>
                    <a:lstStyle/>
                    <a:p>
                      <a:pPr fontAlgn="t"/>
                      <a:r>
                        <a:rPr lang="en-US" sz="1300" b="1" dirty="0">
                          <a:effectLst/>
                          <a:latin typeface="var(--fontFamily)"/>
                        </a:rPr>
                        <a:t>Mean change in Adult ItchRO score*</a:t>
                      </a:r>
                      <a:endParaRPr lang="en-US" sz="1300" dirty="0">
                        <a:effectLst/>
                        <a:latin typeface="var(--fontFamily)"/>
                      </a:endParaRP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t"/>
                      <a:r>
                        <a:rPr lang="en-US" sz="1300" b="1" dirty="0">
                          <a:effectLst/>
                          <a:latin typeface="var(--fontFamily)"/>
                        </a:rPr>
                        <a:t>Volixibat</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pPr fontAlgn="t"/>
                      <a:endParaRPr lang="en-US" sz="1700" dirty="0">
                        <a:effectLst/>
                        <a:latin typeface="var(--fontFamily)"/>
                      </a:endParaRPr>
                    </a:p>
                  </a:txBody>
                  <a:tcPr marL="85551" marR="85551" marT="42775" marB="42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fontAlgn="t"/>
                      <a:endParaRPr lang="en-US" sz="1700" dirty="0">
                        <a:effectLst/>
                        <a:latin typeface="var(--fontFamily)"/>
                      </a:endParaRPr>
                    </a:p>
                  </a:txBody>
                  <a:tcPr marL="85551" marR="85551" marT="42775" marB="42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fontAlgn="t"/>
                      <a:r>
                        <a:rPr lang="en-US" sz="1300" b="1" dirty="0">
                          <a:effectLst/>
                          <a:latin typeface="var(--fontFamily)"/>
                        </a:rPr>
                        <a:t>Placebo</a:t>
                      </a:r>
                      <a:endParaRPr lang="en-US" sz="1300" dirty="0">
                        <a:effectLst/>
                        <a:latin typeface="var(--fontFamily)"/>
                      </a:endParaRPr>
                    </a:p>
                    <a:p>
                      <a:pPr fontAlgn="t"/>
                      <a:r>
                        <a:rPr lang="en-US" sz="1300" b="1" dirty="0">
                          <a:effectLst/>
                          <a:latin typeface="var(--fontFamily)"/>
                        </a:rPr>
                        <a:t>(n=10)</a:t>
                      </a:r>
                      <a:endParaRPr lang="en-US" sz="1300" dirty="0">
                        <a:effectLst/>
                        <a:latin typeface="var(--fontFamily)"/>
                      </a:endParaRP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373592948"/>
                  </a:ext>
                </a:extLst>
              </a:tr>
              <a:tr h="452783">
                <a:tc vMerge="1">
                  <a:txBody>
                    <a:bodyPr/>
                    <a:lstStyle/>
                    <a:p>
                      <a:pPr fontAlgn="t"/>
                      <a:endParaRPr lang="en-US" sz="1700" dirty="0">
                        <a:effectLst/>
                        <a:latin typeface="var(--fontFamily)"/>
                      </a:endParaRPr>
                    </a:p>
                  </a:txBody>
                  <a:tcPr marL="85551" marR="85551" marT="42775" marB="42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sz="1300" b="1" dirty="0">
                          <a:effectLst/>
                          <a:latin typeface="var(--fontFamily)"/>
                        </a:rPr>
                        <a:t>20 mg</a:t>
                      </a:r>
                      <a:endParaRPr lang="en-US" sz="1300" dirty="0">
                        <a:effectLst/>
                        <a:latin typeface="var(--fontFamily)"/>
                      </a:endParaRPr>
                    </a:p>
                    <a:p>
                      <a:pPr fontAlgn="t"/>
                      <a:r>
                        <a:rPr lang="en-US" sz="1300" b="1" dirty="0">
                          <a:effectLst/>
                          <a:latin typeface="var(--fontFamily)"/>
                        </a:rPr>
                        <a:t>(n=10)</a:t>
                      </a:r>
                      <a:endParaRPr lang="en-US" sz="1300" dirty="0">
                        <a:effectLst/>
                        <a:latin typeface="var(--fontFamily)"/>
                      </a:endParaRP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fontAlgn="t"/>
                      <a:r>
                        <a:rPr lang="en-US" sz="1300" b="1" dirty="0">
                          <a:effectLst/>
                          <a:latin typeface="var(--fontFamily)"/>
                        </a:rPr>
                        <a:t>80 mg</a:t>
                      </a:r>
                      <a:endParaRPr lang="en-US" sz="1300" dirty="0">
                        <a:effectLst/>
                        <a:latin typeface="var(--fontFamily)"/>
                      </a:endParaRPr>
                    </a:p>
                    <a:p>
                      <a:pPr fontAlgn="t"/>
                      <a:r>
                        <a:rPr lang="en-US" sz="1300" b="1" dirty="0">
                          <a:effectLst/>
                          <a:latin typeface="var(--fontFamily)"/>
                        </a:rPr>
                        <a:t>(n=10)</a:t>
                      </a:r>
                      <a:endParaRPr lang="en-US" sz="1300" dirty="0">
                        <a:effectLst/>
                        <a:latin typeface="var(--fontFamily)"/>
                      </a:endParaRP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fontAlgn="t"/>
                      <a:r>
                        <a:rPr lang="en-US" sz="1300" b="1" dirty="0">
                          <a:effectLst/>
                          <a:latin typeface="var(--fontFamily)"/>
                        </a:rPr>
                        <a:t>20+80 mg</a:t>
                      </a:r>
                      <a:endParaRPr lang="en-US" sz="1300" dirty="0">
                        <a:effectLst/>
                        <a:latin typeface="var(--fontFamily)"/>
                      </a:endParaRPr>
                    </a:p>
                    <a:p>
                      <a:pPr fontAlgn="t"/>
                      <a:r>
                        <a:rPr lang="en-US" sz="1300" b="1" dirty="0">
                          <a:effectLst/>
                          <a:latin typeface="var(--fontFamily)"/>
                        </a:rPr>
                        <a:t>(n=20)</a:t>
                      </a:r>
                      <a:endParaRPr lang="en-US" sz="1300" dirty="0">
                        <a:effectLst/>
                        <a:latin typeface="var(--fontFamily)"/>
                      </a:endParaRP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vMerge="1">
                  <a:txBody>
                    <a:bodyPr/>
                    <a:lstStyle/>
                    <a:p>
                      <a:pPr fontAlgn="t"/>
                      <a:endParaRPr lang="en-US" sz="1700" dirty="0">
                        <a:effectLst/>
                        <a:latin typeface="var(--fontFamily)"/>
                      </a:endParaRPr>
                    </a:p>
                  </a:txBody>
                  <a:tcPr marL="85551" marR="85551" marT="42775" marB="42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1155705"/>
                  </a:ext>
                </a:extLst>
              </a:tr>
              <a:tr h="641746">
                <a:tc>
                  <a:txBody>
                    <a:bodyPr/>
                    <a:lstStyle/>
                    <a:p>
                      <a:pPr fontAlgn="t"/>
                      <a:r>
                        <a:rPr lang="en-US" sz="1300" dirty="0">
                          <a:effectLst/>
                          <a:latin typeface="var(--fontFamily)"/>
                        </a:rPr>
                        <a:t>LSM (SE)</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fontAlgn="t"/>
                      <a:r>
                        <a:rPr lang="en-US" sz="1300" i="0" dirty="0">
                          <a:effectLst/>
                          <a:latin typeface="var(--fontFamily)"/>
                        </a:rPr>
                        <a:t>-3.84 (0.609)</a:t>
                      </a:r>
                    </a:p>
                    <a:p>
                      <a:pPr fontAlgn="t"/>
                      <a:r>
                        <a:rPr lang="en-US" sz="1300" i="1" dirty="0">
                          <a:effectLst/>
                          <a:latin typeface="var(--fontFamily)"/>
                        </a:rPr>
                        <a:t>P</a:t>
                      </a:r>
                      <a:r>
                        <a:rPr lang="en-US" sz="1300" i="0" dirty="0">
                          <a:effectLst/>
                          <a:latin typeface="var(--fontFamily)"/>
                        </a:rPr>
                        <a:t>&lt;0.0001</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fontAlgn="t"/>
                      <a:r>
                        <a:rPr lang="en-US" sz="1300" i="0" dirty="0">
                          <a:effectLst/>
                          <a:latin typeface="var(--fontFamily)"/>
                        </a:rPr>
                        <a:t>-3.79 (0.564)</a:t>
                      </a:r>
                    </a:p>
                    <a:p>
                      <a:pPr fontAlgn="t"/>
                      <a:r>
                        <a:rPr lang="en-US" sz="1300" i="1" dirty="0">
                          <a:effectLst/>
                          <a:latin typeface="var(--fontFamily)"/>
                        </a:rPr>
                        <a:t>P</a:t>
                      </a:r>
                      <a:r>
                        <a:rPr lang="en-US" sz="1300" i="0" dirty="0">
                          <a:effectLst/>
                          <a:latin typeface="var(--fontFamily)"/>
                        </a:rPr>
                        <a:t>&lt;0.0001</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fontAlgn="t"/>
                      <a:r>
                        <a:rPr lang="en-US" sz="1300" i="0" dirty="0">
                          <a:effectLst/>
                          <a:latin typeface="var(--fontFamily)"/>
                        </a:rPr>
                        <a:t>-3.82 (0.414)</a:t>
                      </a:r>
                    </a:p>
                    <a:p>
                      <a:pPr fontAlgn="t"/>
                      <a:r>
                        <a:rPr lang="en-US" sz="1300" i="1" dirty="0">
                          <a:effectLst/>
                          <a:latin typeface="var(--fontFamily)"/>
                        </a:rPr>
                        <a:t>P</a:t>
                      </a:r>
                      <a:r>
                        <a:rPr lang="en-US" sz="1300" i="0" dirty="0">
                          <a:effectLst/>
                          <a:latin typeface="var(--fontFamily)"/>
                        </a:rPr>
                        <a:t>&lt;0.0001</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US" sz="1300" i="0" dirty="0">
                          <a:effectLst/>
                          <a:latin typeface="var(--fontFamily)"/>
                        </a:rPr>
                        <a:t>-1.50 (0.585)</a:t>
                      </a:r>
                    </a:p>
                    <a:p>
                      <a:pPr algn="l" fontAlgn="t"/>
                      <a:r>
                        <a:rPr lang="en-US" sz="1300" i="1" dirty="0">
                          <a:effectLst/>
                          <a:latin typeface="var(--fontFamily)"/>
                        </a:rPr>
                        <a:t>P</a:t>
                      </a:r>
                      <a:r>
                        <a:rPr lang="en-US" sz="1300" i="0" dirty="0">
                          <a:effectLst/>
                          <a:latin typeface="var(--fontFamily)"/>
                        </a:rPr>
                        <a:t>=0.0149</a:t>
                      </a:r>
                    </a:p>
                    <a:p>
                      <a:pPr algn="l" fontAlgn="t"/>
                      <a:r>
                        <a:rPr lang="en-US" sz="1300" i="0" dirty="0">
                          <a:effectLst/>
                          <a:latin typeface="var(--fontFamily)"/>
                        </a:rPr>
                        <a:t> </a:t>
                      </a:r>
                    </a:p>
                  </a:txBody>
                  <a:tcPr marL="64163" marR="64163" marT="32081" marB="26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91352727"/>
                  </a:ext>
                </a:extLst>
              </a:tr>
              <a:tr h="452783">
                <a:tc>
                  <a:txBody>
                    <a:bodyPr/>
                    <a:lstStyle/>
                    <a:p>
                      <a:pPr fontAlgn="t"/>
                      <a:r>
                        <a:rPr lang="en-US" sz="1300" dirty="0">
                          <a:effectLst/>
                          <a:latin typeface="var(--fontFamily)"/>
                        </a:rPr>
                        <a:t>Difference between VLX and PBO</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t"/>
                      <a:r>
                        <a:rPr lang="en-US" sz="1300" i="0" dirty="0">
                          <a:effectLst/>
                          <a:latin typeface="var(--fontFamily)"/>
                        </a:rPr>
                        <a:t>-2.34</a:t>
                      </a:r>
                    </a:p>
                    <a:p>
                      <a:pPr algn="l" fontAlgn="t"/>
                      <a:r>
                        <a:rPr lang="en-US" sz="1300" i="1" dirty="0">
                          <a:effectLst/>
                          <a:latin typeface="var(--fontFamily)"/>
                        </a:rPr>
                        <a:t>P</a:t>
                      </a:r>
                      <a:r>
                        <a:rPr lang="en-US" sz="1300" i="0" dirty="0">
                          <a:effectLst/>
                          <a:latin typeface="var(--fontFamily)"/>
                        </a:rPr>
                        <a:t>=0.0090</a:t>
                      </a:r>
                    </a:p>
                  </a:txBody>
                  <a:tcPr marL="64163" marR="64163" marT="32081" marB="26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t"/>
                      <a:r>
                        <a:rPr lang="en-US" sz="1300" i="0" dirty="0">
                          <a:effectLst/>
                          <a:latin typeface="var(--fontFamily)"/>
                        </a:rPr>
                        <a:t>-2.29</a:t>
                      </a:r>
                    </a:p>
                    <a:p>
                      <a:pPr algn="l" fontAlgn="t"/>
                      <a:r>
                        <a:rPr lang="en-US" sz="1300" i="1" dirty="0">
                          <a:effectLst/>
                          <a:latin typeface="var(--fontFamily)"/>
                        </a:rPr>
                        <a:t>P</a:t>
                      </a:r>
                      <a:r>
                        <a:rPr lang="en-US" sz="1300" i="0" dirty="0">
                          <a:effectLst/>
                          <a:latin typeface="var(--fontFamily)"/>
                        </a:rPr>
                        <a:t>=0.0075</a:t>
                      </a:r>
                    </a:p>
                  </a:txBody>
                  <a:tcPr marL="64163" marR="64163" marT="32081" marB="26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t"/>
                      <a:r>
                        <a:rPr lang="en-US" sz="1300" i="0" dirty="0">
                          <a:effectLst/>
                          <a:latin typeface="var(--fontFamily)"/>
                        </a:rPr>
                        <a:t>-2.32</a:t>
                      </a:r>
                    </a:p>
                    <a:p>
                      <a:pPr algn="l" fontAlgn="t"/>
                      <a:r>
                        <a:rPr lang="en-US" sz="1300" i="1" dirty="0">
                          <a:effectLst/>
                          <a:latin typeface="var(--fontFamily)"/>
                        </a:rPr>
                        <a:t>P</a:t>
                      </a:r>
                      <a:r>
                        <a:rPr lang="en-US" sz="1300" i="0" dirty="0">
                          <a:effectLst/>
                          <a:latin typeface="var(--fontFamily)"/>
                        </a:rPr>
                        <a:t>=0.0026</a:t>
                      </a:r>
                    </a:p>
                  </a:txBody>
                  <a:tcPr marL="64163" marR="64163" marT="32081" marB="267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fontAlgn="t"/>
                      <a:r>
                        <a:rPr lang="en-US" sz="1300" dirty="0">
                          <a:effectLst/>
                          <a:latin typeface="var(--fontFamily)"/>
                        </a:rPr>
                        <a:t> </a:t>
                      </a:r>
                    </a:p>
                  </a:txBody>
                  <a:tcPr marL="64163" marR="64163" marT="32081" marB="320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66773397"/>
                  </a:ext>
                </a:extLst>
              </a:tr>
              <a:tr h="647093">
                <a:tc gridSpan="5">
                  <a:txBody>
                    <a:bodyPr/>
                    <a:lstStyle/>
                    <a:p>
                      <a:pPr fontAlgn="base"/>
                      <a:r>
                        <a:rPr lang="en-US" sz="1300" i="0" dirty="0">
                          <a:effectLst/>
                          <a:latin typeface="var(--fontFamily)"/>
                        </a:rPr>
                        <a:t>*Adult ItchRO is a 0-10 numerical rating scale; MMRM weekly averaged worst daily itch score, assessed over weeks 17-28 of the treatment period.</a:t>
                      </a:r>
                    </a:p>
                    <a:p>
                      <a:pPr fontAlgn="base"/>
                      <a:r>
                        <a:rPr lang="en-US" sz="1300" i="0" dirty="0">
                          <a:effectLst/>
                          <a:latin typeface="var(--fontFamily)"/>
                        </a:rPr>
                        <a:t>LSM, least-squares mean; PBO, placebo; VLX, volixibat</a:t>
                      </a:r>
                    </a:p>
                  </a:txBody>
                  <a:tcPr marL="64163" marR="64163" marT="32081" marB="32081"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2336942"/>
                  </a:ext>
                </a:extLst>
              </a:tr>
            </a:tbl>
          </a:graphicData>
        </a:graphic>
      </p:graphicFrame>
      <p:sp>
        <p:nvSpPr>
          <p:cNvPr id="8" name="TextBox 7">
            <a:extLst>
              <a:ext uri="{FF2B5EF4-FFF2-40B4-BE49-F238E27FC236}">
                <a16:creationId xmlns:a16="http://schemas.microsoft.com/office/drawing/2014/main" id="{846A089B-DFA7-4BB1-9E0A-6AEEA94057A3}"/>
              </a:ext>
            </a:extLst>
          </p:cNvPr>
          <p:cNvSpPr txBox="1"/>
          <p:nvPr/>
        </p:nvSpPr>
        <p:spPr>
          <a:xfrm>
            <a:off x="1509372" y="961541"/>
            <a:ext cx="5166360" cy="415498"/>
          </a:xfrm>
          <a:prstGeom prst="rect">
            <a:avLst/>
          </a:prstGeom>
          <a:noFill/>
        </p:spPr>
        <p:txBody>
          <a:bodyPr wrap="square" rtlCol="0">
            <a:spAutoFit/>
          </a:bodyPr>
          <a:lstStyle/>
          <a:p>
            <a:pPr algn="ctr"/>
            <a:r>
              <a:rPr lang="en-US" sz="2100" dirty="0"/>
              <a:t>Interim Results</a:t>
            </a:r>
          </a:p>
        </p:txBody>
      </p:sp>
      <p:sp>
        <p:nvSpPr>
          <p:cNvPr id="4" name="TextBox 3">
            <a:extLst>
              <a:ext uri="{FF2B5EF4-FFF2-40B4-BE49-F238E27FC236}">
                <a16:creationId xmlns:a16="http://schemas.microsoft.com/office/drawing/2014/main" id="{0847F51C-4F32-85A6-3A9D-0D38C91EAD9C}"/>
              </a:ext>
            </a:extLst>
          </p:cNvPr>
          <p:cNvSpPr txBox="1"/>
          <p:nvPr/>
        </p:nvSpPr>
        <p:spPr>
          <a:xfrm>
            <a:off x="3115490" y="4514635"/>
            <a:ext cx="5578929" cy="461665"/>
          </a:xfrm>
          <a:prstGeom prst="rect">
            <a:avLst/>
          </a:prstGeom>
          <a:noFill/>
        </p:spPr>
        <p:txBody>
          <a:bodyPr wrap="square" rtlCol="0">
            <a:spAutoFit/>
          </a:bodyPr>
          <a:lstStyle/>
          <a:p>
            <a:r>
              <a:rPr lang="en-US" sz="800" dirty="0"/>
              <a:t>Mirum Pharmaceuticals, Inc. Published June 17, 2024. Accessed November 25, 2024. </a:t>
            </a:r>
            <a:r>
              <a:rPr lang="en-US" sz="800" dirty="0">
                <a:hlinkClick r:id="rId2"/>
              </a:rPr>
              <a:t>https://ir.mirumpharma.com/news-events/News/news-details/2024/Mirums-Volixibat-Achieves-Positive-Interim-Analyses-in-VANTAGE-PBC-and-VISTAS-PSC-Studies/default.aspx#xd_co_f=NzlmOThkOGYtZGVlMy00Nzk4LTlkNTItZDY1Zjk4YmM1YjVh~</a:t>
            </a:r>
            <a:r>
              <a:rPr lang="en-US" sz="800" dirty="0"/>
              <a:t>   </a:t>
            </a:r>
          </a:p>
        </p:txBody>
      </p:sp>
      <p:sp>
        <p:nvSpPr>
          <p:cNvPr id="3" name="TextBox 2">
            <a:extLst>
              <a:ext uri="{FF2B5EF4-FFF2-40B4-BE49-F238E27FC236}">
                <a16:creationId xmlns:a16="http://schemas.microsoft.com/office/drawing/2014/main" id="{7D6BD9CE-A94B-F5BB-5249-953D339F0D68}"/>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666203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27CA-B7FD-48DA-B6B0-E9BF267C9E84}"/>
              </a:ext>
            </a:extLst>
          </p:cNvPr>
          <p:cNvSpPr>
            <a:spLocks noGrp="1"/>
          </p:cNvSpPr>
          <p:nvPr>
            <p:ph type="title"/>
          </p:nvPr>
        </p:nvSpPr>
        <p:spPr/>
        <p:txBody>
          <a:bodyPr/>
          <a:lstStyle/>
          <a:p>
            <a:r>
              <a:rPr lang="en-US" dirty="0"/>
              <a:t>Volixibat*: VANTAGE PBC Trial</a:t>
            </a:r>
            <a:r>
              <a:rPr lang="en-US" dirty="0">
                <a:sym typeface="Symbol" panose="05050102010706020507" pitchFamily="18" charset="2"/>
              </a:rPr>
              <a:t> Safety</a:t>
            </a:r>
            <a:endParaRPr lang="en-US" dirty="0"/>
          </a:p>
        </p:txBody>
      </p:sp>
      <p:sp>
        <p:nvSpPr>
          <p:cNvPr id="3" name="Content Placeholder 2">
            <a:extLst>
              <a:ext uri="{FF2B5EF4-FFF2-40B4-BE49-F238E27FC236}">
                <a16:creationId xmlns:a16="http://schemas.microsoft.com/office/drawing/2014/main" id="{991C1E19-8F96-452A-9EFC-7D494732460C}"/>
              </a:ext>
            </a:extLst>
          </p:cNvPr>
          <p:cNvSpPr>
            <a:spLocks noGrp="1"/>
          </p:cNvSpPr>
          <p:nvPr>
            <p:ph idx="1"/>
          </p:nvPr>
        </p:nvSpPr>
        <p:spPr/>
        <p:txBody>
          <a:bodyPr/>
          <a:lstStyle/>
          <a:p>
            <a:r>
              <a:rPr lang="en-US" dirty="0"/>
              <a:t>Adverse events were similar between the 20mg and 80mg treatment groups</a:t>
            </a:r>
          </a:p>
          <a:p>
            <a:r>
              <a:rPr lang="en-US" dirty="0"/>
              <a:t>77% of patients experienced mild to moderate diarrhea</a:t>
            </a:r>
          </a:p>
          <a:p>
            <a:r>
              <a:rPr lang="en-US" dirty="0"/>
              <a:t>1 patient discontinued due to diarrhea</a:t>
            </a:r>
          </a:p>
          <a:p>
            <a:r>
              <a:rPr lang="en-US" dirty="0"/>
              <a:t>No clinically significant changes in liver function tests</a:t>
            </a:r>
          </a:p>
          <a:p>
            <a:pPr marL="0" indent="0">
              <a:buNone/>
            </a:pPr>
            <a:endParaRPr lang="en-US" dirty="0"/>
          </a:p>
        </p:txBody>
      </p:sp>
      <p:sp>
        <p:nvSpPr>
          <p:cNvPr id="5" name="TextBox 4">
            <a:extLst>
              <a:ext uri="{FF2B5EF4-FFF2-40B4-BE49-F238E27FC236}">
                <a16:creationId xmlns:a16="http://schemas.microsoft.com/office/drawing/2014/main" id="{74DD96B8-9CDF-EE06-347B-BD3838F9DADC}"/>
              </a:ext>
            </a:extLst>
          </p:cNvPr>
          <p:cNvSpPr txBox="1"/>
          <p:nvPr/>
        </p:nvSpPr>
        <p:spPr>
          <a:xfrm>
            <a:off x="3115490" y="4514635"/>
            <a:ext cx="5578929" cy="461665"/>
          </a:xfrm>
          <a:prstGeom prst="rect">
            <a:avLst/>
          </a:prstGeom>
          <a:noFill/>
        </p:spPr>
        <p:txBody>
          <a:bodyPr wrap="square" rtlCol="0">
            <a:spAutoFit/>
          </a:bodyPr>
          <a:lstStyle/>
          <a:p>
            <a:r>
              <a:rPr lang="en-US" sz="800" dirty="0"/>
              <a:t>Mirum Pharmaceuticals, Inc. Published June 17, 2024. Accessed November 25, 2024. </a:t>
            </a:r>
            <a:r>
              <a:rPr lang="en-US" sz="800" dirty="0">
                <a:hlinkClick r:id="rId2"/>
              </a:rPr>
              <a:t>https://ir.mirumpharma.com/news-events/News/news-details/2024/Mirums-Volixibat-Achieves-Positive-Interim-Analyses-in-VANTAGE-PBC-and-VISTAS-PSC-Studies/default.aspx#xd_co_f=NzlmOThkOGYtZGVlMy00Nzk4LTlkNTItZDY1Zjk4YmM1YjVh~</a:t>
            </a:r>
            <a:r>
              <a:rPr lang="en-US" sz="800" dirty="0"/>
              <a:t>   </a:t>
            </a:r>
          </a:p>
        </p:txBody>
      </p:sp>
      <p:sp>
        <p:nvSpPr>
          <p:cNvPr id="4" name="TextBox 3">
            <a:extLst>
              <a:ext uri="{FF2B5EF4-FFF2-40B4-BE49-F238E27FC236}">
                <a16:creationId xmlns:a16="http://schemas.microsoft.com/office/drawing/2014/main" id="{712BB073-1106-6C11-381F-C2CBFD40C2B8}"/>
              </a:ext>
            </a:extLst>
          </p:cNvPr>
          <p:cNvSpPr txBox="1"/>
          <p:nvPr/>
        </p:nvSpPr>
        <p:spPr>
          <a:xfrm>
            <a:off x="487680" y="4230529"/>
            <a:ext cx="5385962" cy="307777"/>
          </a:xfrm>
          <a:prstGeom prst="rect">
            <a:avLst/>
          </a:prstGeom>
          <a:noFill/>
        </p:spPr>
        <p:txBody>
          <a:bodyPr wrap="none" rtlCol="0">
            <a:spAutoFit/>
          </a:bodyPr>
          <a:lstStyle/>
          <a:p>
            <a:r>
              <a:rPr lang="en-US" sz="1400" dirty="0"/>
              <a:t>*Investigational/</a:t>
            </a:r>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by the US Food and Drug Administration</a:t>
            </a:r>
            <a:endParaRPr lang="en-US" sz="1400" dirty="0"/>
          </a:p>
        </p:txBody>
      </p:sp>
    </p:spTree>
    <p:extLst>
      <p:ext uri="{BB962C8B-B14F-4D97-AF65-F5344CB8AC3E}">
        <p14:creationId xmlns:p14="http://schemas.microsoft.com/office/powerpoint/2010/main" val="596238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165F-F0A3-4F51-8EC8-0363FDE979C6}"/>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E0528267-66FC-443C-BDEC-AA7EC5423F9F}"/>
              </a:ext>
            </a:extLst>
          </p:cNvPr>
          <p:cNvSpPr>
            <a:spLocks noGrp="1"/>
          </p:cNvSpPr>
          <p:nvPr>
            <p:ph idx="1"/>
          </p:nvPr>
        </p:nvSpPr>
        <p:spPr/>
        <p:txBody>
          <a:bodyPr/>
          <a:lstStyle/>
          <a:p>
            <a:r>
              <a:rPr lang="en-US" dirty="0"/>
              <a:t>IBAT inhibitors show promise in providing another tool to treat patients with pruritus associated with PBC</a:t>
            </a:r>
          </a:p>
          <a:p>
            <a:r>
              <a:rPr lang="en-US" dirty="0"/>
              <a:t>Additional study is needed to provide clarity on the appropriate dose, efficacy, place in therapy, and safety of IBAT inhibitors</a:t>
            </a:r>
          </a:p>
        </p:txBody>
      </p:sp>
    </p:spTree>
    <p:extLst>
      <p:ext uri="{BB962C8B-B14F-4D97-AF65-F5344CB8AC3E}">
        <p14:creationId xmlns:p14="http://schemas.microsoft.com/office/powerpoint/2010/main" val="2378714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13C69-A2D7-6C5B-2585-0EE32E1A6F55}"/>
              </a:ext>
            </a:extLst>
          </p:cNvPr>
          <p:cNvSpPr>
            <a:spLocks noGrp="1"/>
          </p:cNvSpPr>
          <p:nvPr>
            <p:ph type="title"/>
          </p:nvPr>
        </p:nvSpPr>
        <p:spPr/>
        <p:txBody>
          <a:bodyPr/>
          <a:lstStyle/>
          <a:p>
            <a:r>
              <a:rPr lang="en-US" dirty="0"/>
              <a:t>Interprofessional Patient Care</a:t>
            </a:r>
          </a:p>
        </p:txBody>
      </p:sp>
    </p:spTree>
    <p:extLst>
      <p:ext uri="{BB962C8B-B14F-4D97-AF65-F5344CB8AC3E}">
        <p14:creationId xmlns:p14="http://schemas.microsoft.com/office/powerpoint/2010/main" val="4175003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4CB4-9E4B-49F6-A8AF-8DC3166003E3}"/>
              </a:ext>
            </a:extLst>
          </p:cNvPr>
          <p:cNvSpPr>
            <a:spLocks noGrp="1"/>
          </p:cNvSpPr>
          <p:nvPr>
            <p:ph type="title"/>
          </p:nvPr>
        </p:nvSpPr>
        <p:spPr>
          <a:xfrm>
            <a:off x="457200" y="68015"/>
            <a:ext cx="7886700" cy="994172"/>
          </a:xfrm>
        </p:spPr>
        <p:txBody>
          <a:bodyPr/>
          <a:lstStyle/>
          <a:p>
            <a:r>
              <a:rPr lang="en-US" dirty="0"/>
              <a:t>Patient Case</a:t>
            </a:r>
          </a:p>
        </p:txBody>
      </p:sp>
      <p:sp>
        <p:nvSpPr>
          <p:cNvPr id="3" name="Content Placeholder 2">
            <a:extLst>
              <a:ext uri="{FF2B5EF4-FFF2-40B4-BE49-F238E27FC236}">
                <a16:creationId xmlns:a16="http://schemas.microsoft.com/office/drawing/2014/main" id="{3F2C60DE-1DC5-4A76-B283-CF7B15DA37E2}"/>
              </a:ext>
            </a:extLst>
          </p:cNvPr>
          <p:cNvSpPr>
            <a:spLocks noGrp="1"/>
          </p:cNvSpPr>
          <p:nvPr>
            <p:ph idx="1"/>
          </p:nvPr>
        </p:nvSpPr>
        <p:spPr>
          <a:xfrm>
            <a:off x="628650" y="824655"/>
            <a:ext cx="7886700" cy="3168225"/>
          </a:xfrm>
        </p:spPr>
        <p:txBody>
          <a:bodyPr>
            <a:noAutofit/>
          </a:bodyPr>
          <a:lstStyle/>
          <a:p>
            <a:pPr marL="0" indent="0">
              <a:buNone/>
            </a:pPr>
            <a:r>
              <a:rPr lang="en-US" sz="2000" dirty="0"/>
              <a:t>A 38-yo Hispanic female presents with complaints of fatigue and pruritus that started 18 mos ago. She was diagnosed with PBC after an extensive workup and started on UDCA. Liver biomarkers have improved, but she complains of persistent itch. She is tearful as she describes not having energy for activities with her 2 young children because of poor sleep due to nocturnal severe itching. She has failed a trial of gabapentin and sertraline.</a:t>
            </a:r>
          </a:p>
          <a:p>
            <a:pPr marL="0" indent="0">
              <a:buNone/>
            </a:pPr>
            <a:r>
              <a:rPr lang="en-US" sz="2000" dirty="0"/>
              <a:t>PE: Severe excoriation on the palms of her hands with swelling and redness present; vital signs WNL</a:t>
            </a:r>
          </a:p>
          <a:p>
            <a:pPr marL="0" indent="0">
              <a:buNone/>
            </a:pPr>
            <a:r>
              <a:rPr lang="en-US" sz="2000" dirty="0"/>
              <a:t>PMH: type 1 diabetes, hypertension; both well controlled with medication</a:t>
            </a:r>
          </a:p>
        </p:txBody>
      </p:sp>
    </p:spTree>
    <p:extLst>
      <p:ext uri="{BB962C8B-B14F-4D97-AF65-F5344CB8AC3E}">
        <p14:creationId xmlns:p14="http://schemas.microsoft.com/office/powerpoint/2010/main" val="315274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8B02-98DA-4D81-8428-8A4FD2105689}"/>
              </a:ext>
            </a:extLst>
          </p:cNvPr>
          <p:cNvSpPr>
            <a:spLocks noGrp="1"/>
          </p:cNvSpPr>
          <p:nvPr>
            <p:ph type="title"/>
          </p:nvPr>
        </p:nvSpPr>
        <p:spPr>
          <a:xfrm>
            <a:off x="165158" y="1"/>
            <a:ext cx="7886700" cy="994172"/>
          </a:xfrm>
        </p:spPr>
        <p:txBody>
          <a:bodyPr/>
          <a:lstStyle/>
          <a:p>
            <a:r>
              <a:rPr lang="en-US" dirty="0"/>
              <a:t>Patient Burden</a:t>
            </a:r>
          </a:p>
        </p:txBody>
      </p:sp>
      <p:sp>
        <p:nvSpPr>
          <p:cNvPr id="3" name="Content Placeholder 2">
            <a:extLst>
              <a:ext uri="{FF2B5EF4-FFF2-40B4-BE49-F238E27FC236}">
                <a16:creationId xmlns:a16="http://schemas.microsoft.com/office/drawing/2014/main" id="{B9AF334F-090F-4DB0-8BA7-6E5152F15880}"/>
              </a:ext>
            </a:extLst>
          </p:cNvPr>
          <p:cNvSpPr>
            <a:spLocks noGrp="1"/>
          </p:cNvSpPr>
          <p:nvPr>
            <p:ph idx="1"/>
          </p:nvPr>
        </p:nvSpPr>
        <p:spPr>
          <a:xfrm>
            <a:off x="439898" y="933081"/>
            <a:ext cx="3271114" cy="3609557"/>
          </a:xfrm>
        </p:spPr>
        <p:txBody>
          <a:bodyPr>
            <a:normAutofit fontScale="92500" lnSpcReduction="10000"/>
          </a:bodyPr>
          <a:lstStyle/>
          <a:p>
            <a:r>
              <a:rPr lang="en-US" sz="1800" dirty="0"/>
              <a:t>Longitudinal observational cohort of patients with PBC in the US (N=211)</a:t>
            </a:r>
          </a:p>
          <a:p>
            <a:r>
              <a:rPr lang="en-US" sz="1800" dirty="0"/>
              <a:t>Completed the PBC-40, 5-D itch, PROMIS fatigue survey </a:t>
            </a:r>
          </a:p>
          <a:p>
            <a:r>
              <a:rPr lang="en-US" sz="1800" dirty="0"/>
              <a:t>Divided into 3 groups: </a:t>
            </a:r>
          </a:p>
          <a:p>
            <a:pPr lvl="1"/>
            <a:r>
              <a:rPr lang="en-US" sz="1500" dirty="0"/>
              <a:t>No itch</a:t>
            </a:r>
          </a:p>
          <a:p>
            <a:pPr lvl="1"/>
            <a:r>
              <a:rPr lang="en-US" sz="1500" dirty="0"/>
              <a:t>Mild itch</a:t>
            </a:r>
          </a:p>
          <a:p>
            <a:pPr lvl="1"/>
            <a:r>
              <a:rPr lang="en-US" sz="1500" dirty="0"/>
              <a:t>Clinically significant (CS) itch</a:t>
            </a:r>
          </a:p>
          <a:p>
            <a:r>
              <a:rPr lang="en-US" sz="1800" dirty="0"/>
              <a:t>Patients with clinically significant itch scored worse on:</a:t>
            </a:r>
          </a:p>
          <a:p>
            <a:pPr lvl="1"/>
            <a:r>
              <a:rPr lang="en-US" sz="1500" dirty="0"/>
              <a:t>All PBC-40 quality-of-life assessments</a:t>
            </a:r>
          </a:p>
          <a:p>
            <a:pPr lvl="1"/>
            <a:r>
              <a:rPr lang="en-US" sz="1500" dirty="0"/>
              <a:t>5-D disability and PROMIS fatigue scores</a:t>
            </a:r>
          </a:p>
        </p:txBody>
      </p:sp>
      <p:grpSp>
        <p:nvGrpSpPr>
          <p:cNvPr id="6" name="Group 4">
            <a:extLst>
              <a:ext uri="{FF2B5EF4-FFF2-40B4-BE49-F238E27FC236}">
                <a16:creationId xmlns:a16="http://schemas.microsoft.com/office/drawing/2014/main" id="{831274CD-1AEA-4DDC-B956-4D7AA6703F7A}"/>
              </a:ext>
            </a:extLst>
          </p:cNvPr>
          <p:cNvGrpSpPr>
            <a:grpSpLocks noChangeAspect="1"/>
          </p:cNvGrpSpPr>
          <p:nvPr/>
        </p:nvGrpSpPr>
        <p:grpSpPr bwMode="auto">
          <a:xfrm>
            <a:off x="4407693" y="129990"/>
            <a:ext cx="4212069" cy="4293255"/>
            <a:chOff x="2958" y="1261"/>
            <a:chExt cx="1764" cy="1798"/>
          </a:xfrm>
        </p:grpSpPr>
        <p:sp>
          <p:nvSpPr>
            <p:cNvPr id="7" name="AutoShape 3">
              <a:extLst>
                <a:ext uri="{FF2B5EF4-FFF2-40B4-BE49-F238E27FC236}">
                  <a16:creationId xmlns:a16="http://schemas.microsoft.com/office/drawing/2014/main" id="{5745166A-5AFC-40D6-B92E-C0A16EBAD722}"/>
                </a:ext>
              </a:extLst>
            </p:cNvPr>
            <p:cNvSpPr>
              <a:spLocks noChangeAspect="1" noChangeArrowheads="1" noTextEdit="1"/>
            </p:cNvSpPr>
            <p:nvPr/>
          </p:nvSpPr>
          <p:spPr bwMode="auto">
            <a:xfrm>
              <a:off x="2958" y="1261"/>
              <a:ext cx="1764"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a:extLst>
                <a:ext uri="{FF2B5EF4-FFF2-40B4-BE49-F238E27FC236}">
                  <a16:creationId xmlns:a16="http://schemas.microsoft.com/office/drawing/2014/main" id="{8F6109EC-9329-4BCE-8B92-F16EA0B13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 y="1261"/>
              <a:ext cx="1768" cy="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2D6DD710-6CA1-46BB-97E1-887E6CE03C6F}"/>
              </a:ext>
            </a:extLst>
          </p:cNvPr>
          <p:cNvSpPr txBox="1"/>
          <p:nvPr/>
        </p:nvSpPr>
        <p:spPr>
          <a:xfrm>
            <a:off x="3100759" y="4523872"/>
            <a:ext cx="5603343" cy="369332"/>
          </a:xfrm>
          <a:prstGeom prst="rect">
            <a:avLst/>
          </a:prstGeom>
          <a:noFill/>
        </p:spPr>
        <p:txBody>
          <a:bodyPr wrap="square" rtlCol="0">
            <a:spAutoFit/>
          </a:bodyPr>
          <a:lstStyle/>
          <a:p>
            <a:r>
              <a:rPr lang="en-US" sz="900" dirty="0">
                <a:solidFill>
                  <a:srgbClr val="212121"/>
                </a:solidFill>
                <a:latin typeface="BlinkMacSystemFont"/>
              </a:rPr>
              <a:t>Reproduced without modification from: </a:t>
            </a:r>
            <a:r>
              <a:rPr lang="en-US" sz="900" dirty="0">
                <a:solidFill>
                  <a:srgbClr val="212121"/>
                </a:solidFill>
                <a:latin typeface="BlinkMacSystemFont"/>
                <a:hlinkClick r:id="rId4"/>
              </a:rPr>
              <a:t>Mayo MJ, et al. </a:t>
            </a:r>
            <a:r>
              <a:rPr lang="en-US" sz="900" i="1" dirty="0">
                <a:solidFill>
                  <a:srgbClr val="212121"/>
                </a:solidFill>
                <a:latin typeface="BlinkMacSystemFont"/>
                <a:hlinkClick r:id="rId4"/>
              </a:rPr>
              <a:t>Dig Dis Sci</a:t>
            </a:r>
            <a:r>
              <a:rPr lang="en-US" sz="900" dirty="0">
                <a:solidFill>
                  <a:srgbClr val="212121"/>
                </a:solidFill>
                <a:latin typeface="BlinkMacSystemFont"/>
                <a:hlinkClick r:id="rId4"/>
              </a:rPr>
              <a:t>. 2023;68(3):995-1005 </a:t>
            </a:r>
            <a:r>
              <a:rPr lang="en-US" sz="900" dirty="0">
                <a:solidFill>
                  <a:srgbClr val="212121"/>
                </a:solidFill>
                <a:latin typeface="BlinkMacSystemFont"/>
              </a:rPr>
              <a:t>under the terms of Creative Commons license </a:t>
            </a:r>
            <a:r>
              <a:rPr lang="en-US" sz="900" dirty="0">
                <a:solidFill>
                  <a:srgbClr val="212121"/>
                </a:solidFill>
                <a:latin typeface="BlinkMacSystemFont"/>
                <a:hlinkClick r:id="rId5"/>
              </a:rPr>
              <a:t>CC BY-NC 4.0</a:t>
            </a:r>
            <a:r>
              <a:rPr lang="en-US" sz="900" dirty="0">
                <a:solidFill>
                  <a:srgbClr val="212121"/>
                </a:solidFill>
                <a:latin typeface="BlinkMacSystemFont"/>
              </a:rPr>
              <a:t>. © The Authors 2022, corrected publication 2023.</a:t>
            </a:r>
            <a:endParaRPr lang="en-US" sz="900" dirty="0"/>
          </a:p>
        </p:txBody>
      </p:sp>
    </p:spTree>
    <p:extLst>
      <p:ext uri="{BB962C8B-B14F-4D97-AF65-F5344CB8AC3E}">
        <p14:creationId xmlns:p14="http://schemas.microsoft.com/office/powerpoint/2010/main" val="2749021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4CB4-9E4B-49F6-A8AF-8DC3166003E3}"/>
              </a:ext>
            </a:extLst>
          </p:cNvPr>
          <p:cNvSpPr>
            <a:spLocks noGrp="1"/>
          </p:cNvSpPr>
          <p:nvPr>
            <p:ph type="title"/>
          </p:nvPr>
        </p:nvSpPr>
        <p:spPr>
          <a:xfrm>
            <a:off x="457200" y="68015"/>
            <a:ext cx="7886700" cy="994172"/>
          </a:xfrm>
        </p:spPr>
        <p:txBody>
          <a:bodyPr/>
          <a:lstStyle/>
          <a:p>
            <a:r>
              <a:rPr lang="en-US" dirty="0"/>
              <a:t>Patient Case</a:t>
            </a:r>
            <a:r>
              <a:rPr lang="en-US" sz="1800" dirty="0"/>
              <a:t> (cont)</a:t>
            </a:r>
            <a:endParaRPr lang="en-US" dirty="0"/>
          </a:p>
        </p:txBody>
      </p:sp>
      <p:sp>
        <p:nvSpPr>
          <p:cNvPr id="6" name="TextBox 5">
            <a:extLst>
              <a:ext uri="{FF2B5EF4-FFF2-40B4-BE49-F238E27FC236}">
                <a16:creationId xmlns:a16="http://schemas.microsoft.com/office/drawing/2014/main" id="{94191C60-6CF7-4FD3-A6AE-E390F4654D26}"/>
              </a:ext>
            </a:extLst>
          </p:cNvPr>
          <p:cNvSpPr txBox="1"/>
          <p:nvPr/>
        </p:nvSpPr>
        <p:spPr>
          <a:xfrm>
            <a:off x="457200" y="962560"/>
            <a:ext cx="2819400" cy="2554545"/>
          </a:xfrm>
          <a:prstGeom prst="rect">
            <a:avLst/>
          </a:prstGeom>
          <a:noFill/>
        </p:spPr>
        <p:txBody>
          <a:bodyPr wrap="square" rtlCol="0">
            <a:spAutoFit/>
          </a:bodyPr>
          <a:lstStyle/>
          <a:p>
            <a:r>
              <a:rPr lang="en-US" sz="2000" dirty="0"/>
              <a:t>Medication history:</a:t>
            </a:r>
          </a:p>
          <a:p>
            <a:pPr marL="285750" indent="-285750">
              <a:buFont typeface="Arial" panose="020B0604020202020204" pitchFamily="34" charset="0"/>
              <a:buChar char="•"/>
            </a:pPr>
            <a:r>
              <a:rPr lang="en-US" sz="2000" dirty="0"/>
              <a:t>Ursodiol 600mg BID</a:t>
            </a:r>
          </a:p>
          <a:p>
            <a:pPr marL="285750" indent="-285750">
              <a:buFont typeface="Arial" panose="020B0604020202020204" pitchFamily="34" charset="0"/>
              <a:buChar char="•"/>
            </a:pPr>
            <a:r>
              <a:rPr lang="en-US" sz="2000" dirty="0"/>
              <a:t>Obeticholic acid 5mg daily</a:t>
            </a:r>
          </a:p>
          <a:p>
            <a:pPr marL="285750" indent="-285750">
              <a:buFont typeface="Arial" panose="020B0604020202020204" pitchFamily="34" charset="0"/>
              <a:buChar char="•"/>
            </a:pPr>
            <a:r>
              <a:rPr lang="en-US" sz="2000" dirty="0"/>
              <a:t>SC Insulin pump</a:t>
            </a:r>
          </a:p>
          <a:p>
            <a:pPr marL="285750" indent="-285750">
              <a:buFont typeface="Arial" panose="020B0604020202020204" pitchFamily="34" charset="0"/>
              <a:buChar char="•"/>
            </a:pPr>
            <a:r>
              <a:rPr lang="en-US" sz="2000" dirty="0"/>
              <a:t>OTC hydrocortisone cream PRN for itching</a:t>
            </a:r>
          </a:p>
          <a:p>
            <a:endParaRPr lang="en-US" sz="2000" dirty="0"/>
          </a:p>
        </p:txBody>
      </p:sp>
      <p:sp>
        <p:nvSpPr>
          <p:cNvPr id="7" name="TextBox 6">
            <a:extLst>
              <a:ext uri="{FF2B5EF4-FFF2-40B4-BE49-F238E27FC236}">
                <a16:creationId xmlns:a16="http://schemas.microsoft.com/office/drawing/2014/main" id="{B97DC17B-62CA-449F-8D43-E1546EA58F15}"/>
              </a:ext>
            </a:extLst>
          </p:cNvPr>
          <p:cNvSpPr txBox="1"/>
          <p:nvPr/>
        </p:nvSpPr>
        <p:spPr>
          <a:xfrm>
            <a:off x="3669710" y="941070"/>
            <a:ext cx="2428875" cy="2677656"/>
          </a:xfrm>
          <a:prstGeom prst="rect">
            <a:avLst/>
          </a:prstGeom>
          <a:noFill/>
        </p:spPr>
        <p:txBody>
          <a:bodyPr wrap="square" rtlCol="0">
            <a:spAutoFit/>
          </a:bodyPr>
          <a:lstStyle/>
          <a:p>
            <a:r>
              <a:rPr lang="en-US" sz="2000" dirty="0"/>
              <a:t>Itch scores</a:t>
            </a:r>
          </a:p>
          <a:p>
            <a:pPr marL="285750" indent="-285750">
              <a:buFont typeface="Arial" panose="020B0604020202020204" pitchFamily="34" charset="0"/>
              <a:buChar char="•"/>
            </a:pPr>
            <a:r>
              <a:rPr lang="en-US" sz="2000" dirty="0"/>
              <a:t>WI-NRS = 8</a:t>
            </a:r>
          </a:p>
          <a:p>
            <a:pPr marL="285750" indent="-285750">
              <a:buFont typeface="Arial" panose="020B0604020202020204" pitchFamily="34" charset="0"/>
              <a:buChar char="•"/>
            </a:pPr>
            <a:r>
              <a:rPr lang="en-US" sz="2000" dirty="0"/>
              <a:t>PBC-40</a:t>
            </a:r>
          </a:p>
          <a:p>
            <a:pPr marL="403225" lvl="1" indent="-114300">
              <a:buFont typeface="Arial" panose="020B0604020202020204" pitchFamily="34" charset="0"/>
              <a:buChar char="•"/>
            </a:pPr>
            <a:r>
              <a:rPr lang="en-US" dirty="0"/>
              <a:t>Fatigue = 4</a:t>
            </a:r>
          </a:p>
          <a:p>
            <a:pPr marL="403225" lvl="1" indent="-114300">
              <a:buFont typeface="Arial" panose="020B0604020202020204" pitchFamily="34" charset="0"/>
              <a:buChar char="•"/>
            </a:pPr>
            <a:r>
              <a:rPr lang="en-US" dirty="0"/>
              <a:t>Itch = 4</a:t>
            </a:r>
          </a:p>
          <a:p>
            <a:pPr marL="403225" lvl="1" indent="-114300">
              <a:buFont typeface="Arial" panose="020B0604020202020204" pitchFamily="34" charset="0"/>
              <a:buChar char="•"/>
            </a:pPr>
            <a:r>
              <a:rPr lang="en-US" dirty="0"/>
              <a:t>Cognition = 2</a:t>
            </a:r>
          </a:p>
          <a:p>
            <a:pPr marL="403225" lvl="1" indent="-114300">
              <a:buFont typeface="Arial" panose="020B0604020202020204" pitchFamily="34" charset="0"/>
              <a:buChar char="•"/>
            </a:pPr>
            <a:r>
              <a:rPr lang="en-US" dirty="0"/>
              <a:t>Social = 4</a:t>
            </a:r>
          </a:p>
          <a:p>
            <a:pPr marL="403225" lvl="1" indent="-114300">
              <a:buFont typeface="Arial" panose="020B0604020202020204" pitchFamily="34" charset="0"/>
              <a:buChar char="•"/>
            </a:pPr>
            <a:r>
              <a:rPr lang="en-US" dirty="0"/>
              <a:t>Emotional = 4</a:t>
            </a:r>
          </a:p>
          <a:p>
            <a:pPr marL="403225" lvl="1" indent="-114300">
              <a:buFont typeface="Arial" panose="020B0604020202020204" pitchFamily="34" charset="0"/>
              <a:buChar char="•"/>
            </a:pPr>
            <a:r>
              <a:rPr lang="en-US" dirty="0"/>
              <a:t>Other = 3</a:t>
            </a:r>
          </a:p>
        </p:txBody>
      </p:sp>
      <p:sp>
        <p:nvSpPr>
          <p:cNvPr id="3" name="TextBox 2">
            <a:extLst>
              <a:ext uri="{FF2B5EF4-FFF2-40B4-BE49-F238E27FC236}">
                <a16:creationId xmlns:a16="http://schemas.microsoft.com/office/drawing/2014/main" id="{DFF9CA4D-41F6-44FE-B6EE-BAD6A961099C}"/>
              </a:ext>
            </a:extLst>
          </p:cNvPr>
          <p:cNvSpPr txBox="1"/>
          <p:nvPr/>
        </p:nvSpPr>
        <p:spPr>
          <a:xfrm>
            <a:off x="6308135" y="941070"/>
            <a:ext cx="2637745" cy="2246769"/>
          </a:xfrm>
          <a:prstGeom prst="rect">
            <a:avLst/>
          </a:prstGeom>
          <a:noFill/>
        </p:spPr>
        <p:txBody>
          <a:bodyPr wrap="square" rtlCol="0">
            <a:spAutoFit/>
          </a:bodyPr>
          <a:lstStyle/>
          <a:p>
            <a:r>
              <a:rPr lang="en-US" sz="2000" dirty="0"/>
              <a:t>Laboratory:</a:t>
            </a:r>
          </a:p>
          <a:p>
            <a:pPr marL="285750" indent="-285750">
              <a:buFont typeface="Arial" panose="020B0604020202020204" pitchFamily="34" charset="0"/>
              <a:buChar char="•"/>
            </a:pPr>
            <a:r>
              <a:rPr lang="en-US" sz="2000" dirty="0"/>
              <a:t>ALP = 150 U/L</a:t>
            </a:r>
          </a:p>
          <a:p>
            <a:pPr marL="285750" indent="-285750">
              <a:buFont typeface="Arial" panose="020B0604020202020204" pitchFamily="34" charset="0"/>
              <a:buChar char="•"/>
            </a:pPr>
            <a:r>
              <a:rPr lang="en-US" sz="2000" dirty="0"/>
              <a:t>AST = 40 U/L</a:t>
            </a:r>
          </a:p>
          <a:p>
            <a:pPr marL="285750" indent="-285750">
              <a:buFont typeface="Arial" panose="020B0604020202020204" pitchFamily="34" charset="0"/>
              <a:buChar char="•"/>
            </a:pPr>
            <a:r>
              <a:rPr lang="en-US" sz="2000" dirty="0"/>
              <a:t>ALT = 50 U/L</a:t>
            </a:r>
          </a:p>
          <a:p>
            <a:pPr marL="285750" indent="-285750">
              <a:buFont typeface="Arial" panose="020B0604020202020204" pitchFamily="34" charset="0"/>
              <a:buChar char="•"/>
            </a:pPr>
            <a:r>
              <a:rPr lang="en-US" sz="2000" dirty="0"/>
              <a:t>Bilirubin = 1.5 mg/dL</a:t>
            </a:r>
          </a:p>
          <a:p>
            <a:pPr marL="285750" indent="-285750">
              <a:buFont typeface="Arial" panose="020B0604020202020204" pitchFamily="34" charset="0"/>
              <a:buChar char="•"/>
            </a:pPr>
            <a:r>
              <a:rPr lang="en-US" sz="2000" dirty="0"/>
              <a:t>A1C = 7.2%</a:t>
            </a:r>
          </a:p>
          <a:p>
            <a:endParaRPr lang="en-US" sz="2000" dirty="0"/>
          </a:p>
        </p:txBody>
      </p:sp>
    </p:spTree>
    <p:extLst>
      <p:ext uri="{BB962C8B-B14F-4D97-AF65-F5344CB8AC3E}">
        <p14:creationId xmlns:p14="http://schemas.microsoft.com/office/powerpoint/2010/main" val="241977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C298-01F0-4814-9E26-6248A2EB23A0}"/>
              </a:ext>
            </a:extLst>
          </p:cNvPr>
          <p:cNvSpPr>
            <a:spLocks noGrp="1"/>
          </p:cNvSpPr>
          <p:nvPr>
            <p:ph type="title"/>
          </p:nvPr>
        </p:nvSpPr>
        <p:spPr>
          <a:xfrm>
            <a:off x="97491" y="0"/>
            <a:ext cx="7886700" cy="994172"/>
          </a:xfrm>
        </p:spPr>
        <p:txBody>
          <a:bodyPr/>
          <a:lstStyle/>
          <a:p>
            <a:r>
              <a:rPr lang="en-US" dirty="0"/>
              <a:t>Pathophysiology of Cholestatic Pruritus</a:t>
            </a:r>
            <a:endParaRPr lang="en-US" baseline="30000" dirty="0"/>
          </a:p>
        </p:txBody>
      </p:sp>
      <p:sp>
        <p:nvSpPr>
          <p:cNvPr id="9" name="TextBox 8">
            <a:extLst>
              <a:ext uri="{FF2B5EF4-FFF2-40B4-BE49-F238E27FC236}">
                <a16:creationId xmlns:a16="http://schemas.microsoft.com/office/drawing/2014/main" id="{B378376B-082A-4590-8FCF-7EF20A9F50F9}"/>
              </a:ext>
            </a:extLst>
          </p:cNvPr>
          <p:cNvSpPr txBox="1"/>
          <p:nvPr/>
        </p:nvSpPr>
        <p:spPr>
          <a:xfrm>
            <a:off x="3121352" y="4534824"/>
            <a:ext cx="5374948" cy="369332"/>
          </a:xfrm>
          <a:prstGeom prst="rect">
            <a:avLst/>
          </a:prstGeom>
          <a:noFill/>
        </p:spPr>
        <p:txBody>
          <a:bodyPr wrap="square" rtlCol="0">
            <a:spAutoFit/>
          </a:bodyPr>
          <a:lstStyle/>
          <a:p>
            <a:r>
              <a:rPr lang="en-US" sz="900" dirty="0"/>
              <a:t>Reproduced without modification from: </a:t>
            </a:r>
            <a:r>
              <a:rPr lang="en-US" sz="900" dirty="0">
                <a:hlinkClick r:id="rId3"/>
              </a:rPr>
              <a:t>Dull MM, et al. </a:t>
            </a:r>
            <a:r>
              <a:rPr lang="en-US" sz="900" i="1" dirty="0">
                <a:hlinkClick r:id="rId3"/>
              </a:rPr>
              <a:t>Clin Liver Dis</a:t>
            </a:r>
            <a:r>
              <a:rPr lang="en-US" sz="900" dirty="0">
                <a:hlinkClick r:id="rId3"/>
              </a:rPr>
              <a:t>. 2022;26(4):727-745 </a:t>
            </a:r>
            <a:r>
              <a:rPr lang="en-US" sz="900" dirty="0"/>
              <a:t>under the terms of Creative Commons license </a:t>
            </a:r>
            <a:r>
              <a:rPr lang="en-US" sz="900" dirty="0">
                <a:hlinkClick r:id="rId4"/>
              </a:rPr>
              <a:t>CC BY 4.0</a:t>
            </a:r>
            <a:r>
              <a:rPr lang="en-US" sz="900" dirty="0"/>
              <a:t>. © The Authors.</a:t>
            </a:r>
          </a:p>
        </p:txBody>
      </p:sp>
      <p:pic>
        <p:nvPicPr>
          <p:cNvPr id="8" name="Picture 7">
            <a:extLst>
              <a:ext uri="{FF2B5EF4-FFF2-40B4-BE49-F238E27FC236}">
                <a16:creationId xmlns:a16="http://schemas.microsoft.com/office/drawing/2014/main" id="{5CDA63CF-2A80-2CD1-7D0C-C0186D1F31B0}"/>
              </a:ext>
            </a:extLst>
          </p:cNvPr>
          <p:cNvPicPr>
            <a:picLocks noChangeAspect="1"/>
          </p:cNvPicPr>
          <p:nvPr/>
        </p:nvPicPr>
        <p:blipFill>
          <a:blip r:embed="rId5">
            <a:clrChange>
              <a:clrFrom>
                <a:srgbClr val="FFFFFF"/>
              </a:clrFrom>
              <a:clrTo>
                <a:srgbClr val="FFFFFF">
                  <a:alpha val="0"/>
                </a:srgbClr>
              </a:clrTo>
            </a:clrChange>
          </a:blip>
          <a:srcRect l="3448" t="4252" r="53535" b="8391"/>
          <a:stretch/>
        </p:blipFill>
        <p:spPr>
          <a:xfrm>
            <a:off x="1470134" y="800143"/>
            <a:ext cx="6203732" cy="3543213"/>
          </a:xfrm>
          <a:prstGeom prst="rect">
            <a:avLst/>
          </a:prstGeom>
          <a:ln>
            <a:solidFill>
              <a:schemeClr val="tx1"/>
            </a:solidFill>
          </a:ln>
        </p:spPr>
      </p:pic>
    </p:spTree>
    <p:extLst>
      <p:ext uri="{BB962C8B-B14F-4D97-AF65-F5344CB8AC3E}">
        <p14:creationId xmlns:p14="http://schemas.microsoft.com/office/powerpoint/2010/main" val="308159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7BAE5-E5AD-EB48-1E0F-BA85C550770A}"/>
              </a:ext>
            </a:extLst>
          </p:cNvPr>
          <p:cNvSpPr>
            <a:spLocks noGrp="1"/>
          </p:cNvSpPr>
          <p:nvPr>
            <p:ph type="title"/>
          </p:nvPr>
        </p:nvSpPr>
        <p:spPr/>
        <p:txBody>
          <a:bodyPr/>
          <a:lstStyle/>
          <a:p>
            <a:r>
              <a:rPr lang="en-US" dirty="0"/>
              <a:t>Diagnosis and Monitoring</a:t>
            </a:r>
          </a:p>
        </p:txBody>
      </p:sp>
    </p:spTree>
    <p:extLst>
      <p:ext uri="{BB962C8B-B14F-4D97-AF65-F5344CB8AC3E}">
        <p14:creationId xmlns:p14="http://schemas.microsoft.com/office/powerpoint/2010/main" val="3307035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797-1A62-47A7-A1E0-8165112529C1}"/>
              </a:ext>
            </a:extLst>
          </p:cNvPr>
          <p:cNvSpPr>
            <a:spLocks noGrp="1"/>
          </p:cNvSpPr>
          <p:nvPr>
            <p:ph type="title"/>
          </p:nvPr>
        </p:nvSpPr>
        <p:spPr/>
        <p:txBody>
          <a:bodyPr/>
          <a:lstStyle/>
          <a:p>
            <a:r>
              <a:rPr lang="en-US" dirty="0"/>
              <a:t>Clinical Presentation</a:t>
            </a:r>
            <a:r>
              <a:rPr lang="en-US" baseline="30000" dirty="0"/>
              <a:t>1,2</a:t>
            </a:r>
          </a:p>
        </p:txBody>
      </p:sp>
      <p:sp>
        <p:nvSpPr>
          <p:cNvPr id="4" name="TextBox 3">
            <a:extLst>
              <a:ext uri="{FF2B5EF4-FFF2-40B4-BE49-F238E27FC236}">
                <a16:creationId xmlns:a16="http://schemas.microsoft.com/office/drawing/2014/main" id="{AAE32DE3-7D71-45F6-A2D1-1AE45EDDA708}"/>
              </a:ext>
            </a:extLst>
          </p:cNvPr>
          <p:cNvSpPr txBox="1"/>
          <p:nvPr/>
        </p:nvSpPr>
        <p:spPr>
          <a:xfrm>
            <a:off x="3075774" y="4489471"/>
            <a:ext cx="4196593" cy="369332"/>
          </a:xfrm>
          <a:prstGeom prst="rect">
            <a:avLst/>
          </a:prstGeom>
          <a:noFill/>
        </p:spPr>
        <p:txBody>
          <a:bodyPr wrap="square" rtlCol="0">
            <a:spAutoFit/>
          </a:bodyPr>
          <a:lstStyle/>
          <a:p>
            <a:r>
              <a:rPr lang="en-US" sz="900" dirty="0"/>
              <a:t>1. Düll MM, et al. </a:t>
            </a:r>
            <a:r>
              <a:rPr lang="en-US" sz="900" i="1" dirty="0"/>
              <a:t>Clin Liver Dis</a:t>
            </a:r>
            <a:r>
              <a:rPr lang="en-US" sz="900" dirty="0"/>
              <a:t>. 2022;26(4):727-745.</a:t>
            </a:r>
          </a:p>
          <a:p>
            <a:r>
              <a:rPr lang="en-US" sz="900" dirty="0"/>
              <a:t>2. Trivedi HD, et al. </a:t>
            </a:r>
            <a:r>
              <a:rPr lang="en-US" sz="900" i="1" dirty="0"/>
              <a:t>Am J Med</a:t>
            </a:r>
            <a:r>
              <a:rPr lang="en-US" sz="900" dirty="0"/>
              <a:t>. 2017;130(6):744.e1-744.e7.</a:t>
            </a:r>
          </a:p>
        </p:txBody>
      </p:sp>
      <p:pic>
        <p:nvPicPr>
          <p:cNvPr id="8" name="Picture 7">
            <a:extLst>
              <a:ext uri="{FF2B5EF4-FFF2-40B4-BE49-F238E27FC236}">
                <a16:creationId xmlns:a16="http://schemas.microsoft.com/office/drawing/2014/main" id="{748843FF-75EB-46B7-8E40-CE7EE9928BBA}"/>
              </a:ext>
            </a:extLst>
          </p:cNvPr>
          <p:cNvPicPr>
            <a:picLocks noChangeAspect="1"/>
          </p:cNvPicPr>
          <p:nvPr/>
        </p:nvPicPr>
        <p:blipFill>
          <a:blip r:embed="rId3"/>
          <a:stretch>
            <a:fillRect/>
          </a:stretch>
        </p:blipFill>
        <p:spPr>
          <a:xfrm flipH="1">
            <a:off x="628650" y="1307871"/>
            <a:ext cx="1109888" cy="2757100"/>
          </a:xfrm>
          <a:prstGeom prst="rect">
            <a:avLst/>
          </a:prstGeom>
        </p:spPr>
      </p:pic>
      <p:pic>
        <p:nvPicPr>
          <p:cNvPr id="10" name="Graphic 9" descr="Moon and stars with solid fill">
            <a:extLst>
              <a:ext uri="{FF2B5EF4-FFF2-40B4-BE49-F238E27FC236}">
                <a16:creationId xmlns:a16="http://schemas.microsoft.com/office/drawing/2014/main" id="{F88150E3-347D-41EE-AF14-061D031D8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6298" y="1268016"/>
            <a:ext cx="685800" cy="685800"/>
          </a:xfrm>
          <a:prstGeom prst="rect">
            <a:avLst/>
          </a:prstGeom>
        </p:spPr>
      </p:pic>
      <p:cxnSp>
        <p:nvCxnSpPr>
          <p:cNvPr id="12" name="Straight Arrow Connector 11">
            <a:extLst>
              <a:ext uri="{FF2B5EF4-FFF2-40B4-BE49-F238E27FC236}">
                <a16:creationId xmlns:a16="http://schemas.microsoft.com/office/drawing/2014/main" id="{CEF83CD9-4CF4-4E76-88E4-FA29DA42229D}"/>
              </a:ext>
            </a:extLst>
          </p:cNvPr>
          <p:cNvCxnSpPr/>
          <p:nvPr/>
        </p:nvCxnSpPr>
        <p:spPr>
          <a:xfrm>
            <a:off x="462915" y="2571750"/>
            <a:ext cx="274320" cy="114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5E644B0-D7A7-467C-A41F-743B2E132522}"/>
              </a:ext>
            </a:extLst>
          </p:cNvPr>
          <p:cNvCxnSpPr>
            <a:cxnSpLocks/>
            <a:stCxn id="8" idx="2"/>
          </p:cNvCxnSpPr>
          <p:nvPr/>
        </p:nvCxnSpPr>
        <p:spPr>
          <a:xfrm flipV="1">
            <a:off x="1183594" y="3933895"/>
            <a:ext cx="214313" cy="131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649F3F4-B987-4BAC-BD3B-569D4A80210A}"/>
              </a:ext>
            </a:extLst>
          </p:cNvPr>
          <p:cNvCxnSpPr>
            <a:cxnSpLocks/>
          </p:cNvCxnSpPr>
          <p:nvPr/>
        </p:nvCxnSpPr>
        <p:spPr>
          <a:xfrm flipH="1" flipV="1">
            <a:off x="902971" y="3950299"/>
            <a:ext cx="220616" cy="1146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1ED1B1D-F9B8-4E4A-8CBB-2B464E10C812}"/>
              </a:ext>
            </a:extLst>
          </p:cNvPr>
          <p:cNvCxnSpPr>
            <a:cxnSpLocks/>
          </p:cNvCxnSpPr>
          <p:nvPr/>
        </p:nvCxnSpPr>
        <p:spPr>
          <a:xfrm flipH="1">
            <a:off x="1582215" y="2629084"/>
            <a:ext cx="252300" cy="129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Graphic 26" descr="Rollercoaster Up with solid fill">
            <a:extLst>
              <a:ext uri="{FF2B5EF4-FFF2-40B4-BE49-F238E27FC236}">
                <a16:creationId xmlns:a16="http://schemas.microsoft.com/office/drawing/2014/main" id="{33366D5D-3990-47F0-B17D-BB8E116D43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6298" y="2925498"/>
            <a:ext cx="685800" cy="685800"/>
          </a:xfrm>
          <a:prstGeom prst="rect">
            <a:avLst/>
          </a:prstGeom>
        </p:spPr>
      </p:pic>
      <p:sp>
        <p:nvSpPr>
          <p:cNvPr id="28" name="TextBox 27">
            <a:extLst>
              <a:ext uri="{FF2B5EF4-FFF2-40B4-BE49-F238E27FC236}">
                <a16:creationId xmlns:a16="http://schemas.microsoft.com/office/drawing/2014/main" id="{45A38C50-B78C-4F61-BB3D-4111073474E0}"/>
              </a:ext>
            </a:extLst>
          </p:cNvPr>
          <p:cNvSpPr txBox="1"/>
          <p:nvPr/>
        </p:nvSpPr>
        <p:spPr>
          <a:xfrm>
            <a:off x="2015126" y="1763463"/>
            <a:ext cx="2374583" cy="1754326"/>
          </a:xfrm>
          <a:prstGeom prst="rect">
            <a:avLst/>
          </a:prstGeom>
          <a:noFill/>
        </p:spPr>
        <p:txBody>
          <a:bodyPr wrap="square" rtlCol="0">
            <a:spAutoFit/>
          </a:bodyPr>
          <a:lstStyle/>
          <a:p>
            <a:pPr marL="214313" indent="-214313">
              <a:buFont typeface="Arial" panose="020B0604020202020204" pitchFamily="34" charset="0"/>
              <a:buChar char="•"/>
            </a:pPr>
            <a:r>
              <a:rPr lang="en-US" dirty="0"/>
              <a:t>Itch in the extremities focusing on the palms and soles</a:t>
            </a:r>
          </a:p>
          <a:p>
            <a:pPr marL="214313" indent="-214313">
              <a:buFont typeface="Arial" panose="020B0604020202020204" pitchFamily="34" charset="0"/>
              <a:buChar char="•"/>
            </a:pPr>
            <a:r>
              <a:rPr lang="en-US" dirty="0"/>
              <a:t>Can be generalized</a:t>
            </a:r>
          </a:p>
          <a:p>
            <a:pPr marL="214313" indent="-214313">
              <a:buFont typeface="Arial" panose="020B0604020202020204" pitchFamily="34" charset="0"/>
              <a:buChar char="•"/>
            </a:pPr>
            <a:r>
              <a:rPr lang="en-US" dirty="0"/>
              <a:t>No lesions</a:t>
            </a:r>
          </a:p>
        </p:txBody>
      </p:sp>
      <p:sp>
        <p:nvSpPr>
          <p:cNvPr id="29" name="TextBox 28">
            <a:extLst>
              <a:ext uri="{FF2B5EF4-FFF2-40B4-BE49-F238E27FC236}">
                <a16:creationId xmlns:a16="http://schemas.microsoft.com/office/drawing/2014/main" id="{7CDEC8A1-AFCD-4186-AAA6-6DFAEDBB864D}"/>
              </a:ext>
            </a:extLst>
          </p:cNvPr>
          <p:cNvSpPr txBox="1"/>
          <p:nvPr/>
        </p:nvSpPr>
        <p:spPr>
          <a:xfrm>
            <a:off x="5502957" y="1177224"/>
            <a:ext cx="3012394" cy="923330"/>
          </a:xfrm>
          <a:prstGeom prst="rect">
            <a:avLst/>
          </a:prstGeom>
          <a:noFill/>
        </p:spPr>
        <p:txBody>
          <a:bodyPr wrap="square" rtlCol="0">
            <a:spAutoFit/>
          </a:bodyPr>
          <a:lstStyle/>
          <a:p>
            <a:pPr marL="214313" indent="-214313">
              <a:buFont typeface="Arial" panose="020B0604020202020204" pitchFamily="34" charset="0"/>
              <a:buChar char="•"/>
            </a:pPr>
            <a:r>
              <a:rPr lang="en-US" dirty="0"/>
              <a:t>Follows a circadian rhythm with a higher intensity in the evening or night hours</a:t>
            </a:r>
          </a:p>
        </p:txBody>
      </p:sp>
      <p:sp>
        <p:nvSpPr>
          <p:cNvPr id="30" name="TextBox 29">
            <a:extLst>
              <a:ext uri="{FF2B5EF4-FFF2-40B4-BE49-F238E27FC236}">
                <a16:creationId xmlns:a16="http://schemas.microsoft.com/office/drawing/2014/main" id="{56FC5476-CDD8-47D0-9BA1-B4882A0DEDD4}"/>
              </a:ext>
            </a:extLst>
          </p:cNvPr>
          <p:cNvSpPr txBox="1"/>
          <p:nvPr/>
        </p:nvSpPr>
        <p:spPr>
          <a:xfrm>
            <a:off x="5502957" y="3057300"/>
            <a:ext cx="2886664" cy="1131079"/>
          </a:xfrm>
          <a:prstGeom prst="rect">
            <a:avLst/>
          </a:prstGeom>
          <a:noFill/>
        </p:spPr>
        <p:txBody>
          <a:bodyPr wrap="square" rtlCol="0">
            <a:spAutoFit/>
          </a:bodyPr>
          <a:lstStyle/>
          <a:p>
            <a:pPr marL="214313" indent="-214313">
              <a:buFont typeface="Arial" panose="020B0604020202020204" pitchFamily="34" charset="0"/>
              <a:buChar char="•"/>
            </a:pPr>
            <a:r>
              <a:rPr lang="en-US" dirty="0"/>
              <a:t>Can wax/wane in intensity over the course of the disease</a:t>
            </a:r>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316762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D7F2-D58F-4169-BC88-73FF3958C66A}"/>
              </a:ext>
            </a:extLst>
          </p:cNvPr>
          <p:cNvSpPr>
            <a:spLocks noGrp="1"/>
          </p:cNvSpPr>
          <p:nvPr>
            <p:ph type="title"/>
          </p:nvPr>
        </p:nvSpPr>
        <p:spPr/>
        <p:txBody>
          <a:bodyPr/>
          <a:lstStyle/>
          <a:p>
            <a:r>
              <a:rPr lang="en-US" dirty="0"/>
              <a:t>PBC Diagnosis</a:t>
            </a:r>
            <a:endParaRPr lang="en-US" baseline="30000" dirty="0"/>
          </a:p>
        </p:txBody>
      </p:sp>
      <p:sp>
        <p:nvSpPr>
          <p:cNvPr id="3" name="Content Placeholder 2">
            <a:extLst>
              <a:ext uri="{FF2B5EF4-FFF2-40B4-BE49-F238E27FC236}">
                <a16:creationId xmlns:a16="http://schemas.microsoft.com/office/drawing/2014/main" id="{19F74969-5650-4DAF-A323-276C56B940BB}"/>
              </a:ext>
            </a:extLst>
          </p:cNvPr>
          <p:cNvSpPr>
            <a:spLocks noGrp="1"/>
          </p:cNvSpPr>
          <p:nvPr>
            <p:ph idx="1"/>
          </p:nvPr>
        </p:nvSpPr>
        <p:spPr/>
        <p:txBody>
          <a:bodyPr/>
          <a:lstStyle/>
          <a:p>
            <a:r>
              <a:rPr lang="en-US" dirty="0"/>
              <a:t>Evidence of 2 of the following:</a:t>
            </a:r>
            <a:endParaRPr lang="en-US" baseline="30000" dirty="0"/>
          </a:p>
          <a:p>
            <a:pPr lvl="1"/>
            <a:r>
              <a:rPr lang="en-US" dirty="0"/>
              <a:t>Cholestasis based on elevated alkaline phosphatase level</a:t>
            </a:r>
          </a:p>
          <a:p>
            <a:pPr lvl="1"/>
            <a:r>
              <a:rPr lang="en-US" dirty="0"/>
              <a:t>Antimitochondrial antibodies</a:t>
            </a:r>
          </a:p>
          <a:p>
            <a:pPr lvl="1"/>
            <a:r>
              <a:rPr lang="en-US" dirty="0"/>
              <a:t>Nonsuppurative destructive cholangitis and destruction of interlobular bile ducts</a:t>
            </a:r>
          </a:p>
          <a:p>
            <a:endParaRPr lang="en-US" dirty="0"/>
          </a:p>
        </p:txBody>
      </p:sp>
      <p:sp>
        <p:nvSpPr>
          <p:cNvPr id="4" name="TextBox 3">
            <a:extLst>
              <a:ext uri="{FF2B5EF4-FFF2-40B4-BE49-F238E27FC236}">
                <a16:creationId xmlns:a16="http://schemas.microsoft.com/office/drawing/2014/main" id="{1B7BA88A-4823-4266-98B3-46F067DD658F}"/>
              </a:ext>
            </a:extLst>
          </p:cNvPr>
          <p:cNvSpPr txBox="1"/>
          <p:nvPr/>
        </p:nvSpPr>
        <p:spPr>
          <a:xfrm>
            <a:off x="3103673" y="4503093"/>
            <a:ext cx="3755571" cy="230832"/>
          </a:xfrm>
          <a:prstGeom prst="rect">
            <a:avLst/>
          </a:prstGeom>
          <a:noFill/>
        </p:spPr>
        <p:txBody>
          <a:bodyPr wrap="square" rtlCol="0">
            <a:spAutoFit/>
          </a:bodyPr>
          <a:lstStyle/>
          <a:p>
            <a:r>
              <a:rPr lang="en-US" sz="900" dirty="0"/>
              <a:t>Lindor KD, et al. </a:t>
            </a:r>
            <a:r>
              <a:rPr lang="en-US" sz="900" i="1" dirty="0"/>
              <a:t>Hepatology</a:t>
            </a:r>
            <a:r>
              <a:rPr lang="en-US" sz="900" dirty="0"/>
              <a:t>. 2019;69(1):394-419.</a:t>
            </a:r>
          </a:p>
        </p:txBody>
      </p:sp>
    </p:spTree>
    <p:extLst>
      <p:ext uri="{BB962C8B-B14F-4D97-AF65-F5344CB8AC3E}">
        <p14:creationId xmlns:p14="http://schemas.microsoft.com/office/powerpoint/2010/main" val="29639951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12 Slide Template (002).pptx  -  Read-Only" id="{842D1E05-D8E6-409F-BF9B-9BCC786C9BF8}" vid="{195DB0B8-7F69-48D7-B81E-7FBC19E9D8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a229230-59b3-4fd8-af36-138931aade8d}" enabled="1" method="Standard" siteId="{a79016de-bdd0-4e47-91f4-79416ab912ad}" removed="0"/>
</clbl:labelList>
</file>

<file path=docProps/app.xml><?xml version="1.0" encoding="utf-8"?>
<Properties xmlns="http://schemas.openxmlformats.org/officeDocument/2006/extended-properties" xmlns:vt="http://schemas.openxmlformats.org/officeDocument/2006/docPropsVTypes">
  <Template/>
  <TotalTime>3538</TotalTime>
  <Words>4334</Words>
  <Application>Microsoft Office PowerPoint</Application>
  <PresentationFormat>On-screen Show (16:9)</PresentationFormat>
  <Paragraphs>543</Paragraphs>
  <Slides>50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BlinkMacSystemFont</vt:lpstr>
      <vt:lpstr>Calibri</vt:lpstr>
      <vt:lpstr>Calibri Light</vt:lpstr>
      <vt:lpstr>GSK</vt:lpstr>
      <vt:lpstr>Symbol</vt:lpstr>
      <vt:lpstr>var(--fontFamily)</vt:lpstr>
      <vt:lpstr>Office Theme</vt:lpstr>
      <vt:lpstr>PowerPoint Presentation</vt:lpstr>
      <vt:lpstr>Introduction</vt:lpstr>
      <vt:lpstr>Primary Biliary Cholangitis (PBC)</vt:lpstr>
      <vt:lpstr>Epidemiology of Pruritus Associated With PBC</vt:lpstr>
      <vt:lpstr>Patient Burden</vt:lpstr>
      <vt:lpstr>Pathophysiology of Cholestatic Pruritus</vt:lpstr>
      <vt:lpstr>Diagnosis and Monitoring</vt:lpstr>
      <vt:lpstr>Clinical Presentation1,2</vt:lpstr>
      <vt:lpstr>PBC Diagnosis</vt:lpstr>
      <vt:lpstr>Diagnosis of Pruritus Associated With PBC </vt:lpstr>
      <vt:lpstr>Assessment Tools</vt:lpstr>
      <vt:lpstr>Treatment Overview</vt:lpstr>
      <vt:lpstr>Goals for Treating Pruritus Associated With PBC</vt:lpstr>
      <vt:lpstr>Treatment of Underlying PBC</vt:lpstr>
      <vt:lpstr>Considerations for Treating Underlying PBC</vt:lpstr>
      <vt:lpstr>Key Concepts</vt:lpstr>
      <vt:lpstr>Current Treatment Options</vt:lpstr>
      <vt:lpstr>General Measures for Itch Relief</vt:lpstr>
      <vt:lpstr>Conventional Approach to Therapy1,2</vt:lpstr>
      <vt:lpstr>Elafibranor*: ELATIVE Trial Design</vt:lpstr>
      <vt:lpstr>Elafibranor*: ELATIVE Trial Efficacy</vt:lpstr>
      <vt:lpstr>Elafibranor*: ELATIVE Trial Safety</vt:lpstr>
      <vt:lpstr>Elafibranor*: Safety</vt:lpstr>
      <vt:lpstr>Seladelpar*: RESPONSE Trial Design</vt:lpstr>
      <vt:lpstr>Seladelpar*: RESPONSE Trial Efficacy</vt:lpstr>
      <vt:lpstr>Seladelpar*: RESPONSE Trial Safety</vt:lpstr>
      <vt:lpstr>Seladelpar*: Safety</vt:lpstr>
      <vt:lpstr>Ileal Bile Acid Transporter (IBAT) Inhibitor Mechanism of Action</vt:lpstr>
      <vt:lpstr>Maralixibat* and Odevixibat*</vt:lpstr>
      <vt:lpstr>Non-Pharmacologic Therapy</vt:lpstr>
      <vt:lpstr>Phototherapy</vt:lpstr>
      <vt:lpstr>Plasmapheresis</vt:lpstr>
      <vt:lpstr>Albumin Dialysis</vt:lpstr>
      <vt:lpstr>Nasobiliary Drainage</vt:lpstr>
      <vt:lpstr>Liver Transplantation</vt:lpstr>
      <vt:lpstr>Patient Education</vt:lpstr>
      <vt:lpstr>Key Concepts</vt:lpstr>
      <vt:lpstr>Investigational Therapies</vt:lpstr>
      <vt:lpstr>Linerixibat*: GLIMMER Trial Design</vt:lpstr>
      <vt:lpstr>Linerixibat*: GLIMMER Trial Efficacy</vt:lpstr>
      <vt:lpstr>Linerixibat*: GLIMMER Trial Efficacy (cont)</vt:lpstr>
      <vt:lpstr>Linerixibat*: GLIMMER Trial Safety</vt:lpstr>
      <vt:lpstr>Linerixibat*: GLISTEN Trial Preliminary Findings</vt:lpstr>
      <vt:lpstr>Volixibat*: VANTAGE PBC Trial Design</vt:lpstr>
      <vt:lpstr>Volixibat*: VANTAGE PBC Trial Efficacy</vt:lpstr>
      <vt:lpstr>Volixibat*: VANTAGE PBC Trial Safety</vt:lpstr>
      <vt:lpstr>Key Concepts</vt:lpstr>
      <vt:lpstr>Interprofessional Patient Care</vt:lpstr>
      <vt:lpstr>Patient Case</vt:lpstr>
      <vt:lpstr>Patient Case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68</cp:revision>
  <dcterms:created xsi:type="dcterms:W3CDTF">2023-03-07T03:52:02Z</dcterms:created>
  <dcterms:modified xsi:type="dcterms:W3CDTF">2024-12-26T17:56:00Z</dcterms:modified>
</cp:coreProperties>
</file>