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xml" ContentType="application/vnd.openxmlformats-officedocument.presentationml.notesSlide+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2"/>
  </p:notesMasterIdLst>
  <p:sldIdLst>
    <p:sldId id="348" r:id="rId3"/>
    <p:sldId id="256" r:id="rId4"/>
    <p:sldId id="343" r:id="rId5"/>
    <p:sldId id="260" r:id="rId6"/>
    <p:sldId id="341" r:id="rId7"/>
    <p:sldId id="261" r:id="rId8"/>
    <p:sldId id="342" r:id="rId9"/>
    <p:sldId id="337" r:id="rId10"/>
    <p:sldId id="257" r:id="rId11"/>
    <p:sldId id="263" r:id="rId12"/>
    <p:sldId id="259" r:id="rId13"/>
    <p:sldId id="316" r:id="rId14"/>
    <p:sldId id="262" r:id="rId15"/>
    <p:sldId id="315" r:id="rId16"/>
    <p:sldId id="266" r:id="rId17"/>
    <p:sldId id="332" r:id="rId18"/>
    <p:sldId id="297" r:id="rId19"/>
    <p:sldId id="298" r:id="rId20"/>
    <p:sldId id="324" r:id="rId21"/>
    <p:sldId id="303" r:id="rId22"/>
    <p:sldId id="302" r:id="rId23"/>
    <p:sldId id="325" r:id="rId24"/>
    <p:sldId id="326" r:id="rId25"/>
    <p:sldId id="334" r:id="rId26"/>
    <p:sldId id="331" r:id="rId27"/>
    <p:sldId id="335" r:id="rId28"/>
    <p:sldId id="310" r:id="rId29"/>
    <p:sldId id="345" r:id="rId30"/>
    <p:sldId id="269" r:id="rId31"/>
    <p:sldId id="311" r:id="rId32"/>
    <p:sldId id="312" r:id="rId33"/>
    <p:sldId id="265" r:id="rId34"/>
    <p:sldId id="271" r:id="rId35"/>
    <p:sldId id="329" r:id="rId36"/>
    <p:sldId id="346" r:id="rId37"/>
    <p:sldId id="317" r:id="rId38"/>
    <p:sldId id="275" r:id="rId39"/>
    <p:sldId id="347" r:id="rId40"/>
    <p:sldId id="278"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dging Gaps, Optimizing Treatment in Adults With LC-FAODs" id="{1A54E817-B067-4212-9E41-63ECB11C065D}">
          <p14:sldIdLst>
            <p14:sldId id="348"/>
          </p14:sldIdLst>
        </p14:section>
        <p14:section name="1. Understanding LC-FAODs" id="{F45A961C-4BB1-4953-AD12-730A08929A6E}">
          <p14:sldIdLst>
            <p14:sldId id="256"/>
            <p14:sldId id="343"/>
            <p14:sldId id="260"/>
            <p14:sldId id="341"/>
            <p14:sldId id="261"/>
            <p14:sldId id="342"/>
            <p14:sldId id="337"/>
            <p14:sldId id="257"/>
            <p14:sldId id="263"/>
            <p14:sldId id="259"/>
          </p14:sldIdLst>
        </p14:section>
        <p14:section name="2. Historical Treatment; Introduction of Triheptanoin" id="{95F60146-B467-474E-A429-07FC9A789B9D}">
          <p14:sldIdLst>
            <p14:sldId id="316"/>
            <p14:sldId id="262"/>
            <p14:sldId id="315"/>
            <p14:sldId id="266"/>
            <p14:sldId id="332"/>
          </p14:sldIdLst>
        </p14:section>
        <p14:section name="3. Optimizing Triheptanoin Therapy" id="{1C12B7FD-9F27-437B-B1B9-5A6C2F279AD8}">
          <p14:sldIdLst>
            <p14:sldId id="297"/>
            <p14:sldId id="298"/>
            <p14:sldId id="324"/>
            <p14:sldId id="303"/>
            <p14:sldId id="302"/>
            <p14:sldId id="325"/>
            <p14:sldId id="326"/>
            <p14:sldId id="334"/>
            <p14:sldId id="331"/>
            <p14:sldId id="335"/>
            <p14:sldId id="310"/>
            <p14:sldId id="345"/>
            <p14:sldId id="269"/>
            <p14:sldId id="311"/>
            <p14:sldId id="312"/>
            <p14:sldId id="265"/>
          </p14:sldIdLst>
        </p14:section>
        <p14:section name="4. Clinical Case Vignettes" id="{09DFAD8F-7384-48BC-84FA-5F15212ADA9D}">
          <p14:sldIdLst>
            <p14:sldId id="271"/>
            <p14:sldId id="329"/>
            <p14:sldId id="346"/>
            <p14:sldId id="317"/>
            <p14:sldId id="275"/>
            <p14:sldId id="347"/>
          </p14:sldIdLst>
        </p14:section>
        <p14:section name="5. Point-of-Care Resource" id="{4D1CEBB3-3637-4EEB-BD32-4962711E6790}">
          <p14:sldIdLst>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08412-1E25-27F0-554C-CCB3B1E07348}" name="Sandra Van Calcar" initials="SV" userId="S::vancalca@ohsu.edu::a16737bf-8e40-4e34-9155-1a3637aafa08" providerId="AD"/>
  <p188:author id="{8286AF2B-BA39-CCB2-9A76-D93B6C0CF1A0}" name="Vockley, Gerard" initials="" userId="S::VOCKGX@upmc.edu::920772f8-7044-4448-9963-9e65a76e979a" providerId="AD"/>
  <p188:author id="{98800555-23FE-FB67-1EB1-5A551B4CC95A}" name="Gregory Scott" initials="GS" userId="3ce193bdb2642430" providerId="Windows Live"/>
  <p188:author id="{DFF0BE91-FFCD-C044-53E2-37985E4B0752}" name="Jane Joukovsky" initials="JJ" userId="55996e53fdeca00d" providerId="Windows Live"/>
  <p188:author id="{45BECFDC-B755-220A-68EE-6BE8D12B6BAD}" name="Vamsi A" initials="VA" userId="7ac3fac7110b971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D"/>
    <a:srgbClr val="D3D9EC"/>
    <a:srgbClr val="1A75BC"/>
    <a:srgbClr val="D1D2D4"/>
    <a:srgbClr val="8CC63E"/>
    <a:srgbClr val="93AD3E"/>
    <a:srgbClr val="E9EBF5"/>
    <a:srgbClr val="CFD5EA"/>
    <a:srgbClr val="FFFFFF"/>
    <a:srgbClr val="D6D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0" autoAdjust="0"/>
    <p:restoredTop sz="94429" autoAdjust="0"/>
  </p:normalViewPr>
  <p:slideViewPr>
    <p:cSldViewPr snapToGrid="0">
      <p:cViewPr varScale="1">
        <p:scale>
          <a:sx n="139" d="100"/>
          <a:sy n="139" d="100"/>
        </p:scale>
        <p:origin x="40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8390"/>
    </p:cViewPr>
  </p:sorterViewPr>
  <p:notesViewPr>
    <p:cSldViewPr snapToGrid="0">
      <p:cViewPr varScale="1">
        <p:scale>
          <a:sx n="63" d="100"/>
          <a:sy n="63" d="100"/>
        </p:scale>
        <p:origin x="32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2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D789C-2B9E-43DE-B29F-23ACADE458B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2240FC5-1C1C-4F18-A0F9-A255F66343E4}">
      <dgm:prSet custT="1"/>
      <dgm:spPr>
        <a:solidFill>
          <a:srgbClr val="D3D9EC"/>
        </a:solidFill>
        <a:ln>
          <a:solidFill>
            <a:srgbClr val="D3D9EC"/>
          </a:solidFill>
        </a:ln>
      </dgm:spPr>
      <dgm:t>
        <a:bodyPr/>
        <a:lstStyle/>
        <a:p>
          <a:pPr algn="ctr"/>
          <a:r>
            <a:rPr lang="en-US" sz="1600" b="0" dirty="0"/>
            <a:t>Impaired Long-Chain Fatty Acid Metabolism</a:t>
          </a:r>
          <a:r>
            <a:rPr lang="en-US" sz="1600" b="0" baseline="30000" dirty="0"/>
            <a:t>1,2</a:t>
          </a:r>
          <a:endParaRPr lang="en-US" sz="1600" b="0" dirty="0"/>
        </a:p>
      </dgm:t>
    </dgm:pt>
    <dgm:pt modelId="{B0AC2A8E-37F8-48BE-9751-D3A129FCDE79}" type="parTrans" cxnId="{09280084-DEAF-4D2A-982F-DE29E20EE27F}">
      <dgm:prSet/>
      <dgm:spPr/>
      <dgm:t>
        <a:bodyPr/>
        <a:lstStyle/>
        <a:p>
          <a:endParaRPr lang="en-US"/>
        </a:p>
      </dgm:t>
    </dgm:pt>
    <dgm:pt modelId="{15D040A1-5295-48B5-8D5C-5850BA2E02E0}" type="sibTrans" cxnId="{09280084-DEAF-4D2A-982F-DE29E20EE27F}">
      <dgm:prSet/>
      <dgm:spPr/>
      <dgm:t>
        <a:bodyPr/>
        <a:lstStyle/>
        <a:p>
          <a:endParaRPr lang="en-US"/>
        </a:p>
      </dgm:t>
    </dgm:pt>
    <dgm:pt modelId="{D068ED76-8A24-492E-BEB6-C5096E97C225}">
      <dgm:prSet custT="1"/>
      <dgm:spPr>
        <a:solidFill>
          <a:srgbClr val="1A75BC"/>
        </a:solidFill>
      </dgm:spPr>
      <dgm:t>
        <a:bodyPr/>
        <a:lstStyle/>
        <a:p>
          <a:pPr>
            <a:buNone/>
          </a:pPr>
          <a:r>
            <a:rPr lang="en-US" sz="2000" dirty="0"/>
            <a:t>↓ ATP Production</a:t>
          </a:r>
        </a:p>
      </dgm:t>
    </dgm:pt>
    <dgm:pt modelId="{150CAE1A-B20D-4E66-BB22-3B2EA7CEAEA4}" type="parTrans" cxnId="{AAEF2688-3A9E-4B12-AD83-CD1E5D0B4C98}">
      <dgm:prSet/>
      <dgm:spPr/>
      <dgm:t>
        <a:bodyPr/>
        <a:lstStyle/>
        <a:p>
          <a:endParaRPr lang="en-US"/>
        </a:p>
      </dgm:t>
    </dgm:pt>
    <dgm:pt modelId="{313C1841-EB43-48D3-A480-CA0400A7BAEB}" type="sibTrans" cxnId="{AAEF2688-3A9E-4B12-AD83-CD1E5D0B4C98}">
      <dgm:prSet/>
      <dgm:spPr/>
      <dgm:t>
        <a:bodyPr/>
        <a:lstStyle/>
        <a:p>
          <a:endParaRPr lang="en-US"/>
        </a:p>
      </dgm:t>
    </dgm:pt>
    <dgm:pt modelId="{9F62B0D8-FB11-44AD-A127-D4BB7F5821C2}">
      <dgm:prSet custT="1"/>
      <dgm:spPr>
        <a:solidFill>
          <a:srgbClr val="1A75BC"/>
        </a:solidFill>
      </dgm:spPr>
      <dgm:t>
        <a:bodyPr/>
        <a:lstStyle/>
        <a:p>
          <a:pPr>
            <a:buNone/>
          </a:pPr>
          <a:r>
            <a:rPr lang="en-US" sz="2000" dirty="0"/>
            <a:t>↓ Ketogenesis</a:t>
          </a:r>
        </a:p>
      </dgm:t>
    </dgm:pt>
    <dgm:pt modelId="{3A4ACC68-EF8D-4F9D-BA11-F79862A697C2}" type="parTrans" cxnId="{241CF0F7-E7D9-4B16-B729-CDB78FED3685}">
      <dgm:prSet/>
      <dgm:spPr/>
      <dgm:t>
        <a:bodyPr/>
        <a:lstStyle/>
        <a:p>
          <a:endParaRPr lang="en-US"/>
        </a:p>
      </dgm:t>
    </dgm:pt>
    <dgm:pt modelId="{04E577D6-654D-4850-89DD-5437E056CF0B}" type="sibTrans" cxnId="{241CF0F7-E7D9-4B16-B729-CDB78FED3685}">
      <dgm:prSet/>
      <dgm:spPr/>
      <dgm:t>
        <a:bodyPr/>
        <a:lstStyle/>
        <a:p>
          <a:endParaRPr lang="en-US"/>
        </a:p>
      </dgm:t>
    </dgm:pt>
    <dgm:pt modelId="{39DEC1DB-2C61-4D78-9924-141D9401AAD0}">
      <dgm:prSet custT="1"/>
      <dgm:spPr>
        <a:solidFill>
          <a:srgbClr val="D3D9EC"/>
        </a:solidFill>
        <a:ln>
          <a:solidFill>
            <a:srgbClr val="D3D9EC"/>
          </a:solidFill>
        </a:ln>
      </dgm:spPr>
      <dgm:t>
        <a:bodyPr anchor="t"/>
        <a:lstStyle/>
        <a:p>
          <a:r>
            <a:rPr lang="en-US" sz="1600" b="0" dirty="0"/>
            <a:t>TCA Cycle Imbalance</a:t>
          </a:r>
          <a:r>
            <a:rPr lang="en-US" sz="1600" b="0" baseline="30000" dirty="0"/>
            <a:t>1,3,4</a:t>
          </a:r>
          <a:endParaRPr lang="en-US" sz="1600" b="0" dirty="0"/>
        </a:p>
      </dgm:t>
    </dgm:pt>
    <dgm:pt modelId="{A270A389-7F7C-43F6-9E50-9315559C0603}" type="parTrans" cxnId="{71C492DA-2CBA-4BD6-8EF9-A136ADFC54CF}">
      <dgm:prSet/>
      <dgm:spPr/>
      <dgm:t>
        <a:bodyPr/>
        <a:lstStyle/>
        <a:p>
          <a:endParaRPr lang="en-US"/>
        </a:p>
      </dgm:t>
    </dgm:pt>
    <dgm:pt modelId="{AAD9E848-1010-4087-8802-C86006ABBF8A}" type="sibTrans" cxnId="{71C492DA-2CBA-4BD6-8EF9-A136ADFC54CF}">
      <dgm:prSet/>
      <dgm:spPr/>
      <dgm:t>
        <a:bodyPr/>
        <a:lstStyle/>
        <a:p>
          <a:endParaRPr lang="en-US"/>
        </a:p>
      </dgm:t>
    </dgm:pt>
    <dgm:pt modelId="{83964527-697E-48F4-B36A-0953ABC1E570}">
      <dgm:prSet custT="1"/>
      <dgm:spPr>
        <a:solidFill>
          <a:srgbClr val="1A75BC"/>
        </a:solidFill>
      </dgm:spPr>
      <dgm:t>
        <a:bodyPr/>
        <a:lstStyle/>
        <a:p>
          <a:pPr>
            <a:buNone/>
          </a:pPr>
          <a:r>
            <a:rPr lang="en-US" sz="2000" dirty="0"/>
            <a:t>↑ Toxic Metabolites</a:t>
          </a:r>
        </a:p>
      </dgm:t>
    </dgm:pt>
    <dgm:pt modelId="{37EB1A74-559B-40C3-BEAA-8C2AF0655E3F}" type="parTrans" cxnId="{B6C00DA1-216E-422C-B438-6EC69145E9A4}">
      <dgm:prSet/>
      <dgm:spPr/>
      <dgm:t>
        <a:bodyPr/>
        <a:lstStyle/>
        <a:p>
          <a:endParaRPr lang="en-US"/>
        </a:p>
      </dgm:t>
    </dgm:pt>
    <dgm:pt modelId="{E60528E3-19CA-4389-B62D-F6A048F6A85A}" type="sibTrans" cxnId="{B6C00DA1-216E-422C-B438-6EC69145E9A4}">
      <dgm:prSet/>
      <dgm:spPr/>
      <dgm:t>
        <a:bodyPr/>
        <a:lstStyle/>
        <a:p>
          <a:endParaRPr lang="en-US"/>
        </a:p>
      </dgm:t>
    </dgm:pt>
    <dgm:pt modelId="{D593E05A-9F95-4AFD-9D57-3C20EC9ABA36}">
      <dgm:prSet custT="1"/>
      <dgm:spPr>
        <a:solidFill>
          <a:srgbClr val="D3D9EC"/>
        </a:solidFill>
        <a:ln>
          <a:solidFill>
            <a:srgbClr val="D3D9EC"/>
          </a:solidFill>
        </a:ln>
      </dgm:spPr>
      <dgm:t>
        <a:bodyPr/>
        <a:lstStyle/>
        <a:p>
          <a:r>
            <a:rPr lang="en-US" sz="1600" b="0" dirty="0"/>
            <a:t>Reduced Energy Production</a:t>
          </a:r>
          <a:r>
            <a:rPr lang="en-US" sz="1600" b="0" baseline="30000" dirty="0"/>
            <a:t>1,5-8</a:t>
          </a:r>
          <a:endParaRPr lang="en-US" sz="1600" b="0" dirty="0"/>
        </a:p>
      </dgm:t>
    </dgm:pt>
    <dgm:pt modelId="{4C340379-1DCF-4056-8EF5-49C0CE309F80}" type="parTrans" cxnId="{5A72C646-2842-405C-BF33-001DBBA497CB}">
      <dgm:prSet/>
      <dgm:spPr/>
      <dgm:t>
        <a:bodyPr/>
        <a:lstStyle/>
        <a:p>
          <a:endParaRPr lang="en-US"/>
        </a:p>
      </dgm:t>
    </dgm:pt>
    <dgm:pt modelId="{800460B9-B248-4CE7-AC9A-2485AAD5B2D5}" type="sibTrans" cxnId="{5A72C646-2842-405C-BF33-001DBBA497CB}">
      <dgm:prSet/>
      <dgm:spPr/>
      <dgm:t>
        <a:bodyPr/>
        <a:lstStyle/>
        <a:p>
          <a:endParaRPr lang="en-US"/>
        </a:p>
      </dgm:t>
    </dgm:pt>
    <dgm:pt modelId="{6B23666D-4535-4C95-A749-E089AFAED4DC}">
      <dgm:prSet custT="1"/>
      <dgm:spPr>
        <a:solidFill>
          <a:srgbClr val="1A75BC"/>
        </a:solidFill>
      </dgm:spPr>
      <dgm:t>
        <a:bodyPr/>
        <a:lstStyle/>
        <a:p>
          <a:pPr>
            <a:buNone/>
          </a:pPr>
          <a:r>
            <a:rPr lang="en-US" sz="1800" dirty="0"/>
            <a:t>↓ Gluconeogenesis</a:t>
          </a:r>
        </a:p>
      </dgm:t>
    </dgm:pt>
    <dgm:pt modelId="{898D03DA-5907-4B2B-97EE-F685B9C52977}" type="parTrans" cxnId="{16D0DFEC-EC4F-4211-809C-D48D732C295E}">
      <dgm:prSet/>
      <dgm:spPr/>
      <dgm:t>
        <a:bodyPr/>
        <a:lstStyle/>
        <a:p>
          <a:endParaRPr lang="en-US"/>
        </a:p>
      </dgm:t>
    </dgm:pt>
    <dgm:pt modelId="{CF2333AB-029F-4775-82D6-95C9E3EF5E86}" type="sibTrans" cxnId="{16D0DFEC-EC4F-4211-809C-D48D732C295E}">
      <dgm:prSet/>
      <dgm:spPr/>
      <dgm:t>
        <a:bodyPr/>
        <a:lstStyle/>
        <a:p>
          <a:endParaRPr lang="en-US"/>
        </a:p>
      </dgm:t>
    </dgm:pt>
    <dgm:pt modelId="{C6CA65D0-8041-4775-8E7A-6E35445BC6AE}">
      <dgm:prSet custT="1"/>
      <dgm:spPr>
        <a:solidFill>
          <a:srgbClr val="1A75BC"/>
        </a:solidFill>
      </dgm:spPr>
      <dgm:t>
        <a:bodyPr/>
        <a:lstStyle/>
        <a:p>
          <a:pPr>
            <a:buNone/>
          </a:pPr>
          <a:r>
            <a:rPr lang="en-US" sz="2000" dirty="0"/>
            <a:t>↓ Lipogenesis</a:t>
          </a:r>
        </a:p>
      </dgm:t>
    </dgm:pt>
    <dgm:pt modelId="{CF29D9A8-4E37-4E09-BDEC-C09DA10B0F5E}" type="parTrans" cxnId="{A268DAB1-0BA3-4231-93DF-D1B95036F502}">
      <dgm:prSet/>
      <dgm:spPr/>
      <dgm:t>
        <a:bodyPr/>
        <a:lstStyle/>
        <a:p>
          <a:endParaRPr lang="en-US"/>
        </a:p>
      </dgm:t>
    </dgm:pt>
    <dgm:pt modelId="{5D17D20A-5139-4FCE-8673-91E104F0EFE2}" type="sibTrans" cxnId="{A268DAB1-0BA3-4231-93DF-D1B95036F502}">
      <dgm:prSet/>
      <dgm:spPr/>
      <dgm:t>
        <a:bodyPr/>
        <a:lstStyle/>
        <a:p>
          <a:endParaRPr lang="en-US"/>
        </a:p>
      </dgm:t>
    </dgm:pt>
    <dgm:pt modelId="{7111DC92-5F6C-4924-8B1A-48B5896212F2}">
      <dgm:prSet custT="1"/>
      <dgm:spPr>
        <a:solidFill>
          <a:srgbClr val="1A75BC"/>
        </a:solidFill>
      </dgm:spPr>
      <dgm:t>
        <a:bodyPr/>
        <a:lstStyle/>
        <a:p>
          <a:pPr>
            <a:buNone/>
          </a:pPr>
          <a:r>
            <a:rPr lang="en-US" sz="2000" dirty="0"/>
            <a:t>↓ TCA Cycle Substrates</a:t>
          </a:r>
          <a:endParaRPr lang="en-US" sz="1600" dirty="0"/>
        </a:p>
      </dgm:t>
    </dgm:pt>
    <dgm:pt modelId="{3B9B11CD-A5C7-443A-9B8C-D1A3B055033E}" type="sibTrans" cxnId="{D30FBAC8-B39A-41FF-B83D-FDCC48D35D6E}">
      <dgm:prSet/>
      <dgm:spPr/>
      <dgm:t>
        <a:bodyPr/>
        <a:lstStyle/>
        <a:p>
          <a:endParaRPr lang="en-US"/>
        </a:p>
      </dgm:t>
    </dgm:pt>
    <dgm:pt modelId="{807CFF86-D569-4D7C-A2E3-4B79453D2FDD}" type="parTrans" cxnId="{D30FBAC8-B39A-41FF-B83D-FDCC48D35D6E}">
      <dgm:prSet/>
      <dgm:spPr/>
      <dgm:t>
        <a:bodyPr/>
        <a:lstStyle/>
        <a:p>
          <a:endParaRPr lang="en-US"/>
        </a:p>
      </dgm:t>
    </dgm:pt>
    <dgm:pt modelId="{3E64298E-E973-4F22-8B99-E09D9026950E}" type="pres">
      <dgm:prSet presAssocID="{218D789C-2B9E-43DE-B29F-23ACADE458B4}" presName="theList" presStyleCnt="0">
        <dgm:presLayoutVars>
          <dgm:dir/>
          <dgm:animLvl val="lvl"/>
          <dgm:resizeHandles val="exact"/>
        </dgm:presLayoutVars>
      </dgm:prSet>
      <dgm:spPr/>
    </dgm:pt>
    <dgm:pt modelId="{D879FBFE-742C-4733-9E14-1BED16785327}" type="pres">
      <dgm:prSet presAssocID="{32240FC5-1C1C-4F18-A0F9-A255F66343E4}" presName="compNode" presStyleCnt="0"/>
      <dgm:spPr/>
    </dgm:pt>
    <dgm:pt modelId="{2A042AB6-6A1F-40CE-8445-1A76CA7E9DA9}" type="pres">
      <dgm:prSet presAssocID="{32240FC5-1C1C-4F18-A0F9-A255F66343E4}" presName="aNode" presStyleLbl="bgShp" presStyleIdx="0" presStyleCnt="3"/>
      <dgm:spPr/>
    </dgm:pt>
    <dgm:pt modelId="{AFB4DDE0-FE2C-486E-ADAB-373E7D7419EE}" type="pres">
      <dgm:prSet presAssocID="{32240FC5-1C1C-4F18-A0F9-A255F66343E4}" presName="textNode" presStyleLbl="bgShp" presStyleIdx="0" presStyleCnt="3"/>
      <dgm:spPr/>
    </dgm:pt>
    <dgm:pt modelId="{47863B62-5BC4-48E1-94C9-514A9B8DF9FC}" type="pres">
      <dgm:prSet presAssocID="{32240FC5-1C1C-4F18-A0F9-A255F66343E4}" presName="compChildNode" presStyleCnt="0"/>
      <dgm:spPr/>
    </dgm:pt>
    <dgm:pt modelId="{39EB8AFE-25E4-4412-86B1-3814CDF6B5F3}" type="pres">
      <dgm:prSet presAssocID="{32240FC5-1C1C-4F18-A0F9-A255F66343E4}" presName="theInnerList" presStyleCnt="0"/>
      <dgm:spPr/>
    </dgm:pt>
    <dgm:pt modelId="{93E32B96-8E7F-4515-8970-2223C6CBE2E9}" type="pres">
      <dgm:prSet presAssocID="{D068ED76-8A24-492E-BEB6-C5096E97C225}" presName="childNode" presStyleLbl="node1" presStyleIdx="0" presStyleCnt="6">
        <dgm:presLayoutVars>
          <dgm:bulletEnabled val="1"/>
        </dgm:presLayoutVars>
      </dgm:prSet>
      <dgm:spPr/>
    </dgm:pt>
    <dgm:pt modelId="{692E2F11-9DFB-4544-ACBF-22A05B478504}" type="pres">
      <dgm:prSet presAssocID="{D068ED76-8A24-492E-BEB6-C5096E97C225}" presName="aSpace2" presStyleCnt="0"/>
      <dgm:spPr/>
    </dgm:pt>
    <dgm:pt modelId="{FAFE71DE-C891-49D9-8913-609E000694E5}" type="pres">
      <dgm:prSet presAssocID="{9F62B0D8-FB11-44AD-A127-D4BB7F5821C2}" presName="childNode" presStyleLbl="node1" presStyleIdx="1" presStyleCnt="6">
        <dgm:presLayoutVars>
          <dgm:bulletEnabled val="1"/>
        </dgm:presLayoutVars>
      </dgm:prSet>
      <dgm:spPr/>
    </dgm:pt>
    <dgm:pt modelId="{60F79D46-22DF-4C3E-9E87-A3DC66560D9E}" type="pres">
      <dgm:prSet presAssocID="{32240FC5-1C1C-4F18-A0F9-A255F66343E4}" presName="aSpace" presStyleCnt="0"/>
      <dgm:spPr/>
    </dgm:pt>
    <dgm:pt modelId="{8A3118FE-422C-44B9-AD29-5B7AD3D73100}" type="pres">
      <dgm:prSet presAssocID="{39DEC1DB-2C61-4D78-9924-141D9401AAD0}" presName="compNode" presStyleCnt="0"/>
      <dgm:spPr/>
    </dgm:pt>
    <dgm:pt modelId="{14E86174-009D-4B2A-A850-976ADA7446CA}" type="pres">
      <dgm:prSet presAssocID="{39DEC1DB-2C61-4D78-9924-141D9401AAD0}" presName="aNode" presStyleLbl="bgShp" presStyleIdx="1" presStyleCnt="3"/>
      <dgm:spPr/>
    </dgm:pt>
    <dgm:pt modelId="{D8B965BA-ACB7-4B90-9544-32B6AD59DC8B}" type="pres">
      <dgm:prSet presAssocID="{39DEC1DB-2C61-4D78-9924-141D9401AAD0}" presName="textNode" presStyleLbl="bgShp" presStyleIdx="1" presStyleCnt="3"/>
      <dgm:spPr/>
    </dgm:pt>
    <dgm:pt modelId="{92562C8A-8BDC-48AB-9750-9D452558BBA0}" type="pres">
      <dgm:prSet presAssocID="{39DEC1DB-2C61-4D78-9924-141D9401AAD0}" presName="compChildNode" presStyleCnt="0"/>
      <dgm:spPr/>
    </dgm:pt>
    <dgm:pt modelId="{9E889856-F86E-49B0-BD96-845DCA63AD3B}" type="pres">
      <dgm:prSet presAssocID="{39DEC1DB-2C61-4D78-9924-141D9401AAD0}" presName="theInnerList" presStyleCnt="0"/>
      <dgm:spPr/>
    </dgm:pt>
    <dgm:pt modelId="{20E29D85-F389-447E-9255-A82DE93F80C7}" type="pres">
      <dgm:prSet presAssocID="{83964527-697E-48F4-B36A-0953ABC1E570}" presName="childNode" presStyleLbl="node1" presStyleIdx="2" presStyleCnt="6">
        <dgm:presLayoutVars>
          <dgm:bulletEnabled val="1"/>
        </dgm:presLayoutVars>
      </dgm:prSet>
      <dgm:spPr/>
    </dgm:pt>
    <dgm:pt modelId="{5CE72798-C3E7-485B-B1EF-0BB47FEA6436}" type="pres">
      <dgm:prSet presAssocID="{83964527-697E-48F4-B36A-0953ABC1E570}" presName="aSpace2" presStyleCnt="0"/>
      <dgm:spPr/>
    </dgm:pt>
    <dgm:pt modelId="{BF72ABF5-1D8D-4C59-A7CC-D44BF6F544DB}" type="pres">
      <dgm:prSet presAssocID="{7111DC92-5F6C-4924-8B1A-48B5896212F2}" presName="childNode" presStyleLbl="node1" presStyleIdx="3" presStyleCnt="6">
        <dgm:presLayoutVars>
          <dgm:bulletEnabled val="1"/>
        </dgm:presLayoutVars>
      </dgm:prSet>
      <dgm:spPr/>
    </dgm:pt>
    <dgm:pt modelId="{F8A8A39C-6706-4ED1-9120-485C501D8CD1}" type="pres">
      <dgm:prSet presAssocID="{39DEC1DB-2C61-4D78-9924-141D9401AAD0}" presName="aSpace" presStyleCnt="0"/>
      <dgm:spPr/>
    </dgm:pt>
    <dgm:pt modelId="{420D861C-E138-4DC3-B66A-D8356292A73F}" type="pres">
      <dgm:prSet presAssocID="{D593E05A-9F95-4AFD-9D57-3C20EC9ABA36}" presName="compNode" presStyleCnt="0"/>
      <dgm:spPr/>
    </dgm:pt>
    <dgm:pt modelId="{A0B47558-294C-4A0C-A9DE-8E72C5D3F77F}" type="pres">
      <dgm:prSet presAssocID="{D593E05A-9F95-4AFD-9D57-3C20EC9ABA36}" presName="aNode" presStyleLbl="bgShp" presStyleIdx="2" presStyleCnt="3"/>
      <dgm:spPr/>
    </dgm:pt>
    <dgm:pt modelId="{071DA908-8E58-46B6-A837-0A41DAEAEDA1}" type="pres">
      <dgm:prSet presAssocID="{D593E05A-9F95-4AFD-9D57-3C20EC9ABA36}" presName="textNode" presStyleLbl="bgShp" presStyleIdx="2" presStyleCnt="3"/>
      <dgm:spPr/>
    </dgm:pt>
    <dgm:pt modelId="{6C72C00A-56BB-4BEC-94E7-21564F30E9ED}" type="pres">
      <dgm:prSet presAssocID="{D593E05A-9F95-4AFD-9D57-3C20EC9ABA36}" presName="compChildNode" presStyleCnt="0"/>
      <dgm:spPr/>
    </dgm:pt>
    <dgm:pt modelId="{608B4497-688A-4214-B8A3-5B3F0483D66A}" type="pres">
      <dgm:prSet presAssocID="{D593E05A-9F95-4AFD-9D57-3C20EC9ABA36}" presName="theInnerList" presStyleCnt="0"/>
      <dgm:spPr/>
    </dgm:pt>
    <dgm:pt modelId="{DDDA1DFE-C795-451B-A7B5-96F34BE9FA1B}" type="pres">
      <dgm:prSet presAssocID="{6B23666D-4535-4C95-A749-E089AFAED4DC}" presName="childNode" presStyleLbl="node1" presStyleIdx="4" presStyleCnt="6">
        <dgm:presLayoutVars>
          <dgm:bulletEnabled val="1"/>
        </dgm:presLayoutVars>
      </dgm:prSet>
      <dgm:spPr/>
    </dgm:pt>
    <dgm:pt modelId="{68F514DE-6218-42C3-810A-F525F6D618B2}" type="pres">
      <dgm:prSet presAssocID="{6B23666D-4535-4C95-A749-E089AFAED4DC}" presName="aSpace2" presStyleCnt="0"/>
      <dgm:spPr/>
    </dgm:pt>
    <dgm:pt modelId="{5B69A033-AFC5-4D3B-9CE6-5B9C2D6E9CDD}" type="pres">
      <dgm:prSet presAssocID="{C6CA65D0-8041-4775-8E7A-6E35445BC6AE}" presName="childNode" presStyleLbl="node1" presStyleIdx="5" presStyleCnt="6">
        <dgm:presLayoutVars>
          <dgm:bulletEnabled val="1"/>
        </dgm:presLayoutVars>
      </dgm:prSet>
      <dgm:spPr/>
    </dgm:pt>
  </dgm:ptLst>
  <dgm:cxnLst>
    <dgm:cxn modelId="{9576A507-2EF3-4447-AC9B-6DC2828FF216}" type="presOf" srcId="{D593E05A-9F95-4AFD-9D57-3C20EC9ABA36}" destId="{071DA908-8E58-46B6-A837-0A41DAEAEDA1}" srcOrd="1" destOrd="0" presId="urn:microsoft.com/office/officeart/2005/8/layout/lProcess2"/>
    <dgm:cxn modelId="{C286D227-BEB5-4D44-A67E-F0294E334388}" type="presOf" srcId="{9F62B0D8-FB11-44AD-A127-D4BB7F5821C2}" destId="{FAFE71DE-C891-49D9-8913-609E000694E5}" srcOrd="0" destOrd="0" presId="urn:microsoft.com/office/officeart/2005/8/layout/lProcess2"/>
    <dgm:cxn modelId="{B801C437-BD20-4FCD-ACD2-D27AF1701B6A}" type="presOf" srcId="{D068ED76-8A24-492E-BEB6-C5096E97C225}" destId="{93E32B96-8E7F-4515-8970-2223C6CBE2E9}" srcOrd="0" destOrd="0" presId="urn:microsoft.com/office/officeart/2005/8/layout/lProcess2"/>
    <dgm:cxn modelId="{2576FA5B-BB31-470F-9EED-A66BC335E230}" type="presOf" srcId="{83964527-697E-48F4-B36A-0953ABC1E570}" destId="{20E29D85-F389-447E-9255-A82DE93F80C7}" srcOrd="0" destOrd="0" presId="urn:microsoft.com/office/officeart/2005/8/layout/lProcess2"/>
    <dgm:cxn modelId="{23543A62-8DF6-4976-9F75-870F2F3AA8EE}" type="presOf" srcId="{32240FC5-1C1C-4F18-A0F9-A255F66343E4}" destId="{AFB4DDE0-FE2C-486E-ADAB-373E7D7419EE}" srcOrd="1" destOrd="0" presId="urn:microsoft.com/office/officeart/2005/8/layout/lProcess2"/>
    <dgm:cxn modelId="{5A72C646-2842-405C-BF33-001DBBA497CB}" srcId="{218D789C-2B9E-43DE-B29F-23ACADE458B4}" destId="{D593E05A-9F95-4AFD-9D57-3C20EC9ABA36}" srcOrd="2" destOrd="0" parTransId="{4C340379-1DCF-4056-8EF5-49C0CE309F80}" sibTransId="{800460B9-B248-4CE7-AC9A-2485AAD5B2D5}"/>
    <dgm:cxn modelId="{FDE9AF47-FBF3-4969-95E0-831FE5EFF874}" type="presOf" srcId="{D593E05A-9F95-4AFD-9D57-3C20EC9ABA36}" destId="{A0B47558-294C-4A0C-A9DE-8E72C5D3F77F}" srcOrd="0" destOrd="0" presId="urn:microsoft.com/office/officeart/2005/8/layout/lProcess2"/>
    <dgm:cxn modelId="{226BDC56-B2ED-4C15-8F46-84E2E63159C8}" type="presOf" srcId="{39DEC1DB-2C61-4D78-9924-141D9401AAD0}" destId="{D8B965BA-ACB7-4B90-9544-32B6AD59DC8B}" srcOrd="1" destOrd="0" presId="urn:microsoft.com/office/officeart/2005/8/layout/lProcess2"/>
    <dgm:cxn modelId="{09280084-DEAF-4D2A-982F-DE29E20EE27F}" srcId="{218D789C-2B9E-43DE-B29F-23ACADE458B4}" destId="{32240FC5-1C1C-4F18-A0F9-A255F66343E4}" srcOrd="0" destOrd="0" parTransId="{B0AC2A8E-37F8-48BE-9751-D3A129FCDE79}" sibTransId="{15D040A1-5295-48B5-8D5C-5850BA2E02E0}"/>
    <dgm:cxn modelId="{AAEF2688-3A9E-4B12-AD83-CD1E5D0B4C98}" srcId="{32240FC5-1C1C-4F18-A0F9-A255F66343E4}" destId="{D068ED76-8A24-492E-BEB6-C5096E97C225}" srcOrd="0" destOrd="0" parTransId="{150CAE1A-B20D-4E66-BB22-3B2EA7CEAEA4}" sibTransId="{313C1841-EB43-48D3-A480-CA0400A7BAEB}"/>
    <dgm:cxn modelId="{F7B48589-EAED-4F81-9A9C-11EF361C77B5}" type="presOf" srcId="{32240FC5-1C1C-4F18-A0F9-A255F66343E4}" destId="{2A042AB6-6A1F-40CE-8445-1A76CA7E9DA9}" srcOrd="0" destOrd="0" presId="urn:microsoft.com/office/officeart/2005/8/layout/lProcess2"/>
    <dgm:cxn modelId="{B6C00DA1-216E-422C-B438-6EC69145E9A4}" srcId="{39DEC1DB-2C61-4D78-9924-141D9401AAD0}" destId="{83964527-697E-48F4-B36A-0953ABC1E570}" srcOrd="0" destOrd="0" parTransId="{37EB1A74-559B-40C3-BEAA-8C2AF0655E3F}" sibTransId="{E60528E3-19CA-4389-B62D-F6A048F6A85A}"/>
    <dgm:cxn modelId="{9A5B1DA8-9970-4C3D-B1D9-9214871D9BA7}" type="presOf" srcId="{6B23666D-4535-4C95-A749-E089AFAED4DC}" destId="{DDDA1DFE-C795-451B-A7B5-96F34BE9FA1B}" srcOrd="0" destOrd="0" presId="urn:microsoft.com/office/officeart/2005/8/layout/lProcess2"/>
    <dgm:cxn modelId="{A268DAB1-0BA3-4231-93DF-D1B95036F502}" srcId="{D593E05A-9F95-4AFD-9D57-3C20EC9ABA36}" destId="{C6CA65D0-8041-4775-8E7A-6E35445BC6AE}" srcOrd="1" destOrd="0" parTransId="{CF29D9A8-4E37-4E09-BDEC-C09DA10B0F5E}" sibTransId="{5D17D20A-5139-4FCE-8673-91E104F0EFE2}"/>
    <dgm:cxn modelId="{95CD22B5-6797-4DDF-A16A-9FBAEBE1FCC2}" type="presOf" srcId="{7111DC92-5F6C-4924-8B1A-48B5896212F2}" destId="{BF72ABF5-1D8D-4C59-A7CC-D44BF6F544DB}" srcOrd="0" destOrd="0" presId="urn:microsoft.com/office/officeart/2005/8/layout/lProcess2"/>
    <dgm:cxn modelId="{9D45EFBD-8E65-48CF-8A4E-C5BBB9871F5D}" type="presOf" srcId="{218D789C-2B9E-43DE-B29F-23ACADE458B4}" destId="{3E64298E-E973-4F22-8B99-E09D9026950E}" srcOrd="0" destOrd="0" presId="urn:microsoft.com/office/officeart/2005/8/layout/lProcess2"/>
    <dgm:cxn modelId="{D30FBAC8-B39A-41FF-B83D-FDCC48D35D6E}" srcId="{39DEC1DB-2C61-4D78-9924-141D9401AAD0}" destId="{7111DC92-5F6C-4924-8B1A-48B5896212F2}" srcOrd="1" destOrd="0" parTransId="{807CFF86-D569-4D7C-A2E3-4B79453D2FDD}" sibTransId="{3B9B11CD-A5C7-443A-9B8C-D1A3B055033E}"/>
    <dgm:cxn modelId="{71C492DA-2CBA-4BD6-8EF9-A136ADFC54CF}" srcId="{218D789C-2B9E-43DE-B29F-23ACADE458B4}" destId="{39DEC1DB-2C61-4D78-9924-141D9401AAD0}" srcOrd="1" destOrd="0" parTransId="{A270A389-7F7C-43F6-9E50-9315559C0603}" sibTransId="{AAD9E848-1010-4087-8802-C86006ABBF8A}"/>
    <dgm:cxn modelId="{491FCCE5-8401-4CBF-B2FB-3ED301FC6AF7}" type="presOf" srcId="{C6CA65D0-8041-4775-8E7A-6E35445BC6AE}" destId="{5B69A033-AFC5-4D3B-9CE6-5B9C2D6E9CDD}" srcOrd="0" destOrd="0" presId="urn:microsoft.com/office/officeart/2005/8/layout/lProcess2"/>
    <dgm:cxn modelId="{16D0DFEC-EC4F-4211-809C-D48D732C295E}" srcId="{D593E05A-9F95-4AFD-9D57-3C20EC9ABA36}" destId="{6B23666D-4535-4C95-A749-E089AFAED4DC}" srcOrd="0" destOrd="0" parTransId="{898D03DA-5907-4B2B-97EE-F685B9C52977}" sibTransId="{CF2333AB-029F-4775-82D6-95C9E3EF5E86}"/>
    <dgm:cxn modelId="{241CF0F7-E7D9-4B16-B729-CDB78FED3685}" srcId="{32240FC5-1C1C-4F18-A0F9-A255F66343E4}" destId="{9F62B0D8-FB11-44AD-A127-D4BB7F5821C2}" srcOrd="1" destOrd="0" parTransId="{3A4ACC68-EF8D-4F9D-BA11-F79862A697C2}" sibTransId="{04E577D6-654D-4850-89DD-5437E056CF0B}"/>
    <dgm:cxn modelId="{11B927F8-A7A8-4342-9BBC-D8B51AA8C251}" type="presOf" srcId="{39DEC1DB-2C61-4D78-9924-141D9401AAD0}" destId="{14E86174-009D-4B2A-A850-976ADA7446CA}" srcOrd="0" destOrd="0" presId="urn:microsoft.com/office/officeart/2005/8/layout/lProcess2"/>
    <dgm:cxn modelId="{82973A5A-6F0D-4C79-ADB1-6B5528613F3F}" type="presParOf" srcId="{3E64298E-E973-4F22-8B99-E09D9026950E}" destId="{D879FBFE-742C-4733-9E14-1BED16785327}" srcOrd="0" destOrd="0" presId="urn:microsoft.com/office/officeart/2005/8/layout/lProcess2"/>
    <dgm:cxn modelId="{52B6F5FB-3DBE-4690-9F5C-49EFA9871D9F}" type="presParOf" srcId="{D879FBFE-742C-4733-9E14-1BED16785327}" destId="{2A042AB6-6A1F-40CE-8445-1A76CA7E9DA9}" srcOrd="0" destOrd="0" presId="urn:microsoft.com/office/officeart/2005/8/layout/lProcess2"/>
    <dgm:cxn modelId="{9F95067F-A7C8-4ED9-AC69-84D0A90EF220}" type="presParOf" srcId="{D879FBFE-742C-4733-9E14-1BED16785327}" destId="{AFB4DDE0-FE2C-486E-ADAB-373E7D7419EE}" srcOrd="1" destOrd="0" presId="urn:microsoft.com/office/officeart/2005/8/layout/lProcess2"/>
    <dgm:cxn modelId="{0D80C2F2-9B6F-4032-9A58-F46A1037DB0A}" type="presParOf" srcId="{D879FBFE-742C-4733-9E14-1BED16785327}" destId="{47863B62-5BC4-48E1-94C9-514A9B8DF9FC}" srcOrd="2" destOrd="0" presId="urn:microsoft.com/office/officeart/2005/8/layout/lProcess2"/>
    <dgm:cxn modelId="{C262981B-769B-47CB-85A3-C48E9751FD1F}" type="presParOf" srcId="{47863B62-5BC4-48E1-94C9-514A9B8DF9FC}" destId="{39EB8AFE-25E4-4412-86B1-3814CDF6B5F3}" srcOrd="0" destOrd="0" presId="urn:microsoft.com/office/officeart/2005/8/layout/lProcess2"/>
    <dgm:cxn modelId="{CAB9FECD-CE6C-4EF0-9F4C-66F9BEEBF3B1}" type="presParOf" srcId="{39EB8AFE-25E4-4412-86B1-3814CDF6B5F3}" destId="{93E32B96-8E7F-4515-8970-2223C6CBE2E9}" srcOrd="0" destOrd="0" presId="urn:microsoft.com/office/officeart/2005/8/layout/lProcess2"/>
    <dgm:cxn modelId="{9206C0E8-229D-4065-863D-FA96527BF2B9}" type="presParOf" srcId="{39EB8AFE-25E4-4412-86B1-3814CDF6B5F3}" destId="{692E2F11-9DFB-4544-ACBF-22A05B478504}" srcOrd="1" destOrd="0" presId="urn:microsoft.com/office/officeart/2005/8/layout/lProcess2"/>
    <dgm:cxn modelId="{7358F823-3B4B-43F6-88F0-297C6F399C65}" type="presParOf" srcId="{39EB8AFE-25E4-4412-86B1-3814CDF6B5F3}" destId="{FAFE71DE-C891-49D9-8913-609E000694E5}" srcOrd="2" destOrd="0" presId="urn:microsoft.com/office/officeart/2005/8/layout/lProcess2"/>
    <dgm:cxn modelId="{F9005EFC-0E0B-4BD7-9C05-B8A91A9B1BF3}" type="presParOf" srcId="{3E64298E-E973-4F22-8B99-E09D9026950E}" destId="{60F79D46-22DF-4C3E-9E87-A3DC66560D9E}" srcOrd="1" destOrd="0" presId="urn:microsoft.com/office/officeart/2005/8/layout/lProcess2"/>
    <dgm:cxn modelId="{F664C135-F20F-4EAB-BB3F-1653968C78B7}" type="presParOf" srcId="{3E64298E-E973-4F22-8B99-E09D9026950E}" destId="{8A3118FE-422C-44B9-AD29-5B7AD3D73100}" srcOrd="2" destOrd="0" presId="urn:microsoft.com/office/officeart/2005/8/layout/lProcess2"/>
    <dgm:cxn modelId="{A0BD54B7-6D6A-4183-AD2B-98EC1027CA69}" type="presParOf" srcId="{8A3118FE-422C-44B9-AD29-5B7AD3D73100}" destId="{14E86174-009D-4B2A-A850-976ADA7446CA}" srcOrd="0" destOrd="0" presId="urn:microsoft.com/office/officeart/2005/8/layout/lProcess2"/>
    <dgm:cxn modelId="{45415646-8DD3-4BB4-A09C-81471BBF0B18}" type="presParOf" srcId="{8A3118FE-422C-44B9-AD29-5B7AD3D73100}" destId="{D8B965BA-ACB7-4B90-9544-32B6AD59DC8B}" srcOrd="1" destOrd="0" presId="urn:microsoft.com/office/officeart/2005/8/layout/lProcess2"/>
    <dgm:cxn modelId="{2AD52F31-0AD9-4F09-BFEA-6556076B7B18}" type="presParOf" srcId="{8A3118FE-422C-44B9-AD29-5B7AD3D73100}" destId="{92562C8A-8BDC-48AB-9750-9D452558BBA0}" srcOrd="2" destOrd="0" presId="urn:microsoft.com/office/officeart/2005/8/layout/lProcess2"/>
    <dgm:cxn modelId="{6A43079E-2025-4E4A-94F6-A348D7DA4749}" type="presParOf" srcId="{92562C8A-8BDC-48AB-9750-9D452558BBA0}" destId="{9E889856-F86E-49B0-BD96-845DCA63AD3B}" srcOrd="0" destOrd="0" presId="urn:microsoft.com/office/officeart/2005/8/layout/lProcess2"/>
    <dgm:cxn modelId="{CFF3B419-712C-47D0-88E1-6417EF29300B}" type="presParOf" srcId="{9E889856-F86E-49B0-BD96-845DCA63AD3B}" destId="{20E29D85-F389-447E-9255-A82DE93F80C7}" srcOrd="0" destOrd="0" presId="urn:microsoft.com/office/officeart/2005/8/layout/lProcess2"/>
    <dgm:cxn modelId="{74A69DED-CCCB-40C3-A22D-C053856DDA3E}" type="presParOf" srcId="{9E889856-F86E-49B0-BD96-845DCA63AD3B}" destId="{5CE72798-C3E7-485B-B1EF-0BB47FEA6436}" srcOrd="1" destOrd="0" presId="urn:microsoft.com/office/officeart/2005/8/layout/lProcess2"/>
    <dgm:cxn modelId="{E860FB0D-8FD9-47E6-9768-0B9113A46A53}" type="presParOf" srcId="{9E889856-F86E-49B0-BD96-845DCA63AD3B}" destId="{BF72ABF5-1D8D-4C59-A7CC-D44BF6F544DB}" srcOrd="2" destOrd="0" presId="urn:microsoft.com/office/officeart/2005/8/layout/lProcess2"/>
    <dgm:cxn modelId="{35035251-8B51-4F10-B07A-902091D0BB34}" type="presParOf" srcId="{3E64298E-E973-4F22-8B99-E09D9026950E}" destId="{F8A8A39C-6706-4ED1-9120-485C501D8CD1}" srcOrd="3" destOrd="0" presId="urn:microsoft.com/office/officeart/2005/8/layout/lProcess2"/>
    <dgm:cxn modelId="{1B86C47A-7831-4949-B07F-A7045C44BB1B}" type="presParOf" srcId="{3E64298E-E973-4F22-8B99-E09D9026950E}" destId="{420D861C-E138-4DC3-B66A-D8356292A73F}" srcOrd="4" destOrd="0" presId="urn:microsoft.com/office/officeart/2005/8/layout/lProcess2"/>
    <dgm:cxn modelId="{BB41A1A6-7B50-4EA3-89D4-A537BDB94A63}" type="presParOf" srcId="{420D861C-E138-4DC3-B66A-D8356292A73F}" destId="{A0B47558-294C-4A0C-A9DE-8E72C5D3F77F}" srcOrd="0" destOrd="0" presId="urn:microsoft.com/office/officeart/2005/8/layout/lProcess2"/>
    <dgm:cxn modelId="{B00D4C5B-8C57-4562-BDC3-FB4DEEEAE5C3}" type="presParOf" srcId="{420D861C-E138-4DC3-B66A-D8356292A73F}" destId="{071DA908-8E58-46B6-A837-0A41DAEAEDA1}" srcOrd="1" destOrd="0" presId="urn:microsoft.com/office/officeart/2005/8/layout/lProcess2"/>
    <dgm:cxn modelId="{E1BB2FCE-BAAC-481B-8688-91E0EF7DC3C0}" type="presParOf" srcId="{420D861C-E138-4DC3-B66A-D8356292A73F}" destId="{6C72C00A-56BB-4BEC-94E7-21564F30E9ED}" srcOrd="2" destOrd="0" presId="urn:microsoft.com/office/officeart/2005/8/layout/lProcess2"/>
    <dgm:cxn modelId="{E2F3EBC5-B547-4709-8729-22B513C75453}" type="presParOf" srcId="{6C72C00A-56BB-4BEC-94E7-21564F30E9ED}" destId="{608B4497-688A-4214-B8A3-5B3F0483D66A}" srcOrd="0" destOrd="0" presId="urn:microsoft.com/office/officeart/2005/8/layout/lProcess2"/>
    <dgm:cxn modelId="{022009BD-39D5-4D41-8E50-79AF0036AE0A}" type="presParOf" srcId="{608B4497-688A-4214-B8A3-5B3F0483D66A}" destId="{DDDA1DFE-C795-451B-A7B5-96F34BE9FA1B}" srcOrd="0" destOrd="0" presId="urn:microsoft.com/office/officeart/2005/8/layout/lProcess2"/>
    <dgm:cxn modelId="{11E59114-2EAA-4855-B59E-928F21E665BA}" type="presParOf" srcId="{608B4497-688A-4214-B8A3-5B3F0483D66A}" destId="{68F514DE-6218-42C3-810A-F525F6D618B2}" srcOrd="1" destOrd="0" presId="urn:microsoft.com/office/officeart/2005/8/layout/lProcess2"/>
    <dgm:cxn modelId="{BD63CFAF-17CB-4279-BFA2-1891FCA248A3}" type="presParOf" srcId="{608B4497-688A-4214-B8A3-5B3F0483D66A}" destId="{5B69A033-AFC5-4D3B-9CE6-5B9C2D6E9CD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857C1E-9C34-462B-81FA-2BA63BA985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22748E-BFCF-4912-973E-7E0F4605A796}">
      <dgm:prSet custT="1"/>
      <dgm:spPr>
        <a:solidFill>
          <a:srgbClr val="1A75BC"/>
        </a:solidFill>
      </dgm:spPr>
      <dgm:t>
        <a:bodyPr/>
        <a:lstStyle/>
        <a:p>
          <a:r>
            <a:rPr lang="en-US" sz="2400" b="0" dirty="0"/>
            <a:t>Results</a:t>
          </a:r>
        </a:p>
      </dgm:t>
    </dgm:pt>
    <dgm:pt modelId="{24F40B10-2E3C-4A53-8240-2C768B3B10FC}" type="parTrans" cxnId="{440339FC-4871-4664-920E-47C295FFE928}">
      <dgm:prSet/>
      <dgm:spPr/>
      <dgm:t>
        <a:bodyPr/>
        <a:lstStyle/>
        <a:p>
          <a:endParaRPr lang="en-US"/>
        </a:p>
      </dgm:t>
    </dgm:pt>
    <dgm:pt modelId="{38E0FF3B-7103-418A-BFB6-C68F9032637F}" type="sibTrans" cxnId="{440339FC-4871-4664-920E-47C295FFE928}">
      <dgm:prSet/>
      <dgm:spPr/>
      <dgm:t>
        <a:bodyPr/>
        <a:lstStyle/>
        <a:p>
          <a:endParaRPr lang="en-US"/>
        </a:p>
      </dgm:t>
    </dgm:pt>
    <dgm:pt modelId="{0D937796-35C3-4042-B4D0-25332B848209}">
      <dgm:prSet custT="1"/>
      <dgm:spPr>
        <a:solidFill>
          <a:srgbClr val="D3D9EC">
            <a:alpha val="90000"/>
          </a:srgbClr>
        </a:solidFill>
        <a:ln>
          <a:solidFill>
            <a:srgbClr val="D3D9EC"/>
          </a:solidFill>
        </a:ln>
      </dgm:spPr>
      <dgm:t>
        <a:bodyPr/>
        <a:lstStyle/>
        <a:p>
          <a:r>
            <a:rPr lang="en-US" sz="1700" dirty="0"/>
            <a:t>Left ventricular (LV) ejection fraction </a:t>
          </a:r>
          <a:r>
            <a:rPr lang="en-US" sz="1700" b="0" dirty="0">
              <a:solidFill>
                <a:srgbClr val="FF0000"/>
              </a:solidFill>
            </a:rPr>
            <a:t>increased by 7.4% </a:t>
          </a:r>
          <a:r>
            <a:rPr lang="en-US" sz="1700" dirty="0"/>
            <a:t>(</a:t>
          </a:r>
          <a:r>
            <a:rPr lang="en-US" sz="1700" i="1" dirty="0"/>
            <a:t>P</a:t>
          </a:r>
          <a:r>
            <a:rPr lang="en-US" sz="1700" dirty="0"/>
            <a:t>=0.046) in the C7 group</a:t>
          </a:r>
        </a:p>
      </dgm:t>
    </dgm:pt>
    <dgm:pt modelId="{E943D849-2F41-4091-AA36-6E92A8A965AB}" type="parTrans" cxnId="{14F46E16-D3B2-49CD-822E-E05FCED2B5A1}">
      <dgm:prSet/>
      <dgm:spPr/>
      <dgm:t>
        <a:bodyPr/>
        <a:lstStyle/>
        <a:p>
          <a:endParaRPr lang="en-US"/>
        </a:p>
      </dgm:t>
    </dgm:pt>
    <dgm:pt modelId="{BBD99EFE-184A-408F-98FC-9A4A8A4AF934}" type="sibTrans" cxnId="{14F46E16-D3B2-49CD-822E-E05FCED2B5A1}">
      <dgm:prSet/>
      <dgm:spPr/>
      <dgm:t>
        <a:bodyPr/>
        <a:lstStyle/>
        <a:p>
          <a:endParaRPr lang="en-US"/>
        </a:p>
      </dgm:t>
    </dgm:pt>
    <dgm:pt modelId="{9D4485FE-2A49-4ACB-8DE2-BB560C2F9962}">
      <dgm:prSet custT="1"/>
      <dgm:spPr>
        <a:solidFill>
          <a:srgbClr val="D3D9EC">
            <a:alpha val="90000"/>
          </a:srgbClr>
        </a:solidFill>
        <a:ln>
          <a:solidFill>
            <a:srgbClr val="D3D9EC"/>
          </a:solidFill>
        </a:ln>
      </dgm:spPr>
      <dgm:t>
        <a:bodyPr/>
        <a:lstStyle/>
        <a:p>
          <a:r>
            <a:rPr lang="en-US" sz="1700" dirty="0"/>
            <a:t>LV wall mass decreased by 8% in the C7 group and increased by 15% in the C8 group, with a significant difference in relative change between the groups (95% CI: 64.8—99.0%; </a:t>
          </a:r>
          <a:r>
            <a:rPr lang="en-US" sz="1700" i="1" dirty="0"/>
            <a:t>P</a:t>
          </a:r>
          <a:r>
            <a:rPr lang="en-US" sz="1700" dirty="0"/>
            <a:t>=0.041)</a:t>
          </a:r>
        </a:p>
      </dgm:t>
    </dgm:pt>
    <dgm:pt modelId="{1A53AD9F-6DF7-4FB6-B59E-ADCDF6249A3E}" type="parTrans" cxnId="{350AD156-78B9-4561-9839-31D5BE1A3405}">
      <dgm:prSet/>
      <dgm:spPr/>
      <dgm:t>
        <a:bodyPr/>
        <a:lstStyle/>
        <a:p>
          <a:endParaRPr lang="en-US"/>
        </a:p>
      </dgm:t>
    </dgm:pt>
    <dgm:pt modelId="{B73BB119-8D2E-425D-9E30-F4A690F8FDB0}" type="sibTrans" cxnId="{350AD156-78B9-4561-9839-31D5BE1A3405}">
      <dgm:prSet/>
      <dgm:spPr/>
      <dgm:t>
        <a:bodyPr/>
        <a:lstStyle/>
        <a:p>
          <a:endParaRPr lang="en-US"/>
        </a:p>
      </dgm:t>
    </dgm:pt>
    <dgm:pt modelId="{B4E3F176-0C02-4E71-AFB6-DF2496C88B62}">
      <dgm:prSet custT="1"/>
      <dgm:spPr>
        <a:solidFill>
          <a:srgbClr val="D3D9EC">
            <a:alpha val="90000"/>
          </a:srgbClr>
        </a:solidFill>
        <a:ln>
          <a:solidFill>
            <a:srgbClr val="D3D9EC"/>
          </a:solidFill>
        </a:ln>
      </dgm:spPr>
      <dgm:t>
        <a:bodyPr/>
        <a:lstStyle/>
        <a:p>
          <a:r>
            <a:rPr lang="en-US" sz="1700" dirty="0"/>
            <a:t>No significant differences in total energy expenditure, phosphocreatine recovery, or body composition</a:t>
          </a:r>
        </a:p>
      </dgm:t>
    </dgm:pt>
    <dgm:pt modelId="{D4A3C229-1548-4422-832A-74DF7B4299E4}" type="parTrans" cxnId="{035FE9BC-AD0D-40CC-9DA1-3A017DD25688}">
      <dgm:prSet/>
      <dgm:spPr/>
      <dgm:t>
        <a:bodyPr/>
        <a:lstStyle/>
        <a:p>
          <a:endParaRPr lang="en-US"/>
        </a:p>
      </dgm:t>
    </dgm:pt>
    <dgm:pt modelId="{972AF20B-DB6D-456B-B951-972289AA4DCC}" type="sibTrans" cxnId="{035FE9BC-AD0D-40CC-9DA1-3A017DD25688}">
      <dgm:prSet/>
      <dgm:spPr/>
      <dgm:t>
        <a:bodyPr/>
        <a:lstStyle/>
        <a:p>
          <a:endParaRPr lang="en-US"/>
        </a:p>
      </dgm:t>
    </dgm:pt>
    <dgm:pt modelId="{5D7D0B56-2129-44F8-ACC8-EDC284EEE32E}">
      <dgm:prSet custT="1"/>
      <dgm:spPr>
        <a:solidFill>
          <a:srgbClr val="D3D9EC">
            <a:alpha val="90000"/>
          </a:srgbClr>
        </a:solidFill>
        <a:ln>
          <a:solidFill>
            <a:srgbClr val="D3D9EC"/>
          </a:solidFill>
        </a:ln>
      </dgm:spPr>
      <dgm:t>
        <a:bodyPr/>
        <a:lstStyle/>
        <a:p>
          <a:r>
            <a:rPr lang="en-US" sz="1700" dirty="0"/>
            <a:t>Maximum heart rate was </a:t>
          </a:r>
          <a:r>
            <a:rPr lang="en-US" sz="1700" b="0" dirty="0">
              <a:solidFill>
                <a:srgbClr val="FF0000"/>
              </a:solidFill>
            </a:rPr>
            <a:t>6.98 beats per minute lower </a:t>
          </a:r>
          <a:r>
            <a:rPr lang="en-US" sz="1700" dirty="0"/>
            <a:t>in the C7 group during exercise </a:t>
          </a:r>
          <a:r>
            <a:rPr lang="en-US" sz="1700" i="1" dirty="0"/>
            <a:t>(P=</a:t>
          </a:r>
          <a:r>
            <a:rPr lang="en-US" sz="1700" dirty="0"/>
            <a:t>0.040)</a:t>
          </a:r>
        </a:p>
      </dgm:t>
    </dgm:pt>
    <dgm:pt modelId="{1B5CC1E8-F1A4-4420-9622-19258E4FBB18}" type="parTrans" cxnId="{2441146A-449C-4CC1-84FF-3782DD1A205F}">
      <dgm:prSet/>
      <dgm:spPr/>
      <dgm:t>
        <a:bodyPr/>
        <a:lstStyle/>
        <a:p>
          <a:endParaRPr lang="en-US"/>
        </a:p>
      </dgm:t>
    </dgm:pt>
    <dgm:pt modelId="{5C20E3C3-92D5-49FB-BE97-6A91B0E17D88}" type="sibTrans" cxnId="{2441146A-449C-4CC1-84FF-3782DD1A205F}">
      <dgm:prSet/>
      <dgm:spPr/>
      <dgm:t>
        <a:bodyPr/>
        <a:lstStyle/>
        <a:p>
          <a:endParaRPr lang="en-US"/>
        </a:p>
      </dgm:t>
    </dgm:pt>
    <dgm:pt modelId="{983C5535-65F6-4535-BD7D-8DECE3CE405A}">
      <dgm:prSet custT="1"/>
      <dgm:spPr>
        <a:solidFill>
          <a:srgbClr val="D3D9EC">
            <a:alpha val="90000"/>
          </a:srgbClr>
        </a:solidFill>
        <a:ln>
          <a:solidFill>
            <a:srgbClr val="D3D9EC"/>
          </a:solidFill>
        </a:ln>
      </dgm:spPr>
      <dgm:t>
        <a:bodyPr/>
        <a:lstStyle/>
        <a:p>
          <a:r>
            <a:rPr lang="en-US" sz="1700" dirty="0"/>
            <a:t>Overall, patients had better heart function after 4 wks on C7 vs C8</a:t>
          </a:r>
        </a:p>
      </dgm:t>
    </dgm:pt>
    <dgm:pt modelId="{CE128B79-FF39-495A-90DA-96FECEE5DAE5}" type="parTrans" cxnId="{A060189E-A919-4F49-85A4-3F698A0F57C4}">
      <dgm:prSet/>
      <dgm:spPr/>
      <dgm:t>
        <a:bodyPr/>
        <a:lstStyle/>
        <a:p>
          <a:endParaRPr lang="en-US"/>
        </a:p>
      </dgm:t>
    </dgm:pt>
    <dgm:pt modelId="{BFBC6D07-72F6-4163-91A9-5D383892D7C0}" type="sibTrans" cxnId="{A060189E-A919-4F49-85A4-3F698A0F57C4}">
      <dgm:prSet/>
      <dgm:spPr/>
      <dgm:t>
        <a:bodyPr/>
        <a:lstStyle/>
        <a:p>
          <a:endParaRPr lang="en-US"/>
        </a:p>
      </dgm:t>
    </dgm:pt>
    <dgm:pt modelId="{18F1A2B8-84EA-4D39-B7DD-4A39E6CCB9C9}" type="pres">
      <dgm:prSet presAssocID="{35857C1E-9C34-462B-81FA-2BA63BA985C0}" presName="linear" presStyleCnt="0">
        <dgm:presLayoutVars>
          <dgm:dir/>
          <dgm:animLvl val="lvl"/>
          <dgm:resizeHandles val="exact"/>
        </dgm:presLayoutVars>
      </dgm:prSet>
      <dgm:spPr/>
    </dgm:pt>
    <dgm:pt modelId="{433DF9AC-1B2F-4D60-A37E-B6722F587619}" type="pres">
      <dgm:prSet presAssocID="{A322748E-BFCF-4912-973E-7E0F4605A796}" presName="parentLin" presStyleCnt="0"/>
      <dgm:spPr/>
    </dgm:pt>
    <dgm:pt modelId="{B797BFBD-38CE-4EC5-8175-543F03E1C822}" type="pres">
      <dgm:prSet presAssocID="{A322748E-BFCF-4912-973E-7E0F4605A796}" presName="parentLeftMargin" presStyleLbl="node1" presStyleIdx="0" presStyleCnt="1"/>
      <dgm:spPr/>
    </dgm:pt>
    <dgm:pt modelId="{4E4E2D80-CE94-4B0D-A871-0C747145BBEE}" type="pres">
      <dgm:prSet presAssocID="{A322748E-BFCF-4912-973E-7E0F4605A796}" presName="parentText" presStyleLbl="node1" presStyleIdx="0" presStyleCnt="1">
        <dgm:presLayoutVars>
          <dgm:chMax val="0"/>
          <dgm:bulletEnabled val="1"/>
        </dgm:presLayoutVars>
      </dgm:prSet>
      <dgm:spPr/>
    </dgm:pt>
    <dgm:pt modelId="{3987CD92-6A19-4D46-9EF2-2F540D306EFE}" type="pres">
      <dgm:prSet presAssocID="{A322748E-BFCF-4912-973E-7E0F4605A796}" presName="negativeSpace" presStyleCnt="0"/>
      <dgm:spPr/>
    </dgm:pt>
    <dgm:pt modelId="{9368FAE2-431E-4DD9-8340-E815FA0C35E9}" type="pres">
      <dgm:prSet presAssocID="{A322748E-BFCF-4912-973E-7E0F4605A796}" presName="childText" presStyleLbl="conFgAcc1" presStyleIdx="0" presStyleCnt="1">
        <dgm:presLayoutVars>
          <dgm:bulletEnabled val="1"/>
        </dgm:presLayoutVars>
      </dgm:prSet>
      <dgm:spPr/>
    </dgm:pt>
  </dgm:ptLst>
  <dgm:cxnLst>
    <dgm:cxn modelId="{0D2A1C03-C136-4B3C-A9BD-6206BA10278A}" type="presOf" srcId="{983C5535-65F6-4535-BD7D-8DECE3CE405A}" destId="{9368FAE2-431E-4DD9-8340-E815FA0C35E9}" srcOrd="0" destOrd="4" presId="urn:microsoft.com/office/officeart/2005/8/layout/list1"/>
    <dgm:cxn modelId="{83A62509-CD6C-494B-9BB5-D4AA54A08D17}" type="presOf" srcId="{5D7D0B56-2129-44F8-ACC8-EDC284EEE32E}" destId="{9368FAE2-431E-4DD9-8340-E815FA0C35E9}" srcOrd="0" destOrd="2" presId="urn:microsoft.com/office/officeart/2005/8/layout/list1"/>
    <dgm:cxn modelId="{14F46E16-D3B2-49CD-822E-E05FCED2B5A1}" srcId="{A322748E-BFCF-4912-973E-7E0F4605A796}" destId="{0D937796-35C3-4042-B4D0-25332B848209}" srcOrd="0" destOrd="0" parTransId="{E943D849-2F41-4091-AA36-6E92A8A965AB}" sibTransId="{BBD99EFE-184A-408F-98FC-9A4A8A4AF934}"/>
    <dgm:cxn modelId="{223AEA23-5731-4977-A2CD-123253A961A5}" type="presOf" srcId="{A322748E-BFCF-4912-973E-7E0F4605A796}" destId="{B797BFBD-38CE-4EC5-8175-543F03E1C822}" srcOrd="0" destOrd="0" presId="urn:microsoft.com/office/officeart/2005/8/layout/list1"/>
    <dgm:cxn modelId="{2441146A-449C-4CC1-84FF-3782DD1A205F}" srcId="{A322748E-BFCF-4912-973E-7E0F4605A796}" destId="{5D7D0B56-2129-44F8-ACC8-EDC284EEE32E}" srcOrd="2" destOrd="0" parTransId="{1B5CC1E8-F1A4-4420-9622-19258E4FBB18}" sibTransId="{5C20E3C3-92D5-49FB-BE97-6A91B0E17D88}"/>
    <dgm:cxn modelId="{A03CB54B-4CAB-40AF-B655-574E63ED3BE9}" type="presOf" srcId="{9D4485FE-2A49-4ACB-8DE2-BB560C2F9962}" destId="{9368FAE2-431E-4DD9-8340-E815FA0C35E9}" srcOrd="0" destOrd="1" presId="urn:microsoft.com/office/officeart/2005/8/layout/list1"/>
    <dgm:cxn modelId="{350AD156-78B9-4561-9839-31D5BE1A3405}" srcId="{A322748E-BFCF-4912-973E-7E0F4605A796}" destId="{9D4485FE-2A49-4ACB-8DE2-BB560C2F9962}" srcOrd="1" destOrd="0" parTransId="{1A53AD9F-6DF7-4FB6-B59E-ADCDF6249A3E}" sibTransId="{B73BB119-8D2E-425D-9E30-F4A690F8FDB0}"/>
    <dgm:cxn modelId="{7972EA95-A689-49F6-9340-68EAF0B787D1}" type="presOf" srcId="{0D937796-35C3-4042-B4D0-25332B848209}" destId="{9368FAE2-431E-4DD9-8340-E815FA0C35E9}" srcOrd="0" destOrd="0" presId="urn:microsoft.com/office/officeart/2005/8/layout/list1"/>
    <dgm:cxn modelId="{A060189E-A919-4F49-85A4-3F698A0F57C4}" srcId="{A322748E-BFCF-4912-973E-7E0F4605A796}" destId="{983C5535-65F6-4535-BD7D-8DECE3CE405A}" srcOrd="4" destOrd="0" parTransId="{CE128B79-FF39-495A-90DA-96FECEE5DAE5}" sibTransId="{BFBC6D07-72F6-4163-91A9-5D383892D7C0}"/>
    <dgm:cxn modelId="{863236A8-71DE-445C-89FD-B9D2866D8B4C}" type="presOf" srcId="{35857C1E-9C34-462B-81FA-2BA63BA985C0}" destId="{18F1A2B8-84EA-4D39-B7DD-4A39E6CCB9C9}" srcOrd="0" destOrd="0" presId="urn:microsoft.com/office/officeart/2005/8/layout/list1"/>
    <dgm:cxn modelId="{947A77BB-C690-43A5-9425-D75B3ACFE644}" type="presOf" srcId="{B4E3F176-0C02-4E71-AFB6-DF2496C88B62}" destId="{9368FAE2-431E-4DD9-8340-E815FA0C35E9}" srcOrd="0" destOrd="3" presId="urn:microsoft.com/office/officeart/2005/8/layout/list1"/>
    <dgm:cxn modelId="{035FE9BC-AD0D-40CC-9DA1-3A017DD25688}" srcId="{A322748E-BFCF-4912-973E-7E0F4605A796}" destId="{B4E3F176-0C02-4E71-AFB6-DF2496C88B62}" srcOrd="3" destOrd="0" parTransId="{D4A3C229-1548-4422-832A-74DF7B4299E4}" sibTransId="{972AF20B-DB6D-456B-B951-972289AA4DCC}"/>
    <dgm:cxn modelId="{5873D1E1-5C10-497F-9E81-0D692BA83633}" type="presOf" srcId="{A322748E-BFCF-4912-973E-7E0F4605A796}" destId="{4E4E2D80-CE94-4B0D-A871-0C747145BBEE}" srcOrd="1" destOrd="0" presId="urn:microsoft.com/office/officeart/2005/8/layout/list1"/>
    <dgm:cxn modelId="{440339FC-4871-4664-920E-47C295FFE928}" srcId="{35857C1E-9C34-462B-81FA-2BA63BA985C0}" destId="{A322748E-BFCF-4912-973E-7E0F4605A796}" srcOrd="0" destOrd="0" parTransId="{24F40B10-2E3C-4A53-8240-2C768B3B10FC}" sibTransId="{38E0FF3B-7103-418A-BFB6-C68F9032637F}"/>
    <dgm:cxn modelId="{A9B2BDF4-0816-4A6B-98F2-09D0E9492E0C}" type="presParOf" srcId="{18F1A2B8-84EA-4D39-B7DD-4A39E6CCB9C9}" destId="{433DF9AC-1B2F-4D60-A37E-B6722F587619}" srcOrd="0" destOrd="0" presId="urn:microsoft.com/office/officeart/2005/8/layout/list1"/>
    <dgm:cxn modelId="{4CE9512D-F308-4289-8259-165B2EEC146B}" type="presParOf" srcId="{433DF9AC-1B2F-4D60-A37E-B6722F587619}" destId="{B797BFBD-38CE-4EC5-8175-543F03E1C822}" srcOrd="0" destOrd="0" presId="urn:microsoft.com/office/officeart/2005/8/layout/list1"/>
    <dgm:cxn modelId="{6E9A36B2-805A-4243-824E-6B0B27686556}" type="presParOf" srcId="{433DF9AC-1B2F-4D60-A37E-B6722F587619}" destId="{4E4E2D80-CE94-4B0D-A871-0C747145BBEE}" srcOrd="1" destOrd="0" presId="urn:microsoft.com/office/officeart/2005/8/layout/list1"/>
    <dgm:cxn modelId="{DD028577-56A8-44A6-8D26-9F1CD3B3EECC}" type="presParOf" srcId="{18F1A2B8-84EA-4D39-B7DD-4A39E6CCB9C9}" destId="{3987CD92-6A19-4D46-9EF2-2F540D306EFE}" srcOrd="1" destOrd="0" presId="urn:microsoft.com/office/officeart/2005/8/layout/list1"/>
    <dgm:cxn modelId="{46BC15D6-0F3F-4801-8DEE-BFB1D2E41B92}" type="presParOf" srcId="{18F1A2B8-84EA-4D39-B7DD-4A39E6CCB9C9}" destId="{9368FAE2-431E-4DD9-8340-E815FA0C35E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857C1E-9C34-462B-81FA-2BA63BA985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22748E-BFCF-4912-973E-7E0F4605A796}">
      <dgm:prSet/>
      <dgm:spPr>
        <a:solidFill>
          <a:srgbClr val="1A75BC"/>
        </a:solidFill>
      </dgm:spPr>
      <dgm:t>
        <a:bodyPr/>
        <a:lstStyle/>
        <a:p>
          <a:r>
            <a:rPr lang="en-US" dirty="0"/>
            <a:t>Safety Data</a:t>
          </a:r>
        </a:p>
      </dgm:t>
    </dgm:pt>
    <dgm:pt modelId="{24F40B10-2E3C-4A53-8240-2C768B3B10FC}" type="parTrans" cxnId="{440339FC-4871-4664-920E-47C295FFE928}">
      <dgm:prSet/>
      <dgm:spPr/>
      <dgm:t>
        <a:bodyPr/>
        <a:lstStyle/>
        <a:p>
          <a:endParaRPr lang="en-US"/>
        </a:p>
      </dgm:t>
    </dgm:pt>
    <dgm:pt modelId="{38E0FF3B-7103-418A-BFB6-C68F9032637F}" type="sibTrans" cxnId="{440339FC-4871-4664-920E-47C295FFE928}">
      <dgm:prSet/>
      <dgm:spPr/>
      <dgm:t>
        <a:bodyPr/>
        <a:lstStyle/>
        <a:p>
          <a:endParaRPr lang="en-US"/>
        </a:p>
      </dgm:t>
    </dgm:pt>
    <dgm:pt modelId="{0D937796-35C3-4042-B4D0-25332B848209}">
      <dgm:prSet custT="1"/>
      <dgm:spPr>
        <a:solidFill>
          <a:srgbClr val="D3D9EC">
            <a:alpha val="90000"/>
          </a:srgbClr>
        </a:solidFill>
        <a:ln>
          <a:solidFill>
            <a:srgbClr val="D3D9EC"/>
          </a:solidFill>
        </a:ln>
      </dgm:spPr>
      <dgm:t>
        <a:bodyPr/>
        <a:lstStyle/>
        <a:p>
          <a:r>
            <a:rPr lang="en-US" sz="2000" dirty="0"/>
            <a:t>Seven hospitalizations for </a:t>
          </a:r>
          <a:r>
            <a:rPr lang="en-US" sz="2000" b="0" dirty="0">
              <a:solidFill>
                <a:srgbClr val="FF0000"/>
              </a:solidFill>
            </a:rPr>
            <a:t>acute rhabdomyolysis </a:t>
          </a:r>
          <a:r>
            <a:rPr lang="en-US" sz="2000" dirty="0"/>
            <a:t>in both C7 and C8 groups</a:t>
          </a:r>
        </a:p>
      </dgm:t>
    </dgm:pt>
    <dgm:pt modelId="{E943D849-2F41-4091-AA36-6E92A8A965AB}" type="parTrans" cxnId="{14F46E16-D3B2-49CD-822E-E05FCED2B5A1}">
      <dgm:prSet/>
      <dgm:spPr/>
      <dgm:t>
        <a:bodyPr/>
        <a:lstStyle/>
        <a:p>
          <a:endParaRPr lang="en-US"/>
        </a:p>
      </dgm:t>
    </dgm:pt>
    <dgm:pt modelId="{BBD99EFE-184A-408F-98FC-9A4A8A4AF934}" type="sibTrans" cxnId="{14F46E16-D3B2-49CD-822E-E05FCED2B5A1}">
      <dgm:prSet/>
      <dgm:spPr/>
      <dgm:t>
        <a:bodyPr/>
        <a:lstStyle/>
        <a:p>
          <a:endParaRPr lang="en-US"/>
        </a:p>
      </dgm:t>
    </dgm:pt>
    <dgm:pt modelId="{5C99555F-062D-44FA-97AB-95CB3E874D04}">
      <dgm:prSet custT="1"/>
      <dgm:spPr>
        <a:solidFill>
          <a:srgbClr val="D3D9EC">
            <a:alpha val="90000"/>
          </a:srgbClr>
        </a:solidFill>
        <a:ln>
          <a:solidFill>
            <a:srgbClr val="D3D9EC"/>
          </a:solidFill>
        </a:ln>
      </dgm:spPr>
      <dgm:t>
        <a:bodyPr/>
        <a:lstStyle/>
        <a:p>
          <a:r>
            <a:rPr lang="en-US" sz="2000" dirty="0"/>
            <a:t>Most adverse events were </a:t>
          </a:r>
          <a:r>
            <a:rPr lang="en-US" sz="2000" b="0" dirty="0"/>
            <a:t>mild, </a:t>
          </a:r>
          <a:r>
            <a:rPr lang="en-US" sz="2000" dirty="0"/>
            <a:t>with no significant differences between groups</a:t>
          </a:r>
        </a:p>
      </dgm:t>
    </dgm:pt>
    <dgm:pt modelId="{E3B47E36-2EEC-4944-90AB-1B6E7673191D}" type="parTrans" cxnId="{1EAE163A-A6BF-4ADC-A87D-9260C348AF4E}">
      <dgm:prSet/>
      <dgm:spPr/>
      <dgm:t>
        <a:bodyPr/>
        <a:lstStyle/>
        <a:p>
          <a:endParaRPr lang="en-US"/>
        </a:p>
      </dgm:t>
    </dgm:pt>
    <dgm:pt modelId="{AA67B24C-32B6-40F9-B9A0-4A695E274E1B}" type="sibTrans" cxnId="{1EAE163A-A6BF-4ADC-A87D-9260C348AF4E}">
      <dgm:prSet/>
      <dgm:spPr/>
      <dgm:t>
        <a:bodyPr/>
        <a:lstStyle/>
        <a:p>
          <a:endParaRPr lang="en-US"/>
        </a:p>
      </dgm:t>
    </dgm:pt>
    <dgm:pt modelId="{50581535-BB39-4BF1-8FBD-79E155FFEDCF}">
      <dgm:prSet custT="1"/>
      <dgm:spPr>
        <a:solidFill>
          <a:srgbClr val="D3D9EC">
            <a:alpha val="90000"/>
          </a:srgbClr>
        </a:solidFill>
        <a:ln>
          <a:solidFill>
            <a:srgbClr val="D3D9EC"/>
          </a:solidFill>
        </a:ln>
      </dgm:spPr>
      <dgm:t>
        <a:bodyPr/>
        <a:lstStyle/>
        <a:p>
          <a:r>
            <a:rPr lang="en-US" sz="2000" dirty="0"/>
            <a:t>Common adverse events: </a:t>
          </a:r>
          <a:r>
            <a:rPr lang="en-US" sz="2000" b="0" dirty="0">
              <a:solidFill>
                <a:srgbClr val="FF0000"/>
              </a:solidFill>
            </a:rPr>
            <a:t>intermittent muscle pain, fatigue, and elevated creatine kinase levels</a:t>
          </a:r>
        </a:p>
      </dgm:t>
    </dgm:pt>
    <dgm:pt modelId="{62B54F7B-A858-4C0F-8BF5-9D48C0A33513}" type="parTrans" cxnId="{3D5937F5-AF8C-47EC-8C66-D625E797EC47}">
      <dgm:prSet/>
      <dgm:spPr/>
      <dgm:t>
        <a:bodyPr/>
        <a:lstStyle/>
        <a:p>
          <a:endParaRPr lang="en-US"/>
        </a:p>
      </dgm:t>
    </dgm:pt>
    <dgm:pt modelId="{BFE71BCE-C1BF-480E-95BD-072EF74D17A4}" type="sibTrans" cxnId="{3D5937F5-AF8C-47EC-8C66-D625E797EC47}">
      <dgm:prSet/>
      <dgm:spPr/>
      <dgm:t>
        <a:bodyPr/>
        <a:lstStyle/>
        <a:p>
          <a:endParaRPr lang="en-US"/>
        </a:p>
      </dgm:t>
    </dgm:pt>
    <dgm:pt modelId="{999FF339-A5E7-4B1B-9F74-1A5AA600065F}">
      <dgm:prSet custT="1"/>
      <dgm:spPr>
        <a:solidFill>
          <a:srgbClr val="D3D9EC">
            <a:alpha val="90000"/>
          </a:srgbClr>
        </a:solidFill>
        <a:ln>
          <a:solidFill>
            <a:srgbClr val="D3D9EC"/>
          </a:solidFill>
        </a:ln>
      </dgm:spPr>
      <dgm:t>
        <a:bodyPr/>
        <a:lstStyle/>
        <a:p>
          <a:r>
            <a:rPr lang="en-US" sz="2000" dirty="0"/>
            <a:t>No significant difference in GI adverse events between groups</a:t>
          </a:r>
        </a:p>
      </dgm:t>
    </dgm:pt>
    <dgm:pt modelId="{22A88171-8B5E-4A49-9D2C-FB5FB0A5A17C}" type="parTrans" cxnId="{5175AD60-EC3A-4258-80AE-AB4A7F81D4F9}">
      <dgm:prSet/>
      <dgm:spPr/>
      <dgm:t>
        <a:bodyPr/>
        <a:lstStyle/>
        <a:p>
          <a:endParaRPr lang="en-US"/>
        </a:p>
      </dgm:t>
    </dgm:pt>
    <dgm:pt modelId="{83F5069C-D867-40FC-A5AB-B5ECF904CF5E}" type="sibTrans" cxnId="{5175AD60-EC3A-4258-80AE-AB4A7F81D4F9}">
      <dgm:prSet/>
      <dgm:spPr/>
      <dgm:t>
        <a:bodyPr/>
        <a:lstStyle/>
        <a:p>
          <a:endParaRPr lang="en-US"/>
        </a:p>
      </dgm:t>
    </dgm:pt>
    <dgm:pt modelId="{18F1A2B8-84EA-4D39-B7DD-4A39E6CCB9C9}" type="pres">
      <dgm:prSet presAssocID="{35857C1E-9C34-462B-81FA-2BA63BA985C0}" presName="linear" presStyleCnt="0">
        <dgm:presLayoutVars>
          <dgm:dir/>
          <dgm:animLvl val="lvl"/>
          <dgm:resizeHandles val="exact"/>
        </dgm:presLayoutVars>
      </dgm:prSet>
      <dgm:spPr/>
    </dgm:pt>
    <dgm:pt modelId="{433DF9AC-1B2F-4D60-A37E-B6722F587619}" type="pres">
      <dgm:prSet presAssocID="{A322748E-BFCF-4912-973E-7E0F4605A796}" presName="parentLin" presStyleCnt="0"/>
      <dgm:spPr/>
    </dgm:pt>
    <dgm:pt modelId="{B797BFBD-38CE-4EC5-8175-543F03E1C822}" type="pres">
      <dgm:prSet presAssocID="{A322748E-BFCF-4912-973E-7E0F4605A796}" presName="parentLeftMargin" presStyleLbl="node1" presStyleIdx="0" presStyleCnt="1"/>
      <dgm:spPr/>
    </dgm:pt>
    <dgm:pt modelId="{4E4E2D80-CE94-4B0D-A871-0C747145BBEE}" type="pres">
      <dgm:prSet presAssocID="{A322748E-BFCF-4912-973E-7E0F4605A796}" presName="parentText" presStyleLbl="node1" presStyleIdx="0" presStyleCnt="1">
        <dgm:presLayoutVars>
          <dgm:chMax val="0"/>
          <dgm:bulletEnabled val="1"/>
        </dgm:presLayoutVars>
      </dgm:prSet>
      <dgm:spPr/>
    </dgm:pt>
    <dgm:pt modelId="{3987CD92-6A19-4D46-9EF2-2F540D306EFE}" type="pres">
      <dgm:prSet presAssocID="{A322748E-BFCF-4912-973E-7E0F4605A796}" presName="negativeSpace" presStyleCnt="0"/>
      <dgm:spPr/>
    </dgm:pt>
    <dgm:pt modelId="{9368FAE2-431E-4DD9-8340-E815FA0C35E9}" type="pres">
      <dgm:prSet presAssocID="{A322748E-BFCF-4912-973E-7E0F4605A796}" presName="childText" presStyleLbl="conFgAcc1" presStyleIdx="0" presStyleCnt="1">
        <dgm:presLayoutVars>
          <dgm:bulletEnabled val="1"/>
        </dgm:presLayoutVars>
      </dgm:prSet>
      <dgm:spPr/>
    </dgm:pt>
  </dgm:ptLst>
  <dgm:cxnLst>
    <dgm:cxn modelId="{5F9D8511-201B-4E5C-AEFC-4C36215AA0DF}" type="presOf" srcId="{999FF339-A5E7-4B1B-9F74-1A5AA600065F}" destId="{9368FAE2-431E-4DD9-8340-E815FA0C35E9}" srcOrd="0" destOrd="3" presId="urn:microsoft.com/office/officeart/2005/8/layout/list1"/>
    <dgm:cxn modelId="{14F46E16-D3B2-49CD-822E-E05FCED2B5A1}" srcId="{A322748E-BFCF-4912-973E-7E0F4605A796}" destId="{0D937796-35C3-4042-B4D0-25332B848209}" srcOrd="0" destOrd="0" parTransId="{E943D849-2F41-4091-AA36-6E92A8A965AB}" sibTransId="{BBD99EFE-184A-408F-98FC-9A4A8A4AF934}"/>
    <dgm:cxn modelId="{223AEA23-5731-4977-A2CD-123253A961A5}" type="presOf" srcId="{A322748E-BFCF-4912-973E-7E0F4605A796}" destId="{B797BFBD-38CE-4EC5-8175-543F03E1C822}" srcOrd="0" destOrd="0" presId="urn:microsoft.com/office/officeart/2005/8/layout/list1"/>
    <dgm:cxn modelId="{1EAE163A-A6BF-4ADC-A87D-9260C348AF4E}" srcId="{A322748E-BFCF-4912-973E-7E0F4605A796}" destId="{5C99555F-062D-44FA-97AB-95CB3E874D04}" srcOrd="1" destOrd="0" parTransId="{E3B47E36-2EEC-4944-90AB-1B6E7673191D}" sibTransId="{AA67B24C-32B6-40F9-B9A0-4A695E274E1B}"/>
    <dgm:cxn modelId="{5175AD60-EC3A-4258-80AE-AB4A7F81D4F9}" srcId="{A322748E-BFCF-4912-973E-7E0F4605A796}" destId="{999FF339-A5E7-4B1B-9F74-1A5AA600065F}" srcOrd="3" destOrd="0" parTransId="{22A88171-8B5E-4A49-9D2C-FB5FB0A5A17C}" sibTransId="{83F5069C-D867-40FC-A5AB-B5ECF904CF5E}"/>
    <dgm:cxn modelId="{32902C63-E79E-45D0-8FB7-7C3D499D0408}" type="presOf" srcId="{5C99555F-062D-44FA-97AB-95CB3E874D04}" destId="{9368FAE2-431E-4DD9-8340-E815FA0C35E9}" srcOrd="0" destOrd="1" presId="urn:microsoft.com/office/officeart/2005/8/layout/list1"/>
    <dgm:cxn modelId="{7972EA95-A689-49F6-9340-68EAF0B787D1}" type="presOf" srcId="{0D937796-35C3-4042-B4D0-25332B848209}" destId="{9368FAE2-431E-4DD9-8340-E815FA0C35E9}" srcOrd="0" destOrd="0" presId="urn:microsoft.com/office/officeart/2005/8/layout/list1"/>
    <dgm:cxn modelId="{863236A8-71DE-445C-89FD-B9D2866D8B4C}" type="presOf" srcId="{35857C1E-9C34-462B-81FA-2BA63BA985C0}" destId="{18F1A2B8-84EA-4D39-B7DD-4A39E6CCB9C9}" srcOrd="0" destOrd="0" presId="urn:microsoft.com/office/officeart/2005/8/layout/list1"/>
    <dgm:cxn modelId="{D4783FB0-551D-4148-A1D7-EA9731CB0D1C}" type="presOf" srcId="{50581535-BB39-4BF1-8FBD-79E155FFEDCF}" destId="{9368FAE2-431E-4DD9-8340-E815FA0C35E9}" srcOrd="0" destOrd="2" presId="urn:microsoft.com/office/officeart/2005/8/layout/list1"/>
    <dgm:cxn modelId="{5873D1E1-5C10-497F-9E81-0D692BA83633}" type="presOf" srcId="{A322748E-BFCF-4912-973E-7E0F4605A796}" destId="{4E4E2D80-CE94-4B0D-A871-0C747145BBEE}" srcOrd="1" destOrd="0" presId="urn:microsoft.com/office/officeart/2005/8/layout/list1"/>
    <dgm:cxn modelId="{3D5937F5-AF8C-47EC-8C66-D625E797EC47}" srcId="{A322748E-BFCF-4912-973E-7E0F4605A796}" destId="{50581535-BB39-4BF1-8FBD-79E155FFEDCF}" srcOrd="2" destOrd="0" parTransId="{62B54F7B-A858-4C0F-8BF5-9D48C0A33513}" sibTransId="{BFE71BCE-C1BF-480E-95BD-072EF74D17A4}"/>
    <dgm:cxn modelId="{440339FC-4871-4664-920E-47C295FFE928}" srcId="{35857C1E-9C34-462B-81FA-2BA63BA985C0}" destId="{A322748E-BFCF-4912-973E-7E0F4605A796}" srcOrd="0" destOrd="0" parTransId="{24F40B10-2E3C-4A53-8240-2C768B3B10FC}" sibTransId="{38E0FF3B-7103-418A-BFB6-C68F9032637F}"/>
    <dgm:cxn modelId="{A9B2BDF4-0816-4A6B-98F2-09D0E9492E0C}" type="presParOf" srcId="{18F1A2B8-84EA-4D39-B7DD-4A39E6CCB9C9}" destId="{433DF9AC-1B2F-4D60-A37E-B6722F587619}" srcOrd="0" destOrd="0" presId="urn:microsoft.com/office/officeart/2005/8/layout/list1"/>
    <dgm:cxn modelId="{4CE9512D-F308-4289-8259-165B2EEC146B}" type="presParOf" srcId="{433DF9AC-1B2F-4D60-A37E-B6722F587619}" destId="{B797BFBD-38CE-4EC5-8175-543F03E1C822}" srcOrd="0" destOrd="0" presId="urn:microsoft.com/office/officeart/2005/8/layout/list1"/>
    <dgm:cxn modelId="{6E9A36B2-805A-4243-824E-6B0B27686556}" type="presParOf" srcId="{433DF9AC-1B2F-4D60-A37E-B6722F587619}" destId="{4E4E2D80-CE94-4B0D-A871-0C747145BBEE}" srcOrd="1" destOrd="0" presId="urn:microsoft.com/office/officeart/2005/8/layout/list1"/>
    <dgm:cxn modelId="{DD028577-56A8-44A6-8D26-9F1CD3B3EECC}" type="presParOf" srcId="{18F1A2B8-84EA-4D39-B7DD-4A39E6CCB9C9}" destId="{3987CD92-6A19-4D46-9EF2-2F540D306EFE}" srcOrd="1" destOrd="0" presId="urn:microsoft.com/office/officeart/2005/8/layout/list1"/>
    <dgm:cxn modelId="{46BC15D6-0F3F-4801-8DEE-BFB1D2E41B92}" type="presParOf" srcId="{18F1A2B8-84EA-4D39-B7DD-4A39E6CCB9C9}" destId="{9368FAE2-431E-4DD9-8340-E815FA0C35E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179B46-5DAB-4B2A-B45A-F8089EBC82F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EE1F0B3-63A4-4F07-AD6A-014C915EA624}">
      <dgm:prSet phldrT="[Text]" custT="1"/>
      <dgm:spPr>
        <a:solidFill>
          <a:srgbClr val="1A75BC"/>
        </a:solidFill>
      </dgm:spPr>
      <dgm:t>
        <a:bodyPr/>
        <a:lstStyle/>
        <a:p>
          <a:pPr algn="l"/>
          <a:endParaRPr lang="en-US" sz="1800" dirty="0"/>
        </a:p>
      </dgm:t>
    </dgm:pt>
    <dgm:pt modelId="{3A15A85B-F0DA-4DAB-961C-3ADD05F873CC}" type="parTrans" cxnId="{F99CC368-602A-4CE6-805A-D8DD27E3A8C4}">
      <dgm:prSet/>
      <dgm:spPr/>
      <dgm:t>
        <a:bodyPr/>
        <a:lstStyle/>
        <a:p>
          <a:endParaRPr lang="en-US" sz="6600"/>
        </a:p>
      </dgm:t>
    </dgm:pt>
    <dgm:pt modelId="{6D9C6056-C7C2-4095-A45C-6FF0BD181F16}" type="sibTrans" cxnId="{F99CC368-602A-4CE6-805A-D8DD27E3A8C4}">
      <dgm:prSet/>
      <dgm:spPr/>
      <dgm:t>
        <a:bodyPr/>
        <a:lstStyle/>
        <a:p>
          <a:endParaRPr lang="en-US" sz="6600"/>
        </a:p>
      </dgm:t>
    </dgm:pt>
    <dgm:pt modelId="{6821D492-1336-4BE3-97C2-F6E3A1E0B858}">
      <dgm:prSet phldrT="[Text]" custT="1"/>
      <dgm:spPr>
        <a:solidFill>
          <a:srgbClr val="D3D9EC"/>
        </a:solidFill>
        <a:ln>
          <a:solidFill>
            <a:srgbClr val="D3D9EC"/>
          </a:solidFill>
        </a:ln>
      </dgm:spPr>
      <dgm:t>
        <a:bodyPr/>
        <a:lstStyle/>
        <a:p>
          <a:r>
            <a:rPr lang="en-US" sz="2000" b="0" dirty="0">
              <a:solidFill>
                <a:srgbClr val="0070C0"/>
              </a:solidFill>
            </a:rPr>
            <a:t>Intervention: </a:t>
          </a:r>
          <a:r>
            <a:rPr lang="en-US" sz="1800" dirty="0"/>
            <a:t>After 4 wks, patients switched from MCT oil (if applicable) to triheptanoin, titrated to 25%–35% of DCI</a:t>
          </a:r>
        </a:p>
      </dgm:t>
    </dgm:pt>
    <dgm:pt modelId="{0695D58E-B3D5-44FE-94C0-95845D509D23}" type="parTrans" cxnId="{E5F7F919-413D-402E-95EE-86C1B66BB62B}">
      <dgm:prSet/>
      <dgm:spPr/>
      <dgm:t>
        <a:bodyPr/>
        <a:lstStyle/>
        <a:p>
          <a:endParaRPr lang="en-US"/>
        </a:p>
      </dgm:t>
    </dgm:pt>
    <dgm:pt modelId="{F9E1CEF6-C01A-43C4-B0AC-9F3B78FC690A}" type="sibTrans" cxnId="{E5F7F919-413D-402E-95EE-86C1B66BB62B}">
      <dgm:prSet/>
      <dgm:spPr/>
      <dgm:t>
        <a:bodyPr/>
        <a:lstStyle/>
        <a:p>
          <a:endParaRPr lang="en-US"/>
        </a:p>
      </dgm:t>
    </dgm:pt>
    <dgm:pt modelId="{CF238E17-EC07-4281-95F5-A074D0C15398}">
      <dgm:prSet phldrT="[Text]" custT="1"/>
      <dgm:spPr>
        <a:solidFill>
          <a:srgbClr val="D3D9EC"/>
        </a:solidFill>
        <a:ln>
          <a:solidFill>
            <a:srgbClr val="D3D9EC"/>
          </a:solidFill>
        </a:ln>
      </dgm:spPr>
      <dgm:t>
        <a:bodyPr/>
        <a:lstStyle/>
        <a:p>
          <a:r>
            <a:rPr lang="en-US" sz="2000" b="0" dirty="0">
              <a:solidFill>
                <a:srgbClr val="0070C0"/>
              </a:solidFill>
            </a:rPr>
            <a:t>Participants: </a:t>
          </a:r>
          <a:r>
            <a:rPr lang="en-US" sz="1800" dirty="0"/>
            <a:t>Patients with CPT-II, VLCAD, LCHAD, or TFP deficiencies and significant symptoms despite stable treatment</a:t>
          </a:r>
        </a:p>
      </dgm:t>
    </dgm:pt>
    <dgm:pt modelId="{8345E04F-7B1C-45AC-A991-7EEC6F0B9377}" type="parTrans" cxnId="{F3498861-752A-4A69-8BFD-77145CF771B7}">
      <dgm:prSet/>
      <dgm:spPr/>
      <dgm:t>
        <a:bodyPr/>
        <a:lstStyle/>
        <a:p>
          <a:endParaRPr lang="en-US"/>
        </a:p>
      </dgm:t>
    </dgm:pt>
    <dgm:pt modelId="{0F7F60D6-09D6-457D-8033-67C6BA77451A}" type="sibTrans" cxnId="{F3498861-752A-4A69-8BFD-77145CF771B7}">
      <dgm:prSet/>
      <dgm:spPr/>
      <dgm:t>
        <a:bodyPr/>
        <a:lstStyle/>
        <a:p>
          <a:endParaRPr lang="en-US"/>
        </a:p>
      </dgm:t>
    </dgm:pt>
    <dgm:pt modelId="{10D67D65-DB2A-4FB3-B064-5682346FE14D}">
      <dgm:prSet phldrT="[Text]" custT="1"/>
      <dgm:spPr>
        <a:solidFill>
          <a:srgbClr val="D3D9EC"/>
        </a:solidFill>
        <a:ln>
          <a:solidFill>
            <a:srgbClr val="D3D9EC"/>
          </a:solidFill>
        </a:ln>
      </dgm:spPr>
      <dgm:t>
        <a:bodyPr/>
        <a:lstStyle/>
        <a:p>
          <a:r>
            <a:rPr lang="en-US" sz="2000" b="0" dirty="0">
              <a:solidFill>
                <a:srgbClr val="0070C0"/>
              </a:solidFill>
            </a:rPr>
            <a:t>Design: </a:t>
          </a:r>
          <a:r>
            <a:rPr lang="en-US" sz="1800" dirty="0"/>
            <a:t>Single-arm, open-label, phase 2 study (</a:t>
          </a:r>
          <a:r>
            <a:rPr lang="en-US" sz="1800" b="0" i="0" dirty="0"/>
            <a:t>CL201)</a:t>
          </a:r>
          <a:endParaRPr lang="en-US" sz="1800" dirty="0"/>
        </a:p>
      </dgm:t>
    </dgm:pt>
    <dgm:pt modelId="{83226E55-5B6C-4F3E-ABCB-71FEDE90777D}" type="parTrans" cxnId="{7880C5F0-1522-4C84-8124-9E52AB8DBDE5}">
      <dgm:prSet/>
      <dgm:spPr/>
      <dgm:t>
        <a:bodyPr/>
        <a:lstStyle/>
        <a:p>
          <a:endParaRPr lang="en-US"/>
        </a:p>
      </dgm:t>
    </dgm:pt>
    <dgm:pt modelId="{238CF265-3779-4BC7-9377-47DE54CB702C}" type="sibTrans" cxnId="{7880C5F0-1522-4C84-8124-9E52AB8DBDE5}">
      <dgm:prSet/>
      <dgm:spPr/>
      <dgm:t>
        <a:bodyPr/>
        <a:lstStyle/>
        <a:p>
          <a:endParaRPr lang="en-US"/>
        </a:p>
      </dgm:t>
    </dgm:pt>
    <dgm:pt modelId="{689DF767-6A8D-4F54-B1B4-B5CD1487501E}" type="pres">
      <dgm:prSet presAssocID="{4F179B46-5DAB-4B2A-B45A-F8089EBC82FE}" presName="linear" presStyleCnt="0">
        <dgm:presLayoutVars>
          <dgm:dir/>
          <dgm:animLvl val="lvl"/>
          <dgm:resizeHandles val="exact"/>
        </dgm:presLayoutVars>
      </dgm:prSet>
      <dgm:spPr/>
    </dgm:pt>
    <dgm:pt modelId="{CCCA2BEA-2A6D-4A85-95C6-DEE9A61C8903}" type="pres">
      <dgm:prSet presAssocID="{3EE1F0B3-63A4-4F07-AD6A-014C915EA624}" presName="parentLin" presStyleCnt="0"/>
      <dgm:spPr/>
    </dgm:pt>
    <dgm:pt modelId="{E522411A-0D6C-486D-9BBF-CFBDD5E7E93B}" type="pres">
      <dgm:prSet presAssocID="{3EE1F0B3-63A4-4F07-AD6A-014C915EA624}" presName="parentLeftMargin" presStyleLbl="node1" presStyleIdx="0" presStyleCnt="1"/>
      <dgm:spPr/>
    </dgm:pt>
    <dgm:pt modelId="{F2C33E1D-B6D0-4B84-8BB7-EAB14EB63C35}" type="pres">
      <dgm:prSet presAssocID="{3EE1F0B3-63A4-4F07-AD6A-014C915EA624}" presName="parentText" presStyleLbl="node1" presStyleIdx="0" presStyleCnt="1" custScaleX="142857" custScaleY="153481" custLinFactNeighborX="-49743" custLinFactNeighborY="10177">
        <dgm:presLayoutVars>
          <dgm:chMax val="0"/>
          <dgm:bulletEnabled val="1"/>
        </dgm:presLayoutVars>
      </dgm:prSet>
      <dgm:spPr/>
    </dgm:pt>
    <dgm:pt modelId="{42CA2E4A-D70E-4254-891F-B8DED4158D24}" type="pres">
      <dgm:prSet presAssocID="{3EE1F0B3-63A4-4F07-AD6A-014C915EA624}" presName="negativeSpace" presStyleCnt="0"/>
      <dgm:spPr/>
    </dgm:pt>
    <dgm:pt modelId="{9FB5A224-9696-43D9-B414-393AC4BF6B82}" type="pres">
      <dgm:prSet presAssocID="{3EE1F0B3-63A4-4F07-AD6A-014C915EA624}" presName="childText" presStyleLbl="conFgAcc1" presStyleIdx="0" presStyleCnt="1">
        <dgm:presLayoutVars>
          <dgm:bulletEnabled val="1"/>
        </dgm:presLayoutVars>
      </dgm:prSet>
      <dgm:spPr/>
    </dgm:pt>
  </dgm:ptLst>
  <dgm:cxnLst>
    <dgm:cxn modelId="{E5F7F919-413D-402E-95EE-86C1B66BB62B}" srcId="{3EE1F0B3-63A4-4F07-AD6A-014C915EA624}" destId="{6821D492-1336-4BE3-97C2-F6E3A1E0B858}" srcOrd="2" destOrd="0" parTransId="{0695D58E-B3D5-44FE-94C0-95845D509D23}" sibTransId="{F9E1CEF6-C01A-43C4-B0AC-9F3B78FC690A}"/>
    <dgm:cxn modelId="{2D59701D-9D9F-4531-855D-C3E93F78D595}" type="presOf" srcId="{6821D492-1336-4BE3-97C2-F6E3A1E0B858}" destId="{9FB5A224-9696-43D9-B414-393AC4BF6B82}" srcOrd="0" destOrd="2" presId="urn:microsoft.com/office/officeart/2005/8/layout/list1"/>
    <dgm:cxn modelId="{F5BB1F3C-2C90-4C3E-9BCE-04E3AF78F3D9}" type="presOf" srcId="{3EE1F0B3-63A4-4F07-AD6A-014C915EA624}" destId="{F2C33E1D-B6D0-4B84-8BB7-EAB14EB63C35}" srcOrd="1" destOrd="0" presId="urn:microsoft.com/office/officeart/2005/8/layout/list1"/>
    <dgm:cxn modelId="{B8D2CA5E-A4E2-4847-8B50-0048242A6475}" type="presOf" srcId="{4F179B46-5DAB-4B2A-B45A-F8089EBC82FE}" destId="{689DF767-6A8D-4F54-B1B4-B5CD1487501E}" srcOrd="0" destOrd="0" presId="urn:microsoft.com/office/officeart/2005/8/layout/list1"/>
    <dgm:cxn modelId="{F3498861-752A-4A69-8BFD-77145CF771B7}" srcId="{3EE1F0B3-63A4-4F07-AD6A-014C915EA624}" destId="{CF238E17-EC07-4281-95F5-A074D0C15398}" srcOrd="1" destOrd="0" parTransId="{8345E04F-7B1C-45AC-A991-7EEC6F0B9377}" sibTransId="{0F7F60D6-09D6-457D-8033-67C6BA77451A}"/>
    <dgm:cxn modelId="{F99CC368-602A-4CE6-805A-D8DD27E3A8C4}" srcId="{4F179B46-5DAB-4B2A-B45A-F8089EBC82FE}" destId="{3EE1F0B3-63A4-4F07-AD6A-014C915EA624}" srcOrd="0" destOrd="0" parTransId="{3A15A85B-F0DA-4DAB-961C-3ADD05F873CC}" sibTransId="{6D9C6056-C7C2-4095-A45C-6FF0BD181F16}"/>
    <dgm:cxn modelId="{3F780B6A-F810-4CDA-95CE-83907389F0BD}" type="presOf" srcId="{CF238E17-EC07-4281-95F5-A074D0C15398}" destId="{9FB5A224-9696-43D9-B414-393AC4BF6B82}" srcOrd="0" destOrd="1" presId="urn:microsoft.com/office/officeart/2005/8/layout/list1"/>
    <dgm:cxn modelId="{C4126BB7-47ED-44BC-9F1B-2A68BDF918BC}" type="presOf" srcId="{10D67D65-DB2A-4FB3-B064-5682346FE14D}" destId="{9FB5A224-9696-43D9-B414-393AC4BF6B82}" srcOrd="0" destOrd="0" presId="urn:microsoft.com/office/officeart/2005/8/layout/list1"/>
    <dgm:cxn modelId="{60D45ECD-8B91-4F74-A7FE-0C138D06D4A8}" type="presOf" srcId="{3EE1F0B3-63A4-4F07-AD6A-014C915EA624}" destId="{E522411A-0D6C-486D-9BBF-CFBDD5E7E93B}" srcOrd="0" destOrd="0" presId="urn:microsoft.com/office/officeart/2005/8/layout/list1"/>
    <dgm:cxn modelId="{7880C5F0-1522-4C84-8124-9E52AB8DBDE5}" srcId="{3EE1F0B3-63A4-4F07-AD6A-014C915EA624}" destId="{10D67D65-DB2A-4FB3-B064-5682346FE14D}" srcOrd="0" destOrd="0" parTransId="{83226E55-5B6C-4F3E-ABCB-71FEDE90777D}" sibTransId="{238CF265-3779-4BC7-9377-47DE54CB702C}"/>
    <dgm:cxn modelId="{D9536F90-3144-444C-8FC9-6A3698E803F6}" type="presParOf" srcId="{689DF767-6A8D-4F54-B1B4-B5CD1487501E}" destId="{CCCA2BEA-2A6D-4A85-95C6-DEE9A61C8903}" srcOrd="0" destOrd="0" presId="urn:microsoft.com/office/officeart/2005/8/layout/list1"/>
    <dgm:cxn modelId="{810A38DE-2A53-4E19-A559-AE797B13425C}" type="presParOf" srcId="{CCCA2BEA-2A6D-4A85-95C6-DEE9A61C8903}" destId="{E522411A-0D6C-486D-9BBF-CFBDD5E7E93B}" srcOrd="0" destOrd="0" presId="urn:microsoft.com/office/officeart/2005/8/layout/list1"/>
    <dgm:cxn modelId="{74FA954A-9660-4709-9E67-97F21F4E8A6F}" type="presParOf" srcId="{CCCA2BEA-2A6D-4A85-95C6-DEE9A61C8903}" destId="{F2C33E1D-B6D0-4B84-8BB7-EAB14EB63C35}" srcOrd="1" destOrd="0" presId="urn:microsoft.com/office/officeart/2005/8/layout/list1"/>
    <dgm:cxn modelId="{2ACD61BC-ACA5-435D-B16B-E7051D6B6E0D}" type="presParOf" srcId="{689DF767-6A8D-4F54-B1B4-B5CD1487501E}" destId="{42CA2E4A-D70E-4254-891F-B8DED4158D24}" srcOrd="1" destOrd="0" presId="urn:microsoft.com/office/officeart/2005/8/layout/list1"/>
    <dgm:cxn modelId="{22DDB452-F532-404E-93CA-D5ED576D8079}" type="presParOf" srcId="{689DF767-6A8D-4F54-B1B4-B5CD1487501E}" destId="{9FB5A224-9696-43D9-B414-393AC4BF6B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64BCA1-5CC4-47D6-9FCE-8DE8C6892B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0C8738-0507-4B1A-92EB-E98CDD97240E}">
      <dgm:prSet custT="1"/>
      <dgm:spPr>
        <a:solidFill>
          <a:srgbClr val="1A75BC"/>
        </a:solidFill>
      </dgm:spPr>
      <dgm:t>
        <a:bodyPr/>
        <a:lstStyle/>
        <a:p>
          <a:r>
            <a:rPr lang="en-US" sz="2400" b="0" dirty="0"/>
            <a:t>Results</a:t>
          </a:r>
        </a:p>
      </dgm:t>
    </dgm:pt>
    <dgm:pt modelId="{8CD6F1F7-0493-4580-9156-1857C2D0A9E2}" type="parTrans" cxnId="{D15B97B0-7859-433C-A44F-38D61720C640}">
      <dgm:prSet/>
      <dgm:spPr/>
      <dgm:t>
        <a:bodyPr/>
        <a:lstStyle/>
        <a:p>
          <a:endParaRPr lang="en-US"/>
        </a:p>
      </dgm:t>
    </dgm:pt>
    <dgm:pt modelId="{07305E5B-F99B-48C4-B6F1-3E21033BBF07}" type="sibTrans" cxnId="{D15B97B0-7859-433C-A44F-38D61720C640}">
      <dgm:prSet/>
      <dgm:spPr/>
      <dgm:t>
        <a:bodyPr/>
        <a:lstStyle/>
        <a:p>
          <a:endParaRPr lang="en-US"/>
        </a:p>
      </dgm:t>
    </dgm:pt>
    <dgm:pt modelId="{99F1931C-33BA-49D4-98C8-3D1868114252}">
      <dgm:prSet/>
      <dgm:spPr>
        <a:solidFill>
          <a:srgbClr val="D3D9EC">
            <a:alpha val="90000"/>
          </a:srgbClr>
        </a:solidFill>
        <a:ln>
          <a:solidFill>
            <a:srgbClr val="D3D9EC"/>
          </a:solidFill>
        </a:ln>
      </dgm:spPr>
      <dgm:t>
        <a:bodyPr/>
        <a:lstStyle/>
        <a:p>
          <a:r>
            <a:rPr lang="en-US" b="0" dirty="0"/>
            <a:t>12MWT: </a:t>
          </a:r>
          <a:r>
            <a:rPr lang="en-US" b="0" dirty="0">
              <a:solidFill>
                <a:srgbClr val="FF0000"/>
              </a:solidFill>
            </a:rPr>
            <a:t>28% improvement </a:t>
          </a:r>
          <a:r>
            <a:rPr lang="en-US" b="0" dirty="0"/>
            <a:t>in distance </a:t>
          </a:r>
          <a:r>
            <a:rPr lang="en-US" dirty="0"/>
            <a:t>at wk 18</a:t>
          </a:r>
        </a:p>
      </dgm:t>
    </dgm:pt>
    <dgm:pt modelId="{F5CFBBD0-A8AC-4505-9AA0-44763A2D8FDA}" type="parTrans" cxnId="{8E191E95-44B9-4E66-B25B-E3B842CD4A4B}">
      <dgm:prSet/>
      <dgm:spPr/>
      <dgm:t>
        <a:bodyPr/>
        <a:lstStyle/>
        <a:p>
          <a:endParaRPr lang="en-US"/>
        </a:p>
      </dgm:t>
    </dgm:pt>
    <dgm:pt modelId="{A2252FAF-FA79-43C3-B3FC-2090F9E0773F}" type="sibTrans" cxnId="{8E191E95-44B9-4E66-B25B-E3B842CD4A4B}">
      <dgm:prSet/>
      <dgm:spPr/>
      <dgm:t>
        <a:bodyPr/>
        <a:lstStyle/>
        <a:p>
          <a:endParaRPr lang="en-US"/>
        </a:p>
      </dgm:t>
    </dgm:pt>
    <dgm:pt modelId="{FEF55F55-6725-44B8-81F1-56E042541712}">
      <dgm:prSet/>
      <dgm:spPr>
        <a:solidFill>
          <a:srgbClr val="D3D9EC">
            <a:alpha val="90000"/>
          </a:srgbClr>
        </a:solidFill>
        <a:ln>
          <a:solidFill>
            <a:srgbClr val="D3D9EC"/>
          </a:solidFill>
        </a:ln>
      </dgm:spPr>
      <dgm:t>
        <a:bodyPr/>
        <a:lstStyle/>
        <a:p>
          <a:r>
            <a:rPr lang="en-US" b="0" dirty="0"/>
            <a:t>Exercise tolerance: 60% increase in watts generated </a:t>
          </a:r>
          <a:r>
            <a:rPr lang="en-US" dirty="0"/>
            <a:t>at wk 24</a:t>
          </a:r>
        </a:p>
      </dgm:t>
    </dgm:pt>
    <dgm:pt modelId="{9DD3FCF0-5F53-4D74-A659-E107BEDCCB83}" type="parTrans" cxnId="{6F1F5FD6-746B-496B-B9F1-FC97FE553BA5}">
      <dgm:prSet/>
      <dgm:spPr/>
      <dgm:t>
        <a:bodyPr/>
        <a:lstStyle/>
        <a:p>
          <a:endParaRPr lang="en-US"/>
        </a:p>
      </dgm:t>
    </dgm:pt>
    <dgm:pt modelId="{41E676B7-5D5C-4E6D-B547-A11DAA3356A0}" type="sibTrans" cxnId="{6F1F5FD6-746B-496B-B9F1-FC97FE553BA5}">
      <dgm:prSet/>
      <dgm:spPr/>
      <dgm:t>
        <a:bodyPr/>
        <a:lstStyle/>
        <a:p>
          <a:endParaRPr lang="en-US"/>
        </a:p>
      </dgm:t>
    </dgm:pt>
    <dgm:pt modelId="{88FA7333-367A-4493-9224-A8078477D4B6}">
      <dgm:prSet/>
      <dgm:spPr>
        <a:solidFill>
          <a:srgbClr val="D3D9EC">
            <a:alpha val="90000"/>
          </a:srgbClr>
        </a:solidFill>
        <a:ln>
          <a:solidFill>
            <a:srgbClr val="D3D9EC"/>
          </a:solidFill>
        </a:ln>
      </dgm:spPr>
      <dgm:t>
        <a:bodyPr/>
        <a:lstStyle/>
        <a:p>
          <a:r>
            <a:rPr lang="en-US" b="0" dirty="0"/>
            <a:t>HR-QoL: </a:t>
          </a:r>
          <a:r>
            <a:rPr lang="en-US" b="0" dirty="0">
              <a:solidFill>
                <a:srgbClr val="FF0000"/>
              </a:solidFill>
            </a:rPr>
            <a:t>Significant improvement </a:t>
          </a:r>
          <a:r>
            <a:rPr lang="en-US" b="0" dirty="0"/>
            <a:t>in adult SF-12v2 physical and mental scores;</a:t>
          </a:r>
          <a:r>
            <a:rPr lang="en-US" dirty="0"/>
            <a:t> no change in pediatric SF-10 scores</a:t>
          </a:r>
        </a:p>
      </dgm:t>
    </dgm:pt>
    <dgm:pt modelId="{1D04DD4F-D76C-477D-8B4F-22633CFF4ECF}" type="parTrans" cxnId="{F26A51C5-A7BA-4A60-83A2-F6CF2BB1E8ED}">
      <dgm:prSet/>
      <dgm:spPr/>
      <dgm:t>
        <a:bodyPr/>
        <a:lstStyle/>
        <a:p>
          <a:endParaRPr lang="en-US"/>
        </a:p>
      </dgm:t>
    </dgm:pt>
    <dgm:pt modelId="{4ACE9B77-32B7-46CC-B63C-CB94891DEF50}" type="sibTrans" cxnId="{F26A51C5-A7BA-4A60-83A2-F6CF2BB1E8ED}">
      <dgm:prSet/>
      <dgm:spPr/>
      <dgm:t>
        <a:bodyPr/>
        <a:lstStyle/>
        <a:p>
          <a:endParaRPr lang="en-US"/>
        </a:p>
      </dgm:t>
    </dgm:pt>
    <dgm:pt modelId="{DE57F618-CF96-4241-8700-1AF4B1580D32}" type="pres">
      <dgm:prSet presAssocID="{2B64BCA1-5CC4-47D6-9FCE-8DE8C6892B66}" presName="linear" presStyleCnt="0">
        <dgm:presLayoutVars>
          <dgm:dir/>
          <dgm:animLvl val="lvl"/>
          <dgm:resizeHandles val="exact"/>
        </dgm:presLayoutVars>
      </dgm:prSet>
      <dgm:spPr/>
    </dgm:pt>
    <dgm:pt modelId="{211EF3B2-5393-437E-91A5-990D5DE0E40B}" type="pres">
      <dgm:prSet presAssocID="{CF0C8738-0507-4B1A-92EB-E98CDD97240E}" presName="parentLin" presStyleCnt="0"/>
      <dgm:spPr/>
    </dgm:pt>
    <dgm:pt modelId="{4491F997-D23C-4B6D-961D-5EB6CF9E9B0A}" type="pres">
      <dgm:prSet presAssocID="{CF0C8738-0507-4B1A-92EB-E98CDD97240E}" presName="parentLeftMargin" presStyleLbl="node1" presStyleIdx="0" presStyleCnt="1"/>
      <dgm:spPr/>
    </dgm:pt>
    <dgm:pt modelId="{4A6855E8-09CD-4BA7-9555-66BF7418206B}" type="pres">
      <dgm:prSet presAssocID="{CF0C8738-0507-4B1A-92EB-E98CDD97240E}" presName="parentText" presStyleLbl="node1" presStyleIdx="0" presStyleCnt="1">
        <dgm:presLayoutVars>
          <dgm:chMax val="0"/>
          <dgm:bulletEnabled val="1"/>
        </dgm:presLayoutVars>
      </dgm:prSet>
      <dgm:spPr/>
    </dgm:pt>
    <dgm:pt modelId="{0F807754-5734-4793-B4CB-476110BD919E}" type="pres">
      <dgm:prSet presAssocID="{CF0C8738-0507-4B1A-92EB-E98CDD97240E}" presName="negativeSpace" presStyleCnt="0"/>
      <dgm:spPr/>
    </dgm:pt>
    <dgm:pt modelId="{C842EB18-869C-4E83-8FD5-6E1DFA39EBE2}" type="pres">
      <dgm:prSet presAssocID="{CF0C8738-0507-4B1A-92EB-E98CDD97240E}" presName="childText" presStyleLbl="conFgAcc1" presStyleIdx="0" presStyleCnt="1">
        <dgm:presLayoutVars>
          <dgm:bulletEnabled val="1"/>
        </dgm:presLayoutVars>
      </dgm:prSet>
      <dgm:spPr/>
    </dgm:pt>
  </dgm:ptLst>
  <dgm:cxnLst>
    <dgm:cxn modelId="{B440EE3D-8A7C-4440-831E-250B5F8CB1EB}" type="presOf" srcId="{88FA7333-367A-4493-9224-A8078477D4B6}" destId="{C842EB18-869C-4E83-8FD5-6E1DFA39EBE2}" srcOrd="0" destOrd="2" presId="urn:microsoft.com/office/officeart/2005/8/layout/list1"/>
    <dgm:cxn modelId="{B3161660-9B59-41C6-A5CF-9D7B4CF102A7}" type="presOf" srcId="{CF0C8738-0507-4B1A-92EB-E98CDD97240E}" destId="{4491F997-D23C-4B6D-961D-5EB6CF9E9B0A}" srcOrd="0" destOrd="0" presId="urn:microsoft.com/office/officeart/2005/8/layout/list1"/>
    <dgm:cxn modelId="{D124BC85-A66A-4AD4-8F87-D85B18F15EA6}" type="presOf" srcId="{99F1931C-33BA-49D4-98C8-3D1868114252}" destId="{C842EB18-869C-4E83-8FD5-6E1DFA39EBE2}" srcOrd="0" destOrd="0" presId="urn:microsoft.com/office/officeart/2005/8/layout/list1"/>
    <dgm:cxn modelId="{8E191E95-44B9-4E66-B25B-E3B842CD4A4B}" srcId="{CF0C8738-0507-4B1A-92EB-E98CDD97240E}" destId="{99F1931C-33BA-49D4-98C8-3D1868114252}" srcOrd="0" destOrd="0" parTransId="{F5CFBBD0-A8AC-4505-9AA0-44763A2D8FDA}" sibTransId="{A2252FAF-FA79-43C3-B3FC-2090F9E0773F}"/>
    <dgm:cxn modelId="{D15B97B0-7859-433C-A44F-38D61720C640}" srcId="{2B64BCA1-5CC4-47D6-9FCE-8DE8C6892B66}" destId="{CF0C8738-0507-4B1A-92EB-E98CDD97240E}" srcOrd="0" destOrd="0" parTransId="{8CD6F1F7-0493-4580-9156-1857C2D0A9E2}" sibTransId="{07305E5B-F99B-48C4-B6F1-3E21033BBF07}"/>
    <dgm:cxn modelId="{A20F0EB1-ACBD-4A0D-BBCD-B1092A7B8C76}" type="presOf" srcId="{2B64BCA1-5CC4-47D6-9FCE-8DE8C6892B66}" destId="{DE57F618-CF96-4241-8700-1AF4B1580D32}" srcOrd="0" destOrd="0" presId="urn:microsoft.com/office/officeart/2005/8/layout/list1"/>
    <dgm:cxn modelId="{F26A51C5-A7BA-4A60-83A2-F6CF2BB1E8ED}" srcId="{CF0C8738-0507-4B1A-92EB-E98CDD97240E}" destId="{88FA7333-367A-4493-9224-A8078477D4B6}" srcOrd="2" destOrd="0" parTransId="{1D04DD4F-D76C-477D-8B4F-22633CFF4ECF}" sibTransId="{4ACE9B77-32B7-46CC-B63C-CB94891DEF50}"/>
    <dgm:cxn modelId="{6F1F5FD6-746B-496B-B9F1-FC97FE553BA5}" srcId="{CF0C8738-0507-4B1A-92EB-E98CDD97240E}" destId="{FEF55F55-6725-44B8-81F1-56E042541712}" srcOrd="1" destOrd="0" parTransId="{9DD3FCF0-5F53-4D74-A659-E107BEDCCB83}" sibTransId="{41E676B7-5D5C-4E6D-B547-A11DAA3356A0}"/>
    <dgm:cxn modelId="{E48112DE-40C9-416A-9475-99A1B08BF663}" type="presOf" srcId="{CF0C8738-0507-4B1A-92EB-E98CDD97240E}" destId="{4A6855E8-09CD-4BA7-9555-66BF7418206B}" srcOrd="1" destOrd="0" presId="urn:microsoft.com/office/officeart/2005/8/layout/list1"/>
    <dgm:cxn modelId="{19689FF7-2B6D-42B1-A3CE-B767127602A9}" type="presOf" srcId="{FEF55F55-6725-44B8-81F1-56E042541712}" destId="{C842EB18-869C-4E83-8FD5-6E1DFA39EBE2}" srcOrd="0" destOrd="1" presId="urn:microsoft.com/office/officeart/2005/8/layout/list1"/>
    <dgm:cxn modelId="{EB5632CC-FFAD-4F3E-AC1F-0561CC46A8EF}" type="presParOf" srcId="{DE57F618-CF96-4241-8700-1AF4B1580D32}" destId="{211EF3B2-5393-437E-91A5-990D5DE0E40B}" srcOrd="0" destOrd="0" presId="urn:microsoft.com/office/officeart/2005/8/layout/list1"/>
    <dgm:cxn modelId="{1ADEA4E6-66B3-4D25-80BB-7E265DB6D75B}" type="presParOf" srcId="{211EF3B2-5393-437E-91A5-990D5DE0E40B}" destId="{4491F997-D23C-4B6D-961D-5EB6CF9E9B0A}" srcOrd="0" destOrd="0" presId="urn:microsoft.com/office/officeart/2005/8/layout/list1"/>
    <dgm:cxn modelId="{940D0FF8-532F-42CF-83E5-3E534D22E610}" type="presParOf" srcId="{211EF3B2-5393-437E-91A5-990D5DE0E40B}" destId="{4A6855E8-09CD-4BA7-9555-66BF7418206B}" srcOrd="1" destOrd="0" presId="urn:microsoft.com/office/officeart/2005/8/layout/list1"/>
    <dgm:cxn modelId="{87E1AE36-F610-4257-B4E9-65DFD98701CA}" type="presParOf" srcId="{DE57F618-CF96-4241-8700-1AF4B1580D32}" destId="{0F807754-5734-4793-B4CB-476110BD919E}" srcOrd="1" destOrd="0" presId="urn:microsoft.com/office/officeart/2005/8/layout/list1"/>
    <dgm:cxn modelId="{42DC8083-4540-435E-AF72-8173C991CE15}" type="presParOf" srcId="{DE57F618-CF96-4241-8700-1AF4B1580D32}" destId="{C842EB18-869C-4E83-8FD5-6E1DFA39EB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80765C-4197-4B97-987E-3E3701DC74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D4FFC2-5CCA-42A5-A432-24DF46F1952A}">
      <dgm:prSet/>
      <dgm:spPr>
        <a:solidFill>
          <a:srgbClr val="1A75BC"/>
        </a:solidFill>
      </dgm:spPr>
      <dgm:t>
        <a:bodyPr/>
        <a:lstStyle/>
        <a:p>
          <a:r>
            <a:rPr lang="en-US" b="0" dirty="0"/>
            <a:t>Safety Data</a:t>
          </a:r>
        </a:p>
      </dgm:t>
    </dgm:pt>
    <dgm:pt modelId="{74528BF8-D790-4734-8027-D6B99CD138EF}" type="parTrans" cxnId="{9170ACE7-6441-4761-B090-BB956AEC24FC}">
      <dgm:prSet/>
      <dgm:spPr/>
      <dgm:t>
        <a:bodyPr/>
        <a:lstStyle/>
        <a:p>
          <a:endParaRPr lang="en-US"/>
        </a:p>
      </dgm:t>
    </dgm:pt>
    <dgm:pt modelId="{C2F6FD1D-4D64-44DD-BBD0-F41AAF003090}" type="sibTrans" cxnId="{9170ACE7-6441-4761-B090-BB956AEC24FC}">
      <dgm:prSet/>
      <dgm:spPr/>
      <dgm:t>
        <a:bodyPr/>
        <a:lstStyle/>
        <a:p>
          <a:endParaRPr lang="en-US"/>
        </a:p>
      </dgm:t>
    </dgm:pt>
    <dgm:pt modelId="{722BD72E-9BA0-42A2-8496-160E99465BCE}">
      <dgm:prSet/>
      <dgm:spPr>
        <a:solidFill>
          <a:srgbClr val="D3D9EC">
            <a:alpha val="89804"/>
          </a:srgbClr>
        </a:solidFill>
        <a:ln>
          <a:solidFill>
            <a:srgbClr val="D6DDEE"/>
          </a:solidFill>
        </a:ln>
      </dgm:spPr>
      <dgm:t>
        <a:bodyPr/>
        <a:lstStyle/>
        <a:p>
          <a:r>
            <a:rPr lang="en-US" b="0" dirty="0">
              <a:solidFill>
                <a:srgbClr val="0070C0"/>
              </a:solidFill>
            </a:rPr>
            <a:t>Adverse events:</a:t>
          </a:r>
        </a:p>
      </dgm:t>
    </dgm:pt>
    <dgm:pt modelId="{4A50C7D5-D5BF-42E8-BE9D-6158E375F627}" type="parTrans" cxnId="{4AEE77E3-015A-46E5-AE48-170DA3CCCA46}">
      <dgm:prSet/>
      <dgm:spPr/>
      <dgm:t>
        <a:bodyPr/>
        <a:lstStyle/>
        <a:p>
          <a:endParaRPr lang="en-US"/>
        </a:p>
      </dgm:t>
    </dgm:pt>
    <dgm:pt modelId="{5F0134EB-73B4-462B-BDAF-77BEB954F268}" type="sibTrans" cxnId="{4AEE77E3-015A-46E5-AE48-170DA3CCCA46}">
      <dgm:prSet/>
      <dgm:spPr/>
      <dgm:t>
        <a:bodyPr/>
        <a:lstStyle/>
        <a:p>
          <a:endParaRPr lang="en-US"/>
        </a:p>
      </dgm:t>
    </dgm:pt>
    <dgm:pt modelId="{5798ACF4-D7BD-4A27-B293-53641D9A47D0}">
      <dgm:prSet/>
      <dgm:spPr>
        <a:solidFill>
          <a:srgbClr val="D3D9EC">
            <a:alpha val="89804"/>
          </a:srgbClr>
        </a:solidFill>
        <a:ln>
          <a:solidFill>
            <a:srgbClr val="D6DDEE"/>
          </a:solidFill>
        </a:ln>
      </dgm:spPr>
      <dgm:t>
        <a:bodyPr/>
        <a:lstStyle/>
        <a:p>
          <a:r>
            <a:rPr lang="en-US" dirty="0"/>
            <a:t>62% experienced treatment-related adverse events, mainly mild-to-moderate GI issues (55%)</a:t>
          </a:r>
        </a:p>
      </dgm:t>
    </dgm:pt>
    <dgm:pt modelId="{B008FC9F-AC2C-402D-8A71-3D638B834BAA}" type="parTrans" cxnId="{6367AC38-8451-4227-ACBC-3A929EDBB013}">
      <dgm:prSet/>
      <dgm:spPr/>
      <dgm:t>
        <a:bodyPr/>
        <a:lstStyle/>
        <a:p>
          <a:endParaRPr lang="en-US"/>
        </a:p>
      </dgm:t>
    </dgm:pt>
    <dgm:pt modelId="{7BCBBCE1-68DC-4B61-858B-F459E2EA17FB}" type="sibTrans" cxnId="{6367AC38-8451-4227-ACBC-3A929EDBB013}">
      <dgm:prSet/>
      <dgm:spPr/>
      <dgm:t>
        <a:bodyPr/>
        <a:lstStyle/>
        <a:p>
          <a:endParaRPr lang="en-US"/>
        </a:p>
      </dgm:t>
    </dgm:pt>
    <dgm:pt modelId="{B4F6EA3F-F274-404C-9708-4A8D5111BC84}">
      <dgm:prSet/>
      <dgm:spPr>
        <a:solidFill>
          <a:srgbClr val="D3D9EC">
            <a:alpha val="89804"/>
          </a:srgbClr>
        </a:solidFill>
        <a:ln>
          <a:solidFill>
            <a:srgbClr val="D6DDEE"/>
          </a:solidFill>
        </a:ln>
      </dgm:spPr>
      <dgm:t>
        <a:bodyPr/>
        <a:lstStyle/>
        <a:p>
          <a:r>
            <a:rPr lang="en-US" dirty="0"/>
            <a:t>One serious event (gastroenteritis)</a:t>
          </a:r>
        </a:p>
      </dgm:t>
    </dgm:pt>
    <dgm:pt modelId="{DE9EC32C-7634-4D26-96A3-D7D3CAA14BD1}" type="parTrans" cxnId="{7C9D2A05-EF9E-4497-B34F-D714136AFE88}">
      <dgm:prSet/>
      <dgm:spPr/>
      <dgm:t>
        <a:bodyPr/>
        <a:lstStyle/>
        <a:p>
          <a:endParaRPr lang="en-US"/>
        </a:p>
      </dgm:t>
    </dgm:pt>
    <dgm:pt modelId="{1B9CEC33-6B88-45C3-978D-06D0399A4466}" type="sibTrans" cxnId="{7C9D2A05-EF9E-4497-B34F-D714136AFE88}">
      <dgm:prSet/>
      <dgm:spPr/>
      <dgm:t>
        <a:bodyPr/>
        <a:lstStyle/>
        <a:p>
          <a:endParaRPr lang="en-US"/>
        </a:p>
      </dgm:t>
    </dgm:pt>
    <dgm:pt modelId="{70C05ECA-F2B2-4C43-8474-0829061D80A4}">
      <dgm:prSet/>
      <dgm:spPr>
        <a:solidFill>
          <a:srgbClr val="D3D9EC">
            <a:alpha val="89804"/>
          </a:srgbClr>
        </a:solidFill>
        <a:ln>
          <a:solidFill>
            <a:srgbClr val="D6DDEE"/>
          </a:solidFill>
        </a:ln>
      </dgm:spPr>
      <dgm:t>
        <a:bodyPr/>
        <a:lstStyle/>
        <a:p>
          <a:r>
            <a:rPr lang="en-US" dirty="0"/>
            <a:t>One discontinuation due to moderate diarrhea</a:t>
          </a:r>
        </a:p>
      </dgm:t>
    </dgm:pt>
    <dgm:pt modelId="{A3DF257C-EA23-4726-8A2E-43C7073AE26A}" type="parTrans" cxnId="{E815738F-033B-4642-88F9-6B7CB3C9EE9A}">
      <dgm:prSet/>
      <dgm:spPr/>
      <dgm:t>
        <a:bodyPr/>
        <a:lstStyle/>
        <a:p>
          <a:endParaRPr lang="en-US"/>
        </a:p>
      </dgm:t>
    </dgm:pt>
    <dgm:pt modelId="{A8035B45-D576-41DE-8745-DCC97DB67AD7}" type="sibTrans" cxnId="{E815738F-033B-4642-88F9-6B7CB3C9EE9A}">
      <dgm:prSet/>
      <dgm:spPr/>
      <dgm:t>
        <a:bodyPr/>
        <a:lstStyle/>
        <a:p>
          <a:endParaRPr lang="en-US"/>
        </a:p>
      </dgm:t>
    </dgm:pt>
    <dgm:pt modelId="{7CBACE28-935E-4E37-97FB-6ADC436DB0D5}" type="pres">
      <dgm:prSet presAssocID="{4F80765C-4197-4B97-987E-3E3701DC74B7}" presName="linear" presStyleCnt="0">
        <dgm:presLayoutVars>
          <dgm:dir/>
          <dgm:animLvl val="lvl"/>
          <dgm:resizeHandles val="exact"/>
        </dgm:presLayoutVars>
      </dgm:prSet>
      <dgm:spPr/>
    </dgm:pt>
    <dgm:pt modelId="{A3947325-1171-4BDD-B320-FCD7D4851AD0}" type="pres">
      <dgm:prSet presAssocID="{CED4FFC2-5CCA-42A5-A432-24DF46F1952A}" presName="parentLin" presStyleCnt="0"/>
      <dgm:spPr/>
    </dgm:pt>
    <dgm:pt modelId="{B41F90BE-B88B-4FEB-9D79-3738701AC60D}" type="pres">
      <dgm:prSet presAssocID="{CED4FFC2-5CCA-42A5-A432-24DF46F1952A}" presName="parentLeftMargin" presStyleLbl="node1" presStyleIdx="0" presStyleCnt="1"/>
      <dgm:spPr/>
    </dgm:pt>
    <dgm:pt modelId="{83867071-6658-4DFE-B6CA-88DB56F03128}" type="pres">
      <dgm:prSet presAssocID="{CED4FFC2-5CCA-42A5-A432-24DF46F1952A}" presName="parentText" presStyleLbl="node1" presStyleIdx="0" presStyleCnt="1">
        <dgm:presLayoutVars>
          <dgm:chMax val="0"/>
          <dgm:bulletEnabled val="1"/>
        </dgm:presLayoutVars>
      </dgm:prSet>
      <dgm:spPr/>
    </dgm:pt>
    <dgm:pt modelId="{62665FEE-DFF1-4D30-8765-572CAA7B2206}" type="pres">
      <dgm:prSet presAssocID="{CED4FFC2-5CCA-42A5-A432-24DF46F1952A}" presName="negativeSpace" presStyleCnt="0"/>
      <dgm:spPr/>
    </dgm:pt>
    <dgm:pt modelId="{17E2D471-44F3-48B3-A787-08EFB76B2499}" type="pres">
      <dgm:prSet presAssocID="{CED4FFC2-5CCA-42A5-A432-24DF46F1952A}" presName="childText" presStyleLbl="conFgAcc1" presStyleIdx="0" presStyleCnt="1">
        <dgm:presLayoutVars>
          <dgm:bulletEnabled val="1"/>
        </dgm:presLayoutVars>
      </dgm:prSet>
      <dgm:spPr/>
    </dgm:pt>
  </dgm:ptLst>
  <dgm:cxnLst>
    <dgm:cxn modelId="{7C9D2A05-EF9E-4497-B34F-D714136AFE88}" srcId="{722BD72E-9BA0-42A2-8496-160E99465BCE}" destId="{B4F6EA3F-F274-404C-9708-4A8D5111BC84}" srcOrd="1" destOrd="0" parTransId="{DE9EC32C-7634-4D26-96A3-D7D3CAA14BD1}" sibTransId="{1B9CEC33-6B88-45C3-978D-06D0399A4466}"/>
    <dgm:cxn modelId="{CCE71706-09D2-4FCF-A1FA-CB8055867A0E}" type="presOf" srcId="{4F80765C-4197-4B97-987E-3E3701DC74B7}" destId="{7CBACE28-935E-4E37-97FB-6ADC436DB0D5}" srcOrd="0" destOrd="0" presId="urn:microsoft.com/office/officeart/2005/8/layout/list1"/>
    <dgm:cxn modelId="{6367AC38-8451-4227-ACBC-3A929EDBB013}" srcId="{722BD72E-9BA0-42A2-8496-160E99465BCE}" destId="{5798ACF4-D7BD-4A27-B293-53641D9A47D0}" srcOrd="0" destOrd="0" parTransId="{B008FC9F-AC2C-402D-8A71-3D638B834BAA}" sibTransId="{7BCBBCE1-68DC-4B61-858B-F459E2EA17FB}"/>
    <dgm:cxn modelId="{C3538469-5778-481E-A509-DA98F8E403CF}" type="presOf" srcId="{70C05ECA-F2B2-4C43-8474-0829061D80A4}" destId="{17E2D471-44F3-48B3-A787-08EFB76B2499}" srcOrd="0" destOrd="3" presId="urn:microsoft.com/office/officeart/2005/8/layout/list1"/>
    <dgm:cxn modelId="{DD682672-DDDD-4D97-AF71-47968515673B}" type="presOf" srcId="{722BD72E-9BA0-42A2-8496-160E99465BCE}" destId="{17E2D471-44F3-48B3-A787-08EFB76B2499}" srcOrd="0" destOrd="0" presId="urn:microsoft.com/office/officeart/2005/8/layout/list1"/>
    <dgm:cxn modelId="{E815738F-033B-4642-88F9-6B7CB3C9EE9A}" srcId="{722BD72E-9BA0-42A2-8496-160E99465BCE}" destId="{70C05ECA-F2B2-4C43-8474-0829061D80A4}" srcOrd="2" destOrd="0" parTransId="{A3DF257C-EA23-4726-8A2E-43C7073AE26A}" sibTransId="{A8035B45-D576-41DE-8745-DCC97DB67AD7}"/>
    <dgm:cxn modelId="{87AE9DBF-3E73-42F7-96E3-B3A812FD1309}" type="presOf" srcId="{CED4FFC2-5CCA-42A5-A432-24DF46F1952A}" destId="{B41F90BE-B88B-4FEB-9D79-3738701AC60D}" srcOrd="0" destOrd="0" presId="urn:microsoft.com/office/officeart/2005/8/layout/list1"/>
    <dgm:cxn modelId="{48B627D8-50F9-4668-8A7A-4DAA6D02023C}" type="presOf" srcId="{B4F6EA3F-F274-404C-9708-4A8D5111BC84}" destId="{17E2D471-44F3-48B3-A787-08EFB76B2499}" srcOrd="0" destOrd="2" presId="urn:microsoft.com/office/officeart/2005/8/layout/list1"/>
    <dgm:cxn modelId="{4AEE77E3-015A-46E5-AE48-170DA3CCCA46}" srcId="{CED4FFC2-5CCA-42A5-A432-24DF46F1952A}" destId="{722BD72E-9BA0-42A2-8496-160E99465BCE}" srcOrd="0" destOrd="0" parTransId="{4A50C7D5-D5BF-42E8-BE9D-6158E375F627}" sibTransId="{5F0134EB-73B4-462B-BDAF-77BEB954F268}"/>
    <dgm:cxn modelId="{9170ACE7-6441-4761-B090-BB956AEC24FC}" srcId="{4F80765C-4197-4B97-987E-3E3701DC74B7}" destId="{CED4FFC2-5CCA-42A5-A432-24DF46F1952A}" srcOrd="0" destOrd="0" parTransId="{74528BF8-D790-4734-8027-D6B99CD138EF}" sibTransId="{C2F6FD1D-4D64-44DD-BBD0-F41AAF003090}"/>
    <dgm:cxn modelId="{3DAA21EA-756A-4278-B238-E0A6AE32BC97}" type="presOf" srcId="{5798ACF4-D7BD-4A27-B293-53641D9A47D0}" destId="{17E2D471-44F3-48B3-A787-08EFB76B2499}" srcOrd="0" destOrd="1" presId="urn:microsoft.com/office/officeart/2005/8/layout/list1"/>
    <dgm:cxn modelId="{A736DBF8-957C-4BA4-8E78-786D8B612DB1}" type="presOf" srcId="{CED4FFC2-5CCA-42A5-A432-24DF46F1952A}" destId="{83867071-6658-4DFE-B6CA-88DB56F03128}" srcOrd="1" destOrd="0" presId="urn:microsoft.com/office/officeart/2005/8/layout/list1"/>
    <dgm:cxn modelId="{01503B54-74E9-4372-9A15-501DD55EC267}" type="presParOf" srcId="{7CBACE28-935E-4E37-97FB-6ADC436DB0D5}" destId="{A3947325-1171-4BDD-B320-FCD7D4851AD0}" srcOrd="0" destOrd="0" presId="urn:microsoft.com/office/officeart/2005/8/layout/list1"/>
    <dgm:cxn modelId="{A1C61EB3-18E3-4BF3-9B40-3B0B28EDB76E}" type="presParOf" srcId="{A3947325-1171-4BDD-B320-FCD7D4851AD0}" destId="{B41F90BE-B88B-4FEB-9D79-3738701AC60D}" srcOrd="0" destOrd="0" presId="urn:microsoft.com/office/officeart/2005/8/layout/list1"/>
    <dgm:cxn modelId="{FECCE350-B6DF-4A4D-BBF3-062653D60C83}" type="presParOf" srcId="{A3947325-1171-4BDD-B320-FCD7D4851AD0}" destId="{83867071-6658-4DFE-B6CA-88DB56F03128}" srcOrd="1" destOrd="0" presId="urn:microsoft.com/office/officeart/2005/8/layout/list1"/>
    <dgm:cxn modelId="{FC63A1F7-95D2-4A6D-A11B-44E1113A3463}" type="presParOf" srcId="{7CBACE28-935E-4E37-97FB-6ADC436DB0D5}" destId="{62665FEE-DFF1-4D30-8765-572CAA7B2206}" srcOrd="1" destOrd="0" presId="urn:microsoft.com/office/officeart/2005/8/layout/list1"/>
    <dgm:cxn modelId="{76DB6257-9B5A-46CD-A9A6-2A8938BAAFC2}" type="presParOf" srcId="{7CBACE28-935E-4E37-97FB-6ADC436DB0D5}" destId="{17E2D471-44F3-48B3-A787-08EFB76B249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179B46-5DAB-4B2A-B45A-F8089EBC82F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EE1F0B3-63A4-4F07-AD6A-014C915EA624}">
      <dgm:prSet phldrT="[Text]" custT="1"/>
      <dgm:spPr>
        <a:solidFill>
          <a:srgbClr val="1A75BC"/>
        </a:solidFill>
      </dgm:spPr>
      <dgm:t>
        <a:bodyPr/>
        <a:lstStyle/>
        <a:p>
          <a:pPr algn="l"/>
          <a:endParaRPr lang="en-US" sz="1800" dirty="0"/>
        </a:p>
      </dgm:t>
    </dgm:pt>
    <dgm:pt modelId="{3A15A85B-F0DA-4DAB-961C-3ADD05F873CC}" type="parTrans" cxnId="{F99CC368-602A-4CE6-805A-D8DD27E3A8C4}">
      <dgm:prSet/>
      <dgm:spPr/>
      <dgm:t>
        <a:bodyPr/>
        <a:lstStyle/>
        <a:p>
          <a:endParaRPr lang="en-US" sz="6600"/>
        </a:p>
      </dgm:t>
    </dgm:pt>
    <dgm:pt modelId="{6D9C6056-C7C2-4095-A45C-6FF0BD181F16}" type="sibTrans" cxnId="{F99CC368-602A-4CE6-805A-D8DD27E3A8C4}">
      <dgm:prSet/>
      <dgm:spPr/>
      <dgm:t>
        <a:bodyPr/>
        <a:lstStyle/>
        <a:p>
          <a:endParaRPr lang="en-US" sz="6600"/>
        </a:p>
      </dgm:t>
    </dgm:pt>
    <dgm:pt modelId="{CF238E17-EC07-4281-95F5-A074D0C15398}">
      <dgm:prSet phldrT="[Text]" custT="1"/>
      <dgm:spPr>
        <a:solidFill>
          <a:srgbClr val="D3D9EC"/>
        </a:solidFill>
        <a:ln>
          <a:solidFill>
            <a:srgbClr val="D3D9EC"/>
          </a:solidFill>
        </a:ln>
      </dgm:spPr>
      <dgm:t>
        <a:bodyPr/>
        <a:lstStyle/>
        <a:p>
          <a:r>
            <a:rPr lang="en-US" sz="1800" b="0" dirty="0">
              <a:solidFill>
                <a:srgbClr val="0070C0"/>
              </a:solidFill>
            </a:rPr>
            <a:t>Participants:</a:t>
          </a:r>
          <a:r>
            <a:rPr lang="en-US" sz="1800" dirty="0"/>
            <a:t> Patients age ≥6 mos with confirmed diagnoses of LC-FAODs (CPT-I, CPT-II, CACT, VLCAD, LCHAD, or TFP deficiencies)</a:t>
          </a:r>
        </a:p>
      </dgm:t>
    </dgm:pt>
    <dgm:pt modelId="{8345E04F-7B1C-45AC-A991-7EEC6F0B9377}" type="parTrans" cxnId="{F3498861-752A-4A69-8BFD-77145CF771B7}">
      <dgm:prSet/>
      <dgm:spPr/>
      <dgm:t>
        <a:bodyPr/>
        <a:lstStyle/>
        <a:p>
          <a:endParaRPr lang="en-US"/>
        </a:p>
      </dgm:t>
    </dgm:pt>
    <dgm:pt modelId="{0F7F60D6-09D6-457D-8033-67C6BA77451A}" type="sibTrans" cxnId="{F3498861-752A-4A69-8BFD-77145CF771B7}">
      <dgm:prSet/>
      <dgm:spPr/>
      <dgm:t>
        <a:bodyPr/>
        <a:lstStyle/>
        <a:p>
          <a:endParaRPr lang="en-US"/>
        </a:p>
      </dgm:t>
    </dgm:pt>
    <dgm:pt modelId="{10D67D65-DB2A-4FB3-B064-5682346FE14D}">
      <dgm:prSet phldrT="[Text]" custT="1"/>
      <dgm:spPr>
        <a:solidFill>
          <a:srgbClr val="D3D9EC"/>
        </a:solidFill>
        <a:ln>
          <a:solidFill>
            <a:srgbClr val="D3D9EC"/>
          </a:solidFill>
        </a:ln>
      </dgm:spPr>
      <dgm:t>
        <a:bodyPr/>
        <a:lstStyle/>
        <a:p>
          <a:r>
            <a:rPr lang="en-US" sz="1800" b="0" dirty="0">
              <a:solidFill>
                <a:srgbClr val="0070C0"/>
              </a:solidFill>
            </a:rPr>
            <a:t>Design: </a:t>
          </a:r>
          <a:r>
            <a:rPr lang="en-US" sz="1800" dirty="0"/>
            <a:t>Open-label, long-term, single-arm extension study (CL202)</a:t>
          </a:r>
        </a:p>
      </dgm:t>
    </dgm:pt>
    <dgm:pt modelId="{83226E55-5B6C-4F3E-ABCB-71FEDE90777D}" type="parTrans" cxnId="{7880C5F0-1522-4C84-8124-9E52AB8DBDE5}">
      <dgm:prSet/>
      <dgm:spPr/>
      <dgm:t>
        <a:bodyPr/>
        <a:lstStyle/>
        <a:p>
          <a:endParaRPr lang="en-US"/>
        </a:p>
      </dgm:t>
    </dgm:pt>
    <dgm:pt modelId="{238CF265-3779-4BC7-9377-47DE54CB702C}" type="sibTrans" cxnId="{7880C5F0-1522-4C84-8124-9E52AB8DBDE5}">
      <dgm:prSet/>
      <dgm:spPr/>
      <dgm:t>
        <a:bodyPr/>
        <a:lstStyle/>
        <a:p>
          <a:endParaRPr lang="en-US"/>
        </a:p>
      </dgm:t>
    </dgm:pt>
    <dgm:pt modelId="{6821D492-1336-4BE3-97C2-F6E3A1E0B858}">
      <dgm:prSet phldrT="[Text]" custT="1"/>
      <dgm:spPr>
        <a:solidFill>
          <a:srgbClr val="D3D9EC"/>
        </a:solidFill>
        <a:ln>
          <a:solidFill>
            <a:srgbClr val="D3D9EC"/>
          </a:solidFill>
        </a:ln>
      </dgm:spPr>
      <dgm:t>
        <a:bodyPr/>
        <a:lstStyle/>
        <a:p>
          <a:r>
            <a:rPr lang="en-US" sz="1800" b="0" dirty="0">
              <a:solidFill>
                <a:srgbClr val="0070C0"/>
              </a:solidFill>
            </a:rPr>
            <a:t>Intervention:</a:t>
          </a:r>
          <a:r>
            <a:rPr lang="en-US" sz="1800" dirty="0"/>
            <a:t> Patients were switched from MCT oil to triheptanoin, titrated to 25%–35% of daily caloric intake, and treated for up to 7 y</a:t>
          </a:r>
        </a:p>
      </dgm:t>
    </dgm:pt>
    <dgm:pt modelId="{F9E1CEF6-C01A-43C4-B0AC-9F3B78FC690A}" type="sibTrans" cxnId="{E5F7F919-413D-402E-95EE-86C1B66BB62B}">
      <dgm:prSet/>
      <dgm:spPr/>
      <dgm:t>
        <a:bodyPr/>
        <a:lstStyle/>
        <a:p>
          <a:endParaRPr lang="en-US"/>
        </a:p>
      </dgm:t>
    </dgm:pt>
    <dgm:pt modelId="{0695D58E-B3D5-44FE-94C0-95845D509D23}" type="parTrans" cxnId="{E5F7F919-413D-402E-95EE-86C1B66BB62B}">
      <dgm:prSet/>
      <dgm:spPr/>
      <dgm:t>
        <a:bodyPr/>
        <a:lstStyle/>
        <a:p>
          <a:endParaRPr lang="en-US"/>
        </a:p>
      </dgm:t>
    </dgm:pt>
    <dgm:pt modelId="{689DF767-6A8D-4F54-B1B4-B5CD1487501E}" type="pres">
      <dgm:prSet presAssocID="{4F179B46-5DAB-4B2A-B45A-F8089EBC82FE}" presName="linear" presStyleCnt="0">
        <dgm:presLayoutVars>
          <dgm:dir/>
          <dgm:animLvl val="lvl"/>
          <dgm:resizeHandles val="exact"/>
        </dgm:presLayoutVars>
      </dgm:prSet>
      <dgm:spPr/>
    </dgm:pt>
    <dgm:pt modelId="{CCCA2BEA-2A6D-4A85-95C6-DEE9A61C8903}" type="pres">
      <dgm:prSet presAssocID="{3EE1F0B3-63A4-4F07-AD6A-014C915EA624}" presName="parentLin" presStyleCnt="0"/>
      <dgm:spPr/>
    </dgm:pt>
    <dgm:pt modelId="{E522411A-0D6C-486D-9BBF-CFBDD5E7E93B}" type="pres">
      <dgm:prSet presAssocID="{3EE1F0B3-63A4-4F07-AD6A-014C915EA624}" presName="parentLeftMargin" presStyleLbl="node1" presStyleIdx="0" presStyleCnt="1"/>
      <dgm:spPr/>
    </dgm:pt>
    <dgm:pt modelId="{F2C33E1D-B6D0-4B84-8BB7-EAB14EB63C35}" type="pres">
      <dgm:prSet presAssocID="{3EE1F0B3-63A4-4F07-AD6A-014C915EA624}" presName="parentText" presStyleLbl="node1" presStyleIdx="0" presStyleCnt="1" custScaleX="142857" custScaleY="153481" custLinFactNeighborX="-49743" custLinFactNeighborY="10177">
        <dgm:presLayoutVars>
          <dgm:chMax val="0"/>
          <dgm:bulletEnabled val="1"/>
        </dgm:presLayoutVars>
      </dgm:prSet>
      <dgm:spPr/>
    </dgm:pt>
    <dgm:pt modelId="{42CA2E4A-D70E-4254-891F-B8DED4158D24}" type="pres">
      <dgm:prSet presAssocID="{3EE1F0B3-63A4-4F07-AD6A-014C915EA624}" presName="negativeSpace" presStyleCnt="0"/>
      <dgm:spPr/>
    </dgm:pt>
    <dgm:pt modelId="{9FB5A224-9696-43D9-B414-393AC4BF6B82}" type="pres">
      <dgm:prSet presAssocID="{3EE1F0B3-63A4-4F07-AD6A-014C915EA624}" presName="childText" presStyleLbl="conFgAcc1" presStyleIdx="0" presStyleCnt="1">
        <dgm:presLayoutVars>
          <dgm:bulletEnabled val="1"/>
        </dgm:presLayoutVars>
      </dgm:prSet>
      <dgm:spPr/>
    </dgm:pt>
  </dgm:ptLst>
  <dgm:cxnLst>
    <dgm:cxn modelId="{E5F7F919-413D-402E-95EE-86C1B66BB62B}" srcId="{3EE1F0B3-63A4-4F07-AD6A-014C915EA624}" destId="{6821D492-1336-4BE3-97C2-F6E3A1E0B858}" srcOrd="2" destOrd="0" parTransId="{0695D58E-B3D5-44FE-94C0-95845D509D23}" sibTransId="{F9E1CEF6-C01A-43C4-B0AC-9F3B78FC690A}"/>
    <dgm:cxn modelId="{2D59701D-9D9F-4531-855D-C3E93F78D595}" type="presOf" srcId="{6821D492-1336-4BE3-97C2-F6E3A1E0B858}" destId="{9FB5A224-9696-43D9-B414-393AC4BF6B82}" srcOrd="0" destOrd="2" presId="urn:microsoft.com/office/officeart/2005/8/layout/list1"/>
    <dgm:cxn modelId="{F5BB1F3C-2C90-4C3E-9BCE-04E3AF78F3D9}" type="presOf" srcId="{3EE1F0B3-63A4-4F07-AD6A-014C915EA624}" destId="{F2C33E1D-B6D0-4B84-8BB7-EAB14EB63C35}" srcOrd="1" destOrd="0" presId="urn:microsoft.com/office/officeart/2005/8/layout/list1"/>
    <dgm:cxn modelId="{B8D2CA5E-A4E2-4847-8B50-0048242A6475}" type="presOf" srcId="{4F179B46-5DAB-4B2A-B45A-F8089EBC82FE}" destId="{689DF767-6A8D-4F54-B1B4-B5CD1487501E}" srcOrd="0" destOrd="0" presId="urn:microsoft.com/office/officeart/2005/8/layout/list1"/>
    <dgm:cxn modelId="{F3498861-752A-4A69-8BFD-77145CF771B7}" srcId="{3EE1F0B3-63A4-4F07-AD6A-014C915EA624}" destId="{CF238E17-EC07-4281-95F5-A074D0C15398}" srcOrd="1" destOrd="0" parTransId="{8345E04F-7B1C-45AC-A991-7EEC6F0B9377}" sibTransId="{0F7F60D6-09D6-457D-8033-67C6BA77451A}"/>
    <dgm:cxn modelId="{F99CC368-602A-4CE6-805A-D8DD27E3A8C4}" srcId="{4F179B46-5DAB-4B2A-B45A-F8089EBC82FE}" destId="{3EE1F0B3-63A4-4F07-AD6A-014C915EA624}" srcOrd="0" destOrd="0" parTransId="{3A15A85B-F0DA-4DAB-961C-3ADD05F873CC}" sibTransId="{6D9C6056-C7C2-4095-A45C-6FF0BD181F16}"/>
    <dgm:cxn modelId="{3F780B6A-F810-4CDA-95CE-83907389F0BD}" type="presOf" srcId="{CF238E17-EC07-4281-95F5-A074D0C15398}" destId="{9FB5A224-9696-43D9-B414-393AC4BF6B82}" srcOrd="0" destOrd="1" presId="urn:microsoft.com/office/officeart/2005/8/layout/list1"/>
    <dgm:cxn modelId="{C4126BB7-47ED-44BC-9F1B-2A68BDF918BC}" type="presOf" srcId="{10D67D65-DB2A-4FB3-B064-5682346FE14D}" destId="{9FB5A224-9696-43D9-B414-393AC4BF6B82}" srcOrd="0" destOrd="0" presId="urn:microsoft.com/office/officeart/2005/8/layout/list1"/>
    <dgm:cxn modelId="{60D45ECD-8B91-4F74-A7FE-0C138D06D4A8}" type="presOf" srcId="{3EE1F0B3-63A4-4F07-AD6A-014C915EA624}" destId="{E522411A-0D6C-486D-9BBF-CFBDD5E7E93B}" srcOrd="0" destOrd="0" presId="urn:microsoft.com/office/officeart/2005/8/layout/list1"/>
    <dgm:cxn modelId="{7880C5F0-1522-4C84-8124-9E52AB8DBDE5}" srcId="{3EE1F0B3-63A4-4F07-AD6A-014C915EA624}" destId="{10D67D65-DB2A-4FB3-B064-5682346FE14D}" srcOrd="0" destOrd="0" parTransId="{83226E55-5B6C-4F3E-ABCB-71FEDE90777D}" sibTransId="{238CF265-3779-4BC7-9377-47DE54CB702C}"/>
    <dgm:cxn modelId="{D9536F90-3144-444C-8FC9-6A3698E803F6}" type="presParOf" srcId="{689DF767-6A8D-4F54-B1B4-B5CD1487501E}" destId="{CCCA2BEA-2A6D-4A85-95C6-DEE9A61C8903}" srcOrd="0" destOrd="0" presId="urn:microsoft.com/office/officeart/2005/8/layout/list1"/>
    <dgm:cxn modelId="{810A38DE-2A53-4E19-A559-AE797B13425C}" type="presParOf" srcId="{CCCA2BEA-2A6D-4A85-95C6-DEE9A61C8903}" destId="{E522411A-0D6C-486D-9BBF-CFBDD5E7E93B}" srcOrd="0" destOrd="0" presId="urn:microsoft.com/office/officeart/2005/8/layout/list1"/>
    <dgm:cxn modelId="{74FA954A-9660-4709-9E67-97F21F4E8A6F}" type="presParOf" srcId="{CCCA2BEA-2A6D-4A85-95C6-DEE9A61C8903}" destId="{F2C33E1D-B6D0-4B84-8BB7-EAB14EB63C35}" srcOrd="1" destOrd="0" presId="urn:microsoft.com/office/officeart/2005/8/layout/list1"/>
    <dgm:cxn modelId="{2ACD61BC-ACA5-435D-B16B-E7051D6B6E0D}" type="presParOf" srcId="{689DF767-6A8D-4F54-B1B4-B5CD1487501E}" destId="{42CA2E4A-D70E-4254-891F-B8DED4158D24}" srcOrd="1" destOrd="0" presId="urn:microsoft.com/office/officeart/2005/8/layout/list1"/>
    <dgm:cxn modelId="{22DDB452-F532-404E-93CA-D5ED576D8079}" type="presParOf" srcId="{689DF767-6A8D-4F54-B1B4-B5CD1487501E}" destId="{9FB5A224-9696-43D9-B414-393AC4BF6B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80765C-4197-4B97-987E-3E3701DC74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D4FFC2-5CCA-42A5-A432-24DF46F1952A}">
      <dgm:prSet/>
      <dgm:spPr>
        <a:solidFill>
          <a:srgbClr val="1A75BC"/>
        </a:solidFill>
      </dgm:spPr>
      <dgm:t>
        <a:bodyPr/>
        <a:lstStyle/>
        <a:p>
          <a:r>
            <a:rPr lang="en-US" b="0" dirty="0"/>
            <a:t>Safety Data</a:t>
          </a:r>
        </a:p>
      </dgm:t>
    </dgm:pt>
    <dgm:pt modelId="{74528BF8-D790-4734-8027-D6B99CD138EF}" type="parTrans" cxnId="{9170ACE7-6441-4761-B090-BB956AEC24FC}">
      <dgm:prSet/>
      <dgm:spPr/>
      <dgm:t>
        <a:bodyPr/>
        <a:lstStyle/>
        <a:p>
          <a:endParaRPr lang="en-US"/>
        </a:p>
      </dgm:t>
    </dgm:pt>
    <dgm:pt modelId="{C2F6FD1D-4D64-44DD-BBD0-F41AAF003090}" type="sibTrans" cxnId="{9170ACE7-6441-4761-B090-BB956AEC24FC}">
      <dgm:prSet/>
      <dgm:spPr/>
      <dgm:t>
        <a:bodyPr/>
        <a:lstStyle/>
        <a:p>
          <a:endParaRPr lang="en-US"/>
        </a:p>
      </dgm:t>
    </dgm:pt>
    <dgm:pt modelId="{722BD72E-9BA0-42A2-8496-160E99465BCE}">
      <dgm:prSet/>
      <dgm:spPr>
        <a:solidFill>
          <a:srgbClr val="D3D9EC">
            <a:alpha val="89804"/>
          </a:srgbClr>
        </a:solidFill>
        <a:ln>
          <a:solidFill>
            <a:srgbClr val="D6DDEE"/>
          </a:solidFill>
        </a:ln>
      </dgm:spPr>
      <dgm:t>
        <a:bodyPr/>
        <a:lstStyle/>
        <a:p>
          <a:r>
            <a:rPr lang="en-US" sz="2400" b="0" dirty="0"/>
            <a:t>Adverse events:</a:t>
          </a:r>
        </a:p>
      </dgm:t>
    </dgm:pt>
    <dgm:pt modelId="{4A50C7D5-D5BF-42E8-BE9D-6158E375F627}" type="parTrans" cxnId="{4AEE77E3-015A-46E5-AE48-170DA3CCCA46}">
      <dgm:prSet/>
      <dgm:spPr/>
      <dgm:t>
        <a:bodyPr/>
        <a:lstStyle/>
        <a:p>
          <a:endParaRPr lang="en-US"/>
        </a:p>
      </dgm:t>
    </dgm:pt>
    <dgm:pt modelId="{5F0134EB-73B4-462B-BDAF-77BEB954F268}" type="sibTrans" cxnId="{4AEE77E3-015A-46E5-AE48-170DA3CCCA46}">
      <dgm:prSet/>
      <dgm:spPr/>
      <dgm:t>
        <a:bodyPr/>
        <a:lstStyle/>
        <a:p>
          <a:endParaRPr lang="en-US"/>
        </a:p>
      </dgm:t>
    </dgm:pt>
    <dgm:pt modelId="{70C05ECA-F2B2-4C43-8474-0829061D80A4}">
      <dgm:prSet custT="1"/>
      <dgm:spPr>
        <a:solidFill>
          <a:srgbClr val="D3D9EC">
            <a:alpha val="89804"/>
          </a:srgbClr>
        </a:solidFill>
        <a:ln>
          <a:solidFill>
            <a:srgbClr val="D6DDEE"/>
          </a:solidFill>
        </a:ln>
      </dgm:spPr>
      <dgm:t>
        <a:bodyPr/>
        <a:lstStyle/>
        <a:p>
          <a:r>
            <a:rPr lang="en-US" sz="2000" dirty="0"/>
            <a:t>7 serious treatment-related AEs occurred in 5 patients, all of which resolved</a:t>
          </a:r>
        </a:p>
      </dgm:t>
    </dgm:pt>
    <dgm:pt modelId="{A3DF257C-EA23-4726-8A2E-43C7073AE26A}" type="parTrans" cxnId="{E815738F-033B-4642-88F9-6B7CB3C9EE9A}">
      <dgm:prSet/>
      <dgm:spPr/>
      <dgm:t>
        <a:bodyPr/>
        <a:lstStyle/>
        <a:p>
          <a:endParaRPr lang="en-US"/>
        </a:p>
      </dgm:t>
    </dgm:pt>
    <dgm:pt modelId="{A8035B45-D576-41DE-8745-DCC97DB67AD7}" type="sibTrans" cxnId="{E815738F-033B-4642-88F9-6B7CB3C9EE9A}">
      <dgm:prSet/>
      <dgm:spPr/>
      <dgm:t>
        <a:bodyPr/>
        <a:lstStyle/>
        <a:p>
          <a:endParaRPr lang="en-US"/>
        </a:p>
      </dgm:t>
    </dgm:pt>
    <dgm:pt modelId="{1F1F1D35-1213-4C75-817D-A5A8BE3DCFAB}">
      <dgm:prSet custT="1"/>
      <dgm:spPr>
        <a:solidFill>
          <a:srgbClr val="D3D9EC">
            <a:alpha val="89804"/>
          </a:srgbClr>
        </a:solidFill>
        <a:ln>
          <a:solidFill>
            <a:srgbClr val="D6DDEE"/>
          </a:solidFill>
        </a:ln>
      </dgm:spPr>
      <dgm:t>
        <a:bodyPr/>
        <a:lstStyle/>
        <a:p>
          <a:r>
            <a:rPr lang="en-US" sz="2000" b="0" dirty="0"/>
            <a:t>97% of patients reported at least 1 TEAE</a:t>
          </a:r>
        </a:p>
      </dgm:t>
    </dgm:pt>
    <dgm:pt modelId="{0129F196-A7B8-4C63-85E1-F08EA62B3E3D}" type="parTrans" cxnId="{17D673EF-1E1E-4565-BCC1-AD4F58ABBAEC}">
      <dgm:prSet/>
      <dgm:spPr/>
      <dgm:t>
        <a:bodyPr/>
        <a:lstStyle/>
        <a:p>
          <a:endParaRPr lang="en-US"/>
        </a:p>
      </dgm:t>
    </dgm:pt>
    <dgm:pt modelId="{374163F4-C381-42B6-8B10-5E43A232D411}" type="sibTrans" cxnId="{17D673EF-1E1E-4565-BCC1-AD4F58ABBAEC}">
      <dgm:prSet/>
      <dgm:spPr/>
      <dgm:t>
        <a:bodyPr/>
        <a:lstStyle/>
        <a:p>
          <a:endParaRPr lang="en-US"/>
        </a:p>
      </dgm:t>
    </dgm:pt>
    <dgm:pt modelId="{3F12C241-CE53-4066-A13E-DE0EB96C1B47}">
      <dgm:prSet custT="1"/>
      <dgm:spPr>
        <a:solidFill>
          <a:srgbClr val="D3D9EC">
            <a:alpha val="89804"/>
          </a:srgbClr>
        </a:solidFill>
        <a:ln>
          <a:solidFill>
            <a:srgbClr val="D6DDEE"/>
          </a:solidFill>
        </a:ln>
      </dgm:spPr>
      <dgm:t>
        <a:bodyPr/>
        <a:lstStyle/>
        <a:p>
          <a:r>
            <a:rPr lang="en-US" sz="2000" dirty="0"/>
            <a:t>68.1% of patients experienced treatment-related AEs, primarily of mild-to-moderate severity</a:t>
          </a:r>
          <a:endParaRPr lang="en-US" sz="2000" b="0" dirty="0"/>
        </a:p>
      </dgm:t>
    </dgm:pt>
    <dgm:pt modelId="{81FCD481-E8E2-4ED5-A2AB-68667812BCF2}" type="parTrans" cxnId="{4A080910-A3BB-4D9A-8FDB-9D68AC6448F9}">
      <dgm:prSet/>
      <dgm:spPr/>
      <dgm:t>
        <a:bodyPr/>
        <a:lstStyle/>
        <a:p>
          <a:endParaRPr lang="en-US"/>
        </a:p>
      </dgm:t>
    </dgm:pt>
    <dgm:pt modelId="{88D9A38C-F45E-4F8F-A6BE-3EE9E9B495CC}" type="sibTrans" cxnId="{4A080910-A3BB-4D9A-8FDB-9D68AC6448F9}">
      <dgm:prSet/>
      <dgm:spPr/>
      <dgm:t>
        <a:bodyPr/>
        <a:lstStyle/>
        <a:p>
          <a:endParaRPr lang="en-US"/>
        </a:p>
      </dgm:t>
    </dgm:pt>
    <dgm:pt modelId="{7CBACE28-935E-4E37-97FB-6ADC436DB0D5}" type="pres">
      <dgm:prSet presAssocID="{4F80765C-4197-4B97-987E-3E3701DC74B7}" presName="linear" presStyleCnt="0">
        <dgm:presLayoutVars>
          <dgm:dir/>
          <dgm:animLvl val="lvl"/>
          <dgm:resizeHandles val="exact"/>
        </dgm:presLayoutVars>
      </dgm:prSet>
      <dgm:spPr/>
    </dgm:pt>
    <dgm:pt modelId="{A3947325-1171-4BDD-B320-FCD7D4851AD0}" type="pres">
      <dgm:prSet presAssocID="{CED4FFC2-5CCA-42A5-A432-24DF46F1952A}" presName="parentLin" presStyleCnt="0"/>
      <dgm:spPr/>
    </dgm:pt>
    <dgm:pt modelId="{B41F90BE-B88B-4FEB-9D79-3738701AC60D}" type="pres">
      <dgm:prSet presAssocID="{CED4FFC2-5CCA-42A5-A432-24DF46F1952A}" presName="parentLeftMargin" presStyleLbl="node1" presStyleIdx="0" presStyleCnt="1"/>
      <dgm:spPr/>
    </dgm:pt>
    <dgm:pt modelId="{83867071-6658-4DFE-B6CA-88DB56F03128}" type="pres">
      <dgm:prSet presAssocID="{CED4FFC2-5CCA-42A5-A432-24DF46F1952A}" presName="parentText" presStyleLbl="node1" presStyleIdx="0" presStyleCnt="1">
        <dgm:presLayoutVars>
          <dgm:chMax val="0"/>
          <dgm:bulletEnabled val="1"/>
        </dgm:presLayoutVars>
      </dgm:prSet>
      <dgm:spPr/>
    </dgm:pt>
    <dgm:pt modelId="{62665FEE-DFF1-4D30-8765-572CAA7B2206}" type="pres">
      <dgm:prSet presAssocID="{CED4FFC2-5CCA-42A5-A432-24DF46F1952A}" presName="negativeSpace" presStyleCnt="0"/>
      <dgm:spPr/>
    </dgm:pt>
    <dgm:pt modelId="{17E2D471-44F3-48B3-A787-08EFB76B2499}" type="pres">
      <dgm:prSet presAssocID="{CED4FFC2-5CCA-42A5-A432-24DF46F1952A}" presName="childText" presStyleLbl="conFgAcc1" presStyleIdx="0" presStyleCnt="1">
        <dgm:presLayoutVars>
          <dgm:bulletEnabled val="1"/>
        </dgm:presLayoutVars>
      </dgm:prSet>
      <dgm:spPr/>
    </dgm:pt>
  </dgm:ptLst>
  <dgm:cxnLst>
    <dgm:cxn modelId="{CCE71706-09D2-4FCF-A1FA-CB8055867A0E}" type="presOf" srcId="{4F80765C-4197-4B97-987E-3E3701DC74B7}" destId="{7CBACE28-935E-4E37-97FB-6ADC436DB0D5}" srcOrd="0" destOrd="0" presId="urn:microsoft.com/office/officeart/2005/8/layout/list1"/>
    <dgm:cxn modelId="{52665A06-FAC9-4925-9262-DE2FFBD19258}" type="presOf" srcId="{1F1F1D35-1213-4C75-817D-A5A8BE3DCFAB}" destId="{17E2D471-44F3-48B3-A787-08EFB76B2499}" srcOrd="0" destOrd="1" presId="urn:microsoft.com/office/officeart/2005/8/layout/list1"/>
    <dgm:cxn modelId="{4A080910-A3BB-4D9A-8FDB-9D68AC6448F9}" srcId="{722BD72E-9BA0-42A2-8496-160E99465BCE}" destId="{3F12C241-CE53-4066-A13E-DE0EB96C1B47}" srcOrd="1" destOrd="0" parTransId="{81FCD481-E8E2-4ED5-A2AB-68667812BCF2}" sibTransId="{88D9A38C-F45E-4F8F-A6BE-3EE9E9B495CC}"/>
    <dgm:cxn modelId="{C3538469-5778-481E-A509-DA98F8E403CF}" type="presOf" srcId="{70C05ECA-F2B2-4C43-8474-0829061D80A4}" destId="{17E2D471-44F3-48B3-A787-08EFB76B2499}" srcOrd="0" destOrd="3" presId="urn:microsoft.com/office/officeart/2005/8/layout/list1"/>
    <dgm:cxn modelId="{DD682672-DDDD-4D97-AF71-47968515673B}" type="presOf" srcId="{722BD72E-9BA0-42A2-8496-160E99465BCE}" destId="{17E2D471-44F3-48B3-A787-08EFB76B2499}" srcOrd="0" destOrd="0" presId="urn:microsoft.com/office/officeart/2005/8/layout/list1"/>
    <dgm:cxn modelId="{E815738F-033B-4642-88F9-6B7CB3C9EE9A}" srcId="{722BD72E-9BA0-42A2-8496-160E99465BCE}" destId="{70C05ECA-F2B2-4C43-8474-0829061D80A4}" srcOrd="2" destOrd="0" parTransId="{A3DF257C-EA23-4726-8A2E-43C7073AE26A}" sibTransId="{A8035B45-D576-41DE-8745-DCC97DB67AD7}"/>
    <dgm:cxn modelId="{87AE9DBF-3E73-42F7-96E3-B3A812FD1309}" type="presOf" srcId="{CED4FFC2-5CCA-42A5-A432-24DF46F1952A}" destId="{B41F90BE-B88B-4FEB-9D79-3738701AC60D}" srcOrd="0" destOrd="0" presId="urn:microsoft.com/office/officeart/2005/8/layout/list1"/>
    <dgm:cxn modelId="{559792CA-3100-4038-99BE-6E3B6EF674DB}" type="presOf" srcId="{3F12C241-CE53-4066-A13E-DE0EB96C1B47}" destId="{17E2D471-44F3-48B3-A787-08EFB76B2499}" srcOrd="0" destOrd="2" presId="urn:microsoft.com/office/officeart/2005/8/layout/list1"/>
    <dgm:cxn modelId="{4AEE77E3-015A-46E5-AE48-170DA3CCCA46}" srcId="{CED4FFC2-5CCA-42A5-A432-24DF46F1952A}" destId="{722BD72E-9BA0-42A2-8496-160E99465BCE}" srcOrd="0" destOrd="0" parTransId="{4A50C7D5-D5BF-42E8-BE9D-6158E375F627}" sibTransId="{5F0134EB-73B4-462B-BDAF-77BEB954F268}"/>
    <dgm:cxn modelId="{9170ACE7-6441-4761-B090-BB956AEC24FC}" srcId="{4F80765C-4197-4B97-987E-3E3701DC74B7}" destId="{CED4FFC2-5CCA-42A5-A432-24DF46F1952A}" srcOrd="0" destOrd="0" parTransId="{74528BF8-D790-4734-8027-D6B99CD138EF}" sibTransId="{C2F6FD1D-4D64-44DD-BBD0-F41AAF003090}"/>
    <dgm:cxn modelId="{17D673EF-1E1E-4565-BCC1-AD4F58ABBAEC}" srcId="{722BD72E-9BA0-42A2-8496-160E99465BCE}" destId="{1F1F1D35-1213-4C75-817D-A5A8BE3DCFAB}" srcOrd="0" destOrd="0" parTransId="{0129F196-A7B8-4C63-85E1-F08EA62B3E3D}" sibTransId="{374163F4-C381-42B6-8B10-5E43A232D411}"/>
    <dgm:cxn modelId="{A736DBF8-957C-4BA4-8E78-786D8B612DB1}" type="presOf" srcId="{CED4FFC2-5CCA-42A5-A432-24DF46F1952A}" destId="{83867071-6658-4DFE-B6CA-88DB56F03128}" srcOrd="1" destOrd="0" presId="urn:microsoft.com/office/officeart/2005/8/layout/list1"/>
    <dgm:cxn modelId="{01503B54-74E9-4372-9A15-501DD55EC267}" type="presParOf" srcId="{7CBACE28-935E-4E37-97FB-6ADC436DB0D5}" destId="{A3947325-1171-4BDD-B320-FCD7D4851AD0}" srcOrd="0" destOrd="0" presId="urn:microsoft.com/office/officeart/2005/8/layout/list1"/>
    <dgm:cxn modelId="{A1C61EB3-18E3-4BF3-9B40-3B0B28EDB76E}" type="presParOf" srcId="{A3947325-1171-4BDD-B320-FCD7D4851AD0}" destId="{B41F90BE-B88B-4FEB-9D79-3738701AC60D}" srcOrd="0" destOrd="0" presId="urn:microsoft.com/office/officeart/2005/8/layout/list1"/>
    <dgm:cxn modelId="{FECCE350-B6DF-4A4D-BBF3-062653D60C83}" type="presParOf" srcId="{A3947325-1171-4BDD-B320-FCD7D4851AD0}" destId="{83867071-6658-4DFE-B6CA-88DB56F03128}" srcOrd="1" destOrd="0" presId="urn:microsoft.com/office/officeart/2005/8/layout/list1"/>
    <dgm:cxn modelId="{FC63A1F7-95D2-4A6D-A11B-44E1113A3463}" type="presParOf" srcId="{7CBACE28-935E-4E37-97FB-6ADC436DB0D5}" destId="{62665FEE-DFF1-4D30-8765-572CAA7B2206}" srcOrd="1" destOrd="0" presId="urn:microsoft.com/office/officeart/2005/8/layout/list1"/>
    <dgm:cxn modelId="{76DB6257-9B5A-46CD-A9A6-2A8938BAAFC2}" type="presParOf" srcId="{7CBACE28-935E-4E37-97FB-6ADC436DB0D5}" destId="{17E2D471-44F3-48B3-A787-08EFB76B249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3C7907-97CF-453C-B059-B60211D825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15AD64D-54F9-4687-8765-C5283D4A0683}">
      <dgm:prSet custT="1"/>
      <dgm:spPr>
        <a:solidFill>
          <a:srgbClr val="1A75BC"/>
        </a:solidFill>
      </dgm:spPr>
      <dgm:t>
        <a:bodyPr/>
        <a:lstStyle/>
        <a:p>
          <a:r>
            <a:rPr lang="en-US" sz="2200" dirty="0"/>
            <a:t>Triheptanoin can be mixed with soft foods or liquids,* such as:</a:t>
          </a:r>
        </a:p>
      </dgm:t>
    </dgm:pt>
    <dgm:pt modelId="{2B45D3F7-FB0F-4CBA-8489-7A0A23ACE3D9}" type="parTrans" cxnId="{712AC61D-CDFA-4A00-B439-C5152E4E7E5A}">
      <dgm:prSet/>
      <dgm:spPr/>
      <dgm:t>
        <a:bodyPr/>
        <a:lstStyle/>
        <a:p>
          <a:endParaRPr lang="en-US"/>
        </a:p>
      </dgm:t>
    </dgm:pt>
    <dgm:pt modelId="{B8B56D34-395F-40BF-9220-05AD1100A0AF}" type="sibTrans" cxnId="{712AC61D-CDFA-4A00-B439-C5152E4E7E5A}">
      <dgm:prSet/>
      <dgm:spPr/>
      <dgm:t>
        <a:bodyPr/>
        <a:lstStyle/>
        <a:p>
          <a:endParaRPr lang="en-US"/>
        </a:p>
      </dgm:t>
    </dgm:pt>
    <dgm:pt modelId="{DC5BAC06-DF08-4C25-AD41-5DC78E7E2286}">
      <dgm:prSet custT="1"/>
      <dgm:spPr>
        <a:solidFill>
          <a:srgbClr val="D3D9EC">
            <a:alpha val="90000"/>
          </a:srgbClr>
        </a:solidFill>
        <a:ln>
          <a:solidFill>
            <a:srgbClr val="D3D9EC"/>
          </a:solidFill>
        </a:ln>
      </dgm:spPr>
      <dgm:t>
        <a:bodyPr/>
        <a:lstStyle/>
        <a:p>
          <a:r>
            <a:rPr lang="en-US" sz="2000" dirty="0"/>
            <a:t>Plain or sweetened fat-free yogurt</a:t>
          </a:r>
        </a:p>
      </dgm:t>
    </dgm:pt>
    <dgm:pt modelId="{A6624E79-735F-4843-AC60-BEB7E0BE03F3}" type="parTrans" cxnId="{14BA604B-A374-4897-BF2C-AA57A7C7943E}">
      <dgm:prSet/>
      <dgm:spPr/>
      <dgm:t>
        <a:bodyPr/>
        <a:lstStyle/>
        <a:p>
          <a:endParaRPr lang="en-US"/>
        </a:p>
      </dgm:t>
    </dgm:pt>
    <dgm:pt modelId="{8D14154E-6AA5-460B-9E87-8A8CB59200E0}" type="sibTrans" cxnId="{14BA604B-A374-4897-BF2C-AA57A7C7943E}">
      <dgm:prSet/>
      <dgm:spPr/>
      <dgm:t>
        <a:bodyPr/>
        <a:lstStyle/>
        <a:p>
          <a:endParaRPr lang="en-US"/>
        </a:p>
      </dgm:t>
    </dgm:pt>
    <dgm:pt modelId="{3E46820B-7B3F-43BC-971B-21B0BFA29E55}">
      <dgm:prSet custT="1"/>
      <dgm:spPr>
        <a:solidFill>
          <a:srgbClr val="D3D9EC">
            <a:alpha val="90000"/>
          </a:srgbClr>
        </a:solidFill>
        <a:ln>
          <a:solidFill>
            <a:srgbClr val="D3D9EC"/>
          </a:solidFill>
        </a:ln>
      </dgm:spPr>
      <dgm:t>
        <a:bodyPr/>
        <a:lstStyle/>
        <a:p>
          <a:r>
            <a:rPr lang="en-US" sz="2000" dirty="0"/>
            <a:t>Fat-free milk or cottage cheese</a:t>
          </a:r>
        </a:p>
      </dgm:t>
    </dgm:pt>
    <dgm:pt modelId="{9107D3EA-7840-42D1-B48B-7DE036260C24}" type="parTrans" cxnId="{B9584E17-4A9F-4A40-BA6C-87D1F502BBBA}">
      <dgm:prSet/>
      <dgm:spPr/>
      <dgm:t>
        <a:bodyPr/>
        <a:lstStyle/>
        <a:p>
          <a:endParaRPr lang="en-US"/>
        </a:p>
      </dgm:t>
    </dgm:pt>
    <dgm:pt modelId="{2465681A-7F32-4FDB-AB12-51FC8E6B6EE3}" type="sibTrans" cxnId="{B9584E17-4A9F-4A40-BA6C-87D1F502BBBA}">
      <dgm:prSet/>
      <dgm:spPr/>
      <dgm:t>
        <a:bodyPr/>
        <a:lstStyle/>
        <a:p>
          <a:endParaRPr lang="en-US"/>
        </a:p>
      </dgm:t>
    </dgm:pt>
    <dgm:pt modelId="{4D2AECA7-2CA4-4230-ACC2-8BDA78F55A23}">
      <dgm:prSet custT="1"/>
      <dgm:spPr>
        <a:solidFill>
          <a:srgbClr val="D3D9EC">
            <a:alpha val="90000"/>
          </a:srgbClr>
        </a:solidFill>
        <a:ln>
          <a:solidFill>
            <a:srgbClr val="D3D9EC"/>
          </a:solidFill>
        </a:ln>
      </dgm:spPr>
      <dgm:t>
        <a:bodyPr/>
        <a:lstStyle/>
        <a:p>
          <a:r>
            <a:rPr lang="en-US" sz="2000" dirty="0"/>
            <a:t>Whole grain hot cereal</a:t>
          </a:r>
        </a:p>
      </dgm:t>
    </dgm:pt>
    <dgm:pt modelId="{4B8105DF-230B-4C04-A70E-611DF8FCFEC0}" type="parTrans" cxnId="{C0CE5449-C473-4F80-9205-D9328BD3B4AF}">
      <dgm:prSet/>
      <dgm:spPr/>
      <dgm:t>
        <a:bodyPr/>
        <a:lstStyle/>
        <a:p>
          <a:endParaRPr lang="en-US"/>
        </a:p>
      </dgm:t>
    </dgm:pt>
    <dgm:pt modelId="{B88A15F0-4AB7-4ECE-94FD-312940117546}" type="sibTrans" cxnId="{C0CE5449-C473-4F80-9205-D9328BD3B4AF}">
      <dgm:prSet/>
      <dgm:spPr/>
      <dgm:t>
        <a:bodyPr/>
        <a:lstStyle/>
        <a:p>
          <a:endParaRPr lang="en-US"/>
        </a:p>
      </dgm:t>
    </dgm:pt>
    <dgm:pt modelId="{B64241F6-3C80-4F53-ABF3-2B0D5F57F631}">
      <dgm:prSet custT="1"/>
      <dgm:spPr>
        <a:solidFill>
          <a:srgbClr val="D3D9EC">
            <a:alpha val="90000"/>
          </a:srgbClr>
        </a:solidFill>
        <a:ln>
          <a:solidFill>
            <a:srgbClr val="D3D9EC"/>
          </a:solidFill>
        </a:ln>
      </dgm:spPr>
      <dgm:t>
        <a:bodyPr/>
        <a:lstStyle/>
        <a:p>
          <a:r>
            <a:rPr lang="en-US" sz="2000" dirty="0"/>
            <a:t>Fat-free pudding</a:t>
          </a:r>
        </a:p>
      </dgm:t>
    </dgm:pt>
    <dgm:pt modelId="{44095346-1920-43C1-A7DA-75736EDFE98D}" type="parTrans" cxnId="{8F8F703C-812E-429B-921D-B0715A7D446D}">
      <dgm:prSet/>
      <dgm:spPr/>
      <dgm:t>
        <a:bodyPr/>
        <a:lstStyle/>
        <a:p>
          <a:endParaRPr lang="en-US"/>
        </a:p>
      </dgm:t>
    </dgm:pt>
    <dgm:pt modelId="{F86B69EA-6FD5-440E-96C8-70AA94C0821C}" type="sibTrans" cxnId="{8F8F703C-812E-429B-921D-B0715A7D446D}">
      <dgm:prSet/>
      <dgm:spPr/>
      <dgm:t>
        <a:bodyPr/>
        <a:lstStyle/>
        <a:p>
          <a:endParaRPr lang="en-US"/>
        </a:p>
      </dgm:t>
    </dgm:pt>
    <dgm:pt modelId="{768426A4-967D-41A3-AF6B-F471A1BC9832}">
      <dgm:prSet custT="1"/>
      <dgm:spPr>
        <a:solidFill>
          <a:srgbClr val="D3D9EC">
            <a:alpha val="90000"/>
          </a:srgbClr>
        </a:solidFill>
        <a:ln>
          <a:solidFill>
            <a:srgbClr val="D3D9EC"/>
          </a:solidFill>
        </a:ln>
      </dgm:spPr>
      <dgm:t>
        <a:bodyPr/>
        <a:lstStyle/>
        <a:p>
          <a:r>
            <a:rPr lang="en-US" sz="2000" dirty="0"/>
            <a:t>Smoothies</a:t>
          </a:r>
        </a:p>
      </dgm:t>
    </dgm:pt>
    <dgm:pt modelId="{29CEEEE6-A1BE-4B93-9F60-A8B8E5C7D02A}" type="parTrans" cxnId="{790B1E33-5A22-46D3-85E2-4ED6CAC4FFF6}">
      <dgm:prSet/>
      <dgm:spPr/>
      <dgm:t>
        <a:bodyPr/>
        <a:lstStyle/>
        <a:p>
          <a:endParaRPr lang="en-US"/>
        </a:p>
      </dgm:t>
    </dgm:pt>
    <dgm:pt modelId="{BA76A894-9D61-4F61-A598-8008DA97AAA5}" type="sibTrans" cxnId="{790B1E33-5A22-46D3-85E2-4ED6CAC4FFF6}">
      <dgm:prSet/>
      <dgm:spPr/>
      <dgm:t>
        <a:bodyPr/>
        <a:lstStyle/>
        <a:p>
          <a:endParaRPr lang="en-US"/>
        </a:p>
      </dgm:t>
    </dgm:pt>
    <dgm:pt modelId="{3E0401ED-A2B4-4DE0-BDB8-D92EF7E59703}">
      <dgm:prSet custT="1"/>
      <dgm:spPr>
        <a:solidFill>
          <a:srgbClr val="D3D9EC">
            <a:alpha val="90000"/>
          </a:srgbClr>
        </a:solidFill>
        <a:ln>
          <a:solidFill>
            <a:srgbClr val="D3D9EC"/>
          </a:solidFill>
        </a:ln>
      </dgm:spPr>
      <dgm:t>
        <a:bodyPr/>
        <a:lstStyle/>
        <a:p>
          <a:r>
            <a:rPr lang="en-US" sz="2000" dirty="0"/>
            <a:t>Applesauce (or similar semi-liquid foods)</a:t>
          </a:r>
        </a:p>
      </dgm:t>
    </dgm:pt>
    <dgm:pt modelId="{83D15925-BC12-4BBC-AA1F-C5428F408188}" type="sibTrans" cxnId="{B9DDC62F-346E-4285-AAA1-BB864B84E1B4}">
      <dgm:prSet/>
      <dgm:spPr/>
      <dgm:t>
        <a:bodyPr/>
        <a:lstStyle/>
        <a:p>
          <a:endParaRPr lang="en-US"/>
        </a:p>
      </dgm:t>
    </dgm:pt>
    <dgm:pt modelId="{E8ACEA1C-640B-41C2-A44F-13C59D81FAA2}" type="parTrans" cxnId="{B9DDC62F-346E-4285-AAA1-BB864B84E1B4}">
      <dgm:prSet/>
      <dgm:spPr/>
      <dgm:t>
        <a:bodyPr/>
        <a:lstStyle/>
        <a:p>
          <a:endParaRPr lang="en-US"/>
        </a:p>
      </dgm:t>
    </dgm:pt>
    <dgm:pt modelId="{5F9ABB5D-CC4A-48D2-B181-C9799D8C9344}" type="pres">
      <dgm:prSet presAssocID="{5B3C7907-97CF-453C-B059-B60211D8256C}" presName="linear" presStyleCnt="0">
        <dgm:presLayoutVars>
          <dgm:dir/>
          <dgm:animLvl val="lvl"/>
          <dgm:resizeHandles val="exact"/>
        </dgm:presLayoutVars>
      </dgm:prSet>
      <dgm:spPr/>
    </dgm:pt>
    <dgm:pt modelId="{145603F2-C89B-4894-96BE-155F6DE1C59A}" type="pres">
      <dgm:prSet presAssocID="{D15AD64D-54F9-4687-8765-C5283D4A0683}" presName="parentLin" presStyleCnt="0"/>
      <dgm:spPr/>
    </dgm:pt>
    <dgm:pt modelId="{99686C6F-8B48-4EE6-BC7B-CB75A96A809A}" type="pres">
      <dgm:prSet presAssocID="{D15AD64D-54F9-4687-8765-C5283D4A0683}" presName="parentLeftMargin" presStyleLbl="node1" presStyleIdx="0" presStyleCnt="1"/>
      <dgm:spPr/>
    </dgm:pt>
    <dgm:pt modelId="{8EF425B7-3E17-4DE7-949A-E79F1DECD4B5}" type="pres">
      <dgm:prSet presAssocID="{D15AD64D-54F9-4687-8765-C5283D4A0683}" presName="parentText" presStyleLbl="node1" presStyleIdx="0" presStyleCnt="1">
        <dgm:presLayoutVars>
          <dgm:chMax val="0"/>
          <dgm:bulletEnabled val="1"/>
        </dgm:presLayoutVars>
      </dgm:prSet>
      <dgm:spPr/>
    </dgm:pt>
    <dgm:pt modelId="{8DC83B3A-5A85-4166-9F94-831EEAAE0EE3}" type="pres">
      <dgm:prSet presAssocID="{D15AD64D-54F9-4687-8765-C5283D4A0683}" presName="negativeSpace" presStyleCnt="0"/>
      <dgm:spPr/>
    </dgm:pt>
    <dgm:pt modelId="{0D8F0D8C-A1F7-4DDC-B6B9-3AA5C74C925B}" type="pres">
      <dgm:prSet presAssocID="{D15AD64D-54F9-4687-8765-C5283D4A0683}" presName="childText" presStyleLbl="conFgAcc1" presStyleIdx="0" presStyleCnt="1" custLinFactNeighborY="8533">
        <dgm:presLayoutVars>
          <dgm:bulletEnabled val="1"/>
        </dgm:presLayoutVars>
      </dgm:prSet>
      <dgm:spPr/>
    </dgm:pt>
  </dgm:ptLst>
  <dgm:cxnLst>
    <dgm:cxn modelId="{E9C2D315-5CD8-48C6-B033-45A36E1B2E04}" type="presOf" srcId="{4D2AECA7-2CA4-4230-ACC2-8BDA78F55A23}" destId="{0D8F0D8C-A1F7-4DDC-B6B9-3AA5C74C925B}" srcOrd="0" destOrd="2" presId="urn:microsoft.com/office/officeart/2005/8/layout/list1"/>
    <dgm:cxn modelId="{B9584E17-4A9F-4A40-BA6C-87D1F502BBBA}" srcId="{D15AD64D-54F9-4687-8765-C5283D4A0683}" destId="{3E46820B-7B3F-43BC-971B-21B0BFA29E55}" srcOrd="1" destOrd="0" parTransId="{9107D3EA-7840-42D1-B48B-7DE036260C24}" sibTransId="{2465681A-7F32-4FDB-AB12-51FC8E6B6EE3}"/>
    <dgm:cxn modelId="{712AC61D-CDFA-4A00-B439-C5152E4E7E5A}" srcId="{5B3C7907-97CF-453C-B059-B60211D8256C}" destId="{D15AD64D-54F9-4687-8765-C5283D4A0683}" srcOrd="0" destOrd="0" parTransId="{2B45D3F7-FB0F-4CBA-8489-7A0A23ACE3D9}" sibTransId="{B8B56D34-395F-40BF-9220-05AD1100A0AF}"/>
    <dgm:cxn modelId="{B9DDC62F-346E-4285-AAA1-BB864B84E1B4}" srcId="{D15AD64D-54F9-4687-8765-C5283D4A0683}" destId="{3E0401ED-A2B4-4DE0-BDB8-D92EF7E59703}" srcOrd="5" destOrd="0" parTransId="{E8ACEA1C-640B-41C2-A44F-13C59D81FAA2}" sibTransId="{83D15925-BC12-4BBC-AA1F-C5428F408188}"/>
    <dgm:cxn modelId="{790B1E33-5A22-46D3-85E2-4ED6CAC4FFF6}" srcId="{D15AD64D-54F9-4687-8765-C5283D4A0683}" destId="{768426A4-967D-41A3-AF6B-F471A1BC9832}" srcOrd="4" destOrd="0" parTransId="{29CEEEE6-A1BE-4B93-9F60-A8B8E5C7D02A}" sibTransId="{BA76A894-9D61-4F61-A598-8008DA97AAA5}"/>
    <dgm:cxn modelId="{8F8F703C-812E-429B-921D-B0715A7D446D}" srcId="{D15AD64D-54F9-4687-8765-C5283D4A0683}" destId="{B64241F6-3C80-4F53-ABF3-2B0D5F57F631}" srcOrd="3" destOrd="0" parTransId="{44095346-1920-43C1-A7DA-75736EDFE98D}" sibTransId="{F86B69EA-6FD5-440E-96C8-70AA94C0821C}"/>
    <dgm:cxn modelId="{DE925F3F-D16B-40EE-A6D3-8548F2FF5671}" type="presOf" srcId="{DC5BAC06-DF08-4C25-AD41-5DC78E7E2286}" destId="{0D8F0D8C-A1F7-4DDC-B6B9-3AA5C74C925B}" srcOrd="0" destOrd="0" presId="urn:microsoft.com/office/officeart/2005/8/layout/list1"/>
    <dgm:cxn modelId="{EFFD7D67-6B48-4B26-954B-C62239C7D98E}" type="presOf" srcId="{B64241F6-3C80-4F53-ABF3-2B0D5F57F631}" destId="{0D8F0D8C-A1F7-4DDC-B6B9-3AA5C74C925B}" srcOrd="0" destOrd="3" presId="urn:microsoft.com/office/officeart/2005/8/layout/list1"/>
    <dgm:cxn modelId="{C0CE5449-C473-4F80-9205-D9328BD3B4AF}" srcId="{D15AD64D-54F9-4687-8765-C5283D4A0683}" destId="{4D2AECA7-2CA4-4230-ACC2-8BDA78F55A23}" srcOrd="2" destOrd="0" parTransId="{4B8105DF-230B-4C04-A70E-611DF8FCFEC0}" sibTransId="{B88A15F0-4AB7-4ECE-94FD-312940117546}"/>
    <dgm:cxn modelId="{14BA604B-A374-4897-BF2C-AA57A7C7943E}" srcId="{D15AD64D-54F9-4687-8765-C5283D4A0683}" destId="{DC5BAC06-DF08-4C25-AD41-5DC78E7E2286}" srcOrd="0" destOrd="0" parTransId="{A6624E79-735F-4843-AC60-BEB7E0BE03F3}" sibTransId="{8D14154E-6AA5-460B-9E87-8A8CB59200E0}"/>
    <dgm:cxn modelId="{B5DE5573-FC49-4583-A7C4-8AA5C8E7E91F}" type="presOf" srcId="{D15AD64D-54F9-4687-8765-C5283D4A0683}" destId="{8EF425B7-3E17-4DE7-949A-E79F1DECD4B5}" srcOrd="1" destOrd="0" presId="urn:microsoft.com/office/officeart/2005/8/layout/list1"/>
    <dgm:cxn modelId="{5B849957-0BD6-4FCE-AC48-B6DB37BB44D6}" type="presOf" srcId="{3E0401ED-A2B4-4DE0-BDB8-D92EF7E59703}" destId="{0D8F0D8C-A1F7-4DDC-B6B9-3AA5C74C925B}" srcOrd="0" destOrd="5" presId="urn:microsoft.com/office/officeart/2005/8/layout/list1"/>
    <dgm:cxn modelId="{8A55C285-404D-4B19-B1B6-CB797D27292A}" type="presOf" srcId="{3E46820B-7B3F-43BC-971B-21B0BFA29E55}" destId="{0D8F0D8C-A1F7-4DDC-B6B9-3AA5C74C925B}" srcOrd="0" destOrd="1" presId="urn:microsoft.com/office/officeart/2005/8/layout/list1"/>
    <dgm:cxn modelId="{32E6C2A3-55B6-45A5-A75D-0F99E2BB3DC5}" type="presOf" srcId="{D15AD64D-54F9-4687-8765-C5283D4A0683}" destId="{99686C6F-8B48-4EE6-BC7B-CB75A96A809A}" srcOrd="0" destOrd="0" presId="urn:microsoft.com/office/officeart/2005/8/layout/list1"/>
    <dgm:cxn modelId="{EA0776C5-D637-43BC-979F-55F1C77D379B}" type="presOf" srcId="{768426A4-967D-41A3-AF6B-F471A1BC9832}" destId="{0D8F0D8C-A1F7-4DDC-B6B9-3AA5C74C925B}" srcOrd="0" destOrd="4" presId="urn:microsoft.com/office/officeart/2005/8/layout/list1"/>
    <dgm:cxn modelId="{FCD146EC-9C24-46B1-959A-E71A4681F4BD}" type="presOf" srcId="{5B3C7907-97CF-453C-B059-B60211D8256C}" destId="{5F9ABB5D-CC4A-48D2-B181-C9799D8C9344}" srcOrd="0" destOrd="0" presId="urn:microsoft.com/office/officeart/2005/8/layout/list1"/>
    <dgm:cxn modelId="{73AB87B4-3A48-448B-87B2-8AAAE7DC6600}" type="presParOf" srcId="{5F9ABB5D-CC4A-48D2-B181-C9799D8C9344}" destId="{145603F2-C89B-4894-96BE-155F6DE1C59A}" srcOrd="0" destOrd="0" presId="urn:microsoft.com/office/officeart/2005/8/layout/list1"/>
    <dgm:cxn modelId="{C48175DF-4D98-48DA-B477-7197611C0C10}" type="presParOf" srcId="{145603F2-C89B-4894-96BE-155F6DE1C59A}" destId="{99686C6F-8B48-4EE6-BC7B-CB75A96A809A}" srcOrd="0" destOrd="0" presId="urn:microsoft.com/office/officeart/2005/8/layout/list1"/>
    <dgm:cxn modelId="{03FF71C1-2647-41D2-A39F-FC6F1C07B9A0}" type="presParOf" srcId="{145603F2-C89B-4894-96BE-155F6DE1C59A}" destId="{8EF425B7-3E17-4DE7-949A-E79F1DECD4B5}" srcOrd="1" destOrd="0" presId="urn:microsoft.com/office/officeart/2005/8/layout/list1"/>
    <dgm:cxn modelId="{D9A925B3-5685-4A48-A3DC-FE7D725967C6}" type="presParOf" srcId="{5F9ABB5D-CC4A-48D2-B181-C9799D8C9344}" destId="{8DC83B3A-5A85-4166-9F94-831EEAAE0EE3}" srcOrd="1" destOrd="0" presId="urn:microsoft.com/office/officeart/2005/8/layout/list1"/>
    <dgm:cxn modelId="{37C39D0B-2E4B-478C-88DF-4DF5714159D2}" type="presParOf" srcId="{5F9ABB5D-CC4A-48D2-B181-C9799D8C9344}" destId="{0D8F0D8C-A1F7-4DDC-B6B9-3AA5C74C925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752356-3580-4168-8DCC-F1FC5435C8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4BA4AD-577F-419D-9B64-0F53ADE98C82}">
      <dgm:prSet/>
      <dgm:spPr>
        <a:solidFill>
          <a:srgbClr val="1A75BC"/>
        </a:solidFill>
      </dgm:spPr>
      <dgm:t>
        <a:bodyPr/>
        <a:lstStyle/>
        <a:p>
          <a:r>
            <a:rPr lang="en-US" dirty="0"/>
            <a:t>Estimated Energy Requirements</a:t>
          </a:r>
        </a:p>
      </dgm:t>
    </dgm:pt>
    <dgm:pt modelId="{0255D5C9-5EA4-447A-ACC8-BEDDC080D3F7}" type="parTrans" cxnId="{4BB3E865-DBB1-4218-A031-DF950B09E551}">
      <dgm:prSet/>
      <dgm:spPr/>
      <dgm:t>
        <a:bodyPr/>
        <a:lstStyle/>
        <a:p>
          <a:endParaRPr lang="en-US"/>
        </a:p>
      </dgm:t>
    </dgm:pt>
    <dgm:pt modelId="{8F0EA725-590B-45C2-AD1C-28B8A46A652D}" type="sibTrans" cxnId="{4BB3E865-DBB1-4218-A031-DF950B09E551}">
      <dgm:prSet/>
      <dgm:spPr/>
      <dgm:t>
        <a:bodyPr/>
        <a:lstStyle/>
        <a:p>
          <a:endParaRPr lang="en-US"/>
        </a:p>
      </dgm:t>
    </dgm:pt>
    <dgm:pt modelId="{100EDB49-508C-4333-A4B6-520A33148BBC}">
      <dgm:prSet/>
      <dgm:spPr>
        <a:solidFill>
          <a:srgbClr val="D3D9EC">
            <a:alpha val="89804"/>
          </a:srgbClr>
        </a:solidFill>
        <a:ln>
          <a:solidFill>
            <a:srgbClr val="D3D9EC">
              <a:alpha val="90000"/>
            </a:srgbClr>
          </a:solidFill>
        </a:ln>
      </dgm:spPr>
      <dgm:t>
        <a:bodyPr/>
        <a:lstStyle/>
        <a:p>
          <a:r>
            <a:rPr lang="en-US" dirty="0"/>
            <a:t>Calculate based on individual patient factors*</a:t>
          </a:r>
        </a:p>
      </dgm:t>
    </dgm:pt>
    <dgm:pt modelId="{FD9D7E14-7F1D-4CD1-BA44-64A502F8C32E}" type="parTrans" cxnId="{29FAE23C-4AA6-48FC-A428-1ACC4042D214}">
      <dgm:prSet/>
      <dgm:spPr/>
      <dgm:t>
        <a:bodyPr/>
        <a:lstStyle/>
        <a:p>
          <a:endParaRPr lang="en-US"/>
        </a:p>
      </dgm:t>
    </dgm:pt>
    <dgm:pt modelId="{477BB34B-743D-4F43-8ECE-72F2149E8F60}" type="sibTrans" cxnId="{29FAE23C-4AA6-48FC-A428-1ACC4042D214}">
      <dgm:prSet/>
      <dgm:spPr/>
      <dgm:t>
        <a:bodyPr/>
        <a:lstStyle/>
        <a:p>
          <a:endParaRPr lang="en-US"/>
        </a:p>
      </dgm:t>
    </dgm:pt>
    <dgm:pt modelId="{A00A23F3-179D-4E93-8A6B-85584A4B2284}">
      <dgm:prSet/>
      <dgm:spPr>
        <a:solidFill>
          <a:srgbClr val="D3D9EC">
            <a:alpha val="89804"/>
          </a:srgbClr>
        </a:solidFill>
        <a:ln>
          <a:solidFill>
            <a:srgbClr val="D3D9EC">
              <a:alpha val="90000"/>
            </a:srgbClr>
          </a:solidFill>
        </a:ln>
      </dgm:spPr>
      <dgm:t>
        <a:bodyPr/>
        <a:lstStyle/>
        <a:p>
          <a:r>
            <a:rPr lang="en-US" dirty="0"/>
            <a:t>Patients with LC-FAODs can have lower resting and total energy expenditures</a:t>
          </a:r>
        </a:p>
      </dgm:t>
    </dgm:pt>
    <dgm:pt modelId="{476D5673-AD08-463B-B3AC-2232B80837D3}" type="parTrans" cxnId="{FEA9680A-9D66-428B-80A7-5D90FAB4256A}">
      <dgm:prSet/>
      <dgm:spPr/>
      <dgm:t>
        <a:bodyPr/>
        <a:lstStyle/>
        <a:p>
          <a:endParaRPr lang="en-US"/>
        </a:p>
      </dgm:t>
    </dgm:pt>
    <dgm:pt modelId="{1F6C5D45-DA75-4CEF-9727-86A6DDAD6496}" type="sibTrans" cxnId="{FEA9680A-9D66-428B-80A7-5D90FAB4256A}">
      <dgm:prSet/>
      <dgm:spPr/>
      <dgm:t>
        <a:bodyPr/>
        <a:lstStyle/>
        <a:p>
          <a:endParaRPr lang="en-US"/>
        </a:p>
      </dgm:t>
    </dgm:pt>
    <dgm:pt modelId="{55308957-0E53-4815-8915-0C9651270CA7}">
      <dgm:prSet/>
      <dgm:spPr>
        <a:solidFill>
          <a:srgbClr val="D3D9EC">
            <a:alpha val="89804"/>
          </a:srgbClr>
        </a:solidFill>
        <a:ln>
          <a:solidFill>
            <a:srgbClr val="D3D9EC">
              <a:alpha val="90000"/>
            </a:srgbClr>
          </a:solidFill>
        </a:ln>
      </dgm:spPr>
      <dgm:t>
        <a:bodyPr/>
        <a:lstStyle/>
        <a:p>
          <a:r>
            <a:rPr lang="en-US" dirty="0"/>
            <a:t>Modify traditional energy calculations to avoid overestimation</a:t>
          </a:r>
        </a:p>
      </dgm:t>
    </dgm:pt>
    <dgm:pt modelId="{22B94D93-A55B-44D2-A1A4-0F11772475CF}" type="parTrans" cxnId="{591C0370-C738-4A7A-9D7A-4B62BFEDEEDD}">
      <dgm:prSet/>
      <dgm:spPr/>
      <dgm:t>
        <a:bodyPr/>
        <a:lstStyle/>
        <a:p>
          <a:endParaRPr lang="en-US"/>
        </a:p>
      </dgm:t>
    </dgm:pt>
    <dgm:pt modelId="{7908DB49-58E9-4824-862B-3BB712BC556F}" type="sibTrans" cxnId="{591C0370-C738-4A7A-9D7A-4B62BFEDEEDD}">
      <dgm:prSet/>
      <dgm:spPr/>
      <dgm:t>
        <a:bodyPr/>
        <a:lstStyle/>
        <a:p>
          <a:endParaRPr lang="en-US"/>
        </a:p>
      </dgm:t>
    </dgm:pt>
    <dgm:pt modelId="{780BF5A4-774D-4F2F-842C-CF8572AB314E}" type="pres">
      <dgm:prSet presAssocID="{B6752356-3580-4168-8DCC-F1FC5435C81E}" presName="Name0" presStyleCnt="0">
        <dgm:presLayoutVars>
          <dgm:dir/>
          <dgm:animLvl val="lvl"/>
          <dgm:resizeHandles val="exact"/>
        </dgm:presLayoutVars>
      </dgm:prSet>
      <dgm:spPr/>
    </dgm:pt>
    <dgm:pt modelId="{E56D9EEB-E226-4FC4-8EC4-000ED4CDE8FC}" type="pres">
      <dgm:prSet presAssocID="{5A4BA4AD-577F-419D-9B64-0F53ADE98C82}" presName="linNode" presStyleCnt="0"/>
      <dgm:spPr/>
    </dgm:pt>
    <dgm:pt modelId="{A2FEB8A1-AB30-4DEF-9704-365234200BBA}" type="pres">
      <dgm:prSet presAssocID="{5A4BA4AD-577F-419D-9B64-0F53ADE98C82}" presName="parentText" presStyleLbl="node1" presStyleIdx="0" presStyleCnt="1">
        <dgm:presLayoutVars>
          <dgm:chMax val="1"/>
          <dgm:bulletEnabled val="1"/>
        </dgm:presLayoutVars>
      </dgm:prSet>
      <dgm:spPr/>
    </dgm:pt>
    <dgm:pt modelId="{73917342-522F-4F60-AF48-22553E68E40F}" type="pres">
      <dgm:prSet presAssocID="{5A4BA4AD-577F-419D-9B64-0F53ADE98C82}" presName="descendantText" presStyleLbl="alignAccFollowNode1" presStyleIdx="0" presStyleCnt="1">
        <dgm:presLayoutVars>
          <dgm:bulletEnabled val="1"/>
        </dgm:presLayoutVars>
      </dgm:prSet>
      <dgm:spPr/>
    </dgm:pt>
  </dgm:ptLst>
  <dgm:cxnLst>
    <dgm:cxn modelId="{FEA9680A-9D66-428B-80A7-5D90FAB4256A}" srcId="{5A4BA4AD-577F-419D-9B64-0F53ADE98C82}" destId="{A00A23F3-179D-4E93-8A6B-85584A4B2284}" srcOrd="1" destOrd="0" parTransId="{476D5673-AD08-463B-B3AC-2232B80837D3}" sibTransId="{1F6C5D45-DA75-4CEF-9727-86A6DDAD6496}"/>
    <dgm:cxn modelId="{29FAE23C-4AA6-48FC-A428-1ACC4042D214}" srcId="{5A4BA4AD-577F-419D-9B64-0F53ADE98C82}" destId="{100EDB49-508C-4333-A4B6-520A33148BBC}" srcOrd="0" destOrd="0" parTransId="{FD9D7E14-7F1D-4CD1-BA44-64A502F8C32E}" sibTransId="{477BB34B-743D-4F43-8ECE-72F2149E8F60}"/>
    <dgm:cxn modelId="{4BB3E865-DBB1-4218-A031-DF950B09E551}" srcId="{B6752356-3580-4168-8DCC-F1FC5435C81E}" destId="{5A4BA4AD-577F-419D-9B64-0F53ADE98C82}" srcOrd="0" destOrd="0" parTransId="{0255D5C9-5EA4-447A-ACC8-BEDDC080D3F7}" sibTransId="{8F0EA725-590B-45C2-AD1C-28B8A46A652D}"/>
    <dgm:cxn modelId="{591C0370-C738-4A7A-9D7A-4B62BFEDEEDD}" srcId="{5A4BA4AD-577F-419D-9B64-0F53ADE98C82}" destId="{55308957-0E53-4815-8915-0C9651270CA7}" srcOrd="2" destOrd="0" parTransId="{22B94D93-A55B-44D2-A1A4-0F11772475CF}" sibTransId="{7908DB49-58E9-4824-862B-3BB712BC556F}"/>
    <dgm:cxn modelId="{A28A7A5A-FFA3-4F84-A585-D182585A4902}" type="presOf" srcId="{55308957-0E53-4815-8915-0C9651270CA7}" destId="{73917342-522F-4F60-AF48-22553E68E40F}" srcOrd="0" destOrd="2" presId="urn:microsoft.com/office/officeart/2005/8/layout/vList5"/>
    <dgm:cxn modelId="{1B4AD481-FE2B-48E0-9B32-ECE71DBAD39E}" type="presOf" srcId="{100EDB49-508C-4333-A4B6-520A33148BBC}" destId="{73917342-522F-4F60-AF48-22553E68E40F}" srcOrd="0" destOrd="0" presId="urn:microsoft.com/office/officeart/2005/8/layout/vList5"/>
    <dgm:cxn modelId="{EAA67794-5A45-4ADA-895D-CCC0E8F88DA9}" type="presOf" srcId="{5A4BA4AD-577F-419D-9B64-0F53ADE98C82}" destId="{A2FEB8A1-AB30-4DEF-9704-365234200BBA}" srcOrd="0" destOrd="0" presId="urn:microsoft.com/office/officeart/2005/8/layout/vList5"/>
    <dgm:cxn modelId="{1A4210C5-F8AA-40EF-8A3C-6EE0E1679A7B}" type="presOf" srcId="{A00A23F3-179D-4E93-8A6B-85584A4B2284}" destId="{73917342-522F-4F60-AF48-22553E68E40F}" srcOrd="0" destOrd="1" presId="urn:microsoft.com/office/officeart/2005/8/layout/vList5"/>
    <dgm:cxn modelId="{E034E5C6-B8F4-4AAC-8761-084E9303E5C2}" type="presOf" srcId="{B6752356-3580-4168-8DCC-F1FC5435C81E}" destId="{780BF5A4-774D-4F2F-842C-CF8572AB314E}" srcOrd="0" destOrd="0" presId="urn:microsoft.com/office/officeart/2005/8/layout/vList5"/>
    <dgm:cxn modelId="{F28C1666-D35E-4106-A212-E0F6D6E04E26}" type="presParOf" srcId="{780BF5A4-774D-4F2F-842C-CF8572AB314E}" destId="{E56D9EEB-E226-4FC4-8EC4-000ED4CDE8FC}" srcOrd="0" destOrd="0" presId="urn:microsoft.com/office/officeart/2005/8/layout/vList5"/>
    <dgm:cxn modelId="{2008091E-A70E-4919-8375-13F46E35BDD7}" type="presParOf" srcId="{E56D9EEB-E226-4FC4-8EC4-000ED4CDE8FC}" destId="{A2FEB8A1-AB30-4DEF-9704-365234200BBA}" srcOrd="0" destOrd="0" presId="urn:microsoft.com/office/officeart/2005/8/layout/vList5"/>
    <dgm:cxn modelId="{562C969A-AC35-4CB3-AD50-F3E1B626B718}" type="presParOf" srcId="{E56D9EEB-E226-4FC4-8EC4-000ED4CDE8FC}" destId="{73917342-522F-4F60-AF48-22553E68E4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6752356-3580-4168-8DCC-F1FC5435C8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CA773E-151D-48A1-989C-C398CFEE6374}">
      <dgm:prSet/>
      <dgm:spPr>
        <a:solidFill>
          <a:srgbClr val="1A75BC"/>
        </a:solidFill>
      </dgm:spPr>
      <dgm:t>
        <a:bodyPr/>
        <a:lstStyle/>
        <a:p>
          <a:r>
            <a:rPr lang="en-US" dirty="0"/>
            <a:t>Macronutrient distribution</a:t>
          </a:r>
          <a:r>
            <a:rPr lang="en-US" baseline="30000" dirty="0"/>
            <a:t>1</a:t>
          </a:r>
        </a:p>
      </dgm:t>
    </dgm:pt>
    <dgm:pt modelId="{7060DA7F-4860-4C35-833E-7CA0577DD468}" type="parTrans" cxnId="{A12F022C-4372-45F5-963B-23BC06E1C322}">
      <dgm:prSet/>
      <dgm:spPr/>
      <dgm:t>
        <a:bodyPr/>
        <a:lstStyle/>
        <a:p>
          <a:endParaRPr lang="en-US"/>
        </a:p>
      </dgm:t>
    </dgm:pt>
    <dgm:pt modelId="{5B283A99-888D-4ACD-8B70-3E89D919B6EC}" type="sibTrans" cxnId="{A12F022C-4372-45F5-963B-23BC06E1C322}">
      <dgm:prSet/>
      <dgm:spPr/>
      <dgm:t>
        <a:bodyPr/>
        <a:lstStyle/>
        <a:p>
          <a:endParaRPr lang="en-US"/>
        </a:p>
      </dgm:t>
    </dgm:pt>
    <dgm:pt modelId="{1B7F1E9E-EA26-46DF-84D6-4BA6B2952B91}">
      <dgm:prSet custT="1"/>
      <dgm:spPr>
        <a:solidFill>
          <a:srgbClr val="D3D9EC">
            <a:alpha val="89804"/>
          </a:srgbClr>
        </a:solidFill>
        <a:ln>
          <a:solidFill>
            <a:srgbClr val="D3D9EC">
              <a:alpha val="90000"/>
            </a:srgbClr>
          </a:solidFill>
        </a:ln>
      </dgm:spPr>
      <dgm:t>
        <a:bodyPr/>
        <a:lstStyle/>
        <a:p>
          <a:pPr>
            <a:buNone/>
          </a:pPr>
          <a:r>
            <a:rPr lang="en-US" sz="1800" b="0" dirty="0">
              <a:solidFill>
                <a:schemeClr val="tx1"/>
              </a:solidFill>
            </a:rPr>
            <a:t>Carbohydrates</a:t>
          </a:r>
        </a:p>
      </dgm:t>
    </dgm:pt>
    <dgm:pt modelId="{DADFEDDA-D93A-4C6B-8A5D-382B36F45721}" type="parTrans" cxnId="{9FDD6ACC-74B9-4680-A9FD-CD51A86746ED}">
      <dgm:prSet/>
      <dgm:spPr/>
      <dgm:t>
        <a:bodyPr/>
        <a:lstStyle/>
        <a:p>
          <a:endParaRPr lang="en-US"/>
        </a:p>
      </dgm:t>
    </dgm:pt>
    <dgm:pt modelId="{8B689A82-D3B3-44B8-9DEF-1E06B8CB6576}" type="sibTrans" cxnId="{9FDD6ACC-74B9-4680-A9FD-CD51A86746ED}">
      <dgm:prSet/>
      <dgm:spPr/>
      <dgm:t>
        <a:bodyPr/>
        <a:lstStyle/>
        <a:p>
          <a:endParaRPr lang="en-US"/>
        </a:p>
      </dgm:t>
    </dgm:pt>
    <dgm:pt modelId="{1246531C-3210-4A90-9427-5CCCFFA8714B}">
      <dgm:prSet custT="1"/>
      <dgm:spPr>
        <a:solidFill>
          <a:srgbClr val="D3D9EC">
            <a:alpha val="89804"/>
          </a:srgbClr>
        </a:solidFill>
        <a:ln>
          <a:solidFill>
            <a:srgbClr val="D3D9EC">
              <a:alpha val="90000"/>
            </a:srgbClr>
          </a:solidFill>
        </a:ln>
      </dgm:spPr>
      <dgm:t>
        <a:bodyPr/>
        <a:lstStyle/>
        <a:p>
          <a:pPr>
            <a:buNone/>
          </a:pPr>
          <a:r>
            <a:rPr lang="en-US" sz="1800" b="0" dirty="0">
              <a:solidFill>
                <a:schemeClr val="tx1"/>
              </a:solidFill>
            </a:rPr>
            <a:t>Fats</a:t>
          </a:r>
        </a:p>
      </dgm:t>
    </dgm:pt>
    <dgm:pt modelId="{7FE75742-6FF5-4F23-A7CC-5F9E6C3C0AD4}" type="parTrans" cxnId="{0F7A142A-FE1E-4813-96EE-48E51AE3A35A}">
      <dgm:prSet/>
      <dgm:spPr/>
      <dgm:t>
        <a:bodyPr/>
        <a:lstStyle/>
        <a:p>
          <a:endParaRPr lang="en-US"/>
        </a:p>
      </dgm:t>
    </dgm:pt>
    <dgm:pt modelId="{7FDA147B-49A4-48AA-8AE7-A0E215A5BA8A}" type="sibTrans" cxnId="{0F7A142A-FE1E-4813-96EE-48E51AE3A35A}">
      <dgm:prSet/>
      <dgm:spPr/>
      <dgm:t>
        <a:bodyPr/>
        <a:lstStyle/>
        <a:p>
          <a:endParaRPr lang="en-US"/>
        </a:p>
      </dgm:t>
    </dgm:pt>
    <dgm:pt modelId="{6BBF96C1-C246-491E-889A-739CD4558DE1}">
      <dgm:prSet custT="1"/>
      <dgm:spPr>
        <a:solidFill>
          <a:srgbClr val="D3D9EC">
            <a:alpha val="89804"/>
          </a:srgbClr>
        </a:solidFill>
        <a:ln>
          <a:solidFill>
            <a:srgbClr val="D3D9EC">
              <a:alpha val="90000"/>
            </a:srgbClr>
          </a:solidFill>
        </a:ln>
      </dgm:spPr>
      <dgm:t>
        <a:bodyPr/>
        <a:lstStyle/>
        <a:p>
          <a:pPr>
            <a:buNone/>
          </a:pPr>
          <a:r>
            <a:rPr lang="en-US" sz="1800" b="0" dirty="0">
              <a:solidFill>
                <a:schemeClr val="tx1"/>
              </a:solidFill>
            </a:rPr>
            <a:t>Proteins</a:t>
          </a:r>
        </a:p>
      </dgm:t>
    </dgm:pt>
    <dgm:pt modelId="{F85FD3BB-188A-40A9-B41B-7422EE18B553}" type="parTrans" cxnId="{0C2B268E-338D-453A-8E4A-959E86F33763}">
      <dgm:prSet/>
      <dgm:spPr/>
      <dgm:t>
        <a:bodyPr/>
        <a:lstStyle/>
        <a:p>
          <a:endParaRPr lang="en-US"/>
        </a:p>
      </dgm:t>
    </dgm:pt>
    <dgm:pt modelId="{D5F0E3E1-70B1-4374-9520-1DB2029FC845}" type="sibTrans" cxnId="{0C2B268E-338D-453A-8E4A-959E86F33763}">
      <dgm:prSet/>
      <dgm:spPr/>
      <dgm:t>
        <a:bodyPr/>
        <a:lstStyle/>
        <a:p>
          <a:endParaRPr lang="en-US"/>
        </a:p>
      </dgm:t>
    </dgm:pt>
    <dgm:pt modelId="{6E85EEB6-394C-4619-9B3D-847298244C3C}">
      <dgm:prSet custT="1"/>
      <dgm:spPr>
        <a:solidFill>
          <a:srgbClr val="D3D9EC">
            <a:alpha val="89804"/>
          </a:srgbClr>
        </a:solidFill>
        <a:ln>
          <a:solidFill>
            <a:srgbClr val="D3D9EC">
              <a:alpha val="90000"/>
            </a:srgbClr>
          </a:solidFill>
        </a:ln>
      </dgm:spPr>
      <dgm:t>
        <a:bodyPr/>
        <a:lstStyle/>
        <a:p>
          <a:r>
            <a:rPr lang="en-US" sz="1600" dirty="0"/>
            <a:t>Ensure adequate intake to prevent hypoglycemia and support energy needs</a:t>
          </a:r>
          <a:r>
            <a:rPr lang="en-US" sz="1600" baseline="30000" dirty="0"/>
            <a:t>2</a:t>
          </a:r>
          <a:endParaRPr lang="en-US" sz="1600" dirty="0"/>
        </a:p>
      </dgm:t>
    </dgm:pt>
    <dgm:pt modelId="{546C8D86-B81F-4895-91BC-359EA8B12E34}" type="parTrans" cxnId="{0E819B71-9079-4E73-80BC-C828C5C11034}">
      <dgm:prSet/>
      <dgm:spPr/>
      <dgm:t>
        <a:bodyPr/>
        <a:lstStyle/>
        <a:p>
          <a:endParaRPr lang="en-US"/>
        </a:p>
      </dgm:t>
    </dgm:pt>
    <dgm:pt modelId="{84BF4901-A7A4-4DC9-A0B9-E82A576E88DE}" type="sibTrans" cxnId="{0E819B71-9079-4E73-80BC-C828C5C11034}">
      <dgm:prSet/>
      <dgm:spPr/>
      <dgm:t>
        <a:bodyPr/>
        <a:lstStyle/>
        <a:p>
          <a:endParaRPr lang="en-US"/>
        </a:p>
      </dgm:t>
    </dgm:pt>
    <dgm:pt modelId="{6EB58E41-9BFA-4357-B6EE-BA258225FC81}">
      <dgm:prSet custT="1"/>
      <dgm:spPr>
        <a:solidFill>
          <a:srgbClr val="D3D9EC">
            <a:alpha val="89804"/>
          </a:srgbClr>
        </a:solidFill>
        <a:ln>
          <a:solidFill>
            <a:srgbClr val="D3D9EC">
              <a:alpha val="90000"/>
            </a:srgbClr>
          </a:solidFill>
        </a:ln>
      </dgm:spPr>
      <dgm:t>
        <a:bodyPr/>
        <a:lstStyle/>
        <a:p>
          <a:r>
            <a:rPr lang="en-US" sz="1600" dirty="0"/>
            <a:t>Include MCTs (traditional or triheptanoin) to bypass metabolic defects</a:t>
          </a:r>
          <a:r>
            <a:rPr lang="en-US" sz="1600" baseline="30000" dirty="0"/>
            <a:t>2,3</a:t>
          </a:r>
          <a:endParaRPr lang="en-US" sz="1600" dirty="0"/>
        </a:p>
      </dgm:t>
    </dgm:pt>
    <dgm:pt modelId="{C8C74500-FC69-4CB3-B26C-812F2C1925C4}" type="parTrans" cxnId="{B26DF02E-F926-4A34-96D7-043935849E7F}">
      <dgm:prSet/>
      <dgm:spPr/>
      <dgm:t>
        <a:bodyPr/>
        <a:lstStyle/>
        <a:p>
          <a:endParaRPr lang="en-US"/>
        </a:p>
      </dgm:t>
    </dgm:pt>
    <dgm:pt modelId="{298AE3CD-45F6-444A-8742-52F66B59600A}" type="sibTrans" cxnId="{B26DF02E-F926-4A34-96D7-043935849E7F}">
      <dgm:prSet/>
      <dgm:spPr/>
      <dgm:t>
        <a:bodyPr/>
        <a:lstStyle/>
        <a:p>
          <a:endParaRPr lang="en-US"/>
        </a:p>
      </dgm:t>
    </dgm:pt>
    <dgm:pt modelId="{B1077F86-B292-4A0C-B276-330C98AEA46F}">
      <dgm:prSet custT="1"/>
      <dgm:spPr>
        <a:solidFill>
          <a:srgbClr val="D3D9EC">
            <a:alpha val="89804"/>
          </a:srgbClr>
        </a:solidFill>
        <a:ln>
          <a:solidFill>
            <a:srgbClr val="D3D9EC">
              <a:alpha val="90000"/>
            </a:srgbClr>
          </a:solidFill>
        </a:ln>
      </dgm:spPr>
      <dgm:t>
        <a:bodyPr/>
        <a:lstStyle/>
        <a:p>
          <a:r>
            <a:rPr lang="en-US" sz="1600" dirty="0"/>
            <a:t>Provide sufficient protein to support growth and repair while helping maintain lean body mass</a:t>
          </a:r>
          <a:r>
            <a:rPr lang="en-US" sz="1600" baseline="30000" dirty="0"/>
            <a:t>2</a:t>
          </a:r>
          <a:endParaRPr lang="en-US" sz="1600" dirty="0"/>
        </a:p>
      </dgm:t>
    </dgm:pt>
    <dgm:pt modelId="{70A04D35-892C-433E-BB69-230DA1B9F39D}" type="parTrans" cxnId="{C455ADA6-F673-4A4D-AD34-A2A02FBD4C63}">
      <dgm:prSet/>
      <dgm:spPr/>
      <dgm:t>
        <a:bodyPr/>
        <a:lstStyle/>
        <a:p>
          <a:endParaRPr lang="en-US"/>
        </a:p>
      </dgm:t>
    </dgm:pt>
    <dgm:pt modelId="{713CDB09-EA19-4D4C-8799-9587CA7912AA}" type="sibTrans" cxnId="{C455ADA6-F673-4A4D-AD34-A2A02FBD4C63}">
      <dgm:prSet/>
      <dgm:spPr/>
      <dgm:t>
        <a:bodyPr/>
        <a:lstStyle/>
        <a:p>
          <a:endParaRPr lang="en-US"/>
        </a:p>
      </dgm:t>
    </dgm:pt>
    <dgm:pt modelId="{780BF5A4-774D-4F2F-842C-CF8572AB314E}" type="pres">
      <dgm:prSet presAssocID="{B6752356-3580-4168-8DCC-F1FC5435C81E}" presName="Name0" presStyleCnt="0">
        <dgm:presLayoutVars>
          <dgm:dir/>
          <dgm:animLvl val="lvl"/>
          <dgm:resizeHandles val="exact"/>
        </dgm:presLayoutVars>
      </dgm:prSet>
      <dgm:spPr/>
    </dgm:pt>
    <dgm:pt modelId="{36DB6FC0-A162-41A6-8285-BD692EB73525}" type="pres">
      <dgm:prSet presAssocID="{74CA773E-151D-48A1-989C-C398CFEE6374}" presName="linNode" presStyleCnt="0"/>
      <dgm:spPr/>
    </dgm:pt>
    <dgm:pt modelId="{45B62673-DD8D-48ED-8DE7-209F5DE78BB2}" type="pres">
      <dgm:prSet presAssocID="{74CA773E-151D-48A1-989C-C398CFEE6374}" presName="parentText" presStyleLbl="node1" presStyleIdx="0" presStyleCnt="1" custLinFactNeighborX="-7459" custLinFactNeighborY="-5907">
        <dgm:presLayoutVars>
          <dgm:chMax val="1"/>
          <dgm:bulletEnabled val="1"/>
        </dgm:presLayoutVars>
      </dgm:prSet>
      <dgm:spPr/>
    </dgm:pt>
    <dgm:pt modelId="{DB38DBAA-FA5C-481B-89C8-E80AA2E1DCB6}" type="pres">
      <dgm:prSet presAssocID="{74CA773E-151D-48A1-989C-C398CFEE6374}" presName="descendantText" presStyleLbl="alignAccFollowNode1" presStyleIdx="0" presStyleCnt="1" custScaleY="106281">
        <dgm:presLayoutVars>
          <dgm:bulletEnabled val="1"/>
        </dgm:presLayoutVars>
      </dgm:prSet>
      <dgm:spPr/>
    </dgm:pt>
  </dgm:ptLst>
  <dgm:cxnLst>
    <dgm:cxn modelId="{0F7A142A-FE1E-4813-96EE-48E51AE3A35A}" srcId="{74CA773E-151D-48A1-989C-C398CFEE6374}" destId="{1246531C-3210-4A90-9427-5CCCFFA8714B}" srcOrd="1" destOrd="0" parTransId="{7FE75742-6FF5-4F23-A7CC-5F9E6C3C0AD4}" sibTransId="{7FDA147B-49A4-48AA-8AE7-A0E215A5BA8A}"/>
    <dgm:cxn modelId="{477B372A-2200-4B6B-A348-01723F88B4FD}" type="presOf" srcId="{74CA773E-151D-48A1-989C-C398CFEE6374}" destId="{45B62673-DD8D-48ED-8DE7-209F5DE78BB2}" srcOrd="0" destOrd="0" presId="urn:microsoft.com/office/officeart/2005/8/layout/vList5"/>
    <dgm:cxn modelId="{807BDB2B-1410-40D5-BE79-182D41EFF15B}" type="presOf" srcId="{6EB58E41-9BFA-4357-B6EE-BA258225FC81}" destId="{DB38DBAA-FA5C-481B-89C8-E80AA2E1DCB6}" srcOrd="0" destOrd="3" presId="urn:microsoft.com/office/officeart/2005/8/layout/vList5"/>
    <dgm:cxn modelId="{A12F022C-4372-45F5-963B-23BC06E1C322}" srcId="{B6752356-3580-4168-8DCC-F1FC5435C81E}" destId="{74CA773E-151D-48A1-989C-C398CFEE6374}" srcOrd="0" destOrd="0" parTransId="{7060DA7F-4860-4C35-833E-7CA0577DD468}" sibTransId="{5B283A99-888D-4ACD-8B70-3E89D919B6EC}"/>
    <dgm:cxn modelId="{8418822C-F913-4414-BD96-B7C0AF29D082}" type="presOf" srcId="{B1077F86-B292-4A0C-B276-330C98AEA46F}" destId="{DB38DBAA-FA5C-481B-89C8-E80AA2E1DCB6}" srcOrd="0" destOrd="5" presId="urn:microsoft.com/office/officeart/2005/8/layout/vList5"/>
    <dgm:cxn modelId="{B26DF02E-F926-4A34-96D7-043935849E7F}" srcId="{1246531C-3210-4A90-9427-5CCCFFA8714B}" destId="{6EB58E41-9BFA-4357-B6EE-BA258225FC81}" srcOrd="0" destOrd="0" parTransId="{C8C74500-FC69-4CB3-B26C-812F2C1925C4}" sibTransId="{298AE3CD-45F6-444A-8742-52F66B59600A}"/>
    <dgm:cxn modelId="{4640EB3F-831A-4ADF-8A82-6F9E7AD16F68}" type="presOf" srcId="{1B7F1E9E-EA26-46DF-84D6-4BA6B2952B91}" destId="{DB38DBAA-FA5C-481B-89C8-E80AA2E1DCB6}" srcOrd="0" destOrd="0" presId="urn:microsoft.com/office/officeart/2005/8/layout/vList5"/>
    <dgm:cxn modelId="{0E819B71-9079-4E73-80BC-C828C5C11034}" srcId="{1B7F1E9E-EA26-46DF-84D6-4BA6B2952B91}" destId="{6E85EEB6-394C-4619-9B3D-847298244C3C}" srcOrd="0" destOrd="0" parTransId="{546C8D86-B81F-4895-91BC-359EA8B12E34}" sibTransId="{84BF4901-A7A4-4DC9-A0B9-E82A576E88DE}"/>
    <dgm:cxn modelId="{0C2B268E-338D-453A-8E4A-959E86F33763}" srcId="{74CA773E-151D-48A1-989C-C398CFEE6374}" destId="{6BBF96C1-C246-491E-889A-739CD4558DE1}" srcOrd="2" destOrd="0" parTransId="{F85FD3BB-188A-40A9-B41B-7422EE18B553}" sibTransId="{D5F0E3E1-70B1-4374-9520-1DB2029FC845}"/>
    <dgm:cxn modelId="{5C7347A1-AA81-44C5-818A-B368481FD03B}" type="presOf" srcId="{6E85EEB6-394C-4619-9B3D-847298244C3C}" destId="{DB38DBAA-FA5C-481B-89C8-E80AA2E1DCB6}" srcOrd="0" destOrd="1" presId="urn:microsoft.com/office/officeart/2005/8/layout/vList5"/>
    <dgm:cxn modelId="{C455ADA6-F673-4A4D-AD34-A2A02FBD4C63}" srcId="{6BBF96C1-C246-491E-889A-739CD4558DE1}" destId="{B1077F86-B292-4A0C-B276-330C98AEA46F}" srcOrd="0" destOrd="0" parTransId="{70A04D35-892C-433E-BB69-230DA1B9F39D}" sibTransId="{713CDB09-EA19-4D4C-8799-9587CA7912AA}"/>
    <dgm:cxn modelId="{2367F3BB-F035-49CF-8F41-D5927AB7AC8E}" type="presOf" srcId="{1246531C-3210-4A90-9427-5CCCFFA8714B}" destId="{DB38DBAA-FA5C-481B-89C8-E80AA2E1DCB6}" srcOrd="0" destOrd="2" presId="urn:microsoft.com/office/officeart/2005/8/layout/vList5"/>
    <dgm:cxn modelId="{E034E5C6-B8F4-4AAC-8761-084E9303E5C2}" type="presOf" srcId="{B6752356-3580-4168-8DCC-F1FC5435C81E}" destId="{780BF5A4-774D-4F2F-842C-CF8572AB314E}" srcOrd="0" destOrd="0" presId="urn:microsoft.com/office/officeart/2005/8/layout/vList5"/>
    <dgm:cxn modelId="{72A198C9-B58B-4734-B3DD-176543CB85E4}" type="presOf" srcId="{6BBF96C1-C246-491E-889A-739CD4558DE1}" destId="{DB38DBAA-FA5C-481B-89C8-E80AA2E1DCB6}" srcOrd="0" destOrd="4" presId="urn:microsoft.com/office/officeart/2005/8/layout/vList5"/>
    <dgm:cxn modelId="{9FDD6ACC-74B9-4680-A9FD-CD51A86746ED}" srcId="{74CA773E-151D-48A1-989C-C398CFEE6374}" destId="{1B7F1E9E-EA26-46DF-84D6-4BA6B2952B91}" srcOrd="0" destOrd="0" parTransId="{DADFEDDA-D93A-4C6B-8A5D-382B36F45721}" sibTransId="{8B689A82-D3B3-44B8-9DEF-1E06B8CB6576}"/>
    <dgm:cxn modelId="{F3FA9A79-F5B7-4AA2-B44A-AC9310B08E10}" type="presParOf" srcId="{780BF5A4-774D-4F2F-842C-CF8572AB314E}" destId="{36DB6FC0-A162-41A6-8285-BD692EB73525}" srcOrd="0" destOrd="0" presId="urn:microsoft.com/office/officeart/2005/8/layout/vList5"/>
    <dgm:cxn modelId="{D623B213-87E4-4431-BE0E-6CD959C69317}" type="presParOf" srcId="{36DB6FC0-A162-41A6-8285-BD692EB73525}" destId="{45B62673-DD8D-48ED-8DE7-209F5DE78BB2}" srcOrd="0" destOrd="0" presId="urn:microsoft.com/office/officeart/2005/8/layout/vList5"/>
    <dgm:cxn modelId="{C0C33AC7-32D3-44B9-BE8A-6A785CC3749F}" type="presParOf" srcId="{36DB6FC0-A162-41A6-8285-BD692EB73525}" destId="{DB38DBAA-FA5C-481B-89C8-E80AA2E1DC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99F73-53D0-4187-B6FA-4BFEC7E3B7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A6014D2-4EC3-45B4-B204-05CD2DE8E020}">
      <dgm:prSet/>
      <dgm:spPr>
        <a:solidFill>
          <a:srgbClr val="1A75BC"/>
        </a:solidFill>
      </dgm:spPr>
      <dgm:t>
        <a:bodyPr/>
        <a:lstStyle/>
        <a:p>
          <a:r>
            <a:rPr lang="en-US" b="0" dirty="0"/>
            <a:t>Normal NBS does not fully exclude LC-FAOD (especially mild forms)</a:t>
          </a:r>
          <a:r>
            <a:rPr lang="en-US" b="0" baseline="30000" dirty="0"/>
            <a:t>1</a:t>
          </a:r>
          <a:endParaRPr lang="en-US" dirty="0"/>
        </a:p>
      </dgm:t>
    </dgm:pt>
    <dgm:pt modelId="{BEDB0081-A8A3-4802-AEE5-F5E7ECB1E280}" type="parTrans" cxnId="{965827A4-6D95-4033-9680-7725BB7107D6}">
      <dgm:prSet/>
      <dgm:spPr/>
      <dgm:t>
        <a:bodyPr/>
        <a:lstStyle/>
        <a:p>
          <a:endParaRPr lang="en-US"/>
        </a:p>
      </dgm:t>
    </dgm:pt>
    <dgm:pt modelId="{3E630F08-6D0F-446F-AF90-89332D81D88E}" type="sibTrans" cxnId="{965827A4-6D95-4033-9680-7725BB7107D6}">
      <dgm:prSet/>
      <dgm:spPr/>
      <dgm:t>
        <a:bodyPr/>
        <a:lstStyle/>
        <a:p>
          <a:endParaRPr lang="en-US"/>
        </a:p>
      </dgm:t>
    </dgm:pt>
    <dgm:pt modelId="{097FD6B2-4AEB-43F1-9073-0FB2207815FA}">
      <dgm:prSet custT="1"/>
      <dgm:spPr>
        <a:solidFill>
          <a:srgbClr val="D3D9EC">
            <a:alpha val="90000"/>
          </a:srgbClr>
        </a:solidFill>
      </dgm:spPr>
      <dgm:t>
        <a:bodyPr/>
        <a:lstStyle/>
        <a:p>
          <a:pPr>
            <a:buFont typeface="Arial" panose="020B0604020202020204" pitchFamily="34" charset="0"/>
            <a:buChar char="•"/>
          </a:pPr>
          <a:r>
            <a:rPr lang="en-US" sz="2500" dirty="0"/>
            <a:t>Further testing is required if symptoms develop</a:t>
          </a:r>
        </a:p>
      </dgm:t>
    </dgm:pt>
    <dgm:pt modelId="{2FF9223B-1036-43E3-ACEF-4AB6F3425CC2}" type="parTrans" cxnId="{5BE446A3-BCD1-4666-B041-3FD671D2D1C1}">
      <dgm:prSet/>
      <dgm:spPr/>
      <dgm:t>
        <a:bodyPr/>
        <a:lstStyle/>
        <a:p>
          <a:endParaRPr lang="en-US"/>
        </a:p>
      </dgm:t>
    </dgm:pt>
    <dgm:pt modelId="{704E303E-07AD-46B4-9A25-E24D5C4E35F3}" type="sibTrans" cxnId="{5BE446A3-BCD1-4666-B041-3FD671D2D1C1}">
      <dgm:prSet/>
      <dgm:spPr/>
      <dgm:t>
        <a:bodyPr/>
        <a:lstStyle/>
        <a:p>
          <a:endParaRPr lang="en-US"/>
        </a:p>
      </dgm:t>
    </dgm:pt>
    <dgm:pt modelId="{6A582636-CC3A-4D0C-99CC-980F6C83347E}">
      <dgm:prSet custT="1"/>
      <dgm:spPr>
        <a:solidFill>
          <a:srgbClr val="D3D9EC">
            <a:alpha val="90000"/>
          </a:srgbClr>
        </a:solidFill>
      </dgm:spPr>
      <dgm:t>
        <a:bodyPr/>
        <a:lstStyle/>
        <a:p>
          <a:pPr>
            <a:buFont typeface="Arial" panose="020B0604020202020204" pitchFamily="34" charset="0"/>
            <a:buChar char="•"/>
          </a:pPr>
          <a:r>
            <a:rPr lang="en-US" sz="2500" dirty="0"/>
            <a:t>NBS has only been in place for 20–25 y in many states, meaning some adults may not have been screened</a:t>
          </a:r>
        </a:p>
      </dgm:t>
    </dgm:pt>
    <dgm:pt modelId="{A3344F54-FBEF-4380-A8B2-DCF292FB3DB8}" type="parTrans" cxnId="{2B67FAC7-ECA3-4471-BBE6-ECBE98CDE29B}">
      <dgm:prSet/>
      <dgm:spPr/>
      <dgm:t>
        <a:bodyPr/>
        <a:lstStyle/>
        <a:p>
          <a:endParaRPr lang="en-US"/>
        </a:p>
      </dgm:t>
    </dgm:pt>
    <dgm:pt modelId="{29C2AA96-950A-4E97-9D69-B99D96906D4A}" type="sibTrans" cxnId="{2B67FAC7-ECA3-4471-BBE6-ECBE98CDE29B}">
      <dgm:prSet/>
      <dgm:spPr/>
      <dgm:t>
        <a:bodyPr/>
        <a:lstStyle/>
        <a:p>
          <a:endParaRPr lang="en-US"/>
        </a:p>
      </dgm:t>
    </dgm:pt>
    <dgm:pt modelId="{B46D2A27-47E7-4BC6-B86A-916B02F79049}" type="pres">
      <dgm:prSet presAssocID="{6AD99F73-53D0-4187-B6FA-4BFEC7E3B7EC}" presName="Name0" presStyleCnt="0">
        <dgm:presLayoutVars>
          <dgm:dir/>
          <dgm:animLvl val="lvl"/>
          <dgm:resizeHandles val="exact"/>
        </dgm:presLayoutVars>
      </dgm:prSet>
      <dgm:spPr/>
    </dgm:pt>
    <dgm:pt modelId="{7C7AA6C4-7567-4590-9A09-EE89C6ABEE81}" type="pres">
      <dgm:prSet presAssocID="{BA6014D2-4EC3-45B4-B204-05CD2DE8E020}" presName="composite" presStyleCnt="0"/>
      <dgm:spPr/>
    </dgm:pt>
    <dgm:pt modelId="{50118017-3B38-4A1E-B17C-7192C752E70A}" type="pres">
      <dgm:prSet presAssocID="{BA6014D2-4EC3-45B4-B204-05CD2DE8E020}" presName="parTx" presStyleLbl="alignNode1" presStyleIdx="0" presStyleCnt="1">
        <dgm:presLayoutVars>
          <dgm:chMax val="0"/>
          <dgm:chPref val="0"/>
          <dgm:bulletEnabled val="1"/>
        </dgm:presLayoutVars>
      </dgm:prSet>
      <dgm:spPr/>
    </dgm:pt>
    <dgm:pt modelId="{85B5CE95-B232-4E10-A1C8-E3F729BE71B2}" type="pres">
      <dgm:prSet presAssocID="{BA6014D2-4EC3-45B4-B204-05CD2DE8E020}" presName="desTx" presStyleLbl="alignAccFollowNode1" presStyleIdx="0" presStyleCnt="1">
        <dgm:presLayoutVars>
          <dgm:bulletEnabled val="1"/>
        </dgm:presLayoutVars>
      </dgm:prSet>
      <dgm:spPr/>
    </dgm:pt>
  </dgm:ptLst>
  <dgm:cxnLst>
    <dgm:cxn modelId="{60BCC438-5834-456C-A2BB-95BDCE58F07A}" type="presOf" srcId="{097FD6B2-4AEB-43F1-9073-0FB2207815FA}" destId="{85B5CE95-B232-4E10-A1C8-E3F729BE71B2}" srcOrd="0" destOrd="0" presId="urn:microsoft.com/office/officeart/2005/8/layout/hList1"/>
    <dgm:cxn modelId="{3D717465-BA9A-4AEE-9074-45DA6356B28D}" type="presOf" srcId="{6AD99F73-53D0-4187-B6FA-4BFEC7E3B7EC}" destId="{B46D2A27-47E7-4BC6-B86A-916B02F79049}" srcOrd="0" destOrd="0" presId="urn:microsoft.com/office/officeart/2005/8/layout/hList1"/>
    <dgm:cxn modelId="{25E7E970-C401-431A-AEA2-D36ECF3783BC}" type="presOf" srcId="{6A582636-CC3A-4D0C-99CC-980F6C83347E}" destId="{85B5CE95-B232-4E10-A1C8-E3F729BE71B2}" srcOrd="0" destOrd="1" presId="urn:microsoft.com/office/officeart/2005/8/layout/hList1"/>
    <dgm:cxn modelId="{5BE446A3-BCD1-4666-B041-3FD671D2D1C1}" srcId="{BA6014D2-4EC3-45B4-B204-05CD2DE8E020}" destId="{097FD6B2-4AEB-43F1-9073-0FB2207815FA}" srcOrd="0" destOrd="0" parTransId="{2FF9223B-1036-43E3-ACEF-4AB6F3425CC2}" sibTransId="{704E303E-07AD-46B4-9A25-E24D5C4E35F3}"/>
    <dgm:cxn modelId="{965827A4-6D95-4033-9680-7725BB7107D6}" srcId="{6AD99F73-53D0-4187-B6FA-4BFEC7E3B7EC}" destId="{BA6014D2-4EC3-45B4-B204-05CD2DE8E020}" srcOrd="0" destOrd="0" parTransId="{BEDB0081-A8A3-4802-AEE5-F5E7ECB1E280}" sibTransId="{3E630F08-6D0F-446F-AF90-89332D81D88E}"/>
    <dgm:cxn modelId="{2B67FAC7-ECA3-4471-BBE6-ECBE98CDE29B}" srcId="{BA6014D2-4EC3-45B4-B204-05CD2DE8E020}" destId="{6A582636-CC3A-4D0C-99CC-980F6C83347E}" srcOrd="1" destOrd="0" parTransId="{A3344F54-FBEF-4380-A8B2-DCF292FB3DB8}" sibTransId="{29C2AA96-950A-4E97-9D69-B99D96906D4A}"/>
    <dgm:cxn modelId="{2113B1ED-36FD-4D78-A19C-C1194BB37A79}" type="presOf" srcId="{BA6014D2-4EC3-45B4-B204-05CD2DE8E020}" destId="{50118017-3B38-4A1E-B17C-7192C752E70A}" srcOrd="0" destOrd="0" presId="urn:microsoft.com/office/officeart/2005/8/layout/hList1"/>
    <dgm:cxn modelId="{749C2438-8CA2-47E8-A223-2B81684F9247}" type="presParOf" srcId="{B46D2A27-47E7-4BC6-B86A-916B02F79049}" destId="{7C7AA6C4-7567-4590-9A09-EE89C6ABEE81}" srcOrd="0" destOrd="0" presId="urn:microsoft.com/office/officeart/2005/8/layout/hList1"/>
    <dgm:cxn modelId="{C50A4184-BC70-45A5-82A4-C1C0BE06F494}" type="presParOf" srcId="{7C7AA6C4-7567-4590-9A09-EE89C6ABEE81}" destId="{50118017-3B38-4A1E-B17C-7192C752E70A}" srcOrd="0" destOrd="0" presId="urn:microsoft.com/office/officeart/2005/8/layout/hList1"/>
    <dgm:cxn modelId="{026B04D9-1536-4ED8-99D0-0AE3F80941A7}" type="presParOf" srcId="{7C7AA6C4-7567-4590-9A09-EE89C6ABEE81}" destId="{85B5CE95-B232-4E10-A1C8-E3F729BE71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6F3553-FB51-4DB8-A821-F838A18D59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257149-0B7E-4109-81BD-BD9881956F20}">
      <dgm:prSet custT="1"/>
      <dgm:spPr>
        <a:solidFill>
          <a:srgbClr val="D3D9EC">
            <a:alpha val="90000"/>
          </a:srgbClr>
        </a:solidFill>
        <a:ln>
          <a:solidFill>
            <a:srgbClr val="D3D9EC">
              <a:alpha val="90000"/>
            </a:srgbClr>
          </a:solidFill>
        </a:ln>
      </dgm:spPr>
      <dgm:t>
        <a:bodyPr/>
        <a:lstStyle/>
        <a:p>
          <a:r>
            <a:rPr lang="en-US" sz="1300" dirty="0"/>
            <a:t>Adjust triheptanoin dosage based on patient response and tolerability</a:t>
          </a:r>
          <a:r>
            <a:rPr lang="en-US" sz="1300" baseline="30000" dirty="0"/>
            <a:t>1</a:t>
          </a:r>
        </a:p>
      </dgm:t>
    </dgm:pt>
    <dgm:pt modelId="{B789C67B-346E-45DA-B21C-E112C54B5940}" type="parTrans" cxnId="{D5CBDDF0-DAC0-4047-828F-A0FEFDF7AB1A}">
      <dgm:prSet/>
      <dgm:spPr/>
      <dgm:t>
        <a:bodyPr/>
        <a:lstStyle/>
        <a:p>
          <a:endParaRPr lang="en-US"/>
        </a:p>
      </dgm:t>
    </dgm:pt>
    <dgm:pt modelId="{D38D7EF3-BEFE-4667-90E4-5DAEF91AF3B4}" type="sibTrans" cxnId="{D5CBDDF0-DAC0-4047-828F-A0FEFDF7AB1A}">
      <dgm:prSet/>
      <dgm:spPr/>
      <dgm:t>
        <a:bodyPr/>
        <a:lstStyle/>
        <a:p>
          <a:endParaRPr lang="en-US"/>
        </a:p>
      </dgm:t>
    </dgm:pt>
    <dgm:pt modelId="{BACF6B89-AF60-4DC8-BE96-5E6A4D424BCC}">
      <dgm:prSet/>
      <dgm:spPr>
        <a:solidFill>
          <a:srgbClr val="1A75BC"/>
        </a:solidFill>
      </dgm:spPr>
      <dgm:t>
        <a:bodyPr/>
        <a:lstStyle/>
        <a:p>
          <a:r>
            <a:rPr lang="en-US" b="0" dirty="0"/>
            <a:t>Tailored approach</a:t>
          </a:r>
        </a:p>
      </dgm:t>
    </dgm:pt>
    <dgm:pt modelId="{5B264C3C-7C44-4C59-A71C-6289E1772EFD}" type="parTrans" cxnId="{535836D4-D6B3-4D1B-B53F-45822480BE5C}">
      <dgm:prSet/>
      <dgm:spPr/>
      <dgm:t>
        <a:bodyPr/>
        <a:lstStyle/>
        <a:p>
          <a:endParaRPr lang="en-US"/>
        </a:p>
      </dgm:t>
    </dgm:pt>
    <dgm:pt modelId="{5625FCB8-B4FC-4272-9749-DABD3E63DE35}" type="sibTrans" cxnId="{535836D4-D6B3-4D1B-B53F-45822480BE5C}">
      <dgm:prSet/>
      <dgm:spPr/>
      <dgm:t>
        <a:bodyPr/>
        <a:lstStyle/>
        <a:p>
          <a:endParaRPr lang="en-US"/>
        </a:p>
      </dgm:t>
    </dgm:pt>
    <dgm:pt modelId="{B457D474-E75E-4C8A-874D-EAA4DE53E698}">
      <dgm:prSet/>
      <dgm:spPr>
        <a:solidFill>
          <a:srgbClr val="D3D9EC">
            <a:alpha val="90000"/>
          </a:srgbClr>
        </a:solidFill>
        <a:ln>
          <a:solidFill>
            <a:srgbClr val="D3D9EC">
              <a:alpha val="90000"/>
            </a:srgbClr>
          </a:solidFill>
        </a:ln>
      </dgm:spPr>
      <dgm:t>
        <a:bodyPr/>
        <a:lstStyle/>
        <a:p>
          <a:r>
            <a:rPr lang="en-US" dirty="0"/>
            <a:t>Customize macronutrient ratios based on patient-specific metabolic needs and response</a:t>
          </a:r>
          <a:r>
            <a:rPr lang="en-US" baseline="30000" dirty="0"/>
            <a:t>2,3</a:t>
          </a:r>
        </a:p>
      </dgm:t>
    </dgm:pt>
    <dgm:pt modelId="{62E5D324-76AE-4565-A3DD-70B653B2DD9D}" type="parTrans" cxnId="{47680180-5E8A-43CD-BB05-FD3A5A5DABCF}">
      <dgm:prSet/>
      <dgm:spPr/>
      <dgm:t>
        <a:bodyPr/>
        <a:lstStyle/>
        <a:p>
          <a:endParaRPr lang="en-US"/>
        </a:p>
      </dgm:t>
    </dgm:pt>
    <dgm:pt modelId="{C4285F66-D1C3-430D-B24A-3FE993D4EAAC}" type="sibTrans" cxnId="{47680180-5E8A-43CD-BB05-FD3A5A5DABCF}">
      <dgm:prSet/>
      <dgm:spPr/>
      <dgm:t>
        <a:bodyPr/>
        <a:lstStyle/>
        <a:p>
          <a:endParaRPr lang="en-US"/>
        </a:p>
      </dgm:t>
    </dgm:pt>
    <dgm:pt modelId="{37F1BD55-5656-421C-8688-A64465D9285C}">
      <dgm:prSet/>
      <dgm:spPr>
        <a:solidFill>
          <a:srgbClr val="1A75BC"/>
        </a:solidFill>
      </dgm:spPr>
      <dgm:t>
        <a:bodyPr/>
        <a:lstStyle/>
        <a:p>
          <a:r>
            <a:rPr lang="en-US" b="0" dirty="0"/>
            <a:t>Regular monitoring</a:t>
          </a:r>
        </a:p>
      </dgm:t>
    </dgm:pt>
    <dgm:pt modelId="{3C3AA60C-A0ED-4BB6-877D-26504B5A4767}" type="parTrans" cxnId="{73842526-517C-423A-980A-299F163D73C7}">
      <dgm:prSet/>
      <dgm:spPr/>
      <dgm:t>
        <a:bodyPr/>
        <a:lstStyle/>
        <a:p>
          <a:endParaRPr lang="en-US"/>
        </a:p>
      </dgm:t>
    </dgm:pt>
    <dgm:pt modelId="{3DF25FAF-4AEF-4051-9AAA-BCAD4D239F7D}" type="sibTrans" cxnId="{73842526-517C-423A-980A-299F163D73C7}">
      <dgm:prSet/>
      <dgm:spPr/>
      <dgm:t>
        <a:bodyPr/>
        <a:lstStyle/>
        <a:p>
          <a:endParaRPr lang="en-US"/>
        </a:p>
      </dgm:t>
    </dgm:pt>
    <dgm:pt modelId="{288825CC-3599-4A46-803F-8AB5C75D6965}">
      <dgm:prSet/>
      <dgm:spPr>
        <a:solidFill>
          <a:srgbClr val="D3D9EC">
            <a:alpha val="90000"/>
          </a:srgbClr>
        </a:solidFill>
        <a:ln>
          <a:solidFill>
            <a:srgbClr val="D3D9EC">
              <a:alpha val="90000"/>
            </a:srgbClr>
          </a:solidFill>
        </a:ln>
      </dgm:spPr>
      <dgm:t>
        <a:bodyPr/>
        <a:lstStyle/>
        <a:p>
          <a:r>
            <a:rPr lang="en-US" dirty="0"/>
            <a:t>Continuously assess metabolic stability and clinical outcomes</a:t>
          </a:r>
          <a:r>
            <a:rPr lang="en-US" baseline="30000" dirty="0"/>
            <a:t>2,4</a:t>
          </a:r>
        </a:p>
      </dgm:t>
    </dgm:pt>
    <dgm:pt modelId="{7C355BEB-78FC-4888-BFE5-C6B7714FAE0D}" type="parTrans" cxnId="{B360A7C6-765C-4A72-ACE5-01C6CD5868D7}">
      <dgm:prSet/>
      <dgm:spPr/>
      <dgm:t>
        <a:bodyPr/>
        <a:lstStyle/>
        <a:p>
          <a:endParaRPr lang="en-US"/>
        </a:p>
      </dgm:t>
    </dgm:pt>
    <dgm:pt modelId="{21A904D4-D66E-4FD1-9BB8-FFA90977574A}" type="sibTrans" cxnId="{B360A7C6-765C-4A72-ACE5-01C6CD5868D7}">
      <dgm:prSet/>
      <dgm:spPr/>
      <dgm:t>
        <a:bodyPr/>
        <a:lstStyle/>
        <a:p>
          <a:endParaRPr lang="en-US"/>
        </a:p>
      </dgm:t>
    </dgm:pt>
    <dgm:pt modelId="{8E07FBA0-2B96-4A7C-883B-27092606B609}">
      <dgm:prSet/>
      <dgm:spPr>
        <a:solidFill>
          <a:srgbClr val="D3D9EC">
            <a:alpha val="90000"/>
          </a:srgbClr>
        </a:solidFill>
        <a:ln>
          <a:solidFill>
            <a:srgbClr val="D3D9EC">
              <a:alpha val="90000"/>
            </a:srgbClr>
          </a:solidFill>
        </a:ln>
      </dgm:spPr>
      <dgm:t>
        <a:bodyPr/>
        <a:lstStyle/>
        <a:p>
          <a:r>
            <a:rPr lang="en-US" dirty="0"/>
            <a:t>Modify dosing and nutritional plans as needed, based on ongoing evaluations and patient feedback</a:t>
          </a:r>
          <a:r>
            <a:rPr lang="en-US" baseline="30000" dirty="0"/>
            <a:t>1</a:t>
          </a:r>
        </a:p>
      </dgm:t>
    </dgm:pt>
    <dgm:pt modelId="{53BCEB7A-FFCB-4DE8-BFD2-BEBDE57B83A8}" type="parTrans" cxnId="{36EDA103-ADD0-47AD-99E8-45F56ED41A2A}">
      <dgm:prSet/>
      <dgm:spPr/>
      <dgm:t>
        <a:bodyPr/>
        <a:lstStyle/>
        <a:p>
          <a:endParaRPr lang="en-US"/>
        </a:p>
      </dgm:t>
    </dgm:pt>
    <dgm:pt modelId="{F8D71118-B0B0-48C7-90D1-A72D881A87DD}" type="sibTrans" cxnId="{36EDA103-ADD0-47AD-99E8-45F56ED41A2A}">
      <dgm:prSet/>
      <dgm:spPr/>
      <dgm:t>
        <a:bodyPr/>
        <a:lstStyle/>
        <a:p>
          <a:endParaRPr lang="en-US"/>
        </a:p>
      </dgm:t>
    </dgm:pt>
    <dgm:pt modelId="{4DA6726C-D45A-4C78-9873-630F47E507B5}">
      <dgm:prSet custT="1"/>
      <dgm:spPr>
        <a:solidFill>
          <a:srgbClr val="1A75BC"/>
        </a:solidFill>
      </dgm:spPr>
      <dgm:t>
        <a:bodyPr/>
        <a:lstStyle/>
        <a:p>
          <a:r>
            <a:rPr lang="en-US" sz="2600" b="0" dirty="0"/>
            <a:t>Individualized dosing</a:t>
          </a:r>
        </a:p>
      </dgm:t>
    </dgm:pt>
    <dgm:pt modelId="{D8ABDF03-34DC-4DCB-9E53-992420AD29C7}" type="sibTrans" cxnId="{B4A5F837-34E6-49EA-BC3D-0139EA43A1AC}">
      <dgm:prSet/>
      <dgm:spPr/>
      <dgm:t>
        <a:bodyPr/>
        <a:lstStyle/>
        <a:p>
          <a:endParaRPr lang="en-US"/>
        </a:p>
      </dgm:t>
    </dgm:pt>
    <dgm:pt modelId="{C580551D-1643-48FE-AFCE-BAFE8CFF9694}" type="parTrans" cxnId="{B4A5F837-34E6-49EA-BC3D-0139EA43A1AC}">
      <dgm:prSet/>
      <dgm:spPr/>
      <dgm:t>
        <a:bodyPr/>
        <a:lstStyle/>
        <a:p>
          <a:endParaRPr lang="en-US"/>
        </a:p>
      </dgm:t>
    </dgm:pt>
    <dgm:pt modelId="{2171F97C-EFE9-480D-8546-AA6BEDBE95B2}">
      <dgm:prSet custT="1"/>
      <dgm:spPr>
        <a:solidFill>
          <a:srgbClr val="D3D9EC">
            <a:alpha val="90000"/>
          </a:srgbClr>
        </a:solidFill>
        <a:ln>
          <a:solidFill>
            <a:srgbClr val="D3D9EC">
              <a:alpha val="90000"/>
            </a:srgbClr>
          </a:solidFill>
        </a:ln>
      </dgm:spPr>
      <dgm:t>
        <a:bodyPr/>
        <a:lstStyle/>
        <a:p>
          <a:r>
            <a:rPr lang="en-US" sz="1300" dirty="0"/>
            <a:t>Consider using lower doses than FDA-approved, if necessary, based on clinical judgment and patient-specific factors</a:t>
          </a:r>
          <a:endParaRPr lang="en-US" sz="1300" baseline="30000" dirty="0"/>
        </a:p>
      </dgm:t>
    </dgm:pt>
    <dgm:pt modelId="{34648C87-9560-46D9-A9CA-55AEFF2D674A}" type="parTrans" cxnId="{1B4562A6-2CB9-4788-9238-C1C04AA03520}">
      <dgm:prSet/>
      <dgm:spPr/>
      <dgm:t>
        <a:bodyPr/>
        <a:lstStyle/>
        <a:p>
          <a:endParaRPr lang="en-US"/>
        </a:p>
      </dgm:t>
    </dgm:pt>
    <dgm:pt modelId="{F0ADE5E2-BCFF-43A6-AB58-542C61706341}" type="sibTrans" cxnId="{1B4562A6-2CB9-4788-9238-C1C04AA03520}">
      <dgm:prSet/>
      <dgm:spPr/>
      <dgm:t>
        <a:bodyPr/>
        <a:lstStyle/>
        <a:p>
          <a:endParaRPr lang="en-US"/>
        </a:p>
      </dgm:t>
    </dgm:pt>
    <dgm:pt modelId="{FB6EC019-1E70-4C60-8E07-9A64A2507763}" type="pres">
      <dgm:prSet presAssocID="{A86F3553-FB51-4DB8-A821-F838A18D59BA}" presName="Name0" presStyleCnt="0">
        <dgm:presLayoutVars>
          <dgm:dir/>
          <dgm:animLvl val="lvl"/>
          <dgm:resizeHandles val="exact"/>
        </dgm:presLayoutVars>
      </dgm:prSet>
      <dgm:spPr/>
    </dgm:pt>
    <dgm:pt modelId="{1DC3C045-9425-457D-A6F2-7925567D5C02}" type="pres">
      <dgm:prSet presAssocID="{4DA6726C-D45A-4C78-9873-630F47E507B5}" presName="linNode" presStyleCnt="0"/>
      <dgm:spPr/>
    </dgm:pt>
    <dgm:pt modelId="{DCF9FF50-2D3E-4F85-9361-875EC73BEF1C}" type="pres">
      <dgm:prSet presAssocID="{4DA6726C-D45A-4C78-9873-630F47E507B5}" presName="parentText" presStyleLbl="node1" presStyleIdx="0" presStyleCnt="3">
        <dgm:presLayoutVars>
          <dgm:chMax val="1"/>
          <dgm:bulletEnabled val="1"/>
        </dgm:presLayoutVars>
      </dgm:prSet>
      <dgm:spPr/>
    </dgm:pt>
    <dgm:pt modelId="{CDA9E7E2-2C22-42A7-B118-C39B28F7FF6D}" type="pres">
      <dgm:prSet presAssocID="{4DA6726C-D45A-4C78-9873-630F47E507B5}" presName="descendantText" presStyleLbl="alignAccFollowNode1" presStyleIdx="0" presStyleCnt="3">
        <dgm:presLayoutVars>
          <dgm:bulletEnabled val="1"/>
        </dgm:presLayoutVars>
      </dgm:prSet>
      <dgm:spPr/>
    </dgm:pt>
    <dgm:pt modelId="{3AD791E4-22A6-461A-84A9-B34FCB2E144F}" type="pres">
      <dgm:prSet presAssocID="{D8ABDF03-34DC-4DCB-9E53-992420AD29C7}" presName="sp" presStyleCnt="0"/>
      <dgm:spPr/>
    </dgm:pt>
    <dgm:pt modelId="{704F4451-CD6A-4BCE-9F19-5A4C462D1691}" type="pres">
      <dgm:prSet presAssocID="{BACF6B89-AF60-4DC8-BE96-5E6A4D424BCC}" presName="linNode" presStyleCnt="0"/>
      <dgm:spPr/>
    </dgm:pt>
    <dgm:pt modelId="{4AFAEA45-6476-4BF3-998B-42BDACE17D22}" type="pres">
      <dgm:prSet presAssocID="{BACF6B89-AF60-4DC8-BE96-5E6A4D424BCC}" presName="parentText" presStyleLbl="node1" presStyleIdx="1" presStyleCnt="3">
        <dgm:presLayoutVars>
          <dgm:chMax val="1"/>
          <dgm:bulletEnabled val="1"/>
        </dgm:presLayoutVars>
      </dgm:prSet>
      <dgm:spPr/>
    </dgm:pt>
    <dgm:pt modelId="{F6CCF6FD-BD27-45B3-95C2-5651D40AD506}" type="pres">
      <dgm:prSet presAssocID="{BACF6B89-AF60-4DC8-BE96-5E6A4D424BCC}" presName="descendantText" presStyleLbl="alignAccFollowNode1" presStyleIdx="1" presStyleCnt="3">
        <dgm:presLayoutVars>
          <dgm:bulletEnabled val="1"/>
        </dgm:presLayoutVars>
      </dgm:prSet>
      <dgm:spPr/>
    </dgm:pt>
    <dgm:pt modelId="{42F920B0-804B-4D0D-A994-253C331A41BB}" type="pres">
      <dgm:prSet presAssocID="{5625FCB8-B4FC-4272-9749-DABD3E63DE35}" presName="sp" presStyleCnt="0"/>
      <dgm:spPr/>
    </dgm:pt>
    <dgm:pt modelId="{6D9DFA4D-DDE9-4BA9-A246-E7A06D795C3C}" type="pres">
      <dgm:prSet presAssocID="{37F1BD55-5656-421C-8688-A64465D9285C}" presName="linNode" presStyleCnt="0"/>
      <dgm:spPr/>
    </dgm:pt>
    <dgm:pt modelId="{485CA8C4-3003-4BBF-AD43-2D9BA1775310}" type="pres">
      <dgm:prSet presAssocID="{37F1BD55-5656-421C-8688-A64465D9285C}" presName="parentText" presStyleLbl="node1" presStyleIdx="2" presStyleCnt="3">
        <dgm:presLayoutVars>
          <dgm:chMax val="1"/>
          <dgm:bulletEnabled val="1"/>
        </dgm:presLayoutVars>
      </dgm:prSet>
      <dgm:spPr/>
    </dgm:pt>
    <dgm:pt modelId="{5A65A5E8-BCD7-4200-BA9E-E1F3B32451C5}" type="pres">
      <dgm:prSet presAssocID="{37F1BD55-5656-421C-8688-A64465D9285C}" presName="descendantText" presStyleLbl="alignAccFollowNode1" presStyleIdx="2" presStyleCnt="3">
        <dgm:presLayoutVars>
          <dgm:bulletEnabled val="1"/>
        </dgm:presLayoutVars>
      </dgm:prSet>
      <dgm:spPr/>
    </dgm:pt>
  </dgm:ptLst>
  <dgm:cxnLst>
    <dgm:cxn modelId="{CF30EF00-7A03-4B72-BEAC-3655DCF9B5B5}" type="presOf" srcId="{B457D474-E75E-4C8A-874D-EAA4DE53E698}" destId="{F6CCF6FD-BD27-45B3-95C2-5651D40AD506}" srcOrd="0" destOrd="0" presId="urn:microsoft.com/office/officeart/2005/8/layout/vList5"/>
    <dgm:cxn modelId="{36EDA103-ADD0-47AD-99E8-45F56ED41A2A}" srcId="{37F1BD55-5656-421C-8688-A64465D9285C}" destId="{8E07FBA0-2B96-4A7C-883B-27092606B609}" srcOrd="1" destOrd="0" parTransId="{53BCEB7A-FFCB-4DE8-BFD2-BEBDE57B83A8}" sibTransId="{F8D71118-B0B0-48C7-90D1-A72D881A87DD}"/>
    <dgm:cxn modelId="{32700504-C8FA-4E4A-B1AC-38A50E091A38}" type="presOf" srcId="{37F1BD55-5656-421C-8688-A64465D9285C}" destId="{485CA8C4-3003-4BBF-AD43-2D9BA1775310}" srcOrd="0" destOrd="0" presId="urn:microsoft.com/office/officeart/2005/8/layout/vList5"/>
    <dgm:cxn modelId="{73842526-517C-423A-980A-299F163D73C7}" srcId="{A86F3553-FB51-4DB8-A821-F838A18D59BA}" destId="{37F1BD55-5656-421C-8688-A64465D9285C}" srcOrd="2" destOrd="0" parTransId="{3C3AA60C-A0ED-4BB6-877D-26504B5A4767}" sibTransId="{3DF25FAF-4AEF-4051-9AAA-BCAD4D239F7D}"/>
    <dgm:cxn modelId="{4244672F-98AD-420E-9DFE-0DA0C42CAE12}" type="presOf" srcId="{BACF6B89-AF60-4DC8-BE96-5E6A4D424BCC}" destId="{4AFAEA45-6476-4BF3-998B-42BDACE17D22}" srcOrd="0" destOrd="0" presId="urn:microsoft.com/office/officeart/2005/8/layout/vList5"/>
    <dgm:cxn modelId="{B4A5F837-34E6-49EA-BC3D-0139EA43A1AC}" srcId="{A86F3553-FB51-4DB8-A821-F838A18D59BA}" destId="{4DA6726C-D45A-4C78-9873-630F47E507B5}" srcOrd="0" destOrd="0" parTransId="{C580551D-1643-48FE-AFCE-BAFE8CFF9694}" sibTransId="{D8ABDF03-34DC-4DCB-9E53-992420AD29C7}"/>
    <dgm:cxn modelId="{90F27F44-6A2F-40D4-BEF2-A19AA0DE23B5}" type="presOf" srcId="{4DA6726C-D45A-4C78-9873-630F47E507B5}" destId="{DCF9FF50-2D3E-4F85-9361-875EC73BEF1C}" srcOrd="0" destOrd="0" presId="urn:microsoft.com/office/officeart/2005/8/layout/vList5"/>
    <dgm:cxn modelId="{2643C75A-4ABE-43B4-9DEC-87C6A83E0589}" type="presOf" srcId="{A86F3553-FB51-4DB8-A821-F838A18D59BA}" destId="{FB6EC019-1E70-4C60-8E07-9A64A2507763}" srcOrd="0" destOrd="0" presId="urn:microsoft.com/office/officeart/2005/8/layout/vList5"/>
    <dgm:cxn modelId="{47680180-5E8A-43CD-BB05-FD3A5A5DABCF}" srcId="{BACF6B89-AF60-4DC8-BE96-5E6A4D424BCC}" destId="{B457D474-E75E-4C8A-874D-EAA4DE53E698}" srcOrd="0" destOrd="0" parTransId="{62E5D324-76AE-4565-A3DD-70B653B2DD9D}" sibTransId="{C4285F66-D1C3-430D-B24A-3FE993D4EAAC}"/>
    <dgm:cxn modelId="{1B4562A6-2CB9-4788-9238-C1C04AA03520}" srcId="{4DA6726C-D45A-4C78-9873-630F47E507B5}" destId="{2171F97C-EFE9-480D-8546-AA6BEDBE95B2}" srcOrd="1" destOrd="0" parTransId="{34648C87-9560-46D9-A9CA-55AEFF2D674A}" sibTransId="{F0ADE5E2-BCFF-43A6-AB58-542C61706341}"/>
    <dgm:cxn modelId="{62B4C3AA-DD9C-4398-9C38-99D3668EEE79}" type="presOf" srcId="{288825CC-3599-4A46-803F-8AB5C75D6965}" destId="{5A65A5E8-BCD7-4200-BA9E-E1F3B32451C5}" srcOrd="0" destOrd="0" presId="urn:microsoft.com/office/officeart/2005/8/layout/vList5"/>
    <dgm:cxn modelId="{475451AC-E695-44AE-AB0F-17B55CF5039F}" type="presOf" srcId="{2171F97C-EFE9-480D-8546-AA6BEDBE95B2}" destId="{CDA9E7E2-2C22-42A7-B118-C39B28F7FF6D}" srcOrd="0" destOrd="1" presId="urn:microsoft.com/office/officeart/2005/8/layout/vList5"/>
    <dgm:cxn modelId="{B920CBC0-1627-49CC-B4FE-D4F2662303AC}" type="presOf" srcId="{8E07FBA0-2B96-4A7C-883B-27092606B609}" destId="{5A65A5E8-BCD7-4200-BA9E-E1F3B32451C5}" srcOrd="0" destOrd="1" presId="urn:microsoft.com/office/officeart/2005/8/layout/vList5"/>
    <dgm:cxn modelId="{51B6C0C3-9C0E-48EB-9CCB-43AA94756BB1}" type="presOf" srcId="{33257149-0B7E-4109-81BD-BD9881956F20}" destId="{CDA9E7E2-2C22-42A7-B118-C39B28F7FF6D}" srcOrd="0" destOrd="0" presId="urn:microsoft.com/office/officeart/2005/8/layout/vList5"/>
    <dgm:cxn modelId="{B360A7C6-765C-4A72-ACE5-01C6CD5868D7}" srcId="{37F1BD55-5656-421C-8688-A64465D9285C}" destId="{288825CC-3599-4A46-803F-8AB5C75D6965}" srcOrd="0" destOrd="0" parTransId="{7C355BEB-78FC-4888-BFE5-C6B7714FAE0D}" sibTransId="{21A904D4-D66E-4FD1-9BB8-FFA90977574A}"/>
    <dgm:cxn modelId="{535836D4-D6B3-4D1B-B53F-45822480BE5C}" srcId="{A86F3553-FB51-4DB8-A821-F838A18D59BA}" destId="{BACF6B89-AF60-4DC8-BE96-5E6A4D424BCC}" srcOrd="1" destOrd="0" parTransId="{5B264C3C-7C44-4C59-A71C-6289E1772EFD}" sibTransId="{5625FCB8-B4FC-4272-9749-DABD3E63DE35}"/>
    <dgm:cxn modelId="{D5CBDDF0-DAC0-4047-828F-A0FEFDF7AB1A}" srcId="{4DA6726C-D45A-4C78-9873-630F47E507B5}" destId="{33257149-0B7E-4109-81BD-BD9881956F20}" srcOrd="0" destOrd="0" parTransId="{B789C67B-346E-45DA-B21C-E112C54B5940}" sibTransId="{D38D7EF3-BEFE-4667-90E4-5DAEF91AF3B4}"/>
    <dgm:cxn modelId="{A16A03CD-F09B-4E37-8DFF-B2ED220F5F2E}" type="presParOf" srcId="{FB6EC019-1E70-4C60-8E07-9A64A2507763}" destId="{1DC3C045-9425-457D-A6F2-7925567D5C02}" srcOrd="0" destOrd="0" presId="urn:microsoft.com/office/officeart/2005/8/layout/vList5"/>
    <dgm:cxn modelId="{85F8443E-D66E-4EA1-88CD-8CDBEF392466}" type="presParOf" srcId="{1DC3C045-9425-457D-A6F2-7925567D5C02}" destId="{DCF9FF50-2D3E-4F85-9361-875EC73BEF1C}" srcOrd="0" destOrd="0" presId="urn:microsoft.com/office/officeart/2005/8/layout/vList5"/>
    <dgm:cxn modelId="{CEA43AB5-C13F-4114-A6FB-D55771129322}" type="presParOf" srcId="{1DC3C045-9425-457D-A6F2-7925567D5C02}" destId="{CDA9E7E2-2C22-42A7-B118-C39B28F7FF6D}" srcOrd="1" destOrd="0" presId="urn:microsoft.com/office/officeart/2005/8/layout/vList5"/>
    <dgm:cxn modelId="{DF8063F2-5314-485F-9B0B-2845F5B87E91}" type="presParOf" srcId="{FB6EC019-1E70-4C60-8E07-9A64A2507763}" destId="{3AD791E4-22A6-461A-84A9-B34FCB2E144F}" srcOrd="1" destOrd="0" presId="urn:microsoft.com/office/officeart/2005/8/layout/vList5"/>
    <dgm:cxn modelId="{0ED0D326-B011-42FE-A74F-6D7AA150B31E}" type="presParOf" srcId="{FB6EC019-1E70-4C60-8E07-9A64A2507763}" destId="{704F4451-CD6A-4BCE-9F19-5A4C462D1691}" srcOrd="2" destOrd="0" presId="urn:microsoft.com/office/officeart/2005/8/layout/vList5"/>
    <dgm:cxn modelId="{9AF4B0F4-E67F-401F-AF79-B30FB253789B}" type="presParOf" srcId="{704F4451-CD6A-4BCE-9F19-5A4C462D1691}" destId="{4AFAEA45-6476-4BF3-998B-42BDACE17D22}" srcOrd="0" destOrd="0" presId="urn:microsoft.com/office/officeart/2005/8/layout/vList5"/>
    <dgm:cxn modelId="{4A76DD17-1961-4356-A650-0DA0E17CDBF3}" type="presParOf" srcId="{704F4451-CD6A-4BCE-9F19-5A4C462D1691}" destId="{F6CCF6FD-BD27-45B3-95C2-5651D40AD506}" srcOrd="1" destOrd="0" presId="urn:microsoft.com/office/officeart/2005/8/layout/vList5"/>
    <dgm:cxn modelId="{64E56750-376A-4E88-A057-71E406AB7284}" type="presParOf" srcId="{FB6EC019-1E70-4C60-8E07-9A64A2507763}" destId="{42F920B0-804B-4D0D-A994-253C331A41BB}" srcOrd="3" destOrd="0" presId="urn:microsoft.com/office/officeart/2005/8/layout/vList5"/>
    <dgm:cxn modelId="{182A937F-990C-4BF7-9F0F-71160BF39D3B}" type="presParOf" srcId="{FB6EC019-1E70-4C60-8E07-9A64A2507763}" destId="{6D9DFA4D-DDE9-4BA9-A246-E7A06D795C3C}" srcOrd="4" destOrd="0" presId="urn:microsoft.com/office/officeart/2005/8/layout/vList5"/>
    <dgm:cxn modelId="{AC727F19-BA74-4406-9C79-7DB00EBD9777}" type="presParOf" srcId="{6D9DFA4D-DDE9-4BA9-A246-E7A06D795C3C}" destId="{485CA8C4-3003-4BBF-AD43-2D9BA1775310}" srcOrd="0" destOrd="0" presId="urn:microsoft.com/office/officeart/2005/8/layout/vList5"/>
    <dgm:cxn modelId="{A719237F-1982-4AE3-BC9E-5AFE08D46868}" type="presParOf" srcId="{6D9DFA4D-DDE9-4BA9-A246-E7A06D795C3C}" destId="{5A65A5E8-BCD7-4200-BA9E-E1F3B32451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30A972-5793-48E7-85B6-E9F8F8AEA9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F4D7B8-B2C9-4ADC-B99C-E3AEE9CB7CD6}">
      <dgm:prSet custT="1"/>
      <dgm:spPr>
        <a:solidFill>
          <a:srgbClr val="1A75BC"/>
        </a:solidFill>
      </dgm:spPr>
      <dgm:t>
        <a:bodyPr/>
        <a:lstStyle/>
        <a:p>
          <a:pPr algn="l"/>
          <a:r>
            <a:rPr lang="en-US" sz="1400" b="0" dirty="0">
              <a:latin typeface="+mn-lt"/>
            </a:rPr>
            <a:t>Based on her DCI, the recommended maintenance dose of triheptanoin for this patient is 69.3 to 97 mL/d, with an initial TDD of around 35 mL/d due to her prior MCT oil intake* </a:t>
          </a:r>
        </a:p>
      </dgm:t>
    </dgm:pt>
    <dgm:pt modelId="{B122F4B0-FAE8-43E4-ADA0-73D0315594E9}" type="parTrans" cxnId="{947CB797-09F3-4898-AE57-BF412A2FACEC}">
      <dgm:prSet/>
      <dgm:spPr/>
      <dgm:t>
        <a:bodyPr/>
        <a:lstStyle/>
        <a:p>
          <a:endParaRPr lang="en-US" sz="2400" b="0"/>
        </a:p>
      </dgm:t>
    </dgm:pt>
    <dgm:pt modelId="{935EA3BD-97F1-44D5-A941-7581B0C341B1}" type="sibTrans" cxnId="{947CB797-09F3-4898-AE57-BF412A2FACEC}">
      <dgm:prSet/>
      <dgm:spPr/>
      <dgm:t>
        <a:bodyPr/>
        <a:lstStyle/>
        <a:p>
          <a:endParaRPr lang="en-US" sz="2400" b="0"/>
        </a:p>
      </dgm:t>
    </dgm:pt>
    <dgm:pt modelId="{F54B92D2-717B-41E0-BC71-C082F980057A}">
      <dgm:prSet custT="1"/>
      <dgm:spPr>
        <a:solidFill>
          <a:srgbClr val="D3D9EC">
            <a:alpha val="90000"/>
          </a:srgbClr>
        </a:solidFill>
        <a:ln>
          <a:solidFill>
            <a:srgbClr val="D3D9EC"/>
          </a:solidFill>
        </a:ln>
      </dgm:spPr>
      <dgm:t>
        <a:bodyPr/>
        <a:lstStyle/>
        <a:p>
          <a:pPr>
            <a:buFont typeface="+mj-lt"/>
            <a:buAutoNum type="arabicPeriod"/>
          </a:pPr>
          <a:r>
            <a:rPr lang="en-US" sz="1600" b="0" dirty="0">
              <a:solidFill>
                <a:srgbClr val="0070C0"/>
              </a:solidFill>
            </a:rPr>
            <a:t> Since the patient is taking 35 mL of MCT oil, she will switch to an equivalent 35 mL dose of triheptanoin (</a:t>
          </a:r>
          <a:r>
            <a:rPr lang="en-US" sz="1600" b="0" i="1" dirty="0">
              <a:solidFill>
                <a:srgbClr val="1A75BC"/>
              </a:solidFill>
            </a:rPr>
            <a:t>divided into 4 or more doses throughout the day</a:t>
          </a:r>
          <a:r>
            <a:rPr lang="en-US" sz="1600" b="0" dirty="0">
              <a:solidFill>
                <a:srgbClr val="1A75BC"/>
              </a:solidFill>
            </a:rPr>
            <a:t>)</a:t>
          </a:r>
        </a:p>
      </dgm:t>
    </dgm:pt>
    <dgm:pt modelId="{0A19FFC8-E8D0-4AB5-9EA6-1AB866D61EF6}" type="parTrans" cxnId="{67C75708-CD3F-4C1A-A2F0-7E56D8CFE40C}">
      <dgm:prSet/>
      <dgm:spPr/>
      <dgm:t>
        <a:bodyPr/>
        <a:lstStyle/>
        <a:p>
          <a:endParaRPr lang="en-US" sz="2400" b="0"/>
        </a:p>
      </dgm:t>
    </dgm:pt>
    <dgm:pt modelId="{65EE5EE4-D306-447B-B1E6-5422967529EF}" type="sibTrans" cxnId="{67C75708-CD3F-4C1A-A2F0-7E56D8CFE40C}">
      <dgm:prSet/>
      <dgm:spPr/>
      <dgm:t>
        <a:bodyPr/>
        <a:lstStyle/>
        <a:p>
          <a:endParaRPr lang="en-US" sz="2400" b="0"/>
        </a:p>
      </dgm:t>
    </dgm:pt>
    <dgm:pt modelId="{68F58D53-20AD-423D-B776-6E67CFCE6BB8}">
      <dgm:prSet custT="1"/>
      <dgm:spPr>
        <a:solidFill>
          <a:srgbClr val="D3D9EC">
            <a:alpha val="90000"/>
          </a:srgbClr>
        </a:solidFill>
        <a:ln>
          <a:solidFill>
            <a:srgbClr val="D3D9EC"/>
          </a:solidFill>
        </a:ln>
      </dgm:spPr>
      <dgm:t>
        <a:bodyPr/>
        <a:lstStyle/>
        <a:p>
          <a:pPr>
            <a:buFont typeface="+mj-lt"/>
            <a:buAutoNum type="arabicPeriod"/>
          </a:pPr>
          <a:r>
            <a:rPr lang="en-US" sz="1600" b="0" dirty="0">
              <a:solidFill>
                <a:srgbClr val="0070C0"/>
              </a:solidFill>
            </a:rPr>
            <a:t> Determine the calories in 35 mL triheptanoin</a:t>
          </a:r>
        </a:p>
      </dgm:t>
    </dgm:pt>
    <dgm:pt modelId="{4ABCAE79-A1E5-4530-9FA1-E413F09BCDBD}" type="parTrans" cxnId="{1ECF9A28-1E19-4240-9C5D-76B706B67EAE}">
      <dgm:prSet/>
      <dgm:spPr/>
      <dgm:t>
        <a:bodyPr/>
        <a:lstStyle/>
        <a:p>
          <a:endParaRPr lang="en-US" sz="2400" b="0"/>
        </a:p>
      </dgm:t>
    </dgm:pt>
    <dgm:pt modelId="{80E66628-C58B-4DA9-A67E-A1750ABD999D}" type="sibTrans" cxnId="{1ECF9A28-1E19-4240-9C5D-76B706B67EAE}">
      <dgm:prSet/>
      <dgm:spPr/>
      <dgm:t>
        <a:bodyPr/>
        <a:lstStyle/>
        <a:p>
          <a:endParaRPr lang="en-US" sz="2400" b="0"/>
        </a:p>
      </dgm:t>
    </dgm:pt>
    <dgm:pt modelId="{B42CB53B-5C8C-4CCE-A4BA-5B7DADDA7777}">
      <dgm:prSet custT="1"/>
      <dgm:spPr>
        <a:solidFill>
          <a:srgbClr val="D3D9EC">
            <a:alpha val="90000"/>
          </a:srgbClr>
        </a:solidFill>
        <a:ln>
          <a:solidFill>
            <a:srgbClr val="D3D9EC"/>
          </a:solidFill>
        </a:ln>
      </dgm:spPr>
      <dgm:t>
        <a:bodyPr/>
        <a:lstStyle/>
        <a:p>
          <a:pPr>
            <a:buFont typeface="Arial" panose="020B0604020202020204" pitchFamily="34" charset="0"/>
            <a:buChar char="•"/>
          </a:pPr>
          <a:r>
            <a:rPr lang="en-US" sz="1600" b="0" dirty="0"/>
            <a:t>35 mL triheptanoin x 8.3 kcal/mL = 290 kcals</a:t>
          </a:r>
        </a:p>
      </dgm:t>
    </dgm:pt>
    <dgm:pt modelId="{0B4D3D88-1F35-4AF8-BB0B-6272C10A619A}" type="parTrans" cxnId="{981924BC-CF64-4020-A45E-B729BA421240}">
      <dgm:prSet/>
      <dgm:spPr/>
      <dgm:t>
        <a:bodyPr/>
        <a:lstStyle/>
        <a:p>
          <a:endParaRPr lang="en-US" sz="2400" b="0"/>
        </a:p>
      </dgm:t>
    </dgm:pt>
    <dgm:pt modelId="{EF83D3C3-1719-4A0B-9392-F2D6BEBEB929}" type="sibTrans" cxnId="{981924BC-CF64-4020-A45E-B729BA421240}">
      <dgm:prSet/>
      <dgm:spPr/>
      <dgm:t>
        <a:bodyPr/>
        <a:lstStyle/>
        <a:p>
          <a:endParaRPr lang="en-US" sz="2400" b="0"/>
        </a:p>
      </dgm:t>
    </dgm:pt>
    <mc:AlternateContent xmlns:mc="http://schemas.openxmlformats.org/markup-compatibility/2006" xmlns:a14="http://schemas.microsoft.com/office/drawing/2010/main">
      <mc:Choice Requires="a14">
        <dgm:pt modelId="{ECD1531A-A91D-43B5-A5E7-0D0D515E3038}">
          <dgm:prSet custT="1"/>
          <dgm:spPr>
            <a:solidFill>
              <a:srgbClr val="D3D9EC">
                <a:alpha val="90000"/>
              </a:srgbClr>
            </a:solidFill>
            <a:ln>
              <a:solidFill>
                <a:srgbClr val="D3D9EC"/>
              </a:solidFill>
            </a:ln>
          </dgm:spPr>
          <dgm:t>
            <a:bodyPr/>
            <a:lstStyle/>
            <a:p>
              <a:pPr>
                <a:buFont typeface="+mj-lt"/>
                <a:buAutoNum type="arabicPeriod"/>
              </a:pPr>
              <a:r>
                <a:rPr lang="en-US" sz="1600" b="0" dirty="0">
                  <a:solidFill>
                    <a:srgbClr val="0070C0"/>
                  </a:solidFill>
                </a:rPr>
                <a:t> Triheptanoin is typically targeted to 25%</a:t>
              </a:r>
              <a14:m>
                <m:oMath xmlns:m="http://schemas.openxmlformats.org/officeDocument/2006/math">
                  <m:r>
                    <a:rPr lang="en-US" sz="1600" b="0" i="1" dirty="0" smtClean="0">
                      <a:solidFill>
                        <a:srgbClr val="0070C0"/>
                      </a:solidFill>
                      <a:latin typeface="Cambria Math" panose="02040503050406030204" pitchFamily="18" charset="0"/>
                    </a:rPr>
                    <m:t>−</m:t>
                  </m:r>
                </m:oMath>
              </a14:m>
              <a:r>
                <a:rPr lang="en-US" sz="1600" b="0" dirty="0">
                  <a:solidFill>
                    <a:srgbClr val="0070C0"/>
                  </a:solidFill>
                </a:rPr>
                <a:t>35% of the total DCI (For a DCI of 2300 kcal)</a:t>
              </a:r>
            </a:p>
          </dgm:t>
        </dgm:pt>
      </mc:Choice>
      <mc:Fallback xmlns="">
        <dgm:pt modelId="{ECD1531A-A91D-43B5-A5E7-0D0D515E3038}">
          <dgm:prSet custT="1"/>
          <dgm:spPr>
            <a:solidFill>
              <a:srgbClr val="D3D9EC">
                <a:alpha val="90000"/>
              </a:srgbClr>
            </a:solidFill>
            <a:ln>
              <a:solidFill>
                <a:srgbClr val="D3D9EC"/>
              </a:solidFill>
            </a:ln>
          </dgm:spPr>
          <dgm:t>
            <a:bodyPr/>
            <a:lstStyle/>
            <a:p>
              <a:pPr>
                <a:buFont typeface="+mj-lt"/>
                <a:buAutoNum type="arabicPeriod"/>
              </a:pPr>
              <a:r>
                <a:rPr lang="en-US" sz="1600" b="0" dirty="0">
                  <a:solidFill>
                    <a:srgbClr val="0070C0"/>
                  </a:solidFill>
                </a:rPr>
                <a:t> Triheptanoin is typically targeted to 25%</a:t>
              </a:r>
              <a:r>
                <a:rPr lang="en-US" sz="1600" b="0" i="0" dirty="0">
                  <a:solidFill>
                    <a:srgbClr val="0070C0"/>
                  </a:solidFill>
                  <a:latin typeface="Cambria Math" panose="02040503050406030204" pitchFamily="18" charset="0"/>
                </a:rPr>
                <a:t>−</a:t>
              </a:r>
              <a:r>
                <a:rPr lang="en-US" sz="1600" b="0" dirty="0">
                  <a:solidFill>
                    <a:srgbClr val="0070C0"/>
                  </a:solidFill>
                </a:rPr>
                <a:t>35% of the total DCI (For a DCI of 2300 kcal)</a:t>
              </a:r>
            </a:p>
          </dgm:t>
        </dgm:pt>
      </mc:Fallback>
    </mc:AlternateContent>
    <dgm:pt modelId="{46001580-D7FE-428C-B63C-8A216F43D670}" type="parTrans" cxnId="{05A5AD8E-0222-48F0-88DA-7B224D9AD869}">
      <dgm:prSet/>
      <dgm:spPr/>
      <dgm:t>
        <a:bodyPr/>
        <a:lstStyle/>
        <a:p>
          <a:endParaRPr lang="en-US" sz="2400" b="0"/>
        </a:p>
      </dgm:t>
    </dgm:pt>
    <dgm:pt modelId="{19ECDC1D-0DC9-4B88-BAD1-B3726114BEBB}" type="sibTrans" cxnId="{05A5AD8E-0222-48F0-88DA-7B224D9AD869}">
      <dgm:prSet/>
      <dgm:spPr/>
      <dgm:t>
        <a:bodyPr/>
        <a:lstStyle/>
        <a:p>
          <a:endParaRPr lang="en-US" sz="2400" b="0"/>
        </a:p>
      </dgm:t>
    </dgm:pt>
    <dgm:pt modelId="{C8564906-275C-43CF-AC34-CA7480FFFA45}">
      <dgm:prSet custT="1"/>
      <dgm:spPr>
        <a:solidFill>
          <a:srgbClr val="D3D9EC">
            <a:alpha val="90000"/>
          </a:srgbClr>
        </a:solidFill>
        <a:ln>
          <a:solidFill>
            <a:srgbClr val="D3D9EC"/>
          </a:solidFill>
        </a:ln>
      </dgm:spPr>
      <dgm:t>
        <a:bodyPr/>
        <a:lstStyle/>
        <a:p>
          <a:pPr>
            <a:buFont typeface="Arial" panose="020B0604020202020204" pitchFamily="34" charset="0"/>
            <a:buChar char="•"/>
          </a:pPr>
          <a:r>
            <a:rPr lang="en-US" sz="1600" b="0" dirty="0"/>
            <a:t>Lower end (25% of DCI): 0.25 × 2300 kcal = 575 kcal/d</a:t>
          </a:r>
        </a:p>
      </dgm:t>
    </dgm:pt>
    <dgm:pt modelId="{4CAA1388-290B-4085-A7A6-61C9B4D98181}" type="parTrans" cxnId="{3721AB34-39CD-43F0-AA7C-0CF4F8BC8580}">
      <dgm:prSet/>
      <dgm:spPr/>
      <dgm:t>
        <a:bodyPr/>
        <a:lstStyle/>
        <a:p>
          <a:endParaRPr lang="en-US" sz="2400" b="0"/>
        </a:p>
      </dgm:t>
    </dgm:pt>
    <dgm:pt modelId="{D8E213A4-357F-47F7-B2B6-DF4E3BEF4B20}" type="sibTrans" cxnId="{3721AB34-39CD-43F0-AA7C-0CF4F8BC8580}">
      <dgm:prSet/>
      <dgm:spPr/>
      <dgm:t>
        <a:bodyPr/>
        <a:lstStyle/>
        <a:p>
          <a:endParaRPr lang="en-US" sz="2400" b="0"/>
        </a:p>
      </dgm:t>
    </dgm:pt>
    <dgm:pt modelId="{F84C0CD0-F33A-403A-BC35-4B091F72D431}">
      <dgm:prSet custT="1"/>
      <dgm:spPr>
        <a:solidFill>
          <a:srgbClr val="D3D9EC">
            <a:alpha val="90000"/>
          </a:srgbClr>
        </a:solidFill>
        <a:ln>
          <a:solidFill>
            <a:srgbClr val="D3D9EC"/>
          </a:solidFill>
        </a:ln>
      </dgm:spPr>
      <dgm:t>
        <a:bodyPr/>
        <a:lstStyle/>
        <a:p>
          <a:pPr>
            <a:buFont typeface="Arial" panose="020B0604020202020204" pitchFamily="34" charset="0"/>
            <a:buChar char="•"/>
          </a:pPr>
          <a:r>
            <a:rPr lang="en-US" sz="1600" b="0" dirty="0"/>
            <a:t>Higher end (35% of DCI): 0.35 × 2300 kcal = 805 kcal/d</a:t>
          </a:r>
        </a:p>
      </dgm:t>
    </dgm:pt>
    <dgm:pt modelId="{12BC82DA-3CE4-4C43-8C46-7724F91F3C12}" type="parTrans" cxnId="{C539AF24-DA99-4D3D-857B-5619CF7C0460}">
      <dgm:prSet/>
      <dgm:spPr/>
      <dgm:t>
        <a:bodyPr/>
        <a:lstStyle/>
        <a:p>
          <a:endParaRPr lang="en-US" sz="2400" b="0"/>
        </a:p>
      </dgm:t>
    </dgm:pt>
    <dgm:pt modelId="{440733EC-67EB-4A13-B2E5-C9DB332ACA08}" type="sibTrans" cxnId="{C539AF24-DA99-4D3D-857B-5619CF7C0460}">
      <dgm:prSet/>
      <dgm:spPr/>
      <dgm:t>
        <a:bodyPr/>
        <a:lstStyle/>
        <a:p>
          <a:endParaRPr lang="en-US" sz="2400" b="0"/>
        </a:p>
      </dgm:t>
    </dgm:pt>
    <dgm:pt modelId="{10F03872-59EE-4FAF-A769-EC8D68C6DC63}" type="pres">
      <dgm:prSet presAssocID="{4130A972-5793-48E7-85B6-E9F8F8AEA90C}" presName="linear" presStyleCnt="0">
        <dgm:presLayoutVars>
          <dgm:dir/>
          <dgm:animLvl val="lvl"/>
          <dgm:resizeHandles val="exact"/>
        </dgm:presLayoutVars>
      </dgm:prSet>
      <dgm:spPr/>
    </dgm:pt>
    <dgm:pt modelId="{0EBF1492-6ED6-46A2-AAE9-C5C7C6139C4C}" type="pres">
      <dgm:prSet presAssocID="{A9F4D7B8-B2C9-4ADC-B99C-E3AEE9CB7CD6}" presName="parentLin" presStyleCnt="0"/>
      <dgm:spPr/>
    </dgm:pt>
    <dgm:pt modelId="{84123495-C519-4691-88F4-82DB12D066C9}" type="pres">
      <dgm:prSet presAssocID="{A9F4D7B8-B2C9-4ADC-B99C-E3AEE9CB7CD6}" presName="parentLeftMargin" presStyleLbl="node1" presStyleIdx="0" presStyleCnt="1"/>
      <dgm:spPr/>
    </dgm:pt>
    <dgm:pt modelId="{B930A136-E23C-4BBA-A5AF-449AC712FCAB}" type="pres">
      <dgm:prSet presAssocID="{A9F4D7B8-B2C9-4ADC-B99C-E3AEE9CB7CD6}" presName="parentText" presStyleLbl="node1" presStyleIdx="0" presStyleCnt="1" custScaleX="121815">
        <dgm:presLayoutVars>
          <dgm:chMax val="0"/>
          <dgm:bulletEnabled val="1"/>
        </dgm:presLayoutVars>
      </dgm:prSet>
      <dgm:spPr/>
    </dgm:pt>
    <dgm:pt modelId="{BA87FABC-ED9D-4C67-B9F8-EBD7D170443F}" type="pres">
      <dgm:prSet presAssocID="{A9F4D7B8-B2C9-4ADC-B99C-E3AEE9CB7CD6}" presName="negativeSpace" presStyleCnt="0"/>
      <dgm:spPr/>
    </dgm:pt>
    <dgm:pt modelId="{3D856211-70CE-4DA7-B6E0-67807EF8CCC7}" type="pres">
      <dgm:prSet presAssocID="{A9F4D7B8-B2C9-4ADC-B99C-E3AEE9CB7CD6}" presName="childText" presStyleLbl="conFgAcc1" presStyleIdx="0" presStyleCnt="1">
        <dgm:presLayoutVars>
          <dgm:bulletEnabled val="1"/>
        </dgm:presLayoutVars>
      </dgm:prSet>
      <dgm:spPr/>
    </dgm:pt>
  </dgm:ptLst>
  <dgm:cxnLst>
    <dgm:cxn modelId="{8406D800-147D-4E90-A948-3E6AFA49215E}" type="presOf" srcId="{A9F4D7B8-B2C9-4ADC-B99C-E3AEE9CB7CD6}" destId="{B930A136-E23C-4BBA-A5AF-449AC712FCAB}" srcOrd="1" destOrd="0" presId="urn:microsoft.com/office/officeart/2005/8/layout/list1"/>
    <dgm:cxn modelId="{67C75708-CD3F-4C1A-A2F0-7E56D8CFE40C}" srcId="{A9F4D7B8-B2C9-4ADC-B99C-E3AEE9CB7CD6}" destId="{F54B92D2-717B-41E0-BC71-C082F980057A}" srcOrd="0" destOrd="0" parTransId="{0A19FFC8-E8D0-4AB5-9EA6-1AB866D61EF6}" sibTransId="{65EE5EE4-D306-447B-B1E6-5422967529EF}"/>
    <dgm:cxn modelId="{BF96F609-5C09-41B6-B5DD-9A52894F15AD}" type="presOf" srcId="{F54B92D2-717B-41E0-BC71-C082F980057A}" destId="{3D856211-70CE-4DA7-B6E0-67807EF8CCC7}" srcOrd="0" destOrd="0" presId="urn:microsoft.com/office/officeart/2005/8/layout/list1"/>
    <dgm:cxn modelId="{DA7DF411-BD13-45F1-BBC3-C16153E0C8FE}" type="presOf" srcId="{ECD1531A-A91D-43B5-A5E7-0D0D515E3038}" destId="{3D856211-70CE-4DA7-B6E0-67807EF8CCC7}" srcOrd="0" destOrd="3" presId="urn:microsoft.com/office/officeart/2005/8/layout/list1"/>
    <dgm:cxn modelId="{C539AF24-DA99-4D3D-857B-5619CF7C0460}" srcId="{ECD1531A-A91D-43B5-A5E7-0D0D515E3038}" destId="{F84C0CD0-F33A-403A-BC35-4B091F72D431}" srcOrd="1" destOrd="0" parTransId="{12BC82DA-3CE4-4C43-8C46-7724F91F3C12}" sibTransId="{440733EC-67EB-4A13-B2E5-C9DB332ACA08}"/>
    <dgm:cxn modelId="{1ECF9A28-1E19-4240-9C5D-76B706B67EAE}" srcId="{A9F4D7B8-B2C9-4ADC-B99C-E3AEE9CB7CD6}" destId="{68F58D53-20AD-423D-B776-6E67CFCE6BB8}" srcOrd="1" destOrd="0" parTransId="{4ABCAE79-A1E5-4530-9FA1-E413F09BCDBD}" sibTransId="{80E66628-C58B-4DA9-A67E-A1750ABD999D}"/>
    <dgm:cxn modelId="{3721AB34-39CD-43F0-AA7C-0CF4F8BC8580}" srcId="{ECD1531A-A91D-43B5-A5E7-0D0D515E3038}" destId="{C8564906-275C-43CF-AC34-CA7480FFFA45}" srcOrd="0" destOrd="0" parTransId="{4CAA1388-290B-4085-A7A6-61C9B4D98181}" sibTransId="{D8E213A4-357F-47F7-B2B6-DF4E3BEF4B20}"/>
    <dgm:cxn modelId="{9363B356-9954-4596-A5B0-280D4A736727}" type="presOf" srcId="{68F58D53-20AD-423D-B776-6E67CFCE6BB8}" destId="{3D856211-70CE-4DA7-B6E0-67807EF8CCC7}" srcOrd="0" destOrd="1" presId="urn:microsoft.com/office/officeart/2005/8/layout/list1"/>
    <dgm:cxn modelId="{7E493580-26A0-4509-9690-C0A868C8FD3D}" type="presOf" srcId="{4130A972-5793-48E7-85B6-E9F8F8AEA90C}" destId="{10F03872-59EE-4FAF-A769-EC8D68C6DC63}" srcOrd="0" destOrd="0" presId="urn:microsoft.com/office/officeart/2005/8/layout/list1"/>
    <dgm:cxn modelId="{05A5AD8E-0222-48F0-88DA-7B224D9AD869}" srcId="{A9F4D7B8-B2C9-4ADC-B99C-E3AEE9CB7CD6}" destId="{ECD1531A-A91D-43B5-A5E7-0D0D515E3038}" srcOrd="2" destOrd="0" parTransId="{46001580-D7FE-428C-B63C-8A216F43D670}" sibTransId="{19ECDC1D-0DC9-4B88-BAD1-B3726114BEBB}"/>
    <dgm:cxn modelId="{A1D38E95-5BA9-4248-B8E3-0B0607A7EBF5}" type="presOf" srcId="{B42CB53B-5C8C-4CCE-A4BA-5B7DADDA7777}" destId="{3D856211-70CE-4DA7-B6E0-67807EF8CCC7}" srcOrd="0" destOrd="2" presId="urn:microsoft.com/office/officeart/2005/8/layout/list1"/>
    <dgm:cxn modelId="{947CB797-09F3-4898-AE57-BF412A2FACEC}" srcId="{4130A972-5793-48E7-85B6-E9F8F8AEA90C}" destId="{A9F4D7B8-B2C9-4ADC-B99C-E3AEE9CB7CD6}" srcOrd="0" destOrd="0" parTransId="{B122F4B0-FAE8-43E4-ADA0-73D0315594E9}" sibTransId="{935EA3BD-97F1-44D5-A941-7581B0C341B1}"/>
    <dgm:cxn modelId="{981924BC-CF64-4020-A45E-B729BA421240}" srcId="{68F58D53-20AD-423D-B776-6E67CFCE6BB8}" destId="{B42CB53B-5C8C-4CCE-A4BA-5B7DADDA7777}" srcOrd="0" destOrd="0" parTransId="{0B4D3D88-1F35-4AF8-BB0B-6272C10A619A}" sibTransId="{EF83D3C3-1719-4A0B-9392-F2D6BEBEB929}"/>
    <dgm:cxn modelId="{4C5489CA-CB4A-44E8-8583-49F6D6949D2C}" type="presOf" srcId="{C8564906-275C-43CF-AC34-CA7480FFFA45}" destId="{3D856211-70CE-4DA7-B6E0-67807EF8CCC7}" srcOrd="0" destOrd="4" presId="urn:microsoft.com/office/officeart/2005/8/layout/list1"/>
    <dgm:cxn modelId="{9AE775E3-DDA7-4E0C-9FA6-C5E9A9AFE750}" type="presOf" srcId="{F84C0CD0-F33A-403A-BC35-4B091F72D431}" destId="{3D856211-70CE-4DA7-B6E0-67807EF8CCC7}" srcOrd="0" destOrd="5" presId="urn:microsoft.com/office/officeart/2005/8/layout/list1"/>
    <dgm:cxn modelId="{096B3AEF-C07E-4454-840A-E754F1A86468}" type="presOf" srcId="{A9F4D7B8-B2C9-4ADC-B99C-E3AEE9CB7CD6}" destId="{84123495-C519-4691-88F4-82DB12D066C9}" srcOrd="0" destOrd="0" presId="urn:microsoft.com/office/officeart/2005/8/layout/list1"/>
    <dgm:cxn modelId="{2C0CE84A-C67B-442E-8241-E38560EF36B7}" type="presParOf" srcId="{10F03872-59EE-4FAF-A769-EC8D68C6DC63}" destId="{0EBF1492-6ED6-46A2-AAE9-C5C7C6139C4C}" srcOrd="0" destOrd="0" presId="urn:microsoft.com/office/officeart/2005/8/layout/list1"/>
    <dgm:cxn modelId="{53118D7F-ECC7-4BC7-9901-2929FB57A14C}" type="presParOf" srcId="{0EBF1492-6ED6-46A2-AAE9-C5C7C6139C4C}" destId="{84123495-C519-4691-88F4-82DB12D066C9}" srcOrd="0" destOrd="0" presId="urn:microsoft.com/office/officeart/2005/8/layout/list1"/>
    <dgm:cxn modelId="{54F43EAE-B987-43B5-B3A5-E693164CDE77}" type="presParOf" srcId="{0EBF1492-6ED6-46A2-AAE9-C5C7C6139C4C}" destId="{B930A136-E23C-4BBA-A5AF-449AC712FCAB}" srcOrd="1" destOrd="0" presId="urn:microsoft.com/office/officeart/2005/8/layout/list1"/>
    <dgm:cxn modelId="{4AC1604D-56BB-47A1-9474-72AB8E9691DD}" type="presParOf" srcId="{10F03872-59EE-4FAF-A769-EC8D68C6DC63}" destId="{BA87FABC-ED9D-4C67-B9F8-EBD7D170443F}" srcOrd="1" destOrd="0" presId="urn:microsoft.com/office/officeart/2005/8/layout/list1"/>
    <dgm:cxn modelId="{398C1F1E-83F8-4393-8B0D-ACC92224FEAB}" type="presParOf" srcId="{10F03872-59EE-4FAF-A769-EC8D68C6DC63}" destId="{3D856211-70CE-4DA7-B6E0-67807EF8CCC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130A972-5793-48E7-85B6-E9F8F8AEA9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F4D7B8-B2C9-4ADC-B99C-E3AEE9CB7CD6}">
      <dgm:prSet custT="1"/>
      <dgm:spPr>
        <a:solidFill>
          <a:srgbClr val="1A75BC"/>
        </a:solidFill>
      </dgm:spPr>
      <dgm:t>
        <a:bodyPr/>
        <a:lstStyle/>
        <a:p>
          <a:pPr algn="l"/>
          <a:r>
            <a:rPr lang="en-US" sz="1400" b="0" dirty="0">
              <a:latin typeface="+mn-lt"/>
            </a:rPr>
            <a:t>Based on her DCI, the recommended maintenance dose of triheptanoin for this patient is 69.3 to 97 mL/d, with an initial TDD of around 35 mL/d due to her prior MCT oil intake* </a:t>
          </a:r>
        </a:p>
      </dgm:t>
    </dgm:pt>
    <dgm:pt modelId="{B122F4B0-FAE8-43E4-ADA0-73D0315594E9}" type="parTrans" cxnId="{947CB797-09F3-4898-AE57-BF412A2FACEC}">
      <dgm:prSet/>
      <dgm:spPr/>
      <dgm:t>
        <a:bodyPr/>
        <a:lstStyle/>
        <a:p>
          <a:endParaRPr lang="en-US" sz="2400" b="0"/>
        </a:p>
      </dgm:t>
    </dgm:pt>
    <dgm:pt modelId="{935EA3BD-97F1-44D5-A941-7581B0C341B1}" type="sibTrans" cxnId="{947CB797-09F3-4898-AE57-BF412A2FACEC}">
      <dgm:prSet/>
      <dgm:spPr/>
      <dgm:t>
        <a:bodyPr/>
        <a:lstStyle/>
        <a:p>
          <a:endParaRPr lang="en-US" sz="2400" b="0"/>
        </a:p>
      </dgm:t>
    </dgm:pt>
    <dgm:pt modelId="{F54B92D2-717B-41E0-BC71-C082F980057A}">
      <dgm:prSet custT="1"/>
      <dgm:spPr>
        <a:blipFill>
          <a:blip xmlns:r="http://schemas.openxmlformats.org/officeDocument/2006/relationships" r:embed="rId1"/>
          <a:stretch>
            <a:fillRect/>
          </a:stretch>
        </a:blipFill>
        <a:ln>
          <a:solidFill>
            <a:srgbClr val="D3D9EC"/>
          </a:solidFill>
        </a:ln>
      </dgm:spPr>
      <dgm:t>
        <a:bodyPr/>
        <a:lstStyle/>
        <a:p>
          <a:r>
            <a:rPr lang="en-US">
              <a:noFill/>
            </a:rPr>
            <a:t> </a:t>
          </a:r>
        </a:p>
      </dgm:t>
    </dgm:pt>
    <dgm:pt modelId="{0A19FFC8-E8D0-4AB5-9EA6-1AB866D61EF6}" type="parTrans" cxnId="{67C75708-CD3F-4C1A-A2F0-7E56D8CFE40C}">
      <dgm:prSet/>
      <dgm:spPr/>
      <dgm:t>
        <a:bodyPr/>
        <a:lstStyle/>
        <a:p>
          <a:endParaRPr lang="en-US" sz="2400" b="0"/>
        </a:p>
      </dgm:t>
    </dgm:pt>
    <dgm:pt modelId="{65EE5EE4-D306-447B-B1E6-5422967529EF}" type="sibTrans" cxnId="{67C75708-CD3F-4C1A-A2F0-7E56D8CFE40C}">
      <dgm:prSet/>
      <dgm:spPr/>
      <dgm:t>
        <a:bodyPr/>
        <a:lstStyle/>
        <a:p>
          <a:endParaRPr lang="en-US" sz="2400" b="0"/>
        </a:p>
      </dgm:t>
    </dgm:pt>
    <dgm:pt modelId="{68F58D53-20AD-423D-B776-6E67CFCE6BB8}">
      <dgm:prSet custT="1"/>
      <dgm:spPr>
        <a:solidFill>
          <a:srgbClr val="D3D9EC">
            <a:alpha val="90000"/>
          </a:srgbClr>
        </a:solidFill>
        <a:ln>
          <a:solidFill>
            <a:srgbClr val="D3D9EC"/>
          </a:solidFill>
        </a:ln>
      </dgm:spPr>
      <dgm:t>
        <a:bodyPr/>
        <a:lstStyle/>
        <a:p>
          <a:r>
            <a:rPr lang="en-US">
              <a:noFill/>
            </a:rPr>
            <a:t> </a:t>
          </a:r>
        </a:p>
      </dgm:t>
    </dgm:pt>
    <dgm:pt modelId="{4ABCAE79-A1E5-4530-9FA1-E413F09BCDBD}" type="parTrans" cxnId="{1ECF9A28-1E19-4240-9C5D-76B706B67EAE}">
      <dgm:prSet/>
      <dgm:spPr/>
      <dgm:t>
        <a:bodyPr/>
        <a:lstStyle/>
        <a:p>
          <a:endParaRPr lang="en-US" sz="2400" b="0"/>
        </a:p>
      </dgm:t>
    </dgm:pt>
    <dgm:pt modelId="{80E66628-C58B-4DA9-A67E-A1750ABD999D}" type="sibTrans" cxnId="{1ECF9A28-1E19-4240-9C5D-76B706B67EAE}">
      <dgm:prSet/>
      <dgm:spPr/>
      <dgm:t>
        <a:bodyPr/>
        <a:lstStyle/>
        <a:p>
          <a:endParaRPr lang="en-US" sz="2400" b="0"/>
        </a:p>
      </dgm:t>
    </dgm:pt>
    <dgm:pt modelId="{B42CB53B-5C8C-4CCE-A4BA-5B7DADDA7777}">
      <dgm:prSet custT="1"/>
      <dgm:spPr>
        <a:solidFill>
          <a:srgbClr val="D3D9EC">
            <a:alpha val="90000"/>
          </a:srgbClr>
        </a:solidFill>
        <a:ln>
          <a:solidFill>
            <a:srgbClr val="D3D9EC"/>
          </a:solidFill>
        </a:ln>
      </dgm:spPr>
      <dgm:t>
        <a:bodyPr/>
        <a:lstStyle/>
        <a:p>
          <a:r>
            <a:rPr lang="en-US">
              <a:noFill/>
            </a:rPr>
            <a:t> </a:t>
          </a:r>
        </a:p>
      </dgm:t>
    </dgm:pt>
    <dgm:pt modelId="{0B4D3D88-1F35-4AF8-BB0B-6272C10A619A}" type="parTrans" cxnId="{981924BC-CF64-4020-A45E-B729BA421240}">
      <dgm:prSet/>
      <dgm:spPr/>
      <dgm:t>
        <a:bodyPr/>
        <a:lstStyle/>
        <a:p>
          <a:endParaRPr lang="en-US" sz="2400" b="0"/>
        </a:p>
      </dgm:t>
    </dgm:pt>
    <dgm:pt modelId="{EF83D3C3-1719-4A0B-9392-F2D6BEBEB929}" type="sibTrans" cxnId="{981924BC-CF64-4020-A45E-B729BA421240}">
      <dgm:prSet/>
      <dgm:spPr/>
      <dgm:t>
        <a:bodyPr/>
        <a:lstStyle/>
        <a:p>
          <a:endParaRPr lang="en-US" sz="2400" b="0"/>
        </a:p>
      </dgm:t>
    </dgm:pt>
    <dgm:pt modelId="{ECD1531A-A91D-43B5-A5E7-0D0D515E3038}">
      <dgm:prSet custT="1"/>
      <dgm:spPr>
        <a:solidFill>
          <a:srgbClr val="D3D9EC">
            <a:alpha val="90000"/>
          </a:srgbClr>
        </a:solidFill>
        <a:ln>
          <a:solidFill>
            <a:srgbClr val="D3D9EC"/>
          </a:solidFill>
        </a:ln>
      </dgm:spPr>
      <dgm:t>
        <a:bodyPr/>
        <a:lstStyle/>
        <a:p>
          <a:r>
            <a:rPr lang="en-US">
              <a:noFill/>
            </a:rPr>
            <a:t> </a:t>
          </a:r>
        </a:p>
      </dgm:t>
    </dgm:pt>
    <dgm:pt modelId="{46001580-D7FE-428C-B63C-8A216F43D670}" type="parTrans" cxnId="{05A5AD8E-0222-48F0-88DA-7B224D9AD869}">
      <dgm:prSet/>
      <dgm:spPr/>
      <dgm:t>
        <a:bodyPr/>
        <a:lstStyle/>
        <a:p>
          <a:endParaRPr lang="en-US" sz="2400" b="0"/>
        </a:p>
      </dgm:t>
    </dgm:pt>
    <dgm:pt modelId="{19ECDC1D-0DC9-4B88-BAD1-B3726114BEBB}" type="sibTrans" cxnId="{05A5AD8E-0222-48F0-88DA-7B224D9AD869}">
      <dgm:prSet/>
      <dgm:spPr/>
      <dgm:t>
        <a:bodyPr/>
        <a:lstStyle/>
        <a:p>
          <a:endParaRPr lang="en-US" sz="2400" b="0"/>
        </a:p>
      </dgm:t>
    </dgm:pt>
    <dgm:pt modelId="{C8564906-275C-43CF-AC34-CA7480FFFA45}">
      <dgm:prSet custT="1"/>
      <dgm:spPr>
        <a:solidFill>
          <a:srgbClr val="D3D9EC">
            <a:alpha val="90000"/>
          </a:srgbClr>
        </a:solidFill>
        <a:ln>
          <a:solidFill>
            <a:srgbClr val="D3D9EC"/>
          </a:solidFill>
        </a:ln>
      </dgm:spPr>
      <dgm:t>
        <a:bodyPr/>
        <a:lstStyle/>
        <a:p>
          <a:r>
            <a:rPr lang="en-US">
              <a:noFill/>
            </a:rPr>
            <a:t> </a:t>
          </a:r>
        </a:p>
      </dgm:t>
    </dgm:pt>
    <dgm:pt modelId="{4CAA1388-290B-4085-A7A6-61C9B4D98181}" type="parTrans" cxnId="{3721AB34-39CD-43F0-AA7C-0CF4F8BC8580}">
      <dgm:prSet/>
      <dgm:spPr/>
      <dgm:t>
        <a:bodyPr/>
        <a:lstStyle/>
        <a:p>
          <a:endParaRPr lang="en-US" sz="2400" b="0"/>
        </a:p>
      </dgm:t>
    </dgm:pt>
    <dgm:pt modelId="{D8E213A4-357F-47F7-B2B6-DF4E3BEF4B20}" type="sibTrans" cxnId="{3721AB34-39CD-43F0-AA7C-0CF4F8BC8580}">
      <dgm:prSet/>
      <dgm:spPr/>
      <dgm:t>
        <a:bodyPr/>
        <a:lstStyle/>
        <a:p>
          <a:endParaRPr lang="en-US" sz="2400" b="0"/>
        </a:p>
      </dgm:t>
    </dgm:pt>
    <dgm:pt modelId="{F84C0CD0-F33A-403A-BC35-4B091F72D431}">
      <dgm:prSet custT="1"/>
      <dgm:spPr>
        <a:solidFill>
          <a:srgbClr val="D3D9EC">
            <a:alpha val="90000"/>
          </a:srgbClr>
        </a:solidFill>
        <a:ln>
          <a:solidFill>
            <a:srgbClr val="D3D9EC"/>
          </a:solidFill>
        </a:ln>
      </dgm:spPr>
      <dgm:t>
        <a:bodyPr/>
        <a:lstStyle/>
        <a:p>
          <a:r>
            <a:rPr lang="en-US">
              <a:noFill/>
            </a:rPr>
            <a:t> </a:t>
          </a:r>
        </a:p>
      </dgm:t>
    </dgm:pt>
    <dgm:pt modelId="{12BC82DA-3CE4-4C43-8C46-7724F91F3C12}" type="parTrans" cxnId="{C539AF24-DA99-4D3D-857B-5619CF7C0460}">
      <dgm:prSet/>
      <dgm:spPr/>
      <dgm:t>
        <a:bodyPr/>
        <a:lstStyle/>
        <a:p>
          <a:endParaRPr lang="en-US" sz="2400" b="0"/>
        </a:p>
      </dgm:t>
    </dgm:pt>
    <dgm:pt modelId="{440733EC-67EB-4A13-B2E5-C9DB332ACA08}" type="sibTrans" cxnId="{C539AF24-DA99-4D3D-857B-5619CF7C0460}">
      <dgm:prSet/>
      <dgm:spPr/>
      <dgm:t>
        <a:bodyPr/>
        <a:lstStyle/>
        <a:p>
          <a:endParaRPr lang="en-US" sz="2400" b="0"/>
        </a:p>
      </dgm:t>
    </dgm:pt>
    <dgm:pt modelId="{10F03872-59EE-4FAF-A769-EC8D68C6DC63}" type="pres">
      <dgm:prSet presAssocID="{4130A972-5793-48E7-85B6-E9F8F8AEA90C}" presName="linear" presStyleCnt="0">
        <dgm:presLayoutVars>
          <dgm:dir/>
          <dgm:animLvl val="lvl"/>
          <dgm:resizeHandles val="exact"/>
        </dgm:presLayoutVars>
      </dgm:prSet>
      <dgm:spPr/>
    </dgm:pt>
    <dgm:pt modelId="{0EBF1492-6ED6-46A2-AAE9-C5C7C6139C4C}" type="pres">
      <dgm:prSet presAssocID="{A9F4D7B8-B2C9-4ADC-B99C-E3AEE9CB7CD6}" presName="parentLin" presStyleCnt="0"/>
      <dgm:spPr/>
    </dgm:pt>
    <dgm:pt modelId="{84123495-C519-4691-88F4-82DB12D066C9}" type="pres">
      <dgm:prSet presAssocID="{A9F4D7B8-B2C9-4ADC-B99C-E3AEE9CB7CD6}" presName="parentLeftMargin" presStyleLbl="node1" presStyleIdx="0" presStyleCnt="1"/>
      <dgm:spPr/>
    </dgm:pt>
    <dgm:pt modelId="{B930A136-E23C-4BBA-A5AF-449AC712FCAB}" type="pres">
      <dgm:prSet presAssocID="{A9F4D7B8-B2C9-4ADC-B99C-E3AEE9CB7CD6}" presName="parentText" presStyleLbl="node1" presStyleIdx="0" presStyleCnt="1" custScaleX="121815">
        <dgm:presLayoutVars>
          <dgm:chMax val="0"/>
          <dgm:bulletEnabled val="1"/>
        </dgm:presLayoutVars>
      </dgm:prSet>
      <dgm:spPr/>
    </dgm:pt>
    <dgm:pt modelId="{BA87FABC-ED9D-4C67-B9F8-EBD7D170443F}" type="pres">
      <dgm:prSet presAssocID="{A9F4D7B8-B2C9-4ADC-B99C-E3AEE9CB7CD6}" presName="negativeSpace" presStyleCnt="0"/>
      <dgm:spPr/>
    </dgm:pt>
    <dgm:pt modelId="{3D856211-70CE-4DA7-B6E0-67807EF8CCC7}" type="pres">
      <dgm:prSet presAssocID="{A9F4D7B8-B2C9-4ADC-B99C-E3AEE9CB7CD6}" presName="childText" presStyleLbl="conFgAcc1" presStyleIdx="0" presStyleCnt="1">
        <dgm:presLayoutVars>
          <dgm:bulletEnabled val="1"/>
        </dgm:presLayoutVars>
      </dgm:prSet>
      <dgm:spPr/>
    </dgm:pt>
  </dgm:ptLst>
  <dgm:cxnLst>
    <dgm:cxn modelId="{8406D800-147D-4E90-A948-3E6AFA49215E}" type="presOf" srcId="{A9F4D7B8-B2C9-4ADC-B99C-E3AEE9CB7CD6}" destId="{B930A136-E23C-4BBA-A5AF-449AC712FCAB}" srcOrd="1" destOrd="0" presId="urn:microsoft.com/office/officeart/2005/8/layout/list1"/>
    <dgm:cxn modelId="{67C75708-CD3F-4C1A-A2F0-7E56D8CFE40C}" srcId="{A9F4D7B8-B2C9-4ADC-B99C-E3AEE9CB7CD6}" destId="{F54B92D2-717B-41E0-BC71-C082F980057A}" srcOrd="0" destOrd="0" parTransId="{0A19FFC8-E8D0-4AB5-9EA6-1AB866D61EF6}" sibTransId="{65EE5EE4-D306-447B-B1E6-5422967529EF}"/>
    <dgm:cxn modelId="{BF96F609-5C09-41B6-B5DD-9A52894F15AD}" type="presOf" srcId="{F54B92D2-717B-41E0-BC71-C082F980057A}" destId="{3D856211-70CE-4DA7-B6E0-67807EF8CCC7}" srcOrd="0" destOrd="0" presId="urn:microsoft.com/office/officeart/2005/8/layout/list1"/>
    <dgm:cxn modelId="{DA7DF411-BD13-45F1-BBC3-C16153E0C8FE}" type="presOf" srcId="{ECD1531A-A91D-43B5-A5E7-0D0D515E3038}" destId="{3D856211-70CE-4DA7-B6E0-67807EF8CCC7}" srcOrd="0" destOrd="3" presId="urn:microsoft.com/office/officeart/2005/8/layout/list1"/>
    <dgm:cxn modelId="{C539AF24-DA99-4D3D-857B-5619CF7C0460}" srcId="{ECD1531A-A91D-43B5-A5E7-0D0D515E3038}" destId="{F84C0CD0-F33A-403A-BC35-4B091F72D431}" srcOrd="1" destOrd="0" parTransId="{12BC82DA-3CE4-4C43-8C46-7724F91F3C12}" sibTransId="{440733EC-67EB-4A13-B2E5-C9DB332ACA08}"/>
    <dgm:cxn modelId="{1ECF9A28-1E19-4240-9C5D-76B706B67EAE}" srcId="{A9F4D7B8-B2C9-4ADC-B99C-E3AEE9CB7CD6}" destId="{68F58D53-20AD-423D-B776-6E67CFCE6BB8}" srcOrd="1" destOrd="0" parTransId="{4ABCAE79-A1E5-4530-9FA1-E413F09BCDBD}" sibTransId="{80E66628-C58B-4DA9-A67E-A1750ABD999D}"/>
    <dgm:cxn modelId="{3721AB34-39CD-43F0-AA7C-0CF4F8BC8580}" srcId="{ECD1531A-A91D-43B5-A5E7-0D0D515E3038}" destId="{C8564906-275C-43CF-AC34-CA7480FFFA45}" srcOrd="0" destOrd="0" parTransId="{4CAA1388-290B-4085-A7A6-61C9B4D98181}" sibTransId="{D8E213A4-357F-47F7-B2B6-DF4E3BEF4B20}"/>
    <dgm:cxn modelId="{9363B356-9954-4596-A5B0-280D4A736727}" type="presOf" srcId="{68F58D53-20AD-423D-B776-6E67CFCE6BB8}" destId="{3D856211-70CE-4DA7-B6E0-67807EF8CCC7}" srcOrd="0" destOrd="1" presId="urn:microsoft.com/office/officeart/2005/8/layout/list1"/>
    <dgm:cxn modelId="{7E493580-26A0-4509-9690-C0A868C8FD3D}" type="presOf" srcId="{4130A972-5793-48E7-85B6-E9F8F8AEA90C}" destId="{10F03872-59EE-4FAF-A769-EC8D68C6DC63}" srcOrd="0" destOrd="0" presId="urn:microsoft.com/office/officeart/2005/8/layout/list1"/>
    <dgm:cxn modelId="{05A5AD8E-0222-48F0-88DA-7B224D9AD869}" srcId="{A9F4D7B8-B2C9-4ADC-B99C-E3AEE9CB7CD6}" destId="{ECD1531A-A91D-43B5-A5E7-0D0D515E3038}" srcOrd="2" destOrd="0" parTransId="{46001580-D7FE-428C-B63C-8A216F43D670}" sibTransId="{19ECDC1D-0DC9-4B88-BAD1-B3726114BEBB}"/>
    <dgm:cxn modelId="{A1D38E95-5BA9-4248-B8E3-0B0607A7EBF5}" type="presOf" srcId="{B42CB53B-5C8C-4CCE-A4BA-5B7DADDA7777}" destId="{3D856211-70CE-4DA7-B6E0-67807EF8CCC7}" srcOrd="0" destOrd="2" presId="urn:microsoft.com/office/officeart/2005/8/layout/list1"/>
    <dgm:cxn modelId="{947CB797-09F3-4898-AE57-BF412A2FACEC}" srcId="{4130A972-5793-48E7-85B6-E9F8F8AEA90C}" destId="{A9F4D7B8-B2C9-4ADC-B99C-E3AEE9CB7CD6}" srcOrd="0" destOrd="0" parTransId="{B122F4B0-FAE8-43E4-ADA0-73D0315594E9}" sibTransId="{935EA3BD-97F1-44D5-A941-7581B0C341B1}"/>
    <dgm:cxn modelId="{981924BC-CF64-4020-A45E-B729BA421240}" srcId="{68F58D53-20AD-423D-B776-6E67CFCE6BB8}" destId="{B42CB53B-5C8C-4CCE-A4BA-5B7DADDA7777}" srcOrd="0" destOrd="0" parTransId="{0B4D3D88-1F35-4AF8-BB0B-6272C10A619A}" sibTransId="{EF83D3C3-1719-4A0B-9392-F2D6BEBEB929}"/>
    <dgm:cxn modelId="{4C5489CA-CB4A-44E8-8583-49F6D6949D2C}" type="presOf" srcId="{C8564906-275C-43CF-AC34-CA7480FFFA45}" destId="{3D856211-70CE-4DA7-B6E0-67807EF8CCC7}" srcOrd="0" destOrd="4" presId="urn:microsoft.com/office/officeart/2005/8/layout/list1"/>
    <dgm:cxn modelId="{9AE775E3-DDA7-4E0C-9FA6-C5E9A9AFE750}" type="presOf" srcId="{F84C0CD0-F33A-403A-BC35-4B091F72D431}" destId="{3D856211-70CE-4DA7-B6E0-67807EF8CCC7}" srcOrd="0" destOrd="5" presId="urn:microsoft.com/office/officeart/2005/8/layout/list1"/>
    <dgm:cxn modelId="{096B3AEF-C07E-4454-840A-E754F1A86468}" type="presOf" srcId="{A9F4D7B8-B2C9-4ADC-B99C-E3AEE9CB7CD6}" destId="{84123495-C519-4691-88F4-82DB12D066C9}" srcOrd="0" destOrd="0" presId="urn:microsoft.com/office/officeart/2005/8/layout/list1"/>
    <dgm:cxn modelId="{2C0CE84A-C67B-442E-8241-E38560EF36B7}" type="presParOf" srcId="{10F03872-59EE-4FAF-A769-EC8D68C6DC63}" destId="{0EBF1492-6ED6-46A2-AAE9-C5C7C6139C4C}" srcOrd="0" destOrd="0" presId="urn:microsoft.com/office/officeart/2005/8/layout/list1"/>
    <dgm:cxn modelId="{53118D7F-ECC7-4BC7-9901-2929FB57A14C}" type="presParOf" srcId="{0EBF1492-6ED6-46A2-AAE9-C5C7C6139C4C}" destId="{84123495-C519-4691-88F4-82DB12D066C9}" srcOrd="0" destOrd="0" presId="urn:microsoft.com/office/officeart/2005/8/layout/list1"/>
    <dgm:cxn modelId="{54F43EAE-B987-43B5-B3A5-E693164CDE77}" type="presParOf" srcId="{0EBF1492-6ED6-46A2-AAE9-C5C7C6139C4C}" destId="{B930A136-E23C-4BBA-A5AF-449AC712FCAB}" srcOrd="1" destOrd="0" presId="urn:microsoft.com/office/officeart/2005/8/layout/list1"/>
    <dgm:cxn modelId="{4AC1604D-56BB-47A1-9474-72AB8E9691DD}" type="presParOf" srcId="{10F03872-59EE-4FAF-A769-EC8D68C6DC63}" destId="{BA87FABC-ED9D-4C67-B9F8-EBD7D170443F}" srcOrd="1" destOrd="0" presId="urn:microsoft.com/office/officeart/2005/8/layout/list1"/>
    <dgm:cxn modelId="{398C1F1E-83F8-4393-8B0D-ACC92224FEAB}" type="presParOf" srcId="{10F03872-59EE-4FAF-A769-EC8D68C6DC63}" destId="{3D856211-70CE-4DA7-B6E0-67807EF8CCC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30A972-5793-48E7-85B6-E9F8F8AEA9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F4D7B8-B2C9-4ADC-B99C-E3AEE9CB7CD6}">
      <dgm:prSet custT="1"/>
      <dgm:spPr>
        <a:solidFill>
          <a:srgbClr val="1A75BC"/>
        </a:solidFill>
      </dgm:spPr>
      <dgm:t>
        <a:bodyPr/>
        <a:lstStyle/>
        <a:p>
          <a:pPr algn="l"/>
          <a:r>
            <a:rPr lang="en-US" sz="1400" b="0" dirty="0">
              <a:latin typeface="+mn-lt"/>
            </a:rPr>
            <a:t>Based on her DCI, the recommended maintenance dose of triheptanoin for this patient is 69.3 to 97 mL/d, with an initial TDD of around 35 mL/d due to her prior MCT oil intake* </a:t>
          </a:r>
        </a:p>
      </dgm:t>
    </dgm:pt>
    <dgm:pt modelId="{B122F4B0-FAE8-43E4-ADA0-73D0315594E9}" type="parTrans" cxnId="{947CB797-09F3-4898-AE57-BF412A2FACEC}">
      <dgm:prSet/>
      <dgm:spPr/>
      <dgm:t>
        <a:bodyPr/>
        <a:lstStyle/>
        <a:p>
          <a:endParaRPr lang="en-US" sz="2400" b="0"/>
        </a:p>
      </dgm:t>
    </dgm:pt>
    <dgm:pt modelId="{935EA3BD-97F1-44D5-A941-7581B0C341B1}" type="sibTrans" cxnId="{947CB797-09F3-4898-AE57-BF412A2FACEC}">
      <dgm:prSet/>
      <dgm:spPr/>
      <dgm:t>
        <a:bodyPr/>
        <a:lstStyle/>
        <a:p>
          <a:endParaRPr lang="en-US" sz="2400" b="0"/>
        </a:p>
      </dgm:t>
    </dgm:pt>
    <dgm:pt modelId="{F54B92D2-717B-41E0-BC71-C082F980057A}">
      <dgm:prSet custT="1"/>
      <dgm:spPr>
        <a:solidFill>
          <a:srgbClr val="D3D9EC">
            <a:alpha val="90000"/>
          </a:srgbClr>
        </a:solidFill>
        <a:ln>
          <a:solidFill>
            <a:srgbClr val="D3D9EC"/>
          </a:solidFill>
        </a:ln>
      </dgm:spPr>
      <dgm:t>
        <a:bodyPr/>
        <a:lstStyle/>
        <a:p>
          <a:pPr>
            <a:buFont typeface="+mj-lt"/>
            <a:buNone/>
          </a:pPr>
          <a:r>
            <a:rPr lang="en-US" sz="1600" b="0" dirty="0">
              <a:solidFill>
                <a:srgbClr val="0070C0"/>
              </a:solidFill>
            </a:rPr>
            <a:t>4. Convert to kcals to mL (triheptanoin provides approximately 8.3 kcal/mL)</a:t>
          </a:r>
          <a:endParaRPr lang="en-US" sz="1600" b="0" dirty="0">
            <a:solidFill>
              <a:srgbClr val="1A75BC"/>
            </a:solidFill>
          </a:endParaRPr>
        </a:p>
      </dgm:t>
    </dgm:pt>
    <dgm:pt modelId="{0A19FFC8-E8D0-4AB5-9EA6-1AB866D61EF6}" type="parTrans" cxnId="{67C75708-CD3F-4C1A-A2F0-7E56D8CFE40C}">
      <dgm:prSet/>
      <dgm:spPr/>
      <dgm:t>
        <a:bodyPr/>
        <a:lstStyle/>
        <a:p>
          <a:endParaRPr lang="en-US" sz="2400" b="0"/>
        </a:p>
      </dgm:t>
    </dgm:pt>
    <dgm:pt modelId="{65EE5EE4-D306-447B-B1E6-5422967529EF}" type="sibTrans" cxnId="{67C75708-CD3F-4C1A-A2F0-7E56D8CFE40C}">
      <dgm:prSet/>
      <dgm:spPr/>
      <dgm:t>
        <a:bodyPr/>
        <a:lstStyle/>
        <a:p>
          <a:endParaRPr lang="en-US" sz="2400" b="0"/>
        </a:p>
      </dgm:t>
    </dgm:pt>
    <dgm:pt modelId="{9C44EF4B-4110-4796-AF4C-EE887A7BE0D4}">
      <dgm:prSet custT="1"/>
      <dgm:spPr>
        <a:solidFill>
          <a:srgbClr val="D3D9EC">
            <a:alpha val="90000"/>
          </a:srgbClr>
        </a:solidFill>
        <a:ln>
          <a:solidFill>
            <a:srgbClr val="D3D9EC"/>
          </a:solidFill>
        </a:ln>
      </dgm:spPr>
      <dgm:t>
        <a:bodyPr/>
        <a:lstStyle/>
        <a:p>
          <a:pPr>
            <a:buFont typeface="Arial" panose="020B0604020202020204" pitchFamily="34" charset="0"/>
            <a:buChar char="•"/>
          </a:pPr>
          <a:r>
            <a:rPr lang="en-US" sz="1600" b="0" dirty="0"/>
            <a:t>Lower end: (575 kcal) / (8.3 kcal/mL) ≈ 69.3 mL/d</a:t>
          </a:r>
        </a:p>
      </dgm:t>
    </dgm:pt>
    <dgm:pt modelId="{06DB7521-8D73-4469-A207-9950245B95B7}" type="parTrans" cxnId="{3653FC82-0DE0-469D-BD72-48AF4C77BB34}">
      <dgm:prSet/>
      <dgm:spPr/>
      <dgm:t>
        <a:bodyPr/>
        <a:lstStyle/>
        <a:p>
          <a:endParaRPr lang="en-US" sz="2400" b="0"/>
        </a:p>
      </dgm:t>
    </dgm:pt>
    <dgm:pt modelId="{6FF38D6F-A3E0-446D-A6A5-263CD6AF548A}" type="sibTrans" cxnId="{3653FC82-0DE0-469D-BD72-48AF4C77BB34}">
      <dgm:prSet/>
      <dgm:spPr/>
      <dgm:t>
        <a:bodyPr/>
        <a:lstStyle/>
        <a:p>
          <a:endParaRPr lang="en-US" sz="2400" b="0"/>
        </a:p>
      </dgm:t>
    </dgm:pt>
    <dgm:pt modelId="{6F376B71-6904-42CC-A61C-CEF44696F7F7}">
      <dgm:prSet custT="1"/>
      <dgm:spPr>
        <a:solidFill>
          <a:srgbClr val="D3D9EC">
            <a:alpha val="90000"/>
          </a:srgbClr>
        </a:solidFill>
        <a:ln>
          <a:solidFill>
            <a:srgbClr val="D3D9EC"/>
          </a:solidFill>
        </a:ln>
      </dgm:spPr>
      <dgm:t>
        <a:bodyPr/>
        <a:lstStyle/>
        <a:p>
          <a:pPr>
            <a:buFont typeface="Arial" panose="020B0604020202020204" pitchFamily="34" charset="0"/>
            <a:buChar char="•"/>
          </a:pPr>
          <a:r>
            <a:rPr lang="en-US" sz="1600" b="0" dirty="0"/>
            <a:t>Higher end: (805 kcal) / (8.3 kcal/mL) ≈ 97 mL/d</a:t>
          </a:r>
        </a:p>
      </dgm:t>
    </dgm:pt>
    <dgm:pt modelId="{A2F1ED3C-578B-4A51-B5D5-DFFF3C990E90}" type="parTrans" cxnId="{53593CAC-D80B-426F-9098-46EB1B534956}">
      <dgm:prSet/>
      <dgm:spPr/>
      <dgm:t>
        <a:bodyPr/>
        <a:lstStyle/>
        <a:p>
          <a:endParaRPr lang="en-US" sz="2400" b="0"/>
        </a:p>
      </dgm:t>
    </dgm:pt>
    <dgm:pt modelId="{F8F92FAB-955F-4A05-A8FF-ABD6CECA8CCC}" type="sibTrans" cxnId="{53593CAC-D80B-426F-9098-46EB1B534956}">
      <dgm:prSet/>
      <dgm:spPr/>
      <dgm:t>
        <a:bodyPr/>
        <a:lstStyle/>
        <a:p>
          <a:endParaRPr lang="en-US" sz="2400" b="0"/>
        </a:p>
      </dgm:t>
    </dgm:pt>
    <dgm:pt modelId="{4DF5D7CE-26E1-457D-BF74-10AEC40131C4}">
      <dgm:prSet custT="1"/>
      <dgm:spPr>
        <a:solidFill>
          <a:srgbClr val="D3D9EC">
            <a:alpha val="90000"/>
          </a:srgbClr>
        </a:solidFill>
        <a:ln>
          <a:solidFill>
            <a:srgbClr val="D3D9EC"/>
          </a:solidFill>
        </a:ln>
      </dgm:spPr>
      <dgm:t>
        <a:bodyPr/>
        <a:lstStyle/>
        <a:p>
          <a:pPr>
            <a:buFont typeface="Arial" panose="020B0604020202020204" pitchFamily="34" charset="0"/>
            <a:buChar char="•"/>
          </a:pPr>
          <a:r>
            <a:rPr lang="en-US" sz="1600" b="0" dirty="0"/>
            <a:t>Add 3</a:t>
          </a:r>
          <a:r>
            <a:rPr lang="en-US" sz="1600" dirty="0"/>
            <a:t>–</a:t>
          </a:r>
          <a:r>
            <a:rPr lang="en-US" sz="1600" b="0" dirty="0"/>
            <a:t>4 mL/d (about 10% increments) to the initial 35 mL/d dose, gradually increasing the dosage to reach the target range of 69</a:t>
          </a:r>
          <a:r>
            <a:rPr lang="en-US" sz="1600" dirty="0"/>
            <a:t>–</a:t>
          </a:r>
          <a:r>
            <a:rPr lang="en-US" sz="1600" b="0" dirty="0"/>
            <a:t>97 mL/d, based on the patient’s clinical tolerance and response</a:t>
          </a:r>
        </a:p>
      </dgm:t>
    </dgm:pt>
    <dgm:pt modelId="{53754A4E-C4AB-4EF6-AA58-33DAD1D66F04}" type="sibTrans" cxnId="{D36D5338-F502-4EF9-BBB1-85523800A3C0}">
      <dgm:prSet/>
      <dgm:spPr/>
      <dgm:t>
        <a:bodyPr/>
        <a:lstStyle/>
        <a:p>
          <a:endParaRPr lang="en-US"/>
        </a:p>
      </dgm:t>
    </dgm:pt>
    <dgm:pt modelId="{3AB6A7E7-CD6B-453B-A3D9-1E28B1AD3E38}" type="parTrans" cxnId="{D36D5338-F502-4EF9-BBB1-85523800A3C0}">
      <dgm:prSet/>
      <dgm:spPr/>
      <dgm:t>
        <a:bodyPr/>
        <a:lstStyle/>
        <a:p>
          <a:endParaRPr lang="en-US"/>
        </a:p>
      </dgm:t>
    </dgm:pt>
    <dgm:pt modelId="{8C67AD66-F1A7-4A20-9B25-AC4C438666D8}">
      <dgm:prSet custT="1"/>
      <dgm:spPr>
        <a:solidFill>
          <a:srgbClr val="D3D9EC">
            <a:alpha val="90000"/>
          </a:srgbClr>
        </a:solidFill>
        <a:ln>
          <a:solidFill>
            <a:srgbClr val="D3D9EC"/>
          </a:solidFill>
        </a:ln>
      </dgm:spPr>
      <dgm:t>
        <a:bodyPr/>
        <a:lstStyle/>
        <a:p>
          <a:pPr>
            <a:buFont typeface="+mj-lt"/>
            <a:buNone/>
          </a:pPr>
          <a:r>
            <a:rPr lang="en-US" sz="1600" b="0" dirty="0">
              <a:solidFill>
                <a:srgbClr val="1A75BC"/>
              </a:solidFill>
            </a:rPr>
            <a:t>5. Gradual dose adjustment</a:t>
          </a:r>
        </a:p>
      </dgm:t>
    </dgm:pt>
    <dgm:pt modelId="{799487D1-4B7C-41A2-B67F-0B91B4ABA1E0}" type="sibTrans" cxnId="{3050D2F8-F762-4C51-9DD7-B16DE47D8DE9}">
      <dgm:prSet/>
      <dgm:spPr/>
      <dgm:t>
        <a:bodyPr/>
        <a:lstStyle/>
        <a:p>
          <a:endParaRPr lang="en-US"/>
        </a:p>
      </dgm:t>
    </dgm:pt>
    <dgm:pt modelId="{0FFA403E-CDE7-4E9D-A4F8-AC6E0A652DDF}" type="parTrans" cxnId="{3050D2F8-F762-4C51-9DD7-B16DE47D8DE9}">
      <dgm:prSet/>
      <dgm:spPr/>
      <dgm:t>
        <a:bodyPr/>
        <a:lstStyle/>
        <a:p>
          <a:endParaRPr lang="en-US"/>
        </a:p>
      </dgm:t>
    </dgm:pt>
    <dgm:pt modelId="{10F03872-59EE-4FAF-A769-EC8D68C6DC63}" type="pres">
      <dgm:prSet presAssocID="{4130A972-5793-48E7-85B6-E9F8F8AEA90C}" presName="linear" presStyleCnt="0">
        <dgm:presLayoutVars>
          <dgm:dir/>
          <dgm:animLvl val="lvl"/>
          <dgm:resizeHandles val="exact"/>
        </dgm:presLayoutVars>
      </dgm:prSet>
      <dgm:spPr/>
    </dgm:pt>
    <dgm:pt modelId="{0EBF1492-6ED6-46A2-AAE9-C5C7C6139C4C}" type="pres">
      <dgm:prSet presAssocID="{A9F4D7B8-B2C9-4ADC-B99C-E3AEE9CB7CD6}" presName="parentLin" presStyleCnt="0"/>
      <dgm:spPr/>
    </dgm:pt>
    <dgm:pt modelId="{84123495-C519-4691-88F4-82DB12D066C9}" type="pres">
      <dgm:prSet presAssocID="{A9F4D7B8-B2C9-4ADC-B99C-E3AEE9CB7CD6}" presName="parentLeftMargin" presStyleLbl="node1" presStyleIdx="0" presStyleCnt="1"/>
      <dgm:spPr/>
    </dgm:pt>
    <dgm:pt modelId="{B930A136-E23C-4BBA-A5AF-449AC712FCAB}" type="pres">
      <dgm:prSet presAssocID="{A9F4D7B8-B2C9-4ADC-B99C-E3AEE9CB7CD6}" presName="parentText" presStyleLbl="node1" presStyleIdx="0" presStyleCnt="1" custScaleX="121815">
        <dgm:presLayoutVars>
          <dgm:chMax val="0"/>
          <dgm:bulletEnabled val="1"/>
        </dgm:presLayoutVars>
      </dgm:prSet>
      <dgm:spPr/>
    </dgm:pt>
    <dgm:pt modelId="{BA87FABC-ED9D-4C67-B9F8-EBD7D170443F}" type="pres">
      <dgm:prSet presAssocID="{A9F4D7B8-B2C9-4ADC-B99C-E3AEE9CB7CD6}" presName="negativeSpace" presStyleCnt="0"/>
      <dgm:spPr/>
    </dgm:pt>
    <dgm:pt modelId="{3D856211-70CE-4DA7-B6E0-67807EF8CCC7}" type="pres">
      <dgm:prSet presAssocID="{A9F4D7B8-B2C9-4ADC-B99C-E3AEE9CB7CD6}" presName="childText" presStyleLbl="conFgAcc1" presStyleIdx="0" presStyleCnt="1">
        <dgm:presLayoutVars>
          <dgm:bulletEnabled val="1"/>
        </dgm:presLayoutVars>
      </dgm:prSet>
      <dgm:spPr/>
    </dgm:pt>
  </dgm:ptLst>
  <dgm:cxnLst>
    <dgm:cxn modelId="{8406D800-147D-4E90-A948-3E6AFA49215E}" type="presOf" srcId="{A9F4D7B8-B2C9-4ADC-B99C-E3AEE9CB7CD6}" destId="{B930A136-E23C-4BBA-A5AF-449AC712FCAB}" srcOrd="1" destOrd="0" presId="urn:microsoft.com/office/officeart/2005/8/layout/list1"/>
    <dgm:cxn modelId="{67C75708-CD3F-4C1A-A2F0-7E56D8CFE40C}" srcId="{A9F4D7B8-B2C9-4ADC-B99C-E3AEE9CB7CD6}" destId="{F54B92D2-717B-41E0-BC71-C082F980057A}" srcOrd="0" destOrd="0" parTransId="{0A19FFC8-E8D0-4AB5-9EA6-1AB866D61EF6}" sibTransId="{65EE5EE4-D306-447B-B1E6-5422967529EF}"/>
    <dgm:cxn modelId="{BF96F609-5C09-41B6-B5DD-9A52894F15AD}" type="presOf" srcId="{F54B92D2-717B-41E0-BC71-C082F980057A}" destId="{3D856211-70CE-4DA7-B6E0-67807EF8CCC7}" srcOrd="0" destOrd="0" presId="urn:microsoft.com/office/officeart/2005/8/layout/list1"/>
    <dgm:cxn modelId="{D36D5338-F502-4EF9-BBB1-85523800A3C0}" srcId="{8C67AD66-F1A7-4A20-9B25-AC4C438666D8}" destId="{4DF5D7CE-26E1-457D-BF74-10AEC40131C4}" srcOrd="0" destOrd="0" parTransId="{3AB6A7E7-CD6B-453B-A3D9-1E28B1AD3E38}" sibTransId="{53754A4E-C4AB-4EF6-AA58-33DAD1D66F04}"/>
    <dgm:cxn modelId="{7E493580-26A0-4509-9690-C0A868C8FD3D}" type="presOf" srcId="{4130A972-5793-48E7-85B6-E9F8F8AEA90C}" destId="{10F03872-59EE-4FAF-A769-EC8D68C6DC63}" srcOrd="0" destOrd="0" presId="urn:microsoft.com/office/officeart/2005/8/layout/list1"/>
    <dgm:cxn modelId="{3653FC82-0DE0-469D-BD72-48AF4C77BB34}" srcId="{F54B92D2-717B-41E0-BC71-C082F980057A}" destId="{9C44EF4B-4110-4796-AF4C-EE887A7BE0D4}" srcOrd="0" destOrd="0" parTransId="{06DB7521-8D73-4469-A207-9950245B95B7}" sibTransId="{6FF38D6F-A3E0-446D-A6A5-263CD6AF548A}"/>
    <dgm:cxn modelId="{947CB797-09F3-4898-AE57-BF412A2FACEC}" srcId="{4130A972-5793-48E7-85B6-E9F8F8AEA90C}" destId="{A9F4D7B8-B2C9-4ADC-B99C-E3AEE9CB7CD6}" srcOrd="0" destOrd="0" parTransId="{B122F4B0-FAE8-43E4-ADA0-73D0315594E9}" sibTransId="{935EA3BD-97F1-44D5-A941-7581B0C341B1}"/>
    <dgm:cxn modelId="{53593CAC-D80B-426F-9098-46EB1B534956}" srcId="{F54B92D2-717B-41E0-BC71-C082F980057A}" destId="{6F376B71-6904-42CC-A61C-CEF44696F7F7}" srcOrd="1" destOrd="0" parTransId="{A2F1ED3C-578B-4A51-B5D5-DFFF3C990E90}" sibTransId="{F8F92FAB-955F-4A05-A8FF-ABD6CECA8CCC}"/>
    <dgm:cxn modelId="{4C4344C9-F24C-48F2-B0B4-C80D7FAB190E}" type="presOf" srcId="{6F376B71-6904-42CC-A61C-CEF44696F7F7}" destId="{3D856211-70CE-4DA7-B6E0-67807EF8CCC7}" srcOrd="0" destOrd="2" presId="urn:microsoft.com/office/officeart/2005/8/layout/list1"/>
    <dgm:cxn modelId="{8EA911D7-A5F8-45E7-A139-10D8382C5838}" type="presOf" srcId="{4DF5D7CE-26E1-457D-BF74-10AEC40131C4}" destId="{3D856211-70CE-4DA7-B6E0-67807EF8CCC7}" srcOrd="0" destOrd="4" presId="urn:microsoft.com/office/officeart/2005/8/layout/list1"/>
    <dgm:cxn modelId="{096B3AEF-C07E-4454-840A-E754F1A86468}" type="presOf" srcId="{A9F4D7B8-B2C9-4ADC-B99C-E3AEE9CB7CD6}" destId="{84123495-C519-4691-88F4-82DB12D066C9}" srcOrd="0" destOrd="0" presId="urn:microsoft.com/office/officeart/2005/8/layout/list1"/>
    <dgm:cxn modelId="{1C16EEF7-2267-4ACA-83B5-34227AC46AE5}" type="presOf" srcId="{8C67AD66-F1A7-4A20-9B25-AC4C438666D8}" destId="{3D856211-70CE-4DA7-B6E0-67807EF8CCC7}" srcOrd="0" destOrd="3" presId="urn:microsoft.com/office/officeart/2005/8/layout/list1"/>
    <dgm:cxn modelId="{3050D2F8-F762-4C51-9DD7-B16DE47D8DE9}" srcId="{A9F4D7B8-B2C9-4ADC-B99C-E3AEE9CB7CD6}" destId="{8C67AD66-F1A7-4A20-9B25-AC4C438666D8}" srcOrd="1" destOrd="0" parTransId="{0FFA403E-CDE7-4E9D-A4F8-AC6E0A652DDF}" sibTransId="{799487D1-4B7C-41A2-B67F-0B91B4ABA1E0}"/>
    <dgm:cxn modelId="{2A43BAFA-7E7C-4982-9BCA-365F40AA6ED5}" type="presOf" srcId="{9C44EF4B-4110-4796-AF4C-EE887A7BE0D4}" destId="{3D856211-70CE-4DA7-B6E0-67807EF8CCC7}" srcOrd="0" destOrd="1" presId="urn:microsoft.com/office/officeart/2005/8/layout/list1"/>
    <dgm:cxn modelId="{2C0CE84A-C67B-442E-8241-E38560EF36B7}" type="presParOf" srcId="{10F03872-59EE-4FAF-A769-EC8D68C6DC63}" destId="{0EBF1492-6ED6-46A2-AAE9-C5C7C6139C4C}" srcOrd="0" destOrd="0" presId="urn:microsoft.com/office/officeart/2005/8/layout/list1"/>
    <dgm:cxn modelId="{53118D7F-ECC7-4BC7-9901-2929FB57A14C}" type="presParOf" srcId="{0EBF1492-6ED6-46A2-AAE9-C5C7C6139C4C}" destId="{84123495-C519-4691-88F4-82DB12D066C9}" srcOrd="0" destOrd="0" presId="urn:microsoft.com/office/officeart/2005/8/layout/list1"/>
    <dgm:cxn modelId="{54F43EAE-B987-43B5-B3A5-E693164CDE77}" type="presParOf" srcId="{0EBF1492-6ED6-46A2-AAE9-C5C7C6139C4C}" destId="{B930A136-E23C-4BBA-A5AF-449AC712FCAB}" srcOrd="1" destOrd="0" presId="urn:microsoft.com/office/officeart/2005/8/layout/list1"/>
    <dgm:cxn modelId="{4AC1604D-56BB-47A1-9474-72AB8E9691DD}" type="presParOf" srcId="{10F03872-59EE-4FAF-A769-EC8D68C6DC63}" destId="{BA87FABC-ED9D-4C67-B9F8-EBD7D170443F}" srcOrd="1" destOrd="0" presId="urn:microsoft.com/office/officeart/2005/8/layout/list1"/>
    <dgm:cxn modelId="{398C1F1E-83F8-4393-8B0D-ACC92224FEAB}" type="presParOf" srcId="{10F03872-59EE-4FAF-A769-EC8D68C6DC63}" destId="{3D856211-70CE-4DA7-B6E0-67807EF8CCC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1A6C7F7-CD46-4B16-9675-EE74E408A0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A3334B-DDD0-427D-80D5-22F2D5AF63C0}">
      <dgm:prSet custT="1"/>
      <dgm:spPr>
        <a:solidFill>
          <a:srgbClr val="1A75BC"/>
        </a:solidFill>
      </dgm:spPr>
      <dgm:t>
        <a:bodyPr/>
        <a:lstStyle/>
        <a:p>
          <a:r>
            <a:rPr lang="en-US" sz="1600" dirty="0"/>
            <a:t>The patient's symptoms suggest intolerance to the current triheptanoin dose.</a:t>
          </a:r>
        </a:p>
      </dgm:t>
    </dgm:pt>
    <dgm:pt modelId="{BD95E75E-D2DB-4A12-A997-CB4EF18DC8F7}" type="parTrans" cxnId="{E37C683C-35DB-473C-ACE6-3AFCFF26D1F4}">
      <dgm:prSet/>
      <dgm:spPr/>
      <dgm:t>
        <a:bodyPr/>
        <a:lstStyle/>
        <a:p>
          <a:endParaRPr lang="en-US"/>
        </a:p>
      </dgm:t>
    </dgm:pt>
    <dgm:pt modelId="{6E6545DB-569B-4D77-974C-9BE5E9700ECE}" type="sibTrans" cxnId="{E37C683C-35DB-473C-ACE6-3AFCFF26D1F4}">
      <dgm:prSet/>
      <dgm:spPr/>
      <dgm:t>
        <a:bodyPr/>
        <a:lstStyle/>
        <a:p>
          <a:endParaRPr lang="en-US"/>
        </a:p>
      </dgm:t>
    </dgm:pt>
    <dgm:pt modelId="{A5BB7A73-EC5D-482A-BC0B-FF6666F46D55}">
      <dgm:prSet custT="1"/>
      <dgm:spPr>
        <a:solidFill>
          <a:srgbClr val="D6DDEE"/>
        </a:solidFill>
        <a:ln>
          <a:solidFill>
            <a:srgbClr val="D3D9EC"/>
          </a:solidFill>
        </a:ln>
      </dgm:spPr>
      <dgm:t>
        <a:bodyPr/>
        <a:lstStyle/>
        <a:p>
          <a:pPr>
            <a:buNone/>
          </a:pPr>
          <a:r>
            <a:rPr lang="en-US" sz="2000" dirty="0"/>
            <a:t>The best next step(s) in management include:</a:t>
          </a:r>
        </a:p>
      </dgm:t>
    </dgm:pt>
    <dgm:pt modelId="{A96C818C-2833-4DAF-BD4A-C320C576F0E3}" type="parTrans" cxnId="{782883F2-BCA7-4A6B-99AD-5C48B7F27FC4}">
      <dgm:prSet/>
      <dgm:spPr/>
      <dgm:t>
        <a:bodyPr/>
        <a:lstStyle/>
        <a:p>
          <a:endParaRPr lang="en-US"/>
        </a:p>
      </dgm:t>
    </dgm:pt>
    <dgm:pt modelId="{0A4E81AA-AA05-42BC-B6C7-B4E0E9B184E1}" type="sibTrans" cxnId="{782883F2-BCA7-4A6B-99AD-5C48B7F27FC4}">
      <dgm:prSet/>
      <dgm:spPr/>
      <dgm:t>
        <a:bodyPr/>
        <a:lstStyle/>
        <a:p>
          <a:endParaRPr lang="en-US"/>
        </a:p>
      </dgm:t>
    </dgm:pt>
    <dgm:pt modelId="{9E8FB98F-5F9C-494F-97D2-3CB2010D5D64}">
      <dgm:prSet custT="1"/>
      <dgm:spPr>
        <a:solidFill>
          <a:srgbClr val="D6DDEE"/>
        </a:solidFill>
        <a:ln>
          <a:solidFill>
            <a:srgbClr val="D3D9EC"/>
          </a:solidFill>
        </a:ln>
      </dgm:spPr>
      <dgm:t>
        <a:bodyPr/>
        <a:lstStyle/>
        <a:p>
          <a:pPr>
            <a:buClr>
              <a:schemeClr val="tx1"/>
            </a:buClr>
          </a:pPr>
          <a:r>
            <a:rPr lang="en-US" sz="2000" b="0" dirty="0">
              <a:solidFill>
                <a:srgbClr val="0070C0"/>
              </a:solidFill>
            </a:rPr>
            <a:t>Correct</a:t>
          </a:r>
          <a:r>
            <a:rPr lang="en-US" sz="2000" b="1" dirty="0"/>
            <a:t> </a:t>
          </a:r>
          <a:r>
            <a:rPr lang="en-US" sz="2000" b="0" dirty="0">
              <a:solidFill>
                <a:srgbClr val="0070C0"/>
              </a:solidFill>
            </a:rPr>
            <a:t>administration: </a:t>
          </a:r>
          <a:r>
            <a:rPr lang="en-US" sz="2000" dirty="0"/>
            <a:t>Ensure triheptanoin is properly administered, such as mixing it with food, to reduce gastrointestinal discomfort.</a:t>
          </a:r>
        </a:p>
      </dgm:t>
    </dgm:pt>
    <dgm:pt modelId="{A064C22B-1894-46A4-9C62-DDDCD4D4ED3F}" type="parTrans" cxnId="{88C08844-5FAA-4EC2-A3E0-45E9D0115671}">
      <dgm:prSet/>
      <dgm:spPr/>
      <dgm:t>
        <a:bodyPr/>
        <a:lstStyle/>
        <a:p>
          <a:endParaRPr lang="en-US"/>
        </a:p>
      </dgm:t>
    </dgm:pt>
    <dgm:pt modelId="{C2F58299-D28F-448F-96DF-84BE13D55632}" type="sibTrans" cxnId="{88C08844-5FAA-4EC2-A3E0-45E9D0115671}">
      <dgm:prSet/>
      <dgm:spPr/>
      <dgm:t>
        <a:bodyPr/>
        <a:lstStyle/>
        <a:p>
          <a:endParaRPr lang="en-US"/>
        </a:p>
      </dgm:t>
    </dgm:pt>
    <dgm:pt modelId="{092A9E37-CBE7-42BC-9F26-9616F193BF13}">
      <dgm:prSet custT="1"/>
      <dgm:spPr>
        <a:solidFill>
          <a:srgbClr val="D6DDEE"/>
        </a:solidFill>
        <a:ln>
          <a:solidFill>
            <a:srgbClr val="D3D9EC"/>
          </a:solidFill>
        </a:ln>
      </dgm:spPr>
      <dgm:t>
        <a:bodyPr/>
        <a:lstStyle/>
        <a:p>
          <a:pPr>
            <a:buClr>
              <a:schemeClr val="tx1"/>
            </a:buClr>
          </a:pPr>
          <a:r>
            <a:rPr lang="en-US" sz="2000" b="0" dirty="0">
              <a:solidFill>
                <a:srgbClr val="0070C0"/>
              </a:solidFill>
            </a:rPr>
            <a:t>Monitor electrolytes: </a:t>
          </a:r>
          <a:r>
            <a:rPr lang="en-US" sz="2000" dirty="0"/>
            <a:t>Address any electrolyte imbalances resulting from ongoing diarrhea to prevent further metabolic issues.</a:t>
          </a:r>
        </a:p>
      </dgm:t>
    </dgm:pt>
    <dgm:pt modelId="{8DD694EE-7C7A-446B-B027-32C4A48F3F1C}" type="parTrans" cxnId="{0CDBDA4C-4DC0-484F-946D-4CDF396E47AD}">
      <dgm:prSet/>
      <dgm:spPr/>
      <dgm:t>
        <a:bodyPr/>
        <a:lstStyle/>
        <a:p>
          <a:endParaRPr lang="en-US"/>
        </a:p>
      </dgm:t>
    </dgm:pt>
    <dgm:pt modelId="{581589E5-CD5D-4DF1-8650-EF4DB07FB93E}" type="sibTrans" cxnId="{0CDBDA4C-4DC0-484F-946D-4CDF396E47AD}">
      <dgm:prSet/>
      <dgm:spPr/>
      <dgm:t>
        <a:bodyPr/>
        <a:lstStyle/>
        <a:p>
          <a:endParaRPr lang="en-US"/>
        </a:p>
      </dgm:t>
    </dgm:pt>
    <dgm:pt modelId="{20C6D20A-C1A2-4CE3-BD55-59A2C50DC553}" type="pres">
      <dgm:prSet presAssocID="{51A6C7F7-CD46-4B16-9675-EE74E408A079}" presName="linear" presStyleCnt="0">
        <dgm:presLayoutVars>
          <dgm:dir/>
          <dgm:animLvl val="lvl"/>
          <dgm:resizeHandles val="exact"/>
        </dgm:presLayoutVars>
      </dgm:prSet>
      <dgm:spPr/>
    </dgm:pt>
    <dgm:pt modelId="{771DACD1-7446-48BE-8D8C-AA71F405B74F}" type="pres">
      <dgm:prSet presAssocID="{8CA3334B-DDD0-427D-80D5-22F2D5AF63C0}" presName="parentLin" presStyleCnt="0"/>
      <dgm:spPr/>
    </dgm:pt>
    <dgm:pt modelId="{071CD807-02C7-4144-92B3-69ED534173B7}" type="pres">
      <dgm:prSet presAssocID="{8CA3334B-DDD0-427D-80D5-22F2D5AF63C0}" presName="parentLeftMargin" presStyleLbl="node1" presStyleIdx="0" presStyleCnt="1"/>
      <dgm:spPr/>
    </dgm:pt>
    <dgm:pt modelId="{F820A6E5-AB7E-4592-B8E1-71109A0409EC}" type="pres">
      <dgm:prSet presAssocID="{8CA3334B-DDD0-427D-80D5-22F2D5AF63C0}" presName="parentText" presStyleLbl="node1" presStyleIdx="0" presStyleCnt="1">
        <dgm:presLayoutVars>
          <dgm:chMax val="0"/>
          <dgm:bulletEnabled val="1"/>
        </dgm:presLayoutVars>
      </dgm:prSet>
      <dgm:spPr/>
    </dgm:pt>
    <dgm:pt modelId="{E229B144-CDD8-43AC-ACC3-20DB84A4D5B9}" type="pres">
      <dgm:prSet presAssocID="{8CA3334B-DDD0-427D-80D5-22F2D5AF63C0}" presName="negativeSpace" presStyleCnt="0"/>
      <dgm:spPr/>
    </dgm:pt>
    <dgm:pt modelId="{AA5C4F74-BB64-440F-BA16-D0796FBE695D}" type="pres">
      <dgm:prSet presAssocID="{8CA3334B-DDD0-427D-80D5-22F2D5AF63C0}" presName="childText" presStyleLbl="conFgAcc1" presStyleIdx="0" presStyleCnt="1">
        <dgm:presLayoutVars>
          <dgm:bulletEnabled val="1"/>
        </dgm:presLayoutVars>
      </dgm:prSet>
      <dgm:spPr/>
    </dgm:pt>
  </dgm:ptLst>
  <dgm:cxnLst>
    <dgm:cxn modelId="{AE397B32-ED26-42CC-A942-DF8F0C5BEAFD}" type="presOf" srcId="{8CA3334B-DDD0-427D-80D5-22F2D5AF63C0}" destId="{F820A6E5-AB7E-4592-B8E1-71109A0409EC}" srcOrd="1" destOrd="0" presId="urn:microsoft.com/office/officeart/2005/8/layout/list1"/>
    <dgm:cxn modelId="{E612ED35-3F2E-4FAD-B9AD-29CE0C943FCF}" type="presOf" srcId="{51A6C7F7-CD46-4B16-9675-EE74E408A079}" destId="{20C6D20A-C1A2-4CE3-BD55-59A2C50DC553}" srcOrd="0" destOrd="0" presId="urn:microsoft.com/office/officeart/2005/8/layout/list1"/>
    <dgm:cxn modelId="{E37C683C-35DB-473C-ACE6-3AFCFF26D1F4}" srcId="{51A6C7F7-CD46-4B16-9675-EE74E408A079}" destId="{8CA3334B-DDD0-427D-80D5-22F2D5AF63C0}" srcOrd="0" destOrd="0" parTransId="{BD95E75E-D2DB-4A12-A997-CB4EF18DC8F7}" sibTransId="{6E6545DB-569B-4D77-974C-9BE5E9700ECE}"/>
    <dgm:cxn modelId="{88C08844-5FAA-4EC2-A3E0-45E9D0115671}" srcId="{8CA3334B-DDD0-427D-80D5-22F2D5AF63C0}" destId="{9E8FB98F-5F9C-494F-97D2-3CB2010D5D64}" srcOrd="2" destOrd="0" parTransId="{A064C22B-1894-46A4-9C62-DDDCD4D4ED3F}" sibTransId="{C2F58299-D28F-448F-96DF-84BE13D55632}"/>
    <dgm:cxn modelId="{0CDBDA4C-4DC0-484F-946D-4CDF396E47AD}" srcId="{8CA3334B-DDD0-427D-80D5-22F2D5AF63C0}" destId="{092A9E37-CBE7-42BC-9F26-9616F193BF13}" srcOrd="1" destOrd="0" parTransId="{8DD694EE-7C7A-446B-B027-32C4A48F3F1C}" sibTransId="{581589E5-CD5D-4DF1-8650-EF4DB07FB93E}"/>
    <dgm:cxn modelId="{3CB08E8B-C477-4167-B6E9-FF373B14353A}" type="presOf" srcId="{9E8FB98F-5F9C-494F-97D2-3CB2010D5D64}" destId="{AA5C4F74-BB64-440F-BA16-D0796FBE695D}" srcOrd="0" destOrd="2" presId="urn:microsoft.com/office/officeart/2005/8/layout/list1"/>
    <dgm:cxn modelId="{F1533195-E8D8-46FC-8620-020EC2A47643}" type="presOf" srcId="{092A9E37-CBE7-42BC-9F26-9616F193BF13}" destId="{AA5C4F74-BB64-440F-BA16-D0796FBE695D}" srcOrd="0" destOrd="1" presId="urn:microsoft.com/office/officeart/2005/8/layout/list1"/>
    <dgm:cxn modelId="{EBD2A8D7-073A-491C-96AC-968B2DA48BDE}" type="presOf" srcId="{8CA3334B-DDD0-427D-80D5-22F2D5AF63C0}" destId="{071CD807-02C7-4144-92B3-69ED534173B7}" srcOrd="0" destOrd="0" presId="urn:microsoft.com/office/officeart/2005/8/layout/list1"/>
    <dgm:cxn modelId="{A15432F1-CB9B-4353-8101-23C6902D8C0B}" type="presOf" srcId="{A5BB7A73-EC5D-482A-BC0B-FF6666F46D55}" destId="{AA5C4F74-BB64-440F-BA16-D0796FBE695D}" srcOrd="0" destOrd="0" presId="urn:microsoft.com/office/officeart/2005/8/layout/list1"/>
    <dgm:cxn modelId="{782883F2-BCA7-4A6B-99AD-5C48B7F27FC4}" srcId="{8CA3334B-DDD0-427D-80D5-22F2D5AF63C0}" destId="{A5BB7A73-EC5D-482A-BC0B-FF6666F46D55}" srcOrd="0" destOrd="0" parTransId="{A96C818C-2833-4DAF-BD4A-C320C576F0E3}" sibTransId="{0A4E81AA-AA05-42BC-B6C7-B4E0E9B184E1}"/>
    <dgm:cxn modelId="{AE0E5DB6-AFC1-4A00-B666-C04E132FD480}" type="presParOf" srcId="{20C6D20A-C1A2-4CE3-BD55-59A2C50DC553}" destId="{771DACD1-7446-48BE-8D8C-AA71F405B74F}" srcOrd="0" destOrd="0" presId="urn:microsoft.com/office/officeart/2005/8/layout/list1"/>
    <dgm:cxn modelId="{FC6C7DD9-D96C-4045-9205-4A0653BCCA1F}" type="presParOf" srcId="{771DACD1-7446-48BE-8D8C-AA71F405B74F}" destId="{071CD807-02C7-4144-92B3-69ED534173B7}" srcOrd="0" destOrd="0" presId="urn:microsoft.com/office/officeart/2005/8/layout/list1"/>
    <dgm:cxn modelId="{31C7A500-5146-4CB8-8512-0B49322D9ABC}" type="presParOf" srcId="{771DACD1-7446-48BE-8D8C-AA71F405B74F}" destId="{F820A6E5-AB7E-4592-B8E1-71109A0409EC}" srcOrd="1" destOrd="0" presId="urn:microsoft.com/office/officeart/2005/8/layout/list1"/>
    <dgm:cxn modelId="{322C24A3-5E06-4660-A3BE-144A8154F428}" type="presParOf" srcId="{20C6D20A-C1A2-4CE3-BD55-59A2C50DC553}" destId="{E229B144-CDD8-43AC-ACC3-20DB84A4D5B9}" srcOrd="1" destOrd="0" presId="urn:microsoft.com/office/officeart/2005/8/layout/list1"/>
    <dgm:cxn modelId="{186DBB52-35A8-40D6-9E79-B682693AD53B}" type="presParOf" srcId="{20C6D20A-C1A2-4CE3-BD55-59A2C50DC553}" destId="{AA5C4F74-BB64-440F-BA16-D0796FBE695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1A6C7F7-CD46-4B16-9675-EE74E408A0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CA3334B-DDD0-427D-80D5-22F2D5AF63C0}">
      <dgm:prSet custT="1"/>
      <dgm:spPr>
        <a:solidFill>
          <a:srgbClr val="1A75BC"/>
        </a:solidFill>
      </dgm:spPr>
      <dgm:t>
        <a:bodyPr/>
        <a:lstStyle/>
        <a:p>
          <a:r>
            <a:rPr lang="en-US" sz="1600" dirty="0"/>
            <a:t>The patient's symptoms suggest intolerance to the current triheptanoin dose.</a:t>
          </a:r>
        </a:p>
      </dgm:t>
    </dgm:pt>
    <dgm:pt modelId="{BD95E75E-D2DB-4A12-A997-CB4EF18DC8F7}" type="parTrans" cxnId="{E37C683C-35DB-473C-ACE6-3AFCFF26D1F4}">
      <dgm:prSet/>
      <dgm:spPr/>
      <dgm:t>
        <a:bodyPr/>
        <a:lstStyle/>
        <a:p>
          <a:endParaRPr lang="en-US"/>
        </a:p>
      </dgm:t>
    </dgm:pt>
    <dgm:pt modelId="{6E6545DB-569B-4D77-974C-9BE5E9700ECE}" type="sibTrans" cxnId="{E37C683C-35DB-473C-ACE6-3AFCFF26D1F4}">
      <dgm:prSet/>
      <dgm:spPr/>
      <dgm:t>
        <a:bodyPr/>
        <a:lstStyle/>
        <a:p>
          <a:endParaRPr lang="en-US"/>
        </a:p>
      </dgm:t>
    </dgm:pt>
    <dgm:pt modelId="{A5BB7A73-EC5D-482A-BC0B-FF6666F46D55}">
      <dgm:prSet custT="1"/>
      <dgm:spPr>
        <a:solidFill>
          <a:srgbClr val="D6DDEE"/>
        </a:solidFill>
        <a:ln>
          <a:solidFill>
            <a:srgbClr val="D3D9EC"/>
          </a:solidFill>
        </a:ln>
      </dgm:spPr>
      <dgm:t>
        <a:bodyPr/>
        <a:lstStyle/>
        <a:p>
          <a:pPr>
            <a:buNone/>
          </a:pPr>
          <a:r>
            <a:rPr lang="en-US" sz="2000" b="0" dirty="0">
              <a:solidFill>
                <a:srgbClr val="0070C0"/>
              </a:solidFill>
            </a:rPr>
            <a:t>Dosage adjustment:</a:t>
          </a:r>
          <a:r>
            <a:rPr lang="en-US" sz="2000" dirty="0"/>
            <a:t> Consider reducing the dose or dividing it into smaller, more frequent doses to help minimize side effects while maintaining therapeutic efficacy. If needed, lower the dose to the last tolerated level and restart with a slower titration. If still not tolerated, stop at the highest tolerated dose for maximum benefit.</a:t>
          </a:r>
        </a:p>
      </dgm:t>
    </dgm:pt>
    <dgm:pt modelId="{A96C818C-2833-4DAF-BD4A-C320C576F0E3}" type="parTrans" cxnId="{782883F2-BCA7-4A6B-99AD-5C48B7F27FC4}">
      <dgm:prSet/>
      <dgm:spPr/>
      <dgm:t>
        <a:bodyPr/>
        <a:lstStyle/>
        <a:p>
          <a:endParaRPr lang="en-US"/>
        </a:p>
      </dgm:t>
    </dgm:pt>
    <dgm:pt modelId="{0A4E81AA-AA05-42BC-B6C7-B4E0E9B184E1}" type="sibTrans" cxnId="{782883F2-BCA7-4A6B-99AD-5C48B7F27FC4}">
      <dgm:prSet/>
      <dgm:spPr/>
      <dgm:t>
        <a:bodyPr/>
        <a:lstStyle/>
        <a:p>
          <a:endParaRPr lang="en-US"/>
        </a:p>
      </dgm:t>
    </dgm:pt>
    <dgm:pt modelId="{20C6D20A-C1A2-4CE3-BD55-59A2C50DC553}" type="pres">
      <dgm:prSet presAssocID="{51A6C7F7-CD46-4B16-9675-EE74E408A079}" presName="linear" presStyleCnt="0">
        <dgm:presLayoutVars>
          <dgm:dir/>
          <dgm:animLvl val="lvl"/>
          <dgm:resizeHandles val="exact"/>
        </dgm:presLayoutVars>
      </dgm:prSet>
      <dgm:spPr/>
    </dgm:pt>
    <dgm:pt modelId="{771DACD1-7446-48BE-8D8C-AA71F405B74F}" type="pres">
      <dgm:prSet presAssocID="{8CA3334B-DDD0-427D-80D5-22F2D5AF63C0}" presName="parentLin" presStyleCnt="0"/>
      <dgm:spPr/>
    </dgm:pt>
    <dgm:pt modelId="{071CD807-02C7-4144-92B3-69ED534173B7}" type="pres">
      <dgm:prSet presAssocID="{8CA3334B-DDD0-427D-80D5-22F2D5AF63C0}" presName="parentLeftMargin" presStyleLbl="node1" presStyleIdx="0" presStyleCnt="1"/>
      <dgm:spPr/>
    </dgm:pt>
    <dgm:pt modelId="{F820A6E5-AB7E-4592-B8E1-71109A0409EC}" type="pres">
      <dgm:prSet presAssocID="{8CA3334B-DDD0-427D-80D5-22F2D5AF63C0}" presName="parentText" presStyleLbl="node1" presStyleIdx="0" presStyleCnt="1">
        <dgm:presLayoutVars>
          <dgm:chMax val="0"/>
          <dgm:bulletEnabled val="1"/>
        </dgm:presLayoutVars>
      </dgm:prSet>
      <dgm:spPr/>
    </dgm:pt>
    <dgm:pt modelId="{E229B144-CDD8-43AC-ACC3-20DB84A4D5B9}" type="pres">
      <dgm:prSet presAssocID="{8CA3334B-DDD0-427D-80D5-22F2D5AF63C0}" presName="negativeSpace" presStyleCnt="0"/>
      <dgm:spPr/>
    </dgm:pt>
    <dgm:pt modelId="{AA5C4F74-BB64-440F-BA16-D0796FBE695D}" type="pres">
      <dgm:prSet presAssocID="{8CA3334B-DDD0-427D-80D5-22F2D5AF63C0}" presName="childText" presStyleLbl="conFgAcc1" presStyleIdx="0" presStyleCnt="1">
        <dgm:presLayoutVars>
          <dgm:bulletEnabled val="1"/>
        </dgm:presLayoutVars>
      </dgm:prSet>
      <dgm:spPr/>
    </dgm:pt>
  </dgm:ptLst>
  <dgm:cxnLst>
    <dgm:cxn modelId="{AE397B32-ED26-42CC-A942-DF8F0C5BEAFD}" type="presOf" srcId="{8CA3334B-DDD0-427D-80D5-22F2D5AF63C0}" destId="{F820A6E5-AB7E-4592-B8E1-71109A0409EC}" srcOrd="1" destOrd="0" presId="urn:microsoft.com/office/officeart/2005/8/layout/list1"/>
    <dgm:cxn modelId="{E612ED35-3F2E-4FAD-B9AD-29CE0C943FCF}" type="presOf" srcId="{51A6C7F7-CD46-4B16-9675-EE74E408A079}" destId="{20C6D20A-C1A2-4CE3-BD55-59A2C50DC553}" srcOrd="0" destOrd="0" presId="urn:microsoft.com/office/officeart/2005/8/layout/list1"/>
    <dgm:cxn modelId="{E37C683C-35DB-473C-ACE6-3AFCFF26D1F4}" srcId="{51A6C7F7-CD46-4B16-9675-EE74E408A079}" destId="{8CA3334B-DDD0-427D-80D5-22F2D5AF63C0}" srcOrd="0" destOrd="0" parTransId="{BD95E75E-D2DB-4A12-A997-CB4EF18DC8F7}" sibTransId="{6E6545DB-569B-4D77-974C-9BE5E9700ECE}"/>
    <dgm:cxn modelId="{EBD2A8D7-073A-491C-96AC-968B2DA48BDE}" type="presOf" srcId="{8CA3334B-DDD0-427D-80D5-22F2D5AF63C0}" destId="{071CD807-02C7-4144-92B3-69ED534173B7}" srcOrd="0" destOrd="0" presId="urn:microsoft.com/office/officeart/2005/8/layout/list1"/>
    <dgm:cxn modelId="{A15432F1-CB9B-4353-8101-23C6902D8C0B}" type="presOf" srcId="{A5BB7A73-EC5D-482A-BC0B-FF6666F46D55}" destId="{AA5C4F74-BB64-440F-BA16-D0796FBE695D}" srcOrd="0" destOrd="0" presId="urn:microsoft.com/office/officeart/2005/8/layout/list1"/>
    <dgm:cxn modelId="{782883F2-BCA7-4A6B-99AD-5C48B7F27FC4}" srcId="{8CA3334B-DDD0-427D-80D5-22F2D5AF63C0}" destId="{A5BB7A73-EC5D-482A-BC0B-FF6666F46D55}" srcOrd="0" destOrd="0" parTransId="{A96C818C-2833-4DAF-BD4A-C320C576F0E3}" sibTransId="{0A4E81AA-AA05-42BC-B6C7-B4E0E9B184E1}"/>
    <dgm:cxn modelId="{AE0E5DB6-AFC1-4A00-B666-C04E132FD480}" type="presParOf" srcId="{20C6D20A-C1A2-4CE3-BD55-59A2C50DC553}" destId="{771DACD1-7446-48BE-8D8C-AA71F405B74F}" srcOrd="0" destOrd="0" presId="urn:microsoft.com/office/officeart/2005/8/layout/list1"/>
    <dgm:cxn modelId="{FC6C7DD9-D96C-4045-9205-4A0653BCCA1F}" type="presParOf" srcId="{771DACD1-7446-48BE-8D8C-AA71F405B74F}" destId="{071CD807-02C7-4144-92B3-69ED534173B7}" srcOrd="0" destOrd="0" presId="urn:microsoft.com/office/officeart/2005/8/layout/list1"/>
    <dgm:cxn modelId="{31C7A500-5146-4CB8-8512-0B49322D9ABC}" type="presParOf" srcId="{771DACD1-7446-48BE-8D8C-AA71F405B74F}" destId="{F820A6E5-AB7E-4592-B8E1-71109A0409EC}" srcOrd="1" destOrd="0" presId="urn:microsoft.com/office/officeart/2005/8/layout/list1"/>
    <dgm:cxn modelId="{322C24A3-5E06-4660-A3BE-144A8154F428}" type="presParOf" srcId="{20C6D20A-C1A2-4CE3-BD55-59A2C50DC553}" destId="{E229B144-CDD8-43AC-ACC3-20DB84A4D5B9}" srcOrd="1" destOrd="0" presId="urn:microsoft.com/office/officeart/2005/8/layout/list1"/>
    <dgm:cxn modelId="{186DBB52-35A8-40D6-9E79-B682693AD53B}" type="presParOf" srcId="{20C6D20A-C1A2-4CE3-BD55-59A2C50DC553}" destId="{AA5C4F74-BB64-440F-BA16-D0796FBE695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4A7C863-CF74-4348-B125-B2A535DC5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DF67B9-DA42-43D5-B986-CEC9246A4C4E}">
      <dgm:prSet/>
      <dgm:spPr>
        <a:solidFill>
          <a:schemeClr val="accent1">
            <a:lumMod val="60000"/>
            <a:lumOff val="40000"/>
          </a:schemeClr>
        </a:solidFill>
      </dgm:spPr>
      <dgm:t>
        <a:bodyPr/>
        <a:lstStyle/>
        <a:p>
          <a:r>
            <a:rPr lang="en-US" dirty="0">
              <a:solidFill>
                <a:schemeClr val="tx1"/>
              </a:solidFill>
            </a:rPr>
            <a:t>I) Understanding LC-FAODs</a:t>
          </a:r>
        </a:p>
      </dgm:t>
    </dgm:pt>
    <dgm:pt modelId="{3F532F47-9053-49C1-8D8D-EF590A4EA57B}" type="parTrans" cxnId="{A01BB70A-F06F-445D-A488-C423B5C3DA58}">
      <dgm:prSet/>
      <dgm:spPr/>
      <dgm:t>
        <a:bodyPr/>
        <a:lstStyle/>
        <a:p>
          <a:endParaRPr lang="en-US"/>
        </a:p>
      </dgm:t>
    </dgm:pt>
    <dgm:pt modelId="{33EAF281-4D5C-4B4A-A1B8-5788DC6C342E}" type="sibTrans" cxnId="{A01BB70A-F06F-445D-A488-C423B5C3DA58}">
      <dgm:prSet/>
      <dgm:spPr/>
      <dgm:t>
        <a:bodyPr/>
        <a:lstStyle/>
        <a:p>
          <a:endParaRPr lang="en-US"/>
        </a:p>
      </dgm:t>
    </dgm:pt>
    <dgm:pt modelId="{34A951E7-3BE7-4361-89BF-376E23EC5A36}">
      <dgm:prSet/>
      <dgm:spPr>
        <a:solidFill>
          <a:schemeClr val="accent4">
            <a:lumMod val="60000"/>
            <a:lumOff val="40000"/>
          </a:schemeClr>
        </a:solidFill>
      </dgm:spPr>
      <dgm:t>
        <a:bodyPr/>
        <a:lstStyle/>
        <a:p>
          <a:r>
            <a:rPr lang="en-US" dirty="0">
              <a:solidFill>
                <a:schemeClr val="tx1"/>
              </a:solidFill>
            </a:rPr>
            <a:t>II) Triheptanoin Therapy</a:t>
          </a:r>
        </a:p>
      </dgm:t>
    </dgm:pt>
    <dgm:pt modelId="{C011B3C7-9C10-477C-ABC9-0A9524FC2753}" type="parTrans" cxnId="{79658310-A24E-415E-B702-3FDFA5E1F820}">
      <dgm:prSet/>
      <dgm:spPr/>
      <dgm:t>
        <a:bodyPr/>
        <a:lstStyle/>
        <a:p>
          <a:endParaRPr lang="en-US"/>
        </a:p>
      </dgm:t>
    </dgm:pt>
    <dgm:pt modelId="{97D421A3-7D55-4715-92C1-52896A7D278C}" type="sibTrans" cxnId="{79658310-A24E-415E-B702-3FDFA5E1F820}">
      <dgm:prSet/>
      <dgm:spPr/>
      <dgm:t>
        <a:bodyPr/>
        <a:lstStyle/>
        <a:p>
          <a:endParaRPr lang="en-US"/>
        </a:p>
      </dgm:t>
    </dgm:pt>
    <dgm:pt modelId="{E59806FA-FD9E-4899-BDD5-C29C2009783F}">
      <dgm:prSet/>
      <dgm:spPr>
        <a:solidFill>
          <a:schemeClr val="accent4">
            <a:lumMod val="60000"/>
            <a:lumOff val="40000"/>
          </a:schemeClr>
        </a:solidFill>
      </dgm:spPr>
      <dgm:t>
        <a:bodyPr/>
        <a:lstStyle/>
        <a:p>
          <a:r>
            <a:rPr lang="en-US" dirty="0">
              <a:solidFill>
                <a:schemeClr val="tx1"/>
              </a:solidFill>
            </a:rPr>
            <a:t>Role in LC-FAOD treatment</a:t>
          </a:r>
        </a:p>
      </dgm:t>
    </dgm:pt>
    <dgm:pt modelId="{90BB79E8-5B87-4C7A-9B05-5C57A54D522D}" type="parTrans" cxnId="{ABD39C3C-E17B-4B78-9073-22F4C568C3FE}">
      <dgm:prSet/>
      <dgm:spPr/>
      <dgm:t>
        <a:bodyPr/>
        <a:lstStyle/>
        <a:p>
          <a:endParaRPr lang="en-US"/>
        </a:p>
      </dgm:t>
    </dgm:pt>
    <dgm:pt modelId="{925DCC18-7179-487C-AFCC-29097F66AE33}" type="sibTrans" cxnId="{ABD39C3C-E17B-4B78-9073-22F4C568C3FE}">
      <dgm:prSet/>
      <dgm:spPr/>
      <dgm:t>
        <a:bodyPr/>
        <a:lstStyle/>
        <a:p>
          <a:endParaRPr lang="en-US"/>
        </a:p>
      </dgm:t>
    </dgm:pt>
    <dgm:pt modelId="{049A3C58-2134-4E7C-8562-9B532F99CC65}">
      <dgm:prSet/>
      <dgm:spPr>
        <a:solidFill>
          <a:schemeClr val="accent4">
            <a:lumMod val="60000"/>
            <a:lumOff val="40000"/>
          </a:schemeClr>
        </a:solidFill>
      </dgm:spPr>
      <dgm:t>
        <a:bodyPr/>
        <a:lstStyle/>
        <a:p>
          <a:r>
            <a:rPr lang="en-US" dirty="0">
              <a:solidFill>
                <a:schemeClr val="tx1"/>
              </a:solidFill>
            </a:rPr>
            <a:t>Indications</a:t>
          </a:r>
        </a:p>
      </dgm:t>
    </dgm:pt>
    <dgm:pt modelId="{E239A4B5-D78C-4C0C-A5AB-1F3081BBF921}" type="parTrans" cxnId="{6BDA2374-3EE9-4DC3-8468-0714E28D3C93}">
      <dgm:prSet/>
      <dgm:spPr/>
      <dgm:t>
        <a:bodyPr/>
        <a:lstStyle/>
        <a:p>
          <a:endParaRPr lang="en-US"/>
        </a:p>
      </dgm:t>
    </dgm:pt>
    <dgm:pt modelId="{BE66F7C7-C75E-4355-BD21-E4DEF4F6EB80}" type="sibTrans" cxnId="{6BDA2374-3EE9-4DC3-8468-0714E28D3C93}">
      <dgm:prSet/>
      <dgm:spPr/>
      <dgm:t>
        <a:bodyPr/>
        <a:lstStyle/>
        <a:p>
          <a:endParaRPr lang="en-US"/>
        </a:p>
      </dgm:t>
    </dgm:pt>
    <dgm:pt modelId="{C7808CDB-3BBD-4C03-8E7C-C80F36D1A28B}">
      <dgm:prSet/>
      <dgm:spPr>
        <a:solidFill>
          <a:schemeClr val="accent4">
            <a:lumMod val="60000"/>
            <a:lumOff val="40000"/>
          </a:schemeClr>
        </a:solidFill>
      </dgm:spPr>
      <dgm:t>
        <a:bodyPr/>
        <a:lstStyle/>
        <a:p>
          <a:r>
            <a:rPr lang="en-US" dirty="0">
              <a:solidFill>
                <a:schemeClr val="tx1"/>
              </a:solidFill>
            </a:rPr>
            <a:t>Recommended dosage and administration</a:t>
          </a:r>
        </a:p>
      </dgm:t>
    </dgm:pt>
    <dgm:pt modelId="{436ACBED-2291-44FB-A3C7-69E87DC49403}" type="parTrans" cxnId="{D9C789F1-5220-44C6-8748-BD4380A3D8AB}">
      <dgm:prSet/>
      <dgm:spPr/>
      <dgm:t>
        <a:bodyPr/>
        <a:lstStyle/>
        <a:p>
          <a:endParaRPr lang="en-US"/>
        </a:p>
      </dgm:t>
    </dgm:pt>
    <dgm:pt modelId="{F913F33E-95CA-48AF-8498-6BB5A309BF24}" type="sibTrans" cxnId="{D9C789F1-5220-44C6-8748-BD4380A3D8AB}">
      <dgm:prSet/>
      <dgm:spPr/>
      <dgm:t>
        <a:bodyPr/>
        <a:lstStyle/>
        <a:p>
          <a:endParaRPr lang="en-US"/>
        </a:p>
      </dgm:t>
    </dgm:pt>
    <dgm:pt modelId="{209B52BF-32B4-4007-B43F-69D3F593DF97}">
      <dgm:prSet/>
      <dgm:spPr>
        <a:solidFill>
          <a:schemeClr val="accent4">
            <a:lumMod val="60000"/>
            <a:lumOff val="40000"/>
          </a:schemeClr>
        </a:solidFill>
      </dgm:spPr>
      <dgm:t>
        <a:bodyPr/>
        <a:lstStyle/>
        <a:p>
          <a:r>
            <a:rPr lang="en-US" dirty="0">
              <a:solidFill>
                <a:schemeClr val="tx1"/>
              </a:solidFill>
            </a:rPr>
            <a:t>Monitoring and safety considerations</a:t>
          </a:r>
        </a:p>
      </dgm:t>
    </dgm:pt>
    <dgm:pt modelId="{9F340851-3858-416D-B98E-9B31F3247C19}" type="parTrans" cxnId="{8F802E42-3BD2-4A69-9F0D-E48C5E0F6F0B}">
      <dgm:prSet/>
      <dgm:spPr/>
      <dgm:t>
        <a:bodyPr/>
        <a:lstStyle/>
        <a:p>
          <a:endParaRPr lang="en-US"/>
        </a:p>
      </dgm:t>
    </dgm:pt>
    <dgm:pt modelId="{CFBAC35D-6021-4AD6-941A-FDECA89933C6}" type="sibTrans" cxnId="{8F802E42-3BD2-4A69-9F0D-E48C5E0F6F0B}">
      <dgm:prSet/>
      <dgm:spPr/>
      <dgm:t>
        <a:bodyPr/>
        <a:lstStyle/>
        <a:p>
          <a:endParaRPr lang="en-US"/>
        </a:p>
      </dgm:t>
    </dgm:pt>
    <dgm:pt modelId="{3D2B194E-B9C6-48E9-814C-58A9B2490E25}">
      <dgm:prSet/>
      <dgm:spPr>
        <a:solidFill>
          <a:schemeClr val="accent6">
            <a:lumMod val="60000"/>
            <a:lumOff val="40000"/>
          </a:schemeClr>
        </a:solidFill>
      </dgm:spPr>
      <dgm:t>
        <a:bodyPr/>
        <a:lstStyle/>
        <a:p>
          <a:r>
            <a:rPr lang="en-US" dirty="0">
              <a:solidFill>
                <a:schemeClr val="tx1"/>
              </a:solidFill>
            </a:rPr>
            <a:t>III) Patient Education and Counseling</a:t>
          </a:r>
        </a:p>
      </dgm:t>
    </dgm:pt>
    <dgm:pt modelId="{3C2EBF34-502B-43FE-AFFB-7D65E80CBA2D}" type="parTrans" cxnId="{D9B443F7-77D0-4E23-AA23-2638BDB21260}">
      <dgm:prSet/>
      <dgm:spPr/>
      <dgm:t>
        <a:bodyPr/>
        <a:lstStyle/>
        <a:p>
          <a:endParaRPr lang="en-US"/>
        </a:p>
      </dgm:t>
    </dgm:pt>
    <dgm:pt modelId="{98C2055A-67AA-4471-BB30-87181FBF42B3}" type="sibTrans" cxnId="{D9B443F7-77D0-4E23-AA23-2638BDB21260}">
      <dgm:prSet/>
      <dgm:spPr/>
      <dgm:t>
        <a:bodyPr/>
        <a:lstStyle/>
        <a:p>
          <a:endParaRPr lang="en-US"/>
        </a:p>
      </dgm:t>
    </dgm:pt>
    <dgm:pt modelId="{D5F3FCCB-F017-435E-87C5-F687C3AF2667}">
      <dgm:prSet/>
      <dgm:spPr>
        <a:solidFill>
          <a:schemeClr val="accent6">
            <a:lumMod val="60000"/>
            <a:lumOff val="40000"/>
          </a:schemeClr>
        </a:solidFill>
      </dgm:spPr>
      <dgm:t>
        <a:bodyPr/>
        <a:lstStyle/>
        <a:p>
          <a:r>
            <a:rPr lang="en-US" dirty="0">
              <a:solidFill>
                <a:schemeClr val="tx1"/>
              </a:solidFill>
            </a:rPr>
            <a:t>Lifestyle modifications and dietary considerations</a:t>
          </a:r>
        </a:p>
      </dgm:t>
    </dgm:pt>
    <dgm:pt modelId="{0F80B572-7CD5-403D-9ECA-9E68CC8160A4}" type="parTrans" cxnId="{410C2CCB-20D5-4166-A39E-CACDCE8A989D}">
      <dgm:prSet/>
      <dgm:spPr/>
      <dgm:t>
        <a:bodyPr/>
        <a:lstStyle/>
        <a:p>
          <a:endParaRPr lang="en-US"/>
        </a:p>
      </dgm:t>
    </dgm:pt>
    <dgm:pt modelId="{71A28676-C385-4ED5-8073-7323071356D9}" type="sibTrans" cxnId="{410C2CCB-20D5-4166-A39E-CACDCE8A989D}">
      <dgm:prSet/>
      <dgm:spPr/>
      <dgm:t>
        <a:bodyPr/>
        <a:lstStyle/>
        <a:p>
          <a:endParaRPr lang="en-US"/>
        </a:p>
      </dgm:t>
    </dgm:pt>
    <dgm:pt modelId="{EA5496E8-A1DA-4496-9F8C-6CC08AA49543}">
      <dgm:prSet/>
      <dgm:spPr>
        <a:solidFill>
          <a:schemeClr val="accent6">
            <a:lumMod val="60000"/>
            <a:lumOff val="40000"/>
          </a:schemeClr>
        </a:solidFill>
      </dgm:spPr>
      <dgm:t>
        <a:bodyPr/>
        <a:lstStyle/>
        <a:p>
          <a:r>
            <a:rPr lang="en-US" dirty="0">
              <a:solidFill>
                <a:schemeClr val="tx1"/>
              </a:solidFill>
            </a:rPr>
            <a:t>Symptoms and complications of LC-FAODs</a:t>
          </a:r>
        </a:p>
      </dgm:t>
    </dgm:pt>
    <dgm:pt modelId="{30060C88-A25A-447F-85E3-6E37A9A6DC3B}" type="parTrans" cxnId="{BBD5A3BD-5716-47FF-AB2D-442AED133A33}">
      <dgm:prSet/>
      <dgm:spPr/>
      <dgm:t>
        <a:bodyPr/>
        <a:lstStyle/>
        <a:p>
          <a:endParaRPr lang="en-US"/>
        </a:p>
      </dgm:t>
    </dgm:pt>
    <dgm:pt modelId="{FB6B4583-A18E-493D-B1AF-D25490FAA362}" type="sibTrans" cxnId="{BBD5A3BD-5716-47FF-AB2D-442AED133A33}">
      <dgm:prSet/>
      <dgm:spPr/>
      <dgm:t>
        <a:bodyPr/>
        <a:lstStyle/>
        <a:p>
          <a:endParaRPr lang="en-US"/>
        </a:p>
      </dgm:t>
    </dgm:pt>
    <dgm:pt modelId="{45F7FFF9-FC26-4D9E-98D0-0D325FD0650E}">
      <dgm:prSet/>
      <dgm:spPr>
        <a:solidFill>
          <a:schemeClr val="bg2">
            <a:lumMod val="75000"/>
          </a:schemeClr>
        </a:solidFill>
      </dgm:spPr>
      <dgm:t>
        <a:bodyPr/>
        <a:lstStyle/>
        <a:p>
          <a:r>
            <a:rPr lang="en-US" dirty="0">
              <a:solidFill>
                <a:schemeClr val="tx1"/>
              </a:solidFill>
            </a:rPr>
            <a:t>IV) Additional Resources and Support</a:t>
          </a:r>
        </a:p>
      </dgm:t>
    </dgm:pt>
    <dgm:pt modelId="{4A9D02FA-62F4-46FC-9B76-24746723CC19}" type="parTrans" cxnId="{72BBE9DA-79C7-41EB-9AA0-510BB37969CC}">
      <dgm:prSet/>
      <dgm:spPr/>
      <dgm:t>
        <a:bodyPr/>
        <a:lstStyle/>
        <a:p>
          <a:endParaRPr lang="en-US"/>
        </a:p>
      </dgm:t>
    </dgm:pt>
    <dgm:pt modelId="{F30D0F40-242C-4EE0-9327-AF7D43DBB1D3}" type="sibTrans" cxnId="{72BBE9DA-79C7-41EB-9AA0-510BB37969CC}">
      <dgm:prSet/>
      <dgm:spPr/>
      <dgm:t>
        <a:bodyPr/>
        <a:lstStyle/>
        <a:p>
          <a:endParaRPr lang="en-US"/>
        </a:p>
      </dgm:t>
    </dgm:pt>
    <dgm:pt modelId="{E983577F-F830-4E34-BC9E-A1CE60EAFA15}">
      <dgm:prSet/>
      <dgm:spPr>
        <a:solidFill>
          <a:schemeClr val="bg2">
            <a:lumMod val="75000"/>
          </a:schemeClr>
        </a:solidFill>
      </dgm:spPr>
      <dgm:t>
        <a:bodyPr/>
        <a:lstStyle/>
        <a:p>
          <a:r>
            <a:rPr lang="en-US" dirty="0">
              <a:solidFill>
                <a:schemeClr val="tx1"/>
              </a:solidFill>
            </a:rPr>
            <a:t>Patient advocacy groups</a:t>
          </a:r>
        </a:p>
      </dgm:t>
    </dgm:pt>
    <dgm:pt modelId="{74E0A737-1C99-4B29-91F8-E0234E19C62B}" type="parTrans" cxnId="{D10C6E91-DE9D-4444-B8F7-F22A691601CB}">
      <dgm:prSet/>
      <dgm:spPr/>
      <dgm:t>
        <a:bodyPr/>
        <a:lstStyle/>
        <a:p>
          <a:endParaRPr lang="en-US"/>
        </a:p>
      </dgm:t>
    </dgm:pt>
    <dgm:pt modelId="{743EB462-9510-4760-AA1C-108E7DD3EBC5}" type="sibTrans" cxnId="{D10C6E91-DE9D-4444-B8F7-F22A691601CB}">
      <dgm:prSet/>
      <dgm:spPr/>
      <dgm:t>
        <a:bodyPr/>
        <a:lstStyle/>
        <a:p>
          <a:endParaRPr lang="en-US"/>
        </a:p>
      </dgm:t>
    </dgm:pt>
    <dgm:pt modelId="{04F0BBFD-0B58-4E50-BEDD-D836FC17D539}">
      <dgm:prSet/>
      <dgm:spPr>
        <a:solidFill>
          <a:schemeClr val="bg2">
            <a:lumMod val="75000"/>
          </a:schemeClr>
        </a:solidFill>
      </dgm:spPr>
      <dgm:t>
        <a:bodyPr/>
        <a:lstStyle/>
        <a:p>
          <a:r>
            <a:rPr lang="en-US" dirty="0">
              <a:solidFill>
                <a:schemeClr val="tx1"/>
              </a:solidFill>
            </a:rPr>
            <a:t>Educational materials and online communities</a:t>
          </a:r>
        </a:p>
      </dgm:t>
    </dgm:pt>
    <dgm:pt modelId="{46CE4108-4669-4C84-B587-3EB524629D60}" type="parTrans" cxnId="{DE8EB266-44E6-42E0-910D-4E13F612FAF1}">
      <dgm:prSet/>
      <dgm:spPr/>
      <dgm:t>
        <a:bodyPr/>
        <a:lstStyle/>
        <a:p>
          <a:endParaRPr lang="en-US"/>
        </a:p>
      </dgm:t>
    </dgm:pt>
    <dgm:pt modelId="{DCF99668-96C1-4459-AFB1-DD399BFC7D00}" type="sibTrans" cxnId="{DE8EB266-44E6-42E0-910D-4E13F612FAF1}">
      <dgm:prSet/>
      <dgm:spPr/>
      <dgm:t>
        <a:bodyPr/>
        <a:lstStyle/>
        <a:p>
          <a:endParaRPr lang="en-US"/>
        </a:p>
      </dgm:t>
    </dgm:pt>
    <dgm:pt modelId="{28621251-542A-44AE-9030-5A24C743DB23}">
      <dgm:prSet/>
      <dgm:spPr>
        <a:solidFill>
          <a:schemeClr val="accent1">
            <a:lumMod val="60000"/>
            <a:lumOff val="40000"/>
          </a:schemeClr>
        </a:solidFill>
      </dgm:spPr>
      <dgm:t>
        <a:bodyPr/>
        <a:lstStyle/>
        <a:p>
          <a:r>
            <a:rPr lang="en-US" dirty="0">
              <a:solidFill>
                <a:schemeClr val="tx1"/>
              </a:solidFill>
            </a:rPr>
            <a:t>Definition and characteristics</a:t>
          </a:r>
        </a:p>
      </dgm:t>
    </dgm:pt>
    <dgm:pt modelId="{F44B5394-81C0-4C6B-8E11-055DBF581169}" type="sibTrans" cxnId="{10F414D2-9418-49D1-88E3-0E1E147C944C}">
      <dgm:prSet/>
      <dgm:spPr/>
      <dgm:t>
        <a:bodyPr/>
        <a:lstStyle/>
        <a:p>
          <a:endParaRPr lang="en-US"/>
        </a:p>
      </dgm:t>
    </dgm:pt>
    <dgm:pt modelId="{7996EBDE-6B7C-4022-AC9D-924A2EDFCEC4}" type="parTrans" cxnId="{10F414D2-9418-49D1-88E3-0E1E147C944C}">
      <dgm:prSet/>
      <dgm:spPr/>
      <dgm:t>
        <a:bodyPr/>
        <a:lstStyle/>
        <a:p>
          <a:endParaRPr lang="en-US"/>
        </a:p>
      </dgm:t>
    </dgm:pt>
    <dgm:pt modelId="{D42332CE-B9B4-44C9-916A-5B58091CD2AC}">
      <dgm:prSet/>
      <dgm:spPr>
        <a:solidFill>
          <a:schemeClr val="accent1">
            <a:lumMod val="60000"/>
            <a:lumOff val="40000"/>
          </a:schemeClr>
        </a:solidFill>
      </dgm:spPr>
      <dgm:t>
        <a:bodyPr/>
        <a:lstStyle/>
        <a:p>
          <a:r>
            <a:rPr lang="en-US" dirty="0">
              <a:solidFill>
                <a:schemeClr val="tx1"/>
              </a:solidFill>
            </a:rPr>
            <a:t>Impact on patient quality of life</a:t>
          </a:r>
        </a:p>
      </dgm:t>
    </dgm:pt>
    <dgm:pt modelId="{C45850DB-6A04-4F74-8FF4-407A0FE249B3}" type="sibTrans" cxnId="{7919E4E6-86C3-49C7-90FB-EFCBDE8B44CD}">
      <dgm:prSet/>
      <dgm:spPr/>
      <dgm:t>
        <a:bodyPr/>
        <a:lstStyle/>
        <a:p>
          <a:endParaRPr lang="en-US"/>
        </a:p>
      </dgm:t>
    </dgm:pt>
    <dgm:pt modelId="{63B8FEA0-B384-4714-BC11-D46B2B9C68EE}" type="parTrans" cxnId="{7919E4E6-86C3-49C7-90FB-EFCBDE8B44CD}">
      <dgm:prSet/>
      <dgm:spPr/>
      <dgm:t>
        <a:bodyPr/>
        <a:lstStyle/>
        <a:p>
          <a:endParaRPr lang="en-US"/>
        </a:p>
      </dgm:t>
    </dgm:pt>
    <dgm:pt modelId="{AD06BC7E-0833-4730-AE5E-95AB6AA73287}" type="pres">
      <dgm:prSet presAssocID="{24A7C863-CF74-4348-B125-B2A535DC52D1}" presName="diagram" presStyleCnt="0">
        <dgm:presLayoutVars>
          <dgm:dir/>
          <dgm:resizeHandles val="exact"/>
        </dgm:presLayoutVars>
      </dgm:prSet>
      <dgm:spPr/>
    </dgm:pt>
    <dgm:pt modelId="{C6105ADD-945C-48EE-92E7-9A859DF9017C}" type="pres">
      <dgm:prSet presAssocID="{07DF67B9-DA42-43D5-B986-CEC9246A4C4E}" presName="node" presStyleLbl="node1" presStyleIdx="0" presStyleCnt="4" custScaleX="130000" custLinFactNeighborY="-148">
        <dgm:presLayoutVars>
          <dgm:bulletEnabled val="1"/>
        </dgm:presLayoutVars>
      </dgm:prSet>
      <dgm:spPr>
        <a:prstGeom prst="roundRect">
          <a:avLst/>
        </a:prstGeom>
      </dgm:spPr>
    </dgm:pt>
    <dgm:pt modelId="{319B76AD-7D5A-40D5-ABB4-316A158DA9AE}" type="pres">
      <dgm:prSet presAssocID="{33EAF281-4D5C-4B4A-A1B8-5788DC6C342E}" presName="sibTrans" presStyleCnt="0"/>
      <dgm:spPr/>
    </dgm:pt>
    <dgm:pt modelId="{E22B09DE-EBA5-4040-BA93-6EAB7DE540B5}" type="pres">
      <dgm:prSet presAssocID="{34A951E7-3BE7-4361-89BF-376E23EC5A36}" presName="node" presStyleLbl="node1" presStyleIdx="1" presStyleCnt="4" custScaleX="130000" custLinFactNeighborY="-148">
        <dgm:presLayoutVars>
          <dgm:bulletEnabled val="1"/>
        </dgm:presLayoutVars>
      </dgm:prSet>
      <dgm:spPr>
        <a:prstGeom prst="roundRect">
          <a:avLst/>
        </a:prstGeom>
      </dgm:spPr>
    </dgm:pt>
    <dgm:pt modelId="{420D544A-5CB8-4BA0-BE17-EBE717D44AB7}" type="pres">
      <dgm:prSet presAssocID="{97D421A3-7D55-4715-92C1-52896A7D278C}" presName="sibTrans" presStyleCnt="0"/>
      <dgm:spPr/>
    </dgm:pt>
    <dgm:pt modelId="{4DFAD0F5-FC97-4F06-838D-60C1CF5B5ED9}" type="pres">
      <dgm:prSet presAssocID="{3D2B194E-B9C6-48E9-814C-58A9B2490E25}" presName="node" presStyleLbl="node1" presStyleIdx="2" presStyleCnt="4" custScaleX="130000">
        <dgm:presLayoutVars>
          <dgm:bulletEnabled val="1"/>
        </dgm:presLayoutVars>
      </dgm:prSet>
      <dgm:spPr>
        <a:prstGeom prst="roundRect">
          <a:avLst/>
        </a:prstGeom>
      </dgm:spPr>
    </dgm:pt>
    <dgm:pt modelId="{11B51C3C-9780-4F46-A79D-B11BC60D5365}" type="pres">
      <dgm:prSet presAssocID="{98C2055A-67AA-4471-BB30-87181FBF42B3}" presName="sibTrans" presStyleCnt="0"/>
      <dgm:spPr/>
    </dgm:pt>
    <dgm:pt modelId="{D5E737D5-3ECC-45C5-BC95-992D00027773}" type="pres">
      <dgm:prSet presAssocID="{45F7FFF9-FC26-4D9E-98D0-0D325FD0650E}" presName="node" presStyleLbl="node1" presStyleIdx="3" presStyleCnt="4" custScaleX="130000" custLinFactNeighborY="-148">
        <dgm:presLayoutVars>
          <dgm:bulletEnabled val="1"/>
        </dgm:presLayoutVars>
      </dgm:prSet>
      <dgm:spPr>
        <a:prstGeom prst="roundRect">
          <a:avLst/>
        </a:prstGeom>
      </dgm:spPr>
    </dgm:pt>
  </dgm:ptLst>
  <dgm:cxnLst>
    <dgm:cxn modelId="{A01BB70A-F06F-445D-A488-C423B5C3DA58}" srcId="{24A7C863-CF74-4348-B125-B2A535DC52D1}" destId="{07DF67B9-DA42-43D5-B986-CEC9246A4C4E}" srcOrd="0" destOrd="0" parTransId="{3F532F47-9053-49C1-8D8D-EF590A4EA57B}" sibTransId="{33EAF281-4D5C-4B4A-A1B8-5788DC6C342E}"/>
    <dgm:cxn modelId="{79658310-A24E-415E-B702-3FDFA5E1F820}" srcId="{24A7C863-CF74-4348-B125-B2A535DC52D1}" destId="{34A951E7-3BE7-4361-89BF-376E23EC5A36}" srcOrd="1" destOrd="0" parTransId="{C011B3C7-9C10-477C-ABC9-0A9524FC2753}" sibTransId="{97D421A3-7D55-4715-92C1-52896A7D278C}"/>
    <dgm:cxn modelId="{178F5E12-60ED-4990-809D-10F6459C9AD8}" type="presOf" srcId="{28621251-542A-44AE-9030-5A24C743DB23}" destId="{C6105ADD-945C-48EE-92E7-9A859DF9017C}" srcOrd="0" destOrd="1" presId="urn:microsoft.com/office/officeart/2005/8/layout/default"/>
    <dgm:cxn modelId="{C79FC214-4578-4F63-A504-DB680A9B15E6}" type="presOf" srcId="{E59806FA-FD9E-4899-BDD5-C29C2009783F}" destId="{E22B09DE-EBA5-4040-BA93-6EAB7DE540B5}" srcOrd="0" destOrd="1" presId="urn:microsoft.com/office/officeart/2005/8/layout/default"/>
    <dgm:cxn modelId="{5994E319-D469-4E7A-A5E7-E6E6F36D73C4}" type="presOf" srcId="{34A951E7-3BE7-4361-89BF-376E23EC5A36}" destId="{E22B09DE-EBA5-4040-BA93-6EAB7DE540B5}" srcOrd="0" destOrd="0" presId="urn:microsoft.com/office/officeart/2005/8/layout/default"/>
    <dgm:cxn modelId="{ABD39C3C-E17B-4B78-9073-22F4C568C3FE}" srcId="{34A951E7-3BE7-4361-89BF-376E23EC5A36}" destId="{E59806FA-FD9E-4899-BDD5-C29C2009783F}" srcOrd="0" destOrd="0" parTransId="{90BB79E8-5B87-4C7A-9B05-5C57A54D522D}" sibTransId="{925DCC18-7179-487C-AFCC-29097F66AE33}"/>
    <dgm:cxn modelId="{8F802E42-3BD2-4A69-9F0D-E48C5E0F6F0B}" srcId="{34A951E7-3BE7-4361-89BF-376E23EC5A36}" destId="{209B52BF-32B4-4007-B43F-69D3F593DF97}" srcOrd="3" destOrd="0" parTransId="{9F340851-3858-416D-B98E-9B31F3247C19}" sibTransId="{CFBAC35D-6021-4AD6-941A-FDECA89933C6}"/>
    <dgm:cxn modelId="{751FEC62-76E6-4859-B0F1-AAB07BCC1FC2}" type="presOf" srcId="{D42332CE-B9B4-44C9-916A-5B58091CD2AC}" destId="{C6105ADD-945C-48EE-92E7-9A859DF9017C}" srcOrd="0" destOrd="2" presId="urn:microsoft.com/office/officeart/2005/8/layout/default"/>
    <dgm:cxn modelId="{DE8EB266-44E6-42E0-910D-4E13F612FAF1}" srcId="{45F7FFF9-FC26-4D9E-98D0-0D325FD0650E}" destId="{04F0BBFD-0B58-4E50-BEDD-D836FC17D539}" srcOrd="1" destOrd="0" parTransId="{46CE4108-4669-4C84-B587-3EB524629D60}" sibTransId="{DCF99668-96C1-4459-AFB1-DD399BFC7D00}"/>
    <dgm:cxn modelId="{BB06DB4C-A611-4715-A976-FB6614B2F1A5}" type="presOf" srcId="{D5F3FCCB-F017-435E-87C5-F687C3AF2667}" destId="{4DFAD0F5-FC97-4F06-838D-60C1CF5B5ED9}" srcOrd="0" destOrd="1" presId="urn:microsoft.com/office/officeart/2005/8/layout/default"/>
    <dgm:cxn modelId="{6BDA2374-3EE9-4DC3-8468-0714E28D3C93}" srcId="{34A951E7-3BE7-4361-89BF-376E23EC5A36}" destId="{049A3C58-2134-4E7C-8562-9B532F99CC65}" srcOrd="1" destOrd="0" parTransId="{E239A4B5-D78C-4C0C-A5AB-1F3081BBF921}" sibTransId="{BE66F7C7-C75E-4355-BD21-E4DEF4F6EB80}"/>
    <dgm:cxn modelId="{E0AF4F8D-F329-4951-B666-F26CC841AA97}" type="presOf" srcId="{E983577F-F830-4E34-BC9E-A1CE60EAFA15}" destId="{D5E737D5-3ECC-45C5-BC95-992D00027773}" srcOrd="0" destOrd="1" presId="urn:microsoft.com/office/officeart/2005/8/layout/default"/>
    <dgm:cxn modelId="{D10C6E91-DE9D-4444-B8F7-F22A691601CB}" srcId="{45F7FFF9-FC26-4D9E-98D0-0D325FD0650E}" destId="{E983577F-F830-4E34-BC9E-A1CE60EAFA15}" srcOrd="0" destOrd="0" parTransId="{74E0A737-1C99-4B29-91F8-E0234E19C62B}" sibTransId="{743EB462-9510-4760-AA1C-108E7DD3EBC5}"/>
    <dgm:cxn modelId="{6974C694-2CEB-4BCA-A4C9-4D84E838FEB5}" type="presOf" srcId="{07DF67B9-DA42-43D5-B986-CEC9246A4C4E}" destId="{C6105ADD-945C-48EE-92E7-9A859DF9017C}" srcOrd="0" destOrd="0" presId="urn:microsoft.com/office/officeart/2005/8/layout/default"/>
    <dgm:cxn modelId="{2B02969A-5285-4F01-8A6D-3A761586C78C}" type="presOf" srcId="{EA5496E8-A1DA-4496-9F8C-6CC08AA49543}" destId="{4DFAD0F5-FC97-4F06-838D-60C1CF5B5ED9}" srcOrd="0" destOrd="2" presId="urn:microsoft.com/office/officeart/2005/8/layout/default"/>
    <dgm:cxn modelId="{EF2359AA-3328-49B3-8D25-B9AB9DB24720}" type="presOf" srcId="{24A7C863-CF74-4348-B125-B2A535DC52D1}" destId="{AD06BC7E-0833-4730-AE5E-95AB6AA73287}" srcOrd="0" destOrd="0" presId="urn:microsoft.com/office/officeart/2005/8/layout/default"/>
    <dgm:cxn modelId="{AD1E68AF-8B3C-4991-B89F-16590126A26C}" type="presOf" srcId="{209B52BF-32B4-4007-B43F-69D3F593DF97}" destId="{E22B09DE-EBA5-4040-BA93-6EAB7DE540B5}" srcOrd="0" destOrd="4" presId="urn:microsoft.com/office/officeart/2005/8/layout/default"/>
    <dgm:cxn modelId="{18ABD8AF-BBC0-49E1-B811-4FC4BDE25B5E}" type="presOf" srcId="{C7808CDB-3BBD-4C03-8E7C-C80F36D1A28B}" destId="{E22B09DE-EBA5-4040-BA93-6EAB7DE540B5}" srcOrd="0" destOrd="3" presId="urn:microsoft.com/office/officeart/2005/8/layout/default"/>
    <dgm:cxn modelId="{BBD5A3BD-5716-47FF-AB2D-442AED133A33}" srcId="{3D2B194E-B9C6-48E9-814C-58A9B2490E25}" destId="{EA5496E8-A1DA-4496-9F8C-6CC08AA49543}" srcOrd="1" destOrd="0" parTransId="{30060C88-A25A-447F-85E3-6E37A9A6DC3B}" sibTransId="{FB6B4583-A18E-493D-B1AF-D25490FAA362}"/>
    <dgm:cxn modelId="{410C2CCB-20D5-4166-A39E-CACDCE8A989D}" srcId="{3D2B194E-B9C6-48E9-814C-58A9B2490E25}" destId="{D5F3FCCB-F017-435E-87C5-F687C3AF2667}" srcOrd="0" destOrd="0" parTransId="{0F80B572-7CD5-403D-9ECA-9E68CC8160A4}" sibTransId="{71A28676-C385-4ED5-8073-7323071356D9}"/>
    <dgm:cxn modelId="{10F414D2-9418-49D1-88E3-0E1E147C944C}" srcId="{07DF67B9-DA42-43D5-B986-CEC9246A4C4E}" destId="{28621251-542A-44AE-9030-5A24C743DB23}" srcOrd="0" destOrd="0" parTransId="{7996EBDE-6B7C-4022-AC9D-924A2EDFCEC4}" sibTransId="{F44B5394-81C0-4C6B-8E11-055DBF581169}"/>
    <dgm:cxn modelId="{8353EFD9-DD2C-4C68-8DCA-9C4AE2EB042A}" type="presOf" srcId="{3D2B194E-B9C6-48E9-814C-58A9B2490E25}" destId="{4DFAD0F5-FC97-4F06-838D-60C1CF5B5ED9}" srcOrd="0" destOrd="0" presId="urn:microsoft.com/office/officeart/2005/8/layout/default"/>
    <dgm:cxn modelId="{72BBE9DA-79C7-41EB-9AA0-510BB37969CC}" srcId="{24A7C863-CF74-4348-B125-B2A535DC52D1}" destId="{45F7FFF9-FC26-4D9E-98D0-0D325FD0650E}" srcOrd="3" destOrd="0" parTransId="{4A9D02FA-62F4-46FC-9B76-24746723CC19}" sibTransId="{F30D0F40-242C-4EE0-9327-AF7D43DBB1D3}"/>
    <dgm:cxn modelId="{8D207AE1-7EC1-4F71-A64B-FE9FF25E9A51}" type="presOf" srcId="{45F7FFF9-FC26-4D9E-98D0-0D325FD0650E}" destId="{D5E737D5-3ECC-45C5-BC95-992D00027773}" srcOrd="0" destOrd="0" presId="urn:microsoft.com/office/officeart/2005/8/layout/default"/>
    <dgm:cxn modelId="{7919E4E6-86C3-49C7-90FB-EFCBDE8B44CD}" srcId="{07DF67B9-DA42-43D5-B986-CEC9246A4C4E}" destId="{D42332CE-B9B4-44C9-916A-5B58091CD2AC}" srcOrd="1" destOrd="0" parTransId="{63B8FEA0-B384-4714-BC11-D46B2B9C68EE}" sibTransId="{C45850DB-6A04-4F74-8FF4-407A0FE249B3}"/>
    <dgm:cxn modelId="{2A87F1EF-6614-4898-A47D-C57967CD34E4}" type="presOf" srcId="{04F0BBFD-0B58-4E50-BEDD-D836FC17D539}" destId="{D5E737D5-3ECC-45C5-BC95-992D00027773}" srcOrd="0" destOrd="2" presId="urn:microsoft.com/office/officeart/2005/8/layout/default"/>
    <dgm:cxn modelId="{D9C789F1-5220-44C6-8748-BD4380A3D8AB}" srcId="{34A951E7-3BE7-4361-89BF-376E23EC5A36}" destId="{C7808CDB-3BBD-4C03-8E7C-C80F36D1A28B}" srcOrd="2" destOrd="0" parTransId="{436ACBED-2291-44FB-A3C7-69E87DC49403}" sibTransId="{F913F33E-95CA-48AF-8498-6BB5A309BF24}"/>
    <dgm:cxn modelId="{D9B443F7-77D0-4E23-AA23-2638BDB21260}" srcId="{24A7C863-CF74-4348-B125-B2A535DC52D1}" destId="{3D2B194E-B9C6-48E9-814C-58A9B2490E25}" srcOrd="2" destOrd="0" parTransId="{3C2EBF34-502B-43FE-AFFB-7D65E80CBA2D}" sibTransId="{98C2055A-67AA-4471-BB30-87181FBF42B3}"/>
    <dgm:cxn modelId="{95A681FB-5684-4176-B8EE-C58279980F2A}" type="presOf" srcId="{049A3C58-2134-4E7C-8562-9B532F99CC65}" destId="{E22B09DE-EBA5-4040-BA93-6EAB7DE540B5}" srcOrd="0" destOrd="2" presId="urn:microsoft.com/office/officeart/2005/8/layout/default"/>
    <dgm:cxn modelId="{93E5BBCA-33AF-4B23-A789-EDD5B4E7275C}" type="presParOf" srcId="{AD06BC7E-0833-4730-AE5E-95AB6AA73287}" destId="{C6105ADD-945C-48EE-92E7-9A859DF9017C}" srcOrd="0" destOrd="0" presId="urn:microsoft.com/office/officeart/2005/8/layout/default"/>
    <dgm:cxn modelId="{1EF91604-F556-414C-B2AC-E20769E72942}" type="presParOf" srcId="{AD06BC7E-0833-4730-AE5E-95AB6AA73287}" destId="{319B76AD-7D5A-40D5-ABB4-316A158DA9AE}" srcOrd="1" destOrd="0" presId="urn:microsoft.com/office/officeart/2005/8/layout/default"/>
    <dgm:cxn modelId="{8A3D082F-1D32-4A32-AE9C-6A6EBC611E47}" type="presParOf" srcId="{AD06BC7E-0833-4730-AE5E-95AB6AA73287}" destId="{E22B09DE-EBA5-4040-BA93-6EAB7DE540B5}" srcOrd="2" destOrd="0" presId="urn:microsoft.com/office/officeart/2005/8/layout/default"/>
    <dgm:cxn modelId="{BACF0462-97CC-4279-8097-8BAC8986E8EC}" type="presParOf" srcId="{AD06BC7E-0833-4730-AE5E-95AB6AA73287}" destId="{420D544A-5CB8-4BA0-BE17-EBE717D44AB7}" srcOrd="3" destOrd="0" presId="urn:microsoft.com/office/officeart/2005/8/layout/default"/>
    <dgm:cxn modelId="{191F7EC9-1994-447C-A9B8-E9A06DEC4A79}" type="presParOf" srcId="{AD06BC7E-0833-4730-AE5E-95AB6AA73287}" destId="{4DFAD0F5-FC97-4F06-838D-60C1CF5B5ED9}" srcOrd="4" destOrd="0" presId="urn:microsoft.com/office/officeart/2005/8/layout/default"/>
    <dgm:cxn modelId="{EC9A9367-4415-4802-903F-8F0D78B4B1E1}" type="presParOf" srcId="{AD06BC7E-0833-4730-AE5E-95AB6AA73287}" destId="{11B51C3C-9780-4F46-A79D-B11BC60D5365}" srcOrd="5" destOrd="0" presId="urn:microsoft.com/office/officeart/2005/8/layout/default"/>
    <dgm:cxn modelId="{01748194-36E4-486B-BB0B-6022834884FE}" type="presParOf" srcId="{AD06BC7E-0833-4730-AE5E-95AB6AA73287}" destId="{D5E737D5-3ECC-45C5-BC95-992D000277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820B4-68AF-4DBB-A67C-8C409A19D1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AEF07C-F2D8-4503-AE4F-C7B6FFA0E4DA}">
      <dgm:prSet custT="1"/>
      <dgm:spPr>
        <a:solidFill>
          <a:srgbClr val="1A75BC"/>
        </a:solidFill>
      </dgm:spPr>
      <dgm:t>
        <a:bodyPr/>
        <a:lstStyle/>
        <a:p>
          <a:r>
            <a:rPr lang="en-US" sz="2800" dirty="0"/>
            <a:t>Approximately 100 newborns in US are diagnosed each year through NBS</a:t>
          </a:r>
          <a:r>
            <a:rPr lang="en-US" sz="2800" baseline="30000" dirty="0"/>
            <a:t>1</a:t>
          </a:r>
          <a:endParaRPr lang="en-US" sz="2800" dirty="0"/>
        </a:p>
      </dgm:t>
    </dgm:pt>
    <dgm:pt modelId="{B9736E5B-5F6E-4CA4-8E2A-3BF673E97A2E}" type="parTrans" cxnId="{926FF21E-9823-48DC-A7D6-980855366481}">
      <dgm:prSet/>
      <dgm:spPr/>
      <dgm:t>
        <a:bodyPr/>
        <a:lstStyle/>
        <a:p>
          <a:endParaRPr lang="en-US"/>
        </a:p>
      </dgm:t>
    </dgm:pt>
    <dgm:pt modelId="{9B369D05-621C-47E7-831A-9CC0680EAEC4}" type="sibTrans" cxnId="{926FF21E-9823-48DC-A7D6-980855366481}">
      <dgm:prSet/>
      <dgm:spPr/>
      <dgm:t>
        <a:bodyPr/>
        <a:lstStyle/>
        <a:p>
          <a:endParaRPr lang="en-US"/>
        </a:p>
      </dgm:t>
    </dgm:pt>
    <dgm:pt modelId="{21D84D04-47E7-4EE1-B87D-9FC8FD50EE50}">
      <dgm:prSet custT="1"/>
      <dgm:spPr>
        <a:solidFill>
          <a:srgbClr val="CFD5EA">
            <a:alpha val="90000"/>
          </a:srgbClr>
        </a:solidFill>
        <a:ln>
          <a:solidFill>
            <a:srgbClr val="CFD5EA"/>
          </a:solidFill>
        </a:ln>
      </dgm:spPr>
      <dgm:t>
        <a:bodyPr anchor="ctr"/>
        <a:lstStyle/>
        <a:p>
          <a:r>
            <a:rPr lang="en-US" sz="2400" dirty="0"/>
            <a:t>Incidence: 0.9–15.2 per 100,000 births</a:t>
          </a:r>
          <a:r>
            <a:rPr lang="en-US" sz="2400" baseline="30000" dirty="0"/>
            <a:t>2</a:t>
          </a:r>
          <a:endParaRPr lang="en-US" sz="2400" dirty="0"/>
        </a:p>
      </dgm:t>
    </dgm:pt>
    <dgm:pt modelId="{2117522A-0226-4AB0-81BF-6BE25465F9C7}" type="parTrans" cxnId="{088B3B86-5073-4E4F-98EB-C92202F786DA}">
      <dgm:prSet/>
      <dgm:spPr/>
      <dgm:t>
        <a:bodyPr/>
        <a:lstStyle/>
        <a:p>
          <a:endParaRPr lang="en-US"/>
        </a:p>
      </dgm:t>
    </dgm:pt>
    <dgm:pt modelId="{655A16B2-4966-4D82-9856-8400363388C4}" type="sibTrans" cxnId="{088B3B86-5073-4E4F-98EB-C92202F786DA}">
      <dgm:prSet/>
      <dgm:spPr/>
      <dgm:t>
        <a:bodyPr/>
        <a:lstStyle/>
        <a:p>
          <a:endParaRPr lang="en-US"/>
        </a:p>
      </dgm:t>
    </dgm:pt>
    <dgm:pt modelId="{42EF0435-7029-457E-8B8F-4BE5D8FD0559}">
      <dgm:prSet custT="1"/>
      <dgm:spPr>
        <a:solidFill>
          <a:srgbClr val="CFD5EA">
            <a:alpha val="90000"/>
          </a:srgbClr>
        </a:solidFill>
        <a:ln>
          <a:solidFill>
            <a:srgbClr val="CFD5EA"/>
          </a:solidFill>
        </a:ln>
      </dgm:spPr>
      <dgm:t>
        <a:bodyPr anchor="ctr"/>
        <a:lstStyle/>
        <a:p>
          <a:r>
            <a:rPr lang="en-US" sz="2400" dirty="0"/>
            <a:t>Prevalence (US): 2000–3500</a:t>
          </a:r>
          <a:r>
            <a:rPr lang="en-US" sz="2400" baseline="30000" dirty="0"/>
            <a:t>2</a:t>
          </a:r>
          <a:endParaRPr lang="en-US" sz="2400" dirty="0"/>
        </a:p>
      </dgm:t>
    </dgm:pt>
    <dgm:pt modelId="{1EE666AA-8AC8-46F2-B4F7-69EA07AE2B8E}" type="parTrans" cxnId="{95A0F160-B9E1-41E9-9CC2-A3DA52D6D87C}">
      <dgm:prSet/>
      <dgm:spPr/>
      <dgm:t>
        <a:bodyPr/>
        <a:lstStyle/>
        <a:p>
          <a:endParaRPr lang="en-US"/>
        </a:p>
      </dgm:t>
    </dgm:pt>
    <dgm:pt modelId="{8FAD7D50-C830-482C-A571-E0601EF04278}" type="sibTrans" cxnId="{95A0F160-B9E1-41E9-9CC2-A3DA52D6D87C}">
      <dgm:prSet/>
      <dgm:spPr/>
      <dgm:t>
        <a:bodyPr/>
        <a:lstStyle/>
        <a:p>
          <a:endParaRPr lang="en-US"/>
        </a:p>
      </dgm:t>
    </dgm:pt>
    <dgm:pt modelId="{E26B86C1-6AB0-4E10-A12B-8FC9CB0FAB22}">
      <dgm:prSet custT="1"/>
      <dgm:spPr>
        <a:solidFill>
          <a:srgbClr val="CFD5EA">
            <a:alpha val="90000"/>
          </a:srgbClr>
        </a:solidFill>
        <a:ln>
          <a:solidFill>
            <a:srgbClr val="CFD5EA"/>
          </a:solidFill>
        </a:ln>
      </dgm:spPr>
      <dgm:t>
        <a:bodyPr anchor="ctr"/>
        <a:lstStyle/>
        <a:p>
          <a:r>
            <a:rPr lang="en-US" sz="2400" dirty="0"/>
            <a:t>1.94 hospitalizations/y for a mean of 17.55 d/y</a:t>
          </a:r>
          <a:r>
            <a:rPr lang="en-US" sz="2400" baseline="30000" dirty="0"/>
            <a:t>3</a:t>
          </a:r>
          <a:endParaRPr lang="en-US" sz="2400" dirty="0"/>
        </a:p>
      </dgm:t>
    </dgm:pt>
    <dgm:pt modelId="{6DBEB6BE-F998-43EC-AF59-C4E1B29AF230}" type="parTrans" cxnId="{7CDB9755-3BDB-4F71-9A37-F155DB3E3579}">
      <dgm:prSet/>
      <dgm:spPr/>
      <dgm:t>
        <a:bodyPr/>
        <a:lstStyle/>
        <a:p>
          <a:endParaRPr lang="en-US"/>
        </a:p>
      </dgm:t>
    </dgm:pt>
    <dgm:pt modelId="{5C17C528-8E84-47AE-AFF7-F126D30FBF3F}" type="sibTrans" cxnId="{7CDB9755-3BDB-4F71-9A37-F155DB3E3579}">
      <dgm:prSet/>
      <dgm:spPr/>
      <dgm:t>
        <a:bodyPr/>
        <a:lstStyle/>
        <a:p>
          <a:endParaRPr lang="en-US"/>
        </a:p>
      </dgm:t>
    </dgm:pt>
    <dgm:pt modelId="{A2391112-6270-4153-8656-3068F4F08CBA}" type="pres">
      <dgm:prSet presAssocID="{FD0820B4-68AF-4DBB-A67C-8C409A19D1A6}" presName="linear" presStyleCnt="0">
        <dgm:presLayoutVars>
          <dgm:dir/>
          <dgm:animLvl val="lvl"/>
          <dgm:resizeHandles val="exact"/>
        </dgm:presLayoutVars>
      </dgm:prSet>
      <dgm:spPr/>
    </dgm:pt>
    <dgm:pt modelId="{3A8CE89F-50A2-4ABF-9138-C9BD2946CD0C}" type="pres">
      <dgm:prSet presAssocID="{D9AEF07C-F2D8-4503-AE4F-C7B6FFA0E4DA}" presName="parentLin" presStyleCnt="0"/>
      <dgm:spPr/>
    </dgm:pt>
    <dgm:pt modelId="{41A372C3-2AA7-4381-B88F-29FA3A593359}" type="pres">
      <dgm:prSet presAssocID="{D9AEF07C-F2D8-4503-AE4F-C7B6FFA0E4DA}" presName="parentLeftMargin" presStyleLbl="node1" presStyleIdx="0" presStyleCnt="1"/>
      <dgm:spPr/>
    </dgm:pt>
    <dgm:pt modelId="{74D20DC4-754F-4817-8F31-77DF8F99241D}" type="pres">
      <dgm:prSet presAssocID="{D9AEF07C-F2D8-4503-AE4F-C7B6FFA0E4DA}" presName="parentText" presStyleLbl="node1" presStyleIdx="0" presStyleCnt="1" custScaleX="124214">
        <dgm:presLayoutVars>
          <dgm:chMax val="0"/>
          <dgm:bulletEnabled val="1"/>
        </dgm:presLayoutVars>
      </dgm:prSet>
      <dgm:spPr/>
    </dgm:pt>
    <dgm:pt modelId="{9343873D-0A95-4D2B-9C48-993012C56D96}" type="pres">
      <dgm:prSet presAssocID="{D9AEF07C-F2D8-4503-AE4F-C7B6FFA0E4DA}" presName="negativeSpace" presStyleCnt="0"/>
      <dgm:spPr/>
    </dgm:pt>
    <dgm:pt modelId="{692BA7F3-1A20-414D-B5F8-3D760D12DF3C}" type="pres">
      <dgm:prSet presAssocID="{D9AEF07C-F2D8-4503-AE4F-C7B6FFA0E4DA}" presName="childText" presStyleLbl="conFgAcc1" presStyleIdx="0" presStyleCnt="1">
        <dgm:presLayoutVars>
          <dgm:bulletEnabled val="1"/>
        </dgm:presLayoutVars>
      </dgm:prSet>
      <dgm:spPr/>
    </dgm:pt>
  </dgm:ptLst>
  <dgm:cxnLst>
    <dgm:cxn modelId="{926FF21E-9823-48DC-A7D6-980855366481}" srcId="{FD0820B4-68AF-4DBB-A67C-8C409A19D1A6}" destId="{D9AEF07C-F2D8-4503-AE4F-C7B6FFA0E4DA}" srcOrd="0" destOrd="0" parTransId="{B9736E5B-5F6E-4CA4-8E2A-3BF673E97A2E}" sibTransId="{9B369D05-621C-47E7-831A-9CC0680EAEC4}"/>
    <dgm:cxn modelId="{EC8FF65C-B7DC-401A-A98A-D0CE4F442E6C}" type="presOf" srcId="{42EF0435-7029-457E-8B8F-4BE5D8FD0559}" destId="{692BA7F3-1A20-414D-B5F8-3D760D12DF3C}" srcOrd="0" destOrd="1" presId="urn:microsoft.com/office/officeart/2005/8/layout/list1"/>
    <dgm:cxn modelId="{95A0F160-B9E1-41E9-9CC2-A3DA52D6D87C}" srcId="{D9AEF07C-F2D8-4503-AE4F-C7B6FFA0E4DA}" destId="{42EF0435-7029-457E-8B8F-4BE5D8FD0559}" srcOrd="1" destOrd="0" parTransId="{1EE666AA-8AC8-46F2-B4F7-69EA07AE2B8E}" sibTransId="{8FAD7D50-C830-482C-A571-E0601EF04278}"/>
    <dgm:cxn modelId="{A9F73246-038C-4B1A-B2F6-089A40921F4A}" type="presOf" srcId="{21D84D04-47E7-4EE1-B87D-9FC8FD50EE50}" destId="{692BA7F3-1A20-414D-B5F8-3D760D12DF3C}" srcOrd="0" destOrd="0" presId="urn:microsoft.com/office/officeart/2005/8/layout/list1"/>
    <dgm:cxn modelId="{7CDB9755-3BDB-4F71-9A37-F155DB3E3579}" srcId="{D9AEF07C-F2D8-4503-AE4F-C7B6FFA0E4DA}" destId="{E26B86C1-6AB0-4E10-A12B-8FC9CB0FAB22}" srcOrd="2" destOrd="0" parTransId="{6DBEB6BE-F998-43EC-AF59-C4E1B29AF230}" sibTransId="{5C17C528-8E84-47AE-AFF7-F126D30FBF3F}"/>
    <dgm:cxn modelId="{088B3B86-5073-4E4F-98EB-C92202F786DA}" srcId="{D9AEF07C-F2D8-4503-AE4F-C7B6FFA0E4DA}" destId="{21D84D04-47E7-4EE1-B87D-9FC8FD50EE50}" srcOrd="0" destOrd="0" parTransId="{2117522A-0226-4AB0-81BF-6BE25465F9C7}" sibTransId="{655A16B2-4966-4D82-9856-8400363388C4}"/>
    <dgm:cxn modelId="{B036E791-3474-461C-A563-5626C55E7244}" type="presOf" srcId="{E26B86C1-6AB0-4E10-A12B-8FC9CB0FAB22}" destId="{692BA7F3-1A20-414D-B5F8-3D760D12DF3C}" srcOrd="0" destOrd="2" presId="urn:microsoft.com/office/officeart/2005/8/layout/list1"/>
    <dgm:cxn modelId="{D3219B9E-C9F3-4F07-967B-F9365CEE45FC}" type="presOf" srcId="{FD0820B4-68AF-4DBB-A67C-8C409A19D1A6}" destId="{A2391112-6270-4153-8656-3068F4F08CBA}" srcOrd="0" destOrd="0" presId="urn:microsoft.com/office/officeart/2005/8/layout/list1"/>
    <dgm:cxn modelId="{BABA2BD0-1466-46D4-A8DC-D3985DC1E344}" type="presOf" srcId="{D9AEF07C-F2D8-4503-AE4F-C7B6FFA0E4DA}" destId="{74D20DC4-754F-4817-8F31-77DF8F99241D}" srcOrd="1" destOrd="0" presId="urn:microsoft.com/office/officeart/2005/8/layout/list1"/>
    <dgm:cxn modelId="{511746DB-A5E0-4F96-8D5E-A2BFF318002D}" type="presOf" srcId="{D9AEF07C-F2D8-4503-AE4F-C7B6FFA0E4DA}" destId="{41A372C3-2AA7-4381-B88F-29FA3A593359}" srcOrd="0" destOrd="0" presId="urn:microsoft.com/office/officeart/2005/8/layout/list1"/>
    <dgm:cxn modelId="{9C16037F-575A-45ED-B731-D0F20FA7C0DD}" type="presParOf" srcId="{A2391112-6270-4153-8656-3068F4F08CBA}" destId="{3A8CE89F-50A2-4ABF-9138-C9BD2946CD0C}" srcOrd="0" destOrd="0" presId="urn:microsoft.com/office/officeart/2005/8/layout/list1"/>
    <dgm:cxn modelId="{B2B65CD1-2767-48F2-9ACA-220619282892}" type="presParOf" srcId="{3A8CE89F-50A2-4ABF-9138-C9BD2946CD0C}" destId="{41A372C3-2AA7-4381-B88F-29FA3A593359}" srcOrd="0" destOrd="0" presId="urn:microsoft.com/office/officeart/2005/8/layout/list1"/>
    <dgm:cxn modelId="{AFBC4266-CCCD-4AC0-A8CA-961B4F6B6699}" type="presParOf" srcId="{3A8CE89F-50A2-4ABF-9138-C9BD2946CD0C}" destId="{74D20DC4-754F-4817-8F31-77DF8F99241D}" srcOrd="1" destOrd="0" presId="urn:microsoft.com/office/officeart/2005/8/layout/list1"/>
    <dgm:cxn modelId="{2D4A77D9-56AF-4265-8206-0FDC51536F0B}" type="presParOf" srcId="{A2391112-6270-4153-8656-3068F4F08CBA}" destId="{9343873D-0A95-4D2B-9C48-993012C56D96}" srcOrd="1" destOrd="0" presId="urn:microsoft.com/office/officeart/2005/8/layout/list1"/>
    <dgm:cxn modelId="{8C4A625A-589B-4336-9FFB-D40FBE4E54EC}" type="presParOf" srcId="{A2391112-6270-4153-8656-3068F4F08CBA}" destId="{692BA7F3-1A20-414D-B5F8-3D760D12DF3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DCE5C-3129-4A1D-B737-545BF723625B}" type="doc">
      <dgm:prSet loTypeId="urn:microsoft.com/office/officeart/2005/8/layout/vList6" loCatId="list" qsTypeId="urn:microsoft.com/office/officeart/2005/8/quickstyle/simple2" qsCatId="simple" csTypeId="urn:microsoft.com/office/officeart/2005/8/colors/accent1_2" csCatId="accent1" phldr="1"/>
      <dgm:spPr/>
      <dgm:t>
        <a:bodyPr/>
        <a:lstStyle/>
        <a:p>
          <a:endParaRPr lang="en-US"/>
        </a:p>
      </dgm:t>
    </dgm:pt>
    <dgm:pt modelId="{C4B0CCC6-2700-4AEF-B424-AF55EF64BC22}">
      <dgm:prSet custT="1"/>
      <dgm:spPr>
        <a:solidFill>
          <a:srgbClr val="1A75BC"/>
        </a:solidFill>
      </dgm:spPr>
      <dgm:t>
        <a:bodyPr/>
        <a:lstStyle/>
        <a:p>
          <a:pPr algn="ctr"/>
          <a:r>
            <a:rPr lang="en-US" sz="2400" b="0" dirty="0">
              <a:solidFill>
                <a:schemeClr val="bg1"/>
              </a:solidFill>
            </a:rPr>
            <a:t>Acute episodes</a:t>
          </a:r>
          <a:r>
            <a:rPr lang="en-US" sz="2400" b="0" baseline="30000" dirty="0">
              <a:solidFill>
                <a:schemeClr val="bg1"/>
              </a:solidFill>
            </a:rPr>
            <a:t>1-3</a:t>
          </a:r>
          <a:endParaRPr lang="en-US" sz="2400" b="0" dirty="0">
            <a:solidFill>
              <a:schemeClr val="bg1"/>
            </a:solidFill>
          </a:endParaRPr>
        </a:p>
      </dgm:t>
    </dgm:pt>
    <dgm:pt modelId="{327ECA86-DBA3-4ED7-BDEF-A3B1ACC4C0B4}" type="parTrans" cxnId="{743409EE-6B47-4FC7-8F34-BFC53A51491B}">
      <dgm:prSet/>
      <dgm:spPr/>
      <dgm:t>
        <a:bodyPr/>
        <a:lstStyle/>
        <a:p>
          <a:endParaRPr lang="en-US"/>
        </a:p>
      </dgm:t>
    </dgm:pt>
    <dgm:pt modelId="{303F518A-3706-4C4E-8419-68621FFBB744}" type="sibTrans" cxnId="{743409EE-6B47-4FC7-8F34-BFC53A51491B}">
      <dgm:prSet/>
      <dgm:spPr/>
      <dgm:t>
        <a:bodyPr/>
        <a:lstStyle/>
        <a:p>
          <a:endParaRPr lang="en-US"/>
        </a:p>
      </dgm:t>
    </dgm:pt>
    <dgm:pt modelId="{3A5965D8-5D14-49D9-BFCC-2E4FDA858673}">
      <dgm:prSet custT="1"/>
      <dgm:spPr>
        <a:solidFill>
          <a:srgbClr val="CFD5EA"/>
        </a:solidFill>
      </dgm:spPr>
      <dgm:t>
        <a:bodyPr anchor="ctr"/>
        <a:lstStyle/>
        <a:p>
          <a:r>
            <a:rPr lang="en-US" sz="2000" dirty="0"/>
            <a:t>Spontaneous and unpredictable 
Potential long-lasting effects</a:t>
          </a:r>
        </a:p>
      </dgm:t>
    </dgm:pt>
    <dgm:pt modelId="{1A4BBFD1-0C0C-4AB1-9DED-388B18E2A515}" type="parTrans" cxnId="{1D6FBD74-20F8-4E56-8211-BA0B9AF63183}">
      <dgm:prSet/>
      <dgm:spPr/>
      <dgm:t>
        <a:bodyPr/>
        <a:lstStyle/>
        <a:p>
          <a:endParaRPr lang="en-US"/>
        </a:p>
      </dgm:t>
    </dgm:pt>
    <dgm:pt modelId="{D5050A85-AC45-4860-96C4-F7A64C18E1D5}" type="sibTrans" cxnId="{1D6FBD74-20F8-4E56-8211-BA0B9AF63183}">
      <dgm:prSet/>
      <dgm:spPr/>
      <dgm:t>
        <a:bodyPr/>
        <a:lstStyle/>
        <a:p>
          <a:endParaRPr lang="en-US"/>
        </a:p>
      </dgm:t>
    </dgm:pt>
    <dgm:pt modelId="{4959F0FC-D025-4EA0-9494-0D91FC40FBCE}">
      <dgm:prSet custT="1"/>
      <dgm:spPr>
        <a:solidFill>
          <a:srgbClr val="1A75BC"/>
        </a:solidFill>
      </dgm:spPr>
      <dgm:t>
        <a:bodyPr/>
        <a:lstStyle/>
        <a:p>
          <a:pPr algn="ctr"/>
          <a:r>
            <a:rPr lang="en-US" sz="2400" b="0" dirty="0">
              <a:solidFill>
                <a:schemeClr val="bg1"/>
              </a:solidFill>
            </a:rPr>
            <a:t>Symptom onset</a:t>
          </a:r>
          <a:r>
            <a:rPr lang="en-US" sz="2400" b="0" baseline="30000" dirty="0">
              <a:solidFill>
                <a:schemeClr val="bg1"/>
              </a:solidFill>
            </a:rPr>
            <a:t>2,4,5</a:t>
          </a:r>
          <a:endParaRPr lang="en-US" sz="2400" b="0" dirty="0">
            <a:solidFill>
              <a:schemeClr val="bg1"/>
            </a:solidFill>
          </a:endParaRPr>
        </a:p>
      </dgm:t>
    </dgm:pt>
    <dgm:pt modelId="{F38F166B-1C2C-4D82-B8BD-CD2372FEE7BF}" type="parTrans" cxnId="{8FAEFC18-D46A-4290-B82E-2AECADBA6EE3}">
      <dgm:prSet/>
      <dgm:spPr/>
      <dgm:t>
        <a:bodyPr/>
        <a:lstStyle/>
        <a:p>
          <a:endParaRPr lang="en-US"/>
        </a:p>
      </dgm:t>
    </dgm:pt>
    <dgm:pt modelId="{93D55441-5718-4403-93B3-C1C6EDFF35E8}" type="sibTrans" cxnId="{8FAEFC18-D46A-4290-B82E-2AECADBA6EE3}">
      <dgm:prSet/>
      <dgm:spPr/>
      <dgm:t>
        <a:bodyPr/>
        <a:lstStyle/>
        <a:p>
          <a:endParaRPr lang="en-US"/>
        </a:p>
      </dgm:t>
    </dgm:pt>
    <dgm:pt modelId="{DA04515F-A4A7-461D-99A5-9AE29929087D}">
      <dgm:prSet custT="1"/>
      <dgm:spPr>
        <a:solidFill>
          <a:srgbClr val="CFD5EA"/>
        </a:solidFill>
      </dgm:spPr>
      <dgm:t>
        <a:bodyPr anchor="ctr"/>
        <a:lstStyle/>
        <a:p>
          <a:r>
            <a:rPr lang="en-US" sz="1900" dirty="0"/>
            <a:t>Can begin h after birth or in adulthood
Evolving symptoms over time</a:t>
          </a:r>
        </a:p>
      </dgm:t>
    </dgm:pt>
    <dgm:pt modelId="{B552FE77-073D-45D7-83E9-FF594F0EA996}" type="parTrans" cxnId="{39025BB7-F4A5-43E3-9BDC-44E8F9DD6F21}">
      <dgm:prSet/>
      <dgm:spPr/>
      <dgm:t>
        <a:bodyPr/>
        <a:lstStyle/>
        <a:p>
          <a:endParaRPr lang="en-US"/>
        </a:p>
      </dgm:t>
    </dgm:pt>
    <dgm:pt modelId="{7919E453-2614-4CC9-B259-8511F2C62F07}" type="sibTrans" cxnId="{39025BB7-F4A5-43E3-9BDC-44E8F9DD6F21}">
      <dgm:prSet/>
      <dgm:spPr/>
      <dgm:t>
        <a:bodyPr/>
        <a:lstStyle/>
        <a:p>
          <a:endParaRPr lang="en-US"/>
        </a:p>
      </dgm:t>
    </dgm:pt>
    <dgm:pt modelId="{25DBB0F8-F8FD-41CD-9752-F8FD407996CB}">
      <dgm:prSet custT="1"/>
      <dgm:spPr>
        <a:solidFill>
          <a:srgbClr val="1A75BC"/>
        </a:solidFill>
      </dgm:spPr>
      <dgm:t>
        <a:bodyPr/>
        <a:lstStyle/>
        <a:p>
          <a:pPr algn="ctr"/>
          <a:r>
            <a:rPr lang="en-US" sz="2400" b="0" dirty="0">
              <a:solidFill>
                <a:schemeClr val="bg1"/>
              </a:solidFill>
            </a:rPr>
            <a:t>Symptom nature</a:t>
          </a:r>
        </a:p>
      </dgm:t>
    </dgm:pt>
    <dgm:pt modelId="{1F90F601-8541-48FA-891E-50989DB10DBF}" type="parTrans" cxnId="{46E4A3D7-7F58-4E44-B40E-9A9D5EEA4A9D}">
      <dgm:prSet/>
      <dgm:spPr/>
      <dgm:t>
        <a:bodyPr/>
        <a:lstStyle/>
        <a:p>
          <a:endParaRPr lang="en-US"/>
        </a:p>
      </dgm:t>
    </dgm:pt>
    <dgm:pt modelId="{C5290A75-7C39-4A92-913C-3F0C17D98CE7}" type="sibTrans" cxnId="{46E4A3D7-7F58-4E44-B40E-9A9D5EEA4A9D}">
      <dgm:prSet/>
      <dgm:spPr/>
      <dgm:t>
        <a:bodyPr/>
        <a:lstStyle/>
        <a:p>
          <a:endParaRPr lang="en-US"/>
        </a:p>
      </dgm:t>
    </dgm:pt>
    <dgm:pt modelId="{3603BD48-3435-4841-BA84-AD2177F1D9FC}">
      <dgm:prSet custT="1"/>
      <dgm:spPr>
        <a:solidFill>
          <a:srgbClr val="CFD5EA"/>
        </a:solidFill>
      </dgm:spPr>
      <dgm:t>
        <a:bodyPr anchor="ctr"/>
        <a:lstStyle/>
        <a:p>
          <a:r>
            <a:rPr lang="en-US" sz="1700" dirty="0"/>
            <a:t>Episodic, can require hospitalization or emergency care</a:t>
          </a:r>
          <a:r>
            <a:rPr lang="en-US" sz="1700" baseline="30000" dirty="0"/>
            <a:t>3,5,6</a:t>
          </a:r>
          <a:endParaRPr lang="en-US" sz="1700" dirty="0"/>
        </a:p>
      </dgm:t>
    </dgm:pt>
    <dgm:pt modelId="{C75F1EA3-E7B6-434D-B570-7531FEC08504}" type="parTrans" cxnId="{74DCFEF9-D138-4F7B-9BEE-311110D02FF4}">
      <dgm:prSet/>
      <dgm:spPr/>
      <dgm:t>
        <a:bodyPr/>
        <a:lstStyle/>
        <a:p>
          <a:endParaRPr lang="en-US"/>
        </a:p>
      </dgm:t>
    </dgm:pt>
    <dgm:pt modelId="{33FD844B-F6BD-45BD-842D-3261A455147F}" type="sibTrans" cxnId="{74DCFEF9-D138-4F7B-9BEE-311110D02FF4}">
      <dgm:prSet/>
      <dgm:spPr/>
      <dgm:t>
        <a:bodyPr/>
        <a:lstStyle/>
        <a:p>
          <a:endParaRPr lang="en-US"/>
        </a:p>
      </dgm:t>
    </dgm:pt>
    <dgm:pt modelId="{2D101969-F2CB-4C71-9035-2E8A3E1720FC}">
      <dgm:prSet custT="1"/>
      <dgm:spPr>
        <a:solidFill>
          <a:srgbClr val="CFD5EA"/>
        </a:solidFill>
      </dgm:spPr>
      <dgm:t>
        <a:bodyPr anchor="ctr"/>
        <a:lstStyle/>
        <a:p>
          <a:r>
            <a:rPr lang="en-US" sz="1700" dirty="0"/>
            <a:t>High variability, even among family members</a:t>
          </a:r>
          <a:r>
            <a:rPr lang="en-US" sz="1700" baseline="30000" dirty="0"/>
            <a:t>7</a:t>
          </a:r>
          <a:endParaRPr lang="en-US" sz="1700" dirty="0"/>
        </a:p>
      </dgm:t>
    </dgm:pt>
    <dgm:pt modelId="{34D61683-29CE-4CF1-B759-B58E1AFEE5FE}" type="parTrans" cxnId="{48AE981B-373A-476C-AC06-42C0A8528E16}">
      <dgm:prSet/>
      <dgm:spPr/>
      <dgm:t>
        <a:bodyPr/>
        <a:lstStyle/>
        <a:p>
          <a:endParaRPr lang="en-US"/>
        </a:p>
      </dgm:t>
    </dgm:pt>
    <dgm:pt modelId="{F3E5EAF7-1F9E-4D0A-B775-F8BD849D06D2}" type="sibTrans" cxnId="{48AE981B-373A-476C-AC06-42C0A8528E16}">
      <dgm:prSet/>
      <dgm:spPr/>
      <dgm:t>
        <a:bodyPr/>
        <a:lstStyle/>
        <a:p>
          <a:endParaRPr lang="en-US"/>
        </a:p>
      </dgm:t>
    </dgm:pt>
    <dgm:pt modelId="{344E3973-2BC4-4FCA-81E1-033138DB54B4}" type="pres">
      <dgm:prSet presAssocID="{3F1DCE5C-3129-4A1D-B737-545BF723625B}" presName="Name0" presStyleCnt="0">
        <dgm:presLayoutVars>
          <dgm:dir/>
          <dgm:animLvl val="lvl"/>
          <dgm:resizeHandles/>
        </dgm:presLayoutVars>
      </dgm:prSet>
      <dgm:spPr/>
    </dgm:pt>
    <dgm:pt modelId="{0FFFFD8B-0358-4A97-8806-DB70D2E757FC}" type="pres">
      <dgm:prSet presAssocID="{C4B0CCC6-2700-4AEF-B424-AF55EF64BC22}" presName="linNode" presStyleCnt="0"/>
      <dgm:spPr/>
    </dgm:pt>
    <dgm:pt modelId="{37890430-C161-4373-B472-2D6B2C917E14}" type="pres">
      <dgm:prSet presAssocID="{C4B0CCC6-2700-4AEF-B424-AF55EF64BC22}" presName="parentShp" presStyleLbl="node1" presStyleIdx="0" presStyleCnt="3">
        <dgm:presLayoutVars>
          <dgm:bulletEnabled val="1"/>
        </dgm:presLayoutVars>
      </dgm:prSet>
      <dgm:spPr/>
    </dgm:pt>
    <dgm:pt modelId="{BA23E0B9-A3FC-4FE8-9B79-C20144424A45}" type="pres">
      <dgm:prSet presAssocID="{C4B0CCC6-2700-4AEF-B424-AF55EF64BC22}" presName="childShp" presStyleLbl="bgAccFollowNode1" presStyleIdx="0" presStyleCnt="3">
        <dgm:presLayoutVars>
          <dgm:bulletEnabled val="1"/>
        </dgm:presLayoutVars>
      </dgm:prSet>
      <dgm:spPr>
        <a:prstGeom prst="round2DiagRect">
          <a:avLst/>
        </a:prstGeom>
      </dgm:spPr>
    </dgm:pt>
    <dgm:pt modelId="{1650B616-D6A5-4DA1-B4E6-1B87787A270F}" type="pres">
      <dgm:prSet presAssocID="{303F518A-3706-4C4E-8419-68621FFBB744}" presName="spacing" presStyleCnt="0"/>
      <dgm:spPr/>
    </dgm:pt>
    <dgm:pt modelId="{DBA61C4E-9056-43A4-B6F8-B706A46B8126}" type="pres">
      <dgm:prSet presAssocID="{4959F0FC-D025-4EA0-9494-0D91FC40FBCE}" presName="linNode" presStyleCnt="0"/>
      <dgm:spPr/>
    </dgm:pt>
    <dgm:pt modelId="{DEDF6F4A-59E5-4B2B-8A04-15B173AFA13B}" type="pres">
      <dgm:prSet presAssocID="{4959F0FC-D025-4EA0-9494-0D91FC40FBCE}" presName="parentShp" presStyleLbl="node1" presStyleIdx="1" presStyleCnt="3">
        <dgm:presLayoutVars>
          <dgm:bulletEnabled val="1"/>
        </dgm:presLayoutVars>
      </dgm:prSet>
      <dgm:spPr/>
    </dgm:pt>
    <dgm:pt modelId="{D2C9C539-B927-4D7D-A696-A95C3EC62562}" type="pres">
      <dgm:prSet presAssocID="{4959F0FC-D025-4EA0-9494-0D91FC40FBCE}" presName="childShp" presStyleLbl="bgAccFollowNode1" presStyleIdx="1" presStyleCnt="3">
        <dgm:presLayoutVars>
          <dgm:bulletEnabled val="1"/>
        </dgm:presLayoutVars>
      </dgm:prSet>
      <dgm:spPr>
        <a:prstGeom prst="round2DiagRect">
          <a:avLst/>
        </a:prstGeom>
      </dgm:spPr>
    </dgm:pt>
    <dgm:pt modelId="{4A6FAFFF-7D6F-4501-8132-56EDAD6987BE}" type="pres">
      <dgm:prSet presAssocID="{93D55441-5718-4403-93B3-C1C6EDFF35E8}" presName="spacing" presStyleCnt="0"/>
      <dgm:spPr/>
    </dgm:pt>
    <dgm:pt modelId="{B11BF088-9AD9-4AB5-A9FF-5DFD306D72D7}" type="pres">
      <dgm:prSet presAssocID="{25DBB0F8-F8FD-41CD-9752-F8FD407996CB}" presName="linNode" presStyleCnt="0"/>
      <dgm:spPr/>
    </dgm:pt>
    <dgm:pt modelId="{91EA804F-BD26-4FFE-B515-FDCC93BD1D1C}" type="pres">
      <dgm:prSet presAssocID="{25DBB0F8-F8FD-41CD-9752-F8FD407996CB}" presName="parentShp" presStyleLbl="node1" presStyleIdx="2" presStyleCnt="3">
        <dgm:presLayoutVars>
          <dgm:bulletEnabled val="1"/>
        </dgm:presLayoutVars>
      </dgm:prSet>
      <dgm:spPr/>
    </dgm:pt>
    <dgm:pt modelId="{E947D50D-0C64-4512-BDF5-B585CA5DE70C}" type="pres">
      <dgm:prSet presAssocID="{25DBB0F8-F8FD-41CD-9752-F8FD407996CB}" presName="childShp" presStyleLbl="bgAccFollowNode1" presStyleIdx="2" presStyleCnt="3">
        <dgm:presLayoutVars>
          <dgm:bulletEnabled val="1"/>
        </dgm:presLayoutVars>
      </dgm:prSet>
      <dgm:spPr>
        <a:prstGeom prst="round2DiagRect">
          <a:avLst/>
        </a:prstGeom>
      </dgm:spPr>
    </dgm:pt>
  </dgm:ptLst>
  <dgm:cxnLst>
    <dgm:cxn modelId="{10968315-3608-41E7-8EE8-6C24B53823F9}" type="presOf" srcId="{C4B0CCC6-2700-4AEF-B424-AF55EF64BC22}" destId="{37890430-C161-4373-B472-2D6B2C917E14}" srcOrd="0" destOrd="0" presId="urn:microsoft.com/office/officeart/2005/8/layout/vList6"/>
    <dgm:cxn modelId="{8FAEFC18-D46A-4290-B82E-2AECADBA6EE3}" srcId="{3F1DCE5C-3129-4A1D-B737-545BF723625B}" destId="{4959F0FC-D025-4EA0-9494-0D91FC40FBCE}" srcOrd="1" destOrd="0" parTransId="{F38F166B-1C2C-4D82-B8BD-CD2372FEE7BF}" sibTransId="{93D55441-5718-4403-93B3-C1C6EDFF35E8}"/>
    <dgm:cxn modelId="{34F9EA1A-9188-4314-B600-79C87B797D4D}" type="presOf" srcId="{3603BD48-3435-4841-BA84-AD2177F1D9FC}" destId="{E947D50D-0C64-4512-BDF5-B585CA5DE70C}" srcOrd="0" destOrd="0" presId="urn:microsoft.com/office/officeart/2005/8/layout/vList6"/>
    <dgm:cxn modelId="{48AE981B-373A-476C-AC06-42C0A8528E16}" srcId="{25DBB0F8-F8FD-41CD-9752-F8FD407996CB}" destId="{2D101969-F2CB-4C71-9035-2E8A3E1720FC}" srcOrd="1" destOrd="0" parTransId="{34D61683-29CE-4CF1-B759-B58E1AFEE5FE}" sibTransId="{F3E5EAF7-1F9E-4D0A-B775-F8BD849D06D2}"/>
    <dgm:cxn modelId="{1096181F-323D-4BC1-AB7F-5E0CC52BAE54}" type="presOf" srcId="{3F1DCE5C-3129-4A1D-B737-545BF723625B}" destId="{344E3973-2BC4-4FCA-81E1-033138DB54B4}" srcOrd="0" destOrd="0" presId="urn:microsoft.com/office/officeart/2005/8/layout/vList6"/>
    <dgm:cxn modelId="{A13D1F2B-608F-4C4A-9F59-FD3EEE7418E5}" type="presOf" srcId="{25DBB0F8-F8FD-41CD-9752-F8FD407996CB}" destId="{91EA804F-BD26-4FFE-B515-FDCC93BD1D1C}" srcOrd="0" destOrd="0" presId="urn:microsoft.com/office/officeart/2005/8/layout/vList6"/>
    <dgm:cxn modelId="{3448B144-AC07-4D4C-B109-577232A7D4B6}" type="presOf" srcId="{2D101969-F2CB-4C71-9035-2E8A3E1720FC}" destId="{E947D50D-0C64-4512-BDF5-B585CA5DE70C}" srcOrd="0" destOrd="1" presId="urn:microsoft.com/office/officeart/2005/8/layout/vList6"/>
    <dgm:cxn modelId="{1D6FBD74-20F8-4E56-8211-BA0B9AF63183}" srcId="{C4B0CCC6-2700-4AEF-B424-AF55EF64BC22}" destId="{3A5965D8-5D14-49D9-BFCC-2E4FDA858673}" srcOrd="0" destOrd="0" parTransId="{1A4BBFD1-0C0C-4AB1-9DED-388B18E2A515}" sibTransId="{D5050A85-AC45-4860-96C4-F7A64C18E1D5}"/>
    <dgm:cxn modelId="{63C6A6A4-F97E-4186-8B26-C7812E890F3E}" type="presOf" srcId="{4959F0FC-D025-4EA0-9494-0D91FC40FBCE}" destId="{DEDF6F4A-59E5-4B2B-8A04-15B173AFA13B}" srcOrd="0" destOrd="0" presId="urn:microsoft.com/office/officeart/2005/8/layout/vList6"/>
    <dgm:cxn modelId="{39025BB7-F4A5-43E3-9BDC-44E8F9DD6F21}" srcId="{4959F0FC-D025-4EA0-9494-0D91FC40FBCE}" destId="{DA04515F-A4A7-461D-99A5-9AE29929087D}" srcOrd="0" destOrd="0" parTransId="{B552FE77-073D-45D7-83E9-FF594F0EA996}" sibTransId="{7919E453-2614-4CC9-B259-8511F2C62F07}"/>
    <dgm:cxn modelId="{BED245C8-B1DA-45E9-8898-0805C8944DF4}" type="presOf" srcId="{DA04515F-A4A7-461D-99A5-9AE29929087D}" destId="{D2C9C539-B927-4D7D-A696-A95C3EC62562}" srcOrd="0" destOrd="0" presId="urn:microsoft.com/office/officeart/2005/8/layout/vList6"/>
    <dgm:cxn modelId="{46E4A3D7-7F58-4E44-B40E-9A9D5EEA4A9D}" srcId="{3F1DCE5C-3129-4A1D-B737-545BF723625B}" destId="{25DBB0F8-F8FD-41CD-9752-F8FD407996CB}" srcOrd="2" destOrd="0" parTransId="{1F90F601-8541-48FA-891E-50989DB10DBF}" sibTransId="{C5290A75-7C39-4A92-913C-3F0C17D98CE7}"/>
    <dgm:cxn modelId="{743409EE-6B47-4FC7-8F34-BFC53A51491B}" srcId="{3F1DCE5C-3129-4A1D-B737-545BF723625B}" destId="{C4B0CCC6-2700-4AEF-B424-AF55EF64BC22}" srcOrd="0" destOrd="0" parTransId="{327ECA86-DBA3-4ED7-BDEF-A3B1ACC4C0B4}" sibTransId="{303F518A-3706-4C4E-8419-68621FFBB744}"/>
    <dgm:cxn modelId="{324362F9-DF42-47D0-96D6-3AC37E66978F}" type="presOf" srcId="{3A5965D8-5D14-49D9-BFCC-2E4FDA858673}" destId="{BA23E0B9-A3FC-4FE8-9B79-C20144424A45}" srcOrd="0" destOrd="0" presId="urn:microsoft.com/office/officeart/2005/8/layout/vList6"/>
    <dgm:cxn modelId="{74DCFEF9-D138-4F7B-9BEE-311110D02FF4}" srcId="{25DBB0F8-F8FD-41CD-9752-F8FD407996CB}" destId="{3603BD48-3435-4841-BA84-AD2177F1D9FC}" srcOrd="0" destOrd="0" parTransId="{C75F1EA3-E7B6-434D-B570-7531FEC08504}" sibTransId="{33FD844B-F6BD-45BD-842D-3261A455147F}"/>
    <dgm:cxn modelId="{9AFEB8A9-775D-40B2-8DC0-BD591211B648}" type="presParOf" srcId="{344E3973-2BC4-4FCA-81E1-033138DB54B4}" destId="{0FFFFD8B-0358-4A97-8806-DB70D2E757FC}" srcOrd="0" destOrd="0" presId="urn:microsoft.com/office/officeart/2005/8/layout/vList6"/>
    <dgm:cxn modelId="{6C9E3017-251A-43A1-ABFE-C174FE507314}" type="presParOf" srcId="{0FFFFD8B-0358-4A97-8806-DB70D2E757FC}" destId="{37890430-C161-4373-B472-2D6B2C917E14}" srcOrd="0" destOrd="0" presId="urn:microsoft.com/office/officeart/2005/8/layout/vList6"/>
    <dgm:cxn modelId="{8E51CB5E-CAD2-462D-8048-889BD8D98661}" type="presParOf" srcId="{0FFFFD8B-0358-4A97-8806-DB70D2E757FC}" destId="{BA23E0B9-A3FC-4FE8-9B79-C20144424A45}" srcOrd="1" destOrd="0" presId="urn:microsoft.com/office/officeart/2005/8/layout/vList6"/>
    <dgm:cxn modelId="{AAC036D0-0A2A-420D-BE12-226F44DB2509}" type="presParOf" srcId="{344E3973-2BC4-4FCA-81E1-033138DB54B4}" destId="{1650B616-D6A5-4DA1-B4E6-1B87787A270F}" srcOrd="1" destOrd="0" presId="urn:microsoft.com/office/officeart/2005/8/layout/vList6"/>
    <dgm:cxn modelId="{E0BF5853-1FCE-40A6-9F4D-5EBEEEEB34E7}" type="presParOf" srcId="{344E3973-2BC4-4FCA-81E1-033138DB54B4}" destId="{DBA61C4E-9056-43A4-B6F8-B706A46B8126}" srcOrd="2" destOrd="0" presId="urn:microsoft.com/office/officeart/2005/8/layout/vList6"/>
    <dgm:cxn modelId="{22754D70-1866-4F67-9A32-175533156DB1}" type="presParOf" srcId="{DBA61C4E-9056-43A4-B6F8-B706A46B8126}" destId="{DEDF6F4A-59E5-4B2B-8A04-15B173AFA13B}" srcOrd="0" destOrd="0" presId="urn:microsoft.com/office/officeart/2005/8/layout/vList6"/>
    <dgm:cxn modelId="{660FCB23-E66E-4A76-BF68-C57DA2F106A1}" type="presParOf" srcId="{DBA61C4E-9056-43A4-B6F8-B706A46B8126}" destId="{D2C9C539-B927-4D7D-A696-A95C3EC62562}" srcOrd="1" destOrd="0" presId="urn:microsoft.com/office/officeart/2005/8/layout/vList6"/>
    <dgm:cxn modelId="{ED67BE35-21D3-4B92-8A12-CF1AB0F69960}" type="presParOf" srcId="{344E3973-2BC4-4FCA-81E1-033138DB54B4}" destId="{4A6FAFFF-7D6F-4501-8132-56EDAD6987BE}" srcOrd="3" destOrd="0" presId="urn:microsoft.com/office/officeart/2005/8/layout/vList6"/>
    <dgm:cxn modelId="{17D99985-1DA9-487C-AFBA-F616ABF8F194}" type="presParOf" srcId="{344E3973-2BC4-4FCA-81E1-033138DB54B4}" destId="{B11BF088-9AD9-4AB5-A9FF-5DFD306D72D7}" srcOrd="4" destOrd="0" presId="urn:microsoft.com/office/officeart/2005/8/layout/vList6"/>
    <dgm:cxn modelId="{D3EAF0F6-25AC-4ACD-A615-20D4C9760D4D}" type="presParOf" srcId="{B11BF088-9AD9-4AB5-A9FF-5DFD306D72D7}" destId="{91EA804F-BD26-4FFE-B515-FDCC93BD1D1C}" srcOrd="0" destOrd="0" presId="urn:microsoft.com/office/officeart/2005/8/layout/vList6"/>
    <dgm:cxn modelId="{09D15CB0-5D14-4CE6-B1C9-C4B8EE19E9E2}" type="presParOf" srcId="{B11BF088-9AD9-4AB5-A9FF-5DFD306D72D7}" destId="{E947D50D-0C64-4512-BDF5-B585CA5DE70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B5FAE2-9492-4B32-941F-128BA81473D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828898C-B053-4648-AE56-C538674095EF}">
      <dgm:prSet/>
      <dgm:spPr>
        <a:solidFill>
          <a:srgbClr val="1A75BC"/>
        </a:solidFill>
      </dgm:spPr>
      <dgm:t>
        <a:bodyPr/>
        <a:lstStyle/>
        <a:p>
          <a:r>
            <a:rPr lang="en-US" dirty="0"/>
            <a:t>Cognitive issues</a:t>
          </a:r>
        </a:p>
      </dgm:t>
    </dgm:pt>
    <dgm:pt modelId="{2680D163-B9C1-4246-B81F-713E73133468}" type="parTrans" cxnId="{56D3A72B-0C62-4DCD-ACAB-D349D42667BC}">
      <dgm:prSet/>
      <dgm:spPr/>
      <dgm:t>
        <a:bodyPr/>
        <a:lstStyle/>
        <a:p>
          <a:endParaRPr lang="en-US"/>
        </a:p>
      </dgm:t>
    </dgm:pt>
    <dgm:pt modelId="{02F83172-021E-4C73-AFD9-C6D859D391D1}" type="sibTrans" cxnId="{56D3A72B-0C62-4DCD-ACAB-D349D42667BC}">
      <dgm:prSet/>
      <dgm:spPr/>
      <dgm:t>
        <a:bodyPr/>
        <a:lstStyle/>
        <a:p>
          <a:endParaRPr lang="en-US"/>
        </a:p>
      </dgm:t>
    </dgm:pt>
    <dgm:pt modelId="{803B3C46-C5C0-4CB4-8F1D-1785C37929A0}">
      <dgm:prSet custT="1"/>
      <dgm:spPr>
        <a:solidFill>
          <a:srgbClr val="D3D9EC">
            <a:alpha val="90000"/>
          </a:srgbClr>
        </a:solidFill>
        <a:ln>
          <a:solidFill>
            <a:srgbClr val="DAECFA"/>
          </a:solidFill>
        </a:ln>
      </dgm:spPr>
      <dgm:t>
        <a:bodyPr/>
        <a:lstStyle/>
        <a:p>
          <a:r>
            <a:rPr lang="en-US" sz="1400" dirty="0"/>
            <a:t>Secondary to hypoglycemia, hypoxia, or hyperammonemia</a:t>
          </a:r>
        </a:p>
      </dgm:t>
    </dgm:pt>
    <dgm:pt modelId="{ED5F1F68-84E2-46FB-BD81-BCA6499F9C66}" type="parTrans" cxnId="{1023DF3D-8B11-424A-A2E8-75102530B402}">
      <dgm:prSet/>
      <dgm:spPr>
        <a:ln>
          <a:solidFill>
            <a:srgbClr val="D3D9EC"/>
          </a:solidFill>
        </a:ln>
      </dgm:spPr>
      <dgm:t>
        <a:bodyPr/>
        <a:lstStyle/>
        <a:p>
          <a:endParaRPr lang="en-US"/>
        </a:p>
      </dgm:t>
    </dgm:pt>
    <dgm:pt modelId="{1546DB0E-E574-44F3-90EB-6AAFBC53F050}" type="sibTrans" cxnId="{1023DF3D-8B11-424A-A2E8-75102530B402}">
      <dgm:prSet/>
      <dgm:spPr/>
      <dgm:t>
        <a:bodyPr/>
        <a:lstStyle/>
        <a:p>
          <a:endParaRPr lang="en-US"/>
        </a:p>
      </dgm:t>
    </dgm:pt>
    <dgm:pt modelId="{2FCFB04A-A6B4-40A9-827C-9835430D4774}">
      <dgm:prSet/>
      <dgm:spPr>
        <a:solidFill>
          <a:srgbClr val="1A75BC"/>
        </a:solidFill>
      </dgm:spPr>
      <dgm:t>
        <a:bodyPr/>
        <a:lstStyle/>
        <a:p>
          <a:r>
            <a:rPr lang="en-US" dirty="0"/>
            <a:t>Retinopathy*</a:t>
          </a:r>
        </a:p>
      </dgm:t>
    </dgm:pt>
    <dgm:pt modelId="{4B2E2FAD-0EB1-440A-A855-412854900F16}" type="parTrans" cxnId="{15B5EC4C-DF1D-48D4-BEB6-9029B4269FCC}">
      <dgm:prSet/>
      <dgm:spPr/>
      <dgm:t>
        <a:bodyPr/>
        <a:lstStyle/>
        <a:p>
          <a:endParaRPr lang="en-US"/>
        </a:p>
      </dgm:t>
    </dgm:pt>
    <dgm:pt modelId="{3C4728E1-CA52-44FE-84C5-5B41A0F72B40}" type="sibTrans" cxnId="{15B5EC4C-DF1D-48D4-BEB6-9029B4269FCC}">
      <dgm:prSet/>
      <dgm:spPr/>
      <dgm:t>
        <a:bodyPr/>
        <a:lstStyle/>
        <a:p>
          <a:endParaRPr lang="en-US"/>
        </a:p>
      </dgm:t>
    </dgm:pt>
    <dgm:pt modelId="{AF3C8087-C5ED-4F05-A03E-4A7A9551085F}">
      <dgm:prSet custT="1"/>
      <dgm:spPr>
        <a:solidFill>
          <a:srgbClr val="D3D9EC"/>
        </a:solidFill>
        <a:ln>
          <a:solidFill>
            <a:srgbClr val="D3D9EC"/>
          </a:solidFill>
        </a:ln>
      </dgm:spPr>
      <dgm:t>
        <a:bodyPr anchor="ctr"/>
        <a:lstStyle/>
        <a:p>
          <a:r>
            <a:rPr lang="en-US" sz="1400" dirty="0"/>
            <a:t>Decreases in color, low-light, and central vision</a:t>
          </a:r>
        </a:p>
      </dgm:t>
    </dgm:pt>
    <dgm:pt modelId="{EA6A376B-21CE-4AFC-BD15-76211FB2347D}" type="parTrans" cxnId="{4C464D64-D7A8-46F1-A445-8C41318768A1}">
      <dgm:prSet/>
      <dgm:spPr>
        <a:solidFill>
          <a:srgbClr val="D3D9EC"/>
        </a:solidFill>
        <a:ln>
          <a:solidFill>
            <a:srgbClr val="D3D9EC"/>
          </a:solidFill>
        </a:ln>
      </dgm:spPr>
      <dgm:t>
        <a:bodyPr/>
        <a:lstStyle/>
        <a:p>
          <a:endParaRPr lang="en-US"/>
        </a:p>
      </dgm:t>
    </dgm:pt>
    <dgm:pt modelId="{4A1BB2CA-01E5-471C-8196-871EC1D53B0D}" type="sibTrans" cxnId="{4C464D64-D7A8-46F1-A445-8C41318768A1}">
      <dgm:prSet/>
      <dgm:spPr/>
      <dgm:t>
        <a:bodyPr/>
        <a:lstStyle/>
        <a:p>
          <a:endParaRPr lang="en-US"/>
        </a:p>
      </dgm:t>
    </dgm:pt>
    <dgm:pt modelId="{716EC609-303D-4B93-B306-5D6C1CD956EA}">
      <dgm:prSet/>
      <dgm:spPr>
        <a:solidFill>
          <a:srgbClr val="1A75BC"/>
        </a:solidFill>
      </dgm:spPr>
      <dgm:t>
        <a:bodyPr/>
        <a:lstStyle/>
        <a:p>
          <a:r>
            <a:rPr lang="en-US" dirty="0"/>
            <a:t>Peripheral neuropathy*</a:t>
          </a:r>
        </a:p>
      </dgm:t>
    </dgm:pt>
    <dgm:pt modelId="{C20B2AF7-EFEE-4B32-9D75-C8E9F7E2EC85}" type="parTrans" cxnId="{E2E66DE1-098A-4B68-8AFD-FDCA2318D7B2}">
      <dgm:prSet/>
      <dgm:spPr/>
      <dgm:t>
        <a:bodyPr/>
        <a:lstStyle/>
        <a:p>
          <a:endParaRPr lang="en-US"/>
        </a:p>
      </dgm:t>
    </dgm:pt>
    <dgm:pt modelId="{5D5FED5A-9611-46F9-A339-CAFF1CCE3D76}" type="sibTrans" cxnId="{E2E66DE1-098A-4B68-8AFD-FDCA2318D7B2}">
      <dgm:prSet/>
      <dgm:spPr/>
      <dgm:t>
        <a:bodyPr/>
        <a:lstStyle/>
        <a:p>
          <a:endParaRPr lang="en-US"/>
        </a:p>
      </dgm:t>
    </dgm:pt>
    <dgm:pt modelId="{513BE7B2-73DA-42B6-B003-2ED69F094F20}">
      <dgm:prSet custT="1"/>
      <dgm:spPr>
        <a:solidFill>
          <a:srgbClr val="D3D9EC"/>
        </a:solidFill>
        <a:ln>
          <a:solidFill>
            <a:srgbClr val="D3D9EC"/>
          </a:solidFill>
        </a:ln>
      </dgm:spPr>
      <dgm:t>
        <a:bodyPr/>
        <a:lstStyle/>
        <a:p>
          <a:r>
            <a:rPr lang="en-US" sz="1400" b="0" i="0" dirty="0"/>
            <a:t>Weakness, numbness, and pain </a:t>
          </a:r>
          <a:endParaRPr lang="en-US" sz="1400" dirty="0"/>
        </a:p>
      </dgm:t>
    </dgm:pt>
    <dgm:pt modelId="{F56DD242-31B8-429F-BD93-6DFC6BCF5826}" type="parTrans" cxnId="{D222C51B-5C51-40D5-87D1-03B9788327AF}">
      <dgm:prSet/>
      <dgm:spPr>
        <a:solidFill>
          <a:srgbClr val="D3D9EC"/>
        </a:solidFill>
        <a:ln>
          <a:solidFill>
            <a:srgbClr val="D3D9EC"/>
          </a:solidFill>
        </a:ln>
      </dgm:spPr>
      <dgm:t>
        <a:bodyPr/>
        <a:lstStyle/>
        <a:p>
          <a:endParaRPr lang="en-US"/>
        </a:p>
      </dgm:t>
    </dgm:pt>
    <dgm:pt modelId="{283C1716-33C8-454A-AF08-811B9454AEBE}" type="sibTrans" cxnId="{D222C51B-5C51-40D5-87D1-03B9788327AF}">
      <dgm:prSet/>
      <dgm:spPr/>
      <dgm:t>
        <a:bodyPr/>
        <a:lstStyle/>
        <a:p>
          <a:endParaRPr lang="en-US"/>
        </a:p>
      </dgm:t>
    </dgm:pt>
    <dgm:pt modelId="{58D3BA89-FA89-419A-B77E-B03380617C28}">
      <dgm:prSet/>
      <dgm:spPr>
        <a:solidFill>
          <a:srgbClr val="1A75BC"/>
        </a:solidFill>
      </dgm:spPr>
      <dgm:t>
        <a:bodyPr/>
        <a:lstStyle/>
        <a:p>
          <a:r>
            <a:rPr lang="en-US" dirty="0"/>
            <a:t>Gastrointestinal symptoms</a:t>
          </a:r>
        </a:p>
      </dgm:t>
    </dgm:pt>
    <dgm:pt modelId="{352FEE95-CE8B-4282-B390-1EEE603EC35E}" type="parTrans" cxnId="{F3D1B96E-3195-46B9-A1DF-8C38FE9A7F7E}">
      <dgm:prSet/>
      <dgm:spPr/>
      <dgm:t>
        <a:bodyPr/>
        <a:lstStyle/>
        <a:p>
          <a:endParaRPr lang="en-US"/>
        </a:p>
      </dgm:t>
    </dgm:pt>
    <dgm:pt modelId="{4F620B60-860A-4349-AD9C-2CAAAADB5482}" type="sibTrans" cxnId="{F3D1B96E-3195-46B9-A1DF-8C38FE9A7F7E}">
      <dgm:prSet/>
      <dgm:spPr/>
      <dgm:t>
        <a:bodyPr/>
        <a:lstStyle/>
        <a:p>
          <a:endParaRPr lang="en-US"/>
        </a:p>
      </dgm:t>
    </dgm:pt>
    <dgm:pt modelId="{8C97D3E1-654F-44DE-8024-DD9206ABD56E}">
      <dgm:prSet custT="1"/>
      <dgm:spPr>
        <a:solidFill>
          <a:srgbClr val="D3D9EC"/>
        </a:solidFill>
        <a:ln>
          <a:solidFill>
            <a:srgbClr val="D3D9EC"/>
          </a:solidFill>
        </a:ln>
      </dgm:spPr>
      <dgm:t>
        <a:bodyPr/>
        <a:lstStyle/>
        <a:p>
          <a:r>
            <a:rPr lang="en-US" sz="1400" dirty="0"/>
            <a:t>Nausea, lack of appetite</a:t>
          </a:r>
        </a:p>
      </dgm:t>
    </dgm:pt>
    <dgm:pt modelId="{C0EED1C1-02FC-4BA0-85D9-688FFF78FBD9}" type="parTrans" cxnId="{1C04E405-F24E-44B5-ADE9-C50D71308FC3}">
      <dgm:prSet/>
      <dgm:spPr>
        <a:solidFill>
          <a:srgbClr val="D3D9EC"/>
        </a:solidFill>
        <a:ln>
          <a:solidFill>
            <a:srgbClr val="D3D9EC"/>
          </a:solidFill>
        </a:ln>
      </dgm:spPr>
      <dgm:t>
        <a:bodyPr/>
        <a:lstStyle/>
        <a:p>
          <a:endParaRPr lang="en-US"/>
        </a:p>
      </dgm:t>
    </dgm:pt>
    <dgm:pt modelId="{48007822-4BFD-436E-A2BB-F92D2CBF19E9}" type="sibTrans" cxnId="{1C04E405-F24E-44B5-ADE9-C50D71308FC3}">
      <dgm:prSet/>
      <dgm:spPr/>
      <dgm:t>
        <a:bodyPr/>
        <a:lstStyle/>
        <a:p>
          <a:endParaRPr lang="en-US"/>
        </a:p>
      </dgm:t>
    </dgm:pt>
    <dgm:pt modelId="{810BE481-0B35-424B-8287-421EB8817ADD}" type="pres">
      <dgm:prSet presAssocID="{9DB5FAE2-9492-4B32-941F-128BA81473D6}" presName="diagram" presStyleCnt="0">
        <dgm:presLayoutVars>
          <dgm:chPref val="1"/>
          <dgm:dir/>
          <dgm:animOne val="branch"/>
          <dgm:animLvl val="lvl"/>
          <dgm:resizeHandles/>
        </dgm:presLayoutVars>
      </dgm:prSet>
      <dgm:spPr/>
    </dgm:pt>
    <dgm:pt modelId="{9A2A42B4-4613-4DF6-A468-F255DA50EC66}" type="pres">
      <dgm:prSet presAssocID="{0828898C-B053-4648-AE56-C538674095EF}" presName="root" presStyleCnt="0"/>
      <dgm:spPr/>
    </dgm:pt>
    <dgm:pt modelId="{E807ECDC-4052-4575-95ED-944AE3D17124}" type="pres">
      <dgm:prSet presAssocID="{0828898C-B053-4648-AE56-C538674095EF}" presName="rootComposite" presStyleCnt="0"/>
      <dgm:spPr/>
    </dgm:pt>
    <dgm:pt modelId="{1DC18EFF-B73C-48CC-B71A-B8031F01FB94}" type="pres">
      <dgm:prSet presAssocID="{0828898C-B053-4648-AE56-C538674095EF}" presName="rootText" presStyleLbl="node1" presStyleIdx="0" presStyleCnt="4"/>
      <dgm:spPr/>
    </dgm:pt>
    <dgm:pt modelId="{83B1EC5B-D50B-4DE1-99CA-347420E14ADC}" type="pres">
      <dgm:prSet presAssocID="{0828898C-B053-4648-AE56-C538674095EF}" presName="rootConnector" presStyleLbl="node1" presStyleIdx="0" presStyleCnt="4"/>
      <dgm:spPr/>
    </dgm:pt>
    <dgm:pt modelId="{E6B05E95-B86D-4236-87E6-11B0BACB817A}" type="pres">
      <dgm:prSet presAssocID="{0828898C-B053-4648-AE56-C538674095EF}" presName="childShape" presStyleCnt="0"/>
      <dgm:spPr/>
    </dgm:pt>
    <dgm:pt modelId="{672890E7-58E3-4B7D-AA5E-D19C7BAE1B8D}" type="pres">
      <dgm:prSet presAssocID="{ED5F1F68-84E2-46FB-BD81-BCA6499F9C66}" presName="Name13" presStyleLbl="parChTrans1D2" presStyleIdx="0" presStyleCnt="4"/>
      <dgm:spPr/>
    </dgm:pt>
    <dgm:pt modelId="{50FE3A0C-CEC9-4FFC-81AB-B97C7A96822A}" type="pres">
      <dgm:prSet presAssocID="{803B3C46-C5C0-4CB4-8F1D-1785C37929A0}" presName="childText" presStyleLbl="bgAcc1" presStyleIdx="0" presStyleCnt="4" custScaleX="120137">
        <dgm:presLayoutVars>
          <dgm:bulletEnabled val="1"/>
        </dgm:presLayoutVars>
      </dgm:prSet>
      <dgm:spPr/>
    </dgm:pt>
    <dgm:pt modelId="{FB4619D0-029D-4F74-9725-1BFA49D0D088}" type="pres">
      <dgm:prSet presAssocID="{2FCFB04A-A6B4-40A9-827C-9835430D4774}" presName="root" presStyleCnt="0"/>
      <dgm:spPr/>
    </dgm:pt>
    <dgm:pt modelId="{7489FE12-2066-45AC-BB81-884F1A5A506E}" type="pres">
      <dgm:prSet presAssocID="{2FCFB04A-A6B4-40A9-827C-9835430D4774}" presName="rootComposite" presStyleCnt="0"/>
      <dgm:spPr/>
    </dgm:pt>
    <dgm:pt modelId="{33FA9A12-2B35-4CF4-8A54-9DFB1BD677B5}" type="pres">
      <dgm:prSet presAssocID="{2FCFB04A-A6B4-40A9-827C-9835430D4774}" presName="rootText" presStyleLbl="node1" presStyleIdx="1" presStyleCnt="4"/>
      <dgm:spPr/>
    </dgm:pt>
    <dgm:pt modelId="{A95BC6A9-39F8-46B1-B9F0-9AC5070F71EA}" type="pres">
      <dgm:prSet presAssocID="{2FCFB04A-A6B4-40A9-827C-9835430D4774}" presName="rootConnector" presStyleLbl="node1" presStyleIdx="1" presStyleCnt="4"/>
      <dgm:spPr/>
    </dgm:pt>
    <dgm:pt modelId="{074459AE-4DDA-481B-BD62-2FAD2A6CC30C}" type="pres">
      <dgm:prSet presAssocID="{2FCFB04A-A6B4-40A9-827C-9835430D4774}" presName="childShape" presStyleCnt="0"/>
      <dgm:spPr/>
    </dgm:pt>
    <dgm:pt modelId="{CE4EF01E-B557-4EFC-BCA2-98E7134DC39F}" type="pres">
      <dgm:prSet presAssocID="{EA6A376B-21CE-4AFC-BD15-76211FB2347D}" presName="Name13" presStyleLbl="parChTrans1D2" presStyleIdx="1" presStyleCnt="4"/>
      <dgm:spPr/>
    </dgm:pt>
    <dgm:pt modelId="{61E9AF96-7465-46DA-9BFC-9E7741E312C8}" type="pres">
      <dgm:prSet presAssocID="{AF3C8087-C5ED-4F05-A03E-4A7A9551085F}" presName="childText" presStyleLbl="bgAcc1" presStyleIdx="1" presStyleCnt="4" custScaleX="120137">
        <dgm:presLayoutVars>
          <dgm:bulletEnabled val="1"/>
        </dgm:presLayoutVars>
      </dgm:prSet>
      <dgm:spPr/>
    </dgm:pt>
    <dgm:pt modelId="{959356A9-47C4-4174-A3C1-DECE983F0EAD}" type="pres">
      <dgm:prSet presAssocID="{716EC609-303D-4B93-B306-5D6C1CD956EA}" presName="root" presStyleCnt="0"/>
      <dgm:spPr/>
    </dgm:pt>
    <dgm:pt modelId="{94BB10E7-E716-4179-9BAA-5832A57EED77}" type="pres">
      <dgm:prSet presAssocID="{716EC609-303D-4B93-B306-5D6C1CD956EA}" presName="rootComposite" presStyleCnt="0"/>
      <dgm:spPr/>
    </dgm:pt>
    <dgm:pt modelId="{BA95F30A-1A02-4810-946C-D34D373A4CEE}" type="pres">
      <dgm:prSet presAssocID="{716EC609-303D-4B93-B306-5D6C1CD956EA}" presName="rootText" presStyleLbl="node1" presStyleIdx="2" presStyleCnt="4"/>
      <dgm:spPr/>
    </dgm:pt>
    <dgm:pt modelId="{089B9C5E-6649-4F4A-936C-D5D681DE9E71}" type="pres">
      <dgm:prSet presAssocID="{716EC609-303D-4B93-B306-5D6C1CD956EA}" presName="rootConnector" presStyleLbl="node1" presStyleIdx="2" presStyleCnt="4"/>
      <dgm:spPr/>
    </dgm:pt>
    <dgm:pt modelId="{23E71986-5FB2-4EFB-BC2A-685F653B4BAF}" type="pres">
      <dgm:prSet presAssocID="{716EC609-303D-4B93-B306-5D6C1CD956EA}" presName="childShape" presStyleCnt="0"/>
      <dgm:spPr/>
    </dgm:pt>
    <dgm:pt modelId="{7BB3ED09-0CDC-44B3-96E1-D54E1314B027}" type="pres">
      <dgm:prSet presAssocID="{F56DD242-31B8-429F-BD93-6DFC6BCF5826}" presName="Name13" presStyleLbl="parChTrans1D2" presStyleIdx="2" presStyleCnt="4"/>
      <dgm:spPr/>
    </dgm:pt>
    <dgm:pt modelId="{5B654966-2BD3-4FAA-AADF-4BF80D6BCAB8}" type="pres">
      <dgm:prSet presAssocID="{513BE7B2-73DA-42B6-B003-2ED69F094F20}" presName="childText" presStyleLbl="bgAcc1" presStyleIdx="2" presStyleCnt="4" custScaleX="120137">
        <dgm:presLayoutVars>
          <dgm:bulletEnabled val="1"/>
        </dgm:presLayoutVars>
      </dgm:prSet>
      <dgm:spPr/>
    </dgm:pt>
    <dgm:pt modelId="{C6D1D465-1C4A-49DF-8D05-8B2DAB23F043}" type="pres">
      <dgm:prSet presAssocID="{58D3BA89-FA89-419A-B77E-B03380617C28}" presName="root" presStyleCnt="0"/>
      <dgm:spPr/>
    </dgm:pt>
    <dgm:pt modelId="{E76987FC-1243-473C-9FDA-CBEB85B46B08}" type="pres">
      <dgm:prSet presAssocID="{58D3BA89-FA89-419A-B77E-B03380617C28}" presName="rootComposite" presStyleCnt="0"/>
      <dgm:spPr/>
    </dgm:pt>
    <dgm:pt modelId="{CE775A27-92F4-4DA7-8B2C-16500BBBC73E}" type="pres">
      <dgm:prSet presAssocID="{58D3BA89-FA89-419A-B77E-B03380617C28}" presName="rootText" presStyleLbl="node1" presStyleIdx="3" presStyleCnt="4"/>
      <dgm:spPr/>
    </dgm:pt>
    <dgm:pt modelId="{E0BEE7F1-7618-40AC-9AB8-1DC668213B3E}" type="pres">
      <dgm:prSet presAssocID="{58D3BA89-FA89-419A-B77E-B03380617C28}" presName="rootConnector" presStyleLbl="node1" presStyleIdx="3" presStyleCnt="4"/>
      <dgm:spPr/>
    </dgm:pt>
    <dgm:pt modelId="{CF4D2A35-5E9E-4FDE-8BFE-F5C94C890222}" type="pres">
      <dgm:prSet presAssocID="{58D3BA89-FA89-419A-B77E-B03380617C28}" presName="childShape" presStyleCnt="0"/>
      <dgm:spPr/>
    </dgm:pt>
    <dgm:pt modelId="{5B71E5B5-E151-4E5C-B35B-866B3F7A4272}" type="pres">
      <dgm:prSet presAssocID="{C0EED1C1-02FC-4BA0-85D9-688FFF78FBD9}" presName="Name13" presStyleLbl="parChTrans1D2" presStyleIdx="3" presStyleCnt="4"/>
      <dgm:spPr/>
    </dgm:pt>
    <dgm:pt modelId="{E43AAD0C-6E50-4BB1-86D4-D0D07E28807D}" type="pres">
      <dgm:prSet presAssocID="{8C97D3E1-654F-44DE-8024-DD9206ABD56E}" presName="childText" presStyleLbl="bgAcc1" presStyleIdx="3" presStyleCnt="4" custScaleX="120137">
        <dgm:presLayoutVars>
          <dgm:bulletEnabled val="1"/>
        </dgm:presLayoutVars>
      </dgm:prSet>
      <dgm:spPr/>
    </dgm:pt>
  </dgm:ptLst>
  <dgm:cxnLst>
    <dgm:cxn modelId="{34091700-8BC6-4AA9-AE01-93E877B6E2BF}" type="presOf" srcId="{F56DD242-31B8-429F-BD93-6DFC6BCF5826}" destId="{7BB3ED09-0CDC-44B3-96E1-D54E1314B027}" srcOrd="0" destOrd="0" presId="urn:microsoft.com/office/officeart/2005/8/layout/hierarchy3"/>
    <dgm:cxn modelId="{9442B302-3AAF-46BF-BCE9-27A0C74F9BC7}" type="presOf" srcId="{ED5F1F68-84E2-46FB-BD81-BCA6499F9C66}" destId="{672890E7-58E3-4B7D-AA5E-D19C7BAE1B8D}" srcOrd="0" destOrd="0" presId="urn:microsoft.com/office/officeart/2005/8/layout/hierarchy3"/>
    <dgm:cxn modelId="{1C04E405-F24E-44B5-ADE9-C50D71308FC3}" srcId="{58D3BA89-FA89-419A-B77E-B03380617C28}" destId="{8C97D3E1-654F-44DE-8024-DD9206ABD56E}" srcOrd="0" destOrd="0" parTransId="{C0EED1C1-02FC-4BA0-85D9-688FFF78FBD9}" sibTransId="{48007822-4BFD-436E-A2BB-F92D2CBF19E9}"/>
    <dgm:cxn modelId="{F7A3F417-F9EF-4E4E-BC71-BE87503C5E37}" type="presOf" srcId="{9DB5FAE2-9492-4B32-941F-128BA81473D6}" destId="{810BE481-0B35-424B-8287-421EB8817ADD}" srcOrd="0" destOrd="0" presId="urn:microsoft.com/office/officeart/2005/8/layout/hierarchy3"/>
    <dgm:cxn modelId="{D222C51B-5C51-40D5-87D1-03B9788327AF}" srcId="{716EC609-303D-4B93-B306-5D6C1CD956EA}" destId="{513BE7B2-73DA-42B6-B003-2ED69F094F20}" srcOrd="0" destOrd="0" parTransId="{F56DD242-31B8-429F-BD93-6DFC6BCF5826}" sibTransId="{283C1716-33C8-454A-AF08-811B9454AEBE}"/>
    <dgm:cxn modelId="{8FD21422-B68A-4D66-BCED-98C8C3E9EB68}" type="presOf" srcId="{8C97D3E1-654F-44DE-8024-DD9206ABD56E}" destId="{E43AAD0C-6E50-4BB1-86D4-D0D07E28807D}" srcOrd="0" destOrd="0" presId="urn:microsoft.com/office/officeart/2005/8/layout/hierarchy3"/>
    <dgm:cxn modelId="{8BD4D22A-6F2E-41F2-B7C1-CA102E89A902}" type="presOf" srcId="{58D3BA89-FA89-419A-B77E-B03380617C28}" destId="{E0BEE7F1-7618-40AC-9AB8-1DC668213B3E}" srcOrd="1" destOrd="0" presId="urn:microsoft.com/office/officeart/2005/8/layout/hierarchy3"/>
    <dgm:cxn modelId="{56D3A72B-0C62-4DCD-ACAB-D349D42667BC}" srcId="{9DB5FAE2-9492-4B32-941F-128BA81473D6}" destId="{0828898C-B053-4648-AE56-C538674095EF}" srcOrd="0" destOrd="0" parTransId="{2680D163-B9C1-4246-B81F-713E73133468}" sibTransId="{02F83172-021E-4C73-AFD9-C6D859D391D1}"/>
    <dgm:cxn modelId="{C5B2BB34-485F-4B99-90EB-407825C008A6}" type="presOf" srcId="{58D3BA89-FA89-419A-B77E-B03380617C28}" destId="{CE775A27-92F4-4DA7-8B2C-16500BBBC73E}" srcOrd="0" destOrd="0" presId="urn:microsoft.com/office/officeart/2005/8/layout/hierarchy3"/>
    <dgm:cxn modelId="{3A3B563A-4B47-4C80-98E5-3AA1D30F7F41}" type="presOf" srcId="{EA6A376B-21CE-4AFC-BD15-76211FB2347D}" destId="{CE4EF01E-B557-4EFC-BCA2-98E7134DC39F}" srcOrd="0" destOrd="0" presId="urn:microsoft.com/office/officeart/2005/8/layout/hierarchy3"/>
    <dgm:cxn modelId="{414B833C-55D9-4B44-9B35-4959BFA466DE}" type="presOf" srcId="{0828898C-B053-4648-AE56-C538674095EF}" destId="{1DC18EFF-B73C-48CC-B71A-B8031F01FB94}" srcOrd="0" destOrd="0" presId="urn:microsoft.com/office/officeart/2005/8/layout/hierarchy3"/>
    <dgm:cxn modelId="{1023DF3D-8B11-424A-A2E8-75102530B402}" srcId="{0828898C-B053-4648-AE56-C538674095EF}" destId="{803B3C46-C5C0-4CB4-8F1D-1785C37929A0}" srcOrd="0" destOrd="0" parTransId="{ED5F1F68-84E2-46FB-BD81-BCA6499F9C66}" sibTransId="{1546DB0E-E574-44F3-90EB-6AAFBC53F050}"/>
    <dgm:cxn modelId="{4C464D64-D7A8-46F1-A445-8C41318768A1}" srcId="{2FCFB04A-A6B4-40A9-827C-9835430D4774}" destId="{AF3C8087-C5ED-4F05-A03E-4A7A9551085F}" srcOrd="0" destOrd="0" parTransId="{EA6A376B-21CE-4AFC-BD15-76211FB2347D}" sibTransId="{4A1BB2CA-01E5-471C-8196-871EC1D53B0D}"/>
    <dgm:cxn modelId="{7E83BA4C-71CA-411B-8B2D-B6C9D8ACC510}" type="presOf" srcId="{716EC609-303D-4B93-B306-5D6C1CD956EA}" destId="{BA95F30A-1A02-4810-946C-D34D373A4CEE}" srcOrd="0" destOrd="0" presId="urn:microsoft.com/office/officeart/2005/8/layout/hierarchy3"/>
    <dgm:cxn modelId="{15B5EC4C-DF1D-48D4-BEB6-9029B4269FCC}" srcId="{9DB5FAE2-9492-4B32-941F-128BA81473D6}" destId="{2FCFB04A-A6B4-40A9-827C-9835430D4774}" srcOrd="1" destOrd="0" parTransId="{4B2E2FAD-0EB1-440A-A855-412854900F16}" sibTransId="{3C4728E1-CA52-44FE-84C5-5B41A0F72B40}"/>
    <dgm:cxn modelId="{F3D1B96E-3195-46B9-A1DF-8C38FE9A7F7E}" srcId="{9DB5FAE2-9492-4B32-941F-128BA81473D6}" destId="{58D3BA89-FA89-419A-B77E-B03380617C28}" srcOrd="3" destOrd="0" parTransId="{352FEE95-CE8B-4282-B390-1EEE603EC35E}" sibTransId="{4F620B60-860A-4349-AD9C-2CAAAADB5482}"/>
    <dgm:cxn modelId="{E6715579-0D73-4D44-A6D2-06524A104F65}" type="presOf" srcId="{2FCFB04A-A6B4-40A9-827C-9835430D4774}" destId="{A95BC6A9-39F8-46B1-B9F0-9AC5070F71EA}" srcOrd="1" destOrd="0" presId="urn:microsoft.com/office/officeart/2005/8/layout/hierarchy3"/>
    <dgm:cxn modelId="{DAC3C096-E731-4893-A25C-39E82EBF39E3}" type="presOf" srcId="{513BE7B2-73DA-42B6-B003-2ED69F094F20}" destId="{5B654966-2BD3-4FAA-AADF-4BF80D6BCAB8}" srcOrd="0" destOrd="0" presId="urn:microsoft.com/office/officeart/2005/8/layout/hierarchy3"/>
    <dgm:cxn modelId="{0474FC9E-EE3C-4DF5-BB1C-0E33C4158FDF}" type="presOf" srcId="{C0EED1C1-02FC-4BA0-85D9-688FFF78FBD9}" destId="{5B71E5B5-E151-4E5C-B35B-866B3F7A4272}" srcOrd="0" destOrd="0" presId="urn:microsoft.com/office/officeart/2005/8/layout/hierarchy3"/>
    <dgm:cxn modelId="{93BF4CB8-E9E2-4678-806B-DDEFE1A7219D}" type="presOf" srcId="{0828898C-B053-4648-AE56-C538674095EF}" destId="{83B1EC5B-D50B-4DE1-99CA-347420E14ADC}" srcOrd="1" destOrd="0" presId="urn:microsoft.com/office/officeart/2005/8/layout/hierarchy3"/>
    <dgm:cxn modelId="{A9B813BE-531B-4F03-89A3-F2D51EEF14FF}" type="presOf" srcId="{AF3C8087-C5ED-4F05-A03E-4A7A9551085F}" destId="{61E9AF96-7465-46DA-9BFC-9E7741E312C8}" srcOrd="0" destOrd="0" presId="urn:microsoft.com/office/officeart/2005/8/layout/hierarchy3"/>
    <dgm:cxn modelId="{7D8D2DBF-6449-4DDE-8DF4-F907310CD9D5}" type="presOf" srcId="{2FCFB04A-A6B4-40A9-827C-9835430D4774}" destId="{33FA9A12-2B35-4CF4-8A54-9DFB1BD677B5}" srcOrd="0" destOrd="0" presId="urn:microsoft.com/office/officeart/2005/8/layout/hierarchy3"/>
    <dgm:cxn modelId="{63B244BF-1552-44CD-9045-BFE56EEB9463}" type="presOf" srcId="{803B3C46-C5C0-4CB4-8F1D-1785C37929A0}" destId="{50FE3A0C-CEC9-4FFC-81AB-B97C7A96822A}" srcOrd="0" destOrd="0" presId="urn:microsoft.com/office/officeart/2005/8/layout/hierarchy3"/>
    <dgm:cxn modelId="{66F238C7-0DAB-4941-92C0-197DC2B3C415}" type="presOf" srcId="{716EC609-303D-4B93-B306-5D6C1CD956EA}" destId="{089B9C5E-6649-4F4A-936C-D5D681DE9E71}" srcOrd="1" destOrd="0" presId="urn:microsoft.com/office/officeart/2005/8/layout/hierarchy3"/>
    <dgm:cxn modelId="{E2E66DE1-098A-4B68-8AFD-FDCA2318D7B2}" srcId="{9DB5FAE2-9492-4B32-941F-128BA81473D6}" destId="{716EC609-303D-4B93-B306-5D6C1CD956EA}" srcOrd="2" destOrd="0" parTransId="{C20B2AF7-EFEE-4B32-9D75-C8E9F7E2EC85}" sibTransId="{5D5FED5A-9611-46F9-A339-CAFF1CCE3D76}"/>
    <dgm:cxn modelId="{B8E99C39-1702-4E9E-A0BD-ECB43BDCAE9B}" type="presParOf" srcId="{810BE481-0B35-424B-8287-421EB8817ADD}" destId="{9A2A42B4-4613-4DF6-A468-F255DA50EC66}" srcOrd="0" destOrd="0" presId="urn:microsoft.com/office/officeart/2005/8/layout/hierarchy3"/>
    <dgm:cxn modelId="{4C6B074D-7C9A-4528-AF89-C2D1BFA92AF3}" type="presParOf" srcId="{9A2A42B4-4613-4DF6-A468-F255DA50EC66}" destId="{E807ECDC-4052-4575-95ED-944AE3D17124}" srcOrd="0" destOrd="0" presId="urn:microsoft.com/office/officeart/2005/8/layout/hierarchy3"/>
    <dgm:cxn modelId="{E153B953-8FBA-41D7-86D3-299762326A19}" type="presParOf" srcId="{E807ECDC-4052-4575-95ED-944AE3D17124}" destId="{1DC18EFF-B73C-48CC-B71A-B8031F01FB94}" srcOrd="0" destOrd="0" presId="urn:microsoft.com/office/officeart/2005/8/layout/hierarchy3"/>
    <dgm:cxn modelId="{6D8A55A2-760C-48B6-86FE-39E0978689BB}" type="presParOf" srcId="{E807ECDC-4052-4575-95ED-944AE3D17124}" destId="{83B1EC5B-D50B-4DE1-99CA-347420E14ADC}" srcOrd="1" destOrd="0" presId="urn:microsoft.com/office/officeart/2005/8/layout/hierarchy3"/>
    <dgm:cxn modelId="{74DD9675-203E-450C-9623-7133C2427345}" type="presParOf" srcId="{9A2A42B4-4613-4DF6-A468-F255DA50EC66}" destId="{E6B05E95-B86D-4236-87E6-11B0BACB817A}" srcOrd="1" destOrd="0" presId="urn:microsoft.com/office/officeart/2005/8/layout/hierarchy3"/>
    <dgm:cxn modelId="{BF3EAE0E-31C8-4C8D-9AA1-E3EFBB699543}" type="presParOf" srcId="{E6B05E95-B86D-4236-87E6-11B0BACB817A}" destId="{672890E7-58E3-4B7D-AA5E-D19C7BAE1B8D}" srcOrd="0" destOrd="0" presId="urn:microsoft.com/office/officeart/2005/8/layout/hierarchy3"/>
    <dgm:cxn modelId="{40F664A5-5713-4FA0-9145-29DE405DDA7E}" type="presParOf" srcId="{E6B05E95-B86D-4236-87E6-11B0BACB817A}" destId="{50FE3A0C-CEC9-4FFC-81AB-B97C7A96822A}" srcOrd="1" destOrd="0" presId="urn:microsoft.com/office/officeart/2005/8/layout/hierarchy3"/>
    <dgm:cxn modelId="{FEA41ADE-4423-4FE2-99C1-9419AA0FED39}" type="presParOf" srcId="{810BE481-0B35-424B-8287-421EB8817ADD}" destId="{FB4619D0-029D-4F74-9725-1BFA49D0D088}" srcOrd="1" destOrd="0" presId="urn:microsoft.com/office/officeart/2005/8/layout/hierarchy3"/>
    <dgm:cxn modelId="{E2CB3701-1A8F-4C44-BF4E-6EE56C8CF6D8}" type="presParOf" srcId="{FB4619D0-029D-4F74-9725-1BFA49D0D088}" destId="{7489FE12-2066-45AC-BB81-884F1A5A506E}" srcOrd="0" destOrd="0" presId="urn:microsoft.com/office/officeart/2005/8/layout/hierarchy3"/>
    <dgm:cxn modelId="{B11779AD-A8EE-4ADD-AB82-746108A7F8CE}" type="presParOf" srcId="{7489FE12-2066-45AC-BB81-884F1A5A506E}" destId="{33FA9A12-2B35-4CF4-8A54-9DFB1BD677B5}" srcOrd="0" destOrd="0" presId="urn:microsoft.com/office/officeart/2005/8/layout/hierarchy3"/>
    <dgm:cxn modelId="{826026A3-BBC4-4261-B9AE-CAEBAC1BBC3C}" type="presParOf" srcId="{7489FE12-2066-45AC-BB81-884F1A5A506E}" destId="{A95BC6A9-39F8-46B1-B9F0-9AC5070F71EA}" srcOrd="1" destOrd="0" presId="urn:microsoft.com/office/officeart/2005/8/layout/hierarchy3"/>
    <dgm:cxn modelId="{8044FA4E-D7AB-44EC-BE04-ECBC301BC96B}" type="presParOf" srcId="{FB4619D0-029D-4F74-9725-1BFA49D0D088}" destId="{074459AE-4DDA-481B-BD62-2FAD2A6CC30C}" srcOrd="1" destOrd="0" presId="urn:microsoft.com/office/officeart/2005/8/layout/hierarchy3"/>
    <dgm:cxn modelId="{1D8668A9-7514-44C9-B777-775A04C2D332}" type="presParOf" srcId="{074459AE-4DDA-481B-BD62-2FAD2A6CC30C}" destId="{CE4EF01E-B557-4EFC-BCA2-98E7134DC39F}" srcOrd="0" destOrd="0" presId="urn:microsoft.com/office/officeart/2005/8/layout/hierarchy3"/>
    <dgm:cxn modelId="{2B391DBA-22EB-4182-95F3-34232A0487F5}" type="presParOf" srcId="{074459AE-4DDA-481B-BD62-2FAD2A6CC30C}" destId="{61E9AF96-7465-46DA-9BFC-9E7741E312C8}" srcOrd="1" destOrd="0" presId="urn:microsoft.com/office/officeart/2005/8/layout/hierarchy3"/>
    <dgm:cxn modelId="{448BB808-96A7-4457-9E85-330D612CC5A1}" type="presParOf" srcId="{810BE481-0B35-424B-8287-421EB8817ADD}" destId="{959356A9-47C4-4174-A3C1-DECE983F0EAD}" srcOrd="2" destOrd="0" presId="urn:microsoft.com/office/officeart/2005/8/layout/hierarchy3"/>
    <dgm:cxn modelId="{1AA6DCC5-E85A-4D35-8B31-A848E95ABB17}" type="presParOf" srcId="{959356A9-47C4-4174-A3C1-DECE983F0EAD}" destId="{94BB10E7-E716-4179-9BAA-5832A57EED77}" srcOrd="0" destOrd="0" presId="urn:microsoft.com/office/officeart/2005/8/layout/hierarchy3"/>
    <dgm:cxn modelId="{48D5BFC9-A405-4F2A-A6C0-72AAA2FA9973}" type="presParOf" srcId="{94BB10E7-E716-4179-9BAA-5832A57EED77}" destId="{BA95F30A-1A02-4810-946C-D34D373A4CEE}" srcOrd="0" destOrd="0" presId="urn:microsoft.com/office/officeart/2005/8/layout/hierarchy3"/>
    <dgm:cxn modelId="{6545557B-2A2C-4BD2-9240-144FD45CB3A0}" type="presParOf" srcId="{94BB10E7-E716-4179-9BAA-5832A57EED77}" destId="{089B9C5E-6649-4F4A-936C-D5D681DE9E71}" srcOrd="1" destOrd="0" presId="urn:microsoft.com/office/officeart/2005/8/layout/hierarchy3"/>
    <dgm:cxn modelId="{29422CD0-351C-4690-91B6-C84A5C98FF3F}" type="presParOf" srcId="{959356A9-47C4-4174-A3C1-DECE983F0EAD}" destId="{23E71986-5FB2-4EFB-BC2A-685F653B4BAF}" srcOrd="1" destOrd="0" presId="urn:microsoft.com/office/officeart/2005/8/layout/hierarchy3"/>
    <dgm:cxn modelId="{F7EF6297-756E-40A6-B605-23247C24E18B}" type="presParOf" srcId="{23E71986-5FB2-4EFB-BC2A-685F653B4BAF}" destId="{7BB3ED09-0CDC-44B3-96E1-D54E1314B027}" srcOrd="0" destOrd="0" presId="urn:microsoft.com/office/officeart/2005/8/layout/hierarchy3"/>
    <dgm:cxn modelId="{10A0E29F-0191-46DC-8E9D-98514C351686}" type="presParOf" srcId="{23E71986-5FB2-4EFB-BC2A-685F653B4BAF}" destId="{5B654966-2BD3-4FAA-AADF-4BF80D6BCAB8}" srcOrd="1" destOrd="0" presId="urn:microsoft.com/office/officeart/2005/8/layout/hierarchy3"/>
    <dgm:cxn modelId="{55755305-1011-4C3F-9D05-B6ACAB7F4108}" type="presParOf" srcId="{810BE481-0B35-424B-8287-421EB8817ADD}" destId="{C6D1D465-1C4A-49DF-8D05-8B2DAB23F043}" srcOrd="3" destOrd="0" presId="urn:microsoft.com/office/officeart/2005/8/layout/hierarchy3"/>
    <dgm:cxn modelId="{DB34112B-1199-45F4-BBC1-96AEBDB6AF03}" type="presParOf" srcId="{C6D1D465-1C4A-49DF-8D05-8B2DAB23F043}" destId="{E76987FC-1243-473C-9FDA-CBEB85B46B08}" srcOrd="0" destOrd="0" presId="urn:microsoft.com/office/officeart/2005/8/layout/hierarchy3"/>
    <dgm:cxn modelId="{58169B32-A1F9-46BA-AD02-3211DA543DD1}" type="presParOf" srcId="{E76987FC-1243-473C-9FDA-CBEB85B46B08}" destId="{CE775A27-92F4-4DA7-8B2C-16500BBBC73E}" srcOrd="0" destOrd="0" presId="urn:microsoft.com/office/officeart/2005/8/layout/hierarchy3"/>
    <dgm:cxn modelId="{CF96A70C-A9F5-4A41-9119-659F29E58756}" type="presParOf" srcId="{E76987FC-1243-473C-9FDA-CBEB85B46B08}" destId="{E0BEE7F1-7618-40AC-9AB8-1DC668213B3E}" srcOrd="1" destOrd="0" presId="urn:microsoft.com/office/officeart/2005/8/layout/hierarchy3"/>
    <dgm:cxn modelId="{B18AD9DE-5B15-4B13-B845-E45AE31C8AFF}" type="presParOf" srcId="{C6D1D465-1C4A-49DF-8D05-8B2DAB23F043}" destId="{CF4D2A35-5E9E-4FDE-8BFE-F5C94C890222}" srcOrd="1" destOrd="0" presId="urn:microsoft.com/office/officeart/2005/8/layout/hierarchy3"/>
    <dgm:cxn modelId="{B7BBD743-FD38-4248-ABB7-99EB9CA509CA}" type="presParOf" srcId="{CF4D2A35-5E9E-4FDE-8BFE-F5C94C890222}" destId="{5B71E5B5-E151-4E5C-B35B-866B3F7A4272}" srcOrd="0" destOrd="0" presId="urn:microsoft.com/office/officeart/2005/8/layout/hierarchy3"/>
    <dgm:cxn modelId="{4F4E5175-0087-43BB-ACC9-8E7A598C0FBF}" type="presParOf" srcId="{CF4D2A35-5E9E-4FDE-8BFE-F5C94C890222}" destId="{E43AAD0C-6E50-4BB1-86D4-D0D07E28807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357343-5214-4E10-A507-12F243CF3B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245A0F-B87B-44BF-A029-52328B0CA344}">
      <dgm:prSet custT="1"/>
      <dgm:spPr>
        <a:solidFill>
          <a:srgbClr val="1A75BC"/>
        </a:solidFill>
      </dgm:spPr>
      <dgm:t>
        <a:bodyPr/>
        <a:lstStyle/>
        <a:p>
          <a:pPr algn="ctr"/>
          <a:r>
            <a:rPr lang="en-US" sz="4000" dirty="0"/>
            <a:t>Dietary Modifications</a:t>
          </a:r>
        </a:p>
      </dgm:t>
    </dgm:pt>
    <dgm:pt modelId="{C066FF08-CFDE-4121-9F40-11AA480A8682}" type="parTrans" cxnId="{7EDAFB0F-0391-40B0-9CE0-9421A48F65C2}">
      <dgm:prSet/>
      <dgm:spPr/>
      <dgm:t>
        <a:bodyPr/>
        <a:lstStyle/>
        <a:p>
          <a:endParaRPr lang="en-US"/>
        </a:p>
      </dgm:t>
    </dgm:pt>
    <dgm:pt modelId="{361A65F5-EC0B-4C7E-AF70-CE4851E558A7}" type="sibTrans" cxnId="{7EDAFB0F-0391-40B0-9CE0-9421A48F65C2}">
      <dgm:prSet/>
      <dgm:spPr/>
      <dgm:t>
        <a:bodyPr/>
        <a:lstStyle/>
        <a:p>
          <a:endParaRPr lang="en-US"/>
        </a:p>
      </dgm:t>
    </dgm:pt>
    <dgm:pt modelId="{D997509C-B4E9-4CF6-B1C4-327973A1B09D}">
      <dgm:prSet custT="1"/>
      <dgm:spPr>
        <a:solidFill>
          <a:srgbClr val="1A75BC"/>
        </a:solidFill>
      </dgm:spPr>
      <dgm:t>
        <a:bodyPr/>
        <a:lstStyle/>
        <a:p>
          <a:pPr algn="ctr"/>
          <a:r>
            <a:rPr lang="en-US" sz="4000" dirty="0"/>
            <a:t>MCT Supplementation</a:t>
          </a:r>
        </a:p>
      </dgm:t>
    </dgm:pt>
    <dgm:pt modelId="{F3263B3C-3945-48B6-B8D4-B26D62C3EC09}" type="parTrans" cxnId="{3A89FC47-5290-4451-9640-F7D5879D21C8}">
      <dgm:prSet/>
      <dgm:spPr/>
      <dgm:t>
        <a:bodyPr/>
        <a:lstStyle/>
        <a:p>
          <a:endParaRPr lang="en-US"/>
        </a:p>
      </dgm:t>
    </dgm:pt>
    <dgm:pt modelId="{9F35A84C-AAA9-4161-8FBD-999DA3AF0905}" type="sibTrans" cxnId="{3A89FC47-5290-4451-9640-F7D5879D21C8}">
      <dgm:prSet/>
      <dgm:spPr/>
      <dgm:t>
        <a:bodyPr/>
        <a:lstStyle/>
        <a:p>
          <a:endParaRPr lang="en-US"/>
        </a:p>
      </dgm:t>
    </dgm:pt>
    <dgm:pt modelId="{CAD93E4D-0C81-4121-A464-51E669491BCD}" type="pres">
      <dgm:prSet presAssocID="{A4357343-5214-4E10-A507-12F243CF3BCF}" presName="linear" presStyleCnt="0">
        <dgm:presLayoutVars>
          <dgm:animLvl val="lvl"/>
          <dgm:resizeHandles val="exact"/>
        </dgm:presLayoutVars>
      </dgm:prSet>
      <dgm:spPr/>
    </dgm:pt>
    <dgm:pt modelId="{D0E0ABF6-76D4-4FAB-A98C-9C7E196FD932}" type="pres">
      <dgm:prSet presAssocID="{F6245A0F-B87B-44BF-A029-52328B0CA344}" presName="parentText" presStyleLbl="node1" presStyleIdx="0" presStyleCnt="2" custLinFactNeighborX="3191" custLinFactNeighborY="-3949">
        <dgm:presLayoutVars>
          <dgm:chMax val="0"/>
          <dgm:bulletEnabled val="1"/>
        </dgm:presLayoutVars>
      </dgm:prSet>
      <dgm:spPr/>
    </dgm:pt>
    <dgm:pt modelId="{BC59EC3A-09B3-4CE9-8061-9A8AE7DB2646}" type="pres">
      <dgm:prSet presAssocID="{361A65F5-EC0B-4C7E-AF70-CE4851E558A7}" presName="spacer" presStyleCnt="0"/>
      <dgm:spPr/>
    </dgm:pt>
    <dgm:pt modelId="{41F1AF1C-2CCD-4225-A886-CEEF71B7112C}" type="pres">
      <dgm:prSet presAssocID="{D997509C-B4E9-4CF6-B1C4-327973A1B09D}" presName="parentText" presStyleLbl="node1" presStyleIdx="1" presStyleCnt="2">
        <dgm:presLayoutVars>
          <dgm:chMax val="0"/>
          <dgm:bulletEnabled val="1"/>
        </dgm:presLayoutVars>
      </dgm:prSet>
      <dgm:spPr/>
    </dgm:pt>
  </dgm:ptLst>
  <dgm:cxnLst>
    <dgm:cxn modelId="{50322E02-DD0B-42AD-A462-245A614462C9}" type="presOf" srcId="{A4357343-5214-4E10-A507-12F243CF3BCF}" destId="{CAD93E4D-0C81-4121-A464-51E669491BCD}" srcOrd="0" destOrd="0" presId="urn:microsoft.com/office/officeart/2005/8/layout/vList2"/>
    <dgm:cxn modelId="{06976C07-7496-44E0-BD4F-EB2B57AF2CB8}" type="presOf" srcId="{F6245A0F-B87B-44BF-A029-52328B0CA344}" destId="{D0E0ABF6-76D4-4FAB-A98C-9C7E196FD932}" srcOrd="0" destOrd="0" presId="urn:microsoft.com/office/officeart/2005/8/layout/vList2"/>
    <dgm:cxn modelId="{7EDAFB0F-0391-40B0-9CE0-9421A48F65C2}" srcId="{A4357343-5214-4E10-A507-12F243CF3BCF}" destId="{F6245A0F-B87B-44BF-A029-52328B0CA344}" srcOrd="0" destOrd="0" parTransId="{C066FF08-CFDE-4121-9F40-11AA480A8682}" sibTransId="{361A65F5-EC0B-4C7E-AF70-CE4851E558A7}"/>
    <dgm:cxn modelId="{3A89FC47-5290-4451-9640-F7D5879D21C8}" srcId="{A4357343-5214-4E10-A507-12F243CF3BCF}" destId="{D997509C-B4E9-4CF6-B1C4-327973A1B09D}" srcOrd="1" destOrd="0" parTransId="{F3263B3C-3945-48B6-B8D4-B26D62C3EC09}" sibTransId="{9F35A84C-AAA9-4161-8FBD-999DA3AF0905}"/>
    <dgm:cxn modelId="{D9311C4A-8241-492D-BB7C-CE299DBCC901}" type="presOf" srcId="{D997509C-B4E9-4CF6-B1C4-327973A1B09D}" destId="{41F1AF1C-2CCD-4225-A886-CEEF71B7112C}" srcOrd="0" destOrd="0" presId="urn:microsoft.com/office/officeart/2005/8/layout/vList2"/>
    <dgm:cxn modelId="{71C9A0A7-E3E9-48A5-8EB4-5F36A0DCE382}" type="presParOf" srcId="{CAD93E4D-0C81-4121-A464-51E669491BCD}" destId="{D0E0ABF6-76D4-4FAB-A98C-9C7E196FD932}" srcOrd="0" destOrd="0" presId="urn:microsoft.com/office/officeart/2005/8/layout/vList2"/>
    <dgm:cxn modelId="{1847967C-C953-409E-9BEB-00CC1F5B0A63}" type="presParOf" srcId="{CAD93E4D-0C81-4121-A464-51E669491BCD}" destId="{BC59EC3A-09B3-4CE9-8061-9A8AE7DB2646}" srcOrd="1" destOrd="0" presId="urn:microsoft.com/office/officeart/2005/8/layout/vList2"/>
    <dgm:cxn modelId="{60BA3229-0375-4FBB-A800-44B9A4A4FC5F}" type="presParOf" srcId="{CAD93E4D-0C81-4121-A464-51E669491BCD}" destId="{41F1AF1C-2CCD-4225-A886-CEEF71B711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12479A-A496-4B4E-906F-18BB89F0D0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8BD1F1E-BB63-4FCE-9955-19EC95B28CCB}">
      <dgm:prSet custT="1"/>
      <dgm:spPr>
        <a:solidFill>
          <a:srgbClr val="1A75BC"/>
        </a:solidFill>
      </dgm:spPr>
      <dgm:t>
        <a:bodyPr/>
        <a:lstStyle/>
        <a:p>
          <a:pPr algn="l"/>
          <a:r>
            <a:rPr lang="en-US" sz="2800" dirty="0"/>
            <a:t>Dietary modifications</a:t>
          </a:r>
        </a:p>
      </dgm:t>
    </dgm:pt>
    <dgm:pt modelId="{F4BEFCA2-8326-4C2A-AC7D-89FCE6D19975}" type="parTrans" cxnId="{1C4A6C4C-8CF6-4EB5-BEF1-EC70DBD7311D}">
      <dgm:prSet/>
      <dgm:spPr/>
      <dgm:t>
        <a:bodyPr/>
        <a:lstStyle/>
        <a:p>
          <a:endParaRPr lang="en-US"/>
        </a:p>
      </dgm:t>
    </dgm:pt>
    <dgm:pt modelId="{544B7292-959F-4EB3-B2E4-F5095A6EB4F4}" type="sibTrans" cxnId="{1C4A6C4C-8CF6-4EB5-BEF1-EC70DBD7311D}">
      <dgm:prSet/>
      <dgm:spPr/>
      <dgm:t>
        <a:bodyPr/>
        <a:lstStyle/>
        <a:p>
          <a:endParaRPr lang="en-US"/>
        </a:p>
      </dgm:t>
    </dgm:pt>
    <dgm:pt modelId="{EB4FDE90-2DFE-4F3B-BD37-D60A2F1DFB73}">
      <dgm:prSet custT="1"/>
      <dgm:spPr>
        <a:solidFill>
          <a:srgbClr val="D3D9EC">
            <a:alpha val="90000"/>
          </a:srgbClr>
        </a:solidFill>
        <a:ln>
          <a:solidFill>
            <a:srgbClr val="D3D9EC"/>
          </a:solidFill>
        </a:ln>
      </dgm:spPr>
      <dgm:t>
        <a:bodyPr/>
        <a:lstStyle/>
        <a:p>
          <a:pPr algn="l">
            <a:buFont typeface="Arial" panose="020B0604020202020204" pitchFamily="34" charset="0"/>
            <a:buChar char="•"/>
          </a:pPr>
          <a:r>
            <a:rPr lang="en-US" sz="1800" dirty="0"/>
            <a:t>Prevent prolonged fasting to reduce the risk of metabolic crises</a:t>
          </a:r>
          <a:r>
            <a:rPr lang="en-US" sz="1800" baseline="30000" dirty="0"/>
            <a:t>1</a:t>
          </a:r>
          <a:endParaRPr lang="en-US" sz="1800" dirty="0"/>
        </a:p>
      </dgm:t>
    </dgm:pt>
    <dgm:pt modelId="{24D9324D-1826-44C3-A2F9-50FFEE37F032}" type="parTrans" cxnId="{9F0A602C-1BB7-4B2E-BEB4-59E4C317F2EC}">
      <dgm:prSet/>
      <dgm:spPr/>
      <dgm:t>
        <a:bodyPr/>
        <a:lstStyle/>
        <a:p>
          <a:endParaRPr lang="en-US"/>
        </a:p>
      </dgm:t>
    </dgm:pt>
    <dgm:pt modelId="{F8490A4E-3CA7-4D88-ACFB-D87D30E2AC7C}" type="sibTrans" cxnId="{9F0A602C-1BB7-4B2E-BEB4-59E4C317F2EC}">
      <dgm:prSet/>
      <dgm:spPr/>
      <dgm:t>
        <a:bodyPr/>
        <a:lstStyle/>
        <a:p>
          <a:endParaRPr lang="en-US"/>
        </a:p>
      </dgm:t>
    </dgm:pt>
    <dgm:pt modelId="{A0997FE6-275D-4F11-8DF5-96FCD4B4DEF4}">
      <dgm:prSet custT="1"/>
      <dgm:spPr>
        <a:solidFill>
          <a:srgbClr val="D3D9EC">
            <a:alpha val="90000"/>
          </a:srgbClr>
        </a:solidFill>
        <a:ln>
          <a:solidFill>
            <a:srgbClr val="D3D9EC"/>
          </a:solidFill>
        </a:ln>
      </dgm:spPr>
      <dgm:t>
        <a:bodyPr/>
        <a:lstStyle/>
        <a:p>
          <a:pPr algn="l">
            <a:buFont typeface="Arial" panose="020B0604020202020204" pitchFamily="34" charset="0"/>
            <a:buChar char="•"/>
          </a:pPr>
          <a:r>
            <a:rPr lang="en-US" sz="1800" dirty="0"/>
            <a:t>Limit long-chain fats to 10%–35% of total energy intake, depending on disease severity</a:t>
          </a:r>
          <a:r>
            <a:rPr lang="en-US" sz="1800" baseline="30000" dirty="0"/>
            <a:t>2</a:t>
          </a:r>
          <a:endParaRPr lang="en-US" sz="1800" dirty="0"/>
        </a:p>
      </dgm:t>
    </dgm:pt>
    <dgm:pt modelId="{F3747AC0-3687-4084-BED2-990D3CA5A442}" type="parTrans" cxnId="{F9ADA32C-D055-472E-929C-EDB438A17887}">
      <dgm:prSet/>
      <dgm:spPr/>
      <dgm:t>
        <a:bodyPr/>
        <a:lstStyle/>
        <a:p>
          <a:endParaRPr lang="en-US"/>
        </a:p>
      </dgm:t>
    </dgm:pt>
    <dgm:pt modelId="{90308513-3B38-4435-99FE-DC495E281672}" type="sibTrans" cxnId="{F9ADA32C-D055-472E-929C-EDB438A17887}">
      <dgm:prSet/>
      <dgm:spPr/>
      <dgm:t>
        <a:bodyPr/>
        <a:lstStyle/>
        <a:p>
          <a:endParaRPr lang="en-US"/>
        </a:p>
      </dgm:t>
    </dgm:pt>
    <dgm:pt modelId="{35B0ACE1-8D28-48EC-8F65-2809180494D7}">
      <dgm:prSet custT="1"/>
      <dgm:spPr>
        <a:solidFill>
          <a:srgbClr val="D3D9EC">
            <a:alpha val="90000"/>
          </a:srgbClr>
        </a:solidFill>
        <a:ln>
          <a:solidFill>
            <a:srgbClr val="D3D9EC"/>
          </a:solidFill>
        </a:ln>
      </dgm:spPr>
      <dgm:t>
        <a:bodyPr/>
        <a:lstStyle/>
        <a:p>
          <a:pPr algn="l">
            <a:buFont typeface="Arial" panose="020B0604020202020204" pitchFamily="34" charset="0"/>
            <a:buChar char="•"/>
          </a:pPr>
          <a:r>
            <a:rPr lang="en-US" sz="1700" dirty="0"/>
            <a:t>Mild-to-moderate LC-FAOD: Calories split 50/50 between MCT and long-chain fats</a:t>
          </a:r>
          <a:r>
            <a:rPr lang="en-US" sz="1700" baseline="30000" dirty="0"/>
            <a:t>1</a:t>
          </a:r>
          <a:endParaRPr lang="en-US" sz="1700" dirty="0"/>
        </a:p>
      </dgm:t>
    </dgm:pt>
    <dgm:pt modelId="{E02A3E8E-C47B-4548-A75C-E34EF1725020}" type="parTrans" cxnId="{A9A2FB65-3E48-40E3-8E73-921E07073B67}">
      <dgm:prSet/>
      <dgm:spPr/>
      <dgm:t>
        <a:bodyPr/>
        <a:lstStyle/>
        <a:p>
          <a:endParaRPr lang="en-US"/>
        </a:p>
      </dgm:t>
    </dgm:pt>
    <dgm:pt modelId="{83B9FC07-756D-4552-93C7-4DD16A361957}" type="sibTrans" cxnId="{A9A2FB65-3E48-40E3-8E73-921E07073B67}">
      <dgm:prSet/>
      <dgm:spPr/>
      <dgm:t>
        <a:bodyPr/>
        <a:lstStyle/>
        <a:p>
          <a:endParaRPr lang="en-US"/>
        </a:p>
      </dgm:t>
    </dgm:pt>
    <dgm:pt modelId="{80DF7F7E-8A74-4134-9B47-49CFE3340D05}">
      <dgm:prSet custT="1"/>
      <dgm:spPr>
        <a:solidFill>
          <a:srgbClr val="D3D9EC">
            <a:alpha val="90000"/>
          </a:srgbClr>
        </a:solidFill>
        <a:ln>
          <a:solidFill>
            <a:srgbClr val="D3D9EC"/>
          </a:solidFill>
        </a:ln>
      </dgm:spPr>
      <dgm:t>
        <a:bodyPr/>
        <a:lstStyle/>
        <a:p>
          <a:pPr algn="l">
            <a:buFont typeface="Arial" panose="020B0604020202020204" pitchFamily="34" charset="0"/>
            <a:buChar char="•"/>
          </a:pPr>
          <a:r>
            <a:rPr lang="en-US" sz="1700" dirty="0"/>
            <a:t>Severe LC-FAOD: Ratio of 2:1 MCT to long-chain fats</a:t>
          </a:r>
          <a:r>
            <a:rPr lang="en-US" sz="1700" baseline="30000" dirty="0"/>
            <a:t>1</a:t>
          </a:r>
          <a:endParaRPr lang="en-US" sz="1700" dirty="0"/>
        </a:p>
      </dgm:t>
    </dgm:pt>
    <dgm:pt modelId="{79CC51F1-B415-46F2-842E-69B1FFBF0C12}" type="sibTrans" cxnId="{60AF9ADB-AAFE-48B7-86BF-E9015C087BFD}">
      <dgm:prSet/>
      <dgm:spPr/>
      <dgm:t>
        <a:bodyPr/>
        <a:lstStyle/>
        <a:p>
          <a:endParaRPr lang="en-US"/>
        </a:p>
      </dgm:t>
    </dgm:pt>
    <dgm:pt modelId="{929095E1-94BE-4138-9BFF-FC8BB7856E03}" type="parTrans" cxnId="{60AF9ADB-AAFE-48B7-86BF-E9015C087BFD}">
      <dgm:prSet/>
      <dgm:spPr/>
      <dgm:t>
        <a:bodyPr/>
        <a:lstStyle/>
        <a:p>
          <a:endParaRPr lang="en-US"/>
        </a:p>
      </dgm:t>
    </dgm:pt>
    <dgm:pt modelId="{FFB5BB52-DD70-4F21-85D5-C8335812DEF5}" type="pres">
      <dgm:prSet presAssocID="{1E12479A-A496-4B4E-906F-18BB89F0D0B8}" presName="linear" presStyleCnt="0">
        <dgm:presLayoutVars>
          <dgm:dir/>
          <dgm:animLvl val="lvl"/>
          <dgm:resizeHandles val="exact"/>
        </dgm:presLayoutVars>
      </dgm:prSet>
      <dgm:spPr/>
    </dgm:pt>
    <dgm:pt modelId="{34A2E476-DFD0-4E9A-9C07-82DC6308AC5C}" type="pres">
      <dgm:prSet presAssocID="{18BD1F1E-BB63-4FCE-9955-19EC95B28CCB}" presName="parentLin" presStyleCnt="0"/>
      <dgm:spPr/>
    </dgm:pt>
    <dgm:pt modelId="{19310BE5-612C-401E-8166-AEDF8BD20B4A}" type="pres">
      <dgm:prSet presAssocID="{18BD1F1E-BB63-4FCE-9955-19EC95B28CCB}" presName="parentLeftMargin" presStyleLbl="node1" presStyleIdx="0" presStyleCnt="1"/>
      <dgm:spPr/>
    </dgm:pt>
    <dgm:pt modelId="{6084CEB7-CF44-4D04-ABF7-35B06697B315}" type="pres">
      <dgm:prSet presAssocID="{18BD1F1E-BB63-4FCE-9955-19EC95B28CCB}" presName="parentText" presStyleLbl="node1" presStyleIdx="0" presStyleCnt="1" custScaleX="114286" custScaleY="529650">
        <dgm:presLayoutVars>
          <dgm:chMax val="0"/>
          <dgm:bulletEnabled val="1"/>
        </dgm:presLayoutVars>
      </dgm:prSet>
      <dgm:spPr/>
    </dgm:pt>
    <dgm:pt modelId="{5AB615B0-734F-4621-B7CD-CCFF4CBE8F48}" type="pres">
      <dgm:prSet presAssocID="{18BD1F1E-BB63-4FCE-9955-19EC95B28CCB}" presName="negativeSpace" presStyleCnt="0"/>
      <dgm:spPr/>
    </dgm:pt>
    <dgm:pt modelId="{9D492835-EBE6-4DA3-9296-440BD4EC9068}" type="pres">
      <dgm:prSet presAssocID="{18BD1F1E-BB63-4FCE-9955-19EC95B28CCB}" presName="childText" presStyleLbl="conFgAcc1" presStyleIdx="0" presStyleCnt="1">
        <dgm:presLayoutVars>
          <dgm:bulletEnabled val="1"/>
        </dgm:presLayoutVars>
      </dgm:prSet>
      <dgm:spPr>
        <a:prstGeom prst="round2DiagRect">
          <a:avLst/>
        </a:prstGeom>
      </dgm:spPr>
    </dgm:pt>
  </dgm:ptLst>
  <dgm:cxnLst>
    <dgm:cxn modelId="{B9445F18-8F80-4F0D-8149-381D7B08F6A4}" type="presOf" srcId="{35B0ACE1-8D28-48EC-8F65-2809180494D7}" destId="{9D492835-EBE6-4DA3-9296-440BD4EC9068}" srcOrd="0" destOrd="2" presId="urn:microsoft.com/office/officeart/2005/8/layout/list1"/>
    <dgm:cxn modelId="{9F0A602C-1BB7-4B2E-BEB4-59E4C317F2EC}" srcId="{18BD1F1E-BB63-4FCE-9955-19EC95B28CCB}" destId="{EB4FDE90-2DFE-4F3B-BD37-D60A2F1DFB73}" srcOrd="0" destOrd="0" parTransId="{24D9324D-1826-44C3-A2F9-50FFEE37F032}" sibTransId="{F8490A4E-3CA7-4D88-ACFB-D87D30E2AC7C}"/>
    <dgm:cxn modelId="{F9ADA32C-D055-472E-929C-EDB438A17887}" srcId="{18BD1F1E-BB63-4FCE-9955-19EC95B28CCB}" destId="{A0997FE6-275D-4F11-8DF5-96FCD4B4DEF4}" srcOrd="1" destOrd="0" parTransId="{F3747AC0-3687-4084-BED2-990D3CA5A442}" sibTransId="{90308513-3B38-4435-99FE-DC495E281672}"/>
    <dgm:cxn modelId="{26CE6D30-7A30-4693-A8CE-7270B5C5F6EB}" type="presOf" srcId="{A0997FE6-275D-4F11-8DF5-96FCD4B4DEF4}" destId="{9D492835-EBE6-4DA3-9296-440BD4EC9068}" srcOrd="0" destOrd="1" presId="urn:microsoft.com/office/officeart/2005/8/layout/list1"/>
    <dgm:cxn modelId="{A9A2FB65-3E48-40E3-8E73-921E07073B67}" srcId="{A0997FE6-275D-4F11-8DF5-96FCD4B4DEF4}" destId="{35B0ACE1-8D28-48EC-8F65-2809180494D7}" srcOrd="0" destOrd="0" parTransId="{E02A3E8E-C47B-4548-A75C-E34EF1725020}" sibTransId="{83B9FC07-756D-4552-93C7-4DD16A361957}"/>
    <dgm:cxn modelId="{1C4A6C4C-8CF6-4EB5-BEF1-EC70DBD7311D}" srcId="{1E12479A-A496-4B4E-906F-18BB89F0D0B8}" destId="{18BD1F1E-BB63-4FCE-9955-19EC95B28CCB}" srcOrd="0" destOrd="0" parTransId="{F4BEFCA2-8326-4C2A-AC7D-89FCE6D19975}" sibTransId="{544B7292-959F-4EB3-B2E4-F5095A6EB4F4}"/>
    <dgm:cxn modelId="{2FF02F7B-E127-4FD5-B2E1-5349714908E7}" type="presOf" srcId="{18BD1F1E-BB63-4FCE-9955-19EC95B28CCB}" destId="{6084CEB7-CF44-4D04-ABF7-35B06697B315}" srcOrd="1" destOrd="0" presId="urn:microsoft.com/office/officeart/2005/8/layout/list1"/>
    <dgm:cxn modelId="{7AAF0AB5-DA1F-4308-9C62-0FC476B895D9}" type="presOf" srcId="{1E12479A-A496-4B4E-906F-18BB89F0D0B8}" destId="{FFB5BB52-DD70-4F21-85D5-C8335812DEF5}" srcOrd="0" destOrd="0" presId="urn:microsoft.com/office/officeart/2005/8/layout/list1"/>
    <dgm:cxn modelId="{C4345ADB-088A-495B-96D4-B9E3A03BBCA4}" type="presOf" srcId="{80DF7F7E-8A74-4134-9B47-49CFE3340D05}" destId="{9D492835-EBE6-4DA3-9296-440BD4EC9068}" srcOrd="0" destOrd="3" presId="urn:microsoft.com/office/officeart/2005/8/layout/list1"/>
    <dgm:cxn modelId="{60AF9ADB-AAFE-48B7-86BF-E9015C087BFD}" srcId="{A0997FE6-275D-4F11-8DF5-96FCD4B4DEF4}" destId="{80DF7F7E-8A74-4134-9B47-49CFE3340D05}" srcOrd="1" destOrd="0" parTransId="{929095E1-94BE-4138-9BFF-FC8BB7856E03}" sibTransId="{79CC51F1-B415-46F2-842E-69B1FFBF0C12}"/>
    <dgm:cxn modelId="{D13580DD-08ED-4E40-B24B-61ECD0A938C0}" type="presOf" srcId="{EB4FDE90-2DFE-4F3B-BD37-D60A2F1DFB73}" destId="{9D492835-EBE6-4DA3-9296-440BD4EC9068}" srcOrd="0" destOrd="0" presId="urn:microsoft.com/office/officeart/2005/8/layout/list1"/>
    <dgm:cxn modelId="{852F95E6-9194-4FBC-AD58-E7F7780EA2E6}" type="presOf" srcId="{18BD1F1E-BB63-4FCE-9955-19EC95B28CCB}" destId="{19310BE5-612C-401E-8166-AEDF8BD20B4A}" srcOrd="0" destOrd="0" presId="urn:microsoft.com/office/officeart/2005/8/layout/list1"/>
    <dgm:cxn modelId="{CFB96EDC-4BCE-43D7-B665-50F84D5A9090}" type="presParOf" srcId="{FFB5BB52-DD70-4F21-85D5-C8335812DEF5}" destId="{34A2E476-DFD0-4E9A-9C07-82DC6308AC5C}" srcOrd="0" destOrd="0" presId="urn:microsoft.com/office/officeart/2005/8/layout/list1"/>
    <dgm:cxn modelId="{0E24113B-834D-4828-9F90-4135370DC4C6}" type="presParOf" srcId="{34A2E476-DFD0-4E9A-9C07-82DC6308AC5C}" destId="{19310BE5-612C-401E-8166-AEDF8BD20B4A}" srcOrd="0" destOrd="0" presId="urn:microsoft.com/office/officeart/2005/8/layout/list1"/>
    <dgm:cxn modelId="{1718072C-B582-4C37-8195-E75C7FB5C619}" type="presParOf" srcId="{34A2E476-DFD0-4E9A-9C07-82DC6308AC5C}" destId="{6084CEB7-CF44-4D04-ABF7-35B06697B315}" srcOrd="1" destOrd="0" presId="urn:microsoft.com/office/officeart/2005/8/layout/list1"/>
    <dgm:cxn modelId="{C84A0826-A3E1-4A4D-A98C-EBC1A7BB5EEE}" type="presParOf" srcId="{FFB5BB52-DD70-4F21-85D5-C8335812DEF5}" destId="{5AB615B0-734F-4621-B7CD-CCFF4CBE8F48}" srcOrd="1" destOrd="0" presId="urn:microsoft.com/office/officeart/2005/8/layout/list1"/>
    <dgm:cxn modelId="{78001F46-CAB4-4401-8AFD-4E27118F0E78}" type="presParOf" srcId="{FFB5BB52-DD70-4F21-85D5-C8335812DEF5}" destId="{9D492835-EBE6-4DA3-9296-440BD4EC906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B5A851-ACD8-4703-BE09-823C9515CC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C6F7DE-B78F-4A4D-9E8F-9BA595316C0A}">
      <dgm:prSet custT="1"/>
      <dgm:spPr>
        <a:solidFill>
          <a:srgbClr val="F9FDFE"/>
        </a:solidFill>
        <a:ln>
          <a:solidFill>
            <a:srgbClr val="8CC63E"/>
          </a:solidFill>
        </a:ln>
      </dgm:spPr>
      <dgm:t>
        <a:bodyPr/>
        <a:lstStyle/>
        <a:p>
          <a:r>
            <a:rPr lang="en-US" sz="2800" dirty="0">
              <a:solidFill>
                <a:schemeClr val="tx1"/>
              </a:solidFill>
            </a:rPr>
            <a:t>Triheptanoin is a medium-chain triglyceride indicated as a source of calories and fatty acids for the treatment of adult and pediatric patients with molecularly confirmed LC-FAOD</a:t>
          </a:r>
        </a:p>
      </dgm:t>
    </dgm:pt>
    <dgm:pt modelId="{3DE9EDA8-1C2A-4480-B013-6F0D7C326191}" type="parTrans" cxnId="{5391F0AE-6542-4E4F-B830-AD596311CBF0}">
      <dgm:prSet/>
      <dgm:spPr/>
      <dgm:t>
        <a:bodyPr/>
        <a:lstStyle/>
        <a:p>
          <a:endParaRPr lang="en-US"/>
        </a:p>
      </dgm:t>
    </dgm:pt>
    <dgm:pt modelId="{3FBD1ED7-E2D6-4B13-9657-3F9F0FDEF405}" type="sibTrans" cxnId="{5391F0AE-6542-4E4F-B830-AD596311CBF0}">
      <dgm:prSet/>
      <dgm:spPr/>
      <dgm:t>
        <a:bodyPr/>
        <a:lstStyle/>
        <a:p>
          <a:endParaRPr lang="en-US"/>
        </a:p>
      </dgm:t>
    </dgm:pt>
    <dgm:pt modelId="{EDF52512-A9CC-45F4-B175-BBE580BF1958}" type="pres">
      <dgm:prSet presAssocID="{E6B5A851-ACD8-4703-BE09-823C9515CC8F}" presName="linear" presStyleCnt="0">
        <dgm:presLayoutVars>
          <dgm:animLvl val="lvl"/>
          <dgm:resizeHandles val="exact"/>
        </dgm:presLayoutVars>
      </dgm:prSet>
      <dgm:spPr/>
    </dgm:pt>
    <dgm:pt modelId="{1F884BAF-A82A-44A9-9E33-B53B6520ED89}" type="pres">
      <dgm:prSet presAssocID="{F3C6F7DE-B78F-4A4D-9E8F-9BA595316C0A}" presName="parentText" presStyleLbl="node1" presStyleIdx="0" presStyleCnt="1" custLinFactNeighborY="0">
        <dgm:presLayoutVars>
          <dgm:chMax val="0"/>
          <dgm:bulletEnabled val="1"/>
        </dgm:presLayoutVars>
      </dgm:prSet>
      <dgm:spPr/>
    </dgm:pt>
  </dgm:ptLst>
  <dgm:cxnLst>
    <dgm:cxn modelId="{CAFB5217-2F6B-4622-9411-E6BFB08C931D}" type="presOf" srcId="{F3C6F7DE-B78F-4A4D-9E8F-9BA595316C0A}" destId="{1F884BAF-A82A-44A9-9E33-B53B6520ED89}" srcOrd="0" destOrd="0" presId="urn:microsoft.com/office/officeart/2005/8/layout/vList2"/>
    <dgm:cxn modelId="{A86DB137-3F83-4A82-A540-0575D8EA5B5A}" type="presOf" srcId="{E6B5A851-ACD8-4703-BE09-823C9515CC8F}" destId="{EDF52512-A9CC-45F4-B175-BBE580BF1958}" srcOrd="0" destOrd="0" presId="urn:microsoft.com/office/officeart/2005/8/layout/vList2"/>
    <dgm:cxn modelId="{5391F0AE-6542-4E4F-B830-AD596311CBF0}" srcId="{E6B5A851-ACD8-4703-BE09-823C9515CC8F}" destId="{F3C6F7DE-B78F-4A4D-9E8F-9BA595316C0A}" srcOrd="0" destOrd="0" parTransId="{3DE9EDA8-1C2A-4480-B013-6F0D7C326191}" sibTransId="{3FBD1ED7-E2D6-4B13-9657-3F9F0FDEF405}"/>
    <dgm:cxn modelId="{DCAF0F9E-136C-47C7-9829-1BE08342C512}" type="presParOf" srcId="{EDF52512-A9CC-45F4-B175-BBE580BF1958}" destId="{1F884BAF-A82A-44A9-9E33-B53B6520ED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179B46-5DAB-4B2A-B45A-F8089EBC82F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EE1F0B3-63A4-4F07-AD6A-014C915EA624}">
      <dgm:prSet phldrT="[Text]" custT="1"/>
      <dgm:spPr>
        <a:solidFill>
          <a:srgbClr val="1A75BC"/>
        </a:solidFill>
      </dgm:spPr>
      <dgm:t>
        <a:bodyPr/>
        <a:lstStyle/>
        <a:p>
          <a:pPr algn="l"/>
          <a:endParaRPr lang="en-US" sz="1800" dirty="0"/>
        </a:p>
      </dgm:t>
    </dgm:pt>
    <dgm:pt modelId="{3A15A85B-F0DA-4DAB-961C-3ADD05F873CC}" type="parTrans" cxnId="{F99CC368-602A-4CE6-805A-D8DD27E3A8C4}">
      <dgm:prSet/>
      <dgm:spPr/>
      <dgm:t>
        <a:bodyPr/>
        <a:lstStyle/>
        <a:p>
          <a:endParaRPr lang="en-US" sz="6600"/>
        </a:p>
      </dgm:t>
    </dgm:pt>
    <dgm:pt modelId="{6D9C6056-C7C2-4095-A45C-6FF0BD181F16}" type="sibTrans" cxnId="{F99CC368-602A-4CE6-805A-D8DD27E3A8C4}">
      <dgm:prSet/>
      <dgm:spPr/>
      <dgm:t>
        <a:bodyPr/>
        <a:lstStyle/>
        <a:p>
          <a:endParaRPr lang="en-US" sz="6600"/>
        </a:p>
      </dgm:t>
    </dgm:pt>
    <dgm:pt modelId="{6821D492-1336-4BE3-97C2-F6E3A1E0B858}">
      <dgm:prSet phldrT="[Text]" custT="1"/>
      <dgm:spPr>
        <a:solidFill>
          <a:srgbClr val="D3D9EC"/>
        </a:solidFill>
        <a:ln>
          <a:solidFill>
            <a:srgbClr val="D3D9EC"/>
          </a:solidFill>
        </a:ln>
      </dgm:spPr>
      <dgm:t>
        <a:bodyPr/>
        <a:lstStyle/>
        <a:p>
          <a:pPr>
            <a:buClr>
              <a:schemeClr val="tx1"/>
            </a:buClr>
          </a:pPr>
          <a:r>
            <a:rPr lang="en-US" sz="2000" b="0" dirty="0">
              <a:solidFill>
                <a:srgbClr val="0070C0"/>
              </a:solidFill>
            </a:rPr>
            <a:t>Intervention:</a:t>
          </a:r>
          <a:r>
            <a:rPr lang="en-US" sz="2000" dirty="0"/>
            <a:t> </a:t>
          </a:r>
          <a:r>
            <a:rPr lang="en-US" sz="1800" dirty="0"/>
            <a:t>4-mo diet containing 20% of total daily energy from either C7 or C8</a:t>
          </a:r>
        </a:p>
      </dgm:t>
    </dgm:pt>
    <dgm:pt modelId="{0695D58E-B3D5-44FE-94C0-95845D509D23}" type="parTrans" cxnId="{E5F7F919-413D-402E-95EE-86C1B66BB62B}">
      <dgm:prSet/>
      <dgm:spPr/>
      <dgm:t>
        <a:bodyPr/>
        <a:lstStyle/>
        <a:p>
          <a:endParaRPr lang="en-US"/>
        </a:p>
      </dgm:t>
    </dgm:pt>
    <dgm:pt modelId="{F9E1CEF6-C01A-43C4-B0AC-9F3B78FC690A}" type="sibTrans" cxnId="{E5F7F919-413D-402E-95EE-86C1B66BB62B}">
      <dgm:prSet/>
      <dgm:spPr/>
      <dgm:t>
        <a:bodyPr/>
        <a:lstStyle/>
        <a:p>
          <a:endParaRPr lang="en-US"/>
        </a:p>
      </dgm:t>
    </dgm:pt>
    <dgm:pt modelId="{CF238E17-EC07-4281-95F5-A074D0C15398}">
      <dgm:prSet phldrT="[Text]" custT="1"/>
      <dgm:spPr>
        <a:solidFill>
          <a:srgbClr val="D3D9EC"/>
        </a:solidFill>
        <a:ln>
          <a:solidFill>
            <a:srgbClr val="D3D9EC"/>
          </a:solidFill>
        </a:ln>
      </dgm:spPr>
      <dgm:t>
        <a:bodyPr/>
        <a:lstStyle/>
        <a:p>
          <a:pPr>
            <a:buClr>
              <a:schemeClr val="tx1"/>
            </a:buClr>
          </a:pPr>
          <a:r>
            <a:rPr lang="en-US" sz="2000" b="0" dirty="0">
              <a:solidFill>
                <a:srgbClr val="0070C0"/>
              </a:solidFill>
            </a:rPr>
            <a:t>Participants:</a:t>
          </a:r>
          <a:r>
            <a:rPr lang="en-US" sz="2000" b="0" dirty="0"/>
            <a:t> </a:t>
          </a:r>
          <a:r>
            <a:rPr lang="en-US" sz="1800" dirty="0"/>
            <a:t>32 subjects with LC-FAODs (CPT-2, VLCAD, TFP, or LCHAD deficiencies)</a:t>
          </a:r>
        </a:p>
      </dgm:t>
    </dgm:pt>
    <dgm:pt modelId="{8345E04F-7B1C-45AC-A991-7EEC6F0B9377}" type="parTrans" cxnId="{F3498861-752A-4A69-8BFD-77145CF771B7}">
      <dgm:prSet/>
      <dgm:spPr/>
      <dgm:t>
        <a:bodyPr/>
        <a:lstStyle/>
        <a:p>
          <a:endParaRPr lang="en-US"/>
        </a:p>
      </dgm:t>
    </dgm:pt>
    <dgm:pt modelId="{0F7F60D6-09D6-457D-8033-67C6BA77451A}" type="sibTrans" cxnId="{F3498861-752A-4A69-8BFD-77145CF771B7}">
      <dgm:prSet/>
      <dgm:spPr/>
      <dgm:t>
        <a:bodyPr/>
        <a:lstStyle/>
        <a:p>
          <a:endParaRPr lang="en-US"/>
        </a:p>
      </dgm:t>
    </dgm:pt>
    <dgm:pt modelId="{10D67D65-DB2A-4FB3-B064-5682346FE14D}">
      <dgm:prSet phldrT="[Text]" custT="1"/>
      <dgm:spPr>
        <a:solidFill>
          <a:srgbClr val="D3D9EC"/>
        </a:solidFill>
        <a:ln>
          <a:solidFill>
            <a:srgbClr val="D3D9EC"/>
          </a:solidFill>
        </a:ln>
      </dgm:spPr>
      <dgm:t>
        <a:bodyPr/>
        <a:lstStyle/>
        <a:p>
          <a:pPr>
            <a:buClr>
              <a:schemeClr val="tx1"/>
            </a:buClr>
          </a:pPr>
          <a:r>
            <a:rPr lang="en-US" sz="2000" b="0" dirty="0">
              <a:solidFill>
                <a:srgbClr val="0070C0"/>
              </a:solidFill>
            </a:rPr>
            <a:t>Design:</a:t>
          </a:r>
          <a:r>
            <a:rPr lang="en-US" sz="2000" dirty="0"/>
            <a:t> </a:t>
          </a:r>
          <a:r>
            <a:rPr lang="en-US" sz="1800" dirty="0"/>
            <a:t>Double-blinded, randomized controlled trial</a:t>
          </a:r>
          <a:endParaRPr lang="en-US" sz="1050" dirty="0"/>
        </a:p>
      </dgm:t>
    </dgm:pt>
    <dgm:pt modelId="{83226E55-5B6C-4F3E-ABCB-71FEDE90777D}" type="parTrans" cxnId="{7880C5F0-1522-4C84-8124-9E52AB8DBDE5}">
      <dgm:prSet/>
      <dgm:spPr/>
      <dgm:t>
        <a:bodyPr/>
        <a:lstStyle/>
        <a:p>
          <a:endParaRPr lang="en-US"/>
        </a:p>
      </dgm:t>
    </dgm:pt>
    <dgm:pt modelId="{238CF265-3779-4BC7-9377-47DE54CB702C}" type="sibTrans" cxnId="{7880C5F0-1522-4C84-8124-9E52AB8DBDE5}">
      <dgm:prSet/>
      <dgm:spPr/>
      <dgm:t>
        <a:bodyPr/>
        <a:lstStyle/>
        <a:p>
          <a:endParaRPr lang="en-US"/>
        </a:p>
      </dgm:t>
    </dgm:pt>
    <dgm:pt modelId="{689DF767-6A8D-4F54-B1B4-B5CD1487501E}" type="pres">
      <dgm:prSet presAssocID="{4F179B46-5DAB-4B2A-B45A-F8089EBC82FE}" presName="linear" presStyleCnt="0">
        <dgm:presLayoutVars>
          <dgm:dir/>
          <dgm:animLvl val="lvl"/>
          <dgm:resizeHandles val="exact"/>
        </dgm:presLayoutVars>
      </dgm:prSet>
      <dgm:spPr/>
    </dgm:pt>
    <dgm:pt modelId="{CCCA2BEA-2A6D-4A85-95C6-DEE9A61C8903}" type="pres">
      <dgm:prSet presAssocID="{3EE1F0B3-63A4-4F07-AD6A-014C915EA624}" presName="parentLin" presStyleCnt="0"/>
      <dgm:spPr/>
    </dgm:pt>
    <dgm:pt modelId="{E522411A-0D6C-486D-9BBF-CFBDD5E7E93B}" type="pres">
      <dgm:prSet presAssocID="{3EE1F0B3-63A4-4F07-AD6A-014C915EA624}" presName="parentLeftMargin" presStyleLbl="node1" presStyleIdx="0" presStyleCnt="1"/>
      <dgm:spPr/>
    </dgm:pt>
    <dgm:pt modelId="{F2C33E1D-B6D0-4B84-8BB7-EAB14EB63C35}" type="pres">
      <dgm:prSet presAssocID="{3EE1F0B3-63A4-4F07-AD6A-014C915EA624}" presName="parentText" presStyleLbl="node1" presStyleIdx="0" presStyleCnt="1" custScaleX="142857" custLinFactNeighborX="-49743" custLinFactNeighborY="10177">
        <dgm:presLayoutVars>
          <dgm:chMax val="0"/>
          <dgm:bulletEnabled val="1"/>
        </dgm:presLayoutVars>
      </dgm:prSet>
      <dgm:spPr/>
    </dgm:pt>
    <dgm:pt modelId="{42CA2E4A-D70E-4254-891F-B8DED4158D24}" type="pres">
      <dgm:prSet presAssocID="{3EE1F0B3-63A4-4F07-AD6A-014C915EA624}" presName="negativeSpace" presStyleCnt="0"/>
      <dgm:spPr/>
    </dgm:pt>
    <dgm:pt modelId="{9FB5A224-9696-43D9-B414-393AC4BF6B82}" type="pres">
      <dgm:prSet presAssocID="{3EE1F0B3-63A4-4F07-AD6A-014C915EA624}" presName="childText" presStyleLbl="conFgAcc1" presStyleIdx="0" presStyleCnt="1">
        <dgm:presLayoutVars>
          <dgm:bulletEnabled val="1"/>
        </dgm:presLayoutVars>
      </dgm:prSet>
      <dgm:spPr/>
    </dgm:pt>
  </dgm:ptLst>
  <dgm:cxnLst>
    <dgm:cxn modelId="{E5F7F919-413D-402E-95EE-86C1B66BB62B}" srcId="{3EE1F0B3-63A4-4F07-AD6A-014C915EA624}" destId="{6821D492-1336-4BE3-97C2-F6E3A1E0B858}" srcOrd="2" destOrd="0" parTransId="{0695D58E-B3D5-44FE-94C0-95845D509D23}" sibTransId="{F9E1CEF6-C01A-43C4-B0AC-9F3B78FC690A}"/>
    <dgm:cxn modelId="{2D59701D-9D9F-4531-855D-C3E93F78D595}" type="presOf" srcId="{6821D492-1336-4BE3-97C2-F6E3A1E0B858}" destId="{9FB5A224-9696-43D9-B414-393AC4BF6B82}" srcOrd="0" destOrd="2" presId="urn:microsoft.com/office/officeart/2005/8/layout/list1"/>
    <dgm:cxn modelId="{F5BB1F3C-2C90-4C3E-9BCE-04E3AF78F3D9}" type="presOf" srcId="{3EE1F0B3-63A4-4F07-AD6A-014C915EA624}" destId="{F2C33E1D-B6D0-4B84-8BB7-EAB14EB63C35}" srcOrd="1" destOrd="0" presId="urn:microsoft.com/office/officeart/2005/8/layout/list1"/>
    <dgm:cxn modelId="{B8D2CA5E-A4E2-4847-8B50-0048242A6475}" type="presOf" srcId="{4F179B46-5DAB-4B2A-B45A-F8089EBC82FE}" destId="{689DF767-6A8D-4F54-B1B4-B5CD1487501E}" srcOrd="0" destOrd="0" presId="urn:microsoft.com/office/officeart/2005/8/layout/list1"/>
    <dgm:cxn modelId="{F3498861-752A-4A69-8BFD-77145CF771B7}" srcId="{3EE1F0B3-63A4-4F07-AD6A-014C915EA624}" destId="{CF238E17-EC07-4281-95F5-A074D0C15398}" srcOrd="1" destOrd="0" parTransId="{8345E04F-7B1C-45AC-A991-7EEC6F0B9377}" sibTransId="{0F7F60D6-09D6-457D-8033-67C6BA77451A}"/>
    <dgm:cxn modelId="{F99CC368-602A-4CE6-805A-D8DD27E3A8C4}" srcId="{4F179B46-5DAB-4B2A-B45A-F8089EBC82FE}" destId="{3EE1F0B3-63A4-4F07-AD6A-014C915EA624}" srcOrd="0" destOrd="0" parTransId="{3A15A85B-F0DA-4DAB-961C-3ADD05F873CC}" sibTransId="{6D9C6056-C7C2-4095-A45C-6FF0BD181F16}"/>
    <dgm:cxn modelId="{3F780B6A-F810-4CDA-95CE-83907389F0BD}" type="presOf" srcId="{CF238E17-EC07-4281-95F5-A074D0C15398}" destId="{9FB5A224-9696-43D9-B414-393AC4BF6B82}" srcOrd="0" destOrd="1" presId="urn:microsoft.com/office/officeart/2005/8/layout/list1"/>
    <dgm:cxn modelId="{C4126BB7-47ED-44BC-9F1B-2A68BDF918BC}" type="presOf" srcId="{10D67D65-DB2A-4FB3-B064-5682346FE14D}" destId="{9FB5A224-9696-43D9-B414-393AC4BF6B82}" srcOrd="0" destOrd="0" presId="urn:microsoft.com/office/officeart/2005/8/layout/list1"/>
    <dgm:cxn modelId="{60D45ECD-8B91-4F74-A7FE-0C138D06D4A8}" type="presOf" srcId="{3EE1F0B3-63A4-4F07-AD6A-014C915EA624}" destId="{E522411A-0D6C-486D-9BBF-CFBDD5E7E93B}" srcOrd="0" destOrd="0" presId="urn:microsoft.com/office/officeart/2005/8/layout/list1"/>
    <dgm:cxn modelId="{7880C5F0-1522-4C84-8124-9E52AB8DBDE5}" srcId="{3EE1F0B3-63A4-4F07-AD6A-014C915EA624}" destId="{10D67D65-DB2A-4FB3-B064-5682346FE14D}" srcOrd="0" destOrd="0" parTransId="{83226E55-5B6C-4F3E-ABCB-71FEDE90777D}" sibTransId="{238CF265-3779-4BC7-9377-47DE54CB702C}"/>
    <dgm:cxn modelId="{D9536F90-3144-444C-8FC9-6A3698E803F6}" type="presParOf" srcId="{689DF767-6A8D-4F54-B1B4-B5CD1487501E}" destId="{CCCA2BEA-2A6D-4A85-95C6-DEE9A61C8903}" srcOrd="0" destOrd="0" presId="urn:microsoft.com/office/officeart/2005/8/layout/list1"/>
    <dgm:cxn modelId="{810A38DE-2A53-4E19-A559-AE797B13425C}" type="presParOf" srcId="{CCCA2BEA-2A6D-4A85-95C6-DEE9A61C8903}" destId="{E522411A-0D6C-486D-9BBF-CFBDD5E7E93B}" srcOrd="0" destOrd="0" presId="urn:microsoft.com/office/officeart/2005/8/layout/list1"/>
    <dgm:cxn modelId="{74FA954A-9660-4709-9E67-97F21F4E8A6F}" type="presParOf" srcId="{CCCA2BEA-2A6D-4A85-95C6-DEE9A61C8903}" destId="{F2C33E1D-B6D0-4B84-8BB7-EAB14EB63C35}" srcOrd="1" destOrd="0" presId="urn:microsoft.com/office/officeart/2005/8/layout/list1"/>
    <dgm:cxn modelId="{2ACD61BC-ACA5-435D-B16B-E7051D6B6E0D}" type="presParOf" srcId="{689DF767-6A8D-4F54-B1B4-B5CD1487501E}" destId="{42CA2E4A-D70E-4254-891F-B8DED4158D24}" srcOrd="1" destOrd="0" presId="urn:microsoft.com/office/officeart/2005/8/layout/list1"/>
    <dgm:cxn modelId="{22DDB452-F532-404E-93CA-D5ED576D8079}" type="presParOf" srcId="{689DF767-6A8D-4F54-B1B4-B5CD1487501E}" destId="{9FB5A224-9696-43D9-B414-393AC4BF6B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2AB6-6A1F-40CE-8445-1A76CA7E9DA9}">
      <dsp:nvSpPr>
        <dsp:cNvPr id="0" name=""/>
        <dsp:cNvSpPr/>
      </dsp:nvSpPr>
      <dsp:spPr>
        <a:xfrm>
          <a:off x="962" y="0"/>
          <a:ext cx="2503103" cy="1999622"/>
        </a:xfrm>
        <a:prstGeom prst="roundRect">
          <a:avLst>
            <a:gd name="adj" fmla="val 10000"/>
          </a:avLst>
        </a:prstGeom>
        <a:solidFill>
          <a:srgbClr val="D3D9EC"/>
        </a:solidFill>
        <a:ln>
          <a:solidFill>
            <a:srgbClr val="D3D9EC"/>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Impaired Long-Chain Fatty Acid Metabolism</a:t>
          </a:r>
          <a:r>
            <a:rPr lang="en-US" sz="1600" b="0" kern="1200" baseline="30000" dirty="0"/>
            <a:t>1,2</a:t>
          </a:r>
          <a:endParaRPr lang="en-US" sz="1600" b="0" kern="1200" dirty="0"/>
        </a:p>
      </dsp:txBody>
      <dsp:txXfrm>
        <a:off x="962" y="0"/>
        <a:ext cx="2503103" cy="599886"/>
      </dsp:txXfrm>
    </dsp:sp>
    <dsp:sp modelId="{93E32B96-8E7F-4515-8970-2223C6CBE2E9}">
      <dsp:nvSpPr>
        <dsp:cNvPr id="0" name=""/>
        <dsp:cNvSpPr/>
      </dsp:nvSpPr>
      <dsp:spPr>
        <a:xfrm>
          <a:off x="251273" y="600472"/>
          <a:ext cx="2002482" cy="602913"/>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ATP Production</a:t>
          </a:r>
        </a:p>
      </dsp:txBody>
      <dsp:txXfrm>
        <a:off x="268932" y="618131"/>
        <a:ext cx="1967164" cy="567595"/>
      </dsp:txXfrm>
    </dsp:sp>
    <dsp:sp modelId="{FAFE71DE-C891-49D9-8913-609E000694E5}">
      <dsp:nvSpPr>
        <dsp:cNvPr id="0" name=""/>
        <dsp:cNvSpPr/>
      </dsp:nvSpPr>
      <dsp:spPr>
        <a:xfrm>
          <a:off x="251273" y="1296141"/>
          <a:ext cx="2002482" cy="602913"/>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Ketogenesis</a:t>
          </a:r>
        </a:p>
      </dsp:txBody>
      <dsp:txXfrm>
        <a:off x="268932" y="1313800"/>
        <a:ext cx="1967164" cy="567595"/>
      </dsp:txXfrm>
    </dsp:sp>
    <dsp:sp modelId="{14E86174-009D-4B2A-A850-976ADA7446CA}">
      <dsp:nvSpPr>
        <dsp:cNvPr id="0" name=""/>
        <dsp:cNvSpPr/>
      </dsp:nvSpPr>
      <dsp:spPr>
        <a:xfrm>
          <a:off x="2691798" y="0"/>
          <a:ext cx="2503103" cy="1999622"/>
        </a:xfrm>
        <a:prstGeom prst="roundRect">
          <a:avLst>
            <a:gd name="adj" fmla="val 10000"/>
          </a:avLst>
        </a:prstGeom>
        <a:solidFill>
          <a:srgbClr val="D3D9EC"/>
        </a:solidFill>
        <a:ln>
          <a:solidFill>
            <a:srgbClr val="D3D9EC"/>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0" kern="1200" dirty="0"/>
            <a:t>TCA Cycle Imbalance</a:t>
          </a:r>
          <a:r>
            <a:rPr lang="en-US" sz="1600" b="0" kern="1200" baseline="30000" dirty="0"/>
            <a:t>1,3,4</a:t>
          </a:r>
          <a:endParaRPr lang="en-US" sz="1600" b="0" kern="1200" dirty="0"/>
        </a:p>
      </dsp:txBody>
      <dsp:txXfrm>
        <a:off x="2691798" y="0"/>
        <a:ext cx="2503103" cy="599886"/>
      </dsp:txXfrm>
    </dsp:sp>
    <dsp:sp modelId="{20E29D85-F389-447E-9255-A82DE93F80C7}">
      <dsp:nvSpPr>
        <dsp:cNvPr id="0" name=""/>
        <dsp:cNvSpPr/>
      </dsp:nvSpPr>
      <dsp:spPr>
        <a:xfrm>
          <a:off x="2942108" y="600472"/>
          <a:ext cx="2002482" cy="602913"/>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Toxic Metabolites</a:t>
          </a:r>
        </a:p>
      </dsp:txBody>
      <dsp:txXfrm>
        <a:off x="2959767" y="618131"/>
        <a:ext cx="1967164" cy="567595"/>
      </dsp:txXfrm>
    </dsp:sp>
    <dsp:sp modelId="{BF72ABF5-1D8D-4C59-A7CC-D44BF6F544DB}">
      <dsp:nvSpPr>
        <dsp:cNvPr id="0" name=""/>
        <dsp:cNvSpPr/>
      </dsp:nvSpPr>
      <dsp:spPr>
        <a:xfrm>
          <a:off x="2942108" y="1296141"/>
          <a:ext cx="2002482" cy="602913"/>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TCA Cycle Substrates</a:t>
          </a:r>
          <a:endParaRPr lang="en-US" sz="1600" kern="1200" dirty="0"/>
        </a:p>
      </dsp:txBody>
      <dsp:txXfrm>
        <a:off x="2959767" y="1313800"/>
        <a:ext cx="1967164" cy="567595"/>
      </dsp:txXfrm>
    </dsp:sp>
    <dsp:sp modelId="{A0B47558-294C-4A0C-A9DE-8E72C5D3F77F}">
      <dsp:nvSpPr>
        <dsp:cNvPr id="0" name=""/>
        <dsp:cNvSpPr/>
      </dsp:nvSpPr>
      <dsp:spPr>
        <a:xfrm>
          <a:off x="5382634" y="0"/>
          <a:ext cx="2503103" cy="1999622"/>
        </a:xfrm>
        <a:prstGeom prst="roundRect">
          <a:avLst>
            <a:gd name="adj" fmla="val 10000"/>
          </a:avLst>
        </a:prstGeom>
        <a:solidFill>
          <a:srgbClr val="D3D9EC"/>
        </a:solidFill>
        <a:ln>
          <a:solidFill>
            <a:srgbClr val="D3D9EC"/>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Reduced Energy Production</a:t>
          </a:r>
          <a:r>
            <a:rPr lang="en-US" sz="1600" b="0" kern="1200" baseline="30000" dirty="0"/>
            <a:t>1,5-8</a:t>
          </a:r>
          <a:endParaRPr lang="en-US" sz="1600" b="0" kern="1200" dirty="0"/>
        </a:p>
      </dsp:txBody>
      <dsp:txXfrm>
        <a:off x="5382634" y="0"/>
        <a:ext cx="2503103" cy="599886"/>
      </dsp:txXfrm>
    </dsp:sp>
    <dsp:sp modelId="{DDDA1DFE-C795-451B-A7B5-96F34BE9FA1B}">
      <dsp:nvSpPr>
        <dsp:cNvPr id="0" name=""/>
        <dsp:cNvSpPr/>
      </dsp:nvSpPr>
      <dsp:spPr>
        <a:xfrm>
          <a:off x="5632944" y="600472"/>
          <a:ext cx="2002482" cy="602913"/>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 Gluconeogenesis</a:t>
          </a:r>
        </a:p>
      </dsp:txBody>
      <dsp:txXfrm>
        <a:off x="5650603" y="618131"/>
        <a:ext cx="1967164" cy="567595"/>
      </dsp:txXfrm>
    </dsp:sp>
    <dsp:sp modelId="{5B69A033-AFC5-4D3B-9CE6-5B9C2D6E9CDD}">
      <dsp:nvSpPr>
        <dsp:cNvPr id="0" name=""/>
        <dsp:cNvSpPr/>
      </dsp:nvSpPr>
      <dsp:spPr>
        <a:xfrm>
          <a:off x="5632944" y="1296141"/>
          <a:ext cx="2002482" cy="602913"/>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Lipogenesis</a:t>
          </a:r>
        </a:p>
      </dsp:txBody>
      <dsp:txXfrm>
        <a:off x="5650603" y="1313800"/>
        <a:ext cx="1967164" cy="5675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FAE2-431E-4DD9-8340-E815FA0C35E9}">
      <dsp:nvSpPr>
        <dsp:cNvPr id="0" name=""/>
        <dsp:cNvSpPr/>
      </dsp:nvSpPr>
      <dsp:spPr>
        <a:xfrm>
          <a:off x="0" y="237832"/>
          <a:ext cx="7886700" cy="3024000"/>
        </a:xfrm>
        <a:prstGeom prst="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Left ventricular (LV) ejection fraction </a:t>
          </a:r>
          <a:r>
            <a:rPr lang="en-US" sz="1700" b="0" kern="1200" dirty="0">
              <a:solidFill>
                <a:srgbClr val="FF0000"/>
              </a:solidFill>
            </a:rPr>
            <a:t>increased by 7.4% </a:t>
          </a:r>
          <a:r>
            <a:rPr lang="en-US" sz="1700" kern="1200" dirty="0"/>
            <a:t>(</a:t>
          </a:r>
          <a:r>
            <a:rPr lang="en-US" sz="1700" i="1" kern="1200" dirty="0"/>
            <a:t>P</a:t>
          </a:r>
          <a:r>
            <a:rPr lang="en-US" sz="1700" kern="1200" dirty="0"/>
            <a:t>=0.046) in the C7 group</a:t>
          </a:r>
        </a:p>
        <a:p>
          <a:pPr marL="171450" lvl="1" indent="-171450" algn="l" defTabSz="755650">
            <a:lnSpc>
              <a:spcPct val="90000"/>
            </a:lnSpc>
            <a:spcBef>
              <a:spcPct val="0"/>
            </a:spcBef>
            <a:spcAft>
              <a:spcPct val="15000"/>
            </a:spcAft>
            <a:buChar char="•"/>
          </a:pPr>
          <a:r>
            <a:rPr lang="en-US" sz="1700" kern="1200" dirty="0"/>
            <a:t>LV wall mass decreased by 8% in the C7 group and increased by 15% in the C8 group, with a significant difference in relative change between the groups (95% CI: 64.8—99.0%; </a:t>
          </a:r>
          <a:r>
            <a:rPr lang="en-US" sz="1700" i="1" kern="1200" dirty="0"/>
            <a:t>P</a:t>
          </a:r>
          <a:r>
            <a:rPr lang="en-US" sz="1700" kern="1200" dirty="0"/>
            <a:t>=0.041)</a:t>
          </a:r>
        </a:p>
        <a:p>
          <a:pPr marL="171450" lvl="1" indent="-171450" algn="l" defTabSz="755650">
            <a:lnSpc>
              <a:spcPct val="90000"/>
            </a:lnSpc>
            <a:spcBef>
              <a:spcPct val="0"/>
            </a:spcBef>
            <a:spcAft>
              <a:spcPct val="15000"/>
            </a:spcAft>
            <a:buChar char="•"/>
          </a:pPr>
          <a:r>
            <a:rPr lang="en-US" sz="1700" kern="1200" dirty="0"/>
            <a:t>Maximum heart rate was </a:t>
          </a:r>
          <a:r>
            <a:rPr lang="en-US" sz="1700" b="0" kern="1200" dirty="0">
              <a:solidFill>
                <a:srgbClr val="FF0000"/>
              </a:solidFill>
            </a:rPr>
            <a:t>6.98 beats per minute lower </a:t>
          </a:r>
          <a:r>
            <a:rPr lang="en-US" sz="1700" kern="1200" dirty="0"/>
            <a:t>in the C7 group during exercise </a:t>
          </a:r>
          <a:r>
            <a:rPr lang="en-US" sz="1700" i="1" kern="1200" dirty="0"/>
            <a:t>(P=</a:t>
          </a:r>
          <a:r>
            <a:rPr lang="en-US" sz="1700" kern="1200" dirty="0"/>
            <a:t>0.040)</a:t>
          </a:r>
        </a:p>
        <a:p>
          <a:pPr marL="171450" lvl="1" indent="-171450" algn="l" defTabSz="755650">
            <a:lnSpc>
              <a:spcPct val="90000"/>
            </a:lnSpc>
            <a:spcBef>
              <a:spcPct val="0"/>
            </a:spcBef>
            <a:spcAft>
              <a:spcPct val="15000"/>
            </a:spcAft>
            <a:buChar char="•"/>
          </a:pPr>
          <a:r>
            <a:rPr lang="en-US" sz="1700" kern="1200" dirty="0"/>
            <a:t>No significant differences in total energy expenditure, phosphocreatine recovery, or body composition</a:t>
          </a:r>
        </a:p>
        <a:p>
          <a:pPr marL="171450" lvl="1" indent="-171450" algn="l" defTabSz="755650">
            <a:lnSpc>
              <a:spcPct val="90000"/>
            </a:lnSpc>
            <a:spcBef>
              <a:spcPct val="0"/>
            </a:spcBef>
            <a:spcAft>
              <a:spcPct val="15000"/>
            </a:spcAft>
            <a:buChar char="•"/>
          </a:pPr>
          <a:r>
            <a:rPr lang="en-US" sz="1700" kern="1200" dirty="0"/>
            <a:t>Overall, patients had better heart function after 4 wks on C7 vs C8</a:t>
          </a:r>
        </a:p>
      </dsp:txBody>
      <dsp:txXfrm>
        <a:off x="0" y="237832"/>
        <a:ext cx="7886700" cy="3024000"/>
      </dsp:txXfrm>
    </dsp:sp>
    <dsp:sp modelId="{4E4E2D80-CE94-4B0D-A871-0C747145BBEE}">
      <dsp:nvSpPr>
        <dsp:cNvPr id="0" name=""/>
        <dsp:cNvSpPr/>
      </dsp:nvSpPr>
      <dsp:spPr>
        <a:xfrm>
          <a:off x="394335" y="1672"/>
          <a:ext cx="5520690" cy="47232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b="0" kern="1200" dirty="0"/>
            <a:t>Results</a:t>
          </a:r>
        </a:p>
      </dsp:txBody>
      <dsp:txXfrm>
        <a:off x="417392" y="24729"/>
        <a:ext cx="5474576"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FAE2-431E-4DD9-8340-E815FA0C35E9}">
      <dsp:nvSpPr>
        <dsp:cNvPr id="0" name=""/>
        <dsp:cNvSpPr/>
      </dsp:nvSpPr>
      <dsp:spPr>
        <a:xfrm>
          <a:off x="0" y="427192"/>
          <a:ext cx="7886700" cy="2822400"/>
        </a:xfrm>
        <a:prstGeom prst="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83184" rIns="6120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Seven hospitalizations for </a:t>
          </a:r>
          <a:r>
            <a:rPr lang="en-US" sz="2000" b="0" kern="1200" dirty="0">
              <a:solidFill>
                <a:srgbClr val="FF0000"/>
              </a:solidFill>
            </a:rPr>
            <a:t>acute rhabdomyolysis </a:t>
          </a:r>
          <a:r>
            <a:rPr lang="en-US" sz="2000" kern="1200" dirty="0"/>
            <a:t>in both C7 and C8 groups</a:t>
          </a:r>
        </a:p>
        <a:p>
          <a:pPr marL="228600" lvl="1" indent="-228600" algn="l" defTabSz="889000">
            <a:lnSpc>
              <a:spcPct val="90000"/>
            </a:lnSpc>
            <a:spcBef>
              <a:spcPct val="0"/>
            </a:spcBef>
            <a:spcAft>
              <a:spcPct val="15000"/>
            </a:spcAft>
            <a:buChar char="•"/>
          </a:pPr>
          <a:r>
            <a:rPr lang="en-US" sz="2000" kern="1200" dirty="0"/>
            <a:t>Most adverse events were </a:t>
          </a:r>
          <a:r>
            <a:rPr lang="en-US" sz="2000" b="0" kern="1200" dirty="0"/>
            <a:t>mild, </a:t>
          </a:r>
          <a:r>
            <a:rPr lang="en-US" sz="2000" kern="1200" dirty="0"/>
            <a:t>with no significant differences between groups</a:t>
          </a:r>
        </a:p>
        <a:p>
          <a:pPr marL="228600" lvl="1" indent="-228600" algn="l" defTabSz="889000">
            <a:lnSpc>
              <a:spcPct val="90000"/>
            </a:lnSpc>
            <a:spcBef>
              <a:spcPct val="0"/>
            </a:spcBef>
            <a:spcAft>
              <a:spcPct val="15000"/>
            </a:spcAft>
            <a:buChar char="•"/>
          </a:pPr>
          <a:r>
            <a:rPr lang="en-US" sz="2000" kern="1200" dirty="0"/>
            <a:t>Common adverse events: </a:t>
          </a:r>
          <a:r>
            <a:rPr lang="en-US" sz="2000" b="0" kern="1200" dirty="0">
              <a:solidFill>
                <a:srgbClr val="FF0000"/>
              </a:solidFill>
            </a:rPr>
            <a:t>intermittent muscle pain, fatigue, and elevated creatine kinase levels</a:t>
          </a:r>
        </a:p>
        <a:p>
          <a:pPr marL="228600" lvl="1" indent="-228600" algn="l" defTabSz="889000">
            <a:lnSpc>
              <a:spcPct val="90000"/>
            </a:lnSpc>
            <a:spcBef>
              <a:spcPct val="0"/>
            </a:spcBef>
            <a:spcAft>
              <a:spcPct val="15000"/>
            </a:spcAft>
            <a:buChar char="•"/>
          </a:pPr>
          <a:r>
            <a:rPr lang="en-US" sz="2000" kern="1200" dirty="0"/>
            <a:t>No significant difference in GI adverse events between groups</a:t>
          </a:r>
        </a:p>
      </dsp:txBody>
      <dsp:txXfrm>
        <a:off x="0" y="427192"/>
        <a:ext cx="7886700" cy="2822400"/>
      </dsp:txXfrm>
    </dsp:sp>
    <dsp:sp modelId="{4E4E2D80-CE94-4B0D-A871-0C747145BBEE}">
      <dsp:nvSpPr>
        <dsp:cNvPr id="0" name=""/>
        <dsp:cNvSpPr/>
      </dsp:nvSpPr>
      <dsp:spPr>
        <a:xfrm>
          <a:off x="394335" y="13911"/>
          <a:ext cx="5520690" cy="82656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en-US" sz="2800" kern="1200" dirty="0"/>
            <a:t>Safety Data</a:t>
          </a:r>
        </a:p>
      </dsp:txBody>
      <dsp:txXfrm>
        <a:off x="434684" y="54260"/>
        <a:ext cx="5439992" cy="745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5A224-9696-43D9-B414-393AC4BF6B82}">
      <dsp:nvSpPr>
        <dsp:cNvPr id="0" name=""/>
        <dsp:cNvSpPr/>
      </dsp:nvSpPr>
      <dsp:spPr>
        <a:xfrm>
          <a:off x="0" y="965328"/>
          <a:ext cx="7965223" cy="2245950"/>
        </a:xfrm>
        <a:prstGeom prst="rect">
          <a:avLst/>
        </a:prstGeom>
        <a:solidFill>
          <a:srgbClr val="D3D9EC"/>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8190" tIns="645668" rIns="61819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rgbClr val="0070C0"/>
              </a:solidFill>
            </a:rPr>
            <a:t>Design: </a:t>
          </a:r>
          <a:r>
            <a:rPr lang="en-US" sz="1800" kern="1200" dirty="0"/>
            <a:t>Single-arm, open-label, phase 2 study (</a:t>
          </a:r>
          <a:r>
            <a:rPr lang="en-US" sz="1800" b="0" i="0" kern="1200" dirty="0"/>
            <a:t>CL201)</a:t>
          </a:r>
          <a:endParaRPr lang="en-US" sz="1800" kern="1200" dirty="0"/>
        </a:p>
        <a:p>
          <a:pPr marL="228600" lvl="1" indent="-228600" algn="l" defTabSz="889000">
            <a:lnSpc>
              <a:spcPct val="90000"/>
            </a:lnSpc>
            <a:spcBef>
              <a:spcPct val="0"/>
            </a:spcBef>
            <a:spcAft>
              <a:spcPct val="15000"/>
            </a:spcAft>
            <a:buChar char="•"/>
          </a:pPr>
          <a:r>
            <a:rPr lang="en-US" sz="2000" b="0" kern="1200" dirty="0">
              <a:solidFill>
                <a:srgbClr val="0070C0"/>
              </a:solidFill>
            </a:rPr>
            <a:t>Participants: </a:t>
          </a:r>
          <a:r>
            <a:rPr lang="en-US" sz="1800" kern="1200" dirty="0"/>
            <a:t>Patients with CPT-II, VLCAD, LCHAD, or TFP deficiencies and significant symptoms despite stable treatment</a:t>
          </a:r>
        </a:p>
        <a:p>
          <a:pPr marL="228600" lvl="1" indent="-228600" algn="l" defTabSz="889000">
            <a:lnSpc>
              <a:spcPct val="90000"/>
            </a:lnSpc>
            <a:spcBef>
              <a:spcPct val="0"/>
            </a:spcBef>
            <a:spcAft>
              <a:spcPct val="15000"/>
            </a:spcAft>
            <a:buChar char="•"/>
          </a:pPr>
          <a:r>
            <a:rPr lang="en-US" sz="2000" b="0" kern="1200" dirty="0">
              <a:solidFill>
                <a:srgbClr val="0070C0"/>
              </a:solidFill>
            </a:rPr>
            <a:t>Intervention: </a:t>
          </a:r>
          <a:r>
            <a:rPr lang="en-US" sz="1800" kern="1200" dirty="0"/>
            <a:t>After 4 wks, patients switched from MCT oil (if applicable) to triheptanoin, titrated to 25%–35% of DCI</a:t>
          </a:r>
        </a:p>
      </dsp:txBody>
      <dsp:txXfrm>
        <a:off x="0" y="965328"/>
        <a:ext cx="7965223" cy="2245950"/>
      </dsp:txXfrm>
    </dsp:sp>
    <dsp:sp modelId="{F2C33E1D-B6D0-4B84-8BB7-EAB14EB63C35}">
      <dsp:nvSpPr>
        <dsp:cNvPr id="0" name=""/>
        <dsp:cNvSpPr/>
      </dsp:nvSpPr>
      <dsp:spPr>
        <a:xfrm>
          <a:off x="190576" y="111484"/>
          <a:ext cx="7584067" cy="1404535"/>
        </a:xfrm>
        <a:prstGeom prst="roundRect">
          <a:avLst/>
        </a:prstGeom>
        <a:solidFill>
          <a:srgbClr val="1A75B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0747" tIns="0" rIns="210747"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259140" y="180048"/>
        <a:ext cx="7446939" cy="12674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2EB18-869C-4E83-8FD5-6E1DFA39EBE2}">
      <dsp:nvSpPr>
        <dsp:cNvPr id="0" name=""/>
        <dsp:cNvSpPr/>
      </dsp:nvSpPr>
      <dsp:spPr>
        <a:xfrm>
          <a:off x="0" y="410271"/>
          <a:ext cx="7886700" cy="2797200"/>
        </a:xfrm>
        <a:prstGeom prst="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12MWT: </a:t>
          </a:r>
          <a:r>
            <a:rPr lang="en-US" sz="2400" b="0" kern="1200" dirty="0">
              <a:solidFill>
                <a:srgbClr val="FF0000"/>
              </a:solidFill>
            </a:rPr>
            <a:t>28% improvement </a:t>
          </a:r>
          <a:r>
            <a:rPr lang="en-US" sz="2400" b="0" kern="1200" dirty="0"/>
            <a:t>in distance </a:t>
          </a:r>
          <a:r>
            <a:rPr lang="en-US" sz="2400" kern="1200" dirty="0"/>
            <a:t>at wk 18</a:t>
          </a:r>
        </a:p>
        <a:p>
          <a:pPr marL="228600" lvl="1" indent="-228600" algn="l" defTabSz="1066800">
            <a:lnSpc>
              <a:spcPct val="90000"/>
            </a:lnSpc>
            <a:spcBef>
              <a:spcPct val="0"/>
            </a:spcBef>
            <a:spcAft>
              <a:spcPct val="15000"/>
            </a:spcAft>
            <a:buChar char="•"/>
          </a:pPr>
          <a:r>
            <a:rPr lang="en-US" sz="2400" b="0" kern="1200" dirty="0"/>
            <a:t>Exercise tolerance: 60% increase in watts generated </a:t>
          </a:r>
          <a:r>
            <a:rPr lang="en-US" sz="2400" kern="1200" dirty="0"/>
            <a:t>at wk 24</a:t>
          </a:r>
        </a:p>
        <a:p>
          <a:pPr marL="228600" lvl="1" indent="-228600" algn="l" defTabSz="1066800">
            <a:lnSpc>
              <a:spcPct val="90000"/>
            </a:lnSpc>
            <a:spcBef>
              <a:spcPct val="0"/>
            </a:spcBef>
            <a:spcAft>
              <a:spcPct val="15000"/>
            </a:spcAft>
            <a:buChar char="•"/>
          </a:pPr>
          <a:r>
            <a:rPr lang="en-US" sz="2400" b="0" kern="1200" dirty="0"/>
            <a:t>HR-QoL: </a:t>
          </a:r>
          <a:r>
            <a:rPr lang="en-US" sz="2400" b="0" kern="1200" dirty="0">
              <a:solidFill>
                <a:srgbClr val="FF0000"/>
              </a:solidFill>
            </a:rPr>
            <a:t>Significant improvement </a:t>
          </a:r>
          <a:r>
            <a:rPr lang="en-US" sz="2400" b="0" kern="1200" dirty="0"/>
            <a:t>in adult SF-12v2 physical and mental scores;</a:t>
          </a:r>
          <a:r>
            <a:rPr lang="en-US" sz="2400" kern="1200" dirty="0"/>
            <a:t> no change in pediatric SF-10 scores</a:t>
          </a:r>
        </a:p>
      </dsp:txBody>
      <dsp:txXfrm>
        <a:off x="0" y="410271"/>
        <a:ext cx="7886700" cy="2797200"/>
      </dsp:txXfrm>
    </dsp:sp>
    <dsp:sp modelId="{4A6855E8-09CD-4BA7-9555-66BF7418206B}">
      <dsp:nvSpPr>
        <dsp:cNvPr id="0" name=""/>
        <dsp:cNvSpPr/>
      </dsp:nvSpPr>
      <dsp:spPr>
        <a:xfrm>
          <a:off x="394335" y="56031"/>
          <a:ext cx="5520690" cy="7084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b="0" kern="1200" dirty="0"/>
            <a:t>Results</a:t>
          </a:r>
        </a:p>
      </dsp:txBody>
      <dsp:txXfrm>
        <a:off x="428920" y="90616"/>
        <a:ext cx="5451520" cy="639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2D471-44F3-48B3-A787-08EFB76B2499}">
      <dsp:nvSpPr>
        <dsp:cNvPr id="0" name=""/>
        <dsp:cNvSpPr/>
      </dsp:nvSpPr>
      <dsp:spPr>
        <a:xfrm>
          <a:off x="0" y="523672"/>
          <a:ext cx="7886700" cy="2570400"/>
        </a:xfrm>
        <a:prstGeom prst="rect">
          <a:avLst/>
        </a:prstGeom>
        <a:solidFill>
          <a:srgbClr val="D3D9EC">
            <a:alpha val="89804"/>
          </a:srgbClr>
        </a:solidFill>
        <a:ln w="12700" cap="flat" cmpd="sng" algn="ctr">
          <a:solidFill>
            <a:srgbClr val="D6DD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rgbClr val="0070C0"/>
              </a:solidFill>
            </a:rPr>
            <a:t>Adverse events:</a:t>
          </a:r>
        </a:p>
        <a:p>
          <a:pPr marL="457200" lvl="2" indent="-228600" algn="l" defTabSz="1066800">
            <a:lnSpc>
              <a:spcPct val="90000"/>
            </a:lnSpc>
            <a:spcBef>
              <a:spcPct val="0"/>
            </a:spcBef>
            <a:spcAft>
              <a:spcPct val="15000"/>
            </a:spcAft>
            <a:buChar char="•"/>
          </a:pPr>
          <a:r>
            <a:rPr lang="en-US" sz="2400" kern="1200" dirty="0"/>
            <a:t>62% experienced treatment-related adverse events, mainly mild-to-moderate GI issues (55%)</a:t>
          </a:r>
        </a:p>
        <a:p>
          <a:pPr marL="457200" lvl="2" indent="-228600" algn="l" defTabSz="1066800">
            <a:lnSpc>
              <a:spcPct val="90000"/>
            </a:lnSpc>
            <a:spcBef>
              <a:spcPct val="0"/>
            </a:spcBef>
            <a:spcAft>
              <a:spcPct val="15000"/>
            </a:spcAft>
            <a:buChar char="•"/>
          </a:pPr>
          <a:r>
            <a:rPr lang="en-US" sz="2400" kern="1200" dirty="0"/>
            <a:t>One serious event (gastroenteritis)</a:t>
          </a:r>
        </a:p>
        <a:p>
          <a:pPr marL="457200" lvl="2" indent="-228600" algn="l" defTabSz="1066800">
            <a:lnSpc>
              <a:spcPct val="90000"/>
            </a:lnSpc>
            <a:spcBef>
              <a:spcPct val="0"/>
            </a:spcBef>
            <a:spcAft>
              <a:spcPct val="15000"/>
            </a:spcAft>
            <a:buChar char="•"/>
          </a:pPr>
          <a:r>
            <a:rPr lang="en-US" sz="2400" kern="1200" dirty="0"/>
            <a:t>One discontinuation due to moderate diarrhea</a:t>
          </a:r>
        </a:p>
      </dsp:txBody>
      <dsp:txXfrm>
        <a:off x="0" y="523672"/>
        <a:ext cx="7886700" cy="2570400"/>
      </dsp:txXfrm>
    </dsp:sp>
    <dsp:sp modelId="{83867071-6658-4DFE-B6CA-88DB56F03128}">
      <dsp:nvSpPr>
        <dsp:cNvPr id="0" name=""/>
        <dsp:cNvSpPr/>
      </dsp:nvSpPr>
      <dsp:spPr>
        <a:xfrm>
          <a:off x="394335" y="169431"/>
          <a:ext cx="5520690" cy="7084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b="0" kern="1200" dirty="0"/>
            <a:t>Safety Data</a:t>
          </a:r>
        </a:p>
      </dsp:txBody>
      <dsp:txXfrm>
        <a:off x="428920" y="204016"/>
        <a:ext cx="5451520" cy="6393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5A224-9696-43D9-B414-393AC4BF6B82}">
      <dsp:nvSpPr>
        <dsp:cNvPr id="0" name=""/>
        <dsp:cNvSpPr/>
      </dsp:nvSpPr>
      <dsp:spPr>
        <a:xfrm>
          <a:off x="0" y="1027375"/>
          <a:ext cx="7886700" cy="2182950"/>
        </a:xfrm>
        <a:prstGeom prst="rect">
          <a:avLst/>
        </a:prstGeom>
        <a:solidFill>
          <a:srgbClr val="D3D9EC"/>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687324" rIns="61209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solidFill>
                <a:srgbClr val="0070C0"/>
              </a:solidFill>
            </a:rPr>
            <a:t>Design: </a:t>
          </a:r>
          <a:r>
            <a:rPr lang="en-US" sz="1800" kern="1200" dirty="0"/>
            <a:t>Open-label, long-term, single-arm extension study (CL202)</a:t>
          </a:r>
        </a:p>
        <a:p>
          <a:pPr marL="171450" lvl="1" indent="-171450" algn="l" defTabSz="800100">
            <a:lnSpc>
              <a:spcPct val="90000"/>
            </a:lnSpc>
            <a:spcBef>
              <a:spcPct val="0"/>
            </a:spcBef>
            <a:spcAft>
              <a:spcPct val="15000"/>
            </a:spcAft>
            <a:buChar char="•"/>
          </a:pPr>
          <a:r>
            <a:rPr lang="en-US" sz="1800" b="0" kern="1200" dirty="0">
              <a:solidFill>
                <a:srgbClr val="0070C0"/>
              </a:solidFill>
            </a:rPr>
            <a:t>Participants:</a:t>
          </a:r>
          <a:r>
            <a:rPr lang="en-US" sz="1800" kern="1200" dirty="0"/>
            <a:t> Patients age ≥6 mos with confirmed diagnoses of LC-FAODs (CPT-I, CPT-II, CACT, VLCAD, LCHAD, or TFP deficiencies)</a:t>
          </a:r>
        </a:p>
        <a:p>
          <a:pPr marL="171450" lvl="1" indent="-171450" algn="l" defTabSz="800100">
            <a:lnSpc>
              <a:spcPct val="90000"/>
            </a:lnSpc>
            <a:spcBef>
              <a:spcPct val="0"/>
            </a:spcBef>
            <a:spcAft>
              <a:spcPct val="15000"/>
            </a:spcAft>
            <a:buChar char="•"/>
          </a:pPr>
          <a:r>
            <a:rPr lang="en-US" sz="1800" b="0" kern="1200" dirty="0">
              <a:solidFill>
                <a:srgbClr val="0070C0"/>
              </a:solidFill>
            </a:rPr>
            <a:t>Intervention:</a:t>
          </a:r>
          <a:r>
            <a:rPr lang="en-US" sz="1800" kern="1200" dirty="0"/>
            <a:t> Patients were switched from MCT oil to triheptanoin, titrated to 25%–35% of daily caloric intake, and treated for up to 7 y</a:t>
          </a:r>
        </a:p>
      </dsp:txBody>
      <dsp:txXfrm>
        <a:off x="0" y="1027375"/>
        <a:ext cx="7886700" cy="2182950"/>
      </dsp:txXfrm>
    </dsp:sp>
    <dsp:sp modelId="{F2C33E1D-B6D0-4B84-8BB7-EAB14EB63C35}">
      <dsp:nvSpPr>
        <dsp:cNvPr id="0" name=""/>
        <dsp:cNvSpPr/>
      </dsp:nvSpPr>
      <dsp:spPr>
        <a:xfrm>
          <a:off x="188697" y="118445"/>
          <a:ext cx="7509301" cy="1495150"/>
        </a:xfrm>
        <a:prstGeom prst="roundRect">
          <a:avLst/>
        </a:prstGeom>
        <a:solidFill>
          <a:srgbClr val="1A75B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261684" y="191432"/>
        <a:ext cx="7363327" cy="13491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2D471-44F3-48B3-A787-08EFB76B2499}">
      <dsp:nvSpPr>
        <dsp:cNvPr id="0" name=""/>
        <dsp:cNvSpPr/>
      </dsp:nvSpPr>
      <dsp:spPr>
        <a:xfrm>
          <a:off x="0" y="517147"/>
          <a:ext cx="7886700" cy="2731050"/>
        </a:xfrm>
        <a:prstGeom prst="rect">
          <a:avLst/>
        </a:prstGeom>
        <a:solidFill>
          <a:srgbClr val="D3D9EC">
            <a:alpha val="89804"/>
          </a:srgbClr>
        </a:solidFill>
        <a:ln w="12700" cap="flat" cmpd="sng" algn="ctr">
          <a:solidFill>
            <a:srgbClr val="D6DDE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708152" rIns="612096" bIns="1422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Adverse events:</a:t>
          </a:r>
        </a:p>
        <a:p>
          <a:pPr marL="457200" lvl="2" indent="-228600" algn="l" defTabSz="889000">
            <a:lnSpc>
              <a:spcPct val="90000"/>
            </a:lnSpc>
            <a:spcBef>
              <a:spcPct val="0"/>
            </a:spcBef>
            <a:spcAft>
              <a:spcPct val="15000"/>
            </a:spcAft>
            <a:buChar char="•"/>
          </a:pPr>
          <a:r>
            <a:rPr lang="en-US" sz="2000" b="0" kern="1200" dirty="0"/>
            <a:t>97% of patients reported at least 1 TEAE</a:t>
          </a:r>
        </a:p>
        <a:p>
          <a:pPr marL="457200" lvl="2" indent="-228600" algn="l" defTabSz="889000">
            <a:lnSpc>
              <a:spcPct val="90000"/>
            </a:lnSpc>
            <a:spcBef>
              <a:spcPct val="0"/>
            </a:spcBef>
            <a:spcAft>
              <a:spcPct val="15000"/>
            </a:spcAft>
            <a:buChar char="•"/>
          </a:pPr>
          <a:r>
            <a:rPr lang="en-US" sz="2000" kern="1200" dirty="0"/>
            <a:t>68.1% of patients experienced treatment-related AEs, primarily of mild-to-moderate severity</a:t>
          </a:r>
          <a:endParaRPr lang="en-US" sz="2000" b="0" kern="1200" dirty="0"/>
        </a:p>
        <a:p>
          <a:pPr marL="457200" lvl="2" indent="-228600" algn="l" defTabSz="889000">
            <a:lnSpc>
              <a:spcPct val="90000"/>
            </a:lnSpc>
            <a:spcBef>
              <a:spcPct val="0"/>
            </a:spcBef>
            <a:spcAft>
              <a:spcPct val="15000"/>
            </a:spcAft>
            <a:buChar char="•"/>
          </a:pPr>
          <a:r>
            <a:rPr lang="en-US" sz="2000" kern="1200" dirty="0"/>
            <a:t>7 serious treatment-related AEs occurred in 5 patients, all of which resolved</a:t>
          </a:r>
        </a:p>
      </dsp:txBody>
      <dsp:txXfrm>
        <a:off x="0" y="517147"/>
        <a:ext cx="7886700" cy="2731050"/>
      </dsp:txXfrm>
    </dsp:sp>
    <dsp:sp modelId="{83867071-6658-4DFE-B6CA-88DB56F03128}">
      <dsp:nvSpPr>
        <dsp:cNvPr id="0" name=""/>
        <dsp:cNvSpPr/>
      </dsp:nvSpPr>
      <dsp:spPr>
        <a:xfrm>
          <a:off x="394335" y="15306"/>
          <a:ext cx="5520690" cy="10036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511300">
            <a:lnSpc>
              <a:spcPct val="90000"/>
            </a:lnSpc>
            <a:spcBef>
              <a:spcPct val="0"/>
            </a:spcBef>
            <a:spcAft>
              <a:spcPct val="35000"/>
            </a:spcAft>
            <a:buNone/>
          </a:pPr>
          <a:r>
            <a:rPr lang="en-US" sz="3400" b="0" kern="1200" dirty="0"/>
            <a:t>Safety Data</a:t>
          </a:r>
        </a:p>
      </dsp:txBody>
      <dsp:txXfrm>
        <a:off x="443331" y="64302"/>
        <a:ext cx="5422698" cy="9056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0D8C-A1F7-4DDC-B6B9-3AA5C74C925B}">
      <dsp:nvSpPr>
        <dsp:cNvPr id="0" name=""/>
        <dsp:cNvSpPr/>
      </dsp:nvSpPr>
      <dsp:spPr>
        <a:xfrm>
          <a:off x="0" y="508828"/>
          <a:ext cx="7886700" cy="2754675"/>
        </a:xfrm>
        <a:prstGeom prst="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687324" rIns="6120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Plain or sweetened fat-free yogurt</a:t>
          </a:r>
        </a:p>
        <a:p>
          <a:pPr marL="228600" lvl="1" indent="-228600" algn="l" defTabSz="889000">
            <a:lnSpc>
              <a:spcPct val="90000"/>
            </a:lnSpc>
            <a:spcBef>
              <a:spcPct val="0"/>
            </a:spcBef>
            <a:spcAft>
              <a:spcPct val="15000"/>
            </a:spcAft>
            <a:buChar char="•"/>
          </a:pPr>
          <a:r>
            <a:rPr lang="en-US" sz="2000" kern="1200" dirty="0"/>
            <a:t>Fat-free milk or cottage cheese</a:t>
          </a:r>
        </a:p>
        <a:p>
          <a:pPr marL="228600" lvl="1" indent="-228600" algn="l" defTabSz="889000">
            <a:lnSpc>
              <a:spcPct val="90000"/>
            </a:lnSpc>
            <a:spcBef>
              <a:spcPct val="0"/>
            </a:spcBef>
            <a:spcAft>
              <a:spcPct val="15000"/>
            </a:spcAft>
            <a:buChar char="•"/>
          </a:pPr>
          <a:r>
            <a:rPr lang="en-US" sz="2000" kern="1200" dirty="0"/>
            <a:t>Whole grain hot cereal</a:t>
          </a:r>
        </a:p>
        <a:p>
          <a:pPr marL="228600" lvl="1" indent="-228600" algn="l" defTabSz="889000">
            <a:lnSpc>
              <a:spcPct val="90000"/>
            </a:lnSpc>
            <a:spcBef>
              <a:spcPct val="0"/>
            </a:spcBef>
            <a:spcAft>
              <a:spcPct val="15000"/>
            </a:spcAft>
            <a:buChar char="•"/>
          </a:pPr>
          <a:r>
            <a:rPr lang="en-US" sz="2000" kern="1200" dirty="0"/>
            <a:t>Fat-free pudding</a:t>
          </a:r>
        </a:p>
        <a:p>
          <a:pPr marL="228600" lvl="1" indent="-228600" algn="l" defTabSz="889000">
            <a:lnSpc>
              <a:spcPct val="90000"/>
            </a:lnSpc>
            <a:spcBef>
              <a:spcPct val="0"/>
            </a:spcBef>
            <a:spcAft>
              <a:spcPct val="15000"/>
            </a:spcAft>
            <a:buChar char="•"/>
          </a:pPr>
          <a:r>
            <a:rPr lang="en-US" sz="2000" kern="1200" dirty="0"/>
            <a:t>Smoothies</a:t>
          </a:r>
        </a:p>
        <a:p>
          <a:pPr marL="228600" lvl="1" indent="-228600" algn="l" defTabSz="889000">
            <a:lnSpc>
              <a:spcPct val="90000"/>
            </a:lnSpc>
            <a:spcBef>
              <a:spcPct val="0"/>
            </a:spcBef>
            <a:spcAft>
              <a:spcPct val="15000"/>
            </a:spcAft>
            <a:buChar char="•"/>
          </a:pPr>
          <a:r>
            <a:rPr lang="en-US" sz="2000" kern="1200" dirty="0"/>
            <a:t>Applesauce (or similar semi-liquid foods)</a:t>
          </a:r>
        </a:p>
      </dsp:txBody>
      <dsp:txXfrm>
        <a:off x="0" y="508828"/>
        <a:ext cx="7886700" cy="2754675"/>
      </dsp:txXfrm>
    </dsp:sp>
    <dsp:sp modelId="{8EF425B7-3E17-4DE7-949A-E79F1DECD4B5}">
      <dsp:nvSpPr>
        <dsp:cNvPr id="0" name=""/>
        <dsp:cNvSpPr/>
      </dsp:nvSpPr>
      <dsp:spPr>
        <a:xfrm>
          <a:off x="394335" y="10874"/>
          <a:ext cx="5520690" cy="97416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Triheptanoin can be mixed with soft foods or liquids,* such as:</a:t>
          </a:r>
        </a:p>
      </dsp:txBody>
      <dsp:txXfrm>
        <a:off x="441890" y="58429"/>
        <a:ext cx="5425580" cy="8790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7342-522F-4F60-AF48-22553E68E40F}">
      <dsp:nvSpPr>
        <dsp:cNvPr id="0" name=""/>
        <dsp:cNvSpPr/>
      </dsp:nvSpPr>
      <dsp:spPr>
        <a:xfrm rot="5400000">
          <a:off x="3943254" y="-883737"/>
          <a:ext cx="2493963" cy="4884928"/>
        </a:xfrm>
        <a:prstGeom prst="round2SameRect">
          <a:avLst/>
        </a:prstGeom>
        <a:solidFill>
          <a:srgbClr val="D3D9EC">
            <a:alpha val="89804"/>
          </a:srgbClr>
        </a:solidFill>
        <a:ln w="12700" cap="flat" cmpd="sng" algn="ctr">
          <a:solidFill>
            <a:srgbClr val="D3D9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Calculate based on individual patient factors*</a:t>
          </a:r>
        </a:p>
        <a:p>
          <a:pPr marL="228600" lvl="1" indent="-228600" algn="l" defTabSz="933450">
            <a:lnSpc>
              <a:spcPct val="90000"/>
            </a:lnSpc>
            <a:spcBef>
              <a:spcPct val="0"/>
            </a:spcBef>
            <a:spcAft>
              <a:spcPct val="15000"/>
            </a:spcAft>
            <a:buChar char="•"/>
          </a:pPr>
          <a:r>
            <a:rPr lang="en-US" sz="2100" kern="1200" dirty="0"/>
            <a:t>Patients with LC-FAODs can have lower resting and total energy expenditures</a:t>
          </a:r>
        </a:p>
        <a:p>
          <a:pPr marL="228600" lvl="1" indent="-228600" algn="l" defTabSz="933450">
            <a:lnSpc>
              <a:spcPct val="90000"/>
            </a:lnSpc>
            <a:spcBef>
              <a:spcPct val="0"/>
            </a:spcBef>
            <a:spcAft>
              <a:spcPct val="15000"/>
            </a:spcAft>
            <a:buChar char="•"/>
          </a:pPr>
          <a:r>
            <a:rPr lang="en-US" sz="2100" kern="1200" dirty="0"/>
            <a:t>Modify traditional energy calculations to avoid overestimation</a:t>
          </a:r>
        </a:p>
      </dsp:txBody>
      <dsp:txXfrm rot="-5400000">
        <a:off x="2747772" y="433490"/>
        <a:ext cx="4763183" cy="2250473"/>
      </dsp:txXfrm>
    </dsp:sp>
    <dsp:sp modelId="{A2FEB8A1-AB30-4DEF-9704-365234200BBA}">
      <dsp:nvSpPr>
        <dsp:cNvPr id="0" name=""/>
        <dsp:cNvSpPr/>
      </dsp:nvSpPr>
      <dsp:spPr>
        <a:xfrm>
          <a:off x="0" y="0"/>
          <a:ext cx="2747772" cy="3117454"/>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Estimated Energy Requirements</a:t>
          </a:r>
        </a:p>
      </dsp:txBody>
      <dsp:txXfrm>
        <a:off x="134135" y="134135"/>
        <a:ext cx="2479502" cy="28491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DBAA-FA5C-481B-89C8-E80AA2E1DCB6}">
      <dsp:nvSpPr>
        <dsp:cNvPr id="0" name=""/>
        <dsp:cNvSpPr/>
      </dsp:nvSpPr>
      <dsp:spPr>
        <a:xfrm rot="5400000">
          <a:off x="4046382" y="-973772"/>
          <a:ext cx="2633147" cy="5047488"/>
        </a:xfrm>
        <a:prstGeom prst="round2SameRect">
          <a:avLst/>
        </a:prstGeom>
        <a:solidFill>
          <a:srgbClr val="D3D9EC">
            <a:alpha val="89804"/>
          </a:srgbClr>
        </a:solidFill>
        <a:ln w="12700" cap="flat" cmpd="sng" algn="ctr">
          <a:solidFill>
            <a:srgbClr val="D3D9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0" kern="1200" dirty="0">
              <a:solidFill>
                <a:schemeClr val="tx1"/>
              </a:solidFill>
            </a:rPr>
            <a:t>Carbohydrates</a:t>
          </a:r>
        </a:p>
        <a:p>
          <a:pPr marL="342900" lvl="2" indent="-171450" algn="l" defTabSz="711200">
            <a:lnSpc>
              <a:spcPct val="90000"/>
            </a:lnSpc>
            <a:spcBef>
              <a:spcPct val="0"/>
            </a:spcBef>
            <a:spcAft>
              <a:spcPct val="15000"/>
            </a:spcAft>
            <a:buChar char="•"/>
          </a:pPr>
          <a:r>
            <a:rPr lang="en-US" sz="1600" kern="1200" dirty="0"/>
            <a:t>Ensure adequate intake to prevent hypoglycemia and support energy needs</a:t>
          </a:r>
          <a:r>
            <a:rPr lang="en-US" sz="1600" kern="1200" baseline="30000" dirty="0"/>
            <a:t>2</a:t>
          </a:r>
          <a:endParaRPr lang="en-US" sz="1600" kern="1200" dirty="0"/>
        </a:p>
        <a:p>
          <a:pPr marL="171450" lvl="1" indent="-171450" algn="l" defTabSz="800100">
            <a:lnSpc>
              <a:spcPct val="90000"/>
            </a:lnSpc>
            <a:spcBef>
              <a:spcPct val="0"/>
            </a:spcBef>
            <a:spcAft>
              <a:spcPct val="15000"/>
            </a:spcAft>
            <a:buNone/>
          </a:pPr>
          <a:r>
            <a:rPr lang="en-US" sz="1800" b="0" kern="1200" dirty="0">
              <a:solidFill>
                <a:schemeClr val="tx1"/>
              </a:solidFill>
            </a:rPr>
            <a:t>Fats</a:t>
          </a:r>
        </a:p>
        <a:p>
          <a:pPr marL="342900" lvl="2" indent="-171450" algn="l" defTabSz="711200">
            <a:lnSpc>
              <a:spcPct val="90000"/>
            </a:lnSpc>
            <a:spcBef>
              <a:spcPct val="0"/>
            </a:spcBef>
            <a:spcAft>
              <a:spcPct val="15000"/>
            </a:spcAft>
            <a:buChar char="•"/>
          </a:pPr>
          <a:r>
            <a:rPr lang="en-US" sz="1600" kern="1200" dirty="0"/>
            <a:t>Include MCTs (traditional or triheptanoin) to bypass metabolic defects</a:t>
          </a:r>
          <a:r>
            <a:rPr lang="en-US" sz="1600" kern="1200" baseline="30000" dirty="0"/>
            <a:t>2,3</a:t>
          </a:r>
          <a:endParaRPr lang="en-US" sz="1600" kern="1200" dirty="0"/>
        </a:p>
        <a:p>
          <a:pPr marL="171450" lvl="1" indent="-171450" algn="l" defTabSz="800100">
            <a:lnSpc>
              <a:spcPct val="90000"/>
            </a:lnSpc>
            <a:spcBef>
              <a:spcPct val="0"/>
            </a:spcBef>
            <a:spcAft>
              <a:spcPct val="15000"/>
            </a:spcAft>
            <a:buNone/>
          </a:pPr>
          <a:r>
            <a:rPr lang="en-US" sz="1800" b="0" kern="1200" dirty="0">
              <a:solidFill>
                <a:schemeClr val="tx1"/>
              </a:solidFill>
            </a:rPr>
            <a:t>Proteins</a:t>
          </a:r>
        </a:p>
        <a:p>
          <a:pPr marL="342900" lvl="2" indent="-171450" algn="l" defTabSz="711200">
            <a:lnSpc>
              <a:spcPct val="90000"/>
            </a:lnSpc>
            <a:spcBef>
              <a:spcPct val="0"/>
            </a:spcBef>
            <a:spcAft>
              <a:spcPct val="15000"/>
            </a:spcAft>
            <a:buChar char="•"/>
          </a:pPr>
          <a:r>
            <a:rPr lang="en-US" sz="1600" kern="1200" dirty="0"/>
            <a:t>Provide sufficient protein to support growth and repair while helping maintain lean body mass</a:t>
          </a:r>
          <a:r>
            <a:rPr lang="en-US" sz="1600" kern="1200" baseline="30000" dirty="0"/>
            <a:t>2</a:t>
          </a:r>
          <a:endParaRPr lang="en-US" sz="1600" kern="1200" dirty="0"/>
        </a:p>
      </dsp:txBody>
      <dsp:txXfrm rot="-5400000">
        <a:off x="2839212" y="361938"/>
        <a:ext cx="4918948" cy="2376067"/>
      </dsp:txXfrm>
    </dsp:sp>
    <dsp:sp modelId="{45B62673-DD8D-48ED-8DE7-209F5DE78BB2}">
      <dsp:nvSpPr>
        <dsp:cNvPr id="0" name=""/>
        <dsp:cNvSpPr/>
      </dsp:nvSpPr>
      <dsp:spPr>
        <a:xfrm>
          <a:off x="0" y="0"/>
          <a:ext cx="2839212" cy="3096916"/>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Macronutrient distribution</a:t>
          </a:r>
          <a:r>
            <a:rPr lang="en-US" sz="3000" kern="1200" baseline="30000" dirty="0"/>
            <a:t>1</a:t>
          </a:r>
        </a:p>
      </dsp:txBody>
      <dsp:txXfrm>
        <a:off x="138599" y="138599"/>
        <a:ext cx="2562014" cy="2819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18017-3B38-4A1E-B17C-7192C752E70A}">
      <dsp:nvSpPr>
        <dsp:cNvPr id="0" name=""/>
        <dsp:cNvSpPr/>
      </dsp:nvSpPr>
      <dsp:spPr>
        <a:xfrm>
          <a:off x="0" y="24393"/>
          <a:ext cx="7759079" cy="1359742"/>
        </a:xfrm>
        <a:prstGeom prst="rect">
          <a:avLst/>
        </a:prstGeom>
        <a:solidFill>
          <a:srgbClr val="1A75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0" kern="1200" dirty="0"/>
            <a:t>Normal NBS does not fully exclude LC-FAOD (especially mild forms)</a:t>
          </a:r>
          <a:r>
            <a:rPr lang="en-US" sz="3600" b="0" kern="1200" baseline="30000" dirty="0"/>
            <a:t>1</a:t>
          </a:r>
          <a:endParaRPr lang="en-US" sz="3600" kern="1200" dirty="0"/>
        </a:p>
      </dsp:txBody>
      <dsp:txXfrm>
        <a:off x="0" y="24393"/>
        <a:ext cx="7759079" cy="1359742"/>
      </dsp:txXfrm>
    </dsp:sp>
    <dsp:sp modelId="{85B5CE95-B232-4E10-A1C8-E3F729BE71B2}">
      <dsp:nvSpPr>
        <dsp:cNvPr id="0" name=""/>
        <dsp:cNvSpPr/>
      </dsp:nvSpPr>
      <dsp:spPr>
        <a:xfrm>
          <a:off x="0" y="1384136"/>
          <a:ext cx="7759079" cy="1581120"/>
        </a:xfrm>
        <a:prstGeom prst="rect">
          <a:avLst/>
        </a:prstGeom>
        <a:solidFill>
          <a:srgbClr val="D3D9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Further testing is required if symptoms develop</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NBS has only been in place for 20–25 y in many states, meaning some adults may not have been screened</a:t>
          </a:r>
        </a:p>
      </dsp:txBody>
      <dsp:txXfrm>
        <a:off x="0" y="1384136"/>
        <a:ext cx="7759079" cy="1581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9E7E2-2C22-42A7-B118-C39B28F7FF6D}">
      <dsp:nvSpPr>
        <dsp:cNvPr id="0" name=""/>
        <dsp:cNvSpPr/>
      </dsp:nvSpPr>
      <dsp:spPr>
        <a:xfrm rot="5400000">
          <a:off x="4778764" y="-1933330"/>
          <a:ext cx="805670" cy="4876800"/>
        </a:xfrm>
        <a:prstGeom prst="round2SameRect">
          <a:avLst/>
        </a:prstGeom>
        <a:solidFill>
          <a:srgbClr val="D3D9EC">
            <a:alpha val="90000"/>
          </a:srgbClr>
        </a:solidFill>
        <a:ln w="12700" cap="flat" cmpd="sng" algn="ctr">
          <a:solidFill>
            <a:srgbClr val="D3D9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Adjust triheptanoin dosage based on patient response and tolerability</a:t>
          </a:r>
          <a:r>
            <a:rPr lang="en-US" sz="1300" kern="1200" baseline="30000" dirty="0"/>
            <a:t>1</a:t>
          </a:r>
        </a:p>
        <a:p>
          <a:pPr marL="114300" lvl="1" indent="-114300" algn="l" defTabSz="577850">
            <a:lnSpc>
              <a:spcPct val="90000"/>
            </a:lnSpc>
            <a:spcBef>
              <a:spcPct val="0"/>
            </a:spcBef>
            <a:spcAft>
              <a:spcPct val="15000"/>
            </a:spcAft>
            <a:buChar char="•"/>
          </a:pPr>
          <a:r>
            <a:rPr lang="en-US" sz="1300" kern="1200" dirty="0"/>
            <a:t>Consider using lower doses than FDA-approved, if necessary, based on clinical judgment and patient-specific factors</a:t>
          </a:r>
          <a:endParaRPr lang="en-US" sz="1300" kern="1200" baseline="30000" dirty="0"/>
        </a:p>
      </dsp:txBody>
      <dsp:txXfrm rot="-5400000">
        <a:off x="2743199" y="141565"/>
        <a:ext cx="4837470" cy="727010"/>
      </dsp:txXfrm>
    </dsp:sp>
    <dsp:sp modelId="{DCF9FF50-2D3E-4F85-9361-875EC73BEF1C}">
      <dsp:nvSpPr>
        <dsp:cNvPr id="0" name=""/>
        <dsp:cNvSpPr/>
      </dsp:nvSpPr>
      <dsp:spPr>
        <a:xfrm>
          <a:off x="0" y="1525"/>
          <a:ext cx="2743200" cy="1007087"/>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kern="1200" dirty="0"/>
            <a:t>Individualized dosing</a:t>
          </a:r>
        </a:p>
      </dsp:txBody>
      <dsp:txXfrm>
        <a:off x="49162" y="50687"/>
        <a:ext cx="2644876" cy="908763"/>
      </dsp:txXfrm>
    </dsp:sp>
    <dsp:sp modelId="{F6CCF6FD-BD27-45B3-95C2-5651D40AD506}">
      <dsp:nvSpPr>
        <dsp:cNvPr id="0" name=""/>
        <dsp:cNvSpPr/>
      </dsp:nvSpPr>
      <dsp:spPr>
        <a:xfrm rot="5400000">
          <a:off x="4778764" y="-875888"/>
          <a:ext cx="805670" cy="4876800"/>
        </a:xfrm>
        <a:prstGeom prst="round2SameRect">
          <a:avLst/>
        </a:prstGeom>
        <a:solidFill>
          <a:srgbClr val="D3D9EC">
            <a:alpha val="90000"/>
          </a:srgbClr>
        </a:solidFill>
        <a:ln w="12700" cap="flat" cmpd="sng" algn="ctr">
          <a:solidFill>
            <a:srgbClr val="D3D9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Customize macronutrient ratios based on patient-specific metabolic needs and response</a:t>
          </a:r>
          <a:r>
            <a:rPr lang="en-US" sz="1400" kern="1200" baseline="30000" dirty="0"/>
            <a:t>2,3</a:t>
          </a:r>
        </a:p>
      </dsp:txBody>
      <dsp:txXfrm rot="-5400000">
        <a:off x="2743199" y="1199007"/>
        <a:ext cx="4837470" cy="727010"/>
      </dsp:txXfrm>
    </dsp:sp>
    <dsp:sp modelId="{4AFAEA45-6476-4BF3-998B-42BDACE17D22}">
      <dsp:nvSpPr>
        <dsp:cNvPr id="0" name=""/>
        <dsp:cNvSpPr/>
      </dsp:nvSpPr>
      <dsp:spPr>
        <a:xfrm>
          <a:off x="0" y="1058968"/>
          <a:ext cx="2743200" cy="1007087"/>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dirty="0"/>
            <a:t>Tailored approach</a:t>
          </a:r>
        </a:p>
      </dsp:txBody>
      <dsp:txXfrm>
        <a:off x="49162" y="1108130"/>
        <a:ext cx="2644876" cy="908763"/>
      </dsp:txXfrm>
    </dsp:sp>
    <dsp:sp modelId="{5A65A5E8-BCD7-4200-BA9E-E1F3B32451C5}">
      <dsp:nvSpPr>
        <dsp:cNvPr id="0" name=""/>
        <dsp:cNvSpPr/>
      </dsp:nvSpPr>
      <dsp:spPr>
        <a:xfrm rot="5400000">
          <a:off x="4778764" y="181554"/>
          <a:ext cx="805670" cy="4876800"/>
        </a:xfrm>
        <a:prstGeom prst="round2SameRect">
          <a:avLst/>
        </a:prstGeom>
        <a:solidFill>
          <a:srgbClr val="D3D9EC">
            <a:alpha val="90000"/>
          </a:srgbClr>
        </a:solidFill>
        <a:ln w="12700" cap="flat" cmpd="sng" algn="ctr">
          <a:solidFill>
            <a:srgbClr val="D3D9E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Continuously assess metabolic stability and clinical outcomes</a:t>
          </a:r>
          <a:r>
            <a:rPr lang="en-US" sz="1400" kern="1200" baseline="30000" dirty="0"/>
            <a:t>2,4</a:t>
          </a:r>
        </a:p>
        <a:p>
          <a:pPr marL="114300" lvl="1" indent="-114300" algn="l" defTabSz="622300">
            <a:lnSpc>
              <a:spcPct val="90000"/>
            </a:lnSpc>
            <a:spcBef>
              <a:spcPct val="0"/>
            </a:spcBef>
            <a:spcAft>
              <a:spcPct val="15000"/>
            </a:spcAft>
            <a:buChar char="•"/>
          </a:pPr>
          <a:r>
            <a:rPr lang="en-US" sz="1400" kern="1200" dirty="0"/>
            <a:t>Modify dosing and nutritional plans as needed, based on ongoing evaluations and patient feedback</a:t>
          </a:r>
          <a:r>
            <a:rPr lang="en-US" sz="1400" kern="1200" baseline="30000" dirty="0"/>
            <a:t>1</a:t>
          </a:r>
        </a:p>
      </dsp:txBody>
      <dsp:txXfrm rot="-5400000">
        <a:off x="2743199" y="2256449"/>
        <a:ext cx="4837470" cy="727010"/>
      </dsp:txXfrm>
    </dsp:sp>
    <dsp:sp modelId="{485CA8C4-3003-4BBF-AD43-2D9BA1775310}">
      <dsp:nvSpPr>
        <dsp:cNvPr id="0" name=""/>
        <dsp:cNvSpPr/>
      </dsp:nvSpPr>
      <dsp:spPr>
        <a:xfrm>
          <a:off x="0" y="2116410"/>
          <a:ext cx="2743200" cy="1007087"/>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dirty="0"/>
            <a:t>Regular monitoring</a:t>
          </a:r>
        </a:p>
      </dsp:txBody>
      <dsp:txXfrm>
        <a:off x="49162" y="2165572"/>
        <a:ext cx="2644876" cy="9087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6211-70CE-4DA7-B6E0-67807EF8CCC7}">
      <dsp:nvSpPr>
        <dsp:cNvPr id="0" name=""/>
        <dsp:cNvSpPr/>
      </dsp:nvSpPr>
      <dsp:spPr>
        <a:xfrm>
          <a:off x="0" y="481911"/>
          <a:ext cx="7886700" cy="2772000"/>
        </a:xfrm>
        <a:prstGeom prst="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666496" rIns="612096" bIns="113792"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US" sz="1600" b="0" kern="1200" dirty="0">
              <a:solidFill>
                <a:srgbClr val="0070C0"/>
              </a:solidFill>
            </a:rPr>
            <a:t> Since the patient is taking 35 mL of MCT oil, she will switch to an equivalent 35 mL dose of triheptanoin (</a:t>
          </a:r>
          <a:r>
            <a:rPr lang="en-US" sz="1600" b="0" i="1" kern="1200" dirty="0">
              <a:solidFill>
                <a:srgbClr val="1A75BC"/>
              </a:solidFill>
            </a:rPr>
            <a:t>divided into 4 or more doses throughout the day</a:t>
          </a:r>
          <a:r>
            <a:rPr lang="en-US" sz="1600" b="0" kern="1200" dirty="0">
              <a:solidFill>
                <a:srgbClr val="1A75BC"/>
              </a:solidFill>
            </a:rPr>
            <a:t>)</a:t>
          </a:r>
        </a:p>
        <a:p>
          <a:pPr marL="171450" lvl="1" indent="-171450" algn="l" defTabSz="711200">
            <a:lnSpc>
              <a:spcPct val="90000"/>
            </a:lnSpc>
            <a:spcBef>
              <a:spcPct val="0"/>
            </a:spcBef>
            <a:spcAft>
              <a:spcPct val="15000"/>
            </a:spcAft>
            <a:buFont typeface="+mj-lt"/>
            <a:buAutoNum type="arabicPeriod"/>
          </a:pPr>
          <a:r>
            <a:rPr lang="en-US" sz="1600" b="0" kern="1200" dirty="0">
              <a:solidFill>
                <a:srgbClr val="0070C0"/>
              </a:solidFill>
            </a:rPr>
            <a:t> Determine the calories in 35 mL triheptanoin</a:t>
          </a:r>
        </a:p>
        <a:p>
          <a:pPr marL="342900" lvl="2" indent="-171450" algn="l" defTabSz="711200">
            <a:lnSpc>
              <a:spcPct val="90000"/>
            </a:lnSpc>
            <a:spcBef>
              <a:spcPct val="0"/>
            </a:spcBef>
            <a:spcAft>
              <a:spcPct val="15000"/>
            </a:spcAft>
            <a:buFont typeface="Arial" panose="020B0604020202020204" pitchFamily="34" charset="0"/>
            <a:buChar char="•"/>
          </a:pPr>
          <a:r>
            <a:rPr lang="en-US" sz="1600" b="0" kern="1200" dirty="0"/>
            <a:t>35 mL triheptanoin x 8.3 kcal/mL = 290 kcals</a:t>
          </a:r>
        </a:p>
        <a:p>
          <a:pPr marL="171450" lvl="1" indent="-171450" algn="l" defTabSz="711200">
            <a:lnSpc>
              <a:spcPct val="90000"/>
            </a:lnSpc>
            <a:spcBef>
              <a:spcPct val="0"/>
            </a:spcBef>
            <a:spcAft>
              <a:spcPct val="15000"/>
            </a:spcAft>
            <a:buFont typeface="+mj-lt"/>
            <a:buAutoNum type="arabicPeriod"/>
          </a:pPr>
          <a:r>
            <a:rPr lang="en-US" sz="1600" b="0" kern="1200" dirty="0">
              <a:solidFill>
                <a:srgbClr val="0070C0"/>
              </a:solidFill>
            </a:rPr>
            <a:t> Triheptanoin is typically targeted to 25%</a:t>
          </a:r>
          <a14:m xmlns:a14="http://schemas.microsoft.com/office/drawing/2010/main">
            <m:oMath xmlns:m="http://schemas.openxmlformats.org/officeDocument/2006/math">
              <m:r>
                <a:rPr lang="en-US" sz="1600" b="0" i="1" kern="1200" dirty="0" smtClean="0">
                  <a:solidFill>
                    <a:srgbClr val="0070C0"/>
                  </a:solidFill>
                  <a:latin typeface="Cambria Math" panose="02040503050406030204" pitchFamily="18" charset="0"/>
                </a:rPr>
                <m:t>−</m:t>
              </m:r>
            </m:oMath>
          </a14:m>
          <a:r>
            <a:rPr lang="en-US" sz="1600" b="0" kern="1200" dirty="0">
              <a:solidFill>
                <a:srgbClr val="0070C0"/>
              </a:solidFill>
            </a:rPr>
            <a:t>35% of the total DCI (For a DCI of 2300 kcal)</a:t>
          </a:r>
        </a:p>
        <a:p>
          <a:pPr marL="342900" lvl="2" indent="-171450" algn="l" defTabSz="711200">
            <a:lnSpc>
              <a:spcPct val="90000"/>
            </a:lnSpc>
            <a:spcBef>
              <a:spcPct val="0"/>
            </a:spcBef>
            <a:spcAft>
              <a:spcPct val="15000"/>
            </a:spcAft>
            <a:buFont typeface="Arial" panose="020B0604020202020204" pitchFamily="34" charset="0"/>
            <a:buChar char="•"/>
          </a:pPr>
          <a:r>
            <a:rPr lang="en-US" sz="1600" b="0" kern="1200" dirty="0"/>
            <a:t>Lower end (25% of DCI): 0.25 × 2300 kcal = 575 kcal/d</a:t>
          </a:r>
        </a:p>
        <a:p>
          <a:pPr marL="342900" lvl="2" indent="-171450" algn="l" defTabSz="711200">
            <a:lnSpc>
              <a:spcPct val="90000"/>
            </a:lnSpc>
            <a:spcBef>
              <a:spcPct val="0"/>
            </a:spcBef>
            <a:spcAft>
              <a:spcPct val="15000"/>
            </a:spcAft>
            <a:buFont typeface="Arial" panose="020B0604020202020204" pitchFamily="34" charset="0"/>
            <a:buChar char="•"/>
          </a:pPr>
          <a:r>
            <a:rPr lang="en-US" sz="1600" b="0" kern="1200" dirty="0"/>
            <a:t>Higher end (35% of DCI): 0.35 × 2300 kcal = 805 kcal/d</a:t>
          </a:r>
        </a:p>
      </dsp:txBody>
      <dsp:txXfrm>
        <a:off x="0" y="481911"/>
        <a:ext cx="7886700" cy="2772000"/>
      </dsp:txXfrm>
    </dsp:sp>
    <dsp:sp modelId="{B930A136-E23C-4BBA-A5AF-449AC712FCAB}">
      <dsp:nvSpPr>
        <dsp:cNvPr id="0" name=""/>
        <dsp:cNvSpPr/>
      </dsp:nvSpPr>
      <dsp:spPr>
        <a:xfrm>
          <a:off x="394335" y="9591"/>
          <a:ext cx="6725028" cy="94464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mn-lt"/>
            </a:rPr>
            <a:t>Based on her DCI, the recommended maintenance dose of triheptanoin for this patient is 69.3 to 97 mL/d, with an initial TDD of around 35 mL/d due to her prior MCT oil intake* </a:t>
          </a:r>
        </a:p>
      </dsp:txBody>
      <dsp:txXfrm>
        <a:off x="440449" y="55705"/>
        <a:ext cx="6632800" cy="8524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6211-70CE-4DA7-B6E0-67807EF8CCC7}">
      <dsp:nvSpPr>
        <dsp:cNvPr id="0" name=""/>
        <dsp:cNvSpPr/>
      </dsp:nvSpPr>
      <dsp:spPr>
        <a:xfrm>
          <a:off x="0" y="598934"/>
          <a:ext cx="7886700" cy="2641275"/>
        </a:xfrm>
        <a:prstGeom prst="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812292" rIns="612096" bIns="113792" numCol="1" spcCol="1270" anchor="t" anchorCtr="0">
          <a:noAutofit/>
        </a:bodyPr>
        <a:lstStyle/>
        <a:p>
          <a:pPr marL="171450" lvl="1" indent="-171450" algn="l" defTabSz="711200">
            <a:lnSpc>
              <a:spcPct val="90000"/>
            </a:lnSpc>
            <a:spcBef>
              <a:spcPct val="0"/>
            </a:spcBef>
            <a:spcAft>
              <a:spcPct val="15000"/>
            </a:spcAft>
            <a:buFont typeface="+mj-lt"/>
            <a:buNone/>
          </a:pPr>
          <a:r>
            <a:rPr lang="en-US" sz="1600" b="0" kern="1200" dirty="0">
              <a:solidFill>
                <a:srgbClr val="0070C0"/>
              </a:solidFill>
            </a:rPr>
            <a:t>4. Convert to kcals to mL (triheptanoin provides approximately 8.3 kcal/mL)</a:t>
          </a:r>
          <a:endParaRPr lang="en-US" sz="1600" b="0" kern="1200" dirty="0">
            <a:solidFill>
              <a:srgbClr val="1A75BC"/>
            </a:solidFill>
          </a:endParaRPr>
        </a:p>
        <a:p>
          <a:pPr marL="342900" lvl="2" indent="-171450" algn="l" defTabSz="711200">
            <a:lnSpc>
              <a:spcPct val="90000"/>
            </a:lnSpc>
            <a:spcBef>
              <a:spcPct val="0"/>
            </a:spcBef>
            <a:spcAft>
              <a:spcPct val="15000"/>
            </a:spcAft>
            <a:buFont typeface="Arial" panose="020B0604020202020204" pitchFamily="34" charset="0"/>
            <a:buChar char="•"/>
          </a:pPr>
          <a:r>
            <a:rPr lang="en-US" sz="1600" b="0" kern="1200" dirty="0"/>
            <a:t>Lower end: (575 kcal) / (8.3 kcal/mL) ≈ 69.3 mL/d</a:t>
          </a:r>
        </a:p>
        <a:p>
          <a:pPr marL="342900" lvl="2" indent="-171450" algn="l" defTabSz="711200">
            <a:lnSpc>
              <a:spcPct val="90000"/>
            </a:lnSpc>
            <a:spcBef>
              <a:spcPct val="0"/>
            </a:spcBef>
            <a:spcAft>
              <a:spcPct val="15000"/>
            </a:spcAft>
            <a:buFont typeface="Arial" panose="020B0604020202020204" pitchFamily="34" charset="0"/>
            <a:buChar char="•"/>
          </a:pPr>
          <a:r>
            <a:rPr lang="en-US" sz="1600" b="0" kern="1200" dirty="0"/>
            <a:t>Higher end: (805 kcal) / (8.3 kcal/mL) ≈ 97 mL/d</a:t>
          </a:r>
        </a:p>
        <a:p>
          <a:pPr marL="171450" lvl="1" indent="-171450" algn="l" defTabSz="711200">
            <a:lnSpc>
              <a:spcPct val="90000"/>
            </a:lnSpc>
            <a:spcBef>
              <a:spcPct val="0"/>
            </a:spcBef>
            <a:spcAft>
              <a:spcPct val="15000"/>
            </a:spcAft>
            <a:buFont typeface="+mj-lt"/>
            <a:buNone/>
          </a:pPr>
          <a:r>
            <a:rPr lang="en-US" sz="1600" b="0" kern="1200" dirty="0">
              <a:solidFill>
                <a:srgbClr val="1A75BC"/>
              </a:solidFill>
            </a:rPr>
            <a:t>5. Gradual dose adjustment</a:t>
          </a:r>
        </a:p>
        <a:p>
          <a:pPr marL="342900" lvl="2" indent="-171450" algn="l" defTabSz="711200">
            <a:lnSpc>
              <a:spcPct val="90000"/>
            </a:lnSpc>
            <a:spcBef>
              <a:spcPct val="0"/>
            </a:spcBef>
            <a:spcAft>
              <a:spcPct val="15000"/>
            </a:spcAft>
            <a:buFont typeface="Arial" panose="020B0604020202020204" pitchFamily="34" charset="0"/>
            <a:buChar char="•"/>
          </a:pPr>
          <a:r>
            <a:rPr lang="en-US" sz="1600" b="0" kern="1200" dirty="0"/>
            <a:t>Add 3</a:t>
          </a:r>
          <a:r>
            <a:rPr lang="en-US" sz="1600" kern="1200" dirty="0"/>
            <a:t>–</a:t>
          </a:r>
          <a:r>
            <a:rPr lang="en-US" sz="1600" b="0" kern="1200" dirty="0"/>
            <a:t>4 mL/d (about 10% increments) to the initial 35 mL/d dose, gradually increasing the dosage to reach the target range of 69</a:t>
          </a:r>
          <a:r>
            <a:rPr lang="en-US" sz="1600" kern="1200" dirty="0"/>
            <a:t>–</a:t>
          </a:r>
          <a:r>
            <a:rPr lang="en-US" sz="1600" b="0" kern="1200" dirty="0"/>
            <a:t>97 mL/d, based on the patient’s clinical tolerance and response</a:t>
          </a:r>
        </a:p>
      </dsp:txBody>
      <dsp:txXfrm>
        <a:off x="0" y="598934"/>
        <a:ext cx="7886700" cy="2641275"/>
      </dsp:txXfrm>
    </dsp:sp>
    <dsp:sp modelId="{B930A136-E23C-4BBA-A5AF-449AC712FCAB}">
      <dsp:nvSpPr>
        <dsp:cNvPr id="0" name=""/>
        <dsp:cNvSpPr/>
      </dsp:nvSpPr>
      <dsp:spPr>
        <a:xfrm>
          <a:off x="394335" y="23294"/>
          <a:ext cx="6725028" cy="11512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mn-lt"/>
            </a:rPr>
            <a:t>Based on her DCI, the recommended maintenance dose of triheptanoin for this patient is 69.3 to 97 mL/d, with an initial TDD of around 35 mL/d due to her prior MCT oil intake* </a:t>
          </a:r>
        </a:p>
      </dsp:txBody>
      <dsp:txXfrm>
        <a:off x="450536" y="79495"/>
        <a:ext cx="6612626" cy="10388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C4F74-BB64-440F-BA16-D0796FBE695D}">
      <dsp:nvSpPr>
        <dsp:cNvPr id="0" name=""/>
        <dsp:cNvSpPr/>
      </dsp:nvSpPr>
      <dsp:spPr>
        <a:xfrm>
          <a:off x="0" y="429847"/>
          <a:ext cx="7886700" cy="2831850"/>
        </a:xfrm>
        <a:prstGeom prst="rect">
          <a:avLst/>
        </a:prstGeom>
        <a:solidFill>
          <a:srgbClr val="D6DDEE"/>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604012" rIns="612096" bIns="142240" numCol="1" spcCol="1270" anchor="t" anchorCtr="0">
          <a:noAutofit/>
        </a:bodyPr>
        <a:lstStyle/>
        <a:p>
          <a:pPr marL="228600" lvl="1" indent="-228600" algn="l" defTabSz="889000">
            <a:lnSpc>
              <a:spcPct val="90000"/>
            </a:lnSpc>
            <a:spcBef>
              <a:spcPct val="0"/>
            </a:spcBef>
            <a:spcAft>
              <a:spcPct val="15000"/>
            </a:spcAft>
            <a:buNone/>
          </a:pPr>
          <a:r>
            <a:rPr lang="en-US" sz="2000" kern="1200" dirty="0"/>
            <a:t>The best next step(s) in management include:</a:t>
          </a:r>
        </a:p>
        <a:p>
          <a:pPr marL="228600" lvl="1" indent="-228600" algn="l" defTabSz="889000">
            <a:lnSpc>
              <a:spcPct val="90000"/>
            </a:lnSpc>
            <a:spcBef>
              <a:spcPct val="0"/>
            </a:spcBef>
            <a:spcAft>
              <a:spcPct val="15000"/>
            </a:spcAft>
            <a:buClr>
              <a:schemeClr val="tx1"/>
            </a:buClr>
            <a:buChar char="•"/>
          </a:pPr>
          <a:r>
            <a:rPr lang="en-US" sz="2000" b="0" kern="1200" dirty="0">
              <a:solidFill>
                <a:srgbClr val="0070C0"/>
              </a:solidFill>
            </a:rPr>
            <a:t>Monitor electrolytes: </a:t>
          </a:r>
          <a:r>
            <a:rPr lang="en-US" sz="2000" kern="1200" dirty="0"/>
            <a:t>Address any electrolyte imbalances resulting from ongoing diarrhea to prevent further metabolic issues.</a:t>
          </a:r>
        </a:p>
        <a:p>
          <a:pPr marL="228600" lvl="1" indent="-228600" algn="l" defTabSz="889000">
            <a:lnSpc>
              <a:spcPct val="90000"/>
            </a:lnSpc>
            <a:spcBef>
              <a:spcPct val="0"/>
            </a:spcBef>
            <a:spcAft>
              <a:spcPct val="15000"/>
            </a:spcAft>
            <a:buClr>
              <a:schemeClr val="tx1"/>
            </a:buClr>
            <a:buChar char="•"/>
          </a:pPr>
          <a:r>
            <a:rPr lang="en-US" sz="2000" b="0" kern="1200" dirty="0">
              <a:solidFill>
                <a:srgbClr val="0070C0"/>
              </a:solidFill>
            </a:rPr>
            <a:t>Correct</a:t>
          </a:r>
          <a:r>
            <a:rPr lang="en-US" sz="2000" b="1" kern="1200" dirty="0"/>
            <a:t> </a:t>
          </a:r>
          <a:r>
            <a:rPr lang="en-US" sz="2000" b="0" kern="1200" dirty="0">
              <a:solidFill>
                <a:srgbClr val="0070C0"/>
              </a:solidFill>
            </a:rPr>
            <a:t>administration: </a:t>
          </a:r>
          <a:r>
            <a:rPr lang="en-US" sz="2000" kern="1200" dirty="0"/>
            <a:t>Ensure triheptanoin is properly administered, such as mixing it with food, to reduce gastrointestinal discomfort.</a:t>
          </a:r>
        </a:p>
      </dsp:txBody>
      <dsp:txXfrm>
        <a:off x="0" y="429847"/>
        <a:ext cx="7886700" cy="2831850"/>
      </dsp:txXfrm>
    </dsp:sp>
    <dsp:sp modelId="{F820A6E5-AB7E-4592-B8E1-71109A0409EC}">
      <dsp:nvSpPr>
        <dsp:cNvPr id="0" name=""/>
        <dsp:cNvSpPr/>
      </dsp:nvSpPr>
      <dsp:spPr>
        <a:xfrm>
          <a:off x="394335" y="1806"/>
          <a:ext cx="5520690" cy="8560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dirty="0"/>
            <a:t>The patient's symptoms suggest intolerance to the current triheptanoin dose.</a:t>
          </a:r>
        </a:p>
      </dsp:txBody>
      <dsp:txXfrm>
        <a:off x="436125" y="43596"/>
        <a:ext cx="5437110" cy="7725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C4F74-BB64-440F-BA16-D0796FBE695D}">
      <dsp:nvSpPr>
        <dsp:cNvPr id="0" name=""/>
        <dsp:cNvSpPr/>
      </dsp:nvSpPr>
      <dsp:spPr>
        <a:xfrm>
          <a:off x="0" y="598934"/>
          <a:ext cx="7886700" cy="2641275"/>
        </a:xfrm>
        <a:prstGeom prst="rect">
          <a:avLst/>
        </a:prstGeom>
        <a:solidFill>
          <a:srgbClr val="D6DDEE"/>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812292" rIns="612096" bIns="142240" numCol="1" spcCol="1270" anchor="t" anchorCtr="0">
          <a:noAutofit/>
        </a:bodyPr>
        <a:lstStyle/>
        <a:p>
          <a:pPr marL="228600" lvl="1" indent="-228600" algn="l" defTabSz="889000">
            <a:lnSpc>
              <a:spcPct val="90000"/>
            </a:lnSpc>
            <a:spcBef>
              <a:spcPct val="0"/>
            </a:spcBef>
            <a:spcAft>
              <a:spcPct val="15000"/>
            </a:spcAft>
            <a:buNone/>
          </a:pPr>
          <a:r>
            <a:rPr lang="en-US" sz="2000" b="0" kern="1200" dirty="0">
              <a:solidFill>
                <a:srgbClr val="0070C0"/>
              </a:solidFill>
            </a:rPr>
            <a:t>Dosage adjustment:</a:t>
          </a:r>
          <a:r>
            <a:rPr lang="en-US" sz="2000" kern="1200" dirty="0"/>
            <a:t> Consider reducing the dose or dividing it into smaller, more frequent doses to help minimize side effects while maintaining therapeutic efficacy. If needed, lower the dose to the last tolerated level and restart with a slower titration. If still not tolerated, stop at the highest tolerated dose for maximum benefit.</a:t>
          </a:r>
        </a:p>
      </dsp:txBody>
      <dsp:txXfrm>
        <a:off x="0" y="598934"/>
        <a:ext cx="7886700" cy="2641275"/>
      </dsp:txXfrm>
    </dsp:sp>
    <dsp:sp modelId="{F820A6E5-AB7E-4592-B8E1-71109A0409EC}">
      <dsp:nvSpPr>
        <dsp:cNvPr id="0" name=""/>
        <dsp:cNvSpPr/>
      </dsp:nvSpPr>
      <dsp:spPr>
        <a:xfrm>
          <a:off x="394335" y="23294"/>
          <a:ext cx="5520690" cy="11512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dirty="0"/>
            <a:t>The patient's symptoms suggest intolerance to the current triheptanoin dose.</a:t>
          </a:r>
        </a:p>
      </dsp:txBody>
      <dsp:txXfrm>
        <a:off x="450536" y="79495"/>
        <a:ext cx="5408288" cy="10388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05ADD-945C-48EE-92E7-9A859DF9017C}">
      <dsp:nvSpPr>
        <dsp:cNvPr id="0" name=""/>
        <dsp:cNvSpPr/>
      </dsp:nvSpPr>
      <dsp:spPr>
        <a:xfrm>
          <a:off x="558962" y="5"/>
          <a:ext cx="3259040" cy="1504172"/>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 Understanding LC-FAODs</a:t>
          </a:r>
        </a:p>
        <a:p>
          <a:pPr marL="114300" lvl="1" indent="-114300" algn="l" defTabSz="577850">
            <a:lnSpc>
              <a:spcPct val="90000"/>
            </a:lnSpc>
            <a:spcBef>
              <a:spcPct val="0"/>
            </a:spcBef>
            <a:spcAft>
              <a:spcPct val="15000"/>
            </a:spcAft>
            <a:buChar char="•"/>
          </a:pPr>
          <a:r>
            <a:rPr lang="en-US" sz="1300" kern="1200" dirty="0">
              <a:solidFill>
                <a:schemeClr val="tx1"/>
              </a:solidFill>
            </a:rPr>
            <a:t>Definition and characteristics</a:t>
          </a:r>
        </a:p>
        <a:p>
          <a:pPr marL="114300" lvl="1" indent="-114300" algn="l" defTabSz="577850">
            <a:lnSpc>
              <a:spcPct val="90000"/>
            </a:lnSpc>
            <a:spcBef>
              <a:spcPct val="0"/>
            </a:spcBef>
            <a:spcAft>
              <a:spcPct val="15000"/>
            </a:spcAft>
            <a:buChar char="•"/>
          </a:pPr>
          <a:r>
            <a:rPr lang="en-US" sz="1300" kern="1200" dirty="0">
              <a:solidFill>
                <a:schemeClr val="tx1"/>
              </a:solidFill>
            </a:rPr>
            <a:t>Impact on patient quality of life</a:t>
          </a:r>
        </a:p>
      </dsp:txBody>
      <dsp:txXfrm>
        <a:off x="632390" y="73433"/>
        <a:ext cx="3112184" cy="1357316"/>
      </dsp:txXfrm>
    </dsp:sp>
    <dsp:sp modelId="{E22B09DE-EBA5-4040-BA93-6EAB7DE540B5}">
      <dsp:nvSpPr>
        <dsp:cNvPr id="0" name=""/>
        <dsp:cNvSpPr/>
      </dsp:nvSpPr>
      <dsp:spPr>
        <a:xfrm>
          <a:off x="4068697" y="5"/>
          <a:ext cx="3259040" cy="1504172"/>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II) Triheptanoin Therapy</a:t>
          </a:r>
        </a:p>
        <a:p>
          <a:pPr marL="114300" lvl="1" indent="-114300" algn="l" defTabSz="577850">
            <a:lnSpc>
              <a:spcPct val="90000"/>
            </a:lnSpc>
            <a:spcBef>
              <a:spcPct val="0"/>
            </a:spcBef>
            <a:spcAft>
              <a:spcPct val="15000"/>
            </a:spcAft>
            <a:buChar char="•"/>
          </a:pPr>
          <a:r>
            <a:rPr lang="en-US" sz="1300" kern="1200" dirty="0">
              <a:solidFill>
                <a:schemeClr val="tx1"/>
              </a:solidFill>
            </a:rPr>
            <a:t>Role in LC-FAOD treatment</a:t>
          </a:r>
        </a:p>
        <a:p>
          <a:pPr marL="114300" lvl="1" indent="-114300" algn="l" defTabSz="577850">
            <a:lnSpc>
              <a:spcPct val="90000"/>
            </a:lnSpc>
            <a:spcBef>
              <a:spcPct val="0"/>
            </a:spcBef>
            <a:spcAft>
              <a:spcPct val="15000"/>
            </a:spcAft>
            <a:buChar char="•"/>
          </a:pPr>
          <a:r>
            <a:rPr lang="en-US" sz="1300" kern="1200" dirty="0">
              <a:solidFill>
                <a:schemeClr val="tx1"/>
              </a:solidFill>
            </a:rPr>
            <a:t>Indications</a:t>
          </a:r>
        </a:p>
        <a:p>
          <a:pPr marL="114300" lvl="1" indent="-114300" algn="l" defTabSz="577850">
            <a:lnSpc>
              <a:spcPct val="90000"/>
            </a:lnSpc>
            <a:spcBef>
              <a:spcPct val="0"/>
            </a:spcBef>
            <a:spcAft>
              <a:spcPct val="15000"/>
            </a:spcAft>
            <a:buChar char="•"/>
          </a:pPr>
          <a:r>
            <a:rPr lang="en-US" sz="1300" kern="1200" dirty="0">
              <a:solidFill>
                <a:schemeClr val="tx1"/>
              </a:solidFill>
            </a:rPr>
            <a:t>Recommended dosage and administration</a:t>
          </a:r>
        </a:p>
        <a:p>
          <a:pPr marL="114300" lvl="1" indent="-114300" algn="l" defTabSz="577850">
            <a:lnSpc>
              <a:spcPct val="90000"/>
            </a:lnSpc>
            <a:spcBef>
              <a:spcPct val="0"/>
            </a:spcBef>
            <a:spcAft>
              <a:spcPct val="15000"/>
            </a:spcAft>
            <a:buChar char="•"/>
          </a:pPr>
          <a:r>
            <a:rPr lang="en-US" sz="1300" kern="1200" dirty="0">
              <a:solidFill>
                <a:schemeClr val="tx1"/>
              </a:solidFill>
            </a:rPr>
            <a:t>Monitoring and safety considerations</a:t>
          </a:r>
        </a:p>
      </dsp:txBody>
      <dsp:txXfrm>
        <a:off x="4142125" y="73433"/>
        <a:ext cx="3112184" cy="1357316"/>
      </dsp:txXfrm>
    </dsp:sp>
    <dsp:sp modelId="{4DFAD0F5-FC97-4F06-838D-60C1CF5B5ED9}">
      <dsp:nvSpPr>
        <dsp:cNvPr id="0" name=""/>
        <dsp:cNvSpPr/>
      </dsp:nvSpPr>
      <dsp:spPr>
        <a:xfrm>
          <a:off x="558962" y="1757099"/>
          <a:ext cx="3259040" cy="150417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III) Patient Education and Counseling</a:t>
          </a:r>
        </a:p>
        <a:p>
          <a:pPr marL="114300" lvl="1" indent="-114300" algn="l" defTabSz="577850">
            <a:lnSpc>
              <a:spcPct val="90000"/>
            </a:lnSpc>
            <a:spcBef>
              <a:spcPct val="0"/>
            </a:spcBef>
            <a:spcAft>
              <a:spcPct val="15000"/>
            </a:spcAft>
            <a:buChar char="•"/>
          </a:pPr>
          <a:r>
            <a:rPr lang="en-US" sz="1300" kern="1200" dirty="0">
              <a:solidFill>
                <a:schemeClr val="tx1"/>
              </a:solidFill>
            </a:rPr>
            <a:t>Lifestyle modifications and dietary considerations</a:t>
          </a:r>
        </a:p>
        <a:p>
          <a:pPr marL="114300" lvl="1" indent="-114300" algn="l" defTabSz="577850">
            <a:lnSpc>
              <a:spcPct val="90000"/>
            </a:lnSpc>
            <a:spcBef>
              <a:spcPct val="0"/>
            </a:spcBef>
            <a:spcAft>
              <a:spcPct val="15000"/>
            </a:spcAft>
            <a:buChar char="•"/>
          </a:pPr>
          <a:r>
            <a:rPr lang="en-US" sz="1300" kern="1200" dirty="0">
              <a:solidFill>
                <a:schemeClr val="tx1"/>
              </a:solidFill>
            </a:rPr>
            <a:t>Symptoms and complications of LC-FAODs</a:t>
          </a:r>
        </a:p>
      </dsp:txBody>
      <dsp:txXfrm>
        <a:off x="632390" y="1830527"/>
        <a:ext cx="3112184" cy="1357316"/>
      </dsp:txXfrm>
    </dsp:sp>
    <dsp:sp modelId="{D5E737D5-3ECC-45C5-BC95-992D00027773}">
      <dsp:nvSpPr>
        <dsp:cNvPr id="0" name=""/>
        <dsp:cNvSpPr/>
      </dsp:nvSpPr>
      <dsp:spPr>
        <a:xfrm>
          <a:off x="4068697" y="1754873"/>
          <a:ext cx="3259040" cy="1504172"/>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IV) Additional Resources and Support</a:t>
          </a:r>
        </a:p>
        <a:p>
          <a:pPr marL="114300" lvl="1" indent="-114300" algn="l" defTabSz="577850">
            <a:lnSpc>
              <a:spcPct val="90000"/>
            </a:lnSpc>
            <a:spcBef>
              <a:spcPct val="0"/>
            </a:spcBef>
            <a:spcAft>
              <a:spcPct val="15000"/>
            </a:spcAft>
            <a:buChar char="•"/>
          </a:pPr>
          <a:r>
            <a:rPr lang="en-US" sz="1300" kern="1200" dirty="0">
              <a:solidFill>
                <a:schemeClr val="tx1"/>
              </a:solidFill>
            </a:rPr>
            <a:t>Patient advocacy groups</a:t>
          </a:r>
        </a:p>
        <a:p>
          <a:pPr marL="114300" lvl="1" indent="-114300" algn="l" defTabSz="577850">
            <a:lnSpc>
              <a:spcPct val="90000"/>
            </a:lnSpc>
            <a:spcBef>
              <a:spcPct val="0"/>
            </a:spcBef>
            <a:spcAft>
              <a:spcPct val="15000"/>
            </a:spcAft>
            <a:buChar char="•"/>
          </a:pPr>
          <a:r>
            <a:rPr lang="en-US" sz="1300" kern="1200" dirty="0">
              <a:solidFill>
                <a:schemeClr val="tx1"/>
              </a:solidFill>
            </a:rPr>
            <a:t>Educational materials and online communities</a:t>
          </a:r>
        </a:p>
      </dsp:txBody>
      <dsp:txXfrm>
        <a:off x="4142125" y="1828301"/>
        <a:ext cx="3112184" cy="1357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BA7F3-1A20-414D-B5F8-3D760D12DF3C}">
      <dsp:nvSpPr>
        <dsp:cNvPr id="0" name=""/>
        <dsp:cNvSpPr/>
      </dsp:nvSpPr>
      <dsp:spPr>
        <a:xfrm>
          <a:off x="0" y="818309"/>
          <a:ext cx="7886700" cy="2423925"/>
        </a:xfrm>
        <a:prstGeom prst="rect">
          <a:avLst/>
        </a:prstGeom>
        <a:solidFill>
          <a:srgbClr val="CFD5EA">
            <a:alpha val="90000"/>
          </a:srgbClr>
        </a:solid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1124712" rIns="612096" bIns="170688"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Incidence: 0.9–15.2 per 100,000 births</a:t>
          </a:r>
          <a:r>
            <a:rPr lang="en-US" sz="2400" kern="1200" baseline="30000" dirty="0"/>
            <a:t>2</a:t>
          </a:r>
          <a:endParaRPr lang="en-US" sz="2400" kern="1200" dirty="0"/>
        </a:p>
        <a:p>
          <a:pPr marL="228600" lvl="1" indent="-228600" algn="l" defTabSz="1066800">
            <a:lnSpc>
              <a:spcPct val="90000"/>
            </a:lnSpc>
            <a:spcBef>
              <a:spcPct val="0"/>
            </a:spcBef>
            <a:spcAft>
              <a:spcPct val="15000"/>
            </a:spcAft>
            <a:buChar char="•"/>
          </a:pPr>
          <a:r>
            <a:rPr lang="en-US" sz="2400" kern="1200" dirty="0"/>
            <a:t>Prevalence (US): 2000–3500</a:t>
          </a:r>
          <a:r>
            <a:rPr lang="en-US" sz="2400" kern="1200" baseline="30000" dirty="0"/>
            <a:t>2</a:t>
          </a:r>
          <a:endParaRPr lang="en-US" sz="2400" kern="1200" dirty="0"/>
        </a:p>
        <a:p>
          <a:pPr marL="228600" lvl="1" indent="-228600" algn="l" defTabSz="1066800">
            <a:lnSpc>
              <a:spcPct val="90000"/>
            </a:lnSpc>
            <a:spcBef>
              <a:spcPct val="0"/>
            </a:spcBef>
            <a:spcAft>
              <a:spcPct val="15000"/>
            </a:spcAft>
            <a:buChar char="•"/>
          </a:pPr>
          <a:r>
            <a:rPr lang="en-US" sz="2400" kern="1200" dirty="0"/>
            <a:t>1.94 hospitalizations/y for a mean of 17.55 d/y</a:t>
          </a:r>
          <a:r>
            <a:rPr lang="en-US" sz="2400" kern="1200" baseline="30000" dirty="0"/>
            <a:t>3</a:t>
          </a:r>
          <a:endParaRPr lang="en-US" sz="2400" kern="1200" dirty="0"/>
        </a:p>
      </dsp:txBody>
      <dsp:txXfrm>
        <a:off x="0" y="818309"/>
        <a:ext cx="7886700" cy="2423925"/>
      </dsp:txXfrm>
    </dsp:sp>
    <dsp:sp modelId="{74D20DC4-754F-4817-8F31-77DF8F99241D}">
      <dsp:nvSpPr>
        <dsp:cNvPr id="0" name=""/>
        <dsp:cNvSpPr/>
      </dsp:nvSpPr>
      <dsp:spPr>
        <a:xfrm>
          <a:off x="394335" y="21269"/>
          <a:ext cx="6857469" cy="159408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en-US" sz="2800" kern="1200" dirty="0"/>
            <a:t>Approximately 100 newborns in US are diagnosed each year through NBS</a:t>
          </a:r>
          <a:r>
            <a:rPr lang="en-US" sz="2800" kern="1200" baseline="30000" dirty="0"/>
            <a:t>1</a:t>
          </a:r>
          <a:endParaRPr lang="en-US" sz="2800" kern="1200" dirty="0"/>
        </a:p>
      </dsp:txBody>
      <dsp:txXfrm>
        <a:off x="472152" y="99086"/>
        <a:ext cx="6701835" cy="1438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3E0B9-A3FC-4FE8-9B79-C20144424A45}">
      <dsp:nvSpPr>
        <dsp:cNvPr id="0" name=""/>
        <dsp:cNvSpPr/>
      </dsp:nvSpPr>
      <dsp:spPr>
        <a:xfrm>
          <a:off x="2971893" y="0"/>
          <a:ext cx="4457839" cy="931763"/>
        </a:xfrm>
        <a:prstGeom prst="round2DiagRect">
          <a:avLst/>
        </a:prstGeom>
        <a:solidFill>
          <a:srgbClr val="CFD5EA"/>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Spontaneous and unpredictable 
Potential long-lasting effects</a:t>
          </a:r>
        </a:p>
      </dsp:txBody>
      <dsp:txXfrm>
        <a:off x="3017378" y="45485"/>
        <a:ext cx="4366869" cy="840793"/>
      </dsp:txXfrm>
    </dsp:sp>
    <dsp:sp modelId="{37890430-C161-4373-B472-2D6B2C917E14}">
      <dsp:nvSpPr>
        <dsp:cNvPr id="0" name=""/>
        <dsp:cNvSpPr/>
      </dsp:nvSpPr>
      <dsp:spPr>
        <a:xfrm>
          <a:off x="0" y="0"/>
          <a:ext cx="2971893" cy="931763"/>
        </a:xfrm>
        <a:prstGeom prst="roundRect">
          <a:avLst/>
        </a:prstGeom>
        <a:solidFill>
          <a:srgbClr val="1A75B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Acute episodes</a:t>
          </a:r>
          <a:r>
            <a:rPr lang="en-US" sz="2400" b="0" kern="1200" baseline="30000" dirty="0">
              <a:solidFill>
                <a:schemeClr val="bg1"/>
              </a:solidFill>
            </a:rPr>
            <a:t>1-3</a:t>
          </a:r>
          <a:endParaRPr lang="en-US" sz="2400" b="0" kern="1200" dirty="0">
            <a:solidFill>
              <a:schemeClr val="bg1"/>
            </a:solidFill>
          </a:endParaRPr>
        </a:p>
      </dsp:txBody>
      <dsp:txXfrm>
        <a:off x="45485" y="45485"/>
        <a:ext cx="2880923" cy="840793"/>
      </dsp:txXfrm>
    </dsp:sp>
    <dsp:sp modelId="{D2C9C539-B927-4D7D-A696-A95C3EC62562}">
      <dsp:nvSpPr>
        <dsp:cNvPr id="0" name=""/>
        <dsp:cNvSpPr/>
      </dsp:nvSpPr>
      <dsp:spPr>
        <a:xfrm>
          <a:off x="2971893" y="1024939"/>
          <a:ext cx="4457839" cy="931763"/>
        </a:xfrm>
        <a:prstGeom prst="round2DiagRect">
          <a:avLst/>
        </a:prstGeom>
        <a:solidFill>
          <a:srgbClr val="CFD5EA"/>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Can begin h after birth or in adulthood
Evolving symptoms over time</a:t>
          </a:r>
        </a:p>
      </dsp:txBody>
      <dsp:txXfrm>
        <a:off x="3017378" y="1070424"/>
        <a:ext cx="4366869" cy="840793"/>
      </dsp:txXfrm>
    </dsp:sp>
    <dsp:sp modelId="{DEDF6F4A-59E5-4B2B-8A04-15B173AFA13B}">
      <dsp:nvSpPr>
        <dsp:cNvPr id="0" name=""/>
        <dsp:cNvSpPr/>
      </dsp:nvSpPr>
      <dsp:spPr>
        <a:xfrm>
          <a:off x="0" y="1024939"/>
          <a:ext cx="2971893" cy="931763"/>
        </a:xfrm>
        <a:prstGeom prst="roundRect">
          <a:avLst/>
        </a:prstGeom>
        <a:solidFill>
          <a:srgbClr val="1A75B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Symptom onset</a:t>
          </a:r>
          <a:r>
            <a:rPr lang="en-US" sz="2400" b="0" kern="1200" baseline="30000" dirty="0">
              <a:solidFill>
                <a:schemeClr val="bg1"/>
              </a:solidFill>
            </a:rPr>
            <a:t>2,4,5</a:t>
          </a:r>
          <a:endParaRPr lang="en-US" sz="2400" b="0" kern="1200" dirty="0">
            <a:solidFill>
              <a:schemeClr val="bg1"/>
            </a:solidFill>
          </a:endParaRPr>
        </a:p>
      </dsp:txBody>
      <dsp:txXfrm>
        <a:off x="45485" y="1070424"/>
        <a:ext cx="2880923" cy="840793"/>
      </dsp:txXfrm>
    </dsp:sp>
    <dsp:sp modelId="{E947D50D-0C64-4512-BDF5-B585CA5DE70C}">
      <dsp:nvSpPr>
        <dsp:cNvPr id="0" name=""/>
        <dsp:cNvSpPr/>
      </dsp:nvSpPr>
      <dsp:spPr>
        <a:xfrm>
          <a:off x="2971893" y="2049878"/>
          <a:ext cx="4457839" cy="931763"/>
        </a:xfrm>
        <a:prstGeom prst="round2DiagRect">
          <a:avLst/>
        </a:prstGeom>
        <a:solidFill>
          <a:srgbClr val="CFD5EA"/>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Episodic, can require hospitalization or emergency care</a:t>
          </a:r>
          <a:r>
            <a:rPr lang="en-US" sz="1700" kern="1200" baseline="30000" dirty="0"/>
            <a:t>3,5,6</a:t>
          </a:r>
          <a:endParaRPr lang="en-US" sz="1700" kern="1200" dirty="0"/>
        </a:p>
        <a:p>
          <a:pPr marL="171450" lvl="1" indent="-171450" algn="l" defTabSz="755650">
            <a:lnSpc>
              <a:spcPct val="90000"/>
            </a:lnSpc>
            <a:spcBef>
              <a:spcPct val="0"/>
            </a:spcBef>
            <a:spcAft>
              <a:spcPct val="15000"/>
            </a:spcAft>
            <a:buChar char="•"/>
          </a:pPr>
          <a:r>
            <a:rPr lang="en-US" sz="1700" kern="1200" dirty="0"/>
            <a:t>High variability, even among family members</a:t>
          </a:r>
          <a:r>
            <a:rPr lang="en-US" sz="1700" kern="1200" baseline="30000" dirty="0"/>
            <a:t>7</a:t>
          </a:r>
          <a:endParaRPr lang="en-US" sz="1700" kern="1200" dirty="0"/>
        </a:p>
      </dsp:txBody>
      <dsp:txXfrm>
        <a:off x="3017378" y="2095363"/>
        <a:ext cx="4366869" cy="840793"/>
      </dsp:txXfrm>
    </dsp:sp>
    <dsp:sp modelId="{91EA804F-BD26-4FFE-B515-FDCC93BD1D1C}">
      <dsp:nvSpPr>
        <dsp:cNvPr id="0" name=""/>
        <dsp:cNvSpPr/>
      </dsp:nvSpPr>
      <dsp:spPr>
        <a:xfrm>
          <a:off x="0" y="2049878"/>
          <a:ext cx="2971893" cy="931763"/>
        </a:xfrm>
        <a:prstGeom prst="roundRect">
          <a:avLst/>
        </a:prstGeom>
        <a:solidFill>
          <a:srgbClr val="1A75B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Symptom nature</a:t>
          </a:r>
        </a:p>
      </dsp:txBody>
      <dsp:txXfrm>
        <a:off x="45485" y="2095363"/>
        <a:ext cx="2880923" cy="840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8EFF-B73C-48CC-B71A-B8031F01FB94}">
      <dsp:nvSpPr>
        <dsp:cNvPr id="0" name=""/>
        <dsp:cNvSpPr/>
      </dsp:nvSpPr>
      <dsp:spPr>
        <a:xfrm>
          <a:off x="140" y="720611"/>
          <a:ext cx="1605836" cy="802918"/>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Cognitive issues</a:t>
          </a:r>
        </a:p>
      </dsp:txBody>
      <dsp:txXfrm>
        <a:off x="23657" y="744128"/>
        <a:ext cx="1558802" cy="755884"/>
      </dsp:txXfrm>
    </dsp:sp>
    <dsp:sp modelId="{672890E7-58E3-4B7D-AA5E-D19C7BAE1B8D}">
      <dsp:nvSpPr>
        <dsp:cNvPr id="0" name=""/>
        <dsp:cNvSpPr/>
      </dsp:nvSpPr>
      <dsp:spPr>
        <a:xfrm>
          <a:off x="160724" y="1523530"/>
          <a:ext cx="160583" cy="602188"/>
        </a:xfrm>
        <a:custGeom>
          <a:avLst/>
          <a:gdLst/>
          <a:ahLst/>
          <a:cxnLst/>
          <a:rect l="0" t="0" r="0" b="0"/>
          <a:pathLst>
            <a:path>
              <a:moveTo>
                <a:pt x="0" y="0"/>
              </a:moveTo>
              <a:lnTo>
                <a:pt x="0" y="602188"/>
              </a:lnTo>
              <a:lnTo>
                <a:pt x="160583" y="602188"/>
              </a:lnTo>
            </a:path>
          </a:pathLst>
        </a:custGeom>
        <a:noFill/>
        <a:ln w="12700" cap="flat" cmpd="sng" algn="ctr">
          <a:solidFill>
            <a:srgbClr val="D3D9EC"/>
          </a:solidFill>
          <a:prstDash val="solid"/>
          <a:miter lim="800000"/>
        </a:ln>
        <a:effectLst/>
      </dsp:spPr>
      <dsp:style>
        <a:lnRef idx="2">
          <a:scrgbClr r="0" g="0" b="0"/>
        </a:lnRef>
        <a:fillRef idx="0">
          <a:scrgbClr r="0" g="0" b="0"/>
        </a:fillRef>
        <a:effectRef idx="0">
          <a:scrgbClr r="0" g="0" b="0"/>
        </a:effectRef>
        <a:fontRef idx="minor"/>
      </dsp:style>
    </dsp:sp>
    <dsp:sp modelId="{50FE3A0C-CEC9-4FFC-81AB-B97C7A96822A}">
      <dsp:nvSpPr>
        <dsp:cNvPr id="0" name=""/>
        <dsp:cNvSpPr/>
      </dsp:nvSpPr>
      <dsp:spPr>
        <a:xfrm>
          <a:off x="321307" y="1724259"/>
          <a:ext cx="1543363" cy="802918"/>
        </a:xfrm>
        <a:prstGeom prst="roundRect">
          <a:avLst>
            <a:gd name="adj" fmla="val 10000"/>
          </a:avLst>
        </a:prstGeom>
        <a:solidFill>
          <a:srgbClr val="D3D9EC">
            <a:alpha val="90000"/>
          </a:srgbClr>
        </a:solidFill>
        <a:ln w="12700" cap="flat" cmpd="sng" algn="ctr">
          <a:solidFill>
            <a:srgbClr val="DAECF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Secondary to hypoglycemia, hypoxia, or hyperammonemia</a:t>
          </a:r>
        </a:p>
      </dsp:txBody>
      <dsp:txXfrm>
        <a:off x="344824" y="1747776"/>
        <a:ext cx="1496329" cy="755884"/>
      </dsp:txXfrm>
    </dsp:sp>
    <dsp:sp modelId="{33FA9A12-2B35-4CF4-8A54-9DFB1BD677B5}">
      <dsp:nvSpPr>
        <dsp:cNvPr id="0" name=""/>
        <dsp:cNvSpPr/>
      </dsp:nvSpPr>
      <dsp:spPr>
        <a:xfrm>
          <a:off x="2007436" y="720611"/>
          <a:ext cx="1605836" cy="802918"/>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Retinopathy*</a:t>
          </a:r>
        </a:p>
      </dsp:txBody>
      <dsp:txXfrm>
        <a:off x="2030953" y="744128"/>
        <a:ext cx="1558802" cy="755884"/>
      </dsp:txXfrm>
    </dsp:sp>
    <dsp:sp modelId="{CE4EF01E-B557-4EFC-BCA2-98E7134DC39F}">
      <dsp:nvSpPr>
        <dsp:cNvPr id="0" name=""/>
        <dsp:cNvSpPr/>
      </dsp:nvSpPr>
      <dsp:spPr>
        <a:xfrm>
          <a:off x="2168020" y="1523530"/>
          <a:ext cx="160583" cy="602188"/>
        </a:xfrm>
        <a:custGeom>
          <a:avLst/>
          <a:gdLst/>
          <a:ahLst/>
          <a:cxnLst/>
          <a:rect l="0" t="0" r="0" b="0"/>
          <a:pathLst>
            <a:path>
              <a:moveTo>
                <a:pt x="0" y="0"/>
              </a:moveTo>
              <a:lnTo>
                <a:pt x="0" y="602188"/>
              </a:lnTo>
              <a:lnTo>
                <a:pt x="160583" y="602188"/>
              </a:lnTo>
            </a:path>
          </a:pathLst>
        </a:custGeom>
        <a:noFill/>
        <a:ln w="12700" cap="flat" cmpd="sng" algn="ctr">
          <a:solidFill>
            <a:srgbClr val="D3D9EC"/>
          </a:solidFill>
          <a:prstDash val="solid"/>
          <a:miter lim="800000"/>
        </a:ln>
        <a:effectLst/>
      </dsp:spPr>
      <dsp:style>
        <a:lnRef idx="2">
          <a:scrgbClr r="0" g="0" b="0"/>
        </a:lnRef>
        <a:fillRef idx="0">
          <a:scrgbClr r="0" g="0" b="0"/>
        </a:fillRef>
        <a:effectRef idx="0">
          <a:scrgbClr r="0" g="0" b="0"/>
        </a:effectRef>
        <a:fontRef idx="minor"/>
      </dsp:style>
    </dsp:sp>
    <dsp:sp modelId="{61E9AF96-7465-46DA-9BFC-9E7741E312C8}">
      <dsp:nvSpPr>
        <dsp:cNvPr id="0" name=""/>
        <dsp:cNvSpPr/>
      </dsp:nvSpPr>
      <dsp:spPr>
        <a:xfrm>
          <a:off x="2328603" y="1724259"/>
          <a:ext cx="1543363" cy="802918"/>
        </a:xfrm>
        <a:prstGeom prst="roundRect">
          <a:avLst>
            <a:gd name="adj" fmla="val 10000"/>
          </a:avLst>
        </a:prstGeom>
        <a:solidFill>
          <a:srgbClr val="D3D9EC"/>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Decreases in color, low-light, and central vision</a:t>
          </a:r>
        </a:p>
      </dsp:txBody>
      <dsp:txXfrm>
        <a:off x="2352120" y="1747776"/>
        <a:ext cx="1496329" cy="755884"/>
      </dsp:txXfrm>
    </dsp:sp>
    <dsp:sp modelId="{BA95F30A-1A02-4810-946C-D34D373A4CEE}">
      <dsp:nvSpPr>
        <dsp:cNvPr id="0" name=""/>
        <dsp:cNvSpPr/>
      </dsp:nvSpPr>
      <dsp:spPr>
        <a:xfrm>
          <a:off x="4014732" y="720611"/>
          <a:ext cx="1605836" cy="802918"/>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Peripheral neuropathy*</a:t>
          </a:r>
        </a:p>
      </dsp:txBody>
      <dsp:txXfrm>
        <a:off x="4038249" y="744128"/>
        <a:ext cx="1558802" cy="755884"/>
      </dsp:txXfrm>
    </dsp:sp>
    <dsp:sp modelId="{7BB3ED09-0CDC-44B3-96E1-D54E1314B027}">
      <dsp:nvSpPr>
        <dsp:cNvPr id="0" name=""/>
        <dsp:cNvSpPr/>
      </dsp:nvSpPr>
      <dsp:spPr>
        <a:xfrm>
          <a:off x="4175316" y="1523530"/>
          <a:ext cx="160583" cy="602188"/>
        </a:xfrm>
        <a:custGeom>
          <a:avLst/>
          <a:gdLst/>
          <a:ahLst/>
          <a:cxnLst/>
          <a:rect l="0" t="0" r="0" b="0"/>
          <a:pathLst>
            <a:path>
              <a:moveTo>
                <a:pt x="0" y="0"/>
              </a:moveTo>
              <a:lnTo>
                <a:pt x="0" y="602188"/>
              </a:lnTo>
              <a:lnTo>
                <a:pt x="160583" y="602188"/>
              </a:lnTo>
            </a:path>
          </a:pathLst>
        </a:custGeom>
        <a:noFill/>
        <a:ln w="12700" cap="flat" cmpd="sng" algn="ctr">
          <a:solidFill>
            <a:srgbClr val="D3D9EC"/>
          </a:solidFill>
          <a:prstDash val="solid"/>
          <a:miter lim="800000"/>
        </a:ln>
        <a:effectLst/>
      </dsp:spPr>
      <dsp:style>
        <a:lnRef idx="2">
          <a:scrgbClr r="0" g="0" b="0"/>
        </a:lnRef>
        <a:fillRef idx="0">
          <a:scrgbClr r="0" g="0" b="0"/>
        </a:fillRef>
        <a:effectRef idx="0">
          <a:scrgbClr r="0" g="0" b="0"/>
        </a:effectRef>
        <a:fontRef idx="minor"/>
      </dsp:style>
    </dsp:sp>
    <dsp:sp modelId="{5B654966-2BD3-4FAA-AADF-4BF80D6BCAB8}">
      <dsp:nvSpPr>
        <dsp:cNvPr id="0" name=""/>
        <dsp:cNvSpPr/>
      </dsp:nvSpPr>
      <dsp:spPr>
        <a:xfrm>
          <a:off x="4335900" y="1724259"/>
          <a:ext cx="1543363" cy="802918"/>
        </a:xfrm>
        <a:prstGeom prst="roundRect">
          <a:avLst>
            <a:gd name="adj" fmla="val 10000"/>
          </a:avLst>
        </a:prstGeom>
        <a:solidFill>
          <a:srgbClr val="D3D9EC"/>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Weakness, numbness, and pain </a:t>
          </a:r>
          <a:endParaRPr lang="en-US" sz="1400" kern="1200" dirty="0"/>
        </a:p>
      </dsp:txBody>
      <dsp:txXfrm>
        <a:off x="4359417" y="1747776"/>
        <a:ext cx="1496329" cy="755884"/>
      </dsp:txXfrm>
    </dsp:sp>
    <dsp:sp modelId="{CE775A27-92F4-4DA7-8B2C-16500BBBC73E}">
      <dsp:nvSpPr>
        <dsp:cNvPr id="0" name=""/>
        <dsp:cNvSpPr/>
      </dsp:nvSpPr>
      <dsp:spPr>
        <a:xfrm>
          <a:off x="6022028" y="720611"/>
          <a:ext cx="1605836" cy="802918"/>
        </a:xfrm>
        <a:prstGeom prst="roundRect">
          <a:avLst>
            <a:gd name="adj" fmla="val 10000"/>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Gastrointestinal symptoms</a:t>
          </a:r>
        </a:p>
      </dsp:txBody>
      <dsp:txXfrm>
        <a:off x="6045545" y="744128"/>
        <a:ext cx="1558802" cy="755884"/>
      </dsp:txXfrm>
    </dsp:sp>
    <dsp:sp modelId="{5B71E5B5-E151-4E5C-B35B-866B3F7A4272}">
      <dsp:nvSpPr>
        <dsp:cNvPr id="0" name=""/>
        <dsp:cNvSpPr/>
      </dsp:nvSpPr>
      <dsp:spPr>
        <a:xfrm>
          <a:off x="6182612" y="1523530"/>
          <a:ext cx="160583" cy="602188"/>
        </a:xfrm>
        <a:custGeom>
          <a:avLst/>
          <a:gdLst/>
          <a:ahLst/>
          <a:cxnLst/>
          <a:rect l="0" t="0" r="0" b="0"/>
          <a:pathLst>
            <a:path>
              <a:moveTo>
                <a:pt x="0" y="0"/>
              </a:moveTo>
              <a:lnTo>
                <a:pt x="0" y="602188"/>
              </a:lnTo>
              <a:lnTo>
                <a:pt x="160583" y="602188"/>
              </a:lnTo>
            </a:path>
          </a:pathLst>
        </a:custGeom>
        <a:noFill/>
        <a:ln w="12700" cap="flat" cmpd="sng" algn="ctr">
          <a:solidFill>
            <a:srgbClr val="D3D9EC"/>
          </a:solidFill>
          <a:prstDash val="solid"/>
          <a:miter lim="800000"/>
        </a:ln>
        <a:effectLst/>
      </dsp:spPr>
      <dsp:style>
        <a:lnRef idx="2">
          <a:scrgbClr r="0" g="0" b="0"/>
        </a:lnRef>
        <a:fillRef idx="0">
          <a:scrgbClr r="0" g="0" b="0"/>
        </a:fillRef>
        <a:effectRef idx="0">
          <a:scrgbClr r="0" g="0" b="0"/>
        </a:effectRef>
        <a:fontRef idx="minor"/>
      </dsp:style>
    </dsp:sp>
    <dsp:sp modelId="{E43AAD0C-6E50-4BB1-86D4-D0D07E28807D}">
      <dsp:nvSpPr>
        <dsp:cNvPr id="0" name=""/>
        <dsp:cNvSpPr/>
      </dsp:nvSpPr>
      <dsp:spPr>
        <a:xfrm>
          <a:off x="6343196" y="1724259"/>
          <a:ext cx="1543363" cy="802918"/>
        </a:xfrm>
        <a:prstGeom prst="roundRect">
          <a:avLst>
            <a:gd name="adj" fmla="val 10000"/>
          </a:avLst>
        </a:prstGeom>
        <a:solidFill>
          <a:srgbClr val="D3D9EC"/>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Nausea, lack of appetite</a:t>
          </a:r>
        </a:p>
      </dsp:txBody>
      <dsp:txXfrm>
        <a:off x="6366713" y="1747776"/>
        <a:ext cx="1496329" cy="755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0ABF6-76D4-4FAB-A98C-9C7E196FD932}">
      <dsp:nvSpPr>
        <dsp:cNvPr id="0" name=""/>
        <dsp:cNvSpPr/>
      </dsp:nvSpPr>
      <dsp:spPr>
        <a:xfrm>
          <a:off x="0" y="0"/>
          <a:ext cx="6178550" cy="102960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Dietary Modifications</a:t>
          </a:r>
        </a:p>
      </dsp:txBody>
      <dsp:txXfrm>
        <a:off x="50261" y="50261"/>
        <a:ext cx="6078028" cy="929078"/>
      </dsp:txXfrm>
    </dsp:sp>
    <dsp:sp modelId="{41F1AF1C-2CCD-4225-A886-CEEF71B7112C}">
      <dsp:nvSpPr>
        <dsp:cNvPr id="0" name=""/>
        <dsp:cNvSpPr/>
      </dsp:nvSpPr>
      <dsp:spPr>
        <a:xfrm>
          <a:off x="0" y="1193538"/>
          <a:ext cx="6178550" cy="1029600"/>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MCT Supplementation</a:t>
          </a:r>
        </a:p>
      </dsp:txBody>
      <dsp:txXfrm>
        <a:off x="50261" y="1243799"/>
        <a:ext cx="6078028" cy="9290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92835-EBE6-4DA3-9296-440BD4EC9068}">
      <dsp:nvSpPr>
        <dsp:cNvPr id="0" name=""/>
        <dsp:cNvSpPr/>
      </dsp:nvSpPr>
      <dsp:spPr>
        <a:xfrm>
          <a:off x="0" y="693263"/>
          <a:ext cx="7727950" cy="2034333"/>
        </a:xfrm>
        <a:prstGeom prst="round2DiagRect">
          <a:avLst/>
        </a:prstGeom>
        <a:solidFill>
          <a:srgbClr val="D3D9EC">
            <a:alpha val="90000"/>
          </a:srgbClr>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9775" tIns="104140" rIns="599775"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Prevent prolonged fasting to reduce the risk of metabolic crises</a:t>
          </a:r>
          <a:r>
            <a:rPr lang="en-US" sz="1800" kern="1200" baseline="30000" dirty="0"/>
            <a:t>1</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Limit long-chain fats to 10%–35% of total energy intake, depending on disease severity</a:t>
          </a:r>
          <a:r>
            <a:rPr lang="en-US" sz="1800" kern="1200" baseline="30000" dirty="0"/>
            <a:t>2</a:t>
          </a:r>
          <a:endParaRPr lang="en-US" sz="1800" kern="1200" dirty="0"/>
        </a:p>
        <a:p>
          <a:pPr marL="342900" lvl="2" indent="-171450" algn="l" defTabSz="755650">
            <a:lnSpc>
              <a:spcPct val="90000"/>
            </a:lnSpc>
            <a:spcBef>
              <a:spcPct val="0"/>
            </a:spcBef>
            <a:spcAft>
              <a:spcPct val="15000"/>
            </a:spcAft>
            <a:buFont typeface="Arial" panose="020B0604020202020204" pitchFamily="34" charset="0"/>
            <a:buChar char="•"/>
          </a:pPr>
          <a:r>
            <a:rPr lang="en-US" sz="1700" kern="1200" dirty="0"/>
            <a:t>Mild-to-moderate LC-FAOD: Calories split 50/50 between MCT and long-chain fats</a:t>
          </a:r>
          <a:r>
            <a:rPr lang="en-US" sz="1700" kern="1200" baseline="30000" dirty="0"/>
            <a:t>1</a:t>
          </a:r>
          <a:endParaRPr lang="en-US" sz="1700" kern="1200" dirty="0"/>
        </a:p>
        <a:p>
          <a:pPr marL="342900" lvl="2" indent="-171450" algn="l" defTabSz="755650">
            <a:lnSpc>
              <a:spcPct val="90000"/>
            </a:lnSpc>
            <a:spcBef>
              <a:spcPct val="0"/>
            </a:spcBef>
            <a:spcAft>
              <a:spcPct val="15000"/>
            </a:spcAft>
            <a:buFont typeface="Arial" panose="020B0604020202020204" pitchFamily="34" charset="0"/>
            <a:buChar char="•"/>
          </a:pPr>
          <a:r>
            <a:rPr lang="en-US" sz="1700" kern="1200" dirty="0"/>
            <a:t>Severe LC-FAOD: Ratio of 2:1 MCT to long-chain fats</a:t>
          </a:r>
          <a:r>
            <a:rPr lang="en-US" sz="1700" kern="1200" baseline="30000" dirty="0"/>
            <a:t>1</a:t>
          </a:r>
          <a:endParaRPr lang="en-US" sz="1700" kern="1200" dirty="0"/>
        </a:p>
      </dsp:txBody>
      <dsp:txXfrm>
        <a:off x="99308" y="792571"/>
        <a:ext cx="7529334" cy="1835717"/>
      </dsp:txXfrm>
    </dsp:sp>
    <dsp:sp modelId="{6084CEB7-CF44-4D04-ABF7-35B06697B315}">
      <dsp:nvSpPr>
        <dsp:cNvPr id="0" name=""/>
        <dsp:cNvSpPr/>
      </dsp:nvSpPr>
      <dsp:spPr>
        <a:xfrm>
          <a:off x="386020" y="509"/>
          <a:ext cx="6176337" cy="764967"/>
        </a:xfrm>
        <a:prstGeom prst="roundRect">
          <a:avLst/>
        </a:prstGeom>
        <a:solidFill>
          <a:srgbClr val="1A75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469" tIns="0" rIns="204469" bIns="0" numCol="1" spcCol="1270" anchor="ctr" anchorCtr="0">
          <a:noAutofit/>
        </a:bodyPr>
        <a:lstStyle/>
        <a:p>
          <a:pPr marL="0" lvl="0" indent="0" algn="l" defTabSz="1244600">
            <a:lnSpc>
              <a:spcPct val="90000"/>
            </a:lnSpc>
            <a:spcBef>
              <a:spcPct val="0"/>
            </a:spcBef>
            <a:spcAft>
              <a:spcPct val="35000"/>
            </a:spcAft>
            <a:buNone/>
          </a:pPr>
          <a:r>
            <a:rPr lang="en-US" sz="2800" kern="1200" dirty="0"/>
            <a:t>Dietary modifications</a:t>
          </a:r>
        </a:p>
      </dsp:txBody>
      <dsp:txXfrm>
        <a:off x="423363" y="37852"/>
        <a:ext cx="6101651" cy="6902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84BAF-A82A-44A9-9E33-B53B6520ED89}">
      <dsp:nvSpPr>
        <dsp:cNvPr id="0" name=""/>
        <dsp:cNvSpPr/>
      </dsp:nvSpPr>
      <dsp:spPr>
        <a:xfrm>
          <a:off x="0" y="368452"/>
          <a:ext cx="7886700" cy="1977300"/>
        </a:xfrm>
        <a:prstGeom prst="roundRect">
          <a:avLst/>
        </a:prstGeom>
        <a:solidFill>
          <a:srgbClr val="F9FDFE"/>
        </a:solidFill>
        <a:ln w="12700" cap="flat" cmpd="sng" algn="ctr">
          <a:solidFill>
            <a:srgbClr val="8CC63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Triheptanoin is a medium-chain triglyceride indicated as a source of calories and fatty acids for the treatment of adult and pediatric patients with molecularly confirmed LC-FAOD</a:t>
          </a:r>
        </a:p>
      </dsp:txBody>
      <dsp:txXfrm>
        <a:off x="96524" y="464976"/>
        <a:ext cx="7693652" cy="17842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5A224-9696-43D9-B414-393AC4BF6B82}">
      <dsp:nvSpPr>
        <dsp:cNvPr id="0" name=""/>
        <dsp:cNvSpPr/>
      </dsp:nvSpPr>
      <dsp:spPr>
        <a:xfrm>
          <a:off x="0" y="686420"/>
          <a:ext cx="7886700" cy="2535750"/>
        </a:xfrm>
        <a:prstGeom prst="rect">
          <a:avLst/>
        </a:prstGeom>
        <a:solidFill>
          <a:srgbClr val="D3D9EC"/>
        </a:solidFill>
        <a:ln w="12700" cap="flat" cmpd="sng" algn="ctr">
          <a:solidFill>
            <a:srgbClr val="D3D9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958088" rIns="612096" bIns="142240" numCol="1" spcCol="1270" anchor="t" anchorCtr="0">
          <a:noAutofit/>
        </a:bodyPr>
        <a:lstStyle/>
        <a:p>
          <a:pPr marL="228600" lvl="1" indent="-228600" algn="l" defTabSz="889000">
            <a:lnSpc>
              <a:spcPct val="90000"/>
            </a:lnSpc>
            <a:spcBef>
              <a:spcPct val="0"/>
            </a:spcBef>
            <a:spcAft>
              <a:spcPct val="15000"/>
            </a:spcAft>
            <a:buClr>
              <a:schemeClr val="tx1"/>
            </a:buClr>
            <a:buChar char="•"/>
          </a:pPr>
          <a:r>
            <a:rPr lang="en-US" sz="2000" b="0" kern="1200" dirty="0">
              <a:solidFill>
                <a:srgbClr val="0070C0"/>
              </a:solidFill>
            </a:rPr>
            <a:t>Design:</a:t>
          </a:r>
          <a:r>
            <a:rPr lang="en-US" sz="2000" kern="1200" dirty="0"/>
            <a:t> </a:t>
          </a:r>
          <a:r>
            <a:rPr lang="en-US" sz="1800" kern="1200" dirty="0"/>
            <a:t>Double-blinded, randomized controlled trial</a:t>
          </a:r>
          <a:endParaRPr lang="en-US" sz="1050" kern="1200" dirty="0"/>
        </a:p>
        <a:p>
          <a:pPr marL="228600" lvl="1" indent="-228600" algn="l" defTabSz="889000">
            <a:lnSpc>
              <a:spcPct val="90000"/>
            </a:lnSpc>
            <a:spcBef>
              <a:spcPct val="0"/>
            </a:spcBef>
            <a:spcAft>
              <a:spcPct val="15000"/>
            </a:spcAft>
            <a:buClr>
              <a:schemeClr val="tx1"/>
            </a:buClr>
            <a:buChar char="•"/>
          </a:pPr>
          <a:r>
            <a:rPr lang="en-US" sz="2000" b="0" kern="1200" dirty="0">
              <a:solidFill>
                <a:srgbClr val="0070C0"/>
              </a:solidFill>
            </a:rPr>
            <a:t>Participants:</a:t>
          </a:r>
          <a:r>
            <a:rPr lang="en-US" sz="2000" b="0" kern="1200" dirty="0"/>
            <a:t> </a:t>
          </a:r>
          <a:r>
            <a:rPr lang="en-US" sz="1800" kern="1200" dirty="0"/>
            <a:t>32 subjects with LC-FAODs (CPT-2, VLCAD, TFP, or LCHAD deficiencies)</a:t>
          </a:r>
        </a:p>
        <a:p>
          <a:pPr marL="228600" lvl="1" indent="-228600" algn="l" defTabSz="889000">
            <a:lnSpc>
              <a:spcPct val="90000"/>
            </a:lnSpc>
            <a:spcBef>
              <a:spcPct val="0"/>
            </a:spcBef>
            <a:spcAft>
              <a:spcPct val="15000"/>
            </a:spcAft>
            <a:buClr>
              <a:schemeClr val="tx1"/>
            </a:buClr>
            <a:buChar char="•"/>
          </a:pPr>
          <a:r>
            <a:rPr lang="en-US" sz="2000" b="0" kern="1200" dirty="0">
              <a:solidFill>
                <a:srgbClr val="0070C0"/>
              </a:solidFill>
            </a:rPr>
            <a:t>Intervention:</a:t>
          </a:r>
          <a:r>
            <a:rPr lang="en-US" sz="2000" kern="1200" dirty="0"/>
            <a:t> </a:t>
          </a:r>
          <a:r>
            <a:rPr lang="en-US" sz="1800" kern="1200" dirty="0"/>
            <a:t>4-mo diet containing 20% of total daily energy from either C7 or C8</a:t>
          </a:r>
        </a:p>
      </dsp:txBody>
      <dsp:txXfrm>
        <a:off x="0" y="686420"/>
        <a:ext cx="7886700" cy="2535750"/>
      </dsp:txXfrm>
    </dsp:sp>
    <dsp:sp modelId="{F2C33E1D-B6D0-4B84-8BB7-EAB14EB63C35}">
      <dsp:nvSpPr>
        <dsp:cNvPr id="0" name=""/>
        <dsp:cNvSpPr/>
      </dsp:nvSpPr>
      <dsp:spPr>
        <a:xfrm>
          <a:off x="188697" y="145656"/>
          <a:ext cx="7509301" cy="1357920"/>
        </a:xfrm>
        <a:prstGeom prst="roundRect">
          <a:avLst/>
        </a:prstGeom>
        <a:solidFill>
          <a:srgbClr val="1A75B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254985" y="211944"/>
        <a:ext cx="7376725" cy="12253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CDAB5-7FB8-4FDD-AFB5-E9707AEFD7E3}" type="datetimeFigureOut">
              <a:rPr lang="en-US" smtClean="0"/>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7B230-74E0-46E1-B0A5-CBCD4F1C1086}" type="slidenum">
              <a:rPr lang="en-US" smtClean="0"/>
              <a:t>‹#›</a:t>
            </a:fld>
            <a:endParaRPr lang="en-US" dirty="0"/>
          </a:p>
        </p:txBody>
      </p:sp>
    </p:spTree>
    <p:extLst>
      <p:ext uri="{BB962C8B-B14F-4D97-AF65-F5344CB8AC3E}">
        <p14:creationId xmlns:p14="http://schemas.microsoft.com/office/powerpoint/2010/main" val="336685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inside the mitochondria, these MCFAs are metabolized into different TCA cycle substrates depending on their even- or odd-chain characteristics</a:t>
            </a:r>
          </a:p>
        </p:txBody>
      </p:sp>
      <p:sp>
        <p:nvSpPr>
          <p:cNvPr id="4" name="Slide Number Placeholder 3"/>
          <p:cNvSpPr>
            <a:spLocks noGrp="1"/>
          </p:cNvSpPr>
          <p:nvPr>
            <p:ph type="sldNum" sz="quarter" idx="5"/>
          </p:nvPr>
        </p:nvSpPr>
        <p:spPr/>
        <p:txBody>
          <a:bodyPr/>
          <a:lstStyle/>
          <a:p>
            <a:fld id="{55C7B230-74E0-46E1-B0A5-CBCD4F1C1086}" type="slidenum">
              <a:rPr lang="en-US" smtClean="0"/>
              <a:t>4</a:t>
            </a:fld>
            <a:endParaRPr lang="en-US" dirty="0"/>
          </a:p>
        </p:txBody>
      </p:sp>
    </p:spTree>
    <p:extLst>
      <p:ext uri="{BB962C8B-B14F-4D97-AF65-F5344CB8AC3E}">
        <p14:creationId xmlns:p14="http://schemas.microsoft.com/office/powerpoint/2010/main" val="61495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Metabolic Consequences of Long-Chain Fatty Acid Enzyme Deficiencies</a:t>
            </a:r>
          </a:p>
        </p:txBody>
      </p:sp>
      <p:sp>
        <p:nvSpPr>
          <p:cNvPr id="4" name="Slide Number Placeholder 3"/>
          <p:cNvSpPr>
            <a:spLocks noGrp="1"/>
          </p:cNvSpPr>
          <p:nvPr>
            <p:ph type="sldNum" sz="quarter" idx="5"/>
          </p:nvPr>
        </p:nvSpPr>
        <p:spPr/>
        <p:txBody>
          <a:bodyPr/>
          <a:lstStyle/>
          <a:p>
            <a:fld id="{55C7B230-74E0-46E1-B0A5-CBCD4F1C1086}" type="slidenum">
              <a:rPr lang="en-US" smtClean="0"/>
              <a:t>5</a:t>
            </a:fld>
            <a:endParaRPr lang="en-US" dirty="0"/>
          </a:p>
        </p:txBody>
      </p:sp>
    </p:spTree>
    <p:extLst>
      <p:ext uri="{BB962C8B-B14F-4D97-AF65-F5344CB8AC3E}">
        <p14:creationId xmlns:p14="http://schemas.microsoft.com/office/powerpoint/2010/main" val="173446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was not powered to demonstrate differences between groups</a:t>
            </a:r>
          </a:p>
        </p:txBody>
      </p:sp>
      <p:sp>
        <p:nvSpPr>
          <p:cNvPr id="4" name="Slide Number Placeholder 3"/>
          <p:cNvSpPr>
            <a:spLocks noGrp="1"/>
          </p:cNvSpPr>
          <p:nvPr>
            <p:ph type="sldNum" sz="quarter" idx="5"/>
          </p:nvPr>
        </p:nvSpPr>
        <p:spPr/>
        <p:txBody>
          <a:bodyPr/>
          <a:lstStyle/>
          <a:p>
            <a:fld id="{55C7B230-74E0-46E1-B0A5-CBCD4F1C1086}" type="slidenum">
              <a:rPr lang="en-US" smtClean="0"/>
              <a:t>19</a:t>
            </a:fld>
            <a:endParaRPr lang="en-US" dirty="0"/>
          </a:p>
        </p:txBody>
      </p:sp>
    </p:spTree>
    <p:extLst>
      <p:ext uri="{BB962C8B-B14F-4D97-AF65-F5344CB8AC3E}">
        <p14:creationId xmlns:p14="http://schemas.microsoft.com/office/powerpoint/2010/main" val="235320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7B230-74E0-46E1-B0A5-CBCD4F1C1086}" type="slidenum">
              <a:rPr lang="en-US" smtClean="0"/>
              <a:t>21</a:t>
            </a:fld>
            <a:endParaRPr lang="en-US" dirty="0"/>
          </a:p>
        </p:txBody>
      </p:sp>
    </p:spTree>
    <p:extLst>
      <p:ext uri="{BB962C8B-B14F-4D97-AF65-F5344CB8AC3E}">
        <p14:creationId xmlns:p14="http://schemas.microsoft.com/office/powerpoint/2010/main" val="284433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7B230-74E0-46E1-B0A5-CBCD4F1C1086}" type="slidenum">
              <a:rPr lang="en-US" smtClean="0"/>
              <a:t>22</a:t>
            </a:fld>
            <a:endParaRPr lang="en-US" dirty="0"/>
          </a:p>
        </p:txBody>
      </p:sp>
    </p:spTree>
    <p:extLst>
      <p:ext uri="{BB962C8B-B14F-4D97-AF65-F5344CB8AC3E}">
        <p14:creationId xmlns:p14="http://schemas.microsoft.com/office/powerpoint/2010/main" val="364378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7B230-74E0-46E1-B0A5-CBCD4F1C1086}" type="slidenum">
              <a:rPr lang="en-US" smtClean="0"/>
              <a:t>25</a:t>
            </a:fld>
            <a:endParaRPr lang="en-US" dirty="0"/>
          </a:p>
        </p:txBody>
      </p:sp>
    </p:spTree>
    <p:extLst>
      <p:ext uri="{BB962C8B-B14F-4D97-AF65-F5344CB8AC3E}">
        <p14:creationId xmlns:p14="http://schemas.microsoft.com/office/powerpoint/2010/main" val="143670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Start at 10% DCI, increase to 35% over 2-3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Use smaller, frequent doses if needed; adjust for GI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Maintain at the highest tolerated dose if 35% DCI is not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55C7B230-74E0-46E1-B0A5-CBCD4F1C1086}" type="slidenum">
              <a:rPr lang="en-US" smtClean="0"/>
              <a:t>27</a:t>
            </a:fld>
            <a:endParaRPr lang="en-US" dirty="0"/>
          </a:p>
        </p:txBody>
      </p:sp>
    </p:spTree>
    <p:extLst>
      <p:ext uri="{BB962C8B-B14F-4D97-AF65-F5344CB8AC3E}">
        <p14:creationId xmlns:p14="http://schemas.microsoft.com/office/powerpoint/2010/main" val="416088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55C7B230-74E0-46E1-B0A5-CBCD4F1C1086}" type="slidenum">
              <a:rPr lang="en-US" smtClean="0"/>
              <a:t>33</a:t>
            </a:fld>
            <a:endParaRPr lang="en-US" dirty="0"/>
          </a:p>
        </p:txBody>
      </p:sp>
    </p:spTree>
    <p:extLst>
      <p:ext uri="{BB962C8B-B14F-4D97-AF65-F5344CB8AC3E}">
        <p14:creationId xmlns:p14="http://schemas.microsoft.com/office/powerpoint/2010/main" val="92863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55C7B230-74E0-46E1-B0A5-CBCD4F1C1086}" type="slidenum">
              <a:rPr lang="en-US" smtClean="0"/>
              <a:t>36</a:t>
            </a:fld>
            <a:endParaRPr lang="en-US" dirty="0"/>
          </a:p>
        </p:txBody>
      </p:sp>
    </p:spTree>
    <p:extLst>
      <p:ext uri="{BB962C8B-B14F-4D97-AF65-F5344CB8AC3E}">
        <p14:creationId xmlns:p14="http://schemas.microsoft.com/office/powerpoint/2010/main" val="39322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9203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5336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419702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410049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2094109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ECF83-1D12-8F42-B200-90A288F6047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842811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6ECF83-1D12-8F42-B200-90A288F60471}"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371387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6ECF83-1D12-8F42-B200-90A288F60471}"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133463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6ECF83-1D12-8F42-B200-90A288F60471}"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215438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CF83-1D12-8F42-B200-90A288F60471}"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76781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6ECF83-1D12-8F42-B200-90A288F60471}"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331501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727361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6ECF83-1D12-8F42-B200-90A288F60471}"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288879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885877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a:p>
        </p:txBody>
      </p:sp>
    </p:spTree>
    <p:extLst>
      <p:ext uri="{BB962C8B-B14F-4D97-AF65-F5344CB8AC3E}">
        <p14:creationId xmlns:p14="http://schemas.microsoft.com/office/powerpoint/2010/main" val="185914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42206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4991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8333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152092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99615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124776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8444ED-68C9-D04E-884A-9CED8B4D4F80}"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82974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8444ED-68C9-D04E-884A-9CED8B4D4F80}" type="datetimeFigureOut">
              <a:rPr lang="en-US" smtClean="0"/>
              <a:t>10/28/2024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AB33B9-3454-B04D-AAB4-F2B68E325C42}" type="slidenum">
              <a:rPr lang="en-US" smtClean="0"/>
              <a:t>‹#›</a:t>
            </a:fld>
            <a:endParaRPr lang="en-US" dirty="0"/>
          </a:p>
        </p:txBody>
      </p:sp>
    </p:spTree>
    <p:extLst>
      <p:ext uri="{BB962C8B-B14F-4D97-AF65-F5344CB8AC3E}">
        <p14:creationId xmlns:p14="http://schemas.microsoft.com/office/powerpoint/2010/main" val="3465392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6ECF83-1D12-8F42-B200-90A288F60471}" type="datetimeFigureOut">
              <a:rPr lang="en-US" smtClean="0"/>
              <a:t>10/28/2024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CDCCD2-C56C-D746-BCB8-6DAAE9143457}" type="slidenum">
              <a:rPr lang="en-US" smtClean="0"/>
              <a:t>‹#›</a:t>
            </a:fld>
            <a:endParaRPr lang="en-US"/>
          </a:p>
        </p:txBody>
      </p:sp>
    </p:spTree>
    <p:extLst>
      <p:ext uri="{BB962C8B-B14F-4D97-AF65-F5344CB8AC3E}">
        <p14:creationId xmlns:p14="http://schemas.microsoft.com/office/powerpoint/2010/main" val="1905330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Autosomal_recessive_-_en.svg#metadata" TargetMode="External"/><Relationship Id="rId2" Type="http://schemas.openxmlformats.org/officeDocument/2006/relationships/hyperlink" Target="https://creativecommons.org/licenses/by-sa/3.0/deed.e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diagramColors" Target="../diagrams/colors21.xml"/><Relationship Id="rId5" Type="http://schemas.openxmlformats.org/officeDocument/2006/relationships/diagramColors" Target="../diagrams/colors21.xml"/><Relationship Id="rId10" Type="http://schemas.openxmlformats.org/officeDocument/2006/relationships/diagramQuickStyle" Target="../diagrams/quickStyle21.xml"/><Relationship Id="rId4" Type="http://schemas.openxmlformats.org/officeDocument/2006/relationships/diagramQuickStyle" Target="../diagrams/quickStyle21.xml"/><Relationship Id="rId9"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ath&#10;&#10;Description automatically generated">
            <a:extLst>
              <a:ext uri="{FF2B5EF4-FFF2-40B4-BE49-F238E27FC236}">
                <a16:creationId xmlns:a16="http://schemas.microsoft.com/office/drawing/2014/main" id="{73858378-31C3-0B89-0A9C-BE19AD709AE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053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37EE-3AEA-73EF-4E89-D484F447529F}"/>
              </a:ext>
            </a:extLst>
          </p:cNvPr>
          <p:cNvSpPr>
            <a:spLocks noGrp="1"/>
          </p:cNvSpPr>
          <p:nvPr>
            <p:ph type="title"/>
          </p:nvPr>
        </p:nvSpPr>
        <p:spPr/>
        <p:txBody>
          <a:bodyPr>
            <a:normAutofit fontScale="90000"/>
          </a:bodyPr>
          <a:lstStyle/>
          <a:p>
            <a:pPr>
              <a:lnSpc>
                <a:spcPct val="100000"/>
              </a:lnSpc>
            </a:pPr>
            <a:r>
              <a:rPr lang="en-US" dirty="0"/>
              <a:t>LC-FAODs Present as a Spectrum of Symptoms Across Ages</a:t>
            </a:r>
          </a:p>
        </p:txBody>
      </p:sp>
      <p:sp>
        <p:nvSpPr>
          <p:cNvPr id="28" name="TextBox 27">
            <a:extLst>
              <a:ext uri="{FF2B5EF4-FFF2-40B4-BE49-F238E27FC236}">
                <a16:creationId xmlns:a16="http://schemas.microsoft.com/office/drawing/2014/main" id="{7D76FB69-932E-7BA8-32F1-5863A75A1E9D}"/>
              </a:ext>
            </a:extLst>
          </p:cNvPr>
          <p:cNvSpPr txBox="1"/>
          <p:nvPr/>
        </p:nvSpPr>
        <p:spPr>
          <a:xfrm>
            <a:off x="3114459" y="4530749"/>
            <a:ext cx="5967663" cy="507831"/>
          </a:xfrm>
          <a:prstGeom prst="rect">
            <a:avLst/>
          </a:prstGeom>
          <a:noFill/>
        </p:spPr>
        <p:txBody>
          <a:bodyPr wrap="square" rtlCol="0">
            <a:spAutoFit/>
          </a:bodyPr>
          <a:lstStyle/>
          <a:p>
            <a:pPr algn="just"/>
            <a:r>
              <a:rPr lang="en-US" sz="900" dirty="0"/>
              <a:t>1. Vockley J. </a:t>
            </a:r>
            <a:r>
              <a:rPr lang="en-US" sz="900" i="1" dirty="0"/>
              <a:t>Am J Manag Care</a:t>
            </a:r>
            <a:r>
              <a:rPr lang="en-US" sz="900" dirty="0"/>
              <a:t>. 2020;26(7 Suppl):S147-S154.</a:t>
            </a:r>
          </a:p>
          <a:p>
            <a:pPr algn="just"/>
            <a:r>
              <a:rPr lang="en-US" sz="900" dirty="0"/>
              <a:t>2. Merritt JL 2nd, et al. </a:t>
            </a:r>
            <a:r>
              <a:rPr lang="en-US" sz="900" i="1" dirty="0"/>
              <a:t>Rev Endocr Metab Disord</a:t>
            </a:r>
            <a:r>
              <a:rPr lang="en-US" sz="900" dirty="0"/>
              <a:t>. 2020;21(4):479-493.</a:t>
            </a:r>
          </a:p>
          <a:p>
            <a:pPr algn="just"/>
            <a:r>
              <a:rPr lang="en-US" sz="900" dirty="0"/>
              <a:t>3. Knottnerus SJG, et al. </a:t>
            </a:r>
            <a:r>
              <a:rPr lang="en-US" sz="900" i="1" dirty="0"/>
              <a:t>Rev Endocr Metab Disord</a:t>
            </a:r>
            <a:r>
              <a:rPr lang="en-US" sz="900" dirty="0"/>
              <a:t>. 2018;19(1):93-106. </a:t>
            </a:r>
          </a:p>
        </p:txBody>
      </p:sp>
      <p:grpSp>
        <p:nvGrpSpPr>
          <p:cNvPr id="3" name="Group 2">
            <a:extLst>
              <a:ext uri="{FF2B5EF4-FFF2-40B4-BE49-F238E27FC236}">
                <a16:creationId xmlns:a16="http://schemas.microsoft.com/office/drawing/2014/main" id="{38DCE5B4-E6B3-9349-8255-EC8523405762}"/>
              </a:ext>
            </a:extLst>
          </p:cNvPr>
          <p:cNvGrpSpPr/>
          <p:nvPr/>
        </p:nvGrpSpPr>
        <p:grpSpPr>
          <a:xfrm>
            <a:off x="628650" y="1485210"/>
            <a:ext cx="8646730" cy="2700736"/>
            <a:chOff x="485130" y="1533336"/>
            <a:chExt cx="8646730" cy="2700736"/>
          </a:xfrm>
        </p:grpSpPr>
        <p:sp>
          <p:nvSpPr>
            <p:cNvPr id="4" name="Rectangle 3">
              <a:extLst>
                <a:ext uri="{FF2B5EF4-FFF2-40B4-BE49-F238E27FC236}">
                  <a16:creationId xmlns:a16="http://schemas.microsoft.com/office/drawing/2014/main" id="{F680326F-EC6E-6418-F3AB-D945A8852584}"/>
                </a:ext>
              </a:extLst>
            </p:cNvPr>
            <p:cNvSpPr>
              <a:spLocks/>
            </p:cNvSpPr>
            <p:nvPr/>
          </p:nvSpPr>
          <p:spPr>
            <a:xfrm>
              <a:off x="485130" y="1533336"/>
              <a:ext cx="8205946" cy="2700736"/>
            </a:xfrm>
            <a:prstGeom prst="rect">
              <a:avLst/>
            </a:prstGeom>
            <a:solidFill>
              <a:schemeClr val="bg1">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304352AF-CD5F-FBD5-F969-DA3AE3BC31B7}"/>
                </a:ext>
              </a:extLst>
            </p:cNvPr>
            <p:cNvSpPr>
              <a:spLocks/>
            </p:cNvSpPr>
            <p:nvPr/>
          </p:nvSpPr>
          <p:spPr>
            <a:xfrm>
              <a:off x="628650" y="2028485"/>
              <a:ext cx="122606" cy="1263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97E5544-F169-F824-D3E1-8B914387A56E}"/>
                </a:ext>
              </a:extLst>
            </p:cNvPr>
            <p:cNvSpPr txBox="1">
              <a:spLocks/>
            </p:cNvSpPr>
            <p:nvPr/>
          </p:nvSpPr>
          <p:spPr>
            <a:xfrm>
              <a:off x="485130" y="1618837"/>
              <a:ext cx="1271909" cy="369332"/>
            </a:xfrm>
            <a:prstGeom prst="rect">
              <a:avLst/>
            </a:prstGeom>
            <a:noFill/>
          </p:spPr>
          <p:txBody>
            <a:bodyPr wrap="square" rtlCol="0">
              <a:spAutoFit/>
            </a:bodyPr>
            <a:lstStyle/>
            <a:p>
              <a:r>
                <a:rPr lang="en-US" b="1" dirty="0"/>
                <a:t>Newborn</a:t>
              </a:r>
            </a:p>
          </p:txBody>
        </p:sp>
        <p:sp>
          <p:nvSpPr>
            <p:cNvPr id="7" name="TextBox 6">
              <a:extLst>
                <a:ext uri="{FF2B5EF4-FFF2-40B4-BE49-F238E27FC236}">
                  <a16:creationId xmlns:a16="http://schemas.microsoft.com/office/drawing/2014/main" id="{D2E4B9E2-DC40-0687-CEAF-76FADC94F1D2}"/>
                </a:ext>
              </a:extLst>
            </p:cNvPr>
            <p:cNvSpPr txBox="1">
              <a:spLocks/>
            </p:cNvSpPr>
            <p:nvPr/>
          </p:nvSpPr>
          <p:spPr>
            <a:xfrm>
              <a:off x="3306965" y="1638227"/>
              <a:ext cx="2530070" cy="369332"/>
            </a:xfrm>
            <a:prstGeom prst="rect">
              <a:avLst/>
            </a:prstGeom>
            <a:noFill/>
          </p:spPr>
          <p:txBody>
            <a:bodyPr wrap="square" rtlCol="0">
              <a:spAutoFit/>
            </a:bodyPr>
            <a:lstStyle/>
            <a:p>
              <a:r>
                <a:rPr lang="en-US" b="1" dirty="0"/>
                <a:t>Childhood/Adolescence</a:t>
              </a:r>
            </a:p>
          </p:txBody>
        </p:sp>
        <p:sp>
          <p:nvSpPr>
            <p:cNvPr id="9" name="TextBox 8">
              <a:extLst>
                <a:ext uri="{FF2B5EF4-FFF2-40B4-BE49-F238E27FC236}">
                  <a16:creationId xmlns:a16="http://schemas.microsoft.com/office/drawing/2014/main" id="{6E7A2854-9F30-DB93-6D27-CCD08E710260}"/>
                </a:ext>
              </a:extLst>
            </p:cNvPr>
            <p:cNvSpPr txBox="1">
              <a:spLocks/>
            </p:cNvSpPr>
            <p:nvPr/>
          </p:nvSpPr>
          <p:spPr>
            <a:xfrm>
              <a:off x="7455138" y="1626479"/>
              <a:ext cx="1203732" cy="369332"/>
            </a:xfrm>
            <a:prstGeom prst="rect">
              <a:avLst/>
            </a:prstGeom>
            <a:noFill/>
          </p:spPr>
          <p:txBody>
            <a:bodyPr wrap="square" rtlCol="0">
              <a:spAutoFit/>
            </a:bodyPr>
            <a:lstStyle/>
            <a:p>
              <a:r>
                <a:rPr lang="en-US" b="1" dirty="0"/>
                <a:t>Adulthood</a:t>
              </a:r>
            </a:p>
          </p:txBody>
        </p:sp>
        <p:sp>
          <p:nvSpPr>
            <p:cNvPr id="15" name="Rectangle 14">
              <a:extLst>
                <a:ext uri="{FF2B5EF4-FFF2-40B4-BE49-F238E27FC236}">
                  <a16:creationId xmlns:a16="http://schemas.microsoft.com/office/drawing/2014/main" id="{B1A9ADA6-8425-7866-BEA0-1079F684A3C4}"/>
                </a:ext>
              </a:extLst>
            </p:cNvPr>
            <p:cNvSpPr>
              <a:spLocks/>
            </p:cNvSpPr>
            <p:nvPr/>
          </p:nvSpPr>
          <p:spPr>
            <a:xfrm>
              <a:off x="689953" y="2254197"/>
              <a:ext cx="4504454" cy="530176"/>
            </a:xfrm>
            <a:prstGeom prst="rect">
              <a:avLst/>
            </a:prstGeom>
            <a:gradFill flip="none" rotWithShape="1">
              <a:gsLst>
                <a:gs pos="0">
                  <a:schemeClr val="bg1"/>
                </a:gs>
                <a:gs pos="55000">
                  <a:srgbClr val="1A75BC"/>
                </a:gs>
                <a:gs pos="44000">
                  <a:srgbClr val="1A75BC"/>
                </a:gs>
                <a:gs pos="0">
                  <a:srgbClr val="F0F3F4"/>
                </a:gs>
                <a:gs pos="84000">
                  <a:srgbClr val="1A75B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2EE5C0C-8199-7DC3-0891-48C5BA114EE0}"/>
                </a:ext>
              </a:extLst>
            </p:cNvPr>
            <p:cNvSpPr txBox="1">
              <a:spLocks/>
            </p:cNvSpPr>
            <p:nvPr/>
          </p:nvSpPr>
          <p:spPr>
            <a:xfrm>
              <a:off x="644752" y="2226897"/>
              <a:ext cx="3943351" cy="584775"/>
            </a:xfrm>
            <a:prstGeom prst="rect">
              <a:avLst/>
            </a:prstGeom>
            <a:noFill/>
          </p:spPr>
          <p:txBody>
            <a:bodyPr wrap="square" rtlCol="0">
              <a:spAutoFit/>
            </a:bodyPr>
            <a:lstStyle/>
            <a:p>
              <a:r>
                <a:rPr lang="en-US" sz="1600" dirty="0">
                  <a:solidFill>
                    <a:schemeClr val="bg1"/>
                  </a:solidFill>
                  <a:cs typeface="Aharoni" panose="02010803020104030203" pitchFamily="2" charset="-79"/>
                </a:rPr>
                <a:t>Hypoglycemia (+/- hyperammonemia)/liver dysfunction</a:t>
              </a:r>
              <a:r>
                <a:rPr lang="en-US" sz="1600" baseline="30000" dirty="0">
                  <a:solidFill>
                    <a:schemeClr val="bg1"/>
                  </a:solidFill>
                  <a:cs typeface="Aharoni" panose="02010803020104030203" pitchFamily="2" charset="-79"/>
                </a:rPr>
                <a:t>1</a:t>
              </a:r>
            </a:p>
          </p:txBody>
        </p:sp>
        <p:cxnSp>
          <p:nvCxnSpPr>
            <p:cNvPr id="17" name="Straight Arrow Connector 16">
              <a:extLst>
                <a:ext uri="{FF2B5EF4-FFF2-40B4-BE49-F238E27FC236}">
                  <a16:creationId xmlns:a16="http://schemas.microsoft.com/office/drawing/2014/main" id="{0F8568BC-6782-B8A6-06A7-44F600A6D0FD}"/>
                </a:ext>
              </a:extLst>
            </p:cNvPr>
            <p:cNvCxnSpPr>
              <a:cxnSpLocks/>
              <a:stCxn id="5" idx="6"/>
            </p:cNvCxnSpPr>
            <p:nvPr/>
          </p:nvCxnSpPr>
          <p:spPr>
            <a:xfrm>
              <a:off x="751256" y="2091675"/>
              <a:ext cx="7764094" cy="63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42F91EF-0764-2F14-0085-17343689F503}"/>
                </a:ext>
              </a:extLst>
            </p:cNvPr>
            <p:cNvSpPr>
              <a:spLocks/>
            </p:cNvSpPr>
            <p:nvPr/>
          </p:nvSpPr>
          <p:spPr>
            <a:xfrm rot="10800000">
              <a:off x="4082656" y="2883704"/>
              <a:ext cx="4504454" cy="530176"/>
            </a:xfrm>
            <a:prstGeom prst="rect">
              <a:avLst/>
            </a:prstGeom>
            <a:gradFill flip="none" rotWithShape="1">
              <a:gsLst>
                <a:gs pos="0">
                  <a:srgbClr val="F0F3F4"/>
                </a:gs>
                <a:gs pos="55000">
                  <a:srgbClr val="8DC73F"/>
                </a:gs>
                <a:gs pos="44000">
                  <a:srgbClr val="8DC73F"/>
                </a:gs>
                <a:gs pos="0">
                  <a:srgbClr val="F0F3F4"/>
                </a:gs>
                <a:gs pos="84000">
                  <a:srgbClr val="8DC73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646D878-4C30-9526-B666-F2468A801C33}"/>
                </a:ext>
              </a:extLst>
            </p:cNvPr>
            <p:cNvSpPr>
              <a:spLocks/>
            </p:cNvSpPr>
            <p:nvPr/>
          </p:nvSpPr>
          <p:spPr>
            <a:xfrm>
              <a:off x="689952" y="3513212"/>
              <a:ext cx="7825397" cy="530176"/>
            </a:xfrm>
            <a:prstGeom prst="rect">
              <a:avLst/>
            </a:prstGeom>
            <a:gradFill flip="none" rotWithShape="1">
              <a:gsLst>
                <a:gs pos="11000">
                  <a:srgbClr val="AECEE7"/>
                </a:gs>
                <a:gs pos="0">
                  <a:schemeClr val="bg1"/>
                </a:gs>
                <a:gs pos="55000">
                  <a:srgbClr val="1A75BC"/>
                </a:gs>
                <a:gs pos="44000">
                  <a:srgbClr val="1A75BC"/>
                </a:gs>
                <a:gs pos="0">
                  <a:srgbClr val="F0F3F4"/>
                </a:gs>
                <a:gs pos="84000">
                  <a:srgbClr val="1A75BC"/>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4DC0D44-133D-D1C1-8D64-D541E7EB6D84}"/>
                </a:ext>
              </a:extLst>
            </p:cNvPr>
            <p:cNvSpPr txBox="1">
              <a:spLocks/>
            </p:cNvSpPr>
            <p:nvPr/>
          </p:nvSpPr>
          <p:spPr>
            <a:xfrm>
              <a:off x="5544792" y="2945664"/>
              <a:ext cx="3587068" cy="338554"/>
            </a:xfrm>
            <a:prstGeom prst="rect">
              <a:avLst/>
            </a:prstGeom>
            <a:noFill/>
          </p:spPr>
          <p:txBody>
            <a:bodyPr wrap="square" rtlCol="0">
              <a:spAutoFit/>
            </a:bodyPr>
            <a:lstStyle/>
            <a:p>
              <a:r>
                <a:rPr lang="en-US" sz="1600" dirty="0">
                  <a:solidFill>
                    <a:schemeClr val="bg1"/>
                  </a:solidFill>
                  <a:cs typeface="Aharoni" panose="02010803020104030203" pitchFamily="2" charset="-79"/>
                </a:rPr>
                <a:t>Muscle weakness/rhabdomyolysis</a:t>
              </a:r>
              <a:r>
                <a:rPr lang="en-US" sz="1600" baseline="30000" dirty="0">
                  <a:solidFill>
                    <a:schemeClr val="bg1"/>
                  </a:solidFill>
                  <a:cs typeface="Aharoni" panose="02010803020104030203" pitchFamily="2" charset="-79"/>
                </a:rPr>
                <a:t>1</a:t>
              </a:r>
            </a:p>
          </p:txBody>
        </p:sp>
        <p:sp>
          <p:nvSpPr>
            <p:cNvPr id="22" name="TextBox 21">
              <a:extLst>
                <a:ext uri="{FF2B5EF4-FFF2-40B4-BE49-F238E27FC236}">
                  <a16:creationId xmlns:a16="http://schemas.microsoft.com/office/drawing/2014/main" id="{A515933C-A5A6-FBCA-2AF8-817024753866}"/>
                </a:ext>
              </a:extLst>
            </p:cNvPr>
            <p:cNvSpPr txBox="1">
              <a:spLocks/>
            </p:cNvSpPr>
            <p:nvPr/>
          </p:nvSpPr>
          <p:spPr>
            <a:xfrm>
              <a:off x="2658940" y="3577411"/>
              <a:ext cx="4329001" cy="569387"/>
            </a:xfrm>
            <a:prstGeom prst="rect">
              <a:avLst/>
            </a:prstGeom>
            <a:noFill/>
          </p:spPr>
          <p:txBody>
            <a:bodyPr wrap="square" rtlCol="0">
              <a:spAutoFit/>
            </a:bodyPr>
            <a:lstStyle/>
            <a:p>
              <a:r>
                <a:rPr lang="en-US" sz="1600" dirty="0">
                  <a:solidFill>
                    <a:schemeClr val="bg1"/>
                  </a:solidFill>
                </a:rPr>
                <a:t>Heart muscle damage (cardiomyopathy)</a:t>
              </a:r>
              <a:r>
                <a:rPr lang="en-US" sz="1600" baseline="30000" dirty="0">
                  <a:solidFill>
                    <a:schemeClr val="bg1"/>
                  </a:solidFill>
                </a:rPr>
                <a:t>2,3</a:t>
              </a:r>
            </a:p>
            <a:p>
              <a:endParaRPr lang="en-US" sz="1500" b="1" dirty="0">
                <a:solidFill>
                  <a:schemeClr val="bg1"/>
                </a:solidFill>
              </a:endParaRPr>
            </a:p>
          </p:txBody>
        </p:sp>
      </p:grpSp>
    </p:spTree>
    <p:extLst>
      <p:ext uri="{BB962C8B-B14F-4D97-AF65-F5344CB8AC3E}">
        <p14:creationId xmlns:p14="http://schemas.microsoft.com/office/powerpoint/2010/main" val="230899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DCEC-ADF4-30C7-F5AE-7F3D55FAC304}"/>
              </a:ext>
            </a:extLst>
          </p:cNvPr>
          <p:cNvSpPr>
            <a:spLocks noGrp="1"/>
          </p:cNvSpPr>
          <p:nvPr>
            <p:ph type="title"/>
          </p:nvPr>
        </p:nvSpPr>
        <p:spPr/>
        <p:txBody>
          <a:bodyPr>
            <a:normAutofit/>
          </a:bodyPr>
          <a:lstStyle/>
          <a:p>
            <a:r>
              <a:rPr lang="en-US" sz="3000" dirty="0"/>
              <a:t>Additional Signs and Symptoms</a:t>
            </a:r>
            <a:endParaRPr lang="en-US" sz="3000" baseline="30000" dirty="0"/>
          </a:p>
        </p:txBody>
      </p:sp>
      <p:graphicFrame>
        <p:nvGraphicFramePr>
          <p:cNvPr id="7" name="Content Placeholder 6">
            <a:extLst>
              <a:ext uri="{FF2B5EF4-FFF2-40B4-BE49-F238E27FC236}">
                <a16:creationId xmlns:a16="http://schemas.microsoft.com/office/drawing/2014/main" id="{543D2375-50F0-5BF5-F4E6-7D0380F47486}"/>
              </a:ext>
            </a:extLst>
          </p:cNvPr>
          <p:cNvGraphicFramePr>
            <a:graphicFrameLocks noGrp="1"/>
          </p:cNvGraphicFramePr>
          <p:nvPr>
            <p:ph idx="1"/>
            <p:extLst>
              <p:ext uri="{D42A27DB-BD31-4B8C-83A1-F6EECF244321}">
                <p14:modId xmlns:p14="http://schemas.microsoft.com/office/powerpoint/2010/main" val="1758872276"/>
              </p:ext>
            </p:extLst>
          </p:nvPr>
        </p:nvGraphicFramePr>
        <p:xfrm>
          <a:off x="628648" y="774887"/>
          <a:ext cx="7886700" cy="324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B8DE539-4D55-B431-4905-627901B5FB72}"/>
              </a:ext>
            </a:extLst>
          </p:cNvPr>
          <p:cNvSpPr txBox="1"/>
          <p:nvPr/>
        </p:nvSpPr>
        <p:spPr>
          <a:xfrm>
            <a:off x="3114460" y="4530749"/>
            <a:ext cx="5967663" cy="246221"/>
          </a:xfrm>
          <a:prstGeom prst="rect">
            <a:avLst/>
          </a:prstGeom>
          <a:noFill/>
        </p:spPr>
        <p:txBody>
          <a:bodyPr wrap="square" rtlCol="0">
            <a:spAutoFit/>
          </a:bodyPr>
          <a:lstStyle/>
          <a:p>
            <a:pPr algn="just"/>
            <a:endParaRPr lang="en-US" sz="1000" dirty="0"/>
          </a:p>
        </p:txBody>
      </p:sp>
      <p:sp>
        <p:nvSpPr>
          <p:cNvPr id="6" name="TextBox 5">
            <a:extLst>
              <a:ext uri="{FF2B5EF4-FFF2-40B4-BE49-F238E27FC236}">
                <a16:creationId xmlns:a16="http://schemas.microsoft.com/office/drawing/2014/main" id="{8209FD2A-CDC2-AEC3-EDDD-400026698135}"/>
              </a:ext>
            </a:extLst>
          </p:cNvPr>
          <p:cNvSpPr txBox="1"/>
          <p:nvPr/>
        </p:nvSpPr>
        <p:spPr>
          <a:xfrm>
            <a:off x="3114459" y="4530749"/>
            <a:ext cx="5967663" cy="230832"/>
          </a:xfrm>
          <a:prstGeom prst="rect">
            <a:avLst/>
          </a:prstGeom>
          <a:noFill/>
        </p:spPr>
        <p:txBody>
          <a:bodyPr wrap="square" rtlCol="0">
            <a:spAutoFit/>
          </a:bodyPr>
          <a:lstStyle/>
          <a:p>
            <a:pPr algn="just"/>
            <a:r>
              <a:rPr lang="en-US" sz="900" dirty="0"/>
              <a:t>Merritt JL 2nd, et al. </a:t>
            </a:r>
            <a:r>
              <a:rPr lang="en-US" sz="900" i="1" dirty="0"/>
              <a:t>Rev Endocr Metab Disord</a:t>
            </a:r>
            <a:r>
              <a:rPr lang="en-US" sz="900" dirty="0"/>
              <a:t>. 2020;21(4):479-493.</a:t>
            </a:r>
          </a:p>
        </p:txBody>
      </p:sp>
      <p:sp>
        <p:nvSpPr>
          <p:cNvPr id="5" name="TextBox 4">
            <a:extLst>
              <a:ext uri="{FF2B5EF4-FFF2-40B4-BE49-F238E27FC236}">
                <a16:creationId xmlns:a16="http://schemas.microsoft.com/office/drawing/2014/main" id="{2BCFFDBF-1531-348A-2173-168FC453B37D}"/>
              </a:ext>
            </a:extLst>
          </p:cNvPr>
          <p:cNvSpPr txBox="1"/>
          <p:nvPr/>
        </p:nvSpPr>
        <p:spPr>
          <a:xfrm>
            <a:off x="628649" y="4221650"/>
            <a:ext cx="6466545" cy="261610"/>
          </a:xfrm>
          <a:prstGeom prst="rect">
            <a:avLst/>
          </a:prstGeom>
          <a:noFill/>
        </p:spPr>
        <p:txBody>
          <a:bodyPr wrap="square" rtlCol="0">
            <a:spAutoFit/>
          </a:bodyPr>
          <a:lstStyle/>
          <a:p>
            <a:r>
              <a:rPr lang="en-US" sz="1100" dirty="0">
                <a:ln w="0"/>
                <a:solidFill>
                  <a:schemeClr val="tx1"/>
                </a:solidFill>
              </a:rPr>
              <a:t>*Specific for t</a:t>
            </a:r>
            <a:r>
              <a:rPr lang="en-US" sz="1100" dirty="0"/>
              <a:t>rifunctional protein and long-chain 3-hydroxyacyl-CoA dehydrogenase disorders</a:t>
            </a:r>
            <a:endParaRPr lang="en-US" sz="1100" dirty="0">
              <a:ln w="0"/>
              <a:solidFill>
                <a:schemeClr val="tx1"/>
              </a:solidFill>
            </a:endParaRPr>
          </a:p>
        </p:txBody>
      </p:sp>
    </p:spTree>
    <p:extLst>
      <p:ext uri="{BB962C8B-B14F-4D97-AF65-F5344CB8AC3E}">
        <p14:creationId xmlns:p14="http://schemas.microsoft.com/office/powerpoint/2010/main" val="278946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3F55-BEB6-0862-8A95-C6B8DE7F18DF}"/>
              </a:ext>
            </a:extLst>
          </p:cNvPr>
          <p:cNvSpPr>
            <a:spLocks noGrp="1"/>
          </p:cNvSpPr>
          <p:nvPr>
            <p:ph type="title"/>
          </p:nvPr>
        </p:nvSpPr>
        <p:spPr/>
        <p:txBody>
          <a:bodyPr>
            <a:normAutofit fontScale="90000"/>
          </a:bodyPr>
          <a:lstStyle/>
          <a:p>
            <a:pPr>
              <a:lnSpc>
                <a:spcPct val="100000"/>
              </a:lnSpc>
            </a:pPr>
            <a:r>
              <a:rPr lang="en-US" dirty="0"/>
              <a:t>Historical Treatment Primarily Focuses on Nutritional and Symptomatic Management</a:t>
            </a:r>
          </a:p>
        </p:txBody>
      </p:sp>
      <p:sp>
        <p:nvSpPr>
          <p:cNvPr id="5" name="TextBox 4">
            <a:extLst>
              <a:ext uri="{FF2B5EF4-FFF2-40B4-BE49-F238E27FC236}">
                <a16:creationId xmlns:a16="http://schemas.microsoft.com/office/drawing/2014/main" id="{3C1142F2-26E8-9E81-4543-CEB0E58F3013}"/>
              </a:ext>
            </a:extLst>
          </p:cNvPr>
          <p:cNvSpPr txBox="1"/>
          <p:nvPr/>
        </p:nvSpPr>
        <p:spPr>
          <a:xfrm>
            <a:off x="628650" y="4240161"/>
            <a:ext cx="2018501" cy="261610"/>
          </a:xfrm>
          <a:prstGeom prst="rect">
            <a:avLst/>
          </a:prstGeom>
          <a:noFill/>
        </p:spPr>
        <p:txBody>
          <a:bodyPr wrap="none" rtlCol="0">
            <a:spAutoFit/>
          </a:bodyPr>
          <a:lstStyle/>
          <a:p>
            <a:r>
              <a:rPr lang="en-US" sz="1100" dirty="0"/>
              <a:t>MCT, medium-chain triglyceride</a:t>
            </a:r>
          </a:p>
        </p:txBody>
      </p:sp>
      <p:graphicFrame>
        <p:nvGraphicFramePr>
          <p:cNvPr id="8" name="Content Placeholder 7">
            <a:extLst>
              <a:ext uri="{FF2B5EF4-FFF2-40B4-BE49-F238E27FC236}">
                <a16:creationId xmlns:a16="http://schemas.microsoft.com/office/drawing/2014/main" id="{38CEFB51-31B0-4AD0-2EA0-C677C452AB56}"/>
              </a:ext>
            </a:extLst>
          </p:cNvPr>
          <p:cNvGraphicFramePr>
            <a:graphicFrameLocks noGrp="1"/>
          </p:cNvGraphicFramePr>
          <p:nvPr>
            <p:ph idx="1"/>
            <p:extLst>
              <p:ext uri="{D42A27DB-BD31-4B8C-83A1-F6EECF244321}">
                <p14:modId xmlns:p14="http://schemas.microsoft.com/office/powerpoint/2010/main" val="2039078564"/>
              </p:ext>
            </p:extLst>
          </p:nvPr>
        </p:nvGraphicFramePr>
        <p:xfrm>
          <a:off x="1482725" y="1558604"/>
          <a:ext cx="6178550" cy="2228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95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3F55-BEB6-0862-8A95-C6B8DE7F18DF}"/>
              </a:ext>
            </a:extLst>
          </p:cNvPr>
          <p:cNvSpPr>
            <a:spLocks noGrp="1"/>
          </p:cNvSpPr>
          <p:nvPr>
            <p:ph type="title"/>
          </p:nvPr>
        </p:nvSpPr>
        <p:spPr/>
        <p:txBody>
          <a:bodyPr>
            <a:normAutofit fontScale="90000"/>
          </a:bodyPr>
          <a:lstStyle/>
          <a:p>
            <a:pPr>
              <a:lnSpc>
                <a:spcPct val="100000"/>
              </a:lnSpc>
            </a:pPr>
            <a:r>
              <a:rPr lang="en-US" dirty="0"/>
              <a:t>Historical Treatment Primarily Focuses on Nutritional and Symptomatic Management</a:t>
            </a:r>
          </a:p>
        </p:txBody>
      </p:sp>
      <p:sp>
        <p:nvSpPr>
          <p:cNvPr id="4" name="TextBox 3">
            <a:extLst>
              <a:ext uri="{FF2B5EF4-FFF2-40B4-BE49-F238E27FC236}">
                <a16:creationId xmlns:a16="http://schemas.microsoft.com/office/drawing/2014/main" id="{ADD757C0-B76E-9D4C-6B9E-39F339BDCFF7}"/>
              </a:ext>
            </a:extLst>
          </p:cNvPr>
          <p:cNvSpPr txBox="1"/>
          <p:nvPr/>
        </p:nvSpPr>
        <p:spPr>
          <a:xfrm>
            <a:off x="3114459" y="4530749"/>
            <a:ext cx="5967663" cy="369332"/>
          </a:xfrm>
          <a:prstGeom prst="rect">
            <a:avLst/>
          </a:prstGeom>
          <a:noFill/>
        </p:spPr>
        <p:txBody>
          <a:bodyPr wrap="square" rtlCol="0">
            <a:spAutoFit/>
          </a:bodyPr>
          <a:lstStyle/>
          <a:p>
            <a:pPr algn="just"/>
            <a:r>
              <a:rPr lang="en-US" sz="900" dirty="0"/>
              <a:t>1. Baker JJ, et al. </a:t>
            </a:r>
            <a:r>
              <a:rPr lang="en-US" sz="900" i="1" dirty="0"/>
              <a:t>touchREV Endocrinol</a:t>
            </a:r>
            <a:r>
              <a:rPr lang="en-US" sz="900" dirty="0"/>
              <a:t>. 2021;17(2):108-111.</a:t>
            </a:r>
          </a:p>
          <a:p>
            <a:pPr algn="just"/>
            <a:r>
              <a:rPr lang="en-US" sz="900" dirty="0"/>
              <a:t>2. Rohr F. </a:t>
            </a:r>
            <a:r>
              <a:rPr lang="en-US" sz="900" i="1" dirty="0"/>
              <a:t>Nutrition Management of Fatty Acid Oxidation Disorders</a:t>
            </a:r>
            <a:r>
              <a:rPr lang="en-US" sz="900" dirty="0"/>
              <a:t>. 2022; pp. 325-335.</a:t>
            </a:r>
          </a:p>
        </p:txBody>
      </p:sp>
      <p:graphicFrame>
        <p:nvGraphicFramePr>
          <p:cNvPr id="8" name="Content Placeholder 5">
            <a:extLst>
              <a:ext uri="{FF2B5EF4-FFF2-40B4-BE49-F238E27FC236}">
                <a16:creationId xmlns:a16="http://schemas.microsoft.com/office/drawing/2014/main" id="{05FDB671-0204-A2C3-0A2A-9032DA67629B}"/>
              </a:ext>
            </a:extLst>
          </p:cNvPr>
          <p:cNvGraphicFramePr>
            <a:graphicFrameLocks noGrp="1"/>
          </p:cNvGraphicFramePr>
          <p:nvPr>
            <p:ph idx="1"/>
            <p:extLst>
              <p:ext uri="{D42A27DB-BD31-4B8C-83A1-F6EECF244321}">
                <p14:modId xmlns:p14="http://schemas.microsoft.com/office/powerpoint/2010/main" val="3075730557"/>
              </p:ext>
            </p:extLst>
          </p:nvPr>
        </p:nvGraphicFramePr>
        <p:xfrm>
          <a:off x="628650" y="1348593"/>
          <a:ext cx="7727950" cy="2728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97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3F55-BEB6-0862-8A95-C6B8DE7F18DF}"/>
              </a:ext>
            </a:extLst>
          </p:cNvPr>
          <p:cNvSpPr>
            <a:spLocks noGrp="1"/>
          </p:cNvSpPr>
          <p:nvPr>
            <p:ph type="title"/>
          </p:nvPr>
        </p:nvSpPr>
        <p:spPr/>
        <p:txBody>
          <a:bodyPr>
            <a:normAutofit fontScale="90000"/>
          </a:bodyPr>
          <a:lstStyle/>
          <a:p>
            <a:pPr>
              <a:lnSpc>
                <a:spcPct val="100000"/>
              </a:lnSpc>
            </a:pPr>
            <a:r>
              <a:rPr lang="en-US" dirty="0"/>
              <a:t>Historical Treatment Primarily Focuses on Nutritional and Symptomatic Management</a:t>
            </a:r>
          </a:p>
        </p:txBody>
      </p:sp>
      <p:sp>
        <p:nvSpPr>
          <p:cNvPr id="9" name="Rectangle 8">
            <a:extLst>
              <a:ext uri="{FF2B5EF4-FFF2-40B4-BE49-F238E27FC236}">
                <a16:creationId xmlns:a16="http://schemas.microsoft.com/office/drawing/2014/main" id="{DBECF528-1256-8CF9-FB72-1C68842C36F7}"/>
              </a:ext>
            </a:extLst>
          </p:cNvPr>
          <p:cNvSpPr/>
          <p:nvPr/>
        </p:nvSpPr>
        <p:spPr>
          <a:xfrm>
            <a:off x="628650" y="1348593"/>
            <a:ext cx="7727950" cy="2728107"/>
          </a:xfrm>
          <a:prstGeom prst="rect">
            <a:avLst/>
          </a:prstGeom>
          <a:ln>
            <a:noFill/>
          </a:ln>
        </p:spPr>
        <p:txBody>
          <a:bodyPr/>
          <a:lstStyle/>
          <a:p>
            <a:endParaRPr lang="en-US" dirty="0"/>
          </a:p>
        </p:txBody>
      </p:sp>
      <p:sp>
        <p:nvSpPr>
          <p:cNvPr id="4" name="TextBox 3">
            <a:extLst>
              <a:ext uri="{FF2B5EF4-FFF2-40B4-BE49-F238E27FC236}">
                <a16:creationId xmlns:a16="http://schemas.microsoft.com/office/drawing/2014/main" id="{ADD757C0-B76E-9D4C-6B9E-39F339BDCFF7}"/>
              </a:ext>
            </a:extLst>
          </p:cNvPr>
          <p:cNvSpPr txBox="1"/>
          <p:nvPr/>
        </p:nvSpPr>
        <p:spPr>
          <a:xfrm>
            <a:off x="3114459" y="4530749"/>
            <a:ext cx="5967663" cy="369332"/>
          </a:xfrm>
          <a:prstGeom prst="rect">
            <a:avLst/>
          </a:prstGeom>
          <a:noFill/>
        </p:spPr>
        <p:txBody>
          <a:bodyPr wrap="square" rtlCol="0">
            <a:spAutoFit/>
          </a:bodyPr>
          <a:lstStyle/>
          <a:p>
            <a:pPr algn="just"/>
            <a:r>
              <a:rPr lang="en-US" sz="900" dirty="0"/>
              <a:t>1. Marsden D, et al. </a:t>
            </a:r>
            <a:r>
              <a:rPr lang="en-US" sz="900" i="1" dirty="0"/>
              <a:t>Genet Med</a:t>
            </a:r>
            <a:r>
              <a:rPr lang="en-US" sz="900" dirty="0"/>
              <a:t>. 2021;23(5):816-829.</a:t>
            </a:r>
          </a:p>
          <a:p>
            <a:pPr algn="just"/>
            <a:r>
              <a:rPr lang="en-US" sz="900" dirty="0"/>
              <a:t>2. Rohr F, </a:t>
            </a:r>
            <a:r>
              <a:rPr lang="en-US" sz="900" i="1" dirty="0"/>
              <a:t>Nutrition Management of Fatty Acid Oxidation Disorders. </a:t>
            </a:r>
            <a:r>
              <a:rPr lang="en-US" sz="900" dirty="0"/>
              <a:t>2022; pp. 325-335.</a:t>
            </a:r>
          </a:p>
        </p:txBody>
      </p:sp>
      <p:grpSp>
        <p:nvGrpSpPr>
          <p:cNvPr id="3" name="Group 2">
            <a:extLst>
              <a:ext uri="{FF2B5EF4-FFF2-40B4-BE49-F238E27FC236}">
                <a16:creationId xmlns:a16="http://schemas.microsoft.com/office/drawing/2014/main" id="{98250160-A72E-5932-8AB7-E2C23F6DC174}"/>
              </a:ext>
            </a:extLst>
          </p:cNvPr>
          <p:cNvGrpSpPr/>
          <p:nvPr/>
        </p:nvGrpSpPr>
        <p:grpSpPr>
          <a:xfrm>
            <a:off x="628650" y="1360891"/>
            <a:ext cx="7727950" cy="2715809"/>
            <a:chOff x="628650" y="1360891"/>
            <a:chExt cx="7727950" cy="2715809"/>
          </a:xfrm>
        </p:grpSpPr>
        <p:sp>
          <p:nvSpPr>
            <p:cNvPr id="6" name="Rectangle: Diagonal Corners Rounded 5">
              <a:extLst>
                <a:ext uri="{FF2B5EF4-FFF2-40B4-BE49-F238E27FC236}">
                  <a16:creationId xmlns:a16="http://schemas.microsoft.com/office/drawing/2014/main" id="{523E862F-C4F5-04EC-CC06-8053A7E185A5}"/>
                </a:ext>
              </a:extLst>
            </p:cNvPr>
            <p:cNvSpPr/>
            <p:nvPr/>
          </p:nvSpPr>
          <p:spPr>
            <a:xfrm>
              <a:off x="628650" y="1818451"/>
              <a:ext cx="7727950" cy="2258249"/>
            </a:xfrm>
            <a:prstGeom prst="round2DiagRect">
              <a:avLst/>
            </a:prstGeom>
            <a:solidFill>
              <a:srgbClr val="D3D9EC">
                <a:alpha val="90000"/>
              </a:srgbClr>
            </a:solidFill>
            <a:ln>
              <a:solidFill>
                <a:srgbClr val="D3D9E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9775" tIns="645668" rIns="599775" bIns="170688" numCol="1" spcCol="1270" anchor="t" anchorCtr="0">
              <a:noAutofit/>
            </a:bodyPr>
            <a:lstStyle/>
            <a:p>
              <a:pPr defTabSz="1066800">
                <a:lnSpc>
                  <a:spcPct val="90000"/>
                </a:lnSpc>
                <a:spcBef>
                  <a:spcPct val="0"/>
                </a:spcBef>
                <a:spcAft>
                  <a:spcPct val="15000"/>
                </a:spcAft>
              </a:pPr>
              <a:r>
                <a:rPr lang="en-US" kern="1200" dirty="0"/>
                <a:t>MCTs bypass the defective LCFA metabolism</a:t>
              </a:r>
            </a:p>
            <a:p>
              <a:pPr marL="457200" lvl="2" indent="-285750" algn="l" defTabSz="711200">
                <a:lnSpc>
                  <a:spcPct val="90000"/>
                </a:lnSpc>
                <a:spcBef>
                  <a:spcPct val="0"/>
                </a:spcBef>
                <a:spcAft>
                  <a:spcPct val="15000"/>
                </a:spcAft>
                <a:buFont typeface="Arial" panose="020B0604020202020204" pitchFamily="34" charset="0"/>
                <a:buChar char="•"/>
              </a:pPr>
              <a:r>
                <a:rPr lang="en-US" sz="1400" kern="1200" dirty="0"/>
                <a:t>Diffuse across the mitochondrial membrane without needing carnitine transport</a:t>
              </a:r>
              <a:r>
                <a:rPr lang="en-US" sz="1400" kern="1200" baseline="30000" dirty="0"/>
                <a:t>1</a:t>
              </a:r>
            </a:p>
            <a:p>
              <a:pPr marL="457200" lvl="2" indent="-285750" defTabSz="711200">
                <a:lnSpc>
                  <a:spcPct val="90000"/>
                </a:lnSpc>
                <a:spcBef>
                  <a:spcPct val="0"/>
                </a:spcBef>
                <a:spcAft>
                  <a:spcPct val="15000"/>
                </a:spcAft>
                <a:buFont typeface="Arial" panose="020B0604020202020204" pitchFamily="34" charset="0"/>
                <a:buChar char="•"/>
              </a:pPr>
              <a:r>
                <a:rPr lang="en-US" sz="1400" dirty="0"/>
                <a:t>Depend upon the medium-chain acyl-CoA dehydrogenase and short-chain acyl-CoA dehydrogenase enzymes, which are unaffected in LC-FAOD</a:t>
              </a:r>
              <a:r>
                <a:rPr lang="en-US" sz="1400" baseline="30000" dirty="0"/>
                <a:t>2</a:t>
              </a:r>
            </a:p>
            <a:p>
              <a:pPr marL="457200" lvl="2" indent="-285750" algn="l" defTabSz="711200">
                <a:lnSpc>
                  <a:spcPct val="90000"/>
                </a:lnSpc>
                <a:spcBef>
                  <a:spcPct val="0"/>
                </a:spcBef>
                <a:spcAft>
                  <a:spcPct val="15000"/>
                </a:spcAft>
                <a:buFont typeface="Arial" panose="020B0604020202020204" pitchFamily="34" charset="0"/>
                <a:buChar char="•"/>
              </a:pPr>
              <a:r>
                <a:rPr lang="en-US" sz="1400" dirty="0"/>
                <a:t>MCT doses + long chain fat rarely exceed 35% of total energy intake for adults</a:t>
              </a:r>
              <a:r>
                <a:rPr lang="en-US" sz="1400" baseline="30000" dirty="0"/>
                <a:t>3</a:t>
              </a:r>
            </a:p>
            <a:p>
              <a:pPr marL="457200" lvl="2" indent="-285750" algn="l" defTabSz="711200">
                <a:lnSpc>
                  <a:spcPct val="90000"/>
                </a:lnSpc>
                <a:spcBef>
                  <a:spcPct val="0"/>
                </a:spcBef>
                <a:spcAft>
                  <a:spcPct val="15000"/>
                </a:spcAft>
                <a:buFont typeface="Arial" panose="020B0604020202020204" pitchFamily="34" charset="0"/>
                <a:buChar char="•"/>
              </a:pPr>
              <a:endParaRPr lang="en-US" sz="1400" baseline="30000" dirty="0"/>
            </a:p>
            <a:p>
              <a:pPr marL="457200" lvl="2" indent="-285750" algn="l" defTabSz="711200">
                <a:lnSpc>
                  <a:spcPct val="90000"/>
                </a:lnSpc>
                <a:spcBef>
                  <a:spcPct val="0"/>
                </a:spcBef>
                <a:spcAft>
                  <a:spcPct val="15000"/>
                </a:spcAft>
                <a:buFont typeface="Arial" panose="020B0604020202020204" pitchFamily="34" charset="0"/>
                <a:buChar char="•"/>
              </a:pPr>
              <a:endParaRPr lang="en-US" sz="1400" baseline="30000" dirty="0"/>
            </a:p>
          </p:txBody>
        </p:sp>
        <p:sp>
          <p:nvSpPr>
            <p:cNvPr id="7" name="Freeform: Shape 6">
              <a:extLst>
                <a:ext uri="{FF2B5EF4-FFF2-40B4-BE49-F238E27FC236}">
                  <a16:creationId xmlns:a16="http://schemas.microsoft.com/office/drawing/2014/main" id="{70A97426-9347-A4BE-01C2-D9C8082AB0A8}"/>
                </a:ext>
              </a:extLst>
            </p:cNvPr>
            <p:cNvSpPr/>
            <p:nvPr/>
          </p:nvSpPr>
          <p:spPr>
            <a:xfrm>
              <a:off x="1015047" y="1360891"/>
              <a:ext cx="5409565" cy="915120"/>
            </a:xfrm>
            <a:custGeom>
              <a:avLst/>
              <a:gdLst>
                <a:gd name="connsiteX0" fmla="*/ 0 w 5409565"/>
                <a:gd name="connsiteY0" fmla="*/ 152523 h 915120"/>
                <a:gd name="connsiteX1" fmla="*/ 152523 w 5409565"/>
                <a:gd name="connsiteY1" fmla="*/ 0 h 915120"/>
                <a:gd name="connsiteX2" fmla="*/ 5257042 w 5409565"/>
                <a:gd name="connsiteY2" fmla="*/ 0 h 915120"/>
                <a:gd name="connsiteX3" fmla="*/ 5409565 w 5409565"/>
                <a:gd name="connsiteY3" fmla="*/ 152523 h 915120"/>
                <a:gd name="connsiteX4" fmla="*/ 5409565 w 5409565"/>
                <a:gd name="connsiteY4" fmla="*/ 762597 h 915120"/>
                <a:gd name="connsiteX5" fmla="*/ 5257042 w 5409565"/>
                <a:gd name="connsiteY5" fmla="*/ 915120 h 915120"/>
                <a:gd name="connsiteX6" fmla="*/ 152523 w 5409565"/>
                <a:gd name="connsiteY6" fmla="*/ 915120 h 915120"/>
                <a:gd name="connsiteX7" fmla="*/ 0 w 5409565"/>
                <a:gd name="connsiteY7" fmla="*/ 762597 h 915120"/>
                <a:gd name="connsiteX8" fmla="*/ 0 w 5409565"/>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565" h="915120">
                  <a:moveTo>
                    <a:pt x="0" y="152523"/>
                  </a:moveTo>
                  <a:cubicBezTo>
                    <a:pt x="0" y="68287"/>
                    <a:pt x="68287" y="0"/>
                    <a:pt x="152523" y="0"/>
                  </a:cubicBezTo>
                  <a:lnTo>
                    <a:pt x="5257042" y="0"/>
                  </a:lnTo>
                  <a:cubicBezTo>
                    <a:pt x="5341278" y="0"/>
                    <a:pt x="5409565" y="68287"/>
                    <a:pt x="5409565" y="152523"/>
                  </a:cubicBezTo>
                  <a:lnTo>
                    <a:pt x="5409565" y="762597"/>
                  </a:lnTo>
                  <a:cubicBezTo>
                    <a:pt x="5409565" y="846833"/>
                    <a:pt x="5341278" y="915120"/>
                    <a:pt x="5257042" y="915120"/>
                  </a:cubicBezTo>
                  <a:lnTo>
                    <a:pt x="152523" y="915120"/>
                  </a:lnTo>
                  <a:cubicBezTo>
                    <a:pt x="68287" y="915120"/>
                    <a:pt x="0" y="846833"/>
                    <a:pt x="0" y="762597"/>
                  </a:cubicBezTo>
                  <a:lnTo>
                    <a:pt x="0" y="152523"/>
                  </a:lnTo>
                  <a:close/>
                </a:path>
              </a:pathLst>
            </a:custGeom>
            <a:solidFill>
              <a:srgbClr val="1A75B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9141" tIns="44672" rIns="249141" bIns="44672" numCol="1" spcCol="1270" anchor="ctr" anchorCtr="0">
              <a:noAutofit/>
            </a:bodyPr>
            <a:lstStyle/>
            <a:p>
              <a:pPr marL="0" lvl="0" indent="0" algn="ctr" defTabSz="1600200">
                <a:lnSpc>
                  <a:spcPct val="90000"/>
                </a:lnSpc>
                <a:spcBef>
                  <a:spcPct val="0"/>
                </a:spcBef>
                <a:spcAft>
                  <a:spcPct val="35000"/>
                </a:spcAft>
                <a:buNone/>
              </a:pPr>
              <a:r>
                <a:rPr lang="en-US" sz="3600" kern="1200" dirty="0"/>
                <a:t>MCT supplementation</a:t>
              </a:r>
            </a:p>
          </p:txBody>
        </p:sp>
      </p:grpSp>
    </p:spTree>
    <p:extLst>
      <p:ext uri="{BB962C8B-B14F-4D97-AF65-F5344CB8AC3E}">
        <p14:creationId xmlns:p14="http://schemas.microsoft.com/office/powerpoint/2010/main" val="362804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534E-00DA-B874-0BA8-4529ABB36375}"/>
              </a:ext>
            </a:extLst>
          </p:cNvPr>
          <p:cNvSpPr>
            <a:spLocks noGrp="1"/>
          </p:cNvSpPr>
          <p:nvPr>
            <p:ph type="title"/>
          </p:nvPr>
        </p:nvSpPr>
        <p:spPr/>
        <p:txBody>
          <a:bodyPr>
            <a:normAutofit fontScale="90000"/>
          </a:bodyPr>
          <a:lstStyle/>
          <a:p>
            <a:pPr>
              <a:lnSpc>
                <a:spcPct val="100000"/>
              </a:lnSpc>
            </a:pPr>
            <a:r>
              <a:rPr lang="en-US" dirty="0" err="1"/>
              <a:t>Triheptanoin</a:t>
            </a:r>
            <a:r>
              <a:rPr lang="en-US" dirty="0"/>
              <a:t> Is FDA Approved for the Treatment of LC-FAOD</a:t>
            </a:r>
          </a:p>
        </p:txBody>
      </p:sp>
      <p:graphicFrame>
        <p:nvGraphicFramePr>
          <p:cNvPr id="4" name="Content Placeholder 3">
            <a:extLst>
              <a:ext uri="{FF2B5EF4-FFF2-40B4-BE49-F238E27FC236}">
                <a16:creationId xmlns:a16="http://schemas.microsoft.com/office/drawing/2014/main" id="{4F9A745F-361D-C6C9-931A-13A83696B386}"/>
              </a:ext>
            </a:extLst>
          </p:cNvPr>
          <p:cNvGraphicFramePr>
            <a:graphicFrameLocks noGrp="1"/>
          </p:cNvGraphicFramePr>
          <p:nvPr>
            <p:ph idx="1"/>
            <p:extLst>
              <p:ext uri="{D42A27DB-BD31-4B8C-83A1-F6EECF244321}">
                <p14:modId xmlns:p14="http://schemas.microsoft.com/office/powerpoint/2010/main" val="3709767143"/>
              </p:ext>
            </p:extLst>
          </p:nvPr>
        </p:nvGraphicFramePr>
        <p:xfrm>
          <a:off x="628650" y="1214647"/>
          <a:ext cx="7886700" cy="271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F11D8C2-CEE0-07A5-DB54-048612BF0F61}"/>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spTree>
    <p:extLst>
      <p:ext uri="{BB962C8B-B14F-4D97-AF65-F5344CB8AC3E}">
        <p14:creationId xmlns:p14="http://schemas.microsoft.com/office/powerpoint/2010/main" val="248177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534E-00DA-B874-0BA8-4529ABB36375}"/>
              </a:ext>
            </a:extLst>
          </p:cNvPr>
          <p:cNvSpPr>
            <a:spLocks noGrp="1"/>
          </p:cNvSpPr>
          <p:nvPr>
            <p:ph type="title"/>
          </p:nvPr>
        </p:nvSpPr>
        <p:spPr/>
        <p:txBody>
          <a:bodyPr>
            <a:noAutofit/>
          </a:bodyPr>
          <a:lstStyle/>
          <a:p>
            <a:pPr>
              <a:lnSpc>
                <a:spcPct val="100000"/>
              </a:lnSpc>
            </a:pPr>
            <a:r>
              <a:rPr lang="en-US" sz="2800" dirty="0"/>
              <a:t>Triheptanoin Provides an Alternative Energy Source That Bypasses the Metabolic Block in LC-FAODs</a:t>
            </a:r>
            <a:endParaRPr lang="en-US" sz="2800" baseline="30000" dirty="0"/>
          </a:p>
        </p:txBody>
      </p:sp>
      <p:sp>
        <p:nvSpPr>
          <p:cNvPr id="7" name="TextBox 6">
            <a:extLst>
              <a:ext uri="{FF2B5EF4-FFF2-40B4-BE49-F238E27FC236}">
                <a16:creationId xmlns:a16="http://schemas.microsoft.com/office/drawing/2014/main" id="{CF11D8C2-CEE0-07A5-DB54-048612BF0F61}"/>
              </a:ext>
            </a:extLst>
          </p:cNvPr>
          <p:cNvSpPr txBox="1"/>
          <p:nvPr/>
        </p:nvSpPr>
        <p:spPr>
          <a:xfrm>
            <a:off x="3114459" y="4530749"/>
            <a:ext cx="5967663" cy="230832"/>
          </a:xfrm>
          <a:prstGeom prst="rect">
            <a:avLst/>
          </a:prstGeom>
          <a:noFill/>
        </p:spPr>
        <p:txBody>
          <a:bodyPr wrap="square" rtlCol="0">
            <a:spAutoFit/>
          </a:bodyPr>
          <a:lstStyle/>
          <a:p>
            <a:pPr algn="just"/>
            <a:r>
              <a:rPr lang="en-US" sz="900" dirty="0"/>
              <a:t>Vockley J, et al. </a:t>
            </a:r>
            <a:r>
              <a:rPr lang="en-US" sz="900" i="1" dirty="0"/>
              <a:t>J Inherit Metab Dis</a:t>
            </a:r>
            <a:r>
              <a:rPr lang="en-US" sz="900" dirty="0"/>
              <a:t>. 2023;46(5):943-955. </a:t>
            </a:r>
          </a:p>
        </p:txBody>
      </p:sp>
      <p:pic>
        <p:nvPicPr>
          <p:cNvPr id="6" name="Content Placeholder 4">
            <a:extLst>
              <a:ext uri="{FF2B5EF4-FFF2-40B4-BE49-F238E27FC236}">
                <a16:creationId xmlns:a16="http://schemas.microsoft.com/office/drawing/2014/main" id="{D472CC27-6DC6-B6C8-B4DE-97627D27F014}"/>
              </a:ext>
            </a:extLst>
          </p:cNvPr>
          <p:cNvPicPr>
            <a:picLocks noGrp="1" noChangeAspect="1"/>
          </p:cNvPicPr>
          <p:nvPr>
            <p:ph idx="1"/>
          </p:nvPr>
        </p:nvPicPr>
        <p:blipFill>
          <a:blip r:embed="rId2"/>
          <a:stretch>
            <a:fillRect/>
          </a:stretch>
        </p:blipFill>
        <p:spPr>
          <a:xfrm>
            <a:off x="843571" y="1353462"/>
            <a:ext cx="5254719" cy="3021463"/>
          </a:xfrm>
        </p:spPr>
      </p:pic>
      <p:sp>
        <p:nvSpPr>
          <p:cNvPr id="8" name="Rectangle 7">
            <a:extLst>
              <a:ext uri="{FF2B5EF4-FFF2-40B4-BE49-F238E27FC236}">
                <a16:creationId xmlns:a16="http://schemas.microsoft.com/office/drawing/2014/main" id="{FE2A22DB-69F2-8708-9A3D-4F1F73B834B2}"/>
              </a:ext>
            </a:extLst>
          </p:cNvPr>
          <p:cNvSpPr/>
          <p:nvPr/>
        </p:nvSpPr>
        <p:spPr>
          <a:xfrm>
            <a:off x="3267986" y="1547122"/>
            <a:ext cx="2830304" cy="92856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2706DB-3447-C6A4-4587-206FE3A2095F}"/>
              </a:ext>
            </a:extLst>
          </p:cNvPr>
          <p:cNvSpPr/>
          <p:nvPr/>
        </p:nvSpPr>
        <p:spPr>
          <a:xfrm rot="18765163">
            <a:off x="2798265" y="1594096"/>
            <a:ext cx="601264" cy="9530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BD4499-609B-79F5-1EA6-6707528000C3}"/>
              </a:ext>
            </a:extLst>
          </p:cNvPr>
          <p:cNvSpPr txBox="1"/>
          <p:nvPr/>
        </p:nvSpPr>
        <p:spPr>
          <a:xfrm>
            <a:off x="2643421" y="1619483"/>
            <a:ext cx="2242941" cy="374571"/>
          </a:xfrm>
          <a:prstGeom prst="roundRect">
            <a:avLst/>
          </a:prstGeom>
          <a:noFill/>
          <a:ln>
            <a:noFill/>
          </a:ln>
        </p:spPr>
        <p:txBody>
          <a:bodyPr wrap="square" rtlCol="0">
            <a:spAutoFit/>
          </a:bodyPr>
          <a:lstStyle/>
          <a:p>
            <a:r>
              <a:rPr lang="en-US" sz="1600" i="0" dirty="0">
                <a:solidFill>
                  <a:srgbClr val="00598D"/>
                </a:solidFill>
                <a:effectLst/>
                <a:highlight>
                  <a:srgbClr val="FFFFFF"/>
                </a:highlight>
              </a:rPr>
              <a:t>C8: Trioctanoin</a:t>
            </a:r>
            <a:r>
              <a:rPr lang="en-US" sz="1600" dirty="0">
                <a:solidFill>
                  <a:srgbClr val="00598D"/>
                </a:solidFill>
                <a:highlight>
                  <a:srgbClr val="FFFFFF"/>
                </a:highlight>
              </a:rPr>
              <a:t>/MCT</a:t>
            </a:r>
            <a:endParaRPr lang="en-US" sz="1600" dirty="0">
              <a:solidFill>
                <a:srgbClr val="00598D"/>
              </a:solidFill>
            </a:endParaRPr>
          </a:p>
        </p:txBody>
      </p:sp>
      <p:sp>
        <p:nvSpPr>
          <p:cNvPr id="22" name="TextBox 21">
            <a:extLst>
              <a:ext uri="{FF2B5EF4-FFF2-40B4-BE49-F238E27FC236}">
                <a16:creationId xmlns:a16="http://schemas.microsoft.com/office/drawing/2014/main" id="{AEB6BCE3-07FD-C6BD-6B49-AEF336F31499}"/>
              </a:ext>
            </a:extLst>
          </p:cNvPr>
          <p:cNvSpPr txBox="1"/>
          <p:nvPr/>
        </p:nvSpPr>
        <p:spPr>
          <a:xfrm>
            <a:off x="6209969" y="3566753"/>
            <a:ext cx="1812897" cy="307777"/>
          </a:xfrm>
          <a:prstGeom prst="rect">
            <a:avLst/>
          </a:prstGeom>
          <a:noFill/>
        </p:spPr>
        <p:txBody>
          <a:bodyPr wrap="square" rtlCol="0">
            <a:spAutoFit/>
          </a:bodyPr>
          <a:lstStyle/>
          <a:p>
            <a:r>
              <a:rPr lang="en-US" sz="1400" dirty="0">
                <a:solidFill>
                  <a:srgbClr val="00598D"/>
                </a:solidFill>
              </a:rPr>
              <a:t>Methylmalonyl-CoA</a:t>
            </a:r>
          </a:p>
        </p:txBody>
      </p:sp>
      <p:sp>
        <p:nvSpPr>
          <p:cNvPr id="23" name="TextBox 22">
            <a:extLst>
              <a:ext uri="{FF2B5EF4-FFF2-40B4-BE49-F238E27FC236}">
                <a16:creationId xmlns:a16="http://schemas.microsoft.com/office/drawing/2014/main" id="{C8D57F28-2516-0BCA-5B91-E658BCDD5370}"/>
              </a:ext>
            </a:extLst>
          </p:cNvPr>
          <p:cNvSpPr txBox="1"/>
          <p:nvPr/>
        </p:nvSpPr>
        <p:spPr>
          <a:xfrm>
            <a:off x="5964644" y="2479899"/>
            <a:ext cx="2441050" cy="738664"/>
          </a:xfrm>
          <a:prstGeom prst="rect">
            <a:avLst/>
          </a:prstGeom>
          <a:noFill/>
        </p:spPr>
        <p:txBody>
          <a:bodyPr wrap="square" rtlCol="0">
            <a:spAutoFit/>
          </a:bodyPr>
          <a:lstStyle/>
          <a:p>
            <a:pPr algn="ctr"/>
            <a:r>
              <a:rPr lang="en-US" sz="1400" dirty="0">
                <a:solidFill>
                  <a:srgbClr val="00598D"/>
                </a:solidFill>
              </a:rPr>
              <a:t>Acetyl-CoA </a:t>
            </a:r>
          </a:p>
          <a:p>
            <a:pPr algn="ctr"/>
            <a:r>
              <a:rPr lang="en-US" sz="1400" dirty="0">
                <a:solidFill>
                  <a:srgbClr val="00598D"/>
                </a:solidFill>
              </a:rPr>
              <a:t>+ </a:t>
            </a:r>
          </a:p>
          <a:p>
            <a:pPr algn="ctr"/>
            <a:r>
              <a:rPr lang="en-US" sz="1400" dirty="0">
                <a:solidFill>
                  <a:srgbClr val="00598D"/>
                </a:solidFill>
              </a:rPr>
              <a:t>Propionyl-CoA</a:t>
            </a:r>
          </a:p>
        </p:txBody>
      </p:sp>
      <p:sp>
        <p:nvSpPr>
          <p:cNvPr id="29" name="TextBox 28">
            <a:extLst>
              <a:ext uri="{FF2B5EF4-FFF2-40B4-BE49-F238E27FC236}">
                <a16:creationId xmlns:a16="http://schemas.microsoft.com/office/drawing/2014/main" id="{2238E102-C8AB-A105-62D0-A6CF7E07B8FB}"/>
              </a:ext>
            </a:extLst>
          </p:cNvPr>
          <p:cNvSpPr txBox="1"/>
          <p:nvPr/>
        </p:nvSpPr>
        <p:spPr>
          <a:xfrm>
            <a:off x="6387990" y="1637491"/>
            <a:ext cx="1892411" cy="338554"/>
          </a:xfrm>
          <a:prstGeom prst="rect">
            <a:avLst/>
          </a:prstGeom>
          <a:noFill/>
        </p:spPr>
        <p:txBody>
          <a:bodyPr wrap="square" rtlCol="0">
            <a:spAutoFit/>
          </a:bodyPr>
          <a:lstStyle/>
          <a:p>
            <a:r>
              <a:rPr lang="en-US" sz="1600" dirty="0">
                <a:solidFill>
                  <a:srgbClr val="00598D"/>
                </a:solidFill>
              </a:rPr>
              <a:t>C7: </a:t>
            </a:r>
            <a:r>
              <a:rPr lang="en-US" sz="1600" dirty="0">
                <a:solidFill>
                  <a:srgbClr val="00598D"/>
                </a:solidFill>
                <a:highlight>
                  <a:srgbClr val="FFFFFF"/>
                </a:highlight>
              </a:rPr>
              <a:t>T</a:t>
            </a:r>
            <a:r>
              <a:rPr lang="en-US" sz="1600" i="0" dirty="0">
                <a:solidFill>
                  <a:srgbClr val="00598D"/>
                </a:solidFill>
                <a:effectLst/>
                <a:highlight>
                  <a:srgbClr val="FFFFFF"/>
                </a:highlight>
              </a:rPr>
              <a:t>riheptanoin*</a:t>
            </a:r>
            <a:endParaRPr lang="en-US" sz="1600" dirty="0">
              <a:solidFill>
                <a:srgbClr val="00598D"/>
              </a:solidFill>
            </a:endParaRPr>
          </a:p>
        </p:txBody>
      </p:sp>
      <p:cxnSp>
        <p:nvCxnSpPr>
          <p:cNvPr id="4" name="Straight Arrow Connector 3">
            <a:extLst>
              <a:ext uri="{FF2B5EF4-FFF2-40B4-BE49-F238E27FC236}">
                <a16:creationId xmlns:a16="http://schemas.microsoft.com/office/drawing/2014/main" id="{0882D573-14E3-7B29-5127-1EC549EF7F7E}"/>
              </a:ext>
            </a:extLst>
          </p:cNvPr>
          <p:cNvCxnSpPr>
            <a:cxnSpLocks/>
          </p:cNvCxnSpPr>
          <p:nvPr/>
        </p:nvCxnSpPr>
        <p:spPr>
          <a:xfrm>
            <a:off x="7185169" y="2011403"/>
            <a:ext cx="0" cy="437110"/>
          </a:xfrm>
          <a:prstGeom prst="straightConnector1">
            <a:avLst/>
          </a:prstGeom>
          <a:ln w="22225">
            <a:solidFill>
              <a:srgbClr val="93AD3E"/>
            </a:solidFill>
            <a:prstDash val="sysDash"/>
            <a:headEnd w="med" len="sm"/>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6319DF1-0DF9-D27C-9399-C5970A08B705}"/>
              </a:ext>
            </a:extLst>
          </p:cNvPr>
          <p:cNvCxnSpPr>
            <a:cxnSpLocks/>
          </p:cNvCxnSpPr>
          <p:nvPr/>
        </p:nvCxnSpPr>
        <p:spPr>
          <a:xfrm flipH="1">
            <a:off x="5248263" y="2663190"/>
            <a:ext cx="1455045" cy="238608"/>
          </a:xfrm>
          <a:prstGeom prst="straightConnector1">
            <a:avLst/>
          </a:prstGeom>
          <a:ln w="22225">
            <a:solidFill>
              <a:srgbClr val="93AD3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242420-7C56-F9DD-5616-7F3C5AAAD137}"/>
              </a:ext>
            </a:extLst>
          </p:cNvPr>
          <p:cNvCxnSpPr>
            <a:cxnSpLocks/>
          </p:cNvCxnSpPr>
          <p:nvPr/>
        </p:nvCxnSpPr>
        <p:spPr>
          <a:xfrm flipH="1">
            <a:off x="5374721" y="3749632"/>
            <a:ext cx="835248" cy="182880"/>
          </a:xfrm>
          <a:prstGeom prst="straightConnector1">
            <a:avLst/>
          </a:prstGeom>
          <a:ln w="22225">
            <a:solidFill>
              <a:srgbClr val="93AD3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D65620-661F-F7E6-4661-2A02F25BFB53}"/>
              </a:ext>
            </a:extLst>
          </p:cNvPr>
          <p:cNvCxnSpPr>
            <a:cxnSpLocks/>
          </p:cNvCxnSpPr>
          <p:nvPr/>
        </p:nvCxnSpPr>
        <p:spPr>
          <a:xfrm flipH="1">
            <a:off x="6921429" y="3226239"/>
            <a:ext cx="194988" cy="322120"/>
          </a:xfrm>
          <a:prstGeom prst="straightConnector1">
            <a:avLst/>
          </a:prstGeom>
          <a:ln w="22225">
            <a:solidFill>
              <a:srgbClr val="93AD3E"/>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270325-8EC5-1323-8762-AD2340CA1DAE}"/>
              </a:ext>
            </a:extLst>
          </p:cNvPr>
          <p:cNvSpPr txBox="1"/>
          <p:nvPr/>
        </p:nvSpPr>
        <p:spPr>
          <a:xfrm>
            <a:off x="6098290" y="4013929"/>
            <a:ext cx="3007476" cy="400110"/>
          </a:xfrm>
          <a:prstGeom prst="rect">
            <a:avLst/>
          </a:prstGeom>
          <a:noFill/>
        </p:spPr>
        <p:txBody>
          <a:bodyPr wrap="square" rtlCol="0">
            <a:spAutoFit/>
          </a:bodyPr>
          <a:lstStyle/>
          <a:p>
            <a:r>
              <a:rPr lang="en-US" sz="1000" dirty="0">
                <a:solidFill>
                  <a:srgbClr val="00598D"/>
                </a:solidFill>
              </a:rPr>
              <a:t>*Enhances TCA cycle efficiency, improving ATP production, gluconeogenesis, and protein synthesis</a:t>
            </a:r>
          </a:p>
        </p:txBody>
      </p:sp>
    </p:spTree>
    <p:extLst>
      <p:ext uri="{BB962C8B-B14F-4D97-AF65-F5344CB8AC3E}">
        <p14:creationId xmlns:p14="http://schemas.microsoft.com/office/powerpoint/2010/main" val="125392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3FF7-790B-4649-7047-99AA24DB0B3C}"/>
              </a:ext>
            </a:extLst>
          </p:cNvPr>
          <p:cNvSpPr>
            <a:spLocks noGrp="1"/>
          </p:cNvSpPr>
          <p:nvPr>
            <p:ph type="title"/>
          </p:nvPr>
        </p:nvSpPr>
        <p:spPr/>
        <p:txBody>
          <a:bodyPr>
            <a:normAutofit/>
          </a:bodyPr>
          <a:lstStyle/>
          <a:p>
            <a:r>
              <a:rPr lang="en-US" dirty="0"/>
              <a:t>Clinical Study: Triheptanoin vs Trioctanoin</a:t>
            </a:r>
            <a:endParaRPr lang="en-US" baseline="30000" dirty="0"/>
          </a:p>
        </p:txBody>
      </p:sp>
      <p:graphicFrame>
        <p:nvGraphicFramePr>
          <p:cNvPr id="5" name="Content Placeholder 4">
            <a:extLst>
              <a:ext uri="{FF2B5EF4-FFF2-40B4-BE49-F238E27FC236}">
                <a16:creationId xmlns:a16="http://schemas.microsoft.com/office/drawing/2014/main" id="{2E3CA482-9A0E-BB67-6CE3-0A118AEDD8A0}"/>
              </a:ext>
            </a:extLst>
          </p:cNvPr>
          <p:cNvGraphicFramePr>
            <a:graphicFrameLocks noGrp="1"/>
          </p:cNvGraphicFramePr>
          <p:nvPr>
            <p:ph idx="1"/>
            <p:extLst>
              <p:ext uri="{D42A27DB-BD31-4B8C-83A1-F6EECF244321}">
                <p14:modId xmlns:p14="http://schemas.microsoft.com/office/powerpoint/2010/main" val="513965941"/>
              </p:ext>
            </p:extLst>
          </p:nvPr>
        </p:nvGraphicFramePr>
        <p:xfrm>
          <a:off x="628650" y="1122363"/>
          <a:ext cx="7886700" cy="322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69EE2E2-3353-86CD-1A01-18AC84DFC5C8}"/>
              </a:ext>
            </a:extLst>
          </p:cNvPr>
          <p:cNvSpPr txBox="1"/>
          <p:nvPr/>
        </p:nvSpPr>
        <p:spPr>
          <a:xfrm>
            <a:off x="3114459" y="4530749"/>
            <a:ext cx="5967663" cy="230832"/>
          </a:xfrm>
          <a:prstGeom prst="rect">
            <a:avLst/>
          </a:prstGeom>
          <a:noFill/>
        </p:spPr>
        <p:txBody>
          <a:bodyPr wrap="square" rtlCol="0">
            <a:spAutoFit/>
          </a:bodyPr>
          <a:lstStyle/>
          <a:p>
            <a:pPr algn="just"/>
            <a:r>
              <a:rPr lang="en-US" sz="900" dirty="0"/>
              <a:t>Gillingham MB, et al. </a:t>
            </a:r>
            <a:r>
              <a:rPr lang="en-US" sz="900" i="1" dirty="0"/>
              <a:t>J Inherit Metab Dis</a:t>
            </a:r>
            <a:r>
              <a:rPr lang="en-US" sz="900" dirty="0"/>
              <a:t>. 2017;40(6):831-843.</a:t>
            </a:r>
          </a:p>
        </p:txBody>
      </p:sp>
      <p:sp>
        <p:nvSpPr>
          <p:cNvPr id="8" name="TextBox 7">
            <a:extLst>
              <a:ext uri="{FF2B5EF4-FFF2-40B4-BE49-F238E27FC236}">
                <a16:creationId xmlns:a16="http://schemas.microsoft.com/office/drawing/2014/main" id="{F0DCDD7A-5E67-61C5-6565-731E66253674}"/>
              </a:ext>
            </a:extLst>
          </p:cNvPr>
          <p:cNvSpPr txBox="1"/>
          <p:nvPr/>
        </p:nvSpPr>
        <p:spPr>
          <a:xfrm>
            <a:off x="1067587" y="1352183"/>
            <a:ext cx="7008825" cy="1384995"/>
          </a:xfrm>
          <a:prstGeom prst="rect">
            <a:avLst/>
          </a:prstGeom>
          <a:noFill/>
        </p:spPr>
        <p:txBody>
          <a:bodyPr wrap="square" rtlCol="0">
            <a:spAutoFit/>
          </a:bodyPr>
          <a:lstStyle/>
          <a:p>
            <a:r>
              <a:rPr lang="en-US" sz="2200" dirty="0">
                <a:solidFill>
                  <a:srgbClr val="FFFF00"/>
                </a:solidFill>
              </a:rPr>
              <a:t>Objective:</a:t>
            </a:r>
            <a:r>
              <a:rPr lang="en-US" sz="2200" dirty="0">
                <a:solidFill>
                  <a:schemeClr val="accent4">
                    <a:lumMod val="20000"/>
                    <a:lumOff val="80000"/>
                  </a:schemeClr>
                </a:solidFill>
              </a:rPr>
              <a:t> </a:t>
            </a:r>
            <a:r>
              <a:rPr lang="en-US" sz="2100" dirty="0">
                <a:solidFill>
                  <a:schemeClr val="bg1"/>
                </a:solidFill>
              </a:rPr>
              <a:t>Triheptanoin (C7) vs trioctanoin (C8) on energy metabolism, cardiac function, and exercise tolerance in patients with LC-FAODs</a:t>
            </a:r>
          </a:p>
          <a:p>
            <a:endParaRPr lang="en-US" dirty="0"/>
          </a:p>
        </p:txBody>
      </p:sp>
    </p:spTree>
    <p:extLst>
      <p:ext uri="{BB962C8B-B14F-4D97-AF65-F5344CB8AC3E}">
        <p14:creationId xmlns:p14="http://schemas.microsoft.com/office/powerpoint/2010/main" val="25148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B306F4-888D-EFE3-A818-5C0F63EA4980}"/>
              </a:ext>
            </a:extLst>
          </p:cNvPr>
          <p:cNvSpPr txBox="1"/>
          <p:nvPr/>
        </p:nvSpPr>
        <p:spPr>
          <a:xfrm>
            <a:off x="3114459" y="4530749"/>
            <a:ext cx="5967663" cy="230832"/>
          </a:xfrm>
          <a:prstGeom prst="rect">
            <a:avLst/>
          </a:prstGeom>
          <a:noFill/>
        </p:spPr>
        <p:txBody>
          <a:bodyPr wrap="square" rtlCol="0">
            <a:spAutoFit/>
          </a:bodyPr>
          <a:lstStyle/>
          <a:p>
            <a:pPr algn="just"/>
            <a:r>
              <a:rPr lang="en-US" sz="900" dirty="0"/>
              <a:t>Gillingham MB, et al. </a:t>
            </a:r>
            <a:r>
              <a:rPr lang="en-US" sz="900" i="1" dirty="0"/>
              <a:t>J Inherit Metab Dis</a:t>
            </a:r>
            <a:r>
              <a:rPr lang="en-US" sz="900" dirty="0"/>
              <a:t>. 2017;40(6):831-843.</a:t>
            </a:r>
          </a:p>
        </p:txBody>
      </p:sp>
      <p:graphicFrame>
        <p:nvGraphicFramePr>
          <p:cNvPr id="7" name="Content Placeholder 5">
            <a:extLst>
              <a:ext uri="{FF2B5EF4-FFF2-40B4-BE49-F238E27FC236}">
                <a16:creationId xmlns:a16="http://schemas.microsoft.com/office/drawing/2014/main" id="{055DB359-F7F9-C3B8-9D9B-1134487C3B2D}"/>
              </a:ext>
            </a:extLst>
          </p:cNvPr>
          <p:cNvGraphicFramePr>
            <a:graphicFrameLocks noGrp="1"/>
          </p:cNvGraphicFramePr>
          <p:nvPr>
            <p:ph idx="1"/>
            <p:extLst>
              <p:ext uri="{D42A27DB-BD31-4B8C-83A1-F6EECF244321}">
                <p14:modId xmlns:p14="http://schemas.microsoft.com/office/powerpoint/2010/main" val="186050494"/>
              </p:ext>
            </p:extLst>
          </p:nvPr>
        </p:nvGraphicFramePr>
        <p:xfrm>
          <a:off x="628650" y="109613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3566CB12-EE47-8D0B-4848-6CA10017BF0B}"/>
              </a:ext>
            </a:extLst>
          </p:cNvPr>
          <p:cNvSpPr>
            <a:spLocks noGrp="1"/>
          </p:cNvSpPr>
          <p:nvPr>
            <p:ph type="title"/>
          </p:nvPr>
        </p:nvSpPr>
        <p:spPr>
          <a:xfrm>
            <a:off x="628650" y="273844"/>
            <a:ext cx="7886700" cy="994172"/>
          </a:xfrm>
        </p:spPr>
        <p:txBody>
          <a:bodyPr>
            <a:normAutofit/>
          </a:bodyPr>
          <a:lstStyle/>
          <a:p>
            <a:r>
              <a:rPr lang="en-US" dirty="0"/>
              <a:t>Triheptanoin vs Trioctanoin</a:t>
            </a:r>
            <a:r>
              <a:rPr lang="en-US" sz="1800" dirty="0"/>
              <a:t> (continued)</a:t>
            </a:r>
            <a:endParaRPr lang="en-US" dirty="0"/>
          </a:p>
        </p:txBody>
      </p:sp>
    </p:spTree>
    <p:extLst>
      <p:ext uri="{BB962C8B-B14F-4D97-AF65-F5344CB8AC3E}">
        <p14:creationId xmlns:p14="http://schemas.microsoft.com/office/powerpoint/2010/main" val="352697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3FF7-790B-4649-7047-99AA24DB0B3C}"/>
              </a:ext>
            </a:extLst>
          </p:cNvPr>
          <p:cNvSpPr>
            <a:spLocks noGrp="1"/>
          </p:cNvSpPr>
          <p:nvPr>
            <p:ph type="title"/>
          </p:nvPr>
        </p:nvSpPr>
        <p:spPr/>
        <p:txBody>
          <a:bodyPr>
            <a:normAutofit/>
          </a:bodyPr>
          <a:lstStyle/>
          <a:p>
            <a:r>
              <a:rPr lang="en-US" dirty="0"/>
              <a:t>Triheptanoin vs Trioctanoin</a:t>
            </a:r>
            <a:r>
              <a:rPr lang="en-US" sz="1800" dirty="0"/>
              <a:t> (continued)</a:t>
            </a:r>
            <a:endParaRPr lang="en-US" dirty="0"/>
          </a:p>
        </p:txBody>
      </p:sp>
      <p:graphicFrame>
        <p:nvGraphicFramePr>
          <p:cNvPr id="6" name="Content Placeholder 5">
            <a:extLst>
              <a:ext uri="{FF2B5EF4-FFF2-40B4-BE49-F238E27FC236}">
                <a16:creationId xmlns:a16="http://schemas.microsoft.com/office/drawing/2014/main" id="{CF98D4E6-3E0A-4F69-0293-DFC24A510A45}"/>
              </a:ext>
            </a:extLst>
          </p:cNvPr>
          <p:cNvGraphicFramePr>
            <a:graphicFrameLocks noGrp="1"/>
          </p:cNvGraphicFramePr>
          <p:nvPr>
            <p:ph idx="1"/>
            <p:extLst>
              <p:ext uri="{D42A27DB-BD31-4B8C-83A1-F6EECF244321}">
                <p14:modId xmlns:p14="http://schemas.microsoft.com/office/powerpoint/2010/main" val="2345262157"/>
              </p:ext>
            </p:extLst>
          </p:nvPr>
        </p:nvGraphicFramePr>
        <p:xfrm>
          <a:off x="628650" y="1096136"/>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7B306F4-888D-EFE3-A818-5C0F63EA4980}"/>
              </a:ext>
            </a:extLst>
          </p:cNvPr>
          <p:cNvSpPr txBox="1"/>
          <p:nvPr/>
        </p:nvSpPr>
        <p:spPr>
          <a:xfrm>
            <a:off x="3114459" y="4530749"/>
            <a:ext cx="5967663" cy="230832"/>
          </a:xfrm>
          <a:prstGeom prst="rect">
            <a:avLst/>
          </a:prstGeom>
          <a:noFill/>
        </p:spPr>
        <p:txBody>
          <a:bodyPr wrap="square" rtlCol="0">
            <a:spAutoFit/>
          </a:bodyPr>
          <a:lstStyle/>
          <a:p>
            <a:pPr algn="just"/>
            <a:r>
              <a:rPr lang="en-US" sz="900" dirty="0"/>
              <a:t>Gillingham MB, et al. </a:t>
            </a:r>
            <a:r>
              <a:rPr lang="en-US" sz="900" i="1" dirty="0"/>
              <a:t>J Inherit Metab Dis</a:t>
            </a:r>
            <a:r>
              <a:rPr lang="en-US" sz="900" dirty="0"/>
              <a:t>. 2017;40(6):831-843.</a:t>
            </a:r>
          </a:p>
        </p:txBody>
      </p:sp>
    </p:spTree>
    <p:extLst>
      <p:ext uri="{BB962C8B-B14F-4D97-AF65-F5344CB8AC3E}">
        <p14:creationId xmlns:p14="http://schemas.microsoft.com/office/powerpoint/2010/main" val="85743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35CB1-5045-9CE6-0D45-68AE9DD99FA8}"/>
              </a:ext>
            </a:extLst>
          </p:cNvPr>
          <p:cNvSpPr>
            <a:spLocks noGrp="1"/>
          </p:cNvSpPr>
          <p:nvPr>
            <p:ph type="title"/>
          </p:nvPr>
        </p:nvSpPr>
        <p:spPr/>
        <p:txBody>
          <a:bodyPr>
            <a:normAutofit/>
          </a:bodyPr>
          <a:lstStyle/>
          <a:p>
            <a:pPr>
              <a:lnSpc>
                <a:spcPct val="110000"/>
              </a:lnSpc>
            </a:pPr>
            <a:r>
              <a:rPr lang="en-US" dirty="0"/>
              <a:t>Understanding LC-FAODs</a:t>
            </a:r>
          </a:p>
        </p:txBody>
      </p:sp>
      <p:grpSp>
        <p:nvGrpSpPr>
          <p:cNvPr id="5" name="Group 4">
            <a:extLst>
              <a:ext uri="{FF2B5EF4-FFF2-40B4-BE49-F238E27FC236}">
                <a16:creationId xmlns:a16="http://schemas.microsoft.com/office/drawing/2014/main" id="{45171E54-26AF-0E04-6887-9837D62585A3}"/>
              </a:ext>
            </a:extLst>
          </p:cNvPr>
          <p:cNvGrpSpPr/>
          <p:nvPr/>
        </p:nvGrpSpPr>
        <p:grpSpPr>
          <a:xfrm>
            <a:off x="628650" y="1506091"/>
            <a:ext cx="7886700" cy="2131317"/>
            <a:chOff x="677689" y="1506091"/>
            <a:chExt cx="7886700" cy="2131317"/>
          </a:xfrm>
        </p:grpSpPr>
        <p:sp>
          <p:nvSpPr>
            <p:cNvPr id="8" name="Rectangle: Rounded Corners 7">
              <a:extLst>
                <a:ext uri="{FF2B5EF4-FFF2-40B4-BE49-F238E27FC236}">
                  <a16:creationId xmlns:a16="http://schemas.microsoft.com/office/drawing/2014/main" id="{EFCA3130-98AF-C7E1-7B25-BDF0D6E8F1E3}"/>
                </a:ext>
              </a:extLst>
            </p:cNvPr>
            <p:cNvSpPr/>
            <p:nvPr/>
          </p:nvSpPr>
          <p:spPr>
            <a:xfrm>
              <a:off x="769937" y="2437835"/>
              <a:ext cx="7604125" cy="1199573"/>
            </a:xfrm>
            <a:prstGeom prst="roundRect">
              <a:avLst/>
            </a:prstGeom>
            <a:solidFill>
              <a:srgbClr val="D3D9EC"/>
            </a:solid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17E27E6-B32B-F10C-3ADD-F7E439AD3545}"/>
                </a:ext>
              </a:extLst>
            </p:cNvPr>
            <p:cNvGrpSpPr/>
            <p:nvPr/>
          </p:nvGrpSpPr>
          <p:grpSpPr>
            <a:xfrm>
              <a:off x="677689" y="1506091"/>
              <a:ext cx="7886700" cy="2131317"/>
              <a:chOff x="628650" y="1368154"/>
              <a:chExt cx="7886700" cy="1826161"/>
            </a:xfrm>
          </p:grpSpPr>
          <p:sp>
            <p:nvSpPr>
              <p:cNvPr id="10" name="Freeform: Shape 9">
                <a:extLst>
                  <a:ext uri="{FF2B5EF4-FFF2-40B4-BE49-F238E27FC236}">
                    <a16:creationId xmlns:a16="http://schemas.microsoft.com/office/drawing/2014/main" id="{3E50A958-DA3A-9810-8FC4-B8C476CD9BC5}"/>
                  </a:ext>
                </a:extLst>
              </p:cNvPr>
              <p:cNvSpPr/>
              <p:nvPr/>
            </p:nvSpPr>
            <p:spPr>
              <a:xfrm>
                <a:off x="628650" y="1368154"/>
                <a:ext cx="7886700" cy="900900"/>
              </a:xfrm>
              <a:custGeom>
                <a:avLst/>
                <a:gdLst>
                  <a:gd name="connsiteX0" fmla="*/ 0 w 7886700"/>
                  <a:gd name="connsiteY0" fmla="*/ 150153 h 900900"/>
                  <a:gd name="connsiteX1" fmla="*/ 150153 w 7886700"/>
                  <a:gd name="connsiteY1" fmla="*/ 0 h 900900"/>
                  <a:gd name="connsiteX2" fmla="*/ 7736547 w 7886700"/>
                  <a:gd name="connsiteY2" fmla="*/ 0 h 900900"/>
                  <a:gd name="connsiteX3" fmla="*/ 7886700 w 7886700"/>
                  <a:gd name="connsiteY3" fmla="*/ 150153 h 900900"/>
                  <a:gd name="connsiteX4" fmla="*/ 7886700 w 7886700"/>
                  <a:gd name="connsiteY4" fmla="*/ 750747 h 900900"/>
                  <a:gd name="connsiteX5" fmla="*/ 7736547 w 7886700"/>
                  <a:gd name="connsiteY5" fmla="*/ 900900 h 900900"/>
                  <a:gd name="connsiteX6" fmla="*/ 150153 w 7886700"/>
                  <a:gd name="connsiteY6" fmla="*/ 900900 h 900900"/>
                  <a:gd name="connsiteX7" fmla="*/ 0 w 7886700"/>
                  <a:gd name="connsiteY7" fmla="*/ 750747 h 900900"/>
                  <a:gd name="connsiteX8" fmla="*/ 0 w 7886700"/>
                  <a:gd name="connsiteY8" fmla="*/ 150153 h 90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900900">
                    <a:moveTo>
                      <a:pt x="0" y="150153"/>
                    </a:moveTo>
                    <a:cubicBezTo>
                      <a:pt x="0" y="67226"/>
                      <a:pt x="67226" y="0"/>
                      <a:pt x="150153" y="0"/>
                    </a:cubicBezTo>
                    <a:lnTo>
                      <a:pt x="7736547" y="0"/>
                    </a:lnTo>
                    <a:cubicBezTo>
                      <a:pt x="7819474" y="0"/>
                      <a:pt x="7886700" y="67226"/>
                      <a:pt x="7886700" y="150153"/>
                    </a:cubicBezTo>
                    <a:lnTo>
                      <a:pt x="7886700" y="750747"/>
                    </a:lnTo>
                    <a:cubicBezTo>
                      <a:pt x="7886700" y="833674"/>
                      <a:pt x="7819474" y="900900"/>
                      <a:pt x="7736547" y="900900"/>
                    </a:cubicBezTo>
                    <a:lnTo>
                      <a:pt x="150153" y="900900"/>
                    </a:lnTo>
                    <a:cubicBezTo>
                      <a:pt x="67226" y="900900"/>
                      <a:pt x="0" y="833674"/>
                      <a:pt x="0" y="750747"/>
                    </a:cubicBezTo>
                    <a:lnTo>
                      <a:pt x="0" y="150153"/>
                    </a:lnTo>
                    <a:close/>
                  </a:path>
                </a:pathLst>
              </a:custGeom>
              <a:solidFill>
                <a:srgbClr val="1A75B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798" tIns="127798" rIns="127798" bIns="127798" numCol="1" spcCol="1270" anchor="ctr" anchorCtr="0">
                <a:noAutofit/>
              </a:bodyPr>
              <a:lstStyle/>
              <a:p>
                <a:pPr marL="0" lvl="0" indent="0" algn="l" defTabSz="977900">
                  <a:lnSpc>
                    <a:spcPct val="90000"/>
                  </a:lnSpc>
                  <a:spcBef>
                    <a:spcPct val="0"/>
                  </a:spcBef>
                  <a:spcAft>
                    <a:spcPct val="35000"/>
                  </a:spcAft>
                  <a:buNone/>
                </a:pPr>
                <a:r>
                  <a:rPr lang="en-US" sz="2200" kern="1200" dirty="0"/>
                  <a:t>Rare metabolic disorders arising from genetic </a:t>
                </a:r>
                <a:r>
                  <a:rPr lang="en-US" sz="2200" dirty="0"/>
                  <a:t>variants</a:t>
                </a:r>
                <a:r>
                  <a:rPr lang="en-US" sz="2200" kern="1200" dirty="0"/>
                  <a:t> </a:t>
                </a:r>
                <a:r>
                  <a:rPr lang="en-US" sz="2200" kern="1200" dirty="0">
                    <a:sym typeface="Symbol" panose="05050102010706020507" pitchFamily="18" charset="2"/>
                  </a:rPr>
                  <a:t></a:t>
                </a:r>
                <a:r>
                  <a:rPr lang="en-US" sz="2200" kern="1200" dirty="0"/>
                  <a:t> defective or absent enzymes required for the oxidation of LCFAs</a:t>
                </a:r>
                <a:r>
                  <a:rPr lang="en-US" sz="2200" kern="1200" baseline="30000" dirty="0"/>
                  <a:t>1</a:t>
                </a:r>
                <a:endParaRPr lang="en-US" sz="2200" kern="1200" dirty="0"/>
              </a:p>
            </p:txBody>
          </p:sp>
          <p:sp>
            <p:nvSpPr>
              <p:cNvPr id="11" name="Freeform: Shape 10">
                <a:extLst>
                  <a:ext uri="{FF2B5EF4-FFF2-40B4-BE49-F238E27FC236}">
                    <a16:creationId xmlns:a16="http://schemas.microsoft.com/office/drawing/2014/main" id="{2041DDA0-02B1-5BC1-4A9B-F88E099DE23C}"/>
                  </a:ext>
                </a:extLst>
              </p:cNvPr>
              <p:cNvSpPr/>
              <p:nvPr/>
            </p:nvSpPr>
            <p:spPr>
              <a:xfrm>
                <a:off x="628650" y="2369192"/>
                <a:ext cx="7886700" cy="825123"/>
              </a:xfrm>
              <a:custGeom>
                <a:avLst/>
                <a:gdLst>
                  <a:gd name="connsiteX0" fmla="*/ 0 w 7886700"/>
                  <a:gd name="connsiteY0" fmla="*/ 0 h 774180"/>
                  <a:gd name="connsiteX1" fmla="*/ 7886700 w 7886700"/>
                  <a:gd name="connsiteY1" fmla="*/ 0 h 774180"/>
                  <a:gd name="connsiteX2" fmla="*/ 7886700 w 7886700"/>
                  <a:gd name="connsiteY2" fmla="*/ 774180 h 774180"/>
                  <a:gd name="connsiteX3" fmla="*/ 0 w 7886700"/>
                  <a:gd name="connsiteY3" fmla="*/ 774180 h 774180"/>
                  <a:gd name="connsiteX4" fmla="*/ 0 w 7886700"/>
                  <a:gd name="connsiteY4" fmla="*/ 0 h 77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774180">
                    <a:moveTo>
                      <a:pt x="0" y="0"/>
                    </a:moveTo>
                    <a:lnTo>
                      <a:pt x="7886700" y="0"/>
                    </a:lnTo>
                    <a:lnTo>
                      <a:pt x="7886700" y="774180"/>
                    </a:lnTo>
                    <a:lnTo>
                      <a:pt x="0" y="774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kern="1200" dirty="0"/>
                  <a:t>Impaired fatty acid conversion hinders energy production, especially during fasting or high energy demand</a:t>
                </a:r>
                <a:r>
                  <a:rPr lang="en-US" kern="1200" baseline="30000" dirty="0"/>
                  <a:t>2</a:t>
                </a:r>
                <a:endParaRPr lang="en-US" kern="1200" dirty="0"/>
              </a:p>
              <a:p>
                <a:pPr marL="171450" lvl="1" indent="-171450" algn="l" defTabSz="711200">
                  <a:lnSpc>
                    <a:spcPct val="90000"/>
                  </a:lnSpc>
                  <a:spcBef>
                    <a:spcPct val="0"/>
                  </a:spcBef>
                  <a:spcAft>
                    <a:spcPct val="20000"/>
                  </a:spcAft>
                  <a:buChar char="•"/>
                </a:pPr>
                <a:r>
                  <a:rPr lang="en-US" b="0" kern="1200" dirty="0"/>
                  <a:t>Toxic fatty acids and metabolites accumulate, leading to organ dysfunction</a:t>
                </a:r>
                <a:r>
                  <a:rPr lang="en-US" b="0" kern="1200" baseline="30000" dirty="0"/>
                  <a:t>3</a:t>
                </a:r>
                <a:endParaRPr lang="en-US" b="0" kern="1200" dirty="0"/>
              </a:p>
            </p:txBody>
          </p:sp>
        </p:grpSp>
      </p:grpSp>
      <p:sp>
        <p:nvSpPr>
          <p:cNvPr id="2" name="TextBox 1">
            <a:extLst>
              <a:ext uri="{FF2B5EF4-FFF2-40B4-BE49-F238E27FC236}">
                <a16:creationId xmlns:a16="http://schemas.microsoft.com/office/drawing/2014/main" id="{26130585-010F-DCD7-FD2C-108CE9EC4623}"/>
              </a:ext>
            </a:extLst>
          </p:cNvPr>
          <p:cNvSpPr txBox="1"/>
          <p:nvPr/>
        </p:nvSpPr>
        <p:spPr>
          <a:xfrm>
            <a:off x="3114460" y="4530749"/>
            <a:ext cx="5967663" cy="507831"/>
          </a:xfrm>
          <a:prstGeom prst="rect">
            <a:avLst/>
          </a:prstGeom>
          <a:noFill/>
        </p:spPr>
        <p:txBody>
          <a:bodyPr wrap="square" rtlCol="0">
            <a:spAutoFit/>
          </a:bodyPr>
          <a:lstStyle/>
          <a:p>
            <a:pPr algn="just"/>
            <a:r>
              <a:rPr lang="en-US" sz="900" dirty="0"/>
              <a:t>1. Vockley J, et al. </a:t>
            </a:r>
            <a:r>
              <a:rPr lang="en-US" sz="900" i="1" dirty="0"/>
              <a:t>Mitochondrial Fatty Acid Oxidation Defects</a:t>
            </a:r>
            <a:r>
              <a:rPr lang="en-US" sz="900" dirty="0"/>
              <a:t>. 2017; pp. 125-144.</a:t>
            </a:r>
          </a:p>
          <a:p>
            <a:pPr algn="just"/>
            <a:r>
              <a:rPr lang="en-US" sz="900" dirty="0"/>
              <a:t>2. El-Gharbawy A, et al. </a:t>
            </a:r>
            <a:r>
              <a:rPr lang="en-US" sz="900" i="1" dirty="0"/>
              <a:t>Pediatr Clin North Am</a:t>
            </a:r>
            <a:r>
              <a:rPr lang="en-US" sz="900" dirty="0"/>
              <a:t>. 2018;65:317-335.</a:t>
            </a:r>
          </a:p>
          <a:p>
            <a:pPr algn="just"/>
            <a:r>
              <a:rPr lang="en-US" sz="900" dirty="0"/>
              <a:t>3. Vockley J. </a:t>
            </a:r>
            <a:r>
              <a:rPr lang="en-US" sz="900" i="1" dirty="0"/>
              <a:t>Am J Manag Care</a:t>
            </a:r>
            <a:r>
              <a:rPr lang="en-US" sz="900" dirty="0"/>
              <a:t>. 2020;26(7 Suppl):S147-S154.</a:t>
            </a:r>
          </a:p>
        </p:txBody>
      </p:sp>
      <p:sp>
        <p:nvSpPr>
          <p:cNvPr id="3" name="TextBox 2">
            <a:extLst>
              <a:ext uri="{FF2B5EF4-FFF2-40B4-BE49-F238E27FC236}">
                <a16:creationId xmlns:a16="http://schemas.microsoft.com/office/drawing/2014/main" id="{791F1722-61B1-77D3-6420-3CD264C5E7F5}"/>
              </a:ext>
            </a:extLst>
          </p:cNvPr>
          <p:cNvSpPr txBox="1"/>
          <p:nvPr/>
        </p:nvSpPr>
        <p:spPr>
          <a:xfrm>
            <a:off x="628650" y="4269139"/>
            <a:ext cx="4785284" cy="261610"/>
          </a:xfrm>
          <a:prstGeom prst="rect">
            <a:avLst/>
          </a:prstGeom>
          <a:noFill/>
        </p:spPr>
        <p:txBody>
          <a:bodyPr wrap="none" rtlCol="0">
            <a:spAutoFit/>
          </a:bodyPr>
          <a:lstStyle/>
          <a:p>
            <a:r>
              <a:rPr lang="en-US" sz="1100" dirty="0"/>
              <a:t>LCFAs, long-chain fatty acids; LC-FAODs, long-chain fatty acid oxidation disorders</a:t>
            </a:r>
          </a:p>
        </p:txBody>
      </p:sp>
    </p:spTree>
    <p:extLst>
      <p:ext uri="{BB962C8B-B14F-4D97-AF65-F5344CB8AC3E}">
        <p14:creationId xmlns:p14="http://schemas.microsoft.com/office/powerpoint/2010/main" val="269662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3FF7-790B-4649-7047-99AA24DB0B3C}"/>
              </a:ext>
            </a:extLst>
          </p:cNvPr>
          <p:cNvSpPr>
            <a:spLocks noGrp="1"/>
          </p:cNvSpPr>
          <p:nvPr>
            <p:ph type="title"/>
          </p:nvPr>
        </p:nvSpPr>
        <p:spPr/>
        <p:txBody>
          <a:bodyPr>
            <a:normAutofit/>
          </a:bodyPr>
          <a:lstStyle/>
          <a:p>
            <a:r>
              <a:rPr lang="en-US" sz="2800" dirty="0"/>
              <a:t>Clinical Study: Safety and Efficacy of Triheptanoin</a:t>
            </a:r>
            <a:endParaRPr lang="en-US" sz="3200" baseline="30000" dirty="0"/>
          </a:p>
        </p:txBody>
      </p:sp>
      <p:graphicFrame>
        <p:nvGraphicFramePr>
          <p:cNvPr id="5" name="Content Placeholder 4">
            <a:extLst>
              <a:ext uri="{FF2B5EF4-FFF2-40B4-BE49-F238E27FC236}">
                <a16:creationId xmlns:a16="http://schemas.microsoft.com/office/drawing/2014/main" id="{2E3CA482-9A0E-BB67-6CE3-0A118AEDD8A0}"/>
              </a:ext>
            </a:extLst>
          </p:cNvPr>
          <p:cNvGraphicFramePr>
            <a:graphicFrameLocks noGrp="1"/>
          </p:cNvGraphicFramePr>
          <p:nvPr>
            <p:ph idx="1"/>
            <p:extLst>
              <p:ext uri="{D42A27DB-BD31-4B8C-83A1-F6EECF244321}">
                <p14:modId xmlns:p14="http://schemas.microsoft.com/office/powerpoint/2010/main" val="1322520623"/>
              </p:ext>
            </p:extLst>
          </p:nvPr>
        </p:nvGraphicFramePr>
        <p:xfrm>
          <a:off x="625641" y="1074730"/>
          <a:ext cx="7965223" cy="322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0DCDD7A-5E67-61C5-6565-731E66253674}"/>
              </a:ext>
            </a:extLst>
          </p:cNvPr>
          <p:cNvSpPr txBox="1"/>
          <p:nvPr/>
        </p:nvSpPr>
        <p:spPr>
          <a:xfrm>
            <a:off x="1067587" y="1396884"/>
            <a:ext cx="7008825" cy="1292662"/>
          </a:xfrm>
          <a:prstGeom prst="rect">
            <a:avLst/>
          </a:prstGeom>
          <a:noFill/>
        </p:spPr>
        <p:txBody>
          <a:bodyPr wrap="square" rtlCol="0">
            <a:spAutoFit/>
          </a:bodyPr>
          <a:lstStyle/>
          <a:p>
            <a:r>
              <a:rPr lang="en-US" sz="2000" dirty="0">
                <a:solidFill>
                  <a:srgbClr val="FFFF00"/>
                </a:solidFill>
              </a:rPr>
              <a:t>Objective:</a:t>
            </a:r>
            <a:r>
              <a:rPr lang="en-US" sz="2000" dirty="0">
                <a:solidFill>
                  <a:schemeClr val="bg1"/>
                </a:solidFill>
              </a:rPr>
              <a:t> Assess the safety and efficacy of triheptanoin in patients with LC-FAOD with ongoing significant musculoskeletal, cardiac, and/or hepatic events despite standard treatment</a:t>
            </a:r>
          </a:p>
          <a:p>
            <a:endParaRPr lang="en-US" dirty="0"/>
          </a:p>
        </p:txBody>
      </p:sp>
      <p:sp>
        <p:nvSpPr>
          <p:cNvPr id="3" name="TextBox 2">
            <a:extLst>
              <a:ext uri="{FF2B5EF4-FFF2-40B4-BE49-F238E27FC236}">
                <a16:creationId xmlns:a16="http://schemas.microsoft.com/office/drawing/2014/main" id="{3502D5E8-04D0-CEFA-9130-87AA50BE7080}"/>
              </a:ext>
            </a:extLst>
          </p:cNvPr>
          <p:cNvSpPr txBox="1"/>
          <p:nvPr/>
        </p:nvSpPr>
        <p:spPr>
          <a:xfrm>
            <a:off x="3114459" y="4530749"/>
            <a:ext cx="5967663" cy="230832"/>
          </a:xfrm>
          <a:prstGeom prst="rect">
            <a:avLst/>
          </a:prstGeom>
          <a:noFill/>
        </p:spPr>
        <p:txBody>
          <a:bodyPr wrap="square" rtlCol="0">
            <a:spAutoFit/>
          </a:bodyPr>
          <a:lstStyle/>
          <a:p>
            <a:pPr algn="just"/>
            <a:r>
              <a:rPr lang="en-US" sz="900" b="0" i="0" dirty="0">
                <a:effectLst/>
              </a:rPr>
              <a:t>Vockley J, et al. </a:t>
            </a:r>
            <a:r>
              <a:rPr lang="en-US" sz="900" b="0" i="1" dirty="0">
                <a:effectLst/>
              </a:rPr>
              <a:t>Mol Genet Metab</a:t>
            </a:r>
            <a:r>
              <a:rPr lang="en-US" sz="900" b="0" i="0" dirty="0">
                <a:effectLst/>
              </a:rPr>
              <a:t>. 2017;120(4):370-377.</a:t>
            </a:r>
            <a:endParaRPr lang="en-US" sz="900" dirty="0"/>
          </a:p>
        </p:txBody>
      </p:sp>
      <p:sp>
        <p:nvSpPr>
          <p:cNvPr id="4" name="TextBox 3">
            <a:extLst>
              <a:ext uri="{FF2B5EF4-FFF2-40B4-BE49-F238E27FC236}">
                <a16:creationId xmlns:a16="http://schemas.microsoft.com/office/drawing/2014/main" id="{3CFDACA4-E203-270F-343E-825DB87D2CD0}"/>
              </a:ext>
            </a:extLst>
          </p:cNvPr>
          <p:cNvSpPr txBox="1"/>
          <p:nvPr/>
        </p:nvSpPr>
        <p:spPr>
          <a:xfrm>
            <a:off x="625641" y="4273583"/>
            <a:ext cx="4977636" cy="261610"/>
          </a:xfrm>
          <a:prstGeom prst="rect">
            <a:avLst/>
          </a:prstGeom>
          <a:noFill/>
        </p:spPr>
        <p:txBody>
          <a:bodyPr wrap="square" rtlCol="0">
            <a:spAutoFit/>
          </a:bodyPr>
          <a:lstStyle/>
          <a:p>
            <a:r>
              <a:rPr lang="en-US" sz="1100" dirty="0"/>
              <a:t>DCI, daily caloric intake</a:t>
            </a:r>
          </a:p>
        </p:txBody>
      </p:sp>
    </p:spTree>
    <p:extLst>
      <p:ext uri="{BB962C8B-B14F-4D97-AF65-F5344CB8AC3E}">
        <p14:creationId xmlns:p14="http://schemas.microsoft.com/office/powerpoint/2010/main" val="262545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7EE8-7820-A150-9CBA-0051743AC6B6}"/>
              </a:ext>
            </a:extLst>
          </p:cNvPr>
          <p:cNvSpPr>
            <a:spLocks noGrp="1"/>
          </p:cNvSpPr>
          <p:nvPr>
            <p:ph type="title"/>
          </p:nvPr>
        </p:nvSpPr>
        <p:spPr/>
        <p:txBody>
          <a:bodyPr>
            <a:normAutofit/>
          </a:bodyPr>
          <a:lstStyle/>
          <a:p>
            <a:r>
              <a:rPr lang="en-US" sz="3600" dirty="0"/>
              <a:t>Safety and Efficacy of Triheptanoin </a:t>
            </a:r>
            <a:r>
              <a:rPr lang="en-US" sz="1800" dirty="0"/>
              <a:t>(continued)</a:t>
            </a:r>
            <a:endParaRPr lang="en-US" sz="3600" dirty="0"/>
          </a:p>
        </p:txBody>
      </p:sp>
      <p:sp>
        <p:nvSpPr>
          <p:cNvPr id="3" name="TextBox 2">
            <a:extLst>
              <a:ext uri="{FF2B5EF4-FFF2-40B4-BE49-F238E27FC236}">
                <a16:creationId xmlns:a16="http://schemas.microsoft.com/office/drawing/2014/main" id="{FAA0504B-ED20-87CB-6375-C23F24AD23D8}"/>
              </a:ext>
            </a:extLst>
          </p:cNvPr>
          <p:cNvSpPr txBox="1"/>
          <p:nvPr/>
        </p:nvSpPr>
        <p:spPr>
          <a:xfrm>
            <a:off x="3114459" y="4530749"/>
            <a:ext cx="5967663" cy="230832"/>
          </a:xfrm>
          <a:prstGeom prst="rect">
            <a:avLst/>
          </a:prstGeom>
          <a:noFill/>
        </p:spPr>
        <p:txBody>
          <a:bodyPr wrap="square" rtlCol="0">
            <a:spAutoFit/>
          </a:bodyPr>
          <a:lstStyle/>
          <a:p>
            <a:pPr algn="just"/>
            <a:r>
              <a:rPr lang="en-US" sz="900" b="0" i="0" dirty="0">
                <a:effectLst/>
              </a:rPr>
              <a:t>Vockley J, et al. </a:t>
            </a:r>
            <a:r>
              <a:rPr lang="en-US" sz="900" b="0" i="1" dirty="0">
                <a:effectLst/>
              </a:rPr>
              <a:t>Mol Genet Metab</a:t>
            </a:r>
            <a:r>
              <a:rPr lang="en-US" sz="900" b="0" i="0" dirty="0">
                <a:effectLst/>
              </a:rPr>
              <a:t>. 2017;120(4):370-377.</a:t>
            </a:r>
            <a:endParaRPr lang="en-US" sz="900" dirty="0"/>
          </a:p>
        </p:txBody>
      </p:sp>
      <p:graphicFrame>
        <p:nvGraphicFramePr>
          <p:cNvPr id="7" name="Content Placeholder 4">
            <a:extLst>
              <a:ext uri="{FF2B5EF4-FFF2-40B4-BE49-F238E27FC236}">
                <a16:creationId xmlns:a16="http://schemas.microsoft.com/office/drawing/2014/main" id="{FFF102EE-2043-6FD8-48DD-1846303BA793}"/>
              </a:ext>
            </a:extLst>
          </p:cNvPr>
          <p:cNvGraphicFramePr>
            <a:graphicFrameLocks noGrp="1"/>
          </p:cNvGraphicFramePr>
          <p:nvPr>
            <p:ph idx="1"/>
            <p:extLst>
              <p:ext uri="{D42A27DB-BD31-4B8C-83A1-F6EECF244321}">
                <p14:modId xmlns:p14="http://schemas.microsoft.com/office/powerpoint/2010/main" val="1702164770"/>
              </p:ext>
            </p:extLst>
          </p:nvPr>
        </p:nvGraphicFramePr>
        <p:xfrm>
          <a:off x="628650" y="1118527"/>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49CE38C-25F7-C574-A758-7996BFB7BB64}"/>
              </a:ext>
            </a:extLst>
          </p:cNvPr>
          <p:cNvSpPr txBox="1"/>
          <p:nvPr/>
        </p:nvSpPr>
        <p:spPr>
          <a:xfrm>
            <a:off x="625641" y="4273583"/>
            <a:ext cx="4977636" cy="261610"/>
          </a:xfrm>
          <a:prstGeom prst="rect">
            <a:avLst/>
          </a:prstGeom>
          <a:noFill/>
        </p:spPr>
        <p:txBody>
          <a:bodyPr wrap="square" rtlCol="0">
            <a:spAutoFit/>
          </a:bodyPr>
          <a:lstStyle/>
          <a:p>
            <a:r>
              <a:rPr lang="en-US" sz="1100" dirty="0"/>
              <a:t>12MWT, 12-minute walk test; HR-QoL, Health-related quality of life</a:t>
            </a:r>
          </a:p>
        </p:txBody>
      </p:sp>
    </p:spTree>
    <p:extLst>
      <p:ext uri="{BB962C8B-B14F-4D97-AF65-F5344CB8AC3E}">
        <p14:creationId xmlns:p14="http://schemas.microsoft.com/office/powerpoint/2010/main" val="420432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7EE8-7820-A150-9CBA-0051743AC6B6}"/>
              </a:ext>
            </a:extLst>
          </p:cNvPr>
          <p:cNvSpPr>
            <a:spLocks noGrp="1"/>
          </p:cNvSpPr>
          <p:nvPr>
            <p:ph type="title"/>
          </p:nvPr>
        </p:nvSpPr>
        <p:spPr/>
        <p:txBody>
          <a:bodyPr>
            <a:normAutofit/>
          </a:bodyPr>
          <a:lstStyle/>
          <a:p>
            <a:r>
              <a:rPr lang="en-US" sz="3600" dirty="0"/>
              <a:t>Safety and Efficacy of Triheptanoin </a:t>
            </a:r>
            <a:r>
              <a:rPr lang="en-US" sz="1800" dirty="0"/>
              <a:t>(continued)</a:t>
            </a:r>
            <a:endParaRPr lang="en-US" sz="3600" dirty="0"/>
          </a:p>
        </p:txBody>
      </p:sp>
      <p:sp>
        <p:nvSpPr>
          <p:cNvPr id="3" name="TextBox 2">
            <a:extLst>
              <a:ext uri="{FF2B5EF4-FFF2-40B4-BE49-F238E27FC236}">
                <a16:creationId xmlns:a16="http://schemas.microsoft.com/office/drawing/2014/main" id="{FAA0504B-ED20-87CB-6375-C23F24AD23D8}"/>
              </a:ext>
            </a:extLst>
          </p:cNvPr>
          <p:cNvSpPr txBox="1"/>
          <p:nvPr/>
        </p:nvSpPr>
        <p:spPr>
          <a:xfrm>
            <a:off x="3114459" y="4530749"/>
            <a:ext cx="5967663" cy="230832"/>
          </a:xfrm>
          <a:prstGeom prst="rect">
            <a:avLst/>
          </a:prstGeom>
          <a:noFill/>
        </p:spPr>
        <p:txBody>
          <a:bodyPr wrap="square" rtlCol="0">
            <a:spAutoFit/>
          </a:bodyPr>
          <a:lstStyle/>
          <a:p>
            <a:pPr algn="just"/>
            <a:r>
              <a:rPr lang="en-US" sz="900" b="0" i="0" dirty="0">
                <a:effectLst/>
              </a:rPr>
              <a:t>Vockley J, et al. </a:t>
            </a:r>
            <a:r>
              <a:rPr lang="en-US" sz="900" b="0" i="1" dirty="0">
                <a:effectLst/>
              </a:rPr>
              <a:t>Mol Genet Metab</a:t>
            </a:r>
            <a:r>
              <a:rPr lang="en-US" sz="900" b="0" i="0" dirty="0">
                <a:effectLst/>
              </a:rPr>
              <a:t>. 2017;120(4):370-377.</a:t>
            </a:r>
            <a:endParaRPr lang="en-US" sz="900" dirty="0"/>
          </a:p>
        </p:txBody>
      </p:sp>
      <p:graphicFrame>
        <p:nvGraphicFramePr>
          <p:cNvPr id="7" name="Content Placeholder 6">
            <a:extLst>
              <a:ext uri="{FF2B5EF4-FFF2-40B4-BE49-F238E27FC236}">
                <a16:creationId xmlns:a16="http://schemas.microsoft.com/office/drawing/2014/main" id="{E9853A25-51FD-3C25-BC33-386A05489647}"/>
              </a:ext>
            </a:extLst>
          </p:cNvPr>
          <p:cNvGraphicFramePr>
            <a:graphicFrameLocks noGrp="1"/>
          </p:cNvGraphicFramePr>
          <p:nvPr>
            <p:ph idx="1"/>
            <p:extLst>
              <p:ext uri="{D42A27DB-BD31-4B8C-83A1-F6EECF244321}">
                <p14:modId xmlns:p14="http://schemas.microsoft.com/office/powerpoint/2010/main" val="3644387286"/>
              </p:ext>
            </p:extLst>
          </p:nvPr>
        </p:nvGraphicFramePr>
        <p:xfrm>
          <a:off x="628650" y="1184743"/>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16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3FF7-790B-4649-7047-99AA24DB0B3C}"/>
              </a:ext>
            </a:extLst>
          </p:cNvPr>
          <p:cNvSpPr>
            <a:spLocks noGrp="1"/>
          </p:cNvSpPr>
          <p:nvPr>
            <p:ph type="title"/>
          </p:nvPr>
        </p:nvSpPr>
        <p:spPr/>
        <p:txBody>
          <a:bodyPr>
            <a:normAutofit/>
          </a:bodyPr>
          <a:lstStyle/>
          <a:p>
            <a:r>
              <a:rPr lang="en-US" sz="2600" dirty="0"/>
              <a:t>Clinical Study: Long-Term Safety and Efficacy of Triheptanoin</a:t>
            </a:r>
            <a:endParaRPr lang="en-US" sz="2600" baseline="30000" dirty="0"/>
          </a:p>
        </p:txBody>
      </p:sp>
      <p:graphicFrame>
        <p:nvGraphicFramePr>
          <p:cNvPr id="5" name="Content Placeholder 4">
            <a:extLst>
              <a:ext uri="{FF2B5EF4-FFF2-40B4-BE49-F238E27FC236}">
                <a16:creationId xmlns:a16="http://schemas.microsoft.com/office/drawing/2014/main" id="{2E3CA482-9A0E-BB67-6CE3-0A118AEDD8A0}"/>
              </a:ext>
            </a:extLst>
          </p:cNvPr>
          <p:cNvGraphicFramePr>
            <a:graphicFrameLocks noGrp="1"/>
          </p:cNvGraphicFramePr>
          <p:nvPr>
            <p:ph idx="1"/>
            <p:extLst>
              <p:ext uri="{D42A27DB-BD31-4B8C-83A1-F6EECF244321}">
                <p14:modId xmlns:p14="http://schemas.microsoft.com/office/powerpoint/2010/main" val="2394794432"/>
              </p:ext>
            </p:extLst>
          </p:nvPr>
        </p:nvGraphicFramePr>
        <p:xfrm>
          <a:off x="628650" y="1081112"/>
          <a:ext cx="7886700" cy="322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0DCDD7A-5E67-61C5-6565-731E66253674}"/>
              </a:ext>
            </a:extLst>
          </p:cNvPr>
          <p:cNvSpPr txBox="1"/>
          <p:nvPr/>
        </p:nvSpPr>
        <p:spPr>
          <a:xfrm>
            <a:off x="1067587" y="1444516"/>
            <a:ext cx="7008825" cy="1015663"/>
          </a:xfrm>
          <a:prstGeom prst="rect">
            <a:avLst/>
          </a:prstGeom>
          <a:noFill/>
        </p:spPr>
        <p:txBody>
          <a:bodyPr wrap="square" rtlCol="0">
            <a:spAutoFit/>
          </a:bodyPr>
          <a:lstStyle/>
          <a:p>
            <a:r>
              <a:rPr lang="en-US" sz="2000" dirty="0">
                <a:solidFill>
                  <a:srgbClr val="FFFF00"/>
                </a:solidFill>
              </a:rPr>
              <a:t>Objective:</a:t>
            </a:r>
            <a:r>
              <a:rPr lang="en-US" sz="2000" dirty="0">
                <a:solidFill>
                  <a:schemeClr val="bg1"/>
                </a:solidFill>
              </a:rPr>
              <a:t> Evaluate the long-term safety and efficacy of triheptanoin in reducing the rate of MCEs in patients with LC-FAODs</a:t>
            </a:r>
            <a:endParaRPr lang="en-US" dirty="0"/>
          </a:p>
        </p:txBody>
      </p:sp>
      <p:sp>
        <p:nvSpPr>
          <p:cNvPr id="4" name="TextBox 3">
            <a:extLst>
              <a:ext uri="{FF2B5EF4-FFF2-40B4-BE49-F238E27FC236}">
                <a16:creationId xmlns:a16="http://schemas.microsoft.com/office/drawing/2014/main" id="{678EDF5E-7BF8-7CF4-6C21-F3742DF033DB}"/>
              </a:ext>
            </a:extLst>
          </p:cNvPr>
          <p:cNvSpPr txBox="1"/>
          <p:nvPr/>
        </p:nvSpPr>
        <p:spPr>
          <a:xfrm>
            <a:off x="3114459" y="4530749"/>
            <a:ext cx="5967663" cy="230832"/>
          </a:xfrm>
          <a:prstGeom prst="rect">
            <a:avLst/>
          </a:prstGeom>
          <a:noFill/>
        </p:spPr>
        <p:txBody>
          <a:bodyPr wrap="square" rtlCol="0">
            <a:spAutoFit/>
          </a:bodyPr>
          <a:lstStyle/>
          <a:p>
            <a:pPr algn="just"/>
            <a:r>
              <a:rPr lang="en-US" sz="900" b="0" i="0" dirty="0">
                <a:effectLst/>
              </a:rPr>
              <a:t>Vockley J, et al. </a:t>
            </a:r>
            <a:r>
              <a:rPr lang="en-US" sz="900" b="0" i="1" dirty="0">
                <a:effectLst/>
              </a:rPr>
              <a:t>J Inherit Metab Dis</a:t>
            </a:r>
            <a:r>
              <a:rPr lang="en-US" sz="900" b="0" i="0" dirty="0">
                <a:effectLst/>
              </a:rPr>
              <a:t>. 2023;46(5):943-955.</a:t>
            </a:r>
            <a:endParaRPr lang="en-US" sz="900" dirty="0"/>
          </a:p>
        </p:txBody>
      </p:sp>
      <p:sp>
        <p:nvSpPr>
          <p:cNvPr id="3" name="TextBox 2">
            <a:extLst>
              <a:ext uri="{FF2B5EF4-FFF2-40B4-BE49-F238E27FC236}">
                <a16:creationId xmlns:a16="http://schemas.microsoft.com/office/drawing/2014/main" id="{90116617-0409-718F-4F62-F82551C3460A}"/>
              </a:ext>
            </a:extLst>
          </p:cNvPr>
          <p:cNvSpPr txBox="1"/>
          <p:nvPr/>
        </p:nvSpPr>
        <p:spPr>
          <a:xfrm>
            <a:off x="628650" y="4277653"/>
            <a:ext cx="7528331" cy="246221"/>
          </a:xfrm>
          <a:prstGeom prst="rect">
            <a:avLst/>
          </a:prstGeom>
          <a:noFill/>
        </p:spPr>
        <p:txBody>
          <a:bodyPr wrap="square" rtlCol="0">
            <a:spAutoFit/>
          </a:bodyPr>
          <a:lstStyle/>
          <a:p>
            <a:r>
              <a:rPr lang="en-US" sz="1000" dirty="0">
                <a:cs typeface="Arial" panose="020B0604020202020204" pitchFamily="34" charset="0"/>
              </a:rPr>
              <a:t>MCE, major clinical events (</a:t>
            </a:r>
            <a:r>
              <a:rPr lang="en-US" sz="1000" dirty="0">
                <a:effectLst/>
                <a:ea typeface="Times New Roman" panose="02020603050405020304" pitchFamily="18" charset="0"/>
                <a:cs typeface="Arial" panose="020B0604020202020204" pitchFamily="34" charset="0"/>
              </a:rPr>
              <a:t>hypoglycemia, cardiomyopathy, or rhabdomyolysis) </a:t>
            </a:r>
            <a:endParaRPr lang="en-US" sz="1000" dirty="0">
              <a:cs typeface="Arial" panose="020B0604020202020204" pitchFamily="34" charset="0"/>
            </a:endParaRPr>
          </a:p>
        </p:txBody>
      </p:sp>
    </p:spTree>
    <p:extLst>
      <p:ext uri="{BB962C8B-B14F-4D97-AF65-F5344CB8AC3E}">
        <p14:creationId xmlns:p14="http://schemas.microsoft.com/office/powerpoint/2010/main" val="394557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D60B-6E73-7D14-7268-30CC36776045}"/>
              </a:ext>
            </a:extLst>
          </p:cNvPr>
          <p:cNvSpPr>
            <a:spLocks noGrp="1"/>
          </p:cNvSpPr>
          <p:nvPr>
            <p:ph type="title"/>
          </p:nvPr>
        </p:nvSpPr>
        <p:spPr/>
        <p:txBody>
          <a:bodyPr/>
          <a:lstStyle/>
          <a:p>
            <a:r>
              <a:rPr lang="en-US" sz="3200" dirty="0"/>
              <a:t>Long-Term Safety and Efficacy of Triheptanoin</a:t>
            </a:r>
            <a:r>
              <a:rPr lang="en-US" sz="1800" dirty="0"/>
              <a:t> (continued)</a:t>
            </a:r>
            <a:endParaRPr lang="en-US" dirty="0"/>
          </a:p>
        </p:txBody>
      </p:sp>
      <p:graphicFrame>
        <p:nvGraphicFramePr>
          <p:cNvPr id="5" name="Table 4">
            <a:extLst>
              <a:ext uri="{FF2B5EF4-FFF2-40B4-BE49-F238E27FC236}">
                <a16:creationId xmlns:a16="http://schemas.microsoft.com/office/drawing/2014/main" id="{2AA61BEC-91C5-7556-ED41-441AE2604278}"/>
              </a:ext>
            </a:extLst>
          </p:cNvPr>
          <p:cNvGraphicFramePr>
            <a:graphicFrameLocks noGrp="1"/>
          </p:cNvGraphicFramePr>
          <p:nvPr>
            <p:extLst>
              <p:ext uri="{D42A27DB-BD31-4B8C-83A1-F6EECF244321}">
                <p14:modId xmlns:p14="http://schemas.microsoft.com/office/powerpoint/2010/main" val="1958752363"/>
              </p:ext>
            </p:extLst>
          </p:nvPr>
        </p:nvGraphicFramePr>
        <p:xfrm>
          <a:off x="628650" y="1499599"/>
          <a:ext cx="7731582" cy="2788224"/>
        </p:xfrm>
        <a:graphic>
          <a:graphicData uri="http://schemas.openxmlformats.org/drawingml/2006/table">
            <a:tbl>
              <a:tblPr firstRow="1" bandRow="1">
                <a:tableStyleId>{5C22544A-7EE6-4342-B048-85BDC9FD1C3A}</a:tableStyleId>
              </a:tblPr>
              <a:tblGrid>
                <a:gridCol w="1119373">
                  <a:extLst>
                    <a:ext uri="{9D8B030D-6E8A-4147-A177-3AD203B41FA5}">
                      <a16:colId xmlns:a16="http://schemas.microsoft.com/office/drawing/2014/main" val="1501955301"/>
                    </a:ext>
                  </a:extLst>
                </a:gridCol>
                <a:gridCol w="1330713">
                  <a:extLst>
                    <a:ext uri="{9D8B030D-6E8A-4147-A177-3AD203B41FA5}">
                      <a16:colId xmlns:a16="http://schemas.microsoft.com/office/drawing/2014/main" val="1577413562"/>
                    </a:ext>
                  </a:extLst>
                </a:gridCol>
                <a:gridCol w="1415705">
                  <a:extLst>
                    <a:ext uri="{9D8B030D-6E8A-4147-A177-3AD203B41FA5}">
                      <a16:colId xmlns:a16="http://schemas.microsoft.com/office/drawing/2014/main" val="725026718"/>
                    </a:ext>
                  </a:extLst>
                </a:gridCol>
                <a:gridCol w="1288597">
                  <a:extLst>
                    <a:ext uri="{9D8B030D-6E8A-4147-A177-3AD203B41FA5}">
                      <a16:colId xmlns:a16="http://schemas.microsoft.com/office/drawing/2014/main" val="1009017242"/>
                    </a:ext>
                  </a:extLst>
                </a:gridCol>
                <a:gridCol w="1288597">
                  <a:extLst>
                    <a:ext uri="{9D8B030D-6E8A-4147-A177-3AD203B41FA5}">
                      <a16:colId xmlns:a16="http://schemas.microsoft.com/office/drawing/2014/main" val="2171480987"/>
                    </a:ext>
                  </a:extLst>
                </a:gridCol>
                <a:gridCol w="1288597">
                  <a:extLst>
                    <a:ext uri="{9D8B030D-6E8A-4147-A177-3AD203B41FA5}">
                      <a16:colId xmlns:a16="http://schemas.microsoft.com/office/drawing/2014/main" val="3400740756"/>
                    </a:ext>
                  </a:extLst>
                </a:gridCol>
              </a:tblGrid>
              <a:tr h="252346">
                <a:tc gridSpan="5">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rgbClr val="E9EBF5"/>
                        </a:solidFill>
                      </a:endParaRPr>
                    </a:p>
                  </a:txBody>
                  <a:tcPr>
                    <a:lnR w="12700" cap="flat" cmpd="sng" algn="ctr">
                      <a:solidFill>
                        <a:schemeClr val="bg1"/>
                      </a:solidFill>
                      <a:prstDash val="solid"/>
                      <a:round/>
                      <a:headEnd type="none" w="med" len="med"/>
                      <a:tailEnd type="none" w="med" len="med"/>
                    </a:lnR>
                    <a:lnB w="3175" cap="flat" cmpd="sng" algn="ctr">
                      <a:noFill/>
                      <a:prstDash val="solid"/>
                      <a:round/>
                      <a:headEnd type="none" w="med" len="med"/>
                      <a:tailEnd type="none" w="med" len="med"/>
                    </a:lnB>
                    <a:solidFill>
                      <a:schemeClr val="accent1">
                        <a:lumMod val="60000"/>
                        <a:lumOff val="4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rgbClr val="E9EBF5"/>
                        </a:solidFill>
                      </a:endParaRPr>
                    </a:p>
                  </a:txBody>
                  <a:tcPr>
                    <a:lnL w="12700" cmpd="sng">
                      <a:noFill/>
                    </a:lnL>
                    <a:lnR w="12700" cmpd="sng">
                      <a:noFill/>
                    </a:lnR>
                    <a:solidFill>
                      <a:srgbClr val="1A75BC"/>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rgbClr val="E9EBF5"/>
                        </a:solidFill>
                      </a:endParaRPr>
                    </a:p>
                  </a:txBody>
                  <a:tcPr>
                    <a:lnL w="12700" cmpd="sng">
                      <a:noFill/>
                    </a:lnL>
                    <a:lnR w="12700" cmpd="sng">
                      <a:noFill/>
                    </a:lnR>
                    <a:solidFill>
                      <a:srgbClr val="1A75BC"/>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rgbClr val="E9EBF5"/>
                        </a:solidFill>
                      </a:endParaRPr>
                    </a:p>
                  </a:txBody>
                  <a:tcPr>
                    <a:lnL w="12700" cmpd="sng">
                      <a:noFill/>
                    </a:lnL>
                    <a:lnR w="12700" cmpd="sng">
                      <a:noFill/>
                    </a:lnR>
                    <a:solidFill>
                      <a:srgbClr val="1A75BC"/>
                    </a:solidFill>
                  </a:tcPr>
                </a:tc>
                <a:tc hMerge="1">
                  <a:txBody>
                    <a:bodyPr/>
                    <a:lstStyle/>
                    <a:p>
                      <a:endParaRPr lang="en-US" dirty="0">
                        <a:solidFill>
                          <a:srgbClr val="E9EBF5"/>
                        </a:solidFill>
                      </a:endParaRPr>
                    </a:p>
                  </a:txBody>
                  <a:tcPr>
                    <a:lnL w="12700" cmpd="sng">
                      <a:noFill/>
                    </a:lnL>
                    <a:lnR w="12700" cmpd="sng">
                      <a:noFill/>
                    </a:lnR>
                    <a:solidFill>
                      <a:srgbClr val="1A75B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rgbClr val="E9EBF5"/>
                        </a:solidFill>
                      </a:endParaRPr>
                    </a:p>
                  </a:txBody>
                  <a:tcPr>
                    <a:lnL w="12700" cap="flat" cmpd="sng" algn="ctr">
                      <a:solidFill>
                        <a:schemeClr val="bg1"/>
                      </a:solidFill>
                      <a:prstDash val="solid"/>
                      <a:round/>
                      <a:headEnd type="none" w="med" len="med"/>
                      <a:tailEnd type="none" w="med" len="med"/>
                    </a:lnL>
                    <a:lnB w="3175"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697657151"/>
                  </a:ext>
                </a:extLst>
              </a:tr>
              <a:tr h="6017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Cohort</a:t>
                      </a:r>
                    </a:p>
                  </a:txBody>
                  <a:tcPr>
                    <a:lnT w="3175" cap="flat" cmpd="sng" algn="ctr">
                      <a:noFill/>
                      <a:prstDash val="solid"/>
                      <a:round/>
                      <a:headEnd type="none" w="med" len="med"/>
                      <a:tailEnd type="none" w="med" len="med"/>
                    </a:lnT>
                    <a:solidFill>
                      <a:schemeClr val="accent1">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Baseline MCE Rate*</a:t>
                      </a:r>
                    </a:p>
                  </a:txBody>
                  <a:tcPr>
                    <a:lnT w="3175" cap="flat" cmpd="sng" algn="ctr">
                      <a:noFill/>
                      <a:prstDash val="solid"/>
                      <a:round/>
                      <a:headEnd type="none" w="med" len="med"/>
                      <a:tailEnd type="none" w="med" len="med"/>
                    </a:lnT>
                    <a:solidFill>
                      <a:schemeClr val="accent1">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End of Treatment MCE Rate</a:t>
                      </a:r>
                    </a:p>
                  </a:txBody>
                  <a:tcPr>
                    <a:lnT w="3175" cap="flat" cmpd="sng" algn="ctr">
                      <a:noFill/>
                      <a:prstDash val="solid"/>
                      <a:round/>
                      <a:headEnd type="none" w="med" len="med"/>
                      <a:tailEnd type="none" w="med" len="med"/>
                    </a:lnT>
                    <a:solidFill>
                      <a:schemeClr val="accent1">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MCE Reduction</a:t>
                      </a:r>
                    </a:p>
                  </a:txBody>
                  <a:tcPr>
                    <a:lnT w="3175" cap="flat" cmpd="sng" algn="ctr">
                      <a:noFill/>
                      <a:prstDash val="solid"/>
                      <a:round/>
                      <a:headEnd type="none" w="med" len="med"/>
                      <a:tailEnd type="none" w="med" len="med"/>
                    </a:lnT>
                    <a:solidFill>
                      <a:schemeClr val="accent1">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Hospitalization Reduction</a:t>
                      </a:r>
                    </a:p>
                    <a:p>
                      <a:endParaRPr lang="en-US" sz="1300" b="0" dirty="0"/>
                    </a:p>
                  </a:txBody>
                  <a:tcPr>
                    <a:lnT w="3175" cap="flat" cmpd="sng" algn="ctr">
                      <a:noFill/>
                      <a:prstDash val="solid"/>
                      <a:round/>
                      <a:headEnd type="none" w="med" len="med"/>
                      <a:tailEnd type="none" w="med" len="med"/>
                    </a:lnT>
                    <a:solidFill>
                      <a:schemeClr val="accent1">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0" dirty="0">
                          <a:solidFill>
                            <a:schemeClr val="bg1"/>
                          </a:solidFill>
                        </a:rPr>
                        <a:t>Mean Treatment Duration</a:t>
                      </a:r>
                    </a:p>
                  </a:txBody>
                  <a:tcPr>
                    <a:lnT w="3175" cap="flat" cmpd="sng" algn="ctr">
                      <a:no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2798052074"/>
                  </a:ext>
                </a:extLst>
              </a:tr>
              <a:tr h="6017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t>Triheptanoin-naïve</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2.00 events/patient/y</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0.28 events/patient/y</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86%</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85%</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27.4 ± 19.9 mos</a:t>
                      </a:r>
                    </a:p>
                  </a:txBody>
                  <a:tcPr>
                    <a:solidFill>
                      <a:schemeClr val="accent1">
                        <a:lumMod val="20000"/>
                        <a:lumOff val="80000"/>
                      </a:schemeClr>
                    </a:solidFill>
                  </a:tcPr>
                </a:tc>
                <a:extLst>
                  <a:ext uri="{0D108BD9-81ED-4DB2-BD59-A6C34878D82A}">
                    <a16:rowId xmlns:a16="http://schemas.microsoft.com/office/drawing/2014/main" val="783735685"/>
                  </a:ext>
                </a:extLst>
              </a:tr>
              <a:tr h="6017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t>CL201 rollover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1.76 events/patient/y*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1.00 events/patient/y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43%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47%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46.9 ± 13.6 mos</a:t>
                      </a:r>
                    </a:p>
                  </a:txBody>
                  <a:tcPr/>
                </a:tc>
                <a:extLst>
                  <a:ext uri="{0D108BD9-81ED-4DB2-BD59-A6C34878D82A}">
                    <a16:rowId xmlns:a16="http://schemas.microsoft.com/office/drawing/2014/main" val="974433132"/>
                  </a:ext>
                </a:extLst>
              </a:tr>
              <a:tr h="601748">
                <a:tc>
                  <a:txBody>
                    <a:bodyPr/>
                    <a:lstStyle/>
                    <a:p>
                      <a:r>
                        <a:rPr lang="en-US" sz="1200" b="0" dirty="0"/>
                        <a:t>IST/EAP</a:t>
                      </a:r>
                    </a:p>
                  </a:txBody>
                  <a:tcPr>
                    <a:solidFill>
                      <a:schemeClr val="accent1">
                        <a:lumMod val="20000"/>
                        <a:lumOff val="80000"/>
                      </a:schemeClr>
                    </a:solidFill>
                  </a:tcPr>
                </a:tc>
                <a:tc>
                  <a:txBody>
                    <a:bodyPr/>
                    <a:lstStyle/>
                    <a:p>
                      <a:r>
                        <a:rPr lang="en-US" sz="1200" dirty="0"/>
                        <a:t>N/A</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1.40 events/patient/y</a:t>
                      </a:r>
                    </a:p>
                  </a:txBody>
                  <a:tcPr>
                    <a:solidFill>
                      <a:schemeClr val="accent1">
                        <a:lumMod val="20000"/>
                        <a:lumOff val="80000"/>
                      </a:schemeClr>
                    </a:solidFill>
                  </a:tcPr>
                </a:tc>
                <a:tc>
                  <a:txBody>
                    <a:bodyPr/>
                    <a:lstStyle/>
                    <a:p>
                      <a:r>
                        <a:rPr lang="en-US" sz="1200" dirty="0"/>
                        <a:t>N/A</a:t>
                      </a:r>
                    </a:p>
                  </a:txBody>
                  <a:tcPr>
                    <a:solidFill>
                      <a:schemeClr val="accent1">
                        <a:lumMod val="20000"/>
                        <a:lumOff val="80000"/>
                      </a:schemeClr>
                    </a:solidFill>
                  </a:tcPr>
                </a:tc>
                <a:tc>
                  <a:txBody>
                    <a:bodyPr/>
                    <a:lstStyle/>
                    <a:p>
                      <a:r>
                        <a:rPr lang="en-US" sz="1200" dirty="0"/>
                        <a:t>N/A</a:t>
                      </a: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49.6 ± 21.4 mos</a:t>
                      </a:r>
                    </a:p>
                  </a:txBody>
                  <a:tcPr>
                    <a:solidFill>
                      <a:schemeClr val="accent1">
                        <a:lumMod val="20000"/>
                        <a:lumOff val="80000"/>
                      </a:schemeClr>
                    </a:solidFill>
                  </a:tcPr>
                </a:tc>
                <a:extLst>
                  <a:ext uri="{0D108BD9-81ED-4DB2-BD59-A6C34878D82A}">
                    <a16:rowId xmlns:a16="http://schemas.microsoft.com/office/drawing/2014/main" val="1201407587"/>
                  </a:ext>
                </a:extLst>
              </a:tr>
            </a:tbl>
          </a:graphicData>
        </a:graphic>
      </p:graphicFrame>
      <p:grpSp>
        <p:nvGrpSpPr>
          <p:cNvPr id="6" name="Group 5">
            <a:extLst>
              <a:ext uri="{FF2B5EF4-FFF2-40B4-BE49-F238E27FC236}">
                <a16:creationId xmlns:a16="http://schemas.microsoft.com/office/drawing/2014/main" id="{C73BF8CC-5B94-A4C5-14D4-442C3683FF63}"/>
              </a:ext>
            </a:extLst>
          </p:cNvPr>
          <p:cNvGrpSpPr/>
          <p:nvPr/>
        </p:nvGrpSpPr>
        <p:grpSpPr>
          <a:xfrm>
            <a:off x="1051518" y="1240015"/>
            <a:ext cx="5628619" cy="517666"/>
            <a:chOff x="394335" y="29167"/>
            <a:chExt cx="5520690" cy="797040"/>
          </a:xfrm>
        </p:grpSpPr>
        <p:sp>
          <p:nvSpPr>
            <p:cNvPr id="7" name="Rectangle: Rounded Corners 6">
              <a:extLst>
                <a:ext uri="{FF2B5EF4-FFF2-40B4-BE49-F238E27FC236}">
                  <a16:creationId xmlns:a16="http://schemas.microsoft.com/office/drawing/2014/main" id="{3FA0ED30-85DB-42E7-BADD-4CE6B3C8BB8E}"/>
                </a:ext>
              </a:extLst>
            </p:cNvPr>
            <p:cNvSpPr/>
            <p:nvPr/>
          </p:nvSpPr>
          <p:spPr>
            <a:xfrm>
              <a:off x="394335" y="29167"/>
              <a:ext cx="5520690" cy="797040"/>
            </a:xfrm>
            <a:prstGeom prst="roundRect">
              <a:avLst/>
            </a:prstGeom>
            <a:solidFill>
              <a:srgbClr val="1A75B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8" name="Rectangle: Rounded Corners 4">
              <a:extLst>
                <a:ext uri="{FF2B5EF4-FFF2-40B4-BE49-F238E27FC236}">
                  <a16:creationId xmlns:a16="http://schemas.microsoft.com/office/drawing/2014/main" id="{15F449E2-A4F8-E397-EA9A-1AB6613C3A8C}"/>
                </a:ext>
              </a:extLst>
            </p:cNvPr>
            <p:cNvSpPr txBox="1"/>
            <p:nvPr/>
          </p:nvSpPr>
          <p:spPr>
            <a:xfrm>
              <a:off x="433243" y="68075"/>
              <a:ext cx="544287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8669" tIns="0" rIns="208669" bIns="0" numCol="1" spcCol="1270" anchor="ctr" anchorCtr="0">
              <a:noAutofit/>
            </a:bodyPr>
            <a:lstStyle/>
            <a:p>
              <a:pPr marL="0" lvl="0" indent="0" algn="l" defTabSz="1200150">
                <a:lnSpc>
                  <a:spcPct val="90000"/>
                </a:lnSpc>
                <a:spcBef>
                  <a:spcPct val="0"/>
                </a:spcBef>
                <a:spcAft>
                  <a:spcPct val="35000"/>
                </a:spcAft>
                <a:buNone/>
              </a:pPr>
              <a:r>
                <a:rPr lang="en-US" sz="2700" kern="1200" dirty="0"/>
                <a:t>Results</a:t>
              </a:r>
            </a:p>
          </p:txBody>
        </p:sp>
      </p:grpSp>
      <p:sp>
        <p:nvSpPr>
          <p:cNvPr id="9" name="TextBox 8">
            <a:extLst>
              <a:ext uri="{FF2B5EF4-FFF2-40B4-BE49-F238E27FC236}">
                <a16:creationId xmlns:a16="http://schemas.microsoft.com/office/drawing/2014/main" id="{4072D021-1B24-CC87-7AB5-A39005F14E72}"/>
              </a:ext>
            </a:extLst>
          </p:cNvPr>
          <p:cNvSpPr txBox="1"/>
          <p:nvPr/>
        </p:nvSpPr>
        <p:spPr>
          <a:xfrm>
            <a:off x="3114459" y="4530749"/>
            <a:ext cx="5967663" cy="230832"/>
          </a:xfrm>
          <a:prstGeom prst="rect">
            <a:avLst/>
          </a:prstGeom>
          <a:noFill/>
        </p:spPr>
        <p:txBody>
          <a:bodyPr wrap="square" rtlCol="0">
            <a:spAutoFit/>
          </a:bodyPr>
          <a:lstStyle/>
          <a:p>
            <a:pPr algn="just"/>
            <a:r>
              <a:rPr lang="en-US" sz="900" b="0" i="0" dirty="0">
                <a:effectLst/>
              </a:rPr>
              <a:t>Vockley J, et al. </a:t>
            </a:r>
            <a:r>
              <a:rPr lang="en-US" sz="900" b="0" i="1" dirty="0">
                <a:effectLst/>
              </a:rPr>
              <a:t>J Inherit Metab Dis</a:t>
            </a:r>
            <a:r>
              <a:rPr lang="en-US" sz="900" b="0" i="0" dirty="0">
                <a:effectLst/>
              </a:rPr>
              <a:t>. 2023;46(5):943-955.</a:t>
            </a:r>
            <a:endParaRPr lang="en-US" sz="900" dirty="0"/>
          </a:p>
        </p:txBody>
      </p:sp>
      <p:sp>
        <p:nvSpPr>
          <p:cNvPr id="3" name="TextBox 2">
            <a:extLst>
              <a:ext uri="{FF2B5EF4-FFF2-40B4-BE49-F238E27FC236}">
                <a16:creationId xmlns:a16="http://schemas.microsoft.com/office/drawing/2014/main" id="{E4DBF203-4D6E-1816-1E23-8B7B86A93874}"/>
              </a:ext>
            </a:extLst>
          </p:cNvPr>
          <p:cNvSpPr txBox="1"/>
          <p:nvPr/>
        </p:nvSpPr>
        <p:spPr>
          <a:xfrm>
            <a:off x="628650" y="4287823"/>
            <a:ext cx="7350642" cy="230832"/>
          </a:xfrm>
          <a:prstGeom prst="rect">
            <a:avLst/>
          </a:prstGeom>
          <a:noFill/>
        </p:spPr>
        <p:txBody>
          <a:bodyPr wrap="square" rtlCol="0">
            <a:spAutoFit/>
          </a:bodyPr>
          <a:lstStyle/>
          <a:p>
            <a:r>
              <a:rPr lang="en-US" sz="900" dirty="0"/>
              <a:t>*Baseline MCE rate measured before the introduction of C7 and prior to the CL201 study</a:t>
            </a:r>
          </a:p>
        </p:txBody>
      </p:sp>
    </p:spTree>
    <p:extLst>
      <p:ext uri="{BB962C8B-B14F-4D97-AF65-F5344CB8AC3E}">
        <p14:creationId xmlns:p14="http://schemas.microsoft.com/office/powerpoint/2010/main" val="3422338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7EE8-7820-A150-9CBA-0051743AC6B6}"/>
              </a:ext>
            </a:extLst>
          </p:cNvPr>
          <p:cNvSpPr>
            <a:spLocks noGrp="1"/>
          </p:cNvSpPr>
          <p:nvPr>
            <p:ph type="title"/>
          </p:nvPr>
        </p:nvSpPr>
        <p:spPr>
          <a:xfrm>
            <a:off x="628650" y="273844"/>
            <a:ext cx="7886700" cy="780094"/>
          </a:xfrm>
        </p:spPr>
        <p:txBody>
          <a:bodyPr>
            <a:normAutofit fontScale="90000"/>
          </a:bodyPr>
          <a:lstStyle/>
          <a:p>
            <a:r>
              <a:rPr lang="en-US" sz="3600" dirty="0"/>
              <a:t>Long-Term Safety and Efficacy of Triheptanoin</a:t>
            </a:r>
            <a:r>
              <a:rPr lang="en-US" sz="1800" dirty="0"/>
              <a:t> (continued)</a:t>
            </a:r>
            <a:endParaRPr lang="en-US" sz="3600" dirty="0"/>
          </a:p>
        </p:txBody>
      </p:sp>
      <p:sp>
        <p:nvSpPr>
          <p:cNvPr id="4" name="TextBox 3">
            <a:extLst>
              <a:ext uri="{FF2B5EF4-FFF2-40B4-BE49-F238E27FC236}">
                <a16:creationId xmlns:a16="http://schemas.microsoft.com/office/drawing/2014/main" id="{CE99A8C2-F2B8-55F7-7F97-3A2017B9949D}"/>
              </a:ext>
            </a:extLst>
          </p:cNvPr>
          <p:cNvSpPr txBox="1"/>
          <p:nvPr/>
        </p:nvSpPr>
        <p:spPr>
          <a:xfrm>
            <a:off x="3114459" y="4530749"/>
            <a:ext cx="5967663" cy="230832"/>
          </a:xfrm>
          <a:prstGeom prst="rect">
            <a:avLst/>
          </a:prstGeom>
          <a:noFill/>
        </p:spPr>
        <p:txBody>
          <a:bodyPr wrap="square" rtlCol="0">
            <a:spAutoFit/>
          </a:bodyPr>
          <a:lstStyle/>
          <a:p>
            <a:pPr algn="just"/>
            <a:r>
              <a:rPr lang="en-US" sz="900" b="0" i="0" dirty="0">
                <a:effectLst/>
              </a:rPr>
              <a:t>Vockley J, et al. </a:t>
            </a:r>
            <a:r>
              <a:rPr lang="en-US" sz="900" b="0" i="1" dirty="0">
                <a:effectLst/>
              </a:rPr>
              <a:t>J Inherit Metab Dis</a:t>
            </a:r>
            <a:r>
              <a:rPr lang="en-US" sz="900" b="0" i="0" dirty="0">
                <a:effectLst/>
              </a:rPr>
              <a:t>. 2023;46(5):943-955.</a:t>
            </a:r>
            <a:endParaRPr lang="en-US" sz="900" dirty="0"/>
          </a:p>
        </p:txBody>
      </p:sp>
      <p:graphicFrame>
        <p:nvGraphicFramePr>
          <p:cNvPr id="10" name="Content Placeholder 6">
            <a:extLst>
              <a:ext uri="{FF2B5EF4-FFF2-40B4-BE49-F238E27FC236}">
                <a16:creationId xmlns:a16="http://schemas.microsoft.com/office/drawing/2014/main" id="{CD5DE993-E94D-A957-85F6-FC3A1AFA9003}"/>
              </a:ext>
            </a:extLst>
          </p:cNvPr>
          <p:cNvGraphicFramePr>
            <a:graphicFrameLocks noGrp="1"/>
          </p:cNvGraphicFramePr>
          <p:nvPr>
            <p:ph idx="1"/>
            <p:extLst>
              <p:ext uri="{D42A27DB-BD31-4B8C-83A1-F6EECF244321}">
                <p14:modId xmlns:p14="http://schemas.microsoft.com/office/powerpoint/2010/main" val="4101418069"/>
              </p:ext>
            </p:extLst>
          </p:nvPr>
        </p:nvGraphicFramePr>
        <p:xfrm>
          <a:off x="628650" y="105393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68F4AB6-3DBF-0DC5-82A1-039155345AD3}"/>
              </a:ext>
            </a:extLst>
          </p:cNvPr>
          <p:cNvSpPr txBox="1"/>
          <p:nvPr/>
        </p:nvSpPr>
        <p:spPr>
          <a:xfrm>
            <a:off x="547731" y="4269139"/>
            <a:ext cx="2566728" cy="261610"/>
          </a:xfrm>
          <a:prstGeom prst="rect">
            <a:avLst/>
          </a:prstGeom>
          <a:noFill/>
        </p:spPr>
        <p:txBody>
          <a:bodyPr wrap="none" rtlCol="0">
            <a:spAutoFit/>
          </a:bodyPr>
          <a:lstStyle/>
          <a:p>
            <a:r>
              <a:rPr lang="en-US" sz="1100" dirty="0"/>
              <a:t>TEAE, treatment-emergent adverse event</a:t>
            </a:r>
          </a:p>
        </p:txBody>
      </p:sp>
    </p:spTree>
    <p:extLst>
      <p:ext uri="{BB962C8B-B14F-4D97-AF65-F5344CB8AC3E}">
        <p14:creationId xmlns:p14="http://schemas.microsoft.com/office/powerpoint/2010/main" val="154717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4A0A-8F04-CD98-DA42-C5ABB562DD0B}"/>
              </a:ext>
            </a:extLst>
          </p:cNvPr>
          <p:cNvSpPr>
            <a:spLocks noGrp="1"/>
          </p:cNvSpPr>
          <p:nvPr>
            <p:ph type="title"/>
          </p:nvPr>
        </p:nvSpPr>
        <p:spPr>
          <a:xfrm>
            <a:off x="628650" y="98917"/>
            <a:ext cx="7886700" cy="994172"/>
          </a:xfrm>
        </p:spPr>
        <p:txBody>
          <a:bodyPr>
            <a:normAutofit/>
          </a:bodyPr>
          <a:lstStyle/>
          <a:p>
            <a:r>
              <a:rPr lang="en-US" dirty="0"/>
              <a:t>Recommended Dosage of Triheptanoin</a:t>
            </a:r>
            <a:endParaRPr lang="en-US" baseline="30000" dirty="0"/>
          </a:p>
        </p:txBody>
      </p:sp>
      <p:grpSp>
        <p:nvGrpSpPr>
          <p:cNvPr id="3" name="Group 2">
            <a:extLst>
              <a:ext uri="{FF2B5EF4-FFF2-40B4-BE49-F238E27FC236}">
                <a16:creationId xmlns:a16="http://schemas.microsoft.com/office/drawing/2014/main" id="{1E081E78-E497-7167-506C-6B92D4446CBA}"/>
              </a:ext>
            </a:extLst>
          </p:cNvPr>
          <p:cNvGrpSpPr/>
          <p:nvPr/>
        </p:nvGrpSpPr>
        <p:grpSpPr>
          <a:xfrm>
            <a:off x="628650" y="1056921"/>
            <a:ext cx="7319067" cy="3292110"/>
            <a:chOff x="867777" y="1271284"/>
            <a:chExt cx="7408445" cy="4006682"/>
          </a:xfrm>
        </p:grpSpPr>
        <p:sp>
          <p:nvSpPr>
            <p:cNvPr id="5" name="Freeform: Shape 4">
              <a:extLst>
                <a:ext uri="{FF2B5EF4-FFF2-40B4-BE49-F238E27FC236}">
                  <a16:creationId xmlns:a16="http://schemas.microsoft.com/office/drawing/2014/main" id="{81E86021-7DBD-D1C2-22FB-C9CA6D38161A}"/>
                </a:ext>
              </a:extLst>
            </p:cNvPr>
            <p:cNvSpPr/>
            <p:nvPr/>
          </p:nvSpPr>
          <p:spPr>
            <a:xfrm>
              <a:off x="867777" y="1271284"/>
              <a:ext cx="7408445" cy="956310"/>
            </a:xfrm>
            <a:custGeom>
              <a:avLst/>
              <a:gdLst>
                <a:gd name="connsiteX0" fmla="*/ 0 w 7408445"/>
                <a:gd name="connsiteY0" fmla="*/ 159388 h 956310"/>
                <a:gd name="connsiteX1" fmla="*/ 159388 w 7408445"/>
                <a:gd name="connsiteY1" fmla="*/ 0 h 956310"/>
                <a:gd name="connsiteX2" fmla="*/ 7249057 w 7408445"/>
                <a:gd name="connsiteY2" fmla="*/ 0 h 956310"/>
                <a:gd name="connsiteX3" fmla="*/ 7408445 w 7408445"/>
                <a:gd name="connsiteY3" fmla="*/ 159388 h 956310"/>
                <a:gd name="connsiteX4" fmla="*/ 7408445 w 7408445"/>
                <a:gd name="connsiteY4" fmla="*/ 796922 h 956310"/>
                <a:gd name="connsiteX5" fmla="*/ 7249057 w 7408445"/>
                <a:gd name="connsiteY5" fmla="*/ 956310 h 956310"/>
                <a:gd name="connsiteX6" fmla="*/ 159388 w 7408445"/>
                <a:gd name="connsiteY6" fmla="*/ 956310 h 956310"/>
                <a:gd name="connsiteX7" fmla="*/ 0 w 7408445"/>
                <a:gd name="connsiteY7" fmla="*/ 796922 h 956310"/>
                <a:gd name="connsiteX8" fmla="*/ 0 w 7408445"/>
                <a:gd name="connsiteY8" fmla="*/ 159388 h 95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445" h="956310">
                  <a:moveTo>
                    <a:pt x="0" y="159388"/>
                  </a:moveTo>
                  <a:cubicBezTo>
                    <a:pt x="0" y="71360"/>
                    <a:pt x="71360" y="0"/>
                    <a:pt x="159388" y="0"/>
                  </a:cubicBezTo>
                  <a:lnTo>
                    <a:pt x="7249057" y="0"/>
                  </a:lnTo>
                  <a:cubicBezTo>
                    <a:pt x="7337085" y="0"/>
                    <a:pt x="7408445" y="71360"/>
                    <a:pt x="7408445" y="159388"/>
                  </a:cubicBezTo>
                  <a:lnTo>
                    <a:pt x="7408445" y="796922"/>
                  </a:lnTo>
                  <a:cubicBezTo>
                    <a:pt x="7408445" y="884950"/>
                    <a:pt x="7337085" y="956310"/>
                    <a:pt x="7249057" y="956310"/>
                  </a:cubicBezTo>
                  <a:lnTo>
                    <a:pt x="159388" y="956310"/>
                  </a:lnTo>
                  <a:cubicBezTo>
                    <a:pt x="71360" y="956310"/>
                    <a:pt x="0" y="884950"/>
                    <a:pt x="0" y="796922"/>
                  </a:cubicBezTo>
                  <a:lnTo>
                    <a:pt x="0" y="159388"/>
                  </a:lnTo>
                  <a:close/>
                </a:path>
              </a:pathLst>
            </a:custGeom>
            <a:solidFill>
              <a:srgbClr val="1A75B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8123" tIns="138123" rIns="138123" bIns="138123" numCol="1" spcCol="1270" anchor="ctr" anchorCtr="0">
              <a:noAutofit/>
            </a:bodyPr>
            <a:lstStyle/>
            <a:p>
              <a:pPr marL="0" lvl="0" indent="0" algn="l" defTabSz="1066800">
                <a:lnSpc>
                  <a:spcPct val="90000"/>
                </a:lnSpc>
                <a:spcBef>
                  <a:spcPct val="0"/>
                </a:spcBef>
                <a:spcAft>
                  <a:spcPct val="35000"/>
                </a:spcAft>
                <a:buNone/>
              </a:pPr>
              <a:r>
                <a:rPr lang="en-US" sz="2400" kern="1200" dirty="0"/>
                <a:t>Calculate based on patient’s daily caloric intake</a:t>
              </a:r>
            </a:p>
          </p:txBody>
        </p:sp>
        <p:sp>
          <p:nvSpPr>
            <p:cNvPr id="7" name="Freeform: Shape 6">
              <a:extLst>
                <a:ext uri="{FF2B5EF4-FFF2-40B4-BE49-F238E27FC236}">
                  <a16:creationId xmlns:a16="http://schemas.microsoft.com/office/drawing/2014/main" id="{2AAEF7A5-5F83-5466-8D7E-E32595323246}"/>
                </a:ext>
              </a:extLst>
            </p:cNvPr>
            <p:cNvSpPr/>
            <p:nvPr/>
          </p:nvSpPr>
          <p:spPr>
            <a:xfrm>
              <a:off x="867777" y="2288075"/>
              <a:ext cx="7408445" cy="956310"/>
            </a:xfrm>
            <a:custGeom>
              <a:avLst/>
              <a:gdLst>
                <a:gd name="connsiteX0" fmla="*/ 0 w 7408445"/>
                <a:gd name="connsiteY0" fmla="*/ 159388 h 956310"/>
                <a:gd name="connsiteX1" fmla="*/ 159388 w 7408445"/>
                <a:gd name="connsiteY1" fmla="*/ 0 h 956310"/>
                <a:gd name="connsiteX2" fmla="*/ 7249057 w 7408445"/>
                <a:gd name="connsiteY2" fmla="*/ 0 h 956310"/>
                <a:gd name="connsiteX3" fmla="*/ 7408445 w 7408445"/>
                <a:gd name="connsiteY3" fmla="*/ 159388 h 956310"/>
                <a:gd name="connsiteX4" fmla="*/ 7408445 w 7408445"/>
                <a:gd name="connsiteY4" fmla="*/ 796922 h 956310"/>
                <a:gd name="connsiteX5" fmla="*/ 7249057 w 7408445"/>
                <a:gd name="connsiteY5" fmla="*/ 956310 h 956310"/>
                <a:gd name="connsiteX6" fmla="*/ 159388 w 7408445"/>
                <a:gd name="connsiteY6" fmla="*/ 956310 h 956310"/>
                <a:gd name="connsiteX7" fmla="*/ 0 w 7408445"/>
                <a:gd name="connsiteY7" fmla="*/ 796922 h 956310"/>
                <a:gd name="connsiteX8" fmla="*/ 0 w 7408445"/>
                <a:gd name="connsiteY8" fmla="*/ 159388 h 95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445" h="956310">
                  <a:moveTo>
                    <a:pt x="0" y="159388"/>
                  </a:moveTo>
                  <a:cubicBezTo>
                    <a:pt x="0" y="71360"/>
                    <a:pt x="71360" y="0"/>
                    <a:pt x="159388" y="0"/>
                  </a:cubicBezTo>
                  <a:lnTo>
                    <a:pt x="7249057" y="0"/>
                  </a:lnTo>
                  <a:cubicBezTo>
                    <a:pt x="7337085" y="0"/>
                    <a:pt x="7408445" y="71360"/>
                    <a:pt x="7408445" y="159388"/>
                  </a:cubicBezTo>
                  <a:lnTo>
                    <a:pt x="7408445" y="796922"/>
                  </a:lnTo>
                  <a:cubicBezTo>
                    <a:pt x="7408445" y="884950"/>
                    <a:pt x="7337085" y="956310"/>
                    <a:pt x="7249057" y="956310"/>
                  </a:cubicBezTo>
                  <a:lnTo>
                    <a:pt x="159388" y="956310"/>
                  </a:lnTo>
                  <a:cubicBezTo>
                    <a:pt x="71360" y="956310"/>
                    <a:pt x="0" y="884950"/>
                    <a:pt x="0" y="796922"/>
                  </a:cubicBezTo>
                  <a:lnTo>
                    <a:pt x="0" y="159388"/>
                  </a:lnTo>
                  <a:close/>
                </a:path>
              </a:pathLst>
            </a:custGeom>
            <a:solidFill>
              <a:srgbClr val="D3D9EC"/>
            </a:solidFill>
            <a:ln>
              <a:solidFill>
                <a:srgbClr val="D3D9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8123" tIns="138123" rIns="138123" bIns="138123"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Substitute triheptanoin for existing MCT products as it is added to treatment regimen</a:t>
              </a:r>
            </a:p>
          </p:txBody>
        </p:sp>
        <p:sp>
          <p:nvSpPr>
            <p:cNvPr id="8" name="Freeform: Shape 7">
              <a:extLst>
                <a:ext uri="{FF2B5EF4-FFF2-40B4-BE49-F238E27FC236}">
                  <a16:creationId xmlns:a16="http://schemas.microsoft.com/office/drawing/2014/main" id="{F3378C63-1A8E-65AF-BDDD-377FC1CCC760}"/>
                </a:ext>
              </a:extLst>
            </p:cNvPr>
            <p:cNvSpPr/>
            <p:nvPr/>
          </p:nvSpPr>
          <p:spPr>
            <a:xfrm>
              <a:off x="867777" y="3304865"/>
              <a:ext cx="7408445" cy="956310"/>
            </a:xfrm>
            <a:custGeom>
              <a:avLst/>
              <a:gdLst>
                <a:gd name="connsiteX0" fmla="*/ 0 w 7408445"/>
                <a:gd name="connsiteY0" fmla="*/ 159388 h 956310"/>
                <a:gd name="connsiteX1" fmla="*/ 159388 w 7408445"/>
                <a:gd name="connsiteY1" fmla="*/ 0 h 956310"/>
                <a:gd name="connsiteX2" fmla="*/ 7249057 w 7408445"/>
                <a:gd name="connsiteY2" fmla="*/ 0 h 956310"/>
                <a:gd name="connsiteX3" fmla="*/ 7408445 w 7408445"/>
                <a:gd name="connsiteY3" fmla="*/ 159388 h 956310"/>
                <a:gd name="connsiteX4" fmla="*/ 7408445 w 7408445"/>
                <a:gd name="connsiteY4" fmla="*/ 796922 h 956310"/>
                <a:gd name="connsiteX5" fmla="*/ 7249057 w 7408445"/>
                <a:gd name="connsiteY5" fmla="*/ 956310 h 956310"/>
                <a:gd name="connsiteX6" fmla="*/ 159388 w 7408445"/>
                <a:gd name="connsiteY6" fmla="*/ 956310 h 956310"/>
                <a:gd name="connsiteX7" fmla="*/ 0 w 7408445"/>
                <a:gd name="connsiteY7" fmla="*/ 796922 h 956310"/>
                <a:gd name="connsiteX8" fmla="*/ 0 w 7408445"/>
                <a:gd name="connsiteY8" fmla="*/ 159388 h 95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445" h="956310">
                  <a:moveTo>
                    <a:pt x="0" y="159388"/>
                  </a:moveTo>
                  <a:cubicBezTo>
                    <a:pt x="0" y="71360"/>
                    <a:pt x="71360" y="0"/>
                    <a:pt x="159388" y="0"/>
                  </a:cubicBezTo>
                  <a:lnTo>
                    <a:pt x="7249057" y="0"/>
                  </a:lnTo>
                  <a:cubicBezTo>
                    <a:pt x="7337085" y="0"/>
                    <a:pt x="7408445" y="71360"/>
                    <a:pt x="7408445" y="159388"/>
                  </a:cubicBezTo>
                  <a:lnTo>
                    <a:pt x="7408445" y="796922"/>
                  </a:lnTo>
                  <a:cubicBezTo>
                    <a:pt x="7408445" y="884950"/>
                    <a:pt x="7337085" y="956310"/>
                    <a:pt x="7249057" y="956310"/>
                  </a:cubicBezTo>
                  <a:lnTo>
                    <a:pt x="159388" y="956310"/>
                  </a:lnTo>
                  <a:cubicBezTo>
                    <a:pt x="71360" y="956310"/>
                    <a:pt x="0" y="884950"/>
                    <a:pt x="0" y="796922"/>
                  </a:cubicBezTo>
                  <a:lnTo>
                    <a:pt x="0" y="159388"/>
                  </a:lnTo>
                  <a:close/>
                </a:path>
              </a:pathLst>
            </a:custGeom>
            <a:solidFill>
              <a:srgbClr val="1A75B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8123" tIns="138123" rIns="138123" bIns="138123" numCol="1" spcCol="1270" anchor="ctr" anchorCtr="0">
              <a:noAutofit/>
            </a:bodyPr>
            <a:lstStyle/>
            <a:p>
              <a:pPr marL="0" lvl="0" indent="0" algn="l" defTabSz="1066800">
                <a:lnSpc>
                  <a:spcPct val="90000"/>
                </a:lnSpc>
                <a:spcBef>
                  <a:spcPct val="0"/>
                </a:spcBef>
                <a:spcAft>
                  <a:spcPct val="35000"/>
                </a:spcAft>
                <a:buNone/>
              </a:pPr>
              <a:r>
                <a:rPr lang="en-US" sz="2400" kern="1200" dirty="0"/>
                <a:t>Target dose: Up to 35% of DCI (usually lower for older patients)</a:t>
              </a:r>
            </a:p>
          </p:txBody>
        </p:sp>
        <p:sp>
          <p:nvSpPr>
            <p:cNvPr id="4" name="Freeform: Shape 3">
              <a:extLst>
                <a:ext uri="{FF2B5EF4-FFF2-40B4-BE49-F238E27FC236}">
                  <a16:creationId xmlns:a16="http://schemas.microsoft.com/office/drawing/2014/main" id="{D51B745C-B51B-124A-F58C-3F71B80E325F}"/>
                </a:ext>
              </a:extLst>
            </p:cNvPr>
            <p:cNvSpPr/>
            <p:nvPr/>
          </p:nvSpPr>
          <p:spPr>
            <a:xfrm>
              <a:off x="867777" y="4321656"/>
              <a:ext cx="7408445" cy="956310"/>
            </a:xfrm>
            <a:custGeom>
              <a:avLst/>
              <a:gdLst>
                <a:gd name="connsiteX0" fmla="*/ 0 w 7408445"/>
                <a:gd name="connsiteY0" fmla="*/ 159388 h 956310"/>
                <a:gd name="connsiteX1" fmla="*/ 159388 w 7408445"/>
                <a:gd name="connsiteY1" fmla="*/ 0 h 956310"/>
                <a:gd name="connsiteX2" fmla="*/ 7249057 w 7408445"/>
                <a:gd name="connsiteY2" fmla="*/ 0 h 956310"/>
                <a:gd name="connsiteX3" fmla="*/ 7408445 w 7408445"/>
                <a:gd name="connsiteY3" fmla="*/ 159388 h 956310"/>
                <a:gd name="connsiteX4" fmla="*/ 7408445 w 7408445"/>
                <a:gd name="connsiteY4" fmla="*/ 796922 h 956310"/>
                <a:gd name="connsiteX5" fmla="*/ 7249057 w 7408445"/>
                <a:gd name="connsiteY5" fmla="*/ 956310 h 956310"/>
                <a:gd name="connsiteX6" fmla="*/ 159388 w 7408445"/>
                <a:gd name="connsiteY6" fmla="*/ 956310 h 956310"/>
                <a:gd name="connsiteX7" fmla="*/ 0 w 7408445"/>
                <a:gd name="connsiteY7" fmla="*/ 796922 h 956310"/>
                <a:gd name="connsiteX8" fmla="*/ 0 w 7408445"/>
                <a:gd name="connsiteY8" fmla="*/ 159388 h 95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445" h="956310">
                  <a:moveTo>
                    <a:pt x="0" y="159388"/>
                  </a:moveTo>
                  <a:cubicBezTo>
                    <a:pt x="0" y="71360"/>
                    <a:pt x="71360" y="0"/>
                    <a:pt x="159388" y="0"/>
                  </a:cubicBezTo>
                  <a:lnTo>
                    <a:pt x="7249057" y="0"/>
                  </a:lnTo>
                  <a:cubicBezTo>
                    <a:pt x="7337085" y="0"/>
                    <a:pt x="7408445" y="71360"/>
                    <a:pt x="7408445" y="159388"/>
                  </a:cubicBezTo>
                  <a:lnTo>
                    <a:pt x="7408445" y="796922"/>
                  </a:lnTo>
                  <a:cubicBezTo>
                    <a:pt x="7408445" y="884950"/>
                    <a:pt x="7337085" y="956310"/>
                    <a:pt x="7249057" y="956310"/>
                  </a:cubicBezTo>
                  <a:lnTo>
                    <a:pt x="159388" y="956310"/>
                  </a:lnTo>
                  <a:cubicBezTo>
                    <a:pt x="71360" y="956310"/>
                    <a:pt x="0" y="884950"/>
                    <a:pt x="0" y="796922"/>
                  </a:cubicBezTo>
                  <a:lnTo>
                    <a:pt x="0" y="159388"/>
                  </a:lnTo>
                  <a:close/>
                </a:path>
              </a:pathLst>
            </a:custGeom>
            <a:solidFill>
              <a:srgbClr val="D3D9EC"/>
            </a:solidFill>
            <a:ln>
              <a:solidFill>
                <a:srgbClr val="D3D9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8123" tIns="138123" rIns="138123" bIns="138123"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Dosage Frequency: Divide into at least</a:t>
              </a:r>
              <a:r>
                <a:rPr lang="en-US" sz="2400" b="1" kern="1200" dirty="0">
                  <a:solidFill>
                    <a:schemeClr val="tx1"/>
                  </a:solidFill>
                </a:rPr>
                <a:t> </a:t>
              </a:r>
              <a:r>
                <a:rPr lang="en-US" sz="2400" kern="1200" dirty="0">
                  <a:solidFill>
                    <a:schemeClr val="tx1"/>
                  </a:solidFill>
                </a:rPr>
                <a:t>4 doses with meals/snacks   </a:t>
              </a:r>
            </a:p>
          </p:txBody>
        </p:sp>
      </p:grpSp>
      <p:sp>
        <p:nvSpPr>
          <p:cNvPr id="6" name="TextBox 5">
            <a:extLst>
              <a:ext uri="{FF2B5EF4-FFF2-40B4-BE49-F238E27FC236}">
                <a16:creationId xmlns:a16="http://schemas.microsoft.com/office/drawing/2014/main" id="{CFEE5460-6C82-1B6D-A2E4-6D71CF029F0A}"/>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spTree>
    <p:extLst>
      <p:ext uri="{BB962C8B-B14F-4D97-AF65-F5344CB8AC3E}">
        <p14:creationId xmlns:p14="http://schemas.microsoft.com/office/powerpoint/2010/main" val="360176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EE5460-6C82-1B6D-A2E4-6D71CF029F0A}"/>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grpSp>
        <p:nvGrpSpPr>
          <p:cNvPr id="3" name="Group 2">
            <a:extLst>
              <a:ext uri="{FF2B5EF4-FFF2-40B4-BE49-F238E27FC236}">
                <a16:creationId xmlns:a16="http://schemas.microsoft.com/office/drawing/2014/main" id="{666241D5-4765-4227-25FC-BFA8044451F9}"/>
              </a:ext>
            </a:extLst>
          </p:cNvPr>
          <p:cNvGrpSpPr/>
          <p:nvPr/>
        </p:nvGrpSpPr>
        <p:grpSpPr>
          <a:xfrm>
            <a:off x="913949" y="1220888"/>
            <a:ext cx="7316101" cy="3044710"/>
            <a:chOff x="1056845" y="1126767"/>
            <a:chExt cx="7030310" cy="3044710"/>
          </a:xfrm>
        </p:grpSpPr>
        <p:grpSp>
          <p:nvGrpSpPr>
            <p:cNvPr id="64" name="Group 63">
              <a:extLst>
                <a:ext uri="{FF2B5EF4-FFF2-40B4-BE49-F238E27FC236}">
                  <a16:creationId xmlns:a16="http://schemas.microsoft.com/office/drawing/2014/main" id="{031FDF31-78CA-938F-23F7-5FDCB0051CE7}"/>
                </a:ext>
              </a:extLst>
            </p:cNvPr>
            <p:cNvGrpSpPr/>
            <p:nvPr/>
          </p:nvGrpSpPr>
          <p:grpSpPr>
            <a:xfrm>
              <a:off x="2601488" y="1176186"/>
              <a:ext cx="5485665" cy="2992997"/>
              <a:chOff x="2276421" y="1182536"/>
              <a:chExt cx="5202428" cy="2992997"/>
            </a:xfrm>
            <a:solidFill>
              <a:srgbClr val="D3D9EC"/>
            </a:solidFill>
          </p:grpSpPr>
          <p:sp>
            <p:nvSpPr>
              <p:cNvPr id="56" name="Arrow: Chevron 55">
                <a:extLst>
                  <a:ext uri="{FF2B5EF4-FFF2-40B4-BE49-F238E27FC236}">
                    <a16:creationId xmlns:a16="http://schemas.microsoft.com/office/drawing/2014/main" id="{1A95C8C1-D6A4-4EC4-8D74-F9968ED6B1F3}"/>
                  </a:ext>
                </a:extLst>
              </p:cNvPr>
              <p:cNvSpPr/>
              <p:nvPr/>
            </p:nvSpPr>
            <p:spPr>
              <a:xfrm>
                <a:off x="2276421" y="1182536"/>
                <a:ext cx="5202428" cy="720347"/>
              </a:xfrm>
              <a:prstGeom prst="chevron">
                <a:avLst/>
              </a:prstGeom>
              <a:grp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rrow: Chevron 60">
                <a:extLst>
                  <a:ext uri="{FF2B5EF4-FFF2-40B4-BE49-F238E27FC236}">
                    <a16:creationId xmlns:a16="http://schemas.microsoft.com/office/drawing/2014/main" id="{4344234E-3133-01BB-5051-E899B47D4D40}"/>
                  </a:ext>
                </a:extLst>
              </p:cNvPr>
              <p:cNvSpPr/>
              <p:nvPr/>
            </p:nvSpPr>
            <p:spPr>
              <a:xfrm>
                <a:off x="2276421" y="1939810"/>
                <a:ext cx="5202428" cy="720347"/>
              </a:xfrm>
              <a:prstGeom prst="chevron">
                <a:avLst/>
              </a:prstGeom>
              <a:grp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Arrow: Chevron 61">
                <a:extLst>
                  <a:ext uri="{FF2B5EF4-FFF2-40B4-BE49-F238E27FC236}">
                    <a16:creationId xmlns:a16="http://schemas.microsoft.com/office/drawing/2014/main" id="{D2ECC4BF-524C-A1EC-3567-5DB0E7DFCE10}"/>
                  </a:ext>
                </a:extLst>
              </p:cNvPr>
              <p:cNvSpPr/>
              <p:nvPr/>
            </p:nvSpPr>
            <p:spPr>
              <a:xfrm>
                <a:off x="2276421" y="2695431"/>
                <a:ext cx="5202428" cy="720347"/>
              </a:xfrm>
              <a:prstGeom prst="chevron">
                <a:avLst/>
              </a:prstGeom>
              <a:grp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row: Chevron 62">
                <a:extLst>
                  <a:ext uri="{FF2B5EF4-FFF2-40B4-BE49-F238E27FC236}">
                    <a16:creationId xmlns:a16="http://schemas.microsoft.com/office/drawing/2014/main" id="{7847337F-87A0-AF54-AA07-2DEACCAF0F20}"/>
                  </a:ext>
                </a:extLst>
              </p:cNvPr>
              <p:cNvSpPr/>
              <p:nvPr/>
            </p:nvSpPr>
            <p:spPr>
              <a:xfrm>
                <a:off x="2276421" y="3455186"/>
                <a:ext cx="5202428" cy="720347"/>
              </a:xfrm>
              <a:prstGeom prst="chevron">
                <a:avLst/>
              </a:prstGeom>
              <a:grp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5592781D-6C66-D81C-70F7-E6DD848FC604}"/>
                </a:ext>
              </a:extLst>
            </p:cNvPr>
            <p:cNvGrpSpPr/>
            <p:nvPr/>
          </p:nvGrpSpPr>
          <p:grpSpPr>
            <a:xfrm>
              <a:off x="1056845" y="1173895"/>
              <a:ext cx="7030310" cy="2997582"/>
              <a:chOff x="731777" y="1180245"/>
              <a:chExt cx="7030310" cy="2997582"/>
            </a:xfrm>
          </p:grpSpPr>
          <p:sp>
            <p:nvSpPr>
              <p:cNvPr id="39" name="Straight Connector 38">
                <a:extLst>
                  <a:ext uri="{FF2B5EF4-FFF2-40B4-BE49-F238E27FC236}">
                    <a16:creationId xmlns:a16="http://schemas.microsoft.com/office/drawing/2014/main" id="{BE9754EE-1B2D-91EC-8323-40CCECFB7F0F}"/>
                  </a:ext>
                </a:extLst>
              </p:cNvPr>
              <p:cNvSpPr/>
              <p:nvPr/>
            </p:nvSpPr>
            <p:spPr>
              <a:xfrm>
                <a:off x="731777" y="4177189"/>
                <a:ext cx="7030310" cy="0"/>
              </a:xfrm>
              <a:prstGeom prst="line">
                <a:avLst/>
              </a:prstGeom>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8" name="Rectangle: Diagonal Corners Rounded 37">
                <a:extLst>
                  <a:ext uri="{FF2B5EF4-FFF2-40B4-BE49-F238E27FC236}">
                    <a16:creationId xmlns:a16="http://schemas.microsoft.com/office/drawing/2014/main" id="{E8064092-D64F-3D74-8953-92992421BF32}"/>
                  </a:ext>
                </a:extLst>
              </p:cNvPr>
              <p:cNvSpPr/>
              <p:nvPr/>
            </p:nvSpPr>
            <p:spPr>
              <a:xfrm>
                <a:off x="731777" y="1180245"/>
                <a:ext cx="7030310" cy="2997582"/>
              </a:xfrm>
              <a:prstGeom prst="round2DiagRect">
                <a:avLst/>
              </a:prstGeom>
              <a:noFill/>
              <a:ln w="12700">
                <a:noFill/>
              </a:ln>
            </p:spPr>
            <p:txBody>
              <a:bodyPr/>
              <a:lstStyle/>
              <a:p>
                <a:endParaRPr lang="en-US" dirty="0"/>
              </a:p>
            </p:txBody>
          </p:sp>
          <p:sp>
            <p:nvSpPr>
              <p:cNvPr id="40" name="Straight Connector 39">
                <a:extLst>
                  <a:ext uri="{FF2B5EF4-FFF2-40B4-BE49-F238E27FC236}">
                    <a16:creationId xmlns:a16="http://schemas.microsoft.com/office/drawing/2014/main" id="{9247FD8A-E887-B666-292A-924D96A1B1D5}"/>
                  </a:ext>
                </a:extLst>
              </p:cNvPr>
              <p:cNvSpPr/>
              <p:nvPr/>
            </p:nvSpPr>
            <p:spPr>
              <a:xfrm>
                <a:off x="731777" y="3419087"/>
                <a:ext cx="7030310" cy="0"/>
              </a:xfrm>
              <a:prstGeom prst="line">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1" name="Straight Connector 40">
                <a:extLst>
                  <a:ext uri="{FF2B5EF4-FFF2-40B4-BE49-F238E27FC236}">
                    <a16:creationId xmlns:a16="http://schemas.microsoft.com/office/drawing/2014/main" id="{7C5CF08B-1081-DD26-BCD5-7BB385ACF295}"/>
                  </a:ext>
                </a:extLst>
              </p:cNvPr>
              <p:cNvSpPr/>
              <p:nvPr/>
            </p:nvSpPr>
            <p:spPr>
              <a:xfrm>
                <a:off x="731777" y="2660985"/>
                <a:ext cx="7030310" cy="0"/>
              </a:xfrm>
              <a:prstGeom prst="line">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2" name="Straight Connector 41">
                <a:extLst>
                  <a:ext uri="{FF2B5EF4-FFF2-40B4-BE49-F238E27FC236}">
                    <a16:creationId xmlns:a16="http://schemas.microsoft.com/office/drawing/2014/main" id="{B5B241DB-0274-22FC-94E3-6D7D18AF47D0}"/>
                  </a:ext>
                </a:extLst>
              </p:cNvPr>
              <p:cNvSpPr/>
              <p:nvPr/>
            </p:nvSpPr>
            <p:spPr>
              <a:xfrm>
                <a:off x="731777" y="1902884"/>
                <a:ext cx="7030310" cy="0"/>
              </a:xfrm>
              <a:prstGeom prst="line">
                <a:avLst/>
              </a:prstGeom>
              <a:ln>
                <a:no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3" name="Rectangle 42">
                <a:extLst>
                  <a:ext uri="{FF2B5EF4-FFF2-40B4-BE49-F238E27FC236}">
                    <a16:creationId xmlns:a16="http://schemas.microsoft.com/office/drawing/2014/main" id="{E4C8C0B4-3F93-5551-AD19-6AD98C9B5D36}"/>
                  </a:ext>
                </a:extLst>
              </p:cNvPr>
              <p:cNvSpPr/>
              <p:nvPr/>
            </p:nvSpPr>
            <p:spPr>
              <a:xfrm>
                <a:off x="2559657" y="1180882"/>
                <a:ext cx="5202429" cy="722001"/>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4" name="Freeform: Shape 43">
                <a:extLst>
                  <a:ext uri="{FF2B5EF4-FFF2-40B4-BE49-F238E27FC236}">
                    <a16:creationId xmlns:a16="http://schemas.microsoft.com/office/drawing/2014/main" id="{72707D02-88A2-BD21-831C-62F0C5192701}"/>
                  </a:ext>
                </a:extLst>
              </p:cNvPr>
              <p:cNvSpPr/>
              <p:nvPr/>
            </p:nvSpPr>
            <p:spPr>
              <a:xfrm>
                <a:off x="731777" y="1180882"/>
                <a:ext cx="1827880" cy="722001"/>
              </a:xfrm>
              <a:custGeom>
                <a:avLst/>
                <a:gdLst>
                  <a:gd name="connsiteX0" fmla="*/ 0 w 1827880"/>
                  <a:gd name="connsiteY0" fmla="*/ 0 h 722001"/>
                  <a:gd name="connsiteX1" fmla="*/ 1466880 w 1827880"/>
                  <a:gd name="connsiteY1" fmla="*/ 0 h 722001"/>
                  <a:gd name="connsiteX2" fmla="*/ 1827880 w 1827880"/>
                  <a:gd name="connsiteY2" fmla="*/ 361001 h 722001"/>
                  <a:gd name="connsiteX3" fmla="*/ 1466880 w 1827880"/>
                  <a:gd name="connsiteY3" fmla="*/ 722001 h 722001"/>
                  <a:gd name="connsiteX4" fmla="*/ 0 w 1827880"/>
                  <a:gd name="connsiteY4" fmla="*/ 722001 h 722001"/>
                  <a:gd name="connsiteX5" fmla="*/ 0 w 1827880"/>
                  <a:gd name="connsiteY5" fmla="*/ 0 h 7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80" h="722001">
                    <a:moveTo>
                      <a:pt x="0" y="0"/>
                    </a:moveTo>
                    <a:lnTo>
                      <a:pt x="1466880" y="0"/>
                    </a:lnTo>
                    <a:lnTo>
                      <a:pt x="1827880" y="361001"/>
                    </a:lnTo>
                    <a:lnTo>
                      <a:pt x="1466880" y="722001"/>
                    </a:lnTo>
                    <a:lnTo>
                      <a:pt x="0" y="722001"/>
                    </a:lnTo>
                    <a:lnTo>
                      <a:pt x="0" y="0"/>
                    </a:lnTo>
                    <a:close/>
                  </a:path>
                </a:pathLst>
              </a:custGeom>
              <a:solidFill>
                <a:srgbClr val="1A75BC"/>
              </a:solidFill>
              <a:ln>
                <a:noFill/>
              </a:ln>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0480" tIns="30480" rIns="210980" bIns="30480" numCol="1" spcCol="1270" anchor="ctr" anchorCtr="0">
                <a:noAutofit/>
              </a:bodyPr>
              <a:lstStyle/>
              <a:p>
                <a:pPr marL="0" lvl="0" indent="0" algn="ctr" defTabSz="711200">
                  <a:lnSpc>
                    <a:spcPct val="90000"/>
                  </a:lnSpc>
                  <a:spcBef>
                    <a:spcPct val="0"/>
                  </a:spcBef>
                  <a:spcAft>
                    <a:spcPct val="35000"/>
                  </a:spcAft>
                  <a:buNone/>
                </a:pPr>
                <a:r>
                  <a:rPr lang="en-US" sz="2000" kern="1200" dirty="0"/>
                  <a:t>New patients</a:t>
                </a:r>
              </a:p>
            </p:txBody>
          </p:sp>
          <p:sp>
            <p:nvSpPr>
              <p:cNvPr id="45" name="Rectangle 44">
                <a:extLst>
                  <a:ext uri="{FF2B5EF4-FFF2-40B4-BE49-F238E27FC236}">
                    <a16:creationId xmlns:a16="http://schemas.microsoft.com/office/drawing/2014/main" id="{92209AEB-14EC-0E3F-6404-1FCAA1493618}"/>
                  </a:ext>
                </a:extLst>
              </p:cNvPr>
              <p:cNvSpPr/>
              <p:nvPr/>
            </p:nvSpPr>
            <p:spPr>
              <a:xfrm>
                <a:off x="2559657" y="1938984"/>
                <a:ext cx="5202429" cy="722001"/>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6" name="Freeform: Shape 45">
                <a:extLst>
                  <a:ext uri="{FF2B5EF4-FFF2-40B4-BE49-F238E27FC236}">
                    <a16:creationId xmlns:a16="http://schemas.microsoft.com/office/drawing/2014/main" id="{F106BF6B-4159-20EB-8097-B9685230F41C}"/>
                  </a:ext>
                </a:extLst>
              </p:cNvPr>
              <p:cNvSpPr/>
              <p:nvPr/>
            </p:nvSpPr>
            <p:spPr>
              <a:xfrm>
                <a:off x="731777" y="1938984"/>
                <a:ext cx="1827880" cy="722001"/>
              </a:xfrm>
              <a:custGeom>
                <a:avLst/>
                <a:gdLst>
                  <a:gd name="connsiteX0" fmla="*/ 0 w 1827880"/>
                  <a:gd name="connsiteY0" fmla="*/ 0 h 722001"/>
                  <a:gd name="connsiteX1" fmla="*/ 1466880 w 1827880"/>
                  <a:gd name="connsiteY1" fmla="*/ 0 h 722001"/>
                  <a:gd name="connsiteX2" fmla="*/ 1827880 w 1827880"/>
                  <a:gd name="connsiteY2" fmla="*/ 361001 h 722001"/>
                  <a:gd name="connsiteX3" fmla="*/ 1466880 w 1827880"/>
                  <a:gd name="connsiteY3" fmla="*/ 722001 h 722001"/>
                  <a:gd name="connsiteX4" fmla="*/ 0 w 1827880"/>
                  <a:gd name="connsiteY4" fmla="*/ 722001 h 722001"/>
                  <a:gd name="connsiteX5" fmla="*/ 0 w 1827880"/>
                  <a:gd name="connsiteY5" fmla="*/ 0 h 7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80" h="722001">
                    <a:moveTo>
                      <a:pt x="0" y="0"/>
                    </a:moveTo>
                    <a:lnTo>
                      <a:pt x="1466880" y="0"/>
                    </a:lnTo>
                    <a:lnTo>
                      <a:pt x="1827880" y="361001"/>
                    </a:lnTo>
                    <a:lnTo>
                      <a:pt x="1466880" y="722001"/>
                    </a:lnTo>
                    <a:lnTo>
                      <a:pt x="0" y="722001"/>
                    </a:lnTo>
                    <a:lnTo>
                      <a:pt x="0" y="0"/>
                    </a:lnTo>
                    <a:close/>
                  </a:path>
                </a:pathLst>
              </a:custGeom>
              <a:solidFill>
                <a:srgbClr val="1A75BC"/>
              </a:solidFill>
              <a:ln>
                <a:noFill/>
              </a:ln>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0480" tIns="30480" rIns="210980" bIns="30480" numCol="1" spcCol="1270" anchor="ctr" anchorCtr="0">
                <a:noAutofit/>
              </a:bodyPr>
              <a:lstStyle/>
              <a:p>
                <a:pPr marL="0" lvl="0" indent="0" algn="ctr" defTabSz="711200">
                  <a:lnSpc>
                    <a:spcPct val="90000"/>
                  </a:lnSpc>
                  <a:spcBef>
                    <a:spcPct val="0"/>
                  </a:spcBef>
                  <a:spcAft>
                    <a:spcPct val="35000"/>
                  </a:spcAft>
                  <a:buNone/>
                </a:pPr>
                <a:r>
                  <a:rPr lang="en-US" sz="2000" kern="1200" dirty="0"/>
                  <a:t>Switching from MCT</a:t>
                </a:r>
              </a:p>
            </p:txBody>
          </p:sp>
          <p:sp>
            <p:nvSpPr>
              <p:cNvPr id="47" name="Rectangle 46">
                <a:extLst>
                  <a:ext uri="{FF2B5EF4-FFF2-40B4-BE49-F238E27FC236}">
                    <a16:creationId xmlns:a16="http://schemas.microsoft.com/office/drawing/2014/main" id="{E58CE0E6-36EB-1E62-C473-F9898506A542}"/>
                  </a:ext>
                </a:extLst>
              </p:cNvPr>
              <p:cNvSpPr/>
              <p:nvPr/>
            </p:nvSpPr>
            <p:spPr>
              <a:xfrm>
                <a:off x="2559657" y="2697086"/>
                <a:ext cx="5202429" cy="722001"/>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8" name="Freeform: Shape 47">
                <a:extLst>
                  <a:ext uri="{FF2B5EF4-FFF2-40B4-BE49-F238E27FC236}">
                    <a16:creationId xmlns:a16="http://schemas.microsoft.com/office/drawing/2014/main" id="{DEA341B9-7E54-4CE5-B14E-838C6D9385ED}"/>
                  </a:ext>
                </a:extLst>
              </p:cNvPr>
              <p:cNvSpPr/>
              <p:nvPr/>
            </p:nvSpPr>
            <p:spPr>
              <a:xfrm>
                <a:off x="731777" y="2697086"/>
                <a:ext cx="1827880" cy="722001"/>
              </a:xfrm>
              <a:custGeom>
                <a:avLst/>
                <a:gdLst>
                  <a:gd name="connsiteX0" fmla="*/ 0 w 1827880"/>
                  <a:gd name="connsiteY0" fmla="*/ 0 h 722001"/>
                  <a:gd name="connsiteX1" fmla="*/ 1466880 w 1827880"/>
                  <a:gd name="connsiteY1" fmla="*/ 0 h 722001"/>
                  <a:gd name="connsiteX2" fmla="*/ 1827880 w 1827880"/>
                  <a:gd name="connsiteY2" fmla="*/ 361001 h 722001"/>
                  <a:gd name="connsiteX3" fmla="*/ 1466880 w 1827880"/>
                  <a:gd name="connsiteY3" fmla="*/ 722001 h 722001"/>
                  <a:gd name="connsiteX4" fmla="*/ 0 w 1827880"/>
                  <a:gd name="connsiteY4" fmla="*/ 722001 h 722001"/>
                  <a:gd name="connsiteX5" fmla="*/ 0 w 1827880"/>
                  <a:gd name="connsiteY5" fmla="*/ 0 h 7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80" h="722001">
                    <a:moveTo>
                      <a:pt x="0" y="0"/>
                    </a:moveTo>
                    <a:lnTo>
                      <a:pt x="1466880" y="0"/>
                    </a:lnTo>
                    <a:lnTo>
                      <a:pt x="1827880" y="361001"/>
                    </a:lnTo>
                    <a:lnTo>
                      <a:pt x="1466880" y="722001"/>
                    </a:lnTo>
                    <a:lnTo>
                      <a:pt x="0" y="722001"/>
                    </a:lnTo>
                    <a:lnTo>
                      <a:pt x="0" y="0"/>
                    </a:lnTo>
                    <a:close/>
                  </a:path>
                </a:pathLst>
              </a:custGeom>
              <a:solidFill>
                <a:srgbClr val="1A75BC"/>
              </a:solidFill>
              <a:ln>
                <a:noFill/>
              </a:ln>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0480" tIns="30480" rIns="210980" bIns="30480" numCol="1" spcCol="1270" anchor="ctr" anchorCtr="0">
                <a:noAutofit/>
              </a:bodyPr>
              <a:lstStyle/>
              <a:p>
                <a:pPr marL="0" lvl="0" indent="0" algn="ctr" defTabSz="711200">
                  <a:lnSpc>
                    <a:spcPct val="90000"/>
                  </a:lnSpc>
                  <a:spcBef>
                    <a:spcPct val="0"/>
                  </a:spcBef>
                  <a:spcAft>
                    <a:spcPct val="35000"/>
                  </a:spcAft>
                  <a:buNone/>
                </a:pPr>
                <a:r>
                  <a:rPr lang="en-US" sz="2000" kern="1200" dirty="0"/>
                  <a:t>Tolerability</a:t>
                </a:r>
              </a:p>
            </p:txBody>
          </p:sp>
          <p:sp>
            <p:nvSpPr>
              <p:cNvPr id="49" name="Rectangle 48">
                <a:extLst>
                  <a:ext uri="{FF2B5EF4-FFF2-40B4-BE49-F238E27FC236}">
                    <a16:creationId xmlns:a16="http://schemas.microsoft.com/office/drawing/2014/main" id="{5132FD29-41F2-69AA-4E3A-42336C3648DC}"/>
                  </a:ext>
                </a:extLst>
              </p:cNvPr>
              <p:cNvSpPr/>
              <p:nvPr/>
            </p:nvSpPr>
            <p:spPr>
              <a:xfrm>
                <a:off x="2559657" y="3455187"/>
                <a:ext cx="5202429" cy="722001"/>
              </a:xfrm>
              <a:prstGeom prst="rect">
                <a:avLst/>
              </a:pr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50" name="Freeform: Shape 49">
                <a:extLst>
                  <a:ext uri="{FF2B5EF4-FFF2-40B4-BE49-F238E27FC236}">
                    <a16:creationId xmlns:a16="http://schemas.microsoft.com/office/drawing/2014/main" id="{1671E7D8-8907-A3D8-3191-C27F554E84F2}"/>
                  </a:ext>
                </a:extLst>
              </p:cNvPr>
              <p:cNvSpPr/>
              <p:nvPr/>
            </p:nvSpPr>
            <p:spPr>
              <a:xfrm>
                <a:off x="731777" y="3455187"/>
                <a:ext cx="1827880" cy="722001"/>
              </a:xfrm>
              <a:custGeom>
                <a:avLst/>
                <a:gdLst>
                  <a:gd name="connsiteX0" fmla="*/ 0 w 1827880"/>
                  <a:gd name="connsiteY0" fmla="*/ 0 h 722001"/>
                  <a:gd name="connsiteX1" fmla="*/ 1466880 w 1827880"/>
                  <a:gd name="connsiteY1" fmla="*/ 0 h 722001"/>
                  <a:gd name="connsiteX2" fmla="*/ 1827880 w 1827880"/>
                  <a:gd name="connsiteY2" fmla="*/ 361001 h 722001"/>
                  <a:gd name="connsiteX3" fmla="*/ 1466880 w 1827880"/>
                  <a:gd name="connsiteY3" fmla="*/ 722001 h 722001"/>
                  <a:gd name="connsiteX4" fmla="*/ 0 w 1827880"/>
                  <a:gd name="connsiteY4" fmla="*/ 722001 h 722001"/>
                  <a:gd name="connsiteX5" fmla="*/ 0 w 1827880"/>
                  <a:gd name="connsiteY5" fmla="*/ 0 h 7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80" h="722001">
                    <a:moveTo>
                      <a:pt x="0" y="0"/>
                    </a:moveTo>
                    <a:lnTo>
                      <a:pt x="1466880" y="0"/>
                    </a:lnTo>
                    <a:lnTo>
                      <a:pt x="1827880" y="361001"/>
                    </a:lnTo>
                    <a:lnTo>
                      <a:pt x="1466880" y="722001"/>
                    </a:lnTo>
                    <a:lnTo>
                      <a:pt x="0" y="722001"/>
                    </a:lnTo>
                    <a:lnTo>
                      <a:pt x="0" y="0"/>
                    </a:lnTo>
                    <a:close/>
                  </a:path>
                </a:pathLst>
              </a:custGeom>
              <a:solidFill>
                <a:srgbClr val="1A75BC"/>
              </a:solidFill>
              <a:ln>
                <a:noFill/>
              </a:ln>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0480" tIns="30480" rIns="210980" bIns="30480" numCol="1" spcCol="1270" anchor="ctr" anchorCtr="0">
                <a:noAutofit/>
              </a:bodyPr>
              <a:lstStyle/>
              <a:p>
                <a:pPr marL="0" lvl="0" indent="0" algn="ctr" defTabSz="711200">
                  <a:lnSpc>
                    <a:spcPct val="90000"/>
                  </a:lnSpc>
                  <a:spcBef>
                    <a:spcPct val="0"/>
                  </a:spcBef>
                  <a:spcAft>
                    <a:spcPct val="35000"/>
                  </a:spcAft>
                  <a:buNone/>
                </a:pPr>
                <a:r>
                  <a:rPr lang="en-US" sz="2000" kern="1200" dirty="0"/>
                  <a:t>Maximum dose</a:t>
                </a:r>
              </a:p>
            </p:txBody>
          </p:sp>
        </p:grpSp>
        <p:grpSp>
          <p:nvGrpSpPr>
            <p:cNvPr id="69" name="Group 68">
              <a:extLst>
                <a:ext uri="{FF2B5EF4-FFF2-40B4-BE49-F238E27FC236}">
                  <a16:creationId xmlns:a16="http://schemas.microsoft.com/office/drawing/2014/main" id="{42282D74-3F8E-BF76-8650-15FA3EFD0288}"/>
                </a:ext>
              </a:extLst>
            </p:cNvPr>
            <p:cNvGrpSpPr/>
            <p:nvPr/>
          </p:nvGrpSpPr>
          <p:grpSpPr>
            <a:xfrm>
              <a:off x="3036517" y="1126767"/>
              <a:ext cx="4775201" cy="3005668"/>
              <a:chOff x="2711449" y="1133117"/>
              <a:chExt cx="4191001" cy="3005668"/>
            </a:xfrm>
          </p:grpSpPr>
          <p:sp>
            <p:nvSpPr>
              <p:cNvPr id="7" name="TextBox 6">
                <a:extLst>
                  <a:ext uri="{FF2B5EF4-FFF2-40B4-BE49-F238E27FC236}">
                    <a16:creationId xmlns:a16="http://schemas.microsoft.com/office/drawing/2014/main" id="{9E02F910-977C-3556-6524-05E8E6C08E5B}"/>
                  </a:ext>
                </a:extLst>
              </p:cNvPr>
              <p:cNvSpPr txBox="1"/>
              <p:nvPr/>
            </p:nvSpPr>
            <p:spPr>
              <a:xfrm>
                <a:off x="2711449" y="1978553"/>
                <a:ext cx="4191001" cy="646331"/>
              </a:xfrm>
              <a:prstGeom prst="rect">
                <a:avLst/>
              </a:prstGeom>
              <a:noFill/>
            </p:spPr>
            <p:txBody>
              <a:bodyPr wrap="square" rtlCol="0">
                <a:spAutoFit/>
              </a:bodyPr>
              <a:lstStyle/>
              <a:p>
                <a:r>
                  <a:rPr lang="en-US" dirty="0"/>
                  <a:t>Begin at last tolerated MCT dose, increase by 5% DCI every 2</a:t>
                </a:r>
                <a:r>
                  <a:rPr lang="en-US" sz="1800" dirty="0"/>
                  <a:t>–</a:t>
                </a:r>
                <a:r>
                  <a:rPr lang="en-US" dirty="0"/>
                  <a:t>3 d</a:t>
                </a:r>
              </a:p>
            </p:txBody>
          </p:sp>
          <p:sp>
            <p:nvSpPr>
              <p:cNvPr id="66" name="TextBox 65">
                <a:extLst>
                  <a:ext uri="{FF2B5EF4-FFF2-40B4-BE49-F238E27FC236}">
                    <a16:creationId xmlns:a16="http://schemas.microsoft.com/office/drawing/2014/main" id="{5E4E5216-3808-39D0-B87D-A283A845E1A2}"/>
                  </a:ext>
                </a:extLst>
              </p:cNvPr>
              <p:cNvSpPr txBox="1"/>
              <p:nvPr/>
            </p:nvSpPr>
            <p:spPr>
              <a:xfrm>
                <a:off x="2711449" y="2678746"/>
                <a:ext cx="4191001" cy="830997"/>
              </a:xfrm>
              <a:prstGeom prst="rect">
                <a:avLst/>
              </a:prstGeom>
              <a:noFill/>
            </p:spPr>
            <p:txBody>
              <a:bodyPr wrap="square" rtlCol="0">
                <a:spAutoFit/>
              </a:bodyPr>
              <a:lstStyle/>
              <a:p>
                <a:pPr defTabSz="914400">
                  <a:defRPr/>
                </a:pPr>
                <a:r>
                  <a:rPr lang="en-US" sz="1600" dirty="0"/>
                  <a:t>Use smaller, frequent doses if needed; adjust for GI symptoms</a:t>
                </a:r>
              </a:p>
              <a:p>
                <a:pPr defTabSz="914400">
                  <a:defRPr/>
                </a:pPr>
                <a:r>
                  <a:rPr lang="en-US" sz="1600" dirty="0"/>
                  <a:t>Four doses are recommended, but sometimes more</a:t>
                </a:r>
              </a:p>
            </p:txBody>
          </p:sp>
          <p:sp>
            <p:nvSpPr>
              <p:cNvPr id="67" name="TextBox 66">
                <a:extLst>
                  <a:ext uri="{FF2B5EF4-FFF2-40B4-BE49-F238E27FC236}">
                    <a16:creationId xmlns:a16="http://schemas.microsoft.com/office/drawing/2014/main" id="{9AE06D46-D0F4-5842-DC5A-D6D788BA61D7}"/>
                  </a:ext>
                </a:extLst>
              </p:cNvPr>
              <p:cNvSpPr txBox="1"/>
              <p:nvPr/>
            </p:nvSpPr>
            <p:spPr>
              <a:xfrm>
                <a:off x="2711449" y="3492454"/>
                <a:ext cx="41910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 at the highest tolerated dose if goal DCI (35%) is not achieved   </a:t>
                </a:r>
              </a:p>
            </p:txBody>
          </p:sp>
          <p:sp>
            <p:nvSpPr>
              <p:cNvPr id="68" name="TextBox 67">
                <a:extLst>
                  <a:ext uri="{FF2B5EF4-FFF2-40B4-BE49-F238E27FC236}">
                    <a16:creationId xmlns:a16="http://schemas.microsoft.com/office/drawing/2014/main" id="{8EF1A36D-259C-2B25-A1BA-B041C7EF87F4}"/>
                  </a:ext>
                </a:extLst>
              </p:cNvPr>
              <p:cNvSpPr txBox="1"/>
              <p:nvPr/>
            </p:nvSpPr>
            <p:spPr>
              <a:xfrm>
                <a:off x="2711449" y="1133117"/>
                <a:ext cx="4191001" cy="830997"/>
              </a:xfrm>
              <a:prstGeom prst="rect">
                <a:avLst/>
              </a:prstGeom>
              <a:noFill/>
            </p:spPr>
            <p:txBody>
              <a:bodyPr wrap="square" rtlCol="0">
                <a:spAutoFit/>
              </a:bodyPr>
              <a:lstStyle/>
              <a:p>
                <a:pPr defTabSz="914400">
                  <a:defRPr/>
                </a:pPr>
                <a:r>
                  <a:rPr lang="en-US" sz="1600" dirty="0"/>
                  <a:t>Start at 10% DCI</a:t>
                </a:r>
              </a:p>
              <a:p>
                <a:pPr defTabSz="914400">
                  <a:defRPr/>
                </a:pPr>
                <a:r>
                  <a:rPr lang="en-US" sz="1600" dirty="0"/>
                  <a:t>Increase to a goal of up to 35% over 2–3 wks</a:t>
                </a:r>
              </a:p>
              <a:p>
                <a:pPr defTabSz="914400">
                  <a:defRPr/>
                </a:pPr>
                <a:r>
                  <a:rPr lang="en-US" sz="1600" dirty="0"/>
                  <a:t>D</a:t>
                </a:r>
                <a:r>
                  <a:rPr lang="en-US" sz="1600" dirty="0">
                    <a:effectLst/>
                  </a:rPr>
                  <a:t>ose is increased by 5% every 2</a:t>
                </a:r>
                <a:r>
                  <a:rPr lang="en-US" sz="1600" dirty="0"/>
                  <a:t>–</a:t>
                </a:r>
                <a:r>
                  <a:rPr lang="en-US" sz="1600" dirty="0">
                    <a:effectLst/>
                  </a:rPr>
                  <a:t>3 d</a:t>
                </a:r>
                <a:endParaRPr lang="en-US" sz="1600" dirty="0"/>
              </a:p>
            </p:txBody>
          </p:sp>
        </p:grpSp>
      </p:grpSp>
      <p:sp>
        <p:nvSpPr>
          <p:cNvPr id="4" name="Title 1">
            <a:extLst>
              <a:ext uri="{FF2B5EF4-FFF2-40B4-BE49-F238E27FC236}">
                <a16:creationId xmlns:a16="http://schemas.microsoft.com/office/drawing/2014/main" id="{E675A874-4D0B-455D-474F-1E6723B9BB2A}"/>
              </a:ext>
            </a:extLst>
          </p:cNvPr>
          <p:cNvSpPr txBox="1">
            <a:spLocks/>
          </p:cNvSpPr>
          <p:nvPr/>
        </p:nvSpPr>
        <p:spPr>
          <a:xfrm>
            <a:off x="628650" y="98917"/>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Initiation and Titration of Triheptanoin</a:t>
            </a:r>
            <a:endParaRPr lang="en-US" baseline="30000" dirty="0"/>
          </a:p>
        </p:txBody>
      </p:sp>
    </p:spTree>
    <p:extLst>
      <p:ext uri="{BB962C8B-B14F-4D97-AF65-F5344CB8AC3E}">
        <p14:creationId xmlns:p14="http://schemas.microsoft.com/office/powerpoint/2010/main" val="3708616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F1A005C-9814-B795-999C-BE6BD0F47A2D}"/>
              </a:ext>
            </a:extLst>
          </p:cNvPr>
          <p:cNvGraphicFramePr>
            <a:graphicFrameLocks noGrp="1"/>
          </p:cNvGraphicFramePr>
          <p:nvPr>
            <p:ph idx="1"/>
            <p:extLst>
              <p:ext uri="{D42A27DB-BD31-4B8C-83A1-F6EECF244321}">
                <p14:modId xmlns:p14="http://schemas.microsoft.com/office/powerpoint/2010/main" val="2467151737"/>
              </p:ext>
            </p:extLst>
          </p:nvPr>
        </p:nvGraphicFramePr>
        <p:xfrm>
          <a:off x="628650" y="98101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85FF800-AB19-62C9-9BBA-B4F4855D8DF1}"/>
              </a:ext>
            </a:extLst>
          </p:cNvPr>
          <p:cNvSpPr txBox="1">
            <a:spLocks/>
          </p:cNvSpPr>
          <p:nvPr/>
        </p:nvSpPr>
        <p:spPr>
          <a:xfrm>
            <a:off x="628650" y="98917"/>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Administration Considerations</a:t>
            </a:r>
            <a:endParaRPr lang="en-US" baseline="30000" dirty="0"/>
          </a:p>
        </p:txBody>
      </p:sp>
      <p:sp>
        <p:nvSpPr>
          <p:cNvPr id="6" name="TextBox 5">
            <a:extLst>
              <a:ext uri="{FF2B5EF4-FFF2-40B4-BE49-F238E27FC236}">
                <a16:creationId xmlns:a16="http://schemas.microsoft.com/office/drawing/2014/main" id="{5461E47E-8E84-1A33-3C66-23BF37D0F4AF}"/>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sp>
        <p:nvSpPr>
          <p:cNvPr id="3" name="TextBox 2">
            <a:extLst>
              <a:ext uri="{FF2B5EF4-FFF2-40B4-BE49-F238E27FC236}">
                <a16:creationId xmlns:a16="http://schemas.microsoft.com/office/drawing/2014/main" id="{EE83D119-2E54-427B-E74A-2A4B682B6AA7}"/>
              </a:ext>
            </a:extLst>
          </p:cNvPr>
          <p:cNvSpPr txBox="1"/>
          <p:nvPr/>
        </p:nvSpPr>
        <p:spPr>
          <a:xfrm>
            <a:off x="628650" y="4216298"/>
            <a:ext cx="7642514" cy="307777"/>
          </a:xfrm>
          <a:prstGeom prst="rect">
            <a:avLst/>
          </a:prstGeom>
          <a:noFill/>
        </p:spPr>
        <p:txBody>
          <a:bodyPr wrap="square" rtlCol="0">
            <a:spAutoFit/>
          </a:bodyPr>
          <a:lstStyle/>
          <a:p>
            <a:r>
              <a:rPr lang="en-US" sz="1400" dirty="0"/>
              <a:t>*Low-fat products rather than fat-free may be appropriate for some patients with LC-FAOD</a:t>
            </a:r>
          </a:p>
        </p:txBody>
      </p:sp>
    </p:spTree>
    <p:extLst>
      <p:ext uri="{BB962C8B-B14F-4D97-AF65-F5344CB8AC3E}">
        <p14:creationId xmlns:p14="http://schemas.microsoft.com/office/powerpoint/2010/main" val="344511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5789193-E81C-D958-89BF-34F22817028A}"/>
              </a:ext>
            </a:extLst>
          </p:cNvPr>
          <p:cNvGraphicFramePr>
            <a:graphicFrameLocks noGrp="1"/>
          </p:cNvGraphicFramePr>
          <p:nvPr>
            <p:ph idx="1"/>
            <p:extLst>
              <p:ext uri="{D42A27DB-BD31-4B8C-83A1-F6EECF244321}">
                <p14:modId xmlns:p14="http://schemas.microsoft.com/office/powerpoint/2010/main" val="557719838"/>
              </p:ext>
            </p:extLst>
          </p:nvPr>
        </p:nvGraphicFramePr>
        <p:xfrm>
          <a:off x="755650" y="1164016"/>
          <a:ext cx="7632700" cy="311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AD5B188-CE6E-FF4B-57A0-F661BA7B6563}"/>
              </a:ext>
            </a:extLst>
          </p:cNvPr>
          <p:cNvSpPr txBox="1"/>
          <p:nvPr/>
        </p:nvSpPr>
        <p:spPr>
          <a:xfrm>
            <a:off x="3114459" y="4530749"/>
            <a:ext cx="5967663" cy="230832"/>
          </a:xfrm>
          <a:prstGeom prst="rect">
            <a:avLst/>
          </a:prstGeom>
          <a:noFill/>
        </p:spPr>
        <p:txBody>
          <a:bodyPr wrap="square" rtlCol="0">
            <a:spAutoFit/>
          </a:bodyPr>
          <a:lstStyle/>
          <a:p>
            <a:pPr algn="just"/>
            <a:r>
              <a:rPr lang="en-US" sz="900" dirty="0"/>
              <a:t>DeLany JP, et al. </a:t>
            </a:r>
            <a:r>
              <a:rPr lang="en-US" sz="900" i="1" dirty="0"/>
              <a:t>Mol Genet Metab</a:t>
            </a:r>
            <a:r>
              <a:rPr lang="en-US" sz="900" dirty="0"/>
              <a:t>. 2023;138(3):107519.</a:t>
            </a:r>
          </a:p>
        </p:txBody>
      </p:sp>
      <p:sp>
        <p:nvSpPr>
          <p:cNvPr id="10" name="Title 1">
            <a:extLst>
              <a:ext uri="{FF2B5EF4-FFF2-40B4-BE49-F238E27FC236}">
                <a16:creationId xmlns:a16="http://schemas.microsoft.com/office/drawing/2014/main" id="{EC7303E0-0093-1D06-F549-B7D8D244FC0D}"/>
              </a:ext>
            </a:extLst>
          </p:cNvPr>
          <p:cNvSpPr>
            <a:spLocks noGrp="1"/>
          </p:cNvSpPr>
          <p:nvPr>
            <p:ph type="title"/>
          </p:nvPr>
        </p:nvSpPr>
        <p:spPr>
          <a:xfrm>
            <a:off x="628650" y="178432"/>
            <a:ext cx="7886700" cy="994172"/>
          </a:xfrm>
        </p:spPr>
        <p:txBody>
          <a:bodyPr>
            <a:normAutofit fontScale="90000"/>
          </a:bodyPr>
          <a:lstStyle/>
          <a:p>
            <a:r>
              <a:rPr lang="en-US" dirty="0"/>
              <a:t>Metabolic Requirements and Nutritional Planning</a:t>
            </a:r>
          </a:p>
        </p:txBody>
      </p:sp>
      <p:sp>
        <p:nvSpPr>
          <p:cNvPr id="2" name="TextBox 1">
            <a:extLst>
              <a:ext uri="{FF2B5EF4-FFF2-40B4-BE49-F238E27FC236}">
                <a16:creationId xmlns:a16="http://schemas.microsoft.com/office/drawing/2014/main" id="{6B7DF7B0-A4D8-05C5-1180-6D90EBF0E022}"/>
              </a:ext>
            </a:extLst>
          </p:cNvPr>
          <p:cNvSpPr txBox="1"/>
          <p:nvPr/>
        </p:nvSpPr>
        <p:spPr>
          <a:xfrm>
            <a:off x="874009" y="4253750"/>
            <a:ext cx="7395982" cy="276999"/>
          </a:xfrm>
          <a:prstGeom prst="rect">
            <a:avLst/>
          </a:prstGeom>
          <a:noFill/>
        </p:spPr>
        <p:txBody>
          <a:bodyPr wrap="square" rtlCol="0">
            <a:spAutoFit/>
          </a:bodyPr>
          <a:lstStyle/>
          <a:p>
            <a:r>
              <a:rPr lang="en-US" sz="1200" dirty="0"/>
              <a:t>*For patients known to the clinic, their typical energy intake is often available and can serve as their DCI</a:t>
            </a:r>
          </a:p>
        </p:txBody>
      </p:sp>
    </p:spTree>
    <p:extLst>
      <p:ext uri="{BB962C8B-B14F-4D97-AF65-F5344CB8AC3E}">
        <p14:creationId xmlns:p14="http://schemas.microsoft.com/office/powerpoint/2010/main" val="208790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35CB1-5045-9CE6-0D45-68AE9DD99FA8}"/>
              </a:ext>
            </a:extLst>
          </p:cNvPr>
          <p:cNvSpPr>
            <a:spLocks noGrp="1"/>
          </p:cNvSpPr>
          <p:nvPr>
            <p:ph type="title"/>
          </p:nvPr>
        </p:nvSpPr>
        <p:spPr/>
        <p:txBody>
          <a:bodyPr>
            <a:normAutofit/>
          </a:bodyPr>
          <a:lstStyle/>
          <a:p>
            <a:pPr>
              <a:lnSpc>
                <a:spcPct val="110000"/>
              </a:lnSpc>
            </a:pPr>
            <a:r>
              <a:rPr lang="en-US" dirty="0"/>
              <a:t>Understanding LC-FAODs</a:t>
            </a:r>
          </a:p>
        </p:txBody>
      </p:sp>
      <p:sp>
        <p:nvSpPr>
          <p:cNvPr id="10" name="Rectangle: Rounded Corners 9">
            <a:extLst>
              <a:ext uri="{FF2B5EF4-FFF2-40B4-BE49-F238E27FC236}">
                <a16:creationId xmlns:a16="http://schemas.microsoft.com/office/drawing/2014/main" id="{3E50A958-DA3A-9810-8FC4-B8C476CD9BC5}"/>
              </a:ext>
            </a:extLst>
          </p:cNvPr>
          <p:cNvSpPr/>
          <p:nvPr/>
        </p:nvSpPr>
        <p:spPr>
          <a:xfrm>
            <a:off x="706209" y="1991726"/>
            <a:ext cx="5007072" cy="1160048"/>
          </a:xfrm>
          <a:prstGeom prst="roundRect">
            <a:avLst/>
          </a:prstGeom>
          <a:solidFill>
            <a:srgbClr val="D3D9E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798" tIns="127798" rIns="127798" bIns="127798"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LC-FAODs are inherited in an autosomal recessive manner</a:t>
            </a:r>
            <a:r>
              <a:rPr lang="en-US" sz="2200" kern="1200" baseline="30000" dirty="0">
                <a:solidFill>
                  <a:schemeClr val="tx1"/>
                </a:solidFill>
              </a:rPr>
              <a:t>1</a:t>
            </a:r>
          </a:p>
        </p:txBody>
      </p:sp>
      <p:sp>
        <p:nvSpPr>
          <p:cNvPr id="2" name="TextBox 1">
            <a:extLst>
              <a:ext uri="{FF2B5EF4-FFF2-40B4-BE49-F238E27FC236}">
                <a16:creationId xmlns:a16="http://schemas.microsoft.com/office/drawing/2014/main" id="{26130585-010F-DCD7-FD2C-108CE9EC4623}"/>
              </a:ext>
            </a:extLst>
          </p:cNvPr>
          <p:cNvSpPr txBox="1"/>
          <p:nvPr/>
        </p:nvSpPr>
        <p:spPr>
          <a:xfrm>
            <a:off x="3114460" y="4530749"/>
            <a:ext cx="5967663" cy="584775"/>
          </a:xfrm>
          <a:prstGeom prst="rect">
            <a:avLst/>
          </a:prstGeom>
          <a:noFill/>
        </p:spPr>
        <p:txBody>
          <a:bodyPr wrap="square" rtlCol="0">
            <a:spAutoFit/>
          </a:bodyPr>
          <a:lstStyle/>
          <a:p>
            <a:r>
              <a:rPr lang="en-US" sz="800" dirty="0"/>
              <a:t>1. Vockley J, et al. </a:t>
            </a:r>
            <a:r>
              <a:rPr lang="en-US" sz="800" i="1" dirty="0"/>
              <a:t>Mitochondrial Fatty Acid Oxidation Defects</a:t>
            </a:r>
            <a:r>
              <a:rPr lang="en-US" sz="800" dirty="0"/>
              <a:t>. 2017; pp. 125-144.</a:t>
            </a:r>
          </a:p>
          <a:p>
            <a:r>
              <a:rPr lang="en-US" sz="800" dirty="0"/>
              <a:t>Image reproduced without modification under </a:t>
            </a:r>
            <a:r>
              <a:rPr lang="en-US" sz="800" dirty="0">
                <a:hlinkClick r:id="rId2"/>
              </a:rPr>
              <a:t>Creative Commons License CC BY-SA 3.0 </a:t>
            </a:r>
            <a:r>
              <a:rPr lang="en-US" sz="800" dirty="0"/>
              <a:t>. Source: Autosomal recessive inheritance [illustration]. Wikimedia Commons. Published January 20, 2020. </a:t>
            </a:r>
            <a:r>
              <a:rPr lang="en-US" sz="800" dirty="0">
                <a:hlinkClick r:id="rId3"/>
              </a:rPr>
              <a:t>https://commons.wikimedia.org/wiki/File:Autosomal_recessive_-_en.svg</a:t>
            </a:r>
            <a:r>
              <a:rPr lang="en-US" sz="800" dirty="0"/>
              <a:t>. Under the terms of</a:t>
            </a:r>
          </a:p>
        </p:txBody>
      </p:sp>
      <p:pic>
        <p:nvPicPr>
          <p:cNvPr id="15" name="Picture 14">
            <a:extLst>
              <a:ext uri="{FF2B5EF4-FFF2-40B4-BE49-F238E27FC236}">
                <a16:creationId xmlns:a16="http://schemas.microsoft.com/office/drawing/2014/main" id="{F2F49755-18BA-90FC-C143-F94DA44F8F46}"/>
              </a:ext>
            </a:extLst>
          </p:cNvPr>
          <p:cNvPicPr>
            <a:picLocks noChangeAspect="1"/>
          </p:cNvPicPr>
          <p:nvPr/>
        </p:nvPicPr>
        <p:blipFill>
          <a:blip r:embed="rId4"/>
          <a:stretch>
            <a:fillRect/>
          </a:stretch>
        </p:blipFill>
        <p:spPr>
          <a:xfrm>
            <a:off x="6098291" y="955983"/>
            <a:ext cx="1943425" cy="3382015"/>
          </a:xfrm>
          <a:prstGeom prst="rect">
            <a:avLst/>
          </a:prstGeom>
        </p:spPr>
      </p:pic>
    </p:spTree>
    <p:extLst>
      <p:ext uri="{BB962C8B-B14F-4D97-AF65-F5344CB8AC3E}">
        <p14:creationId xmlns:p14="http://schemas.microsoft.com/office/powerpoint/2010/main" val="176105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2DE0-9AC5-60F0-34BE-895A1D4086CC}"/>
              </a:ext>
            </a:extLst>
          </p:cNvPr>
          <p:cNvSpPr>
            <a:spLocks noGrp="1"/>
          </p:cNvSpPr>
          <p:nvPr>
            <p:ph type="title"/>
          </p:nvPr>
        </p:nvSpPr>
        <p:spPr>
          <a:xfrm>
            <a:off x="628650" y="178432"/>
            <a:ext cx="7886700" cy="994172"/>
          </a:xfrm>
        </p:spPr>
        <p:txBody>
          <a:bodyPr>
            <a:normAutofit fontScale="90000"/>
          </a:bodyPr>
          <a:lstStyle/>
          <a:p>
            <a:r>
              <a:rPr lang="en-US" dirty="0"/>
              <a:t>Metabolic Requirements and Nutritional Planning</a:t>
            </a:r>
          </a:p>
        </p:txBody>
      </p:sp>
      <p:sp>
        <p:nvSpPr>
          <p:cNvPr id="5" name="TextBox 4">
            <a:extLst>
              <a:ext uri="{FF2B5EF4-FFF2-40B4-BE49-F238E27FC236}">
                <a16:creationId xmlns:a16="http://schemas.microsoft.com/office/drawing/2014/main" id="{2AD5B188-CE6E-FF4B-57A0-F661BA7B6563}"/>
              </a:ext>
            </a:extLst>
          </p:cNvPr>
          <p:cNvSpPr txBox="1"/>
          <p:nvPr/>
        </p:nvSpPr>
        <p:spPr>
          <a:xfrm>
            <a:off x="3114459" y="4530749"/>
            <a:ext cx="5967663" cy="507831"/>
          </a:xfrm>
          <a:prstGeom prst="rect">
            <a:avLst/>
          </a:prstGeom>
          <a:noFill/>
        </p:spPr>
        <p:txBody>
          <a:bodyPr wrap="square" rtlCol="0">
            <a:spAutoFit/>
          </a:bodyPr>
          <a:lstStyle/>
          <a:p>
            <a:pPr algn="just"/>
            <a:r>
              <a:rPr lang="en-US" sz="900" dirty="0"/>
              <a:t>1. DeLany JP, et al. </a:t>
            </a:r>
            <a:r>
              <a:rPr lang="en-US" sz="900" i="1" dirty="0"/>
              <a:t>Mol Genet Metab</a:t>
            </a:r>
            <a:r>
              <a:rPr lang="en-US" sz="900" dirty="0"/>
              <a:t>. 2023;138(3):107519.</a:t>
            </a:r>
          </a:p>
          <a:p>
            <a:pPr algn="just"/>
            <a:r>
              <a:rPr lang="en-US" sz="900" dirty="0"/>
              <a:t>2. Gillingham MB, et al. </a:t>
            </a:r>
            <a:r>
              <a:rPr lang="en-US" sz="900" i="1" dirty="0"/>
              <a:t>J Inherit Metab Dis</a:t>
            </a:r>
            <a:r>
              <a:rPr lang="en-US" sz="900" dirty="0"/>
              <a:t>. 2019;42(5):857-869. </a:t>
            </a:r>
          </a:p>
          <a:p>
            <a:pPr algn="just"/>
            <a:r>
              <a:rPr lang="en-US" sz="900" dirty="0"/>
              <a:t>3. Karall D, et al. </a:t>
            </a:r>
            <a:r>
              <a:rPr lang="en-US" sz="900" i="1" dirty="0"/>
              <a:t>Orphanet J Rare Dis</a:t>
            </a:r>
            <a:r>
              <a:rPr lang="en-US" sz="900" dirty="0"/>
              <a:t>. 2015;10:21.</a:t>
            </a:r>
          </a:p>
        </p:txBody>
      </p:sp>
      <p:graphicFrame>
        <p:nvGraphicFramePr>
          <p:cNvPr id="7" name="Content Placeholder 5">
            <a:extLst>
              <a:ext uri="{FF2B5EF4-FFF2-40B4-BE49-F238E27FC236}">
                <a16:creationId xmlns:a16="http://schemas.microsoft.com/office/drawing/2014/main" id="{2E2FAF84-2724-A091-03C7-29F413E251C5}"/>
              </a:ext>
            </a:extLst>
          </p:cNvPr>
          <p:cNvGraphicFramePr>
            <a:graphicFrameLocks noGrp="1"/>
          </p:cNvGraphicFramePr>
          <p:nvPr>
            <p:ph idx="1"/>
            <p:extLst>
              <p:ext uri="{D42A27DB-BD31-4B8C-83A1-F6EECF244321}">
                <p14:modId xmlns:p14="http://schemas.microsoft.com/office/powerpoint/2010/main" val="2033489930"/>
              </p:ext>
            </p:extLst>
          </p:nvPr>
        </p:nvGraphicFramePr>
        <p:xfrm>
          <a:off x="781050" y="1172604"/>
          <a:ext cx="7886700" cy="309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86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22C6-A7ED-1F91-73DF-85E00881285E}"/>
              </a:ext>
            </a:extLst>
          </p:cNvPr>
          <p:cNvSpPr>
            <a:spLocks noGrp="1"/>
          </p:cNvSpPr>
          <p:nvPr>
            <p:ph type="title"/>
          </p:nvPr>
        </p:nvSpPr>
        <p:spPr/>
        <p:txBody>
          <a:bodyPr>
            <a:normAutofit fontScale="90000"/>
          </a:bodyPr>
          <a:lstStyle/>
          <a:p>
            <a:r>
              <a:rPr lang="en-US" dirty="0"/>
              <a:t>Individualized Dosing and Nutritional Planning</a:t>
            </a:r>
          </a:p>
        </p:txBody>
      </p:sp>
      <p:graphicFrame>
        <p:nvGraphicFramePr>
          <p:cNvPr id="4" name="Content Placeholder 3">
            <a:extLst>
              <a:ext uri="{FF2B5EF4-FFF2-40B4-BE49-F238E27FC236}">
                <a16:creationId xmlns:a16="http://schemas.microsoft.com/office/drawing/2014/main" id="{FBC2E7C4-CFA2-26BF-B29B-81E406876B13}"/>
              </a:ext>
            </a:extLst>
          </p:cNvPr>
          <p:cNvGraphicFramePr>
            <a:graphicFrameLocks noGrp="1"/>
          </p:cNvGraphicFramePr>
          <p:nvPr>
            <p:ph idx="1"/>
            <p:extLst>
              <p:ext uri="{D42A27DB-BD31-4B8C-83A1-F6EECF244321}">
                <p14:modId xmlns:p14="http://schemas.microsoft.com/office/powerpoint/2010/main" val="3897965273"/>
              </p:ext>
            </p:extLst>
          </p:nvPr>
        </p:nvGraphicFramePr>
        <p:xfrm>
          <a:off x="762000" y="1268016"/>
          <a:ext cx="7620000" cy="312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FB4554F-5215-EB68-78F1-2A338E12EB0B}"/>
              </a:ext>
            </a:extLst>
          </p:cNvPr>
          <p:cNvSpPr txBox="1"/>
          <p:nvPr/>
        </p:nvSpPr>
        <p:spPr>
          <a:xfrm>
            <a:off x="3114459" y="4530749"/>
            <a:ext cx="5967663" cy="507831"/>
          </a:xfrm>
          <a:prstGeom prst="rect">
            <a:avLst/>
          </a:prstGeom>
          <a:noFill/>
        </p:spPr>
        <p:txBody>
          <a:bodyPr wrap="square" rtlCol="0">
            <a:spAutoFit/>
          </a:bodyPr>
          <a:lstStyle/>
          <a:p>
            <a:r>
              <a:rPr lang="en-US" sz="900" dirty="0"/>
              <a:t>1. Ultragenyx Pharmaceutical Inc. </a:t>
            </a:r>
            <a:r>
              <a:rPr lang="en-US" sz="900" i="1" dirty="0"/>
              <a:t>Dojolvi (triheptanoin) prescribing information.</a:t>
            </a:r>
            <a:r>
              <a:rPr lang="en-US" sz="900" dirty="0"/>
              <a:t> Novato, CA; October 2023.  2. Vockley J. </a:t>
            </a:r>
            <a:r>
              <a:rPr lang="en-US" sz="900" i="1" dirty="0"/>
              <a:t>Am J Manag Care</a:t>
            </a:r>
            <a:r>
              <a:rPr lang="en-US" sz="900" dirty="0"/>
              <a:t>. 2020;26(7 Suppl):S147-S154.  3. Peña-Quintana L, et al. </a:t>
            </a:r>
            <a:r>
              <a:rPr lang="en-US" sz="900" i="1" dirty="0"/>
              <a:t>Nutrients</a:t>
            </a:r>
            <a:r>
              <a:rPr lang="en-US" sz="900" dirty="0"/>
              <a:t>. 2024;16(16):2707.  4. Baker JJ, et al. </a:t>
            </a:r>
            <a:r>
              <a:rPr lang="en-US" sz="900" i="1" dirty="0"/>
              <a:t>touchREV Endocrinol</a:t>
            </a:r>
            <a:r>
              <a:rPr lang="en-US" sz="900" dirty="0"/>
              <a:t>. 2021;17(2):108-111.</a:t>
            </a:r>
          </a:p>
        </p:txBody>
      </p:sp>
    </p:spTree>
    <p:extLst>
      <p:ext uri="{BB962C8B-B14F-4D97-AF65-F5344CB8AC3E}">
        <p14:creationId xmlns:p14="http://schemas.microsoft.com/office/powerpoint/2010/main" val="142952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785C670-6BE8-82FC-A4C7-1D94CCE27511}"/>
              </a:ext>
            </a:extLst>
          </p:cNvPr>
          <p:cNvGrpSpPr/>
          <p:nvPr/>
        </p:nvGrpSpPr>
        <p:grpSpPr>
          <a:xfrm>
            <a:off x="763797" y="1361083"/>
            <a:ext cx="7616405" cy="2421334"/>
            <a:chOff x="902867" y="1418520"/>
            <a:chExt cx="7616405" cy="2669625"/>
          </a:xfrm>
        </p:grpSpPr>
        <p:sp>
          <p:nvSpPr>
            <p:cNvPr id="14" name="Freeform: Shape 13">
              <a:extLst>
                <a:ext uri="{FF2B5EF4-FFF2-40B4-BE49-F238E27FC236}">
                  <a16:creationId xmlns:a16="http://schemas.microsoft.com/office/drawing/2014/main" id="{1C43624E-8AE4-6D1A-25EE-CAEF1D8B7209}"/>
                </a:ext>
              </a:extLst>
            </p:cNvPr>
            <p:cNvSpPr/>
            <p:nvPr/>
          </p:nvSpPr>
          <p:spPr>
            <a:xfrm>
              <a:off x="902867" y="1418520"/>
              <a:ext cx="1783518" cy="648000"/>
            </a:xfrm>
            <a:custGeom>
              <a:avLst/>
              <a:gdLst>
                <a:gd name="connsiteX0" fmla="*/ 0 w 1783518"/>
                <a:gd name="connsiteY0" fmla="*/ 64800 h 648000"/>
                <a:gd name="connsiteX1" fmla="*/ 64800 w 1783518"/>
                <a:gd name="connsiteY1" fmla="*/ 0 h 648000"/>
                <a:gd name="connsiteX2" fmla="*/ 1718718 w 1783518"/>
                <a:gd name="connsiteY2" fmla="*/ 0 h 648000"/>
                <a:gd name="connsiteX3" fmla="*/ 1783518 w 1783518"/>
                <a:gd name="connsiteY3" fmla="*/ 64800 h 648000"/>
                <a:gd name="connsiteX4" fmla="*/ 1783518 w 1783518"/>
                <a:gd name="connsiteY4" fmla="*/ 583200 h 648000"/>
                <a:gd name="connsiteX5" fmla="*/ 1718718 w 1783518"/>
                <a:gd name="connsiteY5" fmla="*/ 648000 h 648000"/>
                <a:gd name="connsiteX6" fmla="*/ 64800 w 1783518"/>
                <a:gd name="connsiteY6" fmla="*/ 648000 h 648000"/>
                <a:gd name="connsiteX7" fmla="*/ 0 w 1783518"/>
                <a:gd name="connsiteY7" fmla="*/ 583200 h 648000"/>
                <a:gd name="connsiteX8" fmla="*/ 0 w 1783518"/>
                <a:gd name="connsiteY8" fmla="*/ 648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518" h="648000">
                  <a:moveTo>
                    <a:pt x="0" y="64800"/>
                  </a:moveTo>
                  <a:cubicBezTo>
                    <a:pt x="0" y="29012"/>
                    <a:pt x="29012" y="0"/>
                    <a:pt x="64800" y="0"/>
                  </a:cubicBezTo>
                  <a:lnTo>
                    <a:pt x="1718718" y="0"/>
                  </a:lnTo>
                  <a:cubicBezTo>
                    <a:pt x="1754506" y="0"/>
                    <a:pt x="1783518" y="29012"/>
                    <a:pt x="1783518" y="64800"/>
                  </a:cubicBezTo>
                  <a:lnTo>
                    <a:pt x="1783518" y="583200"/>
                  </a:lnTo>
                  <a:cubicBezTo>
                    <a:pt x="1783518" y="618988"/>
                    <a:pt x="1754506" y="648000"/>
                    <a:pt x="1718718" y="648000"/>
                  </a:cubicBezTo>
                  <a:lnTo>
                    <a:pt x="64800" y="648000"/>
                  </a:lnTo>
                  <a:cubicBezTo>
                    <a:pt x="29012" y="648000"/>
                    <a:pt x="0" y="618988"/>
                    <a:pt x="0" y="583200"/>
                  </a:cubicBezTo>
                  <a:lnTo>
                    <a:pt x="0" y="64800"/>
                  </a:lnTo>
                  <a:close/>
                </a:path>
              </a:pathLst>
            </a:custGeom>
            <a:solidFill>
              <a:srgbClr val="1A7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273150" numCol="1" spcCol="1270" anchor="t" anchorCtr="0">
              <a:noAutofit/>
            </a:bodyPr>
            <a:lstStyle/>
            <a:p>
              <a:pPr marL="0" lvl="0" indent="0" algn="l" defTabSz="666750">
                <a:lnSpc>
                  <a:spcPct val="90000"/>
                </a:lnSpc>
                <a:spcBef>
                  <a:spcPct val="0"/>
                </a:spcBef>
                <a:spcAft>
                  <a:spcPct val="35000"/>
                </a:spcAft>
                <a:buNone/>
              </a:pPr>
              <a:r>
                <a:rPr lang="en-US" sz="1500" kern="1200" dirty="0"/>
                <a:t>Metabolic Benefits</a:t>
              </a:r>
              <a:r>
                <a:rPr lang="en-US" sz="1500" kern="1200" baseline="30000" dirty="0"/>
                <a:t>1</a:t>
              </a:r>
            </a:p>
          </p:txBody>
        </p:sp>
        <p:sp>
          <p:nvSpPr>
            <p:cNvPr id="15" name="Freeform: Shape 14">
              <a:extLst>
                <a:ext uri="{FF2B5EF4-FFF2-40B4-BE49-F238E27FC236}">
                  <a16:creationId xmlns:a16="http://schemas.microsoft.com/office/drawing/2014/main" id="{11FC4DCC-BBF1-D7E6-DBB7-F9547E31C90E}"/>
                </a:ext>
              </a:extLst>
            </p:cNvPr>
            <p:cNvSpPr/>
            <p:nvPr/>
          </p:nvSpPr>
          <p:spPr>
            <a:xfrm>
              <a:off x="1268165" y="1850520"/>
              <a:ext cx="2061659" cy="2237625"/>
            </a:xfrm>
            <a:custGeom>
              <a:avLst/>
              <a:gdLst>
                <a:gd name="connsiteX0" fmla="*/ 0 w 1783518"/>
                <a:gd name="connsiteY0" fmla="*/ 178352 h 2237625"/>
                <a:gd name="connsiteX1" fmla="*/ 178352 w 1783518"/>
                <a:gd name="connsiteY1" fmla="*/ 0 h 2237625"/>
                <a:gd name="connsiteX2" fmla="*/ 1605166 w 1783518"/>
                <a:gd name="connsiteY2" fmla="*/ 0 h 2237625"/>
                <a:gd name="connsiteX3" fmla="*/ 1783518 w 1783518"/>
                <a:gd name="connsiteY3" fmla="*/ 178352 h 2237625"/>
                <a:gd name="connsiteX4" fmla="*/ 1783518 w 1783518"/>
                <a:gd name="connsiteY4" fmla="*/ 2059273 h 2237625"/>
                <a:gd name="connsiteX5" fmla="*/ 1605166 w 1783518"/>
                <a:gd name="connsiteY5" fmla="*/ 2237625 h 2237625"/>
                <a:gd name="connsiteX6" fmla="*/ 178352 w 1783518"/>
                <a:gd name="connsiteY6" fmla="*/ 2237625 h 2237625"/>
                <a:gd name="connsiteX7" fmla="*/ 0 w 1783518"/>
                <a:gd name="connsiteY7" fmla="*/ 2059273 h 2237625"/>
                <a:gd name="connsiteX8" fmla="*/ 0 w 1783518"/>
                <a:gd name="connsiteY8" fmla="*/ 178352 h 22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518" h="2237625">
                  <a:moveTo>
                    <a:pt x="0" y="178352"/>
                  </a:moveTo>
                  <a:cubicBezTo>
                    <a:pt x="0" y="79851"/>
                    <a:pt x="79851" y="0"/>
                    <a:pt x="178352" y="0"/>
                  </a:cubicBezTo>
                  <a:lnTo>
                    <a:pt x="1605166" y="0"/>
                  </a:lnTo>
                  <a:cubicBezTo>
                    <a:pt x="1703667" y="0"/>
                    <a:pt x="1783518" y="79851"/>
                    <a:pt x="1783518" y="178352"/>
                  </a:cubicBezTo>
                  <a:lnTo>
                    <a:pt x="1783518" y="2059273"/>
                  </a:lnTo>
                  <a:cubicBezTo>
                    <a:pt x="1783518" y="2157774"/>
                    <a:pt x="1703667" y="2237625"/>
                    <a:pt x="1605166" y="2237625"/>
                  </a:cubicBezTo>
                  <a:lnTo>
                    <a:pt x="178352" y="2237625"/>
                  </a:lnTo>
                  <a:cubicBezTo>
                    <a:pt x="79851" y="2237625"/>
                    <a:pt x="0" y="2157774"/>
                    <a:pt x="0" y="2059273"/>
                  </a:cubicBezTo>
                  <a:lnTo>
                    <a:pt x="0" y="178352"/>
                  </a:lnTo>
                  <a:close/>
                </a:path>
              </a:pathLst>
            </a:custGeom>
            <a:solidFill>
              <a:srgbClr val="F9FDFE">
                <a:alpha val="90000"/>
              </a:srgbClr>
            </a:solidFill>
            <a:ln>
              <a:solidFill>
                <a:srgbClr val="1A75B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917" tIns="158917" rIns="158917" bIns="158917" numCol="1" spcCol="1270" anchor="t" anchorCtr="0">
              <a:noAutofit/>
            </a:bodyPr>
            <a:lstStyle/>
            <a:p>
              <a:pPr marL="114300" lvl="1" indent="-114300" algn="l" defTabSz="666750">
                <a:lnSpc>
                  <a:spcPct val="90000"/>
                </a:lnSpc>
                <a:spcBef>
                  <a:spcPct val="0"/>
                </a:spcBef>
                <a:spcAft>
                  <a:spcPct val="15000"/>
                </a:spcAft>
                <a:buChar char="•"/>
              </a:pPr>
              <a:r>
                <a:rPr lang="en-US" kern="1200" dirty="0"/>
                <a:t>C8 MCT oil supplies acetyl CoA only, lacking the additional propionyl CoA provided by triheptanoin</a:t>
              </a:r>
            </a:p>
          </p:txBody>
        </p:sp>
        <p:sp>
          <p:nvSpPr>
            <p:cNvPr id="17" name="Freeform: Shape 16">
              <a:extLst>
                <a:ext uri="{FF2B5EF4-FFF2-40B4-BE49-F238E27FC236}">
                  <a16:creationId xmlns:a16="http://schemas.microsoft.com/office/drawing/2014/main" id="{FE2B5D37-D6B6-382F-2FD7-8BFF2F6C5637}"/>
                </a:ext>
              </a:extLst>
            </p:cNvPr>
            <p:cNvSpPr/>
            <p:nvPr/>
          </p:nvSpPr>
          <p:spPr>
            <a:xfrm>
              <a:off x="3497591" y="1418520"/>
              <a:ext cx="1783518" cy="648000"/>
            </a:xfrm>
            <a:custGeom>
              <a:avLst/>
              <a:gdLst>
                <a:gd name="connsiteX0" fmla="*/ 0 w 1783518"/>
                <a:gd name="connsiteY0" fmla="*/ 64800 h 648000"/>
                <a:gd name="connsiteX1" fmla="*/ 64800 w 1783518"/>
                <a:gd name="connsiteY1" fmla="*/ 0 h 648000"/>
                <a:gd name="connsiteX2" fmla="*/ 1718718 w 1783518"/>
                <a:gd name="connsiteY2" fmla="*/ 0 h 648000"/>
                <a:gd name="connsiteX3" fmla="*/ 1783518 w 1783518"/>
                <a:gd name="connsiteY3" fmla="*/ 64800 h 648000"/>
                <a:gd name="connsiteX4" fmla="*/ 1783518 w 1783518"/>
                <a:gd name="connsiteY4" fmla="*/ 583200 h 648000"/>
                <a:gd name="connsiteX5" fmla="*/ 1718718 w 1783518"/>
                <a:gd name="connsiteY5" fmla="*/ 648000 h 648000"/>
                <a:gd name="connsiteX6" fmla="*/ 64800 w 1783518"/>
                <a:gd name="connsiteY6" fmla="*/ 648000 h 648000"/>
                <a:gd name="connsiteX7" fmla="*/ 0 w 1783518"/>
                <a:gd name="connsiteY7" fmla="*/ 583200 h 648000"/>
                <a:gd name="connsiteX8" fmla="*/ 0 w 1783518"/>
                <a:gd name="connsiteY8" fmla="*/ 648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518" h="648000">
                  <a:moveTo>
                    <a:pt x="0" y="64800"/>
                  </a:moveTo>
                  <a:cubicBezTo>
                    <a:pt x="0" y="29012"/>
                    <a:pt x="29012" y="0"/>
                    <a:pt x="64800" y="0"/>
                  </a:cubicBezTo>
                  <a:lnTo>
                    <a:pt x="1718718" y="0"/>
                  </a:lnTo>
                  <a:cubicBezTo>
                    <a:pt x="1754506" y="0"/>
                    <a:pt x="1783518" y="29012"/>
                    <a:pt x="1783518" y="64800"/>
                  </a:cubicBezTo>
                  <a:lnTo>
                    <a:pt x="1783518" y="583200"/>
                  </a:lnTo>
                  <a:cubicBezTo>
                    <a:pt x="1783518" y="618988"/>
                    <a:pt x="1754506" y="648000"/>
                    <a:pt x="1718718" y="648000"/>
                  </a:cubicBezTo>
                  <a:lnTo>
                    <a:pt x="64800" y="648000"/>
                  </a:lnTo>
                  <a:cubicBezTo>
                    <a:pt x="29012" y="648000"/>
                    <a:pt x="0" y="618988"/>
                    <a:pt x="0" y="583200"/>
                  </a:cubicBezTo>
                  <a:lnTo>
                    <a:pt x="0" y="64800"/>
                  </a:lnTo>
                  <a:close/>
                </a:path>
              </a:pathLst>
            </a:custGeom>
            <a:solidFill>
              <a:srgbClr val="1A7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273150" numCol="1" spcCol="1270" anchor="t" anchorCtr="0">
              <a:noAutofit/>
            </a:bodyPr>
            <a:lstStyle/>
            <a:p>
              <a:pPr marL="0" lvl="0" indent="0" algn="l" defTabSz="666750">
                <a:lnSpc>
                  <a:spcPct val="90000"/>
                </a:lnSpc>
                <a:spcBef>
                  <a:spcPct val="0"/>
                </a:spcBef>
                <a:spcAft>
                  <a:spcPct val="35000"/>
                </a:spcAft>
                <a:buNone/>
              </a:pPr>
              <a:r>
                <a:rPr lang="en-US" sz="1400" kern="1200" dirty="0"/>
                <a:t>Dosing Differences</a:t>
              </a:r>
              <a:r>
                <a:rPr lang="en-US" sz="1400" kern="1200" baseline="30000" dirty="0"/>
                <a:t>2*</a:t>
              </a:r>
              <a:endParaRPr lang="en-US" sz="1400" kern="1200" dirty="0"/>
            </a:p>
          </p:txBody>
        </p:sp>
        <p:sp>
          <p:nvSpPr>
            <p:cNvPr id="18" name="Freeform: Shape 17">
              <a:extLst>
                <a:ext uri="{FF2B5EF4-FFF2-40B4-BE49-F238E27FC236}">
                  <a16:creationId xmlns:a16="http://schemas.microsoft.com/office/drawing/2014/main" id="{098F46A4-3CB2-84E0-2B7F-6E381CF3BB5B}"/>
                </a:ext>
              </a:extLst>
            </p:cNvPr>
            <p:cNvSpPr/>
            <p:nvPr/>
          </p:nvSpPr>
          <p:spPr>
            <a:xfrm>
              <a:off x="3862889" y="1850520"/>
              <a:ext cx="2061659" cy="2237625"/>
            </a:xfrm>
            <a:custGeom>
              <a:avLst/>
              <a:gdLst>
                <a:gd name="connsiteX0" fmla="*/ 0 w 1783518"/>
                <a:gd name="connsiteY0" fmla="*/ 178352 h 2237625"/>
                <a:gd name="connsiteX1" fmla="*/ 178352 w 1783518"/>
                <a:gd name="connsiteY1" fmla="*/ 0 h 2237625"/>
                <a:gd name="connsiteX2" fmla="*/ 1605166 w 1783518"/>
                <a:gd name="connsiteY2" fmla="*/ 0 h 2237625"/>
                <a:gd name="connsiteX3" fmla="*/ 1783518 w 1783518"/>
                <a:gd name="connsiteY3" fmla="*/ 178352 h 2237625"/>
                <a:gd name="connsiteX4" fmla="*/ 1783518 w 1783518"/>
                <a:gd name="connsiteY4" fmla="*/ 2059273 h 2237625"/>
                <a:gd name="connsiteX5" fmla="*/ 1605166 w 1783518"/>
                <a:gd name="connsiteY5" fmla="*/ 2237625 h 2237625"/>
                <a:gd name="connsiteX6" fmla="*/ 178352 w 1783518"/>
                <a:gd name="connsiteY6" fmla="*/ 2237625 h 2237625"/>
                <a:gd name="connsiteX7" fmla="*/ 0 w 1783518"/>
                <a:gd name="connsiteY7" fmla="*/ 2059273 h 2237625"/>
                <a:gd name="connsiteX8" fmla="*/ 0 w 1783518"/>
                <a:gd name="connsiteY8" fmla="*/ 178352 h 22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518" h="2237625">
                  <a:moveTo>
                    <a:pt x="0" y="178352"/>
                  </a:moveTo>
                  <a:cubicBezTo>
                    <a:pt x="0" y="79851"/>
                    <a:pt x="79851" y="0"/>
                    <a:pt x="178352" y="0"/>
                  </a:cubicBezTo>
                  <a:lnTo>
                    <a:pt x="1605166" y="0"/>
                  </a:lnTo>
                  <a:cubicBezTo>
                    <a:pt x="1703667" y="0"/>
                    <a:pt x="1783518" y="79851"/>
                    <a:pt x="1783518" y="178352"/>
                  </a:cubicBezTo>
                  <a:lnTo>
                    <a:pt x="1783518" y="2059273"/>
                  </a:lnTo>
                  <a:cubicBezTo>
                    <a:pt x="1783518" y="2157774"/>
                    <a:pt x="1703667" y="2237625"/>
                    <a:pt x="1605166" y="2237625"/>
                  </a:cubicBezTo>
                  <a:lnTo>
                    <a:pt x="178352" y="2237625"/>
                  </a:lnTo>
                  <a:cubicBezTo>
                    <a:pt x="79851" y="2237625"/>
                    <a:pt x="0" y="2157774"/>
                    <a:pt x="0" y="2059273"/>
                  </a:cubicBezTo>
                  <a:lnTo>
                    <a:pt x="0" y="178352"/>
                  </a:lnTo>
                  <a:close/>
                </a:path>
              </a:pathLst>
            </a:custGeom>
            <a:solidFill>
              <a:srgbClr val="F9FDFE">
                <a:alpha val="90000"/>
              </a:srgbClr>
            </a:solidFill>
            <a:ln>
              <a:solidFill>
                <a:srgbClr val="1A75B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917" tIns="158917" rIns="158917" bIns="158917" numCol="1" spcCol="1270" anchor="t" anchorCtr="0">
              <a:noAutofit/>
            </a:bodyPr>
            <a:lstStyle/>
            <a:p>
              <a:pPr marL="114300" lvl="1" indent="-114300" defTabSz="666750">
                <a:lnSpc>
                  <a:spcPct val="90000"/>
                </a:lnSpc>
                <a:spcBef>
                  <a:spcPct val="0"/>
                </a:spcBef>
                <a:spcAft>
                  <a:spcPct val="15000"/>
                </a:spcAft>
                <a:buFontTx/>
                <a:buChar char="•"/>
              </a:pPr>
              <a:r>
                <a:rPr lang="en-US" sz="2000" kern="1200" dirty="0"/>
                <a:t>Traditional C8 MCT Oil: 15%</a:t>
              </a:r>
              <a:r>
                <a:rPr lang="en-US" sz="2000" dirty="0"/>
                <a:t>–</a:t>
              </a:r>
              <a:r>
                <a:rPr lang="en-US" sz="2000" kern="1200" dirty="0"/>
                <a:t>25% of DCI</a:t>
              </a:r>
            </a:p>
            <a:p>
              <a:pPr marL="114300" lvl="1" indent="-114300" defTabSz="666750">
                <a:lnSpc>
                  <a:spcPct val="90000"/>
                </a:lnSpc>
                <a:spcBef>
                  <a:spcPct val="0"/>
                </a:spcBef>
                <a:spcAft>
                  <a:spcPct val="15000"/>
                </a:spcAft>
                <a:buFontTx/>
                <a:buChar char="•"/>
              </a:pPr>
              <a:r>
                <a:rPr lang="en-US" sz="2000" kern="1200" dirty="0"/>
                <a:t>Triheptanoin: 25%</a:t>
              </a:r>
              <a:r>
                <a:rPr lang="en-US" sz="2000" dirty="0"/>
                <a:t>–</a:t>
              </a:r>
              <a:r>
                <a:rPr lang="en-US" sz="2000" kern="1200" dirty="0"/>
                <a:t>35%</a:t>
              </a:r>
              <a:r>
                <a:rPr lang="en-US" sz="2000" b="1" kern="1200" dirty="0"/>
                <a:t> </a:t>
              </a:r>
              <a:r>
                <a:rPr lang="en-US" sz="2000" kern="1200" dirty="0"/>
                <a:t>of DCI</a:t>
              </a:r>
            </a:p>
          </p:txBody>
        </p:sp>
        <p:sp>
          <p:nvSpPr>
            <p:cNvPr id="20" name="Freeform: Shape 19">
              <a:extLst>
                <a:ext uri="{FF2B5EF4-FFF2-40B4-BE49-F238E27FC236}">
                  <a16:creationId xmlns:a16="http://schemas.microsoft.com/office/drawing/2014/main" id="{222D5539-C54E-D46B-33DF-CE2748580CE3}"/>
                </a:ext>
              </a:extLst>
            </p:cNvPr>
            <p:cNvSpPr/>
            <p:nvPr/>
          </p:nvSpPr>
          <p:spPr>
            <a:xfrm>
              <a:off x="6092315" y="1418520"/>
              <a:ext cx="1783518" cy="648000"/>
            </a:xfrm>
            <a:custGeom>
              <a:avLst/>
              <a:gdLst>
                <a:gd name="connsiteX0" fmla="*/ 0 w 1783518"/>
                <a:gd name="connsiteY0" fmla="*/ 64800 h 648000"/>
                <a:gd name="connsiteX1" fmla="*/ 64800 w 1783518"/>
                <a:gd name="connsiteY1" fmla="*/ 0 h 648000"/>
                <a:gd name="connsiteX2" fmla="*/ 1718718 w 1783518"/>
                <a:gd name="connsiteY2" fmla="*/ 0 h 648000"/>
                <a:gd name="connsiteX3" fmla="*/ 1783518 w 1783518"/>
                <a:gd name="connsiteY3" fmla="*/ 64800 h 648000"/>
                <a:gd name="connsiteX4" fmla="*/ 1783518 w 1783518"/>
                <a:gd name="connsiteY4" fmla="*/ 583200 h 648000"/>
                <a:gd name="connsiteX5" fmla="*/ 1718718 w 1783518"/>
                <a:gd name="connsiteY5" fmla="*/ 648000 h 648000"/>
                <a:gd name="connsiteX6" fmla="*/ 64800 w 1783518"/>
                <a:gd name="connsiteY6" fmla="*/ 648000 h 648000"/>
                <a:gd name="connsiteX7" fmla="*/ 0 w 1783518"/>
                <a:gd name="connsiteY7" fmla="*/ 583200 h 648000"/>
                <a:gd name="connsiteX8" fmla="*/ 0 w 1783518"/>
                <a:gd name="connsiteY8" fmla="*/ 648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518" h="648000">
                  <a:moveTo>
                    <a:pt x="0" y="64800"/>
                  </a:moveTo>
                  <a:cubicBezTo>
                    <a:pt x="0" y="29012"/>
                    <a:pt x="29012" y="0"/>
                    <a:pt x="64800" y="0"/>
                  </a:cubicBezTo>
                  <a:lnTo>
                    <a:pt x="1718718" y="0"/>
                  </a:lnTo>
                  <a:cubicBezTo>
                    <a:pt x="1754506" y="0"/>
                    <a:pt x="1783518" y="29012"/>
                    <a:pt x="1783518" y="64800"/>
                  </a:cubicBezTo>
                  <a:lnTo>
                    <a:pt x="1783518" y="583200"/>
                  </a:lnTo>
                  <a:cubicBezTo>
                    <a:pt x="1783518" y="618988"/>
                    <a:pt x="1754506" y="648000"/>
                    <a:pt x="1718718" y="648000"/>
                  </a:cubicBezTo>
                  <a:lnTo>
                    <a:pt x="64800" y="648000"/>
                  </a:lnTo>
                  <a:cubicBezTo>
                    <a:pt x="29012" y="648000"/>
                    <a:pt x="0" y="618988"/>
                    <a:pt x="0" y="583200"/>
                  </a:cubicBezTo>
                  <a:lnTo>
                    <a:pt x="0" y="64800"/>
                  </a:lnTo>
                  <a:close/>
                </a:path>
              </a:pathLst>
            </a:custGeom>
            <a:solidFill>
              <a:srgbClr val="1A7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273150" numCol="1" spcCol="1270" anchor="t" anchorCtr="0">
              <a:noAutofit/>
            </a:bodyPr>
            <a:lstStyle/>
            <a:p>
              <a:pPr marL="0" lvl="0" indent="0" algn="l" defTabSz="666750">
                <a:lnSpc>
                  <a:spcPct val="90000"/>
                </a:lnSpc>
                <a:spcBef>
                  <a:spcPct val="0"/>
                </a:spcBef>
                <a:spcAft>
                  <a:spcPct val="35000"/>
                </a:spcAft>
                <a:buNone/>
              </a:pPr>
              <a:r>
                <a:rPr lang="en-US" sz="1500" kern="1200" dirty="0"/>
                <a:t>Side Effects</a:t>
              </a:r>
              <a:r>
                <a:rPr lang="en-US" sz="1500" kern="1200" baseline="30000" dirty="0"/>
                <a:t>3</a:t>
              </a:r>
            </a:p>
          </p:txBody>
        </p:sp>
        <p:sp>
          <p:nvSpPr>
            <p:cNvPr id="21" name="Freeform: Shape 20">
              <a:extLst>
                <a:ext uri="{FF2B5EF4-FFF2-40B4-BE49-F238E27FC236}">
                  <a16:creationId xmlns:a16="http://schemas.microsoft.com/office/drawing/2014/main" id="{5B669D7B-8ACA-ECCF-26C4-6879A1D32763}"/>
                </a:ext>
              </a:extLst>
            </p:cNvPr>
            <p:cNvSpPr/>
            <p:nvPr/>
          </p:nvSpPr>
          <p:spPr>
            <a:xfrm>
              <a:off x="6457613" y="1850520"/>
              <a:ext cx="2061659" cy="2237625"/>
            </a:xfrm>
            <a:custGeom>
              <a:avLst/>
              <a:gdLst>
                <a:gd name="connsiteX0" fmla="*/ 0 w 1783518"/>
                <a:gd name="connsiteY0" fmla="*/ 178352 h 2237625"/>
                <a:gd name="connsiteX1" fmla="*/ 178352 w 1783518"/>
                <a:gd name="connsiteY1" fmla="*/ 0 h 2237625"/>
                <a:gd name="connsiteX2" fmla="*/ 1605166 w 1783518"/>
                <a:gd name="connsiteY2" fmla="*/ 0 h 2237625"/>
                <a:gd name="connsiteX3" fmla="*/ 1783518 w 1783518"/>
                <a:gd name="connsiteY3" fmla="*/ 178352 h 2237625"/>
                <a:gd name="connsiteX4" fmla="*/ 1783518 w 1783518"/>
                <a:gd name="connsiteY4" fmla="*/ 2059273 h 2237625"/>
                <a:gd name="connsiteX5" fmla="*/ 1605166 w 1783518"/>
                <a:gd name="connsiteY5" fmla="*/ 2237625 h 2237625"/>
                <a:gd name="connsiteX6" fmla="*/ 178352 w 1783518"/>
                <a:gd name="connsiteY6" fmla="*/ 2237625 h 2237625"/>
                <a:gd name="connsiteX7" fmla="*/ 0 w 1783518"/>
                <a:gd name="connsiteY7" fmla="*/ 2059273 h 2237625"/>
                <a:gd name="connsiteX8" fmla="*/ 0 w 1783518"/>
                <a:gd name="connsiteY8" fmla="*/ 178352 h 22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518" h="2237625">
                  <a:moveTo>
                    <a:pt x="0" y="178352"/>
                  </a:moveTo>
                  <a:cubicBezTo>
                    <a:pt x="0" y="79851"/>
                    <a:pt x="79851" y="0"/>
                    <a:pt x="178352" y="0"/>
                  </a:cubicBezTo>
                  <a:lnTo>
                    <a:pt x="1605166" y="0"/>
                  </a:lnTo>
                  <a:cubicBezTo>
                    <a:pt x="1703667" y="0"/>
                    <a:pt x="1783518" y="79851"/>
                    <a:pt x="1783518" y="178352"/>
                  </a:cubicBezTo>
                  <a:lnTo>
                    <a:pt x="1783518" y="2059273"/>
                  </a:lnTo>
                  <a:cubicBezTo>
                    <a:pt x="1783518" y="2157774"/>
                    <a:pt x="1703667" y="2237625"/>
                    <a:pt x="1605166" y="2237625"/>
                  </a:cubicBezTo>
                  <a:lnTo>
                    <a:pt x="178352" y="2237625"/>
                  </a:lnTo>
                  <a:cubicBezTo>
                    <a:pt x="79851" y="2237625"/>
                    <a:pt x="0" y="2157774"/>
                    <a:pt x="0" y="2059273"/>
                  </a:cubicBezTo>
                  <a:lnTo>
                    <a:pt x="0" y="178352"/>
                  </a:lnTo>
                  <a:close/>
                </a:path>
              </a:pathLst>
            </a:custGeom>
            <a:solidFill>
              <a:srgbClr val="F9FDFE">
                <a:alpha val="90000"/>
              </a:srgbClr>
            </a:solidFill>
            <a:ln>
              <a:solidFill>
                <a:srgbClr val="1A75B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917" tIns="158917" rIns="158917" bIns="158917" numCol="1" spcCol="1270" anchor="t" anchorCtr="0">
              <a:noAutofit/>
            </a:bodyPr>
            <a:lstStyle/>
            <a:p>
              <a:pPr marL="114300" lvl="1" indent="-114300" algn="l" defTabSz="666750">
                <a:lnSpc>
                  <a:spcPct val="90000"/>
                </a:lnSpc>
                <a:spcBef>
                  <a:spcPct val="0"/>
                </a:spcBef>
                <a:spcAft>
                  <a:spcPct val="15000"/>
                </a:spcAft>
                <a:buChar char="•"/>
              </a:pPr>
              <a:r>
                <a:rPr lang="en-US" sz="1600" kern="1200" dirty="0">
                  <a:solidFill>
                    <a:srgbClr val="FF0000"/>
                  </a:solidFill>
                </a:rPr>
                <a:t>Triheptanoin</a:t>
              </a:r>
              <a:r>
                <a:rPr lang="en-US" sz="1600" kern="1200" dirty="0"/>
                <a:t> has a similar side effect profile to standard MCTs, commonly causing </a:t>
              </a:r>
              <a:r>
                <a:rPr lang="en-US" sz="1600" kern="1200" dirty="0">
                  <a:solidFill>
                    <a:srgbClr val="FF0000"/>
                  </a:solidFill>
                </a:rPr>
                <a:t>diarrhea, abdominal pain/discomfort, and vomiting</a:t>
              </a:r>
              <a:endParaRPr lang="en-US" sz="1600" kern="1200" dirty="0"/>
            </a:p>
          </p:txBody>
        </p:sp>
      </p:grpSp>
      <p:sp>
        <p:nvSpPr>
          <p:cNvPr id="2" name="Title 1">
            <a:extLst>
              <a:ext uri="{FF2B5EF4-FFF2-40B4-BE49-F238E27FC236}">
                <a16:creationId xmlns:a16="http://schemas.microsoft.com/office/drawing/2014/main" id="{FF1C3023-7667-769A-FA69-F33CB8580A0D}"/>
              </a:ext>
            </a:extLst>
          </p:cNvPr>
          <p:cNvSpPr>
            <a:spLocks noGrp="1"/>
          </p:cNvSpPr>
          <p:nvPr>
            <p:ph type="title"/>
          </p:nvPr>
        </p:nvSpPr>
        <p:spPr/>
        <p:txBody>
          <a:bodyPr/>
          <a:lstStyle/>
          <a:p>
            <a:r>
              <a:rPr lang="en-US" dirty="0"/>
              <a:t>Triheptanoin vs Traditional MCTs</a:t>
            </a:r>
          </a:p>
        </p:txBody>
      </p:sp>
      <p:sp>
        <p:nvSpPr>
          <p:cNvPr id="7" name="TextBox 6">
            <a:extLst>
              <a:ext uri="{FF2B5EF4-FFF2-40B4-BE49-F238E27FC236}">
                <a16:creationId xmlns:a16="http://schemas.microsoft.com/office/drawing/2014/main" id="{1029E6C3-AE6C-CD24-CF53-0EBC32B08346}"/>
              </a:ext>
            </a:extLst>
          </p:cNvPr>
          <p:cNvSpPr txBox="1"/>
          <p:nvPr/>
        </p:nvSpPr>
        <p:spPr>
          <a:xfrm>
            <a:off x="3114459" y="4530749"/>
            <a:ext cx="5967663" cy="369332"/>
          </a:xfrm>
          <a:prstGeom prst="rect">
            <a:avLst/>
          </a:prstGeom>
          <a:noFill/>
        </p:spPr>
        <p:txBody>
          <a:bodyPr wrap="square" rtlCol="0">
            <a:spAutoFit/>
          </a:bodyPr>
          <a:lstStyle/>
          <a:p>
            <a:pPr algn="just"/>
            <a:r>
              <a:rPr lang="en-US" sz="900" dirty="0"/>
              <a:t>1. Baker JJ, et al. </a:t>
            </a:r>
            <a:r>
              <a:rPr lang="en-US" sz="900" i="1" dirty="0"/>
              <a:t>touchREV Endocrinol</a:t>
            </a:r>
            <a:r>
              <a:rPr lang="en-US" sz="900" dirty="0"/>
              <a:t>. 2021;17(2):108-111.  2. Vockley J, et al. </a:t>
            </a:r>
            <a:r>
              <a:rPr lang="en-US" sz="900" i="1" dirty="0"/>
              <a:t>Clin Nutr ESPEN</a:t>
            </a:r>
            <a:r>
              <a:rPr lang="en-US" sz="900" dirty="0"/>
              <a:t>. 2021;41:293-298.  3. Vockley J, et al. </a:t>
            </a:r>
            <a:r>
              <a:rPr lang="en-US" sz="900" i="1" dirty="0"/>
              <a:t>J Inherit Metab Dis</a:t>
            </a:r>
            <a:r>
              <a:rPr lang="en-US" sz="900" dirty="0"/>
              <a:t>. 2021b;44(1):253-263.</a:t>
            </a:r>
          </a:p>
        </p:txBody>
      </p:sp>
      <p:sp>
        <p:nvSpPr>
          <p:cNvPr id="3" name="TextBox 2">
            <a:extLst>
              <a:ext uri="{FF2B5EF4-FFF2-40B4-BE49-F238E27FC236}">
                <a16:creationId xmlns:a16="http://schemas.microsoft.com/office/drawing/2014/main" id="{F8E3CACC-874C-08E4-6553-5C1ED4A70ED0}"/>
              </a:ext>
            </a:extLst>
          </p:cNvPr>
          <p:cNvSpPr txBox="1"/>
          <p:nvPr/>
        </p:nvSpPr>
        <p:spPr>
          <a:xfrm>
            <a:off x="748567" y="4174238"/>
            <a:ext cx="6600805" cy="261610"/>
          </a:xfrm>
          <a:prstGeom prst="rect">
            <a:avLst/>
          </a:prstGeom>
          <a:noFill/>
        </p:spPr>
        <p:txBody>
          <a:bodyPr wrap="square" rtlCol="0">
            <a:spAutoFit/>
          </a:bodyPr>
          <a:lstStyle/>
          <a:p>
            <a:r>
              <a:rPr lang="en-US" sz="1100" dirty="0"/>
              <a:t>*Dosing varies with age and disease severity; C7 doses studied in those with severe LC-FAOD</a:t>
            </a:r>
          </a:p>
        </p:txBody>
      </p:sp>
    </p:spTree>
    <p:extLst>
      <p:ext uri="{BB962C8B-B14F-4D97-AF65-F5344CB8AC3E}">
        <p14:creationId xmlns:p14="http://schemas.microsoft.com/office/powerpoint/2010/main" val="3404895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D07A886-46D7-6D4F-43F9-AEE19DAC69D0}"/>
              </a:ext>
            </a:extLst>
          </p:cNvPr>
          <p:cNvSpPr/>
          <p:nvPr/>
        </p:nvSpPr>
        <p:spPr>
          <a:xfrm>
            <a:off x="717550" y="3612836"/>
            <a:ext cx="7708900" cy="533400"/>
          </a:xfrm>
          <a:prstGeom prst="round2DiagRect">
            <a:avLst/>
          </a:prstGeom>
          <a:solidFill>
            <a:srgbClr val="1A75BC"/>
          </a:solidFill>
          <a:ln>
            <a:solidFill>
              <a:srgbClr val="1A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What would be the appropriate initial TDD and maintenance dosage of triheptanoin for this patient, based on the recommended dosing guidelines?</a:t>
            </a:r>
          </a:p>
        </p:txBody>
      </p:sp>
      <p:sp>
        <p:nvSpPr>
          <p:cNvPr id="5" name="Rectangle: Rounded Corners 4">
            <a:extLst>
              <a:ext uri="{FF2B5EF4-FFF2-40B4-BE49-F238E27FC236}">
                <a16:creationId xmlns:a16="http://schemas.microsoft.com/office/drawing/2014/main" id="{D92A4AB6-7B21-7229-EF3D-E6AF571FB936}"/>
              </a:ext>
            </a:extLst>
          </p:cNvPr>
          <p:cNvSpPr/>
          <p:nvPr/>
        </p:nvSpPr>
        <p:spPr>
          <a:xfrm>
            <a:off x="574675" y="1037995"/>
            <a:ext cx="8077201" cy="2411809"/>
          </a:xfrm>
          <a:prstGeom prst="roundRect">
            <a:avLst/>
          </a:prstGeom>
          <a:solidFill>
            <a:srgbClr val="D3D9EC"/>
          </a:solid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A5E3B6-781F-E22A-A5B9-67B204E40CE5}"/>
              </a:ext>
            </a:extLst>
          </p:cNvPr>
          <p:cNvSpPr>
            <a:spLocks noGrp="1"/>
          </p:cNvSpPr>
          <p:nvPr>
            <p:ph type="title"/>
          </p:nvPr>
        </p:nvSpPr>
        <p:spPr/>
        <p:txBody>
          <a:bodyPr>
            <a:normAutofit/>
          </a:bodyPr>
          <a:lstStyle/>
          <a:p>
            <a:r>
              <a:rPr lang="en-US" dirty="0"/>
              <a:t>Clinical Case 1</a:t>
            </a:r>
          </a:p>
        </p:txBody>
      </p:sp>
      <p:sp>
        <p:nvSpPr>
          <p:cNvPr id="3" name="Content Placeholder 2">
            <a:extLst>
              <a:ext uri="{FF2B5EF4-FFF2-40B4-BE49-F238E27FC236}">
                <a16:creationId xmlns:a16="http://schemas.microsoft.com/office/drawing/2014/main" id="{D1C81442-53AA-DA39-A70D-0277743FFC7B}"/>
              </a:ext>
            </a:extLst>
          </p:cNvPr>
          <p:cNvSpPr>
            <a:spLocks noGrp="1"/>
          </p:cNvSpPr>
          <p:nvPr>
            <p:ph idx="1"/>
          </p:nvPr>
        </p:nvSpPr>
        <p:spPr>
          <a:xfrm>
            <a:off x="717550" y="1159439"/>
            <a:ext cx="7708900" cy="2337792"/>
          </a:xfrm>
        </p:spPr>
        <p:txBody>
          <a:bodyPr>
            <a:normAutofit fontScale="92500"/>
          </a:bodyPr>
          <a:lstStyle/>
          <a:p>
            <a:pPr marL="0" marR="0" lvl="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28-yo female, diagnosed with late-onset very long-chain acyl-CoA dehydrogenase deficiency at age 12 y, had been stable for some time with MCT oil supplementation at 35 mL/d. Recently, she has experienced increased fatigue and weakness with mild exertion, alongside episodes of rhabdomyolysis at ages 16 y and 22 y.</a:t>
            </a:r>
          </a:p>
          <a:p>
            <a:pPr marL="0" marR="0" lvl="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Laboratory tests reveal elevated serum creatine kinase (8,000 U/L), with normal renal function. Due to these persistent symptoms, she </a:t>
            </a:r>
            <a:r>
              <a:rPr lang="en-US" sz="1800" dirty="0">
                <a:latin typeface="Calibri" panose="020F0502020204030204" pitchFamily="34" charset="0"/>
                <a:ea typeface="Calibri" panose="020F0502020204030204" pitchFamily="34" charset="0"/>
                <a:cs typeface="Times New Roman" panose="02020603050405020304" pitchFamily="18" charset="0"/>
              </a:rPr>
              <a:t>has now started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triheptanoin therapy. Her weight is 60 kg, and her total DCI is calculated to be 2300 kcal.</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2ECAC05-2AF6-D695-4C00-EC8332C627DA}"/>
              </a:ext>
            </a:extLst>
          </p:cNvPr>
          <p:cNvSpPr txBox="1"/>
          <p:nvPr/>
        </p:nvSpPr>
        <p:spPr>
          <a:xfrm>
            <a:off x="628650" y="4261842"/>
            <a:ext cx="8515350" cy="261610"/>
          </a:xfrm>
          <a:prstGeom prst="rect">
            <a:avLst/>
          </a:prstGeom>
          <a:noFill/>
        </p:spPr>
        <p:txBody>
          <a:bodyPr wrap="square" rtlCol="0">
            <a:spAutoFit/>
          </a:bodyPr>
          <a:lstStyle/>
          <a:p>
            <a:r>
              <a:rPr lang="en-US" sz="1100" dirty="0"/>
              <a:t>TDD, total daily dose</a:t>
            </a:r>
          </a:p>
        </p:txBody>
      </p:sp>
    </p:spTree>
    <p:extLst>
      <p:ext uri="{BB962C8B-B14F-4D97-AF65-F5344CB8AC3E}">
        <p14:creationId xmlns:p14="http://schemas.microsoft.com/office/powerpoint/2010/main" val="1311264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16E4-C4D8-ECCA-A45F-B20FC1EF24F4}"/>
              </a:ext>
            </a:extLst>
          </p:cNvPr>
          <p:cNvSpPr>
            <a:spLocks noGrp="1"/>
          </p:cNvSpPr>
          <p:nvPr>
            <p:ph type="title"/>
          </p:nvPr>
        </p:nvSpPr>
        <p:spPr>
          <a:xfrm>
            <a:off x="628650" y="96863"/>
            <a:ext cx="7886700" cy="994172"/>
          </a:xfrm>
        </p:spPr>
        <p:txBody>
          <a:bodyPr/>
          <a:lstStyle/>
          <a:p>
            <a:r>
              <a:rPr lang="en-US" dirty="0"/>
              <a:t>Answer: Clinical Case 1</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A3B2DAF0-1613-743E-907F-D0649E21B308}"/>
                  </a:ext>
                </a:extLst>
              </p:cNvPr>
              <p:cNvGraphicFramePr>
                <a:graphicFrameLocks noGrp="1"/>
              </p:cNvGraphicFramePr>
              <p:nvPr>
                <p:ph idx="1"/>
                <p:extLst>
                  <p:ext uri="{D42A27DB-BD31-4B8C-83A1-F6EECF244321}">
                    <p14:modId xmlns:p14="http://schemas.microsoft.com/office/powerpoint/2010/main" val="3988891185"/>
                  </p:ext>
                </p:extLst>
              </p:nvPr>
            </p:nvGraphicFramePr>
            <p:xfrm>
              <a:off x="628650" y="884780"/>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Content Placeholder 3">
                <a:extLst>
                  <a:ext uri="{FF2B5EF4-FFF2-40B4-BE49-F238E27FC236}">
                    <a16:creationId xmlns:a16="http://schemas.microsoft.com/office/drawing/2014/main" id="{A3B2DAF0-1613-743E-907F-D0649E21B308}"/>
                  </a:ext>
                </a:extLst>
              </p:cNvPr>
              <p:cNvGraphicFramePr>
                <a:graphicFrameLocks noGrp="1"/>
              </p:cNvGraphicFramePr>
              <p:nvPr>
                <p:ph idx="1"/>
                <p:extLst>
                  <p:ext uri="{D42A27DB-BD31-4B8C-83A1-F6EECF244321}">
                    <p14:modId xmlns:p14="http://schemas.microsoft.com/office/powerpoint/2010/main" val="3988891185"/>
                  </p:ext>
                </p:extLst>
              </p:nvPr>
            </p:nvGraphicFramePr>
            <p:xfrm>
              <a:off x="628650" y="884780"/>
              <a:ext cx="7886700" cy="3263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6" name="TextBox 5">
            <a:extLst>
              <a:ext uri="{FF2B5EF4-FFF2-40B4-BE49-F238E27FC236}">
                <a16:creationId xmlns:a16="http://schemas.microsoft.com/office/drawing/2014/main" id="{24CF9A02-15EC-D354-F521-16EB5F861C95}"/>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sp>
        <p:nvSpPr>
          <p:cNvPr id="3" name="TextBox 2">
            <a:extLst>
              <a:ext uri="{FF2B5EF4-FFF2-40B4-BE49-F238E27FC236}">
                <a16:creationId xmlns:a16="http://schemas.microsoft.com/office/drawing/2014/main" id="{7F7DFD82-5E24-12DD-1342-3EF34F900061}"/>
              </a:ext>
            </a:extLst>
          </p:cNvPr>
          <p:cNvSpPr txBox="1"/>
          <p:nvPr/>
        </p:nvSpPr>
        <p:spPr>
          <a:xfrm>
            <a:off x="628650" y="4293814"/>
            <a:ext cx="7886700" cy="261610"/>
          </a:xfrm>
          <a:prstGeom prst="rect">
            <a:avLst/>
          </a:prstGeom>
          <a:noFill/>
        </p:spPr>
        <p:txBody>
          <a:bodyPr wrap="square" rtlCol="0">
            <a:spAutoFit/>
          </a:bodyPr>
          <a:lstStyle/>
          <a:p>
            <a:r>
              <a:rPr lang="en-US" sz="1100" dirty="0"/>
              <a:t>*Dietitian calculators are available to assist in determining triheptanoin dosage based on DCI, simplifying the calculation process</a:t>
            </a:r>
          </a:p>
        </p:txBody>
      </p:sp>
    </p:spTree>
    <p:extLst>
      <p:ext uri="{BB962C8B-B14F-4D97-AF65-F5344CB8AC3E}">
        <p14:creationId xmlns:p14="http://schemas.microsoft.com/office/powerpoint/2010/main" val="2932186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E57A-08B3-598B-8865-88083B824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7384A-9593-1207-EE64-08EA62966717}"/>
              </a:ext>
            </a:extLst>
          </p:cNvPr>
          <p:cNvSpPr>
            <a:spLocks noGrp="1"/>
          </p:cNvSpPr>
          <p:nvPr>
            <p:ph type="title"/>
          </p:nvPr>
        </p:nvSpPr>
        <p:spPr>
          <a:xfrm>
            <a:off x="628650" y="96863"/>
            <a:ext cx="7886700" cy="994172"/>
          </a:xfrm>
        </p:spPr>
        <p:txBody>
          <a:bodyPr/>
          <a:lstStyle/>
          <a:p>
            <a:r>
              <a:rPr lang="en-US" dirty="0"/>
              <a:t>Answer: Clinical Case 1</a:t>
            </a:r>
            <a:r>
              <a:rPr lang="en-US" sz="1800" dirty="0"/>
              <a:t> (continued)</a:t>
            </a:r>
            <a:endParaRPr lang="en-US" dirty="0"/>
          </a:p>
        </p:txBody>
      </p:sp>
      <p:graphicFrame>
        <p:nvGraphicFramePr>
          <p:cNvPr id="4" name="Content Placeholder 3">
            <a:extLst>
              <a:ext uri="{FF2B5EF4-FFF2-40B4-BE49-F238E27FC236}">
                <a16:creationId xmlns:a16="http://schemas.microsoft.com/office/drawing/2014/main" id="{9166FF95-5950-F23B-0181-26AE507EB996}"/>
              </a:ext>
            </a:extLst>
          </p:cNvPr>
          <p:cNvGraphicFramePr>
            <a:graphicFrameLocks noGrp="1"/>
          </p:cNvGraphicFramePr>
          <p:nvPr>
            <p:ph idx="1"/>
            <p:extLst>
              <p:ext uri="{D42A27DB-BD31-4B8C-83A1-F6EECF244321}">
                <p14:modId xmlns:p14="http://schemas.microsoft.com/office/powerpoint/2010/main" val="2425440705"/>
              </p:ext>
            </p:extLst>
          </p:nvPr>
        </p:nvGraphicFramePr>
        <p:xfrm>
          <a:off x="628650" y="884780"/>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6636411-0163-3ED4-B682-C011CFBACB87}"/>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sp>
        <p:nvSpPr>
          <p:cNvPr id="3" name="TextBox 2">
            <a:extLst>
              <a:ext uri="{FF2B5EF4-FFF2-40B4-BE49-F238E27FC236}">
                <a16:creationId xmlns:a16="http://schemas.microsoft.com/office/drawing/2014/main" id="{7A811108-2436-11B1-B6C7-F63ED863CE65}"/>
              </a:ext>
            </a:extLst>
          </p:cNvPr>
          <p:cNvSpPr txBox="1"/>
          <p:nvPr/>
        </p:nvSpPr>
        <p:spPr>
          <a:xfrm>
            <a:off x="628650" y="4293814"/>
            <a:ext cx="7886700" cy="261610"/>
          </a:xfrm>
          <a:prstGeom prst="rect">
            <a:avLst/>
          </a:prstGeom>
          <a:noFill/>
        </p:spPr>
        <p:txBody>
          <a:bodyPr wrap="square" rtlCol="0">
            <a:spAutoFit/>
          </a:bodyPr>
          <a:lstStyle/>
          <a:p>
            <a:r>
              <a:rPr lang="en-US" sz="1100" dirty="0"/>
              <a:t>*Dietitian calculators are available to assist in determining triheptanoin dosage based on DCI, simplifying the calculation process</a:t>
            </a:r>
          </a:p>
        </p:txBody>
      </p:sp>
    </p:spTree>
    <p:extLst>
      <p:ext uri="{BB962C8B-B14F-4D97-AF65-F5344CB8AC3E}">
        <p14:creationId xmlns:p14="http://schemas.microsoft.com/office/powerpoint/2010/main" val="89302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D07A886-46D7-6D4F-43F9-AEE19DAC69D0}"/>
              </a:ext>
            </a:extLst>
          </p:cNvPr>
          <p:cNvSpPr/>
          <p:nvPr/>
        </p:nvSpPr>
        <p:spPr>
          <a:xfrm>
            <a:off x="717550" y="3728442"/>
            <a:ext cx="7708900" cy="533400"/>
          </a:xfrm>
          <a:prstGeom prst="round2DiagRect">
            <a:avLst/>
          </a:prstGeom>
          <a:solidFill>
            <a:srgbClr val="1A75BC"/>
          </a:solidFill>
          <a:ln>
            <a:solidFill>
              <a:srgbClr val="1A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At this time, what is the most appropriate next step(s) in management?</a:t>
            </a:r>
          </a:p>
        </p:txBody>
      </p:sp>
      <p:sp>
        <p:nvSpPr>
          <p:cNvPr id="5" name="Rectangle: Rounded Corners 4">
            <a:extLst>
              <a:ext uri="{FF2B5EF4-FFF2-40B4-BE49-F238E27FC236}">
                <a16:creationId xmlns:a16="http://schemas.microsoft.com/office/drawing/2014/main" id="{D92A4AB6-7B21-7229-EF3D-E6AF571FB936}"/>
              </a:ext>
            </a:extLst>
          </p:cNvPr>
          <p:cNvSpPr/>
          <p:nvPr/>
        </p:nvSpPr>
        <p:spPr>
          <a:xfrm>
            <a:off x="533399" y="1269206"/>
            <a:ext cx="8077201" cy="2411809"/>
          </a:xfrm>
          <a:prstGeom prst="roundRect">
            <a:avLst/>
          </a:prstGeom>
          <a:solidFill>
            <a:srgbClr val="D3D9EC"/>
          </a:solidFill>
          <a:ln>
            <a:solidFill>
              <a:srgbClr val="D3D9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A5E3B6-781F-E22A-A5B9-67B204E40CE5}"/>
              </a:ext>
            </a:extLst>
          </p:cNvPr>
          <p:cNvSpPr>
            <a:spLocks noGrp="1"/>
          </p:cNvSpPr>
          <p:nvPr>
            <p:ph type="title"/>
          </p:nvPr>
        </p:nvSpPr>
        <p:spPr/>
        <p:txBody>
          <a:bodyPr>
            <a:normAutofit/>
          </a:bodyPr>
          <a:lstStyle/>
          <a:p>
            <a:r>
              <a:rPr lang="en-US" dirty="0"/>
              <a:t>Clinical Case 2</a:t>
            </a:r>
          </a:p>
        </p:txBody>
      </p:sp>
      <p:sp>
        <p:nvSpPr>
          <p:cNvPr id="3" name="Content Placeholder 2">
            <a:extLst>
              <a:ext uri="{FF2B5EF4-FFF2-40B4-BE49-F238E27FC236}">
                <a16:creationId xmlns:a16="http://schemas.microsoft.com/office/drawing/2014/main" id="{D1C81442-53AA-DA39-A70D-0277743FFC7B}"/>
              </a:ext>
            </a:extLst>
          </p:cNvPr>
          <p:cNvSpPr>
            <a:spLocks noGrp="1"/>
          </p:cNvSpPr>
          <p:nvPr>
            <p:ph idx="1"/>
          </p:nvPr>
        </p:nvSpPr>
        <p:spPr>
          <a:xfrm>
            <a:off x="676274" y="1390650"/>
            <a:ext cx="7708900" cy="2337792"/>
          </a:xfrm>
        </p:spPr>
        <p:txBody>
          <a:bodyPr>
            <a:noAutofit/>
          </a:bodyPr>
          <a:lstStyle/>
          <a:p>
            <a:pPr marL="0" indent="0">
              <a:buNone/>
            </a:pPr>
            <a:r>
              <a:rPr lang="en-US" sz="2000" dirty="0"/>
              <a:t>A 35-yo male, diagnosed with late-onset carnitine palmitoyltransferase II deficiency at age 22 y after recurrent episodes of rhabdomyolysis, presents with persistent abdominal pain and diarrhea. He was recently started on 70 mL triheptanoin. </a:t>
            </a:r>
          </a:p>
          <a:p>
            <a:pPr marL="0" indent="0">
              <a:buNone/>
            </a:pPr>
            <a:r>
              <a:rPr lang="en-US" sz="2000" dirty="0"/>
              <a:t>Physical examination shows no significant findings. He weighs 70 kg. Laboratory tests reveal normal blood glucose and creatine kinase levels, but mild electrolyte imbalances consistent with diarrhea are noted.</a:t>
            </a:r>
          </a:p>
        </p:txBody>
      </p:sp>
    </p:spTree>
    <p:extLst>
      <p:ext uri="{BB962C8B-B14F-4D97-AF65-F5344CB8AC3E}">
        <p14:creationId xmlns:p14="http://schemas.microsoft.com/office/powerpoint/2010/main" val="818707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A7B8-A466-785F-A35F-F2FB132C8669}"/>
              </a:ext>
            </a:extLst>
          </p:cNvPr>
          <p:cNvSpPr>
            <a:spLocks noGrp="1"/>
          </p:cNvSpPr>
          <p:nvPr>
            <p:ph type="title"/>
          </p:nvPr>
        </p:nvSpPr>
        <p:spPr/>
        <p:txBody>
          <a:bodyPr>
            <a:normAutofit/>
          </a:bodyPr>
          <a:lstStyle/>
          <a:p>
            <a:r>
              <a:rPr lang="en-US" dirty="0"/>
              <a:t>Answer: Clinical Case 2</a:t>
            </a:r>
          </a:p>
        </p:txBody>
      </p:sp>
      <p:sp>
        <p:nvSpPr>
          <p:cNvPr id="3" name="TextBox 2">
            <a:extLst>
              <a:ext uri="{FF2B5EF4-FFF2-40B4-BE49-F238E27FC236}">
                <a16:creationId xmlns:a16="http://schemas.microsoft.com/office/drawing/2014/main" id="{79411C56-7BA7-CD93-5F9A-5C23B38B6D16}"/>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graphicFrame>
        <p:nvGraphicFramePr>
          <p:cNvPr id="7" name="Content Placeholder 5">
            <a:extLst>
              <a:ext uri="{FF2B5EF4-FFF2-40B4-BE49-F238E27FC236}">
                <a16:creationId xmlns:a16="http://schemas.microsoft.com/office/drawing/2014/main" id="{6CD10124-140C-CD2D-8B0E-09F83BC9AF1E}"/>
              </a:ext>
            </a:extLst>
          </p:cNvPr>
          <p:cNvGraphicFramePr>
            <a:graphicFrameLocks noGrp="1"/>
          </p:cNvGraphicFramePr>
          <p:nvPr>
            <p:ph idx="1"/>
            <p:extLst>
              <p:ext uri="{D42A27DB-BD31-4B8C-83A1-F6EECF244321}">
                <p14:modId xmlns:p14="http://schemas.microsoft.com/office/powerpoint/2010/main" val="1669134910"/>
              </p:ext>
            </p:extLst>
          </p:nvPr>
        </p:nvGraphicFramePr>
        <p:xfrm>
          <a:off x="628650" y="109656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221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5640-CAD6-A458-D421-F2F36F9A6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BC673-7B26-E3C6-2289-57774E2D1749}"/>
              </a:ext>
            </a:extLst>
          </p:cNvPr>
          <p:cNvSpPr>
            <a:spLocks noGrp="1"/>
          </p:cNvSpPr>
          <p:nvPr>
            <p:ph type="title"/>
          </p:nvPr>
        </p:nvSpPr>
        <p:spPr/>
        <p:txBody>
          <a:bodyPr>
            <a:normAutofit/>
          </a:bodyPr>
          <a:lstStyle/>
          <a:p>
            <a:r>
              <a:rPr lang="en-US" dirty="0"/>
              <a:t>Answer: Clinical Case 2</a:t>
            </a:r>
            <a:r>
              <a:rPr lang="en-US" sz="1800" dirty="0"/>
              <a:t> (continued)</a:t>
            </a:r>
            <a:endParaRPr lang="en-US" dirty="0"/>
          </a:p>
        </p:txBody>
      </p:sp>
      <p:sp>
        <p:nvSpPr>
          <p:cNvPr id="3" name="TextBox 2">
            <a:extLst>
              <a:ext uri="{FF2B5EF4-FFF2-40B4-BE49-F238E27FC236}">
                <a16:creationId xmlns:a16="http://schemas.microsoft.com/office/drawing/2014/main" id="{9C509085-8CD9-6152-74FF-FA502A41A5A7}"/>
              </a:ext>
            </a:extLst>
          </p:cNvPr>
          <p:cNvSpPr txBox="1"/>
          <p:nvPr/>
        </p:nvSpPr>
        <p:spPr>
          <a:xfrm>
            <a:off x="3114459" y="4530749"/>
            <a:ext cx="5967663" cy="230832"/>
          </a:xfrm>
          <a:prstGeom prst="rect">
            <a:avLst/>
          </a:prstGeom>
          <a:noFill/>
        </p:spPr>
        <p:txBody>
          <a:bodyPr wrap="square" rtlCol="0">
            <a:spAutoFit/>
          </a:bodyPr>
          <a:lstStyle/>
          <a:p>
            <a:pPr algn="just"/>
            <a:r>
              <a:rPr lang="en-US" sz="900" dirty="0"/>
              <a:t>Ultragenyx Pharmaceutical Inc. </a:t>
            </a:r>
            <a:r>
              <a:rPr lang="en-US" sz="900" i="1" dirty="0"/>
              <a:t>Dojolvi (triheptanoin) prescribing information.</a:t>
            </a:r>
            <a:r>
              <a:rPr lang="en-US" sz="900" dirty="0"/>
              <a:t> Novato, CA; October 2023.</a:t>
            </a:r>
          </a:p>
        </p:txBody>
      </p:sp>
      <p:graphicFrame>
        <p:nvGraphicFramePr>
          <p:cNvPr id="7" name="Content Placeholder 5">
            <a:extLst>
              <a:ext uri="{FF2B5EF4-FFF2-40B4-BE49-F238E27FC236}">
                <a16:creationId xmlns:a16="http://schemas.microsoft.com/office/drawing/2014/main" id="{A6825546-6DE2-3E88-8BD9-3682119E4D7E}"/>
              </a:ext>
            </a:extLst>
          </p:cNvPr>
          <p:cNvGraphicFramePr>
            <a:graphicFrameLocks noGrp="1"/>
          </p:cNvGraphicFramePr>
          <p:nvPr>
            <p:ph idx="1"/>
            <p:extLst>
              <p:ext uri="{D42A27DB-BD31-4B8C-83A1-F6EECF244321}">
                <p14:modId xmlns:p14="http://schemas.microsoft.com/office/powerpoint/2010/main" val="4163737471"/>
              </p:ext>
            </p:extLst>
          </p:nvPr>
        </p:nvGraphicFramePr>
        <p:xfrm>
          <a:off x="628650" y="109656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098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C2E02-7A33-C26C-38AA-91E3A6EA3B9C}"/>
              </a:ext>
            </a:extLst>
          </p:cNvPr>
          <p:cNvSpPr>
            <a:spLocks noGrp="1"/>
          </p:cNvSpPr>
          <p:nvPr>
            <p:ph type="title"/>
          </p:nvPr>
        </p:nvSpPr>
        <p:spPr>
          <a:xfrm>
            <a:off x="628650" y="14089"/>
            <a:ext cx="7886700" cy="994172"/>
          </a:xfrm>
        </p:spPr>
        <p:txBody>
          <a:bodyPr>
            <a:normAutofit/>
          </a:bodyPr>
          <a:lstStyle/>
          <a:p>
            <a:r>
              <a:rPr lang="en-US" sz="2000" kern="100" dirty="0">
                <a:effectLst/>
                <a:ea typeface="Aptos" panose="020B0004020202020204" pitchFamily="34" charset="0"/>
                <a:cs typeface="Times New Roman" panose="02020603050405020304" pitchFamily="18" charset="0"/>
              </a:rPr>
              <a:t>Point-of-Care Resource for Healthcare Teams That Provide Care to Patients With Long-Chain Fatty Acid Oxidation Disorders (LC-FAODs)</a:t>
            </a:r>
            <a:endParaRPr lang="en-US" sz="2000" dirty="0"/>
          </a:p>
        </p:txBody>
      </p:sp>
      <p:graphicFrame>
        <p:nvGraphicFramePr>
          <p:cNvPr id="4" name="Content Placeholder 3">
            <a:extLst>
              <a:ext uri="{FF2B5EF4-FFF2-40B4-BE49-F238E27FC236}">
                <a16:creationId xmlns:a16="http://schemas.microsoft.com/office/drawing/2014/main" id="{5914B189-4A6A-D8A9-2D90-7D72CE222453}"/>
              </a:ext>
            </a:extLst>
          </p:cNvPr>
          <p:cNvGraphicFramePr>
            <a:graphicFrameLocks noGrp="1"/>
          </p:cNvGraphicFramePr>
          <p:nvPr>
            <p:ph idx="1"/>
            <p:extLst>
              <p:ext uri="{D42A27DB-BD31-4B8C-83A1-F6EECF244321}">
                <p14:modId xmlns:p14="http://schemas.microsoft.com/office/powerpoint/2010/main" val="2485958306"/>
              </p:ext>
            </p:extLst>
          </p:nvPr>
        </p:nvGraphicFramePr>
        <p:xfrm>
          <a:off x="628650" y="1008261"/>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9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37C447-92AD-D970-1132-E7E98D1B4E33}"/>
              </a:ext>
            </a:extLst>
          </p:cNvPr>
          <p:cNvPicPr>
            <a:picLocks noGrp="1" noChangeAspect="1"/>
          </p:cNvPicPr>
          <p:nvPr>
            <p:ph idx="1"/>
          </p:nvPr>
        </p:nvPicPr>
        <p:blipFill>
          <a:blip r:embed="rId3"/>
          <a:stretch>
            <a:fillRect/>
          </a:stretch>
        </p:blipFill>
        <p:spPr>
          <a:xfrm>
            <a:off x="108753" y="1259069"/>
            <a:ext cx="5546985" cy="3189516"/>
          </a:xfrm>
        </p:spPr>
      </p:pic>
      <p:sp>
        <p:nvSpPr>
          <p:cNvPr id="6" name="TextBox 5">
            <a:extLst>
              <a:ext uri="{FF2B5EF4-FFF2-40B4-BE49-F238E27FC236}">
                <a16:creationId xmlns:a16="http://schemas.microsoft.com/office/drawing/2014/main" id="{887DD31F-6D1F-44F4-08F9-D1F5DC09AE1C}"/>
              </a:ext>
            </a:extLst>
          </p:cNvPr>
          <p:cNvSpPr txBox="1"/>
          <p:nvPr/>
        </p:nvSpPr>
        <p:spPr>
          <a:xfrm>
            <a:off x="3100710" y="4457532"/>
            <a:ext cx="5967663" cy="507831"/>
          </a:xfrm>
          <a:prstGeom prst="rect">
            <a:avLst/>
          </a:prstGeom>
          <a:noFill/>
        </p:spPr>
        <p:txBody>
          <a:bodyPr wrap="square" rtlCol="0">
            <a:spAutoFit/>
          </a:bodyPr>
          <a:lstStyle/>
          <a:p>
            <a:r>
              <a:rPr lang="en-US" sz="900" dirty="0"/>
              <a:t>1. Wanders RJ, et al. </a:t>
            </a:r>
            <a:r>
              <a:rPr lang="en-US" sz="900" i="1" dirty="0"/>
              <a:t>J Inherit Metab Dis</a:t>
            </a:r>
            <a:r>
              <a:rPr lang="en-US" sz="900" dirty="0"/>
              <a:t>. 2010;33(5):479-494.  2. Vockley J, et al. </a:t>
            </a:r>
            <a:r>
              <a:rPr lang="en-US" sz="900" i="1" dirty="0"/>
              <a:t>Mol Genet Metab</a:t>
            </a:r>
            <a:r>
              <a:rPr lang="en-US" sz="900" dirty="0"/>
              <a:t>. 2017;120(4):370-377.  3. Tamas C, et al</a:t>
            </a:r>
            <a:r>
              <a:rPr lang="en-US" sz="900" i="1" dirty="0"/>
              <a:t>. Int J Mol Sci.</a:t>
            </a:r>
            <a:r>
              <a:rPr lang="en-US" sz="900" dirty="0"/>
              <a:t> 2024;25(10):5482.  4. Vockley J. </a:t>
            </a:r>
            <a:r>
              <a:rPr lang="en-US" sz="900" i="1" dirty="0"/>
              <a:t>Am J Manag Care</a:t>
            </a:r>
            <a:r>
              <a:rPr lang="en-US" sz="900" dirty="0"/>
              <a:t>. 2020;26(7 Suppl):S147-S154.  5. </a:t>
            </a:r>
            <a:r>
              <a:rPr lang="da-DK" sz="900" dirty="0"/>
              <a:t>Knottnerus SJG, et al. </a:t>
            </a:r>
            <a:r>
              <a:rPr lang="da-DK" sz="900" i="1" dirty="0"/>
              <a:t>Rev Endocr Metab Disord</a:t>
            </a:r>
            <a:r>
              <a:rPr lang="da-DK" sz="900" dirty="0"/>
              <a:t>. 2018;19(1):93-106.  6. Wanders RJ, et al. </a:t>
            </a:r>
            <a:r>
              <a:rPr lang="da-DK" sz="900" i="1" dirty="0"/>
              <a:t>J Inherit Metab Dis</a:t>
            </a:r>
            <a:r>
              <a:rPr lang="da-DK" sz="900" dirty="0"/>
              <a:t>. 2010;33(5):479-494.</a:t>
            </a:r>
            <a:endParaRPr lang="en-US" sz="900" dirty="0"/>
          </a:p>
        </p:txBody>
      </p:sp>
      <p:sp>
        <p:nvSpPr>
          <p:cNvPr id="8" name="Rectangle 7">
            <a:extLst>
              <a:ext uri="{FF2B5EF4-FFF2-40B4-BE49-F238E27FC236}">
                <a16:creationId xmlns:a16="http://schemas.microsoft.com/office/drawing/2014/main" id="{7CFA97C8-C392-9FB3-C931-740B654A8ED3}"/>
              </a:ext>
            </a:extLst>
          </p:cNvPr>
          <p:cNvSpPr>
            <a:spLocks/>
          </p:cNvSpPr>
          <p:nvPr/>
        </p:nvSpPr>
        <p:spPr>
          <a:xfrm>
            <a:off x="1218928" y="1918781"/>
            <a:ext cx="413036" cy="584775"/>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200" dirty="0">
                <a:ln w="0"/>
                <a:solidFill>
                  <a:srgbClr val="C00000"/>
                </a:solidFill>
                <a:effectLst>
                  <a:outerShdw blurRad="38100" dist="25400" dir="5400000" algn="ctr" rotWithShape="0">
                    <a:srgbClr val="6E747A">
                      <a:alpha val="43000"/>
                    </a:srgbClr>
                  </a:outerShdw>
                </a:effectLst>
              </a:rPr>
              <a:t>X</a:t>
            </a:r>
            <a:endParaRPr lang="en-US" sz="2800" dirty="0">
              <a:ln w="0"/>
              <a:solidFill>
                <a:srgbClr val="C00000"/>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2DC511A3-970E-10BA-09BE-965FCF803DF5}"/>
              </a:ext>
            </a:extLst>
          </p:cNvPr>
          <p:cNvSpPr>
            <a:spLocks/>
          </p:cNvSpPr>
          <p:nvPr/>
        </p:nvSpPr>
        <p:spPr>
          <a:xfrm>
            <a:off x="1061760" y="2719657"/>
            <a:ext cx="488401" cy="58996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3200" dirty="0">
                <a:ln w="0"/>
                <a:solidFill>
                  <a:srgbClr val="C00000"/>
                </a:solidFill>
                <a:effectLst>
                  <a:outerShdw blurRad="38100" dist="25400" dir="5400000" algn="ctr" rotWithShape="0">
                    <a:srgbClr val="6E747A">
                      <a:alpha val="43000"/>
                    </a:srgbClr>
                  </a:outerShdw>
                </a:effectLst>
              </a:rPr>
              <a:t>X</a:t>
            </a:r>
          </a:p>
        </p:txBody>
      </p:sp>
      <p:sp>
        <p:nvSpPr>
          <p:cNvPr id="10" name="TextBox 9">
            <a:extLst>
              <a:ext uri="{FF2B5EF4-FFF2-40B4-BE49-F238E27FC236}">
                <a16:creationId xmlns:a16="http://schemas.microsoft.com/office/drawing/2014/main" id="{4999B513-A424-2832-A313-A9C26510FFD1}"/>
              </a:ext>
            </a:extLst>
          </p:cNvPr>
          <p:cNvSpPr txBox="1"/>
          <p:nvPr/>
        </p:nvSpPr>
        <p:spPr>
          <a:xfrm>
            <a:off x="5655983" y="1260880"/>
            <a:ext cx="3441637" cy="461665"/>
          </a:xfrm>
          <a:prstGeom prst="rect">
            <a:avLst/>
          </a:prstGeom>
          <a:noFill/>
        </p:spPr>
        <p:txBody>
          <a:bodyPr wrap="square" rtlCol="0">
            <a:spAutoFit/>
          </a:bodyPr>
          <a:lstStyle/>
          <a:p>
            <a:r>
              <a:rPr lang="en-US" sz="1200" b="1" dirty="0"/>
              <a:t>Step 1</a:t>
            </a:r>
            <a:r>
              <a:rPr lang="en-US" sz="1200" dirty="0"/>
              <a:t>: LCFAs are transported into the mitochondria through the </a:t>
            </a:r>
            <a:r>
              <a:rPr lang="en-US" sz="1200" b="1" dirty="0">
                <a:solidFill>
                  <a:srgbClr val="1A75BC"/>
                </a:solidFill>
              </a:rPr>
              <a:t>carnitine shuttle</a:t>
            </a:r>
            <a:endParaRPr lang="en-US" sz="1200" baseline="30000" dirty="0"/>
          </a:p>
        </p:txBody>
      </p:sp>
      <p:sp>
        <p:nvSpPr>
          <p:cNvPr id="3" name="TextBox 2">
            <a:extLst>
              <a:ext uri="{FF2B5EF4-FFF2-40B4-BE49-F238E27FC236}">
                <a16:creationId xmlns:a16="http://schemas.microsoft.com/office/drawing/2014/main" id="{677212C6-B637-6B55-BD78-09D7A8E25C35}"/>
              </a:ext>
            </a:extLst>
          </p:cNvPr>
          <p:cNvSpPr txBox="1"/>
          <p:nvPr/>
        </p:nvSpPr>
        <p:spPr>
          <a:xfrm>
            <a:off x="5655983" y="1783509"/>
            <a:ext cx="3441637" cy="461665"/>
          </a:xfrm>
          <a:prstGeom prst="rect">
            <a:avLst/>
          </a:prstGeom>
          <a:noFill/>
        </p:spPr>
        <p:txBody>
          <a:bodyPr wrap="square" rtlCol="0">
            <a:spAutoFit/>
          </a:bodyPr>
          <a:lstStyle/>
          <a:p>
            <a:r>
              <a:rPr lang="en-US" sz="1200" b="1" dirty="0"/>
              <a:t>Step 2</a:t>
            </a:r>
            <a:r>
              <a:rPr lang="en-US" sz="1200" dirty="0"/>
              <a:t>: LC fatty-acyl-coAs are metabolized by long-chain–specific enzymes in the </a:t>
            </a:r>
            <a:r>
              <a:rPr lang="en-US" sz="1200" b="1" dirty="0">
                <a:solidFill>
                  <a:srgbClr val="1A75BC"/>
                </a:solidFill>
              </a:rPr>
              <a:t>β-oxidation spiral</a:t>
            </a:r>
            <a:r>
              <a:rPr lang="en-US" sz="1200" baseline="30000" dirty="0"/>
              <a:t>4</a:t>
            </a:r>
          </a:p>
        </p:txBody>
      </p:sp>
      <p:sp>
        <p:nvSpPr>
          <p:cNvPr id="4" name="TextBox 3">
            <a:extLst>
              <a:ext uri="{FF2B5EF4-FFF2-40B4-BE49-F238E27FC236}">
                <a16:creationId xmlns:a16="http://schemas.microsoft.com/office/drawing/2014/main" id="{0242A84F-EADB-2880-1DC4-2E84D07F4EE5}"/>
              </a:ext>
            </a:extLst>
          </p:cNvPr>
          <p:cNvSpPr txBox="1"/>
          <p:nvPr/>
        </p:nvSpPr>
        <p:spPr>
          <a:xfrm>
            <a:off x="5641481" y="2306138"/>
            <a:ext cx="3441637" cy="830997"/>
          </a:xfrm>
          <a:prstGeom prst="rect">
            <a:avLst/>
          </a:prstGeom>
          <a:noFill/>
        </p:spPr>
        <p:txBody>
          <a:bodyPr wrap="square" rtlCol="0">
            <a:spAutoFit/>
          </a:bodyPr>
          <a:lstStyle/>
          <a:p>
            <a:r>
              <a:rPr lang="en-US" sz="1200" b="1" dirty="0"/>
              <a:t>Step 3</a:t>
            </a:r>
            <a:r>
              <a:rPr lang="en-US" sz="1200" dirty="0"/>
              <a:t>: Acetyl-CoA is produced and can either</a:t>
            </a:r>
            <a:r>
              <a:rPr lang="en-US" sz="1200" baseline="30000" dirty="0"/>
              <a:t>5,6</a:t>
            </a:r>
            <a:r>
              <a:rPr lang="en-US" sz="1200" dirty="0"/>
              <a:t>:</a:t>
            </a:r>
          </a:p>
          <a:p>
            <a:r>
              <a:rPr lang="en-US" sz="1200" dirty="0"/>
              <a:t>1. Be metabolized to ketones in the liver, or</a:t>
            </a:r>
          </a:p>
          <a:p>
            <a:r>
              <a:rPr lang="en-US" sz="1200" dirty="0"/>
              <a:t>2. Enter the TCA cycle to generate ATP through oxidative phosphorylation</a:t>
            </a:r>
            <a:endParaRPr lang="en-US" sz="1200" baseline="30000" dirty="0"/>
          </a:p>
        </p:txBody>
      </p:sp>
      <p:sp>
        <p:nvSpPr>
          <p:cNvPr id="7" name="Title 3">
            <a:extLst>
              <a:ext uri="{FF2B5EF4-FFF2-40B4-BE49-F238E27FC236}">
                <a16:creationId xmlns:a16="http://schemas.microsoft.com/office/drawing/2014/main" id="{8462517D-2DD5-6CF8-9E0A-C3BF265B8F4F}"/>
              </a:ext>
            </a:extLst>
          </p:cNvPr>
          <p:cNvSpPr>
            <a:spLocks noGrp="1"/>
          </p:cNvSpPr>
          <p:nvPr>
            <p:ph type="title"/>
          </p:nvPr>
        </p:nvSpPr>
        <p:spPr>
          <a:xfrm>
            <a:off x="628650" y="48796"/>
            <a:ext cx="7886700" cy="994172"/>
          </a:xfrm>
        </p:spPr>
        <p:txBody>
          <a:bodyPr>
            <a:normAutofit fontScale="90000"/>
          </a:bodyPr>
          <a:lstStyle/>
          <a:p>
            <a:pPr>
              <a:lnSpc>
                <a:spcPct val="100000"/>
              </a:lnSpc>
            </a:pPr>
            <a:r>
              <a:rPr lang="en-US" dirty="0"/>
              <a:t>LC-FAODs Are Caused by Enzyme Deficiencies in the Carnitine Shuttle or Long-Chain β-oxidation</a:t>
            </a:r>
            <a:r>
              <a:rPr lang="en-US" baseline="30000" dirty="0"/>
              <a:t>1,2</a:t>
            </a:r>
          </a:p>
        </p:txBody>
      </p:sp>
      <p:sp>
        <p:nvSpPr>
          <p:cNvPr id="2" name="TextBox 1">
            <a:extLst>
              <a:ext uri="{FF2B5EF4-FFF2-40B4-BE49-F238E27FC236}">
                <a16:creationId xmlns:a16="http://schemas.microsoft.com/office/drawing/2014/main" id="{0EAA8E8F-E504-090C-0B73-0C084BF2B133}"/>
              </a:ext>
            </a:extLst>
          </p:cNvPr>
          <p:cNvSpPr txBox="1"/>
          <p:nvPr/>
        </p:nvSpPr>
        <p:spPr>
          <a:xfrm>
            <a:off x="5655983" y="3648070"/>
            <a:ext cx="3441637" cy="830997"/>
          </a:xfrm>
          <a:prstGeom prst="rect">
            <a:avLst/>
          </a:prstGeom>
          <a:noFill/>
        </p:spPr>
        <p:txBody>
          <a:bodyPr wrap="square" rtlCol="0">
            <a:spAutoFit/>
          </a:bodyPr>
          <a:lstStyle/>
          <a:p>
            <a:r>
              <a:rPr lang="en-US" sz="800" dirty="0"/>
              <a:t>Acetyl-CoA, acetyl coenzyme A; ATP, adenosine triphosphate; CACT, carnitine-acylcarnitine translocase deficiency; CPT 1, carnitine palmitoyltransferase I; CPT II, carnitine palmitoyltransferase II; LCFA, long-chain fatty acid; LCHAD, long-chain L-3 hydroxyacyl-CoA dehydrogenase deficiency; TCA, tricarboxylic acid; TFP, trifunctional protein deficiency; VLCAD, very-long-chain acyl-CoA dehydrogenase deficiency. </a:t>
            </a:r>
          </a:p>
        </p:txBody>
      </p:sp>
      <p:sp>
        <p:nvSpPr>
          <p:cNvPr id="12" name="TextBox 11">
            <a:extLst>
              <a:ext uri="{FF2B5EF4-FFF2-40B4-BE49-F238E27FC236}">
                <a16:creationId xmlns:a16="http://schemas.microsoft.com/office/drawing/2014/main" id="{EA193898-670A-710E-4C07-5C0AEF37B72F}"/>
              </a:ext>
            </a:extLst>
          </p:cNvPr>
          <p:cNvSpPr txBox="1"/>
          <p:nvPr/>
        </p:nvSpPr>
        <p:spPr>
          <a:xfrm>
            <a:off x="5667691" y="3139883"/>
            <a:ext cx="3441637" cy="461665"/>
          </a:xfrm>
          <a:prstGeom prst="rect">
            <a:avLst/>
          </a:prstGeom>
          <a:noFill/>
        </p:spPr>
        <p:txBody>
          <a:bodyPr wrap="square" rtlCol="0">
            <a:spAutoFit/>
          </a:bodyPr>
          <a:lstStyle/>
          <a:p>
            <a:r>
              <a:rPr lang="en-US" sz="1200" b="1" dirty="0"/>
              <a:t>Step 4</a:t>
            </a:r>
            <a:r>
              <a:rPr lang="en-US" sz="1200" dirty="0"/>
              <a:t>: Reducing equivalents from reactions 1 and 3 enter the electron transport chain to generate ATP</a:t>
            </a:r>
            <a:r>
              <a:rPr lang="en-US" sz="1200" baseline="30000" dirty="0"/>
              <a:t>4</a:t>
            </a:r>
          </a:p>
        </p:txBody>
      </p:sp>
      <p:sp>
        <p:nvSpPr>
          <p:cNvPr id="13" name="Rectangle 12">
            <a:extLst>
              <a:ext uri="{FF2B5EF4-FFF2-40B4-BE49-F238E27FC236}">
                <a16:creationId xmlns:a16="http://schemas.microsoft.com/office/drawing/2014/main" id="{BE27F561-E4B5-C2FD-0AD2-659CF7D255C9}"/>
              </a:ext>
            </a:extLst>
          </p:cNvPr>
          <p:cNvSpPr/>
          <p:nvPr/>
        </p:nvSpPr>
        <p:spPr>
          <a:xfrm>
            <a:off x="2654068" y="2188923"/>
            <a:ext cx="2987413" cy="21653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286AF8A-AA4E-03BA-7B68-DD9771DEFE65}"/>
              </a:ext>
            </a:extLst>
          </p:cNvPr>
          <p:cNvSpPr txBox="1"/>
          <p:nvPr/>
        </p:nvSpPr>
        <p:spPr>
          <a:xfrm>
            <a:off x="2601403" y="2152249"/>
            <a:ext cx="3013868" cy="307777"/>
          </a:xfrm>
          <a:prstGeom prst="rect">
            <a:avLst/>
          </a:prstGeom>
          <a:noFill/>
        </p:spPr>
        <p:txBody>
          <a:bodyPr wrap="square" rtlCol="0">
            <a:spAutoFit/>
          </a:bodyPr>
          <a:lstStyle/>
          <a:p>
            <a:r>
              <a:rPr lang="en-US" sz="700" dirty="0"/>
              <a:t>Once inside the mitochondria, these MCFAs are metabolized into different TCA cycle substrates depending on their even- or odd-chain characteristics</a:t>
            </a:r>
          </a:p>
        </p:txBody>
      </p:sp>
      <p:sp>
        <p:nvSpPr>
          <p:cNvPr id="15" name="Rectangle 14">
            <a:extLst>
              <a:ext uri="{FF2B5EF4-FFF2-40B4-BE49-F238E27FC236}">
                <a16:creationId xmlns:a16="http://schemas.microsoft.com/office/drawing/2014/main" id="{6D506B2C-98E8-762E-5A90-68EBBAD26A40}"/>
              </a:ext>
            </a:extLst>
          </p:cNvPr>
          <p:cNvSpPr/>
          <p:nvPr/>
        </p:nvSpPr>
        <p:spPr>
          <a:xfrm>
            <a:off x="4084841" y="1647491"/>
            <a:ext cx="191526" cy="13601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9319BDF-83A3-C1C5-4473-74FCE96A50C9}"/>
              </a:ext>
            </a:extLst>
          </p:cNvPr>
          <p:cNvSpPr txBox="1"/>
          <p:nvPr/>
        </p:nvSpPr>
        <p:spPr>
          <a:xfrm>
            <a:off x="4004130" y="1605632"/>
            <a:ext cx="632997" cy="200055"/>
          </a:xfrm>
          <a:prstGeom prst="rect">
            <a:avLst/>
          </a:prstGeom>
          <a:noFill/>
        </p:spPr>
        <p:txBody>
          <a:bodyPr wrap="square" rtlCol="0">
            <a:spAutoFit/>
          </a:bodyPr>
          <a:lstStyle/>
          <a:p>
            <a:r>
              <a:rPr lang="en-US" sz="700" dirty="0"/>
              <a:t>(MCFAs):</a:t>
            </a:r>
          </a:p>
        </p:txBody>
      </p:sp>
    </p:spTree>
    <p:extLst>
      <p:ext uri="{BB962C8B-B14F-4D97-AF65-F5344CB8AC3E}">
        <p14:creationId xmlns:p14="http://schemas.microsoft.com/office/powerpoint/2010/main" val="197043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58D515-0074-133B-0B2D-F9FA42A4A576}"/>
              </a:ext>
            </a:extLst>
          </p:cNvPr>
          <p:cNvSpPr txBox="1"/>
          <p:nvPr/>
        </p:nvSpPr>
        <p:spPr>
          <a:xfrm>
            <a:off x="3086959" y="4496373"/>
            <a:ext cx="5967663" cy="584775"/>
          </a:xfrm>
          <a:prstGeom prst="rect">
            <a:avLst/>
          </a:prstGeom>
          <a:noFill/>
        </p:spPr>
        <p:txBody>
          <a:bodyPr wrap="square" rtlCol="0">
            <a:spAutoFit/>
          </a:bodyPr>
          <a:lstStyle/>
          <a:p>
            <a:r>
              <a:rPr lang="en-US" sz="800" dirty="0"/>
              <a:t>1. </a:t>
            </a:r>
            <a:r>
              <a:rPr lang="da-DK" sz="800" dirty="0"/>
              <a:t>Knottnerus SJG, et al. </a:t>
            </a:r>
            <a:r>
              <a:rPr lang="da-DK" sz="800" i="1" dirty="0"/>
              <a:t>Rev Endocr Metab Disord</a:t>
            </a:r>
            <a:r>
              <a:rPr lang="da-DK" sz="800" dirty="0"/>
              <a:t>. 2018;19(1):93-106. 2. </a:t>
            </a:r>
            <a:r>
              <a:rPr lang="it-IT" sz="800" dirty="0"/>
              <a:t>Longo N, et al. </a:t>
            </a:r>
            <a:r>
              <a:rPr lang="it-IT" sz="800" i="1" dirty="0"/>
              <a:t>Am J Med Genet C Semin Med Genet</a:t>
            </a:r>
            <a:r>
              <a:rPr lang="it-IT" sz="800" dirty="0"/>
              <a:t>. 2006;142C(2):77-85. 3. </a:t>
            </a:r>
            <a:r>
              <a:rPr lang="en-US" sz="800" dirty="0"/>
              <a:t>Brunengraber H, et al. </a:t>
            </a:r>
            <a:r>
              <a:rPr lang="en-US" sz="800" i="1" dirty="0"/>
              <a:t>J Inherit Metab Dis</a:t>
            </a:r>
            <a:r>
              <a:rPr lang="en-US" sz="800" dirty="0"/>
              <a:t>. 2006;29(2-3):327-331. 4. Janeiro P, et al. </a:t>
            </a:r>
            <a:r>
              <a:rPr lang="en-US" sz="800" i="1" dirty="0"/>
              <a:t>Eur J Pediatr</a:t>
            </a:r>
            <a:r>
              <a:rPr lang="en-US" sz="800" dirty="0"/>
              <a:t>. 2019;178(3):387-394. 5. Wajner M, et al. </a:t>
            </a:r>
            <a:r>
              <a:rPr lang="en-US" sz="800" i="1" dirty="0"/>
              <a:t>Biosci Rep. </a:t>
            </a:r>
            <a:r>
              <a:rPr lang="en-US" sz="800" dirty="0"/>
              <a:t>2015;36(1):e00281. 6. Owen OE, et al. </a:t>
            </a:r>
            <a:r>
              <a:rPr lang="en-US" sz="800" i="1" dirty="0"/>
              <a:t>J Biol Chem</a:t>
            </a:r>
            <a:r>
              <a:rPr lang="en-US" sz="800" dirty="0"/>
              <a:t>. 2002;277(34):30409-30412. 7. Roe CR, et al. </a:t>
            </a:r>
            <a:r>
              <a:rPr lang="en-US" sz="800" i="1" dirty="0"/>
              <a:t>Mol Genet Metab</a:t>
            </a:r>
            <a:r>
              <a:rPr lang="en-US" sz="800" dirty="0"/>
              <a:t>. 2015;116(4):260-268. 8. Houten SM, et al. </a:t>
            </a:r>
            <a:r>
              <a:rPr lang="en-US" sz="800" i="1" dirty="0"/>
              <a:t>J Inherit Metab Dis</a:t>
            </a:r>
            <a:r>
              <a:rPr lang="en-US" sz="800" dirty="0"/>
              <a:t>. 2010;33(5):469-477.</a:t>
            </a:r>
          </a:p>
        </p:txBody>
      </p:sp>
      <p:graphicFrame>
        <p:nvGraphicFramePr>
          <p:cNvPr id="3" name="Content Placeholder 2">
            <a:extLst>
              <a:ext uri="{FF2B5EF4-FFF2-40B4-BE49-F238E27FC236}">
                <a16:creationId xmlns:a16="http://schemas.microsoft.com/office/drawing/2014/main" id="{760A7E9B-D55C-8F73-93B3-4C01ABFA0C7F}"/>
              </a:ext>
            </a:extLst>
          </p:cNvPr>
          <p:cNvGraphicFramePr>
            <a:graphicFrameLocks noGrp="1"/>
          </p:cNvGraphicFramePr>
          <p:nvPr>
            <p:ph idx="1"/>
            <p:extLst>
              <p:ext uri="{D42A27DB-BD31-4B8C-83A1-F6EECF244321}">
                <p14:modId xmlns:p14="http://schemas.microsoft.com/office/powerpoint/2010/main" val="1756129570"/>
              </p:ext>
            </p:extLst>
          </p:nvPr>
        </p:nvGraphicFramePr>
        <p:xfrm>
          <a:off x="628650" y="1571939"/>
          <a:ext cx="7886700" cy="1999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398F07A-9EB5-61F8-8FCE-7BBC03CC2361}"/>
              </a:ext>
            </a:extLst>
          </p:cNvPr>
          <p:cNvSpPr txBox="1">
            <a:spLocks/>
          </p:cNvSpPr>
          <p:nvPr/>
        </p:nvSpPr>
        <p:spPr>
          <a:xfrm>
            <a:off x="628650" y="273844"/>
            <a:ext cx="7886700" cy="994172"/>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Metabolic Consequences of LCFA Enzyme Deficiencies</a:t>
            </a:r>
            <a:endParaRPr lang="en-US" dirty="0"/>
          </a:p>
        </p:txBody>
      </p:sp>
    </p:spTree>
    <p:extLst>
      <p:ext uri="{BB962C8B-B14F-4D97-AF65-F5344CB8AC3E}">
        <p14:creationId xmlns:p14="http://schemas.microsoft.com/office/powerpoint/2010/main" val="129185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08D-2A5E-1000-EC2D-A8E141A6A74E}"/>
              </a:ext>
            </a:extLst>
          </p:cNvPr>
          <p:cNvSpPr>
            <a:spLocks noGrp="1"/>
          </p:cNvSpPr>
          <p:nvPr>
            <p:ph type="title"/>
          </p:nvPr>
        </p:nvSpPr>
        <p:spPr>
          <a:xfrm>
            <a:off x="628649" y="273844"/>
            <a:ext cx="8109769" cy="994172"/>
          </a:xfrm>
        </p:spPr>
        <p:txBody>
          <a:bodyPr>
            <a:normAutofit/>
          </a:bodyPr>
          <a:lstStyle/>
          <a:p>
            <a:r>
              <a:rPr lang="en-US" sz="2900" dirty="0"/>
              <a:t>Newborn Screening of LC-FAOD</a:t>
            </a:r>
          </a:p>
        </p:txBody>
      </p:sp>
      <p:sp>
        <p:nvSpPr>
          <p:cNvPr id="8" name="Freeform: Shape 7">
            <a:extLst>
              <a:ext uri="{FF2B5EF4-FFF2-40B4-BE49-F238E27FC236}">
                <a16:creationId xmlns:a16="http://schemas.microsoft.com/office/drawing/2014/main" id="{B040F9A5-635D-3879-3BA5-E551122D5623}"/>
              </a:ext>
            </a:extLst>
          </p:cNvPr>
          <p:cNvSpPr/>
          <p:nvPr/>
        </p:nvSpPr>
        <p:spPr>
          <a:xfrm>
            <a:off x="740183" y="1242062"/>
            <a:ext cx="7879004" cy="886458"/>
          </a:xfrm>
          <a:custGeom>
            <a:avLst/>
            <a:gdLst>
              <a:gd name="connsiteX0" fmla="*/ 0 w 7879004"/>
              <a:gd name="connsiteY0" fmla="*/ 97061 h 582353"/>
              <a:gd name="connsiteX1" fmla="*/ 97061 w 7879004"/>
              <a:gd name="connsiteY1" fmla="*/ 0 h 582353"/>
              <a:gd name="connsiteX2" fmla="*/ 7781943 w 7879004"/>
              <a:gd name="connsiteY2" fmla="*/ 0 h 582353"/>
              <a:gd name="connsiteX3" fmla="*/ 7879004 w 7879004"/>
              <a:gd name="connsiteY3" fmla="*/ 97061 h 582353"/>
              <a:gd name="connsiteX4" fmla="*/ 7879004 w 7879004"/>
              <a:gd name="connsiteY4" fmla="*/ 485292 h 582353"/>
              <a:gd name="connsiteX5" fmla="*/ 7781943 w 7879004"/>
              <a:gd name="connsiteY5" fmla="*/ 582353 h 582353"/>
              <a:gd name="connsiteX6" fmla="*/ 97061 w 7879004"/>
              <a:gd name="connsiteY6" fmla="*/ 582353 h 582353"/>
              <a:gd name="connsiteX7" fmla="*/ 0 w 7879004"/>
              <a:gd name="connsiteY7" fmla="*/ 485292 h 582353"/>
              <a:gd name="connsiteX8" fmla="*/ 0 w 7879004"/>
              <a:gd name="connsiteY8" fmla="*/ 97061 h 58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9004" h="582353">
                <a:moveTo>
                  <a:pt x="0" y="97061"/>
                </a:moveTo>
                <a:cubicBezTo>
                  <a:pt x="0" y="43456"/>
                  <a:pt x="43456" y="0"/>
                  <a:pt x="97061" y="0"/>
                </a:cubicBezTo>
                <a:lnTo>
                  <a:pt x="7781943" y="0"/>
                </a:lnTo>
                <a:cubicBezTo>
                  <a:pt x="7835548" y="0"/>
                  <a:pt x="7879004" y="43456"/>
                  <a:pt x="7879004" y="97061"/>
                </a:cubicBezTo>
                <a:lnTo>
                  <a:pt x="7879004" y="485292"/>
                </a:lnTo>
                <a:cubicBezTo>
                  <a:pt x="7879004" y="538897"/>
                  <a:pt x="7835548" y="582353"/>
                  <a:pt x="7781943" y="582353"/>
                </a:cubicBezTo>
                <a:lnTo>
                  <a:pt x="97061" y="582353"/>
                </a:lnTo>
                <a:cubicBezTo>
                  <a:pt x="43456" y="582353"/>
                  <a:pt x="0" y="538897"/>
                  <a:pt x="0" y="485292"/>
                </a:cubicBezTo>
                <a:lnTo>
                  <a:pt x="0" y="97061"/>
                </a:lnTo>
                <a:close/>
              </a:path>
            </a:pathLst>
          </a:custGeom>
          <a:solidFill>
            <a:srgbClr val="1A7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28" tIns="66528" rIns="104628" bIns="66528" numCol="1" spcCol="1270" anchor="ctr" anchorCtr="0">
            <a:noAutofit/>
          </a:bodyPr>
          <a:lstStyle/>
          <a:p>
            <a:pPr marL="0" lvl="0" indent="0" algn="ctr" defTabSz="889000">
              <a:lnSpc>
                <a:spcPct val="90000"/>
              </a:lnSpc>
              <a:spcBef>
                <a:spcPct val="0"/>
              </a:spcBef>
              <a:spcAft>
                <a:spcPct val="35000"/>
              </a:spcAft>
              <a:buNone/>
            </a:pPr>
            <a:r>
              <a:rPr lang="en-US" sz="2400" kern="1200" dirty="0"/>
              <a:t>NBS for LC-FAOD now conducted in all US states</a:t>
            </a:r>
            <a:r>
              <a:rPr lang="en-US" sz="2400" kern="1200" baseline="30000" dirty="0"/>
              <a:t>1</a:t>
            </a:r>
            <a:endParaRPr lang="en-US" sz="2400" kern="1200" dirty="0"/>
          </a:p>
        </p:txBody>
      </p:sp>
      <p:sp>
        <p:nvSpPr>
          <p:cNvPr id="9" name="Rectangle: Top Corners One Rounded and One Snipped 8">
            <a:extLst>
              <a:ext uri="{FF2B5EF4-FFF2-40B4-BE49-F238E27FC236}">
                <a16:creationId xmlns:a16="http://schemas.microsoft.com/office/drawing/2014/main" id="{59503B1D-621D-31BE-8EC0-715CFDB40287}"/>
              </a:ext>
            </a:extLst>
          </p:cNvPr>
          <p:cNvSpPr/>
          <p:nvPr/>
        </p:nvSpPr>
        <p:spPr>
          <a:xfrm>
            <a:off x="2051046" y="2252550"/>
            <a:ext cx="6635753" cy="762432"/>
          </a:xfrm>
          <a:prstGeom prst="snipRoundRect">
            <a:avLst/>
          </a:prstGeom>
          <a:solidFill>
            <a:srgbClr val="D3D9EC"/>
          </a:solidFill>
          <a:ln>
            <a:solidFill>
              <a:srgbClr val="D3D9EC">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46567" rIns="270392" bIns="146567" numCol="1" spcCol="1270" anchor="ctr" anchorCtr="0">
            <a:noAutofit/>
          </a:bodyPr>
          <a:lstStyle/>
          <a:p>
            <a:pPr marL="171450" lvl="1" indent="-171450" algn="l" defTabSz="622300">
              <a:lnSpc>
                <a:spcPct val="90000"/>
              </a:lnSpc>
              <a:spcBef>
                <a:spcPct val="0"/>
              </a:spcBef>
              <a:spcAft>
                <a:spcPct val="15000"/>
              </a:spcAft>
              <a:buFont typeface="Arial" panose="020B0604020202020204" pitchFamily="34" charset="0"/>
              <a:buChar char="•"/>
            </a:pPr>
            <a:r>
              <a:rPr lang="en-US" kern="1200" dirty="0"/>
              <a:t>Screening typically occurs at 24–48 h of age</a:t>
            </a:r>
            <a:r>
              <a:rPr lang="en-US" kern="1200" baseline="30000" dirty="0"/>
              <a:t>2</a:t>
            </a:r>
            <a:endParaRPr lang="en-US" kern="1200" dirty="0"/>
          </a:p>
          <a:p>
            <a:pPr marL="171450" lvl="1" indent="-171450" algn="l" defTabSz="622300">
              <a:lnSpc>
                <a:spcPct val="90000"/>
              </a:lnSpc>
              <a:spcBef>
                <a:spcPct val="0"/>
              </a:spcBef>
              <a:spcAft>
                <a:spcPct val="15000"/>
              </a:spcAft>
              <a:buFont typeface="Arial" panose="020B0604020202020204" pitchFamily="34" charset="0"/>
              <a:buChar char="•"/>
            </a:pPr>
            <a:r>
              <a:rPr lang="en-US" kern="1200" dirty="0"/>
              <a:t>Detects most cases before symptoms</a:t>
            </a:r>
            <a:r>
              <a:rPr lang="en-US" kern="1200" baseline="30000" dirty="0"/>
              <a:t>1</a:t>
            </a:r>
            <a:endParaRPr lang="en-US" kern="1200" dirty="0"/>
          </a:p>
        </p:txBody>
      </p:sp>
      <p:sp>
        <p:nvSpPr>
          <p:cNvPr id="11" name="Rectangle: Top Corners One Rounded and One Snipped 10">
            <a:extLst>
              <a:ext uri="{FF2B5EF4-FFF2-40B4-BE49-F238E27FC236}">
                <a16:creationId xmlns:a16="http://schemas.microsoft.com/office/drawing/2014/main" id="{CD7BAE7E-131D-B837-92CD-CF1FF3A70168}"/>
              </a:ext>
            </a:extLst>
          </p:cNvPr>
          <p:cNvSpPr/>
          <p:nvPr/>
        </p:nvSpPr>
        <p:spPr>
          <a:xfrm>
            <a:off x="2051046" y="3220765"/>
            <a:ext cx="6687371" cy="778751"/>
          </a:xfrm>
          <a:prstGeom prst="snipRoundRect">
            <a:avLst/>
          </a:prstGeom>
          <a:solidFill>
            <a:srgbClr val="D3D9EC">
              <a:alpha val="90000"/>
            </a:srgbClr>
          </a:solidFill>
          <a:ln>
            <a:solidFill>
              <a:srgbClr val="D3D9EC">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46567" rIns="270392" bIns="146567" numCol="1" spcCol="1270" anchor="ctr" anchorCtr="0">
            <a:noAutofit/>
          </a:bodyPr>
          <a:lstStyle/>
          <a:p>
            <a:pPr marL="171450" lvl="1" indent="-171450" defTabSz="533400">
              <a:lnSpc>
                <a:spcPct val="90000"/>
              </a:lnSpc>
              <a:spcBef>
                <a:spcPct val="0"/>
              </a:spcBef>
              <a:spcAft>
                <a:spcPct val="15000"/>
              </a:spcAft>
              <a:buFont typeface="Arial" panose="020B0604020202020204" pitchFamily="34" charset="0"/>
              <a:buChar char="•"/>
            </a:pPr>
            <a:r>
              <a:rPr lang="en-US" sz="1400" kern="1200" dirty="0"/>
              <a:t>Acylcarnitine profiles can normalize after initial screening</a:t>
            </a:r>
            <a:r>
              <a:rPr lang="en-US" sz="1400" kern="1200" baseline="30000" dirty="0"/>
              <a:t>2</a:t>
            </a:r>
          </a:p>
          <a:p>
            <a:pPr marL="171450" lvl="1" indent="-171450" defTabSz="533400">
              <a:lnSpc>
                <a:spcPct val="90000"/>
              </a:lnSpc>
              <a:spcBef>
                <a:spcPct val="0"/>
              </a:spcBef>
              <a:spcAft>
                <a:spcPct val="15000"/>
              </a:spcAft>
              <a:buFont typeface="Arial" panose="020B0604020202020204" pitchFamily="34" charset="0"/>
              <a:buChar char="•"/>
            </a:pPr>
            <a:r>
              <a:rPr lang="en-US" sz="1400" dirty="0"/>
              <a:t>In states with 2 NBS, a normal second screen does not rule out LC-FAOD</a:t>
            </a:r>
          </a:p>
          <a:p>
            <a:pPr marL="171450" lvl="1" indent="-171450" algn="l" defTabSz="533400">
              <a:lnSpc>
                <a:spcPct val="90000"/>
              </a:lnSpc>
              <a:spcBef>
                <a:spcPct val="0"/>
              </a:spcBef>
              <a:spcAft>
                <a:spcPct val="15000"/>
              </a:spcAft>
              <a:buFont typeface="Arial" panose="020B0604020202020204" pitchFamily="34" charset="0"/>
              <a:buChar char="•"/>
            </a:pPr>
            <a:r>
              <a:rPr lang="en-US" sz="1400" dirty="0"/>
              <a:t>D</a:t>
            </a:r>
            <a:r>
              <a:rPr lang="en-US" sz="1400" kern="1200" dirty="0"/>
              <a:t>efinitive diagnosis </a:t>
            </a:r>
            <a:r>
              <a:rPr lang="en-US" sz="1400" dirty="0"/>
              <a:t>may</a:t>
            </a:r>
            <a:r>
              <a:rPr lang="en-US" sz="1400" kern="1200" dirty="0"/>
              <a:t> require </a:t>
            </a:r>
            <a:r>
              <a:rPr lang="en-US" sz="1400" dirty="0"/>
              <a:t>m</a:t>
            </a:r>
            <a:r>
              <a:rPr lang="en-US" sz="1400" kern="1200" dirty="0"/>
              <a:t>olecular/enzymatic testing</a:t>
            </a:r>
            <a:r>
              <a:rPr lang="en-US" sz="1400" kern="1200" baseline="30000" dirty="0"/>
              <a:t>2</a:t>
            </a:r>
            <a:endParaRPr lang="en-US" sz="1400" kern="1200" dirty="0"/>
          </a:p>
        </p:txBody>
      </p:sp>
      <p:sp>
        <p:nvSpPr>
          <p:cNvPr id="4" name="TextBox 3">
            <a:extLst>
              <a:ext uri="{FF2B5EF4-FFF2-40B4-BE49-F238E27FC236}">
                <a16:creationId xmlns:a16="http://schemas.microsoft.com/office/drawing/2014/main" id="{2AE5CAF1-D25A-D1F9-A527-2249D61B5C48}"/>
              </a:ext>
            </a:extLst>
          </p:cNvPr>
          <p:cNvSpPr txBox="1"/>
          <p:nvPr/>
        </p:nvSpPr>
        <p:spPr>
          <a:xfrm>
            <a:off x="3114461" y="4530749"/>
            <a:ext cx="5100272" cy="369332"/>
          </a:xfrm>
          <a:prstGeom prst="rect">
            <a:avLst/>
          </a:prstGeom>
          <a:noFill/>
        </p:spPr>
        <p:txBody>
          <a:bodyPr wrap="square" rtlCol="0">
            <a:spAutoFit/>
          </a:bodyPr>
          <a:lstStyle/>
          <a:p>
            <a:pPr algn="just"/>
            <a:r>
              <a:rPr lang="en-US" sz="900" dirty="0"/>
              <a:t>1. Wilcken B. </a:t>
            </a:r>
            <a:r>
              <a:rPr lang="en-US" sz="900" i="1" dirty="0"/>
              <a:t>J Inherit Metab Dis</a:t>
            </a:r>
            <a:r>
              <a:rPr lang="en-US" sz="900" dirty="0"/>
              <a:t>. 2010;33:501–506.</a:t>
            </a:r>
          </a:p>
          <a:p>
            <a:pPr algn="just"/>
            <a:r>
              <a:rPr lang="en-US" sz="900" dirty="0"/>
              <a:t>2. Baker JJ, et al. </a:t>
            </a:r>
            <a:r>
              <a:rPr lang="en-US" sz="900" i="1" dirty="0"/>
              <a:t>touchREV Endocrinol</a:t>
            </a:r>
            <a:r>
              <a:rPr lang="en-US" sz="900" dirty="0"/>
              <a:t>. 2021;17(2):108-111.</a:t>
            </a:r>
          </a:p>
        </p:txBody>
      </p:sp>
      <p:sp>
        <p:nvSpPr>
          <p:cNvPr id="5" name="TextBox 4">
            <a:extLst>
              <a:ext uri="{FF2B5EF4-FFF2-40B4-BE49-F238E27FC236}">
                <a16:creationId xmlns:a16="http://schemas.microsoft.com/office/drawing/2014/main" id="{9CDFC0BC-469D-150C-F3BD-24EE607F6980}"/>
              </a:ext>
            </a:extLst>
          </p:cNvPr>
          <p:cNvSpPr txBox="1"/>
          <p:nvPr/>
        </p:nvSpPr>
        <p:spPr>
          <a:xfrm>
            <a:off x="628649" y="4221650"/>
            <a:ext cx="1582484" cy="261610"/>
          </a:xfrm>
          <a:prstGeom prst="rect">
            <a:avLst/>
          </a:prstGeom>
          <a:noFill/>
        </p:spPr>
        <p:txBody>
          <a:bodyPr wrap="none" rtlCol="0">
            <a:spAutoFit/>
          </a:bodyPr>
          <a:lstStyle/>
          <a:p>
            <a:r>
              <a:rPr lang="en-US" sz="1100" dirty="0"/>
              <a:t>NBS, newborn screening</a:t>
            </a:r>
          </a:p>
        </p:txBody>
      </p:sp>
      <p:sp>
        <p:nvSpPr>
          <p:cNvPr id="18" name="Rectangle: Rounded Corners 17">
            <a:extLst>
              <a:ext uri="{FF2B5EF4-FFF2-40B4-BE49-F238E27FC236}">
                <a16:creationId xmlns:a16="http://schemas.microsoft.com/office/drawing/2014/main" id="{F5B78424-75E3-CA71-FCCA-E70F3FBFA375}"/>
              </a:ext>
            </a:extLst>
          </p:cNvPr>
          <p:cNvSpPr/>
          <p:nvPr/>
        </p:nvSpPr>
        <p:spPr>
          <a:xfrm>
            <a:off x="740183" y="2250099"/>
            <a:ext cx="1310863" cy="841739"/>
          </a:xfrm>
          <a:prstGeom prst="roundRect">
            <a:avLst/>
          </a:prstGeom>
          <a:solidFill>
            <a:srgbClr val="1A7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388" tIns="58908" rIns="89388" bIns="58908" numCol="1" spcCol="1270" anchor="ctr" anchorCtr="0">
            <a:noAutofit/>
          </a:bodyPr>
          <a:lstStyle/>
          <a:p>
            <a:pPr marL="0" lvl="0" indent="0" algn="ctr" defTabSz="711200">
              <a:lnSpc>
                <a:spcPct val="90000"/>
              </a:lnSpc>
              <a:spcBef>
                <a:spcPct val="0"/>
              </a:spcBef>
              <a:spcAft>
                <a:spcPct val="35000"/>
              </a:spcAft>
              <a:buNone/>
            </a:pPr>
            <a:r>
              <a:rPr lang="en-US" sz="2000" kern="1200" dirty="0"/>
              <a:t>Early Diagnosis</a:t>
            </a:r>
          </a:p>
        </p:txBody>
      </p:sp>
      <p:sp>
        <p:nvSpPr>
          <p:cNvPr id="19" name="Rectangle: Rounded Corners 18">
            <a:extLst>
              <a:ext uri="{FF2B5EF4-FFF2-40B4-BE49-F238E27FC236}">
                <a16:creationId xmlns:a16="http://schemas.microsoft.com/office/drawing/2014/main" id="{3696C4CB-22AB-A27F-DE73-333739CB824E}"/>
              </a:ext>
            </a:extLst>
          </p:cNvPr>
          <p:cNvSpPr/>
          <p:nvPr/>
        </p:nvSpPr>
        <p:spPr>
          <a:xfrm>
            <a:off x="740182" y="3218316"/>
            <a:ext cx="1310865" cy="846639"/>
          </a:xfrm>
          <a:prstGeom prst="roundRect">
            <a:avLst/>
          </a:prstGeom>
          <a:solidFill>
            <a:srgbClr val="1A7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388" tIns="58908" rIns="89388" bIns="58908" numCol="1" spcCol="1270" anchor="ctr" anchorCtr="0">
            <a:noAutofit/>
          </a:bodyPr>
          <a:lstStyle/>
          <a:p>
            <a:pPr marL="0" lvl="0" indent="0" algn="ctr" defTabSz="711200">
              <a:lnSpc>
                <a:spcPct val="90000"/>
              </a:lnSpc>
              <a:spcBef>
                <a:spcPct val="0"/>
              </a:spcBef>
              <a:spcAft>
                <a:spcPct val="35000"/>
              </a:spcAft>
              <a:buNone/>
            </a:pPr>
            <a:r>
              <a:rPr lang="en-US" sz="2000" kern="1200" dirty="0"/>
              <a:t>Follow-Up Testing</a:t>
            </a:r>
          </a:p>
        </p:txBody>
      </p:sp>
    </p:spTree>
    <p:extLst>
      <p:ext uri="{BB962C8B-B14F-4D97-AF65-F5344CB8AC3E}">
        <p14:creationId xmlns:p14="http://schemas.microsoft.com/office/powerpoint/2010/main" val="229201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AEAA-26A8-7DAB-96EF-61F1F0F963B1}"/>
              </a:ext>
            </a:extLst>
          </p:cNvPr>
          <p:cNvSpPr>
            <a:spLocks noGrp="1"/>
          </p:cNvSpPr>
          <p:nvPr>
            <p:ph type="title"/>
          </p:nvPr>
        </p:nvSpPr>
        <p:spPr/>
        <p:txBody>
          <a:bodyPr/>
          <a:lstStyle/>
          <a:p>
            <a:r>
              <a:rPr lang="en-US" sz="3600" dirty="0"/>
              <a:t>Newborn Screening of LC-FAOD</a:t>
            </a:r>
            <a:endParaRPr lang="en-US" dirty="0"/>
          </a:p>
        </p:txBody>
      </p:sp>
      <p:sp>
        <p:nvSpPr>
          <p:cNvPr id="5" name="TextBox 4">
            <a:extLst>
              <a:ext uri="{FF2B5EF4-FFF2-40B4-BE49-F238E27FC236}">
                <a16:creationId xmlns:a16="http://schemas.microsoft.com/office/drawing/2014/main" id="{5AE143AE-393A-DEC2-7A35-E6C16C464EC2}"/>
              </a:ext>
            </a:extLst>
          </p:cNvPr>
          <p:cNvSpPr txBox="1"/>
          <p:nvPr/>
        </p:nvSpPr>
        <p:spPr>
          <a:xfrm>
            <a:off x="3114460" y="4530749"/>
            <a:ext cx="5967663" cy="230832"/>
          </a:xfrm>
          <a:prstGeom prst="rect">
            <a:avLst/>
          </a:prstGeom>
          <a:noFill/>
        </p:spPr>
        <p:txBody>
          <a:bodyPr wrap="square" rtlCol="0">
            <a:spAutoFit/>
          </a:bodyPr>
          <a:lstStyle/>
          <a:p>
            <a:pPr algn="just"/>
            <a:r>
              <a:rPr lang="en-US" sz="900" dirty="0"/>
              <a:t>1. Baker JJ, et al. </a:t>
            </a:r>
            <a:r>
              <a:rPr lang="en-US" sz="900" i="1" dirty="0"/>
              <a:t>touchREV Endocrinol</a:t>
            </a:r>
            <a:r>
              <a:rPr lang="en-US" sz="900" dirty="0"/>
              <a:t>. 2021;17(2):108-111.</a:t>
            </a:r>
          </a:p>
        </p:txBody>
      </p:sp>
      <p:graphicFrame>
        <p:nvGraphicFramePr>
          <p:cNvPr id="8" name="Content Placeholder 5">
            <a:extLst>
              <a:ext uri="{FF2B5EF4-FFF2-40B4-BE49-F238E27FC236}">
                <a16:creationId xmlns:a16="http://schemas.microsoft.com/office/drawing/2014/main" id="{421C61FF-1E71-627D-8CFE-AD21108ED80F}"/>
              </a:ext>
            </a:extLst>
          </p:cNvPr>
          <p:cNvGraphicFramePr>
            <a:graphicFrameLocks noGrp="1"/>
          </p:cNvGraphicFramePr>
          <p:nvPr>
            <p:ph idx="1"/>
            <p:extLst>
              <p:ext uri="{D42A27DB-BD31-4B8C-83A1-F6EECF244321}">
                <p14:modId xmlns:p14="http://schemas.microsoft.com/office/powerpoint/2010/main" val="487454360"/>
              </p:ext>
            </p:extLst>
          </p:nvPr>
        </p:nvGraphicFramePr>
        <p:xfrm>
          <a:off x="628650" y="1268016"/>
          <a:ext cx="7759079" cy="298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99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3732-E304-42BC-5F1D-E58AB07F80EB}"/>
              </a:ext>
            </a:extLst>
          </p:cNvPr>
          <p:cNvSpPr>
            <a:spLocks noGrp="1"/>
          </p:cNvSpPr>
          <p:nvPr>
            <p:ph type="title"/>
          </p:nvPr>
        </p:nvSpPr>
        <p:spPr/>
        <p:txBody>
          <a:bodyPr/>
          <a:lstStyle/>
          <a:p>
            <a:r>
              <a:rPr lang="en-US" dirty="0"/>
              <a:t>A Few Facts About LC-FAODs</a:t>
            </a:r>
          </a:p>
        </p:txBody>
      </p:sp>
      <p:graphicFrame>
        <p:nvGraphicFramePr>
          <p:cNvPr id="4" name="Content Placeholder 3">
            <a:extLst>
              <a:ext uri="{FF2B5EF4-FFF2-40B4-BE49-F238E27FC236}">
                <a16:creationId xmlns:a16="http://schemas.microsoft.com/office/drawing/2014/main" id="{4081832B-1D6A-5890-AE82-F6FF662FE90B}"/>
              </a:ext>
            </a:extLst>
          </p:cNvPr>
          <p:cNvGraphicFramePr>
            <a:graphicFrameLocks noGrp="1"/>
          </p:cNvGraphicFramePr>
          <p:nvPr>
            <p:ph idx="1"/>
            <p:extLst>
              <p:ext uri="{D42A27DB-BD31-4B8C-83A1-F6EECF244321}">
                <p14:modId xmlns:p14="http://schemas.microsoft.com/office/powerpoint/2010/main" val="3960091740"/>
              </p:ext>
            </p:extLst>
          </p:nvPr>
        </p:nvGraphicFramePr>
        <p:xfrm>
          <a:off x="628650" y="115113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F1C832A-43A6-8D9C-C9D8-924C0D0EF6E8}"/>
              </a:ext>
            </a:extLst>
          </p:cNvPr>
          <p:cNvSpPr txBox="1"/>
          <p:nvPr/>
        </p:nvSpPr>
        <p:spPr>
          <a:xfrm>
            <a:off x="3114460" y="4530749"/>
            <a:ext cx="5967663" cy="507831"/>
          </a:xfrm>
          <a:prstGeom prst="rect">
            <a:avLst/>
          </a:prstGeom>
          <a:noFill/>
        </p:spPr>
        <p:txBody>
          <a:bodyPr wrap="square" rtlCol="0">
            <a:spAutoFit/>
          </a:bodyPr>
          <a:lstStyle/>
          <a:p>
            <a:pPr algn="just"/>
            <a:r>
              <a:rPr lang="en-US" sz="900" dirty="0"/>
              <a:t>1. Vockley J. </a:t>
            </a:r>
            <a:r>
              <a:rPr lang="en-US" sz="900" i="1" dirty="0"/>
              <a:t>Am J Manag Care</a:t>
            </a:r>
            <a:r>
              <a:rPr lang="en-US" sz="900" dirty="0"/>
              <a:t>. 2020;26(7 Suppl):S147-S154.</a:t>
            </a:r>
          </a:p>
          <a:p>
            <a:pPr algn="just"/>
            <a:r>
              <a:rPr lang="en-US" sz="900" dirty="0"/>
              <a:t>2. Marsden D, et al. </a:t>
            </a:r>
            <a:r>
              <a:rPr lang="en-US" sz="900" i="1" dirty="0"/>
              <a:t>Genet Med</a:t>
            </a:r>
            <a:r>
              <a:rPr lang="en-US" sz="900" dirty="0"/>
              <a:t>. 2021;23:816–829.</a:t>
            </a:r>
          </a:p>
          <a:p>
            <a:pPr algn="just"/>
            <a:r>
              <a:rPr lang="en-US" sz="900" dirty="0"/>
              <a:t>3. Vockley J, et al. </a:t>
            </a:r>
            <a:r>
              <a:rPr lang="en-US" sz="900" i="1" dirty="0"/>
              <a:t>Mol Genet Metab</a:t>
            </a:r>
            <a:r>
              <a:rPr lang="en-US" sz="900" dirty="0"/>
              <a:t>. 2015;116(1-2):53-60.</a:t>
            </a:r>
          </a:p>
        </p:txBody>
      </p:sp>
    </p:spTree>
    <p:extLst>
      <p:ext uri="{BB962C8B-B14F-4D97-AF65-F5344CB8AC3E}">
        <p14:creationId xmlns:p14="http://schemas.microsoft.com/office/powerpoint/2010/main" val="347275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5F383BA-FCE3-7204-1ACB-79671BD337EF}"/>
              </a:ext>
            </a:extLst>
          </p:cNvPr>
          <p:cNvGraphicFramePr>
            <a:graphicFrameLocks noGrp="1"/>
          </p:cNvGraphicFramePr>
          <p:nvPr>
            <p:ph idx="1"/>
            <p:extLst>
              <p:ext uri="{D42A27DB-BD31-4B8C-83A1-F6EECF244321}">
                <p14:modId xmlns:p14="http://schemas.microsoft.com/office/powerpoint/2010/main" val="418726452"/>
              </p:ext>
            </p:extLst>
          </p:nvPr>
        </p:nvGraphicFramePr>
        <p:xfrm>
          <a:off x="857133" y="1268016"/>
          <a:ext cx="7429733" cy="298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52DDCEC-ADF4-30C7-F5AE-7F3D55FAC304}"/>
              </a:ext>
            </a:extLst>
          </p:cNvPr>
          <p:cNvSpPr>
            <a:spLocks noGrp="1"/>
          </p:cNvSpPr>
          <p:nvPr>
            <p:ph type="title"/>
          </p:nvPr>
        </p:nvSpPr>
        <p:spPr/>
        <p:txBody>
          <a:bodyPr>
            <a:normAutofit fontScale="90000"/>
          </a:bodyPr>
          <a:lstStyle/>
          <a:p>
            <a:pPr>
              <a:lnSpc>
                <a:spcPct val="100000"/>
              </a:lnSpc>
            </a:pPr>
            <a:r>
              <a:rPr lang="en-US" dirty="0"/>
              <a:t>Disrupted Energy Balance Triggers Acute and Chronic Symptoms</a:t>
            </a:r>
          </a:p>
        </p:txBody>
      </p:sp>
      <p:sp>
        <p:nvSpPr>
          <p:cNvPr id="5" name="TextBox 4">
            <a:extLst>
              <a:ext uri="{FF2B5EF4-FFF2-40B4-BE49-F238E27FC236}">
                <a16:creationId xmlns:a16="http://schemas.microsoft.com/office/drawing/2014/main" id="{DE06D69C-EB1B-93F4-2EB9-B57D66F645BB}"/>
              </a:ext>
            </a:extLst>
          </p:cNvPr>
          <p:cNvSpPr txBox="1"/>
          <p:nvPr/>
        </p:nvSpPr>
        <p:spPr>
          <a:xfrm>
            <a:off x="3114460" y="4530749"/>
            <a:ext cx="5967663" cy="523220"/>
          </a:xfrm>
          <a:prstGeom prst="rect">
            <a:avLst/>
          </a:prstGeom>
          <a:noFill/>
        </p:spPr>
        <p:txBody>
          <a:bodyPr wrap="square" rtlCol="0">
            <a:spAutoFit/>
          </a:bodyPr>
          <a:lstStyle/>
          <a:p>
            <a:r>
              <a:rPr lang="en-US" sz="700" dirty="0"/>
              <a:t>1. Wajner M, et al. </a:t>
            </a:r>
            <a:r>
              <a:rPr lang="en-US" sz="700" i="1" dirty="0"/>
              <a:t>Biosci Rep</a:t>
            </a:r>
            <a:r>
              <a:rPr lang="en-US" sz="700" dirty="0"/>
              <a:t>. 2015;36(1):e00281.  2. Knottnerus SJG, et al. </a:t>
            </a:r>
            <a:r>
              <a:rPr lang="en-US" sz="700" i="1" dirty="0"/>
              <a:t>Rev Endocr Metab Disord</a:t>
            </a:r>
            <a:r>
              <a:rPr lang="en-US" sz="700" dirty="0"/>
              <a:t>. 2018;19(1):93-106.  3. Saudubray JM, et al. </a:t>
            </a:r>
            <a:r>
              <a:rPr lang="en-US" sz="700" i="1" dirty="0"/>
              <a:t>J Inherit Metab Dis</a:t>
            </a:r>
            <a:r>
              <a:rPr lang="en-US" sz="700" dirty="0"/>
              <a:t>. 1999;22(4):488-502.  4. Spiekerkoetter U. </a:t>
            </a:r>
            <a:r>
              <a:rPr lang="en-US" sz="700" i="1" dirty="0"/>
              <a:t>J Inherit Metab Dis</a:t>
            </a:r>
            <a:r>
              <a:rPr lang="en-US" sz="700" dirty="0"/>
              <a:t>. 2010;33(5):527-532.  5. Vockley J, et al. [published correction appears in </a:t>
            </a:r>
            <a:r>
              <a:rPr lang="en-US" sz="700" i="1" dirty="0"/>
              <a:t>Mol Genet Metab</a:t>
            </a:r>
            <a:r>
              <a:rPr lang="en-US" sz="700" dirty="0"/>
              <a:t>. 2015;116(3):221]. </a:t>
            </a:r>
            <a:r>
              <a:rPr lang="en-US" sz="700" i="1" dirty="0"/>
              <a:t>Mol Genet Metab. </a:t>
            </a:r>
            <a:r>
              <a:rPr lang="en-US" sz="700" dirty="0"/>
              <a:t>2015;116(1-2):53-60.  6. Shekhawat PS, et al. </a:t>
            </a:r>
            <a:r>
              <a:rPr lang="en-US" sz="700" i="1" dirty="0"/>
              <a:t>Pediatr Res</a:t>
            </a:r>
            <a:r>
              <a:rPr lang="en-US" sz="700" dirty="0"/>
              <a:t>. 2005;57(5 Pt 2):78R-86R.  7. Merritt JL 2nd, et al. </a:t>
            </a:r>
            <a:r>
              <a:rPr lang="en-US" sz="700" i="1" dirty="0"/>
              <a:t>Rev Endocr Metab Disord</a:t>
            </a:r>
            <a:r>
              <a:rPr lang="en-US" sz="700" dirty="0"/>
              <a:t>. 2020;21(4):479-493.</a:t>
            </a:r>
          </a:p>
        </p:txBody>
      </p:sp>
    </p:spTree>
    <p:extLst>
      <p:ext uri="{BB962C8B-B14F-4D97-AF65-F5344CB8AC3E}">
        <p14:creationId xmlns:p14="http://schemas.microsoft.com/office/powerpoint/2010/main" val="180224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4893</TotalTime>
  <Words>3984</Words>
  <Application>Microsoft Office PowerPoint</Application>
  <PresentationFormat>On-screen Show (16:9)</PresentationFormat>
  <Paragraphs>343</Paragraphs>
  <Slides>39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Aharoni</vt:lpstr>
      <vt:lpstr>Aptos</vt:lpstr>
      <vt:lpstr>Arial</vt:lpstr>
      <vt:lpstr>Calibri</vt:lpstr>
      <vt:lpstr>Calibri Light</vt:lpstr>
      <vt:lpstr>Cambria Math</vt:lpstr>
      <vt:lpstr>Symbol</vt:lpstr>
      <vt:lpstr>Times New Roman</vt:lpstr>
      <vt:lpstr>Office Theme</vt:lpstr>
      <vt:lpstr>1_Office Theme</vt:lpstr>
      <vt:lpstr>PowerPoint Presentation</vt:lpstr>
      <vt:lpstr>Understanding LC-FAODs</vt:lpstr>
      <vt:lpstr>Understanding LC-FAODs</vt:lpstr>
      <vt:lpstr>LC-FAODs Are Caused by Enzyme Deficiencies in the Carnitine Shuttle or Long-Chain β-oxidation1,2</vt:lpstr>
      <vt:lpstr>PowerPoint Presentation</vt:lpstr>
      <vt:lpstr>Newborn Screening of LC-FAOD</vt:lpstr>
      <vt:lpstr>Newborn Screening of LC-FAOD</vt:lpstr>
      <vt:lpstr>A Few Facts About LC-FAODs</vt:lpstr>
      <vt:lpstr>Disrupted Energy Balance Triggers Acute and Chronic Symptoms</vt:lpstr>
      <vt:lpstr>LC-FAODs Present as a Spectrum of Symptoms Across Ages</vt:lpstr>
      <vt:lpstr>Additional Signs and Symptoms</vt:lpstr>
      <vt:lpstr>Historical Treatment Primarily Focuses on Nutritional and Symptomatic Management</vt:lpstr>
      <vt:lpstr>Historical Treatment Primarily Focuses on Nutritional and Symptomatic Management</vt:lpstr>
      <vt:lpstr>Historical Treatment Primarily Focuses on Nutritional and Symptomatic Management</vt:lpstr>
      <vt:lpstr>Triheptanoin Is FDA Approved for the Treatment of LC-FAOD</vt:lpstr>
      <vt:lpstr>Triheptanoin Provides an Alternative Energy Source That Bypasses the Metabolic Block in LC-FAODs</vt:lpstr>
      <vt:lpstr>Clinical Study: Triheptanoin vs Trioctanoin</vt:lpstr>
      <vt:lpstr>Triheptanoin vs Trioctanoin (continued)</vt:lpstr>
      <vt:lpstr>Triheptanoin vs Trioctanoin (continued)</vt:lpstr>
      <vt:lpstr>Clinical Study: Safety and Efficacy of Triheptanoin</vt:lpstr>
      <vt:lpstr>Safety and Efficacy of Triheptanoin (continued)</vt:lpstr>
      <vt:lpstr>Safety and Efficacy of Triheptanoin (continued)</vt:lpstr>
      <vt:lpstr>Clinical Study: Long-Term Safety and Efficacy of Triheptanoin</vt:lpstr>
      <vt:lpstr>Long-Term Safety and Efficacy of Triheptanoin (continued)</vt:lpstr>
      <vt:lpstr>Long-Term Safety and Efficacy of Triheptanoin (continued)</vt:lpstr>
      <vt:lpstr>Recommended Dosage of Triheptanoin</vt:lpstr>
      <vt:lpstr>PowerPoint Presentation</vt:lpstr>
      <vt:lpstr>PowerPoint Presentation</vt:lpstr>
      <vt:lpstr>Metabolic Requirements and Nutritional Planning</vt:lpstr>
      <vt:lpstr>Metabolic Requirements and Nutritional Planning</vt:lpstr>
      <vt:lpstr>Individualized Dosing and Nutritional Planning</vt:lpstr>
      <vt:lpstr>Triheptanoin vs Traditional MCTs</vt:lpstr>
      <vt:lpstr>Clinical Case 1</vt:lpstr>
      <vt:lpstr>Answer: Clinical Case 1</vt:lpstr>
      <vt:lpstr>Answer: Clinical Case 1 (continued)</vt:lpstr>
      <vt:lpstr>Clinical Case 2</vt:lpstr>
      <vt:lpstr>Answer: Clinical Case 2</vt:lpstr>
      <vt:lpstr>Answer: Clinical Case 2 (continued)</vt:lpstr>
      <vt:lpstr>Point-of-Care Resource for Healthcare Teams That Provide Care to Patients With Long-Chain Fatty Acid Oxidation Disorders (LC-FAODs)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280</cp:revision>
  <dcterms:created xsi:type="dcterms:W3CDTF">2023-03-07T03:52:02Z</dcterms:created>
  <dcterms:modified xsi:type="dcterms:W3CDTF">2024-10-28T19:46:55Z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2024-09-14T10:58:48Z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62b41fb3-71a4-46fe-bb5b-43a5c0729424</vt:lpwstr>
  </property>
  <property fmtid="{D5CDD505-2E9C-101B-9397-08002B2CF9AE}" pid="8" name="MSIP_Label_5e4b1be8-281e-475d-98b0-21c3457e5a46_ContentBits">
    <vt:lpwstr>0</vt:lpwstr>
  </property>
</Properties>
</file>