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301" r:id="rId2"/>
    <p:sldId id="256" r:id="rId3"/>
    <p:sldId id="260" r:id="rId4"/>
    <p:sldId id="261" r:id="rId5"/>
    <p:sldId id="258" r:id="rId6"/>
    <p:sldId id="269" r:id="rId7"/>
    <p:sldId id="259" r:id="rId8"/>
    <p:sldId id="264" r:id="rId9"/>
    <p:sldId id="299" r:id="rId10"/>
    <p:sldId id="276" r:id="rId11"/>
    <p:sldId id="270" r:id="rId12"/>
    <p:sldId id="273" r:id="rId13"/>
    <p:sldId id="274" r:id="rId14"/>
    <p:sldId id="272" r:id="rId15"/>
    <p:sldId id="267" r:id="rId16"/>
    <p:sldId id="263" r:id="rId17"/>
    <p:sldId id="265" r:id="rId18"/>
    <p:sldId id="266" r:id="rId19"/>
    <p:sldId id="262" r:id="rId20"/>
    <p:sldId id="268" r:id="rId21"/>
    <p:sldId id="303" r:id="rId22"/>
    <p:sldId id="275" r:id="rId23"/>
    <p:sldId id="300" r:id="rId24"/>
    <p:sldId id="296" r:id="rId25"/>
    <p:sldId id="279" r:id="rId26"/>
    <p:sldId id="278" r:id="rId27"/>
    <p:sldId id="277" r:id="rId28"/>
    <p:sldId id="281" r:id="rId29"/>
    <p:sldId id="282" r:id="rId30"/>
    <p:sldId id="283" r:id="rId31"/>
    <p:sldId id="284" r:id="rId32"/>
    <p:sldId id="297" r:id="rId33"/>
    <p:sldId id="286" r:id="rId34"/>
    <p:sldId id="287" r:id="rId35"/>
    <p:sldId id="289" r:id="rId36"/>
    <p:sldId id="302" r:id="rId37"/>
    <p:sldId id="288" r:id="rId38"/>
    <p:sldId id="280" r:id="rId39"/>
    <p:sldId id="298" r:id="rId40"/>
    <p:sldId id="294" r:id="rId41"/>
    <p:sldId id="292"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bjectives" id="{2A8C702D-54F7-431E-A496-6BE55C649CFF}">
          <p14:sldIdLst>
            <p14:sldId id="301"/>
            <p14:sldId id="256"/>
          </p14:sldIdLst>
        </p14:section>
        <p14:section name="1. Overview of neurotrophic keratitis" id="{7D6FEA98-C306-4A4D-82A0-23FE9B9DA93F}">
          <p14:sldIdLst>
            <p14:sldId id="260"/>
            <p14:sldId id="261"/>
            <p14:sldId id="258"/>
            <p14:sldId id="269"/>
            <p14:sldId id="259"/>
          </p14:sldIdLst>
        </p14:section>
        <p14:section name="2. Screening and diagnosis" id="{A5D1B3D5-3BA5-46CC-87F1-A465C0877312}">
          <p14:sldIdLst>
            <p14:sldId id="264"/>
            <p14:sldId id="299"/>
            <p14:sldId id="276"/>
            <p14:sldId id="270"/>
            <p14:sldId id="273"/>
            <p14:sldId id="274"/>
            <p14:sldId id="272"/>
            <p14:sldId id="267"/>
            <p14:sldId id="263"/>
            <p14:sldId id="265"/>
            <p14:sldId id="266"/>
            <p14:sldId id="262"/>
            <p14:sldId id="268"/>
            <p14:sldId id="303"/>
            <p14:sldId id="275"/>
          </p14:sldIdLst>
        </p14:section>
        <p14:section name="3. Treatment" id="{EDBB8DFA-2995-4AF1-8BBE-165E9D51BCDA}">
          <p14:sldIdLst>
            <p14:sldId id="300"/>
            <p14:sldId id="296"/>
            <p14:sldId id="279"/>
            <p14:sldId id="278"/>
            <p14:sldId id="277"/>
            <p14:sldId id="281"/>
            <p14:sldId id="282"/>
            <p14:sldId id="283"/>
            <p14:sldId id="284"/>
            <p14:sldId id="297"/>
            <p14:sldId id="286"/>
            <p14:sldId id="287"/>
            <p14:sldId id="289"/>
            <p14:sldId id="302"/>
            <p14:sldId id="288"/>
            <p14:sldId id="280"/>
            <p14:sldId id="298"/>
          </p14:sldIdLst>
        </p14:section>
        <p14:section name="4. Patient Education" id="{86037526-E52D-45D7-B183-8C63B85B1610}">
          <p14:sldIdLst>
            <p14:sldId id="294"/>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800555-23FE-FB67-1EB1-5A551B4CC95A}" name="Gregory Scott" initials="GS" userId="3ce193bdb2642430" providerId="Windows Live"/>
  <p188:author id="{DFF0BE91-FFCD-C044-53E2-37985E4B0752}" name="Jane Joukovsky" initials="JJ" userId="55996e53fdeca00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11F"/>
    <a:srgbClr val="998A79"/>
    <a:srgbClr val="D1B2E8"/>
    <a:srgbClr val="8F8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3" autoAdjust="0"/>
    <p:restoredTop sz="94714" autoAdjust="0"/>
  </p:normalViewPr>
  <p:slideViewPr>
    <p:cSldViewPr snapToGrid="0">
      <p:cViewPr varScale="1">
        <p:scale>
          <a:sx n="140" d="100"/>
          <a:sy n="140" d="100"/>
        </p:scale>
        <p:origin x="636" y="108"/>
      </p:cViewPr>
      <p:guideLst/>
    </p:cSldViewPr>
  </p:slideViewPr>
  <p:outlineViewPr>
    <p:cViewPr>
      <p:scale>
        <a:sx n="33" d="100"/>
        <a:sy n="33" d="100"/>
      </p:scale>
      <p:origin x="0" y="-1860"/>
    </p:cViewPr>
  </p:outlineViewPr>
  <p:notesTextViewPr>
    <p:cViewPr>
      <p:scale>
        <a:sx n="1" d="1"/>
        <a:sy n="1" d="1"/>
      </p:scale>
      <p:origin x="0" y="0"/>
    </p:cViewPr>
  </p:notesTextViewPr>
  <p:sorterViewPr>
    <p:cViewPr>
      <p:scale>
        <a:sx n="200" d="100"/>
        <a:sy n="200" d="100"/>
      </p:scale>
      <p:origin x="0" y="-143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0C699-B9EF-43F2-A340-06B155D3823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40E5D0F-0B92-4C82-A1A0-E7D0F2496656}">
      <dgm:prSet phldrT="[Text]" custT="1"/>
      <dgm:spPr>
        <a:solidFill>
          <a:srgbClr val="998A79"/>
        </a:solidFill>
        <a:ln>
          <a:solidFill>
            <a:srgbClr val="7C111F"/>
          </a:solidFill>
        </a:ln>
      </dgm:spPr>
      <dgm:t>
        <a:bodyPr/>
        <a:lstStyle/>
        <a:p>
          <a:endParaRPr lang="en-US" sz="900" dirty="0"/>
        </a:p>
        <a:p>
          <a:r>
            <a:rPr lang="en-US" sz="900" dirty="0"/>
            <a:t>Nerve  Damage</a:t>
          </a:r>
        </a:p>
      </dgm:t>
    </dgm:pt>
    <dgm:pt modelId="{30F7755C-71BA-4BA0-887C-05C9E049C689}" type="parTrans" cxnId="{D46F8763-B9F3-41A6-A3A3-28CC2AF29646}">
      <dgm:prSet/>
      <dgm:spPr/>
      <dgm:t>
        <a:bodyPr/>
        <a:lstStyle/>
        <a:p>
          <a:endParaRPr lang="en-US"/>
        </a:p>
      </dgm:t>
    </dgm:pt>
    <dgm:pt modelId="{C41C4542-B443-4072-BBA6-CF4E81C93D90}" type="sibTrans" cxnId="{D46F8763-B9F3-41A6-A3A3-28CC2AF29646}">
      <dgm:prSet/>
      <dgm:spPr/>
      <dgm:t>
        <a:bodyPr/>
        <a:lstStyle/>
        <a:p>
          <a:endParaRPr lang="en-US"/>
        </a:p>
      </dgm:t>
    </dgm:pt>
    <dgm:pt modelId="{FEA9AA69-1DDC-49AB-9CB3-AD878E010816}">
      <dgm:prSet phldrT="[Text]"/>
      <dgm:spPr>
        <a:ln>
          <a:solidFill>
            <a:srgbClr val="7C111F"/>
          </a:solidFill>
        </a:ln>
      </dgm:spPr>
      <dgm:t>
        <a:bodyPr/>
        <a:lstStyle/>
        <a:p>
          <a:r>
            <a:rPr lang="en-US" dirty="0"/>
            <a:t>Impaired corneal sensitivity</a:t>
          </a:r>
        </a:p>
      </dgm:t>
    </dgm:pt>
    <dgm:pt modelId="{B790649A-27BC-4216-BF2A-91BB3341C809}" type="parTrans" cxnId="{255D536C-06E4-4191-937E-AFD219B6BBCF}">
      <dgm:prSet/>
      <dgm:spPr/>
      <dgm:t>
        <a:bodyPr/>
        <a:lstStyle/>
        <a:p>
          <a:endParaRPr lang="en-US"/>
        </a:p>
      </dgm:t>
    </dgm:pt>
    <dgm:pt modelId="{EB6A5CCF-231A-4339-8F79-75F599507ACD}" type="sibTrans" cxnId="{255D536C-06E4-4191-937E-AFD219B6BBCF}">
      <dgm:prSet/>
      <dgm:spPr/>
      <dgm:t>
        <a:bodyPr/>
        <a:lstStyle/>
        <a:p>
          <a:endParaRPr lang="en-US"/>
        </a:p>
      </dgm:t>
    </dgm:pt>
    <dgm:pt modelId="{0468D298-6E87-4B4D-9D7C-BCA9B07B27CF}">
      <dgm:prSet phldrT="[Text]"/>
      <dgm:spPr>
        <a:ln>
          <a:solidFill>
            <a:srgbClr val="7C111F"/>
          </a:solidFill>
        </a:ln>
      </dgm:spPr>
      <dgm:t>
        <a:bodyPr/>
        <a:lstStyle/>
        <a:p>
          <a:r>
            <a:rPr lang="en-US" dirty="0"/>
            <a:t>Tear secretion is reduced or nonexistent  </a:t>
          </a:r>
        </a:p>
      </dgm:t>
    </dgm:pt>
    <dgm:pt modelId="{DDA404B2-FA9D-4BD9-ACB6-E5107E22FFE6}" type="parTrans" cxnId="{7CA9A9DC-0DEC-4353-9379-51B32BD82173}">
      <dgm:prSet/>
      <dgm:spPr/>
      <dgm:t>
        <a:bodyPr/>
        <a:lstStyle/>
        <a:p>
          <a:endParaRPr lang="en-US"/>
        </a:p>
      </dgm:t>
    </dgm:pt>
    <dgm:pt modelId="{A9893C5D-8C75-4670-85E5-1B8A4FBF27F9}" type="sibTrans" cxnId="{7CA9A9DC-0DEC-4353-9379-51B32BD82173}">
      <dgm:prSet/>
      <dgm:spPr/>
      <dgm:t>
        <a:bodyPr/>
        <a:lstStyle/>
        <a:p>
          <a:endParaRPr lang="en-US"/>
        </a:p>
      </dgm:t>
    </dgm:pt>
    <dgm:pt modelId="{57474B44-C69E-4382-9BE4-5185D62CB892}">
      <dgm:prSet phldrT="[Text]" custT="1"/>
      <dgm:spPr>
        <a:solidFill>
          <a:srgbClr val="998A79"/>
        </a:solidFill>
        <a:ln>
          <a:solidFill>
            <a:srgbClr val="7C111F"/>
          </a:solidFill>
        </a:ln>
      </dgm:spPr>
      <dgm:t>
        <a:bodyPr/>
        <a:lstStyle/>
        <a:p>
          <a:endParaRPr lang="en-US" sz="900" dirty="0"/>
        </a:p>
        <a:p>
          <a:r>
            <a:rPr lang="en-US" sz="900" dirty="0"/>
            <a:t>Lack of      Trophic Factors</a:t>
          </a:r>
        </a:p>
      </dgm:t>
    </dgm:pt>
    <dgm:pt modelId="{69687D9C-5F8E-4CC7-882C-C708AC1C9DEE}" type="parTrans" cxnId="{E5F3B242-0C84-40C4-90C7-94D14CFEE10B}">
      <dgm:prSet/>
      <dgm:spPr/>
      <dgm:t>
        <a:bodyPr/>
        <a:lstStyle/>
        <a:p>
          <a:endParaRPr lang="en-US"/>
        </a:p>
      </dgm:t>
    </dgm:pt>
    <dgm:pt modelId="{EB81FCA7-E024-4D41-9A16-D14683C6B09C}" type="sibTrans" cxnId="{E5F3B242-0C84-40C4-90C7-94D14CFEE10B}">
      <dgm:prSet/>
      <dgm:spPr/>
      <dgm:t>
        <a:bodyPr/>
        <a:lstStyle/>
        <a:p>
          <a:endParaRPr lang="en-US"/>
        </a:p>
      </dgm:t>
    </dgm:pt>
    <dgm:pt modelId="{2C161BB4-3E7D-46D5-BEA3-D7A221918DD2}">
      <dgm:prSet phldrT="[Text]"/>
      <dgm:spPr>
        <a:ln>
          <a:solidFill>
            <a:srgbClr val="7C111F"/>
          </a:solidFill>
        </a:ln>
      </dgm:spPr>
      <dgm:t>
        <a:bodyPr/>
        <a:lstStyle/>
        <a:p>
          <a:r>
            <a:rPr lang="en-US" dirty="0"/>
            <a:t>Reduced epithelial cell turnover </a:t>
          </a:r>
        </a:p>
      </dgm:t>
    </dgm:pt>
    <dgm:pt modelId="{051DAD7F-4A57-40B6-8881-75152350D3B1}" type="parTrans" cxnId="{9D87737D-B53C-4774-AFDC-E47A1B613818}">
      <dgm:prSet/>
      <dgm:spPr/>
      <dgm:t>
        <a:bodyPr/>
        <a:lstStyle/>
        <a:p>
          <a:endParaRPr lang="en-US"/>
        </a:p>
      </dgm:t>
    </dgm:pt>
    <dgm:pt modelId="{EF38258C-AEE2-49CF-8A3D-89CFCEFB274D}" type="sibTrans" cxnId="{9D87737D-B53C-4774-AFDC-E47A1B613818}">
      <dgm:prSet/>
      <dgm:spPr/>
      <dgm:t>
        <a:bodyPr/>
        <a:lstStyle/>
        <a:p>
          <a:endParaRPr lang="en-US"/>
        </a:p>
      </dgm:t>
    </dgm:pt>
    <dgm:pt modelId="{BB05A808-609F-42BF-A933-1558B3FCF8FC}">
      <dgm:prSet phldrT="[Text]"/>
      <dgm:spPr>
        <a:ln>
          <a:solidFill>
            <a:srgbClr val="7C111F"/>
          </a:solidFill>
        </a:ln>
      </dgm:spPr>
      <dgm:t>
        <a:bodyPr/>
        <a:lstStyle/>
        <a:p>
          <a:r>
            <a:rPr lang="en-US" dirty="0"/>
            <a:t>Epithelial irregularity and grayish appearance</a:t>
          </a:r>
        </a:p>
      </dgm:t>
    </dgm:pt>
    <dgm:pt modelId="{2BD9447F-6B7C-4D4E-9977-EA639B3E133B}" type="parTrans" cxnId="{6730B39C-5213-4C9D-A859-C550274346FE}">
      <dgm:prSet/>
      <dgm:spPr/>
      <dgm:t>
        <a:bodyPr/>
        <a:lstStyle/>
        <a:p>
          <a:endParaRPr lang="en-US"/>
        </a:p>
      </dgm:t>
    </dgm:pt>
    <dgm:pt modelId="{88AAC6EF-F4F4-470D-B3FF-7907557D2B9E}" type="sibTrans" cxnId="{6730B39C-5213-4C9D-A859-C550274346FE}">
      <dgm:prSet/>
      <dgm:spPr/>
      <dgm:t>
        <a:bodyPr/>
        <a:lstStyle/>
        <a:p>
          <a:endParaRPr lang="en-US"/>
        </a:p>
      </dgm:t>
    </dgm:pt>
    <dgm:pt modelId="{92C6C1C8-461D-4CCF-BFC4-9CA0512F79A8}">
      <dgm:prSet phldrT="[Text]" custT="1"/>
      <dgm:spPr>
        <a:solidFill>
          <a:srgbClr val="8F8779"/>
        </a:solidFill>
        <a:ln>
          <a:solidFill>
            <a:srgbClr val="7C111F"/>
          </a:solidFill>
        </a:ln>
      </dgm:spPr>
      <dgm:t>
        <a:bodyPr/>
        <a:lstStyle/>
        <a:p>
          <a:endParaRPr lang="en-US" sz="900" dirty="0"/>
        </a:p>
        <a:p>
          <a:r>
            <a:rPr lang="en-US" sz="900" dirty="0"/>
            <a:t>Epithelial Damage</a:t>
          </a:r>
        </a:p>
      </dgm:t>
    </dgm:pt>
    <dgm:pt modelId="{E37ECCDE-09C1-4135-B313-A993CE294A73}" type="parTrans" cxnId="{30E291F8-BA69-4C5A-A51E-22160C492019}">
      <dgm:prSet/>
      <dgm:spPr/>
      <dgm:t>
        <a:bodyPr/>
        <a:lstStyle/>
        <a:p>
          <a:endParaRPr lang="en-US"/>
        </a:p>
      </dgm:t>
    </dgm:pt>
    <dgm:pt modelId="{6965EF95-B981-4B3E-B1CA-9D2D963E00DA}" type="sibTrans" cxnId="{30E291F8-BA69-4C5A-A51E-22160C492019}">
      <dgm:prSet/>
      <dgm:spPr/>
      <dgm:t>
        <a:bodyPr/>
        <a:lstStyle/>
        <a:p>
          <a:endParaRPr lang="en-US"/>
        </a:p>
      </dgm:t>
    </dgm:pt>
    <dgm:pt modelId="{624C4231-4CCB-4025-957D-3392209E523E}">
      <dgm:prSet phldrT="[Text]"/>
      <dgm:spPr>
        <a:ln>
          <a:solidFill>
            <a:srgbClr val="7C111F"/>
          </a:solidFill>
        </a:ln>
      </dgm:spPr>
      <dgm:t>
        <a:bodyPr/>
        <a:lstStyle/>
        <a:p>
          <a:r>
            <a:rPr lang="en-US" dirty="0"/>
            <a:t>Chronic epithelial instability</a:t>
          </a:r>
        </a:p>
      </dgm:t>
    </dgm:pt>
    <dgm:pt modelId="{D8C40051-E163-41AE-A7D7-E6CADB77B76E}" type="parTrans" cxnId="{D1F65B83-A4AE-4008-9E3E-7B2B76886612}">
      <dgm:prSet/>
      <dgm:spPr/>
      <dgm:t>
        <a:bodyPr/>
        <a:lstStyle/>
        <a:p>
          <a:endParaRPr lang="en-US"/>
        </a:p>
      </dgm:t>
    </dgm:pt>
    <dgm:pt modelId="{2100D714-DC83-4015-88C6-545DD0EDDB67}" type="sibTrans" cxnId="{D1F65B83-A4AE-4008-9E3E-7B2B76886612}">
      <dgm:prSet/>
      <dgm:spPr/>
      <dgm:t>
        <a:bodyPr/>
        <a:lstStyle/>
        <a:p>
          <a:endParaRPr lang="en-US"/>
        </a:p>
      </dgm:t>
    </dgm:pt>
    <dgm:pt modelId="{FBEBFA47-93F2-4666-A9DE-A6D97B12C922}">
      <dgm:prSet phldrT="[Text]"/>
      <dgm:spPr>
        <a:ln>
          <a:solidFill>
            <a:srgbClr val="7C111F"/>
          </a:solidFill>
        </a:ln>
      </dgm:spPr>
      <dgm:t>
        <a:bodyPr/>
        <a:lstStyle/>
        <a:p>
          <a:r>
            <a:rPr lang="en-US" dirty="0"/>
            <a:t>Epithelial defect</a:t>
          </a:r>
        </a:p>
      </dgm:t>
    </dgm:pt>
    <dgm:pt modelId="{F1C09712-09AB-41CB-A950-B37C47592EDC}" type="parTrans" cxnId="{66155090-1133-44D8-92E5-56273B66CBB6}">
      <dgm:prSet/>
      <dgm:spPr/>
      <dgm:t>
        <a:bodyPr/>
        <a:lstStyle/>
        <a:p>
          <a:endParaRPr lang="en-US"/>
        </a:p>
      </dgm:t>
    </dgm:pt>
    <dgm:pt modelId="{B91435F8-21C1-4900-A239-6544E6456E22}" type="sibTrans" cxnId="{66155090-1133-44D8-92E5-56273B66CBB6}">
      <dgm:prSet/>
      <dgm:spPr/>
      <dgm:t>
        <a:bodyPr/>
        <a:lstStyle/>
        <a:p>
          <a:endParaRPr lang="en-US"/>
        </a:p>
      </dgm:t>
    </dgm:pt>
    <dgm:pt modelId="{11F19124-22D5-4AC5-938A-A67FC4358140}" type="pres">
      <dgm:prSet presAssocID="{B0A0C699-B9EF-43F2-A340-06B155D3823D}" presName="linearFlow" presStyleCnt="0">
        <dgm:presLayoutVars>
          <dgm:dir/>
          <dgm:animLvl val="lvl"/>
          <dgm:resizeHandles val="exact"/>
        </dgm:presLayoutVars>
      </dgm:prSet>
      <dgm:spPr/>
    </dgm:pt>
    <dgm:pt modelId="{2781D25E-4949-44F1-9E47-348DB81B345A}" type="pres">
      <dgm:prSet presAssocID="{A40E5D0F-0B92-4C82-A1A0-E7D0F2496656}" presName="composite" presStyleCnt="0"/>
      <dgm:spPr/>
    </dgm:pt>
    <dgm:pt modelId="{DB57D0CD-597E-44C5-89E4-45E46FA15C5B}" type="pres">
      <dgm:prSet presAssocID="{A40E5D0F-0B92-4C82-A1A0-E7D0F2496656}" presName="parentText" presStyleLbl="alignNode1" presStyleIdx="0" presStyleCnt="3">
        <dgm:presLayoutVars>
          <dgm:chMax val="1"/>
          <dgm:bulletEnabled val="1"/>
        </dgm:presLayoutVars>
      </dgm:prSet>
      <dgm:spPr/>
    </dgm:pt>
    <dgm:pt modelId="{3BC73049-42F9-42FB-ADD6-459C6242190F}" type="pres">
      <dgm:prSet presAssocID="{A40E5D0F-0B92-4C82-A1A0-E7D0F2496656}" presName="descendantText" presStyleLbl="alignAcc1" presStyleIdx="0" presStyleCnt="3">
        <dgm:presLayoutVars>
          <dgm:bulletEnabled val="1"/>
        </dgm:presLayoutVars>
      </dgm:prSet>
      <dgm:spPr/>
    </dgm:pt>
    <dgm:pt modelId="{165D5AB2-5CD9-4548-AC4D-24646498DDAB}" type="pres">
      <dgm:prSet presAssocID="{C41C4542-B443-4072-BBA6-CF4E81C93D90}" presName="sp" presStyleCnt="0"/>
      <dgm:spPr/>
    </dgm:pt>
    <dgm:pt modelId="{D836BC0C-554F-45AB-9692-AAC51BABED38}" type="pres">
      <dgm:prSet presAssocID="{57474B44-C69E-4382-9BE4-5185D62CB892}" presName="composite" presStyleCnt="0"/>
      <dgm:spPr/>
    </dgm:pt>
    <dgm:pt modelId="{16753A0B-5F7D-4159-ABE5-995245EC7FF5}" type="pres">
      <dgm:prSet presAssocID="{57474B44-C69E-4382-9BE4-5185D62CB892}" presName="parentText" presStyleLbl="alignNode1" presStyleIdx="1" presStyleCnt="3">
        <dgm:presLayoutVars>
          <dgm:chMax val="1"/>
          <dgm:bulletEnabled val="1"/>
        </dgm:presLayoutVars>
      </dgm:prSet>
      <dgm:spPr/>
    </dgm:pt>
    <dgm:pt modelId="{1F3DD2CF-150A-4C5A-BA2D-4BB4DC6A2892}" type="pres">
      <dgm:prSet presAssocID="{57474B44-C69E-4382-9BE4-5185D62CB892}" presName="descendantText" presStyleLbl="alignAcc1" presStyleIdx="1" presStyleCnt="3">
        <dgm:presLayoutVars>
          <dgm:bulletEnabled val="1"/>
        </dgm:presLayoutVars>
      </dgm:prSet>
      <dgm:spPr/>
    </dgm:pt>
    <dgm:pt modelId="{BC28CF71-9CE1-4482-AAB7-7E8BEDF96BAD}" type="pres">
      <dgm:prSet presAssocID="{EB81FCA7-E024-4D41-9A16-D14683C6B09C}" presName="sp" presStyleCnt="0"/>
      <dgm:spPr/>
    </dgm:pt>
    <dgm:pt modelId="{E1660F4B-3F39-4A90-B85C-D95B15900C25}" type="pres">
      <dgm:prSet presAssocID="{92C6C1C8-461D-4CCF-BFC4-9CA0512F79A8}" presName="composite" presStyleCnt="0"/>
      <dgm:spPr/>
    </dgm:pt>
    <dgm:pt modelId="{AF3E80B5-1CD6-4EF5-B7A9-50CB1945CEFD}" type="pres">
      <dgm:prSet presAssocID="{92C6C1C8-461D-4CCF-BFC4-9CA0512F79A8}" presName="parentText" presStyleLbl="alignNode1" presStyleIdx="2" presStyleCnt="3">
        <dgm:presLayoutVars>
          <dgm:chMax val="1"/>
          <dgm:bulletEnabled val="1"/>
        </dgm:presLayoutVars>
      </dgm:prSet>
      <dgm:spPr/>
    </dgm:pt>
    <dgm:pt modelId="{FBF39399-0857-4317-B18A-744ADD1BFF6C}" type="pres">
      <dgm:prSet presAssocID="{92C6C1C8-461D-4CCF-BFC4-9CA0512F79A8}" presName="descendantText" presStyleLbl="alignAcc1" presStyleIdx="2" presStyleCnt="3">
        <dgm:presLayoutVars>
          <dgm:bulletEnabled val="1"/>
        </dgm:presLayoutVars>
      </dgm:prSet>
      <dgm:spPr/>
    </dgm:pt>
  </dgm:ptLst>
  <dgm:cxnLst>
    <dgm:cxn modelId="{3C491919-0893-4E7D-BA6B-B2DDC55BA347}" type="presOf" srcId="{92C6C1C8-461D-4CCF-BFC4-9CA0512F79A8}" destId="{AF3E80B5-1CD6-4EF5-B7A9-50CB1945CEFD}" srcOrd="0" destOrd="0" presId="urn:microsoft.com/office/officeart/2005/8/layout/chevron2"/>
    <dgm:cxn modelId="{91F1842E-59F7-4019-A360-B58B20A1009C}" type="presOf" srcId="{57474B44-C69E-4382-9BE4-5185D62CB892}" destId="{16753A0B-5F7D-4159-ABE5-995245EC7FF5}" srcOrd="0" destOrd="0" presId="urn:microsoft.com/office/officeart/2005/8/layout/chevron2"/>
    <dgm:cxn modelId="{E5F3B242-0C84-40C4-90C7-94D14CFEE10B}" srcId="{B0A0C699-B9EF-43F2-A340-06B155D3823D}" destId="{57474B44-C69E-4382-9BE4-5185D62CB892}" srcOrd="1" destOrd="0" parTransId="{69687D9C-5F8E-4CC7-882C-C708AC1C9DEE}" sibTransId="{EB81FCA7-E024-4D41-9A16-D14683C6B09C}"/>
    <dgm:cxn modelId="{D46F8763-B9F3-41A6-A3A3-28CC2AF29646}" srcId="{B0A0C699-B9EF-43F2-A340-06B155D3823D}" destId="{A40E5D0F-0B92-4C82-A1A0-E7D0F2496656}" srcOrd="0" destOrd="0" parTransId="{30F7755C-71BA-4BA0-887C-05C9E049C689}" sibTransId="{C41C4542-B443-4072-BBA6-CF4E81C93D90}"/>
    <dgm:cxn modelId="{255D536C-06E4-4191-937E-AFD219B6BBCF}" srcId="{A40E5D0F-0B92-4C82-A1A0-E7D0F2496656}" destId="{FEA9AA69-1DDC-49AB-9CB3-AD878E010816}" srcOrd="0" destOrd="0" parTransId="{B790649A-27BC-4216-BF2A-91BB3341C809}" sibTransId="{EB6A5CCF-231A-4339-8F79-75F599507ACD}"/>
    <dgm:cxn modelId="{F7D29A55-F75E-468E-9985-7C89A54950FF}" type="presOf" srcId="{0468D298-6E87-4B4D-9D7C-BCA9B07B27CF}" destId="{3BC73049-42F9-42FB-ADD6-459C6242190F}" srcOrd="0" destOrd="1" presId="urn:microsoft.com/office/officeart/2005/8/layout/chevron2"/>
    <dgm:cxn modelId="{68064457-BE44-464B-A54A-60D44217AB38}" type="presOf" srcId="{A40E5D0F-0B92-4C82-A1A0-E7D0F2496656}" destId="{DB57D0CD-597E-44C5-89E4-45E46FA15C5B}" srcOrd="0" destOrd="0" presId="urn:microsoft.com/office/officeart/2005/8/layout/chevron2"/>
    <dgm:cxn modelId="{9D87737D-B53C-4774-AFDC-E47A1B613818}" srcId="{57474B44-C69E-4382-9BE4-5185D62CB892}" destId="{2C161BB4-3E7D-46D5-BEA3-D7A221918DD2}" srcOrd="0" destOrd="0" parTransId="{051DAD7F-4A57-40B6-8881-75152350D3B1}" sibTransId="{EF38258C-AEE2-49CF-8A3D-89CFCEFB274D}"/>
    <dgm:cxn modelId="{D1F65B83-A4AE-4008-9E3E-7B2B76886612}" srcId="{92C6C1C8-461D-4CCF-BFC4-9CA0512F79A8}" destId="{624C4231-4CCB-4025-957D-3392209E523E}" srcOrd="0" destOrd="0" parTransId="{D8C40051-E163-41AE-A7D7-E6CADB77B76E}" sibTransId="{2100D714-DC83-4015-88C6-545DD0EDDB67}"/>
    <dgm:cxn modelId="{5A36D78B-71C7-49C1-9BF9-2D90C48835FC}" type="presOf" srcId="{FEA9AA69-1DDC-49AB-9CB3-AD878E010816}" destId="{3BC73049-42F9-42FB-ADD6-459C6242190F}" srcOrd="0" destOrd="0" presId="urn:microsoft.com/office/officeart/2005/8/layout/chevron2"/>
    <dgm:cxn modelId="{66155090-1133-44D8-92E5-56273B66CBB6}" srcId="{92C6C1C8-461D-4CCF-BFC4-9CA0512F79A8}" destId="{FBEBFA47-93F2-4666-A9DE-A6D97B12C922}" srcOrd="1" destOrd="0" parTransId="{F1C09712-09AB-41CB-A950-B37C47592EDC}" sibTransId="{B91435F8-21C1-4900-A239-6544E6456E22}"/>
    <dgm:cxn modelId="{6730B39C-5213-4C9D-A859-C550274346FE}" srcId="{57474B44-C69E-4382-9BE4-5185D62CB892}" destId="{BB05A808-609F-42BF-A933-1558B3FCF8FC}" srcOrd="1" destOrd="0" parTransId="{2BD9447F-6B7C-4D4E-9977-EA639B3E133B}" sibTransId="{88AAC6EF-F4F4-470D-B3FF-7907557D2B9E}"/>
    <dgm:cxn modelId="{46F1D0A4-0335-4A77-9923-52C6CD2941AE}" type="presOf" srcId="{B0A0C699-B9EF-43F2-A340-06B155D3823D}" destId="{11F19124-22D5-4AC5-938A-A67FC4358140}" srcOrd="0" destOrd="0" presId="urn:microsoft.com/office/officeart/2005/8/layout/chevron2"/>
    <dgm:cxn modelId="{BE11DCAE-C698-45F4-9460-1AFA368389F7}" type="presOf" srcId="{624C4231-4CCB-4025-957D-3392209E523E}" destId="{FBF39399-0857-4317-B18A-744ADD1BFF6C}" srcOrd="0" destOrd="0" presId="urn:microsoft.com/office/officeart/2005/8/layout/chevron2"/>
    <dgm:cxn modelId="{7CA9A9DC-0DEC-4353-9379-51B32BD82173}" srcId="{A40E5D0F-0B92-4C82-A1A0-E7D0F2496656}" destId="{0468D298-6E87-4B4D-9D7C-BCA9B07B27CF}" srcOrd="1" destOrd="0" parTransId="{DDA404B2-FA9D-4BD9-ACB6-E5107E22FFE6}" sibTransId="{A9893C5D-8C75-4670-85E5-1B8A4FBF27F9}"/>
    <dgm:cxn modelId="{A55731E4-4E5B-4B06-ACAE-14C6C25C2045}" type="presOf" srcId="{BB05A808-609F-42BF-A933-1558B3FCF8FC}" destId="{1F3DD2CF-150A-4C5A-BA2D-4BB4DC6A2892}" srcOrd="0" destOrd="1" presId="urn:microsoft.com/office/officeart/2005/8/layout/chevron2"/>
    <dgm:cxn modelId="{192CC1F7-A1DF-4D6E-B118-65A75EEA41DD}" type="presOf" srcId="{2C161BB4-3E7D-46D5-BEA3-D7A221918DD2}" destId="{1F3DD2CF-150A-4C5A-BA2D-4BB4DC6A2892}" srcOrd="0" destOrd="0" presId="urn:microsoft.com/office/officeart/2005/8/layout/chevron2"/>
    <dgm:cxn modelId="{30E291F8-BA69-4C5A-A51E-22160C492019}" srcId="{B0A0C699-B9EF-43F2-A340-06B155D3823D}" destId="{92C6C1C8-461D-4CCF-BFC4-9CA0512F79A8}" srcOrd="2" destOrd="0" parTransId="{E37ECCDE-09C1-4135-B313-A993CE294A73}" sibTransId="{6965EF95-B981-4B3E-B1CA-9D2D963E00DA}"/>
    <dgm:cxn modelId="{CB00F5FC-3342-4486-9A2E-7F2CF67AB70C}" type="presOf" srcId="{FBEBFA47-93F2-4666-A9DE-A6D97B12C922}" destId="{FBF39399-0857-4317-B18A-744ADD1BFF6C}" srcOrd="0" destOrd="1" presId="urn:microsoft.com/office/officeart/2005/8/layout/chevron2"/>
    <dgm:cxn modelId="{D1C5ED4A-557E-45C1-8BC7-4C8E6DFAAC64}" type="presParOf" srcId="{11F19124-22D5-4AC5-938A-A67FC4358140}" destId="{2781D25E-4949-44F1-9E47-348DB81B345A}" srcOrd="0" destOrd="0" presId="urn:microsoft.com/office/officeart/2005/8/layout/chevron2"/>
    <dgm:cxn modelId="{37990ACC-BC7D-4FA9-9B3B-456248BDDF31}" type="presParOf" srcId="{2781D25E-4949-44F1-9E47-348DB81B345A}" destId="{DB57D0CD-597E-44C5-89E4-45E46FA15C5B}" srcOrd="0" destOrd="0" presId="urn:microsoft.com/office/officeart/2005/8/layout/chevron2"/>
    <dgm:cxn modelId="{7CEE185C-CF76-49BC-9A83-AD12A8F7E023}" type="presParOf" srcId="{2781D25E-4949-44F1-9E47-348DB81B345A}" destId="{3BC73049-42F9-42FB-ADD6-459C6242190F}" srcOrd="1" destOrd="0" presId="urn:microsoft.com/office/officeart/2005/8/layout/chevron2"/>
    <dgm:cxn modelId="{5089BED9-1C42-495E-912C-33DE477D8E8A}" type="presParOf" srcId="{11F19124-22D5-4AC5-938A-A67FC4358140}" destId="{165D5AB2-5CD9-4548-AC4D-24646498DDAB}" srcOrd="1" destOrd="0" presId="urn:microsoft.com/office/officeart/2005/8/layout/chevron2"/>
    <dgm:cxn modelId="{2597C53D-BC39-4C9F-BBE8-2A426AF6AB49}" type="presParOf" srcId="{11F19124-22D5-4AC5-938A-A67FC4358140}" destId="{D836BC0C-554F-45AB-9692-AAC51BABED38}" srcOrd="2" destOrd="0" presId="urn:microsoft.com/office/officeart/2005/8/layout/chevron2"/>
    <dgm:cxn modelId="{E3891C68-E898-4B6F-8A7F-BA49CE48E4BB}" type="presParOf" srcId="{D836BC0C-554F-45AB-9692-AAC51BABED38}" destId="{16753A0B-5F7D-4159-ABE5-995245EC7FF5}" srcOrd="0" destOrd="0" presId="urn:microsoft.com/office/officeart/2005/8/layout/chevron2"/>
    <dgm:cxn modelId="{CCD1B937-C2D2-40C2-8E63-0A7BBBFD544E}" type="presParOf" srcId="{D836BC0C-554F-45AB-9692-AAC51BABED38}" destId="{1F3DD2CF-150A-4C5A-BA2D-4BB4DC6A2892}" srcOrd="1" destOrd="0" presId="urn:microsoft.com/office/officeart/2005/8/layout/chevron2"/>
    <dgm:cxn modelId="{D21206B1-2B4D-4F5D-A0A7-7F6600037A36}" type="presParOf" srcId="{11F19124-22D5-4AC5-938A-A67FC4358140}" destId="{BC28CF71-9CE1-4482-AAB7-7E8BEDF96BAD}" srcOrd="3" destOrd="0" presId="urn:microsoft.com/office/officeart/2005/8/layout/chevron2"/>
    <dgm:cxn modelId="{5BC7F1C4-91FA-40DF-AEB6-0C8A6DBFB521}" type="presParOf" srcId="{11F19124-22D5-4AC5-938A-A67FC4358140}" destId="{E1660F4B-3F39-4A90-B85C-D95B15900C25}" srcOrd="4" destOrd="0" presId="urn:microsoft.com/office/officeart/2005/8/layout/chevron2"/>
    <dgm:cxn modelId="{C2BFF520-8967-498A-886F-D3453EF71CEE}" type="presParOf" srcId="{E1660F4B-3F39-4A90-B85C-D95B15900C25}" destId="{AF3E80B5-1CD6-4EF5-B7A9-50CB1945CEFD}" srcOrd="0" destOrd="0" presId="urn:microsoft.com/office/officeart/2005/8/layout/chevron2"/>
    <dgm:cxn modelId="{57F4E197-097B-4E6F-97DF-28869972126B}" type="presParOf" srcId="{E1660F4B-3F39-4A90-B85C-D95B15900C25}" destId="{FBF39399-0857-4317-B18A-744ADD1BFF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7D0CD-597E-44C5-89E4-45E46FA15C5B}">
      <dsp:nvSpPr>
        <dsp:cNvPr id="0" name=""/>
        <dsp:cNvSpPr/>
      </dsp:nvSpPr>
      <dsp:spPr>
        <a:xfrm rot="5400000">
          <a:off x="-123771" y="125834"/>
          <a:ext cx="825142" cy="577600"/>
        </a:xfrm>
        <a:prstGeom prst="chevron">
          <a:avLst/>
        </a:prstGeom>
        <a:solidFill>
          <a:srgbClr val="998A79"/>
        </a:solidFill>
        <a:ln w="12700" cap="flat" cmpd="sng" algn="ctr">
          <a:solidFill>
            <a:srgbClr val="7C111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Nerve  Damage</a:t>
          </a:r>
        </a:p>
      </dsp:txBody>
      <dsp:txXfrm rot="-5400000">
        <a:off x="0" y="290863"/>
        <a:ext cx="577600" cy="247542"/>
      </dsp:txXfrm>
    </dsp:sp>
    <dsp:sp modelId="{3BC73049-42F9-42FB-ADD6-459C6242190F}">
      <dsp:nvSpPr>
        <dsp:cNvPr id="0" name=""/>
        <dsp:cNvSpPr/>
      </dsp:nvSpPr>
      <dsp:spPr>
        <a:xfrm rot="5400000">
          <a:off x="2392212" y="-1812549"/>
          <a:ext cx="536624" cy="4165849"/>
        </a:xfrm>
        <a:prstGeom prst="round2SameRect">
          <a:avLst/>
        </a:prstGeom>
        <a:solidFill>
          <a:schemeClr val="lt1">
            <a:alpha val="90000"/>
            <a:hueOff val="0"/>
            <a:satOff val="0"/>
            <a:lumOff val="0"/>
            <a:alphaOff val="0"/>
          </a:schemeClr>
        </a:solidFill>
        <a:ln w="12700" cap="flat" cmpd="sng" algn="ctr">
          <a:solidFill>
            <a:srgbClr val="7C11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Impaired corneal sensitivity</a:t>
          </a:r>
        </a:p>
        <a:p>
          <a:pPr marL="114300" lvl="1" indent="-114300" algn="l" defTabSz="666750">
            <a:lnSpc>
              <a:spcPct val="90000"/>
            </a:lnSpc>
            <a:spcBef>
              <a:spcPct val="0"/>
            </a:spcBef>
            <a:spcAft>
              <a:spcPct val="15000"/>
            </a:spcAft>
            <a:buChar char="•"/>
          </a:pPr>
          <a:r>
            <a:rPr lang="en-US" sz="1500" kern="1200" dirty="0"/>
            <a:t>Tear secretion is reduced or nonexistent  </a:t>
          </a:r>
        </a:p>
      </dsp:txBody>
      <dsp:txXfrm rot="-5400000">
        <a:off x="577600" y="28259"/>
        <a:ext cx="4139653" cy="484232"/>
      </dsp:txXfrm>
    </dsp:sp>
    <dsp:sp modelId="{16753A0B-5F7D-4159-ABE5-995245EC7FF5}">
      <dsp:nvSpPr>
        <dsp:cNvPr id="0" name=""/>
        <dsp:cNvSpPr/>
      </dsp:nvSpPr>
      <dsp:spPr>
        <a:xfrm rot="5400000">
          <a:off x="-123771" y="735137"/>
          <a:ext cx="825142" cy="577600"/>
        </a:xfrm>
        <a:prstGeom prst="chevron">
          <a:avLst/>
        </a:prstGeom>
        <a:solidFill>
          <a:srgbClr val="998A79"/>
        </a:solidFill>
        <a:ln w="12700" cap="flat" cmpd="sng" algn="ctr">
          <a:solidFill>
            <a:srgbClr val="7C111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Lack of      Trophic Factors</a:t>
          </a:r>
        </a:p>
      </dsp:txBody>
      <dsp:txXfrm rot="-5400000">
        <a:off x="0" y="900166"/>
        <a:ext cx="577600" cy="247542"/>
      </dsp:txXfrm>
    </dsp:sp>
    <dsp:sp modelId="{1F3DD2CF-150A-4C5A-BA2D-4BB4DC6A2892}">
      <dsp:nvSpPr>
        <dsp:cNvPr id="0" name=""/>
        <dsp:cNvSpPr/>
      </dsp:nvSpPr>
      <dsp:spPr>
        <a:xfrm rot="5400000">
          <a:off x="2392353" y="-1203387"/>
          <a:ext cx="536342" cy="4165849"/>
        </a:xfrm>
        <a:prstGeom prst="round2SameRect">
          <a:avLst/>
        </a:prstGeom>
        <a:solidFill>
          <a:schemeClr val="lt1">
            <a:alpha val="90000"/>
            <a:hueOff val="0"/>
            <a:satOff val="0"/>
            <a:lumOff val="0"/>
            <a:alphaOff val="0"/>
          </a:schemeClr>
        </a:solidFill>
        <a:ln w="12700" cap="flat" cmpd="sng" algn="ctr">
          <a:solidFill>
            <a:srgbClr val="7C11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Reduced epithelial cell turnover </a:t>
          </a:r>
        </a:p>
        <a:p>
          <a:pPr marL="114300" lvl="1" indent="-114300" algn="l" defTabSz="666750">
            <a:lnSpc>
              <a:spcPct val="90000"/>
            </a:lnSpc>
            <a:spcBef>
              <a:spcPct val="0"/>
            </a:spcBef>
            <a:spcAft>
              <a:spcPct val="15000"/>
            </a:spcAft>
            <a:buChar char="•"/>
          </a:pPr>
          <a:r>
            <a:rPr lang="en-US" sz="1500" kern="1200" dirty="0"/>
            <a:t>Epithelial irregularity and grayish appearance</a:t>
          </a:r>
        </a:p>
      </dsp:txBody>
      <dsp:txXfrm rot="-5400000">
        <a:off x="577600" y="637548"/>
        <a:ext cx="4139667" cy="483978"/>
      </dsp:txXfrm>
    </dsp:sp>
    <dsp:sp modelId="{AF3E80B5-1CD6-4EF5-B7A9-50CB1945CEFD}">
      <dsp:nvSpPr>
        <dsp:cNvPr id="0" name=""/>
        <dsp:cNvSpPr/>
      </dsp:nvSpPr>
      <dsp:spPr>
        <a:xfrm rot="5400000">
          <a:off x="-123771" y="1344440"/>
          <a:ext cx="825142" cy="577600"/>
        </a:xfrm>
        <a:prstGeom prst="chevron">
          <a:avLst/>
        </a:prstGeom>
        <a:solidFill>
          <a:srgbClr val="8F8779"/>
        </a:solidFill>
        <a:ln w="12700" cap="flat" cmpd="sng" algn="ctr">
          <a:solidFill>
            <a:srgbClr val="7C111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Epithelial Damage</a:t>
          </a:r>
        </a:p>
      </dsp:txBody>
      <dsp:txXfrm rot="-5400000">
        <a:off x="0" y="1509469"/>
        <a:ext cx="577600" cy="247542"/>
      </dsp:txXfrm>
    </dsp:sp>
    <dsp:sp modelId="{FBF39399-0857-4317-B18A-744ADD1BFF6C}">
      <dsp:nvSpPr>
        <dsp:cNvPr id="0" name=""/>
        <dsp:cNvSpPr/>
      </dsp:nvSpPr>
      <dsp:spPr>
        <a:xfrm rot="5400000">
          <a:off x="2392353" y="-594084"/>
          <a:ext cx="536342" cy="4165849"/>
        </a:xfrm>
        <a:prstGeom prst="round2SameRect">
          <a:avLst/>
        </a:prstGeom>
        <a:solidFill>
          <a:schemeClr val="lt1">
            <a:alpha val="90000"/>
            <a:hueOff val="0"/>
            <a:satOff val="0"/>
            <a:lumOff val="0"/>
            <a:alphaOff val="0"/>
          </a:schemeClr>
        </a:solidFill>
        <a:ln w="12700" cap="flat" cmpd="sng" algn="ctr">
          <a:solidFill>
            <a:srgbClr val="7C11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Chronic epithelial instability</a:t>
          </a:r>
        </a:p>
        <a:p>
          <a:pPr marL="114300" lvl="1" indent="-114300" algn="l" defTabSz="666750">
            <a:lnSpc>
              <a:spcPct val="90000"/>
            </a:lnSpc>
            <a:spcBef>
              <a:spcPct val="0"/>
            </a:spcBef>
            <a:spcAft>
              <a:spcPct val="15000"/>
            </a:spcAft>
            <a:buChar char="•"/>
          </a:pPr>
          <a:r>
            <a:rPr lang="en-US" sz="1500" kern="1200" dirty="0"/>
            <a:t>Epithelial defect</a:t>
          </a:r>
        </a:p>
      </dsp:txBody>
      <dsp:txXfrm rot="-5400000">
        <a:off x="577600" y="1246851"/>
        <a:ext cx="4139667" cy="4839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95475-0CB8-407A-950E-3237841F3B40}" type="datetimeFigureOut">
              <a:rPr lang="en-US" smtClean="0"/>
              <a:t>6/7/2024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BD26F-7CEC-4257-92E3-C4290B308628}" type="slidenum">
              <a:rPr lang="en-US" smtClean="0"/>
              <a:t>‹#›</a:t>
            </a:fld>
            <a:endParaRPr lang="en-US" dirty="0"/>
          </a:p>
        </p:txBody>
      </p:sp>
    </p:spTree>
    <p:extLst>
      <p:ext uri="{BB962C8B-B14F-4D97-AF65-F5344CB8AC3E}">
        <p14:creationId xmlns:p14="http://schemas.microsoft.com/office/powerpoint/2010/main" val="50056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Slit lamp broad beam illumination showing central, confluent punctate lesions giving the central cornea a dull lacklustre appearance following photorefractive keratectomy (ocular surface syndrome) (OSS). (b) The same cornea stained with fluorescein showing that most of the lesions take up stain highlighting the epitheliopathy. (c) OSS following laser in-situ keratomileusis. Fluorescein stain of the cornea shows coarse, centrally located, almost confluent ‘keratitis’.</a:t>
            </a:r>
            <a:endParaRPr lang="en-US" dirty="0"/>
          </a:p>
        </p:txBody>
      </p:sp>
      <p:sp>
        <p:nvSpPr>
          <p:cNvPr id="4" name="Slide Number Placeholder 3"/>
          <p:cNvSpPr>
            <a:spLocks noGrp="1"/>
          </p:cNvSpPr>
          <p:nvPr>
            <p:ph type="sldNum" sz="quarter" idx="5"/>
          </p:nvPr>
        </p:nvSpPr>
        <p:spPr/>
        <p:txBody>
          <a:bodyPr/>
          <a:lstStyle/>
          <a:p>
            <a:fld id="{C5CBD26F-7CEC-4257-92E3-C4290B308628}" type="slidenum">
              <a:rPr lang="en-US" smtClean="0"/>
              <a:t>16</a:t>
            </a:fld>
            <a:endParaRPr lang="en-US" dirty="0"/>
          </a:p>
        </p:txBody>
      </p:sp>
    </p:spTree>
    <p:extLst>
      <p:ext uri="{BB962C8B-B14F-4D97-AF65-F5344CB8AC3E}">
        <p14:creationId xmlns:p14="http://schemas.microsoft.com/office/powerpoint/2010/main" val="348208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The central cornea shows a diffuse haze with a large epithelial defect. (e) The central cornea is hazy with an epithelial defect with superficial and deep stromal vessels. (f) There is a large corneal epithelial defect with a relatively clear stroma. The white, rolled margins of the defects is a typical sign of a non-healing epithelial defect</a:t>
            </a:r>
          </a:p>
        </p:txBody>
      </p:sp>
      <p:sp>
        <p:nvSpPr>
          <p:cNvPr id="4" name="Slide Number Placeholder 3"/>
          <p:cNvSpPr>
            <a:spLocks noGrp="1"/>
          </p:cNvSpPr>
          <p:nvPr>
            <p:ph type="sldNum" sz="quarter" idx="5"/>
          </p:nvPr>
        </p:nvSpPr>
        <p:spPr/>
        <p:txBody>
          <a:bodyPr/>
          <a:lstStyle/>
          <a:p>
            <a:fld id="{C5CBD26F-7CEC-4257-92E3-C4290B308628}" type="slidenum">
              <a:rPr lang="en-US" smtClean="0"/>
              <a:t>17</a:t>
            </a:fld>
            <a:endParaRPr lang="en-US" dirty="0"/>
          </a:p>
        </p:txBody>
      </p:sp>
    </p:spTree>
    <p:extLst>
      <p:ext uri="{BB962C8B-B14F-4D97-AF65-F5344CB8AC3E}">
        <p14:creationId xmlns:p14="http://schemas.microsoft.com/office/powerpoint/2010/main" val="187368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 Slit view showing stromal melting to mid depth in a case of herpes zoster keratitis. (h) Deep stromal ulceration in a child with congenital anesthetic cornea. (i) A large corneal ulcer in a case of treated acanthamoeba keratitis. Inset illustrates the stromal roughening, over which the epithelium did not migrate. Note the absence of corneal vascularization.</a:t>
            </a:r>
          </a:p>
        </p:txBody>
      </p:sp>
      <p:sp>
        <p:nvSpPr>
          <p:cNvPr id="4" name="Slide Number Placeholder 3"/>
          <p:cNvSpPr>
            <a:spLocks noGrp="1"/>
          </p:cNvSpPr>
          <p:nvPr>
            <p:ph type="sldNum" sz="quarter" idx="5"/>
          </p:nvPr>
        </p:nvSpPr>
        <p:spPr/>
        <p:txBody>
          <a:bodyPr/>
          <a:lstStyle/>
          <a:p>
            <a:fld id="{C5CBD26F-7CEC-4257-92E3-C4290B308628}" type="slidenum">
              <a:rPr lang="en-US" smtClean="0"/>
              <a:t>18</a:t>
            </a:fld>
            <a:endParaRPr lang="en-US" dirty="0"/>
          </a:p>
        </p:txBody>
      </p:sp>
    </p:spTree>
    <p:extLst>
      <p:ext uri="{BB962C8B-B14F-4D97-AF65-F5344CB8AC3E}">
        <p14:creationId xmlns:p14="http://schemas.microsoft.com/office/powerpoint/2010/main" val="375486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Gupta will take the first bullet point and Dr. Beckman will take the final 2 points</a:t>
            </a:r>
          </a:p>
        </p:txBody>
      </p:sp>
      <p:sp>
        <p:nvSpPr>
          <p:cNvPr id="4" name="Slide Number Placeholder 3"/>
          <p:cNvSpPr>
            <a:spLocks noGrp="1"/>
          </p:cNvSpPr>
          <p:nvPr>
            <p:ph type="sldNum" sz="quarter" idx="5"/>
          </p:nvPr>
        </p:nvSpPr>
        <p:spPr/>
        <p:txBody>
          <a:bodyPr/>
          <a:lstStyle/>
          <a:p>
            <a:fld id="{C5CBD26F-7CEC-4257-92E3-C4290B308628}" type="slidenum">
              <a:rPr lang="en-US" smtClean="0"/>
              <a:t>40</a:t>
            </a:fld>
            <a:endParaRPr lang="en-US" dirty="0"/>
          </a:p>
        </p:txBody>
      </p:sp>
    </p:spTree>
    <p:extLst>
      <p:ext uri="{BB962C8B-B14F-4D97-AF65-F5344CB8AC3E}">
        <p14:creationId xmlns:p14="http://schemas.microsoft.com/office/powerpoint/2010/main" val="268049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Conway-Allen will take the first 2 bullet points and Dr. Beckman can take the 3rd</a:t>
            </a:r>
          </a:p>
        </p:txBody>
      </p:sp>
      <p:sp>
        <p:nvSpPr>
          <p:cNvPr id="4" name="Slide Number Placeholder 3"/>
          <p:cNvSpPr>
            <a:spLocks noGrp="1"/>
          </p:cNvSpPr>
          <p:nvPr>
            <p:ph type="sldNum" sz="quarter" idx="5"/>
          </p:nvPr>
        </p:nvSpPr>
        <p:spPr/>
        <p:txBody>
          <a:bodyPr/>
          <a:lstStyle/>
          <a:p>
            <a:fld id="{C5CBD26F-7CEC-4257-92E3-C4290B308628}" type="slidenum">
              <a:rPr lang="en-US" smtClean="0"/>
              <a:t>41</a:t>
            </a:fld>
            <a:endParaRPr lang="en-US" dirty="0"/>
          </a:p>
        </p:txBody>
      </p:sp>
    </p:spTree>
    <p:extLst>
      <p:ext uri="{BB962C8B-B14F-4D97-AF65-F5344CB8AC3E}">
        <p14:creationId xmlns:p14="http://schemas.microsoft.com/office/powerpoint/2010/main" val="63447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124874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79007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342112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209071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330197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158169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57062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41791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134460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38424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5697E2-40BE-9146-9FEF-63F1A57A4094}" type="datetimeFigureOut">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6E1FAF-2363-B449-BE9E-3617E922185C}" type="slidenum">
              <a:rPr lang="en-US" smtClean="0"/>
              <a:t>‹#›</a:t>
            </a:fld>
            <a:endParaRPr lang="en-US" dirty="0"/>
          </a:p>
        </p:txBody>
      </p:sp>
    </p:spTree>
    <p:extLst>
      <p:ext uri="{BB962C8B-B14F-4D97-AF65-F5344CB8AC3E}">
        <p14:creationId xmlns:p14="http://schemas.microsoft.com/office/powerpoint/2010/main" val="87101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F5697E2-40BE-9146-9FEF-63F1A57A4094}" type="datetimeFigureOut">
              <a:rPr lang="en-US" smtClean="0"/>
              <a:t>6/7/2024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66E1FAF-2363-B449-BE9E-3617E922185C}" type="slidenum">
              <a:rPr lang="en-US" smtClean="0"/>
              <a:t>‹#›</a:t>
            </a:fld>
            <a:endParaRPr lang="en-US" dirty="0"/>
          </a:p>
        </p:txBody>
      </p:sp>
    </p:spTree>
    <p:extLst>
      <p:ext uri="{BB962C8B-B14F-4D97-AF65-F5344CB8AC3E}">
        <p14:creationId xmlns:p14="http://schemas.microsoft.com/office/powerpoint/2010/main" val="93831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reativecommons.org/licenses/by/4.0/?ref=chooser-v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ref=chooser-v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reativecommons.org/licenses/by/4.0/?ref=chooser-v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4.0/?ref=chooser-v1" TargetMode="External"/><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creativecommons.org/licenses/by/4.0/?ref=chooser-v1"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oxervate.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hyperlink" Target="https://creativecommons.org/licenses/by-nc/3.0/"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ABDC3-ACD3-0540-E51A-463A218F56AB}"/>
              </a:ext>
            </a:extLst>
          </p:cNvPr>
          <p:cNvSpPr>
            <a:spLocks noGrp="1"/>
          </p:cNvSpPr>
          <p:nvPr>
            <p:ph type="title"/>
          </p:nvPr>
        </p:nvSpPr>
        <p:spPr>
          <a:xfrm>
            <a:off x="628650" y="1442686"/>
            <a:ext cx="7886700" cy="994172"/>
          </a:xfrm>
        </p:spPr>
        <p:txBody>
          <a:bodyPr>
            <a:noAutofit/>
          </a:bodyPr>
          <a:lstStyle/>
          <a:p>
            <a:r>
              <a:rPr lang="en-US" sz="2400" dirty="0">
                <a:effectLst/>
                <a:latin typeface="Calibri" panose="020F0502020204030204" pitchFamily="34" charset="0"/>
                <a:ea typeface="Calibri" panose="020F0502020204030204" pitchFamily="34" charset="0"/>
              </a:rPr>
              <a:t>Managing Patients With Neurotrophic Keratitis: Improve Outcomes Through </a:t>
            </a:r>
            <a:r>
              <a:rPr lang="en-US" sz="2400" dirty="0">
                <a:latin typeface="Calibri" panose="020F0502020204030204" pitchFamily="34" charset="0"/>
                <a:ea typeface="Calibri" panose="020F0502020204030204" pitchFamily="34" charset="0"/>
              </a:rPr>
              <a:t>R</a:t>
            </a:r>
            <a:r>
              <a:rPr lang="en-US" sz="2400" dirty="0">
                <a:effectLst/>
                <a:latin typeface="Calibri" panose="020F0502020204030204" pitchFamily="34" charset="0"/>
                <a:ea typeface="Calibri" panose="020F0502020204030204" pitchFamily="34" charset="0"/>
              </a:rPr>
              <a:t>ecognition, Applying Updated Staging, Evidence-Based Treatment, and Team-Based Follow-Up</a:t>
            </a:r>
            <a:endParaRPr lang="en-US" sz="2400" dirty="0"/>
          </a:p>
        </p:txBody>
      </p:sp>
    </p:spTree>
    <p:extLst>
      <p:ext uri="{BB962C8B-B14F-4D97-AF65-F5344CB8AC3E}">
        <p14:creationId xmlns:p14="http://schemas.microsoft.com/office/powerpoint/2010/main" val="412486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A7C6CA-0E1A-4E90-A5B7-3B0BEA01CF6C}"/>
              </a:ext>
            </a:extLst>
          </p:cNvPr>
          <p:cNvSpPr>
            <a:spLocks noGrp="1"/>
          </p:cNvSpPr>
          <p:nvPr>
            <p:ph type="title"/>
          </p:nvPr>
        </p:nvSpPr>
        <p:spPr/>
        <p:txBody>
          <a:bodyPr/>
          <a:lstStyle/>
          <a:p>
            <a:r>
              <a:rPr lang="en-US" dirty="0"/>
              <a:t>Possible Candidates for Screening</a:t>
            </a:r>
            <a:r>
              <a:rPr lang="en-US" baseline="30000" dirty="0"/>
              <a:t>1,2</a:t>
            </a:r>
            <a:r>
              <a:rPr lang="en-US" sz="3600" dirty="0"/>
              <a:t> </a:t>
            </a:r>
            <a:r>
              <a:rPr lang="en-US" sz="1800" dirty="0"/>
              <a:t>(continued)</a:t>
            </a:r>
          </a:p>
        </p:txBody>
      </p:sp>
      <p:graphicFrame>
        <p:nvGraphicFramePr>
          <p:cNvPr id="2" name="Content Placeholder 1">
            <a:extLst>
              <a:ext uri="{FF2B5EF4-FFF2-40B4-BE49-F238E27FC236}">
                <a16:creationId xmlns:a16="http://schemas.microsoft.com/office/drawing/2014/main" id="{1F1E66A4-910F-B4C3-6508-D67A03098B54}"/>
              </a:ext>
            </a:extLst>
          </p:cNvPr>
          <p:cNvGraphicFramePr>
            <a:graphicFrameLocks noGrp="1"/>
          </p:cNvGraphicFramePr>
          <p:nvPr>
            <p:ph idx="1"/>
            <p:extLst>
              <p:ext uri="{D42A27DB-BD31-4B8C-83A1-F6EECF244321}">
                <p14:modId xmlns:p14="http://schemas.microsoft.com/office/powerpoint/2010/main" val="3085582977"/>
              </p:ext>
            </p:extLst>
          </p:nvPr>
        </p:nvGraphicFramePr>
        <p:xfrm>
          <a:off x="628650" y="1121934"/>
          <a:ext cx="7886700" cy="3281559"/>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2875312057"/>
                    </a:ext>
                  </a:extLst>
                </a:gridCol>
              </a:tblGrid>
              <a:tr h="446919">
                <a:tc>
                  <a:txBody>
                    <a:bodyPr/>
                    <a:lstStyle/>
                    <a:p>
                      <a:r>
                        <a:rPr lang="en-US" sz="2000" dirty="0"/>
                        <a:t>Ocular</a:t>
                      </a:r>
                    </a:p>
                  </a:txBody>
                  <a:tcPr>
                    <a:solidFill>
                      <a:srgbClr val="7C111F"/>
                    </a:solidFill>
                  </a:tcPr>
                </a:tc>
                <a:extLst>
                  <a:ext uri="{0D108BD9-81ED-4DB2-BD59-A6C34878D82A}">
                    <a16:rowId xmlns:a16="http://schemas.microsoft.com/office/drawing/2014/main" val="3314378933"/>
                  </a:ext>
                </a:extLst>
              </a:tr>
              <a:tr h="2589679">
                <a:tc>
                  <a:txBody>
                    <a:bodyPr/>
                    <a:lstStyle/>
                    <a:p>
                      <a:pPr marL="285750" lvl="1" indent="-230188">
                        <a:buFont typeface="Arial" panose="020B0604020202020204" pitchFamily="34" charset="0"/>
                        <a:buChar char="•"/>
                      </a:pPr>
                      <a:r>
                        <a:rPr lang="en-US" sz="1800" dirty="0"/>
                        <a:t>Post-herpes infections</a:t>
                      </a:r>
                    </a:p>
                    <a:p>
                      <a:pPr marL="285750" lvl="1" indent="-230188">
                        <a:buFont typeface="Arial" panose="020B0604020202020204" pitchFamily="34" charset="0"/>
                        <a:buChar char="•"/>
                      </a:pPr>
                      <a:r>
                        <a:rPr lang="en-US" sz="1800" dirty="0"/>
                        <a:t>Acanthamoeba with nerve damage related to keratoneuritis</a:t>
                      </a:r>
                    </a:p>
                    <a:p>
                      <a:pPr marL="285750" lvl="1" indent="-230188">
                        <a:buFont typeface="Arial" panose="020B0604020202020204" pitchFamily="34" charset="0"/>
                        <a:buChar char="•"/>
                      </a:pPr>
                      <a:r>
                        <a:rPr lang="en-US" sz="1800" dirty="0"/>
                        <a:t>Chemical or physical burns</a:t>
                      </a:r>
                    </a:p>
                    <a:p>
                      <a:pPr marL="285750" lvl="1" indent="-230188">
                        <a:buFont typeface="Arial" panose="020B0604020202020204" pitchFamily="34" charset="0"/>
                        <a:buChar char="•"/>
                      </a:pPr>
                      <a:r>
                        <a:rPr lang="en-US" sz="1800" dirty="0"/>
                        <a:t>Overuse of topical anesthetics</a:t>
                      </a:r>
                    </a:p>
                    <a:p>
                      <a:pPr marL="285750" lvl="1" indent="-230188">
                        <a:buFont typeface="Arial" panose="020B0604020202020204" pitchFamily="34" charset="0"/>
                        <a:buChar char="•"/>
                      </a:pPr>
                      <a:r>
                        <a:rPr lang="en-US" sz="1800" dirty="0"/>
                        <a:t>Toxicity due to topical timolol, betaxolol, diclofenac sodium, sulfacetamide</a:t>
                      </a:r>
                    </a:p>
                    <a:p>
                      <a:pPr marL="285750" lvl="1" indent="-230188">
                        <a:buFont typeface="Arial" panose="020B0604020202020204" pitchFamily="34" charset="0"/>
                        <a:buChar char="•"/>
                      </a:pPr>
                      <a:r>
                        <a:rPr lang="en-US" sz="1800" dirty="0"/>
                        <a:t>Chronic ocular surface injury or inflammation</a:t>
                      </a:r>
                    </a:p>
                    <a:p>
                      <a:pPr marL="285750" lvl="1" indent="-230188">
                        <a:buFont typeface="Arial" panose="020B0604020202020204" pitchFamily="34" charset="0"/>
                        <a:buChar char="•"/>
                      </a:pPr>
                      <a:r>
                        <a:rPr lang="en-US" sz="1800" dirty="0"/>
                        <a:t>Ocular surgery</a:t>
                      </a:r>
                    </a:p>
                    <a:p>
                      <a:pPr marL="285750" lvl="1" indent="-230188">
                        <a:buFont typeface="Arial" panose="020B0604020202020204" pitchFamily="34" charset="0"/>
                        <a:buChar char="•"/>
                      </a:pPr>
                      <a:r>
                        <a:rPr lang="en-US" sz="1800" dirty="0"/>
                        <a:t>Use of contact lenses</a:t>
                      </a:r>
                    </a:p>
                    <a:p>
                      <a:pPr marL="285750" lvl="1" indent="-230188">
                        <a:buFont typeface="Arial" panose="020B0604020202020204" pitchFamily="34" charset="0"/>
                        <a:buChar char="•"/>
                      </a:pPr>
                      <a:r>
                        <a:rPr lang="en-US" sz="1800" dirty="0"/>
                        <a:t>Orbital neoplasia</a:t>
                      </a:r>
                    </a:p>
                    <a:p>
                      <a:pPr marL="285750" lvl="1" indent="-230188">
                        <a:buFont typeface="Arial" panose="020B0604020202020204" pitchFamily="34" charset="0"/>
                        <a:buChar char="•"/>
                      </a:pPr>
                      <a:r>
                        <a:rPr lang="en-US" sz="1800" dirty="0"/>
                        <a:t>Corneal dystrophies</a:t>
                      </a:r>
                    </a:p>
                  </a:txBody>
                  <a:tcPr>
                    <a:solidFill>
                      <a:srgbClr val="998A79"/>
                    </a:solidFill>
                  </a:tcPr>
                </a:tc>
                <a:extLst>
                  <a:ext uri="{0D108BD9-81ED-4DB2-BD59-A6C34878D82A}">
                    <a16:rowId xmlns:a16="http://schemas.microsoft.com/office/drawing/2014/main" val="1389384361"/>
                  </a:ext>
                </a:extLst>
              </a:tr>
            </a:tbl>
          </a:graphicData>
        </a:graphic>
      </p:graphicFrame>
      <p:sp>
        <p:nvSpPr>
          <p:cNvPr id="6" name="TextBox 5">
            <a:extLst>
              <a:ext uri="{FF2B5EF4-FFF2-40B4-BE49-F238E27FC236}">
                <a16:creationId xmlns:a16="http://schemas.microsoft.com/office/drawing/2014/main" id="{F81F568A-DFBB-482A-BCBA-A40AF4D10720}"/>
              </a:ext>
            </a:extLst>
          </p:cNvPr>
          <p:cNvSpPr txBox="1"/>
          <p:nvPr/>
        </p:nvSpPr>
        <p:spPr>
          <a:xfrm>
            <a:off x="3175200" y="4546490"/>
            <a:ext cx="5889600" cy="400110"/>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9042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4909C-BEA6-48E6-8530-311009E49C7B}"/>
              </a:ext>
            </a:extLst>
          </p:cNvPr>
          <p:cNvSpPr>
            <a:spLocks noGrp="1"/>
          </p:cNvSpPr>
          <p:nvPr>
            <p:ph type="title"/>
          </p:nvPr>
        </p:nvSpPr>
        <p:spPr/>
        <p:txBody>
          <a:bodyPr/>
          <a:lstStyle/>
          <a:p>
            <a:r>
              <a:rPr lang="en-US" dirty="0"/>
              <a:t>Tools to Test Corneal Sensitivity</a:t>
            </a:r>
            <a:r>
              <a:rPr lang="en-US" baseline="30000" dirty="0"/>
              <a:t>1,2</a:t>
            </a:r>
            <a:endParaRPr lang="en-US" dirty="0"/>
          </a:p>
        </p:txBody>
      </p:sp>
      <p:sp>
        <p:nvSpPr>
          <p:cNvPr id="5" name="Content Placeholder 4">
            <a:extLst>
              <a:ext uri="{FF2B5EF4-FFF2-40B4-BE49-F238E27FC236}">
                <a16:creationId xmlns:a16="http://schemas.microsoft.com/office/drawing/2014/main" id="{4C54D022-7629-4738-8234-0555ED5D5A7F}"/>
              </a:ext>
            </a:extLst>
          </p:cNvPr>
          <p:cNvSpPr>
            <a:spLocks noGrp="1"/>
          </p:cNvSpPr>
          <p:nvPr>
            <p:ph idx="1"/>
          </p:nvPr>
        </p:nvSpPr>
        <p:spPr/>
        <p:txBody>
          <a:bodyPr/>
          <a:lstStyle/>
          <a:p>
            <a:r>
              <a:rPr lang="en-US" dirty="0"/>
              <a:t>Critical to confirm diagnosis</a:t>
            </a:r>
          </a:p>
          <a:p>
            <a:r>
              <a:rPr lang="en-US" dirty="0"/>
              <a:t>Central testing required for diagnosis, but 4 quadrant testing may provide additional pathologic information</a:t>
            </a:r>
          </a:p>
          <a:p>
            <a:r>
              <a:rPr lang="en-US" dirty="0"/>
              <a:t>Cotton wisp application (subjective)</a:t>
            </a:r>
          </a:p>
          <a:p>
            <a:r>
              <a:rPr lang="en-US" dirty="0"/>
              <a:t>Cochet-Bonnet esthesiometer (quantitative)</a:t>
            </a:r>
          </a:p>
          <a:p>
            <a:r>
              <a:rPr lang="en-US" dirty="0"/>
              <a:t>Belmonte noncontact gas esthesiometer (quantitative)</a:t>
            </a:r>
          </a:p>
          <a:p>
            <a:r>
              <a:rPr lang="en-US" dirty="0"/>
              <a:t>Tool used is not as important as early diagnosis – use what you have</a:t>
            </a:r>
          </a:p>
          <a:p>
            <a:pPr marL="342900" lvl="1" indent="0">
              <a:buNone/>
            </a:pPr>
            <a:endParaRPr lang="en-US" dirty="0"/>
          </a:p>
        </p:txBody>
      </p:sp>
      <p:sp>
        <p:nvSpPr>
          <p:cNvPr id="3" name="TextBox 2">
            <a:extLst>
              <a:ext uri="{FF2B5EF4-FFF2-40B4-BE49-F238E27FC236}">
                <a16:creationId xmlns:a16="http://schemas.microsoft.com/office/drawing/2014/main" id="{610CF87D-FAB4-D614-EC71-349CA6DBB41C}"/>
              </a:ext>
            </a:extLst>
          </p:cNvPr>
          <p:cNvSpPr txBox="1"/>
          <p:nvPr/>
        </p:nvSpPr>
        <p:spPr>
          <a:xfrm>
            <a:off x="3175200" y="4546490"/>
            <a:ext cx="5889600" cy="400110"/>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174893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4909C-BEA6-48E6-8530-311009E49C7B}"/>
              </a:ext>
            </a:extLst>
          </p:cNvPr>
          <p:cNvSpPr>
            <a:spLocks noGrp="1"/>
          </p:cNvSpPr>
          <p:nvPr>
            <p:ph type="title"/>
          </p:nvPr>
        </p:nvSpPr>
        <p:spPr/>
        <p:txBody>
          <a:bodyPr/>
          <a:lstStyle/>
          <a:p>
            <a:r>
              <a:rPr lang="en-US" dirty="0"/>
              <a:t>Subjective Corneal Sensitivity Testing</a:t>
            </a:r>
          </a:p>
        </p:txBody>
      </p:sp>
      <p:sp>
        <p:nvSpPr>
          <p:cNvPr id="2" name="Content Placeholder 1">
            <a:extLst>
              <a:ext uri="{FF2B5EF4-FFF2-40B4-BE49-F238E27FC236}">
                <a16:creationId xmlns:a16="http://schemas.microsoft.com/office/drawing/2014/main" id="{83CB0D9D-58BA-410C-BDFB-5D2F706CF9D9}"/>
              </a:ext>
            </a:extLst>
          </p:cNvPr>
          <p:cNvSpPr>
            <a:spLocks noGrp="1"/>
          </p:cNvSpPr>
          <p:nvPr>
            <p:ph idx="1"/>
          </p:nvPr>
        </p:nvSpPr>
        <p:spPr/>
        <p:txBody>
          <a:bodyPr/>
          <a:lstStyle/>
          <a:p>
            <a:r>
              <a:rPr lang="en-US" dirty="0"/>
              <a:t>Cotton tip applicator stretched and twisted into a wisp</a:t>
            </a:r>
          </a:p>
          <a:p>
            <a:r>
              <a:rPr lang="en-US" dirty="0"/>
              <a:t>Tissue corner rolled up</a:t>
            </a:r>
          </a:p>
          <a:p>
            <a:r>
              <a:rPr lang="en-US" dirty="0"/>
              <a:t>Unwaxed plain dental floss</a:t>
            </a:r>
          </a:p>
          <a:p>
            <a:r>
              <a:rPr lang="en-US" dirty="0"/>
              <a:t>Reference scale</a:t>
            </a:r>
          </a:p>
          <a:p>
            <a:pPr lvl="1"/>
            <a:r>
              <a:rPr lang="en-US" dirty="0"/>
              <a:t>Normal – blink with corneal sensation</a:t>
            </a:r>
          </a:p>
          <a:p>
            <a:pPr lvl="1"/>
            <a:r>
              <a:rPr lang="en-US" dirty="0"/>
              <a:t>Hypoesthesia – no blink with corneal sensation</a:t>
            </a:r>
          </a:p>
          <a:p>
            <a:pPr lvl="1"/>
            <a:r>
              <a:rPr lang="en-US" dirty="0"/>
              <a:t>Anesthesia – no blink and no corneal sensation</a:t>
            </a:r>
          </a:p>
        </p:txBody>
      </p:sp>
      <p:sp>
        <p:nvSpPr>
          <p:cNvPr id="6" name="TextBox 5">
            <a:extLst>
              <a:ext uri="{FF2B5EF4-FFF2-40B4-BE49-F238E27FC236}">
                <a16:creationId xmlns:a16="http://schemas.microsoft.com/office/drawing/2014/main" id="{4ACE1817-1ED2-4935-B8D8-F9D4BAB65616}"/>
              </a:ext>
            </a:extLst>
          </p:cNvPr>
          <p:cNvSpPr txBox="1"/>
          <p:nvPr/>
        </p:nvSpPr>
        <p:spPr>
          <a:xfrm>
            <a:off x="3040028" y="4509611"/>
            <a:ext cx="5889600" cy="246221"/>
          </a:xfrm>
          <a:prstGeom prst="rect">
            <a:avLst/>
          </a:prstGeom>
          <a:noFill/>
        </p:spPr>
        <p:txBody>
          <a:bodyPr wrap="square" rtlCol="0">
            <a:spAutoFit/>
          </a:bodyPr>
          <a:lstStyle/>
          <a:p>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84204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32A009-BE7A-4D6E-B6BD-D9D81ECD241A}"/>
              </a:ext>
            </a:extLst>
          </p:cNvPr>
          <p:cNvSpPr>
            <a:spLocks noGrp="1"/>
          </p:cNvSpPr>
          <p:nvPr>
            <p:ph type="title"/>
          </p:nvPr>
        </p:nvSpPr>
        <p:spPr/>
        <p:txBody>
          <a:bodyPr/>
          <a:lstStyle/>
          <a:p>
            <a:r>
              <a:rPr lang="en-US" dirty="0"/>
              <a:t>Quantitative Corneal Sensitivity Testing</a:t>
            </a:r>
            <a:r>
              <a:rPr lang="en-US" baseline="30000" dirty="0"/>
              <a:t>1,2</a:t>
            </a:r>
          </a:p>
        </p:txBody>
      </p:sp>
      <p:sp>
        <p:nvSpPr>
          <p:cNvPr id="8" name="Text Placeholder 7">
            <a:extLst>
              <a:ext uri="{FF2B5EF4-FFF2-40B4-BE49-F238E27FC236}">
                <a16:creationId xmlns:a16="http://schemas.microsoft.com/office/drawing/2014/main" id="{95FBB1D6-B780-492D-A6D9-33AFE4475440}"/>
              </a:ext>
            </a:extLst>
          </p:cNvPr>
          <p:cNvSpPr>
            <a:spLocks noGrp="1"/>
          </p:cNvSpPr>
          <p:nvPr>
            <p:ph type="body" idx="1"/>
          </p:nvPr>
        </p:nvSpPr>
        <p:spPr>
          <a:xfrm>
            <a:off x="654928" y="1254147"/>
            <a:ext cx="3868340" cy="456203"/>
          </a:xfrm>
        </p:spPr>
        <p:txBody>
          <a:bodyPr/>
          <a:lstStyle/>
          <a:p>
            <a:r>
              <a:rPr lang="en-US" dirty="0"/>
              <a:t>Cochet-Bonnet Esthesiometer</a:t>
            </a:r>
          </a:p>
        </p:txBody>
      </p:sp>
      <p:sp>
        <p:nvSpPr>
          <p:cNvPr id="9" name="Content Placeholder 8">
            <a:extLst>
              <a:ext uri="{FF2B5EF4-FFF2-40B4-BE49-F238E27FC236}">
                <a16:creationId xmlns:a16="http://schemas.microsoft.com/office/drawing/2014/main" id="{43AA8061-D663-406C-8EDA-2E97B18E273D}"/>
              </a:ext>
            </a:extLst>
          </p:cNvPr>
          <p:cNvSpPr>
            <a:spLocks noGrp="1"/>
          </p:cNvSpPr>
          <p:nvPr>
            <p:ph sz="half" idx="2"/>
          </p:nvPr>
        </p:nvSpPr>
        <p:spPr>
          <a:xfrm>
            <a:off x="627459" y="1710351"/>
            <a:ext cx="3868340" cy="2763441"/>
          </a:xfrm>
        </p:spPr>
        <p:txBody>
          <a:bodyPr/>
          <a:lstStyle/>
          <a:p>
            <a:r>
              <a:rPr lang="en-US" dirty="0"/>
              <a:t>Quantifies by the length of the filament required to induce a blink or patient response</a:t>
            </a:r>
          </a:p>
          <a:p>
            <a:r>
              <a:rPr lang="en-US" dirty="0"/>
              <a:t>↑ filament size = ↑ sensitivity</a:t>
            </a:r>
          </a:p>
        </p:txBody>
      </p:sp>
      <p:sp>
        <p:nvSpPr>
          <p:cNvPr id="10" name="Text Placeholder 9">
            <a:extLst>
              <a:ext uri="{FF2B5EF4-FFF2-40B4-BE49-F238E27FC236}">
                <a16:creationId xmlns:a16="http://schemas.microsoft.com/office/drawing/2014/main" id="{8F519484-BFC4-4F99-8567-B00CCB2262D4}"/>
              </a:ext>
            </a:extLst>
          </p:cNvPr>
          <p:cNvSpPr>
            <a:spLocks noGrp="1"/>
          </p:cNvSpPr>
          <p:nvPr>
            <p:ph type="body" sz="quarter" idx="3"/>
          </p:nvPr>
        </p:nvSpPr>
        <p:spPr>
          <a:xfrm>
            <a:off x="4495799" y="1254146"/>
            <a:ext cx="4911538" cy="456203"/>
          </a:xfrm>
        </p:spPr>
        <p:txBody>
          <a:bodyPr/>
          <a:lstStyle/>
          <a:p>
            <a:r>
              <a:rPr lang="en-US" dirty="0"/>
              <a:t>Belmonte Noncontact Gas Esthesiometer</a:t>
            </a:r>
          </a:p>
        </p:txBody>
      </p:sp>
      <p:sp>
        <p:nvSpPr>
          <p:cNvPr id="11" name="Content Placeholder 10">
            <a:extLst>
              <a:ext uri="{FF2B5EF4-FFF2-40B4-BE49-F238E27FC236}">
                <a16:creationId xmlns:a16="http://schemas.microsoft.com/office/drawing/2014/main" id="{EB6A0DAA-E2CB-4EC3-8E42-7F9D099E7535}"/>
              </a:ext>
            </a:extLst>
          </p:cNvPr>
          <p:cNvSpPr>
            <a:spLocks noGrp="1"/>
          </p:cNvSpPr>
          <p:nvPr>
            <p:ph sz="quarter" idx="4"/>
          </p:nvPr>
        </p:nvSpPr>
        <p:spPr>
          <a:xfrm>
            <a:off x="4629150" y="1724219"/>
            <a:ext cx="3887391" cy="2763441"/>
          </a:xfrm>
        </p:spPr>
        <p:txBody>
          <a:bodyPr/>
          <a:lstStyle/>
          <a:p>
            <a:r>
              <a:rPr lang="en-US" dirty="0"/>
              <a:t>Stimulates the cornea with a calibrated gas emission</a:t>
            </a:r>
          </a:p>
          <a:p>
            <a:r>
              <a:rPr lang="en-US" dirty="0"/>
              <a:t>Mounted on a slit-lamp with the gas injection tip perpendicular to the cornea</a:t>
            </a:r>
          </a:p>
        </p:txBody>
      </p:sp>
      <p:sp>
        <p:nvSpPr>
          <p:cNvPr id="14" name="TextBox 13">
            <a:extLst>
              <a:ext uri="{FF2B5EF4-FFF2-40B4-BE49-F238E27FC236}">
                <a16:creationId xmlns:a16="http://schemas.microsoft.com/office/drawing/2014/main" id="{89C8AD12-4C54-4FC9-8773-19451BF637B2}"/>
              </a:ext>
            </a:extLst>
          </p:cNvPr>
          <p:cNvSpPr txBox="1"/>
          <p:nvPr/>
        </p:nvSpPr>
        <p:spPr>
          <a:xfrm>
            <a:off x="3054393" y="4473792"/>
            <a:ext cx="5889600" cy="646331"/>
          </a:xfrm>
          <a:prstGeom prst="rect">
            <a:avLst/>
          </a:prstGeom>
          <a:noFill/>
        </p:spPr>
        <p:txBody>
          <a:bodyPr wrap="square" rtlCol="0">
            <a:spAutoFit/>
          </a:bodyPr>
          <a:lstStyle/>
          <a:p>
            <a:r>
              <a:rPr lang="en-US" sz="900" dirty="0"/>
              <a:t>Images provided without modification from Vera-Duarte GR, et al. </a:t>
            </a:r>
            <a:r>
              <a:rPr lang="en-US" sz="900" i="1" dirty="0" err="1"/>
              <a:t>Surv</a:t>
            </a:r>
            <a:r>
              <a:rPr lang="en-US" sz="900" i="1" dirty="0"/>
              <a:t> </a:t>
            </a:r>
            <a:r>
              <a:rPr lang="en-US" sz="900" i="1" dirty="0" err="1"/>
              <a:t>Ophthalmol</a:t>
            </a:r>
            <a:r>
              <a:rPr lang="en-US" sz="900" dirty="0"/>
              <a:t>. 2024. </a:t>
            </a:r>
            <a:r>
              <a:rPr lang="en-US" sz="900" dirty="0" err="1"/>
              <a:t>doi</a:t>
            </a:r>
            <a:r>
              <a:rPr lang="en-US" sz="900" dirty="0"/>
              <a:t>: 10.1016/j.survophthal.2024.04.004 under terms of Creative Commons license </a:t>
            </a:r>
            <a:r>
              <a:rPr lang="en-US" sz="900" dirty="0">
                <a:hlinkClick r:id="rId2"/>
              </a:rPr>
              <a:t>CC BY 4.0 DEED</a:t>
            </a:r>
            <a:endParaRPr lang="en-US" sz="900" dirty="0"/>
          </a:p>
          <a:p>
            <a:pPr marL="228600" indent="-228600">
              <a:buAutoNum type="arabicPeriod"/>
            </a:pPr>
            <a:r>
              <a:rPr lang="en-US" sz="900" dirty="0" err="1"/>
              <a:t>Golebiowski</a:t>
            </a:r>
            <a:r>
              <a:rPr lang="en-US" sz="900" dirty="0"/>
              <a:t> B, et al. </a:t>
            </a:r>
            <a:r>
              <a:rPr lang="en-US" sz="900" i="1" dirty="0"/>
              <a:t>Exp Eye Res</a:t>
            </a:r>
            <a:r>
              <a:rPr lang="en-US" sz="900" dirty="0"/>
              <a:t>. 2011;92(5):408-413.</a:t>
            </a:r>
          </a:p>
          <a:p>
            <a:pPr marL="228600" indent="-228600">
              <a:buFontTx/>
              <a:buAutoNum type="arabicPeriod"/>
            </a:pPr>
            <a:r>
              <a:rPr lang="en-US" sz="900" dirty="0"/>
              <a:t>Vera-Duarte G, et al. </a:t>
            </a:r>
            <a:r>
              <a:rPr lang="en-US" sz="900" i="1" dirty="0" err="1"/>
              <a:t>Surv</a:t>
            </a:r>
            <a:r>
              <a:rPr lang="en-US" sz="900" i="1" dirty="0"/>
              <a:t> </a:t>
            </a:r>
            <a:r>
              <a:rPr lang="en-US" sz="900" i="1" dirty="0" err="1"/>
              <a:t>Ophthalmol</a:t>
            </a:r>
            <a:r>
              <a:rPr lang="en-US" sz="900" dirty="0"/>
              <a:t>. 2024. </a:t>
            </a:r>
            <a:r>
              <a:rPr lang="en-US" sz="900" dirty="0" err="1"/>
              <a:t>doi</a:t>
            </a:r>
            <a:r>
              <a:rPr lang="en-US" sz="900" dirty="0"/>
              <a:t>: 10.1016/j.survophthal.2024.04.004 </a:t>
            </a:r>
          </a:p>
        </p:txBody>
      </p:sp>
      <p:pic>
        <p:nvPicPr>
          <p:cNvPr id="3" name="Picture 2">
            <a:extLst>
              <a:ext uri="{FF2B5EF4-FFF2-40B4-BE49-F238E27FC236}">
                <a16:creationId xmlns:a16="http://schemas.microsoft.com/office/drawing/2014/main" id="{64550065-3EB5-430F-8DA0-F1DA447511B7}"/>
              </a:ext>
            </a:extLst>
          </p:cNvPr>
          <p:cNvPicPr>
            <a:picLocks noChangeAspect="1"/>
          </p:cNvPicPr>
          <p:nvPr/>
        </p:nvPicPr>
        <p:blipFill>
          <a:blip r:embed="rId3"/>
          <a:stretch>
            <a:fillRect/>
          </a:stretch>
        </p:blipFill>
        <p:spPr>
          <a:xfrm>
            <a:off x="1420213" y="3196451"/>
            <a:ext cx="2078987" cy="1143860"/>
          </a:xfrm>
          <a:prstGeom prst="rect">
            <a:avLst/>
          </a:prstGeom>
        </p:spPr>
      </p:pic>
      <p:pic>
        <p:nvPicPr>
          <p:cNvPr id="5" name="Picture 4">
            <a:extLst>
              <a:ext uri="{FF2B5EF4-FFF2-40B4-BE49-F238E27FC236}">
                <a16:creationId xmlns:a16="http://schemas.microsoft.com/office/drawing/2014/main" id="{C28632B3-BC05-4AD6-AB9E-9F0CE66381D1}"/>
              </a:ext>
            </a:extLst>
          </p:cNvPr>
          <p:cNvPicPr>
            <a:picLocks noChangeAspect="1"/>
          </p:cNvPicPr>
          <p:nvPr/>
        </p:nvPicPr>
        <p:blipFill>
          <a:blip r:embed="rId4"/>
          <a:stretch>
            <a:fillRect/>
          </a:stretch>
        </p:blipFill>
        <p:spPr>
          <a:xfrm>
            <a:off x="6535000" y="3146016"/>
            <a:ext cx="1188787" cy="1244730"/>
          </a:xfrm>
          <a:prstGeom prst="rect">
            <a:avLst/>
          </a:prstGeom>
        </p:spPr>
      </p:pic>
    </p:spTree>
    <p:extLst>
      <p:ext uri="{BB962C8B-B14F-4D97-AF65-F5344CB8AC3E}">
        <p14:creationId xmlns:p14="http://schemas.microsoft.com/office/powerpoint/2010/main" val="210236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E4BB3-5769-4D16-9639-9BFE61D71605}"/>
              </a:ext>
            </a:extLst>
          </p:cNvPr>
          <p:cNvSpPr>
            <a:spLocks noGrp="1"/>
          </p:cNvSpPr>
          <p:nvPr>
            <p:ph type="title"/>
          </p:nvPr>
        </p:nvSpPr>
        <p:spPr/>
        <p:txBody>
          <a:bodyPr/>
          <a:lstStyle/>
          <a:p>
            <a:r>
              <a:rPr lang="en-US" dirty="0"/>
              <a:t>Other Clinical Testing</a:t>
            </a:r>
            <a:r>
              <a:rPr lang="en-US" baseline="30000" dirty="0"/>
              <a:t>1,2</a:t>
            </a:r>
            <a:endParaRPr lang="en-US" dirty="0"/>
          </a:p>
        </p:txBody>
      </p:sp>
      <p:sp>
        <p:nvSpPr>
          <p:cNvPr id="5" name="Content Placeholder 4">
            <a:extLst>
              <a:ext uri="{FF2B5EF4-FFF2-40B4-BE49-F238E27FC236}">
                <a16:creationId xmlns:a16="http://schemas.microsoft.com/office/drawing/2014/main" id="{794ACF2D-CC0A-48D1-B7E0-33F26D643DF1}"/>
              </a:ext>
            </a:extLst>
          </p:cNvPr>
          <p:cNvSpPr>
            <a:spLocks noGrp="1"/>
          </p:cNvSpPr>
          <p:nvPr>
            <p:ph idx="1"/>
          </p:nvPr>
        </p:nvSpPr>
        <p:spPr/>
        <p:txBody>
          <a:bodyPr/>
          <a:lstStyle/>
          <a:p>
            <a:r>
              <a:rPr lang="en-US" dirty="0"/>
              <a:t>Cranial nerve examination</a:t>
            </a:r>
          </a:p>
          <a:p>
            <a:r>
              <a:rPr lang="en-US" dirty="0"/>
              <a:t>Orbital, adnexal, and eyelid examination</a:t>
            </a:r>
          </a:p>
          <a:p>
            <a:r>
              <a:rPr lang="en-US" dirty="0"/>
              <a:t>Tear film evaluation</a:t>
            </a:r>
          </a:p>
          <a:p>
            <a:r>
              <a:rPr lang="en-US" dirty="0"/>
              <a:t>Slit lamp exam</a:t>
            </a:r>
          </a:p>
          <a:p>
            <a:r>
              <a:rPr lang="en-US" dirty="0"/>
              <a:t>In vivo confocal microscopy (IVCM)</a:t>
            </a:r>
          </a:p>
          <a:p>
            <a:r>
              <a:rPr lang="en-US" dirty="0"/>
              <a:t>Blood work (glucose, thyroid)</a:t>
            </a:r>
          </a:p>
          <a:p>
            <a:r>
              <a:rPr lang="en-US" dirty="0"/>
              <a:t>Imaging</a:t>
            </a:r>
          </a:p>
        </p:txBody>
      </p:sp>
      <p:sp>
        <p:nvSpPr>
          <p:cNvPr id="6" name="TextBox 5">
            <a:extLst>
              <a:ext uri="{FF2B5EF4-FFF2-40B4-BE49-F238E27FC236}">
                <a16:creationId xmlns:a16="http://schemas.microsoft.com/office/drawing/2014/main" id="{43AE18C0-E917-4DD0-B9B1-69F0BC2E6871}"/>
              </a:ext>
            </a:extLst>
          </p:cNvPr>
          <p:cNvSpPr txBox="1"/>
          <p:nvPr/>
        </p:nvSpPr>
        <p:spPr>
          <a:xfrm>
            <a:off x="3235569" y="4541538"/>
            <a:ext cx="5715000" cy="400110"/>
          </a:xfrm>
          <a:prstGeom prst="rect">
            <a:avLst/>
          </a:prstGeom>
          <a:noFill/>
        </p:spPr>
        <p:txBody>
          <a:bodyPr wrap="square" rtlCol="0">
            <a:spAutoFit/>
          </a:bodyPr>
          <a:lstStyle/>
          <a:p>
            <a:pPr marL="228600" indent="-228600">
              <a:buAutoNum type="arabicPeriod"/>
            </a:pPr>
            <a:r>
              <a:rPr lang="en-US" sz="1000" dirty="0"/>
              <a:t>Mackie I, et al. </a:t>
            </a:r>
            <a:r>
              <a:rPr lang="en-US" sz="1000" i="1" dirty="0"/>
              <a:t>Current Ocular Therapy</a:t>
            </a:r>
            <a:r>
              <a:rPr lang="en-US" sz="1000" dirty="0"/>
              <a:t>, 4th ed. 1995:452-454.</a:t>
            </a:r>
          </a:p>
          <a:p>
            <a:pPr marL="228600" indent="-228600">
              <a:buAutoNum type="arabicPeriod"/>
            </a:pPr>
            <a:r>
              <a:rPr lang="en-US" sz="1000" dirty="0"/>
              <a:t>Dua H, et al. </a:t>
            </a:r>
            <a:r>
              <a:rPr lang="en-US" sz="1000" i="1" dirty="0"/>
              <a:t>Prog Retin Eye Res</a:t>
            </a:r>
            <a:r>
              <a:rPr lang="en-US" sz="1000" dirty="0"/>
              <a:t>. 2018;66:107-131.</a:t>
            </a:r>
          </a:p>
        </p:txBody>
      </p:sp>
    </p:spTree>
    <p:extLst>
      <p:ext uri="{BB962C8B-B14F-4D97-AF65-F5344CB8AC3E}">
        <p14:creationId xmlns:p14="http://schemas.microsoft.com/office/powerpoint/2010/main" val="74588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CF42B-3979-4C86-8826-A5B13C8ABFD2}"/>
              </a:ext>
            </a:extLst>
          </p:cNvPr>
          <p:cNvSpPr>
            <a:spLocks noGrp="1"/>
          </p:cNvSpPr>
          <p:nvPr>
            <p:ph type="title"/>
          </p:nvPr>
        </p:nvSpPr>
        <p:spPr>
          <a:xfrm>
            <a:off x="0" y="-201356"/>
            <a:ext cx="7886700" cy="994172"/>
          </a:xfrm>
        </p:spPr>
        <p:txBody>
          <a:bodyPr/>
          <a:lstStyle/>
          <a:p>
            <a:r>
              <a:rPr lang="en-US" dirty="0"/>
              <a:t>Diagnostic Algorithm</a:t>
            </a:r>
          </a:p>
        </p:txBody>
      </p:sp>
      <p:sp>
        <p:nvSpPr>
          <p:cNvPr id="8" name="TextBox 7">
            <a:extLst>
              <a:ext uri="{FF2B5EF4-FFF2-40B4-BE49-F238E27FC236}">
                <a16:creationId xmlns:a16="http://schemas.microsoft.com/office/drawing/2014/main" id="{CDC1152B-3C13-4A67-A6EA-715BCAB00760}"/>
              </a:ext>
            </a:extLst>
          </p:cNvPr>
          <p:cNvSpPr txBox="1"/>
          <p:nvPr/>
        </p:nvSpPr>
        <p:spPr>
          <a:xfrm>
            <a:off x="4660105" y="238818"/>
            <a:ext cx="2238935" cy="646331"/>
          </a:xfrm>
          <a:prstGeom prst="rect">
            <a:avLst/>
          </a:prstGeom>
          <a:noFill/>
          <a:ln w="25400">
            <a:solidFill>
              <a:srgbClr val="7C111F"/>
            </a:solidFill>
          </a:ln>
        </p:spPr>
        <p:txBody>
          <a:bodyPr wrap="square" rtlCol="0">
            <a:spAutoFit/>
          </a:bodyPr>
          <a:lstStyle/>
          <a:p>
            <a:pPr algn="ctr"/>
            <a:r>
              <a:rPr lang="en-US" dirty="0"/>
              <a:t>Presenting symptoms and clinical history</a:t>
            </a:r>
          </a:p>
        </p:txBody>
      </p:sp>
      <p:sp>
        <p:nvSpPr>
          <p:cNvPr id="9" name="TextBox 8">
            <a:extLst>
              <a:ext uri="{FF2B5EF4-FFF2-40B4-BE49-F238E27FC236}">
                <a16:creationId xmlns:a16="http://schemas.microsoft.com/office/drawing/2014/main" id="{534CB38A-E402-427F-A987-9980DCE8BAFB}"/>
              </a:ext>
            </a:extLst>
          </p:cNvPr>
          <p:cNvSpPr txBox="1"/>
          <p:nvPr/>
        </p:nvSpPr>
        <p:spPr>
          <a:xfrm>
            <a:off x="4845000" y="1060723"/>
            <a:ext cx="1869143" cy="369332"/>
          </a:xfrm>
          <a:prstGeom prst="rect">
            <a:avLst/>
          </a:prstGeom>
          <a:noFill/>
          <a:ln w="25400">
            <a:solidFill>
              <a:srgbClr val="7C111F"/>
            </a:solidFill>
          </a:ln>
        </p:spPr>
        <p:txBody>
          <a:bodyPr wrap="square" rtlCol="0">
            <a:spAutoFit/>
          </a:bodyPr>
          <a:lstStyle/>
          <a:p>
            <a:pPr algn="ctr"/>
            <a:r>
              <a:rPr lang="en-US" dirty="0"/>
              <a:t>Suspect NK?</a:t>
            </a:r>
          </a:p>
        </p:txBody>
      </p:sp>
      <p:sp>
        <p:nvSpPr>
          <p:cNvPr id="10" name="TextBox 9">
            <a:extLst>
              <a:ext uri="{FF2B5EF4-FFF2-40B4-BE49-F238E27FC236}">
                <a16:creationId xmlns:a16="http://schemas.microsoft.com/office/drawing/2014/main" id="{61CC69F3-618E-4468-BC43-BA56C7AC42C1}"/>
              </a:ext>
            </a:extLst>
          </p:cNvPr>
          <p:cNvSpPr txBox="1"/>
          <p:nvPr/>
        </p:nvSpPr>
        <p:spPr>
          <a:xfrm>
            <a:off x="5420422" y="1632196"/>
            <a:ext cx="718298" cy="369332"/>
          </a:xfrm>
          <a:prstGeom prst="rect">
            <a:avLst/>
          </a:prstGeom>
          <a:noFill/>
          <a:ln w="25400">
            <a:solidFill>
              <a:srgbClr val="7C111F"/>
            </a:solidFill>
          </a:ln>
        </p:spPr>
        <p:txBody>
          <a:bodyPr wrap="square" rtlCol="0">
            <a:spAutoFit/>
          </a:bodyPr>
          <a:lstStyle/>
          <a:p>
            <a:pPr algn="ctr"/>
            <a:r>
              <a:rPr lang="en-US" dirty="0"/>
              <a:t>Yes</a:t>
            </a:r>
          </a:p>
        </p:txBody>
      </p:sp>
      <p:sp>
        <p:nvSpPr>
          <p:cNvPr id="15" name="TextBox 14">
            <a:extLst>
              <a:ext uri="{FF2B5EF4-FFF2-40B4-BE49-F238E27FC236}">
                <a16:creationId xmlns:a16="http://schemas.microsoft.com/office/drawing/2014/main" id="{F50F6A4A-0610-4465-AB78-6A97FEACD7EF}"/>
              </a:ext>
            </a:extLst>
          </p:cNvPr>
          <p:cNvSpPr txBox="1"/>
          <p:nvPr/>
        </p:nvSpPr>
        <p:spPr>
          <a:xfrm>
            <a:off x="4816145" y="2177102"/>
            <a:ext cx="1926851" cy="646331"/>
          </a:xfrm>
          <a:prstGeom prst="rect">
            <a:avLst/>
          </a:prstGeom>
          <a:noFill/>
          <a:ln w="25400">
            <a:solidFill>
              <a:srgbClr val="7C111F"/>
            </a:solidFill>
          </a:ln>
        </p:spPr>
        <p:txBody>
          <a:bodyPr wrap="square" rtlCol="0">
            <a:spAutoFit/>
          </a:bodyPr>
          <a:lstStyle/>
          <a:p>
            <a:pPr algn="ctr"/>
            <a:r>
              <a:rPr lang="en-US" b="1" dirty="0"/>
              <a:t>Corneal sensation present?</a:t>
            </a:r>
          </a:p>
        </p:txBody>
      </p:sp>
      <p:sp>
        <p:nvSpPr>
          <p:cNvPr id="16" name="TextBox 15">
            <a:extLst>
              <a:ext uri="{FF2B5EF4-FFF2-40B4-BE49-F238E27FC236}">
                <a16:creationId xmlns:a16="http://schemas.microsoft.com/office/drawing/2014/main" id="{1559C47B-D76B-43D2-8D31-A6634EB9CA17}"/>
              </a:ext>
            </a:extLst>
          </p:cNvPr>
          <p:cNvSpPr txBox="1"/>
          <p:nvPr/>
        </p:nvSpPr>
        <p:spPr>
          <a:xfrm>
            <a:off x="3496199" y="3108814"/>
            <a:ext cx="718298" cy="369332"/>
          </a:xfrm>
          <a:prstGeom prst="rect">
            <a:avLst/>
          </a:prstGeom>
          <a:noFill/>
          <a:ln w="25400">
            <a:solidFill>
              <a:srgbClr val="7C111F"/>
            </a:solidFill>
          </a:ln>
        </p:spPr>
        <p:txBody>
          <a:bodyPr wrap="square" rtlCol="0">
            <a:spAutoFit/>
          </a:bodyPr>
          <a:lstStyle/>
          <a:p>
            <a:pPr algn="ctr"/>
            <a:r>
              <a:rPr lang="en-US" dirty="0"/>
              <a:t>Yes</a:t>
            </a:r>
          </a:p>
        </p:txBody>
      </p:sp>
      <p:sp>
        <p:nvSpPr>
          <p:cNvPr id="17" name="TextBox 16">
            <a:extLst>
              <a:ext uri="{FF2B5EF4-FFF2-40B4-BE49-F238E27FC236}">
                <a16:creationId xmlns:a16="http://schemas.microsoft.com/office/drawing/2014/main" id="{D85D819D-6098-4F77-9A3B-81894166BEA8}"/>
              </a:ext>
            </a:extLst>
          </p:cNvPr>
          <p:cNvSpPr txBox="1"/>
          <p:nvPr/>
        </p:nvSpPr>
        <p:spPr>
          <a:xfrm>
            <a:off x="7410656" y="3090569"/>
            <a:ext cx="718298" cy="369332"/>
          </a:xfrm>
          <a:prstGeom prst="rect">
            <a:avLst/>
          </a:prstGeom>
          <a:noFill/>
          <a:ln w="25400">
            <a:solidFill>
              <a:srgbClr val="7C111F"/>
            </a:solidFill>
          </a:ln>
        </p:spPr>
        <p:txBody>
          <a:bodyPr wrap="square" rtlCol="0">
            <a:spAutoFit/>
          </a:bodyPr>
          <a:lstStyle/>
          <a:p>
            <a:pPr algn="ctr"/>
            <a:r>
              <a:rPr lang="en-US" dirty="0"/>
              <a:t>No</a:t>
            </a:r>
          </a:p>
        </p:txBody>
      </p:sp>
      <p:sp>
        <p:nvSpPr>
          <p:cNvPr id="21" name="TextBox 20">
            <a:extLst>
              <a:ext uri="{FF2B5EF4-FFF2-40B4-BE49-F238E27FC236}">
                <a16:creationId xmlns:a16="http://schemas.microsoft.com/office/drawing/2014/main" id="{8752E110-E13A-4FBD-A0D0-F9C6AD30AB98}"/>
              </a:ext>
            </a:extLst>
          </p:cNvPr>
          <p:cNvSpPr txBox="1"/>
          <p:nvPr/>
        </p:nvSpPr>
        <p:spPr>
          <a:xfrm>
            <a:off x="1015046" y="2970315"/>
            <a:ext cx="1926851" cy="646331"/>
          </a:xfrm>
          <a:prstGeom prst="rect">
            <a:avLst/>
          </a:prstGeom>
          <a:noFill/>
          <a:ln w="25400">
            <a:solidFill>
              <a:srgbClr val="7C111F"/>
            </a:solidFill>
          </a:ln>
        </p:spPr>
        <p:txBody>
          <a:bodyPr wrap="square" rtlCol="0">
            <a:spAutoFit/>
          </a:bodyPr>
          <a:lstStyle/>
          <a:p>
            <a:pPr algn="ctr"/>
            <a:r>
              <a:rPr lang="en-US" dirty="0"/>
              <a:t>Consider other causes</a:t>
            </a:r>
          </a:p>
        </p:txBody>
      </p:sp>
      <p:cxnSp>
        <p:nvCxnSpPr>
          <p:cNvPr id="25" name="Straight Arrow Connector 24">
            <a:extLst>
              <a:ext uri="{FF2B5EF4-FFF2-40B4-BE49-F238E27FC236}">
                <a16:creationId xmlns:a16="http://schemas.microsoft.com/office/drawing/2014/main" id="{1B20663E-6498-45A6-A70E-B587D6E62611}"/>
              </a:ext>
            </a:extLst>
          </p:cNvPr>
          <p:cNvCxnSpPr>
            <a:cxnSpLocks/>
            <a:stCxn id="9" idx="2"/>
            <a:endCxn id="10" idx="0"/>
          </p:cNvCxnSpPr>
          <p:nvPr/>
        </p:nvCxnSpPr>
        <p:spPr>
          <a:xfrm flipH="1">
            <a:off x="5779571" y="1430055"/>
            <a:ext cx="1" cy="2021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F4705E6C-9B00-439E-B97E-F765E6D31F18}"/>
              </a:ext>
            </a:extLst>
          </p:cNvPr>
          <p:cNvCxnSpPr>
            <a:cxnSpLocks/>
            <a:stCxn id="10" idx="2"/>
            <a:endCxn id="15" idx="0"/>
          </p:cNvCxnSpPr>
          <p:nvPr/>
        </p:nvCxnSpPr>
        <p:spPr>
          <a:xfrm>
            <a:off x="5779571" y="2001528"/>
            <a:ext cx="0" cy="1755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0F9119B7-E18D-4D1E-8165-BCA469E47239}"/>
              </a:ext>
            </a:extLst>
          </p:cNvPr>
          <p:cNvCxnSpPr>
            <a:cxnSpLocks/>
            <a:stCxn id="15" idx="2"/>
            <a:endCxn id="16" idx="0"/>
          </p:cNvCxnSpPr>
          <p:nvPr/>
        </p:nvCxnSpPr>
        <p:spPr>
          <a:xfrm flipH="1">
            <a:off x="3855348" y="2823433"/>
            <a:ext cx="1924223" cy="2853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C0FEABFD-43AB-4F33-9047-B494D5696E4B}"/>
              </a:ext>
            </a:extLst>
          </p:cNvPr>
          <p:cNvCxnSpPr>
            <a:cxnSpLocks/>
            <a:stCxn id="15" idx="2"/>
            <a:endCxn id="17" idx="0"/>
          </p:cNvCxnSpPr>
          <p:nvPr/>
        </p:nvCxnSpPr>
        <p:spPr>
          <a:xfrm>
            <a:off x="5779571" y="2823433"/>
            <a:ext cx="1990234" cy="2671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12E9D97A-622D-4D6C-A07C-AC2191C884E8}"/>
              </a:ext>
            </a:extLst>
          </p:cNvPr>
          <p:cNvCxnSpPr>
            <a:cxnSpLocks/>
            <a:stCxn id="16" idx="1"/>
            <a:endCxn id="21" idx="3"/>
          </p:cNvCxnSpPr>
          <p:nvPr/>
        </p:nvCxnSpPr>
        <p:spPr>
          <a:xfrm flipH="1">
            <a:off x="2941897" y="3293480"/>
            <a:ext cx="55430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a:extLst>
              <a:ext uri="{FF2B5EF4-FFF2-40B4-BE49-F238E27FC236}">
                <a16:creationId xmlns:a16="http://schemas.microsoft.com/office/drawing/2014/main" id="{AF957C0D-CCBD-4AF6-8CCC-8E41687EB823}"/>
              </a:ext>
            </a:extLst>
          </p:cNvPr>
          <p:cNvCxnSpPr>
            <a:cxnSpLocks/>
            <a:stCxn id="17" idx="2"/>
            <a:endCxn id="72" idx="0"/>
          </p:cNvCxnSpPr>
          <p:nvPr/>
        </p:nvCxnSpPr>
        <p:spPr>
          <a:xfrm flipH="1">
            <a:off x="5883927" y="3459901"/>
            <a:ext cx="1885878" cy="2146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4" name="TextBox 73">
            <a:extLst>
              <a:ext uri="{FF2B5EF4-FFF2-40B4-BE49-F238E27FC236}">
                <a16:creationId xmlns:a16="http://schemas.microsoft.com/office/drawing/2014/main" id="{30152A1D-FFED-4371-9CE9-D72393909984}"/>
              </a:ext>
            </a:extLst>
          </p:cNvPr>
          <p:cNvSpPr txBox="1"/>
          <p:nvPr/>
        </p:nvSpPr>
        <p:spPr>
          <a:xfrm>
            <a:off x="3001033" y="4493100"/>
            <a:ext cx="5903259" cy="246221"/>
          </a:xfrm>
          <a:prstGeom prst="rect">
            <a:avLst/>
          </a:prstGeom>
          <a:noFill/>
        </p:spPr>
        <p:txBody>
          <a:bodyPr wrap="square" rtlCol="0">
            <a:spAutoFit/>
          </a:bodyPr>
          <a:lstStyle/>
          <a:p>
            <a:r>
              <a:rPr lang="en-US" sz="1000" dirty="0"/>
              <a:t>Neurotrophic Keratopathy Study Group. </a:t>
            </a:r>
            <a:r>
              <a:rPr lang="en-US" sz="1000" i="1" dirty="0"/>
              <a:t>Ocul Surf</a:t>
            </a:r>
            <a:r>
              <a:rPr lang="en-US" sz="1000" dirty="0"/>
              <a:t>. 2023;30:129-138.</a:t>
            </a:r>
          </a:p>
        </p:txBody>
      </p:sp>
      <p:cxnSp>
        <p:nvCxnSpPr>
          <p:cNvPr id="76" name="Straight Arrow Connector 75">
            <a:extLst>
              <a:ext uri="{FF2B5EF4-FFF2-40B4-BE49-F238E27FC236}">
                <a16:creationId xmlns:a16="http://schemas.microsoft.com/office/drawing/2014/main" id="{647DB27D-94DF-4A90-B48D-94CE358EF3A1}"/>
              </a:ext>
            </a:extLst>
          </p:cNvPr>
          <p:cNvCxnSpPr>
            <a:cxnSpLocks/>
            <a:stCxn id="8" idx="2"/>
            <a:endCxn id="9" idx="0"/>
          </p:cNvCxnSpPr>
          <p:nvPr/>
        </p:nvCxnSpPr>
        <p:spPr>
          <a:xfrm flipH="1">
            <a:off x="5779572" y="885149"/>
            <a:ext cx="1" cy="1755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2" name="TextBox 71">
            <a:extLst>
              <a:ext uri="{FF2B5EF4-FFF2-40B4-BE49-F238E27FC236}">
                <a16:creationId xmlns:a16="http://schemas.microsoft.com/office/drawing/2014/main" id="{C75038B8-B100-4E55-984A-D145412185DE}"/>
              </a:ext>
            </a:extLst>
          </p:cNvPr>
          <p:cNvSpPr txBox="1"/>
          <p:nvPr/>
        </p:nvSpPr>
        <p:spPr>
          <a:xfrm>
            <a:off x="4920501" y="3674527"/>
            <a:ext cx="1926851" cy="646331"/>
          </a:xfrm>
          <a:prstGeom prst="rect">
            <a:avLst/>
          </a:prstGeom>
          <a:noFill/>
          <a:ln w="25400">
            <a:solidFill>
              <a:srgbClr val="7C111F"/>
            </a:solidFill>
          </a:ln>
        </p:spPr>
        <p:txBody>
          <a:bodyPr wrap="square" rtlCol="0">
            <a:spAutoFit/>
          </a:bodyPr>
          <a:lstStyle/>
          <a:p>
            <a:pPr algn="ctr"/>
            <a:r>
              <a:rPr lang="en-US" dirty="0"/>
              <a:t>High Likelihood of NK</a:t>
            </a:r>
          </a:p>
        </p:txBody>
      </p:sp>
    </p:spTree>
    <p:extLst>
      <p:ext uri="{BB962C8B-B14F-4D97-AF65-F5344CB8AC3E}">
        <p14:creationId xmlns:p14="http://schemas.microsoft.com/office/powerpoint/2010/main" val="388979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19070F-43AF-4710-9253-2410A9493FBA}"/>
              </a:ext>
            </a:extLst>
          </p:cNvPr>
          <p:cNvSpPr>
            <a:spLocks noGrp="1"/>
          </p:cNvSpPr>
          <p:nvPr>
            <p:ph type="title"/>
          </p:nvPr>
        </p:nvSpPr>
        <p:spPr>
          <a:xfrm>
            <a:off x="52650" y="-150956"/>
            <a:ext cx="7886700" cy="994172"/>
          </a:xfrm>
        </p:spPr>
        <p:txBody>
          <a:bodyPr/>
          <a:lstStyle/>
          <a:p>
            <a:r>
              <a:rPr lang="en-US" dirty="0"/>
              <a:t>Conventional NK Staging (Mackie)</a:t>
            </a:r>
            <a:r>
              <a:rPr lang="en-US" baseline="30000" dirty="0"/>
              <a:t>1,2</a:t>
            </a:r>
          </a:p>
        </p:txBody>
      </p:sp>
      <p:sp>
        <p:nvSpPr>
          <p:cNvPr id="5" name="Content Placeholder 4">
            <a:extLst>
              <a:ext uri="{FF2B5EF4-FFF2-40B4-BE49-F238E27FC236}">
                <a16:creationId xmlns:a16="http://schemas.microsoft.com/office/drawing/2014/main" id="{48F14D68-7CD8-4FEE-9541-EBC05952D9E9}"/>
              </a:ext>
            </a:extLst>
          </p:cNvPr>
          <p:cNvSpPr>
            <a:spLocks noGrp="1"/>
          </p:cNvSpPr>
          <p:nvPr>
            <p:ph idx="1"/>
          </p:nvPr>
        </p:nvSpPr>
        <p:spPr>
          <a:xfrm>
            <a:off x="239850" y="843216"/>
            <a:ext cx="7886700" cy="3263504"/>
          </a:xfrm>
        </p:spPr>
        <p:txBody>
          <a:bodyPr>
            <a:normAutofit lnSpcReduction="10000"/>
          </a:bodyPr>
          <a:lstStyle/>
          <a:p>
            <a:r>
              <a:rPr lang="en-US" dirty="0"/>
              <a:t>Stage 1 (Mild)</a:t>
            </a:r>
          </a:p>
          <a:p>
            <a:pPr lvl="1"/>
            <a:r>
              <a:rPr lang="en-US" dirty="0"/>
              <a:t>Rose Bengal staining of the palpebral conjunctiva</a:t>
            </a:r>
          </a:p>
          <a:p>
            <a:pPr lvl="1"/>
            <a:r>
              <a:rPr lang="en-US" dirty="0"/>
              <a:t>Decreased break-up time</a:t>
            </a:r>
          </a:p>
          <a:p>
            <a:pPr lvl="1"/>
            <a:r>
              <a:rPr lang="en-US" dirty="0"/>
              <a:t>Increased viscosity of tear mucus</a:t>
            </a:r>
          </a:p>
          <a:p>
            <a:pPr lvl="1"/>
            <a:r>
              <a:rPr lang="en-US" dirty="0"/>
              <a:t>Punctate corneal keratopathy</a:t>
            </a:r>
          </a:p>
          <a:p>
            <a:pPr lvl="1"/>
            <a:r>
              <a:rPr lang="en-US" dirty="0"/>
              <a:t>Dellen</a:t>
            </a:r>
          </a:p>
          <a:p>
            <a:pPr lvl="1"/>
            <a:r>
              <a:rPr lang="en-US" dirty="0"/>
              <a:t>Small facets of drying epithelium </a:t>
            </a:r>
          </a:p>
          <a:p>
            <a:pPr lvl="1"/>
            <a:r>
              <a:rPr lang="en-US" dirty="0"/>
              <a:t>Superficial vascularization</a:t>
            </a:r>
          </a:p>
          <a:p>
            <a:pPr lvl="1"/>
            <a:r>
              <a:rPr lang="en-US" dirty="0"/>
              <a:t>Stromal scarring</a:t>
            </a:r>
          </a:p>
          <a:p>
            <a:pPr lvl="1"/>
            <a:r>
              <a:rPr lang="en-US" dirty="0"/>
              <a:t>Epithelial hyperplasia and irregularity</a:t>
            </a:r>
          </a:p>
          <a:p>
            <a:pPr lvl="1"/>
            <a:r>
              <a:rPr lang="en-US" dirty="0"/>
              <a:t>Hyperplastic precorneal membrane</a:t>
            </a:r>
          </a:p>
        </p:txBody>
      </p:sp>
      <p:sp>
        <p:nvSpPr>
          <p:cNvPr id="6" name="TextBox 5">
            <a:extLst>
              <a:ext uri="{FF2B5EF4-FFF2-40B4-BE49-F238E27FC236}">
                <a16:creationId xmlns:a16="http://schemas.microsoft.com/office/drawing/2014/main" id="{8BCBB1A2-6DD2-4CBC-B41B-F846CF89CC3E}"/>
              </a:ext>
            </a:extLst>
          </p:cNvPr>
          <p:cNvSpPr txBox="1"/>
          <p:nvPr/>
        </p:nvSpPr>
        <p:spPr>
          <a:xfrm>
            <a:off x="3080711" y="4497169"/>
            <a:ext cx="5715000" cy="400110"/>
          </a:xfrm>
          <a:prstGeom prst="rect">
            <a:avLst/>
          </a:prstGeom>
          <a:noFill/>
        </p:spPr>
        <p:txBody>
          <a:bodyPr wrap="square" rtlCol="0">
            <a:spAutoFit/>
          </a:bodyPr>
          <a:lstStyle/>
          <a:p>
            <a:pPr marL="228600" indent="-228600">
              <a:buAutoNum type="arabicPeriod"/>
            </a:pPr>
            <a:r>
              <a:rPr lang="en-US" sz="1000" dirty="0"/>
              <a:t>Mackie I, et al. </a:t>
            </a:r>
            <a:r>
              <a:rPr lang="en-US" sz="1000" i="1" dirty="0"/>
              <a:t>Current Ocular Therapy. </a:t>
            </a:r>
            <a:r>
              <a:rPr lang="en-US" sz="1000" dirty="0"/>
              <a:t>4th ed. 1995:452-454.</a:t>
            </a:r>
          </a:p>
          <a:p>
            <a:pPr marL="228600" indent="-228600">
              <a:buAutoNum type="arabicPeriod"/>
            </a:pPr>
            <a:r>
              <a:rPr lang="en-US" sz="1000" dirty="0"/>
              <a:t>Dua H, et al. </a:t>
            </a:r>
            <a:r>
              <a:rPr lang="en-US" sz="1000" i="1" dirty="0"/>
              <a:t>Prog Retin Eye Res</a:t>
            </a:r>
            <a:r>
              <a:rPr lang="en-US" sz="1000" dirty="0"/>
              <a:t>. 2018;66:107-131.</a:t>
            </a:r>
          </a:p>
        </p:txBody>
      </p:sp>
      <p:pic>
        <p:nvPicPr>
          <p:cNvPr id="3" name="Picture 2">
            <a:extLst>
              <a:ext uri="{FF2B5EF4-FFF2-40B4-BE49-F238E27FC236}">
                <a16:creationId xmlns:a16="http://schemas.microsoft.com/office/drawing/2014/main" id="{46074880-4B2A-4EA9-8078-91A83B096AB8}"/>
              </a:ext>
            </a:extLst>
          </p:cNvPr>
          <p:cNvPicPr>
            <a:picLocks noChangeAspect="1"/>
          </p:cNvPicPr>
          <p:nvPr/>
        </p:nvPicPr>
        <p:blipFill>
          <a:blip r:embed="rId3"/>
          <a:stretch>
            <a:fillRect/>
          </a:stretch>
        </p:blipFill>
        <p:spPr>
          <a:xfrm>
            <a:off x="5884587" y="1278034"/>
            <a:ext cx="3019563" cy="2418558"/>
          </a:xfrm>
          <a:prstGeom prst="rect">
            <a:avLst/>
          </a:prstGeom>
        </p:spPr>
      </p:pic>
      <p:sp>
        <p:nvSpPr>
          <p:cNvPr id="7" name="TextBox 6">
            <a:extLst>
              <a:ext uri="{FF2B5EF4-FFF2-40B4-BE49-F238E27FC236}">
                <a16:creationId xmlns:a16="http://schemas.microsoft.com/office/drawing/2014/main" id="{C36378F2-B35D-4FF1-BF40-069ECB6A0885}"/>
              </a:ext>
            </a:extLst>
          </p:cNvPr>
          <p:cNvSpPr txBox="1"/>
          <p:nvPr/>
        </p:nvSpPr>
        <p:spPr>
          <a:xfrm>
            <a:off x="5884587" y="3640008"/>
            <a:ext cx="2857500" cy="507831"/>
          </a:xfrm>
          <a:prstGeom prst="rect">
            <a:avLst/>
          </a:prstGeom>
          <a:noFill/>
        </p:spPr>
        <p:txBody>
          <a:bodyPr wrap="square" rtlCol="0">
            <a:spAutoFit/>
          </a:bodyPr>
          <a:lstStyle/>
          <a:p>
            <a:r>
              <a:rPr lang="en-US" sz="900" dirty="0"/>
              <a:t>Image provided without modification from Koay SU, et al. </a:t>
            </a:r>
            <a:r>
              <a:rPr lang="en-US" sz="900" i="1" dirty="0"/>
              <a:t>Front </a:t>
            </a:r>
            <a:r>
              <a:rPr lang="en-US" sz="900" i="1" dirty="0" err="1"/>
              <a:t>Pharmacol</a:t>
            </a:r>
            <a:r>
              <a:rPr lang="en-US" sz="900" dirty="0"/>
              <a:t>. 2022;13:796854 under </a:t>
            </a:r>
            <a:r>
              <a:rPr lang="en-US" sz="900" dirty="0">
                <a:hlinkClick r:id="rId4"/>
              </a:rPr>
              <a:t>Creative Commons license CC BY 4.0 DEED</a:t>
            </a:r>
            <a:endParaRPr lang="en-US" sz="900" dirty="0"/>
          </a:p>
        </p:txBody>
      </p:sp>
    </p:spTree>
    <p:extLst>
      <p:ext uri="{BB962C8B-B14F-4D97-AF65-F5344CB8AC3E}">
        <p14:creationId xmlns:p14="http://schemas.microsoft.com/office/powerpoint/2010/main" val="478870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19070F-43AF-4710-9253-2410A9493FBA}"/>
              </a:ext>
            </a:extLst>
          </p:cNvPr>
          <p:cNvSpPr>
            <a:spLocks noGrp="1"/>
          </p:cNvSpPr>
          <p:nvPr>
            <p:ph type="title"/>
          </p:nvPr>
        </p:nvSpPr>
        <p:spPr>
          <a:xfrm>
            <a:off x="0" y="13692"/>
            <a:ext cx="7886700" cy="994172"/>
          </a:xfrm>
        </p:spPr>
        <p:txBody>
          <a:bodyPr/>
          <a:lstStyle/>
          <a:p>
            <a:r>
              <a:rPr lang="en-US" dirty="0"/>
              <a:t>Conventional NK Staging (Mackie)</a:t>
            </a:r>
            <a:r>
              <a:rPr lang="en-US" baseline="30000" dirty="0"/>
              <a:t>1,2</a:t>
            </a:r>
          </a:p>
        </p:txBody>
      </p:sp>
      <p:sp>
        <p:nvSpPr>
          <p:cNvPr id="5" name="Content Placeholder 4">
            <a:extLst>
              <a:ext uri="{FF2B5EF4-FFF2-40B4-BE49-F238E27FC236}">
                <a16:creationId xmlns:a16="http://schemas.microsoft.com/office/drawing/2014/main" id="{48F14D68-7CD8-4FEE-9541-EBC05952D9E9}"/>
              </a:ext>
            </a:extLst>
          </p:cNvPr>
          <p:cNvSpPr>
            <a:spLocks noGrp="1"/>
          </p:cNvSpPr>
          <p:nvPr>
            <p:ph idx="1"/>
          </p:nvPr>
        </p:nvSpPr>
        <p:spPr>
          <a:xfrm>
            <a:off x="265580" y="1007864"/>
            <a:ext cx="5483038" cy="3263504"/>
          </a:xfrm>
        </p:spPr>
        <p:txBody>
          <a:bodyPr>
            <a:normAutofit/>
          </a:bodyPr>
          <a:lstStyle/>
          <a:p>
            <a:r>
              <a:rPr lang="en-US" dirty="0"/>
              <a:t>Stage 2 (Moderate)</a:t>
            </a:r>
          </a:p>
          <a:p>
            <a:pPr lvl="1"/>
            <a:r>
              <a:rPr lang="en-US" dirty="0"/>
              <a:t>Epithelial defect</a:t>
            </a:r>
          </a:p>
          <a:p>
            <a:pPr lvl="1"/>
            <a:r>
              <a:rPr lang="en-US" dirty="0"/>
              <a:t>Surrounding rim of loose epithelium</a:t>
            </a:r>
          </a:p>
          <a:p>
            <a:pPr lvl="1"/>
            <a:r>
              <a:rPr lang="en-US" dirty="0"/>
              <a:t>Stromal edema</a:t>
            </a:r>
          </a:p>
          <a:p>
            <a:pPr lvl="1"/>
            <a:r>
              <a:rPr lang="en-US" dirty="0"/>
              <a:t>Anterior chamber inflammatory reaction</a:t>
            </a:r>
          </a:p>
          <a:p>
            <a:pPr lvl="1"/>
            <a:r>
              <a:rPr lang="en-US" dirty="0"/>
              <a:t>Edges of the defect become smooth and rolled with time</a:t>
            </a:r>
          </a:p>
        </p:txBody>
      </p:sp>
      <p:sp>
        <p:nvSpPr>
          <p:cNvPr id="6" name="TextBox 5">
            <a:extLst>
              <a:ext uri="{FF2B5EF4-FFF2-40B4-BE49-F238E27FC236}">
                <a16:creationId xmlns:a16="http://schemas.microsoft.com/office/drawing/2014/main" id="{8BCBB1A2-6DD2-4CBC-B41B-F846CF89CC3E}"/>
              </a:ext>
            </a:extLst>
          </p:cNvPr>
          <p:cNvSpPr txBox="1"/>
          <p:nvPr/>
        </p:nvSpPr>
        <p:spPr>
          <a:xfrm>
            <a:off x="3095459" y="4497169"/>
            <a:ext cx="5715000" cy="400110"/>
          </a:xfrm>
          <a:prstGeom prst="rect">
            <a:avLst/>
          </a:prstGeom>
          <a:noFill/>
        </p:spPr>
        <p:txBody>
          <a:bodyPr wrap="square" rtlCol="0">
            <a:spAutoFit/>
          </a:bodyPr>
          <a:lstStyle/>
          <a:p>
            <a:pPr marL="228600" indent="-228600">
              <a:buAutoNum type="arabicPeriod"/>
            </a:pPr>
            <a:r>
              <a:rPr lang="en-US" sz="1000" dirty="0"/>
              <a:t>Mackie I, et al. </a:t>
            </a:r>
            <a:r>
              <a:rPr lang="en-US" sz="1000" i="1" dirty="0"/>
              <a:t>Current Ocular Therapy</a:t>
            </a:r>
            <a:r>
              <a:rPr lang="en-US" sz="1000" dirty="0"/>
              <a:t>. 4th ed. 1995:452-454.</a:t>
            </a:r>
          </a:p>
          <a:p>
            <a:pPr marL="228600" indent="-228600">
              <a:buAutoNum type="arabicPeriod"/>
            </a:pPr>
            <a:r>
              <a:rPr lang="en-US" sz="1000" dirty="0"/>
              <a:t>Dua H, et al. </a:t>
            </a:r>
            <a:r>
              <a:rPr lang="en-US" sz="1000" i="1" dirty="0"/>
              <a:t>Prog Retin Eye Res</a:t>
            </a:r>
            <a:r>
              <a:rPr lang="en-US" sz="1000" dirty="0"/>
              <a:t>. 2018;66:107-131.</a:t>
            </a:r>
          </a:p>
        </p:txBody>
      </p:sp>
      <p:pic>
        <p:nvPicPr>
          <p:cNvPr id="7" name="Picture 6">
            <a:extLst>
              <a:ext uri="{FF2B5EF4-FFF2-40B4-BE49-F238E27FC236}">
                <a16:creationId xmlns:a16="http://schemas.microsoft.com/office/drawing/2014/main" id="{846C039C-0407-49FE-BE41-60F54AD92E93}"/>
              </a:ext>
            </a:extLst>
          </p:cNvPr>
          <p:cNvPicPr>
            <a:picLocks noChangeAspect="1"/>
          </p:cNvPicPr>
          <p:nvPr/>
        </p:nvPicPr>
        <p:blipFill>
          <a:blip r:embed="rId3"/>
          <a:stretch>
            <a:fillRect/>
          </a:stretch>
        </p:blipFill>
        <p:spPr>
          <a:xfrm>
            <a:off x="5883088" y="1278033"/>
            <a:ext cx="2995332" cy="2257351"/>
          </a:xfrm>
          <a:prstGeom prst="rect">
            <a:avLst/>
          </a:prstGeom>
        </p:spPr>
      </p:pic>
      <p:sp>
        <p:nvSpPr>
          <p:cNvPr id="11" name="TextBox 10">
            <a:extLst>
              <a:ext uri="{FF2B5EF4-FFF2-40B4-BE49-F238E27FC236}">
                <a16:creationId xmlns:a16="http://schemas.microsoft.com/office/drawing/2014/main" id="{C6994335-5157-4A8A-BB50-5665FE4C73C1}"/>
              </a:ext>
            </a:extLst>
          </p:cNvPr>
          <p:cNvSpPr txBox="1"/>
          <p:nvPr/>
        </p:nvSpPr>
        <p:spPr>
          <a:xfrm>
            <a:off x="5883088" y="3535384"/>
            <a:ext cx="2857500" cy="507831"/>
          </a:xfrm>
          <a:prstGeom prst="rect">
            <a:avLst/>
          </a:prstGeom>
          <a:noFill/>
        </p:spPr>
        <p:txBody>
          <a:bodyPr wrap="square" rtlCol="0">
            <a:spAutoFit/>
          </a:bodyPr>
          <a:lstStyle/>
          <a:p>
            <a:r>
              <a:rPr lang="en-US" sz="900" dirty="0"/>
              <a:t>Image provided without modification from Koay SU, et al. </a:t>
            </a:r>
            <a:r>
              <a:rPr lang="en-US" sz="900" i="1" dirty="0"/>
              <a:t>Front </a:t>
            </a:r>
            <a:r>
              <a:rPr lang="en-US" sz="900" i="1" dirty="0" err="1"/>
              <a:t>Pharmacol</a:t>
            </a:r>
            <a:r>
              <a:rPr lang="en-US" sz="900" dirty="0"/>
              <a:t>. 2022;13:796854 under </a:t>
            </a:r>
            <a:r>
              <a:rPr lang="en-US" sz="900" dirty="0">
                <a:hlinkClick r:id="rId4"/>
              </a:rPr>
              <a:t>Creative Commons license CC BY 4.0 DEED</a:t>
            </a:r>
            <a:endParaRPr lang="en-US" sz="900" dirty="0"/>
          </a:p>
        </p:txBody>
      </p:sp>
    </p:spTree>
    <p:extLst>
      <p:ext uri="{BB962C8B-B14F-4D97-AF65-F5344CB8AC3E}">
        <p14:creationId xmlns:p14="http://schemas.microsoft.com/office/powerpoint/2010/main" val="118323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19070F-43AF-4710-9253-2410A9493FBA}"/>
              </a:ext>
            </a:extLst>
          </p:cNvPr>
          <p:cNvSpPr>
            <a:spLocks noGrp="1"/>
          </p:cNvSpPr>
          <p:nvPr>
            <p:ph type="title"/>
          </p:nvPr>
        </p:nvSpPr>
        <p:spPr>
          <a:xfrm>
            <a:off x="0" y="13692"/>
            <a:ext cx="7886700" cy="994172"/>
          </a:xfrm>
        </p:spPr>
        <p:txBody>
          <a:bodyPr/>
          <a:lstStyle/>
          <a:p>
            <a:r>
              <a:rPr lang="en-US" dirty="0"/>
              <a:t>Conventional NK Staging (Mackie)</a:t>
            </a:r>
            <a:r>
              <a:rPr lang="en-US" baseline="30000" dirty="0"/>
              <a:t>1,2</a:t>
            </a:r>
          </a:p>
        </p:txBody>
      </p:sp>
      <p:sp>
        <p:nvSpPr>
          <p:cNvPr id="5" name="Content Placeholder 4">
            <a:extLst>
              <a:ext uri="{FF2B5EF4-FFF2-40B4-BE49-F238E27FC236}">
                <a16:creationId xmlns:a16="http://schemas.microsoft.com/office/drawing/2014/main" id="{48F14D68-7CD8-4FEE-9541-EBC05952D9E9}"/>
              </a:ext>
            </a:extLst>
          </p:cNvPr>
          <p:cNvSpPr>
            <a:spLocks noGrp="1"/>
          </p:cNvSpPr>
          <p:nvPr>
            <p:ph idx="1"/>
          </p:nvPr>
        </p:nvSpPr>
        <p:spPr>
          <a:xfrm>
            <a:off x="319367" y="1007864"/>
            <a:ext cx="7886700" cy="3263504"/>
          </a:xfrm>
        </p:spPr>
        <p:txBody>
          <a:bodyPr>
            <a:normAutofit/>
          </a:bodyPr>
          <a:lstStyle/>
          <a:p>
            <a:r>
              <a:rPr lang="en-US" dirty="0"/>
              <a:t>Stage 3 (Severe)</a:t>
            </a:r>
          </a:p>
          <a:p>
            <a:pPr lvl="1"/>
            <a:r>
              <a:rPr lang="en-US" dirty="0"/>
              <a:t>Corneal ulcer</a:t>
            </a:r>
          </a:p>
          <a:p>
            <a:pPr lvl="1"/>
            <a:r>
              <a:rPr lang="en-US" dirty="0"/>
              <a:t>Stromal melting</a:t>
            </a:r>
          </a:p>
          <a:p>
            <a:pPr lvl="1"/>
            <a:r>
              <a:rPr lang="en-US" dirty="0"/>
              <a:t>Perforation</a:t>
            </a:r>
          </a:p>
        </p:txBody>
      </p:sp>
      <p:sp>
        <p:nvSpPr>
          <p:cNvPr id="6" name="TextBox 5">
            <a:extLst>
              <a:ext uri="{FF2B5EF4-FFF2-40B4-BE49-F238E27FC236}">
                <a16:creationId xmlns:a16="http://schemas.microsoft.com/office/drawing/2014/main" id="{8BCBB1A2-6DD2-4CBC-B41B-F846CF89CC3E}"/>
              </a:ext>
            </a:extLst>
          </p:cNvPr>
          <p:cNvSpPr txBox="1"/>
          <p:nvPr/>
        </p:nvSpPr>
        <p:spPr>
          <a:xfrm>
            <a:off x="3235569" y="4541538"/>
            <a:ext cx="5715000" cy="400110"/>
          </a:xfrm>
          <a:prstGeom prst="rect">
            <a:avLst/>
          </a:prstGeom>
          <a:noFill/>
        </p:spPr>
        <p:txBody>
          <a:bodyPr wrap="square" rtlCol="0">
            <a:spAutoFit/>
          </a:bodyPr>
          <a:lstStyle/>
          <a:p>
            <a:pPr marL="228600" indent="-228600">
              <a:buAutoNum type="arabicPeriod"/>
            </a:pPr>
            <a:r>
              <a:rPr lang="en-US" sz="1000" dirty="0"/>
              <a:t>Mackie I, et al</a:t>
            </a:r>
            <a:r>
              <a:rPr lang="en-US" sz="1000" i="1" dirty="0"/>
              <a:t>. Current Ocular Therapy</a:t>
            </a:r>
            <a:r>
              <a:rPr lang="en-US" sz="1000" dirty="0"/>
              <a:t>. 4th ed. 1995:452-454.</a:t>
            </a:r>
          </a:p>
          <a:p>
            <a:pPr marL="228600" indent="-228600">
              <a:buAutoNum type="arabicPeriod"/>
            </a:pPr>
            <a:r>
              <a:rPr lang="en-US" sz="1000" dirty="0"/>
              <a:t>Dua H, et al. </a:t>
            </a:r>
            <a:r>
              <a:rPr lang="en-US" sz="1000" i="1" dirty="0"/>
              <a:t>Prog Retin Eye Res</a:t>
            </a:r>
            <a:r>
              <a:rPr lang="en-US" sz="1000" dirty="0"/>
              <a:t>. 2018;66:107-131.</a:t>
            </a:r>
          </a:p>
        </p:txBody>
      </p:sp>
      <p:pic>
        <p:nvPicPr>
          <p:cNvPr id="7" name="Picture 6">
            <a:extLst>
              <a:ext uri="{FF2B5EF4-FFF2-40B4-BE49-F238E27FC236}">
                <a16:creationId xmlns:a16="http://schemas.microsoft.com/office/drawing/2014/main" id="{C3322F08-5D5E-411E-B4BD-CF35BEFC10A6}"/>
              </a:ext>
            </a:extLst>
          </p:cNvPr>
          <p:cNvPicPr>
            <a:picLocks noChangeAspect="1"/>
          </p:cNvPicPr>
          <p:nvPr/>
        </p:nvPicPr>
        <p:blipFill>
          <a:blip r:embed="rId3"/>
          <a:stretch>
            <a:fillRect/>
          </a:stretch>
        </p:blipFill>
        <p:spPr>
          <a:xfrm>
            <a:off x="5047767" y="1390513"/>
            <a:ext cx="3497838" cy="2362474"/>
          </a:xfrm>
          <a:prstGeom prst="rect">
            <a:avLst/>
          </a:prstGeom>
        </p:spPr>
      </p:pic>
      <p:sp>
        <p:nvSpPr>
          <p:cNvPr id="11" name="TextBox 10">
            <a:extLst>
              <a:ext uri="{FF2B5EF4-FFF2-40B4-BE49-F238E27FC236}">
                <a16:creationId xmlns:a16="http://schemas.microsoft.com/office/drawing/2014/main" id="{4D55F4A5-FA39-4801-A4CE-4E0694DE6549}"/>
              </a:ext>
            </a:extLst>
          </p:cNvPr>
          <p:cNvSpPr txBox="1"/>
          <p:nvPr/>
        </p:nvSpPr>
        <p:spPr>
          <a:xfrm>
            <a:off x="5029200" y="3734074"/>
            <a:ext cx="2857500" cy="507831"/>
          </a:xfrm>
          <a:prstGeom prst="rect">
            <a:avLst/>
          </a:prstGeom>
          <a:noFill/>
        </p:spPr>
        <p:txBody>
          <a:bodyPr wrap="square" rtlCol="0">
            <a:spAutoFit/>
          </a:bodyPr>
          <a:lstStyle/>
          <a:p>
            <a:r>
              <a:rPr lang="en-US" sz="900" dirty="0"/>
              <a:t>Image provided without modification from Koay SU, et al. </a:t>
            </a:r>
            <a:r>
              <a:rPr lang="en-US" sz="900" i="1" dirty="0"/>
              <a:t>Front </a:t>
            </a:r>
            <a:r>
              <a:rPr lang="en-US" sz="900" i="1" dirty="0" err="1"/>
              <a:t>Pharmacol</a:t>
            </a:r>
            <a:r>
              <a:rPr lang="en-US" sz="900" dirty="0"/>
              <a:t>. 2022;13:796854 under </a:t>
            </a:r>
            <a:r>
              <a:rPr lang="en-US" sz="900" dirty="0">
                <a:hlinkClick r:id="rId4"/>
              </a:rPr>
              <a:t>Creative Commons license CC BY 4.0 DEED</a:t>
            </a:r>
            <a:endParaRPr lang="en-US" sz="900" dirty="0"/>
          </a:p>
        </p:txBody>
      </p:sp>
    </p:spTree>
    <p:extLst>
      <p:ext uri="{BB962C8B-B14F-4D97-AF65-F5344CB8AC3E}">
        <p14:creationId xmlns:p14="http://schemas.microsoft.com/office/powerpoint/2010/main" val="23967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8385A-CF72-4293-95FA-70C9CCCB77C4}"/>
              </a:ext>
            </a:extLst>
          </p:cNvPr>
          <p:cNvSpPr>
            <a:spLocks noGrp="1"/>
          </p:cNvSpPr>
          <p:nvPr>
            <p:ph type="title"/>
          </p:nvPr>
        </p:nvSpPr>
        <p:spPr>
          <a:xfrm>
            <a:off x="628650" y="298385"/>
            <a:ext cx="7886700" cy="994172"/>
          </a:xfrm>
        </p:spPr>
        <p:txBody>
          <a:bodyPr>
            <a:normAutofit fontScale="90000"/>
          </a:bodyPr>
          <a:lstStyle/>
          <a:p>
            <a:r>
              <a:rPr lang="en-US" dirty="0"/>
              <a:t>Neurotrophic Keratopathy Study Group Classification</a:t>
            </a:r>
            <a:r>
              <a:rPr lang="en-US" baseline="30000" dirty="0"/>
              <a:t>1,2</a:t>
            </a:r>
          </a:p>
        </p:txBody>
      </p:sp>
      <p:sp>
        <p:nvSpPr>
          <p:cNvPr id="7" name="TextBox 6">
            <a:extLst>
              <a:ext uri="{FF2B5EF4-FFF2-40B4-BE49-F238E27FC236}">
                <a16:creationId xmlns:a16="http://schemas.microsoft.com/office/drawing/2014/main" id="{60F0BB12-AEBF-45DA-B902-E7AB35769A44}"/>
              </a:ext>
            </a:extLst>
          </p:cNvPr>
          <p:cNvSpPr txBox="1"/>
          <p:nvPr/>
        </p:nvSpPr>
        <p:spPr>
          <a:xfrm>
            <a:off x="3093691" y="4444036"/>
            <a:ext cx="5903259" cy="646331"/>
          </a:xfrm>
          <a:prstGeom prst="rect">
            <a:avLst/>
          </a:prstGeom>
          <a:noFill/>
        </p:spPr>
        <p:txBody>
          <a:bodyPr wrap="square" rtlCol="0">
            <a:spAutoFit/>
          </a:bodyPr>
          <a:lstStyle/>
          <a:p>
            <a:r>
              <a:rPr lang="en-US" sz="900" dirty="0"/>
              <a:t>Image provided without modification from Vera-Duarte GR, et al. </a:t>
            </a:r>
            <a:r>
              <a:rPr lang="en-US" sz="900" i="1" dirty="0" err="1"/>
              <a:t>Surv</a:t>
            </a:r>
            <a:r>
              <a:rPr lang="en-US" sz="900" i="1" dirty="0"/>
              <a:t> </a:t>
            </a:r>
            <a:r>
              <a:rPr lang="en-US" sz="900" i="1" dirty="0" err="1"/>
              <a:t>Ophthalmol</a:t>
            </a:r>
            <a:r>
              <a:rPr lang="en-US" sz="900" dirty="0"/>
              <a:t>. 2024. </a:t>
            </a:r>
            <a:r>
              <a:rPr lang="en-US" sz="900" dirty="0" err="1"/>
              <a:t>doi</a:t>
            </a:r>
            <a:r>
              <a:rPr lang="en-US" sz="900" dirty="0"/>
              <a:t>: 10.1016/j.survophthal.2024.04.004 under terms of Creative Commons license </a:t>
            </a:r>
            <a:r>
              <a:rPr lang="en-US" sz="900" dirty="0">
                <a:hlinkClick r:id="rId2"/>
              </a:rPr>
              <a:t>CC BY 4.0 DEED</a:t>
            </a:r>
            <a:endParaRPr lang="en-US" sz="900" dirty="0"/>
          </a:p>
          <a:p>
            <a:pPr marL="228600" indent="-228600">
              <a:buAutoNum type="arabicPeriod"/>
            </a:pPr>
            <a:r>
              <a:rPr lang="en-US" sz="900" dirty="0"/>
              <a:t>Neurotrophic Keratopathy Study Group. </a:t>
            </a:r>
            <a:r>
              <a:rPr lang="en-US" sz="900" i="1" dirty="0"/>
              <a:t>Ocul Surf</a:t>
            </a:r>
            <a:r>
              <a:rPr lang="en-US" sz="900" dirty="0"/>
              <a:t>. 2023;30:129-138.</a:t>
            </a:r>
          </a:p>
          <a:p>
            <a:pPr marL="228600" indent="-228600">
              <a:buAutoNum type="arabicPeriod"/>
            </a:pPr>
            <a:r>
              <a:rPr lang="en-US" sz="900" dirty="0"/>
              <a:t>Vera-Duarte G, et al. </a:t>
            </a:r>
            <a:r>
              <a:rPr lang="en-US" sz="900" i="1" dirty="0" err="1"/>
              <a:t>Surv</a:t>
            </a:r>
            <a:r>
              <a:rPr lang="en-US" sz="900" i="1" dirty="0"/>
              <a:t> </a:t>
            </a:r>
            <a:r>
              <a:rPr lang="en-US" sz="900" i="1" dirty="0" err="1"/>
              <a:t>Ophthalmol</a:t>
            </a:r>
            <a:r>
              <a:rPr lang="en-US" sz="900" dirty="0"/>
              <a:t>. 2024 </a:t>
            </a:r>
          </a:p>
        </p:txBody>
      </p:sp>
      <p:pic>
        <p:nvPicPr>
          <p:cNvPr id="10" name="Picture 9" descr="A diagram of a diagram&#10;&#10;Description automatically generated with medium confidence">
            <a:extLst>
              <a:ext uri="{FF2B5EF4-FFF2-40B4-BE49-F238E27FC236}">
                <a16:creationId xmlns:a16="http://schemas.microsoft.com/office/drawing/2014/main" id="{5CC424F9-504E-4963-91A1-3BAFF4840260}"/>
              </a:ext>
            </a:extLst>
          </p:cNvPr>
          <p:cNvPicPr>
            <a:picLocks noChangeAspect="1"/>
          </p:cNvPicPr>
          <p:nvPr/>
        </p:nvPicPr>
        <p:blipFill>
          <a:blip r:embed="rId3"/>
          <a:stretch>
            <a:fillRect/>
          </a:stretch>
        </p:blipFill>
        <p:spPr>
          <a:xfrm>
            <a:off x="374699" y="1438835"/>
            <a:ext cx="8329524" cy="2581836"/>
          </a:xfrm>
          <a:prstGeom prst="rect">
            <a:avLst/>
          </a:prstGeom>
        </p:spPr>
      </p:pic>
    </p:spTree>
    <p:extLst>
      <p:ext uri="{BB962C8B-B14F-4D97-AF65-F5344CB8AC3E}">
        <p14:creationId xmlns:p14="http://schemas.microsoft.com/office/powerpoint/2010/main" val="101537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E119B-DB79-41B0-AF91-F4B279D28F55}"/>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A3E32F57-20A7-4D4D-9F7E-8B62FCC24796}"/>
              </a:ext>
            </a:extLst>
          </p:cNvPr>
          <p:cNvSpPr>
            <a:spLocks noGrp="1"/>
          </p:cNvSpPr>
          <p:nvPr>
            <p:ph idx="1"/>
          </p:nvPr>
        </p:nvSpPr>
        <p:spPr/>
        <p:txBody>
          <a:bodyPr/>
          <a:lstStyle/>
          <a:p>
            <a:r>
              <a:rPr lang="en-US" sz="1800" dirty="0">
                <a:effectLst/>
                <a:latin typeface="Segoe UI" panose="020B0502040204020203" pitchFamily="34" charset="0"/>
                <a:ea typeface="Times New Roman" panose="02020603050405020304" pitchFamily="18" charset="0"/>
              </a:rPr>
              <a:t>Distinguish the unique signs and symptoms associated with neurotrophic keratitis (NK)</a:t>
            </a:r>
          </a:p>
          <a:p>
            <a:r>
              <a:rPr lang="en-US" sz="1800" dirty="0">
                <a:effectLst/>
                <a:latin typeface="Segoe UI" panose="020B0502040204020203" pitchFamily="34" charset="0"/>
                <a:ea typeface="Times New Roman" panose="02020603050405020304" pitchFamily="18" charset="0"/>
              </a:rPr>
              <a:t>Explain the diagnostic criteria necessary for NK </a:t>
            </a:r>
          </a:p>
          <a:p>
            <a:r>
              <a:rPr lang="en-US" sz="1800" dirty="0">
                <a:effectLst/>
                <a:latin typeface="Segoe UI" panose="020B0502040204020203" pitchFamily="34" charset="0"/>
                <a:ea typeface="Times New Roman" panose="02020603050405020304" pitchFamily="18" charset="0"/>
              </a:rPr>
              <a:t>Employ evidence-based strategies for treating patients with NK </a:t>
            </a:r>
          </a:p>
          <a:p>
            <a:r>
              <a:rPr lang="en-US" sz="1800" dirty="0">
                <a:effectLst/>
                <a:latin typeface="Segoe UI" panose="020B0502040204020203" pitchFamily="34" charset="0"/>
                <a:ea typeface="Times New Roman" panose="02020603050405020304" pitchFamily="18" charset="0"/>
              </a:rPr>
              <a:t>Communicate and collaborate with other healthcare team members to provide patient education and ensure appropriate treatment and follow-up for NK </a:t>
            </a:r>
            <a:endParaRPr lang="en-US" dirty="0"/>
          </a:p>
        </p:txBody>
      </p:sp>
    </p:spTree>
    <p:extLst>
      <p:ext uri="{BB962C8B-B14F-4D97-AF65-F5344CB8AC3E}">
        <p14:creationId xmlns:p14="http://schemas.microsoft.com/office/powerpoint/2010/main" val="16202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F0BB12-AEBF-45DA-B902-E7AB35769A44}"/>
              </a:ext>
            </a:extLst>
          </p:cNvPr>
          <p:cNvSpPr txBox="1"/>
          <p:nvPr/>
        </p:nvSpPr>
        <p:spPr>
          <a:xfrm>
            <a:off x="3114862" y="4547126"/>
            <a:ext cx="5903259" cy="246221"/>
          </a:xfrm>
          <a:prstGeom prst="rect">
            <a:avLst/>
          </a:prstGeom>
          <a:noFill/>
        </p:spPr>
        <p:txBody>
          <a:bodyPr wrap="square" rtlCol="0">
            <a:spAutoFit/>
          </a:bodyPr>
          <a:lstStyle/>
          <a:p>
            <a:r>
              <a:rPr lang="en-US" sz="1000" dirty="0"/>
              <a:t>Neurotrophic Keratopathy Study Group. </a:t>
            </a:r>
            <a:r>
              <a:rPr lang="en-US" sz="1000" i="1" dirty="0"/>
              <a:t>Ocul Surf</a:t>
            </a:r>
            <a:r>
              <a:rPr lang="en-US" sz="1000" dirty="0"/>
              <a:t>. 2023;30:129-138.</a:t>
            </a:r>
          </a:p>
        </p:txBody>
      </p:sp>
      <p:sp>
        <p:nvSpPr>
          <p:cNvPr id="17" name="TextBox 16">
            <a:extLst>
              <a:ext uri="{FF2B5EF4-FFF2-40B4-BE49-F238E27FC236}">
                <a16:creationId xmlns:a16="http://schemas.microsoft.com/office/drawing/2014/main" id="{8612F9AE-7453-42C5-8542-5506B0B0554B}"/>
              </a:ext>
            </a:extLst>
          </p:cNvPr>
          <p:cNvSpPr txBox="1"/>
          <p:nvPr/>
        </p:nvSpPr>
        <p:spPr>
          <a:xfrm>
            <a:off x="273549" y="1310668"/>
            <a:ext cx="2708476" cy="369332"/>
          </a:xfrm>
          <a:prstGeom prst="rect">
            <a:avLst/>
          </a:prstGeom>
          <a:noFill/>
        </p:spPr>
        <p:txBody>
          <a:bodyPr wrap="square" rtlCol="0">
            <a:spAutoFit/>
          </a:bodyPr>
          <a:lstStyle/>
          <a:p>
            <a:pPr algn="ctr"/>
            <a:r>
              <a:rPr lang="en-US" dirty="0"/>
              <a:t>Mild, Stage 2</a:t>
            </a:r>
          </a:p>
        </p:txBody>
      </p:sp>
      <p:sp>
        <p:nvSpPr>
          <p:cNvPr id="18" name="TextBox 17">
            <a:extLst>
              <a:ext uri="{FF2B5EF4-FFF2-40B4-BE49-F238E27FC236}">
                <a16:creationId xmlns:a16="http://schemas.microsoft.com/office/drawing/2014/main" id="{49741013-046E-4749-86A3-26E0E085C430}"/>
              </a:ext>
            </a:extLst>
          </p:cNvPr>
          <p:cNvSpPr txBox="1"/>
          <p:nvPr/>
        </p:nvSpPr>
        <p:spPr>
          <a:xfrm>
            <a:off x="3229336" y="1314990"/>
            <a:ext cx="2708476" cy="369332"/>
          </a:xfrm>
          <a:prstGeom prst="rect">
            <a:avLst/>
          </a:prstGeom>
          <a:noFill/>
        </p:spPr>
        <p:txBody>
          <a:bodyPr wrap="square" rtlCol="0">
            <a:spAutoFit/>
          </a:bodyPr>
          <a:lstStyle/>
          <a:p>
            <a:pPr algn="ctr"/>
            <a:r>
              <a:rPr lang="en-US" dirty="0"/>
              <a:t>Moderate, Stage 3</a:t>
            </a:r>
          </a:p>
        </p:txBody>
      </p:sp>
      <p:sp>
        <p:nvSpPr>
          <p:cNvPr id="19" name="TextBox 18">
            <a:extLst>
              <a:ext uri="{FF2B5EF4-FFF2-40B4-BE49-F238E27FC236}">
                <a16:creationId xmlns:a16="http://schemas.microsoft.com/office/drawing/2014/main" id="{A481352A-5D0A-4239-A499-DD1C1642A9FE}"/>
              </a:ext>
            </a:extLst>
          </p:cNvPr>
          <p:cNvSpPr txBox="1"/>
          <p:nvPr/>
        </p:nvSpPr>
        <p:spPr>
          <a:xfrm>
            <a:off x="6002073" y="1310801"/>
            <a:ext cx="2708476" cy="369332"/>
          </a:xfrm>
          <a:prstGeom prst="rect">
            <a:avLst/>
          </a:prstGeom>
          <a:noFill/>
        </p:spPr>
        <p:txBody>
          <a:bodyPr wrap="square" rtlCol="0">
            <a:spAutoFit/>
          </a:bodyPr>
          <a:lstStyle/>
          <a:p>
            <a:pPr algn="ctr"/>
            <a:r>
              <a:rPr lang="en-US" dirty="0"/>
              <a:t>Moderate, Stage 4</a:t>
            </a:r>
          </a:p>
        </p:txBody>
      </p:sp>
      <p:sp>
        <p:nvSpPr>
          <p:cNvPr id="20" name="TextBox 19">
            <a:extLst>
              <a:ext uri="{FF2B5EF4-FFF2-40B4-BE49-F238E27FC236}">
                <a16:creationId xmlns:a16="http://schemas.microsoft.com/office/drawing/2014/main" id="{2D672626-512D-413F-B2AF-92522D100559}"/>
              </a:ext>
            </a:extLst>
          </p:cNvPr>
          <p:cNvSpPr txBox="1"/>
          <p:nvPr/>
        </p:nvSpPr>
        <p:spPr>
          <a:xfrm>
            <a:off x="297989" y="1576553"/>
            <a:ext cx="2708476" cy="584775"/>
          </a:xfrm>
          <a:prstGeom prst="rect">
            <a:avLst/>
          </a:prstGeom>
          <a:noFill/>
        </p:spPr>
        <p:txBody>
          <a:bodyPr wrap="square" rtlCol="0">
            <a:spAutoFit/>
          </a:bodyPr>
          <a:lstStyle/>
          <a:p>
            <a:pPr algn="ctr"/>
            <a:r>
              <a:rPr lang="en-US" sz="1600" dirty="0"/>
              <a:t>Epitheliopathy (PEK) without stromal haze</a:t>
            </a:r>
          </a:p>
        </p:txBody>
      </p:sp>
      <p:sp>
        <p:nvSpPr>
          <p:cNvPr id="21" name="TextBox 20">
            <a:extLst>
              <a:ext uri="{FF2B5EF4-FFF2-40B4-BE49-F238E27FC236}">
                <a16:creationId xmlns:a16="http://schemas.microsoft.com/office/drawing/2014/main" id="{6D8AD55F-FB96-4E18-B959-2924EB01D1E0}"/>
              </a:ext>
            </a:extLst>
          </p:cNvPr>
          <p:cNvSpPr txBox="1"/>
          <p:nvPr/>
        </p:nvSpPr>
        <p:spPr>
          <a:xfrm>
            <a:off x="3213435" y="1571067"/>
            <a:ext cx="2708476" cy="584775"/>
          </a:xfrm>
          <a:prstGeom prst="rect">
            <a:avLst/>
          </a:prstGeom>
          <a:noFill/>
        </p:spPr>
        <p:txBody>
          <a:bodyPr wrap="square" rtlCol="0">
            <a:spAutoFit/>
          </a:bodyPr>
          <a:lstStyle/>
          <a:p>
            <a:pPr algn="ctr"/>
            <a:r>
              <a:rPr lang="en-US" sz="1600" dirty="0"/>
              <a:t>Persistent/recurrent epithelial defects without stromal haze</a:t>
            </a:r>
          </a:p>
        </p:txBody>
      </p:sp>
      <p:sp>
        <p:nvSpPr>
          <p:cNvPr id="22" name="TextBox 21">
            <a:extLst>
              <a:ext uri="{FF2B5EF4-FFF2-40B4-BE49-F238E27FC236}">
                <a16:creationId xmlns:a16="http://schemas.microsoft.com/office/drawing/2014/main" id="{43E94A44-F86A-414A-BF3E-CEABB15EADFB}"/>
              </a:ext>
            </a:extLst>
          </p:cNvPr>
          <p:cNvSpPr txBox="1"/>
          <p:nvPr/>
        </p:nvSpPr>
        <p:spPr>
          <a:xfrm>
            <a:off x="5932557" y="1571200"/>
            <a:ext cx="3034178" cy="830997"/>
          </a:xfrm>
          <a:prstGeom prst="rect">
            <a:avLst/>
          </a:prstGeom>
          <a:noFill/>
        </p:spPr>
        <p:txBody>
          <a:bodyPr wrap="square" rtlCol="0">
            <a:spAutoFit/>
          </a:bodyPr>
          <a:lstStyle/>
          <a:p>
            <a:pPr algn="ctr"/>
            <a:r>
              <a:rPr lang="en-US" sz="1600" dirty="0"/>
              <a:t>Epitheliopathy (PEK) or persistent/recurrent epithelial defects with stromal haze</a:t>
            </a:r>
          </a:p>
        </p:txBody>
      </p:sp>
      <p:sp>
        <p:nvSpPr>
          <p:cNvPr id="6" name="Title 3">
            <a:extLst>
              <a:ext uri="{FF2B5EF4-FFF2-40B4-BE49-F238E27FC236}">
                <a16:creationId xmlns:a16="http://schemas.microsoft.com/office/drawing/2014/main" id="{482E61F6-98AD-F291-0C3A-1B90F1AFBBC7}"/>
              </a:ext>
            </a:extLst>
          </p:cNvPr>
          <p:cNvSpPr>
            <a:spLocks noGrp="1"/>
          </p:cNvSpPr>
          <p:nvPr>
            <p:ph type="title"/>
          </p:nvPr>
        </p:nvSpPr>
        <p:spPr>
          <a:xfrm>
            <a:off x="628650" y="274638"/>
            <a:ext cx="7886700" cy="993775"/>
          </a:xfrm>
        </p:spPr>
        <p:txBody>
          <a:bodyPr>
            <a:normAutofit fontScale="90000"/>
          </a:bodyPr>
          <a:lstStyle/>
          <a:p>
            <a:r>
              <a:rPr lang="en-US" dirty="0"/>
              <a:t>Neurotrophic Keratopathy Study Group Classification</a:t>
            </a:r>
          </a:p>
        </p:txBody>
      </p:sp>
      <p:pic>
        <p:nvPicPr>
          <p:cNvPr id="3" name="Picture 2">
            <a:extLst>
              <a:ext uri="{FF2B5EF4-FFF2-40B4-BE49-F238E27FC236}">
                <a16:creationId xmlns:a16="http://schemas.microsoft.com/office/drawing/2014/main" id="{92F078F7-C9E2-4AED-8255-B8B84020F686}"/>
              </a:ext>
            </a:extLst>
          </p:cNvPr>
          <p:cNvPicPr>
            <a:picLocks noChangeAspect="1"/>
          </p:cNvPicPr>
          <p:nvPr/>
        </p:nvPicPr>
        <p:blipFill>
          <a:blip r:embed="rId2"/>
          <a:stretch>
            <a:fillRect/>
          </a:stretch>
        </p:blipFill>
        <p:spPr>
          <a:xfrm>
            <a:off x="6091503" y="2436239"/>
            <a:ext cx="1414583" cy="1115232"/>
          </a:xfrm>
          <a:prstGeom prst="rect">
            <a:avLst/>
          </a:prstGeom>
        </p:spPr>
      </p:pic>
      <p:pic>
        <p:nvPicPr>
          <p:cNvPr id="8" name="Picture 7">
            <a:extLst>
              <a:ext uri="{FF2B5EF4-FFF2-40B4-BE49-F238E27FC236}">
                <a16:creationId xmlns:a16="http://schemas.microsoft.com/office/drawing/2014/main" id="{21A13BED-6559-43DC-A27A-D8A906E28A80}"/>
              </a:ext>
            </a:extLst>
          </p:cNvPr>
          <p:cNvPicPr>
            <a:picLocks noChangeAspect="1"/>
          </p:cNvPicPr>
          <p:nvPr/>
        </p:nvPicPr>
        <p:blipFill>
          <a:blip r:embed="rId3"/>
          <a:stretch>
            <a:fillRect/>
          </a:stretch>
        </p:blipFill>
        <p:spPr>
          <a:xfrm>
            <a:off x="7506086" y="2438867"/>
            <a:ext cx="1460649" cy="1112604"/>
          </a:xfrm>
          <a:prstGeom prst="rect">
            <a:avLst/>
          </a:prstGeom>
        </p:spPr>
      </p:pic>
      <p:pic>
        <p:nvPicPr>
          <p:cNvPr id="11" name="Picture 10">
            <a:extLst>
              <a:ext uri="{FF2B5EF4-FFF2-40B4-BE49-F238E27FC236}">
                <a16:creationId xmlns:a16="http://schemas.microsoft.com/office/drawing/2014/main" id="{5F2CEC1C-83B9-4419-A08A-EC09162A1358}"/>
              </a:ext>
            </a:extLst>
          </p:cNvPr>
          <p:cNvPicPr>
            <a:picLocks noChangeAspect="1"/>
          </p:cNvPicPr>
          <p:nvPr/>
        </p:nvPicPr>
        <p:blipFill>
          <a:blip r:embed="rId4"/>
          <a:stretch>
            <a:fillRect/>
          </a:stretch>
        </p:blipFill>
        <p:spPr>
          <a:xfrm>
            <a:off x="194660" y="2308298"/>
            <a:ext cx="1492403" cy="1111870"/>
          </a:xfrm>
          <a:prstGeom prst="rect">
            <a:avLst/>
          </a:prstGeom>
        </p:spPr>
      </p:pic>
      <p:pic>
        <p:nvPicPr>
          <p:cNvPr id="13" name="Picture 12">
            <a:extLst>
              <a:ext uri="{FF2B5EF4-FFF2-40B4-BE49-F238E27FC236}">
                <a16:creationId xmlns:a16="http://schemas.microsoft.com/office/drawing/2014/main" id="{52EC2323-2AEC-4833-9814-1FA437C55760}"/>
              </a:ext>
            </a:extLst>
          </p:cNvPr>
          <p:cNvPicPr>
            <a:picLocks noChangeAspect="1"/>
          </p:cNvPicPr>
          <p:nvPr/>
        </p:nvPicPr>
        <p:blipFill>
          <a:blip r:embed="rId5"/>
          <a:stretch>
            <a:fillRect/>
          </a:stretch>
        </p:blipFill>
        <p:spPr>
          <a:xfrm>
            <a:off x="1676999" y="2308298"/>
            <a:ext cx="1437863" cy="1111870"/>
          </a:xfrm>
          <a:prstGeom prst="rect">
            <a:avLst/>
          </a:prstGeom>
        </p:spPr>
      </p:pic>
      <p:sp>
        <p:nvSpPr>
          <p:cNvPr id="23" name="TextBox 22">
            <a:extLst>
              <a:ext uri="{FF2B5EF4-FFF2-40B4-BE49-F238E27FC236}">
                <a16:creationId xmlns:a16="http://schemas.microsoft.com/office/drawing/2014/main" id="{16D694F8-DFA5-4F23-88CF-4E1025C642F4}"/>
              </a:ext>
            </a:extLst>
          </p:cNvPr>
          <p:cNvSpPr txBox="1"/>
          <p:nvPr/>
        </p:nvSpPr>
        <p:spPr>
          <a:xfrm>
            <a:off x="6091503" y="3551471"/>
            <a:ext cx="2875231" cy="584775"/>
          </a:xfrm>
          <a:prstGeom prst="rect">
            <a:avLst/>
          </a:prstGeom>
          <a:noFill/>
        </p:spPr>
        <p:txBody>
          <a:bodyPr wrap="square" rtlCol="0">
            <a:spAutoFit/>
          </a:bodyPr>
          <a:lstStyle/>
          <a:p>
            <a:r>
              <a:rPr lang="en-US" sz="800" dirty="0"/>
              <a:t>Images provided with modification from </a:t>
            </a:r>
            <a:r>
              <a:rPr lang="en-US" sz="800" dirty="0" err="1"/>
              <a:t>Sheha</a:t>
            </a:r>
            <a:r>
              <a:rPr lang="en-US" sz="800" dirty="0"/>
              <a:t> H, et al. </a:t>
            </a:r>
            <a:r>
              <a:rPr lang="en-US" sz="800" i="1" dirty="0"/>
              <a:t>Clin </a:t>
            </a:r>
            <a:r>
              <a:rPr lang="en-US" sz="800" i="1" dirty="0" err="1"/>
              <a:t>Ophthalmol</a:t>
            </a:r>
            <a:r>
              <a:rPr lang="en-US" sz="800" dirty="0"/>
              <a:t>. 2019;13:1973-1980 under Creative Commons license </a:t>
            </a:r>
            <a:r>
              <a:rPr lang="en-US" sz="800" dirty="0">
                <a:hlinkClick r:id="rId6"/>
              </a:rPr>
              <a:t>CC BY-NC 3.0 DEED (Attribution-</a:t>
            </a:r>
            <a:r>
              <a:rPr lang="en-US" sz="800" dirty="0" err="1">
                <a:hlinkClick r:id="rId6"/>
              </a:rPr>
              <a:t>NonCommercial</a:t>
            </a:r>
            <a:r>
              <a:rPr lang="en-US" sz="800" dirty="0">
                <a:hlinkClick r:id="rId6"/>
              </a:rPr>
              <a:t> 3.0 </a:t>
            </a:r>
            <a:r>
              <a:rPr lang="en-US" sz="800" dirty="0" err="1">
                <a:hlinkClick r:id="rId6"/>
              </a:rPr>
              <a:t>Unported</a:t>
            </a:r>
            <a:r>
              <a:rPr lang="en-US" sz="800" dirty="0">
                <a:hlinkClick r:id="rId6"/>
              </a:rPr>
              <a:t>)</a:t>
            </a:r>
            <a:r>
              <a:rPr lang="en-US" sz="800" dirty="0"/>
              <a:t>.</a:t>
            </a:r>
          </a:p>
        </p:txBody>
      </p:sp>
      <p:sp>
        <p:nvSpPr>
          <p:cNvPr id="24" name="TextBox 23">
            <a:extLst>
              <a:ext uri="{FF2B5EF4-FFF2-40B4-BE49-F238E27FC236}">
                <a16:creationId xmlns:a16="http://schemas.microsoft.com/office/drawing/2014/main" id="{4BB3B438-E152-41FA-BC2D-0FFCEFC9EC00}"/>
              </a:ext>
            </a:extLst>
          </p:cNvPr>
          <p:cNvSpPr txBox="1"/>
          <p:nvPr/>
        </p:nvSpPr>
        <p:spPr>
          <a:xfrm>
            <a:off x="273549" y="3413342"/>
            <a:ext cx="2914419" cy="461665"/>
          </a:xfrm>
          <a:prstGeom prst="rect">
            <a:avLst/>
          </a:prstGeom>
          <a:noFill/>
        </p:spPr>
        <p:txBody>
          <a:bodyPr wrap="square" rtlCol="0">
            <a:spAutoFit/>
          </a:bodyPr>
          <a:lstStyle/>
          <a:p>
            <a:r>
              <a:rPr lang="en-US" sz="800" dirty="0"/>
              <a:t>Images provided with modification from </a:t>
            </a:r>
            <a:r>
              <a:rPr lang="en-US" sz="800" dirty="0" err="1"/>
              <a:t>Sheha</a:t>
            </a:r>
            <a:r>
              <a:rPr lang="en-US" sz="800" dirty="0"/>
              <a:t> H, et al. </a:t>
            </a:r>
            <a:r>
              <a:rPr lang="en-US" sz="800" i="1" dirty="0"/>
              <a:t>Clin </a:t>
            </a:r>
            <a:r>
              <a:rPr lang="en-US" sz="800" i="1" dirty="0" err="1"/>
              <a:t>Ophthalmol</a:t>
            </a:r>
            <a:r>
              <a:rPr lang="en-US" sz="800" dirty="0"/>
              <a:t>. 2019;13:1973-1980 under Creative Commons license </a:t>
            </a:r>
            <a:r>
              <a:rPr lang="en-US" sz="800" dirty="0">
                <a:hlinkClick r:id="rId6"/>
              </a:rPr>
              <a:t>CC BY-NC 3.0 DEED (Attribution-</a:t>
            </a:r>
            <a:r>
              <a:rPr lang="en-US" sz="800" dirty="0" err="1">
                <a:hlinkClick r:id="rId6"/>
              </a:rPr>
              <a:t>NonCommercial</a:t>
            </a:r>
            <a:r>
              <a:rPr lang="en-US" sz="800" dirty="0">
                <a:hlinkClick r:id="rId6"/>
              </a:rPr>
              <a:t> 3.0 </a:t>
            </a:r>
            <a:r>
              <a:rPr lang="en-US" sz="800" dirty="0" err="1">
                <a:hlinkClick r:id="rId6"/>
              </a:rPr>
              <a:t>Unported</a:t>
            </a:r>
            <a:r>
              <a:rPr lang="en-US" sz="800" dirty="0">
                <a:hlinkClick r:id="rId6"/>
              </a:rPr>
              <a:t>)</a:t>
            </a:r>
            <a:r>
              <a:rPr lang="en-US" sz="800" dirty="0"/>
              <a:t>.</a:t>
            </a:r>
          </a:p>
        </p:txBody>
      </p:sp>
      <p:pic>
        <p:nvPicPr>
          <p:cNvPr id="15" name="Picture 14">
            <a:extLst>
              <a:ext uri="{FF2B5EF4-FFF2-40B4-BE49-F238E27FC236}">
                <a16:creationId xmlns:a16="http://schemas.microsoft.com/office/drawing/2014/main" id="{37C22761-85C9-420E-B209-F365AD17CD68}"/>
              </a:ext>
            </a:extLst>
          </p:cNvPr>
          <p:cNvPicPr>
            <a:picLocks noChangeAspect="1"/>
          </p:cNvPicPr>
          <p:nvPr/>
        </p:nvPicPr>
        <p:blipFill rotWithShape="1">
          <a:blip r:embed="rId7"/>
          <a:srcRect l="2629" r="-2629" b="7611"/>
          <a:stretch/>
        </p:blipFill>
        <p:spPr>
          <a:xfrm>
            <a:off x="3657600" y="2308298"/>
            <a:ext cx="1769276" cy="1371600"/>
          </a:xfrm>
          <a:prstGeom prst="rect">
            <a:avLst/>
          </a:prstGeom>
        </p:spPr>
      </p:pic>
      <p:sp>
        <p:nvSpPr>
          <p:cNvPr id="4" name="TextBox 3">
            <a:extLst>
              <a:ext uri="{FF2B5EF4-FFF2-40B4-BE49-F238E27FC236}">
                <a16:creationId xmlns:a16="http://schemas.microsoft.com/office/drawing/2014/main" id="{E5592705-1140-EF20-83D6-3B7C6D41141D}"/>
              </a:ext>
            </a:extLst>
          </p:cNvPr>
          <p:cNvSpPr txBox="1"/>
          <p:nvPr/>
        </p:nvSpPr>
        <p:spPr>
          <a:xfrm>
            <a:off x="3371705" y="3642618"/>
            <a:ext cx="2423738" cy="461665"/>
          </a:xfrm>
          <a:prstGeom prst="rect">
            <a:avLst/>
          </a:prstGeom>
          <a:noFill/>
        </p:spPr>
        <p:txBody>
          <a:bodyPr wrap="square">
            <a:spAutoFit/>
          </a:bodyPr>
          <a:lstStyle/>
          <a:p>
            <a:r>
              <a:rPr lang="en-US" sz="800" dirty="0"/>
              <a:t>Image provided without modification from Koay SU, et al. </a:t>
            </a:r>
            <a:r>
              <a:rPr lang="en-US" sz="800" i="1" dirty="0"/>
              <a:t>Front </a:t>
            </a:r>
            <a:r>
              <a:rPr lang="en-US" sz="800" i="1" dirty="0" err="1"/>
              <a:t>Pharmacol</a:t>
            </a:r>
            <a:r>
              <a:rPr lang="en-US" sz="800" dirty="0"/>
              <a:t>. 2022;13:796854 under </a:t>
            </a:r>
            <a:r>
              <a:rPr lang="en-US" sz="800" dirty="0">
                <a:hlinkClick r:id="rId8"/>
              </a:rPr>
              <a:t>Creative Commons license CC BY 4.0 DEED</a:t>
            </a:r>
            <a:endParaRPr lang="en-US" sz="800" dirty="0"/>
          </a:p>
        </p:txBody>
      </p:sp>
    </p:spTree>
    <p:extLst>
      <p:ext uri="{BB962C8B-B14F-4D97-AF65-F5344CB8AC3E}">
        <p14:creationId xmlns:p14="http://schemas.microsoft.com/office/powerpoint/2010/main" val="408464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F0BB12-AEBF-45DA-B902-E7AB35769A44}"/>
              </a:ext>
            </a:extLst>
          </p:cNvPr>
          <p:cNvSpPr txBox="1"/>
          <p:nvPr/>
        </p:nvSpPr>
        <p:spPr>
          <a:xfrm>
            <a:off x="3096449" y="4543235"/>
            <a:ext cx="5903259" cy="246221"/>
          </a:xfrm>
          <a:prstGeom prst="rect">
            <a:avLst/>
          </a:prstGeom>
          <a:noFill/>
        </p:spPr>
        <p:txBody>
          <a:bodyPr wrap="square" rtlCol="0">
            <a:spAutoFit/>
          </a:bodyPr>
          <a:lstStyle/>
          <a:p>
            <a:r>
              <a:rPr lang="en-US" sz="1000" dirty="0"/>
              <a:t>Neurotrophic Keratopathy Study Group. </a:t>
            </a:r>
            <a:r>
              <a:rPr lang="en-US" sz="1000" i="1" dirty="0"/>
              <a:t>Ocul Surf</a:t>
            </a:r>
            <a:r>
              <a:rPr lang="en-US" sz="1000" dirty="0"/>
              <a:t>. 2023;30:129-138.</a:t>
            </a:r>
          </a:p>
        </p:txBody>
      </p:sp>
      <p:sp>
        <p:nvSpPr>
          <p:cNvPr id="14" name="TextBox 13">
            <a:extLst>
              <a:ext uri="{FF2B5EF4-FFF2-40B4-BE49-F238E27FC236}">
                <a16:creationId xmlns:a16="http://schemas.microsoft.com/office/drawing/2014/main" id="{F12C49F3-63FF-4538-8373-B87D914DAE70}"/>
              </a:ext>
            </a:extLst>
          </p:cNvPr>
          <p:cNvSpPr txBox="1"/>
          <p:nvPr/>
        </p:nvSpPr>
        <p:spPr>
          <a:xfrm>
            <a:off x="1319208" y="1479354"/>
            <a:ext cx="2708476" cy="584775"/>
          </a:xfrm>
          <a:prstGeom prst="rect">
            <a:avLst/>
          </a:prstGeom>
          <a:noFill/>
        </p:spPr>
        <p:txBody>
          <a:bodyPr wrap="square" rtlCol="0">
            <a:spAutoFit/>
          </a:bodyPr>
          <a:lstStyle/>
          <a:p>
            <a:pPr algn="ctr"/>
            <a:r>
              <a:rPr lang="en-US" sz="1600" dirty="0"/>
              <a:t>Persistent/recurrent epithelial defect with corneal ulceration</a:t>
            </a:r>
          </a:p>
        </p:txBody>
      </p:sp>
      <p:sp>
        <p:nvSpPr>
          <p:cNvPr id="16" name="TextBox 15">
            <a:extLst>
              <a:ext uri="{FF2B5EF4-FFF2-40B4-BE49-F238E27FC236}">
                <a16:creationId xmlns:a16="http://schemas.microsoft.com/office/drawing/2014/main" id="{003F1B35-9FB9-41E6-A98C-9EB54E3878A3}"/>
              </a:ext>
            </a:extLst>
          </p:cNvPr>
          <p:cNvSpPr txBox="1"/>
          <p:nvPr/>
        </p:nvSpPr>
        <p:spPr>
          <a:xfrm>
            <a:off x="5205963" y="1498697"/>
            <a:ext cx="2708476" cy="338554"/>
          </a:xfrm>
          <a:prstGeom prst="rect">
            <a:avLst/>
          </a:prstGeom>
          <a:noFill/>
        </p:spPr>
        <p:txBody>
          <a:bodyPr wrap="square" rtlCol="0">
            <a:spAutoFit/>
          </a:bodyPr>
          <a:lstStyle/>
          <a:p>
            <a:pPr algn="ctr"/>
            <a:r>
              <a:rPr lang="en-US" sz="1600" dirty="0"/>
              <a:t>Corneal perforation</a:t>
            </a:r>
          </a:p>
        </p:txBody>
      </p:sp>
      <p:sp>
        <p:nvSpPr>
          <p:cNvPr id="17" name="TextBox 16">
            <a:extLst>
              <a:ext uri="{FF2B5EF4-FFF2-40B4-BE49-F238E27FC236}">
                <a16:creationId xmlns:a16="http://schemas.microsoft.com/office/drawing/2014/main" id="{3D86198E-EC70-4CD6-A0D2-3745CAA3A4E0}"/>
              </a:ext>
            </a:extLst>
          </p:cNvPr>
          <p:cNvSpPr txBox="1"/>
          <p:nvPr/>
        </p:nvSpPr>
        <p:spPr>
          <a:xfrm>
            <a:off x="1319208" y="1238680"/>
            <a:ext cx="2708476" cy="369332"/>
          </a:xfrm>
          <a:prstGeom prst="rect">
            <a:avLst/>
          </a:prstGeom>
          <a:noFill/>
        </p:spPr>
        <p:txBody>
          <a:bodyPr wrap="square" rtlCol="0">
            <a:spAutoFit/>
          </a:bodyPr>
          <a:lstStyle/>
          <a:p>
            <a:pPr algn="ctr"/>
            <a:r>
              <a:rPr lang="en-US" dirty="0"/>
              <a:t>Severe, Stage 5</a:t>
            </a:r>
          </a:p>
        </p:txBody>
      </p:sp>
      <p:sp>
        <p:nvSpPr>
          <p:cNvPr id="18" name="TextBox 17">
            <a:extLst>
              <a:ext uri="{FF2B5EF4-FFF2-40B4-BE49-F238E27FC236}">
                <a16:creationId xmlns:a16="http://schemas.microsoft.com/office/drawing/2014/main" id="{2B1E312F-07B9-4296-8B56-43677A29A0C9}"/>
              </a:ext>
            </a:extLst>
          </p:cNvPr>
          <p:cNvSpPr txBox="1"/>
          <p:nvPr/>
        </p:nvSpPr>
        <p:spPr>
          <a:xfrm>
            <a:off x="5205963" y="1240098"/>
            <a:ext cx="2708476" cy="369332"/>
          </a:xfrm>
          <a:prstGeom prst="rect">
            <a:avLst/>
          </a:prstGeom>
          <a:noFill/>
        </p:spPr>
        <p:txBody>
          <a:bodyPr wrap="square" rtlCol="0">
            <a:spAutoFit/>
          </a:bodyPr>
          <a:lstStyle/>
          <a:p>
            <a:pPr algn="ctr"/>
            <a:r>
              <a:rPr lang="en-US" dirty="0"/>
              <a:t>Severe, Stage 6</a:t>
            </a:r>
          </a:p>
        </p:txBody>
      </p:sp>
      <p:sp>
        <p:nvSpPr>
          <p:cNvPr id="2" name="Title 3">
            <a:extLst>
              <a:ext uri="{FF2B5EF4-FFF2-40B4-BE49-F238E27FC236}">
                <a16:creationId xmlns:a16="http://schemas.microsoft.com/office/drawing/2014/main" id="{B2A83487-5C51-7FD7-A5A7-E520E849C845}"/>
              </a:ext>
            </a:extLst>
          </p:cNvPr>
          <p:cNvSpPr>
            <a:spLocks noGrp="1"/>
          </p:cNvSpPr>
          <p:nvPr>
            <p:ph type="title"/>
          </p:nvPr>
        </p:nvSpPr>
        <p:spPr>
          <a:xfrm>
            <a:off x="628650" y="298385"/>
            <a:ext cx="7886700" cy="994172"/>
          </a:xfrm>
        </p:spPr>
        <p:txBody>
          <a:bodyPr>
            <a:normAutofit fontScale="90000"/>
          </a:bodyPr>
          <a:lstStyle/>
          <a:p>
            <a:r>
              <a:rPr lang="en-US" dirty="0"/>
              <a:t>Neurotrophic Keratopathy Study Group Classification</a:t>
            </a:r>
          </a:p>
        </p:txBody>
      </p:sp>
      <p:pic>
        <p:nvPicPr>
          <p:cNvPr id="5" name="Picture 4">
            <a:extLst>
              <a:ext uri="{FF2B5EF4-FFF2-40B4-BE49-F238E27FC236}">
                <a16:creationId xmlns:a16="http://schemas.microsoft.com/office/drawing/2014/main" id="{BF79D5A3-DE3D-4066-B74D-6AE652C54905}"/>
              </a:ext>
            </a:extLst>
          </p:cNvPr>
          <p:cNvPicPr>
            <a:picLocks noChangeAspect="1"/>
          </p:cNvPicPr>
          <p:nvPr/>
        </p:nvPicPr>
        <p:blipFill>
          <a:blip r:embed="rId2"/>
          <a:stretch>
            <a:fillRect/>
          </a:stretch>
        </p:blipFill>
        <p:spPr>
          <a:xfrm>
            <a:off x="4812529" y="2086781"/>
            <a:ext cx="1818729" cy="1552192"/>
          </a:xfrm>
          <a:prstGeom prst="rect">
            <a:avLst/>
          </a:prstGeom>
        </p:spPr>
      </p:pic>
      <p:pic>
        <p:nvPicPr>
          <p:cNvPr id="9" name="Picture 8">
            <a:extLst>
              <a:ext uri="{FF2B5EF4-FFF2-40B4-BE49-F238E27FC236}">
                <a16:creationId xmlns:a16="http://schemas.microsoft.com/office/drawing/2014/main" id="{72542741-4C4B-4ACB-AA10-BF9E6C3E77E4}"/>
              </a:ext>
            </a:extLst>
          </p:cNvPr>
          <p:cNvPicPr>
            <a:picLocks noChangeAspect="1"/>
          </p:cNvPicPr>
          <p:nvPr/>
        </p:nvPicPr>
        <p:blipFill>
          <a:blip r:embed="rId3"/>
          <a:stretch>
            <a:fillRect/>
          </a:stretch>
        </p:blipFill>
        <p:spPr>
          <a:xfrm>
            <a:off x="6615532" y="2086782"/>
            <a:ext cx="1899818" cy="1552192"/>
          </a:xfrm>
          <a:prstGeom prst="rect">
            <a:avLst/>
          </a:prstGeom>
        </p:spPr>
      </p:pic>
      <p:pic>
        <p:nvPicPr>
          <p:cNvPr id="11" name="Picture 10">
            <a:extLst>
              <a:ext uri="{FF2B5EF4-FFF2-40B4-BE49-F238E27FC236}">
                <a16:creationId xmlns:a16="http://schemas.microsoft.com/office/drawing/2014/main" id="{1BAAF9B4-3E7C-4578-9E04-ECC06927E809}"/>
              </a:ext>
            </a:extLst>
          </p:cNvPr>
          <p:cNvPicPr>
            <a:picLocks noChangeAspect="1"/>
          </p:cNvPicPr>
          <p:nvPr/>
        </p:nvPicPr>
        <p:blipFill>
          <a:blip r:embed="rId4"/>
          <a:stretch>
            <a:fillRect/>
          </a:stretch>
        </p:blipFill>
        <p:spPr>
          <a:xfrm>
            <a:off x="1398109" y="2086782"/>
            <a:ext cx="2556948" cy="1611118"/>
          </a:xfrm>
          <a:prstGeom prst="rect">
            <a:avLst/>
          </a:prstGeom>
        </p:spPr>
      </p:pic>
      <p:sp>
        <p:nvSpPr>
          <p:cNvPr id="12" name="TextBox 11">
            <a:extLst>
              <a:ext uri="{FF2B5EF4-FFF2-40B4-BE49-F238E27FC236}">
                <a16:creationId xmlns:a16="http://schemas.microsoft.com/office/drawing/2014/main" id="{372CFE5C-D636-4841-9397-D5EB4BE77F8A}"/>
              </a:ext>
            </a:extLst>
          </p:cNvPr>
          <p:cNvSpPr txBox="1"/>
          <p:nvPr/>
        </p:nvSpPr>
        <p:spPr>
          <a:xfrm>
            <a:off x="1374441" y="3720553"/>
            <a:ext cx="2580616" cy="461665"/>
          </a:xfrm>
          <a:prstGeom prst="rect">
            <a:avLst/>
          </a:prstGeom>
          <a:noFill/>
        </p:spPr>
        <p:txBody>
          <a:bodyPr wrap="square" rtlCol="0">
            <a:spAutoFit/>
          </a:bodyPr>
          <a:lstStyle/>
          <a:p>
            <a:r>
              <a:rPr lang="en-US" sz="800" dirty="0"/>
              <a:t>Image provided without modification from </a:t>
            </a:r>
            <a:r>
              <a:rPr lang="en-US" sz="800" dirty="0" err="1"/>
              <a:t>Wróbel-Dudzińska</a:t>
            </a:r>
            <a:r>
              <a:rPr lang="en-US" sz="800" dirty="0"/>
              <a:t> D, et al. </a:t>
            </a:r>
            <a:r>
              <a:rPr lang="en-US" sz="800" i="1" dirty="0"/>
              <a:t>J </a:t>
            </a:r>
            <a:r>
              <a:rPr lang="en-US" sz="800" i="1" dirty="0" err="1"/>
              <a:t>Ophthalmol</a:t>
            </a:r>
            <a:r>
              <a:rPr lang="en-US" sz="800" dirty="0"/>
              <a:t>. 2018;2018:3538764 under </a:t>
            </a:r>
            <a:r>
              <a:rPr lang="en-US" sz="800" dirty="0">
                <a:hlinkClick r:id="rId5"/>
              </a:rPr>
              <a:t>Creative Commons license CC BY 4.0 DEED</a:t>
            </a:r>
            <a:endParaRPr lang="en-US" sz="800" dirty="0"/>
          </a:p>
        </p:txBody>
      </p:sp>
      <p:sp>
        <p:nvSpPr>
          <p:cNvPr id="3" name="TextBox 2">
            <a:extLst>
              <a:ext uri="{FF2B5EF4-FFF2-40B4-BE49-F238E27FC236}">
                <a16:creationId xmlns:a16="http://schemas.microsoft.com/office/drawing/2014/main" id="{A3F6626C-6C12-15DE-F30A-643C2642B454}"/>
              </a:ext>
            </a:extLst>
          </p:cNvPr>
          <p:cNvSpPr txBox="1"/>
          <p:nvPr/>
        </p:nvSpPr>
        <p:spPr>
          <a:xfrm>
            <a:off x="4748400" y="3614431"/>
            <a:ext cx="3766950" cy="461665"/>
          </a:xfrm>
          <a:prstGeom prst="rect">
            <a:avLst/>
          </a:prstGeom>
          <a:noFill/>
        </p:spPr>
        <p:txBody>
          <a:bodyPr wrap="square" rtlCol="0">
            <a:spAutoFit/>
          </a:bodyPr>
          <a:lstStyle/>
          <a:p>
            <a:r>
              <a:rPr lang="en-US" sz="800" dirty="0"/>
              <a:t>Images provided with modification from </a:t>
            </a:r>
            <a:r>
              <a:rPr lang="en-US" sz="800" dirty="0" err="1"/>
              <a:t>Sheha</a:t>
            </a:r>
            <a:r>
              <a:rPr lang="en-US" sz="800" dirty="0"/>
              <a:t> H, et al. </a:t>
            </a:r>
            <a:r>
              <a:rPr lang="en-US" sz="800" i="1" dirty="0"/>
              <a:t>Clin </a:t>
            </a:r>
            <a:r>
              <a:rPr lang="en-US" sz="800" i="1" dirty="0" err="1"/>
              <a:t>Ophthalmol</a:t>
            </a:r>
            <a:r>
              <a:rPr lang="en-US" sz="800" dirty="0"/>
              <a:t>. 2019;13:1973-1980 under Creative Commons license </a:t>
            </a:r>
            <a:r>
              <a:rPr lang="en-US" sz="800" dirty="0">
                <a:hlinkClick r:id="rId6"/>
              </a:rPr>
              <a:t>CC BY-NC 3.0 DEED (Attribution-</a:t>
            </a:r>
            <a:r>
              <a:rPr lang="en-US" sz="800" dirty="0" err="1">
                <a:hlinkClick r:id="rId6"/>
              </a:rPr>
              <a:t>NonCommercial</a:t>
            </a:r>
            <a:r>
              <a:rPr lang="en-US" sz="800" dirty="0">
                <a:hlinkClick r:id="rId6"/>
              </a:rPr>
              <a:t> 3.0 </a:t>
            </a:r>
            <a:r>
              <a:rPr lang="en-US" sz="800" dirty="0" err="1">
                <a:hlinkClick r:id="rId6"/>
              </a:rPr>
              <a:t>Unported</a:t>
            </a:r>
            <a:r>
              <a:rPr lang="en-US" sz="800" dirty="0">
                <a:hlinkClick r:id="rId6"/>
              </a:rPr>
              <a:t>)</a:t>
            </a:r>
            <a:r>
              <a:rPr lang="en-US" sz="800" dirty="0"/>
              <a:t>.</a:t>
            </a:r>
          </a:p>
        </p:txBody>
      </p:sp>
    </p:spTree>
    <p:extLst>
      <p:ext uri="{BB962C8B-B14F-4D97-AF65-F5344CB8AC3E}">
        <p14:creationId xmlns:p14="http://schemas.microsoft.com/office/powerpoint/2010/main" val="2815658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5B97-07E2-41A1-B2EE-F7B9C63DE782}"/>
              </a:ext>
            </a:extLst>
          </p:cNvPr>
          <p:cNvSpPr>
            <a:spLocks noGrp="1"/>
          </p:cNvSpPr>
          <p:nvPr>
            <p:ph type="title"/>
          </p:nvPr>
        </p:nvSpPr>
        <p:spPr/>
        <p:txBody>
          <a:bodyPr/>
          <a:lstStyle/>
          <a:p>
            <a:r>
              <a:rPr lang="en-US" dirty="0"/>
              <a:t>Considerations for Referral</a:t>
            </a:r>
          </a:p>
        </p:txBody>
      </p:sp>
      <p:sp>
        <p:nvSpPr>
          <p:cNvPr id="5" name="Content Placeholder 4">
            <a:extLst>
              <a:ext uri="{FF2B5EF4-FFF2-40B4-BE49-F238E27FC236}">
                <a16:creationId xmlns:a16="http://schemas.microsoft.com/office/drawing/2014/main" id="{9F67D9C2-330C-45A7-A788-B9DC49AEE136}"/>
              </a:ext>
            </a:extLst>
          </p:cNvPr>
          <p:cNvSpPr>
            <a:spLocks noGrp="1"/>
          </p:cNvSpPr>
          <p:nvPr>
            <p:ph idx="1"/>
          </p:nvPr>
        </p:nvSpPr>
        <p:spPr/>
        <p:txBody>
          <a:bodyPr/>
          <a:lstStyle/>
          <a:p>
            <a:r>
              <a:rPr lang="en-US" dirty="0"/>
              <a:t>Essential to begin treatment as soon as possible to avoid complications and progression</a:t>
            </a:r>
          </a:p>
          <a:p>
            <a:r>
              <a:rPr lang="en-US" dirty="0"/>
              <a:t>Non-ophthalmologists should refer quickly if there is a suspicion of NK</a:t>
            </a:r>
          </a:p>
          <a:p>
            <a:pPr lvl="1"/>
            <a:r>
              <a:rPr lang="en-US" dirty="0"/>
              <a:t>Basic care such as lubricating eye drops and treating infections should be initiated</a:t>
            </a:r>
          </a:p>
          <a:p>
            <a:r>
              <a:rPr lang="en-US" dirty="0"/>
              <a:t>Ophthalmologists can diagnose and start treatment according to their comfort level and the severity of the patient’s disease</a:t>
            </a:r>
          </a:p>
          <a:p>
            <a:r>
              <a:rPr lang="en-US" dirty="0"/>
              <a:t>All others should be referred to a corneal specialist</a:t>
            </a:r>
          </a:p>
        </p:txBody>
      </p:sp>
    </p:spTree>
    <p:extLst>
      <p:ext uri="{BB962C8B-B14F-4D97-AF65-F5344CB8AC3E}">
        <p14:creationId xmlns:p14="http://schemas.microsoft.com/office/powerpoint/2010/main" val="357259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5B97-07E2-41A1-B2EE-F7B9C63DE782}"/>
              </a:ext>
            </a:extLst>
          </p:cNvPr>
          <p:cNvSpPr>
            <a:spLocks noGrp="1"/>
          </p:cNvSpPr>
          <p:nvPr>
            <p:ph type="title"/>
          </p:nvPr>
        </p:nvSpPr>
        <p:spPr>
          <a:xfrm>
            <a:off x="275665" y="0"/>
            <a:ext cx="7886700" cy="994172"/>
          </a:xfrm>
        </p:spPr>
        <p:txBody>
          <a:bodyPr/>
          <a:lstStyle/>
          <a:p>
            <a:r>
              <a:rPr lang="en-US" dirty="0"/>
              <a:t>Team Responsibilities</a:t>
            </a:r>
          </a:p>
        </p:txBody>
      </p:sp>
      <p:graphicFrame>
        <p:nvGraphicFramePr>
          <p:cNvPr id="3" name="Table 2">
            <a:extLst>
              <a:ext uri="{FF2B5EF4-FFF2-40B4-BE49-F238E27FC236}">
                <a16:creationId xmlns:a16="http://schemas.microsoft.com/office/drawing/2014/main" id="{1CEFF0B2-AA83-7AE7-DB64-B05A11D0CEC6}"/>
              </a:ext>
            </a:extLst>
          </p:cNvPr>
          <p:cNvGraphicFramePr>
            <a:graphicFrameLocks noGrp="1"/>
          </p:cNvGraphicFramePr>
          <p:nvPr>
            <p:extLst>
              <p:ext uri="{D42A27DB-BD31-4B8C-83A1-F6EECF244321}">
                <p14:modId xmlns:p14="http://schemas.microsoft.com/office/powerpoint/2010/main" val="2798137694"/>
              </p:ext>
            </p:extLst>
          </p:nvPr>
        </p:nvGraphicFramePr>
        <p:xfrm>
          <a:off x="275666" y="746485"/>
          <a:ext cx="8648880" cy="3711933"/>
        </p:xfrm>
        <a:graphic>
          <a:graphicData uri="http://schemas.openxmlformats.org/drawingml/2006/table">
            <a:tbl>
              <a:tblPr firstRow="1" bandRow="1">
                <a:tableStyleId>{5C22544A-7EE6-4342-B048-85BDC9FD1C3A}</a:tableStyleId>
              </a:tblPr>
              <a:tblGrid>
                <a:gridCol w="1729776">
                  <a:extLst>
                    <a:ext uri="{9D8B030D-6E8A-4147-A177-3AD203B41FA5}">
                      <a16:colId xmlns:a16="http://schemas.microsoft.com/office/drawing/2014/main" val="44201033"/>
                    </a:ext>
                  </a:extLst>
                </a:gridCol>
                <a:gridCol w="1729776">
                  <a:extLst>
                    <a:ext uri="{9D8B030D-6E8A-4147-A177-3AD203B41FA5}">
                      <a16:colId xmlns:a16="http://schemas.microsoft.com/office/drawing/2014/main" val="1127895176"/>
                    </a:ext>
                  </a:extLst>
                </a:gridCol>
                <a:gridCol w="1729776">
                  <a:extLst>
                    <a:ext uri="{9D8B030D-6E8A-4147-A177-3AD203B41FA5}">
                      <a16:colId xmlns:a16="http://schemas.microsoft.com/office/drawing/2014/main" val="3656324175"/>
                    </a:ext>
                  </a:extLst>
                </a:gridCol>
                <a:gridCol w="1729776">
                  <a:extLst>
                    <a:ext uri="{9D8B030D-6E8A-4147-A177-3AD203B41FA5}">
                      <a16:colId xmlns:a16="http://schemas.microsoft.com/office/drawing/2014/main" val="3704512680"/>
                    </a:ext>
                  </a:extLst>
                </a:gridCol>
                <a:gridCol w="1729776">
                  <a:extLst>
                    <a:ext uri="{9D8B030D-6E8A-4147-A177-3AD203B41FA5}">
                      <a16:colId xmlns:a16="http://schemas.microsoft.com/office/drawing/2014/main" val="2414151069"/>
                    </a:ext>
                  </a:extLst>
                </a:gridCol>
              </a:tblGrid>
              <a:tr h="995065">
                <a:tc>
                  <a:txBody>
                    <a:bodyPr/>
                    <a:lstStyle/>
                    <a:p>
                      <a:r>
                        <a:rPr lang="en-US" sz="2000" dirty="0"/>
                        <a:t>Primary care</a:t>
                      </a:r>
                    </a:p>
                  </a:txBody>
                  <a:tcPr>
                    <a:solidFill>
                      <a:srgbClr val="7C111F"/>
                    </a:solidFill>
                  </a:tcPr>
                </a:tc>
                <a:tc>
                  <a:txBody>
                    <a:bodyPr/>
                    <a:lstStyle/>
                    <a:p>
                      <a:r>
                        <a:rPr lang="en-US" sz="2000" dirty="0"/>
                        <a:t>Optometrist</a:t>
                      </a:r>
                    </a:p>
                  </a:txBody>
                  <a:tcPr>
                    <a:solidFill>
                      <a:srgbClr val="7C111F"/>
                    </a:solidFill>
                  </a:tcPr>
                </a:tc>
                <a:tc>
                  <a:txBody>
                    <a:bodyPr/>
                    <a:lstStyle/>
                    <a:p>
                      <a:r>
                        <a:rPr lang="en-US" sz="2000" dirty="0"/>
                        <a:t>General ophthalmol-ogist</a:t>
                      </a:r>
                    </a:p>
                  </a:txBody>
                  <a:tcPr>
                    <a:solidFill>
                      <a:srgbClr val="7C111F"/>
                    </a:solidFill>
                  </a:tcPr>
                </a:tc>
                <a:tc>
                  <a:txBody>
                    <a:bodyPr/>
                    <a:lstStyle/>
                    <a:p>
                      <a:r>
                        <a:rPr lang="en-US" sz="2000" dirty="0"/>
                        <a:t>Corneal specialist</a:t>
                      </a:r>
                    </a:p>
                  </a:txBody>
                  <a:tcPr>
                    <a:solidFill>
                      <a:srgbClr val="7C111F"/>
                    </a:solidFill>
                  </a:tcPr>
                </a:tc>
                <a:tc>
                  <a:txBody>
                    <a:bodyPr/>
                    <a:lstStyle/>
                    <a:p>
                      <a:r>
                        <a:rPr lang="en-US" sz="2000" dirty="0"/>
                        <a:t>Allied health professionals</a:t>
                      </a:r>
                    </a:p>
                  </a:txBody>
                  <a:tcPr>
                    <a:solidFill>
                      <a:srgbClr val="7C111F"/>
                    </a:solidFill>
                  </a:tcPr>
                </a:tc>
                <a:extLst>
                  <a:ext uri="{0D108BD9-81ED-4DB2-BD59-A6C34878D82A}">
                    <a16:rowId xmlns:a16="http://schemas.microsoft.com/office/drawing/2014/main" val="3837045487"/>
                  </a:ext>
                </a:extLst>
              </a:tr>
              <a:tr h="2706093">
                <a:tc>
                  <a:txBody>
                    <a:bodyPr/>
                    <a:lstStyle/>
                    <a:p>
                      <a:pPr marL="119063" lvl="1" indent="-119063">
                        <a:buFont typeface="Arial" panose="020B0604020202020204" pitchFamily="34" charset="0"/>
                        <a:buChar char="•"/>
                      </a:pPr>
                      <a:r>
                        <a:rPr lang="en-US" sz="1800" dirty="0"/>
                        <a:t>Recognize signs and symptoms and refer</a:t>
                      </a:r>
                    </a:p>
                    <a:p>
                      <a:pPr marL="119063" lvl="1" indent="-119063">
                        <a:buFont typeface="Arial" panose="020B0604020202020204" pitchFamily="34" charset="0"/>
                        <a:buChar char="•"/>
                      </a:pPr>
                      <a:r>
                        <a:rPr lang="en-US" sz="1800" dirty="0"/>
                        <a:t>Optimize contributing disease states</a:t>
                      </a:r>
                    </a:p>
                  </a:txBody>
                  <a:tcPr>
                    <a:solidFill>
                      <a:srgbClr val="998A79"/>
                    </a:solidFill>
                  </a:tcPr>
                </a:tc>
                <a:tc>
                  <a:txBody>
                    <a:bodyPr/>
                    <a:lstStyle/>
                    <a:p>
                      <a:pPr marL="111125" marR="0" lvl="0" indent="-1111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Recognize signs and symptoms and refer</a:t>
                      </a:r>
                    </a:p>
                  </a:txBody>
                  <a:tcPr>
                    <a:solidFill>
                      <a:srgbClr val="998A79"/>
                    </a:solidFill>
                  </a:tcPr>
                </a:tc>
                <a:tc>
                  <a:txBody>
                    <a:bodyPr/>
                    <a:lstStyle/>
                    <a:p>
                      <a:pPr marL="119063" lvl="1" indent="-119063">
                        <a:buFont typeface="Arial" panose="020B0604020202020204" pitchFamily="34" charset="0"/>
                        <a:buChar char="•"/>
                      </a:pPr>
                      <a:r>
                        <a:rPr lang="en-US" sz="1800" dirty="0"/>
                        <a:t>Recognize signs and symptoms and diagnose</a:t>
                      </a:r>
                    </a:p>
                    <a:p>
                      <a:pPr marL="119063" lvl="1" indent="-119063">
                        <a:buFont typeface="Arial" panose="020B0604020202020204" pitchFamily="34" charset="0"/>
                        <a:buChar char="•"/>
                      </a:pPr>
                      <a:r>
                        <a:rPr lang="en-US" sz="1800" dirty="0"/>
                        <a:t>Start treatment for early stages</a:t>
                      </a:r>
                    </a:p>
                    <a:p>
                      <a:pPr marL="119063" lvl="1" indent="-119063">
                        <a:buFont typeface="Arial" panose="020B0604020202020204" pitchFamily="34" charset="0"/>
                        <a:buChar char="•"/>
                      </a:pPr>
                      <a:r>
                        <a:rPr lang="en-US" sz="1800" dirty="0"/>
                        <a:t>Refer for later stages</a:t>
                      </a:r>
                    </a:p>
                  </a:txBody>
                  <a:tcPr>
                    <a:solidFill>
                      <a:srgbClr val="998A79"/>
                    </a:solidFill>
                  </a:tcPr>
                </a:tc>
                <a:tc>
                  <a:txBody>
                    <a:bodyPr/>
                    <a:lstStyle/>
                    <a:p>
                      <a:pPr marL="119063" lvl="1" indent="-119063">
                        <a:buFont typeface="Arial" panose="020B0604020202020204" pitchFamily="34" charset="0"/>
                        <a:buChar char="•"/>
                      </a:pPr>
                      <a:r>
                        <a:rPr lang="en-US" sz="1800" dirty="0"/>
                        <a:t>Confirm diagnosis</a:t>
                      </a:r>
                    </a:p>
                    <a:p>
                      <a:pPr marL="119063" lvl="1" indent="-119063">
                        <a:buFont typeface="Arial" panose="020B0604020202020204" pitchFamily="34" charset="0"/>
                        <a:buChar char="•"/>
                      </a:pPr>
                      <a:r>
                        <a:rPr lang="en-US" sz="1800" dirty="0"/>
                        <a:t>Determine the optimal treatment</a:t>
                      </a:r>
                    </a:p>
                    <a:p>
                      <a:pPr marL="119063" lvl="1" indent="-119063">
                        <a:buFont typeface="Arial" panose="020B0604020202020204" pitchFamily="34" charset="0"/>
                        <a:buChar char="•"/>
                      </a:pPr>
                      <a:r>
                        <a:rPr lang="en-US" sz="1800" dirty="0"/>
                        <a:t>Educate patient</a:t>
                      </a:r>
                    </a:p>
                    <a:p>
                      <a:pPr marL="119063" lvl="1" indent="-119063">
                        <a:buFont typeface="Arial" panose="020B0604020202020204" pitchFamily="34" charset="0"/>
                        <a:buChar char="•"/>
                      </a:pPr>
                      <a:r>
                        <a:rPr lang="en-US" sz="1800" dirty="0"/>
                        <a:t>Coordinate follow-up</a:t>
                      </a:r>
                    </a:p>
                  </a:txBody>
                  <a:tcPr>
                    <a:solidFill>
                      <a:srgbClr val="998A79"/>
                    </a:solidFill>
                  </a:tcPr>
                </a:tc>
                <a:tc>
                  <a:txBody>
                    <a:bodyPr/>
                    <a:lstStyle/>
                    <a:p>
                      <a:pPr marL="119063" lvl="1" indent="-119063">
                        <a:buFont typeface="Arial" panose="020B0604020202020204" pitchFamily="34" charset="0"/>
                        <a:buChar char="•"/>
                      </a:pPr>
                      <a:r>
                        <a:rPr lang="en-US" sz="1800" dirty="0"/>
                        <a:t>Help to recognize early signs</a:t>
                      </a:r>
                    </a:p>
                    <a:p>
                      <a:pPr marL="119063" lvl="1" indent="-119063">
                        <a:buFont typeface="Arial" panose="020B0604020202020204" pitchFamily="34" charset="0"/>
                        <a:buChar char="•"/>
                      </a:pPr>
                      <a:r>
                        <a:rPr lang="en-US" sz="1800" dirty="0"/>
                        <a:t>Assist with education, administration, compliance, and insurance coverage</a:t>
                      </a:r>
                    </a:p>
                  </a:txBody>
                  <a:tcPr>
                    <a:solidFill>
                      <a:srgbClr val="998A79"/>
                    </a:solidFill>
                  </a:tcPr>
                </a:tc>
                <a:extLst>
                  <a:ext uri="{0D108BD9-81ED-4DB2-BD59-A6C34878D82A}">
                    <a16:rowId xmlns:a16="http://schemas.microsoft.com/office/drawing/2014/main" val="1977732330"/>
                  </a:ext>
                </a:extLst>
              </a:tr>
            </a:tbl>
          </a:graphicData>
        </a:graphic>
      </p:graphicFrame>
    </p:spTree>
    <p:extLst>
      <p:ext uri="{BB962C8B-B14F-4D97-AF65-F5344CB8AC3E}">
        <p14:creationId xmlns:p14="http://schemas.microsoft.com/office/powerpoint/2010/main" val="372690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CD6D-C650-4F4C-B7D4-0317B60B63DF}"/>
              </a:ext>
            </a:extLst>
          </p:cNvPr>
          <p:cNvSpPr>
            <a:spLocks noGrp="1"/>
          </p:cNvSpPr>
          <p:nvPr>
            <p:ph type="title"/>
          </p:nvPr>
        </p:nvSpPr>
        <p:spPr/>
        <p:txBody>
          <a:bodyPr/>
          <a:lstStyle/>
          <a:p>
            <a:r>
              <a:rPr lang="en-US" dirty="0"/>
              <a:t>Treatment Considerations</a:t>
            </a:r>
          </a:p>
        </p:txBody>
      </p:sp>
      <p:sp>
        <p:nvSpPr>
          <p:cNvPr id="3" name="Content Placeholder 2">
            <a:extLst>
              <a:ext uri="{FF2B5EF4-FFF2-40B4-BE49-F238E27FC236}">
                <a16:creationId xmlns:a16="http://schemas.microsoft.com/office/drawing/2014/main" id="{1AA6027A-FCBC-48DC-B480-0B5B1AEB13DB}"/>
              </a:ext>
            </a:extLst>
          </p:cNvPr>
          <p:cNvSpPr>
            <a:spLocks noGrp="1"/>
          </p:cNvSpPr>
          <p:nvPr>
            <p:ph idx="1"/>
          </p:nvPr>
        </p:nvSpPr>
        <p:spPr/>
        <p:txBody>
          <a:bodyPr>
            <a:normAutofit fontScale="92500" lnSpcReduction="10000"/>
          </a:bodyPr>
          <a:lstStyle/>
          <a:p>
            <a:r>
              <a:rPr lang="en-US" dirty="0"/>
              <a:t>Most patients should receive basic preventative and symptomatic care, as well as active treatment in certain cases</a:t>
            </a:r>
          </a:p>
          <a:p>
            <a:r>
              <a:rPr lang="en-US" dirty="0"/>
              <a:t>Targeted/Advanced treatment should begin in NKSG stage 2 to prevent progression</a:t>
            </a:r>
            <a:r>
              <a:rPr lang="en-US" baseline="30000" dirty="0"/>
              <a:t>1</a:t>
            </a:r>
            <a:endParaRPr lang="en-US" dirty="0"/>
          </a:p>
          <a:p>
            <a:r>
              <a:rPr lang="en-US" dirty="0"/>
              <a:t>Considerations for choice of treatment</a:t>
            </a:r>
          </a:p>
          <a:p>
            <a:pPr lvl="1"/>
            <a:r>
              <a:rPr lang="en-US" dirty="0"/>
              <a:t>Patient adherence</a:t>
            </a:r>
          </a:p>
          <a:p>
            <a:pPr lvl="1"/>
            <a:r>
              <a:rPr lang="en-US" dirty="0"/>
              <a:t>Cost</a:t>
            </a:r>
          </a:p>
          <a:p>
            <a:pPr lvl="1"/>
            <a:r>
              <a:rPr lang="en-US" dirty="0"/>
              <a:t>Risk of adverse effects</a:t>
            </a:r>
          </a:p>
          <a:p>
            <a:r>
              <a:rPr lang="en-US" dirty="0"/>
              <a:t>Treatment goal</a:t>
            </a:r>
            <a:r>
              <a:rPr lang="en-US" baseline="30000" dirty="0"/>
              <a:t>2</a:t>
            </a:r>
            <a:r>
              <a:rPr lang="en-US" dirty="0"/>
              <a:t>:</a:t>
            </a:r>
          </a:p>
          <a:p>
            <a:pPr lvl="1"/>
            <a:r>
              <a:rPr lang="en-US" dirty="0"/>
              <a:t>Arrest progression and reverse NK changes that have occurred</a:t>
            </a:r>
          </a:p>
          <a:p>
            <a:pPr lvl="1"/>
            <a:r>
              <a:rPr lang="en-US" dirty="0"/>
              <a:t>Maintain comfort and optimize vision</a:t>
            </a:r>
          </a:p>
        </p:txBody>
      </p:sp>
      <p:sp>
        <p:nvSpPr>
          <p:cNvPr id="4" name="TextBox 3">
            <a:extLst>
              <a:ext uri="{FF2B5EF4-FFF2-40B4-BE49-F238E27FC236}">
                <a16:creationId xmlns:a16="http://schemas.microsoft.com/office/drawing/2014/main" id="{F4B1FBCE-A738-4AAF-80BC-CC8CC0273E98}"/>
              </a:ext>
            </a:extLst>
          </p:cNvPr>
          <p:cNvSpPr txBox="1"/>
          <p:nvPr/>
        </p:nvSpPr>
        <p:spPr>
          <a:xfrm>
            <a:off x="3175200" y="4546490"/>
            <a:ext cx="5889600" cy="400110"/>
          </a:xfrm>
          <a:prstGeom prst="rect">
            <a:avLst/>
          </a:prstGeom>
          <a:noFill/>
        </p:spPr>
        <p:txBody>
          <a:bodyPr wrap="square" rtlCol="0">
            <a:spAutoFit/>
          </a:bodyPr>
          <a:lstStyle/>
          <a:p>
            <a:pPr marL="228600" indent="-228600">
              <a:buFontTx/>
              <a:buAutoNum type="arabicPeriod"/>
            </a:pPr>
            <a:r>
              <a:rPr lang="en-US" sz="1000" dirty="0"/>
              <a:t>Neurotrophic Keratopathy Study Group. </a:t>
            </a:r>
            <a:r>
              <a:rPr lang="en-US" sz="1000" i="1" dirty="0"/>
              <a:t>Ocul Surf</a:t>
            </a:r>
            <a:r>
              <a:rPr lang="en-US" sz="1000" dirty="0"/>
              <a:t>. 2023;30:129-138.</a:t>
            </a:r>
          </a:p>
          <a:p>
            <a:pPr marL="228600" indent="-228600">
              <a:buAutoNum type="arabicPeriod"/>
            </a:pPr>
            <a:r>
              <a:rPr lang="en-US" sz="1000" dirty="0"/>
              <a:t>Dua H, et al. </a:t>
            </a:r>
            <a:r>
              <a:rPr lang="en-US" sz="1000" i="1" dirty="0"/>
              <a:t>Prog Retin Eye Res</a:t>
            </a:r>
            <a:r>
              <a:rPr lang="en-US" sz="1000" dirty="0"/>
              <a:t>. 2018;66:107-131.</a:t>
            </a:r>
          </a:p>
        </p:txBody>
      </p:sp>
    </p:spTree>
    <p:extLst>
      <p:ext uri="{BB962C8B-B14F-4D97-AF65-F5344CB8AC3E}">
        <p14:creationId xmlns:p14="http://schemas.microsoft.com/office/powerpoint/2010/main" val="121962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B902C2-7150-4133-9FB2-343DEA398351}"/>
              </a:ext>
            </a:extLst>
          </p:cNvPr>
          <p:cNvSpPr>
            <a:spLocks noGrp="1"/>
          </p:cNvSpPr>
          <p:nvPr>
            <p:ph type="title"/>
          </p:nvPr>
        </p:nvSpPr>
        <p:spPr/>
        <p:txBody>
          <a:bodyPr/>
          <a:lstStyle/>
          <a:p>
            <a:r>
              <a:rPr lang="en-US" dirty="0"/>
              <a:t>Prevention</a:t>
            </a:r>
            <a:r>
              <a:rPr lang="en-US" baseline="30000" dirty="0"/>
              <a:t>1,2</a:t>
            </a:r>
            <a:endParaRPr lang="en-US" dirty="0"/>
          </a:p>
        </p:txBody>
      </p:sp>
      <p:sp>
        <p:nvSpPr>
          <p:cNvPr id="5" name="Content Placeholder 4">
            <a:extLst>
              <a:ext uri="{FF2B5EF4-FFF2-40B4-BE49-F238E27FC236}">
                <a16:creationId xmlns:a16="http://schemas.microsoft.com/office/drawing/2014/main" id="{EBD7A637-C34A-4558-9CEE-E847475C0BBE}"/>
              </a:ext>
            </a:extLst>
          </p:cNvPr>
          <p:cNvSpPr>
            <a:spLocks noGrp="1"/>
          </p:cNvSpPr>
          <p:nvPr>
            <p:ph idx="1"/>
          </p:nvPr>
        </p:nvSpPr>
        <p:spPr/>
        <p:txBody>
          <a:bodyPr/>
          <a:lstStyle/>
          <a:p>
            <a:r>
              <a:rPr lang="en-US" dirty="0"/>
              <a:t>Discontinue</a:t>
            </a:r>
          </a:p>
          <a:p>
            <a:pPr lvl="1"/>
            <a:r>
              <a:rPr lang="en-US" dirty="0"/>
              <a:t>any eye drops that contain preservatives</a:t>
            </a:r>
          </a:p>
          <a:p>
            <a:pPr lvl="1"/>
            <a:r>
              <a:rPr lang="en-US" dirty="0"/>
              <a:t>irritating eye drops</a:t>
            </a:r>
          </a:p>
          <a:p>
            <a:pPr lvl="1"/>
            <a:r>
              <a:rPr lang="en-US" dirty="0"/>
              <a:t>medications that cause dry eyes </a:t>
            </a:r>
          </a:p>
          <a:p>
            <a:r>
              <a:rPr lang="en-US" dirty="0"/>
              <a:t>Avoid irritating cosmetics</a:t>
            </a:r>
          </a:p>
          <a:p>
            <a:r>
              <a:rPr lang="en-US" dirty="0"/>
              <a:t>Consider increasing dietary omega-3 fatty acids</a:t>
            </a:r>
          </a:p>
          <a:p>
            <a:r>
              <a:rPr lang="en-US" dirty="0"/>
              <a:t>Treat /control any underlying systemic/nervous system diseases</a:t>
            </a:r>
          </a:p>
        </p:txBody>
      </p:sp>
      <p:sp>
        <p:nvSpPr>
          <p:cNvPr id="6" name="TextBox 5">
            <a:extLst>
              <a:ext uri="{FF2B5EF4-FFF2-40B4-BE49-F238E27FC236}">
                <a16:creationId xmlns:a16="http://schemas.microsoft.com/office/drawing/2014/main" id="{2F972A10-F282-496B-BBA9-E349D2B82429}"/>
              </a:ext>
            </a:extLst>
          </p:cNvPr>
          <p:cNvSpPr txBox="1"/>
          <p:nvPr/>
        </p:nvSpPr>
        <p:spPr>
          <a:xfrm>
            <a:off x="3175200" y="4546490"/>
            <a:ext cx="5889600" cy="400110"/>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3468339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375288-5E15-4A56-9521-7152BE17A891}"/>
              </a:ext>
            </a:extLst>
          </p:cNvPr>
          <p:cNvSpPr>
            <a:spLocks noGrp="1"/>
          </p:cNvSpPr>
          <p:nvPr>
            <p:ph type="title"/>
          </p:nvPr>
        </p:nvSpPr>
        <p:spPr/>
        <p:txBody>
          <a:bodyPr/>
          <a:lstStyle/>
          <a:p>
            <a:r>
              <a:rPr lang="en-US" dirty="0"/>
              <a:t>Symptomatic Care</a:t>
            </a:r>
            <a:r>
              <a:rPr lang="en-US" baseline="30000" dirty="0"/>
              <a:t>1,2</a:t>
            </a:r>
            <a:endParaRPr lang="en-US" dirty="0"/>
          </a:p>
        </p:txBody>
      </p:sp>
      <p:sp>
        <p:nvSpPr>
          <p:cNvPr id="5" name="Content Placeholder 4">
            <a:extLst>
              <a:ext uri="{FF2B5EF4-FFF2-40B4-BE49-F238E27FC236}">
                <a16:creationId xmlns:a16="http://schemas.microsoft.com/office/drawing/2014/main" id="{A37030AD-D8D2-4802-BF5C-AC9D0654A766}"/>
              </a:ext>
            </a:extLst>
          </p:cNvPr>
          <p:cNvSpPr>
            <a:spLocks noGrp="1"/>
          </p:cNvSpPr>
          <p:nvPr>
            <p:ph idx="1"/>
          </p:nvPr>
        </p:nvSpPr>
        <p:spPr>
          <a:xfrm>
            <a:off x="628650" y="1268016"/>
            <a:ext cx="7886700" cy="3263504"/>
          </a:xfrm>
        </p:spPr>
        <p:txBody>
          <a:bodyPr>
            <a:normAutofit fontScale="92500" lnSpcReduction="10000"/>
          </a:bodyPr>
          <a:lstStyle/>
          <a:p>
            <a:r>
              <a:rPr lang="en-US" sz="2400" dirty="0"/>
              <a:t>Conventional dry eye therapy</a:t>
            </a:r>
          </a:p>
          <a:p>
            <a:pPr lvl="1"/>
            <a:r>
              <a:rPr lang="en-US" sz="2200" dirty="0"/>
              <a:t>Use preservative free preparations</a:t>
            </a:r>
          </a:p>
          <a:p>
            <a:pPr lvl="1"/>
            <a:r>
              <a:rPr lang="en-US" sz="2200" dirty="0"/>
              <a:t>Prescription dry eye therapies (cyclosporine, lifitegrast, PFHO, </a:t>
            </a:r>
            <a:r>
              <a:rPr lang="en-US" sz="2200" dirty="0" err="1"/>
              <a:t>etc</a:t>
            </a:r>
            <a:r>
              <a:rPr lang="en-US" sz="2200" dirty="0"/>
              <a:t>)</a:t>
            </a:r>
          </a:p>
          <a:p>
            <a:r>
              <a:rPr lang="en-US" sz="2400" dirty="0"/>
              <a:t>Treat active ocular infections</a:t>
            </a:r>
          </a:p>
          <a:p>
            <a:r>
              <a:rPr lang="en-US" sz="2400" dirty="0"/>
              <a:t>Treat any active ocular inflammatory process</a:t>
            </a:r>
          </a:p>
          <a:p>
            <a:r>
              <a:rPr lang="en-US" sz="2400" dirty="0"/>
              <a:t>Treat lid abnormalities</a:t>
            </a:r>
          </a:p>
          <a:p>
            <a:r>
              <a:rPr lang="en-US" sz="2400" dirty="0"/>
              <a:t>Serum eye drops</a:t>
            </a:r>
          </a:p>
          <a:p>
            <a:r>
              <a:rPr lang="en-US" sz="2400" dirty="0"/>
              <a:t>Platelet-rich plasma</a:t>
            </a:r>
          </a:p>
          <a:p>
            <a:r>
              <a:rPr lang="en-US" sz="2400" dirty="0"/>
              <a:t>Amniotic membrane transplantation</a:t>
            </a:r>
            <a:endParaRPr lang="en-US" dirty="0"/>
          </a:p>
        </p:txBody>
      </p:sp>
      <p:sp>
        <p:nvSpPr>
          <p:cNvPr id="6" name="TextBox 5">
            <a:extLst>
              <a:ext uri="{FF2B5EF4-FFF2-40B4-BE49-F238E27FC236}">
                <a16:creationId xmlns:a16="http://schemas.microsoft.com/office/drawing/2014/main" id="{C74C79F8-EBCE-4642-ACFE-58115B08221B}"/>
              </a:ext>
            </a:extLst>
          </p:cNvPr>
          <p:cNvSpPr txBox="1"/>
          <p:nvPr/>
        </p:nvSpPr>
        <p:spPr>
          <a:xfrm>
            <a:off x="3175200" y="4546490"/>
            <a:ext cx="5889600" cy="400110"/>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323949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F3FB88-3A83-49F0-9C06-99BD0DB331EA}"/>
              </a:ext>
            </a:extLst>
          </p:cNvPr>
          <p:cNvSpPr>
            <a:spLocks noGrp="1"/>
          </p:cNvSpPr>
          <p:nvPr>
            <p:ph type="title"/>
          </p:nvPr>
        </p:nvSpPr>
        <p:spPr/>
        <p:txBody>
          <a:bodyPr/>
          <a:lstStyle/>
          <a:p>
            <a:r>
              <a:rPr lang="en-US" dirty="0"/>
              <a:t>FDA-Approved Medication</a:t>
            </a:r>
          </a:p>
        </p:txBody>
      </p:sp>
      <p:sp>
        <p:nvSpPr>
          <p:cNvPr id="5" name="Content Placeholder 4">
            <a:extLst>
              <a:ext uri="{FF2B5EF4-FFF2-40B4-BE49-F238E27FC236}">
                <a16:creationId xmlns:a16="http://schemas.microsoft.com/office/drawing/2014/main" id="{671A88FA-C836-4860-94DF-4098C080CA8E}"/>
              </a:ext>
            </a:extLst>
          </p:cNvPr>
          <p:cNvSpPr>
            <a:spLocks noGrp="1"/>
          </p:cNvSpPr>
          <p:nvPr>
            <p:ph idx="1"/>
          </p:nvPr>
        </p:nvSpPr>
        <p:spPr/>
        <p:txBody>
          <a:bodyPr/>
          <a:lstStyle/>
          <a:p>
            <a:r>
              <a:rPr lang="en-US" sz="2400" dirty="0"/>
              <a:t>Cenegermin-bkbj (Oxervate)</a:t>
            </a:r>
          </a:p>
          <a:p>
            <a:pPr lvl="1"/>
            <a:r>
              <a:rPr lang="en-US" sz="2000" dirty="0"/>
              <a:t>Topical human recombinant nerve growth factor</a:t>
            </a:r>
          </a:p>
          <a:p>
            <a:pPr lvl="1"/>
            <a:r>
              <a:rPr lang="en-US" sz="2000" dirty="0"/>
              <a:t>Approved for treating NK</a:t>
            </a:r>
          </a:p>
          <a:p>
            <a:pPr lvl="1"/>
            <a:r>
              <a:rPr lang="en-US" sz="2000" dirty="0"/>
              <a:t>Studied in all 3 Mackie stages (NKSG stage 2 and above)</a:t>
            </a:r>
          </a:p>
        </p:txBody>
      </p:sp>
      <p:sp>
        <p:nvSpPr>
          <p:cNvPr id="2" name="TextBox 1">
            <a:extLst>
              <a:ext uri="{FF2B5EF4-FFF2-40B4-BE49-F238E27FC236}">
                <a16:creationId xmlns:a16="http://schemas.microsoft.com/office/drawing/2014/main" id="{5B114932-7DE3-4BB1-9706-6C17E484AFBB}"/>
              </a:ext>
            </a:extLst>
          </p:cNvPr>
          <p:cNvSpPr txBox="1"/>
          <p:nvPr/>
        </p:nvSpPr>
        <p:spPr>
          <a:xfrm>
            <a:off x="3079317" y="4532522"/>
            <a:ext cx="4888006" cy="246221"/>
          </a:xfrm>
          <a:prstGeom prst="rect">
            <a:avLst/>
          </a:prstGeom>
          <a:noFill/>
        </p:spPr>
        <p:txBody>
          <a:bodyPr wrap="square" rtlCol="0">
            <a:spAutoFit/>
          </a:bodyPr>
          <a:lstStyle/>
          <a:p>
            <a:r>
              <a:rPr lang="en-US" sz="1000" dirty="0"/>
              <a:t>Sheha H, et al. </a:t>
            </a:r>
            <a:r>
              <a:rPr lang="en-US" sz="1000" i="1" dirty="0"/>
              <a:t>Clin Ophthalmol</a:t>
            </a:r>
            <a:r>
              <a:rPr lang="en-US" sz="1000" dirty="0"/>
              <a:t>. 2019;13:1973-1980.</a:t>
            </a:r>
          </a:p>
        </p:txBody>
      </p:sp>
    </p:spTree>
    <p:extLst>
      <p:ext uri="{BB962C8B-B14F-4D97-AF65-F5344CB8AC3E}">
        <p14:creationId xmlns:p14="http://schemas.microsoft.com/office/powerpoint/2010/main" val="3173513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8D101-8D34-44C6-AA92-BD79BFB260B1}"/>
              </a:ext>
            </a:extLst>
          </p:cNvPr>
          <p:cNvSpPr>
            <a:spLocks noGrp="1"/>
          </p:cNvSpPr>
          <p:nvPr>
            <p:ph type="title"/>
          </p:nvPr>
        </p:nvSpPr>
        <p:spPr>
          <a:xfrm>
            <a:off x="87406" y="273844"/>
            <a:ext cx="7503459" cy="994172"/>
          </a:xfrm>
        </p:spPr>
        <p:txBody>
          <a:bodyPr>
            <a:normAutofit/>
          </a:bodyPr>
          <a:lstStyle/>
          <a:p>
            <a:r>
              <a:rPr lang="en-US" sz="2700" b="0" i="0" dirty="0">
                <a:solidFill>
                  <a:srgbClr val="1F1F1F"/>
                </a:solidFill>
                <a:effectLst/>
                <a:latin typeface="ElsevierGulliver"/>
              </a:rPr>
              <a:t>Cenegermin: Safety and Efficacy</a:t>
            </a:r>
            <a:endParaRPr lang="en-US" dirty="0"/>
          </a:p>
        </p:txBody>
      </p:sp>
      <p:sp>
        <p:nvSpPr>
          <p:cNvPr id="5" name="Content Placeholder 4">
            <a:extLst>
              <a:ext uri="{FF2B5EF4-FFF2-40B4-BE49-F238E27FC236}">
                <a16:creationId xmlns:a16="http://schemas.microsoft.com/office/drawing/2014/main" id="{D168A6A1-B9A5-49BB-B098-FD4F7424FFBB}"/>
              </a:ext>
            </a:extLst>
          </p:cNvPr>
          <p:cNvSpPr>
            <a:spLocks noGrp="1"/>
          </p:cNvSpPr>
          <p:nvPr>
            <p:ph idx="1"/>
          </p:nvPr>
        </p:nvSpPr>
        <p:spPr>
          <a:xfrm>
            <a:off x="628650" y="1174236"/>
            <a:ext cx="7886700" cy="3263504"/>
          </a:xfrm>
        </p:spPr>
        <p:txBody>
          <a:bodyPr>
            <a:normAutofit fontScale="92500" lnSpcReduction="20000"/>
          </a:bodyPr>
          <a:lstStyle/>
          <a:p>
            <a:r>
              <a:rPr lang="en-US" dirty="0"/>
              <a:t>48 patients with stage 2 or 3 NK</a:t>
            </a:r>
          </a:p>
          <a:p>
            <a:r>
              <a:rPr lang="en-US" dirty="0"/>
              <a:t>Randomized to:</a:t>
            </a:r>
          </a:p>
          <a:p>
            <a:pPr lvl="1"/>
            <a:r>
              <a:rPr lang="en-US" dirty="0"/>
              <a:t>Cenegermin 20mcg/mL or vehicle</a:t>
            </a:r>
          </a:p>
          <a:p>
            <a:pPr lvl="1"/>
            <a:r>
              <a:rPr lang="en-US" dirty="0"/>
              <a:t>1 drop in the affected eye 6 times/d x 8 wks</a:t>
            </a:r>
          </a:p>
          <a:p>
            <a:r>
              <a:rPr lang="en-US" dirty="0"/>
              <a:t>Primary outcome: corneal healing of the neurotrophic lesion</a:t>
            </a:r>
          </a:p>
          <a:p>
            <a:pPr lvl="1"/>
            <a:r>
              <a:rPr lang="en-US" dirty="0"/>
              <a:t>Conventional &lt;0.5 mm of fluorescein staining</a:t>
            </a:r>
          </a:p>
          <a:p>
            <a:pPr lvl="1"/>
            <a:r>
              <a:rPr lang="en-US" dirty="0"/>
              <a:t>Conservative = 0.0 mm of staining</a:t>
            </a:r>
          </a:p>
          <a:p>
            <a:r>
              <a:rPr lang="en-US" dirty="0"/>
              <a:t>Secondary endpoints</a:t>
            </a:r>
          </a:p>
          <a:p>
            <a:pPr lvl="1"/>
            <a:r>
              <a:rPr lang="en-US" dirty="0"/>
              <a:t>Corneal healing at wk 4  </a:t>
            </a:r>
          </a:p>
          <a:p>
            <a:pPr lvl="1"/>
            <a:r>
              <a:rPr lang="en-US" dirty="0"/>
              <a:t>Change in best corrected distant visual acuity (BCVD) </a:t>
            </a:r>
          </a:p>
          <a:p>
            <a:pPr lvl="1"/>
            <a:r>
              <a:rPr lang="en-US" dirty="0"/>
              <a:t>Change in corneal sensitivity </a:t>
            </a:r>
          </a:p>
          <a:p>
            <a:pPr lvl="1"/>
            <a:r>
              <a:rPr lang="en-US" dirty="0"/>
              <a:t>Percentage of patients experiencing deterioration</a:t>
            </a:r>
          </a:p>
        </p:txBody>
      </p:sp>
      <p:sp>
        <p:nvSpPr>
          <p:cNvPr id="6" name="TextBox 5">
            <a:extLst>
              <a:ext uri="{FF2B5EF4-FFF2-40B4-BE49-F238E27FC236}">
                <a16:creationId xmlns:a16="http://schemas.microsoft.com/office/drawing/2014/main" id="{F86E0862-3AE1-4D44-9039-E7291D953E36}"/>
              </a:ext>
            </a:extLst>
          </p:cNvPr>
          <p:cNvSpPr txBox="1"/>
          <p:nvPr/>
        </p:nvSpPr>
        <p:spPr>
          <a:xfrm>
            <a:off x="3006720" y="4526546"/>
            <a:ext cx="5760000" cy="246221"/>
          </a:xfrm>
          <a:prstGeom prst="rect">
            <a:avLst/>
          </a:prstGeom>
          <a:noFill/>
        </p:spPr>
        <p:txBody>
          <a:bodyPr wrap="square" rtlCol="0">
            <a:spAutoFit/>
          </a:bodyPr>
          <a:lstStyle/>
          <a:p>
            <a:r>
              <a:rPr lang="en-US" sz="1000" dirty="0"/>
              <a:t>Pflugfelder SC, et al. </a:t>
            </a:r>
            <a:r>
              <a:rPr lang="en-US" sz="1000" i="1" dirty="0"/>
              <a:t>Ophthalmology</a:t>
            </a:r>
            <a:r>
              <a:rPr lang="en-US" sz="1000" dirty="0"/>
              <a:t>. 2020;127:14-26.</a:t>
            </a:r>
          </a:p>
        </p:txBody>
      </p:sp>
    </p:spTree>
    <p:extLst>
      <p:ext uri="{BB962C8B-B14F-4D97-AF65-F5344CB8AC3E}">
        <p14:creationId xmlns:p14="http://schemas.microsoft.com/office/powerpoint/2010/main" val="4053623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8D101-8D34-44C6-AA92-BD79BFB260B1}"/>
              </a:ext>
            </a:extLst>
          </p:cNvPr>
          <p:cNvSpPr>
            <a:spLocks noGrp="1"/>
          </p:cNvSpPr>
          <p:nvPr>
            <p:ph type="title"/>
          </p:nvPr>
        </p:nvSpPr>
        <p:spPr>
          <a:xfrm>
            <a:off x="0" y="273844"/>
            <a:ext cx="7214347" cy="994172"/>
          </a:xfrm>
        </p:spPr>
        <p:txBody>
          <a:bodyPr>
            <a:normAutofit/>
          </a:bodyPr>
          <a:lstStyle/>
          <a:p>
            <a:r>
              <a:rPr lang="en-US" sz="2700" b="0" i="0" dirty="0">
                <a:solidFill>
                  <a:srgbClr val="1F1F1F"/>
                </a:solidFill>
                <a:effectLst/>
                <a:latin typeface="ElsevierGulliver"/>
              </a:rPr>
              <a:t>Cenegermin: Safety and Efficacy</a:t>
            </a:r>
            <a:r>
              <a:rPr lang="en-US" sz="1800" b="0" i="0" dirty="0">
                <a:solidFill>
                  <a:srgbClr val="1F1F1F"/>
                </a:solidFill>
                <a:effectLst/>
                <a:latin typeface="ElsevierGulliver"/>
              </a:rPr>
              <a:t> (continued)</a:t>
            </a:r>
            <a:endParaRPr lang="en-US" dirty="0"/>
          </a:p>
        </p:txBody>
      </p:sp>
      <p:sp>
        <p:nvSpPr>
          <p:cNvPr id="5" name="Content Placeholder 4">
            <a:extLst>
              <a:ext uri="{FF2B5EF4-FFF2-40B4-BE49-F238E27FC236}">
                <a16:creationId xmlns:a16="http://schemas.microsoft.com/office/drawing/2014/main" id="{D168A6A1-B9A5-49BB-B098-FD4F7424FFBB}"/>
              </a:ext>
            </a:extLst>
          </p:cNvPr>
          <p:cNvSpPr>
            <a:spLocks noGrp="1"/>
          </p:cNvSpPr>
          <p:nvPr>
            <p:ph idx="1"/>
          </p:nvPr>
        </p:nvSpPr>
        <p:spPr/>
        <p:txBody>
          <a:bodyPr>
            <a:normAutofit/>
          </a:bodyPr>
          <a:lstStyle/>
          <a:p>
            <a:pPr lvl="1"/>
            <a:endParaRPr lang="en-US" dirty="0"/>
          </a:p>
          <a:p>
            <a:pPr lvl="1"/>
            <a:endParaRPr lang="en-US" dirty="0"/>
          </a:p>
        </p:txBody>
      </p:sp>
      <p:sp>
        <p:nvSpPr>
          <p:cNvPr id="6" name="TextBox 5">
            <a:extLst>
              <a:ext uri="{FF2B5EF4-FFF2-40B4-BE49-F238E27FC236}">
                <a16:creationId xmlns:a16="http://schemas.microsoft.com/office/drawing/2014/main" id="{F86E0862-3AE1-4D44-9039-E7291D953E36}"/>
              </a:ext>
            </a:extLst>
          </p:cNvPr>
          <p:cNvSpPr txBox="1"/>
          <p:nvPr/>
        </p:nvSpPr>
        <p:spPr>
          <a:xfrm>
            <a:off x="3189600" y="4550400"/>
            <a:ext cx="5760000" cy="246221"/>
          </a:xfrm>
          <a:prstGeom prst="rect">
            <a:avLst/>
          </a:prstGeom>
          <a:noFill/>
        </p:spPr>
        <p:txBody>
          <a:bodyPr wrap="square" rtlCol="0">
            <a:spAutoFit/>
          </a:bodyPr>
          <a:lstStyle/>
          <a:p>
            <a:r>
              <a:rPr lang="en-US" sz="1000" dirty="0"/>
              <a:t>Pflugfelder SC, et al. </a:t>
            </a:r>
            <a:r>
              <a:rPr lang="en-US" sz="1000" i="1" dirty="0"/>
              <a:t>Ophthalmology</a:t>
            </a:r>
            <a:r>
              <a:rPr lang="en-US" sz="1000" dirty="0"/>
              <a:t>. 2020;127:14-26.</a:t>
            </a:r>
          </a:p>
        </p:txBody>
      </p:sp>
      <p:graphicFrame>
        <p:nvGraphicFramePr>
          <p:cNvPr id="9" name="Table 9">
            <a:extLst>
              <a:ext uri="{FF2B5EF4-FFF2-40B4-BE49-F238E27FC236}">
                <a16:creationId xmlns:a16="http://schemas.microsoft.com/office/drawing/2014/main" id="{1C2B8ABC-CE43-4ACF-A58B-01B28373740B}"/>
              </a:ext>
            </a:extLst>
          </p:cNvPr>
          <p:cNvGraphicFramePr>
            <a:graphicFrameLocks noGrp="1"/>
          </p:cNvGraphicFramePr>
          <p:nvPr>
            <p:extLst>
              <p:ext uri="{D42A27DB-BD31-4B8C-83A1-F6EECF244321}">
                <p14:modId xmlns:p14="http://schemas.microsoft.com/office/powerpoint/2010/main" val="3056212212"/>
              </p:ext>
            </p:extLst>
          </p:nvPr>
        </p:nvGraphicFramePr>
        <p:xfrm>
          <a:off x="242045" y="1244003"/>
          <a:ext cx="8393768" cy="3072120"/>
        </p:xfrm>
        <a:graphic>
          <a:graphicData uri="http://schemas.openxmlformats.org/drawingml/2006/table">
            <a:tbl>
              <a:tblPr firstRow="1" bandRow="1">
                <a:tableStyleId>{073A0DAA-6AF3-43AB-8588-CEC1D06C72B9}</a:tableStyleId>
              </a:tblPr>
              <a:tblGrid>
                <a:gridCol w="4266345">
                  <a:extLst>
                    <a:ext uri="{9D8B030D-6E8A-4147-A177-3AD203B41FA5}">
                      <a16:colId xmlns:a16="http://schemas.microsoft.com/office/drawing/2014/main" val="222124524"/>
                    </a:ext>
                  </a:extLst>
                </a:gridCol>
                <a:gridCol w="1614114">
                  <a:extLst>
                    <a:ext uri="{9D8B030D-6E8A-4147-A177-3AD203B41FA5}">
                      <a16:colId xmlns:a16="http://schemas.microsoft.com/office/drawing/2014/main" val="154200368"/>
                    </a:ext>
                  </a:extLst>
                </a:gridCol>
                <a:gridCol w="1383527">
                  <a:extLst>
                    <a:ext uri="{9D8B030D-6E8A-4147-A177-3AD203B41FA5}">
                      <a16:colId xmlns:a16="http://schemas.microsoft.com/office/drawing/2014/main" val="331510206"/>
                    </a:ext>
                  </a:extLst>
                </a:gridCol>
                <a:gridCol w="1129782">
                  <a:extLst>
                    <a:ext uri="{9D8B030D-6E8A-4147-A177-3AD203B41FA5}">
                      <a16:colId xmlns:a16="http://schemas.microsoft.com/office/drawing/2014/main" val="1574367641"/>
                    </a:ext>
                  </a:extLst>
                </a:gridCol>
              </a:tblGrid>
              <a:tr h="563486">
                <a:tc>
                  <a:txBody>
                    <a:bodyPr/>
                    <a:lstStyle/>
                    <a:p>
                      <a:r>
                        <a:rPr lang="en-US" sz="1600" dirty="0"/>
                        <a:t>Metric</a:t>
                      </a:r>
                    </a:p>
                  </a:txBody>
                  <a:tcPr>
                    <a:solidFill>
                      <a:schemeClr val="bg2">
                        <a:lumMod val="75000"/>
                      </a:schemeClr>
                    </a:solidFill>
                  </a:tcPr>
                </a:tc>
                <a:tc>
                  <a:txBody>
                    <a:bodyPr/>
                    <a:lstStyle/>
                    <a:p>
                      <a:r>
                        <a:rPr lang="en-US" sz="1600" dirty="0"/>
                        <a:t>Cenegermin</a:t>
                      </a:r>
                    </a:p>
                    <a:p>
                      <a:r>
                        <a:rPr lang="en-US" sz="1600" dirty="0"/>
                        <a:t>(N=23)</a:t>
                      </a:r>
                    </a:p>
                  </a:txBody>
                  <a:tcPr>
                    <a:solidFill>
                      <a:schemeClr val="bg2">
                        <a:lumMod val="75000"/>
                      </a:schemeClr>
                    </a:solidFill>
                  </a:tcPr>
                </a:tc>
                <a:tc>
                  <a:txBody>
                    <a:bodyPr/>
                    <a:lstStyle/>
                    <a:p>
                      <a:r>
                        <a:rPr lang="en-US" sz="1600" dirty="0"/>
                        <a:t>Vehicle</a:t>
                      </a:r>
                    </a:p>
                    <a:p>
                      <a:r>
                        <a:rPr lang="en-US" sz="1600" dirty="0"/>
                        <a:t>(N=24)</a:t>
                      </a:r>
                    </a:p>
                  </a:txBody>
                  <a:tcPr>
                    <a:solidFill>
                      <a:schemeClr val="bg2">
                        <a:lumMod val="75000"/>
                      </a:schemeClr>
                    </a:solidFill>
                  </a:tcPr>
                </a:tc>
                <a:tc>
                  <a:txBody>
                    <a:bodyPr/>
                    <a:lstStyle/>
                    <a:p>
                      <a:r>
                        <a:rPr lang="en-US" sz="1600" i="1" dirty="0"/>
                        <a:t>P </a:t>
                      </a:r>
                      <a:r>
                        <a:rPr lang="en-US" sz="1600" dirty="0"/>
                        <a:t>Value</a:t>
                      </a:r>
                    </a:p>
                  </a:txBody>
                  <a:tcPr>
                    <a:solidFill>
                      <a:schemeClr val="bg2">
                        <a:lumMod val="75000"/>
                      </a:schemeClr>
                    </a:solidFill>
                  </a:tcPr>
                </a:tc>
                <a:extLst>
                  <a:ext uri="{0D108BD9-81ED-4DB2-BD59-A6C34878D82A}">
                    <a16:rowId xmlns:a16="http://schemas.microsoft.com/office/drawing/2014/main" val="3783915102"/>
                  </a:ext>
                </a:extLst>
              </a:tr>
              <a:tr h="415500">
                <a:tc>
                  <a:txBody>
                    <a:bodyPr/>
                    <a:lstStyle/>
                    <a:p>
                      <a:r>
                        <a:rPr lang="en-US" sz="1600" b="1" dirty="0"/>
                        <a:t>Conventional staining (&lt;0.5mm)*</a:t>
                      </a:r>
                    </a:p>
                  </a:txBody>
                  <a:tcPr/>
                </a:tc>
                <a:tc>
                  <a:txBody>
                    <a:bodyPr/>
                    <a:lstStyle/>
                    <a:p>
                      <a:r>
                        <a:rPr lang="en-US" sz="1600" dirty="0"/>
                        <a:t>16 (69.6%)</a:t>
                      </a:r>
                    </a:p>
                  </a:txBody>
                  <a:tcPr/>
                </a:tc>
                <a:tc>
                  <a:txBody>
                    <a:bodyPr/>
                    <a:lstStyle/>
                    <a:p>
                      <a:r>
                        <a:rPr lang="en-US" sz="1600" dirty="0"/>
                        <a:t>7 (29.2%)</a:t>
                      </a:r>
                    </a:p>
                  </a:txBody>
                  <a:tcPr/>
                </a:tc>
                <a:tc>
                  <a:txBody>
                    <a:bodyPr/>
                    <a:lstStyle/>
                    <a:p>
                      <a:r>
                        <a:rPr lang="en-US" sz="1600" dirty="0"/>
                        <a:t>0.006</a:t>
                      </a:r>
                    </a:p>
                  </a:txBody>
                  <a:tcPr/>
                </a:tc>
                <a:extLst>
                  <a:ext uri="{0D108BD9-81ED-4DB2-BD59-A6C34878D82A}">
                    <a16:rowId xmlns:a16="http://schemas.microsoft.com/office/drawing/2014/main" val="3035208748"/>
                  </a:ext>
                </a:extLst>
              </a:tr>
              <a:tr h="415500">
                <a:tc>
                  <a:txBody>
                    <a:bodyPr/>
                    <a:lstStyle/>
                    <a:p>
                      <a:r>
                        <a:rPr lang="en-US" sz="1600" b="1" dirty="0"/>
                        <a:t>Conservative staining (0.0mm)*</a:t>
                      </a:r>
                    </a:p>
                  </a:txBody>
                  <a:tcPr/>
                </a:tc>
                <a:tc>
                  <a:txBody>
                    <a:bodyPr/>
                    <a:lstStyle/>
                    <a:p>
                      <a:r>
                        <a:rPr lang="en-US" sz="1600" dirty="0"/>
                        <a:t>15 (65.2%)</a:t>
                      </a:r>
                    </a:p>
                  </a:txBody>
                  <a:tcPr/>
                </a:tc>
                <a:tc>
                  <a:txBody>
                    <a:bodyPr/>
                    <a:lstStyle/>
                    <a:p>
                      <a:r>
                        <a:rPr lang="en-US" sz="1600" dirty="0"/>
                        <a:t>4 (16.7%)</a:t>
                      </a:r>
                    </a:p>
                  </a:txBody>
                  <a:tcPr/>
                </a:tc>
                <a:tc>
                  <a:txBody>
                    <a:bodyPr/>
                    <a:lstStyle/>
                    <a:p>
                      <a:r>
                        <a:rPr lang="en-US" sz="1600" dirty="0"/>
                        <a:t>&lt;0.001</a:t>
                      </a:r>
                    </a:p>
                  </a:txBody>
                  <a:tcPr/>
                </a:tc>
                <a:extLst>
                  <a:ext uri="{0D108BD9-81ED-4DB2-BD59-A6C34878D82A}">
                    <a16:rowId xmlns:a16="http://schemas.microsoft.com/office/drawing/2014/main" val="2662866032"/>
                  </a:ext>
                </a:extLst>
              </a:tr>
              <a:tr h="415500">
                <a:tc>
                  <a:txBody>
                    <a:bodyPr/>
                    <a:lstStyle/>
                    <a:p>
                      <a:r>
                        <a:rPr lang="en-US" sz="1600" dirty="0"/>
                        <a:t>Corneal healing at 4 wks</a:t>
                      </a:r>
                    </a:p>
                  </a:txBody>
                  <a:tcPr/>
                </a:tc>
                <a:tc>
                  <a:txBody>
                    <a:bodyPr/>
                    <a:lstStyle/>
                    <a:p>
                      <a:r>
                        <a:rPr lang="en-US" sz="1600" dirty="0"/>
                        <a:t>14 (58.3%)</a:t>
                      </a:r>
                    </a:p>
                  </a:txBody>
                  <a:tcPr/>
                </a:tc>
                <a:tc>
                  <a:txBody>
                    <a:bodyPr/>
                    <a:lstStyle/>
                    <a:p>
                      <a:r>
                        <a:rPr lang="en-US" sz="1600" dirty="0"/>
                        <a:t>3 (12.5%)</a:t>
                      </a:r>
                    </a:p>
                  </a:txBody>
                  <a:tcPr/>
                </a:tc>
                <a:tc>
                  <a:txBody>
                    <a:bodyPr/>
                    <a:lstStyle/>
                    <a:p>
                      <a:r>
                        <a:rPr lang="en-US" sz="1600" dirty="0"/>
                        <a:t>&lt;0.001</a:t>
                      </a:r>
                    </a:p>
                  </a:txBody>
                  <a:tcPr/>
                </a:tc>
                <a:extLst>
                  <a:ext uri="{0D108BD9-81ED-4DB2-BD59-A6C34878D82A}">
                    <a16:rowId xmlns:a16="http://schemas.microsoft.com/office/drawing/2014/main" val="1490430151"/>
                  </a:ext>
                </a:extLst>
              </a:tr>
              <a:tr h="415500">
                <a:tc>
                  <a:txBody>
                    <a:bodyPr/>
                    <a:lstStyle/>
                    <a:p>
                      <a:r>
                        <a:rPr lang="en-US" sz="1600" dirty="0"/>
                        <a:t>BCVD change (15-letter gain)</a:t>
                      </a:r>
                    </a:p>
                  </a:txBody>
                  <a:tcPr/>
                </a:tc>
                <a:tc>
                  <a:txBody>
                    <a:bodyPr/>
                    <a:lstStyle/>
                    <a:p>
                      <a:r>
                        <a:rPr lang="en-US" sz="1600" dirty="0"/>
                        <a:t>3 (13%)</a:t>
                      </a:r>
                    </a:p>
                  </a:txBody>
                  <a:tcPr/>
                </a:tc>
                <a:tc>
                  <a:txBody>
                    <a:bodyPr/>
                    <a:lstStyle/>
                    <a:p>
                      <a:r>
                        <a:rPr lang="en-US" sz="1600" dirty="0"/>
                        <a:t>4 (16.7%)</a:t>
                      </a:r>
                    </a:p>
                  </a:txBody>
                  <a:tcPr/>
                </a:tc>
                <a:tc>
                  <a:txBody>
                    <a:bodyPr/>
                    <a:lstStyle/>
                    <a:p>
                      <a:r>
                        <a:rPr lang="en-US" sz="1600" dirty="0"/>
                        <a:t>0.727</a:t>
                      </a:r>
                    </a:p>
                  </a:txBody>
                  <a:tcPr/>
                </a:tc>
                <a:extLst>
                  <a:ext uri="{0D108BD9-81ED-4DB2-BD59-A6C34878D82A}">
                    <a16:rowId xmlns:a16="http://schemas.microsoft.com/office/drawing/2014/main" val="3451643133"/>
                  </a:ext>
                </a:extLst>
              </a:tr>
              <a:tr h="415500">
                <a:tc>
                  <a:txBody>
                    <a:bodyPr/>
                    <a:lstStyle/>
                    <a:p>
                      <a:r>
                        <a:rPr lang="en-US" sz="1600" dirty="0"/>
                        <a:t>Corneal sensitivity change</a:t>
                      </a:r>
                    </a:p>
                  </a:txBody>
                  <a:tcPr/>
                </a:tc>
                <a:tc>
                  <a:txBody>
                    <a:bodyPr/>
                    <a:lstStyle/>
                    <a:p>
                      <a:r>
                        <a:rPr lang="en-US" sz="1600" dirty="0"/>
                        <a:t>0.81 to 2.91</a:t>
                      </a:r>
                    </a:p>
                  </a:txBody>
                  <a:tcPr/>
                </a:tc>
                <a:tc>
                  <a:txBody>
                    <a:bodyPr/>
                    <a:lstStyle/>
                    <a:p>
                      <a:r>
                        <a:rPr lang="en-US" sz="1600" dirty="0"/>
                        <a:t>0.65 to 1.83</a:t>
                      </a:r>
                    </a:p>
                  </a:txBody>
                  <a:tcPr/>
                </a:tc>
                <a:tc>
                  <a:txBody>
                    <a:bodyPr/>
                    <a:lstStyle/>
                    <a:p>
                      <a:r>
                        <a:rPr lang="en-US" sz="1600" dirty="0"/>
                        <a:t>0.207</a:t>
                      </a:r>
                    </a:p>
                  </a:txBody>
                  <a:tcPr/>
                </a:tc>
                <a:extLst>
                  <a:ext uri="{0D108BD9-81ED-4DB2-BD59-A6C34878D82A}">
                    <a16:rowId xmlns:a16="http://schemas.microsoft.com/office/drawing/2014/main" val="3843238971"/>
                  </a:ext>
                </a:extLst>
              </a:tr>
              <a:tr h="415500">
                <a:tc>
                  <a:txBody>
                    <a:bodyPr/>
                    <a:lstStyle/>
                    <a:p>
                      <a:r>
                        <a:rPr lang="en-US" sz="1600" dirty="0"/>
                        <a:t>Patients experiencing deterioration</a:t>
                      </a:r>
                    </a:p>
                  </a:txBody>
                  <a:tcPr/>
                </a:tc>
                <a:tc>
                  <a:txBody>
                    <a:bodyPr/>
                    <a:lstStyle/>
                    <a:p>
                      <a:r>
                        <a:rPr lang="en-US" sz="1600" dirty="0"/>
                        <a:t>6 (26.1%)</a:t>
                      </a:r>
                    </a:p>
                  </a:txBody>
                  <a:tcPr/>
                </a:tc>
                <a:tc>
                  <a:txBody>
                    <a:bodyPr/>
                    <a:lstStyle/>
                    <a:p>
                      <a:r>
                        <a:rPr lang="en-US" sz="1600" dirty="0"/>
                        <a:t>12 (50%)</a:t>
                      </a:r>
                    </a:p>
                  </a:txBody>
                  <a:tcPr/>
                </a:tc>
                <a:tc>
                  <a:txBody>
                    <a:bodyPr/>
                    <a:lstStyle/>
                    <a:p>
                      <a:r>
                        <a:rPr lang="en-US" sz="1600" dirty="0"/>
                        <a:t>0.092</a:t>
                      </a:r>
                    </a:p>
                  </a:txBody>
                  <a:tcPr/>
                </a:tc>
                <a:extLst>
                  <a:ext uri="{0D108BD9-81ED-4DB2-BD59-A6C34878D82A}">
                    <a16:rowId xmlns:a16="http://schemas.microsoft.com/office/drawing/2014/main" val="2903352958"/>
                  </a:ext>
                </a:extLst>
              </a:tr>
            </a:tbl>
          </a:graphicData>
        </a:graphic>
      </p:graphicFrame>
      <p:sp>
        <p:nvSpPr>
          <p:cNvPr id="10" name="TextBox 9">
            <a:extLst>
              <a:ext uri="{FF2B5EF4-FFF2-40B4-BE49-F238E27FC236}">
                <a16:creationId xmlns:a16="http://schemas.microsoft.com/office/drawing/2014/main" id="{BDE897B7-334B-4DEC-8A62-695EC643834D}"/>
              </a:ext>
            </a:extLst>
          </p:cNvPr>
          <p:cNvSpPr txBox="1"/>
          <p:nvPr/>
        </p:nvSpPr>
        <p:spPr>
          <a:xfrm>
            <a:off x="242045" y="4300491"/>
            <a:ext cx="1932455" cy="246221"/>
          </a:xfrm>
          <a:prstGeom prst="rect">
            <a:avLst/>
          </a:prstGeom>
          <a:noFill/>
        </p:spPr>
        <p:txBody>
          <a:bodyPr wrap="square" rtlCol="0">
            <a:spAutoFit/>
          </a:bodyPr>
          <a:lstStyle/>
          <a:p>
            <a:r>
              <a:rPr lang="en-US" sz="1000" dirty="0"/>
              <a:t>*Primary endpoint</a:t>
            </a:r>
          </a:p>
        </p:txBody>
      </p:sp>
    </p:spTree>
    <p:extLst>
      <p:ext uri="{BB962C8B-B14F-4D97-AF65-F5344CB8AC3E}">
        <p14:creationId xmlns:p14="http://schemas.microsoft.com/office/powerpoint/2010/main" val="247991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1EB25D-718B-48F9-8F06-7130AA9357A9}"/>
              </a:ext>
            </a:extLst>
          </p:cNvPr>
          <p:cNvSpPr>
            <a:spLocks noGrp="1"/>
          </p:cNvSpPr>
          <p:nvPr>
            <p:ph type="title"/>
          </p:nvPr>
        </p:nvSpPr>
        <p:spPr/>
        <p:txBody>
          <a:bodyPr/>
          <a:lstStyle/>
          <a:p>
            <a:r>
              <a:rPr lang="en-US" dirty="0"/>
              <a:t>Definition</a:t>
            </a:r>
            <a:endParaRPr lang="en-US" baseline="30000" dirty="0"/>
          </a:p>
        </p:txBody>
      </p:sp>
      <p:sp>
        <p:nvSpPr>
          <p:cNvPr id="5" name="Content Placeholder 4">
            <a:extLst>
              <a:ext uri="{FF2B5EF4-FFF2-40B4-BE49-F238E27FC236}">
                <a16:creationId xmlns:a16="http://schemas.microsoft.com/office/drawing/2014/main" id="{7F4DA9E5-BA47-471F-8F32-13CC672B1A91}"/>
              </a:ext>
            </a:extLst>
          </p:cNvPr>
          <p:cNvSpPr>
            <a:spLocks noGrp="1"/>
          </p:cNvSpPr>
          <p:nvPr>
            <p:ph idx="1"/>
          </p:nvPr>
        </p:nvSpPr>
        <p:spPr>
          <a:xfrm>
            <a:off x="628650" y="1229335"/>
            <a:ext cx="7886700" cy="3263504"/>
          </a:xfrm>
        </p:spPr>
        <p:txBody>
          <a:bodyPr>
            <a:normAutofit/>
          </a:bodyPr>
          <a:lstStyle/>
          <a:p>
            <a:r>
              <a:rPr lang="en-US" dirty="0"/>
              <a:t>Neurotrophic keratitis and neurotrophic keratopathy are often used interchangeably</a:t>
            </a:r>
            <a:r>
              <a:rPr lang="en-US" baseline="30000" dirty="0"/>
              <a:t>1</a:t>
            </a:r>
          </a:p>
          <a:p>
            <a:r>
              <a:rPr lang="en-US" dirty="0"/>
              <a:t>Neurotrophic keratopathy is:</a:t>
            </a:r>
          </a:p>
          <a:p>
            <a:pPr lvl="1"/>
            <a:r>
              <a:rPr lang="en-US" dirty="0"/>
              <a:t>Degenerative disease of corneal epithelium resulting from impaired corneal innervation</a:t>
            </a:r>
            <a:r>
              <a:rPr lang="en-US" baseline="30000" dirty="0"/>
              <a:t>2</a:t>
            </a:r>
          </a:p>
          <a:p>
            <a:pPr lvl="2"/>
            <a:r>
              <a:rPr lang="en-US" dirty="0"/>
              <a:t>Impairment/Loss of corneal sensory innervation is the hallmark of the disease and is responsible for epithelial defects, ulceration, and perforation</a:t>
            </a:r>
          </a:p>
          <a:p>
            <a:pPr lvl="1"/>
            <a:r>
              <a:rPr lang="en-US" dirty="0"/>
              <a:t>Dysfunction of corneal innervation that results in dysregulation of corneal and/or cellular function</a:t>
            </a:r>
            <a:r>
              <a:rPr lang="en-US" baseline="30000" dirty="0"/>
              <a:t>3</a:t>
            </a:r>
          </a:p>
          <a:p>
            <a:pPr lvl="2"/>
            <a:r>
              <a:rPr lang="en-US" dirty="0"/>
              <a:t>Characterized by loss of corneal sensation and neuronal homeostasis </a:t>
            </a:r>
            <a:r>
              <a:rPr lang="en-US" dirty="0">
                <a:sym typeface="Symbol" panose="05050102010706020507" pitchFamily="18" charset="2"/>
              </a:rPr>
              <a:t></a:t>
            </a:r>
            <a:r>
              <a:rPr lang="en-US" dirty="0"/>
              <a:t> eventual corneal epithelial breakdown and ultimately keratolysis if untreated</a:t>
            </a:r>
          </a:p>
          <a:p>
            <a:endParaRPr lang="en-US" dirty="0"/>
          </a:p>
        </p:txBody>
      </p:sp>
      <p:sp>
        <p:nvSpPr>
          <p:cNvPr id="2" name="TextBox 1">
            <a:extLst>
              <a:ext uri="{FF2B5EF4-FFF2-40B4-BE49-F238E27FC236}">
                <a16:creationId xmlns:a16="http://schemas.microsoft.com/office/drawing/2014/main" id="{9D0F454F-29B7-4F6F-BA37-7D7DF1EC7F89}"/>
              </a:ext>
            </a:extLst>
          </p:cNvPr>
          <p:cNvSpPr txBox="1"/>
          <p:nvPr/>
        </p:nvSpPr>
        <p:spPr>
          <a:xfrm>
            <a:off x="3175200" y="4454157"/>
            <a:ext cx="5889600" cy="553998"/>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AutoNum type="arabicPeriod"/>
            </a:pPr>
            <a:r>
              <a:rPr lang="en-US" sz="1000" dirty="0"/>
              <a:t>Bonini S, et al. </a:t>
            </a:r>
            <a:r>
              <a:rPr lang="en-US" sz="1000" i="1" dirty="0"/>
              <a:t>Eye</a:t>
            </a:r>
            <a:r>
              <a:rPr lang="en-US" sz="1000" dirty="0"/>
              <a:t>. 2003;17:989-995.</a:t>
            </a:r>
          </a:p>
          <a:p>
            <a:pPr marL="228600" indent="-228600">
              <a:buFontTx/>
              <a:buAutoNum type="arabicPeriod"/>
            </a:pPr>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466888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8D101-8D34-44C6-AA92-BD79BFB260B1}"/>
              </a:ext>
            </a:extLst>
          </p:cNvPr>
          <p:cNvSpPr>
            <a:spLocks noGrp="1"/>
          </p:cNvSpPr>
          <p:nvPr>
            <p:ph type="title"/>
          </p:nvPr>
        </p:nvSpPr>
        <p:spPr>
          <a:xfrm>
            <a:off x="87406" y="273844"/>
            <a:ext cx="7496735" cy="994172"/>
          </a:xfrm>
        </p:spPr>
        <p:txBody>
          <a:bodyPr>
            <a:normAutofit/>
          </a:bodyPr>
          <a:lstStyle/>
          <a:p>
            <a:r>
              <a:rPr lang="en-US" sz="2700" b="0" i="0" dirty="0">
                <a:solidFill>
                  <a:srgbClr val="1F1F1F"/>
                </a:solidFill>
                <a:effectLst/>
                <a:latin typeface="ElsevierGulliver"/>
              </a:rPr>
              <a:t>Cenegermin: Safety and Efficacy</a:t>
            </a:r>
            <a:r>
              <a:rPr lang="en-US" sz="1800" b="0" i="0" dirty="0">
                <a:solidFill>
                  <a:srgbClr val="1F1F1F"/>
                </a:solidFill>
                <a:effectLst/>
                <a:latin typeface="ElsevierGulliver"/>
              </a:rPr>
              <a:t> (continued)</a:t>
            </a:r>
            <a:endParaRPr lang="en-US" dirty="0"/>
          </a:p>
        </p:txBody>
      </p:sp>
      <p:sp>
        <p:nvSpPr>
          <p:cNvPr id="5" name="Content Placeholder 4">
            <a:extLst>
              <a:ext uri="{FF2B5EF4-FFF2-40B4-BE49-F238E27FC236}">
                <a16:creationId xmlns:a16="http://schemas.microsoft.com/office/drawing/2014/main" id="{D168A6A1-B9A5-49BB-B098-FD4F7424FFBB}"/>
              </a:ext>
            </a:extLst>
          </p:cNvPr>
          <p:cNvSpPr>
            <a:spLocks noGrp="1"/>
          </p:cNvSpPr>
          <p:nvPr>
            <p:ph idx="1"/>
          </p:nvPr>
        </p:nvSpPr>
        <p:spPr>
          <a:xfrm>
            <a:off x="628650" y="1174236"/>
            <a:ext cx="7886700" cy="3263504"/>
          </a:xfrm>
        </p:spPr>
        <p:txBody>
          <a:bodyPr>
            <a:normAutofit/>
          </a:bodyPr>
          <a:lstStyle/>
          <a:p>
            <a:r>
              <a:rPr lang="en-US" dirty="0"/>
              <a:t>Cenegermin was well tolerated during the blinded and follow-up periods</a:t>
            </a:r>
          </a:p>
          <a:p>
            <a:pPr lvl="1"/>
            <a:r>
              <a:rPr lang="en-US" dirty="0"/>
              <a:t>Eye pain: most common adverse effect</a:t>
            </a:r>
          </a:p>
          <a:p>
            <a:pPr lvl="2"/>
            <a:r>
              <a:rPr lang="en-US" dirty="0"/>
              <a:t>Cenegermin (3 patients) vs vehicle (1 patient)</a:t>
            </a:r>
          </a:p>
          <a:p>
            <a:pPr lvl="1"/>
            <a:r>
              <a:rPr lang="en-US" dirty="0"/>
              <a:t>Serious adverse effect in 7 patients; not considered related to the study treatment</a:t>
            </a:r>
          </a:p>
          <a:p>
            <a:pPr lvl="1"/>
            <a:r>
              <a:rPr lang="en-US" dirty="0"/>
              <a:t>No deaths</a:t>
            </a:r>
          </a:p>
          <a:p>
            <a:pPr lvl="1"/>
            <a:r>
              <a:rPr lang="en-US" dirty="0"/>
              <a:t>No clinically significant patterns in vital signs, ophthalmic parameters, and laboratory results</a:t>
            </a:r>
          </a:p>
        </p:txBody>
      </p:sp>
      <p:sp>
        <p:nvSpPr>
          <p:cNvPr id="6" name="TextBox 5">
            <a:extLst>
              <a:ext uri="{FF2B5EF4-FFF2-40B4-BE49-F238E27FC236}">
                <a16:creationId xmlns:a16="http://schemas.microsoft.com/office/drawing/2014/main" id="{F86E0862-3AE1-4D44-9039-E7291D953E36}"/>
              </a:ext>
            </a:extLst>
          </p:cNvPr>
          <p:cNvSpPr txBox="1"/>
          <p:nvPr/>
        </p:nvSpPr>
        <p:spPr>
          <a:xfrm>
            <a:off x="3006720" y="4494741"/>
            <a:ext cx="5760000" cy="246221"/>
          </a:xfrm>
          <a:prstGeom prst="rect">
            <a:avLst/>
          </a:prstGeom>
          <a:noFill/>
        </p:spPr>
        <p:txBody>
          <a:bodyPr wrap="square" rtlCol="0">
            <a:spAutoFit/>
          </a:bodyPr>
          <a:lstStyle/>
          <a:p>
            <a:r>
              <a:rPr lang="en-US" sz="1000" dirty="0"/>
              <a:t>Pflugfelder SC, et al. </a:t>
            </a:r>
            <a:r>
              <a:rPr lang="en-US" sz="1000" i="1" dirty="0"/>
              <a:t>Ophthalmology</a:t>
            </a:r>
            <a:r>
              <a:rPr lang="en-US" sz="1000" dirty="0"/>
              <a:t>. 2020;127:14-26.</a:t>
            </a:r>
          </a:p>
        </p:txBody>
      </p:sp>
    </p:spTree>
    <p:extLst>
      <p:ext uri="{BB962C8B-B14F-4D97-AF65-F5344CB8AC3E}">
        <p14:creationId xmlns:p14="http://schemas.microsoft.com/office/powerpoint/2010/main" val="1720923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D9118-E6F4-4F2E-ADF8-F0483B0C4344}"/>
              </a:ext>
            </a:extLst>
          </p:cNvPr>
          <p:cNvSpPr>
            <a:spLocks noGrp="1"/>
          </p:cNvSpPr>
          <p:nvPr>
            <p:ph type="title"/>
          </p:nvPr>
        </p:nvSpPr>
        <p:spPr/>
        <p:txBody>
          <a:bodyPr/>
          <a:lstStyle/>
          <a:p>
            <a:r>
              <a:rPr lang="en-US" dirty="0"/>
              <a:t>Cenegermin – Place in Therapy</a:t>
            </a:r>
          </a:p>
        </p:txBody>
      </p:sp>
      <p:sp>
        <p:nvSpPr>
          <p:cNvPr id="5" name="Content Placeholder 4">
            <a:extLst>
              <a:ext uri="{FF2B5EF4-FFF2-40B4-BE49-F238E27FC236}">
                <a16:creationId xmlns:a16="http://schemas.microsoft.com/office/drawing/2014/main" id="{141C5CB2-A9CE-493C-BD50-623E7A7B1F82}"/>
              </a:ext>
            </a:extLst>
          </p:cNvPr>
          <p:cNvSpPr>
            <a:spLocks noGrp="1"/>
          </p:cNvSpPr>
          <p:nvPr>
            <p:ph idx="1"/>
          </p:nvPr>
        </p:nvSpPr>
        <p:spPr/>
        <p:txBody>
          <a:bodyPr/>
          <a:lstStyle/>
          <a:p>
            <a:r>
              <a:rPr lang="en-US" dirty="0"/>
              <a:t>The step-ladder approach from Dua, et al, lists cenegermin as a therapy for Mackie stage 2 and 3</a:t>
            </a:r>
            <a:r>
              <a:rPr lang="en-US" baseline="30000" dirty="0"/>
              <a:t>1</a:t>
            </a:r>
          </a:p>
          <a:p>
            <a:r>
              <a:rPr lang="en-US" dirty="0"/>
              <a:t>The NK Study Group states that there is currently not enough information to specifically recommend treatments for individual etiologies</a:t>
            </a:r>
            <a:r>
              <a:rPr lang="en-US" baseline="30000" dirty="0"/>
              <a:t>2</a:t>
            </a:r>
            <a:r>
              <a:rPr lang="en-US" dirty="0"/>
              <a:t>  </a:t>
            </a:r>
          </a:p>
          <a:p>
            <a:r>
              <a:rPr lang="en-US" dirty="0"/>
              <a:t>Cenegermin is one of 2 direct modalities that address the underlying etiology of NK</a:t>
            </a:r>
            <a:r>
              <a:rPr lang="en-US" baseline="30000" dirty="0"/>
              <a:t>1,2</a:t>
            </a:r>
            <a:endParaRPr lang="en-US" dirty="0"/>
          </a:p>
          <a:p>
            <a:r>
              <a:rPr lang="en-US" dirty="0"/>
              <a:t>Cenegermin has shown positive results in NKSG stage ≥2</a:t>
            </a:r>
            <a:r>
              <a:rPr lang="en-US" baseline="30000" dirty="0"/>
              <a:t>2</a:t>
            </a:r>
            <a:endParaRPr lang="en-US" dirty="0"/>
          </a:p>
        </p:txBody>
      </p:sp>
      <p:sp>
        <p:nvSpPr>
          <p:cNvPr id="6" name="TextBox 5">
            <a:extLst>
              <a:ext uri="{FF2B5EF4-FFF2-40B4-BE49-F238E27FC236}">
                <a16:creationId xmlns:a16="http://schemas.microsoft.com/office/drawing/2014/main" id="{8EAEDEE8-E7EF-4A10-B10B-E0AED6979AF2}"/>
              </a:ext>
            </a:extLst>
          </p:cNvPr>
          <p:cNvSpPr txBox="1"/>
          <p:nvPr/>
        </p:nvSpPr>
        <p:spPr>
          <a:xfrm>
            <a:off x="3175200" y="4546490"/>
            <a:ext cx="5889600" cy="400110"/>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80724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5B97-07E2-41A1-B2EE-F7B9C63DE782}"/>
              </a:ext>
            </a:extLst>
          </p:cNvPr>
          <p:cNvSpPr>
            <a:spLocks noGrp="1"/>
          </p:cNvSpPr>
          <p:nvPr>
            <p:ph type="title"/>
          </p:nvPr>
        </p:nvSpPr>
        <p:spPr/>
        <p:txBody>
          <a:bodyPr/>
          <a:lstStyle/>
          <a:p>
            <a:r>
              <a:rPr lang="en-US" dirty="0"/>
              <a:t>Cenegermin – Cost of Therapy</a:t>
            </a:r>
          </a:p>
        </p:txBody>
      </p:sp>
      <p:sp>
        <p:nvSpPr>
          <p:cNvPr id="5" name="Content Placeholder 4">
            <a:extLst>
              <a:ext uri="{FF2B5EF4-FFF2-40B4-BE49-F238E27FC236}">
                <a16:creationId xmlns:a16="http://schemas.microsoft.com/office/drawing/2014/main" id="{9F67D9C2-330C-45A7-A788-B9DC49AEE136}"/>
              </a:ext>
            </a:extLst>
          </p:cNvPr>
          <p:cNvSpPr>
            <a:spLocks noGrp="1"/>
          </p:cNvSpPr>
          <p:nvPr>
            <p:ph idx="1"/>
          </p:nvPr>
        </p:nvSpPr>
        <p:spPr/>
        <p:txBody>
          <a:bodyPr/>
          <a:lstStyle/>
          <a:p>
            <a:r>
              <a:rPr lang="en-US" dirty="0"/>
              <a:t>Cost (8-wk treatment)</a:t>
            </a:r>
          </a:p>
          <a:p>
            <a:pPr lvl="1"/>
            <a:r>
              <a:rPr lang="en-US" dirty="0"/>
              <a:t>Retail: $131,997</a:t>
            </a:r>
            <a:r>
              <a:rPr lang="en-US" baseline="30000" dirty="0"/>
              <a:t>1</a:t>
            </a:r>
          </a:p>
          <a:p>
            <a:pPr lvl="1"/>
            <a:r>
              <a:rPr lang="en-US" dirty="0"/>
              <a:t>Medicare (2020): $5791</a:t>
            </a:r>
            <a:r>
              <a:rPr lang="en-US" baseline="30000" dirty="0"/>
              <a:t>2</a:t>
            </a:r>
          </a:p>
          <a:p>
            <a:r>
              <a:rPr lang="en-US" dirty="0"/>
              <a:t>Manufacturer has a program to assist patients to navigate insurance coverage, authorizations, and cost</a:t>
            </a:r>
            <a:r>
              <a:rPr lang="en-US" baseline="30000" dirty="0"/>
              <a:t>3</a:t>
            </a:r>
          </a:p>
          <a:p>
            <a:r>
              <a:rPr lang="en-US" dirty="0"/>
              <a:t>Medication is only available through Accredo Health Group Inc.</a:t>
            </a:r>
            <a:r>
              <a:rPr lang="en-US" baseline="30000" dirty="0"/>
              <a:t>3</a:t>
            </a:r>
          </a:p>
          <a:p>
            <a:pPr lvl="1"/>
            <a:r>
              <a:rPr lang="en-US" dirty="0"/>
              <a:t>Frozen drug is sent directly to the patient every 2 wks</a:t>
            </a:r>
          </a:p>
        </p:txBody>
      </p:sp>
      <p:sp>
        <p:nvSpPr>
          <p:cNvPr id="2" name="TextBox 1">
            <a:extLst>
              <a:ext uri="{FF2B5EF4-FFF2-40B4-BE49-F238E27FC236}">
                <a16:creationId xmlns:a16="http://schemas.microsoft.com/office/drawing/2014/main" id="{EF89707A-02FF-4CA7-AC4F-23AD134DA4D3}"/>
              </a:ext>
            </a:extLst>
          </p:cNvPr>
          <p:cNvSpPr txBox="1"/>
          <p:nvPr/>
        </p:nvSpPr>
        <p:spPr>
          <a:xfrm>
            <a:off x="3112995" y="4435614"/>
            <a:ext cx="5883088" cy="707886"/>
          </a:xfrm>
          <a:prstGeom prst="rect">
            <a:avLst/>
          </a:prstGeom>
          <a:noFill/>
        </p:spPr>
        <p:txBody>
          <a:bodyPr wrap="square" rtlCol="0">
            <a:spAutoFit/>
          </a:bodyPr>
          <a:lstStyle/>
          <a:p>
            <a:pPr marL="230188" indent="-230188"/>
            <a:r>
              <a:rPr lang="en-US" sz="1000" dirty="0"/>
              <a:t>1.	Cenegermin-bkbj. REDBOOK Online. IBM Micromedex [database online]. Truven Health Analytics/IBM Watson Health; 2024. </a:t>
            </a:r>
          </a:p>
          <a:p>
            <a:pPr marL="228600" indent="-228600">
              <a:buAutoNum type="arabicPeriod" startAt="2"/>
            </a:pPr>
            <a:r>
              <a:rPr lang="en-US" sz="1000" dirty="0"/>
              <a:t>Dai X, et al. </a:t>
            </a:r>
            <a:r>
              <a:rPr lang="en-US" sz="1000" i="1" dirty="0"/>
              <a:t>Am J Ophthalmol</a:t>
            </a:r>
            <a:r>
              <a:rPr lang="en-US" sz="1000" dirty="0"/>
              <a:t>.2023;250:12-19.</a:t>
            </a:r>
          </a:p>
          <a:p>
            <a:pPr marL="228600" indent="-228600">
              <a:buAutoNum type="arabicPeriod" startAt="2"/>
            </a:pPr>
            <a:r>
              <a:rPr lang="en-US" sz="1000" dirty="0"/>
              <a:t>https://oxervate.com/getting-and-storing-oxervate/</a:t>
            </a:r>
          </a:p>
        </p:txBody>
      </p:sp>
    </p:spTree>
    <p:extLst>
      <p:ext uri="{BB962C8B-B14F-4D97-AF65-F5344CB8AC3E}">
        <p14:creationId xmlns:p14="http://schemas.microsoft.com/office/powerpoint/2010/main" val="3010365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E492C7-7A5D-45FB-8394-9A9E601EF79F}"/>
              </a:ext>
            </a:extLst>
          </p:cNvPr>
          <p:cNvSpPr>
            <a:spLocks noGrp="1"/>
          </p:cNvSpPr>
          <p:nvPr>
            <p:ph type="title"/>
          </p:nvPr>
        </p:nvSpPr>
        <p:spPr>
          <a:xfrm>
            <a:off x="0" y="0"/>
            <a:ext cx="7886700" cy="994172"/>
          </a:xfrm>
        </p:spPr>
        <p:txBody>
          <a:bodyPr/>
          <a:lstStyle/>
          <a:p>
            <a:r>
              <a:rPr lang="en-US" dirty="0"/>
              <a:t>Cenegermin – Storage and Administration</a:t>
            </a:r>
          </a:p>
        </p:txBody>
      </p:sp>
      <p:sp>
        <p:nvSpPr>
          <p:cNvPr id="5" name="Content Placeholder 4">
            <a:extLst>
              <a:ext uri="{FF2B5EF4-FFF2-40B4-BE49-F238E27FC236}">
                <a16:creationId xmlns:a16="http://schemas.microsoft.com/office/drawing/2014/main" id="{030876B7-9AE9-4810-8298-FA9CAD2C508A}"/>
              </a:ext>
            </a:extLst>
          </p:cNvPr>
          <p:cNvSpPr>
            <a:spLocks noGrp="1"/>
          </p:cNvSpPr>
          <p:nvPr>
            <p:ph idx="1"/>
          </p:nvPr>
        </p:nvSpPr>
        <p:spPr>
          <a:xfrm>
            <a:off x="628650" y="939998"/>
            <a:ext cx="7886700" cy="3544538"/>
          </a:xfrm>
        </p:spPr>
        <p:txBody>
          <a:bodyPr>
            <a:normAutofit fontScale="85000" lnSpcReduction="20000"/>
          </a:bodyPr>
          <a:lstStyle/>
          <a:p>
            <a:pPr marL="0" indent="0">
              <a:buNone/>
            </a:pPr>
            <a:r>
              <a:rPr lang="en-US" sz="2300" u="sng" dirty="0"/>
              <a:t>Storage</a:t>
            </a:r>
          </a:p>
          <a:p>
            <a:r>
              <a:rPr lang="en-US" sz="2300" dirty="0"/>
              <a:t>Must refrigerate (36°F to 46°F) within 5h of receipt</a:t>
            </a:r>
          </a:p>
          <a:p>
            <a:pPr lvl="1"/>
            <a:r>
              <a:rPr lang="en-US" sz="2100" dirty="0"/>
              <a:t>Vials are good for 14 d refrigerated</a:t>
            </a:r>
          </a:p>
          <a:p>
            <a:pPr marL="0" indent="0">
              <a:buNone/>
            </a:pPr>
            <a:r>
              <a:rPr lang="en-US" sz="2300" u="sng" dirty="0"/>
              <a:t>Administration</a:t>
            </a:r>
          </a:p>
          <a:p>
            <a:r>
              <a:rPr lang="en-US" sz="2300" dirty="0"/>
              <a:t>Wash hands and remove contact lenses, if applicable</a:t>
            </a:r>
            <a:endParaRPr lang="en-US" sz="2000" dirty="0"/>
          </a:p>
          <a:p>
            <a:r>
              <a:rPr lang="en-US" sz="2300" dirty="0"/>
              <a:t>Remove plastic cap from the vial, peel off the backer from the vial adapter blister pack</a:t>
            </a:r>
          </a:p>
          <a:p>
            <a:r>
              <a:rPr lang="en-US" sz="2300" dirty="0"/>
              <a:t>Without removing the adapter from the blister pack, connect the vial adapter to the vial by firmly pushing it down over the top of the vial until it snaps into place.  </a:t>
            </a:r>
          </a:p>
          <a:p>
            <a:r>
              <a:rPr lang="en-US" sz="2300" dirty="0"/>
              <a:t>After the vial adapter is connected to the vial, the vial can be stored up to 77°F for 12 h</a:t>
            </a:r>
          </a:p>
        </p:txBody>
      </p:sp>
      <p:sp>
        <p:nvSpPr>
          <p:cNvPr id="2" name="TextBox 1">
            <a:extLst>
              <a:ext uri="{FF2B5EF4-FFF2-40B4-BE49-F238E27FC236}">
                <a16:creationId xmlns:a16="http://schemas.microsoft.com/office/drawing/2014/main" id="{8A5B38EA-FC9F-46CA-B725-9043A45C7AFA}"/>
              </a:ext>
            </a:extLst>
          </p:cNvPr>
          <p:cNvSpPr txBox="1"/>
          <p:nvPr/>
        </p:nvSpPr>
        <p:spPr>
          <a:xfrm>
            <a:off x="3002056" y="4484536"/>
            <a:ext cx="5513294" cy="246221"/>
          </a:xfrm>
          <a:prstGeom prst="rect">
            <a:avLst/>
          </a:prstGeom>
          <a:noFill/>
        </p:spPr>
        <p:txBody>
          <a:bodyPr wrap="square" rtlCol="0">
            <a:spAutoFit/>
          </a:bodyPr>
          <a:lstStyle/>
          <a:p>
            <a:r>
              <a:rPr lang="en-US" sz="1000" dirty="0"/>
              <a:t>Oxervate. Package insert. Dompé U.S. Inc; 2023.</a:t>
            </a:r>
          </a:p>
        </p:txBody>
      </p:sp>
    </p:spTree>
    <p:extLst>
      <p:ext uri="{BB962C8B-B14F-4D97-AF65-F5344CB8AC3E}">
        <p14:creationId xmlns:p14="http://schemas.microsoft.com/office/powerpoint/2010/main" val="597344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E492C7-7A5D-45FB-8394-9A9E601EF79F}"/>
              </a:ext>
            </a:extLst>
          </p:cNvPr>
          <p:cNvSpPr>
            <a:spLocks noGrp="1"/>
          </p:cNvSpPr>
          <p:nvPr>
            <p:ph type="title"/>
          </p:nvPr>
        </p:nvSpPr>
        <p:spPr>
          <a:xfrm>
            <a:off x="0" y="0"/>
            <a:ext cx="8462356" cy="994172"/>
          </a:xfrm>
        </p:spPr>
        <p:txBody>
          <a:bodyPr/>
          <a:lstStyle/>
          <a:p>
            <a:r>
              <a:rPr lang="en-US" dirty="0"/>
              <a:t>Cenegermin – Storage and Administration</a:t>
            </a:r>
            <a:r>
              <a:rPr lang="en-US" sz="1800" dirty="0"/>
              <a:t> (continued)</a:t>
            </a:r>
            <a:endParaRPr lang="en-US" dirty="0"/>
          </a:p>
        </p:txBody>
      </p:sp>
      <p:sp>
        <p:nvSpPr>
          <p:cNvPr id="5" name="Content Placeholder 4">
            <a:extLst>
              <a:ext uri="{FF2B5EF4-FFF2-40B4-BE49-F238E27FC236}">
                <a16:creationId xmlns:a16="http://schemas.microsoft.com/office/drawing/2014/main" id="{030876B7-9AE9-4810-8298-FA9CAD2C508A}"/>
              </a:ext>
            </a:extLst>
          </p:cNvPr>
          <p:cNvSpPr>
            <a:spLocks noGrp="1"/>
          </p:cNvSpPr>
          <p:nvPr>
            <p:ph idx="1"/>
          </p:nvPr>
        </p:nvSpPr>
        <p:spPr>
          <a:xfrm>
            <a:off x="463050" y="939998"/>
            <a:ext cx="7886700" cy="3510978"/>
          </a:xfrm>
        </p:spPr>
        <p:txBody>
          <a:bodyPr>
            <a:normAutofit/>
          </a:bodyPr>
          <a:lstStyle/>
          <a:p>
            <a:r>
              <a:rPr lang="en-US" dirty="0"/>
              <a:t>Remove a pipette from its protective packaging and screw into the connector part of the adapter</a:t>
            </a:r>
          </a:p>
          <a:p>
            <a:r>
              <a:rPr lang="en-US" dirty="0"/>
              <a:t>Make sure the pipette plunger is pushed all the way down</a:t>
            </a:r>
          </a:p>
          <a:p>
            <a:r>
              <a:rPr lang="en-US" dirty="0"/>
              <a:t>Turn the vial upside down and gently pull the plunger until it stops</a:t>
            </a:r>
          </a:p>
          <a:p>
            <a:r>
              <a:rPr lang="en-US" dirty="0"/>
              <a:t>If air-bubbles are visible, push the plunger back in and gently pull it out again until it stops</a:t>
            </a:r>
          </a:p>
          <a:p>
            <a:r>
              <a:rPr lang="en-US" dirty="0"/>
              <a:t>Unscrew the pipette from the vial connector and pull it straight up to remove it</a:t>
            </a:r>
          </a:p>
        </p:txBody>
      </p:sp>
      <p:sp>
        <p:nvSpPr>
          <p:cNvPr id="6" name="TextBox 5">
            <a:extLst>
              <a:ext uri="{FF2B5EF4-FFF2-40B4-BE49-F238E27FC236}">
                <a16:creationId xmlns:a16="http://schemas.microsoft.com/office/drawing/2014/main" id="{5ABECDAD-31A8-4EF9-BFE2-515746A0ACBE}"/>
              </a:ext>
            </a:extLst>
          </p:cNvPr>
          <p:cNvSpPr txBox="1"/>
          <p:nvPr/>
        </p:nvSpPr>
        <p:spPr>
          <a:xfrm>
            <a:off x="3039502" y="4538966"/>
            <a:ext cx="5513294" cy="246221"/>
          </a:xfrm>
          <a:prstGeom prst="rect">
            <a:avLst/>
          </a:prstGeom>
          <a:noFill/>
        </p:spPr>
        <p:txBody>
          <a:bodyPr wrap="square" rtlCol="0">
            <a:spAutoFit/>
          </a:bodyPr>
          <a:lstStyle/>
          <a:p>
            <a:r>
              <a:rPr lang="en-US" sz="1000" dirty="0"/>
              <a:t>Oxervate. Package insert. Dompé U.S. Inc; 2023.</a:t>
            </a:r>
          </a:p>
        </p:txBody>
      </p:sp>
    </p:spTree>
    <p:extLst>
      <p:ext uri="{BB962C8B-B14F-4D97-AF65-F5344CB8AC3E}">
        <p14:creationId xmlns:p14="http://schemas.microsoft.com/office/powerpoint/2010/main" val="3895142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E492C7-7A5D-45FB-8394-9A9E601EF79F}"/>
              </a:ext>
            </a:extLst>
          </p:cNvPr>
          <p:cNvSpPr>
            <a:spLocks noGrp="1"/>
          </p:cNvSpPr>
          <p:nvPr>
            <p:ph type="title"/>
          </p:nvPr>
        </p:nvSpPr>
        <p:spPr>
          <a:xfrm>
            <a:off x="0" y="0"/>
            <a:ext cx="8349750" cy="994172"/>
          </a:xfrm>
        </p:spPr>
        <p:txBody>
          <a:bodyPr/>
          <a:lstStyle/>
          <a:p>
            <a:r>
              <a:rPr lang="en-US" dirty="0"/>
              <a:t>Cenegermin – Storage and Administration</a:t>
            </a:r>
            <a:r>
              <a:rPr lang="en-US" sz="1800" dirty="0"/>
              <a:t> (continued)</a:t>
            </a:r>
            <a:endParaRPr lang="en-US" dirty="0"/>
          </a:p>
        </p:txBody>
      </p:sp>
      <p:sp>
        <p:nvSpPr>
          <p:cNvPr id="5" name="Content Placeholder 4">
            <a:extLst>
              <a:ext uri="{FF2B5EF4-FFF2-40B4-BE49-F238E27FC236}">
                <a16:creationId xmlns:a16="http://schemas.microsoft.com/office/drawing/2014/main" id="{030876B7-9AE9-4810-8298-FA9CAD2C508A}"/>
              </a:ext>
            </a:extLst>
          </p:cNvPr>
          <p:cNvSpPr>
            <a:spLocks noGrp="1"/>
          </p:cNvSpPr>
          <p:nvPr>
            <p:ph idx="1"/>
          </p:nvPr>
        </p:nvSpPr>
        <p:spPr>
          <a:xfrm>
            <a:off x="463050" y="939998"/>
            <a:ext cx="7886700" cy="3544596"/>
          </a:xfrm>
        </p:spPr>
        <p:txBody>
          <a:bodyPr>
            <a:normAutofit fontScale="92500" lnSpcReduction="20000"/>
          </a:bodyPr>
          <a:lstStyle/>
          <a:p>
            <a:r>
              <a:rPr lang="en-US" dirty="0"/>
              <a:t>Pull down lower eyelid and gently push the plunger down until at least a drop is released onto the eye</a:t>
            </a:r>
          </a:p>
          <a:p>
            <a:r>
              <a:rPr lang="en-US" dirty="0"/>
              <a:t>Be careful to not touch the pipette to the eye</a:t>
            </a:r>
          </a:p>
          <a:p>
            <a:r>
              <a:rPr lang="en-US" dirty="0"/>
              <a:t>With the head still tilted back, blink a few times to make sure the medicine covers the surface of the eye</a:t>
            </a:r>
          </a:p>
          <a:p>
            <a:r>
              <a:rPr lang="en-US" dirty="0"/>
              <a:t>Throw away the used pipette</a:t>
            </a:r>
          </a:p>
          <a:p>
            <a:r>
              <a:rPr lang="en-US" dirty="0"/>
              <a:t>If wearing contacts, wait 15 min before reinserting the contact lenses</a:t>
            </a:r>
          </a:p>
          <a:p>
            <a:r>
              <a:rPr lang="en-US" dirty="0"/>
              <a:t>Administer 15 min prior to using any eye ointment, gel, or other eye drops</a:t>
            </a:r>
          </a:p>
          <a:p>
            <a:r>
              <a:rPr lang="en-US" dirty="0"/>
              <a:t>After 2 h, prepare a new pipette with the same vial</a:t>
            </a:r>
          </a:p>
          <a:p>
            <a:r>
              <a:rPr lang="en-US" dirty="0"/>
              <a:t>Continue using the same vial throughout the day.  Throw the vial away at the end of the day – even if there is still some solution left in the vial</a:t>
            </a:r>
          </a:p>
          <a:p>
            <a:r>
              <a:rPr lang="en-US" dirty="0"/>
              <a:t>Dose is 1 drop to the affected eye every 2 h for 6 doses/d for 8 wks</a:t>
            </a:r>
          </a:p>
        </p:txBody>
      </p:sp>
      <p:sp>
        <p:nvSpPr>
          <p:cNvPr id="6" name="TextBox 5">
            <a:extLst>
              <a:ext uri="{FF2B5EF4-FFF2-40B4-BE49-F238E27FC236}">
                <a16:creationId xmlns:a16="http://schemas.microsoft.com/office/drawing/2014/main" id="{D263B400-4A12-4B51-956D-2D09088638A1}"/>
              </a:ext>
            </a:extLst>
          </p:cNvPr>
          <p:cNvSpPr txBox="1"/>
          <p:nvPr/>
        </p:nvSpPr>
        <p:spPr>
          <a:xfrm>
            <a:off x="3023600" y="4484594"/>
            <a:ext cx="5513294" cy="246221"/>
          </a:xfrm>
          <a:prstGeom prst="rect">
            <a:avLst/>
          </a:prstGeom>
          <a:noFill/>
        </p:spPr>
        <p:txBody>
          <a:bodyPr wrap="square" rtlCol="0">
            <a:spAutoFit/>
          </a:bodyPr>
          <a:lstStyle/>
          <a:p>
            <a:r>
              <a:rPr lang="en-US" sz="1000" dirty="0"/>
              <a:t>Oxervate. Package insert. Dompé U.S. Inc; 2023.</a:t>
            </a:r>
          </a:p>
        </p:txBody>
      </p:sp>
    </p:spTree>
    <p:extLst>
      <p:ext uri="{BB962C8B-B14F-4D97-AF65-F5344CB8AC3E}">
        <p14:creationId xmlns:p14="http://schemas.microsoft.com/office/powerpoint/2010/main" val="3029844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74ED-2F5D-2A00-74BD-DE2C44655A04}"/>
              </a:ext>
            </a:extLst>
          </p:cNvPr>
          <p:cNvSpPr>
            <a:spLocks noGrp="1"/>
          </p:cNvSpPr>
          <p:nvPr>
            <p:ph type="title"/>
          </p:nvPr>
        </p:nvSpPr>
        <p:spPr/>
        <p:txBody>
          <a:bodyPr/>
          <a:lstStyle/>
          <a:p>
            <a:r>
              <a:rPr lang="en-US" dirty="0"/>
              <a:t>Cenegermin – Storage and Administration</a:t>
            </a:r>
          </a:p>
        </p:txBody>
      </p:sp>
      <p:sp>
        <p:nvSpPr>
          <p:cNvPr id="3" name="Content Placeholder 2">
            <a:extLst>
              <a:ext uri="{FF2B5EF4-FFF2-40B4-BE49-F238E27FC236}">
                <a16:creationId xmlns:a16="http://schemas.microsoft.com/office/drawing/2014/main" id="{99AD85EC-4E0A-BF56-3DB3-54AEDFC3F251}"/>
              </a:ext>
            </a:extLst>
          </p:cNvPr>
          <p:cNvSpPr>
            <a:spLocks noGrp="1"/>
          </p:cNvSpPr>
          <p:nvPr>
            <p:ph idx="1"/>
          </p:nvPr>
        </p:nvSpPr>
        <p:spPr/>
        <p:txBody>
          <a:bodyPr/>
          <a:lstStyle/>
          <a:p>
            <a:r>
              <a:rPr lang="en-US" dirty="0"/>
              <a:t>For further information:</a:t>
            </a:r>
          </a:p>
          <a:p>
            <a:pPr lvl="1"/>
            <a:r>
              <a:rPr lang="en-US" dirty="0">
                <a:hlinkClick r:id="rId2"/>
              </a:rPr>
              <a:t>https://Oxervate.com</a:t>
            </a:r>
            <a:endParaRPr lang="en-US" dirty="0"/>
          </a:p>
        </p:txBody>
      </p:sp>
    </p:spTree>
    <p:extLst>
      <p:ext uri="{BB962C8B-B14F-4D97-AF65-F5344CB8AC3E}">
        <p14:creationId xmlns:p14="http://schemas.microsoft.com/office/powerpoint/2010/main" val="3290470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59FD-030B-4730-985B-1FEFEF41DD5F}"/>
              </a:ext>
            </a:extLst>
          </p:cNvPr>
          <p:cNvSpPr>
            <a:spLocks noGrp="1"/>
          </p:cNvSpPr>
          <p:nvPr>
            <p:ph type="title"/>
          </p:nvPr>
        </p:nvSpPr>
        <p:spPr/>
        <p:txBody>
          <a:bodyPr/>
          <a:lstStyle/>
          <a:p>
            <a:r>
              <a:rPr lang="en-US" dirty="0"/>
              <a:t>Corneal Neurotization</a:t>
            </a:r>
            <a:r>
              <a:rPr lang="en-US" baseline="30000" dirty="0"/>
              <a:t>1,2</a:t>
            </a:r>
            <a:endParaRPr lang="en-US" dirty="0"/>
          </a:p>
        </p:txBody>
      </p:sp>
      <p:sp>
        <p:nvSpPr>
          <p:cNvPr id="3" name="Content Placeholder 2">
            <a:extLst>
              <a:ext uri="{FF2B5EF4-FFF2-40B4-BE49-F238E27FC236}">
                <a16:creationId xmlns:a16="http://schemas.microsoft.com/office/drawing/2014/main" id="{89307323-02FF-4CE2-AFF9-BB7268B14E8E}"/>
              </a:ext>
            </a:extLst>
          </p:cNvPr>
          <p:cNvSpPr>
            <a:spLocks noGrp="1"/>
          </p:cNvSpPr>
          <p:nvPr>
            <p:ph idx="1"/>
          </p:nvPr>
        </p:nvSpPr>
        <p:spPr/>
        <p:txBody>
          <a:bodyPr/>
          <a:lstStyle/>
          <a:p>
            <a:r>
              <a:rPr lang="en-US" dirty="0"/>
              <a:t>Complex surgery to innervate the cornea by rerouting or relocating a healthy sensory nerve</a:t>
            </a:r>
          </a:p>
          <a:p>
            <a:r>
              <a:rPr lang="en-US" dirty="0"/>
              <a:t>Sensation recovery may take 3-6 months and nerve regeneration may take 6-12 months</a:t>
            </a:r>
          </a:p>
          <a:p>
            <a:r>
              <a:rPr lang="en-US" dirty="0"/>
              <a:t>A meta-analysis of 54 eyes that underwent corneal neurotization showed improvement in visual acuity and corneal sensation.  Corneal scarring occurred in 32% of patients</a:t>
            </a:r>
            <a:r>
              <a:rPr lang="en-US" baseline="30000" dirty="0"/>
              <a:t>3</a:t>
            </a:r>
            <a:r>
              <a:rPr lang="en-US" dirty="0"/>
              <a:t>  </a:t>
            </a:r>
          </a:p>
          <a:p>
            <a:endParaRPr lang="en-US" dirty="0"/>
          </a:p>
        </p:txBody>
      </p:sp>
      <p:sp>
        <p:nvSpPr>
          <p:cNvPr id="4" name="TextBox 3">
            <a:extLst>
              <a:ext uri="{FF2B5EF4-FFF2-40B4-BE49-F238E27FC236}">
                <a16:creationId xmlns:a16="http://schemas.microsoft.com/office/drawing/2014/main" id="{FC2FCBDC-978C-4CEF-AA70-B211546682DF}"/>
              </a:ext>
            </a:extLst>
          </p:cNvPr>
          <p:cNvSpPr txBox="1"/>
          <p:nvPr/>
        </p:nvSpPr>
        <p:spPr>
          <a:xfrm>
            <a:off x="3168000" y="4454157"/>
            <a:ext cx="5889600" cy="553998"/>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a:p>
            <a:pPr marL="228600" indent="-228600">
              <a:buFontTx/>
              <a:buAutoNum type="arabicPeriod"/>
            </a:pPr>
            <a:r>
              <a:rPr lang="en-US" sz="1000" dirty="0"/>
              <a:t>Park J, et al. </a:t>
            </a:r>
            <a:r>
              <a:rPr lang="en-US" sz="1000" b="0" i="1" dirty="0">
                <a:solidFill>
                  <a:srgbClr val="212121"/>
                </a:solidFill>
                <a:effectLst/>
              </a:rPr>
              <a:t>Ophthalmic Plast Reconstr Surg</a:t>
            </a:r>
            <a:r>
              <a:rPr lang="en-US" sz="1000" b="0" i="0" dirty="0">
                <a:solidFill>
                  <a:srgbClr val="212121"/>
                </a:solidFill>
                <a:effectLst/>
              </a:rPr>
              <a:t>. 2020;36(5):431-437.</a:t>
            </a:r>
            <a:endParaRPr lang="en-US" sz="1000" dirty="0"/>
          </a:p>
        </p:txBody>
      </p:sp>
    </p:spTree>
    <p:extLst>
      <p:ext uri="{BB962C8B-B14F-4D97-AF65-F5344CB8AC3E}">
        <p14:creationId xmlns:p14="http://schemas.microsoft.com/office/powerpoint/2010/main" val="2148603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EE491-B21A-477D-99D8-64C43FA56CC6}"/>
              </a:ext>
            </a:extLst>
          </p:cNvPr>
          <p:cNvSpPr>
            <a:spLocks noGrp="1"/>
          </p:cNvSpPr>
          <p:nvPr>
            <p:ph type="title"/>
          </p:nvPr>
        </p:nvSpPr>
        <p:spPr/>
        <p:txBody>
          <a:bodyPr/>
          <a:lstStyle/>
          <a:p>
            <a:r>
              <a:rPr lang="en-US" dirty="0"/>
              <a:t>Other Therapies</a:t>
            </a:r>
            <a:r>
              <a:rPr lang="en-US" baseline="30000" dirty="0"/>
              <a:t>1,2</a:t>
            </a:r>
            <a:endParaRPr lang="en-US" dirty="0"/>
          </a:p>
        </p:txBody>
      </p:sp>
      <p:sp>
        <p:nvSpPr>
          <p:cNvPr id="5" name="Content Placeholder 4">
            <a:extLst>
              <a:ext uri="{FF2B5EF4-FFF2-40B4-BE49-F238E27FC236}">
                <a16:creationId xmlns:a16="http://schemas.microsoft.com/office/drawing/2014/main" id="{E845E4C5-E3FC-4D0F-9D85-8D8ABF651351}"/>
              </a:ext>
            </a:extLst>
          </p:cNvPr>
          <p:cNvSpPr>
            <a:spLocks noGrp="1"/>
          </p:cNvSpPr>
          <p:nvPr>
            <p:ph idx="1"/>
          </p:nvPr>
        </p:nvSpPr>
        <p:spPr/>
        <p:txBody>
          <a:bodyPr/>
          <a:lstStyle/>
          <a:p>
            <a:r>
              <a:rPr lang="en-US" dirty="0"/>
              <a:t>Tarsorrhaphy</a:t>
            </a:r>
          </a:p>
          <a:p>
            <a:r>
              <a:rPr lang="en-US" dirty="0"/>
              <a:t>Punctual occlusion</a:t>
            </a:r>
          </a:p>
          <a:p>
            <a:r>
              <a:rPr lang="en-US" dirty="0"/>
              <a:t>Therapeutic contact lenses</a:t>
            </a:r>
          </a:p>
          <a:p>
            <a:r>
              <a:rPr lang="en-US" dirty="0"/>
              <a:t>Conjunctival flap</a:t>
            </a:r>
          </a:p>
          <a:p>
            <a:endParaRPr lang="en-US" dirty="0"/>
          </a:p>
        </p:txBody>
      </p:sp>
      <p:sp>
        <p:nvSpPr>
          <p:cNvPr id="6" name="TextBox 5">
            <a:extLst>
              <a:ext uri="{FF2B5EF4-FFF2-40B4-BE49-F238E27FC236}">
                <a16:creationId xmlns:a16="http://schemas.microsoft.com/office/drawing/2014/main" id="{460A5A5C-26BB-453F-BC1F-0AAA26E3F19B}"/>
              </a:ext>
            </a:extLst>
          </p:cNvPr>
          <p:cNvSpPr txBox="1"/>
          <p:nvPr/>
        </p:nvSpPr>
        <p:spPr>
          <a:xfrm>
            <a:off x="3175200" y="4546490"/>
            <a:ext cx="5889600" cy="400110"/>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218163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BD89E4-8D75-45B6-85AD-13531970BFE0}"/>
              </a:ext>
            </a:extLst>
          </p:cNvPr>
          <p:cNvSpPr>
            <a:spLocks noGrp="1"/>
          </p:cNvSpPr>
          <p:nvPr>
            <p:ph type="title"/>
          </p:nvPr>
        </p:nvSpPr>
        <p:spPr/>
        <p:txBody>
          <a:bodyPr/>
          <a:lstStyle/>
          <a:p>
            <a:r>
              <a:rPr lang="en-US" dirty="0"/>
              <a:t>Therapies Under Investigation</a:t>
            </a:r>
          </a:p>
        </p:txBody>
      </p:sp>
      <p:sp>
        <p:nvSpPr>
          <p:cNvPr id="5" name="Content Placeholder 4">
            <a:extLst>
              <a:ext uri="{FF2B5EF4-FFF2-40B4-BE49-F238E27FC236}">
                <a16:creationId xmlns:a16="http://schemas.microsoft.com/office/drawing/2014/main" id="{DDCF7AF5-4DCA-4FAC-B42A-56D83203420E}"/>
              </a:ext>
            </a:extLst>
          </p:cNvPr>
          <p:cNvSpPr>
            <a:spLocks noGrp="1"/>
          </p:cNvSpPr>
          <p:nvPr>
            <p:ph idx="1"/>
          </p:nvPr>
        </p:nvSpPr>
        <p:spPr/>
        <p:txBody>
          <a:bodyPr/>
          <a:lstStyle/>
          <a:p>
            <a:r>
              <a:rPr lang="en-US" dirty="0"/>
              <a:t>ReGeneraTing Agents (RGTA)</a:t>
            </a:r>
          </a:p>
          <a:p>
            <a:pPr lvl="1"/>
            <a:r>
              <a:rPr lang="en-US" dirty="0"/>
              <a:t>Large polymers replace broken heparan-sulfate molecules and create a cellular environment favorable to healing</a:t>
            </a:r>
          </a:p>
          <a:p>
            <a:pPr lvl="1"/>
            <a:r>
              <a:rPr lang="en-US" dirty="0"/>
              <a:t>Larger studies are needed to confirm efficacy</a:t>
            </a:r>
          </a:p>
          <a:p>
            <a:r>
              <a:rPr lang="en-US" dirty="0"/>
              <a:t>Topical insulin</a:t>
            </a:r>
          </a:p>
          <a:p>
            <a:r>
              <a:rPr lang="en-US" dirty="0"/>
              <a:t>Topical thymosin </a:t>
            </a:r>
            <a:r>
              <a:rPr lang="el-GR" dirty="0"/>
              <a:t>β</a:t>
            </a:r>
            <a:r>
              <a:rPr lang="en-US" dirty="0"/>
              <a:t>4</a:t>
            </a:r>
          </a:p>
          <a:p>
            <a:r>
              <a:rPr lang="en-US" dirty="0"/>
              <a:t>Oral nicergoline</a:t>
            </a:r>
          </a:p>
          <a:p>
            <a:r>
              <a:rPr lang="en-US" dirty="0"/>
              <a:t>Substance P-derived peptide with insulin-like growth factor 1</a:t>
            </a:r>
          </a:p>
          <a:p>
            <a:pPr lvl="1"/>
            <a:endParaRPr lang="en-US" dirty="0"/>
          </a:p>
        </p:txBody>
      </p:sp>
      <p:sp>
        <p:nvSpPr>
          <p:cNvPr id="6" name="TextBox 5">
            <a:extLst>
              <a:ext uri="{FF2B5EF4-FFF2-40B4-BE49-F238E27FC236}">
                <a16:creationId xmlns:a16="http://schemas.microsoft.com/office/drawing/2014/main" id="{40F61015-02ED-4431-A1E8-482E5600CF53}"/>
              </a:ext>
            </a:extLst>
          </p:cNvPr>
          <p:cNvSpPr txBox="1"/>
          <p:nvPr/>
        </p:nvSpPr>
        <p:spPr>
          <a:xfrm>
            <a:off x="3101071" y="4516620"/>
            <a:ext cx="5493600" cy="246221"/>
          </a:xfrm>
          <a:prstGeom prst="rect">
            <a:avLst/>
          </a:prstGeom>
          <a:noFill/>
        </p:spPr>
        <p:txBody>
          <a:bodyPr wrap="square" rtlCol="0">
            <a:spAutoFit/>
          </a:bodyPr>
          <a:lstStyle/>
          <a:p>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408401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60F3-7D0B-4B50-8444-82618D763F6D}"/>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F6417FC6-FAD8-42BA-A468-3186AF5C1943}"/>
              </a:ext>
            </a:extLst>
          </p:cNvPr>
          <p:cNvSpPr>
            <a:spLocks noGrp="1"/>
          </p:cNvSpPr>
          <p:nvPr>
            <p:ph idx="1"/>
          </p:nvPr>
        </p:nvSpPr>
        <p:spPr/>
        <p:txBody>
          <a:bodyPr/>
          <a:lstStyle/>
          <a:p>
            <a:r>
              <a:rPr lang="en-US" dirty="0"/>
              <a:t>Classified as a rare or orphan disease </a:t>
            </a:r>
          </a:p>
          <a:p>
            <a:r>
              <a:rPr lang="en-US" dirty="0"/>
              <a:t>US prevalence: 21:100,000 population</a:t>
            </a:r>
          </a:p>
          <a:p>
            <a:pPr lvl="1"/>
            <a:r>
              <a:rPr lang="en-US" dirty="0"/>
              <a:t>Mean age of onset = 68 y </a:t>
            </a:r>
          </a:p>
          <a:p>
            <a:pPr lvl="1"/>
            <a:r>
              <a:rPr lang="en-US" dirty="0"/>
              <a:t>59% are women</a:t>
            </a:r>
          </a:p>
          <a:p>
            <a:r>
              <a:rPr lang="en-US" dirty="0"/>
              <a:t>Concomitant diagnosis</a:t>
            </a:r>
          </a:p>
          <a:p>
            <a:pPr lvl="1"/>
            <a:r>
              <a:rPr lang="en-US" dirty="0"/>
              <a:t>Herpetic keratitis (34%)</a:t>
            </a:r>
          </a:p>
          <a:p>
            <a:pPr lvl="1"/>
            <a:r>
              <a:rPr lang="en-US" dirty="0"/>
              <a:t>Diabetes (32%)</a:t>
            </a:r>
          </a:p>
          <a:p>
            <a:pPr lvl="1"/>
            <a:r>
              <a:rPr lang="en-US" dirty="0"/>
              <a:t>Corneal transplant (14%)</a:t>
            </a:r>
          </a:p>
        </p:txBody>
      </p:sp>
      <p:sp>
        <p:nvSpPr>
          <p:cNvPr id="4" name="TextBox 3">
            <a:extLst>
              <a:ext uri="{FF2B5EF4-FFF2-40B4-BE49-F238E27FC236}">
                <a16:creationId xmlns:a16="http://schemas.microsoft.com/office/drawing/2014/main" id="{1A1A825A-6914-469C-8544-6B499F68784D}"/>
              </a:ext>
            </a:extLst>
          </p:cNvPr>
          <p:cNvSpPr txBox="1"/>
          <p:nvPr/>
        </p:nvSpPr>
        <p:spPr>
          <a:xfrm>
            <a:off x="3061941" y="4509611"/>
            <a:ext cx="3304800" cy="246221"/>
          </a:xfrm>
          <a:prstGeom prst="rect">
            <a:avLst/>
          </a:prstGeom>
          <a:noFill/>
        </p:spPr>
        <p:txBody>
          <a:bodyPr wrap="square" rtlCol="0">
            <a:spAutoFit/>
          </a:bodyPr>
          <a:lstStyle/>
          <a:p>
            <a:r>
              <a:rPr lang="en-US" sz="1000" dirty="0"/>
              <a:t>Bian Y, et al. </a:t>
            </a:r>
            <a:r>
              <a:rPr lang="en-US" sz="1000" i="1" dirty="0"/>
              <a:t>Ophthalmology</a:t>
            </a:r>
            <a:r>
              <a:rPr lang="en-US" sz="1000" dirty="0"/>
              <a:t>. 2022;129:1255-1262.</a:t>
            </a:r>
          </a:p>
        </p:txBody>
      </p:sp>
    </p:spTree>
    <p:extLst>
      <p:ext uri="{BB962C8B-B14F-4D97-AF65-F5344CB8AC3E}">
        <p14:creationId xmlns:p14="http://schemas.microsoft.com/office/powerpoint/2010/main" val="68206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99B5-7BCC-4E68-A87B-9EED010D9015}"/>
              </a:ext>
            </a:extLst>
          </p:cNvPr>
          <p:cNvSpPr>
            <a:spLocks noGrp="1"/>
          </p:cNvSpPr>
          <p:nvPr>
            <p:ph type="title"/>
          </p:nvPr>
        </p:nvSpPr>
        <p:spPr/>
        <p:txBody>
          <a:bodyPr/>
          <a:lstStyle/>
          <a:p>
            <a:r>
              <a:rPr lang="en-US" dirty="0"/>
              <a:t>Case: Vision Loss and Diabetes</a:t>
            </a:r>
          </a:p>
        </p:txBody>
      </p:sp>
      <p:sp>
        <p:nvSpPr>
          <p:cNvPr id="3" name="Content Placeholder 2">
            <a:extLst>
              <a:ext uri="{FF2B5EF4-FFF2-40B4-BE49-F238E27FC236}">
                <a16:creationId xmlns:a16="http://schemas.microsoft.com/office/drawing/2014/main" id="{A8A0F5EE-6526-4301-85EC-08E2624B9FF7}"/>
              </a:ext>
            </a:extLst>
          </p:cNvPr>
          <p:cNvSpPr>
            <a:spLocks noGrp="1"/>
          </p:cNvSpPr>
          <p:nvPr>
            <p:ph idx="1"/>
          </p:nvPr>
        </p:nvSpPr>
        <p:spPr/>
        <p:txBody>
          <a:bodyPr/>
          <a:lstStyle/>
          <a:p>
            <a:r>
              <a:rPr lang="en-US" dirty="0"/>
              <a:t>A 67-year-old female with uncontrolled type 2 diabetes presents to her ophthalmologist with complaints of decreased vision</a:t>
            </a:r>
          </a:p>
        </p:txBody>
      </p:sp>
    </p:spTree>
    <p:extLst>
      <p:ext uri="{BB962C8B-B14F-4D97-AF65-F5344CB8AC3E}">
        <p14:creationId xmlns:p14="http://schemas.microsoft.com/office/powerpoint/2010/main" val="2121783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8167D8-F0FE-46DE-8ED8-2E6FB3D76C12}"/>
              </a:ext>
            </a:extLst>
          </p:cNvPr>
          <p:cNvSpPr>
            <a:spLocks noGrp="1"/>
          </p:cNvSpPr>
          <p:nvPr>
            <p:ph type="title"/>
          </p:nvPr>
        </p:nvSpPr>
        <p:spPr/>
        <p:txBody>
          <a:bodyPr/>
          <a:lstStyle/>
          <a:p>
            <a:r>
              <a:rPr lang="en-US" dirty="0"/>
              <a:t>Case: I Feel Worse With Treatment</a:t>
            </a:r>
          </a:p>
        </p:txBody>
      </p:sp>
      <p:sp>
        <p:nvSpPr>
          <p:cNvPr id="5" name="Content Placeholder 4">
            <a:extLst>
              <a:ext uri="{FF2B5EF4-FFF2-40B4-BE49-F238E27FC236}">
                <a16:creationId xmlns:a16="http://schemas.microsoft.com/office/drawing/2014/main" id="{CA05A7D6-765A-4E85-B411-3143B15E16F5}"/>
              </a:ext>
            </a:extLst>
          </p:cNvPr>
          <p:cNvSpPr>
            <a:spLocks noGrp="1"/>
          </p:cNvSpPr>
          <p:nvPr>
            <p:ph idx="1"/>
          </p:nvPr>
        </p:nvSpPr>
        <p:spPr/>
        <p:txBody>
          <a:bodyPr/>
          <a:lstStyle/>
          <a:p>
            <a:r>
              <a:rPr lang="en-US" dirty="0"/>
              <a:t>A patient with postherpetic neuralgia who lives in a rural setting started cenegermin 4 wks ago and comes to the pharmacy complaining of eye pain</a:t>
            </a:r>
          </a:p>
        </p:txBody>
      </p:sp>
    </p:spTree>
    <p:extLst>
      <p:ext uri="{BB962C8B-B14F-4D97-AF65-F5344CB8AC3E}">
        <p14:creationId xmlns:p14="http://schemas.microsoft.com/office/powerpoint/2010/main" val="310872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99D309-E1FF-44DB-8928-B7F065F93EF2}"/>
              </a:ext>
            </a:extLst>
          </p:cNvPr>
          <p:cNvSpPr>
            <a:spLocks noGrp="1"/>
          </p:cNvSpPr>
          <p:nvPr>
            <p:ph type="title"/>
          </p:nvPr>
        </p:nvSpPr>
        <p:spPr>
          <a:xfrm>
            <a:off x="152400" y="0"/>
            <a:ext cx="7886700" cy="994172"/>
          </a:xfrm>
        </p:spPr>
        <p:txBody>
          <a:bodyPr/>
          <a:lstStyle/>
          <a:p>
            <a:r>
              <a:rPr lang="en-US" dirty="0"/>
              <a:t>Natural History</a:t>
            </a:r>
            <a:r>
              <a:rPr lang="en-US" baseline="30000" dirty="0"/>
              <a:t>1,2</a:t>
            </a:r>
          </a:p>
        </p:txBody>
      </p:sp>
      <p:graphicFrame>
        <p:nvGraphicFramePr>
          <p:cNvPr id="2" name="Content Placeholder 1">
            <a:extLst>
              <a:ext uri="{FF2B5EF4-FFF2-40B4-BE49-F238E27FC236}">
                <a16:creationId xmlns:a16="http://schemas.microsoft.com/office/drawing/2014/main" id="{8E0A444E-2AD7-4B44-8F22-F66042672072}"/>
              </a:ext>
            </a:extLst>
          </p:cNvPr>
          <p:cNvGraphicFramePr>
            <a:graphicFrameLocks noGrp="1"/>
          </p:cNvGraphicFramePr>
          <p:nvPr>
            <p:ph idx="1"/>
            <p:extLst>
              <p:ext uri="{D42A27DB-BD31-4B8C-83A1-F6EECF244321}">
                <p14:modId xmlns:p14="http://schemas.microsoft.com/office/powerpoint/2010/main" val="2984025955"/>
              </p:ext>
            </p:extLst>
          </p:nvPr>
        </p:nvGraphicFramePr>
        <p:xfrm>
          <a:off x="914400" y="994172"/>
          <a:ext cx="4743450" cy="204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0F974A03-516D-4B63-8176-E0EE658C9573}"/>
              </a:ext>
            </a:extLst>
          </p:cNvPr>
          <p:cNvGrpSpPr/>
          <p:nvPr/>
        </p:nvGrpSpPr>
        <p:grpSpPr>
          <a:xfrm>
            <a:off x="1469466" y="2878951"/>
            <a:ext cx="4188384" cy="515418"/>
            <a:chOff x="555064" y="1253894"/>
            <a:chExt cx="4188384" cy="515418"/>
          </a:xfrm>
        </p:grpSpPr>
        <p:sp>
          <p:nvSpPr>
            <p:cNvPr id="7" name="Rectangle: Top Corners Rounded 6">
              <a:extLst>
                <a:ext uri="{FF2B5EF4-FFF2-40B4-BE49-F238E27FC236}">
                  <a16:creationId xmlns:a16="http://schemas.microsoft.com/office/drawing/2014/main" id="{C28B1170-FE0F-4897-99BF-920D1BA0A9FF}"/>
                </a:ext>
              </a:extLst>
            </p:cNvPr>
            <p:cNvSpPr/>
            <p:nvPr/>
          </p:nvSpPr>
          <p:spPr>
            <a:xfrm rot="5400000">
              <a:off x="2391548" y="-582589"/>
              <a:ext cx="515418" cy="4188383"/>
            </a:xfrm>
            <a:prstGeom prst="round2SameRect">
              <a:avLst/>
            </a:prstGeom>
            <a:ln>
              <a:solidFill>
                <a:srgbClr val="7C111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Rectangle: Top Corners Rounded 4">
              <a:extLst>
                <a:ext uri="{FF2B5EF4-FFF2-40B4-BE49-F238E27FC236}">
                  <a16:creationId xmlns:a16="http://schemas.microsoft.com/office/drawing/2014/main" id="{E7DB8E25-79A3-4218-B105-B1D0A7D16FE4}"/>
                </a:ext>
              </a:extLst>
            </p:cNvPr>
            <p:cNvSpPr txBox="1"/>
            <p:nvPr/>
          </p:nvSpPr>
          <p:spPr>
            <a:xfrm>
              <a:off x="555064" y="1275343"/>
              <a:ext cx="4163222" cy="46509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dirty="0"/>
                <a:t>Surface dryness, inflammation and epithelial damage exposes the stroma to damage and possible melting</a:t>
              </a:r>
              <a:endParaRPr lang="en-US" sz="1400" kern="1200" dirty="0"/>
            </a:p>
          </p:txBody>
        </p:sp>
      </p:grpSp>
      <p:grpSp>
        <p:nvGrpSpPr>
          <p:cNvPr id="9" name="Group 8">
            <a:extLst>
              <a:ext uri="{FF2B5EF4-FFF2-40B4-BE49-F238E27FC236}">
                <a16:creationId xmlns:a16="http://schemas.microsoft.com/office/drawing/2014/main" id="{18F60127-C18D-4A82-8CCA-359369AEF6D5}"/>
              </a:ext>
            </a:extLst>
          </p:cNvPr>
          <p:cNvGrpSpPr/>
          <p:nvPr/>
        </p:nvGrpSpPr>
        <p:grpSpPr>
          <a:xfrm>
            <a:off x="914400" y="2878951"/>
            <a:ext cx="555066" cy="792951"/>
            <a:chOff x="1" y="1253893"/>
            <a:chExt cx="555066" cy="792951"/>
          </a:xfrm>
          <a:solidFill>
            <a:srgbClr val="8F8779"/>
          </a:solidFill>
        </p:grpSpPr>
        <p:sp>
          <p:nvSpPr>
            <p:cNvPr id="10" name="Arrow: Chevron 9">
              <a:extLst>
                <a:ext uri="{FF2B5EF4-FFF2-40B4-BE49-F238E27FC236}">
                  <a16:creationId xmlns:a16="http://schemas.microsoft.com/office/drawing/2014/main" id="{AB878157-25C8-47F3-8EDE-E04D4E3B9CF1}"/>
                </a:ext>
              </a:extLst>
            </p:cNvPr>
            <p:cNvSpPr/>
            <p:nvPr/>
          </p:nvSpPr>
          <p:spPr>
            <a:xfrm rot="5400000">
              <a:off x="-118942" y="1372836"/>
              <a:ext cx="792951" cy="555066"/>
            </a:xfrm>
            <a:prstGeom prst="chevron">
              <a:avLst/>
            </a:prstGeom>
            <a:grpFill/>
            <a:ln>
              <a:solidFill>
                <a:srgbClr val="7C111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1" name="Arrow: Chevron 4">
              <a:extLst>
                <a:ext uri="{FF2B5EF4-FFF2-40B4-BE49-F238E27FC236}">
                  <a16:creationId xmlns:a16="http://schemas.microsoft.com/office/drawing/2014/main" id="{D0173538-2355-43A3-8799-C7794D22772A}"/>
                </a:ext>
              </a:extLst>
            </p:cNvPr>
            <p:cNvSpPr txBox="1"/>
            <p:nvPr/>
          </p:nvSpPr>
          <p:spPr>
            <a:xfrm>
              <a:off x="64801" y="1580124"/>
              <a:ext cx="465103" cy="2378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900" kern="1200" dirty="0"/>
                <a:t>Stromal Damage</a:t>
              </a:r>
            </a:p>
          </p:txBody>
        </p:sp>
      </p:grpSp>
      <p:grpSp>
        <p:nvGrpSpPr>
          <p:cNvPr id="12" name="Group 11">
            <a:extLst>
              <a:ext uri="{FF2B5EF4-FFF2-40B4-BE49-F238E27FC236}">
                <a16:creationId xmlns:a16="http://schemas.microsoft.com/office/drawing/2014/main" id="{D86D9F9E-643C-4F86-BA4E-8556122568E4}"/>
              </a:ext>
            </a:extLst>
          </p:cNvPr>
          <p:cNvGrpSpPr/>
          <p:nvPr/>
        </p:nvGrpSpPr>
        <p:grpSpPr>
          <a:xfrm>
            <a:off x="1469466" y="3528631"/>
            <a:ext cx="4188384" cy="515418"/>
            <a:chOff x="555064" y="1253894"/>
            <a:chExt cx="4188384" cy="515418"/>
          </a:xfrm>
        </p:grpSpPr>
        <p:sp>
          <p:nvSpPr>
            <p:cNvPr id="13" name="Rectangle: Top Corners Rounded 12">
              <a:extLst>
                <a:ext uri="{FF2B5EF4-FFF2-40B4-BE49-F238E27FC236}">
                  <a16:creationId xmlns:a16="http://schemas.microsoft.com/office/drawing/2014/main" id="{A89B9EB8-785C-4082-9B26-C91951610B62}"/>
                </a:ext>
              </a:extLst>
            </p:cNvPr>
            <p:cNvSpPr/>
            <p:nvPr/>
          </p:nvSpPr>
          <p:spPr>
            <a:xfrm rot="5400000">
              <a:off x="2391548" y="-582589"/>
              <a:ext cx="515418" cy="4188383"/>
            </a:xfrm>
            <a:prstGeom prst="round2SameRect">
              <a:avLst/>
            </a:prstGeom>
            <a:ln>
              <a:solidFill>
                <a:srgbClr val="7C111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Rectangle: Top Corners Rounded 4">
              <a:extLst>
                <a:ext uri="{FF2B5EF4-FFF2-40B4-BE49-F238E27FC236}">
                  <a16:creationId xmlns:a16="http://schemas.microsoft.com/office/drawing/2014/main" id="{96777B5D-A731-43B4-8E12-6AF47212257C}"/>
                </a:ext>
              </a:extLst>
            </p:cNvPr>
            <p:cNvSpPr txBox="1"/>
            <p:nvPr/>
          </p:nvSpPr>
          <p:spPr>
            <a:xfrm>
              <a:off x="555064" y="1275343"/>
              <a:ext cx="4163222" cy="46509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dirty="0"/>
                <a:t>Perforation</a:t>
              </a:r>
            </a:p>
            <a:p>
              <a:pPr marL="114300" lvl="1" indent="-114300" algn="l" defTabSz="622300">
                <a:lnSpc>
                  <a:spcPct val="90000"/>
                </a:lnSpc>
                <a:spcBef>
                  <a:spcPct val="0"/>
                </a:spcBef>
                <a:spcAft>
                  <a:spcPct val="15000"/>
                </a:spcAft>
                <a:buChar char="•"/>
              </a:pPr>
              <a:r>
                <a:rPr lang="en-US" sz="1400" kern="1200" dirty="0"/>
                <a:t>Functional and an</a:t>
              </a:r>
              <a:r>
                <a:rPr lang="en-US" sz="1400" dirty="0"/>
                <a:t>atomical loss of the eye</a:t>
              </a:r>
              <a:endParaRPr lang="en-US" sz="1400" kern="1200" dirty="0"/>
            </a:p>
          </p:txBody>
        </p:sp>
      </p:grpSp>
      <p:grpSp>
        <p:nvGrpSpPr>
          <p:cNvPr id="15" name="Group 14">
            <a:extLst>
              <a:ext uri="{FF2B5EF4-FFF2-40B4-BE49-F238E27FC236}">
                <a16:creationId xmlns:a16="http://schemas.microsoft.com/office/drawing/2014/main" id="{8EF3BBD8-E00F-41BA-BD60-2C8CF1CB7D34}"/>
              </a:ext>
            </a:extLst>
          </p:cNvPr>
          <p:cNvGrpSpPr/>
          <p:nvPr/>
        </p:nvGrpSpPr>
        <p:grpSpPr>
          <a:xfrm>
            <a:off x="914400" y="3528631"/>
            <a:ext cx="555066" cy="792951"/>
            <a:chOff x="1" y="1253893"/>
            <a:chExt cx="555066" cy="792951"/>
          </a:xfrm>
        </p:grpSpPr>
        <p:sp>
          <p:nvSpPr>
            <p:cNvPr id="16" name="Arrow: Chevron 15">
              <a:extLst>
                <a:ext uri="{FF2B5EF4-FFF2-40B4-BE49-F238E27FC236}">
                  <a16:creationId xmlns:a16="http://schemas.microsoft.com/office/drawing/2014/main" id="{BEE62556-3EBE-46FF-92CF-B167A1B39A98}"/>
                </a:ext>
              </a:extLst>
            </p:cNvPr>
            <p:cNvSpPr/>
            <p:nvPr/>
          </p:nvSpPr>
          <p:spPr>
            <a:xfrm rot="5400000">
              <a:off x="-118942" y="1372836"/>
              <a:ext cx="792951" cy="555066"/>
            </a:xfrm>
            <a:prstGeom prst="chevron">
              <a:avLst/>
            </a:prstGeom>
            <a:solidFill>
              <a:srgbClr val="8F8779"/>
            </a:solidFill>
            <a:ln>
              <a:solidFill>
                <a:srgbClr val="7C111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7" name="Arrow: Chevron 4">
              <a:extLst>
                <a:ext uri="{FF2B5EF4-FFF2-40B4-BE49-F238E27FC236}">
                  <a16:creationId xmlns:a16="http://schemas.microsoft.com/office/drawing/2014/main" id="{DB80DDDD-4A42-4C84-A8B2-FB42702BD24E}"/>
                </a:ext>
              </a:extLst>
            </p:cNvPr>
            <p:cNvSpPr txBox="1"/>
            <p:nvPr/>
          </p:nvSpPr>
          <p:spPr>
            <a:xfrm>
              <a:off x="1" y="1531426"/>
              <a:ext cx="555066" cy="237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900" kern="1200" dirty="0"/>
                <a:t>End Stage</a:t>
              </a:r>
            </a:p>
          </p:txBody>
        </p:sp>
      </p:grpSp>
      <p:pic>
        <p:nvPicPr>
          <p:cNvPr id="18" name="Picture 17">
            <a:extLst>
              <a:ext uri="{FF2B5EF4-FFF2-40B4-BE49-F238E27FC236}">
                <a16:creationId xmlns:a16="http://schemas.microsoft.com/office/drawing/2014/main" id="{127A980A-B210-4385-9CBB-C6C29ABF2D35}"/>
              </a:ext>
            </a:extLst>
          </p:cNvPr>
          <p:cNvPicPr>
            <a:picLocks noChangeAspect="1"/>
          </p:cNvPicPr>
          <p:nvPr/>
        </p:nvPicPr>
        <p:blipFill>
          <a:blip r:embed="rId7"/>
          <a:stretch>
            <a:fillRect/>
          </a:stretch>
        </p:blipFill>
        <p:spPr>
          <a:xfrm>
            <a:off x="5671149" y="974016"/>
            <a:ext cx="842720" cy="591452"/>
          </a:xfrm>
          <a:prstGeom prst="rect">
            <a:avLst/>
          </a:prstGeom>
        </p:spPr>
      </p:pic>
      <p:pic>
        <p:nvPicPr>
          <p:cNvPr id="20" name="Picture 19">
            <a:extLst>
              <a:ext uri="{FF2B5EF4-FFF2-40B4-BE49-F238E27FC236}">
                <a16:creationId xmlns:a16="http://schemas.microsoft.com/office/drawing/2014/main" id="{7436AD6E-6408-419B-B0F7-EF5308B493C5}"/>
              </a:ext>
            </a:extLst>
          </p:cNvPr>
          <p:cNvPicPr>
            <a:picLocks noChangeAspect="1"/>
          </p:cNvPicPr>
          <p:nvPr/>
        </p:nvPicPr>
        <p:blipFill>
          <a:blip r:embed="rId8"/>
          <a:stretch>
            <a:fillRect/>
          </a:stretch>
        </p:blipFill>
        <p:spPr>
          <a:xfrm>
            <a:off x="5671149" y="1573877"/>
            <a:ext cx="842721" cy="591451"/>
          </a:xfrm>
          <a:prstGeom prst="rect">
            <a:avLst/>
          </a:prstGeom>
        </p:spPr>
      </p:pic>
      <p:pic>
        <p:nvPicPr>
          <p:cNvPr id="22" name="Picture 21">
            <a:extLst>
              <a:ext uri="{FF2B5EF4-FFF2-40B4-BE49-F238E27FC236}">
                <a16:creationId xmlns:a16="http://schemas.microsoft.com/office/drawing/2014/main" id="{5683E850-CBF6-4126-B6C5-EB6850D1C26E}"/>
              </a:ext>
            </a:extLst>
          </p:cNvPr>
          <p:cNvPicPr>
            <a:picLocks noChangeAspect="1"/>
          </p:cNvPicPr>
          <p:nvPr/>
        </p:nvPicPr>
        <p:blipFill>
          <a:blip r:embed="rId9"/>
          <a:stretch>
            <a:fillRect/>
          </a:stretch>
        </p:blipFill>
        <p:spPr>
          <a:xfrm>
            <a:off x="5671148" y="2192999"/>
            <a:ext cx="842719" cy="648245"/>
          </a:xfrm>
          <a:prstGeom prst="rect">
            <a:avLst/>
          </a:prstGeom>
        </p:spPr>
      </p:pic>
      <p:pic>
        <p:nvPicPr>
          <p:cNvPr id="24" name="Picture 23">
            <a:extLst>
              <a:ext uri="{FF2B5EF4-FFF2-40B4-BE49-F238E27FC236}">
                <a16:creationId xmlns:a16="http://schemas.microsoft.com/office/drawing/2014/main" id="{4A99EE19-E752-418A-BE4C-4C1575CFB020}"/>
              </a:ext>
            </a:extLst>
          </p:cNvPr>
          <p:cNvPicPr>
            <a:picLocks noChangeAspect="1"/>
          </p:cNvPicPr>
          <p:nvPr/>
        </p:nvPicPr>
        <p:blipFill>
          <a:blip r:embed="rId10"/>
          <a:stretch>
            <a:fillRect/>
          </a:stretch>
        </p:blipFill>
        <p:spPr>
          <a:xfrm>
            <a:off x="5671148" y="3468775"/>
            <a:ext cx="842719" cy="650098"/>
          </a:xfrm>
          <a:prstGeom prst="rect">
            <a:avLst/>
          </a:prstGeom>
        </p:spPr>
      </p:pic>
      <p:pic>
        <p:nvPicPr>
          <p:cNvPr id="26" name="Picture 25">
            <a:extLst>
              <a:ext uri="{FF2B5EF4-FFF2-40B4-BE49-F238E27FC236}">
                <a16:creationId xmlns:a16="http://schemas.microsoft.com/office/drawing/2014/main" id="{6206FC91-020F-4355-8D17-3DFB35B7642D}"/>
              </a:ext>
            </a:extLst>
          </p:cNvPr>
          <p:cNvPicPr>
            <a:picLocks noChangeAspect="1"/>
          </p:cNvPicPr>
          <p:nvPr/>
        </p:nvPicPr>
        <p:blipFill>
          <a:blip r:embed="rId11"/>
          <a:stretch>
            <a:fillRect/>
          </a:stretch>
        </p:blipFill>
        <p:spPr>
          <a:xfrm>
            <a:off x="5664613" y="2868915"/>
            <a:ext cx="842719" cy="585320"/>
          </a:xfrm>
          <a:prstGeom prst="rect">
            <a:avLst/>
          </a:prstGeom>
        </p:spPr>
      </p:pic>
      <p:sp>
        <p:nvSpPr>
          <p:cNvPr id="27" name="TextBox 26">
            <a:extLst>
              <a:ext uri="{FF2B5EF4-FFF2-40B4-BE49-F238E27FC236}">
                <a16:creationId xmlns:a16="http://schemas.microsoft.com/office/drawing/2014/main" id="{7E95F038-C1B4-4612-B1D3-80D21B7595C5}"/>
              </a:ext>
            </a:extLst>
          </p:cNvPr>
          <p:cNvSpPr txBox="1"/>
          <p:nvPr/>
        </p:nvSpPr>
        <p:spPr>
          <a:xfrm>
            <a:off x="3072483" y="4497169"/>
            <a:ext cx="5889600" cy="646331"/>
          </a:xfrm>
          <a:prstGeom prst="rect">
            <a:avLst/>
          </a:prstGeom>
          <a:noFill/>
        </p:spPr>
        <p:txBody>
          <a:bodyPr wrap="square" rtlCol="0">
            <a:spAutoFit/>
          </a:bodyPr>
          <a:lstStyle/>
          <a:p>
            <a:r>
              <a:rPr lang="en-US" sz="900" dirty="0"/>
              <a:t>Images provided with modification from </a:t>
            </a:r>
            <a:r>
              <a:rPr lang="en-US" sz="900" dirty="0" err="1"/>
              <a:t>Sheha</a:t>
            </a:r>
            <a:r>
              <a:rPr lang="en-US" sz="900" dirty="0"/>
              <a:t> H, et al. </a:t>
            </a:r>
            <a:r>
              <a:rPr lang="en-US" sz="900" i="1" dirty="0"/>
              <a:t>Clin </a:t>
            </a:r>
            <a:r>
              <a:rPr lang="en-US" sz="900" i="1" dirty="0" err="1"/>
              <a:t>Ophthalmol</a:t>
            </a:r>
            <a:r>
              <a:rPr lang="en-US" sz="900" dirty="0"/>
              <a:t>. 2019;13:1973-1980 under Creative Commons license </a:t>
            </a:r>
            <a:r>
              <a:rPr lang="en-US" sz="900" dirty="0">
                <a:hlinkClick r:id="rId12"/>
              </a:rPr>
              <a:t>CC BY-NC 3.0 DEED (Attribution-</a:t>
            </a:r>
            <a:r>
              <a:rPr lang="en-US" sz="900" dirty="0" err="1">
                <a:hlinkClick r:id="rId12"/>
              </a:rPr>
              <a:t>NonCommercial</a:t>
            </a:r>
            <a:r>
              <a:rPr lang="en-US" sz="900" dirty="0">
                <a:hlinkClick r:id="rId12"/>
              </a:rPr>
              <a:t> 3.0 </a:t>
            </a:r>
            <a:r>
              <a:rPr lang="en-US" sz="900" dirty="0" err="1">
                <a:hlinkClick r:id="rId12"/>
              </a:rPr>
              <a:t>Unported</a:t>
            </a:r>
            <a:r>
              <a:rPr lang="en-US" sz="900" dirty="0">
                <a:hlinkClick r:id="rId12"/>
              </a:rPr>
              <a:t>)</a:t>
            </a:r>
            <a:r>
              <a:rPr lang="en-US" sz="900" dirty="0"/>
              <a:t>.</a:t>
            </a:r>
          </a:p>
          <a:p>
            <a:pPr marL="228600" indent="-228600">
              <a:buAutoNum type="arabicPeriod"/>
            </a:pPr>
            <a:r>
              <a:rPr lang="en-US" sz="900" dirty="0"/>
              <a:t>Dua H, et al. </a:t>
            </a:r>
            <a:r>
              <a:rPr lang="en-US" sz="900" i="1" dirty="0"/>
              <a:t>Prog Retin Eye Res</a:t>
            </a:r>
            <a:r>
              <a:rPr lang="en-US" sz="900" dirty="0"/>
              <a:t>. 2018;66:107-131.</a:t>
            </a:r>
          </a:p>
          <a:p>
            <a:pPr marL="228600" indent="-228600">
              <a:buAutoNum type="arabicPeriod"/>
            </a:pPr>
            <a:r>
              <a:rPr lang="en-US" sz="900" dirty="0"/>
              <a:t>Sheha H, et al. </a:t>
            </a:r>
            <a:r>
              <a:rPr lang="en-US" sz="900" i="1" dirty="0"/>
              <a:t>Clin Ophthalmol</a:t>
            </a:r>
            <a:r>
              <a:rPr lang="en-US" sz="900" dirty="0"/>
              <a:t>. 2019;13:1973-1980.</a:t>
            </a:r>
          </a:p>
        </p:txBody>
      </p:sp>
    </p:spTree>
    <p:extLst>
      <p:ext uri="{BB962C8B-B14F-4D97-AF65-F5344CB8AC3E}">
        <p14:creationId xmlns:p14="http://schemas.microsoft.com/office/powerpoint/2010/main" val="91124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99D309-E1FF-44DB-8928-B7F065F93EF2}"/>
              </a:ext>
            </a:extLst>
          </p:cNvPr>
          <p:cNvSpPr>
            <a:spLocks noGrp="1"/>
          </p:cNvSpPr>
          <p:nvPr>
            <p:ph type="title"/>
          </p:nvPr>
        </p:nvSpPr>
        <p:spPr>
          <a:xfrm>
            <a:off x="0" y="-207375"/>
            <a:ext cx="7886700" cy="994172"/>
          </a:xfrm>
        </p:spPr>
        <p:txBody>
          <a:bodyPr/>
          <a:lstStyle/>
          <a:p>
            <a:r>
              <a:rPr lang="en-US" dirty="0"/>
              <a:t>Natural History</a:t>
            </a:r>
            <a:r>
              <a:rPr lang="en-US" sz="1800" dirty="0"/>
              <a:t> (continued)</a:t>
            </a:r>
            <a:endParaRPr lang="en-US" baseline="30000" dirty="0"/>
          </a:p>
        </p:txBody>
      </p:sp>
      <p:sp>
        <p:nvSpPr>
          <p:cNvPr id="27" name="TextBox 26">
            <a:extLst>
              <a:ext uri="{FF2B5EF4-FFF2-40B4-BE49-F238E27FC236}">
                <a16:creationId xmlns:a16="http://schemas.microsoft.com/office/drawing/2014/main" id="{7E95F038-C1B4-4612-B1D3-80D21B7595C5}"/>
              </a:ext>
            </a:extLst>
          </p:cNvPr>
          <p:cNvSpPr txBox="1"/>
          <p:nvPr/>
        </p:nvSpPr>
        <p:spPr>
          <a:xfrm>
            <a:off x="3043281" y="4486045"/>
            <a:ext cx="5889600" cy="246221"/>
          </a:xfrm>
          <a:prstGeom prst="rect">
            <a:avLst/>
          </a:prstGeom>
          <a:noFill/>
        </p:spPr>
        <p:txBody>
          <a:bodyPr wrap="square" rtlCol="0">
            <a:spAutoFit/>
          </a:bodyPr>
          <a:lstStyle/>
          <a:p>
            <a:r>
              <a:rPr lang="en-US" sz="1000" dirty="0"/>
              <a:t>Dua H, et al. </a:t>
            </a:r>
            <a:r>
              <a:rPr lang="en-US" sz="1000" i="1" dirty="0"/>
              <a:t>Prog Retin Eye Res</a:t>
            </a:r>
            <a:r>
              <a:rPr lang="en-US" sz="1000" dirty="0"/>
              <a:t>. 2018;66:107-113.</a:t>
            </a:r>
          </a:p>
        </p:txBody>
      </p:sp>
      <p:grpSp>
        <p:nvGrpSpPr>
          <p:cNvPr id="62" name="Group 61">
            <a:extLst>
              <a:ext uri="{FF2B5EF4-FFF2-40B4-BE49-F238E27FC236}">
                <a16:creationId xmlns:a16="http://schemas.microsoft.com/office/drawing/2014/main" id="{64B6F0DA-7AF5-42A4-A196-7333CD8A852D}"/>
              </a:ext>
            </a:extLst>
          </p:cNvPr>
          <p:cNvGrpSpPr/>
          <p:nvPr/>
        </p:nvGrpSpPr>
        <p:grpSpPr>
          <a:xfrm>
            <a:off x="1312240" y="474122"/>
            <a:ext cx="2937912" cy="3935521"/>
            <a:chOff x="536468" y="536459"/>
            <a:chExt cx="2937912" cy="3935521"/>
          </a:xfrm>
        </p:grpSpPr>
        <p:sp>
          <p:nvSpPr>
            <p:cNvPr id="19" name="TextBox 18">
              <a:extLst>
                <a:ext uri="{FF2B5EF4-FFF2-40B4-BE49-F238E27FC236}">
                  <a16:creationId xmlns:a16="http://schemas.microsoft.com/office/drawing/2014/main" id="{F3C6BE32-9004-460E-98ED-19BABDF40E14}"/>
                </a:ext>
              </a:extLst>
            </p:cNvPr>
            <p:cNvSpPr txBox="1"/>
            <p:nvPr/>
          </p:nvSpPr>
          <p:spPr>
            <a:xfrm>
              <a:off x="1452547" y="536459"/>
              <a:ext cx="1701053" cy="307777"/>
            </a:xfrm>
            <a:prstGeom prst="rect">
              <a:avLst/>
            </a:prstGeom>
            <a:noFill/>
          </p:spPr>
          <p:txBody>
            <a:bodyPr wrap="square" rtlCol="0">
              <a:spAutoFit/>
            </a:bodyPr>
            <a:lstStyle/>
            <a:p>
              <a:r>
                <a:rPr lang="en-US" sz="1400" dirty="0"/>
                <a:t>Corneal Epithelium</a:t>
              </a:r>
            </a:p>
          </p:txBody>
        </p:sp>
        <p:sp>
          <p:nvSpPr>
            <p:cNvPr id="21" name="Rectangle: Rounded Corners 20">
              <a:extLst>
                <a:ext uri="{FF2B5EF4-FFF2-40B4-BE49-F238E27FC236}">
                  <a16:creationId xmlns:a16="http://schemas.microsoft.com/office/drawing/2014/main" id="{EBCFA6F6-694F-4712-9C6C-41B978691F29}"/>
                </a:ext>
              </a:extLst>
            </p:cNvPr>
            <p:cNvSpPr/>
            <p:nvPr/>
          </p:nvSpPr>
          <p:spPr>
            <a:xfrm>
              <a:off x="1020289" y="834585"/>
              <a:ext cx="2450727" cy="7228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72D11374-9367-4576-8929-17C37C0BEADA}"/>
                </a:ext>
              </a:extLst>
            </p:cNvPr>
            <p:cNvSpPr/>
            <p:nvPr/>
          </p:nvSpPr>
          <p:spPr>
            <a:xfrm>
              <a:off x="1020289" y="1620821"/>
              <a:ext cx="2450727" cy="4001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645346CA-939B-4ABF-B497-23D22379EAE5}"/>
                </a:ext>
              </a:extLst>
            </p:cNvPr>
            <p:cNvSpPr/>
            <p:nvPr/>
          </p:nvSpPr>
          <p:spPr>
            <a:xfrm>
              <a:off x="1030378" y="2096309"/>
              <a:ext cx="2437279" cy="3968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CBDEE638-B3C5-4182-92A1-72654EE5E7DA}"/>
                </a:ext>
              </a:extLst>
            </p:cNvPr>
            <p:cNvSpPr/>
            <p:nvPr/>
          </p:nvSpPr>
          <p:spPr>
            <a:xfrm>
              <a:off x="1023653" y="2555313"/>
              <a:ext cx="2450727" cy="7088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58407C6-BA8F-40AA-9708-23599932225A}"/>
                </a:ext>
              </a:extLst>
            </p:cNvPr>
            <p:cNvSpPr txBox="1"/>
            <p:nvPr/>
          </p:nvSpPr>
          <p:spPr>
            <a:xfrm>
              <a:off x="991717" y="827315"/>
              <a:ext cx="2386854" cy="707886"/>
            </a:xfrm>
            <a:prstGeom prst="rect">
              <a:avLst/>
            </a:prstGeom>
            <a:noFill/>
          </p:spPr>
          <p:txBody>
            <a:bodyPr wrap="square" rtlCol="0">
              <a:spAutoFit/>
            </a:bodyPr>
            <a:lstStyle/>
            <a:p>
              <a:pPr algn="ctr"/>
              <a:r>
                <a:rPr lang="en-US" sz="1000" dirty="0"/>
                <a:t>Reduced Mitosis</a:t>
              </a:r>
            </a:p>
            <a:p>
              <a:pPr algn="ctr"/>
              <a:r>
                <a:rPr lang="en-US" sz="1000" dirty="0"/>
                <a:t>Reduced cell turnover</a:t>
              </a:r>
            </a:p>
            <a:p>
              <a:pPr algn="ctr"/>
              <a:r>
                <a:rPr lang="en-US" sz="1000" dirty="0"/>
                <a:t>Reduced cell vitality in central cornea</a:t>
              </a:r>
            </a:p>
            <a:p>
              <a:pPr algn="ctr"/>
              <a:r>
                <a:rPr lang="en-US" sz="1000" dirty="0"/>
                <a:t>Increased epithelial permeability</a:t>
              </a:r>
            </a:p>
          </p:txBody>
        </p:sp>
        <p:sp>
          <p:nvSpPr>
            <p:cNvPr id="31" name="TextBox 30">
              <a:extLst>
                <a:ext uri="{FF2B5EF4-FFF2-40B4-BE49-F238E27FC236}">
                  <a16:creationId xmlns:a16="http://schemas.microsoft.com/office/drawing/2014/main" id="{1E7FEFEF-2534-447A-B736-163432220818}"/>
                </a:ext>
              </a:extLst>
            </p:cNvPr>
            <p:cNvSpPr txBox="1"/>
            <p:nvPr/>
          </p:nvSpPr>
          <p:spPr>
            <a:xfrm>
              <a:off x="1016930" y="1634081"/>
              <a:ext cx="2386856" cy="400110"/>
            </a:xfrm>
            <a:prstGeom prst="rect">
              <a:avLst/>
            </a:prstGeom>
            <a:noFill/>
          </p:spPr>
          <p:txBody>
            <a:bodyPr wrap="square" rtlCol="0">
              <a:spAutoFit/>
            </a:bodyPr>
            <a:lstStyle/>
            <a:p>
              <a:pPr algn="ctr"/>
              <a:r>
                <a:rPr lang="en-US" sz="1000" dirty="0"/>
                <a:t>Decreased epithelial thickness in central cornea</a:t>
              </a:r>
            </a:p>
          </p:txBody>
        </p:sp>
        <p:sp>
          <p:nvSpPr>
            <p:cNvPr id="32" name="TextBox 31">
              <a:extLst>
                <a:ext uri="{FF2B5EF4-FFF2-40B4-BE49-F238E27FC236}">
                  <a16:creationId xmlns:a16="http://schemas.microsoft.com/office/drawing/2014/main" id="{207D9AD9-AD79-4822-B34B-058EB1DFD9BA}"/>
                </a:ext>
              </a:extLst>
            </p:cNvPr>
            <p:cNvSpPr txBox="1"/>
            <p:nvPr/>
          </p:nvSpPr>
          <p:spPr>
            <a:xfrm>
              <a:off x="1131233" y="2083264"/>
              <a:ext cx="2272553" cy="400110"/>
            </a:xfrm>
            <a:prstGeom prst="rect">
              <a:avLst/>
            </a:prstGeom>
            <a:noFill/>
          </p:spPr>
          <p:txBody>
            <a:bodyPr wrap="square" rtlCol="0">
              <a:spAutoFit/>
            </a:bodyPr>
            <a:lstStyle/>
            <a:p>
              <a:pPr algn="ctr"/>
              <a:r>
                <a:rPr lang="en-US" sz="1000" dirty="0"/>
                <a:t>Epithelial damage by lid friction</a:t>
              </a:r>
            </a:p>
            <a:p>
              <a:pPr algn="ctr"/>
              <a:r>
                <a:rPr lang="en-US" sz="1000" dirty="0"/>
                <a:t>Fine or course punctate erosions</a:t>
              </a:r>
            </a:p>
          </p:txBody>
        </p:sp>
        <p:sp>
          <p:nvSpPr>
            <p:cNvPr id="33" name="TextBox 32">
              <a:extLst>
                <a:ext uri="{FF2B5EF4-FFF2-40B4-BE49-F238E27FC236}">
                  <a16:creationId xmlns:a16="http://schemas.microsoft.com/office/drawing/2014/main" id="{83AC6101-4FB3-4FB6-B342-2E85C4E95DA1}"/>
                </a:ext>
              </a:extLst>
            </p:cNvPr>
            <p:cNvSpPr txBox="1"/>
            <p:nvPr/>
          </p:nvSpPr>
          <p:spPr>
            <a:xfrm>
              <a:off x="1131233" y="2556292"/>
              <a:ext cx="2272553" cy="707886"/>
            </a:xfrm>
            <a:prstGeom prst="rect">
              <a:avLst/>
            </a:prstGeom>
            <a:noFill/>
          </p:spPr>
          <p:txBody>
            <a:bodyPr wrap="square" rtlCol="0">
              <a:spAutoFit/>
            </a:bodyPr>
            <a:lstStyle/>
            <a:p>
              <a:pPr algn="ctr"/>
              <a:r>
                <a:rPr lang="en-US" sz="1000" dirty="0"/>
                <a:t>Nonhealing epithelial defects</a:t>
              </a:r>
            </a:p>
            <a:p>
              <a:pPr algn="ctr"/>
              <a:r>
                <a:rPr lang="en-US" sz="1000" dirty="0"/>
                <a:t>Damage to Bowman’s membrane</a:t>
              </a:r>
            </a:p>
            <a:p>
              <a:pPr algn="ctr"/>
              <a:r>
                <a:rPr lang="en-US" sz="1000" dirty="0"/>
                <a:t>Exposed stroma – vulnerable to enzymatic digestion</a:t>
              </a:r>
            </a:p>
          </p:txBody>
        </p:sp>
        <p:sp>
          <p:nvSpPr>
            <p:cNvPr id="34" name="Rectangle: Rounded Corners 33">
              <a:extLst>
                <a:ext uri="{FF2B5EF4-FFF2-40B4-BE49-F238E27FC236}">
                  <a16:creationId xmlns:a16="http://schemas.microsoft.com/office/drawing/2014/main" id="{6DF10A94-291C-40BB-96DC-8EB11C8312FF}"/>
                </a:ext>
              </a:extLst>
            </p:cNvPr>
            <p:cNvSpPr/>
            <p:nvPr/>
          </p:nvSpPr>
          <p:spPr>
            <a:xfrm>
              <a:off x="1023653" y="3321189"/>
              <a:ext cx="2437279" cy="27699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BEB2CDAD-C135-45BC-80E5-630EF60196D9}"/>
                </a:ext>
              </a:extLst>
            </p:cNvPr>
            <p:cNvSpPr/>
            <p:nvPr/>
          </p:nvSpPr>
          <p:spPr>
            <a:xfrm>
              <a:off x="1016930" y="3648302"/>
              <a:ext cx="2437279" cy="3872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Rounded Corners 35">
              <a:extLst>
                <a:ext uri="{FF2B5EF4-FFF2-40B4-BE49-F238E27FC236}">
                  <a16:creationId xmlns:a16="http://schemas.microsoft.com/office/drawing/2014/main" id="{CD20082F-CA76-4168-BEA8-677A3A28089A}"/>
                </a:ext>
              </a:extLst>
            </p:cNvPr>
            <p:cNvSpPr/>
            <p:nvPr/>
          </p:nvSpPr>
          <p:spPr>
            <a:xfrm>
              <a:off x="1016929" y="4098120"/>
              <a:ext cx="2437279" cy="3279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25BC493-23D5-4A01-A3BE-1E3FDC0B1813}"/>
                </a:ext>
              </a:extLst>
            </p:cNvPr>
            <p:cNvSpPr txBox="1"/>
            <p:nvPr/>
          </p:nvSpPr>
          <p:spPr>
            <a:xfrm>
              <a:off x="1030378" y="3321189"/>
              <a:ext cx="2423830" cy="246221"/>
            </a:xfrm>
            <a:prstGeom prst="rect">
              <a:avLst/>
            </a:prstGeom>
            <a:solidFill>
              <a:schemeClr val="accent2">
                <a:lumMod val="60000"/>
                <a:lumOff val="40000"/>
              </a:schemeClr>
            </a:solidFill>
          </p:spPr>
          <p:txBody>
            <a:bodyPr wrap="square" rtlCol="0">
              <a:spAutoFit/>
            </a:bodyPr>
            <a:lstStyle/>
            <a:p>
              <a:pPr algn="ctr"/>
              <a:r>
                <a:rPr lang="en-US" sz="1000" dirty="0"/>
                <a:t>Stromal involvement</a:t>
              </a:r>
            </a:p>
          </p:txBody>
        </p:sp>
        <p:sp>
          <p:nvSpPr>
            <p:cNvPr id="38" name="TextBox 37">
              <a:extLst>
                <a:ext uri="{FF2B5EF4-FFF2-40B4-BE49-F238E27FC236}">
                  <a16:creationId xmlns:a16="http://schemas.microsoft.com/office/drawing/2014/main" id="{A9B0DE25-EDE1-4052-B564-A10210476C5A}"/>
                </a:ext>
              </a:extLst>
            </p:cNvPr>
            <p:cNvSpPr txBox="1"/>
            <p:nvPr/>
          </p:nvSpPr>
          <p:spPr>
            <a:xfrm>
              <a:off x="1067353" y="3641859"/>
              <a:ext cx="2311218" cy="400110"/>
            </a:xfrm>
            <a:prstGeom prst="rect">
              <a:avLst/>
            </a:prstGeom>
            <a:noFill/>
          </p:spPr>
          <p:txBody>
            <a:bodyPr wrap="square" rtlCol="0">
              <a:spAutoFit/>
            </a:bodyPr>
            <a:lstStyle/>
            <a:p>
              <a:pPr algn="ctr"/>
              <a:r>
                <a:rPr lang="en-US" sz="1000" dirty="0"/>
                <a:t>Matrix metalloproteases(MMP) activator/inhibitor imbalance</a:t>
              </a:r>
            </a:p>
          </p:txBody>
        </p:sp>
        <p:sp>
          <p:nvSpPr>
            <p:cNvPr id="39" name="TextBox 38">
              <a:extLst>
                <a:ext uri="{FF2B5EF4-FFF2-40B4-BE49-F238E27FC236}">
                  <a16:creationId xmlns:a16="http://schemas.microsoft.com/office/drawing/2014/main" id="{8F0EBA5E-6F43-4865-B57B-11B72877B3FC}"/>
                </a:ext>
              </a:extLst>
            </p:cNvPr>
            <p:cNvSpPr txBox="1"/>
            <p:nvPr/>
          </p:nvSpPr>
          <p:spPr>
            <a:xfrm>
              <a:off x="1054749" y="4071870"/>
              <a:ext cx="2311218" cy="400110"/>
            </a:xfrm>
            <a:prstGeom prst="rect">
              <a:avLst/>
            </a:prstGeom>
            <a:noFill/>
          </p:spPr>
          <p:txBody>
            <a:bodyPr wrap="square" rtlCol="0">
              <a:spAutoFit/>
            </a:bodyPr>
            <a:lstStyle/>
            <a:p>
              <a:pPr algn="ctr"/>
              <a:r>
                <a:rPr lang="en-US" sz="1000" dirty="0"/>
                <a:t>Stromal lysis</a:t>
              </a:r>
            </a:p>
            <a:p>
              <a:pPr algn="ctr"/>
              <a:r>
                <a:rPr lang="en-US" sz="1000" dirty="0"/>
                <a:t>Risk of perforation and loss of eye</a:t>
              </a:r>
            </a:p>
          </p:txBody>
        </p:sp>
        <p:sp>
          <p:nvSpPr>
            <p:cNvPr id="47" name="Arrow: Down 46">
              <a:extLst>
                <a:ext uri="{FF2B5EF4-FFF2-40B4-BE49-F238E27FC236}">
                  <a16:creationId xmlns:a16="http://schemas.microsoft.com/office/drawing/2014/main" id="{037B671B-E0EB-4C82-9129-E0A0A8CB24EF}"/>
                </a:ext>
              </a:extLst>
            </p:cNvPr>
            <p:cNvSpPr/>
            <p:nvPr/>
          </p:nvSpPr>
          <p:spPr>
            <a:xfrm>
              <a:off x="536468" y="842398"/>
              <a:ext cx="372578" cy="3600378"/>
            </a:xfrm>
            <a:prstGeom prst="downArrow">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53400E14-914E-4E70-9E10-E7F156A1ACC2}"/>
              </a:ext>
            </a:extLst>
          </p:cNvPr>
          <p:cNvGrpSpPr/>
          <p:nvPr/>
        </p:nvGrpSpPr>
        <p:grpSpPr>
          <a:xfrm>
            <a:off x="276619" y="1280329"/>
            <a:ext cx="877314" cy="2453514"/>
            <a:chOff x="8219621" y="1317316"/>
            <a:chExt cx="877314" cy="2453514"/>
          </a:xfrm>
        </p:grpSpPr>
        <p:sp>
          <p:nvSpPr>
            <p:cNvPr id="49" name="Rectangle: Rounded Corners 48">
              <a:extLst>
                <a:ext uri="{FF2B5EF4-FFF2-40B4-BE49-F238E27FC236}">
                  <a16:creationId xmlns:a16="http://schemas.microsoft.com/office/drawing/2014/main" id="{038FD8B6-ADB5-42A4-9408-0991CD7CB5D6}"/>
                </a:ext>
              </a:extLst>
            </p:cNvPr>
            <p:cNvSpPr/>
            <p:nvPr/>
          </p:nvSpPr>
          <p:spPr>
            <a:xfrm>
              <a:off x="8276665" y="1317316"/>
              <a:ext cx="739906" cy="7228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Rounded Corners 49">
              <a:extLst>
                <a:ext uri="{FF2B5EF4-FFF2-40B4-BE49-F238E27FC236}">
                  <a16:creationId xmlns:a16="http://schemas.microsoft.com/office/drawing/2014/main" id="{F403A80B-A736-4A0C-8F40-FFA50A8A8B21}"/>
                </a:ext>
              </a:extLst>
            </p:cNvPr>
            <p:cNvSpPr/>
            <p:nvPr/>
          </p:nvSpPr>
          <p:spPr>
            <a:xfrm>
              <a:off x="8276665" y="2195666"/>
              <a:ext cx="766535" cy="7088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Rounded Corners 50">
              <a:extLst>
                <a:ext uri="{FF2B5EF4-FFF2-40B4-BE49-F238E27FC236}">
                  <a16:creationId xmlns:a16="http://schemas.microsoft.com/office/drawing/2014/main" id="{7A4C840F-99E4-4CB7-9972-BB79772FE627}"/>
                </a:ext>
              </a:extLst>
            </p:cNvPr>
            <p:cNvSpPr/>
            <p:nvPr/>
          </p:nvSpPr>
          <p:spPr>
            <a:xfrm>
              <a:off x="8276665" y="3061966"/>
              <a:ext cx="766535" cy="70886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59049769-1C55-417C-A375-A6DBB3031CED}"/>
                </a:ext>
              </a:extLst>
            </p:cNvPr>
            <p:cNvSpPr txBox="1"/>
            <p:nvPr/>
          </p:nvSpPr>
          <p:spPr>
            <a:xfrm>
              <a:off x="8307080" y="1437415"/>
              <a:ext cx="679076" cy="461665"/>
            </a:xfrm>
            <a:prstGeom prst="rect">
              <a:avLst/>
            </a:prstGeom>
            <a:noFill/>
          </p:spPr>
          <p:txBody>
            <a:bodyPr wrap="square" rtlCol="0">
              <a:spAutoFit/>
            </a:bodyPr>
            <a:lstStyle/>
            <a:p>
              <a:pPr algn="ctr"/>
              <a:r>
                <a:rPr lang="en-US" sz="1200" dirty="0"/>
                <a:t>Mild</a:t>
              </a:r>
            </a:p>
            <a:p>
              <a:pPr algn="ctr"/>
              <a:r>
                <a:rPr lang="en-US" sz="1200" dirty="0"/>
                <a:t>Stage 1</a:t>
              </a:r>
            </a:p>
          </p:txBody>
        </p:sp>
        <p:sp>
          <p:nvSpPr>
            <p:cNvPr id="53" name="TextBox 52">
              <a:extLst>
                <a:ext uri="{FF2B5EF4-FFF2-40B4-BE49-F238E27FC236}">
                  <a16:creationId xmlns:a16="http://schemas.microsoft.com/office/drawing/2014/main" id="{2DAEB190-7008-4290-B6BD-5C2A344C51FA}"/>
                </a:ext>
              </a:extLst>
            </p:cNvPr>
            <p:cNvSpPr txBox="1"/>
            <p:nvPr/>
          </p:nvSpPr>
          <p:spPr>
            <a:xfrm>
              <a:off x="8219621" y="2310668"/>
              <a:ext cx="877314" cy="461665"/>
            </a:xfrm>
            <a:prstGeom prst="rect">
              <a:avLst/>
            </a:prstGeom>
            <a:noFill/>
          </p:spPr>
          <p:txBody>
            <a:bodyPr wrap="square" rtlCol="0">
              <a:spAutoFit/>
            </a:bodyPr>
            <a:lstStyle/>
            <a:p>
              <a:pPr algn="ctr"/>
              <a:r>
                <a:rPr lang="en-US" sz="1200" dirty="0"/>
                <a:t>Moderate Stage 2</a:t>
              </a:r>
            </a:p>
          </p:txBody>
        </p:sp>
        <p:sp>
          <p:nvSpPr>
            <p:cNvPr id="54" name="TextBox 53">
              <a:extLst>
                <a:ext uri="{FF2B5EF4-FFF2-40B4-BE49-F238E27FC236}">
                  <a16:creationId xmlns:a16="http://schemas.microsoft.com/office/drawing/2014/main" id="{1B0EFE49-2235-40F6-B299-4F41E82C41C7}"/>
                </a:ext>
              </a:extLst>
            </p:cNvPr>
            <p:cNvSpPr txBox="1"/>
            <p:nvPr/>
          </p:nvSpPr>
          <p:spPr>
            <a:xfrm>
              <a:off x="8337495" y="3156360"/>
              <a:ext cx="679076" cy="461665"/>
            </a:xfrm>
            <a:prstGeom prst="rect">
              <a:avLst/>
            </a:prstGeom>
            <a:noFill/>
          </p:spPr>
          <p:txBody>
            <a:bodyPr wrap="square" rtlCol="0">
              <a:spAutoFit/>
            </a:bodyPr>
            <a:lstStyle/>
            <a:p>
              <a:pPr algn="ctr"/>
              <a:r>
                <a:rPr lang="en-US" sz="1200" dirty="0"/>
                <a:t>Severe Stage 3</a:t>
              </a:r>
            </a:p>
          </p:txBody>
        </p:sp>
      </p:grpSp>
      <p:grpSp>
        <p:nvGrpSpPr>
          <p:cNvPr id="63" name="Group 62">
            <a:extLst>
              <a:ext uri="{FF2B5EF4-FFF2-40B4-BE49-F238E27FC236}">
                <a16:creationId xmlns:a16="http://schemas.microsoft.com/office/drawing/2014/main" id="{9A891853-24F9-4D98-B335-EF3D7BF8AAEC}"/>
              </a:ext>
            </a:extLst>
          </p:cNvPr>
          <p:cNvGrpSpPr/>
          <p:nvPr/>
        </p:nvGrpSpPr>
        <p:grpSpPr>
          <a:xfrm>
            <a:off x="5515089" y="478155"/>
            <a:ext cx="2943113" cy="3931488"/>
            <a:chOff x="4570160" y="517938"/>
            <a:chExt cx="2943113" cy="3931488"/>
          </a:xfrm>
        </p:grpSpPr>
        <p:sp>
          <p:nvSpPr>
            <p:cNvPr id="25" name="TextBox 24">
              <a:extLst>
                <a:ext uri="{FF2B5EF4-FFF2-40B4-BE49-F238E27FC236}">
                  <a16:creationId xmlns:a16="http://schemas.microsoft.com/office/drawing/2014/main" id="{A7378EF0-7A43-4E08-BE8F-781095C9CC68}"/>
                </a:ext>
              </a:extLst>
            </p:cNvPr>
            <p:cNvSpPr txBox="1"/>
            <p:nvPr/>
          </p:nvSpPr>
          <p:spPr>
            <a:xfrm>
              <a:off x="5381343" y="517938"/>
              <a:ext cx="1701053" cy="307777"/>
            </a:xfrm>
            <a:prstGeom prst="rect">
              <a:avLst/>
            </a:prstGeom>
            <a:noFill/>
          </p:spPr>
          <p:txBody>
            <a:bodyPr wrap="square" rtlCol="0">
              <a:spAutoFit/>
            </a:bodyPr>
            <a:lstStyle/>
            <a:p>
              <a:r>
                <a:rPr lang="en-US" sz="1400" dirty="0"/>
                <a:t>Tear Film</a:t>
              </a:r>
            </a:p>
          </p:txBody>
        </p:sp>
        <p:sp>
          <p:nvSpPr>
            <p:cNvPr id="40" name="Rectangle: Rounded Corners 39">
              <a:extLst>
                <a:ext uri="{FF2B5EF4-FFF2-40B4-BE49-F238E27FC236}">
                  <a16:creationId xmlns:a16="http://schemas.microsoft.com/office/drawing/2014/main" id="{E6FB67AB-DA75-464A-AF31-5EDA6AE34880}"/>
                </a:ext>
              </a:extLst>
            </p:cNvPr>
            <p:cNvSpPr/>
            <p:nvPr/>
          </p:nvSpPr>
          <p:spPr>
            <a:xfrm>
              <a:off x="4572000" y="842398"/>
              <a:ext cx="2450727" cy="44931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91E53139-9B64-490E-B929-28ED1E71E58A}"/>
                </a:ext>
              </a:extLst>
            </p:cNvPr>
            <p:cNvSpPr/>
            <p:nvPr/>
          </p:nvSpPr>
          <p:spPr>
            <a:xfrm>
              <a:off x="4571998" y="1388668"/>
              <a:ext cx="2450727" cy="56172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Rounded Corners 41">
              <a:extLst>
                <a:ext uri="{FF2B5EF4-FFF2-40B4-BE49-F238E27FC236}">
                  <a16:creationId xmlns:a16="http://schemas.microsoft.com/office/drawing/2014/main" id="{42599F1C-8D8F-44F6-8B47-2DAC4FDA1788}"/>
                </a:ext>
              </a:extLst>
            </p:cNvPr>
            <p:cNvSpPr/>
            <p:nvPr/>
          </p:nvSpPr>
          <p:spPr>
            <a:xfrm>
              <a:off x="4571998" y="2016524"/>
              <a:ext cx="2450727" cy="56172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Rounded Corners 42">
              <a:extLst>
                <a:ext uri="{FF2B5EF4-FFF2-40B4-BE49-F238E27FC236}">
                  <a16:creationId xmlns:a16="http://schemas.microsoft.com/office/drawing/2014/main" id="{7C26890B-E987-4DD9-942F-B035E570CC41}"/>
                </a:ext>
              </a:extLst>
            </p:cNvPr>
            <p:cNvSpPr/>
            <p:nvPr/>
          </p:nvSpPr>
          <p:spPr>
            <a:xfrm>
              <a:off x="4570160" y="3103237"/>
              <a:ext cx="2450727" cy="42792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504D8092-8727-422A-A618-6DFC32F11BD4}"/>
                </a:ext>
              </a:extLst>
            </p:cNvPr>
            <p:cNvSpPr/>
            <p:nvPr/>
          </p:nvSpPr>
          <p:spPr>
            <a:xfrm>
              <a:off x="4571998" y="2644380"/>
              <a:ext cx="2450727" cy="3857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911193FE-AB7C-492A-84B0-724F9AE6DB77}"/>
                </a:ext>
              </a:extLst>
            </p:cNvPr>
            <p:cNvSpPr/>
            <p:nvPr/>
          </p:nvSpPr>
          <p:spPr>
            <a:xfrm>
              <a:off x="4601726" y="4022136"/>
              <a:ext cx="2450727" cy="40011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FACE0F54-FE8F-4CF2-8AD7-C9F54B3A9D73}"/>
                </a:ext>
              </a:extLst>
            </p:cNvPr>
            <p:cNvSpPr/>
            <p:nvPr/>
          </p:nvSpPr>
          <p:spPr>
            <a:xfrm>
              <a:off x="4582502" y="3600371"/>
              <a:ext cx="2450727" cy="35601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Down 47">
              <a:extLst>
                <a:ext uri="{FF2B5EF4-FFF2-40B4-BE49-F238E27FC236}">
                  <a16:creationId xmlns:a16="http://schemas.microsoft.com/office/drawing/2014/main" id="{5C6EC857-144C-4792-AB24-C3B53D6976AF}"/>
                </a:ext>
              </a:extLst>
            </p:cNvPr>
            <p:cNvSpPr/>
            <p:nvPr/>
          </p:nvSpPr>
          <p:spPr>
            <a:xfrm>
              <a:off x="7140695" y="849048"/>
              <a:ext cx="372578" cy="3600378"/>
            </a:xfrm>
            <a:prstGeom prst="downArrow">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0D203901-F9CE-46F4-81DB-53DFBE33E9FB}"/>
                </a:ext>
              </a:extLst>
            </p:cNvPr>
            <p:cNvSpPr txBox="1"/>
            <p:nvPr/>
          </p:nvSpPr>
          <p:spPr>
            <a:xfrm>
              <a:off x="4735043" y="862213"/>
              <a:ext cx="2124635" cy="400110"/>
            </a:xfrm>
            <a:prstGeom prst="rect">
              <a:avLst/>
            </a:prstGeom>
            <a:noFill/>
          </p:spPr>
          <p:txBody>
            <a:bodyPr wrap="square" rtlCol="0">
              <a:spAutoFit/>
            </a:bodyPr>
            <a:lstStyle/>
            <a:p>
              <a:pPr algn="ctr"/>
              <a:r>
                <a:rPr lang="en-US" sz="1000" dirty="0"/>
                <a:t>Reduced tear production due to decreased nerve stimuli</a:t>
              </a:r>
            </a:p>
          </p:txBody>
        </p:sp>
        <p:sp>
          <p:nvSpPr>
            <p:cNvPr id="56" name="TextBox 55">
              <a:extLst>
                <a:ext uri="{FF2B5EF4-FFF2-40B4-BE49-F238E27FC236}">
                  <a16:creationId xmlns:a16="http://schemas.microsoft.com/office/drawing/2014/main" id="{B46ACDE8-DA79-48CD-9F05-5BA87DAD495C}"/>
                </a:ext>
              </a:extLst>
            </p:cNvPr>
            <p:cNvSpPr txBox="1"/>
            <p:nvPr/>
          </p:nvSpPr>
          <p:spPr>
            <a:xfrm>
              <a:off x="4717392" y="1391248"/>
              <a:ext cx="2124635" cy="553998"/>
            </a:xfrm>
            <a:prstGeom prst="rect">
              <a:avLst/>
            </a:prstGeom>
            <a:noFill/>
          </p:spPr>
          <p:txBody>
            <a:bodyPr wrap="square" rtlCol="0">
              <a:spAutoFit/>
            </a:bodyPr>
            <a:lstStyle/>
            <a:p>
              <a:pPr algn="ctr"/>
              <a:r>
                <a:rPr lang="en-US" sz="1000" dirty="0"/>
                <a:t>Decreased epithelial turnover, increased amount of epithelial-toxic agents</a:t>
              </a:r>
            </a:p>
          </p:txBody>
        </p:sp>
        <p:sp>
          <p:nvSpPr>
            <p:cNvPr id="57" name="TextBox 56">
              <a:extLst>
                <a:ext uri="{FF2B5EF4-FFF2-40B4-BE49-F238E27FC236}">
                  <a16:creationId xmlns:a16="http://schemas.microsoft.com/office/drawing/2014/main" id="{4D88DD27-E520-457D-8881-5A38CDC7495B}"/>
                </a:ext>
              </a:extLst>
            </p:cNvPr>
            <p:cNvSpPr txBox="1"/>
            <p:nvPr/>
          </p:nvSpPr>
          <p:spPr>
            <a:xfrm>
              <a:off x="4691757" y="2017752"/>
              <a:ext cx="2175904" cy="553998"/>
            </a:xfrm>
            <a:prstGeom prst="rect">
              <a:avLst/>
            </a:prstGeom>
            <a:noFill/>
          </p:spPr>
          <p:txBody>
            <a:bodyPr wrap="square" rtlCol="0">
              <a:spAutoFit/>
            </a:bodyPr>
            <a:lstStyle/>
            <a:p>
              <a:pPr algn="ctr"/>
              <a:r>
                <a:rPr lang="en-US" sz="1000" dirty="0"/>
                <a:t>Decreased tear film thickness</a:t>
              </a:r>
            </a:p>
            <a:p>
              <a:pPr algn="ctr"/>
              <a:r>
                <a:rPr lang="en-US" sz="1000" dirty="0"/>
                <a:t>Low protection against lid margin/wiper stress</a:t>
              </a:r>
            </a:p>
          </p:txBody>
        </p:sp>
        <p:sp>
          <p:nvSpPr>
            <p:cNvPr id="58" name="TextBox 57">
              <a:extLst>
                <a:ext uri="{FF2B5EF4-FFF2-40B4-BE49-F238E27FC236}">
                  <a16:creationId xmlns:a16="http://schemas.microsoft.com/office/drawing/2014/main" id="{F6BD7708-BE07-47CE-B97E-C549D25A9B34}"/>
                </a:ext>
              </a:extLst>
            </p:cNvPr>
            <p:cNvSpPr txBox="1"/>
            <p:nvPr/>
          </p:nvSpPr>
          <p:spPr>
            <a:xfrm>
              <a:off x="4683774" y="2647658"/>
              <a:ext cx="2248185" cy="400110"/>
            </a:xfrm>
            <a:prstGeom prst="rect">
              <a:avLst/>
            </a:prstGeom>
            <a:noFill/>
          </p:spPr>
          <p:txBody>
            <a:bodyPr wrap="square" rtlCol="0">
              <a:spAutoFit/>
            </a:bodyPr>
            <a:lstStyle/>
            <a:p>
              <a:pPr algn="ctr"/>
              <a:r>
                <a:rPr lang="en-US" sz="1000" dirty="0"/>
                <a:t>Tear film instability – Evaporative tear loss</a:t>
              </a:r>
            </a:p>
          </p:txBody>
        </p:sp>
        <p:sp>
          <p:nvSpPr>
            <p:cNvPr id="59" name="TextBox 58">
              <a:extLst>
                <a:ext uri="{FF2B5EF4-FFF2-40B4-BE49-F238E27FC236}">
                  <a16:creationId xmlns:a16="http://schemas.microsoft.com/office/drawing/2014/main" id="{BCF01308-8994-49BF-9EC1-18832212356E}"/>
                </a:ext>
              </a:extLst>
            </p:cNvPr>
            <p:cNvSpPr txBox="1"/>
            <p:nvPr/>
          </p:nvSpPr>
          <p:spPr>
            <a:xfrm>
              <a:off x="4665969" y="3114539"/>
              <a:ext cx="2265990" cy="400110"/>
            </a:xfrm>
            <a:prstGeom prst="rect">
              <a:avLst/>
            </a:prstGeom>
            <a:noFill/>
          </p:spPr>
          <p:txBody>
            <a:bodyPr wrap="square" rtlCol="0">
              <a:spAutoFit/>
            </a:bodyPr>
            <a:lstStyle/>
            <a:p>
              <a:pPr algn="ctr"/>
              <a:r>
                <a:rPr lang="en-US" sz="1000" dirty="0"/>
                <a:t>Hyperosmolarity</a:t>
              </a:r>
            </a:p>
            <a:p>
              <a:pPr algn="ctr"/>
              <a:r>
                <a:rPr lang="en-US" sz="1000" dirty="0"/>
                <a:t>Increase in proinflammatory cytokines</a:t>
              </a:r>
            </a:p>
          </p:txBody>
        </p:sp>
        <p:sp>
          <p:nvSpPr>
            <p:cNvPr id="60" name="TextBox 59">
              <a:extLst>
                <a:ext uri="{FF2B5EF4-FFF2-40B4-BE49-F238E27FC236}">
                  <a16:creationId xmlns:a16="http://schemas.microsoft.com/office/drawing/2014/main" id="{A9ABD3A4-01AF-401D-BE4B-5654E8E277AE}"/>
                </a:ext>
              </a:extLst>
            </p:cNvPr>
            <p:cNvSpPr txBox="1"/>
            <p:nvPr/>
          </p:nvSpPr>
          <p:spPr>
            <a:xfrm>
              <a:off x="4665969" y="3577604"/>
              <a:ext cx="2265990" cy="400110"/>
            </a:xfrm>
            <a:prstGeom prst="rect">
              <a:avLst/>
            </a:prstGeom>
            <a:noFill/>
          </p:spPr>
          <p:txBody>
            <a:bodyPr wrap="square" rtlCol="0">
              <a:spAutoFit/>
            </a:bodyPr>
            <a:lstStyle/>
            <a:p>
              <a:pPr algn="ctr"/>
              <a:r>
                <a:rPr lang="en-US" sz="1000" dirty="0"/>
                <a:t>Matrix metalloprotease (MMP) activation</a:t>
              </a:r>
            </a:p>
          </p:txBody>
        </p:sp>
        <p:sp>
          <p:nvSpPr>
            <p:cNvPr id="61" name="TextBox 60">
              <a:extLst>
                <a:ext uri="{FF2B5EF4-FFF2-40B4-BE49-F238E27FC236}">
                  <a16:creationId xmlns:a16="http://schemas.microsoft.com/office/drawing/2014/main" id="{21D953C3-415E-45A0-AB96-7F53CE3BA426}"/>
                </a:ext>
              </a:extLst>
            </p:cNvPr>
            <p:cNvSpPr txBox="1"/>
            <p:nvPr/>
          </p:nvSpPr>
          <p:spPr>
            <a:xfrm>
              <a:off x="4665969" y="4022137"/>
              <a:ext cx="2311218" cy="400110"/>
            </a:xfrm>
            <a:prstGeom prst="rect">
              <a:avLst/>
            </a:prstGeom>
            <a:noFill/>
          </p:spPr>
          <p:txBody>
            <a:bodyPr wrap="square" rtlCol="0">
              <a:spAutoFit/>
            </a:bodyPr>
            <a:lstStyle/>
            <a:p>
              <a:pPr algn="ctr"/>
              <a:r>
                <a:rPr lang="en-US" sz="1000" dirty="0"/>
                <a:t>Increase in inflammatory mediators</a:t>
              </a:r>
            </a:p>
            <a:p>
              <a:pPr algn="ctr"/>
              <a:r>
                <a:rPr lang="en-US" sz="1000" dirty="0"/>
                <a:t>Further MMP activation</a:t>
              </a:r>
            </a:p>
          </p:txBody>
        </p:sp>
      </p:grpSp>
      <p:cxnSp>
        <p:nvCxnSpPr>
          <p:cNvPr id="66" name="Straight Arrow Connector 65">
            <a:extLst>
              <a:ext uri="{FF2B5EF4-FFF2-40B4-BE49-F238E27FC236}">
                <a16:creationId xmlns:a16="http://schemas.microsoft.com/office/drawing/2014/main" id="{8FEEF0AD-F8D3-4B27-A921-D00B1BAC96D2}"/>
              </a:ext>
            </a:extLst>
          </p:cNvPr>
          <p:cNvCxnSpPr/>
          <p:nvPr/>
        </p:nvCxnSpPr>
        <p:spPr>
          <a:xfrm flipH="1" flipV="1">
            <a:off x="4343400" y="1117249"/>
            <a:ext cx="1095935" cy="515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7B710E2E-C8A2-4F01-A3B8-E72C711CB86E}"/>
              </a:ext>
            </a:extLst>
          </p:cNvPr>
          <p:cNvCxnSpPr>
            <a:cxnSpLocks/>
          </p:cNvCxnSpPr>
          <p:nvPr/>
        </p:nvCxnSpPr>
        <p:spPr>
          <a:xfrm flipH="1" flipV="1">
            <a:off x="4388294" y="2217499"/>
            <a:ext cx="1055284" cy="4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a:extLst>
              <a:ext uri="{FF2B5EF4-FFF2-40B4-BE49-F238E27FC236}">
                <a16:creationId xmlns:a16="http://schemas.microsoft.com/office/drawing/2014/main" id="{138DC28F-A69D-4B25-A918-6F754A11229A}"/>
              </a:ext>
            </a:extLst>
          </p:cNvPr>
          <p:cNvCxnSpPr>
            <a:cxnSpLocks/>
          </p:cNvCxnSpPr>
          <p:nvPr/>
        </p:nvCxnSpPr>
        <p:spPr>
          <a:xfrm>
            <a:off x="4388294" y="2359139"/>
            <a:ext cx="1010663" cy="4721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2" name="Straight Arrow Connector 71">
            <a:extLst>
              <a:ext uri="{FF2B5EF4-FFF2-40B4-BE49-F238E27FC236}">
                <a16:creationId xmlns:a16="http://schemas.microsoft.com/office/drawing/2014/main" id="{CF49F039-4EB4-4066-B6AD-4404312E9436}"/>
              </a:ext>
            </a:extLst>
          </p:cNvPr>
          <p:cNvCxnSpPr>
            <a:cxnSpLocks/>
          </p:cNvCxnSpPr>
          <p:nvPr/>
        </p:nvCxnSpPr>
        <p:spPr>
          <a:xfrm flipH="1" flipV="1">
            <a:off x="4318222" y="2831296"/>
            <a:ext cx="1082032" cy="4435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a:extLst>
              <a:ext uri="{FF2B5EF4-FFF2-40B4-BE49-F238E27FC236}">
                <a16:creationId xmlns:a16="http://schemas.microsoft.com/office/drawing/2014/main" id="{4D03FE9D-30E7-46FC-A2F6-795C1B8549E9}"/>
              </a:ext>
            </a:extLst>
          </p:cNvPr>
          <p:cNvCxnSpPr>
            <a:cxnSpLocks/>
          </p:cNvCxnSpPr>
          <p:nvPr/>
        </p:nvCxnSpPr>
        <p:spPr>
          <a:xfrm flipH="1" flipV="1">
            <a:off x="4306651" y="3422768"/>
            <a:ext cx="1149798" cy="3229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a:extLst>
              <a:ext uri="{FF2B5EF4-FFF2-40B4-BE49-F238E27FC236}">
                <a16:creationId xmlns:a16="http://schemas.microsoft.com/office/drawing/2014/main" id="{DC3EBE1B-9D80-49CE-BAD9-765B764D7E17}"/>
              </a:ext>
            </a:extLst>
          </p:cNvPr>
          <p:cNvCxnSpPr>
            <a:cxnSpLocks/>
          </p:cNvCxnSpPr>
          <p:nvPr/>
        </p:nvCxnSpPr>
        <p:spPr>
          <a:xfrm flipH="1">
            <a:off x="4306651" y="4179356"/>
            <a:ext cx="1165868" cy="3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8" name="Straight Arrow Connector 77">
            <a:extLst>
              <a:ext uri="{FF2B5EF4-FFF2-40B4-BE49-F238E27FC236}">
                <a16:creationId xmlns:a16="http://schemas.microsoft.com/office/drawing/2014/main" id="{BBF3C5C7-5A96-494C-9741-AF8AC65B94B2}"/>
              </a:ext>
            </a:extLst>
          </p:cNvPr>
          <p:cNvCxnSpPr>
            <a:cxnSpLocks/>
          </p:cNvCxnSpPr>
          <p:nvPr/>
        </p:nvCxnSpPr>
        <p:spPr>
          <a:xfrm flipH="1" flipV="1">
            <a:off x="4267800" y="3770648"/>
            <a:ext cx="1208512" cy="4127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4894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E8836-5F8D-4527-87E9-3CE1110F4C46}"/>
              </a:ext>
            </a:extLst>
          </p:cNvPr>
          <p:cNvSpPr>
            <a:spLocks noGrp="1"/>
          </p:cNvSpPr>
          <p:nvPr>
            <p:ph type="title"/>
          </p:nvPr>
        </p:nvSpPr>
        <p:spPr/>
        <p:txBody>
          <a:bodyPr/>
          <a:lstStyle/>
          <a:p>
            <a:r>
              <a:rPr lang="en-US" dirty="0"/>
              <a:t>Patient Burden</a:t>
            </a:r>
            <a:r>
              <a:rPr lang="en-US" baseline="30000" dirty="0"/>
              <a:t>1,2</a:t>
            </a:r>
            <a:endParaRPr lang="en-US" dirty="0"/>
          </a:p>
        </p:txBody>
      </p:sp>
      <p:sp>
        <p:nvSpPr>
          <p:cNvPr id="5" name="Content Placeholder 4">
            <a:extLst>
              <a:ext uri="{FF2B5EF4-FFF2-40B4-BE49-F238E27FC236}">
                <a16:creationId xmlns:a16="http://schemas.microsoft.com/office/drawing/2014/main" id="{8B08B7E6-0DFB-40AD-BBC6-80ACD36DE77D}"/>
              </a:ext>
            </a:extLst>
          </p:cNvPr>
          <p:cNvSpPr>
            <a:spLocks noGrp="1"/>
          </p:cNvSpPr>
          <p:nvPr>
            <p:ph idx="1"/>
          </p:nvPr>
        </p:nvSpPr>
        <p:spPr>
          <a:xfrm>
            <a:off x="628649" y="1369218"/>
            <a:ext cx="8165493" cy="3263504"/>
          </a:xfrm>
        </p:spPr>
        <p:txBody>
          <a:bodyPr/>
          <a:lstStyle/>
          <a:p>
            <a:r>
              <a:rPr lang="en-US" dirty="0"/>
              <a:t>Dry eyes</a:t>
            </a:r>
          </a:p>
          <a:p>
            <a:r>
              <a:rPr lang="en-US" dirty="0"/>
              <a:t>Redness</a:t>
            </a:r>
          </a:p>
          <a:p>
            <a:r>
              <a:rPr lang="en-US" dirty="0"/>
              <a:t>Sensitivity to light</a:t>
            </a:r>
          </a:p>
          <a:p>
            <a:r>
              <a:rPr lang="en-US" dirty="0"/>
              <a:t>Loss of vision</a:t>
            </a:r>
          </a:p>
          <a:p>
            <a:r>
              <a:rPr lang="en-US" dirty="0"/>
              <a:t>Decreased activities of daily living such as driving, reading, watching TV</a:t>
            </a:r>
          </a:p>
          <a:p>
            <a:r>
              <a:rPr lang="en-US" dirty="0"/>
              <a:t>Emotional impacts such as concerns with vision loss and frustration</a:t>
            </a:r>
          </a:p>
        </p:txBody>
      </p:sp>
      <p:sp>
        <p:nvSpPr>
          <p:cNvPr id="2" name="TextBox 1">
            <a:extLst>
              <a:ext uri="{FF2B5EF4-FFF2-40B4-BE49-F238E27FC236}">
                <a16:creationId xmlns:a16="http://schemas.microsoft.com/office/drawing/2014/main" id="{7AA799BA-CD29-4565-96BE-DB777BF21C7D}"/>
              </a:ext>
            </a:extLst>
          </p:cNvPr>
          <p:cNvSpPr txBox="1"/>
          <p:nvPr/>
        </p:nvSpPr>
        <p:spPr>
          <a:xfrm>
            <a:off x="3168000" y="4546490"/>
            <a:ext cx="5875200" cy="400110"/>
          </a:xfrm>
          <a:prstGeom prst="rect">
            <a:avLst/>
          </a:prstGeom>
          <a:noFill/>
        </p:spPr>
        <p:txBody>
          <a:bodyPr wrap="square" rtlCol="0">
            <a:spAutoFit/>
          </a:bodyPr>
          <a:lstStyle/>
          <a:p>
            <a:pPr marL="228600" indent="-228600">
              <a:buAutoNum type="arabicPeriod"/>
            </a:pPr>
            <a:r>
              <a:rPr lang="en-US" sz="1000" dirty="0"/>
              <a:t>Murray L, et al. </a:t>
            </a:r>
            <a:r>
              <a:rPr lang="en-US" sz="1000" i="1" dirty="0"/>
              <a:t>J Patient Rep Outcomes</a:t>
            </a:r>
            <a:r>
              <a:rPr lang="en-US" sz="1000" dirty="0"/>
              <a:t>. 2020;4:30.</a:t>
            </a:r>
          </a:p>
          <a:p>
            <a:pPr marL="228600" indent="-228600">
              <a:buFontTx/>
              <a:buAutoNum type="arabicPeriod"/>
            </a:pPr>
            <a:r>
              <a:rPr lang="en-US" sz="1000" dirty="0"/>
              <a:t>Dua H, et al. </a:t>
            </a:r>
            <a:r>
              <a:rPr lang="en-US" sz="1000" i="1" dirty="0"/>
              <a:t>Prog Retin Eye Res</a:t>
            </a:r>
            <a:r>
              <a:rPr lang="en-US" sz="1000" dirty="0"/>
              <a:t>. 2018;66:107-131.</a:t>
            </a:r>
          </a:p>
        </p:txBody>
      </p:sp>
    </p:spTree>
    <p:extLst>
      <p:ext uri="{BB962C8B-B14F-4D97-AF65-F5344CB8AC3E}">
        <p14:creationId xmlns:p14="http://schemas.microsoft.com/office/powerpoint/2010/main" val="230508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7EBD16-E456-4E25-9D4B-12E9C80C25EC}"/>
              </a:ext>
            </a:extLst>
          </p:cNvPr>
          <p:cNvSpPr>
            <a:spLocks noGrp="1"/>
          </p:cNvSpPr>
          <p:nvPr>
            <p:ph type="title"/>
          </p:nvPr>
        </p:nvSpPr>
        <p:spPr/>
        <p:txBody>
          <a:bodyPr/>
          <a:lstStyle/>
          <a:p>
            <a:r>
              <a:rPr lang="en-US" dirty="0"/>
              <a:t>Clinical Manifestations</a:t>
            </a:r>
            <a:r>
              <a:rPr lang="en-US" baseline="30000" dirty="0"/>
              <a:t>1,2</a:t>
            </a:r>
            <a:endParaRPr lang="en-US" dirty="0"/>
          </a:p>
        </p:txBody>
      </p:sp>
      <p:sp>
        <p:nvSpPr>
          <p:cNvPr id="5" name="Content Placeholder 4">
            <a:extLst>
              <a:ext uri="{FF2B5EF4-FFF2-40B4-BE49-F238E27FC236}">
                <a16:creationId xmlns:a16="http://schemas.microsoft.com/office/drawing/2014/main" id="{0EFDC710-F57A-4731-8A09-835634E4046B}"/>
              </a:ext>
            </a:extLst>
          </p:cNvPr>
          <p:cNvSpPr>
            <a:spLocks noGrp="1"/>
          </p:cNvSpPr>
          <p:nvPr>
            <p:ph idx="1"/>
          </p:nvPr>
        </p:nvSpPr>
        <p:spPr/>
        <p:txBody>
          <a:bodyPr/>
          <a:lstStyle/>
          <a:p>
            <a:r>
              <a:rPr lang="en-US" dirty="0"/>
              <a:t>Patients may not complain of symptoms due to loss of sensation</a:t>
            </a:r>
          </a:p>
          <a:p>
            <a:r>
              <a:rPr lang="en-US" dirty="0"/>
              <a:t>Decreased corneal sensitivity</a:t>
            </a:r>
          </a:p>
          <a:p>
            <a:r>
              <a:rPr lang="en-US" dirty="0"/>
              <a:t>Dry eyes</a:t>
            </a:r>
          </a:p>
          <a:p>
            <a:r>
              <a:rPr lang="en-US" dirty="0"/>
              <a:t>Burning sensation</a:t>
            </a:r>
          </a:p>
          <a:p>
            <a:r>
              <a:rPr lang="en-US" dirty="0"/>
              <a:t>Fluctuating vision</a:t>
            </a:r>
          </a:p>
          <a:p>
            <a:endParaRPr lang="en-US" dirty="0"/>
          </a:p>
        </p:txBody>
      </p:sp>
      <p:sp>
        <p:nvSpPr>
          <p:cNvPr id="6" name="TextBox 5">
            <a:extLst>
              <a:ext uri="{FF2B5EF4-FFF2-40B4-BE49-F238E27FC236}">
                <a16:creationId xmlns:a16="http://schemas.microsoft.com/office/drawing/2014/main" id="{CE6D5712-A727-4203-B419-3BB20A10B76C}"/>
              </a:ext>
            </a:extLst>
          </p:cNvPr>
          <p:cNvSpPr txBox="1"/>
          <p:nvPr/>
        </p:nvSpPr>
        <p:spPr>
          <a:xfrm>
            <a:off x="3175200" y="4546490"/>
            <a:ext cx="5889600" cy="400110"/>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p:txBody>
      </p:sp>
    </p:spTree>
    <p:extLst>
      <p:ext uri="{BB962C8B-B14F-4D97-AF65-F5344CB8AC3E}">
        <p14:creationId xmlns:p14="http://schemas.microsoft.com/office/powerpoint/2010/main" val="280337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A7C6CA-0E1A-4E90-A5B7-3B0BEA01CF6C}"/>
              </a:ext>
            </a:extLst>
          </p:cNvPr>
          <p:cNvSpPr>
            <a:spLocks noGrp="1"/>
          </p:cNvSpPr>
          <p:nvPr>
            <p:ph type="title"/>
          </p:nvPr>
        </p:nvSpPr>
        <p:spPr/>
        <p:txBody>
          <a:bodyPr>
            <a:normAutofit/>
          </a:bodyPr>
          <a:lstStyle/>
          <a:p>
            <a:r>
              <a:rPr lang="en-US" dirty="0"/>
              <a:t>Possible Candidates for Screening</a:t>
            </a:r>
            <a:r>
              <a:rPr lang="en-US" baseline="30000" dirty="0"/>
              <a:t>1,2</a:t>
            </a:r>
            <a:endParaRPr lang="en-US" dirty="0"/>
          </a:p>
        </p:txBody>
      </p:sp>
      <p:sp>
        <p:nvSpPr>
          <p:cNvPr id="6" name="TextBox 5">
            <a:extLst>
              <a:ext uri="{FF2B5EF4-FFF2-40B4-BE49-F238E27FC236}">
                <a16:creationId xmlns:a16="http://schemas.microsoft.com/office/drawing/2014/main" id="{F81F568A-DFBB-482A-BCBA-A40AF4D10720}"/>
              </a:ext>
            </a:extLst>
          </p:cNvPr>
          <p:cNvSpPr txBox="1"/>
          <p:nvPr/>
        </p:nvSpPr>
        <p:spPr>
          <a:xfrm>
            <a:off x="3175200" y="4546490"/>
            <a:ext cx="5889600" cy="400110"/>
          </a:xfrm>
          <a:prstGeom prst="rect">
            <a:avLst/>
          </a:prstGeom>
          <a:noFill/>
        </p:spPr>
        <p:txBody>
          <a:bodyPr wrap="square" rtlCol="0">
            <a:spAutoFit/>
          </a:bodyPr>
          <a:lstStyle/>
          <a:p>
            <a:pPr marL="228600" indent="-228600">
              <a:buAutoNum type="arabicPeriod"/>
            </a:pPr>
            <a:r>
              <a:rPr lang="en-US" sz="1000" dirty="0"/>
              <a:t>Dua H, et al. </a:t>
            </a:r>
            <a:r>
              <a:rPr lang="en-US" sz="1000" i="1" dirty="0"/>
              <a:t>Prog Retin Eye Res</a:t>
            </a:r>
            <a:r>
              <a:rPr lang="en-US" sz="1000" dirty="0"/>
              <a:t>. 2018;66:107131.</a:t>
            </a:r>
          </a:p>
          <a:p>
            <a:pPr marL="228600" indent="-228600">
              <a:buFontTx/>
              <a:buAutoNum type="arabicPeriod"/>
            </a:pPr>
            <a:r>
              <a:rPr lang="en-US" sz="1000" dirty="0"/>
              <a:t>Neurotrophic Keratopathy Study Group. </a:t>
            </a:r>
            <a:r>
              <a:rPr lang="en-US" sz="1000" i="1" dirty="0"/>
              <a:t>Ocul Surf</a:t>
            </a:r>
            <a:r>
              <a:rPr lang="en-US" sz="1000" dirty="0"/>
              <a:t>. 2023;30:129-138.</a:t>
            </a:r>
          </a:p>
        </p:txBody>
      </p:sp>
      <p:graphicFrame>
        <p:nvGraphicFramePr>
          <p:cNvPr id="3" name="Table 2">
            <a:extLst>
              <a:ext uri="{FF2B5EF4-FFF2-40B4-BE49-F238E27FC236}">
                <a16:creationId xmlns:a16="http://schemas.microsoft.com/office/drawing/2014/main" id="{DB80ECB4-B294-D685-3A93-882E0701AEF3}"/>
              </a:ext>
            </a:extLst>
          </p:cNvPr>
          <p:cNvGraphicFramePr>
            <a:graphicFrameLocks noGrp="1"/>
          </p:cNvGraphicFramePr>
          <p:nvPr>
            <p:extLst>
              <p:ext uri="{D42A27DB-BD31-4B8C-83A1-F6EECF244321}">
                <p14:modId xmlns:p14="http://schemas.microsoft.com/office/powerpoint/2010/main" val="1749300934"/>
              </p:ext>
            </p:extLst>
          </p:nvPr>
        </p:nvGraphicFramePr>
        <p:xfrm>
          <a:off x="628650" y="1099504"/>
          <a:ext cx="6991350" cy="3102057"/>
        </p:xfrm>
        <a:graphic>
          <a:graphicData uri="http://schemas.openxmlformats.org/drawingml/2006/table">
            <a:tbl>
              <a:tblPr firstRow="1" bandRow="1">
                <a:tableStyleId>{5C22544A-7EE6-4342-B048-85BDC9FD1C3A}</a:tableStyleId>
              </a:tblPr>
              <a:tblGrid>
                <a:gridCol w="2330450">
                  <a:extLst>
                    <a:ext uri="{9D8B030D-6E8A-4147-A177-3AD203B41FA5}">
                      <a16:colId xmlns:a16="http://schemas.microsoft.com/office/drawing/2014/main" val="2168593660"/>
                    </a:ext>
                  </a:extLst>
                </a:gridCol>
                <a:gridCol w="2330450">
                  <a:extLst>
                    <a:ext uri="{9D8B030D-6E8A-4147-A177-3AD203B41FA5}">
                      <a16:colId xmlns:a16="http://schemas.microsoft.com/office/drawing/2014/main" val="3440089478"/>
                    </a:ext>
                  </a:extLst>
                </a:gridCol>
                <a:gridCol w="2330450">
                  <a:extLst>
                    <a:ext uri="{9D8B030D-6E8A-4147-A177-3AD203B41FA5}">
                      <a16:colId xmlns:a16="http://schemas.microsoft.com/office/drawing/2014/main" val="2118340704"/>
                    </a:ext>
                  </a:extLst>
                </a:gridCol>
              </a:tblGrid>
              <a:tr h="665962">
                <a:tc>
                  <a:txBody>
                    <a:bodyPr/>
                    <a:lstStyle/>
                    <a:p>
                      <a:r>
                        <a:rPr lang="en-US" sz="2000" dirty="0"/>
                        <a:t>Genetic</a:t>
                      </a:r>
                    </a:p>
                  </a:txBody>
                  <a:tcPr>
                    <a:solidFill>
                      <a:srgbClr val="7C111F"/>
                    </a:solidFill>
                  </a:tcPr>
                </a:tc>
                <a:tc>
                  <a:txBody>
                    <a:bodyPr/>
                    <a:lstStyle/>
                    <a:p>
                      <a:r>
                        <a:rPr lang="en-US" sz="2000" dirty="0"/>
                        <a:t>Systemic</a:t>
                      </a:r>
                    </a:p>
                  </a:txBody>
                  <a:tcPr>
                    <a:solidFill>
                      <a:srgbClr val="7C111F"/>
                    </a:solidFill>
                  </a:tcPr>
                </a:tc>
                <a:tc>
                  <a:txBody>
                    <a:bodyPr/>
                    <a:lstStyle/>
                    <a:p>
                      <a:r>
                        <a:rPr lang="en-US" sz="2000" dirty="0"/>
                        <a:t>Central Nervous System</a:t>
                      </a:r>
                    </a:p>
                  </a:txBody>
                  <a:tcPr>
                    <a:solidFill>
                      <a:srgbClr val="7C111F"/>
                    </a:solidFill>
                  </a:tcPr>
                </a:tc>
                <a:extLst>
                  <a:ext uri="{0D108BD9-81ED-4DB2-BD59-A6C34878D82A}">
                    <a16:rowId xmlns:a16="http://schemas.microsoft.com/office/drawing/2014/main" val="3799082011"/>
                  </a:ext>
                </a:extLst>
              </a:tr>
              <a:tr h="2401017">
                <a:tc>
                  <a:txBody>
                    <a:bodyPr/>
                    <a:lstStyle/>
                    <a:p>
                      <a:pPr marL="119063" lvl="1" indent="-119063">
                        <a:buFont typeface="Arial" panose="020B0604020202020204" pitchFamily="34" charset="0"/>
                        <a:buChar char="•"/>
                      </a:pPr>
                      <a:r>
                        <a:rPr lang="en-US" sz="1800" dirty="0"/>
                        <a:t>Riley-Day syndrome</a:t>
                      </a:r>
                    </a:p>
                    <a:p>
                      <a:pPr marL="119063" lvl="1" indent="-119063">
                        <a:buFont typeface="Arial" panose="020B0604020202020204" pitchFamily="34" charset="0"/>
                        <a:buChar char="•"/>
                      </a:pPr>
                      <a:r>
                        <a:rPr lang="en-US" sz="1800" dirty="0"/>
                        <a:t>Goldenhar-Gorlin syndrome</a:t>
                      </a:r>
                    </a:p>
                    <a:p>
                      <a:pPr marL="119063" lvl="1" indent="-119063">
                        <a:buFont typeface="Arial" panose="020B0604020202020204" pitchFamily="34" charset="0"/>
                        <a:buChar char="•"/>
                      </a:pPr>
                      <a:r>
                        <a:rPr lang="en-US" sz="1800" dirty="0"/>
                        <a:t>Mobius syndrome</a:t>
                      </a:r>
                    </a:p>
                    <a:p>
                      <a:pPr marL="119063" lvl="1" indent="-119063">
                        <a:buFont typeface="Arial" panose="020B0604020202020204" pitchFamily="34" charset="0"/>
                        <a:buChar char="•"/>
                      </a:pPr>
                      <a:r>
                        <a:rPr lang="en-US" sz="1800" dirty="0"/>
                        <a:t>Familial corneal hypoesthesia</a:t>
                      </a:r>
                    </a:p>
                  </a:txBody>
                  <a:tcPr>
                    <a:solidFill>
                      <a:srgbClr val="998A79"/>
                    </a:solidFill>
                  </a:tcPr>
                </a:tc>
                <a:tc>
                  <a:txBody>
                    <a:bodyPr/>
                    <a:lstStyle/>
                    <a:p>
                      <a:pPr marL="122238" lvl="1" indent="-122238">
                        <a:buFont typeface="Arial" panose="020B0604020202020204" pitchFamily="34" charset="0"/>
                        <a:buChar char="•"/>
                      </a:pPr>
                      <a:r>
                        <a:rPr lang="en-US" sz="1800" dirty="0"/>
                        <a:t>Diabetes mellitus</a:t>
                      </a:r>
                    </a:p>
                    <a:p>
                      <a:pPr marL="122238" lvl="1" indent="-122238">
                        <a:buFont typeface="Arial" panose="020B0604020202020204" pitchFamily="34" charset="0"/>
                        <a:buChar char="•"/>
                      </a:pPr>
                      <a:r>
                        <a:rPr lang="en-US" sz="1800" dirty="0"/>
                        <a:t>Leprosy</a:t>
                      </a:r>
                    </a:p>
                    <a:p>
                      <a:pPr marL="122238" lvl="1" indent="-122238">
                        <a:buFont typeface="Arial" panose="020B0604020202020204" pitchFamily="34" charset="0"/>
                        <a:buChar char="•"/>
                      </a:pPr>
                      <a:r>
                        <a:rPr lang="en-US" sz="1800" dirty="0"/>
                        <a:t>Vitamin A deficiency</a:t>
                      </a:r>
                    </a:p>
                    <a:p>
                      <a:pPr marL="122238" lvl="1" indent="-122238">
                        <a:buFont typeface="Arial" panose="020B0604020202020204" pitchFamily="34" charset="0"/>
                        <a:buChar char="•"/>
                      </a:pPr>
                      <a:r>
                        <a:rPr lang="en-US" sz="1800" dirty="0"/>
                        <a:t>Amyloidosis</a:t>
                      </a:r>
                    </a:p>
                    <a:p>
                      <a:pPr marL="122238" lvl="1" indent="-122238">
                        <a:buFont typeface="Arial" panose="020B0604020202020204" pitchFamily="34" charset="0"/>
                        <a:buChar char="•"/>
                      </a:pPr>
                      <a:r>
                        <a:rPr lang="en-US" sz="1800" dirty="0"/>
                        <a:t>Multiple sclerosis</a:t>
                      </a:r>
                    </a:p>
                    <a:p>
                      <a:pPr marL="122238" lvl="1" indent="-122238">
                        <a:buFont typeface="Arial" panose="020B0604020202020204" pitchFamily="34" charset="0"/>
                        <a:buChar char="•"/>
                      </a:pPr>
                      <a:r>
                        <a:rPr lang="en-US" sz="1800" dirty="0"/>
                        <a:t>Use of systemic anticholinergic medications</a:t>
                      </a:r>
                    </a:p>
                  </a:txBody>
                  <a:tcPr>
                    <a:solidFill>
                      <a:srgbClr val="998A79"/>
                    </a:solidFill>
                  </a:tcPr>
                </a:tc>
                <a:tc>
                  <a:txBody>
                    <a:bodyPr/>
                    <a:lstStyle/>
                    <a:p>
                      <a:pPr marL="119063" lvl="1" indent="-119063">
                        <a:buFont typeface="Arial" panose="020B0604020202020204" pitchFamily="34" charset="0"/>
                        <a:buChar char="•"/>
                      </a:pPr>
                      <a:r>
                        <a:rPr lang="en-US" sz="1800" dirty="0"/>
                        <a:t>Neoplasm</a:t>
                      </a:r>
                    </a:p>
                    <a:p>
                      <a:pPr marL="119063" lvl="1" indent="-119063">
                        <a:buFont typeface="Arial" panose="020B0604020202020204" pitchFamily="34" charset="0"/>
                        <a:buChar char="•"/>
                      </a:pPr>
                      <a:r>
                        <a:rPr lang="en-US" sz="1800" dirty="0"/>
                        <a:t>Aneurysm</a:t>
                      </a:r>
                    </a:p>
                    <a:p>
                      <a:pPr marL="119063" lvl="1" indent="-119063">
                        <a:buFont typeface="Arial" panose="020B0604020202020204" pitchFamily="34" charset="0"/>
                        <a:buChar char="•"/>
                      </a:pPr>
                      <a:r>
                        <a:rPr lang="en-US" sz="1800" dirty="0"/>
                        <a:t>Stroke</a:t>
                      </a:r>
                    </a:p>
                    <a:p>
                      <a:pPr marL="119063" lvl="1" indent="-119063">
                        <a:buFont typeface="Arial" panose="020B0604020202020204" pitchFamily="34" charset="0"/>
                        <a:buChar char="•"/>
                      </a:pPr>
                      <a:r>
                        <a:rPr lang="en-US" sz="1800" dirty="0"/>
                        <a:t>Alzheimer's</a:t>
                      </a:r>
                    </a:p>
                    <a:p>
                      <a:pPr marL="119063" lvl="1" indent="-119063">
                        <a:buFont typeface="Arial" panose="020B0604020202020204" pitchFamily="34" charset="0"/>
                        <a:buChar char="•"/>
                      </a:pPr>
                      <a:r>
                        <a:rPr lang="en-US" sz="1800" dirty="0"/>
                        <a:t>Parkinson's</a:t>
                      </a:r>
                    </a:p>
                    <a:p>
                      <a:pPr marL="119063" lvl="1" indent="-119063">
                        <a:buFont typeface="Arial" panose="020B0604020202020204" pitchFamily="34" charset="0"/>
                        <a:buChar char="•"/>
                      </a:pPr>
                      <a:r>
                        <a:rPr lang="en-US" sz="1800" dirty="0"/>
                        <a:t>Neurosurgical procedures</a:t>
                      </a:r>
                    </a:p>
                  </a:txBody>
                  <a:tcPr>
                    <a:solidFill>
                      <a:srgbClr val="998A79"/>
                    </a:solidFill>
                  </a:tcPr>
                </a:tc>
                <a:extLst>
                  <a:ext uri="{0D108BD9-81ED-4DB2-BD59-A6C34878D82A}">
                    <a16:rowId xmlns:a16="http://schemas.microsoft.com/office/drawing/2014/main" val="4272746458"/>
                  </a:ext>
                </a:extLst>
              </a:tr>
            </a:tbl>
          </a:graphicData>
        </a:graphic>
      </p:graphicFrame>
    </p:spTree>
    <p:extLst>
      <p:ext uri="{BB962C8B-B14F-4D97-AF65-F5344CB8AC3E}">
        <p14:creationId xmlns:p14="http://schemas.microsoft.com/office/powerpoint/2010/main" val="1751285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79016de-bdd0-4e47-91f4-79416ab912ad}" enabled="0" method="" siteId="{a79016de-bdd0-4e47-91f4-79416ab912ad}" removed="1"/>
</clbl:labelList>
</file>

<file path=docProps/app.xml><?xml version="1.0" encoding="utf-8"?>
<Properties xmlns="http://schemas.openxmlformats.org/officeDocument/2006/extended-properties" xmlns:vt="http://schemas.openxmlformats.org/officeDocument/2006/docPropsVTypes">
  <Template>Office 2013 - 2022 Theme</Template>
  <TotalTime>13193</TotalTime>
  <Words>3383</Words>
  <Application>Microsoft Office PowerPoint</Application>
  <PresentationFormat>On-screen Show (16:9)</PresentationFormat>
  <Paragraphs>440</Paragraphs>
  <Slides>41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ElsevierGulliver</vt:lpstr>
      <vt:lpstr>Segoe UI</vt:lpstr>
      <vt:lpstr>Symbol</vt:lpstr>
      <vt:lpstr>Office Theme</vt:lpstr>
      <vt:lpstr>Managing Patients With Neurotrophic Keratitis: Improve Outcomes Through Recognition, Applying Updated Staging, Evidence-Based Treatment, and Team-Based Follow-Up</vt:lpstr>
      <vt:lpstr>Objectives</vt:lpstr>
      <vt:lpstr>Definition</vt:lpstr>
      <vt:lpstr>Epidemiology</vt:lpstr>
      <vt:lpstr>Natural History1,2</vt:lpstr>
      <vt:lpstr>Natural History (continued)</vt:lpstr>
      <vt:lpstr>Patient Burden1,2</vt:lpstr>
      <vt:lpstr>Clinical Manifestations1,2</vt:lpstr>
      <vt:lpstr>Possible Candidates for Screening1,2</vt:lpstr>
      <vt:lpstr>Possible Candidates for Screening1,2 (continued)</vt:lpstr>
      <vt:lpstr>Tools to Test Corneal Sensitivity1,2</vt:lpstr>
      <vt:lpstr>Subjective Corneal Sensitivity Testing</vt:lpstr>
      <vt:lpstr>Quantitative Corneal Sensitivity Testing1,2</vt:lpstr>
      <vt:lpstr>Other Clinical Testing1,2</vt:lpstr>
      <vt:lpstr>Diagnostic Algorithm</vt:lpstr>
      <vt:lpstr>Conventional NK Staging (Mackie)1,2</vt:lpstr>
      <vt:lpstr>Conventional NK Staging (Mackie)1,2</vt:lpstr>
      <vt:lpstr>Conventional NK Staging (Mackie)1,2</vt:lpstr>
      <vt:lpstr>Neurotrophic Keratopathy Study Group Classification1,2</vt:lpstr>
      <vt:lpstr>Neurotrophic Keratopathy Study Group Classification</vt:lpstr>
      <vt:lpstr>Neurotrophic Keratopathy Study Group Classification</vt:lpstr>
      <vt:lpstr>Considerations for Referral</vt:lpstr>
      <vt:lpstr>Team Responsibilities</vt:lpstr>
      <vt:lpstr>Treatment Considerations</vt:lpstr>
      <vt:lpstr>Prevention1,2</vt:lpstr>
      <vt:lpstr>Symptomatic Care1,2</vt:lpstr>
      <vt:lpstr>FDA-Approved Medication</vt:lpstr>
      <vt:lpstr>Cenegermin: Safety and Efficacy</vt:lpstr>
      <vt:lpstr>Cenegermin: Safety and Efficacy (continued)</vt:lpstr>
      <vt:lpstr>Cenegermin: Safety and Efficacy (continued)</vt:lpstr>
      <vt:lpstr>Cenegermin – Place in Therapy</vt:lpstr>
      <vt:lpstr>Cenegermin – Cost of Therapy</vt:lpstr>
      <vt:lpstr>Cenegermin – Storage and Administration</vt:lpstr>
      <vt:lpstr>Cenegermin – Storage and Administration (continued)</vt:lpstr>
      <vt:lpstr>Cenegermin – Storage and Administration (continued)</vt:lpstr>
      <vt:lpstr>Cenegermin – Storage and Administration</vt:lpstr>
      <vt:lpstr>Corneal Neurotization1,2</vt:lpstr>
      <vt:lpstr>Other Therapies1,2</vt:lpstr>
      <vt:lpstr>Therapies Under Investigation</vt:lpstr>
      <vt:lpstr>Case: Vision Loss and Diabetes</vt:lpstr>
      <vt:lpstr>Case: I Feel Worse With 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Frédéric Pothier</dc:creator>
  <cp:lastModifiedBy>Suellen Evavold</cp:lastModifiedBy>
  <cp:revision>45</cp:revision>
  <dcterms:created xsi:type="dcterms:W3CDTF">2023-11-28T20:19:48Z</dcterms:created>
  <dcterms:modified xsi:type="dcterms:W3CDTF">2024-06-07T16:52:28Z</dcterms:modified>
</cp:coreProperties>
</file>