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3" r:id="rId2"/>
  </p:sldMasterIdLst>
  <p:notesMasterIdLst>
    <p:notesMasterId r:id="rId61"/>
  </p:notesMasterIdLst>
  <p:handoutMasterIdLst>
    <p:handoutMasterId r:id="rId62"/>
  </p:handoutMasterIdLst>
  <p:sldIdLst>
    <p:sldId id="2147471737" r:id="rId3"/>
    <p:sldId id="351" r:id="rId4"/>
    <p:sldId id="342" r:id="rId5"/>
    <p:sldId id="345" r:id="rId6"/>
    <p:sldId id="376" r:id="rId7"/>
    <p:sldId id="377" r:id="rId8"/>
    <p:sldId id="385" r:id="rId9"/>
    <p:sldId id="384" r:id="rId10"/>
    <p:sldId id="387" r:id="rId11"/>
    <p:sldId id="2147471761" r:id="rId12"/>
    <p:sldId id="388" r:id="rId13"/>
    <p:sldId id="373" r:id="rId14"/>
    <p:sldId id="2147471726" r:id="rId15"/>
    <p:sldId id="389" r:id="rId16"/>
    <p:sldId id="390" r:id="rId17"/>
    <p:sldId id="2147471740" r:id="rId18"/>
    <p:sldId id="2147471741" r:id="rId19"/>
    <p:sldId id="2147471742" r:id="rId20"/>
    <p:sldId id="2147471743" r:id="rId21"/>
    <p:sldId id="2147471744" r:id="rId22"/>
    <p:sldId id="2147471749" r:id="rId23"/>
    <p:sldId id="2147471745" r:id="rId24"/>
    <p:sldId id="2147471750" r:id="rId25"/>
    <p:sldId id="395" r:id="rId26"/>
    <p:sldId id="2147471733" r:id="rId27"/>
    <p:sldId id="2145706065" r:id="rId28"/>
    <p:sldId id="396" r:id="rId29"/>
    <p:sldId id="2147471751" r:id="rId30"/>
    <p:sldId id="2147471752" r:id="rId31"/>
    <p:sldId id="397" r:id="rId32"/>
    <p:sldId id="2147471738" r:id="rId33"/>
    <p:sldId id="2071591010" r:id="rId34"/>
    <p:sldId id="398" r:id="rId35"/>
    <p:sldId id="2147471753" r:id="rId36"/>
    <p:sldId id="2146847641" r:id="rId37"/>
    <p:sldId id="400" r:id="rId38"/>
    <p:sldId id="399" r:id="rId39"/>
    <p:sldId id="401" r:id="rId40"/>
    <p:sldId id="379" r:id="rId41"/>
    <p:sldId id="2147471729" r:id="rId42"/>
    <p:sldId id="2147471728" r:id="rId43"/>
    <p:sldId id="403" r:id="rId44"/>
    <p:sldId id="409" r:id="rId45"/>
    <p:sldId id="2147471754" r:id="rId46"/>
    <p:sldId id="386" r:id="rId47"/>
    <p:sldId id="2147471755" r:id="rId48"/>
    <p:sldId id="2147471731" r:id="rId49"/>
    <p:sldId id="2147471727" r:id="rId50"/>
    <p:sldId id="1344525649" r:id="rId51"/>
    <p:sldId id="2147471747" r:id="rId52"/>
    <p:sldId id="2141411428" r:id="rId53"/>
    <p:sldId id="2147471756" r:id="rId54"/>
    <p:sldId id="2147471757" r:id="rId55"/>
    <p:sldId id="2147471748" r:id="rId56"/>
    <p:sldId id="2147471746" r:id="rId57"/>
    <p:sldId id="2147471758" r:id="rId58"/>
    <p:sldId id="2147471730" r:id="rId59"/>
    <p:sldId id="378" r:id="rId60"/>
  </p:sldIdLst>
  <p:sldSz cx="12192000" cy="6858000"/>
  <p:notesSz cx="7315200" cy="9601200"/>
  <p:embeddedFontLst>
    <p:embeddedFont>
      <p:font typeface="Open Sans" panose="020B0606030504020204" pitchFamily="34" charset="0"/>
      <p:regular r:id="rId63"/>
      <p:bold r:id="rId64"/>
      <p:italic r:id="rId65"/>
      <p:boldItalic r:id="rId66"/>
    </p:embeddedFont>
    <p:embeddedFont>
      <p:font typeface="Open Sans Extrabold" panose="020B0906030804020204" pitchFamily="34" charset="0"/>
      <p:bold r:id="rId67"/>
      <p:italic r:id="rId68"/>
      <p:boldItalic r:id="rId69"/>
    </p:embeddedFont>
    <p:embeddedFont>
      <p:font typeface="Open Sans Semibold" panose="020B0706030804020204" pitchFamily="34" charset="0"/>
      <p:regular r:id="rId70"/>
      <p:bold r:id="rId71"/>
      <p:italic r:id="rId72"/>
      <p:boldItalic r:id="rId73"/>
    </p:embeddedFont>
    <p:embeddedFont>
      <p:font typeface="Trebuchet MS" panose="020B0603020202020204" pitchFamily="34" charset="0"/>
      <p:regular r:id="rId74"/>
      <p:bold r:id="rId75"/>
      <p:italic r:id="rId76"/>
      <p:boldItalic r:id="rId77"/>
    </p:embeddedFont>
    <p:embeddedFont>
      <p:font typeface="Wingdings 2" panose="05020102010507070707" pitchFamily="18" charset="2"/>
      <p:regular r:id="rId78"/>
    </p:embeddedFont>
    <p:embeddedFont>
      <p:font typeface="Wingdings 3" panose="05040102010807070707" pitchFamily="18" charset="2"/>
      <p:regular r:id="rId7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EE8E5CE3-2432-46E1-95B6-2FF9DDBAF340}">
          <p14:sldIdLst>
            <p14:sldId id="2147471737"/>
            <p14:sldId id="351"/>
            <p14:sldId id="342"/>
            <p14:sldId id="345"/>
          </p14:sldIdLst>
        </p14:section>
        <p14:section name="Module 1 - Disease Overview" id="{F8E3C147-27D1-42F0-8C63-F6F035F78733}">
          <p14:sldIdLst>
            <p14:sldId id="376"/>
            <p14:sldId id="377"/>
            <p14:sldId id="385"/>
            <p14:sldId id="384"/>
            <p14:sldId id="387"/>
            <p14:sldId id="2147471761"/>
            <p14:sldId id="388"/>
            <p14:sldId id="373"/>
          </p14:sldIdLst>
        </p14:section>
        <p14:section name="Module 2 - Current Treatment" id="{E1AC5543-9803-4961-BC3B-071505C00C9C}">
          <p14:sldIdLst>
            <p14:sldId id="2147471726"/>
            <p14:sldId id="389"/>
            <p14:sldId id="390"/>
            <p14:sldId id="2147471740"/>
            <p14:sldId id="2147471741"/>
            <p14:sldId id="2147471742"/>
            <p14:sldId id="2147471743"/>
            <p14:sldId id="2147471744"/>
            <p14:sldId id="2147471749"/>
            <p14:sldId id="2147471745"/>
            <p14:sldId id="2147471750"/>
            <p14:sldId id="395"/>
            <p14:sldId id="2147471733"/>
            <p14:sldId id="2145706065"/>
            <p14:sldId id="396"/>
            <p14:sldId id="2147471751"/>
            <p14:sldId id="2147471752"/>
            <p14:sldId id="397"/>
            <p14:sldId id="2147471738"/>
            <p14:sldId id="2071591010"/>
            <p14:sldId id="398"/>
            <p14:sldId id="2147471753"/>
            <p14:sldId id="2146847641"/>
            <p14:sldId id="400"/>
            <p14:sldId id="399"/>
            <p14:sldId id="401"/>
            <p14:sldId id="379"/>
            <p14:sldId id="2147471729"/>
          </p14:sldIdLst>
        </p14:section>
        <p14:section name="Module 3 - Emerging Therapies" id="{2B2C9330-A811-4010-8802-7537EE9537E6}">
          <p14:sldIdLst>
            <p14:sldId id="2147471728"/>
            <p14:sldId id="403"/>
            <p14:sldId id="409"/>
            <p14:sldId id="2147471754"/>
            <p14:sldId id="386"/>
            <p14:sldId id="2147471755"/>
            <p14:sldId id="2147471731"/>
          </p14:sldIdLst>
        </p14:section>
        <p14:section name="Module 4 - Adverse Event Management" id="{07B86312-4F1D-45C8-BE5D-C60FC46788B5}">
          <p14:sldIdLst>
            <p14:sldId id="2147471727"/>
            <p14:sldId id="1344525649"/>
            <p14:sldId id="2147471747"/>
            <p14:sldId id="2141411428"/>
            <p14:sldId id="2147471756"/>
            <p14:sldId id="2147471757"/>
            <p14:sldId id="2147471748"/>
            <p14:sldId id="2147471746"/>
            <p14:sldId id="2147471758"/>
            <p14:sldId id="2147471730"/>
          </p14:sldIdLst>
        </p14:section>
        <p14:section name="Conclusion" id="{EFCB1DB2-9FB3-4927-8821-F0812B51EC2A}">
          <p14:sldIdLst>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C2DA86-A6D1-AFAF-C9BB-2E540E28C4B9}" name="Mark Gorney" initials="MG" userId="S-1-5-21-1185727721-164550724-1131034844-1179" providerId="AD"/>
  <p188:author id="{DFF0BE91-FFCD-C044-53E2-37985E4B0752}" name="Jane Joukovsky" initials="JJ" userId="55996e53fdeca00d" providerId="Windows Live"/>
  <p188:author id="{9F5043DB-BCD8-5519-95E0-9C6117CB384D}" name="Elder, Christopher" initials="EC" userId="S::Christopher.Elder@flcancer.com::77a1f3ce-1cfe-4ffb-9d44-d9b5f96f16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ctoria Anderson" initials="VA" lastIdx="54" clrIdx="0"/>
  <p:cmAuthor id="2" name="Victoria Anderson" initials="VA [2]" lastIdx="1" clrIdx="1"/>
  <p:cmAuthor id="3" name="Microsoft Office User" initials="MOU" lastIdx="25" clrIdx="2"/>
  <p:cmAuthor id="4" name="Microsoft Office User" initials="MOU [2]" lastIdx="1" clrIdx="3"/>
  <p:cmAuthor id="5" name="Microsoft Office User" initials="MOU [3]" lastIdx="1" clrIdx="4"/>
  <p:cmAuthor id="6" name="Microsoft Office User" initials="MOU [4]" lastIdx="1" clrIdx="5"/>
  <p:cmAuthor id="7" name="Microsoft Office User" initials="MOU [5]" lastIdx="1" clrIdx="6"/>
  <p:cmAuthor id="8" name="Microsoft Office User" initials="MOU [6]" lastIdx="1" clrIdx="7"/>
  <p:cmAuthor id="9" name="Microsoft Office User" initials="MOU [7]" lastIdx="1" clrIdx="8"/>
  <p:cmAuthor id="10" name="Microsoft Office User" initials="MOU [8]" lastIdx="1" clrIdx="9"/>
  <p:cmAuthor id="11" name="Microsoft Office User" initials="MOU [9]" lastIdx="1" clrIdx="10"/>
  <p:cmAuthor id="12" name="Microsoft Office User" initials="MOU [10]" lastIdx="1" clrIdx="11"/>
  <p:cmAuthor id="13" name="Microsoft Office User" initials="MOU [11]" lastIdx="1" clrIdx="12"/>
  <p:cmAuthor id="14" name="Microsoft Office User" initials="MOU [12]" lastIdx="1" clrIdx="13"/>
  <p:cmAuthor id="15" name="Microsoft Office User" initials="MOU [13]" lastIdx="1" clrIdx="14"/>
  <p:cmAuthor id="16" name="Mark Gorney" initials="MG" lastIdx="15" clrIdx="15"/>
  <p:cmAuthor id="17" name="Jane  Joukovsky" initials="JJ" lastIdx="25"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6F"/>
    <a:srgbClr val="333333"/>
    <a:srgbClr val="E7E9ED"/>
    <a:srgbClr val="074D81"/>
    <a:srgbClr val="BDBBD3"/>
    <a:srgbClr val="D3D2E2"/>
    <a:srgbClr val="F8F9FA"/>
    <a:srgbClr val="274D60"/>
    <a:srgbClr val="000000"/>
    <a:srgbClr val="4321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4993" autoAdjust="0"/>
    <p:restoredTop sz="89089" autoAdjust="0"/>
  </p:normalViewPr>
  <p:slideViewPr>
    <p:cSldViewPr snapToGrid="0" snapToObjects="1">
      <p:cViewPr varScale="1">
        <p:scale>
          <a:sx n="109" d="100"/>
          <a:sy n="109" d="100"/>
        </p:scale>
        <p:origin x="588" y="102"/>
      </p:cViewPr>
      <p:guideLst/>
    </p:cSldViewPr>
  </p:slideViewPr>
  <p:notesTextViewPr>
    <p:cViewPr>
      <p:scale>
        <a:sx n="3" d="2"/>
        <a:sy n="3" d="2"/>
      </p:scale>
      <p:origin x="0" y="0"/>
    </p:cViewPr>
  </p:notesTextViewPr>
  <p:sorterViewPr>
    <p:cViewPr varScale="1">
      <p:scale>
        <a:sx n="1" d="1"/>
        <a:sy n="1" d="1"/>
      </p:scale>
      <p:origin x="0" y="-17316"/>
    </p:cViewPr>
  </p:sorterViewPr>
  <p:notesViewPr>
    <p:cSldViewPr snapToGrid="0" snapToObjects="1">
      <p:cViewPr varScale="1">
        <p:scale>
          <a:sx n="78" d="100"/>
          <a:sy n="78" d="100"/>
        </p:scale>
        <p:origin x="385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commentAuthors" Target="commentAuthors.xml"/><Relationship Id="rId85"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 Id="rId61" Type="http://schemas.openxmlformats.org/officeDocument/2006/relationships/notesMaster" Target="notesMasters/notesMaster1.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66442539722965"/>
          <c:y val="0.13217809413597831"/>
          <c:w val="0.80546744373947388"/>
          <c:h val="0.77048288517328378"/>
        </c:manualLayout>
      </c:layout>
      <c:ofPieChart>
        <c:ofPieType val="pie"/>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FB-41E9-AD91-F8AD2863A6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E3FB-41E9-AD91-F8AD2863A6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E3FB-41E9-AD91-F8AD2863A6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E3FB-41E9-AD91-F8AD2863A6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6-E3FB-41E9-AD91-F8AD2863A64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E3FB-41E9-AD91-F8AD2863A64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3FB-41E9-AD91-F8AD2863A640}"/>
              </c:ext>
            </c:extLst>
          </c:dPt>
          <c:dLbls>
            <c:dLbl>
              <c:idx val="0"/>
              <c:layout>
                <c:manualLayout>
                  <c:x val="0.15900373435867873"/>
                  <c:y val="3.6521942074712141E-2"/>
                </c:manualLayout>
              </c:layout>
              <c:tx>
                <c:rich>
                  <a:bodyPr rot="0" spcFirstLastPara="1" vertOverflow="ellipsis" vert="horz" wrap="square" lIns="38100" tIns="19050" rIns="38100" bIns="19050" anchor="ctr" anchorCtr="1">
                    <a:noAutofit/>
                  </a:bodyPr>
                  <a:lstStyle/>
                  <a:p>
                    <a:pPr>
                      <a:spcBef>
                        <a:spcPts val="1200"/>
                      </a:spcBef>
                      <a:defRPr sz="1197" b="0" i="0" u="none" strike="noStrike" kern="1200" baseline="0">
                        <a:solidFill>
                          <a:schemeClr val="tx1">
                            <a:lumMod val="65000"/>
                            <a:lumOff val="35000"/>
                          </a:schemeClr>
                        </a:solidFill>
                        <a:latin typeface="+mn-lt"/>
                        <a:ea typeface="+mn-ea"/>
                        <a:cs typeface="+mn-cs"/>
                      </a:defRPr>
                    </a:pPr>
                    <a:fld id="{FD6CA5BE-E8DB-433C-B773-3BEAD073B3CF}" type="CATEGORYNAME">
                      <a:rPr lang="en-US" sz="2400" b="1" smtClean="0">
                        <a:solidFill>
                          <a:schemeClr val="bg1"/>
                        </a:solidFill>
                        <a:latin typeface="Trebuchet MS" panose="020B0603020202020204" pitchFamily="34" charset="0"/>
                        <a:cs typeface="Calibri" panose="020F0502020204030204" pitchFamily="34" charset="0"/>
                      </a:rPr>
                      <a:pPr>
                        <a:spcBef>
                          <a:spcPts val="1200"/>
                        </a:spcBef>
                        <a:defRPr/>
                      </a:pPr>
                      <a:t>[CATEGORY NAME]</a:t>
                    </a:fld>
                    <a:endParaRPr lang="en-US" sz="2400" b="1" dirty="0">
                      <a:solidFill>
                        <a:schemeClr val="bg1"/>
                      </a:solidFill>
                      <a:latin typeface="Trebuchet MS" panose="020B0603020202020204" pitchFamily="34" charset="0"/>
                      <a:cs typeface="Calibri" panose="020F0502020204030204" pitchFamily="34" charset="0"/>
                    </a:endParaRPr>
                  </a:p>
                  <a:p>
                    <a:pPr>
                      <a:spcBef>
                        <a:spcPts val="1200"/>
                      </a:spcBef>
                      <a:defRPr/>
                    </a:pPr>
                    <a:r>
                      <a:rPr lang="en-US" baseline="0" dirty="0"/>
                      <a:t> </a:t>
                    </a:r>
                    <a:r>
                      <a:rPr lang="en-US" sz="2000" b="1" baseline="0" dirty="0">
                        <a:solidFill>
                          <a:schemeClr val="bg1"/>
                        </a:solidFill>
                        <a:latin typeface="Trebuchet MS" panose="020B0603020202020204" pitchFamily="34" charset="0"/>
                        <a:cs typeface="Calibri" panose="020F0502020204030204" pitchFamily="34" charset="0"/>
                      </a:rPr>
                      <a:t>~60%</a:t>
                    </a:r>
                  </a:p>
                </c:rich>
              </c:tx>
              <c:spPr>
                <a:noFill/>
                <a:ln>
                  <a:noFill/>
                </a:ln>
                <a:effectLst/>
              </c:spPr>
              <c:txPr>
                <a:bodyPr rot="0" spcFirstLastPara="1" vertOverflow="ellipsis" vert="horz" wrap="square" lIns="38100" tIns="19050" rIns="38100" bIns="19050" anchor="ctr" anchorCtr="1">
                  <a:noAutofit/>
                </a:bodyPr>
                <a:lstStyle/>
                <a:p>
                  <a:pPr>
                    <a:spcBef>
                      <a:spcPts val="1200"/>
                    </a:spcBef>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421912086887189"/>
                      <c:h val="0.44996003318891259"/>
                    </c:manualLayout>
                  </c15:layout>
                  <c15:dlblFieldTable/>
                  <c15:showDataLabelsRange val="0"/>
                </c:ext>
                <c:ext xmlns:c16="http://schemas.microsoft.com/office/drawing/2014/chart" uri="{C3380CC4-5D6E-409C-BE32-E72D297353CC}">
                  <c16:uniqueId val="{00000001-E3FB-41E9-AD91-F8AD2863A640}"/>
                </c:ext>
              </c:extLst>
            </c:dLbl>
            <c:dLbl>
              <c:idx val="1"/>
              <c:layout>
                <c:manualLayout>
                  <c:x val="-7.3616062527324553E-4"/>
                  <c:y val="-0.20113877979257774"/>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fld id="{E81551D1-0647-4F14-B848-F3E922FF9972}" type="CATEGORYNAME">
                      <a:rPr lang="en-US" sz="1800" b="1">
                        <a:solidFill>
                          <a:schemeClr val="tx1"/>
                        </a:solidFill>
                        <a:latin typeface="+mn-lt"/>
                        <a:cs typeface="Calibri" panose="020F0502020204030204" pitchFamily="34" charset="0"/>
                      </a:rPr>
                      <a:pPr>
                        <a:defRPr sz="1800">
                          <a:solidFill>
                            <a:schemeClr val="tx1"/>
                          </a:solidFill>
                        </a:defRPr>
                      </a:pPr>
                      <a:t>[CATEGORY NAME]</a:t>
                    </a:fld>
                    <a:r>
                      <a:rPr lang="en-US" sz="1800" baseline="0" dirty="0">
                        <a:solidFill>
                          <a:schemeClr val="tx1"/>
                        </a:solidFill>
                        <a:latin typeface="+mn-lt"/>
                        <a:cs typeface="Calibri" panose="020F0502020204030204" pitchFamily="34" charset="0"/>
                      </a:rPr>
                      <a:t>,</a:t>
                    </a:r>
                    <a:r>
                      <a:rPr lang="en-US" sz="1800" baseline="0" dirty="0">
                        <a:solidFill>
                          <a:schemeClr val="tx1"/>
                        </a:solidFill>
                        <a:latin typeface="+mn-lt"/>
                      </a:rPr>
                      <a:t> </a:t>
                    </a:r>
                    <a:fld id="{9A6025C6-1D63-4C69-95F3-53123474F385}" type="VALUE">
                      <a:rPr lang="en-US" sz="1800" b="1" baseline="0">
                        <a:solidFill>
                          <a:schemeClr val="tx1"/>
                        </a:solidFill>
                        <a:latin typeface="+mn-lt"/>
                        <a:cs typeface="Calibri" panose="020F0502020204030204" pitchFamily="34" charset="0"/>
                      </a:rPr>
                      <a:pPr>
                        <a:defRPr sz="1800">
                          <a:solidFill>
                            <a:schemeClr val="tx1"/>
                          </a:solidFill>
                        </a:defRPr>
                      </a:pPr>
                      <a:t>[VALUE]</a:t>
                    </a:fld>
                    <a:endParaRPr lang="en-US" sz="1800" baseline="0" dirty="0">
                      <a:solidFill>
                        <a:schemeClr val="tx1"/>
                      </a:solidFill>
                      <a:latin typeface="+mn-lt"/>
                    </a:endParaRP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3FB-41E9-AD91-F8AD2863A640}"/>
                </c:ext>
              </c:extLst>
            </c:dLbl>
            <c:dLbl>
              <c:idx val="2"/>
              <c:layout>
                <c:manualLayout>
                  <c:x val="5.9154998364805825E-2"/>
                  <c:y val="-5.3923542266485387E-3"/>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65000"/>
                            <a:lumOff val="35000"/>
                          </a:schemeClr>
                        </a:solidFill>
                        <a:latin typeface="+mn-lt"/>
                        <a:ea typeface="+mn-ea"/>
                        <a:cs typeface="+mn-cs"/>
                      </a:defRPr>
                    </a:pPr>
                    <a:fld id="{310970CD-36B3-4ED0-BCE4-043B4734549E}" type="CATEGORYNAME">
                      <a:rPr lang="en-US" sz="1800" b="1" dirty="0">
                        <a:solidFill>
                          <a:schemeClr val="tx1"/>
                        </a:solidFill>
                        <a:latin typeface="Trebuchet MS" panose="020B0603020202020204" pitchFamily="34" charset="0"/>
                        <a:cs typeface="Calibri" panose="020F0502020204030204" pitchFamily="34" charset="0"/>
                      </a:rPr>
                      <a:pPr>
                        <a:defRPr sz="1800"/>
                      </a:pPr>
                      <a:t>[CATEGORY NAME]</a:t>
                    </a:fld>
                    <a:r>
                      <a:rPr lang="en-US" sz="1800" b="1" baseline="0" dirty="0">
                        <a:solidFill>
                          <a:schemeClr val="tx1"/>
                        </a:solidFill>
                        <a:latin typeface="Trebuchet MS" panose="020B0603020202020204" pitchFamily="34" charset="0"/>
                        <a:cs typeface="Calibri" panose="020F0502020204030204" pitchFamily="34" charset="0"/>
                      </a:rPr>
                      <a:t>, 7%</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8312994014786657"/>
                      <c:h val="0.14426056335056084"/>
                    </c:manualLayout>
                  </c15:layout>
                  <c15:dlblFieldTable/>
                  <c15:showDataLabelsRange val="0"/>
                </c:ext>
                <c:ext xmlns:c16="http://schemas.microsoft.com/office/drawing/2014/chart" uri="{C3380CC4-5D6E-409C-BE32-E72D297353CC}">
                  <c16:uniqueId val="{00000003-E3FB-41E9-AD91-F8AD2863A640}"/>
                </c:ext>
              </c:extLst>
            </c:dLbl>
            <c:dLbl>
              <c:idx val="3"/>
              <c:layout>
                <c:manualLayout>
                  <c:x val="-3.8036614034083786E-8"/>
                  <c:y val="-5.3900119267379233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65000"/>
                            <a:lumOff val="35000"/>
                          </a:schemeClr>
                        </a:solidFill>
                        <a:latin typeface="+mn-lt"/>
                        <a:ea typeface="+mn-ea"/>
                        <a:cs typeface="+mn-cs"/>
                      </a:defRPr>
                    </a:pPr>
                    <a:fld id="{59A23417-E3B5-4B49-93CC-6BA9A37A7D9A}" type="CATEGORYNAME">
                      <a:rPr lang="en-US" sz="1800" b="1">
                        <a:solidFill>
                          <a:schemeClr val="tx1"/>
                        </a:solidFill>
                        <a:latin typeface="Trebuchet MS" panose="020B0603020202020204" pitchFamily="34" charset="0"/>
                        <a:cs typeface="Calibri" panose="020F0502020204030204" pitchFamily="34" charset="0"/>
                      </a:rPr>
                      <a:pPr>
                        <a:defRPr sz="1800"/>
                      </a:pPr>
                      <a:t>[CATEGORY NAME]</a:t>
                    </a:fld>
                    <a:r>
                      <a:rPr lang="en-US" sz="1800" b="1" baseline="0" dirty="0">
                        <a:solidFill>
                          <a:schemeClr val="tx1"/>
                        </a:solidFill>
                        <a:latin typeface="Trebuchet MS" panose="020B0603020202020204" pitchFamily="34" charset="0"/>
                        <a:cs typeface="Calibri" panose="020F0502020204030204" pitchFamily="34" charset="0"/>
                      </a:rPr>
                      <a:t>, 8%</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4490983763006332"/>
                      <c:h val="0.21929856769415557"/>
                    </c:manualLayout>
                  </c15:layout>
                  <c15:dlblFieldTable/>
                  <c15:showDataLabelsRange val="0"/>
                </c:ext>
                <c:ext xmlns:c16="http://schemas.microsoft.com/office/drawing/2014/chart" uri="{C3380CC4-5D6E-409C-BE32-E72D297353CC}">
                  <c16:uniqueId val="{00000004-E3FB-41E9-AD91-F8AD2863A640}"/>
                </c:ext>
              </c:extLst>
            </c:dLbl>
            <c:dLbl>
              <c:idx val="4"/>
              <c:layout>
                <c:manualLayout>
                  <c:x val="1.0410612531243897E-2"/>
                  <c:y val="-9.010258007500424E-3"/>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fld id="{6BC9011A-6CCA-4C00-83CD-CF6F118C274F}" type="CATEGORYNAME">
                      <a:rPr lang="en-US" sz="1800" b="1">
                        <a:solidFill>
                          <a:schemeClr val="tx1"/>
                        </a:solidFill>
                        <a:latin typeface="+mn-lt"/>
                        <a:cs typeface="Calibri" panose="020F0502020204030204" pitchFamily="34" charset="0"/>
                      </a:rPr>
                      <a:pPr>
                        <a:defRPr sz="1800">
                          <a:solidFill>
                            <a:schemeClr val="tx1"/>
                          </a:solidFill>
                        </a:defRPr>
                      </a:pPr>
                      <a:t>[CATEGORY NAME]</a:t>
                    </a:fld>
                    <a:r>
                      <a:rPr lang="en-US" sz="1800" baseline="0" dirty="0">
                        <a:solidFill>
                          <a:schemeClr val="tx1"/>
                        </a:solidFill>
                        <a:latin typeface="+mn-lt"/>
                        <a:cs typeface="Calibri" panose="020F0502020204030204" pitchFamily="34" charset="0"/>
                      </a:rPr>
                      <a:t>,</a:t>
                    </a:r>
                    <a:r>
                      <a:rPr lang="en-US" sz="1800" baseline="0" dirty="0">
                        <a:solidFill>
                          <a:schemeClr val="tx1"/>
                        </a:solidFill>
                        <a:latin typeface="+mn-lt"/>
                      </a:rPr>
                      <a:t> </a:t>
                    </a:r>
                    <a:r>
                      <a:rPr lang="en-US" sz="1800" b="1" baseline="0" dirty="0">
                        <a:solidFill>
                          <a:schemeClr val="tx1"/>
                        </a:solidFill>
                        <a:latin typeface="+mn-lt"/>
                        <a:cs typeface="Calibri" panose="020F0502020204030204" pitchFamily="34" charset="0"/>
                      </a:rPr>
                      <a:t>&lt;</a:t>
                    </a:r>
                    <a:fld id="{7017D725-F213-4195-A6EE-A47CD4F90D3B}" type="VALUE">
                      <a:rPr lang="en-US" sz="1800" b="1" baseline="0" smtClean="0">
                        <a:solidFill>
                          <a:schemeClr val="tx1"/>
                        </a:solidFill>
                        <a:latin typeface="+mn-lt"/>
                        <a:cs typeface="Calibri" panose="020F0502020204030204" pitchFamily="34" charset="0"/>
                      </a:rPr>
                      <a:pPr>
                        <a:defRPr sz="1800">
                          <a:solidFill>
                            <a:schemeClr val="tx1"/>
                          </a:solidFill>
                        </a:defRPr>
                      </a:pPr>
                      <a:t>[VALUE]</a:t>
                    </a:fld>
                    <a:endParaRPr lang="en-US" sz="1800" b="1" baseline="0" dirty="0">
                      <a:solidFill>
                        <a:schemeClr val="tx1"/>
                      </a:solidFill>
                      <a:latin typeface="+mn-lt"/>
                      <a:cs typeface="Calibri" panose="020F050202020403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3FB-41E9-AD91-F8AD2863A640}"/>
                </c:ext>
              </c:extLst>
            </c:dLbl>
            <c:dLbl>
              <c:idx val="5"/>
              <c:layout>
                <c:manualLayout>
                  <c:x val="-8.7966630326485759E-2"/>
                  <c:y val="5.4991926450938831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fld id="{734A1DF6-3026-4034-9775-27BFE71FFEDC}" type="CATEGORYNAME">
                      <a:rPr lang="en-US" sz="1800" b="1" smtClean="0">
                        <a:solidFill>
                          <a:schemeClr val="tx1"/>
                        </a:solidFill>
                        <a:latin typeface="+mn-lt"/>
                        <a:cs typeface="Calibri" panose="020F0502020204030204" pitchFamily="34" charset="0"/>
                      </a:rPr>
                      <a:pPr>
                        <a:defRPr sz="1800">
                          <a:solidFill>
                            <a:schemeClr val="tx1"/>
                          </a:solidFill>
                        </a:defRPr>
                      </a:pPr>
                      <a:t>[CATEGORY NAME]</a:t>
                    </a:fld>
                    <a:r>
                      <a:rPr lang="en-US" sz="1800" b="1" dirty="0">
                        <a:solidFill>
                          <a:schemeClr val="tx1"/>
                        </a:solidFill>
                        <a:latin typeface="+mn-lt"/>
                        <a:cs typeface="Calibri" panose="020F0502020204030204" pitchFamily="34" charset="0"/>
                      </a:rPr>
                      <a:t>,</a:t>
                    </a:r>
                    <a:r>
                      <a:rPr lang="en-US" sz="1800" b="1" baseline="0" dirty="0">
                        <a:solidFill>
                          <a:schemeClr val="tx1"/>
                        </a:solidFill>
                        <a:latin typeface="+mn-lt"/>
                        <a:cs typeface="Calibri" panose="020F0502020204030204" pitchFamily="34" charset="0"/>
                      </a:rPr>
                      <a:t> &lt; </a:t>
                    </a:r>
                    <a:fld id="{C90518A3-2A9F-45DA-97B0-64B65710A0F7}" type="VALUE">
                      <a:rPr lang="en-US" sz="1800" b="1" baseline="0" smtClean="0">
                        <a:solidFill>
                          <a:schemeClr val="tx1"/>
                        </a:solidFill>
                        <a:latin typeface="+mn-lt"/>
                        <a:cs typeface="Calibri" panose="020F0502020204030204" pitchFamily="34" charset="0"/>
                      </a:rPr>
                      <a:pPr>
                        <a:defRPr sz="1800">
                          <a:solidFill>
                            <a:schemeClr val="tx1"/>
                          </a:solidFill>
                        </a:defRPr>
                      </a:pPr>
                      <a:t>[VALUE]</a:t>
                    </a:fld>
                    <a:r>
                      <a:rPr lang="en-US" sz="1800" baseline="0" dirty="0">
                        <a:solidFill>
                          <a:schemeClr val="tx1"/>
                        </a:solidFill>
                        <a:latin typeface="+mn-lt"/>
                        <a:cs typeface="Calibri" panose="020F0502020204030204" pitchFamily="34" charset="0"/>
                      </a:rPr>
                      <a:t> </a:t>
                    </a:r>
                    <a:r>
                      <a:rPr lang="en-US" sz="1800" baseline="0" dirty="0">
                        <a:solidFill>
                          <a:schemeClr val="tx1"/>
                        </a:solidFill>
                        <a:latin typeface="+mn-lt"/>
                      </a:rPr>
                      <a:t> </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332094785111767"/>
                      <c:h val="0.13890070589744694"/>
                    </c:manualLayout>
                  </c15:layout>
                  <c15:dlblFieldTable/>
                  <c15:showDataLabelsRange val="0"/>
                </c:ext>
                <c:ext xmlns:c16="http://schemas.microsoft.com/office/drawing/2014/chart" uri="{C3380CC4-5D6E-409C-BE32-E72D297353CC}">
                  <c16:uniqueId val="{00000005-E3FB-41E9-AD91-F8AD2863A640}"/>
                </c:ext>
              </c:extLst>
            </c:dLbl>
            <c:dLbl>
              <c:idx val="6"/>
              <c:layout>
                <c:manualLayout>
                  <c:x val="-0.10395021664756419"/>
                  <c:y val="8.6100412498005874E-2"/>
                </c:manualLayout>
              </c:layout>
              <c:tx>
                <c:rich>
                  <a:bodyPr/>
                  <a:lstStyle/>
                  <a:p>
                    <a:r>
                      <a:rPr lang="en-US" sz="2000" b="1" baseline="0" dirty="0">
                        <a:solidFill>
                          <a:schemeClr val="bg1"/>
                        </a:solidFill>
                        <a:latin typeface="Trebuchet MS" panose="020B0603020202020204" pitchFamily="34" charset="0"/>
                        <a:cs typeface="Calibri" panose="020F0502020204030204" pitchFamily="34" charset="0"/>
                      </a:rPr>
                      <a:t>~40%</a:t>
                    </a:r>
                    <a:endParaRPr lang="en-US" sz="2000" b="1" dirty="0">
                      <a:solidFill>
                        <a:schemeClr val="bg1"/>
                      </a:solidFill>
                      <a:latin typeface="Trebuchet MS" panose="020B0603020202020204" pitchFamily="34" charset="0"/>
                      <a:cs typeface="Calibri" panose="020F0502020204030204" pitchFamily="34" charset="0"/>
                    </a:endParaRPr>
                  </a:p>
                </c:rich>
              </c:tx>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E3FB-41E9-AD91-F8AD2863A6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Aggressive/ Other Subtypes</c:v>
                </c:pt>
                <c:pt idx="1">
                  <c:v>Follicular</c:v>
                </c:pt>
                <c:pt idx="2">
                  <c:v>Chronic/Small lymphocytic</c:v>
                </c:pt>
                <c:pt idx="3">
                  <c:v>Extranodal marginal-zone (MALT)</c:v>
                </c:pt>
                <c:pt idx="4">
                  <c:v>Nodal marginal zone</c:v>
                </c:pt>
                <c:pt idx="5">
                  <c:v>Lymphoplasmacytic</c:v>
                </c:pt>
              </c:strCache>
            </c:strRef>
          </c:cat>
          <c:val>
            <c:numRef>
              <c:f>Sheet1!$B$2:$B$7</c:f>
              <c:numCache>
                <c:formatCode>0%</c:formatCode>
                <c:ptCount val="6"/>
                <c:pt idx="0" formatCode="0.00%">
                  <c:v>0.59499999999999997</c:v>
                </c:pt>
                <c:pt idx="1">
                  <c:v>0.22</c:v>
                </c:pt>
                <c:pt idx="2">
                  <c:v>7.0000000000000007E-2</c:v>
                </c:pt>
                <c:pt idx="3" formatCode="0.00%">
                  <c:v>0.08</c:v>
                </c:pt>
                <c:pt idx="4">
                  <c:v>0.02</c:v>
                </c:pt>
                <c:pt idx="5">
                  <c:v>0.02</c:v>
                </c:pt>
              </c:numCache>
            </c:numRef>
          </c:val>
          <c:extLst>
            <c:ext xmlns:c16="http://schemas.microsoft.com/office/drawing/2014/chart" uri="{C3380CC4-5D6E-409C-BE32-E72D297353CC}">
              <c16:uniqueId val="{00000000-E3FB-41E9-AD91-F8AD2863A640}"/>
            </c:ext>
          </c:extLst>
        </c:ser>
        <c:dLbls>
          <c:dLblPos val="bestFit"/>
          <c:showLegendKey val="0"/>
          <c:showVal val="1"/>
          <c:showCatName val="0"/>
          <c:showSerName val="0"/>
          <c:showPercent val="0"/>
          <c:showBubbleSize val="0"/>
          <c:showLeaderLines val="1"/>
        </c:dLbls>
        <c:gapWidth val="100"/>
        <c:splitType val="pos"/>
        <c:splitPos val="5"/>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D7BE7-9D27-4AE5-AEF1-2B7C5A5A6AC0}"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59991D8F-AF19-425B-9075-A6DBA601A870}">
      <dgm:prSet custT="1"/>
      <dgm:spPr/>
      <dgm:t>
        <a:bodyPr/>
        <a:lstStyle/>
        <a:p>
          <a:r>
            <a:rPr lang="en-US" sz="1400" b="1" dirty="0"/>
            <a:t>Adequate number of T cells for collection</a:t>
          </a:r>
          <a:endParaRPr lang="en-US" sz="1400" dirty="0"/>
        </a:p>
      </dgm:t>
    </dgm:pt>
    <dgm:pt modelId="{A145FEEB-DCAD-4B47-9F25-6A44940DF1B5}" type="parTrans" cxnId="{942492F2-809E-4112-8992-F6C490EE6F9E}">
      <dgm:prSet/>
      <dgm:spPr/>
      <dgm:t>
        <a:bodyPr/>
        <a:lstStyle/>
        <a:p>
          <a:endParaRPr lang="en-US" sz="2000"/>
        </a:p>
      </dgm:t>
    </dgm:pt>
    <dgm:pt modelId="{3255B40B-2130-4B98-9601-1B6D9E9EDFF4}" type="sibTrans" cxnId="{942492F2-809E-4112-8992-F6C490EE6F9E}">
      <dgm:prSet/>
      <dgm:spPr/>
      <dgm:t>
        <a:bodyPr/>
        <a:lstStyle/>
        <a:p>
          <a:endParaRPr lang="en-US" sz="2000"/>
        </a:p>
      </dgm:t>
    </dgm:pt>
    <dgm:pt modelId="{E2C0588E-92E9-41A8-B8F6-5C116F82BEE1}">
      <dgm:prSet custT="1"/>
      <dgm:spPr/>
      <dgm:t>
        <a:bodyPr/>
        <a:lstStyle/>
        <a:p>
          <a:r>
            <a:rPr lang="en-US" sz="1400" b="1" dirty="0"/>
            <a:t>No active, uncontrolled infections (higher risk of complications if CRS occurs)</a:t>
          </a:r>
          <a:endParaRPr lang="en-US" sz="1400" dirty="0"/>
        </a:p>
      </dgm:t>
    </dgm:pt>
    <dgm:pt modelId="{302A5939-0B3E-4B09-8CFB-8396A3D8686D}" type="parTrans" cxnId="{05C6FEC4-33BB-4174-8CF0-105570F95594}">
      <dgm:prSet/>
      <dgm:spPr/>
      <dgm:t>
        <a:bodyPr/>
        <a:lstStyle/>
        <a:p>
          <a:endParaRPr lang="en-US" sz="2000"/>
        </a:p>
      </dgm:t>
    </dgm:pt>
    <dgm:pt modelId="{639DA755-5C45-41B5-9382-0CF93AA452AD}" type="sibTrans" cxnId="{05C6FEC4-33BB-4174-8CF0-105570F95594}">
      <dgm:prSet/>
      <dgm:spPr/>
      <dgm:t>
        <a:bodyPr/>
        <a:lstStyle/>
        <a:p>
          <a:endParaRPr lang="en-US" sz="2000"/>
        </a:p>
      </dgm:t>
    </dgm:pt>
    <dgm:pt modelId="{8B4A828C-FF88-4706-B57D-85D4B8B1D291}">
      <dgm:prSet custT="1"/>
      <dgm:spPr/>
      <dgm:t>
        <a:bodyPr/>
        <a:lstStyle/>
        <a:p>
          <a:r>
            <a:rPr lang="en-US" sz="1400" b="1" dirty="0"/>
            <a:t>Adequate performance status (PS) 0-2 and organ function</a:t>
          </a:r>
          <a:endParaRPr lang="en-US" sz="1400" dirty="0"/>
        </a:p>
      </dgm:t>
    </dgm:pt>
    <dgm:pt modelId="{3E806EA6-0035-43B9-9332-9FCD0128B2FA}" type="parTrans" cxnId="{3DD216B4-358E-490D-AB16-1A1B6A20B272}">
      <dgm:prSet/>
      <dgm:spPr/>
      <dgm:t>
        <a:bodyPr/>
        <a:lstStyle/>
        <a:p>
          <a:endParaRPr lang="en-US" sz="2000"/>
        </a:p>
      </dgm:t>
    </dgm:pt>
    <dgm:pt modelId="{D5B80D82-9BFB-46DE-BAF6-AD2E60A569DE}" type="sibTrans" cxnId="{3DD216B4-358E-490D-AB16-1A1B6A20B272}">
      <dgm:prSet/>
      <dgm:spPr/>
      <dgm:t>
        <a:bodyPr/>
        <a:lstStyle/>
        <a:p>
          <a:endParaRPr lang="en-US" sz="2000"/>
        </a:p>
      </dgm:t>
    </dgm:pt>
    <dgm:pt modelId="{D0995503-EF56-4614-B24D-40983C1266E7}">
      <dgm:prSet custT="1"/>
      <dgm:spPr/>
      <dgm:t>
        <a:bodyPr/>
        <a:lstStyle/>
        <a:p>
          <a:r>
            <a:rPr lang="en-US" sz="1400" b="1" dirty="0"/>
            <a:t>Absence of clinically relevant comorbidities</a:t>
          </a:r>
          <a:endParaRPr lang="en-US" sz="1400" dirty="0"/>
        </a:p>
      </dgm:t>
    </dgm:pt>
    <dgm:pt modelId="{6E45C082-B314-4268-8647-FFF9910E5B2C}" type="parTrans" cxnId="{843E32FE-B516-4E06-B89C-41888AC07BC2}">
      <dgm:prSet/>
      <dgm:spPr/>
      <dgm:t>
        <a:bodyPr/>
        <a:lstStyle/>
        <a:p>
          <a:endParaRPr lang="en-US" sz="2000"/>
        </a:p>
      </dgm:t>
    </dgm:pt>
    <dgm:pt modelId="{B72672E9-6B7C-42F8-9AB7-32A75D2F1B18}" type="sibTrans" cxnId="{843E32FE-B516-4E06-B89C-41888AC07BC2}">
      <dgm:prSet/>
      <dgm:spPr/>
      <dgm:t>
        <a:bodyPr/>
        <a:lstStyle/>
        <a:p>
          <a:endParaRPr lang="en-US" sz="2000"/>
        </a:p>
      </dgm:t>
    </dgm:pt>
    <dgm:pt modelId="{8EDB1C0B-91B2-4CEF-B854-105B39D035B6}">
      <dgm:prSet custT="1"/>
      <dgm:spPr/>
      <dgm:t>
        <a:bodyPr/>
        <a:lstStyle/>
        <a:p>
          <a:r>
            <a:rPr lang="en-US" sz="1400" b="1" dirty="0"/>
            <a:t>Adequate caregiver support</a:t>
          </a:r>
          <a:endParaRPr lang="en-US" sz="1400" dirty="0"/>
        </a:p>
      </dgm:t>
    </dgm:pt>
    <dgm:pt modelId="{7DFE4883-3DB2-4437-9EE0-B2A372092792}" type="parTrans" cxnId="{D436E1DC-8AB2-4E34-9429-6681D9C331AB}">
      <dgm:prSet/>
      <dgm:spPr/>
      <dgm:t>
        <a:bodyPr/>
        <a:lstStyle/>
        <a:p>
          <a:endParaRPr lang="en-US" sz="2000"/>
        </a:p>
      </dgm:t>
    </dgm:pt>
    <dgm:pt modelId="{5C89F922-41DC-46A1-991E-2A33434BC023}" type="sibTrans" cxnId="{D436E1DC-8AB2-4E34-9429-6681D9C331AB}">
      <dgm:prSet/>
      <dgm:spPr/>
      <dgm:t>
        <a:bodyPr/>
        <a:lstStyle/>
        <a:p>
          <a:endParaRPr lang="en-US" sz="2000"/>
        </a:p>
      </dgm:t>
    </dgm:pt>
    <dgm:pt modelId="{DA560BBA-F77E-4228-8B4E-F013A72D2018}">
      <dgm:prSet custT="1"/>
      <dgm:spPr/>
      <dgm:t>
        <a:bodyPr/>
        <a:lstStyle/>
        <a:p>
          <a:r>
            <a:rPr lang="en-US" sz="1400" b="1" dirty="0"/>
            <a:t>Ability to travel to treatment center within appropriate radius travel time</a:t>
          </a:r>
          <a:endParaRPr lang="en-US" sz="1400" dirty="0"/>
        </a:p>
      </dgm:t>
    </dgm:pt>
    <dgm:pt modelId="{B8915A17-ABFA-455F-9B81-3C0E19D6E478}" type="parTrans" cxnId="{4AF2BBCD-4E0A-42A8-9F19-20393CE04921}">
      <dgm:prSet/>
      <dgm:spPr/>
      <dgm:t>
        <a:bodyPr/>
        <a:lstStyle/>
        <a:p>
          <a:endParaRPr lang="en-US" sz="2000"/>
        </a:p>
      </dgm:t>
    </dgm:pt>
    <dgm:pt modelId="{EEF65743-DACF-40D5-8DA7-DD8992CFC1BD}" type="sibTrans" cxnId="{4AF2BBCD-4E0A-42A8-9F19-20393CE04921}">
      <dgm:prSet/>
      <dgm:spPr/>
      <dgm:t>
        <a:bodyPr/>
        <a:lstStyle/>
        <a:p>
          <a:endParaRPr lang="en-US" sz="2000"/>
        </a:p>
      </dgm:t>
    </dgm:pt>
    <dgm:pt modelId="{0DA5D783-BFD9-490B-B805-0193FD6ACF2F}">
      <dgm:prSet custT="1"/>
      <dgm:spPr/>
      <dgm:t>
        <a:bodyPr/>
        <a:lstStyle/>
        <a:p>
          <a:r>
            <a:rPr lang="en-US" sz="1400" dirty="0"/>
            <a:t>Clinical disease course (previous therapy and kinetics of disease progression)</a:t>
          </a:r>
        </a:p>
      </dgm:t>
    </dgm:pt>
    <dgm:pt modelId="{D42D9621-F334-449D-8D2F-F6E91F251CA8}" type="parTrans" cxnId="{E4960961-33B2-41E4-9CE3-63AE05174BBE}">
      <dgm:prSet/>
      <dgm:spPr/>
      <dgm:t>
        <a:bodyPr/>
        <a:lstStyle/>
        <a:p>
          <a:endParaRPr lang="en-US" sz="2000"/>
        </a:p>
      </dgm:t>
    </dgm:pt>
    <dgm:pt modelId="{247D6819-D0A2-466A-9416-37D73245A603}" type="sibTrans" cxnId="{E4960961-33B2-41E4-9CE3-63AE05174BBE}">
      <dgm:prSet/>
      <dgm:spPr/>
      <dgm:t>
        <a:bodyPr/>
        <a:lstStyle/>
        <a:p>
          <a:endParaRPr lang="en-US" sz="2000"/>
        </a:p>
      </dgm:t>
    </dgm:pt>
    <dgm:pt modelId="{BD5B0A56-769B-4F55-838C-F4244C5A4C88}" type="pres">
      <dgm:prSet presAssocID="{6CED7BE7-9D27-4AE5-AEF1-2B7C5A5A6AC0}" presName="CompostProcess" presStyleCnt="0">
        <dgm:presLayoutVars>
          <dgm:dir/>
          <dgm:resizeHandles val="exact"/>
        </dgm:presLayoutVars>
      </dgm:prSet>
      <dgm:spPr/>
    </dgm:pt>
    <dgm:pt modelId="{846FBF29-43D2-4E01-9E6A-0D952BD342F1}" type="pres">
      <dgm:prSet presAssocID="{6CED7BE7-9D27-4AE5-AEF1-2B7C5A5A6AC0}" presName="arrow" presStyleLbl="bgShp" presStyleIdx="0" presStyleCnt="1"/>
      <dgm:spPr/>
    </dgm:pt>
    <dgm:pt modelId="{B8D54C41-6557-4276-A11D-5D78C87555C6}" type="pres">
      <dgm:prSet presAssocID="{6CED7BE7-9D27-4AE5-AEF1-2B7C5A5A6AC0}" presName="linearProcess" presStyleCnt="0"/>
      <dgm:spPr/>
    </dgm:pt>
    <dgm:pt modelId="{B36BF54B-6139-4692-9E6B-8178F0761BD6}" type="pres">
      <dgm:prSet presAssocID="{0DA5D783-BFD9-490B-B805-0193FD6ACF2F}" presName="textNode" presStyleLbl="node1" presStyleIdx="0" presStyleCnt="7">
        <dgm:presLayoutVars>
          <dgm:bulletEnabled val="1"/>
        </dgm:presLayoutVars>
      </dgm:prSet>
      <dgm:spPr/>
    </dgm:pt>
    <dgm:pt modelId="{6B0E91AB-7C45-42B2-A66E-6380DEF621F4}" type="pres">
      <dgm:prSet presAssocID="{247D6819-D0A2-466A-9416-37D73245A603}" presName="sibTrans" presStyleCnt="0"/>
      <dgm:spPr/>
    </dgm:pt>
    <dgm:pt modelId="{94582CD6-FF86-4CEF-8987-515F26D1AB39}" type="pres">
      <dgm:prSet presAssocID="{59991D8F-AF19-425B-9075-A6DBA601A870}" presName="textNode" presStyleLbl="node1" presStyleIdx="1" presStyleCnt="7">
        <dgm:presLayoutVars>
          <dgm:bulletEnabled val="1"/>
        </dgm:presLayoutVars>
      </dgm:prSet>
      <dgm:spPr/>
    </dgm:pt>
    <dgm:pt modelId="{236A1877-ADE2-4E49-944E-8F8E2BCC38A4}" type="pres">
      <dgm:prSet presAssocID="{3255B40B-2130-4B98-9601-1B6D9E9EDFF4}" presName="sibTrans" presStyleCnt="0"/>
      <dgm:spPr/>
    </dgm:pt>
    <dgm:pt modelId="{AA4368AC-8B75-472A-886B-BE5479414779}" type="pres">
      <dgm:prSet presAssocID="{E2C0588E-92E9-41A8-B8F6-5C116F82BEE1}" presName="textNode" presStyleLbl="node1" presStyleIdx="2" presStyleCnt="7">
        <dgm:presLayoutVars>
          <dgm:bulletEnabled val="1"/>
        </dgm:presLayoutVars>
      </dgm:prSet>
      <dgm:spPr/>
    </dgm:pt>
    <dgm:pt modelId="{FDDBF07E-44AA-411C-941E-7A1BF1E4DCD5}" type="pres">
      <dgm:prSet presAssocID="{639DA755-5C45-41B5-9382-0CF93AA452AD}" presName="sibTrans" presStyleCnt="0"/>
      <dgm:spPr/>
    </dgm:pt>
    <dgm:pt modelId="{AAD42D50-B5A1-4E85-93BA-5FC9AC4B4CDA}" type="pres">
      <dgm:prSet presAssocID="{8B4A828C-FF88-4706-B57D-85D4B8B1D291}" presName="textNode" presStyleLbl="node1" presStyleIdx="3" presStyleCnt="7">
        <dgm:presLayoutVars>
          <dgm:bulletEnabled val="1"/>
        </dgm:presLayoutVars>
      </dgm:prSet>
      <dgm:spPr/>
    </dgm:pt>
    <dgm:pt modelId="{449B4000-B36A-4A81-943C-4D376BF88840}" type="pres">
      <dgm:prSet presAssocID="{D5B80D82-9BFB-46DE-BAF6-AD2E60A569DE}" presName="sibTrans" presStyleCnt="0"/>
      <dgm:spPr/>
    </dgm:pt>
    <dgm:pt modelId="{C0F5DEEE-4DBA-483D-8605-6642BC05F83F}" type="pres">
      <dgm:prSet presAssocID="{D0995503-EF56-4614-B24D-40983C1266E7}" presName="textNode" presStyleLbl="node1" presStyleIdx="4" presStyleCnt="7">
        <dgm:presLayoutVars>
          <dgm:bulletEnabled val="1"/>
        </dgm:presLayoutVars>
      </dgm:prSet>
      <dgm:spPr/>
    </dgm:pt>
    <dgm:pt modelId="{CE2D0898-0F6F-48E5-9B66-15CEC5DDC53A}" type="pres">
      <dgm:prSet presAssocID="{B72672E9-6B7C-42F8-9AB7-32A75D2F1B18}" presName="sibTrans" presStyleCnt="0"/>
      <dgm:spPr/>
    </dgm:pt>
    <dgm:pt modelId="{756DCB96-60F6-48DE-987A-1EF0C2183DC2}" type="pres">
      <dgm:prSet presAssocID="{8EDB1C0B-91B2-4CEF-B854-105B39D035B6}" presName="textNode" presStyleLbl="node1" presStyleIdx="5" presStyleCnt="7">
        <dgm:presLayoutVars>
          <dgm:bulletEnabled val="1"/>
        </dgm:presLayoutVars>
      </dgm:prSet>
      <dgm:spPr/>
    </dgm:pt>
    <dgm:pt modelId="{CA879EF5-BA53-409B-8DD4-D3F022AB6FB2}" type="pres">
      <dgm:prSet presAssocID="{5C89F922-41DC-46A1-991E-2A33434BC023}" presName="sibTrans" presStyleCnt="0"/>
      <dgm:spPr/>
    </dgm:pt>
    <dgm:pt modelId="{65F38854-877E-4355-96B1-D2A79A28F992}" type="pres">
      <dgm:prSet presAssocID="{DA560BBA-F77E-4228-8B4E-F013A72D2018}" presName="textNode" presStyleLbl="node1" presStyleIdx="6" presStyleCnt="7">
        <dgm:presLayoutVars>
          <dgm:bulletEnabled val="1"/>
        </dgm:presLayoutVars>
      </dgm:prSet>
      <dgm:spPr/>
    </dgm:pt>
  </dgm:ptLst>
  <dgm:cxnLst>
    <dgm:cxn modelId="{9AF66004-C8AD-4672-BE48-D4E1429C8651}" type="presOf" srcId="{D0995503-EF56-4614-B24D-40983C1266E7}" destId="{C0F5DEEE-4DBA-483D-8605-6642BC05F83F}" srcOrd="0" destOrd="0" presId="urn:microsoft.com/office/officeart/2005/8/layout/hProcess9"/>
    <dgm:cxn modelId="{9F150E37-94F8-4BB0-BF19-191152160C4B}" type="presOf" srcId="{E2C0588E-92E9-41A8-B8F6-5C116F82BEE1}" destId="{AA4368AC-8B75-472A-886B-BE5479414779}" srcOrd="0" destOrd="0" presId="urn:microsoft.com/office/officeart/2005/8/layout/hProcess9"/>
    <dgm:cxn modelId="{E4960961-33B2-41E4-9CE3-63AE05174BBE}" srcId="{6CED7BE7-9D27-4AE5-AEF1-2B7C5A5A6AC0}" destId="{0DA5D783-BFD9-490B-B805-0193FD6ACF2F}" srcOrd="0" destOrd="0" parTransId="{D42D9621-F334-449D-8D2F-F6E91F251CA8}" sibTransId="{247D6819-D0A2-466A-9416-37D73245A603}"/>
    <dgm:cxn modelId="{06423545-9514-4199-A35B-AF64FB9661E4}" type="presOf" srcId="{6CED7BE7-9D27-4AE5-AEF1-2B7C5A5A6AC0}" destId="{BD5B0A56-769B-4F55-838C-F4244C5A4C88}" srcOrd="0" destOrd="0" presId="urn:microsoft.com/office/officeart/2005/8/layout/hProcess9"/>
    <dgm:cxn modelId="{16279D81-7FB1-46F3-9836-5F1B8D728B34}" type="presOf" srcId="{8EDB1C0B-91B2-4CEF-B854-105B39D035B6}" destId="{756DCB96-60F6-48DE-987A-1EF0C2183DC2}" srcOrd="0" destOrd="0" presId="urn:microsoft.com/office/officeart/2005/8/layout/hProcess9"/>
    <dgm:cxn modelId="{945E09A9-680B-4FE4-9048-13ABDFDA0110}" type="presOf" srcId="{59991D8F-AF19-425B-9075-A6DBA601A870}" destId="{94582CD6-FF86-4CEF-8987-515F26D1AB39}" srcOrd="0" destOrd="0" presId="urn:microsoft.com/office/officeart/2005/8/layout/hProcess9"/>
    <dgm:cxn modelId="{3DD216B4-358E-490D-AB16-1A1B6A20B272}" srcId="{6CED7BE7-9D27-4AE5-AEF1-2B7C5A5A6AC0}" destId="{8B4A828C-FF88-4706-B57D-85D4B8B1D291}" srcOrd="3" destOrd="0" parTransId="{3E806EA6-0035-43B9-9332-9FCD0128B2FA}" sibTransId="{D5B80D82-9BFB-46DE-BAF6-AD2E60A569DE}"/>
    <dgm:cxn modelId="{77F365BB-AB89-4E05-A9C6-9E4BDDFF577A}" type="presOf" srcId="{0DA5D783-BFD9-490B-B805-0193FD6ACF2F}" destId="{B36BF54B-6139-4692-9E6B-8178F0761BD6}" srcOrd="0" destOrd="0" presId="urn:microsoft.com/office/officeart/2005/8/layout/hProcess9"/>
    <dgm:cxn modelId="{05C6FEC4-33BB-4174-8CF0-105570F95594}" srcId="{6CED7BE7-9D27-4AE5-AEF1-2B7C5A5A6AC0}" destId="{E2C0588E-92E9-41A8-B8F6-5C116F82BEE1}" srcOrd="2" destOrd="0" parTransId="{302A5939-0B3E-4B09-8CFB-8396A3D8686D}" sibTransId="{639DA755-5C45-41B5-9382-0CF93AA452AD}"/>
    <dgm:cxn modelId="{4AF2BBCD-4E0A-42A8-9F19-20393CE04921}" srcId="{6CED7BE7-9D27-4AE5-AEF1-2B7C5A5A6AC0}" destId="{DA560BBA-F77E-4228-8B4E-F013A72D2018}" srcOrd="6" destOrd="0" parTransId="{B8915A17-ABFA-455F-9B81-3C0E19D6E478}" sibTransId="{EEF65743-DACF-40D5-8DA7-DD8992CFC1BD}"/>
    <dgm:cxn modelId="{08D9F4D3-33FB-434C-937E-3794596AD488}" type="presOf" srcId="{8B4A828C-FF88-4706-B57D-85D4B8B1D291}" destId="{AAD42D50-B5A1-4E85-93BA-5FC9AC4B4CDA}" srcOrd="0" destOrd="0" presId="urn:microsoft.com/office/officeart/2005/8/layout/hProcess9"/>
    <dgm:cxn modelId="{D436E1DC-8AB2-4E34-9429-6681D9C331AB}" srcId="{6CED7BE7-9D27-4AE5-AEF1-2B7C5A5A6AC0}" destId="{8EDB1C0B-91B2-4CEF-B854-105B39D035B6}" srcOrd="5" destOrd="0" parTransId="{7DFE4883-3DB2-4437-9EE0-B2A372092792}" sibTransId="{5C89F922-41DC-46A1-991E-2A33434BC023}"/>
    <dgm:cxn modelId="{F402BCE4-4443-4EA9-AF0D-735065A7A271}" type="presOf" srcId="{DA560BBA-F77E-4228-8B4E-F013A72D2018}" destId="{65F38854-877E-4355-96B1-D2A79A28F992}" srcOrd="0" destOrd="0" presId="urn:microsoft.com/office/officeart/2005/8/layout/hProcess9"/>
    <dgm:cxn modelId="{942492F2-809E-4112-8992-F6C490EE6F9E}" srcId="{6CED7BE7-9D27-4AE5-AEF1-2B7C5A5A6AC0}" destId="{59991D8F-AF19-425B-9075-A6DBA601A870}" srcOrd="1" destOrd="0" parTransId="{A145FEEB-DCAD-4B47-9F25-6A44940DF1B5}" sibTransId="{3255B40B-2130-4B98-9601-1B6D9E9EDFF4}"/>
    <dgm:cxn modelId="{843E32FE-B516-4E06-B89C-41888AC07BC2}" srcId="{6CED7BE7-9D27-4AE5-AEF1-2B7C5A5A6AC0}" destId="{D0995503-EF56-4614-B24D-40983C1266E7}" srcOrd="4" destOrd="0" parTransId="{6E45C082-B314-4268-8647-FFF9910E5B2C}" sibTransId="{B72672E9-6B7C-42F8-9AB7-32A75D2F1B18}"/>
    <dgm:cxn modelId="{CEC80C63-4BE0-4C88-968A-531A86654C02}" type="presParOf" srcId="{BD5B0A56-769B-4F55-838C-F4244C5A4C88}" destId="{846FBF29-43D2-4E01-9E6A-0D952BD342F1}" srcOrd="0" destOrd="0" presId="urn:microsoft.com/office/officeart/2005/8/layout/hProcess9"/>
    <dgm:cxn modelId="{31D174B5-FF7D-4D90-B412-03DED7731644}" type="presParOf" srcId="{BD5B0A56-769B-4F55-838C-F4244C5A4C88}" destId="{B8D54C41-6557-4276-A11D-5D78C87555C6}" srcOrd="1" destOrd="0" presId="urn:microsoft.com/office/officeart/2005/8/layout/hProcess9"/>
    <dgm:cxn modelId="{E61E871E-CDF2-48A3-A16A-2225A2AD9575}" type="presParOf" srcId="{B8D54C41-6557-4276-A11D-5D78C87555C6}" destId="{B36BF54B-6139-4692-9E6B-8178F0761BD6}" srcOrd="0" destOrd="0" presId="urn:microsoft.com/office/officeart/2005/8/layout/hProcess9"/>
    <dgm:cxn modelId="{442F9BB0-9689-4BAB-A6CF-AB3ABC7FC0A4}" type="presParOf" srcId="{B8D54C41-6557-4276-A11D-5D78C87555C6}" destId="{6B0E91AB-7C45-42B2-A66E-6380DEF621F4}" srcOrd="1" destOrd="0" presId="urn:microsoft.com/office/officeart/2005/8/layout/hProcess9"/>
    <dgm:cxn modelId="{C425D9E4-A754-4756-B487-1FA656C482B0}" type="presParOf" srcId="{B8D54C41-6557-4276-A11D-5D78C87555C6}" destId="{94582CD6-FF86-4CEF-8987-515F26D1AB39}" srcOrd="2" destOrd="0" presId="urn:microsoft.com/office/officeart/2005/8/layout/hProcess9"/>
    <dgm:cxn modelId="{24D3073B-97B9-4B06-A90D-8BD26CD9797A}" type="presParOf" srcId="{B8D54C41-6557-4276-A11D-5D78C87555C6}" destId="{236A1877-ADE2-4E49-944E-8F8E2BCC38A4}" srcOrd="3" destOrd="0" presId="urn:microsoft.com/office/officeart/2005/8/layout/hProcess9"/>
    <dgm:cxn modelId="{916C7B6C-2A68-4385-80EA-B6D8DF9C5A9A}" type="presParOf" srcId="{B8D54C41-6557-4276-A11D-5D78C87555C6}" destId="{AA4368AC-8B75-472A-886B-BE5479414779}" srcOrd="4" destOrd="0" presId="urn:microsoft.com/office/officeart/2005/8/layout/hProcess9"/>
    <dgm:cxn modelId="{E2CA12EB-B71D-4583-BD65-55D7A6D871EC}" type="presParOf" srcId="{B8D54C41-6557-4276-A11D-5D78C87555C6}" destId="{FDDBF07E-44AA-411C-941E-7A1BF1E4DCD5}" srcOrd="5" destOrd="0" presId="urn:microsoft.com/office/officeart/2005/8/layout/hProcess9"/>
    <dgm:cxn modelId="{9B1AA538-6333-46A6-BC62-164AC5D754DD}" type="presParOf" srcId="{B8D54C41-6557-4276-A11D-5D78C87555C6}" destId="{AAD42D50-B5A1-4E85-93BA-5FC9AC4B4CDA}" srcOrd="6" destOrd="0" presId="urn:microsoft.com/office/officeart/2005/8/layout/hProcess9"/>
    <dgm:cxn modelId="{43A52522-6894-4768-903E-C98E9BFED6D7}" type="presParOf" srcId="{B8D54C41-6557-4276-A11D-5D78C87555C6}" destId="{449B4000-B36A-4A81-943C-4D376BF88840}" srcOrd="7" destOrd="0" presId="urn:microsoft.com/office/officeart/2005/8/layout/hProcess9"/>
    <dgm:cxn modelId="{170393B3-F1FA-4AF1-8392-123816180AF5}" type="presParOf" srcId="{B8D54C41-6557-4276-A11D-5D78C87555C6}" destId="{C0F5DEEE-4DBA-483D-8605-6642BC05F83F}" srcOrd="8" destOrd="0" presId="urn:microsoft.com/office/officeart/2005/8/layout/hProcess9"/>
    <dgm:cxn modelId="{A12BDD43-88CC-40FB-8491-59BB948451FB}" type="presParOf" srcId="{B8D54C41-6557-4276-A11D-5D78C87555C6}" destId="{CE2D0898-0F6F-48E5-9B66-15CEC5DDC53A}" srcOrd="9" destOrd="0" presId="urn:microsoft.com/office/officeart/2005/8/layout/hProcess9"/>
    <dgm:cxn modelId="{EF04655A-4273-4AE3-87A7-8975F4EF12BB}" type="presParOf" srcId="{B8D54C41-6557-4276-A11D-5D78C87555C6}" destId="{756DCB96-60F6-48DE-987A-1EF0C2183DC2}" srcOrd="10" destOrd="0" presId="urn:microsoft.com/office/officeart/2005/8/layout/hProcess9"/>
    <dgm:cxn modelId="{3C50DA45-328B-49B6-835D-06B756CFBA1C}" type="presParOf" srcId="{B8D54C41-6557-4276-A11D-5D78C87555C6}" destId="{CA879EF5-BA53-409B-8DD4-D3F022AB6FB2}" srcOrd="11" destOrd="0" presId="urn:microsoft.com/office/officeart/2005/8/layout/hProcess9"/>
    <dgm:cxn modelId="{53C60C61-6FF6-4AC7-AB4C-7B23B1BF8C52}" type="presParOf" srcId="{B8D54C41-6557-4276-A11D-5D78C87555C6}" destId="{65F38854-877E-4355-96B1-D2A79A28F992}"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FBF29-43D2-4E01-9E6A-0D952BD342F1}">
      <dsp:nvSpPr>
        <dsp:cNvPr id="0" name=""/>
        <dsp:cNvSpPr/>
      </dsp:nvSpPr>
      <dsp:spPr>
        <a:xfrm>
          <a:off x="899230" y="0"/>
          <a:ext cx="10191280" cy="5092664"/>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BF54B-6139-4692-9E6B-8178F0761BD6}">
      <dsp:nvSpPr>
        <dsp:cNvPr id="0" name=""/>
        <dsp:cNvSpPr/>
      </dsp:nvSpPr>
      <dsp:spPr>
        <a:xfrm>
          <a:off x="2341" y="1527799"/>
          <a:ext cx="1498132" cy="203706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Clinical disease course (previous therapy and kinetics of disease progression)</a:t>
          </a:r>
        </a:p>
      </dsp:txBody>
      <dsp:txXfrm>
        <a:off x="75474" y="1600932"/>
        <a:ext cx="1351866" cy="1890799"/>
      </dsp:txXfrm>
    </dsp:sp>
    <dsp:sp modelId="{94582CD6-FF86-4CEF-8987-515F26D1AB39}">
      <dsp:nvSpPr>
        <dsp:cNvPr id="0" name=""/>
        <dsp:cNvSpPr/>
      </dsp:nvSpPr>
      <dsp:spPr>
        <a:xfrm>
          <a:off x="1750162" y="1527799"/>
          <a:ext cx="1498132" cy="2037065"/>
        </a:xfrm>
        <a:prstGeom prst="roundRect">
          <a:avLst/>
        </a:prstGeom>
        <a:solidFill>
          <a:schemeClr val="accent3">
            <a:hueOff val="-223315"/>
            <a:satOff val="-6753"/>
            <a:lumOff val="-32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Adequate number of T cells for collection</a:t>
          </a:r>
          <a:endParaRPr lang="en-US" sz="1400" kern="1200" dirty="0"/>
        </a:p>
      </dsp:txBody>
      <dsp:txXfrm>
        <a:off x="1823295" y="1600932"/>
        <a:ext cx="1351866" cy="1890799"/>
      </dsp:txXfrm>
    </dsp:sp>
    <dsp:sp modelId="{AA4368AC-8B75-472A-886B-BE5479414779}">
      <dsp:nvSpPr>
        <dsp:cNvPr id="0" name=""/>
        <dsp:cNvSpPr/>
      </dsp:nvSpPr>
      <dsp:spPr>
        <a:xfrm>
          <a:off x="3497983" y="1527799"/>
          <a:ext cx="1498132" cy="2037065"/>
        </a:xfrm>
        <a:prstGeom prst="roundRect">
          <a:avLst/>
        </a:prstGeom>
        <a:solidFill>
          <a:schemeClr val="accent3">
            <a:hueOff val="-446629"/>
            <a:satOff val="-13506"/>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No active, uncontrolled infections (higher risk of complications if CRS occurs)</a:t>
          </a:r>
          <a:endParaRPr lang="en-US" sz="1400" kern="1200" dirty="0"/>
        </a:p>
      </dsp:txBody>
      <dsp:txXfrm>
        <a:off x="3571116" y="1600932"/>
        <a:ext cx="1351866" cy="1890799"/>
      </dsp:txXfrm>
    </dsp:sp>
    <dsp:sp modelId="{AAD42D50-B5A1-4E85-93BA-5FC9AC4B4CDA}">
      <dsp:nvSpPr>
        <dsp:cNvPr id="0" name=""/>
        <dsp:cNvSpPr/>
      </dsp:nvSpPr>
      <dsp:spPr>
        <a:xfrm>
          <a:off x="5245804" y="1527799"/>
          <a:ext cx="1498132" cy="2037065"/>
        </a:xfrm>
        <a:prstGeom prst="roundRect">
          <a:avLst/>
        </a:prstGeom>
        <a:solidFill>
          <a:schemeClr val="accent3">
            <a:hueOff val="-669944"/>
            <a:satOff val="-20259"/>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Adequate performance status (PS) 0-2 and organ function</a:t>
          </a:r>
          <a:endParaRPr lang="en-US" sz="1400" kern="1200" dirty="0"/>
        </a:p>
      </dsp:txBody>
      <dsp:txXfrm>
        <a:off x="5318937" y="1600932"/>
        <a:ext cx="1351866" cy="1890799"/>
      </dsp:txXfrm>
    </dsp:sp>
    <dsp:sp modelId="{C0F5DEEE-4DBA-483D-8605-6642BC05F83F}">
      <dsp:nvSpPr>
        <dsp:cNvPr id="0" name=""/>
        <dsp:cNvSpPr/>
      </dsp:nvSpPr>
      <dsp:spPr>
        <a:xfrm>
          <a:off x="6993625" y="1527799"/>
          <a:ext cx="1498132" cy="2037065"/>
        </a:xfrm>
        <a:prstGeom prst="roundRect">
          <a:avLst/>
        </a:prstGeom>
        <a:solidFill>
          <a:schemeClr val="accent3">
            <a:hueOff val="-893259"/>
            <a:satOff val="-27012"/>
            <a:lumOff val="-128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Absence of clinically relevant comorbidities</a:t>
          </a:r>
          <a:endParaRPr lang="en-US" sz="1400" kern="1200" dirty="0"/>
        </a:p>
      </dsp:txBody>
      <dsp:txXfrm>
        <a:off x="7066758" y="1600932"/>
        <a:ext cx="1351866" cy="1890799"/>
      </dsp:txXfrm>
    </dsp:sp>
    <dsp:sp modelId="{756DCB96-60F6-48DE-987A-1EF0C2183DC2}">
      <dsp:nvSpPr>
        <dsp:cNvPr id="0" name=""/>
        <dsp:cNvSpPr/>
      </dsp:nvSpPr>
      <dsp:spPr>
        <a:xfrm>
          <a:off x="8741446" y="1527799"/>
          <a:ext cx="1498132" cy="2037065"/>
        </a:xfrm>
        <a:prstGeom prst="roundRect">
          <a:avLst/>
        </a:prstGeom>
        <a:solidFill>
          <a:schemeClr val="accent3">
            <a:hueOff val="-1116573"/>
            <a:satOff val="-33765"/>
            <a:lumOff val="-160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Adequate caregiver support</a:t>
          </a:r>
          <a:endParaRPr lang="en-US" sz="1400" kern="1200" dirty="0"/>
        </a:p>
      </dsp:txBody>
      <dsp:txXfrm>
        <a:off x="8814579" y="1600932"/>
        <a:ext cx="1351866" cy="1890799"/>
      </dsp:txXfrm>
    </dsp:sp>
    <dsp:sp modelId="{65F38854-877E-4355-96B1-D2A79A28F992}">
      <dsp:nvSpPr>
        <dsp:cNvPr id="0" name=""/>
        <dsp:cNvSpPr/>
      </dsp:nvSpPr>
      <dsp:spPr>
        <a:xfrm>
          <a:off x="10489267" y="1527799"/>
          <a:ext cx="1498132" cy="2037065"/>
        </a:xfrm>
        <a:prstGeom prst="roundRect">
          <a:avLst/>
        </a:prstGeom>
        <a:solidFill>
          <a:schemeClr val="accent3">
            <a:hueOff val="-1339888"/>
            <a:satOff val="-40518"/>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Ability to travel to treatment center within appropriate radius travel time</a:t>
          </a:r>
          <a:endParaRPr lang="en-US" sz="1400" kern="1200" dirty="0"/>
        </a:p>
      </dsp:txBody>
      <dsp:txXfrm>
        <a:off x="10562400" y="1600932"/>
        <a:ext cx="1351866" cy="18907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0.37768</cdr:x>
      <cdr:y>0.34917</cdr:y>
    </cdr:from>
    <cdr:to>
      <cdr:x>0.51016</cdr:x>
      <cdr:y>0.5631</cdr:y>
    </cdr:to>
    <cdr:sp macro="" textlink="">
      <cdr:nvSpPr>
        <cdr:cNvPr id="2" name="TextBox 1">
          <a:extLst xmlns:a="http://schemas.openxmlformats.org/drawingml/2006/main">
            <a:ext uri="{FF2B5EF4-FFF2-40B4-BE49-F238E27FC236}">
              <a16:creationId xmlns:a16="http://schemas.microsoft.com/office/drawing/2014/main" id="{B88E8AB4-8786-05C5-5C44-597459821819}"/>
            </a:ext>
          </a:extLst>
        </cdr:cNvPr>
        <cdr:cNvSpPr txBox="1"/>
      </cdr:nvSpPr>
      <cdr:spPr>
        <a:xfrm xmlns:a="http://schemas.openxmlformats.org/drawingml/2006/main">
          <a:off x="4964668" y="1654687"/>
          <a:ext cx="1741480" cy="1013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solidFill>
                <a:schemeClr val="bg1"/>
              </a:solidFill>
              <a:latin typeface="Trebuchet MS" panose="020B0603020202020204" pitchFamily="34" charset="0"/>
              <a:cs typeface="Calibri" panose="020F0502020204030204" pitchFamily="34" charset="0"/>
            </a:rPr>
            <a:t>Indolent Subtypes</a:t>
          </a:r>
        </a:p>
      </cdr:txBody>
    </cdr:sp>
  </cdr:relSizeAnchor>
  <cdr:relSizeAnchor xmlns:cdr="http://schemas.openxmlformats.org/drawingml/2006/chartDrawing">
    <cdr:from>
      <cdr:x>0.51257</cdr:x>
      <cdr:y>0.34097</cdr:y>
    </cdr:from>
    <cdr:to>
      <cdr:x>0.65013</cdr:x>
      <cdr:y>0.41235</cdr:y>
    </cdr:to>
    <cdr:sp macro="" textlink="">
      <cdr:nvSpPr>
        <cdr:cNvPr id="3" name="Rectangle: Rounded Corners 2">
          <a:extLst xmlns:a="http://schemas.openxmlformats.org/drawingml/2006/main">
            <a:ext uri="{FF2B5EF4-FFF2-40B4-BE49-F238E27FC236}">
              <a16:creationId xmlns:a16="http://schemas.microsoft.com/office/drawing/2014/main" id="{F19BAA4C-31B5-6F92-6366-40F790D206FC}"/>
            </a:ext>
          </a:extLst>
        </cdr:cNvPr>
        <cdr:cNvSpPr/>
      </cdr:nvSpPr>
      <cdr:spPr>
        <a:xfrm xmlns:a="http://schemas.openxmlformats.org/drawingml/2006/main">
          <a:off x="6737850" y="1615857"/>
          <a:ext cx="1808258" cy="338232"/>
        </a:xfrm>
        <a:prstGeom xmlns:a="http://schemas.openxmlformats.org/drawingml/2006/main" prst="roundRect">
          <a:avLst/>
        </a:prstGeom>
        <a:noFill xmlns:a="http://schemas.openxmlformats.org/drawingml/2006/main"/>
        <a:ln xmlns:a="http://schemas.openxmlformats.org/drawingml/2006/main" w="28575">
          <a:solidFill>
            <a:srgbClr val="C0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0.07491</cdr:x>
      <cdr:y>0.40078</cdr:y>
    </cdr:from>
    <cdr:to>
      <cdr:x>0.22591</cdr:x>
      <cdr:y>0.66396</cdr:y>
    </cdr:to>
    <cdr:sp macro="" textlink="">
      <cdr:nvSpPr>
        <cdr:cNvPr id="4" name="Rectangle: Rounded Corners 3">
          <a:extLst xmlns:a="http://schemas.openxmlformats.org/drawingml/2006/main">
            <a:ext uri="{FF2B5EF4-FFF2-40B4-BE49-F238E27FC236}">
              <a16:creationId xmlns:a16="http://schemas.microsoft.com/office/drawing/2014/main" id="{BD59F455-F7C6-BBEB-9044-CD220E5D4A17}"/>
            </a:ext>
          </a:extLst>
        </cdr:cNvPr>
        <cdr:cNvSpPr/>
      </cdr:nvSpPr>
      <cdr:spPr>
        <a:xfrm xmlns:a="http://schemas.openxmlformats.org/drawingml/2006/main">
          <a:off x="984709" y="1899272"/>
          <a:ext cx="1984930" cy="1247210"/>
        </a:xfrm>
        <a:prstGeom xmlns:a="http://schemas.openxmlformats.org/drawingml/2006/main" prst="roundRect">
          <a:avLst>
            <a:gd name="adj" fmla="val 8503"/>
          </a:avLst>
        </a:prstGeom>
        <a:solidFill xmlns:a="http://schemas.openxmlformats.org/drawingml/2006/main">
          <a:srgbClr val="2E62A6"/>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l"/>
          <a:r>
            <a:rPr lang="en-US" sz="1400" b="1" dirty="0">
              <a:solidFill>
                <a:schemeClr val="bg1"/>
              </a:solidFill>
              <a:latin typeface="Trebuchet MS" panose="020B0603020202020204" pitchFamily="34" charset="0"/>
              <a:cs typeface="Calibri" panose="020F0502020204030204" pitchFamily="34" charset="0"/>
            </a:rPr>
            <a:t>DLBCL (31%)</a:t>
          </a:r>
        </a:p>
        <a:p xmlns:a="http://schemas.openxmlformats.org/drawingml/2006/main">
          <a:pPr algn="l"/>
          <a:r>
            <a:rPr lang="en-US" sz="1400" b="1" dirty="0">
              <a:solidFill>
                <a:schemeClr val="bg1"/>
              </a:solidFill>
              <a:latin typeface="Trebuchet MS" panose="020B0603020202020204" pitchFamily="34" charset="0"/>
              <a:cs typeface="Calibri" panose="020F0502020204030204" pitchFamily="34" charset="0"/>
            </a:rPr>
            <a:t>T and NK cell (~12%)</a:t>
          </a:r>
        </a:p>
        <a:p xmlns:a="http://schemas.openxmlformats.org/drawingml/2006/main">
          <a:pPr algn="l"/>
          <a:r>
            <a:rPr lang="en-US" sz="1400" b="1" dirty="0">
              <a:solidFill>
                <a:schemeClr val="bg1"/>
              </a:solidFill>
              <a:latin typeface="Trebuchet MS" panose="020B0603020202020204" pitchFamily="34" charset="0"/>
              <a:cs typeface="Calibri" panose="020F0502020204030204" pitchFamily="34" charset="0"/>
            </a:rPr>
            <a:t>Other subtypes (9%)</a:t>
          </a:r>
        </a:p>
        <a:p xmlns:a="http://schemas.openxmlformats.org/drawingml/2006/main">
          <a:pPr algn="l"/>
          <a:r>
            <a:rPr lang="en-US" sz="1400" b="1" dirty="0">
              <a:solidFill>
                <a:schemeClr val="bg1"/>
              </a:solidFill>
              <a:latin typeface="Trebuchet MS" panose="020B0603020202020204" pitchFamily="34" charset="0"/>
              <a:cs typeface="Calibri" panose="020F0502020204030204" pitchFamily="34" charset="0"/>
            </a:rPr>
            <a:t>Mantle cell (6%)</a:t>
          </a:r>
        </a:p>
        <a:p xmlns:a="http://schemas.openxmlformats.org/drawingml/2006/main">
          <a:pPr algn="l"/>
          <a:r>
            <a:rPr lang="en-US" sz="1400" b="1" dirty="0">
              <a:solidFill>
                <a:schemeClr val="bg1"/>
              </a:solidFill>
              <a:latin typeface="Trebuchet MS" panose="020B0603020202020204" pitchFamily="34" charset="0"/>
              <a:cs typeface="Calibri" panose="020F0502020204030204" pitchFamily="34" charset="0"/>
            </a:rPr>
            <a:t>Burkitt (2.5%)</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FC60F9-90A0-5DCB-39F9-42A67C876AFE}"/>
              </a:ext>
            </a:extLst>
          </p:cNvPr>
          <p:cNvSpPr>
            <a:spLocks noGrp="1"/>
          </p:cNvSpPr>
          <p:nvPr>
            <p:ph type="hdr" sz="quarter"/>
          </p:nvPr>
        </p:nvSpPr>
        <p:spPr>
          <a:xfrm>
            <a:off x="487680" y="123092"/>
            <a:ext cx="6352343" cy="481727"/>
          </a:xfrm>
          <a:prstGeom prst="rect">
            <a:avLst/>
          </a:prstGeom>
        </p:spPr>
        <p:txBody>
          <a:bodyPr vert="horz" lIns="96661" tIns="48331" rIns="96661" bIns="48331" rtlCol="0"/>
          <a:lstStyle>
            <a:lvl1pPr algn="l">
              <a:defRPr sz="1300"/>
            </a:lvl1pPr>
          </a:lstStyle>
          <a:p>
            <a:r>
              <a:rPr lang="en-US" i="1" dirty="0">
                <a:solidFill>
                  <a:srgbClr val="00766F"/>
                </a:solidFill>
                <a:latin typeface="Trebuchet MS" panose="020B0603020202020204" pitchFamily="34" charset="0"/>
                <a:cs typeface="Traditional Arabic" panose="02020603050405020304" pitchFamily="18" charset="-78"/>
              </a:rPr>
              <a:t>Current and Emerging Therapies for Follicular Lymphoma:</a:t>
            </a:r>
            <a:br>
              <a:rPr lang="en-US" i="1" dirty="0">
                <a:solidFill>
                  <a:srgbClr val="00766F"/>
                </a:solidFill>
                <a:latin typeface="Trebuchet MS" panose="020B0603020202020204" pitchFamily="34" charset="0"/>
                <a:cs typeface="Traditional Arabic" panose="02020603050405020304" pitchFamily="18" charset="-78"/>
              </a:rPr>
            </a:br>
            <a:r>
              <a:rPr lang="en-US" i="1" dirty="0">
                <a:solidFill>
                  <a:srgbClr val="00766F"/>
                </a:solidFill>
                <a:latin typeface="Trebuchet MS" panose="020B0603020202020204" pitchFamily="34" charset="0"/>
                <a:cs typeface="Traditional Arabic" panose="02020603050405020304" pitchFamily="18" charset="-78"/>
              </a:rPr>
              <a:t>Solving Practice Challenges in Community-Based Interprofessional Care Teams</a:t>
            </a:r>
          </a:p>
        </p:txBody>
      </p:sp>
      <p:pic>
        <p:nvPicPr>
          <p:cNvPr id="7" name="Picture 6">
            <a:extLst>
              <a:ext uri="{FF2B5EF4-FFF2-40B4-BE49-F238E27FC236}">
                <a16:creationId xmlns:a16="http://schemas.microsoft.com/office/drawing/2014/main" id="{4D7D7A82-2E94-4C86-895A-F729E02F06AB}"/>
              </a:ext>
            </a:extLst>
          </p:cNvPr>
          <p:cNvPicPr>
            <a:picLocks noChangeAspect="1"/>
          </p:cNvPicPr>
          <p:nvPr/>
        </p:nvPicPr>
        <p:blipFill>
          <a:blip r:embed="rId2"/>
          <a:stretch>
            <a:fillRect/>
          </a:stretch>
        </p:blipFill>
        <p:spPr>
          <a:xfrm>
            <a:off x="62523" y="9057926"/>
            <a:ext cx="489375" cy="481728"/>
          </a:xfrm>
          <a:prstGeom prst="rect">
            <a:avLst/>
          </a:prstGeom>
        </p:spPr>
      </p:pic>
    </p:spTree>
    <p:extLst>
      <p:ext uri="{BB962C8B-B14F-4D97-AF65-F5344CB8AC3E}">
        <p14:creationId xmlns:p14="http://schemas.microsoft.com/office/powerpoint/2010/main" val="2002456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atin typeface="Trebuchet MS" panose="020B0603020202020204" pitchFamily="34" charset="0"/>
              </a:defRPr>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atin typeface="Trebuchet MS" panose="020B0603020202020204" pitchFamily="34" charset="0"/>
              </a:defRPr>
            </a:lvl1pPr>
          </a:lstStyle>
          <a:p>
            <a:fld id="{E820C529-D133-0C4B-AB5D-2099BDB2C403}" type="datetimeFigureOut">
              <a:rPr lang="en-US" smtClean="0"/>
              <a:pPr/>
              <a:t>11/14/2023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atin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Trebuchet MS" panose="020B0603020202020204" pitchFamily="34" charset="0"/>
              </a:defRPr>
            </a:lvl1pPr>
          </a:lstStyle>
          <a:p>
            <a:fld id="{1F415F98-A9C9-BA49-95A8-37F7D82BC10E}" type="slidenum">
              <a:rPr lang="en-US" smtClean="0"/>
              <a:pPr/>
              <a:t>‹#›</a:t>
            </a:fld>
            <a:endParaRPr lang="en-US" dirty="0"/>
          </a:p>
        </p:txBody>
      </p:sp>
    </p:spTree>
    <p:extLst>
      <p:ext uri="{BB962C8B-B14F-4D97-AF65-F5344CB8AC3E}">
        <p14:creationId xmlns:p14="http://schemas.microsoft.com/office/powerpoint/2010/main" val="1733349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3</a:t>
            </a:fld>
            <a:endParaRPr lang="en-US"/>
          </a:p>
        </p:txBody>
      </p:sp>
    </p:spTree>
    <p:extLst>
      <p:ext uri="{BB962C8B-B14F-4D97-AF65-F5344CB8AC3E}">
        <p14:creationId xmlns:p14="http://schemas.microsoft.com/office/powerpoint/2010/main" val="22937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16</a:t>
            </a:fld>
            <a:endParaRPr lang="en-US"/>
          </a:p>
        </p:txBody>
      </p:sp>
    </p:spTree>
    <p:extLst>
      <p:ext uri="{BB962C8B-B14F-4D97-AF65-F5344CB8AC3E}">
        <p14:creationId xmlns:p14="http://schemas.microsoft.com/office/powerpoint/2010/main" val="343635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17</a:t>
            </a:fld>
            <a:endParaRPr lang="en-US"/>
          </a:p>
        </p:txBody>
      </p:sp>
    </p:spTree>
    <p:extLst>
      <p:ext uri="{BB962C8B-B14F-4D97-AF65-F5344CB8AC3E}">
        <p14:creationId xmlns:p14="http://schemas.microsoft.com/office/powerpoint/2010/main" val="2220515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pPr/>
              <a:t>22</a:t>
            </a:fld>
            <a:endParaRPr lang="en-US" dirty="0"/>
          </a:p>
        </p:txBody>
      </p:sp>
    </p:spTree>
    <p:extLst>
      <p:ext uri="{BB962C8B-B14F-4D97-AF65-F5344CB8AC3E}">
        <p14:creationId xmlns:p14="http://schemas.microsoft.com/office/powerpoint/2010/main" val="3540471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pPr/>
              <a:t>23</a:t>
            </a:fld>
            <a:endParaRPr lang="en-US" dirty="0"/>
          </a:p>
        </p:txBody>
      </p:sp>
    </p:spTree>
    <p:extLst>
      <p:ext uri="{BB962C8B-B14F-4D97-AF65-F5344CB8AC3E}">
        <p14:creationId xmlns:p14="http://schemas.microsoft.com/office/powerpoint/2010/main" val="308698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pPr/>
              <a:t>24</a:t>
            </a:fld>
            <a:endParaRPr lang="en-US" dirty="0"/>
          </a:p>
        </p:txBody>
      </p:sp>
    </p:spTree>
    <p:extLst>
      <p:ext uri="{BB962C8B-B14F-4D97-AF65-F5344CB8AC3E}">
        <p14:creationId xmlns:p14="http://schemas.microsoft.com/office/powerpoint/2010/main" val="3992697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27</a:t>
            </a:fld>
            <a:endParaRPr lang="en-US"/>
          </a:p>
        </p:txBody>
      </p:sp>
    </p:spTree>
    <p:extLst>
      <p:ext uri="{BB962C8B-B14F-4D97-AF65-F5344CB8AC3E}">
        <p14:creationId xmlns:p14="http://schemas.microsoft.com/office/powerpoint/2010/main" val="183907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28</a:t>
            </a:fld>
            <a:endParaRPr lang="en-US"/>
          </a:p>
        </p:txBody>
      </p:sp>
    </p:spTree>
    <p:extLst>
      <p:ext uri="{BB962C8B-B14F-4D97-AF65-F5344CB8AC3E}">
        <p14:creationId xmlns:p14="http://schemas.microsoft.com/office/powerpoint/2010/main" val="2437029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D7771422-4274-3D4F-8582-1744C4D5796F}" type="slidenum">
              <a:rPr lang="en-US">
                <a:solidFill>
                  <a:prstClr val="black"/>
                </a:solidFill>
              </a:rPr>
              <a:pPr defTabSz="966612">
                <a:defRPr/>
              </a:pPr>
              <a:t>32</a:t>
            </a:fld>
            <a:endParaRPr lang="en-US" dirty="0">
              <a:solidFill>
                <a:prstClr val="black"/>
              </a:solidFill>
            </a:endParaRPr>
          </a:p>
        </p:txBody>
      </p:sp>
    </p:spTree>
    <p:extLst>
      <p:ext uri="{BB962C8B-B14F-4D97-AF65-F5344CB8AC3E}">
        <p14:creationId xmlns:p14="http://schemas.microsoft.com/office/powerpoint/2010/main" val="254942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33</a:t>
            </a:fld>
            <a:endParaRPr lang="en-US"/>
          </a:p>
        </p:txBody>
      </p:sp>
    </p:spTree>
    <p:extLst>
      <p:ext uri="{BB962C8B-B14F-4D97-AF65-F5344CB8AC3E}">
        <p14:creationId xmlns:p14="http://schemas.microsoft.com/office/powerpoint/2010/main" val="1692783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34</a:t>
            </a:fld>
            <a:endParaRPr lang="en-US"/>
          </a:p>
        </p:txBody>
      </p:sp>
    </p:spTree>
    <p:extLst>
      <p:ext uri="{BB962C8B-B14F-4D97-AF65-F5344CB8AC3E}">
        <p14:creationId xmlns:p14="http://schemas.microsoft.com/office/powerpoint/2010/main" val="401197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4</a:t>
            </a:fld>
            <a:endParaRPr lang="en-US"/>
          </a:p>
        </p:txBody>
      </p:sp>
    </p:spTree>
    <p:extLst>
      <p:ext uri="{BB962C8B-B14F-4D97-AF65-F5344CB8AC3E}">
        <p14:creationId xmlns:p14="http://schemas.microsoft.com/office/powerpoint/2010/main" val="175100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35</a:t>
            </a:fld>
            <a:endParaRPr lang="en-US" altLang="en-US" dirty="0"/>
          </a:p>
        </p:txBody>
      </p:sp>
    </p:spTree>
    <p:extLst>
      <p:ext uri="{BB962C8B-B14F-4D97-AF65-F5344CB8AC3E}">
        <p14:creationId xmlns:p14="http://schemas.microsoft.com/office/powerpoint/2010/main" val="1206757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40</a:t>
            </a:fld>
            <a:endParaRPr lang="en-US"/>
          </a:p>
        </p:txBody>
      </p:sp>
    </p:spTree>
    <p:extLst>
      <p:ext uri="{BB962C8B-B14F-4D97-AF65-F5344CB8AC3E}">
        <p14:creationId xmlns:p14="http://schemas.microsoft.com/office/powerpoint/2010/main" val="2630157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66612" lvl="2"/>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41</a:t>
            </a:fld>
            <a:endParaRPr lang="en-US"/>
          </a:p>
        </p:txBody>
      </p:sp>
    </p:spTree>
    <p:extLst>
      <p:ext uri="{BB962C8B-B14F-4D97-AF65-F5344CB8AC3E}">
        <p14:creationId xmlns:p14="http://schemas.microsoft.com/office/powerpoint/2010/main" val="252296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42</a:t>
            </a:fld>
            <a:endParaRPr lang="en-US"/>
          </a:p>
        </p:txBody>
      </p:sp>
    </p:spTree>
    <p:extLst>
      <p:ext uri="{BB962C8B-B14F-4D97-AF65-F5344CB8AC3E}">
        <p14:creationId xmlns:p14="http://schemas.microsoft.com/office/powerpoint/2010/main" val="3425761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47</a:t>
            </a:fld>
            <a:endParaRPr lang="en-US"/>
          </a:p>
        </p:txBody>
      </p:sp>
    </p:spTree>
    <p:extLst>
      <p:ext uri="{BB962C8B-B14F-4D97-AF65-F5344CB8AC3E}">
        <p14:creationId xmlns:p14="http://schemas.microsoft.com/office/powerpoint/2010/main" val="2929156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0813EA-5548-4F7A-9316-843136CB0A1E}" type="slidenum">
              <a:rPr lang="en-US" smtClean="0"/>
              <a:t>49</a:t>
            </a:fld>
            <a:endParaRPr lang="en-US" dirty="0"/>
          </a:p>
        </p:txBody>
      </p:sp>
    </p:spTree>
    <p:extLst>
      <p:ext uri="{BB962C8B-B14F-4D97-AF65-F5344CB8AC3E}">
        <p14:creationId xmlns:p14="http://schemas.microsoft.com/office/powerpoint/2010/main" val="569886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D90F3B-9739-4849-83CC-0820390F1C52}" type="slidenum">
              <a:rPr lang="en-US" smtClean="0"/>
              <a:t>51</a:t>
            </a:fld>
            <a:endParaRPr lang="en-US"/>
          </a:p>
        </p:txBody>
      </p:sp>
    </p:spTree>
    <p:extLst>
      <p:ext uri="{BB962C8B-B14F-4D97-AF65-F5344CB8AC3E}">
        <p14:creationId xmlns:p14="http://schemas.microsoft.com/office/powerpoint/2010/main" val="1091636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pPr/>
              <a:t>54</a:t>
            </a:fld>
            <a:endParaRPr lang="en-US" dirty="0"/>
          </a:p>
        </p:txBody>
      </p:sp>
    </p:spTree>
    <p:extLst>
      <p:ext uri="{BB962C8B-B14F-4D97-AF65-F5344CB8AC3E}">
        <p14:creationId xmlns:p14="http://schemas.microsoft.com/office/powerpoint/2010/main" val="4173255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57</a:t>
            </a:fld>
            <a:endParaRPr lang="en-US"/>
          </a:p>
        </p:txBody>
      </p:sp>
    </p:spTree>
    <p:extLst>
      <p:ext uri="{BB962C8B-B14F-4D97-AF65-F5344CB8AC3E}">
        <p14:creationId xmlns:p14="http://schemas.microsoft.com/office/powerpoint/2010/main" val="376714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a:spcAft>
                <a:spcPts val="317"/>
              </a:spcAft>
              <a:tabLst>
                <a:tab pos="2728666" algn="l"/>
              </a:tabLst>
            </a:pPr>
            <a:endParaRPr lang="en-US" sz="1100" dirty="0"/>
          </a:p>
        </p:txBody>
      </p:sp>
      <p:sp>
        <p:nvSpPr>
          <p:cNvPr id="4" name="Slide Number Placeholder 3"/>
          <p:cNvSpPr>
            <a:spLocks noGrp="1"/>
          </p:cNvSpPr>
          <p:nvPr>
            <p:ph type="sldNum" sz="quarter" idx="5"/>
          </p:nvPr>
        </p:nvSpPr>
        <p:spPr/>
        <p:txBody>
          <a:bodyPr/>
          <a:lstStyle/>
          <a:p>
            <a:fld id="{1F415F98-A9C9-BA49-95A8-37F7D82BC10E}" type="slidenum">
              <a:rPr lang="en-US" smtClean="0"/>
              <a:t>5</a:t>
            </a:fld>
            <a:endParaRPr lang="en-US"/>
          </a:p>
        </p:txBody>
      </p:sp>
    </p:spTree>
    <p:extLst>
      <p:ext uri="{BB962C8B-B14F-4D97-AF65-F5344CB8AC3E}">
        <p14:creationId xmlns:p14="http://schemas.microsoft.com/office/powerpoint/2010/main" val="784323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7</a:t>
            </a:fld>
            <a:endParaRPr lang="en-US"/>
          </a:p>
        </p:txBody>
      </p:sp>
    </p:spTree>
    <p:extLst>
      <p:ext uri="{BB962C8B-B14F-4D97-AF65-F5344CB8AC3E}">
        <p14:creationId xmlns:p14="http://schemas.microsoft.com/office/powerpoint/2010/main" val="102979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9</a:t>
            </a:fld>
            <a:endParaRPr lang="en-US"/>
          </a:p>
        </p:txBody>
      </p:sp>
    </p:spTree>
    <p:extLst>
      <p:ext uri="{BB962C8B-B14F-4D97-AF65-F5344CB8AC3E}">
        <p14:creationId xmlns:p14="http://schemas.microsoft.com/office/powerpoint/2010/main" val="366698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10</a:t>
            </a:fld>
            <a:endParaRPr lang="en-US"/>
          </a:p>
        </p:txBody>
      </p:sp>
    </p:spTree>
    <p:extLst>
      <p:ext uri="{BB962C8B-B14F-4D97-AF65-F5344CB8AC3E}">
        <p14:creationId xmlns:p14="http://schemas.microsoft.com/office/powerpoint/2010/main" val="210913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12</a:t>
            </a:fld>
            <a:endParaRPr lang="en-US"/>
          </a:p>
        </p:txBody>
      </p:sp>
    </p:spTree>
    <p:extLst>
      <p:ext uri="{BB962C8B-B14F-4D97-AF65-F5344CB8AC3E}">
        <p14:creationId xmlns:p14="http://schemas.microsoft.com/office/powerpoint/2010/main" val="50068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8265" lvl="2" indent="-241653">
              <a:spcAft>
                <a:spcPts val="317"/>
              </a:spcAft>
              <a:buFont typeface="+mj-lt"/>
              <a:buAutoNum type="romanLcPeriod"/>
              <a:tabLst>
                <a:tab pos="2728666" algn="l"/>
              </a:tabLst>
            </a:pPr>
            <a:endParaRPr lang="en-US" dirty="0">
              <a:ea typeface="Calibri" panose="020F050202020403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1F415F98-A9C9-BA49-95A8-37F7D82BC10E}" type="slidenum">
              <a:rPr lang="en-US" smtClean="0"/>
              <a:t>13</a:t>
            </a:fld>
            <a:endParaRPr lang="en-US"/>
          </a:p>
        </p:txBody>
      </p:sp>
    </p:spTree>
    <p:extLst>
      <p:ext uri="{BB962C8B-B14F-4D97-AF65-F5344CB8AC3E}">
        <p14:creationId xmlns:p14="http://schemas.microsoft.com/office/powerpoint/2010/main" val="3782759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15F98-A9C9-BA49-95A8-37F7D82BC10E}" type="slidenum">
              <a:rPr lang="en-US" smtClean="0"/>
              <a:t>14</a:t>
            </a:fld>
            <a:endParaRPr lang="en-US"/>
          </a:p>
        </p:txBody>
      </p:sp>
    </p:spTree>
    <p:extLst>
      <p:ext uri="{BB962C8B-B14F-4D97-AF65-F5344CB8AC3E}">
        <p14:creationId xmlns:p14="http://schemas.microsoft.com/office/powerpoint/2010/main" val="447464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ooters (Body Blank)">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4B065BF-8483-4ED2-A758-5F457B8361C4}"/>
              </a:ext>
            </a:extLst>
          </p:cNvPr>
          <p:cNvSpPr>
            <a:spLocks noGrp="1"/>
          </p:cNvSpPr>
          <p:nvPr>
            <p:ph type="body" sz="quarter" idx="10" hasCustomPrompt="1"/>
          </p:nvPr>
        </p:nvSpPr>
        <p:spPr>
          <a:xfrm>
            <a:off x="4632923" y="6228271"/>
            <a:ext cx="7315200"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7" name="Text Placeholder 4">
            <a:extLst>
              <a:ext uri="{FF2B5EF4-FFF2-40B4-BE49-F238E27FC236}">
                <a16:creationId xmlns:a16="http://schemas.microsoft.com/office/drawing/2014/main" id="{21435B33-B504-4F8C-AF35-D81B726EF07C}"/>
              </a:ext>
            </a:extLst>
          </p:cNvPr>
          <p:cNvSpPr>
            <a:spLocks noGrp="1"/>
          </p:cNvSpPr>
          <p:nvPr>
            <p:ph type="body" sz="quarter" idx="11" hasCustomPrompt="1"/>
          </p:nvPr>
        </p:nvSpPr>
        <p:spPr>
          <a:xfrm>
            <a:off x="266008" y="5770049"/>
            <a:ext cx="11682077" cy="346075"/>
          </a:xfrm>
        </p:spPr>
        <p:txBody>
          <a:bodyPr anchor="b"/>
          <a:lstStyle>
            <a:lvl1pPr marL="0" indent="0">
              <a:spcBef>
                <a:spcPts val="0"/>
              </a:spcBef>
              <a:buFont typeface="+mj-lt"/>
              <a:buNone/>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
        <p:nvSpPr>
          <p:cNvPr id="8" name="Title 1">
            <a:extLst>
              <a:ext uri="{FF2B5EF4-FFF2-40B4-BE49-F238E27FC236}">
                <a16:creationId xmlns:a16="http://schemas.microsoft.com/office/drawing/2014/main" id="{894C2BCC-43CF-4A5B-B706-74ABC9F6FF4E}"/>
              </a:ext>
            </a:extLst>
          </p:cNvPr>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Tree>
    <p:extLst>
      <p:ext uri="{BB962C8B-B14F-4D97-AF65-F5344CB8AC3E}">
        <p14:creationId xmlns:p14="http://schemas.microsoft.com/office/powerpoint/2010/main" val="233903863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 Footer Only">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241C4EA0-3D6F-0E32-6E84-785DDB142CAF}"/>
              </a:ext>
            </a:extLst>
          </p:cNvPr>
          <p:cNvSpPr>
            <a:spLocks noGrp="1"/>
          </p:cNvSpPr>
          <p:nvPr>
            <p:ph type="body" sz="quarter" idx="10" hasCustomPrompt="1"/>
          </p:nvPr>
        </p:nvSpPr>
        <p:spPr>
          <a:xfrm>
            <a:off x="4632922" y="6228271"/>
            <a:ext cx="7315200"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Tree>
    <p:extLst>
      <p:ext uri="{BB962C8B-B14F-4D97-AF65-F5344CB8AC3E}">
        <p14:creationId xmlns:p14="http://schemas.microsoft.com/office/powerpoint/2010/main" val="13154707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7CF39E-7DE2-D442-8FCE-29DF4E566CEA}"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BC76E-F685-E349-8C3A-3B8E9FD38D1C}" type="slidenum">
              <a:rPr lang="en-US" smtClean="0"/>
              <a:t>‹#›</a:t>
            </a:fld>
            <a:endParaRPr lang="en-US"/>
          </a:p>
        </p:txBody>
      </p:sp>
    </p:spTree>
    <p:extLst>
      <p:ext uri="{BB962C8B-B14F-4D97-AF65-F5344CB8AC3E}">
        <p14:creationId xmlns:p14="http://schemas.microsoft.com/office/powerpoint/2010/main" val="109705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dirty="0"/>
          </a:p>
        </p:txBody>
      </p:sp>
      <p:sp>
        <p:nvSpPr>
          <p:cNvPr id="7" name="Text Placeholder 8">
            <a:extLst>
              <a:ext uri="{FF2B5EF4-FFF2-40B4-BE49-F238E27FC236}">
                <a16:creationId xmlns:a16="http://schemas.microsoft.com/office/drawing/2014/main" id="{D4747480-9305-4346-964F-95CFB02CC81C}"/>
              </a:ext>
            </a:extLst>
          </p:cNvPr>
          <p:cNvSpPr>
            <a:spLocks noGrp="1"/>
          </p:cNvSpPr>
          <p:nvPr>
            <p:ph type="body" sz="quarter" idx="15"/>
          </p:nvPr>
        </p:nvSpPr>
        <p:spPr>
          <a:xfrm>
            <a:off x="336000" y="6111702"/>
            <a:ext cx="11520000" cy="183503"/>
          </a:xfrm>
        </p:spPr>
        <p:txBody>
          <a:bodyPr tIns="36000" rIns="0" bIns="36000" anchor="b">
            <a:spAutoFit/>
          </a:bodyPr>
          <a:lstStyle>
            <a:lvl1pPr marL="0" indent="0">
              <a:spcBef>
                <a:spcPts val="0"/>
              </a:spcBef>
              <a:buNone/>
              <a:defRPr sz="800"/>
            </a:lvl1pPr>
          </a:lstStyle>
          <a:p>
            <a:pPr lvl="0"/>
            <a:r>
              <a:rPr lang="en-US" dirty="0"/>
              <a:t>Click to edit Master text styles</a:t>
            </a:r>
          </a:p>
        </p:txBody>
      </p:sp>
    </p:spTree>
    <p:extLst>
      <p:ext uri="{BB962C8B-B14F-4D97-AF65-F5344CB8AC3E}">
        <p14:creationId xmlns:p14="http://schemas.microsoft.com/office/powerpoint/2010/main" val="262202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110074"/>
            <a:ext cx="10792179" cy="113836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46200"/>
            <a:ext cx="10792179" cy="46228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7" y="6463722"/>
            <a:ext cx="699911" cy="284207"/>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3" y="6149090"/>
            <a:ext cx="6310489" cy="598839"/>
          </a:xfrm>
        </p:spPr>
        <p:txBody>
          <a:bodyPr anchor="b">
            <a:noAutofit/>
          </a:bodyPr>
          <a:lstStyle>
            <a:lvl1pPr marL="0" indent="0">
              <a:spcAft>
                <a:spcPts val="0"/>
              </a:spcAft>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3289485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Identifi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EB9E95-DFFD-4CDC-BB8B-86AAAD75AD4F}"/>
              </a:ext>
            </a:extLst>
          </p:cNvPr>
          <p:cNvSpPr>
            <a:spLocks noGrp="1"/>
          </p:cNvSpPr>
          <p:nvPr>
            <p:ph type="ctrTitle" hasCustomPrompt="1"/>
          </p:nvPr>
        </p:nvSpPr>
        <p:spPr>
          <a:xfrm>
            <a:off x="609600" y="1103481"/>
            <a:ext cx="10972800" cy="2387600"/>
          </a:xfrm>
          <a:prstGeom prst="rect">
            <a:avLst/>
          </a:prstGeom>
        </p:spPr>
        <p:txBody>
          <a:bodyPr anchor="ctr"/>
          <a:lstStyle>
            <a:lvl1pPr>
              <a:defRPr sz="4000">
                <a:solidFill>
                  <a:schemeClr val="accent1">
                    <a:lumMod val="50000"/>
                  </a:schemeClr>
                </a:solidFill>
                <a:latin typeface="+mj-lt"/>
                <a:ea typeface="Open Sans Extrabold" panose="020B0906030804020204" pitchFamily="34" charset="0"/>
                <a:cs typeface="Maitree" panose="00000500000000000000" pitchFamily="2" charset="-34"/>
              </a:defRPr>
            </a:lvl1pPr>
          </a:lstStyle>
          <a:p>
            <a:pPr algn="l"/>
            <a:r>
              <a:rPr lang="en-US" dirty="0">
                <a:solidFill>
                  <a:srgbClr val="565B5D"/>
                </a:solidFill>
                <a:latin typeface="Open Sans Extrabold" panose="020B0906030804020204" pitchFamily="34" charset="0"/>
                <a:ea typeface="Open Sans Extrabold" panose="020B0906030804020204" pitchFamily="34" charset="0"/>
                <a:cs typeface="Open Sans Extrabold" panose="020B0906030804020204" pitchFamily="34" charset="0"/>
              </a:rPr>
              <a:t>Section Title</a:t>
            </a:r>
          </a:p>
        </p:txBody>
      </p:sp>
      <p:sp>
        <p:nvSpPr>
          <p:cNvPr id="8" name="Subtitle 2">
            <a:extLst>
              <a:ext uri="{FF2B5EF4-FFF2-40B4-BE49-F238E27FC236}">
                <a16:creationId xmlns:a16="http://schemas.microsoft.com/office/drawing/2014/main" id="{19575E5B-572F-4462-B991-88CA3E1E95CC}"/>
              </a:ext>
            </a:extLst>
          </p:cNvPr>
          <p:cNvSpPr>
            <a:spLocks noGrp="1"/>
          </p:cNvSpPr>
          <p:nvPr>
            <p:ph type="subTitle" idx="1"/>
          </p:nvPr>
        </p:nvSpPr>
        <p:spPr>
          <a:xfrm>
            <a:off x="609600" y="3509792"/>
            <a:ext cx="10972800" cy="1655762"/>
          </a:xfrm>
          <a:prstGeom prst="rect">
            <a:avLst/>
          </a:prstGeom>
        </p:spPr>
        <p:txBody>
          <a:bodyPr/>
          <a:lstStyle>
            <a:lvl1pPr marL="0" indent="0">
              <a:buNone/>
              <a:defRPr/>
            </a:lvl1pPr>
          </a:lstStyle>
          <a:p>
            <a:pPr algn="l"/>
            <a:r>
              <a:rPr lang="en-US" dirty="0">
                <a:solidFill>
                  <a:srgbClr val="565B5D"/>
                </a:solidFill>
                <a:latin typeface="Open Sans Semibold" panose="020B0706030804020204" pitchFamily="34" charset="0"/>
                <a:ea typeface="Open Sans Semibold" panose="020B0706030804020204" pitchFamily="34" charset="0"/>
                <a:cs typeface="Open Sans Semibold" panose="020B0706030804020204" pitchFamily="34" charset="0"/>
              </a:rPr>
              <a:t>Section subtitle</a:t>
            </a:r>
          </a:p>
        </p:txBody>
      </p:sp>
    </p:spTree>
    <p:extLst>
      <p:ext uri="{BB962C8B-B14F-4D97-AF65-F5344CB8AC3E}">
        <p14:creationId xmlns:p14="http://schemas.microsoft.com/office/powerpoint/2010/main" val="368659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74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032" y="174882"/>
            <a:ext cx="11682153" cy="1143000"/>
          </a:xfrm>
        </p:spPr>
        <p:txBody>
          <a:bodyPr vert="horz" lIns="91440" tIns="45720" rIns="91440" bIns="45720" rtlCol="0" anchor="ctr">
            <a:normAutofit/>
          </a:bodyPr>
          <a:lstStyle>
            <a:lvl1pPr>
              <a:defRPr lang="en-US" sz="3600" b="1" dirty="0">
                <a:solidFill>
                  <a:schemeClr val="accent1">
                    <a:lumMod val="50000"/>
                  </a:schemeClr>
                </a:solidFill>
                <a:cs typeface="Maitree" panose="00000500000000000000" pitchFamily="2" charset="-34"/>
              </a:defRPr>
            </a:lvl1pPr>
          </a:lstStyle>
          <a:p>
            <a:pPr lvl="0" defTabSz="457200"/>
            <a:r>
              <a:rPr lang="en-US" dirty="0"/>
              <a:t>Click to edit Master title style</a:t>
            </a:r>
          </a:p>
        </p:txBody>
      </p:sp>
      <p:sp>
        <p:nvSpPr>
          <p:cNvPr id="7" name="Content Placeholder 2">
            <a:extLst>
              <a:ext uri="{FF2B5EF4-FFF2-40B4-BE49-F238E27FC236}">
                <a16:creationId xmlns:a16="http://schemas.microsoft.com/office/drawing/2014/main" id="{0F58F7D8-15C0-41E8-8E72-D27759547138}"/>
              </a:ext>
            </a:extLst>
          </p:cNvPr>
          <p:cNvSpPr>
            <a:spLocks noGrp="1"/>
          </p:cNvSpPr>
          <p:nvPr>
            <p:ph idx="1"/>
          </p:nvPr>
        </p:nvSpPr>
        <p:spPr>
          <a:xfrm>
            <a:off x="256031" y="1926625"/>
            <a:ext cx="11682153" cy="3721212"/>
          </a:xfrm>
          <a:prstGeom prst="rect">
            <a:avLst/>
          </a:prstGeom>
        </p:spPr>
        <p:txBody>
          <a:bodyPr vert="horz" lIns="91440" tIns="45720" rIns="91440" bIns="45720" rtlCol="0">
            <a:noAutofit/>
          </a:bodyPr>
          <a:lstStyle>
            <a:lvl1pPr marL="0" indent="0">
              <a:buNone/>
              <a:defRPr lang="en-US" sz="2000" dirty="0">
                <a:solidFill>
                  <a:schemeClr val="tx1"/>
                </a:solidFill>
              </a:defRPr>
            </a:lvl1pPr>
            <a:lvl2pPr marL="457200" indent="0">
              <a:buNone/>
              <a:defRPr lang="en-US" sz="1800" dirty="0">
                <a:solidFill>
                  <a:schemeClr val="tx1"/>
                </a:solidFill>
              </a:defRPr>
            </a:lvl2pPr>
            <a:lvl3pPr marL="914400" indent="0">
              <a:buNone/>
              <a:defRPr lang="en-US" sz="1600" dirty="0">
                <a:solidFill>
                  <a:schemeClr val="tx1"/>
                </a:solidFill>
              </a:defRPr>
            </a:lvl3pPr>
            <a:lvl4pPr marL="1371600" indent="0">
              <a:buNone/>
              <a:defRPr lang="en-US" sz="1400" dirty="0">
                <a:solidFill>
                  <a:schemeClr val="tx1"/>
                </a:solidFill>
              </a:defRPr>
            </a:lvl4pPr>
            <a:lvl5pPr marL="1828800" indent="0">
              <a:buNone/>
              <a:defRPr lang="en-US" sz="14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B621EBAD-47FB-40EE-9506-6B3B1CA4C390}"/>
              </a:ext>
            </a:extLst>
          </p:cNvPr>
          <p:cNvCxnSpPr>
            <a:cxnSpLocks/>
          </p:cNvCxnSpPr>
          <p:nvPr userDrawn="1"/>
        </p:nvCxnSpPr>
        <p:spPr>
          <a:xfrm>
            <a:off x="256032" y="1875674"/>
            <a:ext cx="11682153" cy="24002"/>
          </a:xfrm>
          <a:prstGeom prst="line">
            <a:avLst/>
          </a:prstGeom>
          <a:ln w="25400" cap="rnd">
            <a:gradFill>
              <a:gsLst>
                <a:gs pos="0">
                  <a:schemeClr val="accent2"/>
                </a:gs>
                <a:gs pos="100000">
                  <a:srgbClr val="E7EFF7"/>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E06C156E-7C8A-4DF2-ACC3-1AAC782F8D0D}"/>
              </a:ext>
            </a:extLst>
          </p:cNvPr>
          <p:cNvSpPr>
            <a:spLocks noGrp="1"/>
          </p:cNvSpPr>
          <p:nvPr>
            <p:ph type="body" sz="quarter" idx="15" hasCustomPrompt="1"/>
          </p:nvPr>
        </p:nvSpPr>
        <p:spPr>
          <a:xfrm>
            <a:off x="256031" y="1418226"/>
            <a:ext cx="11682153" cy="411480"/>
          </a:xfrm>
          <a:prstGeom prst="rect">
            <a:avLst/>
          </a:prstGeom>
        </p:spPr>
        <p:txBody>
          <a:bodyPr anchor="ctr"/>
          <a:lstStyle>
            <a:lvl1pPr marL="0" indent="0">
              <a:buNone/>
              <a:defRPr lang="en-US" sz="2400" b="1" kern="1200" cap="none" baseline="0" dirty="0">
                <a:solidFill>
                  <a:srgbClr val="333333"/>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name</a:t>
            </a:r>
          </a:p>
        </p:txBody>
      </p:sp>
    </p:spTree>
    <p:extLst>
      <p:ext uri="{BB962C8B-B14F-4D97-AF65-F5344CB8AC3E}">
        <p14:creationId xmlns:p14="http://schemas.microsoft.com/office/powerpoint/2010/main" val="19815679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Body + Footers">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0" y="1342497"/>
            <a:ext cx="11682153" cy="4427551"/>
          </a:xfrm>
        </p:spPr>
        <p:txBody>
          <a:bodyPr vert="horz" lIns="91440" tIns="45720" rIns="91440" bIns="45720" rtlCol="0">
            <a:noAutofit/>
          </a:bodyPr>
          <a:lstStyle>
            <a:lvl1pPr>
              <a:defRPr lang="en-US" dirty="0">
                <a:solidFill>
                  <a:schemeClr val="tx1">
                    <a:lumMod val="75000"/>
                    <a:lumOff val="25000"/>
                  </a:schemeClr>
                </a:solidFill>
              </a:defRPr>
            </a:lvl1pPr>
            <a:lvl2pPr>
              <a:defRPr lang="en-US" dirty="0">
                <a:solidFill>
                  <a:schemeClr val="tx1">
                    <a:lumMod val="75000"/>
                    <a:lumOff val="25000"/>
                  </a:schemeClr>
                </a:solidFill>
              </a:defRPr>
            </a:lvl2pPr>
            <a:lvl3pPr>
              <a:defRPr lang="en-US" dirty="0">
                <a:solidFill>
                  <a:schemeClr val="tx1">
                    <a:lumMod val="75000"/>
                    <a:lumOff val="25000"/>
                  </a:schemeClr>
                </a:solidFill>
              </a:defRPr>
            </a:lvl3pPr>
            <a:lvl4pPr>
              <a:defRPr lang="en-US" dirty="0">
                <a:solidFill>
                  <a:schemeClr val="tx1">
                    <a:lumMod val="75000"/>
                    <a:lumOff val="25000"/>
                  </a:schemeClr>
                </a:solidFill>
              </a:defRPr>
            </a:lvl4pPr>
            <a:lvl5pPr>
              <a:defRPr lang="en-US"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7">
            <a:extLst>
              <a:ext uri="{FF2B5EF4-FFF2-40B4-BE49-F238E27FC236}">
                <a16:creationId xmlns:a16="http://schemas.microsoft.com/office/drawing/2014/main" id="{23708E90-4FC2-554A-D5C8-1EA578A2C930}"/>
              </a:ext>
            </a:extLst>
          </p:cNvPr>
          <p:cNvSpPr>
            <a:spLocks noGrp="1"/>
          </p:cNvSpPr>
          <p:nvPr>
            <p:ph type="body" sz="quarter" idx="10" hasCustomPrompt="1"/>
          </p:nvPr>
        </p:nvSpPr>
        <p:spPr>
          <a:xfrm>
            <a:off x="4632923" y="6228271"/>
            <a:ext cx="7315200"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7" name="Text Placeholder 4">
            <a:extLst>
              <a:ext uri="{FF2B5EF4-FFF2-40B4-BE49-F238E27FC236}">
                <a16:creationId xmlns:a16="http://schemas.microsoft.com/office/drawing/2014/main" id="{C9A20AE5-76E4-F017-AD5B-04752A03BC6D}"/>
              </a:ext>
            </a:extLst>
          </p:cNvPr>
          <p:cNvSpPr>
            <a:spLocks noGrp="1"/>
          </p:cNvSpPr>
          <p:nvPr>
            <p:ph type="body" sz="quarter" idx="11" hasCustomPrompt="1"/>
          </p:nvPr>
        </p:nvSpPr>
        <p:spPr>
          <a:xfrm>
            <a:off x="266008" y="5770049"/>
            <a:ext cx="11682077" cy="346075"/>
          </a:xfrm>
        </p:spPr>
        <p:txBody>
          <a:bodyPr anchor="b"/>
          <a:lstStyle>
            <a:lvl1pPr marL="0" indent="0">
              <a:spcBef>
                <a:spcPts val="0"/>
              </a:spcBef>
              <a:buFont typeface="+mj-lt"/>
              <a:buNone/>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3035447296"/>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userDrawn="1">
          <p15:clr>
            <a:srgbClr val="FBAE40"/>
          </p15:clr>
        </p15:guide>
        <p15:guide id="4" pos="3840" userDrawn="1">
          <p15:clr>
            <a:srgbClr val="FBAE40"/>
          </p15:clr>
        </p15:guide>
        <p15:guide id="5" pos="75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2 Content + Footers">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1" y="1342498"/>
            <a:ext cx="5830030" cy="4310158"/>
          </a:xfrm>
        </p:spPr>
        <p:txBody>
          <a:bodyPr vert="horz" lIns="91440" tIns="45720" rIns="91440" bIns="45720" rtlCol="0">
            <a:noAutofit/>
          </a:bodyPr>
          <a:lstStyle>
            <a:lvl1pPr>
              <a:defRPr lang="en-US" dirty="0">
                <a:solidFill>
                  <a:schemeClr val="tx1">
                    <a:lumMod val="75000"/>
                    <a:lumOff val="25000"/>
                  </a:schemeClr>
                </a:solidFill>
              </a:defRPr>
            </a:lvl1pPr>
            <a:lvl2pPr>
              <a:defRPr lang="en-US" dirty="0">
                <a:solidFill>
                  <a:schemeClr val="tx1">
                    <a:lumMod val="75000"/>
                    <a:lumOff val="25000"/>
                  </a:schemeClr>
                </a:solidFill>
              </a:defRPr>
            </a:lvl2pPr>
            <a:lvl3pPr>
              <a:defRPr lang="en-US" dirty="0">
                <a:solidFill>
                  <a:schemeClr val="tx1">
                    <a:lumMod val="75000"/>
                    <a:lumOff val="25000"/>
                  </a:schemeClr>
                </a:solidFill>
              </a:defRPr>
            </a:lvl3pPr>
            <a:lvl4pPr>
              <a:defRPr lang="en-US" dirty="0">
                <a:solidFill>
                  <a:schemeClr val="tx1">
                    <a:lumMod val="75000"/>
                    <a:lumOff val="25000"/>
                  </a:schemeClr>
                </a:solidFill>
              </a:defRPr>
            </a:lvl4pPr>
            <a:lvl5pPr>
              <a:defRPr lang="en-US"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0468D642-0380-45CE-AC3A-70A7A02D4BEC}"/>
              </a:ext>
            </a:extLst>
          </p:cNvPr>
          <p:cNvSpPr>
            <a:spLocks noGrp="1"/>
          </p:cNvSpPr>
          <p:nvPr>
            <p:ph sz="quarter" idx="12"/>
          </p:nvPr>
        </p:nvSpPr>
        <p:spPr>
          <a:xfrm>
            <a:off x="6106013" y="1333500"/>
            <a:ext cx="5851525" cy="433228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05295372-8403-12A4-BB9F-5CCBB84EE2D2}"/>
              </a:ext>
            </a:extLst>
          </p:cNvPr>
          <p:cNvSpPr>
            <a:spLocks noGrp="1"/>
          </p:cNvSpPr>
          <p:nvPr>
            <p:ph type="body" sz="quarter" idx="10" hasCustomPrompt="1"/>
          </p:nvPr>
        </p:nvSpPr>
        <p:spPr>
          <a:xfrm>
            <a:off x="4636008" y="6228271"/>
            <a:ext cx="7315200"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9" name="Text Placeholder 4">
            <a:extLst>
              <a:ext uri="{FF2B5EF4-FFF2-40B4-BE49-F238E27FC236}">
                <a16:creationId xmlns:a16="http://schemas.microsoft.com/office/drawing/2014/main" id="{1BB1839D-2267-A679-97A5-B5DE0C44BC22}"/>
              </a:ext>
            </a:extLst>
          </p:cNvPr>
          <p:cNvSpPr>
            <a:spLocks noGrp="1"/>
          </p:cNvSpPr>
          <p:nvPr>
            <p:ph type="body" sz="quarter" idx="11" hasCustomPrompt="1"/>
          </p:nvPr>
        </p:nvSpPr>
        <p:spPr>
          <a:xfrm>
            <a:off x="266008" y="5770049"/>
            <a:ext cx="11682077" cy="346075"/>
          </a:xfrm>
        </p:spPr>
        <p:txBody>
          <a:bodyPr anchor="b"/>
          <a:lstStyle>
            <a:lvl1pPr marL="0" indent="0">
              <a:spcBef>
                <a:spcPts val="0"/>
              </a:spcBef>
              <a:buFont typeface="+mj-lt"/>
              <a:buNone/>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023681625"/>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p15:clr>
            <a:srgbClr val="FBAE40"/>
          </p15:clr>
        </p15:guide>
        <p15:guide id="4" pos="3840">
          <p15:clr>
            <a:srgbClr val="FBAE40"/>
          </p15:clr>
        </p15:guide>
        <p15:guide id="5" pos="7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0" y="1923690"/>
            <a:ext cx="5830030" cy="3728965"/>
          </a:xfrm>
        </p:spPr>
        <p:txBody>
          <a:bodyPr vert="horz" lIns="91440" tIns="45720" rIns="91440" bIns="45720" rtlCol="0">
            <a:noAutofit/>
          </a:bodyPr>
          <a:lstStyle>
            <a:lvl1pPr>
              <a:defRPr lang="en-US" sz="2400" dirty="0">
                <a:solidFill>
                  <a:schemeClr val="tx1">
                    <a:lumMod val="75000"/>
                    <a:lumOff val="25000"/>
                  </a:schemeClr>
                </a:solidFill>
              </a:defRPr>
            </a:lvl1pPr>
            <a:lvl2pPr>
              <a:defRPr lang="en-US" sz="2000" dirty="0">
                <a:solidFill>
                  <a:schemeClr val="tx1">
                    <a:lumMod val="75000"/>
                    <a:lumOff val="25000"/>
                  </a:schemeClr>
                </a:solidFill>
              </a:defRPr>
            </a:lvl2pPr>
            <a:lvl3pPr>
              <a:defRPr lang="en-US" sz="1800" dirty="0">
                <a:solidFill>
                  <a:schemeClr val="tx1">
                    <a:lumMod val="75000"/>
                    <a:lumOff val="25000"/>
                  </a:schemeClr>
                </a:solidFill>
              </a:defRPr>
            </a:lvl3pPr>
            <a:lvl4pPr>
              <a:defRPr lang="en-US" sz="1600" dirty="0">
                <a:solidFill>
                  <a:schemeClr val="tx1">
                    <a:lumMod val="75000"/>
                    <a:lumOff val="25000"/>
                  </a:schemeClr>
                </a:solidFill>
              </a:defRPr>
            </a:lvl4pPr>
            <a:lvl5pPr>
              <a:defRPr lang="en-US" sz="1600" dirty="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28BE5D83-7351-4B39-AE0E-8AB5DBB5EF20}"/>
              </a:ext>
            </a:extLst>
          </p:cNvPr>
          <p:cNvCxnSpPr>
            <a:cxnSpLocks/>
          </p:cNvCxnSpPr>
          <p:nvPr userDrawn="1"/>
        </p:nvCxnSpPr>
        <p:spPr>
          <a:xfrm>
            <a:off x="265971" y="1935726"/>
            <a:ext cx="5829508" cy="0"/>
          </a:xfrm>
          <a:prstGeom prst="line">
            <a:avLst/>
          </a:prstGeom>
          <a:ln cap="rnd">
            <a:gradFill>
              <a:gsLst>
                <a:gs pos="0">
                  <a:schemeClr val="accent2"/>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
        <p:nvSpPr>
          <p:cNvPr id="7" name="Content Placeholder 6">
            <a:extLst>
              <a:ext uri="{FF2B5EF4-FFF2-40B4-BE49-F238E27FC236}">
                <a16:creationId xmlns:a16="http://schemas.microsoft.com/office/drawing/2014/main" id="{0468D642-0380-45CE-AC3A-70A7A02D4BEC}"/>
              </a:ext>
            </a:extLst>
          </p:cNvPr>
          <p:cNvSpPr>
            <a:spLocks noGrp="1"/>
          </p:cNvSpPr>
          <p:nvPr>
            <p:ph sz="quarter" idx="12"/>
          </p:nvPr>
        </p:nvSpPr>
        <p:spPr>
          <a:xfrm>
            <a:off x="6096597" y="1917676"/>
            <a:ext cx="5851525" cy="374811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FBB6B28B-09FA-40B2-A263-204D83995736}"/>
              </a:ext>
            </a:extLst>
          </p:cNvPr>
          <p:cNvSpPr>
            <a:spLocks noGrp="1"/>
          </p:cNvSpPr>
          <p:nvPr>
            <p:ph type="body" sz="quarter" idx="13"/>
          </p:nvPr>
        </p:nvSpPr>
        <p:spPr>
          <a:xfrm>
            <a:off x="265971" y="1333500"/>
            <a:ext cx="5829508" cy="590550"/>
          </a:xfrm>
        </p:spPr>
        <p:txBody>
          <a:bodyPr/>
          <a:lstStyle>
            <a:lvl1pPr marL="0" indent="0">
              <a:buNone/>
              <a:defRPr sz="2400" b="1">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8">
            <a:extLst>
              <a:ext uri="{FF2B5EF4-FFF2-40B4-BE49-F238E27FC236}">
                <a16:creationId xmlns:a16="http://schemas.microsoft.com/office/drawing/2014/main" id="{10701C93-DC52-4641-B23D-5E4F396A353B}"/>
              </a:ext>
            </a:extLst>
          </p:cNvPr>
          <p:cNvSpPr>
            <a:spLocks noGrp="1"/>
          </p:cNvSpPr>
          <p:nvPr>
            <p:ph type="body" sz="quarter" idx="14"/>
          </p:nvPr>
        </p:nvSpPr>
        <p:spPr>
          <a:xfrm>
            <a:off x="6096000" y="1333500"/>
            <a:ext cx="5851525" cy="590550"/>
          </a:xfrm>
        </p:spPr>
        <p:txBody>
          <a:bodyPr/>
          <a:lstStyle>
            <a:lvl1pPr marL="0" indent="0">
              <a:buNone/>
              <a:defRPr sz="2400" b="1">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C01DA153-B06B-4513-A7CF-9579585E6BAB}"/>
              </a:ext>
            </a:extLst>
          </p:cNvPr>
          <p:cNvCxnSpPr>
            <a:cxnSpLocks/>
          </p:cNvCxnSpPr>
          <p:nvPr userDrawn="1"/>
        </p:nvCxnSpPr>
        <p:spPr>
          <a:xfrm>
            <a:off x="6133892" y="1935726"/>
            <a:ext cx="5829508" cy="0"/>
          </a:xfrm>
          <a:prstGeom prst="line">
            <a:avLst/>
          </a:prstGeom>
          <a:ln cap="rnd">
            <a:gradFill>
              <a:gsLst>
                <a:gs pos="0">
                  <a:schemeClr val="accent2"/>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
        <p:nvSpPr>
          <p:cNvPr id="4" name="Text Placeholder 7">
            <a:extLst>
              <a:ext uri="{FF2B5EF4-FFF2-40B4-BE49-F238E27FC236}">
                <a16:creationId xmlns:a16="http://schemas.microsoft.com/office/drawing/2014/main" id="{4039C45B-CADA-E5EE-C395-A58FA3CA4F75}"/>
              </a:ext>
            </a:extLst>
          </p:cNvPr>
          <p:cNvSpPr>
            <a:spLocks noGrp="1"/>
          </p:cNvSpPr>
          <p:nvPr>
            <p:ph type="body" sz="quarter" idx="10" hasCustomPrompt="1"/>
          </p:nvPr>
        </p:nvSpPr>
        <p:spPr>
          <a:xfrm>
            <a:off x="4633546" y="6228271"/>
            <a:ext cx="7314576"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11" name="Text Placeholder 4">
            <a:extLst>
              <a:ext uri="{FF2B5EF4-FFF2-40B4-BE49-F238E27FC236}">
                <a16:creationId xmlns:a16="http://schemas.microsoft.com/office/drawing/2014/main" id="{E455CB85-A5AA-A7B5-D53C-12C39943B26B}"/>
              </a:ext>
            </a:extLst>
          </p:cNvPr>
          <p:cNvSpPr>
            <a:spLocks noGrp="1"/>
          </p:cNvSpPr>
          <p:nvPr>
            <p:ph type="body" sz="quarter" idx="11" hasCustomPrompt="1"/>
          </p:nvPr>
        </p:nvSpPr>
        <p:spPr>
          <a:xfrm>
            <a:off x="266008" y="5770049"/>
            <a:ext cx="11682077" cy="346075"/>
          </a:xfrm>
        </p:spPr>
        <p:txBody>
          <a:bodyPr anchor="b"/>
          <a:lstStyle>
            <a:lvl1pPr marL="0" indent="0">
              <a:spcBef>
                <a:spcPts val="0"/>
              </a:spcBef>
              <a:buFont typeface="+mj-lt"/>
              <a:buNone/>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245426566"/>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p15:clr>
            <a:srgbClr val="FBAE40"/>
          </p15:clr>
        </p15:guide>
        <p15:guide id="4" pos="3840">
          <p15:clr>
            <a:srgbClr val="FBAE40"/>
          </p15:clr>
        </p15:guide>
        <p15:guide id="5" pos="75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4CD8B18-8B20-0E16-71F4-FCE5577BFF68}"/>
              </a:ext>
            </a:extLst>
          </p:cNvPr>
          <p:cNvSpPr>
            <a:spLocks noGrp="1"/>
          </p:cNvSpPr>
          <p:nvPr>
            <p:ph type="body" sz="quarter" idx="10" hasCustomPrompt="1"/>
          </p:nvPr>
        </p:nvSpPr>
        <p:spPr>
          <a:xfrm>
            <a:off x="4636008" y="6228271"/>
            <a:ext cx="7315200"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Tree>
    <p:extLst>
      <p:ext uri="{BB962C8B-B14F-4D97-AF65-F5344CB8AC3E}">
        <p14:creationId xmlns:p14="http://schemas.microsoft.com/office/powerpoint/2010/main" val="82888800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008"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502990" y="273051"/>
            <a:ext cx="7445096" cy="5338169"/>
          </a:xfrm>
        </p:spPr>
        <p:txBody>
          <a:bodyPr>
            <a:normAutofit/>
          </a:bodyPr>
          <a:lstStyle>
            <a:lvl1pPr>
              <a:lnSpc>
                <a:spcPct val="90000"/>
              </a:lnSpc>
              <a:spcBef>
                <a:spcPts val="0"/>
              </a:spcBef>
              <a:defRPr sz="2800">
                <a:solidFill>
                  <a:schemeClr val="tx1">
                    <a:lumMod val="75000"/>
                    <a:lumOff val="25000"/>
                  </a:schemeClr>
                </a:solidFill>
              </a:defRPr>
            </a:lvl1pPr>
            <a:lvl2pPr>
              <a:lnSpc>
                <a:spcPct val="90000"/>
              </a:lnSpc>
              <a:spcBef>
                <a:spcPts val="0"/>
              </a:spcBef>
              <a:defRPr sz="2400">
                <a:solidFill>
                  <a:schemeClr val="tx1">
                    <a:lumMod val="75000"/>
                    <a:lumOff val="25000"/>
                  </a:schemeClr>
                </a:solidFill>
              </a:defRPr>
            </a:lvl2pPr>
            <a:lvl3pPr>
              <a:lnSpc>
                <a:spcPct val="90000"/>
              </a:lnSpc>
              <a:spcBef>
                <a:spcPts val="0"/>
              </a:spcBef>
              <a:defRPr sz="2000">
                <a:solidFill>
                  <a:schemeClr val="tx1">
                    <a:lumMod val="75000"/>
                    <a:lumOff val="25000"/>
                  </a:schemeClr>
                </a:solidFill>
              </a:defRPr>
            </a:lvl3pPr>
            <a:lvl4pPr>
              <a:lnSpc>
                <a:spcPct val="90000"/>
              </a:lnSpc>
              <a:spcBef>
                <a:spcPts val="0"/>
              </a:spcBef>
              <a:defRPr sz="1800">
                <a:solidFill>
                  <a:schemeClr val="tx1">
                    <a:lumMod val="75000"/>
                    <a:lumOff val="25000"/>
                  </a:schemeClr>
                </a:solidFill>
              </a:defRPr>
            </a:lvl4pPr>
            <a:lvl5pPr>
              <a:lnSpc>
                <a:spcPct val="90000"/>
              </a:lnSpc>
              <a:spcBef>
                <a:spcPts val="0"/>
              </a:spcBef>
              <a:defRPr sz="1800">
                <a:solidFill>
                  <a:schemeClr val="tx1">
                    <a:lumMod val="75000"/>
                    <a:lumOff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66008" y="1435102"/>
            <a:ext cx="4011084" cy="41761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7">
            <a:extLst>
              <a:ext uri="{FF2B5EF4-FFF2-40B4-BE49-F238E27FC236}">
                <a16:creationId xmlns:a16="http://schemas.microsoft.com/office/drawing/2014/main" id="{E666CB1C-E6AE-CD25-F798-BD8386075D43}"/>
              </a:ext>
            </a:extLst>
          </p:cNvPr>
          <p:cNvSpPr>
            <a:spLocks noGrp="1"/>
          </p:cNvSpPr>
          <p:nvPr>
            <p:ph type="body" sz="quarter" idx="10" hasCustomPrompt="1"/>
          </p:nvPr>
        </p:nvSpPr>
        <p:spPr>
          <a:xfrm>
            <a:off x="4636008" y="6228271"/>
            <a:ext cx="7315200"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
        <p:nvSpPr>
          <p:cNvPr id="8" name="Text Placeholder 4">
            <a:extLst>
              <a:ext uri="{FF2B5EF4-FFF2-40B4-BE49-F238E27FC236}">
                <a16:creationId xmlns:a16="http://schemas.microsoft.com/office/drawing/2014/main" id="{05692413-0F53-5CB7-2184-7B918B772080}"/>
              </a:ext>
            </a:extLst>
          </p:cNvPr>
          <p:cNvSpPr>
            <a:spLocks noGrp="1"/>
          </p:cNvSpPr>
          <p:nvPr>
            <p:ph type="body" sz="quarter" idx="11" hasCustomPrompt="1"/>
          </p:nvPr>
        </p:nvSpPr>
        <p:spPr>
          <a:xfrm>
            <a:off x="266008" y="5770049"/>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526239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1821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230389"/>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4984952"/>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7">
            <a:extLst>
              <a:ext uri="{FF2B5EF4-FFF2-40B4-BE49-F238E27FC236}">
                <a16:creationId xmlns:a16="http://schemas.microsoft.com/office/drawing/2014/main" id="{A7E31BF5-5F65-A6B7-653A-35C0B0E1AE96}"/>
              </a:ext>
            </a:extLst>
          </p:cNvPr>
          <p:cNvSpPr>
            <a:spLocks noGrp="1"/>
          </p:cNvSpPr>
          <p:nvPr>
            <p:ph type="body" sz="quarter" idx="10" hasCustomPrompt="1"/>
          </p:nvPr>
        </p:nvSpPr>
        <p:spPr>
          <a:xfrm>
            <a:off x="4632922" y="6228271"/>
            <a:ext cx="7315200" cy="573663"/>
          </a:xfrm>
        </p:spPr>
        <p:txBody>
          <a:bodyPr>
            <a:normAutofit/>
          </a:bodyPr>
          <a:lstStyle>
            <a:lvl1pPr marL="0" indent="0">
              <a:spcBef>
                <a:spcPts val="0"/>
              </a:spcBef>
              <a:buFontTx/>
              <a:buNone/>
              <a:defRPr sz="1100">
                <a:solidFill>
                  <a:srgbClr val="565B5D"/>
                </a:solidFill>
              </a:defRPr>
            </a:lvl1pPr>
          </a:lstStyle>
          <a:p>
            <a:pPr lvl="0"/>
            <a:r>
              <a:rPr lang="en-US" sz="1100" dirty="0"/>
              <a:t>Click to add reference.</a:t>
            </a:r>
          </a:p>
        </p:txBody>
      </p:sp>
    </p:spTree>
    <p:extLst>
      <p:ext uri="{BB962C8B-B14F-4D97-AF65-F5344CB8AC3E}">
        <p14:creationId xmlns:p14="http://schemas.microsoft.com/office/powerpoint/2010/main" val="29265258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92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F280-6052-4AEA-B9D0-2011EA1801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10522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4925" y="1342498"/>
            <a:ext cx="11682153" cy="431015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93691"/>
      </p:ext>
    </p:extLst>
  </p:cSld>
  <p:clrMap bg1="lt1" tx1="dk1" bg2="lt2" tx2="dk2" accent1="accent1" accent2="accent2" accent3="accent3" accent4="accent4" accent5="accent5" accent6="accent6" hlink="hlink" folHlink="folHlink"/>
  <p:sldLayoutIdLst>
    <p:sldLayoutId id="2147483654" r:id="rId1"/>
    <p:sldLayoutId id="2147483674" r:id="rId2"/>
    <p:sldLayoutId id="2147483682" r:id="rId3"/>
    <p:sldLayoutId id="2147483683" r:id="rId4"/>
    <p:sldLayoutId id="2147483655" r:id="rId5"/>
    <p:sldLayoutId id="2147483656" r:id="rId6"/>
    <p:sldLayoutId id="2147483657" r:id="rId7"/>
    <p:sldLayoutId id="2147483689" r:id="rId8"/>
    <p:sldLayoutId id="2147483690" r:id="rId9"/>
    <p:sldLayoutId id="2147483691" r:id="rId10"/>
    <p:sldLayoutId id="2147483693" r:id="rId11"/>
    <p:sldLayoutId id="2147483694" r:id="rId12"/>
    <p:sldLayoutId id="2147483696" r:id="rId13"/>
  </p:sldLayoutIdLst>
  <p:transition>
    <p:fade/>
  </p:transition>
  <p:txStyles>
    <p:titleStyle>
      <a:lvl1pPr algn="l" defTabSz="457200" rtl="0" eaLnBrk="1" latinLnBrk="0" hangingPunct="1">
        <a:lnSpc>
          <a:spcPct val="90000"/>
        </a:lnSpc>
        <a:spcBef>
          <a:spcPct val="0"/>
        </a:spcBef>
        <a:buNone/>
        <a:defRPr sz="3600" b="1" kern="1200">
          <a:solidFill>
            <a:schemeClr val="accent1">
              <a:lumMod val="50000"/>
            </a:schemeClr>
          </a:solidFill>
          <a:latin typeface="+mj-lt"/>
          <a:ea typeface="+mj-ea"/>
          <a:cs typeface="Maitree" panose="00000500000000000000" pitchFamily="2" charset="-34"/>
        </a:defRPr>
      </a:lvl1pPr>
    </p:titleStyle>
    <p:bodyStyle>
      <a:lvl1pPr marL="342900" indent="-342900" algn="l" defTabSz="457200" rtl="0" eaLnBrk="1" latinLnBrk="0" hangingPunct="1">
        <a:lnSpc>
          <a:spcPct val="90000"/>
        </a:lnSpc>
        <a:spcBef>
          <a:spcPts val="0"/>
        </a:spcBef>
        <a:buClr>
          <a:schemeClr val="tx2"/>
        </a:buClr>
        <a:buFont typeface="Arial"/>
        <a:buChar char="•"/>
        <a:defRPr sz="2800" kern="120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2"/>
        </a:buClr>
        <a:buSzPct val="80000"/>
        <a:buFont typeface="Wingdings" panose="05000000000000000000" pitchFamily="2" charset="2"/>
        <a:buChar char="§"/>
        <a:defRPr sz="2400" kern="120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2"/>
        </a:buClr>
        <a:buFont typeface="Open Sans" panose="020B0606030504020204" pitchFamily="34" charset="0"/>
        <a:buChar char="»"/>
        <a:defRPr sz="2000" kern="120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2"/>
        </a:buClr>
        <a:buFont typeface="Arial" panose="020B0604020202020204" pitchFamily="34" charset="0"/>
        <a:buChar char="•"/>
        <a:defRPr sz="1800" kern="120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2"/>
        </a:buClr>
        <a:buFont typeface="Wingdings" panose="05000000000000000000" pitchFamily="2" charset="2"/>
        <a:buChar char="§"/>
        <a:defRPr sz="1800" kern="120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71372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9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ashpublications.org/blood/article/139/11/1684/477185/Validation-of-POD24-as-a-robust-early-clinical-en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9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0786-8713-4B5D-0876-F2D59E3C6F47}"/>
              </a:ext>
            </a:extLst>
          </p:cNvPr>
          <p:cNvSpPr>
            <a:spLocks noGrp="1"/>
          </p:cNvSpPr>
          <p:nvPr>
            <p:ph type="title"/>
          </p:nvPr>
        </p:nvSpPr>
        <p:spPr>
          <a:xfrm>
            <a:off x="265970" y="174882"/>
            <a:ext cx="11682153" cy="1143000"/>
          </a:xfrm>
        </p:spPr>
        <p:txBody>
          <a:bodyPr/>
          <a:lstStyle/>
          <a:p>
            <a:r>
              <a:rPr lang="en-US" dirty="0"/>
              <a:t>Importance of POD24: Identifying “High-Risk” FL Patients</a:t>
            </a:r>
          </a:p>
        </p:txBody>
      </p:sp>
      <p:sp>
        <p:nvSpPr>
          <p:cNvPr id="5" name="Text Placeholder 4">
            <a:extLst>
              <a:ext uri="{FF2B5EF4-FFF2-40B4-BE49-F238E27FC236}">
                <a16:creationId xmlns:a16="http://schemas.microsoft.com/office/drawing/2014/main" id="{759041E4-498F-20C5-7B29-275255F0FA47}"/>
              </a:ext>
            </a:extLst>
          </p:cNvPr>
          <p:cNvSpPr>
            <a:spLocks noGrp="1"/>
          </p:cNvSpPr>
          <p:nvPr>
            <p:ph type="body" sz="quarter" idx="11"/>
          </p:nvPr>
        </p:nvSpPr>
        <p:spPr/>
        <p:txBody>
          <a:bodyPr/>
          <a:lstStyle/>
          <a:p>
            <a:r>
              <a:rPr lang="en-US" sz="1100" dirty="0"/>
              <a:t>CI, confidence interval; Est, estimate; FL, follicular lymphoma; FLIPI, follicular lymphoma international prognostic index; HR, hazard ratio; KM, Kaplan-Meier; NE, not estimable;</a:t>
            </a:r>
            <a:br>
              <a:rPr lang="en-US" sz="1100" dirty="0"/>
            </a:br>
            <a:r>
              <a:rPr lang="en-US" sz="1100" dirty="0"/>
              <a:t>PD, progression of disease; POD24, progression of disease within 24 </a:t>
            </a:r>
            <a:r>
              <a:rPr lang="en-US" sz="1100" dirty="0" err="1"/>
              <a:t>mos</a:t>
            </a:r>
            <a:r>
              <a:rPr lang="en-US" sz="1100" dirty="0"/>
              <a:t> of treatment initiation; PS, performance status.</a:t>
            </a:r>
          </a:p>
        </p:txBody>
      </p:sp>
      <p:sp>
        <p:nvSpPr>
          <p:cNvPr id="6" name="Text Placeholder 5">
            <a:extLst>
              <a:ext uri="{FF2B5EF4-FFF2-40B4-BE49-F238E27FC236}">
                <a16:creationId xmlns:a16="http://schemas.microsoft.com/office/drawing/2014/main" id="{6AF03C23-CC0B-3FD5-C1ED-4B1915E2B0D5}"/>
              </a:ext>
            </a:extLst>
          </p:cNvPr>
          <p:cNvSpPr>
            <a:spLocks noGrp="1"/>
          </p:cNvSpPr>
          <p:nvPr>
            <p:ph type="body" sz="quarter" idx="10"/>
          </p:nvPr>
        </p:nvSpPr>
        <p:spPr/>
        <p:txBody>
          <a:bodyPr/>
          <a:lstStyle/>
          <a:p>
            <a:r>
              <a:rPr lang="en-US" b="0" i="0" dirty="0" err="1">
                <a:effectLst/>
                <a:latin typeface="Trebuchet MS" panose="020B0603020202020204" pitchFamily="34" charset="0"/>
                <a:cs typeface="Calibri" panose="020F0502020204030204" pitchFamily="34" charset="0"/>
              </a:rPr>
              <a:t>Casulo</a:t>
            </a:r>
            <a:r>
              <a:rPr lang="en-US" b="0" i="0" dirty="0">
                <a:effectLst/>
                <a:latin typeface="Trebuchet MS" panose="020B0603020202020204" pitchFamily="34" charset="0"/>
                <a:cs typeface="Calibri" panose="020F0502020204030204" pitchFamily="34" charset="0"/>
              </a:rPr>
              <a:t> C et al. </a:t>
            </a:r>
            <a:r>
              <a:rPr lang="en-US" b="0" i="1" dirty="0">
                <a:effectLst/>
                <a:latin typeface="Trebuchet MS" panose="020B0603020202020204" pitchFamily="34" charset="0"/>
                <a:cs typeface="Calibri" panose="020F0502020204030204" pitchFamily="34" charset="0"/>
              </a:rPr>
              <a:t>Blood</a:t>
            </a:r>
            <a:r>
              <a:rPr lang="en-US" b="0" i="0" dirty="0">
                <a:effectLst/>
                <a:latin typeface="Trebuchet MS" panose="020B0603020202020204" pitchFamily="34" charset="0"/>
                <a:cs typeface="Calibri" panose="020F0502020204030204" pitchFamily="34" charset="0"/>
              </a:rPr>
              <a:t>. 2022;139(11):1684-1693. Image: Figure 1A desaturated.</a:t>
            </a:r>
            <a:endParaRPr lang="en-US" dirty="0">
              <a:latin typeface="Trebuchet MS" panose="020B060302020202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9EB4170-E2A8-5A2F-0927-87C8A63FCA8F}"/>
              </a:ext>
            </a:extLst>
          </p:cNvPr>
          <p:cNvGrpSpPr/>
          <p:nvPr/>
        </p:nvGrpSpPr>
        <p:grpSpPr>
          <a:xfrm>
            <a:off x="7799446" y="1683688"/>
            <a:ext cx="3718652" cy="1463040"/>
            <a:chOff x="4321277" y="1239475"/>
            <a:chExt cx="4004187" cy="1853329"/>
          </a:xfrm>
          <a:gradFill>
            <a:gsLst>
              <a:gs pos="0">
                <a:schemeClr val="bg1"/>
              </a:gs>
              <a:gs pos="100000">
                <a:schemeClr val="accent2">
                  <a:lumMod val="20000"/>
                  <a:lumOff val="80000"/>
                </a:schemeClr>
              </a:gs>
            </a:gsLst>
            <a:lin ang="5400000" scaled="1"/>
          </a:gradFill>
        </p:grpSpPr>
        <p:sp>
          <p:nvSpPr>
            <p:cNvPr id="13" name="Freeform: Shape 12">
              <a:extLst>
                <a:ext uri="{FF2B5EF4-FFF2-40B4-BE49-F238E27FC236}">
                  <a16:creationId xmlns:a16="http://schemas.microsoft.com/office/drawing/2014/main" id="{17FAB615-AF00-6905-DE4C-9C80F8827892}"/>
                </a:ext>
              </a:extLst>
            </p:cNvPr>
            <p:cNvSpPr/>
            <p:nvPr/>
          </p:nvSpPr>
          <p:spPr>
            <a:xfrm>
              <a:off x="4321277" y="1239475"/>
              <a:ext cx="4004187" cy="1853329"/>
            </a:xfrm>
            <a:custGeom>
              <a:avLst/>
              <a:gdLst>
                <a:gd name="connsiteX0" fmla="*/ 634181 w 4004187"/>
                <a:gd name="connsiteY0" fmla="*/ 794938 h 2194560"/>
                <a:gd name="connsiteX1" fmla="*/ 580734 w 4004187"/>
                <a:gd name="connsiteY1" fmla="*/ 1043833 h 2194560"/>
                <a:gd name="connsiteX2" fmla="*/ 331839 w 4004187"/>
                <a:gd name="connsiteY2" fmla="*/ 1097280 h 2194560"/>
                <a:gd name="connsiteX3" fmla="*/ 580734 w 4004187"/>
                <a:gd name="connsiteY3" fmla="*/ 1150727 h 2194560"/>
                <a:gd name="connsiteX4" fmla="*/ 634181 w 4004187"/>
                <a:gd name="connsiteY4" fmla="*/ 1399622 h 2194560"/>
                <a:gd name="connsiteX5" fmla="*/ 687628 w 4004187"/>
                <a:gd name="connsiteY5" fmla="*/ 1150727 h 2194560"/>
                <a:gd name="connsiteX6" fmla="*/ 936523 w 4004187"/>
                <a:gd name="connsiteY6" fmla="*/ 1097280 h 2194560"/>
                <a:gd name="connsiteX7" fmla="*/ 687628 w 4004187"/>
                <a:gd name="connsiteY7" fmla="*/ 1043833 h 2194560"/>
                <a:gd name="connsiteX8" fmla="*/ 483286 w 4004187"/>
                <a:gd name="connsiteY8" fmla="*/ 0 h 2194560"/>
                <a:gd name="connsiteX9" fmla="*/ 3867488 w 4004187"/>
                <a:gd name="connsiteY9" fmla="*/ 0 h 2194560"/>
                <a:gd name="connsiteX10" fmla="*/ 4004187 w 4004187"/>
                <a:gd name="connsiteY10" fmla="*/ 136699 h 2194560"/>
                <a:gd name="connsiteX11" fmla="*/ 4004187 w 4004187"/>
                <a:gd name="connsiteY11" fmla="*/ 2057861 h 2194560"/>
                <a:gd name="connsiteX12" fmla="*/ 3867488 w 4004187"/>
                <a:gd name="connsiteY12" fmla="*/ 2194560 h 2194560"/>
                <a:gd name="connsiteX13" fmla="*/ 483286 w 4004187"/>
                <a:gd name="connsiteY13" fmla="*/ 2194560 h 2194560"/>
                <a:gd name="connsiteX14" fmla="*/ 346587 w 4004187"/>
                <a:gd name="connsiteY14" fmla="*/ 2057861 h 2194560"/>
                <a:gd name="connsiteX15" fmla="*/ 346587 w 4004187"/>
                <a:gd name="connsiteY15" fmla="*/ 1318747 h 2194560"/>
                <a:gd name="connsiteX16" fmla="*/ 342900 w 4004187"/>
                <a:gd name="connsiteY16" fmla="*/ 1321154 h 2194560"/>
                <a:gd name="connsiteX17" fmla="*/ 0 w 4004187"/>
                <a:gd name="connsiteY17" fmla="*/ 1097280 h 2194560"/>
                <a:gd name="connsiteX18" fmla="*/ 342900 w 4004187"/>
                <a:gd name="connsiteY18" fmla="*/ 873406 h 2194560"/>
                <a:gd name="connsiteX19" fmla="*/ 346587 w 4004187"/>
                <a:gd name="connsiteY19" fmla="*/ 875813 h 2194560"/>
                <a:gd name="connsiteX20" fmla="*/ 346587 w 4004187"/>
                <a:gd name="connsiteY20" fmla="*/ 136699 h 2194560"/>
                <a:gd name="connsiteX21" fmla="*/ 483286 w 4004187"/>
                <a:gd name="connsiteY2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4187" h="2194560">
                  <a:moveTo>
                    <a:pt x="634181" y="794938"/>
                  </a:moveTo>
                  <a:lnTo>
                    <a:pt x="580734" y="1043833"/>
                  </a:lnTo>
                  <a:lnTo>
                    <a:pt x="331839" y="1097280"/>
                  </a:lnTo>
                  <a:lnTo>
                    <a:pt x="580734" y="1150727"/>
                  </a:lnTo>
                  <a:lnTo>
                    <a:pt x="634181" y="1399622"/>
                  </a:lnTo>
                  <a:lnTo>
                    <a:pt x="687628" y="1150727"/>
                  </a:lnTo>
                  <a:lnTo>
                    <a:pt x="936523" y="1097280"/>
                  </a:lnTo>
                  <a:lnTo>
                    <a:pt x="687628" y="1043833"/>
                  </a:lnTo>
                  <a:close/>
                  <a:moveTo>
                    <a:pt x="483286" y="0"/>
                  </a:moveTo>
                  <a:lnTo>
                    <a:pt x="3867488" y="0"/>
                  </a:lnTo>
                  <a:cubicBezTo>
                    <a:pt x="3942985" y="0"/>
                    <a:pt x="4004187" y="61202"/>
                    <a:pt x="4004187" y="136699"/>
                  </a:cubicBezTo>
                  <a:lnTo>
                    <a:pt x="4004187" y="2057861"/>
                  </a:lnTo>
                  <a:cubicBezTo>
                    <a:pt x="4004187" y="2133358"/>
                    <a:pt x="3942985" y="2194560"/>
                    <a:pt x="3867488" y="2194560"/>
                  </a:cubicBezTo>
                  <a:lnTo>
                    <a:pt x="483286" y="2194560"/>
                  </a:lnTo>
                  <a:cubicBezTo>
                    <a:pt x="407789" y="2194560"/>
                    <a:pt x="346587" y="2133358"/>
                    <a:pt x="346587" y="2057861"/>
                  </a:cubicBezTo>
                  <a:lnTo>
                    <a:pt x="346587" y="1318747"/>
                  </a:lnTo>
                  <a:lnTo>
                    <a:pt x="342900" y="1321154"/>
                  </a:lnTo>
                  <a:lnTo>
                    <a:pt x="0" y="1097280"/>
                  </a:lnTo>
                  <a:lnTo>
                    <a:pt x="342900" y="873406"/>
                  </a:lnTo>
                  <a:lnTo>
                    <a:pt x="346587" y="875813"/>
                  </a:lnTo>
                  <a:lnTo>
                    <a:pt x="346587" y="136699"/>
                  </a:lnTo>
                  <a:cubicBezTo>
                    <a:pt x="346587" y="61202"/>
                    <a:pt x="407789" y="0"/>
                    <a:pt x="483286" y="0"/>
                  </a:cubicBezTo>
                  <a:close/>
                </a:path>
              </a:pathLst>
            </a:custGeom>
            <a:gradFill>
              <a:gsLst>
                <a:gs pos="0">
                  <a:srgbClr val="F4F4F0"/>
                </a:gs>
                <a:gs pos="100000">
                  <a:schemeClr val="accent2">
                    <a:lumMod val="20000"/>
                    <a:lumOff val="80000"/>
                  </a:schemeClr>
                </a:gs>
              </a:gsLst>
              <a:lin ang="2700000" scaled="0"/>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43000" tIns="91440" rIns="91440" rtlCol="0" anchor="t">
              <a:noAutofit/>
            </a:bodyPr>
            <a:lstStyle/>
            <a:p>
              <a:pPr>
                <a:spcBef>
                  <a:spcPts val="1200"/>
                </a:spcBef>
              </a:pPr>
              <a:r>
                <a:rPr lang="en-US" sz="2000" dirty="0">
                  <a:solidFill>
                    <a:srgbClr val="333333"/>
                  </a:solidFill>
                </a:rPr>
                <a:t>POD24 leads to significant reduction in overall survival… transformed disease?</a:t>
              </a:r>
            </a:p>
          </p:txBody>
        </p:sp>
        <p:cxnSp>
          <p:nvCxnSpPr>
            <p:cNvPr id="14" name="Straight Connector 13">
              <a:extLst>
                <a:ext uri="{FF2B5EF4-FFF2-40B4-BE49-F238E27FC236}">
                  <a16:creationId xmlns:a16="http://schemas.microsoft.com/office/drawing/2014/main" id="{24666EFA-519D-9805-ACC4-68057B3762E3}"/>
                </a:ext>
              </a:extLst>
            </p:cNvPr>
            <p:cNvCxnSpPr>
              <a:cxnSpLocks/>
            </p:cNvCxnSpPr>
            <p:nvPr/>
          </p:nvCxnSpPr>
          <p:spPr>
            <a:xfrm flipV="1">
              <a:off x="5363680" y="1355308"/>
              <a:ext cx="0" cy="1621663"/>
            </a:xfrm>
            <a:prstGeom prst="line">
              <a:avLst/>
            </a:prstGeom>
            <a:grpFill/>
            <a:ln w="12700" cap="rnd">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pic>
        <p:nvPicPr>
          <p:cNvPr id="7" name="Picture 6">
            <a:hlinkClick r:id="rId3"/>
            <a:extLst>
              <a:ext uri="{FF2B5EF4-FFF2-40B4-BE49-F238E27FC236}">
                <a16:creationId xmlns:a16="http://schemas.microsoft.com/office/drawing/2014/main" id="{25E61143-8474-219D-C319-AE4D4E227382}"/>
              </a:ext>
            </a:extLst>
          </p:cNvPr>
          <p:cNvPicPr>
            <a:picLocks noChangeAspect="1"/>
          </p:cNvPicPr>
          <p:nvPr/>
        </p:nvPicPr>
        <p:blipFill>
          <a:blip r:embed="rId4"/>
          <a:srcRect/>
          <a:stretch/>
        </p:blipFill>
        <p:spPr>
          <a:xfrm>
            <a:off x="673902" y="1317882"/>
            <a:ext cx="6949800" cy="4331408"/>
          </a:xfrm>
          <a:prstGeom prst="rect">
            <a:avLst/>
          </a:prstGeom>
        </p:spPr>
      </p:pic>
      <p:graphicFrame>
        <p:nvGraphicFramePr>
          <p:cNvPr id="4" name="Table 9">
            <a:extLst>
              <a:ext uri="{FF2B5EF4-FFF2-40B4-BE49-F238E27FC236}">
                <a16:creationId xmlns:a16="http://schemas.microsoft.com/office/drawing/2014/main" id="{E8EF7E04-C891-266E-1158-D673D1065D95}"/>
              </a:ext>
            </a:extLst>
          </p:cNvPr>
          <p:cNvGraphicFramePr>
            <a:graphicFrameLocks noGrp="1"/>
          </p:cNvGraphicFramePr>
          <p:nvPr>
            <p:extLst>
              <p:ext uri="{D42A27DB-BD31-4B8C-83A1-F6EECF244321}">
                <p14:modId xmlns:p14="http://schemas.microsoft.com/office/powerpoint/2010/main" val="1148107041"/>
              </p:ext>
            </p:extLst>
          </p:nvPr>
        </p:nvGraphicFramePr>
        <p:xfrm>
          <a:off x="6827483" y="3483586"/>
          <a:ext cx="5120640" cy="1188720"/>
        </p:xfrm>
        <a:graphic>
          <a:graphicData uri="http://schemas.openxmlformats.org/drawingml/2006/table">
            <a:tbl>
              <a:tblPr firstRow="1" bandRow="1">
                <a:tableStyleId>{9D7B26C5-4107-4FEC-AEDC-1716B250A1EF}</a:tableStyleId>
              </a:tblPr>
              <a:tblGrid>
                <a:gridCol w="1005840">
                  <a:extLst>
                    <a:ext uri="{9D8B030D-6E8A-4147-A177-3AD203B41FA5}">
                      <a16:colId xmlns:a16="http://schemas.microsoft.com/office/drawing/2014/main" val="2091796052"/>
                    </a:ext>
                  </a:extLst>
                </a:gridCol>
                <a:gridCol w="1554480">
                  <a:extLst>
                    <a:ext uri="{9D8B030D-6E8A-4147-A177-3AD203B41FA5}">
                      <a16:colId xmlns:a16="http://schemas.microsoft.com/office/drawing/2014/main" val="3334943026"/>
                    </a:ext>
                  </a:extLst>
                </a:gridCol>
                <a:gridCol w="2560320">
                  <a:extLst>
                    <a:ext uri="{9D8B030D-6E8A-4147-A177-3AD203B41FA5}">
                      <a16:colId xmlns:a16="http://schemas.microsoft.com/office/drawing/2014/main" val="2660800441"/>
                    </a:ext>
                  </a:extLst>
                </a:gridCol>
              </a:tblGrid>
              <a:tr h="0">
                <a:tc>
                  <a:txBody>
                    <a:bodyPr/>
                    <a:lstStyle/>
                    <a:p>
                      <a:pPr algn="l"/>
                      <a:endParaRPr lang="en-US" sz="2000" b="0" baseline="30000" dirty="0">
                        <a:solidFill>
                          <a:schemeClr val="bg1"/>
                        </a:solidFill>
                      </a:endParaRP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sz="2000" dirty="0">
                          <a:solidFill>
                            <a:schemeClr val="bg1"/>
                          </a:solidFill>
                        </a:rPr>
                        <a:t>Time-Point</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sz="2000" dirty="0">
                          <a:solidFill>
                            <a:schemeClr val="bg1"/>
                          </a:solidFill>
                        </a:rPr>
                        <a:t>KM Est (95% CI)</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extLst>
                  <a:ext uri="{0D108BD9-81ED-4DB2-BD59-A6C34878D82A}">
                    <a16:rowId xmlns:a16="http://schemas.microsoft.com/office/drawing/2014/main" val="791834204"/>
                  </a:ext>
                </a:extLst>
              </a:tr>
              <a:tr h="336074">
                <a:tc>
                  <a:txBody>
                    <a:bodyPr/>
                    <a:lstStyle/>
                    <a:p>
                      <a:pPr algn="l"/>
                      <a:r>
                        <a:rPr lang="en-US" sz="2000" dirty="0">
                          <a:solidFill>
                            <a:srgbClr val="C00000"/>
                          </a:solidFill>
                        </a:rPr>
                        <a:t>No-PD</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solidFill>
                            <a:srgbClr val="C00000"/>
                          </a:solidFill>
                        </a:rPr>
                        <a:t>5 y</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solidFill>
                            <a:srgbClr val="C00000"/>
                          </a:solidFill>
                        </a:rPr>
                        <a:t>93.6 (92.7%–94.4%) </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3264356"/>
                  </a:ext>
                </a:extLst>
              </a:tr>
              <a:tr h="336074">
                <a:tc>
                  <a:txBody>
                    <a:bodyPr/>
                    <a:lstStyle/>
                    <a:p>
                      <a:pPr algn="l"/>
                      <a:r>
                        <a:rPr lang="en-US" sz="2000" dirty="0">
                          <a:solidFill>
                            <a:srgbClr val="074D81"/>
                          </a:solidFill>
                        </a:rPr>
                        <a:t>PD</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solidFill>
                            <a:srgbClr val="074D81"/>
                          </a:solidFill>
                        </a:rPr>
                        <a:t>5 y</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solidFill>
                            <a:srgbClr val="074D81"/>
                          </a:solidFill>
                        </a:rPr>
                        <a:t>71.2 (68.4%–73.8%)</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extLst>
                  <a:ext uri="{0D108BD9-81ED-4DB2-BD59-A6C34878D82A}">
                    <a16:rowId xmlns:a16="http://schemas.microsoft.com/office/drawing/2014/main" val="37970534"/>
                  </a:ext>
                </a:extLst>
              </a:tr>
            </a:tbl>
          </a:graphicData>
        </a:graphic>
      </p:graphicFrame>
    </p:spTree>
    <p:extLst>
      <p:ext uri="{BB962C8B-B14F-4D97-AF65-F5344CB8AC3E}">
        <p14:creationId xmlns:p14="http://schemas.microsoft.com/office/powerpoint/2010/main" val="34644715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E274-477E-2FB6-2AFF-A1D77CF76B1E}"/>
              </a:ext>
            </a:extLst>
          </p:cNvPr>
          <p:cNvSpPr>
            <a:spLocks noGrp="1"/>
          </p:cNvSpPr>
          <p:nvPr>
            <p:ph type="title"/>
          </p:nvPr>
        </p:nvSpPr>
        <p:spPr>
          <a:xfrm>
            <a:off x="265970" y="174882"/>
            <a:ext cx="11682153" cy="841118"/>
          </a:xfrm>
        </p:spPr>
        <p:txBody>
          <a:bodyPr/>
          <a:lstStyle/>
          <a:p>
            <a:r>
              <a:rPr lang="en-US" dirty="0"/>
              <a:t>Follicular Lymphoma Challenges</a:t>
            </a:r>
            <a:r>
              <a:rPr lang="en-US" sz="2400" b="0" baseline="65000" dirty="0">
                <a:solidFill>
                  <a:schemeClr val="bg1">
                    <a:lumMod val="50000"/>
                  </a:schemeClr>
                </a:solidFill>
              </a:rPr>
              <a:t>[1],[2]</a:t>
            </a:r>
          </a:p>
        </p:txBody>
      </p:sp>
      <p:sp>
        <p:nvSpPr>
          <p:cNvPr id="4" name="Text Placeholder 3">
            <a:extLst>
              <a:ext uri="{FF2B5EF4-FFF2-40B4-BE49-F238E27FC236}">
                <a16:creationId xmlns:a16="http://schemas.microsoft.com/office/drawing/2014/main" id="{BDB1F2DD-5762-A7E8-E7E9-499C71575368}"/>
              </a:ext>
            </a:extLst>
          </p:cNvPr>
          <p:cNvSpPr>
            <a:spLocks noGrp="1"/>
          </p:cNvSpPr>
          <p:nvPr>
            <p:ph type="body" sz="quarter" idx="10"/>
          </p:nvPr>
        </p:nvSpPr>
        <p:spPr/>
        <p:txBody>
          <a:bodyPr/>
          <a:lstStyle/>
          <a:p>
            <a:r>
              <a:rPr lang="en-US" b="0" i="0" dirty="0">
                <a:effectLst/>
                <a:latin typeface="Trebuchet MS" panose="020B0603020202020204" pitchFamily="34" charset="0"/>
                <a:cs typeface="Calibri" panose="020F0502020204030204" pitchFamily="34" charset="0"/>
              </a:rPr>
              <a:t>[1]. </a:t>
            </a:r>
            <a:r>
              <a:rPr lang="en-US" b="0" i="0" dirty="0" err="1">
                <a:effectLst/>
                <a:latin typeface="Trebuchet MS" panose="020B0603020202020204" pitchFamily="34" charset="0"/>
                <a:cs typeface="Calibri" panose="020F0502020204030204" pitchFamily="34" charset="0"/>
              </a:rPr>
              <a:t>Yazdy</a:t>
            </a:r>
            <a:r>
              <a:rPr lang="en-US" b="0" i="0" dirty="0">
                <a:effectLst/>
                <a:latin typeface="Trebuchet MS" panose="020B0603020202020204" pitchFamily="34" charset="0"/>
                <a:cs typeface="Calibri" panose="020F0502020204030204" pitchFamily="34" charset="0"/>
              </a:rPr>
              <a:t> MS, </a:t>
            </a:r>
            <a:r>
              <a:rPr lang="en-US" b="0" i="0" dirty="0" err="1">
                <a:effectLst/>
                <a:latin typeface="Trebuchet MS" panose="020B0603020202020204" pitchFamily="34" charset="0"/>
                <a:cs typeface="Calibri" panose="020F0502020204030204" pitchFamily="34" charset="0"/>
              </a:rPr>
              <a:t>Ujjani</a:t>
            </a:r>
            <a:r>
              <a:rPr lang="en-US" b="0" i="0" dirty="0">
                <a:effectLst/>
                <a:latin typeface="Trebuchet MS" panose="020B0603020202020204" pitchFamily="34" charset="0"/>
                <a:cs typeface="Calibri" panose="020F0502020204030204" pitchFamily="34" charset="0"/>
              </a:rPr>
              <a:t> C. </a:t>
            </a:r>
            <a:r>
              <a:rPr lang="en-US" b="0" i="1" dirty="0">
                <a:effectLst/>
                <a:latin typeface="Trebuchet MS" panose="020B0603020202020204" pitchFamily="34" charset="0"/>
                <a:cs typeface="Calibri" panose="020F0502020204030204" pitchFamily="34" charset="0"/>
              </a:rPr>
              <a:t>Int J </a:t>
            </a:r>
            <a:r>
              <a:rPr lang="en-US" b="0" i="1" dirty="0" err="1">
                <a:effectLst/>
                <a:latin typeface="Trebuchet MS" panose="020B0603020202020204" pitchFamily="34" charset="0"/>
                <a:cs typeface="Calibri" panose="020F0502020204030204" pitchFamily="34" charset="0"/>
              </a:rPr>
              <a:t>Hematol</a:t>
            </a:r>
            <a:r>
              <a:rPr lang="en-US" b="0" i="1" dirty="0">
                <a:effectLst/>
                <a:latin typeface="Trebuchet MS" panose="020B0603020202020204" pitchFamily="34" charset="0"/>
                <a:cs typeface="Calibri" panose="020F0502020204030204" pitchFamily="34" charset="0"/>
              </a:rPr>
              <a:t> Oncol</a:t>
            </a:r>
            <a:r>
              <a:rPr lang="en-US" b="0" i="0" dirty="0">
                <a:effectLst/>
                <a:latin typeface="Trebuchet MS" panose="020B0603020202020204" pitchFamily="34" charset="0"/>
                <a:cs typeface="Calibri" panose="020F0502020204030204" pitchFamily="34" charset="0"/>
              </a:rPr>
              <a:t>. 2017;6(1):13-24. [2]. Barraclough A, et al. </a:t>
            </a:r>
            <a:r>
              <a:rPr lang="en-US" b="0" i="1" dirty="0">
                <a:effectLst/>
                <a:latin typeface="Trebuchet MS" panose="020B0603020202020204" pitchFamily="34" charset="0"/>
                <a:cs typeface="Calibri" panose="020F0502020204030204" pitchFamily="34" charset="0"/>
              </a:rPr>
              <a:t>Br J </a:t>
            </a:r>
            <a:r>
              <a:rPr lang="en-US" b="0" i="1" dirty="0" err="1">
                <a:effectLst/>
                <a:latin typeface="Trebuchet MS" panose="020B0603020202020204" pitchFamily="34" charset="0"/>
                <a:cs typeface="Calibri" panose="020F0502020204030204" pitchFamily="34" charset="0"/>
              </a:rPr>
              <a:t>Haematol</a:t>
            </a:r>
            <a:r>
              <a:rPr lang="en-US" b="0" i="0" dirty="0">
                <a:effectLst/>
                <a:latin typeface="Trebuchet MS" panose="020B0603020202020204" pitchFamily="34" charset="0"/>
                <a:cs typeface="Calibri" panose="020F0502020204030204" pitchFamily="34" charset="0"/>
              </a:rPr>
              <a:t>. 2021;195(1):15-24. [3]. Link BK, et al. </a:t>
            </a:r>
            <a:r>
              <a:rPr lang="en-US" b="0" i="1" dirty="0">
                <a:effectLst/>
                <a:latin typeface="Trebuchet MS" panose="020B0603020202020204" pitchFamily="34" charset="0"/>
                <a:cs typeface="Calibri" panose="020F0502020204030204" pitchFamily="34" charset="0"/>
              </a:rPr>
              <a:t>Br J </a:t>
            </a:r>
            <a:r>
              <a:rPr lang="en-US" b="0" i="1" dirty="0" err="1">
                <a:effectLst/>
                <a:latin typeface="Trebuchet MS" panose="020B0603020202020204" pitchFamily="34" charset="0"/>
                <a:cs typeface="Calibri" panose="020F0502020204030204" pitchFamily="34" charset="0"/>
              </a:rPr>
              <a:t>Haematol</a:t>
            </a:r>
            <a:r>
              <a:rPr lang="en-US" b="0" i="0" dirty="0">
                <a:effectLst/>
                <a:latin typeface="Trebuchet MS" panose="020B0603020202020204" pitchFamily="34" charset="0"/>
                <a:cs typeface="Calibri" panose="020F0502020204030204" pitchFamily="34" charset="0"/>
              </a:rPr>
              <a:t>. 2019;184(4):660-663.</a:t>
            </a:r>
            <a:endParaRPr lang="en-US" dirty="0">
              <a:latin typeface="Trebuchet MS" panose="020B0603020202020204" pitchFamily="34" charset="0"/>
              <a:cs typeface="Calibri" panose="020F0502020204030204" pitchFamily="34" charset="0"/>
            </a:endParaRPr>
          </a:p>
        </p:txBody>
      </p:sp>
      <p:graphicFrame>
        <p:nvGraphicFramePr>
          <p:cNvPr id="7" name="Table 7">
            <a:extLst>
              <a:ext uri="{FF2B5EF4-FFF2-40B4-BE49-F238E27FC236}">
                <a16:creationId xmlns:a16="http://schemas.microsoft.com/office/drawing/2014/main" id="{3629F0CF-76DC-BFCE-FA53-B27C9ACA9DE6}"/>
              </a:ext>
            </a:extLst>
          </p:cNvPr>
          <p:cNvGraphicFramePr>
            <a:graphicFrameLocks noGrp="1"/>
          </p:cNvGraphicFramePr>
          <p:nvPr>
            <p:extLst>
              <p:ext uri="{D42A27DB-BD31-4B8C-83A1-F6EECF244321}">
                <p14:modId xmlns:p14="http://schemas.microsoft.com/office/powerpoint/2010/main" val="3140763050"/>
              </p:ext>
            </p:extLst>
          </p:nvPr>
        </p:nvGraphicFramePr>
        <p:xfrm>
          <a:off x="8058277" y="1918317"/>
          <a:ext cx="3931920" cy="3280446"/>
        </p:xfrm>
        <a:graphic>
          <a:graphicData uri="http://schemas.openxmlformats.org/drawingml/2006/table">
            <a:tbl>
              <a:tblPr firstRow="1" bandRow="1">
                <a:tableStyleId>{9D7B26C5-4107-4FEC-AEDC-1716B250A1EF}</a:tableStyleId>
              </a:tblPr>
              <a:tblGrid>
                <a:gridCol w="2103120">
                  <a:extLst>
                    <a:ext uri="{9D8B030D-6E8A-4147-A177-3AD203B41FA5}">
                      <a16:colId xmlns:a16="http://schemas.microsoft.com/office/drawing/2014/main" val="716151644"/>
                    </a:ext>
                  </a:extLst>
                </a:gridCol>
                <a:gridCol w="1828800">
                  <a:extLst>
                    <a:ext uri="{9D8B030D-6E8A-4147-A177-3AD203B41FA5}">
                      <a16:colId xmlns:a16="http://schemas.microsoft.com/office/drawing/2014/main" val="3586686143"/>
                    </a:ext>
                  </a:extLst>
                </a:gridCol>
              </a:tblGrid>
              <a:tr h="396881">
                <a:tc>
                  <a:txBody>
                    <a:bodyPr/>
                    <a:lstStyle/>
                    <a:p>
                      <a:pPr algn="l"/>
                      <a:r>
                        <a:rPr lang="en-US" dirty="0">
                          <a:solidFill>
                            <a:schemeClr val="bg1"/>
                          </a:solidFill>
                        </a:rPr>
                        <a:t>Line of Therapy</a:t>
                      </a:r>
                      <a:r>
                        <a:rPr lang="en-US" b="0" baseline="30000" dirty="0">
                          <a:solidFill>
                            <a:schemeClr val="bg1"/>
                          </a:solidFill>
                        </a:rPr>
                        <a:t>[a]</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dirty="0">
                          <a:solidFill>
                            <a:schemeClr val="bg1"/>
                          </a:solidFill>
                        </a:rPr>
                        <a:t>Median PFS</a:t>
                      </a:r>
                      <a:r>
                        <a:rPr lang="en-US" baseline="30000" dirty="0">
                          <a:solidFill>
                            <a:schemeClr val="bg1"/>
                          </a:solidFill>
                        </a:rPr>
                        <a:t>[3]</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extLst>
                  <a:ext uri="{0D108BD9-81ED-4DB2-BD59-A6C34878D82A}">
                    <a16:rowId xmlns:a16="http://schemas.microsoft.com/office/drawing/2014/main" val="1765161033"/>
                  </a:ext>
                </a:extLst>
              </a:tr>
              <a:tr h="396881">
                <a:tc>
                  <a:txBody>
                    <a:bodyPr/>
                    <a:lstStyle/>
                    <a:p>
                      <a:pPr algn="l"/>
                      <a:r>
                        <a:rPr lang="en-US" dirty="0"/>
                        <a:t>First line</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dirty="0"/>
                        <a:t>6.6 y</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3200584"/>
                  </a:ext>
                </a:extLst>
              </a:tr>
              <a:tr h="396881">
                <a:tc>
                  <a:txBody>
                    <a:bodyPr/>
                    <a:lstStyle/>
                    <a:p>
                      <a:pPr algn="l"/>
                      <a:r>
                        <a:rPr lang="en-US" dirty="0"/>
                        <a:t>Second line</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dirty="0"/>
                        <a:t>1.5 y</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0520008"/>
                  </a:ext>
                </a:extLst>
              </a:tr>
              <a:tr h="396881">
                <a:tc>
                  <a:txBody>
                    <a:bodyPr/>
                    <a:lstStyle/>
                    <a:p>
                      <a:pPr algn="l"/>
                      <a:r>
                        <a:rPr lang="en-US" dirty="0"/>
                        <a:t>Third line</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dirty="0"/>
                        <a:t>10 </a:t>
                      </a:r>
                      <a:r>
                        <a:rPr lang="en-US" dirty="0" err="1"/>
                        <a:t>mos</a:t>
                      </a:r>
                      <a:endParaRPr lang="en-US" dirty="0"/>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95384245"/>
                  </a:ext>
                </a:extLst>
              </a:tr>
              <a:tr h="396881">
                <a:tc>
                  <a:txBody>
                    <a:bodyPr/>
                    <a:lstStyle/>
                    <a:p>
                      <a:pPr algn="l"/>
                      <a:r>
                        <a:rPr lang="en-US" dirty="0"/>
                        <a:t>Fourth line</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dirty="0"/>
                        <a:t>8.3 </a:t>
                      </a:r>
                      <a:r>
                        <a:rPr lang="en-US" dirty="0" err="1"/>
                        <a:t>mos</a:t>
                      </a:r>
                      <a:endParaRPr lang="en-US" dirty="0"/>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8003145"/>
                  </a:ext>
                </a:extLst>
              </a:tr>
              <a:tr h="396881">
                <a:tc>
                  <a:txBody>
                    <a:bodyPr/>
                    <a:lstStyle/>
                    <a:p>
                      <a:pPr algn="l"/>
                      <a:r>
                        <a:rPr lang="en-US" dirty="0"/>
                        <a:t>Fifth line</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lang="en-US" dirty="0"/>
                        <a:t>8.2 </a:t>
                      </a:r>
                      <a:r>
                        <a:rPr lang="en-US" dirty="0" err="1"/>
                        <a:t>mos</a:t>
                      </a:r>
                      <a:endParaRPr lang="en-US" dirty="0"/>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7211408"/>
                  </a:ext>
                </a:extLst>
              </a:tr>
              <a:tr h="396881">
                <a:tc gridSpan="2">
                  <a:txBody>
                    <a:bodyPr/>
                    <a:lstStyle/>
                    <a:p>
                      <a:pPr algn="l">
                        <a:tabLst>
                          <a:tab pos="320040" algn="l"/>
                        </a:tabLst>
                      </a:pPr>
                      <a:r>
                        <a:rPr lang="en-US" sz="1800" i="0" dirty="0"/>
                        <a:t>[a].	</a:t>
                      </a:r>
                      <a:r>
                        <a:rPr lang="en-US" sz="1800" i="1" dirty="0"/>
                        <a:t>This does not include modern</a:t>
                      </a:r>
                      <a:br>
                        <a:rPr lang="en-US" sz="1800" i="1" dirty="0"/>
                      </a:br>
                      <a:r>
                        <a:rPr lang="en-US" sz="1800" i="1" dirty="0"/>
                        <a:t>		treatment advances!</a:t>
                      </a:r>
                    </a:p>
                    <a:p>
                      <a:pPr marL="0" marR="0" lvl="0" indent="0" algn="l" defTabSz="457200" rtl="0" eaLnBrk="1" fontAlgn="auto" latinLnBrk="0" hangingPunct="1">
                        <a:lnSpc>
                          <a:spcPct val="100000"/>
                        </a:lnSpc>
                        <a:spcBef>
                          <a:spcPts val="600"/>
                        </a:spcBef>
                        <a:spcAft>
                          <a:spcPts val="0"/>
                        </a:spcAft>
                        <a:buClrTx/>
                        <a:buSzTx/>
                        <a:buFontTx/>
                        <a:buNone/>
                        <a:tabLst>
                          <a:tab pos="320040" algn="l"/>
                        </a:tabLst>
                        <a:defRPr/>
                      </a:pPr>
                      <a:r>
                        <a:rPr lang="en-US" sz="1200" dirty="0">
                          <a:solidFill>
                            <a:schemeClr val="tx1"/>
                          </a:solidFill>
                        </a:rPr>
                        <a:t>PFS, progression-free survival.</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rgbClr val="EEF2F6"/>
                    </a:solidFill>
                  </a:tcPr>
                </a:tc>
                <a:tc hMerge="1">
                  <a:txBody>
                    <a:bodyPr/>
                    <a:lstStyle/>
                    <a:p>
                      <a:pPr algn="ctr"/>
                      <a:endParaRPr lang="en-US" dirty="0"/>
                    </a:p>
                  </a:txBody>
                  <a:tcPr anchor="ctr"/>
                </a:tc>
                <a:extLst>
                  <a:ext uri="{0D108BD9-81ED-4DB2-BD59-A6C34878D82A}">
                    <a16:rowId xmlns:a16="http://schemas.microsoft.com/office/drawing/2014/main" val="489326651"/>
                  </a:ext>
                </a:extLst>
              </a:tr>
            </a:tbl>
          </a:graphicData>
        </a:graphic>
      </p:graphicFrame>
      <p:sp>
        <p:nvSpPr>
          <p:cNvPr id="3" name="Content Placeholder 2">
            <a:extLst>
              <a:ext uri="{FF2B5EF4-FFF2-40B4-BE49-F238E27FC236}">
                <a16:creationId xmlns:a16="http://schemas.microsoft.com/office/drawing/2014/main" id="{A0CE5132-C124-E7D5-A4C6-D785BD9084F5}"/>
              </a:ext>
            </a:extLst>
          </p:cNvPr>
          <p:cNvSpPr>
            <a:spLocks noGrp="1"/>
          </p:cNvSpPr>
          <p:nvPr>
            <p:ph idx="1"/>
          </p:nvPr>
        </p:nvSpPr>
        <p:spPr>
          <a:xfrm>
            <a:off x="265971" y="1342497"/>
            <a:ext cx="7715152" cy="4427551"/>
          </a:xfrm>
        </p:spPr>
        <p:txBody>
          <a:bodyPr/>
          <a:lstStyle/>
          <a:p>
            <a:pPr lvl="0">
              <a:spcBef>
                <a:spcPts val="1200"/>
              </a:spcBef>
            </a:pPr>
            <a:r>
              <a:rPr lang="en-US" sz="2400" dirty="0">
                <a:solidFill>
                  <a:srgbClr val="333333"/>
                </a:solidFill>
              </a:rPr>
              <a:t>Responsive to treatment but remains incurable… despite indolent behavior</a:t>
            </a:r>
          </a:p>
          <a:p>
            <a:pPr lvl="0">
              <a:spcBef>
                <a:spcPts val="1200"/>
              </a:spcBef>
            </a:pPr>
            <a:r>
              <a:rPr lang="en-US" sz="2400" dirty="0">
                <a:solidFill>
                  <a:srgbClr val="333333"/>
                </a:solidFill>
              </a:rPr>
              <a:t>Majority of patients do achieve prolonged survival </a:t>
            </a:r>
          </a:p>
          <a:p>
            <a:pPr lvl="1">
              <a:spcBef>
                <a:spcPts val="1200"/>
              </a:spcBef>
            </a:pPr>
            <a:r>
              <a:rPr lang="en-US" sz="2000" dirty="0">
                <a:solidFill>
                  <a:srgbClr val="333333"/>
                </a:solidFill>
              </a:rPr>
              <a:t>Subset of patients develop treatment-resistant disease</a:t>
            </a:r>
          </a:p>
          <a:p>
            <a:pPr lvl="0">
              <a:spcBef>
                <a:spcPts val="1200"/>
              </a:spcBef>
            </a:pPr>
            <a:r>
              <a:rPr lang="en-US" sz="2400" dirty="0">
                <a:solidFill>
                  <a:srgbClr val="333333"/>
                </a:solidFill>
              </a:rPr>
              <a:t>Patient burden increased due to multiple lines of therapy required throughout life</a:t>
            </a:r>
          </a:p>
          <a:p>
            <a:pPr lvl="0">
              <a:spcBef>
                <a:spcPts val="1200"/>
              </a:spcBef>
            </a:pPr>
            <a:r>
              <a:rPr lang="en-US" sz="2400" dirty="0">
                <a:solidFill>
                  <a:srgbClr val="333333"/>
                </a:solidFill>
              </a:rPr>
              <a:t>Wide range of treatment options but individualization has been lacking</a:t>
            </a:r>
          </a:p>
          <a:p>
            <a:pPr lvl="0">
              <a:spcBef>
                <a:spcPts val="1200"/>
              </a:spcBef>
            </a:pPr>
            <a:r>
              <a:rPr lang="en-US" sz="2400" dirty="0">
                <a:solidFill>
                  <a:srgbClr val="333333"/>
                </a:solidFill>
              </a:rPr>
              <a:t>Goal of therapy</a:t>
            </a:r>
          </a:p>
          <a:p>
            <a:pPr lvl="1">
              <a:spcBef>
                <a:spcPts val="1200"/>
              </a:spcBef>
            </a:pPr>
            <a:r>
              <a:rPr lang="en-US" sz="2000" dirty="0">
                <a:solidFill>
                  <a:srgbClr val="333333"/>
                </a:solidFill>
              </a:rPr>
              <a:t>Control disease</a:t>
            </a:r>
          </a:p>
          <a:p>
            <a:pPr lvl="1">
              <a:spcBef>
                <a:spcPts val="1200"/>
              </a:spcBef>
            </a:pPr>
            <a:r>
              <a:rPr lang="en-US" sz="2000" dirty="0">
                <a:solidFill>
                  <a:srgbClr val="333333"/>
                </a:solidFill>
              </a:rPr>
              <a:t>Maintain quality of life</a:t>
            </a:r>
          </a:p>
        </p:txBody>
      </p:sp>
    </p:spTree>
    <p:extLst>
      <p:ext uri="{BB962C8B-B14F-4D97-AF65-F5344CB8AC3E}">
        <p14:creationId xmlns:p14="http://schemas.microsoft.com/office/powerpoint/2010/main" val="27609618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8B914-8F01-4F53-A384-47BF3F4E4856}"/>
              </a:ext>
            </a:extLst>
          </p:cNvPr>
          <p:cNvSpPr>
            <a:spLocks noGrp="1"/>
          </p:cNvSpPr>
          <p:nvPr>
            <p:ph type="title"/>
          </p:nvPr>
        </p:nvSpPr>
        <p:spPr/>
        <p:txBody>
          <a:bodyPr/>
          <a:lstStyle/>
          <a:p>
            <a:r>
              <a:rPr lang="en-US" dirty="0"/>
              <a:t>Key Takeaways</a:t>
            </a:r>
          </a:p>
        </p:txBody>
      </p:sp>
      <p:grpSp>
        <p:nvGrpSpPr>
          <p:cNvPr id="2" name="Group 1">
            <a:extLst>
              <a:ext uri="{FF2B5EF4-FFF2-40B4-BE49-F238E27FC236}">
                <a16:creationId xmlns:a16="http://schemas.microsoft.com/office/drawing/2014/main" id="{6C1DF785-1DA9-172F-DD1A-69CCC6C54DFB}"/>
              </a:ext>
            </a:extLst>
          </p:cNvPr>
          <p:cNvGrpSpPr/>
          <p:nvPr/>
        </p:nvGrpSpPr>
        <p:grpSpPr>
          <a:xfrm>
            <a:off x="675861" y="1448693"/>
            <a:ext cx="10840278" cy="1800457"/>
            <a:chOff x="254925" y="1448693"/>
            <a:chExt cx="10840278" cy="1800457"/>
          </a:xfrm>
        </p:grpSpPr>
        <p:sp>
          <p:nvSpPr>
            <p:cNvPr id="6" name="Freeform: Shape 5">
              <a:extLst>
                <a:ext uri="{FF2B5EF4-FFF2-40B4-BE49-F238E27FC236}">
                  <a16:creationId xmlns:a16="http://schemas.microsoft.com/office/drawing/2014/main" id="{EEA893CE-18A5-1D7C-C6A4-F6740760A107}"/>
                </a:ext>
              </a:extLst>
            </p:cNvPr>
            <p:cNvSpPr/>
            <p:nvPr/>
          </p:nvSpPr>
          <p:spPr>
            <a:xfrm>
              <a:off x="254925" y="1448693"/>
              <a:ext cx="10840278" cy="1800457"/>
            </a:xfrm>
            <a:custGeom>
              <a:avLst/>
              <a:gdLst>
                <a:gd name="connsiteX0" fmla="*/ 736321 w 10840278"/>
                <a:gd name="connsiteY0" fmla="*/ 333698 h 1800457"/>
                <a:gd name="connsiteX1" fmla="*/ 636171 w 10840278"/>
                <a:gd name="connsiteY1" fmla="*/ 800079 h 1800457"/>
                <a:gd name="connsiteX2" fmla="*/ 169790 w 10840278"/>
                <a:gd name="connsiteY2" fmla="*/ 900229 h 1800457"/>
                <a:gd name="connsiteX3" fmla="*/ 636171 w 10840278"/>
                <a:gd name="connsiteY3" fmla="*/ 1000378 h 1800457"/>
                <a:gd name="connsiteX4" fmla="*/ 736321 w 10840278"/>
                <a:gd name="connsiteY4" fmla="*/ 1466759 h 1800457"/>
                <a:gd name="connsiteX5" fmla="*/ 836470 w 10840278"/>
                <a:gd name="connsiteY5" fmla="*/ 1000378 h 1800457"/>
                <a:gd name="connsiteX6" fmla="*/ 1302851 w 10840278"/>
                <a:gd name="connsiteY6" fmla="*/ 900229 h 1800457"/>
                <a:gd name="connsiteX7" fmla="*/ 836470 w 10840278"/>
                <a:gd name="connsiteY7" fmla="*/ 800079 h 1800457"/>
                <a:gd name="connsiteX8" fmla="*/ 0 w 10840278"/>
                <a:gd name="connsiteY8" fmla="*/ 0 h 1800457"/>
                <a:gd name="connsiteX9" fmla="*/ 10840278 w 10840278"/>
                <a:gd name="connsiteY9" fmla="*/ 0 h 1800457"/>
                <a:gd name="connsiteX10" fmla="*/ 10840278 w 10840278"/>
                <a:gd name="connsiteY10" fmla="*/ 1800457 h 1800457"/>
                <a:gd name="connsiteX11" fmla="*/ 0 w 10840278"/>
                <a:gd name="connsiteY11" fmla="*/ 1800457 h 18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0278" h="1800457">
                  <a:moveTo>
                    <a:pt x="736321" y="333698"/>
                  </a:moveTo>
                  <a:lnTo>
                    <a:pt x="636171" y="800079"/>
                  </a:lnTo>
                  <a:lnTo>
                    <a:pt x="169790" y="900229"/>
                  </a:lnTo>
                  <a:lnTo>
                    <a:pt x="636171" y="1000378"/>
                  </a:lnTo>
                  <a:lnTo>
                    <a:pt x="736321" y="1466759"/>
                  </a:lnTo>
                  <a:lnTo>
                    <a:pt x="836470" y="1000378"/>
                  </a:lnTo>
                  <a:lnTo>
                    <a:pt x="1302851" y="900229"/>
                  </a:lnTo>
                  <a:lnTo>
                    <a:pt x="836470" y="800079"/>
                  </a:lnTo>
                  <a:close/>
                  <a:moveTo>
                    <a:pt x="0" y="0"/>
                  </a:moveTo>
                  <a:lnTo>
                    <a:pt x="10840278" y="0"/>
                  </a:lnTo>
                  <a:lnTo>
                    <a:pt x="10840278" y="1800457"/>
                  </a:lnTo>
                  <a:lnTo>
                    <a:pt x="0" y="1800457"/>
                  </a:ln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554480" rIns="228600" rtlCol="0" anchor="ctr">
              <a:noAutofit/>
            </a:bodyPr>
            <a:lstStyle/>
            <a:p>
              <a:pPr>
                <a:spcBef>
                  <a:spcPts val="1200"/>
                </a:spcBef>
              </a:pPr>
              <a:r>
                <a:rPr lang="en-US" sz="2400" dirty="0">
                  <a:solidFill>
                    <a:srgbClr val="333333"/>
                  </a:solidFill>
                </a:rPr>
                <a:t>Patients typically respond well to initial therapy for follicular lymphoma, however, majority of patients with advanced disease are not able to be cured leading to multiple lines of therapy and increased disease burden</a:t>
              </a:r>
            </a:p>
          </p:txBody>
        </p:sp>
        <p:cxnSp>
          <p:nvCxnSpPr>
            <p:cNvPr id="14" name="Straight Connector 13">
              <a:extLst>
                <a:ext uri="{FF2B5EF4-FFF2-40B4-BE49-F238E27FC236}">
                  <a16:creationId xmlns:a16="http://schemas.microsoft.com/office/drawing/2014/main" id="{0DA208C2-CD14-5347-6201-375769711FD6}"/>
                </a:ext>
              </a:extLst>
            </p:cNvPr>
            <p:cNvCxnSpPr>
              <a:cxnSpLocks/>
            </p:cNvCxnSpPr>
            <p:nvPr/>
          </p:nvCxnSpPr>
          <p:spPr>
            <a:xfrm>
              <a:off x="1677225" y="1560950"/>
              <a:ext cx="0" cy="1575943"/>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799604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EC5FD-DCA4-C4DC-23A4-E1B98BB498DF}"/>
              </a:ext>
            </a:extLst>
          </p:cNvPr>
          <p:cNvSpPr>
            <a:spLocks noGrp="1"/>
          </p:cNvSpPr>
          <p:nvPr>
            <p:ph type="ctrTitle"/>
          </p:nvPr>
        </p:nvSpPr>
        <p:spPr>
          <a:xfrm>
            <a:off x="609600" y="1103481"/>
            <a:ext cx="10972800" cy="2387600"/>
          </a:xfrm>
        </p:spPr>
        <p:txBody>
          <a:bodyPr/>
          <a:lstStyle/>
          <a:p>
            <a:r>
              <a:rPr lang="en-US" b="1" dirty="0"/>
              <a:t>Current Treatment Landscape</a:t>
            </a:r>
          </a:p>
        </p:txBody>
      </p:sp>
      <p:sp>
        <p:nvSpPr>
          <p:cNvPr id="4" name="Subtitle 3">
            <a:extLst>
              <a:ext uri="{FF2B5EF4-FFF2-40B4-BE49-F238E27FC236}">
                <a16:creationId xmlns:a16="http://schemas.microsoft.com/office/drawing/2014/main" id="{C7B038D2-6BB5-FD51-EAB8-07A288811BA8}"/>
              </a:ext>
            </a:extLst>
          </p:cNvPr>
          <p:cNvSpPr>
            <a:spLocks noGrp="1"/>
          </p:cNvSpPr>
          <p:nvPr>
            <p:ph type="subTitle" idx="1"/>
          </p:nvPr>
        </p:nvSpPr>
        <p:spPr>
          <a:xfrm>
            <a:off x="609600" y="3509963"/>
            <a:ext cx="10972800" cy="2244724"/>
          </a:xfrm>
        </p:spPr>
        <p:txBody>
          <a:bodyPr/>
          <a:lstStyle/>
          <a:p>
            <a:pPr>
              <a:tabLst>
                <a:tab pos="365760" algn="l"/>
              </a:tabLst>
            </a:pPr>
            <a:r>
              <a:rPr lang="en-US" dirty="0">
                <a:solidFill>
                  <a:schemeClr val="tx1">
                    <a:lumMod val="40000"/>
                    <a:lumOff val="60000"/>
                  </a:schemeClr>
                </a:solidFill>
                <a:sym typeface="Wingdings 3" panose="05040102010807070707" pitchFamily="18" charset="2"/>
              </a:rPr>
              <a:t></a:t>
            </a:r>
            <a:r>
              <a:rPr lang="en-US" dirty="0">
                <a:solidFill>
                  <a:schemeClr val="tx1">
                    <a:lumMod val="60000"/>
                    <a:lumOff val="40000"/>
                  </a:schemeClr>
                </a:solidFill>
              </a:rPr>
              <a:t>	</a:t>
            </a:r>
          </a:p>
          <a:p>
            <a:pPr marL="457200" indent="-457200">
              <a:buFont typeface="Wingdings 3" panose="05040102010807070707" pitchFamily="18" charset="2"/>
              <a:buChar char="ê"/>
              <a:tabLst>
                <a:tab pos="365760" algn="l"/>
              </a:tabLst>
            </a:pPr>
            <a:r>
              <a:rPr lang="en-US" dirty="0">
                <a:solidFill>
                  <a:srgbClr val="8A86B0"/>
                </a:solidFill>
              </a:rPr>
              <a:t>Module 2</a:t>
            </a:r>
          </a:p>
          <a:p>
            <a:pPr>
              <a:tabLst>
                <a:tab pos="365760" algn="l"/>
              </a:tabLst>
            </a:pPr>
            <a:r>
              <a:rPr lang="en-US" dirty="0">
                <a:solidFill>
                  <a:schemeClr val="tx1">
                    <a:lumMod val="60000"/>
                    <a:lumOff val="40000"/>
                  </a:schemeClr>
                </a:solidFill>
                <a:sym typeface="Wingdings 3" panose="05040102010807070707" pitchFamily="18" charset="2"/>
              </a:rPr>
              <a:t></a:t>
            </a:r>
            <a:endParaRPr lang="en-US" dirty="0">
              <a:solidFill>
                <a:schemeClr val="tx1">
                  <a:lumMod val="60000"/>
                  <a:lumOff val="40000"/>
                </a:schemeClr>
              </a:solidFill>
            </a:endParaRPr>
          </a:p>
          <a:p>
            <a:pPr>
              <a:tabLst>
                <a:tab pos="365760" algn="l"/>
              </a:tabLst>
            </a:pPr>
            <a:r>
              <a:rPr lang="en-US" dirty="0">
                <a:solidFill>
                  <a:schemeClr val="tx1">
                    <a:lumMod val="60000"/>
                    <a:lumOff val="40000"/>
                  </a:schemeClr>
                </a:solidFill>
                <a:sym typeface="Wingdings 3" panose="05040102010807070707" pitchFamily="18" charset="2"/>
              </a:rPr>
              <a:t></a:t>
            </a:r>
            <a:endParaRPr lang="en-US" dirty="0">
              <a:solidFill>
                <a:schemeClr val="tx1">
                  <a:lumMod val="60000"/>
                  <a:lumOff val="40000"/>
                </a:schemeClr>
              </a:solidFill>
            </a:endParaRPr>
          </a:p>
          <a:p>
            <a:pPr>
              <a:tabLst>
                <a:tab pos="365760" algn="l"/>
              </a:tabLst>
            </a:pPr>
            <a:endParaRPr lang="en-US" dirty="0">
              <a:solidFill>
                <a:schemeClr val="tx1">
                  <a:lumMod val="60000"/>
                  <a:lumOff val="40000"/>
                </a:schemeClr>
              </a:solidFill>
            </a:endParaRPr>
          </a:p>
        </p:txBody>
      </p:sp>
    </p:spTree>
    <p:extLst>
      <p:ext uri="{BB962C8B-B14F-4D97-AF65-F5344CB8AC3E}">
        <p14:creationId xmlns:p14="http://schemas.microsoft.com/office/powerpoint/2010/main" val="133595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81280-F648-1342-32B4-24BB10569279}"/>
              </a:ext>
            </a:extLst>
          </p:cNvPr>
          <p:cNvSpPr>
            <a:spLocks noGrp="1"/>
          </p:cNvSpPr>
          <p:nvPr>
            <p:ph type="title"/>
          </p:nvPr>
        </p:nvSpPr>
        <p:spPr>
          <a:xfrm>
            <a:off x="265970" y="174882"/>
            <a:ext cx="11682153" cy="1143000"/>
          </a:xfrm>
        </p:spPr>
        <p:txBody>
          <a:bodyPr/>
          <a:lstStyle/>
          <a:p>
            <a:r>
              <a:rPr lang="en-US" dirty="0"/>
              <a:t>Treatment Paradigm for Follicular Lymphoma </a:t>
            </a:r>
          </a:p>
        </p:txBody>
      </p:sp>
      <p:sp>
        <p:nvSpPr>
          <p:cNvPr id="4" name="Text Placeholder 3">
            <a:extLst>
              <a:ext uri="{FF2B5EF4-FFF2-40B4-BE49-F238E27FC236}">
                <a16:creationId xmlns:a16="http://schemas.microsoft.com/office/drawing/2014/main" id="{AE14F9E5-C329-5A83-3A72-9B1D3714534A}"/>
              </a:ext>
            </a:extLst>
          </p:cNvPr>
          <p:cNvSpPr>
            <a:spLocks noGrp="1"/>
          </p:cNvSpPr>
          <p:nvPr>
            <p:ph type="body" sz="quarter" idx="10"/>
          </p:nvPr>
        </p:nvSpPr>
        <p:spPr>
          <a:xfrm>
            <a:off x="4632923" y="6228271"/>
            <a:ext cx="7315200" cy="573663"/>
          </a:xfrm>
        </p:spPr>
        <p:txBody>
          <a:bodyPr/>
          <a:lstStyle/>
          <a:p>
            <a:r>
              <a:rPr lang="en-US" altLang="en-US" dirty="0"/>
              <a:t>National Comprehensive Cancer Network. B-Cell Lymphomas. v.5.2023. Accessed Sept 8, 2023. https://www.nccn.org/professionals/physician_gls/pdf/b-cell.pdf </a:t>
            </a:r>
            <a:endParaRPr lang="en-US" dirty="0"/>
          </a:p>
        </p:txBody>
      </p:sp>
      <p:sp>
        <p:nvSpPr>
          <p:cNvPr id="5" name="Text Placeholder 4">
            <a:extLst>
              <a:ext uri="{FF2B5EF4-FFF2-40B4-BE49-F238E27FC236}">
                <a16:creationId xmlns:a16="http://schemas.microsoft.com/office/drawing/2014/main" id="{13F42567-B330-2AEC-3272-18AE1CBBD2AC}"/>
              </a:ext>
            </a:extLst>
          </p:cNvPr>
          <p:cNvSpPr>
            <a:spLocks noGrp="1"/>
          </p:cNvSpPr>
          <p:nvPr>
            <p:ph type="body" sz="quarter" idx="11"/>
          </p:nvPr>
        </p:nvSpPr>
        <p:spPr>
          <a:xfrm>
            <a:off x="266008" y="5770049"/>
            <a:ext cx="11682077" cy="346075"/>
          </a:xfrm>
        </p:spPr>
        <p:txBody>
          <a:bodyPr/>
          <a:lstStyle/>
          <a:p>
            <a:r>
              <a:rPr lang="en-US" dirty="0"/>
              <a:t>XRT, radiation therapy.</a:t>
            </a:r>
          </a:p>
        </p:txBody>
      </p:sp>
      <p:sp>
        <p:nvSpPr>
          <p:cNvPr id="37" name="Rectangle 4">
            <a:extLst>
              <a:ext uri="{FF2B5EF4-FFF2-40B4-BE49-F238E27FC236}">
                <a16:creationId xmlns:a16="http://schemas.microsoft.com/office/drawing/2014/main" id="{EBE5D4D4-271F-24BE-590A-695A0BFF2948}"/>
              </a:ext>
            </a:extLst>
          </p:cNvPr>
          <p:cNvSpPr>
            <a:spLocks/>
          </p:cNvSpPr>
          <p:nvPr/>
        </p:nvSpPr>
        <p:spPr bwMode="auto">
          <a:xfrm>
            <a:off x="4610100" y="1583201"/>
            <a:ext cx="2971800" cy="914400"/>
          </a:xfrm>
          <a:prstGeom prst="rect">
            <a:avLst/>
          </a:prstGeom>
          <a:solidFill>
            <a:schemeClr val="accent1">
              <a:lumMod val="50000"/>
            </a:schemeClr>
          </a:solidFill>
          <a:ln w="12700">
            <a:noFill/>
            <a:miter lim="800000"/>
            <a:headEnd/>
            <a:tailEnd/>
          </a:ln>
        </p:spPr>
        <p:txBody>
          <a:bodyPr wrap="none" lIns="0" tIns="0" rIns="40639" bIns="0" anchor="ctr">
            <a:spAutoFit/>
          </a:bodyPr>
          <a:lstStyle/>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Staging evaluation</a:t>
            </a:r>
          </a:p>
        </p:txBody>
      </p:sp>
      <p:sp>
        <p:nvSpPr>
          <p:cNvPr id="39" name="Rectangle 6">
            <a:extLst>
              <a:ext uri="{FF2B5EF4-FFF2-40B4-BE49-F238E27FC236}">
                <a16:creationId xmlns:a16="http://schemas.microsoft.com/office/drawing/2014/main" id="{08469454-3B65-DAA5-803A-5D35F058B47B}"/>
              </a:ext>
            </a:extLst>
          </p:cNvPr>
          <p:cNvSpPr>
            <a:spLocks/>
          </p:cNvSpPr>
          <p:nvPr/>
        </p:nvSpPr>
        <p:spPr bwMode="auto">
          <a:xfrm>
            <a:off x="1634808" y="3161405"/>
            <a:ext cx="2514600" cy="914400"/>
          </a:xfrm>
          <a:prstGeom prst="rect">
            <a:avLst/>
          </a:prstGeom>
          <a:solidFill>
            <a:schemeClr val="accent1">
              <a:lumMod val="75000"/>
            </a:schemeClr>
          </a:solidFill>
          <a:ln w="12700">
            <a:noFill/>
            <a:miter lim="800000"/>
            <a:headEnd/>
            <a:tailEnd/>
          </a:ln>
        </p:spPr>
        <p:txBody>
          <a:bodyPr wrap="none" lIns="0" tIns="0" rIns="40639" bIns="0" anchor="ctr">
            <a:spAutoFit/>
          </a:bodyPr>
          <a:lstStyle/>
          <a:p>
            <a:pPr marL="39688" algn="ctr" defTabSz="914400" fontAlgn="base">
              <a:spcBef>
                <a:spcPct val="0"/>
              </a:spcBef>
              <a:spcAft>
                <a:spcPct val="0"/>
              </a:spcAft>
            </a:pPr>
            <a:r>
              <a:rPr lang="en-US" b="1" kern="0" dirty="0">
                <a:solidFill>
                  <a:srgbClr val="FFFFFF"/>
                </a:solidFill>
                <a:ea typeface="ＭＳ Ｐゴシック" pitchFamily="34" charset="-128"/>
                <a:cs typeface="Arial"/>
                <a:sym typeface="Arial Bold"/>
              </a:rPr>
              <a:t>Localized</a:t>
            </a:r>
            <a:endParaRPr lang="en-US" b="1" kern="0" dirty="0">
              <a:solidFill>
                <a:srgbClr val="FFFFFF"/>
              </a:solidFill>
              <a:ea typeface="ＭＳ Ｐゴシック" pitchFamily="34" charset="-128"/>
              <a:cs typeface="Arial"/>
              <a:sym typeface="Times New Roman" pitchFamily="18" charset="0"/>
            </a:endParaRPr>
          </a:p>
        </p:txBody>
      </p:sp>
      <p:sp>
        <p:nvSpPr>
          <p:cNvPr id="43" name="Rectangle 10">
            <a:extLst>
              <a:ext uri="{FF2B5EF4-FFF2-40B4-BE49-F238E27FC236}">
                <a16:creationId xmlns:a16="http://schemas.microsoft.com/office/drawing/2014/main" id="{F924BB54-CFE1-1942-D858-5D8579D9FE84}"/>
              </a:ext>
            </a:extLst>
          </p:cNvPr>
          <p:cNvSpPr>
            <a:spLocks/>
          </p:cNvSpPr>
          <p:nvPr/>
        </p:nvSpPr>
        <p:spPr bwMode="auto">
          <a:xfrm>
            <a:off x="4838700" y="3161073"/>
            <a:ext cx="2514600" cy="915064"/>
          </a:xfrm>
          <a:prstGeom prst="rect">
            <a:avLst/>
          </a:prstGeom>
          <a:solidFill>
            <a:schemeClr val="accent1">
              <a:lumMod val="75000"/>
            </a:schemeClr>
          </a:solidFill>
          <a:ln w="12700">
            <a:noFill/>
            <a:miter lim="800000"/>
            <a:headEnd/>
            <a:tailEnd/>
          </a:ln>
        </p:spPr>
        <p:txBody>
          <a:bodyPr wrap="none" lIns="0" tIns="0" rIns="40639" bIns="0" anchor="ctr">
            <a:spAutoFit/>
          </a:bodyPr>
          <a:lstStyle/>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FFFF"/>
                </a:solidFill>
                <a:effectLst/>
                <a:uLnTx/>
                <a:uFillTx/>
                <a:ea typeface="ＭＳ Ｐゴシック" pitchFamily="34" charset="-128"/>
                <a:cs typeface="Arial"/>
                <a:sym typeface="Arial Bold"/>
              </a:rPr>
              <a:t>Advanced stage;</a:t>
            </a:r>
          </a:p>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FFFF"/>
                </a:solidFill>
                <a:effectLst/>
                <a:uLnTx/>
                <a:uFillTx/>
                <a:ea typeface="ＭＳ Ｐゴシック" pitchFamily="34" charset="-128"/>
                <a:cs typeface="Arial"/>
                <a:sym typeface="Arial Bold"/>
              </a:rPr>
              <a:t>Low tumor burden</a:t>
            </a:r>
          </a:p>
        </p:txBody>
      </p:sp>
      <p:sp>
        <p:nvSpPr>
          <p:cNvPr id="46" name="Rectangle 13">
            <a:extLst>
              <a:ext uri="{FF2B5EF4-FFF2-40B4-BE49-F238E27FC236}">
                <a16:creationId xmlns:a16="http://schemas.microsoft.com/office/drawing/2014/main" id="{A5CBE281-84F6-6421-09CA-108AA16E5E10}"/>
              </a:ext>
            </a:extLst>
          </p:cNvPr>
          <p:cNvSpPr>
            <a:spLocks/>
          </p:cNvSpPr>
          <p:nvPr/>
        </p:nvSpPr>
        <p:spPr bwMode="auto">
          <a:xfrm>
            <a:off x="8042592" y="3161405"/>
            <a:ext cx="2514600" cy="914400"/>
          </a:xfrm>
          <a:prstGeom prst="rect">
            <a:avLst/>
          </a:prstGeom>
          <a:solidFill>
            <a:schemeClr val="accent1">
              <a:lumMod val="75000"/>
            </a:schemeClr>
          </a:solidFill>
          <a:ln w="12700">
            <a:noFill/>
            <a:miter lim="800000"/>
            <a:headEnd/>
            <a:tailEnd/>
          </a:ln>
        </p:spPr>
        <p:txBody>
          <a:bodyPr wrap="none" lIns="0" tIns="0" rIns="40639" bIns="0" anchor="ctr">
            <a:spAutoFit/>
          </a:bodyPr>
          <a:lstStyle/>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FFFF"/>
                </a:solidFill>
                <a:effectLst/>
                <a:uLnTx/>
                <a:uFillTx/>
                <a:ea typeface="ＭＳ Ｐゴシック" pitchFamily="34" charset="-128"/>
                <a:cs typeface="Arial"/>
                <a:sym typeface="Arial Bold"/>
              </a:rPr>
              <a:t>Advanced stage;</a:t>
            </a:r>
          </a:p>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FFFF"/>
                </a:solidFill>
                <a:effectLst/>
                <a:uLnTx/>
                <a:uFillTx/>
                <a:ea typeface="ＭＳ Ｐゴシック" pitchFamily="34" charset="-128"/>
                <a:cs typeface="Arial"/>
                <a:sym typeface="Arial Bold"/>
              </a:rPr>
              <a:t>High tumor burden</a:t>
            </a:r>
          </a:p>
        </p:txBody>
      </p:sp>
      <p:sp>
        <p:nvSpPr>
          <p:cNvPr id="6" name="Rectangle 6">
            <a:extLst>
              <a:ext uri="{FF2B5EF4-FFF2-40B4-BE49-F238E27FC236}">
                <a16:creationId xmlns:a16="http://schemas.microsoft.com/office/drawing/2014/main" id="{A76E8888-289B-4F31-F9C3-807342752A24}"/>
              </a:ext>
            </a:extLst>
          </p:cNvPr>
          <p:cNvSpPr>
            <a:spLocks/>
          </p:cNvSpPr>
          <p:nvPr/>
        </p:nvSpPr>
        <p:spPr bwMode="auto">
          <a:xfrm>
            <a:off x="1520508" y="4682241"/>
            <a:ext cx="2743200" cy="914400"/>
          </a:xfrm>
          <a:prstGeom prst="rect">
            <a:avLst/>
          </a:prstGeom>
          <a:solidFill>
            <a:schemeClr val="accent1">
              <a:lumMod val="60000"/>
              <a:lumOff val="40000"/>
            </a:schemeClr>
          </a:solidFill>
          <a:ln w="19050">
            <a:noFill/>
            <a:miter lim="800000"/>
            <a:headEnd/>
            <a:tailEnd/>
          </a:ln>
        </p:spPr>
        <p:txBody>
          <a:bodyPr lIns="0" tIns="0" rIns="0" bIns="0" anchor="ctr"/>
          <a:lstStyle/>
          <a:p>
            <a:pPr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Locoregional XRT</a:t>
            </a:r>
          </a:p>
          <a:p>
            <a:pPr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*observation in selected cases</a:t>
            </a:r>
            <a:endParaRPr kumimoji="0" lang="en-US" sz="2000" b="0" i="0" u="none" strike="noStrike" kern="0" cap="none" spc="0" normalizeH="0" baseline="0" noProof="0" dirty="0">
              <a:ln>
                <a:noFill/>
              </a:ln>
              <a:solidFill>
                <a:srgbClr val="FFFFFF"/>
              </a:solidFill>
              <a:effectLst/>
              <a:uLnTx/>
              <a:uFillTx/>
              <a:latin typeface="Times New Roman" pitchFamily="18" charset="0"/>
              <a:ea typeface="ＭＳ Ｐゴシック" pitchFamily="34" charset="-128"/>
              <a:cs typeface="Arial"/>
              <a:sym typeface="Times New Roman" pitchFamily="18" charset="0"/>
            </a:endParaRPr>
          </a:p>
        </p:txBody>
      </p:sp>
      <p:sp>
        <p:nvSpPr>
          <p:cNvPr id="7" name="Rectangle 6">
            <a:extLst>
              <a:ext uri="{FF2B5EF4-FFF2-40B4-BE49-F238E27FC236}">
                <a16:creationId xmlns:a16="http://schemas.microsoft.com/office/drawing/2014/main" id="{114C13CE-B0D6-04C7-1686-508AF513E096}"/>
              </a:ext>
            </a:extLst>
          </p:cNvPr>
          <p:cNvSpPr>
            <a:spLocks/>
          </p:cNvSpPr>
          <p:nvPr/>
        </p:nvSpPr>
        <p:spPr bwMode="auto">
          <a:xfrm>
            <a:off x="4724400" y="4682241"/>
            <a:ext cx="2743200" cy="914400"/>
          </a:xfrm>
          <a:prstGeom prst="rect">
            <a:avLst/>
          </a:prstGeom>
          <a:solidFill>
            <a:schemeClr val="accent1">
              <a:lumMod val="60000"/>
              <a:lumOff val="40000"/>
            </a:schemeClr>
          </a:solidFill>
          <a:ln w="19050">
            <a:noFill/>
            <a:miter lim="800000"/>
            <a:headEnd/>
            <a:tailEnd/>
          </a:ln>
        </p:spPr>
        <p:txBody>
          <a:bodyPr lIns="0" tIns="0" rIns="0" bIns="0" anchor="ctr"/>
          <a:lstStyle/>
          <a:p>
            <a:pPr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Observation</a:t>
            </a:r>
          </a:p>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a:t>
            </a:r>
            <a:r>
              <a:rPr kumimoji="0" lang="en-US" sz="14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rituximab if symptomatic</a:t>
            </a:r>
          </a:p>
        </p:txBody>
      </p:sp>
      <p:sp>
        <p:nvSpPr>
          <p:cNvPr id="10" name="Rectangle 6">
            <a:extLst>
              <a:ext uri="{FF2B5EF4-FFF2-40B4-BE49-F238E27FC236}">
                <a16:creationId xmlns:a16="http://schemas.microsoft.com/office/drawing/2014/main" id="{710905C7-B1AF-2464-B024-B0CBBCA14BFF}"/>
              </a:ext>
            </a:extLst>
          </p:cNvPr>
          <p:cNvSpPr>
            <a:spLocks/>
          </p:cNvSpPr>
          <p:nvPr/>
        </p:nvSpPr>
        <p:spPr bwMode="auto">
          <a:xfrm>
            <a:off x="7928292" y="4682241"/>
            <a:ext cx="2743200" cy="914400"/>
          </a:xfrm>
          <a:prstGeom prst="rect">
            <a:avLst/>
          </a:prstGeom>
          <a:solidFill>
            <a:schemeClr val="accent1">
              <a:lumMod val="60000"/>
              <a:lumOff val="40000"/>
            </a:schemeClr>
          </a:solidFill>
          <a:ln w="19050">
            <a:noFill/>
            <a:miter lim="800000"/>
            <a:headEnd/>
            <a:tailEnd/>
          </a:ln>
        </p:spPr>
        <p:txBody>
          <a:bodyPr lIns="0" tIns="0" rIns="0" bIns="0" anchor="ctr"/>
          <a:lstStyle/>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Systemic therapy or </a:t>
            </a:r>
          </a:p>
          <a:p>
            <a:pPr marL="39688"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ea typeface="ＭＳ Ｐゴシック" pitchFamily="34" charset="-128"/>
                <a:cs typeface="Arial"/>
                <a:sym typeface="Arial Bold"/>
              </a:rPr>
              <a:t>local palliative XRT</a:t>
            </a:r>
          </a:p>
        </p:txBody>
      </p:sp>
      <p:cxnSp>
        <p:nvCxnSpPr>
          <p:cNvPr id="13" name="Connector: Elbow 12">
            <a:extLst>
              <a:ext uri="{FF2B5EF4-FFF2-40B4-BE49-F238E27FC236}">
                <a16:creationId xmlns:a16="http://schemas.microsoft.com/office/drawing/2014/main" id="{358D8E6A-1299-42A2-E0E8-BCAB845852AB}"/>
              </a:ext>
            </a:extLst>
          </p:cNvPr>
          <p:cNvCxnSpPr>
            <a:cxnSpLocks/>
            <a:stCxn id="37" idx="2"/>
            <a:endCxn id="39" idx="0"/>
          </p:cNvCxnSpPr>
          <p:nvPr/>
        </p:nvCxnSpPr>
        <p:spPr>
          <a:xfrm rot="5400000">
            <a:off x="4162152" y="1227557"/>
            <a:ext cx="663804" cy="3203892"/>
          </a:xfrm>
          <a:prstGeom prst="bentConnector3">
            <a:avLst>
              <a:gd name="adj1" fmla="val 50000"/>
            </a:avLst>
          </a:prstGeom>
          <a:ln>
            <a:solidFill>
              <a:schemeClr val="accent1">
                <a:lumMod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3AFB5416-8F44-AF0E-E374-B08AE7D01427}"/>
              </a:ext>
            </a:extLst>
          </p:cNvPr>
          <p:cNvCxnSpPr>
            <a:cxnSpLocks/>
            <a:stCxn id="37" idx="2"/>
            <a:endCxn id="46" idx="0"/>
          </p:cNvCxnSpPr>
          <p:nvPr/>
        </p:nvCxnSpPr>
        <p:spPr>
          <a:xfrm rot="16200000" flipH="1">
            <a:off x="7366044" y="1227557"/>
            <a:ext cx="663804" cy="3203892"/>
          </a:xfrm>
          <a:prstGeom prst="bentConnector3">
            <a:avLst>
              <a:gd name="adj1" fmla="val 50000"/>
            </a:avLst>
          </a:prstGeom>
          <a:ln>
            <a:solidFill>
              <a:schemeClr val="accent1">
                <a:lumMod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BDC6ED1-2DA8-CEAE-83ED-5CE69A711850}"/>
              </a:ext>
            </a:extLst>
          </p:cNvPr>
          <p:cNvCxnSpPr>
            <a:cxnSpLocks/>
            <a:endCxn id="43" idx="0"/>
          </p:cNvCxnSpPr>
          <p:nvPr/>
        </p:nvCxnSpPr>
        <p:spPr>
          <a:xfrm>
            <a:off x="6096000" y="2553097"/>
            <a:ext cx="0" cy="607976"/>
          </a:xfrm>
          <a:prstGeom prst="straightConnector1">
            <a:avLst/>
          </a:prstGeom>
          <a:ln>
            <a:solidFill>
              <a:schemeClr val="accent1">
                <a:lumMod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6062448-5957-4499-9E6B-F055910910F1}"/>
              </a:ext>
            </a:extLst>
          </p:cNvPr>
          <p:cNvCxnSpPr>
            <a:cxnSpLocks/>
            <a:stCxn id="39" idx="2"/>
            <a:endCxn id="6" idx="0"/>
          </p:cNvCxnSpPr>
          <p:nvPr/>
        </p:nvCxnSpPr>
        <p:spPr>
          <a:xfrm>
            <a:off x="2892108" y="4075805"/>
            <a:ext cx="0" cy="606436"/>
          </a:xfrm>
          <a:prstGeom prst="straightConnector1">
            <a:avLst/>
          </a:prstGeom>
          <a:ln>
            <a:solidFill>
              <a:schemeClr val="accent1">
                <a:lumMod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616012A-7A0B-C9A5-FE54-0D4CC8A81A76}"/>
              </a:ext>
            </a:extLst>
          </p:cNvPr>
          <p:cNvCxnSpPr>
            <a:stCxn id="43" idx="2"/>
            <a:endCxn id="7" idx="0"/>
          </p:cNvCxnSpPr>
          <p:nvPr/>
        </p:nvCxnSpPr>
        <p:spPr>
          <a:xfrm>
            <a:off x="6096000" y="4076137"/>
            <a:ext cx="0" cy="606104"/>
          </a:xfrm>
          <a:prstGeom prst="straightConnector1">
            <a:avLst/>
          </a:prstGeom>
          <a:ln>
            <a:solidFill>
              <a:schemeClr val="accent1">
                <a:lumMod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7BE4159-A027-97B3-35FE-F7D0F7944D06}"/>
              </a:ext>
            </a:extLst>
          </p:cNvPr>
          <p:cNvCxnSpPr>
            <a:stCxn id="46" idx="2"/>
            <a:endCxn id="10" idx="0"/>
          </p:cNvCxnSpPr>
          <p:nvPr/>
        </p:nvCxnSpPr>
        <p:spPr>
          <a:xfrm>
            <a:off x="9299892" y="4075805"/>
            <a:ext cx="0" cy="606436"/>
          </a:xfrm>
          <a:prstGeom prst="straightConnector1">
            <a:avLst/>
          </a:prstGeom>
          <a:ln>
            <a:solidFill>
              <a:schemeClr val="accent1">
                <a:lumMod val="5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09195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771A-7267-40C7-017A-A11A26C029C5}"/>
              </a:ext>
            </a:extLst>
          </p:cNvPr>
          <p:cNvSpPr>
            <a:spLocks noGrp="1"/>
          </p:cNvSpPr>
          <p:nvPr>
            <p:ph type="title"/>
          </p:nvPr>
        </p:nvSpPr>
        <p:spPr>
          <a:xfrm>
            <a:off x="265970" y="174882"/>
            <a:ext cx="11682153" cy="1143000"/>
          </a:xfrm>
        </p:spPr>
        <p:txBody>
          <a:bodyPr/>
          <a:lstStyle/>
          <a:p>
            <a:r>
              <a:rPr lang="en-US" dirty="0"/>
              <a:t>Therapeutic Considerations in Frontline</a:t>
            </a:r>
            <a:br>
              <a:rPr lang="en-US" dirty="0"/>
            </a:br>
            <a:r>
              <a:rPr lang="en-US" dirty="0"/>
              <a:t>Follicular Lymphoma</a:t>
            </a:r>
          </a:p>
        </p:txBody>
      </p:sp>
      <p:sp>
        <p:nvSpPr>
          <p:cNvPr id="23" name="Text Placeholder 3">
            <a:extLst>
              <a:ext uri="{FF2B5EF4-FFF2-40B4-BE49-F238E27FC236}">
                <a16:creationId xmlns:a16="http://schemas.microsoft.com/office/drawing/2014/main" id="{07A6BE82-0370-7002-8081-0F41A80D8D69}"/>
              </a:ext>
            </a:extLst>
          </p:cNvPr>
          <p:cNvSpPr>
            <a:spLocks noGrp="1"/>
          </p:cNvSpPr>
          <p:nvPr>
            <p:ph type="body" sz="quarter" idx="10"/>
          </p:nvPr>
        </p:nvSpPr>
        <p:spPr>
          <a:xfrm>
            <a:off x="4632923" y="6228271"/>
            <a:ext cx="7315200" cy="573663"/>
          </a:xfrm>
        </p:spPr>
        <p:txBody>
          <a:bodyPr/>
          <a:lstStyle/>
          <a:p>
            <a:r>
              <a:rPr lang="en-US" altLang="en-US" dirty="0"/>
              <a:t>National Comprehensive Cancer Network. B-Cell Lymphomas. v.5.2023. Accessed Sept 8, 2023. https://www.nccn.org/professionals/physician_gls/pdf/b-cell.pdf </a:t>
            </a:r>
            <a:endParaRPr lang="en-US" dirty="0"/>
          </a:p>
        </p:txBody>
      </p:sp>
      <p:sp>
        <p:nvSpPr>
          <p:cNvPr id="5" name="Text Placeholder 4">
            <a:extLst>
              <a:ext uri="{FF2B5EF4-FFF2-40B4-BE49-F238E27FC236}">
                <a16:creationId xmlns:a16="http://schemas.microsoft.com/office/drawing/2014/main" id="{5998387C-E6AA-D3A3-636D-EB340192273C}"/>
              </a:ext>
            </a:extLst>
          </p:cNvPr>
          <p:cNvSpPr>
            <a:spLocks noGrp="1"/>
          </p:cNvSpPr>
          <p:nvPr>
            <p:ph type="body" sz="quarter" idx="11"/>
          </p:nvPr>
        </p:nvSpPr>
        <p:spPr>
          <a:xfrm>
            <a:off x="266008" y="5770049"/>
            <a:ext cx="11682077" cy="346075"/>
          </a:xfrm>
        </p:spPr>
        <p:txBody>
          <a:bodyPr/>
          <a:lstStyle/>
          <a:p>
            <a:r>
              <a:rPr lang="en-US" dirty="0"/>
              <a:t>CHOP, cyclophosphamide, doxorubicin, vincristine, prednisone; CVP, cyclophosphamide, vincristine, prednisone; O, obinutuzumab; R, rituximab. </a:t>
            </a:r>
          </a:p>
        </p:txBody>
      </p:sp>
      <p:sp>
        <p:nvSpPr>
          <p:cNvPr id="14" name="Rectangle 13">
            <a:extLst>
              <a:ext uri="{FF2B5EF4-FFF2-40B4-BE49-F238E27FC236}">
                <a16:creationId xmlns:a16="http://schemas.microsoft.com/office/drawing/2014/main" id="{CE30530A-3E19-FD2F-9D1B-D9D14D885D6E}"/>
              </a:ext>
            </a:extLst>
          </p:cNvPr>
          <p:cNvSpPr/>
          <p:nvPr/>
        </p:nvSpPr>
        <p:spPr bwMode="auto">
          <a:xfrm>
            <a:off x="252984" y="1838739"/>
            <a:ext cx="11686032" cy="2186610"/>
          </a:xfrm>
          <a:prstGeom prst="rect">
            <a:avLst/>
          </a:prstGeom>
          <a:solidFill>
            <a:srgbClr val="C4C9D2"/>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90000"/>
              </a:lnSpc>
              <a:spcBef>
                <a:spcPct val="35000"/>
              </a:spcBef>
              <a:spcAft>
                <a:spcPct val="25000"/>
              </a:spcAft>
              <a:buClr>
                <a:srgbClr val="015873"/>
              </a:buClr>
              <a:buSzTx/>
              <a:buFont typeface="Arial" charset="0"/>
              <a:buChar char="•"/>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5" name="Rectangle 14">
            <a:extLst>
              <a:ext uri="{FF2B5EF4-FFF2-40B4-BE49-F238E27FC236}">
                <a16:creationId xmlns:a16="http://schemas.microsoft.com/office/drawing/2014/main" id="{4730686B-79B2-0622-E3F6-3C4110021011}"/>
              </a:ext>
            </a:extLst>
          </p:cNvPr>
          <p:cNvSpPr/>
          <p:nvPr/>
        </p:nvSpPr>
        <p:spPr bwMode="auto">
          <a:xfrm>
            <a:off x="2213389" y="2118223"/>
            <a:ext cx="5456677" cy="1615173"/>
          </a:xfrm>
          <a:prstGeom prst="rect">
            <a:avLst/>
          </a:prstGeom>
          <a:noFill/>
          <a:ln w="28575">
            <a:noFill/>
            <a:round/>
            <a:headEnd/>
            <a:tailEnd/>
          </a:ln>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Arial" panose="020B0604020202020204" pitchFamily="34" charset="0"/>
              </a:rPr>
              <a:t>Bendamustine + rituximab or obinutuzumab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Arial" panose="020B0604020202020204" pitchFamily="34" charset="0"/>
              </a:rPr>
              <a:t>R-CHOP or O-CHOP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Arial" panose="020B0604020202020204" pitchFamily="34" charset="0"/>
              </a:rPr>
              <a:t>R-CVP or O-CVP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Arial" panose="020B0604020202020204" pitchFamily="34" charset="0"/>
              </a:rPr>
              <a:t>Lenalidomide + rituximab (</a:t>
            </a:r>
            <a:r>
              <a:rPr lang="en-US" sz="2000" b="1" dirty="0"/>
              <a:t>R</a:t>
            </a:r>
            <a:r>
              <a:rPr lang="en-US" sz="2000" b="1" baseline="30000" dirty="0"/>
              <a:t>2</a:t>
            </a:r>
            <a:r>
              <a:rPr lang="en-US" sz="20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Arial" panose="020B0604020202020204" pitchFamily="34" charset="0"/>
              </a:rPr>
              <a:t>Rituximab (low tumor burden)</a:t>
            </a:r>
            <a:endParaRPr kumimoji="0" lang="en-US" sz="2000" b="1" i="0" u="none" strike="noStrike" kern="1200" cap="none" spc="0" normalizeH="0" baseline="0" noProof="0" dirty="0">
              <a:ln>
                <a:noFill/>
              </a:ln>
              <a:effectLst/>
              <a:uLnTx/>
              <a:uFillTx/>
              <a:latin typeface="Trebuchet MS" panose="020B0603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5C82F88F-FE71-02D6-CC9C-C8722C613C43}"/>
              </a:ext>
            </a:extLst>
          </p:cNvPr>
          <p:cNvSpPr/>
          <p:nvPr/>
        </p:nvSpPr>
        <p:spPr bwMode="auto">
          <a:xfrm>
            <a:off x="8310386" y="2579393"/>
            <a:ext cx="3628630" cy="692832"/>
          </a:xfrm>
          <a:prstGeom prst="rect">
            <a:avLst/>
          </a:prstGeom>
          <a:noFill/>
          <a:ln w="28575">
            <a:noFill/>
            <a:round/>
            <a:headEnd/>
            <a:tailEnd/>
          </a:ln>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effectLst/>
                <a:uLnTx/>
                <a:uFillTx/>
                <a:ea typeface="+mn-ea"/>
                <a:cs typeface="Arial" panose="020B0604020202020204" pitchFamily="34" charset="0"/>
              </a:rPr>
              <a:t>Optional Maintenance</a:t>
            </a:r>
            <a:r>
              <a:rPr kumimoji="0" lang="en-US" sz="2000" b="1" i="1" u="none" strike="noStrike" kern="1200" cap="none" spc="0" normalizeH="0" baseline="0" noProof="0" dirty="0">
                <a:ln>
                  <a:noFill/>
                </a:ln>
                <a:effectLst/>
                <a:uLnTx/>
                <a:uFillTx/>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Arial" panose="020B0604020202020204" pitchFamily="34" charset="0"/>
              </a:rPr>
              <a:t>Rituximab or </a:t>
            </a:r>
            <a:r>
              <a:rPr kumimoji="0" lang="en-US" sz="2000" b="1" i="0" u="none" strike="noStrike" kern="1200" cap="none" spc="0" normalizeH="0" baseline="0" noProof="0" dirty="0" err="1">
                <a:ln>
                  <a:noFill/>
                </a:ln>
                <a:effectLst/>
                <a:uLnTx/>
                <a:uFillTx/>
                <a:ea typeface="+mn-ea"/>
                <a:cs typeface="Arial" panose="020B0604020202020204" pitchFamily="34" charset="0"/>
              </a:rPr>
              <a:t>obinutuzumab</a:t>
            </a:r>
            <a:endParaRPr kumimoji="0" lang="en-US" sz="2200" b="1" i="0" u="none" strike="noStrike" kern="1200" cap="none" spc="0" normalizeH="0" baseline="0" noProof="0" dirty="0">
              <a:ln>
                <a:noFill/>
              </a:ln>
              <a:effectLst/>
              <a:uLnTx/>
              <a:uFillTx/>
              <a:latin typeface="Trebuchet MS" panose="020B0603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A0AC04E6-5D0D-F0EE-0EB4-861B7F91997B}"/>
              </a:ext>
            </a:extLst>
          </p:cNvPr>
          <p:cNvSpPr/>
          <p:nvPr/>
        </p:nvSpPr>
        <p:spPr>
          <a:xfrm>
            <a:off x="407565" y="2011409"/>
            <a:ext cx="1708502" cy="1828800"/>
          </a:xfrm>
          <a:prstGeom prst="roundRect">
            <a:avLst/>
          </a:prstGeom>
          <a:solidFill>
            <a:srgbClr val="284F64"/>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ea typeface="+mn-ea"/>
                <a:cs typeface="+mn-cs"/>
              </a:rPr>
              <a:t>Select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ea typeface="+mn-ea"/>
                <a:cs typeface="+mn-cs"/>
              </a:rPr>
              <a:t>First-line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ea typeface="+mn-ea"/>
                <a:cs typeface="+mn-cs"/>
              </a:rPr>
              <a:t>Treatment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ea typeface="+mn-ea"/>
                <a:cs typeface="+mn-cs"/>
              </a:rPr>
              <a:t>Options</a:t>
            </a:r>
          </a:p>
        </p:txBody>
      </p:sp>
      <p:sp>
        <p:nvSpPr>
          <p:cNvPr id="26" name="Arrow: Right 25">
            <a:extLst>
              <a:ext uri="{FF2B5EF4-FFF2-40B4-BE49-F238E27FC236}">
                <a16:creationId xmlns:a16="http://schemas.microsoft.com/office/drawing/2014/main" id="{17211B87-A106-40CC-863C-15D8FC8BC3FB}"/>
              </a:ext>
            </a:extLst>
          </p:cNvPr>
          <p:cNvSpPr/>
          <p:nvPr/>
        </p:nvSpPr>
        <p:spPr>
          <a:xfrm>
            <a:off x="7067956" y="2689968"/>
            <a:ext cx="1299218" cy="471683"/>
          </a:xfrm>
          <a:prstGeom prst="rightArrow">
            <a:avLst/>
          </a:prstGeom>
          <a:solidFill>
            <a:srgbClr val="284F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54524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1963-8D16-EE53-6BE4-52E4F706337A}"/>
              </a:ext>
            </a:extLst>
          </p:cNvPr>
          <p:cNvSpPr>
            <a:spLocks noGrp="1"/>
          </p:cNvSpPr>
          <p:nvPr>
            <p:ph type="title"/>
          </p:nvPr>
        </p:nvSpPr>
        <p:spPr>
          <a:xfrm>
            <a:off x="265970" y="174882"/>
            <a:ext cx="11682153" cy="1143000"/>
          </a:xfrm>
        </p:spPr>
        <p:txBody>
          <a:bodyPr/>
          <a:lstStyle/>
          <a:p>
            <a:r>
              <a:rPr lang="en-US" dirty="0"/>
              <a:t>Low Tumor Burden: Rituximab vs Observation</a:t>
            </a:r>
          </a:p>
        </p:txBody>
      </p:sp>
      <p:sp>
        <p:nvSpPr>
          <p:cNvPr id="4" name="Text Placeholder 3">
            <a:extLst>
              <a:ext uri="{FF2B5EF4-FFF2-40B4-BE49-F238E27FC236}">
                <a16:creationId xmlns:a16="http://schemas.microsoft.com/office/drawing/2014/main" id="{361D52D9-8319-0A44-32AD-891C8F6A534C}"/>
              </a:ext>
            </a:extLst>
          </p:cNvPr>
          <p:cNvSpPr>
            <a:spLocks noGrp="1"/>
          </p:cNvSpPr>
          <p:nvPr>
            <p:ph type="body" sz="quarter" idx="10"/>
          </p:nvPr>
        </p:nvSpPr>
        <p:spPr>
          <a:xfrm>
            <a:off x="4632923" y="6228271"/>
            <a:ext cx="7315200" cy="573663"/>
          </a:xfrm>
        </p:spPr>
        <p:txBody>
          <a:bodyPr/>
          <a:lstStyle/>
          <a:p>
            <a:r>
              <a:rPr lang="en-US" dirty="0" err="1"/>
              <a:t>Ardeshna</a:t>
            </a:r>
            <a:r>
              <a:rPr lang="en-US" dirty="0"/>
              <a:t> KM, et al. </a:t>
            </a:r>
            <a:r>
              <a:rPr lang="en-US" i="1" dirty="0"/>
              <a:t>Lancet Oncol. </a:t>
            </a:r>
            <a:r>
              <a:rPr lang="en-US" dirty="0"/>
              <a:t>2014;15(4):424-435.</a:t>
            </a:r>
          </a:p>
        </p:txBody>
      </p:sp>
      <p:sp>
        <p:nvSpPr>
          <p:cNvPr id="5" name="Text Placeholder 4">
            <a:extLst>
              <a:ext uri="{FF2B5EF4-FFF2-40B4-BE49-F238E27FC236}">
                <a16:creationId xmlns:a16="http://schemas.microsoft.com/office/drawing/2014/main" id="{A492F310-CB42-95B5-18A1-3DBC8A0B2DB9}"/>
              </a:ext>
            </a:extLst>
          </p:cNvPr>
          <p:cNvSpPr>
            <a:spLocks noGrp="1"/>
          </p:cNvSpPr>
          <p:nvPr>
            <p:ph type="body" sz="quarter" idx="11"/>
          </p:nvPr>
        </p:nvSpPr>
        <p:spPr>
          <a:xfrm>
            <a:off x="266008" y="5770049"/>
            <a:ext cx="11682077" cy="346075"/>
          </a:xfrm>
        </p:spPr>
        <p:txBody>
          <a:bodyPr/>
          <a:lstStyle/>
          <a:p>
            <a:r>
              <a:rPr lang="en-US" dirty="0"/>
              <a:t>ECOG, Eastern Cooperative Oncology Group; PS, performance status; QoL, quality of life.</a:t>
            </a:r>
          </a:p>
        </p:txBody>
      </p:sp>
      <p:pic>
        <p:nvPicPr>
          <p:cNvPr id="15" name="Picture 14">
            <a:extLst>
              <a:ext uri="{FF2B5EF4-FFF2-40B4-BE49-F238E27FC236}">
                <a16:creationId xmlns:a16="http://schemas.microsoft.com/office/drawing/2014/main" id="{15AE2D34-1FB5-2964-1CA2-8E4455D08CFC}"/>
              </a:ext>
            </a:extLst>
          </p:cNvPr>
          <p:cNvPicPr>
            <a:picLocks noChangeAspect="1"/>
          </p:cNvPicPr>
          <p:nvPr/>
        </p:nvPicPr>
        <p:blipFill>
          <a:blip r:embed="rId3"/>
          <a:srcRect/>
          <a:stretch/>
        </p:blipFill>
        <p:spPr>
          <a:xfrm>
            <a:off x="252975" y="2289544"/>
            <a:ext cx="11686048" cy="2278912"/>
          </a:xfrm>
          <a:prstGeom prst="rect">
            <a:avLst/>
          </a:prstGeom>
        </p:spPr>
      </p:pic>
      <p:grpSp>
        <p:nvGrpSpPr>
          <p:cNvPr id="10" name="Group 9">
            <a:extLst>
              <a:ext uri="{FF2B5EF4-FFF2-40B4-BE49-F238E27FC236}">
                <a16:creationId xmlns:a16="http://schemas.microsoft.com/office/drawing/2014/main" id="{739372C6-39CD-4022-0747-41FE329A061A}"/>
              </a:ext>
            </a:extLst>
          </p:cNvPr>
          <p:cNvGrpSpPr/>
          <p:nvPr/>
        </p:nvGrpSpPr>
        <p:grpSpPr>
          <a:xfrm>
            <a:off x="345482" y="1413344"/>
            <a:ext cx="3017520" cy="365760"/>
            <a:chOff x="266008" y="1413344"/>
            <a:chExt cx="3017520" cy="365760"/>
          </a:xfrm>
        </p:grpSpPr>
        <p:sp>
          <p:nvSpPr>
            <p:cNvPr id="8" name="Rectangle: Top Corners Rounded 7">
              <a:extLst>
                <a:ext uri="{FF2B5EF4-FFF2-40B4-BE49-F238E27FC236}">
                  <a16:creationId xmlns:a16="http://schemas.microsoft.com/office/drawing/2014/main" id="{54882EAE-332A-7218-54D3-34AD1E48F8F2}"/>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9" name="Straight Connector 8">
              <a:extLst>
                <a:ext uri="{FF2B5EF4-FFF2-40B4-BE49-F238E27FC236}">
                  <a16:creationId xmlns:a16="http://schemas.microsoft.com/office/drawing/2014/main" id="{FC95D1F1-6FD2-3953-C94B-7CB5978BE736}"/>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962061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1963-8D16-EE53-6BE4-52E4F706337A}"/>
              </a:ext>
            </a:extLst>
          </p:cNvPr>
          <p:cNvSpPr>
            <a:spLocks noGrp="1"/>
          </p:cNvSpPr>
          <p:nvPr>
            <p:ph type="title"/>
          </p:nvPr>
        </p:nvSpPr>
        <p:spPr>
          <a:xfrm>
            <a:off x="265970" y="174882"/>
            <a:ext cx="11682153" cy="1143000"/>
          </a:xfrm>
        </p:spPr>
        <p:txBody>
          <a:bodyPr/>
          <a:lstStyle/>
          <a:p>
            <a:r>
              <a:rPr lang="en-US" dirty="0"/>
              <a:t>Low Tumor Burden: Rituximab vs Observation</a:t>
            </a:r>
          </a:p>
        </p:txBody>
      </p:sp>
      <p:graphicFrame>
        <p:nvGraphicFramePr>
          <p:cNvPr id="31" name="Table 31">
            <a:extLst>
              <a:ext uri="{FF2B5EF4-FFF2-40B4-BE49-F238E27FC236}">
                <a16:creationId xmlns:a16="http://schemas.microsoft.com/office/drawing/2014/main" id="{CD746D72-FAD8-E36A-222E-3BC4078ADD90}"/>
              </a:ext>
            </a:extLst>
          </p:cNvPr>
          <p:cNvGraphicFramePr>
            <a:graphicFrameLocks noGrp="1"/>
          </p:cNvGraphicFramePr>
          <p:nvPr>
            <p:ph idx="1"/>
            <p:extLst>
              <p:ext uri="{D42A27DB-BD31-4B8C-83A1-F6EECF244321}">
                <p14:modId xmlns:p14="http://schemas.microsoft.com/office/powerpoint/2010/main" val="197405613"/>
              </p:ext>
            </p:extLst>
          </p:nvPr>
        </p:nvGraphicFramePr>
        <p:xfrm>
          <a:off x="256958" y="2484120"/>
          <a:ext cx="11678085" cy="2286000"/>
        </p:xfrm>
        <a:graphic>
          <a:graphicData uri="http://schemas.openxmlformats.org/drawingml/2006/table">
            <a:tbl>
              <a:tblPr firstRow="1" bandRow="1">
                <a:tableStyleId>{9D7B26C5-4107-4FEC-AEDC-1716B250A1EF}</a:tableStyleId>
              </a:tblPr>
              <a:tblGrid>
                <a:gridCol w="5852160">
                  <a:extLst>
                    <a:ext uri="{9D8B030D-6E8A-4147-A177-3AD203B41FA5}">
                      <a16:colId xmlns:a16="http://schemas.microsoft.com/office/drawing/2014/main" val="1327249509"/>
                    </a:ext>
                  </a:extLst>
                </a:gridCol>
                <a:gridCol w="1613210">
                  <a:extLst>
                    <a:ext uri="{9D8B030D-6E8A-4147-A177-3AD203B41FA5}">
                      <a16:colId xmlns:a16="http://schemas.microsoft.com/office/drawing/2014/main" val="82695227"/>
                    </a:ext>
                  </a:extLst>
                </a:gridCol>
                <a:gridCol w="1920240">
                  <a:extLst>
                    <a:ext uri="{9D8B030D-6E8A-4147-A177-3AD203B41FA5}">
                      <a16:colId xmlns:a16="http://schemas.microsoft.com/office/drawing/2014/main" val="837319181"/>
                    </a:ext>
                  </a:extLst>
                </a:gridCol>
                <a:gridCol w="2292475">
                  <a:extLst>
                    <a:ext uri="{9D8B030D-6E8A-4147-A177-3AD203B41FA5}">
                      <a16:colId xmlns:a16="http://schemas.microsoft.com/office/drawing/2014/main" val="451370811"/>
                    </a:ext>
                  </a:extLst>
                </a:gridCol>
              </a:tblGrid>
              <a:tr h="153047">
                <a:tc>
                  <a:txBody>
                    <a:bodyPr/>
                    <a:lstStyle/>
                    <a:p>
                      <a:pPr algn="l"/>
                      <a:r>
                        <a:rPr lang="en-US" sz="2000" dirty="0">
                          <a:solidFill>
                            <a:schemeClr val="bg1"/>
                          </a:solidFill>
                        </a:rPr>
                        <a:t>Result</a:t>
                      </a:r>
                    </a:p>
                  </a:txBody>
                  <a:tcPr anchor="b">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Observation</a:t>
                      </a:r>
                    </a:p>
                  </a:txBody>
                  <a:tcPr anchor="b">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Maintenance Rituximab </a:t>
                      </a:r>
                    </a:p>
                  </a:txBody>
                  <a:tcPr anchor="b">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Hazard Ratio</a:t>
                      </a:r>
                    </a:p>
                  </a:txBody>
                  <a:tcPr anchor="b">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extLst>
                  <a:ext uri="{0D108BD9-81ED-4DB2-BD59-A6C34878D82A}">
                    <a16:rowId xmlns:a16="http://schemas.microsoft.com/office/drawing/2014/main" val="2672322209"/>
                  </a:ext>
                </a:extLst>
              </a:tr>
              <a:tr h="153047">
                <a:tc>
                  <a:txBody>
                    <a:bodyPr/>
                    <a:lstStyle/>
                    <a:p>
                      <a:pPr algn="l"/>
                      <a:r>
                        <a:rPr lang="en-US" sz="2000" dirty="0"/>
                        <a:t>Patients not needing new treatment at 3 y</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46%</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88%</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HR 0.21 (</a:t>
                      </a:r>
                      <a:r>
                        <a:rPr lang="en-US" sz="2000" i="1" dirty="0"/>
                        <a:t>P</a:t>
                      </a:r>
                      <a:r>
                        <a:rPr lang="en-US" sz="2000" dirty="0"/>
                        <a:t>&lt;0.001)</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97256986"/>
                  </a:ext>
                </a:extLst>
              </a:tr>
              <a:tr h="153047">
                <a:tc>
                  <a:txBody>
                    <a:bodyPr/>
                    <a:lstStyle/>
                    <a:p>
                      <a:pPr algn="l"/>
                      <a:r>
                        <a:rPr lang="en-US" sz="2000" dirty="0"/>
                        <a:t>Progression-free survival at 3 y</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36%</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82%</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HR 0.23 (</a:t>
                      </a:r>
                      <a:r>
                        <a:rPr lang="en-US" sz="2000" i="1" dirty="0"/>
                        <a:t>P</a:t>
                      </a:r>
                      <a:r>
                        <a:rPr lang="en-US" sz="2000" dirty="0"/>
                        <a:t>&lt;0.001)</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12285296"/>
                  </a:ext>
                </a:extLst>
              </a:tr>
              <a:tr h="153047">
                <a:tc>
                  <a:txBody>
                    <a:bodyPr/>
                    <a:lstStyle/>
                    <a:p>
                      <a:pPr algn="l"/>
                      <a:r>
                        <a:rPr lang="en-US" sz="2000" dirty="0"/>
                        <a:t>Overall survival at 3 y</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94%</a:t>
                      </a:r>
                    </a:p>
                  </a:txBody>
                  <a:tcPr anchor="ctr">
                    <a:lnT w="63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97%</a:t>
                      </a:r>
                    </a:p>
                  </a:txBody>
                  <a:tcPr anchor="ctr">
                    <a:lnT w="63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HR 0.73 (</a:t>
                      </a:r>
                      <a:r>
                        <a:rPr lang="en-US" sz="2000" i="1" dirty="0"/>
                        <a:t>P</a:t>
                      </a:r>
                      <a:r>
                        <a:rPr lang="en-US" sz="2000" dirty="0"/>
                        <a:t>=0.4)</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2534910"/>
                  </a:ext>
                </a:extLst>
              </a:tr>
              <a:tr h="153047">
                <a:tc gridSpan="4">
                  <a:txBody>
                    <a:bodyPr/>
                    <a:lstStyle/>
                    <a:p>
                      <a:pPr algn="l"/>
                      <a:r>
                        <a:rPr lang="en-US" sz="2000" dirty="0"/>
                        <a:t>No difference in time to histological transformation (</a:t>
                      </a:r>
                      <a:r>
                        <a:rPr lang="en-US" sz="2000" i="1" dirty="0"/>
                        <a:t>P</a:t>
                      </a:r>
                      <a:r>
                        <a:rPr lang="en-US" sz="2000" dirty="0"/>
                        <a:t>=0.19) or QoL at month 7 </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rgbClr val="EEF2F6"/>
                    </a:solidFill>
                  </a:tcPr>
                </a:tc>
                <a:tc hMerge="1">
                  <a:txBody>
                    <a:bodyPr/>
                    <a:lstStyle/>
                    <a:p>
                      <a:pPr algn="l"/>
                      <a:endParaRPr lang="en-US" sz="2000" dirty="0"/>
                    </a:p>
                  </a:txBody>
                  <a:tcPr anchor="ctr">
                    <a:lnT w="190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solidFill>
                  </a:tcPr>
                </a:tc>
                <a:tc hMerge="1">
                  <a:txBody>
                    <a:bodyPr/>
                    <a:lstStyle/>
                    <a:p>
                      <a:pPr algn="l"/>
                      <a:endParaRPr lang="en-US" sz="2000" dirty="0"/>
                    </a:p>
                  </a:txBody>
                  <a:tcPr anchor="ctr">
                    <a:lnT w="190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solidFill>
                  </a:tcPr>
                </a:tc>
                <a:tc hMerge="1">
                  <a:txBody>
                    <a:bodyPr/>
                    <a:lstStyle/>
                    <a:p>
                      <a:pPr algn="l"/>
                      <a:endParaRPr lang="en-US" sz="2000" dirty="0"/>
                    </a:p>
                  </a:txBody>
                  <a:tcPr anchor="ctr">
                    <a:lnR w="6350" cap="flat" cmpd="sng" algn="ctr">
                      <a:solidFill>
                        <a:srgbClr val="A50021"/>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solidFill>
                  </a:tcPr>
                </a:tc>
                <a:extLst>
                  <a:ext uri="{0D108BD9-81ED-4DB2-BD59-A6C34878D82A}">
                    <a16:rowId xmlns:a16="http://schemas.microsoft.com/office/drawing/2014/main" val="1453286630"/>
                  </a:ext>
                </a:extLst>
              </a:tr>
            </a:tbl>
          </a:graphicData>
        </a:graphic>
      </p:graphicFrame>
      <p:sp>
        <p:nvSpPr>
          <p:cNvPr id="4" name="Text Placeholder 3">
            <a:extLst>
              <a:ext uri="{FF2B5EF4-FFF2-40B4-BE49-F238E27FC236}">
                <a16:creationId xmlns:a16="http://schemas.microsoft.com/office/drawing/2014/main" id="{361D52D9-8319-0A44-32AD-891C8F6A534C}"/>
              </a:ext>
            </a:extLst>
          </p:cNvPr>
          <p:cNvSpPr>
            <a:spLocks noGrp="1"/>
          </p:cNvSpPr>
          <p:nvPr>
            <p:ph type="body" sz="quarter" idx="10"/>
          </p:nvPr>
        </p:nvSpPr>
        <p:spPr>
          <a:xfrm>
            <a:off x="4632923" y="6228271"/>
            <a:ext cx="7315200" cy="573663"/>
          </a:xfrm>
        </p:spPr>
        <p:txBody>
          <a:bodyPr/>
          <a:lstStyle/>
          <a:p>
            <a:r>
              <a:rPr lang="en-US" dirty="0" err="1"/>
              <a:t>Ardeshna</a:t>
            </a:r>
            <a:r>
              <a:rPr lang="en-US" dirty="0"/>
              <a:t> KM, et al. </a:t>
            </a:r>
            <a:r>
              <a:rPr lang="en-US" i="1" dirty="0"/>
              <a:t>Lancet Oncol. </a:t>
            </a:r>
            <a:r>
              <a:rPr lang="en-US" dirty="0"/>
              <a:t>2014;15(4):424-435.</a:t>
            </a:r>
          </a:p>
        </p:txBody>
      </p:sp>
      <p:sp>
        <p:nvSpPr>
          <p:cNvPr id="6" name="Text Placeholder 5">
            <a:extLst>
              <a:ext uri="{FF2B5EF4-FFF2-40B4-BE49-F238E27FC236}">
                <a16:creationId xmlns:a16="http://schemas.microsoft.com/office/drawing/2014/main" id="{94C03F17-0C7D-303E-AA3E-84231CECEC69}"/>
              </a:ext>
            </a:extLst>
          </p:cNvPr>
          <p:cNvSpPr>
            <a:spLocks noGrp="1"/>
          </p:cNvSpPr>
          <p:nvPr>
            <p:ph type="body" sz="quarter" idx="11"/>
          </p:nvPr>
        </p:nvSpPr>
        <p:spPr/>
        <p:txBody>
          <a:bodyPr/>
          <a:lstStyle/>
          <a:p>
            <a:r>
              <a:rPr lang="en-US" dirty="0"/>
              <a:t>QoL, quality of life.</a:t>
            </a:r>
          </a:p>
        </p:txBody>
      </p:sp>
      <p:grpSp>
        <p:nvGrpSpPr>
          <p:cNvPr id="13" name="Group 12">
            <a:extLst>
              <a:ext uri="{FF2B5EF4-FFF2-40B4-BE49-F238E27FC236}">
                <a16:creationId xmlns:a16="http://schemas.microsoft.com/office/drawing/2014/main" id="{58B47F76-7E45-FAE4-8459-D879B7F262AF}"/>
              </a:ext>
            </a:extLst>
          </p:cNvPr>
          <p:cNvGrpSpPr/>
          <p:nvPr/>
        </p:nvGrpSpPr>
        <p:grpSpPr>
          <a:xfrm>
            <a:off x="345482" y="1413344"/>
            <a:ext cx="3017520" cy="365760"/>
            <a:chOff x="345482" y="1413344"/>
            <a:chExt cx="3017520" cy="365760"/>
          </a:xfrm>
        </p:grpSpPr>
        <p:sp>
          <p:nvSpPr>
            <p:cNvPr id="11" name="Rectangle: Top Corners Rounded 10">
              <a:extLst>
                <a:ext uri="{FF2B5EF4-FFF2-40B4-BE49-F238E27FC236}">
                  <a16:creationId xmlns:a16="http://schemas.microsoft.com/office/drawing/2014/main" id="{48FF547E-438A-D123-5F28-5F81DC7C806A}"/>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12" name="Straight Connector 11">
              <a:extLst>
                <a:ext uri="{FF2B5EF4-FFF2-40B4-BE49-F238E27FC236}">
                  <a16:creationId xmlns:a16="http://schemas.microsoft.com/office/drawing/2014/main" id="{A777C86D-0945-0E31-34CE-E333AA9DDF54}"/>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014402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49C-3177-ECA5-E1BB-6C01CCDE16EB}"/>
              </a:ext>
            </a:extLst>
          </p:cNvPr>
          <p:cNvSpPr>
            <a:spLocks noGrp="1"/>
          </p:cNvSpPr>
          <p:nvPr>
            <p:ph type="title"/>
          </p:nvPr>
        </p:nvSpPr>
        <p:spPr>
          <a:xfrm>
            <a:off x="266008" y="56066"/>
            <a:ext cx="11682153" cy="1143000"/>
          </a:xfrm>
        </p:spPr>
        <p:txBody>
          <a:bodyPr/>
          <a:lstStyle/>
          <a:p>
            <a:r>
              <a:rPr lang="en-US" dirty="0"/>
              <a:t>First-line FL Treatment Comparison: R-</a:t>
            </a:r>
            <a:r>
              <a:rPr lang="en-US" dirty="0" err="1"/>
              <a:t>Bendamustine</a:t>
            </a:r>
            <a:r>
              <a:rPr lang="en-US" dirty="0"/>
              <a:t> vs R-CHOP</a:t>
            </a:r>
          </a:p>
        </p:txBody>
      </p:sp>
      <p:sp>
        <p:nvSpPr>
          <p:cNvPr id="4" name="Text Placeholder 3">
            <a:extLst>
              <a:ext uri="{FF2B5EF4-FFF2-40B4-BE49-F238E27FC236}">
                <a16:creationId xmlns:a16="http://schemas.microsoft.com/office/drawing/2014/main" id="{8127D088-566D-E363-3462-214C9FB34885}"/>
              </a:ext>
            </a:extLst>
          </p:cNvPr>
          <p:cNvSpPr>
            <a:spLocks noGrp="1"/>
          </p:cNvSpPr>
          <p:nvPr>
            <p:ph type="body" sz="quarter" idx="10"/>
          </p:nvPr>
        </p:nvSpPr>
        <p:spPr/>
        <p:txBody>
          <a:bodyPr/>
          <a:lstStyle/>
          <a:p>
            <a:r>
              <a:rPr lang="en-US" b="0" i="0" dirty="0" err="1">
                <a:effectLst/>
                <a:latin typeface="Trebuchet MS" panose="020B0603020202020204" pitchFamily="34" charset="0"/>
                <a:cs typeface="Calibri" panose="020F0502020204030204" pitchFamily="34" charset="0"/>
              </a:rPr>
              <a:t>Rummel</a:t>
            </a:r>
            <a:r>
              <a:rPr lang="en-US" b="0" i="0" dirty="0">
                <a:effectLst/>
                <a:latin typeface="Trebuchet MS" panose="020B0603020202020204" pitchFamily="34" charset="0"/>
                <a:cs typeface="Calibri" panose="020F0502020204030204" pitchFamily="34" charset="0"/>
              </a:rPr>
              <a:t> MJ, et al. </a:t>
            </a:r>
            <a:r>
              <a:rPr lang="en-US" b="0" i="1" dirty="0">
                <a:effectLst/>
                <a:latin typeface="Trebuchet MS" panose="020B0603020202020204" pitchFamily="34" charset="0"/>
                <a:cs typeface="Calibri" panose="020F0502020204030204" pitchFamily="34" charset="0"/>
              </a:rPr>
              <a:t>Lancet</a:t>
            </a:r>
            <a:r>
              <a:rPr lang="en-US" b="0" i="0" dirty="0">
                <a:effectLst/>
                <a:latin typeface="Trebuchet MS" panose="020B0603020202020204" pitchFamily="34" charset="0"/>
                <a:cs typeface="Calibri" panose="020F0502020204030204" pitchFamily="34" charset="0"/>
              </a:rPr>
              <a:t>. 2013;381(9873):1203-1210.</a:t>
            </a:r>
            <a:endParaRPr lang="en-US" dirty="0">
              <a:latin typeface="Trebuchet MS" panose="020B060302020202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C19650B1-C9FD-C541-C02C-115CD0ECF267}"/>
              </a:ext>
            </a:extLst>
          </p:cNvPr>
          <p:cNvSpPr>
            <a:spLocks noGrp="1"/>
          </p:cNvSpPr>
          <p:nvPr>
            <p:ph type="body" sz="quarter" idx="11"/>
          </p:nvPr>
        </p:nvSpPr>
        <p:spPr>
          <a:xfrm>
            <a:off x="213726" y="5695124"/>
            <a:ext cx="11845539" cy="446846"/>
          </a:xfrm>
        </p:spPr>
        <p:txBody>
          <a:bodyPr vert="horz" lIns="91440" tIns="45720" rIns="91440" bIns="45720" rtlCol="0" anchor="b">
            <a:noAutofit/>
          </a:bodyPr>
          <a:lstStyle/>
          <a:p>
            <a:r>
              <a:rPr lang="en-US" dirty="0"/>
              <a:t>CHOP, cyclophosphamide, doxorubicin, vincristine, prednisone; FL, follicular lymphoma; PFS, progression-free survival; R, rituximab.</a:t>
            </a:r>
          </a:p>
        </p:txBody>
      </p:sp>
      <p:pic>
        <p:nvPicPr>
          <p:cNvPr id="14" name="Picture 13">
            <a:extLst>
              <a:ext uri="{FF2B5EF4-FFF2-40B4-BE49-F238E27FC236}">
                <a16:creationId xmlns:a16="http://schemas.microsoft.com/office/drawing/2014/main" id="{BFDB427B-8E79-E967-1BC3-4F166880233B}"/>
              </a:ext>
            </a:extLst>
          </p:cNvPr>
          <p:cNvPicPr>
            <a:picLocks noChangeAspect="1"/>
          </p:cNvPicPr>
          <p:nvPr/>
        </p:nvPicPr>
        <p:blipFill>
          <a:blip r:embed="rId2"/>
          <a:srcRect/>
          <a:stretch/>
        </p:blipFill>
        <p:spPr>
          <a:xfrm>
            <a:off x="252984" y="2284474"/>
            <a:ext cx="11686031" cy="2474406"/>
          </a:xfrm>
          <a:prstGeom prst="rect">
            <a:avLst/>
          </a:prstGeom>
        </p:spPr>
      </p:pic>
      <p:grpSp>
        <p:nvGrpSpPr>
          <p:cNvPr id="11" name="Group 10">
            <a:extLst>
              <a:ext uri="{FF2B5EF4-FFF2-40B4-BE49-F238E27FC236}">
                <a16:creationId xmlns:a16="http://schemas.microsoft.com/office/drawing/2014/main" id="{FBFB2DB9-AB98-1253-BE5B-0873CE76C39C}"/>
              </a:ext>
            </a:extLst>
          </p:cNvPr>
          <p:cNvGrpSpPr/>
          <p:nvPr/>
        </p:nvGrpSpPr>
        <p:grpSpPr>
          <a:xfrm>
            <a:off x="345482" y="1413344"/>
            <a:ext cx="3017520" cy="365760"/>
            <a:chOff x="266008" y="1413344"/>
            <a:chExt cx="3017520" cy="365760"/>
          </a:xfrm>
        </p:grpSpPr>
        <p:sp>
          <p:nvSpPr>
            <p:cNvPr id="12" name="Rectangle: Top Corners Rounded 11">
              <a:extLst>
                <a:ext uri="{FF2B5EF4-FFF2-40B4-BE49-F238E27FC236}">
                  <a16:creationId xmlns:a16="http://schemas.microsoft.com/office/drawing/2014/main" id="{E75BBFA7-7A7E-3BE3-C144-A3A249F56450}"/>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13" name="Straight Connector 12">
              <a:extLst>
                <a:ext uri="{FF2B5EF4-FFF2-40B4-BE49-F238E27FC236}">
                  <a16:creationId xmlns:a16="http://schemas.microsoft.com/office/drawing/2014/main" id="{C45AC489-1B18-0373-2916-B29F6F473FC2}"/>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9550235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49C-3177-ECA5-E1BB-6C01CCDE16EB}"/>
              </a:ext>
            </a:extLst>
          </p:cNvPr>
          <p:cNvSpPr>
            <a:spLocks noGrp="1"/>
          </p:cNvSpPr>
          <p:nvPr>
            <p:ph type="title"/>
          </p:nvPr>
        </p:nvSpPr>
        <p:spPr>
          <a:xfrm>
            <a:off x="266008" y="56066"/>
            <a:ext cx="11682153" cy="1143000"/>
          </a:xfrm>
        </p:spPr>
        <p:txBody>
          <a:bodyPr/>
          <a:lstStyle/>
          <a:p>
            <a:r>
              <a:rPr lang="en-US" dirty="0"/>
              <a:t>First-line FL Treatment Comparison: R-</a:t>
            </a:r>
            <a:r>
              <a:rPr lang="en-US" dirty="0" err="1"/>
              <a:t>Bendamustine</a:t>
            </a:r>
            <a:r>
              <a:rPr lang="en-US" dirty="0"/>
              <a:t> vs R-CHOP</a:t>
            </a:r>
          </a:p>
        </p:txBody>
      </p:sp>
      <p:graphicFrame>
        <p:nvGraphicFramePr>
          <p:cNvPr id="26" name="Table 26">
            <a:extLst>
              <a:ext uri="{FF2B5EF4-FFF2-40B4-BE49-F238E27FC236}">
                <a16:creationId xmlns:a16="http://schemas.microsoft.com/office/drawing/2014/main" id="{E90FE649-9604-B977-9676-0392B0CE617A}"/>
              </a:ext>
            </a:extLst>
          </p:cNvPr>
          <p:cNvGraphicFramePr>
            <a:graphicFrameLocks noGrp="1"/>
          </p:cNvGraphicFramePr>
          <p:nvPr>
            <p:ph idx="1"/>
            <p:extLst>
              <p:ext uri="{D42A27DB-BD31-4B8C-83A1-F6EECF244321}">
                <p14:modId xmlns:p14="http://schemas.microsoft.com/office/powerpoint/2010/main" val="1924602507"/>
              </p:ext>
            </p:extLst>
          </p:nvPr>
        </p:nvGraphicFramePr>
        <p:xfrm>
          <a:off x="345520" y="1925808"/>
          <a:ext cx="7315200" cy="1584960"/>
        </p:xfrm>
        <a:graphic>
          <a:graphicData uri="http://schemas.openxmlformats.org/drawingml/2006/table">
            <a:tbl>
              <a:tblPr firstRow="1" bandRow="1">
                <a:tableStyleId>{9D7B26C5-4107-4FEC-AEDC-1716B250A1EF}</a:tableStyleId>
              </a:tblPr>
              <a:tblGrid>
                <a:gridCol w="1097280">
                  <a:extLst>
                    <a:ext uri="{9D8B030D-6E8A-4147-A177-3AD203B41FA5}">
                      <a16:colId xmlns:a16="http://schemas.microsoft.com/office/drawing/2014/main" val="1627315511"/>
                    </a:ext>
                  </a:extLst>
                </a:gridCol>
                <a:gridCol w="2194560">
                  <a:extLst>
                    <a:ext uri="{9D8B030D-6E8A-4147-A177-3AD203B41FA5}">
                      <a16:colId xmlns:a16="http://schemas.microsoft.com/office/drawing/2014/main" val="1062639855"/>
                    </a:ext>
                  </a:extLst>
                </a:gridCol>
                <a:gridCol w="1280160">
                  <a:extLst>
                    <a:ext uri="{9D8B030D-6E8A-4147-A177-3AD203B41FA5}">
                      <a16:colId xmlns:a16="http://schemas.microsoft.com/office/drawing/2014/main" val="836423934"/>
                    </a:ext>
                  </a:extLst>
                </a:gridCol>
                <a:gridCol w="2743200">
                  <a:extLst>
                    <a:ext uri="{9D8B030D-6E8A-4147-A177-3AD203B41FA5}">
                      <a16:colId xmlns:a16="http://schemas.microsoft.com/office/drawing/2014/main" val="3337592311"/>
                    </a:ext>
                  </a:extLst>
                </a:gridCol>
              </a:tblGrid>
              <a:tr h="342900">
                <a:tc>
                  <a:txBody>
                    <a:bodyPr/>
                    <a:lstStyle/>
                    <a:p>
                      <a:pPr algn="l"/>
                      <a:r>
                        <a:rPr lang="en-US" sz="2000" dirty="0">
                          <a:solidFill>
                            <a:schemeClr val="bg1"/>
                          </a:solidFill>
                        </a:rPr>
                        <a:t>Results</a:t>
                      </a:r>
                    </a:p>
                  </a:txBody>
                  <a:tcPr anchor="ctr">
                    <a:lnL w="6350" cap="flat" cmpd="sng" algn="ctr">
                      <a:solidFill>
                        <a:srgbClr val="6A0218"/>
                      </a:solidFill>
                      <a:prstDash val="solid"/>
                      <a:round/>
                      <a:headEnd type="none" w="med" len="med"/>
                      <a:tailEnd type="none" w="med" len="med"/>
                    </a:lnL>
                    <a:lnT w="6350"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R-Bendamustine</a:t>
                      </a:r>
                    </a:p>
                  </a:txBody>
                  <a:tcPr anchor="ctr">
                    <a:lnT w="6350"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R-CHOP</a:t>
                      </a:r>
                    </a:p>
                  </a:txBody>
                  <a:tcPr anchor="ctr">
                    <a:lnT w="6350"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Hazard Ratio/</a:t>
                      </a:r>
                      <a:r>
                        <a:rPr lang="en-US" sz="2000" i="1" dirty="0">
                          <a:solidFill>
                            <a:schemeClr val="bg1"/>
                          </a:solidFill>
                        </a:rPr>
                        <a:t>P</a:t>
                      </a:r>
                      <a:r>
                        <a:rPr lang="en-US" sz="2000" dirty="0">
                          <a:solidFill>
                            <a:schemeClr val="bg1"/>
                          </a:solidFill>
                        </a:rPr>
                        <a:t>-value</a:t>
                      </a:r>
                    </a:p>
                  </a:txBody>
                  <a:tcPr anchor="ctr">
                    <a:lnR w="6350" cap="flat" cmpd="sng" algn="ctr">
                      <a:solidFill>
                        <a:srgbClr val="6A0218"/>
                      </a:solidFill>
                      <a:prstDash val="solid"/>
                      <a:round/>
                      <a:headEnd type="none" w="med" len="med"/>
                      <a:tailEnd type="none" w="med" len="med"/>
                    </a:lnR>
                    <a:lnT w="6350"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extLst>
                  <a:ext uri="{0D108BD9-81ED-4DB2-BD59-A6C34878D82A}">
                    <a16:rowId xmlns:a16="http://schemas.microsoft.com/office/drawing/2014/main" val="4258221434"/>
                  </a:ext>
                </a:extLst>
              </a:tr>
              <a:tr h="342900">
                <a:tc>
                  <a:txBody>
                    <a:bodyPr/>
                    <a:lstStyle/>
                    <a:p>
                      <a:pPr algn="l"/>
                      <a:r>
                        <a:rPr lang="en-US" sz="2000" dirty="0"/>
                        <a:t>PFS</a:t>
                      </a:r>
                    </a:p>
                  </a:txBody>
                  <a:tcPr anchor="ctr">
                    <a:lnL w="6350" cap="flat" cmpd="sng" algn="ctr">
                      <a:solidFill>
                        <a:srgbClr val="6A0218"/>
                      </a:solidFill>
                      <a:prstDash val="solid"/>
                      <a:round/>
                      <a:headEnd type="none" w="med" len="med"/>
                      <a:tailEnd type="none" w="med" len="med"/>
                    </a:lnL>
                    <a:lnR>
                      <a:noFill/>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a:t>69.5 mo</a:t>
                      </a:r>
                    </a:p>
                  </a:txBody>
                  <a:tcPr anchor="ctr">
                    <a:lnL>
                      <a:noFill/>
                    </a:lnL>
                    <a:lnR>
                      <a:noFill/>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a:t>31.2 mo</a:t>
                      </a:r>
                    </a:p>
                  </a:txBody>
                  <a:tcPr anchor="ctr">
                    <a:lnL>
                      <a:noFill/>
                    </a:lnL>
                    <a:lnR>
                      <a:noFill/>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a:t>HR 0.58 (</a:t>
                      </a:r>
                      <a:r>
                        <a:rPr lang="en-US" sz="2000" i="1" dirty="0"/>
                        <a:t>P</a:t>
                      </a:r>
                      <a:r>
                        <a:rPr lang="en-US" sz="2000" dirty="0"/>
                        <a:t>&lt;0.0001)</a:t>
                      </a:r>
                    </a:p>
                  </a:txBody>
                  <a:tcPr anchor="ctr">
                    <a:lnL>
                      <a:noFill/>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2178563"/>
                  </a:ext>
                </a:extLst>
              </a:tr>
              <a:tr h="342900">
                <a:tc>
                  <a:txBody>
                    <a:bodyPr/>
                    <a:lstStyle/>
                    <a:p>
                      <a:pPr algn="l"/>
                      <a:r>
                        <a:rPr lang="en-US" sz="2000" dirty="0"/>
                        <a:t>ORR</a:t>
                      </a:r>
                    </a:p>
                  </a:txBody>
                  <a:tcPr anchor="ctr">
                    <a:lnL w="6350" cap="flat" cmpd="sng" algn="ctr">
                      <a:solidFill>
                        <a:srgbClr val="6A0218"/>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000" dirty="0"/>
                        <a:t>93%</a:t>
                      </a:r>
                    </a:p>
                  </a:txBody>
                  <a:tcPr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000" dirty="0"/>
                        <a:t>91%</a:t>
                      </a:r>
                    </a:p>
                  </a:txBody>
                  <a:tcPr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000" dirty="0"/>
                        <a:t>NS</a:t>
                      </a:r>
                    </a:p>
                  </a:txBody>
                  <a:tcPr anchor="ctr">
                    <a:lnL>
                      <a:noFill/>
                    </a:lnL>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50407509"/>
                  </a:ext>
                </a:extLst>
              </a:tr>
              <a:tr h="342900">
                <a:tc>
                  <a:txBody>
                    <a:bodyPr/>
                    <a:lstStyle/>
                    <a:p>
                      <a:pPr algn="l"/>
                      <a:r>
                        <a:rPr lang="en-US" sz="2000" dirty="0"/>
                        <a:t>CRR</a:t>
                      </a:r>
                    </a:p>
                  </a:txBody>
                  <a:tcPr anchor="ctr">
                    <a:lnL w="6350" cap="flat" cmpd="sng" algn="ctr">
                      <a:solidFill>
                        <a:srgbClr val="6A0218"/>
                      </a:solidFill>
                      <a:prstDash val="solid"/>
                      <a:round/>
                      <a:headEnd type="none" w="med" len="med"/>
                      <a:tailEnd type="none" w="med" len="med"/>
                    </a:lnL>
                    <a:lnR>
                      <a:noFill/>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a:t>40%</a:t>
                      </a:r>
                    </a:p>
                  </a:txBody>
                  <a:tcPr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a:t>30%</a:t>
                      </a:r>
                    </a:p>
                  </a:txBody>
                  <a:tcPr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i="1" dirty="0"/>
                        <a:t>P</a:t>
                      </a:r>
                      <a:r>
                        <a:rPr lang="en-US" sz="2000" dirty="0"/>
                        <a:t>=0.021</a:t>
                      </a:r>
                    </a:p>
                  </a:txBody>
                  <a:tcPr anchor="ctr">
                    <a:lnL>
                      <a:noFill/>
                    </a:lnL>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8151704"/>
                  </a:ext>
                </a:extLst>
              </a:tr>
            </a:tbl>
          </a:graphicData>
        </a:graphic>
      </p:graphicFrame>
      <p:sp>
        <p:nvSpPr>
          <p:cNvPr id="4" name="Text Placeholder 3">
            <a:extLst>
              <a:ext uri="{FF2B5EF4-FFF2-40B4-BE49-F238E27FC236}">
                <a16:creationId xmlns:a16="http://schemas.microsoft.com/office/drawing/2014/main" id="{8127D088-566D-E363-3462-214C9FB34885}"/>
              </a:ext>
            </a:extLst>
          </p:cNvPr>
          <p:cNvSpPr>
            <a:spLocks noGrp="1"/>
          </p:cNvSpPr>
          <p:nvPr>
            <p:ph type="body" sz="quarter" idx="10"/>
          </p:nvPr>
        </p:nvSpPr>
        <p:spPr/>
        <p:txBody>
          <a:bodyPr/>
          <a:lstStyle/>
          <a:p>
            <a:r>
              <a:rPr lang="en-US" b="0" i="0" dirty="0" err="1">
                <a:effectLst/>
                <a:latin typeface="Trebuchet MS" panose="020B0603020202020204" pitchFamily="34" charset="0"/>
                <a:cs typeface="Calibri" panose="020F0502020204030204" pitchFamily="34" charset="0"/>
              </a:rPr>
              <a:t>Rummel</a:t>
            </a:r>
            <a:r>
              <a:rPr lang="en-US" b="0" i="0" dirty="0">
                <a:effectLst/>
                <a:latin typeface="Trebuchet MS" panose="020B0603020202020204" pitchFamily="34" charset="0"/>
                <a:cs typeface="Calibri" panose="020F0502020204030204" pitchFamily="34" charset="0"/>
              </a:rPr>
              <a:t> MJ, et al. </a:t>
            </a:r>
            <a:r>
              <a:rPr lang="en-US" b="0" i="1" dirty="0">
                <a:effectLst/>
                <a:latin typeface="Trebuchet MS" panose="020B0603020202020204" pitchFamily="34" charset="0"/>
                <a:cs typeface="Calibri" panose="020F0502020204030204" pitchFamily="34" charset="0"/>
              </a:rPr>
              <a:t>Lancet</a:t>
            </a:r>
            <a:r>
              <a:rPr lang="en-US" b="0" i="0" dirty="0">
                <a:effectLst/>
                <a:latin typeface="Trebuchet MS" panose="020B0603020202020204" pitchFamily="34" charset="0"/>
                <a:cs typeface="Calibri" panose="020F0502020204030204" pitchFamily="34" charset="0"/>
              </a:rPr>
              <a:t>. 2013;381(9873):1203-1210.</a:t>
            </a:r>
            <a:endParaRPr lang="en-US" dirty="0">
              <a:latin typeface="Trebuchet MS" panose="020B060302020202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C19650B1-C9FD-C541-C02C-115CD0ECF267}"/>
              </a:ext>
            </a:extLst>
          </p:cNvPr>
          <p:cNvSpPr>
            <a:spLocks noGrp="1"/>
          </p:cNvSpPr>
          <p:nvPr>
            <p:ph type="body" sz="quarter" idx="11"/>
          </p:nvPr>
        </p:nvSpPr>
        <p:spPr>
          <a:xfrm>
            <a:off x="213726" y="5855528"/>
            <a:ext cx="11845539" cy="346075"/>
          </a:xfrm>
        </p:spPr>
        <p:txBody>
          <a:bodyPr vert="horz" lIns="91440" tIns="45720" rIns="91440" bIns="45720" rtlCol="0" anchor="b">
            <a:noAutofit/>
          </a:bodyPr>
          <a:lstStyle/>
          <a:p>
            <a:r>
              <a:rPr lang="en-US" dirty="0"/>
              <a:t>AE, adverse event; CHOP, cyclophosphamide, doxorubicin, vincristine, prednisone; CRR, complete response rate; FL, follicular lymphoma; NS, not significant; ORR, overall response rate; PFS, progression-free survival; R, rituximab.</a:t>
            </a:r>
          </a:p>
        </p:txBody>
      </p:sp>
      <p:grpSp>
        <p:nvGrpSpPr>
          <p:cNvPr id="3" name="Group 2">
            <a:extLst>
              <a:ext uri="{FF2B5EF4-FFF2-40B4-BE49-F238E27FC236}">
                <a16:creationId xmlns:a16="http://schemas.microsoft.com/office/drawing/2014/main" id="{4EAFEBF7-2E6C-E187-CC51-2B9DD1D68AE6}"/>
              </a:ext>
            </a:extLst>
          </p:cNvPr>
          <p:cNvGrpSpPr/>
          <p:nvPr/>
        </p:nvGrpSpPr>
        <p:grpSpPr>
          <a:xfrm>
            <a:off x="7857747" y="1727691"/>
            <a:ext cx="3802180" cy="1554480"/>
            <a:chOff x="7399218" y="2349789"/>
            <a:chExt cx="3802180" cy="1554480"/>
          </a:xfrm>
        </p:grpSpPr>
        <p:sp>
          <p:nvSpPr>
            <p:cNvPr id="24" name="Freeform: Shape 23">
              <a:extLst>
                <a:ext uri="{FF2B5EF4-FFF2-40B4-BE49-F238E27FC236}">
                  <a16:creationId xmlns:a16="http://schemas.microsoft.com/office/drawing/2014/main" id="{E856A580-9A15-7486-D5CE-0F0B430BCB8D}"/>
                </a:ext>
              </a:extLst>
            </p:cNvPr>
            <p:cNvSpPr/>
            <p:nvPr/>
          </p:nvSpPr>
          <p:spPr>
            <a:xfrm>
              <a:off x="7399218" y="2349789"/>
              <a:ext cx="3802180" cy="1554480"/>
            </a:xfrm>
            <a:custGeom>
              <a:avLst/>
              <a:gdLst>
                <a:gd name="connsiteX0" fmla="*/ 451581 w 3802180"/>
                <a:gd name="connsiteY0" fmla="*/ 563081 h 1554480"/>
                <a:gd name="connsiteX1" fmla="*/ 413523 w 3802180"/>
                <a:gd name="connsiteY1" fmla="*/ 739382 h 1554480"/>
                <a:gd name="connsiteX2" fmla="*/ 236293 w 3802180"/>
                <a:gd name="connsiteY2" fmla="*/ 777240 h 1554480"/>
                <a:gd name="connsiteX3" fmla="*/ 413523 w 3802180"/>
                <a:gd name="connsiteY3" fmla="*/ 815099 h 1554480"/>
                <a:gd name="connsiteX4" fmla="*/ 451581 w 3802180"/>
                <a:gd name="connsiteY4" fmla="*/ 991399 h 1554480"/>
                <a:gd name="connsiteX5" fmla="*/ 489639 w 3802180"/>
                <a:gd name="connsiteY5" fmla="*/ 815099 h 1554480"/>
                <a:gd name="connsiteX6" fmla="*/ 666870 w 3802180"/>
                <a:gd name="connsiteY6" fmla="*/ 777240 h 1554480"/>
                <a:gd name="connsiteX7" fmla="*/ 489639 w 3802180"/>
                <a:gd name="connsiteY7" fmla="*/ 739382 h 1554480"/>
                <a:gd name="connsiteX8" fmla="*/ 344134 w 3802180"/>
                <a:gd name="connsiteY8" fmla="*/ 0 h 1554480"/>
                <a:gd name="connsiteX9" fmla="*/ 1105140 w 3802180"/>
                <a:gd name="connsiteY9" fmla="*/ 0 h 1554480"/>
                <a:gd name="connsiteX10" fmla="*/ 2753925 w 3802180"/>
                <a:gd name="connsiteY10" fmla="*/ 0 h 1554480"/>
                <a:gd name="connsiteX11" fmla="*/ 3697467 w 3802180"/>
                <a:gd name="connsiteY11" fmla="*/ 0 h 1554480"/>
                <a:gd name="connsiteX12" fmla="*/ 3802180 w 3802180"/>
                <a:gd name="connsiteY12" fmla="*/ 96829 h 1554480"/>
                <a:gd name="connsiteX13" fmla="*/ 3802180 w 3802180"/>
                <a:gd name="connsiteY13" fmla="*/ 1457652 h 1554480"/>
                <a:gd name="connsiteX14" fmla="*/ 3697467 w 3802180"/>
                <a:gd name="connsiteY14" fmla="*/ 1554480 h 1554480"/>
                <a:gd name="connsiteX15" fmla="*/ 2753925 w 3802180"/>
                <a:gd name="connsiteY15" fmla="*/ 1554480 h 1554480"/>
                <a:gd name="connsiteX16" fmla="*/ 1105140 w 3802180"/>
                <a:gd name="connsiteY16" fmla="*/ 1554480 h 1554480"/>
                <a:gd name="connsiteX17" fmla="*/ 344134 w 3802180"/>
                <a:gd name="connsiteY17" fmla="*/ 1554480 h 1554480"/>
                <a:gd name="connsiteX18" fmla="*/ 246794 w 3802180"/>
                <a:gd name="connsiteY18" fmla="*/ 1457652 h 1554480"/>
                <a:gd name="connsiteX19" fmla="*/ 246794 w 3802180"/>
                <a:gd name="connsiteY19" fmla="*/ 934113 h 1554480"/>
                <a:gd name="connsiteX20" fmla="*/ 244169 w 3802180"/>
                <a:gd name="connsiteY20" fmla="*/ 935818 h 1554480"/>
                <a:gd name="connsiteX21" fmla="*/ 0 w 3802180"/>
                <a:gd name="connsiteY21" fmla="*/ 777240 h 1554480"/>
                <a:gd name="connsiteX22" fmla="*/ 244169 w 3802180"/>
                <a:gd name="connsiteY22" fmla="*/ 618663 h 1554480"/>
                <a:gd name="connsiteX23" fmla="*/ 246794 w 3802180"/>
                <a:gd name="connsiteY23" fmla="*/ 620368 h 1554480"/>
                <a:gd name="connsiteX24" fmla="*/ 246794 w 3802180"/>
                <a:gd name="connsiteY24" fmla="*/ 96829 h 1554480"/>
                <a:gd name="connsiteX25" fmla="*/ 344134 w 3802180"/>
                <a:gd name="connsiteY25" fmla="*/ 0 h 155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02180" h="1554480">
                  <a:moveTo>
                    <a:pt x="451581" y="563081"/>
                  </a:moveTo>
                  <a:lnTo>
                    <a:pt x="413523" y="739382"/>
                  </a:lnTo>
                  <a:lnTo>
                    <a:pt x="236293" y="777240"/>
                  </a:lnTo>
                  <a:lnTo>
                    <a:pt x="413523" y="815099"/>
                  </a:lnTo>
                  <a:lnTo>
                    <a:pt x="451581" y="991399"/>
                  </a:lnTo>
                  <a:lnTo>
                    <a:pt x="489639" y="815099"/>
                  </a:lnTo>
                  <a:lnTo>
                    <a:pt x="666870" y="777240"/>
                  </a:lnTo>
                  <a:lnTo>
                    <a:pt x="489639" y="739382"/>
                  </a:lnTo>
                  <a:close/>
                  <a:moveTo>
                    <a:pt x="344134" y="0"/>
                  </a:moveTo>
                  <a:lnTo>
                    <a:pt x="1105140" y="0"/>
                  </a:lnTo>
                  <a:lnTo>
                    <a:pt x="2753925" y="0"/>
                  </a:lnTo>
                  <a:lnTo>
                    <a:pt x="3697467" y="0"/>
                  </a:lnTo>
                  <a:cubicBezTo>
                    <a:pt x="3755299" y="0"/>
                    <a:pt x="3802180" y="43352"/>
                    <a:pt x="3802180" y="96829"/>
                  </a:cubicBezTo>
                  <a:lnTo>
                    <a:pt x="3802180" y="1457652"/>
                  </a:lnTo>
                  <a:cubicBezTo>
                    <a:pt x="3802180" y="1511129"/>
                    <a:pt x="3755299" y="1554480"/>
                    <a:pt x="3697467" y="1554480"/>
                  </a:cubicBezTo>
                  <a:lnTo>
                    <a:pt x="2753925" y="1554480"/>
                  </a:lnTo>
                  <a:lnTo>
                    <a:pt x="1105140" y="1554480"/>
                  </a:lnTo>
                  <a:lnTo>
                    <a:pt x="344134" y="1554480"/>
                  </a:lnTo>
                  <a:cubicBezTo>
                    <a:pt x="290374" y="1554480"/>
                    <a:pt x="246794" y="1511129"/>
                    <a:pt x="246794" y="1457652"/>
                  </a:cubicBezTo>
                  <a:lnTo>
                    <a:pt x="246794" y="934113"/>
                  </a:lnTo>
                  <a:lnTo>
                    <a:pt x="244169" y="935818"/>
                  </a:lnTo>
                  <a:lnTo>
                    <a:pt x="0" y="777240"/>
                  </a:lnTo>
                  <a:lnTo>
                    <a:pt x="244169" y="618663"/>
                  </a:lnTo>
                  <a:lnTo>
                    <a:pt x="246794" y="620368"/>
                  </a:lnTo>
                  <a:lnTo>
                    <a:pt x="246794" y="96829"/>
                  </a:lnTo>
                  <a:cubicBezTo>
                    <a:pt x="246794" y="43352"/>
                    <a:pt x="290374" y="0"/>
                    <a:pt x="344134" y="0"/>
                  </a:cubicBezTo>
                  <a:close/>
                </a:path>
              </a:pathLst>
            </a:custGeom>
            <a:gradFill>
              <a:gsLst>
                <a:gs pos="0">
                  <a:srgbClr val="F4F4F0"/>
                </a:gs>
                <a:gs pos="100000">
                  <a:schemeClr val="accent2">
                    <a:lumMod val="20000"/>
                    <a:lumOff val="80000"/>
                  </a:schemeClr>
                </a:gs>
              </a:gsLst>
              <a:lin ang="2700000" scaled="0"/>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005840" tIns="91440" rIns="91440" rtlCol="0" anchor="ctr" anchorCtr="0">
              <a:noAutofit/>
            </a:bodyPr>
            <a:lstStyle/>
            <a:p>
              <a:pPr>
                <a:spcBef>
                  <a:spcPts val="1200"/>
                </a:spcBef>
              </a:pPr>
              <a:r>
                <a:rPr lang="en-US" sz="2000" dirty="0">
                  <a:solidFill>
                    <a:srgbClr val="333333"/>
                  </a:solidFill>
                </a:rPr>
                <a:t>R-</a:t>
              </a:r>
              <a:r>
                <a:rPr lang="en-US" sz="2000" dirty="0" err="1">
                  <a:solidFill>
                    <a:srgbClr val="333333"/>
                  </a:solidFill>
                </a:rPr>
                <a:t>Bendamustine</a:t>
              </a:r>
              <a:r>
                <a:rPr lang="en-US" sz="2000" dirty="0">
                  <a:solidFill>
                    <a:srgbClr val="333333"/>
                  </a:solidFill>
                </a:rPr>
                <a:t> offers improved PFS and fewer AEs compared to R-CHOP</a:t>
              </a:r>
            </a:p>
          </p:txBody>
        </p:sp>
        <p:cxnSp>
          <p:nvCxnSpPr>
            <p:cNvPr id="23" name="Straight Connector 22">
              <a:extLst>
                <a:ext uri="{FF2B5EF4-FFF2-40B4-BE49-F238E27FC236}">
                  <a16:creationId xmlns:a16="http://schemas.microsoft.com/office/drawing/2014/main" id="{F58A5553-AE98-1321-F2A3-CCAAA3DCA3C2}"/>
                </a:ext>
              </a:extLst>
            </p:cNvPr>
            <p:cNvCxnSpPr>
              <a:cxnSpLocks/>
            </p:cNvCxnSpPr>
            <p:nvPr/>
          </p:nvCxnSpPr>
          <p:spPr>
            <a:xfrm flipV="1">
              <a:off x="8220996" y="2473346"/>
              <a:ext cx="0" cy="1302235"/>
            </a:xfrm>
            <a:prstGeom prst="line">
              <a:avLst/>
            </a:prstGeom>
            <a:gradFill>
              <a:gsLst>
                <a:gs pos="0">
                  <a:schemeClr val="bg1"/>
                </a:gs>
                <a:gs pos="100000">
                  <a:schemeClr val="accent2">
                    <a:lumMod val="20000"/>
                    <a:lumOff val="80000"/>
                  </a:schemeClr>
                </a:gs>
              </a:gsLst>
              <a:lin ang="5400000" scaled="1"/>
            </a:gradFill>
            <a:ln w="12700" cap="rnd">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BE9B5747-5045-F216-CC3C-E2B724754CF3}"/>
              </a:ext>
            </a:extLst>
          </p:cNvPr>
          <p:cNvGrpSpPr/>
          <p:nvPr/>
        </p:nvGrpSpPr>
        <p:grpSpPr>
          <a:xfrm>
            <a:off x="345482" y="1413344"/>
            <a:ext cx="3017520" cy="365760"/>
            <a:chOff x="345482" y="1413344"/>
            <a:chExt cx="3017520" cy="365760"/>
          </a:xfrm>
        </p:grpSpPr>
        <p:sp>
          <p:nvSpPr>
            <p:cNvPr id="12" name="Rectangle: Top Corners Rounded 11">
              <a:extLst>
                <a:ext uri="{FF2B5EF4-FFF2-40B4-BE49-F238E27FC236}">
                  <a16:creationId xmlns:a16="http://schemas.microsoft.com/office/drawing/2014/main" id="{7124F722-783C-DDE3-2DD3-76D8F060C929}"/>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13" name="Straight Connector 12">
              <a:extLst>
                <a:ext uri="{FF2B5EF4-FFF2-40B4-BE49-F238E27FC236}">
                  <a16:creationId xmlns:a16="http://schemas.microsoft.com/office/drawing/2014/main" id="{59E5BD9F-2DBC-AD1F-9329-F4892D5A41C5}"/>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aphicFrame>
        <p:nvGraphicFramePr>
          <p:cNvPr id="6" name="Table 16">
            <a:extLst>
              <a:ext uri="{FF2B5EF4-FFF2-40B4-BE49-F238E27FC236}">
                <a16:creationId xmlns:a16="http://schemas.microsoft.com/office/drawing/2014/main" id="{B550E85F-81F6-7DAE-C4C1-647778035EC8}"/>
              </a:ext>
            </a:extLst>
          </p:cNvPr>
          <p:cNvGraphicFramePr>
            <a:graphicFrameLocks noGrp="1"/>
          </p:cNvGraphicFramePr>
          <p:nvPr>
            <p:extLst>
              <p:ext uri="{D42A27DB-BD31-4B8C-83A1-F6EECF244321}">
                <p14:modId xmlns:p14="http://schemas.microsoft.com/office/powerpoint/2010/main" val="2997240949"/>
              </p:ext>
            </p:extLst>
          </p:nvPr>
        </p:nvGraphicFramePr>
        <p:xfrm>
          <a:off x="345520" y="3601334"/>
          <a:ext cx="4995987" cy="2194560"/>
        </p:xfrm>
        <a:graphic>
          <a:graphicData uri="http://schemas.openxmlformats.org/drawingml/2006/table">
            <a:tbl>
              <a:tblPr firstRow="1" bandRow="1">
                <a:tableStyleId>{9D7B26C5-4107-4FEC-AEDC-1716B250A1EF}</a:tableStyleId>
              </a:tblPr>
              <a:tblGrid>
                <a:gridCol w="3291840">
                  <a:extLst>
                    <a:ext uri="{9D8B030D-6E8A-4147-A177-3AD203B41FA5}">
                      <a16:colId xmlns:a16="http://schemas.microsoft.com/office/drawing/2014/main" val="574236262"/>
                    </a:ext>
                  </a:extLst>
                </a:gridCol>
                <a:gridCol w="1704147">
                  <a:extLst>
                    <a:ext uri="{9D8B030D-6E8A-4147-A177-3AD203B41FA5}">
                      <a16:colId xmlns:a16="http://schemas.microsoft.com/office/drawing/2014/main" val="352733545"/>
                    </a:ext>
                  </a:extLst>
                </a:gridCol>
              </a:tblGrid>
              <a:tr h="365760">
                <a:tc gridSpan="2">
                  <a:txBody>
                    <a:bodyPr/>
                    <a:lstStyle/>
                    <a:p>
                      <a:pPr algn="l"/>
                      <a:r>
                        <a:rPr lang="en-US" sz="1800" dirty="0">
                          <a:solidFill>
                            <a:schemeClr val="bg1"/>
                          </a:solidFill>
                        </a:rPr>
                        <a:t>Safety Comparison</a:t>
                      </a:r>
                    </a:p>
                  </a:txBody>
                  <a:tcPr anchor="ctr">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CC6600"/>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365760">
                <a:tc>
                  <a:txBody>
                    <a:bodyPr/>
                    <a:lstStyle/>
                    <a:p>
                      <a:pPr algn="l"/>
                      <a:r>
                        <a:rPr lang="en-US" sz="1800" dirty="0"/>
                        <a:t>Alopecia</a:t>
                      </a:r>
                    </a:p>
                  </a:txBody>
                  <a:tcPr anchor="ctr">
                    <a:lnL w="6350" cap="flat" cmpd="sng" algn="ctr">
                      <a:solidFill>
                        <a:srgbClr val="FFC000"/>
                      </a:solidFill>
                      <a:prstDash val="solid"/>
                      <a:round/>
                      <a:headEnd type="none" w="med" len="med"/>
                      <a:tailEnd type="none" w="med" len="med"/>
                    </a:lnL>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1800" dirty="0"/>
                        <a:t>0% vs 100%</a:t>
                      </a:r>
                    </a:p>
                  </a:txBody>
                  <a:tcPr anchor="ctr">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365760">
                <a:tc>
                  <a:txBody>
                    <a:bodyPr/>
                    <a:lstStyle/>
                    <a:p>
                      <a:pPr algn="l"/>
                      <a:r>
                        <a:rPr lang="en-US" sz="1800" dirty="0"/>
                        <a:t>Hematologic toxicity</a:t>
                      </a:r>
                    </a:p>
                  </a:txBody>
                  <a:tcPr anchor="ctr">
                    <a:lnL w="6350" cap="flat" cmpd="sng" algn="ctr">
                      <a:solidFill>
                        <a:srgbClr val="FFC000"/>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1800" dirty="0"/>
                        <a:t>30% vs 68%</a:t>
                      </a:r>
                    </a:p>
                  </a:txBody>
                  <a:tcPr anchor="ctr">
                    <a:lnR w="6350" cap="flat" cmpd="sng" algn="ctr">
                      <a:solidFill>
                        <a:srgbClr val="FFC00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r h="365760">
                <a:tc>
                  <a:txBody>
                    <a:bodyPr/>
                    <a:lstStyle/>
                    <a:p>
                      <a:pPr algn="l"/>
                      <a:r>
                        <a:rPr lang="en-US" sz="1800" dirty="0"/>
                        <a:t>Infections</a:t>
                      </a:r>
                    </a:p>
                  </a:txBody>
                  <a:tcPr anchor="ctr">
                    <a:lnL w="6350" cap="flat" cmpd="sng" algn="ctr">
                      <a:solidFill>
                        <a:srgbClr val="FFC000"/>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1800" dirty="0"/>
                        <a:t>37% vs 50%</a:t>
                      </a:r>
                    </a:p>
                  </a:txBody>
                  <a:tcPr anchor="ctr">
                    <a:lnR w="6350" cap="flat" cmpd="sng" algn="ctr">
                      <a:solidFill>
                        <a:srgbClr val="FFC00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83430170"/>
                  </a:ext>
                </a:extLst>
              </a:tr>
              <a:tr h="365760">
                <a:tc>
                  <a:txBody>
                    <a:bodyPr/>
                    <a:lstStyle/>
                    <a:p>
                      <a:pPr algn="l"/>
                      <a:r>
                        <a:rPr lang="en-US" sz="1800" dirty="0"/>
                        <a:t>Peripheral neuropathy</a:t>
                      </a:r>
                    </a:p>
                  </a:txBody>
                  <a:tcPr anchor="ctr">
                    <a:lnL w="6350" cap="flat" cmpd="sng" algn="ctr">
                      <a:solidFill>
                        <a:srgbClr val="FFC000"/>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1800" dirty="0"/>
                        <a:t>7% vs 29%</a:t>
                      </a:r>
                    </a:p>
                  </a:txBody>
                  <a:tcPr anchor="ctr">
                    <a:lnR w="6350" cap="flat" cmpd="sng" algn="ctr">
                      <a:solidFill>
                        <a:srgbClr val="FFC00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1523210"/>
                  </a:ext>
                </a:extLst>
              </a:tr>
              <a:tr h="365760">
                <a:tc>
                  <a:txBody>
                    <a:bodyPr/>
                    <a:lstStyle/>
                    <a:p>
                      <a:pPr algn="l"/>
                      <a:r>
                        <a:rPr lang="en-US" sz="1800" dirty="0"/>
                        <a:t>Stomatitis</a:t>
                      </a:r>
                    </a:p>
                  </a:txBody>
                  <a:tcPr anchor="ctr">
                    <a:lnL w="6350" cap="flat" cmpd="sng" algn="ctr">
                      <a:solidFill>
                        <a:srgbClr val="FFC000"/>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solidFill>
                  </a:tcPr>
                </a:tc>
                <a:tc>
                  <a:txBody>
                    <a:bodyPr/>
                    <a:lstStyle/>
                    <a:p>
                      <a:pPr algn="l"/>
                      <a:r>
                        <a:rPr lang="en-US" sz="1800" dirty="0"/>
                        <a:t>6% vs 19%</a:t>
                      </a:r>
                    </a:p>
                  </a:txBody>
                  <a:tcPr anchor="ctr">
                    <a:lnR w="6350" cap="flat" cmpd="sng" algn="ctr">
                      <a:solidFill>
                        <a:srgbClr val="FFC00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2472812174"/>
                  </a:ext>
                </a:extLst>
              </a:tr>
            </a:tbl>
          </a:graphicData>
        </a:graphic>
      </p:graphicFrame>
    </p:spTree>
    <p:extLst>
      <p:ext uri="{BB962C8B-B14F-4D97-AF65-F5344CB8AC3E}">
        <p14:creationId xmlns:p14="http://schemas.microsoft.com/office/powerpoint/2010/main" val="29550480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8321-E44D-4003-870A-918E3A55A465}"/>
              </a:ext>
            </a:extLst>
          </p:cNvPr>
          <p:cNvSpPr>
            <a:spLocks noGrp="1"/>
          </p:cNvSpPr>
          <p:nvPr>
            <p:ph type="title"/>
          </p:nvPr>
        </p:nvSpPr>
        <p:spPr/>
        <p:txBody>
          <a:bodyPr vert="horz" lIns="91440" tIns="45720" rIns="91440" bIns="45720" rtlCol="0" anchor="ctr">
            <a:normAutofit/>
          </a:bodyPr>
          <a:lstStyle/>
          <a:p>
            <a:pPr defTabSz="457200"/>
            <a:r>
              <a:rPr lang="en-US" sz="3600" b="1" dirty="0">
                <a:solidFill>
                  <a:schemeClr val="accent1">
                    <a:lumMod val="50000"/>
                  </a:schemeClr>
                </a:solidFill>
                <a:cs typeface="Maitree" panose="00000500000000000000" pitchFamily="2" charset="-34"/>
              </a:rPr>
              <a:t>Faculty Presenter</a:t>
            </a:r>
          </a:p>
        </p:txBody>
      </p:sp>
      <p:sp>
        <p:nvSpPr>
          <p:cNvPr id="15" name="Content Placeholder 14">
            <a:extLst>
              <a:ext uri="{FF2B5EF4-FFF2-40B4-BE49-F238E27FC236}">
                <a16:creationId xmlns:a16="http://schemas.microsoft.com/office/drawing/2014/main" id="{9742FFF3-D1FF-440F-8A47-FC00B16FA6CF}"/>
              </a:ext>
            </a:extLst>
          </p:cNvPr>
          <p:cNvSpPr>
            <a:spLocks noGrp="1"/>
          </p:cNvSpPr>
          <p:nvPr>
            <p:ph idx="1"/>
          </p:nvPr>
        </p:nvSpPr>
        <p:spPr/>
        <p:txBody>
          <a:bodyPr/>
          <a:lstStyle/>
          <a:p>
            <a:pPr>
              <a:lnSpc>
                <a:spcPct val="100000"/>
              </a:lnSpc>
              <a:spcBef>
                <a:spcPts val="0"/>
              </a:spcBef>
              <a:tabLst>
                <a:tab pos="457200" algn="l"/>
              </a:tabLst>
            </a:pPr>
            <a:r>
              <a:rPr lang="en-US" dirty="0"/>
              <a:t>Director, Center for Lymphoma</a:t>
            </a:r>
          </a:p>
          <a:p>
            <a:pPr>
              <a:lnSpc>
                <a:spcPct val="100000"/>
              </a:lnSpc>
              <a:spcBef>
                <a:spcPts val="0"/>
              </a:spcBef>
              <a:tabLst>
                <a:tab pos="457200" algn="l"/>
              </a:tabLst>
            </a:pPr>
            <a:r>
              <a:rPr lang="en-US" dirty="0"/>
              <a:t>	Massachusetts General Hospital</a:t>
            </a:r>
          </a:p>
          <a:p>
            <a:pPr>
              <a:lnSpc>
                <a:spcPct val="100000"/>
              </a:lnSpc>
              <a:spcBef>
                <a:spcPts val="0"/>
              </a:spcBef>
              <a:tabLst>
                <a:tab pos="457200" algn="l"/>
              </a:tabLst>
            </a:pPr>
            <a:r>
              <a:rPr lang="en-US" dirty="0"/>
              <a:t>Associate Professor of Medicine, Harvard Medical School</a:t>
            </a:r>
          </a:p>
          <a:p>
            <a:pPr>
              <a:lnSpc>
                <a:spcPct val="100000"/>
              </a:lnSpc>
              <a:spcBef>
                <a:spcPts val="0"/>
              </a:spcBef>
              <a:tabLst>
                <a:tab pos="457200" algn="l"/>
              </a:tabLst>
            </a:pPr>
            <a:r>
              <a:rPr lang="en-US" dirty="0"/>
              <a:t>Boston, Massachusetts </a:t>
            </a:r>
          </a:p>
        </p:txBody>
      </p:sp>
      <p:sp>
        <p:nvSpPr>
          <p:cNvPr id="8" name="Text Placeholder 7">
            <a:extLst>
              <a:ext uri="{FF2B5EF4-FFF2-40B4-BE49-F238E27FC236}">
                <a16:creationId xmlns:a16="http://schemas.microsoft.com/office/drawing/2014/main" id="{98B8ACDA-9F2C-4A8C-82F9-4131B63D7198}"/>
              </a:ext>
            </a:extLst>
          </p:cNvPr>
          <p:cNvSpPr>
            <a:spLocks noGrp="1"/>
          </p:cNvSpPr>
          <p:nvPr>
            <p:ph type="body" sz="quarter" idx="15"/>
          </p:nvPr>
        </p:nvSpPr>
        <p:spPr/>
        <p:txBody>
          <a:bodyPr/>
          <a:lstStyle/>
          <a:p>
            <a:r>
              <a:rPr lang="en-US" dirty="0">
                <a:solidFill>
                  <a:schemeClr val="tx1"/>
                </a:solidFill>
              </a:rPr>
              <a:t>Jeremy S. Abramson, MD, </a:t>
            </a:r>
            <a:r>
              <a:rPr lang="en-US" dirty="0" err="1">
                <a:solidFill>
                  <a:schemeClr val="tx1"/>
                </a:solidFill>
              </a:rPr>
              <a:t>MMSc</a:t>
            </a:r>
            <a:endParaRPr lang="en-US" dirty="0">
              <a:solidFill>
                <a:schemeClr val="tx1"/>
              </a:solidFill>
            </a:endParaRPr>
          </a:p>
        </p:txBody>
      </p:sp>
      <p:sp>
        <p:nvSpPr>
          <p:cNvPr id="3" name="Text Placeholder 5">
            <a:extLst>
              <a:ext uri="{FF2B5EF4-FFF2-40B4-BE49-F238E27FC236}">
                <a16:creationId xmlns:a16="http://schemas.microsoft.com/office/drawing/2014/main" id="{F75212D2-7813-FD12-8E92-46E6AF6E772C}"/>
              </a:ext>
            </a:extLst>
          </p:cNvPr>
          <p:cNvSpPr txBox="1">
            <a:spLocks/>
          </p:cNvSpPr>
          <p:nvPr/>
        </p:nvSpPr>
        <p:spPr>
          <a:xfrm>
            <a:off x="4632923" y="6559826"/>
            <a:ext cx="7315200" cy="2421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00" dirty="0">
                <a:ea typeface="Tahoma" panose="020B0604030504040204" pitchFamily="34" charset="0"/>
                <a:cs typeface="Tahoma" panose="020B0604030504040204" pitchFamily="34" charset="0"/>
              </a:rPr>
              <a:t>Title image: </a:t>
            </a:r>
            <a:r>
              <a:rPr lang="en-US" sz="900" dirty="0" err="1">
                <a:ea typeface="Tahoma" panose="020B0604030504040204" pitchFamily="34" charset="0"/>
                <a:cs typeface="Tahoma" panose="020B0604030504040204" pitchFamily="34" charset="0"/>
              </a:rPr>
              <a:t>Meletios</a:t>
            </a:r>
            <a:r>
              <a:rPr lang="en-US" sz="900" dirty="0">
                <a:ea typeface="Tahoma" panose="020B0604030504040204" pitchFamily="34" charset="0"/>
                <a:cs typeface="Tahoma" panose="020B0604030504040204" pitchFamily="34" charset="0"/>
              </a:rPr>
              <a:t> </a:t>
            </a:r>
            <a:r>
              <a:rPr lang="en-US" sz="900" dirty="0" err="1">
                <a:ea typeface="Tahoma" panose="020B0604030504040204" pitchFamily="34" charset="0"/>
                <a:cs typeface="Tahoma" panose="020B0604030504040204" pitchFamily="34" charset="0"/>
              </a:rPr>
              <a:t>Verras</a:t>
            </a:r>
            <a:r>
              <a:rPr lang="en-US" sz="900" dirty="0">
                <a:ea typeface="Tahoma" panose="020B0604030504040204" pitchFamily="34" charset="0"/>
                <a:cs typeface="Tahoma" panose="020B0604030504040204" pitchFamily="34" charset="0"/>
              </a:rPr>
              <a:t> via iStock by Getty Images </a:t>
            </a:r>
          </a:p>
        </p:txBody>
      </p:sp>
    </p:spTree>
    <p:extLst>
      <p:ext uri="{BB962C8B-B14F-4D97-AF65-F5344CB8AC3E}">
        <p14:creationId xmlns:p14="http://schemas.microsoft.com/office/powerpoint/2010/main" val="107153712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C1285-50DE-9AA4-ABF2-7816899D393A}"/>
              </a:ext>
            </a:extLst>
          </p:cNvPr>
          <p:cNvSpPr>
            <a:spLocks noGrp="1"/>
          </p:cNvSpPr>
          <p:nvPr>
            <p:ph type="title"/>
          </p:nvPr>
        </p:nvSpPr>
        <p:spPr>
          <a:xfrm>
            <a:off x="265970" y="174882"/>
            <a:ext cx="11682153" cy="1143000"/>
          </a:xfrm>
        </p:spPr>
        <p:txBody>
          <a:bodyPr/>
          <a:lstStyle/>
          <a:p>
            <a:r>
              <a:rPr lang="en-US"/>
              <a:t>Anti-CD20 Comparison: GALLIUM Trial</a:t>
            </a:r>
            <a:endParaRPr lang="en-US" dirty="0"/>
          </a:p>
        </p:txBody>
      </p:sp>
      <p:sp>
        <p:nvSpPr>
          <p:cNvPr id="4" name="Text Placeholder 3">
            <a:extLst>
              <a:ext uri="{FF2B5EF4-FFF2-40B4-BE49-F238E27FC236}">
                <a16:creationId xmlns:a16="http://schemas.microsoft.com/office/drawing/2014/main" id="{F3ADB5B7-EFC9-DD3D-5F54-F58A173AEFDE}"/>
              </a:ext>
            </a:extLst>
          </p:cNvPr>
          <p:cNvSpPr>
            <a:spLocks noGrp="1"/>
          </p:cNvSpPr>
          <p:nvPr>
            <p:ph type="body" sz="quarter" idx="10"/>
          </p:nvPr>
        </p:nvSpPr>
        <p:spPr>
          <a:xfrm>
            <a:off x="4632923" y="6228271"/>
            <a:ext cx="7315200" cy="573663"/>
          </a:xfrm>
        </p:spPr>
        <p:txBody>
          <a:bodyPr/>
          <a:lstStyle/>
          <a:p>
            <a:r>
              <a:rPr lang="en-US" dirty="0"/>
              <a:t>Marcus R, et al. </a:t>
            </a:r>
            <a:r>
              <a:rPr lang="en-US" i="1" dirty="0"/>
              <a:t>N Engl J Med.</a:t>
            </a:r>
            <a:r>
              <a:rPr lang="en-US" dirty="0"/>
              <a:t> 2017;377(14):1331-1344.</a:t>
            </a:r>
          </a:p>
        </p:txBody>
      </p:sp>
      <p:sp>
        <p:nvSpPr>
          <p:cNvPr id="5" name="Text Placeholder 4">
            <a:extLst>
              <a:ext uri="{FF2B5EF4-FFF2-40B4-BE49-F238E27FC236}">
                <a16:creationId xmlns:a16="http://schemas.microsoft.com/office/drawing/2014/main" id="{F380778B-7EE4-85DE-B82B-6FE4CEE3CC46}"/>
              </a:ext>
            </a:extLst>
          </p:cNvPr>
          <p:cNvSpPr>
            <a:spLocks noGrp="1"/>
          </p:cNvSpPr>
          <p:nvPr>
            <p:ph type="body" sz="quarter" idx="11"/>
          </p:nvPr>
        </p:nvSpPr>
        <p:spPr>
          <a:xfrm>
            <a:off x="266008" y="5770049"/>
            <a:ext cx="11682077" cy="346075"/>
          </a:xfrm>
        </p:spPr>
        <p:txBody>
          <a:bodyPr/>
          <a:lstStyle/>
          <a:p>
            <a:r>
              <a:rPr lang="en-US" dirty="0"/>
              <a:t>CHOP, cyclophosphamide, doxorubicin, vincristine, prednisone; CVP, cyclophosphamide, vincristine, prednisone; ECOG, Eastern Cooperative Oncology Group;</a:t>
            </a:r>
            <a:br>
              <a:rPr lang="en-US" dirty="0"/>
            </a:br>
            <a:r>
              <a:rPr lang="en-US" dirty="0"/>
              <a:t>FL, follicular lymphoma; PS, performance status; PFS, progression-free survival.</a:t>
            </a:r>
          </a:p>
        </p:txBody>
      </p:sp>
      <p:pic>
        <p:nvPicPr>
          <p:cNvPr id="24" name="Picture 23">
            <a:extLst>
              <a:ext uri="{FF2B5EF4-FFF2-40B4-BE49-F238E27FC236}">
                <a16:creationId xmlns:a16="http://schemas.microsoft.com/office/drawing/2014/main" id="{8D819F67-0857-0308-DEE1-C7D6A6F870A1}"/>
              </a:ext>
            </a:extLst>
          </p:cNvPr>
          <p:cNvPicPr>
            <a:picLocks noChangeAspect="1"/>
          </p:cNvPicPr>
          <p:nvPr/>
        </p:nvPicPr>
        <p:blipFill>
          <a:blip r:embed="rId2"/>
          <a:srcRect/>
          <a:stretch/>
        </p:blipFill>
        <p:spPr>
          <a:xfrm>
            <a:off x="252984" y="2021044"/>
            <a:ext cx="11686032" cy="2815911"/>
          </a:xfrm>
          <a:prstGeom prst="rect">
            <a:avLst/>
          </a:prstGeom>
        </p:spPr>
      </p:pic>
      <p:grpSp>
        <p:nvGrpSpPr>
          <p:cNvPr id="7" name="Group 6">
            <a:extLst>
              <a:ext uri="{FF2B5EF4-FFF2-40B4-BE49-F238E27FC236}">
                <a16:creationId xmlns:a16="http://schemas.microsoft.com/office/drawing/2014/main" id="{BC6DF83C-B8DD-2BF3-B53C-C438A6C1498B}"/>
              </a:ext>
            </a:extLst>
          </p:cNvPr>
          <p:cNvGrpSpPr/>
          <p:nvPr/>
        </p:nvGrpSpPr>
        <p:grpSpPr>
          <a:xfrm>
            <a:off x="345482" y="1413344"/>
            <a:ext cx="3017520" cy="365760"/>
            <a:chOff x="266008" y="1413344"/>
            <a:chExt cx="3017520" cy="365760"/>
          </a:xfrm>
        </p:grpSpPr>
        <p:sp>
          <p:nvSpPr>
            <p:cNvPr id="8" name="Rectangle: Top Corners Rounded 7">
              <a:extLst>
                <a:ext uri="{FF2B5EF4-FFF2-40B4-BE49-F238E27FC236}">
                  <a16:creationId xmlns:a16="http://schemas.microsoft.com/office/drawing/2014/main" id="{91E8CDD3-9086-B4C5-E897-726F53A01C0A}"/>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9" name="Straight Connector 8">
              <a:extLst>
                <a:ext uri="{FF2B5EF4-FFF2-40B4-BE49-F238E27FC236}">
                  <a16:creationId xmlns:a16="http://schemas.microsoft.com/office/drawing/2014/main" id="{5C9498EF-45A3-99C4-1949-4EC19F3A6D6B}"/>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174425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C1285-50DE-9AA4-ABF2-7816899D393A}"/>
              </a:ext>
            </a:extLst>
          </p:cNvPr>
          <p:cNvSpPr>
            <a:spLocks noGrp="1"/>
          </p:cNvSpPr>
          <p:nvPr>
            <p:ph type="title"/>
          </p:nvPr>
        </p:nvSpPr>
        <p:spPr>
          <a:xfrm>
            <a:off x="265970" y="174882"/>
            <a:ext cx="11682153" cy="1143000"/>
          </a:xfrm>
        </p:spPr>
        <p:txBody>
          <a:bodyPr/>
          <a:lstStyle/>
          <a:p>
            <a:r>
              <a:rPr lang="en-US"/>
              <a:t>Anti-CD20 Comparison: GALLIUM Trial</a:t>
            </a:r>
            <a:endParaRPr lang="en-US" dirty="0"/>
          </a:p>
        </p:txBody>
      </p:sp>
      <p:graphicFrame>
        <p:nvGraphicFramePr>
          <p:cNvPr id="15" name="Table 15">
            <a:extLst>
              <a:ext uri="{FF2B5EF4-FFF2-40B4-BE49-F238E27FC236}">
                <a16:creationId xmlns:a16="http://schemas.microsoft.com/office/drawing/2014/main" id="{BA02357C-757B-6BA7-FB5B-F5A668B21370}"/>
              </a:ext>
            </a:extLst>
          </p:cNvPr>
          <p:cNvGraphicFramePr>
            <a:graphicFrameLocks noGrp="1"/>
          </p:cNvGraphicFramePr>
          <p:nvPr>
            <p:ph idx="1"/>
            <p:extLst>
              <p:ext uri="{D42A27DB-BD31-4B8C-83A1-F6EECF244321}">
                <p14:modId xmlns:p14="http://schemas.microsoft.com/office/powerpoint/2010/main" val="1547655552"/>
              </p:ext>
            </p:extLst>
          </p:nvPr>
        </p:nvGraphicFramePr>
        <p:xfrm>
          <a:off x="252984" y="2286000"/>
          <a:ext cx="11686032" cy="1981200"/>
        </p:xfrm>
        <a:graphic>
          <a:graphicData uri="http://schemas.openxmlformats.org/drawingml/2006/table">
            <a:tbl>
              <a:tblPr firstRow="1" bandRow="1">
                <a:tableStyleId>{9D7B26C5-4107-4FEC-AEDC-1716B250A1EF}</a:tableStyleId>
              </a:tblPr>
              <a:tblGrid>
                <a:gridCol w="3549293">
                  <a:extLst>
                    <a:ext uri="{9D8B030D-6E8A-4147-A177-3AD203B41FA5}">
                      <a16:colId xmlns:a16="http://schemas.microsoft.com/office/drawing/2014/main" val="773888656"/>
                    </a:ext>
                  </a:extLst>
                </a:gridCol>
                <a:gridCol w="2374772">
                  <a:extLst>
                    <a:ext uri="{9D8B030D-6E8A-4147-A177-3AD203B41FA5}">
                      <a16:colId xmlns:a16="http://schemas.microsoft.com/office/drawing/2014/main" val="1393253478"/>
                    </a:ext>
                  </a:extLst>
                </a:gridCol>
                <a:gridCol w="2849726">
                  <a:extLst>
                    <a:ext uri="{9D8B030D-6E8A-4147-A177-3AD203B41FA5}">
                      <a16:colId xmlns:a16="http://schemas.microsoft.com/office/drawing/2014/main" val="2702687255"/>
                    </a:ext>
                  </a:extLst>
                </a:gridCol>
                <a:gridCol w="2912241">
                  <a:extLst>
                    <a:ext uri="{9D8B030D-6E8A-4147-A177-3AD203B41FA5}">
                      <a16:colId xmlns:a16="http://schemas.microsoft.com/office/drawing/2014/main" val="2504133975"/>
                    </a:ext>
                  </a:extLst>
                </a:gridCol>
              </a:tblGrid>
              <a:tr h="209302">
                <a:tc>
                  <a:txBody>
                    <a:bodyPr/>
                    <a:lstStyle/>
                    <a:p>
                      <a:pPr algn="l"/>
                      <a:r>
                        <a:rPr lang="en-US" sz="2000" dirty="0">
                          <a:solidFill>
                            <a:schemeClr val="bg1"/>
                          </a:solidFill>
                        </a:rPr>
                        <a:t>Result</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Rituximab Group</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Obinutuzumab Group</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Hazard Ratio (</a:t>
                      </a:r>
                      <a:r>
                        <a:rPr lang="en-US" sz="2000" i="1" dirty="0">
                          <a:solidFill>
                            <a:schemeClr val="bg1"/>
                          </a:solidFill>
                        </a:rPr>
                        <a:t>P</a:t>
                      </a:r>
                      <a:r>
                        <a:rPr lang="en-US" sz="2000" dirty="0">
                          <a:solidFill>
                            <a:schemeClr val="bg1"/>
                          </a:solidFill>
                        </a:rPr>
                        <a:t>-value)</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extLst>
                  <a:ext uri="{0D108BD9-81ED-4DB2-BD59-A6C34878D82A}">
                    <a16:rowId xmlns:a16="http://schemas.microsoft.com/office/drawing/2014/main" val="3509385606"/>
                  </a:ext>
                </a:extLst>
              </a:tr>
              <a:tr h="209302">
                <a:tc>
                  <a:txBody>
                    <a:bodyPr/>
                    <a:lstStyle/>
                    <a:p>
                      <a:pPr algn="l"/>
                      <a:r>
                        <a:rPr lang="en-US" sz="2000" dirty="0"/>
                        <a:t>PFS at 3 y</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73.3%</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80.0%</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HR 0.66 (</a:t>
                      </a:r>
                      <a:r>
                        <a:rPr lang="en-US" sz="2000" i="1" dirty="0"/>
                        <a:t>P</a:t>
                      </a:r>
                      <a:r>
                        <a:rPr lang="en-US" sz="2000" dirty="0"/>
                        <a:t>=0.001)</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9740035"/>
                  </a:ext>
                </a:extLst>
              </a:tr>
              <a:tr h="209302">
                <a:tc>
                  <a:txBody>
                    <a:bodyPr/>
                    <a:lstStyle/>
                    <a:p>
                      <a:pPr algn="l"/>
                      <a:r>
                        <a:rPr lang="en-US" sz="2000" dirty="0"/>
                        <a:t>OS at 3 y</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92.1%</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94.0%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HR 0.75 (</a:t>
                      </a:r>
                      <a:r>
                        <a:rPr lang="en-US" sz="2000" i="1" dirty="0"/>
                        <a:t>P</a:t>
                      </a:r>
                      <a:r>
                        <a:rPr lang="en-US" sz="2000" dirty="0"/>
                        <a:t>=0.21)</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9065634"/>
                  </a:ext>
                </a:extLst>
              </a:tr>
              <a:tr h="209302">
                <a:tc>
                  <a:txBody>
                    <a:bodyPr/>
                    <a:lstStyle/>
                    <a:p>
                      <a:pPr algn="l"/>
                      <a:r>
                        <a:rPr lang="en-US" sz="2000" dirty="0"/>
                        <a:t>No new treatment at 3 y</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81.2%</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87.1%</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HR 0.68 (</a:t>
                      </a:r>
                      <a:r>
                        <a:rPr lang="en-US" sz="2000" i="1" dirty="0"/>
                        <a:t>P</a:t>
                      </a:r>
                      <a:r>
                        <a:rPr lang="en-US" sz="2000" dirty="0"/>
                        <a:t>=0.009)</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0310947"/>
                  </a:ext>
                </a:extLst>
              </a:tr>
              <a:tr h="209302">
                <a:tc>
                  <a:txBody>
                    <a:bodyPr/>
                    <a:lstStyle/>
                    <a:p>
                      <a:pPr algn="l"/>
                      <a:r>
                        <a:rPr lang="en-US" sz="2000" dirty="0"/>
                        <a:t>Serious adverse events</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39.9%</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46.1%</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32495733"/>
                  </a:ext>
                </a:extLst>
              </a:tr>
            </a:tbl>
          </a:graphicData>
        </a:graphic>
      </p:graphicFrame>
      <p:sp>
        <p:nvSpPr>
          <p:cNvPr id="4" name="Text Placeholder 3">
            <a:extLst>
              <a:ext uri="{FF2B5EF4-FFF2-40B4-BE49-F238E27FC236}">
                <a16:creationId xmlns:a16="http://schemas.microsoft.com/office/drawing/2014/main" id="{F3ADB5B7-EFC9-DD3D-5F54-F58A173AEFDE}"/>
              </a:ext>
            </a:extLst>
          </p:cNvPr>
          <p:cNvSpPr>
            <a:spLocks noGrp="1"/>
          </p:cNvSpPr>
          <p:nvPr>
            <p:ph type="body" sz="quarter" idx="10"/>
          </p:nvPr>
        </p:nvSpPr>
        <p:spPr>
          <a:xfrm>
            <a:off x="4632923" y="6228271"/>
            <a:ext cx="7315200" cy="573663"/>
          </a:xfrm>
        </p:spPr>
        <p:txBody>
          <a:bodyPr/>
          <a:lstStyle/>
          <a:p>
            <a:r>
              <a:rPr lang="en-US" dirty="0"/>
              <a:t>Marcus R, et al. </a:t>
            </a:r>
            <a:r>
              <a:rPr lang="en-US" i="1" dirty="0"/>
              <a:t>N Engl J Med.</a:t>
            </a:r>
            <a:r>
              <a:rPr lang="en-US" dirty="0"/>
              <a:t> 2017;377(14):1331-1344.</a:t>
            </a:r>
          </a:p>
        </p:txBody>
      </p:sp>
      <p:sp>
        <p:nvSpPr>
          <p:cNvPr id="5" name="Text Placeholder 4">
            <a:extLst>
              <a:ext uri="{FF2B5EF4-FFF2-40B4-BE49-F238E27FC236}">
                <a16:creationId xmlns:a16="http://schemas.microsoft.com/office/drawing/2014/main" id="{F380778B-7EE4-85DE-B82B-6FE4CEE3CC46}"/>
              </a:ext>
            </a:extLst>
          </p:cNvPr>
          <p:cNvSpPr>
            <a:spLocks noGrp="1"/>
          </p:cNvSpPr>
          <p:nvPr>
            <p:ph type="body" sz="quarter" idx="11"/>
          </p:nvPr>
        </p:nvSpPr>
        <p:spPr>
          <a:xfrm>
            <a:off x="266008" y="5770049"/>
            <a:ext cx="11682077" cy="346075"/>
          </a:xfrm>
        </p:spPr>
        <p:txBody>
          <a:bodyPr/>
          <a:lstStyle/>
          <a:p>
            <a:r>
              <a:rPr lang="en-US" dirty="0"/>
              <a:t>OS, overall survival; PFS, progression-free survival.</a:t>
            </a:r>
          </a:p>
        </p:txBody>
      </p:sp>
      <p:grpSp>
        <p:nvGrpSpPr>
          <p:cNvPr id="3" name="Group 2">
            <a:extLst>
              <a:ext uri="{FF2B5EF4-FFF2-40B4-BE49-F238E27FC236}">
                <a16:creationId xmlns:a16="http://schemas.microsoft.com/office/drawing/2014/main" id="{DBA890E8-9F20-61C0-068A-A1C02B1F0659}"/>
              </a:ext>
            </a:extLst>
          </p:cNvPr>
          <p:cNvGrpSpPr/>
          <p:nvPr/>
        </p:nvGrpSpPr>
        <p:grpSpPr>
          <a:xfrm>
            <a:off x="345482" y="1413344"/>
            <a:ext cx="3017520" cy="365760"/>
            <a:chOff x="345482" y="1413344"/>
            <a:chExt cx="3017520" cy="365760"/>
          </a:xfrm>
        </p:grpSpPr>
        <p:sp>
          <p:nvSpPr>
            <p:cNvPr id="6" name="Rectangle: Top Corners Rounded 5">
              <a:extLst>
                <a:ext uri="{FF2B5EF4-FFF2-40B4-BE49-F238E27FC236}">
                  <a16:creationId xmlns:a16="http://schemas.microsoft.com/office/drawing/2014/main" id="{F30A5048-C829-96D8-177D-ABB2C461E22C}"/>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7" name="Straight Connector 6">
              <a:extLst>
                <a:ext uri="{FF2B5EF4-FFF2-40B4-BE49-F238E27FC236}">
                  <a16:creationId xmlns:a16="http://schemas.microsoft.com/office/drawing/2014/main" id="{D4D3690C-93A8-8571-88B9-C1D8DAC0BB64}"/>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339026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C1285-50DE-9AA4-ABF2-7816899D393A}"/>
              </a:ext>
            </a:extLst>
          </p:cNvPr>
          <p:cNvSpPr>
            <a:spLocks noGrp="1"/>
          </p:cNvSpPr>
          <p:nvPr>
            <p:ph type="title"/>
          </p:nvPr>
        </p:nvSpPr>
        <p:spPr>
          <a:xfrm>
            <a:off x="265970" y="174882"/>
            <a:ext cx="11682153" cy="1143000"/>
          </a:xfrm>
        </p:spPr>
        <p:txBody>
          <a:bodyPr/>
          <a:lstStyle/>
          <a:p>
            <a:r>
              <a:rPr lang="pt-BR" dirty="0"/>
              <a:t>Lenalidomide + Rituximab (R</a:t>
            </a:r>
            <a:r>
              <a:rPr lang="pt-BR" baseline="30000" dirty="0"/>
              <a:t>2</a:t>
            </a:r>
            <a:r>
              <a:rPr lang="pt-BR" dirty="0"/>
              <a:t>) vs R-Chemo: RELEVANCE Trial</a:t>
            </a:r>
            <a:r>
              <a:rPr lang="pt-BR" sz="2400" b="0" baseline="65000" dirty="0">
                <a:solidFill>
                  <a:schemeClr val="bg1">
                    <a:lumMod val="50000"/>
                  </a:schemeClr>
                </a:solidFill>
              </a:rPr>
              <a:t>[1],[2]</a:t>
            </a:r>
            <a:endParaRPr lang="en-US" sz="2400" b="0" baseline="65000" dirty="0">
              <a:solidFill>
                <a:schemeClr val="bg1">
                  <a:lumMod val="50000"/>
                </a:schemeClr>
              </a:solidFill>
            </a:endParaRPr>
          </a:p>
        </p:txBody>
      </p:sp>
      <p:sp>
        <p:nvSpPr>
          <p:cNvPr id="4" name="Text Placeholder 3">
            <a:extLst>
              <a:ext uri="{FF2B5EF4-FFF2-40B4-BE49-F238E27FC236}">
                <a16:creationId xmlns:a16="http://schemas.microsoft.com/office/drawing/2014/main" id="{F3ADB5B7-EFC9-DD3D-5F54-F58A173AEFDE}"/>
              </a:ext>
            </a:extLst>
          </p:cNvPr>
          <p:cNvSpPr>
            <a:spLocks noGrp="1"/>
          </p:cNvSpPr>
          <p:nvPr>
            <p:ph type="body" sz="quarter" idx="10"/>
          </p:nvPr>
        </p:nvSpPr>
        <p:spPr>
          <a:xfrm>
            <a:off x="4632923" y="6228271"/>
            <a:ext cx="7315200" cy="573663"/>
          </a:xfrm>
        </p:spPr>
        <p:txBody>
          <a:bodyPr/>
          <a:lstStyle/>
          <a:p>
            <a:r>
              <a:rPr lang="en-US" dirty="0"/>
              <a:t>[1]. </a:t>
            </a:r>
            <a:r>
              <a:rPr lang="en-US" dirty="0" err="1"/>
              <a:t>Morschhauser</a:t>
            </a:r>
            <a:r>
              <a:rPr lang="en-US" dirty="0"/>
              <a:t> F, et al. </a:t>
            </a:r>
            <a:r>
              <a:rPr lang="en-US" i="1" dirty="0"/>
              <a:t>N Engl J Med. </a:t>
            </a:r>
            <a:r>
              <a:rPr lang="en-US" dirty="0"/>
              <a:t>2018;379(10):934-947.</a:t>
            </a:r>
          </a:p>
          <a:p>
            <a:r>
              <a:rPr lang="en-US" dirty="0"/>
              <a:t>[2]. </a:t>
            </a:r>
            <a:r>
              <a:rPr lang="en-US" dirty="0" err="1"/>
              <a:t>Morschhauser</a:t>
            </a:r>
            <a:r>
              <a:rPr lang="en-US" dirty="0"/>
              <a:t> F, et al. </a:t>
            </a:r>
            <a:r>
              <a:rPr lang="en-US" i="1" dirty="0"/>
              <a:t>J Clin Oncol.</a:t>
            </a:r>
            <a:r>
              <a:rPr lang="en-US" dirty="0"/>
              <a:t> 2022;40(28):3239-3245.</a:t>
            </a:r>
          </a:p>
        </p:txBody>
      </p:sp>
      <p:sp>
        <p:nvSpPr>
          <p:cNvPr id="5" name="Text Placeholder 4">
            <a:extLst>
              <a:ext uri="{FF2B5EF4-FFF2-40B4-BE49-F238E27FC236}">
                <a16:creationId xmlns:a16="http://schemas.microsoft.com/office/drawing/2014/main" id="{F380778B-7EE4-85DE-B82B-6FE4CEE3CC46}"/>
              </a:ext>
            </a:extLst>
          </p:cNvPr>
          <p:cNvSpPr>
            <a:spLocks noGrp="1"/>
          </p:cNvSpPr>
          <p:nvPr>
            <p:ph type="body" sz="quarter" idx="11"/>
          </p:nvPr>
        </p:nvSpPr>
        <p:spPr>
          <a:xfrm>
            <a:off x="266008" y="5444657"/>
            <a:ext cx="11682077" cy="671468"/>
          </a:xfrm>
        </p:spPr>
        <p:txBody>
          <a:bodyPr/>
          <a:lstStyle/>
          <a:p>
            <a:r>
              <a:rPr lang="en-US" dirty="0"/>
              <a:t>[a]. Lenalidomide continued for 18 cycles. [b]. CHOP, CVP, or R-</a:t>
            </a:r>
            <a:r>
              <a:rPr lang="en-US" dirty="0" err="1"/>
              <a:t>bendamustine</a:t>
            </a:r>
            <a:r>
              <a:rPr lang="en-US" dirty="0"/>
              <a:t> for 6 cycles.</a:t>
            </a:r>
          </a:p>
          <a:p>
            <a:pPr>
              <a:spcBef>
                <a:spcPts val="300"/>
              </a:spcBef>
            </a:pPr>
            <a:r>
              <a:rPr lang="en-US" dirty="0"/>
              <a:t>CHOP, cyclophosphamide, doxorubicin, vincristine, prednisone; CR, complete response; CVP, cyclophosphamide, vincristine, prednisone; FL, follicular lymphoma;</a:t>
            </a:r>
            <a:br>
              <a:rPr lang="en-US" dirty="0"/>
            </a:br>
            <a:r>
              <a:rPr lang="en-US" dirty="0"/>
              <a:t>GELF, Groupe </a:t>
            </a:r>
            <a:r>
              <a:rPr lang="en-US" dirty="0" err="1"/>
              <a:t>d’Etude</a:t>
            </a:r>
            <a:r>
              <a:rPr lang="en-US" dirty="0"/>
              <a:t> des </a:t>
            </a:r>
            <a:r>
              <a:rPr lang="en-US" dirty="0" err="1"/>
              <a:t>Lymphomes</a:t>
            </a:r>
            <a:r>
              <a:rPr lang="en-US" dirty="0"/>
              <a:t> </a:t>
            </a:r>
            <a:r>
              <a:rPr lang="en-US" dirty="0" err="1"/>
              <a:t>Folliculaires</a:t>
            </a:r>
            <a:r>
              <a:rPr lang="en-US" dirty="0"/>
              <a:t>; PFS, progression-free survival; R, rituximab.</a:t>
            </a:r>
          </a:p>
        </p:txBody>
      </p:sp>
      <p:grpSp>
        <p:nvGrpSpPr>
          <p:cNvPr id="10" name="Group 9">
            <a:extLst>
              <a:ext uri="{FF2B5EF4-FFF2-40B4-BE49-F238E27FC236}">
                <a16:creationId xmlns:a16="http://schemas.microsoft.com/office/drawing/2014/main" id="{1F2CC7DA-FF39-1C71-25C5-32A3D3BA43AA}"/>
              </a:ext>
            </a:extLst>
          </p:cNvPr>
          <p:cNvGrpSpPr/>
          <p:nvPr/>
        </p:nvGrpSpPr>
        <p:grpSpPr>
          <a:xfrm>
            <a:off x="345482" y="1413344"/>
            <a:ext cx="3017520" cy="365760"/>
            <a:chOff x="266008" y="1413344"/>
            <a:chExt cx="3017520" cy="365760"/>
          </a:xfrm>
        </p:grpSpPr>
        <p:sp>
          <p:nvSpPr>
            <p:cNvPr id="11" name="Rectangle: Top Corners Rounded 10">
              <a:extLst>
                <a:ext uri="{FF2B5EF4-FFF2-40B4-BE49-F238E27FC236}">
                  <a16:creationId xmlns:a16="http://schemas.microsoft.com/office/drawing/2014/main" id="{9D8504A9-B630-59A0-8C52-458BB829E9A4}"/>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12" name="Straight Connector 11">
              <a:extLst>
                <a:ext uri="{FF2B5EF4-FFF2-40B4-BE49-F238E27FC236}">
                  <a16:creationId xmlns:a16="http://schemas.microsoft.com/office/drawing/2014/main" id="{51468874-1D24-C8B2-7644-0B7944606D97}"/>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13" name="Picture 12">
            <a:extLst>
              <a:ext uri="{FF2B5EF4-FFF2-40B4-BE49-F238E27FC236}">
                <a16:creationId xmlns:a16="http://schemas.microsoft.com/office/drawing/2014/main" id="{D9F6EBCC-665A-6462-299F-F26B756BEAE1}"/>
              </a:ext>
            </a:extLst>
          </p:cNvPr>
          <p:cNvPicPr>
            <a:picLocks noChangeAspect="1"/>
          </p:cNvPicPr>
          <p:nvPr/>
        </p:nvPicPr>
        <p:blipFill>
          <a:blip r:embed="rId3"/>
          <a:srcRect/>
          <a:stretch/>
        </p:blipFill>
        <p:spPr>
          <a:xfrm>
            <a:off x="252986" y="2152634"/>
            <a:ext cx="11686028" cy="2552729"/>
          </a:xfrm>
          <a:prstGeom prst="rect">
            <a:avLst/>
          </a:prstGeom>
        </p:spPr>
      </p:pic>
    </p:spTree>
    <p:extLst>
      <p:ext uri="{BB962C8B-B14F-4D97-AF65-F5344CB8AC3E}">
        <p14:creationId xmlns:p14="http://schemas.microsoft.com/office/powerpoint/2010/main" val="288596268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C1285-50DE-9AA4-ABF2-7816899D393A}"/>
              </a:ext>
            </a:extLst>
          </p:cNvPr>
          <p:cNvSpPr>
            <a:spLocks noGrp="1"/>
          </p:cNvSpPr>
          <p:nvPr>
            <p:ph type="title"/>
          </p:nvPr>
        </p:nvSpPr>
        <p:spPr>
          <a:xfrm>
            <a:off x="265970" y="174882"/>
            <a:ext cx="11682153" cy="1143000"/>
          </a:xfrm>
        </p:spPr>
        <p:txBody>
          <a:bodyPr/>
          <a:lstStyle/>
          <a:p>
            <a:r>
              <a:rPr lang="pt-BR" dirty="0"/>
              <a:t>Lenalidomide + Rituximab (R</a:t>
            </a:r>
            <a:r>
              <a:rPr lang="pt-BR" baseline="30000" dirty="0"/>
              <a:t>2</a:t>
            </a:r>
            <a:r>
              <a:rPr lang="pt-BR" dirty="0"/>
              <a:t>) vs R-Chemo: RELEVANCE Trial</a:t>
            </a:r>
            <a:r>
              <a:rPr lang="pt-BR" sz="2400" b="0" baseline="65000" dirty="0">
                <a:solidFill>
                  <a:schemeClr val="bg1">
                    <a:lumMod val="50000"/>
                  </a:schemeClr>
                </a:solidFill>
              </a:rPr>
              <a:t>[1],[2]</a:t>
            </a:r>
            <a:endParaRPr lang="en-US" sz="2400" b="0" baseline="65000" dirty="0">
              <a:solidFill>
                <a:schemeClr val="bg1">
                  <a:lumMod val="50000"/>
                </a:schemeClr>
              </a:solidFill>
            </a:endParaRPr>
          </a:p>
        </p:txBody>
      </p:sp>
      <p:graphicFrame>
        <p:nvGraphicFramePr>
          <p:cNvPr id="15" name="Table 15">
            <a:extLst>
              <a:ext uri="{FF2B5EF4-FFF2-40B4-BE49-F238E27FC236}">
                <a16:creationId xmlns:a16="http://schemas.microsoft.com/office/drawing/2014/main" id="{BA02357C-757B-6BA7-FB5B-F5A668B21370}"/>
              </a:ext>
            </a:extLst>
          </p:cNvPr>
          <p:cNvGraphicFramePr>
            <a:graphicFrameLocks noGrp="1"/>
          </p:cNvGraphicFramePr>
          <p:nvPr>
            <p:ph idx="1"/>
            <p:extLst>
              <p:ext uri="{D42A27DB-BD31-4B8C-83A1-F6EECF244321}">
                <p14:modId xmlns:p14="http://schemas.microsoft.com/office/powerpoint/2010/main" val="1259022227"/>
              </p:ext>
            </p:extLst>
          </p:nvPr>
        </p:nvGraphicFramePr>
        <p:xfrm>
          <a:off x="252984" y="2286000"/>
          <a:ext cx="10080879" cy="2682240"/>
        </p:xfrm>
        <a:graphic>
          <a:graphicData uri="http://schemas.openxmlformats.org/drawingml/2006/table">
            <a:tbl>
              <a:tblPr firstRow="1" bandRow="1">
                <a:tableStyleId>{9D7B26C5-4107-4FEC-AEDC-1716B250A1EF}</a:tableStyleId>
              </a:tblPr>
              <a:tblGrid>
                <a:gridCol w="3771519">
                  <a:extLst>
                    <a:ext uri="{9D8B030D-6E8A-4147-A177-3AD203B41FA5}">
                      <a16:colId xmlns:a16="http://schemas.microsoft.com/office/drawing/2014/main" val="773888656"/>
                    </a:ext>
                  </a:extLst>
                </a:gridCol>
                <a:gridCol w="2103120">
                  <a:extLst>
                    <a:ext uri="{9D8B030D-6E8A-4147-A177-3AD203B41FA5}">
                      <a16:colId xmlns:a16="http://schemas.microsoft.com/office/drawing/2014/main" val="1393253478"/>
                    </a:ext>
                  </a:extLst>
                </a:gridCol>
                <a:gridCol w="2103120">
                  <a:extLst>
                    <a:ext uri="{9D8B030D-6E8A-4147-A177-3AD203B41FA5}">
                      <a16:colId xmlns:a16="http://schemas.microsoft.com/office/drawing/2014/main" val="2702687255"/>
                    </a:ext>
                  </a:extLst>
                </a:gridCol>
                <a:gridCol w="2103120">
                  <a:extLst>
                    <a:ext uri="{9D8B030D-6E8A-4147-A177-3AD203B41FA5}">
                      <a16:colId xmlns:a16="http://schemas.microsoft.com/office/drawing/2014/main" val="2504133975"/>
                    </a:ext>
                  </a:extLst>
                </a:gridCol>
              </a:tblGrid>
              <a:tr h="209302">
                <a:tc>
                  <a:txBody>
                    <a:bodyPr/>
                    <a:lstStyle/>
                    <a:p>
                      <a:pPr algn="l"/>
                      <a:r>
                        <a:rPr lang="en-US" sz="2000" dirty="0">
                          <a:solidFill>
                            <a:schemeClr val="bg1"/>
                          </a:solidFill>
                        </a:rPr>
                        <a:t>Result</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Lenalidomide</a:t>
                      </a:r>
                      <a:r>
                        <a:rPr lang="en-US" sz="2000" b="0" baseline="30000" dirty="0">
                          <a:solidFill>
                            <a:schemeClr val="bg1"/>
                          </a:solidFill>
                        </a:rPr>
                        <a:t>[a]</a:t>
                      </a:r>
                      <a:r>
                        <a:rPr lang="en-US" sz="2000" dirty="0">
                          <a:solidFill>
                            <a:schemeClr val="bg1"/>
                          </a:solidFill>
                        </a:rPr>
                        <a:t> + Rituximab</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Rituximab +</a:t>
                      </a:r>
                      <a:br>
                        <a:rPr lang="en-US" sz="2000" dirty="0">
                          <a:solidFill>
                            <a:schemeClr val="bg1"/>
                          </a:solidFill>
                        </a:rPr>
                      </a:br>
                      <a:r>
                        <a:rPr lang="en-US" sz="2000" dirty="0">
                          <a:solidFill>
                            <a:schemeClr val="bg1"/>
                          </a:solidFill>
                        </a:rPr>
                        <a:t>Chemo</a:t>
                      </a:r>
                      <a:r>
                        <a:rPr lang="en-US" sz="2000" b="0" baseline="30000" dirty="0">
                          <a:solidFill>
                            <a:schemeClr val="bg1"/>
                          </a:solidFill>
                        </a:rPr>
                        <a:t>[b]</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Hazard Ratio</a:t>
                      </a:r>
                      <a:br>
                        <a:rPr lang="en-US" sz="2000" dirty="0">
                          <a:solidFill>
                            <a:schemeClr val="bg1"/>
                          </a:solidFill>
                        </a:rPr>
                      </a:br>
                      <a:r>
                        <a:rPr lang="en-US" sz="2000" dirty="0">
                          <a:solidFill>
                            <a:schemeClr val="bg1"/>
                          </a:solidFill>
                        </a:rPr>
                        <a:t>(</a:t>
                      </a:r>
                      <a:r>
                        <a:rPr lang="en-US" sz="2000" i="1" dirty="0">
                          <a:solidFill>
                            <a:schemeClr val="bg1"/>
                          </a:solidFill>
                        </a:rPr>
                        <a:t>P</a:t>
                      </a:r>
                      <a:r>
                        <a:rPr lang="en-US" sz="2000" dirty="0">
                          <a:solidFill>
                            <a:schemeClr val="bg1"/>
                          </a:solidFill>
                        </a:rPr>
                        <a:t>-value)</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extLst>
                  <a:ext uri="{0D108BD9-81ED-4DB2-BD59-A6C34878D82A}">
                    <a16:rowId xmlns:a16="http://schemas.microsoft.com/office/drawing/2014/main" val="3509385606"/>
                  </a:ext>
                </a:extLst>
              </a:tr>
              <a:tr h="209302">
                <a:tc>
                  <a:txBody>
                    <a:bodyPr/>
                    <a:lstStyle/>
                    <a:p>
                      <a:pPr algn="l"/>
                      <a:r>
                        <a:rPr lang="en-US" sz="2000" dirty="0"/>
                        <a:t>Complete response</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48%</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53%</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i="1" dirty="0"/>
                        <a:t>P</a:t>
                      </a:r>
                      <a:r>
                        <a:rPr lang="en-US" sz="2000" dirty="0"/>
                        <a:t>=0.13</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9740035"/>
                  </a:ext>
                </a:extLst>
              </a:tr>
              <a:tr h="209302">
                <a:tc>
                  <a:txBody>
                    <a:bodyPr/>
                    <a:lstStyle/>
                    <a:p>
                      <a:pPr algn="l"/>
                      <a:r>
                        <a:rPr lang="en-US" sz="2000" dirty="0"/>
                        <a:t>PFS at 3 y</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77%</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78%</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HR 1.10 (</a:t>
                      </a:r>
                      <a:r>
                        <a:rPr lang="en-US" sz="2000" i="1" dirty="0"/>
                        <a:t>P</a:t>
                      </a:r>
                      <a:r>
                        <a:rPr lang="en-US" sz="2000" dirty="0"/>
                        <a:t>=0.48)</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9065634"/>
                  </a:ext>
                </a:extLst>
              </a:tr>
              <a:tr h="209302">
                <a:tc>
                  <a:txBody>
                    <a:bodyPr/>
                    <a:lstStyle/>
                    <a:p>
                      <a:pPr algn="l"/>
                      <a:r>
                        <a:rPr lang="en-US" sz="2000" dirty="0"/>
                        <a:t>OS at 3 y</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94%</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94%</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HR 1.16</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0310947"/>
                  </a:ext>
                </a:extLst>
              </a:tr>
              <a:tr h="209302">
                <a:tc>
                  <a:txBody>
                    <a:bodyPr/>
                    <a:lstStyle/>
                    <a:p>
                      <a:pPr algn="l"/>
                      <a:r>
                        <a:rPr lang="en-US" sz="2000" dirty="0"/>
                        <a:t>Grade 3/4 neutropenia</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32%</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50%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315486"/>
                  </a:ext>
                </a:extLst>
              </a:tr>
              <a:tr h="209302">
                <a:tc>
                  <a:txBody>
                    <a:bodyPr/>
                    <a:lstStyle/>
                    <a:p>
                      <a:pPr algn="l"/>
                      <a:r>
                        <a:rPr lang="en-US" sz="2000" dirty="0"/>
                        <a:t>Grade 3/4 cutaneous reactions</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7%</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1%</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extLst>
                  <a:ext uri="{0D108BD9-81ED-4DB2-BD59-A6C34878D82A}">
                    <a16:rowId xmlns:a16="http://schemas.microsoft.com/office/drawing/2014/main" val="1032495733"/>
                  </a:ext>
                </a:extLst>
              </a:tr>
            </a:tbl>
          </a:graphicData>
        </a:graphic>
      </p:graphicFrame>
      <p:sp>
        <p:nvSpPr>
          <p:cNvPr id="4" name="Text Placeholder 3">
            <a:extLst>
              <a:ext uri="{FF2B5EF4-FFF2-40B4-BE49-F238E27FC236}">
                <a16:creationId xmlns:a16="http://schemas.microsoft.com/office/drawing/2014/main" id="{F3ADB5B7-EFC9-DD3D-5F54-F58A173AEFDE}"/>
              </a:ext>
            </a:extLst>
          </p:cNvPr>
          <p:cNvSpPr>
            <a:spLocks noGrp="1"/>
          </p:cNvSpPr>
          <p:nvPr>
            <p:ph type="body" sz="quarter" idx="10"/>
          </p:nvPr>
        </p:nvSpPr>
        <p:spPr>
          <a:xfrm>
            <a:off x="4632923" y="6228271"/>
            <a:ext cx="7315200" cy="573663"/>
          </a:xfrm>
        </p:spPr>
        <p:txBody>
          <a:bodyPr/>
          <a:lstStyle/>
          <a:p>
            <a:r>
              <a:rPr lang="en-US" dirty="0"/>
              <a:t>[1]. </a:t>
            </a:r>
            <a:r>
              <a:rPr lang="en-US" dirty="0" err="1"/>
              <a:t>Morschhauser</a:t>
            </a:r>
            <a:r>
              <a:rPr lang="en-US" dirty="0"/>
              <a:t> F, et al. </a:t>
            </a:r>
            <a:r>
              <a:rPr lang="en-US" i="1" dirty="0"/>
              <a:t>N Engl J Med. </a:t>
            </a:r>
            <a:r>
              <a:rPr lang="en-US" dirty="0"/>
              <a:t>2018;379(10):934-947.</a:t>
            </a:r>
          </a:p>
          <a:p>
            <a:r>
              <a:rPr lang="en-US" dirty="0"/>
              <a:t>[2]. </a:t>
            </a:r>
            <a:r>
              <a:rPr lang="en-US" dirty="0" err="1"/>
              <a:t>Morschhauser</a:t>
            </a:r>
            <a:r>
              <a:rPr lang="en-US" dirty="0"/>
              <a:t> F, et al. </a:t>
            </a:r>
            <a:r>
              <a:rPr lang="en-US" i="1" dirty="0"/>
              <a:t>J Clin Oncol.</a:t>
            </a:r>
            <a:r>
              <a:rPr lang="en-US" dirty="0"/>
              <a:t> 2022;40(28):3239-3245.</a:t>
            </a:r>
          </a:p>
        </p:txBody>
      </p:sp>
      <p:sp>
        <p:nvSpPr>
          <p:cNvPr id="5" name="Text Placeholder 4">
            <a:extLst>
              <a:ext uri="{FF2B5EF4-FFF2-40B4-BE49-F238E27FC236}">
                <a16:creationId xmlns:a16="http://schemas.microsoft.com/office/drawing/2014/main" id="{F380778B-7EE4-85DE-B82B-6FE4CEE3CC46}"/>
              </a:ext>
            </a:extLst>
          </p:cNvPr>
          <p:cNvSpPr>
            <a:spLocks noGrp="1"/>
          </p:cNvSpPr>
          <p:nvPr>
            <p:ph type="body" sz="quarter" idx="11"/>
          </p:nvPr>
        </p:nvSpPr>
        <p:spPr>
          <a:xfrm>
            <a:off x="266008" y="5770049"/>
            <a:ext cx="11682077" cy="346075"/>
          </a:xfrm>
        </p:spPr>
        <p:txBody>
          <a:bodyPr/>
          <a:lstStyle/>
          <a:p>
            <a:r>
              <a:rPr lang="en-US" dirty="0"/>
              <a:t>[a]. Lenalidomide continued for 18 cycles. [b]. CHOP, CVP, or R-</a:t>
            </a:r>
            <a:r>
              <a:rPr lang="en-US" dirty="0" err="1"/>
              <a:t>bendamustine</a:t>
            </a:r>
            <a:r>
              <a:rPr lang="en-US" dirty="0"/>
              <a:t> for 6 cycles.</a:t>
            </a:r>
          </a:p>
          <a:p>
            <a:pPr>
              <a:spcBef>
                <a:spcPts val="300"/>
              </a:spcBef>
            </a:pPr>
            <a:r>
              <a:rPr lang="en-US" dirty="0"/>
              <a:t>OS, overall survival; PFS, progression-free survival; R, rituximab.</a:t>
            </a:r>
          </a:p>
        </p:txBody>
      </p:sp>
      <p:grpSp>
        <p:nvGrpSpPr>
          <p:cNvPr id="3" name="Group 2">
            <a:extLst>
              <a:ext uri="{FF2B5EF4-FFF2-40B4-BE49-F238E27FC236}">
                <a16:creationId xmlns:a16="http://schemas.microsoft.com/office/drawing/2014/main" id="{DBA890E8-9F20-61C0-068A-A1C02B1F0659}"/>
              </a:ext>
            </a:extLst>
          </p:cNvPr>
          <p:cNvGrpSpPr/>
          <p:nvPr/>
        </p:nvGrpSpPr>
        <p:grpSpPr>
          <a:xfrm>
            <a:off x="345482" y="1413344"/>
            <a:ext cx="3017520" cy="365760"/>
            <a:chOff x="345482" y="1413344"/>
            <a:chExt cx="3017520" cy="365760"/>
          </a:xfrm>
        </p:grpSpPr>
        <p:sp>
          <p:nvSpPr>
            <p:cNvPr id="6" name="Rectangle: Top Corners Rounded 5">
              <a:extLst>
                <a:ext uri="{FF2B5EF4-FFF2-40B4-BE49-F238E27FC236}">
                  <a16:creationId xmlns:a16="http://schemas.microsoft.com/office/drawing/2014/main" id="{F30A5048-C829-96D8-177D-ABB2C461E22C}"/>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7" name="Straight Connector 6">
              <a:extLst>
                <a:ext uri="{FF2B5EF4-FFF2-40B4-BE49-F238E27FC236}">
                  <a16:creationId xmlns:a16="http://schemas.microsoft.com/office/drawing/2014/main" id="{D4D3690C-93A8-8571-88B9-C1D8DAC0BB64}"/>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155187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69C0-C92D-5BE3-1795-BF88114B27F8}"/>
              </a:ext>
            </a:extLst>
          </p:cNvPr>
          <p:cNvSpPr>
            <a:spLocks noGrp="1"/>
          </p:cNvSpPr>
          <p:nvPr>
            <p:ph type="title"/>
          </p:nvPr>
        </p:nvSpPr>
        <p:spPr>
          <a:xfrm>
            <a:off x="265970" y="93295"/>
            <a:ext cx="11682153" cy="788679"/>
          </a:xfrm>
        </p:spPr>
        <p:txBody>
          <a:bodyPr>
            <a:normAutofit fontScale="90000"/>
          </a:bodyPr>
          <a:lstStyle/>
          <a:p>
            <a:r>
              <a:rPr lang="en-US" dirty="0"/>
              <a:t>Principles of Follicular Lymphoma Treatment at Relapse</a:t>
            </a:r>
          </a:p>
        </p:txBody>
      </p:sp>
      <p:grpSp>
        <p:nvGrpSpPr>
          <p:cNvPr id="16" name="Group 15">
            <a:extLst>
              <a:ext uri="{FF2B5EF4-FFF2-40B4-BE49-F238E27FC236}">
                <a16:creationId xmlns:a16="http://schemas.microsoft.com/office/drawing/2014/main" id="{D6164A72-B5C0-AF3C-FF93-D7109B20A195}"/>
              </a:ext>
            </a:extLst>
          </p:cNvPr>
          <p:cNvGrpSpPr/>
          <p:nvPr/>
        </p:nvGrpSpPr>
        <p:grpSpPr>
          <a:xfrm>
            <a:off x="330113" y="996511"/>
            <a:ext cx="11531775" cy="4771145"/>
            <a:chOff x="265970" y="996511"/>
            <a:chExt cx="11531775" cy="4771145"/>
          </a:xfrm>
        </p:grpSpPr>
        <p:sp>
          <p:nvSpPr>
            <p:cNvPr id="8" name="Freeform: Shape 7">
              <a:extLst>
                <a:ext uri="{FF2B5EF4-FFF2-40B4-BE49-F238E27FC236}">
                  <a16:creationId xmlns:a16="http://schemas.microsoft.com/office/drawing/2014/main" id="{CA1226D6-10AD-91D5-05F3-08BC12E1D317}"/>
                </a:ext>
              </a:extLst>
            </p:cNvPr>
            <p:cNvSpPr/>
            <p:nvPr/>
          </p:nvSpPr>
          <p:spPr>
            <a:xfrm>
              <a:off x="4333457" y="1023857"/>
              <a:ext cx="7464288" cy="1097280"/>
            </a:xfrm>
            <a:custGeom>
              <a:avLst/>
              <a:gdLst>
                <a:gd name="connsiteX0" fmla="*/ 161900 w 971382"/>
                <a:gd name="connsiteY0" fmla="*/ 0 h 7476577"/>
                <a:gd name="connsiteX1" fmla="*/ 809482 w 971382"/>
                <a:gd name="connsiteY1" fmla="*/ 0 h 7476577"/>
                <a:gd name="connsiteX2" fmla="*/ 971382 w 971382"/>
                <a:gd name="connsiteY2" fmla="*/ 161900 h 7476577"/>
                <a:gd name="connsiteX3" fmla="*/ 971382 w 971382"/>
                <a:gd name="connsiteY3" fmla="*/ 7476577 h 7476577"/>
                <a:gd name="connsiteX4" fmla="*/ 971382 w 971382"/>
                <a:gd name="connsiteY4" fmla="*/ 7476577 h 7476577"/>
                <a:gd name="connsiteX5" fmla="*/ 0 w 971382"/>
                <a:gd name="connsiteY5" fmla="*/ 7476577 h 7476577"/>
                <a:gd name="connsiteX6" fmla="*/ 0 w 971382"/>
                <a:gd name="connsiteY6" fmla="*/ 7476577 h 7476577"/>
                <a:gd name="connsiteX7" fmla="*/ 0 w 971382"/>
                <a:gd name="connsiteY7" fmla="*/ 161900 h 7476577"/>
                <a:gd name="connsiteX8" fmla="*/ 161900 w 971382"/>
                <a:gd name="connsiteY8" fmla="*/ 0 h 74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382" h="7476577">
                  <a:moveTo>
                    <a:pt x="971382" y="1246122"/>
                  </a:moveTo>
                  <a:lnTo>
                    <a:pt x="971382" y="6230455"/>
                  </a:lnTo>
                  <a:cubicBezTo>
                    <a:pt x="971382" y="6918668"/>
                    <a:pt x="961964" y="7476573"/>
                    <a:pt x="950347" y="7476573"/>
                  </a:cubicBezTo>
                  <a:lnTo>
                    <a:pt x="0" y="7476573"/>
                  </a:lnTo>
                  <a:lnTo>
                    <a:pt x="0" y="7476573"/>
                  </a:lnTo>
                  <a:lnTo>
                    <a:pt x="0" y="4"/>
                  </a:lnTo>
                  <a:lnTo>
                    <a:pt x="0" y="4"/>
                  </a:lnTo>
                  <a:lnTo>
                    <a:pt x="950347" y="4"/>
                  </a:lnTo>
                  <a:cubicBezTo>
                    <a:pt x="961964" y="4"/>
                    <a:pt x="971382" y="557909"/>
                    <a:pt x="971382" y="1246122"/>
                  </a:cubicBezTo>
                  <a:close/>
                </a:path>
              </a:pathLst>
            </a:custGeom>
            <a:solidFill>
              <a:schemeClr val="bg1">
                <a:lumMod val="95000"/>
              </a:schemeClr>
            </a:solidFill>
            <a:ln>
              <a:solidFill>
                <a:srgbClr val="C4C9D2"/>
              </a:solid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65760" tIns="135049" rIns="0" bIns="135050" numCol="2"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rgbClr val="333333"/>
                  </a:solidFill>
                </a:rPr>
                <a:t>Chemoimmunotherapy</a:t>
              </a:r>
            </a:p>
            <a:p>
              <a:pPr marL="171450" lvl="1" indent="-171450" algn="l" defTabSz="755650">
                <a:lnSpc>
                  <a:spcPct val="90000"/>
                </a:lnSpc>
                <a:spcBef>
                  <a:spcPct val="0"/>
                </a:spcBef>
                <a:spcAft>
                  <a:spcPct val="15000"/>
                </a:spcAft>
                <a:buChar char="•"/>
              </a:pPr>
              <a:r>
                <a:rPr lang="en-US" sz="1700" kern="1200" dirty="0">
                  <a:solidFill>
                    <a:srgbClr val="333333"/>
                  </a:solidFill>
                </a:rPr>
                <a:t>Low-dose radiation (2Gy x 2)</a:t>
              </a: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solidFill>
                    <a:srgbClr val="333333"/>
                  </a:solidFill>
                </a:rPr>
                <a:t>Mosunetuzumab</a:t>
              </a: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solidFill>
                    <a:srgbClr val="333333"/>
                  </a:solidFill>
                </a:rPr>
                <a:t>CAR T cells (</a:t>
              </a:r>
              <a:r>
                <a:rPr lang="en-US" sz="1700" kern="1200" dirty="0" err="1">
                  <a:solidFill>
                    <a:srgbClr val="333333"/>
                  </a:solidFill>
                </a:rPr>
                <a:t>axi-cel</a:t>
              </a:r>
              <a:r>
                <a:rPr lang="en-US" sz="1700" kern="1200" dirty="0">
                  <a:solidFill>
                    <a:srgbClr val="333333"/>
                  </a:solidFill>
                </a:rPr>
                <a:t> or </a:t>
              </a:r>
              <a:r>
                <a:rPr lang="en-US" sz="1700" kern="1200" dirty="0" err="1">
                  <a:solidFill>
                    <a:srgbClr val="333333"/>
                  </a:solidFill>
                </a:rPr>
                <a:t>tisa-cel</a:t>
              </a:r>
              <a:r>
                <a:rPr lang="en-US" sz="1700" kern="1200" dirty="0">
                  <a:solidFill>
                    <a:srgbClr val="333333"/>
                  </a:solidFill>
                </a:rPr>
                <a:t>)</a:t>
              </a: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err="1">
                  <a:solidFill>
                    <a:srgbClr val="333333"/>
                  </a:solidFill>
                </a:rPr>
                <a:t>Tazemetostat</a:t>
              </a:r>
              <a:endParaRPr lang="en-US" sz="1700" kern="1200" dirty="0">
                <a:solidFill>
                  <a:srgbClr val="333333"/>
                </a:solidFill>
              </a:endParaRP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err="1">
                  <a:solidFill>
                    <a:srgbClr val="333333"/>
                  </a:solidFill>
                </a:rPr>
                <a:t>Copanlisib</a:t>
              </a:r>
              <a:endParaRPr lang="en-US" sz="1700" kern="1200" dirty="0">
                <a:solidFill>
                  <a:srgbClr val="333333"/>
                </a:solidFill>
              </a:endParaRP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solidFill>
                    <a:srgbClr val="333333"/>
                  </a:solidFill>
                </a:rPr>
                <a:t>Stem cell transplantation</a:t>
              </a:r>
            </a:p>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solidFill>
                    <a:srgbClr val="333333"/>
                  </a:solidFill>
                </a:rPr>
                <a:t>Clinical trial</a:t>
              </a:r>
            </a:p>
          </p:txBody>
        </p:sp>
        <p:sp>
          <p:nvSpPr>
            <p:cNvPr id="9" name="Freeform: Shape 8">
              <a:extLst>
                <a:ext uri="{FF2B5EF4-FFF2-40B4-BE49-F238E27FC236}">
                  <a16:creationId xmlns:a16="http://schemas.microsoft.com/office/drawing/2014/main" id="{5E6DBD62-5A32-9815-39F4-2F96EB10D7A7}"/>
                </a:ext>
              </a:extLst>
            </p:cNvPr>
            <p:cNvSpPr/>
            <p:nvPr/>
          </p:nvSpPr>
          <p:spPr>
            <a:xfrm>
              <a:off x="265970" y="996511"/>
              <a:ext cx="4366953" cy="1149673"/>
            </a:xfrm>
            <a:custGeom>
              <a:avLst/>
              <a:gdLst>
                <a:gd name="connsiteX0" fmla="*/ 0 w 4205575"/>
                <a:gd name="connsiteY0" fmla="*/ 191616 h 1149673"/>
                <a:gd name="connsiteX1" fmla="*/ 191616 w 4205575"/>
                <a:gd name="connsiteY1" fmla="*/ 0 h 1149673"/>
                <a:gd name="connsiteX2" fmla="*/ 4013959 w 4205575"/>
                <a:gd name="connsiteY2" fmla="*/ 0 h 1149673"/>
                <a:gd name="connsiteX3" fmla="*/ 4205575 w 4205575"/>
                <a:gd name="connsiteY3" fmla="*/ 191616 h 1149673"/>
                <a:gd name="connsiteX4" fmla="*/ 4205575 w 4205575"/>
                <a:gd name="connsiteY4" fmla="*/ 958057 h 1149673"/>
                <a:gd name="connsiteX5" fmla="*/ 4013959 w 4205575"/>
                <a:gd name="connsiteY5" fmla="*/ 1149673 h 1149673"/>
                <a:gd name="connsiteX6" fmla="*/ 191616 w 4205575"/>
                <a:gd name="connsiteY6" fmla="*/ 1149673 h 1149673"/>
                <a:gd name="connsiteX7" fmla="*/ 0 w 4205575"/>
                <a:gd name="connsiteY7" fmla="*/ 958057 h 1149673"/>
                <a:gd name="connsiteX8" fmla="*/ 0 w 4205575"/>
                <a:gd name="connsiteY8" fmla="*/ 191616 h 114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575" h="1149673">
                  <a:moveTo>
                    <a:pt x="0" y="191616"/>
                  </a:moveTo>
                  <a:cubicBezTo>
                    <a:pt x="0" y="85789"/>
                    <a:pt x="85789" y="0"/>
                    <a:pt x="191616" y="0"/>
                  </a:cubicBezTo>
                  <a:lnTo>
                    <a:pt x="4013959" y="0"/>
                  </a:lnTo>
                  <a:cubicBezTo>
                    <a:pt x="4119786" y="0"/>
                    <a:pt x="4205575" y="85789"/>
                    <a:pt x="4205575" y="191616"/>
                  </a:cubicBezTo>
                  <a:lnTo>
                    <a:pt x="4205575" y="958057"/>
                  </a:lnTo>
                  <a:cubicBezTo>
                    <a:pt x="4205575" y="1063884"/>
                    <a:pt x="4119786" y="1149673"/>
                    <a:pt x="4013959" y="1149673"/>
                  </a:cubicBezTo>
                  <a:lnTo>
                    <a:pt x="191616" y="1149673"/>
                  </a:lnTo>
                  <a:cubicBezTo>
                    <a:pt x="85789" y="1149673"/>
                    <a:pt x="0" y="1063884"/>
                    <a:pt x="0" y="958057"/>
                  </a:cubicBezTo>
                  <a:lnTo>
                    <a:pt x="0" y="191616"/>
                  </a:lnTo>
                  <a:close/>
                </a:path>
              </a:pathLst>
            </a:custGeom>
            <a:solidFill>
              <a:srgbClr val="C4C9D2"/>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662" tIns="120892" rIns="185662" bIns="120892" numCol="1" spcCol="1270" anchor="ctr" anchorCtr="0">
              <a:noAutofit/>
            </a:bodyPr>
            <a:lstStyle/>
            <a:p>
              <a:pPr marL="0" lvl="0" indent="0" defTabSz="1511300">
                <a:lnSpc>
                  <a:spcPct val="90000"/>
                </a:lnSpc>
                <a:spcBef>
                  <a:spcPct val="0"/>
                </a:spcBef>
                <a:spcAft>
                  <a:spcPct val="35000"/>
                </a:spcAft>
                <a:buNone/>
              </a:pPr>
              <a:r>
                <a:rPr lang="en-US" sz="2400" b="1" kern="1200" dirty="0">
                  <a:solidFill>
                    <a:srgbClr val="333333"/>
                  </a:solidFill>
                </a:rPr>
                <a:t>Numerous options available</a:t>
              </a:r>
            </a:p>
          </p:txBody>
        </p:sp>
        <p:sp>
          <p:nvSpPr>
            <p:cNvPr id="10" name="Freeform: Shape 9">
              <a:extLst>
                <a:ext uri="{FF2B5EF4-FFF2-40B4-BE49-F238E27FC236}">
                  <a16:creationId xmlns:a16="http://schemas.microsoft.com/office/drawing/2014/main" id="{2B6B7361-C175-6B59-EBA1-F776E3DCE867}"/>
                </a:ext>
              </a:extLst>
            </p:cNvPr>
            <p:cNvSpPr/>
            <p:nvPr/>
          </p:nvSpPr>
          <p:spPr>
            <a:xfrm>
              <a:off x="4333458" y="2318636"/>
              <a:ext cx="7464287" cy="919739"/>
            </a:xfrm>
            <a:custGeom>
              <a:avLst/>
              <a:gdLst>
                <a:gd name="connsiteX0" fmla="*/ 153293 w 919739"/>
                <a:gd name="connsiteY0" fmla="*/ 0 h 7476577"/>
                <a:gd name="connsiteX1" fmla="*/ 766446 w 919739"/>
                <a:gd name="connsiteY1" fmla="*/ 0 h 7476577"/>
                <a:gd name="connsiteX2" fmla="*/ 919739 w 919739"/>
                <a:gd name="connsiteY2" fmla="*/ 153293 h 7476577"/>
                <a:gd name="connsiteX3" fmla="*/ 919739 w 919739"/>
                <a:gd name="connsiteY3" fmla="*/ 7476577 h 7476577"/>
                <a:gd name="connsiteX4" fmla="*/ 919739 w 919739"/>
                <a:gd name="connsiteY4" fmla="*/ 7476577 h 7476577"/>
                <a:gd name="connsiteX5" fmla="*/ 0 w 919739"/>
                <a:gd name="connsiteY5" fmla="*/ 7476577 h 7476577"/>
                <a:gd name="connsiteX6" fmla="*/ 0 w 919739"/>
                <a:gd name="connsiteY6" fmla="*/ 7476577 h 7476577"/>
                <a:gd name="connsiteX7" fmla="*/ 0 w 919739"/>
                <a:gd name="connsiteY7" fmla="*/ 153293 h 7476577"/>
                <a:gd name="connsiteX8" fmla="*/ 153293 w 919739"/>
                <a:gd name="connsiteY8" fmla="*/ 0 h 74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739" h="7476577">
                  <a:moveTo>
                    <a:pt x="919739" y="1246122"/>
                  </a:moveTo>
                  <a:lnTo>
                    <a:pt x="919739" y="6230455"/>
                  </a:lnTo>
                  <a:cubicBezTo>
                    <a:pt x="919739" y="6918666"/>
                    <a:pt x="911296" y="7476577"/>
                    <a:pt x="900882" y="7476577"/>
                  </a:cubicBezTo>
                  <a:lnTo>
                    <a:pt x="0" y="7476577"/>
                  </a:lnTo>
                  <a:lnTo>
                    <a:pt x="0" y="7476577"/>
                  </a:lnTo>
                  <a:lnTo>
                    <a:pt x="0" y="0"/>
                  </a:lnTo>
                  <a:lnTo>
                    <a:pt x="0" y="0"/>
                  </a:lnTo>
                  <a:lnTo>
                    <a:pt x="900882" y="0"/>
                  </a:lnTo>
                  <a:cubicBezTo>
                    <a:pt x="911296" y="0"/>
                    <a:pt x="919739" y="557911"/>
                    <a:pt x="919739" y="1246122"/>
                  </a:cubicBezTo>
                  <a:close/>
                </a:path>
              </a:pathLst>
            </a:custGeom>
            <a:solidFill>
              <a:schemeClr val="bg1">
                <a:lumMod val="95000"/>
              </a:schemeClr>
            </a:solidFill>
            <a:ln>
              <a:solidFill>
                <a:srgbClr val="C4C9D2"/>
              </a:solidFill>
            </a:ln>
          </p:spPr>
          <p:style>
            <a:lnRef idx="2">
              <a:schemeClr val="accent3">
                <a:tint val="40000"/>
                <a:alpha val="90000"/>
                <a:hueOff val="-496698"/>
                <a:satOff val="-12331"/>
                <a:lumOff val="-1744"/>
                <a:alphaOff val="0"/>
              </a:schemeClr>
            </a:lnRef>
            <a:fillRef idx="1">
              <a:schemeClr val="accent3">
                <a:tint val="40000"/>
                <a:alpha val="90000"/>
                <a:hueOff val="-496698"/>
                <a:satOff val="-12331"/>
                <a:lumOff val="-1744"/>
                <a:alphaOff val="0"/>
              </a:schemeClr>
            </a:fillRef>
            <a:effectRef idx="0">
              <a:schemeClr val="accent3">
                <a:tint val="40000"/>
                <a:alpha val="90000"/>
                <a:hueOff val="-496698"/>
                <a:satOff val="-12331"/>
                <a:lumOff val="-1744"/>
                <a:alphaOff val="0"/>
              </a:schemeClr>
            </a:effectRef>
            <a:fontRef idx="minor">
              <a:schemeClr val="dk1">
                <a:hueOff val="0"/>
                <a:satOff val="0"/>
                <a:lumOff val="0"/>
                <a:alphaOff val="0"/>
              </a:schemeClr>
            </a:fontRef>
          </p:style>
          <p:txBody>
            <a:bodyPr spcFirstLastPara="0" vert="horz" wrap="square" lIns="365760" tIns="91440" rIns="0" bIns="77283"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rgbClr val="333333"/>
                  </a:solidFill>
                </a:rPr>
                <a:t>Type of initial therapy</a:t>
              </a:r>
            </a:p>
            <a:p>
              <a:pPr marL="171450" lvl="1" indent="-171450" algn="l" defTabSz="755650">
                <a:lnSpc>
                  <a:spcPct val="90000"/>
                </a:lnSpc>
                <a:spcBef>
                  <a:spcPct val="0"/>
                </a:spcBef>
                <a:spcAft>
                  <a:spcPct val="15000"/>
                </a:spcAft>
                <a:buChar char="•"/>
              </a:pPr>
              <a:r>
                <a:rPr lang="en-US" sz="1700" kern="1200" dirty="0">
                  <a:solidFill>
                    <a:srgbClr val="333333"/>
                  </a:solidFill>
                </a:rPr>
                <a:t>Quality and duration of initial remission</a:t>
              </a:r>
            </a:p>
            <a:p>
              <a:pPr marL="171450" lvl="1" indent="-171450" algn="l" defTabSz="755650">
                <a:lnSpc>
                  <a:spcPct val="90000"/>
                </a:lnSpc>
                <a:spcBef>
                  <a:spcPct val="0"/>
                </a:spcBef>
                <a:spcAft>
                  <a:spcPct val="15000"/>
                </a:spcAft>
                <a:buChar char="•"/>
              </a:pPr>
              <a:r>
                <a:rPr lang="en-US" sz="1700" kern="1200" dirty="0">
                  <a:solidFill>
                    <a:srgbClr val="333333"/>
                  </a:solidFill>
                </a:rPr>
                <a:t>Possibility of high-grade transformation</a:t>
              </a:r>
            </a:p>
          </p:txBody>
        </p:sp>
        <p:sp>
          <p:nvSpPr>
            <p:cNvPr id="11" name="Freeform: Shape 10">
              <a:extLst>
                <a:ext uri="{FF2B5EF4-FFF2-40B4-BE49-F238E27FC236}">
                  <a16:creationId xmlns:a16="http://schemas.microsoft.com/office/drawing/2014/main" id="{F0FC05C9-FDE0-8D81-2FF5-6C2D2900E810}"/>
                </a:ext>
              </a:extLst>
            </p:cNvPr>
            <p:cNvSpPr/>
            <p:nvPr/>
          </p:nvSpPr>
          <p:spPr>
            <a:xfrm>
              <a:off x="265970" y="2203668"/>
              <a:ext cx="4366953" cy="1149673"/>
            </a:xfrm>
            <a:custGeom>
              <a:avLst/>
              <a:gdLst>
                <a:gd name="connsiteX0" fmla="*/ 0 w 4205575"/>
                <a:gd name="connsiteY0" fmla="*/ 191616 h 1149673"/>
                <a:gd name="connsiteX1" fmla="*/ 191616 w 4205575"/>
                <a:gd name="connsiteY1" fmla="*/ 0 h 1149673"/>
                <a:gd name="connsiteX2" fmla="*/ 4013959 w 4205575"/>
                <a:gd name="connsiteY2" fmla="*/ 0 h 1149673"/>
                <a:gd name="connsiteX3" fmla="*/ 4205575 w 4205575"/>
                <a:gd name="connsiteY3" fmla="*/ 191616 h 1149673"/>
                <a:gd name="connsiteX4" fmla="*/ 4205575 w 4205575"/>
                <a:gd name="connsiteY4" fmla="*/ 958057 h 1149673"/>
                <a:gd name="connsiteX5" fmla="*/ 4013959 w 4205575"/>
                <a:gd name="connsiteY5" fmla="*/ 1149673 h 1149673"/>
                <a:gd name="connsiteX6" fmla="*/ 191616 w 4205575"/>
                <a:gd name="connsiteY6" fmla="*/ 1149673 h 1149673"/>
                <a:gd name="connsiteX7" fmla="*/ 0 w 4205575"/>
                <a:gd name="connsiteY7" fmla="*/ 958057 h 1149673"/>
                <a:gd name="connsiteX8" fmla="*/ 0 w 4205575"/>
                <a:gd name="connsiteY8" fmla="*/ 191616 h 114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575" h="1149673">
                  <a:moveTo>
                    <a:pt x="0" y="191616"/>
                  </a:moveTo>
                  <a:cubicBezTo>
                    <a:pt x="0" y="85789"/>
                    <a:pt x="85789" y="0"/>
                    <a:pt x="191616" y="0"/>
                  </a:cubicBezTo>
                  <a:lnTo>
                    <a:pt x="4013959" y="0"/>
                  </a:lnTo>
                  <a:cubicBezTo>
                    <a:pt x="4119786" y="0"/>
                    <a:pt x="4205575" y="85789"/>
                    <a:pt x="4205575" y="191616"/>
                  </a:cubicBezTo>
                  <a:lnTo>
                    <a:pt x="4205575" y="958057"/>
                  </a:lnTo>
                  <a:cubicBezTo>
                    <a:pt x="4205575" y="1063884"/>
                    <a:pt x="4119786" y="1149673"/>
                    <a:pt x="4013959" y="1149673"/>
                  </a:cubicBezTo>
                  <a:lnTo>
                    <a:pt x="191616" y="1149673"/>
                  </a:lnTo>
                  <a:cubicBezTo>
                    <a:pt x="85789" y="1149673"/>
                    <a:pt x="0" y="1063884"/>
                    <a:pt x="0" y="958057"/>
                  </a:cubicBezTo>
                  <a:lnTo>
                    <a:pt x="0" y="191616"/>
                  </a:lnTo>
                  <a:close/>
                </a:path>
              </a:pathLst>
            </a:custGeom>
            <a:solidFill>
              <a:srgbClr val="C4C9D2"/>
            </a:solidFill>
            <a:ln>
              <a:noFill/>
            </a:ln>
          </p:spPr>
          <p:style>
            <a:lnRef idx="2">
              <a:schemeClr val="lt1">
                <a:hueOff val="0"/>
                <a:satOff val="0"/>
                <a:lumOff val="0"/>
                <a:alphaOff val="0"/>
              </a:schemeClr>
            </a:lnRef>
            <a:fillRef idx="1">
              <a:schemeClr val="accent3">
                <a:hueOff val="-446629"/>
                <a:satOff val="-13506"/>
                <a:lumOff val="-6405"/>
                <a:alphaOff val="0"/>
              </a:schemeClr>
            </a:fillRef>
            <a:effectRef idx="0">
              <a:schemeClr val="accent3">
                <a:hueOff val="-446629"/>
                <a:satOff val="-13506"/>
                <a:lumOff val="-6405"/>
                <a:alphaOff val="0"/>
              </a:schemeClr>
            </a:effectRef>
            <a:fontRef idx="minor">
              <a:schemeClr val="lt1"/>
            </a:fontRef>
          </p:style>
          <p:txBody>
            <a:bodyPr spcFirstLastPara="0" vert="horz" wrap="square" lIns="185662" tIns="120892" rIns="185662" bIns="120892" numCol="1" spcCol="1270" anchor="ctr" anchorCtr="0">
              <a:noAutofit/>
            </a:bodyPr>
            <a:lstStyle/>
            <a:p>
              <a:pPr marL="0" lvl="0" indent="0" defTabSz="1511300">
                <a:lnSpc>
                  <a:spcPct val="90000"/>
                </a:lnSpc>
                <a:spcBef>
                  <a:spcPct val="0"/>
                </a:spcBef>
                <a:spcAft>
                  <a:spcPct val="35000"/>
                </a:spcAft>
                <a:buNone/>
              </a:pPr>
              <a:r>
                <a:rPr lang="en-US" sz="2400" b="1" kern="1200">
                  <a:solidFill>
                    <a:srgbClr val="333333"/>
                  </a:solidFill>
                </a:rPr>
                <a:t>Selection considerations</a:t>
              </a:r>
            </a:p>
          </p:txBody>
        </p:sp>
        <p:sp>
          <p:nvSpPr>
            <p:cNvPr id="12" name="Freeform: Shape 11">
              <a:extLst>
                <a:ext uri="{FF2B5EF4-FFF2-40B4-BE49-F238E27FC236}">
                  <a16:creationId xmlns:a16="http://schemas.microsoft.com/office/drawing/2014/main" id="{345E51E8-6CFB-1033-4290-1ECA1C430456}"/>
                </a:ext>
              </a:extLst>
            </p:cNvPr>
            <p:cNvSpPr/>
            <p:nvPr/>
          </p:nvSpPr>
          <p:spPr>
            <a:xfrm>
              <a:off x="4333458" y="3525794"/>
              <a:ext cx="7464287" cy="919739"/>
            </a:xfrm>
            <a:custGeom>
              <a:avLst/>
              <a:gdLst>
                <a:gd name="connsiteX0" fmla="*/ 153293 w 919739"/>
                <a:gd name="connsiteY0" fmla="*/ 0 h 7476577"/>
                <a:gd name="connsiteX1" fmla="*/ 766446 w 919739"/>
                <a:gd name="connsiteY1" fmla="*/ 0 h 7476577"/>
                <a:gd name="connsiteX2" fmla="*/ 919739 w 919739"/>
                <a:gd name="connsiteY2" fmla="*/ 153293 h 7476577"/>
                <a:gd name="connsiteX3" fmla="*/ 919739 w 919739"/>
                <a:gd name="connsiteY3" fmla="*/ 7476577 h 7476577"/>
                <a:gd name="connsiteX4" fmla="*/ 919739 w 919739"/>
                <a:gd name="connsiteY4" fmla="*/ 7476577 h 7476577"/>
                <a:gd name="connsiteX5" fmla="*/ 0 w 919739"/>
                <a:gd name="connsiteY5" fmla="*/ 7476577 h 7476577"/>
                <a:gd name="connsiteX6" fmla="*/ 0 w 919739"/>
                <a:gd name="connsiteY6" fmla="*/ 7476577 h 7476577"/>
                <a:gd name="connsiteX7" fmla="*/ 0 w 919739"/>
                <a:gd name="connsiteY7" fmla="*/ 153293 h 7476577"/>
                <a:gd name="connsiteX8" fmla="*/ 153293 w 919739"/>
                <a:gd name="connsiteY8" fmla="*/ 0 h 74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739" h="7476577">
                  <a:moveTo>
                    <a:pt x="919739" y="1246122"/>
                  </a:moveTo>
                  <a:lnTo>
                    <a:pt x="919739" y="6230455"/>
                  </a:lnTo>
                  <a:cubicBezTo>
                    <a:pt x="919739" y="6918666"/>
                    <a:pt x="911296" y="7476577"/>
                    <a:pt x="900882" y="7476577"/>
                  </a:cubicBezTo>
                  <a:lnTo>
                    <a:pt x="0" y="7476577"/>
                  </a:lnTo>
                  <a:lnTo>
                    <a:pt x="0" y="7476577"/>
                  </a:lnTo>
                  <a:lnTo>
                    <a:pt x="0" y="0"/>
                  </a:lnTo>
                  <a:lnTo>
                    <a:pt x="0" y="0"/>
                  </a:lnTo>
                  <a:lnTo>
                    <a:pt x="900882" y="0"/>
                  </a:lnTo>
                  <a:cubicBezTo>
                    <a:pt x="911296" y="0"/>
                    <a:pt x="919739" y="557911"/>
                    <a:pt x="919739" y="1246122"/>
                  </a:cubicBezTo>
                  <a:close/>
                </a:path>
              </a:pathLst>
            </a:custGeom>
            <a:solidFill>
              <a:schemeClr val="bg1">
                <a:lumMod val="95000"/>
              </a:schemeClr>
            </a:solidFill>
            <a:ln>
              <a:solidFill>
                <a:srgbClr val="C4C9D2"/>
              </a:solidFill>
            </a:ln>
          </p:spPr>
          <p:style>
            <a:lnRef idx="2">
              <a:schemeClr val="accent3">
                <a:tint val="40000"/>
                <a:alpha val="90000"/>
                <a:hueOff val="-993397"/>
                <a:satOff val="-24662"/>
                <a:lumOff val="-3487"/>
                <a:alphaOff val="0"/>
              </a:schemeClr>
            </a:lnRef>
            <a:fillRef idx="1">
              <a:schemeClr val="accent3">
                <a:tint val="40000"/>
                <a:alpha val="90000"/>
                <a:hueOff val="-993397"/>
                <a:satOff val="-24662"/>
                <a:lumOff val="-3487"/>
                <a:alphaOff val="0"/>
              </a:schemeClr>
            </a:fillRef>
            <a:effectRef idx="0">
              <a:schemeClr val="accent3">
                <a:tint val="40000"/>
                <a:alpha val="90000"/>
                <a:hueOff val="-993397"/>
                <a:satOff val="-24662"/>
                <a:lumOff val="-3487"/>
                <a:alphaOff val="0"/>
              </a:schemeClr>
            </a:effectRef>
            <a:fontRef idx="minor">
              <a:schemeClr val="dk1">
                <a:hueOff val="0"/>
                <a:satOff val="0"/>
                <a:lumOff val="0"/>
                <a:alphaOff val="0"/>
              </a:schemeClr>
            </a:fontRef>
          </p:style>
          <p:txBody>
            <a:bodyPr spcFirstLastPara="0" vert="horz" wrap="square" lIns="365760" tIns="91440" rIns="0" bIns="77283" numCol="1" spcCol="1270" anchor="ctr" anchorCtr="0">
              <a:noAutofit/>
            </a:bodyPr>
            <a:lstStyle/>
            <a:p>
              <a:pPr marL="171450" lvl="1" indent="-171450" algn="l" defTabSz="755650">
                <a:lnSpc>
                  <a:spcPct val="90000"/>
                </a:lnSpc>
                <a:spcBef>
                  <a:spcPct val="0"/>
                </a:spcBef>
                <a:spcAft>
                  <a:spcPct val="15000"/>
                </a:spcAft>
                <a:buChar char="•"/>
              </a:pPr>
              <a:r>
                <a:rPr lang="en-US" sz="1700" kern="1200">
                  <a:solidFill>
                    <a:srgbClr val="333333"/>
                  </a:solidFill>
                </a:rPr>
                <a:t>Age</a:t>
              </a:r>
            </a:p>
            <a:p>
              <a:pPr marL="171450" lvl="1" indent="-171450" algn="l" defTabSz="755650">
                <a:lnSpc>
                  <a:spcPct val="90000"/>
                </a:lnSpc>
                <a:spcBef>
                  <a:spcPct val="0"/>
                </a:spcBef>
                <a:spcAft>
                  <a:spcPct val="15000"/>
                </a:spcAft>
                <a:buChar char="•"/>
              </a:pPr>
              <a:r>
                <a:rPr lang="en-US" sz="1700" kern="1200" dirty="0">
                  <a:solidFill>
                    <a:srgbClr val="333333"/>
                  </a:solidFill>
                </a:rPr>
                <a:t>Functional status</a:t>
              </a:r>
            </a:p>
            <a:p>
              <a:pPr marL="171450" lvl="1" indent="-171450" algn="l" defTabSz="755650">
                <a:lnSpc>
                  <a:spcPct val="90000"/>
                </a:lnSpc>
                <a:spcBef>
                  <a:spcPct val="0"/>
                </a:spcBef>
                <a:spcAft>
                  <a:spcPct val="15000"/>
                </a:spcAft>
                <a:buChar char="•"/>
              </a:pPr>
              <a:r>
                <a:rPr lang="en-US" sz="1700" kern="1200">
                  <a:solidFill>
                    <a:srgbClr val="333333"/>
                  </a:solidFill>
                </a:rPr>
                <a:t>Comorbidities</a:t>
              </a:r>
            </a:p>
          </p:txBody>
        </p:sp>
        <p:sp>
          <p:nvSpPr>
            <p:cNvPr id="13" name="Freeform: Shape 12">
              <a:extLst>
                <a:ext uri="{FF2B5EF4-FFF2-40B4-BE49-F238E27FC236}">
                  <a16:creationId xmlns:a16="http://schemas.microsoft.com/office/drawing/2014/main" id="{6B5CF05F-016F-116B-6481-D00D8078B8C4}"/>
                </a:ext>
              </a:extLst>
            </p:cNvPr>
            <p:cNvSpPr/>
            <p:nvPr/>
          </p:nvSpPr>
          <p:spPr>
            <a:xfrm>
              <a:off x="265970" y="3410826"/>
              <a:ext cx="4366953" cy="1149673"/>
            </a:xfrm>
            <a:custGeom>
              <a:avLst/>
              <a:gdLst>
                <a:gd name="connsiteX0" fmla="*/ 0 w 4205575"/>
                <a:gd name="connsiteY0" fmla="*/ 191616 h 1149673"/>
                <a:gd name="connsiteX1" fmla="*/ 191616 w 4205575"/>
                <a:gd name="connsiteY1" fmla="*/ 0 h 1149673"/>
                <a:gd name="connsiteX2" fmla="*/ 4013959 w 4205575"/>
                <a:gd name="connsiteY2" fmla="*/ 0 h 1149673"/>
                <a:gd name="connsiteX3" fmla="*/ 4205575 w 4205575"/>
                <a:gd name="connsiteY3" fmla="*/ 191616 h 1149673"/>
                <a:gd name="connsiteX4" fmla="*/ 4205575 w 4205575"/>
                <a:gd name="connsiteY4" fmla="*/ 958057 h 1149673"/>
                <a:gd name="connsiteX5" fmla="*/ 4013959 w 4205575"/>
                <a:gd name="connsiteY5" fmla="*/ 1149673 h 1149673"/>
                <a:gd name="connsiteX6" fmla="*/ 191616 w 4205575"/>
                <a:gd name="connsiteY6" fmla="*/ 1149673 h 1149673"/>
                <a:gd name="connsiteX7" fmla="*/ 0 w 4205575"/>
                <a:gd name="connsiteY7" fmla="*/ 958057 h 1149673"/>
                <a:gd name="connsiteX8" fmla="*/ 0 w 4205575"/>
                <a:gd name="connsiteY8" fmla="*/ 191616 h 114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575" h="1149673">
                  <a:moveTo>
                    <a:pt x="0" y="191616"/>
                  </a:moveTo>
                  <a:cubicBezTo>
                    <a:pt x="0" y="85789"/>
                    <a:pt x="85789" y="0"/>
                    <a:pt x="191616" y="0"/>
                  </a:cubicBezTo>
                  <a:lnTo>
                    <a:pt x="4013959" y="0"/>
                  </a:lnTo>
                  <a:cubicBezTo>
                    <a:pt x="4119786" y="0"/>
                    <a:pt x="4205575" y="85789"/>
                    <a:pt x="4205575" y="191616"/>
                  </a:cubicBezTo>
                  <a:lnTo>
                    <a:pt x="4205575" y="958057"/>
                  </a:lnTo>
                  <a:cubicBezTo>
                    <a:pt x="4205575" y="1063884"/>
                    <a:pt x="4119786" y="1149673"/>
                    <a:pt x="4013959" y="1149673"/>
                  </a:cubicBezTo>
                  <a:lnTo>
                    <a:pt x="191616" y="1149673"/>
                  </a:lnTo>
                  <a:cubicBezTo>
                    <a:pt x="85789" y="1149673"/>
                    <a:pt x="0" y="1063884"/>
                    <a:pt x="0" y="958057"/>
                  </a:cubicBezTo>
                  <a:lnTo>
                    <a:pt x="0" y="191616"/>
                  </a:lnTo>
                  <a:close/>
                </a:path>
              </a:pathLst>
            </a:custGeom>
            <a:solidFill>
              <a:srgbClr val="C4C9D2"/>
            </a:solidFill>
            <a:ln>
              <a:noFill/>
            </a:ln>
          </p:spPr>
          <p:style>
            <a:lnRef idx="2">
              <a:schemeClr val="lt1">
                <a:hueOff val="0"/>
                <a:satOff val="0"/>
                <a:lumOff val="0"/>
                <a:alphaOff val="0"/>
              </a:schemeClr>
            </a:lnRef>
            <a:fillRef idx="1">
              <a:schemeClr val="accent3">
                <a:hueOff val="-893259"/>
                <a:satOff val="-27012"/>
                <a:lumOff val="-12810"/>
                <a:alphaOff val="0"/>
              </a:schemeClr>
            </a:fillRef>
            <a:effectRef idx="0">
              <a:schemeClr val="accent3">
                <a:hueOff val="-893259"/>
                <a:satOff val="-27012"/>
                <a:lumOff val="-12810"/>
                <a:alphaOff val="0"/>
              </a:schemeClr>
            </a:effectRef>
            <a:fontRef idx="minor">
              <a:schemeClr val="lt1"/>
            </a:fontRef>
          </p:style>
          <p:txBody>
            <a:bodyPr spcFirstLastPara="0" vert="horz" wrap="square" lIns="185662" tIns="120892" rIns="185662" bIns="120892" numCol="1" spcCol="1270" anchor="ctr" anchorCtr="0">
              <a:noAutofit/>
            </a:bodyPr>
            <a:lstStyle/>
            <a:p>
              <a:pPr marL="0" lvl="0" indent="0" defTabSz="1511300">
                <a:lnSpc>
                  <a:spcPct val="90000"/>
                </a:lnSpc>
                <a:spcBef>
                  <a:spcPct val="0"/>
                </a:spcBef>
                <a:spcAft>
                  <a:spcPct val="35000"/>
                </a:spcAft>
                <a:buNone/>
              </a:pPr>
              <a:r>
                <a:rPr lang="en-US" sz="2400" b="1" kern="1200">
                  <a:solidFill>
                    <a:srgbClr val="333333"/>
                  </a:solidFill>
                </a:rPr>
                <a:t>Patient characteristics</a:t>
              </a:r>
            </a:p>
          </p:txBody>
        </p:sp>
        <p:sp>
          <p:nvSpPr>
            <p:cNvPr id="14" name="Freeform: Shape 13">
              <a:extLst>
                <a:ext uri="{FF2B5EF4-FFF2-40B4-BE49-F238E27FC236}">
                  <a16:creationId xmlns:a16="http://schemas.microsoft.com/office/drawing/2014/main" id="{F6E642FD-FD58-7922-0178-1FE6F7E17223}"/>
                </a:ext>
              </a:extLst>
            </p:cNvPr>
            <p:cNvSpPr/>
            <p:nvPr/>
          </p:nvSpPr>
          <p:spPr>
            <a:xfrm>
              <a:off x="4333458" y="4732950"/>
              <a:ext cx="7464287" cy="919739"/>
            </a:xfrm>
            <a:custGeom>
              <a:avLst/>
              <a:gdLst>
                <a:gd name="connsiteX0" fmla="*/ 153293 w 919739"/>
                <a:gd name="connsiteY0" fmla="*/ 0 h 7476577"/>
                <a:gd name="connsiteX1" fmla="*/ 766446 w 919739"/>
                <a:gd name="connsiteY1" fmla="*/ 0 h 7476577"/>
                <a:gd name="connsiteX2" fmla="*/ 919739 w 919739"/>
                <a:gd name="connsiteY2" fmla="*/ 153293 h 7476577"/>
                <a:gd name="connsiteX3" fmla="*/ 919739 w 919739"/>
                <a:gd name="connsiteY3" fmla="*/ 7476577 h 7476577"/>
                <a:gd name="connsiteX4" fmla="*/ 919739 w 919739"/>
                <a:gd name="connsiteY4" fmla="*/ 7476577 h 7476577"/>
                <a:gd name="connsiteX5" fmla="*/ 0 w 919739"/>
                <a:gd name="connsiteY5" fmla="*/ 7476577 h 7476577"/>
                <a:gd name="connsiteX6" fmla="*/ 0 w 919739"/>
                <a:gd name="connsiteY6" fmla="*/ 7476577 h 7476577"/>
                <a:gd name="connsiteX7" fmla="*/ 0 w 919739"/>
                <a:gd name="connsiteY7" fmla="*/ 153293 h 7476577"/>
                <a:gd name="connsiteX8" fmla="*/ 153293 w 919739"/>
                <a:gd name="connsiteY8" fmla="*/ 0 h 74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739" h="7476577">
                  <a:moveTo>
                    <a:pt x="919739" y="1246122"/>
                  </a:moveTo>
                  <a:lnTo>
                    <a:pt x="919739" y="6230455"/>
                  </a:lnTo>
                  <a:cubicBezTo>
                    <a:pt x="919739" y="6918666"/>
                    <a:pt x="911296" y="7476577"/>
                    <a:pt x="900882" y="7476577"/>
                  </a:cubicBezTo>
                  <a:lnTo>
                    <a:pt x="0" y="7476577"/>
                  </a:lnTo>
                  <a:lnTo>
                    <a:pt x="0" y="7476577"/>
                  </a:lnTo>
                  <a:lnTo>
                    <a:pt x="0" y="0"/>
                  </a:lnTo>
                  <a:lnTo>
                    <a:pt x="0" y="0"/>
                  </a:lnTo>
                  <a:lnTo>
                    <a:pt x="900882" y="0"/>
                  </a:lnTo>
                  <a:cubicBezTo>
                    <a:pt x="911296" y="0"/>
                    <a:pt x="919739" y="557911"/>
                    <a:pt x="919739" y="1246122"/>
                  </a:cubicBezTo>
                  <a:close/>
                </a:path>
              </a:pathLst>
            </a:custGeom>
            <a:solidFill>
              <a:schemeClr val="bg1">
                <a:lumMod val="95000"/>
              </a:schemeClr>
            </a:solidFill>
            <a:ln>
              <a:solidFill>
                <a:srgbClr val="C4C9D2"/>
              </a:solidFill>
            </a:ln>
          </p:spPr>
          <p:style>
            <a:lnRef idx="2">
              <a:schemeClr val="accent3">
                <a:tint val="40000"/>
                <a:alpha val="90000"/>
                <a:hueOff val="-1490095"/>
                <a:satOff val="-36993"/>
                <a:lumOff val="-5231"/>
                <a:alphaOff val="0"/>
              </a:schemeClr>
            </a:lnRef>
            <a:fillRef idx="1">
              <a:schemeClr val="accent3">
                <a:tint val="40000"/>
                <a:alpha val="90000"/>
                <a:hueOff val="-1490095"/>
                <a:satOff val="-36993"/>
                <a:lumOff val="-5231"/>
                <a:alphaOff val="0"/>
              </a:schemeClr>
            </a:fillRef>
            <a:effectRef idx="0">
              <a:schemeClr val="accent3">
                <a:tint val="40000"/>
                <a:alpha val="90000"/>
                <a:hueOff val="-1490095"/>
                <a:satOff val="-36993"/>
                <a:lumOff val="-5231"/>
                <a:alphaOff val="0"/>
              </a:schemeClr>
            </a:effectRef>
            <a:fontRef idx="minor">
              <a:schemeClr val="dk1">
                <a:hueOff val="0"/>
                <a:satOff val="0"/>
                <a:lumOff val="0"/>
                <a:alphaOff val="0"/>
              </a:schemeClr>
            </a:fontRef>
          </p:style>
          <p:txBody>
            <a:bodyPr spcFirstLastPara="0" vert="horz" wrap="square" lIns="365760" tIns="91440" rIns="0" bIns="77283"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rgbClr val="333333"/>
                  </a:solidFill>
                </a:rPr>
                <a:t>Weigh benefit vs toxicity</a:t>
              </a:r>
            </a:p>
            <a:p>
              <a:pPr marL="171450" lvl="1" indent="-171450" algn="l" defTabSz="755650">
                <a:lnSpc>
                  <a:spcPct val="90000"/>
                </a:lnSpc>
                <a:spcBef>
                  <a:spcPct val="0"/>
                </a:spcBef>
                <a:spcAft>
                  <a:spcPct val="15000"/>
                </a:spcAft>
                <a:buChar char="•"/>
              </a:pPr>
              <a:r>
                <a:rPr lang="en-US" sz="1700" kern="1200" dirty="0">
                  <a:solidFill>
                    <a:srgbClr val="333333"/>
                  </a:solidFill>
                </a:rPr>
                <a:t>Patient preferences</a:t>
              </a:r>
            </a:p>
            <a:p>
              <a:pPr marL="171450" lvl="1" indent="-171450" algn="l" defTabSz="755650">
                <a:lnSpc>
                  <a:spcPct val="90000"/>
                </a:lnSpc>
                <a:spcBef>
                  <a:spcPct val="0"/>
                </a:spcBef>
                <a:spcAft>
                  <a:spcPct val="15000"/>
                </a:spcAft>
                <a:buChar char="•"/>
              </a:pPr>
              <a:r>
                <a:rPr lang="en-US" sz="1700" kern="1200" dirty="0">
                  <a:solidFill>
                    <a:srgbClr val="333333"/>
                  </a:solidFill>
                </a:rPr>
                <a:t>Biomarkers needed to help guide therapy selection</a:t>
              </a:r>
            </a:p>
          </p:txBody>
        </p:sp>
        <p:sp>
          <p:nvSpPr>
            <p:cNvPr id="15" name="Freeform: Shape 14">
              <a:extLst>
                <a:ext uri="{FF2B5EF4-FFF2-40B4-BE49-F238E27FC236}">
                  <a16:creationId xmlns:a16="http://schemas.microsoft.com/office/drawing/2014/main" id="{A08624B5-E898-E9A0-018F-2D4AB93E1B9B}"/>
                </a:ext>
              </a:extLst>
            </p:cNvPr>
            <p:cNvSpPr/>
            <p:nvPr/>
          </p:nvSpPr>
          <p:spPr>
            <a:xfrm>
              <a:off x="265970" y="4617983"/>
              <a:ext cx="4366953" cy="1149673"/>
            </a:xfrm>
            <a:custGeom>
              <a:avLst/>
              <a:gdLst>
                <a:gd name="connsiteX0" fmla="*/ 0 w 4205575"/>
                <a:gd name="connsiteY0" fmla="*/ 191616 h 1149673"/>
                <a:gd name="connsiteX1" fmla="*/ 191616 w 4205575"/>
                <a:gd name="connsiteY1" fmla="*/ 0 h 1149673"/>
                <a:gd name="connsiteX2" fmla="*/ 4013959 w 4205575"/>
                <a:gd name="connsiteY2" fmla="*/ 0 h 1149673"/>
                <a:gd name="connsiteX3" fmla="*/ 4205575 w 4205575"/>
                <a:gd name="connsiteY3" fmla="*/ 191616 h 1149673"/>
                <a:gd name="connsiteX4" fmla="*/ 4205575 w 4205575"/>
                <a:gd name="connsiteY4" fmla="*/ 958057 h 1149673"/>
                <a:gd name="connsiteX5" fmla="*/ 4013959 w 4205575"/>
                <a:gd name="connsiteY5" fmla="*/ 1149673 h 1149673"/>
                <a:gd name="connsiteX6" fmla="*/ 191616 w 4205575"/>
                <a:gd name="connsiteY6" fmla="*/ 1149673 h 1149673"/>
                <a:gd name="connsiteX7" fmla="*/ 0 w 4205575"/>
                <a:gd name="connsiteY7" fmla="*/ 958057 h 1149673"/>
                <a:gd name="connsiteX8" fmla="*/ 0 w 4205575"/>
                <a:gd name="connsiteY8" fmla="*/ 191616 h 114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5575" h="1149673">
                  <a:moveTo>
                    <a:pt x="0" y="191616"/>
                  </a:moveTo>
                  <a:cubicBezTo>
                    <a:pt x="0" y="85789"/>
                    <a:pt x="85789" y="0"/>
                    <a:pt x="191616" y="0"/>
                  </a:cubicBezTo>
                  <a:lnTo>
                    <a:pt x="4013959" y="0"/>
                  </a:lnTo>
                  <a:cubicBezTo>
                    <a:pt x="4119786" y="0"/>
                    <a:pt x="4205575" y="85789"/>
                    <a:pt x="4205575" y="191616"/>
                  </a:cubicBezTo>
                  <a:lnTo>
                    <a:pt x="4205575" y="958057"/>
                  </a:lnTo>
                  <a:cubicBezTo>
                    <a:pt x="4205575" y="1063884"/>
                    <a:pt x="4119786" y="1149673"/>
                    <a:pt x="4013959" y="1149673"/>
                  </a:cubicBezTo>
                  <a:lnTo>
                    <a:pt x="191616" y="1149673"/>
                  </a:lnTo>
                  <a:cubicBezTo>
                    <a:pt x="85789" y="1149673"/>
                    <a:pt x="0" y="1063884"/>
                    <a:pt x="0" y="958057"/>
                  </a:cubicBezTo>
                  <a:lnTo>
                    <a:pt x="0" y="191616"/>
                  </a:lnTo>
                  <a:close/>
                </a:path>
              </a:pathLst>
            </a:custGeom>
            <a:solidFill>
              <a:srgbClr val="C4C9D2"/>
            </a:solidFill>
            <a:ln>
              <a:noFill/>
            </a:ln>
          </p:spPr>
          <p:style>
            <a:lnRef idx="2">
              <a:schemeClr val="lt1">
                <a:hueOff val="0"/>
                <a:satOff val="0"/>
                <a:lumOff val="0"/>
                <a:alphaOff val="0"/>
              </a:schemeClr>
            </a:lnRef>
            <a:fillRef idx="1">
              <a:schemeClr val="accent3">
                <a:hueOff val="-1339888"/>
                <a:satOff val="-40518"/>
                <a:lumOff val="-19215"/>
                <a:alphaOff val="0"/>
              </a:schemeClr>
            </a:fillRef>
            <a:effectRef idx="0">
              <a:schemeClr val="accent3">
                <a:hueOff val="-1339888"/>
                <a:satOff val="-40518"/>
                <a:lumOff val="-19215"/>
                <a:alphaOff val="0"/>
              </a:schemeClr>
            </a:effectRef>
            <a:fontRef idx="minor">
              <a:schemeClr val="lt1"/>
            </a:fontRef>
          </p:style>
          <p:txBody>
            <a:bodyPr spcFirstLastPara="0" vert="horz" wrap="square" lIns="185662" tIns="120892" rIns="185662" bIns="120892" numCol="1" spcCol="1270" anchor="ctr" anchorCtr="0">
              <a:noAutofit/>
            </a:bodyPr>
            <a:lstStyle/>
            <a:p>
              <a:pPr marL="0" lvl="0" indent="0" defTabSz="1511300">
                <a:lnSpc>
                  <a:spcPct val="90000"/>
                </a:lnSpc>
                <a:spcBef>
                  <a:spcPct val="0"/>
                </a:spcBef>
                <a:spcAft>
                  <a:spcPct val="35000"/>
                </a:spcAft>
                <a:buNone/>
              </a:pPr>
              <a:r>
                <a:rPr lang="en-US" sz="2400" b="1" kern="1200">
                  <a:solidFill>
                    <a:srgbClr val="333333"/>
                  </a:solidFill>
                </a:rPr>
                <a:t>Sequence options</a:t>
              </a:r>
            </a:p>
          </p:txBody>
        </p:sp>
      </p:grpSp>
      <p:sp>
        <p:nvSpPr>
          <p:cNvPr id="4" name="Text Placeholder 3">
            <a:extLst>
              <a:ext uri="{FF2B5EF4-FFF2-40B4-BE49-F238E27FC236}">
                <a16:creationId xmlns:a16="http://schemas.microsoft.com/office/drawing/2014/main" id="{B41CE73F-69F1-8A96-F625-E804E1AAFB0B}"/>
              </a:ext>
            </a:extLst>
          </p:cNvPr>
          <p:cNvSpPr>
            <a:spLocks noGrp="1"/>
          </p:cNvSpPr>
          <p:nvPr>
            <p:ph type="body" sz="quarter" idx="10"/>
          </p:nvPr>
        </p:nvSpPr>
        <p:spPr/>
        <p:txBody>
          <a:bodyPr/>
          <a:lstStyle/>
          <a:p>
            <a:r>
              <a:rPr lang="en-US" altLang="en-US" sz="1100" b="0" spc="-8" dirty="0">
                <a:latin typeface="Trebuchet MS" panose="020B0603020202020204" pitchFamily="34" charset="0"/>
                <a:cs typeface="Arial" panose="020B0604020202020204" pitchFamily="34" charset="0"/>
              </a:rPr>
              <a:t>National Comprehensive Cancer Network. B-Cell Lymphomas. v.5.2023. Accessed Sept 8, 2023. https://www.nccn.org/professionals/physician_gls/pdf/b-cell.pdf </a:t>
            </a:r>
            <a:endParaRPr lang="en-US" dirty="0"/>
          </a:p>
          <a:p>
            <a:endParaRPr lang="en-US" dirty="0"/>
          </a:p>
        </p:txBody>
      </p:sp>
      <p:sp>
        <p:nvSpPr>
          <p:cNvPr id="5" name="Text Placeholder 4">
            <a:extLst>
              <a:ext uri="{FF2B5EF4-FFF2-40B4-BE49-F238E27FC236}">
                <a16:creationId xmlns:a16="http://schemas.microsoft.com/office/drawing/2014/main" id="{A51B50E3-A9CD-E62C-B0EB-29CD0D99DE32}"/>
              </a:ext>
            </a:extLst>
          </p:cNvPr>
          <p:cNvSpPr>
            <a:spLocks noGrp="1"/>
          </p:cNvSpPr>
          <p:nvPr>
            <p:ph type="body" sz="quarter" idx="11"/>
          </p:nvPr>
        </p:nvSpPr>
        <p:spPr/>
        <p:txBody>
          <a:bodyPr/>
          <a:lstStyle/>
          <a:p>
            <a:r>
              <a:rPr lang="en-US" dirty="0" err="1"/>
              <a:t>Axi-cel</a:t>
            </a:r>
            <a:r>
              <a:rPr lang="en-US" dirty="0"/>
              <a:t>, axicabtagene ciloleucel; CAR, chimeric antigen receptor; </a:t>
            </a:r>
            <a:r>
              <a:rPr lang="en-US" dirty="0" err="1"/>
              <a:t>Gy</a:t>
            </a:r>
            <a:r>
              <a:rPr lang="en-US" dirty="0"/>
              <a:t>, Gray; Tisa-</a:t>
            </a:r>
            <a:r>
              <a:rPr lang="en-US" dirty="0" err="1"/>
              <a:t>cel</a:t>
            </a:r>
            <a:r>
              <a:rPr lang="en-US" dirty="0"/>
              <a:t>, </a:t>
            </a:r>
            <a:r>
              <a:rPr lang="en-US" dirty="0" err="1"/>
              <a:t>tisagenlecleucel</a:t>
            </a:r>
            <a:r>
              <a:rPr lang="en-US" dirty="0"/>
              <a:t>.</a:t>
            </a:r>
          </a:p>
        </p:txBody>
      </p:sp>
    </p:spTree>
    <p:extLst>
      <p:ext uri="{BB962C8B-B14F-4D97-AF65-F5344CB8AC3E}">
        <p14:creationId xmlns:p14="http://schemas.microsoft.com/office/powerpoint/2010/main" val="180274782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6F87-5733-296A-CEDC-84F8DF804560}"/>
              </a:ext>
            </a:extLst>
          </p:cNvPr>
          <p:cNvSpPr>
            <a:spLocks noGrp="1"/>
          </p:cNvSpPr>
          <p:nvPr>
            <p:ph type="title"/>
          </p:nvPr>
        </p:nvSpPr>
        <p:spPr>
          <a:xfrm>
            <a:off x="265970" y="174882"/>
            <a:ext cx="11682153" cy="1143000"/>
          </a:xfrm>
        </p:spPr>
        <p:txBody>
          <a:bodyPr/>
          <a:lstStyle/>
          <a:p>
            <a:r>
              <a:rPr lang="en-US" dirty="0"/>
              <a:t>Novel Therapeutic Classes in Follicular Lymphoma</a:t>
            </a:r>
          </a:p>
        </p:txBody>
      </p:sp>
      <p:sp>
        <p:nvSpPr>
          <p:cNvPr id="4" name="Text Placeholder 3">
            <a:extLst>
              <a:ext uri="{FF2B5EF4-FFF2-40B4-BE49-F238E27FC236}">
                <a16:creationId xmlns:a16="http://schemas.microsoft.com/office/drawing/2014/main" id="{7F8480B5-83F3-0513-E9D4-23B056D434A9}"/>
              </a:ext>
            </a:extLst>
          </p:cNvPr>
          <p:cNvSpPr>
            <a:spLocks noGrp="1"/>
          </p:cNvSpPr>
          <p:nvPr>
            <p:ph type="body" sz="quarter" idx="10"/>
          </p:nvPr>
        </p:nvSpPr>
        <p:spPr>
          <a:xfrm>
            <a:off x="4632923" y="6228271"/>
            <a:ext cx="7315200" cy="573663"/>
          </a:xfrm>
        </p:spPr>
        <p:txBody>
          <a:bodyPr/>
          <a:lstStyle/>
          <a:p>
            <a:r>
              <a:rPr lang="en-US" dirty="0"/>
              <a:t>Nath K, Gandhi MK. </a:t>
            </a:r>
            <a:r>
              <a:rPr lang="en-US" i="1" dirty="0"/>
              <a:t>J Pers Med. </a:t>
            </a:r>
            <a:r>
              <a:rPr lang="en-US" dirty="0"/>
              <a:t>2021;11(2):152. Figure 1 (not altered or amended) used under approved terms of Creative Commons Attribution Non-Commercial License. http://creativecommons.org/licenses/by-nc/4.0/ </a:t>
            </a:r>
          </a:p>
        </p:txBody>
      </p:sp>
      <p:pic>
        <p:nvPicPr>
          <p:cNvPr id="7" name="Picture 6">
            <a:extLst>
              <a:ext uri="{FF2B5EF4-FFF2-40B4-BE49-F238E27FC236}">
                <a16:creationId xmlns:a16="http://schemas.microsoft.com/office/drawing/2014/main" id="{F5E1EDA5-3247-1C95-364D-9D575E7CCB15}"/>
              </a:ext>
            </a:extLst>
          </p:cNvPr>
          <p:cNvPicPr>
            <a:picLocks noChangeAspect="1"/>
          </p:cNvPicPr>
          <p:nvPr/>
        </p:nvPicPr>
        <p:blipFill>
          <a:blip r:embed="rId2"/>
          <a:stretch>
            <a:fillRect/>
          </a:stretch>
        </p:blipFill>
        <p:spPr>
          <a:xfrm>
            <a:off x="2278248" y="1066516"/>
            <a:ext cx="7635503" cy="4951849"/>
          </a:xfrm>
          <a:prstGeom prst="rect">
            <a:avLst/>
          </a:prstGeom>
        </p:spPr>
      </p:pic>
    </p:spTree>
    <p:extLst>
      <p:ext uri="{BB962C8B-B14F-4D97-AF65-F5344CB8AC3E}">
        <p14:creationId xmlns:p14="http://schemas.microsoft.com/office/powerpoint/2010/main" val="334691659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1CC8D-F903-3143-B9F1-6DF00B7D9138}"/>
              </a:ext>
            </a:extLst>
          </p:cNvPr>
          <p:cNvSpPr>
            <a:spLocks noGrp="1"/>
          </p:cNvSpPr>
          <p:nvPr>
            <p:ph type="title"/>
          </p:nvPr>
        </p:nvSpPr>
        <p:spPr>
          <a:xfrm>
            <a:off x="254925" y="174882"/>
            <a:ext cx="11682153" cy="1143000"/>
          </a:xfrm>
        </p:spPr>
        <p:txBody>
          <a:bodyPr/>
          <a:lstStyle/>
          <a:p>
            <a:r>
              <a:rPr lang="en-US" dirty="0"/>
              <a:t>The Process of CAR T-Cell Therapy</a:t>
            </a:r>
          </a:p>
        </p:txBody>
      </p:sp>
      <p:sp>
        <p:nvSpPr>
          <p:cNvPr id="2" name="TextBox 1">
            <a:extLst>
              <a:ext uri="{FF2B5EF4-FFF2-40B4-BE49-F238E27FC236}">
                <a16:creationId xmlns:a16="http://schemas.microsoft.com/office/drawing/2014/main" id="{6EEAA72C-6A8B-EC93-34DE-3D2D4B29AF01}"/>
              </a:ext>
            </a:extLst>
          </p:cNvPr>
          <p:cNvSpPr txBox="1"/>
          <p:nvPr/>
        </p:nvSpPr>
        <p:spPr>
          <a:xfrm>
            <a:off x="265176" y="5875860"/>
            <a:ext cx="8781272" cy="276999"/>
          </a:xfrm>
          <a:prstGeom prst="rect">
            <a:avLst/>
          </a:prstGeom>
        </p:spPr>
        <p:txBody>
          <a:bodyPr vert="horz" lIns="91440" tIns="45720" rIns="91440" bIns="45720" rtlCol="0" anchor="b">
            <a:noAutofit/>
          </a:bodyPr>
          <a:lstStyle>
            <a:lvl1pPr indent="0">
              <a:lnSpc>
                <a:spcPct val="90000"/>
              </a:lnSpc>
              <a:spcBef>
                <a:spcPts val="0"/>
              </a:spcBef>
              <a:buClr>
                <a:schemeClr val="tx2"/>
              </a:buClr>
              <a:buFont typeface="+mj-lt"/>
              <a:buNone/>
              <a:defRPr sz="1200">
                <a:solidFill>
                  <a:srgbClr val="565B5D"/>
                </a:solidFill>
              </a:defRPr>
            </a:lvl1pPr>
            <a:lvl2pPr marL="742950" indent="-285750">
              <a:lnSpc>
                <a:spcPct val="90000"/>
              </a:lnSpc>
              <a:spcBef>
                <a:spcPts val="0"/>
              </a:spcBef>
              <a:buClr>
                <a:schemeClr val="tx2"/>
              </a:buClr>
              <a:buSzPct val="80000"/>
              <a:buFont typeface="Wingdings" panose="05000000000000000000" pitchFamily="2" charset="2"/>
              <a:buChar char="§"/>
              <a:defRPr sz="1300">
                <a:solidFill>
                  <a:srgbClr val="333333"/>
                </a:solidFill>
              </a:defRPr>
            </a:lvl2pPr>
            <a:lvl3pPr marL="1143000" indent="-228600">
              <a:lnSpc>
                <a:spcPct val="90000"/>
              </a:lnSpc>
              <a:spcBef>
                <a:spcPts val="0"/>
              </a:spcBef>
              <a:buClr>
                <a:schemeClr val="tx2"/>
              </a:buClr>
              <a:buFont typeface="Open Sans" panose="020B0606030504020204" pitchFamily="34" charset="0"/>
              <a:buChar char="»"/>
              <a:defRPr sz="1300">
                <a:solidFill>
                  <a:srgbClr val="333333"/>
                </a:solidFill>
              </a:defRPr>
            </a:lvl3pPr>
            <a:lvl4pPr marL="1600200" indent="-228600">
              <a:lnSpc>
                <a:spcPct val="90000"/>
              </a:lnSpc>
              <a:spcBef>
                <a:spcPts val="0"/>
              </a:spcBef>
              <a:buClr>
                <a:schemeClr val="tx2"/>
              </a:buClr>
              <a:buFont typeface="Arial" panose="020B0604020202020204" pitchFamily="34" charset="0"/>
              <a:buChar char="•"/>
              <a:defRPr sz="1300">
                <a:solidFill>
                  <a:srgbClr val="333333"/>
                </a:solidFill>
              </a:defRPr>
            </a:lvl4pPr>
            <a:lvl5pPr marL="2057400" indent="-228600">
              <a:lnSpc>
                <a:spcPct val="90000"/>
              </a:lnSpc>
              <a:spcBef>
                <a:spcPts val="0"/>
              </a:spcBef>
              <a:buClr>
                <a:schemeClr val="tx2"/>
              </a:buClr>
              <a:buFont typeface="Wingdings" panose="05000000000000000000" pitchFamily="2" charset="2"/>
              <a:buChar char="§"/>
              <a:defRPr sz="1300">
                <a:solidFill>
                  <a:srgbClr val="333333"/>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CAR, chimeric antigen receptor.</a:t>
            </a:r>
          </a:p>
        </p:txBody>
      </p:sp>
      <p:pic>
        <p:nvPicPr>
          <p:cNvPr id="6" name="Picture 5">
            <a:extLst>
              <a:ext uri="{FF2B5EF4-FFF2-40B4-BE49-F238E27FC236}">
                <a16:creationId xmlns:a16="http://schemas.microsoft.com/office/drawing/2014/main" id="{034CD32F-877D-8829-602E-BED306897F3F}"/>
              </a:ext>
            </a:extLst>
          </p:cNvPr>
          <p:cNvPicPr>
            <a:picLocks noChangeAspect="1"/>
          </p:cNvPicPr>
          <p:nvPr/>
        </p:nvPicPr>
        <p:blipFill>
          <a:blip r:embed="rId2"/>
          <a:stretch>
            <a:fillRect/>
          </a:stretch>
        </p:blipFill>
        <p:spPr>
          <a:xfrm>
            <a:off x="1917291" y="1066559"/>
            <a:ext cx="8259662" cy="4809301"/>
          </a:xfrm>
          <a:prstGeom prst="rect">
            <a:avLst/>
          </a:prstGeom>
          <a:ln>
            <a:noFill/>
          </a:ln>
        </p:spPr>
      </p:pic>
      <p:sp>
        <p:nvSpPr>
          <p:cNvPr id="8" name="Text Placeholder 3">
            <a:extLst>
              <a:ext uri="{FF2B5EF4-FFF2-40B4-BE49-F238E27FC236}">
                <a16:creationId xmlns:a16="http://schemas.microsoft.com/office/drawing/2014/main" id="{829BF8E2-635F-7E8E-E69F-2C5B79D4C56F}"/>
              </a:ext>
            </a:extLst>
          </p:cNvPr>
          <p:cNvSpPr txBox="1">
            <a:spLocks/>
          </p:cNvSpPr>
          <p:nvPr/>
        </p:nvSpPr>
        <p:spPr>
          <a:xfrm>
            <a:off x="4632923" y="6228271"/>
            <a:ext cx="7315200" cy="573663"/>
          </a:xfrm>
        </p:spPr>
        <p:txBody>
          <a:bodyPr vert="horz" lIns="91440" tIns="45720" rIns="91440" bIns="45720" rtlCol="0">
            <a:normAutofit/>
          </a:bodyPr>
          <a:lstStyle>
            <a:defPPr>
              <a:defRPr lang="en-US"/>
            </a:defPPr>
            <a:lvl1pPr indent="0">
              <a:lnSpc>
                <a:spcPct val="90000"/>
              </a:lnSpc>
              <a:spcBef>
                <a:spcPts val="0"/>
              </a:spcBef>
              <a:buClr>
                <a:schemeClr val="tx2"/>
              </a:buClr>
              <a:buFontTx/>
              <a:buNone/>
              <a:defRPr sz="1100" b="0" i="0">
                <a:effectLst/>
                <a:latin typeface="Calibri" panose="020F0502020204030204" pitchFamily="34" charset="0"/>
                <a:cs typeface="Calibri" panose="020F0502020204030204" pitchFamily="34" charset="0"/>
              </a:defRPr>
            </a:lvl1pPr>
            <a:lvl2pPr marL="742950" indent="-285750">
              <a:lnSpc>
                <a:spcPct val="90000"/>
              </a:lnSpc>
              <a:spcBef>
                <a:spcPts val="0"/>
              </a:spcBef>
              <a:buClr>
                <a:schemeClr val="tx2"/>
              </a:buClr>
              <a:buSzPct val="80000"/>
              <a:buFont typeface="Wingdings" panose="05000000000000000000" pitchFamily="2" charset="2"/>
              <a:buChar char="§"/>
              <a:defRPr sz="2400">
                <a:solidFill>
                  <a:srgbClr val="333333"/>
                </a:solidFill>
              </a:defRPr>
            </a:lvl2pPr>
            <a:lvl3pPr marL="1143000" indent="-228600">
              <a:lnSpc>
                <a:spcPct val="90000"/>
              </a:lnSpc>
              <a:spcBef>
                <a:spcPts val="0"/>
              </a:spcBef>
              <a:buClr>
                <a:schemeClr val="tx2"/>
              </a:buClr>
              <a:buFont typeface="Open Sans" panose="020B0606030504020204" pitchFamily="34" charset="0"/>
              <a:buChar char="»"/>
              <a:defRPr sz="2000">
                <a:solidFill>
                  <a:srgbClr val="333333"/>
                </a:solidFill>
              </a:defRPr>
            </a:lvl3pPr>
            <a:lvl4pPr marL="1600200" indent="-228600">
              <a:lnSpc>
                <a:spcPct val="90000"/>
              </a:lnSpc>
              <a:spcBef>
                <a:spcPts val="0"/>
              </a:spcBef>
              <a:buClr>
                <a:schemeClr val="tx2"/>
              </a:buClr>
              <a:buFont typeface="Arial" panose="020B0604020202020204" pitchFamily="34" charset="0"/>
              <a:buChar char="•"/>
              <a:defRPr>
                <a:solidFill>
                  <a:srgbClr val="333333"/>
                </a:solidFill>
              </a:defRPr>
            </a:lvl4pPr>
            <a:lvl5pPr marL="2057400" indent="-228600">
              <a:lnSpc>
                <a:spcPct val="90000"/>
              </a:lnSpc>
              <a:spcBef>
                <a:spcPts val="0"/>
              </a:spcBef>
              <a:buClr>
                <a:schemeClr val="tx2"/>
              </a:buClr>
              <a:buFont typeface="Wingdings" panose="05000000000000000000" pitchFamily="2" charset="2"/>
              <a:buChar char="§"/>
              <a:defRPr>
                <a:solidFill>
                  <a:srgbClr val="333333"/>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solidFill>
                  <a:srgbClr val="565B5D"/>
                </a:solidFill>
                <a:latin typeface="Trebuchet MS" panose="020B0603020202020204" pitchFamily="34" charset="0"/>
              </a:rPr>
              <a:t>Hucks G, Rheingold SR</a:t>
            </a:r>
            <a:r>
              <a:rPr lang="en-US" i="1" dirty="0">
                <a:solidFill>
                  <a:srgbClr val="565B5D"/>
                </a:solidFill>
                <a:latin typeface="Trebuchet MS" panose="020B0603020202020204" pitchFamily="34" charset="0"/>
              </a:rPr>
              <a:t>. Blood Cancer J. </a:t>
            </a:r>
            <a:r>
              <a:rPr lang="en-US" dirty="0">
                <a:solidFill>
                  <a:srgbClr val="565B5D"/>
                </a:solidFill>
                <a:latin typeface="Trebuchet MS" panose="020B0603020202020204" pitchFamily="34" charset="0"/>
              </a:rPr>
              <a:t>2019;9(2):10. Figure 1 (not altered or amended) used under approved terms of Creative Commons Attribution Non-Commercial License. http://creativecommons.org/licenses/by-nc/4.0/ </a:t>
            </a:r>
          </a:p>
        </p:txBody>
      </p:sp>
    </p:spTree>
    <p:extLst>
      <p:ext uri="{BB962C8B-B14F-4D97-AF65-F5344CB8AC3E}">
        <p14:creationId xmlns:p14="http://schemas.microsoft.com/office/powerpoint/2010/main" val="2656190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7261-A621-262F-2347-833DD05C39EB}"/>
              </a:ext>
            </a:extLst>
          </p:cNvPr>
          <p:cNvSpPr>
            <a:spLocks noGrp="1"/>
          </p:cNvSpPr>
          <p:nvPr>
            <p:ph type="title"/>
          </p:nvPr>
        </p:nvSpPr>
        <p:spPr>
          <a:xfrm>
            <a:off x="265970" y="174882"/>
            <a:ext cx="11682153" cy="1143000"/>
          </a:xfrm>
        </p:spPr>
        <p:txBody>
          <a:bodyPr>
            <a:normAutofit/>
          </a:bodyPr>
          <a:lstStyle/>
          <a:p>
            <a:r>
              <a:rPr lang="en-US" dirty="0"/>
              <a:t>Axicabtagene Ciloleucel (</a:t>
            </a:r>
            <a:r>
              <a:rPr lang="en-US" dirty="0" err="1"/>
              <a:t>Axi-cel</a:t>
            </a:r>
            <a:r>
              <a:rPr lang="en-US" dirty="0"/>
              <a:t>) in R/R FL and MZL: </a:t>
            </a:r>
            <a:br>
              <a:rPr lang="en-US" dirty="0"/>
            </a:br>
            <a:r>
              <a:rPr lang="en-US" dirty="0"/>
              <a:t>ZUMA-5</a:t>
            </a:r>
            <a:r>
              <a:rPr lang="en-US" sz="2400" b="0" baseline="65000" dirty="0">
                <a:solidFill>
                  <a:schemeClr val="bg1">
                    <a:lumMod val="50000"/>
                  </a:schemeClr>
                </a:solidFill>
              </a:rPr>
              <a:t>[1],[2]</a:t>
            </a:r>
          </a:p>
        </p:txBody>
      </p:sp>
      <p:sp>
        <p:nvSpPr>
          <p:cNvPr id="4" name="Text Placeholder 3">
            <a:extLst>
              <a:ext uri="{FF2B5EF4-FFF2-40B4-BE49-F238E27FC236}">
                <a16:creationId xmlns:a16="http://schemas.microsoft.com/office/drawing/2014/main" id="{F291CAA5-9224-6E94-54E5-5E76E20DEECA}"/>
              </a:ext>
            </a:extLst>
          </p:cNvPr>
          <p:cNvSpPr>
            <a:spLocks noGrp="1"/>
          </p:cNvSpPr>
          <p:nvPr>
            <p:ph type="body" sz="quarter" idx="10"/>
          </p:nvPr>
        </p:nvSpPr>
        <p:spPr>
          <a:xfrm>
            <a:off x="4632923" y="6228271"/>
            <a:ext cx="7315200" cy="573663"/>
          </a:xfrm>
        </p:spPr>
        <p:txBody>
          <a:bodyPr/>
          <a:lstStyle/>
          <a:p>
            <a:r>
              <a:rPr lang="en-US" dirty="0"/>
              <a:t>[1]. Jacobson CA, et al. </a:t>
            </a:r>
            <a:r>
              <a:rPr lang="en-US" i="1" dirty="0"/>
              <a:t>Lancet Oncol.</a:t>
            </a:r>
            <a:r>
              <a:rPr lang="en-US" dirty="0"/>
              <a:t> 2022;23(1):91-103. [2]. </a:t>
            </a:r>
            <a:r>
              <a:rPr lang="en-US" dirty="0" err="1"/>
              <a:t>Neelapu</a:t>
            </a:r>
            <a:r>
              <a:rPr lang="en-US" dirty="0"/>
              <a:t> SS, et al. </a:t>
            </a:r>
            <a:r>
              <a:rPr lang="en-US" i="1" dirty="0"/>
              <a:t>Blood. </a:t>
            </a:r>
            <a:r>
              <a:rPr lang="en-US" dirty="0"/>
              <a:t>2022;140(suppl 1):</a:t>
            </a:r>
            <a:br>
              <a:rPr lang="en-US" dirty="0"/>
            </a:br>
            <a:r>
              <a:rPr lang="en-US" dirty="0"/>
              <a:t>10380-10383</a:t>
            </a:r>
          </a:p>
        </p:txBody>
      </p:sp>
      <p:sp>
        <p:nvSpPr>
          <p:cNvPr id="5" name="Text Placeholder 4">
            <a:extLst>
              <a:ext uri="{FF2B5EF4-FFF2-40B4-BE49-F238E27FC236}">
                <a16:creationId xmlns:a16="http://schemas.microsoft.com/office/drawing/2014/main" id="{12E82D26-BBF0-8E47-A445-9BC1406A5F52}"/>
              </a:ext>
            </a:extLst>
          </p:cNvPr>
          <p:cNvSpPr>
            <a:spLocks noGrp="1"/>
          </p:cNvSpPr>
          <p:nvPr>
            <p:ph type="body" sz="quarter" idx="11"/>
          </p:nvPr>
        </p:nvSpPr>
        <p:spPr>
          <a:xfrm>
            <a:off x="266008" y="5770049"/>
            <a:ext cx="11682077" cy="346075"/>
          </a:xfrm>
        </p:spPr>
        <p:txBody>
          <a:bodyPr/>
          <a:lstStyle/>
          <a:p>
            <a:r>
              <a:rPr lang="en-US" dirty="0"/>
              <a:t>CAR, chimeric antigen receptor; CRR, complete response rate; </a:t>
            </a:r>
            <a:r>
              <a:rPr lang="en-US" dirty="0" err="1"/>
              <a:t>DoR</a:t>
            </a:r>
            <a:r>
              <a:rPr lang="en-US" dirty="0"/>
              <a:t>, duration of response; ECOG, Eastern Cooperative Oncology Group; FL, follicular lymphoma; MZL, marginal zone lymphoma; mo, month; ORR, overall response rate; OS, overall survival; PFS, progression-free survival; PS, performance status;</a:t>
            </a:r>
            <a:br>
              <a:rPr lang="en-US" dirty="0"/>
            </a:br>
            <a:r>
              <a:rPr lang="en-US" dirty="0"/>
              <a:t>R/R, relapsed/refractory; </a:t>
            </a:r>
            <a:r>
              <a:rPr lang="en-US" dirty="0" err="1"/>
              <a:t>yr</a:t>
            </a:r>
            <a:r>
              <a:rPr lang="en-US" dirty="0"/>
              <a:t>, year.</a:t>
            </a:r>
          </a:p>
        </p:txBody>
      </p:sp>
      <p:grpSp>
        <p:nvGrpSpPr>
          <p:cNvPr id="20" name="Group 19">
            <a:extLst>
              <a:ext uri="{FF2B5EF4-FFF2-40B4-BE49-F238E27FC236}">
                <a16:creationId xmlns:a16="http://schemas.microsoft.com/office/drawing/2014/main" id="{D54A69A6-6571-8ABA-971B-3C30001F7CDD}"/>
              </a:ext>
            </a:extLst>
          </p:cNvPr>
          <p:cNvGrpSpPr/>
          <p:nvPr/>
        </p:nvGrpSpPr>
        <p:grpSpPr>
          <a:xfrm>
            <a:off x="345482" y="1413344"/>
            <a:ext cx="3017520" cy="365760"/>
            <a:chOff x="266008" y="1413344"/>
            <a:chExt cx="3017520" cy="365760"/>
          </a:xfrm>
        </p:grpSpPr>
        <p:sp>
          <p:nvSpPr>
            <p:cNvPr id="21" name="Rectangle: Top Corners Rounded 20">
              <a:extLst>
                <a:ext uri="{FF2B5EF4-FFF2-40B4-BE49-F238E27FC236}">
                  <a16:creationId xmlns:a16="http://schemas.microsoft.com/office/drawing/2014/main" id="{72CB6463-60C6-0478-918D-7377FE9C00D9}"/>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22" name="Straight Connector 21">
              <a:extLst>
                <a:ext uri="{FF2B5EF4-FFF2-40B4-BE49-F238E27FC236}">
                  <a16:creationId xmlns:a16="http://schemas.microsoft.com/office/drawing/2014/main" id="{D379C8CC-1682-9B81-356C-73ADEA921880}"/>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24" name="Picture 23">
            <a:extLst>
              <a:ext uri="{FF2B5EF4-FFF2-40B4-BE49-F238E27FC236}">
                <a16:creationId xmlns:a16="http://schemas.microsoft.com/office/drawing/2014/main" id="{B99F7B1D-3025-9374-5DBE-9E9842289171}"/>
              </a:ext>
            </a:extLst>
          </p:cNvPr>
          <p:cNvPicPr>
            <a:picLocks noChangeAspect="1"/>
          </p:cNvPicPr>
          <p:nvPr/>
        </p:nvPicPr>
        <p:blipFill>
          <a:blip r:embed="rId3"/>
          <a:srcRect/>
          <a:stretch/>
        </p:blipFill>
        <p:spPr>
          <a:xfrm>
            <a:off x="47232" y="2107690"/>
            <a:ext cx="12097537" cy="2642621"/>
          </a:xfrm>
          <a:prstGeom prst="rect">
            <a:avLst/>
          </a:prstGeom>
        </p:spPr>
      </p:pic>
    </p:spTree>
    <p:extLst>
      <p:ext uri="{BB962C8B-B14F-4D97-AF65-F5344CB8AC3E}">
        <p14:creationId xmlns:p14="http://schemas.microsoft.com/office/powerpoint/2010/main" val="134859588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7261-A621-262F-2347-833DD05C39EB}"/>
              </a:ext>
            </a:extLst>
          </p:cNvPr>
          <p:cNvSpPr>
            <a:spLocks noGrp="1"/>
          </p:cNvSpPr>
          <p:nvPr>
            <p:ph type="title"/>
          </p:nvPr>
        </p:nvSpPr>
        <p:spPr>
          <a:xfrm>
            <a:off x="266700" y="174625"/>
            <a:ext cx="11680825" cy="1143000"/>
          </a:xfrm>
        </p:spPr>
        <p:txBody>
          <a:bodyPr>
            <a:normAutofit/>
          </a:bodyPr>
          <a:lstStyle/>
          <a:p>
            <a:r>
              <a:rPr lang="en-US" dirty="0"/>
              <a:t>Axicabtagene Ciloleucel (</a:t>
            </a:r>
            <a:r>
              <a:rPr lang="en-US" dirty="0" err="1"/>
              <a:t>Axi-cel</a:t>
            </a:r>
            <a:r>
              <a:rPr lang="en-US" dirty="0"/>
              <a:t>) in R/R FL and MZL: </a:t>
            </a:r>
            <a:br>
              <a:rPr lang="en-US" dirty="0"/>
            </a:br>
            <a:r>
              <a:rPr lang="en-US" dirty="0"/>
              <a:t>ZUMA-5</a:t>
            </a:r>
            <a:r>
              <a:rPr lang="en-US" sz="2400" b="0" baseline="65000" dirty="0">
                <a:solidFill>
                  <a:schemeClr val="bg1">
                    <a:lumMod val="50000"/>
                  </a:schemeClr>
                </a:solidFill>
              </a:rPr>
              <a:t>[1],[2]</a:t>
            </a:r>
          </a:p>
        </p:txBody>
      </p:sp>
      <p:graphicFrame>
        <p:nvGraphicFramePr>
          <p:cNvPr id="14" name="Table 14">
            <a:extLst>
              <a:ext uri="{FF2B5EF4-FFF2-40B4-BE49-F238E27FC236}">
                <a16:creationId xmlns:a16="http://schemas.microsoft.com/office/drawing/2014/main" id="{1EB9B8CA-720B-7869-CD0C-F9EF14C341CD}"/>
              </a:ext>
            </a:extLst>
          </p:cNvPr>
          <p:cNvGraphicFramePr>
            <a:graphicFrameLocks noGrp="1"/>
          </p:cNvGraphicFramePr>
          <p:nvPr>
            <p:ph idx="1"/>
            <p:extLst>
              <p:ext uri="{D42A27DB-BD31-4B8C-83A1-F6EECF244321}">
                <p14:modId xmlns:p14="http://schemas.microsoft.com/office/powerpoint/2010/main" val="500612336"/>
              </p:ext>
            </p:extLst>
          </p:nvPr>
        </p:nvGraphicFramePr>
        <p:xfrm>
          <a:off x="345482" y="2240280"/>
          <a:ext cx="7406640" cy="2377440"/>
        </p:xfrm>
        <a:graphic>
          <a:graphicData uri="http://schemas.openxmlformats.org/drawingml/2006/table">
            <a:tbl>
              <a:tblPr firstRow="1" bandRow="1">
                <a:tableStyleId>{9D7B26C5-4107-4FEC-AEDC-1716B250A1EF}</a:tableStyleId>
              </a:tblPr>
              <a:tblGrid>
                <a:gridCol w="1645920">
                  <a:extLst>
                    <a:ext uri="{9D8B030D-6E8A-4147-A177-3AD203B41FA5}">
                      <a16:colId xmlns:a16="http://schemas.microsoft.com/office/drawing/2014/main" val="3839306001"/>
                    </a:ext>
                  </a:extLst>
                </a:gridCol>
                <a:gridCol w="2651760">
                  <a:extLst>
                    <a:ext uri="{9D8B030D-6E8A-4147-A177-3AD203B41FA5}">
                      <a16:colId xmlns:a16="http://schemas.microsoft.com/office/drawing/2014/main" val="1577032953"/>
                    </a:ext>
                  </a:extLst>
                </a:gridCol>
                <a:gridCol w="1463040">
                  <a:extLst>
                    <a:ext uri="{9D8B030D-6E8A-4147-A177-3AD203B41FA5}">
                      <a16:colId xmlns:a16="http://schemas.microsoft.com/office/drawing/2014/main" val="3172094166"/>
                    </a:ext>
                  </a:extLst>
                </a:gridCol>
                <a:gridCol w="1645920">
                  <a:extLst>
                    <a:ext uri="{9D8B030D-6E8A-4147-A177-3AD203B41FA5}">
                      <a16:colId xmlns:a16="http://schemas.microsoft.com/office/drawing/2014/main" val="2450777770"/>
                    </a:ext>
                  </a:extLst>
                </a:gridCol>
              </a:tblGrid>
              <a:tr h="152884">
                <a:tc>
                  <a:txBody>
                    <a:bodyPr/>
                    <a:lstStyle/>
                    <a:p>
                      <a:pPr algn="l"/>
                      <a:r>
                        <a:rPr lang="en-US" sz="2000" dirty="0">
                          <a:solidFill>
                            <a:schemeClr val="bg1"/>
                          </a:solidFill>
                        </a:rPr>
                        <a:t>Result</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All patients</a:t>
                      </a:r>
                      <a:r>
                        <a:rPr lang="en-US" sz="2000" b="0" dirty="0">
                          <a:solidFill>
                            <a:schemeClr val="bg1"/>
                          </a:solidFill>
                        </a:rPr>
                        <a:t> (n = 104)</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FL</a:t>
                      </a:r>
                      <a:r>
                        <a:rPr lang="en-US" sz="2000" b="0" dirty="0">
                          <a:solidFill>
                            <a:schemeClr val="bg1"/>
                          </a:solidFill>
                        </a:rPr>
                        <a:t> (n = 84)</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MZL</a:t>
                      </a:r>
                      <a:r>
                        <a:rPr lang="en-US" sz="2000" b="0" dirty="0">
                          <a:solidFill>
                            <a:schemeClr val="bg1"/>
                          </a:solidFill>
                        </a:rPr>
                        <a:t> (n = 20)</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extLst>
                  <a:ext uri="{0D108BD9-81ED-4DB2-BD59-A6C34878D82A}">
                    <a16:rowId xmlns:a16="http://schemas.microsoft.com/office/drawing/2014/main" val="1138328460"/>
                  </a:ext>
                </a:extLst>
              </a:tr>
              <a:tr h="152884">
                <a:tc>
                  <a:txBody>
                    <a:bodyPr/>
                    <a:lstStyle/>
                    <a:p>
                      <a:pPr algn="l"/>
                      <a:r>
                        <a:rPr lang="en-US" sz="2000" dirty="0"/>
                        <a:t>ORR</a:t>
                      </a:r>
                      <a:r>
                        <a:rPr lang="en-US" sz="2000" baseline="30000" dirty="0"/>
                        <a:t>[1]</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92%</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94%</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83%</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25338436"/>
                  </a:ext>
                </a:extLst>
              </a:tr>
              <a:tr h="152884">
                <a:tc>
                  <a:txBody>
                    <a:bodyPr/>
                    <a:lstStyle/>
                    <a:p>
                      <a:pPr algn="l"/>
                      <a:r>
                        <a:rPr lang="en-US" sz="2000" dirty="0"/>
                        <a:t>CRR</a:t>
                      </a:r>
                      <a:r>
                        <a:rPr lang="en-US" sz="2000" baseline="30000" dirty="0"/>
                        <a:t>[1]</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76%</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79%</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65%</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71652801"/>
                  </a:ext>
                </a:extLst>
              </a:tr>
              <a:tr h="1528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err="1"/>
                        <a:t>DoR</a:t>
                      </a:r>
                      <a:r>
                        <a:rPr lang="en-US" sz="2000" baseline="30000" dirty="0"/>
                        <a:t>[2]</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38.6 </a:t>
                      </a:r>
                      <a:r>
                        <a:rPr lang="en-US" sz="2000" dirty="0" err="1"/>
                        <a:t>mos</a:t>
                      </a:r>
                      <a:endParaRPr lang="en-US" sz="2000" dirty="0"/>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38.6 </a:t>
                      </a:r>
                      <a:r>
                        <a:rPr lang="en-US" sz="2000" dirty="0" err="1"/>
                        <a:t>mos</a:t>
                      </a:r>
                      <a:endParaRPr lang="en-US" sz="2000" dirty="0"/>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NR</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470280"/>
                  </a:ext>
                </a:extLst>
              </a:tr>
              <a:tr h="152884">
                <a:tc>
                  <a:txBody>
                    <a:bodyPr/>
                    <a:lstStyle/>
                    <a:p>
                      <a:pPr algn="l"/>
                      <a:r>
                        <a:rPr lang="en-US" sz="2000" dirty="0"/>
                        <a:t>PFS</a:t>
                      </a:r>
                      <a:r>
                        <a:rPr lang="en-US" sz="2000" baseline="30000" dirty="0"/>
                        <a:t>[2]</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40.2 </a:t>
                      </a:r>
                      <a:r>
                        <a:rPr lang="en-US" sz="2000" dirty="0" err="1"/>
                        <a:t>mos</a:t>
                      </a:r>
                      <a:endParaRPr lang="en-US" sz="2000" dirty="0"/>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40.2 </a:t>
                      </a:r>
                      <a:r>
                        <a:rPr lang="en-US" sz="2000" dirty="0" err="1"/>
                        <a:t>mos</a:t>
                      </a:r>
                      <a:endParaRPr lang="en-US" sz="2000" dirty="0"/>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NR</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27333757"/>
                  </a:ext>
                </a:extLst>
              </a:tr>
              <a:tr h="152884">
                <a:tc>
                  <a:txBody>
                    <a:bodyPr/>
                    <a:lstStyle/>
                    <a:p>
                      <a:pPr algn="l"/>
                      <a:r>
                        <a:rPr lang="en-US" sz="2000" dirty="0"/>
                        <a:t>OS at 3–</a:t>
                      </a:r>
                      <a:r>
                        <a:rPr lang="en-US" sz="2000" dirty="0" err="1"/>
                        <a:t>yr</a:t>
                      </a:r>
                      <a:r>
                        <a:rPr lang="en-US" sz="2000" baseline="30000" dirty="0"/>
                        <a:t>[2]</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74.7%</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75.5%</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73.8%</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extLst>
                  <a:ext uri="{0D108BD9-81ED-4DB2-BD59-A6C34878D82A}">
                    <a16:rowId xmlns:a16="http://schemas.microsoft.com/office/drawing/2014/main" val="683257551"/>
                  </a:ext>
                </a:extLst>
              </a:tr>
            </a:tbl>
          </a:graphicData>
        </a:graphic>
      </p:graphicFrame>
      <p:sp>
        <p:nvSpPr>
          <p:cNvPr id="4" name="Text Placeholder 3">
            <a:extLst>
              <a:ext uri="{FF2B5EF4-FFF2-40B4-BE49-F238E27FC236}">
                <a16:creationId xmlns:a16="http://schemas.microsoft.com/office/drawing/2014/main" id="{F291CAA5-9224-6E94-54E5-5E76E20DEECA}"/>
              </a:ext>
            </a:extLst>
          </p:cNvPr>
          <p:cNvSpPr>
            <a:spLocks noGrp="1"/>
          </p:cNvSpPr>
          <p:nvPr>
            <p:ph type="body" sz="quarter" idx="10"/>
          </p:nvPr>
        </p:nvSpPr>
        <p:spPr>
          <a:xfrm>
            <a:off x="4632923" y="6228271"/>
            <a:ext cx="7315200" cy="573663"/>
          </a:xfrm>
        </p:spPr>
        <p:txBody>
          <a:bodyPr/>
          <a:lstStyle/>
          <a:p>
            <a:r>
              <a:rPr lang="en-US" dirty="0"/>
              <a:t>[1]. Jacobson CA, et al. </a:t>
            </a:r>
            <a:r>
              <a:rPr lang="en-US" i="1" dirty="0"/>
              <a:t>Lancet Oncol. </a:t>
            </a:r>
            <a:r>
              <a:rPr lang="en-US" dirty="0"/>
              <a:t>2022;23(1):91-103. [2]. </a:t>
            </a:r>
            <a:r>
              <a:rPr lang="en-US" dirty="0" err="1"/>
              <a:t>Neelapu</a:t>
            </a:r>
            <a:r>
              <a:rPr lang="en-US" dirty="0"/>
              <a:t> SS, et al. </a:t>
            </a:r>
            <a:r>
              <a:rPr lang="en-US" i="1" dirty="0"/>
              <a:t>Blood. </a:t>
            </a:r>
            <a:r>
              <a:rPr lang="en-US" dirty="0"/>
              <a:t>2022;140(suppl 1):10380-10383</a:t>
            </a:r>
          </a:p>
        </p:txBody>
      </p:sp>
      <p:sp>
        <p:nvSpPr>
          <p:cNvPr id="5" name="Text Placeholder 4">
            <a:extLst>
              <a:ext uri="{FF2B5EF4-FFF2-40B4-BE49-F238E27FC236}">
                <a16:creationId xmlns:a16="http://schemas.microsoft.com/office/drawing/2014/main" id="{12E82D26-BBF0-8E47-A445-9BC1406A5F52}"/>
              </a:ext>
            </a:extLst>
          </p:cNvPr>
          <p:cNvSpPr>
            <a:spLocks noGrp="1"/>
          </p:cNvSpPr>
          <p:nvPr>
            <p:ph type="body" sz="quarter" idx="11"/>
          </p:nvPr>
        </p:nvSpPr>
        <p:spPr>
          <a:xfrm>
            <a:off x="266008" y="5770049"/>
            <a:ext cx="11682077" cy="346075"/>
          </a:xfrm>
        </p:spPr>
        <p:txBody>
          <a:bodyPr/>
          <a:lstStyle/>
          <a:p>
            <a:r>
              <a:rPr lang="en-US" dirty="0"/>
              <a:t>CRR, complete response rate; CRS, cytokine release syndrome; DoR, duration of response; FL, follicular lymphoma; ICANS, immune effector cell-associated neurotoxicity syndrome; kg, kilogram; MZL, marginal zone lymphoma; </a:t>
            </a:r>
            <a:r>
              <a:rPr lang="en-US" dirty="0" err="1"/>
              <a:t>mos</a:t>
            </a:r>
            <a:r>
              <a:rPr lang="en-US" dirty="0"/>
              <a:t>, months; NR, not reached; ORR, overall response rate; OS, overall survival; PFS, progression-free survival; R/R, relapsed/refractory; </a:t>
            </a:r>
            <a:r>
              <a:rPr lang="en-US" dirty="0" err="1"/>
              <a:t>yr</a:t>
            </a:r>
            <a:r>
              <a:rPr lang="en-US" dirty="0"/>
              <a:t>, year.</a:t>
            </a:r>
          </a:p>
        </p:txBody>
      </p:sp>
      <p:sp>
        <p:nvSpPr>
          <p:cNvPr id="15" name="Rectangle: Rounded Corners 14">
            <a:extLst>
              <a:ext uri="{FF2B5EF4-FFF2-40B4-BE49-F238E27FC236}">
                <a16:creationId xmlns:a16="http://schemas.microsoft.com/office/drawing/2014/main" id="{39764E86-2F6E-FB2B-8B87-FF1CC3028E51}"/>
              </a:ext>
            </a:extLst>
          </p:cNvPr>
          <p:cNvSpPr/>
          <p:nvPr/>
        </p:nvSpPr>
        <p:spPr>
          <a:xfrm>
            <a:off x="4642265" y="2223303"/>
            <a:ext cx="1453736" cy="2394417"/>
          </a:xfrm>
          <a:prstGeom prst="roundRect">
            <a:avLst>
              <a:gd name="adj" fmla="val 3192"/>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Table 16">
            <a:extLst>
              <a:ext uri="{FF2B5EF4-FFF2-40B4-BE49-F238E27FC236}">
                <a16:creationId xmlns:a16="http://schemas.microsoft.com/office/drawing/2014/main" id="{7F6D2582-31D9-063E-6F49-886CBF2CA3D1}"/>
              </a:ext>
            </a:extLst>
          </p:cNvPr>
          <p:cNvGraphicFramePr>
            <a:graphicFrameLocks noGrp="1"/>
          </p:cNvGraphicFramePr>
          <p:nvPr>
            <p:extLst>
              <p:ext uri="{D42A27DB-BD31-4B8C-83A1-F6EECF244321}">
                <p14:modId xmlns:p14="http://schemas.microsoft.com/office/powerpoint/2010/main" val="2867470835"/>
              </p:ext>
            </p:extLst>
          </p:nvPr>
        </p:nvGraphicFramePr>
        <p:xfrm>
          <a:off x="8093129" y="2240280"/>
          <a:ext cx="3854396" cy="1798320"/>
        </p:xfrm>
        <a:graphic>
          <a:graphicData uri="http://schemas.openxmlformats.org/drawingml/2006/table">
            <a:tbl>
              <a:tblPr firstRow="1" bandRow="1">
                <a:tableStyleId>{9D7B26C5-4107-4FEC-AEDC-1716B250A1EF}</a:tableStyleId>
              </a:tblPr>
              <a:tblGrid>
                <a:gridCol w="2194560">
                  <a:extLst>
                    <a:ext uri="{9D8B030D-6E8A-4147-A177-3AD203B41FA5}">
                      <a16:colId xmlns:a16="http://schemas.microsoft.com/office/drawing/2014/main" val="574236262"/>
                    </a:ext>
                  </a:extLst>
                </a:gridCol>
                <a:gridCol w="1659836">
                  <a:extLst>
                    <a:ext uri="{9D8B030D-6E8A-4147-A177-3AD203B41FA5}">
                      <a16:colId xmlns:a16="http://schemas.microsoft.com/office/drawing/2014/main" val="352733545"/>
                    </a:ext>
                  </a:extLst>
                </a:gridCol>
              </a:tblGrid>
              <a:tr h="370840">
                <a:tc gridSpan="2">
                  <a:txBody>
                    <a:bodyPr/>
                    <a:lstStyle/>
                    <a:p>
                      <a:pPr algn="l"/>
                      <a:r>
                        <a:rPr lang="en-US" sz="2000" dirty="0">
                          <a:solidFill>
                            <a:schemeClr val="bg1"/>
                          </a:solidFill>
                        </a:rPr>
                        <a:t>Toxicity</a:t>
                      </a:r>
                      <a:r>
                        <a:rPr lang="en-US" sz="2000" b="0" baseline="30000" dirty="0">
                          <a:solidFill>
                            <a:schemeClr val="bg1"/>
                          </a:solidFill>
                        </a:rPr>
                        <a:t>[1]</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chemeClr val="tx1">
                        <a:lumMod val="60000"/>
                        <a:lumOff val="40000"/>
                      </a:schemeClr>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370840">
                <a:tc>
                  <a:txBody>
                    <a:bodyPr/>
                    <a:lstStyle/>
                    <a:p>
                      <a:pPr algn="l"/>
                      <a:r>
                        <a:rPr lang="en-US" sz="2000" dirty="0"/>
                        <a:t>CRS any grade (grade 3–4)</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82% (7%)</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370840">
                <a:tc>
                  <a:txBody>
                    <a:bodyPr/>
                    <a:lstStyle/>
                    <a:p>
                      <a:pPr algn="l"/>
                      <a:r>
                        <a:rPr lang="en-US" sz="2000" dirty="0"/>
                        <a:t>ICANS any grade (grade 3–4)</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59% (19%)</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bl>
          </a:graphicData>
        </a:graphic>
      </p:graphicFrame>
      <p:grpSp>
        <p:nvGrpSpPr>
          <p:cNvPr id="18" name="Group 17">
            <a:extLst>
              <a:ext uri="{FF2B5EF4-FFF2-40B4-BE49-F238E27FC236}">
                <a16:creationId xmlns:a16="http://schemas.microsoft.com/office/drawing/2014/main" id="{8A1DDBB4-539F-AF72-3E46-421751B31E51}"/>
              </a:ext>
            </a:extLst>
          </p:cNvPr>
          <p:cNvGrpSpPr/>
          <p:nvPr/>
        </p:nvGrpSpPr>
        <p:grpSpPr>
          <a:xfrm>
            <a:off x="345482" y="1413344"/>
            <a:ext cx="3017520" cy="365760"/>
            <a:chOff x="345482" y="1413344"/>
            <a:chExt cx="3017520" cy="365760"/>
          </a:xfrm>
        </p:grpSpPr>
        <p:sp>
          <p:nvSpPr>
            <p:cNvPr id="19" name="Rectangle: Top Corners Rounded 18">
              <a:extLst>
                <a:ext uri="{FF2B5EF4-FFF2-40B4-BE49-F238E27FC236}">
                  <a16:creationId xmlns:a16="http://schemas.microsoft.com/office/drawing/2014/main" id="{9FD63528-1C5A-6849-8F51-C8FCD781D494}"/>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20" name="Straight Connector 19">
              <a:extLst>
                <a:ext uri="{FF2B5EF4-FFF2-40B4-BE49-F238E27FC236}">
                  <a16:creationId xmlns:a16="http://schemas.microsoft.com/office/drawing/2014/main" id="{4CD4277E-7432-9BCE-40F6-7ED684749D4B}"/>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875089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8ED2-87B1-54FB-B9CB-967B4D5F89BC}"/>
              </a:ext>
            </a:extLst>
          </p:cNvPr>
          <p:cNvSpPr>
            <a:spLocks noGrp="1"/>
          </p:cNvSpPr>
          <p:nvPr>
            <p:ph type="title"/>
          </p:nvPr>
        </p:nvSpPr>
        <p:spPr>
          <a:xfrm>
            <a:off x="265970" y="174882"/>
            <a:ext cx="11682153" cy="1143000"/>
          </a:xfrm>
        </p:spPr>
        <p:txBody>
          <a:bodyPr/>
          <a:lstStyle/>
          <a:p>
            <a:r>
              <a:rPr lang="en-US" dirty="0"/>
              <a:t>Tisagenlecleucel (Tisa-</a:t>
            </a:r>
            <a:r>
              <a:rPr lang="en-US" dirty="0" err="1"/>
              <a:t>cel</a:t>
            </a:r>
            <a:r>
              <a:rPr lang="en-US" dirty="0"/>
              <a:t>) in R/R FL: ELARA Trial</a:t>
            </a:r>
            <a:r>
              <a:rPr lang="en-US" sz="2400" b="0" baseline="65000" dirty="0">
                <a:solidFill>
                  <a:schemeClr val="bg1">
                    <a:lumMod val="50000"/>
                  </a:schemeClr>
                </a:solidFill>
              </a:rPr>
              <a:t>[1],[2] </a:t>
            </a:r>
          </a:p>
        </p:txBody>
      </p:sp>
      <p:sp>
        <p:nvSpPr>
          <p:cNvPr id="4" name="Text Placeholder 3">
            <a:extLst>
              <a:ext uri="{FF2B5EF4-FFF2-40B4-BE49-F238E27FC236}">
                <a16:creationId xmlns:a16="http://schemas.microsoft.com/office/drawing/2014/main" id="{E03E60B3-E574-2A73-0D17-FB76696D5DDF}"/>
              </a:ext>
            </a:extLst>
          </p:cNvPr>
          <p:cNvSpPr>
            <a:spLocks noGrp="1"/>
          </p:cNvSpPr>
          <p:nvPr>
            <p:ph type="body" sz="quarter" idx="10"/>
          </p:nvPr>
        </p:nvSpPr>
        <p:spPr>
          <a:xfrm>
            <a:off x="4632923" y="6228271"/>
            <a:ext cx="7315200" cy="573663"/>
          </a:xfrm>
        </p:spPr>
        <p:txBody>
          <a:bodyPr/>
          <a:lstStyle/>
          <a:p>
            <a:r>
              <a:rPr lang="en-US" dirty="0"/>
              <a:t>[1]. Fowler NH, et al. </a:t>
            </a:r>
            <a:r>
              <a:rPr lang="en-US" i="1" dirty="0"/>
              <a:t>Nat Med. </a:t>
            </a:r>
            <a:r>
              <a:rPr lang="en-US" dirty="0"/>
              <a:t>2022;28(2):325-332. [2]. </a:t>
            </a:r>
            <a:r>
              <a:rPr lang="en-US" dirty="0" err="1"/>
              <a:t>Dreyling</a:t>
            </a:r>
            <a:r>
              <a:rPr lang="en-US" dirty="0"/>
              <a:t> M, et al. </a:t>
            </a:r>
            <a:r>
              <a:rPr lang="en-US" i="1" dirty="0"/>
              <a:t>Blood.</a:t>
            </a:r>
            <a:r>
              <a:rPr lang="en-US" dirty="0"/>
              <a:t> 2022;140(suppl 1):1459-1463. </a:t>
            </a:r>
          </a:p>
        </p:txBody>
      </p:sp>
      <p:sp>
        <p:nvSpPr>
          <p:cNvPr id="19" name="Text Placeholder 18">
            <a:extLst>
              <a:ext uri="{FF2B5EF4-FFF2-40B4-BE49-F238E27FC236}">
                <a16:creationId xmlns:a16="http://schemas.microsoft.com/office/drawing/2014/main" id="{682BEF74-4524-96A5-6893-1E22076EE34C}"/>
              </a:ext>
            </a:extLst>
          </p:cNvPr>
          <p:cNvSpPr>
            <a:spLocks noGrp="1"/>
          </p:cNvSpPr>
          <p:nvPr>
            <p:ph type="body" sz="quarter" idx="11"/>
          </p:nvPr>
        </p:nvSpPr>
        <p:spPr>
          <a:xfrm>
            <a:off x="266008" y="5541449"/>
            <a:ext cx="11682077" cy="574675"/>
          </a:xfrm>
        </p:spPr>
        <p:txBody>
          <a:bodyPr/>
          <a:lstStyle/>
          <a:p>
            <a:r>
              <a:rPr lang="en-US" dirty="0"/>
              <a:t>CAR, chimeric antigen receptor; CRR, complete response rate; </a:t>
            </a:r>
            <a:r>
              <a:rPr lang="en-US" dirty="0" err="1"/>
              <a:t>DoR</a:t>
            </a:r>
            <a:r>
              <a:rPr lang="en-US" dirty="0"/>
              <a:t>, duration of response; FL, follicular lymphoma; ORR, overall response rate; OS, overall survival; PFS, progression-free survival; R/R, relapsed/refractory.</a:t>
            </a:r>
          </a:p>
        </p:txBody>
      </p:sp>
      <p:grpSp>
        <p:nvGrpSpPr>
          <p:cNvPr id="20" name="Group 19">
            <a:extLst>
              <a:ext uri="{FF2B5EF4-FFF2-40B4-BE49-F238E27FC236}">
                <a16:creationId xmlns:a16="http://schemas.microsoft.com/office/drawing/2014/main" id="{0D6F1182-0C5D-DA82-A607-C5CF244A9BC4}"/>
              </a:ext>
            </a:extLst>
          </p:cNvPr>
          <p:cNvGrpSpPr/>
          <p:nvPr/>
        </p:nvGrpSpPr>
        <p:grpSpPr>
          <a:xfrm>
            <a:off x="345482" y="1413344"/>
            <a:ext cx="3017520" cy="365760"/>
            <a:chOff x="266008" y="1413344"/>
            <a:chExt cx="3017520" cy="365760"/>
          </a:xfrm>
        </p:grpSpPr>
        <p:sp>
          <p:nvSpPr>
            <p:cNvPr id="21" name="Rectangle: Top Corners Rounded 20">
              <a:extLst>
                <a:ext uri="{FF2B5EF4-FFF2-40B4-BE49-F238E27FC236}">
                  <a16:creationId xmlns:a16="http://schemas.microsoft.com/office/drawing/2014/main" id="{CF467413-1BA5-24B2-91B8-C8BD4B73A03B}"/>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22" name="Straight Connector 21">
              <a:extLst>
                <a:ext uri="{FF2B5EF4-FFF2-40B4-BE49-F238E27FC236}">
                  <a16:creationId xmlns:a16="http://schemas.microsoft.com/office/drawing/2014/main" id="{4DC9ABFD-5B62-0FCF-5D21-199659C20B2F}"/>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24" name="Picture 23">
            <a:extLst>
              <a:ext uri="{FF2B5EF4-FFF2-40B4-BE49-F238E27FC236}">
                <a16:creationId xmlns:a16="http://schemas.microsoft.com/office/drawing/2014/main" id="{7BCAE688-CBE2-5A59-7F08-9002F2828D6C}"/>
              </a:ext>
            </a:extLst>
          </p:cNvPr>
          <p:cNvPicPr>
            <a:picLocks noChangeAspect="1"/>
          </p:cNvPicPr>
          <p:nvPr/>
        </p:nvPicPr>
        <p:blipFill>
          <a:blip r:embed="rId2"/>
          <a:srcRect/>
          <a:stretch/>
        </p:blipFill>
        <p:spPr>
          <a:xfrm>
            <a:off x="47232" y="2193034"/>
            <a:ext cx="12097537" cy="2471933"/>
          </a:xfrm>
          <a:prstGeom prst="rect">
            <a:avLst/>
          </a:prstGeom>
        </p:spPr>
      </p:pic>
    </p:spTree>
    <p:extLst>
      <p:ext uri="{BB962C8B-B14F-4D97-AF65-F5344CB8AC3E}">
        <p14:creationId xmlns:p14="http://schemas.microsoft.com/office/powerpoint/2010/main" val="2137362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51C0-AD77-4223-8D6F-134F34DF5D80}"/>
              </a:ext>
            </a:extLst>
          </p:cNvPr>
          <p:cNvSpPr>
            <a:spLocks noGrp="1"/>
          </p:cNvSpPr>
          <p:nvPr>
            <p:ph type="title"/>
          </p:nvPr>
        </p:nvSpPr>
        <p:spPr/>
        <p:txBody>
          <a:bodyPr/>
          <a:lstStyle/>
          <a:p>
            <a:r>
              <a:rPr lang="en-US" dirty="0"/>
              <a:t>Faculty Disclosures</a:t>
            </a:r>
          </a:p>
        </p:txBody>
      </p:sp>
      <p:graphicFrame>
        <p:nvGraphicFramePr>
          <p:cNvPr id="4" name="Table 3">
            <a:extLst>
              <a:ext uri="{FF2B5EF4-FFF2-40B4-BE49-F238E27FC236}">
                <a16:creationId xmlns:a16="http://schemas.microsoft.com/office/drawing/2014/main" id="{2DC22DCE-B630-CEA3-2E47-6B900FE52EB4}"/>
              </a:ext>
            </a:extLst>
          </p:cNvPr>
          <p:cNvGraphicFramePr/>
          <p:nvPr>
            <p:extLst>
              <p:ext uri="{D42A27DB-BD31-4B8C-83A1-F6EECF244321}">
                <p14:modId xmlns:p14="http://schemas.microsoft.com/office/powerpoint/2010/main" val="2053619112"/>
              </p:ext>
            </p:extLst>
          </p:nvPr>
        </p:nvGraphicFramePr>
        <p:xfrm>
          <a:off x="254924" y="1127413"/>
          <a:ext cx="11513393" cy="1188720"/>
        </p:xfrm>
        <a:graphic>
          <a:graphicData uri="http://schemas.openxmlformats.org/drawingml/2006/table">
            <a:tbl>
              <a:tblPr/>
              <a:tblGrid>
                <a:gridCol w="11513393">
                  <a:extLst>
                    <a:ext uri="{9D8B030D-6E8A-4147-A177-3AD203B41FA5}">
                      <a16:colId xmlns:a16="http://schemas.microsoft.com/office/drawing/2014/main" val="20000"/>
                    </a:ext>
                  </a:extLst>
                </a:gridCol>
              </a:tblGrid>
              <a:tr h="370840">
                <a:tc>
                  <a:txBody>
                    <a:bodyPr/>
                    <a:lstStyle/>
                    <a:p>
                      <a:pPr marL="91440" marR="0" lvl="0" indent="0" algn="l" defTabSz="914400" rtl="0" eaLnBrk="0" fontAlgn="base" latinLnBrk="0" hangingPunct="0">
                        <a:lnSpc>
                          <a:spcPct val="100000"/>
                        </a:lnSpc>
                        <a:spcBef>
                          <a:spcPts val="0"/>
                        </a:spcBef>
                        <a:spcAft>
                          <a:spcPts val="600"/>
                        </a:spcAft>
                        <a:buClrTx/>
                        <a:buSzTx/>
                        <a:buFontTx/>
                        <a:buNone/>
                        <a:tabLst>
                          <a:tab pos="5943600" algn="r"/>
                          <a:tab pos="6686550" algn="r"/>
                        </a:tabLst>
                        <a:defRPr/>
                      </a:pPr>
                      <a:r>
                        <a:rPr kumimoji="0" lang="en-US" sz="1800" b="0" i="1" u="none" strike="noStrike" kern="0" cap="none" spc="0" normalizeH="0" baseline="0" noProof="0" dirty="0">
                          <a:ln>
                            <a:noFill/>
                          </a:ln>
                          <a:solidFill>
                            <a:schemeClr val="tx1">
                              <a:lumMod val="75000"/>
                              <a:lumOff val="25000"/>
                            </a:schemeClr>
                          </a:solidFill>
                          <a:effectLst/>
                          <a:uLnTx/>
                          <a:uFillTx/>
                          <a:latin typeface="+mn-lt"/>
                          <a:ea typeface="Times New Roman" panose="02020603050405020304" pitchFamily="18" charset="0"/>
                          <a:cs typeface="Calibri" panose="020F0502020204030204" pitchFamily="34" charset="0"/>
                        </a:rPr>
                        <a:t>It is the policy of the Annenberg Center to ensure fair balance, independence, objectivity, and scientific rigor in all programming.  All faculty participating in </a:t>
                      </a:r>
                      <a:r>
                        <a:rPr lang="en-US" sz="1800" i="1" dirty="0">
                          <a:solidFill>
                            <a:schemeClr val="tx1">
                              <a:lumMod val="75000"/>
                              <a:lumOff val="25000"/>
                            </a:schemeClr>
                          </a:solidFill>
                          <a:latin typeface="+mn-lt"/>
                          <a:ea typeface="Times New Roman" panose="02020603050405020304" pitchFamily="18" charset="0"/>
                          <a:cs typeface="Calibri" panose="020F0502020204030204" pitchFamily="34" charset="0"/>
                        </a:rPr>
                        <a:t>accredited</a:t>
                      </a:r>
                      <a:r>
                        <a:rPr kumimoji="0" lang="en-US" sz="1800" b="0" i="1" u="none" strike="noStrike" kern="0" cap="none" spc="0" normalizeH="0" baseline="0" noProof="0" dirty="0">
                          <a:ln>
                            <a:noFill/>
                          </a:ln>
                          <a:solidFill>
                            <a:schemeClr val="tx1">
                              <a:lumMod val="75000"/>
                              <a:lumOff val="25000"/>
                            </a:schemeClr>
                          </a:solidFill>
                          <a:effectLst/>
                          <a:uLnTx/>
                          <a:uFillTx/>
                          <a:latin typeface="+mn-lt"/>
                          <a:ea typeface="Times New Roman" panose="02020603050405020304" pitchFamily="18" charset="0"/>
                          <a:cs typeface="Calibri" panose="020F0502020204030204" pitchFamily="34" charset="0"/>
                        </a:rPr>
                        <a:t> programs are expected to identify and reference off-label product use and disclose any relationship with those supporting the activity or any others whose products or services are discussed</a:t>
                      </a:r>
                      <a:r>
                        <a:rPr kumimoji="0" lang="en-US" sz="1800" b="1" i="1" u="none" strike="noStrike" kern="0" cap="none" spc="-10" normalizeH="0" baseline="0" noProof="0" dirty="0">
                          <a:ln>
                            <a:noFill/>
                          </a:ln>
                          <a:solidFill>
                            <a:schemeClr val="tx1">
                              <a:lumMod val="75000"/>
                              <a:lumOff val="25000"/>
                            </a:schemeClr>
                          </a:solidFill>
                          <a:effectLst/>
                          <a:uLnTx/>
                          <a:uFillTx/>
                          <a:latin typeface="+mn-lt"/>
                          <a:ea typeface="Times New Roman" panose="02020603050405020304" pitchFamily="18" charset="0"/>
                          <a:cs typeface="Calibri" panose="020F0502020204030204" pitchFamily="34" charset="0"/>
                        </a:rPr>
                        <a:t>.</a:t>
                      </a:r>
                    </a:p>
                  </a:txBody>
                  <a:tcPr marL="45720" marR="457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8C940A23-CAAB-5287-D453-FDF53C01B6AC}"/>
              </a:ext>
            </a:extLst>
          </p:cNvPr>
          <p:cNvGraphicFramePr/>
          <p:nvPr>
            <p:extLst>
              <p:ext uri="{D42A27DB-BD31-4B8C-83A1-F6EECF244321}">
                <p14:modId xmlns:p14="http://schemas.microsoft.com/office/powerpoint/2010/main" val="116884620"/>
              </p:ext>
            </p:extLst>
          </p:nvPr>
        </p:nvGraphicFramePr>
        <p:xfrm>
          <a:off x="254924" y="5187139"/>
          <a:ext cx="11513393" cy="640080"/>
        </p:xfrm>
        <a:graphic>
          <a:graphicData uri="http://schemas.openxmlformats.org/drawingml/2006/table">
            <a:tbl>
              <a:tblPr/>
              <a:tblGrid>
                <a:gridCol w="11513393">
                  <a:extLst>
                    <a:ext uri="{9D8B030D-6E8A-4147-A177-3AD203B41FA5}">
                      <a16:colId xmlns:a16="http://schemas.microsoft.com/office/drawing/2014/main" val="20000"/>
                    </a:ext>
                  </a:extLst>
                </a:gridCol>
              </a:tblGrid>
              <a:tr h="370840">
                <a:tc>
                  <a:txBody>
                    <a:bodyPr/>
                    <a:lstStyle/>
                    <a:p>
                      <a:pPr marL="91440" algn="l">
                        <a:defRPr sz="1800">
                          <a:solidFill>
                            <a:srgbClr val="000000"/>
                          </a:solidFill>
                        </a:defRPr>
                      </a:pPr>
                      <a:r>
                        <a:rPr lang="en-US" sz="1800" i="0" dirty="0">
                          <a:solidFill>
                            <a:schemeClr val="tx1">
                              <a:lumMod val="75000"/>
                              <a:lumOff val="25000"/>
                            </a:schemeClr>
                          </a:solidFill>
                        </a:rPr>
                        <a:t>Faculty have documented that this presentation will involve discussion of unapproved or off-label, experimental, or investigational use.</a:t>
                      </a:r>
                    </a:p>
                  </a:txBody>
                  <a:tcPr marL="45720" marR="457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F81AC351-3B62-33C8-83EA-3CF008303393}"/>
              </a:ext>
            </a:extLst>
          </p:cNvPr>
          <p:cNvGraphicFramePr>
            <a:graphicFrameLocks noGrp="1"/>
          </p:cNvGraphicFramePr>
          <p:nvPr>
            <p:extLst>
              <p:ext uri="{D42A27DB-BD31-4B8C-83A1-F6EECF244321}">
                <p14:modId xmlns:p14="http://schemas.microsoft.com/office/powerpoint/2010/main" val="1235863901"/>
              </p:ext>
            </p:extLst>
          </p:nvPr>
        </p:nvGraphicFramePr>
        <p:xfrm>
          <a:off x="254924" y="2470348"/>
          <a:ext cx="11338101" cy="1097280"/>
        </p:xfrm>
        <a:graphic>
          <a:graphicData uri="http://schemas.openxmlformats.org/drawingml/2006/table">
            <a:tbl>
              <a:tblPr firstRow="1" bandRow="1">
                <a:tableStyleId>{2D5ABB26-0587-4C30-8999-92F81FD0307C}</a:tableStyleId>
              </a:tblPr>
              <a:tblGrid>
                <a:gridCol w="3402676">
                  <a:extLst>
                    <a:ext uri="{9D8B030D-6E8A-4147-A177-3AD203B41FA5}">
                      <a16:colId xmlns:a16="http://schemas.microsoft.com/office/drawing/2014/main" val="2147425400"/>
                    </a:ext>
                  </a:extLst>
                </a:gridCol>
                <a:gridCol w="7935425">
                  <a:extLst>
                    <a:ext uri="{9D8B030D-6E8A-4147-A177-3AD203B41FA5}">
                      <a16:colId xmlns:a16="http://schemas.microsoft.com/office/drawing/2014/main" val="3593498532"/>
                    </a:ext>
                  </a:extLst>
                </a:gridCol>
              </a:tblGrid>
              <a:tr h="370840">
                <a:tc gridSpan="2">
                  <a:txBody>
                    <a:bodyPr/>
                    <a:lstStyle/>
                    <a:p>
                      <a:pPr marL="0" indent="0">
                        <a:buNone/>
                      </a:pPr>
                      <a:r>
                        <a:rPr lang="en-US" sz="2400" b="1" dirty="0">
                          <a:solidFill>
                            <a:srgbClr val="333333"/>
                          </a:solidFill>
                        </a:rPr>
                        <a:t>Jeremy S. Abramson, MD, </a:t>
                      </a:r>
                      <a:r>
                        <a:rPr lang="en-US" sz="2400" b="1" dirty="0" err="1">
                          <a:solidFill>
                            <a:srgbClr val="333333"/>
                          </a:solidFill>
                        </a:rPr>
                        <a:t>MMSc</a:t>
                      </a:r>
                      <a:endParaRPr lang="en-US" sz="2400" b="1" dirty="0">
                        <a:solidFill>
                          <a:srgbClr val="333333"/>
                        </a:solidFill>
                      </a:endParaRPr>
                    </a:p>
                  </a:txBody>
                  <a:tcPr>
                    <a:lnB w="6350" cap="flat" cmpd="sng" algn="ctr">
                      <a:solidFill>
                        <a:schemeClr val="bg1">
                          <a:lumMod val="85000"/>
                        </a:schemeClr>
                      </a:solidFill>
                      <a:prstDash val="solid"/>
                      <a:round/>
                      <a:headEnd type="none" w="med" len="med"/>
                      <a:tailEnd type="none" w="med" len="med"/>
                    </a:lnB>
                  </a:tcPr>
                </a:tc>
                <a:tc hMerge="1">
                  <a:txBody>
                    <a:bodyPr/>
                    <a:lstStyle/>
                    <a:p>
                      <a:endParaRPr lang="en-US" sz="3000" dirty="0"/>
                    </a:p>
                  </a:txBody>
                  <a:tcPr>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3022534710"/>
                  </a:ext>
                </a:extLst>
              </a:tr>
              <a:tr h="370840">
                <a:tc>
                  <a:txBody>
                    <a:bodyPr/>
                    <a:lstStyle/>
                    <a:p>
                      <a:r>
                        <a:rPr lang="en-US" sz="1800" i="1" dirty="0">
                          <a:solidFill>
                            <a:srgbClr val="333333"/>
                          </a:solidFill>
                        </a:rPr>
                        <a:t>Consultant</a:t>
                      </a:r>
                    </a:p>
                  </a:txBody>
                  <a:tcP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333333"/>
                          </a:solidFill>
                        </a:rPr>
                        <a:t>Astra-Zeneca, </a:t>
                      </a:r>
                      <a:r>
                        <a:rPr lang="en-US" sz="1800" dirty="0" err="1">
                          <a:solidFill>
                            <a:srgbClr val="333333"/>
                          </a:solidFill>
                        </a:rPr>
                        <a:t>BeiGene</a:t>
                      </a:r>
                      <a:r>
                        <a:rPr lang="en-US" sz="1800" dirty="0">
                          <a:solidFill>
                            <a:srgbClr val="333333"/>
                          </a:solidFill>
                        </a:rPr>
                        <a:t>, </a:t>
                      </a:r>
                      <a:r>
                        <a:rPr lang="en-US" sz="1800" dirty="0" err="1">
                          <a:solidFill>
                            <a:srgbClr val="333333"/>
                          </a:solidFill>
                        </a:rPr>
                        <a:t>Cellectar</a:t>
                      </a:r>
                      <a:r>
                        <a:rPr lang="en-US" sz="1800" dirty="0">
                          <a:solidFill>
                            <a:srgbClr val="333333"/>
                          </a:solidFill>
                        </a:rPr>
                        <a:t>, Century Therapeutics, </a:t>
                      </a:r>
                      <a:r>
                        <a:rPr lang="en-US" sz="1800" dirty="0" err="1">
                          <a:solidFill>
                            <a:srgbClr val="333333"/>
                          </a:solidFill>
                        </a:rPr>
                        <a:t>Epizyme</a:t>
                      </a:r>
                      <a:r>
                        <a:rPr lang="en-US" sz="1800" dirty="0">
                          <a:solidFill>
                            <a:srgbClr val="333333"/>
                          </a:solidFill>
                        </a:rPr>
                        <a:t>, Genmab, </a:t>
                      </a:r>
                      <a:r>
                        <a:rPr lang="en-US" sz="1800" dirty="0" err="1">
                          <a:solidFill>
                            <a:srgbClr val="333333"/>
                          </a:solidFill>
                        </a:rPr>
                        <a:t>Interius</a:t>
                      </a:r>
                      <a:r>
                        <a:rPr lang="en-US" sz="1800" dirty="0">
                          <a:solidFill>
                            <a:srgbClr val="333333"/>
                          </a:solidFill>
                        </a:rPr>
                        <a:t>, Janssen, Kite Pharma</a:t>
                      </a:r>
                    </a:p>
                  </a:txBody>
                  <a:tcP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25226965"/>
                  </a:ext>
                </a:extLst>
              </a:tr>
            </a:tbl>
          </a:graphicData>
        </a:graphic>
      </p:graphicFrame>
    </p:spTree>
    <p:extLst>
      <p:ext uri="{BB962C8B-B14F-4D97-AF65-F5344CB8AC3E}">
        <p14:creationId xmlns:p14="http://schemas.microsoft.com/office/powerpoint/2010/main" val="35751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8ED2-87B1-54FB-B9CB-967B4D5F89BC}"/>
              </a:ext>
            </a:extLst>
          </p:cNvPr>
          <p:cNvSpPr>
            <a:spLocks noGrp="1"/>
          </p:cNvSpPr>
          <p:nvPr>
            <p:ph type="title"/>
          </p:nvPr>
        </p:nvSpPr>
        <p:spPr>
          <a:xfrm>
            <a:off x="265970" y="174882"/>
            <a:ext cx="11682153" cy="1143000"/>
          </a:xfrm>
        </p:spPr>
        <p:txBody>
          <a:bodyPr/>
          <a:lstStyle/>
          <a:p>
            <a:r>
              <a:rPr lang="en-US" dirty="0" err="1"/>
              <a:t>Tisagenlecleucel</a:t>
            </a:r>
            <a:r>
              <a:rPr lang="en-US" dirty="0"/>
              <a:t> (Tisa-</a:t>
            </a:r>
            <a:r>
              <a:rPr lang="en-US" dirty="0" err="1"/>
              <a:t>cel</a:t>
            </a:r>
            <a:r>
              <a:rPr lang="en-US" dirty="0"/>
              <a:t>) in R/R FL: ELARA Trial</a:t>
            </a:r>
            <a:r>
              <a:rPr lang="en-US" sz="2400" b="0" baseline="65000" dirty="0">
                <a:solidFill>
                  <a:schemeClr val="bg1">
                    <a:lumMod val="50000"/>
                  </a:schemeClr>
                </a:solidFill>
              </a:rPr>
              <a:t>[1],[2] </a:t>
            </a:r>
            <a:endParaRPr lang="en-US" dirty="0"/>
          </a:p>
        </p:txBody>
      </p:sp>
      <p:sp>
        <p:nvSpPr>
          <p:cNvPr id="4" name="Text Placeholder 3">
            <a:extLst>
              <a:ext uri="{FF2B5EF4-FFF2-40B4-BE49-F238E27FC236}">
                <a16:creationId xmlns:a16="http://schemas.microsoft.com/office/drawing/2014/main" id="{E03E60B3-E574-2A73-0D17-FB76696D5DDF}"/>
              </a:ext>
            </a:extLst>
          </p:cNvPr>
          <p:cNvSpPr>
            <a:spLocks noGrp="1"/>
          </p:cNvSpPr>
          <p:nvPr>
            <p:ph type="body" sz="quarter" idx="10"/>
          </p:nvPr>
        </p:nvSpPr>
        <p:spPr>
          <a:xfrm>
            <a:off x="4632923" y="6228271"/>
            <a:ext cx="7315200" cy="573663"/>
          </a:xfrm>
        </p:spPr>
        <p:txBody>
          <a:bodyPr/>
          <a:lstStyle/>
          <a:p>
            <a:r>
              <a:rPr lang="en-US" dirty="0"/>
              <a:t>[1]. Fowler NH, et al. </a:t>
            </a:r>
            <a:r>
              <a:rPr lang="en-US" i="1" dirty="0"/>
              <a:t>Nat Med. </a:t>
            </a:r>
            <a:r>
              <a:rPr lang="en-US" dirty="0"/>
              <a:t>2022;28(2):325-332. [2]. </a:t>
            </a:r>
            <a:r>
              <a:rPr lang="en-US" dirty="0" err="1"/>
              <a:t>Dreyling</a:t>
            </a:r>
            <a:r>
              <a:rPr lang="en-US" dirty="0"/>
              <a:t> M, et al. </a:t>
            </a:r>
            <a:r>
              <a:rPr lang="en-US" i="1" dirty="0"/>
              <a:t>Blood. </a:t>
            </a:r>
            <a:r>
              <a:rPr lang="en-US" dirty="0"/>
              <a:t>2022;140(suppl 1):1459-1463. </a:t>
            </a:r>
          </a:p>
        </p:txBody>
      </p:sp>
      <p:sp>
        <p:nvSpPr>
          <p:cNvPr id="27" name="Text Placeholder 26">
            <a:extLst>
              <a:ext uri="{FF2B5EF4-FFF2-40B4-BE49-F238E27FC236}">
                <a16:creationId xmlns:a16="http://schemas.microsoft.com/office/drawing/2014/main" id="{2F375FC0-6FE2-D8CF-A2FF-D50AB7789666}"/>
              </a:ext>
            </a:extLst>
          </p:cNvPr>
          <p:cNvSpPr>
            <a:spLocks noGrp="1"/>
          </p:cNvSpPr>
          <p:nvPr>
            <p:ph type="body" sz="quarter" idx="11"/>
          </p:nvPr>
        </p:nvSpPr>
        <p:spPr>
          <a:xfrm>
            <a:off x="266008" y="5540375"/>
            <a:ext cx="11682077" cy="575749"/>
          </a:xfrm>
        </p:spPr>
        <p:txBody>
          <a:bodyPr/>
          <a:lstStyle/>
          <a:p>
            <a:r>
              <a:rPr lang="en-US" dirty="0"/>
              <a:t>CAR, chimeric antigen receptor; CRR, complete response rate; CRS, cytokine release syndrome; </a:t>
            </a:r>
            <a:r>
              <a:rPr lang="en-US" dirty="0" err="1"/>
              <a:t>DoR</a:t>
            </a:r>
            <a:r>
              <a:rPr lang="en-US" dirty="0"/>
              <a:t>, duration of response; FL, follicular lymphoma; ICANS, immune effector cell-associated neurotoxicity syndrome; kg, kilogram; </a:t>
            </a:r>
            <a:r>
              <a:rPr lang="en-US" dirty="0" err="1"/>
              <a:t>mos</a:t>
            </a:r>
            <a:r>
              <a:rPr lang="en-US" dirty="0"/>
              <a:t>, months; ORR, overall response rate; OS, overall survival; PFS, progression-free survival;</a:t>
            </a:r>
            <a:br>
              <a:rPr lang="en-US" dirty="0"/>
            </a:br>
            <a:r>
              <a:rPr lang="en-US" dirty="0"/>
              <a:t>R/R, relapsed/refractory.</a:t>
            </a:r>
          </a:p>
        </p:txBody>
      </p:sp>
      <p:graphicFrame>
        <p:nvGraphicFramePr>
          <p:cNvPr id="14" name="Table 16">
            <a:extLst>
              <a:ext uri="{FF2B5EF4-FFF2-40B4-BE49-F238E27FC236}">
                <a16:creationId xmlns:a16="http://schemas.microsoft.com/office/drawing/2014/main" id="{C5686546-285A-07CF-F069-10B8EACD2EE7}"/>
              </a:ext>
            </a:extLst>
          </p:cNvPr>
          <p:cNvGraphicFramePr>
            <a:graphicFrameLocks noGrp="1"/>
          </p:cNvGraphicFramePr>
          <p:nvPr>
            <p:extLst>
              <p:ext uri="{D42A27DB-BD31-4B8C-83A1-F6EECF244321}">
                <p14:modId xmlns:p14="http://schemas.microsoft.com/office/powerpoint/2010/main" val="2416258775"/>
              </p:ext>
            </p:extLst>
          </p:nvPr>
        </p:nvGraphicFramePr>
        <p:xfrm>
          <a:off x="303972" y="2240280"/>
          <a:ext cx="3785152" cy="2377440"/>
        </p:xfrm>
        <a:graphic>
          <a:graphicData uri="http://schemas.openxmlformats.org/drawingml/2006/table">
            <a:tbl>
              <a:tblPr firstRow="1" bandRow="1">
                <a:tableStyleId>{9D7B26C5-4107-4FEC-AEDC-1716B250A1EF}</a:tableStyleId>
              </a:tblPr>
              <a:tblGrid>
                <a:gridCol w="2125316">
                  <a:extLst>
                    <a:ext uri="{9D8B030D-6E8A-4147-A177-3AD203B41FA5}">
                      <a16:colId xmlns:a16="http://schemas.microsoft.com/office/drawing/2014/main" val="574236262"/>
                    </a:ext>
                  </a:extLst>
                </a:gridCol>
                <a:gridCol w="1659836">
                  <a:extLst>
                    <a:ext uri="{9D8B030D-6E8A-4147-A177-3AD203B41FA5}">
                      <a16:colId xmlns:a16="http://schemas.microsoft.com/office/drawing/2014/main" val="352733545"/>
                    </a:ext>
                  </a:extLst>
                </a:gridCol>
              </a:tblGrid>
              <a:tr h="185286">
                <a:tc gridSpan="2">
                  <a:txBody>
                    <a:bodyPr/>
                    <a:lstStyle/>
                    <a:p>
                      <a:pPr algn="l"/>
                      <a:r>
                        <a:rPr lang="en-US" sz="2000" dirty="0">
                          <a:solidFill>
                            <a:schemeClr val="bg1"/>
                          </a:solidFill>
                        </a:rPr>
                        <a:t>Efficacy</a:t>
                      </a:r>
                      <a:r>
                        <a:rPr lang="en-US" sz="2000" b="0" baseline="30000" dirty="0">
                          <a:solidFill>
                            <a:schemeClr val="bg1"/>
                          </a:solidFill>
                        </a:rPr>
                        <a:t>[2]</a:t>
                      </a:r>
                      <a:r>
                        <a:rPr lang="en-US" sz="2000" b="0" dirty="0">
                          <a:solidFill>
                            <a:schemeClr val="bg1"/>
                          </a:solidFill>
                        </a:rPr>
                        <a:t> (n = 94)</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185286">
                <a:tc>
                  <a:txBody>
                    <a:bodyPr/>
                    <a:lstStyle/>
                    <a:p>
                      <a:pPr algn="l"/>
                      <a:r>
                        <a:rPr lang="en-US" sz="2000" dirty="0"/>
                        <a:t>CRR</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68%</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185286">
                <a:tc>
                  <a:txBody>
                    <a:bodyPr/>
                    <a:lstStyle/>
                    <a:p>
                      <a:pPr algn="l"/>
                      <a:r>
                        <a:rPr lang="en-US" sz="2000" dirty="0"/>
                        <a:t>ORR</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86.2%</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r h="185286">
                <a:tc>
                  <a:txBody>
                    <a:bodyPr/>
                    <a:lstStyle/>
                    <a:p>
                      <a:pPr algn="l"/>
                      <a:r>
                        <a:rPr lang="en-US" sz="2000" dirty="0"/>
                        <a:t>DoR at 24 </a:t>
                      </a:r>
                      <a:r>
                        <a:rPr lang="en-US" sz="2000" dirty="0" err="1"/>
                        <a:t>mos</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64.6%</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183174"/>
                  </a:ext>
                </a:extLst>
              </a:tr>
              <a:tr h="185286">
                <a:tc>
                  <a:txBody>
                    <a:bodyPr/>
                    <a:lstStyle/>
                    <a:p>
                      <a:pPr algn="l"/>
                      <a:r>
                        <a:rPr lang="en-US" sz="2000" dirty="0"/>
                        <a:t>PFS at 24 </a:t>
                      </a:r>
                      <a:r>
                        <a:rPr lang="en-US" sz="2000" dirty="0" err="1"/>
                        <a:t>mos</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57.4%</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1753742"/>
                  </a:ext>
                </a:extLst>
              </a:tr>
              <a:tr h="185286">
                <a:tc>
                  <a:txBody>
                    <a:bodyPr/>
                    <a:lstStyle/>
                    <a:p>
                      <a:pPr algn="l"/>
                      <a:r>
                        <a:rPr lang="en-US" sz="2000" dirty="0"/>
                        <a:t>OS at 24 </a:t>
                      </a:r>
                      <a:r>
                        <a:rPr lang="en-US" sz="2000" dirty="0" err="1"/>
                        <a:t>mos</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87.7%</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extLst>
                  <a:ext uri="{0D108BD9-81ED-4DB2-BD59-A6C34878D82A}">
                    <a16:rowId xmlns:a16="http://schemas.microsoft.com/office/drawing/2014/main" val="3789246351"/>
                  </a:ext>
                </a:extLst>
              </a:tr>
            </a:tbl>
          </a:graphicData>
        </a:graphic>
      </p:graphicFrame>
      <p:grpSp>
        <p:nvGrpSpPr>
          <p:cNvPr id="15" name="Group 14">
            <a:extLst>
              <a:ext uri="{FF2B5EF4-FFF2-40B4-BE49-F238E27FC236}">
                <a16:creationId xmlns:a16="http://schemas.microsoft.com/office/drawing/2014/main" id="{3BA67955-673F-2BAE-BE69-8770F52E2096}"/>
              </a:ext>
            </a:extLst>
          </p:cNvPr>
          <p:cNvGrpSpPr/>
          <p:nvPr/>
        </p:nvGrpSpPr>
        <p:grpSpPr>
          <a:xfrm>
            <a:off x="4198453" y="1754469"/>
            <a:ext cx="3742847" cy="1778678"/>
            <a:chOff x="4028435" y="1298149"/>
            <a:chExt cx="4004187" cy="2194560"/>
          </a:xfrm>
          <a:gradFill>
            <a:gsLst>
              <a:gs pos="0">
                <a:schemeClr val="bg1"/>
              </a:gs>
              <a:gs pos="100000">
                <a:schemeClr val="accent2">
                  <a:lumMod val="20000"/>
                  <a:lumOff val="80000"/>
                </a:schemeClr>
              </a:gs>
            </a:gsLst>
            <a:lin ang="5400000" scaled="1"/>
          </a:gradFill>
        </p:grpSpPr>
        <p:sp>
          <p:nvSpPr>
            <p:cNvPr id="16" name="Freeform: Shape 15">
              <a:extLst>
                <a:ext uri="{FF2B5EF4-FFF2-40B4-BE49-F238E27FC236}">
                  <a16:creationId xmlns:a16="http://schemas.microsoft.com/office/drawing/2014/main" id="{837A6910-9F9F-113C-BEBD-20E2DC463077}"/>
                </a:ext>
              </a:extLst>
            </p:cNvPr>
            <p:cNvSpPr/>
            <p:nvPr/>
          </p:nvSpPr>
          <p:spPr>
            <a:xfrm>
              <a:off x="4028435" y="1298149"/>
              <a:ext cx="4004187" cy="2194560"/>
            </a:xfrm>
            <a:custGeom>
              <a:avLst/>
              <a:gdLst>
                <a:gd name="connsiteX0" fmla="*/ 634181 w 4004187"/>
                <a:gd name="connsiteY0" fmla="*/ 794938 h 2194560"/>
                <a:gd name="connsiteX1" fmla="*/ 580734 w 4004187"/>
                <a:gd name="connsiteY1" fmla="*/ 1043833 h 2194560"/>
                <a:gd name="connsiteX2" fmla="*/ 331839 w 4004187"/>
                <a:gd name="connsiteY2" fmla="*/ 1097280 h 2194560"/>
                <a:gd name="connsiteX3" fmla="*/ 580734 w 4004187"/>
                <a:gd name="connsiteY3" fmla="*/ 1150727 h 2194560"/>
                <a:gd name="connsiteX4" fmla="*/ 634181 w 4004187"/>
                <a:gd name="connsiteY4" fmla="*/ 1399622 h 2194560"/>
                <a:gd name="connsiteX5" fmla="*/ 687628 w 4004187"/>
                <a:gd name="connsiteY5" fmla="*/ 1150727 h 2194560"/>
                <a:gd name="connsiteX6" fmla="*/ 936523 w 4004187"/>
                <a:gd name="connsiteY6" fmla="*/ 1097280 h 2194560"/>
                <a:gd name="connsiteX7" fmla="*/ 687628 w 4004187"/>
                <a:gd name="connsiteY7" fmla="*/ 1043833 h 2194560"/>
                <a:gd name="connsiteX8" fmla="*/ 483286 w 4004187"/>
                <a:gd name="connsiteY8" fmla="*/ 0 h 2194560"/>
                <a:gd name="connsiteX9" fmla="*/ 3867488 w 4004187"/>
                <a:gd name="connsiteY9" fmla="*/ 0 h 2194560"/>
                <a:gd name="connsiteX10" fmla="*/ 4004187 w 4004187"/>
                <a:gd name="connsiteY10" fmla="*/ 136699 h 2194560"/>
                <a:gd name="connsiteX11" fmla="*/ 4004187 w 4004187"/>
                <a:gd name="connsiteY11" fmla="*/ 2057861 h 2194560"/>
                <a:gd name="connsiteX12" fmla="*/ 3867488 w 4004187"/>
                <a:gd name="connsiteY12" fmla="*/ 2194560 h 2194560"/>
                <a:gd name="connsiteX13" fmla="*/ 483286 w 4004187"/>
                <a:gd name="connsiteY13" fmla="*/ 2194560 h 2194560"/>
                <a:gd name="connsiteX14" fmla="*/ 346587 w 4004187"/>
                <a:gd name="connsiteY14" fmla="*/ 2057861 h 2194560"/>
                <a:gd name="connsiteX15" fmla="*/ 346587 w 4004187"/>
                <a:gd name="connsiteY15" fmla="*/ 1318747 h 2194560"/>
                <a:gd name="connsiteX16" fmla="*/ 342900 w 4004187"/>
                <a:gd name="connsiteY16" fmla="*/ 1321154 h 2194560"/>
                <a:gd name="connsiteX17" fmla="*/ 0 w 4004187"/>
                <a:gd name="connsiteY17" fmla="*/ 1097280 h 2194560"/>
                <a:gd name="connsiteX18" fmla="*/ 342900 w 4004187"/>
                <a:gd name="connsiteY18" fmla="*/ 873406 h 2194560"/>
                <a:gd name="connsiteX19" fmla="*/ 346587 w 4004187"/>
                <a:gd name="connsiteY19" fmla="*/ 875813 h 2194560"/>
                <a:gd name="connsiteX20" fmla="*/ 346587 w 4004187"/>
                <a:gd name="connsiteY20" fmla="*/ 136699 h 2194560"/>
                <a:gd name="connsiteX21" fmla="*/ 483286 w 4004187"/>
                <a:gd name="connsiteY2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4187" h="2194560">
                  <a:moveTo>
                    <a:pt x="634181" y="794938"/>
                  </a:moveTo>
                  <a:lnTo>
                    <a:pt x="580734" y="1043833"/>
                  </a:lnTo>
                  <a:lnTo>
                    <a:pt x="331839" y="1097280"/>
                  </a:lnTo>
                  <a:lnTo>
                    <a:pt x="580734" y="1150727"/>
                  </a:lnTo>
                  <a:lnTo>
                    <a:pt x="634181" y="1399622"/>
                  </a:lnTo>
                  <a:lnTo>
                    <a:pt x="687628" y="1150727"/>
                  </a:lnTo>
                  <a:lnTo>
                    <a:pt x="936523" y="1097280"/>
                  </a:lnTo>
                  <a:lnTo>
                    <a:pt x="687628" y="1043833"/>
                  </a:lnTo>
                  <a:close/>
                  <a:moveTo>
                    <a:pt x="483286" y="0"/>
                  </a:moveTo>
                  <a:lnTo>
                    <a:pt x="3867488" y="0"/>
                  </a:lnTo>
                  <a:cubicBezTo>
                    <a:pt x="3942985" y="0"/>
                    <a:pt x="4004187" y="61202"/>
                    <a:pt x="4004187" y="136699"/>
                  </a:cubicBezTo>
                  <a:lnTo>
                    <a:pt x="4004187" y="2057861"/>
                  </a:lnTo>
                  <a:cubicBezTo>
                    <a:pt x="4004187" y="2133358"/>
                    <a:pt x="3942985" y="2194560"/>
                    <a:pt x="3867488" y="2194560"/>
                  </a:cubicBezTo>
                  <a:lnTo>
                    <a:pt x="483286" y="2194560"/>
                  </a:lnTo>
                  <a:cubicBezTo>
                    <a:pt x="407789" y="2194560"/>
                    <a:pt x="346587" y="2133358"/>
                    <a:pt x="346587" y="2057861"/>
                  </a:cubicBezTo>
                  <a:lnTo>
                    <a:pt x="346587" y="1318747"/>
                  </a:lnTo>
                  <a:lnTo>
                    <a:pt x="342900" y="1321154"/>
                  </a:lnTo>
                  <a:lnTo>
                    <a:pt x="0" y="1097280"/>
                  </a:lnTo>
                  <a:lnTo>
                    <a:pt x="342900" y="873406"/>
                  </a:lnTo>
                  <a:lnTo>
                    <a:pt x="346587" y="875813"/>
                  </a:lnTo>
                  <a:lnTo>
                    <a:pt x="346587" y="136699"/>
                  </a:lnTo>
                  <a:cubicBezTo>
                    <a:pt x="346587" y="61202"/>
                    <a:pt x="407789" y="0"/>
                    <a:pt x="483286" y="0"/>
                  </a:cubicBezTo>
                  <a:close/>
                </a:path>
              </a:pathLst>
            </a:custGeom>
            <a:gradFill>
              <a:gsLst>
                <a:gs pos="0">
                  <a:srgbClr val="F4F4F0"/>
                </a:gs>
                <a:gs pos="100000">
                  <a:schemeClr val="accent2">
                    <a:lumMod val="20000"/>
                    <a:lumOff val="80000"/>
                  </a:schemeClr>
                </a:gs>
              </a:gsLst>
              <a:lin ang="2700000" scaled="0"/>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43000" tIns="91440" rIns="91440" rtlCol="0" anchor="t">
              <a:noAutofit/>
            </a:bodyPr>
            <a:lstStyle/>
            <a:p>
              <a:pPr>
                <a:spcBef>
                  <a:spcPts val="1200"/>
                </a:spcBef>
              </a:pPr>
              <a:r>
                <a:rPr lang="en-US" dirty="0">
                  <a:solidFill>
                    <a:srgbClr val="333333"/>
                  </a:solidFill>
                </a:rPr>
                <a:t>Durable responses observed in all patients including high-risk disease subgroups (typical poor response to non-CAR T therapies)</a:t>
              </a:r>
            </a:p>
          </p:txBody>
        </p:sp>
        <p:cxnSp>
          <p:nvCxnSpPr>
            <p:cNvPr id="17" name="Straight Connector 16">
              <a:extLst>
                <a:ext uri="{FF2B5EF4-FFF2-40B4-BE49-F238E27FC236}">
                  <a16:creationId xmlns:a16="http://schemas.microsoft.com/office/drawing/2014/main" id="{9D58634D-47B4-430F-DE70-4BAECD521980}"/>
                </a:ext>
              </a:extLst>
            </p:cNvPr>
            <p:cNvCxnSpPr>
              <a:cxnSpLocks/>
            </p:cNvCxnSpPr>
            <p:nvPr/>
          </p:nvCxnSpPr>
          <p:spPr>
            <a:xfrm flipV="1">
              <a:off x="5161650" y="1481029"/>
              <a:ext cx="0" cy="1828800"/>
            </a:xfrm>
            <a:prstGeom prst="line">
              <a:avLst/>
            </a:prstGeom>
            <a:grpFill/>
            <a:ln w="12700" cap="rnd">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98DA03E4-B2C9-4C12-D3E7-D1E392D8FE16}"/>
              </a:ext>
            </a:extLst>
          </p:cNvPr>
          <p:cNvGrpSpPr/>
          <p:nvPr/>
        </p:nvGrpSpPr>
        <p:grpSpPr>
          <a:xfrm>
            <a:off x="345482" y="1413344"/>
            <a:ext cx="3017520" cy="365760"/>
            <a:chOff x="345482" y="1413344"/>
            <a:chExt cx="3017520" cy="365760"/>
          </a:xfrm>
        </p:grpSpPr>
        <p:sp>
          <p:nvSpPr>
            <p:cNvPr id="21" name="Rectangle: Top Corners Rounded 20">
              <a:extLst>
                <a:ext uri="{FF2B5EF4-FFF2-40B4-BE49-F238E27FC236}">
                  <a16:creationId xmlns:a16="http://schemas.microsoft.com/office/drawing/2014/main" id="{CC19C97A-ED49-4F27-931D-280A2E44FD43}"/>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22" name="Straight Connector 21">
              <a:extLst>
                <a:ext uri="{FF2B5EF4-FFF2-40B4-BE49-F238E27FC236}">
                  <a16:creationId xmlns:a16="http://schemas.microsoft.com/office/drawing/2014/main" id="{EBF8EA6A-19A5-9C75-3196-B302AFC12CCF}"/>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aphicFrame>
        <p:nvGraphicFramePr>
          <p:cNvPr id="23" name="Table 16">
            <a:extLst>
              <a:ext uri="{FF2B5EF4-FFF2-40B4-BE49-F238E27FC236}">
                <a16:creationId xmlns:a16="http://schemas.microsoft.com/office/drawing/2014/main" id="{C66CE6CD-AB60-8E5A-1777-F82B6191A9C2}"/>
              </a:ext>
            </a:extLst>
          </p:cNvPr>
          <p:cNvGraphicFramePr>
            <a:graphicFrameLocks noGrp="1"/>
          </p:cNvGraphicFramePr>
          <p:nvPr>
            <p:extLst>
              <p:ext uri="{D42A27DB-BD31-4B8C-83A1-F6EECF244321}">
                <p14:modId xmlns:p14="http://schemas.microsoft.com/office/powerpoint/2010/main" val="3051382960"/>
              </p:ext>
            </p:extLst>
          </p:nvPr>
        </p:nvGraphicFramePr>
        <p:xfrm>
          <a:off x="8093129" y="2240280"/>
          <a:ext cx="3854396" cy="1798320"/>
        </p:xfrm>
        <a:graphic>
          <a:graphicData uri="http://schemas.openxmlformats.org/drawingml/2006/table">
            <a:tbl>
              <a:tblPr firstRow="1" bandRow="1">
                <a:tableStyleId>{9D7B26C5-4107-4FEC-AEDC-1716B250A1EF}</a:tableStyleId>
              </a:tblPr>
              <a:tblGrid>
                <a:gridCol w="2194560">
                  <a:extLst>
                    <a:ext uri="{9D8B030D-6E8A-4147-A177-3AD203B41FA5}">
                      <a16:colId xmlns:a16="http://schemas.microsoft.com/office/drawing/2014/main" val="574236262"/>
                    </a:ext>
                  </a:extLst>
                </a:gridCol>
                <a:gridCol w="1659836">
                  <a:extLst>
                    <a:ext uri="{9D8B030D-6E8A-4147-A177-3AD203B41FA5}">
                      <a16:colId xmlns:a16="http://schemas.microsoft.com/office/drawing/2014/main" val="352733545"/>
                    </a:ext>
                  </a:extLst>
                </a:gridCol>
              </a:tblGrid>
              <a:tr h="370840">
                <a:tc gridSpan="2">
                  <a:txBody>
                    <a:bodyPr/>
                    <a:lstStyle/>
                    <a:p>
                      <a:pPr algn="l"/>
                      <a:r>
                        <a:rPr lang="en-US" sz="2000" dirty="0">
                          <a:solidFill>
                            <a:schemeClr val="bg1"/>
                          </a:solidFill>
                        </a:rPr>
                        <a:t>Toxicity</a:t>
                      </a:r>
                      <a:r>
                        <a:rPr lang="en-US" sz="2000" b="0" baseline="30000" dirty="0">
                          <a:solidFill>
                            <a:schemeClr val="bg1"/>
                          </a:solidFill>
                        </a:rPr>
                        <a:t>[1]</a:t>
                      </a:r>
                      <a:r>
                        <a:rPr lang="en-US" sz="2000" b="0" dirty="0">
                          <a:solidFill>
                            <a:schemeClr val="bg1"/>
                          </a:solidFill>
                        </a:rPr>
                        <a:t> (n = 97)</a:t>
                      </a:r>
                      <a:endParaRPr lang="en-US" sz="2000" b="0" baseline="30000" dirty="0">
                        <a:solidFill>
                          <a:schemeClr val="bg1"/>
                        </a:solidFill>
                      </a:endParaRP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chemeClr val="tx1">
                        <a:lumMod val="60000"/>
                        <a:lumOff val="40000"/>
                      </a:schemeClr>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370840">
                <a:tc>
                  <a:txBody>
                    <a:bodyPr/>
                    <a:lstStyle/>
                    <a:p>
                      <a:pPr algn="l"/>
                      <a:r>
                        <a:rPr lang="en-US" sz="2000" dirty="0"/>
                        <a:t>CRS any grade (grade 3–4)</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48.5% (0%)</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370840">
                <a:tc>
                  <a:txBody>
                    <a:bodyPr/>
                    <a:lstStyle/>
                    <a:p>
                      <a:pPr algn="l"/>
                      <a:r>
                        <a:rPr lang="en-US" sz="2000" dirty="0"/>
                        <a:t>ICANS any grade (grade 3–4)</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37.1% (3%)</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bl>
          </a:graphicData>
        </a:graphic>
      </p:graphicFrame>
    </p:spTree>
    <p:extLst>
      <p:ext uri="{BB962C8B-B14F-4D97-AF65-F5344CB8AC3E}">
        <p14:creationId xmlns:p14="http://schemas.microsoft.com/office/powerpoint/2010/main" val="19282189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DA78-3F89-CD88-03D3-CB54C2919EA8}"/>
              </a:ext>
            </a:extLst>
          </p:cNvPr>
          <p:cNvSpPr>
            <a:spLocks noGrp="1"/>
          </p:cNvSpPr>
          <p:nvPr>
            <p:ph type="title"/>
          </p:nvPr>
        </p:nvSpPr>
        <p:spPr/>
        <p:txBody>
          <a:bodyPr/>
          <a:lstStyle/>
          <a:p>
            <a:r>
              <a:rPr lang="en-US" dirty="0"/>
              <a:t>Patient Evaluation for CAR-T</a:t>
            </a:r>
          </a:p>
        </p:txBody>
      </p:sp>
      <p:sp>
        <p:nvSpPr>
          <p:cNvPr id="4" name="Text Placeholder 3">
            <a:extLst>
              <a:ext uri="{FF2B5EF4-FFF2-40B4-BE49-F238E27FC236}">
                <a16:creationId xmlns:a16="http://schemas.microsoft.com/office/drawing/2014/main" id="{D4DA15D6-F62E-7A57-6604-22046205DB27}"/>
              </a:ext>
            </a:extLst>
          </p:cNvPr>
          <p:cNvSpPr>
            <a:spLocks noGrp="1"/>
          </p:cNvSpPr>
          <p:nvPr>
            <p:ph type="body" sz="quarter" idx="10"/>
          </p:nvPr>
        </p:nvSpPr>
        <p:spPr/>
        <p:txBody>
          <a:bodyPr/>
          <a:lstStyle/>
          <a:p>
            <a:r>
              <a:rPr lang="en-US" dirty="0" err="1"/>
              <a:t>Kegyes</a:t>
            </a:r>
            <a:r>
              <a:rPr lang="en-US" dirty="0"/>
              <a:t> D, et al. </a:t>
            </a:r>
            <a:r>
              <a:rPr lang="en-US" i="1" dirty="0"/>
              <a:t>J </a:t>
            </a:r>
            <a:r>
              <a:rPr lang="en-US" i="1" dirty="0" err="1"/>
              <a:t>Hematol</a:t>
            </a:r>
            <a:r>
              <a:rPr lang="en-US" i="1" dirty="0"/>
              <a:t> Oncol. </a:t>
            </a:r>
            <a:r>
              <a:rPr lang="en-US" dirty="0"/>
              <a:t>2022;15(1):78.</a:t>
            </a:r>
          </a:p>
        </p:txBody>
      </p:sp>
      <p:sp>
        <p:nvSpPr>
          <p:cNvPr id="5" name="Text Placeholder 4">
            <a:extLst>
              <a:ext uri="{FF2B5EF4-FFF2-40B4-BE49-F238E27FC236}">
                <a16:creationId xmlns:a16="http://schemas.microsoft.com/office/drawing/2014/main" id="{984BF33E-C4BF-787D-0139-A2A9A4FF3C66}"/>
              </a:ext>
            </a:extLst>
          </p:cNvPr>
          <p:cNvSpPr>
            <a:spLocks noGrp="1"/>
          </p:cNvSpPr>
          <p:nvPr>
            <p:ph type="body" sz="quarter" idx="11"/>
          </p:nvPr>
        </p:nvSpPr>
        <p:spPr/>
        <p:txBody>
          <a:bodyPr/>
          <a:lstStyle/>
          <a:p>
            <a:r>
              <a:rPr lang="en-US" dirty="0"/>
              <a:t>CAR, chimeric antigen receptor.</a:t>
            </a:r>
          </a:p>
        </p:txBody>
      </p:sp>
      <p:graphicFrame>
        <p:nvGraphicFramePr>
          <p:cNvPr id="7" name="Content Placeholder 4">
            <a:extLst>
              <a:ext uri="{FF2B5EF4-FFF2-40B4-BE49-F238E27FC236}">
                <a16:creationId xmlns:a16="http://schemas.microsoft.com/office/drawing/2014/main" id="{0B272E27-D496-D250-0CAC-08C0815795E6}"/>
              </a:ext>
            </a:extLst>
          </p:cNvPr>
          <p:cNvGraphicFramePr>
            <a:graphicFrameLocks noGrp="1"/>
          </p:cNvGraphicFramePr>
          <p:nvPr>
            <p:ph idx="1"/>
            <p:extLst>
              <p:ext uri="{D42A27DB-BD31-4B8C-83A1-F6EECF244321}">
                <p14:modId xmlns:p14="http://schemas.microsoft.com/office/powerpoint/2010/main" val="1630066297"/>
              </p:ext>
            </p:extLst>
          </p:nvPr>
        </p:nvGraphicFramePr>
        <p:xfrm>
          <a:off x="101129" y="839991"/>
          <a:ext cx="11989742" cy="5092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ight Brace 7">
            <a:extLst>
              <a:ext uri="{FF2B5EF4-FFF2-40B4-BE49-F238E27FC236}">
                <a16:creationId xmlns:a16="http://schemas.microsoft.com/office/drawing/2014/main" id="{77726F5F-1119-C94B-A239-3F256357EA8A}"/>
              </a:ext>
            </a:extLst>
          </p:cNvPr>
          <p:cNvSpPr/>
          <p:nvPr/>
        </p:nvSpPr>
        <p:spPr>
          <a:xfrm rot="16200000">
            <a:off x="10148776" y="447058"/>
            <a:ext cx="572209" cy="3171830"/>
          </a:xfrm>
          <a:prstGeom prst="rightBrace">
            <a:avLst>
              <a:gd name="adj1" fmla="val 20916"/>
              <a:gd name="adj2" fmla="val 50688"/>
            </a:avLst>
          </a:prstGeom>
          <a:ln w="12700">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9" name="Right Brace 8">
            <a:extLst>
              <a:ext uri="{FF2B5EF4-FFF2-40B4-BE49-F238E27FC236}">
                <a16:creationId xmlns:a16="http://schemas.microsoft.com/office/drawing/2014/main" id="{CFFAC6C9-0A0E-33F6-20D0-E1307431DA59}"/>
              </a:ext>
            </a:extLst>
          </p:cNvPr>
          <p:cNvSpPr/>
          <p:nvPr/>
        </p:nvSpPr>
        <p:spPr>
          <a:xfrm rot="5400000">
            <a:off x="4078128" y="753490"/>
            <a:ext cx="492442" cy="8248650"/>
          </a:xfrm>
          <a:prstGeom prst="rightBrace">
            <a:avLst>
              <a:gd name="adj1" fmla="val 8333"/>
              <a:gd name="adj2" fmla="val 50015"/>
            </a:avLst>
          </a:prstGeom>
          <a:noFill/>
          <a:ln w="12700">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0" name="Rectangle: Rounded Corners 9">
            <a:extLst>
              <a:ext uri="{FF2B5EF4-FFF2-40B4-BE49-F238E27FC236}">
                <a16:creationId xmlns:a16="http://schemas.microsoft.com/office/drawing/2014/main" id="{8B07A5EE-2E6D-5384-9F6F-F806DF37C24F}"/>
              </a:ext>
            </a:extLst>
          </p:cNvPr>
          <p:cNvSpPr/>
          <p:nvPr/>
        </p:nvSpPr>
        <p:spPr>
          <a:xfrm>
            <a:off x="8768951" y="899884"/>
            <a:ext cx="3331859" cy="789905"/>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Logistical considerations</a:t>
            </a:r>
          </a:p>
        </p:txBody>
      </p:sp>
      <p:sp>
        <p:nvSpPr>
          <p:cNvPr id="11" name="Rectangle: Rounded Corners 10">
            <a:extLst>
              <a:ext uri="{FF2B5EF4-FFF2-40B4-BE49-F238E27FC236}">
                <a16:creationId xmlns:a16="http://schemas.microsoft.com/office/drawing/2014/main" id="{A2DA6910-8F96-4498-72E6-29888BC939B8}"/>
              </a:ext>
            </a:extLst>
          </p:cNvPr>
          <p:cNvSpPr/>
          <p:nvPr/>
        </p:nvSpPr>
        <p:spPr>
          <a:xfrm>
            <a:off x="2848996" y="5134294"/>
            <a:ext cx="2950707" cy="788104"/>
          </a:xfrm>
          <a:prstGeom prst="round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Clinical considerations</a:t>
            </a:r>
            <a:endParaRPr lang="en-US" sz="2400" dirty="0"/>
          </a:p>
        </p:txBody>
      </p:sp>
    </p:spTree>
    <p:extLst>
      <p:ext uri="{BB962C8B-B14F-4D97-AF65-F5344CB8AC3E}">
        <p14:creationId xmlns:p14="http://schemas.microsoft.com/office/powerpoint/2010/main" val="120335634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6">
            <a:extLst>
              <a:ext uri="{FF2B5EF4-FFF2-40B4-BE49-F238E27FC236}">
                <a16:creationId xmlns:a16="http://schemas.microsoft.com/office/drawing/2014/main" id="{08AD6B11-B021-4B44-8E61-D8D2EB8C379A}"/>
              </a:ext>
            </a:extLst>
          </p:cNvPr>
          <p:cNvGraphicFramePr>
            <a:graphicFrameLocks noGrp="1"/>
          </p:cNvGraphicFramePr>
          <p:nvPr>
            <p:extLst>
              <p:ext uri="{D42A27DB-BD31-4B8C-83A1-F6EECF244321}">
                <p14:modId xmlns:p14="http://schemas.microsoft.com/office/powerpoint/2010/main" val="1630618903"/>
              </p:ext>
            </p:extLst>
          </p:nvPr>
        </p:nvGraphicFramePr>
        <p:xfrm>
          <a:off x="969427" y="1182647"/>
          <a:ext cx="9749992" cy="3464195"/>
        </p:xfrm>
        <a:graphic>
          <a:graphicData uri="http://schemas.openxmlformats.org/drawingml/2006/table">
            <a:tbl>
              <a:tblPr firstRow="1" bandRow="1">
                <a:tableStyleId>{073A0DAA-6AF3-43AB-8588-CEC1D06C72B9}</a:tableStyleId>
              </a:tblPr>
              <a:tblGrid>
                <a:gridCol w="2271945">
                  <a:extLst>
                    <a:ext uri="{9D8B030D-6E8A-4147-A177-3AD203B41FA5}">
                      <a16:colId xmlns:a16="http://schemas.microsoft.com/office/drawing/2014/main" val="973266785"/>
                    </a:ext>
                  </a:extLst>
                </a:gridCol>
                <a:gridCol w="2514603">
                  <a:extLst>
                    <a:ext uri="{9D8B030D-6E8A-4147-A177-3AD203B41FA5}">
                      <a16:colId xmlns:a16="http://schemas.microsoft.com/office/drawing/2014/main" val="3350976935"/>
                    </a:ext>
                  </a:extLst>
                </a:gridCol>
                <a:gridCol w="2507873">
                  <a:extLst>
                    <a:ext uri="{9D8B030D-6E8A-4147-A177-3AD203B41FA5}">
                      <a16:colId xmlns:a16="http://schemas.microsoft.com/office/drawing/2014/main" val="812424559"/>
                    </a:ext>
                  </a:extLst>
                </a:gridCol>
                <a:gridCol w="2455571">
                  <a:extLst>
                    <a:ext uri="{9D8B030D-6E8A-4147-A177-3AD203B41FA5}">
                      <a16:colId xmlns:a16="http://schemas.microsoft.com/office/drawing/2014/main" val="1164746769"/>
                    </a:ext>
                  </a:extLst>
                </a:gridCol>
              </a:tblGrid>
              <a:tr h="5236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err="1">
                          <a:solidFill>
                            <a:schemeClr val="bg1"/>
                          </a:solidFill>
                        </a:rPr>
                        <a:t>Epcoritamab</a:t>
                      </a:r>
                      <a:r>
                        <a:rPr lang="en-US" sz="1900" b="0" baseline="30000" dirty="0">
                          <a:solidFill>
                            <a:schemeClr val="bg1"/>
                          </a:solidFill>
                          <a:sym typeface="Wingdings 2" panose="05020102010507070707" pitchFamily="18" charset="2"/>
                        </a:rPr>
                        <a:t>[a][1]</a:t>
                      </a:r>
                      <a:endParaRPr lang="en-US" sz="1900" b="0"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err="1">
                          <a:solidFill>
                            <a:schemeClr val="bg1"/>
                          </a:solidFill>
                        </a:rPr>
                        <a:t>Mosunetuzumab</a:t>
                      </a:r>
                      <a:r>
                        <a:rPr lang="en-US" sz="1900" b="0" baseline="30000" dirty="0">
                          <a:solidFill>
                            <a:schemeClr val="bg1"/>
                          </a:solidFill>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err="1">
                          <a:solidFill>
                            <a:schemeClr val="bg1"/>
                          </a:solidFill>
                        </a:rPr>
                        <a:t>Glofitamab</a:t>
                      </a:r>
                      <a:r>
                        <a:rPr lang="en-US" sz="1900" b="0" baseline="30000" dirty="0">
                          <a:solidFill>
                            <a:schemeClr val="bg1"/>
                          </a:solidFill>
                        </a:rPr>
                        <a:t>[b][3]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err="1">
                          <a:solidFill>
                            <a:schemeClr val="bg1"/>
                          </a:solidFill>
                        </a:rPr>
                        <a:t>Odronextamab</a:t>
                      </a:r>
                      <a:r>
                        <a:rPr lang="en-US" sz="1900" b="0" baseline="30000" dirty="0">
                          <a:solidFill>
                            <a:schemeClr val="bg1"/>
                          </a:solidFill>
                        </a:rPr>
                        <a:t>[b][4]</a:t>
                      </a:r>
                    </a:p>
                  </a:txBody>
                  <a:tcPr anchor="ctr"/>
                </a:tc>
                <a:extLst>
                  <a:ext uri="{0D108BD9-81ED-4DB2-BD59-A6C34878D82A}">
                    <a16:rowId xmlns:a16="http://schemas.microsoft.com/office/drawing/2014/main" val="1327114542"/>
                  </a:ext>
                </a:extLst>
              </a:tr>
              <a:tr h="2163348">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830603516"/>
                  </a:ext>
                </a:extLst>
              </a:tr>
              <a:tr h="762000">
                <a:tc>
                  <a:txBody>
                    <a:bodyPr/>
                    <a:lstStyle/>
                    <a:p>
                      <a:pPr algn="ctr"/>
                      <a:r>
                        <a:rPr lang="en-US" sz="1500" dirty="0"/>
                        <a:t>DuoBody- CD3 x CD20 </a:t>
                      </a:r>
                      <a:r>
                        <a:rPr lang="en-US" sz="1500" dirty="0" err="1"/>
                        <a:t>BsAb</a:t>
                      </a:r>
                      <a:endParaRPr lang="en-US" sz="1500" dirty="0"/>
                    </a:p>
                    <a:p>
                      <a:pPr algn="ctr"/>
                      <a:r>
                        <a:rPr lang="en-US" sz="1500" dirty="0"/>
                        <a:t>SUBQ</a:t>
                      </a:r>
                    </a:p>
                  </a:txBody>
                  <a:tcPr/>
                </a:tc>
                <a:tc>
                  <a:txBody>
                    <a:bodyPr/>
                    <a:lstStyle/>
                    <a:p>
                      <a:pPr algn="ctr"/>
                      <a:r>
                        <a:rPr lang="en-US" sz="1500" dirty="0"/>
                        <a:t>CD3 x CD20 Knobs-in-hole Fc </a:t>
                      </a:r>
                      <a:r>
                        <a:rPr lang="en-US" sz="1500" dirty="0" err="1"/>
                        <a:t>BsAb</a:t>
                      </a:r>
                      <a:endParaRPr lang="en-US" sz="1500" dirty="0"/>
                    </a:p>
                    <a:p>
                      <a:pPr algn="ctr"/>
                      <a:r>
                        <a:rPr lang="en-US" sz="1500" dirty="0"/>
                        <a:t>IV/SUBQ</a:t>
                      </a:r>
                    </a:p>
                  </a:txBody>
                  <a:tcPr/>
                </a:tc>
                <a:tc>
                  <a:txBody>
                    <a:bodyPr/>
                    <a:lstStyle/>
                    <a:p>
                      <a:pPr algn="ctr"/>
                      <a:r>
                        <a:rPr lang="en-US" sz="1500" dirty="0"/>
                        <a:t>CD3 (Fab) x CD20 (Fab x2) Fc </a:t>
                      </a:r>
                      <a:r>
                        <a:rPr lang="en-US" sz="1500" dirty="0" err="1"/>
                        <a:t>BsAb</a:t>
                      </a:r>
                      <a:endParaRPr lang="en-US" sz="1500" dirty="0"/>
                    </a:p>
                    <a:p>
                      <a:pPr algn="ctr"/>
                      <a:r>
                        <a:rPr lang="en-US" sz="1500" dirty="0"/>
                        <a:t>IV</a:t>
                      </a:r>
                    </a:p>
                  </a:txBody>
                  <a:tcPr/>
                </a:tc>
                <a:tc>
                  <a:txBody>
                    <a:bodyPr/>
                    <a:lstStyle/>
                    <a:p>
                      <a:pPr algn="ctr"/>
                      <a:r>
                        <a:rPr lang="en-US" sz="1500" dirty="0"/>
                        <a:t>CD3 x CD20 Common LC Fc </a:t>
                      </a:r>
                      <a:r>
                        <a:rPr lang="en-US" sz="1500" dirty="0" err="1"/>
                        <a:t>BsAb</a:t>
                      </a:r>
                      <a:endParaRPr lang="en-US" sz="1500" dirty="0"/>
                    </a:p>
                    <a:p>
                      <a:pPr algn="ctr"/>
                      <a:r>
                        <a:rPr lang="en-US" sz="1500" dirty="0"/>
                        <a:t>IV</a:t>
                      </a:r>
                    </a:p>
                  </a:txBody>
                  <a:tcPr/>
                </a:tc>
                <a:extLst>
                  <a:ext uri="{0D108BD9-81ED-4DB2-BD59-A6C34878D82A}">
                    <a16:rowId xmlns:a16="http://schemas.microsoft.com/office/drawing/2014/main" val="1882570246"/>
                  </a:ext>
                </a:extLst>
              </a:tr>
            </a:tbl>
          </a:graphicData>
        </a:graphic>
      </p:graphicFrame>
      <p:sp>
        <p:nvSpPr>
          <p:cNvPr id="2" name="Title 1">
            <a:extLst>
              <a:ext uri="{FF2B5EF4-FFF2-40B4-BE49-F238E27FC236}">
                <a16:creationId xmlns:a16="http://schemas.microsoft.com/office/drawing/2014/main" id="{7DCB446C-A965-4744-8AC6-388CF1902099}"/>
              </a:ext>
            </a:extLst>
          </p:cNvPr>
          <p:cNvSpPr>
            <a:spLocks noGrp="1"/>
          </p:cNvSpPr>
          <p:nvPr>
            <p:ph type="title"/>
          </p:nvPr>
        </p:nvSpPr>
        <p:spPr>
          <a:xfrm>
            <a:off x="265970" y="174882"/>
            <a:ext cx="11682153" cy="1143000"/>
          </a:xfrm>
        </p:spPr>
        <p:txBody>
          <a:bodyPr>
            <a:noAutofit/>
          </a:bodyPr>
          <a:lstStyle/>
          <a:p>
            <a:r>
              <a:rPr lang="en-US" dirty="0"/>
              <a:t>Bispecific Antibodies in B-Cell Lymphomas</a:t>
            </a:r>
          </a:p>
        </p:txBody>
      </p:sp>
      <p:sp>
        <p:nvSpPr>
          <p:cNvPr id="34" name="Text Placeholder 33">
            <a:extLst>
              <a:ext uri="{FF2B5EF4-FFF2-40B4-BE49-F238E27FC236}">
                <a16:creationId xmlns:a16="http://schemas.microsoft.com/office/drawing/2014/main" id="{49586E1D-B226-363B-00C5-A97464DCB062}"/>
              </a:ext>
            </a:extLst>
          </p:cNvPr>
          <p:cNvSpPr>
            <a:spLocks noGrp="1"/>
          </p:cNvSpPr>
          <p:nvPr>
            <p:ph type="body" sz="quarter" idx="10"/>
          </p:nvPr>
        </p:nvSpPr>
        <p:spPr/>
        <p:txBody>
          <a:bodyPr/>
          <a:lstStyle/>
          <a:p>
            <a:r>
              <a:rPr lang="fr-FR" dirty="0"/>
              <a:t>[1]. </a:t>
            </a:r>
            <a:r>
              <a:rPr lang="fr-FR" dirty="0" err="1"/>
              <a:t>Hutchings</a:t>
            </a:r>
            <a:r>
              <a:rPr lang="fr-FR" dirty="0"/>
              <a:t> M, et al. </a:t>
            </a:r>
            <a:r>
              <a:rPr lang="fr-FR" i="1" dirty="0"/>
              <a:t>Lancet</a:t>
            </a:r>
            <a:r>
              <a:rPr lang="fr-FR" dirty="0"/>
              <a:t>. 2021;398(10306):1157-1169. [2]. </a:t>
            </a:r>
            <a:r>
              <a:rPr lang="fr-FR" dirty="0" err="1"/>
              <a:t>Budde</a:t>
            </a:r>
            <a:r>
              <a:rPr lang="fr-FR" dirty="0"/>
              <a:t> LE, et al. </a:t>
            </a:r>
            <a:r>
              <a:rPr lang="fr-FR" i="1" dirty="0"/>
              <a:t>J Clin </a:t>
            </a:r>
            <a:r>
              <a:rPr lang="fr-FR" i="1" dirty="0" err="1"/>
              <a:t>Oncol</a:t>
            </a:r>
            <a:r>
              <a:rPr lang="fr-FR" i="1" dirty="0"/>
              <a:t>. </a:t>
            </a:r>
            <a:r>
              <a:rPr lang="fr-FR" dirty="0"/>
              <a:t>2022;40(5):</a:t>
            </a:r>
            <a:br>
              <a:rPr lang="fr-FR" dirty="0"/>
            </a:br>
            <a:r>
              <a:rPr lang="fr-FR" dirty="0"/>
              <a:t>481-491. [3]. </a:t>
            </a:r>
            <a:r>
              <a:rPr lang="fr-FR" dirty="0" err="1"/>
              <a:t>Minson</a:t>
            </a:r>
            <a:r>
              <a:rPr lang="fr-FR" dirty="0"/>
              <a:t> A, et al. </a:t>
            </a:r>
            <a:r>
              <a:rPr lang="fr-FR" i="1" dirty="0" err="1"/>
              <a:t>Leuk</a:t>
            </a:r>
            <a:r>
              <a:rPr lang="fr-FR" i="1" dirty="0"/>
              <a:t> </a:t>
            </a:r>
            <a:r>
              <a:rPr lang="fr-FR" i="1" dirty="0" err="1"/>
              <a:t>Lymphoma</a:t>
            </a:r>
            <a:r>
              <a:rPr lang="fr-FR" i="1" dirty="0"/>
              <a:t>. </a:t>
            </a:r>
            <a:r>
              <a:rPr lang="fr-FR" dirty="0"/>
              <a:t>2021;62(13):3098-3108. [4]. Zhu M, et al. </a:t>
            </a:r>
            <a:r>
              <a:rPr lang="fr-FR" i="1" dirty="0"/>
              <a:t>Clin </a:t>
            </a:r>
            <a:r>
              <a:rPr lang="fr-FR" i="1" dirty="0" err="1"/>
              <a:t>Transl</a:t>
            </a:r>
            <a:r>
              <a:rPr lang="fr-FR" i="1" dirty="0"/>
              <a:t> </a:t>
            </a:r>
            <a:r>
              <a:rPr lang="fr-FR" i="1" dirty="0" err="1"/>
              <a:t>Sci</a:t>
            </a:r>
            <a:r>
              <a:rPr lang="fr-FR" i="1" dirty="0"/>
              <a:t>. </a:t>
            </a:r>
            <a:r>
              <a:rPr lang="fr-FR" dirty="0"/>
              <a:t>2022;00:1-13. </a:t>
            </a:r>
          </a:p>
          <a:p>
            <a:endParaRPr lang="en-US" dirty="0"/>
          </a:p>
        </p:txBody>
      </p:sp>
      <p:sp>
        <p:nvSpPr>
          <p:cNvPr id="35" name="Text Placeholder 34">
            <a:extLst>
              <a:ext uri="{FF2B5EF4-FFF2-40B4-BE49-F238E27FC236}">
                <a16:creationId xmlns:a16="http://schemas.microsoft.com/office/drawing/2014/main" id="{38885C27-F9D5-78A8-6B5F-7BE3DC312C46}"/>
              </a:ext>
            </a:extLst>
          </p:cNvPr>
          <p:cNvSpPr>
            <a:spLocks noGrp="1"/>
          </p:cNvSpPr>
          <p:nvPr>
            <p:ph type="body" sz="quarter" idx="11"/>
          </p:nvPr>
        </p:nvSpPr>
        <p:spPr/>
        <p:txBody>
          <a:bodyPr/>
          <a:lstStyle/>
          <a:p>
            <a:r>
              <a:rPr lang="en-US" dirty="0"/>
              <a:t>[a]. Investigational product in follicular lymphoma; FDA approved in diffuse large B cell lymphoma [b]. Investigational product in follicular lymphoma</a:t>
            </a:r>
          </a:p>
          <a:p>
            <a:r>
              <a:rPr lang="en-US" dirty="0" err="1"/>
              <a:t>BsAb</a:t>
            </a:r>
            <a:r>
              <a:rPr lang="en-US" dirty="0"/>
              <a:t>, bispecific antibody; FL, follicular lymphoma; IV, intravenous; R/R, relapsed/refractory; SUBQ, subcutaneous.</a:t>
            </a:r>
          </a:p>
        </p:txBody>
      </p:sp>
      <p:sp>
        <p:nvSpPr>
          <p:cNvPr id="6" name="Text Placeholder 6">
            <a:extLst>
              <a:ext uri="{FF2B5EF4-FFF2-40B4-BE49-F238E27FC236}">
                <a16:creationId xmlns:a16="http://schemas.microsoft.com/office/drawing/2014/main" id="{E19054D5-9FAA-9540-A36B-0CF0CD607C5B}"/>
              </a:ext>
            </a:extLst>
          </p:cNvPr>
          <p:cNvSpPr txBox="1">
            <a:spLocks/>
          </p:cNvSpPr>
          <p:nvPr/>
        </p:nvSpPr>
        <p:spPr>
          <a:xfrm>
            <a:off x="288854" y="2272112"/>
            <a:ext cx="3257204" cy="823912"/>
          </a:xfrm>
          <a:prstGeom prst="rect">
            <a:avLst/>
          </a:prstGeom>
        </p:spPr>
        <p:txBody>
          <a:bodyPr vert="horz" lIns="91440" tIns="45720" rIns="91440" bIns="45720" rtlCol="0" anchor="ctr">
            <a:noAutofit/>
          </a:bodyPr>
          <a:lstStyle>
            <a:lvl1pPr marL="320040" indent="-320040" algn="l" defTabSz="914400" rtl="0" eaLnBrk="1" latinLnBrk="0" hangingPunct="1">
              <a:lnSpc>
                <a:spcPct val="100000"/>
              </a:lnSpc>
              <a:spcBef>
                <a:spcPts val="300"/>
              </a:spcBef>
              <a:buClr>
                <a:schemeClr val="accent2"/>
              </a:buClr>
              <a:buSzPct val="85000"/>
              <a:buFont typeface="Wingdings" pitchFamily="2" charset="2"/>
              <a:buChar char="§"/>
              <a:defRPr sz="2400" kern="1200">
                <a:solidFill>
                  <a:schemeClr val="accent2"/>
                </a:solidFill>
                <a:latin typeface="+mn-lt"/>
                <a:ea typeface="+mn-ea"/>
                <a:cs typeface="+mn-cs"/>
              </a:defRPr>
            </a:lvl1pPr>
            <a:lvl2pPr marL="685800" indent="-320040" algn="l" defTabSz="914400" rtl="0" eaLnBrk="1" latinLnBrk="0" hangingPunct="1">
              <a:lnSpc>
                <a:spcPct val="100000"/>
              </a:lnSpc>
              <a:spcBef>
                <a:spcPts val="300"/>
              </a:spcBef>
              <a:buClr>
                <a:schemeClr val="accent2"/>
              </a:buClr>
              <a:buFont typeface="System Font Regular"/>
              <a:buChar char="–"/>
              <a:defRPr sz="2200" kern="1200">
                <a:solidFill>
                  <a:schemeClr val="accent2"/>
                </a:solidFill>
                <a:latin typeface="+mn-lt"/>
                <a:ea typeface="+mn-ea"/>
                <a:cs typeface="+mn-cs"/>
              </a:defRPr>
            </a:lvl2pPr>
            <a:lvl3pPr marL="1143000" indent="-320040" algn="l" defTabSz="914400" rtl="0" eaLnBrk="1" latinLnBrk="0" hangingPunct="1">
              <a:lnSpc>
                <a:spcPct val="100000"/>
              </a:lnSpc>
              <a:spcBef>
                <a:spcPts val="300"/>
              </a:spcBef>
              <a:buClr>
                <a:schemeClr val="accent2"/>
              </a:buClr>
              <a:buFont typeface="Arial" panose="020B0604020202020204" pitchFamily="34" charset="0"/>
              <a:buChar char="•"/>
              <a:defRPr sz="2000" kern="1200">
                <a:solidFill>
                  <a:schemeClr val="accent2"/>
                </a:solidFill>
                <a:latin typeface="+mn-lt"/>
                <a:ea typeface="+mn-ea"/>
                <a:cs typeface="+mn-cs"/>
              </a:defRPr>
            </a:lvl3pPr>
            <a:lvl4pPr marL="1600200" indent="-320040" algn="l" defTabSz="914400" rtl="0" eaLnBrk="1" latinLnBrk="0" hangingPunct="1">
              <a:lnSpc>
                <a:spcPct val="100000"/>
              </a:lnSpc>
              <a:spcBef>
                <a:spcPts val="300"/>
              </a:spcBef>
              <a:buClr>
                <a:schemeClr val="accent2"/>
              </a:buClr>
              <a:buFont typeface="Wingdings" pitchFamily="2" charset="2"/>
              <a:buChar char="§"/>
              <a:defRPr sz="1800" kern="1200">
                <a:solidFill>
                  <a:schemeClr val="accent2"/>
                </a:solidFill>
                <a:latin typeface="+mn-lt"/>
                <a:ea typeface="+mn-ea"/>
                <a:cs typeface="+mn-cs"/>
              </a:defRPr>
            </a:lvl4pPr>
            <a:lvl5pPr marL="2057400" indent="-320040" algn="l" defTabSz="914400" rtl="0" eaLnBrk="1" latinLnBrk="0" hangingPunct="1">
              <a:lnSpc>
                <a:spcPct val="100000"/>
              </a:lnSpc>
              <a:spcBef>
                <a:spcPts val="300"/>
              </a:spcBef>
              <a:buClr>
                <a:schemeClr val="accent2"/>
              </a:buClr>
              <a:buFont typeface="Monaco" pitchFamily="2" charset="77"/>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Clr>
                <a:srgbClr val="007DA3"/>
              </a:buClr>
              <a:buNone/>
            </a:pPr>
            <a:endParaRPr lang="en-US" sz="1800" dirty="0">
              <a:solidFill>
                <a:srgbClr val="007DA3"/>
              </a:solidFill>
              <a:latin typeface="Arial"/>
              <a:ea typeface="ＭＳ Ｐゴシック"/>
              <a:cs typeface="Arial"/>
            </a:endParaRPr>
          </a:p>
        </p:txBody>
      </p:sp>
      <p:sp>
        <p:nvSpPr>
          <p:cNvPr id="7" name="Text Placeholder 8">
            <a:extLst>
              <a:ext uri="{FF2B5EF4-FFF2-40B4-BE49-F238E27FC236}">
                <a16:creationId xmlns:a16="http://schemas.microsoft.com/office/drawing/2014/main" id="{DB809532-ABC0-6048-A38A-D1AE9C92260E}"/>
              </a:ext>
            </a:extLst>
          </p:cNvPr>
          <p:cNvSpPr txBox="1">
            <a:spLocks/>
          </p:cNvSpPr>
          <p:nvPr/>
        </p:nvSpPr>
        <p:spPr>
          <a:xfrm>
            <a:off x="4873942" y="1496101"/>
            <a:ext cx="5579372" cy="823912"/>
          </a:xfrm>
          <a:prstGeom prst="rect">
            <a:avLst/>
          </a:prstGeom>
        </p:spPr>
        <p:txBody>
          <a:bodyPr anchor="ctr"/>
          <a:lstStyle>
            <a:lvl1pPr marL="320040" indent="-320040" algn="l" defTabSz="914400" rtl="0" eaLnBrk="1" latinLnBrk="0" hangingPunct="1">
              <a:lnSpc>
                <a:spcPct val="100000"/>
              </a:lnSpc>
              <a:spcBef>
                <a:spcPts val="300"/>
              </a:spcBef>
              <a:buClr>
                <a:schemeClr val="accent2"/>
              </a:buClr>
              <a:buSzPct val="85000"/>
              <a:buFont typeface="Wingdings" pitchFamily="2" charset="2"/>
              <a:buChar char="§"/>
              <a:defRPr sz="2400" kern="1200">
                <a:solidFill>
                  <a:schemeClr val="accent2"/>
                </a:solidFill>
                <a:latin typeface="+mn-lt"/>
                <a:ea typeface="+mn-ea"/>
                <a:cs typeface="+mn-cs"/>
              </a:defRPr>
            </a:lvl1pPr>
            <a:lvl2pPr marL="685800" indent="-320040" algn="l" defTabSz="914400" rtl="0" eaLnBrk="1" latinLnBrk="0" hangingPunct="1">
              <a:lnSpc>
                <a:spcPct val="100000"/>
              </a:lnSpc>
              <a:spcBef>
                <a:spcPts val="300"/>
              </a:spcBef>
              <a:buClr>
                <a:schemeClr val="accent2"/>
              </a:buClr>
              <a:buFont typeface="System Font Regular"/>
              <a:buChar char="–"/>
              <a:defRPr sz="2200" kern="1200">
                <a:solidFill>
                  <a:schemeClr val="accent2"/>
                </a:solidFill>
                <a:latin typeface="+mn-lt"/>
                <a:ea typeface="+mn-ea"/>
                <a:cs typeface="+mn-cs"/>
              </a:defRPr>
            </a:lvl2pPr>
            <a:lvl3pPr marL="1143000" indent="-320040" algn="l" defTabSz="914400" rtl="0" eaLnBrk="1" latinLnBrk="0" hangingPunct="1">
              <a:lnSpc>
                <a:spcPct val="100000"/>
              </a:lnSpc>
              <a:spcBef>
                <a:spcPts val="300"/>
              </a:spcBef>
              <a:buClr>
                <a:schemeClr val="accent2"/>
              </a:buClr>
              <a:buFont typeface="Arial" panose="020B0604020202020204" pitchFamily="34" charset="0"/>
              <a:buChar char="•"/>
              <a:defRPr sz="2000" kern="1200">
                <a:solidFill>
                  <a:schemeClr val="accent2"/>
                </a:solidFill>
                <a:latin typeface="+mn-lt"/>
                <a:ea typeface="+mn-ea"/>
                <a:cs typeface="+mn-cs"/>
              </a:defRPr>
            </a:lvl3pPr>
            <a:lvl4pPr marL="1600200" indent="-320040" algn="l" defTabSz="914400" rtl="0" eaLnBrk="1" latinLnBrk="0" hangingPunct="1">
              <a:lnSpc>
                <a:spcPct val="100000"/>
              </a:lnSpc>
              <a:spcBef>
                <a:spcPts val="300"/>
              </a:spcBef>
              <a:buClr>
                <a:schemeClr val="accent2"/>
              </a:buClr>
              <a:buFont typeface="Wingdings" pitchFamily="2" charset="2"/>
              <a:buChar char="§"/>
              <a:defRPr sz="1800" kern="1200">
                <a:solidFill>
                  <a:schemeClr val="accent2"/>
                </a:solidFill>
                <a:latin typeface="+mn-lt"/>
                <a:ea typeface="+mn-ea"/>
                <a:cs typeface="+mn-cs"/>
              </a:defRPr>
            </a:lvl4pPr>
            <a:lvl5pPr marL="2057400" indent="-320040" algn="l" defTabSz="914400" rtl="0" eaLnBrk="1" latinLnBrk="0" hangingPunct="1">
              <a:lnSpc>
                <a:spcPct val="100000"/>
              </a:lnSpc>
              <a:spcBef>
                <a:spcPts val="300"/>
              </a:spcBef>
              <a:buClr>
                <a:schemeClr val="accent2"/>
              </a:buClr>
              <a:buFont typeface="Monaco" pitchFamily="2" charset="77"/>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Clr>
                <a:srgbClr val="007DA3"/>
              </a:buClr>
              <a:buNone/>
            </a:pPr>
            <a:endParaRPr lang="en-US" sz="1800" dirty="0">
              <a:solidFill>
                <a:srgbClr val="007DA3"/>
              </a:solidFill>
              <a:latin typeface="Arial"/>
              <a:ea typeface="ＭＳ Ｐゴシック"/>
              <a:cs typeface="Arial"/>
            </a:endParaRPr>
          </a:p>
        </p:txBody>
      </p:sp>
      <p:grpSp>
        <p:nvGrpSpPr>
          <p:cNvPr id="10" name="Group 9">
            <a:extLst>
              <a:ext uri="{FF2B5EF4-FFF2-40B4-BE49-F238E27FC236}">
                <a16:creationId xmlns:a16="http://schemas.microsoft.com/office/drawing/2014/main" id="{0DC90794-CFC4-1C43-BB65-8342CFC28EE4}"/>
              </a:ext>
            </a:extLst>
          </p:cNvPr>
          <p:cNvGrpSpPr/>
          <p:nvPr/>
        </p:nvGrpSpPr>
        <p:grpSpPr>
          <a:xfrm>
            <a:off x="3786403" y="2157355"/>
            <a:ext cx="2161988" cy="2384864"/>
            <a:chOff x="4186446" y="3194253"/>
            <a:chExt cx="2161988" cy="2384863"/>
          </a:xfrm>
        </p:grpSpPr>
        <p:sp>
          <p:nvSpPr>
            <p:cNvPr id="11" name="Text Placeholder 5">
              <a:extLst>
                <a:ext uri="{FF2B5EF4-FFF2-40B4-BE49-F238E27FC236}">
                  <a16:creationId xmlns:a16="http://schemas.microsoft.com/office/drawing/2014/main" id="{DF1BF5AF-DD33-A34B-AC16-2E7745F1103E}"/>
                </a:ext>
              </a:extLst>
            </p:cNvPr>
            <p:cNvSpPr txBox="1">
              <a:spLocks/>
            </p:cNvSpPr>
            <p:nvPr/>
          </p:nvSpPr>
          <p:spPr>
            <a:xfrm>
              <a:off x="4186446" y="3194253"/>
              <a:ext cx="2161988" cy="35314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914377"/>
              <a:endParaRPr lang="en-US" sz="1800" dirty="0">
                <a:solidFill>
                  <a:srgbClr val="000000"/>
                </a:solidFill>
                <a:latin typeface="Arial"/>
                <a:ea typeface="ＭＳ Ｐゴシック"/>
                <a:cs typeface="Arial"/>
              </a:endParaRPr>
            </a:p>
          </p:txBody>
        </p:sp>
        <p:sp>
          <p:nvSpPr>
            <p:cNvPr id="12" name="TextBox 11">
              <a:extLst>
                <a:ext uri="{FF2B5EF4-FFF2-40B4-BE49-F238E27FC236}">
                  <a16:creationId xmlns:a16="http://schemas.microsoft.com/office/drawing/2014/main" id="{0A53BCE0-36D5-B047-B279-2427BC52C928}"/>
                </a:ext>
              </a:extLst>
            </p:cNvPr>
            <p:cNvSpPr txBox="1"/>
            <p:nvPr/>
          </p:nvSpPr>
          <p:spPr>
            <a:xfrm>
              <a:off x="4389405" y="5209784"/>
              <a:ext cx="1855061" cy="369332"/>
            </a:xfrm>
            <a:prstGeom prst="rect">
              <a:avLst/>
            </a:prstGeom>
            <a:noFill/>
          </p:spPr>
          <p:txBody>
            <a:bodyPr wrap="square" rtlCol="0">
              <a:spAutoFit/>
            </a:bodyPr>
            <a:lstStyle/>
            <a:p>
              <a:pPr algn="ctr" defTabSz="914377"/>
              <a:endParaRPr lang="en-US" dirty="0">
                <a:solidFill>
                  <a:srgbClr val="000000"/>
                </a:solidFill>
                <a:latin typeface="Arial"/>
                <a:ea typeface="ＭＳ Ｐゴシック"/>
                <a:cs typeface="Arial"/>
              </a:endParaRPr>
            </a:p>
          </p:txBody>
        </p:sp>
      </p:grpSp>
      <p:grpSp>
        <p:nvGrpSpPr>
          <p:cNvPr id="13" name="Group 12">
            <a:extLst>
              <a:ext uri="{FF2B5EF4-FFF2-40B4-BE49-F238E27FC236}">
                <a16:creationId xmlns:a16="http://schemas.microsoft.com/office/drawing/2014/main" id="{6E842DA6-4152-6244-A0EC-7D4396392D4B}"/>
              </a:ext>
            </a:extLst>
          </p:cNvPr>
          <p:cNvGrpSpPr/>
          <p:nvPr/>
        </p:nvGrpSpPr>
        <p:grpSpPr>
          <a:xfrm>
            <a:off x="8343873" y="1316642"/>
            <a:ext cx="2305367" cy="2689620"/>
            <a:chOff x="10161695" y="3235490"/>
            <a:chExt cx="2161988" cy="2268697"/>
          </a:xfrm>
        </p:grpSpPr>
        <p:sp>
          <p:nvSpPr>
            <p:cNvPr id="14" name="Text Placeholder 5">
              <a:extLst>
                <a:ext uri="{FF2B5EF4-FFF2-40B4-BE49-F238E27FC236}">
                  <a16:creationId xmlns:a16="http://schemas.microsoft.com/office/drawing/2014/main" id="{88F8467B-7AFA-4D4F-8D72-D0DFDB6E4F8F}"/>
                </a:ext>
              </a:extLst>
            </p:cNvPr>
            <p:cNvSpPr txBox="1">
              <a:spLocks/>
            </p:cNvSpPr>
            <p:nvPr/>
          </p:nvSpPr>
          <p:spPr>
            <a:xfrm>
              <a:off x="10161695" y="3235490"/>
              <a:ext cx="2161988" cy="303000"/>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914377"/>
              <a:endParaRPr lang="en-US" dirty="0">
                <a:solidFill>
                  <a:srgbClr val="000000"/>
                </a:solidFill>
                <a:latin typeface="Arial"/>
                <a:ea typeface="ＭＳ Ｐゴシック"/>
                <a:cs typeface="Arial"/>
              </a:endParaRPr>
            </a:p>
          </p:txBody>
        </p:sp>
        <p:pic>
          <p:nvPicPr>
            <p:cNvPr id="15" name="Picture 14">
              <a:extLst>
                <a:ext uri="{FF2B5EF4-FFF2-40B4-BE49-F238E27FC236}">
                  <a16:creationId xmlns:a16="http://schemas.microsoft.com/office/drawing/2014/main" id="{237D6AF7-9D1F-CC4D-80D4-5DC4ACB83B37}"/>
                </a:ext>
              </a:extLst>
            </p:cNvPr>
            <p:cNvPicPr>
              <a:picLocks noChangeAspect="1"/>
            </p:cNvPicPr>
            <p:nvPr/>
          </p:nvPicPr>
          <p:blipFill>
            <a:blip r:embed="rId3"/>
            <a:stretch>
              <a:fillRect/>
            </a:stretch>
          </p:blipFill>
          <p:spPr>
            <a:xfrm>
              <a:off x="10255592" y="3673662"/>
              <a:ext cx="1991908" cy="1527925"/>
            </a:xfrm>
            <a:prstGeom prst="rect">
              <a:avLst/>
            </a:prstGeom>
          </p:spPr>
        </p:pic>
        <p:sp>
          <p:nvSpPr>
            <p:cNvPr id="16" name="TextBox 15">
              <a:extLst>
                <a:ext uri="{FF2B5EF4-FFF2-40B4-BE49-F238E27FC236}">
                  <a16:creationId xmlns:a16="http://schemas.microsoft.com/office/drawing/2014/main" id="{4B88A8B2-811B-DC4D-BCAC-99BF36C36AC8}"/>
                </a:ext>
              </a:extLst>
            </p:cNvPr>
            <p:cNvSpPr txBox="1"/>
            <p:nvPr/>
          </p:nvSpPr>
          <p:spPr>
            <a:xfrm>
              <a:off x="10282284" y="5192655"/>
              <a:ext cx="1877095" cy="311532"/>
            </a:xfrm>
            <a:prstGeom prst="rect">
              <a:avLst/>
            </a:prstGeom>
            <a:noFill/>
          </p:spPr>
          <p:txBody>
            <a:bodyPr wrap="square" rtlCol="0">
              <a:spAutoFit/>
            </a:bodyPr>
            <a:lstStyle/>
            <a:p>
              <a:pPr algn="ctr" defTabSz="914377"/>
              <a:endParaRPr lang="en-US" dirty="0">
                <a:solidFill>
                  <a:srgbClr val="000000"/>
                </a:solidFill>
                <a:latin typeface="Arial"/>
                <a:ea typeface="ＭＳ Ｐゴシック"/>
                <a:cs typeface="Arial"/>
              </a:endParaRPr>
            </a:p>
          </p:txBody>
        </p:sp>
      </p:grpSp>
      <p:sp>
        <p:nvSpPr>
          <p:cNvPr id="20" name="Text Placeholder 5">
            <a:extLst>
              <a:ext uri="{FF2B5EF4-FFF2-40B4-BE49-F238E27FC236}">
                <a16:creationId xmlns:a16="http://schemas.microsoft.com/office/drawing/2014/main" id="{0A19A0D9-F623-884F-933D-8E02B65FC6ED}"/>
              </a:ext>
            </a:extLst>
          </p:cNvPr>
          <p:cNvSpPr txBox="1">
            <a:spLocks/>
          </p:cNvSpPr>
          <p:nvPr/>
        </p:nvSpPr>
        <p:spPr>
          <a:xfrm>
            <a:off x="5491219" y="2144852"/>
            <a:ext cx="2631419" cy="4147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914377"/>
            <a:endParaRPr lang="en-US" sz="1800" baseline="30000" dirty="0">
              <a:solidFill>
                <a:srgbClr val="000000"/>
              </a:solidFill>
              <a:latin typeface="Arial"/>
              <a:ea typeface="ＭＳ Ｐゴシック"/>
              <a:cs typeface="Arial"/>
            </a:endParaRPr>
          </a:p>
        </p:txBody>
      </p:sp>
      <p:pic>
        <p:nvPicPr>
          <p:cNvPr id="21" name="Picture 20">
            <a:extLst>
              <a:ext uri="{FF2B5EF4-FFF2-40B4-BE49-F238E27FC236}">
                <a16:creationId xmlns:a16="http://schemas.microsoft.com/office/drawing/2014/main" id="{1867F3F6-C1E9-1C41-9747-74E777DE4DCE}"/>
              </a:ext>
            </a:extLst>
          </p:cNvPr>
          <p:cNvPicPr>
            <a:picLocks noChangeAspect="1"/>
          </p:cNvPicPr>
          <p:nvPr/>
        </p:nvPicPr>
        <p:blipFill>
          <a:blip r:embed="rId4"/>
          <a:stretch>
            <a:fillRect/>
          </a:stretch>
        </p:blipFill>
        <p:spPr>
          <a:xfrm>
            <a:off x="3615666" y="1832778"/>
            <a:ext cx="1882788" cy="1934071"/>
          </a:xfrm>
          <a:prstGeom prst="rect">
            <a:avLst/>
          </a:prstGeom>
        </p:spPr>
      </p:pic>
      <p:pic>
        <p:nvPicPr>
          <p:cNvPr id="24" name="Main graphic">
            <a:extLst>
              <a:ext uri="{FF2B5EF4-FFF2-40B4-BE49-F238E27FC236}">
                <a16:creationId xmlns:a16="http://schemas.microsoft.com/office/drawing/2014/main" id="{A0B5E97E-C8A9-7840-8009-8FE15A6677CB}"/>
              </a:ext>
            </a:extLst>
          </p:cNvPr>
          <p:cNvPicPr/>
          <p:nvPr/>
        </p:nvPicPr>
        <p:blipFill rotWithShape="1">
          <a:blip r:embed="rId5"/>
          <a:srcRect t="70892" r="77007"/>
          <a:stretch/>
        </p:blipFill>
        <p:spPr>
          <a:xfrm>
            <a:off x="1250317" y="1832777"/>
            <a:ext cx="1782256" cy="1849779"/>
          </a:xfrm>
          <a:prstGeom prst="rect">
            <a:avLst/>
          </a:prstGeom>
          <a:ln>
            <a:noFill/>
          </a:ln>
        </p:spPr>
      </p:pic>
      <p:pic>
        <p:nvPicPr>
          <p:cNvPr id="25" name="Picture 24">
            <a:extLst>
              <a:ext uri="{FF2B5EF4-FFF2-40B4-BE49-F238E27FC236}">
                <a16:creationId xmlns:a16="http://schemas.microsoft.com/office/drawing/2014/main" id="{CB864F39-6F9E-A142-9BD4-04402FF46731}"/>
              </a:ext>
            </a:extLst>
          </p:cNvPr>
          <p:cNvPicPr>
            <a:picLocks noChangeAspect="1"/>
          </p:cNvPicPr>
          <p:nvPr/>
        </p:nvPicPr>
        <p:blipFill>
          <a:blip r:embed="rId6"/>
          <a:stretch>
            <a:fillRect/>
          </a:stretch>
        </p:blipFill>
        <p:spPr>
          <a:xfrm>
            <a:off x="5998183" y="1816039"/>
            <a:ext cx="1991908" cy="1938485"/>
          </a:xfrm>
          <a:prstGeom prst="rect">
            <a:avLst/>
          </a:prstGeom>
        </p:spPr>
      </p:pic>
      <p:sp>
        <p:nvSpPr>
          <p:cNvPr id="4" name="Rectangle: Rounded Corners 3">
            <a:extLst>
              <a:ext uri="{FF2B5EF4-FFF2-40B4-BE49-F238E27FC236}">
                <a16:creationId xmlns:a16="http://schemas.microsoft.com/office/drawing/2014/main" id="{7692633A-D6E3-66D6-A5EE-B9DD29F5EE53}"/>
              </a:ext>
            </a:extLst>
          </p:cNvPr>
          <p:cNvSpPr/>
          <p:nvPr/>
        </p:nvSpPr>
        <p:spPr>
          <a:xfrm>
            <a:off x="3219904" y="1160070"/>
            <a:ext cx="2553873" cy="3509350"/>
          </a:xfrm>
          <a:prstGeom prst="roundRect">
            <a:avLst>
              <a:gd name="adj" fmla="val 4602"/>
            </a:avLst>
          </a:prstGeom>
          <a:noFill/>
          <a:ln w="28575">
            <a:solidFill>
              <a:srgbClr val="A5002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BC53D97-E7D7-1467-1CB8-FA3B039AE589}"/>
              </a:ext>
            </a:extLst>
          </p:cNvPr>
          <p:cNvSpPr/>
          <p:nvPr/>
        </p:nvSpPr>
        <p:spPr>
          <a:xfrm>
            <a:off x="3309543" y="4900864"/>
            <a:ext cx="2374595" cy="735496"/>
          </a:xfrm>
          <a:prstGeom prst="roundRect">
            <a:avLst/>
          </a:prstGeom>
          <a:solidFill>
            <a:srgbClr val="A50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FDA approved as IV therapy for R/R FL</a:t>
            </a:r>
          </a:p>
        </p:txBody>
      </p:sp>
      <p:cxnSp>
        <p:nvCxnSpPr>
          <p:cNvPr id="28" name="Straight Arrow Connector 27">
            <a:extLst>
              <a:ext uri="{FF2B5EF4-FFF2-40B4-BE49-F238E27FC236}">
                <a16:creationId xmlns:a16="http://schemas.microsoft.com/office/drawing/2014/main" id="{580B4922-D059-E5CA-4308-094677781B88}"/>
              </a:ext>
            </a:extLst>
          </p:cNvPr>
          <p:cNvCxnSpPr>
            <a:cxnSpLocks/>
            <a:stCxn id="4" idx="2"/>
            <a:endCxn id="23" idx="0"/>
          </p:cNvCxnSpPr>
          <p:nvPr/>
        </p:nvCxnSpPr>
        <p:spPr>
          <a:xfrm>
            <a:off x="4496841" y="4669420"/>
            <a:ext cx="0" cy="231444"/>
          </a:xfrm>
          <a:prstGeom prst="straightConnector1">
            <a:avLst/>
          </a:prstGeom>
          <a:ln>
            <a:solidFill>
              <a:srgbClr val="A50021"/>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1011841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C737-A169-B74F-FA61-CACE07051C07}"/>
              </a:ext>
            </a:extLst>
          </p:cNvPr>
          <p:cNvSpPr>
            <a:spLocks noGrp="1"/>
          </p:cNvSpPr>
          <p:nvPr>
            <p:ph type="title"/>
          </p:nvPr>
        </p:nvSpPr>
        <p:spPr>
          <a:xfrm>
            <a:off x="265970" y="174882"/>
            <a:ext cx="11682153" cy="1143000"/>
          </a:xfrm>
        </p:spPr>
        <p:txBody>
          <a:bodyPr/>
          <a:lstStyle/>
          <a:p>
            <a:r>
              <a:rPr lang="en-US" dirty="0"/>
              <a:t>Mosunetuzumab IV in R/R Follicular Lymphoma</a:t>
            </a:r>
            <a:r>
              <a:rPr lang="en-US" sz="2400" b="0" baseline="65000" dirty="0">
                <a:solidFill>
                  <a:schemeClr val="bg1">
                    <a:lumMod val="50000"/>
                  </a:schemeClr>
                </a:solidFill>
              </a:rPr>
              <a:t>[1],[2]</a:t>
            </a:r>
          </a:p>
        </p:txBody>
      </p:sp>
      <p:sp>
        <p:nvSpPr>
          <p:cNvPr id="4" name="Text Placeholder 3">
            <a:extLst>
              <a:ext uri="{FF2B5EF4-FFF2-40B4-BE49-F238E27FC236}">
                <a16:creationId xmlns:a16="http://schemas.microsoft.com/office/drawing/2014/main" id="{7329F352-982F-631F-0F1D-DA4F2DDF1E7A}"/>
              </a:ext>
            </a:extLst>
          </p:cNvPr>
          <p:cNvSpPr>
            <a:spLocks noGrp="1"/>
          </p:cNvSpPr>
          <p:nvPr>
            <p:ph type="body" sz="quarter" idx="10"/>
          </p:nvPr>
        </p:nvSpPr>
        <p:spPr>
          <a:xfrm>
            <a:off x="4632923" y="6228271"/>
            <a:ext cx="7315200" cy="573663"/>
          </a:xfrm>
        </p:spPr>
        <p:txBody>
          <a:bodyPr/>
          <a:lstStyle/>
          <a:p>
            <a:r>
              <a:rPr lang="en-US" dirty="0"/>
              <a:t>[1]. </a:t>
            </a:r>
            <a:r>
              <a:rPr lang="en-US" dirty="0" err="1"/>
              <a:t>Budde</a:t>
            </a:r>
            <a:r>
              <a:rPr lang="en-US" dirty="0"/>
              <a:t> LE, et al. </a:t>
            </a:r>
            <a:r>
              <a:rPr lang="en-US" i="1" dirty="0"/>
              <a:t>Lancet Oncol. </a:t>
            </a:r>
            <a:r>
              <a:rPr lang="en-US" dirty="0"/>
              <a:t>2022;23(8):1055-1065.</a:t>
            </a:r>
            <a:br>
              <a:rPr lang="en-US" dirty="0"/>
            </a:br>
            <a:r>
              <a:rPr lang="en-US" dirty="0"/>
              <a:t>[2]. Bartlett NL, et al. </a:t>
            </a:r>
            <a:r>
              <a:rPr lang="en-US" i="1" dirty="0"/>
              <a:t>Blood. </a:t>
            </a:r>
            <a:r>
              <a:rPr lang="en-US" dirty="0"/>
              <a:t>2022;140 (suppl 1):1467-1470. </a:t>
            </a:r>
          </a:p>
        </p:txBody>
      </p:sp>
      <p:sp>
        <p:nvSpPr>
          <p:cNvPr id="5" name="Text Placeholder 4">
            <a:extLst>
              <a:ext uri="{FF2B5EF4-FFF2-40B4-BE49-F238E27FC236}">
                <a16:creationId xmlns:a16="http://schemas.microsoft.com/office/drawing/2014/main" id="{43D0F3AF-06CF-EAFC-9C70-CE7ECA8EC147}"/>
              </a:ext>
            </a:extLst>
          </p:cNvPr>
          <p:cNvSpPr>
            <a:spLocks noGrp="1"/>
          </p:cNvSpPr>
          <p:nvPr>
            <p:ph type="body" sz="quarter" idx="11"/>
          </p:nvPr>
        </p:nvSpPr>
        <p:spPr>
          <a:xfrm>
            <a:off x="266008" y="5770049"/>
            <a:ext cx="11682077" cy="346075"/>
          </a:xfrm>
        </p:spPr>
        <p:txBody>
          <a:bodyPr/>
          <a:lstStyle/>
          <a:p>
            <a:r>
              <a:rPr lang="en-US" dirty="0"/>
              <a:t>CRR, complete response rate; </a:t>
            </a:r>
            <a:r>
              <a:rPr lang="en-US" dirty="0" err="1"/>
              <a:t>DoR</a:t>
            </a:r>
            <a:r>
              <a:rPr lang="en-US" dirty="0"/>
              <a:t>, duration of response; FL, follicular lymphoma; IV, intravenous; kg, kilogram; ORR, overall response rate; PFS, progression-free survival; PS, performance status; R/R, relapsed/refractory.</a:t>
            </a:r>
          </a:p>
        </p:txBody>
      </p:sp>
      <p:grpSp>
        <p:nvGrpSpPr>
          <p:cNvPr id="26" name="Group 25">
            <a:extLst>
              <a:ext uri="{FF2B5EF4-FFF2-40B4-BE49-F238E27FC236}">
                <a16:creationId xmlns:a16="http://schemas.microsoft.com/office/drawing/2014/main" id="{4413DD14-79B2-B5F5-2F27-5F9E86D64590}"/>
              </a:ext>
            </a:extLst>
          </p:cNvPr>
          <p:cNvGrpSpPr/>
          <p:nvPr/>
        </p:nvGrpSpPr>
        <p:grpSpPr>
          <a:xfrm>
            <a:off x="345482" y="1413344"/>
            <a:ext cx="3017520" cy="365760"/>
            <a:chOff x="266008" y="1413344"/>
            <a:chExt cx="3017520" cy="365760"/>
          </a:xfrm>
        </p:grpSpPr>
        <p:sp>
          <p:nvSpPr>
            <p:cNvPr id="27" name="Rectangle: Top Corners Rounded 26">
              <a:extLst>
                <a:ext uri="{FF2B5EF4-FFF2-40B4-BE49-F238E27FC236}">
                  <a16:creationId xmlns:a16="http://schemas.microsoft.com/office/drawing/2014/main" id="{B2E8E640-6334-4C7F-2092-7D9F3C5680BE}"/>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28" name="Straight Connector 27">
              <a:extLst>
                <a:ext uri="{FF2B5EF4-FFF2-40B4-BE49-F238E27FC236}">
                  <a16:creationId xmlns:a16="http://schemas.microsoft.com/office/drawing/2014/main" id="{B708167B-E87E-C4F8-4197-284AEAFD38E7}"/>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30" name="Picture 29">
            <a:extLst>
              <a:ext uri="{FF2B5EF4-FFF2-40B4-BE49-F238E27FC236}">
                <a16:creationId xmlns:a16="http://schemas.microsoft.com/office/drawing/2014/main" id="{DE2AB94D-A7B4-FAC3-5141-592999152F8E}"/>
              </a:ext>
            </a:extLst>
          </p:cNvPr>
          <p:cNvPicPr>
            <a:picLocks noChangeAspect="1"/>
          </p:cNvPicPr>
          <p:nvPr/>
        </p:nvPicPr>
        <p:blipFill>
          <a:blip r:embed="rId3"/>
          <a:srcRect/>
          <a:stretch/>
        </p:blipFill>
        <p:spPr>
          <a:xfrm>
            <a:off x="47232" y="2028441"/>
            <a:ext cx="12097537" cy="2801118"/>
          </a:xfrm>
          <a:prstGeom prst="rect">
            <a:avLst/>
          </a:prstGeom>
        </p:spPr>
      </p:pic>
    </p:spTree>
    <p:extLst>
      <p:ext uri="{BB962C8B-B14F-4D97-AF65-F5344CB8AC3E}">
        <p14:creationId xmlns:p14="http://schemas.microsoft.com/office/powerpoint/2010/main" val="55271536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C737-A169-B74F-FA61-CACE07051C07}"/>
              </a:ext>
            </a:extLst>
          </p:cNvPr>
          <p:cNvSpPr>
            <a:spLocks noGrp="1"/>
          </p:cNvSpPr>
          <p:nvPr>
            <p:ph type="title"/>
          </p:nvPr>
        </p:nvSpPr>
        <p:spPr>
          <a:xfrm>
            <a:off x="266700" y="174625"/>
            <a:ext cx="11680825" cy="1143000"/>
          </a:xfrm>
        </p:spPr>
        <p:txBody>
          <a:bodyPr/>
          <a:lstStyle/>
          <a:p>
            <a:r>
              <a:rPr lang="en-US" dirty="0"/>
              <a:t>Mosunetuzumab IV in R/R Follicular Lymphoma</a:t>
            </a:r>
            <a:r>
              <a:rPr lang="en-US" sz="2400" b="0" baseline="65000" dirty="0">
                <a:solidFill>
                  <a:schemeClr val="bg1">
                    <a:lumMod val="50000"/>
                  </a:schemeClr>
                </a:solidFill>
              </a:rPr>
              <a:t>[1],[2]</a:t>
            </a:r>
          </a:p>
        </p:txBody>
      </p:sp>
      <p:sp>
        <p:nvSpPr>
          <p:cNvPr id="4" name="Text Placeholder 3">
            <a:extLst>
              <a:ext uri="{FF2B5EF4-FFF2-40B4-BE49-F238E27FC236}">
                <a16:creationId xmlns:a16="http://schemas.microsoft.com/office/drawing/2014/main" id="{7329F352-982F-631F-0F1D-DA4F2DDF1E7A}"/>
              </a:ext>
            </a:extLst>
          </p:cNvPr>
          <p:cNvSpPr>
            <a:spLocks noGrp="1"/>
          </p:cNvSpPr>
          <p:nvPr>
            <p:ph type="body" sz="quarter" idx="10"/>
          </p:nvPr>
        </p:nvSpPr>
        <p:spPr>
          <a:xfrm>
            <a:off x="4632923" y="6228271"/>
            <a:ext cx="7315200" cy="573663"/>
          </a:xfrm>
        </p:spPr>
        <p:txBody>
          <a:bodyPr/>
          <a:lstStyle/>
          <a:p>
            <a:r>
              <a:rPr lang="en-US" dirty="0"/>
              <a:t>[1]. </a:t>
            </a:r>
            <a:r>
              <a:rPr lang="en-US" dirty="0" err="1"/>
              <a:t>Budde</a:t>
            </a:r>
            <a:r>
              <a:rPr lang="en-US" dirty="0"/>
              <a:t> LE, et al.</a:t>
            </a:r>
            <a:r>
              <a:rPr lang="en-US" i="1" dirty="0"/>
              <a:t> Lancet Oncol. </a:t>
            </a:r>
            <a:r>
              <a:rPr lang="en-US" dirty="0"/>
              <a:t>2022;23(8):1055-1065.</a:t>
            </a:r>
            <a:br>
              <a:rPr lang="en-US" dirty="0"/>
            </a:br>
            <a:r>
              <a:rPr lang="en-US" dirty="0"/>
              <a:t>[2]. Bartlett NL, et al. </a:t>
            </a:r>
            <a:r>
              <a:rPr lang="en-US" i="1" dirty="0"/>
              <a:t>Blood.</a:t>
            </a:r>
            <a:r>
              <a:rPr lang="en-US" dirty="0"/>
              <a:t> 2022;140 (suppl 1):1467-1470. </a:t>
            </a:r>
          </a:p>
        </p:txBody>
      </p:sp>
      <p:sp>
        <p:nvSpPr>
          <p:cNvPr id="5" name="Text Placeholder 4">
            <a:extLst>
              <a:ext uri="{FF2B5EF4-FFF2-40B4-BE49-F238E27FC236}">
                <a16:creationId xmlns:a16="http://schemas.microsoft.com/office/drawing/2014/main" id="{43D0F3AF-06CF-EAFC-9C70-CE7ECA8EC147}"/>
              </a:ext>
            </a:extLst>
          </p:cNvPr>
          <p:cNvSpPr>
            <a:spLocks noGrp="1"/>
          </p:cNvSpPr>
          <p:nvPr>
            <p:ph type="body" sz="quarter" idx="11"/>
          </p:nvPr>
        </p:nvSpPr>
        <p:spPr>
          <a:xfrm>
            <a:off x="266008" y="5542463"/>
            <a:ext cx="11682077" cy="573662"/>
          </a:xfrm>
        </p:spPr>
        <p:txBody>
          <a:bodyPr/>
          <a:lstStyle/>
          <a:p>
            <a:r>
              <a:rPr lang="en-US" dirty="0"/>
              <a:t>CRR, complete response rate; CRS, cytokine release syndrome; DoR, duration of response; </a:t>
            </a:r>
            <a:r>
              <a:rPr lang="en-US" dirty="0" err="1"/>
              <a:t>mos</a:t>
            </a:r>
            <a:r>
              <a:rPr lang="en-US" dirty="0"/>
              <a:t>, months; ORR, overall response rate; PFS, progression-free survival;</a:t>
            </a:r>
            <a:br>
              <a:rPr lang="en-US" dirty="0"/>
            </a:br>
            <a:r>
              <a:rPr lang="en-US" dirty="0"/>
              <a:t>R/R, relapsed/refractory.</a:t>
            </a:r>
          </a:p>
        </p:txBody>
      </p:sp>
      <p:graphicFrame>
        <p:nvGraphicFramePr>
          <p:cNvPr id="18" name="Table 16">
            <a:extLst>
              <a:ext uri="{FF2B5EF4-FFF2-40B4-BE49-F238E27FC236}">
                <a16:creationId xmlns:a16="http://schemas.microsoft.com/office/drawing/2014/main" id="{5BE31107-622D-3D6B-108D-C9EF60DA0917}"/>
              </a:ext>
            </a:extLst>
          </p:cNvPr>
          <p:cNvGraphicFramePr>
            <a:graphicFrameLocks noGrp="1"/>
          </p:cNvGraphicFramePr>
          <p:nvPr>
            <p:extLst>
              <p:ext uri="{D42A27DB-BD31-4B8C-83A1-F6EECF244321}">
                <p14:modId xmlns:p14="http://schemas.microsoft.com/office/powerpoint/2010/main" val="1531409894"/>
              </p:ext>
            </p:extLst>
          </p:nvPr>
        </p:nvGraphicFramePr>
        <p:xfrm>
          <a:off x="266700" y="2240280"/>
          <a:ext cx="3785152" cy="1981200"/>
        </p:xfrm>
        <a:graphic>
          <a:graphicData uri="http://schemas.openxmlformats.org/drawingml/2006/table">
            <a:tbl>
              <a:tblPr firstRow="1" bandRow="1">
                <a:tableStyleId>{9D7B26C5-4107-4FEC-AEDC-1716B250A1EF}</a:tableStyleId>
              </a:tblPr>
              <a:tblGrid>
                <a:gridCol w="2125316">
                  <a:extLst>
                    <a:ext uri="{9D8B030D-6E8A-4147-A177-3AD203B41FA5}">
                      <a16:colId xmlns:a16="http://schemas.microsoft.com/office/drawing/2014/main" val="574236262"/>
                    </a:ext>
                  </a:extLst>
                </a:gridCol>
                <a:gridCol w="1659836">
                  <a:extLst>
                    <a:ext uri="{9D8B030D-6E8A-4147-A177-3AD203B41FA5}">
                      <a16:colId xmlns:a16="http://schemas.microsoft.com/office/drawing/2014/main" val="352733545"/>
                    </a:ext>
                  </a:extLst>
                </a:gridCol>
              </a:tblGrid>
              <a:tr h="185286">
                <a:tc gridSpan="2">
                  <a:txBody>
                    <a:bodyPr/>
                    <a:lstStyle/>
                    <a:p>
                      <a:pPr algn="l"/>
                      <a:r>
                        <a:rPr lang="en-US" sz="2000" dirty="0">
                          <a:solidFill>
                            <a:schemeClr val="bg1"/>
                          </a:solidFill>
                        </a:rPr>
                        <a:t>Efficacy</a:t>
                      </a:r>
                      <a:r>
                        <a:rPr lang="en-US" sz="2000" b="0" baseline="30000" dirty="0">
                          <a:solidFill>
                            <a:schemeClr val="bg1"/>
                          </a:solidFill>
                        </a:rPr>
                        <a:t>[2]</a:t>
                      </a:r>
                      <a:r>
                        <a:rPr lang="en-US" sz="2000" b="0" dirty="0">
                          <a:solidFill>
                            <a:schemeClr val="bg1"/>
                          </a:solidFill>
                        </a:rPr>
                        <a:t> (n = 90)</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185286">
                <a:tc>
                  <a:txBody>
                    <a:bodyPr/>
                    <a:lstStyle/>
                    <a:p>
                      <a:pPr algn="l"/>
                      <a:r>
                        <a:rPr lang="en-US" sz="2000" dirty="0"/>
                        <a:t>CRR</a:t>
                      </a:r>
                    </a:p>
                  </a:txBody>
                  <a:tcPr anchor="ctr">
                    <a:lnL w="6350" cap="flat" cmpd="sng" algn="ctr">
                      <a:solidFill>
                        <a:srgbClr val="A50021"/>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60%</a:t>
                      </a:r>
                    </a:p>
                  </a:txBody>
                  <a:tcPr anchor="ctr">
                    <a:lnR w="6350" cap="flat" cmpd="sng" algn="ctr">
                      <a:solidFill>
                        <a:srgbClr val="A50021"/>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185286">
                <a:tc>
                  <a:txBody>
                    <a:bodyPr/>
                    <a:lstStyle/>
                    <a:p>
                      <a:pPr algn="l"/>
                      <a:r>
                        <a:rPr lang="en-US" sz="2000" dirty="0"/>
                        <a:t>ORR</a:t>
                      </a:r>
                    </a:p>
                  </a:txBody>
                  <a:tcPr anchor="ct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77.8%</a:t>
                      </a:r>
                    </a:p>
                  </a:txBody>
                  <a:tcPr anchor="ct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r h="185286">
                <a:tc>
                  <a:txBody>
                    <a:bodyPr/>
                    <a:lstStyle/>
                    <a:p>
                      <a:pPr algn="l"/>
                      <a:r>
                        <a:rPr lang="en-US" sz="2000" dirty="0"/>
                        <a:t>DoR at 24 </a:t>
                      </a:r>
                      <a:r>
                        <a:rPr lang="en-US" sz="2000" dirty="0" err="1"/>
                        <a:t>mos</a:t>
                      </a:r>
                      <a:endParaRPr lang="en-US" sz="2000" dirty="0"/>
                    </a:p>
                  </a:txBody>
                  <a:tcPr anchor="ct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60.8%</a:t>
                      </a:r>
                    </a:p>
                  </a:txBody>
                  <a:tcPr anchor="ct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5729729"/>
                  </a:ext>
                </a:extLst>
              </a:tr>
              <a:tr h="185286">
                <a:tc>
                  <a:txBody>
                    <a:bodyPr/>
                    <a:lstStyle/>
                    <a:p>
                      <a:pPr algn="l"/>
                      <a:r>
                        <a:rPr lang="en-US" sz="2000" dirty="0"/>
                        <a:t>PFS at 24 </a:t>
                      </a:r>
                      <a:r>
                        <a:rPr lang="en-US" sz="2000" dirty="0" err="1"/>
                        <a:t>mos</a:t>
                      </a:r>
                      <a:endParaRPr lang="en-US" sz="2000" dirty="0"/>
                    </a:p>
                  </a:txBody>
                  <a:tcPr anchor="ct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tc>
                  <a:txBody>
                    <a:bodyPr/>
                    <a:lstStyle/>
                    <a:p>
                      <a:pPr algn="l"/>
                      <a:r>
                        <a:rPr lang="en-US" sz="2000" dirty="0"/>
                        <a:t>51.4%</a:t>
                      </a:r>
                    </a:p>
                  </a:txBody>
                  <a:tcPr anchor="ct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1753742"/>
                  </a:ext>
                </a:extLst>
              </a:tr>
            </a:tbl>
          </a:graphicData>
        </a:graphic>
      </p:graphicFrame>
      <p:grpSp>
        <p:nvGrpSpPr>
          <p:cNvPr id="19" name="Group 18">
            <a:extLst>
              <a:ext uri="{FF2B5EF4-FFF2-40B4-BE49-F238E27FC236}">
                <a16:creationId xmlns:a16="http://schemas.microsoft.com/office/drawing/2014/main" id="{B8EE3461-7FEB-7FD0-8513-5631EAE700B9}"/>
              </a:ext>
            </a:extLst>
          </p:cNvPr>
          <p:cNvGrpSpPr/>
          <p:nvPr/>
        </p:nvGrpSpPr>
        <p:grpSpPr>
          <a:xfrm>
            <a:off x="4130422" y="1978331"/>
            <a:ext cx="3365224" cy="1630454"/>
            <a:chOff x="4028435" y="1298149"/>
            <a:chExt cx="4004187" cy="2194560"/>
          </a:xfrm>
          <a:gradFill>
            <a:gsLst>
              <a:gs pos="0">
                <a:schemeClr val="bg1"/>
              </a:gs>
              <a:gs pos="100000">
                <a:schemeClr val="accent2">
                  <a:lumMod val="20000"/>
                  <a:lumOff val="80000"/>
                </a:schemeClr>
              </a:gs>
            </a:gsLst>
            <a:lin ang="5400000" scaled="1"/>
          </a:gradFill>
        </p:grpSpPr>
        <p:sp>
          <p:nvSpPr>
            <p:cNvPr id="20" name="Freeform: Shape 19">
              <a:extLst>
                <a:ext uri="{FF2B5EF4-FFF2-40B4-BE49-F238E27FC236}">
                  <a16:creationId xmlns:a16="http://schemas.microsoft.com/office/drawing/2014/main" id="{2A08CD65-E31F-37AE-CD28-119236EFF250}"/>
                </a:ext>
              </a:extLst>
            </p:cNvPr>
            <p:cNvSpPr/>
            <p:nvPr/>
          </p:nvSpPr>
          <p:spPr>
            <a:xfrm>
              <a:off x="4028435" y="1298149"/>
              <a:ext cx="4004187" cy="2194560"/>
            </a:xfrm>
            <a:custGeom>
              <a:avLst/>
              <a:gdLst>
                <a:gd name="connsiteX0" fmla="*/ 634181 w 4004187"/>
                <a:gd name="connsiteY0" fmla="*/ 794938 h 2194560"/>
                <a:gd name="connsiteX1" fmla="*/ 580734 w 4004187"/>
                <a:gd name="connsiteY1" fmla="*/ 1043833 h 2194560"/>
                <a:gd name="connsiteX2" fmla="*/ 331839 w 4004187"/>
                <a:gd name="connsiteY2" fmla="*/ 1097280 h 2194560"/>
                <a:gd name="connsiteX3" fmla="*/ 580734 w 4004187"/>
                <a:gd name="connsiteY3" fmla="*/ 1150727 h 2194560"/>
                <a:gd name="connsiteX4" fmla="*/ 634181 w 4004187"/>
                <a:gd name="connsiteY4" fmla="*/ 1399622 h 2194560"/>
                <a:gd name="connsiteX5" fmla="*/ 687628 w 4004187"/>
                <a:gd name="connsiteY5" fmla="*/ 1150727 h 2194560"/>
                <a:gd name="connsiteX6" fmla="*/ 936523 w 4004187"/>
                <a:gd name="connsiteY6" fmla="*/ 1097280 h 2194560"/>
                <a:gd name="connsiteX7" fmla="*/ 687628 w 4004187"/>
                <a:gd name="connsiteY7" fmla="*/ 1043833 h 2194560"/>
                <a:gd name="connsiteX8" fmla="*/ 483286 w 4004187"/>
                <a:gd name="connsiteY8" fmla="*/ 0 h 2194560"/>
                <a:gd name="connsiteX9" fmla="*/ 3867488 w 4004187"/>
                <a:gd name="connsiteY9" fmla="*/ 0 h 2194560"/>
                <a:gd name="connsiteX10" fmla="*/ 4004187 w 4004187"/>
                <a:gd name="connsiteY10" fmla="*/ 136699 h 2194560"/>
                <a:gd name="connsiteX11" fmla="*/ 4004187 w 4004187"/>
                <a:gd name="connsiteY11" fmla="*/ 2057861 h 2194560"/>
                <a:gd name="connsiteX12" fmla="*/ 3867488 w 4004187"/>
                <a:gd name="connsiteY12" fmla="*/ 2194560 h 2194560"/>
                <a:gd name="connsiteX13" fmla="*/ 483286 w 4004187"/>
                <a:gd name="connsiteY13" fmla="*/ 2194560 h 2194560"/>
                <a:gd name="connsiteX14" fmla="*/ 346587 w 4004187"/>
                <a:gd name="connsiteY14" fmla="*/ 2057861 h 2194560"/>
                <a:gd name="connsiteX15" fmla="*/ 346587 w 4004187"/>
                <a:gd name="connsiteY15" fmla="*/ 1318747 h 2194560"/>
                <a:gd name="connsiteX16" fmla="*/ 342900 w 4004187"/>
                <a:gd name="connsiteY16" fmla="*/ 1321154 h 2194560"/>
                <a:gd name="connsiteX17" fmla="*/ 0 w 4004187"/>
                <a:gd name="connsiteY17" fmla="*/ 1097280 h 2194560"/>
                <a:gd name="connsiteX18" fmla="*/ 342900 w 4004187"/>
                <a:gd name="connsiteY18" fmla="*/ 873406 h 2194560"/>
                <a:gd name="connsiteX19" fmla="*/ 346587 w 4004187"/>
                <a:gd name="connsiteY19" fmla="*/ 875813 h 2194560"/>
                <a:gd name="connsiteX20" fmla="*/ 346587 w 4004187"/>
                <a:gd name="connsiteY20" fmla="*/ 136699 h 2194560"/>
                <a:gd name="connsiteX21" fmla="*/ 483286 w 4004187"/>
                <a:gd name="connsiteY2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4187" h="2194560">
                  <a:moveTo>
                    <a:pt x="634181" y="794938"/>
                  </a:moveTo>
                  <a:lnTo>
                    <a:pt x="580734" y="1043833"/>
                  </a:lnTo>
                  <a:lnTo>
                    <a:pt x="331839" y="1097280"/>
                  </a:lnTo>
                  <a:lnTo>
                    <a:pt x="580734" y="1150727"/>
                  </a:lnTo>
                  <a:lnTo>
                    <a:pt x="634181" y="1399622"/>
                  </a:lnTo>
                  <a:lnTo>
                    <a:pt x="687628" y="1150727"/>
                  </a:lnTo>
                  <a:lnTo>
                    <a:pt x="936523" y="1097280"/>
                  </a:lnTo>
                  <a:lnTo>
                    <a:pt x="687628" y="1043833"/>
                  </a:lnTo>
                  <a:close/>
                  <a:moveTo>
                    <a:pt x="483286" y="0"/>
                  </a:moveTo>
                  <a:lnTo>
                    <a:pt x="3867488" y="0"/>
                  </a:lnTo>
                  <a:cubicBezTo>
                    <a:pt x="3942985" y="0"/>
                    <a:pt x="4004187" y="61202"/>
                    <a:pt x="4004187" y="136699"/>
                  </a:cubicBezTo>
                  <a:lnTo>
                    <a:pt x="4004187" y="2057861"/>
                  </a:lnTo>
                  <a:cubicBezTo>
                    <a:pt x="4004187" y="2133358"/>
                    <a:pt x="3942985" y="2194560"/>
                    <a:pt x="3867488" y="2194560"/>
                  </a:cubicBezTo>
                  <a:lnTo>
                    <a:pt x="483286" y="2194560"/>
                  </a:lnTo>
                  <a:cubicBezTo>
                    <a:pt x="407789" y="2194560"/>
                    <a:pt x="346587" y="2133358"/>
                    <a:pt x="346587" y="2057861"/>
                  </a:cubicBezTo>
                  <a:lnTo>
                    <a:pt x="346587" y="1318747"/>
                  </a:lnTo>
                  <a:lnTo>
                    <a:pt x="342900" y="1321154"/>
                  </a:lnTo>
                  <a:lnTo>
                    <a:pt x="0" y="1097280"/>
                  </a:lnTo>
                  <a:lnTo>
                    <a:pt x="342900" y="873406"/>
                  </a:lnTo>
                  <a:lnTo>
                    <a:pt x="346587" y="875813"/>
                  </a:lnTo>
                  <a:lnTo>
                    <a:pt x="346587" y="136699"/>
                  </a:lnTo>
                  <a:cubicBezTo>
                    <a:pt x="346587" y="61202"/>
                    <a:pt x="407789" y="0"/>
                    <a:pt x="483286" y="0"/>
                  </a:cubicBezTo>
                  <a:close/>
                </a:path>
              </a:pathLst>
            </a:custGeom>
            <a:gradFill>
              <a:gsLst>
                <a:gs pos="0">
                  <a:srgbClr val="F4F4F0"/>
                </a:gs>
                <a:gs pos="100000">
                  <a:schemeClr val="accent2">
                    <a:lumMod val="20000"/>
                    <a:lumOff val="80000"/>
                  </a:schemeClr>
                </a:gs>
              </a:gsLst>
              <a:lin ang="2700000" scaled="0"/>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43000" tIns="91440" rIns="91440" rtlCol="0" anchor="t">
              <a:noAutofit/>
            </a:bodyPr>
            <a:lstStyle/>
            <a:p>
              <a:pPr>
                <a:spcBef>
                  <a:spcPts val="1200"/>
                </a:spcBef>
              </a:pPr>
              <a:r>
                <a:rPr lang="en-US" dirty="0">
                  <a:solidFill>
                    <a:srgbClr val="333333"/>
                  </a:solidFill>
                </a:rPr>
                <a:t>CRR significantly higher than historical control (copanlisib) of 14% (</a:t>
              </a:r>
              <a:r>
                <a:rPr lang="en-US" i="1" dirty="0">
                  <a:solidFill>
                    <a:srgbClr val="333333"/>
                  </a:solidFill>
                </a:rPr>
                <a:t>P</a:t>
              </a:r>
              <a:r>
                <a:rPr lang="en-US" dirty="0">
                  <a:solidFill>
                    <a:srgbClr val="333333"/>
                  </a:solidFill>
                </a:rPr>
                <a:t>&lt;0.0001)</a:t>
              </a:r>
              <a:r>
                <a:rPr lang="en-US" baseline="30000" dirty="0">
                  <a:solidFill>
                    <a:srgbClr val="333333"/>
                  </a:solidFill>
                </a:rPr>
                <a:t>[1]</a:t>
              </a:r>
            </a:p>
          </p:txBody>
        </p:sp>
        <p:cxnSp>
          <p:nvCxnSpPr>
            <p:cNvPr id="21" name="Straight Connector 20">
              <a:extLst>
                <a:ext uri="{FF2B5EF4-FFF2-40B4-BE49-F238E27FC236}">
                  <a16:creationId xmlns:a16="http://schemas.microsoft.com/office/drawing/2014/main" id="{59697022-9EF5-3249-FAF8-45ECD970AAEA}"/>
                </a:ext>
              </a:extLst>
            </p:cNvPr>
            <p:cNvCxnSpPr>
              <a:cxnSpLocks/>
            </p:cNvCxnSpPr>
            <p:nvPr/>
          </p:nvCxnSpPr>
          <p:spPr>
            <a:xfrm flipV="1">
              <a:off x="5161650" y="1481029"/>
              <a:ext cx="0" cy="1828800"/>
            </a:xfrm>
            <a:prstGeom prst="line">
              <a:avLst/>
            </a:prstGeom>
            <a:grpFill/>
            <a:ln w="12700" cap="rnd">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3" name="Table 16">
            <a:extLst>
              <a:ext uri="{FF2B5EF4-FFF2-40B4-BE49-F238E27FC236}">
                <a16:creationId xmlns:a16="http://schemas.microsoft.com/office/drawing/2014/main" id="{D4BEFA48-F884-A9A7-4A5D-BF65C9C9F82C}"/>
              </a:ext>
            </a:extLst>
          </p:cNvPr>
          <p:cNvGraphicFramePr>
            <a:graphicFrameLocks noGrp="1"/>
          </p:cNvGraphicFramePr>
          <p:nvPr>
            <p:extLst>
              <p:ext uri="{D42A27DB-BD31-4B8C-83A1-F6EECF244321}">
                <p14:modId xmlns:p14="http://schemas.microsoft.com/office/powerpoint/2010/main" val="44734850"/>
              </p:ext>
            </p:extLst>
          </p:nvPr>
        </p:nvGraphicFramePr>
        <p:xfrm>
          <a:off x="7615862" y="2240280"/>
          <a:ext cx="4450242" cy="1798320"/>
        </p:xfrm>
        <a:graphic>
          <a:graphicData uri="http://schemas.openxmlformats.org/drawingml/2006/table">
            <a:tbl>
              <a:tblPr firstRow="1" bandRow="1">
                <a:tableStyleId>{9D7B26C5-4107-4FEC-AEDC-1716B250A1EF}</a:tableStyleId>
              </a:tblPr>
              <a:tblGrid>
                <a:gridCol w="3019008">
                  <a:extLst>
                    <a:ext uri="{9D8B030D-6E8A-4147-A177-3AD203B41FA5}">
                      <a16:colId xmlns:a16="http://schemas.microsoft.com/office/drawing/2014/main" val="574236262"/>
                    </a:ext>
                  </a:extLst>
                </a:gridCol>
                <a:gridCol w="1431234">
                  <a:extLst>
                    <a:ext uri="{9D8B030D-6E8A-4147-A177-3AD203B41FA5}">
                      <a16:colId xmlns:a16="http://schemas.microsoft.com/office/drawing/2014/main" val="352733545"/>
                    </a:ext>
                  </a:extLst>
                </a:gridCol>
              </a:tblGrid>
              <a:tr h="0">
                <a:tc gridSpan="2">
                  <a:txBody>
                    <a:bodyPr/>
                    <a:lstStyle/>
                    <a:p>
                      <a:pPr algn="l"/>
                      <a:r>
                        <a:rPr lang="en-US" sz="2000" dirty="0">
                          <a:solidFill>
                            <a:schemeClr val="bg1"/>
                          </a:solidFill>
                        </a:rPr>
                        <a:t>Toxicity</a:t>
                      </a:r>
                      <a:r>
                        <a:rPr lang="en-US" sz="2000" b="0" baseline="30000" dirty="0">
                          <a:solidFill>
                            <a:schemeClr val="bg1"/>
                          </a:solidFill>
                        </a:rPr>
                        <a:t>[1]</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chemeClr val="tx1">
                        <a:lumMod val="60000"/>
                        <a:lumOff val="40000"/>
                      </a:schemeClr>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370840">
                <a:tc>
                  <a:txBody>
                    <a:bodyPr/>
                    <a:lstStyle/>
                    <a:p>
                      <a:pPr algn="l"/>
                      <a:r>
                        <a:rPr lang="en-US" sz="2000" dirty="0"/>
                        <a:t>CRS any grade</a:t>
                      </a:r>
                      <a:br>
                        <a:rPr lang="en-US" sz="2000" dirty="0"/>
                      </a:br>
                      <a:r>
                        <a:rPr lang="en-US" sz="2000" dirty="0"/>
                        <a:t>(grade 3-4)</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44% (2%)</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370840">
                <a:tc>
                  <a:txBody>
                    <a:bodyPr/>
                    <a:lstStyle/>
                    <a:p>
                      <a:pPr algn="l"/>
                      <a:r>
                        <a:rPr lang="en-US" sz="2000" dirty="0"/>
                        <a:t>Neuro events any grade</a:t>
                      </a:r>
                      <a:br>
                        <a:rPr lang="en-US" sz="2000" dirty="0"/>
                      </a:br>
                      <a:r>
                        <a:rPr lang="en-US" sz="2000" dirty="0"/>
                        <a:t>(grade 3-4)</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5.5% (0%)</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bl>
          </a:graphicData>
        </a:graphic>
      </p:graphicFrame>
      <p:grpSp>
        <p:nvGrpSpPr>
          <p:cNvPr id="17" name="Group 16">
            <a:extLst>
              <a:ext uri="{FF2B5EF4-FFF2-40B4-BE49-F238E27FC236}">
                <a16:creationId xmlns:a16="http://schemas.microsoft.com/office/drawing/2014/main" id="{E128EC69-BA30-2EB0-1854-0C1B529AC9BA}"/>
              </a:ext>
            </a:extLst>
          </p:cNvPr>
          <p:cNvGrpSpPr/>
          <p:nvPr/>
        </p:nvGrpSpPr>
        <p:grpSpPr>
          <a:xfrm>
            <a:off x="345482" y="1413344"/>
            <a:ext cx="3017520" cy="365760"/>
            <a:chOff x="345482" y="1413344"/>
            <a:chExt cx="3017520" cy="365760"/>
          </a:xfrm>
        </p:grpSpPr>
        <p:sp>
          <p:nvSpPr>
            <p:cNvPr id="22" name="Rectangle: Top Corners Rounded 21">
              <a:extLst>
                <a:ext uri="{FF2B5EF4-FFF2-40B4-BE49-F238E27FC236}">
                  <a16:creationId xmlns:a16="http://schemas.microsoft.com/office/drawing/2014/main" id="{920CD2E2-6614-457A-8771-4A85F7F87249}"/>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23" name="Straight Connector 22">
              <a:extLst>
                <a:ext uri="{FF2B5EF4-FFF2-40B4-BE49-F238E27FC236}">
                  <a16:creationId xmlns:a16="http://schemas.microsoft.com/office/drawing/2014/main" id="{9442E387-6E2E-D180-D7C8-2D567B749E84}"/>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8971027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2877-3599-4346-A297-5B2607CCD68A}"/>
              </a:ext>
            </a:extLst>
          </p:cNvPr>
          <p:cNvSpPr>
            <a:spLocks noGrp="1"/>
          </p:cNvSpPr>
          <p:nvPr>
            <p:ph type="title"/>
          </p:nvPr>
        </p:nvSpPr>
        <p:spPr>
          <a:xfrm>
            <a:off x="254925" y="174882"/>
            <a:ext cx="11682153" cy="1143000"/>
          </a:xfrm>
        </p:spPr>
        <p:txBody>
          <a:bodyPr>
            <a:normAutofit/>
          </a:bodyPr>
          <a:lstStyle/>
          <a:p>
            <a:r>
              <a:rPr lang="en-US" dirty="0"/>
              <a:t>Comparing Options: CAR T vs Bispecific</a:t>
            </a:r>
            <a:r>
              <a:rPr lang="en-US" sz="2400" b="0" baseline="65000" dirty="0">
                <a:solidFill>
                  <a:schemeClr val="bg1">
                    <a:lumMod val="50000"/>
                  </a:schemeClr>
                </a:solidFill>
              </a:rPr>
              <a:t>[1]-[3]</a:t>
            </a:r>
          </a:p>
        </p:txBody>
      </p:sp>
      <p:graphicFrame>
        <p:nvGraphicFramePr>
          <p:cNvPr id="5" name="Content Placeholder 4">
            <a:extLst>
              <a:ext uri="{FF2B5EF4-FFF2-40B4-BE49-F238E27FC236}">
                <a16:creationId xmlns:a16="http://schemas.microsoft.com/office/drawing/2014/main" id="{CCA76297-6516-4A77-9FBC-4C07F2BE1388}"/>
              </a:ext>
            </a:extLst>
          </p:cNvPr>
          <p:cNvGraphicFramePr>
            <a:graphicFrameLocks noGrp="1"/>
          </p:cNvGraphicFramePr>
          <p:nvPr>
            <p:ph sz="half" idx="4294967295"/>
            <p:extLst>
              <p:ext uri="{D42A27DB-BD31-4B8C-83A1-F6EECF244321}">
                <p14:modId xmlns:p14="http://schemas.microsoft.com/office/powerpoint/2010/main" val="874954949"/>
              </p:ext>
            </p:extLst>
          </p:nvPr>
        </p:nvGraphicFramePr>
        <p:xfrm>
          <a:off x="512970" y="1182741"/>
          <a:ext cx="11166061" cy="3901440"/>
        </p:xfrm>
        <a:graphic>
          <a:graphicData uri="http://schemas.openxmlformats.org/drawingml/2006/table">
            <a:tbl>
              <a:tblPr firstRow="1" bandRow="1">
                <a:tableStyleId>{9D7B26C5-4107-4FEC-AEDC-1716B250A1EF}</a:tableStyleId>
              </a:tblPr>
              <a:tblGrid>
                <a:gridCol w="3376545">
                  <a:extLst>
                    <a:ext uri="{9D8B030D-6E8A-4147-A177-3AD203B41FA5}">
                      <a16:colId xmlns:a16="http://schemas.microsoft.com/office/drawing/2014/main" val="20000"/>
                    </a:ext>
                  </a:extLst>
                </a:gridCol>
                <a:gridCol w="3953770">
                  <a:extLst>
                    <a:ext uri="{9D8B030D-6E8A-4147-A177-3AD203B41FA5}">
                      <a16:colId xmlns:a16="http://schemas.microsoft.com/office/drawing/2014/main" val="20001"/>
                    </a:ext>
                  </a:extLst>
                </a:gridCol>
                <a:gridCol w="3835746">
                  <a:extLst>
                    <a:ext uri="{9D8B030D-6E8A-4147-A177-3AD203B41FA5}">
                      <a16:colId xmlns:a16="http://schemas.microsoft.com/office/drawing/2014/main" val="20002"/>
                    </a:ext>
                  </a:extLst>
                </a:gridCol>
              </a:tblGrid>
              <a:tr h="142073">
                <a:tc>
                  <a:txBody>
                    <a:bodyPr/>
                    <a:lstStyle/>
                    <a:p>
                      <a:pPr algn="l"/>
                      <a:endParaRPr lang="en-US" sz="1800" dirty="0">
                        <a:solidFill>
                          <a:schemeClr val="bg1"/>
                        </a:solidFill>
                        <a:latin typeface="+mn-lt"/>
                        <a:cs typeface="Calibri" panose="020F0502020204030204" pitchFamily="34" charset="0"/>
                      </a:endParaRPr>
                    </a:p>
                  </a:txBody>
                  <a:tcPr anchor="ctr">
                    <a:lnL w="6350" cap="flat" cmpd="sng" algn="ctr">
                      <a:solidFill>
                        <a:srgbClr val="A50021"/>
                      </a:solidFill>
                      <a:prstDash val="solid"/>
                      <a:round/>
                      <a:headEnd type="none" w="med" len="med"/>
                      <a:tailEnd type="none" w="med" len="med"/>
                    </a:lnL>
                    <a:lnT w="28575" cap="flat" cmpd="sng" algn="ctr">
                      <a:solidFill>
                        <a:srgbClr val="A50021"/>
                      </a:solidFill>
                      <a:prstDash val="solid"/>
                      <a:round/>
                      <a:headEnd type="none" w="med" len="med"/>
                      <a:tailEnd type="none" w="med" len="med"/>
                    </a:lnT>
                    <a:lnB w="28575" cap="flat" cmpd="sng" algn="ctr">
                      <a:solidFill>
                        <a:srgbClr val="A50021"/>
                      </a:solidFill>
                      <a:prstDash val="solid"/>
                      <a:round/>
                      <a:headEnd type="none" w="med" len="med"/>
                      <a:tailEnd type="none" w="med" len="med"/>
                    </a:lnB>
                    <a:solidFill>
                      <a:srgbClr val="284F64"/>
                    </a:solidFill>
                  </a:tcPr>
                </a:tc>
                <a:tc>
                  <a:txBody>
                    <a:bodyPr/>
                    <a:lstStyle/>
                    <a:p>
                      <a:pPr algn="l"/>
                      <a:r>
                        <a:rPr lang="en-US" sz="1800" dirty="0">
                          <a:solidFill>
                            <a:schemeClr val="bg1"/>
                          </a:solidFill>
                          <a:latin typeface="+mn-lt"/>
                        </a:rPr>
                        <a:t>CAR T Cell</a:t>
                      </a:r>
                      <a:endParaRPr lang="en-US" sz="1800" dirty="0">
                        <a:solidFill>
                          <a:schemeClr val="bg1"/>
                        </a:solidFill>
                        <a:latin typeface="+mn-lt"/>
                        <a:cs typeface="Calibri" panose="020F0502020204030204" pitchFamily="34" charset="0"/>
                      </a:endParaRPr>
                    </a:p>
                  </a:txBody>
                  <a:tcPr anchor="ctr">
                    <a:lnT w="28575" cap="flat" cmpd="sng" algn="ctr">
                      <a:solidFill>
                        <a:srgbClr val="A50021"/>
                      </a:solidFill>
                      <a:prstDash val="solid"/>
                      <a:round/>
                      <a:headEnd type="none" w="med" len="med"/>
                      <a:tailEnd type="none" w="med" len="med"/>
                    </a:lnT>
                    <a:lnB w="28575" cap="flat" cmpd="sng" algn="ctr">
                      <a:solidFill>
                        <a:srgbClr val="A50021"/>
                      </a:solidFill>
                      <a:prstDash val="solid"/>
                      <a:round/>
                      <a:headEnd type="none" w="med" len="med"/>
                      <a:tailEnd type="none" w="med" len="med"/>
                    </a:lnB>
                    <a:solidFill>
                      <a:srgbClr val="284F64"/>
                    </a:solidFill>
                  </a:tcPr>
                </a:tc>
                <a:tc>
                  <a:txBody>
                    <a:bodyPr/>
                    <a:lstStyle/>
                    <a:p>
                      <a:pPr algn="l"/>
                      <a:r>
                        <a:rPr lang="en-US" sz="1800" dirty="0">
                          <a:solidFill>
                            <a:schemeClr val="bg1"/>
                          </a:solidFill>
                          <a:latin typeface="+mn-lt"/>
                        </a:rPr>
                        <a:t>Bispecific mAb</a:t>
                      </a:r>
                      <a:endParaRPr lang="en-US" sz="1800" dirty="0">
                        <a:solidFill>
                          <a:schemeClr val="bg1"/>
                        </a:solidFill>
                        <a:latin typeface="+mn-lt"/>
                        <a:cs typeface="Calibri" panose="020F0502020204030204" pitchFamily="34" charset="0"/>
                      </a:endParaRPr>
                    </a:p>
                  </a:txBody>
                  <a:tcPr anchor="ctr">
                    <a:lnR w="6350" cap="flat" cmpd="sng" algn="ctr">
                      <a:solidFill>
                        <a:srgbClr val="A50021"/>
                      </a:solidFill>
                      <a:prstDash val="solid"/>
                      <a:round/>
                      <a:headEnd type="none" w="med" len="med"/>
                      <a:tailEnd type="none" w="med" len="med"/>
                    </a:lnR>
                    <a:lnT w="28575" cap="flat" cmpd="sng" algn="ctr">
                      <a:solidFill>
                        <a:srgbClr val="A50021"/>
                      </a:solidFill>
                      <a:prstDash val="solid"/>
                      <a:round/>
                      <a:headEnd type="none" w="med" len="med"/>
                      <a:tailEnd type="none" w="med" len="med"/>
                    </a:lnT>
                    <a:lnB w="28575" cap="flat" cmpd="sng" algn="ctr">
                      <a:solidFill>
                        <a:srgbClr val="A50021"/>
                      </a:solidFill>
                      <a:prstDash val="solid"/>
                      <a:round/>
                      <a:headEnd type="none" w="med" len="med"/>
                      <a:tailEnd type="none" w="med" len="med"/>
                    </a:lnB>
                    <a:solidFill>
                      <a:srgbClr val="284F64"/>
                    </a:solidFill>
                  </a:tcPr>
                </a:tc>
                <a:extLst>
                  <a:ext uri="{0D108BD9-81ED-4DB2-BD59-A6C34878D82A}">
                    <a16:rowId xmlns:a16="http://schemas.microsoft.com/office/drawing/2014/main" val="10000"/>
                  </a:ext>
                </a:extLst>
              </a:tr>
              <a:tr h="491792">
                <a:tc>
                  <a:txBody>
                    <a:bodyPr/>
                    <a:lstStyle/>
                    <a:p>
                      <a:pPr algn="l"/>
                      <a:r>
                        <a:rPr lang="en-US" sz="1800" dirty="0">
                          <a:solidFill>
                            <a:schemeClr val="tx1"/>
                          </a:solidFill>
                          <a:latin typeface="+mn-lt"/>
                        </a:rPr>
                        <a:t>Convenience</a:t>
                      </a:r>
                      <a:endParaRPr lang="en-US" sz="1800" dirty="0">
                        <a:solidFill>
                          <a:schemeClr val="tx1"/>
                        </a:solidFill>
                        <a:latin typeface="+mn-lt"/>
                        <a:cs typeface="Calibri" panose="020F0502020204030204" pitchFamily="34" charset="0"/>
                      </a:endParaRPr>
                    </a:p>
                  </a:txBody>
                  <a:tcPr anchor="ctr">
                    <a:lnL w="6350" cap="flat" cmpd="sng" algn="ctr">
                      <a:solidFill>
                        <a:srgbClr val="A50021"/>
                      </a:solidFill>
                      <a:prstDash val="solid"/>
                      <a:round/>
                      <a:headEnd type="none" w="med" len="med"/>
                      <a:tailEnd type="none" w="med" len="med"/>
                    </a:lnL>
                    <a:lnT w="28575" cap="flat" cmpd="sng" algn="ctr">
                      <a:solidFill>
                        <a:srgbClr val="A500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b="1" dirty="0">
                          <a:solidFill>
                            <a:schemeClr val="tx1"/>
                          </a:solidFill>
                          <a:latin typeface="+mn-lt"/>
                        </a:rPr>
                        <a:t>- - - -</a:t>
                      </a:r>
                    </a:p>
                    <a:p>
                      <a:pPr algn="l"/>
                      <a:r>
                        <a:rPr lang="en-US" sz="1800" dirty="0">
                          <a:solidFill>
                            <a:schemeClr val="tx1"/>
                          </a:solidFill>
                          <a:latin typeface="+mn-lt"/>
                        </a:rPr>
                        <a:t>Specialized center, </a:t>
                      </a:r>
                    </a:p>
                    <a:p>
                      <a:pPr algn="l"/>
                      <a:r>
                        <a:rPr lang="en-US" sz="1800" dirty="0">
                          <a:solidFill>
                            <a:schemeClr val="tx1"/>
                          </a:solidFill>
                          <a:latin typeface="+mn-lt"/>
                        </a:rPr>
                        <a:t>Caregiver needed</a:t>
                      </a:r>
                    </a:p>
                    <a:p>
                      <a:pPr algn="l"/>
                      <a:r>
                        <a:rPr lang="en-US" sz="1800" b="1" baseline="0" dirty="0">
                          <a:solidFill>
                            <a:schemeClr val="tx1"/>
                          </a:solidFill>
                          <a:latin typeface="+mn-lt"/>
                        </a:rPr>
                        <a:t>Manufacturing (3-4 </a:t>
                      </a:r>
                      <a:r>
                        <a:rPr lang="en-US" sz="1800" b="1" baseline="0" dirty="0" err="1">
                          <a:solidFill>
                            <a:schemeClr val="tx1"/>
                          </a:solidFill>
                          <a:latin typeface="+mn-lt"/>
                        </a:rPr>
                        <a:t>wks</a:t>
                      </a:r>
                      <a:r>
                        <a:rPr lang="en-US" sz="1800" b="1" baseline="0" dirty="0">
                          <a:solidFill>
                            <a:schemeClr val="tx1"/>
                          </a:solidFill>
                          <a:latin typeface="+mn-lt"/>
                        </a:rPr>
                        <a:t>)</a:t>
                      </a:r>
                      <a:endParaRPr lang="en-US" sz="1800" b="1" baseline="0" dirty="0">
                        <a:solidFill>
                          <a:schemeClr val="tx1"/>
                        </a:solidFill>
                        <a:latin typeface="+mn-lt"/>
                        <a:cs typeface="Calibri" panose="020F0502020204030204" pitchFamily="34" charset="0"/>
                      </a:endParaRPr>
                    </a:p>
                  </a:txBody>
                  <a:tcPr anchor="ctr">
                    <a:lnT w="28575" cap="flat" cmpd="sng" algn="ctr">
                      <a:solidFill>
                        <a:srgbClr val="A500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1800" b="1" baseline="0" dirty="0">
                          <a:solidFill>
                            <a:schemeClr val="tx1"/>
                          </a:solidFill>
                          <a:latin typeface="+mn-lt"/>
                        </a:rPr>
                        <a:t>+ + +</a:t>
                      </a:r>
                    </a:p>
                    <a:p>
                      <a:pPr algn="l"/>
                      <a:r>
                        <a:rPr lang="en-US" sz="1800" b="1" baseline="0" dirty="0">
                          <a:solidFill>
                            <a:schemeClr val="tx1"/>
                          </a:solidFill>
                          <a:latin typeface="+mn-lt"/>
                        </a:rPr>
                        <a:t>Off the shelf, Community friendly (?)</a:t>
                      </a:r>
                      <a:endParaRPr lang="en-US" sz="1800" b="1" baseline="0" dirty="0">
                        <a:solidFill>
                          <a:schemeClr val="tx1"/>
                        </a:solidFill>
                        <a:latin typeface="+mn-lt"/>
                        <a:cs typeface="Calibri" panose="020F0502020204030204" pitchFamily="34" charset="0"/>
                      </a:endParaRPr>
                    </a:p>
                  </a:txBody>
                  <a:tcPr anchor="ctr">
                    <a:lnR w="6350" cap="flat" cmpd="sng" algn="ctr">
                      <a:solidFill>
                        <a:srgbClr val="A50021"/>
                      </a:solidFill>
                      <a:prstDash val="solid"/>
                      <a:round/>
                      <a:headEnd type="none" w="med" len="med"/>
                      <a:tailEnd type="none" w="med" len="med"/>
                    </a:lnR>
                    <a:lnT w="28575" cap="flat" cmpd="sng" algn="ctr">
                      <a:solidFill>
                        <a:srgbClr val="A500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3218">
                <a:tc>
                  <a:txBody>
                    <a:bodyPr/>
                    <a:lstStyle/>
                    <a:p>
                      <a:pPr algn="l"/>
                      <a:r>
                        <a:rPr lang="en-US" sz="1800" dirty="0">
                          <a:solidFill>
                            <a:schemeClr val="tx1"/>
                          </a:solidFill>
                          <a:latin typeface="+mn-lt"/>
                        </a:rPr>
                        <a:t>Length of treatment</a:t>
                      </a:r>
                      <a:endParaRPr lang="en-US" sz="1800" dirty="0">
                        <a:solidFill>
                          <a:schemeClr val="tx1"/>
                        </a:solidFill>
                        <a:latin typeface="+mn-lt"/>
                        <a:cs typeface="Calibri" panose="020F0502020204030204" pitchFamily="34" charset="0"/>
                      </a:endParaRPr>
                    </a:p>
                  </a:txBody>
                  <a:tcPr anchor="ct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1800" b="1" dirty="0">
                          <a:solidFill>
                            <a:schemeClr val="tx1"/>
                          </a:solidFill>
                          <a:latin typeface="+mn-lt"/>
                        </a:rPr>
                        <a:t>+ + + + + +</a:t>
                      </a:r>
                    </a:p>
                    <a:p>
                      <a:pPr algn="l"/>
                      <a:r>
                        <a:rPr lang="en-US" sz="1800" dirty="0">
                          <a:solidFill>
                            <a:schemeClr val="tx1"/>
                          </a:solidFill>
                          <a:latin typeface="+mn-lt"/>
                        </a:rPr>
                        <a:t>1-time administration</a:t>
                      </a:r>
                      <a:endParaRPr lang="en-US" sz="1800" dirty="0">
                        <a:solidFill>
                          <a:schemeClr val="tx1"/>
                        </a:solidFill>
                        <a:latin typeface="+mn-lt"/>
                        <a:cs typeface="Calibri" panose="020F0502020204030204" pitchFamily="34" charset="0"/>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b="1" dirty="0">
                          <a:solidFill>
                            <a:schemeClr val="tx1"/>
                          </a:solidFill>
                          <a:latin typeface="+mn-lt"/>
                        </a:rPr>
                        <a:t>- -</a:t>
                      </a:r>
                    </a:p>
                    <a:p>
                      <a:pPr algn="l"/>
                      <a:r>
                        <a:rPr lang="en-US" sz="1800" dirty="0">
                          <a:solidFill>
                            <a:schemeClr val="tx1"/>
                          </a:solidFill>
                          <a:latin typeface="+mn-lt"/>
                        </a:rPr>
                        <a:t>Ongoing, repetitive </a:t>
                      </a:r>
                      <a:endParaRPr lang="en-US" sz="1800" dirty="0">
                        <a:solidFill>
                          <a:schemeClr val="tx1"/>
                        </a:solidFill>
                        <a:latin typeface="+mn-lt"/>
                        <a:cs typeface="Calibri" panose="020F0502020204030204" pitchFamily="34" charset="0"/>
                      </a:endParaRPr>
                    </a:p>
                  </a:txBody>
                  <a:tcPr anchor="ct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51361">
                <a:tc>
                  <a:txBody>
                    <a:bodyPr/>
                    <a:lstStyle/>
                    <a:p>
                      <a:pPr algn="l"/>
                      <a:r>
                        <a:rPr lang="en-US" sz="1800" dirty="0">
                          <a:solidFill>
                            <a:schemeClr val="tx1"/>
                          </a:solidFill>
                          <a:latin typeface="+mn-lt"/>
                        </a:rPr>
                        <a:t>Toxicities</a:t>
                      </a:r>
                      <a:endParaRPr lang="en-US" sz="1800" dirty="0">
                        <a:solidFill>
                          <a:schemeClr val="tx1"/>
                        </a:solidFill>
                        <a:latin typeface="+mn-lt"/>
                        <a:cs typeface="Calibri" panose="020F0502020204030204" pitchFamily="34" charset="0"/>
                      </a:endParaRPr>
                    </a:p>
                  </a:txBody>
                  <a:tcPr anchor="ct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mn-lt"/>
                        </a:rPr>
                        <a:t>CRS, neurotoxicity,</a:t>
                      </a:r>
                      <a:r>
                        <a:rPr lang="en-US" sz="1800" baseline="0" dirty="0">
                          <a:solidFill>
                            <a:schemeClr val="tx1"/>
                          </a:solidFill>
                          <a:latin typeface="+mn-lt"/>
                        </a:rPr>
                        <a:t> cytopenias, infection</a:t>
                      </a:r>
                      <a:endParaRPr lang="en-US" sz="1800" dirty="0">
                        <a:solidFill>
                          <a:schemeClr val="tx1"/>
                        </a:solidFill>
                        <a:latin typeface="+mn-lt"/>
                        <a:cs typeface="Calibri" panose="020F0502020204030204" pitchFamily="34" charset="0"/>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mn-lt"/>
                        </a:rPr>
                        <a:t>CRS, cytopenias, </a:t>
                      </a:r>
                      <a:r>
                        <a:rPr lang="en-US" sz="1800" b="1" dirty="0">
                          <a:solidFill>
                            <a:schemeClr val="tx1"/>
                          </a:solidFill>
                          <a:latin typeface="+mn-lt"/>
                        </a:rPr>
                        <a:t>infection</a:t>
                      </a:r>
                      <a:endParaRPr lang="en-US" sz="1800" b="1" dirty="0">
                        <a:solidFill>
                          <a:schemeClr val="tx1"/>
                        </a:solidFill>
                        <a:latin typeface="+mn-lt"/>
                        <a:cs typeface="Calibri" panose="020F0502020204030204" pitchFamily="34" charset="0"/>
                      </a:endParaRPr>
                    </a:p>
                  </a:txBody>
                  <a:tcPr anchor="ct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42073">
                <a:tc>
                  <a:txBody>
                    <a:bodyPr/>
                    <a:lstStyle/>
                    <a:p>
                      <a:pPr algn="l"/>
                      <a:r>
                        <a:rPr lang="en-US" sz="1800" dirty="0">
                          <a:solidFill>
                            <a:schemeClr val="tx1"/>
                          </a:solidFill>
                          <a:latin typeface="+mn-lt"/>
                          <a:cs typeface="Calibri" panose="020F0502020204030204" pitchFamily="34" charset="0"/>
                        </a:rPr>
                        <a:t>CRS Incidence/Severity</a:t>
                      </a:r>
                    </a:p>
                  </a:txBody>
                  <a:tcPr anchor="ct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1800" dirty="0">
                          <a:solidFill>
                            <a:schemeClr val="tx1"/>
                          </a:solidFill>
                          <a:latin typeface="+mn-lt"/>
                          <a:cs typeface="Calibri" panose="020F0502020204030204" pitchFamily="34" charset="0"/>
                        </a:rPr>
                        <a:t>Greater</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1800" b="1" dirty="0">
                          <a:solidFill>
                            <a:schemeClr val="tx1"/>
                          </a:solidFill>
                          <a:latin typeface="+mn-lt"/>
                          <a:cs typeface="Calibri" panose="020F0502020204030204" pitchFamily="34" charset="0"/>
                        </a:rPr>
                        <a:t>Less</a:t>
                      </a:r>
                    </a:p>
                  </a:txBody>
                  <a:tcPr anchor="ct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2922810"/>
                  </a:ext>
                </a:extLst>
              </a:tr>
              <a:tr h="251361">
                <a:tc>
                  <a:txBody>
                    <a:bodyPr/>
                    <a:lstStyle/>
                    <a:p>
                      <a:pPr algn="l"/>
                      <a:r>
                        <a:rPr lang="en-US" sz="1800" dirty="0">
                          <a:solidFill>
                            <a:schemeClr val="tx1"/>
                          </a:solidFill>
                          <a:latin typeface="+mn-lt"/>
                        </a:rPr>
                        <a:t>Cost</a:t>
                      </a:r>
                      <a:endParaRPr lang="en-US" sz="1800" dirty="0">
                        <a:solidFill>
                          <a:schemeClr val="tx1"/>
                        </a:solidFill>
                        <a:latin typeface="+mn-lt"/>
                        <a:cs typeface="Calibri" panose="020F0502020204030204" pitchFamily="34" charset="0"/>
                      </a:endParaRPr>
                    </a:p>
                  </a:txBody>
                  <a:tcPr anchor="ct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mn-lt"/>
                        </a:rPr>
                        <a:t>-/+</a:t>
                      </a:r>
                    </a:p>
                    <a:p>
                      <a:pPr algn="l"/>
                      <a:r>
                        <a:rPr lang="en-US" sz="1800" dirty="0">
                          <a:solidFill>
                            <a:schemeClr val="tx1"/>
                          </a:solidFill>
                          <a:latin typeface="+mn-lt"/>
                        </a:rPr>
                        <a:t>$$$$</a:t>
                      </a:r>
                      <a:endParaRPr lang="en-US" sz="1800" dirty="0">
                        <a:solidFill>
                          <a:schemeClr val="tx1"/>
                        </a:solidFill>
                        <a:latin typeface="+mn-lt"/>
                        <a:cs typeface="Calibri" panose="020F0502020204030204" pitchFamily="34" charset="0"/>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solidFill>
                  </a:tcPr>
                </a:tc>
                <a:tc>
                  <a:txBody>
                    <a:bodyPr/>
                    <a:lstStyle/>
                    <a:p>
                      <a:pPr algn="l"/>
                      <a:r>
                        <a:rPr lang="en-US" sz="1800" b="1" dirty="0">
                          <a:solidFill>
                            <a:schemeClr val="tx1"/>
                          </a:solidFill>
                          <a:latin typeface="+mn-lt"/>
                        </a:rPr>
                        <a:t>-/+</a:t>
                      </a:r>
                    </a:p>
                    <a:p>
                      <a:pPr algn="l"/>
                      <a:r>
                        <a:rPr lang="en-US" sz="1800" dirty="0">
                          <a:solidFill>
                            <a:schemeClr val="tx1"/>
                          </a:solidFill>
                          <a:latin typeface="+mn-lt"/>
                        </a:rPr>
                        <a:t>$$$ (length of therapy?)</a:t>
                      </a:r>
                      <a:endParaRPr lang="en-US" sz="1800" dirty="0">
                        <a:solidFill>
                          <a:schemeClr val="tx1"/>
                        </a:solidFill>
                        <a:latin typeface="+mn-lt"/>
                        <a:cs typeface="Calibri" panose="020F0502020204030204" pitchFamily="34" charset="0"/>
                      </a:endParaRPr>
                    </a:p>
                  </a:txBody>
                  <a:tcPr anchor="ct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EB745275-01F1-0E6C-8099-CF0C7D06A224}"/>
              </a:ext>
            </a:extLst>
          </p:cNvPr>
          <p:cNvSpPr txBox="1"/>
          <p:nvPr/>
        </p:nvSpPr>
        <p:spPr>
          <a:xfrm>
            <a:off x="4643120" y="6219920"/>
            <a:ext cx="7548880" cy="600164"/>
          </a:xfrm>
          <a:prstGeom prst="rect">
            <a:avLst/>
          </a:prstGeom>
          <a:noFill/>
        </p:spPr>
        <p:txBody>
          <a:bodyPr wrap="square" rtlCol="0">
            <a:spAutoFit/>
          </a:bodyPr>
          <a:lstStyle/>
          <a:p>
            <a:r>
              <a:rPr lang="en-US" sz="1100" b="0" i="0" dirty="0">
                <a:solidFill>
                  <a:srgbClr val="565B5D"/>
                </a:solidFill>
                <a:effectLst/>
                <a:latin typeface="Trebuchet MS" panose="020B0603020202020204" pitchFamily="34" charset="0"/>
                <a:cs typeface="Calibri" panose="020F0502020204030204" pitchFamily="34" charset="0"/>
              </a:rPr>
              <a:t>[1]. Carrasco-Padilla C, et al. </a:t>
            </a:r>
            <a:r>
              <a:rPr lang="en-US" sz="1100" b="0" i="1" dirty="0">
                <a:solidFill>
                  <a:srgbClr val="565B5D"/>
                </a:solidFill>
                <a:effectLst/>
                <a:latin typeface="Trebuchet MS" panose="020B0603020202020204" pitchFamily="34" charset="0"/>
                <a:cs typeface="Calibri" panose="020F0502020204030204" pitchFamily="34" charset="0"/>
              </a:rPr>
              <a:t>Pharmaceutics</a:t>
            </a:r>
            <a:r>
              <a:rPr lang="en-US" sz="1100" b="0" i="0" dirty="0">
                <a:solidFill>
                  <a:srgbClr val="565B5D"/>
                </a:solidFill>
                <a:effectLst/>
                <a:latin typeface="Trebuchet MS" panose="020B0603020202020204" pitchFamily="34" charset="0"/>
                <a:cs typeface="Calibri" panose="020F0502020204030204" pitchFamily="34" charset="0"/>
              </a:rPr>
              <a:t>. 2023; 15(1):132.</a:t>
            </a:r>
            <a:br>
              <a:rPr lang="en-US" sz="1100" b="0" i="0" dirty="0">
                <a:solidFill>
                  <a:srgbClr val="565B5D"/>
                </a:solidFill>
                <a:effectLst/>
                <a:latin typeface="Trebuchet MS" panose="020B0603020202020204" pitchFamily="34" charset="0"/>
                <a:cs typeface="Calibri" panose="020F0502020204030204" pitchFamily="34" charset="0"/>
              </a:rPr>
            </a:br>
            <a:r>
              <a:rPr lang="en-US" sz="1100" b="0" i="0" dirty="0">
                <a:solidFill>
                  <a:srgbClr val="565B5D"/>
                </a:solidFill>
                <a:effectLst/>
                <a:latin typeface="Trebuchet MS" panose="020B0603020202020204" pitchFamily="34" charset="0"/>
                <a:cs typeface="Calibri" panose="020F0502020204030204" pitchFamily="34" charset="0"/>
              </a:rPr>
              <a:t>[2]. </a:t>
            </a:r>
            <a:r>
              <a:rPr lang="en-US" sz="1100" dirty="0" err="1">
                <a:solidFill>
                  <a:srgbClr val="565B5D"/>
                </a:solidFill>
                <a:latin typeface="Trebuchet MS" panose="020B0603020202020204" pitchFamily="34" charset="0"/>
                <a:cs typeface="Calibri" panose="020F0502020204030204" pitchFamily="34" charset="0"/>
              </a:rPr>
              <a:t>Subklewe</a:t>
            </a:r>
            <a:r>
              <a:rPr lang="en-US" sz="1100" dirty="0">
                <a:solidFill>
                  <a:srgbClr val="565B5D"/>
                </a:solidFill>
                <a:latin typeface="Trebuchet MS" panose="020B0603020202020204" pitchFamily="34" charset="0"/>
                <a:cs typeface="Calibri" panose="020F0502020204030204" pitchFamily="34" charset="0"/>
              </a:rPr>
              <a:t> M. </a:t>
            </a:r>
            <a:r>
              <a:rPr lang="en-US" sz="1100" i="1" dirty="0">
                <a:solidFill>
                  <a:srgbClr val="565B5D"/>
                </a:solidFill>
                <a:latin typeface="Trebuchet MS" panose="020B0603020202020204" pitchFamily="34" charset="0"/>
                <a:cs typeface="Calibri" panose="020F0502020204030204" pitchFamily="34" charset="0"/>
              </a:rPr>
              <a:t>Blood Adv</a:t>
            </a:r>
            <a:r>
              <a:rPr lang="en-US" sz="1100" dirty="0">
                <a:solidFill>
                  <a:srgbClr val="565B5D"/>
                </a:solidFill>
                <a:latin typeface="Trebuchet MS" panose="020B0603020202020204" pitchFamily="34" charset="0"/>
                <a:cs typeface="Calibri" panose="020F0502020204030204" pitchFamily="34" charset="0"/>
              </a:rPr>
              <a:t>. 2021;5(2):607-612.</a:t>
            </a:r>
            <a:br>
              <a:rPr lang="en-US" sz="1100" dirty="0">
                <a:solidFill>
                  <a:srgbClr val="565B5D"/>
                </a:solidFill>
                <a:latin typeface="Trebuchet MS" panose="020B0603020202020204" pitchFamily="34" charset="0"/>
                <a:cs typeface="Calibri" panose="020F0502020204030204" pitchFamily="34" charset="0"/>
              </a:rPr>
            </a:br>
            <a:r>
              <a:rPr lang="en-US" sz="1100" dirty="0">
                <a:solidFill>
                  <a:srgbClr val="565B5D"/>
                </a:solidFill>
                <a:latin typeface="Trebuchet MS" panose="020B0603020202020204" pitchFamily="34" charset="0"/>
                <a:cs typeface="Calibri" panose="020F0502020204030204" pitchFamily="34" charset="0"/>
              </a:rPr>
              <a:t>[3]. Molina JC, Shah NN. </a:t>
            </a:r>
            <a:r>
              <a:rPr lang="en-US" sz="1100" i="1" dirty="0">
                <a:solidFill>
                  <a:srgbClr val="565B5D"/>
                </a:solidFill>
                <a:latin typeface="Trebuchet MS" panose="020B0603020202020204" pitchFamily="34" charset="0"/>
                <a:cs typeface="Calibri" panose="020F0502020204030204" pitchFamily="34" charset="0"/>
              </a:rPr>
              <a:t>Blood Adv</a:t>
            </a:r>
            <a:r>
              <a:rPr lang="en-US" sz="1100" dirty="0">
                <a:solidFill>
                  <a:srgbClr val="565B5D"/>
                </a:solidFill>
                <a:latin typeface="Trebuchet MS" panose="020B0603020202020204" pitchFamily="34" charset="0"/>
                <a:cs typeface="Calibri" panose="020F0502020204030204" pitchFamily="34" charset="0"/>
              </a:rPr>
              <a:t>. 2021 Jan 26;5(2):602-606. </a:t>
            </a:r>
          </a:p>
        </p:txBody>
      </p:sp>
      <p:sp>
        <p:nvSpPr>
          <p:cNvPr id="6" name="Rectangle: Rounded Corners 5">
            <a:extLst>
              <a:ext uri="{FF2B5EF4-FFF2-40B4-BE49-F238E27FC236}">
                <a16:creationId xmlns:a16="http://schemas.microsoft.com/office/drawing/2014/main" id="{5A1CC464-FCF2-5C5F-0951-E953836DD853}"/>
              </a:ext>
            </a:extLst>
          </p:cNvPr>
          <p:cNvSpPr/>
          <p:nvPr/>
        </p:nvSpPr>
        <p:spPr>
          <a:xfrm>
            <a:off x="2026920" y="5188040"/>
            <a:ext cx="8138160" cy="564473"/>
          </a:xfrm>
          <a:prstGeom prst="roundRect">
            <a:avLst/>
          </a:prstGeom>
          <a:solidFill>
            <a:srgbClr val="284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50000"/>
              </a:spcBef>
              <a:spcAft>
                <a:spcPct val="0"/>
              </a:spcAft>
              <a:buClrTx/>
              <a:buFontTx/>
              <a:buNone/>
            </a:pPr>
            <a:r>
              <a:rPr lang="en-US" sz="2400" b="1" dirty="0">
                <a:solidFill>
                  <a:schemeClr val="bg1"/>
                </a:solidFill>
                <a:latin typeface="Trebuchet MS" panose="020B0603020202020204" pitchFamily="34" charset="0"/>
              </a:rPr>
              <a:t>Individualize treatment to fit specific patient needs</a:t>
            </a:r>
          </a:p>
        </p:txBody>
      </p:sp>
      <p:sp>
        <p:nvSpPr>
          <p:cNvPr id="8" name="Text Placeholder 4">
            <a:extLst>
              <a:ext uri="{FF2B5EF4-FFF2-40B4-BE49-F238E27FC236}">
                <a16:creationId xmlns:a16="http://schemas.microsoft.com/office/drawing/2014/main" id="{8D75B7B2-3483-2673-FC14-B72141F207CD}"/>
              </a:ext>
            </a:extLst>
          </p:cNvPr>
          <p:cNvSpPr txBox="1">
            <a:spLocks/>
          </p:cNvSpPr>
          <p:nvPr/>
        </p:nvSpPr>
        <p:spPr>
          <a:xfrm>
            <a:off x="266008" y="5909311"/>
            <a:ext cx="11925992" cy="255865"/>
          </a:xfrm>
          <a:prstGeom prst="rect">
            <a:avLst/>
          </a:prstGeom>
        </p:spPr>
        <p:txBody>
          <a:bodyPr/>
          <a:lstStyle>
            <a:lvl1pPr marL="342900" indent="-342900" algn="l" defTabSz="457200" rtl="0" eaLnBrk="1" latinLnBrk="0" hangingPunct="1">
              <a:lnSpc>
                <a:spcPct val="90000"/>
              </a:lnSpc>
              <a:spcBef>
                <a:spcPts val="0"/>
              </a:spcBef>
              <a:buClr>
                <a:schemeClr val="tx2"/>
              </a:buClr>
              <a:buFont typeface="Arial"/>
              <a:buChar char="•"/>
              <a:defRPr sz="2800" kern="120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2"/>
              </a:buClr>
              <a:buSzPct val="80000"/>
              <a:buFont typeface="Wingdings" panose="05000000000000000000" pitchFamily="2" charset="2"/>
              <a:buChar char="§"/>
              <a:defRPr sz="2400" kern="120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2"/>
              </a:buClr>
              <a:buFont typeface="Open Sans" panose="020B0606030504020204" pitchFamily="34" charset="0"/>
              <a:buChar char="»"/>
              <a:defRPr sz="2000" kern="120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2"/>
              </a:buClr>
              <a:buFont typeface="Arial" panose="020B0604020202020204" pitchFamily="34" charset="0"/>
              <a:buChar char="•"/>
              <a:defRPr sz="1800" kern="120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2"/>
              </a:buClr>
              <a:buFont typeface="Wingdings" panose="05000000000000000000" pitchFamily="2" charset="2"/>
              <a:buChar char="§"/>
              <a:defRPr sz="1800" kern="120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65B5D"/>
                </a:solidFill>
              </a:rPr>
              <a:t>CAR, chimeric antigen receptor; CRS, cytokine release syndrome; </a:t>
            </a:r>
            <a:r>
              <a:rPr lang="en-US" sz="1200" dirty="0" err="1">
                <a:solidFill>
                  <a:srgbClr val="565B5D"/>
                </a:solidFill>
              </a:rPr>
              <a:t>mAb</a:t>
            </a:r>
            <a:r>
              <a:rPr lang="en-US" sz="1200" dirty="0">
                <a:solidFill>
                  <a:srgbClr val="565B5D"/>
                </a:solidFill>
              </a:rPr>
              <a:t>, monoclonal antibody; </a:t>
            </a:r>
            <a:r>
              <a:rPr lang="en-US" sz="1200" dirty="0" err="1">
                <a:solidFill>
                  <a:srgbClr val="565B5D"/>
                </a:solidFill>
              </a:rPr>
              <a:t>wks</a:t>
            </a:r>
            <a:r>
              <a:rPr lang="en-US" sz="1200" dirty="0">
                <a:solidFill>
                  <a:srgbClr val="565B5D"/>
                </a:solidFill>
              </a:rPr>
              <a:t>, weeks.</a:t>
            </a:r>
          </a:p>
        </p:txBody>
      </p:sp>
    </p:spTree>
    <p:extLst>
      <p:ext uri="{BB962C8B-B14F-4D97-AF65-F5344CB8AC3E}">
        <p14:creationId xmlns:p14="http://schemas.microsoft.com/office/powerpoint/2010/main" val="259619404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68CF-5C86-08F9-C805-056A97C538EF}"/>
              </a:ext>
            </a:extLst>
          </p:cNvPr>
          <p:cNvSpPr>
            <a:spLocks noGrp="1"/>
          </p:cNvSpPr>
          <p:nvPr>
            <p:ph type="title"/>
          </p:nvPr>
        </p:nvSpPr>
        <p:spPr>
          <a:xfrm>
            <a:off x="265970" y="174882"/>
            <a:ext cx="11682153" cy="1143000"/>
          </a:xfrm>
        </p:spPr>
        <p:txBody>
          <a:bodyPr/>
          <a:lstStyle/>
          <a:p>
            <a:r>
              <a:rPr lang="en-US" dirty="0"/>
              <a:t>Tazemetostat, EZH2 Inhibitor, in R/R FL</a:t>
            </a:r>
          </a:p>
        </p:txBody>
      </p:sp>
      <p:sp>
        <p:nvSpPr>
          <p:cNvPr id="3" name="Content Placeholder 2">
            <a:extLst>
              <a:ext uri="{FF2B5EF4-FFF2-40B4-BE49-F238E27FC236}">
                <a16:creationId xmlns:a16="http://schemas.microsoft.com/office/drawing/2014/main" id="{79CA11B2-39B0-77B6-9D9B-5C7E98034AEC}"/>
              </a:ext>
            </a:extLst>
          </p:cNvPr>
          <p:cNvSpPr>
            <a:spLocks noGrp="1"/>
          </p:cNvSpPr>
          <p:nvPr>
            <p:ph idx="1"/>
          </p:nvPr>
        </p:nvSpPr>
        <p:spPr>
          <a:xfrm>
            <a:off x="266701" y="1343025"/>
            <a:ext cx="6192446" cy="4427538"/>
          </a:xfrm>
        </p:spPr>
        <p:txBody>
          <a:bodyPr/>
          <a:lstStyle/>
          <a:p>
            <a:pPr lvl="0">
              <a:spcBef>
                <a:spcPts val="1800"/>
              </a:spcBef>
            </a:pPr>
            <a:r>
              <a:rPr lang="en-US" sz="2000" dirty="0">
                <a:solidFill>
                  <a:srgbClr val="333333"/>
                </a:solidFill>
              </a:rPr>
              <a:t>EZH2 regulates germinal center formation in normal B-cell biology</a:t>
            </a:r>
            <a:r>
              <a:rPr lang="en-US" sz="2000" baseline="30000" dirty="0">
                <a:solidFill>
                  <a:srgbClr val="333333"/>
                </a:solidFill>
              </a:rPr>
              <a:t>[1]</a:t>
            </a:r>
          </a:p>
          <a:p>
            <a:pPr lvl="0">
              <a:spcBef>
                <a:spcPts val="1800"/>
              </a:spcBef>
            </a:pPr>
            <a:r>
              <a:rPr lang="en-US" sz="2000" dirty="0">
                <a:solidFill>
                  <a:srgbClr val="333333"/>
                </a:solidFill>
              </a:rPr>
              <a:t>EZH2 mutations lead to oncogenic transformation</a:t>
            </a:r>
            <a:r>
              <a:rPr lang="en-US" sz="2000" baseline="30000" dirty="0">
                <a:solidFill>
                  <a:srgbClr val="333333"/>
                </a:solidFill>
              </a:rPr>
              <a:t>[1] </a:t>
            </a:r>
          </a:p>
          <a:p>
            <a:pPr lvl="1">
              <a:spcBef>
                <a:spcPts val="600"/>
              </a:spcBef>
            </a:pPr>
            <a:r>
              <a:rPr lang="en-US" sz="1800" dirty="0">
                <a:solidFill>
                  <a:srgbClr val="333333"/>
                </a:solidFill>
              </a:rPr>
              <a:t>Locking B cells in germinal state and preventing terminal differentiation</a:t>
            </a:r>
          </a:p>
          <a:p>
            <a:pPr lvl="0">
              <a:spcBef>
                <a:spcPts val="1800"/>
              </a:spcBef>
            </a:pPr>
            <a:r>
              <a:rPr lang="en-US" sz="2000" dirty="0">
                <a:solidFill>
                  <a:srgbClr val="333333"/>
                </a:solidFill>
              </a:rPr>
              <a:t>EZH2-activating mutations found in ~20% of patients with FL</a:t>
            </a:r>
            <a:r>
              <a:rPr lang="en-US" sz="2000" baseline="30000" dirty="0">
                <a:solidFill>
                  <a:srgbClr val="333333"/>
                </a:solidFill>
              </a:rPr>
              <a:t>[2]</a:t>
            </a:r>
          </a:p>
          <a:p>
            <a:pPr lvl="0">
              <a:spcBef>
                <a:spcPts val="1800"/>
              </a:spcBef>
            </a:pPr>
            <a:r>
              <a:rPr lang="en-US" sz="2000" dirty="0" err="1">
                <a:solidFill>
                  <a:srgbClr val="333333"/>
                </a:solidFill>
              </a:rPr>
              <a:t>Tazemetostat</a:t>
            </a:r>
            <a:r>
              <a:rPr lang="en-US" sz="2000" dirty="0">
                <a:solidFill>
                  <a:srgbClr val="333333"/>
                </a:solidFill>
              </a:rPr>
              <a:t> </a:t>
            </a:r>
            <a:r>
              <a:rPr lang="en-US" sz="2000" dirty="0">
                <a:solidFill>
                  <a:srgbClr val="333333"/>
                </a:solidFill>
                <a:sym typeface="Wingdings" panose="05000000000000000000" pitchFamily="2" charset="2"/>
              </a:rPr>
              <a:t></a:t>
            </a:r>
            <a:r>
              <a:rPr lang="en-US" sz="2000" dirty="0">
                <a:solidFill>
                  <a:srgbClr val="333333"/>
                </a:solidFill>
              </a:rPr>
              <a:t> oral, selective, first-in-class EZH2 inhibitor</a:t>
            </a:r>
            <a:r>
              <a:rPr lang="en-US" sz="2000" baseline="30000" dirty="0">
                <a:solidFill>
                  <a:srgbClr val="333333"/>
                </a:solidFill>
              </a:rPr>
              <a:t>[3]</a:t>
            </a:r>
          </a:p>
          <a:p>
            <a:pPr lvl="0">
              <a:spcBef>
                <a:spcPts val="1800"/>
              </a:spcBef>
            </a:pPr>
            <a:r>
              <a:rPr lang="en-US" sz="2000" dirty="0">
                <a:solidFill>
                  <a:srgbClr val="333333"/>
                </a:solidFill>
              </a:rPr>
              <a:t>Phase 2, open-label, multicenter study</a:t>
            </a:r>
          </a:p>
          <a:p>
            <a:pPr lvl="1">
              <a:spcBef>
                <a:spcPts val="600"/>
              </a:spcBef>
            </a:pPr>
            <a:r>
              <a:rPr lang="en-US" sz="1800" dirty="0">
                <a:solidFill>
                  <a:srgbClr val="333333"/>
                </a:solidFill>
              </a:rPr>
              <a:t>Evaluating </a:t>
            </a:r>
            <a:r>
              <a:rPr lang="en-US" sz="1800" dirty="0" err="1">
                <a:solidFill>
                  <a:srgbClr val="333333"/>
                </a:solidFill>
              </a:rPr>
              <a:t>tazemetostat</a:t>
            </a:r>
            <a:r>
              <a:rPr lang="en-US" sz="1800" dirty="0">
                <a:solidFill>
                  <a:srgbClr val="333333"/>
                </a:solidFill>
              </a:rPr>
              <a:t> 800 mg orally twice daily</a:t>
            </a:r>
          </a:p>
        </p:txBody>
      </p:sp>
      <p:sp>
        <p:nvSpPr>
          <p:cNvPr id="4" name="Text Placeholder 3">
            <a:extLst>
              <a:ext uri="{FF2B5EF4-FFF2-40B4-BE49-F238E27FC236}">
                <a16:creationId xmlns:a16="http://schemas.microsoft.com/office/drawing/2014/main" id="{40A98A6E-891B-A9D1-DEB9-D6B78CBF7040}"/>
              </a:ext>
            </a:extLst>
          </p:cNvPr>
          <p:cNvSpPr>
            <a:spLocks noGrp="1"/>
          </p:cNvSpPr>
          <p:nvPr>
            <p:ph type="body" sz="quarter" idx="10"/>
          </p:nvPr>
        </p:nvSpPr>
        <p:spPr>
          <a:xfrm>
            <a:off x="4632923" y="6228271"/>
            <a:ext cx="7315200" cy="573663"/>
          </a:xfrm>
        </p:spPr>
        <p:txBody>
          <a:bodyPr/>
          <a:lstStyle/>
          <a:p>
            <a:r>
              <a:rPr lang="en-US" dirty="0"/>
              <a:t>[1]. </a:t>
            </a:r>
            <a:r>
              <a:rPr lang="en-US" dirty="0" err="1"/>
              <a:t>Béguelin</a:t>
            </a:r>
            <a:r>
              <a:rPr lang="en-US" dirty="0"/>
              <a:t> W, et al. </a:t>
            </a:r>
            <a:r>
              <a:rPr lang="en-US" i="1" dirty="0"/>
              <a:t>Cancer Cell. </a:t>
            </a:r>
            <a:r>
              <a:rPr lang="en-US" dirty="0"/>
              <a:t>2013;23(5):677-692. [2]. </a:t>
            </a:r>
            <a:r>
              <a:rPr lang="en-US" dirty="0" err="1"/>
              <a:t>Bödör</a:t>
            </a:r>
            <a:r>
              <a:rPr lang="en-US" dirty="0"/>
              <a:t> C, et al. </a:t>
            </a:r>
            <a:r>
              <a:rPr lang="en-US" i="1" dirty="0"/>
              <a:t>Blood.</a:t>
            </a:r>
            <a:r>
              <a:rPr lang="en-US" dirty="0"/>
              <a:t> 2013;122(18):3165-3168.</a:t>
            </a:r>
          </a:p>
          <a:p>
            <a:r>
              <a:rPr lang="en-US" dirty="0"/>
              <a:t>[3]. </a:t>
            </a:r>
            <a:r>
              <a:rPr lang="en-US" dirty="0" err="1"/>
              <a:t>Morschhauser</a:t>
            </a:r>
            <a:r>
              <a:rPr lang="en-US" dirty="0"/>
              <a:t> F, et al. </a:t>
            </a:r>
            <a:r>
              <a:rPr lang="en-US" i="1" dirty="0"/>
              <a:t>Lancet Oncol. </a:t>
            </a:r>
            <a:r>
              <a:rPr lang="en-US" dirty="0"/>
              <a:t>2020;21(11):1433-1442.</a:t>
            </a:r>
          </a:p>
        </p:txBody>
      </p:sp>
      <p:sp>
        <p:nvSpPr>
          <p:cNvPr id="5" name="Text Placeholder 4">
            <a:extLst>
              <a:ext uri="{FF2B5EF4-FFF2-40B4-BE49-F238E27FC236}">
                <a16:creationId xmlns:a16="http://schemas.microsoft.com/office/drawing/2014/main" id="{D55F7E1C-0078-924C-12D5-98D4B3330918}"/>
              </a:ext>
            </a:extLst>
          </p:cNvPr>
          <p:cNvSpPr>
            <a:spLocks noGrp="1"/>
          </p:cNvSpPr>
          <p:nvPr>
            <p:ph type="body" sz="quarter" idx="11"/>
          </p:nvPr>
        </p:nvSpPr>
        <p:spPr>
          <a:xfrm>
            <a:off x="266008" y="5770049"/>
            <a:ext cx="11682077" cy="346075"/>
          </a:xfrm>
        </p:spPr>
        <p:txBody>
          <a:bodyPr>
            <a:noAutofit/>
          </a:bodyPr>
          <a:lstStyle/>
          <a:p>
            <a:r>
              <a:rPr lang="en-US" dirty="0"/>
              <a:t>CR, complete response; EZH2, enhancer of zeste homolog 2; FL, follicular lymphoma; mo, month; mut, mutant; ORR, overall response rate; PFS, progression-free survival; PR, partial response; R/R, relapsed/refractory; WT, wildtype.</a:t>
            </a:r>
          </a:p>
        </p:txBody>
      </p:sp>
      <p:graphicFrame>
        <p:nvGraphicFramePr>
          <p:cNvPr id="7" name="Table 7">
            <a:extLst>
              <a:ext uri="{FF2B5EF4-FFF2-40B4-BE49-F238E27FC236}">
                <a16:creationId xmlns:a16="http://schemas.microsoft.com/office/drawing/2014/main" id="{96124B7D-D158-CFF6-019B-980EC77921F3}"/>
              </a:ext>
            </a:extLst>
          </p:cNvPr>
          <p:cNvGraphicFramePr>
            <a:graphicFrameLocks noGrp="1"/>
          </p:cNvGraphicFramePr>
          <p:nvPr>
            <p:extLst>
              <p:ext uri="{D42A27DB-BD31-4B8C-83A1-F6EECF244321}">
                <p14:modId xmlns:p14="http://schemas.microsoft.com/office/powerpoint/2010/main" val="2995153655"/>
              </p:ext>
            </p:extLst>
          </p:nvPr>
        </p:nvGraphicFramePr>
        <p:xfrm>
          <a:off x="7441648" y="1184712"/>
          <a:ext cx="4459467" cy="2286000"/>
        </p:xfrm>
        <a:graphic>
          <a:graphicData uri="http://schemas.openxmlformats.org/drawingml/2006/table">
            <a:tbl>
              <a:tblPr firstRow="1" bandRow="1">
                <a:tableStyleId>{9D7B26C5-4107-4FEC-AEDC-1716B250A1EF}</a:tableStyleId>
              </a:tblPr>
              <a:tblGrid>
                <a:gridCol w="1344543">
                  <a:extLst>
                    <a:ext uri="{9D8B030D-6E8A-4147-A177-3AD203B41FA5}">
                      <a16:colId xmlns:a16="http://schemas.microsoft.com/office/drawing/2014/main" val="2499522760"/>
                    </a:ext>
                  </a:extLst>
                </a:gridCol>
                <a:gridCol w="1560444">
                  <a:extLst>
                    <a:ext uri="{9D8B030D-6E8A-4147-A177-3AD203B41FA5}">
                      <a16:colId xmlns:a16="http://schemas.microsoft.com/office/drawing/2014/main" val="365414906"/>
                    </a:ext>
                  </a:extLst>
                </a:gridCol>
                <a:gridCol w="1554480">
                  <a:extLst>
                    <a:ext uri="{9D8B030D-6E8A-4147-A177-3AD203B41FA5}">
                      <a16:colId xmlns:a16="http://schemas.microsoft.com/office/drawing/2014/main" val="4222225769"/>
                    </a:ext>
                  </a:extLst>
                </a:gridCol>
              </a:tblGrid>
              <a:tr h="370840">
                <a:tc>
                  <a:txBody>
                    <a:bodyPr/>
                    <a:lstStyle/>
                    <a:p>
                      <a:pPr algn="l"/>
                      <a:r>
                        <a:rPr lang="en-US" sz="2000" dirty="0">
                          <a:solidFill>
                            <a:schemeClr val="bg1"/>
                          </a:solidFill>
                        </a:rPr>
                        <a:t>Results</a:t>
                      </a:r>
                      <a:r>
                        <a:rPr lang="en-US" sz="2000" b="0" baseline="30000" dirty="0">
                          <a:solidFill>
                            <a:schemeClr val="bg1"/>
                          </a:solidFill>
                        </a:rPr>
                        <a:t>[3]</a:t>
                      </a:r>
                      <a:endParaRPr lang="en-US" sz="2000" b="0" dirty="0">
                        <a:solidFill>
                          <a:schemeClr val="bg1"/>
                        </a:solidFill>
                      </a:endParaRP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EZH2 mut </a:t>
                      </a:r>
                      <a:r>
                        <a:rPr lang="en-US" sz="2000" b="0" dirty="0">
                          <a:solidFill>
                            <a:schemeClr val="bg1"/>
                          </a:solidFill>
                        </a:rPr>
                        <a:t>(n=45)</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a:txBody>
                    <a:bodyPr/>
                    <a:lstStyle/>
                    <a:p>
                      <a:pPr algn="l"/>
                      <a:r>
                        <a:rPr lang="en-US" sz="2000" dirty="0">
                          <a:solidFill>
                            <a:schemeClr val="bg1"/>
                          </a:solidFill>
                        </a:rPr>
                        <a:t>EZH2 WT </a:t>
                      </a:r>
                    </a:p>
                    <a:p>
                      <a:pPr algn="l"/>
                      <a:r>
                        <a:rPr lang="en-US" sz="2000" b="0" dirty="0">
                          <a:solidFill>
                            <a:schemeClr val="bg1"/>
                          </a:solidFill>
                        </a:rPr>
                        <a:t>(n = 54)</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extLst>
                  <a:ext uri="{0D108BD9-81ED-4DB2-BD59-A6C34878D82A}">
                    <a16:rowId xmlns:a16="http://schemas.microsoft.com/office/drawing/2014/main" val="2697604478"/>
                  </a:ext>
                </a:extLst>
              </a:tr>
              <a:tr h="370840">
                <a:tc>
                  <a:txBody>
                    <a:bodyPr/>
                    <a:lstStyle/>
                    <a:p>
                      <a:pPr algn="l"/>
                      <a:r>
                        <a:rPr lang="en-US" sz="2000" dirty="0"/>
                        <a:t>ORR</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69%</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35%</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5614978"/>
                  </a:ext>
                </a:extLst>
              </a:tr>
              <a:tr h="370840">
                <a:tc>
                  <a:txBody>
                    <a:bodyPr/>
                    <a:lstStyle/>
                    <a:p>
                      <a:pPr algn="l"/>
                      <a:r>
                        <a:rPr lang="en-US" sz="2000" dirty="0"/>
                        <a:t>CR</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13%</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4%</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34634625"/>
                  </a:ext>
                </a:extLst>
              </a:tr>
              <a:tr h="370840">
                <a:tc>
                  <a:txBody>
                    <a:bodyPr/>
                    <a:lstStyle/>
                    <a:p>
                      <a:pPr algn="l"/>
                      <a:r>
                        <a:rPr lang="en-US" sz="2000" dirty="0"/>
                        <a:t>PR</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56%</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31%</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5054108"/>
                  </a:ext>
                </a:extLst>
              </a:tr>
              <a:tr h="370840">
                <a:tc>
                  <a:txBody>
                    <a:bodyPr/>
                    <a:lstStyle/>
                    <a:p>
                      <a:pPr algn="l"/>
                      <a:r>
                        <a:rPr lang="en-US" sz="2000" dirty="0"/>
                        <a:t>PFS</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13.8 </a:t>
                      </a:r>
                      <a:r>
                        <a:rPr lang="en-US" sz="2000" dirty="0" err="1"/>
                        <a:t>mos</a:t>
                      </a:r>
                      <a:endParaRPr lang="en-US" sz="2000" dirty="0"/>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11.1 </a:t>
                      </a:r>
                      <a:r>
                        <a:rPr lang="en-US" sz="2000" dirty="0" err="1"/>
                        <a:t>mos</a:t>
                      </a:r>
                      <a:endParaRPr lang="en-US" sz="2000" dirty="0"/>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83972817"/>
                  </a:ext>
                </a:extLst>
              </a:tr>
            </a:tbl>
          </a:graphicData>
        </a:graphic>
      </p:graphicFrame>
      <p:graphicFrame>
        <p:nvGraphicFramePr>
          <p:cNvPr id="8" name="Table 7">
            <a:extLst>
              <a:ext uri="{FF2B5EF4-FFF2-40B4-BE49-F238E27FC236}">
                <a16:creationId xmlns:a16="http://schemas.microsoft.com/office/drawing/2014/main" id="{55A7996A-2966-B49D-EB9A-49AECDA4660E}"/>
              </a:ext>
            </a:extLst>
          </p:cNvPr>
          <p:cNvGraphicFramePr>
            <a:graphicFrameLocks noGrp="1"/>
          </p:cNvGraphicFramePr>
          <p:nvPr>
            <p:extLst>
              <p:ext uri="{D42A27DB-BD31-4B8C-83A1-F6EECF244321}">
                <p14:modId xmlns:p14="http://schemas.microsoft.com/office/powerpoint/2010/main" val="319049094"/>
              </p:ext>
            </p:extLst>
          </p:nvPr>
        </p:nvGraphicFramePr>
        <p:xfrm>
          <a:off x="6506155" y="3689875"/>
          <a:ext cx="5394960" cy="1981200"/>
        </p:xfrm>
        <a:graphic>
          <a:graphicData uri="http://schemas.openxmlformats.org/drawingml/2006/table">
            <a:tbl>
              <a:tblPr firstRow="1" bandRow="1">
                <a:tableStyleId>{9D7B26C5-4107-4FEC-AEDC-1716B250A1EF}</a:tableStyleId>
              </a:tblPr>
              <a:tblGrid>
                <a:gridCol w="4206240">
                  <a:extLst>
                    <a:ext uri="{9D8B030D-6E8A-4147-A177-3AD203B41FA5}">
                      <a16:colId xmlns:a16="http://schemas.microsoft.com/office/drawing/2014/main" val="574236262"/>
                    </a:ext>
                  </a:extLst>
                </a:gridCol>
                <a:gridCol w="1188720">
                  <a:extLst>
                    <a:ext uri="{9D8B030D-6E8A-4147-A177-3AD203B41FA5}">
                      <a16:colId xmlns:a16="http://schemas.microsoft.com/office/drawing/2014/main" val="352733545"/>
                    </a:ext>
                  </a:extLst>
                </a:gridCol>
              </a:tblGrid>
              <a:tr h="206418">
                <a:tc gridSpan="2">
                  <a:txBody>
                    <a:bodyPr/>
                    <a:lstStyle/>
                    <a:p>
                      <a:pPr algn="l"/>
                      <a:r>
                        <a:rPr lang="en-US" sz="2000" dirty="0">
                          <a:solidFill>
                            <a:schemeClr val="bg1"/>
                          </a:solidFill>
                        </a:rPr>
                        <a:t>Toxicity </a:t>
                      </a:r>
                      <a:r>
                        <a:rPr lang="en-US" sz="2000" b="0" dirty="0">
                          <a:solidFill>
                            <a:schemeClr val="bg1"/>
                          </a:solidFill>
                        </a:rPr>
                        <a:t>(N = 99)</a:t>
                      </a:r>
                      <a:r>
                        <a:rPr lang="en-US" sz="2000" b="0" baseline="30000" dirty="0">
                          <a:solidFill>
                            <a:schemeClr val="bg1"/>
                          </a:solidFill>
                        </a:rPr>
                        <a:t>[3]</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chemeClr val="tx1">
                        <a:lumMod val="60000"/>
                        <a:lumOff val="40000"/>
                      </a:schemeClr>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206418">
                <a:tc>
                  <a:txBody>
                    <a:bodyPr/>
                    <a:lstStyle/>
                    <a:p>
                      <a:pPr algn="l"/>
                      <a:r>
                        <a:rPr lang="en-US" sz="2000" dirty="0"/>
                        <a:t>Nausea any grade (grade </a:t>
                      </a:r>
                      <a:r>
                        <a:rPr lang="en-US" sz="2000" dirty="0">
                          <a:latin typeface="Trebuchet MS" panose="020B0603020202020204" pitchFamily="34" charset="0"/>
                          <a:cs typeface="Calibri" panose="020F0502020204030204" pitchFamily="34" charset="0"/>
                        </a:rPr>
                        <a:t>≥ 3)</a:t>
                      </a:r>
                      <a:endParaRPr lang="en-US" sz="2000" dirty="0"/>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23% (0%)</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206418">
                <a:tc>
                  <a:txBody>
                    <a:bodyPr/>
                    <a:lstStyle/>
                    <a:p>
                      <a:pPr algn="l"/>
                      <a:r>
                        <a:rPr lang="en-US" sz="2000" dirty="0"/>
                        <a:t>Diarrhea any grade (grade </a:t>
                      </a:r>
                      <a:r>
                        <a:rPr lang="en-US" sz="2000" dirty="0">
                          <a:latin typeface="Trebuchet MS" panose="020B0603020202020204" pitchFamily="34" charset="0"/>
                          <a:cs typeface="Calibri" panose="020F0502020204030204" pitchFamily="34" charset="0"/>
                        </a:rPr>
                        <a:t>≥ 3)</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18% (0%)</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r h="206418">
                <a:tc>
                  <a:txBody>
                    <a:bodyPr/>
                    <a:lstStyle/>
                    <a:p>
                      <a:pPr algn="l"/>
                      <a:r>
                        <a:rPr lang="en-US" sz="2000" dirty="0"/>
                        <a:t>Alopecia any grade (grade </a:t>
                      </a:r>
                      <a:r>
                        <a:rPr lang="en-US" sz="2000" dirty="0">
                          <a:latin typeface="Trebuchet MS" panose="020B0603020202020204" pitchFamily="34" charset="0"/>
                          <a:cs typeface="Calibri" panose="020F0502020204030204" pitchFamily="34" charset="0"/>
                        </a:rPr>
                        <a:t>≥ 3)</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17% (0%)</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50026230"/>
                  </a:ext>
                </a:extLst>
              </a:tr>
              <a:tr h="206418">
                <a:tc>
                  <a:txBody>
                    <a:bodyPr/>
                    <a:lstStyle/>
                    <a:p>
                      <a:pPr algn="l"/>
                      <a:r>
                        <a:rPr lang="en-US" sz="2000" dirty="0"/>
                        <a:t>Neutropenia any grade (grade </a:t>
                      </a:r>
                      <a:r>
                        <a:rPr lang="en-US" sz="2000" dirty="0">
                          <a:latin typeface="Trebuchet MS" panose="020B0603020202020204" pitchFamily="34" charset="0"/>
                          <a:cs typeface="Calibri" panose="020F0502020204030204" pitchFamily="34" charset="0"/>
                        </a:rPr>
                        <a:t>≥ 3)</a:t>
                      </a:r>
                      <a:endParaRPr lang="en-US" sz="2000" dirty="0"/>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r>
                        <a:rPr lang="en-US" sz="2000" dirty="0"/>
                        <a:t>3% (3%)</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84191137"/>
                  </a:ext>
                </a:extLst>
              </a:tr>
            </a:tbl>
          </a:graphicData>
        </a:graphic>
      </p:graphicFrame>
    </p:spTree>
    <p:extLst>
      <p:ext uri="{BB962C8B-B14F-4D97-AF65-F5344CB8AC3E}">
        <p14:creationId xmlns:p14="http://schemas.microsoft.com/office/powerpoint/2010/main" val="10384415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C3A01-7B31-DFE5-6EA5-A07705870B43}"/>
              </a:ext>
            </a:extLst>
          </p:cNvPr>
          <p:cNvSpPr>
            <a:spLocks noGrp="1"/>
          </p:cNvSpPr>
          <p:nvPr>
            <p:ph type="title"/>
          </p:nvPr>
        </p:nvSpPr>
        <p:spPr/>
        <p:txBody>
          <a:bodyPr/>
          <a:lstStyle/>
          <a:p>
            <a:r>
              <a:rPr lang="en-US" dirty="0"/>
              <a:t>PI3K Inhibitors in R/R Follicular Lymphoma: CHRONOS-1 Study Evaluating Copanlisib</a:t>
            </a:r>
          </a:p>
        </p:txBody>
      </p:sp>
      <p:sp>
        <p:nvSpPr>
          <p:cNvPr id="3" name="Content Placeholder 2">
            <a:extLst>
              <a:ext uri="{FF2B5EF4-FFF2-40B4-BE49-F238E27FC236}">
                <a16:creationId xmlns:a16="http://schemas.microsoft.com/office/drawing/2014/main" id="{990E4911-51FB-F139-7D67-AD650E593DB2}"/>
              </a:ext>
            </a:extLst>
          </p:cNvPr>
          <p:cNvSpPr>
            <a:spLocks noGrp="1"/>
          </p:cNvSpPr>
          <p:nvPr>
            <p:ph idx="1"/>
          </p:nvPr>
        </p:nvSpPr>
        <p:spPr>
          <a:xfrm>
            <a:off x="702469" y="4499559"/>
            <a:ext cx="10787062" cy="1136573"/>
          </a:xfrm>
        </p:spPr>
        <p:txBody>
          <a:bodyPr/>
          <a:lstStyle/>
          <a:p>
            <a:pPr marL="0" indent="0">
              <a:buNone/>
            </a:pPr>
            <a:r>
              <a:rPr lang="en-US" sz="1800" dirty="0">
                <a:solidFill>
                  <a:schemeClr val="tx1"/>
                </a:solidFill>
                <a:sym typeface="Wingdings" panose="05000000000000000000" pitchFamily="2" charset="2"/>
              </a:rPr>
              <a:t> </a:t>
            </a:r>
            <a:r>
              <a:rPr lang="en-US" sz="1800" dirty="0" err="1">
                <a:solidFill>
                  <a:schemeClr val="tx1"/>
                </a:solidFill>
              </a:rPr>
              <a:t>Copanlisib</a:t>
            </a:r>
            <a:r>
              <a:rPr lang="en-US" sz="1800" dirty="0">
                <a:solidFill>
                  <a:schemeClr val="tx1"/>
                </a:solidFill>
              </a:rPr>
              <a:t> withdrawn from the US market effective November 13, 2023, but may continue to be available in selected patients.</a:t>
            </a:r>
            <a:r>
              <a:rPr lang="en-US" sz="1800" baseline="30000" dirty="0">
                <a:solidFill>
                  <a:schemeClr val="tx1"/>
                </a:solidFill>
              </a:rPr>
              <a:t>[3]</a:t>
            </a:r>
          </a:p>
          <a:p>
            <a:pPr marL="0" indent="0">
              <a:spcBef>
                <a:spcPts val="600"/>
              </a:spcBef>
              <a:buNone/>
            </a:pPr>
            <a:r>
              <a:rPr lang="en-US" sz="1800" dirty="0">
                <a:solidFill>
                  <a:schemeClr val="tx1"/>
                </a:solidFill>
              </a:rPr>
              <a:t>Other PI3K inhibitors: idelalisib and duvelisib withdrawn from market; umbralisib approval withdrawn by FDA</a:t>
            </a:r>
            <a:r>
              <a:rPr lang="en-US" sz="1800" baseline="30000" dirty="0">
                <a:solidFill>
                  <a:schemeClr val="tx1"/>
                </a:solidFill>
              </a:rPr>
              <a:t>[4]</a:t>
            </a:r>
          </a:p>
          <a:p>
            <a:endParaRPr lang="en-US" sz="2400" dirty="0"/>
          </a:p>
        </p:txBody>
      </p:sp>
      <p:sp>
        <p:nvSpPr>
          <p:cNvPr id="4" name="Text Placeholder 3">
            <a:extLst>
              <a:ext uri="{FF2B5EF4-FFF2-40B4-BE49-F238E27FC236}">
                <a16:creationId xmlns:a16="http://schemas.microsoft.com/office/drawing/2014/main" id="{68AC0C0D-7DC4-BF93-1FEF-F62CFE57A2D4}"/>
              </a:ext>
            </a:extLst>
          </p:cNvPr>
          <p:cNvSpPr>
            <a:spLocks noGrp="1"/>
          </p:cNvSpPr>
          <p:nvPr>
            <p:ph type="body" sz="quarter" idx="10"/>
          </p:nvPr>
        </p:nvSpPr>
        <p:spPr>
          <a:xfrm>
            <a:off x="4632923" y="6228271"/>
            <a:ext cx="7075373" cy="573663"/>
          </a:xfrm>
        </p:spPr>
        <p:txBody>
          <a:bodyPr/>
          <a:lstStyle/>
          <a:p>
            <a:r>
              <a:rPr lang="en-US" b="0" i="0" dirty="0">
                <a:effectLst/>
                <a:latin typeface="Trebuchet MS" panose="020B0603020202020204" pitchFamily="34" charset="0"/>
                <a:cs typeface="Calibri" panose="020F0502020204030204" pitchFamily="34" charset="0"/>
              </a:rPr>
              <a:t>[1]. </a:t>
            </a:r>
            <a:r>
              <a:rPr lang="en-US" b="0" i="0" dirty="0" err="1">
                <a:effectLst/>
                <a:latin typeface="Trebuchet MS" panose="020B0603020202020204" pitchFamily="34" charset="0"/>
                <a:cs typeface="Calibri" panose="020F0502020204030204" pitchFamily="34" charset="0"/>
              </a:rPr>
              <a:t>Dreyling</a:t>
            </a:r>
            <a:r>
              <a:rPr lang="en-US" b="0" i="0" dirty="0">
                <a:effectLst/>
                <a:latin typeface="Trebuchet MS" panose="020B0603020202020204" pitchFamily="34" charset="0"/>
                <a:cs typeface="Calibri" panose="020F0502020204030204" pitchFamily="34" charset="0"/>
              </a:rPr>
              <a:t> M, et al. </a:t>
            </a:r>
            <a:r>
              <a:rPr lang="en-US" b="0" i="1" dirty="0">
                <a:effectLst/>
                <a:latin typeface="Trebuchet MS" panose="020B0603020202020204" pitchFamily="34" charset="0"/>
                <a:cs typeface="Calibri" panose="020F0502020204030204" pitchFamily="34" charset="0"/>
              </a:rPr>
              <a:t>Am J </a:t>
            </a:r>
            <a:r>
              <a:rPr lang="en-US" b="0" i="1" dirty="0" err="1">
                <a:effectLst/>
                <a:latin typeface="Trebuchet MS" panose="020B0603020202020204" pitchFamily="34" charset="0"/>
                <a:cs typeface="Calibri" panose="020F0502020204030204" pitchFamily="34" charset="0"/>
              </a:rPr>
              <a:t>Hematol</a:t>
            </a:r>
            <a:r>
              <a:rPr lang="en-US" b="0" i="0" dirty="0">
                <a:effectLst/>
                <a:latin typeface="Trebuchet MS" panose="020B0603020202020204" pitchFamily="34" charset="0"/>
                <a:cs typeface="Calibri" panose="020F0502020204030204" pitchFamily="34" charset="0"/>
              </a:rPr>
              <a:t>. 2020;95(4):362-371. [2]. </a:t>
            </a:r>
            <a:r>
              <a:rPr lang="en-US" b="0" i="0" dirty="0" err="1">
                <a:effectLst/>
                <a:latin typeface="Trebuchet MS" panose="020B0603020202020204" pitchFamily="34" charset="0"/>
                <a:cs typeface="Calibri" panose="020F0502020204030204" pitchFamily="34" charset="0"/>
              </a:rPr>
              <a:t>Dreyling</a:t>
            </a:r>
            <a:r>
              <a:rPr lang="en-US" b="0" i="0" dirty="0">
                <a:effectLst/>
                <a:latin typeface="Trebuchet MS" panose="020B0603020202020204" pitchFamily="34" charset="0"/>
                <a:cs typeface="Calibri" panose="020F0502020204030204" pitchFamily="34" charset="0"/>
              </a:rPr>
              <a:t> MH, et al. </a:t>
            </a:r>
            <a:r>
              <a:rPr lang="en-US" b="0" i="1" dirty="0">
                <a:effectLst/>
                <a:latin typeface="Trebuchet MS" panose="020B0603020202020204" pitchFamily="34" charset="0"/>
                <a:cs typeface="Calibri" panose="020F0502020204030204" pitchFamily="34" charset="0"/>
              </a:rPr>
              <a:t>J Clin Oncol</a:t>
            </a:r>
            <a:r>
              <a:rPr lang="en-US" b="0" i="0" dirty="0">
                <a:effectLst/>
                <a:latin typeface="Trebuchet MS" panose="020B0603020202020204" pitchFamily="34" charset="0"/>
                <a:cs typeface="Calibri" panose="020F0502020204030204" pitchFamily="34" charset="0"/>
              </a:rPr>
              <a:t>. 2023;41(suppl 16):7555-7555. [3]. </a:t>
            </a:r>
            <a:r>
              <a:rPr lang="en-US" b="0" i="0" dirty="0" err="1">
                <a:effectLst/>
                <a:latin typeface="Trebuchet MS" panose="020B0603020202020204" pitchFamily="34" charset="0"/>
                <a:cs typeface="Calibri" panose="020F0502020204030204" pitchFamily="34" charset="0"/>
              </a:rPr>
              <a:t>Businessire</a:t>
            </a:r>
            <a:r>
              <a:rPr lang="en-US" b="0" i="0" dirty="0">
                <a:effectLst/>
                <a:latin typeface="Trebuchet MS" panose="020B0603020202020204" pitchFamily="34" charset="0"/>
                <a:cs typeface="Calibri" panose="020F0502020204030204" pitchFamily="34" charset="0"/>
              </a:rPr>
              <a:t>. Bayer Provides Update on </a:t>
            </a:r>
            <a:r>
              <a:rPr lang="en-US" b="0" i="0" dirty="0" err="1">
                <a:effectLst/>
                <a:latin typeface="Trebuchet MS" panose="020B0603020202020204" pitchFamily="34" charset="0"/>
                <a:cs typeface="Calibri" panose="020F0502020204030204" pitchFamily="34" charset="0"/>
              </a:rPr>
              <a:t>Aliqopa</a:t>
            </a:r>
            <a:r>
              <a:rPr lang="en-US" b="0" i="0" baseline="30000" dirty="0">
                <a:effectLst/>
                <a:latin typeface="Trebuchet MS" panose="020B0603020202020204" pitchFamily="34" charset="0"/>
                <a:cs typeface="Calibri" panose="020F0502020204030204" pitchFamily="34" charset="0"/>
              </a:rPr>
              <a:t>®</a:t>
            </a:r>
            <a:r>
              <a:rPr lang="en-US" b="0" i="0" dirty="0">
                <a:effectLst/>
                <a:latin typeface="Trebuchet MS" panose="020B0603020202020204" pitchFamily="34" charset="0"/>
                <a:cs typeface="Calibri" panose="020F0502020204030204" pitchFamily="34" charset="0"/>
              </a:rPr>
              <a:t> (</a:t>
            </a:r>
            <a:r>
              <a:rPr lang="en-US" b="0" i="0" dirty="0" err="1">
                <a:effectLst/>
                <a:latin typeface="Trebuchet MS" panose="020B0603020202020204" pitchFamily="34" charset="0"/>
                <a:cs typeface="Calibri" panose="020F0502020204030204" pitchFamily="34" charset="0"/>
              </a:rPr>
              <a:t>copanlisib</a:t>
            </a:r>
            <a:r>
              <a:rPr lang="en-US" b="0" i="0" dirty="0">
                <a:effectLst/>
                <a:latin typeface="Trebuchet MS" panose="020B0603020202020204" pitchFamily="34" charset="0"/>
                <a:cs typeface="Calibri" panose="020F0502020204030204" pitchFamily="34" charset="0"/>
              </a:rPr>
              <a:t>). Accessed November 13, 2023. [4]. </a:t>
            </a:r>
            <a:r>
              <a:rPr lang="en-US" b="0" i="0" dirty="0" err="1">
                <a:effectLst/>
                <a:latin typeface="Trebuchet MS" panose="020B0603020202020204" pitchFamily="34" charset="0"/>
                <a:cs typeface="Calibri" panose="020F0502020204030204" pitchFamily="34" charset="0"/>
              </a:rPr>
              <a:t>Bou</a:t>
            </a:r>
            <a:r>
              <a:rPr lang="en-US" b="0" i="0" dirty="0">
                <a:effectLst/>
                <a:latin typeface="Trebuchet MS" panose="020B0603020202020204" pitchFamily="34" charset="0"/>
                <a:cs typeface="Calibri" panose="020F0502020204030204" pitchFamily="34" charset="0"/>
              </a:rPr>
              <a:t> </a:t>
            </a:r>
            <a:r>
              <a:rPr lang="en-US" b="0" i="0" dirty="0" err="1">
                <a:effectLst/>
                <a:latin typeface="Trebuchet MS" panose="020B0603020202020204" pitchFamily="34" charset="0"/>
                <a:cs typeface="Calibri" panose="020F0502020204030204" pitchFamily="34" charset="0"/>
              </a:rPr>
              <a:t>Zeid</a:t>
            </a:r>
            <a:r>
              <a:rPr lang="en-US" b="0" i="0" dirty="0">
                <a:effectLst/>
                <a:latin typeface="Trebuchet MS" panose="020B0603020202020204" pitchFamily="34" charset="0"/>
                <a:cs typeface="Calibri" panose="020F0502020204030204" pitchFamily="34" charset="0"/>
              </a:rPr>
              <a:t> N, </a:t>
            </a:r>
            <a:r>
              <a:rPr lang="en-US" b="0" i="0" dirty="0" err="1">
                <a:effectLst/>
                <a:latin typeface="Trebuchet MS" panose="020B0603020202020204" pitchFamily="34" charset="0"/>
                <a:cs typeface="Calibri" panose="020F0502020204030204" pitchFamily="34" charset="0"/>
              </a:rPr>
              <a:t>Yazbeck</a:t>
            </a:r>
            <a:r>
              <a:rPr lang="en-US" b="0" i="0" dirty="0">
                <a:effectLst/>
                <a:latin typeface="Trebuchet MS" panose="020B0603020202020204" pitchFamily="34" charset="0"/>
                <a:cs typeface="Calibri" panose="020F0502020204030204" pitchFamily="34" charset="0"/>
              </a:rPr>
              <a:t> V. </a:t>
            </a:r>
            <a:r>
              <a:rPr lang="en-US" b="0" i="1" dirty="0">
                <a:effectLst/>
                <a:latin typeface="Trebuchet MS" panose="020B0603020202020204" pitchFamily="34" charset="0"/>
                <a:cs typeface="Calibri" panose="020F0502020204030204" pitchFamily="34" charset="0"/>
              </a:rPr>
              <a:t>Blood </a:t>
            </a:r>
            <a:r>
              <a:rPr lang="en-US" b="0" i="1" dirty="0" err="1">
                <a:effectLst/>
                <a:latin typeface="Trebuchet MS" panose="020B0603020202020204" pitchFamily="34" charset="0"/>
                <a:cs typeface="Calibri" panose="020F0502020204030204" pitchFamily="34" charset="0"/>
              </a:rPr>
              <a:t>Lymphat</a:t>
            </a:r>
            <a:r>
              <a:rPr lang="en-US" b="0" i="1" dirty="0">
                <a:effectLst/>
                <a:latin typeface="Trebuchet MS" panose="020B0603020202020204" pitchFamily="34" charset="0"/>
                <a:cs typeface="Calibri" panose="020F0502020204030204" pitchFamily="34" charset="0"/>
              </a:rPr>
              <a:t> Cancer. </a:t>
            </a:r>
            <a:r>
              <a:rPr lang="en-US" b="0" i="0" dirty="0">
                <a:effectLst/>
                <a:latin typeface="Trebuchet MS" panose="020B0603020202020204" pitchFamily="34" charset="0"/>
                <a:cs typeface="Calibri" panose="020F0502020204030204" pitchFamily="34" charset="0"/>
              </a:rPr>
              <a:t>2023;13:1-12. </a:t>
            </a:r>
            <a:endParaRPr lang="en-US" dirty="0">
              <a:latin typeface="Trebuchet MS" panose="020B060302020202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5A4610E7-846F-D306-6DB3-60D015B41528}"/>
              </a:ext>
            </a:extLst>
          </p:cNvPr>
          <p:cNvSpPr>
            <a:spLocks noGrp="1"/>
          </p:cNvSpPr>
          <p:nvPr>
            <p:ph type="body" sz="quarter" idx="11"/>
          </p:nvPr>
        </p:nvSpPr>
        <p:spPr>
          <a:xfrm>
            <a:off x="266008" y="5815035"/>
            <a:ext cx="11682077" cy="346075"/>
          </a:xfrm>
        </p:spPr>
        <p:txBody>
          <a:bodyPr/>
          <a:lstStyle/>
          <a:p>
            <a:r>
              <a:rPr lang="en-US" dirty="0"/>
              <a:t>AE, adverse event; FL, follicular lymphoma; ORR, overall response rate; OS, overall survival; PFS, progression-free survival; PI3K; phosphoinositide 3-kinase;</a:t>
            </a:r>
            <a:br>
              <a:rPr lang="en-US" dirty="0"/>
            </a:br>
            <a:r>
              <a:rPr lang="en-US" dirty="0"/>
              <a:t>R/R, relapsed/refractory.</a:t>
            </a:r>
          </a:p>
        </p:txBody>
      </p:sp>
      <p:graphicFrame>
        <p:nvGraphicFramePr>
          <p:cNvPr id="6" name="Group 3">
            <a:extLst>
              <a:ext uri="{FF2B5EF4-FFF2-40B4-BE49-F238E27FC236}">
                <a16:creationId xmlns:a16="http://schemas.microsoft.com/office/drawing/2014/main" id="{2DA1CC82-7DFE-CD88-6C8B-B317F552CDDB}"/>
              </a:ext>
            </a:extLst>
          </p:cNvPr>
          <p:cNvGraphicFramePr>
            <a:graphicFrameLocks/>
          </p:cNvGraphicFramePr>
          <p:nvPr>
            <p:extLst>
              <p:ext uri="{D42A27DB-BD31-4B8C-83A1-F6EECF244321}">
                <p14:modId xmlns:p14="http://schemas.microsoft.com/office/powerpoint/2010/main" val="294678698"/>
              </p:ext>
            </p:extLst>
          </p:nvPr>
        </p:nvGraphicFramePr>
        <p:xfrm>
          <a:off x="702469" y="1373433"/>
          <a:ext cx="10787062" cy="3109072"/>
        </p:xfrm>
        <a:graphic>
          <a:graphicData uri="http://schemas.openxmlformats.org/drawingml/2006/table">
            <a:tbl>
              <a:tblPr>
                <a:tableStyleId>{9D7B26C5-4107-4FEC-AEDC-1716B250A1EF}</a:tableStyleId>
              </a:tblPr>
              <a:tblGrid>
                <a:gridCol w="3710505">
                  <a:extLst>
                    <a:ext uri="{9D8B030D-6E8A-4147-A177-3AD203B41FA5}">
                      <a16:colId xmlns:a16="http://schemas.microsoft.com/office/drawing/2014/main" val="20000"/>
                    </a:ext>
                  </a:extLst>
                </a:gridCol>
                <a:gridCol w="7076557">
                  <a:extLst>
                    <a:ext uri="{9D8B030D-6E8A-4147-A177-3AD203B41FA5}">
                      <a16:colId xmlns:a16="http://schemas.microsoft.com/office/drawing/2014/main" val="20001"/>
                    </a:ext>
                  </a:extLst>
                </a:gridCol>
              </a:tblGrid>
              <a:tr h="19729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endParaRPr kumimoji="0" lang="en-GB" sz="2000" b="1" i="0" u="none" strike="noStrike" cap="none" normalizeH="0" baseline="0" dirty="0">
                        <a:ln>
                          <a:noFill/>
                        </a:ln>
                        <a:solidFill>
                          <a:schemeClr val="tx1"/>
                        </a:solidFill>
                        <a:effectLst/>
                        <a:latin typeface="Trebuchet MS" panose="020B0603020202020204" pitchFamily="34" charset="0"/>
                      </a:endParaRPr>
                    </a:p>
                  </a:txBody>
                  <a:tcPr marL="121699" marR="121699" marT="45728" marB="45728" anchor="ctr" horzOverflow="overflow">
                    <a:lnL w="6350" cap="flat" cmpd="sng" algn="ctr">
                      <a:solidFill>
                        <a:srgbClr val="A50021"/>
                      </a:solidFill>
                      <a:prstDash val="solid"/>
                      <a:round/>
                      <a:headEnd type="none" w="med" len="med"/>
                      <a:tailEnd type="none" w="med" len="med"/>
                    </a:lnL>
                    <a:lnT w="28575" cap="flat" cmpd="sng" algn="ctr">
                      <a:solidFill>
                        <a:srgbClr val="A50021"/>
                      </a:solidFill>
                      <a:prstDash val="solid"/>
                      <a:round/>
                      <a:headEnd type="none" w="med" len="med"/>
                      <a:tailEnd type="none" w="med" len="med"/>
                    </a:lnT>
                    <a:lnB w="28575" cap="flat" cmpd="sng" algn="ctr">
                      <a:solidFill>
                        <a:srgbClr val="A50021"/>
                      </a:solidFill>
                      <a:prstDash val="solid"/>
                      <a:round/>
                      <a:headEnd type="none" w="med" len="med"/>
                      <a:tailEnd type="none" w="med" len="med"/>
                    </a:lnB>
                    <a:solidFill>
                      <a:srgbClr val="284F64"/>
                    </a:solidFill>
                  </a:tcPr>
                </a:tc>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1" u="none" strike="noStrike" cap="none" normalizeH="0" baseline="0" dirty="0" err="1">
                          <a:ln>
                            <a:noFill/>
                          </a:ln>
                          <a:solidFill>
                            <a:schemeClr val="bg1"/>
                          </a:solidFill>
                          <a:effectLst/>
                        </a:rPr>
                        <a:t>Copanlisib</a:t>
                      </a:r>
                      <a:r>
                        <a:rPr kumimoji="0" lang="en-US" sz="2000" b="0" u="none" strike="noStrike" cap="none" normalizeH="0" baseline="30000" dirty="0">
                          <a:ln>
                            <a:noFill/>
                          </a:ln>
                          <a:solidFill>
                            <a:schemeClr val="bg1"/>
                          </a:solidFill>
                          <a:effectLst/>
                        </a:rPr>
                        <a:t>[1],[2]</a:t>
                      </a:r>
                      <a:endParaRPr kumimoji="0" lang="en-US" sz="2000" b="0" i="0" u="none" strike="noStrike" cap="none" normalizeH="0" baseline="30000" dirty="0">
                        <a:ln>
                          <a:noFill/>
                        </a:ln>
                        <a:solidFill>
                          <a:schemeClr val="bg1"/>
                        </a:solidFill>
                        <a:effectLst/>
                        <a:latin typeface="Trebuchet MS" panose="020B0603020202020204" pitchFamily="34" charset="0"/>
                      </a:endParaRPr>
                    </a:p>
                  </a:txBody>
                  <a:tcPr marL="121699" marR="121699" marT="45728" marB="45728" anchor="ctr" horzOverflow="overflow">
                    <a:lnR w="6350" cap="flat" cmpd="sng" algn="ctr">
                      <a:solidFill>
                        <a:srgbClr val="A50021"/>
                      </a:solidFill>
                      <a:prstDash val="solid"/>
                      <a:round/>
                      <a:headEnd type="none" w="med" len="med"/>
                      <a:tailEnd type="none" w="med" len="med"/>
                    </a:lnR>
                    <a:lnT w="28575" cap="flat" cmpd="sng" algn="ctr">
                      <a:solidFill>
                        <a:srgbClr val="A50021"/>
                      </a:solidFill>
                      <a:prstDash val="solid"/>
                      <a:round/>
                      <a:headEnd type="none" w="med" len="med"/>
                      <a:tailEnd type="none" w="med" len="med"/>
                    </a:lnT>
                    <a:lnB w="28575" cap="flat" cmpd="sng" algn="ctr">
                      <a:solidFill>
                        <a:srgbClr val="A50021"/>
                      </a:solidFill>
                      <a:prstDash val="solid"/>
                      <a:round/>
                      <a:headEnd type="none" w="med" len="med"/>
                      <a:tailEnd type="none" w="med" len="med"/>
                    </a:lnB>
                    <a:solidFill>
                      <a:srgbClr val="284F64"/>
                    </a:solidFill>
                  </a:tcPr>
                </a:tc>
                <a:extLst>
                  <a:ext uri="{0D108BD9-81ED-4DB2-BD59-A6C34878D82A}">
                    <a16:rowId xmlns:a16="http://schemas.microsoft.com/office/drawing/2014/main" val="10001"/>
                  </a:ext>
                </a:extLst>
              </a:tr>
              <a:tr h="19729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Targeted isoform</a:t>
                      </a:r>
                      <a:endParaRPr kumimoji="0" lang="en-US" sz="2000" b="0" i="0" u="none" strike="noStrike" cap="none" normalizeH="0" baseline="3000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L w="6350" cap="flat" cmpd="sng" algn="ctr">
                      <a:solidFill>
                        <a:srgbClr val="A50021"/>
                      </a:solidFill>
                      <a:prstDash val="solid"/>
                      <a:round/>
                      <a:headEnd type="none" w="med" len="med"/>
                      <a:tailEnd type="none" w="med" len="med"/>
                    </a:lnL>
                    <a:lnT w="28575" cap="flat" cmpd="sng" algn="ctr">
                      <a:solidFill>
                        <a:srgbClr val="A500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lnSpc>
                          <a:spcPct val="90000"/>
                        </a:lnSpc>
                      </a:pPr>
                      <a:r>
                        <a:rPr lang="el-GR" sz="2000" dirty="0">
                          <a:solidFill>
                            <a:schemeClr val="tx1"/>
                          </a:solidFill>
                        </a:rPr>
                        <a:t>α</a:t>
                      </a:r>
                      <a:r>
                        <a:rPr lang="en-US" sz="2000" dirty="0">
                          <a:solidFill>
                            <a:schemeClr val="tx1"/>
                          </a:solidFill>
                        </a:rPr>
                        <a:t>, </a:t>
                      </a:r>
                      <a:r>
                        <a:rPr lang="el-GR" sz="2000" dirty="0">
                          <a:solidFill>
                            <a:schemeClr val="tx1"/>
                          </a:solidFill>
                        </a:rPr>
                        <a:t>δ</a:t>
                      </a:r>
                      <a:endParaRPr lang="en-US" sz="2000" dirty="0">
                        <a:solidFill>
                          <a:schemeClr val="tx1"/>
                        </a:solidFill>
                        <a:latin typeface="Trebuchet MS" panose="020B0603020202020204" pitchFamily="34" charset="0"/>
                        <a:cs typeface="Calibri" panose="020F0502020204030204" pitchFamily="34" charset="0"/>
                      </a:endParaRPr>
                    </a:p>
                  </a:txBody>
                  <a:tcPr anchor="ctr">
                    <a:lnR w="6350" cap="flat" cmpd="sng" algn="ctr">
                      <a:solidFill>
                        <a:srgbClr val="A50021"/>
                      </a:solidFill>
                      <a:prstDash val="solid"/>
                      <a:round/>
                      <a:headEnd type="none" w="med" len="med"/>
                      <a:tailEnd type="none" w="med" len="med"/>
                    </a:lnR>
                    <a:lnT w="28575" cap="flat" cmpd="sng" algn="ctr">
                      <a:solidFill>
                        <a:srgbClr val="A500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729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ORR in patients with FL, %</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57.7</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19729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Median PFS, </a:t>
                      </a:r>
                      <a:r>
                        <a:rPr kumimoji="0" lang="en-US" sz="2000" b="0" u="none" strike="noStrike" cap="none" normalizeH="0" baseline="0" dirty="0" err="1">
                          <a:ln>
                            <a:noFill/>
                          </a:ln>
                          <a:solidFill>
                            <a:schemeClr val="bg2">
                              <a:lumMod val="10000"/>
                            </a:schemeClr>
                          </a:solidFill>
                          <a:effectLst/>
                        </a:rPr>
                        <a:t>mos</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2000" b="0" u="none" strike="noStrike" cap="none" normalizeH="0" baseline="0" dirty="0">
                          <a:ln>
                            <a:noFill/>
                          </a:ln>
                          <a:solidFill>
                            <a:schemeClr val="bg2">
                              <a:lumMod val="10000"/>
                            </a:schemeClr>
                          </a:solidFill>
                          <a:effectLst/>
                        </a:rPr>
                        <a:t>11.2</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729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Median OS, </a:t>
                      </a:r>
                      <a:r>
                        <a:rPr kumimoji="0" lang="en-US" sz="2000" b="0" u="none" strike="noStrike" cap="none" normalizeH="0" baseline="0" dirty="0" err="1">
                          <a:ln>
                            <a:noFill/>
                          </a:ln>
                          <a:solidFill>
                            <a:schemeClr val="bg2">
                              <a:lumMod val="10000"/>
                            </a:schemeClr>
                          </a:solidFill>
                          <a:effectLst/>
                        </a:rPr>
                        <a:t>mos</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46.3</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39871447"/>
                  </a:ext>
                </a:extLst>
              </a:tr>
              <a:tr h="349045">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2000" b="0" u="none" strike="noStrike" cap="none" normalizeH="0" baseline="0" dirty="0">
                          <a:ln>
                            <a:noFill/>
                          </a:ln>
                          <a:solidFill>
                            <a:schemeClr val="bg2">
                              <a:lumMod val="10000"/>
                            </a:schemeClr>
                          </a:solidFill>
                          <a:effectLst/>
                        </a:rPr>
                        <a:t>Approved indication</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Relapsed FL </a:t>
                      </a:r>
                      <a:br>
                        <a:rPr kumimoji="0" lang="en-US" sz="2000" b="0" u="none" strike="noStrike" cap="none" normalizeH="0" baseline="0" dirty="0">
                          <a:ln>
                            <a:noFill/>
                          </a:ln>
                          <a:solidFill>
                            <a:schemeClr val="bg2">
                              <a:lumMod val="10000"/>
                            </a:schemeClr>
                          </a:solidFill>
                          <a:effectLst/>
                        </a:rPr>
                      </a:br>
                      <a:r>
                        <a:rPr kumimoji="0" lang="en-US" sz="2000" b="0" u="none" strike="noStrike" cap="none" normalizeH="0" baseline="0" dirty="0">
                          <a:ln>
                            <a:noFill/>
                          </a:ln>
                          <a:solidFill>
                            <a:schemeClr val="bg2">
                              <a:lumMod val="10000"/>
                            </a:schemeClr>
                          </a:solidFill>
                          <a:effectLst/>
                        </a:rPr>
                        <a:t>following &gt;2 prior systemic therapies</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72454057"/>
                  </a:ext>
                </a:extLst>
              </a:tr>
              <a:tr h="349045">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2000" b="0" u="none" strike="noStrike" cap="none" normalizeH="0" baseline="0" dirty="0">
                          <a:ln>
                            <a:noFill/>
                          </a:ln>
                          <a:solidFill>
                            <a:schemeClr val="bg2">
                              <a:lumMod val="10000"/>
                            </a:schemeClr>
                          </a:solidFill>
                          <a:effectLst/>
                        </a:rPr>
                        <a:t>Serious AEs of importance</a:t>
                      </a:r>
                      <a:endParaRPr kumimoji="0" lang="en-US" sz="2000" b="0" i="0" u="none" strike="noStrike" cap="none" normalizeH="0" baseline="0" dirty="0">
                        <a:ln>
                          <a:noFill/>
                        </a:ln>
                        <a:solidFill>
                          <a:schemeClr val="bg2">
                            <a:lumMod val="10000"/>
                          </a:schemeClr>
                        </a:solidFill>
                        <a:effectLst/>
                        <a:latin typeface="Trebuchet MS" panose="020B0603020202020204" pitchFamily="34" charset="0"/>
                      </a:endParaRPr>
                    </a:p>
                  </a:txBody>
                  <a:tcPr marL="121699" marR="121699" marT="45728" marB="45728" anchor="ctr" horzOverflow="overflow">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2000" b="0" u="none" strike="noStrike" cap="none" normalizeH="0" baseline="0" dirty="0">
                          <a:ln>
                            <a:noFill/>
                          </a:ln>
                          <a:solidFill>
                            <a:schemeClr val="bg2">
                              <a:lumMod val="10000"/>
                            </a:schemeClr>
                          </a:solidFill>
                          <a:effectLst/>
                        </a:rPr>
                        <a:t>Hyperglycemia (40%), hypertension (29.6%), neutropenia (25.4%), pneumonia (12.7%), diarrhea (8.5%)</a:t>
                      </a:r>
                    </a:p>
                  </a:txBody>
                  <a:tcPr marL="121699" marR="121699" marT="45728" marB="45728" anchor="ctr" horzOverflow="overflow">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001862"/>
                  </a:ext>
                </a:extLst>
              </a:tr>
            </a:tbl>
          </a:graphicData>
        </a:graphic>
      </p:graphicFrame>
    </p:spTree>
    <p:extLst>
      <p:ext uri="{BB962C8B-B14F-4D97-AF65-F5344CB8AC3E}">
        <p14:creationId xmlns:p14="http://schemas.microsoft.com/office/powerpoint/2010/main" val="276955481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1C1E-3B2A-5466-CEA8-1758612FAAEA}"/>
              </a:ext>
            </a:extLst>
          </p:cNvPr>
          <p:cNvSpPr>
            <a:spLocks noGrp="1"/>
          </p:cNvSpPr>
          <p:nvPr>
            <p:ph type="title"/>
          </p:nvPr>
        </p:nvSpPr>
        <p:spPr>
          <a:xfrm>
            <a:off x="265970" y="174882"/>
            <a:ext cx="11682153" cy="1143000"/>
          </a:xfrm>
        </p:spPr>
        <p:txBody>
          <a:bodyPr/>
          <a:lstStyle/>
          <a:p>
            <a:r>
              <a:rPr lang="en-US" dirty="0"/>
              <a:t>POD24 Efficacy of Therapies in R/R FL</a:t>
            </a:r>
          </a:p>
        </p:txBody>
      </p:sp>
      <p:sp>
        <p:nvSpPr>
          <p:cNvPr id="4" name="Text Placeholder 3">
            <a:extLst>
              <a:ext uri="{FF2B5EF4-FFF2-40B4-BE49-F238E27FC236}">
                <a16:creationId xmlns:a16="http://schemas.microsoft.com/office/drawing/2014/main" id="{49FDFB7F-0A92-F43E-60E2-6757FAF9D95B}"/>
              </a:ext>
            </a:extLst>
          </p:cNvPr>
          <p:cNvSpPr>
            <a:spLocks noGrp="1"/>
          </p:cNvSpPr>
          <p:nvPr>
            <p:ph type="body" sz="quarter" idx="10"/>
          </p:nvPr>
        </p:nvSpPr>
        <p:spPr>
          <a:xfrm>
            <a:off x="4632923" y="6228271"/>
            <a:ext cx="7315200" cy="573663"/>
          </a:xfrm>
        </p:spPr>
        <p:txBody>
          <a:bodyPr>
            <a:normAutofit fontScale="92500"/>
          </a:bodyPr>
          <a:lstStyle/>
          <a:p>
            <a:r>
              <a:rPr lang="en-US" dirty="0"/>
              <a:t>[1]. </a:t>
            </a:r>
            <a:r>
              <a:rPr lang="en-US" dirty="0" err="1"/>
              <a:t>Casulo</a:t>
            </a:r>
            <a:r>
              <a:rPr lang="en-US" dirty="0"/>
              <a:t> C, Barr PM. </a:t>
            </a:r>
            <a:r>
              <a:rPr lang="en-US" i="1" dirty="0"/>
              <a:t>Blood. </a:t>
            </a:r>
            <a:r>
              <a:rPr lang="en-US" dirty="0"/>
              <a:t>2019;133(14):1540-1547. [2]. </a:t>
            </a:r>
            <a:r>
              <a:rPr lang="en-US" dirty="0" err="1"/>
              <a:t>Morschhauser</a:t>
            </a:r>
            <a:r>
              <a:rPr lang="en-US" dirty="0"/>
              <a:t> F, et al. </a:t>
            </a:r>
            <a:r>
              <a:rPr lang="en-US" i="1" dirty="0"/>
              <a:t>Lancet </a:t>
            </a:r>
            <a:r>
              <a:rPr lang="en-US" i="1" dirty="0" err="1"/>
              <a:t>Haematol</a:t>
            </a:r>
            <a:r>
              <a:rPr lang="en-US" i="1" dirty="0"/>
              <a:t>. </a:t>
            </a:r>
            <a:r>
              <a:rPr lang="en-US" dirty="0"/>
              <a:t>2019;6(8):e429-e437. [3]. </a:t>
            </a:r>
            <a:r>
              <a:rPr lang="en-US" dirty="0" err="1"/>
              <a:t>Morschhauser</a:t>
            </a:r>
            <a:r>
              <a:rPr lang="en-US" dirty="0"/>
              <a:t> F, et al. </a:t>
            </a:r>
            <a:r>
              <a:rPr lang="en-US" i="1" dirty="0"/>
              <a:t>Lancet Oncol. </a:t>
            </a:r>
            <a:r>
              <a:rPr lang="en-US" dirty="0"/>
              <a:t>2020;21(11):1433-1442. [4]. </a:t>
            </a:r>
            <a:r>
              <a:rPr lang="en-US" dirty="0" err="1"/>
              <a:t>Budde</a:t>
            </a:r>
            <a:r>
              <a:rPr lang="en-US" dirty="0"/>
              <a:t> LE, et al. </a:t>
            </a:r>
            <a:r>
              <a:rPr lang="en-US" i="1" dirty="0"/>
              <a:t>Lancet Oncol. </a:t>
            </a:r>
            <a:r>
              <a:rPr lang="en-US" dirty="0"/>
              <a:t>2022;23(8):1055-1065. [5]. Jacobson CA, et al. </a:t>
            </a:r>
            <a:r>
              <a:rPr lang="en-US" i="1" dirty="0"/>
              <a:t>Lancet Oncol. </a:t>
            </a:r>
            <a:r>
              <a:rPr lang="en-US" dirty="0"/>
              <a:t>2022;23(1):91-103. [6]. Fowler NH, et al.</a:t>
            </a:r>
            <a:r>
              <a:rPr lang="en-US" i="1" dirty="0"/>
              <a:t> Nat Med. </a:t>
            </a:r>
            <a:r>
              <a:rPr lang="en-US" dirty="0"/>
              <a:t>2022;28(2):325-332.</a:t>
            </a:r>
          </a:p>
        </p:txBody>
      </p:sp>
      <p:sp>
        <p:nvSpPr>
          <p:cNvPr id="5" name="Text Placeholder 4">
            <a:extLst>
              <a:ext uri="{FF2B5EF4-FFF2-40B4-BE49-F238E27FC236}">
                <a16:creationId xmlns:a16="http://schemas.microsoft.com/office/drawing/2014/main" id="{24F416E7-6405-7693-F106-B29C0A0E0134}"/>
              </a:ext>
            </a:extLst>
          </p:cNvPr>
          <p:cNvSpPr>
            <a:spLocks noGrp="1"/>
          </p:cNvSpPr>
          <p:nvPr>
            <p:ph type="body" sz="quarter" idx="11"/>
          </p:nvPr>
        </p:nvSpPr>
        <p:spPr>
          <a:xfrm>
            <a:off x="266700" y="5815584"/>
            <a:ext cx="11680825" cy="346075"/>
          </a:xfrm>
        </p:spPr>
        <p:txBody>
          <a:bodyPr/>
          <a:lstStyle/>
          <a:p>
            <a:r>
              <a:rPr lang="en-US" dirty="0"/>
              <a:t>CRR, complete response rate; FL, follicular lymphoma; </a:t>
            </a:r>
            <a:r>
              <a:rPr lang="en-US" dirty="0" err="1"/>
              <a:t>mos</a:t>
            </a:r>
            <a:r>
              <a:rPr lang="en-US" dirty="0"/>
              <a:t>, months; MT, mutant; ORR, overall response rate; PFS, progression-free survival; POD24, progression of disease within 24 </a:t>
            </a:r>
            <a:r>
              <a:rPr lang="en-US" dirty="0" err="1"/>
              <a:t>mos</a:t>
            </a:r>
            <a:r>
              <a:rPr lang="en-US" dirty="0"/>
              <a:t> of treatment initiation; R/R, relapsed/refractory; WT, wildtype.</a:t>
            </a:r>
          </a:p>
        </p:txBody>
      </p:sp>
      <p:graphicFrame>
        <p:nvGraphicFramePr>
          <p:cNvPr id="6" name="Table 3">
            <a:extLst>
              <a:ext uri="{FF2B5EF4-FFF2-40B4-BE49-F238E27FC236}">
                <a16:creationId xmlns:a16="http://schemas.microsoft.com/office/drawing/2014/main" id="{F8C5EBFE-862F-FFB1-C579-619263971C60}"/>
              </a:ext>
            </a:extLst>
          </p:cNvPr>
          <p:cNvGraphicFramePr>
            <a:graphicFrameLocks noGrp="1"/>
          </p:cNvGraphicFramePr>
          <p:nvPr>
            <p:extLst>
              <p:ext uri="{D42A27DB-BD31-4B8C-83A1-F6EECF244321}">
                <p14:modId xmlns:p14="http://schemas.microsoft.com/office/powerpoint/2010/main" val="2293446705"/>
              </p:ext>
            </p:extLst>
          </p:nvPr>
        </p:nvGraphicFramePr>
        <p:xfrm>
          <a:off x="1285461" y="1069083"/>
          <a:ext cx="9621078" cy="4334256"/>
        </p:xfrm>
        <a:graphic>
          <a:graphicData uri="http://schemas.openxmlformats.org/drawingml/2006/table">
            <a:tbl>
              <a:tblPr firstRow="1" bandRow="1">
                <a:tableStyleId>{9D7B26C5-4107-4FEC-AEDC-1716B250A1EF}</a:tableStyleId>
              </a:tblPr>
              <a:tblGrid>
                <a:gridCol w="4994850">
                  <a:extLst>
                    <a:ext uri="{9D8B030D-6E8A-4147-A177-3AD203B41FA5}">
                      <a16:colId xmlns:a16="http://schemas.microsoft.com/office/drawing/2014/main" val="404666587"/>
                    </a:ext>
                  </a:extLst>
                </a:gridCol>
                <a:gridCol w="2094643">
                  <a:extLst>
                    <a:ext uri="{9D8B030D-6E8A-4147-A177-3AD203B41FA5}">
                      <a16:colId xmlns:a16="http://schemas.microsoft.com/office/drawing/2014/main" val="3135160709"/>
                    </a:ext>
                  </a:extLst>
                </a:gridCol>
                <a:gridCol w="2531585">
                  <a:extLst>
                    <a:ext uri="{9D8B030D-6E8A-4147-A177-3AD203B41FA5}">
                      <a16:colId xmlns:a16="http://schemas.microsoft.com/office/drawing/2014/main" val="3436568893"/>
                    </a:ext>
                  </a:extLst>
                </a:gridCol>
              </a:tblGrid>
              <a:tr h="0">
                <a:tc>
                  <a:txBody>
                    <a:bodyPr/>
                    <a:lstStyle/>
                    <a:p>
                      <a:pPr algn="l">
                        <a:lnSpc>
                          <a:spcPct val="90000"/>
                        </a:lnSpc>
                      </a:pPr>
                      <a:r>
                        <a:rPr lang="en-US" sz="2000" dirty="0">
                          <a:solidFill>
                            <a:schemeClr val="bg1"/>
                          </a:solidFill>
                        </a:rPr>
                        <a:t>Agent</a:t>
                      </a:r>
                      <a:endParaRPr lang="en-US" sz="2000" baseline="30000" dirty="0">
                        <a:solidFill>
                          <a:schemeClr val="bg1"/>
                        </a:solidFill>
                      </a:endParaRPr>
                    </a:p>
                  </a:txBody>
                  <a:tcPr marT="73152" marB="73152"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lnSpc>
                          <a:spcPct val="90000"/>
                        </a:lnSpc>
                      </a:pPr>
                      <a:r>
                        <a:rPr lang="en-US" sz="2000" dirty="0">
                          <a:solidFill>
                            <a:schemeClr val="bg1"/>
                          </a:solidFill>
                        </a:rPr>
                        <a:t>ORR, %</a:t>
                      </a:r>
                    </a:p>
                  </a:txBody>
                  <a:tcPr marT="73152" marB="73152"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lnSpc>
                          <a:spcPct val="90000"/>
                        </a:lnSpc>
                      </a:pPr>
                      <a:r>
                        <a:rPr lang="en-US" sz="2000" dirty="0">
                          <a:solidFill>
                            <a:schemeClr val="bg1"/>
                          </a:solidFill>
                        </a:rPr>
                        <a:t>PFS</a:t>
                      </a:r>
                    </a:p>
                  </a:txBody>
                  <a:tcPr marT="73152" marB="73152"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extLst>
                  <a:ext uri="{0D108BD9-81ED-4DB2-BD59-A6C34878D82A}">
                    <a16:rowId xmlns:a16="http://schemas.microsoft.com/office/drawing/2014/main" val="3503364746"/>
                  </a:ext>
                </a:extLst>
              </a:tr>
              <a:tr h="0">
                <a:tc>
                  <a:txBody>
                    <a:bodyPr/>
                    <a:lstStyle/>
                    <a:p>
                      <a:pPr algn="l">
                        <a:lnSpc>
                          <a:spcPct val="90000"/>
                        </a:lnSpc>
                      </a:pPr>
                      <a:r>
                        <a:rPr lang="en-US" sz="2000" b="1" dirty="0">
                          <a:solidFill>
                            <a:schemeClr val="tx1"/>
                          </a:solidFill>
                        </a:rPr>
                        <a:t>Lenalidomide-rituximab (n=43)</a:t>
                      </a:r>
                      <a:r>
                        <a:rPr lang="en-US" sz="2000" b="0" baseline="30000" dirty="0">
                          <a:solidFill>
                            <a:schemeClr val="tx1"/>
                          </a:solidFill>
                        </a:rPr>
                        <a:t>[1]</a:t>
                      </a:r>
                    </a:p>
                  </a:txBody>
                  <a:tcPr marT="73152" marB="73152"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lnSpc>
                          <a:spcPct val="90000"/>
                        </a:lnSpc>
                      </a:pPr>
                      <a:r>
                        <a:rPr lang="en-US" sz="2000" dirty="0">
                          <a:solidFill>
                            <a:schemeClr val="tx1"/>
                          </a:solidFill>
                        </a:rPr>
                        <a:t>48</a:t>
                      </a:r>
                    </a:p>
                  </a:txBody>
                  <a:tcPr marT="73152" marB="73152"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lnSpc>
                          <a:spcPct val="90000"/>
                        </a:lnSpc>
                      </a:pPr>
                      <a:r>
                        <a:rPr lang="en-US" sz="2000" dirty="0">
                          <a:solidFill>
                            <a:schemeClr val="tx1"/>
                          </a:solidFill>
                        </a:rPr>
                        <a:t>50% at 12 </a:t>
                      </a:r>
                      <a:r>
                        <a:rPr lang="en-US" sz="2000" dirty="0" err="1">
                          <a:solidFill>
                            <a:schemeClr val="tx1"/>
                          </a:solidFill>
                        </a:rPr>
                        <a:t>mos</a:t>
                      </a:r>
                      <a:endParaRPr lang="en-US" sz="2000" dirty="0">
                        <a:solidFill>
                          <a:schemeClr val="tx1"/>
                        </a:solidFill>
                      </a:endParaRPr>
                    </a:p>
                  </a:txBody>
                  <a:tcPr marT="73152" marB="73152"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5974746"/>
                  </a:ext>
                </a:extLst>
              </a:tr>
              <a:tr h="0">
                <a:tc>
                  <a:txBody>
                    <a:bodyPr/>
                    <a:lstStyle/>
                    <a:p>
                      <a:pPr algn="l">
                        <a:lnSpc>
                          <a:spcPct val="90000"/>
                        </a:lnSpc>
                      </a:pPr>
                      <a:r>
                        <a:rPr lang="en-US" sz="2000" b="1" dirty="0">
                          <a:solidFill>
                            <a:schemeClr val="tx1"/>
                          </a:solidFill>
                        </a:rPr>
                        <a:t>Lenalidomide-obinutuzumab (n=24)</a:t>
                      </a:r>
                      <a:r>
                        <a:rPr lang="en-US" sz="2000" b="0" kern="1200" baseline="30000" dirty="0">
                          <a:solidFill>
                            <a:schemeClr val="tx1"/>
                          </a:solidFill>
                          <a:latin typeface="+mn-lt"/>
                          <a:ea typeface="+mn-ea"/>
                          <a:cs typeface="+mn-cs"/>
                        </a:rPr>
                        <a:t>[2]</a:t>
                      </a:r>
                    </a:p>
                  </a:txBody>
                  <a:tcPr marT="73152" marB="73152"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lnSpc>
                          <a:spcPct val="90000"/>
                        </a:lnSpc>
                      </a:pPr>
                      <a:r>
                        <a:rPr lang="en-US" sz="2000" dirty="0">
                          <a:solidFill>
                            <a:schemeClr val="tx1"/>
                          </a:solidFill>
                        </a:rPr>
                        <a:t>71</a:t>
                      </a:r>
                    </a:p>
                  </a:txBody>
                  <a:tcPr marT="73152" marB="73152"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lnSpc>
                          <a:spcPct val="90000"/>
                        </a:lnSpc>
                      </a:pPr>
                      <a:r>
                        <a:rPr lang="en-US" sz="2000" dirty="0">
                          <a:solidFill>
                            <a:schemeClr val="tx1"/>
                          </a:solidFill>
                        </a:rPr>
                        <a:t>62.5% at 24 </a:t>
                      </a:r>
                      <a:r>
                        <a:rPr lang="en-US" sz="2000" dirty="0" err="1">
                          <a:solidFill>
                            <a:schemeClr val="tx1"/>
                          </a:solidFill>
                        </a:rPr>
                        <a:t>mos</a:t>
                      </a:r>
                      <a:endParaRPr lang="en-US" sz="2000" dirty="0">
                        <a:solidFill>
                          <a:schemeClr val="tx1"/>
                        </a:solidFill>
                      </a:endParaRPr>
                    </a:p>
                  </a:txBody>
                  <a:tcPr marT="73152" marB="73152"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50006173"/>
                  </a:ext>
                </a:extLst>
              </a:tr>
              <a:tr h="0">
                <a:tc>
                  <a:txBody>
                    <a:bodyPr/>
                    <a:lstStyle/>
                    <a:p>
                      <a:pPr algn="l">
                        <a:lnSpc>
                          <a:spcPct val="90000"/>
                        </a:lnSpc>
                      </a:pPr>
                      <a:r>
                        <a:rPr lang="en-US" sz="2000" b="1" dirty="0">
                          <a:solidFill>
                            <a:schemeClr val="tx1"/>
                          </a:solidFill>
                        </a:rPr>
                        <a:t>Copanlisib (n=93)</a:t>
                      </a:r>
                      <a:r>
                        <a:rPr lang="en-US" sz="2000" b="0" kern="1200" baseline="30000" dirty="0">
                          <a:solidFill>
                            <a:schemeClr val="tx1"/>
                          </a:solidFill>
                          <a:latin typeface="+mn-lt"/>
                          <a:ea typeface="+mn-ea"/>
                          <a:cs typeface="+mn-cs"/>
                        </a:rPr>
                        <a:t>[1]</a:t>
                      </a:r>
                    </a:p>
                  </a:txBody>
                  <a:tcPr marT="73152" marB="73152"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lnSpc>
                          <a:spcPct val="90000"/>
                        </a:lnSpc>
                      </a:pPr>
                      <a:r>
                        <a:rPr lang="en-US" sz="2000" dirty="0">
                          <a:solidFill>
                            <a:schemeClr val="tx1"/>
                          </a:solidFill>
                        </a:rPr>
                        <a:t>58</a:t>
                      </a:r>
                    </a:p>
                  </a:txBody>
                  <a:tcPr marT="73152" marB="73152"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000" dirty="0">
                          <a:solidFill>
                            <a:schemeClr val="tx1"/>
                          </a:solidFill>
                        </a:rPr>
                        <a:t>11-mo median</a:t>
                      </a:r>
                    </a:p>
                  </a:txBody>
                  <a:tcPr marT="73152" marB="73152"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294353"/>
                  </a:ext>
                </a:extLst>
              </a:tr>
              <a:tr h="0">
                <a:tc>
                  <a:txBody>
                    <a:bodyPr/>
                    <a:lstStyle/>
                    <a:p>
                      <a:pPr algn="l">
                        <a:lnSpc>
                          <a:spcPct val="90000"/>
                        </a:lnSpc>
                      </a:pPr>
                      <a:r>
                        <a:rPr lang="en-US" sz="2000" b="1" dirty="0">
                          <a:solidFill>
                            <a:schemeClr val="tx1"/>
                          </a:solidFill>
                        </a:rPr>
                        <a:t>Tazemetostat MT EZH2 (n=19)</a:t>
                      </a:r>
                      <a:r>
                        <a:rPr lang="en-US" sz="2000" b="0" kern="1200" baseline="30000" dirty="0">
                          <a:solidFill>
                            <a:schemeClr val="tx1"/>
                          </a:solidFill>
                          <a:latin typeface="+mn-lt"/>
                          <a:ea typeface="+mn-ea"/>
                          <a:cs typeface="+mn-cs"/>
                        </a:rPr>
                        <a:t>[3]</a:t>
                      </a:r>
                    </a:p>
                  </a:txBody>
                  <a:tcPr marT="73152" marB="73152"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lnSpc>
                          <a:spcPct val="90000"/>
                        </a:lnSpc>
                      </a:pPr>
                      <a:r>
                        <a:rPr lang="en-US" sz="2000" dirty="0">
                          <a:solidFill>
                            <a:schemeClr val="tx1"/>
                          </a:solidFill>
                        </a:rPr>
                        <a:t>63</a:t>
                      </a:r>
                    </a:p>
                  </a:txBody>
                  <a:tcPr marT="73152" marB="73152"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000" dirty="0">
                          <a:solidFill>
                            <a:schemeClr val="tx1"/>
                          </a:solidFill>
                        </a:rPr>
                        <a:t>13.8-mo median</a:t>
                      </a:r>
                    </a:p>
                  </a:txBody>
                  <a:tcPr marT="73152" marB="73152"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5749705"/>
                  </a:ext>
                </a:extLst>
              </a:tr>
              <a:tr h="0">
                <a:tc>
                  <a:txBody>
                    <a:bodyPr/>
                    <a:lstStyle/>
                    <a:p>
                      <a:pPr algn="l">
                        <a:lnSpc>
                          <a:spcPct val="90000"/>
                        </a:lnSpc>
                      </a:pPr>
                      <a:r>
                        <a:rPr lang="en-US" sz="2000" b="1" dirty="0">
                          <a:solidFill>
                            <a:schemeClr val="tx1"/>
                          </a:solidFill>
                        </a:rPr>
                        <a:t>Tazemetostat WT EZH2 (n=32)</a:t>
                      </a:r>
                      <a:r>
                        <a:rPr lang="en-US" sz="2000" b="0" baseline="30000" dirty="0">
                          <a:solidFill>
                            <a:schemeClr val="tx1"/>
                          </a:solidFill>
                        </a:rPr>
                        <a:t>[3]</a:t>
                      </a:r>
                    </a:p>
                  </a:txBody>
                  <a:tcPr marT="73152" marB="73152"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lnSpc>
                          <a:spcPct val="90000"/>
                        </a:lnSpc>
                      </a:pPr>
                      <a:r>
                        <a:rPr lang="en-US" sz="2000" dirty="0">
                          <a:solidFill>
                            <a:schemeClr val="tx1"/>
                          </a:solidFill>
                        </a:rPr>
                        <a:t>25</a:t>
                      </a:r>
                    </a:p>
                  </a:txBody>
                  <a:tcPr marT="73152" marB="73152"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000" dirty="0">
                          <a:solidFill>
                            <a:schemeClr val="tx1"/>
                          </a:solidFill>
                        </a:rPr>
                        <a:t>5.8-mo median</a:t>
                      </a:r>
                    </a:p>
                  </a:txBody>
                  <a:tcPr marT="73152" marB="73152"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81922304"/>
                  </a:ext>
                </a:extLst>
              </a:tr>
              <a:tr h="0">
                <a:tc>
                  <a:txBody>
                    <a:bodyPr/>
                    <a:lstStyle/>
                    <a:p>
                      <a:pPr algn="l">
                        <a:lnSpc>
                          <a:spcPct val="90000"/>
                        </a:lnSpc>
                      </a:pPr>
                      <a:r>
                        <a:rPr lang="en-US" sz="2000" b="1" dirty="0">
                          <a:solidFill>
                            <a:schemeClr val="tx1"/>
                          </a:solidFill>
                        </a:rPr>
                        <a:t>Mosunetuzumab (n=47)</a:t>
                      </a:r>
                      <a:r>
                        <a:rPr lang="en-US" sz="2000" b="0" baseline="30000" dirty="0">
                          <a:solidFill>
                            <a:schemeClr val="tx1"/>
                          </a:solidFill>
                        </a:rPr>
                        <a:t>[4]</a:t>
                      </a:r>
                    </a:p>
                  </a:txBody>
                  <a:tcPr marT="73152" marB="73152"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lnSpc>
                          <a:spcPct val="90000"/>
                        </a:lnSpc>
                      </a:pPr>
                      <a:r>
                        <a:rPr lang="en-US" sz="2000" dirty="0">
                          <a:solidFill>
                            <a:schemeClr val="tx1"/>
                          </a:solidFill>
                        </a:rPr>
                        <a:t>85</a:t>
                      </a:r>
                    </a:p>
                    <a:p>
                      <a:pPr algn="l">
                        <a:lnSpc>
                          <a:spcPct val="90000"/>
                        </a:lnSpc>
                      </a:pPr>
                      <a:r>
                        <a:rPr lang="en-US" sz="2000" dirty="0">
                          <a:solidFill>
                            <a:schemeClr val="tx1"/>
                          </a:solidFill>
                        </a:rPr>
                        <a:t>CRR 57%</a:t>
                      </a:r>
                    </a:p>
                  </a:txBody>
                  <a:tcPr marT="73152" marB="73152"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000" dirty="0">
                          <a:solidFill>
                            <a:schemeClr val="tx1"/>
                          </a:solidFill>
                        </a:rPr>
                        <a:t>Not reported</a:t>
                      </a:r>
                    </a:p>
                  </a:txBody>
                  <a:tcPr marT="73152" marB="73152"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57197352"/>
                  </a:ext>
                </a:extLst>
              </a:tr>
              <a:tr h="0">
                <a:tc>
                  <a:txBody>
                    <a:bodyPr/>
                    <a:lstStyle/>
                    <a:p>
                      <a:pPr algn="l">
                        <a:lnSpc>
                          <a:spcPct val="90000"/>
                        </a:lnSpc>
                      </a:pPr>
                      <a:r>
                        <a:rPr lang="en-US" sz="2000" b="1" dirty="0">
                          <a:solidFill>
                            <a:schemeClr val="tx1"/>
                          </a:solidFill>
                        </a:rPr>
                        <a:t>Axicabtagene ciloleucel (n=49)</a:t>
                      </a:r>
                      <a:r>
                        <a:rPr lang="en-US" sz="2000" b="0" baseline="30000" dirty="0">
                          <a:solidFill>
                            <a:schemeClr val="tx1"/>
                          </a:solidFill>
                        </a:rPr>
                        <a:t>[5]</a:t>
                      </a:r>
                    </a:p>
                  </a:txBody>
                  <a:tcPr marT="73152" marB="73152"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lnSpc>
                          <a:spcPct val="90000"/>
                        </a:lnSpc>
                      </a:pPr>
                      <a:r>
                        <a:rPr lang="en-US" sz="2000" dirty="0">
                          <a:solidFill>
                            <a:schemeClr val="tx1"/>
                          </a:solidFill>
                        </a:rPr>
                        <a:t>56</a:t>
                      </a:r>
                    </a:p>
                    <a:p>
                      <a:pPr algn="l">
                        <a:lnSpc>
                          <a:spcPct val="90000"/>
                        </a:lnSpc>
                      </a:pPr>
                      <a:r>
                        <a:rPr lang="en-US" sz="2000" dirty="0">
                          <a:solidFill>
                            <a:schemeClr val="tx1"/>
                          </a:solidFill>
                        </a:rPr>
                        <a:t>CRR 41%</a:t>
                      </a:r>
                    </a:p>
                  </a:txBody>
                  <a:tcPr marT="73152" marB="73152"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000" dirty="0">
                          <a:solidFill>
                            <a:schemeClr val="tx1"/>
                          </a:solidFill>
                        </a:rPr>
                        <a:t>55% at 18 </a:t>
                      </a:r>
                      <a:r>
                        <a:rPr lang="en-US" sz="2000" dirty="0" err="1">
                          <a:solidFill>
                            <a:schemeClr val="tx1"/>
                          </a:solidFill>
                        </a:rPr>
                        <a:t>mos</a:t>
                      </a:r>
                      <a:endParaRPr lang="en-US" sz="2000" dirty="0">
                        <a:solidFill>
                          <a:schemeClr val="tx1"/>
                        </a:solidFill>
                      </a:endParaRPr>
                    </a:p>
                  </a:txBody>
                  <a:tcPr marT="73152" marB="73152"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6275199"/>
                  </a:ext>
                </a:extLst>
              </a:tr>
              <a:tr h="0">
                <a:tc>
                  <a:txBody>
                    <a:bodyPr/>
                    <a:lstStyle/>
                    <a:p>
                      <a:pPr algn="l">
                        <a:lnSpc>
                          <a:spcPct val="90000"/>
                        </a:lnSpc>
                      </a:pPr>
                      <a:r>
                        <a:rPr lang="en-US" sz="2000" b="1" dirty="0">
                          <a:solidFill>
                            <a:schemeClr val="tx1"/>
                          </a:solidFill>
                        </a:rPr>
                        <a:t>Tisagenlecleucel (n=61)</a:t>
                      </a:r>
                      <a:r>
                        <a:rPr lang="en-US" sz="2000" b="0" baseline="30000" dirty="0">
                          <a:solidFill>
                            <a:schemeClr val="tx1"/>
                          </a:solidFill>
                        </a:rPr>
                        <a:t>[6]</a:t>
                      </a:r>
                    </a:p>
                  </a:txBody>
                  <a:tcPr marT="73152" marB="73152"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algn="l">
                        <a:lnSpc>
                          <a:spcPct val="90000"/>
                        </a:lnSpc>
                      </a:pPr>
                      <a:r>
                        <a:rPr lang="en-US" sz="2000" dirty="0">
                          <a:solidFill>
                            <a:schemeClr val="tx1"/>
                          </a:solidFill>
                        </a:rPr>
                        <a:t>CRR 59%</a:t>
                      </a:r>
                    </a:p>
                  </a:txBody>
                  <a:tcPr marT="73152" marB="73152"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000" dirty="0">
                          <a:solidFill>
                            <a:schemeClr val="tx1"/>
                          </a:solidFill>
                        </a:rPr>
                        <a:t>61% at 12 </a:t>
                      </a:r>
                      <a:r>
                        <a:rPr lang="en-US" sz="2000" dirty="0" err="1">
                          <a:solidFill>
                            <a:schemeClr val="tx1"/>
                          </a:solidFill>
                        </a:rPr>
                        <a:t>mos</a:t>
                      </a:r>
                      <a:endParaRPr lang="en-US" sz="2000" dirty="0">
                        <a:solidFill>
                          <a:schemeClr val="tx1"/>
                        </a:solidFill>
                      </a:endParaRPr>
                    </a:p>
                  </a:txBody>
                  <a:tcPr marT="73152" marB="73152"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7330126"/>
                  </a:ext>
                </a:extLst>
              </a:tr>
            </a:tbl>
          </a:graphicData>
        </a:graphic>
      </p:graphicFrame>
      <p:sp>
        <p:nvSpPr>
          <p:cNvPr id="7" name="TextBox 6">
            <a:extLst>
              <a:ext uri="{FF2B5EF4-FFF2-40B4-BE49-F238E27FC236}">
                <a16:creationId xmlns:a16="http://schemas.microsoft.com/office/drawing/2014/main" id="{5462771C-3360-F638-D74F-C200812305D7}"/>
              </a:ext>
            </a:extLst>
          </p:cNvPr>
          <p:cNvSpPr txBox="1"/>
          <p:nvPr/>
        </p:nvSpPr>
        <p:spPr>
          <a:xfrm>
            <a:off x="1285462" y="5418994"/>
            <a:ext cx="9621077" cy="307777"/>
          </a:xfrm>
          <a:prstGeom prst="rect">
            <a:avLst/>
          </a:prstGeom>
          <a:noFill/>
        </p:spPr>
        <p:txBody>
          <a:bodyPr wrap="square" rtlCol="0">
            <a:spAutoFit/>
          </a:bodyPr>
          <a:lstStyle/>
          <a:p>
            <a:pPr algn="ctr"/>
            <a:r>
              <a:rPr lang="en-US" sz="1400" dirty="0">
                <a:sym typeface="Wingdings" panose="05000000000000000000" pitchFamily="2" charset="2"/>
              </a:rPr>
              <a:t> </a:t>
            </a:r>
            <a:r>
              <a:rPr lang="en-US" sz="1400" i="1" dirty="0"/>
              <a:t>No head-to-head studies have been conducted and direct comparisons cannot be made between these studies </a:t>
            </a:r>
            <a:r>
              <a:rPr lang="en-US" sz="1400" dirty="0">
                <a:sym typeface="Wingdings" panose="05000000000000000000" pitchFamily="2" charset="2"/>
              </a:rPr>
              <a:t> </a:t>
            </a:r>
            <a:endParaRPr lang="en-US" sz="1400" i="1" dirty="0"/>
          </a:p>
        </p:txBody>
      </p:sp>
    </p:spTree>
    <p:extLst>
      <p:ext uri="{BB962C8B-B14F-4D97-AF65-F5344CB8AC3E}">
        <p14:creationId xmlns:p14="http://schemas.microsoft.com/office/powerpoint/2010/main" val="104635287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333DF-6E24-FB6D-5F86-28EA6E1BFCD1}"/>
              </a:ext>
            </a:extLst>
          </p:cNvPr>
          <p:cNvSpPr>
            <a:spLocks noGrp="1"/>
          </p:cNvSpPr>
          <p:nvPr>
            <p:ph type="title"/>
          </p:nvPr>
        </p:nvSpPr>
        <p:spPr/>
        <p:txBody>
          <a:bodyPr/>
          <a:lstStyle/>
          <a:p>
            <a:r>
              <a:rPr lang="en-US" dirty="0"/>
              <a:t>My Treatment Approach for High Tumor Burden FL </a:t>
            </a:r>
            <a:r>
              <a:rPr lang="en-US" sz="2000" dirty="0"/>
              <a:t>(nonlocalized)</a:t>
            </a:r>
            <a:endParaRPr lang="en-US" dirty="0"/>
          </a:p>
        </p:txBody>
      </p:sp>
      <p:sp>
        <p:nvSpPr>
          <p:cNvPr id="6" name="Text Placeholder 5">
            <a:extLst>
              <a:ext uri="{FF2B5EF4-FFF2-40B4-BE49-F238E27FC236}">
                <a16:creationId xmlns:a16="http://schemas.microsoft.com/office/drawing/2014/main" id="{8BE6C093-9662-E1B7-4465-AEE23B6B4560}"/>
              </a:ext>
            </a:extLst>
          </p:cNvPr>
          <p:cNvSpPr>
            <a:spLocks noGrp="1"/>
          </p:cNvSpPr>
          <p:nvPr>
            <p:ph type="body" sz="quarter" idx="10"/>
          </p:nvPr>
        </p:nvSpPr>
        <p:spPr/>
        <p:txBody>
          <a:bodyPr/>
          <a:lstStyle/>
          <a:p>
            <a:r>
              <a:rPr lang="en-US" altLang="en-US" sz="1100" b="0" spc="-8" dirty="0">
                <a:latin typeface="Trebuchet MS" panose="020B0603020202020204" pitchFamily="34" charset="0"/>
                <a:cs typeface="Arial" panose="020B0604020202020204" pitchFamily="34" charset="0"/>
              </a:rPr>
              <a:t>National Comprehensive Cancer Network. B-Cell Lymphomas. v.5.2023. Accessed Sept 8, 2023. https://www.nccn.org/professionals/physician_gls/pdf/b-cell.pdf </a:t>
            </a:r>
            <a:endParaRPr lang="en-US" dirty="0"/>
          </a:p>
          <a:p>
            <a:endParaRPr lang="en-US" dirty="0"/>
          </a:p>
        </p:txBody>
      </p:sp>
      <p:sp>
        <p:nvSpPr>
          <p:cNvPr id="7" name="Text Placeholder 6">
            <a:extLst>
              <a:ext uri="{FF2B5EF4-FFF2-40B4-BE49-F238E27FC236}">
                <a16:creationId xmlns:a16="http://schemas.microsoft.com/office/drawing/2014/main" id="{4176F505-29DF-4AFF-61CB-A32207FBF7D6}"/>
              </a:ext>
            </a:extLst>
          </p:cNvPr>
          <p:cNvSpPr>
            <a:spLocks noGrp="1"/>
          </p:cNvSpPr>
          <p:nvPr>
            <p:ph type="body" sz="quarter" idx="11"/>
          </p:nvPr>
        </p:nvSpPr>
        <p:spPr>
          <a:xfrm>
            <a:off x="270569" y="5817980"/>
            <a:ext cx="11497405" cy="346075"/>
          </a:xfrm>
        </p:spPr>
        <p:txBody>
          <a:bodyPr/>
          <a:lstStyle/>
          <a:p>
            <a:r>
              <a:rPr lang="en-US" sz="1050" dirty="0" err="1"/>
              <a:t>Axi-cel</a:t>
            </a:r>
            <a:r>
              <a:rPr lang="en-US" sz="1050" dirty="0"/>
              <a:t>, axicabtagene ciloleucel; CAR, chimeric antigen receptor; FL, follicular lymphoma; POD24, progression of disease within 24 </a:t>
            </a:r>
            <a:r>
              <a:rPr lang="en-US" sz="1050" dirty="0" err="1"/>
              <a:t>mos</a:t>
            </a:r>
            <a:r>
              <a:rPr lang="en-US" sz="1050" dirty="0"/>
              <a:t> of treatment initiation; R/O, rituximab or obinutuzumab; R/R, relapsed/refractory; Tisa-</a:t>
            </a:r>
            <a:r>
              <a:rPr lang="en-US" sz="1050" dirty="0" err="1"/>
              <a:t>cel</a:t>
            </a:r>
            <a:r>
              <a:rPr lang="en-US" sz="1050" dirty="0"/>
              <a:t>, tisagenlecleucel; XRT, radiation therapy</a:t>
            </a:r>
          </a:p>
        </p:txBody>
      </p:sp>
      <p:sp>
        <p:nvSpPr>
          <p:cNvPr id="2" name="TextBox 1">
            <a:extLst>
              <a:ext uri="{FF2B5EF4-FFF2-40B4-BE49-F238E27FC236}">
                <a16:creationId xmlns:a16="http://schemas.microsoft.com/office/drawing/2014/main" id="{3424DCBF-3579-4FB4-8C2F-05B947C68E88}"/>
              </a:ext>
            </a:extLst>
          </p:cNvPr>
          <p:cNvSpPr txBox="1"/>
          <p:nvPr/>
        </p:nvSpPr>
        <p:spPr>
          <a:xfrm>
            <a:off x="4878739" y="1232812"/>
            <a:ext cx="2063245" cy="584775"/>
          </a:xfrm>
          <a:prstGeom prst="rect">
            <a:avLst/>
          </a:prstGeom>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defTabSz="685800" eaLnBrk="1" fontAlgn="auto" hangingPunct="1">
              <a:spcBef>
                <a:spcPts val="0"/>
              </a:spcBef>
              <a:spcAft>
                <a:spcPts val="0"/>
              </a:spcAft>
              <a:defRPr/>
            </a:pPr>
            <a:r>
              <a:rPr lang="en-US" sz="1600" b="1" dirty="0">
                <a:solidFill>
                  <a:srgbClr val="FFFFFF"/>
                </a:solidFill>
                <a:ea typeface="ＭＳ Ｐゴシック"/>
                <a:cs typeface="Arial"/>
              </a:rPr>
              <a:t>Indication for Therapy?</a:t>
            </a:r>
          </a:p>
        </p:txBody>
      </p:sp>
      <p:cxnSp>
        <p:nvCxnSpPr>
          <p:cNvPr id="3" name="Straight Arrow Connector 2">
            <a:extLst>
              <a:ext uri="{FF2B5EF4-FFF2-40B4-BE49-F238E27FC236}">
                <a16:creationId xmlns:a16="http://schemas.microsoft.com/office/drawing/2014/main" id="{3EA163FF-F6BD-D1A8-EFF8-56F4D5DE5F80}"/>
              </a:ext>
            </a:extLst>
          </p:cNvPr>
          <p:cNvCxnSpPr>
            <a:cxnSpLocks/>
          </p:cNvCxnSpPr>
          <p:nvPr/>
        </p:nvCxnSpPr>
        <p:spPr bwMode="auto">
          <a:xfrm>
            <a:off x="6941984" y="1643345"/>
            <a:ext cx="74849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a:extLst>
              <a:ext uri="{FF2B5EF4-FFF2-40B4-BE49-F238E27FC236}">
                <a16:creationId xmlns:a16="http://schemas.microsoft.com/office/drawing/2014/main" id="{2F97F4BD-906C-0A07-0AA1-F270E1043D33}"/>
              </a:ext>
            </a:extLst>
          </p:cNvPr>
          <p:cNvSpPr txBox="1"/>
          <p:nvPr/>
        </p:nvSpPr>
        <p:spPr>
          <a:xfrm>
            <a:off x="7753352" y="1443388"/>
            <a:ext cx="1488971" cy="338554"/>
          </a:xfrm>
          <a:prstGeom prst="rect">
            <a:avLst/>
          </a:prstGeom>
          <a:solidFill>
            <a:schemeClr val="accent2"/>
          </a:solidFill>
          <a:ln>
            <a:solidFill>
              <a:schemeClr val="accent6"/>
            </a:solidFill>
          </a:ln>
        </p:spPr>
        <p:txBody>
          <a:bodyPr wrap="square" rtlCol="0">
            <a:spAutoFit/>
          </a:bodyPr>
          <a:lstStyle/>
          <a:p>
            <a:pPr algn="ctr" defTabSz="685800" eaLnBrk="1" fontAlgn="auto" hangingPunct="1">
              <a:spcBef>
                <a:spcPts val="0"/>
              </a:spcBef>
              <a:spcAft>
                <a:spcPts val="0"/>
              </a:spcAft>
              <a:defRPr/>
            </a:pPr>
            <a:r>
              <a:rPr lang="en-US" sz="1600" dirty="0">
                <a:solidFill>
                  <a:srgbClr val="FFFFFF"/>
                </a:solidFill>
                <a:ea typeface="ＭＳ Ｐゴシック"/>
                <a:cs typeface="Arial"/>
              </a:rPr>
              <a:t>Surveillance</a:t>
            </a:r>
          </a:p>
        </p:txBody>
      </p:sp>
      <p:cxnSp>
        <p:nvCxnSpPr>
          <p:cNvPr id="9" name="Straight Arrow Connector 8">
            <a:extLst>
              <a:ext uri="{FF2B5EF4-FFF2-40B4-BE49-F238E27FC236}">
                <a16:creationId xmlns:a16="http://schemas.microsoft.com/office/drawing/2014/main" id="{8EE3A1A2-6BC8-F7BF-290B-01EA4EE866C3}"/>
              </a:ext>
            </a:extLst>
          </p:cNvPr>
          <p:cNvCxnSpPr>
            <a:cxnSpLocks/>
            <a:endCxn id="10" idx="0"/>
          </p:cNvCxnSpPr>
          <p:nvPr/>
        </p:nvCxnSpPr>
        <p:spPr bwMode="auto">
          <a:xfrm flipH="1">
            <a:off x="6004563" y="1882753"/>
            <a:ext cx="675" cy="2539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BEF1AECA-7DDA-308F-D0C2-A3B0140695D5}"/>
              </a:ext>
            </a:extLst>
          </p:cNvPr>
          <p:cNvSpPr txBox="1"/>
          <p:nvPr/>
        </p:nvSpPr>
        <p:spPr>
          <a:xfrm>
            <a:off x="4318648" y="2136669"/>
            <a:ext cx="3371830" cy="307777"/>
          </a:xfrm>
          <a:prstGeom prst="rect">
            <a:avLst/>
          </a:prstGeom>
          <a:solidFill>
            <a:srgbClr val="00B0F0"/>
          </a:solidFill>
          <a:ln>
            <a:solidFill>
              <a:schemeClr val="accent6"/>
            </a:solidFill>
          </a:ln>
        </p:spPr>
        <p:txBody>
          <a:bodyPr wrap="square" rtlCol="0">
            <a:spAutoFit/>
          </a:bodyPr>
          <a:lstStyle/>
          <a:p>
            <a:pPr algn="ctr" defTabSz="685800" eaLnBrk="1" fontAlgn="auto" hangingPunct="1">
              <a:spcBef>
                <a:spcPts val="0"/>
              </a:spcBef>
              <a:spcAft>
                <a:spcPts val="0"/>
              </a:spcAft>
              <a:defRPr/>
            </a:pPr>
            <a:r>
              <a:rPr lang="en-US" sz="1400" dirty="0">
                <a:solidFill>
                  <a:srgbClr val="FFFFFF"/>
                </a:solidFill>
                <a:ea typeface="ＭＳ Ｐゴシック"/>
                <a:cs typeface="Arial"/>
              </a:rPr>
              <a:t>Chemoimmunotherapy +/- maintenance</a:t>
            </a:r>
          </a:p>
        </p:txBody>
      </p:sp>
      <p:sp>
        <p:nvSpPr>
          <p:cNvPr id="11" name="TextBox 10">
            <a:extLst>
              <a:ext uri="{FF2B5EF4-FFF2-40B4-BE49-F238E27FC236}">
                <a16:creationId xmlns:a16="http://schemas.microsoft.com/office/drawing/2014/main" id="{5A454834-8407-A7D0-2B43-E40A24BFF347}"/>
              </a:ext>
            </a:extLst>
          </p:cNvPr>
          <p:cNvSpPr txBox="1"/>
          <p:nvPr/>
        </p:nvSpPr>
        <p:spPr>
          <a:xfrm>
            <a:off x="6129438" y="1882753"/>
            <a:ext cx="461075" cy="25391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srgbClr val="000000"/>
                </a:solidFill>
                <a:latin typeface="Arial"/>
                <a:ea typeface="ＭＳ Ｐゴシック"/>
                <a:cs typeface="Arial"/>
              </a:rPr>
              <a:t>Yes</a:t>
            </a:r>
          </a:p>
        </p:txBody>
      </p:sp>
      <p:sp>
        <p:nvSpPr>
          <p:cNvPr id="12" name="TextBox 11">
            <a:extLst>
              <a:ext uri="{FF2B5EF4-FFF2-40B4-BE49-F238E27FC236}">
                <a16:creationId xmlns:a16="http://schemas.microsoft.com/office/drawing/2014/main" id="{87E3C468-7613-8361-753D-F571AF61D44B}"/>
              </a:ext>
            </a:extLst>
          </p:cNvPr>
          <p:cNvSpPr txBox="1"/>
          <p:nvPr/>
        </p:nvSpPr>
        <p:spPr>
          <a:xfrm>
            <a:off x="7116552" y="1365963"/>
            <a:ext cx="357790" cy="253916"/>
          </a:xfrm>
          <a:prstGeom prst="rect">
            <a:avLst/>
          </a:prstGeom>
          <a:noFill/>
        </p:spPr>
        <p:txBody>
          <a:bodyPr wrap="none" rtlCol="0">
            <a:spAutoFit/>
          </a:bodyPr>
          <a:lstStyle/>
          <a:p>
            <a:pPr defTabSz="685800" eaLnBrk="1" fontAlgn="auto" hangingPunct="1">
              <a:spcBef>
                <a:spcPts val="0"/>
              </a:spcBef>
              <a:spcAft>
                <a:spcPts val="0"/>
              </a:spcAft>
              <a:defRPr/>
            </a:pPr>
            <a:r>
              <a:rPr lang="en-US" sz="1050" dirty="0">
                <a:solidFill>
                  <a:srgbClr val="000000"/>
                </a:solidFill>
                <a:latin typeface="Arial"/>
                <a:ea typeface="ＭＳ Ｐゴシック"/>
                <a:cs typeface="Arial"/>
              </a:rPr>
              <a:t>No</a:t>
            </a:r>
          </a:p>
        </p:txBody>
      </p:sp>
      <p:cxnSp>
        <p:nvCxnSpPr>
          <p:cNvPr id="13" name="Straight Arrow Connector 12">
            <a:extLst>
              <a:ext uri="{FF2B5EF4-FFF2-40B4-BE49-F238E27FC236}">
                <a16:creationId xmlns:a16="http://schemas.microsoft.com/office/drawing/2014/main" id="{36516766-D718-2DBD-5EC1-B7111AF1DB76}"/>
              </a:ext>
            </a:extLst>
          </p:cNvPr>
          <p:cNvCxnSpPr>
            <a:cxnSpLocks/>
            <a:stCxn id="10" idx="2"/>
          </p:cNvCxnSpPr>
          <p:nvPr/>
        </p:nvCxnSpPr>
        <p:spPr bwMode="auto">
          <a:xfrm flipH="1">
            <a:off x="5178375" y="2444446"/>
            <a:ext cx="826188" cy="50971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D01F113E-1FF0-9E4A-0F7D-299909699C14}"/>
              </a:ext>
            </a:extLst>
          </p:cNvPr>
          <p:cNvCxnSpPr>
            <a:cxnSpLocks/>
            <a:stCxn id="10" idx="2"/>
          </p:cNvCxnSpPr>
          <p:nvPr/>
        </p:nvCxnSpPr>
        <p:spPr bwMode="auto">
          <a:xfrm>
            <a:off x="6004563" y="2444446"/>
            <a:ext cx="762750" cy="50231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AC882F22-C53F-03F4-069C-571BCCE7B9CF}"/>
              </a:ext>
            </a:extLst>
          </p:cNvPr>
          <p:cNvSpPr txBox="1"/>
          <p:nvPr/>
        </p:nvSpPr>
        <p:spPr>
          <a:xfrm>
            <a:off x="5009702" y="2532599"/>
            <a:ext cx="627095" cy="253916"/>
          </a:xfrm>
          <a:prstGeom prst="rect">
            <a:avLst/>
          </a:prstGeom>
          <a:noFill/>
        </p:spPr>
        <p:txBody>
          <a:bodyPr wrap="none" rtlCol="0">
            <a:spAutoFit/>
          </a:bodyPr>
          <a:lstStyle/>
          <a:p>
            <a:pPr defTabSz="685800" eaLnBrk="1" fontAlgn="auto" hangingPunct="1">
              <a:spcBef>
                <a:spcPts val="0"/>
              </a:spcBef>
              <a:spcAft>
                <a:spcPts val="0"/>
              </a:spcAft>
              <a:defRPr/>
            </a:pPr>
            <a:r>
              <a:rPr lang="en-US" sz="1050" b="1" dirty="0">
                <a:solidFill>
                  <a:srgbClr val="C00000"/>
                </a:solidFill>
                <a:latin typeface="Arial"/>
                <a:ea typeface="ＭＳ Ｐゴシック"/>
                <a:cs typeface="Arial"/>
              </a:rPr>
              <a:t>POD24</a:t>
            </a:r>
          </a:p>
        </p:txBody>
      </p:sp>
      <p:sp>
        <p:nvSpPr>
          <p:cNvPr id="16" name="TextBox 15">
            <a:extLst>
              <a:ext uri="{FF2B5EF4-FFF2-40B4-BE49-F238E27FC236}">
                <a16:creationId xmlns:a16="http://schemas.microsoft.com/office/drawing/2014/main" id="{7DCD4EB0-4947-99EA-2687-67391FD89C14}"/>
              </a:ext>
            </a:extLst>
          </p:cNvPr>
          <p:cNvSpPr txBox="1"/>
          <p:nvPr/>
        </p:nvSpPr>
        <p:spPr>
          <a:xfrm>
            <a:off x="6420097" y="2503034"/>
            <a:ext cx="888385" cy="253916"/>
          </a:xfrm>
          <a:prstGeom prst="rect">
            <a:avLst/>
          </a:prstGeom>
          <a:noFill/>
        </p:spPr>
        <p:txBody>
          <a:bodyPr wrap="none" rtlCol="0">
            <a:spAutoFit/>
          </a:bodyPr>
          <a:lstStyle/>
          <a:p>
            <a:pPr defTabSz="685800" eaLnBrk="1" fontAlgn="auto" hangingPunct="1">
              <a:spcBef>
                <a:spcPts val="0"/>
              </a:spcBef>
              <a:spcAft>
                <a:spcPts val="0"/>
              </a:spcAft>
              <a:defRPr/>
            </a:pPr>
            <a:r>
              <a:rPr lang="en-US" sz="1050" b="1" dirty="0">
                <a:solidFill>
                  <a:srgbClr val="000000"/>
                </a:solidFill>
                <a:latin typeface="Arial"/>
                <a:ea typeface="ＭＳ Ｐゴシック"/>
                <a:cs typeface="Arial"/>
              </a:rPr>
              <a:t>Not POD24</a:t>
            </a:r>
          </a:p>
        </p:txBody>
      </p:sp>
      <p:sp>
        <p:nvSpPr>
          <p:cNvPr id="17" name="TextBox 16">
            <a:extLst>
              <a:ext uri="{FF2B5EF4-FFF2-40B4-BE49-F238E27FC236}">
                <a16:creationId xmlns:a16="http://schemas.microsoft.com/office/drawing/2014/main" id="{A67782F0-ACB0-E3C3-5F4F-AE6907883B8F}"/>
              </a:ext>
            </a:extLst>
          </p:cNvPr>
          <p:cNvSpPr txBox="1"/>
          <p:nvPr/>
        </p:nvSpPr>
        <p:spPr>
          <a:xfrm>
            <a:off x="2602836" y="2312596"/>
            <a:ext cx="1547139" cy="523220"/>
          </a:xfrm>
          <a:prstGeom prst="rect">
            <a:avLst/>
          </a:prstGeom>
          <a:solidFill>
            <a:schemeClr val="tx2"/>
          </a:solidFill>
          <a:ln>
            <a:solidFill>
              <a:schemeClr val="accent6"/>
            </a:solidFill>
          </a:ln>
        </p:spPr>
        <p:txBody>
          <a:bodyPr wrap="square" rtlCol="0">
            <a:spAutoFit/>
          </a:bodyPr>
          <a:lstStyle/>
          <a:p>
            <a:pPr algn="ctr" defTabSz="685800" eaLnBrk="1" fontAlgn="auto" hangingPunct="1">
              <a:spcBef>
                <a:spcPts val="0"/>
              </a:spcBef>
              <a:spcAft>
                <a:spcPts val="0"/>
              </a:spcAft>
              <a:defRPr/>
            </a:pPr>
            <a:r>
              <a:rPr lang="en-US" sz="1400" dirty="0">
                <a:solidFill>
                  <a:srgbClr val="FFFFFF"/>
                </a:solidFill>
                <a:ea typeface="ＭＳ Ｐゴシック"/>
                <a:cs typeface="Arial"/>
              </a:rPr>
              <a:t>*Biopsy at relapse</a:t>
            </a:r>
          </a:p>
        </p:txBody>
      </p:sp>
      <p:sp>
        <p:nvSpPr>
          <p:cNvPr id="18" name="TextBox 17">
            <a:extLst>
              <a:ext uri="{FF2B5EF4-FFF2-40B4-BE49-F238E27FC236}">
                <a16:creationId xmlns:a16="http://schemas.microsoft.com/office/drawing/2014/main" id="{5D6C7D0F-5EF1-CBE6-2495-EF61784EFBF1}"/>
              </a:ext>
            </a:extLst>
          </p:cNvPr>
          <p:cNvSpPr txBox="1"/>
          <p:nvPr/>
        </p:nvSpPr>
        <p:spPr>
          <a:xfrm>
            <a:off x="3042381" y="2954165"/>
            <a:ext cx="2854122" cy="307777"/>
          </a:xfrm>
          <a:prstGeom prst="rect">
            <a:avLst/>
          </a:prstGeom>
          <a:solidFill>
            <a:schemeClr val="accent2"/>
          </a:solidFill>
          <a:ln>
            <a:solidFill>
              <a:schemeClr val="accent6"/>
            </a:solidFill>
          </a:ln>
        </p:spPr>
        <p:txBody>
          <a:bodyPr wrap="square" rtlCol="0">
            <a:spAutoFit/>
          </a:bodyPr>
          <a:lstStyle/>
          <a:p>
            <a:pPr algn="ctr" defTabSz="685800" eaLnBrk="1" fontAlgn="auto" hangingPunct="1">
              <a:spcBef>
                <a:spcPts val="0"/>
              </a:spcBef>
              <a:spcAft>
                <a:spcPts val="0"/>
              </a:spcAft>
              <a:defRPr/>
            </a:pPr>
            <a:r>
              <a:rPr lang="en-US" sz="1400" dirty="0">
                <a:solidFill>
                  <a:srgbClr val="FFFFFF"/>
                </a:solidFill>
                <a:ea typeface="ＭＳ Ｐゴシック"/>
                <a:cs typeface="Arial"/>
              </a:rPr>
              <a:t>R/O-Lenalidomide</a:t>
            </a:r>
          </a:p>
        </p:txBody>
      </p:sp>
      <p:sp>
        <p:nvSpPr>
          <p:cNvPr id="19" name="TextBox 18">
            <a:extLst>
              <a:ext uri="{FF2B5EF4-FFF2-40B4-BE49-F238E27FC236}">
                <a16:creationId xmlns:a16="http://schemas.microsoft.com/office/drawing/2014/main" id="{F51CE732-516D-45E2-C780-A47165F58BCB}"/>
              </a:ext>
            </a:extLst>
          </p:cNvPr>
          <p:cNvSpPr txBox="1"/>
          <p:nvPr/>
        </p:nvSpPr>
        <p:spPr>
          <a:xfrm>
            <a:off x="5977868" y="2948714"/>
            <a:ext cx="3024345" cy="307777"/>
          </a:xfrm>
          <a:prstGeom prst="rect">
            <a:avLst/>
          </a:prstGeom>
          <a:solidFill>
            <a:schemeClr val="accent2"/>
          </a:solidFill>
          <a:ln>
            <a:solidFill>
              <a:schemeClr val="accent6"/>
            </a:solidFill>
          </a:ln>
        </p:spPr>
        <p:txBody>
          <a:bodyPr wrap="square" rtlCol="0">
            <a:spAutoFit/>
          </a:bodyPr>
          <a:lstStyle/>
          <a:p>
            <a:pPr algn="ctr" defTabSz="685800" eaLnBrk="1" fontAlgn="auto" hangingPunct="1">
              <a:spcBef>
                <a:spcPts val="0"/>
              </a:spcBef>
              <a:spcAft>
                <a:spcPts val="0"/>
              </a:spcAft>
              <a:defRPr/>
            </a:pPr>
            <a:r>
              <a:rPr lang="en-US" sz="1400" dirty="0">
                <a:solidFill>
                  <a:srgbClr val="FFFFFF"/>
                </a:solidFill>
                <a:ea typeface="ＭＳ Ｐゴシック"/>
                <a:cs typeface="Arial"/>
              </a:rPr>
              <a:t>R/O-Lenalidomide</a:t>
            </a:r>
          </a:p>
        </p:txBody>
      </p:sp>
      <p:cxnSp>
        <p:nvCxnSpPr>
          <p:cNvPr id="20" name="Straight Arrow Connector 19">
            <a:extLst>
              <a:ext uri="{FF2B5EF4-FFF2-40B4-BE49-F238E27FC236}">
                <a16:creationId xmlns:a16="http://schemas.microsoft.com/office/drawing/2014/main" id="{13269346-6AF7-422F-5256-3DCE6ACF6FF9}"/>
              </a:ext>
            </a:extLst>
          </p:cNvPr>
          <p:cNvCxnSpPr>
            <a:cxnSpLocks/>
            <a:stCxn id="23" idx="2"/>
          </p:cNvCxnSpPr>
          <p:nvPr/>
        </p:nvCxnSpPr>
        <p:spPr bwMode="auto">
          <a:xfrm>
            <a:off x="7517412" y="4809517"/>
            <a:ext cx="15380" cy="53452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60566B67-B825-2724-FF41-7F5AFC47B15F}"/>
              </a:ext>
            </a:extLst>
          </p:cNvPr>
          <p:cNvSpPr txBox="1"/>
          <p:nvPr/>
        </p:nvSpPr>
        <p:spPr>
          <a:xfrm>
            <a:off x="7532792" y="4853698"/>
            <a:ext cx="417102" cy="253916"/>
          </a:xfrm>
          <a:prstGeom prst="rect">
            <a:avLst/>
          </a:prstGeom>
          <a:noFill/>
        </p:spPr>
        <p:txBody>
          <a:bodyPr wrap="none" rtlCol="0">
            <a:spAutoFit/>
          </a:bodyPr>
          <a:lstStyle/>
          <a:p>
            <a:pPr defTabSz="685800" eaLnBrk="1" fontAlgn="auto" hangingPunct="1">
              <a:spcBef>
                <a:spcPts val="0"/>
              </a:spcBef>
              <a:spcAft>
                <a:spcPts val="0"/>
              </a:spcAft>
              <a:defRPr/>
            </a:pPr>
            <a:r>
              <a:rPr lang="en-US" sz="1050" dirty="0">
                <a:solidFill>
                  <a:srgbClr val="000000"/>
                </a:solidFill>
                <a:latin typeface="Arial"/>
                <a:ea typeface="ＭＳ Ｐゴシック"/>
                <a:cs typeface="Arial"/>
              </a:rPr>
              <a:t>R/R</a:t>
            </a:r>
          </a:p>
        </p:txBody>
      </p:sp>
      <p:sp>
        <p:nvSpPr>
          <p:cNvPr id="22" name="TextBox 21">
            <a:extLst>
              <a:ext uri="{FF2B5EF4-FFF2-40B4-BE49-F238E27FC236}">
                <a16:creationId xmlns:a16="http://schemas.microsoft.com/office/drawing/2014/main" id="{32C384F1-073D-2E8D-3715-041EB3A0A0B1}"/>
              </a:ext>
            </a:extLst>
          </p:cNvPr>
          <p:cNvSpPr txBox="1"/>
          <p:nvPr/>
        </p:nvSpPr>
        <p:spPr>
          <a:xfrm>
            <a:off x="3054751" y="3641900"/>
            <a:ext cx="2882684" cy="738664"/>
          </a:xfrm>
          <a:prstGeom prst="rect">
            <a:avLst/>
          </a:prstGeom>
          <a:solidFill>
            <a:schemeClr val="accent2"/>
          </a:solidFill>
          <a:ln>
            <a:solidFill>
              <a:schemeClr val="accent6"/>
            </a:solidFill>
          </a:ln>
        </p:spPr>
        <p:txBody>
          <a:bodyPr wrap="square" rtlCol="0">
            <a:spAutoFit/>
          </a:bodyPr>
          <a:lstStyle/>
          <a:p>
            <a:pPr algn="ctr" defTabSz="685800" eaLnBrk="1" fontAlgn="auto" hangingPunct="1">
              <a:spcBef>
                <a:spcPts val="0"/>
              </a:spcBef>
              <a:spcAft>
                <a:spcPts val="0"/>
              </a:spcAft>
              <a:defRPr/>
            </a:pPr>
            <a:r>
              <a:rPr lang="en-US" sz="1400" dirty="0">
                <a:solidFill>
                  <a:srgbClr val="FFFFFF"/>
                </a:solidFill>
                <a:ea typeface="ＭＳ Ｐゴシック"/>
                <a:cs typeface="Arial"/>
              </a:rPr>
              <a:t>CAR T cells (axi-cel or tisa-cel)</a:t>
            </a:r>
          </a:p>
          <a:p>
            <a:pPr algn="ctr" defTabSz="685800" eaLnBrk="1" fontAlgn="auto" hangingPunct="1">
              <a:spcBef>
                <a:spcPts val="0"/>
              </a:spcBef>
              <a:spcAft>
                <a:spcPts val="0"/>
              </a:spcAft>
              <a:defRPr/>
            </a:pPr>
            <a:r>
              <a:rPr lang="en-US" sz="1400" dirty="0">
                <a:solidFill>
                  <a:srgbClr val="FFFFFF"/>
                </a:solidFill>
                <a:ea typeface="ＭＳ Ｐゴシック"/>
                <a:cs typeface="Arial"/>
              </a:rPr>
              <a:t>or</a:t>
            </a:r>
          </a:p>
          <a:p>
            <a:pPr algn="ctr" defTabSz="685800" eaLnBrk="1" fontAlgn="auto" hangingPunct="1">
              <a:spcBef>
                <a:spcPts val="0"/>
              </a:spcBef>
              <a:spcAft>
                <a:spcPts val="0"/>
              </a:spcAft>
              <a:defRPr/>
            </a:pPr>
            <a:r>
              <a:rPr lang="en-US" sz="1400" dirty="0" err="1">
                <a:solidFill>
                  <a:srgbClr val="FFFFFF"/>
                </a:solidFill>
                <a:ea typeface="ＭＳ Ｐゴシック"/>
                <a:cs typeface="Arial"/>
              </a:rPr>
              <a:t>Mosunetuzumab</a:t>
            </a:r>
            <a:endParaRPr lang="en-US" sz="1400" dirty="0">
              <a:solidFill>
                <a:srgbClr val="FFFFFF"/>
              </a:solidFill>
              <a:ea typeface="ＭＳ Ｐゴシック"/>
              <a:cs typeface="Arial"/>
            </a:endParaRPr>
          </a:p>
        </p:txBody>
      </p:sp>
      <p:sp>
        <p:nvSpPr>
          <p:cNvPr id="23" name="TextBox 22">
            <a:extLst>
              <a:ext uri="{FF2B5EF4-FFF2-40B4-BE49-F238E27FC236}">
                <a16:creationId xmlns:a16="http://schemas.microsoft.com/office/drawing/2014/main" id="{9619E9D9-18AE-E6F1-3646-39008E62F1A9}"/>
              </a:ext>
            </a:extLst>
          </p:cNvPr>
          <p:cNvSpPr txBox="1"/>
          <p:nvPr/>
        </p:nvSpPr>
        <p:spPr>
          <a:xfrm>
            <a:off x="6005238" y="3639966"/>
            <a:ext cx="3024347" cy="1169551"/>
          </a:xfrm>
          <a:prstGeom prst="rect">
            <a:avLst/>
          </a:prstGeom>
          <a:solidFill>
            <a:schemeClr val="accent2"/>
          </a:solidFill>
          <a:ln>
            <a:solidFill>
              <a:schemeClr val="accent6"/>
            </a:solidFill>
          </a:ln>
        </p:spPr>
        <p:txBody>
          <a:bodyPr wrap="square" rtlCol="0">
            <a:spAutoFit/>
          </a:bodyPr>
          <a:lstStyle/>
          <a:p>
            <a:pPr algn="ctr" defTabSz="685800" eaLnBrk="1" fontAlgn="auto" hangingPunct="1">
              <a:spcBef>
                <a:spcPts val="0"/>
              </a:spcBef>
              <a:spcAft>
                <a:spcPts val="0"/>
              </a:spcAft>
            </a:pPr>
            <a:r>
              <a:rPr lang="en-US" sz="1400" dirty="0" err="1">
                <a:solidFill>
                  <a:srgbClr val="FFFFFF"/>
                </a:solidFill>
                <a:ea typeface="ＭＳ Ｐゴシック"/>
                <a:cs typeface="Arial"/>
              </a:rPr>
              <a:t>Mosunetuzumab</a:t>
            </a:r>
            <a:endParaRPr lang="en-US" sz="1400" dirty="0">
              <a:solidFill>
                <a:srgbClr val="FFFFFF"/>
              </a:solidFill>
              <a:ea typeface="ＭＳ Ｐゴシック"/>
              <a:cs typeface="Arial"/>
            </a:endParaRPr>
          </a:p>
          <a:p>
            <a:pPr algn="ctr" defTabSz="685800" eaLnBrk="1" fontAlgn="auto" hangingPunct="1">
              <a:spcBef>
                <a:spcPts val="0"/>
              </a:spcBef>
              <a:spcAft>
                <a:spcPts val="0"/>
              </a:spcAft>
            </a:pPr>
            <a:r>
              <a:rPr lang="en-US" sz="1400" dirty="0">
                <a:solidFill>
                  <a:srgbClr val="FFFFFF"/>
                </a:solidFill>
                <a:ea typeface="ＭＳ Ｐゴシック"/>
                <a:cs typeface="Arial"/>
              </a:rPr>
              <a:t>or</a:t>
            </a:r>
          </a:p>
          <a:p>
            <a:pPr algn="ctr" defTabSz="685800" eaLnBrk="1" fontAlgn="auto" hangingPunct="1">
              <a:spcBef>
                <a:spcPts val="0"/>
              </a:spcBef>
              <a:spcAft>
                <a:spcPts val="0"/>
              </a:spcAft>
            </a:pPr>
            <a:r>
              <a:rPr lang="en-US" sz="1400" dirty="0">
                <a:solidFill>
                  <a:srgbClr val="FFFFFF"/>
                </a:solidFill>
                <a:ea typeface="ＭＳ Ｐゴシック"/>
                <a:cs typeface="Arial"/>
              </a:rPr>
              <a:t>CAR T cells (axi-cel or tisa-cel)</a:t>
            </a:r>
          </a:p>
          <a:p>
            <a:pPr algn="ctr" defTabSz="685800" eaLnBrk="1" fontAlgn="auto" hangingPunct="1">
              <a:spcBef>
                <a:spcPts val="0"/>
              </a:spcBef>
              <a:spcAft>
                <a:spcPts val="0"/>
              </a:spcAft>
            </a:pPr>
            <a:r>
              <a:rPr lang="en-US" sz="1400" dirty="0">
                <a:solidFill>
                  <a:srgbClr val="FFFFFF"/>
                </a:solidFill>
                <a:ea typeface="ＭＳ Ｐゴシック"/>
                <a:cs typeface="Arial"/>
              </a:rPr>
              <a:t>or</a:t>
            </a:r>
          </a:p>
          <a:p>
            <a:pPr algn="ctr" defTabSz="685800" eaLnBrk="1" fontAlgn="auto" hangingPunct="1">
              <a:spcBef>
                <a:spcPts val="0"/>
              </a:spcBef>
              <a:spcAft>
                <a:spcPts val="0"/>
              </a:spcAft>
            </a:pPr>
            <a:r>
              <a:rPr lang="en-US" sz="1400" dirty="0" err="1">
                <a:solidFill>
                  <a:srgbClr val="FFFFFF"/>
                </a:solidFill>
                <a:ea typeface="ＭＳ Ｐゴシック"/>
                <a:cs typeface="Arial"/>
              </a:rPr>
              <a:t>Tazemetostat</a:t>
            </a:r>
            <a:r>
              <a:rPr lang="en-US" sz="1400" dirty="0">
                <a:solidFill>
                  <a:srgbClr val="FFFFFF"/>
                </a:solidFill>
                <a:ea typeface="ＭＳ Ｐゴシック"/>
                <a:cs typeface="Arial"/>
              </a:rPr>
              <a:t> if EZH2 mutant</a:t>
            </a:r>
            <a:endParaRPr lang="en-US" sz="1350" dirty="0">
              <a:solidFill>
                <a:srgbClr val="FFFFFF"/>
              </a:solidFill>
              <a:ea typeface="ＭＳ Ｐゴシック"/>
              <a:cs typeface="Arial"/>
            </a:endParaRPr>
          </a:p>
        </p:txBody>
      </p:sp>
      <p:cxnSp>
        <p:nvCxnSpPr>
          <p:cNvPr id="24" name="Straight Arrow Connector 23">
            <a:extLst>
              <a:ext uri="{FF2B5EF4-FFF2-40B4-BE49-F238E27FC236}">
                <a16:creationId xmlns:a16="http://schemas.microsoft.com/office/drawing/2014/main" id="{65F4DB42-38A7-BE1E-FBB6-0FCA2456D8FF}"/>
              </a:ext>
            </a:extLst>
          </p:cNvPr>
          <p:cNvCxnSpPr>
            <a:cxnSpLocks/>
          </p:cNvCxnSpPr>
          <p:nvPr/>
        </p:nvCxnSpPr>
        <p:spPr bwMode="auto">
          <a:xfrm>
            <a:off x="7420031" y="3239915"/>
            <a:ext cx="0" cy="4060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FC7E2F3B-27B5-5B7E-5DAA-D4B3255951B7}"/>
              </a:ext>
            </a:extLst>
          </p:cNvPr>
          <p:cNvSpPr txBox="1"/>
          <p:nvPr/>
        </p:nvSpPr>
        <p:spPr>
          <a:xfrm>
            <a:off x="7486429" y="3299149"/>
            <a:ext cx="430943" cy="25391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srgbClr val="000000"/>
                </a:solidFill>
                <a:latin typeface="Arial"/>
                <a:ea typeface="ＭＳ Ｐゴシック"/>
                <a:cs typeface="Arial"/>
              </a:rPr>
              <a:t>R/R</a:t>
            </a:r>
          </a:p>
        </p:txBody>
      </p:sp>
      <p:cxnSp>
        <p:nvCxnSpPr>
          <p:cNvPr id="26" name="Straight Arrow Connector 25">
            <a:extLst>
              <a:ext uri="{FF2B5EF4-FFF2-40B4-BE49-F238E27FC236}">
                <a16:creationId xmlns:a16="http://schemas.microsoft.com/office/drawing/2014/main" id="{8690EBD8-6FDA-FB60-9E08-355F7E11885C}"/>
              </a:ext>
            </a:extLst>
          </p:cNvPr>
          <p:cNvCxnSpPr>
            <a:cxnSpLocks/>
          </p:cNvCxnSpPr>
          <p:nvPr/>
        </p:nvCxnSpPr>
        <p:spPr bwMode="auto">
          <a:xfrm>
            <a:off x="4671325" y="4382915"/>
            <a:ext cx="0" cy="9611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3EA6F1A8-353E-640A-A01F-5332BFDF5C6D}"/>
              </a:ext>
            </a:extLst>
          </p:cNvPr>
          <p:cNvSpPr txBox="1"/>
          <p:nvPr/>
        </p:nvSpPr>
        <p:spPr>
          <a:xfrm>
            <a:off x="4671325" y="4636614"/>
            <a:ext cx="468348" cy="25391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srgbClr val="000000"/>
                </a:solidFill>
                <a:latin typeface="Arial"/>
                <a:ea typeface="ＭＳ Ｐゴシック"/>
                <a:cs typeface="Arial"/>
              </a:rPr>
              <a:t>R/R</a:t>
            </a:r>
          </a:p>
        </p:txBody>
      </p:sp>
      <p:sp>
        <p:nvSpPr>
          <p:cNvPr id="28" name="TextBox 27">
            <a:extLst>
              <a:ext uri="{FF2B5EF4-FFF2-40B4-BE49-F238E27FC236}">
                <a16:creationId xmlns:a16="http://schemas.microsoft.com/office/drawing/2014/main" id="{966BAACE-B4D4-0C54-8D01-80B4C7F3F1B1}"/>
              </a:ext>
            </a:extLst>
          </p:cNvPr>
          <p:cNvSpPr txBox="1"/>
          <p:nvPr/>
        </p:nvSpPr>
        <p:spPr>
          <a:xfrm>
            <a:off x="2889982" y="5344039"/>
            <a:ext cx="6258581" cy="300082"/>
          </a:xfrm>
          <a:prstGeom prst="rect">
            <a:avLst/>
          </a:prstGeom>
          <a:solidFill>
            <a:schemeClr val="accent2"/>
          </a:solidFill>
          <a:ln>
            <a:solidFill>
              <a:schemeClr val="accent6"/>
            </a:solidFill>
          </a:ln>
        </p:spPr>
        <p:txBody>
          <a:bodyPr wrap="square" rtlCol="0" anchor="ctr">
            <a:spAutoFit/>
          </a:bodyPr>
          <a:lstStyle/>
          <a:p>
            <a:pPr algn="ctr" defTabSz="685800" eaLnBrk="1" fontAlgn="auto" hangingPunct="1">
              <a:spcBef>
                <a:spcPts val="0"/>
              </a:spcBef>
              <a:spcAft>
                <a:spcPts val="0"/>
              </a:spcAft>
              <a:defRPr/>
            </a:pPr>
            <a:r>
              <a:rPr lang="en-US" sz="1350" dirty="0">
                <a:solidFill>
                  <a:srgbClr val="FFFFFF"/>
                </a:solidFill>
                <a:ea typeface="ＭＳ Ｐゴシック"/>
                <a:cs typeface="Arial"/>
              </a:rPr>
              <a:t>Based on prior </a:t>
            </a:r>
            <a:r>
              <a:rPr lang="en-US" sz="1350" dirty="0" err="1">
                <a:solidFill>
                  <a:srgbClr val="FFFFFF"/>
                </a:solidFill>
                <a:ea typeface="ＭＳ Ｐゴシック"/>
                <a:cs typeface="Arial"/>
              </a:rPr>
              <a:t>txs</a:t>
            </a:r>
            <a:r>
              <a:rPr lang="en-US" sz="1350" dirty="0">
                <a:solidFill>
                  <a:srgbClr val="FFFFFF"/>
                </a:solidFill>
                <a:ea typeface="ＭＳ Ｐゴシック"/>
                <a:cs typeface="Arial"/>
              </a:rPr>
              <a:t>: </a:t>
            </a:r>
            <a:r>
              <a:rPr lang="en-US" sz="1350" dirty="0" err="1">
                <a:solidFill>
                  <a:srgbClr val="FFFFFF"/>
                </a:solidFill>
                <a:ea typeface="ＭＳ Ｐゴシック"/>
                <a:cs typeface="Arial"/>
              </a:rPr>
              <a:t>Mosunutuzumab</a:t>
            </a:r>
            <a:r>
              <a:rPr lang="en-US" sz="1350" dirty="0">
                <a:solidFill>
                  <a:srgbClr val="FFFFFF"/>
                </a:solidFill>
                <a:ea typeface="ＭＳ Ｐゴシック"/>
                <a:cs typeface="Arial"/>
              </a:rPr>
              <a:t>, CAR T cells, Tazemetostat, PI3K inhibitor</a:t>
            </a:r>
          </a:p>
        </p:txBody>
      </p:sp>
      <p:sp>
        <p:nvSpPr>
          <p:cNvPr id="29" name="TextBox 28">
            <a:extLst>
              <a:ext uri="{FF2B5EF4-FFF2-40B4-BE49-F238E27FC236}">
                <a16:creationId xmlns:a16="http://schemas.microsoft.com/office/drawing/2014/main" id="{CC38390A-37D5-2CFC-EC80-7593CBD20EEB}"/>
              </a:ext>
            </a:extLst>
          </p:cNvPr>
          <p:cNvSpPr txBox="1"/>
          <p:nvPr/>
        </p:nvSpPr>
        <p:spPr>
          <a:xfrm>
            <a:off x="8420034" y="2249118"/>
            <a:ext cx="2680585" cy="523220"/>
          </a:xfrm>
          <a:prstGeom prst="rect">
            <a:avLst/>
          </a:prstGeom>
          <a:solidFill>
            <a:schemeClr val="tx2"/>
          </a:solidFill>
          <a:ln>
            <a:solidFill>
              <a:schemeClr val="accent6"/>
            </a:solidFill>
          </a:ln>
        </p:spPr>
        <p:txBody>
          <a:bodyPr wrap="square" rtlCol="0">
            <a:spAutoFit/>
          </a:bodyPr>
          <a:lstStyle/>
          <a:p>
            <a:pPr algn="ctr" defTabSz="685800" eaLnBrk="1" fontAlgn="auto" hangingPunct="1">
              <a:spcBef>
                <a:spcPts val="0"/>
              </a:spcBef>
              <a:spcAft>
                <a:spcPts val="0"/>
              </a:spcAft>
              <a:defRPr/>
            </a:pPr>
            <a:r>
              <a:rPr lang="en-US" sz="1400" dirty="0">
                <a:solidFill>
                  <a:srgbClr val="FFFFFF"/>
                </a:solidFill>
                <a:ea typeface="ＭＳ Ｐゴシック"/>
                <a:cs typeface="Arial"/>
              </a:rPr>
              <a:t>*Always consider XRT for localized symptomatic disease</a:t>
            </a:r>
          </a:p>
        </p:txBody>
      </p:sp>
      <p:cxnSp>
        <p:nvCxnSpPr>
          <p:cNvPr id="30" name="Straight Arrow Connector 29">
            <a:extLst>
              <a:ext uri="{FF2B5EF4-FFF2-40B4-BE49-F238E27FC236}">
                <a16:creationId xmlns:a16="http://schemas.microsoft.com/office/drawing/2014/main" id="{AD42ABEF-0955-D7E8-0737-66DD365CD613}"/>
              </a:ext>
            </a:extLst>
          </p:cNvPr>
          <p:cNvCxnSpPr>
            <a:cxnSpLocks/>
          </p:cNvCxnSpPr>
          <p:nvPr/>
        </p:nvCxnSpPr>
        <p:spPr bwMode="auto">
          <a:xfrm>
            <a:off x="4671325" y="3239915"/>
            <a:ext cx="0" cy="4060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1" name="TextBox 30">
            <a:extLst>
              <a:ext uri="{FF2B5EF4-FFF2-40B4-BE49-F238E27FC236}">
                <a16:creationId xmlns:a16="http://schemas.microsoft.com/office/drawing/2014/main" id="{AA92B23F-D17B-F991-A371-F0CD7D0FC569}"/>
              </a:ext>
            </a:extLst>
          </p:cNvPr>
          <p:cNvSpPr txBox="1"/>
          <p:nvPr/>
        </p:nvSpPr>
        <p:spPr>
          <a:xfrm>
            <a:off x="4632923" y="3299149"/>
            <a:ext cx="446735" cy="25391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srgbClr val="000000"/>
                </a:solidFill>
                <a:latin typeface="Arial"/>
                <a:ea typeface="ＭＳ Ｐゴシック"/>
                <a:cs typeface="Arial"/>
              </a:rPr>
              <a:t>R/R</a:t>
            </a:r>
          </a:p>
        </p:txBody>
      </p:sp>
      <p:sp>
        <p:nvSpPr>
          <p:cNvPr id="32" name="TextBox 31">
            <a:extLst>
              <a:ext uri="{FF2B5EF4-FFF2-40B4-BE49-F238E27FC236}">
                <a16:creationId xmlns:a16="http://schemas.microsoft.com/office/drawing/2014/main" id="{48F1CB7A-570B-80D8-6F70-CA489DF86DF1}"/>
              </a:ext>
            </a:extLst>
          </p:cNvPr>
          <p:cNvSpPr txBox="1"/>
          <p:nvPr/>
        </p:nvSpPr>
        <p:spPr>
          <a:xfrm>
            <a:off x="1555435" y="2096915"/>
            <a:ext cx="1167307" cy="3577903"/>
          </a:xfrm>
          <a:prstGeom prst="rect">
            <a:avLst/>
          </a:prstGeom>
          <a:noFill/>
        </p:spPr>
        <p:txBody>
          <a:bodyPr wrap="none" rtlCol="0">
            <a:spAutoFit/>
          </a:bodyPr>
          <a:lstStyle/>
          <a:p>
            <a:pPr defTabSz="685800"/>
            <a:r>
              <a:rPr lang="en-US" sz="1800" dirty="0">
                <a:solidFill>
                  <a:srgbClr val="000000"/>
                </a:solidFill>
                <a:cs typeface="Arial"/>
              </a:rPr>
              <a:t>1st-Line</a:t>
            </a:r>
          </a:p>
          <a:p>
            <a:pPr defTabSz="685800"/>
            <a:endParaRPr lang="en-US" sz="1800" dirty="0">
              <a:solidFill>
                <a:srgbClr val="000000"/>
              </a:solidFill>
              <a:cs typeface="Arial"/>
            </a:endParaRPr>
          </a:p>
          <a:p>
            <a:pPr defTabSz="685800"/>
            <a:endParaRPr lang="en-US" sz="1800" dirty="0">
              <a:solidFill>
                <a:srgbClr val="000000"/>
              </a:solidFill>
              <a:cs typeface="Arial"/>
            </a:endParaRPr>
          </a:p>
          <a:p>
            <a:pPr defTabSz="685800"/>
            <a:r>
              <a:rPr lang="en-US" sz="1800" dirty="0">
                <a:solidFill>
                  <a:srgbClr val="000000"/>
                </a:solidFill>
                <a:cs typeface="Arial"/>
              </a:rPr>
              <a:t>2nd-Line</a:t>
            </a:r>
          </a:p>
          <a:p>
            <a:pPr defTabSz="685800"/>
            <a:endParaRPr lang="en-US" sz="1800" dirty="0">
              <a:solidFill>
                <a:srgbClr val="000000"/>
              </a:solidFill>
              <a:cs typeface="Arial"/>
            </a:endParaRPr>
          </a:p>
          <a:p>
            <a:pPr defTabSz="685800"/>
            <a:endParaRPr lang="en-US" sz="1050" dirty="0">
              <a:solidFill>
                <a:srgbClr val="000000"/>
              </a:solidFill>
              <a:cs typeface="Arial"/>
            </a:endParaRPr>
          </a:p>
          <a:p>
            <a:pPr defTabSz="685800"/>
            <a:r>
              <a:rPr lang="en-US" sz="1800" dirty="0">
                <a:solidFill>
                  <a:srgbClr val="000000"/>
                </a:solidFill>
                <a:cs typeface="Arial"/>
              </a:rPr>
              <a:t>3rd-Line</a:t>
            </a:r>
          </a:p>
          <a:p>
            <a:pPr defTabSz="685800"/>
            <a:endParaRPr lang="en-US" dirty="0">
              <a:solidFill>
                <a:srgbClr val="000000"/>
              </a:solidFill>
              <a:cs typeface="Arial"/>
            </a:endParaRPr>
          </a:p>
          <a:p>
            <a:pPr defTabSz="685800"/>
            <a:endParaRPr lang="en-US" dirty="0">
              <a:solidFill>
                <a:srgbClr val="000000"/>
              </a:solidFill>
              <a:cs typeface="Arial"/>
            </a:endParaRPr>
          </a:p>
          <a:p>
            <a:pPr defTabSz="685800"/>
            <a:endParaRPr lang="en-US" dirty="0">
              <a:solidFill>
                <a:srgbClr val="000000"/>
              </a:solidFill>
              <a:cs typeface="Arial"/>
            </a:endParaRPr>
          </a:p>
          <a:p>
            <a:pPr defTabSz="685800"/>
            <a:endParaRPr lang="en-US" dirty="0">
              <a:solidFill>
                <a:srgbClr val="000000"/>
              </a:solidFill>
              <a:cs typeface="Arial"/>
            </a:endParaRPr>
          </a:p>
          <a:p>
            <a:pPr defTabSz="685800"/>
            <a:endParaRPr lang="en-US" dirty="0">
              <a:solidFill>
                <a:srgbClr val="000000"/>
              </a:solidFill>
              <a:cs typeface="Arial"/>
            </a:endParaRPr>
          </a:p>
          <a:p>
            <a:pPr defTabSz="685800"/>
            <a:r>
              <a:rPr lang="en-US" sz="1800" dirty="0">
                <a:solidFill>
                  <a:srgbClr val="000000"/>
                </a:solidFill>
                <a:cs typeface="Arial"/>
              </a:rPr>
              <a:t>4th-Line+</a:t>
            </a:r>
          </a:p>
        </p:txBody>
      </p:sp>
    </p:spTree>
    <p:extLst>
      <p:ext uri="{BB962C8B-B14F-4D97-AF65-F5344CB8AC3E}">
        <p14:creationId xmlns:p14="http://schemas.microsoft.com/office/powerpoint/2010/main" val="42881441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75B2E286-13EB-49BE-B070-538917A08470}"/>
              </a:ext>
            </a:extLst>
          </p:cNvPr>
          <p:cNvSpPr>
            <a:spLocks noGrp="1"/>
          </p:cNvSpPr>
          <p:nvPr>
            <p:ph type="title"/>
          </p:nvPr>
        </p:nvSpPr>
        <p:spPr/>
        <p:txBody>
          <a:bodyPr/>
          <a:lstStyle/>
          <a:p>
            <a:r>
              <a:rPr lang="en-US" dirty="0"/>
              <a:t>Learning Objectives</a:t>
            </a:r>
          </a:p>
        </p:txBody>
      </p:sp>
      <p:sp>
        <p:nvSpPr>
          <p:cNvPr id="10" name="Objective 1">
            <a:extLst>
              <a:ext uri="{FF2B5EF4-FFF2-40B4-BE49-F238E27FC236}">
                <a16:creationId xmlns:a16="http://schemas.microsoft.com/office/drawing/2014/main" id="{915F9F0F-B54F-420C-AE86-12C0877B7FCA}"/>
              </a:ext>
            </a:extLst>
          </p:cNvPr>
          <p:cNvSpPr/>
          <p:nvPr/>
        </p:nvSpPr>
        <p:spPr>
          <a:xfrm>
            <a:off x="487477" y="1342839"/>
            <a:ext cx="11217046" cy="1031133"/>
          </a:xfrm>
          <a:prstGeom prst="snip1Rect">
            <a:avLst/>
          </a:pr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228600" tIns="91440" rIns="228600" bIns="91440" rtlCol="0" anchor="t">
            <a:noAutofit/>
          </a:bodyPr>
          <a:lstStyle/>
          <a:p>
            <a:pPr marL="274320" indent="-274320">
              <a:spcBef>
                <a:spcPts val="1200"/>
              </a:spcBef>
              <a:tabLst>
                <a:tab pos="274320" algn="l"/>
              </a:tabLst>
            </a:pPr>
            <a:r>
              <a:rPr lang="en-US" sz="2000" dirty="0">
                <a:solidFill>
                  <a:srgbClr val="333333"/>
                </a:solidFill>
                <a:sym typeface="Wingdings" panose="05000000000000000000" pitchFamily="2" charset="2"/>
              </a:rPr>
              <a:t>	</a:t>
            </a:r>
            <a:r>
              <a:rPr lang="en-US" sz="2000" dirty="0">
                <a:solidFill>
                  <a:srgbClr val="333333"/>
                </a:solidFill>
              </a:rPr>
              <a:t>Describe disease burden and unmet clinical needs experienced by patients with follicular lymphoma.</a:t>
            </a:r>
          </a:p>
        </p:txBody>
      </p:sp>
      <p:sp>
        <p:nvSpPr>
          <p:cNvPr id="3" name="Objective 1">
            <a:extLst>
              <a:ext uri="{FF2B5EF4-FFF2-40B4-BE49-F238E27FC236}">
                <a16:creationId xmlns:a16="http://schemas.microsoft.com/office/drawing/2014/main" id="{BF55496A-7152-AA09-68CE-9AB72A0DD459}"/>
              </a:ext>
            </a:extLst>
          </p:cNvPr>
          <p:cNvSpPr/>
          <p:nvPr/>
        </p:nvSpPr>
        <p:spPr>
          <a:xfrm>
            <a:off x="487477" y="2561757"/>
            <a:ext cx="11217046" cy="1031133"/>
          </a:xfrm>
          <a:prstGeom prst="snip1Rect">
            <a:avLst/>
          </a:pr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228600" tIns="91440" rIns="228600" bIns="91440" rtlCol="0" anchor="t">
            <a:noAutofit/>
          </a:bodyPr>
          <a:lstStyle/>
          <a:p>
            <a:pPr marL="274320" indent="-274320">
              <a:spcBef>
                <a:spcPts val="1200"/>
              </a:spcBef>
              <a:tabLst>
                <a:tab pos="274320" algn="l"/>
              </a:tabLst>
            </a:pPr>
            <a:r>
              <a:rPr lang="en-US" sz="2000" dirty="0">
                <a:solidFill>
                  <a:srgbClr val="333333"/>
                </a:solidFill>
                <a:sym typeface="Wingdings" panose="05000000000000000000" pitchFamily="2" charset="2"/>
              </a:rPr>
              <a:t>	</a:t>
            </a:r>
            <a:r>
              <a:rPr lang="en-US" sz="2000" dirty="0">
                <a:solidFill>
                  <a:srgbClr val="333333"/>
                </a:solidFill>
              </a:rPr>
              <a:t>Review current treatment landscape and updates for newly diagnosed and relapsed/refractory follicular lymphoma.</a:t>
            </a:r>
          </a:p>
        </p:txBody>
      </p:sp>
      <p:sp>
        <p:nvSpPr>
          <p:cNvPr id="4" name="Objective 1">
            <a:extLst>
              <a:ext uri="{FF2B5EF4-FFF2-40B4-BE49-F238E27FC236}">
                <a16:creationId xmlns:a16="http://schemas.microsoft.com/office/drawing/2014/main" id="{86C9030C-0375-22AE-3D03-CBED50A06991}"/>
              </a:ext>
            </a:extLst>
          </p:cNvPr>
          <p:cNvSpPr/>
          <p:nvPr/>
        </p:nvSpPr>
        <p:spPr>
          <a:xfrm>
            <a:off x="487477" y="3780675"/>
            <a:ext cx="11217046" cy="1031133"/>
          </a:xfrm>
          <a:prstGeom prst="snip1Rect">
            <a:avLst/>
          </a:pr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228600" tIns="91440" rIns="228600" bIns="91440" rtlCol="0" anchor="t">
            <a:noAutofit/>
          </a:bodyPr>
          <a:lstStyle/>
          <a:p>
            <a:pPr marL="274320" indent="-274320">
              <a:spcBef>
                <a:spcPts val="1200"/>
              </a:spcBef>
              <a:tabLst>
                <a:tab pos="274320" algn="l"/>
              </a:tabLst>
            </a:pPr>
            <a:r>
              <a:rPr lang="en-US" sz="2000" dirty="0">
                <a:solidFill>
                  <a:srgbClr val="333333"/>
                </a:solidFill>
                <a:sym typeface="Wingdings" panose="05000000000000000000" pitchFamily="2" charset="2"/>
              </a:rPr>
              <a:t>	</a:t>
            </a:r>
            <a:r>
              <a:rPr lang="en-US" sz="2000" dirty="0">
                <a:solidFill>
                  <a:srgbClr val="333333"/>
                </a:solidFill>
              </a:rPr>
              <a:t>Incorporate recent efficacy and safety data for newly approved and emerging therapies for relapsed/refractory follicular lymphoma into treatment planning.</a:t>
            </a:r>
          </a:p>
        </p:txBody>
      </p:sp>
      <p:sp>
        <p:nvSpPr>
          <p:cNvPr id="7" name="Objective 1">
            <a:extLst>
              <a:ext uri="{FF2B5EF4-FFF2-40B4-BE49-F238E27FC236}">
                <a16:creationId xmlns:a16="http://schemas.microsoft.com/office/drawing/2014/main" id="{712D81DC-F5CA-8A42-8084-BC178FBD592B}"/>
              </a:ext>
            </a:extLst>
          </p:cNvPr>
          <p:cNvSpPr/>
          <p:nvPr/>
        </p:nvSpPr>
        <p:spPr>
          <a:xfrm>
            <a:off x="487477" y="4999594"/>
            <a:ext cx="11217046" cy="1031133"/>
          </a:xfrm>
          <a:prstGeom prst="snip1Rect">
            <a:avLst/>
          </a:pr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228600" tIns="91440" rIns="228600" bIns="91440" rtlCol="0" anchor="t">
            <a:noAutofit/>
          </a:bodyPr>
          <a:lstStyle/>
          <a:p>
            <a:pPr marL="274320" indent="-274320">
              <a:spcBef>
                <a:spcPts val="1200"/>
              </a:spcBef>
              <a:tabLst>
                <a:tab pos="274320" algn="l"/>
              </a:tabLst>
            </a:pPr>
            <a:r>
              <a:rPr lang="en-US" sz="2000" dirty="0">
                <a:solidFill>
                  <a:srgbClr val="333333"/>
                </a:solidFill>
                <a:sym typeface="Wingdings" panose="05000000000000000000" pitchFamily="2" charset="2"/>
              </a:rPr>
              <a:t>	</a:t>
            </a:r>
            <a:r>
              <a:rPr lang="en-US" sz="2000" dirty="0">
                <a:solidFill>
                  <a:srgbClr val="333333"/>
                </a:solidFill>
              </a:rPr>
              <a:t>Develop interprofessional management strategies surrounding complications associated with novel agents including monitoring, toxicity management, and transitions of care.</a:t>
            </a:r>
          </a:p>
          <a:p>
            <a:pPr marL="274320" indent="-274320">
              <a:spcBef>
                <a:spcPts val="1200"/>
              </a:spcBef>
              <a:tabLst>
                <a:tab pos="274320" algn="l"/>
              </a:tabLst>
            </a:pPr>
            <a:endParaRPr lang="en-US" sz="2000" dirty="0">
              <a:solidFill>
                <a:srgbClr val="333333"/>
              </a:solidFill>
            </a:endParaRPr>
          </a:p>
        </p:txBody>
      </p:sp>
    </p:spTree>
    <p:extLst>
      <p:ext uri="{BB962C8B-B14F-4D97-AF65-F5344CB8AC3E}">
        <p14:creationId xmlns:p14="http://schemas.microsoft.com/office/powerpoint/2010/main" val="1565127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2" presetClass="entr" presetSubtype="2" fill="hold" grpId="0" nodeType="afterEffect">
                                  <p:stCondLst>
                                    <p:cond delay="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100"/>
                            </p:stCondLst>
                            <p:childTnLst>
                              <p:par>
                                <p:cTn id="15" presetID="2" presetClass="entr" presetSubtype="2" fill="hold" grpId="0" nodeType="afterEffect">
                                  <p:stCondLst>
                                    <p:cond delay="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650"/>
                            </p:stCondLst>
                            <p:childTnLst>
                              <p:par>
                                <p:cTn id="20" presetID="2" presetClass="entr" presetSubtype="2" fill="hold" grpId="0" nodeType="afterEffect">
                                  <p:stCondLst>
                                    <p:cond delay="5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B4FCDCE-053E-682C-7102-E28983DA7358}"/>
              </a:ext>
            </a:extLst>
          </p:cNvPr>
          <p:cNvSpPr/>
          <p:nvPr/>
        </p:nvSpPr>
        <p:spPr>
          <a:xfrm>
            <a:off x="609600" y="1317882"/>
            <a:ext cx="10972800" cy="2064003"/>
          </a:xfrm>
          <a:custGeom>
            <a:avLst/>
            <a:gdLst>
              <a:gd name="connsiteX0" fmla="*/ 801756 w 10972800"/>
              <a:gd name="connsiteY0" fmla="*/ 415775 h 2064003"/>
              <a:gd name="connsiteX1" fmla="*/ 692822 w 10972800"/>
              <a:gd name="connsiteY1" fmla="*/ 923067 h 2064003"/>
              <a:gd name="connsiteX2" fmla="*/ 185530 w 10972800"/>
              <a:gd name="connsiteY2" fmla="*/ 1032001 h 2064003"/>
              <a:gd name="connsiteX3" fmla="*/ 692822 w 10972800"/>
              <a:gd name="connsiteY3" fmla="*/ 1140935 h 2064003"/>
              <a:gd name="connsiteX4" fmla="*/ 801756 w 10972800"/>
              <a:gd name="connsiteY4" fmla="*/ 1648227 h 2064003"/>
              <a:gd name="connsiteX5" fmla="*/ 910690 w 10972800"/>
              <a:gd name="connsiteY5" fmla="*/ 1140935 h 2064003"/>
              <a:gd name="connsiteX6" fmla="*/ 1417982 w 10972800"/>
              <a:gd name="connsiteY6" fmla="*/ 1032001 h 2064003"/>
              <a:gd name="connsiteX7" fmla="*/ 910690 w 10972800"/>
              <a:gd name="connsiteY7" fmla="*/ 923067 h 2064003"/>
              <a:gd name="connsiteX8" fmla="*/ 0 w 10972800"/>
              <a:gd name="connsiteY8" fmla="*/ 0 h 2064003"/>
              <a:gd name="connsiteX9" fmla="*/ 10972800 w 10972800"/>
              <a:gd name="connsiteY9" fmla="*/ 0 h 2064003"/>
              <a:gd name="connsiteX10" fmla="*/ 10972800 w 10972800"/>
              <a:gd name="connsiteY10" fmla="*/ 2064003 h 2064003"/>
              <a:gd name="connsiteX11" fmla="*/ 0 w 10972800"/>
              <a:gd name="connsiteY11" fmla="*/ 2064003 h 206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800" h="2064003">
                <a:moveTo>
                  <a:pt x="801756" y="415775"/>
                </a:moveTo>
                <a:lnTo>
                  <a:pt x="692822" y="923067"/>
                </a:lnTo>
                <a:lnTo>
                  <a:pt x="185530" y="1032001"/>
                </a:lnTo>
                <a:lnTo>
                  <a:pt x="692822" y="1140935"/>
                </a:lnTo>
                <a:lnTo>
                  <a:pt x="801756" y="1648227"/>
                </a:lnTo>
                <a:lnTo>
                  <a:pt x="910690" y="1140935"/>
                </a:lnTo>
                <a:lnTo>
                  <a:pt x="1417982" y="1032001"/>
                </a:lnTo>
                <a:lnTo>
                  <a:pt x="910690" y="923067"/>
                </a:lnTo>
                <a:close/>
                <a:moveTo>
                  <a:pt x="0" y="0"/>
                </a:moveTo>
                <a:lnTo>
                  <a:pt x="10972800" y="0"/>
                </a:lnTo>
                <a:lnTo>
                  <a:pt x="10972800" y="2064003"/>
                </a:lnTo>
                <a:lnTo>
                  <a:pt x="0" y="2064003"/>
                </a:ln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554480" rIns="0" rtlCol="0" anchor="ctr">
            <a:noAutofit/>
          </a:bodyPr>
          <a:lstStyle/>
          <a:p>
            <a:pPr>
              <a:spcBef>
                <a:spcPts val="1200"/>
              </a:spcBef>
            </a:pPr>
            <a:r>
              <a:rPr lang="en-US" sz="2400" dirty="0">
                <a:solidFill>
                  <a:srgbClr val="333333"/>
                </a:solidFill>
              </a:rPr>
              <a:t>Several novel therapies are now available for R/R FL with varying treatment characteristics. Treatment selection and sequencing should be tailored to the patient. Utilize previous treatments, responses, POD24, among other patient and disease factors to guide treatment selection decision.</a:t>
            </a:r>
          </a:p>
        </p:txBody>
      </p:sp>
      <p:sp>
        <p:nvSpPr>
          <p:cNvPr id="4" name="Title 3">
            <a:extLst>
              <a:ext uri="{FF2B5EF4-FFF2-40B4-BE49-F238E27FC236}">
                <a16:creationId xmlns:a16="http://schemas.microsoft.com/office/drawing/2014/main" id="{4A38B914-8F01-4F53-A384-47BF3F4E4856}"/>
              </a:ext>
            </a:extLst>
          </p:cNvPr>
          <p:cNvSpPr>
            <a:spLocks noGrp="1"/>
          </p:cNvSpPr>
          <p:nvPr>
            <p:ph type="title"/>
          </p:nvPr>
        </p:nvSpPr>
        <p:spPr/>
        <p:txBody>
          <a:bodyPr/>
          <a:lstStyle/>
          <a:p>
            <a:r>
              <a:rPr lang="en-US" dirty="0"/>
              <a:t>Key Takeaways</a:t>
            </a:r>
          </a:p>
        </p:txBody>
      </p:sp>
      <p:sp>
        <p:nvSpPr>
          <p:cNvPr id="8" name="Text Placeholder 7">
            <a:extLst>
              <a:ext uri="{FF2B5EF4-FFF2-40B4-BE49-F238E27FC236}">
                <a16:creationId xmlns:a16="http://schemas.microsoft.com/office/drawing/2014/main" id="{D72A2D5F-F421-7266-6474-852617DD425F}"/>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8769E59B-507B-A984-2637-81F6CB9AD82C}"/>
              </a:ext>
            </a:extLst>
          </p:cNvPr>
          <p:cNvSpPr>
            <a:spLocks noGrp="1"/>
          </p:cNvSpPr>
          <p:nvPr>
            <p:ph type="body" sz="quarter" idx="11"/>
          </p:nvPr>
        </p:nvSpPr>
        <p:spPr/>
        <p:txBody>
          <a:bodyPr/>
          <a:lstStyle/>
          <a:p>
            <a:r>
              <a:rPr lang="en-US" dirty="0"/>
              <a:t>FL, follicular lymphoma; POD24, progression of disease within 24 </a:t>
            </a:r>
            <a:r>
              <a:rPr lang="en-US" dirty="0" err="1"/>
              <a:t>mos</a:t>
            </a:r>
            <a:r>
              <a:rPr lang="en-US" dirty="0"/>
              <a:t> of treatment initiation; R/R, relapsed/refractory.</a:t>
            </a:r>
          </a:p>
        </p:txBody>
      </p:sp>
      <p:cxnSp>
        <p:nvCxnSpPr>
          <p:cNvPr id="14" name="Straight Connector 13">
            <a:extLst>
              <a:ext uri="{FF2B5EF4-FFF2-40B4-BE49-F238E27FC236}">
                <a16:creationId xmlns:a16="http://schemas.microsoft.com/office/drawing/2014/main" id="{0DA208C2-CD14-5347-6201-375769711FD6}"/>
              </a:ext>
            </a:extLst>
          </p:cNvPr>
          <p:cNvCxnSpPr>
            <a:cxnSpLocks/>
          </p:cNvCxnSpPr>
          <p:nvPr/>
        </p:nvCxnSpPr>
        <p:spPr>
          <a:xfrm>
            <a:off x="2104607" y="1435483"/>
            <a:ext cx="0" cy="18288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42186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EC5FD-DCA4-C4DC-23A4-E1B98BB498DF}"/>
              </a:ext>
            </a:extLst>
          </p:cNvPr>
          <p:cNvSpPr>
            <a:spLocks noGrp="1"/>
          </p:cNvSpPr>
          <p:nvPr>
            <p:ph type="ctrTitle"/>
          </p:nvPr>
        </p:nvSpPr>
        <p:spPr>
          <a:xfrm>
            <a:off x="609600" y="1103481"/>
            <a:ext cx="10972800" cy="2387600"/>
          </a:xfrm>
        </p:spPr>
        <p:txBody>
          <a:bodyPr/>
          <a:lstStyle/>
          <a:p>
            <a:r>
              <a:rPr lang="en-US" b="1" dirty="0"/>
              <a:t>Emerging Therapies</a:t>
            </a:r>
          </a:p>
        </p:txBody>
      </p:sp>
      <p:sp>
        <p:nvSpPr>
          <p:cNvPr id="4" name="Subtitle 3">
            <a:extLst>
              <a:ext uri="{FF2B5EF4-FFF2-40B4-BE49-F238E27FC236}">
                <a16:creationId xmlns:a16="http://schemas.microsoft.com/office/drawing/2014/main" id="{C7B038D2-6BB5-FD51-EAB8-07A288811BA8}"/>
              </a:ext>
            </a:extLst>
          </p:cNvPr>
          <p:cNvSpPr>
            <a:spLocks noGrp="1"/>
          </p:cNvSpPr>
          <p:nvPr>
            <p:ph type="subTitle" idx="1"/>
          </p:nvPr>
        </p:nvSpPr>
        <p:spPr>
          <a:xfrm>
            <a:off x="609600" y="3509962"/>
            <a:ext cx="10972800" cy="2387599"/>
          </a:xfrm>
        </p:spPr>
        <p:txBody>
          <a:bodyPr/>
          <a:lstStyle/>
          <a:p>
            <a:pPr>
              <a:tabLst>
                <a:tab pos="365760" algn="l"/>
              </a:tabLst>
            </a:pPr>
            <a:r>
              <a:rPr lang="en-US" dirty="0">
                <a:solidFill>
                  <a:schemeClr val="tx1">
                    <a:lumMod val="40000"/>
                    <a:lumOff val="60000"/>
                  </a:schemeClr>
                </a:solidFill>
                <a:sym typeface="Wingdings 3" panose="05040102010807070707" pitchFamily="18" charset="2"/>
              </a:rPr>
              <a:t></a:t>
            </a:r>
            <a:r>
              <a:rPr lang="en-US" dirty="0">
                <a:solidFill>
                  <a:schemeClr val="tx1">
                    <a:lumMod val="40000"/>
                    <a:lumOff val="60000"/>
                  </a:schemeClr>
                </a:solidFill>
              </a:rPr>
              <a:t>	</a:t>
            </a:r>
          </a:p>
          <a:p>
            <a:pPr>
              <a:tabLst>
                <a:tab pos="365760" algn="l"/>
              </a:tabLst>
            </a:pPr>
            <a:r>
              <a:rPr lang="en-US" dirty="0">
                <a:solidFill>
                  <a:schemeClr val="tx1">
                    <a:lumMod val="40000"/>
                    <a:lumOff val="60000"/>
                  </a:schemeClr>
                </a:solidFill>
                <a:sym typeface="Wingdings 3" panose="05040102010807070707" pitchFamily="18" charset="2"/>
              </a:rPr>
              <a:t></a:t>
            </a:r>
            <a:endParaRPr lang="en-US" dirty="0">
              <a:solidFill>
                <a:schemeClr val="tx1">
                  <a:lumMod val="40000"/>
                  <a:lumOff val="60000"/>
                </a:schemeClr>
              </a:solidFill>
            </a:endParaRPr>
          </a:p>
          <a:p>
            <a:pPr marL="457200" indent="-457200">
              <a:buFont typeface="Wingdings 3" panose="05040102010807070707" pitchFamily="18" charset="2"/>
              <a:buChar char="ê"/>
              <a:tabLst>
                <a:tab pos="365760" algn="l"/>
              </a:tabLst>
            </a:pPr>
            <a:r>
              <a:rPr lang="en-US" dirty="0">
                <a:solidFill>
                  <a:srgbClr val="8A86B0"/>
                </a:solidFill>
              </a:rPr>
              <a:t>Module 3</a:t>
            </a:r>
          </a:p>
          <a:p>
            <a:pPr>
              <a:tabLst>
                <a:tab pos="365760" algn="l"/>
              </a:tabLst>
            </a:pPr>
            <a:r>
              <a:rPr lang="en-US" dirty="0">
                <a:solidFill>
                  <a:schemeClr val="tx1">
                    <a:lumMod val="60000"/>
                    <a:lumOff val="40000"/>
                  </a:schemeClr>
                </a:solidFill>
                <a:sym typeface="Wingdings 3" panose="05040102010807070707" pitchFamily="18" charset="2"/>
              </a:rPr>
              <a:t></a:t>
            </a:r>
            <a:endParaRPr lang="en-US" dirty="0">
              <a:solidFill>
                <a:schemeClr val="tx1">
                  <a:lumMod val="60000"/>
                  <a:lumOff val="40000"/>
                </a:schemeClr>
              </a:solidFill>
            </a:endParaRPr>
          </a:p>
        </p:txBody>
      </p:sp>
    </p:spTree>
    <p:extLst>
      <p:ext uri="{BB962C8B-B14F-4D97-AF65-F5344CB8AC3E}">
        <p14:creationId xmlns:p14="http://schemas.microsoft.com/office/powerpoint/2010/main" val="2083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22AD-9706-5555-FD42-425E7F4D95A8}"/>
              </a:ext>
            </a:extLst>
          </p:cNvPr>
          <p:cNvSpPr>
            <a:spLocks noGrp="1"/>
          </p:cNvSpPr>
          <p:nvPr>
            <p:ph type="title"/>
          </p:nvPr>
        </p:nvSpPr>
        <p:spPr>
          <a:xfrm>
            <a:off x="265970" y="174882"/>
            <a:ext cx="11682153" cy="1143000"/>
          </a:xfrm>
        </p:spPr>
        <p:txBody>
          <a:bodyPr/>
          <a:lstStyle/>
          <a:p>
            <a:r>
              <a:rPr lang="en-US" dirty="0" err="1"/>
              <a:t>Lisocabtagene</a:t>
            </a:r>
            <a:r>
              <a:rPr lang="en-US" dirty="0"/>
              <a:t> </a:t>
            </a:r>
            <a:r>
              <a:rPr lang="en-US" dirty="0" err="1"/>
              <a:t>Maraleucel</a:t>
            </a:r>
            <a:r>
              <a:rPr lang="en-US" dirty="0"/>
              <a:t> (Liso-cel) in R/R FL: TRANSCEND FL Trial</a:t>
            </a:r>
          </a:p>
        </p:txBody>
      </p:sp>
      <p:sp>
        <p:nvSpPr>
          <p:cNvPr id="4" name="Text Placeholder 3">
            <a:extLst>
              <a:ext uri="{FF2B5EF4-FFF2-40B4-BE49-F238E27FC236}">
                <a16:creationId xmlns:a16="http://schemas.microsoft.com/office/drawing/2014/main" id="{CAC20AA0-E7B7-EEE0-95D6-930DC643CDC1}"/>
              </a:ext>
            </a:extLst>
          </p:cNvPr>
          <p:cNvSpPr>
            <a:spLocks noGrp="1"/>
          </p:cNvSpPr>
          <p:nvPr>
            <p:ph type="body" sz="quarter" idx="10"/>
          </p:nvPr>
        </p:nvSpPr>
        <p:spPr>
          <a:xfrm>
            <a:off x="4632923" y="6228271"/>
            <a:ext cx="7315200" cy="573663"/>
          </a:xfrm>
        </p:spPr>
        <p:txBody>
          <a:bodyPr/>
          <a:lstStyle/>
          <a:p>
            <a:r>
              <a:rPr lang="en-US" dirty="0" err="1"/>
              <a:t>Morschhauser</a:t>
            </a:r>
            <a:r>
              <a:rPr lang="en-US" dirty="0"/>
              <a:t> F, et al. </a:t>
            </a:r>
            <a:r>
              <a:rPr lang="en-US" i="1" dirty="0" err="1"/>
              <a:t>Hematol</a:t>
            </a:r>
            <a:r>
              <a:rPr lang="en-US" i="1" dirty="0"/>
              <a:t> Oncol. </a:t>
            </a:r>
            <a:r>
              <a:rPr lang="en-US" dirty="0"/>
              <a:t>2023;41(S2):877-880. </a:t>
            </a:r>
          </a:p>
        </p:txBody>
      </p:sp>
      <p:sp>
        <p:nvSpPr>
          <p:cNvPr id="5" name="Text Placeholder 4">
            <a:extLst>
              <a:ext uri="{FF2B5EF4-FFF2-40B4-BE49-F238E27FC236}">
                <a16:creationId xmlns:a16="http://schemas.microsoft.com/office/drawing/2014/main" id="{D401B827-1786-CCBB-CFAA-A7C72456C324}"/>
              </a:ext>
            </a:extLst>
          </p:cNvPr>
          <p:cNvSpPr>
            <a:spLocks noGrp="1"/>
          </p:cNvSpPr>
          <p:nvPr>
            <p:ph type="body" sz="quarter" idx="11"/>
          </p:nvPr>
        </p:nvSpPr>
        <p:spPr>
          <a:xfrm>
            <a:off x="266008" y="5770049"/>
            <a:ext cx="11682077" cy="346075"/>
          </a:xfrm>
        </p:spPr>
        <p:txBody>
          <a:bodyPr/>
          <a:lstStyle/>
          <a:p>
            <a:r>
              <a:rPr lang="en-US" dirty="0"/>
              <a:t>3L, 3rd line; CAR, chimeric antigen receptor; CRS, cytokine release syndrome; </a:t>
            </a:r>
            <a:r>
              <a:rPr lang="en-US" dirty="0" err="1"/>
              <a:t>DoR</a:t>
            </a:r>
            <a:r>
              <a:rPr lang="en-US" dirty="0"/>
              <a:t>, duration of response; FL, follicular lymphoma; ICANS, immune effector cell-associated neurotoxicity syndrome; kg, kilogram; </a:t>
            </a:r>
            <a:r>
              <a:rPr lang="en-US" dirty="0" err="1"/>
              <a:t>mos</a:t>
            </a:r>
            <a:r>
              <a:rPr lang="en-US" dirty="0"/>
              <a:t>, months; ORR, overall response rate; PFS, progression-free survival; R/R, relapsed/refractory.</a:t>
            </a:r>
          </a:p>
        </p:txBody>
      </p:sp>
      <p:graphicFrame>
        <p:nvGraphicFramePr>
          <p:cNvPr id="7" name="Table 7">
            <a:extLst>
              <a:ext uri="{FF2B5EF4-FFF2-40B4-BE49-F238E27FC236}">
                <a16:creationId xmlns:a16="http://schemas.microsoft.com/office/drawing/2014/main" id="{0C4C39B3-19E6-D042-2BB4-47E69BBB1A51}"/>
              </a:ext>
            </a:extLst>
          </p:cNvPr>
          <p:cNvGraphicFramePr>
            <a:graphicFrameLocks noGrp="1"/>
          </p:cNvGraphicFramePr>
          <p:nvPr>
            <p:extLst>
              <p:ext uri="{D42A27DB-BD31-4B8C-83A1-F6EECF244321}">
                <p14:modId xmlns:p14="http://schemas.microsoft.com/office/powerpoint/2010/main" val="2767574060"/>
              </p:ext>
            </p:extLst>
          </p:nvPr>
        </p:nvGraphicFramePr>
        <p:xfrm>
          <a:off x="7682344" y="1734643"/>
          <a:ext cx="3886200" cy="1981200"/>
        </p:xfrm>
        <a:graphic>
          <a:graphicData uri="http://schemas.openxmlformats.org/drawingml/2006/table">
            <a:tbl>
              <a:tblPr firstRow="1" bandRow="1">
                <a:tableStyleId>{9D7B26C5-4107-4FEC-AEDC-1716B250A1EF}</a:tableStyleId>
              </a:tblPr>
              <a:tblGrid>
                <a:gridCol w="2411146">
                  <a:extLst>
                    <a:ext uri="{9D8B030D-6E8A-4147-A177-3AD203B41FA5}">
                      <a16:colId xmlns:a16="http://schemas.microsoft.com/office/drawing/2014/main" val="3092970007"/>
                    </a:ext>
                  </a:extLst>
                </a:gridCol>
                <a:gridCol w="1475054">
                  <a:extLst>
                    <a:ext uri="{9D8B030D-6E8A-4147-A177-3AD203B41FA5}">
                      <a16:colId xmlns:a16="http://schemas.microsoft.com/office/drawing/2014/main" val="2059631775"/>
                    </a:ext>
                  </a:extLst>
                </a:gridCol>
              </a:tblGrid>
              <a:tr h="370840">
                <a:tc>
                  <a:txBody>
                    <a:bodyPr/>
                    <a:lstStyle/>
                    <a:p>
                      <a:pPr algn="l"/>
                      <a:r>
                        <a:rPr lang="en-US" sz="2000" dirty="0">
                          <a:solidFill>
                            <a:schemeClr val="bg1"/>
                          </a:solidFill>
                        </a:rPr>
                        <a:t>Efficacy Outcomes</a:t>
                      </a:r>
                    </a:p>
                  </a:txBody>
                  <a:tcPr anchor="ctr">
                    <a:lnL w="6350" cap="flat" cmpd="sng" algn="ctr">
                      <a:solidFill>
                        <a:srgbClr val="A50021"/>
                      </a:solidFill>
                      <a:prstDash val="solid"/>
                      <a:round/>
                      <a:headEnd type="none" w="med" len="med"/>
                      <a:tailEnd type="none" w="med" len="med"/>
                    </a:lnL>
                    <a:lnT w="28575" cap="flat" cmpd="sng" algn="ctr">
                      <a:solidFill>
                        <a:srgbClr val="A50021"/>
                      </a:solidFill>
                      <a:prstDash val="solid"/>
                      <a:round/>
                      <a:headEnd type="none" w="med" len="med"/>
                      <a:tailEnd type="none" w="med" len="med"/>
                    </a:lnT>
                    <a:lnB w="28575" cap="flat" cmpd="sng" algn="ctr">
                      <a:solidFill>
                        <a:srgbClr val="A50021"/>
                      </a:solidFill>
                      <a:prstDash val="solid"/>
                      <a:round/>
                      <a:headEnd type="none" w="med" len="med"/>
                      <a:tailEnd type="none" w="med" len="med"/>
                    </a:lnB>
                    <a:solidFill>
                      <a:srgbClr val="524C75"/>
                    </a:solidFill>
                  </a:tcPr>
                </a:tc>
                <a:tc>
                  <a:txBody>
                    <a:bodyPr/>
                    <a:lstStyle/>
                    <a:p>
                      <a:pPr algn="l"/>
                      <a:r>
                        <a:rPr lang="en-US" sz="2000" dirty="0">
                          <a:solidFill>
                            <a:schemeClr val="bg1"/>
                          </a:solidFill>
                        </a:rPr>
                        <a:t>N =101</a:t>
                      </a:r>
                    </a:p>
                  </a:txBody>
                  <a:tcPr>
                    <a:lnR w="6350" cap="flat" cmpd="sng" algn="ctr">
                      <a:solidFill>
                        <a:srgbClr val="A50021"/>
                      </a:solidFill>
                      <a:prstDash val="solid"/>
                      <a:round/>
                      <a:headEnd type="none" w="med" len="med"/>
                      <a:tailEnd type="none" w="med" len="med"/>
                    </a:lnR>
                    <a:lnT w="28575" cap="flat" cmpd="sng" algn="ctr">
                      <a:solidFill>
                        <a:srgbClr val="A50021"/>
                      </a:solidFill>
                      <a:prstDash val="solid"/>
                      <a:round/>
                      <a:headEnd type="none" w="med" len="med"/>
                      <a:tailEnd type="none" w="med" len="med"/>
                    </a:lnT>
                    <a:lnB w="28575" cap="flat" cmpd="sng" algn="ctr">
                      <a:solidFill>
                        <a:srgbClr val="A50021"/>
                      </a:solidFill>
                      <a:prstDash val="solid"/>
                      <a:round/>
                      <a:headEnd type="none" w="med" len="med"/>
                      <a:tailEnd type="none" w="med" len="med"/>
                    </a:lnB>
                    <a:solidFill>
                      <a:srgbClr val="524C75"/>
                    </a:solidFill>
                  </a:tcPr>
                </a:tc>
                <a:extLst>
                  <a:ext uri="{0D108BD9-81ED-4DB2-BD59-A6C34878D82A}">
                    <a16:rowId xmlns:a16="http://schemas.microsoft.com/office/drawing/2014/main" val="624087214"/>
                  </a:ext>
                </a:extLst>
              </a:tr>
              <a:tr h="370840">
                <a:tc>
                  <a:txBody>
                    <a:bodyPr/>
                    <a:lstStyle/>
                    <a:p>
                      <a:pPr algn="l"/>
                      <a:r>
                        <a:rPr lang="en-US" sz="2000" dirty="0"/>
                        <a:t>ORR</a:t>
                      </a:r>
                    </a:p>
                  </a:txBody>
                  <a:tcPr>
                    <a:lnL w="6350" cap="flat" cmpd="sng" algn="ctr">
                      <a:solidFill>
                        <a:srgbClr val="A50021"/>
                      </a:solidFill>
                      <a:prstDash val="solid"/>
                      <a:round/>
                      <a:headEnd type="none" w="med" len="med"/>
                      <a:tailEnd type="none" w="med" len="med"/>
                    </a:lnL>
                    <a:lnT w="28575" cap="flat" cmpd="sng" algn="ctr">
                      <a:solidFill>
                        <a:srgbClr val="A500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97%</a:t>
                      </a:r>
                    </a:p>
                  </a:txBody>
                  <a:tcPr>
                    <a:lnR w="6350" cap="flat" cmpd="sng" algn="ctr">
                      <a:solidFill>
                        <a:srgbClr val="A50021"/>
                      </a:solidFill>
                      <a:prstDash val="solid"/>
                      <a:round/>
                      <a:headEnd type="none" w="med" len="med"/>
                      <a:tailEnd type="none" w="med" len="med"/>
                    </a:lnR>
                    <a:lnT w="28575" cap="flat" cmpd="sng" algn="ctr">
                      <a:solidFill>
                        <a:srgbClr val="A5002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997436"/>
                  </a:ext>
                </a:extLst>
              </a:tr>
              <a:tr h="370840">
                <a:tc>
                  <a:txBody>
                    <a:bodyPr/>
                    <a:lstStyle/>
                    <a:p>
                      <a:pPr algn="l"/>
                      <a:r>
                        <a:rPr lang="en-US" sz="2000" dirty="0"/>
                        <a:t>CR</a:t>
                      </a:r>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94.1%</a:t>
                      </a:r>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34602410"/>
                  </a:ext>
                </a:extLst>
              </a:tr>
              <a:tr h="370840">
                <a:tc>
                  <a:txBody>
                    <a:bodyPr/>
                    <a:lstStyle/>
                    <a:p>
                      <a:pPr algn="l"/>
                      <a:r>
                        <a:rPr lang="en-US" sz="2000" dirty="0"/>
                        <a:t>DoR at 12 </a:t>
                      </a:r>
                      <a:r>
                        <a:rPr lang="en-US" sz="2000" dirty="0" err="1"/>
                        <a:t>mos</a:t>
                      </a:r>
                      <a:endParaRPr lang="en-US" sz="2000" dirty="0"/>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81.9%</a:t>
                      </a:r>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1765349"/>
                  </a:ext>
                </a:extLst>
              </a:tr>
              <a:tr h="370840">
                <a:tc>
                  <a:txBody>
                    <a:bodyPr/>
                    <a:lstStyle/>
                    <a:p>
                      <a:pPr algn="l"/>
                      <a:r>
                        <a:rPr lang="en-US" sz="2000" dirty="0"/>
                        <a:t>PFS at 12 </a:t>
                      </a:r>
                      <a:r>
                        <a:rPr lang="en-US" sz="2000" dirty="0" err="1"/>
                        <a:t>mos</a:t>
                      </a:r>
                      <a:endParaRPr lang="en-US" sz="2000" dirty="0"/>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tc>
                  <a:txBody>
                    <a:bodyPr/>
                    <a:lstStyle/>
                    <a:p>
                      <a:pPr algn="l"/>
                      <a:r>
                        <a:rPr lang="en-US" sz="2000" dirty="0"/>
                        <a:t>80.7%</a:t>
                      </a:r>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70501642"/>
                  </a:ext>
                </a:extLst>
              </a:tr>
            </a:tbl>
          </a:graphicData>
        </a:graphic>
      </p:graphicFrame>
      <p:graphicFrame>
        <p:nvGraphicFramePr>
          <p:cNvPr id="9" name="Table 16">
            <a:extLst>
              <a:ext uri="{FF2B5EF4-FFF2-40B4-BE49-F238E27FC236}">
                <a16:creationId xmlns:a16="http://schemas.microsoft.com/office/drawing/2014/main" id="{6E987DCB-C09E-C81A-266F-6388C8BF2F87}"/>
              </a:ext>
            </a:extLst>
          </p:cNvPr>
          <p:cNvGraphicFramePr>
            <a:graphicFrameLocks noGrp="1"/>
          </p:cNvGraphicFramePr>
          <p:nvPr>
            <p:extLst>
              <p:ext uri="{D42A27DB-BD31-4B8C-83A1-F6EECF244321}">
                <p14:modId xmlns:p14="http://schemas.microsoft.com/office/powerpoint/2010/main" val="1997895579"/>
              </p:ext>
            </p:extLst>
          </p:nvPr>
        </p:nvGraphicFramePr>
        <p:xfrm>
          <a:off x="7682344" y="3821903"/>
          <a:ext cx="3886200" cy="1798320"/>
        </p:xfrm>
        <a:graphic>
          <a:graphicData uri="http://schemas.openxmlformats.org/drawingml/2006/table">
            <a:tbl>
              <a:tblPr firstRow="1" bandRow="1">
                <a:tableStyleId>{9D7B26C5-4107-4FEC-AEDC-1716B250A1EF}</a:tableStyleId>
              </a:tblPr>
              <a:tblGrid>
                <a:gridCol w="2182053">
                  <a:extLst>
                    <a:ext uri="{9D8B030D-6E8A-4147-A177-3AD203B41FA5}">
                      <a16:colId xmlns:a16="http://schemas.microsoft.com/office/drawing/2014/main" val="574236262"/>
                    </a:ext>
                  </a:extLst>
                </a:gridCol>
                <a:gridCol w="1704147">
                  <a:extLst>
                    <a:ext uri="{9D8B030D-6E8A-4147-A177-3AD203B41FA5}">
                      <a16:colId xmlns:a16="http://schemas.microsoft.com/office/drawing/2014/main" val="352733545"/>
                    </a:ext>
                  </a:extLst>
                </a:gridCol>
              </a:tblGrid>
              <a:tr h="370840">
                <a:tc gridSpan="2">
                  <a:txBody>
                    <a:bodyPr/>
                    <a:lstStyle/>
                    <a:p>
                      <a:pPr algn="l"/>
                      <a:r>
                        <a:rPr lang="en-US" sz="2000" dirty="0">
                          <a:solidFill>
                            <a:schemeClr val="bg1"/>
                          </a:solidFill>
                        </a:rPr>
                        <a:t>Safety Analysis (N = 130)</a:t>
                      </a:r>
                    </a:p>
                  </a:txBody>
                  <a:tcPr anchor="ctr">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CC6600"/>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370840">
                <a:tc>
                  <a:txBody>
                    <a:bodyPr/>
                    <a:lstStyle/>
                    <a:p>
                      <a:pPr algn="l"/>
                      <a:r>
                        <a:rPr lang="en-US" sz="2000" dirty="0"/>
                        <a:t>CRS any grade (grade 3–4)</a:t>
                      </a:r>
                    </a:p>
                  </a:txBody>
                  <a:tcPr anchor="ctr">
                    <a:lnL w="6350" cap="flat" cmpd="sng" algn="ctr">
                      <a:solidFill>
                        <a:srgbClr val="FFC000"/>
                      </a:solidFill>
                      <a:prstDash val="solid"/>
                      <a:round/>
                      <a:headEnd type="none" w="med" len="med"/>
                      <a:tailEnd type="none" w="med" len="med"/>
                    </a:lnL>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58% (1%)</a:t>
                      </a:r>
                    </a:p>
                  </a:txBody>
                  <a:tcPr anchor="ctr">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370840">
                <a:tc>
                  <a:txBody>
                    <a:bodyPr/>
                    <a:lstStyle/>
                    <a:p>
                      <a:pPr algn="l"/>
                      <a:r>
                        <a:rPr lang="en-US" sz="2000" dirty="0"/>
                        <a:t>ICANS any grade (grade 3–4)</a:t>
                      </a:r>
                    </a:p>
                  </a:txBody>
                  <a:tcPr anchor="ctr">
                    <a:lnL w="6350" cap="flat" cmpd="sng" algn="ctr">
                      <a:solidFill>
                        <a:srgbClr val="FFC000"/>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tc>
                  <a:txBody>
                    <a:bodyPr/>
                    <a:lstStyle/>
                    <a:p>
                      <a:pPr algn="l"/>
                      <a:r>
                        <a:rPr lang="en-US" sz="2000" dirty="0"/>
                        <a:t>15% (2%)</a:t>
                      </a:r>
                    </a:p>
                  </a:txBody>
                  <a:tcPr anchor="ctr">
                    <a:lnR w="6350" cap="flat" cmpd="sng" algn="ctr">
                      <a:solidFill>
                        <a:srgbClr val="FFC00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bl>
          </a:graphicData>
        </a:graphic>
      </p:graphicFrame>
      <p:sp>
        <p:nvSpPr>
          <p:cNvPr id="3" name="Content Placeholder 2">
            <a:extLst>
              <a:ext uri="{FF2B5EF4-FFF2-40B4-BE49-F238E27FC236}">
                <a16:creationId xmlns:a16="http://schemas.microsoft.com/office/drawing/2014/main" id="{35E0EF27-49BB-D42F-3DBB-9EF19ED0B253}"/>
              </a:ext>
            </a:extLst>
          </p:cNvPr>
          <p:cNvSpPr>
            <a:spLocks noGrp="1"/>
          </p:cNvSpPr>
          <p:nvPr>
            <p:ph idx="1"/>
          </p:nvPr>
        </p:nvSpPr>
        <p:spPr>
          <a:xfrm>
            <a:off x="265971" y="1734643"/>
            <a:ext cx="7416374" cy="4035405"/>
          </a:xfrm>
        </p:spPr>
        <p:txBody>
          <a:bodyPr/>
          <a:lstStyle/>
          <a:p>
            <a:pPr lvl="0">
              <a:spcBef>
                <a:spcPts val="2400"/>
              </a:spcBef>
            </a:pPr>
            <a:r>
              <a:rPr lang="en-US" sz="2400" dirty="0">
                <a:solidFill>
                  <a:srgbClr val="333333"/>
                </a:solidFill>
              </a:rPr>
              <a:t>Global, single-arm, phase 2 trial evaluating safety and efficacy of anti-CD19 CAR T-cell therapy with </a:t>
            </a:r>
            <a:r>
              <a:rPr lang="en-US" sz="2400" dirty="0" err="1">
                <a:solidFill>
                  <a:srgbClr val="333333"/>
                </a:solidFill>
              </a:rPr>
              <a:t>liso-cel</a:t>
            </a:r>
            <a:endParaRPr lang="en-US" sz="2400" dirty="0">
              <a:solidFill>
                <a:srgbClr val="333333"/>
              </a:solidFill>
            </a:endParaRPr>
          </a:p>
          <a:p>
            <a:pPr lvl="0">
              <a:spcBef>
                <a:spcPts val="2400"/>
              </a:spcBef>
            </a:pPr>
            <a:r>
              <a:rPr lang="en-US" sz="2400" dirty="0">
                <a:solidFill>
                  <a:srgbClr val="333333"/>
                </a:solidFill>
              </a:rPr>
              <a:t>107 eligible patients had R/R and ≥ 2 lines (3L+) of therapy for efficacy analysis </a:t>
            </a:r>
          </a:p>
          <a:p>
            <a:pPr lvl="1">
              <a:spcBef>
                <a:spcPts val="2400"/>
              </a:spcBef>
            </a:pPr>
            <a:r>
              <a:rPr lang="en-US" dirty="0">
                <a:solidFill>
                  <a:srgbClr val="333333"/>
                </a:solidFill>
              </a:rPr>
              <a:t>An additional 139 patients with high-risk FL treated in 2</a:t>
            </a:r>
            <a:r>
              <a:rPr lang="en-US" baseline="0" dirty="0">
                <a:solidFill>
                  <a:srgbClr val="333333"/>
                </a:solidFill>
              </a:rPr>
              <a:t>nd</a:t>
            </a:r>
            <a:r>
              <a:rPr lang="en-US" dirty="0">
                <a:solidFill>
                  <a:srgbClr val="333333"/>
                </a:solidFill>
              </a:rPr>
              <a:t> line included in safety analysis</a:t>
            </a:r>
          </a:p>
          <a:p>
            <a:pPr lvl="0">
              <a:spcBef>
                <a:spcPts val="2400"/>
              </a:spcBef>
            </a:pPr>
            <a:r>
              <a:rPr lang="en-US" sz="2400" dirty="0">
                <a:solidFill>
                  <a:srgbClr val="333333"/>
                </a:solidFill>
              </a:rPr>
              <a:t>Primary endpoint: ORR</a:t>
            </a:r>
          </a:p>
        </p:txBody>
      </p:sp>
    </p:spTree>
    <p:extLst>
      <p:ext uri="{BB962C8B-B14F-4D97-AF65-F5344CB8AC3E}">
        <p14:creationId xmlns:p14="http://schemas.microsoft.com/office/powerpoint/2010/main" val="357906794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3D21-6733-FC20-8D03-22720E057312}"/>
              </a:ext>
            </a:extLst>
          </p:cNvPr>
          <p:cNvSpPr>
            <a:spLocks noGrp="1"/>
          </p:cNvSpPr>
          <p:nvPr>
            <p:ph type="title"/>
          </p:nvPr>
        </p:nvSpPr>
        <p:spPr>
          <a:xfrm>
            <a:off x="265970" y="174882"/>
            <a:ext cx="11682153" cy="1143000"/>
          </a:xfrm>
        </p:spPr>
        <p:txBody>
          <a:bodyPr/>
          <a:lstStyle/>
          <a:p>
            <a:r>
              <a:rPr lang="en-US" dirty="0"/>
              <a:t>Odronextamab in R/R FL: ELM-2 Trial </a:t>
            </a:r>
          </a:p>
        </p:txBody>
      </p:sp>
      <p:sp>
        <p:nvSpPr>
          <p:cNvPr id="4" name="Text Placeholder 3">
            <a:extLst>
              <a:ext uri="{FF2B5EF4-FFF2-40B4-BE49-F238E27FC236}">
                <a16:creationId xmlns:a16="http://schemas.microsoft.com/office/drawing/2014/main" id="{9F945715-D9B1-F4CA-ED53-D278300EA2A0}"/>
              </a:ext>
            </a:extLst>
          </p:cNvPr>
          <p:cNvSpPr>
            <a:spLocks noGrp="1"/>
          </p:cNvSpPr>
          <p:nvPr>
            <p:ph type="body" sz="quarter" idx="10"/>
          </p:nvPr>
        </p:nvSpPr>
        <p:spPr>
          <a:xfrm>
            <a:off x="4632923" y="6228271"/>
            <a:ext cx="7315200" cy="573663"/>
          </a:xfrm>
        </p:spPr>
        <p:txBody>
          <a:bodyPr>
            <a:normAutofit/>
          </a:bodyPr>
          <a:lstStyle/>
          <a:p>
            <a:r>
              <a:rPr lang="en-US" dirty="0" err="1"/>
              <a:t>Taszner</a:t>
            </a:r>
            <a:r>
              <a:rPr lang="en-US" dirty="0"/>
              <a:t> M, et al. </a:t>
            </a:r>
            <a:r>
              <a:rPr lang="en-US" i="1" dirty="0" err="1"/>
              <a:t>Hemasphere</a:t>
            </a:r>
            <a:r>
              <a:rPr lang="en-US" i="1" dirty="0"/>
              <a:t>. </a:t>
            </a:r>
            <a:r>
              <a:rPr lang="en-US" dirty="0"/>
              <a:t>2023 Aug 8;7(Suppl ):e214536e</a:t>
            </a:r>
          </a:p>
        </p:txBody>
      </p:sp>
      <p:sp>
        <p:nvSpPr>
          <p:cNvPr id="5" name="Text Placeholder 4">
            <a:extLst>
              <a:ext uri="{FF2B5EF4-FFF2-40B4-BE49-F238E27FC236}">
                <a16:creationId xmlns:a16="http://schemas.microsoft.com/office/drawing/2014/main" id="{9A05D3F5-0835-19A6-1802-0CF713CAED4C}"/>
              </a:ext>
            </a:extLst>
          </p:cNvPr>
          <p:cNvSpPr>
            <a:spLocks noGrp="1"/>
          </p:cNvSpPr>
          <p:nvPr>
            <p:ph type="body" sz="quarter" idx="11"/>
          </p:nvPr>
        </p:nvSpPr>
        <p:spPr>
          <a:xfrm>
            <a:off x="266008" y="5770049"/>
            <a:ext cx="11682077" cy="346075"/>
          </a:xfrm>
        </p:spPr>
        <p:txBody>
          <a:bodyPr/>
          <a:lstStyle/>
          <a:p>
            <a:r>
              <a:rPr lang="en-US" dirty="0"/>
              <a:t>CR, complete response; ECOG, Eastern Cooperative Oncology Group; ORR, overall response rate; OS, overall survival; PFS, progression-free survival;</a:t>
            </a:r>
          </a:p>
          <a:p>
            <a:r>
              <a:rPr lang="en-US" dirty="0"/>
              <a:t>PS, performance status; R/R, relapsed/refractory.</a:t>
            </a:r>
          </a:p>
        </p:txBody>
      </p:sp>
      <p:grpSp>
        <p:nvGrpSpPr>
          <p:cNvPr id="24" name="Group 23">
            <a:extLst>
              <a:ext uri="{FF2B5EF4-FFF2-40B4-BE49-F238E27FC236}">
                <a16:creationId xmlns:a16="http://schemas.microsoft.com/office/drawing/2014/main" id="{36F4FEC8-A65D-EF37-E480-C00306BF940B}"/>
              </a:ext>
            </a:extLst>
          </p:cNvPr>
          <p:cNvGrpSpPr/>
          <p:nvPr/>
        </p:nvGrpSpPr>
        <p:grpSpPr>
          <a:xfrm>
            <a:off x="345482" y="1413344"/>
            <a:ext cx="3017520" cy="365760"/>
            <a:chOff x="266008" y="1413344"/>
            <a:chExt cx="3017520" cy="365760"/>
          </a:xfrm>
        </p:grpSpPr>
        <p:sp>
          <p:nvSpPr>
            <p:cNvPr id="25" name="Rectangle: Top Corners Rounded 24">
              <a:extLst>
                <a:ext uri="{FF2B5EF4-FFF2-40B4-BE49-F238E27FC236}">
                  <a16:creationId xmlns:a16="http://schemas.microsoft.com/office/drawing/2014/main" id="{AD27E6C3-C01D-512E-4EC0-AFED21E29B12}"/>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26" name="Straight Connector 25">
              <a:extLst>
                <a:ext uri="{FF2B5EF4-FFF2-40B4-BE49-F238E27FC236}">
                  <a16:creationId xmlns:a16="http://schemas.microsoft.com/office/drawing/2014/main" id="{4C156E8E-AD07-FA8D-D471-160356E1348B}"/>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D90A633F-14E7-B67F-AD00-E231C9C0B001}"/>
              </a:ext>
            </a:extLst>
          </p:cNvPr>
          <p:cNvPicPr>
            <a:picLocks noChangeAspect="1"/>
          </p:cNvPicPr>
          <p:nvPr/>
        </p:nvPicPr>
        <p:blipFill>
          <a:blip r:embed="rId2"/>
          <a:srcRect/>
          <a:stretch/>
        </p:blipFill>
        <p:spPr>
          <a:xfrm>
            <a:off x="53813" y="2029965"/>
            <a:ext cx="12084373" cy="2798069"/>
          </a:xfrm>
          <a:prstGeom prst="rect">
            <a:avLst/>
          </a:prstGeom>
        </p:spPr>
      </p:pic>
    </p:spTree>
    <p:extLst>
      <p:ext uri="{BB962C8B-B14F-4D97-AF65-F5344CB8AC3E}">
        <p14:creationId xmlns:p14="http://schemas.microsoft.com/office/powerpoint/2010/main" val="10593005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3D21-6733-FC20-8D03-22720E057312}"/>
              </a:ext>
            </a:extLst>
          </p:cNvPr>
          <p:cNvSpPr>
            <a:spLocks noGrp="1"/>
          </p:cNvSpPr>
          <p:nvPr>
            <p:ph type="title"/>
          </p:nvPr>
        </p:nvSpPr>
        <p:spPr>
          <a:xfrm>
            <a:off x="266700" y="174625"/>
            <a:ext cx="11680825" cy="1143000"/>
          </a:xfrm>
        </p:spPr>
        <p:txBody>
          <a:bodyPr/>
          <a:lstStyle/>
          <a:p>
            <a:r>
              <a:rPr lang="en-US" dirty="0"/>
              <a:t>Odronextamab in R/R FL: ELM-2 Trial </a:t>
            </a:r>
          </a:p>
        </p:txBody>
      </p:sp>
      <p:sp>
        <p:nvSpPr>
          <p:cNvPr id="4" name="Text Placeholder 3">
            <a:extLst>
              <a:ext uri="{FF2B5EF4-FFF2-40B4-BE49-F238E27FC236}">
                <a16:creationId xmlns:a16="http://schemas.microsoft.com/office/drawing/2014/main" id="{9F945715-D9B1-F4CA-ED53-D278300EA2A0}"/>
              </a:ext>
            </a:extLst>
          </p:cNvPr>
          <p:cNvSpPr>
            <a:spLocks noGrp="1"/>
          </p:cNvSpPr>
          <p:nvPr>
            <p:ph type="body" sz="quarter" idx="10"/>
          </p:nvPr>
        </p:nvSpPr>
        <p:spPr>
          <a:xfrm>
            <a:off x="4632923" y="6228271"/>
            <a:ext cx="7315200" cy="573663"/>
          </a:xfrm>
        </p:spPr>
        <p:txBody>
          <a:bodyPr>
            <a:normAutofit/>
          </a:bodyPr>
          <a:lstStyle/>
          <a:p>
            <a:r>
              <a:rPr lang="en-US" dirty="0" err="1"/>
              <a:t>Taszner</a:t>
            </a:r>
            <a:r>
              <a:rPr lang="en-US" dirty="0"/>
              <a:t> M, et al. </a:t>
            </a:r>
            <a:r>
              <a:rPr lang="en-US" i="1" dirty="0" err="1"/>
              <a:t>Hemasphere</a:t>
            </a:r>
            <a:r>
              <a:rPr lang="en-US" i="1" dirty="0"/>
              <a:t>. </a:t>
            </a:r>
            <a:r>
              <a:rPr lang="en-US" dirty="0"/>
              <a:t>2023 Aug 8;7(Suppl ):e214536e</a:t>
            </a:r>
          </a:p>
        </p:txBody>
      </p:sp>
      <p:sp>
        <p:nvSpPr>
          <p:cNvPr id="5" name="Text Placeholder 4">
            <a:extLst>
              <a:ext uri="{FF2B5EF4-FFF2-40B4-BE49-F238E27FC236}">
                <a16:creationId xmlns:a16="http://schemas.microsoft.com/office/drawing/2014/main" id="{9A05D3F5-0835-19A6-1802-0CF713CAED4C}"/>
              </a:ext>
            </a:extLst>
          </p:cNvPr>
          <p:cNvSpPr>
            <a:spLocks noGrp="1"/>
          </p:cNvSpPr>
          <p:nvPr>
            <p:ph type="body" sz="quarter" idx="11"/>
          </p:nvPr>
        </p:nvSpPr>
        <p:spPr>
          <a:xfrm>
            <a:off x="256069" y="5770049"/>
            <a:ext cx="11682077" cy="346075"/>
          </a:xfrm>
        </p:spPr>
        <p:txBody>
          <a:bodyPr/>
          <a:lstStyle/>
          <a:p>
            <a:r>
              <a:rPr lang="en-US" dirty="0"/>
              <a:t>CR, complete response; CRS, cytokine release syndrome; </a:t>
            </a:r>
            <a:r>
              <a:rPr lang="en-US" dirty="0" err="1"/>
              <a:t>DoR</a:t>
            </a:r>
            <a:r>
              <a:rPr lang="en-US" dirty="0"/>
              <a:t>, duration of response; ICANS, immune effector cell-associated neurotoxicity syndrome; kg, kilogram; ORR, overall response rate; OS, overall survival; PFS, progression-free survival; R/R, relapsed/refractory</a:t>
            </a:r>
          </a:p>
        </p:txBody>
      </p:sp>
      <p:graphicFrame>
        <p:nvGraphicFramePr>
          <p:cNvPr id="17" name="Table 7">
            <a:extLst>
              <a:ext uri="{FF2B5EF4-FFF2-40B4-BE49-F238E27FC236}">
                <a16:creationId xmlns:a16="http://schemas.microsoft.com/office/drawing/2014/main" id="{773FDD97-A349-4CE4-95E3-487106F96EE8}"/>
              </a:ext>
            </a:extLst>
          </p:cNvPr>
          <p:cNvGraphicFramePr>
            <a:graphicFrameLocks noGrp="1"/>
          </p:cNvGraphicFramePr>
          <p:nvPr>
            <p:extLst>
              <p:ext uri="{D42A27DB-BD31-4B8C-83A1-F6EECF244321}">
                <p14:modId xmlns:p14="http://schemas.microsoft.com/office/powerpoint/2010/main" val="776936845"/>
              </p:ext>
            </p:extLst>
          </p:nvPr>
        </p:nvGraphicFramePr>
        <p:xfrm>
          <a:off x="266700" y="2240280"/>
          <a:ext cx="4321424" cy="2377440"/>
        </p:xfrm>
        <a:graphic>
          <a:graphicData uri="http://schemas.openxmlformats.org/drawingml/2006/table">
            <a:tbl>
              <a:tblPr firstRow="1" bandRow="1">
                <a:tableStyleId>{9D7B26C5-4107-4FEC-AEDC-1716B250A1EF}</a:tableStyleId>
              </a:tblPr>
              <a:tblGrid>
                <a:gridCol w="2391508">
                  <a:extLst>
                    <a:ext uri="{9D8B030D-6E8A-4147-A177-3AD203B41FA5}">
                      <a16:colId xmlns:a16="http://schemas.microsoft.com/office/drawing/2014/main" val="3092970007"/>
                    </a:ext>
                  </a:extLst>
                </a:gridCol>
                <a:gridCol w="1929916">
                  <a:extLst>
                    <a:ext uri="{9D8B030D-6E8A-4147-A177-3AD203B41FA5}">
                      <a16:colId xmlns:a16="http://schemas.microsoft.com/office/drawing/2014/main" val="2059631775"/>
                    </a:ext>
                  </a:extLst>
                </a:gridCol>
              </a:tblGrid>
              <a:tr h="370840">
                <a:tc gridSpan="2">
                  <a:txBody>
                    <a:bodyPr/>
                    <a:lstStyle/>
                    <a:p>
                      <a:pPr algn="l"/>
                      <a:r>
                        <a:rPr lang="en-US" sz="2000" dirty="0">
                          <a:solidFill>
                            <a:schemeClr val="bg1"/>
                          </a:solidFill>
                        </a:rPr>
                        <a:t>Efficacy Outcomes</a:t>
                      </a:r>
                      <a:r>
                        <a:rPr lang="en-US" sz="2000" b="0" dirty="0">
                          <a:solidFill>
                            <a:schemeClr val="bg1"/>
                          </a:solidFill>
                        </a:rPr>
                        <a:t> (N =121)</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hMerge="1">
                  <a:txBody>
                    <a:bodyPr/>
                    <a:lstStyle/>
                    <a:p>
                      <a:pPr algn="l"/>
                      <a:r>
                        <a:rPr lang="en-US" sz="2000" dirty="0">
                          <a:solidFill>
                            <a:schemeClr val="bg1"/>
                          </a:solidFill>
                        </a:rPr>
                        <a:t>N =121</a:t>
                      </a:r>
                    </a:p>
                  </a:txBody>
                  <a:tcPr>
                    <a:solidFill>
                      <a:schemeClr val="accent2"/>
                    </a:solidFill>
                  </a:tcPr>
                </a:tc>
                <a:extLst>
                  <a:ext uri="{0D108BD9-81ED-4DB2-BD59-A6C34878D82A}">
                    <a16:rowId xmlns:a16="http://schemas.microsoft.com/office/drawing/2014/main" val="624087214"/>
                  </a:ext>
                </a:extLst>
              </a:tr>
              <a:tr h="370840">
                <a:tc>
                  <a:txBody>
                    <a:bodyPr/>
                    <a:lstStyle/>
                    <a:p>
                      <a:pPr algn="l"/>
                      <a:r>
                        <a:rPr lang="en-US" sz="2000" dirty="0"/>
                        <a:t>ORR</a:t>
                      </a:r>
                    </a:p>
                  </a:txBody>
                  <a:tcP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82%</a:t>
                      </a:r>
                    </a:p>
                  </a:txBody>
                  <a:tcP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997436"/>
                  </a:ext>
                </a:extLst>
              </a:tr>
              <a:tr h="370840">
                <a:tc>
                  <a:txBody>
                    <a:bodyPr/>
                    <a:lstStyle/>
                    <a:p>
                      <a:pPr algn="l"/>
                      <a:r>
                        <a:rPr lang="en-US" sz="2000" dirty="0"/>
                        <a:t>CR</a:t>
                      </a:r>
                    </a:p>
                  </a:txBody>
                  <a:tcP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l"/>
                      <a:r>
                        <a:rPr lang="en-US" sz="2000" dirty="0"/>
                        <a:t>75%</a:t>
                      </a:r>
                    </a:p>
                  </a:txBody>
                  <a:tcP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4602410"/>
                  </a:ext>
                </a:extLst>
              </a:tr>
              <a:tr h="370840">
                <a:tc>
                  <a:txBody>
                    <a:bodyPr/>
                    <a:lstStyle/>
                    <a:p>
                      <a:pPr algn="l"/>
                      <a:r>
                        <a:rPr lang="en-US" sz="2000" dirty="0"/>
                        <a:t>DoR, median</a:t>
                      </a:r>
                    </a:p>
                  </a:txBody>
                  <a:tcP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20.5 </a:t>
                      </a:r>
                      <a:r>
                        <a:rPr lang="en-US" sz="2000" dirty="0" err="1"/>
                        <a:t>mos</a:t>
                      </a:r>
                      <a:endParaRPr lang="en-US" sz="2000" dirty="0"/>
                    </a:p>
                  </a:txBody>
                  <a:tcP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1765349"/>
                  </a:ext>
                </a:extLst>
              </a:tr>
              <a:tr h="370840">
                <a:tc>
                  <a:txBody>
                    <a:bodyPr/>
                    <a:lstStyle/>
                    <a:p>
                      <a:pPr algn="l"/>
                      <a:r>
                        <a:rPr lang="en-US" sz="2000" dirty="0"/>
                        <a:t>PFS, median</a:t>
                      </a:r>
                    </a:p>
                  </a:txBody>
                  <a:tcP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l"/>
                      <a:r>
                        <a:rPr lang="en-US" sz="2000" dirty="0"/>
                        <a:t>20.2 </a:t>
                      </a:r>
                      <a:r>
                        <a:rPr lang="en-US" sz="2000" dirty="0" err="1"/>
                        <a:t>mos</a:t>
                      </a:r>
                      <a:endParaRPr lang="en-US" sz="2000" dirty="0"/>
                    </a:p>
                  </a:txBody>
                  <a:tcP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0501642"/>
                  </a:ext>
                </a:extLst>
              </a:tr>
              <a:tr h="370840">
                <a:tc>
                  <a:txBody>
                    <a:bodyPr/>
                    <a:lstStyle/>
                    <a:p>
                      <a:pPr algn="l"/>
                      <a:r>
                        <a:rPr lang="en-US" sz="2000" dirty="0"/>
                        <a:t>OS, median</a:t>
                      </a:r>
                    </a:p>
                  </a:txBody>
                  <a:tcP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NR</a:t>
                      </a:r>
                    </a:p>
                  </a:txBody>
                  <a:tcP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extLst>
                  <a:ext uri="{0D108BD9-81ED-4DB2-BD59-A6C34878D82A}">
                    <a16:rowId xmlns:a16="http://schemas.microsoft.com/office/drawing/2014/main" val="308226429"/>
                  </a:ext>
                </a:extLst>
              </a:tr>
            </a:tbl>
          </a:graphicData>
        </a:graphic>
      </p:graphicFrame>
      <p:grpSp>
        <p:nvGrpSpPr>
          <p:cNvPr id="19" name="Group 18">
            <a:extLst>
              <a:ext uri="{FF2B5EF4-FFF2-40B4-BE49-F238E27FC236}">
                <a16:creationId xmlns:a16="http://schemas.microsoft.com/office/drawing/2014/main" id="{32C84008-852A-86FB-862C-D509AE1AC5CE}"/>
              </a:ext>
            </a:extLst>
          </p:cNvPr>
          <p:cNvGrpSpPr/>
          <p:nvPr/>
        </p:nvGrpSpPr>
        <p:grpSpPr>
          <a:xfrm>
            <a:off x="4745137" y="2455998"/>
            <a:ext cx="2924783" cy="1793605"/>
            <a:chOff x="4321277" y="1218216"/>
            <a:chExt cx="4004187" cy="2194560"/>
          </a:xfrm>
          <a:gradFill>
            <a:gsLst>
              <a:gs pos="0">
                <a:schemeClr val="bg1"/>
              </a:gs>
              <a:gs pos="100000">
                <a:schemeClr val="accent2">
                  <a:lumMod val="20000"/>
                  <a:lumOff val="80000"/>
                </a:schemeClr>
              </a:gs>
            </a:gsLst>
            <a:lin ang="5400000" scaled="1"/>
          </a:gradFill>
        </p:grpSpPr>
        <p:sp>
          <p:nvSpPr>
            <p:cNvPr id="20" name="Freeform: Shape 19">
              <a:extLst>
                <a:ext uri="{FF2B5EF4-FFF2-40B4-BE49-F238E27FC236}">
                  <a16:creationId xmlns:a16="http://schemas.microsoft.com/office/drawing/2014/main" id="{3274E219-A337-4018-8EB8-6A5CC0AA4568}"/>
                </a:ext>
              </a:extLst>
            </p:cNvPr>
            <p:cNvSpPr/>
            <p:nvPr/>
          </p:nvSpPr>
          <p:spPr>
            <a:xfrm>
              <a:off x="4321277" y="1218216"/>
              <a:ext cx="4004187" cy="2194560"/>
            </a:xfrm>
            <a:custGeom>
              <a:avLst/>
              <a:gdLst>
                <a:gd name="connsiteX0" fmla="*/ 634181 w 4004187"/>
                <a:gd name="connsiteY0" fmla="*/ 794938 h 2194560"/>
                <a:gd name="connsiteX1" fmla="*/ 580734 w 4004187"/>
                <a:gd name="connsiteY1" fmla="*/ 1043833 h 2194560"/>
                <a:gd name="connsiteX2" fmla="*/ 331839 w 4004187"/>
                <a:gd name="connsiteY2" fmla="*/ 1097280 h 2194560"/>
                <a:gd name="connsiteX3" fmla="*/ 580734 w 4004187"/>
                <a:gd name="connsiteY3" fmla="*/ 1150727 h 2194560"/>
                <a:gd name="connsiteX4" fmla="*/ 634181 w 4004187"/>
                <a:gd name="connsiteY4" fmla="*/ 1399622 h 2194560"/>
                <a:gd name="connsiteX5" fmla="*/ 687628 w 4004187"/>
                <a:gd name="connsiteY5" fmla="*/ 1150727 h 2194560"/>
                <a:gd name="connsiteX6" fmla="*/ 936523 w 4004187"/>
                <a:gd name="connsiteY6" fmla="*/ 1097280 h 2194560"/>
                <a:gd name="connsiteX7" fmla="*/ 687628 w 4004187"/>
                <a:gd name="connsiteY7" fmla="*/ 1043833 h 2194560"/>
                <a:gd name="connsiteX8" fmla="*/ 483286 w 4004187"/>
                <a:gd name="connsiteY8" fmla="*/ 0 h 2194560"/>
                <a:gd name="connsiteX9" fmla="*/ 3867488 w 4004187"/>
                <a:gd name="connsiteY9" fmla="*/ 0 h 2194560"/>
                <a:gd name="connsiteX10" fmla="*/ 4004187 w 4004187"/>
                <a:gd name="connsiteY10" fmla="*/ 136699 h 2194560"/>
                <a:gd name="connsiteX11" fmla="*/ 4004187 w 4004187"/>
                <a:gd name="connsiteY11" fmla="*/ 2057861 h 2194560"/>
                <a:gd name="connsiteX12" fmla="*/ 3867488 w 4004187"/>
                <a:gd name="connsiteY12" fmla="*/ 2194560 h 2194560"/>
                <a:gd name="connsiteX13" fmla="*/ 483286 w 4004187"/>
                <a:gd name="connsiteY13" fmla="*/ 2194560 h 2194560"/>
                <a:gd name="connsiteX14" fmla="*/ 346587 w 4004187"/>
                <a:gd name="connsiteY14" fmla="*/ 2057861 h 2194560"/>
                <a:gd name="connsiteX15" fmla="*/ 346587 w 4004187"/>
                <a:gd name="connsiteY15" fmla="*/ 1318747 h 2194560"/>
                <a:gd name="connsiteX16" fmla="*/ 342900 w 4004187"/>
                <a:gd name="connsiteY16" fmla="*/ 1321154 h 2194560"/>
                <a:gd name="connsiteX17" fmla="*/ 0 w 4004187"/>
                <a:gd name="connsiteY17" fmla="*/ 1097280 h 2194560"/>
                <a:gd name="connsiteX18" fmla="*/ 342900 w 4004187"/>
                <a:gd name="connsiteY18" fmla="*/ 873406 h 2194560"/>
                <a:gd name="connsiteX19" fmla="*/ 346587 w 4004187"/>
                <a:gd name="connsiteY19" fmla="*/ 875813 h 2194560"/>
                <a:gd name="connsiteX20" fmla="*/ 346587 w 4004187"/>
                <a:gd name="connsiteY20" fmla="*/ 136699 h 2194560"/>
                <a:gd name="connsiteX21" fmla="*/ 483286 w 4004187"/>
                <a:gd name="connsiteY21" fmla="*/ 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4187" h="2194560">
                  <a:moveTo>
                    <a:pt x="634181" y="794938"/>
                  </a:moveTo>
                  <a:lnTo>
                    <a:pt x="580734" y="1043833"/>
                  </a:lnTo>
                  <a:lnTo>
                    <a:pt x="331839" y="1097280"/>
                  </a:lnTo>
                  <a:lnTo>
                    <a:pt x="580734" y="1150727"/>
                  </a:lnTo>
                  <a:lnTo>
                    <a:pt x="634181" y="1399622"/>
                  </a:lnTo>
                  <a:lnTo>
                    <a:pt x="687628" y="1150727"/>
                  </a:lnTo>
                  <a:lnTo>
                    <a:pt x="936523" y="1097280"/>
                  </a:lnTo>
                  <a:lnTo>
                    <a:pt x="687628" y="1043833"/>
                  </a:lnTo>
                  <a:close/>
                  <a:moveTo>
                    <a:pt x="483286" y="0"/>
                  </a:moveTo>
                  <a:lnTo>
                    <a:pt x="3867488" y="0"/>
                  </a:lnTo>
                  <a:cubicBezTo>
                    <a:pt x="3942985" y="0"/>
                    <a:pt x="4004187" y="61202"/>
                    <a:pt x="4004187" y="136699"/>
                  </a:cubicBezTo>
                  <a:lnTo>
                    <a:pt x="4004187" y="2057861"/>
                  </a:lnTo>
                  <a:cubicBezTo>
                    <a:pt x="4004187" y="2133358"/>
                    <a:pt x="3942985" y="2194560"/>
                    <a:pt x="3867488" y="2194560"/>
                  </a:cubicBezTo>
                  <a:lnTo>
                    <a:pt x="483286" y="2194560"/>
                  </a:lnTo>
                  <a:cubicBezTo>
                    <a:pt x="407789" y="2194560"/>
                    <a:pt x="346587" y="2133358"/>
                    <a:pt x="346587" y="2057861"/>
                  </a:cubicBezTo>
                  <a:lnTo>
                    <a:pt x="346587" y="1318747"/>
                  </a:lnTo>
                  <a:lnTo>
                    <a:pt x="342900" y="1321154"/>
                  </a:lnTo>
                  <a:lnTo>
                    <a:pt x="0" y="1097280"/>
                  </a:lnTo>
                  <a:lnTo>
                    <a:pt x="342900" y="873406"/>
                  </a:lnTo>
                  <a:lnTo>
                    <a:pt x="346587" y="875813"/>
                  </a:lnTo>
                  <a:lnTo>
                    <a:pt x="346587" y="136699"/>
                  </a:lnTo>
                  <a:cubicBezTo>
                    <a:pt x="346587" y="61202"/>
                    <a:pt x="407789" y="0"/>
                    <a:pt x="483286" y="0"/>
                  </a:cubicBezTo>
                  <a:close/>
                </a:path>
              </a:pathLst>
            </a:custGeom>
            <a:gradFill>
              <a:gsLst>
                <a:gs pos="0">
                  <a:srgbClr val="F4F4F0"/>
                </a:gs>
                <a:gs pos="100000">
                  <a:schemeClr val="accent2">
                    <a:lumMod val="20000"/>
                    <a:lumOff val="80000"/>
                  </a:schemeClr>
                </a:gs>
              </a:gsLst>
              <a:lin ang="2700000" scaled="0"/>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005840" tIns="91440" rIns="91440" rtlCol="0" anchor="t">
              <a:noAutofit/>
            </a:bodyPr>
            <a:lstStyle/>
            <a:p>
              <a:pPr>
                <a:spcBef>
                  <a:spcPts val="1200"/>
                </a:spcBef>
              </a:pPr>
              <a:r>
                <a:rPr lang="en-US" sz="2000" dirty="0">
                  <a:solidFill>
                    <a:srgbClr val="333333"/>
                  </a:solidFill>
                </a:rPr>
                <a:t>Responses consistent and durable across high-risk subgroups</a:t>
              </a:r>
            </a:p>
          </p:txBody>
        </p:sp>
        <p:cxnSp>
          <p:nvCxnSpPr>
            <p:cNvPr id="21" name="Straight Connector 20">
              <a:extLst>
                <a:ext uri="{FF2B5EF4-FFF2-40B4-BE49-F238E27FC236}">
                  <a16:creationId xmlns:a16="http://schemas.microsoft.com/office/drawing/2014/main" id="{2CE42E36-8666-97CF-E24F-626A9C6490CA}"/>
                </a:ext>
              </a:extLst>
            </p:cNvPr>
            <p:cNvCxnSpPr>
              <a:cxnSpLocks/>
            </p:cNvCxnSpPr>
            <p:nvPr/>
          </p:nvCxnSpPr>
          <p:spPr>
            <a:xfrm flipV="1">
              <a:off x="5363680" y="1401096"/>
              <a:ext cx="0" cy="1828800"/>
            </a:xfrm>
            <a:prstGeom prst="line">
              <a:avLst/>
            </a:prstGeom>
            <a:grpFill/>
            <a:ln w="12700" cap="rnd">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9C1714E4-C7DF-F03C-2DAC-373DE125CA65}"/>
              </a:ext>
            </a:extLst>
          </p:cNvPr>
          <p:cNvGrpSpPr/>
          <p:nvPr/>
        </p:nvGrpSpPr>
        <p:grpSpPr>
          <a:xfrm>
            <a:off x="345482" y="1413344"/>
            <a:ext cx="3017520" cy="365760"/>
            <a:chOff x="345482" y="1413344"/>
            <a:chExt cx="3017520" cy="365760"/>
          </a:xfrm>
        </p:grpSpPr>
        <p:sp>
          <p:nvSpPr>
            <p:cNvPr id="25" name="Rectangle: Top Corners Rounded 24">
              <a:extLst>
                <a:ext uri="{FF2B5EF4-FFF2-40B4-BE49-F238E27FC236}">
                  <a16:creationId xmlns:a16="http://schemas.microsoft.com/office/drawing/2014/main" id="{05A5DB5B-4BDE-1861-E767-409E2673D1ED}"/>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26" name="Straight Connector 25">
              <a:extLst>
                <a:ext uri="{FF2B5EF4-FFF2-40B4-BE49-F238E27FC236}">
                  <a16:creationId xmlns:a16="http://schemas.microsoft.com/office/drawing/2014/main" id="{345330AD-4324-CEC3-ED0B-A74AFB7EB4AD}"/>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aphicFrame>
        <p:nvGraphicFramePr>
          <p:cNvPr id="27" name="Table 16">
            <a:extLst>
              <a:ext uri="{FF2B5EF4-FFF2-40B4-BE49-F238E27FC236}">
                <a16:creationId xmlns:a16="http://schemas.microsoft.com/office/drawing/2014/main" id="{1D526E58-5CE0-3408-4576-FB00DF3651D8}"/>
              </a:ext>
            </a:extLst>
          </p:cNvPr>
          <p:cNvGraphicFramePr>
            <a:graphicFrameLocks noGrp="1"/>
          </p:cNvGraphicFramePr>
          <p:nvPr>
            <p:extLst>
              <p:ext uri="{D42A27DB-BD31-4B8C-83A1-F6EECF244321}">
                <p14:modId xmlns:p14="http://schemas.microsoft.com/office/powerpoint/2010/main" val="530790402"/>
              </p:ext>
            </p:extLst>
          </p:nvPr>
        </p:nvGraphicFramePr>
        <p:xfrm>
          <a:off x="7930822" y="2240280"/>
          <a:ext cx="3886200" cy="1798320"/>
        </p:xfrm>
        <a:graphic>
          <a:graphicData uri="http://schemas.openxmlformats.org/drawingml/2006/table">
            <a:tbl>
              <a:tblPr firstRow="1" bandRow="1">
                <a:tableStyleId>{9D7B26C5-4107-4FEC-AEDC-1716B250A1EF}</a:tableStyleId>
              </a:tblPr>
              <a:tblGrid>
                <a:gridCol w="2182053">
                  <a:extLst>
                    <a:ext uri="{9D8B030D-6E8A-4147-A177-3AD203B41FA5}">
                      <a16:colId xmlns:a16="http://schemas.microsoft.com/office/drawing/2014/main" val="574236262"/>
                    </a:ext>
                  </a:extLst>
                </a:gridCol>
                <a:gridCol w="1704147">
                  <a:extLst>
                    <a:ext uri="{9D8B030D-6E8A-4147-A177-3AD203B41FA5}">
                      <a16:colId xmlns:a16="http://schemas.microsoft.com/office/drawing/2014/main" val="352733545"/>
                    </a:ext>
                  </a:extLst>
                </a:gridCol>
              </a:tblGrid>
              <a:tr h="370840">
                <a:tc gridSpan="2">
                  <a:txBody>
                    <a:bodyPr/>
                    <a:lstStyle/>
                    <a:p>
                      <a:pPr algn="l"/>
                      <a:r>
                        <a:rPr lang="en-US" sz="2000" dirty="0">
                          <a:solidFill>
                            <a:schemeClr val="bg1"/>
                          </a:solidFill>
                        </a:rPr>
                        <a:t>Safety Analysis</a:t>
                      </a:r>
                      <a:r>
                        <a:rPr lang="en-US" sz="2000" b="0" dirty="0">
                          <a:solidFill>
                            <a:schemeClr val="bg1"/>
                          </a:solidFill>
                        </a:rPr>
                        <a:t> (N = 63)</a:t>
                      </a:r>
                    </a:p>
                  </a:txBody>
                  <a:tcPr anchor="ctr">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CC6600"/>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370840">
                <a:tc>
                  <a:txBody>
                    <a:bodyPr/>
                    <a:lstStyle/>
                    <a:p>
                      <a:pPr algn="l"/>
                      <a:r>
                        <a:rPr lang="en-US" sz="2000" dirty="0">
                          <a:latin typeface="+mn-lt"/>
                        </a:rPr>
                        <a:t>CRS any grade</a:t>
                      </a:r>
                      <a:br>
                        <a:rPr lang="en-US" sz="2000" dirty="0">
                          <a:latin typeface="+mn-lt"/>
                        </a:rPr>
                      </a:br>
                      <a:r>
                        <a:rPr lang="en-US" sz="2000" dirty="0">
                          <a:latin typeface="+mn-lt"/>
                        </a:rPr>
                        <a:t>(grade </a:t>
                      </a:r>
                      <a:r>
                        <a:rPr lang="en-US" sz="2000" dirty="0">
                          <a:latin typeface="+mn-lt"/>
                          <a:cs typeface="Calibri" panose="020F0502020204030204" pitchFamily="34" charset="0"/>
                        </a:rPr>
                        <a:t>≥ </a:t>
                      </a:r>
                      <a:r>
                        <a:rPr lang="en-US" sz="2000" dirty="0">
                          <a:latin typeface="+mn-lt"/>
                        </a:rPr>
                        <a:t>3)</a:t>
                      </a:r>
                    </a:p>
                  </a:txBody>
                  <a:tcPr anchor="ctr">
                    <a:lnL w="6350" cap="flat" cmpd="sng" algn="ctr">
                      <a:solidFill>
                        <a:srgbClr val="FFC000"/>
                      </a:solidFill>
                      <a:prstDash val="solid"/>
                      <a:round/>
                      <a:headEnd type="none" w="med" len="med"/>
                      <a:tailEnd type="none" w="med" len="med"/>
                    </a:lnL>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latin typeface="+mn-lt"/>
                        </a:rPr>
                        <a:t>57% (2%)</a:t>
                      </a:r>
                    </a:p>
                  </a:txBody>
                  <a:tcPr anchor="ctr">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370840">
                <a:tc>
                  <a:txBody>
                    <a:bodyPr/>
                    <a:lstStyle/>
                    <a:p>
                      <a:pPr algn="l"/>
                      <a:r>
                        <a:rPr lang="en-US" sz="2000" dirty="0">
                          <a:latin typeface="+mn-lt"/>
                        </a:rPr>
                        <a:t>ICANS any grade</a:t>
                      </a:r>
                      <a:br>
                        <a:rPr lang="en-US" sz="2000" dirty="0">
                          <a:latin typeface="+mn-lt"/>
                        </a:rPr>
                      </a:br>
                      <a:r>
                        <a:rPr lang="en-US" sz="2000" dirty="0">
                          <a:latin typeface="+mn-lt"/>
                        </a:rPr>
                        <a:t>(grade </a:t>
                      </a:r>
                      <a:r>
                        <a:rPr lang="en-US" sz="2000" dirty="0">
                          <a:latin typeface="+mn-lt"/>
                          <a:cs typeface="Calibri" panose="020F0502020204030204" pitchFamily="34" charset="0"/>
                        </a:rPr>
                        <a:t>≥</a:t>
                      </a:r>
                      <a:r>
                        <a:rPr lang="en-US" sz="2000" dirty="0">
                          <a:latin typeface="+mn-lt"/>
                        </a:rPr>
                        <a:t> 3)</a:t>
                      </a:r>
                    </a:p>
                  </a:txBody>
                  <a:tcPr anchor="ctr">
                    <a:lnL w="6350" cap="flat" cmpd="sng" algn="ctr">
                      <a:solidFill>
                        <a:srgbClr val="FFC000"/>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tc>
                  <a:txBody>
                    <a:bodyPr/>
                    <a:lstStyle/>
                    <a:p>
                      <a:pPr algn="l"/>
                      <a:r>
                        <a:rPr lang="en-US" sz="2000" dirty="0">
                          <a:latin typeface="+mn-lt"/>
                        </a:rPr>
                        <a:t>1% (0%)</a:t>
                      </a:r>
                    </a:p>
                  </a:txBody>
                  <a:tcPr anchor="ctr">
                    <a:lnR w="6350" cap="flat" cmpd="sng" algn="ctr">
                      <a:solidFill>
                        <a:srgbClr val="FFC00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bl>
          </a:graphicData>
        </a:graphic>
      </p:graphicFrame>
    </p:spTree>
    <p:extLst>
      <p:ext uri="{BB962C8B-B14F-4D97-AF65-F5344CB8AC3E}">
        <p14:creationId xmlns:p14="http://schemas.microsoft.com/office/powerpoint/2010/main" val="275699095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333DF-6E24-FB6D-5F86-28EA6E1BFCD1}"/>
              </a:ext>
            </a:extLst>
          </p:cNvPr>
          <p:cNvSpPr>
            <a:spLocks noGrp="1"/>
          </p:cNvSpPr>
          <p:nvPr>
            <p:ph type="title"/>
          </p:nvPr>
        </p:nvSpPr>
        <p:spPr>
          <a:xfrm>
            <a:off x="265970" y="174882"/>
            <a:ext cx="11682153" cy="1143000"/>
          </a:xfrm>
        </p:spPr>
        <p:txBody>
          <a:bodyPr/>
          <a:lstStyle/>
          <a:p>
            <a:r>
              <a:rPr lang="en-US" dirty="0"/>
              <a:t>Epcoritamab + R</a:t>
            </a:r>
            <a:r>
              <a:rPr lang="en-US" baseline="30000" dirty="0"/>
              <a:t>2</a:t>
            </a:r>
            <a:r>
              <a:rPr lang="en-US" dirty="0"/>
              <a:t> in R/R FL: EPCORE NHL Trial</a:t>
            </a:r>
          </a:p>
        </p:txBody>
      </p:sp>
      <p:sp>
        <p:nvSpPr>
          <p:cNvPr id="6" name="Text Placeholder 5">
            <a:extLst>
              <a:ext uri="{FF2B5EF4-FFF2-40B4-BE49-F238E27FC236}">
                <a16:creationId xmlns:a16="http://schemas.microsoft.com/office/drawing/2014/main" id="{8BE6C093-9662-E1B7-4465-AEE23B6B4560}"/>
              </a:ext>
            </a:extLst>
          </p:cNvPr>
          <p:cNvSpPr>
            <a:spLocks noGrp="1"/>
          </p:cNvSpPr>
          <p:nvPr>
            <p:ph type="body" sz="quarter" idx="10"/>
          </p:nvPr>
        </p:nvSpPr>
        <p:spPr>
          <a:xfrm>
            <a:off x="4632923" y="6228271"/>
            <a:ext cx="7315200" cy="573663"/>
          </a:xfrm>
        </p:spPr>
        <p:txBody>
          <a:bodyPr/>
          <a:lstStyle/>
          <a:p>
            <a:r>
              <a:rPr lang="en-US" dirty="0" err="1"/>
              <a:t>Falchi</a:t>
            </a:r>
            <a:r>
              <a:rPr lang="en-US" dirty="0"/>
              <a:t> L et al. </a:t>
            </a:r>
            <a:r>
              <a:rPr lang="en-US" i="1" dirty="0"/>
              <a:t>Blood. </a:t>
            </a:r>
            <a:r>
              <a:rPr lang="en-US" dirty="0"/>
              <a:t>2022;140(suppl 1):1464-1466. </a:t>
            </a:r>
          </a:p>
          <a:p>
            <a:endParaRPr lang="en-US" dirty="0"/>
          </a:p>
        </p:txBody>
      </p:sp>
      <p:sp>
        <p:nvSpPr>
          <p:cNvPr id="7" name="Text Placeholder 6">
            <a:extLst>
              <a:ext uri="{FF2B5EF4-FFF2-40B4-BE49-F238E27FC236}">
                <a16:creationId xmlns:a16="http://schemas.microsoft.com/office/drawing/2014/main" id="{4176F505-29DF-4AFF-61CB-A32207FBF7D6}"/>
              </a:ext>
            </a:extLst>
          </p:cNvPr>
          <p:cNvSpPr>
            <a:spLocks noGrp="1"/>
          </p:cNvSpPr>
          <p:nvPr>
            <p:ph type="body" sz="quarter" idx="11"/>
          </p:nvPr>
        </p:nvSpPr>
        <p:spPr>
          <a:xfrm>
            <a:off x="266700" y="5444657"/>
            <a:ext cx="11680825" cy="671982"/>
          </a:xfrm>
        </p:spPr>
        <p:txBody>
          <a:bodyPr/>
          <a:lstStyle/>
          <a:p>
            <a:r>
              <a:rPr lang="en-US" dirty="0"/>
              <a:t>[a]. 28-day cycles, step-up dosing required for cycle 1 for </a:t>
            </a:r>
            <a:r>
              <a:rPr lang="en-US" dirty="0" err="1"/>
              <a:t>epcoritamab</a:t>
            </a:r>
            <a:endParaRPr lang="en-US" dirty="0"/>
          </a:p>
          <a:p>
            <a:pPr>
              <a:spcBef>
                <a:spcPts val="300"/>
              </a:spcBef>
            </a:pPr>
            <a:r>
              <a:rPr lang="en-US" dirty="0"/>
              <a:t>C, cycle; </a:t>
            </a:r>
            <a:r>
              <a:rPr lang="en-US" dirty="0" err="1"/>
              <a:t>DoR</a:t>
            </a:r>
            <a:r>
              <a:rPr lang="en-US" dirty="0"/>
              <a:t>, duration of response; ECOG, Eastern Cooperative Oncology Group; OS, overall survival; PFS, progression-free survival; QW, once weekly; Q4W, once every 4 weeks; ORR, overall response rate; OS, overall survival; R</a:t>
            </a:r>
            <a:r>
              <a:rPr lang="en-US" baseline="30000" dirty="0"/>
              <a:t>2</a:t>
            </a:r>
            <a:r>
              <a:rPr lang="en-US" dirty="0"/>
              <a:t>, lenalidomide plus rituximab; R/R, relapsed/refractory; SC, subcutaneous.</a:t>
            </a:r>
          </a:p>
        </p:txBody>
      </p:sp>
      <p:pic>
        <p:nvPicPr>
          <p:cNvPr id="19" name="Picture 18">
            <a:extLst>
              <a:ext uri="{FF2B5EF4-FFF2-40B4-BE49-F238E27FC236}">
                <a16:creationId xmlns:a16="http://schemas.microsoft.com/office/drawing/2014/main" id="{909C7A63-20BA-0DCB-BC3E-F89FEFCA92B0}"/>
              </a:ext>
            </a:extLst>
          </p:cNvPr>
          <p:cNvPicPr>
            <a:picLocks noChangeAspect="1"/>
          </p:cNvPicPr>
          <p:nvPr/>
        </p:nvPicPr>
        <p:blipFill>
          <a:blip r:embed="rId2"/>
          <a:srcRect/>
          <a:stretch/>
        </p:blipFill>
        <p:spPr>
          <a:xfrm>
            <a:off x="47231" y="2028441"/>
            <a:ext cx="12097537" cy="2801118"/>
          </a:xfrm>
          <a:prstGeom prst="rect">
            <a:avLst/>
          </a:prstGeom>
        </p:spPr>
      </p:pic>
      <p:grpSp>
        <p:nvGrpSpPr>
          <p:cNvPr id="20" name="Group 19">
            <a:extLst>
              <a:ext uri="{FF2B5EF4-FFF2-40B4-BE49-F238E27FC236}">
                <a16:creationId xmlns:a16="http://schemas.microsoft.com/office/drawing/2014/main" id="{34162B92-6E43-BB09-D5F4-C870BF2A3177}"/>
              </a:ext>
            </a:extLst>
          </p:cNvPr>
          <p:cNvGrpSpPr/>
          <p:nvPr/>
        </p:nvGrpSpPr>
        <p:grpSpPr>
          <a:xfrm>
            <a:off x="345482" y="1413344"/>
            <a:ext cx="3017520" cy="365760"/>
            <a:chOff x="266008" y="1413344"/>
            <a:chExt cx="3017520" cy="365760"/>
          </a:xfrm>
        </p:grpSpPr>
        <p:sp>
          <p:nvSpPr>
            <p:cNvPr id="21" name="Rectangle: Top Corners Rounded 20">
              <a:extLst>
                <a:ext uri="{FF2B5EF4-FFF2-40B4-BE49-F238E27FC236}">
                  <a16:creationId xmlns:a16="http://schemas.microsoft.com/office/drawing/2014/main" id="{ACA314FA-E28D-6EC8-EAA0-D985D964F7FA}"/>
                </a:ext>
              </a:extLst>
            </p:cNvPr>
            <p:cNvSpPr/>
            <p:nvPr/>
          </p:nvSpPr>
          <p:spPr>
            <a:xfrm>
              <a:off x="266008"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Methods</a:t>
              </a:r>
            </a:p>
          </p:txBody>
        </p:sp>
        <p:cxnSp>
          <p:nvCxnSpPr>
            <p:cNvPr id="22" name="Straight Connector 21">
              <a:extLst>
                <a:ext uri="{FF2B5EF4-FFF2-40B4-BE49-F238E27FC236}">
                  <a16:creationId xmlns:a16="http://schemas.microsoft.com/office/drawing/2014/main" id="{838443A4-54AC-1583-8AB4-91452C3A669B}"/>
                </a:ext>
              </a:extLst>
            </p:cNvPr>
            <p:cNvCxnSpPr>
              <a:cxnSpLocks/>
            </p:cNvCxnSpPr>
            <p:nvPr/>
          </p:nvCxnSpPr>
          <p:spPr>
            <a:xfrm>
              <a:off x="266008"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274249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333DF-6E24-FB6D-5F86-28EA6E1BFCD1}"/>
              </a:ext>
            </a:extLst>
          </p:cNvPr>
          <p:cNvSpPr>
            <a:spLocks noGrp="1"/>
          </p:cNvSpPr>
          <p:nvPr>
            <p:ph type="title"/>
          </p:nvPr>
        </p:nvSpPr>
        <p:spPr>
          <a:xfrm>
            <a:off x="265970" y="174882"/>
            <a:ext cx="11682153" cy="1143000"/>
          </a:xfrm>
        </p:spPr>
        <p:txBody>
          <a:bodyPr/>
          <a:lstStyle/>
          <a:p>
            <a:r>
              <a:rPr lang="en-US" dirty="0"/>
              <a:t>Epcoritamab + R</a:t>
            </a:r>
            <a:r>
              <a:rPr lang="en-US" baseline="30000" dirty="0"/>
              <a:t>2</a:t>
            </a:r>
            <a:r>
              <a:rPr lang="en-US" dirty="0"/>
              <a:t> in R/R FL: EPCORE NHL Trial</a:t>
            </a:r>
          </a:p>
        </p:txBody>
      </p:sp>
      <p:sp>
        <p:nvSpPr>
          <p:cNvPr id="6" name="Text Placeholder 5">
            <a:extLst>
              <a:ext uri="{FF2B5EF4-FFF2-40B4-BE49-F238E27FC236}">
                <a16:creationId xmlns:a16="http://schemas.microsoft.com/office/drawing/2014/main" id="{8BE6C093-9662-E1B7-4465-AEE23B6B4560}"/>
              </a:ext>
            </a:extLst>
          </p:cNvPr>
          <p:cNvSpPr>
            <a:spLocks noGrp="1"/>
          </p:cNvSpPr>
          <p:nvPr>
            <p:ph type="body" sz="quarter" idx="10"/>
          </p:nvPr>
        </p:nvSpPr>
        <p:spPr>
          <a:xfrm>
            <a:off x="4632923" y="6228271"/>
            <a:ext cx="7315200" cy="573663"/>
          </a:xfrm>
        </p:spPr>
        <p:txBody>
          <a:bodyPr/>
          <a:lstStyle/>
          <a:p>
            <a:r>
              <a:rPr lang="en-US" dirty="0" err="1"/>
              <a:t>Falchi</a:t>
            </a:r>
            <a:r>
              <a:rPr lang="en-US" dirty="0"/>
              <a:t> L et al. </a:t>
            </a:r>
            <a:r>
              <a:rPr lang="en-US" i="1" dirty="0"/>
              <a:t>Blood.</a:t>
            </a:r>
            <a:r>
              <a:rPr lang="en-US" dirty="0"/>
              <a:t> 2022;140(suppl 1):1464-1466. </a:t>
            </a:r>
          </a:p>
          <a:p>
            <a:endParaRPr lang="en-US" dirty="0"/>
          </a:p>
        </p:txBody>
      </p:sp>
      <p:sp>
        <p:nvSpPr>
          <p:cNvPr id="7" name="Text Placeholder 6">
            <a:extLst>
              <a:ext uri="{FF2B5EF4-FFF2-40B4-BE49-F238E27FC236}">
                <a16:creationId xmlns:a16="http://schemas.microsoft.com/office/drawing/2014/main" id="{4176F505-29DF-4AFF-61CB-A32207FBF7D6}"/>
              </a:ext>
            </a:extLst>
          </p:cNvPr>
          <p:cNvSpPr>
            <a:spLocks noGrp="1"/>
          </p:cNvSpPr>
          <p:nvPr>
            <p:ph type="body" sz="quarter" idx="11"/>
          </p:nvPr>
        </p:nvSpPr>
        <p:spPr>
          <a:xfrm>
            <a:off x="266008" y="5770049"/>
            <a:ext cx="11682077" cy="346075"/>
          </a:xfrm>
        </p:spPr>
        <p:txBody>
          <a:bodyPr/>
          <a:lstStyle/>
          <a:p>
            <a:r>
              <a:rPr lang="en-US" dirty="0"/>
              <a:t>CMR, complete metabolic response; CRS, cytokine release syndrome; ICANS, immune effector cell-associated neurotoxicity syndrome; PFS, progression-free survival; R</a:t>
            </a:r>
            <a:r>
              <a:rPr lang="en-US" baseline="30000" dirty="0"/>
              <a:t>2</a:t>
            </a:r>
            <a:r>
              <a:rPr lang="en-US" dirty="0"/>
              <a:t>, lenalidomide plus rituximab; R/R, relapsed/refractory.</a:t>
            </a:r>
          </a:p>
        </p:txBody>
      </p:sp>
      <p:graphicFrame>
        <p:nvGraphicFramePr>
          <p:cNvPr id="2" name="Table 16">
            <a:extLst>
              <a:ext uri="{FF2B5EF4-FFF2-40B4-BE49-F238E27FC236}">
                <a16:creationId xmlns:a16="http://schemas.microsoft.com/office/drawing/2014/main" id="{A2483ED1-D575-3DDF-EFD3-AB172F05E607}"/>
              </a:ext>
            </a:extLst>
          </p:cNvPr>
          <p:cNvGraphicFramePr>
            <a:graphicFrameLocks noGrp="1"/>
          </p:cNvGraphicFramePr>
          <p:nvPr>
            <p:extLst>
              <p:ext uri="{D42A27DB-BD31-4B8C-83A1-F6EECF244321}">
                <p14:modId xmlns:p14="http://schemas.microsoft.com/office/powerpoint/2010/main" val="1258742387"/>
              </p:ext>
            </p:extLst>
          </p:nvPr>
        </p:nvGraphicFramePr>
        <p:xfrm>
          <a:off x="265970" y="2240280"/>
          <a:ext cx="3785152" cy="1584960"/>
        </p:xfrm>
        <a:graphic>
          <a:graphicData uri="http://schemas.openxmlformats.org/drawingml/2006/table">
            <a:tbl>
              <a:tblPr firstRow="1" bandRow="1">
                <a:tableStyleId>{9D7B26C5-4107-4FEC-AEDC-1716B250A1EF}</a:tableStyleId>
              </a:tblPr>
              <a:tblGrid>
                <a:gridCol w="2125316">
                  <a:extLst>
                    <a:ext uri="{9D8B030D-6E8A-4147-A177-3AD203B41FA5}">
                      <a16:colId xmlns:a16="http://schemas.microsoft.com/office/drawing/2014/main" val="574236262"/>
                    </a:ext>
                  </a:extLst>
                </a:gridCol>
                <a:gridCol w="1659836">
                  <a:extLst>
                    <a:ext uri="{9D8B030D-6E8A-4147-A177-3AD203B41FA5}">
                      <a16:colId xmlns:a16="http://schemas.microsoft.com/office/drawing/2014/main" val="352733545"/>
                    </a:ext>
                  </a:extLst>
                </a:gridCol>
              </a:tblGrid>
              <a:tr h="185286">
                <a:tc gridSpan="2">
                  <a:txBody>
                    <a:bodyPr/>
                    <a:lstStyle/>
                    <a:p>
                      <a:pPr algn="l"/>
                      <a:r>
                        <a:rPr lang="en-US" sz="2000" dirty="0">
                          <a:solidFill>
                            <a:schemeClr val="bg1"/>
                          </a:solidFill>
                        </a:rPr>
                        <a:t>Efficacy Outcomes </a:t>
                      </a:r>
                      <a:r>
                        <a:rPr lang="en-US" sz="2000" b="0" dirty="0">
                          <a:solidFill>
                            <a:schemeClr val="bg1"/>
                          </a:solidFill>
                        </a:rPr>
                        <a:t>(n = 41)</a:t>
                      </a:r>
                    </a:p>
                  </a:txBody>
                  <a:tcPr anchor="ctr">
                    <a:lnL w="6350" cap="flat" cmpd="sng" algn="ctr">
                      <a:solidFill>
                        <a:srgbClr val="6A0218"/>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524C75"/>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185286">
                <a:tc>
                  <a:txBody>
                    <a:bodyPr/>
                    <a:lstStyle/>
                    <a:p>
                      <a:pPr algn="l"/>
                      <a:r>
                        <a:rPr lang="en-US" sz="2000" dirty="0"/>
                        <a:t>ORR</a:t>
                      </a:r>
                    </a:p>
                  </a:txBody>
                  <a:tcPr>
                    <a:lnL w="6350" cap="flat" cmpd="sng" algn="ctr">
                      <a:solidFill>
                        <a:srgbClr val="A50021"/>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95%</a:t>
                      </a:r>
                    </a:p>
                  </a:txBody>
                  <a:tcPr>
                    <a:lnR w="6350" cap="flat" cmpd="sng" algn="ctr">
                      <a:solidFill>
                        <a:srgbClr val="A50021"/>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185286">
                <a:tc>
                  <a:txBody>
                    <a:bodyPr/>
                    <a:lstStyle/>
                    <a:p>
                      <a:pPr algn="l"/>
                      <a:r>
                        <a:rPr lang="en-US" sz="2000" dirty="0"/>
                        <a:t>CMR</a:t>
                      </a:r>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73%</a:t>
                      </a:r>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r h="185286">
                <a:tc>
                  <a:txBody>
                    <a:bodyPr/>
                    <a:lstStyle/>
                    <a:p>
                      <a:pPr algn="l"/>
                      <a:r>
                        <a:rPr lang="en-US" sz="2000" dirty="0"/>
                        <a:t>PFS, median</a:t>
                      </a:r>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tc>
                  <a:txBody>
                    <a:bodyPr/>
                    <a:lstStyle/>
                    <a:p>
                      <a:pPr algn="l"/>
                      <a:r>
                        <a:rPr lang="en-US" sz="2000" dirty="0"/>
                        <a:t>NR</a:t>
                      </a:r>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1753742"/>
                  </a:ext>
                </a:extLst>
              </a:tr>
            </a:tbl>
          </a:graphicData>
        </a:graphic>
      </p:graphicFrame>
      <p:graphicFrame>
        <p:nvGraphicFramePr>
          <p:cNvPr id="3" name="Table 16">
            <a:extLst>
              <a:ext uri="{FF2B5EF4-FFF2-40B4-BE49-F238E27FC236}">
                <a16:creationId xmlns:a16="http://schemas.microsoft.com/office/drawing/2014/main" id="{6105238E-CAEA-33A0-5EC3-E0D23E1B771E}"/>
              </a:ext>
            </a:extLst>
          </p:cNvPr>
          <p:cNvGraphicFramePr>
            <a:graphicFrameLocks noGrp="1"/>
          </p:cNvGraphicFramePr>
          <p:nvPr>
            <p:extLst>
              <p:ext uri="{D42A27DB-BD31-4B8C-83A1-F6EECF244321}">
                <p14:modId xmlns:p14="http://schemas.microsoft.com/office/powerpoint/2010/main" val="1887942232"/>
              </p:ext>
            </p:extLst>
          </p:nvPr>
        </p:nvGraphicFramePr>
        <p:xfrm>
          <a:off x="4561457" y="2240280"/>
          <a:ext cx="5087427" cy="1188720"/>
        </p:xfrm>
        <a:graphic>
          <a:graphicData uri="http://schemas.openxmlformats.org/drawingml/2006/table">
            <a:tbl>
              <a:tblPr firstRow="1" bandRow="1">
                <a:tableStyleId>{9D7B26C5-4107-4FEC-AEDC-1716B250A1EF}</a:tableStyleId>
              </a:tblPr>
              <a:tblGrid>
                <a:gridCol w="3383280">
                  <a:extLst>
                    <a:ext uri="{9D8B030D-6E8A-4147-A177-3AD203B41FA5}">
                      <a16:colId xmlns:a16="http://schemas.microsoft.com/office/drawing/2014/main" val="574236262"/>
                    </a:ext>
                  </a:extLst>
                </a:gridCol>
                <a:gridCol w="1704147">
                  <a:extLst>
                    <a:ext uri="{9D8B030D-6E8A-4147-A177-3AD203B41FA5}">
                      <a16:colId xmlns:a16="http://schemas.microsoft.com/office/drawing/2014/main" val="352733545"/>
                    </a:ext>
                  </a:extLst>
                </a:gridCol>
              </a:tblGrid>
              <a:tr h="370840">
                <a:tc gridSpan="2">
                  <a:txBody>
                    <a:bodyPr/>
                    <a:lstStyle/>
                    <a:p>
                      <a:pPr algn="l"/>
                      <a:r>
                        <a:rPr lang="en-US" sz="2000" dirty="0">
                          <a:solidFill>
                            <a:schemeClr val="bg1"/>
                          </a:solidFill>
                        </a:rPr>
                        <a:t>Safety Analysis</a:t>
                      </a:r>
                      <a:r>
                        <a:rPr lang="en-US" sz="2000" b="0" dirty="0">
                          <a:solidFill>
                            <a:schemeClr val="bg1"/>
                          </a:solidFill>
                        </a:rPr>
                        <a:t> (N = 62)</a:t>
                      </a:r>
                    </a:p>
                  </a:txBody>
                  <a:tcPr anchor="ctr">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CC6600"/>
                    </a:solidFill>
                  </a:tcPr>
                </a:tc>
                <a:tc hMerge="1">
                  <a:txBody>
                    <a:bodyPr/>
                    <a:lstStyle/>
                    <a:p>
                      <a:pPr algn="ctr"/>
                      <a:endParaRPr lang="en-US" dirty="0">
                        <a:solidFill>
                          <a:schemeClr val="bg1"/>
                        </a:solidFill>
                      </a:endParaRPr>
                    </a:p>
                  </a:txBody>
                  <a:tcPr anchor="ctr">
                    <a:solidFill>
                      <a:schemeClr val="accent3"/>
                    </a:solidFill>
                  </a:tcPr>
                </a:tc>
                <a:extLst>
                  <a:ext uri="{0D108BD9-81ED-4DB2-BD59-A6C34878D82A}">
                    <a16:rowId xmlns:a16="http://schemas.microsoft.com/office/drawing/2014/main" val="4064826964"/>
                  </a:ext>
                </a:extLst>
              </a:tr>
              <a:tr h="370840">
                <a:tc>
                  <a:txBody>
                    <a:bodyPr/>
                    <a:lstStyle/>
                    <a:p>
                      <a:pPr algn="l"/>
                      <a:r>
                        <a:rPr lang="en-US" sz="2000" dirty="0">
                          <a:latin typeface="+mn-lt"/>
                        </a:rPr>
                        <a:t>CRS any grade (grade </a:t>
                      </a:r>
                      <a:r>
                        <a:rPr lang="en-US" sz="2000" dirty="0">
                          <a:latin typeface="+mn-lt"/>
                          <a:cs typeface="Calibri" panose="020F0502020204030204" pitchFamily="34" charset="0"/>
                        </a:rPr>
                        <a:t>≥ </a:t>
                      </a:r>
                      <a:r>
                        <a:rPr lang="en-US" sz="2000" dirty="0">
                          <a:latin typeface="+mn-lt"/>
                        </a:rPr>
                        <a:t>3)</a:t>
                      </a:r>
                    </a:p>
                  </a:txBody>
                  <a:tcPr anchor="ctr">
                    <a:lnL w="6350" cap="flat" cmpd="sng" algn="ctr">
                      <a:solidFill>
                        <a:srgbClr val="FFC000"/>
                      </a:solidFill>
                      <a:prstDash val="solid"/>
                      <a:round/>
                      <a:headEnd type="none" w="med" len="med"/>
                      <a:tailEnd type="none" w="med" len="med"/>
                    </a:lnL>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2000" dirty="0"/>
                        <a:t>37% (0%)</a:t>
                      </a:r>
                    </a:p>
                  </a:txBody>
                  <a:tcPr anchor="ctr">
                    <a:lnR w="6350"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6691663"/>
                  </a:ext>
                </a:extLst>
              </a:tr>
              <a:tr h="370840">
                <a:tc>
                  <a:txBody>
                    <a:bodyPr/>
                    <a:lstStyle/>
                    <a:p>
                      <a:pPr algn="l"/>
                      <a:r>
                        <a:rPr lang="en-US" sz="2000" dirty="0">
                          <a:latin typeface="+mn-lt"/>
                        </a:rPr>
                        <a:t>ICANS any grade (grade </a:t>
                      </a:r>
                      <a:r>
                        <a:rPr lang="en-US" sz="2000" dirty="0">
                          <a:latin typeface="+mn-lt"/>
                          <a:cs typeface="Calibri" panose="020F0502020204030204" pitchFamily="34" charset="0"/>
                        </a:rPr>
                        <a:t>≥</a:t>
                      </a:r>
                      <a:r>
                        <a:rPr lang="en-US" sz="2000" dirty="0">
                          <a:latin typeface="+mn-lt"/>
                        </a:rPr>
                        <a:t> 3)</a:t>
                      </a:r>
                    </a:p>
                  </a:txBody>
                  <a:tcPr anchor="ctr">
                    <a:lnL w="6350" cap="flat" cmpd="sng" algn="ctr">
                      <a:solidFill>
                        <a:srgbClr val="FFC000"/>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tc>
                  <a:txBody>
                    <a:bodyPr/>
                    <a:lstStyle/>
                    <a:p>
                      <a:pPr algn="ctr"/>
                      <a:r>
                        <a:rPr lang="en-US" sz="2000" dirty="0"/>
                        <a:t>1.6% (0%)</a:t>
                      </a:r>
                    </a:p>
                  </a:txBody>
                  <a:tcPr anchor="ctr">
                    <a:lnR w="6350" cap="flat" cmpd="sng" algn="ctr">
                      <a:solidFill>
                        <a:srgbClr val="FFC00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4490581"/>
                  </a:ext>
                </a:extLst>
              </a:tr>
            </a:tbl>
          </a:graphicData>
        </a:graphic>
      </p:graphicFrame>
      <p:grpSp>
        <p:nvGrpSpPr>
          <p:cNvPr id="5" name="Group 4">
            <a:extLst>
              <a:ext uri="{FF2B5EF4-FFF2-40B4-BE49-F238E27FC236}">
                <a16:creationId xmlns:a16="http://schemas.microsoft.com/office/drawing/2014/main" id="{336B129A-E67E-6F0E-4FA2-42339BD075FD}"/>
              </a:ext>
            </a:extLst>
          </p:cNvPr>
          <p:cNvGrpSpPr/>
          <p:nvPr/>
        </p:nvGrpSpPr>
        <p:grpSpPr>
          <a:xfrm>
            <a:off x="345482" y="1413344"/>
            <a:ext cx="3017520" cy="365760"/>
            <a:chOff x="345482" y="1413344"/>
            <a:chExt cx="3017520" cy="365760"/>
          </a:xfrm>
        </p:grpSpPr>
        <p:sp>
          <p:nvSpPr>
            <p:cNvPr id="8" name="Rectangle: Top Corners Rounded 7">
              <a:extLst>
                <a:ext uri="{FF2B5EF4-FFF2-40B4-BE49-F238E27FC236}">
                  <a16:creationId xmlns:a16="http://schemas.microsoft.com/office/drawing/2014/main" id="{4D979EE6-C320-A2CA-4159-10C43D0AD831}"/>
                </a:ext>
              </a:extLst>
            </p:cNvPr>
            <p:cNvSpPr/>
            <p:nvPr/>
          </p:nvSpPr>
          <p:spPr>
            <a:xfrm>
              <a:off x="1852254" y="1413344"/>
              <a:ext cx="1510748" cy="365760"/>
            </a:xfrm>
            <a:prstGeom prst="round2Same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Results</a:t>
              </a:r>
            </a:p>
          </p:txBody>
        </p:sp>
        <p:cxnSp>
          <p:nvCxnSpPr>
            <p:cNvPr id="9" name="Straight Connector 8">
              <a:extLst>
                <a:ext uri="{FF2B5EF4-FFF2-40B4-BE49-F238E27FC236}">
                  <a16:creationId xmlns:a16="http://schemas.microsoft.com/office/drawing/2014/main" id="{25D022C3-489F-59A5-0AD8-99579E133530}"/>
                </a:ext>
              </a:extLst>
            </p:cNvPr>
            <p:cNvCxnSpPr>
              <a:cxnSpLocks/>
            </p:cNvCxnSpPr>
            <p:nvPr/>
          </p:nvCxnSpPr>
          <p:spPr>
            <a:xfrm>
              <a:off x="345482" y="1779104"/>
              <a:ext cx="3017520" cy="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4533269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8B914-8F01-4F53-A384-47BF3F4E4856}"/>
              </a:ext>
            </a:extLst>
          </p:cNvPr>
          <p:cNvSpPr>
            <a:spLocks noGrp="1"/>
          </p:cNvSpPr>
          <p:nvPr>
            <p:ph type="title"/>
          </p:nvPr>
        </p:nvSpPr>
        <p:spPr/>
        <p:txBody>
          <a:bodyPr/>
          <a:lstStyle/>
          <a:p>
            <a:r>
              <a:rPr lang="en-US" dirty="0"/>
              <a:t>Key Takeaways</a:t>
            </a:r>
          </a:p>
        </p:txBody>
      </p:sp>
      <p:grpSp>
        <p:nvGrpSpPr>
          <p:cNvPr id="15" name="Group 14">
            <a:extLst>
              <a:ext uri="{FF2B5EF4-FFF2-40B4-BE49-F238E27FC236}">
                <a16:creationId xmlns:a16="http://schemas.microsoft.com/office/drawing/2014/main" id="{7CF03E6D-B75A-62A5-7600-E4D28D2D437C}"/>
              </a:ext>
            </a:extLst>
          </p:cNvPr>
          <p:cNvGrpSpPr/>
          <p:nvPr/>
        </p:nvGrpSpPr>
        <p:grpSpPr>
          <a:xfrm>
            <a:off x="609600" y="1317881"/>
            <a:ext cx="10972800" cy="1143000"/>
            <a:chOff x="254921" y="1317881"/>
            <a:chExt cx="10972800" cy="1143000"/>
          </a:xfrm>
        </p:grpSpPr>
        <p:sp>
          <p:nvSpPr>
            <p:cNvPr id="5" name="Freeform: Shape 4">
              <a:extLst>
                <a:ext uri="{FF2B5EF4-FFF2-40B4-BE49-F238E27FC236}">
                  <a16:creationId xmlns:a16="http://schemas.microsoft.com/office/drawing/2014/main" id="{92A80290-AB31-D31A-F08F-FFCD94F08CC1}"/>
                </a:ext>
              </a:extLst>
            </p:cNvPr>
            <p:cNvSpPr/>
            <p:nvPr/>
          </p:nvSpPr>
          <p:spPr>
            <a:xfrm>
              <a:off x="254921" y="1317881"/>
              <a:ext cx="10972800" cy="1143000"/>
            </a:xfrm>
            <a:custGeom>
              <a:avLst/>
              <a:gdLst>
                <a:gd name="connsiteX0" fmla="*/ 508755 w 10972800"/>
                <a:gd name="connsiteY0" fmla="*/ 149469 h 1143000"/>
                <a:gd name="connsiteX1" fmla="*/ 434149 w 10972800"/>
                <a:gd name="connsiteY1" fmla="*/ 496894 h 1143000"/>
                <a:gd name="connsiteX2" fmla="*/ 86724 w 10972800"/>
                <a:gd name="connsiteY2" fmla="*/ 571500 h 1143000"/>
                <a:gd name="connsiteX3" fmla="*/ 434149 w 10972800"/>
                <a:gd name="connsiteY3" fmla="*/ 646105 h 1143000"/>
                <a:gd name="connsiteX4" fmla="*/ 508755 w 10972800"/>
                <a:gd name="connsiteY4" fmla="*/ 993530 h 1143000"/>
                <a:gd name="connsiteX5" fmla="*/ 583360 w 10972800"/>
                <a:gd name="connsiteY5" fmla="*/ 646105 h 1143000"/>
                <a:gd name="connsiteX6" fmla="*/ 930785 w 10972800"/>
                <a:gd name="connsiteY6" fmla="*/ 571500 h 1143000"/>
                <a:gd name="connsiteX7" fmla="*/ 583360 w 10972800"/>
                <a:gd name="connsiteY7" fmla="*/ 496894 h 1143000"/>
                <a:gd name="connsiteX8" fmla="*/ 22586 w 10972800"/>
                <a:gd name="connsiteY8" fmla="*/ 0 h 1143000"/>
                <a:gd name="connsiteX9" fmla="*/ 10950214 w 10972800"/>
                <a:gd name="connsiteY9" fmla="*/ 0 h 1143000"/>
                <a:gd name="connsiteX10" fmla="*/ 10972800 w 10972800"/>
                <a:gd name="connsiteY10" fmla="*/ 22586 h 1143000"/>
                <a:gd name="connsiteX11" fmla="*/ 10972800 w 10972800"/>
                <a:gd name="connsiteY11" fmla="*/ 1120414 h 1143000"/>
                <a:gd name="connsiteX12" fmla="*/ 10950214 w 10972800"/>
                <a:gd name="connsiteY12" fmla="*/ 1143000 h 1143000"/>
                <a:gd name="connsiteX13" fmla="*/ 22586 w 10972800"/>
                <a:gd name="connsiteY13" fmla="*/ 1143000 h 1143000"/>
                <a:gd name="connsiteX14" fmla="*/ 0 w 10972800"/>
                <a:gd name="connsiteY14" fmla="*/ 1120414 h 1143000"/>
                <a:gd name="connsiteX15" fmla="*/ 0 w 10972800"/>
                <a:gd name="connsiteY15" fmla="*/ 22586 h 1143000"/>
                <a:gd name="connsiteX16" fmla="*/ 22586 w 10972800"/>
                <a:gd name="connsiteY1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72800" h="1143000">
                  <a:moveTo>
                    <a:pt x="508755" y="149469"/>
                  </a:moveTo>
                  <a:lnTo>
                    <a:pt x="434149" y="496894"/>
                  </a:lnTo>
                  <a:lnTo>
                    <a:pt x="86724" y="571500"/>
                  </a:lnTo>
                  <a:lnTo>
                    <a:pt x="434149" y="646105"/>
                  </a:lnTo>
                  <a:lnTo>
                    <a:pt x="508755" y="993530"/>
                  </a:lnTo>
                  <a:lnTo>
                    <a:pt x="583360" y="646105"/>
                  </a:lnTo>
                  <a:lnTo>
                    <a:pt x="930785" y="571500"/>
                  </a:lnTo>
                  <a:lnTo>
                    <a:pt x="583360" y="496894"/>
                  </a:lnTo>
                  <a:close/>
                  <a:moveTo>
                    <a:pt x="22586" y="0"/>
                  </a:moveTo>
                  <a:lnTo>
                    <a:pt x="10950214" y="0"/>
                  </a:lnTo>
                  <a:cubicBezTo>
                    <a:pt x="10962688" y="0"/>
                    <a:pt x="10972800" y="10112"/>
                    <a:pt x="10972800" y="22586"/>
                  </a:cubicBezTo>
                  <a:lnTo>
                    <a:pt x="10972800" y="1120414"/>
                  </a:lnTo>
                  <a:cubicBezTo>
                    <a:pt x="10972800" y="1132888"/>
                    <a:pt x="10962688" y="1143000"/>
                    <a:pt x="10950214" y="1143000"/>
                  </a:cubicBezTo>
                  <a:lnTo>
                    <a:pt x="22586" y="1143000"/>
                  </a:lnTo>
                  <a:cubicBezTo>
                    <a:pt x="10112" y="1143000"/>
                    <a:pt x="0" y="1132888"/>
                    <a:pt x="0" y="1120414"/>
                  </a:cubicBezTo>
                  <a:lnTo>
                    <a:pt x="0" y="22586"/>
                  </a:lnTo>
                  <a:cubicBezTo>
                    <a:pt x="0" y="10112"/>
                    <a:pt x="10112" y="0"/>
                    <a:pt x="22586" y="0"/>
                  </a:cubicBez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188720" rIns="228600" rtlCol="0" anchor="ctr">
              <a:noAutofit/>
            </a:bodyPr>
            <a:lstStyle/>
            <a:p>
              <a:pPr>
                <a:spcBef>
                  <a:spcPts val="1200"/>
                </a:spcBef>
              </a:pPr>
              <a:r>
                <a:rPr lang="en-US" sz="2400" dirty="0">
                  <a:solidFill>
                    <a:srgbClr val="333333"/>
                  </a:solidFill>
                </a:rPr>
                <a:t>Consider clinical trial eligibility for patients with relapsed/refractory follicular lymphoma as a multitude of clinical trials are investigating novel therapies</a:t>
              </a:r>
            </a:p>
          </p:txBody>
        </p:sp>
        <p:cxnSp>
          <p:nvCxnSpPr>
            <p:cNvPr id="14" name="Straight Connector 13">
              <a:extLst>
                <a:ext uri="{FF2B5EF4-FFF2-40B4-BE49-F238E27FC236}">
                  <a16:creationId xmlns:a16="http://schemas.microsoft.com/office/drawing/2014/main" id="{0DA208C2-CD14-5347-6201-375769711FD6}"/>
                </a:ext>
              </a:extLst>
            </p:cNvPr>
            <p:cNvCxnSpPr>
              <a:cxnSpLocks/>
            </p:cNvCxnSpPr>
            <p:nvPr/>
          </p:nvCxnSpPr>
          <p:spPr>
            <a:xfrm>
              <a:off x="1312606" y="1432181"/>
              <a:ext cx="0" cy="914400"/>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905010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EC5FD-DCA4-C4DC-23A4-E1B98BB498DF}"/>
              </a:ext>
            </a:extLst>
          </p:cNvPr>
          <p:cNvSpPr>
            <a:spLocks noGrp="1"/>
          </p:cNvSpPr>
          <p:nvPr>
            <p:ph type="ctrTitle"/>
          </p:nvPr>
        </p:nvSpPr>
        <p:spPr>
          <a:xfrm>
            <a:off x="609600" y="1103481"/>
            <a:ext cx="10972800" cy="2387600"/>
          </a:xfrm>
        </p:spPr>
        <p:txBody>
          <a:bodyPr/>
          <a:lstStyle/>
          <a:p>
            <a:r>
              <a:rPr lang="en-US" b="1" dirty="0"/>
              <a:t>Management of Adverse Events &amp; Transition of Care Considerations</a:t>
            </a:r>
          </a:p>
        </p:txBody>
      </p:sp>
      <p:sp>
        <p:nvSpPr>
          <p:cNvPr id="4" name="Subtitle 3">
            <a:extLst>
              <a:ext uri="{FF2B5EF4-FFF2-40B4-BE49-F238E27FC236}">
                <a16:creationId xmlns:a16="http://schemas.microsoft.com/office/drawing/2014/main" id="{C7B038D2-6BB5-FD51-EAB8-07A288811BA8}"/>
              </a:ext>
            </a:extLst>
          </p:cNvPr>
          <p:cNvSpPr>
            <a:spLocks noGrp="1"/>
          </p:cNvSpPr>
          <p:nvPr>
            <p:ph type="subTitle" idx="1"/>
          </p:nvPr>
        </p:nvSpPr>
        <p:spPr>
          <a:xfrm>
            <a:off x="609600" y="3509962"/>
            <a:ext cx="10972800" cy="2483333"/>
          </a:xfrm>
        </p:spPr>
        <p:txBody>
          <a:bodyPr/>
          <a:lstStyle/>
          <a:p>
            <a:pPr>
              <a:tabLst>
                <a:tab pos="365760" algn="l"/>
              </a:tabLst>
            </a:pPr>
            <a:r>
              <a:rPr lang="en-US" dirty="0">
                <a:solidFill>
                  <a:schemeClr val="tx1">
                    <a:lumMod val="40000"/>
                    <a:lumOff val="60000"/>
                  </a:schemeClr>
                </a:solidFill>
                <a:sym typeface="Wingdings 3" panose="05040102010807070707" pitchFamily="18" charset="2"/>
              </a:rPr>
              <a:t></a:t>
            </a:r>
            <a:r>
              <a:rPr lang="en-US" dirty="0">
                <a:solidFill>
                  <a:schemeClr val="tx1">
                    <a:lumMod val="40000"/>
                    <a:lumOff val="60000"/>
                  </a:schemeClr>
                </a:solidFill>
              </a:rPr>
              <a:t>	</a:t>
            </a:r>
          </a:p>
          <a:p>
            <a:pPr>
              <a:tabLst>
                <a:tab pos="365760" algn="l"/>
              </a:tabLst>
            </a:pPr>
            <a:r>
              <a:rPr lang="en-US" dirty="0">
                <a:solidFill>
                  <a:schemeClr val="tx1">
                    <a:lumMod val="40000"/>
                    <a:lumOff val="60000"/>
                  </a:schemeClr>
                </a:solidFill>
                <a:sym typeface="Wingdings 3" panose="05040102010807070707" pitchFamily="18" charset="2"/>
              </a:rPr>
              <a:t></a:t>
            </a:r>
          </a:p>
          <a:p>
            <a:pPr>
              <a:tabLst>
                <a:tab pos="365760" algn="l"/>
              </a:tabLst>
            </a:pPr>
            <a:r>
              <a:rPr lang="en-US" dirty="0">
                <a:solidFill>
                  <a:schemeClr val="tx1">
                    <a:lumMod val="40000"/>
                    <a:lumOff val="60000"/>
                  </a:schemeClr>
                </a:solidFill>
                <a:sym typeface="Wingdings 3" panose="05040102010807070707" pitchFamily="18" charset="2"/>
              </a:rPr>
              <a:t></a:t>
            </a:r>
            <a:endParaRPr lang="en-US" dirty="0">
              <a:solidFill>
                <a:schemeClr val="tx1">
                  <a:lumMod val="40000"/>
                  <a:lumOff val="60000"/>
                </a:schemeClr>
              </a:solidFill>
            </a:endParaRPr>
          </a:p>
          <a:p>
            <a:pPr marL="457200" indent="-457200">
              <a:buFont typeface="Wingdings 3" panose="05040102010807070707" pitchFamily="18" charset="2"/>
              <a:buChar char="ê"/>
              <a:tabLst>
                <a:tab pos="365760" algn="l"/>
              </a:tabLst>
            </a:pPr>
            <a:r>
              <a:rPr lang="en-US" dirty="0">
                <a:solidFill>
                  <a:srgbClr val="8A86B0"/>
                </a:solidFill>
              </a:rPr>
              <a:t>Module 4</a:t>
            </a:r>
          </a:p>
        </p:txBody>
      </p:sp>
    </p:spTree>
    <p:extLst>
      <p:ext uri="{BB962C8B-B14F-4D97-AF65-F5344CB8AC3E}">
        <p14:creationId xmlns:p14="http://schemas.microsoft.com/office/powerpoint/2010/main" val="48652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a:normAutofit/>
          </a:bodyPr>
          <a:lstStyle/>
          <a:p>
            <a:r>
              <a:rPr lang="en-GB" dirty="0"/>
              <a:t>Notable CAR T-Cell/Bispecific Toxicities</a:t>
            </a:r>
          </a:p>
        </p:txBody>
      </p:sp>
      <p:sp>
        <p:nvSpPr>
          <p:cNvPr id="4" name="Rectangle: Diagonal Corners Rounded 3">
            <a:extLst>
              <a:ext uri="{FF2B5EF4-FFF2-40B4-BE49-F238E27FC236}">
                <a16:creationId xmlns:a16="http://schemas.microsoft.com/office/drawing/2014/main" id="{B5D89481-10E8-874A-8FE4-86BC4D4BF87D}"/>
              </a:ext>
            </a:extLst>
          </p:cNvPr>
          <p:cNvSpPr/>
          <p:nvPr/>
        </p:nvSpPr>
        <p:spPr>
          <a:xfrm>
            <a:off x="265970" y="1880030"/>
            <a:ext cx="3776472"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n-GB" sz="2400" b="1" kern="1200" dirty="0"/>
              <a:t>Cytokine Release Syndrome (CRS) </a:t>
            </a:r>
            <a:endParaRPr lang="en-US" sz="2400" b="1" kern="1200" dirty="0"/>
          </a:p>
        </p:txBody>
      </p:sp>
      <p:sp>
        <p:nvSpPr>
          <p:cNvPr id="7" name="Rectangle: Diagonal Corners Rounded 6">
            <a:extLst>
              <a:ext uri="{FF2B5EF4-FFF2-40B4-BE49-F238E27FC236}">
                <a16:creationId xmlns:a16="http://schemas.microsoft.com/office/drawing/2014/main" id="{8DF6D8CD-FCB2-8C9F-A2DF-FD42D63533BF}"/>
              </a:ext>
            </a:extLst>
          </p:cNvPr>
          <p:cNvSpPr/>
          <p:nvPr/>
        </p:nvSpPr>
        <p:spPr>
          <a:xfrm>
            <a:off x="280272" y="4002044"/>
            <a:ext cx="3776472"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669944"/>
              <a:satOff val="-20259"/>
              <a:lumOff val="-9607"/>
              <a:alphaOff val="0"/>
            </a:schemeClr>
          </a:fillRef>
          <a:effectRef idx="0">
            <a:schemeClr val="accent3">
              <a:hueOff val="-669944"/>
              <a:satOff val="-20259"/>
              <a:lumOff val="-9607"/>
              <a:alphaOff val="0"/>
            </a:schemeClr>
          </a:effectRef>
          <a:fontRef idx="minor">
            <a:schemeClr val="lt1"/>
          </a:fontRef>
        </p:style>
        <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n-GB" sz="2400" b="1" kern="1200" dirty="0"/>
              <a:t>Prolonged cytopenias/Infections</a:t>
            </a:r>
            <a:endParaRPr lang="en-US" sz="2400" b="1" kern="1200" dirty="0"/>
          </a:p>
        </p:txBody>
      </p:sp>
      <p:sp>
        <p:nvSpPr>
          <p:cNvPr id="8" name="Rectangle: Diagonal Corners Rounded 7">
            <a:extLst>
              <a:ext uri="{FF2B5EF4-FFF2-40B4-BE49-F238E27FC236}">
                <a16:creationId xmlns:a16="http://schemas.microsoft.com/office/drawing/2014/main" id="{7018E739-D920-1420-CB36-92F86E8DEF6D}"/>
              </a:ext>
            </a:extLst>
          </p:cNvPr>
          <p:cNvSpPr/>
          <p:nvPr/>
        </p:nvSpPr>
        <p:spPr>
          <a:xfrm>
            <a:off x="4225962" y="4002044"/>
            <a:ext cx="3776472"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1004916"/>
              <a:satOff val="-30389"/>
              <a:lumOff val="-14411"/>
              <a:alphaOff val="0"/>
            </a:schemeClr>
          </a:fillRef>
          <a:effectRef idx="0">
            <a:schemeClr val="accent3">
              <a:hueOff val="-1004916"/>
              <a:satOff val="-30389"/>
              <a:lumOff val="-14411"/>
              <a:alphaOff val="0"/>
            </a:schemeClr>
          </a:effectRef>
          <a:fontRef idx="minor">
            <a:schemeClr val="lt1"/>
          </a:fontRef>
        </p:style>
        <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n-GB" sz="2400" b="1" kern="1200" dirty="0"/>
              <a:t>B-cell aplasia</a:t>
            </a:r>
            <a:endParaRPr lang="en-US" sz="2400" b="1" kern="1200" dirty="0"/>
          </a:p>
        </p:txBody>
      </p:sp>
      <p:sp>
        <p:nvSpPr>
          <p:cNvPr id="9" name="Rectangle: Diagonal Corners Rounded 8">
            <a:extLst>
              <a:ext uri="{FF2B5EF4-FFF2-40B4-BE49-F238E27FC236}">
                <a16:creationId xmlns:a16="http://schemas.microsoft.com/office/drawing/2014/main" id="{D8D64684-157D-C754-D885-AC4A1FB0653A}"/>
              </a:ext>
            </a:extLst>
          </p:cNvPr>
          <p:cNvSpPr/>
          <p:nvPr/>
        </p:nvSpPr>
        <p:spPr>
          <a:xfrm>
            <a:off x="8171651" y="4002044"/>
            <a:ext cx="3776472"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1339888"/>
              <a:satOff val="-40518"/>
              <a:lumOff val="-19215"/>
              <a:alphaOff val="0"/>
            </a:schemeClr>
          </a:fillRef>
          <a:effectRef idx="0">
            <a:schemeClr val="accent3">
              <a:hueOff val="-1339888"/>
              <a:satOff val="-40518"/>
              <a:lumOff val="-19215"/>
              <a:alphaOff val="0"/>
            </a:schemeClr>
          </a:effectRef>
          <a:fontRef idx="minor">
            <a:schemeClr val="lt1"/>
          </a:fontRef>
        </p:style>
        <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n-GB" sz="2400" b="1" kern="1200" dirty="0"/>
              <a:t>Hypogammaglobulinemia</a:t>
            </a:r>
            <a:endParaRPr lang="en-US" sz="2400" b="1" kern="1200" dirty="0"/>
          </a:p>
        </p:txBody>
      </p:sp>
      <p:sp>
        <p:nvSpPr>
          <p:cNvPr id="13" name="Text Placeholder 12">
            <a:extLst>
              <a:ext uri="{FF2B5EF4-FFF2-40B4-BE49-F238E27FC236}">
                <a16:creationId xmlns:a16="http://schemas.microsoft.com/office/drawing/2014/main" id="{FCC1CA76-AB74-9D2B-B6FD-7BD06C6CB7DB}"/>
              </a:ext>
            </a:extLst>
          </p:cNvPr>
          <p:cNvSpPr>
            <a:spLocks noGrp="1"/>
          </p:cNvSpPr>
          <p:nvPr>
            <p:ph type="body" sz="quarter" idx="10"/>
          </p:nvPr>
        </p:nvSpPr>
        <p:spPr/>
        <p:txBody>
          <a:bodyPr/>
          <a:lstStyle/>
          <a:p>
            <a:r>
              <a:rPr lang="en-US" dirty="0"/>
              <a:t>National Comprehensive Cancer Network. Management of Immunotherapy-Related Toxicities. Version 2.2023. Accessed Sept 4, 2023. https://www.nccn.org/professionals/physician_gls/pdf/immunotherapy.pdf</a:t>
            </a:r>
          </a:p>
        </p:txBody>
      </p:sp>
      <p:sp>
        <p:nvSpPr>
          <p:cNvPr id="14" name="Text Placeholder 13">
            <a:extLst>
              <a:ext uri="{FF2B5EF4-FFF2-40B4-BE49-F238E27FC236}">
                <a16:creationId xmlns:a16="http://schemas.microsoft.com/office/drawing/2014/main" id="{6CEF3ED9-2A45-E562-2544-694D0DBCC335}"/>
              </a:ext>
            </a:extLst>
          </p:cNvPr>
          <p:cNvSpPr>
            <a:spLocks noGrp="1"/>
          </p:cNvSpPr>
          <p:nvPr>
            <p:ph type="body" sz="quarter" idx="11"/>
          </p:nvPr>
        </p:nvSpPr>
        <p:spPr/>
        <p:txBody>
          <a:bodyPr/>
          <a:lstStyle/>
          <a:p>
            <a:r>
              <a:rPr lang="en-US" dirty="0"/>
              <a:t>CAR, chimeric antigen receptor.</a:t>
            </a:r>
          </a:p>
        </p:txBody>
      </p:sp>
      <p:sp>
        <p:nvSpPr>
          <p:cNvPr id="5" name="Rectangle: Diagonal Corners Rounded 4">
            <a:extLst>
              <a:ext uri="{FF2B5EF4-FFF2-40B4-BE49-F238E27FC236}">
                <a16:creationId xmlns:a16="http://schemas.microsoft.com/office/drawing/2014/main" id="{76348CFE-B7F1-B5E1-0CA4-7B3170594786}"/>
              </a:ext>
            </a:extLst>
          </p:cNvPr>
          <p:cNvSpPr/>
          <p:nvPr/>
        </p:nvSpPr>
        <p:spPr>
          <a:xfrm>
            <a:off x="4274606" y="1880030"/>
            <a:ext cx="3776472"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76200" rIns="0" bIns="76200" numCol="1" spcCol="1270" anchor="ctr" anchorCtr="0">
            <a:noAutofit/>
          </a:bodyPr>
          <a:lstStyle/>
          <a:p>
            <a:pPr algn="ctr" defTabSz="889000">
              <a:lnSpc>
                <a:spcPct val="90000"/>
              </a:lnSpc>
              <a:spcBef>
                <a:spcPct val="0"/>
              </a:spcBef>
              <a:spcAft>
                <a:spcPct val="35000"/>
              </a:spcAft>
            </a:pPr>
            <a:r>
              <a:rPr lang="en-GB" sz="2400" b="1" dirty="0"/>
              <a:t>Neurological toxicity</a:t>
            </a:r>
            <a:endParaRPr lang="en-US" b="1" dirty="0"/>
          </a:p>
        </p:txBody>
      </p:sp>
      <p:sp>
        <p:nvSpPr>
          <p:cNvPr id="11" name="Rectangle 10">
            <a:extLst>
              <a:ext uri="{FF2B5EF4-FFF2-40B4-BE49-F238E27FC236}">
                <a16:creationId xmlns:a16="http://schemas.microsoft.com/office/drawing/2014/main" id="{13D66E03-295A-0D28-6E66-46361EB9D3D9}"/>
              </a:ext>
            </a:extLst>
          </p:cNvPr>
          <p:cNvSpPr/>
          <p:nvPr/>
        </p:nvSpPr>
        <p:spPr>
          <a:xfrm>
            <a:off x="8290523" y="1430029"/>
            <a:ext cx="3679892" cy="2043003"/>
          </a:xfrm>
          <a:prstGeom prst="rect">
            <a:avLst/>
          </a:prstGeom>
          <a:noFill/>
          <a:ln>
            <a:noFill/>
          </a:ln>
        </p:spPr>
        <p:style>
          <a:lnRef idx="2">
            <a:schemeClr val="lt1">
              <a:hueOff val="0"/>
              <a:satOff val="0"/>
              <a:lumOff val="0"/>
              <a:alphaOff val="0"/>
            </a:schemeClr>
          </a:lnRef>
          <a:fillRef idx="1">
            <a:schemeClr val="accent3">
              <a:hueOff val="-334972"/>
              <a:satOff val="-10130"/>
              <a:lumOff val="-4804"/>
              <a:alphaOff val="0"/>
            </a:schemeClr>
          </a:fillRef>
          <a:effectRef idx="0">
            <a:schemeClr val="accent3">
              <a:hueOff val="-334972"/>
              <a:satOff val="-10130"/>
              <a:lumOff val="-4804"/>
              <a:alphaOff val="0"/>
            </a:schemeClr>
          </a:effectRef>
          <a:fontRef idx="minor">
            <a:schemeClr val="lt1"/>
          </a:fontRef>
        </p:style>
        <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GB" sz="2000" kern="1200" dirty="0">
                <a:solidFill>
                  <a:srgbClr val="565B5D"/>
                </a:solidFill>
              </a:rPr>
              <a:t>CAR T-cell associated Encephalopathy Syndrome (CRES)</a:t>
            </a:r>
            <a:endParaRPr lang="en-US" sz="2000" kern="1200" dirty="0">
              <a:solidFill>
                <a:srgbClr val="565B5D"/>
              </a:solidFill>
            </a:endParaRPr>
          </a:p>
          <a:p>
            <a:pPr marL="228600" lvl="1" indent="-228600" algn="l" defTabSz="889000">
              <a:lnSpc>
                <a:spcPct val="90000"/>
              </a:lnSpc>
              <a:spcBef>
                <a:spcPct val="0"/>
              </a:spcBef>
              <a:spcAft>
                <a:spcPct val="15000"/>
              </a:spcAft>
              <a:buChar char="•"/>
            </a:pPr>
            <a:r>
              <a:rPr lang="en-GB" sz="2000" kern="1200" dirty="0">
                <a:solidFill>
                  <a:srgbClr val="565B5D"/>
                </a:solidFill>
              </a:rPr>
              <a:t>Immune Effector Cell Associated Neurotoxicity Syndrome (ICANS)</a:t>
            </a:r>
            <a:endParaRPr lang="en-US" sz="2000" kern="1200" dirty="0">
              <a:solidFill>
                <a:srgbClr val="565B5D"/>
              </a:solidFill>
            </a:endParaRPr>
          </a:p>
        </p:txBody>
      </p:sp>
      <p:sp>
        <p:nvSpPr>
          <p:cNvPr id="15" name="Left Brace 14">
            <a:extLst>
              <a:ext uri="{FF2B5EF4-FFF2-40B4-BE49-F238E27FC236}">
                <a16:creationId xmlns:a16="http://schemas.microsoft.com/office/drawing/2014/main" id="{31F067CC-10B3-79C4-4CEE-2A0857114B90}"/>
              </a:ext>
            </a:extLst>
          </p:cNvPr>
          <p:cNvSpPr/>
          <p:nvPr/>
        </p:nvSpPr>
        <p:spPr>
          <a:xfrm>
            <a:off x="8070956" y="1317882"/>
            <a:ext cx="456818" cy="2270144"/>
          </a:xfrm>
          <a:prstGeom prst="leftBrace">
            <a:avLst>
              <a:gd name="adj1" fmla="val 82308"/>
              <a:gd name="adj2" fmla="val 50000"/>
            </a:avLst>
          </a:prstGeom>
          <a:ln>
            <a:solidFill>
              <a:srgbClr val="524C7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66524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EC5FD-DCA4-C4DC-23A4-E1B98BB498DF}"/>
              </a:ext>
            </a:extLst>
          </p:cNvPr>
          <p:cNvSpPr>
            <a:spLocks noGrp="1"/>
          </p:cNvSpPr>
          <p:nvPr>
            <p:ph type="ctrTitle"/>
          </p:nvPr>
        </p:nvSpPr>
        <p:spPr>
          <a:xfrm>
            <a:off x="609600" y="1103313"/>
            <a:ext cx="10972800" cy="2387600"/>
          </a:xfrm>
        </p:spPr>
        <p:txBody>
          <a:bodyPr/>
          <a:lstStyle/>
          <a:p>
            <a:r>
              <a:rPr lang="en-US" b="1" dirty="0"/>
              <a:t>Disease State Overview and Unmet Needs</a:t>
            </a:r>
          </a:p>
        </p:txBody>
      </p:sp>
      <p:sp>
        <p:nvSpPr>
          <p:cNvPr id="4" name="Subtitle 3">
            <a:extLst>
              <a:ext uri="{FF2B5EF4-FFF2-40B4-BE49-F238E27FC236}">
                <a16:creationId xmlns:a16="http://schemas.microsoft.com/office/drawing/2014/main" id="{C7B038D2-6BB5-FD51-EAB8-07A288811BA8}"/>
              </a:ext>
            </a:extLst>
          </p:cNvPr>
          <p:cNvSpPr>
            <a:spLocks noGrp="1"/>
          </p:cNvSpPr>
          <p:nvPr>
            <p:ph type="subTitle" idx="1"/>
          </p:nvPr>
        </p:nvSpPr>
        <p:spPr>
          <a:xfrm>
            <a:off x="609600" y="3509963"/>
            <a:ext cx="10972800" cy="2145402"/>
          </a:xfrm>
        </p:spPr>
        <p:txBody>
          <a:bodyPr/>
          <a:lstStyle/>
          <a:p>
            <a:pPr marL="457200" indent="-457200">
              <a:buFont typeface="Wingdings 3" panose="05040102010807070707" pitchFamily="18" charset="2"/>
              <a:buChar char="ê"/>
              <a:tabLst>
                <a:tab pos="365760" algn="l"/>
              </a:tabLst>
            </a:pPr>
            <a:r>
              <a:rPr lang="en-US" dirty="0">
                <a:solidFill>
                  <a:srgbClr val="8A86B0"/>
                </a:solidFill>
              </a:rPr>
              <a:t>Module 1</a:t>
            </a:r>
          </a:p>
          <a:p>
            <a:pPr>
              <a:tabLst>
                <a:tab pos="365760" algn="l"/>
              </a:tabLst>
            </a:pPr>
            <a:r>
              <a:rPr lang="en-US" dirty="0">
                <a:solidFill>
                  <a:schemeClr val="tx1">
                    <a:lumMod val="60000"/>
                    <a:lumOff val="40000"/>
                  </a:schemeClr>
                </a:solidFill>
                <a:sym typeface="Wingdings 3" panose="05040102010807070707" pitchFamily="18" charset="2"/>
              </a:rPr>
              <a:t></a:t>
            </a:r>
            <a:endParaRPr lang="en-US" dirty="0">
              <a:solidFill>
                <a:schemeClr val="tx1">
                  <a:lumMod val="60000"/>
                  <a:lumOff val="40000"/>
                </a:schemeClr>
              </a:solidFill>
            </a:endParaRPr>
          </a:p>
          <a:p>
            <a:pPr>
              <a:tabLst>
                <a:tab pos="365760" algn="l"/>
              </a:tabLst>
            </a:pPr>
            <a:r>
              <a:rPr lang="en-US" dirty="0">
                <a:solidFill>
                  <a:schemeClr val="tx1">
                    <a:lumMod val="60000"/>
                    <a:lumOff val="40000"/>
                  </a:schemeClr>
                </a:solidFill>
                <a:sym typeface="Wingdings 3" panose="05040102010807070707" pitchFamily="18" charset="2"/>
              </a:rPr>
              <a:t></a:t>
            </a:r>
            <a:endParaRPr lang="en-US" dirty="0">
              <a:solidFill>
                <a:schemeClr val="tx1">
                  <a:lumMod val="60000"/>
                  <a:lumOff val="40000"/>
                </a:schemeClr>
              </a:solidFill>
            </a:endParaRPr>
          </a:p>
          <a:p>
            <a:pPr>
              <a:tabLst>
                <a:tab pos="365760" algn="l"/>
              </a:tabLst>
            </a:pPr>
            <a:r>
              <a:rPr lang="en-US" dirty="0">
                <a:solidFill>
                  <a:schemeClr val="tx1">
                    <a:lumMod val="60000"/>
                    <a:lumOff val="40000"/>
                  </a:schemeClr>
                </a:solidFill>
                <a:sym typeface="Wingdings 3" panose="05040102010807070707" pitchFamily="18" charset="2"/>
              </a:rPr>
              <a:t></a:t>
            </a:r>
            <a:endParaRPr lang="en-US" dirty="0">
              <a:solidFill>
                <a:schemeClr val="tx1">
                  <a:lumMod val="60000"/>
                  <a:lumOff val="40000"/>
                </a:schemeClr>
              </a:solidFill>
            </a:endParaRPr>
          </a:p>
        </p:txBody>
      </p:sp>
    </p:spTree>
    <p:extLst>
      <p:ext uri="{BB962C8B-B14F-4D97-AF65-F5344CB8AC3E}">
        <p14:creationId xmlns:p14="http://schemas.microsoft.com/office/powerpoint/2010/main" val="388133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F32D-D3DB-A156-6F40-AE5A0B035849}"/>
              </a:ext>
            </a:extLst>
          </p:cNvPr>
          <p:cNvSpPr>
            <a:spLocks noGrp="1"/>
          </p:cNvSpPr>
          <p:nvPr>
            <p:ph type="title"/>
          </p:nvPr>
        </p:nvSpPr>
        <p:spPr/>
        <p:txBody>
          <a:bodyPr/>
          <a:lstStyle/>
          <a:p>
            <a:r>
              <a:rPr lang="en-US" dirty="0"/>
              <a:t>CRS Management</a:t>
            </a:r>
          </a:p>
        </p:txBody>
      </p:sp>
      <p:sp>
        <p:nvSpPr>
          <p:cNvPr id="5" name="Text Placeholder 4">
            <a:extLst>
              <a:ext uri="{FF2B5EF4-FFF2-40B4-BE49-F238E27FC236}">
                <a16:creationId xmlns:a16="http://schemas.microsoft.com/office/drawing/2014/main" id="{AB413AF4-5FAC-EC4F-173E-9C843497B1AF}"/>
              </a:ext>
            </a:extLst>
          </p:cNvPr>
          <p:cNvSpPr>
            <a:spLocks noGrp="1"/>
          </p:cNvSpPr>
          <p:nvPr>
            <p:ph type="body" sz="quarter" idx="10"/>
          </p:nvPr>
        </p:nvSpPr>
        <p:spPr/>
        <p:txBody>
          <a:bodyPr/>
          <a:lstStyle/>
          <a:p>
            <a:r>
              <a:rPr lang="en-US" dirty="0"/>
              <a:t>NCCN Clinical Practice Guidelines in Oncology. Management of Immunotherapy-Related Toxicities. Version 2.2023. Accessed Sept 4, 2023. https://www.nccn.org/professionals/physician_gls/pdf/immunotherapy.pdf</a:t>
            </a:r>
          </a:p>
        </p:txBody>
      </p:sp>
      <p:sp>
        <p:nvSpPr>
          <p:cNvPr id="6" name="Text Placeholder 5">
            <a:extLst>
              <a:ext uri="{FF2B5EF4-FFF2-40B4-BE49-F238E27FC236}">
                <a16:creationId xmlns:a16="http://schemas.microsoft.com/office/drawing/2014/main" id="{9D7003FF-38E5-5404-5D1A-2308A9F1801E}"/>
              </a:ext>
            </a:extLst>
          </p:cNvPr>
          <p:cNvSpPr>
            <a:spLocks noGrp="1"/>
          </p:cNvSpPr>
          <p:nvPr>
            <p:ph type="body" sz="quarter" idx="11"/>
          </p:nvPr>
        </p:nvSpPr>
        <p:spPr/>
        <p:txBody>
          <a:bodyPr/>
          <a:lstStyle/>
          <a:p>
            <a:r>
              <a:rPr lang="en-US" dirty="0"/>
              <a:t>[a]. Lee criteria [b]. Off-label use</a:t>
            </a:r>
          </a:p>
          <a:p>
            <a:pPr>
              <a:spcBef>
                <a:spcPts val="300"/>
              </a:spcBef>
            </a:pPr>
            <a:r>
              <a:rPr lang="en-US" dirty="0"/>
              <a:t>ICU, intensive care unit; IL-6, interleukin-6; IV, intravenous.</a:t>
            </a:r>
          </a:p>
        </p:txBody>
      </p:sp>
      <p:graphicFrame>
        <p:nvGraphicFramePr>
          <p:cNvPr id="7" name="Content Placeholder 3">
            <a:extLst>
              <a:ext uri="{FF2B5EF4-FFF2-40B4-BE49-F238E27FC236}">
                <a16:creationId xmlns:a16="http://schemas.microsoft.com/office/drawing/2014/main" id="{F95D94CB-A034-7BD9-9570-E17948D4A5F0}"/>
              </a:ext>
            </a:extLst>
          </p:cNvPr>
          <p:cNvGraphicFramePr>
            <a:graphicFrameLocks/>
          </p:cNvGraphicFramePr>
          <p:nvPr>
            <p:extLst>
              <p:ext uri="{D42A27DB-BD31-4B8C-83A1-F6EECF244321}">
                <p14:modId xmlns:p14="http://schemas.microsoft.com/office/powerpoint/2010/main" val="904264039"/>
              </p:ext>
            </p:extLst>
          </p:nvPr>
        </p:nvGraphicFramePr>
        <p:xfrm>
          <a:off x="266008" y="1020145"/>
          <a:ext cx="11686032" cy="4495800"/>
        </p:xfrm>
        <a:graphic>
          <a:graphicData uri="http://schemas.openxmlformats.org/drawingml/2006/table">
            <a:tbl>
              <a:tblPr firstRow="1" bandRow="1">
                <a:tableStyleId>{6E25E649-3F16-4E02-A733-19D2CDBF48F0}</a:tableStyleId>
              </a:tblPr>
              <a:tblGrid>
                <a:gridCol w="2428567">
                  <a:extLst>
                    <a:ext uri="{9D8B030D-6E8A-4147-A177-3AD203B41FA5}">
                      <a16:colId xmlns:a16="http://schemas.microsoft.com/office/drawing/2014/main" val="20000"/>
                    </a:ext>
                  </a:extLst>
                </a:gridCol>
                <a:gridCol w="4559568">
                  <a:extLst>
                    <a:ext uri="{9D8B030D-6E8A-4147-A177-3AD203B41FA5}">
                      <a16:colId xmlns:a16="http://schemas.microsoft.com/office/drawing/2014/main" val="20001"/>
                    </a:ext>
                  </a:extLst>
                </a:gridCol>
                <a:gridCol w="4697897">
                  <a:extLst>
                    <a:ext uri="{9D8B030D-6E8A-4147-A177-3AD203B41FA5}">
                      <a16:colId xmlns:a16="http://schemas.microsoft.com/office/drawing/2014/main" val="20002"/>
                    </a:ext>
                  </a:extLst>
                </a:gridCol>
              </a:tblGrid>
              <a:tr h="332714">
                <a:tc>
                  <a:txBody>
                    <a:bodyPr/>
                    <a:lstStyle/>
                    <a:p>
                      <a:pPr algn="l"/>
                      <a:r>
                        <a:rPr lang="en-US" sz="2000" dirty="0"/>
                        <a:t>CRS Grade</a:t>
                      </a:r>
                      <a:r>
                        <a:rPr lang="en-US" sz="2000" b="0" baseline="30000" dirty="0"/>
                        <a:t>[a]</a:t>
                      </a:r>
                      <a:endParaRPr lang="en-US" sz="2000" baseline="30000" dirty="0"/>
                    </a:p>
                  </a:txBody>
                  <a:tcP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sz="2000" dirty="0"/>
                        <a:t>Treatment Recommendation </a:t>
                      </a:r>
                    </a:p>
                  </a:txBody>
                  <a:tcP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sz="2000" dirty="0"/>
                        <a:t>Additional</a:t>
                      </a:r>
                      <a:r>
                        <a:rPr lang="en-US" sz="2000" baseline="0" dirty="0"/>
                        <a:t> Supportive Care</a:t>
                      </a:r>
                      <a:endParaRPr lang="en-US" sz="2000" dirty="0"/>
                    </a:p>
                  </a:txBody>
                  <a:tcP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extLst>
                  <a:ext uri="{0D108BD9-81ED-4DB2-BD59-A6C34878D82A}">
                    <a16:rowId xmlns:a16="http://schemas.microsoft.com/office/drawing/2014/main" val="10000"/>
                  </a:ext>
                </a:extLst>
              </a:tr>
              <a:tr h="613442">
                <a:tc>
                  <a:txBody>
                    <a:bodyPr/>
                    <a:lstStyle/>
                    <a:p>
                      <a:pPr algn="l"/>
                      <a:r>
                        <a:rPr lang="en-US" sz="1700" b="1" dirty="0"/>
                        <a:t>Grade 1</a:t>
                      </a:r>
                    </a:p>
                    <a:p>
                      <a:pPr algn="l"/>
                      <a:r>
                        <a:rPr lang="en-US" sz="1500" b="0" dirty="0"/>
                        <a:t>Fever (</a:t>
                      </a:r>
                      <a:r>
                        <a:rPr lang="en-US" sz="1500" b="0" u="none" dirty="0">
                          <a:latin typeface="Trebuchet MS" panose="020B0603020202020204" pitchFamily="34" charset="0"/>
                          <a:cs typeface="Calibri" panose="020F0502020204030204" pitchFamily="34" charset="0"/>
                        </a:rPr>
                        <a:t>≥</a:t>
                      </a:r>
                      <a:r>
                        <a:rPr lang="en-US" sz="1500" b="0" u="none" dirty="0"/>
                        <a:t> 38°C)</a:t>
                      </a:r>
                      <a:endParaRPr lang="en-US" sz="1500" b="0" dirty="0"/>
                    </a:p>
                  </a:txBody>
                  <a:tcPr>
                    <a:lnL w="6350" cap="flat" cmpd="sng" algn="ctr">
                      <a:solidFill>
                        <a:srgbClr val="A5002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2880" indent="-182880" algn="l">
                        <a:buFont typeface="Arial" panose="020B0604020202020204" pitchFamily="34" charset="0"/>
                        <a:buChar char="•"/>
                      </a:pPr>
                      <a:r>
                        <a:rPr lang="en-US" sz="1700" dirty="0"/>
                        <a:t>Supportive care</a:t>
                      </a:r>
                    </a:p>
                    <a:p>
                      <a:pPr marL="182880" indent="-182880" algn="l">
                        <a:buFont typeface="Arial" panose="020B0604020202020204" pitchFamily="34" charset="0"/>
                        <a:buChar char="•"/>
                      </a:pPr>
                      <a:r>
                        <a:rPr lang="en-US" sz="1700" dirty="0"/>
                        <a:t>Consider tocilizumab</a:t>
                      </a:r>
                      <a:r>
                        <a:rPr lang="en-US" sz="1700" baseline="30000" dirty="0"/>
                        <a:t>[b]</a:t>
                      </a:r>
                      <a:r>
                        <a:rPr lang="en-US" sz="1700" dirty="0"/>
                        <a:t> for persistent</a:t>
                      </a:r>
                      <a:r>
                        <a:rPr lang="en-US" sz="1700" baseline="0" dirty="0"/>
                        <a:t> symptoms </a:t>
                      </a:r>
                      <a:endParaRPr lang="en-US" sz="17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2880" indent="-182880" algn="l">
                        <a:buFont typeface="Arial" panose="020B0604020202020204" pitchFamily="34" charset="0"/>
                        <a:buChar char="•"/>
                      </a:pPr>
                      <a:r>
                        <a:rPr lang="en-US" sz="1700" dirty="0"/>
                        <a:t>Maintenance fluids</a:t>
                      </a:r>
                    </a:p>
                    <a:p>
                      <a:pPr marL="182880" indent="-182880" algn="l">
                        <a:buFont typeface="Arial" panose="020B0604020202020204" pitchFamily="34" charset="0"/>
                        <a:buChar char="•"/>
                      </a:pPr>
                      <a:r>
                        <a:rPr lang="en-US" sz="1700" dirty="0"/>
                        <a:t>Empiric antibiotics </a:t>
                      </a:r>
                    </a:p>
                    <a:p>
                      <a:pPr marL="182880" indent="-182880" algn="l">
                        <a:buFont typeface="Arial" panose="020B0604020202020204" pitchFamily="34" charset="0"/>
                        <a:buChar char="•"/>
                      </a:pPr>
                      <a:r>
                        <a:rPr lang="en-US" sz="1700" dirty="0"/>
                        <a:t>Consider colony stimulating factor</a:t>
                      </a:r>
                    </a:p>
                  </a:txBody>
                  <a:tcPr>
                    <a:lnL w="6350" cap="flat" cmpd="sng" algn="ctr">
                      <a:noFill/>
                      <a:prstDash val="solid"/>
                      <a:round/>
                      <a:headEnd type="none" w="med" len="med"/>
                      <a:tailEnd type="none" w="med" len="med"/>
                    </a:lnL>
                    <a:lnR w="6350" cap="flat" cmpd="sng" algn="ctr">
                      <a:solidFill>
                        <a:srgbClr val="A50021"/>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7812">
                <a:tc>
                  <a:txBody>
                    <a:bodyPr/>
                    <a:lstStyle/>
                    <a:p>
                      <a:pPr algn="l"/>
                      <a:r>
                        <a:rPr lang="en-US" sz="1700" b="1" dirty="0"/>
                        <a:t>Grade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dirty="0"/>
                        <a:t>Fever with hypotension (not requiring vasopressors) </a:t>
                      </a:r>
                    </a:p>
                  </a:txBody>
                  <a:tcPr>
                    <a:lnL w="6350" cap="flat" cmpd="sng" algn="ctr">
                      <a:solidFill>
                        <a:srgbClr val="A5002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82880" indent="-182880" algn="l">
                        <a:buFont typeface="Arial" panose="020B0604020202020204" pitchFamily="34" charset="0"/>
                        <a:buChar char="•"/>
                      </a:pPr>
                      <a:r>
                        <a:rPr lang="en-US" sz="1700" dirty="0"/>
                        <a:t>Tocilizumab</a:t>
                      </a:r>
                      <a:r>
                        <a:rPr lang="en-US" sz="1700" baseline="30000" dirty="0"/>
                        <a:t>[b]</a:t>
                      </a:r>
                      <a:r>
                        <a:rPr lang="en-US" sz="1700" dirty="0"/>
                        <a:t> 8 mg/kg IV over 1 h</a:t>
                      </a:r>
                    </a:p>
                    <a:p>
                      <a:pPr marL="182880" indent="-182880" algn="l">
                        <a:buFont typeface="Arial" panose="020B0604020202020204" pitchFamily="34" charset="0"/>
                        <a:buChar char="•"/>
                      </a:pPr>
                      <a:r>
                        <a:rPr lang="en-US" sz="1700" dirty="0"/>
                        <a:t>Repeat</a:t>
                      </a:r>
                      <a:r>
                        <a:rPr lang="en-US" sz="1700" baseline="0" dirty="0"/>
                        <a:t> in 8 </a:t>
                      </a:r>
                      <a:r>
                        <a:rPr lang="en-US" sz="1700" baseline="0" dirty="0" err="1"/>
                        <a:t>hrs</a:t>
                      </a:r>
                      <a:r>
                        <a:rPr lang="en-US" sz="1700" baseline="0" dirty="0"/>
                        <a:t> if no improvement</a:t>
                      </a:r>
                      <a:r>
                        <a:rPr lang="en-US" sz="1700" baseline="0" dirty="0">
                          <a:sym typeface="Wingdings" panose="05000000000000000000" pitchFamily="2" charset="2"/>
                        </a:rPr>
                        <a:t></a:t>
                      </a:r>
                      <a:endParaRPr lang="en-US" sz="1700" baseline="0" dirty="0"/>
                    </a:p>
                    <a:p>
                      <a:pPr marL="182880" indent="-182880" algn="l">
                        <a:buFont typeface="Arial" panose="020B0604020202020204" pitchFamily="34" charset="0"/>
                        <a:buChar char="•"/>
                      </a:pPr>
                      <a:r>
                        <a:rPr lang="en-US" sz="1700" baseline="0" dirty="0"/>
                        <a:t>Max 4 total doses</a:t>
                      </a:r>
                      <a:endParaRPr lang="en-US" sz="17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82880" indent="-182880" algn="l">
                        <a:buFont typeface="Arial" panose="020B0604020202020204" pitchFamily="34" charset="0"/>
                        <a:buChar char="•"/>
                      </a:pPr>
                      <a:r>
                        <a:rPr lang="en-US" sz="1700" dirty="0"/>
                        <a:t>IV fluids</a:t>
                      </a:r>
                    </a:p>
                    <a:p>
                      <a:pPr marL="182880" indent="-182880" algn="l">
                        <a:buFont typeface="Arial" panose="020B0604020202020204" pitchFamily="34" charset="0"/>
                        <a:buChar char="•"/>
                      </a:pPr>
                      <a:r>
                        <a:rPr lang="en-US" sz="1700" dirty="0"/>
                        <a:t>Consider steroids for refractory hypotension after 1-2 doses of tocilizumab</a:t>
                      </a:r>
                      <a:r>
                        <a:rPr lang="en-US" sz="1700" baseline="30000" dirty="0"/>
                        <a:t>[b]</a:t>
                      </a:r>
                      <a:r>
                        <a:rPr lang="en-US" sz="1700" baseline="0" dirty="0"/>
                        <a:t> </a:t>
                      </a:r>
                      <a:endParaRPr lang="en-US" sz="1700" dirty="0"/>
                    </a:p>
                  </a:txBody>
                  <a:tcPr>
                    <a:lnL w="6350" cap="flat" cmpd="sng" algn="ctr">
                      <a:noFill/>
                      <a:prstDash val="solid"/>
                      <a:round/>
                      <a:headEnd type="none" w="med" len="med"/>
                      <a:tailEnd type="none" w="med" len="med"/>
                    </a:lnL>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748607">
                <a:tc>
                  <a:txBody>
                    <a:bodyPr/>
                    <a:lstStyle/>
                    <a:p>
                      <a:pPr algn="l"/>
                      <a:r>
                        <a:rPr lang="en-US" sz="1700" b="1" dirty="0"/>
                        <a:t>Grade</a:t>
                      </a:r>
                      <a:r>
                        <a:rPr lang="en-US" sz="1700" b="1" baseline="0" dirty="0"/>
                        <a:t> 3</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dirty="0"/>
                        <a:t>Fever with hypotension requiring a vasopressor</a:t>
                      </a:r>
                    </a:p>
                    <a:p>
                      <a:pPr algn="l"/>
                      <a:endParaRPr lang="en-US" sz="1700" b="1" dirty="0"/>
                    </a:p>
                  </a:txBody>
                  <a:tcPr>
                    <a:lnL w="6350" cap="flat" cmpd="sng" algn="ctr">
                      <a:solidFill>
                        <a:srgbClr val="A5002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2880" indent="-182880" algn="l">
                        <a:buFont typeface="Arial" panose="020B0604020202020204" pitchFamily="34" charset="0"/>
                        <a:buChar char="•"/>
                      </a:pPr>
                      <a:r>
                        <a:rPr lang="en-US" sz="1700" dirty="0"/>
                        <a:t>Tocilizumab</a:t>
                      </a:r>
                      <a:r>
                        <a:rPr lang="en-US" sz="1700" baseline="0" dirty="0"/>
                        <a:t> as per Grade 2 plus dexamethasone 10 mg IV every 6 </a:t>
                      </a:r>
                      <a:r>
                        <a:rPr lang="en-US" sz="1700" baseline="0" dirty="0" err="1"/>
                        <a:t>hrs</a:t>
                      </a:r>
                      <a:endParaRPr lang="en-US" sz="17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2880" indent="-182880" algn="l">
                        <a:buFont typeface="Arial" panose="020B0604020202020204" pitchFamily="34" charset="0"/>
                        <a:buChar char="•"/>
                      </a:pPr>
                      <a:r>
                        <a:rPr lang="en-US" sz="1700" dirty="0"/>
                        <a:t>Transfer to ICU</a:t>
                      </a:r>
                    </a:p>
                    <a:p>
                      <a:pPr marL="182880" indent="-182880" algn="l">
                        <a:buFont typeface="Arial" panose="020B0604020202020204" pitchFamily="34" charset="0"/>
                        <a:buChar char="•"/>
                      </a:pPr>
                      <a:r>
                        <a:rPr lang="en-US" sz="1700" dirty="0"/>
                        <a:t>Supplemental oxygen</a:t>
                      </a:r>
                    </a:p>
                    <a:p>
                      <a:pPr marL="182880" indent="-182880" algn="l">
                        <a:buFont typeface="Arial" panose="020B0604020202020204" pitchFamily="34" charset="0"/>
                        <a:buChar char="•"/>
                      </a:pPr>
                      <a:r>
                        <a:rPr lang="en-US" sz="1700" dirty="0"/>
                        <a:t>Vasopressors</a:t>
                      </a:r>
                      <a:r>
                        <a:rPr lang="en-US" sz="1700" baseline="0" dirty="0"/>
                        <a:t> as needed</a:t>
                      </a:r>
                      <a:endParaRPr lang="en-US" sz="1700" dirty="0"/>
                    </a:p>
                  </a:txBody>
                  <a:tcPr>
                    <a:lnL w="6350" cap="flat" cmpd="sng" algn="ctr">
                      <a:noFill/>
                      <a:prstDash val="solid"/>
                      <a:round/>
                      <a:headEnd type="none" w="med" len="med"/>
                      <a:tailEnd type="none" w="med" len="med"/>
                    </a:lnL>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0196">
                <a:tc>
                  <a:txBody>
                    <a:bodyPr/>
                    <a:lstStyle/>
                    <a:p>
                      <a:pPr algn="l"/>
                      <a:r>
                        <a:rPr lang="en-US" sz="1700" b="1" dirty="0"/>
                        <a:t>Grade 4</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dirty="0"/>
                        <a:t>Fever with hypotension requiring multiple vasopressors </a:t>
                      </a:r>
                      <a:endParaRPr lang="en-US" sz="1700" b="1" dirty="0"/>
                    </a:p>
                  </a:txBody>
                  <a:tcPr>
                    <a:lnL w="6350" cap="flat" cmpd="sng" algn="ctr">
                      <a:solidFill>
                        <a:srgbClr val="A5002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tc>
                  <a:txBody>
                    <a:bodyPr/>
                    <a:lstStyle/>
                    <a:p>
                      <a:pPr marL="182880" indent="-182880" algn="l">
                        <a:buFont typeface="Arial" panose="020B0604020202020204" pitchFamily="34" charset="0"/>
                        <a:buChar char="•"/>
                      </a:pPr>
                      <a:r>
                        <a:rPr lang="en-US" sz="1700" dirty="0"/>
                        <a:t>Tocilizumab</a:t>
                      </a:r>
                      <a:r>
                        <a:rPr lang="en-US" sz="1700" baseline="30000" dirty="0"/>
                        <a:t>[b]</a:t>
                      </a:r>
                      <a:r>
                        <a:rPr lang="en-US" sz="1700" dirty="0"/>
                        <a:t> as per grade 2</a:t>
                      </a:r>
                    </a:p>
                    <a:p>
                      <a:pPr marL="182880" indent="-182880" algn="l">
                        <a:buFont typeface="Arial" panose="020B0604020202020204" pitchFamily="34" charset="0"/>
                        <a:buChar char="•"/>
                      </a:pPr>
                      <a:r>
                        <a:rPr lang="en-US" sz="1700" baseline="0" dirty="0"/>
                        <a:t>Dexamethasone 10 mg IV every 6 </a:t>
                      </a:r>
                      <a:r>
                        <a:rPr lang="en-US" sz="1700" baseline="0" dirty="0" err="1"/>
                        <a:t>hrs</a:t>
                      </a:r>
                      <a:endParaRPr lang="en-US" sz="1700" baseline="0" dirty="0"/>
                    </a:p>
                    <a:p>
                      <a:pPr marL="182880" indent="-182880" algn="l">
                        <a:buFont typeface="Arial" panose="020B0604020202020204" pitchFamily="34" charset="0"/>
                        <a:buChar char="•"/>
                      </a:pPr>
                      <a:r>
                        <a:rPr lang="en-US" sz="1700" baseline="0" dirty="0"/>
                        <a:t>If refractory, consider methylprednisolone 1000 mg/day IV</a:t>
                      </a:r>
                      <a:endParaRPr lang="en-US" sz="17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tc>
                  <a:txBody>
                    <a:bodyPr/>
                    <a:lstStyle/>
                    <a:p>
                      <a:pPr marL="182880" indent="-182880" algn="l">
                        <a:buFont typeface="Arial" panose="020B0604020202020204" pitchFamily="34" charset="0"/>
                        <a:buChar char="•"/>
                      </a:pPr>
                      <a:r>
                        <a:rPr lang="en-US" sz="1700" dirty="0"/>
                        <a:t>ICU</a:t>
                      </a:r>
                      <a:r>
                        <a:rPr lang="en-US" sz="1700" baseline="0" dirty="0"/>
                        <a:t> care</a:t>
                      </a:r>
                    </a:p>
                    <a:p>
                      <a:pPr marL="182880" indent="-182880" algn="l">
                        <a:buFont typeface="Arial" panose="020B0604020202020204" pitchFamily="34" charset="0"/>
                        <a:buChar char="•"/>
                      </a:pPr>
                      <a:r>
                        <a:rPr lang="en-US" sz="1700" baseline="0" dirty="0"/>
                        <a:t>Mechanical ventilation as needed</a:t>
                      </a:r>
                    </a:p>
                    <a:p>
                      <a:pPr marL="182880" indent="-182880" algn="l">
                        <a:buFont typeface="Arial" panose="020B0604020202020204" pitchFamily="34" charset="0"/>
                        <a:buChar char="•"/>
                      </a:pPr>
                      <a:r>
                        <a:rPr lang="en-US" sz="1700" baseline="0" dirty="0"/>
                        <a:t>Vasopressors as needed</a:t>
                      </a:r>
                    </a:p>
                    <a:p>
                      <a:pPr marL="182880" indent="-182880" algn="l">
                        <a:buFont typeface="Arial" panose="020B0604020202020204" pitchFamily="34" charset="0"/>
                        <a:buChar char="•"/>
                      </a:pPr>
                      <a:r>
                        <a:rPr lang="en-US" sz="1700" baseline="0" dirty="0"/>
                        <a:t>Symptom management of organ toxicities </a:t>
                      </a:r>
                      <a:endParaRPr lang="en-US" sz="1700" dirty="0"/>
                    </a:p>
                  </a:txBody>
                  <a:tcPr>
                    <a:lnL w="6350" cap="flat" cmpd="sng" algn="ctr">
                      <a:noFill/>
                      <a:prstDash val="solid"/>
                      <a:round/>
                      <a:headEnd type="none" w="med" len="med"/>
                      <a:tailEnd type="none" w="med" len="med"/>
                    </a:lnL>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8" name="Rectangle: Rounded Corners 7">
            <a:extLst>
              <a:ext uri="{FF2B5EF4-FFF2-40B4-BE49-F238E27FC236}">
                <a16:creationId xmlns:a16="http://schemas.microsoft.com/office/drawing/2014/main" id="{F758FD95-3B87-05D2-9C65-A8BE02514F0F}"/>
              </a:ext>
            </a:extLst>
          </p:cNvPr>
          <p:cNvSpPr/>
          <p:nvPr/>
        </p:nvSpPr>
        <p:spPr>
          <a:xfrm>
            <a:off x="4632922" y="5555700"/>
            <a:ext cx="7319117" cy="565973"/>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indent="-365760">
              <a:lnSpc>
                <a:spcPct val="90000"/>
              </a:lnSpc>
            </a:pPr>
            <a:r>
              <a:rPr lang="en-US" sz="2000" dirty="0">
                <a:sym typeface="Wingdings" panose="05000000000000000000" pitchFamily="2" charset="2"/>
              </a:rPr>
              <a:t>	</a:t>
            </a:r>
            <a:r>
              <a:rPr lang="en-US" sz="2000" dirty="0"/>
              <a:t>May consider alternative IL-6 antagonists if repeat doses needed (anakinra</a:t>
            </a:r>
            <a:r>
              <a:rPr lang="en-US" sz="2000" baseline="30000" dirty="0"/>
              <a:t>[b]</a:t>
            </a:r>
            <a:r>
              <a:rPr lang="en-US" sz="2000" dirty="0"/>
              <a:t>/</a:t>
            </a:r>
            <a:r>
              <a:rPr lang="en-US" sz="2000" dirty="0" err="1"/>
              <a:t>siltuximab</a:t>
            </a:r>
            <a:r>
              <a:rPr lang="en-US" sz="2000" baseline="30000" dirty="0"/>
              <a:t>[b]</a:t>
            </a:r>
            <a:r>
              <a:rPr lang="en-US" sz="2000" dirty="0"/>
              <a:t>)</a:t>
            </a:r>
          </a:p>
        </p:txBody>
      </p:sp>
    </p:spTree>
    <p:extLst>
      <p:ext uri="{BB962C8B-B14F-4D97-AF65-F5344CB8AC3E}">
        <p14:creationId xmlns:p14="http://schemas.microsoft.com/office/powerpoint/2010/main" val="20835481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C59E-3757-4DAD-9899-FF03305ADF87}"/>
              </a:ext>
            </a:extLst>
          </p:cNvPr>
          <p:cNvSpPr>
            <a:spLocks noGrp="1"/>
          </p:cNvSpPr>
          <p:nvPr>
            <p:ph type="title"/>
          </p:nvPr>
        </p:nvSpPr>
        <p:spPr>
          <a:xfrm>
            <a:off x="265970" y="174882"/>
            <a:ext cx="11682153" cy="1143000"/>
          </a:xfrm>
        </p:spPr>
        <p:txBody>
          <a:bodyPr/>
          <a:lstStyle/>
          <a:p>
            <a:r>
              <a:rPr lang="en-US" dirty="0"/>
              <a:t>Neurotoxicity Management</a:t>
            </a:r>
            <a:r>
              <a:rPr lang="en-US" sz="2400" b="0" baseline="65000" dirty="0">
                <a:solidFill>
                  <a:schemeClr val="bg1">
                    <a:lumMod val="50000"/>
                  </a:schemeClr>
                </a:solidFill>
              </a:rPr>
              <a:t>[1],[2] </a:t>
            </a:r>
          </a:p>
        </p:txBody>
      </p:sp>
      <p:sp>
        <p:nvSpPr>
          <p:cNvPr id="13" name="Text Placeholder 12">
            <a:extLst>
              <a:ext uri="{FF2B5EF4-FFF2-40B4-BE49-F238E27FC236}">
                <a16:creationId xmlns:a16="http://schemas.microsoft.com/office/drawing/2014/main" id="{56683927-45EF-EA60-446B-42ED7392F825}"/>
              </a:ext>
            </a:extLst>
          </p:cNvPr>
          <p:cNvSpPr>
            <a:spLocks noGrp="1"/>
          </p:cNvSpPr>
          <p:nvPr>
            <p:ph type="body" sz="quarter" idx="10"/>
          </p:nvPr>
        </p:nvSpPr>
        <p:spPr/>
        <p:txBody>
          <a:bodyPr/>
          <a:lstStyle/>
          <a:p>
            <a:r>
              <a:rPr lang="en-US" dirty="0"/>
              <a:t>[1]. Lee DW, et al. </a:t>
            </a:r>
            <a:r>
              <a:rPr lang="en-US" i="1" dirty="0"/>
              <a:t>Biol Blood Marrow Transplant. </a:t>
            </a:r>
            <a:r>
              <a:rPr lang="en-US" dirty="0"/>
              <a:t>2019;25:625-638. [2]. National Comprehensive Cancer Network. Management of Immunotherapy-Related Toxicities. Version 2.2023. Accessed Sept 4, 2023. https://www.nccn.org/professionals/physician_gls/pdf/immunotherapy.pdf</a:t>
            </a:r>
          </a:p>
          <a:p>
            <a:endParaRPr lang="en-US" dirty="0"/>
          </a:p>
        </p:txBody>
      </p:sp>
      <p:sp>
        <p:nvSpPr>
          <p:cNvPr id="14" name="Text Placeholder 13">
            <a:extLst>
              <a:ext uri="{FF2B5EF4-FFF2-40B4-BE49-F238E27FC236}">
                <a16:creationId xmlns:a16="http://schemas.microsoft.com/office/drawing/2014/main" id="{8F5772DC-7DDA-4533-CEB3-160CC9F27464}"/>
              </a:ext>
            </a:extLst>
          </p:cNvPr>
          <p:cNvSpPr>
            <a:spLocks noGrp="1"/>
          </p:cNvSpPr>
          <p:nvPr>
            <p:ph type="body" sz="quarter" idx="11"/>
          </p:nvPr>
        </p:nvSpPr>
        <p:spPr>
          <a:xfrm>
            <a:off x="266008" y="5515961"/>
            <a:ext cx="11682077" cy="600163"/>
          </a:xfrm>
        </p:spPr>
        <p:txBody>
          <a:bodyPr/>
          <a:lstStyle/>
          <a:p>
            <a:r>
              <a:rPr lang="en-US" dirty="0"/>
              <a:t>[a]. Off-label use</a:t>
            </a:r>
          </a:p>
          <a:p>
            <a:r>
              <a:rPr lang="en-US" dirty="0"/>
              <a:t>CRS, cytokine release syndrome; EEG, electroencephalography; ICANS, immune effector cell-associated neurotoxicity syndrome; ICP, intracranial pressure;</a:t>
            </a:r>
            <a:br>
              <a:rPr lang="en-US" dirty="0"/>
            </a:br>
            <a:r>
              <a:rPr lang="en-US" dirty="0"/>
              <a:t>ICU, intensive care unit; IL-6, interleukin 6; IV, intravenous; MRI, magnetic resonance imaging. </a:t>
            </a:r>
          </a:p>
        </p:txBody>
      </p:sp>
      <p:graphicFrame>
        <p:nvGraphicFramePr>
          <p:cNvPr id="4" name="Content Placeholder 3">
            <a:extLst>
              <a:ext uri="{FF2B5EF4-FFF2-40B4-BE49-F238E27FC236}">
                <a16:creationId xmlns:a16="http://schemas.microsoft.com/office/drawing/2014/main" id="{09F8F465-1E48-454D-B0A2-E4586AC3DB30}"/>
              </a:ext>
            </a:extLst>
          </p:cNvPr>
          <p:cNvGraphicFramePr>
            <a:graphicFrameLocks/>
          </p:cNvGraphicFramePr>
          <p:nvPr>
            <p:extLst>
              <p:ext uri="{D42A27DB-BD31-4B8C-83A1-F6EECF244321}">
                <p14:modId xmlns:p14="http://schemas.microsoft.com/office/powerpoint/2010/main" val="2482491196"/>
              </p:ext>
            </p:extLst>
          </p:nvPr>
        </p:nvGraphicFramePr>
        <p:xfrm>
          <a:off x="746760" y="1106103"/>
          <a:ext cx="10698480" cy="4389120"/>
        </p:xfrm>
        <a:graphic>
          <a:graphicData uri="http://schemas.openxmlformats.org/drawingml/2006/table">
            <a:tbl>
              <a:tblPr firstRow="1" bandRow="1">
                <a:tableStyleId>{6E25E649-3F16-4E02-A733-19D2CDBF48F0}</a:tableStyleId>
              </a:tblPr>
              <a:tblGrid>
                <a:gridCol w="1280160">
                  <a:extLst>
                    <a:ext uri="{9D8B030D-6E8A-4147-A177-3AD203B41FA5}">
                      <a16:colId xmlns:a16="http://schemas.microsoft.com/office/drawing/2014/main" val="20000"/>
                    </a:ext>
                  </a:extLst>
                </a:gridCol>
                <a:gridCol w="9418320">
                  <a:extLst>
                    <a:ext uri="{9D8B030D-6E8A-4147-A177-3AD203B41FA5}">
                      <a16:colId xmlns:a16="http://schemas.microsoft.com/office/drawing/2014/main" val="20001"/>
                    </a:ext>
                  </a:extLst>
                </a:gridCol>
              </a:tblGrid>
              <a:tr h="377883">
                <a:tc>
                  <a:txBody>
                    <a:bodyPr/>
                    <a:lstStyle/>
                    <a:p>
                      <a:r>
                        <a:rPr lang="en-US" sz="2000" dirty="0"/>
                        <a:t>Grade</a:t>
                      </a:r>
                      <a:r>
                        <a:rPr lang="en-US" sz="2000" baseline="30000" dirty="0"/>
                        <a:t>[1]</a:t>
                      </a:r>
                    </a:p>
                  </a:txBody>
                  <a:tcP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rgbClr val="284F64"/>
                    </a:solidFill>
                  </a:tcPr>
                </a:tc>
                <a:tc>
                  <a:txBody>
                    <a:bodyPr/>
                    <a:lstStyle/>
                    <a:p>
                      <a:r>
                        <a:rPr lang="en-US" sz="2000" dirty="0"/>
                        <a:t>Management Recommendations</a:t>
                      </a:r>
                      <a:r>
                        <a:rPr lang="en-US" sz="2000" b="0" baseline="30000" dirty="0"/>
                        <a:t>[2]</a:t>
                      </a:r>
                    </a:p>
                  </a:txBody>
                  <a:tcP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rgbClr val="284F64"/>
                    </a:solidFill>
                  </a:tcPr>
                </a:tc>
                <a:extLst>
                  <a:ext uri="{0D108BD9-81ED-4DB2-BD59-A6C34878D82A}">
                    <a16:rowId xmlns:a16="http://schemas.microsoft.com/office/drawing/2014/main" val="10000"/>
                  </a:ext>
                </a:extLst>
              </a:tr>
              <a:tr h="1341120">
                <a:tc>
                  <a:txBody>
                    <a:bodyPr/>
                    <a:lstStyle/>
                    <a:p>
                      <a:r>
                        <a:rPr lang="en-US" sz="2000" b="1" dirty="0"/>
                        <a:t>1</a:t>
                      </a:r>
                    </a:p>
                  </a:txBody>
                  <a:tcPr>
                    <a:lnL w="6350" cap="flat" cmpd="sng" algn="ctr">
                      <a:solidFill>
                        <a:srgbClr val="A50021"/>
                      </a:solidFill>
                      <a:prstDash val="solid"/>
                      <a:round/>
                      <a:headEnd type="none" w="med" len="med"/>
                      <a:tailEnd type="none" w="med" len="med"/>
                    </a:lnL>
                    <a:lnT w="6350"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US" sz="1700" dirty="0"/>
                        <a:t>Supportive care, IV fluids</a:t>
                      </a:r>
                    </a:p>
                    <a:p>
                      <a:pPr marL="171450" indent="-171450">
                        <a:buFont typeface="Arial" panose="020B0604020202020204" pitchFamily="34" charset="0"/>
                        <a:buChar char="•"/>
                      </a:pPr>
                      <a:r>
                        <a:rPr lang="en-US" sz="1700" dirty="0"/>
                        <a:t>Withhold oral intake</a:t>
                      </a:r>
                    </a:p>
                    <a:p>
                      <a:pPr marL="171450" indent="-171450">
                        <a:buFont typeface="Arial" panose="020B0604020202020204" pitchFamily="34" charset="0"/>
                        <a:buChar char="•"/>
                      </a:pPr>
                      <a:r>
                        <a:rPr lang="en-US" sz="1700" dirty="0"/>
                        <a:t>Management</a:t>
                      </a:r>
                      <a:r>
                        <a:rPr lang="en-US" sz="1700" baseline="0" dirty="0"/>
                        <a:t> of agitation </a:t>
                      </a:r>
                    </a:p>
                    <a:p>
                      <a:pPr marL="171450" indent="-171450">
                        <a:buFont typeface="Arial" panose="020B0604020202020204" pitchFamily="34" charset="0"/>
                        <a:buChar char="•"/>
                      </a:pPr>
                      <a:r>
                        <a:rPr lang="en-US" sz="1700" baseline="0" dirty="0"/>
                        <a:t>Neurology consult; papilledema assessment, lumbar puncture, MRI, EEG</a:t>
                      </a:r>
                    </a:p>
                    <a:p>
                      <a:pPr marL="171450" indent="-171450">
                        <a:buFont typeface="Arial" panose="020B0604020202020204" pitchFamily="34" charset="0"/>
                        <a:buChar char="•"/>
                      </a:pPr>
                      <a:r>
                        <a:rPr lang="en-US" sz="1700" baseline="0" dirty="0"/>
                        <a:t>If associated with CRS, consider anti-IL-6 therapy with tocilizumab</a:t>
                      </a:r>
                      <a:r>
                        <a:rPr lang="en-US" sz="1700" baseline="30000" dirty="0"/>
                        <a:t>[a]</a:t>
                      </a:r>
                      <a:r>
                        <a:rPr lang="en-US" sz="1700" baseline="0" dirty="0"/>
                        <a:t> </a:t>
                      </a:r>
                      <a:endParaRPr lang="en-US" sz="1700" dirty="0"/>
                    </a:p>
                  </a:txBody>
                  <a:tcPr>
                    <a:lnR w="6350" cap="flat" cmpd="sng" algn="ctr">
                      <a:solidFill>
                        <a:srgbClr val="A50021"/>
                      </a:solidFill>
                      <a:prstDash val="solid"/>
                      <a:round/>
                      <a:headEnd type="none" w="med" len="med"/>
                      <a:tailEnd type="none" w="med" len="med"/>
                    </a:lnR>
                    <a:lnT w="6350"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53440">
                <a:tc>
                  <a:txBody>
                    <a:bodyPr/>
                    <a:lstStyle/>
                    <a:p>
                      <a:r>
                        <a:rPr lang="en-US" sz="2000" b="1" dirty="0"/>
                        <a:t>2</a:t>
                      </a:r>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700" dirty="0"/>
                        <a:t>Dexamethasone 10 mg IV</a:t>
                      </a:r>
                      <a:r>
                        <a:rPr lang="en-US" sz="1700" baseline="0" dirty="0"/>
                        <a:t> q6h or methylprednisolone 1 mg/kg q 12h if refractory to anti-IL-6 therapy, or for ICANS without concurrent CRS</a:t>
                      </a:r>
                    </a:p>
                    <a:p>
                      <a:pPr marL="171450" indent="-171450">
                        <a:buFont typeface="Arial" panose="020B0604020202020204" pitchFamily="34" charset="0"/>
                        <a:buChar char="•"/>
                      </a:pPr>
                      <a:r>
                        <a:rPr lang="en-US" sz="1700" baseline="0" dirty="0"/>
                        <a:t>Consider transfer to ICU</a:t>
                      </a:r>
                      <a:endParaRPr lang="en-US" sz="1700" dirty="0"/>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609600">
                <a:tc>
                  <a:txBody>
                    <a:bodyPr/>
                    <a:lstStyle/>
                    <a:p>
                      <a:r>
                        <a:rPr lang="en-US" sz="2000" b="1" dirty="0"/>
                        <a:t>3</a:t>
                      </a:r>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US" sz="1700" dirty="0"/>
                        <a:t>Transfer to ICU</a:t>
                      </a:r>
                    </a:p>
                    <a:p>
                      <a:pPr marL="171450" indent="-171450">
                        <a:buFont typeface="Arial" panose="020B0604020202020204" pitchFamily="34" charset="0"/>
                        <a:buChar char="•"/>
                      </a:pPr>
                      <a:r>
                        <a:rPr lang="en-US" sz="1700" dirty="0"/>
                        <a:t>Corticosteroids, continue until grade 1 then taper</a:t>
                      </a:r>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97280">
                <a:tc>
                  <a:txBody>
                    <a:bodyPr/>
                    <a:lstStyle/>
                    <a:p>
                      <a:r>
                        <a:rPr lang="en-US" sz="2000" b="1" dirty="0"/>
                        <a:t>4</a:t>
                      </a:r>
                    </a:p>
                  </a:txBody>
                  <a:tcPr>
                    <a:lnL w="6350" cap="flat" cmpd="sng" algn="ctr">
                      <a:solidFill>
                        <a:srgbClr val="A5002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700" dirty="0"/>
                        <a:t>Consider mechanical ventilation</a:t>
                      </a:r>
                    </a:p>
                    <a:p>
                      <a:pPr marL="171450" indent="-171450">
                        <a:buFont typeface="Arial" panose="020B0604020202020204" pitchFamily="34" charset="0"/>
                        <a:buChar char="•"/>
                      </a:pPr>
                      <a:r>
                        <a:rPr lang="en-US" sz="1700" dirty="0"/>
                        <a:t>Seizure</a:t>
                      </a:r>
                      <a:r>
                        <a:rPr lang="en-US" sz="1700" baseline="0" dirty="0"/>
                        <a:t> management</a:t>
                      </a:r>
                    </a:p>
                    <a:p>
                      <a:pPr marL="171450" indent="-171450">
                        <a:buFont typeface="Arial" panose="020B0604020202020204" pitchFamily="34" charset="0"/>
                        <a:buChar char="•"/>
                      </a:pPr>
                      <a:r>
                        <a:rPr lang="en-US" sz="1700" baseline="0" dirty="0"/>
                        <a:t>High dose corticosteroids</a:t>
                      </a:r>
                    </a:p>
                    <a:p>
                      <a:pPr marL="171450" indent="-171450">
                        <a:buFont typeface="Arial" panose="020B0604020202020204" pitchFamily="34" charset="0"/>
                        <a:buChar char="•"/>
                      </a:pPr>
                      <a:r>
                        <a:rPr lang="en-US" sz="1700" baseline="0" dirty="0"/>
                        <a:t>Management of increased ICP and papilledema </a:t>
                      </a:r>
                      <a:endParaRPr lang="en-US" sz="1700" dirty="0"/>
                    </a:p>
                  </a:txBody>
                  <a:tcPr>
                    <a:lnR w="6350" cap="flat" cmpd="sng" algn="ctr">
                      <a:solidFill>
                        <a:srgbClr val="A5002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A5002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9089608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8B0A-B19C-463A-C98D-36C03D4FEBD7}"/>
              </a:ext>
            </a:extLst>
          </p:cNvPr>
          <p:cNvSpPr>
            <a:spLocks noGrp="1"/>
          </p:cNvSpPr>
          <p:nvPr>
            <p:ph type="title"/>
          </p:nvPr>
        </p:nvSpPr>
        <p:spPr/>
        <p:txBody>
          <a:bodyPr/>
          <a:lstStyle/>
          <a:p>
            <a:r>
              <a:rPr lang="en-US" dirty="0"/>
              <a:t>Additional Considerations for CRS/Neurotoxicity Management</a:t>
            </a:r>
          </a:p>
        </p:txBody>
      </p:sp>
      <p:sp>
        <p:nvSpPr>
          <p:cNvPr id="4" name="Text Placeholder 3">
            <a:extLst>
              <a:ext uri="{FF2B5EF4-FFF2-40B4-BE49-F238E27FC236}">
                <a16:creationId xmlns:a16="http://schemas.microsoft.com/office/drawing/2014/main" id="{C69E99DB-6D21-1A26-84D5-6EC7523278AF}"/>
              </a:ext>
            </a:extLst>
          </p:cNvPr>
          <p:cNvSpPr>
            <a:spLocks noGrp="1"/>
          </p:cNvSpPr>
          <p:nvPr>
            <p:ph type="body" sz="quarter" idx="10"/>
          </p:nvPr>
        </p:nvSpPr>
        <p:spPr/>
        <p:txBody>
          <a:bodyPr/>
          <a:lstStyle/>
          <a:p>
            <a:r>
              <a:rPr lang="en-US" dirty="0"/>
              <a:t>[1]. </a:t>
            </a:r>
            <a:r>
              <a:rPr lang="en-US" dirty="0" err="1"/>
              <a:t>Neelapu</a:t>
            </a:r>
            <a:r>
              <a:rPr lang="en-US" dirty="0"/>
              <a:t> SS, et al. </a:t>
            </a:r>
            <a:r>
              <a:rPr lang="en-US" i="1" dirty="0"/>
              <a:t>Nat Rev Clin Oncol. </a:t>
            </a:r>
            <a:r>
              <a:rPr lang="en-US" dirty="0"/>
              <a:t>2018;15(1):47-62. [2]. National Comprehensive Cancer Network. Management of Immunotherapy-Related Toxicities. Version 2.2023. Accessed Sept 4, 2023. https://www.nccn.org/professionals/physician_gls/pdf/immunotherapy.pdf</a:t>
            </a:r>
          </a:p>
          <a:p>
            <a:endParaRPr lang="en-US" dirty="0"/>
          </a:p>
        </p:txBody>
      </p:sp>
      <p:sp>
        <p:nvSpPr>
          <p:cNvPr id="5" name="Text Placeholder 4">
            <a:extLst>
              <a:ext uri="{FF2B5EF4-FFF2-40B4-BE49-F238E27FC236}">
                <a16:creationId xmlns:a16="http://schemas.microsoft.com/office/drawing/2014/main" id="{AE924B66-BEE4-9345-D2B6-3AB7EE1544D4}"/>
              </a:ext>
            </a:extLst>
          </p:cNvPr>
          <p:cNvSpPr>
            <a:spLocks noGrp="1"/>
          </p:cNvSpPr>
          <p:nvPr>
            <p:ph type="body" sz="quarter" idx="11"/>
          </p:nvPr>
        </p:nvSpPr>
        <p:spPr/>
        <p:txBody>
          <a:bodyPr/>
          <a:lstStyle/>
          <a:p>
            <a:r>
              <a:rPr lang="en-US" dirty="0"/>
              <a:t>AED, antiepileptic drug; CNS, central nervous system; CRS, cytokine release syndrome; EEG, electroencephalogram.</a:t>
            </a:r>
          </a:p>
        </p:txBody>
      </p:sp>
      <p:sp>
        <p:nvSpPr>
          <p:cNvPr id="3" name="Rectangle: Diagonal Corners Rounded 2">
            <a:extLst>
              <a:ext uri="{FF2B5EF4-FFF2-40B4-BE49-F238E27FC236}">
                <a16:creationId xmlns:a16="http://schemas.microsoft.com/office/drawing/2014/main" id="{8A4825C5-45B4-01F8-70AB-2CCD59F2180B}"/>
              </a:ext>
            </a:extLst>
          </p:cNvPr>
          <p:cNvSpPr/>
          <p:nvPr/>
        </p:nvSpPr>
        <p:spPr>
          <a:xfrm>
            <a:off x="265970" y="1430029"/>
            <a:ext cx="5486400"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76200" rIns="91440" bIns="76200" numCol="1" spcCol="1270" anchor="ctr" anchorCtr="0">
            <a:noAutofit/>
          </a:bodyPr>
          <a:lstStyle/>
          <a:p>
            <a:pPr marL="0" lvl="0" indent="0" defTabSz="889000">
              <a:lnSpc>
                <a:spcPct val="90000"/>
              </a:lnSpc>
              <a:spcBef>
                <a:spcPct val="0"/>
              </a:spcBef>
              <a:spcAft>
                <a:spcPct val="35000"/>
              </a:spcAft>
              <a:buNone/>
            </a:pPr>
            <a:r>
              <a:rPr lang="en-US" sz="2400" b="1" kern="1200" dirty="0"/>
              <a:t>Always rule out/treat</a:t>
            </a:r>
            <a:br>
              <a:rPr lang="en-US" sz="2400" b="1" kern="1200" dirty="0"/>
            </a:br>
            <a:r>
              <a:rPr lang="en-US" sz="2400" b="1" kern="1200" dirty="0"/>
              <a:t>alternative causes</a:t>
            </a:r>
          </a:p>
        </p:txBody>
      </p:sp>
      <p:sp>
        <p:nvSpPr>
          <p:cNvPr id="8" name="Rectangle: Diagonal Corners Rounded 7">
            <a:extLst>
              <a:ext uri="{FF2B5EF4-FFF2-40B4-BE49-F238E27FC236}">
                <a16:creationId xmlns:a16="http://schemas.microsoft.com/office/drawing/2014/main" id="{D5B1B005-C4C6-6BAD-7CD9-DCAF7B4AC289}"/>
              </a:ext>
            </a:extLst>
          </p:cNvPr>
          <p:cNvSpPr/>
          <p:nvPr/>
        </p:nvSpPr>
        <p:spPr>
          <a:xfrm>
            <a:off x="265970" y="2902800"/>
            <a:ext cx="5486400"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76200" rIns="91440" bIns="76200" numCol="1" spcCol="1270" anchor="ctr" anchorCtr="0">
            <a:noAutofit/>
          </a:bodyPr>
          <a:lstStyle/>
          <a:p>
            <a:pPr lvl="0">
              <a:lnSpc>
                <a:spcPct val="90000"/>
              </a:lnSpc>
            </a:pPr>
            <a:r>
              <a:rPr lang="en-US" sz="2400" b="1" dirty="0"/>
              <a:t>If tocilizumab refractory,</a:t>
            </a:r>
            <a:br>
              <a:rPr lang="en-US" sz="2400" b="1" dirty="0"/>
            </a:br>
            <a:r>
              <a:rPr lang="en-US" sz="2400" b="1" dirty="0"/>
              <a:t>consider corticosteroids</a:t>
            </a:r>
          </a:p>
        </p:txBody>
      </p:sp>
      <p:sp>
        <p:nvSpPr>
          <p:cNvPr id="11" name="Rectangle: Diagonal Corners Rounded 10">
            <a:extLst>
              <a:ext uri="{FF2B5EF4-FFF2-40B4-BE49-F238E27FC236}">
                <a16:creationId xmlns:a16="http://schemas.microsoft.com/office/drawing/2014/main" id="{B34B44B6-3E94-69D8-6A25-6E23F2D952D2}"/>
              </a:ext>
            </a:extLst>
          </p:cNvPr>
          <p:cNvSpPr/>
          <p:nvPr/>
        </p:nvSpPr>
        <p:spPr>
          <a:xfrm>
            <a:off x="265970" y="4375570"/>
            <a:ext cx="5486400"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76200" rIns="91440" bIns="76200" numCol="1" spcCol="1270" anchor="ctr" anchorCtr="0">
            <a:noAutofit/>
          </a:bodyPr>
          <a:lstStyle/>
          <a:p>
            <a:pPr lvl="0">
              <a:lnSpc>
                <a:spcPct val="90000"/>
              </a:lnSpc>
            </a:pPr>
            <a:r>
              <a:rPr lang="en-US" sz="2400" b="1" dirty="0"/>
              <a:t>Patients with neurotoxicity should receive AEDs and appropriate CNS imaging, EEG monitoring</a:t>
            </a:r>
          </a:p>
        </p:txBody>
      </p:sp>
      <p:sp>
        <p:nvSpPr>
          <p:cNvPr id="12" name="Rectangle: Diagonal Corners Rounded 11">
            <a:extLst>
              <a:ext uri="{FF2B5EF4-FFF2-40B4-BE49-F238E27FC236}">
                <a16:creationId xmlns:a16="http://schemas.microsoft.com/office/drawing/2014/main" id="{F9779064-99A6-9D61-78E9-23DBB5BDE72F}"/>
              </a:ext>
            </a:extLst>
          </p:cNvPr>
          <p:cNvSpPr/>
          <p:nvPr/>
        </p:nvSpPr>
        <p:spPr>
          <a:xfrm>
            <a:off x="6270494" y="3593885"/>
            <a:ext cx="5486400"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76200" rIns="91440" bIns="76200" numCol="1" spcCol="1270" anchor="ctr" anchorCtr="0">
            <a:noAutofit/>
          </a:bodyPr>
          <a:lstStyle/>
          <a:p>
            <a:pPr lvl="0">
              <a:lnSpc>
                <a:spcPct val="90000"/>
              </a:lnSpc>
            </a:pPr>
            <a:r>
              <a:rPr lang="en-US" sz="2400" b="1" dirty="0"/>
              <a:t>Steroid dosing for neurotoxicity may vary between products</a:t>
            </a:r>
          </a:p>
        </p:txBody>
      </p:sp>
      <p:sp>
        <p:nvSpPr>
          <p:cNvPr id="13" name="Rectangle: Diagonal Corners Rounded 12">
            <a:extLst>
              <a:ext uri="{FF2B5EF4-FFF2-40B4-BE49-F238E27FC236}">
                <a16:creationId xmlns:a16="http://schemas.microsoft.com/office/drawing/2014/main" id="{538C4DA8-0F36-F02C-6D00-CB9822FB5FFA}"/>
              </a:ext>
            </a:extLst>
          </p:cNvPr>
          <p:cNvSpPr/>
          <p:nvPr/>
        </p:nvSpPr>
        <p:spPr>
          <a:xfrm>
            <a:off x="6304684" y="2121115"/>
            <a:ext cx="5486400" cy="1143000"/>
          </a:xfrm>
          <a:prstGeom prst="round2DiagRect">
            <a:avLst/>
          </a:prstGeom>
          <a:solidFill>
            <a:schemeClr val="tx2">
              <a:lumMod val="60000"/>
              <a:lumOff val="4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76200" rIns="91440" bIns="76200" numCol="1" spcCol="1270" anchor="ctr" anchorCtr="0">
            <a:noAutofit/>
          </a:bodyPr>
          <a:lstStyle/>
          <a:p>
            <a:pPr lvl="0">
              <a:lnSpc>
                <a:spcPct val="90000"/>
              </a:lnSpc>
            </a:pPr>
            <a:r>
              <a:rPr lang="en-US" sz="2400" b="1" dirty="0"/>
              <a:t>Patients on steroids should receive appropriate fungal prophylaxis</a:t>
            </a:r>
          </a:p>
        </p:txBody>
      </p:sp>
    </p:spTree>
    <p:extLst>
      <p:ext uri="{BB962C8B-B14F-4D97-AF65-F5344CB8AC3E}">
        <p14:creationId xmlns:p14="http://schemas.microsoft.com/office/powerpoint/2010/main" val="134725502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7007-8ED3-4F29-3B19-F6444001CFBB}"/>
              </a:ext>
            </a:extLst>
          </p:cNvPr>
          <p:cNvSpPr>
            <a:spLocks noGrp="1"/>
          </p:cNvSpPr>
          <p:nvPr>
            <p:ph type="title"/>
          </p:nvPr>
        </p:nvSpPr>
        <p:spPr/>
        <p:txBody>
          <a:bodyPr/>
          <a:lstStyle/>
          <a:p>
            <a:r>
              <a:rPr lang="en-US" dirty="0">
                <a:latin typeface="+mn-lt"/>
              </a:rPr>
              <a:t>Acute CAR T-Cell/Bispecific Supportive Care</a:t>
            </a:r>
            <a:r>
              <a:rPr lang="en-US" sz="2400" b="0" baseline="65000" dirty="0">
                <a:solidFill>
                  <a:schemeClr val="bg1">
                    <a:lumMod val="50000"/>
                  </a:schemeClr>
                </a:solidFill>
              </a:rPr>
              <a:t>[1]-[2]</a:t>
            </a:r>
          </a:p>
        </p:txBody>
      </p:sp>
      <p:sp>
        <p:nvSpPr>
          <p:cNvPr id="3" name="Text Placeholder 2">
            <a:extLst>
              <a:ext uri="{FF2B5EF4-FFF2-40B4-BE49-F238E27FC236}">
                <a16:creationId xmlns:a16="http://schemas.microsoft.com/office/drawing/2014/main" id="{8E09F6CF-8CB3-42D6-0489-B7D7D8135562}"/>
              </a:ext>
            </a:extLst>
          </p:cNvPr>
          <p:cNvSpPr>
            <a:spLocks noGrp="1"/>
          </p:cNvSpPr>
          <p:nvPr>
            <p:ph type="body" sz="quarter" idx="10"/>
          </p:nvPr>
        </p:nvSpPr>
        <p:spPr/>
        <p:txBody>
          <a:bodyPr>
            <a:noAutofit/>
          </a:bodyPr>
          <a:lstStyle/>
          <a:p>
            <a:r>
              <a:rPr lang="en-US" sz="900" dirty="0"/>
              <a:t>[1]. National Comprehensive Cancer Network. Prevention and Treatment of Cancer-Related Infections. Version 1.2023. Accessed Sept 4, 2023. https://www.nccn.org/professionals/physician_gls/pdf/infections.pdf [2]. National Comprehensive Cancer Network. Management of Immunotherapy-Related Toxicities. Version 2.2023. Accessed Sept 4, 2023. https://www.nccn.org/professionals/physician_gls/pdf/immunotherapy.pdf</a:t>
            </a:r>
          </a:p>
          <a:p>
            <a:endParaRPr lang="en-US" sz="900" dirty="0"/>
          </a:p>
        </p:txBody>
      </p:sp>
      <p:sp>
        <p:nvSpPr>
          <p:cNvPr id="4" name="Text Placeholder 3">
            <a:extLst>
              <a:ext uri="{FF2B5EF4-FFF2-40B4-BE49-F238E27FC236}">
                <a16:creationId xmlns:a16="http://schemas.microsoft.com/office/drawing/2014/main" id="{AC9AB65D-BCB5-BF3E-0FB9-AD9237A7DE2D}"/>
              </a:ext>
            </a:extLst>
          </p:cNvPr>
          <p:cNvSpPr>
            <a:spLocks noGrp="1"/>
          </p:cNvSpPr>
          <p:nvPr>
            <p:ph type="body" sz="quarter" idx="11"/>
          </p:nvPr>
        </p:nvSpPr>
        <p:spPr/>
        <p:txBody>
          <a:bodyPr/>
          <a:lstStyle/>
          <a:p>
            <a:r>
              <a:rPr lang="en-US" dirty="0"/>
              <a:t>ANC, absolute neutrophil count; CAR, chimeric antigen receptor; PJP, Pneumocystis </a:t>
            </a:r>
            <a:r>
              <a:rPr lang="en-US" dirty="0" err="1"/>
              <a:t>jirovecii</a:t>
            </a:r>
            <a:r>
              <a:rPr lang="en-US" dirty="0"/>
              <a:t> pneumonia.</a:t>
            </a:r>
          </a:p>
        </p:txBody>
      </p:sp>
      <p:graphicFrame>
        <p:nvGraphicFramePr>
          <p:cNvPr id="8" name="Table 8">
            <a:extLst>
              <a:ext uri="{FF2B5EF4-FFF2-40B4-BE49-F238E27FC236}">
                <a16:creationId xmlns:a16="http://schemas.microsoft.com/office/drawing/2014/main" id="{5F6297A1-0CB1-DE89-CF41-FAB80CC4E99E}"/>
              </a:ext>
            </a:extLst>
          </p:cNvPr>
          <p:cNvGraphicFramePr>
            <a:graphicFrameLocks/>
          </p:cNvGraphicFramePr>
          <p:nvPr>
            <p:extLst>
              <p:ext uri="{D42A27DB-BD31-4B8C-83A1-F6EECF244321}">
                <p14:modId xmlns:p14="http://schemas.microsoft.com/office/powerpoint/2010/main" val="1303953621"/>
              </p:ext>
            </p:extLst>
          </p:nvPr>
        </p:nvGraphicFramePr>
        <p:xfrm>
          <a:off x="266008" y="1314700"/>
          <a:ext cx="11686032" cy="3785616"/>
        </p:xfrm>
        <a:graphic>
          <a:graphicData uri="http://schemas.openxmlformats.org/drawingml/2006/table">
            <a:tbl>
              <a:tblPr firstRow="1" bandRow="1">
                <a:tableStyleId>{9D7B26C5-4107-4FEC-AEDC-1716B250A1EF}</a:tableStyleId>
              </a:tblPr>
              <a:tblGrid>
                <a:gridCol w="3103130">
                  <a:extLst>
                    <a:ext uri="{9D8B030D-6E8A-4147-A177-3AD203B41FA5}">
                      <a16:colId xmlns:a16="http://schemas.microsoft.com/office/drawing/2014/main" val="517583047"/>
                    </a:ext>
                  </a:extLst>
                </a:gridCol>
                <a:gridCol w="8582902">
                  <a:extLst>
                    <a:ext uri="{9D8B030D-6E8A-4147-A177-3AD203B41FA5}">
                      <a16:colId xmlns:a16="http://schemas.microsoft.com/office/drawing/2014/main" val="3452982123"/>
                    </a:ext>
                  </a:extLst>
                </a:gridCol>
              </a:tblGrid>
              <a:tr h="395385">
                <a:tc>
                  <a:txBody>
                    <a:bodyPr/>
                    <a:lstStyle/>
                    <a:p>
                      <a:pPr algn="l">
                        <a:lnSpc>
                          <a:spcPct val="90000"/>
                        </a:lnSpc>
                      </a:pPr>
                      <a:r>
                        <a:rPr lang="en-US" sz="2400" dirty="0"/>
                        <a:t>Seizure prophylaxis</a:t>
                      </a:r>
                    </a:p>
                  </a:txBody>
                  <a:tcPr marL="137160" marR="137160" marT="137160" marB="137160"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400" b="0" dirty="0"/>
                        <a:t>Levetiracetam to start during lymphodepleting chemotherapy and continue through day 30</a:t>
                      </a:r>
                    </a:p>
                  </a:txBody>
                  <a:tcPr marL="137160" marR="137160" marT="137160" marB="13716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EFDF8"/>
                    </a:solidFill>
                  </a:tcPr>
                </a:tc>
                <a:extLst>
                  <a:ext uri="{0D108BD9-81ED-4DB2-BD59-A6C34878D82A}">
                    <a16:rowId xmlns:a16="http://schemas.microsoft.com/office/drawing/2014/main" val="2959598607"/>
                  </a:ext>
                </a:extLst>
              </a:tr>
              <a:tr h="395385">
                <a:tc>
                  <a:txBody>
                    <a:bodyPr/>
                    <a:lstStyle/>
                    <a:p>
                      <a:pPr algn="l">
                        <a:lnSpc>
                          <a:spcPct val="90000"/>
                        </a:lnSpc>
                      </a:pPr>
                      <a:r>
                        <a:rPr lang="en-US" sz="2400" b="1" dirty="0"/>
                        <a:t>Infections </a:t>
                      </a:r>
                    </a:p>
                    <a:p>
                      <a:pPr algn="l">
                        <a:lnSpc>
                          <a:spcPct val="90000"/>
                        </a:lnSpc>
                      </a:pPr>
                      <a:endParaRPr lang="en-US" sz="2400" b="1" dirty="0"/>
                    </a:p>
                  </a:txBody>
                  <a:tcPr marL="137160" marR="137160" marT="137160" marB="137160"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400" dirty="0"/>
                        <a:t>PJP and Antiviral prophylaxis</a:t>
                      </a:r>
                    </a:p>
                    <a:p>
                      <a:pPr marL="342900" indent="-342900" algn="l">
                        <a:lnSpc>
                          <a:spcPct val="90000"/>
                        </a:lnSpc>
                        <a:buFont typeface="Arial" panose="020B0604020202020204" pitchFamily="34" charset="0"/>
                        <a:buChar char="•"/>
                      </a:pPr>
                      <a:r>
                        <a:rPr lang="en-US" sz="2400" dirty="0"/>
                        <a:t>Consider opportunistic infections in fever evaluation</a:t>
                      </a:r>
                    </a:p>
                    <a:p>
                      <a:pPr marL="342900" indent="-342900" algn="l">
                        <a:lnSpc>
                          <a:spcPct val="90000"/>
                        </a:lnSpc>
                        <a:buFont typeface="Arial" panose="020B0604020202020204" pitchFamily="34" charset="0"/>
                        <a:buChar char="•"/>
                      </a:pPr>
                      <a:r>
                        <a:rPr lang="en-US" sz="2400" dirty="0"/>
                        <a:t>Growth factor support as needed</a:t>
                      </a:r>
                    </a:p>
                    <a:p>
                      <a:pPr marL="342900" indent="-342900" algn="l">
                        <a:lnSpc>
                          <a:spcPct val="90000"/>
                        </a:lnSpc>
                        <a:buFont typeface="Arial" panose="020B0604020202020204" pitchFamily="34" charset="0"/>
                        <a:buChar char="•"/>
                      </a:pPr>
                      <a:r>
                        <a:rPr lang="en-US" sz="2400" dirty="0"/>
                        <a:t>Consider Infectious Disease specialist consult </a:t>
                      </a:r>
                    </a:p>
                  </a:txBody>
                  <a:tcPr marL="137160" marR="137160" marT="137160" marB="137160">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EFDF8"/>
                    </a:solidFill>
                  </a:tcPr>
                </a:tc>
                <a:extLst>
                  <a:ext uri="{0D108BD9-81ED-4DB2-BD59-A6C34878D82A}">
                    <a16:rowId xmlns:a16="http://schemas.microsoft.com/office/drawing/2014/main" val="2777169181"/>
                  </a:ext>
                </a:extLst>
              </a:tr>
              <a:tr h="395385">
                <a:tc>
                  <a:txBody>
                    <a:bodyPr/>
                    <a:lstStyle/>
                    <a:p>
                      <a:pPr algn="l">
                        <a:lnSpc>
                          <a:spcPct val="90000"/>
                        </a:lnSpc>
                      </a:pPr>
                      <a:r>
                        <a:rPr lang="en-US" sz="2400" b="1" dirty="0"/>
                        <a:t>Tumor lysis syndrome</a:t>
                      </a:r>
                    </a:p>
                  </a:txBody>
                  <a:tcPr marL="137160" marR="137160" marT="137160" marB="137160"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400" dirty="0"/>
                        <a:t>Consider prophylaxis with allopurinol prior to lymphodepleting chemotherapy in patients with high tumor burden</a:t>
                      </a:r>
                    </a:p>
                  </a:txBody>
                  <a:tcPr marL="137160" marR="137160" marT="137160" marB="137160">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EFDF8"/>
                    </a:solidFill>
                  </a:tcPr>
                </a:tc>
                <a:extLst>
                  <a:ext uri="{0D108BD9-81ED-4DB2-BD59-A6C34878D82A}">
                    <a16:rowId xmlns:a16="http://schemas.microsoft.com/office/drawing/2014/main" val="1362643616"/>
                  </a:ext>
                </a:extLst>
              </a:tr>
            </a:tbl>
          </a:graphicData>
        </a:graphic>
      </p:graphicFrame>
      <p:sp>
        <p:nvSpPr>
          <p:cNvPr id="9" name="Diagonal Stripe 8">
            <a:extLst>
              <a:ext uri="{FF2B5EF4-FFF2-40B4-BE49-F238E27FC236}">
                <a16:creationId xmlns:a16="http://schemas.microsoft.com/office/drawing/2014/main" id="{2FA84514-B115-0C48-B714-3658DD70BA11}"/>
              </a:ext>
            </a:extLst>
          </p:cNvPr>
          <p:cNvSpPr/>
          <p:nvPr/>
        </p:nvSpPr>
        <p:spPr>
          <a:xfrm>
            <a:off x="275947" y="1327821"/>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iagonal Stripe 9">
            <a:extLst>
              <a:ext uri="{FF2B5EF4-FFF2-40B4-BE49-F238E27FC236}">
                <a16:creationId xmlns:a16="http://schemas.microsoft.com/office/drawing/2014/main" id="{F65E441E-C1CB-4644-5D82-4910DAF61B9D}"/>
              </a:ext>
            </a:extLst>
          </p:cNvPr>
          <p:cNvSpPr/>
          <p:nvPr/>
        </p:nvSpPr>
        <p:spPr>
          <a:xfrm>
            <a:off x="275947" y="2244239"/>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a:extLst>
              <a:ext uri="{FF2B5EF4-FFF2-40B4-BE49-F238E27FC236}">
                <a16:creationId xmlns:a16="http://schemas.microsoft.com/office/drawing/2014/main" id="{57335100-5E1D-2783-DB4A-6D6C61A081BB}"/>
              </a:ext>
            </a:extLst>
          </p:cNvPr>
          <p:cNvSpPr/>
          <p:nvPr/>
        </p:nvSpPr>
        <p:spPr>
          <a:xfrm>
            <a:off x="275947" y="3835598"/>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597040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AED0F-82E9-29E5-C1C7-FAD3C1C42AC2}"/>
              </a:ext>
            </a:extLst>
          </p:cNvPr>
          <p:cNvSpPr>
            <a:spLocks noGrp="1"/>
          </p:cNvSpPr>
          <p:nvPr>
            <p:ph type="title"/>
          </p:nvPr>
        </p:nvSpPr>
        <p:spPr/>
        <p:txBody>
          <a:bodyPr/>
          <a:lstStyle/>
          <a:p>
            <a:r>
              <a:rPr lang="en-US" dirty="0">
                <a:latin typeface="+mn-lt"/>
              </a:rPr>
              <a:t>Chronic CAR T-Cell/Bispecific Supportive Care</a:t>
            </a:r>
            <a:r>
              <a:rPr lang="en-US" sz="2400" b="0" baseline="65000" dirty="0">
                <a:solidFill>
                  <a:schemeClr val="bg1">
                    <a:lumMod val="50000"/>
                  </a:schemeClr>
                </a:solidFill>
              </a:rPr>
              <a:t>[1]-[2]</a:t>
            </a:r>
            <a:endParaRPr lang="en-US" dirty="0"/>
          </a:p>
        </p:txBody>
      </p:sp>
      <p:sp>
        <p:nvSpPr>
          <p:cNvPr id="6" name="Text Placeholder 5">
            <a:extLst>
              <a:ext uri="{FF2B5EF4-FFF2-40B4-BE49-F238E27FC236}">
                <a16:creationId xmlns:a16="http://schemas.microsoft.com/office/drawing/2014/main" id="{F708DB00-E898-BE45-4414-268105CF54AE}"/>
              </a:ext>
            </a:extLst>
          </p:cNvPr>
          <p:cNvSpPr>
            <a:spLocks noGrp="1"/>
          </p:cNvSpPr>
          <p:nvPr>
            <p:ph type="body" sz="quarter" idx="10"/>
          </p:nvPr>
        </p:nvSpPr>
        <p:spPr/>
        <p:txBody>
          <a:bodyPr>
            <a:noAutofit/>
          </a:bodyPr>
          <a:lstStyle/>
          <a:p>
            <a:r>
              <a:rPr lang="en-US" sz="900" dirty="0"/>
              <a:t>[1]. National Comprehensive Cancer Network. Prevention and Treatment of Cancer-Related Infections. Version 1.2023. Accessed Sept 4, 2023. https://www.nccn.org/professionals/physician_gls/pdf/infections.pdf</a:t>
            </a:r>
            <a:br>
              <a:rPr lang="en-US" sz="900" dirty="0"/>
            </a:br>
            <a:r>
              <a:rPr lang="en-US" sz="900" dirty="0"/>
              <a:t>[2]. National Comprehensive Cancer Network. Management of Immunotherapy-Related Toxicities. Version 2.2023. Accessed Sept 4, 2023. https://www.nccn.org/professionals/physician_gls/pdf/immunotherapy.pdf</a:t>
            </a:r>
          </a:p>
        </p:txBody>
      </p:sp>
      <p:sp>
        <p:nvSpPr>
          <p:cNvPr id="7" name="Text Placeholder 6">
            <a:extLst>
              <a:ext uri="{FF2B5EF4-FFF2-40B4-BE49-F238E27FC236}">
                <a16:creationId xmlns:a16="http://schemas.microsoft.com/office/drawing/2014/main" id="{D0348CA5-581F-C06C-B8ED-DAC2080DB785}"/>
              </a:ext>
            </a:extLst>
          </p:cNvPr>
          <p:cNvSpPr>
            <a:spLocks noGrp="1"/>
          </p:cNvSpPr>
          <p:nvPr>
            <p:ph type="body" sz="quarter" idx="11"/>
          </p:nvPr>
        </p:nvSpPr>
        <p:spPr/>
        <p:txBody>
          <a:bodyPr/>
          <a:lstStyle/>
          <a:p>
            <a:r>
              <a:rPr lang="en-US" dirty="0"/>
              <a:t>CAR, chimeric antigen receptor; COVID-19, coronavirus disease of 2019; GCSF, granulocyte colony-stimulating factor; IVIg, intravenous immunoglobulin; PJP, </a:t>
            </a:r>
            <a:r>
              <a:rPr lang="en-US" i="1" dirty="0"/>
              <a:t>Pneumocystis </a:t>
            </a:r>
            <a:r>
              <a:rPr lang="en-US" i="1" dirty="0" err="1"/>
              <a:t>jirovecii</a:t>
            </a:r>
            <a:r>
              <a:rPr lang="en-US" i="1" dirty="0"/>
              <a:t> </a:t>
            </a:r>
            <a:r>
              <a:rPr lang="en-US" dirty="0"/>
              <a:t>pneumonia; PRBC, packed red blood cells; RSV, Respiratory syncytial virus.</a:t>
            </a:r>
          </a:p>
        </p:txBody>
      </p:sp>
      <p:graphicFrame>
        <p:nvGraphicFramePr>
          <p:cNvPr id="8" name="Table 8">
            <a:extLst>
              <a:ext uri="{FF2B5EF4-FFF2-40B4-BE49-F238E27FC236}">
                <a16:creationId xmlns:a16="http://schemas.microsoft.com/office/drawing/2014/main" id="{F4CB4DDB-95DB-7A65-C8A7-2DDDFD83E416}"/>
              </a:ext>
            </a:extLst>
          </p:cNvPr>
          <p:cNvGraphicFramePr>
            <a:graphicFrameLocks/>
          </p:cNvGraphicFramePr>
          <p:nvPr>
            <p:extLst>
              <p:ext uri="{D42A27DB-BD31-4B8C-83A1-F6EECF244321}">
                <p14:modId xmlns:p14="http://schemas.microsoft.com/office/powerpoint/2010/main" val="2063041590"/>
              </p:ext>
            </p:extLst>
          </p:nvPr>
        </p:nvGraphicFramePr>
        <p:xfrm>
          <a:off x="266008" y="1314700"/>
          <a:ext cx="11686032" cy="3127248"/>
        </p:xfrm>
        <a:graphic>
          <a:graphicData uri="http://schemas.openxmlformats.org/drawingml/2006/table">
            <a:tbl>
              <a:tblPr firstRow="1" bandRow="1">
                <a:tableStyleId>{9D7B26C5-4107-4FEC-AEDC-1716B250A1EF}</a:tableStyleId>
              </a:tblPr>
              <a:tblGrid>
                <a:gridCol w="3569145">
                  <a:extLst>
                    <a:ext uri="{9D8B030D-6E8A-4147-A177-3AD203B41FA5}">
                      <a16:colId xmlns:a16="http://schemas.microsoft.com/office/drawing/2014/main" val="517583047"/>
                    </a:ext>
                  </a:extLst>
                </a:gridCol>
                <a:gridCol w="8116887">
                  <a:extLst>
                    <a:ext uri="{9D8B030D-6E8A-4147-A177-3AD203B41FA5}">
                      <a16:colId xmlns:a16="http://schemas.microsoft.com/office/drawing/2014/main" val="3452982123"/>
                    </a:ext>
                  </a:extLst>
                </a:gridCol>
              </a:tblGrid>
              <a:tr h="395385">
                <a:tc>
                  <a:txBody>
                    <a:bodyPr/>
                    <a:lstStyle/>
                    <a:p>
                      <a:pPr algn="l">
                        <a:lnSpc>
                          <a:spcPct val="90000"/>
                        </a:lnSpc>
                      </a:pPr>
                      <a:r>
                        <a:rPr lang="en-US" sz="2400" dirty="0"/>
                        <a:t>Infections</a:t>
                      </a:r>
                    </a:p>
                  </a:txBody>
                  <a:tcPr marL="137160" marR="137160" marT="137160" marB="137160"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400" b="0" dirty="0"/>
                        <a:t>PJP and antiviral prophylaxis until CD4 count recovery</a:t>
                      </a:r>
                    </a:p>
                    <a:p>
                      <a:pPr marL="342900" indent="-342900" algn="l">
                        <a:lnSpc>
                          <a:spcPct val="90000"/>
                        </a:lnSpc>
                        <a:buFont typeface="Arial" panose="020B0604020202020204" pitchFamily="34" charset="0"/>
                        <a:buChar char="•"/>
                      </a:pPr>
                      <a:r>
                        <a:rPr lang="en-US" sz="2400" b="0" dirty="0"/>
                        <a:t>COVID-19, influenza, RSV and pneumococcal vaccinations</a:t>
                      </a:r>
                    </a:p>
                  </a:txBody>
                  <a:tcPr marL="137160" marR="137160" marT="137160" marB="13716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EFDF8"/>
                    </a:solidFill>
                  </a:tcPr>
                </a:tc>
                <a:extLst>
                  <a:ext uri="{0D108BD9-81ED-4DB2-BD59-A6C34878D82A}">
                    <a16:rowId xmlns:a16="http://schemas.microsoft.com/office/drawing/2014/main" val="2959598607"/>
                  </a:ext>
                </a:extLst>
              </a:tr>
              <a:tr h="395385">
                <a:tc>
                  <a:txBody>
                    <a:bodyPr/>
                    <a:lstStyle/>
                    <a:p>
                      <a:pPr algn="l">
                        <a:lnSpc>
                          <a:spcPct val="90000"/>
                        </a:lnSpc>
                      </a:pPr>
                      <a:r>
                        <a:rPr lang="en-US" sz="2400" b="1" dirty="0"/>
                        <a:t>Prolonged </a:t>
                      </a:r>
                      <a:r>
                        <a:rPr lang="en-US" sz="2400" b="1" dirty="0" err="1"/>
                        <a:t>cytopenias</a:t>
                      </a:r>
                      <a:endParaRPr lang="en-US" sz="2400" b="1" dirty="0"/>
                    </a:p>
                  </a:txBody>
                  <a:tcPr marL="137160" marR="137160" marT="137160" marB="137160"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400" dirty="0"/>
                        <a:t>Growth factor support if needed</a:t>
                      </a:r>
                    </a:p>
                    <a:p>
                      <a:pPr marL="342900" indent="-342900" algn="l">
                        <a:lnSpc>
                          <a:spcPct val="90000"/>
                        </a:lnSpc>
                        <a:buFont typeface="Arial" panose="020B0604020202020204" pitchFamily="34" charset="0"/>
                        <a:buChar char="•"/>
                      </a:pPr>
                      <a:r>
                        <a:rPr lang="en-US" sz="2400" dirty="0"/>
                        <a:t>Thorough infectious evaluation for fever</a:t>
                      </a:r>
                    </a:p>
                  </a:txBody>
                  <a:tcPr marL="137160" marR="137160" marT="137160" marB="137160">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EFDF8"/>
                    </a:solidFill>
                  </a:tcPr>
                </a:tc>
                <a:extLst>
                  <a:ext uri="{0D108BD9-81ED-4DB2-BD59-A6C34878D82A}">
                    <a16:rowId xmlns:a16="http://schemas.microsoft.com/office/drawing/2014/main" val="2777169181"/>
                  </a:ext>
                </a:extLst>
              </a:tr>
              <a:tr h="395385">
                <a:tc>
                  <a:txBody>
                    <a:bodyPr/>
                    <a:lstStyle/>
                    <a:p>
                      <a:pPr algn="l">
                        <a:lnSpc>
                          <a:spcPct val="90000"/>
                        </a:lnSpc>
                      </a:pPr>
                      <a:r>
                        <a:rPr lang="en-US" sz="2400" b="1" dirty="0"/>
                        <a:t>Hypogammaglobinemia</a:t>
                      </a:r>
                    </a:p>
                  </a:txBody>
                  <a:tcPr marL="137160" marR="137160" marT="137160" marB="137160"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400" dirty="0"/>
                        <a:t>IVIg for IgG &lt; 400 mg/dL if serious or recurrent infections </a:t>
                      </a:r>
                    </a:p>
                  </a:txBody>
                  <a:tcPr marL="137160" marR="137160" marT="137160" marB="137160">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EFDF8"/>
                    </a:solidFill>
                  </a:tcPr>
                </a:tc>
                <a:extLst>
                  <a:ext uri="{0D108BD9-81ED-4DB2-BD59-A6C34878D82A}">
                    <a16:rowId xmlns:a16="http://schemas.microsoft.com/office/drawing/2014/main" val="1362643616"/>
                  </a:ext>
                </a:extLst>
              </a:tr>
            </a:tbl>
          </a:graphicData>
        </a:graphic>
      </p:graphicFrame>
      <p:sp>
        <p:nvSpPr>
          <p:cNvPr id="9" name="Diagonal Stripe 8">
            <a:extLst>
              <a:ext uri="{FF2B5EF4-FFF2-40B4-BE49-F238E27FC236}">
                <a16:creationId xmlns:a16="http://schemas.microsoft.com/office/drawing/2014/main" id="{946D12BF-345A-D926-F4C4-5EA11B9347F9}"/>
              </a:ext>
            </a:extLst>
          </p:cNvPr>
          <p:cNvSpPr/>
          <p:nvPr/>
        </p:nvSpPr>
        <p:spPr>
          <a:xfrm>
            <a:off x="275947" y="1327821"/>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iagonal Stripe 9">
            <a:extLst>
              <a:ext uri="{FF2B5EF4-FFF2-40B4-BE49-F238E27FC236}">
                <a16:creationId xmlns:a16="http://schemas.microsoft.com/office/drawing/2014/main" id="{CDA211A6-2516-C565-F27F-ACD344650D79}"/>
              </a:ext>
            </a:extLst>
          </p:cNvPr>
          <p:cNvSpPr/>
          <p:nvPr/>
        </p:nvSpPr>
        <p:spPr>
          <a:xfrm>
            <a:off x="275947" y="2572712"/>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a:extLst>
              <a:ext uri="{FF2B5EF4-FFF2-40B4-BE49-F238E27FC236}">
                <a16:creationId xmlns:a16="http://schemas.microsoft.com/office/drawing/2014/main" id="{3DAE29A3-F3E6-25E6-ADA9-0C2478EE9FF1}"/>
              </a:ext>
            </a:extLst>
          </p:cNvPr>
          <p:cNvSpPr/>
          <p:nvPr/>
        </p:nvSpPr>
        <p:spPr>
          <a:xfrm>
            <a:off x="275947" y="3516003"/>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164171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FBDAB8-F054-6911-B9AC-ACD4EFB3D45D}"/>
              </a:ext>
            </a:extLst>
          </p:cNvPr>
          <p:cNvSpPr>
            <a:spLocks noGrp="1"/>
          </p:cNvSpPr>
          <p:nvPr>
            <p:ph type="title"/>
          </p:nvPr>
        </p:nvSpPr>
        <p:spPr/>
        <p:txBody>
          <a:bodyPr/>
          <a:lstStyle/>
          <a:p>
            <a:r>
              <a:rPr lang="en-US" dirty="0"/>
              <a:t>Other Select Novel Therapy Toxicities in FL</a:t>
            </a:r>
          </a:p>
        </p:txBody>
      </p:sp>
      <p:sp>
        <p:nvSpPr>
          <p:cNvPr id="10" name="Text Placeholder 9">
            <a:extLst>
              <a:ext uri="{FF2B5EF4-FFF2-40B4-BE49-F238E27FC236}">
                <a16:creationId xmlns:a16="http://schemas.microsoft.com/office/drawing/2014/main" id="{80956BE7-AE4F-56BF-D04E-2D3C768F2E96}"/>
              </a:ext>
            </a:extLst>
          </p:cNvPr>
          <p:cNvSpPr>
            <a:spLocks noGrp="1"/>
          </p:cNvSpPr>
          <p:nvPr>
            <p:ph type="body" sz="quarter" idx="10"/>
          </p:nvPr>
        </p:nvSpPr>
        <p:spPr/>
        <p:txBody>
          <a:bodyPr/>
          <a:lstStyle/>
          <a:p>
            <a:r>
              <a:rPr lang="en-US" dirty="0"/>
              <a:t>[1]. REVLIMID (prescribing information). Princeton, NJ: Bristol Myers Squibb; March 2023.</a:t>
            </a:r>
          </a:p>
          <a:p>
            <a:r>
              <a:rPr lang="en-US" dirty="0"/>
              <a:t>[2]. </a:t>
            </a:r>
            <a:r>
              <a:rPr lang="en-US" dirty="0" err="1"/>
              <a:t>Dreyling</a:t>
            </a:r>
            <a:r>
              <a:rPr lang="en-US" dirty="0"/>
              <a:t> M, et al. </a:t>
            </a:r>
            <a:r>
              <a:rPr lang="en-US" i="1" dirty="0"/>
              <a:t>Am J </a:t>
            </a:r>
            <a:r>
              <a:rPr lang="en-US" i="1" dirty="0" err="1"/>
              <a:t>Hematol</a:t>
            </a:r>
            <a:r>
              <a:rPr lang="en-US" i="1" dirty="0"/>
              <a:t>. </a:t>
            </a:r>
            <a:r>
              <a:rPr lang="en-US" dirty="0"/>
              <a:t>2020;95(4):362-371.</a:t>
            </a:r>
          </a:p>
        </p:txBody>
      </p:sp>
      <p:sp>
        <p:nvSpPr>
          <p:cNvPr id="11" name="Text Placeholder 10">
            <a:extLst>
              <a:ext uri="{FF2B5EF4-FFF2-40B4-BE49-F238E27FC236}">
                <a16:creationId xmlns:a16="http://schemas.microsoft.com/office/drawing/2014/main" id="{E27ED5C3-5FCC-4232-1266-0B86498496DC}"/>
              </a:ext>
            </a:extLst>
          </p:cNvPr>
          <p:cNvSpPr>
            <a:spLocks noGrp="1"/>
          </p:cNvSpPr>
          <p:nvPr>
            <p:ph type="body" sz="quarter" idx="11"/>
          </p:nvPr>
        </p:nvSpPr>
        <p:spPr/>
        <p:txBody>
          <a:bodyPr/>
          <a:lstStyle/>
          <a:p>
            <a:r>
              <a:rPr lang="en-US" dirty="0"/>
              <a:t>FL, follicular lymphoma; GI, gastrointestinal; PCP, primary care provider.</a:t>
            </a:r>
          </a:p>
        </p:txBody>
      </p:sp>
      <p:grpSp>
        <p:nvGrpSpPr>
          <p:cNvPr id="13" name="Group 12">
            <a:extLst>
              <a:ext uri="{FF2B5EF4-FFF2-40B4-BE49-F238E27FC236}">
                <a16:creationId xmlns:a16="http://schemas.microsoft.com/office/drawing/2014/main" id="{4B90107B-30A5-9F19-DBA0-C659295E7B62}"/>
              </a:ext>
            </a:extLst>
          </p:cNvPr>
          <p:cNvGrpSpPr/>
          <p:nvPr/>
        </p:nvGrpSpPr>
        <p:grpSpPr>
          <a:xfrm>
            <a:off x="838200" y="1266293"/>
            <a:ext cx="10495723" cy="4382058"/>
            <a:chOff x="685799" y="1216598"/>
            <a:chExt cx="10495723" cy="4382058"/>
          </a:xfrm>
        </p:grpSpPr>
        <p:sp>
          <p:nvSpPr>
            <p:cNvPr id="14" name="Freeform: Shape 13">
              <a:extLst>
                <a:ext uri="{FF2B5EF4-FFF2-40B4-BE49-F238E27FC236}">
                  <a16:creationId xmlns:a16="http://schemas.microsoft.com/office/drawing/2014/main" id="{ED2F5E41-E1CD-C4AB-A799-5EAC8E0752C5}"/>
                </a:ext>
              </a:extLst>
            </p:cNvPr>
            <p:cNvSpPr/>
            <p:nvPr/>
          </p:nvSpPr>
          <p:spPr>
            <a:xfrm>
              <a:off x="685799" y="2018615"/>
              <a:ext cx="2560983" cy="475200"/>
            </a:xfrm>
            <a:custGeom>
              <a:avLst/>
              <a:gdLst>
                <a:gd name="connsiteX0" fmla="*/ 0 w 2917354"/>
                <a:gd name="connsiteY0" fmla="*/ 0 h 475200"/>
                <a:gd name="connsiteX1" fmla="*/ 2917354 w 2917354"/>
                <a:gd name="connsiteY1" fmla="*/ 0 h 475200"/>
                <a:gd name="connsiteX2" fmla="*/ 2917354 w 2917354"/>
                <a:gd name="connsiteY2" fmla="*/ 475200 h 475200"/>
                <a:gd name="connsiteX3" fmla="*/ 0 w 2917354"/>
                <a:gd name="connsiteY3" fmla="*/ 475200 h 475200"/>
                <a:gd name="connsiteX4" fmla="*/ 0 w 2917354"/>
                <a:gd name="connsiteY4" fmla="*/ 0 h 47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354" h="475200">
                  <a:moveTo>
                    <a:pt x="0" y="0"/>
                  </a:moveTo>
                  <a:lnTo>
                    <a:pt x="2917354" y="0"/>
                  </a:lnTo>
                  <a:lnTo>
                    <a:pt x="2917354" y="475200"/>
                  </a:lnTo>
                  <a:lnTo>
                    <a:pt x="0" y="475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rgbClr val="333333"/>
                  </a:solidFill>
                </a:rPr>
                <a:t>Lenalidomide</a:t>
              </a:r>
              <a:r>
                <a:rPr lang="en-US" sz="2400" kern="1200" baseline="30000" dirty="0">
                  <a:solidFill>
                    <a:srgbClr val="333333"/>
                  </a:solidFill>
                </a:rPr>
                <a:t>[1]</a:t>
              </a:r>
            </a:p>
          </p:txBody>
        </p:sp>
        <p:sp>
          <p:nvSpPr>
            <p:cNvPr id="15" name="Left Brace 14">
              <a:extLst>
                <a:ext uri="{FF2B5EF4-FFF2-40B4-BE49-F238E27FC236}">
                  <a16:creationId xmlns:a16="http://schemas.microsoft.com/office/drawing/2014/main" id="{16B96296-5661-61AC-2979-95F4D6DC75FC}"/>
                </a:ext>
              </a:extLst>
            </p:cNvPr>
            <p:cNvSpPr/>
            <p:nvPr/>
          </p:nvSpPr>
          <p:spPr>
            <a:xfrm>
              <a:off x="3178646" y="1216598"/>
              <a:ext cx="583470" cy="2057400"/>
            </a:xfrm>
            <a:prstGeom prst="leftBrace">
              <a:avLst>
                <a:gd name="adj1" fmla="val 35000"/>
                <a:gd name="adj2" fmla="val 50000"/>
              </a:avLst>
            </a:prstGeom>
            <a:ln>
              <a:solidFill>
                <a:srgbClr val="565B5D"/>
              </a:solidFill>
            </a:ln>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sz="2200">
                <a:solidFill>
                  <a:srgbClr val="333333"/>
                </a:solidFill>
              </a:endParaRPr>
            </a:p>
          </p:txBody>
        </p:sp>
        <p:sp>
          <p:nvSpPr>
            <p:cNvPr id="16" name="Freeform: Shape 15">
              <a:extLst>
                <a:ext uri="{FF2B5EF4-FFF2-40B4-BE49-F238E27FC236}">
                  <a16:creationId xmlns:a16="http://schemas.microsoft.com/office/drawing/2014/main" id="{8247D875-1712-F79B-4BD6-36DFCC475E92}"/>
                </a:ext>
              </a:extLst>
            </p:cNvPr>
            <p:cNvSpPr/>
            <p:nvPr/>
          </p:nvSpPr>
          <p:spPr>
            <a:xfrm>
              <a:off x="3995505" y="1216598"/>
              <a:ext cx="7186017" cy="2057400"/>
            </a:xfrm>
            <a:custGeom>
              <a:avLst/>
              <a:gdLst>
                <a:gd name="connsiteX0" fmla="*/ 0 w 7935204"/>
                <a:gd name="connsiteY0" fmla="*/ 0 h 2019600"/>
                <a:gd name="connsiteX1" fmla="*/ 7935204 w 7935204"/>
                <a:gd name="connsiteY1" fmla="*/ 0 h 2019600"/>
                <a:gd name="connsiteX2" fmla="*/ 7935204 w 7935204"/>
                <a:gd name="connsiteY2" fmla="*/ 2019600 h 2019600"/>
                <a:gd name="connsiteX3" fmla="*/ 0 w 7935204"/>
                <a:gd name="connsiteY3" fmla="*/ 2019600 h 2019600"/>
                <a:gd name="connsiteX4" fmla="*/ 0 w 7935204"/>
                <a:gd name="connsiteY4" fmla="*/ 0 h 20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5204" h="2019600">
                  <a:moveTo>
                    <a:pt x="0" y="0"/>
                  </a:moveTo>
                  <a:lnTo>
                    <a:pt x="7935204" y="0"/>
                  </a:lnTo>
                  <a:lnTo>
                    <a:pt x="7935204" y="2019600"/>
                  </a:lnTo>
                  <a:lnTo>
                    <a:pt x="0" y="2019600"/>
                  </a:lnTo>
                  <a:lnTo>
                    <a:pt x="0" y="0"/>
                  </a:lnTo>
                  <a:close/>
                </a:path>
              </a:pathLst>
            </a:custGeom>
            <a:solidFill>
              <a:srgbClr val="C4C9D2"/>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ts val="600"/>
                </a:spcAft>
                <a:buChar char="•"/>
              </a:pPr>
              <a:r>
                <a:rPr lang="en-US" sz="2200" kern="1200" dirty="0">
                  <a:solidFill>
                    <a:srgbClr val="333333"/>
                  </a:solidFill>
                </a:rPr>
                <a:t>GI toxicity (diarrhea) </a:t>
              </a:r>
            </a:p>
            <a:p>
              <a:pPr marL="228600" lvl="1" indent="-228600" algn="l" defTabSz="1066800">
                <a:lnSpc>
                  <a:spcPct val="90000"/>
                </a:lnSpc>
                <a:spcBef>
                  <a:spcPct val="0"/>
                </a:spcBef>
                <a:spcAft>
                  <a:spcPts val="600"/>
                </a:spcAft>
                <a:buChar char="•"/>
              </a:pPr>
              <a:r>
                <a:rPr lang="en-US" sz="2200" kern="1200" dirty="0">
                  <a:solidFill>
                    <a:srgbClr val="333333"/>
                  </a:solidFill>
                </a:rPr>
                <a:t>Cutaneous reactions</a:t>
              </a:r>
            </a:p>
            <a:p>
              <a:pPr marL="228600" lvl="1" indent="-228600" algn="l" defTabSz="1066800">
                <a:lnSpc>
                  <a:spcPct val="90000"/>
                </a:lnSpc>
                <a:spcBef>
                  <a:spcPct val="0"/>
                </a:spcBef>
                <a:spcAft>
                  <a:spcPts val="600"/>
                </a:spcAft>
                <a:buChar char="•"/>
              </a:pPr>
              <a:r>
                <a:rPr lang="en-US" sz="2200" kern="1200" dirty="0">
                  <a:solidFill>
                    <a:srgbClr val="333333"/>
                  </a:solidFill>
                </a:rPr>
                <a:t>Liver toxicity </a:t>
              </a:r>
            </a:p>
            <a:p>
              <a:pPr marL="228600" lvl="1" indent="-228600" algn="l" defTabSz="1066800">
                <a:lnSpc>
                  <a:spcPct val="90000"/>
                </a:lnSpc>
                <a:spcBef>
                  <a:spcPct val="0"/>
                </a:spcBef>
                <a:spcAft>
                  <a:spcPts val="600"/>
                </a:spcAft>
                <a:buChar char="•"/>
              </a:pPr>
              <a:r>
                <a:rPr lang="en-US" sz="2200" kern="1200" dirty="0">
                  <a:solidFill>
                    <a:srgbClr val="333333"/>
                  </a:solidFill>
                </a:rPr>
                <a:t>Embryo-fetal toxicity</a:t>
              </a:r>
            </a:p>
            <a:p>
              <a:pPr marL="228600" lvl="1" indent="-228600" algn="l" defTabSz="1066800">
                <a:lnSpc>
                  <a:spcPct val="90000"/>
                </a:lnSpc>
                <a:spcBef>
                  <a:spcPct val="0"/>
                </a:spcBef>
                <a:spcAft>
                  <a:spcPts val="600"/>
                </a:spcAft>
                <a:buChar char="•"/>
              </a:pPr>
              <a:r>
                <a:rPr lang="en-US" sz="2200" kern="1200" dirty="0">
                  <a:solidFill>
                    <a:srgbClr val="333333"/>
                  </a:solidFill>
                </a:rPr>
                <a:t>Secondary malignancies (heme)</a:t>
              </a:r>
            </a:p>
          </p:txBody>
        </p:sp>
        <p:sp>
          <p:nvSpPr>
            <p:cNvPr id="17" name="Freeform: Shape 16">
              <a:extLst>
                <a:ext uri="{FF2B5EF4-FFF2-40B4-BE49-F238E27FC236}">
                  <a16:creationId xmlns:a16="http://schemas.microsoft.com/office/drawing/2014/main" id="{A725DE64-653A-3009-D47C-7706250B414E}"/>
                </a:ext>
              </a:extLst>
            </p:cNvPr>
            <p:cNvSpPr/>
            <p:nvPr/>
          </p:nvSpPr>
          <p:spPr>
            <a:xfrm>
              <a:off x="773815" y="4333334"/>
              <a:ext cx="2472967" cy="475200"/>
            </a:xfrm>
            <a:custGeom>
              <a:avLst/>
              <a:gdLst>
                <a:gd name="connsiteX0" fmla="*/ 0 w 2917354"/>
                <a:gd name="connsiteY0" fmla="*/ 0 h 475200"/>
                <a:gd name="connsiteX1" fmla="*/ 2917354 w 2917354"/>
                <a:gd name="connsiteY1" fmla="*/ 0 h 475200"/>
                <a:gd name="connsiteX2" fmla="*/ 2917354 w 2917354"/>
                <a:gd name="connsiteY2" fmla="*/ 475200 h 475200"/>
                <a:gd name="connsiteX3" fmla="*/ 0 w 2917354"/>
                <a:gd name="connsiteY3" fmla="*/ 475200 h 475200"/>
                <a:gd name="connsiteX4" fmla="*/ 0 w 2917354"/>
                <a:gd name="connsiteY4" fmla="*/ 0 h 47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354" h="475200">
                  <a:moveTo>
                    <a:pt x="0" y="0"/>
                  </a:moveTo>
                  <a:lnTo>
                    <a:pt x="2917354" y="0"/>
                  </a:lnTo>
                  <a:lnTo>
                    <a:pt x="2917354" y="475200"/>
                  </a:lnTo>
                  <a:lnTo>
                    <a:pt x="0" y="475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err="1">
                  <a:solidFill>
                    <a:srgbClr val="333333"/>
                  </a:solidFill>
                </a:rPr>
                <a:t>Copanlisib</a:t>
              </a:r>
              <a:r>
                <a:rPr lang="en-US" sz="2400" kern="1200" baseline="30000" dirty="0">
                  <a:solidFill>
                    <a:srgbClr val="333333"/>
                  </a:solidFill>
                </a:rPr>
                <a:t>[2]</a:t>
              </a:r>
            </a:p>
          </p:txBody>
        </p:sp>
        <p:sp>
          <p:nvSpPr>
            <p:cNvPr id="18" name="Left Brace 17">
              <a:extLst>
                <a:ext uri="{FF2B5EF4-FFF2-40B4-BE49-F238E27FC236}">
                  <a16:creationId xmlns:a16="http://schemas.microsoft.com/office/drawing/2014/main" id="{0DBACF20-36E5-0273-28DB-9860984F28F3}"/>
                </a:ext>
              </a:extLst>
            </p:cNvPr>
            <p:cNvSpPr/>
            <p:nvPr/>
          </p:nvSpPr>
          <p:spPr>
            <a:xfrm>
              <a:off x="3178646" y="3541256"/>
              <a:ext cx="583470" cy="2057400"/>
            </a:xfrm>
            <a:prstGeom prst="leftBrace">
              <a:avLst>
                <a:gd name="adj1" fmla="val 35000"/>
                <a:gd name="adj2" fmla="val 50000"/>
              </a:avLst>
            </a:prstGeom>
            <a:ln>
              <a:solidFill>
                <a:srgbClr val="565B5D"/>
              </a:solidFill>
            </a:ln>
          </p:spPr>
          <p:style>
            <a:lnRef idx="2">
              <a:schemeClr val="accent3">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sz="2200">
                <a:solidFill>
                  <a:srgbClr val="333333"/>
                </a:solidFill>
              </a:endParaRPr>
            </a:p>
          </p:txBody>
        </p:sp>
        <p:sp>
          <p:nvSpPr>
            <p:cNvPr id="19" name="Freeform: Shape 18">
              <a:extLst>
                <a:ext uri="{FF2B5EF4-FFF2-40B4-BE49-F238E27FC236}">
                  <a16:creationId xmlns:a16="http://schemas.microsoft.com/office/drawing/2014/main" id="{19C251FA-D22C-B1B3-804D-82CA208F5DCE}"/>
                </a:ext>
              </a:extLst>
            </p:cNvPr>
            <p:cNvSpPr/>
            <p:nvPr/>
          </p:nvSpPr>
          <p:spPr>
            <a:xfrm>
              <a:off x="3995505" y="3541256"/>
              <a:ext cx="7186017" cy="2057400"/>
            </a:xfrm>
            <a:custGeom>
              <a:avLst/>
              <a:gdLst>
                <a:gd name="connsiteX0" fmla="*/ 0 w 7935204"/>
                <a:gd name="connsiteY0" fmla="*/ 0 h 2019600"/>
                <a:gd name="connsiteX1" fmla="*/ 7935204 w 7935204"/>
                <a:gd name="connsiteY1" fmla="*/ 0 h 2019600"/>
                <a:gd name="connsiteX2" fmla="*/ 7935204 w 7935204"/>
                <a:gd name="connsiteY2" fmla="*/ 2019600 h 2019600"/>
                <a:gd name="connsiteX3" fmla="*/ 0 w 7935204"/>
                <a:gd name="connsiteY3" fmla="*/ 2019600 h 2019600"/>
                <a:gd name="connsiteX4" fmla="*/ 0 w 7935204"/>
                <a:gd name="connsiteY4" fmla="*/ 0 h 201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5204" h="2019600">
                  <a:moveTo>
                    <a:pt x="0" y="0"/>
                  </a:moveTo>
                  <a:lnTo>
                    <a:pt x="7935204" y="0"/>
                  </a:lnTo>
                  <a:lnTo>
                    <a:pt x="7935204" y="2019600"/>
                  </a:lnTo>
                  <a:lnTo>
                    <a:pt x="0" y="2019600"/>
                  </a:lnTo>
                  <a:lnTo>
                    <a:pt x="0" y="0"/>
                  </a:lnTo>
                  <a:close/>
                </a:path>
              </a:pathLst>
            </a:custGeom>
            <a:solidFill>
              <a:srgbClr val="C4C9D2"/>
            </a:solidFill>
            <a:ln>
              <a:noFill/>
            </a:ln>
          </p:spPr>
          <p:style>
            <a:lnRef idx="2">
              <a:schemeClr val="lt1">
                <a:hueOff val="0"/>
                <a:satOff val="0"/>
                <a:lumOff val="0"/>
                <a:alphaOff val="0"/>
              </a:schemeClr>
            </a:lnRef>
            <a:fillRef idx="1">
              <a:schemeClr val="accent3">
                <a:hueOff val="-1339888"/>
                <a:satOff val="-40518"/>
                <a:lumOff val="-19215"/>
                <a:alphaOff val="0"/>
              </a:schemeClr>
            </a:fillRef>
            <a:effectRef idx="0">
              <a:schemeClr val="accent3">
                <a:hueOff val="-1339888"/>
                <a:satOff val="-40518"/>
                <a:lumOff val="-19215"/>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ts val="600"/>
                </a:spcAft>
                <a:buChar char="•"/>
              </a:pPr>
              <a:r>
                <a:rPr lang="en-US" sz="2200" kern="1200" dirty="0">
                  <a:solidFill>
                    <a:srgbClr val="333333"/>
                  </a:solidFill>
                </a:rPr>
                <a:t>Hyperglycemia (consider PCP/Endocrinology consult)</a:t>
              </a:r>
            </a:p>
            <a:p>
              <a:pPr marL="228600" lvl="1" indent="-228600" algn="l" defTabSz="1066800">
                <a:lnSpc>
                  <a:spcPct val="90000"/>
                </a:lnSpc>
                <a:spcBef>
                  <a:spcPct val="0"/>
                </a:spcBef>
                <a:spcAft>
                  <a:spcPts val="600"/>
                </a:spcAft>
                <a:buChar char="•"/>
              </a:pPr>
              <a:r>
                <a:rPr lang="en-US" sz="2200" kern="1200" dirty="0">
                  <a:solidFill>
                    <a:srgbClr val="333333"/>
                  </a:solidFill>
                </a:rPr>
                <a:t>Hypertension (consider PCP consult)</a:t>
              </a:r>
            </a:p>
            <a:p>
              <a:pPr marL="228600" lvl="1" indent="-228600" algn="l" defTabSz="1066800">
                <a:lnSpc>
                  <a:spcPct val="90000"/>
                </a:lnSpc>
                <a:spcBef>
                  <a:spcPct val="0"/>
                </a:spcBef>
                <a:spcAft>
                  <a:spcPts val="600"/>
                </a:spcAft>
                <a:buChar char="•"/>
              </a:pPr>
              <a:r>
                <a:rPr lang="en-US" sz="2200" kern="1200" dirty="0">
                  <a:solidFill>
                    <a:srgbClr val="333333"/>
                  </a:solidFill>
                </a:rPr>
                <a:t>Infections/neutropenia</a:t>
              </a:r>
            </a:p>
            <a:p>
              <a:pPr marL="228600" lvl="1" indent="-228600" algn="l" defTabSz="1066800">
                <a:lnSpc>
                  <a:spcPct val="90000"/>
                </a:lnSpc>
                <a:spcBef>
                  <a:spcPct val="0"/>
                </a:spcBef>
                <a:spcAft>
                  <a:spcPts val="600"/>
                </a:spcAft>
                <a:buChar char="•"/>
              </a:pPr>
              <a:r>
                <a:rPr lang="en-US" sz="2200" kern="1200" dirty="0">
                  <a:solidFill>
                    <a:srgbClr val="333333"/>
                  </a:solidFill>
                </a:rPr>
                <a:t>Cutaneous reactions </a:t>
              </a:r>
            </a:p>
            <a:p>
              <a:pPr marL="228600" lvl="1" indent="-228600" algn="l" defTabSz="1066800">
                <a:lnSpc>
                  <a:spcPct val="90000"/>
                </a:lnSpc>
                <a:spcBef>
                  <a:spcPct val="0"/>
                </a:spcBef>
                <a:spcAft>
                  <a:spcPts val="600"/>
                </a:spcAft>
                <a:buChar char="•"/>
              </a:pPr>
              <a:r>
                <a:rPr lang="en-US" sz="2200" kern="1200" dirty="0">
                  <a:solidFill>
                    <a:srgbClr val="333333"/>
                  </a:solidFill>
                </a:rPr>
                <a:t>Pneumonitis </a:t>
              </a:r>
            </a:p>
          </p:txBody>
        </p:sp>
      </p:grpSp>
    </p:spTree>
    <p:extLst>
      <p:ext uri="{BB962C8B-B14F-4D97-AF65-F5344CB8AC3E}">
        <p14:creationId xmlns:p14="http://schemas.microsoft.com/office/powerpoint/2010/main" val="85374093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FE67-2F06-5FD1-C59E-A1ADED0D2366}"/>
              </a:ext>
            </a:extLst>
          </p:cNvPr>
          <p:cNvSpPr>
            <a:spLocks noGrp="1"/>
          </p:cNvSpPr>
          <p:nvPr>
            <p:ph type="title"/>
          </p:nvPr>
        </p:nvSpPr>
        <p:spPr>
          <a:xfrm>
            <a:off x="265970" y="174882"/>
            <a:ext cx="11682153" cy="1143000"/>
          </a:xfrm>
        </p:spPr>
        <p:txBody>
          <a:bodyPr/>
          <a:lstStyle/>
          <a:p>
            <a:r>
              <a:rPr lang="en-US" dirty="0"/>
              <a:t>Interprofessional Care Team Collaboration/Transitions of Care Considerations</a:t>
            </a:r>
            <a:r>
              <a:rPr lang="en-US" sz="2400" b="0" baseline="65000" dirty="0">
                <a:solidFill>
                  <a:schemeClr val="bg1">
                    <a:lumMod val="50000"/>
                  </a:schemeClr>
                </a:solidFill>
              </a:rPr>
              <a:t>[1],[2]</a:t>
            </a:r>
          </a:p>
        </p:txBody>
      </p:sp>
      <p:sp>
        <p:nvSpPr>
          <p:cNvPr id="8" name="Oval 7">
            <a:extLst>
              <a:ext uri="{FF2B5EF4-FFF2-40B4-BE49-F238E27FC236}">
                <a16:creationId xmlns:a16="http://schemas.microsoft.com/office/drawing/2014/main" id="{C9F0A3A4-F321-A4BD-098A-FFE3E4AD5450}"/>
              </a:ext>
            </a:extLst>
          </p:cNvPr>
          <p:cNvSpPr/>
          <p:nvPr/>
        </p:nvSpPr>
        <p:spPr>
          <a:xfrm>
            <a:off x="2247836" y="1317882"/>
            <a:ext cx="2103120" cy="2103120"/>
          </a:xfrm>
          <a:prstGeom prst="ellipse">
            <a:avLst/>
          </a:prstGeom>
          <a:solidFill>
            <a:srgbClr val="00766F"/>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47533" rIns="0" bIns="147533" numCol="1" spcCol="1270" anchor="ctr" anchorCtr="0">
            <a:noAutofit/>
          </a:bodyPr>
          <a:lstStyle/>
          <a:p>
            <a:pPr marL="0" lvl="0" indent="0" algn="ctr" defTabSz="622300">
              <a:lnSpc>
                <a:spcPct val="90000"/>
              </a:lnSpc>
              <a:spcBef>
                <a:spcPct val="0"/>
              </a:spcBef>
              <a:spcAft>
                <a:spcPct val="35000"/>
              </a:spcAft>
              <a:buNone/>
            </a:pPr>
            <a:r>
              <a:rPr lang="en-US" sz="1600" kern="1200"/>
              <a:t>Establish working committees and teams </a:t>
            </a:r>
            <a:r>
              <a:rPr lang="en-US" sz="1600" kern="1200">
                <a:sym typeface="Wingdings" panose="05000000000000000000" pitchFamily="2" charset="2"/>
              </a:rPr>
              <a:t></a:t>
            </a:r>
            <a:r>
              <a:rPr lang="en-US" sz="1600" kern="1200"/>
              <a:t> policy and protocol development</a:t>
            </a:r>
          </a:p>
        </p:txBody>
      </p:sp>
      <p:sp>
        <p:nvSpPr>
          <p:cNvPr id="10" name="Oval 9">
            <a:extLst>
              <a:ext uri="{FF2B5EF4-FFF2-40B4-BE49-F238E27FC236}">
                <a16:creationId xmlns:a16="http://schemas.microsoft.com/office/drawing/2014/main" id="{95244498-8FB5-EE84-1F97-AA3AAB5200DE}"/>
              </a:ext>
            </a:extLst>
          </p:cNvPr>
          <p:cNvSpPr/>
          <p:nvPr/>
        </p:nvSpPr>
        <p:spPr>
          <a:xfrm>
            <a:off x="265970" y="2286000"/>
            <a:ext cx="2103120" cy="2103120"/>
          </a:xfrm>
          <a:prstGeom prst="ellipse">
            <a:avLst/>
          </a:prstGeom>
          <a:solidFill>
            <a:srgbClr val="00766F"/>
          </a:solidFill>
          <a:ln>
            <a:noFill/>
          </a:ln>
        </p:spPr>
        <p:style>
          <a:lnRef idx="2">
            <a:schemeClr val="lt1">
              <a:hueOff val="0"/>
              <a:satOff val="0"/>
              <a:lumOff val="0"/>
              <a:alphaOff val="0"/>
            </a:schemeClr>
          </a:lnRef>
          <a:fillRef idx="1">
            <a:schemeClr val="accent3">
              <a:hueOff val="-267978"/>
              <a:satOff val="-8104"/>
              <a:lumOff val="-3843"/>
              <a:alphaOff val="0"/>
            </a:schemeClr>
          </a:fillRef>
          <a:effectRef idx="0">
            <a:schemeClr val="accent3">
              <a:hueOff val="-267978"/>
              <a:satOff val="-8104"/>
              <a:lumOff val="-3843"/>
              <a:alphaOff val="0"/>
            </a:schemeClr>
          </a:effectRef>
          <a:fontRef idx="minor">
            <a:schemeClr val="lt1"/>
          </a:fontRef>
        </p:style>
        <p:txBody>
          <a:bodyPr spcFirstLastPara="0" vert="horz" wrap="square" lIns="0" tIns="147533" rIns="0" bIns="147533" numCol="1" spcCol="1270" anchor="ctr" anchorCtr="0">
            <a:noAutofit/>
          </a:bodyPr>
          <a:lstStyle/>
          <a:p>
            <a:pPr marL="0" lvl="0" indent="0" algn="ctr" defTabSz="622300">
              <a:lnSpc>
                <a:spcPct val="90000"/>
              </a:lnSpc>
              <a:spcBef>
                <a:spcPct val="0"/>
              </a:spcBef>
              <a:spcAft>
                <a:spcPct val="35000"/>
              </a:spcAft>
              <a:buNone/>
            </a:pPr>
            <a:r>
              <a:rPr lang="en-US" sz="1600" kern="1200" dirty="0"/>
              <a:t>Ensure REMS requirements are met and being followed</a:t>
            </a:r>
          </a:p>
        </p:txBody>
      </p:sp>
      <p:sp>
        <p:nvSpPr>
          <p:cNvPr id="11" name="Oval 10">
            <a:extLst>
              <a:ext uri="{FF2B5EF4-FFF2-40B4-BE49-F238E27FC236}">
                <a16:creationId xmlns:a16="http://schemas.microsoft.com/office/drawing/2014/main" id="{041482E9-EA57-CC04-211D-73ADC4F07CA6}"/>
              </a:ext>
            </a:extLst>
          </p:cNvPr>
          <p:cNvSpPr/>
          <p:nvPr/>
        </p:nvSpPr>
        <p:spPr>
          <a:xfrm>
            <a:off x="2247836" y="3657086"/>
            <a:ext cx="2103120" cy="2103120"/>
          </a:xfrm>
          <a:prstGeom prst="ellipse">
            <a:avLst/>
          </a:prstGeom>
          <a:solidFill>
            <a:srgbClr val="00766F"/>
          </a:solidFill>
          <a:ln>
            <a:noFill/>
          </a:ln>
        </p:spPr>
        <p:style>
          <a:lnRef idx="2">
            <a:schemeClr val="lt1">
              <a:hueOff val="0"/>
              <a:satOff val="0"/>
              <a:lumOff val="0"/>
              <a:alphaOff val="0"/>
            </a:schemeClr>
          </a:lnRef>
          <a:fillRef idx="1">
            <a:schemeClr val="accent3">
              <a:hueOff val="-535955"/>
              <a:satOff val="-16207"/>
              <a:lumOff val="-7686"/>
              <a:alphaOff val="0"/>
            </a:schemeClr>
          </a:fillRef>
          <a:effectRef idx="0">
            <a:schemeClr val="accent3">
              <a:hueOff val="-535955"/>
              <a:satOff val="-16207"/>
              <a:lumOff val="-7686"/>
              <a:alphaOff val="0"/>
            </a:schemeClr>
          </a:effectRef>
          <a:fontRef idx="minor">
            <a:schemeClr val="lt1"/>
          </a:fontRef>
        </p:style>
        <p:txBody>
          <a:bodyPr spcFirstLastPara="0" vert="horz" wrap="square" lIns="0" tIns="147533" rIns="0" bIns="147533" numCol="1" spcCol="1270" anchor="ctr" anchorCtr="0">
            <a:noAutofit/>
          </a:bodyPr>
          <a:lstStyle/>
          <a:p>
            <a:pPr marL="0" lvl="0" indent="0" algn="ctr" defTabSz="622300">
              <a:lnSpc>
                <a:spcPct val="90000"/>
              </a:lnSpc>
              <a:spcBef>
                <a:spcPct val="0"/>
              </a:spcBef>
              <a:spcAft>
                <a:spcPct val="35000"/>
              </a:spcAft>
              <a:buNone/>
            </a:pPr>
            <a:r>
              <a:rPr lang="en-US" sz="1600" kern="1200" dirty="0"/>
              <a:t>Address standardized approach to appropriate supportive care</a:t>
            </a:r>
          </a:p>
        </p:txBody>
      </p:sp>
      <p:sp>
        <p:nvSpPr>
          <p:cNvPr id="12" name="Oval 11">
            <a:extLst>
              <a:ext uri="{FF2B5EF4-FFF2-40B4-BE49-F238E27FC236}">
                <a16:creationId xmlns:a16="http://schemas.microsoft.com/office/drawing/2014/main" id="{FE35932A-D41B-E21E-9F5D-63598EBDCCEF}"/>
              </a:ext>
            </a:extLst>
          </p:cNvPr>
          <p:cNvSpPr/>
          <p:nvPr/>
        </p:nvSpPr>
        <p:spPr>
          <a:xfrm>
            <a:off x="7862908" y="1317882"/>
            <a:ext cx="2103120" cy="2103120"/>
          </a:xfrm>
          <a:prstGeom prst="ellipse">
            <a:avLst/>
          </a:prstGeom>
          <a:solidFill>
            <a:srgbClr val="00766F"/>
          </a:solidFill>
          <a:ln>
            <a:noFill/>
          </a:ln>
        </p:spPr>
        <p:style>
          <a:lnRef idx="2">
            <a:schemeClr val="lt1">
              <a:hueOff val="0"/>
              <a:satOff val="0"/>
              <a:lumOff val="0"/>
              <a:alphaOff val="0"/>
            </a:schemeClr>
          </a:lnRef>
          <a:fillRef idx="1">
            <a:schemeClr val="accent3">
              <a:hueOff val="-803933"/>
              <a:satOff val="-24311"/>
              <a:lumOff val="-11529"/>
              <a:alphaOff val="0"/>
            </a:schemeClr>
          </a:fillRef>
          <a:effectRef idx="0">
            <a:schemeClr val="accent3">
              <a:hueOff val="-803933"/>
              <a:satOff val="-24311"/>
              <a:lumOff val="-11529"/>
              <a:alphaOff val="0"/>
            </a:schemeClr>
          </a:effectRef>
          <a:fontRef idx="minor">
            <a:schemeClr val="lt1"/>
          </a:fontRef>
        </p:style>
        <p:txBody>
          <a:bodyPr spcFirstLastPara="0" vert="horz" wrap="square" lIns="0" tIns="147533" rIns="0" bIns="147533" numCol="1" spcCol="1270" anchor="ctr" anchorCtr="0">
            <a:noAutofit/>
          </a:bodyPr>
          <a:lstStyle/>
          <a:p>
            <a:pPr marL="0" lvl="0" indent="0" algn="ctr" defTabSz="622300">
              <a:lnSpc>
                <a:spcPct val="90000"/>
              </a:lnSpc>
              <a:spcBef>
                <a:spcPct val="0"/>
              </a:spcBef>
              <a:spcAft>
                <a:spcPct val="35000"/>
              </a:spcAft>
              <a:buNone/>
            </a:pPr>
            <a:r>
              <a:rPr lang="en-US" sz="1600" kern="1200" dirty="0"/>
              <a:t>Monitor for acute and chronic toxicities </a:t>
            </a:r>
          </a:p>
        </p:txBody>
      </p:sp>
      <p:sp>
        <p:nvSpPr>
          <p:cNvPr id="13" name="Oval 12">
            <a:extLst>
              <a:ext uri="{FF2B5EF4-FFF2-40B4-BE49-F238E27FC236}">
                <a16:creationId xmlns:a16="http://schemas.microsoft.com/office/drawing/2014/main" id="{78012B64-444C-7B3B-CB67-F28D235F2291}"/>
              </a:ext>
            </a:extLst>
          </p:cNvPr>
          <p:cNvSpPr/>
          <p:nvPr/>
        </p:nvSpPr>
        <p:spPr>
          <a:xfrm>
            <a:off x="9845003" y="2286000"/>
            <a:ext cx="2103120" cy="2103120"/>
          </a:xfrm>
          <a:prstGeom prst="ellipse">
            <a:avLst/>
          </a:prstGeom>
          <a:solidFill>
            <a:srgbClr val="00766F"/>
          </a:solidFill>
          <a:ln>
            <a:noFill/>
          </a:ln>
        </p:spPr>
        <p:style>
          <a:lnRef idx="2">
            <a:schemeClr val="lt1">
              <a:hueOff val="0"/>
              <a:satOff val="0"/>
              <a:lumOff val="0"/>
              <a:alphaOff val="0"/>
            </a:schemeClr>
          </a:lnRef>
          <a:fillRef idx="1">
            <a:schemeClr val="accent3">
              <a:hueOff val="-1071910"/>
              <a:satOff val="-32414"/>
              <a:lumOff val="-15372"/>
              <a:alphaOff val="0"/>
            </a:schemeClr>
          </a:fillRef>
          <a:effectRef idx="0">
            <a:schemeClr val="accent3">
              <a:hueOff val="-1071910"/>
              <a:satOff val="-32414"/>
              <a:lumOff val="-15372"/>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Communicate effectively between all phases of treatment and transitions of care (internal and external groups)</a:t>
            </a:r>
          </a:p>
        </p:txBody>
      </p:sp>
      <p:sp>
        <p:nvSpPr>
          <p:cNvPr id="14" name="Oval 13">
            <a:extLst>
              <a:ext uri="{FF2B5EF4-FFF2-40B4-BE49-F238E27FC236}">
                <a16:creationId xmlns:a16="http://schemas.microsoft.com/office/drawing/2014/main" id="{E8707FDF-6D46-6CB6-9552-D0180D2C3A22}"/>
              </a:ext>
            </a:extLst>
          </p:cNvPr>
          <p:cNvSpPr/>
          <p:nvPr/>
        </p:nvSpPr>
        <p:spPr>
          <a:xfrm>
            <a:off x="7862908" y="3657086"/>
            <a:ext cx="2103120" cy="2103120"/>
          </a:xfrm>
          <a:prstGeom prst="ellipse">
            <a:avLst/>
          </a:prstGeom>
          <a:solidFill>
            <a:srgbClr val="00766F"/>
          </a:solidFill>
          <a:ln>
            <a:noFill/>
          </a:ln>
        </p:spPr>
        <p:style>
          <a:lnRef idx="2">
            <a:schemeClr val="lt1">
              <a:hueOff val="0"/>
              <a:satOff val="0"/>
              <a:lumOff val="0"/>
              <a:alphaOff val="0"/>
            </a:schemeClr>
          </a:lnRef>
          <a:fillRef idx="1">
            <a:schemeClr val="accent3">
              <a:hueOff val="-267978"/>
              <a:satOff val="-8104"/>
              <a:lumOff val="-3843"/>
              <a:alphaOff val="0"/>
            </a:schemeClr>
          </a:fillRef>
          <a:effectRef idx="0">
            <a:schemeClr val="accent3">
              <a:hueOff val="-267978"/>
              <a:satOff val="-8104"/>
              <a:lumOff val="-3843"/>
              <a:alphaOff val="0"/>
            </a:schemeClr>
          </a:effectRef>
          <a:fontRef idx="minor">
            <a:schemeClr val="lt1"/>
          </a:fontRef>
        </p:style>
        <p:txBody>
          <a:bodyPr spcFirstLastPara="0" vert="horz" wrap="square" lIns="0" tIns="147533" rIns="0" bIns="147533" numCol="1" spcCol="1270" anchor="ctr" anchorCtr="0">
            <a:noAutofit/>
          </a:bodyPr>
          <a:lstStyle/>
          <a:p>
            <a:pPr algn="ctr" defTabSz="622300">
              <a:lnSpc>
                <a:spcPct val="90000"/>
              </a:lnSpc>
              <a:spcBef>
                <a:spcPct val="0"/>
              </a:spcBef>
              <a:spcAft>
                <a:spcPct val="35000"/>
              </a:spcAft>
            </a:pPr>
            <a:r>
              <a:rPr lang="en-US" sz="1600" dirty="0"/>
              <a:t>Proper training and education for all relevant personnel</a:t>
            </a:r>
          </a:p>
        </p:txBody>
      </p:sp>
      <p:sp>
        <p:nvSpPr>
          <p:cNvPr id="4" name="Text Placeholder 3">
            <a:extLst>
              <a:ext uri="{FF2B5EF4-FFF2-40B4-BE49-F238E27FC236}">
                <a16:creationId xmlns:a16="http://schemas.microsoft.com/office/drawing/2014/main" id="{6F9D4309-A8E2-FD77-F9C9-85F98B157347}"/>
              </a:ext>
            </a:extLst>
          </p:cNvPr>
          <p:cNvSpPr>
            <a:spLocks noGrp="1"/>
          </p:cNvSpPr>
          <p:nvPr>
            <p:ph type="body" sz="quarter" idx="10"/>
          </p:nvPr>
        </p:nvSpPr>
        <p:spPr/>
        <p:txBody>
          <a:bodyPr>
            <a:normAutofit/>
          </a:bodyPr>
          <a:lstStyle/>
          <a:p>
            <a:r>
              <a:rPr lang="en-US" altLang="en-US" sz="1100" b="0" spc="-8" dirty="0">
                <a:latin typeface="Trebuchet MS" panose="020B0603020202020204" pitchFamily="34" charset="0"/>
                <a:cs typeface="Calibri" panose="020F0502020204030204" pitchFamily="34" charset="0"/>
              </a:rPr>
              <a:t>[1]. National Comprehensive Cancer Network. B-Cell Lymphomas. v.5.2023. Accessed Sept 8, 2023. https://www.nccn.org/professionals/physician_gls/pdf/b-cell.pdf [2]. </a:t>
            </a:r>
            <a:r>
              <a:rPr lang="en-US" b="0" i="0" dirty="0" err="1">
                <a:effectLst/>
                <a:latin typeface="Trebuchet MS" panose="020B0603020202020204" pitchFamily="34" charset="0"/>
                <a:cs typeface="Calibri" panose="020F0502020204030204" pitchFamily="34" charset="0"/>
              </a:rPr>
              <a:t>Beaupierre</a:t>
            </a:r>
            <a:r>
              <a:rPr lang="en-US" b="0" i="0" dirty="0">
                <a:effectLst/>
                <a:latin typeface="Trebuchet MS" panose="020B0603020202020204" pitchFamily="34" charset="0"/>
                <a:cs typeface="Calibri" panose="020F0502020204030204" pitchFamily="34" charset="0"/>
              </a:rPr>
              <a:t> A, et al. </a:t>
            </a:r>
            <a:r>
              <a:rPr lang="en-US" b="0" i="1" dirty="0">
                <a:effectLst/>
                <a:latin typeface="Trebuchet MS" panose="020B0603020202020204" pitchFamily="34" charset="0"/>
                <a:cs typeface="Calibri" panose="020F0502020204030204" pitchFamily="34" charset="0"/>
              </a:rPr>
              <a:t>J Adv </a:t>
            </a:r>
            <a:r>
              <a:rPr lang="en-US" b="0" i="1" dirty="0" err="1">
                <a:effectLst/>
                <a:latin typeface="Trebuchet MS" panose="020B0603020202020204" pitchFamily="34" charset="0"/>
                <a:cs typeface="Calibri" panose="020F0502020204030204" pitchFamily="34" charset="0"/>
              </a:rPr>
              <a:t>Pract</a:t>
            </a:r>
            <a:r>
              <a:rPr lang="en-US" b="0" i="1" dirty="0">
                <a:effectLst/>
                <a:latin typeface="Trebuchet MS" panose="020B0603020202020204" pitchFamily="34" charset="0"/>
                <a:cs typeface="Calibri" panose="020F0502020204030204" pitchFamily="34" charset="0"/>
              </a:rPr>
              <a:t> Oncol</a:t>
            </a:r>
            <a:r>
              <a:rPr lang="en-US" b="0" i="0" dirty="0">
                <a:effectLst/>
                <a:latin typeface="Trebuchet MS" panose="020B0603020202020204" pitchFamily="34" charset="0"/>
                <a:cs typeface="Calibri" panose="020F0502020204030204" pitchFamily="34" charset="0"/>
              </a:rPr>
              <a:t>. 2019;10(Suppl 3):29-40. Image: </a:t>
            </a:r>
            <a:r>
              <a:rPr lang="en-US" b="0" i="0" dirty="0" err="1">
                <a:effectLst/>
                <a:latin typeface="Trebuchet MS" panose="020B0603020202020204" pitchFamily="34" charset="0"/>
                <a:cs typeface="Calibri" panose="020F0502020204030204" pitchFamily="34" charset="0"/>
              </a:rPr>
              <a:t>Freshpixel</a:t>
            </a:r>
            <a:r>
              <a:rPr lang="en-US" b="0" i="0" dirty="0">
                <a:effectLst/>
                <a:latin typeface="Trebuchet MS" panose="020B0603020202020204" pitchFamily="34" charset="0"/>
                <a:cs typeface="Calibri" panose="020F0502020204030204" pitchFamily="34" charset="0"/>
              </a:rPr>
              <a:t> via </a:t>
            </a:r>
            <a:r>
              <a:rPr lang="en-US" b="0" i="0" dirty="0" err="1">
                <a:effectLst/>
                <a:latin typeface="Trebuchet MS" panose="020B0603020202020204" pitchFamily="34" charset="0"/>
                <a:cs typeface="Calibri" panose="020F0502020204030204" pitchFamily="34" charset="0"/>
              </a:rPr>
              <a:t>Bigstock</a:t>
            </a:r>
            <a:endParaRPr lang="en-US" dirty="0">
              <a:latin typeface="Trebuchet MS" panose="020B060302020202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84F9F328-ED43-B9A9-4272-7502FFC9E5DF}"/>
              </a:ext>
            </a:extLst>
          </p:cNvPr>
          <p:cNvSpPr>
            <a:spLocks noGrp="1"/>
          </p:cNvSpPr>
          <p:nvPr>
            <p:ph type="body" sz="quarter" idx="11"/>
          </p:nvPr>
        </p:nvSpPr>
        <p:spPr>
          <a:xfrm>
            <a:off x="266008" y="5770049"/>
            <a:ext cx="11682077" cy="346075"/>
          </a:xfrm>
        </p:spPr>
        <p:txBody>
          <a:bodyPr/>
          <a:lstStyle/>
          <a:p>
            <a:r>
              <a:rPr lang="en-US" dirty="0"/>
              <a:t>CRS, cytokine release syndrome; REMS, Risk Evaluation and Mitigation Strategies.</a:t>
            </a:r>
          </a:p>
        </p:txBody>
      </p:sp>
      <p:pic>
        <p:nvPicPr>
          <p:cNvPr id="9" name="Graphic 8">
            <a:extLst>
              <a:ext uri="{FF2B5EF4-FFF2-40B4-BE49-F238E27FC236}">
                <a16:creationId xmlns:a16="http://schemas.microsoft.com/office/drawing/2014/main" id="{1754AD54-0CFE-C1D7-5974-C3C29EFCFB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800" y="1600200"/>
            <a:ext cx="5486400" cy="3657600"/>
          </a:xfrm>
          <a:prstGeom prst="rect">
            <a:avLst/>
          </a:prstGeom>
        </p:spPr>
      </p:pic>
      <p:sp>
        <p:nvSpPr>
          <p:cNvPr id="16" name="TextBox 15">
            <a:extLst>
              <a:ext uri="{FF2B5EF4-FFF2-40B4-BE49-F238E27FC236}">
                <a16:creationId xmlns:a16="http://schemas.microsoft.com/office/drawing/2014/main" id="{0CEB5D69-037B-6E07-397B-391A811C3284}"/>
              </a:ext>
            </a:extLst>
          </p:cNvPr>
          <p:cNvSpPr txBox="1"/>
          <p:nvPr/>
        </p:nvSpPr>
        <p:spPr>
          <a:xfrm>
            <a:off x="9966028" y="4656182"/>
            <a:ext cx="2096230" cy="1354217"/>
          </a:xfrm>
          <a:prstGeom prst="rect">
            <a:avLst/>
          </a:prstGeom>
          <a:noFill/>
        </p:spPr>
        <p:txBody>
          <a:bodyPr wrap="square" rtlCol="0">
            <a:spAutoFit/>
          </a:bodyPr>
          <a:lstStyle/>
          <a:p>
            <a:pPr marL="285750" lvl="1" indent="-285750" algn="l" defTabSz="488950">
              <a:lnSpc>
                <a:spcPct val="90000"/>
              </a:lnSpc>
              <a:spcBef>
                <a:spcPts val="600"/>
              </a:spcBef>
              <a:buFont typeface="Arial" panose="020B0604020202020204" pitchFamily="34" charset="0"/>
              <a:buChar char="•"/>
            </a:pPr>
            <a:r>
              <a:rPr lang="en-US" sz="1600" kern="1200" dirty="0"/>
              <a:t>CRS</a:t>
            </a:r>
          </a:p>
          <a:p>
            <a:pPr marL="285750" lvl="1" indent="-285750" algn="l" defTabSz="488950">
              <a:lnSpc>
                <a:spcPct val="90000"/>
              </a:lnSpc>
              <a:spcBef>
                <a:spcPts val="600"/>
              </a:spcBef>
              <a:buFont typeface="Arial" panose="020B0604020202020204" pitchFamily="34" charset="0"/>
              <a:buChar char="•"/>
            </a:pPr>
            <a:r>
              <a:rPr lang="en-US" sz="1600" kern="1200" dirty="0"/>
              <a:t>Neurologic </a:t>
            </a:r>
          </a:p>
          <a:p>
            <a:pPr marL="285750" lvl="1" indent="-285750" algn="l" defTabSz="488950">
              <a:lnSpc>
                <a:spcPct val="90000"/>
              </a:lnSpc>
              <a:spcBef>
                <a:spcPts val="600"/>
              </a:spcBef>
              <a:buFont typeface="Arial" panose="020B0604020202020204" pitchFamily="34" charset="0"/>
              <a:buChar char="•"/>
            </a:pPr>
            <a:r>
              <a:rPr lang="en-US" sz="1600" kern="1200" dirty="0"/>
              <a:t>Other toxicities and monitoring requirements</a:t>
            </a:r>
          </a:p>
        </p:txBody>
      </p:sp>
      <p:cxnSp>
        <p:nvCxnSpPr>
          <p:cNvPr id="29" name="Straight Connector 28">
            <a:extLst>
              <a:ext uri="{FF2B5EF4-FFF2-40B4-BE49-F238E27FC236}">
                <a16:creationId xmlns:a16="http://schemas.microsoft.com/office/drawing/2014/main" id="{44E77305-CA43-668B-6586-11A34A4F93C4}"/>
              </a:ext>
            </a:extLst>
          </p:cNvPr>
          <p:cNvCxnSpPr/>
          <p:nvPr/>
        </p:nvCxnSpPr>
        <p:spPr>
          <a:xfrm>
            <a:off x="9690652" y="4283765"/>
            <a:ext cx="457200" cy="0"/>
          </a:xfrm>
          <a:prstGeom prst="line">
            <a:avLst/>
          </a:prstGeom>
          <a:ln w="12700" cap="rnd">
            <a:solidFill>
              <a:srgbClr val="00766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AFBAF6D-FF3C-3E39-250E-771B57564025}"/>
              </a:ext>
            </a:extLst>
          </p:cNvPr>
          <p:cNvCxnSpPr/>
          <p:nvPr/>
        </p:nvCxnSpPr>
        <p:spPr>
          <a:xfrm>
            <a:off x="10147852" y="4283765"/>
            <a:ext cx="387626" cy="268357"/>
          </a:xfrm>
          <a:prstGeom prst="line">
            <a:avLst/>
          </a:prstGeom>
          <a:ln w="12700" cap="rnd">
            <a:solidFill>
              <a:srgbClr val="0076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519157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8B914-8F01-4F53-A384-47BF3F4E4856}"/>
              </a:ext>
            </a:extLst>
          </p:cNvPr>
          <p:cNvSpPr>
            <a:spLocks noGrp="1"/>
          </p:cNvSpPr>
          <p:nvPr>
            <p:ph type="title"/>
          </p:nvPr>
        </p:nvSpPr>
        <p:spPr/>
        <p:txBody>
          <a:bodyPr/>
          <a:lstStyle/>
          <a:p>
            <a:r>
              <a:rPr lang="en-US" dirty="0"/>
              <a:t>Key Takeaways</a:t>
            </a:r>
          </a:p>
        </p:txBody>
      </p:sp>
      <p:grpSp>
        <p:nvGrpSpPr>
          <p:cNvPr id="6" name="Group 5">
            <a:extLst>
              <a:ext uri="{FF2B5EF4-FFF2-40B4-BE49-F238E27FC236}">
                <a16:creationId xmlns:a16="http://schemas.microsoft.com/office/drawing/2014/main" id="{900B16A8-AA94-C117-0769-A50F15258EE3}"/>
              </a:ext>
            </a:extLst>
          </p:cNvPr>
          <p:cNvGrpSpPr/>
          <p:nvPr/>
        </p:nvGrpSpPr>
        <p:grpSpPr>
          <a:xfrm>
            <a:off x="675861" y="1446758"/>
            <a:ext cx="10840278" cy="1800457"/>
            <a:chOff x="523281" y="3563793"/>
            <a:chExt cx="10840278" cy="1800457"/>
          </a:xfrm>
        </p:grpSpPr>
        <p:sp>
          <p:nvSpPr>
            <p:cNvPr id="2" name="Freeform: Shape 1">
              <a:extLst>
                <a:ext uri="{FF2B5EF4-FFF2-40B4-BE49-F238E27FC236}">
                  <a16:creationId xmlns:a16="http://schemas.microsoft.com/office/drawing/2014/main" id="{274C3665-D718-F4FD-457F-2E53BEEB5BC6}"/>
                </a:ext>
              </a:extLst>
            </p:cNvPr>
            <p:cNvSpPr/>
            <p:nvPr/>
          </p:nvSpPr>
          <p:spPr>
            <a:xfrm>
              <a:off x="523281" y="3563793"/>
              <a:ext cx="10840278" cy="1800457"/>
            </a:xfrm>
            <a:custGeom>
              <a:avLst/>
              <a:gdLst>
                <a:gd name="connsiteX0" fmla="*/ 736321 w 10840278"/>
                <a:gd name="connsiteY0" fmla="*/ 333698 h 1800457"/>
                <a:gd name="connsiteX1" fmla="*/ 636171 w 10840278"/>
                <a:gd name="connsiteY1" fmla="*/ 800079 h 1800457"/>
                <a:gd name="connsiteX2" fmla="*/ 169790 w 10840278"/>
                <a:gd name="connsiteY2" fmla="*/ 900229 h 1800457"/>
                <a:gd name="connsiteX3" fmla="*/ 636171 w 10840278"/>
                <a:gd name="connsiteY3" fmla="*/ 1000378 h 1800457"/>
                <a:gd name="connsiteX4" fmla="*/ 736321 w 10840278"/>
                <a:gd name="connsiteY4" fmla="*/ 1466759 h 1800457"/>
                <a:gd name="connsiteX5" fmla="*/ 836470 w 10840278"/>
                <a:gd name="connsiteY5" fmla="*/ 1000378 h 1800457"/>
                <a:gd name="connsiteX6" fmla="*/ 1302851 w 10840278"/>
                <a:gd name="connsiteY6" fmla="*/ 900229 h 1800457"/>
                <a:gd name="connsiteX7" fmla="*/ 836470 w 10840278"/>
                <a:gd name="connsiteY7" fmla="*/ 800079 h 1800457"/>
                <a:gd name="connsiteX8" fmla="*/ 0 w 10840278"/>
                <a:gd name="connsiteY8" fmla="*/ 0 h 1800457"/>
                <a:gd name="connsiteX9" fmla="*/ 10840278 w 10840278"/>
                <a:gd name="connsiteY9" fmla="*/ 0 h 1800457"/>
                <a:gd name="connsiteX10" fmla="*/ 10840278 w 10840278"/>
                <a:gd name="connsiteY10" fmla="*/ 1800457 h 1800457"/>
                <a:gd name="connsiteX11" fmla="*/ 0 w 10840278"/>
                <a:gd name="connsiteY11" fmla="*/ 1800457 h 18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0278" h="1800457">
                  <a:moveTo>
                    <a:pt x="736321" y="333698"/>
                  </a:moveTo>
                  <a:lnTo>
                    <a:pt x="636171" y="800079"/>
                  </a:lnTo>
                  <a:lnTo>
                    <a:pt x="169790" y="900229"/>
                  </a:lnTo>
                  <a:lnTo>
                    <a:pt x="636171" y="1000378"/>
                  </a:lnTo>
                  <a:lnTo>
                    <a:pt x="736321" y="1466759"/>
                  </a:lnTo>
                  <a:lnTo>
                    <a:pt x="836470" y="1000378"/>
                  </a:lnTo>
                  <a:lnTo>
                    <a:pt x="1302851" y="900229"/>
                  </a:lnTo>
                  <a:lnTo>
                    <a:pt x="836470" y="800079"/>
                  </a:lnTo>
                  <a:close/>
                  <a:moveTo>
                    <a:pt x="0" y="0"/>
                  </a:moveTo>
                  <a:lnTo>
                    <a:pt x="10840278" y="0"/>
                  </a:lnTo>
                  <a:lnTo>
                    <a:pt x="10840278" y="1800457"/>
                  </a:lnTo>
                  <a:lnTo>
                    <a:pt x="0" y="1800457"/>
                  </a:lnTo>
                  <a:close/>
                </a:path>
              </a:pathLst>
            </a:custGeom>
            <a:gradFill>
              <a:gsLst>
                <a:gs pos="0">
                  <a:srgbClr val="F4F4F0"/>
                </a:gs>
                <a:gs pos="100000">
                  <a:schemeClr val="accent2">
                    <a:lumMod val="20000"/>
                    <a:lumOff val="80000"/>
                  </a:schemeClr>
                </a:gs>
              </a:gsLst>
              <a:lin ang="5400000" scaled="1"/>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1554480" rIns="228600" rtlCol="0" anchor="ctr">
              <a:noAutofit/>
            </a:bodyPr>
            <a:lstStyle/>
            <a:p>
              <a:pPr>
                <a:spcBef>
                  <a:spcPts val="1200"/>
                </a:spcBef>
              </a:pPr>
              <a:r>
                <a:rPr lang="en-US" sz="2400" dirty="0">
                  <a:solidFill>
                    <a:srgbClr val="333333"/>
                  </a:solidFill>
                </a:rPr>
                <a:t>Novel therapies for follicular lymphoma lead to a wide range of potential toxicities. These toxicities are generally manageable and treatable but require interprofessional collaboration and communication for successful outcomes. </a:t>
              </a:r>
            </a:p>
          </p:txBody>
        </p:sp>
        <p:cxnSp>
          <p:nvCxnSpPr>
            <p:cNvPr id="3" name="Straight Connector 2">
              <a:extLst>
                <a:ext uri="{FF2B5EF4-FFF2-40B4-BE49-F238E27FC236}">
                  <a16:creationId xmlns:a16="http://schemas.microsoft.com/office/drawing/2014/main" id="{370AE0C4-7A2E-1A78-A2A4-4E1B7BDC32D5}"/>
                </a:ext>
              </a:extLst>
            </p:cNvPr>
            <p:cNvCxnSpPr>
              <a:cxnSpLocks/>
            </p:cNvCxnSpPr>
            <p:nvPr/>
          </p:nvCxnSpPr>
          <p:spPr>
            <a:xfrm>
              <a:off x="1945581" y="3676050"/>
              <a:ext cx="0" cy="1575943"/>
            </a:xfrm>
            <a:prstGeom prst="line">
              <a:avLst/>
            </a:prstGeom>
            <a:ln w="19050" cap="rnd">
              <a:gradFill>
                <a:gsLst>
                  <a:gs pos="0">
                    <a:schemeClr val="accent2">
                      <a:lumMod val="40000"/>
                      <a:lumOff val="60000"/>
                    </a:schemeClr>
                  </a:gs>
                  <a:gs pos="100000">
                    <a:schemeClr val="accent2"/>
                  </a:gs>
                </a:gsLst>
                <a:lin ang="5400000" scaled="1"/>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9840508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333DF-6E24-FB6D-5F86-28EA6E1BFCD1}"/>
              </a:ext>
            </a:extLst>
          </p:cNvPr>
          <p:cNvSpPr>
            <a:spLocks noGrp="1"/>
          </p:cNvSpPr>
          <p:nvPr>
            <p:ph type="title"/>
          </p:nvPr>
        </p:nvSpPr>
        <p:spPr>
          <a:xfrm>
            <a:off x="265970" y="174882"/>
            <a:ext cx="11682153" cy="1143000"/>
          </a:xfrm>
        </p:spPr>
        <p:txBody>
          <a:bodyPr/>
          <a:lstStyle/>
          <a:p>
            <a:r>
              <a:rPr lang="en-US" dirty="0"/>
              <a:t>Summary</a:t>
            </a:r>
          </a:p>
        </p:txBody>
      </p:sp>
      <p:sp>
        <p:nvSpPr>
          <p:cNvPr id="3" name="Content Placeholder 2">
            <a:extLst>
              <a:ext uri="{FF2B5EF4-FFF2-40B4-BE49-F238E27FC236}">
                <a16:creationId xmlns:a16="http://schemas.microsoft.com/office/drawing/2014/main" id="{0DD5C089-2F02-CDB1-31AB-E7F8F69E0286}"/>
              </a:ext>
            </a:extLst>
          </p:cNvPr>
          <p:cNvSpPr>
            <a:spLocks noGrp="1"/>
          </p:cNvSpPr>
          <p:nvPr>
            <p:ph idx="1"/>
          </p:nvPr>
        </p:nvSpPr>
        <p:spPr>
          <a:xfrm>
            <a:off x="265970" y="1342497"/>
            <a:ext cx="11682153" cy="4427551"/>
          </a:xfrm>
        </p:spPr>
        <p:txBody>
          <a:bodyPr/>
          <a:lstStyle/>
          <a:p>
            <a:pPr lvl="0">
              <a:spcBef>
                <a:spcPts val="1000"/>
              </a:spcBef>
            </a:pPr>
            <a:r>
              <a:rPr lang="en-US" sz="2200" dirty="0">
                <a:solidFill>
                  <a:schemeClr val="tx1"/>
                </a:solidFill>
              </a:rPr>
              <a:t>Follicular lymphoma is a common indolent lymphoma that is responsive to treatment, but remains incurable</a:t>
            </a:r>
          </a:p>
          <a:p>
            <a:pPr lvl="0">
              <a:spcBef>
                <a:spcPts val="1000"/>
              </a:spcBef>
            </a:pPr>
            <a:r>
              <a:rPr lang="en-US" sz="2200" dirty="0">
                <a:solidFill>
                  <a:schemeClr val="tx1"/>
                </a:solidFill>
              </a:rPr>
              <a:t>Numerous options available beyond immunochemotherapy for R/R follicular lymphoma</a:t>
            </a:r>
          </a:p>
          <a:p>
            <a:pPr lvl="0">
              <a:spcBef>
                <a:spcPts val="1000"/>
              </a:spcBef>
            </a:pPr>
            <a:r>
              <a:rPr lang="en-US" sz="2200" dirty="0">
                <a:solidFill>
                  <a:schemeClr val="tx1"/>
                </a:solidFill>
              </a:rPr>
              <a:t>Durable remissions can be achieved with novel therapies such as CAR T and bispecifics even in patients with refractory disease</a:t>
            </a:r>
          </a:p>
          <a:p>
            <a:pPr lvl="0">
              <a:spcBef>
                <a:spcPts val="1000"/>
              </a:spcBef>
            </a:pPr>
            <a:r>
              <a:rPr lang="en-US" sz="2200" dirty="0">
                <a:solidFill>
                  <a:schemeClr val="tx1"/>
                </a:solidFill>
              </a:rPr>
              <a:t>Treatment selection should be individualized </a:t>
            </a:r>
          </a:p>
          <a:p>
            <a:pPr lvl="1">
              <a:spcBef>
                <a:spcPts val="1000"/>
              </a:spcBef>
            </a:pPr>
            <a:r>
              <a:rPr lang="en-US" sz="2200" dirty="0">
                <a:solidFill>
                  <a:schemeClr val="tx1"/>
                </a:solidFill>
              </a:rPr>
              <a:t>Patient characteristics, disease behavior, prognostic indicators (POD24), goals of therapy, response to previous therapy, and patient preferences</a:t>
            </a:r>
          </a:p>
          <a:p>
            <a:pPr lvl="0">
              <a:spcBef>
                <a:spcPts val="1000"/>
              </a:spcBef>
            </a:pPr>
            <a:r>
              <a:rPr lang="en-US" sz="2200" dirty="0">
                <a:solidFill>
                  <a:schemeClr val="tx1"/>
                </a:solidFill>
              </a:rPr>
              <a:t>Appropriate supportive care and toxicity management can enhance utilization with novel therapies</a:t>
            </a:r>
          </a:p>
          <a:p>
            <a:pPr lvl="0">
              <a:spcBef>
                <a:spcPts val="1000"/>
              </a:spcBef>
            </a:pPr>
            <a:r>
              <a:rPr lang="en-US" sz="2200" dirty="0">
                <a:solidFill>
                  <a:schemeClr val="tx1"/>
                </a:solidFill>
              </a:rPr>
              <a:t>Dedicated education, collaboration, and communication efforts are required for optimal patient outcomes</a:t>
            </a:r>
          </a:p>
        </p:txBody>
      </p:sp>
      <p:sp>
        <p:nvSpPr>
          <p:cNvPr id="10" name="Text Placeholder 9">
            <a:extLst>
              <a:ext uri="{FF2B5EF4-FFF2-40B4-BE49-F238E27FC236}">
                <a16:creationId xmlns:a16="http://schemas.microsoft.com/office/drawing/2014/main" id="{0E8BD61C-C839-D54B-4D51-E268FCEFD062}"/>
              </a:ext>
            </a:extLst>
          </p:cNvPr>
          <p:cNvSpPr>
            <a:spLocks noGrp="1"/>
          </p:cNvSpPr>
          <p:nvPr>
            <p:ph type="body" sz="quarter" idx="10"/>
          </p:nvPr>
        </p:nvSpPr>
        <p:spPr/>
        <p:txBody>
          <a:bodyPr/>
          <a:lstStyle/>
          <a:p>
            <a:endParaRPr lang="en-US"/>
          </a:p>
        </p:txBody>
      </p:sp>
      <p:sp>
        <p:nvSpPr>
          <p:cNvPr id="7" name="Text Placeholder 6">
            <a:extLst>
              <a:ext uri="{FF2B5EF4-FFF2-40B4-BE49-F238E27FC236}">
                <a16:creationId xmlns:a16="http://schemas.microsoft.com/office/drawing/2014/main" id="{4176F505-29DF-4AFF-61CB-A32207FBF7D6}"/>
              </a:ext>
            </a:extLst>
          </p:cNvPr>
          <p:cNvSpPr>
            <a:spLocks noGrp="1"/>
          </p:cNvSpPr>
          <p:nvPr>
            <p:ph type="body" sz="quarter" idx="11"/>
          </p:nvPr>
        </p:nvSpPr>
        <p:spPr>
          <a:xfrm>
            <a:off x="266008" y="5770049"/>
            <a:ext cx="11682077" cy="346075"/>
          </a:xfrm>
        </p:spPr>
        <p:txBody>
          <a:bodyPr/>
          <a:lstStyle/>
          <a:p>
            <a:r>
              <a:rPr lang="en-US" dirty="0"/>
              <a:t>CAR, chimeric antigen receptor; POD24, progression of disease within 24 </a:t>
            </a:r>
            <a:r>
              <a:rPr lang="en-US" dirty="0" err="1"/>
              <a:t>mos</a:t>
            </a:r>
            <a:r>
              <a:rPr lang="en-US" dirty="0"/>
              <a:t> of treatment initiation; R/R, relapsed/refractory</a:t>
            </a:r>
          </a:p>
        </p:txBody>
      </p:sp>
    </p:spTree>
    <p:extLst>
      <p:ext uri="{BB962C8B-B14F-4D97-AF65-F5344CB8AC3E}">
        <p14:creationId xmlns:p14="http://schemas.microsoft.com/office/powerpoint/2010/main" val="33689991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4F5BF9-D861-922A-8B82-2DEB2EE7DE30}"/>
              </a:ext>
            </a:extLst>
          </p:cNvPr>
          <p:cNvSpPr/>
          <p:nvPr/>
        </p:nvSpPr>
        <p:spPr>
          <a:xfrm>
            <a:off x="266008" y="1842141"/>
            <a:ext cx="2441248" cy="1828800"/>
          </a:xfrm>
          <a:prstGeom prst="rect">
            <a:avLst/>
          </a:prstGeom>
          <a:noFill/>
          <a:ln>
            <a:solidFill>
              <a:srgbClr val="BDBBD3"/>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4346" tIns="69106" rIns="84346" bIns="69106" numCol="1" spcCol="1270" anchor="ctr" anchorCtr="0">
            <a:noAutofit/>
          </a:bodyPr>
          <a:lstStyle/>
          <a:p>
            <a:pPr marL="0" lvl="0" indent="0" defTabSz="1066800">
              <a:lnSpc>
                <a:spcPct val="90000"/>
              </a:lnSpc>
              <a:spcBef>
                <a:spcPct val="0"/>
              </a:spcBef>
              <a:spcAft>
                <a:spcPct val="35000"/>
              </a:spcAft>
              <a:buNone/>
            </a:pPr>
            <a:r>
              <a:rPr lang="en-US" sz="2400" b="1" kern="1200" dirty="0">
                <a:solidFill>
                  <a:srgbClr val="333333"/>
                </a:solidFill>
                <a:latin typeface="+mn-lt"/>
                <a:cs typeface="Calibri" panose="020F0502020204030204" pitchFamily="34" charset="0"/>
              </a:rPr>
              <a:t>Common indolent lymphoma</a:t>
            </a:r>
            <a:r>
              <a:rPr lang="en-US" sz="2400" kern="1200" baseline="30000" dirty="0">
                <a:solidFill>
                  <a:srgbClr val="333333"/>
                </a:solidFill>
                <a:latin typeface="+mn-lt"/>
                <a:cs typeface="Calibri" panose="020F0502020204030204" pitchFamily="34" charset="0"/>
              </a:rPr>
              <a:t>[1]</a:t>
            </a:r>
          </a:p>
        </p:txBody>
      </p:sp>
      <p:sp>
        <p:nvSpPr>
          <p:cNvPr id="8" name="Freeform: Shape 7">
            <a:extLst>
              <a:ext uri="{FF2B5EF4-FFF2-40B4-BE49-F238E27FC236}">
                <a16:creationId xmlns:a16="http://schemas.microsoft.com/office/drawing/2014/main" id="{68577887-6014-7902-81F4-0521AE88CC5B}"/>
              </a:ext>
            </a:extLst>
          </p:cNvPr>
          <p:cNvSpPr/>
          <p:nvPr/>
        </p:nvSpPr>
        <p:spPr>
          <a:xfrm>
            <a:off x="1495517" y="3670941"/>
            <a:ext cx="244124" cy="914400"/>
          </a:xfrm>
          <a:custGeom>
            <a:avLst/>
            <a:gdLst/>
            <a:ahLst/>
            <a:cxnLst/>
            <a:rect l="0" t="0" r="0" b="0"/>
            <a:pathLst>
              <a:path>
                <a:moveTo>
                  <a:pt x="0" y="0"/>
                </a:moveTo>
                <a:lnTo>
                  <a:pt x="0" y="919126"/>
                </a:lnTo>
                <a:lnTo>
                  <a:pt x="244124" y="919126"/>
                </a:lnTo>
              </a:path>
            </a:pathLst>
          </a:custGeom>
          <a:noFill/>
          <a:ln>
            <a:solidFill>
              <a:srgbClr val="BDBBD3"/>
            </a:solidFill>
          </a:ln>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Rectangle 8">
            <a:extLst>
              <a:ext uri="{FF2B5EF4-FFF2-40B4-BE49-F238E27FC236}">
                <a16:creationId xmlns:a16="http://schemas.microsoft.com/office/drawing/2014/main" id="{A6D4D840-66C0-C4CF-B181-D69215650B0B}"/>
              </a:ext>
            </a:extLst>
          </p:cNvPr>
          <p:cNvSpPr/>
          <p:nvPr/>
        </p:nvSpPr>
        <p:spPr>
          <a:xfrm>
            <a:off x="1726855" y="3939465"/>
            <a:ext cx="2057400" cy="1225501"/>
          </a:xfrm>
          <a:prstGeom prst="rect">
            <a:avLst/>
          </a:prstGeom>
          <a:solidFill>
            <a:srgbClr val="F8F9FA"/>
          </a:solidFill>
          <a:ln>
            <a:solidFill>
              <a:srgbClr val="D3D2E2"/>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804" tIns="63834" rIns="77804" bIns="63834" numCol="1" spcCol="1270" anchor="ctr" anchorCtr="0">
            <a:noAutofit/>
          </a:bodyPr>
          <a:lstStyle/>
          <a:p>
            <a:pPr marL="0" lvl="0" indent="0" defTabSz="977900">
              <a:lnSpc>
                <a:spcPct val="90000"/>
              </a:lnSpc>
              <a:spcBef>
                <a:spcPct val="0"/>
              </a:spcBef>
              <a:spcAft>
                <a:spcPct val="35000"/>
              </a:spcAft>
              <a:buNone/>
            </a:pPr>
            <a:r>
              <a:rPr lang="en-US" sz="2000" kern="1200" dirty="0">
                <a:latin typeface="+mn-lt"/>
                <a:cs typeface="Calibri" panose="020F0502020204030204" pitchFamily="34" charset="0"/>
              </a:rPr>
              <a:t>Median Age at Diagnosis is 64</a:t>
            </a:r>
            <a:r>
              <a:rPr lang="en-US" sz="2000" kern="1200" baseline="30000" dirty="0">
                <a:latin typeface="+mn-lt"/>
                <a:cs typeface="Calibri" panose="020F0502020204030204" pitchFamily="34" charset="0"/>
              </a:rPr>
              <a:t>[2]</a:t>
            </a:r>
            <a:r>
              <a:rPr lang="en-US" sz="2000" kern="1200" dirty="0">
                <a:latin typeface="+mn-lt"/>
                <a:cs typeface="Calibri" panose="020F0502020204030204" pitchFamily="34" charset="0"/>
              </a:rPr>
              <a:t> </a:t>
            </a:r>
          </a:p>
        </p:txBody>
      </p:sp>
      <p:sp>
        <p:nvSpPr>
          <p:cNvPr id="10" name="Rectangle 9">
            <a:extLst>
              <a:ext uri="{FF2B5EF4-FFF2-40B4-BE49-F238E27FC236}">
                <a16:creationId xmlns:a16="http://schemas.microsoft.com/office/drawing/2014/main" id="{6F87E67D-C163-6290-6BFE-0A00E578CD8D}"/>
              </a:ext>
            </a:extLst>
          </p:cNvPr>
          <p:cNvSpPr/>
          <p:nvPr/>
        </p:nvSpPr>
        <p:spPr>
          <a:xfrm>
            <a:off x="3281766" y="1842141"/>
            <a:ext cx="2442400" cy="1828800"/>
          </a:xfrm>
          <a:prstGeom prst="rect">
            <a:avLst/>
          </a:prstGeom>
          <a:noFill/>
          <a:ln>
            <a:solidFill>
              <a:srgbClr val="BDBBD3"/>
            </a:solidFill>
          </a:ln>
        </p:spPr>
        <p:style>
          <a:lnRef idx="2">
            <a:schemeClr val="lt1">
              <a:hueOff val="0"/>
              <a:satOff val="0"/>
              <a:lumOff val="0"/>
              <a:alphaOff val="0"/>
            </a:schemeClr>
          </a:lnRef>
          <a:fillRef idx="1">
            <a:schemeClr val="accent3">
              <a:hueOff val="-446629"/>
              <a:satOff val="-13506"/>
              <a:lumOff val="-6405"/>
              <a:alphaOff val="0"/>
            </a:schemeClr>
          </a:fillRef>
          <a:effectRef idx="0">
            <a:schemeClr val="accent3">
              <a:hueOff val="-446629"/>
              <a:satOff val="-13506"/>
              <a:lumOff val="-6405"/>
              <a:alphaOff val="0"/>
            </a:schemeClr>
          </a:effectRef>
          <a:fontRef idx="minor">
            <a:schemeClr val="lt1"/>
          </a:fontRef>
        </p:style>
        <p:txBody>
          <a:bodyPr spcFirstLastPara="0" vert="horz" wrap="square" lIns="84401" tIns="69161" rIns="84401" bIns="69161" numCol="1" spcCol="1270" anchor="ctr" anchorCtr="0">
            <a:noAutofit/>
          </a:bodyPr>
          <a:lstStyle/>
          <a:p>
            <a:pPr marL="0" lvl="0" indent="0" defTabSz="1066800">
              <a:lnSpc>
                <a:spcPct val="90000"/>
              </a:lnSpc>
              <a:spcBef>
                <a:spcPct val="0"/>
              </a:spcBef>
              <a:spcAft>
                <a:spcPct val="35000"/>
              </a:spcAft>
              <a:buNone/>
            </a:pPr>
            <a:r>
              <a:rPr lang="en-US" sz="2400" b="1" kern="1200" dirty="0">
                <a:solidFill>
                  <a:srgbClr val="333333"/>
                </a:solidFill>
                <a:latin typeface="+mn-lt"/>
                <a:cs typeface="Calibri" panose="020F0502020204030204" pitchFamily="34" charset="0"/>
              </a:rPr>
              <a:t>Derived from malignancy of germinal center B cells (GCB)</a:t>
            </a:r>
            <a:r>
              <a:rPr lang="en-US" sz="2400" kern="1200" baseline="30000" dirty="0">
                <a:solidFill>
                  <a:srgbClr val="333333"/>
                </a:solidFill>
                <a:latin typeface="+mn-lt"/>
                <a:cs typeface="Calibri" panose="020F0502020204030204" pitchFamily="34" charset="0"/>
              </a:rPr>
              <a:t>[1]</a:t>
            </a:r>
          </a:p>
        </p:txBody>
      </p:sp>
      <p:sp>
        <p:nvSpPr>
          <p:cNvPr id="11" name="Freeform: Shape 10">
            <a:extLst>
              <a:ext uri="{FF2B5EF4-FFF2-40B4-BE49-F238E27FC236}">
                <a16:creationId xmlns:a16="http://schemas.microsoft.com/office/drawing/2014/main" id="{0DAEF186-A8FF-3D8B-65C6-5753DE161798}"/>
              </a:ext>
            </a:extLst>
          </p:cNvPr>
          <p:cNvSpPr/>
          <p:nvPr/>
        </p:nvSpPr>
        <p:spPr>
          <a:xfrm>
            <a:off x="4502966" y="3673328"/>
            <a:ext cx="244240" cy="914400"/>
          </a:xfrm>
          <a:custGeom>
            <a:avLst/>
            <a:gdLst/>
            <a:ahLst/>
            <a:cxnLst/>
            <a:rect l="0" t="0" r="0" b="0"/>
            <a:pathLst>
              <a:path>
                <a:moveTo>
                  <a:pt x="0" y="0"/>
                </a:moveTo>
                <a:lnTo>
                  <a:pt x="0" y="992907"/>
                </a:lnTo>
                <a:lnTo>
                  <a:pt x="244240" y="992907"/>
                </a:lnTo>
              </a:path>
            </a:pathLst>
          </a:custGeom>
          <a:noFill/>
          <a:ln>
            <a:solidFill>
              <a:srgbClr val="BDBBD3"/>
            </a:solidFill>
          </a:ln>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Rectangle 11">
            <a:extLst>
              <a:ext uri="{FF2B5EF4-FFF2-40B4-BE49-F238E27FC236}">
                <a16:creationId xmlns:a16="http://schemas.microsoft.com/office/drawing/2014/main" id="{B3990FC2-2B55-7864-DCC8-8049177E74C0}"/>
              </a:ext>
            </a:extLst>
          </p:cNvPr>
          <p:cNvSpPr/>
          <p:nvPr/>
        </p:nvSpPr>
        <p:spPr>
          <a:xfrm>
            <a:off x="4747206" y="3939465"/>
            <a:ext cx="2057400" cy="1463040"/>
          </a:xfrm>
          <a:prstGeom prst="rect">
            <a:avLst/>
          </a:prstGeom>
          <a:solidFill>
            <a:srgbClr val="F8F9FA"/>
          </a:solidFill>
          <a:ln>
            <a:solidFill>
              <a:srgbClr val="D3D2E2"/>
            </a:solidFill>
          </a:ln>
        </p:spPr>
        <p:style>
          <a:lnRef idx="2">
            <a:schemeClr val="accent3">
              <a:hueOff val="-1339888"/>
              <a:satOff val="-40518"/>
              <a:lumOff val="-192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316" tIns="65616" rIns="78316" bIns="65616" numCol="1" spcCol="1270" anchor="ctr" anchorCtr="0">
            <a:noAutofit/>
          </a:bodyPr>
          <a:lstStyle/>
          <a:p>
            <a:pPr marL="0" lvl="0" indent="0" defTabSz="889000">
              <a:lnSpc>
                <a:spcPct val="90000"/>
              </a:lnSpc>
              <a:spcBef>
                <a:spcPct val="0"/>
              </a:spcBef>
              <a:spcAft>
                <a:spcPct val="35000"/>
              </a:spcAft>
              <a:buNone/>
            </a:pPr>
            <a:r>
              <a:rPr lang="en-US" sz="2000" kern="1200" dirty="0">
                <a:latin typeface="+mn-lt"/>
                <a:cs typeface="Calibri" panose="020F0502020204030204" pitchFamily="34" charset="0"/>
              </a:rPr>
              <a:t>t(14:18) occurs in ~85% of cases </a:t>
            </a:r>
            <a:r>
              <a:rPr lang="en-US" sz="2000" kern="1200" dirty="0">
                <a:latin typeface="+mn-lt"/>
                <a:cs typeface="Calibri" panose="020F0502020204030204" pitchFamily="34" charset="0"/>
                <a:sym typeface="Wingdings" panose="05000000000000000000" pitchFamily="2" charset="2"/>
              </a:rPr>
              <a:t></a:t>
            </a:r>
            <a:r>
              <a:rPr lang="en-US" sz="2000" kern="1200" dirty="0">
                <a:latin typeface="+mn-lt"/>
                <a:cs typeface="Calibri" panose="020F0502020204030204" pitchFamily="34" charset="0"/>
              </a:rPr>
              <a:t> leads to overexpression of BCL2</a:t>
            </a:r>
          </a:p>
        </p:txBody>
      </p:sp>
      <p:sp>
        <p:nvSpPr>
          <p:cNvPr id="13" name="Rectangle 12">
            <a:extLst>
              <a:ext uri="{FF2B5EF4-FFF2-40B4-BE49-F238E27FC236}">
                <a16:creationId xmlns:a16="http://schemas.microsoft.com/office/drawing/2014/main" id="{8173660B-FE06-1C7C-7216-0CE574C00D3A}"/>
              </a:ext>
            </a:extLst>
          </p:cNvPr>
          <p:cNvSpPr/>
          <p:nvPr/>
        </p:nvSpPr>
        <p:spPr>
          <a:xfrm>
            <a:off x="6298676" y="1842141"/>
            <a:ext cx="2480587" cy="1828800"/>
          </a:xfrm>
          <a:prstGeom prst="rect">
            <a:avLst/>
          </a:prstGeom>
          <a:noFill/>
          <a:ln>
            <a:solidFill>
              <a:srgbClr val="BDBBD3"/>
            </a:solidFill>
          </a:ln>
        </p:spPr>
        <p:style>
          <a:lnRef idx="2">
            <a:schemeClr val="lt1">
              <a:hueOff val="0"/>
              <a:satOff val="0"/>
              <a:lumOff val="0"/>
              <a:alphaOff val="0"/>
            </a:schemeClr>
          </a:lnRef>
          <a:fillRef idx="1">
            <a:schemeClr val="accent3">
              <a:hueOff val="-893259"/>
              <a:satOff val="-27012"/>
              <a:lumOff val="-12810"/>
              <a:alphaOff val="0"/>
            </a:schemeClr>
          </a:fillRef>
          <a:effectRef idx="0">
            <a:schemeClr val="accent3">
              <a:hueOff val="-893259"/>
              <a:satOff val="-27012"/>
              <a:lumOff val="-12810"/>
              <a:alphaOff val="0"/>
            </a:schemeClr>
          </a:effectRef>
          <a:fontRef idx="minor">
            <a:schemeClr val="lt1"/>
          </a:fontRef>
        </p:style>
        <p:txBody>
          <a:bodyPr spcFirstLastPara="0" vert="horz" wrap="square" lIns="84325" tIns="69085" rIns="84325" bIns="69085" numCol="1" spcCol="1270" anchor="ctr" anchorCtr="0">
            <a:noAutofit/>
          </a:bodyPr>
          <a:lstStyle/>
          <a:p>
            <a:pPr marL="0" lvl="0" indent="0" defTabSz="1066800">
              <a:lnSpc>
                <a:spcPct val="90000"/>
              </a:lnSpc>
              <a:spcBef>
                <a:spcPct val="0"/>
              </a:spcBef>
              <a:spcAft>
                <a:spcPct val="35000"/>
              </a:spcAft>
              <a:buNone/>
            </a:pPr>
            <a:r>
              <a:rPr lang="en-US" sz="2400" b="1" kern="1200" dirty="0">
                <a:solidFill>
                  <a:srgbClr val="333333"/>
                </a:solidFill>
                <a:latin typeface="+mn-lt"/>
                <a:cs typeface="Calibri" panose="020F0502020204030204" pitchFamily="34" charset="0"/>
              </a:rPr>
              <a:t>Incidence and death rates declining since 1990s</a:t>
            </a:r>
            <a:r>
              <a:rPr lang="en-US" sz="2400" kern="1200" baseline="30000" dirty="0">
                <a:solidFill>
                  <a:srgbClr val="333333"/>
                </a:solidFill>
                <a:latin typeface="+mn-lt"/>
                <a:cs typeface="Calibri" panose="020F0502020204030204" pitchFamily="34" charset="0"/>
              </a:rPr>
              <a:t>[2]</a:t>
            </a:r>
          </a:p>
        </p:txBody>
      </p:sp>
      <p:sp>
        <p:nvSpPr>
          <p:cNvPr id="14" name="Rectangle 13">
            <a:extLst>
              <a:ext uri="{FF2B5EF4-FFF2-40B4-BE49-F238E27FC236}">
                <a16:creationId xmlns:a16="http://schemas.microsoft.com/office/drawing/2014/main" id="{7CEC1EE6-1F0C-23A5-B407-03CE2703FBC8}"/>
              </a:ext>
            </a:extLst>
          </p:cNvPr>
          <p:cNvSpPr/>
          <p:nvPr/>
        </p:nvSpPr>
        <p:spPr>
          <a:xfrm>
            <a:off x="9353772" y="1842141"/>
            <a:ext cx="2594313" cy="1828800"/>
          </a:xfrm>
          <a:prstGeom prst="rect">
            <a:avLst/>
          </a:prstGeom>
          <a:noFill/>
          <a:ln>
            <a:solidFill>
              <a:srgbClr val="BDBBD3"/>
            </a:solidFill>
          </a:ln>
        </p:spPr>
        <p:style>
          <a:lnRef idx="2">
            <a:schemeClr val="lt1">
              <a:hueOff val="0"/>
              <a:satOff val="0"/>
              <a:lumOff val="0"/>
              <a:alphaOff val="0"/>
            </a:schemeClr>
          </a:lnRef>
          <a:fillRef idx="1">
            <a:schemeClr val="accent3">
              <a:hueOff val="-1339888"/>
              <a:satOff val="-40518"/>
              <a:lumOff val="-19215"/>
              <a:alphaOff val="0"/>
            </a:schemeClr>
          </a:fillRef>
          <a:effectRef idx="0">
            <a:schemeClr val="accent3">
              <a:hueOff val="-1339888"/>
              <a:satOff val="-40518"/>
              <a:lumOff val="-19215"/>
              <a:alphaOff val="0"/>
            </a:schemeClr>
          </a:effectRef>
          <a:fontRef idx="minor">
            <a:schemeClr val="lt1"/>
          </a:fontRef>
        </p:style>
        <p:txBody>
          <a:bodyPr spcFirstLastPara="0" vert="horz" wrap="square" lIns="84461" tIns="69221" rIns="84461" bIns="69221" numCol="1" spcCol="1270" anchor="ctr" anchorCtr="0">
            <a:noAutofit/>
          </a:bodyPr>
          <a:lstStyle/>
          <a:p>
            <a:pPr marL="0" lvl="0" indent="0" defTabSz="1066800">
              <a:lnSpc>
                <a:spcPct val="90000"/>
              </a:lnSpc>
              <a:spcBef>
                <a:spcPct val="0"/>
              </a:spcBef>
              <a:spcAft>
                <a:spcPct val="35000"/>
              </a:spcAft>
              <a:buNone/>
            </a:pPr>
            <a:r>
              <a:rPr lang="en-US" sz="2400" b="1" kern="1200" dirty="0">
                <a:solidFill>
                  <a:srgbClr val="333333"/>
                </a:solidFill>
                <a:latin typeface="+mn-lt"/>
                <a:cs typeface="Calibri" panose="020F0502020204030204" pitchFamily="34" charset="0"/>
              </a:rPr>
              <a:t>Five-year overall survival is ~90% (2013-2019)</a:t>
            </a:r>
            <a:r>
              <a:rPr lang="en-US" sz="2400" kern="1200" baseline="30000" dirty="0">
                <a:solidFill>
                  <a:srgbClr val="333333"/>
                </a:solidFill>
                <a:latin typeface="+mn-lt"/>
                <a:cs typeface="Calibri" panose="020F0502020204030204" pitchFamily="34" charset="0"/>
              </a:rPr>
              <a:t>[2]</a:t>
            </a:r>
          </a:p>
        </p:txBody>
      </p:sp>
      <p:sp>
        <p:nvSpPr>
          <p:cNvPr id="4" name="Title 3">
            <a:extLst>
              <a:ext uri="{FF2B5EF4-FFF2-40B4-BE49-F238E27FC236}">
                <a16:creationId xmlns:a16="http://schemas.microsoft.com/office/drawing/2014/main" id="{18A333DF-6E24-FB6D-5F86-28EA6E1BFCD1}"/>
              </a:ext>
            </a:extLst>
          </p:cNvPr>
          <p:cNvSpPr>
            <a:spLocks noGrp="1"/>
          </p:cNvSpPr>
          <p:nvPr>
            <p:ph type="title"/>
          </p:nvPr>
        </p:nvSpPr>
        <p:spPr/>
        <p:txBody>
          <a:bodyPr/>
          <a:lstStyle/>
          <a:p>
            <a:r>
              <a:rPr lang="en-US" dirty="0"/>
              <a:t>Follicular Lymphoma</a:t>
            </a:r>
            <a:r>
              <a:rPr lang="en-US" sz="2400" b="0" baseline="65000" dirty="0">
                <a:solidFill>
                  <a:schemeClr val="bg1">
                    <a:lumMod val="50000"/>
                  </a:schemeClr>
                </a:solidFill>
              </a:rPr>
              <a:t>[1],[2]</a:t>
            </a:r>
          </a:p>
        </p:txBody>
      </p:sp>
      <p:sp>
        <p:nvSpPr>
          <p:cNvPr id="6" name="Text Placeholder 5">
            <a:extLst>
              <a:ext uri="{FF2B5EF4-FFF2-40B4-BE49-F238E27FC236}">
                <a16:creationId xmlns:a16="http://schemas.microsoft.com/office/drawing/2014/main" id="{8BE6C093-9662-E1B7-4465-AEE23B6B4560}"/>
              </a:ext>
            </a:extLst>
          </p:cNvPr>
          <p:cNvSpPr>
            <a:spLocks noGrp="1"/>
          </p:cNvSpPr>
          <p:nvPr>
            <p:ph type="body" sz="quarter" idx="10"/>
          </p:nvPr>
        </p:nvSpPr>
        <p:spPr/>
        <p:txBody>
          <a:bodyPr/>
          <a:lstStyle/>
          <a:p>
            <a:r>
              <a:rPr lang="en-US" dirty="0">
                <a:latin typeface="Trebuchet MS" panose="020B0603020202020204" pitchFamily="34" charset="0"/>
                <a:cs typeface="Calibri" panose="020F0502020204030204" pitchFamily="34" charset="0"/>
              </a:rPr>
              <a:t>[1]. </a:t>
            </a:r>
            <a:r>
              <a:rPr lang="en-US" b="0" i="0" dirty="0">
                <a:effectLst/>
                <a:latin typeface="Trebuchet MS" panose="020B0603020202020204" pitchFamily="34" charset="0"/>
                <a:cs typeface="Calibri" panose="020F0502020204030204" pitchFamily="34" charset="0"/>
              </a:rPr>
              <a:t>Jacobsen E. </a:t>
            </a:r>
            <a:r>
              <a:rPr lang="en-US" b="0" i="1" dirty="0">
                <a:effectLst/>
                <a:latin typeface="Trebuchet MS" panose="020B0603020202020204" pitchFamily="34" charset="0"/>
                <a:cs typeface="Calibri" panose="020F0502020204030204" pitchFamily="34" charset="0"/>
              </a:rPr>
              <a:t>Am J </a:t>
            </a:r>
            <a:r>
              <a:rPr lang="en-US" b="0" i="1" dirty="0" err="1">
                <a:effectLst/>
                <a:latin typeface="Trebuchet MS" panose="020B0603020202020204" pitchFamily="34" charset="0"/>
                <a:cs typeface="Calibri" panose="020F0502020204030204" pitchFamily="34" charset="0"/>
              </a:rPr>
              <a:t>Hematol</a:t>
            </a:r>
            <a:r>
              <a:rPr lang="en-US" b="0" i="0" dirty="0">
                <a:effectLst/>
                <a:latin typeface="Trebuchet MS" panose="020B0603020202020204" pitchFamily="34" charset="0"/>
                <a:cs typeface="Calibri" panose="020F0502020204030204" pitchFamily="34" charset="0"/>
              </a:rPr>
              <a:t>. 2022;97(12):1638-1651. [2]. </a:t>
            </a:r>
            <a:r>
              <a:rPr lang="en-US" dirty="0">
                <a:latin typeface="Trebuchet MS" panose="020B0603020202020204" pitchFamily="34" charset="0"/>
                <a:cs typeface="Calibri" panose="020F0502020204030204" pitchFamily="34" charset="0"/>
              </a:rPr>
              <a:t>Cancer Stat Facts: NHL-Follicular Lymphoma.</a:t>
            </a:r>
          </a:p>
          <a:p>
            <a:r>
              <a:rPr lang="en-US" dirty="0">
                <a:latin typeface="Trebuchet MS" panose="020B0603020202020204" pitchFamily="34" charset="0"/>
                <a:cs typeface="Calibri" panose="020F0502020204030204" pitchFamily="34" charset="0"/>
              </a:rPr>
              <a:t>[3]. National Cancer Institute SEERS Program. Accessed Sept 8, 2023. https://seer.cancer.gov/statfacts/html/follicular.html </a:t>
            </a:r>
          </a:p>
        </p:txBody>
      </p:sp>
      <p:sp>
        <p:nvSpPr>
          <p:cNvPr id="7" name="Text Placeholder 6">
            <a:extLst>
              <a:ext uri="{FF2B5EF4-FFF2-40B4-BE49-F238E27FC236}">
                <a16:creationId xmlns:a16="http://schemas.microsoft.com/office/drawing/2014/main" id="{4176F505-29DF-4AFF-61CB-A32207FBF7D6}"/>
              </a:ext>
            </a:extLst>
          </p:cNvPr>
          <p:cNvSpPr>
            <a:spLocks noGrp="1"/>
          </p:cNvSpPr>
          <p:nvPr>
            <p:ph type="body" sz="quarter" idx="11"/>
          </p:nvPr>
        </p:nvSpPr>
        <p:spPr>
          <a:xfrm>
            <a:off x="266008" y="5770049"/>
            <a:ext cx="11682077" cy="346075"/>
          </a:xfrm>
        </p:spPr>
        <p:txBody>
          <a:bodyPr/>
          <a:lstStyle/>
          <a:p>
            <a:endParaRPr lang="en-US"/>
          </a:p>
        </p:txBody>
      </p:sp>
      <p:sp>
        <p:nvSpPr>
          <p:cNvPr id="15" name="Arrow: Pentagon 14">
            <a:extLst>
              <a:ext uri="{FF2B5EF4-FFF2-40B4-BE49-F238E27FC236}">
                <a16:creationId xmlns:a16="http://schemas.microsoft.com/office/drawing/2014/main" id="{A70A98C9-F920-F86F-4591-461629843EA8}"/>
              </a:ext>
            </a:extLst>
          </p:cNvPr>
          <p:cNvSpPr/>
          <p:nvPr/>
        </p:nvSpPr>
        <p:spPr>
          <a:xfrm>
            <a:off x="2861346" y="2627815"/>
            <a:ext cx="266330" cy="257452"/>
          </a:xfrm>
          <a:prstGeom prst="homePlate">
            <a:avLst/>
          </a:prstGeom>
          <a:solidFill>
            <a:srgbClr val="D3D2E2"/>
          </a:solidFill>
          <a:ln>
            <a:solidFill>
              <a:srgbClr val="D3D2E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91FE1EAE-2ED4-9B20-F0E1-49E119586903}"/>
              </a:ext>
            </a:extLst>
          </p:cNvPr>
          <p:cNvSpPr/>
          <p:nvPr/>
        </p:nvSpPr>
        <p:spPr>
          <a:xfrm>
            <a:off x="5878256" y="2627815"/>
            <a:ext cx="266330" cy="257452"/>
          </a:xfrm>
          <a:prstGeom prst="homePlate">
            <a:avLst/>
          </a:prstGeom>
          <a:solidFill>
            <a:srgbClr val="D3D2E2"/>
          </a:solidFill>
          <a:ln>
            <a:solidFill>
              <a:srgbClr val="D3D2E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238789C5-B2F6-EB4C-2FB4-2BF3DF1CA1FC}"/>
              </a:ext>
            </a:extLst>
          </p:cNvPr>
          <p:cNvSpPr/>
          <p:nvPr/>
        </p:nvSpPr>
        <p:spPr>
          <a:xfrm>
            <a:off x="8933353" y="2627815"/>
            <a:ext cx="266330" cy="257452"/>
          </a:xfrm>
          <a:prstGeom prst="homePlate">
            <a:avLst/>
          </a:prstGeom>
          <a:solidFill>
            <a:srgbClr val="D3D2E2"/>
          </a:solidFill>
          <a:ln>
            <a:solidFill>
              <a:srgbClr val="D3D2E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7894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333DF-6E24-FB6D-5F86-28EA6E1BFCD1}"/>
              </a:ext>
            </a:extLst>
          </p:cNvPr>
          <p:cNvSpPr>
            <a:spLocks noGrp="1"/>
          </p:cNvSpPr>
          <p:nvPr>
            <p:ph type="title"/>
          </p:nvPr>
        </p:nvSpPr>
        <p:spPr/>
        <p:txBody>
          <a:bodyPr/>
          <a:lstStyle/>
          <a:p>
            <a:r>
              <a:rPr lang="en-US" dirty="0"/>
              <a:t>Common Subtypes of Non-Hodgkin Lymphoma</a:t>
            </a:r>
            <a:r>
              <a:rPr lang="en-US" sz="2400" b="0" baseline="65000" dirty="0">
                <a:solidFill>
                  <a:schemeClr val="bg1">
                    <a:lumMod val="50000"/>
                  </a:schemeClr>
                </a:solidFill>
              </a:rPr>
              <a:t>[1],[2]</a:t>
            </a:r>
          </a:p>
        </p:txBody>
      </p:sp>
      <p:graphicFrame>
        <p:nvGraphicFramePr>
          <p:cNvPr id="14" name="Content Placeholder 13">
            <a:extLst>
              <a:ext uri="{FF2B5EF4-FFF2-40B4-BE49-F238E27FC236}">
                <a16:creationId xmlns:a16="http://schemas.microsoft.com/office/drawing/2014/main" id="{9F95329A-B360-B6AD-C14F-49B9F9DDC7C3}"/>
              </a:ext>
            </a:extLst>
          </p:cNvPr>
          <p:cNvGraphicFramePr>
            <a:graphicFrameLocks noGrp="1"/>
          </p:cNvGraphicFramePr>
          <p:nvPr>
            <p:ph idx="1"/>
            <p:extLst>
              <p:ext uri="{D42A27DB-BD31-4B8C-83A1-F6EECF244321}">
                <p14:modId xmlns:p14="http://schemas.microsoft.com/office/powerpoint/2010/main" val="3988676550"/>
              </p:ext>
            </p:extLst>
          </p:nvPr>
        </p:nvGraphicFramePr>
        <p:xfrm>
          <a:off x="-953229" y="719839"/>
          <a:ext cx="13145229" cy="473893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8BE6C093-9662-E1B7-4465-AEE23B6B4560}"/>
              </a:ext>
            </a:extLst>
          </p:cNvPr>
          <p:cNvSpPr>
            <a:spLocks noGrp="1"/>
          </p:cNvSpPr>
          <p:nvPr>
            <p:ph type="body" sz="quarter" idx="10"/>
          </p:nvPr>
        </p:nvSpPr>
        <p:spPr/>
        <p:txBody>
          <a:bodyPr/>
          <a:lstStyle/>
          <a:p>
            <a:r>
              <a:rPr lang="en-US" b="0" i="0" dirty="0">
                <a:effectLst/>
                <a:latin typeface="Trebuchet MS" panose="020B0603020202020204" pitchFamily="34" charset="0"/>
                <a:cs typeface="Calibri" panose="020F0502020204030204" pitchFamily="34" charset="0"/>
              </a:rPr>
              <a:t>[1]. </a:t>
            </a:r>
            <a:r>
              <a:rPr lang="en-US" b="0" i="0" dirty="0" err="1">
                <a:effectLst/>
                <a:latin typeface="Trebuchet MS" panose="020B0603020202020204" pitchFamily="34" charset="0"/>
                <a:cs typeface="Calibri" panose="020F0502020204030204" pitchFamily="34" charset="0"/>
              </a:rPr>
              <a:t>Thandra</a:t>
            </a:r>
            <a:r>
              <a:rPr lang="en-US" b="0" i="0" dirty="0">
                <a:effectLst/>
                <a:latin typeface="Trebuchet MS" panose="020B0603020202020204" pitchFamily="34" charset="0"/>
                <a:cs typeface="Calibri" panose="020F0502020204030204" pitchFamily="34" charset="0"/>
              </a:rPr>
              <a:t> KC, et al. </a:t>
            </a:r>
            <a:r>
              <a:rPr lang="en-US" b="0" i="1" dirty="0">
                <a:effectLst/>
                <a:latin typeface="Trebuchet MS" panose="020B0603020202020204" pitchFamily="34" charset="0"/>
                <a:cs typeface="Calibri" panose="020F0502020204030204" pitchFamily="34" charset="0"/>
              </a:rPr>
              <a:t>Med Sci </a:t>
            </a:r>
            <a:r>
              <a:rPr lang="en-US" b="0" i="0" dirty="0">
                <a:effectLst/>
                <a:latin typeface="Trebuchet MS" panose="020B0603020202020204" pitchFamily="34" charset="0"/>
                <a:cs typeface="Calibri" panose="020F0502020204030204" pitchFamily="34" charset="0"/>
              </a:rPr>
              <a:t>(Basel). 2021;9(1):5.</a:t>
            </a:r>
            <a:br>
              <a:rPr lang="en-US" b="0" i="0" dirty="0">
                <a:effectLst/>
                <a:latin typeface="Trebuchet MS" panose="020B0603020202020204" pitchFamily="34" charset="0"/>
                <a:cs typeface="Calibri" panose="020F0502020204030204" pitchFamily="34" charset="0"/>
              </a:rPr>
            </a:br>
            <a:r>
              <a:rPr lang="en-US" b="0" i="0" dirty="0">
                <a:effectLst/>
                <a:latin typeface="Trebuchet MS" panose="020B0603020202020204" pitchFamily="34" charset="0"/>
                <a:cs typeface="Calibri" panose="020F0502020204030204" pitchFamily="34" charset="0"/>
              </a:rPr>
              <a:t>[2]. Armitage JO, </a:t>
            </a:r>
            <a:r>
              <a:rPr lang="en-US" b="0" i="0" dirty="0" err="1">
                <a:effectLst/>
                <a:latin typeface="Trebuchet MS" panose="020B0603020202020204" pitchFamily="34" charset="0"/>
                <a:cs typeface="Calibri" panose="020F0502020204030204" pitchFamily="34" charset="0"/>
              </a:rPr>
              <a:t>Weisenburger</a:t>
            </a:r>
            <a:r>
              <a:rPr lang="en-US" b="0" i="0" dirty="0">
                <a:effectLst/>
                <a:latin typeface="Trebuchet MS" panose="020B0603020202020204" pitchFamily="34" charset="0"/>
                <a:cs typeface="Calibri" panose="020F0502020204030204" pitchFamily="34" charset="0"/>
              </a:rPr>
              <a:t> DD. </a:t>
            </a:r>
            <a:r>
              <a:rPr lang="en-US" b="0" i="1" dirty="0">
                <a:effectLst/>
                <a:latin typeface="Trebuchet MS" panose="020B0603020202020204" pitchFamily="34" charset="0"/>
                <a:cs typeface="Calibri" panose="020F0502020204030204" pitchFamily="34" charset="0"/>
              </a:rPr>
              <a:t>J Clin Oncol</a:t>
            </a:r>
            <a:r>
              <a:rPr lang="en-US" b="0" i="0" dirty="0">
                <a:effectLst/>
                <a:latin typeface="Trebuchet MS" panose="020B0603020202020204" pitchFamily="34" charset="0"/>
                <a:cs typeface="Calibri" panose="020F0502020204030204" pitchFamily="34" charset="0"/>
              </a:rPr>
              <a:t>. 1998;16(8):2780-2795.</a:t>
            </a:r>
            <a:endParaRPr lang="en-US" sz="1100" dirty="0">
              <a:latin typeface="Trebuchet MS" panose="020B060302020202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4176F505-29DF-4AFF-61CB-A32207FBF7D6}"/>
              </a:ext>
            </a:extLst>
          </p:cNvPr>
          <p:cNvSpPr>
            <a:spLocks noGrp="1"/>
          </p:cNvSpPr>
          <p:nvPr>
            <p:ph type="body" sz="quarter" idx="11"/>
          </p:nvPr>
        </p:nvSpPr>
        <p:spPr/>
        <p:txBody>
          <a:bodyPr/>
          <a:lstStyle/>
          <a:p>
            <a:r>
              <a:rPr lang="en-US" dirty="0">
                <a:latin typeface="Trebuchet MS" panose="020B0603020202020204" pitchFamily="34" charset="0"/>
                <a:cs typeface="Calibri" panose="020F0502020204030204" pitchFamily="34" charset="0"/>
              </a:rPr>
              <a:t>DLBCL, Diffuse large B cell lymphoma; MALT, mucosa-associated lymphoid tissue; NHL, Non-Hodgkin Lymphoma; NK, natural killer; NOS, not otherwise specified. </a:t>
            </a:r>
          </a:p>
        </p:txBody>
      </p:sp>
      <p:sp>
        <p:nvSpPr>
          <p:cNvPr id="15" name="Left Brace 14">
            <a:extLst>
              <a:ext uri="{FF2B5EF4-FFF2-40B4-BE49-F238E27FC236}">
                <a16:creationId xmlns:a16="http://schemas.microsoft.com/office/drawing/2014/main" id="{2DE546D5-10C7-CC23-30B1-3835FAC18130}"/>
              </a:ext>
            </a:extLst>
          </p:cNvPr>
          <p:cNvSpPr/>
          <p:nvPr/>
        </p:nvSpPr>
        <p:spPr>
          <a:xfrm>
            <a:off x="2016369" y="2509795"/>
            <a:ext cx="128954" cy="148883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572778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333DF-6E24-FB6D-5F86-28EA6E1BFCD1}"/>
              </a:ext>
            </a:extLst>
          </p:cNvPr>
          <p:cNvSpPr>
            <a:spLocks noGrp="1"/>
          </p:cNvSpPr>
          <p:nvPr>
            <p:ph type="title"/>
          </p:nvPr>
        </p:nvSpPr>
        <p:spPr/>
        <p:txBody>
          <a:bodyPr/>
          <a:lstStyle/>
          <a:p>
            <a:r>
              <a:rPr lang="en-US" dirty="0"/>
              <a:t>Classification/Grading</a:t>
            </a:r>
            <a:r>
              <a:rPr lang="en-US" sz="2400" b="0" baseline="65000" dirty="0">
                <a:solidFill>
                  <a:schemeClr val="bg1">
                    <a:lumMod val="50000"/>
                  </a:schemeClr>
                </a:solidFill>
              </a:rPr>
              <a:t>[1]-[4]</a:t>
            </a:r>
          </a:p>
        </p:txBody>
      </p:sp>
      <p:graphicFrame>
        <p:nvGraphicFramePr>
          <p:cNvPr id="8" name="Table 8">
            <a:extLst>
              <a:ext uri="{FF2B5EF4-FFF2-40B4-BE49-F238E27FC236}">
                <a16:creationId xmlns:a16="http://schemas.microsoft.com/office/drawing/2014/main" id="{28B303F2-8941-70A1-A8AB-1552C67A2EEF}"/>
              </a:ext>
            </a:extLst>
          </p:cNvPr>
          <p:cNvGraphicFramePr>
            <a:graphicFrameLocks noGrp="1"/>
          </p:cNvGraphicFramePr>
          <p:nvPr>
            <p:ph idx="1"/>
            <p:extLst>
              <p:ext uri="{D42A27DB-BD31-4B8C-83A1-F6EECF244321}">
                <p14:modId xmlns:p14="http://schemas.microsoft.com/office/powerpoint/2010/main" val="3947062358"/>
              </p:ext>
            </p:extLst>
          </p:nvPr>
        </p:nvGraphicFramePr>
        <p:xfrm>
          <a:off x="252984" y="1067109"/>
          <a:ext cx="10607040" cy="2377440"/>
        </p:xfrm>
        <a:graphic>
          <a:graphicData uri="http://schemas.openxmlformats.org/drawingml/2006/table">
            <a:tbl>
              <a:tblPr firstRow="1" bandRow="1">
                <a:tableStyleId>{9D7B26C5-4107-4FEC-AEDC-1716B250A1EF}</a:tableStyleId>
              </a:tblPr>
              <a:tblGrid>
                <a:gridCol w="4206240">
                  <a:extLst>
                    <a:ext uri="{9D8B030D-6E8A-4147-A177-3AD203B41FA5}">
                      <a16:colId xmlns:a16="http://schemas.microsoft.com/office/drawing/2014/main" val="517583047"/>
                    </a:ext>
                  </a:extLst>
                </a:gridCol>
                <a:gridCol w="6400800">
                  <a:extLst>
                    <a:ext uri="{9D8B030D-6E8A-4147-A177-3AD203B41FA5}">
                      <a16:colId xmlns:a16="http://schemas.microsoft.com/office/drawing/2014/main" val="3452982123"/>
                    </a:ext>
                  </a:extLst>
                </a:gridCol>
              </a:tblGrid>
              <a:tr h="395385">
                <a:tc>
                  <a:txBody>
                    <a:bodyPr/>
                    <a:lstStyle/>
                    <a:p>
                      <a:pPr algn="l"/>
                      <a:r>
                        <a:rPr lang="en-US" sz="2000" dirty="0">
                          <a:solidFill>
                            <a:schemeClr val="bg1"/>
                          </a:solidFill>
                        </a:rPr>
                        <a:t>WHO 2017/ICC</a:t>
                      </a:r>
                      <a:r>
                        <a:rPr lang="en-US" sz="2000" b="0" baseline="30000" dirty="0">
                          <a:solidFill>
                            <a:schemeClr val="bg1"/>
                          </a:solidFill>
                        </a:rPr>
                        <a:t>[2],[3]</a:t>
                      </a:r>
                    </a:p>
                  </a:txBody>
                  <a:tcP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sz="2000" dirty="0">
                          <a:solidFill>
                            <a:schemeClr val="bg1"/>
                          </a:solidFill>
                        </a:rPr>
                        <a:t>WHO5</a:t>
                      </a:r>
                      <a:r>
                        <a:rPr lang="en-US" sz="2000" b="0" baseline="30000" dirty="0">
                          <a:solidFill>
                            <a:schemeClr val="bg1"/>
                          </a:solidFill>
                        </a:rPr>
                        <a:t>[4]</a:t>
                      </a:r>
                    </a:p>
                  </a:txBody>
                  <a:tcP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extLst>
                  <a:ext uri="{0D108BD9-81ED-4DB2-BD59-A6C34878D82A}">
                    <a16:rowId xmlns:a16="http://schemas.microsoft.com/office/drawing/2014/main" val="4040944007"/>
                  </a:ext>
                </a:extLst>
              </a:tr>
              <a:tr h="395385">
                <a:tc>
                  <a:txBody>
                    <a:bodyPr/>
                    <a:lstStyle/>
                    <a:p>
                      <a:pPr algn="l"/>
                      <a:r>
                        <a:rPr lang="en-US" sz="2000" dirty="0"/>
                        <a:t>Follicular lymphoma, grade 1</a:t>
                      </a:r>
                    </a:p>
                  </a:txBody>
                  <a:tcPr>
                    <a:lnL w="6350" cap="flat" cmpd="sng" algn="ctr">
                      <a:solidFill>
                        <a:srgbClr val="6A0218"/>
                      </a:solidFill>
                      <a:prstDash val="solid"/>
                      <a:round/>
                      <a:headEnd type="none" w="med" len="med"/>
                      <a:tailEnd type="none" w="med" len="med"/>
                    </a:lnL>
                    <a:lnR w="6350" cap="flat" cmpd="sng" algn="ctr">
                      <a:solidFill>
                        <a:srgbClr val="284F64"/>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rowSpan="3">
                  <a:txBody>
                    <a:bodyPr/>
                    <a:lstStyle/>
                    <a:p>
                      <a:pPr algn="l"/>
                      <a:r>
                        <a:rPr lang="en-US" sz="2000" dirty="0"/>
                        <a:t>Classic follicular lymphoma</a:t>
                      </a:r>
                    </a:p>
                  </a:txBody>
                  <a:tcPr anchor="ctr">
                    <a:lnL w="6350" cap="flat" cmpd="sng" algn="ctr">
                      <a:solidFill>
                        <a:srgbClr val="284F64"/>
                      </a:solidFill>
                      <a:prstDash val="solid"/>
                      <a:round/>
                      <a:headEnd type="none" w="med" len="med"/>
                      <a:tailEnd type="none" w="med" len="med"/>
                    </a:lnL>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59598607"/>
                  </a:ext>
                </a:extLst>
              </a:tr>
              <a:tr h="395385">
                <a:tc>
                  <a:txBody>
                    <a:bodyPr/>
                    <a:lstStyle/>
                    <a:p>
                      <a:pPr algn="l"/>
                      <a:r>
                        <a:rPr lang="en-US" sz="2000" dirty="0"/>
                        <a:t>Follicular lymphoma, grade 2</a:t>
                      </a:r>
                    </a:p>
                  </a:txBody>
                  <a:tcPr>
                    <a:lnL w="6350" cap="flat" cmpd="sng" algn="ctr">
                      <a:solidFill>
                        <a:srgbClr val="6A0218"/>
                      </a:solidFill>
                      <a:prstDash val="solid"/>
                      <a:round/>
                      <a:headEnd type="none" w="med" len="med"/>
                      <a:tailEnd type="none" w="med" len="med"/>
                    </a:lnL>
                    <a:lnR w="6350" cap="flat" cmpd="sng" algn="ctr">
                      <a:solidFill>
                        <a:srgbClr val="284F6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vMerge="1">
                  <a:txBody>
                    <a:bodyPr/>
                    <a:lstStyle/>
                    <a:p>
                      <a:endParaRPr lang="en-US" dirty="0"/>
                    </a:p>
                  </a:txBody>
                  <a:tcPr/>
                </a:tc>
                <a:extLst>
                  <a:ext uri="{0D108BD9-81ED-4DB2-BD59-A6C34878D82A}">
                    <a16:rowId xmlns:a16="http://schemas.microsoft.com/office/drawing/2014/main" val="3701770037"/>
                  </a:ext>
                </a:extLst>
              </a:tr>
              <a:tr h="395385">
                <a:tc>
                  <a:txBody>
                    <a:bodyPr/>
                    <a:lstStyle/>
                    <a:p>
                      <a:pPr algn="l"/>
                      <a:r>
                        <a:rPr lang="en-US" sz="2000" dirty="0"/>
                        <a:t>Follicular lymphoma, grade 3A</a:t>
                      </a:r>
                    </a:p>
                  </a:txBody>
                  <a:tcPr>
                    <a:lnL w="6350" cap="flat" cmpd="sng" algn="ctr">
                      <a:solidFill>
                        <a:srgbClr val="6A0218"/>
                      </a:solidFill>
                      <a:prstDash val="solid"/>
                      <a:round/>
                      <a:headEnd type="none" w="med" len="med"/>
                      <a:tailEnd type="none" w="med" len="med"/>
                    </a:lnL>
                    <a:lnR w="6350" cap="flat" cmpd="sng" algn="ctr">
                      <a:solidFill>
                        <a:srgbClr val="284F6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dirty="0"/>
                    </a:p>
                  </a:txBody>
                  <a:tcPr/>
                </a:tc>
                <a:extLst>
                  <a:ext uri="{0D108BD9-81ED-4DB2-BD59-A6C34878D82A}">
                    <a16:rowId xmlns:a16="http://schemas.microsoft.com/office/drawing/2014/main" val="1281182902"/>
                  </a:ext>
                </a:extLst>
              </a:tr>
              <a:tr h="395385">
                <a:tc>
                  <a:txBody>
                    <a:bodyPr/>
                    <a:lstStyle/>
                    <a:p>
                      <a:pPr algn="l"/>
                      <a:r>
                        <a:rPr lang="en-US" sz="2000" dirty="0"/>
                        <a:t>Follicular lymphoma, grade 3B</a:t>
                      </a:r>
                    </a:p>
                  </a:txBody>
                  <a:tcP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Follicular large B-cell lymphoma</a:t>
                      </a:r>
                    </a:p>
                  </a:txBody>
                  <a:tcP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3610330"/>
                  </a:ext>
                </a:extLst>
              </a:tr>
              <a:tr h="395385">
                <a:tc>
                  <a:txBody>
                    <a:bodyPr/>
                    <a:lstStyle/>
                    <a:p>
                      <a:pPr algn="l"/>
                      <a:r>
                        <a:rPr lang="en-US" sz="2000" dirty="0"/>
                        <a:t>Not included in update</a:t>
                      </a:r>
                    </a:p>
                  </a:txBody>
                  <a:tcP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Follicular lymphoma with unusual cytological features</a:t>
                      </a:r>
                    </a:p>
                  </a:txBody>
                  <a:tcP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extLst>
                  <a:ext uri="{0D108BD9-81ED-4DB2-BD59-A6C34878D82A}">
                    <a16:rowId xmlns:a16="http://schemas.microsoft.com/office/drawing/2014/main" val="2777169181"/>
                  </a:ext>
                </a:extLst>
              </a:tr>
            </a:tbl>
          </a:graphicData>
        </a:graphic>
      </p:graphicFrame>
      <p:sp>
        <p:nvSpPr>
          <p:cNvPr id="6" name="Text Placeholder 5">
            <a:extLst>
              <a:ext uri="{FF2B5EF4-FFF2-40B4-BE49-F238E27FC236}">
                <a16:creationId xmlns:a16="http://schemas.microsoft.com/office/drawing/2014/main" id="{8BE6C093-9662-E1B7-4465-AEE23B6B4560}"/>
              </a:ext>
            </a:extLst>
          </p:cNvPr>
          <p:cNvSpPr>
            <a:spLocks noGrp="1"/>
          </p:cNvSpPr>
          <p:nvPr>
            <p:ph type="body" sz="quarter" idx="10"/>
          </p:nvPr>
        </p:nvSpPr>
        <p:spPr>
          <a:xfrm>
            <a:off x="4632324" y="6228271"/>
            <a:ext cx="7315200" cy="573663"/>
          </a:xfrm>
        </p:spPr>
        <p:txBody>
          <a:bodyPr>
            <a:noAutofit/>
          </a:bodyPr>
          <a:lstStyle/>
          <a:p>
            <a:r>
              <a:rPr lang="en-US" sz="1200" dirty="0">
                <a:latin typeface="Trebuchet MS" panose="020B0603020202020204" pitchFamily="34" charset="0"/>
                <a:cs typeface="Calibri" panose="020F0502020204030204" pitchFamily="34" charset="0"/>
              </a:rPr>
              <a:t>[1]. </a:t>
            </a:r>
            <a:r>
              <a:rPr lang="en-US" sz="1200" b="0" i="0" dirty="0" err="1">
                <a:effectLst/>
                <a:latin typeface="Trebuchet MS" panose="020B0603020202020204" pitchFamily="34" charset="0"/>
                <a:cs typeface="Calibri" panose="020F0502020204030204" pitchFamily="34" charset="0"/>
              </a:rPr>
              <a:t>Falini</a:t>
            </a:r>
            <a:r>
              <a:rPr lang="en-US" sz="1200" b="0" i="0" dirty="0">
                <a:effectLst/>
                <a:latin typeface="Trebuchet MS" panose="020B0603020202020204" pitchFamily="34" charset="0"/>
                <a:cs typeface="Calibri" panose="020F0502020204030204" pitchFamily="34" charset="0"/>
              </a:rPr>
              <a:t> B, et al. </a:t>
            </a:r>
            <a:r>
              <a:rPr lang="en-US" sz="1200" b="0" i="1" dirty="0">
                <a:effectLst/>
                <a:latin typeface="Trebuchet MS" panose="020B0603020202020204" pitchFamily="34" charset="0"/>
                <a:cs typeface="Calibri" panose="020F0502020204030204" pitchFamily="34" charset="0"/>
              </a:rPr>
              <a:t>Leukemia</a:t>
            </a:r>
            <a:r>
              <a:rPr lang="en-US" sz="1200" b="0" i="0" dirty="0">
                <a:effectLst/>
                <a:latin typeface="Trebuchet MS" panose="020B0603020202020204" pitchFamily="34" charset="0"/>
                <a:cs typeface="Calibri" panose="020F0502020204030204" pitchFamily="34" charset="0"/>
              </a:rPr>
              <a:t>. 2023;37(1):18-34. [2]. Campo E, et al. </a:t>
            </a:r>
            <a:r>
              <a:rPr lang="en-US" sz="1200" b="0" i="1" dirty="0">
                <a:effectLst/>
                <a:latin typeface="Trebuchet MS" panose="020B0603020202020204" pitchFamily="34" charset="0"/>
                <a:cs typeface="Calibri" panose="020F0502020204030204" pitchFamily="34" charset="0"/>
              </a:rPr>
              <a:t>Blood</a:t>
            </a:r>
            <a:r>
              <a:rPr lang="en-US" sz="1200" b="0" i="0" dirty="0">
                <a:effectLst/>
                <a:latin typeface="Trebuchet MS" panose="020B0603020202020204" pitchFamily="34" charset="0"/>
                <a:cs typeface="Calibri" panose="020F0502020204030204" pitchFamily="34" charset="0"/>
              </a:rPr>
              <a:t>. 2022;140(11):1229-1253.</a:t>
            </a:r>
            <a:br>
              <a:rPr lang="en-US" sz="1200" b="0" i="0" dirty="0">
                <a:effectLst/>
                <a:latin typeface="Trebuchet MS" panose="020B0603020202020204" pitchFamily="34" charset="0"/>
                <a:cs typeface="Calibri" panose="020F0502020204030204" pitchFamily="34" charset="0"/>
              </a:rPr>
            </a:br>
            <a:r>
              <a:rPr lang="en-US" sz="1200" b="0" i="0" dirty="0">
                <a:effectLst/>
                <a:latin typeface="Trebuchet MS" panose="020B0603020202020204" pitchFamily="34" charset="0"/>
                <a:cs typeface="Calibri" panose="020F0502020204030204" pitchFamily="34" charset="0"/>
              </a:rPr>
              <a:t>[3]. </a:t>
            </a:r>
            <a:r>
              <a:rPr lang="en-US" sz="1200" b="0" i="0" dirty="0" err="1">
                <a:effectLst/>
                <a:latin typeface="Trebuchet MS" panose="020B0603020202020204" pitchFamily="34" charset="0"/>
                <a:cs typeface="Calibri" panose="020F0502020204030204" pitchFamily="34" charset="0"/>
              </a:rPr>
              <a:t>Swerdlow</a:t>
            </a:r>
            <a:r>
              <a:rPr lang="en-US" sz="1200" b="0" i="0" dirty="0">
                <a:effectLst/>
                <a:latin typeface="Trebuchet MS" panose="020B0603020202020204" pitchFamily="34" charset="0"/>
                <a:cs typeface="Calibri" panose="020F0502020204030204" pitchFamily="34" charset="0"/>
              </a:rPr>
              <a:t> SH, et al. </a:t>
            </a:r>
            <a:r>
              <a:rPr lang="en-US" sz="1200" b="0" i="1" dirty="0">
                <a:effectLst/>
                <a:latin typeface="Trebuchet MS" panose="020B0603020202020204" pitchFamily="34" charset="0"/>
                <a:cs typeface="Calibri" panose="020F0502020204030204" pitchFamily="34" charset="0"/>
              </a:rPr>
              <a:t>Blood</a:t>
            </a:r>
            <a:r>
              <a:rPr lang="en-US" sz="1200" b="0" i="0" dirty="0">
                <a:effectLst/>
                <a:latin typeface="Trebuchet MS" panose="020B0603020202020204" pitchFamily="34" charset="0"/>
                <a:cs typeface="Calibri" panose="020F0502020204030204" pitchFamily="34" charset="0"/>
              </a:rPr>
              <a:t>. 2016;127(20):2375-90.</a:t>
            </a:r>
            <a:br>
              <a:rPr lang="en-US" sz="1200" b="0" i="0" dirty="0">
                <a:effectLst/>
                <a:latin typeface="Trebuchet MS" panose="020B0603020202020204" pitchFamily="34" charset="0"/>
                <a:cs typeface="Calibri" panose="020F0502020204030204" pitchFamily="34" charset="0"/>
              </a:rPr>
            </a:br>
            <a:r>
              <a:rPr lang="en-US" sz="1200" b="0" i="0" dirty="0">
                <a:effectLst/>
                <a:latin typeface="Trebuchet MS" panose="020B0603020202020204" pitchFamily="34" charset="0"/>
                <a:cs typeface="Calibri" panose="020F0502020204030204" pitchFamily="34" charset="0"/>
              </a:rPr>
              <a:t>[4]. </a:t>
            </a:r>
            <a:r>
              <a:rPr lang="en-US" sz="1200" b="0" i="0" dirty="0" err="1">
                <a:effectLst/>
                <a:latin typeface="Trebuchet MS" panose="020B0603020202020204" pitchFamily="34" charset="0"/>
                <a:cs typeface="Calibri" panose="020F0502020204030204" pitchFamily="34" charset="0"/>
              </a:rPr>
              <a:t>Alaggio</a:t>
            </a:r>
            <a:r>
              <a:rPr lang="en-US" sz="1200" b="0" i="0" dirty="0">
                <a:effectLst/>
                <a:latin typeface="Trebuchet MS" panose="020B0603020202020204" pitchFamily="34" charset="0"/>
                <a:cs typeface="Calibri" panose="020F0502020204030204" pitchFamily="34" charset="0"/>
              </a:rPr>
              <a:t> R, et al. </a:t>
            </a:r>
            <a:r>
              <a:rPr lang="en-US" sz="1200" b="0" i="1" dirty="0">
                <a:effectLst/>
                <a:latin typeface="Trebuchet MS" panose="020B0603020202020204" pitchFamily="34" charset="0"/>
                <a:cs typeface="Calibri" panose="020F0502020204030204" pitchFamily="34" charset="0"/>
              </a:rPr>
              <a:t>Leukemia</a:t>
            </a:r>
            <a:r>
              <a:rPr lang="en-US" sz="1200" b="0" i="0" dirty="0">
                <a:effectLst/>
                <a:latin typeface="Trebuchet MS" panose="020B0603020202020204" pitchFamily="34" charset="0"/>
                <a:cs typeface="Calibri" panose="020F0502020204030204" pitchFamily="34" charset="0"/>
              </a:rPr>
              <a:t>. 2022;36(7):1720-1748.</a:t>
            </a:r>
            <a:endParaRPr lang="en-US" sz="1200" dirty="0">
              <a:latin typeface="Trebuchet MS" panose="020B060302020202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4176F505-29DF-4AFF-61CB-A32207FBF7D6}"/>
              </a:ext>
            </a:extLst>
          </p:cNvPr>
          <p:cNvSpPr>
            <a:spLocks noGrp="1"/>
          </p:cNvSpPr>
          <p:nvPr>
            <p:ph type="body" sz="quarter" idx="11"/>
          </p:nvPr>
        </p:nvSpPr>
        <p:spPr>
          <a:xfrm>
            <a:off x="266008" y="5798624"/>
            <a:ext cx="11682077" cy="346075"/>
          </a:xfrm>
        </p:spPr>
        <p:txBody>
          <a:bodyPr/>
          <a:lstStyle/>
          <a:p>
            <a:r>
              <a:rPr lang="en-US" dirty="0"/>
              <a:t>FL, follicular lymphoma; ICC, International Consensus Classification; WHO, World Health Organization.</a:t>
            </a:r>
          </a:p>
        </p:txBody>
      </p:sp>
      <p:graphicFrame>
        <p:nvGraphicFramePr>
          <p:cNvPr id="10" name="Table 8">
            <a:extLst>
              <a:ext uri="{FF2B5EF4-FFF2-40B4-BE49-F238E27FC236}">
                <a16:creationId xmlns:a16="http://schemas.microsoft.com/office/drawing/2014/main" id="{3B487377-11AF-C48D-1B77-689188E673FF}"/>
              </a:ext>
            </a:extLst>
          </p:cNvPr>
          <p:cNvGraphicFramePr>
            <a:graphicFrameLocks/>
          </p:cNvGraphicFramePr>
          <p:nvPr>
            <p:extLst>
              <p:ext uri="{D42A27DB-BD31-4B8C-83A1-F6EECF244321}">
                <p14:modId xmlns:p14="http://schemas.microsoft.com/office/powerpoint/2010/main" val="2560272096"/>
              </p:ext>
            </p:extLst>
          </p:nvPr>
        </p:nvGraphicFramePr>
        <p:xfrm>
          <a:off x="252984" y="3475514"/>
          <a:ext cx="11686032" cy="2377440"/>
        </p:xfrm>
        <a:graphic>
          <a:graphicData uri="http://schemas.openxmlformats.org/drawingml/2006/table">
            <a:tbl>
              <a:tblPr firstRow="1" bandRow="1">
                <a:tableStyleId>{9D7B26C5-4107-4FEC-AEDC-1716B250A1EF}</a:tableStyleId>
              </a:tblPr>
              <a:tblGrid>
                <a:gridCol w="3103130">
                  <a:extLst>
                    <a:ext uri="{9D8B030D-6E8A-4147-A177-3AD203B41FA5}">
                      <a16:colId xmlns:a16="http://schemas.microsoft.com/office/drawing/2014/main" val="517583047"/>
                    </a:ext>
                  </a:extLst>
                </a:gridCol>
                <a:gridCol w="8582902">
                  <a:extLst>
                    <a:ext uri="{9D8B030D-6E8A-4147-A177-3AD203B41FA5}">
                      <a16:colId xmlns:a16="http://schemas.microsoft.com/office/drawing/2014/main" val="3452982123"/>
                    </a:ext>
                  </a:extLst>
                </a:gridCol>
              </a:tblGrid>
              <a:tr h="395385">
                <a:tc>
                  <a:txBody>
                    <a:bodyPr/>
                    <a:lstStyle/>
                    <a:p>
                      <a:pPr algn="l">
                        <a:lnSpc>
                          <a:spcPct val="90000"/>
                        </a:lnSpc>
                      </a:pPr>
                      <a:r>
                        <a:rPr lang="en-US" sz="2000" dirty="0"/>
                        <a:t>Grading updates</a:t>
                      </a:r>
                    </a:p>
                  </a:txBody>
                  <a:tcPr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lumMod val="40000"/>
                          <a:lumOff val="60000"/>
                        </a:schemeClr>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000" b="0" dirty="0"/>
                        <a:t>Optional in WHO5…retained in ICC</a:t>
                      </a:r>
                    </a:p>
                    <a:p>
                      <a:pPr marL="342900" indent="-342900" algn="l">
                        <a:lnSpc>
                          <a:spcPct val="90000"/>
                        </a:lnSpc>
                        <a:buFont typeface="Arial" panose="020B0604020202020204" pitchFamily="34" charset="0"/>
                        <a:buChar char="•"/>
                      </a:pPr>
                      <a:r>
                        <a:rPr lang="en-US" sz="2000" b="0" dirty="0"/>
                        <a:t>No clear indication that grade 1, 2, 3A FL are biologically distinct entities with different behavior</a:t>
                      </a:r>
                    </a:p>
                    <a:p>
                      <a:pPr marL="342900" indent="-342900" algn="l">
                        <a:lnSpc>
                          <a:spcPct val="90000"/>
                        </a:lnSpc>
                        <a:buFont typeface="Arial" panose="020B0604020202020204" pitchFamily="34" charset="0"/>
                        <a:buChar char="•"/>
                      </a:pPr>
                      <a:r>
                        <a:rPr lang="en-US" sz="2000" b="0" dirty="0"/>
                        <a:t>Grading by </a:t>
                      </a:r>
                      <a:r>
                        <a:rPr lang="en-US" sz="2000" b="0" dirty="0" err="1"/>
                        <a:t>centroblast</a:t>
                      </a:r>
                      <a:r>
                        <a:rPr lang="en-US" sz="2000" b="0" dirty="0"/>
                        <a:t> count has suboptimal reproducibility</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EFDF8"/>
                    </a:solidFill>
                  </a:tcPr>
                </a:tc>
                <a:extLst>
                  <a:ext uri="{0D108BD9-81ED-4DB2-BD59-A6C34878D82A}">
                    <a16:rowId xmlns:a16="http://schemas.microsoft.com/office/drawing/2014/main" val="2959598607"/>
                  </a:ext>
                </a:extLst>
              </a:tr>
              <a:tr h="395385">
                <a:tc>
                  <a:txBody>
                    <a:bodyPr/>
                    <a:lstStyle/>
                    <a:p>
                      <a:pPr algn="l">
                        <a:lnSpc>
                          <a:spcPct val="90000"/>
                        </a:lnSpc>
                      </a:pPr>
                      <a:r>
                        <a:rPr lang="en-US" sz="2000" b="1" dirty="0"/>
                        <a:t>Distinct entities remain</a:t>
                      </a:r>
                    </a:p>
                  </a:txBody>
                  <a:tcPr anchor="ctr">
                    <a:lnL w="12700" cap="flat" cmpd="sng" algn="ctr">
                      <a:solidFill>
                        <a:schemeClr val="accent6"/>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40000"/>
                          <a:lumOff val="6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EFDF8"/>
                    </a:solidFill>
                  </a:tcPr>
                </a:tc>
                <a:tc>
                  <a:txBody>
                    <a:bodyPr/>
                    <a:lstStyle/>
                    <a:p>
                      <a:pPr marL="342900" indent="-342900" algn="l">
                        <a:lnSpc>
                          <a:spcPct val="90000"/>
                        </a:lnSpc>
                        <a:buFont typeface="Arial" panose="020B0604020202020204" pitchFamily="34" charset="0"/>
                        <a:buChar char="•"/>
                      </a:pPr>
                      <a:r>
                        <a:rPr lang="en-US" sz="2000" dirty="0"/>
                        <a:t>In situ follicular </a:t>
                      </a:r>
                      <a:r>
                        <a:rPr lang="en-US" sz="2000" u="sng" dirty="0"/>
                        <a:t>B-cell neoplasm</a:t>
                      </a:r>
                      <a:br>
                        <a:rPr lang="en-US" sz="2000" dirty="0"/>
                      </a:br>
                      <a:r>
                        <a:rPr lang="en-US" sz="2000" dirty="0"/>
                        <a:t>(vs in situ follicular neoplasia in prior WHO &amp; in ICC)</a:t>
                      </a:r>
                    </a:p>
                    <a:p>
                      <a:pPr marL="342900" indent="-342900" algn="l">
                        <a:lnSpc>
                          <a:spcPct val="90000"/>
                        </a:lnSpc>
                        <a:buFont typeface="Arial" panose="020B0604020202020204" pitchFamily="34" charset="0"/>
                        <a:buChar char="•"/>
                      </a:pPr>
                      <a:r>
                        <a:rPr lang="en-US" sz="2000" dirty="0"/>
                        <a:t>Pediatric–type follicular lymphoma</a:t>
                      </a:r>
                    </a:p>
                    <a:p>
                      <a:pPr marL="342900" indent="-342900" algn="l">
                        <a:lnSpc>
                          <a:spcPct val="90000"/>
                        </a:lnSpc>
                        <a:buFont typeface="Arial" panose="020B0604020202020204" pitchFamily="34" charset="0"/>
                        <a:buChar char="•"/>
                      </a:pPr>
                      <a:r>
                        <a:rPr lang="en-US" sz="2000" dirty="0"/>
                        <a:t>Duodenal-type follicular lymphoma</a:t>
                      </a:r>
                    </a:p>
                  </a:txBody>
                  <a:tcP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EFDF8"/>
                    </a:solidFill>
                  </a:tcPr>
                </a:tc>
                <a:extLst>
                  <a:ext uri="{0D108BD9-81ED-4DB2-BD59-A6C34878D82A}">
                    <a16:rowId xmlns:a16="http://schemas.microsoft.com/office/drawing/2014/main" val="2777169181"/>
                  </a:ext>
                </a:extLst>
              </a:tr>
            </a:tbl>
          </a:graphicData>
        </a:graphic>
      </p:graphicFrame>
      <p:sp>
        <p:nvSpPr>
          <p:cNvPr id="13" name="Diagonal Stripe 12">
            <a:extLst>
              <a:ext uri="{FF2B5EF4-FFF2-40B4-BE49-F238E27FC236}">
                <a16:creationId xmlns:a16="http://schemas.microsoft.com/office/drawing/2014/main" id="{127B8A5F-7FFB-923B-C72C-775E3D4AC9E1}"/>
              </a:ext>
            </a:extLst>
          </p:cNvPr>
          <p:cNvSpPr/>
          <p:nvPr/>
        </p:nvSpPr>
        <p:spPr>
          <a:xfrm>
            <a:off x="265382" y="3490262"/>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iagonal Stripe 13">
            <a:extLst>
              <a:ext uri="{FF2B5EF4-FFF2-40B4-BE49-F238E27FC236}">
                <a16:creationId xmlns:a16="http://schemas.microsoft.com/office/drawing/2014/main" id="{F77B814E-1346-6B11-527C-CAB8FAF45913}"/>
              </a:ext>
            </a:extLst>
          </p:cNvPr>
          <p:cNvSpPr/>
          <p:nvPr/>
        </p:nvSpPr>
        <p:spPr>
          <a:xfrm>
            <a:off x="265382" y="4667719"/>
            <a:ext cx="344326" cy="346075"/>
          </a:xfrm>
          <a:prstGeom prst="diagStripe">
            <a:avLst/>
          </a:prstGeom>
          <a:solidFill>
            <a:srgbClr val="F6EF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113391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4B752-A2F4-33B0-8130-B281DD36E11E}"/>
              </a:ext>
            </a:extLst>
          </p:cNvPr>
          <p:cNvSpPr>
            <a:spLocks noGrp="1"/>
          </p:cNvSpPr>
          <p:nvPr>
            <p:ph type="title"/>
          </p:nvPr>
        </p:nvSpPr>
        <p:spPr>
          <a:xfrm>
            <a:off x="265970" y="174882"/>
            <a:ext cx="11682153" cy="1143000"/>
          </a:xfrm>
        </p:spPr>
        <p:txBody>
          <a:bodyPr/>
          <a:lstStyle/>
          <a:p>
            <a:r>
              <a:rPr lang="en-US" dirty="0"/>
              <a:t>Follicular Lymphoma International Prognostic Index (FLIPI)</a:t>
            </a:r>
          </a:p>
        </p:txBody>
      </p:sp>
      <p:grpSp>
        <p:nvGrpSpPr>
          <p:cNvPr id="20" name="Group 19">
            <a:extLst>
              <a:ext uri="{FF2B5EF4-FFF2-40B4-BE49-F238E27FC236}">
                <a16:creationId xmlns:a16="http://schemas.microsoft.com/office/drawing/2014/main" id="{0B03095E-3AE3-4056-6D19-C5F3CC0559F2}"/>
              </a:ext>
            </a:extLst>
          </p:cNvPr>
          <p:cNvGrpSpPr/>
          <p:nvPr/>
        </p:nvGrpSpPr>
        <p:grpSpPr>
          <a:xfrm>
            <a:off x="265970" y="1729853"/>
            <a:ext cx="4423168" cy="3086459"/>
            <a:chOff x="128954" y="1729853"/>
            <a:chExt cx="4423168" cy="3086459"/>
          </a:xfrm>
        </p:grpSpPr>
        <p:sp>
          <p:nvSpPr>
            <p:cNvPr id="7" name="Freeform: Shape 6">
              <a:extLst>
                <a:ext uri="{FF2B5EF4-FFF2-40B4-BE49-F238E27FC236}">
                  <a16:creationId xmlns:a16="http://schemas.microsoft.com/office/drawing/2014/main" id="{441493F3-8DDD-4DA4-95BE-A9D981C3DC76}"/>
                </a:ext>
              </a:extLst>
            </p:cNvPr>
            <p:cNvSpPr/>
            <p:nvPr/>
          </p:nvSpPr>
          <p:spPr>
            <a:xfrm>
              <a:off x="128954" y="2271617"/>
              <a:ext cx="4423168" cy="2544695"/>
            </a:xfrm>
            <a:custGeom>
              <a:avLst/>
              <a:gdLst>
                <a:gd name="connsiteX0" fmla="*/ 0 w 5040770"/>
                <a:gd name="connsiteY0" fmla="*/ 0 h 2702700"/>
                <a:gd name="connsiteX1" fmla="*/ 5040770 w 5040770"/>
                <a:gd name="connsiteY1" fmla="*/ 0 h 2702700"/>
                <a:gd name="connsiteX2" fmla="*/ 5040770 w 5040770"/>
                <a:gd name="connsiteY2" fmla="*/ 2702700 h 2702700"/>
                <a:gd name="connsiteX3" fmla="*/ 0 w 5040770"/>
                <a:gd name="connsiteY3" fmla="*/ 2702700 h 2702700"/>
                <a:gd name="connsiteX4" fmla="*/ 0 w 5040770"/>
                <a:gd name="connsiteY4" fmla="*/ 0 h 270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770" h="2702700">
                  <a:moveTo>
                    <a:pt x="0" y="0"/>
                  </a:moveTo>
                  <a:lnTo>
                    <a:pt x="5040770" y="0"/>
                  </a:lnTo>
                  <a:lnTo>
                    <a:pt x="5040770" y="2702700"/>
                  </a:lnTo>
                  <a:lnTo>
                    <a:pt x="0" y="2702700"/>
                  </a:lnTo>
                  <a:lnTo>
                    <a:pt x="0" y="0"/>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1220" tIns="91440" rIns="391220" bIns="184912" numCol="1" spcCol="1270" anchor="t" anchorCtr="0">
              <a:noAutofit/>
            </a:bodyPr>
            <a:lstStyle/>
            <a:p>
              <a:pPr marL="228600" lvl="1" indent="-228600" algn="l" defTabSz="1155700">
                <a:lnSpc>
                  <a:spcPct val="90000"/>
                </a:lnSpc>
                <a:spcBef>
                  <a:spcPct val="0"/>
                </a:spcBef>
                <a:spcAft>
                  <a:spcPts val="1200"/>
                </a:spcAft>
                <a:buChar char="•"/>
              </a:pPr>
              <a:r>
                <a:rPr lang="en-US" sz="2400" kern="1200" dirty="0"/>
                <a:t>Age &gt; 60 y</a:t>
              </a:r>
            </a:p>
            <a:p>
              <a:pPr marL="228600" lvl="1" indent="-228600" algn="l" defTabSz="1155700">
                <a:lnSpc>
                  <a:spcPct val="90000"/>
                </a:lnSpc>
                <a:spcBef>
                  <a:spcPct val="0"/>
                </a:spcBef>
                <a:spcAft>
                  <a:spcPts val="1200"/>
                </a:spcAft>
                <a:buChar char="•"/>
              </a:pPr>
              <a:r>
                <a:rPr lang="en-US" sz="2400" kern="1200" dirty="0"/>
                <a:t>Ann Arbor Stage III-IV</a:t>
              </a:r>
            </a:p>
            <a:p>
              <a:pPr marL="228600" lvl="1" indent="-228600" algn="l" defTabSz="1155700">
                <a:lnSpc>
                  <a:spcPct val="90000"/>
                </a:lnSpc>
                <a:spcBef>
                  <a:spcPct val="0"/>
                </a:spcBef>
                <a:spcAft>
                  <a:spcPts val="1200"/>
                </a:spcAft>
                <a:buChar char="•"/>
              </a:pPr>
              <a:r>
                <a:rPr lang="en-US" sz="2400" kern="1200" dirty="0"/>
                <a:t>Elevated LDH</a:t>
              </a:r>
            </a:p>
            <a:p>
              <a:pPr marL="228600" lvl="1" indent="-228600" algn="l" defTabSz="1155700">
                <a:lnSpc>
                  <a:spcPct val="90000"/>
                </a:lnSpc>
                <a:spcBef>
                  <a:spcPct val="0"/>
                </a:spcBef>
                <a:spcAft>
                  <a:spcPts val="1200"/>
                </a:spcAft>
                <a:buChar char="•"/>
              </a:pPr>
              <a:r>
                <a:rPr lang="en-US" sz="2400" kern="1200" dirty="0"/>
                <a:t>Hgb &lt; 12 g/dL</a:t>
              </a:r>
            </a:p>
            <a:p>
              <a:pPr marL="228600" lvl="1" indent="-228600" algn="l" defTabSz="1155700">
                <a:lnSpc>
                  <a:spcPct val="90000"/>
                </a:lnSpc>
                <a:spcBef>
                  <a:spcPct val="0"/>
                </a:spcBef>
                <a:spcAft>
                  <a:spcPts val="1200"/>
                </a:spcAft>
                <a:buChar char="•"/>
              </a:pPr>
              <a:r>
                <a:rPr lang="en-US" sz="2400" kern="1200" dirty="0"/>
                <a:t>&gt; 4 nodal sites</a:t>
              </a:r>
            </a:p>
          </p:txBody>
        </p:sp>
        <p:sp>
          <p:nvSpPr>
            <p:cNvPr id="8" name="Rectangle: Top Corners One Rounded and One Snipped 7">
              <a:extLst>
                <a:ext uri="{FF2B5EF4-FFF2-40B4-BE49-F238E27FC236}">
                  <a16:creationId xmlns:a16="http://schemas.microsoft.com/office/drawing/2014/main" id="{ECCA9027-0A1F-D210-613E-7B9588C31B3C}"/>
                </a:ext>
              </a:extLst>
            </p:cNvPr>
            <p:cNvSpPr/>
            <p:nvPr/>
          </p:nvSpPr>
          <p:spPr>
            <a:xfrm>
              <a:off x="128954" y="1729853"/>
              <a:ext cx="4293959" cy="541765"/>
            </a:xfrm>
            <a:prstGeom prst="snipRoundRect">
              <a:avLst>
                <a:gd name="adj1" fmla="val 16667"/>
                <a:gd name="adj2" fmla="val 50000"/>
              </a:avLst>
            </a:prstGeom>
            <a:solidFill>
              <a:schemeClr val="accent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837" tIns="37467" rIns="170837" bIns="37467" numCol="1" spcCol="1270" anchor="ctr" anchorCtr="0">
              <a:noAutofit/>
            </a:bodyPr>
            <a:lstStyle/>
            <a:p>
              <a:pPr marL="0" lvl="0" indent="0" defTabSz="1155700">
                <a:lnSpc>
                  <a:spcPct val="90000"/>
                </a:lnSpc>
                <a:spcBef>
                  <a:spcPct val="0"/>
                </a:spcBef>
                <a:buNone/>
              </a:pPr>
              <a:r>
                <a:rPr lang="en-US" sz="2400" kern="1200" dirty="0"/>
                <a:t>Prognostic Risk Factors</a:t>
              </a:r>
              <a:r>
                <a:rPr lang="en-US" sz="2400" kern="1200" baseline="30000" dirty="0"/>
                <a:t>[1],[2]</a:t>
              </a:r>
            </a:p>
          </p:txBody>
        </p:sp>
      </p:grpSp>
      <p:sp>
        <p:nvSpPr>
          <p:cNvPr id="4" name="Text Placeholder 3">
            <a:extLst>
              <a:ext uri="{FF2B5EF4-FFF2-40B4-BE49-F238E27FC236}">
                <a16:creationId xmlns:a16="http://schemas.microsoft.com/office/drawing/2014/main" id="{3232B30F-DF6B-B788-0D8D-F52E227FBB87}"/>
              </a:ext>
            </a:extLst>
          </p:cNvPr>
          <p:cNvSpPr>
            <a:spLocks noGrp="1"/>
          </p:cNvSpPr>
          <p:nvPr>
            <p:ph type="body" sz="quarter" idx="10"/>
          </p:nvPr>
        </p:nvSpPr>
        <p:spPr/>
        <p:txBody>
          <a:bodyPr>
            <a:normAutofit/>
          </a:bodyPr>
          <a:lstStyle/>
          <a:p>
            <a:pPr algn="l"/>
            <a:r>
              <a:rPr lang="en-US" sz="1200" b="0" i="0" dirty="0">
                <a:effectLst/>
                <a:latin typeface="Trebuchet MS" panose="020B0603020202020204" pitchFamily="34" charset="0"/>
                <a:cs typeface="Calibri" panose="020F0502020204030204" pitchFamily="34" charset="0"/>
              </a:rPr>
              <a:t>[1]. Jacobsen E. </a:t>
            </a:r>
            <a:r>
              <a:rPr lang="en-US" sz="1200" b="0" i="1" dirty="0">
                <a:effectLst/>
                <a:latin typeface="Trebuchet MS" panose="020B0603020202020204" pitchFamily="34" charset="0"/>
                <a:cs typeface="Calibri" panose="020F0502020204030204" pitchFamily="34" charset="0"/>
              </a:rPr>
              <a:t>Am J </a:t>
            </a:r>
            <a:r>
              <a:rPr lang="en-US" sz="1200" b="0" i="1" dirty="0" err="1">
                <a:effectLst/>
                <a:latin typeface="Trebuchet MS" panose="020B0603020202020204" pitchFamily="34" charset="0"/>
                <a:cs typeface="Calibri" panose="020F0502020204030204" pitchFamily="34" charset="0"/>
              </a:rPr>
              <a:t>Haematol</a:t>
            </a:r>
            <a:r>
              <a:rPr lang="en-US" sz="1200" b="0" i="0" dirty="0">
                <a:effectLst/>
                <a:latin typeface="Trebuchet MS" panose="020B0603020202020204" pitchFamily="34" charset="0"/>
                <a:cs typeface="Calibri" panose="020F0502020204030204" pitchFamily="34" charset="0"/>
              </a:rPr>
              <a:t>. 2022;97:1638-1651. [2]. </a:t>
            </a:r>
            <a:r>
              <a:rPr lang="en-US" sz="1200" b="0" i="0" dirty="0" err="1">
                <a:effectLst/>
                <a:latin typeface="Trebuchet MS" panose="020B0603020202020204" pitchFamily="34" charset="0"/>
                <a:cs typeface="Calibri" panose="020F0502020204030204" pitchFamily="34" charset="0"/>
              </a:rPr>
              <a:t>Dreyling</a:t>
            </a:r>
            <a:r>
              <a:rPr lang="en-US" sz="1200" b="0" i="0" dirty="0">
                <a:effectLst/>
                <a:latin typeface="Trebuchet MS" panose="020B0603020202020204" pitchFamily="34" charset="0"/>
                <a:cs typeface="Calibri" panose="020F0502020204030204" pitchFamily="34" charset="0"/>
              </a:rPr>
              <a:t> M et al. </a:t>
            </a:r>
            <a:r>
              <a:rPr lang="en-US" sz="1200" b="0" i="1" dirty="0">
                <a:effectLst/>
                <a:latin typeface="Trebuchet MS" panose="020B0603020202020204" pitchFamily="34" charset="0"/>
                <a:cs typeface="Calibri" panose="020F0502020204030204" pitchFamily="34" charset="0"/>
              </a:rPr>
              <a:t>Ann Oncol</a:t>
            </a:r>
            <a:r>
              <a:rPr lang="en-US" sz="1200" b="0" i="0" dirty="0">
                <a:effectLst/>
                <a:latin typeface="Trebuchet MS" panose="020B0603020202020204" pitchFamily="34" charset="0"/>
                <a:cs typeface="Calibri" panose="020F0502020204030204" pitchFamily="34" charset="0"/>
              </a:rPr>
              <a:t>. 2021;32:298-308. [3]. </a:t>
            </a:r>
            <a:r>
              <a:rPr lang="en-US" sz="1200" b="0" i="0" dirty="0" err="1">
                <a:effectLst/>
                <a:latin typeface="Trebuchet MS" panose="020B0603020202020204" pitchFamily="34" charset="0"/>
                <a:cs typeface="Calibri" panose="020F0502020204030204" pitchFamily="34" charset="0"/>
              </a:rPr>
              <a:t>Nooka</a:t>
            </a:r>
            <a:r>
              <a:rPr lang="en-US" sz="1200" b="0" i="0" dirty="0">
                <a:effectLst/>
                <a:latin typeface="Trebuchet MS" panose="020B0603020202020204" pitchFamily="34" charset="0"/>
                <a:cs typeface="Calibri" panose="020F0502020204030204" pitchFamily="34" charset="0"/>
              </a:rPr>
              <a:t> AK, et al. </a:t>
            </a:r>
            <a:r>
              <a:rPr lang="en-US" sz="1200" b="0" i="1" dirty="0">
                <a:effectLst/>
                <a:latin typeface="Trebuchet MS" panose="020B0603020202020204" pitchFamily="34" charset="0"/>
                <a:cs typeface="Calibri" panose="020F0502020204030204" pitchFamily="34" charset="0"/>
              </a:rPr>
              <a:t>Ann Oncol</a:t>
            </a:r>
            <a:r>
              <a:rPr lang="en-US" sz="1200" b="0" i="0" dirty="0">
                <a:effectLst/>
                <a:latin typeface="Trebuchet MS" panose="020B0603020202020204" pitchFamily="34" charset="0"/>
                <a:cs typeface="Calibri" panose="020F0502020204030204" pitchFamily="34" charset="0"/>
              </a:rPr>
              <a:t>. 2013;24(2):441-448.</a:t>
            </a:r>
          </a:p>
          <a:p>
            <a:endParaRPr lang="en-US" dirty="0"/>
          </a:p>
        </p:txBody>
      </p:sp>
      <p:sp>
        <p:nvSpPr>
          <p:cNvPr id="5" name="Text Placeholder 4">
            <a:extLst>
              <a:ext uri="{FF2B5EF4-FFF2-40B4-BE49-F238E27FC236}">
                <a16:creationId xmlns:a16="http://schemas.microsoft.com/office/drawing/2014/main" id="{09C14923-BF39-0B8E-0E2A-2CC0AF96356C}"/>
              </a:ext>
            </a:extLst>
          </p:cNvPr>
          <p:cNvSpPr>
            <a:spLocks noGrp="1"/>
          </p:cNvSpPr>
          <p:nvPr>
            <p:ph type="body" sz="quarter" idx="11"/>
          </p:nvPr>
        </p:nvSpPr>
        <p:spPr/>
        <p:txBody>
          <a:bodyPr/>
          <a:lstStyle/>
          <a:p>
            <a:r>
              <a:rPr lang="en-US" dirty="0"/>
              <a:t>Hgb, hemoglobin; LDH, lactate dehydrogenase; PFS, progression-free survival; OS, overall survival</a:t>
            </a:r>
          </a:p>
        </p:txBody>
      </p:sp>
      <p:graphicFrame>
        <p:nvGraphicFramePr>
          <p:cNvPr id="9" name="Table 9">
            <a:extLst>
              <a:ext uri="{FF2B5EF4-FFF2-40B4-BE49-F238E27FC236}">
                <a16:creationId xmlns:a16="http://schemas.microsoft.com/office/drawing/2014/main" id="{0EA3AD19-CDAD-CE71-27F4-A776633ADAF8}"/>
              </a:ext>
            </a:extLst>
          </p:cNvPr>
          <p:cNvGraphicFramePr>
            <a:graphicFrameLocks noGrp="1"/>
          </p:cNvGraphicFramePr>
          <p:nvPr>
            <p:extLst>
              <p:ext uri="{D42A27DB-BD31-4B8C-83A1-F6EECF244321}">
                <p14:modId xmlns:p14="http://schemas.microsoft.com/office/powerpoint/2010/main" val="944352789"/>
              </p:ext>
            </p:extLst>
          </p:nvPr>
        </p:nvGraphicFramePr>
        <p:xfrm>
          <a:off x="5314215" y="1994070"/>
          <a:ext cx="6633908" cy="1584960"/>
        </p:xfrm>
        <a:graphic>
          <a:graphicData uri="http://schemas.openxmlformats.org/drawingml/2006/table">
            <a:tbl>
              <a:tblPr firstRow="1" bandRow="1">
                <a:tableStyleId>{9D7B26C5-4107-4FEC-AEDC-1716B250A1EF}</a:tableStyleId>
              </a:tblPr>
              <a:tblGrid>
                <a:gridCol w="3616388">
                  <a:extLst>
                    <a:ext uri="{9D8B030D-6E8A-4147-A177-3AD203B41FA5}">
                      <a16:colId xmlns:a16="http://schemas.microsoft.com/office/drawing/2014/main" val="2091796052"/>
                    </a:ext>
                  </a:extLst>
                </a:gridCol>
                <a:gridCol w="1554480">
                  <a:extLst>
                    <a:ext uri="{9D8B030D-6E8A-4147-A177-3AD203B41FA5}">
                      <a16:colId xmlns:a16="http://schemas.microsoft.com/office/drawing/2014/main" val="3334943026"/>
                    </a:ext>
                  </a:extLst>
                </a:gridCol>
                <a:gridCol w="1463040">
                  <a:extLst>
                    <a:ext uri="{9D8B030D-6E8A-4147-A177-3AD203B41FA5}">
                      <a16:colId xmlns:a16="http://schemas.microsoft.com/office/drawing/2014/main" val="2660800441"/>
                    </a:ext>
                  </a:extLst>
                </a:gridCol>
              </a:tblGrid>
              <a:tr h="336074">
                <a:tc>
                  <a:txBody>
                    <a:bodyPr/>
                    <a:lstStyle/>
                    <a:p>
                      <a:pPr algn="l"/>
                      <a:r>
                        <a:rPr lang="en-US" sz="2000" dirty="0">
                          <a:solidFill>
                            <a:schemeClr val="bg1"/>
                          </a:solidFill>
                        </a:rPr>
                        <a:t>Risk Groups (FLIPI score)</a:t>
                      </a:r>
                      <a:r>
                        <a:rPr lang="en-US" sz="2000" b="0" baseline="30000" dirty="0">
                          <a:solidFill>
                            <a:schemeClr val="bg1"/>
                          </a:solidFill>
                        </a:rPr>
                        <a:t>[1],[3]</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sz="2000" dirty="0">
                          <a:solidFill>
                            <a:schemeClr val="bg1"/>
                          </a:solidFill>
                        </a:rPr>
                        <a:t>2-year PFS</a:t>
                      </a:r>
                    </a:p>
                  </a:txBody>
                  <a:tcPr anchor="ct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tc>
                  <a:txBody>
                    <a:bodyPr/>
                    <a:lstStyle/>
                    <a:p>
                      <a:pPr algn="l"/>
                      <a:r>
                        <a:rPr lang="en-US" sz="2000" dirty="0">
                          <a:solidFill>
                            <a:schemeClr val="bg1"/>
                          </a:solidFill>
                        </a:rPr>
                        <a:t>2-year OS</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28575" cap="flat" cmpd="sng" algn="ctr">
                      <a:solidFill>
                        <a:srgbClr val="6A0218"/>
                      </a:solidFill>
                      <a:prstDash val="solid"/>
                      <a:round/>
                      <a:headEnd type="none" w="med" len="med"/>
                      <a:tailEnd type="none" w="med" len="med"/>
                    </a:lnB>
                    <a:solidFill>
                      <a:srgbClr val="284F64"/>
                    </a:solidFill>
                  </a:tcPr>
                </a:tc>
                <a:extLst>
                  <a:ext uri="{0D108BD9-81ED-4DB2-BD59-A6C34878D82A}">
                    <a16:rowId xmlns:a16="http://schemas.microsoft.com/office/drawing/2014/main" val="791834204"/>
                  </a:ext>
                </a:extLst>
              </a:tr>
              <a:tr h="336074">
                <a:tc>
                  <a:txBody>
                    <a:bodyPr/>
                    <a:lstStyle/>
                    <a:p>
                      <a:pPr algn="l"/>
                      <a:r>
                        <a:rPr lang="en-US" sz="2000" dirty="0"/>
                        <a:t>Low risk (0–1)</a:t>
                      </a:r>
                    </a:p>
                  </a:txBody>
                  <a:tcPr anchor="ctr">
                    <a:lnL w="6350" cap="flat" cmpd="sng" algn="ctr">
                      <a:solidFill>
                        <a:srgbClr val="6A0218"/>
                      </a:solidFill>
                      <a:prstDash val="solid"/>
                      <a:round/>
                      <a:headEnd type="none" w="med" len="med"/>
                      <a:tailEnd type="none" w="med" len="med"/>
                    </a:lnL>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84%</a:t>
                      </a:r>
                    </a:p>
                  </a:txBody>
                  <a:tcPr anchor="ct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a:r>
                        <a:rPr lang="en-US" sz="2000" dirty="0"/>
                        <a:t>98%</a:t>
                      </a:r>
                    </a:p>
                  </a:txBody>
                  <a:tcPr anchor="ctr">
                    <a:lnR w="6350" cap="flat" cmpd="sng" algn="ctr">
                      <a:solidFill>
                        <a:srgbClr val="6A0218"/>
                      </a:solidFill>
                      <a:prstDash val="solid"/>
                      <a:round/>
                      <a:headEnd type="none" w="med" len="med"/>
                      <a:tailEnd type="none" w="med" len="med"/>
                    </a:lnR>
                    <a:lnT w="28575" cap="flat" cmpd="sng" algn="ctr">
                      <a:solidFill>
                        <a:srgbClr val="6A0218"/>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3264356"/>
                  </a:ext>
                </a:extLst>
              </a:tr>
              <a:tr h="336074">
                <a:tc>
                  <a:txBody>
                    <a:bodyPr/>
                    <a:lstStyle/>
                    <a:p>
                      <a:pPr algn="l"/>
                      <a:r>
                        <a:rPr lang="en-US" sz="2000" dirty="0"/>
                        <a:t>Intermediate risk (2)</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70%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l"/>
                      <a:r>
                        <a:rPr lang="en-US" sz="2000" dirty="0"/>
                        <a:t>94%</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48471746"/>
                  </a:ext>
                </a:extLst>
              </a:tr>
              <a:tr h="336074">
                <a:tc>
                  <a:txBody>
                    <a:bodyPr/>
                    <a:lstStyle/>
                    <a:p>
                      <a:pPr algn="l"/>
                      <a:r>
                        <a:rPr lang="en-US" sz="2000" dirty="0"/>
                        <a:t>High Risk (3–5)</a:t>
                      </a:r>
                    </a:p>
                  </a:txBody>
                  <a:tcPr anchor="ctr">
                    <a:lnL w="6350" cap="flat" cmpd="sng" algn="ctr">
                      <a:solidFill>
                        <a:srgbClr val="6A0218"/>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42%</a:t>
                      </a:r>
                    </a:p>
                  </a:txBody>
                  <a:tcPr anchor="ct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tc>
                  <a:txBody>
                    <a:bodyPr/>
                    <a:lstStyle/>
                    <a:p>
                      <a:pPr algn="l"/>
                      <a:r>
                        <a:rPr lang="en-US" sz="2000" dirty="0"/>
                        <a:t>87%</a:t>
                      </a:r>
                    </a:p>
                  </a:txBody>
                  <a:tcPr anchor="ctr">
                    <a:lnR w="6350" cap="flat" cmpd="sng" algn="ctr">
                      <a:solidFill>
                        <a:srgbClr val="6A0218"/>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6A0218"/>
                      </a:solidFill>
                      <a:prstDash val="solid"/>
                      <a:round/>
                      <a:headEnd type="none" w="med" len="med"/>
                      <a:tailEnd type="none" w="med" len="med"/>
                    </a:lnB>
                    <a:solidFill>
                      <a:schemeClr val="bg1"/>
                    </a:solidFill>
                  </a:tcPr>
                </a:tc>
                <a:extLst>
                  <a:ext uri="{0D108BD9-81ED-4DB2-BD59-A6C34878D82A}">
                    <a16:rowId xmlns:a16="http://schemas.microsoft.com/office/drawing/2014/main" val="37970534"/>
                  </a:ext>
                </a:extLst>
              </a:tr>
            </a:tbl>
          </a:graphicData>
        </a:graphic>
      </p:graphicFrame>
      <p:grpSp>
        <p:nvGrpSpPr>
          <p:cNvPr id="19" name="Group 18">
            <a:extLst>
              <a:ext uri="{FF2B5EF4-FFF2-40B4-BE49-F238E27FC236}">
                <a16:creationId xmlns:a16="http://schemas.microsoft.com/office/drawing/2014/main" id="{FFB77410-2299-1038-4F5F-9B08BEF43508}"/>
              </a:ext>
            </a:extLst>
          </p:cNvPr>
          <p:cNvGrpSpPr/>
          <p:nvPr/>
        </p:nvGrpSpPr>
        <p:grpSpPr>
          <a:xfrm>
            <a:off x="6982847" y="3798218"/>
            <a:ext cx="3296645" cy="1509996"/>
            <a:chOff x="7189706" y="3798218"/>
            <a:chExt cx="3296645" cy="1509996"/>
          </a:xfrm>
        </p:grpSpPr>
        <p:sp>
          <p:nvSpPr>
            <p:cNvPr id="17" name="Freeform: Shape 16">
              <a:extLst>
                <a:ext uri="{FF2B5EF4-FFF2-40B4-BE49-F238E27FC236}">
                  <a16:creationId xmlns:a16="http://schemas.microsoft.com/office/drawing/2014/main" id="{38355A57-B826-8846-0A00-8928579F6AEE}"/>
                </a:ext>
              </a:extLst>
            </p:cNvPr>
            <p:cNvSpPr/>
            <p:nvPr/>
          </p:nvSpPr>
          <p:spPr>
            <a:xfrm>
              <a:off x="7189706" y="3798218"/>
              <a:ext cx="3296645" cy="1509996"/>
            </a:xfrm>
            <a:custGeom>
              <a:avLst/>
              <a:gdLst>
                <a:gd name="connsiteX0" fmla="*/ 1648322 w 3296645"/>
                <a:gd name="connsiteY0" fmla="*/ 176267 h 1509996"/>
                <a:gd name="connsiteX1" fmla="*/ 1600373 w 3296645"/>
                <a:gd name="connsiteY1" fmla="*/ 399561 h 1509996"/>
                <a:gd name="connsiteX2" fmla="*/ 1377079 w 3296645"/>
                <a:gd name="connsiteY2" fmla="*/ 447510 h 1509996"/>
                <a:gd name="connsiteX3" fmla="*/ 1600373 w 3296645"/>
                <a:gd name="connsiteY3" fmla="*/ 495459 h 1509996"/>
                <a:gd name="connsiteX4" fmla="*/ 1648322 w 3296645"/>
                <a:gd name="connsiteY4" fmla="*/ 718753 h 1509996"/>
                <a:gd name="connsiteX5" fmla="*/ 1696271 w 3296645"/>
                <a:gd name="connsiteY5" fmla="*/ 495459 h 1509996"/>
                <a:gd name="connsiteX6" fmla="*/ 1919565 w 3296645"/>
                <a:gd name="connsiteY6" fmla="*/ 447510 h 1509996"/>
                <a:gd name="connsiteX7" fmla="*/ 1696271 w 3296645"/>
                <a:gd name="connsiteY7" fmla="*/ 399561 h 1509996"/>
                <a:gd name="connsiteX8" fmla="*/ 1648323 w 3296645"/>
                <a:gd name="connsiteY8" fmla="*/ 0 h 1509996"/>
                <a:gd name="connsiteX9" fmla="*/ 1996119 w 3296645"/>
                <a:gd name="connsiteY9" fmla="*/ 274729 h 1509996"/>
                <a:gd name="connsiteX10" fmla="*/ 3090763 w 3296645"/>
                <a:gd name="connsiteY10" fmla="*/ 274729 h 1509996"/>
                <a:gd name="connsiteX11" fmla="*/ 3296645 w 3296645"/>
                <a:gd name="connsiteY11" fmla="*/ 480611 h 1509996"/>
                <a:gd name="connsiteX12" fmla="*/ 3296645 w 3296645"/>
                <a:gd name="connsiteY12" fmla="*/ 1304114 h 1509996"/>
                <a:gd name="connsiteX13" fmla="*/ 3090763 w 3296645"/>
                <a:gd name="connsiteY13" fmla="*/ 1509996 h 1509996"/>
                <a:gd name="connsiteX14" fmla="*/ 205882 w 3296645"/>
                <a:gd name="connsiteY14" fmla="*/ 1509996 h 1509996"/>
                <a:gd name="connsiteX15" fmla="*/ 0 w 3296645"/>
                <a:gd name="connsiteY15" fmla="*/ 1304114 h 1509996"/>
                <a:gd name="connsiteX16" fmla="*/ 0 w 3296645"/>
                <a:gd name="connsiteY16" fmla="*/ 480611 h 1509996"/>
                <a:gd name="connsiteX17" fmla="*/ 205882 w 3296645"/>
                <a:gd name="connsiteY17" fmla="*/ 274729 h 1509996"/>
                <a:gd name="connsiteX18" fmla="*/ 1300526 w 3296645"/>
                <a:gd name="connsiteY18" fmla="*/ 274729 h 150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6645" h="1509996">
                  <a:moveTo>
                    <a:pt x="1648322" y="176267"/>
                  </a:moveTo>
                  <a:lnTo>
                    <a:pt x="1600373" y="399561"/>
                  </a:lnTo>
                  <a:lnTo>
                    <a:pt x="1377079" y="447510"/>
                  </a:lnTo>
                  <a:lnTo>
                    <a:pt x="1600373" y="495459"/>
                  </a:lnTo>
                  <a:lnTo>
                    <a:pt x="1648322" y="718753"/>
                  </a:lnTo>
                  <a:lnTo>
                    <a:pt x="1696271" y="495459"/>
                  </a:lnTo>
                  <a:lnTo>
                    <a:pt x="1919565" y="447510"/>
                  </a:lnTo>
                  <a:lnTo>
                    <a:pt x="1696271" y="399561"/>
                  </a:lnTo>
                  <a:close/>
                  <a:moveTo>
                    <a:pt x="1648323" y="0"/>
                  </a:moveTo>
                  <a:lnTo>
                    <a:pt x="1996119" y="274729"/>
                  </a:lnTo>
                  <a:lnTo>
                    <a:pt x="3090763" y="274729"/>
                  </a:lnTo>
                  <a:cubicBezTo>
                    <a:pt x="3204468" y="274729"/>
                    <a:pt x="3296645" y="366906"/>
                    <a:pt x="3296645" y="480611"/>
                  </a:cubicBezTo>
                  <a:lnTo>
                    <a:pt x="3296645" y="1304114"/>
                  </a:lnTo>
                  <a:cubicBezTo>
                    <a:pt x="3296645" y="1417819"/>
                    <a:pt x="3204468" y="1509996"/>
                    <a:pt x="3090763" y="1509996"/>
                  </a:cubicBezTo>
                  <a:lnTo>
                    <a:pt x="205882" y="1509996"/>
                  </a:lnTo>
                  <a:cubicBezTo>
                    <a:pt x="92177" y="1509996"/>
                    <a:pt x="0" y="1417819"/>
                    <a:pt x="0" y="1304114"/>
                  </a:cubicBezTo>
                  <a:lnTo>
                    <a:pt x="0" y="480611"/>
                  </a:lnTo>
                  <a:cubicBezTo>
                    <a:pt x="0" y="366906"/>
                    <a:pt x="92177" y="274729"/>
                    <a:pt x="205882" y="274729"/>
                  </a:cubicBezTo>
                  <a:lnTo>
                    <a:pt x="1300526" y="274729"/>
                  </a:lnTo>
                  <a:close/>
                </a:path>
              </a:pathLst>
            </a:custGeom>
            <a:gradFill flip="none" rotWithShape="0">
              <a:gsLst>
                <a:gs pos="100000">
                  <a:srgbClr val="F4F4F0"/>
                </a:gs>
                <a:gs pos="0">
                  <a:schemeClr val="accent2">
                    <a:lumMod val="20000"/>
                    <a:lumOff val="80000"/>
                  </a:schemeClr>
                </a:gs>
              </a:gsLst>
              <a:lin ang="16200000" scaled="0"/>
              <a:tileRect/>
            </a:gradFill>
            <a:ln w="28575">
              <a:gradFill>
                <a:gsLst>
                  <a:gs pos="0">
                    <a:schemeClr val="bg1"/>
                  </a:gs>
                  <a:gs pos="100000">
                    <a:schemeClr val="accent2"/>
                  </a:gs>
                </a:gsLst>
                <a:lin ang="5400000" scaled="1"/>
              </a:gradFill>
            </a:ln>
          </p:spPr>
          <p:style>
            <a:lnRef idx="1">
              <a:schemeClr val="accent1"/>
            </a:lnRef>
            <a:fillRef idx="3">
              <a:schemeClr val="accent1"/>
            </a:fillRef>
            <a:effectRef idx="2">
              <a:schemeClr val="accent1"/>
            </a:effectRef>
            <a:fontRef idx="minor">
              <a:schemeClr val="lt1"/>
            </a:fontRef>
          </p:style>
          <p:txBody>
            <a:bodyPr wrap="square" lIns="91440" tIns="822960" rIns="91440" rtlCol="0" anchor="t">
              <a:noAutofit/>
            </a:bodyPr>
            <a:lstStyle/>
            <a:p>
              <a:pPr algn="ctr">
                <a:spcBef>
                  <a:spcPts val="1200"/>
                </a:spcBef>
              </a:pPr>
              <a:r>
                <a:rPr lang="en-US" sz="2000" dirty="0">
                  <a:solidFill>
                    <a:srgbClr val="333333"/>
                  </a:solidFill>
                </a:rPr>
                <a:t>Survival directly impacted by FLIPI risk score</a:t>
              </a:r>
            </a:p>
            <a:p>
              <a:pPr algn="ctr">
                <a:spcBef>
                  <a:spcPts val="1200"/>
                </a:spcBef>
              </a:pPr>
              <a:endParaRPr lang="en-US" sz="2000" dirty="0">
                <a:solidFill>
                  <a:srgbClr val="333333"/>
                </a:solidFill>
              </a:endParaRPr>
            </a:p>
          </p:txBody>
        </p:sp>
        <p:cxnSp>
          <p:nvCxnSpPr>
            <p:cNvPr id="12" name="Straight Connector 11">
              <a:extLst>
                <a:ext uri="{FF2B5EF4-FFF2-40B4-BE49-F238E27FC236}">
                  <a16:creationId xmlns:a16="http://schemas.microsoft.com/office/drawing/2014/main" id="{1ABA917E-4F44-7357-2211-FC6EFCC262C3}"/>
                </a:ext>
              </a:extLst>
            </p:cNvPr>
            <p:cNvCxnSpPr>
              <a:cxnSpLocks/>
            </p:cNvCxnSpPr>
            <p:nvPr/>
          </p:nvCxnSpPr>
          <p:spPr>
            <a:xfrm flipH="1">
              <a:off x="7313698" y="4597900"/>
              <a:ext cx="3048661" cy="0"/>
            </a:xfrm>
            <a:prstGeom prst="line">
              <a:avLst/>
            </a:prstGeom>
            <a:ln w="12700" cap="rnd">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47737008"/>
      </p:ext>
    </p:extLst>
  </p:cSld>
  <p:clrMapOvr>
    <a:masterClrMapping/>
  </p:clrMapOvr>
  <p:transition>
    <p:fade/>
  </p:transition>
</p:sld>
</file>

<file path=ppt/theme/theme1.xml><?xml version="1.0" encoding="utf-8"?>
<a:theme xmlns:a="http://schemas.openxmlformats.org/drawingml/2006/main" name="FL Basic Slides">
  <a:themeElements>
    <a:clrScheme name="6043 Custom Color Set">
      <a:dk1>
        <a:srgbClr val="333333"/>
      </a:dk1>
      <a:lt1>
        <a:sysClr val="window" lastClr="FFFFFF"/>
      </a:lt1>
      <a:dk2>
        <a:srgbClr val="373545"/>
      </a:dk2>
      <a:lt2>
        <a:srgbClr val="CEDBE6"/>
      </a:lt2>
      <a:accent1>
        <a:srgbClr val="2E62A6"/>
      </a:accent1>
      <a:accent2>
        <a:srgbClr val="4971A6"/>
      </a:accent2>
      <a:accent3>
        <a:srgbClr val="91B7D9"/>
      </a:accent3>
      <a:accent4>
        <a:srgbClr val="7A8C8E"/>
      </a:accent4>
      <a:accent5>
        <a:srgbClr val="D9B504"/>
      </a:accent5>
      <a:accent6>
        <a:srgbClr val="594D11"/>
      </a:accent6>
      <a:hlink>
        <a:srgbClr val="6B9F25"/>
      </a:hlink>
      <a:folHlink>
        <a:srgbClr val="9F6715"/>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CE Section Slides">
  <a:themeElements>
    <a:clrScheme name="6043 Custom Color Set">
      <a:dk1>
        <a:srgbClr val="333333"/>
      </a:dk1>
      <a:lt1>
        <a:sysClr val="window" lastClr="FFFFFF"/>
      </a:lt1>
      <a:dk2>
        <a:srgbClr val="373545"/>
      </a:dk2>
      <a:lt2>
        <a:srgbClr val="CEDBE6"/>
      </a:lt2>
      <a:accent1>
        <a:srgbClr val="2E62A6"/>
      </a:accent1>
      <a:accent2>
        <a:srgbClr val="4971A6"/>
      </a:accent2>
      <a:accent3>
        <a:srgbClr val="91B7D9"/>
      </a:accent3>
      <a:accent4>
        <a:srgbClr val="7A8C8E"/>
      </a:accent4>
      <a:accent5>
        <a:srgbClr val="D9B504"/>
      </a:accent5>
      <a:accent6>
        <a:srgbClr val="594D11"/>
      </a:accent6>
      <a:hlink>
        <a:srgbClr val="6B9F25"/>
      </a:hlink>
      <a:folHlink>
        <a:srgbClr val="9F6715"/>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20404</TotalTime>
  <Words>6961</Words>
  <Application>Microsoft Office PowerPoint</Application>
  <PresentationFormat>Widescreen</PresentationFormat>
  <Paragraphs>840</Paragraphs>
  <Slides>58</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58</vt:i4>
      </vt:variant>
    </vt:vector>
  </HeadingPairs>
  <TitlesOfParts>
    <vt:vector size="69" baseType="lpstr">
      <vt:lpstr>Arial</vt:lpstr>
      <vt:lpstr>Open Sans Extrabold</vt:lpstr>
      <vt:lpstr>Open Sans</vt:lpstr>
      <vt:lpstr>Trebuchet MS</vt:lpstr>
      <vt:lpstr>Wingdings</vt:lpstr>
      <vt:lpstr>Open Sans Semibold</vt:lpstr>
      <vt:lpstr>Wingdings 2</vt:lpstr>
      <vt:lpstr>Times New Roman</vt:lpstr>
      <vt:lpstr>Wingdings 3</vt:lpstr>
      <vt:lpstr>FL Basic Slides</vt:lpstr>
      <vt:lpstr>PNCE Section Slides</vt:lpstr>
      <vt:lpstr>PowerPoint Presentation</vt:lpstr>
      <vt:lpstr>Faculty Presenter</vt:lpstr>
      <vt:lpstr>Faculty Disclosures</vt:lpstr>
      <vt:lpstr>Learning Objectives</vt:lpstr>
      <vt:lpstr>Disease State Overview and Unmet Needs</vt:lpstr>
      <vt:lpstr>Follicular Lymphoma[1],[2]</vt:lpstr>
      <vt:lpstr>Common Subtypes of Non-Hodgkin Lymphoma[1],[2]</vt:lpstr>
      <vt:lpstr>Classification/Grading[1]-[4]</vt:lpstr>
      <vt:lpstr>Follicular Lymphoma International Prognostic Index (FLIPI)</vt:lpstr>
      <vt:lpstr>Importance of POD24: Identifying “High-Risk” FL Patients</vt:lpstr>
      <vt:lpstr>Follicular Lymphoma Challenges[1],[2]</vt:lpstr>
      <vt:lpstr>Key Takeaways</vt:lpstr>
      <vt:lpstr>Current Treatment Landscape</vt:lpstr>
      <vt:lpstr>Treatment Paradigm for Follicular Lymphoma </vt:lpstr>
      <vt:lpstr>Therapeutic Considerations in Frontline Follicular Lymphoma</vt:lpstr>
      <vt:lpstr>Low Tumor Burden: Rituximab vs Observation</vt:lpstr>
      <vt:lpstr>Low Tumor Burden: Rituximab vs Observation</vt:lpstr>
      <vt:lpstr>First-line FL Treatment Comparison: R-Bendamustine vs R-CHOP</vt:lpstr>
      <vt:lpstr>First-line FL Treatment Comparison: R-Bendamustine vs R-CHOP</vt:lpstr>
      <vt:lpstr>Anti-CD20 Comparison: GALLIUM Trial</vt:lpstr>
      <vt:lpstr>Anti-CD20 Comparison: GALLIUM Trial</vt:lpstr>
      <vt:lpstr>Lenalidomide + Rituximab (R2) vs R-Chemo: RELEVANCE Trial[1],[2]</vt:lpstr>
      <vt:lpstr>Lenalidomide + Rituximab (R2) vs R-Chemo: RELEVANCE Trial[1],[2]</vt:lpstr>
      <vt:lpstr>Principles of Follicular Lymphoma Treatment at Relapse</vt:lpstr>
      <vt:lpstr>Novel Therapeutic Classes in Follicular Lymphoma</vt:lpstr>
      <vt:lpstr>The Process of CAR T-Cell Therapy</vt:lpstr>
      <vt:lpstr>Axicabtagene Ciloleucel (Axi-cel) in R/R FL and MZL:  ZUMA-5[1],[2]</vt:lpstr>
      <vt:lpstr>Axicabtagene Ciloleucel (Axi-cel) in R/R FL and MZL:  ZUMA-5[1],[2]</vt:lpstr>
      <vt:lpstr>Tisagenlecleucel (Tisa-cel) in R/R FL: ELARA Trial[1],[2] </vt:lpstr>
      <vt:lpstr>Tisagenlecleucel (Tisa-cel) in R/R FL: ELARA Trial[1],[2] </vt:lpstr>
      <vt:lpstr>Patient Evaluation for CAR-T</vt:lpstr>
      <vt:lpstr>Bispecific Antibodies in B-Cell Lymphomas</vt:lpstr>
      <vt:lpstr>Mosunetuzumab IV in R/R Follicular Lymphoma[1],[2]</vt:lpstr>
      <vt:lpstr>Mosunetuzumab IV in R/R Follicular Lymphoma[1],[2]</vt:lpstr>
      <vt:lpstr>Comparing Options: CAR T vs Bispecific[1]-[3]</vt:lpstr>
      <vt:lpstr>Tazemetostat, EZH2 Inhibitor, in R/R FL</vt:lpstr>
      <vt:lpstr>PI3K Inhibitors in R/R Follicular Lymphoma: CHRONOS-1 Study Evaluating Copanlisib</vt:lpstr>
      <vt:lpstr>POD24 Efficacy of Therapies in R/R FL</vt:lpstr>
      <vt:lpstr>My Treatment Approach for High Tumor Burden FL (nonlocalized)</vt:lpstr>
      <vt:lpstr>Key Takeaways</vt:lpstr>
      <vt:lpstr>Emerging Therapies</vt:lpstr>
      <vt:lpstr>Lisocabtagene Maraleucel (Liso-cel) in R/R FL: TRANSCEND FL Trial</vt:lpstr>
      <vt:lpstr>Odronextamab in R/R FL: ELM-2 Trial </vt:lpstr>
      <vt:lpstr>Odronextamab in R/R FL: ELM-2 Trial </vt:lpstr>
      <vt:lpstr>Epcoritamab + R2 in R/R FL: EPCORE NHL Trial</vt:lpstr>
      <vt:lpstr>Epcoritamab + R2 in R/R FL: EPCORE NHL Trial</vt:lpstr>
      <vt:lpstr>Key Takeaways</vt:lpstr>
      <vt:lpstr>Management of Adverse Events &amp; Transition of Care Considerations</vt:lpstr>
      <vt:lpstr>Notable CAR T-Cell/Bispecific Toxicities</vt:lpstr>
      <vt:lpstr>CRS Management</vt:lpstr>
      <vt:lpstr>Neurotoxicity Management[1],[2] </vt:lpstr>
      <vt:lpstr>Additional Considerations for CRS/Neurotoxicity Management</vt:lpstr>
      <vt:lpstr>Acute CAR T-Cell/Bispecific Supportive Care[1]-[2]</vt:lpstr>
      <vt:lpstr>Chronic CAR T-Cell/Bispecific Supportive Care[1]-[2]</vt:lpstr>
      <vt:lpstr>Other Select Novel Therapy Toxicities in FL</vt:lpstr>
      <vt:lpstr>Interprofessional Care Team Collaboration/Transitions of Care Considerations[1],[2]</vt:lpstr>
      <vt:lpstr>Key Takeaways</vt:lpstr>
      <vt:lpstr>Summary</vt:lpstr>
    </vt:vector>
  </TitlesOfParts>
  <Company>Annenberg Center for Health Sciences</Company>
  <LinksUpToDate>false</LinksUpToDate>
  <SharedDoc>false</SharedDoc>
  <HyperlinkBase>https://www.annenberg.net/courses/landingPage.php?courseID=60651</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Slides | Current and Emerging Therapies for Follicular Lymphoma: Solving Practice Challenges in Community-based Interprofessional Care Teams</dc:title>
  <dc:subject>Onncology, Follicular Lymphoma, Novel Agents</dc:subject>
  <dc:creator>Christopher.Elder@flcancer.com;JABRAMSON@mgh.harvard.edu;ACHS@annenberg.net</dc:creator>
  <cp:keywords>Detailing Set</cp:keywords>
  <cp:lastModifiedBy>Mark Gorney</cp:lastModifiedBy>
  <cp:revision>757</cp:revision>
  <cp:lastPrinted>2023-11-14T16:38:34Z</cp:lastPrinted>
  <dcterms:created xsi:type="dcterms:W3CDTF">2016-04-20T21:57:17Z</dcterms:created>
  <dcterms:modified xsi:type="dcterms:W3CDTF">2023-11-14T16:41:19Z</dcterms:modified>
  <cp:category/>
  <cp:contentStatus>Detailing in progress</cp:contentStatus>
</cp:coreProperties>
</file>