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08" r:id="rId2"/>
    <p:sldId id="259" r:id="rId3"/>
    <p:sldId id="260" r:id="rId4"/>
    <p:sldId id="262" r:id="rId5"/>
    <p:sldId id="307" r:id="rId6"/>
    <p:sldId id="304" r:id="rId7"/>
    <p:sldId id="264" r:id="rId8"/>
    <p:sldId id="303" r:id="rId9"/>
    <p:sldId id="302" r:id="rId10"/>
    <p:sldId id="269" r:id="rId11"/>
    <p:sldId id="263" r:id="rId12"/>
    <p:sldId id="295" r:id="rId13"/>
    <p:sldId id="296" r:id="rId14"/>
    <p:sldId id="306" r:id="rId15"/>
    <p:sldId id="298" r:id="rId16"/>
    <p:sldId id="299" r:id="rId17"/>
    <p:sldId id="300" r:id="rId18"/>
    <p:sldId id="268" r:id="rId19"/>
    <p:sldId id="265" r:id="rId20"/>
    <p:sldId id="276" r:id="rId21"/>
    <p:sldId id="275" r:id="rId22"/>
    <p:sldId id="272" r:id="rId23"/>
    <p:sldId id="277" r:id="rId24"/>
    <p:sldId id="284" r:id="rId25"/>
    <p:sldId id="288" r:id="rId26"/>
    <p:sldId id="281" r:id="rId27"/>
    <p:sldId id="283" r:id="rId28"/>
    <p:sldId id="285" r:id="rId29"/>
    <p:sldId id="289" r:id="rId30"/>
    <p:sldId id="280" r:id="rId31"/>
    <p:sldId id="282" r:id="rId32"/>
    <p:sldId id="291" r:id="rId33"/>
    <p:sldId id="287" r:id="rId34"/>
    <p:sldId id="292" r:id="rId35"/>
    <p:sldId id="286" r:id="rId36"/>
    <p:sldId id="270" r:id="rId37"/>
    <p:sldId id="267" r:id="rId38"/>
    <p:sldId id="293" r:id="rId3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FF0BE91-FFCD-C044-53E2-37985E4B0752}" name="Jane Joukovsky" initials="JJ" userId="55996e53fdeca00d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Morlock" initials="JM" lastIdx="2" clrIdx="0">
    <p:extLst>
      <p:ext uri="{19B8F6BF-5375-455C-9EA6-DF929625EA0E}">
        <p15:presenceInfo xmlns:p15="http://schemas.microsoft.com/office/powerpoint/2012/main" userId="dd79a332580802d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6327"/>
  </p:normalViewPr>
  <p:slideViewPr>
    <p:cSldViewPr snapToGrid="0">
      <p:cViewPr varScale="1">
        <p:scale>
          <a:sx n="146" d="100"/>
          <a:sy n="146" d="100"/>
        </p:scale>
        <p:origin x="5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5" d="100"/>
        <a:sy n="1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45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Overall Population</a:t>
            </a:r>
          </a:p>
        </c:rich>
      </c:tx>
      <c:layout>
        <c:manualLayout>
          <c:xMode val="edge"/>
          <c:yMode val="edge"/>
          <c:x val="0.38294280243955015"/>
          <c:y val="7.367099981698267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48 weeks</c:v>
                </c:pt>
                <c:pt idx="1">
                  <c:v>96 weeks</c:v>
                </c:pt>
                <c:pt idx="2">
                  <c:v>144 weeks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0.63200000000000001</c:v>
                </c:pt>
                <c:pt idx="1">
                  <c:v>0.51900000000000002</c:v>
                </c:pt>
                <c:pt idx="2">
                  <c:v>0.45400000000000001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37-4F1A-8BFE-588E2C8474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Eculizumab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48 weeks</c:v>
                </c:pt>
                <c:pt idx="1">
                  <c:v>96 weeks</c:v>
                </c:pt>
                <c:pt idx="2">
                  <c:v>144 weeks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0.97899999999999998</c:v>
                </c:pt>
                <c:pt idx="1">
                  <c:v>0.96399999999999997</c:v>
                </c:pt>
                <c:pt idx="2">
                  <c:v>0.96399999999999997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37-4F1A-8BFE-588E2C8474C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3309903"/>
        <c:axId val="716760143"/>
      </c:barChart>
      <c:catAx>
        <c:axId val="7133099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 since randomization</a:t>
                </a:r>
                <a:r>
                  <a:rPr lang="en-US" baseline="0" dirty="0"/>
                  <a:t> (weeks)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6760143"/>
        <c:crosses val="autoZero"/>
        <c:auto val="1"/>
        <c:lblAlgn val="ctr"/>
        <c:lblOffset val="100"/>
        <c:noMultiLvlLbl val="0"/>
      </c:catAx>
      <c:valAx>
        <c:axId val="71676014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Patients</a:t>
                </a:r>
                <a:r>
                  <a:rPr lang="en-US" baseline="0" dirty="0"/>
                  <a:t> free from relapse (%)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3309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418514714646179"/>
          <c:y val="0.88778456511341708"/>
          <c:w val="0.23162970570707647"/>
          <c:h val="7.53799349780915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AQP4-IgG+ population</a:t>
            </a:r>
          </a:p>
        </c:rich>
      </c:tx>
      <c:layout>
        <c:manualLayout>
          <c:xMode val="edge"/>
          <c:yMode val="edge"/>
          <c:x val="0.22166660326879428"/>
          <c:y val="2.5868407884364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0.56599999999999995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8B-4EA4-BCA2-07FC7071CB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Inebilizumab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8B-4EA4-BCA2-07FC7071CB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29841727"/>
        <c:axId val="716775983"/>
      </c:barChart>
      <c:catAx>
        <c:axId val="529841727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197 days (~28</a:t>
                </a:r>
                <a:r>
                  <a:rPr lang="en-US" baseline="0" dirty="0"/>
                  <a:t> weeks)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716775983"/>
        <c:crosses val="autoZero"/>
        <c:auto val="1"/>
        <c:lblAlgn val="ctr"/>
        <c:lblOffset val="100"/>
        <c:noMultiLvlLbl val="0"/>
      </c:catAx>
      <c:valAx>
        <c:axId val="716775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Probability</a:t>
                </a:r>
                <a:r>
                  <a:rPr lang="en-US" baseline="0" dirty="0"/>
                  <a:t> of no attack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9841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Overall patient</a:t>
            </a:r>
            <a:r>
              <a:rPr lang="en-US" baseline="0" dirty="0"/>
              <a:t> population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0.59899999999999998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FD-48AB-90D3-5DCD54F507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Inebilizumab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0.86699999999999999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FD-48AB-90D3-5DCD54F507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29841727"/>
        <c:axId val="716775983"/>
      </c:barChart>
      <c:catAx>
        <c:axId val="529841727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197 days (~28 weeks)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716775983"/>
        <c:crosses val="autoZero"/>
        <c:auto val="1"/>
        <c:lblAlgn val="ctr"/>
        <c:lblOffset val="100"/>
        <c:noMultiLvlLbl val="0"/>
      </c:catAx>
      <c:valAx>
        <c:axId val="716775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Probability</a:t>
                </a:r>
                <a:r>
                  <a:rPr lang="en-US" baseline="0" dirty="0"/>
                  <a:t> of no attack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9841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dirty="0"/>
              <a:t>AQP4-IgG+ Population</a:t>
            </a:r>
          </a:p>
        </c:rich>
      </c:tx>
      <c:layout>
        <c:manualLayout>
          <c:xMode val="edge"/>
          <c:yMode val="edge"/>
          <c:x val="0.2412360049196749"/>
          <c:y val="7.367099981698267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48 weeks</c:v>
                </c:pt>
                <c:pt idx="1">
                  <c:v>96 weeks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0.59899999999999998</c:v>
                </c:pt>
                <c:pt idx="1">
                  <c:v>0.53300000000000003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37-4F1A-8BFE-588E2C8474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Satralizumab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48 weeks</c:v>
                </c:pt>
                <c:pt idx="1">
                  <c:v>96 weeks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0.91500000000000004</c:v>
                </c:pt>
                <c:pt idx="1">
                  <c:v>0.91500000000000004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37-4F1A-8BFE-588E2C8474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3309903"/>
        <c:axId val="716760143"/>
      </c:barChart>
      <c:catAx>
        <c:axId val="7133099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 since randomization</a:t>
                </a:r>
                <a:r>
                  <a:rPr lang="en-US" baseline="0" dirty="0"/>
                  <a:t> (weeks)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6760143"/>
        <c:crosses val="autoZero"/>
        <c:auto val="1"/>
        <c:lblAlgn val="ctr"/>
        <c:lblOffset val="100"/>
        <c:noMultiLvlLbl val="0"/>
      </c:catAx>
      <c:valAx>
        <c:axId val="71676014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Patients</a:t>
                </a:r>
                <a:r>
                  <a:rPr lang="en-US" baseline="0" dirty="0"/>
                  <a:t> free from relapse (%)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3309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298844890765465"/>
          <c:y val="0.86936681515917125"/>
          <c:w val="0.49402310218469064"/>
          <c:h val="7.53799349780915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dirty="0"/>
              <a:t>Overall Population</a:t>
            </a:r>
          </a:p>
        </c:rich>
      </c:tx>
      <c:layout>
        <c:manualLayout>
          <c:xMode val="edge"/>
          <c:yMode val="edge"/>
          <c:x val="0.26378028833352352"/>
          <c:y val="7.367099981698267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48 weeks</c:v>
                </c:pt>
                <c:pt idx="1">
                  <c:v>96 weeks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0.66</c:v>
                </c:pt>
                <c:pt idx="1">
                  <c:v>0.58699999999999997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4A-4880-A9D3-5451D77872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Satralizumab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48 weeks</c:v>
                </c:pt>
                <c:pt idx="1">
                  <c:v>96 weeks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0.88900000000000001</c:v>
                </c:pt>
                <c:pt idx="1">
                  <c:v>0.77600000000000002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4A-4880-A9D3-5451D77872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3309903"/>
        <c:axId val="716760143"/>
      </c:barChart>
      <c:catAx>
        <c:axId val="7133099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 since randomization</a:t>
                </a:r>
                <a:r>
                  <a:rPr lang="en-US" baseline="0" dirty="0"/>
                  <a:t> (weeks)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6760143"/>
        <c:crosses val="autoZero"/>
        <c:auto val="1"/>
        <c:lblAlgn val="ctr"/>
        <c:lblOffset val="100"/>
        <c:noMultiLvlLbl val="0"/>
      </c:catAx>
      <c:valAx>
        <c:axId val="71676014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Patients</a:t>
                </a:r>
                <a:r>
                  <a:rPr lang="en-US" baseline="0" dirty="0"/>
                  <a:t> free from relapse (%)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3309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298844890765465"/>
          <c:y val="0.86936681515917125"/>
          <c:w val="0.49402310218469064"/>
          <c:h val="7.53799349780915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dirty="0"/>
              <a:t>AQP4-IgG+ Population</a:t>
            </a:r>
          </a:p>
        </c:rich>
      </c:tx>
      <c:layout>
        <c:manualLayout>
          <c:xMode val="edge"/>
          <c:yMode val="edge"/>
          <c:x val="0.2412360049196749"/>
          <c:y val="7.367099981698267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48 weeks</c:v>
                </c:pt>
                <c:pt idx="1">
                  <c:v>96 weeks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0.55000000000000004</c:v>
                </c:pt>
                <c:pt idx="1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37-4F1A-8BFE-588E2C8474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Satralizumab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48 weeks</c:v>
                </c:pt>
                <c:pt idx="1">
                  <c:v>96 weeks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0.83</c:v>
                </c:pt>
                <c:pt idx="1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37-4F1A-8BFE-588E2C8474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3309903"/>
        <c:axId val="716760143"/>
      </c:barChart>
      <c:catAx>
        <c:axId val="7133099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 since randomization</a:t>
                </a:r>
                <a:r>
                  <a:rPr lang="en-US" baseline="0" dirty="0"/>
                  <a:t> (weeks)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6760143"/>
        <c:crosses val="autoZero"/>
        <c:auto val="1"/>
        <c:lblAlgn val="ctr"/>
        <c:lblOffset val="100"/>
        <c:noMultiLvlLbl val="0"/>
      </c:catAx>
      <c:valAx>
        <c:axId val="71676014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Patients</a:t>
                </a:r>
                <a:r>
                  <a:rPr lang="en-US" baseline="0" dirty="0"/>
                  <a:t> free from relapse (%)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3309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298844890765465"/>
          <c:y val="0.86936681515917125"/>
          <c:w val="0.49402310218469064"/>
          <c:h val="7.53799349780915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dirty="0"/>
              <a:t>Overall Population</a:t>
            </a:r>
          </a:p>
        </c:rich>
      </c:tx>
      <c:layout>
        <c:manualLayout>
          <c:xMode val="edge"/>
          <c:yMode val="edge"/>
          <c:x val="0.26378028833352352"/>
          <c:y val="7.367099981698267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48 weeks</c:v>
                </c:pt>
                <c:pt idx="1">
                  <c:v>96 weeks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0.62</c:v>
                </c:pt>
                <c:pt idx="1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4A-4880-A9D3-5451D77872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Satralizumab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48 weeks</c:v>
                </c:pt>
                <c:pt idx="1">
                  <c:v>96 weeks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0.76</c:v>
                </c:pt>
                <c:pt idx="1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4A-4880-A9D3-5451D77872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3309903"/>
        <c:axId val="716760143"/>
      </c:barChart>
      <c:catAx>
        <c:axId val="7133099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 since randomization</a:t>
                </a:r>
                <a:r>
                  <a:rPr lang="en-US" baseline="0" dirty="0"/>
                  <a:t> (weeks)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6760143"/>
        <c:crosses val="autoZero"/>
        <c:auto val="1"/>
        <c:lblAlgn val="ctr"/>
        <c:lblOffset val="100"/>
        <c:noMultiLvlLbl val="0"/>
      </c:catAx>
      <c:valAx>
        <c:axId val="71676014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Patients</a:t>
                </a:r>
                <a:r>
                  <a:rPr lang="en-US" baseline="0" dirty="0"/>
                  <a:t> free from relapse (%)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3309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298844890765465"/>
          <c:y val="0.86936681515917125"/>
          <c:w val="0.49402310218469064"/>
          <c:h val="7.53799349780915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F39E-7DE2-D442-8FCE-29DF4E566CE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C76E-F685-E349-8C3A-3B8E9FD38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64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F39E-7DE2-D442-8FCE-29DF4E566CE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C76E-F685-E349-8C3A-3B8E9FD38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46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F39E-7DE2-D442-8FCE-29DF4E566CE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C76E-F685-E349-8C3A-3B8E9FD38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F39E-7DE2-D442-8FCE-29DF4E566CE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C76E-F685-E349-8C3A-3B8E9FD38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5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F39E-7DE2-D442-8FCE-29DF4E566CE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C76E-F685-E349-8C3A-3B8E9FD38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44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F39E-7DE2-D442-8FCE-29DF4E566CE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C76E-F685-E349-8C3A-3B8E9FD38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79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F39E-7DE2-D442-8FCE-29DF4E566CE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C76E-F685-E349-8C3A-3B8E9FD38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31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F39E-7DE2-D442-8FCE-29DF4E566CE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C76E-F685-E349-8C3A-3B8E9FD38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62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F39E-7DE2-D442-8FCE-29DF4E566CE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C76E-F685-E349-8C3A-3B8E9FD38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5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F39E-7DE2-D442-8FCE-29DF4E566CE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C76E-F685-E349-8C3A-3B8E9FD38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64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F39E-7DE2-D442-8FCE-29DF4E566CE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BC76E-F685-E349-8C3A-3B8E9FD38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8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CF39E-7DE2-D442-8FCE-29DF4E566CE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BC76E-F685-E349-8C3A-3B8E9FD38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8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oster&#10;&#10;Description automatically generated">
            <a:extLst>
              <a:ext uri="{FF2B5EF4-FFF2-40B4-BE49-F238E27FC236}">
                <a16:creationId xmlns:a16="http://schemas.microsoft.com/office/drawing/2014/main" id="{48C88BC8-4E0D-0062-4FFF-288F3EAA5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61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37565D6-829F-F4E9-6984-1481C8F3C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1054496"/>
          </a:xfrm>
        </p:spPr>
        <p:txBody>
          <a:bodyPr>
            <a:normAutofit/>
          </a:bodyPr>
          <a:lstStyle/>
          <a:p>
            <a:r>
              <a:rPr lang="en-US" sz="4000" dirty="0"/>
              <a:t>Module 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36377D-E83B-0BA5-828C-E749179D5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336801"/>
            <a:ext cx="7886700" cy="223043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NMOSD diagnosis</a:t>
            </a:r>
          </a:p>
        </p:txBody>
      </p:sp>
    </p:spTree>
    <p:extLst>
      <p:ext uri="{BB962C8B-B14F-4D97-AF65-F5344CB8AC3E}">
        <p14:creationId xmlns:p14="http://schemas.microsoft.com/office/powerpoint/2010/main" val="4107063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51E41-57BA-27E5-7158-28E7BB011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717835"/>
          </a:xfrm>
        </p:spPr>
        <p:txBody>
          <a:bodyPr/>
          <a:lstStyle/>
          <a:p>
            <a:r>
              <a:rPr lang="en-US" dirty="0"/>
              <a:t>2015 diagnostic criteria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5EC469-4C13-6BA8-F444-701458028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3" y="1611511"/>
            <a:ext cx="3868340" cy="2763441"/>
          </a:xfrm>
        </p:spPr>
        <p:txBody>
          <a:bodyPr>
            <a:normAutofit fontScale="92500"/>
          </a:bodyPr>
          <a:lstStyle/>
          <a:p>
            <a:r>
              <a:rPr lang="en-US" dirty="0"/>
              <a:t>≥1 core clinical characteristic</a:t>
            </a:r>
          </a:p>
          <a:p>
            <a:r>
              <a:rPr lang="en-US" dirty="0"/>
              <a:t>AQP4-IgG positive test</a:t>
            </a:r>
          </a:p>
          <a:p>
            <a:r>
              <a:rPr lang="en-US" dirty="0"/>
              <a:t>Exclusion of alternative diagnoses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6BDD62-B08D-047A-3A12-CF18A6F232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36292" y="1611511"/>
            <a:ext cx="3887391" cy="2763441"/>
          </a:xfrm>
        </p:spPr>
        <p:txBody>
          <a:bodyPr>
            <a:normAutofit fontScale="92500"/>
          </a:bodyPr>
          <a:lstStyle/>
          <a:p>
            <a:r>
              <a:rPr lang="en-US" dirty="0"/>
              <a:t>≥2 core clinical characteristics in 1 or more clinical attacks</a:t>
            </a:r>
          </a:p>
          <a:p>
            <a:pPr lvl="1"/>
            <a:r>
              <a:rPr lang="en-US" dirty="0"/>
              <a:t>≥1 core clinical characteristic must be optic neuritis, acute myelitis with LETM, or area postrema syndrome</a:t>
            </a:r>
          </a:p>
          <a:p>
            <a:pPr lvl="1"/>
            <a:r>
              <a:rPr lang="en-US" dirty="0"/>
              <a:t>Dissemination in space</a:t>
            </a:r>
          </a:p>
          <a:p>
            <a:pPr lvl="1"/>
            <a:r>
              <a:rPr lang="en-US" dirty="0"/>
              <a:t>Additional MRI requirements</a:t>
            </a:r>
          </a:p>
          <a:p>
            <a:r>
              <a:rPr lang="en-US" dirty="0"/>
              <a:t>AQP4-IgG negative test</a:t>
            </a:r>
          </a:p>
          <a:p>
            <a:r>
              <a:rPr lang="en-US" dirty="0"/>
              <a:t>Exclusion of alternative diagnoses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954282-E697-22E8-25B9-A327E69BA895}"/>
              </a:ext>
            </a:extLst>
          </p:cNvPr>
          <p:cNvSpPr/>
          <p:nvPr/>
        </p:nvSpPr>
        <p:spPr>
          <a:xfrm>
            <a:off x="646511" y="993577"/>
            <a:ext cx="3868340" cy="61793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AQP4-IgG+ patients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6C1DCF-86E3-E911-6073-6E05115BD7ED}"/>
              </a:ext>
            </a:extLst>
          </p:cNvPr>
          <p:cNvSpPr/>
          <p:nvPr/>
        </p:nvSpPr>
        <p:spPr>
          <a:xfrm>
            <a:off x="4645818" y="993577"/>
            <a:ext cx="3868340" cy="61793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AQP4-IgG- patients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6CA20D-87A4-BE0D-0684-B936EFD957C1}"/>
              </a:ext>
            </a:extLst>
          </p:cNvPr>
          <p:cNvSpPr txBox="1"/>
          <p:nvPr/>
        </p:nvSpPr>
        <p:spPr>
          <a:xfrm>
            <a:off x="3081215" y="4518196"/>
            <a:ext cx="29815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solidFill>
                  <a:schemeClr val="bg1"/>
                </a:solidFill>
              </a:rPr>
              <a:t>Wingerchuk</a:t>
            </a:r>
            <a:r>
              <a:rPr lang="en-US" sz="800" dirty="0">
                <a:solidFill>
                  <a:schemeClr val="bg1"/>
                </a:solidFill>
              </a:rPr>
              <a:t> DM, et al. </a:t>
            </a:r>
            <a:r>
              <a:rPr lang="en-US" sz="800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Neurology</a:t>
            </a:r>
            <a:r>
              <a:rPr lang="en-US" sz="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. 2015;85(2):177-189.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E6AFC0-64E0-A0C7-E839-4504FE624552}"/>
              </a:ext>
            </a:extLst>
          </p:cNvPr>
          <p:cNvSpPr txBox="1"/>
          <p:nvPr/>
        </p:nvSpPr>
        <p:spPr>
          <a:xfrm>
            <a:off x="139700" y="3872924"/>
            <a:ext cx="3625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AQP4-IgG+: aquaporin-4 immunoglobulin-G positive; AQP4-IgG-: aquaporin-4 immunoglobulin-G negative; LETM: longitudinally extensive transverse myelitis; MRI: magnetic resonance imaging</a:t>
            </a:r>
          </a:p>
        </p:txBody>
      </p:sp>
    </p:spTree>
    <p:extLst>
      <p:ext uri="{BB962C8B-B14F-4D97-AF65-F5344CB8AC3E}">
        <p14:creationId xmlns:p14="http://schemas.microsoft.com/office/powerpoint/2010/main" val="3067652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51E41-57BA-27E5-7158-28E7BB011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1167606"/>
          </a:xfrm>
        </p:spPr>
        <p:txBody>
          <a:bodyPr>
            <a:normAutofit/>
          </a:bodyPr>
          <a:lstStyle/>
          <a:p>
            <a:r>
              <a:rPr lang="en-US" sz="2800" dirty="0"/>
              <a:t>2015 diagnostic criteria – core clinical characteristics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5EC469-4C13-6BA8-F444-701458028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4119"/>
            <a:ext cx="7886700" cy="3263504"/>
          </a:xfrm>
        </p:spPr>
        <p:txBody>
          <a:bodyPr>
            <a:normAutofit/>
          </a:bodyPr>
          <a:lstStyle/>
          <a:p>
            <a:r>
              <a:rPr lang="en-US" dirty="0"/>
              <a:t>Optic neuritis</a:t>
            </a:r>
          </a:p>
          <a:p>
            <a:r>
              <a:rPr lang="en-US" dirty="0"/>
              <a:t>Acute myelitis</a:t>
            </a:r>
          </a:p>
          <a:p>
            <a:r>
              <a:rPr lang="en-US" dirty="0"/>
              <a:t>Area postrema syndrome: episode of otherwise unexplained hiccups or nausea and vomiting</a:t>
            </a:r>
          </a:p>
          <a:p>
            <a:r>
              <a:rPr lang="en-US" dirty="0"/>
              <a:t>Acute brainstem syndrome</a:t>
            </a:r>
          </a:p>
          <a:p>
            <a:r>
              <a:rPr lang="en-US" dirty="0"/>
              <a:t>Symptomatic narcolepsy or acute diencephalic clinical syndrome with NMOSD-typical diencephalic MRI lesion</a:t>
            </a:r>
          </a:p>
          <a:p>
            <a:r>
              <a:rPr lang="en-US" dirty="0"/>
              <a:t>Symptomatic cerebral syndrome with NMOSD-typical brain lesions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6CA20D-87A4-BE0D-0684-B936EFD957C1}"/>
              </a:ext>
            </a:extLst>
          </p:cNvPr>
          <p:cNvSpPr txBox="1"/>
          <p:nvPr/>
        </p:nvSpPr>
        <p:spPr>
          <a:xfrm>
            <a:off x="3081215" y="4518196"/>
            <a:ext cx="29815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solidFill>
                  <a:schemeClr val="bg1"/>
                </a:solidFill>
              </a:rPr>
              <a:t>Wingerchuk</a:t>
            </a:r>
            <a:r>
              <a:rPr lang="en-US" sz="800" dirty="0">
                <a:solidFill>
                  <a:schemeClr val="bg1"/>
                </a:solidFill>
              </a:rPr>
              <a:t> DM, et al. </a:t>
            </a:r>
            <a:r>
              <a:rPr lang="en-US" sz="800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Neurology</a:t>
            </a:r>
            <a:r>
              <a:rPr lang="en-US" sz="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. 2015;85(2):177-189.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AD48A0-B9EC-DFE4-BAE2-A708D0DE56F5}"/>
              </a:ext>
            </a:extLst>
          </p:cNvPr>
          <p:cNvSpPr txBox="1"/>
          <p:nvPr/>
        </p:nvSpPr>
        <p:spPr>
          <a:xfrm>
            <a:off x="4572000" y="4246688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MRI: magnetic resonance imaging; NMOSD: neuromyelitis optica spectrum disorder</a:t>
            </a:r>
          </a:p>
        </p:txBody>
      </p:sp>
    </p:spTree>
    <p:extLst>
      <p:ext uri="{BB962C8B-B14F-4D97-AF65-F5344CB8AC3E}">
        <p14:creationId xmlns:p14="http://schemas.microsoft.com/office/powerpoint/2010/main" val="699006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51E41-57BA-27E5-7158-28E7BB011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988300" cy="1167606"/>
          </a:xfrm>
        </p:spPr>
        <p:txBody>
          <a:bodyPr>
            <a:normAutofit/>
          </a:bodyPr>
          <a:lstStyle/>
          <a:p>
            <a:r>
              <a:rPr lang="en-US" sz="2800" dirty="0"/>
              <a:t>2015 diagnostic criteria – additional MRI requirements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5EC469-4C13-6BA8-F444-701458028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4119"/>
            <a:ext cx="7886700" cy="3263504"/>
          </a:xfrm>
        </p:spPr>
        <p:txBody>
          <a:bodyPr>
            <a:normAutofit fontScale="92500"/>
          </a:bodyPr>
          <a:lstStyle/>
          <a:p>
            <a:r>
              <a:rPr lang="en-US" dirty="0"/>
              <a:t>Acute optic neuritis</a:t>
            </a:r>
          </a:p>
          <a:p>
            <a:pPr lvl="1"/>
            <a:r>
              <a:rPr lang="en-US" dirty="0"/>
              <a:t>Normal finding or only nonspecific white matter lesions, OR</a:t>
            </a:r>
          </a:p>
          <a:p>
            <a:pPr lvl="1"/>
            <a:r>
              <a:rPr lang="en-US" dirty="0"/>
              <a:t>Optic nerve MRI w/ T2-hyperintension lesion or T1-weighted gadolinium-enhancing lesion extending over &gt;1/2 optic nerve length or involving optic chiasm</a:t>
            </a:r>
          </a:p>
          <a:p>
            <a:r>
              <a:rPr lang="en-US" dirty="0"/>
              <a:t>Acute myelitis</a:t>
            </a:r>
          </a:p>
          <a:p>
            <a:pPr lvl="1"/>
            <a:r>
              <a:rPr lang="en-US" dirty="0"/>
              <a:t>Intramedullary MRI LETM, OR</a:t>
            </a:r>
          </a:p>
          <a:p>
            <a:pPr lvl="1"/>
            <a:r>
              <a:rPr lang="en-US" dirty="0"/>
              <a:t>≥3 contiguous segments of focal spinal cord atrophy in patients with history compatible with acute myelitis</a:t>
            </a:r>
          </a:p>
          <a:p>
            <a:r>
              <a:rPr lang="en-US" dirty="0"/>
              <a:t>Area postrema syndrome: associated dorsal medulla/area postrema lesions</a:t>
            </a:r>
          </a:p>
          <a:p>
            <a:r>
              <a:rPr lang="en-US" dirty="0"/>
              <a:t>Acute brainstem syndrome: associated periependymal brainstem lesions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6CA20D-87A4-BE0D-0684-B936EFD957C1}"/>
              </a:ext>
            </a:extLst>
          </p:cNvPr>
          <p:cNvSpPr txBox="1"/>
          <p:nvPr/>
        </p:nvSpPr>
        <p:spPr>
          <a:xfrm>
            <a:off x="3081215" y="4518196"/>
            <a:ext cx="29815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solidFill>
                  <a:schemeClr val="bg1"/>
                </a:solidFill>
              </a:rPr>
              <a:t>Wingerchuk</a:t>
            </a:r>
            <a:r>
              <a:rPr lang="en-US" sz="800" dirty="0">
                <a:solidFill>
                  <a:schemeClr val="bg1"/>
                </a:solidFill>
              </a:rPr>
              <a:t> DM, et al. </a:t>
            </a:r>
            <a:r>
              <a:rPr lang="en-US" sz="800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Neurology</a:t>
            </a:r>
            <a:r>
              <a:rPr lang="en-US" sz="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. 2015;85(2):177-189.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AD48A0-B9EC-DFE4-BAE2-A708D0DE56F5}"/>
              </a:ext>
            </a:extLst>
          </p:cNvPr>
          <p:cNvSpPr txBox="1"/>
          <p:nvPr/>
        </p:nvSpPr>
        <p:spPr>
          <a:xfrm>
            <a:off x="4572000" y="4246688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LETM: longitudinally extensive transverse myelitis; MRI: magnetic resonance imaging</a:t>
            </a:r>
          </a:p>
        </p:txBody>
      </p:sp>
    </p:spTree>
    <p:extLst>
      <p:ext uri="{BB962C8B-B14F-4D97-AF65-F5344CB8AC3E}">
        <p14:creationId xmlns:p14="http://schemas.microsoft.com/office/powerpoint/2010/main" val="2392728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5DEF7-9C7B-666F-D58A-EAD0A6377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79633"/>
          </a:xfrm>
        </p:spPr>
        <p:txBody>
          <a:bodyPr/>
          <a:lstStyle/>
          <a:p>
            <a:r>
              <a:rPr lang="en-US" dirty="0"/>
              <a:t>Suspected NMOSD – differential diagnosis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A32BE7-6F36-12F2-D5F4-822FE6311B8B}"/>
              </a:ext>
            </a:extLst>
          </p:cNvPr>
          <p:cNvSpPr/>
          <p:nvPr/>
        </p:nvSpPr>
        <p:spPr>
          <a:xfrm>
            <a:off x="414212" y="1209429"/>
            <a:ext cx="3165231" cy="173501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Necessary testing</a:t>
            </a:r>
          </a:p>
          <a:p>
            <a:pPr algn="ctr"/>
            <a:r>
              <a:rPr lang="en-US" dirty="0"/>
              <a:t>General and immunological labs</a:t>
            </a:r>
          </a:p>
          <a:p>
            <a:pPr algn="ctr"/>
            <a:r>
              <a:rPr lang="en-US" dirty="0"/>
              <a:t>CSF analysis</a:t>
            </a:r>
          </a:p>
          <a:p>
            <a:pPr algn="ctr"/>
            <a:r>
              <a:rPr lang="en-US" dirty="0"/>
              <a:t>MRI</a:t>
            </a:r>
          </a:p>
        </p:txBody>
      </p:sp>
      <p:sp>
        <p:nvSpPr>
          <p:cNvPr id="5" name="Flowchart: Decision 4">
            <a:extLst>
              <a:ext uri="{FF2B5EF4-FFF2-40B4-BE49-F238E27FC236}">
                <a16:creationId xmlns:a16="http://schemas.microsoft.com/office/drawing/2014/main" id="{8477B45A-2D8E-5E7C-EDEE-AA75C091C0F0}"/>
              </a:ext>
            </a:extLst>
          </p:cNvPr>
          <p:cNvSpPr/>
          <p:nvPr/>
        </p:nvSpPr>
        <p:spPr>
          <a:xfrm>
            <a:off x="4482123" y="1062893"/>
            <a:ext cx="1563077" cy="1051168"/>
          </a:xfrm>
          <a:prstGeom prst="flowChartDecision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Testing for AQP4-IgG</a:t>
            </a: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A67DA4C0-4C4C-BD5A-1499-89BA411645DB}"/>
              </a:ext>
            </a:extLst>
          </p:cNvPr>
          <p:cNvSpPr/>
          <p:nvPr/>
        </p:nvSpPr>
        <p:spPr>
          <a:xfrm>
            <a:off x="6584462" y="1180124"/>
            <a:ext cx="1430216" cy="820615"/>
          </a:xfrm>
          <a:prstGeom prst="flowChartDecision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Repeat? Type of lab test?</a:t>
            </a:r>
          </a:p>
        </p:txBody>
      </p:sp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0DAA5B93-90D4-3CAE-D56F-19B7BF63B7A5}"/>
              </a:ext>
            </a:extLst>
          </p:cNvPr>
          <p:cNvSpPr/>
          <p:nvPr/>
        </p:nvSpPr>
        <p:spPr>
          <a:xfrm>
            <a:off x="5533293" y="2076937"/>
            <a:ext cx="1563077" cy="1051168"/>
          </a:xfrm>
          <a:prstGeom prst="flowChartDecision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Testing for MOG-IgG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AB4D132-7CD7-9A49-BB22-3EDD294293C1}"/>
              </a:ext>
            </a:extLst>
          </p:cNvPr>
          <p:cNvCxnSpPr>
            <a:cxnSpLocks/>
            <a:stCxn id="5" idx="1"/>
          </p:cNvCxnSpPr>
          <p:nvPr/>
        </p:nvCxnSpPr>
        <p:spPr>
          <a:xfrm>
            <a:off x="4482123" y="1588477"/>
            <a:ext cx="0" cy="18815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A7A32D4-F2FB-2583-A0CD-4291688B0B28}"/>
              </a:ext>
            </a:extLst>
          </p:cNvPr>
          <p:cNvSpPr/>
          <p:nvPr/>
        </p:nvSpPr>
        <p:spPr>
          <a:xfrm>
            <a:off x="3727938" y="3470031"/>
            <a:ext cx="1563072" cy="71901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Likely NMOSD; criteria met?</a:t>
            </a:r>
          </a:p>
        </p:txBody>
      </p:sp>
      <p:sp>
        <p:nvSpPr>
          <p:cNvPr id="12" name="Plus Sign 11">
            <a:extLst>
              <a:ext uri="{FF2B5EF4-FFF2-40B4-BE49-F238E27FC236}">
                <a16:creationId xmlns:a16="http://schemas.microsoft.com/office/drawing/2014/main" id="{E0BE595B-4295-F6BC-EC0E-1F535DDBDE70}"/>
              </a:ext>
            </a:extLst>
          </p:cNvPr>
          <p:cNvSpPr/>
          <p:nvPr/>
        </p:nvSpPr>
        <p:spPr>
          <a:xfrm>
            <a:off x="4290646" y="2481385"/>
            <a:ext cx="160209" cy="144584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28E2908-54D0-0B81-DDF9-E88230A7B819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6045200" y="1588477"/>
            <a:ext cx="539262" cy="19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inus Sign 14">
            <a:extLst>
              <a:ext uri="{FF2B5EF4-FFF2-40B4-BE49-F238E27FC236}">
                <a16:creationId xmlns:a16="http://schemas.microsoft.com/office/drawing/2014/main" id="{F3AFEF13-024A-243B-720D-E769502A37EB}"/>
              </a:ext>
            </a:extLst>
          </p:cNvPr>
          <p:cNvSpPr/>
          <p:nvPr/>
        </p:nvSpPr>
        <p:spPr>
          <a:xfrm>
            <a:off x="6223004" y="1328615"/>
            <a:ext cx="175838" cy="222738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16C3522-16EA-5766-55EF-5E9DC6B0B4A5}"/>
              </a:ext>
            </a:extLst>
          </p:cNvPr>
          <p:cNvCxnSpPr>
            <a:cxnSpLocks/>
          </p:cNvCxnSpPr>
          <p:nvPr/>
        </p:nvCxnSpPr>
        <p:spPr>
          <a:xfrm>
            <a:off x="6314830" y="1606062"/>
            <a:ext cx="0" cy="470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ADCBEFF6-973F-1312-CEE3-2A8B95E02C8B}"/>
              </a:ext>
            </a:extLst>
          </p:cNvPr>
          <p:cNvSpPr/>
          <p:nvPr/>
        </p:nvSpPr>
        <p:spPr>
          <a:xfrm>
            <a:off x="7396184" y="2930705"/>
            <a:ext cx="1502710" cy="71901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Consider MOGAD; criteria met?</a:t>
            </a:r>
          </a:p>
        </p:txBody>
      </p:sp>
      <p:sp>
        <p:nvSpPr>
          <p:cNvPr id="23" name="Plus Sign 22">
            <a:extLst>
              <a:ext uri="{FF2B5EF4-FFF2-40B4-BE49-F238E27FC236}">
                <a16:creationId xmlns:a16="http://schemas.microsoft.com/office/drawing/2014/main" id="{680FADD1-9596-9A30-6429-DEAC0618A3C3}"/>
              </a:ext>
            </a:extLst>
          </p:cNvPr>
          <p:cNvSpPr/>
          <p:nvPr/>
        </p:nvSpPr>
        <p:spPr>
          <a:xfrm>
            <a:off x="7621954" y="2409093"/>
            <a:ext cx="160209" cy="144584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B1B05A75-B254-D8E4-4E94-07569111B588}"/>
              </a:ext>
            </a:extLst>
          </p:cNvPr>
          <p:cNvCxnSpPr>
            <a:stCxn id="6" idx="0"/>
            <a:endCxn id="5" idx="0"/>
          </p:cNvCxnSpPr>
          <p:nvPr/>
        </p:nvCxnSpPr>
        <p:spPr>
          <a:xfrm rot="16200000" flipV="1">
            <a:off x="6223001" y="103555"/>
            <a:ext cx="117231" cy="2035908"/>
          </a:xfrm>
          <a:prstGeom prst="bentConnector3">
            <a:avLst>
              <a:gd name="adj1" fmla="val 295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1C5658E-BAD4-A33F-4B8E-9A69FC3F717E}"/>
              </a:ext>
            </a:extLst>
          </p:cNvPr>
          <p:cNvSpPr txBox="1"/>
          <p:nvPr/>
        </p:nvSpPr>
        <p:spPr>
          <a:xfrm>
            <a:off x="0" y="3649720"/>
            <a:ext cx="33957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AQP4-IgG: aquaporin-4 immunoglobulin; CSF: cerebral spinal fluid; MOGAD: myelin oligodendrocyte glycoprotein antibody-associated disease; MOG-IgG: myelin oligodendrocyte glycoprotein immunoglobulin; MRI: magnetic resonance imaging; NMOSD: neuromyelitis optica spectrum disorder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241A3F-F2D5-6A06-B59F-DA5367709A2C}"/>
              </a:ext>
            </a:extLst>
          </p:cNvPr>
          <p:cNvSpPr txBox="1"/>
          <p:nvPr/>
        </p:nvSpPr>
        <p:spPr>
          <a:xfrm>
            <a:off x="3102708" y="4517290"/>
            <a:ext cx="28916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Adapted from: </a:t>
            </a:r>
            <a:r>
              <a:rPr lang="en-US" sz="800" dirty="0" err="1">
                <a:solidFill>
                  <a:schemeClr val="bg1"/>
                </a:solidFill>
                <a:ea typeface="Calibri" panose="020F0502020204030204" pitchFamily="34" charset="0"/>
              </a:rPr>
              <a:t>Jarius</a:t>
            </a:r>
            <a:r>
              <a:rPr lang="en-US" sz="800" dirty="0">
                <a:solidFill>
                  <a:schemeClr val="bg1"/>
                </a:solidFill>
                <a:ea typeface="Calibri" panose="020F0502020204030204" pitchFamily="34" charset="0"/>
              </a:rPr>
              <a:t> S, et al. </a:t>
            </a:r>
            <a:r>
              <a:rPr lang="en-US" sz="800" i="1" dirty="0">
                <a:solidFill>
                  <a:schemeClr val="bg1"/>
                </a:solidFill>
                <a:ea typeface="Calibri" panose="020F0502020204030204" pitchFamily="34" charset="0"/>
              </a:rPr>
              <a:t>J Neurol</a:t>
            </a:r>
            <a:r>
              <a:rPr lang="en-US" sz="800" dirty="0">
                <a:solidFill>
                  <a:schemeClr val="bg1"/>
                </a:solidFill>
                <a:ea typeface="Calibri" panose="020F0502020204030204" pitchFamily="34" charset="0"/>
              </a:rPr>
              <a:t>. 2023;270:3341-3368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2FA077EA-63C3-FCE4-72B4-C7C98C0D652F}"/>
              </a:ext>
            </a:extLst>
          </p:cNvPr>
          <p:cNvCxnSpPr>
            <a:stCxn id="7" idx="3"/>
            <a:endCxn id="20" idx="0"/>
          </p:cNvCxnSpPr>
          <p:nvPr/>
        </p:nvCxnSpPr>
        <p:spPr>
          <a:xfrm>
            <a:off x="7096370" y="2602521"/>
            <a:ext cx="1051169" cy="32818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9609B9F-8795-F9E4-FBA8-AB60248B84AA}"/>
              </a:ext>
            </a:extLst>
          </p:cNvPr>
          <p:cNvSpPr/>
          <p:nvPr/>
        </p:nvSpPr>
        <p:spPr>
          <a:xfrm>
            <a:off x="5743567" y="3649720"/>
            <a:ext cx="1502710" cy="71901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Repeat? NMOSD criteria met?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C6C75FF-2EB5-B496-4CF0-B93C8742A510}"/>
              </a:ext>
            </a:extLst>
          </p:cNvPr>
          <p:cNvCxnSpPr>
            <a:stCxn id="7" idx="2"/>
          </p:cNvCxnSpPr>
          <p:nvPr/>
        </p:nvCxnSpPr>
        <p:spPr>
          <a:xfrm flipH="1">
            <a:off x="6309844" y="3128105"/>
            <a:ext cx="4988" cy="558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Minus Sign 16">
            <a:extLst>
              <a:ext uri="{FF2B5EF4-FFF2-40B4-BE49-F238E27FC236}">
                <a16:creationId xmlns:a16="http://schemas.microsoft.com/office/drawing/2014/main" id="{4FABE234-F95D-B898-B509-09CFD0812014}"/>
              </a:ext>
            </a:extLst>
          </p:cNvPr>
          <p:cNvSpPr/>
          <p:nvPr/>
        </p:nvSpPr>
        <p:spPr>
          <a:xfrm>
            <a:off x="6072018" y="3247293"/>
            <a:ext cx="175838" cy="222738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045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29520-35DB-8E90-063C-522CBEB08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NMOSD misdiagnosis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7D457-8E19-BD02-29F0-7873FFBAC8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Studies indicate 25% to 40% of patients with NMOSD are initially misdiagnosed</a:t>
            </a:r>
            <a:r>
              <a:rPr lang="en-US" baseline="30000" dirty="0"/>
              <a:t>1,2</a:t>
            </a:r>
          </a:p>
          <a:p>
            <a:endParaRPr lang="en-US" dirty="0"/>
          </a:p>
          <a:p>
            <a:r>
              <a:rPr lang="en-US" dirty="0"/>
              <a:t>Misdiagnosis can cause:</a:t>
            </a:r>
            <a:endParaRPr lang="en-US" baseline="30000" dirty="0"/>
          </a:p>
          <a:p>
            <a:pPr lvl="1"/>
            <a:r>
              <a:rPr lang="en-US" dirty="0"/>
              <a:t>Delay in treatment</a:t>
            </a:r>
            <a:r>
              <a:rPr lang="en-US" baseline="30000" dirty="0"/>
              <a:t>1,2</a:t>
            </a:r>
          </a:p>
          <a:p>
            <a:pPr lvl="1"/>
            <a:r>
              <a:rPr lang="en-US" dirty="0"/>
              <a:t>More relapses</a:t>
            </a:r>
            <a:r>
              <a:rPr lang="en-US" baseline="30000" dirty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656AC-746C-D6CB-7E8E-62C75316E0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Factors associated with misdiagnosis</a:t>
            </a:r>
            <a:r>
              <a:rPr lang="en-US" baseline="30000" dirty="0"/>
              <a:t>2</a:t>
            </a:r>
          </a:p>
          <a:p>
            <a:pPr lvl="1"/>
            <a:r>
              <a:rPr lang="en-US" dirty="0"/>
              <a:t>Area postrema syndrome without neurological symptoms</a:t>
            </a:r>
          </a:p>
          <a:p>
            <a:pPr lvl="1"/>
            <a:r>
              <a:rPr lang="en-US" dirty="0"/>
              <a:t>Delay in undergoing MRI</a:t>
            </a:r>
          </a:p>
          <a:p>
            <a:pPr lvl="1"/>
            <a:r>
              <a:rPr lang="en-US" dirty="0"/>
              <a:t>Longer time before seeing a neuroimmunology specialist</a:t>
            </a:r>
          </a:p>
          <a:p>
            <a:pPr lvl="1"/>
            <a:r>
              <a:rPr lang="en-US" dirty="0"/>
              <a:t>AQP4-IgG- status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B25035-23F8-2B0F-0568-606A8774AF21}"/>
              </a:ext>
            </a:extLst>
          </p:cNvPr>
          <p:cNvSpPr txBox="1"/>
          <p:nvPr/>
        </p:nvSpPr>
        <p:spPr>
          <a:xfrm>
            <a:off x="0" y="4069186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AQP4-IgG-: aquaporin-4 immunoglobin-G negative; MRI: magnetic resonance imaging; NMOSD: neuromyelitis optica spectrum disorder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9DB0B4-1A7D-2D6C-26A3-0EE2D0DD07B8}"/>
              </a:ext>
            </a:extLst>
          </p:cNvPr>
          <p:cNvSpPr txBox="1"/>
          <p:nvPr/>
        </p:nvSpPr>
        <p:spPr>
          <a:xfrm>
            <a:off x="3075354" y="4519897"/>
            <a:ext cx="3825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1.Min JH, et al. </a:t>
            </a:r>
            <a:r>
              <a:rPr lang="en-US" sz="800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Neurol Ther</a:t>
            </a:r>
            <a:r>
              <a:rPr lang="en-US" sz="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. 2023;12:619-633.</a:t>
            </a:r>
          </a:p>
          <a:p>
            <a:r>
              <a:rPr lang="en-US" sz="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2.Smith AD, et al. </a:t>
            </a:r>
            <a:r>
              <a:rPr lang="en-US" sz="800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Mult Scler Relat Disord</a:t>
            </a:r>
            <a:r>
              <a:rPr lang="en-US" sz="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. 2023;70:104498</a:t>
            </a:r>
          </a:p>
        </p:txBody>
      </p:sp>
    </p:spTree>
    <p:extLst>
      <p:ext uri="{BB962C8B-B14F-4D97-AF65-F5344CB8AC3E}">
        <p14:creationId xmlns:p14="http://schemas.microsoft.com/office/powerpoint/2010/main" val="3302617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5170-7EDA-4478-BB0B-FCC5CDA58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79633"/>
          </a:xfrm>
        </p:spPr>
        <p:txBody>
          <a:bodyPr/>
          <a:lstStyle/>
          <a:p>
            <a:r>
              <a:rPr lang="en-US" dirty="0"/>
              <a:t>NMOSD misdiagnosis - 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7602A0-7DB8-A6E8-7612-063AE5585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53477"/>
            <a:ext cx="7886700" cy="3679246"/>
          </a:xfrm>
        </p:spPr>
        <p:txBody>
          <a:bodyPr/>
          <a:lstStyle/>
          <a:p>
            <a:r>
              <a:rPr lang="en-US" dirty="0"/>
              <a:t>Most common misdiagnosis for NMOSD</a:t>
            </a:r>
            <a:r>
              <a:rPr lang="en-US" baseline="30000" dirty="0"/>
              <a:t>1,2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1830A4-04A4-2D9C-76A2-9EA38C00D98D}"/>
              </a:ext>
            </a:extLst>
          </p:cNvPr>
          <p:cNvSpPr txBox="1"/>
          <p:nvPr/>
        </p:nvSpPr>
        <p:spPr>
          <a:xfrm>
            <a:off x="3087076" y="4501662"/>
            <a:ext cx="5936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1.Min JH, et al. </a:t>
            </a:r>
            <a:r>
              <a:rPr lang="en-US" sz="800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Neurol Ther</a:t>
            </a:r>
            <a:r>
              <a:rPr lang="en-US" sz="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. 2023;12:619-633.  2.Smith AD, et al. </a:t>
            </a:r>
            <a:r>
              <a:rPr lang="en-US" sz="800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Mult Scler Relat Disord</a:t>
            </a:r>
            <a:r>
              <a:rPr lang="en-US" sz="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. 2023;70:104498</a:t>
            </a:r>
          </a:p>
          <a:p>
            <a:r>
              <a:rPr lang="en-US" sz="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3.Wildner P, et al. </a:t>
            </a:r>
            <a:r>
              <a:rPr lang="en-US" sz="800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Mult Scler Relat Disord</a:t>
            </a:r>
            <a:r>
              <a:rPr lang="en-US" sz="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. 2020;37:101452  </a:t>
            </a:r>
            <a:r>
              <a:rPr lang="en-US" sz="800" dirty="0">
                <a:solidFill>
                  <a:schemeClr val="bg1"/>
                </a:solidFill>
                <a:ea typeface="Calibri" panose="020F0502020204030204" pitchFamily="34" charset="0"/>
              </a:rPr>
              <a:t>4.Jarius S, et al. </a:t>
            </a:r>
            <a:r>
              <a:rPr lang="en-US" sz="800" i="1" dirty="0">
                <a:solidFill>
                  <a:schemeClr val="bg1"/>
                </a:solidFill>
                <a:ea typeface="Calibri" panose="020F0502020204030204" pitchFamily="34" charset="0"/>
              </a:rPr>
              <a:t>J Neurol</a:t>
            </a:r>
            <a:r>
              <a:rPr lang="en-US" sz="800" dirty="0">
                <a:solidFill>
                  <a:schemeClr val="bg1"/>
                </a:solidFill>
                <a:ea typeface="Calibri" panose="020F0502020204030204" pitchFamily="34" charset="0"/>
              </a:rPr>
              <a:t>. 2023;270:3341-3368</a:t>
            </a:r>
          </a:p>
          <a:p>
            <a:r>
              <a:rPr lang="en-US" sz="800" dirty="0">
                <a:solidFill>
                  <a:schemeClr val="bg1"/>
                </a:solidFill>
                <a:ea typeface="Calibri" panose="020F0502020204030204" pitchFamily="34" charset="0"/>
              </a:rPr>
              <a:t>5.Cortese R, et al</a:t>
            </a:r>
            <a:r>
              <a:rPr lang="en-US" sz="800" i="1" dirty="0">
                <a:solidFill>
                  <a:schemeClr val="bg1"/>
                </a:solidFill>
                <a:ea typeface="Calibri" panose="020F0502020204030204" pitchFamily="34" charset="0"/>
              </a:rPr>
              <a:t>. Neurology</a:t>
            </a:r>
            <a:r>
              <a:rPr lang="en-US" sz="800" dirty="0">
                <a:solidFill>
                  <a:schemeClr val="bg1"/>
                </a:solidFill>
                <a:ea typeface="Calibri" panose="020F0502020204030204" pitchFamily="34" charset="0"/>
              </a:rPr>
              <a:t>. 2023;100:e308-e323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C6B85D37-5741-B95F-AD88-F45803873E53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454150"/>
          <a:ext cx="6096000" cy="2469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98733713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1077069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7477073"/>
                    </a:ext>
                  </a:extLst>
                </a:gridCol>
              </a:tblGrid>
              <a:tr h="352789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NMOSD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772213"/>
                  </a:ext>
                </a:extLst>
              </a:tr>
              <a:tr h="352789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AQP4-IgG seropositive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Mostly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763620"/>
                  </a:ext>
                </a:extLst>
              </a:tr>
              <a:tr h="352789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Optic neuritis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Unilateral or bilateral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Unilateral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781496"/>
                  </a:ext>
                </a:extLst>
              </a:tr>
              <a:tr h="352789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CSF oligoclonal bands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3,4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Uncommon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Common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345297"/>
                  </a:ext>
                </a:extLst>
              </a:tr>
              <a:tr h="352789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Lesion location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Mostly central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Mostly peripheral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107604"/>
                  </a:ext>
                </a:extLst>
              </a:tr>
              <a:tr h="352789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Cortical lesions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Common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268405"/>
                  </a:ext>
                </a:extLst>
              </a:tr>
              <a:tr h="352789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Spinal cord lesions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3,4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Long (≥3 segments)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Short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8539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80338DD-CFD5-32EF-A7F6-7730622B3906}"/>
              </a:ext>
            </a:extLst>
          </p:cNvPr>
          <p:cNvSpPr txBox="1"/>
          <p:nvPr/>
        </p:nvSpPr>
        <p:spPr>
          <a:xfrm>
            <a:off x="0" y="4101552"/>
            <a:ext cx="4184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AQP4-IgG: aquaporin-4 immunoglobulin; CSF: cerebral spinal fluid; </a:t>
            </a:r>
          </a:p>
          <a:p>
            <a:r>
              <a:rPr lang="en-US" sz="1000" dirty="0"/>
              <a:t>MS: multiple sclerosis; NMOSD: neuromyelitis optica spectrum disorder</a:t>
            </a:r>
          </a:p>
        </p:txBody>
      </p:sp>
    </p:spTree>
    <p:extLst>
      <p:ext uri="{BB962C8B-B14F-4D97-AF65-F5344CB8AC3E}">
        <p14:creationId xmlns:p14="http://schemas.microsoft.com/office/powerpoint/2010/main" val="4219547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93CA-22B0-30A9-9F90-AF2670621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723106"/>
          </a:xfrm>
        </p:spPr>
        <p:txBody>
          <a:bodyPr/>
          <a:lstStyle/>
          <a:p>
            <a:r>
              <a:rPr lang="en-US" dirty="0"/>
              <a:t>NMOSD misdiagnosis – MOGAD and GFAP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05266A-8651-7339-BC87-BCF7230F1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459" y="1057672"/>
            <a:ext cx="3868340" cy="6179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FC405C-0528-8877-3101-1BA3DBD17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59" y="1675606"/>
            <a:ext cx="3868340" cy="2763441"/>
          </a:xfrm>
        </p:spPr>
        <p:txBody>
          <a:bodyPr/>
          <a:lstStyle/>
          <a:p>
            <a:r>
              <a:rPr lang="en-US" dirty="0"/>
              <a:t>Inflammatory demyelinating CNS disease</a:t>
            </a:r>
          </a:p>
          <a:p>
            <a:r>
              <a:rPr lang="en-US" dirty="0"/>
              <a:t>AQP4-IgG negative</a:t>
            </a:r>
          </a:p>
          <a:p>
            <a:r>
              <a:rPr lang="en-US" dirty="0"/>
              <a:t>MOG-IgG positive</a:t>
            </a:r>
          </a:p>
          <a:p>
            <a:r>
              <a:rPr lang="en-US" dirty="0"/>
              <a:t>Diagnostic criteria independent of NMOSD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DDBA9C-2436-75C3-34A5-A28CDAAC0B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057672"/>
            <a:ext cx="3887391" cy="6179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43062ED-A70B-9342-D436-DBFFE73D5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49" y="1675606"/>
            <a:ext cx="3887391" cy="2763441"/>
          </a:xfrm>
        </p:spPr>
        <p:txBody>
          <a:bodyPr/>
          <a:lstStyle/>
          <a:p>
            <a:r>
              <a:rPr lang="en-US" dirty="0"/>
              <a:t>Often presents as subacute meningoencephalitis</a:t>
            </a:r>
          </a:p>
          <a:p>
            <a:r>
              <a:rPr lang="en-US" dirty="0"/>
              <a:t>AQP4-IgG negative</a:t>
            </a:r>
          </a:p>
          <a:p>
            <a:r>
              <a:rPr lang="en-US" dirty="0"/>
              <a:t>Anti-GFAP-IgG positive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301880-096D-1EA8-E293-32940F37C7F2}"/>
              </a:ext>
            </a:extLst>
          </p:cNvPr>
          <p:cNvSpPr/>
          <p:nvPr/>
        </p:nvSpPr>
        <p:spPr>
          <a:xfrm>
            <a:off x="627459" y="1057672"/>
            <a:ext cx="3887391" cy="61793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MOGAD</a:t>
            </a:r>
            <a:r>
              <a:rPr lang="en-US" baseline="30000" dirty="0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C1EDD4-97F5-0CF1-7470-021EE67033CF}"/>
              </a:ext>
            </a:extLst>
          </p:cNvPr>
          <p:cNvSpPr/>
          <p:nvPr/>
        </p:nvSpPr>
        <p:spPr>
          <a:xfrm>
            <a:off x="4648199" y="1057672"/>
            <a:ext cx="3887391" cy="61793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GFAP</a:t>
            </a:r>
            <a:r>
              <a:rPr lang="en-US" baseline="30000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2684BA-6E17-905F-57A7-570B696ACD09}"/>
              </a:ext>
            </a:extLst>
          </p:cNvPr>
          <p:cNvSpPr txBox="1"/>
          <p:nvPr/>
        </p:nvSpPr>
        <p:spPr>
          <a:xfrm>
            <a:off x="3092449" y="4508500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ea typeface="Calibri" panose="020F0502020204030204" pitchFamily="34" charset="0"/>
              </a:rPr>
              <a:t>1.Jarius S, et al. </a:t>
            </a:r>
            <a:r>
              <a:rPr lang="en-US" sz="800" i="1" dirty="0">
                <a:solidFill>
                  <a:schemeClr val="bg1"/>
                </a:solidFill>
                <a:ea typeface="Calibri" panose="020F0502020204030204" pitchFamily="34" charset="0"/>
              </a:rPr>
              <a:t>J Neurol</a:t>
            </a:r>
            <a:r>
              <a:rPr lang="en-US" sz="800" dirty="0">
                <a:solidFill>
                  <a:schemeClr val="bg1"/>
                </a:solidFill>
                <a:ea typeface="Calibri" panose="020F0502020204030204" pitchFamily="34" charset="0"/>
              </a:rPr>
              <a:t>. 2023;270:3341-3368</a:t>
            </a:r>
          </a:p>
          <a:p>
            <a:r>
              <a:rPr lang="en-US" sz="800" dirty="0">
                <a:solidFill>
                  <a:schemeClr val="bg1"/>
                </a:solidFill>
              </a:rPr>
              <a:t>2.</a:t>
            </a:r>
            <a:r>
              <a:rPr lang="en-US" sz="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8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Gravier-Dumonceau</a:t>
            </a:r>
            <a:r>
              <a:rPr lang="en-US" sz="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A, et al. </a:t>
            </a:r>
            <a:r>
              <a:rPr lang="en-US" sz="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Neurology</a:t>
            </a:r>
            <a:r>
              <a:rPr lang="en-US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2022;98:e653-e668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1BD02A-71AF-C859-EE0C-DAE8D02A9F03}"/>
              </a:ext>
            </a:extLst>
          </p:cNvPr>
          <p:cNvSpPr txBox="1"/>
          <p:nvPr/>
        </p:nvSpPr>
        <p:spPr>
          <a:xfrm>
            <a:off x="4648199" y="3654941"/>
            <a:ext cx="43053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AQP4-IgG: aquaporin-4 immunoglobulin; CNS: central nervous system; GFAP: glial fibrillary acidic protein; GFAP-IgG: glial fibrillary acidic protein immunoglobulin; MOGAD: myelin oligodendrocyte glycoprotein antibody; MOGAD-IgG: myelin oligodendrocyte glycoprotein immunoglobulin; </a:t>
            </a:r>
          </a:p>
          <a:p>
            <a:r>
              <a:rPr lang="en-US" sz="1000" dirty="0"/>
              <a:t>NMOSD: neuromyelitis optica spectrum disorder</a:t>
            </a:r>
          </a:p>
        </p:txBody>
      </p:sp>
    </p:spTree>
    <p:extLst>
      <p:ext uri="{BB962C8B-B14F-4D97-AF65-F5344CB8AC3E}">
        <p14:creationId xmlns:p14="http://schemas.microsoft.com/office/powerpoint/2010/main" val="1682559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37565D6-829F-F4E9-6984-1481C8F3C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1054496"/>
          </a:xfrm>
        </p:spPr>
        <p:txBody>
          <a:bodyPr>
            <a:normAutofit/>
          </a:bodyPr>
          <a:lstStyle/>
          <a:p>
            <a:r>
              <a:rPr lang="en-US" sz="4000" dirty="0"/>
              <a:t>Module 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36377D-E83B-0BA5-828C-E749179D5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336801"/>
            <a:ext cx="7886700" cy="223043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NMOSD treatment</a:t>
            </a:r>
          </a:p>
        </p:txBody>
      </p:sp>
    </p:spTree>
    <p:extLst>
      <p:ext uri="{BB962C8B-B14F-4D97-AF65-F5344CB8AC3E}">
        <p14:creationId xmlns:p14="http://schemas.microsoft.com/office/powerpoint/2010/main" val="3153581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DE00B-C9DC-B80A-0816-65DCDC702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of acute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037F4-53C4-83F6-720E-E6CDF3B46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8015"/>
            <a:ext cx="7886700" cy="3136107"/>
          </a:xfrm>
        </p:spPr>
        <p:txBody>
          <a:bodyPr/>
          <a:lstStyle/>
          <a:p>
            <a:r>
              <a:rPr lang="en-US" dirty="0"/>
              <a:t>Methylprednisolone 1g IV daily for 5 days</a:t>
            </a:r>
            <a:r>
              <a:rPr lang="en-US" baseline="30000" dirty="0"/>
              <a:t>1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Plasma exchange (PLEX): 1-1.5 volumes for 5 cycles</a:t>
            </a:r>
            <a:r>
              <a:rPr lang="en-US" baseline="30000" dirty="0"/>
              <a:t>1</a:t>
            </a:r>
          </a:p>
          <a:p>
            <a:pPr lvl="1"/>
            <a:r>
              <a:rPr lang="en-US" dirty="0"/>
              <a:t>If refractory to steroid use</a:t>
            </a:r>
          </a:p>
          <a:p>
            <a:pPr lvl="1"/>
            <a:r>
              <a:rPr lang="en-US" dirty="0"/>
              <a:t>Data to support earlier initiation</a:t>
            </a:r>
            <a:r>
              <a:rPr lang="en-US" baseline="30000" dirty="0"/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F4547E-E4B5-3579-E40D-1CF0D3B15C47}"/>
              </a:ext>
            </a:extLst>
          </p:cNvPr>
          <p:cNvSpPr txBox="1"/>
          <p:nvPr/>
        </p:nvSpPr>
        <p:spPr>
          <a:xfrm>
            <a:off x="3086100" y="4559300"/>
            <a:ext cx="5937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1.Wu Y, et al. </a:t>
            </a:r>
            <a:r>
              <a:rPr lang="en-US" sz="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 Scler Relat Disord</a:t>
            </a:r>
            <a:r>
              <a:rPr lang="en-US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2019;27:412-418.</a:t>
            </a:r>
          </a:p>
          <a:p>
            <a:r>
              <a:rPr lang="en-US" sz="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2.Kleiter I, et al. </a:t>
            </a:r>
            <a:r>
              <a:rPr lang="en-US" sz="8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Neurol Neuroimmunol Neuroinflamm</a:t>
            </a:r>
            <a:r>
              <a:rPr lang="en-US" sz="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2018;5(6):e504.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02CC6A-2060-3F0D-6F62-C2B8FCC20C0A}"/>
              </a:ext>
            </a:extLst>
          </p:cNvPr>
          <p:cNvSpPr txBox="1"/>
          <p:nvPr/>
        </p:nvSpPr>
        <p:spPr>
          <a:xfrm>
            <a:off x="203200" y="4222294"/>
            <a:ext cx="2806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g: gram; IV: intravenous</a:t>
            </a:r>
          </a:p>
        </p:txBody>
      </p:sp>
    </p:spTree>
    <p:extLst>
      <p:ext uri="{BB962C8B-B14F-4D97-AF65-F5344CB8AC3E}">
        <p14:creationId xmlns:p14="http://schemas.microsoft.com/office/powerpoint/2010/main" val="720249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37565D6-829F-F4E9-6984-1481C8F3C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1054496"/>
          </a:xfrm>
        </p:spPr>
        <p:txBody>
          <a:bodyPr>
            <a:normAutofit/>
          </a:bodyPr>
          <a:lstStyle/>
          <a:p>
            <a:r>
              <a:rPr lang="en-US" sz="4000" dirty="0"/>
              <a:t>Module 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36377D-E83B-0BA5-828C-E749179D5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336801"/>
            <a:ext cx="7886700" cy="223043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Neuromyelitis optica spectrum disorder (NMOSD) pathogenesis and epidemiology</a:t>
            </a:r>
          </a:p>
        </p:txBody>
      </p:sp>
    </p:spTree>
    <p:extLst>
      <p:ext uri="{BB962C8B-B14F-4D97-AF65-F5344CB8AC3E}">
        <p14:creationId xmlns:p14="http://schemas.microsoft.com/office/powerpoint/2010/main" val="3524280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0DC11-6314-6C0C-AD2E-B39B3A14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Maintenance therapy: Off-label immunosuppression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5D7B3DB5-2645-A0E4-8EFE-08028CF33D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3471189"/>
              </p:ext>
            </p:extLst>
          </p:nvPr>
        </p:nvGraphicFramePr>
        <p:xfrm>
          <a:off x="628650" y="1370012"/>
          <a:ext cx="7588251" cy="1455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9417">
                  <a:extLst>
                    <a:ext uri="{9D8B030D-6E8A-4147-A177-3AD203B41FA5}">
                      <a16:colId xmlns:a16="http://schemas.microsoft.com/office/drawing/2014/main" val="385903744"/>
                    </a:ext>
                  </a:extLst>
                </a:gridCol>
                <a:gridCol w="2529417">
                  <a:extLst>
                    <a:ext uri="{9D8B030D-6E8A-4147-A177-3AD203B41FA5}">
                      <a16:colId xmlns:a16="http://schemas.microsoft.com/office/drawing/2014/main" val="238521130"/>
                    </a:ext>
                  </a:extLst>
                </a:gridCol>
                <a:gridCol w="2529417">
                  <a:extLst>
                    <a:ext uri="{9D8B030D-6E8A-4147-A177-3AD203B41FA5}">
                      <a16:colId xmlns:a16="http://schemas.microsoft.com/office/drawing/2014/main" val="796640216"/>
                    </a:ext>
                  </a:extLst>
                </a:gridCol>
              </a:tblGrid>
              <a:tr h="485246">
                <a:tc>
                  <a:txBody>
                    <a:bodyPr/>
                    <a:lstStyle/>
                    <a:p>
                      <a:r>
                        <a:rPr lang="en-US" dirty="0"/>
                        <a:t>Treatment</a:t>
                      </a:r>
                      <a:r>
                        <a:rPr lang="en-US" baseline="30000" dirty="0"/>
                        <a:t>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Reduced relapse rate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Failure rate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125321"/>
                  </a:ext>
                </a:extLst>
              </a:tr>
              <a:tr h="485246">
                <a:tc>
                  <a:txBody>
                    <a:bodyPr/>
                    <a:lstStyle/>
                    <a:p>
                      <a:r>
                        <a:rPr lang="en-US" dirty="0"/>
                        <a:t>Azathioprine (AZA)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72.1%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53%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223072"/>
                  </a:ext>
                </a:extLst>
              </a:tr>
              <a:tr h="485246">
                <a:tc>
                  <a:txBody>
                    <a:bodyPr/>
                    <a:lstStyle/>
                    <a:p>
                      <a:r>
                        <a:rPr lang="en-US" dirty="0"/>
                        <a:t>Mycophenolate mofetil (MMF)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87.4%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36%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8532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7EAC7C3-D521-EE09-2712-2D733BCC68DC}"/>
              </a:ext>
            </a:extLst>
          </p:cNvPr>
          <p:cNvSpPr txBox="1"/>
          <p:nvPr/>
        </p:nvSpPr>
        <p:spPr>
          <a:xfrm>
            <a:off x="628650" y="3149600"/>
            <a:ext cx="7588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recent meta-analysis found no statistical difference between AZA and MMF in the treatment of patients with NMOSD.</a:t>
            </a:r>
            <a:r>
              <a:rPr lang="en-US" baseline="30000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0CB86E-8E3C-9A33-8B51-FBF426B3FC85}"/>
              </a:ext>
            </a:extLst>
          </p:cNvPr>
          <p:cNvSpPr txBox="1"/>
          <p:nvPr/>
        </p:nvSpPr>
        <p:spPr>
          <a:xfrm>
            <a:off x="3092450" y="4546600"/>
            <a:ext cx="5981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1.Mealy MA, et al. </a:t>
            </a:r>
            <a:r>
              <a:rPr lang="en-US" sz="800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JAMA Neurol</a:t>
            </a:r>
            <a:r>
              <a:rPr lang="en-US" sz="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. 2014;71(3):324-330. </a:t>
            </a:r>
          </a:p>
          <a:p>
            <a:r>
              <a:rPr lang="en-US" sz="800" dirty="0">
                <a:solidFill>
                  <a:schemeClr val="bg1"/>
                </a:solidFill>
                <a:ea typeface="Calibri" panose="020F0502020204030204" pitchFamily="34" charset="0"/>
              </a:rPr>
              <a:t>2.Giovannelli J, et al. </a:t>
            </a:r>
            <a:r>
              <a:rPr lang="en-US" sz="800" i="1" kern="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Ann Clin Transl Neurol</a:t>
            </a:r>
            <a:r>
              <a:rPr lang="en-US" sz="800" kern="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. 2021;8(10):2025-2037. 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23359A-A0A3-E3BD-442D-FA4C52ED2A5A}"/>
              </a:ext>
            </a:extLst>
          </p:cNvPr>
          <p:cNvSpPr txBox="1"/>
          <p:nvPr/>
        </p:nvSpPr>
        <p:spPr>
          <a:xfrm>
            <a:off x="69850" y="4286250"/>
            <a:ext cx="2876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NMOSD: neuromyelitis optica spectrum disorder</a:t>
            </a:r>
          </a:p>
        </p:txBody>
      </p:sp>
    </p:spTree>
    <p:extLst>
      <p:ext uri="{BB962C8B-B14F-4D97-AF65-F5344CB8AC3E}">
        <p14:creationId xmlns:p14="http://schemas.microsoft.com/office/powerpoint/2010/main" val="1876653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0DC11-6314-6C0C-AD2E-B39B3A14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Maintenance therapy: Off-label monoclonal antibodies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4097CC-2222-F8B5-CCF7-007DFD044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59" y="1843683"/>
            <a:ext cx="3868340" cy="27634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CD20 antibody</a:t>
            </a:r>
          </a:p>
          <a:p>
            <a:pPr lvl="1"/>
            <a:r>
              <a:rPr lang="en-US" dirty="0"/>
              <a:t>Induces B-cell depletion</a:t>
            </a:r>
          </a:p>
          <a:p>
            <a:r>
              <a:rPr lang="en-US" dirty="0"/>
              <a:t>Mealy et al</a:t>
            </a:r>
            <a:r>
              <a:rPr lang="en-US" baseline="30000" dirty="0"/>
              <a:t>1</a:t>
            </a:r>
          </a:p>
          <a:p>
            <a:pPr lvl="1"/>
            <a:r>
              <a:rPr lang="en-US" dirty="0"/>
              <a:t>Lower risk of relapse compared with AZA, not statistically different than MMF</a:t>
            </a:r>
          </a:p>
          <a:p>
            <a:r>
              <a:rPr lang="en-US" dirty="0"/>
              <a:t>Nikoo et al</a:t>
            </a:r>
            <a:r>
              <a:rPr lang="en-US" baseline="30000" dirty="0"/>
              <a:t>2</a:t>
            </a:r>
          </a:p>
          <a:p>
            <a:pPr lvl="1"/>
            <a:r>
              <a:rPr lang="en-US" dirty="0"/>
              <a:t>Lower risk of relapse compared with AZA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9B1866-E26C-F683-E85A-D28E96D9BE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6370" y="1843683"/>
            <a:ext cx="3887391" cy="27634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IL-6 receptor antibody</a:t>
            </a:r>
          </a:p>
          <a:p>
            <a:pPr lvl="1"/>
            <a:r>
              <a:rPr lang="en-US" dirty="0"/>
              <a:t>Blocks IL-6 signaling</a:t>
            </a:r>
          </a:p>
          <a:p>
            <a:r>
              <a:rPr lang="en-US" dirty="0"/>
              <a:t>TANGO trial</a:t>
            </a:r>
            <a:r>
              <a:rPr lang="en-US" baseline="30000" dirty="0"/>
              <a:t>2</a:t>
            </a:r>
          </a:p>
          <a:p>
            <a:pPr lvl="1"/>
            <a:r>
              <a:rPr lang="en-US" dirty="0"/>
              <a:t>Lower risk of relapse and longer time to relapse compared with AZA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30AA1D-00B6-0641-8CBD-1B66421B0AB9}"/>
              </a:ext>
            </a:extLst>
          </p:cNvPr>
          <p:cNvSpPr/>
          <p:nvPr/>
        </p:nvSpPr>
        <p:spPr>
          <a:xfrm>
            <a:off x="627459" y="1178322"/>
            <a:ext cx="3868340" cy="61793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Rituximab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48CBF6-40DA-D561-3C6D-C46454BD80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6370" y="1178322"/>
            <a:ext cx="3887788" cy="61753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Tocilizumab</a:t>
            </a:r>
            <a:endParaRPr lang="en-US" baseline="30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078A71-13EF-5866-C250-FAFA668986AD}"/>
              </a:ext>
            </a:extLst>
          </p:cNvPr>
          <p:cNvSpPr txBox="1"/>
          <p:nvPr/>
        </p:nvSpPr>
        <p:spPr>
          <a:xfrm>
            <a:off x="3092450" y="4572000"/>
            <a:ext cx="5988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1.Mealy MA, et al. </a:t>
            </a:r>
            <a:r>
              <a:rPr lang="en-US" sz="800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JAMA Neurol</a:t>
            </a:r>
            <a:r>
              <a:rPr lang="en-US" sz="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. 2014;71(3):324-330. </a:t>
            </a:r>
          </a:p>
          <a:p>
            <a:r>
              <a:rPr lang="en-US" sz="800" dirty="0">
                <a:solidFill>
                  <a:schemeClr val="bg1"/>
                </a:solidFill>
              </a:rPr>
              <a:t>2.Held F, et al. </a:t>
            </a:r>
            <a:r>
              <a:rPr lang="en-US" sz="800" i="1" kern="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ImmunoTargets Ther</a:t>
            </a:r>
            <a:r>
              <a:rPr lang="en-US" sz="800" kern="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. 2021;10:87-101. 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C8B79A-4ADA-3258-CFDD-378B61880384}"/>
              </a:ext>
            </a:extLst>
          </p:cNvPr>
          <p:cNvSpPr txBox="1"/>
          <p:nvPr/>
        </p:nvSpPr>
        <p:spPr>
          <a:xfrm>
            <a:off x="6250248" y="4068515"/>
            <a:ext cx="2830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AZA: azathioprine; CD: cluster of differentiate; IL-6: interleukin-6; MMF: mycophenolate mofetil</a:t>
            </a:r>
          </a:p>
        </p:txBody>
      </p:sp>
    </p:spTree>
    <p:extLst>
      <p:ext uri="{BB962C8B-B14F-4D97-AF65-F5344CB8AC3E}">
        <p14:creationId xmlns:p14="http://schemas.microsoft.com/office/powerpoint/2010/main" val="1610436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0DC11-6314-6C0C-AD2E-B39B3A14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Maintenance therapy: Eculizumab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78F2D0-0ABE-43EC-33D1-862F9AA1C335}"/>
              </a:ext>
            </a:extLst>
          </p:cNvPr>
          <p:cNvSpPr/>
          <p:nvPr/>
        </p:nvSpPr>
        <p:spPr>
          <a:xfrm>
            <a:off x="793750" y="1184275"/>
            <a:ext cx="1981200" cy="635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Target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A79F5D-CF64-3020-D6D1-C057DF10874C}"/>
              </a:ext>
            </a:extLst>
          </p:cNvPr>
          <p:cNvSpPr/>
          <p:nvPr/>
        </p:nvSpPr>
        <p:spPr>
          <a:xfrm>
            <a:off x="2774950" y="3324225"/>
            <a:ext cx="3765550" cy="63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498D2C-30C5-35AF-81DF-80060AC4AE19}"/>
              </a:ext>
            </a:extLst>
          </p:cNvPr>
          <p:cNvSpPr txBox="1"/>
          <p:nvPr/>
        </p:nvSpPr>
        <p:spPr>
          <a:xfrm>
            <a:off x="2774950" y="3309664"/>
            <a:ext cx="376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Induction: weekly x 4 weeks</a:t>
            </a:r>
          </a:p>
          <a:p>
            <a:r>
              <a:rPr lang="en-US" dirty="0"/>
              <a:t>Maintenance: every 2 weeks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22FA37-92B4-125B-4BBA-2F6183E15A21}"/>
              </a:ext>
            </a:extLst>
          </p:cNvPr>
          <p:cNvSpPr/>
          <p:nvPr/>
        </p:nvSpPr>
        <p:spPr>
          <a:xfrm>
            <a:off x="793750" y="2248584"/>
            <a:ext cx="1981200" cy="635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Route of administration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2479BB-9D29-0E4C-1C0F-B2ED7531FE3C}"/>
              </a:ext>
            </a:extLst>
          </p:cNvPr>
          <p:cNvSpPr/>
          <p:nvPr/>
        </p:nvSpPr>
        <p:spPr>
          <a:xfrm>
            <a:off x="793750" y="3324225"/>
            <a:ext cx="1981200" cy="635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Dosing schedule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C5AEF4-CFB7-DB3C-5CE0-0B9B1631D605}"/>
              </a:ext>
            </a:extLst>
          </p:cNvPr>
          <p:cNvSpPr/>
          <p:nvPr/>
        </p:nvSpPr>
        <p:spPr>
          <a:xfrm>
            <a:off x="2781300" y="2248584"/>
            <a:ext cx="3765550" cy="63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C4056C-C922-4300-705D-A41F065B4825}"/>
              </a:ext>
            </a:extLst>
          </p:cNvPr>
          <p:cNvSpPr/>
          <p:nvPr/>
        </p:nvSpPr>
        <p:spPr>
          <a:xfrm>
            <a:off x="2774950" y="1181044"/>
            <a:ext cx="3765550" cy="63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4722F1-04B4-CD16-D224-24281C6AF2CC}"/>
              </a:ext>
            </a:extLst>
          </p:cNvPr>
          <p:cNvSpPr txBox="1"/>
          <p:nvPr/>
        </p:nvSpPr>
        <p:spPr>
          <a:xfrm>
            <a:off x="2781300" y="2248584"/>
            <a:ext cx="375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0F8656-95EB-A355-7A13-5F8CA4C4D3FA}"/>
              </a:ext>
            </a:extLst>
          </p:cNvPr>
          <p:cNvSpPr txBox="1"/>
          <p:nvPr/>
        </p:nvSpPr>
        <p:spPr>
          <a:xfrm>
            <a:off x="2781300" y="1181044"/>
            <a:ext cx="375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Complement protein 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0484B0-54D2-6293-2847-9BD11CDE0B86}"/>
              </a:ext>
            </a:extLst>
          </p:cNvPr>
          <p:cNvSpPr txBox="1"/>
          <p:nvPr/>
        </p:nvSpPr>
        <p:spPr>
          <a:xfrm>
            <a:off x="0" y="4209884"/>
            <a:ext cx="1809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IV: intravenous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4B144B-E006-A7A5-3FEF-D0EF02AE24C6}"/>
              </a:ext>
            </a:extLst>
          </p:cNvPr>
          <p:cNvSpPr txBox="1"/>
          <p:nvPr/>
        </p:nvSpPr>
        <p:spPr>
          <a:xfrm>
            <a:off x="3079750" y="4520287"/>
            <a:ext cx="4394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solidFill>
                  <a:schemeClr val="bg1"/>
                </a:solidFill>
              </a:rPr>
              <a:t>Pittock</a:t>
            </a:r>
            <a:r>
              <a:rPr lang="en-US" sz="800" dirty="0">
                <a:solidFill>
                  <a:schemeClr val="bg1"/>
                </a:solidFill>
              </a:rPr>
              <a:t> SJ, et al. </a:t>
            </a:r>
            <a:r>
              <a:rPr lang="en-US" sz="800" i="1" kern="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N Engl J Med</a:t>
            </a:r>
            <a:r>
              <a:rPr lang="en-US" sz="800" kern="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. 2019;381:614-625.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988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0DC11-6314-6C0C-AD2E-B39B3A14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Maintenance therapy: Eculizumab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DAA86-F4F0-CC3E-56ED-3174F067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258688"/>
            <a:ext cx="7886700" cy="3496073"/>
          </a:xfrm>
        </p:spPr>
        <p:txBody>
          <a:bodyPr/>
          <a:lstStyle/>
          <a:p>
            <a:r>
              <a:rPr lang="en-US" dirty="0"/>
              <a:t>PREVENT trial</a:t>
            </a:r>
          </a:p>
          <a:p>
            <a:pPr lvl="1"/>
            <a:r>
              <a:rPr lang="en-US" dirty="0"/>
              <a:t>AQP4-IgG+ patients only (91% women)</a:t>
            </a:r>
          </a:p>
          <a:p>
            <a:pPr lvl="1"/>
            <a:r>
              <a:rPr lang="en-US" dirty="0"/>
              <a:t>2 relapses in last 12 months or 3 relapses in last 24 months + ≥ 1 relapse in last 12 months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Randomized control period</a:t>
            </a:r>
            <a:r>
              <a:rPr lang="en-US" sz="1600" dirty="0"/>
              <a:t>: 2 years</a:t>
            </a:r>
            <a:endParaRPr 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499D9F-5149-33C2-5300-7A44D7A7E790}"/>
              </a:ext>
            </a:extLst>
          </p:cNvPr>
          <p:cNvSpPr/>
          <p:nvPr/>
        </p:nvSpPr>
        <p:spPr>
          <a:xfrm>
            <a:off x="619125" y="2741812"/>
            <a:ext cx="3803650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0970F5-8546-3AEA-BB1E-9B8154AAD0C3}"/>
              </a:ext>
            </a:extLst>
          </p:cNvPr>
          <p:cNvSpPr/>
          <p:nvPr/>
        </p:nvSpPr>
        <p:spPr>
          <a:xfrm>
            <a:off x="4432300" y="2736850"/>
            <a:ext cx="3803650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463D9043-786C-702A-E5D8-EA4A42BDAEC2}"/>
              </a:ext>
            </a:extLst>
          </p:cNvPr>
          <p:cNvSpPr/>
          <p:nvPr/>
        </p:nvSpPr>
        <p:spPr>
          <a:xfrm>
            <a:off x="627282" y="3165277"/>
            <a:ext cx="3781425" cy="342900"/>
          </a:xfrm>
          <a:prstGeom prst="homePlate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Eculizumab +/- IST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EBABE25B-DD9D-A76D-23CB-CBF9265E7CD7}"/>
              </a:ext>
            </a:extLst>
          </p:cNvPr>
          <p:cNvSpPr/>
          <p:nvPr/>
        </p:nvSpPr>
        <p:spPr>
          <a:xfrm>
            <a:off x="628650" y="3529808"/>
            <a:ext cx="3794125" cy="342900"/>
          </a:xfrm>
          <a:prstGeom prst="homePlat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Placebo +/- IST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72D010-AB18-EA61-3C36-FC0B79C18147}"/>
              </a:ext>
            </a:extLst>
          </p:cNvPr>
          <p:cNvSpPr txBox="1"/>
          <p:nvPr/>
        </p:nvSpPr>
        <p:spPr>
          <a:xfrm>
            <a:off x="4432300" y="2762250"/>
            <a:ext cx="3803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Open-label period:</a:t>
            </a:r>
          </a:p>
          <a:p>
            <a:r>
              <a:rPr lang="en-US" dirty="0"/>
              <a:t>Began when 23 relapses occurred in 23 patients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4D5FADFF-0963-049A-9C69-AE072151F4EB}"/>
              </a:ext>
            </a:extLst>
          </p:cNvPr>
          <p:cNvSpPr/>
          <p:nvPr/>
        </p:nvSpPr>
        <p:spPr>
          <a:xfrm>
            <a:off x="577850" y="3880446"/>
            <a:ext cx="127000" cy="12700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347C1899-688D-2D9C-4AA2-B00D35EE5148}"/>
              </a:ext>
            </a:extLst>
          </p:cNvPr>
          <p:cNvSpPr/>
          <p:nvPr/>
        </p:nvSpPr>
        <p:spPr>
          <a:xfrm>
            <a:off x="4368800" y="3892550"/>
            <a:ext cx="127000" cy="12700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57B4FC-0F3A-016D-3478-D376F05BC543}"/>
              </a:ext>
            </a:extLst>
          </p:cNvPr>
          <p:cNvSpPr txBox="1"/>
          <p:nvPr/>
        </p:nvSpPr>
        <p:spPr>
          <a:xfrm>
            <a:off x="482600" y="4003080"/>
            <a:ext cx="1314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2:1 randomization</a:t>
            </a:r>
          </a:p>
          <a:p>
            <a:r>
              <a:rPr lang="en-US" sz="1000" dirty="0"/>
              <a:t>N=143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9790A7-FB0A-70E5-044C-E88430447CD6}"/>
              </a:ext>
            </a:extLst>
          </p:cNvPr>
          <p:cNvSpPr txBox="1"/>
          <p:nvPr/>
        </p:nvSpPr>
        <p:spPr>
          <a:xfrm>
            <a:off x="4311650" y="4022130"/>
            <a:ext cx="1314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Primary endpoint:</a:t>
            </a:r>
          </a:p>
          <a:p>
            <a:r>
              <a:rPr lang="en-US" sz="1000" dirty="0"/>
              <a:t>Time to relapse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6EC473-1963-F451-A014-E38779ABC8E0}"/>
              </a:ext>
            </a:extLst>
          </p:cNvPr>
          <p:cNvSpPr txBox="1"/>
          <p:nvPr/>
        </p:nvSpPr>
        <p:spPr>
          <a:xfrm>
            <a:off x="6565900" y="3966826"/>
            <a:ext cx="26574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AQP4-IgG+: aquaporin-4 immunoglobulin G positive; IST: immunosuppressive therapy; </a:t>
            </a:r>
          </a:p>
          <a:p>
            <a:r>
              <a:rPr lang="en-US" sz="1000" dirty="0"/>
              <a:t>N: number of participants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170AA4-45F4-7F43-CF3F-074B790D8633}"/>
              </a:ext>
            </a:extLst>
          </p:cNvPr>
          <p:cNvSpPr txBox="1"/>
          <p:nvPr/>
        </p:nvSpPr>
        <p:spPr>
          <a:xfrm>
            <a:off x="3092450" y="4520824"/>
            <a:ext cx="2330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solidFill>
                  <a:schemeClr val="bg1"/>
                </a:solidFill>
              </a:rPr>
              <a:t>Pittock</a:t>
            </a:r>
            <a:r>
              <a:rPr lang="en-US" sz="800" dirty="0">
                <a:solidFill>
                  <a:schemeClr val="bg1"/>
                </a:solidFill>
              </a:rPr>
              <a:t> SJ, et al. </a:t>
            </a:r>
            <a:r>
              <a:rPr lang="en-US" sz="800" i="1" kern="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N Engl J Med</a:t>
            </a:r>
            <a:r>
              <a:rPr lang="en-US" sz="800" kern="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. 2019;381:614-625.</a:t>
            </a:r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60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23275-0D46-0489-CD5A-236B27F5F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Eculizumab: PREVENT trial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4650AB5-02D7-C290-A848-E4CACEB8E8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990985"/>
              </p:ext>
            </p:extLst>
          </p:nvPr>
        </p:nvGraphicFramePr>
        <p:xfrm>
          <a:off x="628650" y="1156855"/>
          <a:ext cx="7886700" cy="3232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127FE61-0D08-65D6-3A48-4205E8AD33AA}"/>
              </a:ext>
            </a:extLst>
          </p:cNvPr>
          <p:cNvSpPr txBox="1"/>
          <p:nvPr/>
        </p:nvSpPr>
        <p:spPr>
          <a:xfrm>
            <a:off x="3075709" y="4509655"/>
            <a:ext cx="27293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solidFill>
                  <a:schemeClr val="bg1"/>
                </a:solidFill>
              </a:rPr>
              <a:t>Pittock</a:t>
            </a:r>
            <a:r>
              <a:rPr lang="en-US" sz="800" dirty="0">
                <a:solidFill>
                  <a:schemeClr val="bg1"/>
                </a:solidFill>
              </a:rPr>
              <a:t> SJ, et al. </a:t>
            </a:r>
            <a:r>
              <a:rPr lang="en-US" sz="800" i="1" kern="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N Engl J Med</a:t>
            </a:r>
            <a:r>
              <a:rPr lang="en-US" sz="800" kern="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. 2019;381:614-625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448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23275-0D46-0489-CD5A-236B27F5F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Eculizumab: PREVENT trial - OLE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5598B2-3934-B3BC-2A3D-8D91BA1EF6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Overall population (week 96)</a:t>
            </a:r>
            <a:r>
              <a:rPr lang="en-US" baseline="30000" dirty="0"/>
              <a:t>1</a:t>
            </a:r>
            <a:endParaRPr lang="en-US" dirty="0"/>
          </a:p>
          <a:p>
            <a:pPr lvl="1"/>
            <a:r>
              <a:rPr lang="en-US" dirty="0"/>
              <a:t>Placebo/eculizumab </a:t>
            </a:r>
          </a:p>
          <a:p>
            <a:pPr lvl="2"/>
            <a:r>
              <a:rPr lang="en-US" dirty="0"/>
              <a:t>94.8% free from relapse*</a:t>
            </a:r>
          </a:p>
          <a:p>
            <a:pPr lvl="1"/>
            <a:r>
              <a:rPr lang="en-US" dirty="0"/>
              <a:t>Eculizumab/eculizumab</a:t>
            </a:r>
          </a:p>
          <a:p>
            <a:pPr lvl="2"/>
            <a:r>
              <a:rPr lang="en-US" dirty="0"/>
              <a:t>96.1% free from relapse*</a:t>
            </a:r>
          </a:p>
          <a:p>
            <a:pPr lvl="1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88D147-3366-6A36-9419-2E59C581E4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Eculizumab monotherapy</a:t>
            </a:r>
            <a:r>
              <a:rPr lang="en-US" baseline="30000" dirty="0"/>
              <a:t>2</a:t>
            </a:r>
          </a:p>
          <a:p>
            <a:pPr lvl="1"/>
            <a:r>
              <a:rPr lang="en-US" dirty="0"/>
              <a:t>100% free from relapse* at week 96</a:t>
            </a:r>
          </a:p>
          <a:p>
            <a:pPr lvl="1"/>
            <a:r>
              <a:rPr lang="en-US" dirty="0"/>
              <a:t>96.2% free from relapse* at week 192 (4 years)</a:t>
            </a:r>
          </a:p>
          <a:p>
            <a:endParaRPr lang="en-US" dirty="0"/>
          </a:p>
          <a:p>
            <a:r>
              <a:rPr lang="en-US" dirty="0"/>
              <a:t>Asian subgroup (week 144)</a:t>
            </a:r>
            <a:r>
              <a:rPr lang="en-US" baseline="30000" dirty="0"/>
              <a:t>3</a:t>
            </a:r>
          </a:p>
          <a:p>
            <a:pPr lvl="1"/>
            <a:r>
              <a:rPr lang="en-US" dirty="0"/>
              <a:t>95.2% free from relapse*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27FE61-0D08-65D6-3A48-4205E8AD33AA}"/>
              </a:ext>
            </a:extLst>
          </p:cNvPr>
          <p:cNvSpPr txBox="1"/>
          <p:nvPr/>
        </p:nvSpPr>
        <p:spPr>
          <a:xfrm>
            <a:off x="3075709" y="4509655"/>
            <a:ext cx="2729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1.Wingerchuk DM, et al. </a:t>
            </a:r>
            <a:r>
              <a:rPr lang="en-US" sz="800" i="1" kern="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Ann Neurol</a:t>
            </a:r>
            <a:r>
              <a:rPr lang="en-US" sz="800" kern="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. 2021;89:1088-1098.</a:t>
            </a:r>
          </a:p>
          <a:p>
            <a:r>
              <a:rPr lang="en-US" sz="800" kern="0" dirty="0">
                <a:solidFill>
                  <a:schemeClr val="bg1"/>
                </a:solidFill>
                <a:ea typeface="Calibri" panose="020F0502020204030204" pitchFamily="34" charset="0"/>
              </a:rPr>
              <a:t>2.</a:t>
            </a:r>
            <a:r>
              <a:rPr lang="en-US" sz="800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US" sz="800" dirty="0" err="1">
                <a:solidFill>
                  <a:schemeClr val="bg1"/>
                </a:solidFill>
                <a:ea typeface="Calibri" panose="020F0502020204030204" pitchFamily="34" charset="0"/>
              </a:rPr>
              <a:t>Pittock</a:t>
            </a:r>
            <a:r>
              <a:rPr lang="en-US" sz="800" dirty="0">
                <a:solidFill>
                  <a:schemeClr val="bg1"/>
                </a:solidFill>
                <a:ea typeface="Calibri" panose="020F0502020204030204" pitchFamily="34" charset="0"/>
              </a:rPr>
              <a:t> SJ, et al. </a:t>
            </a:r>
            <a:r>
              <a:rPr lang="en-US" sz="800" i="1" kern="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Mult Scler</a:t>
            </a:r>
            <a:r>
              <a:rPr lang="en-US" sz="800" kern="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. 2022;28(3):480-486.</a:t>
            </a:r>
            <a:endParaRPr lang="en-US" sz="800" kern="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r>
              <a:rPr lang="en-US" sz="800" kern="0" dirty="0">
                <a:solidFill>
                  <a:schemeClr val="bg1"/>
                </a:solidFill>
                <a:ea typeface="Calibri" panose="020F0502020204030204" pitchFamily="34" charset="0"/>
              </a:rPr>
              <a:t>3.Kim HJ, et al. </a:t>
            </a:r>
            <a:r>
              <a:rPr lang="en-US" sz="800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Mult Scler Relat Disord.</a:t>
            </a:r>
            <a:r>
              <a:rPr lang="en-US" sz="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2021;50:102849.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0F0CC3-B71D-B0C3-7BE3-436DAFD7085B}"/>
              </a:ext>
            </a:extLst>
          </p:cNvPr>
          <p:cNvSpPr txBox="1"/>
          <p:nvPr/>
        </p:nvSpPr>
        <p:spPr>
          <a:xfrm>
            <a:off x="249381" y="4009270"/>
            <a:ext cx="1747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OLE: open-label extension</a:t>
            </a:r>
          </a:p>
          <a:p>
            <a:r>
              <a:rPr lang="en-US" sz="1000" dirty="0"/>
              <a:t>* Adjudicated relapse</a:t>
            </a:r>
          </a:p>
        </p:txBody>
      </p:sp>
    </p:spTree>
    <p:extLst>
      <p:ext uri="{BB962C8B-B14F-4D97-AF65-F5344CB8AC3E}">
        <p14:creationId xmlns:p14="http://schemas.microsoft.com/office/powerpoint/2010/main" val="3663220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0DC11-6314-6C0C-AD2E-B39B3A14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Maintenance therapy: Inebilizumab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78F2D0-0ABE-43EC-33D1-862F9AA1C335}"/>
              </a:ext>
            </a:extLst>
          </p:cNvPr>
          <p:cNvSpPr/>
          <p:nvPr/>
        </p:nvSpPr>
        <p:spPr>
          <a:xfrm>
            <a:off x="793750" y="1184275"/>
            <a:ext cx="1981200" cy="635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Target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A79F5D-CF64-3020-D6D1-C057DF10874C}"/>
              </a:ext>
            </a:extLst>
          </p:cNvPr>
          <p:cNvSpPr/>
          <p:nvPr/>
        </p:nvSpPr>
        <p:spPr>
          <a:xfrm>
            <a:off x="2774950" y="3324225"/>
            <a:ext cx="3765550" cy="63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498D2C-30C5-35AF-81DF-80060AC4AE19}"/>
              </a:ext>
            </a:extLst>
          </p:cNvPr>
          <p:cNvSpPr txBox="1"/>
          <p:nvPr/>
        </p:nvSpPr>
        <p:spPr>
          <a:xfrm>
            <a:off x="2774950" y="3309664"/>
            <a:ext cx="376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Induction: day 1, day 15</a:t>
            </a:r>
          </a:p>
          <a:p>
            <a:r>
              <a:rPr lang="en-US" dirty="0"/>
              <a:t>Maintenance: every 6 months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22FA37-92B4-125B-4BBA-2F6183E15A21}"/>
              </a:ext>
            </a:extLst>
          </p:cNvPr>
          <p:cNvSpPr/>
          <p:nvPr/>
        </p:nvSpPr>
        <p:spPr>
          <a:xfrm>
            <a:off x="793750" y="2248584"/>
            <a:ext cx="1981200" cy="635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Route of administration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2479BB-9D29-0E4C-1C0F-B2ED7531FE3C}"/>
              </a:ext>
            </a:extLst>
          </p:cNvPr>
          <p:cNvSpPr/>
          <p:nvPr/>
        </p:nvSpPr>
        <p:spPr>
          <a:xfrm>
            <a:off x="793750" y="3324225"/>
            <a:ext cx="1981200" cy="635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Dosing schedule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C5AEF4-CFB7-DB3C-5CE0-0B9B1631D605}"/>
              </a:ext>
            </a:extLst>
          </p:cNvPr>
          <p:cNvSpPr/>
          <p:nvPr/>
        </p:nvSpPr>
        <p:spPr>
          <a:xfrm>
            <a:off x="2781300" y="2248584"/>
            <a:ext cx="3765550" cy="63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C4056C-C922-4300-705D-A41F065B4825}"/>
              </a:ext>
            </a:extLst>
          </p:cNvPr>
          <p:cNvSpPr/>
          <p:nvPr/>
        </p:nvSpPr>
        <p:spPr>
          <a:xfrm>
            <a:off x="2774950" y="1187505"/>
            <a:ext cx="3765550" cy="63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4722F1-04B4-CD16-D224-24281C6AF2CC}"/>
              </a:ext>
            </a:extLst>
          </p:cNvPr>
          <p:cNvSpPr txBox="1"/>
          <p:nvPr/>
        </p:nvSpPr>
        <p:spPr>
          <a:xfrm>
            <a:off x="2781300" y="2248584"/>
            <a:ext cx="375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0F8656-95EB-A355-7A13-5F8CA4C4D3FA}"/>
              </a:ext>
            </a:extLst>
          </p:cNvPr>
          <p:cNvSpPr txBox="1"/>
          <p:nvPr/>
        </p:nvSpPr>
        <p:spPr>
          <a:xfrm>
            <a:off x="2781300" y="1181044"/>
            <a:ext cx="375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CD19 on B-cells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07D4FE-014E-5012-891D-B99E4A8CA85A}"/>
              </a:ext>
            </a:extLst>
          </p:cNvPr>
          <p:cNvSpPr txBox="1"/>
          <p:nvPr/>
        </p:nvSpPr>
        <p:spPr>
          <a:xfrm>
            <a:off x="69850" y="4260850"/>
            <a:ext cx="287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CD: cluster of differentiate; IV: intravenous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C63D46-682F-079C-0D29-E24D7E732DF5}"/>
              </a:ext>
            </a:extLst>
          </p:cNvPr>
          <p:cNvSpPr txBox="1"/>
          <p:nvPr/>
        </p:nvSpPr>
        <p:spPr>
          <a:xfrm>
            <a:off x="3098800" y="4546600"/>
            <a:ext cx="3765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Cree BAC, et al. </a:t>
            </a:r>
            <a:r>
              <a:rPr lang="en-US" sz="800" i="1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Lancet Neurol</a:t>
            </a:r>
            <a:r>
              <a:rPr lang="en-US" sz="80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2019;394(10206):1352-1363.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94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0DC11-6314-6C0C-AD2E-B39B3A14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Maintenance therapy: Inebilizumab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DAA86-F4F0-CC3E-56ED-3174F067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258688"/>
            <a:ext cx="7886700" cy="3496073"/>
          </a:xfrm>
        </p:spPr>
        <p:txBody>
          <a:bodyPr/>
          <a:lstStyle/>
          <a:p>
            <a:r>
              <a:rPr lang="en-US" dirty="0"/>
              <a:t>N-MOmentum trial</a:t>
            </a:r>
          </a:p>
          <a:p>
            <a:pPr lvl="1"/>
            <a:r>
              <a:rPr lang="en-US" dirty="0"/>
              <a:t>AQP4-IgG+ and AQP4-IgG- patients</a:t>
            </a:r>
          </a:p>
          <a:p>
            <a:pPr lvl="1"/>
            <a:r>
              <a:rPr lang="en-US" dirty="0"/>
              <a:t>1 relapse in last 1 year or 2 relapses in last 2 years</a:t>
            </a:r>
          </a:p>
          <a:p>
            <a:pPr marL="342900" lvl="1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Randomized control period</a:t>
            </a:r>
            <a:r>
              <a:rPr lang="en-US" sz="1600" dirty="0"/>
              <a:t>: 28 weeks</a:t>
            </a:r>
            <a:endParaRPr 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499D9F-5149-33C2-5300-7A44D7A7E790}"/>
              </a:ext>
            </a:extLst>
          </p:cNvPr>
          <p:cNvSpPr/>
          <p:nvPr/>
        </p:nvSpPr>
        <p:spPr>
          <a:xfrm>
            <a:off x="628650" y="2527559"/>
            <a:ext cx="3803650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0970F5-8546-3AEA-BB1E-9B8154AAD0C3}"/>
              </a:ext>
            </a:extLst>
          </p:cNvPr>
          <p:cNvSpPr/>
          <p:nvPr/>
        </p:nvSpPr>
        <p:spPr>
          <a:xfrm>
            <a:off x="4443413" y="2527559"/>
            <a:ext cx="3803650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463D9043-786C-702A-E5D8-EA4A42BDAEC2}"/>
              </a:ext>
            </a:extLst>
          </p:cNvPr>
          <p:cNvSpPr/>
          <p:nvPr/>
        </p:nvSpPr>
        <p:spPr>
          <a:xfrm>
            <a:off x="641350" y="2961681"/>
            <a:ext cx="3803650" cy="342900"/>
          </a:xfrm>
          <a:prstGeom prst="homePlate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Inebilizumab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EBABE25B-DD9D-A76D-23CB-CBF9265E7CD7}"/>
              </a:ext>
            </a:extLst>
          </p:cNvPr>
          <p:cNvSpPr/>
          <p:nvPr/>
        </p:nvSpPr>
        <p:spPr>
          <a:xfrm>
            <a:off x="641350" y="3313252"/>
            <a:ext cx="3803650" cy="342900"/>
          </a:xfrm>
          <a:prstGeom prst="homePlat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Placebo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72D010-AB18-EA61-3C36-FC0B79C18147}"/>
              </a:ext>
            </a:extLst>
          </p:cNvPr>
          <p:cNvSpPr txBox="1"/>
          <p:nvPr/>
        </p:nvSpPr>
        <p:spPr>
          <a:xfrm>
            <a:off x="4431507" y="2498894"/>
            <a:ext cx="3803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Open-label period:</a:t>
            </a:r>
          </a:p>
          <a:p>
            <a:r>
              <a:rPr lang="en-US" dirty="0"/>
              <a:t>Eligible for entry at end of randomized-control period or after adjudicated attack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4D5FADFF-0963-049A-9C69-AE072151F4EB}"/>
              </a:ext>
            </a:extLst>
          </p:cNvPr>
          <p:cNvSpPr/>
          <p:nvPr/>
        </p:nvSpPr>
        <p:spPr>
          <a:xfrm>
            <a:off x="571500" y="3683953"/>
            <a:ext cx="127000" cy="12700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347C1899-688D-2D9C-4AA2-B00D35EE5148}"/>
              </a:ext>
            </a:extLst>
          </p:cNvPr>
          <p:cNvSpPr/>
          <p:nvPr/>
        </p:nvSpPr>
        <p:spPr>
          <a:xfrm>
            <a:off x="4373563" y="3675203"/>
            <a:ext cx="127000" cy="12700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57B4FC-0F3A-016D-3478-D376F05BC543}"/>
              </a:ext>
            </a:extLst>
          </p:cNvPr>
          <p:cNvSpPr txBox="1"/>
          <p:nvPr/>
        </p:nvSpPr>
        <p:spPr>
          <a:xfrm>
            <a:off x="476250" y="3824347"/>
            <a:ext cx="1314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3:1 randomization</a:t>
            </a:r>
          </a:p>
          <a:p>
            <a:r>
              <a:rPr lang="en-US" sz="1000" dirty="0"/>
              <a:t>N=230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9790A7-FB0A-70E5-044C-E88430447CD6}"/>
              </a:ext>
            </a:extLst>
          </p:cNvPr>
          <p:cNvSpPr txBox="1"/>
          <p:nvPr/>
        </p:nvSpPr>
        <p:spPr>
          <a:xfrm>
            <a:off x="4292600" y="3830102"/>
            <a:ext cx="1314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Primary endpoint:</a:t>
            </a:r>
          </a:p>
          <a:p>
            <a:r>
              <a:rPr lang="en-US" sz="1000" dirty="0"/>
              <a:t>Time to adjudicated NMOSD attack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6EC473-1963-F451-A014-E38779ABC8E0}"/>
              </a:ext>
            </a:extLst>
          </p:cNvPr>
          <p:cNvSpPr txBox="1"/>
          <p:nvPr/>
        </p:nvSpPr>
        <p:spPr>
          <a:xfrm>
            <a:off x="6070600" y="3994648"/>
            <a:ext cx="3078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AQP4-IgG+: aquaporin-4 immunoglobulin G positive; AQP4-IgG-: aquaporin-4 immunoglobulin G negative; </a:t>
            </a:r>
          </a:p>
          <a:p>
            <a:r>
              <a:rPr lang="en-US" sz="1000" dirty="0"/>
              <a:t>N: number of participants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EFCD26-BB0E-6FDC-E2DF-97667A902DB8}"/>
              </a:ext>
            </a:extLst>
          </p:cNvPr>
          <p:cNvSpPr txBox="1"/>
          <p:nvPr/>
        </p:nvSpPr>
        <p:spPr>
          <a:xfrm>
            <a:off x="3098800" y="4520824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Cree BAC, et al. </a:t>
            </a:r>
            <a:r>
              <a:rPr lang="en-US" sz="800" i="1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Lancet Neurol</a:t>
            </a:r>
            <a:r>
              <a:rPr lang="en-US" sz="80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2019;394(10206):1352-1363.</a:t>
            </a:r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13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52C12-1875-AA03-9A25-60C7C60E8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Inebilizumab: N-MOmentum trial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80EECD5-E2DF-192A-6CB4-E2B6EEC05F8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196831"/>
          <a:ext cx="3943350" cy="2945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EB9BD38-E708-C6FB-56F6-08593F271D09}"/>
              </a:ext>
            </a:extLst>
          </p:cNvPr>
          <p:cNvSpPr txBox="1"/>
          <p:nvPr/>
        </p:nvSpPr>
        <p:spPr>
          <a:xfrm>
            <a:off x="3096490" y="4531520"/>
            <a:ext cx="38030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Cree BAC, et al. </a:t>
            </a:r>
            <a:r>
              <a:rPr lang="en-US" sz="800" i="1" kern="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Lancet Neurol</a:t>
            </a:r>
            <a:r>
              <a:rPr lang="en-US" sz="800" kern="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. 2019;394(10206):1352-1363.</a:t>
            </a:r>
            <a:endParaRPr lang="en-US" sz="800" dirty="0">
              <a:solidFill>
                <a:schemeClr val="bg1"/>
              </a:solidFill>
            </a:endParaRPr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201C343B-9B8B-9153-5D40-893E2835E3F0}"/>
              </a:ext>
            </a:extLst>
          </p:cNvPr>
          <p:cNvGraphicFramePr>
            <a:graphicFrameLocks/>
          </p:cNvGraphicFramePr>
          <p:nvPr/>
        </p:nvGraphicFramePr>
        <p:xfrm>
          <a:off x="4927888" y="1196831"/>
          <a:ext cx="3943350" cy="2945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04A738F-3DEA-9CC2-C41A-7B875B1BFCE3}"/>
              </a:ext>
            </a:extLst>
          </p:cNvPr>
          <p:cNvSpPr txBox="1"/>
          <p:nvPr/>
        </p:nvSpPr>
        <p:spPr>
          <a:xfrm>
            <a:off x="131618" y="4213904"/>
            <a:ext cx="2964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AQP4-IgG+: aquaporin-4 immunoglobulin G positive</a:t>
            </a:r>
          </a:p>
        </p:txBody>
      </p:sp>
    </p:spTree>
    <p:extLst>
      <p:ext uri="{BB962C8B-B14F-4D97-AF65-F5344CB8AC3E}">
        <p14:creationId xmlns:p14="http://schemas.microsoft.com/office/powerpoint/2010/main" val="19321748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52C12-1875-AA03-9A25-60C7C60E8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Inebilizumab: N-MOmentum trial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AFEF9AE-4DA1-D225-64DB-56D7490DC2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Open-label extension</a:t>
            </a:r>
            <a:r>
              <a:rPr lang="en-US" baseline="30000" dirty="0"/>
              <a:t>1</a:t>
            </a:r>
          </a:p>
          <a:p>
            <a:pPr lvl="1"/>
            <a:r>
              <a:rPr lang="en-US" dirty="0"/>
              <a:t>AQP4-IgG+ patients</a:t>
            </a:r>
          </a:p>
          <a:p>
            <a:pPr lvl="1"/>
            <a:r>
              <a:rPr lang="en-US" dirty="0"/>
              <a:t>83% attack free throughout ≥4 years</a:t>
            </a:r>
          </a:p>
          <a:p>
            <a:pPr lvl="1"/>
            <a:r>
              <a:rPr lang="en-US" dirty="0"/>
              <a:t>Most attacks (67%) happened in 1st year of treatment</a:t>
            </a:r>
          </a:p>
          <a:p>
            <a:pPr lvl="2"/>
            <a:r>
              <a:rPr lang="en-US" dirty="0"/>
              <a:t>92% of patients attack free after 1st year of inebilizumab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0E3C8BA-E33C-615C-D8A4-61793A09D5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MRI findings</a:t>
            </a:r>
          </a:p>
          <a:p>
            <a:pPr lvl="1"/>
            <a:r>
              <a:rPr lang="en-US" dirty="0"/>
              <a:t>43% fewer new MRI lesions in inebilizumab group compared with placebo group</a:t>
            </a:r>
            <a:r>
              <a:rPr lang="en-US" baseline="30000" dirty="0"/>
              <a:t>2</a:t>
            </a:r>
          </a:p>
          <a:p>
            <a:pPr lvl="1"/>
            <a:r>
              <a:rPr lang="en-US" dirty="0"/>
              <a:t>Reduction of subclinical lesions</a:t>
            </a:r>
            <a:r>
              <a:rPr lang="en-US" baseline="30000" dirty="0"/>
              <a:t>3</a:t>
            </a:r>
          </a:p>
          <a:p>
            <a:pPr lvl="2"/>
            <a:r>
              <a:rPr lang="en-US" dirty="0"/>
              <a:t>Clinical significance?</a:t>
            </a:r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B9BD38-E708-C6FB-56F6-08593F271D09}"/>
              </a:ext>
            </a:extLst>
          </p:cNvPr>
          <p:cNvSpPr txBox="1"/>
          <p:nvPr/>
        </p:nvSpPr>
        <p:spPr>
          <a:xfrm>
            <a:off x="3096490" y="4531520"/>
            <a:ext cx="380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1.Rensel M, et al. </a:t>
            </a:r>
            <a:r>
              <a:rPr lang="en-US" sz="800" i="1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Mult Scler</a:t>
            </a:r>
            <a:r>
              <a:rPr lang="en-US" sz="80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2022;28(6):925-932.</a:t>
            </a:r>
          </a:p>
          <a:p>
            <a:r>
              <a:rPr lang="en-US" sz="800" kern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2.</a:t>
            </a:r>
            <a:r>
              <a:rPr lang="en-US" sz="800" dirty="0">
                <a:solidFill>
                  <a:schemeClr val="bg1"/>
                </a:solidFill>
              </a:rPr>
              <a:t>Cree BAC, et al. </a:t>
            </a:r>
            <a:r>
              <a:rPr lang="en-US" sz="800" i="1" kern="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Lancet Neurol</a:t>
            </a:r>
            <a:r>
              <a:rPr lang="en-US" sz="800" kern="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. 2019;394(10206):1352-1363.</a:t>
            </a:r>
            <a:endParaRPr lang="en-US" sz="800" dirty="0">
              <a:solidFill>
                <a:schemeClr val="bg1"/>
              </a:solidFill>
            </a:endParaRPr>
          </a:p>
          <a:p>
            <a:r>
              <a:rPr lang="en-US" sz="800" dirty="0">
                <a:solidFill>
                  <a:schemeClr val="bg1"/>
                </a:solidFill>
              </a:rPr>
              <a:t>3.Horizon Therapeutics. March 14, 2023.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0171D2-9055-09E5-9295-2D27C3998041}"/>
              </a:ext>
            </a:extLst>
          </p:cNvPr>
          <p:cNvSpPr txBox="1"/>
          <p:nvPr/>
        </p:nvSpPr>
        <p:spPr>
          <a:xfrm>
            <a:off x="5922818" y="4027165"/>
            <a:ext cx="2964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AQP4-IgG+: aquaporin-4 immunoglobulin G positive; MRI: magnetic resonance imaging</a:t>
            </a:r>
          </a:p>
        </p:txBody>
      </p:sp>
    </p:spTree>
    <p:extLst>
      <p:ext uri="{BB962C8B-B14F-4D97-AF65-F5344CB8AC3E}">
        <p14:creationId xmlns:p14="http://schemas.microsoft.com/office/powerpoint/2010/main" val="106219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AE373-3ED4-8E3D-0A02-E18CA5944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Aquaporin 4 (AQP4)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D5D05-4FEC-F0F0-0D77-AB7F354D7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0884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Role in astrocytes</a:t>
            </a:r>
            <a:r>
              <a:rPr lang="en-US" sz="2000" baseline="30000" dirty="0"/>
              <a:t>1</a:t>
            </a:r>
          </a:p>
          <a:p>
            <a:pPr lvl="1"/>
            <a:r>
              <a:rPr lang="en-US" dirty="0"/>
              <a:t>Water channel in membranes of astrocytes along the blood-brain barrier (BBB)</a:t>
            </a:r>
          </a:p>
          <a:p>
            <a:pPr lvl="1"/>
            <a:r>
              <a:rPr lang="en-US" dirty="0"/>
              <a:t>Stabilizes extracellular osmolality</a:t>
            </a:r>
          </a:p>
          <a:p>
            <a:pPr lvl="1"/>
            <a:r>
              <a:rPr lang="en-US" dirty="0"/>
              <a:t>Maintains energy balance</a:t>
            </a:r>
          </a:p>
          <a:p>
            <a:pPr lvl="1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0D3538-36D8-9C0E-4F48-AF7BB3DA9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0884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Role in NMOSD</a:t>
            </a:r>
            <a:r>
              <a:rPr lang="en-US" baseline="30000" dirty="0"/>
              <a:t>2</a:t>
            </a:r>
          </a:p>
          <a:p>
            <a:pPr lvl="1"/>
            <a:r>
              <a:rPr lang="en-US" dirty="0"/>
              <a:t>Target of AQP4 immunoglobulin G antibodies (AQP4-IgG)</a:t>
            </a:r>
          </a:p>
          <a:p>
            <a:pPr lvl="2"/>
            <a:r>
              <a:rPr lang="en-US" dirty="0"/>
              <a:t>Primary pathogenic factor of NMOSD</a:t>
            </a:r>
          </a:p>
          <a:p>
            <a:pPr lvl="2"/>
            <a:r>
              <a:rPr lang="en-US" dirty="0"/>
              <a:t>Produced in serum by B cell subtype</a:t>
            </a:r>
          </a:p>
          <a:p>
            <a:pPr lvl="1"/>
            <a:r>
              <a:rPr lang="en-US" dirty="0"/>
              <a:t>BBB disruption allows AQP4-IgG to access AQP4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5B9778-9132-318A-0C9B-817013FA776C}"/>
              </a:ext>
            </a:extLst>
          </p:cNvPr>
          <p:cNvSpPr txBox="1"/>
          <p:nvPr/>
        </p:nvSpPr>
        <p:spPr>
          <a:xfrm>
            <a:off x="3079750" y="4546600"/>
            <a:ext cx="6007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1.Huang TL, et al. </a:t>
            </a:r>
            <a:r>
              <a:rPr lang="en-US" sz="8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 J Mol Sci</a:t>
            </a:r>
            <a:r>
              <a:rPr lang="en-US" sz="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2022;23:7908</a:t>
            </a:r>
          </a:p>
          <a:p>
            <a:r>
              <a:rPr lang="en-US" sz="800" dirty="0">
                <a:solidFill>
                  <a:schemeClr val="bg1"/>
                </a:solidFill>
              </a:rPr>
              <a:t>2.Wu Y, et al. </a:t>
            </a:r>
            <a:r>
              <a:rPr lang="en-US" sz="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 Scler Relat Disord</a:t>
            </a:r>
            <a:r>
              <a:rPr lang="en-US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2019;27:412-418.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B274D7-4E69-6ADC-EF75-21EAA5BDFC76}"/>
              </a:ext>
            </a:extLst>
          </p:cNvPr>
          <p:cNvSpPr/>
          <p:nvPr/>
        </p:nvSpPr>
        <p:spPr>
          <a:xfrm>
            <a:off x="1037396" y="3387256"/>
            <a:ext cx="3068707" cy="811033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Highest prevalence in the optic nerve and the spinal cord</a:t>
            </a:r>
            <a:r>
              <a:rPr lang="en-US" baseline="30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56313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0DC11-6314-6C0C-AD2E-B39B3A14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Maintenance therapy: Satralizumab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78F2D0-0ABE-43EC-33D1-862F9AA1C335}"/>
              </a:ext>
            </a:extLst>
          </p:cNvPr>
          <p:cNvSpPr/>
          <p:nvPr/>
        </p:nvSpPr>
        <p:spPr>
          <a:xfrm>
            <a:off x="793750" y="1184275"/>
            <a:ext cx="1981200" cy="635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Target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A79F5D-CF64-3020-D6D1-C057DF10874C}"/>
              </a:ext>
            </a:extLst>
          </p:cNvPr>
          <p:cNvSpPr/>
          <p:nvPr/>
        </p:nvSpPr>
        <p:spPr>
          <a:xfrm>
            <a:off x="2774950" y="3324225"/>
            <a:ext cx="3765550" cy="63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498D2C-30C5-35AF-81DF-80060AC4AE19}"/>
              </a:ext>
            </a:extLst>
          </p:cNvPr>
          <p:cNvSpPr txBox="1"/>
          <p:nvPr/>
        </p:nvSpPr>
        <p:spPr>
          <a:xfrm>
            <a:off x="2774950" y="3309664"/>
            <a:ext cx="376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Every 4 weeks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22FA37-92B4-125B-4BBA-2F6183E15A21}"/>
              </a:ext>
            </a:extLst>
          </p:cNvPr>
          <p:cNvSpPr/>
          <p:nvPr/>
        </p:nvSpPr>
        <p:spPr>
          <a:xfrm>
            <a:off x="793750" y="2248584"/>
            <a:ext cx="1981200" cy="635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Route of administration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2479BB-9D29-0E4C-1C0F-B2ED7531FE3C}"/>
              </a:ext>
            </a:extLst>
          </p:cNvPr>
          <p:cNvSpPr/>
          <p:nvPr/>
        </p:nvSpPr>
        <p:spPr>
          <a:xfrm>
            <a:off x="793750" y="3324225"/>
            <a:ext cx="1981200" cy="635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Dosing schedule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C5AEF4-CFB7-DB3C-5CE0-0B9B1631D605}"/>
              </a:ext>
            </a:extLst>
          </p:cNvPr>
          <p:cNvSpPr/>
          <p:nvPr/>
        </p:nvSpPr>
        <p:spPr>
          <a:xfrm>
            <a:off x="2781300" y="2248584"/>
            <a:ext cx="3765550" cy="63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C4056C-C922-4300-705D-A41F065B4825}"/>
              </a:ext>
            </a:extLst>
          </p:cNvPr>
          <p:cNvSpPr/>
          <p:nvPr/>
        </p:nvSpPr>
        <p:spPr>
          <a:xfrm>
            <a:off x="2774950" y="1181044"/>
            <a:ext cx="3765550" cy="63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4722F1-04B4-CD16-D224-24281C6AF2CC}"/>
              </a:ext>
            </a:extLst>
          </p:cNvPr>
          <p:cNvSpPr txBox="1"/>
          <p:nvPr/>
        </p:nvSpPr>
        <p:spPr>
          <a:xfrm>
            <a:off x="2781300" y="2248584"/>
            <a:ext cx="375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0F8656-95EB-A355-7A13-5F8CA4C4D3FA}"/>
              </a:ext>
            </a:extLst>
          </p:cNvPr>
          <p:cNvSpPr txBox="1"/>
          <p:nvPr/>
        </p:nvSpPr>
        <p:spPr>
          <a:xfrm>
            <a:off x="2781300" y="1181044"/>
            <a:ext cx="375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IL-6 receptor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8FB281-8BC2-B7F8-7200-FF0CCF344AA8}"/>
              </a:ext>
            </a:extLst>
          </p:cNvPr>
          <p:cNvSpPr txBox="1"/>
          <p:nvPr/>
        </p:nvSpPr>
        <p:spPr>
          <a:xfrm>
            <a:off x="44450" y="4210050"/>
            <a:ext cx="2940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IL-6: interleukin-6; SC: subcutaneous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4D9BAD-B65E-14B9-8A68-FBB7245C94D0}"/>
              </a:ext>
            </a:extLst>
          </p:cNvPr>
          <p:cNvSpPr txBox="1"/>
          <p:nvPr/>
        </p:nvSpPr>
        <p:spPr>
          <a:xfrm>
            <a:off x="3089275" y="4506674"/>
            <a:ext cx="29654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Yamamura T, et al. </a:t>
            </a:r>
            <a:r>
              <a:rPr lang="en-US" sz="800" i="1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 Engl J Med.</a:t>
            </a:r>
            <a:r>
              <a:rPr lang="en-US" sz="80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2019;381:2114-2124.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61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0DC11-6314-6C0C-AD2E-B39B3A14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Maintenance therapy: Satralizumab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DAA86-F4F0-CC3E-56ED-3174F067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111250"/>
            <a:ext cx="7886700" cy="3643511"/>
          </a:xfrm>
        </p:spPr>
        <p:txBody>
          <a:bodyPr/>
          <a:lstStyle/>
          <a:p>
            <a:r>
              <a:rPr lang="en-US" dirty="0"/>
              <a:t>SAkuraSky trial</a:t>
            </a:r>
          </a:p>
          <a:p>
            <a:pPr lvl="1"/>
            <a:r>
              <a:rPr lang="en-US" dirty="0"/>
              <a:t>AQP4-IgG+ and AQP4-IgG- patients</a:t>
            </a:r>
          </a:p>
          <a:p>
            <a:pPr lvl="1"/>
            <a:r>
              <a:rPr lang="en-US" dirty="0"/>
              <a:t>Pts aged 12-17 years (n=8), minimum of 4 patients AQP4-IgG+</a:t>
            </a:r>
          </a:p>
          <a:p>
            <a:pPr lvl="1"/>
            <a:r>
              <a:rPr lang="en-US" dirty="0"/>
              <a:t>≥2 relapse/attack in last 2 years with ≥1 relapse in last 12 months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499D9F-5149-33C2-5300-7A44D7A7E790}"/>
              </a:ext>
            </a:extLst>
          </p:cNvPr>
          <p:cNvSpPr/>
          <p:nvPr/>
        </p:nvSpPr>
        <p:spPr>
          <a:xfrm>
            <a:off x="625475" y="2662735"/>
            <a:ext cx="3803650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0970F5-8546-3AEA-BB1E-9B8154AAD0C3}"/>
              </a:ext>
            </a:extLst>
          </p:cNvPr>
          <p:cNvSpPr/>
          <p:nvPr/>
        </p:nvSpPr>
        <p:spPr>
          <a:xfrm>
            <a:off x="4422777" y="2661347"/>
            <a:ext cx="3803650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463D9043-786C-702A-E5D8-EA4A42BDAEC2}"/>
              </a:ext>
            </a:extLst>
          </p:cNvPr>
          <p:cNvSpPr/>
          <p:nvPr/>
        </p:nvSpPr>
        <p:spPr>
          <a:xfrm>
            <a:off x="638176" y="3094746"/>
            <a:ext cx="3771902" cy="342900"/>
          </a:xfrm>
          <a:prstGeom prst="homePlate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Satralizumab +/- IST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EBABE25B-DD9D-A76D-23CB-CBF9265E7CD7}"/>
              </a:ext>
            </a:extLst>
          </p:cNvPr>
          <p:cNvSpPr/>
          <p:nvPr/>
        </p:nvSpPr>
        <p:spPr>
          <a:xfrm>
            <a:off x="638175" y="3446317"/>
            <a:ext cx="3784602" cy="342900"/>
          </a:xfrm>
          <a:prstGeom prst="homePlat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Placebo +/- IST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72D010-AB18-EA61-3C36-FC0B79C18147}"/>
              </a:ext>
            </a:extLst>
          </p:cNvPr>
          <p:cNvSpPr txBox="1"/>
          <p:nvPr/>
        </p:nvSpPr>
        <p:spPr>
          <a:xfrm>
            <a:off x="4432300" y="2709905"/>
            <a:ext cx="3803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Open-label period:</a:t>
            </a:r>
          </a:p>
          <a:p>
            <a:r>
              <a:rPr lang="en-US" dirty="0"/>
              <a:t>Began after 26 protocol-defined relapses occurred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4D5FADFF-0963-049A-9C69-AE072151F4EB}"/>
              </a:ext>
            </a:extLst>
          </p:cNvPr>
          <p:cNvSpPr/>
          <p:nvPr/>
        </p:nvSpPr>
        <p:spPr>
          <a:xfrm>
            <a:off x="579438" y="3814406"/>
            <a:ext cx="127000" cy="12700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347C1899-688D-2D9C-4AA2-B00D35EE5148}"/>
              </a:ext>
            </a:extLst>
          </p:cNvPr>
          <p:cNvSpPr/>
          <p:nvPr/>
        </p:nvSpPr>
        <p:spPr>
          <a:xfrm>
            <a:off x="4359277" y="3821312"/>
            <a:ext cx="127000" cy="12700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57B4FC-0F3A-016D-3478-D376F05BC543}"/>
              </a:ext>
            </a:extLst>
          </p:cNvPr>
          <p:cNvSpPr txBox="1"/>
          <p:nvPr/>
        </p:nvSpPr>
        <p:spPr>
          <a:xfrm>
            <a:off x="476250" y="3940563"/>
            <a:ext cx="1314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1:1 randomization</a:t>
            </a:r>
          </a:p>
          <a:p>
            <a:r>
              <a:rPr lang="en-US" sz="1000" dirty="0"/>
              <a:t>N=83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9790A7-FB0A-70E5-044C-E88430447CD6}"/>
              </a:ext>
            </a:extLst>
          </p:cNvPr>
          <p:cNvSpPr txBox="1"/>
          <p:nvPr/>
        </p:nvSpPr>
        <p:spPr>
          <a:xfrm>
            <a:off x="4248150" y="3910805"/>
            <a:ext cx="1314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Primary endpoint:</a:t>
            </a:r>
          </a:p>
          <a:p>
            <a:r>
              <a:rPr lang="en-US" sz="1000" dirty="0"/>
              <a:t>Time to protocol-defined relapse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6EC473-1963-F451-A014-E38779ABC8E0}"/>
              </a:ext>
            </a:extLst>
          </p:cNvPr>
          <p:cNvSpPr txBox="1"/>
          <p:nvPr/>
        </p:nvSpPr>
        <p:spPr>
          <a:xfrm>
            <a:off x="6350000" y="3851517"/>
            <a:ext cx="2865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AQP4-IgG+: aquaporin-4 immunoglobulin G positive; AQP4-IgG-: aquaporin-4 immunoglobulin G negative; IST: immunosuppressive therapy; </a:t>
            </a:r>
          </a:p>
          <a:p>
            <a:r>
              <a:rPr lang="en-US" sz="1000" dirty="0"/>
              <a:t>N: number of participants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5074F3-71A8-2006-2BAD-A0B0E68526A0}"/>
              </a:ext>
            </a:extLst>
          </p:cNvPr>
          <p:cNvSpPr txBox="1"/>
          <p:nvPr/>
        </p:nvSpPr>
        <p:spPr>
          <a:xfrm>
            <a:off x="3079750" y="4520824"/>
            <a:ext cx="30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Yamamura T, et al. </a:t>
            </a:r>
            <a:r>
              <a:rPr lang="en-US" sz="800" i="1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 Engl J Med.</a:t>
            </a:r>
            <a:r>
              <a:rPr lang="en-US" sz="80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2019;381:2114-2124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9A4762-897D-1BC2-D813-0D897F68F66F}"/>
              </a:ext>
            </a:extLst>
          </p:cNvPr>
          <p:cNvSpPr txBox="1"/>
          <p:nvPr/>
        </p:nvSpPr>
        <p:spPr>
          <a:xfrm>
            <a:off x="638175" y="2691412"/>
            <a:ext cx="377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Randomized control period: 1.5 years</a:t>
            </a:r>
          </a:p>
        </p:txBody>
      </p:sp>
    </p:spTree>
    <p:extLst>
      <p:ext uri="{BB962C8B-B14F-4D97-AF65-F5344CB8AC3E}">
        <p14:creationId xmlns:p14="http://schemas.microsoft.com/office/powerpoint/2010/main" val="715845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23275-0D46-0489-CD5A-236B27F5F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Satralizumab: SAkuraSky trial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4650AB5-02D7-C290-A848-E4CACEB8E8C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017155"/>
          <a:ext cx="3943350" cy="3447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127FE61-0D08-65D6-3A48-4205E8AD33AA}"/>
              </a:ext>
            </a:extLst>
          </p:cNvPr>
          <p:cNvSpPr txBox="1"/>
          <p:nvPr/>
        </p:nvSpPr>
        <p:spPr>
          <a:xfrm>
            <a:off x="3075709" y="4509655"/>
            <a:ext cx="2729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Yamamura T, et al. </a:t>
            </a:r>
            <a:r>
              <a:rPr lang="en-US" sz="800" i="1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 Engl J Med.</a:t>
            </a:r>
            <a:r>
              <a:rPr lang="en-US" sz="80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2019;381:2114-2124</a:t>
            </a:r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7DD0FF6E-20F0-3248-2661-D9750FD56845}"/>
              </a:ext>
            </a:extLst>
          </p:cNvPr>
          <p:cNvGraphicFramePr>
            <a:graphicFrameLocks/>
          </p:cNvGraphicFramePr>
          <p:nvPr/>
        </p:nvGraphicFramePr>
        <p:xfrm>
          <a:off x="4654550" y="1011960"/>
          <a:ext cx="3943350" cy="3447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2956FFA-BC12-832D-7FF5-1F9F9DD62FE6}"/>
              </a:ext>
            </a:extLst>
          </p:cNvPr>
          <p:cNvSpPr txBox="1"/>
          <p:nvPr/>
        </p:nvSpPr>
        <p:spPr>
          <a:xfrm>
            <a:off x="2309" y="4263434"/>
            <a:ext cx="2990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AQP4-IgG+: aquaporin-4 immunoglobulin G positive</a:t>
            </a:r>
          </a:p>
        </p:txBody>
      </p:sp>
    </p:spTree>
    <p:extLst>
      <p:ext uri="{BB962C8B-B14F-4D97-AF65-F5344CB8AC3E}">
        <p14:creationId xmlns:p14="http://schemas.microsoft.com/office/powerpoint/2010/main" val="1532810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0DC11-6314-6C0C-AD2E-B39B3A14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Satralizumab: SAkuraStar trial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DAA86-F4F0-CC3E-56ED-3174F067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111250"/>
            <a:ext cx="7886700" cy="3643511"/>
          </a:xfrm>
        </p:spPr>
        <p:txBody>
          <a:bodyPr/>
          <a:lstStyle/>
          <a:p>
            <a:r>
              <a:rPr lang="en-US" dirty="0"/>
              <a:t>SAkuraStar trial</a:t>
            </a:r>
          </a:p>
          <a:p>
            <a:pPr lvl="1"/>
            <a:r>
              <a:rPr lang="en-US" dirty="0"/>
              <a:t>AQP4-IgG+ and AQP4-IgG- patients</a:t>
            </a:r>
          </a:p>
          <a:p>
            <a:pPr lvl="1"/>
            <a:r>
              <a:rPr lang="en-US" dirty="0"/>
              <a:t>1 relapse in last year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499D9F-5149-33C2-5300-7A44D7A7E790}"/>
              </a:ext>
            </a:extLst>
          </p:cNvPr>
          <p:cNvSpPr/>
          <p:nvPr/>
        </p:nvSpPr>
        <p:spPr>
          <a:xfrm>
            <a:off x="638175" y="2348093"/>
            <a:ext cx="3803650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0970F5-8546-3AEA-BB1E-9B8154AAD0C3}"/>
              </a:ext>
            </a:extLst>
          </p:cNvPr>
          <p:cNvSpPr/>
          <p:nvPr/>
        </p:nvSpPr>
        <p:spPr>
          <a:xfrm>
            <a:off x="4450558" y="2348093"/>
            <a:ext cx="3803650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463D9043-786C-702A-E5D8-EA4A42BDAEC2}"/>
              </a:ext>
            </a:extLst>
          </p:cNvPr>
          <p:cNvSpPr/>
          <p:nvPr/>
        </p:nvSpPr>
        <p:spPr>
          <a:xfrm>
            <a:off x="646908" y="2801680"/>
            <a:ext cx="3794917" cy="342900"/>
          </a:xfrm>
          <a:prstGeom prst="homePlate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Satralizumab monotherapy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EBABE25B-DD9D-A76D-23CB-CBF9265E7CD7}"/>
              </a:ext>
            </a:extLst>
          </p:cNvPr>
          <p:cNvSpPr/>
          <p:nvPr/>
        </p:nvSpPr>
        <p:spPr>
          <a:xfrm>
            <a:off x="646908" y="3149202"/>
            <a:ext cx="3794917" cy="342900"/>
          </a:xfrm>
          <a:prstGeom prst="homePlat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Placebo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72D010-AB18-EA61-3C36-FC0B79C18147}"/>
              </a:ext>
            </a:extLst>
          </p:cNvPr>
          <p:cNvSpPr txBox="1"/>
          <p:nvPr/>
        </p:nvSpPr>
        <p:spPr>
          <a:xfrm>
            <a:off x="4422777" y="2364742"/>
            <a:ext cx="3803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Open-label period:</a:t>
            </a:r>
          </a:p>
          <a:p>
            <a:r>
              <a:rPr lang="en-US" dirty="0"/>
              <a:t>Began after 44 protocol-defined relapses occurred or 1.5 years after last patient enrollment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4D5FADFF-0963-049A-9C69-AE072151F4EB}"/>
              </a:ext>
            </a:extLst>
          </p:cNvPr>
          <p:cNvSpPr/>
          <p:nvPr/>
        </p:nvSpPr>
        <p:spPr>
          <a:xfrm>
            <a:off x="583408" y="3510953"/>
            <a:ext cx="127000" cy="12700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347C1899-688D-2D9C-4AA2-B00D35EE5148}"/>
              </a:ext>
            </a:extLst>
          </p:cNvPr>
          <p:cNvSpPr/>
          <p:nvPr/>
        </p:nvSpPr>
        <p:spPr>
          <a:xfrm>
            <a:off x="4387058" y="3518018"/>
            <a:ext cx="127000" cy="12700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57B4FC-0F3A-016D-3478-D376F05BC543}"/>
              </a:ext>
            </a:extLst>
          </p:cNvPr>
          <p:cNvSpPr txBox="1"/>
          <p:nvPr/>
        </p:nvSpPr>
        <p:spPr>
          <a:xfrm>
            <a:off x="473075" y="3639283"/>
            <a:ext cx="1314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2:1 randomization</a:t>
            </a:r>
          </a:p>
          <a:p>
            <a:r>
              <a:rPr lang="en-US" sz="1000" dirty="0"/>
              <a:t>N=95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9790A7-FB0A-70E5-044C-E88430447CD6}"/>
              </a:ext>
            </a:extLst>
          </p:cNvPr>
          <p:cNvSpPr txBox="1"/>
          <p:nvPr/>
        </p:nvSpPr>
        <p:spPr>
          <a:xfrm>
            <a:off x="4286250" y="3637953"/>
            <a:ext cx="1314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Primary endpoint:</a:t>
            </a:r>
          </a:p>
          <a:p>
            <a:r>
              <a:rPr lang="en-US" sz="1000" dirty="0"/>
              <a:t>Time to protocol-defined relapse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6EC473-1963-F451-A014-E38779ABC8E0}"/>
              </a:ext>
            </a:extLst>
          </p:cNvPr>
          <p:cNvSpPr txBox="1"/>
          <p:nvPr/>
        </p:nvSpPr>
        <p:spPr>
          <a:xfrm>
            <a:off x="6064250" y="3966826"/>
            <a:ext cx="31591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AQP4-IgG+: aquaporin-4 immunoglobulin G positive; AQP4-IgG-: aquaporin-4 immunoglobulin G negative; </a:t>
            </a:r>
          </a:p>
          <a:p>
            <a:r>
              <a:rPr lang="en-US" sz="1000" dirty="0"/>
              <a:t>N: number of participants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9A4762-897D-1BC2-D813-0D897F68F66F}"/>
              </a:ext>
            </a:extLst>
          </p:cNvPr>
          <p:cNvSpPr txBox="1"/>
          <p:nvPr/>
        </p:nvSpPr>
        <p:spPr>
          <a:xfrm>
            <a:off x="629442" y="2356545"/>
            <a:ext cx="377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Randomized control period: 1 year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ADDEB5-A74A-CCC1-1F03-170AE26A6A60}"/>
              </a:ext>
            </a:extLst>
          </p:cNvPr>
          <p:cNvSpPr txBox="1"/>
          <p:nvPr/>
        </p:nvSpPr>
        <p:spPr>
          <a:xfrm>
            <a:off x="3079750" y="4520824"/>
            <a:ext cx="30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Yamamura T, et al. </a:t>
            </a:r>
            <a:r>
              <a:rPr lang="en-US" sz="800" i="1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 Engl J Med.</a:t>
            </a:r>
            <a:r>
              <a:rPr lang="en-US" sz="80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2019;381:2114-2124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1993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23275-0D46-0489-CD5A-236B27F5F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Satralizumab: SAkuraStar trial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4650AB5-02D7-C290-A848-E4CACEB8E8C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017155"/>
          <a:ext cx="3943350" cy="3447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127FE61-0D08-65D6-3A48-4205E8AD33AA}"/>
              </a:ext>
            </a:extLst>
          </p:cNvPr>
          <p:cNvSpPr txBox="1"/>
          <p:nvPr/>
        </p:nvSpPr>
        <p:spPr>
          <a:xfrm>
            <a:off x="3075709" y="4509655"/>
            <a:ext cx="2729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solidFill>
                  <a:schemeClr val="bg1"/>
                </a:solidFill>
              </a:rPr>
              <a:t>Traboulsee</a:t>
            </a:r>
            <a:r>
              <a:rPr lang="en-US" sz="800" dirty="0">
                <a:solidFill>
                  <a:schemeClr val="bg1"/>
                </a:solidFill>
              </a:rPr>
              <a:t> A, et al. </a:t>
            </a:r>
            <a:r>
              <a:rPr lang="en-US" sz="800" i="1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Lancet Neurol.</a:t>
            </a:r>
            <a:r>
              <a:rPr lang="en-US" sz="80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2020;19(5):404-412.</a:t>
            </a:r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7DD0FF6E-20F0-3248-2661-D9750FD56845}"/>
              </a:ext>
            </a:extLst>
          </p:cNvPr>
          <p:cNvGraphicFramePr>
            <a:graphicFrameLocks/>
          </p:cNvGraphicFramePr>
          <p:nvPr/>
        </p:nvGraphicFramePr>
        <p:xfrm>
          <a:off x="4654550" y="1011960"/>
          <a:ext cx="3943350" cy="3447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2956FFA-BC12-832D-7FF5-1F9F9DD62FE6}"/>
              </a:ext>
            </a:extLst>
          </p:cNvPr>
          <p:cNvSpPr txBox="1"/>
          <p:nvPr/>
        </p:nvSpPr>
        <p:spPr>
          <a:xfrm>
            <a:off x="2309" y="4263434"/>
            <a:ext cx="2990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AQP4-IgG+: aquaporin-4 immunoglobulin G positive</a:t>
            </a:r>
          </a:p>
        </p:txBody>
      </p:sp>
    </p:spTree>
    <p:extLst>
      <p:ext uri="{BB962C8B-B14F-4D97-AF65-F5344CB8AC3E}">
        <p14:creationId xmlns:p14="http://schemas.microsoft.com/office/powerpoint/2010/main" val="3081095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F5B7A-381B-9D04-DA85-D4F78B7A9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Satralizumab: Open-label extension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EC8D7D-6247-40D7-E48A-FD6B23F05A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BA70B4-8837-A63E-D8C4-9382599AFC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At week 192</a:t>
            </a:r>
          </a:p>
          <a:p>
            <a:pPr lvl="1"/>
            <a:r>
              <a:rPr lang="en-US" dirty="0"/>
              <a:t>SAkuraSky: 71% of patients* without relapse</a:t>
            </a:r>
          </a:p>
          <a:p>
            <a:pPr lvl="1"/>
            <a:r>
              <a:rPr lang="en-US" dirty="0"/>
              <a:t>SAkuraStar: 73% of patients* without relapse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B10DAA7-6484-7991-FA66-CD04219367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19173DF-3FA6-766F-5724-926E6CA4DCD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At week 192</a:t>
            </a:r>
          </a:p>
          <a:p>
            <a:pPr lvl="1"/>
            <a:r>
              <a:rPr lang="en-US" dirty="0"/>
              <a:t>SAkuraSky: 91% of patients* without severe relapse</a:t>
            </a:r>
          </a:p>
          <a:p>
            <a:pPr lvl="1"/>
            <a:r>
              <a:rPr lang="en-US" dirty="0"/>
              <a:t>SAkuraStar: 90% of patients* without severe relapse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EF9682-28A9-6D0D-A6BF-23BF792673CB}"/>
              </a:ext>
            </a:extLst>
          </p:cNvPr>
          <p:cNvSpPr/>
          <p:nvPr/>
        </p:nvSpPr>
        <p:spPr>
          <a:xfrm>
            <a:off x="627459" y="1260872"/>
            <a:ext cx="3868340" cy="61793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Relapse of any severity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2CC60-3664-8315-8A04-BB639F43E994}"/>
              </a:ext>
            </a:extLst>
          </p:cNvPr>
          <p:cNvSpPr/>
          <p:nvPr/>
        </p:nvSpPr>
        <p:spPr>
          <a:xfrm>
            <a:off x="4638675" y="1268016"/>
            <a:ext cx="3868340" cy="61793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Severe relapse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B264B5-214A-0E69-DBBB-4EDC492EE928}"/>
              </a:ext>
            </a:extLst>
          </p:cNvPr>
          <p:cNvSpPr txBox="1"/>
          <p:nvPr/>
        </p:nvSpPr>
        <p:spPr>
          <a:xfrm>
            <a:off x="486966" y="4203700"/>
            <a:ext cx="39580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 Only aquaporin-4 immunoglobulin IgG seropositive patients included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E7E83E-A0CF-56F1-4C55-2466D15ED83A}"/>
              </a:ext>
            </a:extLst>
          </p:cNvPr>
          <p:cNvSpPr txBox="1"/>
          <p:nvPr/>
        </p:nvSpPr>
        <p:spPr>
          <a:xfrm>
            <a:off x="3105150" y="4508977"/>
            <a:ext cx="3632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kern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Kleiter</a:t>
            </a:r>
            <a:r>
              <a:rPr lang="en-US" sz="800" kern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I, et al. </a:t>
            </a:r>
            <a:r>
              <a:rPr lang="en-US" sz="800" i="1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Neurol Neuroimmunol Neuroinflamm</a:t>
            </a:r>
            <a:r>
              <a:rPr lang="en-US" sz="80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2023;10:e200071.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3118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37565D6-829F-F4E9-6984-1481C8F3C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1054496"/>
          </a:xfrm>
        </p:spPr>
        <p:txBody>
          <a:bodyPr>
            <a:normAutofit/>
          </a:bodyPr>
          <a:lstStyle/>
          <a:p>
            <a:r>
              <a:rPr lang="en-US" sz="4000" dirty="0"/>
              <a:t>Module 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36377D-E83B-0BA5-828C-E749179D5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336801"/>
            <a:ext cx="7886700" cy="223043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Expert opinion: selecting maintenance therapy</a:t>
            </a:r>
          </a:p>
        </p:txBody>
      </p:sp>
    </p:spTree>
    <p:extLst>
      <p:ext uri="{BB962C8B-B14F-4D97-AF65-F5344CB8AC3E}">
        <p14:creationId xmlns:p14="http://schemas.microsoft.com/office/powerpoint/2010/main" val="31951265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4223E-5F44-B5B5-82A4-D031EEECA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maintenance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032BE-BA4F-BE20-8EC6-90B9709BB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involvement</a:t>
            </a:r>
          </a:p>
          <a:p>
            <a:pPr lvl="1"/>
            <a:r>
              <a:rPr lang="en-US" dirty="0"/>
              <a:t>Route of administration</a:t>
            </a:r>
          </a:p>
          <a:p>
            <a:pPr lvl="1"/>
            <a:r>
              <a:rPr lang="en-US" dirty="0"/>
              <a:t>Frequency of administration</a:t>
            </a:r>
          </a:p>
          <a:p>
            <a:pPr lvl="1"/>
            <a:endParaRPr lang="en-US" dirty="0"/>
          </a:p>
          <a:p>
            <a:r>
              <a:rPr lang="en-US" dirty="0"/>
              <a:t>Time to initiation after first event</a:t>
            </a:r>
          </a:p>
          <a:p>
            <a:pPr lvl="1"/>
            <a:endParaRPr lang="en-US" dirty="0"/>
          </a:p>
          <a:p>
            <a:r>
              <a:rPr lang="en-US" dirty="0"/>
              <a:t>Efficacy</a:t>
            </a:r>
          </a:p>
          <a:p>
            <a:pPr lvl="1"/>
            <a:r>
              <a:rPr lang="en-US" dirty="0"/>
              <a:t>No head-to-head trials between monoclonal antibodies</a:t>
            </a:r>
          </a:p>
          <a:p>
            <a:pPr lvl="1"/>
            <a:r>
              <a:rPr lang="en-US" dirty="0"/>
              <a:t>Monotherapy or with immunosuppressive agents?</a:t>
            </a:r>
          </a:p>
        </p:txBody>
      </p:sp>
    </p:spTree>
    <p:extLst>
      <p:ext uri="{BB962C8B-B14F-4D97-AF65-F5344CB8AC3E}">
        <p14:creationId xmlns:p14="http://schemas.microsoft.com/office/powerpoint/2010/main" val="25394871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833C4-B39F-4C71-A268-EFA7FE64C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maintenance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47BCC-5B7A-F6BC-A2DF-AD07A8E12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Ongoing monitoring to assess efficacy</a:t>
            </a:r>
          </a:p>
          <a:p>
            <a:endParaRPr lang="en-US" dirty="0"/>
          </a:p>
          <a:p>
            <a:r>
              <a:rPr lang="en-US" dirty="0"/>
              <a:t>How to determine if/when to switch therapeutic agents</a:t>
            </a:r>
          </a:p>
          <a:p>
            <a:endParaRPr lang="en-US" dirty="0"/>
          </a:p>
          <a:p>
            <a:r>
              <a:rPr lang="en-US" dirty="0"/>
              <a:t>Duration of therapy</a:t>
            </a:r>
          </a:p>
        </p:txBody>
      </p:sp>
    </p:spTree>
    <p:extLst>
      <p:ext uri="{BB962C8B-B14F-4D97-AF65-F5344CB8AC3E}">
        <p14:creationId xmlns:p14="http://schemas.microsoft.com/office/powerpoint/2010/main" val="4054783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5E5B1-0B74-13EE-1955-527F879E2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64467"/>
          </a:xfrm>
        </p:spPr>
        <p:txBody>
          <a:bodyPr/>
          <a:lstStyle/>
          <a:p>
            <a:r>
              <a:rPr lang="en-US" dirty="0"/>
              <a:t>Immunopathogenesis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E872DC-F2ED-6D6A-0F16-BA6906035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423" y="532737"/>
            <a:ext cx="8014915" cy="39441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C55749-0E45-91FB-CE6B-C7C0DC36D215}"/>
              </a:ext>
            </a:extLst>
          </p:cNvPr>
          <p:cNvSpPr txBox="1"/>
          <p:nvPr/>
        </p:nvSpPr>
        <p:spPr>
          <a:xfrm>
            <a:off x="3086100" y="4565650"/>
            <a:ext cx="42354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Adapted from: Jasiak-Zatonska M, et al. </a:t>
            </a:r>
            <a:r>
              <a:rPr lang="en-US" sz="800" i="1" dirty="0">
                <a:solidFill>
                  <a:schemeClr val="bg1"/>
                </a:solidFill>
              </a:rPr>
              <a:t>Int J Mol Sci.</a:t>
            </a:r>
            <a:r>
              <a:rPr lang="en-US" sz="800" dirty="0">
                <a:solidFill>
                  <a:schemeClr val="bg1"/>
                </a:solidFill>
              </a:rPr>
              <a:t> 2016;17(3):273.</a:t>
            </a:r>
          </a:p>
        </p:txBody>
      </p:sp>
    </p:spTree>
    <p:extLst>
      <p:ext uri="{BB962C8B-B14F-4D97-AF65-F5344CB8AC3E}">
        <p14:creationId xmlns:p14="http://schemas.microsoft.com/office/powerpoint/2010/main" val="1869616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0EBA91-A8E0-D568-78B2-72D6BD15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Immunopathogenesis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E9217C-C594-78BE-7A6D-5EF1651211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BD4B19-6BF0-D308-5C21-0340149A59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Overexpressed in NMOSD</a:t>
            </a:r>
          </a:p>
          <a:p>
            <a:r>
              <a:rPr lang="en-US" dirty="0"/>
              <a:t>Promotes B cell survival</a:t>
            </a:r>
          </a:p>
          <a:p>
            <a:r>
              <a:rPr lang="en-US" dirty="0"/>
              <a:t>Trophic factor for plasmoblasts</a:t>
            </a:r>
          </a:p>
          <a:p>
            <a:pPr lvl="1"/>
            <a:r>
              <a:rPr lang="en-US" dirty="0"/>
              <a:t>Synthesis of AQP4-IgG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CB62315-1869-D381-F284-8DC2BB93C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53CE33D-D6A7-8881-2EE9-FB2561459CA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Formation of membrane attack complexes</a:t>
            </a:r>
          </a:p>
          <a:p>
            <a:r>
              <a:rPr lang="en-US" dirty="0"/>
              <a:t>Primary injury to astrocytes</a:t>
            </a:r>
          </a:p>
          <a:p>
            <a:r>
              <a:rPr lang="en-US" dirty="0"/>
              <a:t>Recruitment of inflammatory cells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12F714-4D3B-8B5B-BDD2-57476C878863}"/>
              </a:ext>
            </a:extLst>
          </p:cNvPr>
          <p:cNvGrpSpPr/>
          <p:nvPr/>
        </p:nvGrpSpPr>
        <p:grpSpPr>
          <a:xfrm>
            <a:off x="627459" y="1267439"/>
            <a:ext cx="3868340" cy="604800"/>
            <a:chOff x="2464" y="96594"/>
            <a:chExt cx="2402978" cy="604800"/>
          </a:xfrm>
          <a:scene3d>
            <a:camera prst="orthographicFront"/>
            <a:lightRig rig="threePt" dir="t"/>
          </a:scene3d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A9726A-A5ED-FC14-2517-B87D33D635CB}"/>
                </a:ext>
              </a:extLst>
            </p:cNvPr>
            <p:cNvSpPr/>
            <p:nvPr/>
          </p:nvSpPr>
          <p:spPr>
            <a:xfrm>
              <a:off x="2464" y="96594"/>
              <a:ext cx="2402978" cy="6048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DE2AD2-20DF-9DB1-34A7-71CC40481129}"/>
                </a:ext>
              </a:extLst>
            </p:cNvPr>
            <p:cNvSpPr txBox="1"/>
            <p:nvPr/>
          </p:nvSpPr>
          <p:spPr>
            <a:xfrm>
              <a:off x="2464" y="96594"/>
              <a:ext cx="2402978" cy="6048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85344" rIns="149352" bIns="85344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IL6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02B3FD0-4950-35BD-0694-ECA1B492C835}"/>
              </a:ext>
            </a:extLst>
          </p:cNvPr>
          <p:cNvGrpSpPr/>
          <p:nvPr/>
        </p:nvGrpSpPr>
        <p:grpSpPr>
          <a:xfrm>
            <a:off x="4626766" y="1274006"/>
            <a:ext cx="3868339" cy="604800"/>
            <a:chOff x="2464" y="96594"/>
            <a:chExt cx="2402978" cy="604800"/>
          </a:xfrm>
          <a:scene3d>
            <a:camera prst="orthographicFront"/>
            <a:lightRig rig="threePt" dir="t"/>
          </a:scene3d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18062A6-BC2D-66AC-D3C4-AA6BE83D1141}"/>
                </a:ext>
              </a:extLst>
            </p:cNvPr>
            <p:cNvSpPr/>
            <p:nvPr/>
          </p:nvSpPr>
          <p:spPr>
            <a:xfrm>
              <a:off x="2464" y="96594"/>
              <a:ext cx="2402978" cy="6048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0DBF6BF-41AA-82C2-AA2D-F923E3112BA6}"/>
                </a:ext>
              </a:extLst>
            </p:cNvPr>
            <p:cNvSpPr txBox="1"/>
            <p:nvPr/>
          </p:nvSpPr>
          <p:spPr>
            <a:xfrm>
              <a:off x="2464" y="96594"/>
              <a:ext cx="2402978" cy="6048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9352" tIns="85344" rIns="149352" bIns="85344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dirty="0"/>
                <a:t>Complement</a:t>
              </a:r>
              <a:endParaRPr lang="en-US" sz="2100" kern="120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88E32D2-CCB6-2F9A-148E-EE417B4DD14E}"/>
              </a:ext>
            </a:extLst>
          </p:cNvPr>
          <p:cNvSpPr txBox="1"/>
          <p:nvPr/>
        </p:nvSpPr>
        <p:spPr>
          <a:xfrm>
            <a:off x="3091070" y="4524989"/>
            <a:ext cx="37072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Poblete CM, et al. </a:t>
            </a:r>
            <a:r>
              <a:rPr lang="en-US" sz="800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Rev Chil Neuro-psiquiatr</a:t>
            </a:r>
            <a:r>
              <a:rPr lang="en-US" sz="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. 2020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D9F426-A06F-48B9-DC59-7DC4AA42BBB1}"/>
              </a:ext>
            </a:extLst>
          </p:cNvPr>
          <p:cNvSpPr txBox="1"/>
          <p:nvPr/>
        </p:nvSpPr>
        <p:spPr>
          <a:xfrm>
            <a:off x="79512" y="4085615"/>
            <a:ext cx="3323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AQP4-IgG: aquaporin-4 immunoglobulin; IL6: interleukin 6; NMOSD: neuromyelitis optica spectrum disorder</a:t>
            </a:r>
          </a:p>
        </p:txBody>
      </p:sp>
    </p:spTree>
    <p:extLst>
      <p:ext uri="{BB962C8B-B14F-4D97-AF65-F5344CB8AC3E}">
        <p14:creationId xmlns:p14="http://schemas.microsoft.com/office/powerpoint/2010/main" val="2027691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5E5B1-0B74-13EE-1955-527F879E2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00856"/>
          </a:xfrm>
        </p:spPr>
        <p:txBody>
          <a:bodyPr>
            <a:normAutofit fontScale="90000"/>
          </a:bodyPr>
          <a:lstStyle/>
          <a:p>
            <a:r>
              <a:rPr lang="en-US" dirty="0"/>
              <a:t>Immunopathogenesis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E872DC-F2ED-6D6A-0F16-BA6906035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900" y="1008064"/>
            <a:ext cx="7531100" cy="3638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C55749-0E45-91FB-CE6B-C7C0DC36D215}"/>
              </a:ext>
            </a:extLst>
          </p:cNvPr>
          <p:cNvSpPr txBox="1"/>
          <p:nvPr/>
        </p:nvSpPr>
        <p:spPr>
          <a:xfrm>
            <a:off x="3086100" y="4565650"/>
            <a:ext cx="42354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Adapted from: Jasiak-Zatonska M, et al. </a:t>
            </a:r>
            <a:r>
              <a:rPr lang="en-US" sz="800" i="1" dirty="0">
                <a:solidFill>
                  <a:schemeClr val="bg1"/>
                </a:solidFill>
              </a:rPr>
              <a:t>Int J Mol Sci.</a:t>
            </a:r>
            <a:r>
              <a:rPr lang="en-US" sz="800" dirty="0">
                <a:solidFill>
                  <a:schemeClr val="bg1"/>
                </a:solidFill>
              </a:rPr>
              <a:t> 2016;17(3):273.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49E231-77F5-4D8B-67FD-6594D56D0B5C}"/>
              </a:ext>
            </a:extLst>
          </p:cNvPr>
          <p:cNvSpPr/>
          <p:nvPr/>
        </p:nvSpPr>
        <p:spPr>
          <a:xfrm>
            <a:off x="152400" y="1788911"/>
            <a:ext cx="1428750" cy="84137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Satralizumab</a:t>
            </a:r>
          </a:p>
          <a:p>
            <a:pPr algn="ctr"/>
            <a:r>
              <a:rPr lang="en-US" dirty="0"/>
              <a:t>&amp;</a:t>
            </a:r>
          </a:p>
          <a:p>
            <a:pPr algn="ctr"/>
            <a:r>
              <a:rPr lang="en-US" dirty="0"/>
              <a:t>Tocilizumab*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A64DDE-5C36-8A3C-42DD-B26F33C99412}"/>
              </a:ext>
            </a:extLst>
          </p:cNvPr>
          <p:cNvSpPr/>
          <p:nvPr/>
        </p:nvSpPr>
        <p:spPr>
          <a:xfrm>
            <a:off x="2203450" y="860822"/>
            <a:ext cx="1428750" cy="32385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Inebilizumab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5C3E70-9EE4-447D-F387-2B248CD1DC0F}"/>
              </a:ext>
            </a:extLst>
          </p:cNvPr>
          <p:cNvSpPr/>
          <p:nvPr/>
        </p:nvSpPr>
        <p:spPr>
          <a:xfrm>
            <a:off x="1581150" y="2286396"/>
            <a:ext cx="1428750" cy="32385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Rituximab*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010A38-12A6-86B7-5843-2BA877ABFCDB}"/>
              </a:ext>
            </a:extLst>
          </p:cNvPr>
          <p:cNvSpPr/>
          <p:nvPr/>
        </p:nvSpPr>
        <p:spPr>
          <a:xfrm>
            <a:off x="6794500" y="2895005"/>
            <a:ext cx="1352550" cy="32385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Eculizumab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212985-C4D6-96E6-F682-B80FA344AF54}"/>
              </a:ext>
            </a:extLst>
          </p:cNvPr>
          <p:cNvSpPr txBox="1"/>
          <p:nvPr/>
        </p:nvSpPr>
        <p:spPr>
          <a:xfrm>
            <a:off x="69850" y="4171950"/>
            <a:ext cx="1695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 Off-label therapy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5B9A20C-F848-873F-07E7-9B278FA38051}"/>
              </a:ext>
            </a:extLst>
          </p:cNvPr>
          <p:cNvCxnSpPr/>
          <p:nvPr/>
        </p:nvCxnSpPr>
        <p:spPr>
          <a:xfrm flipV="1">
            <a:off x="1581150" y="1739900"/>
            <a:ext cx="349250" cy="311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86E0341-6285-9D10-EF07-1032C9D8D019}"/>
              </a:ext>
            </a:extLst>
          </p:cNvPr>
          <p:cNvCxnSpPr>
            <a:stCxn id="8" idx="0"/>
          </p:cNvCxnSpPr>
          <p:nvPr/>
        </p:nvCxnSpPr>
        <p:spPr>
          <a:xfrm flipH="1" flipV="1">
            <a:off x="2286000" y="1876424"/>
            <a:ext cx="9525" cy="409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3142B67-DFB1-AB86-6099-F625B13636A3}"/>
              </a:ext>
            </a:extLst>
          </p:cNvPr>
          <p:cNvCxnSpPr/>
          <p:nvPr/>
        </p:nvCxnSpPr>
        <p:spPr>
          <a:xfrm flipH="1">
            <a:off x="2565400" y="1184672"/>
            <a:ext cx="85725" cy="491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94BFCA2-84F3-6854-3688-D4C4C83859E1}"/>
              </a:ext>
            </a:extLst>
          </p:cNvPr>
          <p:cNvCxnSpPr/>
          <p:nvPr/>
        </p:nvCxnSpPr>
        <p:spPr>
          <a:xfrm flipH="1" flipV="1">
            <a:off x="6311900" y="2827339"/>
            <a:ext cx="463550" cy="125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265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42AB3-ABC8-584C-F256-949D2ECBB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D10BE-9153-0966-4C80-4E8E40F54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Acute relapses</a:t>
            </a:r>
            <a:endParaRPr lang="en-US" baseline="30000" dirty="0"/>
          </a:p>
          <a:p>
            <a:pPr lvl="1"/>
            <a:r>
              <a:rPr lang="en-US" dirty="0"/>
              <a:t>49% of patients relapse within 1 year of onset</a:t>
            </a:r>
            <a:r>
              <a:rPr lang="en-US" baseline="30000" dirty="0"/>
              <a:t>1</a:t>
            </a:r>
          </a:p>
          <a:p>
            <a:pPr lvl="1"/>
            <a:r>
              <a:rPr lang="en-US" dirty="0"/>
              <a:t>70% of patients relapse within 2 years of onset</a:t>
            </a:r>
            <a:r>
              <a:rPr lang="en-US" baseline="30000" dirty="0"/>
              <a:t>1</a:t>
            </a:r>
          </a:p>
          <a:p>
            <a:pPr lvl="1"/>
            <a:r>
              <a:rPr lang="en-US" dirty="0"/>
              <a:t>Incomplete recovery leads to permanent disability</a:t>
            </a:r>
            <a:r>
              <a:rPr lang="en-US" baseline="30000" dirty="0"/>
              <a:t>2</a:t>
            </a:r>
          </a:p>
          <a:p>
            <a:pPr lvl="1"/>
            <a:endParaRPr lang="en-US" dirty="0"/>
          </a:p>
          <a:p>
            <a:r>
              <a:rPr lang="en-US" dirty="0"/>
              <a:t>Monophasic</a:t>
            </a:r>
            <a:r>
              <a:rPr lang="en-US" baseline="30000" dirty="0"/>
              <a:t>2</a:t>
            </a:r>
          </a:p>
          <a:p>
            <a:pPr lvl="1"/>
            <a:r>
              <a:rPr lang="en-US" dirty="0"/>
              <a:t>Less common than relapsing disease (10%)</a:t>
            </a:r>
          </a:p>
          <a:p>
            <a:pPr lvl="1"/>
            <a:r>
              <a:rPr lang="en-US" dirty="0"/>
              <a:t>More common in seronegative patients</a:t>
            </a:r>
          </a:p>
          <a:p>
            <a:pPr lvl="1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94B189-6FEB-175B-A356-4F36F86E2E55}"/>
              </a:ext>
            </a:extLst>
          </p:cNvPr>
          <p:cNvSpPr txBox="1"/>
          <p:nvPr/>
        </p:nvSpPr>
        <p:spPr>
          <a:xfrm>
            <a:off x="3079750" y="4500324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1.Kitley J, et al. </a:t>
            </a:r>
            <a:r>
              <a:rPr lang="en-US" sz="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Brain</a:t>
            </a:r>
            <a:r>
              <a:rPr lang="en-US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2012;135:1834-1849.</a:t>
            </a:r>
          </a:p>
          <a:p>
            <a:r>
              <a:rPr lang="en-US" sz="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2.Jarius S, et al. </a:t>
            </a:r>
            <a:r>
              <a:rPr lang="en-US" sz="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 Neuroinflammation</a:t>
            </a:r>
            <a:r>
              <a:rPr lang="en-US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2012;9:14.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31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A1519-A41E-6079-DB7D-6A6A1F675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7893E-326E-8EC3-EDAC-25E2D8F95C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Optic neuritis</a:t>
            </a:r>
          </a:p>
          <a:p>
            <a:pPr lvl="1"/>
            <a:r>
              <a:rPr lang="en-US" dirty="0"/>
              <a:t>Involvement of optic chiasm</a:t>
            </a:r>
          </a:p>
          <a:p>
            <a:r>
              <a:rPr lang="en-US" dirty="0"/>
              <a:t>Transverse myelitis</a:t>
            </a:r>
          </a:p>
          <a:p>
            <a:pPr lvl="1"/>
            <a:r>
              <a:rPr lang="en-US" dirty="0"/>
              <a:t>Longitudinally extensive</a:t>
            </a:r>
          </a:p>
          <a:p>
            <a:pPr lvl="1"/>
            <a:r>
              <a:rPr lang="en-US" dirty="0"/>
              <a:t>Possible symmetric paralysis</a:t>
            </a:r>
          </a:p>
          <a:p>
            <a:pPr lvl="1"/>
            <a:r>
              <a:rPr lang="en-US" dirty="0"/>
              <a:t>Sensory loss, bladder dysfunction, paroxysmal tonic spasms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6F4EB4-72B1-896E-DE59-7D8DF4BFB8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Area postrema syndrome</a:t>
            </a:r>
          </a:p>
          <a:p>
            <a:pPr lvl="1"/>
            <a:r>
              <a:rPr lang="en-US" dirty="0"/>
              <a:t>Nausea and vomiting</a:t>
            </a:r>
          </a:p>
          <a:p>
            <a:pPr lvl="1"/>
            <a:r>
              <a:rPr lang="en-US" dirty="0"/>
              <a:t>Hiccups</a:t>
            </a:r>
          </a:p>
          <a:p>
            <a:r>
              <a:rPr lang="en-US" dirty="0"/>
              <a:t>Neuropathic pain</a:t>
            </a:r>
          </a:p>
          <a:p>
            <a:pPr lvl="1"/>
            <a:r>
              <a:rPr lang="en-US" dirty="0"/>
              <a:t>75-80% of patients</a:t>
            </a:r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7AE233-F1EF-DBDF-A03B-9640AEAE81A8}"/>
              </a:ext>
            </a:extLst>
          </p:cNvPr>
          <p:cNvSpPr txBox="1"/>
          <p:nvPr/>
        </p:nvSpPr>
        <p:spPr>
          <a:xfrm>
            <a:off x="3086100" y="4514850"/>
            <a:ext cx="3543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Glisson CC. UpToDate. 2022</a:t>
            </a:r>
          </a:p>
        </p:txBody>
      </p:sp>
    </p:spTree>
    <p:extLst>
      <p:ext uri="{BB962C8B-B14F-4D97-AF65-F5344CB8AC3E}">
        <p14:creationId xmlns:p14="http://schemas.microsoft.com/office/powerpoint/2010/main" val="1063646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20019-C628-0A96-1374-A87FE1E31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Demographics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010D1C-1133-0F32-85E3-70A08795A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0285"/>
            <a:ext cx="7886700" cy="3263504"/>
          </a:xfrm>
        </p:spPr>
        <p:txBody>
          <a:bodyPr/>
          <a:lstStyle/>
          <a:p>
            <a:r>
              <a:rPr lang="en-US" dirty="0"/>
              <a:t>Predominantly female</a:t>
            </a:r>
          </a:p>
          <a:p>
            <a:pPr lvl="1"/>
            <a:r>
              <a:rPr lang="en-US" dirty="0"/>
              <a:t>10:1 in AQP4-IgG+ and 3:1 in AQP4-IgG-</a:t>
            </a:r>
          </a:p>
          <a:p>
            <a:r>
              <a:rPr lang="en-US" dirty="0"/>
              <a:t>Age of diagnosis typically 35 – 40 years of age</a:t>
            </a:r>
          </a:p>
          <a:p>
            <a:pPr lvl="1"/>
            <a:r>
              <a:rPr lang="en-US" dirty="0"/>
              <a:t>Can have late-onset (age ≥ 60)</a:t>
            </a:r>
          </a:p>
          <a:p>
            <a:r>
              <a:rPr lang="en-US" dirty="0"/>
              <a:t>More common in non-White patients</a:t>
            </a:r>
          </a:p>
          <a:p>
            <a:pPr lvl="1"/>
            <a:r>
              <a:rPr lang="en-US" dirty="0"/>
              <a:t>Asian (called opticospinal MS in Asia)</a:t>
            </a:r>
          </a:p>
          <a:p>
            <a:pPr lvl="1"/>
            <a:r>
              <a:rPr lang="en-US" dirty="0"/>
              <a:t>African</a:t>
            </a:r>
          </a:p>
          <a:p>
            <a:r>
              <a:rPr lang="en-US" dirty="0"/>
              <a:t>Antibody-mediated autoimmune comorbidities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2D5724-DA5E-E46F-EA0B-8E1B5FBF1484}"/>
              </a:ext>
            </a:extLst>
          </p:cNvPr>
          <p:cNvSpPr txBox="1"/>
          <p:nvPr/>
        </p:nvSpPr>
        <p:spPr>
          <a:xfrm>
            <a:off x="5264150" y="4032250"/>
            <a:ext cx="3702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AQP4-IgG-: aquaporin-4 immunoglobulin negative; AQP4-IgG+: aquaporin-4 immunoglobulin positive; MS: multiple sclerosis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7B8288-232A-6921-5373-B7B50F91CC18}"/>
              </a:ext>
            </a:extLst>
          </p:cNvPr>
          <p:cNvSpPr txBox="1"/>
          <p:nvPr/>
        </p:nvSpPr>
        <p:spPr>
          <a:xfrm>
            <a:off x="3111500" y="4523723"/>
            <a:ext cx="292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ea typeface="Calibri" panose="020F0502020204030204" pitchFamily="34" charset="0"/>
              </a:rPr>
              <a:t>1.Jarius S, et al. </a:t>
            </a:r>
            <a:r>
              <a:rPr lang="en-US" sz="800" i="1" dirty="0">
                <a:solidFill>
                  <a:schemeClr val="bg1"/>
                </a:solidFill>
                <a:ea typeface="Calibri" panose="020F0502020204030204" pitchFamily="34" charset="0"/>
              </a:rPr>
              <a:t>J Neurol</a:t>
            </a:r>
            <a:r>
              <a:rPr lang="en-US" sz="800" dirty="0">
                <a:solidFill>
                  <a:schemeClr val="bg1"/>
                </a:solidFill>
                <a:ea typeface="Calibri" panose="020F0502020204030204" pitchFamily="34" charset="0"/>
              </a:rPr>
              <a:t>. 2023;270:3341-3368</a:t>
            </a:r>
          </a:p>
        </p:txBody>
      </p:sp>
    </p:spTree>
    <p:extLst>
      <p:ext uri="{BB962C8B-B14F-4D97-AF65-F5344CB8AC3E}">
        <p14:creationId xmlns:p14="http://schemas.microsoft.com/office/powerpoint/2010/main" val="2186800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 Them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100</TotalTime>
  <Words>2424</Words>
  <Application>Microsoft Office PowerPoint</Application>
  <PresentationFormat>On-screen Show (16:9)</PresentationFormat>
  <Paragraphs>406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 2013 - 2022</vt:lpstr>
      <vt:lpstr>PowerPoint Presentation</vt:lpstr>
      <vt:lpstr>Module 1</vt:lpstr>
      <vt:lpstr>Aquaporin 4 (AQP4)</vt:lpstr>
      <vt:lpstr>Immunopathogenesis</vt:lpstr>
      <vt:lpstr>Immunopathogenesis</vt:lpstr>
      <vt:lpstr>Immunopathogenesis</vt:lpstr>
      <vt:lpstr>Clinical course</vt:lpstr>
      <vt:lpstr>Clinical features</vt:lpstr>
      <vt:lpstr>Patient Demographics</vt:lpstr>
      <vt:lpstr>Module 2</vt:lpstr>
      <vt:lpstr>2015 diagnostic criteria</vt:lpstr>
      <vt:lpstr>2015 diagnostic criteria – core clinical characteristics</vt:lpstr>
      <vt:lpstr>2015 diagnostic criteria – additional MRI requirements</vt:lpstr>
      <vt:lpstr>Suspected NMOSD – differential diagnosis</vt:lpstr>
      <vt:lpstr>NMOSD misdiagnosis</vt:lpstr>
      <vt:lpstr>NMOSD misdiagnosis - MS</vt:lpstr>
      <vt:lpstr>NMOSD misdiagnosis – MOGAD and GFAP</vt:lpstr>
      <vt:lpstr>Module 3</vt:lpstr>
      <vt:lpstr>Management of acute disease</vt:lpstr>
      <vt:lpstr>Maintenance therapy: Off-label immunosuppression</vt:lpstr>
      <vt:lpstr>Maintenance therapy: Off-label monoclonal antibodies</vt:lpstr>
      <vt:lpstr>Maintenance therapy: Eculizumab</vt:lpstr>
      <vt:lpstr>Maintenance therapy: Eculizumab</vt:lpstr>
      <vt:lpstr>Eculizumab: PREVENT trial</vt:lpstr>
      <vt:lpstr>Eculizumab: PREVENT trial - OLE</vt:lpstr>
      <vt:lpstr>Maintenance therapy: Inebilizumab</vt:lpstr>
      <vt:lpstr>Maintenance therapy: Inebilizumab</vt:lpstr>
      <vt:lpstr>Inebilizumab: N-MOmentum trial</vt:lpstr>
      <vt:lpstr>Inebilizumab: N-MOmentum trial</vt:lpstr>
      <vt:lpstr>Maintenance therapy: Satralizumab</vt:lpstr>
      <vt:lpstr>Maintenance therapy: Satralizumab</vt:lpstr>
      <vt:lpstr>Satralizumab: SAkuraSky trial</vt:lpstr>
      <vt:lpstr>Satralizumab: SAkuraStar trial</vt:lpstr>
      <vt:lpstr>Satralizumab: SAkuraStar trial</vt:lpstr>
      <vt:lpstr>Satralizumab: Open-label extension </vt:lpstr>
      <vt:lpstr>Module 4</vt:lpstr>
      <vt:lpstr>Selecting maintenance therapy</vt:lpstr>
      <vt:lpstr>Ongoing maintenance therapy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Brett Mutschler</cp:lastModifiedBy>
  <cp:revision>19</cp:revision>
  <dcterms:created xsi:type="dcterms:W3CDTF">2023-01-17T16:45:55Z</dcterms:created>
  <dcterms:modified xsi:type="dcterms:W3CDTF">2023-10-17T21:43:58Z</dcterms:modified>
</cp:coreProperties>
</file>