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2" r:id="rId5"/>
    <p:sldId id="263" r:id="rId6"/>
    <p:sldId id="264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FF0BE91-FFCD-C044-53E2-37985E4B0752}" name="Jane Joukovsky" initials="JJ" userId="55996e53fdeca00d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14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6327"/>
  </p:normalViewPr>
  <p:slideViewPr>
    <p:cSldViewPr snapToGrid="0">
      <p:cViewPr varScale="1">
        <p:scale>
          <a:sx n="137" d="100"/>
          <a:sy n="137" d="100"/>
        </p:scale>
        <p:origin x="78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F39E-7DE2-D442-8FCE-29DF4E566CE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C76E-F685-E349-8C3A-3B8E9FD38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6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F39E-7DE2-D442-8FCE-29DF4E566CE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C76E-F685-E349-8C3A-3B8E9FD38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846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F39E-7DE2-D442-8FCE-29DF4E566CE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C76E-F685-E349-8C3A-3B8E9FD38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1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F39E-7DE2-D442-8FCE-29DF4E566CE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C76E-F685-E349-8C3A-3B8E9FD38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851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F39E-7DE2-D442-8FCE-29DF4E566CE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C76E-F685-E349-8C3A-3B8E9FD38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14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F39E-7DE2-D442-8FCE-29DF4E566CE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C76E-F685-E349-8C3A-3B8E9FD38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79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F39E-7DE2-D442-8FCE-29DF4E566CE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C76E-F685-E349-8C3A-3B8E9FD38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131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F39E-7DE2-D442-8FCE-29DF4E566CE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C76E-F685-E349-8C3A-3B8E9FD38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06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F39E-7DE2-D442-8FCE-29DF4E566CE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C76E-F685-E349-8C3A-3B8E9FD38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5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F39E-7DE2-D442-8FCE-29DF4E566CE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C76E-F685-E349-8C3A-3B8E9FD38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6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CF39E-7DE2-D442-8FCE-29DF4E566CE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BC76E-F685-E349-8C3A-3B8E9FD38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87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CF39E-7DE2-D442-8FCE-29DF4E566CEA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BC76E-F685-E349-8C3A-3B8E9FD38D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8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ook cover with a picture of a human body&#10;&#10;Description automatically generated">
            <a:extLst>
              <a:ext uri="{FF2B5EF4-FFF2-40B4-BE49-F238E27FC236}">
                <a16:creationId xmlns:a16="http://schemas.microsoft.com/office/drawing/2014/main" id="{517847BF-CA6C-20D3-07CF-B0F89D0EF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76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A1F842E-4D9C-EC42-68C9-1FDE89A0B6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2166934"/>
              </p:ext>
            </p:extLst>
          </p:nvPr>
        </p:nvGraphicFramePr>
        <p:xfrm>
          <a:off x="760395" y="635267"/>
          <a:ext cx="7623210" cy="3176339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811605">
                  <a:extLst>
                    <a:ext uri="{9D8B030D-6E8A-4147-A177-3AD203B41FA5}">
                      <a16:colId xmlns:a16="http://schemas.microsoft.com/office/drawing/2014/main" val="3160301775"/>
                    </a:ext>
                  </a:extLst>
                </a:gridCol>
                <a:gridCol w="3811605">
                  <a:extLst>
                    <a:ext uri="{9D8B030D-6E8A-4147-A177-3AD203B41FA5}">
                      <a16:colId xmlns:a16="http://schemas.microsoft.com/office/drawing/2014/main" val="2536487881"/>
                    </a:ext>
                  </a:extLst>
                </a:gridCol>
              </a:tblGrid>
              <a:tr h="481703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Estimated cases of cholangiocarcinoma compared with other cancers</a:t>
                      </a:r>
                    </a:p>
                  </a:txBody>
                  <a:tcPr anchor="ctr">
                    <a:solidFill>
                      <a:srgbClr val="3B14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5620895"/>
                  </a:ext>
                </a:extLst>
              </a:tr>
              <a:tr h="4491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Breast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290,000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97795923"/>
                  </a:ext>
                </a:extLst>
              </a:tr>
              <a:tr h="4491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Prostate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288,000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50252603"/>
                  </a:ext>
                </a:extLst>
              </a:tr>
              <a:tr h="4491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Lung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240,000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21575681"/>
                  </a:ext>
                </a:extLst>
              </a:tr>
              <a:tr h="4491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Colon and Rectum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15984848"/>
                  </a:ext>
                </a:extLst>
              </a:tr>
              <a:tr h="4491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Pancreas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23677718"/>
                  </a:ext>
                </a:extLst>
              </a:tr>
              <a:tr h="44910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Cholangiocarcinoma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8,000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07574847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CEE4E2C-065E-A989-5B78-D01BC84E09EC}"/>
              </a:ext>
            </a:extLst>
          </p:cNvPr>
          <p:cNvSpPr txBox="1"/>
          <p:nvPr/>
        </p:nvSpPr>
        <p:spPr>
          <a:xfrm>
            <a:off x="3128211" y="4475748"/>
            <a:ext cx="5467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>
                <a:solidFill>
                  <a:schemeClr val="bg1"/>
                </a:solidFill>
              </a:rPr>
              <a:t>Howlader</a:t>
            </a:r>
            <a:r>
              <a:rPr lang="en-US" sz="800" dirty="0">
                <a:solidFill>
                  <a:schemeClr val="bg1"/>
                </a:solidFill>
              </a:rPr>
              <a:t> N, et al. SEER Cancer Statistics Review. 2017.</a:t>
            </a:r>
          </a:p>
          <a:p>
            <a:r>
              <a:rPr lang="en-US" sz="800" dirty="0">
                <a:solidFill>
                  <a:schemeClr val="bg1"/>
                </a:solidFill>
              </a:rPr>
              <a:t>American Cancer Society. Cancer Facts &amp; Figures. 2023.</a:t>
            </a:r>
          </a:p>
          <a:p>
            <a:endParaRPr lang="en-US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413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77C4975-D212-8F9C-D30B-4746A4EB38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157594"/>
              </p:ext>
            </p:extLst>
          </p:nvPr>
        </p:nvGraphicFramePr>
        <p:xfrm>
          <a:off x="346509" y="375384"/>
          <a:ext cx="8446169" cy="36191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7968">
                  <a:extLst>
                    <a:ext uri="{9D8B030D-6E8A-4147-A177-3AD203B41FA5}">
                      <a16:colId xmlns:a16="http://schemas.microsoft.com/office/drawing/2014/main" val="1868262073"/>
                    </a:ext>
                  </a:extLst>
                </a:gridCol>
                <a:gridCol w="2388920">
                  <a:extLst>
                    <a:ext uri="{9D8B030D-6E8A-4147-A177-3AD203B41FA5}">
                      <a16:colId xmlns:a16="http://schemas.microsoft.com/office/drawing/2014/main" val="4090976854"/>
                    </a:ext>
                  </a:extLst>
                </a:gridCol>
                <a:gridCol w="783357">
                  <a:extLst>
                    <a:ext uri="{9D8B030D-6E8A-4147-A177-3AD203B41FA5}">
                      <a16:colId xmlns:a16="http://schemas.microsoft.com/office/drawing/2014/main" val="838091267"/>
                    </a:ext>
                  </a:extLst>
                </a:gridCol>
                <a:gridCol w="462012">
                  <a:extLst>
                    <a:ext uri="{9D8B030D-6E8A-4147-A177-3AD203B41FA5}">
                      <a16:colId xmlns:a16="http://schemas.microsoft.com/office/drawing/2014/main" val="1358346712"/>
                    </a:ext>
                  </a:extLst>
                </a:gridCol>
                <a:gridCol w="1234992">
                  <a:extLst>
                    <a:ext uri="{9D8B030D-6E8A-4147-A177-3AD203B41FA5}">
                      <a16:colId xmlns:a16="http://schemas.microsoft.com/office/drawing/2014/main" val="1971788574"/>
                    </a:ext>
                  </a:extLst>
                </a:gridCol>
                <a:gridCol w="2388920">
                  <a:extLst>
                    <a:ext uri="{9D8B030D-6E8A-4147-A177-3AD203B41FA5}">
                      <a16:colId xmlns:a16="http://schemas.microsoft.com/office/drawing/2014/main" val="1585835633"/>
                    </a:ext>
                  </a:extLst>
                </a:gridCol>
              </a:tblGrid>
              <a:tr h="509216">
                <a:tc gridSpan="6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TOPAZ-1 Trial</a:t>
                      </a:r>
                    </a:p>
                  </a:txBody>
                  <a:tcPr>
                    <a:solidFill>
                      <a:srgbClr val="3B14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3B14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3B14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701243"/>
                  </a:ext>
                </a:extLst>
              </a:tr>
              <a:tr h="594980">
                <a:tc>
                  <a:txBody>
                    <a:bodyPr/>
                    <a:lstStyle/>
                    <a:p>
                      <a:r>
                        <a:rPr lang="en-US" dirty="0"/>
                        <a:t>Design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r>
                        <a:rPr lang="en-US" dirty="0"/>
                        <a:t>Phase 3 trial, N= 685, double-blind, placebo-controlled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Patients with untreated unresectable or metastatic biliary tract cancer or with recurrent disease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493672"/>
                  </a:ext>
                </a:extLst>
              </a:tr>
              <a:tr h="503856">
                <a:tc>
                  <a:txBody>
                    <a:bodyPr/>
                    <a:lstStyle/>
                    <a:p>
                      <a:r>
                        <a:rPr lang="en-US" dirty="0"/>
                        <a:t>Regimen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Durvalumab + gemcitabine + cisplatin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Placebo + gemcitabine + cisplatin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393159"/>
                  </a:ext>
                </a:extLst>
              </a:tr>
              <a:tr h="789286">
                <a:tc rowSpan="2"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Median Overall Survival</a:t>
                      </a:r>
                    </a:p>
                    <a:p>
                      <a:pPr algn="ctr"/>
                      <a:r>
                        <a:rPr lang="en-US" dirty="0"/>
                        <a:t>12.8 months vs 11.5 months</a:t>
                      </a:r>
                    </a:p>
                    <a:p>
                      <a:pPr algn="ctr"/>
                      <a:r>
                        <a:rPr lang="en-US" i="1" dirty="0"/>
                        <a:t>P</a:t>
                      </a:r>
                      <a:r>
                        <a:rPr lang="en-US" dirty="0"/>
                        <a:t>=0.021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u="sng" dirty="0"/>
                        <a:t>24-month Overall Survival</a:t>
                      </a:r>
                    </a:p>
                    <a:p>
                      <a:pPr algn="ctr"/>
                      <a:r>
                        <a:rPr lang="en-US" u="none" dirty="0"/>
                        <a:t>24.9% vs 10.4%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Objective Response Rate</a:t>
                      </a:r>
                    </a:p>
                    <a:p>
                      <a:pPr algn="ctr"/>
                      <a:r>
                        <a:rPr lang="en-US" dirty="0"/>
                        <a:t>26.7% vs 18.7%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810499"/>
                  </a:ext>
                </a:extLst>
              </a:tr>
              <a:tr h="4072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dirty="0"/>
                        <a:t>Grade 3-4 toxicity: 75.7% vs 77.8%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246050"/>
                  </a:ext>
                </a:extLst>
              </a:tr>
              <a:tr h="814507">
                <a:tc>
                  <a:txBody>
                    <a:bodyPr/>
                    <a:lstStyle/>
                    <a:p>
                      <a:r>
                        <a:rPr lang="en-US" dirty="0"/>
                        <a:t>Conclusion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r>
                        <a:rPr lang="en-US" dirty="0"/>
                        <a:t>Triple combination therapy is the new standard of care, leading to durvalumab becoming FDA approved.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06234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60BC10F-DB52-D5E6-9CDF-EBDE6C240795}"/>
              </a:ext>
            </a:extLst>
          </p:cNvPr>
          <p:cNvSpPr txBox="1"/>
          <p:nvPr/>
        </p:nvSpPr>
        <p:spPr>
          <a:xfrm>
            <a:off x="3128211" y="4475748"/>
            <a:ext cx="54671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Oh DY, et al. </a:t>
            </a:r>
            <a:r>
              <a:rPr lang="en-US" sz="800" i="1" dirty="0">
                <a:solidFill>
                  <a:schemeClr val="bg1"/>
                </a:solidFill>
              </a:rPr>
              <a:t>NEJM Evid</a:t>
            </a:r>
            <a:r>
              <a:rPr lang="en-US" sz="800" dirty="0">
                <a:solidFill>
                  <a:schemeClr val="bg1"/>
                </a:solidFill>
              </a:rPr>
              <a:t>. 2022;1(8):1-11.</a:t>
            </a:r>
          </a:p>
        </p:txBody>
      </p:sp>
    </p:spTree>
    <p:extLst>
      <p:ext uri="{BB962C8B-B14F-4D97-AF65-F5344CB8AC3E}">
        <p14:creationId xmlns:p14="http://schemas.microsoft.com/office/powerpoint/2010/main" val="1437043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77C4975-D212-8F9C-D30B-4746A4EB38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530496"/>
              </p:ext>
            </p:extLst>
          </p:nvPr>
        </p:nvGraphicFramePr>
        <p:xfrm>
          <a:off x="346509" y="375384"/>
          <a:ext cx="8354729" cy="36473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7968">
                  <a:extLst>
                    <a:ext uri="{9D8B030D-6E8A-4147-A177-3AD203B41FA5}">
                      <a16:colId xmlns:a16="http://schemas.microsoft.com/office/drawing/2014/main" val="1868262073"/>
                    </a:ext>
                  </a:extLst>
                </a:gridCol>
                <a:gridCol w="2388920">
                  <a:extLst>
                    <a:ext uri="{9D8B030D-6E8A-4147-A177-3AD203B41FA5}">
                      <a16:colId xmlns:a16="http://schemas.microsoft.com/office/drawing/2014/main" val="4090976854"/>
                    </a:ext>
                  </a:extLst>
                </a:gridCol>
                <a:gridCol w="841108">
                  <a:extLst>
                    <a:ext uri="{9D8B030D-6E8A-4147-A177-3AD203B41FA5}">
                      <a16:colId xmlns:a16="http://schemas.microsoft.com/office/drawing/2014/main" val="838091267"/>
                    </a:ext>
                  </a:extLst>
                </a:gridCol>
                <a:gridCol w="625642">
                  <a:extLst>
                    <a:ext uri="{9D8B030D-6E8A-4147-A177-3AD203B41FA5}">
                      <a16:colId xmlns:a16="http://schemas.microsoft.com/office/drawing/2014/main" val="1358346712"/>
                    </a:ext>
                  </a:extLst>
                </a:gridCol>
                <a:gridCol w="673769">
                  <a:extLst>
                    <a:ext uri="{9D8B030D-6E8A-4147-A177-3AD203B41FA5}">
                      <a16:colId xmlns:a16="http://schemas.microsoft.com/office/drawing/2014/main" val="2816691562"/>
                    </a:ext>
                  </a:extLst>
                </a:gridCol>
                <a:gridCol w="2637322">
                  <a:extLst>
                    <a:ext uri="{9D8B030D-6E8A-4147-A177-3AD203B41FA5}">
                      <a16:colId xmlns:a16="http://schemas.microsoft.com/office/drawing/2014/main" val="1585835633"/>
                    </a:ext>
                  </a:extLst>
                </a:gridCol>
              </a:tblGrid>
              <a:tr h="509216">
                <a:tc gridSpan="6"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KEYNOTE-966 Trial</a:t>
                      </a:r>
                    </a:p>
                  </a:txBody>
                  <a:tcPr>
                    <a:solidFill>
                      <a:srgbClr val="3B14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3B14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3B14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701243"/>
                  </a:ext>
                </a:extLst>
              </a:tr>
              <a:tr h="594980">
                <a:tc>
                  <a:txBody>
                    <a:bodyPr/>
                    <a:lstStyle/>
                    <a:p>
                      <a:r>
                        <a:rPr lang="en-US" dirty="0"/>
                        <a:t>Design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r>
                        <a:rPr lang="en-US" dirty="0"/>
                        <a:t>Phase 3 trial, N= 1069, double-blind, placebo-controlled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Patients with untreated, unresectable, locally advanced or metastatic biliary tract cancer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493672"/>
                  </a:ext>
                </a:extLst>
              </a:tr>
              <a:tr h="503856">
                <a:tc>
                  <a:txBody>
                    <a:bodyPr/>
                    <a:lstStyle/>
                    <a:p>
                      <a:r>
                        <a:rPr lang="en-US" dirty="0"/>
                        <a:t>Regimen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Pembrolizumab + gemcitabine + cisplatin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Placebo + gemcitabine + cisplatin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393159"/>
                  </a:ext>
                </a:extLst>
              </a:tr>
              <a:tr h="789286">
                <a:tc rowSpan="2"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Median Overall Survival</a:t>
                      </a:r>
                    </a:p>
                    <a:p>
                      <a:pPr algn="ctr"/>
                      <a:r>
                        <a:rPr lang="en-US" dirty="0"/>
                        <a:t>12.7 months vs 10.9 months</a:t>
                      </a:r>
                    </a:p>
                    <a:p>
                      <a:pPr algn="ctr"/>
                      <a:r>
                        <a:rPr lang="en-US" i="1" dirty="0"/>
                        <a:t>P</a:t>
                      </a:r>
                      <a:r>
                        <a:rPr lang="en-US" dirty="0"/>
                        <a:t>=0.0034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i="0" u="sng" dirty="0"/>
                        <a:t>24-month Overall Survival</a:t>
                      </a:r>
                    </a:p>
                    <a:p>
                      <a:pPr algn="ctr"/>
                      <a:r>
                        <a:rPr lang="en-US" u="none" dirty="0"/>
                        <a:t>25% vs 18%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u="sng" dirty="0"/>
                        <a:t>Objective Response Rate</a:t>
                      </a:r>
                    </a:p>
                    <a:p>
                      <a:pPr algn="ctr"/>
                      <a:r>
                        <a:rPr lang="en-US" dirty="0"/>
                        <a:t>29% vs 29%</a:t>
                      </a:r>
                    </a:p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200" b="1" dirty="0"/>
                        <a:t>Duration</a:t>
                      </a:r>
                      <a:r>
                        <a:rPr lang="en-US" sz="1200" dirty="0"/>
                        <a:t>: 9.7 months vs 6.9 months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810499"/>
                  </a:ext>
                </a:extLst>
              </a:tr>
              <a:tr h="4072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en-US" dirty="0"/>
                        <a:t>Grade 3-4 toxicity: 79% vs 75%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246050"/>
                  </a:ext>
                </a:extLst>
              </a:tr>
              <a:tr h="814507">
                <a:tc>
                  <a:txBody>
                    <a:bodyPr/>
                    <a:lstStyle/>
                    <a:p>
                      <a:r>
                        <a:rPr lang="en-US" dirty="0"/>
                        <a:t>Conclusion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r>
                        <a:rPr lang="en-US" dirty="0"/>
                        <a:t>This trial confirmed the benefit of chemo-immunotherapy in biliary tract cancers with improved overall survival.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06234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60BC10F-DB52-D5E6-9CDF-EBDE6C240795}"/>
              </a:ext>
            </a:extLst>
          </p:cNvPr>
          <p:cNvSpPr txBox="1"/>
          <p:nvPr/>
        </p:nvSpPr>
        <p:spPr>
          <a:xfrm>
            <a:off x="3128211" y="4475748"/>
            <a:ext cx="54671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 Kelley RK, et al</a:t>
            </a:r>
            <a:r>
              <a:rPr lang="en-US" sz="800" i="1" dirty="0">
                <a:solidFill>
                  <a:schemeClr val="bg1"/>
                </a:solidFill>
              </a:rPr>
              <a:t>. Lancet</a:t>
            </a:r>
            <a:r>
              <a:rPr lang="en-US" sz="800" dirty="0">
                <a:solidFill>
                  <a:schemeClr val="bg1"/>
                </a:solidFill>
              </a:rPr>
              <a:t>. 2023;401(10391):1853-1865.</a:t>
            </a:r>
          </a:p>
        </p:txBody>
      </p:sp>
    </p:spTree>
    <p:extLst>
      <p:ext uri="{BB962C8B-B14F-4D97-AF65-F5344CB8AC3E}">
        <p14:creationId xmlns:p14="http://schemas.microsoft.com/office/powerpoint/2010/main" val="3464246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77C4975-D212-8F9C-D30B-4746A4EB38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9268603"/>
              </p:ext>
            </p:extLst>
          </p:nvPr>
        </p:nvGraphicFramePr>
        <p:xfrm>
          <a:off x="171450" y="712189"/>
          <a:ext cx="8674166" cy="30239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74502">
                  <a:extLst>
                    <a:ext uri="{9D8B030D-6E8A-4147-A177-3AD203B41FA5}">
                      <a16:colId xmlns:a16="http://schemas.microsoft.com/office/drawing/2014/main" val="1868262073"/>
                    </a:ext>
                  </a:extLst>
                </a:gridCol>
                <a:gridCol w="2412747">
                  <a:extLst>
                    <a:ext uri="{9D8B030D-6E8A-4147-A177-3AD203B41FA5}">
                      <a16:colId xmlns:a16="http://schemas.microsoft.com/office/drawing/2014/main" val="4090976854"/>
                    </a:ext>
                  </a:extLst>
                </a:gridCol>
                <a:gridCol w="732615">
                  <a:extLst>
                    <a:ext uri="{9D8B030D-6E8A-4147-A177-3AD203B41FA5}">
                      <a16:colId xmlns:a16="http://schemas.microsoft.com/office/drawing/2014/main" val="838091267"/>
                    </a:ext>
                  </a:extLst>
                </a:gridCol>
                <a:gridCol w="693543">
                  <a:extLst>
                    <a:ext uri="{9D8B030D-6E8A-4147-A177-3AD203B41FA5}">
                      <a16:colId xmlns:a16="http://schemas.microsoft.com/office/drawing/2014/main" val="1358346712"/>
                    </a:ext>
                  </a:extLst>
                </a:gridCol>
                <a:gridCol w="1022599">
                  <a:extLst>
                    <a:ext uri="{9D8B030D-6E8A-4147-A177-3AD203B41FA5}">
                      <a16:colId xmlns:a16="http://schemas.microsoft.com/office/drawing/2014/main" val="1393419203"/>
                    </a:ext>
                  </a:extLst>
                </a:gridCol>
                <a:gridCol w="2738160">
                  <a:extLst>
                    <a:ext uri="{9D8B030D-6E8A-4147-A177-3AD203B41FA5}">
                      <a16:colId xmlns:a16="http://schemas.microsoft.com/office/drawing/2014/main" val="1585835633"/>
                    </a:ext>
                  </a:extLst>
                </a:gridCol>
              </a:tblGrid>
              <a:tr h="479433">
                <a:tc gridSpan="6"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ClarIDHy</a:t>
                      </a:r>
                      <a:r>
                        <a:rPr lang="en-US" sz="2400" dirty="0"/>
                        <a:t> Trial</a:t>
                      </a:r>
                    </a:p>
                  </a:txBody>
                  <a:tcPr>
                    <a:solidFill>
                      <a:srgbClr val="3B14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3B14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3B140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701243"/>
                  </a:ext>
                </a:extLst>
              </a:tr>
              <a:tr h="560180">
                <a:tc>
                  <a:txBody>
                    <a:bodyPr/>
                    <a:lstStyle/>
                    <a:p>
                      <a:r>
                        <a:rPr lang="en-US" dirty="0"/>
                        <a:t>Design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r>
                        <a:rPr lang="en-US" dirty="0"/>
                        <a:t>Phase 3 trial, N= 185, double-blind, placebo-controlled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Patients with advanced, </a:t>
                      </a:r>
                      <a:r>
                        <a:rPr lang="en-US" i="1" dirty="0"/>
                        <a:t>IDH1</a:t>
                      </a:r>
                      <a:r>
                        <a:rPr lang="en-US" dirty="0"/>
                        <a:t>-mutant cholangiocarcinoma, progressed on at least 1 previous therapies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493672"/>
                  </a:ext>
                </a:extLst>
              </a:tr>
              <a:tr h="474386">
                <a:tc>
                  <a:txBody>
                    <a:bodyPr/>
                    <a:lstStyle/>
                    <a:p>
                      <a:r>
                        <a:rPr lang="en-US" dirty="0"/>
                        <a:t>Regimen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/>
                        <a:t>Ivosidenib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vs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Placebo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393159"/>
                  </a:ext>
                </a:extLst>
              </a:tr>
              <a:tr h="743122"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/>
                        <a:t>Median Progression Free Survival</a:t>
                      </a:r>
                    </a:p>
                    <a:p>
                      <a:pPr algn="ctr"/>
                      <a:r>
                        <a:rPr lang="en-US" sz="1200" dirty="0"/>
                        <a:t>2.7 months vs 1.4months</a:t>
                      </a:r>
                    </a:p>
                    <a:p>
                      <a:pPr algn="ctr"/>
                      <a:r>
                        <a:rPr lang="en-US" sz="1200" i="1" dirty="0"/>
                        <a:t>P</a:t>
                      </a:r>
                      <a:r>
                        <a:rPr lang="en-US" sz="1200" dirty="0"/>
                        <a:t>&lt;0.0001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200" b="1" i="0" u="sng" dirty="0"/>
                        <a:t>6-month Progression Free Survival</a:t>
                      </a:r>
                    </a:p>
                    <a:p>
                      <a:pPr algn="ctr"/>
                      <a:r>
                        <a:rPr lang="en-US" sz="1200" u="none" dirty="0"/>
                        <a:t>32% vs 0%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/>
                        <a:t>12-month Progression Free Survival </a:t>
                      </a:r>
                    </a:p>
                    <a:p>
                      <a:pPr algn="ctr"/>
                      <a:r>
                        <a:rPr lang="en-US" sz="1200" dirty="0"/>
                        <a:t>22% vs 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810499"/>
                  </a:ext>
                </a:extLst>
              </a:tr>
              <a:tr h="766867">
                <a:tc>
                  <a:txBody>
                    <a:bodyPr/>
                    <a:lstStyle/>
                    <a:p>
                      <a:r>
                        <a:rPr lang="en-US" dirty="0"/>
                        <a:t>Conclusion</a:t>
                      </a:r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r>
                        <a:rPr lang="en-US" dirty="0"/>
                        <a:t>This trial confirmed that </a:t>
                      </a:r>
                      <a:r>
                        <a:rPr lang="en-US" dirty="0" err="1"/>
                        <a:t>ivosidenib</a:t>
                      </a:r>
                      <a:r>
                        <a:rPr lang="en-US" dirty="0"/>
                        <a:t> significantly improved progression-free survival, with favorable safety profile for patients with IDH1-mutatant cholangiocarcinoma who progressed on standard chemotherapy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06234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60BC10F-DB52-D5E6-9CDF-EBDE6C240795}"/>
              </a:ext>
            </a:extLst>
          </p:cNvPr>
          <p:cNvSpPr txBox="1"/>
          <p:nvPr/>
        </p:nvSpPr>
        <p:spPr>
          <a:xfrm>
            <a:off x="3128211" y="4475748"/>
            <a:ext cx="54671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 Abou-Alfa G, et al. </a:t>
            </a:r>
            <a:r>
              <a:rPr lang="en-US" sz="800" i="1" dirty="0">
                <a:solidFill>
                  <a:schemeClr val="bg1"/>
                </a:solidFill>
              </a:rPr>
              <a:t>Lancet Oncol. </a:t>
            </a:r>
            <a:r>
              <a:rPr lang="en-US" sz="800" dirty="0">
                <a:solidFill>
                  <a:schemeClr val="bg1"/>
                </a:solidFill>
              </a:rPr>
              <a:t>2020;21(6):796-807.</a:t>
            </a:r>
          </a:p>
        </p:txBody>
      </p:sp>
    </p:spTree>
    <p:extLst>
      <p:ext uri="{BB962C8B-B14F-4D97-AF65-F5344CB8AC3E}">
        <p14:creationId xmlns:p14="http://schemas.microsoft.com/office/powerpoint/2010/main" val="1496273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77C4975-D212-8F9C-D30B-4746A4EB38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784046"/>
              </p:ext>
            </p:extLst>
          </p:nvPr>
        </p:nvGraphicFramePr>
        <p:xfrm>
          <a:off x="394635" y="625640"/>
          <a:ext cx="8354730" cy="32256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87968">
                  <a:extLst>
                    <a:ext uri="{9D8B030D-6E8A-4147-A177-3AD203B41FA5}">
                      <a16:colId xmlns:a16="http://schemas.microsoft.com/office/drawing/2014/main" val="1868262073"/>
                    </a:ext>
                  </a:extLst>
                </a:gridCol>
                <a:gridCol w="3451409">
                  <a:extLst>
                    <a:ext uri="{9D8B030D-6E8A-4147-A177-3AD203B41FA5}">
                      <a16:colId xmlns:a16="http://schemas.microsoft.com/office/drawing/2014/main" val="4090976854"/>
                    </a:ext>
                  </a:extLst>
                </a:gridCol>
                <a:gridCol w="3715353">
                  <a:extLst>
                    <a:ext uri="{9D8B030D-6E8A-4147-A177-3AD203B41FA5}">
                      <a16:colId xmlns:a16="http://schemas.microsoft.com/office/drawing/2014/main" val="1358346712"/>
                    </a:ext>
                  </a:extLst>
                </a:gridCol>
              </a:tblGrid>
              <a:tr h="509216"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>
                    <a:solidFill>
                      <a:srgbClr val="3B140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FIGHT-202 Trial</a:t>
                      </a:r>
                    </a:p>
                  </a:txBody>
                  <a:tcPr anchor="ctr">
                    <a:solidFill>
                      <a:srgbClr val="3B140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FOENIX-CCA2 Trial</a:t>
                      </a:r>
                      <a:endParaRPr lang="en-US" dirty="0"/>
                    </a:p>
                  </a:txBody>
                  <a:tcPr anchor="ctr">
                    <a:solidFill>
                      <a:srgbClr val="3B14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701243"/>
                  </a:ext>
                </a:extLst>
              </a:tr>
              <a:tr h="422784">
                <a:tc>
                  <a:txBody>
                    <a:bodyPr/>
                    <a:lstStyle/>
                    <a:p>
                      <a:r>
                        <a:rPr lang="en-US" sz="1200" dirty="0"/>
                        <a:t>Design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Phase 2 trial, N= 107, open-label, single-arm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Patients with advanced, </a:t>
                      </a:r>
                      <a:r>
                        <a:rPr lang="en-US" sz="1200" i="1" dirty="0"/>
                        <a:t>FGFR2 </a:t>
                      </a:r>
                      <a:r>
                        <a:rPr lang="en-US" sz="1200" i="0" dirty="0"/>
                        <a:t>fusions or rearrangements</a:t>
                      </a:r>
                      <a:r>
                        <a:rPr lang="en-US" sz="1200" dirty="0"/>
                        <a:t> cholangiocarcinoma, progressed on at least 1 previous therapies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Phase 2 trial, N= 103, open-label, single-arm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Patients with advanced, </a:t>
                      </a:r>
                      <a:r>
                        <a:rPr lang="en-US" sz="1200" i="1" dirty="0"/>
                        <a:t>FGFR2 </a:t>
                      </a:r>
                      <a:r>
                        <a:rPr lang="en-US" sz="1200" i="0" dirty="0"/>
                        <a:t>fusions or rearrangements</a:t>
                      </a:r>
                      <a:r>
                        <a:rPr lang="en-US" sz="1200" dirty="0"/>
                        <a:t> cholangiocarcinoma, progressed on at least 1 previous therapy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0493672"/>
                  </a:ext>
                </a:extLst>
              </a:tr>
              <a:tr h="503856">
                <a:tc>
                  <a:txBody>
                    <a:bodyPr/>
                    <a:lstStyle/>
                    <a:p>
                      <a:r>
                        <a:rPr lang="en-US" sz="1200" dirty="0"/>
                        <a:t>Regimen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Pemigatinib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/>
                        <a:t>Futibatinib</a:t>
                      </a:r>
                      <a:endParaRPr lang="en-US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6393159"/>
                  </a:ext>
                </a:extLst>
              </a:tr>
              <a:tr h="575098">
                <a:tc>
                  <a:txBody>
                    <a:bodyPr/>
                    <a:lstStyle/>
                    <a:p>
                      <a:r>
                        <a:rPr lang="en-US" sz="1200" dirty="0"/>
                        <a:t>Results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/>
                        <a:t>Overall Response Rate</a:t>
                      </a:r>
                    </a:p>
                    <a:p>
                      <a:pPr algn="ctr"/>
                      <a:r>
                        <a:rPr lang="en-US" sz="1200" dirty="0"/>
                        <a:t>35.5%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u="sng" dirty="0"/>
                        <a:t>Objective Response Rate</a:t>
                      </a:r>
                    </a:p>
                    <a:p>
                      <a:pPr algn="ctr"/>
                      <a:r>
                        <a:rPr lang="en-US" sz="1200" dirty="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2810499"/>
                  </a:ext>
                </a:extLst>
              </a:tr>
              <a:tr h="814507">
                <a:tc>
                  <a:txBody>
                    <a:bodyPr/>
                    <a:lstStyle/>
                    <a:p>
                      <a:r>
                        <a:rPr lang="en-US" sz="1200" dirty="0"/>
                        <a:t>Conclusion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en-US" sz="1200" dirty="0"/>
                        <a:t>These trials support the therapeutic benefit of both agents for patients with cholangiocarcinoma and FGFR2 fusions or rearrangements who have progressed on at least 1 previous therapy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06234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60BC10F-DB52-D5E6-9CDF-EBDE6C240795}"/>
              </a:ext>
            </a:extLst>
          </p:cNvPr>
          <p:cNvSpPr txBox="1"/>
          <p:nvPr/>
        </p:nvSpPr>
        <p:spPr>
          <a:xfrm>
            <a:off x="3128211" y="4475748"/>
            <a:ext cx="54671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Abou-Alfa GK, et al. </a:t>
            </a:r>
            <a:r>
              <a:rPr lang="en-US" sz="800" i="1" dirty="0">
                <a:solidFill>
                  <a:schemeClr val="bg1"/>
                </a:solidFill>
              </a:rPr>
              <a:t>Lancet</a:t>
            </a:r>
            <a:r>
              <a:rPr lang="en-US" sz="800" dirty="0">
                <a:solidFill>
                  <a:schemeClr val="bg1"/>
                </a:solidFill>
              </a:rPr>
              <a:t>. 2020;21(5):671-684.</a:t>
            </a:r>
          </a:p>
          <a:p>
            <a:r>
              <a:rPr lang="en-US" sz="800" dirty="0">
                <a:solidFill>
                  <a:schemeClr val="bg1"/>
                </a:solidFill>
              </a:rPr>
              <a:t>Goyal L, et al. </a:t>
            </a:r>
            <a:r>
              <a:rPr lang="en-US" sz="800" i="1" dirty="0">
                <a:solidFill>
                  <a:schemeClr val="bg1"/>
                </a:solidFill>
              </a:rPr>
              <a:t>N Engl J Med</a:t>
            </a:r>
            <a:r>
              <a:rPr lang="en-US" sz="800" dirty="0">
                <a:solidFill>
                  <a:schemeClr val="bg1"/>
                </a:solidFill>
              </a:rPr>
              <a:t>. 2023;388(3):228-239.</a:t>
            </a:r>
          </a:p>
        </p:txBody>
      </p:sp>
    </p:spTree>
    <p:extLst>
      <p:ext uri="{BB962C8B-B14F-4D97-AF65-F5344CB8AC3E}">
        <p14:creationId xmlns:p14="http://schemas.microsoft.com/office/powerpoint/2010/main" val="2271557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 2013 - 2022">
  <a:themeElements>
    <a:clrScheme name="Office Theme 2013 -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 2013 -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 2013 -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495</TotalTime>
  <Words>497</Words>
  <Application>Microsoft Office PowerPoint</Application>
  <PresentationFormat>On-screen Show (16:9)</PresentationFormat>
  <Paragraphs>94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 2013 - 2022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Gregory Scott</cp:lastModifiedBy>
  <cp:revision>75</cp:revision>
  <dcterms:created xsi:type="dcterms:W3CDTF">2023-01-17T16:45:55Z</dcterms:created>
  <dcterms:modified xsi:type="dcterms:W3CDTF">2023-11-08T14:37:18Z</dcterms:modified>
</cp:coreProperties>
</file>