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9"/>
  </p:notesMasterIdLst>
  <p:sldIdLst>
    <p:sldId id="256" r:id="rId3"/>
    <p:sldId id="267" r:id="rId4"/>
    <p:sldId id="388" r:id="rId5"/>
    <p:sldId id="389" r:id="rId6"/>
    <p:sldId id="390" r:id="rId7"/>
    <p:sldId id="391" r:id="rId8"/>
    <p:sldId id="393" r:id="rId9"/>
    <p:sldId id="397" r:id="rId10"/>
    <p:sldId id="398" r:id="rId11"/>
    <p:sldId id="394" r:id="rId12"/>
    <p:sldId id="395" r:id="rId13"/>
    <p:sldId id="287" r:id="rId14"/>
    <p:sldId id="288" r:id="rId15"/>
    <p:sldId id="396" r:id="rId16"/>
    <p:sldId id="402" r:id="rId17"/>
    <p:sldId id="308" r:id="rId18"/>
    <p:sldId id="310" r:id="rId19"/>
    <p:sldId id="420" r:id="rId20"/>
    <p:sldId id="417" r:id="rId21"/>
    <p:sldId id="419" r:id="rId22"/>
    <p:sldId id="411" r:id="rId23"/>
    <p:sldId id="403" r:id="rId24"/>
    <p:sldId id="404" r:id="rId25"/>
    <p:sldId id="406" r:id="rId26"/>
    <p:sldId id="407" r:id="rId27"/>
    <p:sldId id="409" r:id="rId28"/>
    <p:sldId id="405" r:id="rId29"/>
    <p:sldId id="413" r:id="rId30"/>
    <p:sldId id="453" r:id="rId31"/>
    <p:sldId id="452" r:id="rId32"/>
    <p:sldId id="424" r:id="rId33"/>
    <p:sldId id="426" r:id="rId34"/>
    <p:sldId id="421" r:id="rId35"/>
    <p:sldId id="430" r:id="rId36"/>
    <p:sldId id="326" r:id="rId37"/>
    <p:sldId id="454" r:id="rId38"/>
    <p:sldId id="455" r:id="rId39"/>
    <p:sldId id="457" r:id="rId40"/>
    <p:sldId id="445" r:id="rId41"/>
    <p:sldId id="446" r:id="rId42"/>
    <p:sldId id="337" r:id="rId43"/>
    <p:sldId id="439" r:id="rId44"/>
    <p:sldId id="441" r:id="rId45"/>
    <p:sldId id="435" r:id="rId46"/>
    <p:sldId id="442" r:id="rId47"/>
    <p:sldId id="443" r:id="rId4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dule 1" id="{BB764A58-D948-4D6C-A14F-D2355AC0D09A}">
          <p14:sldIdLst>
            <p14:sldId id="256"/>
            <p14:sldId id="267"/>
            <p14:sldId id="388"/>
            <p14:sldId id="389"/>
            <p14:sldId id="390"/>
            <p14:sldId id="391"/>
          </p14:sldIdLst>
        </p14:section>
        <p14:section name="Module 2" id="{4EFF652A-8438-4AEE-9E69-7BD30BBB8B21}">
          <p14:sldIdLst>
            <p14:sldId id="393"/>
            <p14:sldId id="397"/>
            <p14:sldId id="398"/>
            <p14:sldId id="394"/>
            <p14:sldId id="395"/>
            <p14:sldId id="287"/>
            <p14:sldId id="288"/>
            <p14:sldId id="396"/>
            <p14:sldId id="402"/>
            <p14:sldId id="308"/>
            <p14:sldId id="310"/>
            <p14:sldId id="420"/>
            <p14:sldId id="417"/>
            <p14:sldId id="419"/>
            <p14:sldId id="411"/>
          </p14:sldIdLst>
        </p14:section>
        <p14:section name="Module 3" id="{72D4FAF2-E38D-4D0E-BF31-02DA8532DD24}">
          <p14:sldIdLst>
            <p14:sldId id="403"/>
            <p14:sldId id="404"/>
            <p14:sldId id="406"/>
            <p14:sldId id="407"/>
            <p14:sldId id="409"/>
            <p14:sldId id="405"/>
            <p14:sldId id="413"/>
          </p14:sldIdLst>
        </p14:section>
        <p14:section name="Module 4" id="{A42A9AFC-AA1D-49F0-8257-C5FFBDFFD413}">
          <p14:sldIdLst>
            <p14:sldId id="453"/>
            <p14:sldId id="452"/>
            <p14:sldId id="424"/>
            <p14:sldId id="426"/>
            <p14:sldId id="421"/>
            <p14:sldId id="430"/>
            <p14:sldId id="326"/>
            <p14:sldId id="454"/>
            <p14:sldId id="455"/>
            <p14:sldId id="457"/>
            <p14:sldId id="445"/>
            <p14:sldId id="446"/>
            <p14:sldId id="337"/>
            <p14:sldId id="439"/>
            <p14:sldId id="441"/>
            <p14:sldId id="435"/>
            <p14:sldId id="442"/>
            <p14:sldId id="44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D30047-609A-C8BC-4509-3DCEF2728E9F}" name="Jane Joukovsky" initials="JJ" userId="Jane Joukovsky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12" autoAdjust="0"/>
    <p:restoredTop sz="85758" autoAdjust="0"/>
  </p:normalViewPr>
  <p:slideViewPr>
    <p:cSldViewPr snapToGrid="0">
      <p:cViewPr varScale="1">
        <p:scale>
          <a:sx n="76" d="100"/>
          <a:sy n="76" d="100"/>
        </p:scale>
        <p:origin x="512" y="4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jeanineutz:Documents:GANG%20Kaplan-Mei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Control (n=6)</c:v>
                </c:pt>
              </c:strCache>
            </c:strRef>
          </c:tx>
          <c:marker>
            <c:symbol val="none"/>
          </c:marker>
          <c:val>
            <c:numRef>
              <c:f>Sheet1!$F$2:$F$67</c:f>
              <c:numCache>
                <c:formatCode>General</c:formatCode>
                <c:ptCount val="6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83</c:v>
                </c:pt>
                <c:pt idx="10">
                  <c:v>83</c:v>
                </c:pt>
                <c:pt idx="11">
                  <c:v>83</c:v>
                </c:pt>
                <c:pt idx="12">
                  <c:v>83</c:v>
                </c:pt>
                <c:pt idx="13">
                  <c:v>83</c:v>
                </c:pt>
                <c:pt idx="14">
                  <c:v>83</c:v>
                </c:pt>
                <c:pt idx="15">
                  <c:v>83</c:v>
                </c:pt>
                <c:pt idx="16">
                  <c:v>83</c:v>
                </c:pt>
                <c:pt idx="17">
                  <c:v>83</c:v>
                </c:pt>
                <c:pt idx="18">
                  <c:v>50</c:v>
                </c:pt>
                <c:pt idx="19">
                  <c:v>50</c:v>
                </c:pt>
                <c:pt idx="20">
                  <c:v>50</c:v>
                </c:pt>
                <c:pt idx="21">
                  <c:v>50</c:v>
                </c:pt>
                <c:pt idx="22">
                  <c:v>50</c:v>
                </c:pt>
                <c:pt idx="23">
                  <c:v>50</c:v>
                </c:pt>
                <c:pt idx="24">
                  <c:v>50</c:v>
                </c:pt>
                <c:pt idx="25">
                  <c:v>50</c:v>
                </c:pt>
                <c:pt idx="26">
                  <c:v>50</c:v>
                </c:pt>
                <c:pt idx="27">
                  <c:v>50</c:v>
                </c:pt>
                <c:pt idx="28">
                  <c:v>50</c:v>
                </c:pt>
                <c:pt idx="29">
                  <c:v>50</c:v>
                </c:pt>
                <c:pt idx="30">
                  <c:v>50</c:v>
                </c:pt>
                <c:pt idx="31">
                  <c:v>50</c:v>
                </c:pt>
                <c:pt idx="32">
                  <c:v>50</c:v>
                </c:pt>
                <c:pt idx="33">
                  <c:v>50</c:v>
                </c:pt>
                <c:pt idx="34">
                  <c:v>50</c:v>
                </c:pt>
                <c:pt idx="35">
                  <c:v>33</c:v>
                </c:pt>
                <c:pt idx="36">
                  <c:v>16</c:v>
                </c:pt>
                <c:pt idx="37">
                  <c:v>16</c:v>
                </c:pt>
                <c:pt idx="38">
                  <c:v>16</c:v>
                </c:pt>
                <c:pt idx="39">
                  <c:v>16</c:v>
                </c:pt>
                <c:pt idx="40">
                  <c:v>16</c:v>
                </c:pt>
                <c:pt idx="41">
                  <c:v>16</c:v>
                </c:pt>
                <c:pt idx="42">
                  <c:v>16</c:v>
                </c:pt>
                <c:pt idx="43">
                  <c:v>16</c:v>
                </c:pt>
                <c:pt idx="44">
                  <c:v>16</c:v>
                </c:pt>
                <c:pt idx="45">
                  <c:v>16</c:v>
                </c:pt>
                <c:pt idx="46">
                  <c:v>16</c:v>
                </c:pt>
                <c:pt idx="4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60-4C25-9B60-A3FB2F43B4C3}"/>
            </c:ext>
          </c:extLst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Syner-G (n=10)</c:v>
                </c:pt>
              </c:strCache>
            </c:strRef>
          </c:tx>
          <c:marker>
            <c:symbol val="none"/>
          </c:marker>
          <c:val>
            <c:numRef>
              <c:f>Sheet1!$G$2:$G$67</c:f>
              <c:numCache>
                <c:formatCode>General</c:formatCode>
                <c:ptCount val="6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27">
                  <c:v>100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  <c:pt idx="31">
                  <c:v>100</c:v>
                </c:pt>
                <c:pt idx="32">
                  <c:v>100</c:v>
                </c:pt>
                <c:pt idx="33">
                  <c:v>100</c:v>
                </c:pt>
                <c:pt idx="34">
                  <c:v>100</c:v>
                </c:pt>
                <c:pt idx="35">
                  <c:v>100</c:v>
                </c:pt>
                <c:pt idx="36">
                  <c:v>100</c:v>
                </c:pt>
                <c:pt idx="37">
                  <c:v>100</c:v>
                </c:pt>
                <c:pt idx="38">
                  <c:v>100</c:v>
                </c:pt>
                <c:pt idx="39">
                  <c:v>90</c:v>
                </c:pt>
                <c:pt idx="40">
                  <c:v>90</c:v>
                </c:pt>
                <c:pt idx="41">
                  <c:v>90</c:v>
                </c:pt>
                <c:pt idx="42">
                  <c:v>90</c:v>
                </c:pt>
                <c:pt idx="43">
                  <c:v>90</c:v>
                </c:pt>
                <c:pt idx="44">
                  <c:v>90</c:v>
                </c:pt>
                <c:pt idx="45">
                  <c:v>90</c:v>
                </c:pt>
                <c:pt idx="46">
                  <c:v>90</c:v>
                </c:pt>
                <c:pt idx="47">
                  <c:v>90</c:v>
                </c:pt>
                <c:pt idx="48">
                  <c:v>90</c:v>
                </c:pt>
                <c:pt idx="49">
                  <c:v>90</c:v>
                </c:pt>
                <c:pt idx="50">
                  <c:v>90</c:v>
                </c:pt>
                <c:pt idx="51">
                  <c:v>90</c:v>
                </c:pt>
                <c:pt idx="52">
                  <c:v>80</c:v>
                </c:pt>
                <c:pt idx="53">
                  <c:v>80</c:v>
                </c:pt>
                <c:pt idx="54">
                  <c:v>80</c:v>
                </c:pt>
                <c:pt idx="55">
                  <c:v>80</c:v>
                </c:pt>
                <c:pt idx="56">
                  <c:v>80</c:v>
                </c:pt>
                <c:pt idx="57">
                  <c:v>80</c:v>
                </c:pt>
                <c:pt idx="58">
                  <c:v>80</c:v>
                </c:pt>
                <c:pt idx="59">
                  <c:v>80</c:v>
                </c:pt>
                <c:pt idx="60">
                  <c:v>80</c:v>
                </c:pt>
                <c:pt idx="61">
                  <c:v>80</c:v>
                </c:pt>
                <c:pt idx="62">
                  <c:v>80</c:v>
                </c:pt>
                <c:pt idx="63">
                  <c:v>80</c:v>
                </c:pt>
                <c:pt idx="64">
                  <c:v>80</c:v>
                </c:pt>
                <c:pt idx="65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60-4C25-9B60-A3FB2F43B4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95396096"/>
        <c:axId val="-1595379360"/>
      </c:lineChart>
      <c:catAx>
        <c:axId val="-1595396096"/>
        <c:scaling>
          <c:orientation val="minMax"/>
        </c:scaling>
        <c:delete val="0"/>
        <c:axPos val="b"/>
        <c:majorTickMark val="out"/>
        <c:minorTickMark val="none"/>
        <c:tickLblPos val="nextTo"/>
        <c:crossAx val="-1595379360"/>
        <c:crosses val="autoZero"/>
        <c:auto val="1"/>
        <c:lblAlgn val="ctr"/>
        <c:lblOffset val="66"/>
        <c:tickLblSkip val="10"/>
        <c:noMultiLvlLbl val="0"/>
      </c:catAx>
      <c:valAx>
        <c:axId val="-159537936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595396096"/>
        <c:crossesAt val="0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effectLst/>
    <a:scene3d>
      <a:camera prst="orthographicFront"/>
      <a:lightRig rig="threePt" dir="t"/>
    </a:scene3d>
    <a:sp3d/>
  </c:spPr>
  <c:txPr>
    <a:bodyPr/>
    <a:lstStyle/>
    <a:p>
      <a:pPr>
        <a:defRPr sz="1500" b="1" i="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0.45814</cdr:x>
      <cdr:y>0.81195</cdr:y>
    </cdr:from>
    <cdr:to>
      <cdr:x>0.56047</cdr:x>
      <cdr:y>0.8801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501900" y="2933700"/>
          <a:ext cx="55880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/>
            <a:t>TS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5A880-1398-1946-B3C7-7E359A7F8CFB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B5FE9-4E1B-D946-A98E-C7B6B675FC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21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39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272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12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09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248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42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722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779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87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316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4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93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969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81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844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855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68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416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5321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98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49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26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6598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311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606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98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5506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187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C5FDA-C91A-A94F-8D76-683E6DA6B1F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202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566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639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059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14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20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900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440F54-560A-4F29-B4C6-EDA5C762E2A6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2073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006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1345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4314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0062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715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04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961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53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065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B5FE9-4E1B-D946-A98E-C7B6B675FC3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2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F39E-7DE2-D442-8FCE-29DF4E566CEA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BC76E-F685-E349-8C3A-3B8E9FD38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64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F39E-7DE2-D442-8FCE-29DF4E566CEA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BC76E-F685-E349-8C3A-3B8E9FD38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46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F39E-7DE2-D442-8FCE-29DF4E566CEA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BC76E-F685-E349-8C3A-3B8E9FD38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11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848B-F90A-4D4F-9910-50B402DD8CC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50A-F5B2-A44F-8764-67E7FF374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848B-F90A-4D4F-9910-50B402DD8CC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50A-F5B2-A44F-8764-67E7FF374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84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848B-F90A-4D4F-9910-50B402DD8CC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50A-F5B2-A44F-8764-67E7FF374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17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848B-F90A-4D4F-9910-50B402DD8CC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50A-F5B2-A44F-8764-67E7FF374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60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848B-F90A-4D4F-9910-50B402DD8CC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50A-F5B2-A44F-8764-67E7FF374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95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848B-F90A-4D4F-9910-50B402DD8CC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50A-F5B2-A44F-8764-67E7FF374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02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848B-F90A-4D4F-9910-50B402DD8CC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50A-F5B2-A44F-8764-67E7FF374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848B-F90A-4D4F-9910-50B402DD8CC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50A-F5B2-A44F-8764-67E7FF374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5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F39E-7DE2-D442-8FCE-29DF4E566CEA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BC76E-F685-E349-8C3A-3B8E9FD38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51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848B-F90A-4D4F-9910-50B402DD8CC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50A-F5B2-A44F-8764-67E7FF374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2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848B-F90A-4D4F-9910-50B402DD8CC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50A-F5B2-A44F-8764-67E7FF374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14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848B-F90A-4D4F-9910-50B402DD8CC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450A-F5B2-A44F-8764-67E7FF374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0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F39E-7DE2-D442-8FCE-29DF4E566CEA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BC76E-F685-E349-8C3A-3B8E9FD38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4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F39E-7DE2-D442-8FCE-29DF4E566CEA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BC76E-F685-E349-8C3A-3B8E9FD38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7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F39E-7DE2-D442-8FCE-29DF4E566CEA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BC76E-F685-E349-8C3A-3B8E9FD38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13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F39E-7DE2-D442-8FCE-29DF4E566CEA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BC76E-F685-E349-8C3A-3B8E9FD38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6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F39E-7DE2-D442-8FCE-29DF4E566CEA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BC76E-F685-E349-8C3A-3B8E9FD38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35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F39E-7DE2-D442-8FCE-29DF4E566CEA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BC76E-F685-E349-8C3A-3B8E9FD38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64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CF39E-7DE2-D442-8FCE-29DF4E566CEA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BC76E-F685-E349-8C3A-3B8E9FD38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78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F39E-7DE2-D442-8FCE-29DF4E566CEA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BC76E-F685-E349-8C3A-3B8E9FD38D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28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3848B-F90A-4D4F-9910-50B402DD8CC6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3450A-F5B2-A44F-8764-67E7FF374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9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-nd/3.0/deed.en_US" TargetMode="Externa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4.0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4.0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dpi.com/ijms/ijms-22-06389/article_deploy/html/images/ijms-22-06389-g001.p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zafaros.com/lead-program-drug-discovery-program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/4.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ebsite&#10;&#10;Description automatically generated">
            <a:extLst>
              <a:ext uri="{FF2B5EF4-FFF2-40B4-BE49-F238E27FC236}">
                <a16:creationId xmlns:a16="http://schemas.microsoft.com/office/drawing/2014/main" id="{FB9729A3-1F1E-1150-B71E-934F0D11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" y="0"/>
            <a:ext cx="91327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90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B614C-269D-2D7B-5DEA-9D08DE591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Infantile Phenotype:</a:t>
            </a:r>
            <a:br>
              <a:rPr lang="en-US" dirty="0"/>
            </a:br>
            <a:r>
              <a:rPr lang="en-US" dirty="0"/>
              <a:t>Initial Symptoms Leading to Diagnostic Odyssey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D3A74-99F2-3D45-E3B0-FECD6EE52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0592"/>
            <a:ext cx="7886700" cy="32635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 symptoms noted by </a:t>
            </a:r>
            <a:r>
              <a:rPr lang="en-US" dirty="0">
                <a:solidFill>
                  <a:srgbClr val="C00000"/>
                </a:solidFill>
              </a:rPr>
              <a:t>6 months of age</a:t>
            </a:r>
          </a:p>
          <a:p>
            <a:r>
              <a:rPr lang="en-US" dirty="0"/>
              <a:t>Most prominent symptoms:</a:t>
            </a:r>
          </a:p>
          <a:p>
            <a:pPr lvl="1"/>
            <a:r>
              <a:rPr lang="en-US" dirty="0"/>
              <a:t>Hypotonia</a:t>
            </a:r>
          </a:p>
          <a:p>
            <a:pPr lvl="1"/>
            <a:r>
              <a:rPr lang="en-US" dirty="0"/>
              <a:t>Weakness</a:t>
            </a:r>
          </a:p>
          <a:p>
            <a:pPr lvl="1"/>
            <a:r>
              <a:rPr lang="en-US" dirty="0"/>
              <a:t>Inability to hold head up independently</a:t>
            </a:r>
          </a:p>
          <a:p>
            <a:pPr lvl="1"/>
            <a:r>
              <a:rPr lang="en-US" dirty="0"/>
              <a:t>Inability to sit independently</a:t>
            </a:r>
          </a:p>
          <a:p>
            <a:r>
              <a:rPr lang="en-US" dirty="0"/>
              <a:t>Other symptoms:</a:t>
            </a:r>
          </a:p>
          <a:p>
            <a:pPr lvl="1"/>
            <a:r>
              <a:rPr lang="en-US" dirty="0"/>
              <a:t>Excessive startle reaction</a:t>
            </a:r>
          </a:p>
          <a:p>
            <a:pPr lvl="1"/>
            <a:r>
              <a:rPr lang="en-US" dirty="0"/>
              <a:t>Global developmental delay</a:t>
            </a:r>
          </a:p>
          <a:p>
            <a:pPr lvl="2"/>
            <a:r>
              <a:rPr lang="en-US" dirty="0"/>
              <a:t>Example: never learns to crawl</a:t>
            </a:r>
          </a:p>
          <a:p>
            <a:pPr lvl="1"/>
            <a:r>
              <a:rPr lang="en-US" dirty="0"/>
              <a:t>Cherry red maculae (“cherry red spot”)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24513-BC08-3D9C-908F-A6F2676EEF5A}"/>
              </a:ext>
            </a:extLst>
          </p:cNvPr>
          <p:cNvSpPr txBox="1"/>
          <p:nvPr/>
        </p:nvSpPr>
        <p:spPr>
          <a:xfrm>
            <a:off x="3099460" y="4568476"/>
            <a:ext cx="6044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Toro C, et al. </a:t>
            </a:r>
            <a:r>
              <a:rPr lang="en-US" sz="1000" i="1" dirty="0">
                <a:solidFill>
                  <a:schemeClr val="bg1"/>
                </a:solidFill>
              </a:rPr>
              <a:t>Neurosci Lett.</a:t>
            </a:r>
            <a:r>
              <a:rPr lang="en-US" sz="1000" dirty="0">
                <a:solidFill>
                  <a:schemeClr val="bg1"/>
                </a:solidFill>
              </a:rPr>
              <a:t> 2021;764:136195.</a:t>
            </a:r>
          </a:p>
        </p:txBody>
      </p:sp>
    </p:spTree>
    <p:extLst>
      <p:ext uri="{BB962C8B-B14F-4D97-AF65-F5344CB8AC3E}">
        <p14:creationId xmlns:p14="http://schemas.microsoft.com/office/powerpoint/2010/main" val="2563273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2CF40-3DA2-BCF1-C923-F9FDEE43D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Ophthalmology Findings</a:t>
            </a:r>
          </a:p>
        </p:txBody>
      </p:sp>
      <p:pic>
        <p:nvPicPr>
          <p:cNvPr id="6" name="Content Placeholder 12" descr="A picture containing orange&#10;&#10;Description automatically generated with low confidence">
            <a:extLst>
              <a:ext uri="{FF2B5EF4-FFF2-40B4-BE49-F238E27FC236}">
                <a16:creationId xmlns:a16="http://schemas.microsoft.com/office/drawing/2014/main" id="{40C5B6AB-BF39-77EE-7E6A-7C4F86142C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7185" y="1370013"/>
            <a:ext cx="3566148" cy="3054211"/>
          </a:xfrm>
        </p:spPr>
      </p:pic>
      <p:pic>
        <p:nvPicPr>
          <p:cNvPr id="7" name="Content Placeholder 16" descr="A picture containing amber, orange, circle, colorfulness&#10;&#10;Description automatically generated">
            <a:extLst>
              <a:ext uri="{FF2B5EF4-FFF2-40B4-BE49-F238E27FC236}">
                <a16:creationId xmlns:a16="http://schemas.microsoft.com/office/drawing/2014/main" id="{0424999F-3BAB-9CE3-BA5B-6F749B0D9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348" y="1369219"/>
            <a:ext cx="3568002" cy="305421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5365B10-0C8C-2A5F-A0F9-5EFB417CE89F}"/>
              </a:ext>
            </a:extLst>
          </p:cNvPr>
          <p:cNvSpPr txBox="1">
            <a:spLocks/>
          </p:cNvSpPr>
          <p:nvPr/>
        </p:nvSpPr>
        <p:spPr>
          <a:xfrm>
            <a:off x="911212" y="1024607"/>
            <a:ext cx="3078093" cy="3451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Healthy Retina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DDD5ACA-D732-DBD2-010B-794D10BAF871}"/>
              </a:ext>
            </a:extLst>
          </p:cNvPr>
          <p:cNvSpPr txBox="1">
            <a:spLocks/>
          </p:cNvSpPr>
          <p:nvPr/>
        </p:nvSpPr>
        <p:spPr>
          <a:xfrm>
            <a:off x="5192302" y="1024607"/>
            <a:ext cx="3078093" cy="3451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Cherry Red Spot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13526-2F69-03FE-135E-DBC0D0EB4032}"/>
              </a:ext>
            </a:extLst>
          </p:cNvPr>
          <p:cNvSpPr txBox="1"/>
          <p:nvPr/>
        </p:nvSpPr>
        <p:spPr>
          <a:xfrm>
            <a:off x="3044901" y="4494679"/>
            <a:ext cx="61347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Image a reproduced without modification from Ward M. Hollenhorst plaque with branch retinal artery occlusion causing a cherry red spot. EyeRounds.org. https://webeye.ophth.uiowa.edu/eyeforum/atlas/pages/Hollenhorst-plaque-BRAO-cherry-red-spot.htm and image b reproduced without modification from Venckus T from Vislisel J. Normal fundus – adult. EyeRounds.org. https://webeye.ophth.uiowa.edu/eyeforum/atlas/pages/normal-fundus.htm under the terms and conditions of the Creative Commons Attribution-NonCommercial-NoDerivs 3.0 Unported License (</a:t>
            </a:r>
            <a:r>
              <a:rPr lang="en-US" sz="7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https://creativecommons.org/licenses/by-ncnd/3.0/deed.en_US</a:t>
            </a:r>
            <a:r>
              <a:rPr lang="en-US" sz="700" dirty="0">
                <a:solidFill>
                  <a:schemeClr val="bg1"/>
                </a:solidFill>
              </a:rPr>
              <a:t>); Bley AE et al. </a:t>
            </a:r>
            <a:r>
              <a:rPr lang="en-US" sz="700" i="1" dirty="0">
                <a:solidFill>
                  <a:schemeClr val="bg1"/>
                </a:solidFill>
              </a:rPr>
              <a:t>Pediatrics</a:t>
            </a:r>
            <a:r>
              <a:rPr lang="en-US" sz="700" dirty="0">
                <a:solidFill>
                  <a:schemeClr val="bg1"/>
                </a:solidFill>
              </a:rPr>
              <a:t>. 2011;128:e1233-e1241; Jarnes-Utz JR, et al. </a:t>
            </a:r>
            <a:r>
              <a:rPr lang="en-US" sz="700" i="1" dirty="0">
                <a:solidFill>
                  <a:schemeClr val="bg1"/>
                </a:solidFill>
              </a:rPr>
              <a:t>Mol Genet Metab</a:t>
            </a:r>
            <a:r>
              <a:rPr lang="en-US" sz="700" dirty="0">
                <a:solidFill>
                  <a:schemeClr val="bg1"/>
                </a:solidFill>
              </a:rPr>
              <a:t>. 2017;121:170-179; Toro C, et al. </a:t>
            </a:r>
            <a:r>
              <a:rPr lang="en-US" sz="700" i="1" dirty="0">
                <a:solidFill>
                  <a:schemeClr val="bg1"/>
                </a:solidFill>
              </a:rPr>
              <a:t>Neurosci Lett</a:t>
            </a:r>
            <a:r>
              <a:rPr lang="en-US" sz="700" dirty="0">
                <a:solidFill>
                  <a:schemeClr val="bg1"/>
                </a:solidFill>
              </a:rPr>
              <a:t>. 2021;764:136195</a:t>
            </a:r>
            <a:r>
              <a:rPr lang="en-US" sz="600" dirty="0">
                <a:solidFill>
                  <a:schemeClr val="bg1"/>
                </a:solidFill>
              </a:rPr>
              <a:t>.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04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2199066"/>
              </p:ext>
            </p:extLst>
          </p:nvPr>
        </p:nvGraphicFramePr>
        <p:xfrm>
          <a:off x="67114" y="80455"/>
          <a:ext cx="9001385" cy="4217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3891"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Pediatric</a:t>
                      </a:r>
                      <a:r>
                        <a:rPr lang="en-US" sz="1200" b="1" baseline="0" dirty="0"/>
                        <a:t> </a:t>
                      </a:r>
                      <a:r>
                        <a:rPr lang="en-US" sz="1200" b="1" dirty="0"/>
                        <a:t>Developmental Milestones 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213">
                <a:tc>
                  <a:txBody>
                    <a:bodyPr/>
                    <a:lstStyle/>
                    <a:p>
                      <a:r>
                        <a:rPr lang="en-US" sz="700" b="1" dirty="0"/>
                        <a:t>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Gross Motor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Fine Motor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Communication/Social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Cognitive/Adaptive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029">
                <a:tc>
                  <a:txBody>
                    <a:bodyPr/>
                    <a:lstStyle/>
                    <a:p>
                      <a:r>
                        <a:rPr lang="en-US" sz="700" b="1" dirty="0"/>
                        <a:t>2 months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Lifts</a:t>
                      </a:r>
                      <a:r>
                        <a:rPr lang="en-US" sz="7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head/chest when prone</a:t>
                      </a:r>
                      <a:endParaRPr lang="en-US" sz="700" b="1" dirty="0">
                        <a:effectLst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Eyes track past the midline</a:t>
                      </a:r>
                      <a:endParaRPr lang="en-US" sz="700" b="1" dirty="0">
                        <a:effectLst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Alerts to sound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(reciprocal) smile </a:t>
                      </a:r>
                      <a:endParaRPr lang="en-US" sz="700" b="1" dirty="0">
                        <a:effectLst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Recognizes parent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029">
                <a:tc>
                  <a:txBody>
                    <a:bodyPr/>
                    <a:lstStyle/>
                    <a:p>
                      <a:r>
                        <a:rPr lang="en-US" sz="700" b="1" dirty="0"/>
                        <a:t>4 months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Rolls</a:t>
                      </a:r>
                      <a:r>
                        <a:rPr lang="en-US" sz="700" b="1" baseline="0" dirty="0"/>
                        <a:t> front to back</a:t>
                      </a:r>
                      <a:endParaRPr lang="en-US" sz="7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Grasps a rattle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700" b="1" dirty="0"/>
                        <a:t>Laughs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700" b="1" dirty="0"/>
                        <a:t>Soothed</a:t>
                      </a:r>
                      <a:r>
                        <a:rPr lang="en-US" sz="700" b="1" baseline="0" dirty="0"/>
                        <a:t> by parent’s voice</a:t>
                      </a:r>
                      <a:endParaRPr lang="en-US" sz="7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Orients</a:t>
                      </a:r>
                      <a:r>
                        <a:rPr lang="en-US" sz="700" b="1" baseline="0" dirty="0"/>
                        <a:t> head to direction of a voice</a:t>
                      </a:r>
                      <a:endParaRPr lang="en-US" sz="7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029">
                <a:tc>
                  <a:txBody>
                    <a:bodyPr/>
                    <a:lstStyle/>
                    <a:p>
                      <a:r>
                        <a:rPr lang="en-US" sz="700" b="1" dirty="0"/>
                        <a:t>6 months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700" b="1" dirty="0">
                          <a:effectLst/>
                        </a:rPr>
                        <a:t>Sits</a:t>
                      </a:r>
                      <a:r>
                        <a:rPr lang="en-US" sz="700" b="1" baseline="0" dirty="0">
                          <a:effectLst/>
                        </a:rPr>
                        <a:t> with little or no support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700" b="1" baseline="0" dirty="0">
                          <a:effectLst/>
                        </a:rPr>
                        <a:t>(”sitting independently”)</a:t>
                      </a:r>
                      <a:endParaRPr lang="en-US" sz="700" b="1" dirty="0">
                        <a:effectLst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Reaches with 1 hand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Transfers objects </a:t>
                      </a:r>
                      <a:endParaRPr lang="en-US" sz="700" b="1" dirty="0">
                        <a:effectLst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700" b="1" dirty="0"/>
                        <a:t>Babbles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700" b="1" dirty="0"/>
                        <a:t>Developing</a:t>
                      </a:r>
                      <a:r>
                        <a:rPr lang="en-US" sz="700" b="1" baseline="0" dirty="0"/>
                        <a:t> stranger anxiety</a:t>
                      </a:r>
                      <a:endParaRPr lang="en-US" sz="7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Feeds self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661">
                <a:tc>
                  <a:txBody>
                    <a:bodyPr/>
                    <a:lstStyle/>
                    <a:p>
                      <a:r>
                        <a:rPr lang="en-US" sz="700" b="1" dirty="0"/>
                        <a:t>9 months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700" b="1" dirty="0">
                          <a:effectLst/>
                        </a:rPr>
                        <a:t>Pulls</a:t>
                      </a:r>
                      <a:r>
                        <a:rPr lang="en-US" sz="700" b="1" baseline="0" dirty="0">
                          <a:effectLst/>
                        </a:rPr>
                        <a:t> to stand</a:t>
                      </a:r>
                      <a:endParaRPr lang="en-US" sz="700" b="1" dirty="0">
                        <a:effectLst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Developing immature pincer grasp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Bangs 2 objects together</a:t>
                      </a:r>
                      <a:endParaRPr lang="en-US" sz="700" b="1" dirty="0">
                        <a:effectLst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Says “mama/dada” indiscriminately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Waves bye-bye </a:t>
                      </a:r>
                      <a:endParaRPr lang="en-US" sz="700" b="1" dirty="0">
                        <a:effectLst/>
                      </a:endParaRPr>
                    </a:p>
                    <a:p>
                      <a:endParaRPr lang="en-US" sz="7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Plays gesture games </a:t>
                      </a:r>
                    </a:p>
                    <a:p>
                      <a:r>
                        <a:rPr lang="en-US" sz="700" b="1" dirty="0"/>
                        <a:t>(</a:t>
                      </a:r>
                      <a:r>
                        <a:rPr lang="en-US" sz="700" b="1" dirty="0" err="1"/>
                        <a:t>eg</a:t>
                      </a:r>
                      <a:r>
                        <a:rPr lang="en-US" sz="700" b="1" dirty="0"/>
                        <a:t>, pat-a-cake)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661">
                <a:tc>
                  <a:txBody>
                    <a:bodyPr/>
                    <a:lstStyle/>
                    <a:p>
                      <a:r>
                        <a:rPr lang="en-US" sz="700" b="1" dirty="0"/>
                        <a:t>12 months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Stands/walks alone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Fine pincer grasp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 word other than “mama”/”dada”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Follows 1-step commands with a gesture </a:t>
                      </a:r>
                      <a:endParaRPr lang="en-US" sz="700" b="1" dirty="0">
                        <a:effectLst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Points to desired objects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029">
                <a:tc>
                  <a:txBody>
                    <a:bodyPr/>
                    <a:lstStyle/>
                    <a:p>
                      <a:r>
                        <a:rPr lang="en-US" sz="700" b="1" dirty="0"/>
                        <a:t>15 months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Stoops and recovers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Scribbles in imitation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Uses 3-5 words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700" b="1" dirty="0"/>
                        <a:t>Uses spoon and</a:t>
                      </a:r>
                      <a:r>
                        <a:rPr lang="en-US" sz="700" b="1" baseline="0" dirty="0"/>
                        <a:t> cup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700" b="1" baseline="0" dirty="0"/>
                        <a:t>Turns pages in a book</a:t>
                      </a:r>
                      <a:endParaRPr lang="en-US" sz="7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2213">
                <a:tc>
                  <a:txBody>
                    <a:bodyPr/>
                    <a:lstStyle/>
                    <a:p>
                      <a:r>
                        <a:rPr lang="en-US" sz="700" b="1" dirty="0"/>
                        <a:t>18 months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Runs well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Builds a tower of 3 cubes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Points to 1-3 body parts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“Helps” in the house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845">
                <a:tc>
                  <a:txBody>
                    <a:bodyPr/>
                    <a:lstStyle/>
                    <a:p>
                      <a:r>
                        <a:rPr lang="en-US" sz="700" b="1" dirty="0"/>
                        <a:t>24 months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700" b="1" dirty="0"/>
                        <a:t>Throws a ball overhand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700" b="1" dirty="0"/>
                        <a:t>Kicks a ball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Copies drawing a line with a crayon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Speaks in 2-word combination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50-word vocabulary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Parallel play</a:t>
                      </a:r>
                      <a:endParaRPr lang="en-US" sz="700" b="1" dirty="0">
                        <a:effectLst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Removes an article</a:t>
                      </a:r>
                      <a:r>
                        <a:rPr lang="en-US" sz="700" b="1" baseline="0" dirty="0"/>
                        <a:t> of clothing</a:t>
                      </a:r>
                      <a:endParaRPr lang="en-US" sz="7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845">
                <a:tc>
                  <a:txBody>
                    <a:bodyPr/>
                    <a:lstStyle/>
                    <a:p>
                      <a:r>
                        <a:rPr lang="en-US" sz="700" b="1" dirty="0"/>
                        <a:t>36 months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 Pedals</a:t>
                      </a:r>
                      <a:r>
                        <a:rPr lang="en-US" sz="700" b="1" baseline="0" dirty="0"/>
                        <a:t> a tricycle</a:t>
                      </a:r>
                      <a:endParaRPr lang="en-US" sz="7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 Copies a circle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700" b="1" dirty="0"/>
                        <a:t>Speaks in 3-word sentences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700" b="1" dirty="0"/>
                        <a:t>75% of language</a:t>
                      </a:r>
                      <a:r>
                        <a:rPr lang="en-US" sz="700" b="1" baseline="0" dirty="0"/>
                        <a:t> is intelligible to a stranger</a:t>
                      </a:r>
                      <a:endParaRPr lang="en-US" sz="7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Brushes teeth with help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845">
                <a:tc>
                  <a:txBody>
                    <a:bodyPr/>
                    <a:lstStyle/>
                    <a:p>
                      <a:r>
                        <a:rPr lang="en-US" sz="700" b="1" dirty="0"/>
                        <a:t>48 months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Hops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dirty="0"/>
                        <a:t>Copies a square</a:t>
                      </a:r>
                      <a:r>
                        <a:rPr lang="en-US" sz="700" b="1" baseline="0" dirty="0"/>
                        <a:t> or cross</a:t>
                      </a:r>
                      <a:endParaRPr lang="en-US" sz="7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700" b="1" dirty="0"/>
                        <a:t>100% of language</a:t>
                      </a:r>
                      <a:r>
                        <a:rPr lang="en-US" sz="700" b="1" baseline="0" dirty="0"/>
                        <a:t> is intelligible to a stranger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700" b="1" baseline="0" dirty="0"/>
                        <a:t>Plays cooperatively with a group</a:t>
                      </a:r>
                      <a:endParaRPr lang="en-US" sz="7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Knows 4 colors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6029">
                <a:tc>
                  <a:txBody>
                    <a:bodyPr/>
                    <a:lstStyle/>
                    <a:p>
                      <a:r>
                        <a:rPr lang="en-US" sz="700" b="1" dirty="0"/>
                        <a:t>60 months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Skips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Copies a triangle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700" b="1" dirty="0"/>
                        <a:t>Defines simple words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700" b="1" dirty="0"/>
                        <a:t>Uses 5-word sentences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b="1" dirty="0"/>
                        <a:t>Dresses self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B573CD5-1E13-9738-67D0-DBF950221A73}"/>
              </a:ext>
            </a:extLst>
          </p:cNvPr>
          <p:cNvSpPr txBox="1"/>
          <p:nvPr/>
        </p:nvSpPr>
        <p:spPr>
          <a:xfrm>
            <a:off x="3079861" y="4535458"/>
            <a:ext cx="6064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https://med.stanford.edu/content/dam/sm/pediatricsclerkship/documents/5-Developmental-Milestones-MedU.pdf.</a:t>
            </a:r>
          </a:p>
        </p:txBody>
      </p:sp>
    </p:spTree>
    <p:extLst>
      <p:ext uri="{BB962C8B-B14F-4D97-AF65-F5344CB8AC3E}">
        <p14:creationId xmlns:p14="http://schemas.microsoft.com/office/powerpoint/2010/main" val="425239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What Does “Sitting Independently” Mean?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1028700"/>
            <a:ext cx="4629150" cy="3086100"/>
          </a:xfrm>
        </p:spPr>
      </p:pic>
      <p:sp>
        <p:nvSpPr>
          <p:cNvPr id="6" name="TextBox 5"/>
          <p:cNvSpPr txBox="1"/>
          <p:nvPr/>
        </p:nvSpPr>
        <p:spPr>
          <a:xfrm>
            <a:off x="2243862" y="4114800"/>
            <a:ext cx="4656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Infantile GM2-gangliosidosis, 10 months of 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400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2C23F-4DA8-5DBD-869C-B120B530F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Juvenile Phenotype:</a:t>
            </a:r>
            <a:br>
              <a:rPr lang="en-US" dirty="0"/>
            </a:br>
            <a:r>
              <a:rPr lang="en-US" dirty="0"/>
              <a:t>Initial Symptoms Leading to Diagnostic Odyssey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02BE3-A18C-CBD4-3BC4-DE847A290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Most prominent symptoms:</a:t>
            </a:r>
          </a:p>
          <a:p>
            <a:pPr lvl="1"/>
            <a:r>
              <a:rPr lang="en-US" dirty="0"/>
              <a:t>Changes in ability to ambulate</a:t>
            </a:r>
          </a:p>
          <a:p>
            <a:pPr lvl="2"/>
            <a:r>
              <a:rPr lang="en-US" dirty="0"/>
              <a:t>Abnormal gait</a:t>
            </a:r>
          </a:p>
          <a:p>
            <a:pPr lvl="2"/>
            <a:r>
              <a:rPr lang="en-US" dirty="0"/>
              <a:t>Frequent falls</a:t>
            </a:r>
          </a:p>
          <a:p>
            <a:pPr lvl="2"/>
            <a:r>
              <a:rPr lang="en-US" dirty="0"/>
              <a:t>Increased “clumsiness”</a:t>
            </a:r>
          </a:p>
          <a:p>
            <a:pPr lvl="2"/>
            <a:r>
              <a:rPr lang="en-US" dirty="0"/>
              <a:t>Difficulty ambulating</a:t>
            </a:r>
          </a:p>
          <a:p>
            <a:pPr lvl="2"/>
            <a:r>
              <a:rPr lang="en-US" dirty="0"/>
              <a:t>Loss of interest in ambulating</a:t>
            </a:r>
          </a:p>
          <a:p>
            <a:pPr lvl="1"/>
            <a:r>
              <a:rPr lang="en-US" dirty="0"/>
              <a:t>Changes in speech</a:t>
            </a:r>
          </a:p>
          <a:p>
            <a:pPr lvl="2"/>
            <a:r>
              <a:rPr lang="en-US" dirty="0"/>
              <a:t>Dysphasia</a:t>
            </a:r>
          </a:p>
          <a:p>
            <a:pPr lvl="2"/>
            <a:r>
              <a:rPr lang="en-US" dirty="0"/>
              <a:t>Dysarthria</a:t>
            </a:r>
          </a:p>
          <a:p>
            <a:pPr lvl="2"/>
            <a:r>
              <a:rPr lang="en-US" dirty="0"/>
              <a:t>Slurred words</a:t>
            </a:r>
          </a:p>
          <a:p>
            <a:pPr lvl="2"/>
            <a:r>
              <a:rPr lang="en-US" dirty="0"/>
              <a:t>Reduced vocabulary</a:t>
            </a:r>
          </a:p>
          <a:p>
            <a:pPr lvl="2"/>
            <a:r>
              <a:rPr lang="en-US" dirty="0"/>
              <a:t>Difficulty finding words</a:t>
            </a:r>
          </a:p>
          <a:p>
            <a:pPr lvl="2"/>
            <a:r>
              <a:rPr lang="en-US" dirty="0"/>
              <a:t>Speaking less often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094C7A-8595-534D-8E72-C7143CFDADE1}"/>
              </a:ext>
            </a:extLst>
          </p:cNvPr>
          <p:cNvSpPr txBox="1"/>
          <p:nvPr/>
        </p:nvSpPr>
        <p:spPr>
          <a:xfrm>
            <a:off x="3094892" y="4515728"/>
            <a:ext cx="60491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King KE, et al. </a:t>
            </a:r>
            <a:r>
              <a:rPr lang="en-US" sz="1000" i="1" dirty="0">
                <a:solidFill>
                  <a:schemeClr val="bg1"/>
                </a:solidFill>
              </a:rPr>
              <a:t>Mol Genet Metab Rep</a:t>
            </a:r>
            <a:r>
              <a:rPr lang="en-US" sz="1000" dirty="0">
                <a:solidFill>
                  <a:schemeClr val="bg1"/>
                </a:solidFill>
              </a:rPr>
              <a:t>. 2020;25:100676.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90014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AC43-3212-388C-A8FA-50C147DF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Adult-Onset (or late-onset) GM2-Gangliosidosis</a:t>
            </a:r>
            <a:br>
              <a:rPr lang="en-US" dirty="0"/>
            </a:br>
            <a:r>
              <a:rPr lang="en-US" dirty="0"/>
              <a:t>Initial Symptoms Leading to Diagnostic Odyssey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994DC-68AC-7965-7E8C-4FE999A6F4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Most common initial symptoms</a:t>
            </a:r>
          </a:p>
          <a:p>
            <a:pPr lvl="1"/>
            <a:r>
              <a:rPr lang="en-US" dirty="0"/>
              <a:t>Muscle weakness</a:t>
            </a:r>
          </a:p>
          <a:p>
            <a:pPr lvl="2"/>
            <a:r>
              <a:rPr lang="en-US" dirty="0"/>
              <a:t>Limb-girdle weakness</a:t>
            </a:r>
          </a:p>
          <a:p>
            <a:pPr lvl="3"/>
            <a:r>
              <a:rPr lang="en-US" dirty="0"/>
              <a:t>Difficulty getting up from sitting position</a:t>
            </a:r>
          </a:p>
          <a:p>
            <a:pPr lvl="3"/>
            <a:r>
              <a:rPr lang="en-US" dirty="0"/>
              <a:t>Difficulty climbing stairs</a:t>
            </a:r>
          </a:p>
          <a:p>
            <a:r>
              <a:rPr lang="en-US" dirty="0"/>
              <a:t>Change in gait</a:t>
            </a:r>
          </a:p>
          <a:p>
            <a:pPr lvl="1"/>
            <a:r>
              <a:rPr lang="en-US" dirty="0"/>
              <a:t>“Clumsy” gait</a:t>
            </a:r>
          </a:p>
          <a:p>
            <a:pPr lvl="1"/>
            <a:r>
              <a:rPr lang="en-US" dirty="0"/>
              <a:t>Increased falls</a:t>
            </a:r>
          </a:p>
          <a:p>
            <a:pPr lvl="1"/>
            <a:r>
              <a:rPr lang="en-US" dirty="0"/>
              <a:t>Difficulties with balance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1BA64-462D-7597-2890-4D0229F164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Other symptoms</a:t>
            </a:r>
          </a:p>
          <a:p>
            <a:pPr lvl="1"/>
            <a:r>
              <a:rPr lang="en-US" dirty="0"/>
              <a:t>Changes in speech</a:t>
            </a:r>
          </a:p>
          <a:p>
            <a:pPr lvl="2"/>
            <a:r>
              <a:rPr lang="en-US" dirty="0"/>
              <a:t>Dysarthria</a:t>
            </a:r>
          </a:p>
          <a:p>
            <a:pPr lvl="2"/>
            <a:r>
              <a:rPr lang="en-US" dirty="0"/>
              <a:t>Slurred speech</a:t>
            </a:r>
          </a:p>
          <a:p>
            <a:pPr lvl="1"/>
            <a:r>
              <a:rPr lang="en-US" dirty="0"/>
              <a:t>Tremors</a:t>
            </a:r>
          </a:p>
          <a:p>
            <a:r>
              <a:rPr lang="en-US" dirty="0"/>
              <a:t>Psychosis</a:t>
            </a:r>
          </a:p>
          <a:p>
            <a:pPr lvl="1"/>
            <a:r>
              <a:rPr lang="en-US" dirty="0"/>
              <a:t>More common in late-onset Tay-Sachs disease vs late-onset Sandhoff disease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15F67D-D6FC-5361-179C-623B2A93E1FB}"/>
              </a:ext>
            </a:extLst>
          </p:cNvPr>
          <p:cNvSpPr txBox="1"/>
          <p:nvPr/>
        </p:nvSpPr>
        <p:spPr>
          <a:xfrm>
            <a:off x="3040911" y="4505649"/>
            <a:ext cx="6103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Lyn N, et al. </a:t>
            </a:r>
            <a:r>
              <a:rPr lang="en-US" sz="1000" i="1" dirty="0">
                <a:solidFill>
                  <a:schemeClr val="bg1"/>
                </a:solidFill>
              </a:rPr>
              <a:t>Orphanet J Rare Dis</a:t>
            </a:r>
            <a:r>
              <a:rPr lang="en-US" sz="1000" dirty="0">
                <a:solidFill>
                  <a:schemeClr val="bg1"/>
                </a:solidFill>
              </a:rPr>
              <a:t>. 2020;15:92; Toro C, et al. </a:t>
            </a:r>
            <a:r>
              <a:rPr lang="en-US" sz="1000" i="1" dirty="0">
                <a:solidFill>
                  <a:schemeClr val="bg1"/>
                </a:solidFill>
              </a:rPr>
              <a:t>Neurosci Lett</a:t>
            </a:r>
            <a:r>
              <a:rPr lang="en-US" sz="1000" dirty="0">
                <a:solidFill>
                  <a:schemeClr val="bg1"/>
                </a:solidFill>
              </a:rPr>
              <a:t>. 2021;764:136195.</a:t>
            </a:r>
          </a:p>
        </p:txBody>
      </p:sp>
    </p:spTree>
    <p:extLst>
      <p:ext uri="{BB962C8B-B14F-4D97-AF65-F5344CB8AC3E}">
        <p14:creationId xmlns:p14="http://schemas.microsoft.com/office/powerpoint/2010/main" val="2973858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96146"/>
            <a:ext cx="7886700" cy="3263504"/>
          </a:xfrm>
        </p:spPr>
        <p:txBody>
          <a:bodyPr>
            <a:no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 lvl="1" defTabSz="914400">
              <a:lnSpc>
                <a:spcPct val="100000"/>
              </a:lnSpc>
              <a:spcBef>
                <a:spcPts val="0"/>
              </a:spcBef>
            </a:pPr>
            <a:endParaRPr lang="en-US" sz="1200" b="1" dirty="0"/>
          </a:p>
          <a:p>
            <a:pPr lvl="1" defTabSz="914400">
              <a:lnSpc>
                <a:spcPct val="100000"/>
              </a:lnSpc>
              <a:spcBef>
                <a:spcPts val="0"/>
              </a:spcBef>
            </a:pPr>
            <a:endParaRPr lang="en-US" sz="12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257800" y="987425"/>
            <a:ext cx="3886200" cy="3263900"/>
          </a:xfrm>
        </p:spPr>
        <p:txBody>
          <a:bodyPr>
            <a:norm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 </a:t>
            </a: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215861"/>
          <a:ext cx="9144000" cy="3940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9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9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5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022">
                <a:tc gridSpan="3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800" b="1" dirty="0"/>
                        <a:t>Disease Progression in Adult-Onset GM2-Gangliosidosis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192">
                <a:tc gridSpan="2"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Loss of anterior horn cell motor neurons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Cerebellar atrophy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245">
                <a:tc gridSpan="2"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 Progression of weakness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 Progressive dysarthria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022">
                <a:tc>
                  <a:txBody>
                    <a:bodyPr/>
                    <a:lstStyle/>
                    <a:p>
                      <a:pPr marL="3429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 Lower extremity weakness</a:t>
                      </a:r>
                    </a:p>
                    <a:p>
                      <a:pPr lvl="1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Upper extremity weakness</a:t>
                      </a: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400" b="1" dirty="0"/>
                        <a:t> Cerebellar dysarthria</a:t>
                      </a:r>
                    </a:p>
                    <a:p>
                      <a:pPr marL="0" indent="0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charset="0"/>
                        <a:buNone/>
                      </a:pP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28650" lvl="1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r>
                        <a:rPr lang="en-US" sz="1400" b="1" dirty="0"/>
                        <a:t>Increased difficulties in:</a:t>
                      </a:r>
                    </a:p>
                    <a:p>
                      <a:pPr marL="971550" lvl="2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r>
                        <a:rPr lang="en-US" sz="1400" b="1" dirty="0"/>
                        <a:t>Balance and gait</a:t>
                      </a:r>
                    </a:p>
                    <a:p>
                      <a:pPr marL="971550" lvl="2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r>
                        <a:rPr lang="en-US" sz="1400" b="1" dirty="0"/>
                        <a:t>Rising from sitting position</a:t>
                      </a:r>
                    </a:p>
                    <a:p>
                      <a:pPr marL="971550" lvl="2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r>
                        <a:rPr lang="en-US" sz="1400" b="1" dirty="0"/>
                        <a:t>Jumping</a:t>
                      </a:r>
                    </a:p>
                    <a:p>
                      <a:pPr marL="971550" lvl="2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r>
                        <a:rPr lang="en-US" sz="1400" b="1" dirty="0"/>
                        <a:t>Climbing stairs</a:t>
                      </a:r>
                    </a:p>
                    <a:p>
                      <a:pPr marL="628650" lvl="1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r>
                        <a:rPr lang="en-US" sz="1400" b="1" dirty="0"/>
                        <a:t>Increased falls</a:t>
                      </a:r>
                    </a:p>
                    <a:p>
                      <a:pPr marL="971550" lvl="2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r>
                        <a:rPr lang="en-US" sz="1400" b="1" dirty="0"/>
                        <a:t>Inability to lock knees while in extension</a:t>
                      </a:r>
                    </a:p>
                    <a:p>
                      <a:pPr marL="628650" lvl="1" indent="-28575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charset="0"/>
                        <a:buChar char="•"/>
                      </a:pPr>
                      <a:r>
                        <a:rPr lang="en-US" sz="1400" b="1" dirty="0"/>
                        <a:t>Eventual inability to ambulate independently requiring use of cane, walker, wheelchair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Most prominent in triceps</a:t>
                      </a:r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charset="0"/>
                        <a:buNone/>
                      </a:pPr>
                      <a:r>
                        <a:rPr lang="en-US" sz="1400" b="1" dirty="0"/>
                        <a:t>Characterized by:</a:t>
                      </a:r>
                    </a:p>
                    <a:p>
                      <a:pPr marL="285750" indent="-285750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/>
                        <a:t>Stuttering </a:t>
                      </a:r>
                    </a:p>
                    <a:p>
                      <a:pPr marL="285750" indent="-285750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/>
                        <a:t>Explosive quality of speech</a:t>
                      </a:r>
                    </a:p>
                    <a:p>
                      <a:pPr marL="285750" indent="-285750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/>
                        <a:t>Spasmodic dysphonia (“breathy” or</a:t>
                      </a:r>
                      <a:r>
                        <a:rPr lang="en-US" sz="1400" b="1" baseline="0" dirty="0"/>
                        <a:t> “strangled”  voice quality)</a:t>
                      </a:r>
                    </a:p>
                    <a:p>
                      <a:pPr marL="0" indent="0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charset="0"/>
                        <a:buNone/>
                      </a:pPr>
                      <a:endParaRPr lang="en-US" sz="1400" b="1" dirty="0"/>
                    </a:p>
                    <a:p>
                      <a:pPr marL="0" indent="0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Arial" charset="0"/>
                        <a:buNone/>
                      </a:pPr>
                      <a:r>
                        <a:rPr lang="en-US" sz="1400" b="1" dirty="0"/>
                        <a:t>“Superimposed fast-paced speech”</a:t>
                      </a:r>
                    </a:p>
                    <a:p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A879D6-F12D-40C5-0F73-EE6DBA9B53AA}"/>
              </a:ext>
            </a:extLst>
          </p:cNvPr>
          <p:cNvSpPr txBox="1"/>
          <p:nvPr/>
        </p:nvSpPr>
        <p:spPr>
          <a:xfrm>
            <a:off x="3031769" y="4509935"/>
            <a:ext cx="6112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Lyn N, et al. </a:t>
            </a:r>
            <a:r>
              <a:rPr lang="en-US" sz="1000" i="1" dirty="0">
                <a:solidFill>
                  <a:schemeClr val="bg1"/>
                </a:solidFill>
              </a:rPr>
              <a:t>Orphanet J Rare Dis</a:t>
            </a:r>
            <a:r>
              <a:rPr lang="en-US" sz="1000" dirty="0">
                <a:solidFill>
                  <a:schemeClr val="bg1"/>
                </a:solidFill>
              </a:rPr>
              <a:t>. 2020;15:92; Toro C, et al. </a:t>
            </a:r>
            <a:r>
              <a:rPr lang="en-US" sz="1000" i="1" dirty="0">
                <a:solidFill>
                  <a:schemeClr val="bg1"/>
                </a:solidFill>
              </a:rPr>
              <a:t>Neurosci Lett</a:t>
            </a:r>
            <a:r>
              <a:rPr lang="en-US" sz="1000" dirty="0">
                <a:solidFill>
                  <a:schemeClr val="bg1"/>
                </a:solidFill>
              </a:rPr>
              <a:t>. 2021;764:136195.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91268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57973"/>
          </a:xfrm>
        </p:spPr>
        <p:txBody>
          <a:bodyPr>
            <a:noAutofit/>
          </a:bodyPr>
          <a:lstStyle/>
          <a:p>
            <a:r>
              <a:rPr lang="en-US" sz="66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96146"/>
            <a:ext cx="7886700" cy="2488150"/>
          </a:xfrm>
        </p:spPr>
        <p:txBody>
          <a:bodyPr>
            <a:no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</a:pPr>
            <a:endParaRPr lang="en-US" sz="4800" b="1" dirty="0"/>
          </a:p>
          <a:p>
            <a:pPr lvl="1" defTabSz="914400">
              <a:lnSpc>
                <a:spcPct val="100000"/>
              </a:lnSpc>
              <a:spcBef>
                <a:spcPts val="0"/>
              </a:spcBef>
            </a:pPr>
            <a:endParaRPr lang="en-US" sz="3200" b="1" dirty="0"/>
          </a:p>
          <a:p>
            <a:pPr lvl="1" defTabSz="914400">
              <a:lnSpc>
                <a:spcPct val="100000"/>
              </a:lnSpc>
              <a:spcBef>
                <a:spcPts val="0"/>
              </a:spcBef>
            </a:pPr>
            <a:endParaRPr lang="en-US" sz="32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257800" y="987425"/>
            <a:ext cx="3886200" cy="2488452"/>
          </a:xfrm>
        </p:spPr>
        <p:txBody>
          <a:bodyPr>
            <a:norm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 </a:t>
            </a:r>
          </a:p>
          <a:p>
            <a:endParaRPr lang="en-US" sz="4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3540" y="258445"/>
          <a:ext cx="8856919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9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1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054">
                <a:tc gridSpan="4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800" b="1" dirty="0"/>
                        <a:t>Disease Progression in Adult-Onset GM2-Gangliosidosis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en-US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008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800" b="1" dirty="0"/>
                        <a:t>Psychological</a:t>
                      </a:r>
                      <a:r>
                        <a:rPr lang="en-US" sz="1800" b="1" baseline="0" dirty="0"/>
                        <a:t> Symptoms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Neurosensory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/>
                        <a:t>Symptoms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Gastrointestinal</a:t>
                      </a:r>
                    </a:p>
                    <a:p>
                      <a:r>
                        <a:rPr lang="en-US" sz="1800" b="1" dirty="0"/>
                        <a:t>Symptoms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Bone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708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Depression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Anxiety</a:t>
                      </a:r>
                    </a:p>
                    <a:p>
                      <a:r>
                        <a:rPr lang="en-US" sz="1400" b="1" dirty="0"/>
                        <a:t>Bipolar depression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Dysautonomia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Small fiber</a:t>
                      </a:r>
                      <a:r>
                        <a:rPr lang="en-US" sz="1400" b="1" baseline="0" dirty="0"/>
                        <a:t> sensory neuropathy</a:t>
                      </a:r>
                      <a:endParaRPr lang="en-US" sz="1400" b="1" dirty="0"/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Acroparesthesias</a:t>
                      </a:r>
                    </a:p>
                    <a:p>
                      <a:r>
                        <a:rPr lang="en-US" sz="1400" b="1" dirty="0"/>
                        <a:t>Exaggerated</a:t>
                      </a:r>
                      <a:r>
                        <a:rPr lang="en-US" sz="1400" b="1" baseline="0" dirty="0"/>
                        <a:t> reflexes</a:t>
                      </a:r>
                    </a:p>
                    <a:p>
                      <a:r>
                        <a:rPr lang="en-US" sz="1400" b="1" baseline="0" dirty="0"/>
                        <a:t> </a:t>
                      </a:r>
                      <a:endParaRPr lang="en-US" sz="1400" b="1" dirty="0"/>
                    </a:p>
                    <a:p>
                      <a:r>
                        <a:rPr lang="en-US" sz="1400" b="1" baseline="0" dirty="0"/>
                        <a:t>Dystonia: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 dirty="0"/>
                        <a:t>Tremors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 dirty="0"/>
                        <a:t>Spasmotic dysphonia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 dirty="0"/>
                        <a:t>Abnormal repetitive movements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baseline="0" dirty="0"/>
                        <a:t>Dystonic hand and foot posturing</a:t>
                      </a:r>
                    </a:p>
                    <a:p>
                      <a:endParaRPr lang="en-US" sz="1400" b="1" baseline="0" dirty="0"/>
                    </a:p>
                    <a:p>
                      <a:r>
                        <a:rPr lang="en-US" sz="1400" b="1" dirty="0"/>
                        <a:t>Hearing</a:t>
                      </a:r>
                      <a:r>
                        <a:rPr lang="en-US" sz="1400" b="1" baseline="0" dirty="0"/>
                        <a:t> loss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Dry mouth</a:t>
                      </a:r>
                    </a:p>
                    <a:p>
                      <a:r>
                        <a:rPr lang="en-US" sz="1400" b="1" dirty="0"/>
                        <a:t>Urinary</a:t>
                      </a:r>
                      <a:r>
                        <a:rPr lang="en-US" sz="1400" b="1" baseline="0" dirty="0"/>
                        <a:t> retention</a:t>
                      </a:r>
                    </a:p>
                    <a:p>
                      <a:r>
                        <a:rPr lang="en-US" sz="1400" b="1" baseline="0" dirty="0"/>
                        <a:t>Incontinence</a:t>
                      </a:r>
                    </a:p>
                    <a:p>
                      <a:r>
                        <a:rPr lang="en-US" sz="1400" b="1" baseline="0" dirty="0"/>
                        <a:t>Constipation</a:t>
                      </a:r>
                    </a:p>
                    <a:p>
                      <a:r>
                        <a:rPr lang="en-US" sz="1400" b="1" baseline="0" dirty="0"/>
                        <a:t>Reflux</a:t>
                      </a:r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Osteopenia</a:t>
                      </a:r>
                    </a:p>
                    <a:p>
                      <a:endParaRPr lang="en-US" sz="1400" b="1" dirty="0"/>
                    </a:p>
                    <a:p>
                      <a:r>
                        <a:rPr lang="en-US" sz="1400" b="1" dirty="0"/>
                        <a:t>Osteoporosis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31768" y="4509934"/>
            <a:ext cx="6112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Lyn N, et al. </a:t>
            </a:r>
            <a:r>
              <a:rPr lang="en-US" sz="1000" i="1" dirty="0">
                <a:solidFill>
                  <a:schemeClr val="bg1"/>
                </a:solidFill>
              </a:rPr>
              <a:t>Orphanet J Rare Dis</a:t>
            </a:r>
            <a:r>
              <a:rPr lang="en-US" sz="1000" dirty="0">
                <a:solidFill>
                  <a:schemeClr val="bg1"/>
                </a:solidFill>
              </a:rPr>
              <a:t>. 2020;15:92; Toro C, et al. </a:t>
            </a:r>
            <a:r>
              <a:rPr lang="en-US" sz="1000" i="1" dirty="0">
                <a:solidFill>
                  <a:schemeClr val="bg1"/>
                </a:solidFill>
              </a:rPr>
              <a:t>Neurosci Lett</a:t>
            </a:r>
            <a:r>
              <a:rPr lang="en-US" sz="1000" dirty="0">
                <a:solidFill>
                  <a:schemeClr val="bg1"/>
                </a:solidFill>
              </a:rPr>
              <a:t>. 2021;764:136195.</a:t>
            </a:r>
          </a:p>
        </p:txBody>
      </p:sp>
    </p:spTree>
    <p:extLst>
      <p:ext uri="{BB962C8B-B14F-4D97-AF65-F5344CB8AC3E}">
        <p14:creationId xmlns:p14="http://schemas.microsoft.com/office/powerpoint/2010/main" val="3297990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7827" y="306851"/>
            <a:ext cx="5528345" cy="4109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6701" y="4460023"/>
            <a:ext cx="6157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 reproduced without modification from Toro C et al. </a:t>
            </a:r>
            <a:r>
              <a:rPr lang="en-US" sz="1000" i="1" dirty="0">
                <a:solidFill>
                  <a:schemeClr val="bg1"/>
                </a:solidFill>
              </a:rPr>
              <a:t>Neurosci Lett</a:t>
            </a:r>
            <a:r>
              <a:rPr lang="en-US" sz="1000" dirty="0">
                <a:solidFill>
                  <a:schemeClr val="bg1"/>
                </a:solidFill>
              </a:rPr>
              <a:t>. 2021;764:136195 </a:t>
            </a:r>
            <a:r>
              <a:rPr lang="en-US" sz="1000" b="0" i="0" dirty="0">
                <a:solidFill>
                  <a:schemeClr val="bg1"/>
                </a:solidFill>
                <a:effectLst/>
              </a:rPr>
              <a:t>under </a:t>
            </a:r>
            <a:r>
              <a:rPr lang="en-US" sz="1000" dirty="0">
                <a:solidFill>
                  <a:schemeClr val="bg1"/>
                </a:solidFill>
              </a:rPr>
              <a:t>the terms and conditions of the Creative Commons Attribution (CC BY-NC-ND 4.0) license. (https://creativecommons.org/licenses/by-nc-nd/4.0/); © 2021 by the authors.</a:t>
            </a:r>
          </a:p>
        </p:txBody>
      </p:sp>
    </p:spTree>
    <p:extLst>
      <p:ext uri="{BB962C8B-B14F-4D97-AF65-F5344CB8AC3E}">
        <p14:creationId xmlns:p14="http://schemas.microsoft.com/office/powerpoint/2010/main" val="2057701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11D4-C380-AD47-0BCA-617AB2AE8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Case Study: Infantile Tay-Sachs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80CAE-3C3F-8436-139A-6A8C00D75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064" y="994172"/>
            <a:ext cx="4073786" cy="3364707"/>
          </a:xfrm>
        </p:spPr>
        <p:txBody>
          <a:bodyPr>
            <a:normAutofit fontScale="62500" lnSpcReduction="20000"/>
          </a:bodyPr>
          <a:lstStyle/>
          <a:p>
            <a:pPr>
              <a:buFont typeface="Arial"/>
              <a:buChar char="•"/>
            </a:pPr>
            <a:r>
              <a:rPr lang="en-US" dirty="0"/>
              <a:t>6 months of age:</a:t>
            </a:r>
          </a:p>
          <a:p>
            <a:pPr lvl="1">
              <a:buFont typeface="Arial"/>
              <a:buChar char="•"/>
            </a:pPr>
            <a:r>
              <a:rPr lang="en-US" dirty="0"/>
              <a:t>Delayed development</a:t>
            </a:r>
          </a:p>
          <a:p>
            <a:pPr lvl="1">
              <a:buFont typeface="Arial"/>
              <a:buChar char="•"/>
            </a:pPr>
            <a:r>
              <a:rPr lang="en-US" dirty="0"/>
              <a:t>Profound hypotonia</a:t>
            </a:r>
          </a:p>
          <a:p>
            <a:pPr>
              <a:buFont typeface="Arial"/>
              <a:buChar char="•"/>
            </a:pPr>
            <a:r>
              <a:rPr lang="en-US" dirty="0"/>
              <a:t>By 1 year of age</a:t>
            </a:r>
          </a:p>
          <a:p>
            <a:pPr lvl="1">
              <a:buFont typeface="Arial"/>
              <a:buChar char="•"/>
            </a:pPr>
            <a:r>
              <a:rPr lang="en-US" dirty="0"/>
              <a:t>Progressive loss of fine and gross motor skills</a:t>
            </a:r>
          </a:p>
          <a:p>
            <a:pPr>
              <a:buFont typeface="Arial"/>
              <a:buChar char="•"/>
            </a:pPr>
            <a:r>
              <a:rPr lang="en-US" dirty="0"/>
              <a:t>By 18 months of age</a:t>
            </a:r>
          </a:p>
          <a:p>
            <a:pPr lvl="1">
              <a:buFont typeface="Arial"/>
              <a:buChar char="•"/>
            </a:pPr>
            <a:r>
              <a:rPr lang="en-US" dirty="0"/>
              <a:t>Seizures</a:t>
            </a:r>
          </a:p>
          <a:p>
            <a:pPr lvl="1">
              <a:buFont typeface="Arial"/>
              <a:buChar char="•"/>
            </a:pPr>
            <a:r>
              <a:rPr lang="en-US" dirty="0"/>
              <a:t>Excessive respiratory and salivary secretions leading to recurrent aspiration pneumonias</a:t>
            </a:r>
          </a:p>
          <a:p>
            <a:pPr lvl="1">
              <a:buFont typeface="Arial"/>
              <a:buChar char="•"/>
            </a:pPr>
            <a:r>
              <a:rPr lang="en-US" dirty="0"/>
              <a:t>Swallowing difficulties requiring feeing tube placement</a:t>
            </a:r>
          </a:p>
          <a:p>
            <a:pPr lvl="1">
              <a:buFont typeface="Arial"/>
              <a:buChar char="•"/>
            </a:pPr>
            <a:r>
              <a:rPr lang="en-US" dirty="0"/>
              <a:t>Chronic constipation</a:t>
            </a:r>
          </a:p>
          <a:p>
            <a:pPr>
              <a:buFont typeface="Arial"/>
              <a:buChar char="•"/>
            </a:pPr>
            <a:r>
              <a:rPr lang="en-US" dirty="0"/>
              <a:t>Third year of life</a:t>
            </a:r>
          </a:p>
          <a:p>
            <a:pPr lvl="1">
              <a:buFont typeface="Arial"/>
              <a:buChar char="•"/>
            </a:pPr>
            <a:r>
              <a:rPr lang="en-US" dirty="0"/>
              <a:t>Urinary retention</a:t>
            </a:r>
          </a:p>
          <a:p>
            <a:pPr lvl="1">
              <a:buFont typeface="Arial"/>
              <a:buChar char="•"/>
            </a:pPr>
            <a:r>
              <a:rPr lang="en-US" dirty="0"/>
              <a:t>Severe vision impairment</a:t>
            </a:r>
          </a:p>
          <a:p>
            <a:pPr>
              <a:buFont typeface="Arial"/>
              <a:buChar char="•"/>
            </a:pPr>
            <a:r>
              <a:rPr lang="en-US" dirty="0"/>
              <a:t>Death at age 4.5 years secondary to complications of aspiration pneumonia</a:t>
            </a:r>
          </a:p>
          <a:p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996197F9-1821-8132-F464-7DDA31017E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1" t="7976" r="-3458" b="-2444"/>
          <a:stretch/>
        </p:blipFill>
        <p:spPr>
          <a:xfrm>
            <a:off x="5580792" y="1169716"/>
            <a:ext cx="2679602" cy="32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22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594254"/>
              </p:ext>
            </p:extLst>
          </p:nvPr>
        </p:nvGraphicFramePr>
        <p:xfrm>
          <a:off x="100665" y="157512"/>
          <a:ext cx="8758110" cy="4268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5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3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86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3713">
                <a:tc gridSpan="3">
                  <a:txBody>
                    <a:bodyPr/>
                    <a:lstStyle/>
                    <a:p>
                      <a:r>
                        <a:rPr lang="en-US" sz="1800" b="1" dirty="0"/>
                        <a:t>Tay-Sachs</a:t>
                      </a:r>
                      <a:r>
                        <a:rPr lang="en-US" sz="1800" b="1" baseline="0" dirty="0"/>
                        <a:t> Disease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GM2 Activator Deficiency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 </a:t>
                      </a:r>
                      <a:r>
                        <a:rPr lang="en-US" sz="1800" b="1" dirty="0"/>
                        <a:t>Sandhoff Disease</a:t>
                      </a:r>
                      <a:endParaRPr lang="en-US" sz="105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97">
                <a:tc>
                  <a:txBody>
                    <a:bodyPr/>
                    <a:lstStyle/>
                    <a:p>
                      <a:r>
                        <a:rPr lang="en-US" sz="1050" b="1" dirty="0"/>
                        <a:t>Incidence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050" b="1" dirty="0"/>
                        <a:t>1:200,000 live births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 1:400,000 live births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464">
                <a:tc>
                  <a:txBody>
                    <a:bodyPr/>
                    <a:lstStyle/>
                    <a:p>
                      <a:r>
                        <a:rPr lang="en-US" sz="1050" b="1" dirty="0"/>
                        <a:t>Gene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1" dirty="0"/>
                        <a:t>HEXA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1" dirty="0"/>
                        <a:t>HEXA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1" dirty="0"/>
                        <a:t>GM2A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1" dirty="0"/>
                        <a:t>HEXB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464">
                <a:tc>
                  <a:txBody>
                    <a:bodyPr/>
                    <a:lstStyle/>
                    <a:p>
                      <a:r>
                        <a:rPr lang="en-US" sz="1050" b="1" dirty="0"/>
                        <a:t>Variants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Variant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/>
                        <a:t>B1 Variant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1" dirty="0"/>
                        <a:t> </a:t>
                      </a:r>
                      <a:r>
                        <a:rPr lang="en-US" sz="1050" b="1" dirty="0"/>
                        <a:t>AB Variant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1" dirty="0"/>
                        <a:t> </a:t>
                      </a:r>
                      <a:r>
                        <a:rPr lang="en-US" sz="1050" b="1" dirty="0"/>
                        <a:t>Variant</a:t>
                      </a:r>
                      <a:r>
                        <a:rPr lang="en-US" sz="1050" b="1" baseline="0" dirty="0"/>
                        <a:t> “0”</a:t>
                      </a:r>
                      <a:endParaRPr lang="en-US" sz="105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5686">
                <a:tc>
                  <a:txBody>
                    <a:bodyPr/>
                    <a:lstStyle/>
                    <a:p>
                      <a:r>
                        <a:rPr lang="en-US" sz="1050" b="1" dirty="0"/>
                        <a:t>Deficient</a:t>
                      </a:r>
                      <a:r>
                        <a:rPr lang="en-US" sz="1050" b="1" baseline="0" dirty="0"/>
                        <a:t> enzyme activity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β-hexosaminidase A</a:t>
                      </a:r>
                    </a:p>
                    <a:p>
                      <a:pPr marL="0" marR="0" lvl="2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β-hexosaminidase S</a:t>
                      </a:r>
                    </a:p>
                    <a:p>
                      <a:pPr marL="0" marR="0" lvl="2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/>
                    </a:p>
                    <a:p>
                      <a:r>
                        <a:rPr lang="en-US" sz="1050" b="1" i="1" dirty="0"/>
                        <a:t>HexA</a:t>
                      </a:r>
                      <a:r>
                        <a:rPr lang="en-US" sz="1050" b="1" dirty="0"/>
                        <a:t> gene defect is</a:t>
                      </a:r>
                      <a:r>
                        <a:rPr lang="en-US" sz="1050" b="1" baseline="0" dirty="0"/>
                        <a:t> on alpha chain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β-hexosaminidase A </a:t>
                      </a: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i="1" dirty="0"/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i="1" dirty="0"/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1" dirty="0"/>
                        <a:t>HexA</a:t>
                      </a:r>
                      <a:r>
                        <a:rPr lang="en-US" sz="1050" b="1" dirty="0"/>
                        <a:t> gene defect is on alpha</a:t>
                      </a:r>
                      <a:r>
                        <a:rPr lang="en-US" sz="1050" b="1" baseline="0" dirty="0"/>
                        <a:t> chain, but is distinct in that it </a:t>
                      </a:r>
                      <a:r>
                        <a:rPr lang="en-US" sz="1050" b="1" dirty="0"/>
                        <a:t>allows formation of heterodimer of HexA (alpha, beta dimer)</a:t>
                      </a:r>
                      <a:r>
                        <a:rPr lang="en-US" sz="1050" b="1" baseline="0" dirty="0"/>
                        <a:t> with activity to break down neutral substances such as GA2, but reduced activity towards </a:t>
                      </a:r>
                      <a:r>
                        <a:rPr lang="en-US" sz="1050" b="1" dirty="0"/>
                        <a:t>anionic substrates, such</a:t>
                      </a:r>
                      <a:r>
                        <a:rPr lang="en-US" sz="1050" b="1" baseline="0" dirty="0"/>
                        <a:t> as GM2 ganglioside</a:t>
                      </a:r>
                      <a:r>
                        <a:rPr lang="en-US" sz="105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β-hexosaminidase A </a:t>
                      </a: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/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i="1" dirty="0"/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1" dirty="0"/>
                        <a:t>GM2A</a:t>
                      </a:r>
                      <a:r>
                        <a:rPr lang="en-US" sz="1050" b="1" baseline="0" dirty="0"/>
                        <a:t> gene c</a:t>
                      </a:r>
                      <a:r>
                        <a:rPr lang="en-US" sz="1050" b="1" dirty="0"/>
                        <a:t>odes for GM2 activator protein, a cofactor for β-hexosaminidase A enzyme that binds to GM2 ganglioside molecules</a:t>
                      </a:r>
                      <a:r>
                        <a:rPr lang="en-US" sz="1050" b="1" baseline="0" dirty="0"/>
                        <a:t> and presents them to </a:t>
                      </a:r>
                      <a:r>
                        <a:rPr lang="en-US" sz="1050" b="1" dirty="0"/>
                        <a:t>β-hexosaminidase A enzyme for degradation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β-hexosaminidase A</a:t>
                      </a: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β-hexosaminidase B</a:t>
                      </a:r>
                      <a:endParaRPr lang="en-US" sz="1050" b="1" i="1" dirty="0"/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i="1" dirty="0"/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1" dirty="0"/>
                        <a:t>HEXB</a:t>
                      </a:r>
                      <a:r>
                        <a:rPr lang="en-US" sz="1050" b="1" i="1" baseline="0" dirty="0"/>
                        <a:t> gene e</a:t>
                      </a:r>
                      <a:r>
                        <a:rPr lang="en-US" sz="1050" b="1" dirty="0"/>
                        <a:t>ncodes beta subunit of </a:t>
                      </a: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β-hexosaminidase A (contains</a:t>
                      </a:r>
                      <a:r>
                        <a:rPr lang="en-US" sz="1050" b="1" baseline="0" dirty="0"/>
                        <a:t> alpha and beta subunit) </a:t>
                      </a:r>
                      <a:r>
                        <a:rPr lang="en-US" sz="1050" b="1" dirty="0"/>
                        <a:t>and β-hexosaminidase B (contains 2 beta subunits)</a:t>
                      </a:r>
                      <a:endParaRPr lang="en-US" sz="1050" b="1" i="1" dirty="0"/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2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Substrate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GM2 ganglioside, glycolipid GA2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050" b="1" dirty="0"/>
                        <a:t>GM2 ganglioside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3" algn="l"/>
                      <a:r>
                        <a:rPr lang="en-US" sz="1600" b="1" baseline="-25000" dirty="0"/>
                        <a:t>GM2 ganglioside, oligosaccharides, globoside, glycolipid GA2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01486" y="4497169"/>
            <a:ext cx="6006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Breiden B et al. </a:t>
            </a:r>
            <a:r>
              <a:rPr lang="en-US" sz="1000" i="1" dirty="0">
                <a:solidFill>
                  <a:schemeClr val="bg1"/>
                </a:solidFill>
              </a:rPr>
              <a:t>Int J Mol Sci</a:t>
            </a:r>
            <a:r>
              <a:rPr lang="en-US" sz="1000" dirty="0">
                <a:solidFill>
                  <a:schemeClr val="bg1"/>
                </a:solidFill>
              </a:rPr>
              <a:t>. 2020;21:2566; Sandhoff K, et al. </a:t>
            </a:r>
            <a:r>
              <a:rPr lang="en-US" sz="1000" i="1" dirty="0">
                <a:solidFill>
                  <a:schemeClr val="bg1"/>
                </a:solidFill>
              </a:rPr>
              <a:t>J Neurosci</a:t>
            </a:r>
            <a:r>
              <a:rPr lang="en-US" sz="1000" dirty="0">
                <a:solidFill>
                  <a:schemeClr val="bg1"/>
                </a:solidFill>
              </a:rPr>
              <a:t>. 2013;33:10195-208; Toro C, et al. </a:t>
            </a:r>
            <a:r>
              <a:rPr lang="en-US" sz="1000" i="1" dirty="0">
                <a:solidFill>
                  <a:schemeClr val="bg1"/>
                </a:solidFill>
              </a:rPr>
              <a:t>Neurosci Lett</a:t>
            </a:r>
            <a:r>
              <a:rPr lang="en-US" sz="1000" dirty="0">
                <a:solidFill>
                  <a:schemeClr val="bg1"/>
                </a:solidFill>
              </a:rPr>
              <a:t>. 21;764:136195.</a:t>
            </a:r>
          </a:p>
        </p:txBody>
      </p:sp>
    </p:spTree>
    <p:extLst>
      <p:ext uri="{BB962C8B-B14F-4D97-AF65-F5344CB8AC3E}">
        <p14:creationId xmlns:p14="http://schemas.microsoft.com/office/powerpoint/2010/main" val="26841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73EAF-316E-B057-6941-5997E8D7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Juvenile Tay-Sachs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AD5D0-B54A-4006-D5FB-634C06DF6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133689"/>
            <a:ext cx="3886200" cy="326350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Balance difficulties</a:t>
            </a:r>
          </a:p>
          <a:p>
            <a:r>
              <a:rPr lang="en-US" dirty="0"/>
              <a:t>Muscle weakness</a:t>
            </a:r>
          </a:p>
          <a:p>
            <a:r>
              <a:rPr lang="en-US" dirty="0"/>
              <a:t>Worsening/loss of fine and gross motor skills</a:t>
            </a:r>
          </a:p>
          <a:p>
            <a:r>
              <a:rPr lang="en-US" dirty="0"/>
              <a:t>Loss of walking ability</a:t>
            </a:r>
          </a:p>
          <a:p>
            <a:r>
              <a:rPr lang="en-US" dirty="0"/>
              <a:t>Hypotonia</a:t>
            </a:r>
          </a:p>
          <a:p>
            <a:r>
              <a:rPr lang="en-US" dirty="0"/>
              <a:t>Dysphasia</a:t>
            </a:r>
          </a:p>
          <a:p>
            <a:r>
              <a:rPr lang="en-US" dirty="0"/>
              <a:t>Dysarthria</a:t>
            </a:r>
          </a:p>
          <a:p>
            <a:pPr lvl="1"/>
            <a:r>
              <a:rPr lang="en-US" dirty="0"/>
              <a:t>Loss of words</a:t>
            </a:r>
          </a:p>
          <a:p>
            <a:pPr lvl="1"/>
            <a:r>
              <a:rPr lang="en-US" dirty="0"/>
              <a:t>Eventual loss of speech</a:t>
            </a:r>
          </a:p>
          <a:p>
            <a:r>
              <a:rPr lang="en-US" dirty="0"/>
              <a:t>Dysphagia</a:t>
            </a:r>
          </a:p>
          <a:p>
            <a:pPr lvl="1"/>
            <a:r>
              <a:rPr lang="en-US" dirty="0"/>
              <a:t>Swallowing difficulties</a:t>
            </a:r>
          </a:p>
          <a:p>
            <a:r>
              <a:rPr lang="en-US" dirty="0"/>
              <a:t>Seizures</a:t>
            </a:r>
          </a:p>
          <a:p>
            <a:r>
              <a:rPr lang="en-US" dirty="0"/>
              <a:t>Excessive respiratory and salivary secretions</a:t>
            </a:r>
          </a:p>
          <a:p>
            <a:r>
              <a:rPr lang="en-US" dirty="0"/>
              <a:t>Constipation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266272-39DC-224B-B2AB-BD7E26AC54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62095" y="1134881"/>
            <a:ext cx="2446734" cy="32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59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60C2-0B17-765E-52B1-190835ED8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Therapies for Day-to-Day Symptom Management for Infantile and Juvenile GM2-Gangliosidosis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09BFE-715D-3772-E105-81E6831090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Seizures</a:t>
            </a:r>
          </a:p>
          <a:p>
            <a:pPr lvl="1"/>
            <a:r>
              <a:rPr lang="en-US" dirty="0"/>
              <a:t>Antiseizure medication</a:t>
            </a:r>
          </a:p>
          <a:p>
            <a:r>
              <a:rPr lang="en-US" dirty="0"/>
              <a:t>Excessive secretions</a:t>
            </a:r>
          </a:p>
          <a:p>
            <a:pPr lvl="1"/>
            <a:r>
              <a:rPr lang="en-US" dirty="0"/>
              <a:t>High frequency chest wall oscillation therapy (HFCWO), </a:t>
            </a:r>
            <a:r>
              <a:rPr lang="en-US" dirty="0" err="1"/>
              <a:t>eg</a:t>
            </a:r>
            <a:r>
              <a:rPr lang="en-US" dirty="0"/>
              <a:t>, the VEST</a:t>
            </a:r>
          </a:p>
          <a:p>
            <a:pPr lvl="1"/>
            <a:r>
              <a:rPr lang="en-US" dirty="0"/>
              <a:t>Manual chest percussion therapy</a:t>
            </a:r>
          </a:p>
          <a:p>
            <a:pPr lvl="1"/>
            <a:r>
              <a:rPr lang="en-US" dirty="0"/>
              <a:t>Suctioning</a:t>
            </a:r>
          </a:p>
          <a:p>
            <a:pPr lvl="1"/>
            <a:r>
              <a:rPr lang="en-US" dirty="0"/>
              <a:t>Cough assist</a:t>
            </a:r>
          </a:p>
          <a:p>
            <a:pPr lvl="1"/>
            <a:r>
              <a:rPr lang="en-US" dirty="0"/>
              <a:t>Atropine</a:t>
            </a:r>
          </a:p>
          <a:p>
            <a:pPr lvl="1"/>
            <a:r>
              <a:rPr lang="en-US" dirty="0"/>
              <a:t>Glycopyrrolate</a:t>
            </a:r>
          </a:p>
          <a:p>
            <a:r>
              <a:rPr lang="en-US" dirty="0"/>
              <a:t>Pain and discomfort from muscle spasms</a:t>
            </a:r>
          </a:p>
          <a:p>
            <a:pPr lvl="1"/>
            <a:r>
              <a:rPr lang="en-US" dirty="0"/>
              <a:t>Muscle relaxants (to address muscle spasticity)</a:t>
            </a:r>
          </a:p>
          <a:p>
            <a:pPr lvl="1"/>
            <a:r>
              <a:rPr lang="en-US" dirty="0"/>
              <a:t>Botulinum toxin, phenol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CAA16-F583-30C7-DE04-A3D7409A62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Feeding tube placement</a:t>
            </a:r>
          </a:p>
          <a:p>
            <a:r>
              <a:rPr lang="en-US" dirty="0"/>
              <a:t>Constipation</a:t>
            </a:r>
          </a:p>
          <a:p>
            <a:pPr lvl="1"/>
            <a:r>
              <a:rPr lang="en-US" dirty="0"/>
              <a:t>Stool softeners</a:t>
            </a:r>
          </a:p>
          <a:p>
            <a:pPr lvl="1"/>
            <a:r>
              <a:rPr lang="en-US" dirty="0"/>
              <a:t>Stimulant laxatives</a:t>
            </a:r>
          </a:p>
          <a:p>
            <a:r>
              <a:rPr lang="en-US" dirty="0"/>
              <a:t>Neurogenic bladder</a:t>
            </a:r>
          </a:p>
          <a:p>
            <a:pPr lvl="1"/>
            <a:r>
              <a:rPr lang="en-US" dirty="0"/>
              <a:t>Manual compression therapy</a:t>
            </a:r>
          </a:p>
          <a:p>
            <a:pPr lvl="1"/>
            <a:r>
              <a:rPr lang="en-US" dirty="0"/>
              <a:t>Anticholinergic therapy</a:t>
            </a:r>
          </a:p>
          <a:p>
            <a:pPr lvl="2"/>
            <a:r>
              <a:rPr lang="en-US" dirty="0"/>
              <a:t>Oxybutynin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8F2784-9AD6-67D0-C8D6-3D382712125B}"/>
              </a:ext>
            </a:extLst>
          </p:cNvPr>
          <p:cNvSpPr txBox="1"/>
          <p:nvPr/>
        </p:nvSpPr>
        <p:spPr>
          <a:xfrm>
            <a:off x="3066758" y="4479139"/>
            <a:ext cx="60772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King KE, et al. </a:t>
            </a:r>
            <a:r>
              <a:rPr lang="en-US" sz="1000" i="1" dirty="0">
                <a:solidFill>
                  <a:schemeClr val="bg1"/>
                </a:solidFill>
              </a:rPr>
              <a:t>Mol Genet Metab Rep</a:t>
            </a:r>
            <a:r>
              <a:rPr lang="en-US" sz="1000" dirty="0">
                <a:solidFill>
                  <a:schemeClr val="bg1"/>
                </a:solidFill>
              </a:rPr>
              <a:t>. 2020;25:100676.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95781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DA3BF-9275-A1B6-676B-80A5BE5C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Juvenile Tay-Sachs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A043C-1222-5C6B-951C-89077B8A6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117428"/>
            <a:ext cx="3886200" cy="3263504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Female</a:t>
            </a:r>
          </a:p>
          <a:p>
            <a:r>
              <a:rPr lang="en-US" dirty="0"/>
              <a:t>Age 5 years old</a:t>
            </a:r>
          </a:p>
          <a:p>
            <a:pPr lvl="1"/>
            <a:r>
              <a:rPr lang="en-US" dirty="0"/>
              <a:t>Began having balance difficulties</a:t>
            </a:r>
          </a:p>
          <a:p>
            <a:pPr lvl="1"/>
            <a:r>
              <a:rPr lang="en-US" dirty="0"/>
              <a:t>Frequent falls</a:t>
            </a:r>
          </a:p>
          <a:p>
            <a:r>
              <a:rPr lang="en-US" dirty="0"/>
              <a:t>Age 6 years old</a:t>
            </a:r>
          </a:p>
          <a:p>
            <a:pPr lvl="1"/>
            <a:r>
              <a:rPr lang="en-US" dirty="0"/>
              <a:t>Received diagnosis</a:t>
            </a:r>
          </a:p>
          <a:p>
            <a:pPr lvl="1"/>
            <a:r>
              <a:rPr lang="en-US" dirty="0"/>
              <a:t>Reduced vocabulary</a:t>
            </a:r>
          </a:p>
          <a:p>
            <a:pPr lvl="1"/>
            <a:r>
              <a:rPr lang="en-US" dirty="0"/>
              <a:t>Difficulty saying words</a:t>
            </a:r>
            <a:endParaRPr lang="en-US" b="1" dirty="0"/>
          </a:p>
          <a:p>
            <a:r>
              <a:rPr lang="en-US" dirty="0"/>
              <a:t>Age 6.5 years</a:t>
            </a:r>
          </a:p>
          <a:p>
            <a:pPr lvl="1"/>
            <a:r>
              <a:rPr lang="en-US" dirty="0"/>
              <a:t>Loss of ability to ambulate independently</a:t>
            </a:r>
          </a:p>
          <a:p>
            <a:r>
              <a:rPr lang="en-US" dirty="0"/>
              <a:t>Age 7 years</a:t>
            </a:r>
          </a:p>
          <a:p>
            <a:pPr lvl="1"/>
            <a:r>
              <a:rPr lang="en-US" dirty="0"/>
              <a:t>Loss of ability to speak</a:t>
            </a:r>
          </a:p>
          <a:p>
            <a:r>
              <a:rPr lang="en-US" dirty="0"/>
              <a:t>Age 7.5 years</a:t>
            </a:r>
          </a:p>
          <a:p>
            <a:pPr lvl="1"/>
            <a:r>
              <a:rPr lang="en-US" dirty="0"/>
              <a:t>Feeding tube placement due to dysphagia</a:t>
            </a:r>
          </a:p>
          <a:p>
            <a:r>
              <a:rPr lang="en-US" dirty="0"/>
              <a:t>Age 8 years</a:t>
            </a:r>
          </a:p>
          <a:p>
            <a:pPr lvl="1"/>
            <a:r>
              <a:rPr lang="en-US" dirty="0"/>
              <a:t>Seizure onset</a:t>
            </a:r>
          </a:p>
          <a:p>
            <a:r>
              <a:rPr lang="en-US" dirty="0"/>
              <a:t>Age 10.5 years</a:t>
            </a:r>
          </a:p>
          <a:p>
            <a:pPr lvl="1"/>
            <a:r>
              <a:rPr lang="en-US" dirty="0"/>
              <a:t>Death</a:t>
            </a:r>
            <a:r>
              <a:rPr lang="en-US" b="1" dirty="0"/>
              <a:t> </a:t>
            </a:r>
            <a:r>
              <a:rPr lang="en-US" dirty="0"/>
              <a:t>secondary to aspiration pneumonia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9E1036-07EF-E942-C3DC-AF2B0D5298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1733" y="1117428"/>
            <a:ext cx="2446734" cy="32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22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60411-E9FA-498C-BC97-1AA65564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Juvenile Tay-Sachs Disease </a:t>
            </a:r>
            <a:r>
              <a:rPr lang="en-US" sz="2900" i="1" dirty="0"/>
              <a:t>(continued)  </a:t>
            </a:r>
            <a:r>
              <a:rPr lang="en-US" dirty="0"/>
              <a:t>Neurodevelopmental Decline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602C47C-9787-D6E6-C1E9-2160F3689D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8237" y="1126754"/>
          <a:ext cx="3737113" cy="3196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553200" imgH="3606800" progId="Word.Document.12">
                  <p:embed/>
                </p:oleObj>
              </mc:Choice>
              <mc:Fallback>
                <p:oleObj name="Document" r:id="rId3" imgW="6553200" imgH="3606800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602C47C-9787-D6E6-C1E9-2160F3689D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78237" y="1126754"/>
                        <a:ext cx="3737113" cy="3196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5928D25F-8ECE-66B1-8AF4-2F5BD8D8F9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rcRect t="7975" b="7975"/>
          <a:stretch>
            <a:fillRect/>
          </a:stretch>
        </p:blipFill>
        <p:spPr>
          <a:xfrm>
            <a:off x="756053" y="1151924"/>
            <a:ext cx="3194798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9A9E4-5AD8-32A1-7FDA-19C743653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Late-Onset Tay-Sachs Disease and Psychosis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ED520-2CE0-26CE-D00D-E05E0EF46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2 adult male siblings</a:t>
            </a:r>
          </a:p>
          <a:p>
            <a:r>
              <a:rPr lang="en-US" dirty="0"/>
              <a:t>Age 21 years and 23 years</a:t>
            </a:r>
          </a:p>
          <a:p>
            <a:r>
              <a:rPr lang="en-US" dirty="0"/>
              <a:t>Both enrolled in college in engineering programs</a:t>
            </a:r>
          </a:p>
          <a:p>
            <a:r>
              <a:rPr lang="en-US" dirty="0"/>
              <a:t>Older brother had acute psychiatric breakdown at age 23 requiring discontinuing college education.</a:t>
            </a:r>
          </a:p>
          <a:p>
            <a:r>
              <a:rPr lang="en-US" dirty="0"/>
              <a:t>Diagnostic odyssey lasted 2 years.  Abnormal brain MRI showing cerebellar atrophy led to genetic testing and diagnosis of late-onset Tay-Sachs disease</a:t>
            </a:r>
          </a:p>
          <a:p>
            <a:r>
              <a:rPr lang="en-US" dirty="0"/>
              <a:t>Younger brother continued in college with no difficulties</a:t>
            </a:r>
          </a:p>
          <a:p>
            <a:r>
              <a:rPr lang="en-US" dirty="0"/>
              <a:t>Molecular diagnostic testing of younger brother, done to confirm carrier status, instead confirmed a diagnosis of late-onset Tay-Sachs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22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BB881-3595-1B80-8BA7-A782C8A2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96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Case Study: Late-Onset Tay-Sachs Disease and Limb Girdle Weakness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7C154-C9BA-5C6B-0D40-4501F7BDE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5136"/>
            <a:ext cx="7886700" cy="32635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Adult female police officer</a:t>
            </a:r>
          </a:p>
          <a:p>
            <a:r>
              <a:rPr lang="en-US" dirty="0"/>
              <a:t>Onset of limb-girdle weakness at age 33</a:t>
            </a:r>
          </a:p>
          <a:p>
            <a:r>
              <a:rPr lang="en-US" dirty="0"/>
              <a:t>Difficulty doing squats during routine police training exercises</a:t>
            </a:r>
          </a:p>
          <a:p>
            <a:r>
              <a:rPr lang="en-US" dirty="0"/>
              <a:t>Misdiagnosed with multiple sclerosis</a:t>
            </a:r>
          </a:p>
          <a:p>
            <a:r>
              <a:rPr lang="en-US" dirty="0"/>
              <a:t>Correctly diagnosed at age 38 years</a:t>
            </a:r>
          </a:p>
          <a:p>
            <a:pPr lvl="1"/>
            <a:r>
              <a:rPr lang="en-US" dirty="0"/>
              <a:t>5-year diagnostic odyssey</a:t>
            </a:r>
          </a:p>
          <a:p>
            <a:r>
              <a:rPr lang="en-US" dirty="0"/>
              <a:t>10 years post diagnosis:</a:t>
            </a:r>
          </a:p>
          <a:p>
            <a:pPr lvl="1"/>
            <a:r>
              <a:rPr lang="en-US" dirty="0"/>
              <a:t>Disability required early retirement</a:t>
            </a:r>
          </a:p>
          <a:p>
            <a:pPr lvl="1"/>
            <a:r>
              <a:rPr lang="en-US" dirty="0"/>
              <a:t>Needs assistance ambulating, dressing, bathing</a:t>
            </a:r>
          </a:p>
          <a:p>
            <a:pPr lvl="2"/>
            <a:r>
              <a:rPr lang="en-US" dirty="0"/>
              <a:t>Uses a walker and scooter</a:t>
            </a:r>
          </a:p>
          <a:p>
            <a:pPr lvl="2"/>
            <a:r>
              <a:rPr lang="en-US" dirty="0"/>
              <a:t>Has suffered frequent falls and broken bones (both knees, ankle)</a:t>
            </a:r>
          </a:p>
          <a:p>
            <a:r>
              <a:rPr lang="en-US" dirty="0"/>
              <a:t>Suicidal, clinical depression and anxiety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786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7E618-65F0-1574-ED76-A6502784B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Late-Onset Tay-Sachs Disease and Frequent Falls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03446-3C73-F093-4875-6A6054974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Female</a:t>
            </a:r>
          </a:p>
          <a:p>
            <a:r>
              <a:rPr lang="en-US" dirty="0"/>
              <a:t>Sudden onset of frequent falls at age 19 years, while attending college</a:t>
            </a:r>
          </a:p>
          <a:p>
            <a:r>
              <a:rPr lang="en-US" dirty="0"/>
              <a:t>Misdiagnosed with multiple sclerosis and then amyotrophic lateral sclerosis</a:t>
            </a:r>
          </a:p>
          <a:p>
            <a:r>
              <a:rPr lang="en-US" dirty="0"/>
              <a:t>Diagnosed with late-onset Tay-Sachs disease at age 31 years</a:t>
            </a:r>
          </a:p>
          <a:p>
            <a:r>
              <a:rPr lang="en-US" dirty="0"/>
              <a:t>12-year diagnostic odyssey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CC2C1-1770-CCC6-4BC2-BC3B69578952}"/>
              </a:ext>
            </a:extLst>
          </p:cNvPr>
          <p:cNvSpPr txBox="1"/>
          <p:nvPr/>
        </p:nvSpPr>
        <p:spPr>
          <a:xfrm>
            <a:off x="3040911" y="4463446"/>
            <a:ext cx="6103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Lyn N, et al. </a:t>
            </a:r>
            <a:r>
              <a:rPr lang="en-US" sz="1000" i="1" dirty="0">
                <a:solidFill>
                  <a:schemeClr val="bg1"/>
                </a:solidFill>
              </a:rPr>
              <a:t>Orphanet J Rare Dis</a:t>
            </a:r>
            <a:r>
              <a:rPr lang="en-US" sz="1000" dirty="0">
                <a:solidFill>
                  <a:schemeClr val="bg1"/>
                </a:solidFill>
              </a:rPr>
              <a:t>. 2020;15:92; Toro C et al. </a:t>
            </a:r>
            <a:r>
              <a:rPr lang="en-US" sz="1000" i="1" dirty="0">
                <a:solidFill>
                  <a:schemeClr val="bg1"/>
                </a:solidFill>
              </a:rPr>
              <a:t>Neurosci Lett</a:t>
            </a:r>
            <a:r>
              <a:rPr lang="en-US" sz="1000" dirty="0">
                <a:solidFill>
                  <a:schemeClr val="bg1"/>
                </a:solidFill>
              </a:rPr>
              <a:t>. 2021;764:136195.</a:t>
            </a:r>
          </a:p>
        </p:txBody>
      </p:sp>
    </p:spTree>
    <p:extLst>
      <p:ext uri="{BB962C8B-B14F-4D97-AF65-F5344CB8AC3E}">
        <p14:creationId xmlns:p14="http://schemas.microsoft.com/office/powerpoint/2010/main" val="2668157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EE328-DCA2-5C5C-5B2D-8B653489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1" y="353207"/>
            <a:ext cx="9889958" cy="998621"/>
          </a:xfrm>
        </p:spPr>
        <p:txBody>
          <a:bodyPr>
            <a:normAutofit/>
          </a:bodyPr>
          <a:lstStyle/>
          <a:p>
            <a:r>
              <a:rPr lang="en-US" sz="2800" dirty="0"/>
              <a:t>Diagnostic Differential for Juvenile GM2-Gangliosidosis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53A23-E1B4-96D0-FC1A-69FF8C3AA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Canavan disease</a:t>
            </a:r>
          </a:p>
          <a:p>
            <a:r>
              <a:rPr lang="en-US" dirty="0"/>
              <a:t>Ceroid lipofuscinoses</a:t>
            </a:r>
          </a:p>
          <a:p>
            <a:r>
              <a:rPr lang="en-US" dirty="0"/>
              <a:t>Galactosialidosis</a:t>
            </a:r>
          </a:p>
          <a:p>
            <a:r>
              <a:rPr lang="en-US" dirty="0"/>
              <a:t>Juvenile Niemann-Pick disease</a:t>
            </a:r>
          </a:p>
          <a:p>
            <a:r>
              <a:rPr lang="en-US" dirty="0"/>
              <a:t>Gaucher disease type III</a:t>
            </a:r>
          </a:p>
          <a:p>
            <a:r>
              <a:rPr lang="en-US" dirty="0"/>
              <a:t>Juvenile GM1-gangliosidosis</a:t>
            </a:r>
          </a:p>
          <a:p>
            <a:r>
              <a:rPr lang="en-US" dirty="0"/>
              <a:t>Spinocerebellar ataxia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0DB8E-0FBF-94F7-A26C-E7E0C68C1470}"/>
              </a:ext>
            </a:extLst>
          </p:cNvPr>
          <p:cNvSpPr txBox="1"/>
          <p:nvPr/>
        </p:nvSpPr>
        <p:spPr>
          <a:xfrm>
            <a:off x="3137164" y="4513164"/>
            <a:ext cx="6006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Toro C, et al. </a:t>
            </a:r>
            <a:r>
              <a:rPr lang="en-US" sz="1100" i="1" dirty="0">
                <a:solidFill>
                  <a:schemeClr val="bg1"/>
                </a:solidFill>
              </a:rPr>
              <a:t>Neurosci Lett</a:t>
            </a:r>
            <a:r>
              <a:rPr lang="en-US" sz="1100" dirty="0">
                <a:solidFill>
                  <a:schemeClr val="bg1"/>
                </a:solidFill>
              </a:rPr>
              <a:t>. 2021;764:136195.</a:t>
            </a:r>
          </a:p>
        </p:txBody>
      </p:sp>
    </p:spTree>
    <p:extLst>
      <p:ext uri="{BB962C8B-B14F-4D97-AF65-F5344CB8AC3E}">
        <p14:creationId xmlns:p14="http://schemas.microsoft.com/office/powerpoint/2010/main" val="37303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28F02-A38F-E93A-7957-F5B87356F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Diagnostic Differential for Adult-Onset GM2-Gangliosidosis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CA3DA-9513-76D7-08A3-9BB680B60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Motor axonal neuropathy</a:t>
            </a:r>
          </a:p>
          <a:p>
            <a:pPr lvl="1"/>
            <a:r>
              <a:rPr lang="en-US" dirty="0"/>
              <a:t>Amyotrophic lateral sclerosis (ALS)</a:t>
            </a:r>
          </a:p>
          <a:p>
            <a:pPr lvl="1"/>
            <a:r>
              <a:rPr lang="en-US" dirty="0"/>
              <a:t>Kennedy’s disease</a:t>
            </a:r>
          </a:p>
          <a:p>
            <a:r>
              <a:rPr lang="en-US" dirty="0"/>
              <a:t>Spinal muscular atrophy</a:t>
            </a:r>
          </a:p>
          <a:p>
            <a:pPr lvl="1"/>
            <a:r>
              <a:rPr lang="en-US" dirty="0"/>
              <a:t>Kugelberg-Welander disease (SMA type III)</a:t>
            </a:r>
          </a:p>
          <a:p>
            <a:pPr lvl="1"/>
            <a:r>
              <a:rPr lang="en-US" dirty="0"/>
              <a:t>SMA type IV</a:t>
            </a:r>
          </a:p>
          <a:p>
            <a:r>
              <a:rPr lang="en-US" dirty="0"/>
              <a:t>Multiple sclerosis</a:t>
            </a:r>
          </a:p>
          <a:p>
            <a:r>
              <a:rPr lang="en-US" dirty="0"/>
              <a:t>Guillain-Barré syndrome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2F847-2D14-74C4-3236-021BC89BAD68}"/>
              </a:ext>
            </a:extLst>
          </p:cNvPr>
          <p:cNvSpPr txBox="1"/>
          <p:nvPr/>
        </p:nvSpPr>
        <p:spPr>
          <a:xfrm>
            <a:off x="3040911" y="4463446"/>
            <a:ext cx="6103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Lyn N, et al. </a:t>
            </a:r>
            <a:r>
              <a:rPr lang="en-US" sz="1000" i="1" dirty="0">
                <a:solidFill>
                  <a:schemeClr val="bg1"/>
                </a:solidFill>
              </a:rPr>
              <a:t>Orphanet J Rare Dis</a:t>
            </a:r>
            <a:r>
              <a:rPr lang="en-US" sz="1000" dirty="0">
                <a:solidFill>
                  <a:schemeClr val="bg1"/>
                </a:solidFill>
              </a:rPr>
              <a:t>. 2020;15:92; Toro C, et al. </a:t>
            </a:r>
            <a:r>
              <a:rPr lang="en-US" sz="1000" i="1" dirty="0">
                <a:solidFill>
                  <a:schemeClr val="bg1"/>
                </a:solidFill>
              </a:rPr>
              <a:t>Neurosci Lett</a:t>
            </a:r>
            <a:r>
              <a:rPr lang="en-US" sz="1000" dirty="0">
                <a:solidFill>
                  <a:schemeClr val="bg1"/>
                </a:solidFill>
              </a:rPr>
              <a:t>. 2021;764:136195.</a:t>
            </a:r>
          </a:p>
        </p:txBody>
      </p:sp>
    </p:spTree>
    <p:extLst>
      <p:ext uri="{BB962C8B-B14F-4D97-AF65-F5344CB8AC3E}">
        <p14:creationId xmlns:p14="http://schemas.microsoft.com/office/powerpoint/2010/main" val="1237797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1AAEE-4A0F-332E-C92A-B35122642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6A5A6-5405-5076-87F1-2B1123DA8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76F2072C-7687-34FE-1189-C6020497C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97"/>
            <a:ext cx="2979632" cy="445018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441226-5382-9339-9DC1-31B3638B2FB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66416" y="1866359"/>
            <a:ext cx="4923594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en-US" sz="2800" dirty="0"/>
              <a:t>Roscoe O. Brady (NIH) purifies human hexosaminidase from urine for IV administration to an infant with Sandhoff disease at the University of Minnesota in 1970.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6A9615-392A-7FA7-4AF3-FF2A6A94FFB9}"/>
              </a:ext>
            </a:extLst>
          </p:cNvPr>
          <p:cNvSpPr txBox="1"/>
          <p:nvPr/>
        </p:nvSpPr>
        <p:spPr>
          <a:xfrm>
            <a:off x="3073706" y="4472780"/>
            <a:ext cx="6070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Photo provided by Danilo Tagle, PhD, NIH.</a:t>
            </a:r>
          </a:p>
          <a:p>
            <a:r>
              <a:rPr lang="en-GB" sz="1000" dirty="0">
                <a:solidFill>
                  <a:schemeClr val="bg1"/>
                </a:solidFill>
              </a:rPr>
              <a:t>Johnson WG, et al. </a:t>
            </a:r>
            <a:r>
              <a:rPr lang="en-GB" sz="1000" i="1" dirty="0">
                <a:solidFill>
                  <a:schemeClr val="bg1"/>
                </a:solidFill>
              </a:rPr>
              <a:t>Birth Defects Orig Artic Ser</a:t>
            </a:r>
            <a:r>
              <a:rPr lang="en-GB" sz="1000" dirty="0">
                <a:solidFill>
                  <a:schemeClr val="bg1"/>
                </a:solidFill>
              </a:rPr>
              <a:t>. 1973;9:120-124.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167236-1222-287B-838E-EDB9B519FA82}"/>
              </a:ext>
            </a:extLst>
          </p:cNvPr>
          <p:cNvSpPr txBox="1">
            <a:spLocks/>
          </p:cNvSpPr>
          <p:nvPr/>
        </p:nvSpPr>
        <p:spPr>
          <a:xfrm>
            <a:off x="3825878" y="605411"/>
            <a:ext cx="5453854" cy="9376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Initial Trial of Therapy for any Lysosomal Disease</a:t>
            </a:r>
          </a:p>
        </p:txBody>
      </p:sp>
    </p:spTree>
    <p:extLst>
      <p:ext uri="{BB962C8B-B14F-4D97-AF65-F5344CB8AC3E}">
        <p14:creationId xmlns:p14="http://schemas.microsoft.com/office/powerpoint/2010/main" val="67990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17A07-9518-50E5-6E10-CFF1C8B9B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Gangliosides?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D0843-4287-D144-5B0E-D5D082F192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sz="1600" b="1" dirty="0"/>
              <a:t>Acid containing glycosphingolipids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b="1" dirty="0"/>
              <a:t>Component of lipid rafts on plasma membrane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600" b="1" dirty="0"/>
              <a:t>Found on some intracellular membranes</a:t>
            </a:r>
          </a:p>
          <a:p>
            <a:pPr marL="514350" lvl="1" indent="-171450">
              <a:buFont typeface="Arial" charset="0"/>
              <a:buChar char="•"/>
            </a:pPr>
            <a:r>
              <a:rPr lang="en-US" sz="1200" b="1" dirty="0"/>
              <a:t>Cell nucleus</a:t>
            </a:r>
          </a:p>
          <a:p>
            <a:pPr marL="514350" lvl="1" indent="-171450">
              <a:buFont typeface="Arial" charset="0"/>
              <a:buChar char="•"/>
            </a:pPr>
            <a:r>
              <a:rPr lang="en-US" sz="1200" b="1" dirty="0"/>
              <a:t>Mitochondrial membranes</a:t>
            </a:r>
          </a:p>
          <a:p>
            <a:pPr marL="514350" lvl="1" indent="-171450">
              <a:buFont typeface="Arial" charset="0"/>
              <a:buChar char="•"/>
            </a:pPr>
            <a:r>
              <a:rPr lang="en-US" sz="1200" b="1" dirty="0"/>
              <a:t>Golgi apparatus</a:t>
            </a:r>
          </a:p>
          <a:p>
            <a:pPr marL="514350" lvl="1" indent="-171450">
              <a:buFont typeface="Arial" charset="0"/>
              <a:buChar char="•"/>
            </a:pPr>
            <a:r>
              <a:rPr lang="en-US" sz="1200" b="1" dirty="0"/>
              <a:t>Lysosomal membrane</a:t>
            </a:r>
            <a:endParaRPr lang="en-US" sz="1200" dirty="0"/>
          </a:p>
          <a:p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734FC3D-A9B7-4705-4042-9CF60728FC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1369219"/>
            <a:ext cx="3886200" cy="2325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44DFD3-F6E3-9CDC-BEBB-7A14525D69D3}"/>
              </a:ext>
            </a:extLst>
          </p:cNvPr>
          <p:cNvSpPr txBox="1"/>
          <p:nvPr/>
        </p:nvSpPr>
        <p:spPr>
          <a:xfrm>
            <a:off x="3050046" y="4462943"/>
            <a:ext cx="6093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From </a:t>
            </a:r>
            <a:r>
              <a:rPr lang="en-US" sz="1000" b="0" i="0" dirty="0">
                <a:solidFill>
                  <a:schemeClr val="bg1"/>
                </a:solidFill>
                <a:effectLst/>
              </a:rPr>
              <a:t>Malchiodi-Albedi F et al. Amyloid oligomer neurotoxicity, calcium dysregulation, and lipid rafts. </a:t>
            </a:r>
            <a:r>
              <a:rPr lang="en-US" sz="1000" b="0" i="1" dirty="0">
                <a:solidFill>
                  <a:schemeClr val="bg1"/>
                </a:solidFill>
                <a:effectLst/>
              </a:rPr>
              <a:t>Int J Alzheimers Dis</a:t>
            </a:r>
            <a:r>
              <a:rPr lang="en-US" sz="1000" b="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1000" dirty="0">
                <a:solidFill>
                  <a:schemeClr val="bg1"/>
                </a:solidFill>
              </a:rPr>
              <a:t>2011;</a:t>
            </a:r>
            <a:r>
              <a:rPr lang="en-US" sz="1000" b="0" i="0" dirty="0">
                <a:solidFill>
                  <a:schemeClr val="bg1"/>
                </a:solidFill>
                <a:effectLst/>
              </a:rPr>
              <a:t>2011:906964 under </a:t>
            </a:r>
            <a:r>
              <a:rPr lang="en-US" sz="1000" dirty="0">
                <a:solidFill>
                  <a:schemeClr val="bg1"/>
                </a:solidFill>
              </a:rPr>
              <a:t>the terms and conditions of the Creative Commons Attribution (CC BY 4.0) license. (</a:t>
            </a:r>
            <a:r>
              <a:rPr lang="en-US" sz="1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— Attribution 4.0 International — CC BY 4.0</a:t>
            </a:r>
            <a:r>
              <a:rPr lang="en-US" sz="1000" dirty="0">
                <a:solidFill>
                  <a:schemeClr val="bg1"/>
                </a:solidFill>
              </a:rPr>
              <a:t>); ©2011 by the authors; Yu RK et al. </a:t>
            </a:r>
            <a:r>
              <a:rPr lang="en-US" sz="1000" i="1" dirty="0">
                <a:solidFill>
                  <a:schemeClr val="bg1"/>
                </a:solidFill>
              </a:rPr>
              <a:t>J Oleo Sci</a:t>
            </a:r>
            <a:r>
              <a:rPr lang="en-US" sz="1000" dirty="0">
                <a:solidFill>
                  <a:schemeClr val="bg1"/>
                </a:solidFill>
              </a:rPr>
              <a:t>. 2011;60:537-544</a:t>
            </a:r>
          </a:p>
        </p:txBody>
      </p:sp>
    </p:spTree>
    <p:extLst>
      <p:ext uri="{BB962C8B-B14F-4D97-AF65-F5344CB8AC3E}">
        <p14:creationId xmlns:p14="http://schemas.microsoft.com/office/powerpoint/2010/main" val="3871542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4D5D7-4D88-DA0E-D7E6-241EC04A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Treatment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4024E-40CC-AE04-CD47-F9EB596AF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960185"/>
          </a:xfrm>
        </p:spPr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sz="3000" dirty="0">
                <a:ea typeface="ＭＳ Ｐゴシック" charset="0"/>
                <a:sym typeface="Trebuchet MS" charset="0"/>
              </a:rPr>
              <a:t>Treating the brain (central nervous system tissue)</a:t>
            </a:r>
          </a:p>
          <a:p>
            <a:pPr marL="685800" lvl="2" indent="-342900">
              <a:buFont typeface="Arial" charset="0"/>
              <a:buChar char="•"/>
            </a:pPr>
            <a:r>
              <a:rPr lang="en-US" sz="2400" dirty="0">
                <a:ea typeface="ＭＳ Ｐゴシック" charset="0"/>
                <a:sym typeface="Trebuchet MS" charset="0"/>
              </a:rPr>
              <a:t>Many drugs have limited ability to cross the blood brain barrier (BBB) and enter the brain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3000" dirty="0">
                <a:ea typeface="ＭＳ Ｐゴシック" charset="0"/>
                <a:sym typeface="Trebuchet MS" charset="0"/>
              </a:rPr>
              <a:t>Small patient population  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3000" dirty="0">
                <a:ea typeface="ＭＳ Ｐゴシック" charset="0"/>
                <a:sym typeface="Trebuchet MS" charset="0"/>
              </a:rPr>
              <a:t>Need for better understanding of the natural history  </a:t>
            </a:r>
            <a:endParaRPr lang="en-US" sz="2700" dirty="0">
              <a:ea typeface="ＭＳ Ｐゴシック" charset="0"/>
              <a:sym typeface="Trebuchet MS" charset="0"/>
            </a:endParaRP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294A7D-C2C0-1EF1-91AB-6EF580D048E7}"/>
              </a:ext>
            </a:extLst>
          </p:cNvPr>
          <p:cNvSpPr/>
          <p:nvPr/>
        </p:nvSpPr>
        <p:spPr>
          <a:xfrm>
            <a:off x="3072808" y="4503152"/>
            <a:ext cx="60711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Jarnes-Utz JR, et al. </a:t>
            </a:r>
            <a:r>
              <a:rPr lang="en-US" sz="1000" i="1" dirty="0">
                <a:solidFill>
                  <a:schemeClr val="bg1"/>
                </a:solidFill>
              </a:rPr>
              <a:t>Mol Genet Metab. </a:t>
            </a:r>
            <a:r>
              <a:rPr lang="en-US" sz="1000" dirty="0">
                <a:solidFill>
                  <a:schemeClr val="bg1"/>
                </a:solidFill>
              </a:rPr>
              <a:t>2017;121:170-179.</a:t>
            </a:r>
          </a:p>
        </p:txBody>
      </p:sp>
    </p:spTree>
    <p:extLst>
      <p:ext uri="{BB962C8B-B14F-4D97-AF65-F5344CB8AC3E}">
        <p14:creationId xmlns:p14="http://schemas.microsoft.com/office/powerpoint/2010/main" val="4273658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78D9E-15E0-5E95-45AC-A60D7ABF8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97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Crossing </a:t>
            </a:r>
            <a:br>
              <a:rPr lang="en-US" dirty="0"/>
            </a:br>
            <a:r>
              <a:rPr lang="en-US" dirty="0"/>
              <a:t>the BBB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D5C32-73E6-A3D2-5BE3-1BA18388C0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579" y="1118147"/>
            <a:ext cx="2353089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Diffusion across the BBB is improved when an agent exhibits the following characteristics:</a:t>
            </a:r>
          </a:p>
          <a:p>
            <a:pPr lvl="1"/>
            <a:r>
              <a:rPr lang="en-US" dirty="0"/>
              <a:t>Molecular weight &lt;400 daltons</a:t>
            </a:r>
          </a:p>
          <a:p>
            <a:pPr lvl="1"/>
            <a:r>
              <a:rPr lang="en-US" dirty="0"/>
              <a:t>Lipid soluble</a:t>
            </a:r>
          </a:p>
          <a:p>
            <a:pPr lvl="1"/>
            <a:r>
              <a:rPr lang="en-US" dirty="0"/>
              <a:t>Not a substrate for active efflux transporter</a:t>
            </a:r>
          </a:p>
        </p:txBody>
      </p:sp>
      <p:pic>
        <p:nvPicPr>
          <p:cNvPr id="13" name="Content Placeholder 12" descr="A picture containing text, screenshot, cartoon&#10;&#10;Description automatically generated">
            <a:extLst>
              <a:ext uri="{FF2B5EF4-FFF2-40B4-BE49-F238E27FC236}">
                <a16:creationId xmlns:a16="http://schemas.microsoft.com/office/drawing/2014/main" id="{676847B2-F2AD-FA21-0A05-FA71ED1113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666668" y="510777"/>
            <a:ext cx="6371314" cy="3870874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92D465-5747-D6D2-4442-BF482ADAF617}"/>
              </a:ext>
            </a:extLst>
          </p:cNvPr>
          <p:cNvSpPr txBox="1"/>
          <p:nvPr/>
        </p:nvSpPr>
        <p:spPr>
          <a:xfrm>
            <a:off x="3050046" y="4462943"/>
            <a:ext cx="59765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Image reproduced without modification from </a:t>
            </a:r>
            <a:r>
              <a:rPr lang="en-US" sz="900" b="0" i="0" dirty="0">
                <a:solidFill>
                  <a:schemeClr val="bg1"/>
                </a:solidFill>
                <a:effectLst/>
              </a:rPr>
              <a:t>Al-Rihani SB, et al. Disease-Induced Modulation of Drug Transporters at the Blood-Brain Barrier Level. </a:t>
            </a:r>
            <a:r>
              <a:rPr lang="en-US" sz="900" b="0" i="1" dirty="0">
                <a:solidFill>
                  <a:schemeClr val="bg1"/>
                </a:solidFill>
                <a:effectLst/>
              </a:rPr>
              <a:t>Int J Mol Sci</a:t>
            </a:r>
            <a:r>
              <a:rPr lang="en-US" sz="900" b="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900" dirty="0">
                <a:solidFill>
                  <a:schemeClr val="bg1"/>
                </a:solidFill>
              </a:rPr>
              <a:t>2021;</a:t>
            </a:r>
            <a:r>
              <a:rPr lang="en-US" sz="900" b="0" i="0" dirty="0">
                <a:solidFill>
                  <a:schemeClr val="bg1"/>
                </a:solidFill>
                <a:effectLst/>
              </a:rPr>
              <a:t>22:3742 under </a:t>
            </a:r>
            <a:r>
              <a:rPr lang="en-US" sz="900" dirty="0">
                <a:solidFill>
                  <a:schemeClr val="bg1"/>
                </a:solidFill>
              </a:rPr>
              <a:t>the terms and conditions of the Creative Commons Attribution (CC BY 4.0) license. (</a:t>
            </a:r>
            <a:r>
              <a:rPr lang="en-US" sz="9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— Attribution 4.0 International — CC BY 4.0</a:t>
            </a:r>
            <a:r>
              <a:rPr lang="en-US" sz="900" dirty="0">
                <a:solidFill>
                  <a:schemeClr val="bg1"/>
                </a:solidFill>
              </a:rPr>
              <a:t>); ©2021 by the authors.</a:t>
            </a:r>
          </a:p>
        </p:txBody>
      </p:sp>
    </p:spTree>
    <p:extLst>
      <p:ext uri="{BB962C8B-B14F-4D97-AF65-F5344CB8AC3E}">
        <p14:creationId xmlns:p14="http://schemas.microsoft.com/office/powerpoint/2010/main" val="2897673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F0A9-0AB3-FD5B-77AC-B2C070E97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Weights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8BB6B82-4C19-B29F-947D-5922770E70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0083266"/>
              </p:ext>
            </p:extLst>
          </p:nvPr>
        </p:nvGraphicFramePr>
        <p:xfrm>
          <a:off x="628650" y="1067719"/>
          <a:ext cx="5978448" cy="3266140"/>
        </p:xfrm>
        <a:graphic>
          <a:graphicData uri="http://schemas.openxmlformats.org/drawingml/2006/table">
            <a:tbl>
              <a:tblPr/>
              <a:tblGrid>
                <a:gridCol w="2796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2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009">
                <a:tc>
                  <a:txBody>
                    <a:bodyPr/>
                    <a:lstStyle/>
                    <a:p>
                      <a:pPr marL="0" marR="0" lvl="0" indent="0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Trebuchet MS" charset="0"/>
                        </a:rPr>
                        <a:t> Enzyme</a:t>
                      </a: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Molecular Weight (Daltons) 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964">
                <a:tc>
                  <a:txBody>
                    <a:bodyPr/>
                    <a:lstStyle/>
                    <a:p>
                      <a:pPr marL="487363" marR="0" lvl="1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Helvetica Light" charset="0"/>
                        <a:sym typeface="Trebuchet MS" charset="0"/>
                      </a:endParaRP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Helvetica Light" charset="0"/>
                        <a:sym typeface="Trebuchet MS" charset="0"/>
                      </a:endParaRP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6009">
                <a:tc>
                  <a:txBody>
                    <a:bodyPr/>
                    <a:lstStyle/>
                    <a:p>
                      <a:pPr marL="487363" marR="0" lvl="1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Trebuchet MS" charset="0"/>
                        </a:rPr>
                        <a:t>Beta-hexosaminidase A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1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~150,000 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6009">
                <a:tc>
                  <a:txBody>
                    <a:bodyPr/>
                    <a:lstStyle/>
                    <a:p>
                      <a:pPr marL="487363" marR="0" lvl="1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charset="0"/>
                        <a:ea typeface="ＭＳ Ｐゴシック" charset="0"/>
                        <a:cs typeface="Helvetica Light" charset="0"/>
                        <a:sym typeface="Trebuchet MS" charset="0"/>
                      </a:endParaRP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1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charset="0"/>
                        <a:ea typeface="ＭＳ Ｐゴシック" charset="0"/>
                        <a:cs typeface="Helvetica Light" charset="0"/>
                        <a:sym typeface="Helvetica Light" charset="0"/>
                      </a:endParaRP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009">
                <a:tc>
                  <a:txBody>
                    <a:bodyPr/>
                    <a:lstStyle/>
                    <a:p>
                      <a:pPr marL="487363" marR="0" lvl="1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Trebuchet MS" charset="0"/>
                        </a:rPr>
                        <a:t>Small Molecules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1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Helvetica Light" charset="0"/>
                        </a:rPr>
                        <a:t>Molecular Weight (Daltons) 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964">
                <a:tc>
                  <a:txBody>
                    <a:bodyPr/>
                    <a:lstStyle/>
                    <a:p>
                      <a:pPr marL="487363" marR="0" lvl="1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Trebuchet MS" charset="0"/>
                        </a:rPr>
                        <a:t> 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Trebuchet MS" charset="0"/>
                        </a:rPr>
                        <a:t> 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5964">
                <a:tc>
                  <a:txBody>
                    <a:bodyPr/>
                    <a:lstStyle/>
                    <a:p>
                      <a:pPr marL="487363" marR="0" lvl="1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Trebuchet MS" charset="0"/>
                        </a:rPr>
                        <a:t>Miglustat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Trebuchet MS" charset="0"/>
                        </a:rPr>
                        <a:t>219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5964">
                <a:tc>
                  <a:txBody>
                    <a:bodyPr/>
                    <a:lstStyle/>
                    <a:p>
                      <a:pPr marL="487363" marR="0" lvl="1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Trebuchet MS" charset="0"/>
                        </a:rPr>
                        <a:t>Venglustat  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Trebuchet MS" charset="0"/>
                        </a:rPr>
                        <a:t>389.5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9206">
                <a:tc>
                  <a:txBody>
                    <a:bodyPr/>
                    <a:lstStyle/>
                    <a:p>
                      <a:pPr marL="487363" marR="0" lvl="1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Trebuchet MS" charset="0"/>
                        </a:rPr>
                        <a:t>Acetyl-leucine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Trebuchet MS" charset="0"/>
                        </a:rPr>
                        <a:t>173.21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206">
                <a:tc>
                  <a:txBody>
                    <a:bodyPr/>
                    <a:lstStyle/>
                    <a:p>
                      <a:pPr marL="487363" marR="0" lvl="1" indent="-487363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Trebuchet MS" charset="0"/>
                        </a:rPr>
                        <a:t>AZ-3102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Helvetica Light" charset="0"/>
                          <a:sym typeface="Trebuchet MS" charset="0"/>
                        </a:rPr>
                        <a:t>~400-450</a:t>
                      </a:r>
                    </a:p>
                  </a:txBody>
                  <a:tcPr marL="58751" marR="58751" marT="24112" marB="241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3597570-C8C6-7CDF-3143-68526C0DC96F}"/>
              </a:ext>
            </a:extLst>
          </p:cNvPr>
          <p:cNvSpPr txBox="1"/>
          <p:nvPr/>
        </p:nvSpPr>
        <p:spPr>
          <a:xfrm>
            <a:off x="3081374" y="4514998"/>
            <a:ext cx="6196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Isaksson A, et al. </a:t>
            </a:r>
            <a:r>
              <a:rPr lang="en-US" sz="1000" i="1" dirty="0">
                <a:solidFill>
                  <a:schemeClr val="bg1"/>
                </a:solidFill>
              </a:rPr>
              <a:t>Scand J Clin Lab Invest.</a:t>
            </a:r>
            <a:r>
              <a:rPr lang="en-US" sz="1000" dirty="0">
                <a:solidFill>
                  <a:schemeClr val="bg1"/>
                </a:solidFill>
              </a:rPr>
              <a:t> 1995;55:433-440. </a:t>
            </a:r>
          </a:p>
        </p:txBody>
      </p:sp>
    </p:spTree>
    <p:extLst>
      <p:ext uri="{BB962C8B-B14F-4D97-AF65-F5344CB8AC3E}">
        <p14:creationId xmlns:p14="http://schemas.microsoft.com/office/powerpoint/2010/main" val="1212445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844"/>
            <a:ext cx="9144000" cy="994172"/>
          </a:xfrm>
        </p:spPr>
        <p:txBody>
          <a:bodyPr>
            <a:noAutofit/>
          </a:bodyPr>
          <a:lstStyle/>
          <a:p>
            <a:pPr algn="ctr"/>
            <a:br>
              <a:rPr lang="en-US" sz="3000" dirty="0"/>
            </a:br>
            <a:r>
              <a:rPr lang="en-US" sz="3000" dirty="0"/>
              <a:t> 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Can we bypass the blood brain barrier? </a:t>
            </a:r>
            <a:br>
              <a:rPr lang="en-US" sz="3000" dirty="0"/>
            </a:br>
            <a:r>
              <a:rPr lang="en-US" sz="3000" dirty="0"/>
              <a:t> </a:t>
            </a:r>
            <a:br>
              <a:rPr lang="en-US" sz="3000" dirty="0"/>
            </a:br>
            <a:r>
              <a:rPr lang="en-US" sz="3000" dirty="0"/>
              <a:t> </a:t>
            </a:r>
            <a:br>
              <a:rPr lang="en-US" sz="3000" dirty="0"/>
            </a:br>
            <a:r>
              <a:rPr lang="en-US" sz="3000" dirty="0"/>
              <a:t>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575" r="1575"/>
          <a:stretch>
            <a:fillRect/>
          </a:stretch>
        </p:blipFill>
        <p:spPr>
          <a:xfrm>
            <a:off x="1244358" y="1268016"/>
            <a:ext cx="6655283" cy="2753945"/>
          </a:xfrm>
        </p:spPr>
      </p:pic>
      <p:sp>
        <p:nvSpPr>
          <p:cNvPr id="3" name="TextBox 2"/>
          <p:cNvSpPr txBox="1"/>
          <p:nvPr/>
        </p:nvSpPr>
        <p:spPr>
          <a:xfrm>
            <a:off x="3056019" y="4496547"/>
            <a:ext cx="6087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Brineura. Prescribing information. BioMarin. April 2017. https://www.accessdata.fda.gov/drugsatfda_docs/label/2017/761052lbl.pdf.</a:t>
            </a:r>
          </a:p>
        </p:txBody>
      </p:sp>
    </p:spTree>
    <p:extLst>
      <p:ext uri="{BB962C8B-B14F-4D97-AF65-F5344CB8AC3E}">
        <p14:creationId xmlns:p14="http://schemas.microsoft.com/office/powerpoint/2010/main" val="3196322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4FA6-5124-F159-9148-756A439E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857"/>
            <a:ext cx="821677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Therapeutic Approaches to Managing GM2-Gangliosidoses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C10209-56DB-D0B0-0DB9-A6F2C99E13C5}"/>
              </a:ext>
            </a:extLst>
          </p:cNvPr>
          <p:cNvSpPr txBox="1"/>
          <p:nvPr/>
        </p:nvSpPr>
        <p:spPr>
          <a:xfrm>
            <a:off x="3050046" y="4462943"/>
            <a:ext cx="5976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Leal AF, et al. </a:t>
            </a:r>
            <a:r>
              <a:rPr lang="en-US" sz="1000" i="1" dirty="0">
                <a:solidFill>
                  <a:schemeClr val="bg1"/>
                </a:solidFill>
              </a:rPr>
              <a:t>Int J Mol Sci. </a:t>
            </a:r>
            <a:r>
              <a:rPr lang="en-US" sz="1000" dirty="0">
                <a:solidFill>
                  <a:schemeClr val="bg1"/>
                </a:solidFill>
              </a:rPr>
              <a:t>2020;21:6213.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C5E97-80D4-B759-7B2D-CEA977C9A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971872"/>
          </a:xfrm>
        </p:spPr>
        <p:txBody>
          <a:bodyPr/>
          <a:lstStyle/>
          <a:p>
            <a:r>
              <a:rPr lang="en-US" dirty="0"/>
              <a:t>Enzyme replacement therapy</a:t>
            </a:r>
          </a:p>
          <a:p>
            <a:r>
              <a:rPr lang="en-US" dirty="0"/>
              <a:t>Gene therapy</a:t>
            </a:r>
          </a:p>
          <a:p>
            <a:r>
              <a:rPr lang="en-US" dirty="0"/>
              <a:t>Pharmacologic chaperones</a:t>
            </a:r>
          </a:p>
          <a:p>
            <a:r>
              <a:rPr lang="en-US" dirty="0"/>
              <a:t>Hematopoietic stem cell transplantation (HSCT)</a:t>
            </a:r>
          </a:p>
          <a:p>
            <a:r>
              <a:rPr lang="en-US" dirty="0"/>
              <a:t>Substrate reduction therapy</a:t>
            </a:r>
          </a:p>
        </p:txBody>
      </p:sp>
    </p:spTree>
    <p:extLst>
      <p:ext uri="{BB962C8B-B14F-4D97-AF65-F5344CB8AC3E}">
        <p14:creationId xmlns:p14="http://schemas.microsoft.com/office/powerpoint/2010/main" val="1603636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MS | Free Full-Text | Adeno-Associated Viral Vectors as Versatile Tools 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8478" y="273845"/>
            <a:ext cx="3138747" cy="411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440195" y="273845"/>
            <a:ext cx="2964482" cy="263521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latin typeface="+mj-lt"/>
              </a:rPr>
              <a:t>Potential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latin typeface="+mj-lt"/>
              </a:rPr>
              <a:t>Administration Routes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latin typeface="+mj-lt"/>
              </a:rPr>
              <a:t>for Gene Therapies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0066" y="4472407"/>
            <a:ext cx="61239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 reproduced without modification from </a:t>
            </a:r>
            <a:r>
              <a:rPr lang="en-US" sz="1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https://www.mdpi.com/ijms/ijms-22-06389/article_deploy/html/images/ijms-22-06389-g001.png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b="0" i="0" dirty="0">
                <a:solidFill>
                  <a:schemeClr val="bg1"/>
                </a:solidFill>
                <a:effectLst/>
              </a:rPr>
              <a:t>under </a:t>
            </a:r>
            <a:r>
              <a:rPr lang="en-US" sz="1000" dirty="0">
                <a:solidFill>
                  <a:schemeClr val="bg1"/>
                </a:solidFill>
              </a:rPr>
              <a:t>the terms and conditions of the Creative Commons Attribution (CC BY 4.0) license. (Creative Commons Attribution 4.0 International.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6924" y="930639"/>
            <a:ext cx="1740601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 Intra cisterna magna              	(ICM)</a:t>
            </a:r>
          </a:p>
          <a:p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4477158" y="172641"/>
            <a:ext cx="142943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Intraparenchymal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69277" y="1198506"/>
            <a:ext cx="881780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350" dirty="0"/>
          </a:p>
          <a:p>
            <a:r>
              <a:rPr lang="en-US" sz="1350" dirty="0"/>
              <a:t>Intranasal</a:t>
            </a:r>
          </a:p>
          <a:p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3598478" y="3104182"/>
            <a:ext cx="101854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350" dirty="0"/>
          </a:p>
          <a:p>
            <a:r>
              <a:rPr lang="en-US" sz="1350" dirty="0"/>
              <a:t>Intravenous</a:t>
            </a:r>
          </a:p>
          <a:p>
            <a:r>
              <a:rPr lang="en-US" sz="1350" dirty="0"/>
              <a:t>      (IV)</a:t>
            </a:r>
          </a:p>
          <a:p>
            <a:endParaRPr lang="en-US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6022682" y="2801692"/>
            <a:ext cx="1017984" cy="11310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r>
              <a:rPr lang="en-US" sz="1350" dirty="0"/>
              <a:t>Intrathecal</a:t>
            </a:r>
          </a:p>
          <a:p>
            <a:r>
              <a:rPr lang="en-US" sz="1350" dirty="0"/>
              <a:t>     (IT)</a:t>
            </a:r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14" name="TextBox 13"/>
          <p:cNvSpPr txBox="1"/>
          <p:nvPr/>
        </p:nvSpPr>
        <p:spPr>
          <a:xfrm>
            <a:off x="5906588" y="1537134"/>
            <a:ext cx="1026839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Subpial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2329" y="292338"/>
            <a:ext cx="1823576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Intracerebroventricular</a:t>
            </a:r>
          </a:p>
          <a:p>
            <a:r>
              <a:rPr lang="en-US" sz="1350" dirty="0"/>
              <a:t>              (ICV)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49646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82">
            <a:extLst>
              <a:ext uri="{FF2B5EF4-FFF2-40B4-BE49-F238E27FC236}">
                <a16:creationId xmlns:a16="http://schemas.microsoft.com/office/drawing/2014/main" id="{E5149AC0-292C-6012-9891-7E1338410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49" y="-55911"/>
            <a:ext cx="7886700" cy="906807"/>
          </a:xfrm>
        </p:spPr>
        <p:txBody>
          <a:bodyPr>
            <a:normAutofit/>
          </a:bodyPr>
          <a:lstStyle/>
          <a:p>
            <a:r>
              <a:rPr lang="en-US" sz="2700" dirty="0"/>
              <a:t>PS Gene-Editing System to Treat Gangliosidoses*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DFF35FB-6363-E72D-24D4-D4558397458C}"/>
              </a:ext>
            </a:extLst>
          </p:cNvPr>
          <p:cNvGrpSpPr/>
          <p:nvPr/>
        </p:nvGrpSpPr>
        <p:grpSpPr>
          <a:xfrm>
            <a:off x="5185948" y="488279"/>
            <a:ext cx="3432532" cy="1730866"/>
            <a:chOff x="7078899" y="1398300"/>
            <a:chExt cx="4689720" cy="2293335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C492455-2F96-9866-0A14-2C060267CF6A}"/>
                </a:ext>
              </a:extLst>
            </p:cNvPr>
            <p:cNvGrpSpPr/>
            <p:nvPr/>
          </p:nvGrpSpPr>
          <p:grpSpPr>
            <a:xfrm>
              <a:off x="7078899" y="1533879"/>
              <a:ext cx="4689720" cy="2157756"/>
              <a:chOff x="7078899" y="1533879"/>
              <a:chExt cx="4689720" cy="2157756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3038F406-B43C-A292-7667-262DDBCC4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8899" y="1690688"/>
                <a:ext cx="4689720" cy="2000947"/>
              </a:xfrm>
              <a:prstGeom prst="rect">
                <a:avLst/>
              </a:prstGeom>
            </p:spPr>
          </p:pic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AD0A964-CB42-8446-CCCD-B5C9E78E74E7}"/>
                  </a:ext>
                </a:extLst>
              </p:cNvPr>
              <p:cNvSpPr/>
              <p:nvPr/>
            </p:nvSpPr>
            <p:spPr>
              <a:xfrm>
                <a:off x="9123452" y="1533879"/>
                <a:ext cx="780836" cy="3978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056D9C5-C38B-AB1B-42B8-B280B9CB56F5}"/>
                </a:ext>
              </a:extLst>
            </p:cNvPr>
            <p:cNvSpPr txBox="1"/>
            <p:nvPr/>
          </p:nvSpPr>
          <p:spPr>
            <a:xfrm>
              <a:off x="7770004" y="1398300"/>
              <a:ext cx="3307511" cy="611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Increased Brain </a:t>
              </a:r>
              <a:r>
                <a:rPr lang="el-GR" sz="1200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-galactosidase </a:t>
              </a: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Enzyme Activity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8F1F7C8-54FF-1873-BFD9-4FA538EB4A27}"/>
              </a:ext>
            </a:extLst>
          </p:cNvPr>
          <p:cNvGrpSpPr/>
          <p:nvPr/>
        </p:nvGrpSpPr>
        <p:grpSpPr>
          <a:xfrm>
            <a:off x="4332250" y="2328954"/>
            <a:ext cx="4781567" cy="2197265"/>
            <a:chOff x="5676408" y="3848444"/>
            <a:chExt cx="6375423" cy="2929686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6DEFE65-903F-4609-F304-595A42AA7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6408" y="4141269"/>
              <a:ext cx="6375423" cy="2636861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DDA12AD-14E3-3758-8A98-EA331EA5D525}"/>
                </a:ext>
              </a:extLst>
            </p:cNvPr>
            <p:cNvSpPr txBox="1"/>
            <p:nvPr/>
          </p:nvSpPr>
          <p:spPr>
            <a:xfrm>
              <a:off x="7002880" y="3848444"/>
              <a:ext cx="420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Reduction of Hippocampal Storage Material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200EBDF-1955-0D39-6AB5-6D93A9E5B3A1}"/>
              </a:ext>
            </a:extLst>
          </p:cNvPr>
          <p:cNvGrpSpPr/>
          <p:nvPr/>
        </p:nvGrpSpPr>
        <p:grpSpPr>
          <a:xfrm>
            <a:off x="-220865" y="850896"/>
            <a:ext cx="4618268" cy="3395353"/>
            <a:chOff x="-174662" y="1965738"/>
            <a:chExt cx="6157691" cy="4527137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EB571BB-604E-2359-451B-1C012161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74662" y="2455078"/>
              <a:ext cx="6072028" cy="4037797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5021430-D4B7-9D0B-F47B-C247F0A58D0B}"/>
                </a:ext>
              </a:extLst>
            </p:cNvPr>
            <p:cNvSpPr txBox="1"/>
            <p:nvPr/>
          </p:nvSpPr>
          <p:spPr>
            <a:xfrm>
              <a:off x="2150953" y="1965738"/>
              <a:ext cx="3832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The PS Gene Editing System Approach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F92DDFE-1B44-2C46-0ECF-E2D398CEEE5B}"/>
              </a:ext>
            </a:extLst>
          </p:cNvPr>
          <p:cNvSpPr txBox="1"/>
          <p:nvPr/>
        </p:nvSpPr>
        <p:spPr>
          <a:xfrm>
            <a:off x="3056569" y="4497856"/>
            <a:ext cx="60874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Ou L, et al. </a:t>
            </a:r>
            <a:r>
              <a:rPr lang="en-US" sz="1000" i="1" dirty="0">
                <a:solidFill>
                  <a:schemeClr val="bg1"/>
                </a:solidFill>
              </a:rPr>
              <a:t>Gene Ther. </a:t>
            </a:r>
            <a:r>
              <a:rPr lang="en-US" sz="1000" dirty="0">
                <a:solidFill>
                  <a:schemeClr val="bg1"/>
                </a:solidFill>
              </a:rPr>
              <a:t>2020;27:226-236</a:t>
            </a:r>
          </a:p>
        </p:txBody>
      </p:sp>
    </p:spTree>
    <p:extLst>
      <p:ext uri="{BB962C8B-B14F-4D97-AF65-F5344CB8AC3E}">
        <p14:creationId xmlns:p14="http://schemas.microsoft.com/office/powerpoint/2010/main" val="3035362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5E53-9A27-6F16-BFE6-E81579A22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Hematopoietic Stem Cell Transplantation (HSCT)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CE0C4-1E33-5A13-291C-0B449C386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625732"/>
          </a:xfrm>
        </p:spPr>
        <p:txBody>
          <a:bodyPr/>
          <a:lstStyle/>
          <a:p>
            <a:r>
              <a:rPr lang="en-US" dirty="0"/>
              <a:t>Transplant stem cells from peripheral blood, bone marrow or umbilical cord blood</a:t>
            </a:r>
          </a:p>
          <a:p>
            <a:r>
              <a:rPr lang="en-US" dirty="0"/>
              <a:t>Has been shown to be successful only in a few lysosomal storage diseases (LSD), such as  Hurler syndrome (or mucopolysaccharidosis type IH), and a few other lysosomal conditions.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9AA7B-5C32-DA2C-BF69-9FFFEA6A5DF9}"/>
              </a:ext>
            </a:extLst>
          </p:cNvPr>
          <p:cNvSpPr txBox="1"/>
          <p:nvPr/>
        </p:nvSpPr>
        <p:spPr>
          <a:xfrm>
            <a:off x="3013969" y="4537359"/>
            <a:ext cx="60501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Picache JA, et al. </a:t>
            </a:r>
            <a:r>
              <a:rPr lang="en-US" sz="1000" i="1" dirty="0">
                <a:solidFill>
                  <a:schemeClr val="bg1"/>
                </a:solidFill>
              </a:rPr>
              <a:t>Front Pharmacol. </a:t>
            </a:r>
            <a:r>
              <a:rPr lang="en-US" sz="1000" i="0" dirty="0">
                <a:solidFill>
                  <a:schemeClr val="bg1"/>
                </a:solidFill>
              </a:rPr>
              <a:t>2022;13:906647.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84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649D-B711-89FA-8387-883B6496E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Clinical Trials of Small Molecule Therapies: Completed or Underway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7882F5C-DC81-B61C-0BCA-039BA7B46A1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272720"/>
          <a:ext cx="78867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080">
                  <a:extLst>
                    <a:ext uri="{9D8B030D-6E8A-4147-A177-3AD203B41FA5}">
                      <a16:colId xmlns:a16="http://schemas.microsoft.com/office/drawing/2014/main" val="325874301"/>
                    </a:ext>
                  </a:extLst>
                </a:gridCol>
                <a:gridCol w="1473693">
                  <a:extLst>
                    <a:ext uri="{9D8B030D-6E8A-4147-A177-3AD203B41FA5}">
                      <a16:colId xmlns:a16="http://schemas.microsoft.com/office/drawing/2014/main" val="2841336562"/>
                    </a:ext>
                  </a:extLst>
                </a:gridCol>
                <a:gridCol w="1455938">
                  <a:extLst>
                    <a:ext uri="{9D8B030D-6E8A-4147-A177-3AD203B41FA5}">
                      <a16:colId xmlns:a16="http://schemas.microsoft.com/office/drawing/2014/main" val="2037419973"/>
                    </a:ext>
                  </a:extLst>
                </a:gridCol>
                <a:gridCol w="4404989">
                  <a:extLst>
                    <a:ext uri="{9D8B030D-6E8A-4147-A177-3AD203B41FA5}">
                      <a16:colId xmlns:a16="http://schemas.microsoft.com/office/drawing/2014/main" val="39458957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Phase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Clinical Trial No. </a:t>
                      </a:r>
                    </a:p>
                    <a:p>
                      <a:r>
                        <a:rPr lang="en-US" sz="1100" dirty="0"/>
                        <a:t>&amp;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Use/Population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88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NCT05758922</a:t>
                      </a:r>
                      <a:endParaRPr lang="en-US" sz="1100" b="0" dirty="0"/>
                    </a:p>
                    <a:p>
                      <a:r>
                        <a:rPr lang="en-US" sz="1100" b="0" dirty="0"/>
                        <a:t>Active, Recruiting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AZ-3102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Genetically and biochemically</a:t>
                      </a:r>
                      <a:r>
                        <a:rPr lang="en-US" sz="11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confirmed </a:t>
                      </a:r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GM2-gangliosidosis  </a:t>
                      </a:r>
                    </a:p>
                    <a:p>
                      <a:endParaRPr lang="en-US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087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NCT03759665</a:t>
                      </a:r>
                      <a:endParaRPr lang="en-US" sz="1100" b="0" dirty="0"/>
                    </a:p>
                    <a:p>
                      <a:r>
                        <a:rPr lang="en-US" sz="1100" b="0" dirty="0"/>
                        <a:t>Active, 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IB1001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baseline="0" dirty="0"/>
                        <a:t>(N-Acetyl-L-Leucine)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Individuals</a:t>
                      </a:r>
                      <a:r>
                        <a:rPr lang="en-US" sz="1100" b="0" baseline="0" dirty="0"/>
                        <a:t> with GM2-gangliosidosis (Tay-Sachs disease and Sandhoff disease)</a:t>
                      </a:r>
                      <a:endParaRPr lang="en-US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692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NCT04221451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Active, Not Recruiting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Venglustat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Late-onset GM2-gangliosidosis</a:t>
                      </a:r>
                    </a:p>
                    <a:p>
                      <a:endParaRPr lang="en-US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Secondary population: juvenile GM2-gangliosidosis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453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NCT03822013</a:t>
                      </a:r>
                      <a:r>
                        <a:rPr lang="is-I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Active, Recruiting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Miglustat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Infantile Tay-Sachs disease, infantile Sandhoff disease</a:t>
                      </a:r>
                    </a:p>
                    <a:p>
                      <a:endParaRPr lang="en-US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282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="0" dirty="0"/>
                        <a:t>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NCT02030015</a:t>
                      </a:r>
                    </a:p>
                    <a:p>
                      <a:r>
                        <a:rPr lang="fi-FI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Syner-G Trial</a:t>
                      </a:r>
                    </a:p>
                    <a:p>
                      <a:r>
                        <a:rPr lang="fi-FI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Terminated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Miglustat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Early infantile, late-infantile, classic juvenile</a:t>
                      </a:r>
                    </a:p>
                    <a:p>
                      <a:endParaRPr lang="en-US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7528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2379F7E-A1DF-A197-609C-82F5216F6E05}"/>
              </a:ext>
            </a:extLst>
          </p:cNvPr>
          <p:cNvSpPr txBox="1"/>
          <p:nvPr/>
        </p:nvSpPr>
        <p:spPr>
          <a:xfrm>
            <a:off x="3047259" y="4478192"/>
            <a:ext cx="46563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Clinicaltrials.gov. Accessed June 6, 2023.</a:t>
            </a:r>
          </a:p>
        </p:txBody>
      </p:sp>
    </p:spTree>
    <p:extLst>
      <p:ext uri="{BB962C8B-B14F-4D97-AF65-F5344CB8AC3E}">
        <p14:creationId xmlns:p14="http://schemas.microsoft.com/office/powerpoint/2010/main" val="431358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1F1B6-73FD-3AFE-A822-CB090D7A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 Chaperones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F352E-D6B9-27F2-F1A2-A224D1800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pharmacologic chaperone is a small molecule that binds to a mutant enzyme, preserving its stability, structure and activity </a:t>
            </a:r>
          </a:p>
          <a:p>
            <a:r>
              <a:rPr lang="en-US" dirty="0"/>
              <a:t>Pyrimethamine has been explored as a pharmacologic chaperone for beta-hexosaminidase enzyme as treatment of GM2-gangliosidoses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B9865-F2B1-8417-39A7-35D92B78D380}"/>
              </a:ext>
            </a:extLst>
          </p:cNvPr>
          <p:cNvSpPr txBox="1"/>
          <p:nvPr/>
        </p:nvSpPr>
        <p:spPr>
          <a:xfrm>
            <a:off x="3031724" y="4518482"/>
            <a:ext cx="611227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000" b="0" i="0" dirty="0">
                <a:solidFill>
                  <a:schemeClr val="bg1"/>
                </a:solidFill>
                <a:effectLst/>
              </a:rPr>
              <a:t>Clarke JT, et al. </a:t>
            </a:r>
            <a:r>
              <a:rPr lang="da-DK" sz="1000" b="0" i="1" dirty="0">
                <a:solidFill>
                  <a:schemeClr val="bg1"/>
                </a:solidFill>
                <a:effectLst/>
              </a:rPr>
              <a:t>Mol Genet Metab</a:t>
            </a:r>
            <a:r>
              <a:rPr lang="da-DK" sz="1000" b="0" i="0" dirty="0">
                <a:solidFill>
                  <a:schemeClr val="bg1"/>
                </a:solidFill>
                <a:effectLst/>
              </a:rPr>
              <a:t>. 2011;102:6-12; Osher E, et al. </a:t>
            </a:r>
            <a:r>
              <a:rPr lang="da-DK" sz="1000" b="0" i="1" dirty="0">
                <a:solidFill>
                  <a:schemeClr val="bg1"/>
                </a:solidFill>
                <a:effectLst/>
              </a:rPr>
              <a:t>Orphanet J Rare Dis. </a:t>
            </a:r>
            <a:r>
              <a:rPr lang="da-DK" sz="1000" b="0" i="0" dirty="0">
                <a:solidFill>
                  <a:schemeClr val="bg1"/>
                </a:solidFill>
                <a:effectLst/>
              </a:rPr>
              <a:t>2015;10:45; Pluvia Biotech. Accessed June 6, 2023. https://pluviabiotech.com.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99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5ACCE-D897-99A1-4351-AD918A95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Ganglioside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82F2E-C609-4692-201E-B4E3D7A18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326350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Contribute to immune function signaling</a:t>
            </a:r>
          </a:p>
          <a:p>
            <a:pPr lvl="1"/>
            <a:r>
              <a:rPr lang="en-US" sz="1400" dirty="0"/>
              <a:t>IgE signaling</a:t>
            </a:r>
          </a:p>
          <a:p>
            <a:pPr lvl="1"/>
            <a:r>
              <a:rPr lang="en-US" sz="1400" dirty="0"/>
              <a:t>T-cell antigen receptor signaling</a:t>
            </a:r>
          </a:p>
          <a:p>
            <a:pPr lvl="1"/>
            <a:r>
              <a:rPr lang="en-US" sz="1400" dirty="0"/>
              <a:t>Cell surface events involved in B-cell activation</a:t>
            </a:r>
          </a:p>
          <a:p>
            <a:r>
              <a:rPr lang="en-US" sz="2000" dirty="0"/>
              <a:t>Involved in tyrosine kinase signaling</a:t>
            </a:r>
          </a:p>
          <a:p>
            <a:r>
              <a:rPr lang="en-US" sz="2000" dirty="0"/>
              <a:t>Helps to mediate cell-to-cell recognition</a:t>
            </a:r>
          </a:p>
          <a:p>
            <a:r>
              <a:rPr lang="en-US" sz="2000" dirty="0"/>
              <a:t>Contribute to modulation of: </a:t>
            </a:r>
          </a:p>
          <a:p>
            <a:pPr lvl="1"/>
            <a:r>
              <a:rPr lang="en-US" sz="1400" dirty="0"/>
              <a:t>Natural killer cell cytotoxicity</a:t>
            </a:r>
          </a:p>
          <a:p>
            <a:pPr lvl="1"/>
            <a:r>
              <a:rPr lang="en-US" sz="1400" dirty="0"/>
              <a:t>Myelin-axon stability, growth and repair</a:t>
            </a:r>
          </a:p>
          <a:p>
            <a:pPr lvl="1"/>
            <a:r>
              <a:rPr lang="en-US" sz="1400" dirty="0"/>
              <a:t>Cell adhesion receptors during inflammation in response to infection or injuries </a:t>
            </a:r>
          </a:p>
          <a:p>
            <a:pPr lvl="1"/>
            <a:r>
              <a:rPr lang="en-US" sz="1400" dirty="0"/>
              <a:t>Insulin responsiveness </a:t>
            </a:r>
          </a:p>
          <a:p>
            <a:pPr lvl="1"/>
            <a:r>
              <a:rPr lang="en-US" sz="1400" dirty="0"/>
              <a:t>Epidermal growth factor receptor (EGFR) response</a:t>
            </a:r>
          </a:p>
          <a:p>
            <a:pPr lvl="1"/>
            <a:r>
              <a:rPr lang="en-US" sz="1400" dirty="0"/>
              <a:t>Vascular endothelial growth factor (VEGF) response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EFDF9B-A521-51CB-DF6C-86ADE27B6147}"/>
              </a:ext>
            </a:extLst>
          </p:cNvPr>
          <p:cNvSpPr txBox="1"/>
          <p:nvPr/>
        </p:nvSpPr>
        <p:spPr>
          <a:xfrm>
            <a:off x="3103927" y="4521200"/>
            <a:ext cx="5859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</a:rPr>
              <a:t>Lopez PH, et al. </a:t>
            </a:r>
            <a:r>
              <a:rPr lang="en-US" sz="1000" i="1" dirty="0">
                <a:solidFill>
                  <a:schemeClr val="bg1"/>
                </a:solidFill>
              </a:rPr>
              <a:t>Curr Opin Struct Biol. </a:t>
            </a:r>
            <a:r>
              <a:rPr lang="en-US" sz="1000" dirty="0">
                <a:solidFill>
                  <a:schemeClr val="bg1"/>
                </a:solidFill>
              </a:rPr>
              <a:t>2009;19:549-557; Sipione S, et al. </a:t>
            </a:r>
            <a:r>
              <a:rPr lang="en-US" sz="1000" i="1" dirty="0">
                <a:solidFill>
                  <a:schemeClr val="bg1"/>
                </a:solidFill>
              </a:rPr>
              <a:t>Front Neurosci</a:t>
            </a:r>
            <a:r>
              <a:rPr lang="en-US" sz="1000" dirty="0">
                <a:solidFill>
                  <a:schemeClr val="bg1"/>
                </a:solidFill>
              </a:rPr>
              <a:t>. 2020;14:572965; Yu RK, et al. </a:t>
            </a:r>
            <a:r>
              <a:rPr lang="en-US" sz="1000" i="1" dirty="0">
                <a:solidFill>
                  <a:schemeClr val="bg1"/>
                </a:solidFill>
              </a:rPr>
              <a:t>J Oleo Sci. </a:t>
            </a:r>
            <a:r>
              <a:rPr lang="en-US" sz="1000" dirty="0">
                <a:solidFill>
                  <a:schemeClr val="bg1"/>
                </a:solidFill>
              </a:rPr>
              <a:t>2011;60:537-544.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08557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7581-32F8-ACBD-4A71-1AE65C089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Low-dose pharmacologic chaperone pyrimethamine treatment for late-onset Tay-Sachs disease: results of an open-label, extended pilot study </a:t>
            </a:r>
          </a:p>
        </p:txBody>
      </p:sp>
      <p:pic>
        <p:nvPicPr>
          <p:cNvPr id="5" name="Content Placeholder 4" descr="A picture containing diagram, technical drawing, plan, line&#10;&#10;Description automatically generated">
            <a:extLst>
              <a:ext uri="{FF2B5EF4-FFF2-40B4-BE49-F238E27FC236}">
                <a16:creationId xmlns:a16="http://schemas.microsoft.com/office/drawing/2014/main" id="{1D6140B8-5A16-366C-B89D-07F39B97D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387768"/>
            <a:ext cx="4784821" cy="290902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48F331-315D-06DF-E409-B284700E65CA}"/>
              </a:ext>
            </a:extLst>
          </p:cNvPr>
          <p:cNvSpPr txBox="1"/>
          <p:nvPr/>
        </p:nvSpPr>
        <p:spPr>
          <a:xfrm>
            <a:off x="5215631" y="1268016"/>
            <a:ext cx="30761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dirty="0"/>
              <a:t>“Cyclic low dose of PMT can increase HexA activity in LOTS patients. However, the observed increase is repeatedly transient and not associated with discernible beneficial neurological or psychiatric effects.”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9DF77-78E1-D43B-DB9A-5BCDAF82DC12}"/>
              </a:ext>
            </a:extLst>
          </p:cNvPr>
          <p:cNvSpPr txBox="1"/>
          <p:nvPr/>
        </p:nvSpPr>
        <p:spPr>
          <a:xfrm>
            <a:off x="3021060" y="4435614"/>
            <a:ext cx="6122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 reproduced without modification from Osher E, et al. Effect of cyclic, low dose pyrimethamine treatment in patients with Late Onset Tay Sachs: an open-label, extended pilot study. </a:t>
            </a:r>
            <a:r>
              <a:rPr lang="en-US" sz="1000" i="1" dirty="0">
                <a:solidFill>
                  <a:schemeClr val="bg1"/>
                </a:solidFill>
              </a:rPr>
              <a:t>Orphanet J Rare Dis. </a:t>
            </a:r>
            <a:r>
              <a:rPr lang="en-US" sz="1000" dirty="0">
                <a:solidFill>
                  <a:schemeClr val="bg1"/>
                </a:solidFill>
              </a:rPr>
              <a:t>2015;10:45</a:t>
            </a:r>
            <a:r>
              <a:rPr lang="en-US" sz="1000" b="0" i="0" dirty="0">
                <a:solidFill>
                  <a:schemeClr val="bg1"/>
                </a:solidFill>
                <a:effectLst/>
              </a:rPr>
              <a:t> under </a:t>
            </a:r>
            <a:r>
              <a:rPr lang="en-US" sz="1000" dirty="0">
                <a:solidFill>
                  <a:schemeClr val="bg1"/>
                </a:solidFill>
              </a:rPr>
              <a:t>the terms and conditions of the Creative Commons Attribution (CC BY 4.0) license (Creative Commons — Attribution 4.0 International — CC BY 4.0) © 2015 by the authors.</a:t>
            </a:r>
          </a:p>
        </p:txBody>
      </p:sp>
    </p:spTree>
    <p:extLst>
      <p:ext uri="{BB962C8B-B14F-4D97-AF65-F5344CB8AC3E}">
        <p14:creationId xmlns:p14="http://schemas.microsoft.com/office/powerpoint/2010/main" val="1126586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1"/>
          <p:cNvSpPr>
            <a:spLocks noChangeArrowheads="1"/>
          </p:cNvSpPr>
          <p:nvPr/>
        </p:nvSpPr>
        <p:spPr bwMode="auto">
          <a:xfrm>
            <a:off x="6154342" y="352998"/>
            <a:ext cx="184731" cy="30008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350" dirty="0"/>
          </a:p>
        </p:txBody>
      </p:sp>
      <p:sp>
        <p:nvSpPr>
          <p:cNvPr id="133" name="Isosceles Triangle 132"/>
          <p:cNvSpPr/>
          <p:nvPr/>
        </p:nvSpPr>
        <p:spPr bwMode="auto">
          <a:xfrm rot="16200000">
            <a:off x="2681883" y="1791295"/>
            <a:ext cx="2430066" cy="1566863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69000">
                <a:srgbClr val="060B6E"/>
              </a:gs>
              <a:gs pos="100000">
                <a:srgbClr val="060B6E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647700">
              <a:defRPr/>
            </a:pPr>
            <a:endParaRPr lang="en-US" sz="1350" dirty="0">
              <a:latin typeface="Arial" charset="0"/>
            </a:endParaRPr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67833" y="206413"/>
            <a:ext cx="8559209" cy="529829"/>
          </a:xfrm>
        </p:spPr>
        <p:txBody>
          <a:bodyPr>
            <a:normAutofit fontScale="90000"/>
          </a:bodyPr>
          <a:lstStyle/>
          <a:p>
            <a:r>
              <a:rPr lang="en-US" dirty="0"/>
              <a:t>Glucosylceramide Biosynthesis and Enzymatic Action</a:t>
            </a: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1601391" y="1314450"/>
            <a:ext cx="135016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50" b="1" dirty="0"/>
              <a:t>Sphingosine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1581150" y="1854994"/>
            <a:ext cx="135016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50" b="1" dirty="0"/>
              <a:t>Ceramide</a:t>
            </a:r>
          </a:p>
        </p:txBody>
      </p:sp>
      <p:sp>
        <p:nvSpPr>
          <p:cNvPr id="22537" name="TextBox 8"/>
          <p:cNvSpPr txBox="1">
            <a:spLocks noChangeArrowheads="1"/>
          </p:cNvSpPr>
          <p:nvPr/>
        </p:nvSpPr>
        <p:spPr bwMode="auto">
          <a:xfrm>
            <a:off x="1494235" y="2425304"/>
            <a:ext cx="16192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/>
              <a:t>Glucosylceramide</a:t>
            </a:r>
          </a:p>
        </p:txBody>
      </p:sp>
      <p:sp>
        <p:nvSpPr>
          <p:cNvPr id="22538" name="TextBox 9"/>
          <p:cNvSpPr txBox="1">
            <a:spLocks noChangeArrowheads="1"/>
          </p:cNvSpPr>
          <p:nvPr/>
        </p:nvSpPr>
        <p:spPr bwMode="auto">
          <a:xfrm>
            <a:off x="1547813" y="2988469"/>
            <a:ext cx="135016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50" b="1" dirty="0"/>
              <a:t>Lactosylceramide</a:t>
            </a:r>
          </a:p>
        </p:txBody>
      </p:sp>
      <p:sp>
        <p:nvSpPr>
          <p:cNvPr id="22539" name="TextBox 46"/>
          <p:cNvSpPr txBox="1">
            <a:spLocks noChangeArrowheads="1"/>
          </p:cNvSpPr>
          <p:nvPr/>
        </p:nvSpPr>
        <p:spPr bwMode="auto">
          <a:xfrm>
            <a:off x="1547813" y="3543300"/>
            <a:ext cx="135016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50" b="1" dirty="0"/>
              <a:t>Gangliosides</a:t>
            </a:r>
          </a:p>
        </p:txBody>
      </p:sp>
      <p:sp>
        <p:nvSpPr>
          <p:cNvPr id="22543" name="TextBox 71"/>
          <p:cNvSpPr txBox="1">
            <a:spLocks noChangeArrowheads="1"/>
          </p:cNvSpPr>
          <p:nvPr/>
        </p:nvSpPr>
        <p:spPr bwMode="auto">
          <a:xfrm>
            <a:off x="1802663" y="3965524"/>
            <a:ext cx="234859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 dirty="0"/>
              <a:t>Neutral Glycosphingolipids</a:t>
            </a:r>
          </a:p>
        </p:txBody>
      </p:sp>
      <p:cxnSp>
        <p:nvCxnSpPr>
          <p:cNvPr id="22548" name="Straight Arrow Connector 90"/>
          <p:cNvCxnSpPr>
            <a:cxnSpLocks noChangeShapeType="1"/>
          </p:cNvCxnSpPr>
          <p:nvPr/>
        </p:nvCxnSpPr>
        <p:spPr bwMode="auto">
          <a:xfrm>
            <a:off x="2355968" y="3224893"/>
            <a:ext cx="1056704" cy="926817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none" w="med" len="med"/>
            <a:tailEnd type="triangle" w="med" len="med"/>
          </a:ln>
        </p:spPr>
      </p:cxnSp>
      <p:cxnSp>
        <p:nvCxnSpPr>
          <p:cNvPr id="22549" name="Straight Arrow Connector 134"/>
          <p:cNvCxnSpPr>
            <a:cxnSpLocks noChangeShapeType="1"/>
          </p:cNvCxnSpPr>
          <p:nvPr/>
        </p:nvCxnSpPr>
        <p:spPr bwMode="auto">
          <a:xfrm rot="16200000" flipH="1">
            <a:off x="2140149" y="2840236"/>
            <a:ext cx="216694" cy="3572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2550" name="Hexagon 203"/>
          <p:cNvSpPr>
            <a:spLocks noChangeArrowheads="1"/>
          </p:cNvSpPr>
          <p:nvPr/>
        </p:nvSpPr>
        <p:spPr bwMode="auto">
          <a:xfrm>
            <a:off x="6407944" y="3691460"/>
            <a:ext cx="485775" cy="315664"/>
          </a:xfrm>
          <a:prstGeom prst="hexagon">
            <a:avLst>
              <a:gd name="adj" fmla="val 24908"/>
              <a:gd name="vf" fmla="val 11547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defTabSz="647700"/>
            <a:r>
              <a:rPr lang="en-US" sz="900" b="1" dirty="0"/>
              <a:t>Glc</a:t>
            </a:r>
          </a:p>
        </p:txBody>
      </p:sp>
      <p:sp>
        <p:nvSpPr>
          <p:cNvPr id="22551" name="TextBox 204"/>
          <p:cNvSpPr txBox="1">
            <a:spLocks noChangeArrowheads="1"/>
          </p:cNvSpPr>
          <p:nvPr/>
        </p:nvSpPr>
        <p:spPr bwMode="auto">
          <a:xfrm>
            <a:off x="6948488" y="3748088"/>
            <a:ext cx="94416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50" b="1" i="1" dirty="0"/>
              <a:t>Glucose</a:t>
            </a:r>
          </a:p>
        </p:txBody>
      </p:sp>
      <p:sp>
        <p:nvSpPr>
          <p:cNvPr id="22552" name="Rectangle 207"/>
          <p:cNvSpPr>
            <a:spLocks noChangeArrowheads="1"/>
          </p:cNvSpPr>
          <p:nvPr/>
        </p:nvSpPr>
        <p:spPr bwMode="auto">
          <a:xfrm>
            <a:off x="6435329" y="4138216"/>
            <a:ext cx="458390" cy="215503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defTabSz="647700"/>
            <a:r>
              <a:rPr lang="en-US" sz="900" b="1" dirty="0"/>
              <a:t>Cer</a:t>
            </a:r>
          </a:p>
        </p:txBody>
      </p:sp>
      <p:sp>
        <p:nvSpPr>
          <p:cNvPr id="22553" name="TextBox 208"/>
          <p:cNvSpPr txBox="1">
            <a:spLocks noChangeArrowheads="1"/>
          </p:cNvSpPr>
          <p:nvPr/>
        </p:nvSpPr>
        <p:spPr bwMode="auto">
          <a:xfrm>
            <a:off x="6948488" y="4030266"/>
            <a:ext cx="1026319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50" b="1" i="1" dirty="0"/>
              <a:t>Ceramide</a:t>
            </a:r>
          </a:p>
        </p:txBody>
      </p:sp>
      <p:sp>
        <p:nvSpPr>
          <p:cNvPr id="22554" name="TextBox 107"/>
          <p:cNvSpPr txBox="1">
            <a:spLocks noChangeArrowheads="1"/>
          </p:cNvSpPr>
          <p:nvPr/>
        </p:nvSpPr>
        <p:spPr bwMode="auto">
          <a:xfrm>
            <a:off x="5949554" y="2750344"/>
            <a:ext cx="197048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50" b="1" dirty="0"/>
              <a:t>Glucocerebrosidase</a:t>
            </a:r>
          </a:p>
        </p:txBody>
      </p:sp>
      <p:sp>
        <p:nvSpPr>
          <p:cNvPr id="22555" name="TextBox 108"/>
          <p:cNvSpPr txBox="1">
            <a:spLocks noChangeArrowheads="1"/>
          </p:cNvSpPr>
          <p:nvPr/>
        </p:nvSpPr>
        <p:spPr bwMode="auto">
          <a:xfrm>
            <a:off x="6030516" y="1329928"/>
            <a:ext cx="167401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50" b="1" dirty="0"/>
              <a:t>Glucosylceramide synthase</a:t>
            </a:r>
          </a:p>
        </p:txBody>
      </p:sp>
      <p:grpSp>
        <p:nvGrpSpPr>
          <p:cNvPr id="22556" name="Group 51"/>
          <p:cNvGrpSpPr>
            <a:grpSpLocks/>
          </p:cNvGrpSpPr>
          <p:nvPr/>
        </p:nvGrpSpPr>
        <p:grpSpPr bwMode="auto">
          <a:xfrm>
            <a:off x="5219700" y="1309687"/>
            <a:ext cx="648891" cy="452438"/>
            <a:chOff x="4819691" y="1831377"/>
            <a:chExt cx="864096" cy="602958"/>
          </a:xfrm>
        </p:grpSpPr>
        <p:sp>
          <p:nvSpPr>
            <p:cNvPr id="22580" name="AutoShape 48"/>
            <p:cNvSpPr>
              <a:spLocks noChangeArrowheads="1"/>
            </p:cNvSpPr>
            <p:nvPr/>
          </p:nvSpPr>
          <p:spPr bwMode="auto">
            <a:xfrm>
              <a:off x="4819691" y="1831377"/>
              <a:ext cx="864096" cy="60295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003E"/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  <a:ln w="9525" algn="ctr">
              <a:solidFill>
                <a:srgbClr val="99CC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110000"/>
                </a:lnSpc>
                <a:buClr>
                  <a:srgbClr val="FF9900"/>
                </a:buClr>
              </a:pPr>
              <a:endParaRPr lang="en-US" sz="1125" dirty="0"/>
            </a:p>
          </p:txBody>
        </p:sp>
        <p:sp>
          <p:nvSpPr>
            <p:cNvPr id="22581" name="Rectangle 113"/>
            <p:cNvSpPr>
              <a:spLocks noChangeArrowheads="1"/>
            </p:cNvSpPr>
            <p:nvPr/>
          </p:nvSpPr>
          <p:spPr bwMode="auto">
            <a:xfrm>
              <a:off x="4932040" y="1961946"/>
              <a:ext cx="648072" cy="360040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defTabSz="647700"/>
              <a:r>
                <a:rPr lang="en-US" sz="1200" b="1" dirty="0"/>
                <a:t>Cer</a:t>
              </a:r>
            </a:p>
          </p:txBody>
        </p:sp>
      </p:grpSp>
      <p:cxnSp>
        <p:nvCxnSpPr>
          <p:cNvPr id="22557" name="Elbow Connector 145"/>
          <p:cNvCxnSpPr>
            <a:cxnSpLocks noChangeShapeType="1"/>
            <a:stCxn id="22555" idx="2"/>
          </p:cNvCxnSpPr>
          <p:nvPr/>
        </p:nvCxnSpPr>
        <p:spPr bwMode="auto">
          <a:xfrm rot="5400000">
            <a:off x="6001064" y="1111167"/>
            <a:ext cx="139870" cy="1593055"/>
          </a:xfrm>
          <a:prstGeom prst="bentConnector2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58" name="Elbow Connector 145"/>
          <p:cNvCxnSpPr>
            <a:cxnSpLocks noChangeShapeType="1"/>
          </p:cNvCxnSpPr>
          <p:nvPr/>
        </p:nvCxnSpPr>
        <p:spPr bwMode="auto">
          <a:xfrm rot="10800000" flipV="1">
            <a:off x="5274469" y="2895600"/>
            <a:ext cx="756047" cy="0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2559" name="Straight Arrow Connector 91"/>
          <p:cNvCxnSpPr>
            <a:cxnSpLocks noChangeShapeType="1"/>
          </p:cNvCxnSpPr>
          <p:nvPr/>
        </p:nvCxnSpPr>
        <p:spPr bwMode="auto">
          <a:xfrm rot="16200000" flipH="1">
            <a:off x="2143125" y="2300288"/>
            <a:ext cx="216694" cy="2381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2560" name="Straight Arrow Connector 95"/>
          <p:cNvCxnSpPr>
            <a:cxnSpLocks noChangeShapeType="1"/>
          </p:cNvCxnSpPr>
          <p:nvPr/>
        </p:nvCxnSpPr>
        <p:spPr bwMode="auto">
          <a:xfrm rot="16200000" flipH="1">
            <a:off x="2143720" y="1706761"/>
            <a:ext cx="215504" cy="2381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triangle" w="med" len="med"/>
            <a:tailEnd type="triangle" w="med" len="med"/>
          </a:ln>
        </p:spPr>
      </p:cxnSp>
      <p:grpSp>
        <p:nvGrpSpPr>
          <p:cNvPr id="22561" name="Group 171"/>
          <p:cNvGrpSpPr>
            <a:grpSpLocks/>
          </p:cNvGrpSpPr>
          <p:nvPr/>
        </p:nvGrpSpPr>
        <p:grpSpPr bwMode="auto">
          <a:xfrm>
            <a:off x="4342210" y="2174081"/>
            <a:ext cx="1512094" cy="506016"/>
            <a:chOff x="4139952" y="2826042"/>
            <a:chExt cx="2016224" cy="674966"/>
          </a:xfrm>
        </p:grpSpPr>
        <p:sp>
          <p:nvSpPr>
            <p:cNvPr id="22575" name="AutoShape 48"/>
            <p:cNvSpPr>
              <a:spLocks noChangeArrowheads="1"/>
            </p:cNvSpPr>
            <p:nvPr/>
          </p:nvSpPr>
          <p:spPr bwMode="auto">
            <a:xfrm>
              <a:off x="4139952" y="2826042"/>
              <a:ext cx="2016224" cy="67496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003E"/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  <a:ln w="9525" algn="ctr">
              <a:solidFill>
                <a:srgbClr val="99CC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110000"/>
                </a:lnSpc>
                <a:buClr>
                  <a:srgbClr val="FF9900"/>
                </a:buClr>
              </a:pPr>
              <a:endParaRPr lang="en-US" sz="1125" dirty="0"/>
            </a:p>
          </p:txBody>
        </p:sp>
        <p:grpSp>
          <p:nvGrpSpPr>
            <p:cNvPr id="22576" name="Group 162"/>
            <p:cNvGrpSpPr>
              <a:grpSpLocks/>
            </p:cNvGrpSpPr>
            <p:nvPr/>
          </p:nvGrpSpPr>
          <p:grpSpPr bwMode="auto">
            <a:xfrm>
              <a:off x="4283968" y="2917636"/>
              <a:ext cx="1656184" cy="505270"/>
              <a:chOff x="4283968" y="2917636"/>
              <a:chExt cx="1656184" cy="505270"/>
            </a:xfrm>
          </p:grpSpPr>
          <p:sp>
            <p:nvSpPr>
              <p:cNvPr id="22577" name="Hexagon 109"/>
              <p:cNvSpPr>
                <a:spLocks noChangeArrowheads="1"/>
              </p:cNvSpPr>
              <p:nvPr/>
            </p:nvSpPr>
            <p:spPr bwMode="auto">
              <a:xfrm>
                <a:off x="4283968" y="2917636"/>
                <a:ext cx="792088" cy="505270"/>
              </a:xfrm>
              <a:prstGeom prst="hexagon">
                <a:avLst>
                  <a:gd name="adj" fmla="val 25003"/>
                  <a:gd name="vf" fmla="val 115470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defTabSz="647700"/>
                <a:r>
                  <a:rPr lang="en-US" sz="1200" b="1" dirty="0"/>
                  <a:t>Glc</a:t>
                </a:r>
                <a:endParaRPr lang="en-US" sz="1050" b="1" dirty="0"/>
              </a:p>
            </p:txBody>
          </p:sp>
          <p:sp>
            <p:nvSpPr>
              <p:cNvPr id="22578" name="TextBox 101"/>
              <p:cNvSpPr txBox="1">
                <a:spLocks noChangeArrowheads="1"/>
              </p:cNvSpPr>
              <p:nvPr/>
            </p:nvSpPr>
            <p:spPr bwMode="auto">
              <a:xfrm>
                <a:off x="4886926" y="2983777"/>
                <a:ext cx="576064" cy="431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500" b="1" dirty="0"/>
                  <a:t>+</a:t>
                </a:r>
              </a:p>
            </p:txBody>
          </p:sp>
          <p:sp>
            <p:nvSpPr>
              <p:cNvPr id="22579" name="Rectangle 138"/>
              <p:cNvSpPr>
                <a:spLocks noChangeArrowheads="1"/>
              </p:cNvSpPr>
              <p:nvPr/>
            </p:nvSpPr>
            <p:spPr bwMode="auto">
              <a:xfrm>
                <a:off x="5265186" y="2970058"/>
                <a:ext cx="674966" cy="360040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647700"/>
                <a:r>
                  <a:rPr lang="en-US" sz="1200" b="1" dirty="0"/>
                  <a:t>Cer</a:t>
                </a:r>
              </a:p>
            </p:txBody>
          </p:sp>
        </p:grpSp>
      </p:grpSp>
      <p:sp>
        <p:nvSpPr>
          <p:cNvPr id="164" name="Up-Down Arrow 163"/>
          <p:cNvSpPr/>
          <p:nvPr/>
        </p:nvSpPr>
        <p:spPr bwMode="auto">
          <a:xfrm>
            <a:off x="5004197" y="1879954"/>
            <a:ext cx="161925" cy="135731"/>
          </a:xfrm>
          <a:custGeom>
            <a:avLst/>
            <a:gdLst>
              <a:gd name="connsiteX0" fmla="*/ 0 w 215900"/>
              <a:gd name="connsiteY0" fmla="*/ 107950 h 288925"/>
              <a:gd name="connsiteX1" fmla="*/ 107950 w 215900"/>
              <a:gd name="connsiteY1" fmla="*/ 0 h 288925"/>
              <a:gd name="connsiteX2" fmla="*/ 215900 w 215900"/>
              <a:gd name="connsiteY2" fmla="*/ 107950 h 288925"/>
              <a:gd name="connsiteX3" fmla="*/ 161925 w 215900"/>
              <a:gd name="connsiteY3" fmla="*/ 107950 h 288925"/>
              <a:gd name="connsiteX4" fmla="*/ 161925 w 215900"/>
              <a:gd name="connsiteY4" fmla="*/ 180975 h 288925"/>
              <a:gd name="connsiteX5" fmla="*/ 215900 w 215900"/>
              <a:gd name="connsiteY5" fmla="*/ 180975 h 288925"/>
              <a:gd name="connsiteX6" fmla="*/ 107950 w 215900"/>
              <a:gd name="connsiteY6" fmla="*/ 288925 h 288925"/>
              <a:gd name="connsiteX7" fmla="*/ 0 w 215900"/>
              <a:gd name="connsiteY7" fmla="*/ 180975 h 288925"/>
              <a:gd name="connsiteX8" fmla="*/ 53975 w 215900"/>
              <a:gd name="connsiteY8" fmla="*/ 180975 h 288925"/>
              <a:gd name="connsiteX9" fmla="*/ 53975 w 215900"/>
              <a:gd name="connsiteY9" fmla="*/ 107950 h 288925"/>
              <a:gd name="connsiteX10" fmla="*/ 0 w 215900"/>
              <a:gd name="connsiteY10" fmla="*/ 107950 h 288925"/>
              <a:gd name="connsiteX0" fmla="*/ 0 w 215900"/>
              <a:gd name="connsiteY0" fmla="*/ 0 h 180975"/>
              <a:gd name="connsiteX1" fmla="*/ 215900 w 215900"/>
              <a:gd name="connsiteY1" fmla="*/ 0 h 180975"/>
              <a:gd name="connsiteX2" fmla="*/ 161925 w 215900"/>
              <a:gd name="connsiteY2" fmla="*/ 0 h 180975"/>
              <a:gd name="connsiteX3" fmla="*/ 161925 w 215900"/>
              <a:gd name="connsiteY3" fmla="*/ 73025 h 180975"/>
              <a:gd name="connsiteX4" fmla="*/ 215900 w 215900"/>
              <a:gd name="connsiteY4" fmla="*/ 73025 h 180975"/>
              <a:gd name="connsiteX5" fmla="*/ 107950 w 215900"/>
              <a:gd name="connsiteY5" fmla="*/ 180975 h 180975"/>
              <a:gd name="connsiteX6" fmla="*/ 0 w 215900"/>
              <a:gd name="connsiteY6" fmla="*/ 73025 h 180975"/>
              <a:gd name="connsiteX7" fmla="*/ 53975 w 215900"/>
              <a:gd name="connsiteY7" fmla="*/ 73025 h 180975"/>
              <a:gd name="connsiteX8" fmla="*/ 53975 w 215900"/>
              <a:gd name="connsiteY8" fmla="*/ 0 h 180975"/>
              <a:gd name="connsiteX9" fmla="*/ 0 w 215900"/>
              <a:gd name="connsiteY9" fmla="*/ 0 h 180975"/>
              <a:gd name="connsiteX0" fmla="*/ 0 w 215900"/>
              <a:gd name="connsiteY0" fmla="*/ 0 h 180975"/>
              <a:gd name="connsiteX1" fmla="*/ 158750 w 215900"/>
              <a:gd name="connsiteY1" fmla="*/ 0 h 180975"/>
              <a:gd name="connsiteX2" fmla="*/ 161925 w 215900"/>
              <a:gd name="connsiteY2" fmla="*/ 0 h 180975"/>
              <a:gd name="connsiteX3" fmla="*/ 161925 w 215900"/>
              <a:gd name="connsiteY3" fmla="*/ 73025 h 180975"/>
              <a:gd name="connsiteX4" fmla="*/ 215900 w 215900"/>
              <a:gd name="connsiteY4" fmla="*/ 73025 h 180975"/>
              <a:gd name="connsiteX5" fmla="*/ 107950 w 215900"/>
              <a:gd name="connsiteY5" fmla="*/ 180975 h 180975"/>
              <a:gd name="connsiteX6" fmla="*/ 0 w 215900"/>
              <a:gd name="connsiteY6" fmla="*/ 73025 h 180975"/>
              <a:gd name="connsiteX7" fmla="*/ 53975 w 215900"/>
              <a:gd name="connsiteY7" fmla="*/ 73025 h 180975"/>
              <a:gd name="connsiteX8" fmla="*/ 53975 w 215900"/>
              <a:gd name="connsiteY8" fmla="*/ 0 h 180975"/>
              <a:gd name="connsiteX9" fmla="*/ 0 w 215900"/>
              <a:gd name="connsiteY9" fmla="*/ 0 h 180975"/>
              <a:gd name="connsiteX0" fmla="*/ 61912 w 215900"/>
              <a:gd name="connsiteY0" fmla="*/ 0 h 180975"/>
              <a:gd name="connsiteX1" fmla="*/ 158750 w 215900"/>
              <a:gd name="connsiteY1" fmla="*/ 0 h 180975"/>
              <a:gd name="connsiteX2" fmla="*/ 161925 w 215900"/>
              <a:gd name="connsiteY2" fmla="*/ 0 h 180975"/>
              <a:gd name="connsiteX3" fmla="*/ 161925 w 215900"/>
              <a:gd name="connsiteY3" fmla="*/ 73025 h 180975"/>
              <a:gd name="connsiteX4" fmla="*/ 215900 w 215900"/>
              <a:gd name="connsiteY4" fmla="*/ 73025 h 180975"/>
              <a:gd name="connsiteX5" fmla="*/ 107950 w 215900"/>
              <a:gd name="connsiteY5" fmla="*/ 180975 h 180975"/>
              <a:gd name="connsiteX6" fmla="*/ 0 w 215900"/>
              <a:gd name="connsiteY6" fmla="*/ 73025 h 180975"/>
              <a:gd name="connsiteX7" fmla="*/ 53975 w 215900"/>
              <a:gd name="connsiteY7" fmla="*/ 73025 h 180975"/>
              <a:gd name="connsiteX8" fmla="*/ 53975 w 215900"/>
              <a:gd name="connsiteY8" fmla="*/ 0 h 180975"/>
              <a:gd name="connsiteX9" fmla="*/ 61912 w 215900"/>
              <a:gd name="connsiteY9" fmla="*/ 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5900" h="180975">
                <a:moveTo>
                  <a:pt x="61912" y="0"/>
                </a:moveTo>
                <a:lnTo>
                  <a:pt x="158750" y="0"/>
                </a:lnTo>
                <a:lnTo>
                  <a:pt x="161925" y="0"/>
                </a:lnTo>
                <a:lnTo>
                  <a:pt x="161925" y="73025"/>
                </a:lnTo>
                <a:lnTo>
                  <a:pt x="215900" y="73025"/>
                </a:lnTo>
                <a:lnTo>
                  <a:pt x="107950" y="180975"/>
                </a:lnTo>
                <a:lnTo>
                  <a:pt x="0" y="73025"/>
                </a:lnTo>
                <a:lnTo>
                  <a:pt x="53975" y="73025"/>
                </a:lnTo>
                <a:lnTo>
                  <a:pt x="53975" y="0"/>
                </a:lnTo>
                <a:lnTo>
                  <a:pt x="61912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46000">
                <a:schemeClr val="bg2"/>
              </a:gs>
              <a:gs pos="100000">
                <a:schemeClr val="bg1"/>
              </a:gs>
            </a:gsLst>
            <a:lin ang="108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647700">
              <a:defRPr/>
            </a:pPr>
            <a:endParaRPr lang="en-US" sz="1350" dirty="0">
              <a:latin typeface="Arial" charset="0"/>
            </a:endParaRPr>
          </a:p>
        </p:txBody>
      </p:sp>
      <p:grpSp>
        <p:nvGrpSpPr>
          <p:cNvPr id="22564" name="Group 53"/>
          <p:cNvGrpSpPr>
            <a:grpSpLocks/>
          </p:cNvGrpSpPr>
          <p:nvPr/>
        </p:nvGrpSpPr>
        <p:grpSpPr bwMode="auto">
          <a:xfrm>
            <a:off x="4301729" y="1309687"/>
            <a:ext cx="702469" cy="452438"/>
            <a:chOff x="3707904" y="1844824"/>
            <a:chExt cx="936104" cy="602958"/>
          </a:xfrm>
        </p:grpSpPr>
        <p:sp>
          <p:nvSpPr>
            <p:cNvPr id="22573" name="AutoShape 48"/>
            <p:cNvSpPr>
              <a:spLocks noChangeArrowheads="1"/>
            </p:cNvSpPr>
            <p:nvPr/>
          </p:nvSpPr>
          <p:spPr bwMode="auto">
            <a:xfrm>
              <a:off x="3707904" y="1844824"/>
              <a:ext cx="936104" cy="60295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003E"/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  <a:ln w="9525" algn="ctr">
              <a:solidFill>
                <a:srgbClr val="99CC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110000"/>
                </a:lnSpc>
                <a:buClr>
                  <a:srgbClr val="FF9900"/>
                </a:buClr>
              </a:pPr>
              <a:endParaRPr lang="en-US" sz="1125" dirty="0"/>
            </a:p>
          </p:txBody>
        </p:sp>
        <p:sp>
          <p:nvSpPr>
            <p:cNvPr id="22574" name="Hexagon 50"/>
            <p:cNvSpPr>
              <a:spLocks noChangeArrowheads="1"/>
            </p:cNvSpPr>
            <p:nvPr/>
          </p:nvSpPr>
          <p:spPr bwMode="auto">
            <a:xfrm>
              <a:off x="3779912" y="1892635"/>
              <a:ext cx="792088" cy="504818"/>
            </a:xfrm>
            <a:prstGeom prst="hexagon">
              <a:avLst>
                <a:gd name="adj" fmla="val 25003"/>
                <a:gd name="vf" fmla="val 11547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defTabSz="647700"/>
              <a:r>
                <a:rPr lang="en-US" sz="1200" b="1" dirty="0"/>
                <a:t>Glc</a:t>
              </a:r>
              <a:endParaRPr lang="en-US" sz="1050" b="1" dirty="0"/>
            </a:p>
          </p:txBody>
        </p:sp>
      </p:grpSp>
      <p:sp>
        <p:nvSpPr>
          <p:cNvPr id="22565" name="AutoShape 48"/>
          <p:cNvSpPr>
            <a:spLocks noChangeArrowheads="1"/>
          </p:cNvSpPr>
          <p:nvPr/>
        </p:nvSpPr>
        <p:spPr bwMode="auto">
          <a:xfrm>
            <a:off x="5219700" y="3165872"/>
            <a:ext cx="648891" cy="4524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3E"/>
              </a:gs>
              <a:gs pos="100000">
                <a:srgbClr val="0066FF">
                  <a:alpha val="0"/>
                </a:srgbClr>
              </a:gs>
            </a:gsLst>
            <a:lin ang="5400000" scaled="1"/>
          </a:gradFill>
          <a:ln w="9525" algn="ctr">
            <a:solidFill>
              <a:srgbClr val="99CCFF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110000"/>
              </a:lnSpc>
              <a:buClr>
                <a:srgbClr val="FF9900"/>
              </a:buClr>
            </a:pPr>
            <a:endParaRPr lang="en-US" sz="1125" dirty="0"/>
          </a:p>
        </p:txBody>
      </p:sp>
      <p:sp>
        <p:nvSpPr>
          <p:cNvPr id="22566" name="Rectangle 57"/>
          <p:cNvSpPr>
            <a:spLocks noChangeArrowheads="1"/>
          </p:cNvSpPr>
          <p:nvPr/>
        </p:nvSpPr>
        <p:spPr bwMode="auto">
          <a:xfrm>
            <a:off x="5304235" y="3263503"/>
            <a:ext cx="485775" cy="270272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defTabSz="647700"/>
            <a:r>
              <a:rPr lang="en-US" sz="1200" b="1" dirty="0"/>
              <a:t>Cer</a:t>
            </a:r>
          </a:p>
        </p:txBody>
      </p:sp>
      <p:grpSp>
        <p:nvGrpSpPr>
          <p:cNvPr id="22567" name="Group 61"/>
          <p:cNvGrpSpPr>
            <a:grpSpLocks/>
          </p:cNvGrpSpPr>
          <p:nvPr/>
        </p:nvGrpSpPr>
        <p:grpSpPr bwMode="auto">
          <a:xfrm>
            <a:off x="4301729" y="3165872"/>
            <a:ext cx="702469" cy="452438"/>
            <a:chOff x="3707904" y="1844824"/>
            <a:chExt cx="936104" cy="602958"/>
          </a:xfrm>
        </p:grpSpPr>
        <p:sp>
          <p:nvSpPr>
            <p:cNvPr id="22571" name="AutoShape 48"/>
            <p:cNvSpPr>
              <a:spLocks noChangeArrowheads="1"/>
            </p:cNvSpPr>
            <p:nvPr/>
          </p:nvSpPr>
          <p:spPr bwMode="auto">
            <a:xfrm>
              <a:off x="3707904" y="1844824"/>
              <a:ext cx="936104" cy="60295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003E"/>
                </a:gs>
                <a:gs pos="100000">
                  <a:srgbClr val="0066FF">
                    <a:alpha val="0"/>
                  </a:srgbClr>
                </a:gs>
              </a:gsLst>
              <a:lin ang="5400000" scaled="1"/>
            </a:gradFill>
            <a:ln w="9525" algn="ctr">
              <a:solidFill>
                <a:srgbClr val="99CC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110000"/>
                </a:lnSpc>
                <a:buClr>
                  <a:srgbClr val="FF9900"/>
                </a:buClr>
              </a:pPr>
              <a:endParaRPr lang="en-US" sz="1125" dirty="0"/>
            </a:p>
          </p:txBody>
        </p:sp>
        <p:sp>
          <p:nvSpPr>
            <p:cNvPr id="22572" name="Hexagon 63"/>
            <p:cNvSpPr>
              <a:spLocks noChangeArrowheads="1"/>
            </p:cNvSpPr>
            <p:nvPr/>
          </p:nvSpPr>
          <p:spPr bwMode="auto">
            <a:xfrm>
              <a:off x="3779912" y="1892635"/>
              <a:ext cx="792088" cy="504818"/>
            </a:xfrm>
            <a:prstGeom prst="hexagon">
              <a:avLst>
                <a:gd name="adj" fmla="val 25003"/>
                <a:gd name="vf" fmla="val 11547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defTabSz="647700"/>
              <a:r>
                <a:rPr lang="en-US" sz="1200" b="1" dirty="0"/>
                <a:t>Glc</a:t>
              </a:r>
              <a:endParaRPr lang="en-US" sz="1050" b="1" dirty="0"/>
            </a:p>
          </p:txBody>
        </p:sp>
      </p:grpSp>
      <p:sp>
        <p:nvSpPr>
          <p:cNvPr id="22568" name="TextBox 67"/>
          <p:cNvSpPr txBox="1">
            <a:spLocks noChangeArrowheads="1"/>
          </p:cNvSpPr>
          <p:nvPr/>
        </p:nvSpPr>
        <p:spPr bwMode="auto">
          <a:xfrm>
            <a:off x="6354366" y="3057525"/>
            <a:ext cx="1133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00" i="1" dirty="0"/>
              <a:t>Catabolic Pathway (Degradation)</a:t>
            </a:r>
          </a:p>
        </p:txBody>
      </p:sp>
      <p:sp>
        <p:nvSpPr>
          <p:cNvPr id="22569" name="TextBox 68"/>
          <p:cNvSpPr txBox="1">
            <a:spLocks noChangeArrowheads="1"/>
          </p:cNvSpPr>
          <p:nvPr/>
        </p:nvSpPr>
        <p:spPr bwMode="auto">
          <a:xfrm>
            <a:off x="6299598" y="951310"/>
            <a:ext cx="11346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00" i="1" dirty="0"/>
              <a:t>Anabolic Pathway  (Synthesis)</a:t>
            </a:r>
          </a:p>
        </p:txBody>
      </p:sp>
      <p:sp>
        <p:nvSpPr>
          <p:cNvPr id="22570" name="Text Box 27"/>
          <p:cNvSpPr txBox="1">
            <a:spLocks noChangeArrowheads="1"/>
          </p:cNvSpPr>
          <p:nvPr/>
        </p:nvSpPr>
        <p:spPr bwMode="auto">
          <a:xfrm>
            <a:off x="3113484" y="4477276"/>
            <a:ext cx="603051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solidFill>
                  <a:schemeClr val="bg1"/>
                </a:solidFill>
              </a:rPr>
              <a:t>Adapted from Parrington Lab Department of Pharmacology. http://parringtonlab.nsms.ox.ac.uk/glyco01.php</a:t>
            </a:r>
            <a:r>
              <a:rPr lang="de-DE" sz="1000" dirty="0">
                <a:solidFill>
                  <a:schemeClr val="bg1"/>
                </a:solidFill>
              </a:rPr>
              <a:t>. </a:t>
            </a:r>
            <a:r>
              <a:rPr lang="en-US" sz="1000" dirty="0">
                <a:solidFill>
                  <a:schemeClr val="bg1"/>
                </a:solidFill>
              </a:rPr>
              <a:t>GBA glucosidase, beta, acid [Homo sapiens (human)]. http://www.ncbi.nlm.nih.gov/gene/2629. Accessed July 28, 2013. </a:t>
            </a:r>
          </a:p>
        </p:txBody>
      </p:sp>
      <p:sp>
        <p:nvSpPr>
          <p:cNvPr id="54" name="Up-Down Arrow 163"/>
          <p:cNvSpPr/>
          <p:nvPr/>
        </p:nvSpPr>
        <p:spPr bwMode="auto">
          <a:xfrm>
            <a:off x="5004197" y="2832205"/>
            <a:ext cx="161925" cy="135731"/>
          </a:xfrm>
          <a:custGeom>
            <a:avLst/>
            <a:gdLst>
              <a:gd name="connsiteX0" fmla="*/ 0 w 215900"/>
              <a:gd name="connsiteY0" fmla="*/ 107950 h 288925"/>
              <a:gd name="connsiteX1" fmla="*/ 107950 w 215900"/>
              <a:gd name="connsiteY1" fmla="*/ 0 h 288925"/>
              <a:gd name="connsiteX2" fmla="*/ 215900 w 215900"/>
              <a:gd name="connsiteY2" fmla="*/ 107950 h 288925"/>
              <a:gd name="connsiteX3" fmla="*/ 161925 w 215900"/>
              <a:gd name="connsiteY3" fmla="*/ 107950 h 288925"/>
              <a:gd name="connsiteX4" fmla="*/ 161925 w 215900"/>
              <a:gd name="connsiteY4" fmla="*/ 180975 h 288925"/>
              <a:gd name="connsiteX5" fmla="*/ 215900 w 215900"/>
              <a:gd name="connsiteY5" fmla="*/ 180975 h 288925"/>
              <a:gd name="connsiteX6" fmla="*/ 107950 w 215900"/>
              <a:gd name="connsiteY6" fmla="*/ 288925 h 288925"/>
              <a:gd name="connsiteX7" fmla="*/ 0 w 215900"/>
              <a:gd name="connsiteY7" fmla="*/ 180975 h 288925"/>
              <a:gd name="connsiteX8" fmla="*/ 53975 w 215900"/>
              <a:gd name="connsiteY8" fmla="*/ 180975 h 288925"/>
              <a:gd name="connsiteX9" fmla="*/ 53975 w 215900"/>
              <a:gd name="connsiteY9" fmla="*/ 107950 h 288925"/>
              <a:gd name="connsiteX10" fmla="*/ 0 w 215900"/>
              <a:gd name="connsiteY10" fmla="*/ 107950 h 288925"/>
              <a:gd name="connsiteX0" fmla="*/ 0 w 215900"/>
              <a:gd name="connsiteY0" fmla="*/ 0 h 180975"/>
              <a:gd name="connsiteX1" fmla="*/ 215900 w 215900"/>
              <a:gd name="connsiteY1" fmla="*/ 0 h 180975"/>
              <a:gd name="connsiteX2" fmla="*/ 161925 w 215900"/>
              <a:gd name="connsiteY2" fmla="*/ 0 h 180975"/>
              <a:gd name="connsiteX3" fmla="*/ 161925 w 215900"/>
              <a:gd name="connsiteY3" fmla="*/ 73025 h 180975"/>
              <a:gd name="connsiteX4" fmla="*/ 215900 w 215900"/>
              <a:gd name="connsiteY4" fmla="*/ 73025 h 180975"/>
              <a:gd name="connsiteX5" fmla="*/ 107950 w 215900"/>
              <a:gd name="connsiteY5" fmla="*/ 180975 h 180975"/>
              <a:gd name="connsiteX6" fmla="*/ 0 w 215900"/>
              <a:gd name="connsiteY6" fmla="*/ 73025 h 180975"/>
              <a:gd name="connsiteX7" fmla="*/ 53975 w 215900"/>
              <a:gd name="connsiteY7" fmla="*/ 73025 h 180975"/>
              <a:gd name="connsiteX8" fmla="*/ 53975 w 215900"/>
              <a:gd name="connsiteY8" fmla="*/ 0 h 180975"/>
              <a:gd name="connsiteX9" fmla="*/ 0 w 215900"/>
              <a:gd name="connsiteY9" fmla="*/ 0 h 180975"/>
              <a:gd name="connsiteX0" fmla="*/ 0 w 215900"/>
              <a:gd name="connsiteY0" fmla="*/ 0 h 180975"/>
              <a:gd name="connsiteX1" fmla="*/ 158750 w 215900"/>
              <a:gd name="connsiteY1" fmla="*/ 0 h 180975"/>
              <a:gd name="connsiteX2" fmla="*/ 161925 w 215900"/>
              <a:gd name="connsiteY2" fmla="*/ 0 h 180975"/>
              <a:gd name="connsiteX3" fmla="*/ 161925 w 215900"/>
              <a:gd name="connsiteY3" fmla="*/ 73025 h 180975"/>
              <a:gd name="connsiteX4" fmla="*/ 215900 w 215900"/>
              <a:gd name="connsiteY4" fmla="*/ 73025 h 180975"/>
              <a:gd name="connsiteX5" fmla="*/ 107950 w 215900"/>
              <a:gd name="connsiteY5" fmla="*/ 180975 h 180975"/>
              <a:gd name="connsiteX6" fmla="*/ 0 w 215900"/>
              <a:gd name="connsiteY6" fmla="*/ 73025 h 180975"/>
              <a:gd name="connsiteX7" fmla="*/ 53975 w 215900"/>
              <a:gd name="connsiteY7" fmla="*/ 73025 h 180975"/>
              <a:gd name="connsiteX8" fmla="*/ 53975 w 215900"/>
              <a:gd name="connsiteY8" fmla="*/ 0 h 180975"/>
              <a:gd name="connsiteX9" fmla="*/ 0 w 215900"/>
              <a:gd name="connsiteY9" fmla="*/ 0 h 180975"/>
              <a:gd name="connsiteX0" fmla="*/ 61912 w 215900"/>
              <a:gd name="connsiteY0" fmla="*/ 0 h 180975"/>
              <a:gd name="connsiteX1" fmla="*/ 158750 w 215900"/>
              <a:gd name="connsiteY1" fmla="*/ 0 h 180975"/>
              <a:gd name="connsiteX2" fmla="*/ 161925 w 215900"/>
              <a:gd name="connsiteY2" fmla="*/ 0 h 180975"/>
              <a:gd name="connsiteX3" fmla="*/ 161925 w 215900"/>
              <a:gd name="connsiteY3" fmla="*/ 73025 h 180975"/>
              <a:gd name="connsiteX4" fmla="*/ 215900 w 215900"/>
              <a:gd name="connsiteY4" fmla="*/ 73025 h 180975"/>
              <a:gd name="connsiteX5" fmla="*/ 107950 w 215900"/>
              <a:gd name="connsiteY5" fmla="*/ 180975 h 180975"/>
              <a:gd name="connsiteX6" fmla="*/ 0 w 215900"/>
              <a:gd name="connsiteY6" fmla="*/ 73025 h 180975"/>
              <a:gd name="connsiteX7" fmla="*/ 53975 w 215900"/>
              <a:gd name="connsiteY7" fmla="*/ 73025 h 180975"/>
              <a:gd name="connsiteX8" fmla="*/ 53975 w 215900"/>
              <a:gd name="connsiteY8" fmla="*/ 0 h 180975"/>
              <a:gd name="connsiteX9" fmla="*/ 61912 w 215900"/>
              <a:gd name="connsiteY9" fmla="*/ 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5900" h="180975">
                <a:moveTo>
                  <a:pt x="61912" y="0"/>
                </a:moveTo>
                <a:lnTo>
                  <a:pt x="158750" y="0"/>
                </a:lnTo>
                <a:lnTo>
                  <a:pt x="161925" y="0"/>
                </a:lnTo>
                <a:lnTo>
                  <a:pt x="161925" y="73025"/>
                </a:lnTo>
                <a:lnTo>
                  <a:pt x="215900" y="73025"/>
                </a:lnTo>
                <a:lnTo>
                  <a:pt x="107950" y="180975"/>
                </a:lnTo>
                <a:lnTo>
                  <a:pt x="0" y="73025"/>
                </a:lnTo>
                <a:lnTo>
                  <a:pt x="53975" y="73025"/>
                </a:lnTo>
                <a:lnTo>
                  <a:pt x="53975" y="0"/>
                </a:lnTo>
                <a:lnTo>
                  <a:pt x="61912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46000">
                <a:schemeClr val="bg2"/>
              </a:gs>
              <a:gs pos="100000">
                <a:schemeClr val="bg1"/>
              </a:gs>
            </a:gsLst>
            <a:lin ang="108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647700">
              <a:defRPr/>
            </a:pPr>
            <a:endParaRPr lang="en-US" sz="1350" dirty="0">
              <a:latin typeface="Arial" charset="0"/>
            </a:endParaRPr>
          </a:p>
        </p:txBody>
      </p:sp>
      <p:cxnSp>
        <p:nvCxnSpPr>
          <p:cNvPr id="56" name="Straight Arrow Connector 85"/>
          <p:cNvCxnSpPr>
            <a:cxnSpLocks noChangeShapeType="1"/>
          </p:cNvCxnSpPr>
          <p:nvPr/>
        </p:nvCxnSpPr>
        <p:spPr bwMode="auto">
          <a:xfrm rot="5400000">
            <a:off x="2085380" y="3381971"/>
            <a:ext cx="323850" cy="1191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0158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01CB1-D4FC-EC2D-941E-EDB63165A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Miglustat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8B827-89FD-607E-D9BF-5E097BDC7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Substrate reduction therapy that inhibits glucosylceramide synthase in glycosphingolipid pathway and reduces production of ganglioside</a:t>
            </a:r>
          </a:p>
          <a:p>
            <a:r>
              <a:rPr lang="en-US" dirty="0"/>
              <a:t>Approved for Gaucher disease type I in the United States and Europe, as well as Niemann-Pick type C in Europe</a:t>
            </a:r>
          </a:p>
          <a:p>
            <a:r>
              <a:rPr lang="en-US" dirty="0"/>
              <a:t>Per animal studies</a:t>
            </a:r>
          </a:p>
          <a:p>
            <a:pPr lvl="1"/>
            <a:r>
              <a:rPr lang="en-US" dirty="0"/>
              <a:t>25%-40% of dosage reaches brain tissue</a:t>
            </a:r>
          </a:p>
          <a:p>
            <a:pPr lvl="1"/>
            <a:r>
              <a:rPr lang="en-US" dirty="0"/>
              <a:t>Extends lifespan by 40% (125-&gt;170 days)</a:t>
            </a:r>
          </a:p>
          <a:p>
            <a:r>
              <a:rPr lang="en-US" dirty="0"/>
              <a:t>Side effects include gastrointestinal problems, inhibition of disaccharidases in the gut (lactase, sucrase, maltase), osmotic diarrhea, flatulence, cramping, abdominal pain</a:t>
            </a:r>
          </a:p>
          <a:p>
            <a:r>
              <a:rPr lang="en-US" dirty="0"/>
              <a:t>While safety and tolerability have been evidenced, no change in the course of disease has been demonstrated yet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03620-3DD6-9130-11EA-9A0667E47F76}"/>
              </a:ext>
            </a:extLst>
          </p:cNvPr>
          <p:cNvSpPr txBox="1"/>
          <p:nvPr/>
        </p:nvSpPr>
        <p:spPr>
          <a:xfrm>
            <a:off x="3073341" y="4503093"/>
            <a:ext cx="6070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Bembi B, et al. </a:t>
            </a:r>
            <a:r>
              <a:rPr lang="en-US" sz="1000" i="1" dirty="0">
                <a:solidFill>
                  <a:schemeClr val="bg1"/>
                </a:solidFill>
              </a:rPr>
              <a:t>Neurology </a:t>
            </a:r>
            <a:r>
              <a:rPr lang="en-US" sz="1000" dirty="0">
                <a:solidFill>
                  <a:schemeClr val="bg1"/>
                </a:solidFill>
              </a:rPr>
              <a:t>2006;66:278-280; Jeyakumar M, et al. </a:t>
            </a:r>
            <a:r>
              <a:rPr lang="en-US" sz="1000" i="1" dirty="0">
                <a:solidFill>
                  <a:schemeClr val="bg1"/>
                </a:solidFill>
              </a:rPr>
              <a:t>Proc Natl. Acad. Sci USA. </a:t>
            </a:r>
            <a:r>
              <a:rPr lang="en-US" sz="1000" dirty="0">
                <a:solidFill>
                  <a:schemeClr val="bg1"/>
                </a:solidFill>
              </a:rPr>
              <a:t>1999;96:6388-6393; Maegawa GH, et al. </a:t>
            </a:r>
            <a:r>
              <a:rPr lang="en-US" sz="1000" i="1" dirty="0">
                <a:solidFill>
                  <a:schemeClr val="bg1"/>
                </a:solidFill>
              </a:rPr>
              <a:t>Mol Genet  Metab. </a:t>
            </a:r>
            <a:r>
              <a:rPr lang="en-US" sz="1000" dirty="0">
                <a:solidFill>
                  <a:schemeClr val="bg1"/>
                </a:solidFill>
              </a:rPr>
              <a:t>2009;97:284-291; Shapiro BE, et al. </a:t>
            </a:r>
            <a:r>
              <a:rPr lang="en-US" sz="1000" i="1" dirty="0">
                <a:solidFill>
                  <a:schemeClr val="bg1"/>
                </a:solidFill>
              </a:rPr>
              <a:t>Genet Med. </a:t>
            </a:r>
            <a:r>
              <a:rPr lang="en-US" sz="1000" dirty="0">
                <a:solidFill>
                  <a:schemeClr val="bg1"/>
                </a:solidFill>
              </a:rPr>
              <a:t>2009;11:425-433; Treiber A, et al. </a:t>
            </a:r>
            <a:r>
              <a:rPr lang="en-US" sz="1000" i="1" dirty="0">
                <a:solidFill>
                  <a:schemeClr val="bg1"/>
                </a:solidFill>
              </a:rPr>
              <a:t>Xenobioticam</a:t>
            </a:r>
            <a:r>
              <a:rPr lang="en-US" sz="1000" dirty="0">
                <a:solidFill>
                  <a:schemeClr val="bg1"/>
                </a:solidFill>
              </a:rPr>
              <a:t>433</a:t>
            </a:r>
          </a:p>
        </p:txBody>
      </p:sp>
    </p:spTree>
    <p:extLst>
      <p:ext uri="{BB962C8B-B14F-4D97-AF65-F5344CB8AC3E}">
        <p14:creationId xmlns:p14="http://schemas.microsoft.com/office/powerpoint/2010/main" val="22195977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3EB47-1DC2-E706-58AC-EF471B31D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Syner-G Trial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B870E-CD9A-B12E-B6EA-62E86B9FFD87}"/>
              </a:ext>
            </a:extLst>
          </p:cNvPr>
          <p:cNvSpPr txBox="1"/>
          <p:nvPr/>
        </p:nvSpPr>
        <p:spPr>
          <a:xfrm rot="16200000">
            <a:off x="858933" y="2663564"/>
            <a:ext cx="24718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PERCENT SURVIVAL</a:t>
            </a:r>
          </a:p>
        </p:txBody>
      </p:sp>
      <p:graphicFrame>
        <p:nvGraphicFramePr>
          <p:cNvPr id="5" name="Chart 4" title="Infantile Gangliosidoses Survival">
            <a:extLst>
              <a:ext uri="{FF2B5EF4-FFF2-40B4-BE49-F238E27FC236}">
                <a16:creationId xmlns:a16="http://schemas.microsoft.com/office/drawing/2014/main" id="{B9FA32C2-0696-AD1A-89DE-70DB2951414D}"/>
              </a:ext>
            </a:extLst>
          </p:cNvPr>
          <p:cNvGraphicFramePr>
            <a:graphicFrameLocks/>
          </p:cNvGraphicFramePr>
          <p:nvPr/>
        </p:nvGraphicFramePr>
        <p:xfrm>
          <a:off x="2229004" y="1428142"/>
          <a:ext cx="4797980" cy="2679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B7AE1AF-27EA-91AD-C2C3-4493069F73E1}"/>
              </a:ext>
            </a:extLst>
          </p:cNvPr>
          <p:cNvSpPr txBox="1"/>
          <p:nvPr/>
        </p:nvSpPr>
        <p:spPr>
          <a:xfrm>
            <a:off x="3464395" y="4107261"/>
            <a:ext cx="23271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MONTHS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A7D021-7B41-DB0C-81C9-61EB07542A11}"/>
              </a:ext>
            </a:extLst>
          </p:cNvPr>
          <p:cNvSpPr/>
          <p:nvPr/>
        </p:nvSpPr>
        <p:spPr>
          <a:xfrm>
            <a:off x="3048000" y="4522758"/>
            <a:ext cx="6096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Jarnes-Utz JR, et al. </a:t>
            </a:r>
            <a:r>
              <a:rPr lang="en-US" sz="1000" i="1" dirty="0">
                <a:solidFill>
                  <a:schemeClr val="bg1"/>
                </a:solidFill>
              </a:rPr>
              <a:t>Mol Genet Metab. </a:t>
            </a:r>
            <a:r>
              <a:rPr lang="en-US" sz="1000" dirty="0">
                <a:solidFill>
                  <a:schemeClr val="bg1"/>
                </a:solidFill>
              </a:rPr>
              <a:t>2017;121:170-179.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871D9F6-BC02-6E7D-91E7-49E97BFF4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92" y="999952"/>
            <a:ext cx="7987004" cy="4154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Miglustat in combination with a ketogenic diet</a:t>
            </a:r>
          </a:p>
        </p:txBody>
      </p:sp>
    </p:spTree>
    <p:extLst>
      <p:ext uri="{BB962C8B-B14F-4D97-AF65-F5344CB8AC3E}">
        <p14:creationId xmlns:p14="http://schemas.microsoft.com/office/powerpoint/2010/main" val="963590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EACBC-99A8-B169-65C8-9AEBE1ED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Other Small Molecule Therapies Being Investigated in Clinical Trials for Gangliosidosis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4E1FF-EA39-7768-F0A9-78D242ADC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32635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Acetyl-leucine</a:t>
            </a:r>
          </a:p>
          <a:p>
            <a:pPr lvl="1"/>
            <a:r>
              <a:rPr lang="en-US" dirty="0"/>
              <a:t>Also known as acetyl-DL-leucine</a:t>
            </a:r>
          </a:p>
          <a:p>
            <a:pPr lvl="1"/>
            <a:r>
              <a:rPr lang="en-US" dirty="0"/>
              <a:t>Has shown benefit in cerebellar ataxias</a:t>
            </a:r>
          </a:p>
          <a:p>
            <a:pPr lvl="1"/>
            <a:r>
              <a:rPr lang="en-US" dirty="0"/>
              <a:t>Showed beneficial effect on gait in Sandhoff mouse model </a:t>
            </a:r>
          </a:p>
          <a:p>
            <a:pPr lvl="1"/>
            <a:r>
              <a:rPr lang="en-US" dirty="0"/>
              <a:t>Combination with miglustat in the NPC mouse model showed improvement in motor skills</a:t>
            </a:r>
          </a:p>
          <a:p>
            <a:r>
              <a:rPr lang="en-US" dirty="0"/>
              <a:t>AZ-3102</a:t>
            </a:r>
          </a:p>
          <a:p>
            <a:pPr lvl="1"/>
            <a:r>
              <a:rPr lang="en-US" dirty="0"/>
              <a:t>Crosses blood brain barrier</a:t>
            </a:r>
          </a:p>
          <a:p>
            <a:pPr lvl="1"/>
            <a:r>
              <a:rPr lang="en-US" dirty="0"/>
              <a:t>Showed increased survival and improvement in behavioral and activity assessments in Sandhoff mouse model</a:t>
            </a:r>
          </a:p>
          <a:p>
            <a:pPr lvl="1"/>
            <a:r>
              <a:rPr lang="en-US" dirty="0"/>
              <a:t>Showed reduction in tremor levels and increase in spared cerebellar Purkinje cells in the brain, in Niemann-Pick Disease type C (NPC) mouse model</a:t>
            </a:r>
          </a:p>
          <a:p>
            <a:pPr lvl="1"/>
            <a:r>
              <a:rPr lang="en-US" dirty="0"/>
              <a:t>Mechanism of action: </a:t>
            </a:r>
          </a:p>
          <a:p>
            <a:pPr lvl="2"/>
            <a:r>
              <a:rPr lang="en-US" dirty="0"/>
              <a:t>Inhibits glucosylceramide synthase (GCS) and non-lysosomal glucosylceramidase (GbA2)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E59C3-8BBE-00D6-3173-C2838B464712}"/>
              </a:ext>
            </a:extLst>
          </p:cNvPr>
          <p:cNvSpPr txBox="1"/>
          <p:nvPr/>
        </p:nvSpPr>
        <p:spPr>
          <a:xfrm>
            <a:off x="3152608" y="4497169"/>
            <a:ext cx="5835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</a:rPr>
              <a:t>Kaya E, et al. </a:t>
            </a:r>
            <a:r>
              <a:rPr lang="en-US" sz="1000" i="1" dirty="0">
                <a:solidFill>
                  <a:schemeClr val="bg1"/>
                </a:solidFill>
              </a:rPr>
              <a:t>Brain Commun</a:t>
            </a:r>
            <a:r>
              <a:rPr lang="en-US" sz="1000" dirty="0">
                <a:solidFill>
                  <a:schemeClr val="bg1"/>
                </a:solidFill>
              </a:rPr>
              <a:t>. 2020;3:fcaa148; Our Lead Programme. Azafaros. Accessed May 29, 2023. </a:t>
            </a:r>
            <a:r>
              <a:rPr lang="en-US" sz="1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https://www.azafaros.com/lead-program-drug-discovery-program/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102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ED03B-D5E1-D766-E32B-1F889609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Venglustat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D73C3-7D8B-6155-CF9B-BC251DCBF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832667"/>
          </a:xfrm>
        </p:spPr>
        <p:txBody>
          <a:bodyPr/>
          <a:lstStyle/>
          <a:p>
            <a:r>
              <a:rPr lang="en-US" dirty="0"/>
              <a:t>Crosses BBB</a:t>
            </a:r>
          </a:p>
          <a:p>
            <a:r>
              <a:rPr lang="en-US" dirty="0"/>
              <a:t>Phase 1 trials in healthy adults showed:</a:t>
            </a:r>
          </a:p>
          <a:p>
            <a:pPr lvl="1"/>
            <a:r>
              <a:rPr lang="en-US" dirty="0"/>
              <a:t>Systemic exposure unaffected by food</a:t>
            </a:r>
          </a:p>
          <a:p>
            <a:pPr lvl="1"/>
            <a:r>
              <a:rPr lang="en-US" dirty="0"/>
              <a:t>No need for dietary modification</a:t>
            </a:r>
          </a:p>
          <a:p>
            <a:pPr lvl="1"/>
            <a:r>
              <a:rPr lang="en-US" dirty="0"/>
              <a:t>No interaction with disaccharidases in the gut</a:t>
            </a:r>
          </a:p>
          <a:p>
            <a:pPr lvl="1"/>
            <a:r>
              <a:rPr lang="en-US" dirty="0"/>
              <a:t>Favorable safety and tolerability profile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FB09E-5055-7069-D648-F69EEA3AB6DA}"/>
              </a:ext>
            </a:extLst>
          </p:cNvPr>
          <p:cNvSpPr txBox="1"/>
          <p:nvPr/>
        </p:nvSpPr>
        <p:spPr>
          <a:xfrm>
            <a:off x="3040911" y="4503093"/>
            <a:ext cx="6103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Marshall J, et al. </a:t>
            </a:r>
            <a:r>
              <a:rPr lang="en-US" sz="1000" i="1" dirty="0">
                <a:solidFill>
                  <a:schemeClr val="bg1"/>
                </a:solidFill>
              </a:rPr>
              <a:t>Mol Ther</a:t>
            </a:r>
            <a:r>
              <a:rPr lang="en-US" sz="1000" dirty="0">
                <a:solidFill>
                  <a:schemeClr val="bg1"/>
                </a:solidFill>
              </a:rPr>
              <a:t>. 2016;24:1019-1029; Peterschmitt MJ, et al. </a:t>
            </a:r>
            <a:r>
              <a:rPr lang="en-US" sz="1000" i="1" dirty="0">
                <a:solidFill>
                  <a:schemeClr val="bg1"/>
                </a:solidFill>
              </a:rPr>
              <a:t>Clin Pharmacol Drug Dev</a:t>
            </a:r>
            <a:r>
              <a:rPr lang="en-US" sz="1000" dirty="0">
                <a:solidFill>
                  <a:schemeClr val="bg1"/>
                </a:solidFill>
              </a:rPr>
              <a:t>. 2021;10:86-98. </a:t>
            </a:r>
          </a:p>
        </p:txBody>
      </p:sp>
    </p:spTree>
    <p:extLst>
      <p:ext uri="{BB962C8B-B14F-4D97-AF65-F5344CB8AC3E}">
        <p14:creationId xmlns:p14="http://schemas.microsoft.com/office/powerpoint/2010/main" val="9428244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4848-9FC9-1DA7-52BF-4145E54E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AMETHIST Trial: A Phase 3 Clinical Trial of Venglustat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201B9-5C7C-CDCB-C8F1-32FAA21B2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Multinational, randomized, double-blind, placebo-controlled</a:t>
            </a:r>
          </a:p>
          <a:p>
            <a:r>
              <a:rPr lang="en-US" dirty="0"/>
              <a:t>Patients with late-onset GM2-gangliosidoses</a:t>
            </a:r>
          </a:p>
          <a:p>
            <a:r>
              <a:rPr lang="en-US" dirty="0"/>
              <a:t>Currently underway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88FB4-417F-4955-183D-977377C927EC}"/>
              </a:ext>
            </a:extLst>
          </p:cNvPr>
          <p:cNvSpPr txBox="1"/>
          <p:nvPr/>
        </p:nvSpPr>
        <p:spPr>
          <a:xfrm>
            <a:off x="3082412" y="4475653"/>
            <a:ext cx="60615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Clinicaltrials.gov. Accessed May 27, 2023. http://clinicalTrials.govct2/show/NCT04221451</a:t>
            </a:r>
          </a:p>
        </p:txBody>
      </p:sp>
    </p:spTree>
    <p:extLst>
      <p:ext uri="{BB962C8B-B14F-4D97-AF65-F5344CB8AC3E}">
        <p14:creationId xmlns:p14="http://schemas.microsoft.com/office/powerpoint/2010/main" val="3079407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82481-7516-53B0-EAF0-1A3F4AD22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Ganglioside Distribution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95EE0A56-6862-FD7C-0302-0B87CF6F2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34" y="1076183"/>
            <a:ext cx="5270000" cy="32135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DC547F-181A-7A71-F014-C890AB14C0B7}"/>
              </a:ext>
            </a:extLst>
          </p:cNvPr>
          <p:cNvSpPr txBox="1"/>
          <p:nvPr/>
        </p:nvSpPr>
        <p:spPr>
          <a:xfrm>
            <a:off x="2995537" y="4438769"/>
            <a:ext cx="6073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000" dirty="0">
                <a:solidFill>
                  <a:schemeClr val="bg1"/>
                </a:solidFill>
              </a:rPr>
              <a:t>Imaged reproduced without modification from</a:t>
            </a:r>
            <a:r>
              <a:rPr lang="en-US" sz="10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Sipione S et al. Gangliosides in the Brain: Physiology, Pathophysiology and Therapeutic Applications. </a:t>
            </a:r>
            <a:r>
              <a:rPr lang="en-US" sz="1000" i="1" dirty="0">
                <a:solidFill>
                  <a:schemeClr val="bg1"/>
                </a:solidFill>
              </a:rPr>
              <a:t>Front Neurosci</a:t>
            </a:r>
            <a:r>
              <a:rPr lang="en-US" sz="1000" dirty="0">
                <a:solidFill>
                  <a:schemeClr val="bg1"/>
                </a:solidFill>
              </a:rPr>
              <a:t>. 2020;14:572965 </a:t>
            </a:r>
            <a:r>
              <a:rPr lang="en-US" sz="1000" b="0" i="0" dirty="0">
                <a:solidFill>
                  <a:schemeClr val="bg1"/>
                </a:solidFill>
                <a:effectLst/>
              </a:rPr>
              <a:t>under </a:t>
            </a:r>
            <a:r>
              <a:rPr lang="en-US" sz="1000" dirty="0">
                <a:solidFill>
                  <a:schemeClr val="bg1"/>
                </a:solidFill>
              </a:rPr>
              <a:t>the terms and conditions of the Creative Commons Attribution (CC BY 4.0) license. (</a:t>
            </a:r>
            <a:r>
              <a:rPr lang="en-US" sz="1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— Attribution 4.0 International — CC BY 4.0</a:t>
            </a:r>
            <a:r>
              <a:rPr lang="en-US" sz="1000" dirty="0">
                <a:solidFill>
                  <a:schemeClr val="bg1"/>
                </a:solidFill>
              </a:rPr>
              <a:t>); © 2020 by the authors.</a:t>
            </a:r>
          </a:p>
        </p:txBody>
      </p:sp>
    </p:spTree>
    <p:extLst>
      <p:ext uri="{BB962C8B-B14F-4D97-AF65-F5344CB8AC3E}">
        <p14:creationId xmlns:p14="http://schemas.microsoft.com/office/powerpoint/2010/main" val="271771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82FF-91D0-EEC6-EB53-CA580C4A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0"/>
            <a:ext cx="7886700" cy="994172"/>
          </a:xfrm>
        </p:spPr>
        <p:txBody>
          <a:bodyPr/>
          <a:lstStyle/>
          <a:p>
            <a:r>
              <a:rPr lang="en-US" dirty="0"/>
              <a:t>Carrier Frequency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C775EE1-B3E5-1C8D-7991-826BDCDEF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051497"/>
              </p:ext>
            </p:extLst>
          </p:nvPr>
        </p:nvGraphicFramePr>
        <p:xfrm>
          <a:off x="-4" y="964133"/>
          <a:ext cx="9144004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7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4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8149"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β-hexosaminidase A deficiency</a:t>
                      </a:r>
                      <a:r>
                        <a:rPr lang="en-US" sz="1400" b="1" baseline="0" dirty="0"/>
                        <a:t> disorders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Tay-Sachs disease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GM2 Activator</a:t>
                      </a:r>
                      <a:r>
                        <a:rPr lang="en-US" sz="1400" baseline="0" dirty="0"/>
                        <a:t> deficiency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Sandhoff disease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880">
                <a:tc>
                  <a:txBody>
                    <a:bodyPr/>
                    <a:lstStyle/>
                    <a:p>
                      <a:r>
                        <a:rPr lang="en-US" sz="1400" dirty="0"/>
                        <a:t>Carrier frequency in general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 in 250-300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 in 1,000,000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951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 Special</a:t>
                      </a:r>
                      <a:r>
                        <a:rPr lang="en-US" sz="1400" baseline="0" dirty="0"/>
                        <a:t> populations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in 25 to 1 in 30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Carrier frequency in Ashkenazi</a:t>
                      </a:r>
                      <a:r>
                        <a:rPr lang="en-US" sz="1400" baseline="0" dirty="0"/>
                        <a:t> Jewish</a:t>
                      </a:r>
                      <a:r>
                        <a:rPr lang="en-US" sz="1400" dirty="0"/>
                        <a:t>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More common in</a:t>
                      </a:r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 following populations:</a:t>
                      </a:r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-Ashkenazi Jewish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-Creole of northern Argentina.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-Eastern European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-Lebanese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-Metis Indians in Saskatchewan, 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289">
                <a:tc>
                  <a:txBody>
                    <a:bodyPr/>
                    <a:lstStyle/>
                    <a:p>
                      <a:r>
                        <a:rPr lang="en-US" sz="1400" dirty="0"/>
                        <a:t>Known</a:t>
                      </a:r>
                      <a:r>
                        <a:rPr lang="en-US" sz="1400" baseline="0" dirty="0"/>
                        <a:t> mutations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101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41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4BA824A-F22B-11FF-9040-C04BFC668225}"/>
              </a:ext>
            </a:extLst>
          </p:cNvPr>
          <p:cNvSpPr txBox="1"/>
          <p:nvPr/>
        </p:nvSpPr>
        <p:spPr>
          <a:xfrm>
            <a:off x="3038160" y="4496916"/>
            <a:ext cx="5888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Sandhoff Disease. Cleveland Clinic. July 7, 2021. Accessed July 9, 2023. https://my.clevelandclinic.org/health/articles/6086-sandhoff-disease; Toro C, et al. </a:t>
            </a:r>
          </a:p>
          <a:p>
            <a:r>
              <a:rPr lang="en-US" sz="1000" i="1" dirty="0">
                <a:solidFill>
                  <a:schemeClr val="bg1"/>
                </a:solidFill>
              </a:rPr>
              <a:t>Neurosci Lett</a:t>
            </a:r>
            <a:r>
              <a:rPr lang="en-US" sz="1000" dirty="0">
                <a:solidFill>
                  <a:schemeClr val="bg1"/>
                </a:solidFill>
              </a:rPr>
              <a:t>. 21;764:136195</a:t>
            </a:r>
          </a:p>
          <a:p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63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0D755-5D44-178F-6FC6-B7D84EA0B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GM2-Gangliosidosis Phenotypes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243C87E-6CD6-DBF7-B5AF-3C8D9159EF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5695350"/>
              </p:ext>
            </p:extLst>
          </p:nvPr>
        </p:nvGraphicFramePr>
        <p:xfrm>
          <a:off x="628650" y="1370013"/>
          <a:ext cx="78867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82311101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9926345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164540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 of symptom(s) presentation leading to diagnostic odyssey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Lifespan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642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Infantile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6-12 months of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3-4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364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Late-Infantile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1-2 years of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6-10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574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Juvenile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3-6 years of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 survive into adolescence or adulthood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374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Late-Onset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0" dirty="0"/>
                        <a:t>nd</a:t>
                      </a:r>
                      <a:r>
                        <a:rPr lang="en-US" dirty="0"/>
                        <a:t>-4</a:t>
                      </a:r>
                      <a:r>
                        <a:rPr lang="en-US" baseline="0" dirty="0"/>
                        <a:t>th</a:t>
                      </a:r>
                      <a:r>
                        <a:rPr lang="en-US" dirty="0"/>
                        <a:t> decade of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Often survive 30 or more years after symptom onset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8069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9A22536-83DA-D1E6-9A70-0C82DD63B6DD}"/>
              </a:ext>
            </a:extLst>
          </p:cNvPr>
          <p:cNvSpPr txBox="1"/>
          <p:nvPr/>
        </p:nvSpPr>
        <p:spPr>
          <a:xfrm>
            <a:off x="3112316" y="4491010"/>
            <a:ext cx="6031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</a:rPr>
              <a:t>Bley AE, et al. </a:t>
            </a:r>
            <a:r>
              <a:rPr lang="en-US" sz="1000" i="1" dirty="0">
                <a:solidFill>
                  <a:schemeClr val="bg1"/>
                </a:solidFill>
              </a:rPr>
              <a:t>Pediatrics</a:t>
            </a:r>
            <a:r>
              <a:rPr lang="en-US" sz="1000" dirty="0">
                <a:solidFill>
                  <a:schemeClr val="bg1"/>
                </a:solidFill>
              </a:rPr>
              <a:t>. 2011;128:e1233-e1241; Jarnes-Utz JR, et al. </a:t>
            </a:r>
            <a:r>
              <a:rPr lang="en-US" sz="1000" i="1" dirty="0">
                <a:solidFill>
                  <a:schemeClr val="bg1"/>
                </a:solidFill>
              </a:rPr>
              <a:t>Mol Genet Metab</a:t>
            </a:r>
            <a:r>
              <a:rPr lang="en-US" sz="1000" dirty="0">
                <a:solidFill>
                  <a:schemeClr val="bg1"/>
                </a:solidFill>
              </a:rPr>
              <a:t>. 2017;121:170-179; King KE, et al. </a:t>
            </a:r>
            <a:r>
              <a:rPr lang="en-US" sz="1000" i="1" dirty="0">
                <a:solidFill>
                  <a:schemeClr val="bg1"/>
                </a:solidFill>
              </a:rPr>
              <a:t>Mol Genet Metab Rep. </a:t>
            </a:r>
            <a:r>
              <a:rPr lang="en-US" sz="1000" dirty="0">
                <a:solidFill>
                  <a:schemeClr val="bg1"/>
                </a:solidFill>
              </a:rPr>
              <a:t>2020;25:100676; Neudorfer O, et al. </a:t>
            </a:r>
            <a:r>
              <a:rPr lang="en-US" sz="1000" i="1" dirty="0">
                <a:solidFill>
                  <a:schemeClr val="bg1"/>
                </a:solidFill>
              </a:rPr>
              <a:t>Genet Med. </a:t>
            </a:r>
            <a:r>
              <a:rPr lang="en-US" sz="1000" dirty="0">
                <a:solidFill>
                  <a:schemeClr val="bg1"/>
                </a:solidFill>
              </a:rPr>
              <a:t>2005;7:119-123; Toro C, et al. </a:t>
            </a:r>
            <a:r>
              <a:rPr lang="en-US" sz="1000" i="1" dirty="0">
                <a:solidFill>
                  <a:schemeClr val="bg1"/>
                </a:solidFill>
              </a:rPr>
              <a:t>Neurosci Lett</a:t>
            </a:r>
            <a:r>
              <a:rPr lang="en-US" sz="1000" dirty="0">
                <a:solidFill>
                  <a:schemeClr val="bg1"/>
                </a:solidFill>
              </a:rPr>
              <a:t>. 2021;764:136195.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44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23965-5C16-7A30-E188-8A31B1D5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 of Diagnosis </a:t>
            </a:r>
            <a:br>
              <a:rPr lang="en-US" dirty="0"/>
            </a:br>
            <a:r>
              <a:rPr lang="en-US" dirty="0"/>
              <a:t>Infantile Phenotype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1A732-6428-A772-2042-5C11F39AB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6212"/>
            <a:ext cx="7886700" cy="3263504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Infantile GM2-gangliosidosis: </a:t>
            </a:r>
          </a:p>
          <a:p>
            <a:pPr lvl="1"/>
            <a:r>
              <a:rPr lang="en-US" sz="2400" dirty="0"/>
              <a:t>Median age of onset of first noted symptom: </a:t>
            </a:r>
            <a:r>
              <a:rPr lang="en-US" sz="2400" b="1" dirty="0">
                <a:solidFill>
                  <a:srgbClr val="C00000"/>
                </a:solidFill>
              </a:rPr>
              <a:t>6 months</a:t>
            </a:r>
          </a:p>
          <a:p>
            <a:pPr lvl="2"/>
            <a:r>
              <a:rPr lang="en-US" sz="1800" dirty="0"/>
              <a:t>Range: 0-6 months</a:t>
            </a:r>
          </a:p>
          <a:p>
            <a:pPr lvl="1"/>
            <a:r>
              <a:rPr lang="en-US" sz="2400" dirty="0"/>
              <a:t>Median age of diagnosis: </a:t>
            </a:r>
            <a:r>
              <a:rPr lang="en-US" sz="2400" b="1" dirty="0">
                <a:solidFill>
                  <a:srgbClr val="C00000"/>
                </a:solidFill>
              </a:rPr>
              <a:t>15 months</a:t>
            </a:r>
          </a:p>
          <a:p>
            <a:pPr lvl="2"/>
            <a:r>
              <a:rPr lang="en-US" sz="1800" dirty="0"/>
              <a:t>Range: 12-20 months (Tay-Sachs disease), 3.5-24 months (Sandhoff disease)</a:t>
            </a:r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913A5E-556E-43AD-DCE0-93542668FB0F}"/>
              </a:ext>
            </a:extLst>
          </p:cNvPr>
          <p:cNvSpPr txBox="1"/>
          <p:nvPr/>
        </p:nvSpPr>
        <p:spPr>
          <a:xfrm>
            <a:off x="3090908" y="4514635"/>
            <a:ext cx="60530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Bley AE, et al. </a:t>
            </a:r>
            <a:r>
              <a:rPr lang="en-US" sz="1000" i="1" dirty="0">
                <a:solidFill>
                  <a:schemeClr val="bg1"/>
                </a:solidFill>
              </a:rPr>
              <a:t>Pediatrics</a:t>
            </a:r>
            <a:r>
              <a:rPr lang="en-US" sz="1000" dirty="0">
                <a:solidFill>
                  <a:schemeClr val="bg1"/>
                </a:solidFill>
              </a:rPr>
              <a:t>. 2011;128:e1233-e1241; Jarnes-Utz JR, et al. </a:t>
            </a:r>
            <a:r>
              <a:rPr lang="en-US" sz="1000" i="1" dirty="0">
                <a:solidFill>
                  <a:schemeClr val="bg1"/>
                </a:solidFill>
              </a:rPr>
              <a:t>Mol Genet Metab</a:t>
            </a:r>
            <a:r>
              <a:rPr lang="en-US" sz="1000" dirty="0">
                <a:solidFill>
                  <a:schemeClr val="bg1"/>
                </a:solidFill>
              </a:rPr>
              <a:t>. 2017;121:170-179.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01126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1C82-3701-9515-22AA-07B5C11F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66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Age of Diagnosis </a:t>
            </a:r>
            <a:br>
              <a:rPr lang="en-US" dirty="0"/>
            </a:br>
            <a:r>
              <a:rPr lang="en-US" dirty="0"/>
              <a:t>Juvenile Phenotype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BE30D-B16F-E6D9-D783-D76D97E6D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9928"/>
            <a:ext cx="7886700" cy="3263504"/>
          </a:xfrm>
        </p:spPr>
        <p:txBody>
          <a:bodyPr>
            <a:normAutofit/>
          </a:bodyPr>
          <a:lstStyle/>
          <a:p>
            <a:r>
              <a:rPr lang="en-US" sz="2400" dirty="0"/>
              <a:t>Late infantile GM2-gangliosidosis : </a:t>
            </a:r>
          </a:p>
          <a:p>
            <a:pPr lvl="1"/>
            <a:r>
              <a:rPr lang="en-US" sz="2000" dirty="0"/>
              <a:t>Median age of onset of first noted symptom:  </a:t>
            </a:r>
            <a:r>
              <a:rPr lang="en-US" sz="2000" b="1" dirty="0">
                <a:solidFill>
                  <a:srgbClr val="C00000"/>
                </a:solidFill>
              </a:rPr>
              <a:t>16 months</a:t>
            </a:r>
          </a:p>
          <a:p>
            <a:pPr lvl="2"/>
            <a:r>
              <a:rPr lang="en-US" sz="1600" dirty="0"/>
              <a:t>Range: 14-20 months </a:t>
            </a:r>
          </a:p>
          <a:p>
            <a:pPr lvl="1"/>
            <a:r>
              <a:rPr lang="en-US" sz="2000" dirty="0"/>
              <a:t>Median age of diagnosis: </a:t>
            </a:r>
            <a:r>
              <a:rPr lang="en-US" sz="2000" b="1" dirty="0">
                <a:solidFill>
                  <a:srgbClr val="C00000"/>
                </a:solidFill>
              </a:rPr>
              <a:t>22 months</a:t>
            </a:r>
          </a:p>
          <a:p>
            <a:pPr lvl="2"/>
            <a:r>
              <a:rPr lang="en-US" sz="1600" dirty="0"/>
              <a:t>Range: 22-36</a:t>
            </a:r>
          </a:p>
          <a:p>
            <a:r>
              <a:rPr lang="en-US" sz="2400" dirty="0"/>
              <a:t>Juvenile GM2-gangliosidosis: </a:t>
            </a:r>
          </a:p>
          <a:p>
            <a:pPr lvl="1"/>
            <a:r>
              <a:rPr lang="en-US" sz="2000" dirty="0"/>
              <a:t>Median age of onset of first noted symptom:  </a:t>
            </a:r>
            <a:r>
              <a:rPr lang="en-US" sz="2000" b="1" dirty="0">
                <a:solidFill>
                  <a:srgbClr val="C00000"/>
                </a:solidFill>
              </a:rPr>
              <a:t>36 months</a:t>
            </a:r>
          </a:p>
          <a:p>
            <a:pPr lvl="2"/>
            <a:r>
              <a:rPr lang="en-US" sz="1600" dirty="0"/>
              <a:t>Range: 36-60 months </a:t>
            </a:r>
          </a:p>
          <a:p>
            <a:pPr lvl="1"/>
            <a:r>
              <a:rPr lang="en-US" sz="2000" dirty="0"/>
              <a:t>Median age of diagnosis: </a:t>
            </a:r>
            <a:r>
              <a:rPr lang="en-US" sz="2000" b="1" dirty="0">
                <a:solidFill>
                  <a:srgbClr val="C00000"/>
                </a:solidFill>
              </a:rPr>
              <a:t>86 months</a:t>
            </a:r>
          </a:p>
          <a:p>
            <a:pPr lvl="2"/>
            <a:r>
              <a:rPr lang="en-US" sz="1600" dirty="0"/>
              <a:t>Range: 75-96 months 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0518A-C098-CEF2-8D22-D68C363E1D5A}"/>
              </a:ext>
            </a:extLst>
          </p:cNvPr>
          <p:cNvSpPr txBox="1"/>
          <p:nvPr/>
        </p:nvSpPr>
        <p:spPr>
          <a:xfrm>
            <a:off x="3054814" y="4497169"/>
            <a:ext cx="60891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King KE, et al. </a:t>
            </a:r>
            <a:r>
              <a:rPr lang="en-US" sz="1000" i="1" dirty="0">
                <a:solidFill>
                  <a:schemeClr val="bg1"/>
                </a:solidFill>
              </a:rPr>
              <a:t>Mol Genet Metab Rep</a:t>
            </a:r>
            <a:r>
              <a:rPr lang="en-US" sz="1000" dirty="0">
                <a:solidFill>
                  <a:schemeClr val="bg1"/>
                </a:solidFill>
              </a:rPr>
              <a:t>. 2020;25:100676; Toro C, et al. </a:t>
            </a:r>
            <a:r>
              <a:rPr lang="en-US" sz="1000" i="1" dirty="0">
                <a:solidFill>
                  <a:schemeClr val="bg1"/>
                </a:solidFill>
              </a:rPr>
              <a:t>Neurosci Lett. </a:t>
            </a:r>
            <a:r>
              <a:rPr lang="en-US" sz="1000" dirty="0">
                <a:solidFill>
                  <a:schemeClr val="bg1"/>
                </a:solidFill>
              </a:rPr>
              <a:t>2021;764:136195.</a:t>
            </a:r>
          </a:p>
        </p:txBody>
      </p:sp>
    </p:spTree>
    <p:extLst>
      <p:ext uri="{BB962C8B-B14F-4D97-AF65-F5344CB8AC3E}">
        <p14:creationId xmlns:p14="http://schemas.microsoft.com/office/powerpoint/2010/main" val="4601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47959</TotalTime>
  <Words>3793</Words>
  <Application>Microsoft Office PowerPoint</Application>
  <PresentationFormat>On-screen Show (16:9)</PresentationFormat>
  <Paragraphs>661</Paragraphs>
  <Slides>46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Office Theme 2013 - 2022</vt:lpstr>
      <vt:lpstr>1_Office Theme 2013 - 2022</vt:lpstr>
      <vt:lpstr>Document</vt:lpstr>
      <vt:lpstr>PowerPoint Presentation</vt:lpstr>
      <vt:lpstr>PowerPoint Presentation</vt:lpstr>
      <vt:lpstr>What Are Gangliosides?</vt:lpstr>
      <vt:lpstr>Ganglioside Functions</vt:lpstr>
      <vt:lpstr>Ganglioside Distribution</vt:lpstr>
      <vt:lpstr>Carrier Frequency</vt:lpstr>
      <vt:lpstr>GM2-Gangliosidosis Phenotypes</vt:lpstr>
      <vt:lpstr>Age of Diagnosis  Infantile Phenotype</vt:lpstr>
      <vt:lpstr>Age of Diagnosis  Juvenile Phenotype</vt:lpstr>
      <vt:lpstr>Infantile Phenotype: Initial Symptoms Leading to Diagnostic Odyssey</vt:lpstr>
      <vt:lpstr>Ophthalmology Findings</vt:lpstr>
      <vt:lpstr>PowerPoint Presentation</vt:lpstr>
      <vt:lpstr>What Does “Sitting Independently” Mean?</vt:lpstr>
      <vt:lpstr>Juvenile Phenotype: Initial Symptoms Leading to Diagnostic Odyssey</vt:lpstr>
      <vt:lpstr>Adult-Onset (or late-onset) GM2-Gangliosidosis Initial Symptoms Leading to Diagnostic Odyssey</vt:lpstr>
      <vt:lpstr> </vt:lpstr>
      <vt:lpstr> </vt:lpstr>
      <vt:lpstr>PowerPoint Presentation</vt:lpstr>
      <vt:lpstr>Case Study: Infantile Tay-Sachs Disease</vt:lpstr>
      <vt:lpstr>Case Study: Juvenile Tay-Sachs Disease</vt:lpstr>
      <vt:lpstr>Therapies for Day-to-Day Symptom Management for Infantile and Juvenile GM2-Gangliosidosis</vt:lpstr>
      <vt:lpstr>Case Study: Juvenile Tay-Sachs Disease</vt:lpstr>
      <vt:lpstr>Case Study: Juvenile Tay-Sachs Disease (continued)  Neurodevelopmental Decline</vt:lpstr>
      <vt:lpstr>Case Study: Late-Onset Tay-Sachs Disease and Psychosis</vt:lpstr>
      <vt:lpstr>Case Study: Late-Onset Tay-Sachs Disease and Limb Girdle Weakness</vt:lpstr>
      <vt:lpstr>Case Study: Late-Onset Tay-Sachs Disease and Frequent Falls</vt:lpstr>
      <vt:lpstr>Diagnostic Differential for Juvenile GM2-Gangliosidosis</vt:lpstr>
      <vt:lpstr>Diagnostic Differential for Adult-Onset GM2-Gangliosidosis </vt:lpstr>
      <vt:lpstr>PowerPoint Presentation</vt:lpstr>
      <vt:lpstr>Challenges in Treatment Development</vt:lpstr>
      <vt:lpstr>Crossing  the BBB</vt:lpstr>
      <vt:lpstr>Molecular Weights</vt:lpstr>
      <vt:lpstr>    Can we bypass the blood brain barrier?        </vt:lpstr>
      <vt:lpstr>Therapeutic Approaches to Managing GM2-Gangliosidoses</vt:lpstr>
      <vt:lpstr>PowerPoint Presentation</vt:lpstr>
      <vt:lpstr>PS Gene-Editing System to Treat Gangliosidoses*</vt:lpstr>
      <vt:lpstr>Hematopoietic Stem Cell Transplantation (HSCT)</vt:lpstr>
      <vt:lpstr>Clinical Trials of Small Molecule Therapies: Completed or Underway</vt:lpstr>
      <vt:lpstr>Pharmacologic Chaperones</vt:lpstr>
      <vt:lpstr>Low-dose pharmacologic chaperone pyrimethamine treatment for late-onset Tay-Sachs disease: results of an open-label, extended pilot study </vt:lpstr>
      <vt:lpstr>Glucosylceramide Biosynthesis and Enzymatic Action</vt:lpstr>
      <vt:lpstr>Miglustat</vt:lpstr>
      <vt:lpstr>Syner-G Trial</vt:lpstr>
      <vt:lpstr>Other Small Molecule Therapies Being Investigated in Clinical Trials for Gangliosidosis Conditions</vt:lpstr>
      <vt:lpstr>Venglustat </vt:lpstr>
      <vt:lpstr>AMETHIST Trial: A Phase 3 Clinical Trial of Venglustat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Suellen Evavold</cp:lastModifiedBy>
  <cp:revision>276</cp:revision>
  <dcterms:created xsi:type="dcterms:W3CDTF">2023-01-17T16:45:55Z</dcterms:created>
  <dcterms:modified xsi:type="dcterms:W3CDTF">2023-07-13T16:50:37Z</dcterms:modified>
</cp:coreProperties>
</file>