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4"/>
  </p:notesMasterIdLst>
  <p:sldIdLst>
    <p:sldId id="257" r:id="rId2"/>
    <p:sldId id="934" r:id="rId3"/>
    <p:sldId id="935" r:id="rId4"/>
    <p:sldId id="933" r:id="rId5"/>
    <p:sldId id="259" r:id="rId6"/>
    <p:sldId id="260" r:id="rId7"/>
    <p:sldId id="261" r:id="rId8"/>
    <p:sldId id="875" r:id="rId9"/>
    <p:sldId id="874" r:id="rId10"/>
    <p:sldId id="849" r:id="rId11"/>
    <p:sldId id="918" r:id="rId12"/>
    <p:sldId id="878" r:id="rId13"/>
    <p:sldId id="880" r:id="rId14"/>
    <p:sldId id="919" r:id="rId15"/>
    <p:sldId id="882" r:id="rId16"/>
    <p:sldId id="883" r:id="rId17"/>
    <p:sldId id="885" r:id="rId18"/>
    <p:sldId id="911" r:id="rId19"/>
    <p:sldId id="884" r:id="rId20"/>
    <p:sldId id="886" r:id="rId21"/>
    <p:sldId id="925" r:id="rId22"/>
    <p:sldId id="926" r:id="rId23"/>
    <p:sldId id="895" r:id="rId24"/>
    <p:sldId id="891" r:id="rId25"/>
    <p:sldId id="927" r:id="rId26"/>
    <p:sldId id="917" r:id="rId27"/>
    <p:sldId id="893" r:id="rId28"/>
    <p:sldId id="897" r:id="rId29"/>
    <p:sldId id="894" r:id="rId30"/>
    <p:sldId id="892" r:id="rId31"/>
    <p:sldId id="930" r:id="rId32"/>
    <p:sldId id="912" r:id="rId33"/>
    <p:sldId id="928" r:id="rId34"/>
    <p:sldId id="899" r:id="rId35"/>
    <p:sldId id="909" r:id="rId36"/>
    <p:sldId id="906" r:id="rId37"/>
    <p:sldId id="904" r:id="rId38"/>
    <p:sldId id="907" r:id="rId39"/>
    <p:sldId id="931" r:id="rId40"/>
    <p:sldId id="903" r:id="rId41"/>
    <p:sldId id="905" r:id="rId42"/>
    <p:sldId id="908" r:id="rId43"/>
    <p:sldId id="901" r:id="rId44"/>
    <p:sldId id="932" r:id="rId45"/>
    <p:sldId id="923" r:id="rId46"/>
    <p:sldId id="924" r:id="rId47"/>
    <p:sldId id="898" r:id="rId48"/>
    <p:sldId id="914" r:id="rId49"/>
    <p:sldId id="929" r:id="rId50"/>
    <p:sldId id="902" r:id="rId51"/>
    <p:sldId id="913" r:id="rId52"/>
    <p:sldId id="915" r:id="rId5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1AAE36-9504-4B15-B1DB-CF1B60272DFA}">
          <p14:sldIdLst>
            <p14:sldId id="257"/>
            <p14:sldId id="934"/>
            <p14:sldId id="935"/>
            <p14:sldId id="933"/>
            <p14:sldId id="259"/>
          </p14:sldIdLst>
        </p14:section>
        <p14:section name="Module 1: Glomerular Disease" id="{B8885CE6-C633-4B98-AA6E-483BAFBA4783}">
          <p14:sldIdLst>
            <p14:sldId id="260"/>
            <p14:sldId id="261"/>
            <p14:sldId id="875"/>
            <p14:sldId id="874"/>
            <p14:sldId id="849"/>
            <p14:sldId id="918"/>
            <p14:sldId id="878"/>
            <p14:sldId id="880"/>
          </p14:sldIdLst>
        </p14:section>
        <p14:section name="Module 2: C3G" id="{051D5EF1-4483-448D-83D4-4DF018C36C74}">
          <p14:sldIdLst>
            <p14:sldId id="919"/>
            <p14:sldId id="882"/>
            <p14:sldId id="883"/>
            <p14:sldId id="885"/>
            <p14:sldId id="911"/>
            <p14:sldId id="884"/>
            <p14:sldId id="886"/>
            <p14:sldId id="925"/>
          </p14:sldIdLst>
        </p14:section>
        <p14:section name="Module 3: Diagnosis of C3G" id="{3DED5488-B0AC-40D8-AA7E-E80BFA3FA685}">
          <p14:sldIdLst>
            <p14:sldId id="926"/>
            <p14:sldId id="895"/>
            <p14:sldId id="891"/>
            <p14:sldId id="927"/>
            <p14:sldId id="917"/>
            <p14:sldId id="893"/>
            <p14:sldId id="897"/>
            <p14:sldId id="894"/>
            <p14:sldId id="892"/>
            <p14:sldId id="930"/>
            <p14:sldId id="912"/>
          </p14:sldIdLst>
        </p14:section>
        <p14:section name="Module 4: Treatment of C3G" id="{049C681A-F910-4BCB-8468-70799ECF0D9C}">
          <p14:sldIdLst>
            <p14:sldId id="928"/>
            <p14:sldId id="899"/>
            <p14:sldId id="909"/>
            <p14:sldId id="906"/>
            <p14:sldId id="904"/>
            <p14:sldId id="907"/>
            <p14:sldId id="931"/>
            <p14:sldId id="903"/>
            <p14:sldId id="905"/>
            <p14:sldId id="908"/>
            <p14:sldId id="901"/>
            <p14:sldId id="932"/>
            <p14:sldId id="923"/>
            <p14:sldId id="924"/>
            <p14:sldId id="898"/>
            <p14:sldId id="914"/>
          </p14:sldIdLst>
        </p14:section>
        <p14:section name="Module 5: Supportive Measures &amp; Summary" id="{C951F57F-5D92-465F-928D-63906AF3390D}">
          <p14:sldIdLst>
            <p14:sldId id="929"/>
            <p14:sldId id="902"/>
            <p14:sldId id="913"/>
            <p14:sldId id="9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D30047-609A-C8BC-4509-3DCEF2728E9F}" name="Jane Joukovsky" initials="JJ" userId="Jane Joukovsky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Scott" initials="GS" lastIdx="8" clrIdx="0">
    <p:extLst>
      <p:ext uri="{19B8F6BF-5375-455C-9EA6-DF929625EA0E}">
        <p15:presenceInfo xmlns:p15="http://schemas.microsoft.com/office/powerpoint/2012/main" userId="Gregory Sco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7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1" autoAdjust="0"/>
    <p:restoredTop sz="94697"/>
  </p:normalViewPr>
  <p:slideViewPr>
    <p:cSldViewPr snapToGrid="0">
      <p:cViewPr varScale="1">
        <p:scale>
          <a:sx n="142" d="100"/>
          <a:sy n="142" d="100"/>
        </p:scale>
        <p:origin x="5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9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C4E9C1-F77F-4750-970E-AEAC491F1D52}" type="doc">
      <dgm:prSet loTypeId="urn:microsoft.com/office/officeart/2005/8/layout/cycle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B0EDAD-783F-4764-8D94-114280BF06A9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Antibody Deposition</a:t>
          </a:r>
        </a:p>
      </dgm:t>
    </dgm:pt>
    <dgm:pt modelId="{49C79C5F-B65B-435F-A017-BE6E5C5D3885}" type="parTrans" cxnId="{0C4B8B10-9CD6-443D-ABB3-DDD392214A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966428-56A9-44A2-88D2-0159CA08582B}" type="sibTrans" cxnId="{0C4B8B10-9CD6-443D-ABB3-DDD392214A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1A062B-9BB3-478A-A824-45CFC9B1FF6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Complement</a:t>
          </a:r>
        </a:p>
      </dgm:t>
    </dgm:pt>
    <dgm:pt modelId="{8EBABDF5-99ED-4531-AB1A-D43B53B32424}" type="parTrans" cxnId="{2C682689-8133-4292-ACCE-F381E1B3D5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39E59-8ECC-4E86-A422-AB845FAE9E49}" type="sibTrans" cxnId="{2C682689-8133-4292-ACCE-F381E1B3D5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AD18AD-0B46-466C-A190-2F00467AD28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Coagulation</a:t>
          </a:r>
        </a:p>
      </dgm:t>
    </dgm:pt>
    <dgm:pt modelId="{71E9E44D-B5C8-4E91-9EB0-B0B07BD98014}" type="parTrans" cxnId="{782C92E7-2AF6-44D9-90C2-2D5CB493B51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75673E-5F3E-436B-8F07-F921F484C1F0}" type="sibTrans" cxnId="{782C92E7-2AF6-44D9-90C2-2D5CB493B51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A8C2B1-3B7D-4377-B011-2F9A91238D9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Leucocytes</a:t>
          </a:r>
        </a:p>
      </dgm:t>
    </dgm:pt>
    <dgm:pt modelId="{B1CBA1E1-47F8-4ECD-A532-627B5A1FC53A}" type="parTrans" cxnId="{1F8C277B-B53A-42C2-8836-DE5059B8A84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63E0BA-383A-4925-AF59-4FA806BB84F7}" type="sibTrans" cxnId="{1F8C277B-B53A-42C2-8836-DE5059B8A84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7F1C25-D5F9-4F15-87F5-86577F202B28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Intrinsic kidney cells</a:t>
          </a:r>
        </a:p>
      </dgm:t>
    </dgm:pt>
    <dgm:pt modelId="{483889AD-8A4E-4809-860B-024B9B1C08DA}" type="parTrans" cxnId="{A3D42697-BABE-4031-8D3A-46622DB7DDE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7EB7BC-3C6C-4F79-A5D1-5DC83C74CEA0}" type="sibTrans" cxnId="{A3D42697-BABE-4031-8D3A-46622DB7DDE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EC1502-1DD3-4C78-8060-8C2EA15E5A2C}" type="pres">
      <dgm:prSet presAssocID="{A8C4E9C1-F77F-4750-970E-AEAC491F1D52}" presName="cycle" presStyleCnt="0">
        <dgm:presLayoutVars>
          <dgm:dir/>
          <dgm:resizeHandles val="exact"/>
        </dgm:presLayoutVars>
      </dgm:prSet>
      <dgm:spPr/>
    </dgm:pt>
    <dgm:pt modelId="{5E5F5D49-B83F-4744-8AD6-A6BC3337158D}" type="pres">
      <dgm:prSet presAssocID="{17B0EDAD-783F-4764-8D94-114280BF06A9}" presName="node" presStyleLbl="node1" presStyleIdx="0" presStyleCnt="5">
        <dgm:presLayoutVars>
          <dgm:bulletEnabled val="1"/>
        </dgm:presLayoutVars>
      </dgm:prSet>
      <dgm:spPr/>
    </dgm:pt>
    <dgm:pt modelId="{7753FCE0-5985-4ADC-8AF9-D78594EC3E7D}" type="pres">
      <dgm:prSet presAssocID="{17B0EDAD-783F-4764-8D94-114280BF06A9}" presName="spNode" presStyleCnt="0"/>
      <dgm:spPr/>
    </dgm:pt>
    <dgm:pt modelId="{FB050E80-FCB3-4099-90C1-04206A51B5A8}" type="pres">
      <dgm:prSet presAssocID="{9E966428-56A9-44A2-88D2-0159CA08582B}" presName="sibTrans" presStyleLbl="sibTrans1D1" presStyleIdx="0" presStyleCnt="5"/>
      <dgm:spPr/>
    </dgm:pt>
    <dgm:pt modelId="{22368C9E-FA6E-4448-A371-B2E0A200B50D}" type="pres">
      <dgm:prSet presAssocID="{A41A062B-9BB3-478A-A824-45CFC9B1FF6B}" presName="node" presStyleLbl="node1" presStyleIdx="1" presStyleCnt="5">
        <dgm:presLayoutVars>
          <dgm:bulletEnabled val="1"/>
        </dgm:presLayoutVars>
      </dgm:prSet>
      <dgm:spPr/>
    </dgm:pt>
    <dgm:pt modelId="{8CD3408B-16F2-4BF9-8158-4BD4B6875F35}" type="pres">
      <dgm:prSet presAssocID="{A41A062B-9BB3-478A-A824-45CFC9B1FF6B}" presName="spNode" presStyleCnt="0"/>
      <dgm:spPr/>
    </dgm:pt>
    <dgm:pt modelId="{6C9E4008-0092-4E88-A713-A23B46556E96}" type="pres">
      <dgm:prSet presAssocID="{68939E59-8ECC-4E86-A422-AB845FAE9E49}" presName="sibTrans" presStyleLbl="sibTrans1D1" presStyleIdx="1" presStyleCnt="5"/>
      <dgm:spPr/>
    </dgm:pt>
    <dgm:pt modelId="{B4C83555-BC7A-4139-9EC0-26FACAE37C5F}" type="pres">
      <dgm:prSet presAssocID="{72AD18AD-0B46-466C-A190-2F00467AD286}" presName="node" presStyleLbl="node1" presStyleIdx="2" presStyleCnt="5">
        <dgm:presLayoutVars>
          <dgm:bulletEnabled val="1"/>
        </dgm:presLayoutVars>
      </dgm:prSet>
      <dgm:spPr/>
    </dgm:pt>
    <dgm:pt modelId="{F9405BBE-91EF-486D-9392-8E0416FCD626}" type="pres">
      <dgm:prSet presAssocID="{72AD18AD-0B46-466C-A190-2F00467AD286}" presName="spNode" presStyleCnt="0"/>
      <dgm:spPr/>
    </dgm:pt>
    <dgm:pt modelId="{D85CD904-BF09-4DCB-BE3E-2E2FDE787C97}" type="pres">
      <dgm:prSet presAssocID="{F075673E-5F3E-436B-8F07-F921F484C1F0}" presName="sibTrans" presStyleLbl="sibTrans1D1" presStyleIdx="2" presStyleCnt="5"/>
      <dgm:spPr/>
    </dgm:pt>
    <dgm:pt modelId="{3C055DB6-01A2-46D9-A3D7-BF64FF7620AD}" type="pres">
      <dgm:prSet presAssocID="{5CA8C2B1-3B7D-4377-B011-2F9A91238D97}" presName="node" presStyleLbl="node1" presStyleIdx="3" presStyleCnt="5">
        <dgm:presLayoutVars>
          <dgm:bulletEnabled val="1"/>
        </dgm:presLayoutVars>
      </dgm:prSet>
      <dgm:spPr/>
    </dgm:pt>
    <dgm:pt modelId="{DA1A93AB-11D7-4E8C-AAD2-E5915B097637}" type="pres">
      <dgm:prSet presAssocID="{5CA8C2B1-3B7D-4377-B011-2F9A91238D97}" presName="spNode" presStyleCnt="0"/>
      <dgm:spPr/>
    </dgm:pt>
    <dgm:pt modelId="{E49C57B5-AEA3-44CC-8B6A-1644BE1F6770}" type="pres">
      <dgm:prSet presAssocID="{2063E0BA-383A-4925-AF59-4FA806BB84F7}" presName="sibTrans" presStyleLbl="sibTrans1D1" presStyleIdx="3" presStyleCnt="5"/>
      <dgm:spPr/>
    </dgm:pt>
    <dgm:pt modelId="{65483377-FE56-4DFF-A59A-6327C341BB4B}" type="pres">
      <dgm:prSet presAssocID="{B97F1C25-D5F9-4F15-87F5-86577F202B28}" presName="node" presStyleLbl="node1" presStyleIdx="4" presStyleCnt="5">
        <dgm:presLayoutVars>
          <dgm:bulletEnabled val="1"/>
        </dgm:presLayoutVars>
      </dgm:prSet>
      <dgm:spPr/>
    </dgm:pt>
    <dgm:pt modelId="{DEE21706-80AB-4938-8ABB-E938DBEAB004}" type="pres">
      <dgm:prSet presAssocID="{B97F1C25-D5F9-4F15-87F5-86577F202B28}" presName="spNode" presStyleCnt="0"/>
      <dgm:spPr/>
    </dgm:pt>
    <dgm:pt modelId="{EB716A7A-B2ED-4372-89A1-69AC4C218521}" type="pres">
      <dgm:prSet presAssocID="{4D7EB7BC-3C6C-4F79-A5D1-5DC83C74CEA0}" presName="sibTrans" presStyleLbl="sibTrans1D1" presStyleIdx="4" presStyleCnt="5"/>
      <dgm:spPr/>
    </dgm:pt>
  </dgm:ptLst>
  <dgm:cxnLst>
    <dgm:cxn modelId="{11B06204-6189-4A5F-929B-404F53084C17}" type="presOf" srcId="{72AD18AD-0B46-466C-A190-2F00467AD286}" destId="{B4C83555-BC7A-4139-9EC0-26FACAE37C5F}" srcOrd="0" destOrd="0" presId="urn:microsoft.com/office/officeart/2005/8/layout/cycle6"/>
    <dgm:cxn modelId="{0C4B8B10-9CD6-443D-ABB3-DDD392214AD7}" srcId="{A8C4E9C1-F77F-4750-970E-AEAC491F1D52}" destId="{17B0EDAD-783F-4764-8D94-114280BF06A9}" srcOrd="0" destOrd="0" parTransId="{49C79C5F-B65B-435F-A017-BE6E5C5D3885}" sibTransId="{9E966428-56A9-44A2-88D2-0159CA08582B}"/>
    <dgm:cxn modelId="{E90BB740-0A18-4D8B-A7A4-B835EB09F333}" type="presOf" srcId="{B97F1C25-D5F9-4F15-87F5-86577F202B28}" destId="{65483377-FE56-4DFF-A59A-6327C341BB4B}" srcOrd="0" destOrd="0" presId="urn:microsoft.com/office/officeart/2005/8/layout/cycle6"/>
    <dgm:cxn modelId="{9435D24E-E434-4AA5-9630-EF18DB09D145}" type="presOf" srcId="{F075673E-5F3E-436B-8F07-F921F484C1F0}" destId="{D85CD904-BF09-4DCB-BE3E-2E2FDE787C97}" srcOrd="0" destOrd="0" presId="urn:microsoft.com/office/officeart/2005/8/layout/cycle6"/>
    <dgm:cxn modelId="{1F8C277B-B53A-42C2-8836-DE5059B8A84C}" srcId="{A8C4E9C1-F77F-4750-970E-AEAC491F1D52}" destId="{5CA8C2B1-3B7D-4377-B011-2F9A91238D97}" srcOrd="3" destOrd="0" parTransId="{B1CBA1E1-47F8-4ECD-A532-627B5A1FC53A}" sibTransId="{2063E0BA-383A-4925-AF59-4FA806BB84F7}"/>
    <dgm:cxn modelId="{2C682689-8133-4292-ACCE-F381E1B3D5F7}" srcId="{A8C4E9C1-F77F-4750-970E-AEAC491F1D52}" destId="{A41A062B-9BB3-478A-A824-45CFC9B1FF6B}" srcOrd="1" destOrd="0" parTransId="{8EBABDF5-99ED-4531-AB1A-D43B53B32424}" sibTransId="{68939E59-8ECC-4E86-A422-AB845FAE9E49}"/>
    <dgm:cxn modelId="{A3D42697-BABE-4031-8D3A-46622DB7DDE7}" srcId="{A8C4E9C1-F77F-4750-970E-AEAC491F1D52}" destId="{B97F1C25-D5F9-4F15-87F5-86577F202B28}" srcOrd="4" destOrd="0" parTransId="{483889AD-8A4E-4809-860B-024B9B1C08DA}" sibTransId="{4D7EB7BC-3C6C-4F79-A5D1-5DC83C74CEA0}"/>
    <dgm:cxn modelId="{A3D2849C-85C5-4410-A570-966905638A9C}" type="presOf" srcId="{68939E59-8ECC-4E86-A422-AB845FAE9E49}" destId="{6C9E4008-0092-4E88-A713-A23B46556E96}" srcOrd="0" destOrd="0" presId="urn:microsoft.com/office/officeart/2005/8/layout/cycle6"/>
    <dgm:cxn modelId="{625597B7-7C17-4748-916E-CA1C33B1F6B1}" type="presOf" srcId="{A8C4E9C1-F77F-4750-970E-AEAC491F1D52}" destId="{E3EC1502-1DD3-4C78-8060-8C2EA15E5A2C}" srcOrd="0" destOrd="0" presId="urn:microsoft.com/office/officeart/2005/8/layout/cycle6"/>
    <dgm:cxn modelId="{C1BD08BC-9F04-4476-8DE2-83F038BDFA4F}" type="presOf" srcId="{5CA8C2B1-3B7D-4377-B011-2F9A91238D97}" destId="{3C055DB6-01A2-46D9-A3D7-BF64FF7620AD}" srcOrd="0" destOrd="0" presId="urn:microsoft.com/office/officeart/2005/8/layout/cycle6"/>
    <dgm:cxn modelId="{A2C172C7-C1A9-4132-9D6B-3BC31CB721FA}" type="presOf" srcId="{A41A062B-9BB3-478A-A824-45CFC9B1FF6B}" destId="{22368C9E-FA6E-4448-A371-B2E0A200B50D}" srcOrd="0" destOrd="0" presId="urn:microsoft.com/office/officeart/2005/8/layout/cycle6"/>
    <dgm:cxn modelId="{736538D0-86D8-4E9E-B2CE-870832F22646}" type="presOf" srcId="{9E966428-56A9-44A2-88D2-0159CA08582B}" destId="{FB050E80-FCB3-4099-90C1-04206A51B5A8}" srcOrd="0" destOrd="0" presId="urn:microsoft.com/office/officeart/2005/8/layout/cycle6"/>
    <dgm:cxn modelId="{61C413DC-EDAB-4987-819B-356505621F9B}" type="presOf" srcId="{17B0EDAD-783F-4764-8D94-114280BF06A9}" destId="{5E5F5D49-B83F-4744-8AD6-A6BC3337158D}" srcOrd="0" destOrd="0" presId="urn:microsoft.com/office/officeart/2005/8/layout/cycle6"/>
    <dgm:cxn modelId="{B389A1E5-D9CB-447F-AD10-883EE065E75A}" type="presOf" srcId="{2063E0BA-383A-4925-AF59-4FA806BB84F7}" destId="{E49C57B5-AEA3-44CC-8B6A-1644BE1F6770}" srcOrd="0" destOrd="0" presId="urn:microsoft.com/office/officeart/2005/8/layout/cycle6"/>
    <dgm:cxn modelId="{782C92E7-2AF6-44D9-90C2-2D5CB493B512}" srcId="{A8C4E9C1-F77F-4750-970E-AEAC491F1D52}" destId="{72AD18AD-0B46-466C-A190-2F00467AD286}" srcOrd="2" destOrd="0" parTransId="{71E9E44D-B5C8-4E91-9EB0-B0B07BD98014}" sibTransId="{F075673E-5F3E-436B-8F07-F921F484C1F0}"/>
    <dgm:cxn modelId="{7BDFAAE7-68D2-4969-9F23-5A6ABB586759}" type="presOf" srcId="{4D7EB7BC-3C6C-4F79-A5D1-5DC83C74CEA0}" destId="{EB716A7A-B2ED-4372-89A1-69AC4C218521}" srcOrd="0" destOrd="0" presId="urn:microsoft.com/office/officeart/2005/8/layout/cycle6"/>
    <dgm:cxn modelId="{B86A75F3-93C5-4957-B531-286A8E114A53}" type="presParOf" srcId="{E3EC1502-1DD3-4C78-8060-8C2EA15E5A2C}" destId="{5E5F5D49-B83F-4744-8AD6-A6BC3337158D}" srcOrd="0" destOrd="0" presId="urn:microsoft.com/office/officeart/2005/8/layout/cycle6"/>
    <dgm:cxn modelId="{1C8AF48B-14C6-4441-A7DD-E0D131B334D8}" type="presParOf" srcId="{E3EC1502-1DD3-4C78-8060-8C2EA15E5A2C}" destId="{7753FCE0-5985-4ADC-8AF9-D78594EC3E7D}" srcOrd="1" destOrd="0" presId="urn:microsoft.com/office/officeart/2005/8/layout/cycle6"/>
    <dgm:cxn modelId="{34004DF8-C8FE-4689-903E-0F5BCDBF28EB}" type="presParOf" srcId="{E3EC1502-1DD3-4C78-8060-8C2EA15E5A2C}" destId="{FB050E80-FCB3-4099-90C1-04206A51B5A8}" srcOrd="2" destOrd="0" presId="urn:microsoft.com/office/officeart/2005/8/layout/cycle6"/>
    <dgm:cxn modelId="{60BDAB6B-DB57-451E-B0D8-A408CAB1C50E}" type="presParOf" srcId="{E3EC1502-1DD3-4C78-8060-8C2EA15E5A2C}" destId="{22368C9E-FA6E-4448-A371-B2E0A200B50D}" srcOrd="3" destOrd="0" presId="urn:microsoft.com/office/officeart/2005/8/layout/cycle6"/>
    <dgm:cxn modelId="{27F00D30-1492-49BC-864E-1B45FDFEAA48}" type="presParOf" srcId="{E3EC1502-1DD3-4C78-8060-8C2EA15E5A2C}" destId="{8CD3408B-16F2-4BF9-8158-4BD4B6875F35}" srcOrd="4" destOrd="0" presId="urn:microsoft.com/office/officeart/2005/8/layout/cycle6"/>
    <dgm:cxn modelId="{5ED3F5E2-2456-417B-8DD5-07C220F86A70}" type="presParOf" srcId="{E3EC1502-1DD3-4C78-8060-8C2EA15E5A2C}" destId="{6C9E4008-0092-4E88-A713-A23B46556E96}" srcOrd="5" destOrd="0" presId="urn:microsoft.com/office/officeart/2005/8/layout/cycle6"/>
    <dgm:cxn modelId="{0E25B6A6-0B34-44C3-977C-AFE860A4D085}" type="presParOf" srcId="{E3EC1502-1DD3-4C78-8060-8C2EA15E5A2C}" destId="{B4C83555-BC7A-4139-9EC0-26FACAE37C5F}" srcOrd="6" destOrd="0" presId="urn:microsoft.com/office/officeart/2005/8/layout/cycle6"/>
    <dgm:cxn modelId="{CDEC2C07-0C8E-4AB9-BC7E-DAAFF7C5C76C}" type="presParOf" srcId="{E3EC1502-1DD3-4C78-8060-8C2EA15E5A2C}" destId="{F9405BBE-91EF-486D-9392-8E0416FCD626}" srcOrd="7" destOrd="0" presId="urn:microsoft.com/office/officeart/2005/8/layout/cycle6"/>
    <dgm:cxn modelId="{C1F6A5E6-716F-4748-BC6C-591A911A4A51}" type="presParOf" srcId="{E3EC1502-1DD3-4C78-8060-8C2EA15E5A2C}" destId="{D85CD904-BF09-4DCB-BE3E-2E2FDE787C97}" srcOrd="8" destOrd="0" presId="urn:microsoft.com/office/officeart/2005/8/layout/cycle6"/>
    <dgm:cxn modelId="{CC6FEB93-048F-4552-AFB2-FDCE272F8B4F}" type="presParOf" srcId="{E3EC1502-1DD3-4C78-8060-8C2EA15E5A2C}" destId="{3C055DB6-01A2-46D9-A3D7-BF64FF7620AD}" srcOrd="9" destOrd="0" presId="urn:microsoft.com/office/officeart/2005/8/layout/cycle6"/>
    <dgm:cxn modelId="{4E6F6BFF-229F-4D26-8B89-15E6901A0499}" type="presParOf" srcId="{E3EC1502-1DD3-4C78-8060-8C2EA15E5A2C}" destId="{DA1A93AB-11D7-4E8C-AAD2-E5915B097637}" srcOrd="10" destOrd="0" presId="urn:microsoft.com/office/officeart/2005/8/layout/cycle6"/>
    <dgm:cxn modelId="{6D429750-0E46-42F1-85CB-657721C3BF94}" type="presParOf" srcId="{E3EC1502-1DD3-4C78-8060-8C2EA15E5A2C}" destId="{E49C57B5-AEA3-44CC-8B6A-1644BE1F6770}" srcOrd="11" destOrd="0" presId="urn:microsoft.com/office/officeart/2005/8/layout/cycle6"/>
    <dgm:cxn modelId="{79C223B4-85CB-45AE-BF8D-7F65E0C6B6A4}" type="presParOf" srcId="{E3EC1502-1DD3-4C78-8060-8C2EA15E5A2C}" destId="{65483377-FE56-4DFF-A59A-6327C341BB4B}" srcOrd="12" destOrd="0" presId="urn:microsoft.com/office/officeart/2005/8/layout/cycle6"/>
    <dgm:cxn modelId="{E96638DD-7861-4CEF-A64E-C87FF2E78D35}" type="presParOf" srcId="{E3EC1502-1DD3-4C78-8060-8C2EA15E5A2C}" destId="{DEE21706-80AB-4938-8ABB-E938DBEAB004}" srcOrd="13" destOrd="0" presId="urn:microsoft.com/office/officeart/2005/8/layout/cycle6"/>
    <dgm:cxn modelId="{C9089EB0-1898-4D93-9E4B-5DC4A3B2868D}" type="presParOf" srcId="{E3EC1502-1DD3-4C78-8060-8C2EA15E5A2C}" destId="{EB716A7A-B2ED-4372-89A1-69AC4C21852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F5D49-B83F-4744-8AD6-A6BC3337158D}">
      <dsp:nvSpPr>
        <dsp:cNvPr id="0" name=""/>
        <dsp:cNvSpPr/>
      </dsp:nvSpPr>
      <dsp:spPr>
        <a:xfrm>
          <a:off x="3134234" y="2253"/>
          <a:ext cx="1269889" cy="8254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Antibody Deposition</a:t>
          </a:r>
        </a:p>
      </dsp:txBody>
      <dsp:txXfrm>
        <a:off x="3174528" y="42547"/>
        <a:ext cx="1189301" cy="744840"/>
      </dsp:txXfrm>
    </dsp:sp>
    <dsp:sp modelId="{FB050E80-FCB3-4099-90C1-04206A51B5A8}">
      <dsp:nvSpPr>
        <dsp:cNvPr id="0" name=""/>
        <dsp:cNvSpPr/>
      </dsp:nvSpPr>
      <dsp:spPr>
        <a:xfrm>
          <a:off x="2119047" y="414967"/>
          <a:ext cx="3300264" cy="3300264"/>
        </a:xfrm>
        <a:custGeom>
          <a:avLst/>
          <a:gdLst/>
          <a:ahLst/>
          <a:cxnLst/>
          <a:rect l="0" t="0" r="0" b="0"/>
          <a:pathLst>
            <a:path>
              <a:moveTo>
                <a:pt x="2293813" y="130720"/>
              </a:moveTo>
              <a:arcTo wR="1650132" hR="1650132" stAng="17577563" swAng="1962969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68C9E-FA6E-4448-A371-B2E0A200B50D}">
      <dsp:nvSpPr>
        <dsp:cNvPr id="0" name=""/>
        <dsp:cNvSpPr/>
      </dsp:nvSpPr>
      <dsp:spPr>
        <a:xfrm>
          <a:off x="4703603" y="1142466"/>
          <a:ext cx="1269889" cy="8254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Complement</a:t>
          </a:r>
        </a:p>
      </dsp:txBody>
      <dsp:txXfrm>
        <a:off x="4743897" y="1182760"/>
        <a:ext cx="1189301" cy="744840"/>
      </dsp:txXfrm>
    </dsp:sp>
    <dsp:sp modelId="{6C9E4008-0092-4E88-A713-A23B46556E96}">
      <dsp:nvSpPr>
        <dsp:cNvPr id="0" name=""/>
        <dsp:cNvSpPr/>
      </dsp:nvSpPr>
      <dsp:spPr>
        <a:xfrm>
          <a:off x="2119047" y="414967"/>
          <a:ext cx="3300264" cy="3300264"/>
        </a:xfrm>
        <a:custGeom>
          <a:avLst/>
          <a:gdLst/>
          <a:ahLst/>
          <a:cxnLst/>
          <a:rect l="0" t="0" r="0" b="0"/>
          <a:pathLst>
            <a:path>
              <a:moveTo>
                <a:pt x="3297988" y="1563480"/>
              </a:moveTo>
              <a:arcTo wR="1650132" hR="1650132" stAng="21419394" swAng="2197402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83555-BC7A-4139-9EC0-26FACAE37C5F}">
      <dsp:nvSpPr>
        <dsp:cNvPr id="0" name=""/>
        <dsp:cNvSpPr/>
      </dsp:nvSpPr>
      <dsp:spPr>
        <a:xfrm>
          <a:off x="4104158" y="2987370"/>
          <a:ext cx="1269889" cy="8254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Coagulation</a:t>
          </a:r>
        </a:p>
      </dsp:txBody>
      <dsp:txXfrm>
        <a:off x="4144452" y="3027664"/>
        <a:ext cx="1189301" cy="744840"/>
      </dsp:txXfrm>
    </dsp:sp>
    <dsp:sp modelId="{D85CD904-BF09-4DCB-BE3E-2E2FDE787C97}">
      <dsp:nvSpPr>
        <dsp:cNvPr id="0" name=""/>
        <dsp:cNvSpPr/>
      </dsp:nvSpPr>
      <dsp:spPr>
        <a:xfrm>
          <a:off x="2119047" y="414967"/>
          <a:ext cx="3300264" cy="3300264"/>
        </a:xfrm>
        <a:custGeom>
          <a:avLst/>
          <a:gdLst/>
          <a:ahLst/>
          <a:cxnLst/>
          <a:rect l="0" t="0" r="0" b="0"/>
          <a:pathLst>
            <a:path>
              <a:moveTo>
                <a:pt x="1978548" y="3267253"/>
              </a:moveTo>
              <a:arcTo wR="1650132" hR="1650132" stAng="4711207" swAng="1377587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55DB6-01A2-46D9-A3D7-BF64FF7620AD}">
      <dsp:nvSpPr>
        <dsp:cNvPr id="0" name=""/>
        <dsp:cNvSpPr/>
      </dsp:nvSpPr>
      <dsp:spPr>
        <a:xfrm>
          <a:off x="2164311" y="2987370"/>
          <a:ext cx="1269889" cy="8254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Leucocytes</a:t>
          </a:r>
        </a:p>
      </dsp:txBody>
      <dsp:txXfrm>
        <a:off x="2204605" y="3027664"/>
        <a:ext cx="1189301" cy="744840"/>
      </dsp:txXfrm>
    </dsp:sp>
    <dsp:sp modelId="{E49C57B5-AEA3-44CC-8B6A-1644BE1F6770}">
      <dsp:nvSpPr>
        <dsp:cNvPr id="0" name=""/>
        <dsp:cNvSpPr/>
      </dsp:nvSpPr>
      <dsp:spPr>
        <a:xfrm>
          <a:off x="2119047" y="414967"/>
          <a:ext cx="3300264" cy="3300264"/>
        </a:xfrm>
        <a:custGeom>
          <a:avLst/>
          <a:gdLst/>
          <a:ahLst/>
          <a:cxnLst/>
          <a:rect l="0" t="0" r="0" b="0"/>
          <a:pathLst>
            <a:path>
              <a:moveTo>
                <a:pt x="275913" y="2563620"/>
              </a:moveTo>
              <a:arcTo wR="1650132" hR="1650132" stAng="8783204" swAng="2197402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83377-FE56-4DFF-A59A-6327C341BB4B}">
      <dsp:nvSpPr>
        <dsp:cNvPr id="0" name=""/>
        <dsp:cNvSpPr/>
      </dsp:nvSpPr>
      <dsp:spPr>
        <a:xfrm>
          <a:off x="1564865" y="1142466"/>
          <a:ext cx="1269889" cy="8254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Intrinsic kidney cells</a:t>
          </a:r>
        </a:p>
      </dsp:txBody>
      <dsp:txXfrm>
        <a:off x="1605159" y="1182760"/>
        <a:ext cx="1189301" cy="744840"/>
      </dsp:txXfrm>
    </dsp:sp>
    <dsp:sp modelId="{EB716A7A-B2ED-4372-89A1-69AC4C218521}">
      <dsp:nvSpPr>
        <dsp:cNvPr id="0" name=""/>
        <dsp:cNvSpPr/>
      </dsp:nvSpPr>
      <dsp:spPr>
        <a:xfrm>
          <a:off x="2119047" y="414967"/>
          <a:ext cx="3300264" cy="3300264"/>
        </a:xfrm>
        <a:custGeom>
          <a:avLst/>
          <a:gdLst/>
          <a:ahLst/>
          <a:cxnLst/>
          <a:rect l="0" t="0" r="0" b="0"/>
          <a:pathLst>
            <a:path>
              <a:moveTo>
                <a:pt x="287358" y="719657"/>
              </a:moveTo>
              <a:arcTo wR="1650132" hR="1650132" stAng="12859468" swAng="1962969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EFB2D-2DCA-43ED-BF35-869B0176488E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E905-F204-49F6-97A5-27D121DE96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4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AE905-F204-49F6-97A5-27D121DE96F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2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8820-248F-7643-827D-7751A2A872B0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37AA-4DA2-7D4F-96C5-6DD0A399C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3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8820-248F-7643-827D-7751A2A872B0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37AA-4DA2-7D4F-96C5-6DD0A399C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6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8820-248F-7643-827D-7751A2A872B0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37AA-4DA2-7D4F-96C5-6DD0A399C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3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8820-248F-7643-827D-7751A2A872B0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37AA-4DA2-7D4F-96C5-6DD0A399C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07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8820-248F-7643-827D-7751A2A872B0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37AA-4DA2-7D4F-96C5-6DD0A399C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2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8820-248F-7643-827D-7751A2A872B0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37AA-4DA2-7D4F-96C5-6DD0A399C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8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8820-248F-7643-827D-7751A2A872B0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37AA-4DA2-7D4F-96C5-6DD0A399C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8820-248F-7643-827D-7751A2A872B0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37AA-4DA2-7D4F-96C5-6DD0A399C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8820-248F-7643-827D-7751A2A872B0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37AA-4DA2-7D4F-96C5-6DD0A399C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5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8820-248F-7643-827D-7751A2A872B0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37AA-4DA2-7D4F-96C5-6DD0A399C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8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8820-248F-7643-827D-7751A2A872B0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37AA-4DA2-7D4F-96C5-6DD0A399C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3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C8820-248F-7643-827D-7751A2A872B0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537AA-4DA2-7D4F-96C5-6DD0A399C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2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nnenberg.net/courses/landingPage.php?courseID=60050&amp;preview=TRU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dney.org/sites/default/files/C3G_EL-PFDD_VoP-Report_3-29-18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dney.org/sites/default/files/C3G_EL-PFDD_VoP-Report_3-29-18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clinicaltrials.gov/ct2/show/NCT03301467?cond=C3+Glomerulopathy&amp;phase=12&amp;fund=2&amp;prcd_s=01/01/2021&amp;prcd_e=12/31/2024&amp;draw=2&amp;rank=1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clinicaltrials.gov/ct2/show/results/NCT03832114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reports.org/article/S2468-0249(22)01502-9/fulltext" TargetMode="External"/><Relationship Id="rId2" Type="http://schemas.openxmlformats.org/officeDocument/2006/relationships/hyperlink" Target="https://creativecommons.org/licenses/by-nc-nd/4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5067127?term=valiant&amp;cond=c3+glomerulopathy&amp;draw=2&amp;rank=1" TargetMode="External"/><Relationship Id="rId2" Type="http://schemas.openxmlformats.org/officeDocument/2006/relationships/hyperlink" Target="https://clinicaltrials.gov/ct2/show/NCT04572854?cond=C3+Glomerulopathy&amp;phase=12&amp;fund=2&amp;prcd_s=01/01/2021&amp;prcd_e=12/31/2024&amp;draw=1&amp;rank=7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09CCFAF-EC63-ACC9-797D-037B82F06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88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99" y="259095"/>
            <a:ext cx="7886700" cy="521384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Presentation and Diagnosis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3177" y="4503261"/>
            <a:ext cx="43028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KDIGO Workgroup.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Int.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2021;100(4S):S1-276.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1003393" y="1408702"/>
            <a:ext cx="7244255" cy="1020787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202416" y="1778255"/>
            <a:ext cx="265463" cy="28167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 bwMode="auto">
          <a:xfrm>
            <a:off x="454026" y="2232649"/>
            <a:ext cx="2589151" cy="128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3236" rIns="0" bIns="73236" numCol="1" anchor="t" anchorCtr="0" compatLnSpc="1">
            <a:prstTxWarp prst="textNoShape">
              <a:avLst/>
            </a:prstTxWarp>
            <a:spAutoFit/>
          </a:bodyPr>
          <a:lstStyle>
            <a:lvl1pPr marL="242888" indent="-242888" algn="l" defTabSz="901700" rtl="0" eaLnBrk="0" fontAlgn="base" hangingPunct="0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SzPct val="120000"/>
              <a:buFont typeface="Lucida Grande" panose="020B0600040502020204" pitchFamily="34" charset="0"/>
              <a:buChar char="‣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400" indent="-30321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7913" indent="-30321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8275" indent="-24606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95463" indent="-242888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–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890" lvl="1" indent="0">
              <a:buNone/>
            </a:pPr>
            <a:r>
              <a:rPr lang="en-US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Nonspecific Symptoms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Fatigue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Headache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Dyspnea on exertion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Confusion</a:t>
            </a:r>
          </a:p>
        </p:txBody>
      </p:sp>
      <p:sp>
        <p:nvSpPr>
          <p:cNvPr id="11" name="Content Placeholder 6"/>
          <p:cNvSpPr txBox="1">
            <a:spLocks/>
          </p:cNvSpPr>
          <p:nvPr/>
        </p:nvSpPr>
        <p:spPr bwMode="auto">
          <a:xfrm>
            <a:off x="5870664" y="2246115"/>
            <a:ext cx="2589151" cy="128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3236" rIns="0" bIns="73236" numCol="1" anchor="t" anchorCtr="0" compatLnSpc="1">
            <a:prstTxWarp prst="textNoShape">
              <a:avLst/>
            </a:prstTxWarp>
            <a:spAutoFit/>
          </a:bodyPr>
          <a:lstStyle>
            <a:lvl1pPr marL="242888" indent="-242888" algn="l" defTabSz="901700" rtl="0" eaLnBrk="0" fontAlgn="base" hangingPunct="0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SzPct val="120000"/>
              <a:buFont typeface="Lucida Grande" panose="020B0600040502020204" pitchFamily="34" charset="0"/>
              <a:buChar char="‣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400" indent="-30321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7913" indent="-30321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8275" indent="-24606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95463" indent="-242888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–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890" lvl="1" indent="0">
              <a:buNone/>
            </a:pPr>
            <a:r>
              <a:rPr lang="en-US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Symptoms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Edema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Hematuria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Azotemia</a:t>
            </a:r>
          </a:p>
        </p:txBody>
      </p:sp>
      <p:sp>
        <p:nvSpPr>
          <p:cNvPr id="12" name="Content Placeholder 6"/>
          <p:cNvSpPr txBox="1">
            <a:spLocks/>
          </p:cNvSpPr>
          <p:nvPr/>
        </p:nvSpPr>
        <p:spPr bwMode="auto">
          <a:xfrm>
            <a:off x="2837003" y="2246115"/>
            <a:ext cx="2685492" cy="142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3236" rIns="0" bIns="73236" numCol="1" anchor="t" anchorCtr="0" compatLnSpc="1">
            <a:prstTxWarp prst="textNoShape">
              <a:avLst/>
            </a:prstTxWarp>
            <a:spAutoFit/>
          </a:bodyPr>
          <a:lstStyle>
            <a:lvl1pPr marL="242888" indent="-242888" algn="l" defTabSz="901700" rtl="0" eaLnBrk="0" fontAlgn="base" hangingPunct="0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SzPct val="120000"/>
              <a:buFont typeface="Lucida Grande" panose="020B0600040502020204" pitchFamily="34" charset="0"/>
              <a:buChar char="‣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400" indent="-30321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7913" indent="-30321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8275" indent="-24606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95463" indent="-242888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–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890" lvl="1" indent="0">
              <a:buNone/>
            </a:pPr>
            <a:r>
              <a:rPr lang="en-US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to Underlying Disease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Arthralgias (systemic lupus erythematosus) 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Pulmonary hemorrhage (Goodpasture)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infectious symptoms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6685840" y="1778255"/>
            <a:ext cx="265463" cy="28167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131579" y="1778255"/>
            <a:ext cx="265463" cy="28167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084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53" y="237388"/>
            <a:ext cx="7886700" cy="55985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Presentation and Diagnosis (continued)</a:t>
            </a:r>
          </a:p>
        </p:txBody>
      </p:sp>
      <p:sp>
        <p:nvSpPr>
          <p:cNvPr id="9" name="Rectangle 8"/>
          <p:cNvSpPr/>
          <p:nvPr/>
        </p:nvSpPr>
        <p:spPr>
          <a:xfrm>
            <a:off x="3032380" y="4493736"/>
            <a:ext cx="43028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KDIGO Workgroup.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Int.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2021;100(4S):S1-276.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953" y="860630"/>
            <a:ext cx="8873837" cy="1933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Untreated glomerulonephritis may progress to end-stage kidney disease with associated complications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Acid-base disorders, anemia, bone mineral abnormalities, cardiovascular disease</a:t>
            </a:r>
          </a:p>
          <a:p>
            <a:pPr lvl="1">
              <a:spcAft>
                <a:spcPts val="200"/>
              </a:spcAft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Kidney biopsy considered the gold standard for diagnosis of glomerular diseases</a:t>
            </a:r>
          </a:p>
          <a:p>
            <a:endParaRPr lang="en-US" sz="16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46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437957"/>
            <a:ext cx="7886700" cy="45719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F28768-28C7-3C1B-9906-02B2F7BD1444}"/>
              </a:ext>
            </a:extLst>
          </p:cNvPr>
          <p:cNvSpPr/>
          <p:nvPr/>
        </p:nvSpPr>
        <p:spPr>
          <a:xfrm>
            <a:off x="3027731" y="4467238"/>
            <a:ext cx="43028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KDIGO Workgroup.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Int.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2021;100(4S):S1-276.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CEE3F6-4FF2-B2B8-E046-33A6F0C34156}"/>
              </a:ext>
            </a:extLst>
          </p:cNvPr>
          <p:cNvSpPr txBox="1"/>
          <p:nvPr/>
        </p:nvSpPr>
        <p:spPr bwMode="auto">
          <a:xfrm>
            <a:off x="171449" y="4344128"/>
            <a:ext cx="62507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ACEi, angiotensin converting enzyme inhibitor; ARB, angiotensin II receptor blocker; SCr, serum creatinine</a:t>
            </a:r>
          </a:p>
          <a:p>
            <a:pPr algn="l"/>
            <a:endParaRPr 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727364"/>
            <a:ext cx="9476509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Lifestyle Modifications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Salt restriction (&lt;2g/d or &lt;90 mmol/d)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Weight normalization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Regular exercise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Smoking cessation</a:t>
            </a:r>
          </a:p>
          <a:p>
            <a:pPr marL="528637" lvl="1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of hypertension and/or proteinuria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ACEi or ARB titrated to the maximally tolerated dose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Target SBP &lt;120 mmHg and/or protein reduction to &lt;1g/d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Periodic monitoring for development of acute kidney injury and hyperkalemia</a:t>
            </a:r>
          </a:p>
          <a:p>
            <a:pPr marL="1200150" lvl="2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 not stop therapy with increase in SCr (up to 30%)</a:t>
            </a:r>
          </a:p>
          <a:p>
            <a:pPr marL="1200150" lvl="2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Stop therapy if kidney function worsens (&gt;30%) or refractory hyperkalemia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9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45" y="33692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Patient Case</a:t>
            </a:r>
          </a:p>
        </p:txBody>
      </p:sp>
      <p:pic>
        <p:nvPicPr>
          <p:cNvPr id="1032" name="Picture 8" descr="Study Abroad Stories Series: A French Exchange Student in Chicago | Lycée  Français de Chicago">
            <a:extLst>
              <a:ext uri="{FF2B5EF4-FFF2-40B4-BE49-F238E27FC236}">
                <a16:creationId xmlns:a16="http://schemas.microsoft.com/office/drawing/2014/main" id="{C81D27F8-04FE-B6C8-EE7D-763B42352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37" y="66084"/>
            <a:ext cx="647618" cy="86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33FC8C4A-30DD-A97D-1B09-C3ADA6C48491}"/>
              </a:ext>
            </a:extLst>
          </p:cNvPr>
          <p:cNvSpPr txBox="1">
            <a:spLocks/>
          </p:cNvSpPr>
          <p:nvPr/>
        </p:nvSpPr>
        <p:spPr bwMode="auto">
          <a:xfrm>
            <a:off x="423303" y="963080"/>
            <a:ext cx="7341723" cy="194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3236" rIns="0" bIns="73236" numCol="1" anchor="t" anchorCtr="0" compatLnSpc="1">
            <a:prstTxWarp prst="textNoShape">
              <a:avLst/>
            </a:prstTxWarp>
            <a:spAutoFit/>
          </a:bodyPr>
          <a:lstStyle>
            <a:lvl1pPr marL="242888" indent="-242888" algn="l" defTabSz="901700" rtl="0" eaLnBrk="0" fontAlgn="base" hangingPunct="0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SzPct val="120000"/>
              <a:buFont typeface="Lucida Grande" panose="020B0600040502020204" pitchFamily="34" charset="0"/>
              <a:buChar char="‣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400" indent="-30321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7913" indent="-30321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8275" indent="-24606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95463" indent="-242888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–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SL is a 24-year-old female who presents with a chief complaint of hematuria. Her diagnostic workup reveals an elevated blood pressure of 160/100 mmHg and urine analysis significant for 4+ protein and 2+ blood. Dysmorphic red blood cells are detected on microscopic exam. Other than experiencing occasional fatigue, she indicates she generally feels well.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72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08CB-FD9E-7D8F-B896-E97C92D8F0CE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257175" y="1832628"/>
            <a:ext cx="5083752" cy="430887"/>
          </a:xfrm>
        </p:spPr>
        <p:txBody>
          <a:bodyPr>
            <a:noAutofit/>
          </a:bodyPr>
          <a:lstStyle/>
          <a:p>
            <a:pPr algn="l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Module 2: C3 Glomerulopathy (C3G)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5F931F-7B93-26D6-701F-79578F1935BD}"/>
              </a:ext>
            </a:extLst>
          </p:cNvPr>
          <p:cNvCxnSpPr>
            <a:cxnSpLocks/>
          </p:cNvCxnSpPr>
          <p:nvPr/>
        </p:nvCxnSpPr>
        <p:spPr bwMode="auto">
          <a:xfrm>
            <a:off x="247650" y="2263515"/>
            <a:ext cx="8639175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213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35" y="7648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EEB46D-400E-FB59-0BBB-B0FFBD0E1FFB}"/>
              </a:ext>
            </a:extLst>
          </p:cNvPr>
          <p:cNvSpPr/>
          <p:nvPr/>
        </p:nvSpPr>
        <p:spPr bwMode="auto">
          <a:xfrm>
            <a:off x="1737805" y="918838"/>
            <a:ext cx="5706122" cy="32625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725" dirty="0">
                <a:solidFill>
                  <a:schemeClr val="bg1"/>
                </a:solidFill>
                <a:latin typeface="Arial" panose="020B0604020202020204" pitchFamily="34" charset="0"/>
              </a:rPr>
              <a:t>Glomerulonephritis (GN)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FB4229-5011-3BC4-C580-9927B3BE3190}"/>
              </a:ext>
            </a:extLst>
          </p:cNvPr>
          <p:cNvSpPr/>
          <p:nvPr/>
        </p:nvSpPr>
        <p:spPr bwMode="auto">
          <a:xfrm>
            <a:off x="171835" y="1743156"/>
            <a:ext cx="973601" cy="557701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</a:rPr>
              <a:t>Minimal 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D70E57-2BD0-478E-D44C-6396842DC243}"/>
              </a:ext>
            </a:extLst>
          </p:cNvPr>
          <p:cNvSpPr/>
          <p:nvPr/>
        </p:nvSpPr>
        <p:spPr bwMode="auto">
          <a:xfrm>
            <a:off x="1198558" y="1749334"/>
            <a:ext cx="1124762" cy="5515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</a:rPr>
              <a:t>Focal Segmental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ED4F1F-24B4-0619-4031-3A4F1B646CD9}"/>
              </a:ext>
            </a:extLst>
          </p:cNvPr>
          <p:cNvSpPr/>
          <p:nvPr/>
        </p:nvSpPr>
        <p:spPr bwMode="auto">
          <a:xfrm>
            <a:off x="2376442" y="1761685"/>
            <a:ext cx="1262656" cy="53917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</a:rPr>
              <a:t>Membranous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3097DE-2E78-2D47-EE11-BDCCB441BB46}"/>
              </a:ext>
            </a:extLst>
          </p:cNvPr>
          <p:cNvSpPr/>
          <p:nvPr/>
        </p:nvSpPr>
        <p:spPr bwMode="auto">
          <a:xfrm>
            <a:off x="3711483" y="1764241"/>
            <a:ext cx="1262656" cy="53661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 Nephropathy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AD4CA6-EC21-82B7-0F57-6939A3D66743}"/>
              </a:ext>
            </a:extLst>
          </p:cNvPr>
          <p:cNvSpPr/>
          <p:nvPr/>
        </p:nvSpPr>
        <p:spPr bwMode="auto">
          <a:xfrm>
            <a:off x="5030767" y="1749333"/>
            <a:ext cx="1356450" cy="551526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Rapidly Progressive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EBD8AF-CBC8-212F-D0D0-44D3A0BF9984}"/>
              </a:ext>
            </a:extLst>
          </p:cNvPr>
          <p:cNvSpPr/>
          <p:nvPr/>
        </p:nvSpPr>
        <p:spPr bwMode="auto">
          <a:xfrm>
            <a:off x="6443845" y="1749333"/>
            <a:ext cx="1210704" cy="5515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Membrano-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proliferative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310241-E7AC-93D8-7D48-819395913DF1}"/>
              </a:ext>
            </a:extLst>
          </p:cNvPr>
          <p:cNvSpPr/>
          <p:nvPr/>
        </p:nvSpPr>
        <p:spPr bwMode="auto">
          <a:xfrm>
            <a:off x="7722258" y="1749334"/>
            <a:ext cx="1310060" cy="5515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Infectious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193A4D-83A9-E6A3-FC90-840040CBD0AF}"/>
              </a:ext>
            </a:extLst>
          </p:cNvPr>
          <p:cNvCxnSpPr/>
          <p:nvPr/>
        </p:nvCxnSpPr>
        <p:spPr bwMode="auto">
          <a:xfrm flipH="1" flipV="1">
            <a:off x="658636" y="1078637"/>
            <a:ext cx="1198486" cy="3329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2668A4-E5E7-00E4-7298-403AB6E86713}"/>
              </a:ext>
            </a:extLst>
          </p:cNvPr>
          <p:cNvCxnSpPr/>
          <p:nvPr/>
        </p:nvCxnSpPr>
        <p:spPr bwMode="auto">
          <a:xfrm flipV="1">
            <a:off x="658636" y="1078638"/>
            <a:ext cx="0" cy="664519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1B2D87-15EC-0452-B76B-52ADDB909377}"/>
              </a:ext>
            </a:extLst>
          </p:cNvPr>
          <p:cNvCxnSpPr/>
          <p:nvPr/>
        </p:nvCxnSpPr>
        <p:spPr bwMode="auto">
          <a:xfrm flipV="1">
            <a:off x="1761517" y="1097166"/>
            <a:ext cx="0" cy="664519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B5BCE2-E304-4F58-1F56-A86726BB1138}"/>
              </a:ext>
            </a:extLst>
          </p:cNvPr>
          <p:cNvCxnSpPr/>
          <p:nvPr/>
        </p:nvCxnSpPr>
        <p:spPr bwMode="auto">
          <a:xfrm flipV="1">
            <a:off x="3021665" y="1099069"/>
            <a:ext cx="0" cy="664519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BEA422-13F6-35D3-A582-97874EECF38C}"/>
              </a:ext>
            </a:extLst>
          </p:cNvPr>
          <p:cNvCxnSpPr/>
          <p:nvPr/>
        </p:nvCxnSpPr>
        <p:spPr bwMode="auto">
          <a:xfrm flipV="1">
            <a:off x="4396004" y="1245093"/>
            <a:ext cx="0" cy="516592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B0D8B6-7104-532D-7247-2AEE68A54B7F}"/>
              </a:ext>
            </a:extLst>
          </p:cNvPr>
          <p:cNvCxnSpPr/>
          <p:nvPr/>
        </p:nvCxnSpPr>
        <p:spPr bwMode="auto">
          <a:xfrm flipV="1">
            <a:off x="5708992" y="1245093"/>
            <a:ext cx="0" cy="516592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128931-5FE6-1C03-A32F-E0E2B9CF851E}"/>
              </a:ext>
            </a:extLst>
          </p:cNvPr>
          <p:cNvCxnSpPr/>
          <p:nvPr/>
        </p:nvCxnSpPr>
        <p:spPr bwMode="auto">
          <a:xfrm flipV="1">
            <a:off x="7049197" y="1097166"/>
            <a:ext cx="0" cy="664519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29BFE2-7125-1397-32B2-627621FE54A9}"/>
              </a:ext>
            </a:extLst>
          </p:cNvPr>
          <p:cNvCxnSpPr/>
          <p:nvPr/>
        </p:nvCxnSpPr>
        <p:spPr bwMode="auto">
          <a:xfrm flipH="1" flipV="1">
            <a:off x="7198245" y="1078637"/>
            <a:ext cx="1198486" cy="3329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E5D5F60-E03B-27C7-68B3-C03CE6B0B5C9}"/>
              </a:ext>
            </a:extLst>
          </p:cNvPr>
          <p:cNvCxnSpPr/>
          <p:nvPr/>
        </p:nvCxnSpPr>
        <p:spPr bwMode="auto">
          <a:xfrm flipV="1">
            <a:off x="8396731" y="1078637"/>
            <a:ext cx="0" cy="664519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98A8BAD-1DB2-1AEC-2010-EB0059D7A90F}"/>
              </a:ext>
            </a:extLst>
          </p:cNvPr>
          <p:cNvCxnSpPr/>
          <p:nvPr/>
        </p:nvCxnSpPr>
        <p:spPr bwMode="auto">
          <a:xfrm flipV="1">
            <a:off x="7049196" y="2239490"/>
            <a:ext cx="1" cy="598960"/>
          </a:xfrm>
          <a:prstGeom prst="line">
            <a:avLst/>
          </a:prstGeom>
          <a:noFill/>
          <a:ln w="28575" cap="flat" cmpd="sng" algn="ctr">
            <a:solidFill>
              <a:srgbClr val="00224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BEAC-11E5-4334-E781-BA6AF9CBAC2F}"/>
              </a:ext>
            </a:extLst>
          </p:cNvPr>
          <p:cNvSpPr/>
          <p:nvPr/>
        </p:nvSpPr>
        <p:spPr bwMode="auto">
          <a:xfrm>
            <a:off x="6133495" y="2857498"/>
            <a:ext cx="1884285" cy="3229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 Glomerulopathy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E18B5F4-D103-FAC4-2D6D-D90557A4C39A}"/>
              </a:ext>
            </a:extLst>
          </p:cNvPr>
          <p:cNvCxnSpPr/>
          <p:nvPr/>
        </p:nvCxnSpPr>
        <p:spPr bwMode="auto">
          <a:xfrm flipH="1" flipV="1">
            <a:off x="7049196" y="3199473"/>
            <a:ext cx="585298" cy="662063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8BFF3D8-DDE7-87B3-3B79-04F75AB91059}"/>
              </a:ext>
            </a:extLst>
          </p:cNvPr>
          <p:cNvCxnSpPr/>
          <p:nvPr/>
        </p:nvCxnSpPr>
        <p:spPr bwMode="auto">
          <a:xfrm flipV="1">
            <a:off x="6450175" y="3199473"/>
            <a:ext cx="599021" cy="654631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26F682AE-30D9-CD61-9E41-42370F54E9F0}"/>
              </a:ext>
            </a:extLst>
          </p:cNvPr>
          <p:cNvSpPr/>
          <p:nvPr/>
        </p:nvSpPr>
        <p:spPr bwMode="auto">
          <a:xfrm>
            <a:off x="6887332" y="3854104"/>
            <a:ext cx="2144986" cy="5515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Dense Deposit Disease (DDD)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442B2C-A744-898B-A1AA-FDC2D6371201}"/>
              </a:ext>
            </a:extLst>
          </p:cNvPr>
          <p:cNvSpPr/>
          <p:nvPr/>
        </p:nvSpPr>
        <p:spPr bwMode="auto">
          <a:xfrm>
            <a:off x="4518634" y="3854104"/>
            <a:ext cx="2144986" cy="5515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 Glomerulonephritis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(C3GN)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77E59A-F94C-E366-3868-2FC1E977FB9F}"/>
              </a:ext>
            </a:extLst>
          </p:cNvPr>
          <p:cNvSpPr/>
          <p:nvPr/>
        </p:nvSpPr>
        <p:spPr>
          <a:xfrm>
            <a:off x="3038979" y="4506260"/>
            <a:ext cx="43028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KDIGO Workgroup.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Int.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2021;100(4S):S1-276.</a:t>
            </a:r>
          </a:p>
        </p:txBody>
      </p:sp>
    </p:spTree>
    <p:extLst>
      <p:ext uri="{BB962C8B-B14F-4D97-AF65-F5344CB8AC3E}">
        <p14:creationId xmlns:p14="http://schemas.microsoft.com/office/powerpoint/2010/main" val="3990309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22866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C3 Glomerulopathy (C3G)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20" y="902738"/>
            <a:ext cx="8303960" cy="2875572"/>
          </a:xfrm>
        </p:spPr>
        <p:txBody>
          <a:bodyPr>
            <a:normAutofit lnSpcReduction="10000"/>
          </a:bodyPr>
          <a:lstStyle/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Classified as a rare kidney disease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2-3 cases/million in United States; 0.2-1 case/million in Europe</a:t>
            </a:r>
          </a:p>
          <a:p>
            <a:pPr lvl="1">
              <a:spcAft>
                <a:spcPts val="200"/>
              </a:spcAft>
            </a:pP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Characterized by dysregulation of the alternative complement pathway and deposition of C3 complexes in the glomeruli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Increase in C3 convertase causes hyperactivity and ensuing GN</a:t>
            </a:r>
          </a:p>
          <a:p>
            <a:pPr>
              <a:spcAft>
                <a:spcPts val="200"/>
              </a:spcAf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Prevalence of C3GN to DDD is approximately 4:1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Worse prognosis among DDD patients with half progressing to ESRD in 10 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93DAAC-CA1E-32B8-308C-4BAB9BEF6924}"/>
              </a:ext>
            </a:extLst>
          </p:cNvPr>
          <p:cNvSpPr/>
          <p:nvPr/>
        </p:nvSpPr>
        <p:spPr>
          <a:xfrm>
            <a:off x="3013330" y="4496041"/>
            <a:ext cx="4302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Servais A,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Med Genet.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2007;44(3):193-199.</a:t>
            </a:r>
          </a:p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Smith RJH,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 Rev Nephrol.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2019;15(3):129-143.</a:t>
            </a:r>
          </a:p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Bomback AS,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Int.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2018;93(4):977-985.</a:t>
            </a:r>
          </a:p>
        </p:txBody>
      </p:sp>
    </p:spTree>
    <p:extLst>
      <p:ext uri="{BB962C8B-B14F-4D97-AF65-F5344CB8AC3E}">
        <p14:creationId xmlns:p14="http://schemas.microsoft.com/office/powerpoint/2010/main" val="2193560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832A0B-E001-E269-5E04-45E68DB51D33}"/>
              </a:ext>
            </a:extLst>
          </p:cNvPr>
          <p:cNvSpPr txBox="1"/>
          <p:nvPr/>
        </p:nvSpPr>
        <p:spPr bwMode="auto">
          <a:xfrm>
            <a:off x="4380451" y="292287"/>
            <a:ext cx="30637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75000"/>
              </a:schemeClr>
            </a:solidFill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46C9B-299A-B9DC-782B-FA717B15B6EB}"/>
              </a:ext>
            </a:extLst>
          </p:cNvPr>
          <p:cNvSpPr txBox="1"/>
          <p:nvPr/>
        </p:nvSpPr>
        <p:spPr bwMode="auto">
          <a:xfrm>
            <a:off x="2091482" y="919611"/>
            <a:ext cx="1360404" cy="507831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tx2">
                <a:lumMod val="50000"/>
              </a:schemeClr>
            </a:solidFill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 convertase </a:t>
            </a:r>
          </a:p>
          <a:p>
            <a:pPr algn="l"/>
            <a:r>
              <a:rPr lang="en-US" sz="1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(C4b2a)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DDAE93-B425-459F-F6D5-2A62554B7DA9}"/>
              </a:ext>
            </a:extLst>
          </p:cNvPr>
          <p:cNvSpPr txBox="1"/>
          <p:nvPr/>
        </p:nvSpPr>
        <p:spPr bwMode="auto">
          <a:xfrm>
            <a:off x="4306825" y="1622465"/>
            <a:ext cx="45363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002243"/>
            </a:solidFill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9D5B2E-CAE6-F0B7-C667-6DB4F0248692}"/>
              </a:ext>
            </a:extLst>
          </p:cNvPr>
          <p:cNvSpPr txBox="1"/>
          <p:nvPr/>
        </p:nvSpPr>
        <p:spPr bwMode="auto">
          <a:xfrm>
            <a:off x="4374374" y="2195891"/>
            <a:ext cx="306379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002243"/>
            </a:solidFill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93C9CA-9C88-50FB-FA68-A9D985EB0804}"/>
              </a:ext>
            </a:extLst>
          </p:cNvPr>
          <p:cNvSpPr txBox="1"/>
          <p:nvPr/>
        </p:nvSpPr>
        <p:spPr bwMode="auto">
          <a:xfrm>
            <a:off x="2091482" y="2416795"/>
            <a:ext cx="1360403" cy="507831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C5 convertase (C4b2aC3b)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07AEEA-EDAD-0B6A-C482-B128C0D2ADCF}"/>
              </a:ext>
            </a:extLst>
          </p:cNvPr>
          <p:cNvSpPr txBox="1"/>
          <p:nvPr/>
        </p:nvSpPr>
        <p:spPr bwMode="auto">
          <a:xfrm>
            <a:off x="5482324" y="3520364"/>
            <a:ext cx="1435601" cy="2539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C6, C7, C8, C9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5FD5B4-0D65-B196-C91C-0B35417827D4}"/>
              </a:ext>
            </a:extLst>
          </p:cNvPr>
          <p:cNvSpPr txBox="1"/>
          <p:nvPr/>
        </p:nvSpPr>
        <p:spPr bwMode="auto">
          <a:xfrm>
            <a:off x="7563776" y="3988243"/>
            <a:ext cx="572609" cy="253916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C5b-9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DCAC1D5-02DA-4DEC-A5D9-CCB688AD20A5}"/>
              </a:ext>
            </a:extLst>
          </p:cNvPr>
          <p:cNvCxnSpPr>
            <a:stCxn id="7" idx="2"/>
            <a:endCxn id="11" idx="0"/>
          </p:cNvCxnSpPr>
          <p:nvPr/>
        </p:nvCxnSpPr>
        <p:spPr bwMode="auto">
          <a:xfrm>
            <a:off x="4533640" y="569286"/>
            <a:ext cx="0" cy="105317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0B698FC-DD58-AC5C-688A-26CC598AB68C}"/>
              </a:ext>
            </a:extLst>
          </p:cNvPr>
          <p:cNvSpPr txBox="1"/>
          <p:nvPr/>
        </p:nvSpPr>
        <p:spPr bwMode="auto">
          <a:xfrm>
            <a:off x="4300748" y="3497281"/>
            <a:ext cx="45363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C5b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87442AC-A926-DBFD-62E5-BDAA1E17C072}"/>
              </a:ext>
            </a:extLst>
          </p:cNvPr>
          <p:cNvCxnSpPr/>
          <p:nvPr/>
        </p:nvCxnSpPr>
        <p:spPr bwMode="auto">
          <a:xfrm>
            <a:off x="4530602" y="2472890"/>
            <a:ext cx="3038" cy="102006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4267787-3BDE-7958-458F-51D2AF0FCA8C}"/>
              </a:ext>
            </a:extLst>
          </p:cNvPr>
          <p:cNvSpPr txBox="1"/>
          <p:nvPr/>
        </p:nvSpPr>
        <p:spPr bwMode="auto">
          <a:xfrm>
            <a:off x="3659235" y="1322907"/>
            <a:ext cx="45363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002243"/>
            </a:solidFill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3B592D3-B343-D3EC-70CC-D4F6B531F9F3}"/>
              </a:ext>
            </a:extLst>
          </p:cNvPr>
          <p:cNvCxnSpPr/>
          <p:nvPr/>
        </p:nvCxnSpPr>
        <p:spPr bwMode="auto">
          <a:xfrm flipH="1">
            <a:off x="3893531" y="871761"/>
            <a:ext cx="628911" cy="45114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3D3ECB4-3809-C806-8EFF-EA0AB222C319}"/>
              </a:ext>
            </a:extLst>
          </p:cNvPr>
          <p:cNvSpPr txBox="1"/>
          <p:nvPr/>
        </p:nvSpPr>
        <p:spPr bwMode="auto">
          <a:xfrm>
            <a:off x="3666716" y="3122832"/>
            <a:ext cx="45363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C5a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EE23867-A36A-8C08-566A-950C20867377}"/>
              </a:ext>
            </a:extLst>
          </p:cNvPr>
          <p:cNvCxnSpPr>
            <a:endCxn id="28" idx="0"/>
          </p:cNvCxnSpPr>
          <p:nvPr/>
        </p:nvCxnSpPr>
        <p:spPr bwMode="auto">
          <a:xfrm flipH="1">
            <a:off x="3893531" y="2686307"/>
            <a:ext cx="628911" cy="43652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604A92-4210-837D-0C73-3D0C49D38FE1}"/>
              </a:ext>
            </a:extLst>
          </p:cNvPr>
          <p:cNvCxnSpPr/>
          <p:nvPr/>
        </p:nvCxnSpPr>
        <p:spPr bwMode="auto">
          <a:xfrm>
            <a:off x="2725980" y="1409642"/>
            <a:ext cx="3038" cy="102006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94A0467-A002-2F15-6F63-60C36CCA6398}"/>
              </a:ext>
            </a:extLst>
          </p:cNvPr>
          <p:cNvSpPr txBox="1"/>
          <p:nvPr/>
        </p:nvSpPr>
        <p:spPr bwMode="auto">
          <a:xfrm>
            <a:off x="5482323" y="918923"/>
            <a:ext cx="1360404" cy="507831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 convertase </a:t>
            </a:r>
          </a:p>
          <a:p>
            <a:pPr algn="l"/>
            <a:r>
              <a:rPr lang="en-US" sz="1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(C3bBb)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0F00E2-731D-9B7B-4880-BBF581F1FC37}"/>
              </a:ext>
            </a:extLst>
          </p:cNvPr>
          <p:cNvSpPr txBox="1"/>
          <p:nvPr/>
        </p:nvSpPr>
        <p:spPr bwMode="auto">
          <a:xfrm>
            <a:off x="5593204" y="2396739"/>
            <a:ext cx="1360404" cy="507831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C5 convertase </a:t>
            </a:r>
          </a:p>
          <a:p>
            <a:pPr algn="l"/>
            <a:r>
              <a:rPr lang="en-US" sz="1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(C3bBbC3b)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3F64C8-C0D2-632C-B5A3-CF3B2CFB35B9}"/>
              </a:ext>
            </a:extLst>
          </p:cNvPr>
          <p:cNvSpPr txBox="1"/>
          <p:nvPr/>
        </p:nvSpPr>
        <p:spPr bwMode="auto">
          <a:xfrm>
            <a:off x="6953608" y="4243012"/>
            <a:ext cx="21349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Membrane Attack Complex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2B7F1C7-83C9-DF11-FAC3-3B0019F20B8F}"/>
              </a:ext>
            </a:extLst>
          </p:cNvPr>
          <p:cNvCxnSpPr>
            <a:stCxn id="11" idx="1"/>
          </p:cNvCxnSpPr>
          <p:nvPr/>
        </p:nvCxnSpPr>
        <p:spPr bwMode="auto">
          <a:xfrm flipH="1">
            <a:off x="2725510" y="1760965"/>
            <a:ext cx="1581315" cy="570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ADF1108-F4C4-E59F-7525-E152125F1703}"/>
              </a:ext>
            </a:extLst>
          </p:cNvPr>
          <p:cNvCxnSpPr/>
          <p:nvPr/>
        </p:nvCxnSpPr>
        <p:spPr bwMode="auto">
          <a:xfrm>
            <a:off x="4754378" y="1760964"/>
            <a:ext cx="1457685" cy="570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034B731-D3F1-4777-D5C5-D07F0A43BF43}"/>
              </a:ext>
            </a:extLst>
          </p:cNvPr>
          <p:cNvCxnSpPr>
            <a:endCxn id="17" idx="1"/>
          </p:cNvCxnSpPr>
          <p:nvPr/>
        </p:nvCxnSpPr>
        <p:spPr bwMode="auto">
          <a:xfrm>
            <a:off x="4754377" y="3644452"/>
            <a:ext cx="727947" cy="287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9B07056-FA15-8A48-270A-06FA0A3E71DB}"/>
              </a:ext>
            </a:extLst>
          </p:cNvPr>
          <p:cNvCxnSpPr/>
          <p:nvPr/>
        </p:nvCxnSpPr>
        <p:spPr bwMode="auto">
          <a:xfrm>
            <a:off x="6835830" y="4115201"/>
            <a:ext cx="727946" cy="287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40FD680-0AAC-D093-3917-F5565BC09FF5}"/>
              </a:ext>
            </a:extLst>
          </p:cNvPr>
          <p:cNvCxnSpPr/>
          <p:nvPr/>
        </p:nvCxnSpPr>
        <p:spPr bwMode="auto">
          <a:xfrm>
            <a:off x="6212063" y="1401712"/>
            <a:ext cx="3038" cy="102006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45020CF-1B38-CFDF-8BA3-5CEBAD461199}"/>
              </a:ext>
            </a:extLst>
          </p:cNvPr>
          <p:cNvCxnSpPr/>
          <p:nvPr/>
        </p:nvCxnSpPr>
        <p:spPr bwMode="auto">
          <a:xfrm>
            <a:off x="6825739" y="3774280"/>
            <a:ext cx="10091" cy="34092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5CA8870-20B8-B168-A010-D6602A3B7343}"/>
              </a:ext>
            </a:extLst>
          </p:cNvPr>
          <p:cNvSpPr/>
          <p:nvPr/>
        </p:nvSpPr>
        <p:spPr>
          <a:xfrm>
            <a:off x="3041905" y="4488145"/>
            <a:ext cx="43028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Ahmad SB,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 Chronic Kidney Dis.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2020;27(2):104-110.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3A55BB-3E9E-6E7D-6F3E-B61890EB4903}"/>
              </a:ext>
            </a:extLst>
          </p:cNvPr>
          <p:cNvSpPr txBox="1"/>
          <p:nvPr/>
        </p:nvSpPr>
        <p:spPr bwMode="auto">
          <a:xfrm>
            <a:off x="667511" y="170778"/>
            <a:ext cx="2841499" cy="253229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Classical and Lectin Pathways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41876-C384-8441-F0CF-D27E19451D1F}"/>
              </a:ext>
            </a:extLst>
          </p:cNvPr>
          <p:cNvSpPr txBox="1"/>
          <p:nvPr/>
        </p:nvSpPr>
        <p:spPr bwMode="auto">
          <a:xfrm>
            <a:off x="5482322" y="182217"/>
            <a:ext cx="1862441" cy="253916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Pathway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CF1977-B14B-0336-8394-8AB8153B15AA}"/>
              </a:ext>
            </a:extLst>
          </p:cNvPr>
          <p:cNvCxnSpPr/>
          <p:nvPr/>
        </p:nvCxnSpPr>
        <p:spPr bwMode="auto">
          <a:xfrm>
            <a:off x="2725510" y="424695"/>
            <a:ext cx="0" cy="49422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AE5A65-6940-0C85-624F-9797E7BA7B62}"/>
              </a:ext>
            </a:extLst>
          </p:cNvPr>
          <p:cNvCxnSpPr/>
          <p:nvPr/>
        </p:nvCxnSpPr>
        <p:spPr bwMode="auto">
          <a:xfrm>
            <a:off x="6212063" y="436134"/>
            <a:ext cx="0" cy="49422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5908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265306-9911-7271-989B-D7DB7793A223}"/>
              </a:ext>
            </a:extLst>
          </p:cNvPr>
          <p:cNvSpPr/>
          <p:nvPr/>
        </p:nvSpPr>
        <p:spPr>
          <a:xfrm>
            <a:off x="3034145" y="4318620"/>
            <a:ext cx="4249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Kumar A,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Nephrol.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2020;33:539-550.</a:t>
            </a:r>
          </a:p>
          <a:p>
            <a:pPr eaLnBrk="1" hangingPunct="1"/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F9D0C094-95EA-0E85-A337-810E021E6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075836"/>
              </p:ext>
            </p:extLst>
          </p:nvPr>
        </p:nvGraphicFramePr>
        <p:xfrm>
          <a:off x="2013868" y="636951"/>
          <a:ext cx="5116264" cy="34137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289028">
                  <a:extLst>
                    <a:ext uri="{9D8B030D-6E8A-4147-A177-3AD203B41FA5}">
                      <a16:colId xmlns:a16="http://schemas.microsoft.com/office/drawing/2014/main" val="1967478760"/>
                    </a:ext>
                  </a:extLst>
                </a:gridCol>
                <a:gridCol w="1827236">
                  <a:extLst>
                    <a:ext uri="{9D8B030D-6E8A-4147-A177-3AD203B41FA5}">
                      <a16:colId xmlns:a16="http://schemas.microsoft.com/office/drawing/2014/main" val="3140508963"/>
                    </a:ext>
                  </a:extLst>
                </a:gridCol>
              </a:tblGrid>
              <a:tr h="2530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Spectrum of Infection in C3G (n = 84)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345487"/>
                  </a:ext>
                </a:extLst>
              </a:tr>
              <a:tr h="273363"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Incidence (%)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368806"/>
                  </a:ext>
                </a:extLst>
              </a:tr>
              <a:tr h="27336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Pyrexia of Unknown Organism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112078"/>
                  </a:ext>
                </a:extLst>
              </a:tr>
              <a:tr h="27336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Skin Infection/Ulcers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025837"/>
                  </a:ext>
                </a:extLst>
              </a:tr>
              <a:tr h="27336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Urinary Tract Infection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155331"/>
                  </a:ext>
                </a:extLst>
              </a:tr>
              <a:tr h="27336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Tuberculosis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26047"/>
                  </a:ext>
                </a:extLst>
              </a:tr>
              <a:tr h="27336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Viral Hepatitis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911205"/>
                  </a:ext>
                </a:extLst>
              </a:tr>
              <a:tr h="27336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Typhoid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468438"/>
                  </a:ext>
                </a:extLst>
              </a:tr>
              <a:tr h="27336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Surgeries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156538"/>
                  </a:ext>
                </a:extLst>
              </a:tr>
              <a:tr h="27336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Diarrhea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928531"/>
                  </a:ext>
                </a:extLst>
              </a:tr>
              <a:tr h="27336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Malaria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811452"/>
                  </a:ext>
                </a:extLst>
              </a:tr>
              <a:tr h="273363">
                <a:tc>
                  <a:txBody>
                    <a:bodyPr/>
                    <a:lstStyle/>
                    <a:p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Streptococcus </a:t>
                      </a:r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</a:t>
                      </a:r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259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818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0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C3 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05" y="850340"/>
            <a:ext cx="8303960" cy="1721410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Progression to end-stage kidney disease within 10 y of diagnosis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30% to 50% of adults; 70% of children with C3G</a:t>
            </a:r>
          </a:p>
          <a:p>
            <a:pPr>
              <a:spcAft>
                <a:spcPts val="200"/>
              </a:spcAf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Despite kidney transplantation, recurrence occurs in the vast majority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Associated with allograft loss within 10 y after kidney transplantation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265306-9911-7271-989B-D7DB7793A223}"/>
              </a:ext>
            </a:extLst>
          </p:cNvPr>
          <p:cNvSpPr/>
          <p:nvPr/>
        </p:nvSpPr>
        <p:spPr>
          <a:xfrm>
            <a:off x="3032380" y="4484211"/>
            <a:ext cx="4302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Regunathan-Shenk R,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J Kidney Dis.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2019;73(2):316-322.</a:t>
            </a:r>
          </a:p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Zand L,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Am Soc Nephrol.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2014;25(5):1110-1117.</a:t>
            </a:r>
          </a:p>
        </p:txBody>
      </p:sp>
    </p:spTree>
    <p:extLst>
      <p:ext uri="{BB962C8B-B14F-4D97-AF65-F5344CB8AC3E}">
        <p14:creationId xmlns:p14="http://schemas.microsoft.com/office/powerpoint/2010/main" val="61419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2ED5D-4650-AAC8-1F4A-CC8D5EC6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Editor’s Note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FF9F9-5724-9ACA-8EC1-3A73679F3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These are the slides for the presentation on November 9, 2022. They have been edited and condensed for clarity.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obtain CE credit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click here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1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75" y="-43449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Voice of the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20" y="769388"/>
            <a:ext cx="8303960" cy="3083321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National Kidney Foundation held a patient-focused drug development meeting on C3G in August 2017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Attendees included patients living with C3G and their caregivers</a:t>
            </a:r>
          </a:p>
          <a:p>
            <a:pPr lvl="1">
              <a:spcAft>
                <a:spcPts val="200"/>
              </a:spcAft>
            </a:pP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Key Themes: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Symptoms negatively affecting daily quality of life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Insecurity about their health and available therapies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Experiences with current treatment options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Insight on kidney transplantation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Willingness to participate in clinical trials and new therapies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C8DC73-D030-B290-F4CD-8CAF0A1C6A90}"/>
              </a:ext>
            </a:extLst>
          </p:cNvPr>
          <p:cNvSpPr/>
          <p:nvPr/>
        </p:nvSpPr>
        <p:spPr>
          <a:xfrm>
            <a:off x="3059225" y="4496269"/>
            <a:ext cx="5062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 of the Patient. Published March 26, 2018. Accessed October 1, 2022.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https://www.kidney.org/sites/default/files/C3G_EL-PFDD_VoP-Report_3-29-18.pdf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0820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75" y="-43449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Voice of the Patient (continued)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C8DC73-D030-B290-F4CD-8CAF0A1C6A90}"/>
              </a:ext>
            </a:extLst>
          </p:cNvPr>
          <p:cNvSpPr/>
          <p:nvPr/>
        </p:nvSpPr>
        <p:spPr>
          <a:xfrm>
            <a:off x="3080006" y="4496269"/>
            <a:ext cx="5062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 of the Patient. Published March 26, 2018. Accessed October 1, 2022.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https://www.kidney.org/sites/default/files/C3G_EL-PFDD_VoP-Report_3-29-18.pdf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BE17DE-CBD4-E898-C9EB-276B5D6422ED}"/>
              </a:ext>
            </a:extLst>
          </p:cNvPr>
          <p:cNvSpPr txBox="1">
            <a:spLocks/>
          </p:cNvSpPr>
          <p:nvPr/>
        </p:nvSpPr>
        <p:spPr>
          <a:xfrm>
            <a:off x="303598" y="750337"/>
            <a:ext cx="8303960" cy="3194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“It’s horrible all around. You know it’s going to get worse.”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“[Eculizumab had] great results throughout the trials but seeing my kidney function plummet back to pretrial levels at the end of the trial was difficult.”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“We need a way to avoid a lifetime of dependence on a dialysis machine or a series of failed transplants. We need timely and effective treatment to preserve the function of both native and transplanted kidneys.”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“That’s what I want: just some stability.”</a:t>
            </a:r>
          </a:p>
        </p:txBody>
      </p:sp>
    </p:spTree>
    <p:extLst>
      <p:ext uri="{BB962C8B-B14F-4D97-AF65-F5344CB8AC3E}">
        <p14:creationId xmlns:p14="http://schemas.microsoft.com/office/powerpoint/2010/main" val="777857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08CB-FD9E-7D8F-B896-E97C92D8F0CE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257176" y="1832628"/>
            <a:ext cx="3996170" cy="430887"/>
          </a:xfrm>
        </p:spPr>
        <p:txBody>
          <a:bodyPr>
            <a:noAutofit/>
          </a:bodyPr>
          <a:lstStyle/>
          <a:p>
            <a:pPr algn="l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Module 3: Diagnosis of C3G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5F931F-7B93-26D6-701F-79578F1935BD}"/>
              </a:ext>
            </a:extLst>
          </p:cNvPr>
          <p:cNvCxnSpPr>
            <a:cxnSpLocks/>
          </p:cNvCxnSpPr>
          <p:nvPr/>
        </p:nvCxnSpPr>
        <p:spPr bwMode="auto">
          <a:xfrm>
            <a:off x="247650" y="2263515"/>
            <a:ext cx="8639175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262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81263" y="1768642"/>
            <a:ext cx="1323474" cy="28875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</a:rPr>
              <a:t>MPGN Pattern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26680" y="3567363"/>
            <a:ext cx="1323474" cy="28875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</a:rPr>
              <a:t>Negative Ig, C3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926680" y="1768642"/>
            <a:ext cx="1907005" cy="28875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</a:rPr>
              <a:t>Complement-mediated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926680" y="258680"/>
            <a:ext cx="1473869" cy="28875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</a:rPr>
              <a:t>Positive Ig +/- C3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1888959" y="679783"/>
            <a:ext cx="968542" cy="88432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888959" y="1913021"/>
            <a:ext cx="968542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720516" y="2261936"/>
            <a:ext cx="1022684" cy="130542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525374" y="403058"/>
            <a:ext cx="1350547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 bwMode="auto">
          <a:xfrm>
            <a:off x="6250404" y="133796"/>
            <a:ext cx="2237874" cy="2887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</a:rPr>
              <a:t>Monoclonal Gammopathies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250404" y="1157284"/>
            <a:ext cx="926432" cy="2887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</a:rPr>
              <a:t>Idiopathic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250404" y="815048"/>
            <a:ext cx="1852863" cy="2887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</a:rPr>
              <a:t>Autoimmune Diseases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250404" y="463963"/>
            <a:ext cx="926432" cy="2887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</a:rPr>
              <a:t>Infections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220325" y="2057401"/>
            <a:ext cx="1624263" cy="2887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C4 Glomerulopathy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220325" y="1707769"/>
            <a:ext cx="1624263" cy="2887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</a:rPr>
              <a:t>C3 Glomerulopathy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5005137" y="1913020"/>
            <a:ext cx="870784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4707354" y="3711741"/>
            <a:ext cx="1350547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2"/>
          <p:cNvSpPr/>
          <p:nvPr/>
        </p:nvSpPr>
        <p:spPr bwMode="auto">
          <a:xfrm>
            <a:off x="6190246" y="3121813"/>
            <a:ext cx="2358190" cy="2887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</a:rPr>
              <a:t>Hemolytic Uremic Syndrome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202279" y="2794903"/>
            <a:ext cx="2941721" cy="2917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</a:rPr>
              <a:t>Antiphospholipid Antibody Syndrome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202280" y="3765503"/>
            <a:ext cx="1624263" cy="2887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</a:rPr>
              <a:t>Sickle Cell </a:t>
            </a: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Anemia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202279" y="3443658"/>
            <a:ext cx="2358189" cy="2887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</a:rPr>
              <a:t>Thrombotic Microangiopathy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202280" y="4087348"/>
            <a:ext cx="1624263" cy="2887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</a:rPr>
              <a:t>Polycythemia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BC0A41-1828-5F93-EAFD-A22464EDC045}"/>
              </a:ext>
            </a:extLst>
          </p:cNvPr>
          <p:cNvSpPr/>
          <p:nvPr/>
        </p:nvSpPr>
        <p:spPr>
          <a:xfrm>
            <a:off x="3042493" y="4474984"/>
            <a:ext cx="41965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KDIGO Workgroup.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Int.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2021;100(4S):S1-276.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CEE3F6-4FF2-B2B8-E046-33A6F0C34156}"/>
              </a:ext>
            </a:extLst>
          </p:cNvPr>
          <p:cNvSpPr txBox="1"/>
          <p:nvPr/>
        </p:nvSpPr>
        <p:spPr bwMode="auto">
          <a:xfrm>
            <a:off x="94170" y="4340606"/>
            <a:ext cx="37227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MPGN, membranoproliferative glomerulonephritis  </a:t>
            </a:r>
          </a:p>
          <a:p>
            <a:pPr algn="l"/>
            <a:endParaRPr 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446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20" y="794499"/>
            <a:ext cx="8303960" cy="1925312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C3G is not specific to 1 age range; it may present at anytime</a:t>
            </a:r>
          </a:p>
          <a:p>
            <a:pPr lvl="1">
              <a:spcAft>
                <a:spcPts val="200"/>
              </a:spcAft>
            </a:pPr>
            <a:r>
              <a:rPr lang="en-US" sz="1725" dirty="0">
                <a:latin typeface="Arial" panose="020B0604020202020204" pitchFamily="34" charset="0"/>
                <a:cs typeface="Arial" panose="020B0604020202020204" pitchFamily="34" charset="0"/>
              </a:rPr>
              <a:t>Average age at time of diagnosis is late teenage and early adulthood</a:t>
            </a:r>
          </a:p>
          <a:p>
            <a:pPr marL="267890" lvl="1" indent="0">
              <a:spcAft>
                <a:spcPts val="200"/>
              </a:spcAft>
              <a:buNone/>
            </a:pP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Diagnosis may be delayed due to similarity in symptoms to other forms of GN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74A102-8DBA-B870-8B25-158CD5176167}"/>
              </a:ext>
            </a:extLst>
          </p:cNvPr>
          <p:cNvSpPr/>
          <p:nvPr/>
        </p:nvSpPr>
        <p:spPr>
          <a:xfrm>
            <a:off x="3014196" y="4476418"/>
            <a:ext cx="4302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Smith RJH,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 Rev Nephrol.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2019;15(3):129-143.</a:t>
            </a:r>
          </a:p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Sethi S,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Int.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2012;82(4):465-473.</a:t>
            </a:r>
          </a:p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Ahmad SB,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 Chronic Kidney Dis.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2020;27(2):104-110.</a:t>
            </a:r>
          </a:p>
        </p:txBody>
      </p:sp>
    </p:spTree>
    <p:extLst>
      <p:ext uri="{BB962C8B-B14F-4D97-AF65-F5344CB8AC3E}">
        <p14:creationId xmlns:p14="http://schemas.microsoft.com/office/powerpoint/2010/main" val="82642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0A0674-D94B-4DEC-24D1-8C367182B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998" y="836063"/>
            <a:ext cx="8440352" cy="3642386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Spectrum of symptoms dependent on the duration and severity of disease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Hematuria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Proteinuria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HTN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Edema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Drusen in the eyes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Lipodystrophy </a:t>
            </a:r>
          </a:p>
          <a:p>
            <a:pPr marL="267890" lvl="1" indent="0">
              <a:spcAft>
                <a:spcPts val="200"/>
              </a:spcAft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Nonspecific symptoms may be observed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Fatigue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Upper respiratory infection reported among children and young adults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D39AB9-5964-3E66-13E6-8FC5B5186068}"/>
              </a:ext>
            </a:extLst>
          </p:cNvPr>
          <p:cNvSpPr/>
          <p:nvPr/>
        </p:nvSpPr>
        <p:spPr>
          <a:xfrm>
            <a:off x="3041905" y="4478449"/>
            <a:ext cx="4302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KDIGO Workgroup.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Int.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2021;100(4S):S1-276.</a:t>
            </a:r>
          </a:p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Riedl M,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 Nephrol.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2017;32(1):43-57.</a:t>
            </a:r>
          </a:p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Sankar Raj V,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 Pediatr.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2016;4(May 6):45.</a:t>
            </a:r>
          </a:p>
          <a:p>
            <a:pPr eaLnBrk="1" hangingPunct="1"/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75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F9D0C094-95EA-0E85-A337-810E021E6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487740"/>
              </p:ext>
            </p:extLst>
          </p:nvPr>
        </p:nvGraphicFramePr>
        <p:xfrm>
          <a:off x="500062" y="694267"/>
          <a:ext cx="8143876" cy="341871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143250">
                  <a:extLst>
                    <a:ext uri="{9D8B030D-6E8A-4147-A177-3AD203B41FA5}">
                      <a16:colId xmlns:a16="http://schemas.microsoft.com/office/drawing/2014/main" val="1967478760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3140508963"/>
                    </a:ext>
                  </a:extLst>
                </a:gridCol>
                <a:gridCol w="1691743">
                  <a:extLst>
                    <a:ext uri="{9D8B030D-6E8A-4147-A177-3AD203B41FA5}">
                      <a16:colId xmlns:a16="http://schemas.microsoft.com/office/drawing/2014/main" val="3645405942"/>
                    </a:ext>
                  </a:extLst>
                </a:gridCol>
                <a:gridCol w="1603908">
                  <a:extLst>
                    <a:ext uri="{9D8B030D-6E8A-4147-A177-3AD203B41FA5}">
                      <a16:colId xmlns:a16="http://schemas.microsoft.com/office/drawing/2014/main" val="1915165866"/>
                    </a:ext>
                  </a:extLst>
                </a:gridCol>
              </a:tblGrid>
              <a:tr h="262219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and Laboratory Findings in Histology Groups (Data at Onset)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45487"/>
                  </a:ext>
                </a:extLst>
              </a:tr>
              <a:tr h="282390">
                <a:tc>
                  <a:txBody>
                    <a:bodyPr/>
                    <a:lstStyle/>
                    <a:p>
                      <a:pPr algn="ctr"/>
                      <a:endParaRPr lang="en-US" sz="140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C3G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C3GN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368806"/>
                  </a:ext>
                </a:extLst>
              </a:tr>
              <a:tr h="282390">
                <a:tc>
                  <a:txBody>
                    <a:bodyPr/>
                    <a:lstStyle/>
                    <a:p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112078"/>
                  </a:ext>
                </a:extLst>
              </a:tr>
              <a:tr h="28239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Gender, male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025837"/>
                  </a:ext>
                </a:extLst>
              </a:tr>
              <a:tr h="28239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12.1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155331"/>
                  </a:ext>
                </a:extLst>
              </a:tr>
              <a:tr h="28239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Microhematuria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26047"/>
                  </a:ext>
                </a:extLst>
              </a:tr>
              <a:tr h="28239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 hematuria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911205"/>
                  </a:ext>
                </a:extLst>
              </a:tr>
              <a:tr h="28239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Proteinuria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468438"/>
                  </a:ext>
                </a:extLst>
              </a:tr>
              <a:tr h="28239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Renal impairment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156538"/>
                  </a:ext>
                </a:extLst>
              </a:tr>
              <a:tr h="28239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Trigger event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928531"/>
                  </a:ext>
                </a:extLst>
              </a:tr>
              <a:tr h="28239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serum C3 &amp; normal C4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811452"/>
                  </a:ext>
                </a:extLst>
              </a:tr>
              <a:tr h="282390">
                <a:tc>
                  <a:txBody>
                    <a:bodyPr/>
                    <a:lstStyle/>
                    <a:p>
                      <a:r>
                        <a:rPr lang="en-US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Plasma C5b-9, ng/mL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417 (228-1033)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 (252-623)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 (215-1140)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25959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0EDDFA6-C535-542A-D41B-E5A8426D65A9}"/>
              </a:ext>
            </a:extLst>
          </p:cNvPr>
          <p:cNvSpPr/>
          <p:nvPr/>
        </p:nvSpPr>
        <p:spPr>
          <a:xfrm>
            <a:off x="3039872" y="4449233"/>
            <a:ext cx="57371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Iatropoulos P,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 Immunol.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2016;71:131-142.</a:t>
            </a:r>
          </a:p>
        </p:txBody>
      </p:sp>
    </p:spTree>
    <p:extLst>
      <p:ext uri="{BB962C8B-B14F-4D97-AF65-F5344CB8AC3E}">
        <p14:creationId xmlns:p14="http://schemas.microsoft.com/office/powerpoint/2010/main" val="57598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68" y="0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Challenges to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832" y="842990"/>
            <a:ext cx="8303960" cy="3462310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C3G may be unconsciously omitted from workup of a patient with GN due to limited knowledge and rare nature of the disease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Suboptimal and/or nonspecific treatment(s) may be prescribed 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Failure of targeting the underlying disease process</a:t>
            </a:r>
          </a:p>
          <a:p>
            <a:pPr>
              <a:spcAft>
                <a:spcPts val="200"/>
              </a:spcAf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Access to centers specializing in the diagnosis and treatment of C3G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Recommended testing may not be available at routine laboratory centers</a:t>
            </a:r>
          </a:p>
          <a:p>
            <a:pPr lvl="2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Genetic, whole-genome sequencing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Logistics may serve as a barrier to patients and their caregivers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8DDCC5-E1CD-076B-E70C-B154AEA0D770}"/>
              </a:ext>
            </a:extLst>
          </p:cNvPr>
          <p:cNvSpPr/>
          <p:nvPr/>
        </p:nvSpPr>
        <p:spPr>
          <a:xfrm>
            <a:off x="3028051" y="4469491"/>
            <a:ext cx="4302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 P,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 Nephrol.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2021;36:3493-3497.</a:t>
            </a:r>
          </a:p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Ahmad SB,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 Chronic Kidney Dis.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2020;27(2):104-110.</a:t>
            </a:r>
          </a:p>
        </p:txBody>
      </p:sp>
    </p:spTree>
    <p:extLst>
      <p:ext uri="{BB962C8B-B14F-4D97-AF65-F5344CB8AC3E}">
        <p14:creationId xmlns:p14="http://schemas.microsoft.com/office/powerpoint/2010/main" val="4291053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069431" y="197360"/>
            <a:ext cx="5221706" cy="37298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Presentation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680284" y="643268"/>
            <a:ext cx="0" cy="55289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2069431" y="1277582"/>
            <a:ext cx="5221706" cy="120315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Labs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metabolic panel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blood count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Serum complement (C3, C4)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5114973" y="1655748"/>
            <a:ext cx="224990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Hepatitis, HIV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ANCA, anti-GBM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69431" y="3249148"/>
            <a:ext cx="5221706" cy="977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Biopsy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4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Proteinuria (&gt;500 mg/d)</a:t>
            </a:r>
          </a:p>
          <a:p>
            <a:pPr marL="214313" indent="-214313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eGFR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680284" y="2594057"/>
            <a:ext cx="0" cy="55289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 bwMode="auto">
          <a:xfrm>
            <a:off x="5041231" y="3619697"/>
            <a:ext cx="22499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complement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3010549" y="445720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Ahmad SB,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 Chronic Kidney Dis.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2020;27(2):104-110.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EE3F6-4FF2-B2B8-E046-33A6F0C34156}"/>
              </a:ext>
            </a:extLst>
          </p:cNvPr>
          <p:cNvSpPr txBox="1"/>
          <p:nvPr/>
        </p:nvSpPr>
        <p:spPr bwMode="auto">
          <a:xfrm>
            <a:off x="123898" y="4361733"/>
            <a:ext cx="889620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UPCR, urine protein:creatinine ratio; ANCA, antineutrophil cytoplasmic antibody; GBM, glomerular basement membrane; eGFR, estimated glomerular filtration rate</a:t>
            </a:r>
          </a:p>
        </p:txBody>
      </p:sp>
    </p:spTree>
    <p:extLst>
      <p:ext uri="{BB962C8B-B14F-4D97-AF65-F5344CB8AC3E}">
        <p14:creationId xmlns:p14="http://schemas.microsoft.com/office/powerpoint/2010/main" val="386531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17" y="0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Further Evaluation of C3G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98" y="836063"/>
            <a:ext cx="8303960" cy="3437264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Comprehensive assessment of overall complement activity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Serves to establish if targeted therapeutic(s) may be feasible </a:t>
            </a:r>
          </a:p>
          <a:p>
            <a:pPr marL="342900" lvl="1" indent="0">
              <a:spcAft>
                <a:spcPts val="200"/>
              </a:spcAft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Screening for autoantibodies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Nephritic factors, Factor H AutoAb, Factor B AutoAb</a:t>
            </a:r>
          </a:p>
          <a:p>
            <a:pPr lvl="1">
              <a:spcAft>
                <a:spcPts val="200"/>
              </a:spcAft>
            </a:pP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Genetic testing is recommended for most patients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CFB, CFH, CFI, CFHR5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Whole-genome sequencing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1E31CD-08E0-9B11-A16B-E6F8753CB2D7}"/>
              </a:ext>
            </a:extLst>
          </p:cNvPr>
          <p:cNvSpPr/>
          <p:nvPr/>
        </p:nvSpPr>
        <p:spPr>
          <a:xfrm>
            <a:off x="3033438" y="4467038"/>
            <a:ext cx="4302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Smith RJH,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 Rev Nephrol.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2019;15(3):129-143.</a:t>
            </a:r>
          </a:p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Marinozzi MC,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Int.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2017;92:1232-1241.</a:t>
            </a:r>
          </a:p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Meri S,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Exp Med.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1992;175:939-950.</a:t>
            </a:r>
          </a:p>
          <a:p>
            <a:pPr eaLnBrk="1" hangingPunct="1"/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CEE3F6-4FF2-B2B8-E046-33A6F0C34156}"/>
              </a:ext>
            </a:extLst>
          </p:cNvPr>
          <p:cNvSpPr txBox="1"/>
          <p:nvPr/>
        </p:nvSpPr>
        <p:spPr bwMode="auto">
          <a:xfrm>
            <a:off x="64561" y="4361798"/>
            <a:ext cx="87883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CFB, complement factor B; CFH, complement factor H; CFI, complement factor I; CFHR5, complement factor H related 5 </a:t>
            </a:r>
          </a:p>
          <a:p>
            <a:pPr algn="l"/>
            <a:endParaRPr 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41F1-C3B0-0A79-1CE3-4B8A4C9F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53E1B-F04A-4399-0496-1BF190933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4378"/>
            <a:ext cx="7886700" cy="3263504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Andrew S. Bomback, MD, MPH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Director of Clinical Research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Division of Nephrology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Columbia University Irving Medical Center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New York, New York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Carla M. Nester MD, MSA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Jean E. Robillard MD, Chair in Pediatric Nephrology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Director, Division of Pediatric Nephrology, Dialysis and Transplantation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Associate Director, Molecular Otolaryngology and Renal Research Laboratory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University of Iowa Stead Family Children’s Hospital</a:t>
            </a:r>
            <a:r>
              <a:rPr lang="en-US" sz="1600" dirty="0">
                <a:solidFill>
                  <a:srgbClr val="15151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Iowa City, Iowa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40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98" y="836063"/>
            <a:ext cx="8500346" cy="2825558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Electron Microscopy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Assess density and appearance of deposits within glomerular basement membrane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Distinguishes two major types of C3G (C3GN and DDD)</a:t>
            </a:r>
          </a:p>
          <a:p>
            <a:pPr lvl="2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DDD: Electron-dense, osmophilic, intramembranous deposits</a:t>
            </a:r>
          </a:p>
          <a:p>
            <a:pPr lvl="2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C3GN: Lesser intensity, mesangial, capillary wall deposits</a:t>
            </a:r>
          </a:p>
          <a:p>
            <a:pPr marL="0" indent="0">
              <a:spcAft>
                <a:spcPts val="200"/>
              </a:spcAft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Immunofluorescence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At least 2 orders of magnitude of C3 deposition greater than any other immune reactant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76F0D9-6AAF-ADD3-BF18-A4910F896670}"/>
              </a:ext>
            </a:extLst>
          </p:cNvPr>
          <p:cNvSpPr/>
          <p:nvPr/>
        </p:nvSpPr>
        <p:spPr>
          <a:xfrm>
            <a:off x="3041905" y="4497684"/>
            <a:ext cx="4302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KDIGO Workgroup.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Int.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2021;100(4S):S1-276.</a:t>
            </a:r>
          </a:p>
          <a:p>
            <a:pPr eaLnBrk="1" hangingPunct="1"/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036281-5B59-6554-0386-2F809C4C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17" y="0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Further Evaluation of C3G (continued)</a:t>
            </a:r>
          </a:p>
        </p:txBody>
      </p:sp>
    </p:spTree>
    <p:extLst>
      <p:ext uri="{BB962C8B-B14F-4D97-AF65-F5344CB8AC3E}">
        <p14:creationId xmlns:p14="http://schemas.microsoft.com/office/powerpoint/2010/main" val="1394884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76F0D9-6AAF-ADD3-BF18-A4910F896670}"/>
              </a:ext>
            </a:extLst>
          </p:cNvPr>
          <p:cNvSpPr/>
          <p:nvPr/>
        </p:nvSpPr>
        <p:spPr>
          <a:xfrm>
            <a:off x="3041905" y="4497684"/>
            <a:ext cx="4302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Herlitz LC,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Am Soc Nephrol.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2012;23(7):1229-1237.</a:t>
            </a:r>
          </a:p>
          <a:p>
            <a:pPr eaLnBrk="1" hangingPunct="1"/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036281-5B59-6554-0386-2F809C4C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17" y="0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Further Evaluation of C3G (continued)</a:t>
            </a:r>
          </a:p>
        </p:txBody>
      </p:sp>
      <p:pic>
        <p:nvPicPr>
          <p:cNvPr id="6" name="Picture 2" descr="K11-83 Nunn B IgG subtyp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62" y="1114772"/>
            <a:ext cx="2174875" cy="163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Nunn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8762" y="2806228"/>
            <a:ext cx="2174875" cy="163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K10-61 Nunn B C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0618" y="1114772"/>
            <a:ext cx="2174875" cy="163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KC12-667 Pajares, J IgG glom #2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617" y="2806228"/>
            <a:ext cx="2174875" cy="16311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21645" y="745440"/>
            <a:ext cx="190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Normal Kidney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98641" y="745440"/>
            <a:ext cx="67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C3G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8762" y="1114772"/>
            <a:ext cx="678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04750" y="1114772"/>
            <a:ext cx="678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3993" y="2806228"/>
            <a:ext cx="2612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Membrane Attack Complex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04750" y="2806227"/>
            <a:ext cx="2612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Membrane Attack Complex</a:t>
            </a:r>
          </a:p>
        </p:txBody>
      </p:sp>
    </p:spTree>
    <p:extLst>
      <p:ext uri="{BB962C8B-B14F-4D97-AF65-F5344CB8AC3E}">
        <p14:creationId xmlns:p14="http://schemas.microsoft.com/office/powerpoint/2010/main" val="700529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89" y="0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Return to Patient Case –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98" y="836063"/>
            <a:ext cx="7751479" cy="125589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SL is a 24-year-old female who presents with a chief complaint of hematuria. Her diagnostic workup reveals an elevated blood pressure of 160/100 mmHg and urine analysis significant for 4+ protein and 2+ blood. Dysmorphic red blood cells are detected on microscopic exam. Other than experiencing occasional fatigue, she indicates she generally feels well.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C6166C-6BA2-8350-3B31-2635BE2BE0FE}"/>
              </a:ext>
            </a:extLst>
          </p:cNvPr>
          <p:cNvSpPr txBox="1">
            <a:spLocks/>
          </p:cNvSpPr>
          <p:nvPr/>
        </p:nvSpPr>
        <p:spPr bwMode="auto">
          <a:xfrm>
            <a:off x="132189" y="2950254"/>
            <a:ext cx="8303960" cy="40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3236" rIns="0" bIns="73236" numCol="1" anchor="t" anchorCtr="0" compatLnSpc="1">
            <a:prstTxWarp prst="textNoShape">
              <a:avLst/>
            </a:prstTxWarp>
            <a:spAutoFit/>
          </a:bodyPr>
          <a:lstStyle>
            <a:lvl1pPr marL="242888" indent="-242888" algn="l" defTabSz="901700" rtl="0" eaLnBrk="0" fontAlgn="base" hangingPunct="0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SzPct val="120000"/>
              <a:buFont typeface="Lucida Grande" panose="020B0600040502020204" pitchFamily="34" charset="0"/>
              <a:buChar char="‣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400" indent="-30321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7913" indent="-30321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8275" indent="-24606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95463" indent="-242888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–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What specific testing should be ordered for SL to diagnose C3G?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81C961-261D-885F-C96A-54309EEF7015}"/>
              </a:ext>
            </a:extLst>
          </p:cNvPr>
          <p:cNvSpPr txBox="1">
            <a:spLocks/>
          </p:cNvSpPr>
          <p:nvPr/>
        </p:nvSpPr>
        <p:spPr bwMode="auto">
          <a:xfrm>
            <a:off x="404170" y="3606839"/>
            <a:ext cx="7468802" cy="65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3236" rIns="0" bIns="73236" numCol="1" anchor="t" anchorCtr="0" compatLnSpc="1">
            <a:prstTxWarp prst="textNoShape">
              <a:avLst/>
            </a:prstTxWarp>
            <a:spAutoFit/>
          </a:bodyPr>
          <a:lstStyle>
            <a:lvl1pPr marL="242888" indent="-242888" algn="l" defTabSz="901700" rtl="0" eaLnBrk="0" fontAlgn="base" hangingPunct="0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SzPct val="120000"/>
              <a:buFont typeface="Lucida Grande" panose="020B0600040502020204" pitchFamily="34" charset="0"/>
              <a:buChar char="‣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400" indent="-30321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7913" indent="-30321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8275" indent="-24606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95463" indent="-242888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–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biopsy warranted if proteinuria (&gt;500 mg/d), reduced eGFR, and low complement</a:t>
            </a:r>
          </a:p>
        </p:txBody>
      </p:sp>
      <p:pic>
        <p:nvPicPr>
          <p:cNvPr id="6" name="Picture 8" descr="Study Abroad Stories Series: A French Exchange Student in Chicago | Lycée  Français de Chicago">
            <a:extLst>
              <a:ext uri="{FF2B5EF4-FFF2-40B4-BE49-F238E27FC236}">
                <a16:creationId xmlns:a16="http://schemas.microsoft.com/office/drawing/2014/main" id="{404D71CA-E70A-0222-0BF0-F9730EB04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193" y="98476"/>
            <a:ext cx="647618" cy="86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67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08CB-FD9E-7D8F-B896-E97C92D8F0CE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257175" y="1832628"/>
            <a:ext cx="3979069" cy="430887"/>
          </a:xfrm>
        </p:spPr>
        <p:txBody>
          <a:bodyPr>
            <a:noAutofit/>
          </a:bodyPr>
          <a:lstStyle/>
          <a:p>
            <a:pPr algn="l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Module 4: Treatment of C3G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5F931F-7B93-26D6-701F-79578F1935BD}"/>
              </a:ext>
            </a:extLst>
          </p:cNvPr>
          <p:cNvCxnSpPr>
            <a:cxnSpLocks/>
          </p:cNvCxnSpPr>
          <p:nvPr/>
        </p:nvCxnSpPr>
        <p:spPr bwMode="auto">
          <a:xfrm>
            <a:off x="247650" y="2263515"/>
            <a:ext cx="8639175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097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648874" y="143492"/>
            <a:ext cx="5221706" cy="49072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Supportive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5257213" y="672974"/>
            <a:ext cx="2514" cy="39188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2708903" y="1111995"/>
            <a:ext cx="5221706" cy="113182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Immunosuppressive/Immunomodulatory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5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Corticosteroids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Cyclosporine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Cyclophosphamide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Mycophenolate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5680703" y="1394742"/>
            <a:ext cx="2249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Tacrolimus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Rituximab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Exchange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708903" y="2716972"/>
            <a:ext cx="5221706" cy="658663"/>
          </a:xfrm>
          <a:prstGeom prst="rect">
            <a:avLst/>
          </a:prstGeom>
          <a:solidFill>
            <a:srgbClr val="647C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C5-Directed Therapies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Eculizumab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Raviluzumab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F9313EC-BE43-A370-6DA5-143EFEF72ED2}"/>
              </a:ext>
            </a:extLst>
          </p:cNvPr>
          <p:cNvCxnSpPr/>
          <p:nvPr/>
        </p:nvCxnSpPr>
        <p:spPr bwMode="auto">
          <a:xfrm flipH="1">
            <a:off x="5246134" y="2290949"/>
            <a:ext cx="2514" cy="39188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AA44584-1315-E434-E630-C9B2895C4F16}"/>
              </a:ext>
            </a:extLst>
          </p:cNvPr>
          <p:cNvSpPr txBox="1"/>
          <p:nvPr/>
        </p:nvSpPr>
        <p:spPr bwMode="auto">
          <a:xfrm>
            <a:off x="5680703" y="2919345"/>
            <a:ext cx="2249906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15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Avacopan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A6D638-431E-BA84-4848-C39E18F6C9AD}"/>
              </a:ext>
            </a:extLst>
          </p:cNvPr>
          <p:cNvSpPr txBox="1"/>
          <p:nvPr/>
        </p:nvSpPr>
        <p:spPr bwMode="auto">
          <a:xfrm>
            <a:off x="5680703" y="173412"/>
            <a:ext cx="224990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30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FB5310-6718-3D69-216C-F8DA1AC04DB7}"/>
              </a:ext>
            </a:extLst>
          </p:cNvPr>
          <p:cNvSpPr/>
          <p:nvPr/>
        </p:nvSpPr>
        <p:spPr bwMode="auto">
          <a:xfrm>
            <a:off x="2648874" y="3834007"/>
            <a:ext cx="5221706" cy="5676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C3-Directed Therapies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Iptacopan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4DC875-B347-FAA6-D02A-944FEE87EDD5}"/>
              </a:ext>
            </a:extLst>
          </p:cNvPr>
          <p:cNvCxnSpPr/>
          <p:nvPr/>
        </p:nvCxnSpPr>
        <p:spPr bwMode="auto">
          <a:xfrm>
            <a:off x="5246134" y="3425795"/>
            <a:ext cx="0" cy="34659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F12549E-8429-6B33-22F2-0A56A9D01EDA}"/>
              </a:ext>
            </a:extLst>
          </p:cNvPr>
          <p:cNvSpPr txBox="1"/>
          <p:nvPr/>
        </p:nvSpPr>
        <p:spPr bwMode="auto">
          <a:xfrm>
            <a:off x="5610361" y="4121665"/>
            <a:ext cx="2249906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15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Pegcetacoplan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8D10E1D-BC2D-A974-D085-742D87B9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85" y="70689"/>
            <a:ext cx="2107462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Treatment Options*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90F670-79F5-4ECD-90CD-95F8793AFAF2}"/>
              </a:ext>
            </a:extLst>
          </p:cNvPr>
          <p:cNvSpPr txBox="1"/>
          <p:nvPr/>
        </p:nvSpPr>
        <p:spPr>
          <a:xfrm>
            <a:off x="234177" y="3702319"/>
            <a:ext cx="2364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*Note that none of the medications have been approved by the US Food and Drug Administration for C3G</a:t>
            </a:r>
          </a:p>
        </p:txBody>
      </p:sp>
    </p:spTree>
    <p:extLst>
      <p:ext uri="{BB962C8B-B14F-4D97-AF65-F5344CB8AC3E}">
        <p14:creationId xmlns:p14="http://schemas.microsoft.com/office/powerpoint/2010/main" val="2706190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56" y="-27206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Supportive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98" y="836063"/>
            <a:ext cx="8500346" cy="4120404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Measures that support a healthy lifestyle should be encouraged</a:t>
            </a:r>
          </a:p>
          <a:p>
            <a:pPr marL="0" indent="0">
              <a:spcAft>
                <a:spcPts val="200"/>
              </a:spcAft>
              <a:buNone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ACEi or ARB should be initiated and continued in C3G patients without contraindications to therapy</a:t>
            </a:r>
          </a:p>
          <a:p>
            <a:pPr lvl="1">
              <a:spcAft>
                <a:spcPts val="2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First line-therapy for proteinuria and blood pressure control</a:t>
            </a:r>
          </a:p>
          <a:p>
            <a:pPr lvl="1">
              <a:spcAft>
                <a:spcPts val="2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Improved renal survival demonstrated in a cohort of C3G patients</a:t>
            </a:r>
          </a:p>
          <a:p>
            <a:pPr marL="342900" lvl="1" indent="0">
              <a:spcAft>
                <a:spcPts val="200"/>
              </a:spcAft>
              <a:buNone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Lipid-lowering therapies may also be considered to achieve low-density lipoprotein and cholesterol goals</a:t>
            </a:r>
          </a:p>
          <a:p>
            <a:pPr marL="342900" lvl="1" indent="0">
              <a:spcAft>
                <a:spcPts val="200"/>
              </a:spcAft>
              <a:buNone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SGLT2i may be utilized in chronic disease management</a:t>
            </a:r>
          </a:p>
          <a:p>
            <a:pPr lvl="1">
              <a:spcAft>
                <a:spcPts val="2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Sustained GFR &lt;60 +/- proteinuria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D61288-2C73-52E3-8652-C38EDEA58E7F}"/>
              </a:ext>
            </a:extLst>
          </p:cNvPr>
          <p:cNvSpPr/>
          <p:nvPr/>
        </p:nvSpPr>
        <p:spPr>
          <a:xfrm>
            <a:off x="3033439" y="4494802"/>
            <a:ext cx="4302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KDIGO Workgroup.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Int.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2021;100(4S):S1-276.</a:t>
            </a:r>
          </a:p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Smith RJH,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 Rev Nephrol.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2019;15(3):129-143.</a:t>
            </a:r>
          </a:p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Servais A,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Int.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2012;82:454-464.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B0C06F-742C-E816-887B-F523B0338FE2}"/>
              </a:ext>
            </a:extLst>
          </p:cNvPr>
          <p:cNvSpPr txBox="1"/>
          <p:nvPr/>
        </p:nvSpPr>
        <p:spPr bwMode="auto">
          <a:xfrm>
            <a:off x="64561" y="4361798"/>
            <a:ext cx="87883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SGLT2i, sodium-glucose cotransporter-2 inhibitors</a:t>
            </a:r>
          </a:p>
          <a:p>
            <a:pPr algn="l"/>
            <a:endParaRPr 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341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56" y="0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General Immunomodulatory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98" y="836063"/>
            <a:ext cx="8500346" cy="3551582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Plasma Exchange</a:t>
            </a:r>
          </a:p>
          <a:p>
            <a:pPr lvl="1"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limited in the treatment of C3G</a:t>
            </a:r>
          </a:p>
          <a:p>
            <a:pPr lvl="2">
              <a:spcAft>
                <a:spcPts val="2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Efficacy reported among identified genetic variant in factor H</a:t>
            </a:r>
          </a:p>
          <a:p>
            <a:pPr lvl="2">
              <a:spcAft>
                <a:spcPts val="2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Reduction in circulating C3 nephritic factor observed during thrice-weekly exchanges</a:t>
            </a:r>
          </a:p>
          <a:p>
            <a:pPr lvl="1"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Transient effect observed due to continued production of autoantibodies outside of treatment sessions</a:t>
            </a:r>
          </a:p>
          <a:p>
            <a:pPr marL="894159" lvl="3" indent="0">
              <a:spcAft>
                <a:spcPts val="200"/>
              </a:spcAft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794" indent="-257175">
              <a:spcAft>
                <a:spcPts val="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Logistical considerations of permanent patient access and inpatient hospitalization or outpatient infusion center for administration of therapy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5FA403-5D89-B8EE-817E-87502E8E3134}"/>
              </a:ext>
            </a:extLst>
          </p:cNvPr>
          <p:cNvSpPr/>
          <p:nvPr/>
        </p:nvSpPr>
        <p:spPr>
          <a:xfrm>
            <a:off x="3041905" y="4463059"/>
            <a:ext cx="4302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 C,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J Kidney Dis.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2005;45:415-421.</a:t>
            </a:r>
          </a:p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Kurtz KA,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Clin Apher.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2022;135-137.</a:t>
            </a:r>
          </a:p>
        </p:txBody>
      </p:sp>
    </p:spTree>
    <p:extLst>
      <p:ext uri="{BB962C8B-B14F-4D97-AF65-F5344CB8AC3E}">
        <p14:creationId xmlns:p14="http://schemas.microsoft.com/office/powerpoint/2010/main" val="174614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26" y="-37451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General Immunosuppression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98" y="836063"/>
            <a:ext cx="6015851" cy="3187196"/>
          </a:xfrm>
        </p:spPr>
        <p:txBody>
          <a:bodyPr>
            <a:normAutofit lnSpcReduction="10000"/>
          </a:bodyPr>
          <a:lstStyle/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Inhibit cellular immune response in C3G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Reduction in C3a and C5a to limit autoantibody production</a:t>
            </a:r>
          </a:p>
          <a:p>
            <a:pPr>
              <a:spcAft>
                <a:spcPts val="200"/>
              </a:spcAft>
            </a:pP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Glucocorticoids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Reported efficacy variable</a:t>
            </a:r>
          </a:p>
          <a:p>
            <a:pPr lvl="2">
              <a:spcAft>
                <a:spcPts val="200"/>
              </a:spcAft>
            </a:pPr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Improvement in 10 y renal survival observed among 70 patients with C3GN or DDD progressing to ESRD within 28 mos</a:t>
            </a:r>
          </a:p>
          <a:p>
            <a:pPr lvl="2">
              <a:spcAft>
                <a:spcPts val="200"/>
              </a:spcAft>
            </a:pPr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Failure to reduce progression to ESRD among 32 patients with receipt of corticosteroids alone (68.8%) or in combination (31.2%)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CB0EEA-311A-43F9-F62D-ED8266BD4633}"/>
              </a:ext>
            </a:extLst>
          </p:cNvPr>
          <p:cNvSpPr txBox="1"/>
          <p:nvPr/>
        </p:nvSpPr>
        <p:spPr bwMode="auto">
          <a:xfrm>
            <a:off x="7625301" y="357654"/>
            <a:ext cx="30637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002243"/>
            </a:solidFill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E485CB-A34D-E6A0-1032-8D8E5B816D13}"/>
              </a:ext>
            </a:extLst>
          </p:cNvPr>
          <p:cNvCxnSpPr/>
          <p:nvPr/>
        </p:nvCxnSpPr>
        <p:spPr bwMode="auto">
          <a:xfrm flipH="1">
            <a:off x="7130529" y="836063"/>
            <a:ext cx="628911" cy="45114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A171CE-D53A-811F-007A-7640887FDEE7}"/>
              </a:ext>
            </a:extLst>
          </p:cNvPr>
          <p:cNvCxnSpPr/>
          <p:nvPr/>
        </p:nvCxnSpPr>
        <p:spPr bwMode="auto">
          <a:xfrm>
            <a:off x="7759440" y="634654"/>
            <a:ext cx="0" cy="105317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227397-5C79-258D-EBED-27FF52AED258}"/>
              </a:ext>
            </a:extLst>
          </p:cNvPr>
          <p:cNvSpPr txBox="1"/>
          <p:nvPr/>
        </p:nvSpPr>
        <p:spPr bwMode="auto">
          <a:xfrm>
            <a:off x="6833389" y="1287209"/>
            <a:ext cx="45363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002243"/>
            </a:solidFill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C3a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69B87-0451-CBBA-10AF-2E3CD53B2708}"/>
              </a:ext>
            </a:extLst>
          </p:cNvPr>
          <p:cNvSpPr txBox="1"/>
          <p:nvPr/>
        </p:nvSpPr>
        <p:spPr bwMode="auto">
          <a:xfrm>
            <a:off x="7532625" y="1687833"/>
            <a:ext cx="45363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002243"/>
            </a:solidFill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C3b</a:t>
            </a:r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1FA0E441-01A5-73AF-1A80-9F7E6DD725A7}"/>
              </a:ext>
            </a:extLst>
          </p:cNvPr>
          <p:cNvSpPr/>
          <p:nvPr/>
        </p:nvSpPr>
        <p:spPr bwMode="auto">
          <a:xfrm>
            <a:off x="7433746" y="645538"/>
            <a:ext cx="622835" cy="515705"/>
          </a:xfrm>
          <a:prstGeom prst="mathMultiply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CF8AE7-9B22-E01C-B172-81E5857F0A76}"/>
              </a:ext>
            </a:extLst>
          </p:cNvPr>
          <p:cNvSpPr/>
          <p:nvPr/>
        </p:nvSpPr>
        <p:spPr>
          <a:xfrm>
            <a:off x="3035011" y="4512190"/>
            <a:ext cx="4302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Ahmad SB,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 Chronic Kidney Dis.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2020;27(2):104-110.</a:t>
            </a:r>
          </a:p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Medjeral-Thomas RN,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 J Am Soc Nephrol.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2014;9:46-53.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E5E259-3A0B-337F-1CB2-0E5496996BC4}"/>
              </a:ext>
            </a:extLst>
          </p:cNvPr>
          <p:cNvCxnSpPr/>
          <p:nvPr/>
        </p:nvCxnSpPr>
        <p:spPr bwMode="auto">
          <a:xfrm flipV="1">
            <a:off x="7759440" y="1964831"/>
            <a:ext cx="0" cy="723432"/>
          </a:xfrm>
          <a:prstGeom prst="line">
            <a:avLst/>
          </a:prstGeom>
          <a:noFill/>
          <a:ln w="28575" cap="flat" cmpd="sng" algn="ctr">
            <a:solidFill>
              <a:srgbClr val="002243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0CB721F-0FB1-623D-3FA6-AC42E16ED0B5}"/>
              </a:ext>
            </a:extLst>
          </p:cNvPr>
          <p:cNvSpPr txBox="1"/>
          <p:nvPr/>
        </p:nvSpPr>
        <p:spPr bwMode="auto">
          <a:xfrm>
            <a:off x="7492186" y="2688263"/>
            <a:ext cx="572609" cy="25391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50" dirty="0">
                <a:solidFill>
                  <a:schemeClr val="bg1"/>
                </a:solidFill>
              </a:rPr>
              <a:t>C5b-9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DDBD93-16BA-97AC-A5EB-9EC8C0EC2514}"/>
              </a:ext>
            </a:extLst>
          </p:cNvPr>
          <p:cNvSpPr txBox="1"/>
          <p:nvPr/>
        </p:nvSpPr>
        <p:spPr bwMode="auto">
          <a:xfrm>
            <a:off x="6777202" y="2942179"/>
            <a:ext cx="21349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Membrane Attack Complex</a:t>
            </a:r>
          </a:p>
        </p:txBody>
      </p:sp>
    </p:spTree>
    <p:extLst>
      <p:ext uri="{BB962C8B-B14F-4D97-AF65-F5344CB8AC3E}">
        <p14:creationId xmlns:p14="http://schemas.microsoft.com/office/powerpoint/2010/main" val="2979359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56309"/>
            <a:ext cx="7886700" cy="31898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General Immunosuppression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598" y="803889"/>
            <a:ext cx="8500346" cy="3141029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Combination Therapy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Comparison of remission rates in 73 patients receiving nonspecific, pharmacologic immunosuppression</a:t>
            </a:r>
          </a:p>
          <a:p>
            <a:pPr lvl="2">
              <a:spcAft>
                <a:spcPts val="200"/>
              </a:spcAft>
            </a:pPr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Highest response among MMF + corticosteroids as compared to calcineurin inhibitors, rituximab, or alkylating agents in combination with corticosteroids 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Rates of progression to ESRD variable among receipt of immunosuppressive regimens in 60 patients</a:t>
            </a:r>
          </a:p>
          <a:p>
            <a:pPr lvl="2">
              <a:spcAft>
                <a:spcPts val="200"/>
              </a:spcAft>
            </a:pPr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Requirement of dialysis</a:t>
            </a:r>
          </a:p>
          <a:p>
            <a:pPr lvl="3">
              <a:spcAft>
                <a:spcPts val="200"/>
              </a:spcAf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MMF + corticosteroids: 0%; other immunosuppression: 16.7%; control: 35%</a:t>
            </a:r>
          </a:p>
          <a:p>
            <a:pPr lvl="2">
              <a:spcAft>
                <a:spcPts val="200"/>
              </a:spcAft>
            </a:pPr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Rates of remission</a:t>
            </a:r>
          </a:p>
          <a:p>
            <a:pPr lvl="3">
              <a:spcAft>
                <a:spcPts val="200"/>
              </a:spcAf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MMF + corticosteroids: 86.3%; other immunosuppression: 50%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5FA403-5D89-B8EE-817E-87502E8E3134}"/>
              </a:ext>
            </a:extLst>
          </p:cNvPr>
          <p:cNvSpPr/>
          <p:nvPr/>
        </p:nvSpPr>
        <p:spPr>
          <a:xfrm>
            <a:off x="3041905" y="4469520"/>
            <a:ext cx="4302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Avasare RS,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 J Am Soc Nephrol.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2018;13(3):406-413.</a:t>
            </a:r>
          </a:p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Rabasco C,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Int.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2015;88(5):1153-1160.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CEE3F6-4FF2-B2B8-E046-33A6F0C34156}"/>
              </a:ext>
            </a:extLst>
          </p:cNvPr>
          <p:cNvSpPr txBox="1"/>
          <p:nvPr/>
        </p:nvSpPr>
        <p:spPr bwMode="auto">
          <a:xfrm>
            <a:off x="64561" y="4331020"/>
            <a:ext cx="87883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MMF, mycophenolate mofetil  </a:t>
            </a:r>
          </a:p>
          <a:p>
            <a:pPr algn="l"/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090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General Immunosuppression (continued)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5FA403-5D89-B8EE-817E-87502E8E3134}"/>
              </a:ext>
            </a:extLst>
          </p:cNvPr>
          <p:cNvSpPr/>
          <p:nvPr/>
        </p:nvSpPr>
        <p:spPr>
          <a:xfrm>
            <a:off x="3041905" y="4469520"/>
            <a:ext cx="43028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Caravaca,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 J Am Soc Nephrol.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2020;15(9):1287-1298.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CEE3F6-4FF2-B2B8-E046-33A6F0C34156}"/>
              </a:ext>
            </a:extLst>
          </p:cNvPr>
          <p:cNvSpPr txBox="1"/>
          <p:nvPr/>
        </p:nvSpPr>
        <p:spPr bwMode="auto">
          <a:xfrm>
            <a:off x="108210" y="4339220"/>
            <a:ext cx="878832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C3nef, C3 nephritic factor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892454-88B4-D625-6E1F-FB46C9B1E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0" y="1201994"/>
            <a:ext cx="7211876" cy="31600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709C3D-2AB7-119F-ADBB-14E5CAB66529}"/>
              </a:ext>
            </a:extLst>
          </p:cNvPr>
          <p:cNvSpPr txBox="1">
            <a:spLocks/>
          </p:cNvSpPr>
          <p:nvPr/>
        </p:nvSpPr>
        <p:spPr>
          <a:xfrm>
            <a:off x="427598" y="803890"/>
            <a:ext cx="8037976" cy="65526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Higher response rate observed with MMF + corticosteroid treatment in C3nef (+) vs. C3nef (-) patients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1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F5B71-6ADA-6B09-D636-F86845363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355" y="1077105"/>
            <a:ext cx="8285352" cy="1241822"/>
          </a:xfrm>
        </p:spPr>
        <p:txBody>
          <a:bodyPr>
            <a:normAutofit fontScale="90000"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br>
              <a:rPr lang="en-US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Andrew S. Bomback, MD, MPH</a:t>
            </a:r>
            <a:b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b="0" i="0" u="none" strike="noStrike" baseline="0" dirty="0" err="1">
                <a:latin typeface="Arial" panose="020B0604020202020204" pitchFamily="34" charset="0"/>
              </a:rPr>
              <a:t>Achillion</a:t>
            </a:r>
            <a:r>
              <a:rPr lang="en-US" sz="1600" b="0" i="0" u="none" strike="noStrike" baseline="0" dirty="0">
                <a:latin typeface="Arial" panose="020B0604020202020204" pitchFamily="34" charset="0"/>
              </a:rPr>
              <a:t>/Alexion, Apellis, Catalyst, </a:t>
            </a:r>
            <a:r>
              <a:rPr lang="en-US" sz="1600" b="0" i="0" u="none" strike="noStrike" baseline="0" dirty="0" err="1">
                <a:latin typeface="Arial" panose="020B0604020202020204" pitchFamily="34" charset="0"/>
              </a:rPr>
              <a:t>ChemoCentryx</a:t>
            </a:r>
            <a:r>
              <a:rPr lang="en-US" sz="1600" b="0" i="0" u="none" strike="noStrike" baseline="0" dirty="0">
                <a:latin typeface="Arial" panose="020B0604020202020204" pitchFamily="34" charset="0"/>
              </a:rPr>
              <a:t>, Novartis, Q32 Bio, Silence, </a:t>
            </a:r>
            <a:r>
              <a:rPr lang="en-US" sz="1600" b="0" i="0" u="none" strike="noStrike" baseline="0" dirty="0" err="1">
                <a:latin typeface="Arial" panose="020B0604020202020204" pitchFamily="34" charset="0"/>
              </a:rPr>
              <a:t>Visterra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9C5BD-92CA-2830-849E-20EFAFF43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43" y="2455740"/>
            <a:ext cx="6858000" cy="1241822"/>
          </a:xfrm>
        </p:spPr>
        <p:txBody>
          <a:bodyPr>
            <a:norm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Carla M. Nester, MD, MSA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baseline="0" dirty="0">
                <a:latin typeface="Arial" panose="020B0604020202020204" pitchFamily="34" charset="0"/>
              </a:rPr>
              <a:t>Apellis, </a:t>
            </a:r>
            <a:r>
              <a:rPr lang="en-US" sz="1400" b="0" i="0" u="none" strike="noStrike" baseline="0" dirty="0" err="1">
                <a:latin typeface="Arial" panose="020B0604020202020204" pitchFamily="34" charset="0"/>
              </a:rPr>
              <a:t>BioCryst</a:t>
            </a:r>
            <a:r>
              <a:rPr lang="en-US" sz="1400" b="0" i="0" u="none" strike="noStrike" baseline="0" dirty="0">
                <a:latin typeface="Arial" panose="020B0604020202020204" pitchFamily="34" charset="0"/>
              </a:rPr>
              <a:t>, </a:t>
            </a:r>
            <a:r>
              <a:rPr lang="en-US" sz="1400" b="0" i="0" u="none" strike="noStrike" baseline="0" dirty="0" err="1">
                <a:latin typeface="Arial" panose="020B0604020202020204" pitchFamily="34" charset="0"/>
              </a:rPr>
              <a:t>ChemoCentryx</a:t>
            </a:r>
            <a:r>
              <a:rPr lang="en-US" sz="1400" b="0" i="0" u="none" strike="noStrike" baseline="0" dirty="0">
                <a:latin typeface="Arial" panose="020B0604020202020204" pitchFamily="34" charset="0"/>
              </a:rPr>
              <a:t>, Kira, Novartis, Retrophin</a:t>
            </a:r>
            <a:endParaRPr lang="en-US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3C58C5-5FE6-1D00-8E17-D7BC2D8C8F56}"/>
              </a:ext>
            </a:extLst>
          </p:cNvPr>
          <p:cNvSpPr txBox="1">
            <a:spLocks/>
          </p:cNvSpPr>
          <p:nvPr/>
        </p:nvSpPr>
        <p:spPr>
          <a:xfrm>
            <a:off x="202143" y="311051"/>
            <a:ext cx="6858000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12282960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87" y="-60017"/>
            <a:ext cx="7886700" cy="994172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Eculizumab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65" y="817013"/>
            <a:ext cx="5851059" cy="3033308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Monoclonal antibody targeted against C5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Prevents assembly of C5b-9 membrane attack complex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Administered as an intermittent intravenous infusion</a:t>
            </a:r>
          </a:p>
          <a:p>
            <a:pPr>
              <a:spcAft>
                <a:spcPts val="200"/>
              </a:spcAf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Role in reduction of proteinuria and glomerular inflammation</a:t>
            </a:r>
          </a:p>
          <a:p>
            <a:pPr marL="0" indent="0">
              <a:spcAft>
                <a:spcPts val="200"/>
              </a:spcAft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76F0D9-6AAF-ADD3-BF18-A4910F896670}"/>
              </a:ext>
            </a:extLst>
          </p:cNvPr>
          <p:cNvSpPr/>
          <p:nvPr/>
        </p:nvSpPr>
        <p:spPr>
          <a:xfrm>
            <a:off x="3024652" y="4484665"/>
            <a:ext cx="43028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KDIGO Workgroup.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Int.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2021;100(4S):S1-276.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D36953-ACDF-BA2F-6064-5B86124ECB51}"/>
              </a:ext>
            </a:extLst>
          </p:cNvPr>
          <p:cNvSpPr txBox="1"/>
          <p:nvPr/>
        </p:nvSpPr>
        <p:spPr bwMode="auto">
          <a:xfrm>
            <a:off x="7483782" y="753231"/>
            <a:ext cx="260909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002243"/>
            </a:solidFill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C5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B22ED0-B52E-094F-26A7-B00A9FA8016C}"/>
              </a:ext>
            </a:extLst>
          </p:cNvPr>
          <p:cNvCxnSpPr/>
          <p:nvPr/>
        </p:nvCxnSpPr>
        <p:spPr bwMode="auto">
          <a:xfrm flipH="1">
            <a:off x="7013063" y="1131975"/>
            <a:ext cx="628911" cy="43652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BECF096-B2D0-3DC6-8C25-3F633CD1E0FB}"/>
              </a:ext>
            </a:extLst>
          </p:cNvPr>
          <p:cNvSpPr txBox="1"/>
          <p:nvPr/>
        </p:nvSpPr>
        <p:spPr bwMode="auto">
          <a:xfrm>
            <a:off x="6644573" y="1568499"/>
            <a:ext cx="36849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C5a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D97DF8A-F21A-ABEF-7BF4-25BE1D28CDE7}"/>
              </a:ext>
            </a:extLst>
          </p:cNvPr>
          <p:cNvCxnSpPr/>
          <p:nvPr/>
        </p:nvCxnSpPr>
        <p:spPr bwMode="auto">
          <a:xfrm>
            <a:off x="7636972" y="1035260"/>
            <a:ext cx="3038" cy="102006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ADA97FC-EA6C-989D-A41F-EB6B8FE60141}"/>
              </a:ext>
            </a:extLst>
          </p:cNvPr>
          <p:cNvSpPr txBox="1"/>
          <p:nvPr/>
        </p:nvSpPr>
        <p:spPr bwMode="auto">
          <a:xfrm>
            <a:off x="7421069" y="2056668"/>
            <a:ext cx="372113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C5b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8C212B-F80E-C3DB-3C54-0C28B9684AFD}"/>
              </a:ext>
            </a:extLst>
          </p:cNvPr>
          <p:cNvSpPr txBox="1"/>
          <p:nvPr/>
        </p:nvSpPr>
        <p:spPr bwMode="auto">
          <a:xfrm>
            <a:off x="6930086" y="2742654"/>
            <a:ext cx="1230242" cy="2539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50" dirty="0">
                <a:solidFill>
                  <a:schemeClr val="bg1"/>
                </a:solidFill>
              </a:rPr>
              <a:t>C6, C7, C8, C9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CEF611-1733-78EA-7CF0-364F467DDD31}"/>
              </a:ext>
            </a:extLst>
          </p:cNvPr>
          <p:cNvCxnSpPr/>
          <p:nvPr/>
        </p:nvCxnSpPr>
        <p:spPr bwMode="auto">
          <a:xfrm flipH="1">
            <a:off x="7640010" y="2343727"/>
            <a:ext cx="3931" cy="39573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86CCF0F-F9ED-316C-708A-373A7A90134C}"/>
              </a:ext>
            </a:extLst>
          </p:cNvPr>
          <p:cNvCxnSpPr/>
          <p:nvPr/>
        </p:nvCxnSpPr>
        <p:spPr bwMode="auto">
          <a:xfrm flipH="1">
            <a:off x="7647885" y="3002957"/>
            <a:ext cx="3931" cy="39573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443E08A-5804-E3C7-FEEC-F0FF34A6AE08}"/>
              </a:ext>
            </a:extLst>
          </p:cNvPr>
          <p:cNvSpPr txBox="1"/>
          <p:nvPr/>
        </p:nvSpPr>
        <p:spPr bwMode="auto">
          <a:xfrm>
            <a:off x="7365512" y="3401883"/>
            <a:ext cx="572609" cy="25391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50" dirty="0">
                <a:solidFill>
                  <a:schemeClr val="bg1"/>
                </a:solidFill>
              </a:rPr>
              <a:t>C5b-9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9AA6E4-5BFD-8122-9711-523327EBB56C}"/>
              </a:ext>
            </a:extLst>
          </p:cNvPr>
          <p:cNvSpPr txBox="1"/>
          <p:nvPr/>
        </p:nvSpPr>
        <p:spPr bwMode="auto">
          <a:xfrm>
            <a:off x="6643852" y="3662187"/>
            <a:ext cx="21349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200" i="1" dirty="0"/>
              <a:t>Membrane Attack Complex</a:t>
            </a:r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9BBDBE39-FBF5-9579-A967-D5EE9A714BEA}"/>
              </a:ext>
            </a:extLst>
          </p:cNvPr>
          <p:cNvSpPr/>
          <p:nvPr/>
        </p:nvSpPr>
        <p:spPr bwMode="auto">
          <a:xfrm>
            <a:off x="7327519" y="993475"/>
            <a:ext cx="622835" cy="515705"/>
          </a:xfrm>
          <a:prstGeom prst="mathMultiply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8946AB-FC18-F999-02B5-441338A7D893}"/>
              </a:ext>
            </a:extLst>
          </p:cNvPr>
          <p:cNvSpPr txBox="1"/>
          <p:nvPr/>
        </p:nvSpPr>
        <p:spPr bwMode="auto">
          <a:xfrm>
            <a:off x="7876851" y="1124370"/>
            <a:ext cx="10162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200" i="1" dirty="0"/>
              <a:t>Eculizumab</a:t>
            </a:r>
          </a:p>
        </p:txBody>
      </p:sp>
    </p:spTree>
    <p:extLst>
      <p:ext uri="{BB962C8B-B14F-4D97-AF65-F5344CB8AC3E}">
        <p14:creationId xmlns:p14="http://schemas.microsoft.com/office/powerpoint/2010/main" val="31821650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14" y="315320"/>
            <a:ext cx="7886700" cy="201216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Eculizumab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05" y="766791"/>
            <a:ext cx="8500346" cy="3410334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Initial efficacy reported in several case reports and case series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Reduction in serum creatinine, proteinuria, and soluble C5b-9 levels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Histopathologic evidence of improvement on repeat biopsies</a:t>
            </a:r>
          </a:p>
          <a:p>
            <a:pPr lvl="1">
              <a:spcAft>
                <a:spcPts val="200"/>
              </a:spcAft>
            </a:pP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Retrospective cohort study of 26 children and adults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Treated with eculizumab for a median duration of 14 mos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6 (23%) with global clinical response</a:t>
            </a:r>
          </a:p>
          <a:p>
            <a:pPr lvl="2"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Reduced eGFR and higher incidence of progressive disease at baseline 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6 (23%) with partial clinical response</a:t>
            </a:r>
          </a:p>
          <a:p>
            <a:pPr marL="342900" lvl="1" indent="0">
              <a:spcAft>
                <a:spcPts val="200"/>
              </a:spcAft>
              <a:buNone/>
            </a:pP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5FDAE2-975F-782B-D597-A862E8A8E95B}"/>
              </a:ext>
            </a:extLst>
          </p:cNvPr>
          <p:cNvSpPr/>
          <p:nvPr/>
        </p:nvSpPr>
        <p:spPr>
          <a:xfrm>
            <a:off x="3034978" y="4497200"/>
            <a:ext cx="4302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Bomback AS,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 J Am Soc Nephrol.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2012;7:748-756.</a:t>
            </a:r>
          </a:p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Quintrec M,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J Kidney Dis.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2018;72:84-92.</a:t>
            </a:r>
          </a:p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Smith RJH,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 Rev Nephrol.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2019;15(3):129-143.</a:t>
            </a:r>
          </a:p>
        </p:txBody>
      </p:sp>
    </p:spTree>
    <p:extLst>
      <p:ext uri="{BB962C8B-B14F-4D97-AF65-F5344CB8AC3E}">
        <p14:creationId xmlns:p14="http://schemas.microsoft.com/office/powerpoint/2010/main" val="16602813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95" y="-51738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Eculizumab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05" y="794500"/>
            <a:ext cx="8500346" cy="2752462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Available through a Risk Evaluation and Mitigation Strategy (REMS) program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Prescriber enrollment</a:t>
            </a:r>
          </a:p>
          <a:p>
            <a:pPr lvl="1">
              <a:spcAft>
                <a:spcPts val="200"/>
              </a:spcAft>
            </a:pP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Package labeling includes warning for life-threatening and fatal meningococcal infections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Recommendation for vaccination ≥2 wks prior to receipt of first eculizumab dose</a:t>
            </a:r>
          </a:p>
          <a:p>
            <a:pPr lvl="1">
              <a:spcAft>
                <a:spcPts val="2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Serious infections from </a:t>
            </a:r>
            <a:r>
              <a:rPr lang="en-US" sz="1650" i="1" dirty="0">
                <a:latin typeface="Arial" panose="020B0604020202020204" pitchFamily="34" charset="0"/>
                <a:cs typeface="Arial" panose="020B0604020202020204" pitchFamily="34" charset="0"/>
              </a:rPr>
              <a:t>Neisseria 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r>
              <a:rPr lang="en-US" sz="16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have been reported</a:t>
            </a:r>
          </a:p>
          <a:p>
            <a:pPr lvl="2">
              <a:spcAft>
                <a:spcPts val="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Blockage of terminal complement activation may increase risk of infections caused by encapsulated bacteria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5FDAE2-975F-782B-D597-A862E8A8E95B}"/>
              </a:ext>
            </a:extLst>
          </p:cNvPr>
          <p:cNvSpPr/>
          <p:nvPr/>
        </p:nvSpPr>
        <p:spPr>
          <a:xfrm>
            <a:off x="3048832" y="4511054"/>
            <a:ext cx="43028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Eculizumab [package insert]. Boston, MA. Alexion Pharmaceuticals, Inc; November 2020.</a:t>
            </a:r>
          </a:p>
        </p:txBody>
      </p:sp>
    </p:spTree>
    <p:extLst>
      <p:ext uri="{BB962C8B-B14F-4D97-AF65-F5344CB8AC3E}">
        <p14:creationId xmlns:p14="http://schemas.microsoft.com/office/powerpoint/2010/main" val="40636694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68" y="174724"/>
            <a:ext cx="7886700" cy="661338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Avacopan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98" y="836062"/>
            <a:ext cx="8500346" cy="733657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C5a receptor antagonist approved for the treatment of ANCA-associated vasculitis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76F0D9-6AAF-ADD3-BF18-A4910F896670}"/>
              </a:ext>
            </a:extLst>
          </p:cNvPr>
          <p:cNvSpPr/>
          <p:nvPr/>
        </p:nvSpPr>
        <p:spPr>
          <a:xfrm>
            <a:off x="3034977" y="4476418"/>
            <a:ext cx="57804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Avacopan [package insert]. Cincinnati, OH. ChemoCentryx, Inc; October 2021.</a:t>
            </a:r>
          </a:p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Clinicaltrials.gov. Updated September 30, 2022. Accessed October 1, 2022.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https://clinicaltrials.gov/ct2/show/NCT03301467?cond=C3+Glomerulopathy&amp;phase=12&amp;fund=2&amp;prcd_s=01%2F01%2F2021&amp;prcd_e=12%2F31%2F2024&amp;draw=2&amp;rank=1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698E1F-C92C-32B3-141E-B4B90FB94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351732"/>
              </p:ext>
            </p:extLst>
          </p:nvPr>
        </p:nvGraphicFramePr>
        <p:xfrm>
          <a:off x="854952" y="1444458"/>
          <a:ext cx="7569701" cy="28629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60751">
                  <a:extLst>
                    <a:ext uri="{9D8B030D-6E8A-4147-A177-3AD203B41FA5}">
                      <a16:colId xmlns:a16="http://schemas.microsoft.com/office/drawing/2014/main" val="1967478760"/>
                    </a:ext>
                  </a:extLst>
                </a:gridCol>
                <a:gridCol w="6108950">
                  <a:extLst>
                    <a:ext uri="{9D8B030D-6E8A-4147-A177-3AD203B41FA5}">
                      <a16:colId xmlns:a16="http://schemas.microsoft.com/office/drawing/2014/main" val="3140508963"/>
                    </a:ext>
                  </a:extLst>
                </a:gridCol>
              </a:tblGrid>
              <a:tr h="35242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ACCOLADE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345487"/>
                  </a:ext>
                </a:extLst>
              </a:tr>
              <a:tr h="34683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Randomized, double blind, placebo-controlled phase 2 study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112078"/>
                  </a:ext>
                </a:extLst>
              </a:tr>
              <a:tr h="111978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Evaluate efficacy and safety of avacopan 30 mg twice daily or matching placebo for the first 26 wks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participants will receive avacopan for the following 26 wks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followed for 8 wks without study drug treatment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025837"/>
                  </a:ext>
                </a:extLst>
              </a:tr>
              <a:tr h="84039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Outcome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change from baseline in C3G Histologic Index for disease activity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Kidney biopsy taken at baseline and after 26 wks of treatment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155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9886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09" y="1915"/>
            <a:ext cx="7886700" cy="51586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Iptacopan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7B7A13-5CEE-ACE0-5C41-39F812028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335894"/>
              </p:ext>
            </p:extLst>
          </p:nvPr>
        </p:nvGraphicFramePr>
        <p:xfrm>
          <a:off x="762940" y="925439"/>
          <a:ext cx="7943612" cy="348344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05970">
                  <a:extLst>
                    <a:ext uri="{9D8B030D-6E8A-4147-A177-3AD203B41FA5}">
                      <a16:colId xmlns:a16="http://schemas.microsoft.com/office/drawing/2014/main" val="1967478760"/>
                    </a:ext>
                  </a:extLst>
                </a:gridCol>
                <a:gridCol w="6737642">
                  <a:extLst>
                    <a:ext uri="{9D8B030D-6E8A-4147-A177-3AD203B41FA5}">
                      <a16:colId xmlns:a16="http://schemas.microsoft.com/office/drawing/2014/main" val="3140508963"/>
                    </a:ext>
                  </a:extLst>
                </a:gridCol>
              </a:tblGrid>
              <a:tr h="236726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Randomized, open-label, 2-cohort phase II study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45487"/>
                  </a:ext>
                </a:extLst>
              </a:tr>
              <a:tr h="25824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Evaluated efficacy and safety of iptacopan in addition to existing therapy for 12 wks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Cohort A: Patients with C3G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Cohort B: Patients who underwent kidney transplantation with subsequent C3G recurrence in the transplanted organ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112078"/>
                  </a:ext>
                </a:extLst>
              </a:tr>
              <a:tr h="86252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Cohort A (16 patients) demonstrated 45% proteinuria reduction as compared to baseline as measured by 24-hour </a:t>
                      </a: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UPCR (</a:t>
                      </a:r>
                      <a:r>
                        <a:rPr lang="en-US" sz="16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0.001)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Cohort B (7 patients) demonstrated reduction in C3 protein deposits as measured by immunofluorescence microscopy (</a:t>
                      </a:r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0.03).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025837"/>
                  </a:ext>
                </a:extLst>
              </a:tr>
              <a:tr h="83930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Iptacopan demonstrated clinically important reductions in proteinuria and C3 protein deposits in patients with C3G and recurrence following transplantation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15533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8EBEF22-E3B5-6B87-B07B-94D4005131BA}"/>
              </a:ext>
            </a:extLst>
          </p:cNvPr>
          <p:cNvSpPr/>
          <p:nvPr/>
        </p:nvSpPr>
        <p:spPr>
          <a:xfrm>
            <a:off x="3048260" y="4480492"/>
            <a:ext cx="49954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Clinicaltrials.gov. Updated August 10, 2022. Accessed October 1, 2022.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https://clinicaltrials.gov/ct2/show/results/NCT03832114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3CB606-21DE-1CE0-F9B8-B85804C72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73" y="558611"/>
            <a:ext cx="8500346" cy="733657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Factor B inhibitor</a:t>
            </a:r>
          </a:p>
        </p:txBody>
      </p:sp>
    </p:spTree>
    <p:extLst>
      <p:ext uri="{BB962C8B-B14F-4D97-AF65-F5344CB8AC3E}">
        <p14:creationId xmlns:p14="http://schemas.microsoft.com/office/powerpoint/2010/main" val="33918708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141" y="0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Iptacopan (continued)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976169-D220-4353-59FC-66F61413252D}"/>
              </a:ext>
            </a:extLst>
          </p:cNvPr>
          <p:cNvSpPr/>
          <p:nvPr/>
        </p:nvSpPr>
        <p:spPr>
          <a:xfrm>
            <a:off x="3034979" y="4490272"/>
            <a:ext cx="6109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use of this figure constitutes a fair-use of copyrighted material as provided for in section 107 of the US copyright law. Reproduced without modification under the </a:t>
            </a:r>
            <a:r>
              <a:rPr lang="en-US" sz="8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Attribution-NonCommercial-NoDerivatives 4.0 International license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from: </a:t>
            </a:r>
            <a:r>
              <a:rPr lang="en-US" sz="8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Bomback AS, Kavanagh D, Vivarelli M, Meier M, Wang Y, Webb NJA, Trapani AJ, Smith RJH. </a:t>
            </a:r>
            <a:r>
              <a:rPr lang="en-US" sz="800" i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Kidney Int Rep</a:t>
            </a:r>
            <a:r>
              <a:rPr lang="en-US" sz="8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2022;7:2150-2159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©2022 International Society of Nephrology. Published by Elsevier Inc.  </a:t>
            </a:r>
          </a:p>
        </p:txBody>
      </p:sp>
      <p:pic>
        <p:nvPicPr>
          <p:cNvPr id="4" name="Main graphic">
            <a:extLst>
              <a:ext uri="{FF2B5EF4-FFF2-40B4-BE49-F238E27FC236}">
                <a16:creationId xmlns:a16="http://schemas.microsoft.com/office/drawing/2014/main" id="{B42D3F01-A2B0-DE1E-9331-7D0744888D57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396980" y="785610"/>
            <a:ext cx="6350040" cy="3572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94549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26" y="219292"/>
            <a:ext cx="7886700" cy="488156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Pegcetacoplan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98" y="815282"/>
            <a:ext cx="8500346" cy="488156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C3 inhibitor approved for the treatment of paroxysmal nocturnal hemoglobinuria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76F0D9-6AAF-ADD3-BF18-A4910F896670}"/>
              </a:ext>
            </a:extLst>
          </p:cNvPr>
          <p:cNvSpPr/>
          <p:nvPr/>
        </p:nvSpPr>
        <p:spPr>
          <a:xfrm>
            <a:off x="3028051" y="4497200"/>
            <a:ext cx="60516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Clinicaltrials.gov. Updated April 13, 2022. Accessed November 11, 2022.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https://clinicaltrials.gov/ct2/show/NCT04572854?cond=C3+Glomerulopathy&amp;phase=12&amp;fund=2&amp;prcd_s=01%2F01%2F2021&amp;prcd_e=12%2F31%2F2024&amp;draw=1&amp;rank=7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https://clinicaltrials.gov/ct2/show/NCT05067127?term=valiant&amp;cond=c3+glomerulopathy&amp;draw=2&amp;rank=1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B61652-33C5-E267-5BA6-09C37FACE861}"/>
              </a:ext>
            </a:extLst>
          </p:cNvPr>
          <p:cNvSpPr txBox="1"/>
          <p:nvPr/>
        </p:nvSpPr>
        <p:spPr>
          <a:xfrm>
            <a:off x="992332" y="1514475"/>
            <a:ext cx="33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NOBLE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Efficacy and safety in post-transplant recurrence of C3G or IC-MPGN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Reduction in C3c staining on kidney biopsy at 12 and 52 wks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2F4773-BDEA-185F-D5B0-36E9770D2A8B}"/>
              </a:ext>
            </a:extLst>
          </p:cNvPr>
          <p:cNvSpPr txBox="1"/>
          <p:nvPr/>
        </p:nvSpPr>
        <p:spPr>
          <a:xfrm>
            <a:off x="4706171" y="1514475"/>
            <a:ext cx="33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VALIANT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Efficacy and safety in C3G or IC-MPGN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Reduction from baseline in UPCR &gt;50% at 26 wks</a:t>
            </a:r>
          </a:p>
        </p:txBody>
      </p:sp>
    </p:spTree>
    <p:extLst>
      <p:ext uri="{BB962C8B-B14F-4D97-AF65-F5344CB8AC3E}">
        <p14:creationId xmlns:p14="http://schemas.microsoft.com/office/powerpoint/2010/main" val="36516263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9" y="0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Kidney Transplantation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98" y="836063"/>
            <a:ext cx="8500346" cy="3583458"/>
          </a:xfrm>
        </p:spPr>
        <p:txBody>
          <a:bodyPr/>
          <a:lstStyle/>
          <a:p>
            <a:pPr>
              <a:spcAft>
                <a:spcPts val="1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Kidney transplantation may serve as an option for patients who have failed pharmacologic treatment</a:t>
            </a:r>
          </a:p>
          <a:p>
            <a:pPr lvl="1">
              <a:spcAft>
                <a:spcPts val="1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Ongoing dysregulation of the alternative complement system present</a:t>
            </a:r>
          </a:p>
          <a:p>
            <a:pPr lvl="1">
              <a:spcAft>
                <a:spcPts val="100"/>
              </a:spcAft>
            </a:pP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Reported outcomes on 19 patients who underwent kidney transplantation for ESRD due to C3G</a:t>
            </a:r>
          </a:p>
          <a:p>
            <a:pPr lvl="1">
              <a:spcAft>
                <a:spcPts val="1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Median follow-up of 76 mos</a:t>
            </a:r>
          </a:p>
          <a:p>
            <a:pPr lvl="1">
              <a:spcAft>
                <a:spcPts val="1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Recurrent disease observed in 16/19 (84.2%) patients</a:t>
            </a:r>
          </a:p>
          <a:p>
            <a:pPr lvl="2">
              <a:spcAft>
                <a:spcPts val="1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Median time to recurrence: 14 mos (C3GN) vs 15 (DDD) mos</a:t>
            </a:r>
          </a:p>
          <a:p>
            <a:pPr lvl="1">
              <a:spcAft>
                <a:spcPts val="100"/>
              </a:spcAft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Graft failure more frequent in patients with DDD (85.7%) vs C3GN (25%)</a:t>
            </a:r>
          </a:p>
          <a:p>
            <a:pPr lvl="2">
              <a:spcAft>
                <a:spcPts val="1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Median 42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posttransplantation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7323BD-B125-E014-B5BB-48172A0106E7}"/>
              </a:ext>
            </a:extLst>
          </p:cNvPr>
          <p:cNvSpPr/>
          <p:nvPr/>
        </p:nvSpPr>
        <p:spPr>
          <a:xfrm>
            <a:off x="3041904" y="4504127"/>
            <a:ext cx="4302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KDIGO Workgroup.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Int.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2021;100(4S):S1-276.</a:t>
            </a:r>
          </a:p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Regunathan-Shenk R,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J Kidney Dis.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2018;73(3):316-323.</a:t>
            </a:r>
          </a:p>
        </p:txBody>
      </p:sp>
    </p:spTree>
    <p:extLst>
      <p:ext uri="{BB962C8B-B14F-4D97-AF65-F5344CB8AC3E}">
        <p14:creationId xmlns:p14="http://schemas.microsoft.com/office/powerpoint/2010/main" val="18107599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3" y="187026"/>
            <a:ext cx="7886700" cy="506016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Return to Patient Case –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98" y="836063"/>
            <a:ext cx="8303960" cy="424901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Based on the labs and testing recommended, SL is diagnosed with C3G. 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07C05A-479E-095D-1847-044E2CB17816}"/>
              </a:ext>
            </a:extLst>
          </p:cNvPr>
          <p:cNvSpPr txBox="1">
            <a:spLocks/>
          </p:cNvSpPr>
          <p:nvPr/>
        </p:nvSpPr>
        <p:spPr bwMode="auto">
          <a:xfrm>
            <a:off x="155443" y="1464960"/>
            <a:ext cx="8303960" cy="42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3236" rIns="0" bIns="73236" numCol="1" anchor="t" anchorCtr="0" compatLnSpc="1">
            <a:prstTxWarp prst="textNoShape">
              <a:avLst/>
            </a:prstTxWarp>
            <a:spAutoFit/>
          </a:bodyPr>
          <a:lstStyle>
            <a:lvl1pPr marL="242888" indent="-242888" algn="l" defTabSz="901700" rtl="0" eaLnBrk="0" fontAlgn="base" hangingPunct="0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SzPct val="120000"/>
              <a:buFont typeface="Lucida Grande" panose="020B0600040502020204" pitchFamily="34" charset="0"/>
              <a:buChar char="‣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400" indent="-30321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7913" indent="-30321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8275" indent="-24606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95463" indent="-242888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–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Which therapies should be initiated for the treatment of C3G?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9232D-1210-CD44-12CE-194CAD79B5CF}"/>
              </a:ext>
            </a:extLst>
          </p:cNvPr>
          <p:cNvSpPr txBox="1"/>
          <p:nvPr/>
        </p:nvSpPr>
        <p:spPr bwMode="auto">
          <a:xfrm>
            <a:off x="1086505" y="2202098"/>
            <a:ext cx="742493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ACEi or ARB should be initiated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First-line therapy for proteinuria and blood pressure con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trol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Based on the available evidence, MMF + glucocorticoid may be considered as an initial option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Consideration of enrollment into clinical trials of C3 targeting drugs</a:t>
            </a:r>
          </a:p>
        </p:txBody>
      </p:sp>
      <p:pic>
        <p:nvPicPr>
          <p:cNvPr id="5" name="Picture 8" descr="Study Abroad Stories Series: A French Exchange Student in Chicago | Lycée  Français de Chicago">
            <a:extLst>
              <a:ext uri="{FF2B5EF4-FFF2-40B4-BE49-F238E27FC236}">
                <a16:creationId xmlns:a16="http://schemas.microsoft.com/office/drawing/2014/main" id="{9BE67A56-C55A-9191-7148-592E44927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193" y="98476"/>
            <a:ext cx="647618" cy="86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80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08CB-FD9E-7D8F-B896-E97C92D8F0CE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257176" y="1832628"/>
            <a:ext cx="7479506" cy="430887"/>
          </a:xfrm>
        </p:spPr>
        <p:txBody>
          <a:bodyPr>
            <a:noAutofit/>
          </a:bodyPr>
          <a:lstStyle/>
          <a:p>
            <a:pPr algn="l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Module 5: Supportive Measures and Faculty Summary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5F931F-7B93-26D6-701F-79578F1935BD}"/>
              </a:ext>
            </a:extLst>
          </p:cNvPr>
          <p:cNvCxnSpPr>
            <a:cxnSpLocks/>
          </p:cNvCxnSpPr>
          <p:nvPr/>
        </p:nvCxnSpPr>
        <p:spPr bwMode="auto">
          <a:xfrm>
            <a:off x="247650" y="2263515"/>
            <a:ext cx="8639175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79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43C58C5-5FE6-1D00-8E17-D7BC2D8C8F56}"/>
              </a:ext>
            </a:extLst>
          </p:cNvPr>
          <p:cNvSpPr txBox="1">
            <a:spLocks/>
          </p:cNvSpPr>
          <p:nvPr/>
        </p:nvSpPr>
        <p:spPr>
          <a:xfrm>
            <a:off x="193676" y="307479"/>
            <a:ext cx="5620384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44EAAED-6059-EE8F-F2ED-A7ACD974B8E7}"/>
              </a:ext>
            </a:extLst>
          </p:cNvPr>
          <p:cNvSpPr txBox="1">
            <a:spLocks/>
          </p:cNvSpPr>
          <p:nvPr/>
        </p:nvSpPr>
        <p:spPr>
          <a:xfrm>
            <a:off x="490734" y="905200"/>
            <a:ext cx="8481816" cy="357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500"/>
              </a:spcBef>
              <a:spcAft>
                <a:spcPts val="500"/>
              </a:spcAft>
            </a:pP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 participating in this activity, learners will be better able to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spcBef>
                <a:spcPts val="500"/>
              </a:spcBef>
              <a:spcAft>
                <a:spcPts val="50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 recent guideline recommendations on glomerular disease management. </a:t>
            </a:r>
          </a:p>
          <a:p>
            <a:pPr marL="342900" indent="-342900" algn="l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Describe the epidemiology and pathophysiology of C3G. </a:t>
            </a:r>
          </a:p>
          <a:p>
            <a:pPr marL="342900" indent="-342900" algn="l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the appropriate imaging and testing for diagnosis of C3G. </a:t>
            </a:r>
          </a:p>
          <a:p>
            <a:pPr marL="342900" indent="-342900" algn="l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Construct treatment plans for patients diagnosed with C3G. </a:t>
            </a:r>
          </a:p>
          <a:p>
            <a:pPr marL="342900" indent="-342900" algn="l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Describe the safety and efficacy of targeted therapies undergoing late-phase clinical trial evaluation in patients with C3G.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394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86" y="0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Patient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98" y="836062"/>
            <a:ext cx="8500346" cy="35454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Voice of the Patient: Externally Led Patient Focus Drug Development Meeting on C3G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National Organization for Rare Disorders, Inc.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National Kidney Foundation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Nephcure Kidney International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Family support groups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76F0D9-6AAF-ADD3-BF18-A4910F896670}"/>
              </a:ext>
            </a:extLst>
          </p:cNvPr>
          <p:cNvSpPr/>
          <p:nvPr/>
        </p:nvSpPr>
        <p:spPr>
          <a:xfrm>
            <a:off x="374905" y="4684236"/>
            <a:ext cx="430286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en-US" sz="750" dirty="0"/>
          </a:p>
          <a:p>
            <a:pPr eaLnBrk="1" hangingPunct="1"/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9476983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77" y="-51738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Supportive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98" y="836063"/>
            <a:ext cx="8500346" cy="3171807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Global effects of complement system dysregulation may be underrecognized</a:t>
            </a:r>
          </a:p>
          <a:p>
            <a:pPr lvl="1"/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Important physiologic role in the maintenance of host innate defenses</a:t>
            </a:r>
          </a:p>
          <a:p>
            <a:pPr lvl="1"/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Concomitant health issues may be related to underlying disease process</a:t>
            </a:r>
          </a:p>
          <a:p>
            <a:pPr lvl="2"/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Role of specialists in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comanagement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15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Access to specialized center in the research and treatment of patients with C3G</a:t>
            </a:r>
          </a:p>
          <a:p>
            <a:pPr lvl="1"/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Geography and distance</a:t>
            </a:r>
          </a:p>
          <a:p>
            <a:pPr lvl="1"/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Patient education on location of these centers</a:t>
            </a:r>
          </a:p>
          <a:p>
            <a:pPr>
              <a:spcAft>
                <a:spcPts val="200"/>
              </a:spcAf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Consider clinical trial enrollment in applicable patient populations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5FDAE2-975F-782B-D597-A862E8A8E95B}"/>
              </a:ext>
            </a:extLst>
          </p:cNvPr>
          <p:cNvSpPr/>
          <p:nvPr/>
        </p:nvSpPr>
        <p:spPr>
          <a:xfrm>
            <a:off x="3034978" y="4497200"/>
            <a:ext cx="43028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Smith RJH,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 Rev Nephrol.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2019;15(3):129-143.</a:t>
            </a:r>
          </a:p>
        </p:txBody>
      </p:sp>
    </p:spTree>
    <p:extLst>
      <p:ext uri="{BB962C8B-B14F-4D97-AF65-F5344CB8AC3E}">
        <p14:creationId xmlns:p14="http://schemas.microsoft.com/office/powerpoint/2010/main" val="29939074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95" y="246135"/>
            <a:ext cx="7886700" cy="349611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Faculty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558" y="714143"/>
            <a:ext cx="8779442" cy="42159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Hypertension and proteinuria management should be considered in patients with glomerular disease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C3G remains a rare and difficult disease to identify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Kidney biopsy is the gold standard for diagnosis of C3G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Complement-directed treatments at C3 and C5 are undergoing current evaluation in clinical trial setting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Consider available resources and support options for patients and caregivers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5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08CB-FD9E-7D8F-B896-E97C92D8F0CE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257175" y="1832628"/>
            <a:ext cx="4528185" cy="430887"/>
          </a:xfrm>
        </p:spPr>
        <p:txBody>
          <a:bodyPr>
            <a:noAutofit/>
          </a:bodyPr>
          <a:lstStyle/>
          <a:p>
            <a:pPr algn="l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Module 1: Glomerular Disease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5F931F-7B93-26D6-701F-79578F1935BD}"/>
              </a:ext>
            </a:extLst>
          </p:cNvPr>
          <p:cNvCxnSpPr>
            <a:cxnSpLocks/>
          </p:cNvCxnSpPr>
          <p:nvPr/>
        </p:nvCxnSpPr>
        <p:spPr bwMode="auto">
          <a:xfrm>
            <a:off x="247650" y="2263515"/>
            <a:ext cx="8639175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77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43C58C5-5FE6-1D00-8E17-D7BC2D8C8F56}"/>
              </a:ext>
            </a:extLst>
          </p:cNvPr>
          <p:cNvSpPr txBox="1">
            <a:spLocks/>
          </p:cNvSpPr>
          <p:nvPr/>
        </p:nvSpPr>
        <p:spPr>
          <a:xfrm>
            <a:off x="193676" y="307479"/>
            <a:ext cx="11074576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Glomerular Disease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40FAD7-08B7-0545-E34D-D25F733797CC}"/>
              </a:ext>
            </a:extLst>
          </p:cNvPr>
          <p:cNvSpPr txBox="1"/>
          <p:nvPr/>
        </p:nvSpPr>
        <p:spPr>
          <a:xfrm>
            <a:off x="3036094" y="4476661"/>
            <a:ext cx="5634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Hricik DE,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Engl J Med.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1998;339(13):888-899.</a:t>
            </a:r>
          </a:p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McGrogan A,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Nephrol Dial Transplant.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2011;26(2):414-430.</a:t>
            </a:r>
          </a:p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Wetmore JB,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Int.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2016;90(4):853-860.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050" y="892969"/>
            <a:ext cx="8270080" cy="31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Global annual incidence: 0.2-2.5/100,000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Comprises 25% to 30% of end-stage renal disease population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Third leading cause of CKD within the United States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Defined by intraglomerular inflammation and cellular proliferation and often  associated with hematuria and HTN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Cell-mediated damage specific to etiology and type of disease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Target of immune, metabolic, vascular, and malignant disorders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Decline in kidney function is observed over time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Rare cases of rapid deterioration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2DCCAA-BA0C-7F3C-4327-8E0D6C8B7297}"/>
              </a:ext>
            </a:extLst>
          </p:cNvPr>
          <p:cNvSpPr txBox="1"/>
          <p:nvPr/>
        </p:nvSpPr>
        <p:spPr bwMode="auto">
          <a:xfrm flipH="1">
            <a:off x="116211" y="4314904"/>
            <a:ext cx="758951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CKD, chronic kidney disease; HTN, hypertension</a:t>
            </a:r>
          </a:p>
        </p:txBody>
      </p:sp>
    </p:spTree>
    <p:extLst>
      <p:ext uri="{BB962C8B-B14F-4D97-AF65-F5344CB8AC3E}">
        <p14:creationId xmlns:p14="http://schemas.microsoft.com/office/powerpoint/2010/main" val="976573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4905" y="4684236"/>
            <a:ext cx="430286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en-US" sz="750" dirty="0"/>
          </a:p>
          <a:p>
            <a:pPr algn="ctr" eaLnBrk="1" hangingPunct="1"/>
            <a:endParaRPr lang="en-US" sz="750" dirty="0"/>
          </a:p>
          <a:p>
            <a:pPr eaLnBrk="1" hangingPunct="1"/>
            <a:r>
              <a:rPr lang="en-US" sz="750" dirty="0"/>
              <a:t>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52B3854-42DA-35E7-A2E3-1AE9F4A00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07877"/>
              </p:ext>
            </p:extLst>
          </p:nvPr>
        </p:nvGraphicFramePr>
        <p:xfrm>
          <a:off x="1337215" y="358567"/>
          <a:ext cx="6720936" cy="380713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360468">
                  <a:extLst>
                    <a:ext uri="{9D8B030D-6E8A-4147-A177-3AD203B41FA5}">
                      <a16:colId xmlns:a16="http://schemas.microsoft.com/office/drawing/2014/main" val="1967478760"/>
                    </a:ext>
                  </a:extLst>
                </a:gridCol>
                <a:gridCol w="3360468">
                  <a:extLst>
                    <a:ext uri="{9D8B030D-6E8A-4147-A177-3AD203B41FA5}">
                      <a16:colId xmlns:a16="http://schemas.microsoft.com/office/drawing/2014/main" val="3140508963"/>
                    </a:ext>
                  </a:extLst>
                </a:gridCol>
              </a:tblGrid>
              <a:tr h="30267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Causes of Glomerulonephritis (GN)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345487"/>
                  </a:ext>
                </a:extLst>
              </a:tr>
              <a:tr h="302676">
                <a:tc>
                  <a:txBody>
                    <a:bodyPr/>
                    <a:lstStyle/>
                    <a:p>
                      <a:pPr algn="ctr"/>
                      <a:r>
                        <a:rPr 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368806"/>
                  </a:ext>
                </a:extLst>
              </a:tr>
              <a:tr h="302676"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IgA nephropathy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Malignancy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112078"/>
                  </a:ext>
                </a:extLst>
              </a:tr>
              <a:tr h="1313791"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Focal sclerosing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Infectious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Bacterial (endocarditis, post-streptococcal)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Viral (HBV, HCV, HIV)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Fungal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Parasitic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025837"/>
                  </a:ext>
                </a:extLst>
              </a:tr>
              <a:tr h="970223"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Crescentic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Vascular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mellitus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Lupus nephritis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155331"/>
                  </a:ext>
                </a:extLst>
              </a:tr>
              <a:tr h="302676"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Congenital nephrotic disease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Medications (NSAIDs, penicillinamine)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26047"/>
                  </a:ext>
                </a:extLst>
              </a:tr>
              <a:tr h="302676">
                <a:tc>
                  <a:txBody>
                    <a:bodyPr/>
                    <a:lstStyle/>
                    <a:p>
                      <a:endParaRPr lang="en-US" sz="13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Goodpasture Syndrome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2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91120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D169194-242F-74A3-B443-C2A7F77D9DCD}"/>
              </a:ext>
            </a:extLst>
          </p:cNvPr>
          <p:cNvSpPr/>
          <p:nvPr/>
        </p:nvSpPr>
        <p:spPr>
          <a:xfrm>
            <a:off x="3030029" y="4468792"/>
            <a:ext cx="43028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Chadban SJ,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Lancet.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2005;365(9473):1797-1806.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1681A7-C89C-E51A-8577-077D8208D792}"/>
              </a:ext>
            </a:extLst>
          </p:cNvPr>
          <p:cNvSpPr txBox="1"/>
          <p:nvPr/>
        </p:nvSpPr>
        <p:spPr bwMode="auto">
          <a:xfrm flipH="1">
            <a:off x="116211" y="4314904"/>
            <a:ext cx="758951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HBV, hepatitis B virus; HCV, hepatitis C virus; HIV, human immunodeficiency virus; NSAIDs, nonsteroidal anti-inflammatory drugs</a:t>
            </a:r>
          </a:p>
        </p:txBody>
      </p:sp>
    </p:spTree>
    <p:extLst>
      <p:ext uri="{BB962C8B-B14F-4D97-AF65-F5344CB8AC3E}">
        <p14:creationId xmlns:p14="http://schemas.microsoft.com/office/powerpoint/2010/main" val="383101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24E5B35-7311-9E67-4B3A-CB7677892A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097487"/>
              </p:ext>
            </p:extLst>
          </p:nvPr>
        </p:nvGraphicFramePr>
        <p:xfrm>
          <a:off x="802821" y="400049"/>
          <a:ext cx="7538359" cy="386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5AE1A35-A045-3105-5B7B-26B0F3B6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88" y="332193"/>
            <a:ext cx="8305932" cy="346249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GN Pathophysiology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38A7D4-3615-8A45-B45C-E7EDC33A53AC}"/>
              </a:ext>
            </a:extLst>
          </p:cNvPr>
          <p:cNvSpPr txBox="1"/>
          <p:nvPr/>
        </p:nvSpPr>
        <p:spPr bwMode="auto">
          <a:xfrm>
            <a:off x="5332406" y="192382"/>
            <a:ext cx="343716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Deposition causes glomerular inflammation via: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Cell-mediated cytotoxicity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Activating infiltrating and intrinsic kidney cells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Activating complement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3D491D-3948-8ADB-FD8D-446071B02CDD}"/>
              </a:ext>
            </a:extLst>
          </p:cNvPr>
          <p:cNvSpPr txBox="1"/>
          <p:nvPr/>
        </p:nvSpPr>
        <p:spPr bwMode="auto">
          <a:xfrm>
            <a:off x="6964168" y="1586242"/>
            <a:ext cx="22259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Initiation of the signaling cascade generates anaphylatoxins and membrane attack complex (C5b-9)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0D51BC-7380-EB2B-AC7B-9AB75D27A66C}"/>
              </a:ext>
            </a:extLst>
          </p:cNvPr>
          <p:cNvSpPr txBox="1"/>
          <p:nvPr/>
        </p:nvSpPr>
        <p:spPr bwMode="auto">
          <a:xfrm>
            <a:off x="6373716" y="3527635"/>
            <a:ext cx="25253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Activation from tissue factor results in thrombin formation and fibrin deposition within the glomerulus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63462D-6202-6F7F-D51F-E9270776F4B3}"/>
              </a:ext>
            </a:extLst>
          </p:cNvPr>
          <p:cNvSpPr txBox="1"/>
          <p:nvPr/>
        </p:nvSpPr>
        <p:spPr bwMode="auto">
          <a:xfrm>
            <a:off x="652881" y="3435302"/>
            <a:ext cx="22458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Cell recruitment and proliferation lead to deposit of macrophages and T lymphocytes within the interstitum of the glomeruli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14856B-4D79-D6DA-0781-C4D209CE628F}"/>
              </a:ext>
            </a:extLst>
          </p:cNvPr>
          <p:cNvSpPr txBox="1"/>
          <p:nvPr/>
        </p:nvSpPr>
        <p:spPr bwMode="auto">
          <a:xfrm>
            <a:off x="545690" y="1586242"/>
            <a:ext cx="170097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Inflammation from release of cytokines and chemokines observed within mesangial cells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981677-139D-67E9-1F1A-4377311BF66A}"/>
              </a:ext>
            </a:extLst>
          </p:cNvPr>
          <p:cNvSpPr/>
          <p:nvPr/>
        </p:nvSpPr>
        <p:spPr>
          <a:xfrm>
            <a:off x="3015265" y="4489453"/>
            <a:ext cx="4302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Chadban SJ,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Lancet.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2005;365(9473):1797-1806.</a:t>
            </a:r>
          </a:p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Boyle JJ.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 Exp Immunol.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2004;137:529-537.</a:t>
            </a:r>
          </a:p>
          <a:p>
            <a:pPr eaLnBrk="1" hangingPunct="1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Hsu S, et al.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Am Soc Nephrol.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2003;14:S186-S191.</a:t>
            </a:r>
          </a:p>
        </p:txBody>
      </p:sp>
    </p:spTree>
    <p:extLst>
      <p:ext uri="{BB962C8B-B14F-4D97-AF65-F5344CB8AC3E}">
        <p14:creationId xmlns:p14="http://schemas.microsoft.com/office/powerpoint/2010/main" val="107444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5E5F5D49-B83F-4744-8AD6-A6BC33371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E5F5D49-B83F-4744-8AD6-A6BC33371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E5F5D49-B83F-4744-8AD6-A6BC33371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5E5F5D49-B83F-4744-8AD6-A6BC33371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FB050E80-FCB3-4099-90C1-04206A51B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FB050E80-FCB3-4099-90C1-04206A51B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FB050E80-FCB3-4099-90C1-04206A51B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FB050E80-FCB3-4099-90C1-04206A51B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22368C9E-FA6E-4448-A371-B2E0A200B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22368C9E-FA6E-4448-A371-B2E0A200B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22368C9E-FA6E-4448-A371-B2E0A200B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22368C9E-FA6E-4448-A371-B2E0A200B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6C9E4008-0092-4E88-A713-A23B46556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6C9E4008-0092-4E88-A713-A23B46556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C9E4008-0092-4E88-A713-A23B46556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C9E4008-0092-4E88-A713-A23B46556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B4C83555-BC7A-4139-9EC0-26FACAE37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4C83555-BC7A-4139-9EC0-26FACAE37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4C83555-BC7A-4139-9EC0-26FACAE37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B4C83555-BC7A-4139-9EC0-26FACAE37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D85CD904-BF09-4DCB-BE3E-2E2FDE787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85CD904-BF09-4DCB-BE3E-2E2FDE787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85CD904-BF09-4DCB-BE3E-2E2FDE787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D85CD904-BF09-4DCB-BE3E-2E2FDE787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3C055DB6-01A2-46D9-A3D7-BF64FF762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3C055DB6-01A2-46D9-A3D7-BF64FF762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3C055DB6-01A2-46D9-A3D7-BF64FF762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3C055DB6-01A2-46D9-A3D7-BF64FF762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E49C57B5-AEA3-44CC-8B6A-1644BE1F6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E49C57B5-AEA3-44CC-8B6A-1644BE1F6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E49C57B5-AEA3-44CC-8B6A-1644BE1F6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E49C57B5-AEA3-44CC-8B6A-1644BE1F6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65483377-FE56-4DFF-A59A-6327C341B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65483377-FE56-4DFF-A59A-6327C341B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65483377-FE56-4DFF-A59A-6327C341B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65483377-FE56-4DFF-A59A-6327C341B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EB716A7A-B2ED-4372-89A1-69AC4C218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EB716A7A-B2ED-4372-89A1-69AC4C218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EB716A7A-B2ED-4372-89A1-69AC4C218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EB716A7A-B2ED-4372-89A1-69AC4C218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2036</TotalTime>
  <Words>3908</Words>
  <Application>Microsoft Office PowerPoint</Application>
  <PresentationFormat>On-screen Show (16:9)</PresentationFormat>
  <Paragraphs>577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Calibri Light</vt:lpstr>
      <vt:lpstr>Lucida Grande</vt:lpstr>
      <vt:lpstr>Roboto</vt:lpstr>
      <vt:lpstr>Times New Roman</vt:lpstr>
      <vt:lpstr>Office Theme</vt:lpstr>
      <vt:lpstr>PowerPoint Presentation</vt:lpstr>
      <vt:lpstr>Editor’s Note</vt:lpstr>
      <vt:lpstr>Faculty</vt:lpstr>
      <vt:lpstr> Andrew S. Bomback, MD, MPH Achillion/Alexion, Apellis, Catalyst, ChemoCentryx, Novartis, Q32 Bio, Silence, Visterra </vt:lpstr>
      <vt:lpstr>PowerPoint Presentation</vt:lpstr>
      <vt:lpstr>Module 1: Glomerular Disease</vt:lpstr>
      <vt:lpstr>PowerPoint Presentation</vt:lpstr>
      <vt:lpstr>PowerPoint Presentation</vt:lpstr>
      <vt:lpstr>GN Pathophysiology</vt:lpstr>
      <vt:lpstr>Presentation and Diagnosis</vt:lpstr>
      <vt:lpstr>Presentation and Diagnosis (continued)</vt:lpstr>
      <vt:lpstr>Treatment</vt:lpstr>
      <vt:lpstr>Patient Case</vt:lpstr>
      <vt:lpstr>Module 2: C3 Glomerulopathy (C3G) </vt:lpstr>
      <vt:lpstr>Classification</vt:lpstr>
      <vt:lpstr>C3 Glomerulopathy (C3G)</vt:lpstr>
      <vt:lpstr>PowerPoint Presentation</vt:lpstr>
      <vt:lpstr>PowerPoint Presentation</vt:lpstr>
      <vt:lpstr>C3 Prognosis</vt:lpstr>
      <vt:lpstr>The Voice of the Patient</vt:lpstr>
      <vt:lpstr>The Voice of the Patient (continued)</vt:lpstr>
      <vt:lpstr>Module 3: Diagnosis of C3G</vt:lpstr>
      <vt:lpstr>PowerPoint Presentation</vt:lpstr>
      <vt:lpstr>Diagnosis</vt:lpstr>
      <vt:lpstr>Symptoms</vt:lpstr>
      <vt:lpstr>PowerPoint Presentation</vt:lpstr>
      <vt:lpstr>Challenges to Diagnosis</vt:lpstr>
      <vt:lpstr>PowerPoint Presentation</vt:lpstr>
      <vt:lpstr>Further Evaluation of C3G</vt:lpstr>
      <vt:lpstr>Further Evaluation of C3G (continued)</vt:lpstr>
      <vt:lpstr>Further Evaluation of C3G (continued)</vt:lpstr>
      <vt:lpstr>Return to Patient Case – Diagnosis</vt:lpstr>
      <vt:lpstr>Module 4: Treatment of C3G</vt:lpstr>
      <vt:lpstr>Treatment Options*</vt:lpstr>
      <vt:lpstr>Supportive Care</vt:lpstr>
      <vt:lpstr>General Immunomodulatory</vt:lpstr>
      <vt:lpstr>General Immunosuppression</vt:lpstr>
      <vt:lpstr>General Immunosuppression (continued)</vt:lpstr>
      <vt:lpstr>General Immunosuppression (continued)</vt:lpstr>
      <vt:lpstr>Eculizumab</vt:lpstr>
      <vt:lpstr>Eculizumab (continued)</vt:lpstr>
      <vt:lpstr>Eculizumab (continued)</vt:lpstr>
      <vt:lpstr>Avacopan</vt:lpstr>
      <vt:lpstr>Iptacopan</vt:lpstr>
      <vt:lpstr>Iptacopan (continued)</vt:lpstr>
      <vt:lpstr>Pegcetacoplan</vt:lpstr>
      <vt:lpstr>Kidney Transplantation</vt:lpstr>
      <vt:lpstr>Return to Patient Case – Treatment</vt:lpstr>
      <vt:lpstr>Module 5: Supportive Measures and Faculty Summary</vt:lpstr>
      <vt:lpstr>Patient Resources</vt:lpstr>
      <vt:lpstr>Supportive Measures</vt:lpstr>
      <vt:lpstr>Faculty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Suellen Evavold</cp:lastModifiedBy>
  <cp:revision>136</cp:revision>
  <dcterms:created xsi:type="dcterms:W3CDTF">2022-09-13T21:25:45Z</dcterms:created>
  <dcterms:modified xsi:type="dcterms:W3CDTF">2022-12-07T18:28:00Z</dcterms:modified>
</cp:coreProperties>
</file>